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4" r:id="rId1"/>
  </p:sldMasterIdLst>
  <p:sldIdLst>
    <p:sldId id="256" r:id="rId2"/>
    <p:sldId id="257" r:id="rId3"/>
    <p:sldId id="258" r:id="rId4"/>
    <p:sldId id="269" r:id="rId5"/>
    <p:sldId id="259" r:id="rId6"/>
    <p:sldId id="266" r:id="rId7"/>
    <p:sldId id="271" r:id="rId8"/>
    <p:sldId id="260" r:id="rId9"/>
    <p:sldId id="261" r:id="rId10"/>
    <p:sldId id="274" r:id="rId11"/>
    <p:sldId id="262" r:id="rId12"/>
    <p:sldId id="275" r:id="rId13"/>
    <p:sldId id="273" r:id="rId14"/>
    <p:sldId id="268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Computational Epigenetics: Processing, Applications, &amp;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523061"/>
            <a:ext cx="6498159" cy="916641"/>
          </a:xfrm>
        </p:spPr>
        <p:txBody>
          <a:bodyPr>
            <a:normAutofit/>
          </a:bodyPr>
          <a:lstStyle/>
          <a:p>
            <a:r>
              <a:rPr lang="en-US" dirty="0" smtClean="0"/>
              <a:t>Vince Reuter</a:t>
            </a:r>
          </a:p>
          <a:p>
            <a:r>
              <a:rPr lang="en-US" dirty="0" smtClean="0"/>
              <a:t>14 March 2017</a:t>
            </a:r>
            <a:endParaRPr lang="en-US" dirty="0"/>
          </a:p>
        </p:txBody>
      </p:sp>
      <p:pic>
        <p:nvPicPr>
          <p:cNvPr id="4" name="Picture 3" descr="epigenetics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626" y="4734367"/>
            <a:ext cx="3895275" cy="109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81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87" y="107576"/>
            <a:ext cx="8283866" cy="1336956"/>
          </a:xfrm>
        </p:spPr>
        <p:txBody>
          <a:bodyPr/>
          <a:lstStyle/>
          <a:p>
            <a:r>
              <a:rPr lang="en-US" dirty="0" smtClean="0"/>
              <a:t>Non-uniform structural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4194179"/>
            <a:ext cx="7719825" cy="15211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Inclusion of brain tissue from Down Syndrome</a:t>
            </a:r>
          </a:p>
          <a:p>
            <a:r>
              <a:rPr lang="en-US" dirty="0" smtClean="0"/>
              <a:t>Global and local differences</a:t>
            </a:r>
          </a:p>
          <a:p>
            <a:r>
              <a:rPr lang="en-US" dirty="0" smtClean="0"/>
              <a:t>Imprinting</a:t>
            </a:r>
            <a:endParaRPr lang="en-US" dirty="0"/>
          </a:p>
        </p:txBody>
      </p:sp>
      <p:pic>
        <p:nvPicPr>
          <p:cNvPr id="4" name="Picture 3" descr="pwd-asd-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2"/>
          <a:stretch/>
        </p:blipFill>
        <p:spPr>
          <a:xfrm>
            <a:off x="1535690" y="1600200"/>
            <a:ext cx="5467473" cy="230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5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Bisulfite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67" y="4784909"/>
            <a:ext cx="7634151" cy="1586970"/>
          </a:xfrm>
        </p:spPr>
        <p:txBody>
          <a:bodyPr numCol="2">
            <a:normAutofit fontScale="85000" lnSpcReduction="20000"/>
          </a:bodyPr>
          <a:lstStyle/>
          <a:p>
            <a:r>
              <a:rPr lang="en-US" dirty="0" smtClean="0"/>
              <a:t>Conversion efficiency</a:t>
            </a:r>
          </a:p>
          <a:p>
            <a:pPr lvl="1"/>
            <a:r>
              <a:rPr lang="en-US" dirty="0" smtClean="0"/>
              <a:t>Spike-in control</a:t>
            </a:r>
          </a:p>
          <a:p>
            <a:pPr lvl="1"/>
            <a:r>
              <a:rPr lang="en-US" dirty="0" smtClean="0"/>
              <a:t>Typically &gt; 99%</a:t>
            </a:r>
          </a:p>
          <a:p>
            <a:endParaRPr lang="en-US" dirty="0" smtClean="0"/>
          </a:p>
          <a:p>
            <a:r>
              <a:rPr lang="en-US" dirty="0" smtClean="0"/>
              <a:t>Derivatives</a:t>
            </a:r>
          </a:p>
          <a:p>
            <a:pPr lvl="1"/>
            <a:r>
              <a:rPr lang="en-US" dirty="0" smtClean="0"/>
              <a:t>5hmC</a:t>
            </a:r>
          </a:p>
          <a:p>
            <a:pPr lvl="1"/>
            <a:r>
              <a:rPr lang="en-US" dirty="0" smtClean="0"/>
              <a:t>5fC, 5caC</a:t>
            </a:r>
          </a:p>
          <a:p>
            <a:pPr lvl="1"/>
            <a:r>
              <a:rPr lang="en-US" dirty="0" smtClean="0"/>
              <a:t>Oxidative bisulfite sequencing (ox-BS)</a:t>
            </a:r>
          </a:p>
          <a:p>
            <a:pPr lvl="1"/>
            <a:endParaRPr lang="en-US" dirty="0"/>
          </a:p>
        </p:txBody>
      </p:sp>
      <p:pic>
        <p:nvPicPr>
          <p:cNvPr id="4" name="Picture 3" descr="bisulfite_sequenc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37" y="1990957"/>
            <a:ext cx="6655428" cy="246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4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WGBS &amp; RRBS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1693" y="1930334"/>
            <a:ext cx="4545081" cy="4343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CpG</a:t>
            </a:r>
            <a:r>
              <a:rPr lang="en-US" dirty="0" smtClean="0"/>
              <a:t> occurs much less often than expected by chance (&lt; 1% vs. ~4.5%)</a:t>
            </a:r>
          </a:p>
          <a:p>
            <a:r>
              <a:rPr lang="en-US" dirty="0" smtClean="0"/>
              <a:t>Hypothesis: 5mC </a:t>
            </a:r>
            <a:r>
              <a:rPr lang="en-US" dirty="0" smtClean="0">
                <a:sym typeface="Wingdings"/>
              </a:rPr>
              <a:t> T</a:t>
            </a:r>
          </a:p>
          <a:p>
            <a:r>
              <a:rPr lang="en-US" dirty="0"/>
              <a:t>Information/cost trade-</a:t>
            </a:r>
            <a:r>
              <a:rPr lang="en-US" dirty="0" smtClean="0"/>
              <a:t>off</a:t>
            </a:r>
          </a:p>
          <a:p>
            <a:r>
              <a:rPr lang="en-US" dirty="0" smtClean="0"/>
              <a:t>Some novelty sacrifice</a:t>
            </a:r>
            <a:endParaRPr lang="en-US" dirty="0"/>
          </a:p>
          <a:p>
            <a:r>
              <a:rPr lang="en-US" dirty="0" smtClean="0">
                <a:sym typeface="Wingdings"/>
              </a:rPr>
              <a:t>RRBS much cheaper</a:t>
            </a:r>
          </a:p>
          <a:p>
            <a:pPr lvl="1"/>
            <a:r>
              <a:rPr lang="en-US" dirty="0" smtClean="0">
                <a:sym typeface="Wingdings"/>
              </a:rPr>
              <a:t>$: </a:t>
            </a:r>
            <a:r>
              <a:rPr lang="en-US" dirty="0" err="1" smtClean="0">
                <a:sym typeface="Wingdings"/>
              </a:rPr>
              <a:t>Mspl</a:t>
            </a:r>
            <a:r>
              <a:rPr lang="en-US" dirty="0" smtClean="0">
                <a:sym typeface="Wingdings"/>
              </a:rPr>
              <a:t> recognizes </a:t>
            </a:r>
            <a:r>
              <a:rPr lang="en-US" dirty="0" err="1" smtClean="0">
                <a:sym typeface="Wingdings"/>
              </a:rPr>
              <a:t>CpG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t: fewer data observations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a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68" y="1930334"/>
            <a:ext cx="927351" cy="1078938"/>
          </a:xfrm>
          <a:prstGeom prst="rect">
            <a:avLst/>
          </a:prstGeom>
        </p:spPr>
      </p:pic>
      <p:pic>
        <p:nvPicPr>
          <p:cNvPr id="5" name="Picture 4" descr="dat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43" y="4416525"/>
            <a:ext cx="1629369" cy="1064956"/>
          </a:xfrm>
          <a:prstGeom prst="rect">
            <a:avLst/>
          </a:prstGeom>
        </p:spPr>
      </p:pic>
      <p:pic>
        <p:nvPicPr>
          <p:cNvPr id="6" name="Picture 5" descr="tim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525" y="4416526"/>
            <a:ext cx="1840616" cy="1064956"/>
          </a:xfrm>
          <a:prstGeom prst="rect">
            <a:avLst/>
          </a:prstGeom>
        </p:spPr>
      </p:pic>
      <p:pic>
        <p:nvPicPr>
          <p:cNvPr id="7" name="Picture 6" descr="mone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145" y="2152523"/>
            <a:ext cx="1364406" cy="136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25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methylation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733115"/>
            <a:ext cx="3851067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Axes for inquiry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Cell type</a:t>
            </a:r>
          </a:p>
          <a:p>
            <a:pPr lvl="1"/>
            <a:r>
              <a:rPr lang="en-US" dirty="0" smtClean="0"/>
              <a:t>Tissue region</a:t>
            </a:r>
          </a:p>
          <a:p>
            <a:pPr lvl="1"/>
            <a:r>
              <a:rPr lang="en-US" dirty="0" smtClean="0"/>
              <a:t>Over time</a:t>
            </a:r>
          </a:p>
          <a:p>
            <a:pPr lvl="1"/>
            <a:r>
              <a:rPr lang="en-US" dirty="0" smtClean="0"/>
              <a:t>Condition/phenotype</a:t>
            </a:r>
          </a:p>
          <a:p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Filter/trim</a:t>
            </a:r>
          </a:p>
          <a:p>
            <a:pPr lvl="1"/>
            <a:r>
              <a:rPr lang="en-US" dirty="0" smtClean="0"/>
              <a:t>Align</a:t>
            </a:r>
          </a:p>
          <a:p>
            <a:pPr lvl="1"/>
            <a:r>
              <a:rPr lang="en-US" dirty="0" smtClean="0"/>
              <a:t>Call methylation</a:t>
            </a:r>
          </a:p>
          <a:p>
            <a:pPr lvl="1"/>
            <a:r>
              <a:rPr lang="en-US" dirty="0" smtClean="0"/>
              <a:t>Further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6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Epilog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Current capabilities</a:t>
            </a:r>
          </a:p>
          <a:p>
            <a:r>
              <a:rPr lang="en-US" dirty="0" smtClean="0"/>
              <a:t>Ideas for development</a:t>
            </a:r>
          </a:p>
          <a:p>
            <a:pPr lvl="1"/>
            <a:r>
              <a:rPr lang="en-US" dirty="0" err="1" smtClean="0"/>
              <a:t>Methclone</a:t>
            </a:r>
            <a:r>
              <a:rPr lang="en-US" dirty="0" smtClean="0"/>
              <a:t>-like, but more flexible</a:t>
            </a:r>
          </a:p>
          <a:p>
            <a:pPr lvl="2"/>
            <a:r>
              <a:rPr lang="en-US" dirty="0" err="1" smtClean="0"/>
              <a:t>Epipolymorphism</a:t>
            </a:r>
            <a:endParaRPr lang="en-US" dirty="0" smtClean="0"/>
          </a:p>
          <a:p>
            <a:pPr lvl="2"/>
            <a:r>
              <a:rPr lang="en-US" dirty="0" smtClean="0"/>
              <a:t>Combinatorial entropy</a:t>
            </a:r>
          </a:p>
          <a:p>
            <a:r>
              <a:rPr lang="en-US" dirty="0" smtClean="0"/>
              <a:t>Deterministic vs. stochastic evolution of methylation accumulation susceptibility is associated with CTCF occupancy and histone modification (connect to brief overview of histone modification.) (“Epigenetic </a:t>
            </a:r>
            <a:r>
              <a:rPr lang="en-US" dirty="0" err="1" smtClean="0"/>
              <a:t>polymporphism</a:t>
            </a:r>
            <a:r>
              <a:rPr lang="en-US" dirty="0" smtClean="0"/>
              <a:t> and stochastic formation</a:t>
            </a:r>
            <a:r>
              <a:rPr lang="is-IS" dirty="0" smtClean="0"/>
              <a:t>….”</a:t>
            </a:r>
            <a:r>
              <a:rPr lang="en-US" dirty="0" smtClean="0"/>
              <a:t>)</a:t>
            </a:r>
          </a:p>
          <a:p>
            <a:r>
              <a:rPr lang="en-US" dirty="0" smtClean="0"/>
              <a:t>ESCs and </a:t>
            </a:r>
            <a:r>
              <a:rPr lang="en-US" dirty="0" err="1" smtClean="0"/>
              <a:t>germline</a:t>
            </a:r>
            <a:r>
              <a:rPr lang="en-US" dirty="0" smtClean="0"/>
              <a:t> cells able to establish stable methylation program rather than random changes seen in somatic cells (“Epigenetic </a:t>
            </a:r>
            <a:r>
              <a:rPr lang="en-US" dirty="0" err="1" smtClean="0"/>
              <a:t>polymporphism</a:t>
            </a:r>
            <a:r>
              <a:rPr lang="is-IS" dirty="0" smtClean="0"/>
              <a:t>…</a:t>
            </a:r>
            <a:r>
              <a:rPr lang="en-US" dirty="0" smtClean="0"/>
              <a:t>”)</a:t>
            </a:r>
            <a:endParaRPr lang="en-US" dirty="0"/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err="1" smtClean="0"/>
              <a:t>Epiallelic</a:t>
            </a:r>
            <a:r>
              <a:rPr lang="en-US" dirty="0" smtClean="0"/>
              <a:t> composition across time scales in brain regions/cell types/times/conditions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89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4311280"/>
            <a:ext cx="8042276" cy="1336956"/>
          </a:xfrm>
        </p:spPr>
        <p:txBody>
          <a:bodyPr/>
          <a:lstStyle/>
          <a:p>
            <a:r>
              <a:rPr lang="en-US" dirty="0" smtClean="0"/>
              <a:t>Thank you for listening</a:t>
            </a:r>
            <a:endParaRPr lang="en-US" dirty="0"/>
          </a:p>
        </p:txBody>
      </p:sp>
      <p:pic>
        <p:nvPicPr>
          <p:cNvPr id="4" name="Content Placeholder 3" descr="waddington_landscap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9" b="7989"/>
          <a:stretch>
            <a:fillRect/>
          </a:stretch>
        </p:blipFill>
        <p:spPr>
          <a:xfrm>
            <a:off x="1373261" y="622354"/>
            <a:ext cx="6568575" cy="3547497"/>
          </a:xfrm>
        </p:spPr>
      </p:pic>
    </p:spTree>
    <p:extLst>
      <p:ext uri="{BB962C8B-B14F-4D97-AF65-F5344CB8AC3E}">
        <p14:creationId xmlns:p14="http://schemas.microsoft.com/office/powerpoint/2010/main" val="181186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Typical Bioinformatics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4178849" cy="4343400"/>
          </a:xfrm>
        </p:spPr>
        <p:txBody>
          <a:bodyPr/>
          <a:lstStyle/>
          <a:p>
            <a:r>
              <a:rPr lang="en-US" dirty="0" smtClean="0"/>
              <a:t>Starts small, manual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tools, more chaos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Repetitive frustration</a:t>
            </a:r>
          </a:p>
          <a:p>
            <a:endParaRPr lang="en-US" dirty="0"/>
          </a:p>
        </p:txBody>
      </p:sp>
      <p:pic>
        <p:nvPicPr>
          <p:cNvPr id="4" name="Picture 3" descr="harvesters_manu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635" y="1600201"/>
            <a:ext cx="1486201" cy="1476592"/>
          </a:xfrm>
          <a:prstGeom prst="rect">
            <a:avLst/>
          </a:prstGeom>
        </p:spPr>
      </p:pic>
      <p:pic>
        <p:nvPicPr>
          <p:cNvPr id="5" name="Picture 4" descr="manual_bruegel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926" y="3423919"/>
            <a:ext cx="1676324" cy="1301917"/>
          </a:xfrm>
          <a:prstGeom prst="rect">
            <a:avLst/>
          </a:prstGeom>
        </p:spPr>
      </p:pic>
      <p:pic>
        <p:nvPicPr>
          <p:cNvPr id="6" name="Picture 5" descr="frustra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455" y="4725836"/>
            <a:ext cx="1372096" cy="179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0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10570"/>
            <a:ext cx="8042276" cy="1336956"/>
          </a:xfrm>
        </p:spPr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Looper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4899471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Portable</a:t>
            </a:r>
          </a:p>
          <a:p>
            <a:pPr lvl="1"/>
            <a:r>
              <a:rPr lang="en-US" dirty="0" smtClean="0"/>
              <a:t>Environment variables</a:t>
            </a:r>
          </a:p>
          <a:p>
            <a:pPr lvl="2"/>
            <a:r>
              <a:rPr lang="en-US" dirty="0" err="1" smtClean="0"/>
              <a:t>CeMM</a:t>
            </a:r>
            <a:endParaRPr lang="en-US" dirty="0" smtClean="0"/>
          </a:p>
          <a:p>
            <a:pPr lvl="2"/>
            <a:r>
              <a:rPr lang="en-US" dirty="0" smtClean="0"/>
              <a:t>UVA</a:t>
            </a:r>
          </a:p>
          <a:p>
            <a:pPr lvl="1"/>
            <a:r>
              <a:rPr lang="en-US" dirty="0" smtClean="0"/>
              <a:t>Resource flexibility</a:t>
            </a:r>
          </a:p>
          <a:p>
            <a:pPr lvl="2"/>
            <a:r>
              <a:rPr lang="en-US" dirty="0" smtClean="0"/>
              <a:t>Memory/cores/time</a:t>
            </a:r>
          </a:p>
          <a:p>
            <a:pPr lvl="2"/>
            <a:r>
              <a:rPr lang="en-US" dirty="0" smtClean="0"/>
              <a:t>Supercomputer/cluster</a:t>
            </a:r>
          </a:p>
          <a:p>
            <a:r>
              <a:rPr lang="en-US" dirty="0"/>
              <a:t>Monitoring/logging</a:t>
            </a:r>
          </a:p>
          <a:p>
            <a:pPr lvl="1"/>
            <a:r>
              <a:rPr lang="en-US" dirty="0"/>
              <a:t>Automatically in output directories</a:t>
            </a:r>
          </a:p>
          <a:p>
            <a:pPr lvl="1"/>
            <a:r>
              <a:rPr lang="en-US" dirty="0"/>
              <a:t>Could put on web/</a:t>
            </a:r>
            <a:r>
              <a:rPr lang="en-US" dirty="0" smtClean="0"/>
              <a:t>email</a:t>
            </a:r>
          </a:p>
          <a:p>
            <a:r>
              <a:rPr lang="en-US" dirty="0" err="1" smtClean="0"/>
              <a:t>Restartable</a:t>
            </a:r>
            <a:endParaRPr lang="en-US" dirty="0" smtClean="0"/>
          </a:p>
          <a:p>
            <a:pPr lvl="1"/>
            <a:r>
              <a:rPr lang="en-US" dirty="0" err="1" smtClean="0"/>
              <a:t>Lockfiles</a:t>
            </a:r>
            <a:r>
              <a:rPr lang="en-US" dirty="0" smtClean="0"/>
              <a:t>/flags</a:t>
            </a:r>
          </a:p>
          <a:p>
            <a:pPr lvl="1"/>
            <a:r>
              <a:rPr lang="en-US" dirty="0" smtClean="0"/>
              <a:t>Don’t duplicate work</a:t>
            </a:r>
          </a:p>
        </p:txBody>
      </p:sp>
      <p:pic>
        <p:nvPicPr>
          <p:cNvPr id="4" name="Picture 3" descr="moving_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571" y="1792189"/>
            <a:ext cx="1220532" cy="1220532"/>
          </a:xfrm>
          <a:prstGeom prst="rect">
            <a:avLst/>
          </a:prstGeom>
        </p:spPr>
      </p:pic>
      <p:pic>
        <p:nvPicPr>
          <p:cNvPr id="5" name="Picture 4" descr="monitor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812" y="3322853"/>
            <a:ext cx="1291900" cy="1291900"/>
          </a:xfrm>
          <a:prstGeom prst="rect">
            <a:avLst/>
          </a:prstGeom>
        </p:spPr>
      </p:pic>
      <p:pic>
        <p:nvPicPr>
          <p:cNvPr id="6" name="Picture 5" descr="resta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168" y="4913666"/>
            <a:ext cx="1029935" cy="102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8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726" y="107576"/>
            <a:ext cx="8653023" cy="1336956"/>
          </a:xfrm>
        </p:spPr>
        <p:txBody>
          <a:bodyPr/>
          <a:lstStyle/>
          <a:p>
            <a:r>
              <a:rPr lang="en-US" dirty="0" smtClean="0"/>
              <a:t>Configuration + </a:t>
            </a:r>
            <a:r>
              <a:rPr lang="en-US" dirty="0"/>
              <a:t>s</a:t>
            </a:r>
            <a:r>
              <a:rPr lang="en-US" dirty="0" smtClean="0"/>
              <a:t>ample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9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Epigenetics, broadly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471" y="1444533"/>
            <a:ext cx="3840480" cy="2388356"/>
          </a:xfrm>
        </p:spPr>
        <p:txBody>
          <a:bodyPr>
            <a:normAutofit/>
          </a:bodyPr>
          <a:lstStyle/>
          <a:p>
            <a:r>
              <a:rPr lang="en-US" dirty="0" smtClean="0"/>
              <a:t>Growing extent of understood influence</a:t>
            </a:r>
          </a:p>
          <a:p>
            <a:pPr lvl="1"/>
            <a:r>
              <a:rPr lang="en-US" dirty="0" smtClean="0"/>
              <a:t>Development and </a:t>
            </a:r>
          </a:p>
          <a:p>
            <a:pPr lvl="1"/>
            <a:r>
              <a:rPr lang="en-US" dirty="0" smtClean="0"/>
              <a:t>Disease</a:t>
            </a:r>
          </a:p>
          <a:p>
            <a:pPr lvl="1"/>
            <a:r>
              <a:rPr lang="en-US" dirty="0" smtClean="0"/>
              <a:t>Development/differentiation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3440999"/>
            <a:ext cx="3840480" cy="2605979"/>
          </a:xfrm>
        </p:spPr>
        <p:txBody>
          <a:bodyPr>
            <a:normAutofit/>
          </a:bodyPr>
          <a:lstStyle/>
          <a:p>
            <a:r>
              <a:rPr lang="en-US" dirty="0" smtClean="0"/>
              <a:t>Several main forms</a:t>
            </a:r>
            <a:endParaRPr lang="en-US" dirty="0"/>
          </a:p>
          <a:p>
            <a:pPr lvl="1"/>
            <a:r>
              <a:rPr lang="en-US" dirty="0"/>
              <a:t>DNA methylation</a:t>
            </a:r>
          </a:p>
          <a:p>
            <a:pPr lvl="1"/>
            <a:r>
              <a:rPr lang="en-US" dirty="0"/>
              <a:t>Histone modifications</a:t>
            </a:r>
          </a:p>
          <a:p>
            <a:pPr lvl="2"/>
            <a:r>
              <a:rPr lang="en-US" dirty="0"/>
              <a:t>Methylation</a:t>
            </a:r>
          </a:p>
          <a:p>
            <a:pPr lvl="2"/>
            <a:r>
              <a:rPr lang="en-US" dirty="0"/>
              <a:t>Acetylation</a:t>
            </a:r>
          </a:p>
          <a:p>
            <a:pPr lvl="2"/>
            <a:r>
              <a:rPr lang="en-US" dirty="0" err="1"/>
              <a:t>Ubiquitination</a:t>
            </a:r>
            <a:endParaRPr lang="en-US" dirty="0"/>
          </a:p>
          <a:p>
            <a:pPr lvl="1"/>
            <a:r>
              <a:rPr lang="en-US" dirty="0"/>
              <a:t>Histone protein variants</a:t>
            </a:r>
          </a:p>
          <a:p>
            <a:endParaRPr lang="en-US" dirty="0"/>
          </a:p>
        </p:txBody>
      </p:sp>
      <p:pic>
        <p:nvPicPr>
          <p:cNvPr id="6" name="Picture 5" descr="epigenetics_MSKC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988" y="1550664"/>
            <a:ext cx="2435929" cy="1622938"/>
          </a:xfrm>
          <a:prstGeom prst="rect">
            <a:avLst/>
          </a:prstGeom>
        </p:spPr>
      </p:pic>
      <p:pic>
        <p:nvPicPr>
          <p:cNvPr id="7" name="Picture 6" descr="epigenetic_markers_vari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89" y="3832889"/>
            <a:ext cx="4366282" cy="196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7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Histones, briefly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064" y="4238484"/>
            <a:ext cx="7675526" cy="2015249"/>
          </a:xfrm>
        </p:spPr>
        <p:txBody>
          <a:bodyPr numCol="2">
            <a:normAutofit fontScale="92500"/>
          </a:bodyPr>
          <a:lstStyle/>
          <a:p>
            <a:r>
              <a:rPr lang="en-US" dirty="0" smtClean="0"/>
              <a:t>Location</a:t>
            </a:r>
            <a:r>
              <a:rPr lang="en-US" dirty="0"/>
              <a:t>-dependent</a:t>
            </a:r>
          </a:p>
          <a:p>
            <a:pPr lvl="1"/>
            <a:r>
              <a:rPr lang="en-US" dirty="0" smtClean="0"/>
              <a:t>H3K4me1 at enhancer</a:t>
            </a:r>
          </a:p>
          <a:p>
            <a:pPr lvl="1"/>
            <a:r>
              <a:rPr lang="en-US" dirty="0" smtClean="0"/>
              <a:t>H3K4me3 at promoter</a:t>
            </a:r>
          </a:p>
          <a:p>
            <a:endParaRPr lang="en-US" dirty="0" smtClean="0"/>
          </a:p>
          <a:p>
            <a:r>
              <a:rPr lang="en-US" dirty="0" smtClean="0"/>
              <a:t>Different additives</a:t>
            </a:r>
          </a:p>
          <a:p>
            <a:pPr lvl="1"/>
            <a:r>
              <a:rPr lang="en-US" dirty="0" smtClean="0"/>
              <a:t>me, ac, </a:t>
            </a:r>
            <a:r>
              <a:rPr lang="en-US" dirty="0" err="1" smtClean="0"/>
              <a:t>ub</a:t>
            </a:r>
            <a:endParaRPr lang="en-US" dirty="0" smtClean="0"/>
          </a:p>
          <a:p>
            <a:pPr lvl="1"/>
            <a:r>
              <a:rPr lang="en-US" dirty="0" smtClean="0"/>
              <a:t>Chromatin accessibility</a:t>
            </a:r>
            <a:endParaRPr lang="en-US" dirty="0"/>
          </a:p>
          <a:p>
            <a:r>
              <a:rPr lang="en-US" dirty="0" smtClean="0"/>
              <a:t>Core protein variants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histone_modification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05" y="1754002"/>
            <a:ext cx="58547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1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DNA Methylation, specifically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6379" y="1600201"/>
            <a:ext cx="4412185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Much of mature genome is methylated</a:t>
            </a:r>
          </a:p>
          <a:p>
            <a:pPr lvl="1"/>
            <a:r>
              <a:rPr lang="en-US" dirty="0"/>
              <a:t>Interest in epigenetic landscape during development</a:t>
            </a:r>
          </a:p>
          <a:p>
            <a:pPr lvl="1"/>
            <a:r>
              <a:rPr lang="en-US" dirty="0"/>
              <a:t>Methylation changes are maintained/stable (DNMT)</a:t>
            </a:r>
          </a:p>
          <a:p>
            <a:pPr lvl="2"/>
            <a:r>
              <a:rPr lang="en-US" dirty="0"/>
              <a:t>De </a:t>
            </a:r>
            <a:r>
              <a:rPr lang="en-US" dirty="0" smtClean="0"/>
              <a:t>novo: DNMT3A/B</a:t>
            </a:r>
          </a:p>
          <a:p>
            <a:pPr lvl="2"/>
            <a:r>
              <a:rPr lang="en-US" dirty="0" smtClean="0"/>
              <a:t>Maintenance: DNMT1</a:t>
            </a:r>
            <a:endParaRPr lang="en-US" dirty="0"/>
          </a:p>
          <a:p>
            <a:pPr lvl="2"/>
            <a:r>
              <a:rPr lang="en-US" dirty="0" smtClean="0"/>
              <a:t>Heritable</a:t>
            </a:r>
          </a:p>
          <a:p>
            <a:pPr lvl="1"/>
            <a:r>
              <a:rPr lang="en-US" dirty="0" smtClean="0"/>
              <a:t>Reversibility: TET family</a:t>
            </a:r>
          </a:p>
          <a:p>
            <a:pPr lvl="2"/>
            <a:r>
              <a:rPr lang="en-US" dirty="0" smtClean="0"/>
              <a:t>Research to be done into 5mC derivatives</a:t>
            </a:r>
            <a:endParaRPr lang="en-US" dirty="0"/>
          </a:p>
        </p:txBody>
      </p:sp>
      <p:pic>
        <p:nvPicPr>
          <p:cNvPr id="8" name="Picture 7" descr="methylation_process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983" y="1742651"/>
            <a:ext cx="3953568" cy="420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6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94" y="147681"/>
            <a:ext cx="8726853" cy="1104863"/>
          </a:xfrm>
        </p:spPr>
        <p:txBody>
          <a:bodyPr/>
          <a:lstStyle/>
          <a:p>
            <a:r>
              <a:rPr lang="en-US" sz="4000" dirty="0" smtClean="0"/>
              <a:t>Methylation and rat brain gender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3540976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Neuronal </a:t>
            </a:r>
            <a:r>
              <a:rPr lang="en-US" dirty="0" err="1" smtClean="0"/>
              <a:t>methylome</a:t>
            </a:r>
            <a:r>
              <a:rPr lang="en-US" dirty="0" smtClean="0"/>
              <a:t> particularly dynamic</a:t>
            </a:r>
          </a:p>
          <a:p>
            <a:r>
              <a:rPr lang="en-US" dirty="0" smtClean="0"/>
              <a:t>Methylation suppresses expression of </a:t>
            </a:r>
            <a:r>
              <a:rPr lang="en-US" dirty="0" err="1" smtClean="0"/>
              <a:t>maculinizing</a:t>
            </a:r>
            <a:r>
              <a:rPr lang="en-US" dirty="0" smtClean="0"/>
              <a:t> genes.</a:t>
            </a:r>
          </a:p>
          <a:p>
            <a:r>
              <a:rPr lang="en-US" dirty="0" smtClean="0"/>
              <a:t>Ongoing methylation maintenance is required.</a:t>
            </a:r>
            <a:endParaRPr lang="en-US" dirty="0"/>
          </a:p>
        </p:txBody>
      </p:sp>
      <p:pic>
        <p:nvPicPr>
          <p:cNvPr id="5" name="Picture 4" descr="ra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11" y="1600201"/>
            <a:ext cx="1879720" cy="1309142"/>
          </a:xfrm>
          <a:prstGeom prst="rect">
            <a:avLst/>
          </a:prstGeom>
        </p:spPr>
      </p:pic>
      <p:pic>
        <p:nvPicPr>
          <p:cNvPr id="6" name="Picture 5" descr="bra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11" y="3075725"/>
            <a:ext cx="1879720" cy="1351049"/>
          </a:xfrm>
          <a:prstGeom prst="rect">
            <a:avLst/>
          </a:prstGeom>
        </p:spPr>
      </p:pic>
      <p:pic>
        <p:nvPicPr>
          <p:cNvPr id="7" name="Picture 6" descr="male_female_symbols.jpg"/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342" y="4702877"/>
            <a:ext cx="1921689" cy="130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4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z="3400" dirty="0" smtClean="0"/>
              <a:t>Effect of PCBs on autism candidate genes via epigenetic marks</a:t>
            </a:r>
            <a:endParaRPr lang="en-US" sz="3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2430" y="1600201"/>
            <a:ext cx="4105016" cy="434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ell line to model neuronal function and differentiation (</a:t>
            </a:r>
            <a:r>
              <a:rPr lang="en-US" dirty="0"/>
              <a:t>SH-</a:t>
            </a:r>
            <a:r>
              <a:rPr lang="en-US" dirty="0" smtClean="0"/>
              <a:t>SY5Y)</a:t>
            </a:r>
          </a:p>
          <a:p>
            <a:pPr lvl="1"/>
            <a:r>
              <a:rPr lang="en-US" dirty="0" smtClean="0"/>
              <a:t>10 or 40 days</a:t>
            </a:r>
          </a:p>
          <a:p>
            <a:pPr lvl="1"/>
            <a:r>
              <a:rPr lang="en-US" dirty="0" smtClean="0"/>
              <a:t>+/- Dup15q</a:t>
            </a:r>
          </a:p>
          <a:p>
            <a:pPr lvl="1"/>
            <a:r>
              <a:rPr lang="en-US" dirty="0" smtClean="0"/>
              <a:t>+/- PCB</a:t>
            </a:r>
          </a:p>
          <a:p>
            <a:r>
              <a:rPr lang="en-US" dirty="0" smtClean="0"/>
              <a:t>Methylation profile partitions with respect to structural chromosome aberration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pic>
        <p:nvPicPr>
          <p:cNvPr id="11" name="Picture 10" descr="pwd-asd-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16"/>
          <a:stretch/>
        </p:blipFill>
        <p:spPr>
          <a:xfrm>
            <a:off x="4581259" y="2294308"/>
            <a:ext cx="4308024" cy="243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57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2888</TotalTime>
  <Words>447</Words>
  <Application>Microsoft Macintosh PowerPoint</Application>
  <PresentationFormat>On-screen Show (4:3)</PresentationFormat>
  <Paragraphs>111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Breeze</vt:lpstr>
      <vt:lpstr>Computational Epigenetics: Processing, Applications, &amp; Methods</vt:lpstr>
      <vt:lpstr>Typical Bioinformatics Processing</vt:lpstr>
      <vt:lpstr>Solution: Looper</vt:lpstr>
      <vt:lpstr>Configuration + sample sheet</vt:lpstr>
      <vt:lpstr>Epigenetics, broadly</vt:lpstr>
      <vt:lpstr>Histones, briefly</vt:lpstr>
      <vt:lpstr>DNA Methylation, specifically</vt:lpstr>
      <vt:lpstr>Methylation and rat brain gender</vt:lpstr>
      <vt:lpstr>Effect of PCBs on autism candidate genes via epigenetic marks</vt:lpstr>
      <vt:lpstr>Non-uniform structural effect</vt:lpstr>
      <vt:lpstr>Bisulfite Sequencing</vt:lpstr>
      <vt:lpstr>WGBS &amp; RRBS</vt:lpstr>
      <vt:lpstr>Processing methylation</vt:lpstr>
      <vt:lpstr>Epilog</vt:lpstr>
      <vt:lpstr>Thank you for listening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Epigenetics: Processing, Applications, &amp; Methods</dc:title>
  <dc:creator>Vince Reuter</dc:creator>
  <cp:lastModifiedBy>Vince Reuter</cp:lastModifiedBy>
  <cp:revision>31</cp:revision>
  <dcterms:created xsi:type="dcterms:W3CDTF">2017-03-12T03:38:07Z</dcterms:created>
  <dcterms:modified xsi:type="dcterms:W3CDTF">2017-03-14T03:46:29Z</dcterms:modified>
</cp:coreProperties>
</file>