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sldIdLst>
    <p:sldId id="256" r:id="rId2"/>
    <p:sldId id="257" r:id="rId3"/>
    <p:sldId id="258" r:id="rId4"/>
    <p:sldId id="269" r:id="rId5"/>
    <p:sldId id="259" r:id="rId6"/>
    <p:sldId id="271" r:id="rId7"/>
    <p:sldId id="260" r:id="rId8"/>
    <p:sldId id="261" r:id="rId9"/>
    <p:sldId id="262" r:id="rId10"/>
    <p:sldId id="266" r:id="rId11"/>
    <p:sldId id="263" r:id="rId12"/>
    <p:sldId id="267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Epigenetics: Processing, Applications, &amp;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Vince Reuter</a:t>
            </a:r>
          </a:p>
          <a:p>
            <a:r>
              <a:rPr lang="en-US" dirty="0" smtClean="0"/>
              <a:t>13 March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8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Histone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r>
              <a:rPr lang="en-US" dirty="0"/>
              <a:t>-dependent</a:t>
            </a:r>
          </a:p>
          <a:p>
            <a:pPr lvl="1"/>
            <a:r>
              <a:rPr lang="en-US" dirty="0" smtClean="0"/>
              <a:t>H3K4me1 at enhancer</a:t>
            </a:r>
          </a:p>
          <a:p>
            <a:pPr lvl="1"/>
            <a:r>
              <a:rPr lang="en-US" dirty="0" smtClean="0"/>
              <a:t>H3K4me3 at promoter</a:t>
            </a:r>
          </a:p>
          <a:p>
            <a:pPr lvl="1"/>
            <a:endParaRPr lang="en-US" dirty="0"/>
          </a:p>
          <a:p>
            <a:r>
              <a:rPr lang="en-US" dirty="0" smtClean="0"/>
              <a:t>Acetylation on tails general an activation mark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Whole-genome vs. Reduced-representation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WGBS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RRBS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6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3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Methclone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Epilog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Current capabilities</a:t>
            </a:r>
          </a:p>
          <a:p>
            <a:r>
              <a:rPr lang="en-US" dirty="0" smtClean="0"/>
              <a:t>Ideas for development</a:t>
            </a:r>
          </a:p>
          <a:p>
            <a:pPr lvl="1"/>
            <a:r>
              <a:rPr lang="en-US" dirty="0" err="1" smtClean="0"/>
              <a:t>Methclone</a:t>
            </a:r>
            <a:r>
              <a:rPr lang="en-US" dirty="0" smtClean="0"/>
              <a:t>-like, but more flexible</a:t>
            </a:r>
          </a:p>
          <a:p>
            <a:pPr lvl="2"/>
            <a:r>
              <a:rPr lang="en-US" dirty="0" err="1" smtClean="0"/>
              <a:t>Epipolymorphism</a:t>
            </a:r>
            <a:endParaRPr lang="en-US" dirty="0" smtClean="0"/>
          </a:p>
          <a:p>
            <a:pPr lvl="2"/>
            <a:r>
              <a:rPr lang="en-US" dirty="0" smtClean="0"/>
              <a:t>Combinatorial entropy</a:t>
            </a:r>
          </a:p>
          <a:p>
            <a:r>
              <a:rPr lang="en-US" dirty="0" smtClean="0"/>
              <a:t>Deterministic vs. stochastic evolution of methylation accumulation susceptibility is associated with CTCF occupancy and histone modification (connect to brief overview of histone modification.) (“Epigenetic </a:t>
            </a:r>
            <a:r>
              <a:rPr lang="en-US" dirty="0" err="1" smtClean="0"/>
              <a:t>polymporphism</a:t>
            </a:r>
            <a:r>
              <a:rPr lang="en-US" dirty="0" smtClean="0"/>
              <a:t> and stochastic formation</a:t>
            </a:r>
            <a:r>
              <a:rPr lang="is-IS" dirty="0" smtClean="0"/>
              <a:t>….”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ESCs and </a:t>
            </a:r>
            <a:r>
              <a:rPr lang="en-US" dirty="0" err="1" smtClean="0"/>
              <a:t>germline</a:t>
            </a:r>
            <a:r>
              <a:rPr lang="en-US" dirty="0" smtClean="0"/>
              <a:t> cells able to establish stable methylation program rather than random changes seen in somatic cells (“Epigenetic </a:t>
            </a:r>
            <a:r>
              <a:rPr lang="en-US" dirty="0" err="1" smtClean="0"/>
              <a:t>polymporphism</a:t>
            </a:r>
            <a:r>
              <a:rPr lang="is-IS" dirty="0" smtClean="0"/>
              <a:t>…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err="1" smtClean="0"/>
              <a:t>Epiallelic</a:t>
            </a:r>
            <a:r>
              <a:rPr lang="en-US" dirty="0" smtClean="0"/>
              <a:t> composition across time scales in brain regions/cell types/times/conditions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8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Bioinformatics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4178849" cy="4343400"/>
          </a:xfrm>
        </p:spPr>
        <p:txBody>
          <a:bodyPr/>
          <a:lstStyle/>
          <a:p>
            <a:r>
              <a:rPr lang="en-US" dirty="0" smtClean="0"/>
              <a:t>Starts small, manual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tools, more chaos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Repetitive frustration</a:t>
            </a:r>
          </a:p>
          <a:p>
            <a:endParaRPr lang="en-US" dirty="0"/>
          </a:p>
        </p:txBody>
      </p:sp>
      <p:pic>
        <p:nvPicPr>
          <p:cNvPr id="4" name="Picture 3" descr="harvesters_manu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35" y="1600201"/>
            <a:ext cx="1486201" cy="1476592"/>
          </a:xfrm>
          <a:prstGeom prst="rect">
            <a:avLst/>
          </a:prstGeom>
        </p:spPr>
      </p:pic>
      <p:pic>
        <p:nvPicPr>
          <p:cNvPr id="5" name="Picture 4" descr="manual_bruegel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26" y="3423919"/>
            <a:ext cx="1676324" cy="1301917"/>
          </a:xfrm>
          <a:prstGeom prst="rect">
            <a:avLst/>
          </a:prstGeom>
        </p:spPr>
      </p:pic>
      <p:pic>
        <p:nvPicPr>
          <p:cNvPr id="6" name="Picture 5" descr="frust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55" y="4725836"/>
            <a:ext cx="1372096" cy="17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0570"/>
            <a:ext cx="8042276" cy="1336956"/>
          </a:xfrm>
        </p:spPr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4899471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2"/>
            <a:r>
              <a:rPr lang="en-US" dirty="0" err="1" smtClean="0"/>
              <a:t>CeMM</a:t>
            </a:r>
            <a:endParaRPr lang="en-US" dirty="0" smtClean="0"/>
          </a:p>
          <a:p>
            <a:pPr lvl="2"/>
            <a:r>
              <a:rPr lang="en-US" dirty="0" smtClean="0"/>
              <a:t>UVA</a:t>
            </a:r>
          </a:p>
          <a:p>
            <a:pPr lvl="1"/>
            <a:r>
              <a:rPr lang="en-US" dirty="0" smtClean="0"/>
              <a:t>Resource flexibility</a:t>
            </a:r>
          </a:p>
          <a:p>
            <a:pPr lvl="2"/>
            <a:r>
              <a:rPr lang="en-US" dirty="0" smtClean="0"/>
              <a:t>Memory/cores/time</a:t>
            </a:r>
          </a:p>
          <a:p>
            <a:pPr lvl="2"/>
            <a:r>
              <a:rPr lang="en-US" dirty="0" smtClean="0"/>
              <a:t>Supercomputer/cluster</a:t>
            </a:r>
          </a:p>
          <a:p>
            <a:r>
              <a:rPr lang="en-US" dirty="0"/>
              <a:t>Monitoring/logging</a:t>
            </a:r>
          </a:p>
          <a:p>
            <a:pPr lvl="1"/>
            <a:r>
              <a:rPr lang="en-US" dirty="0"/>
              <a:t>Automatically in output directories</a:t>
            </a:r>
          </a:p>
          <a:p>
            <a:pPr lvl="1"/>
            <a:r>
              <a:rPr lang="en-US" dirty="0"/>
              <a:t>Could put on web/</a:t>
            </a:r>
            <a:r>
              <a:rPr lang="en-US" dirty="0" smtClean="0"/>
              <a:t>email</a:t>
            </a:r>
          </a:p>
          <a:p>
            <a:r>
              <a:rPr lang="en-US" dirty="0" err="1" smtClean="0"/>
              <a:t>Restartable</a:t>
            </a:r>
            <a:endParaRPr lang="en-US" dirty="0" smtClean="0"/>
          </a:p>
          <a:p>
            <a:pPr lvl="1"/>
            <a:r>
              <a:rPr lang="en-US" dirty="0" err="1" smtClean="0"/>
              <a:t>Lockfiles</a:t>
            </a:r>
            <a:r>
              <a:rPr lang="en-US" dirty="0" smtClean="0"/>
              <a:t>/flags</a:t>
            </a:r>
          </a:p>
          <a:p>
            <a:pPr lvl="1"/>
            <a:r>
              <a:rPr lang="en-US" dirty="0" smtClean="0"/>
              <a:t>Don’t duplicate work</a:t>
            </a:r>
          </a:p>
        </p:txBody>
      </p:sp>
      <p:pic>
        <p:nvPicPr>
          <p:cNvPr id="4" name="Picture 3" descr="moving_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71" y="1792189"/>
            <a:ext cx="1220532" cy="1220532"/>
          </a:xfrm>
          <a:prstGeom prst="rect">
            <a:avLst/>
          </a:prstGeom>
        </p:spPr>
      </p:pic>
      <p:pic>
        <p:nvPicPr>
          <p:cNvPr id="5" name="Picture 4" descr="monitor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812" y="3322853"/>
            <a:ext cx="1291900" cy="1291900"/>
          </a:xfrm>
          <a:prstGeom prst="rect">
            <a:avLst/>
          </a:prstGeom>
        </p:spPr>
      </p:pic>
      <p:pic>
        <p:nvPicPr>
          <p:cNvPr id="6" name="Picture 5" descr="rest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68" y="4913666"/>
            <a:ext cx="1029935" cy="10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26" y="107576"/>
            <a:ext cx="8653023" cy="1336956"/>
          </a:xfrm>
        </p:spPr>
        <p:txBody>
          <a:bodyPr/>
          <a:lstStyle/>
          <a:p>
            <a:r>
              <a:rPr lang="en-US" dirty="0" smtClean="0"/>
              <a:t>Configuration + </a:t>
            </a:r>
            <a:r>
              <a:rPr lang="en-US" dirty="0"/>
              <a:t>s</a:t>
            </a:r>
            <a:r>
              <a:rPr lang="en-US" dirty="0" smtClean="0"/>
              <a:t>ample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Epigenetics, broadly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471" y="1444533"/>
            <a:ext cx="3840480" cy="2388356"/>
          </a:xfrm>
        </p:spPr>
        <p:txBody>
          <a:bodyPr>
            <a:normAutofit/>
          </a:bodyPr>
          <a:lstStyle/>
          <a:p>
            <a:r>
              <a:rPr lang="en-US" dirty="0" smtClean="0"/>
              <a:t>Growing extent of understood influence</a:t>
            </a:r>
          </a:p>
          <a:p>
            <a:pPr lvl="1"/>
            <a:r>
              <a:rPr lang="en-US" dirty="0" smtClean="0"/>
              <a:t>Development and </a:t>
            </a:r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Development/differentiation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3440999"/>
            <a:ext cx="3840480" cy="2605979"/>
          </a:xfrm>
        </p:spPr>
        <p:txBody>
          <a:bodyPr>
            <a:normAutofit/>
          </a:bodyPr>
          <a:lstStyle/>
          <a:p>
            <a:r>
              <a:rPr lang="en-US" dirty="0" smtClean="0"/>
              <a:t>Several main forms</a:t>
            </a:r>
            <a:endParaRPr lang="en-US" dirty="0"/>
          </a:p>
          <a:p>
            <a:pPr lvl="1"/>
            <a:r>
              <a:rPr lang="en-US" dirty="0"/>
              <a:t>DNA methylation</a:t>
            </a:r>
          </a:p>
          <a:p>
            <a:pPr lvl="1"/>
            <a:r>
              <a:rPr lang="en-US" dirty="0"/>
              <a:t>Histone modifications</a:t>
            </a:r>
          </a:p>
          <a:p>
            <a:pPr lvl="2"/>
            <a:r>
              <a:rPr lang="en-US" dirty="0"/>
              <a:t>Methylation</a:t>
            </a:r>
          </a:p>
          <a:p>
            <a:pPr lvl="2"/>
            <a:r>
              <a:rPr lang="en-US" dirty="0"/>
              <a:t>Acetylation</a:t>
            </a:r>
          </a:p>
          <a:p>
            <a:pPr lvl="2"/>
            <a:r>
              <a:rPr lang="en-US" dirty="0" err="1"/>
              <a:t>Ubiquitination</a:t>
            </a:r>
            <a:endParaRPr lang="en-US" dirty="0"/>
          </a:p>
          <a:p>
            <a:pPr lvl="1"/>
            <a:r>
              <a:rPr lang="en-US" dirty="0"/>
              <a:t>Histone protein variants</a:t>
            </a:r>
          </a:p>
          <a:p>
            <a:endParaRPr lang="en-US" dirty="0"/>
          </a:p>
        </p:txBody>
      </p:sp>
      <p:pic>
        <p:nvPicPr>
          <p:cNvPr id="6" name="Picture 5" descr="epigenetics_MSKC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88" y="1550664"/>
            <a:ext cx="2435929" cy="1622938"/>
          </a:xfrm>
          <a:prstGeom prst="rect">
            <a:avLst/>
          </a:prstGeom>
        </p:spPr>
      </p:pic>
      <p:pic>
        <p:nvPicPr>
          <p:cNvPr id="7" name="Picture 6" descr="epigenetic_markers_var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9" y="3832889"/>
            <a:ext cx="4366282" cy="19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7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DNA Methylation, specifically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379" y="1600201"/>
            <a:ext cx="441218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Much of mature genome is methylated</a:t>
            </a:r>
          </a:p>
          <a:p>
            <a:pPr lvl="1"/>
            <a:r>
              <a:rPr lang="en-US" dirty="0"/>
              <a:t>Interest in epigenetic landscape during development</a:t>
            </a:r>
          </a:p>
          <a:p>
            <a:pPr lvl="1"/>
            <a:r>
              <a:rPr lang="en-US" dirty="0"/>
              <a:t>Methylation changes are maintained/stable (DNMT)</a:t>
            </a:r>
          </a:p>
          <a:p>
            <a:pPr lvl="2"/>
            <a:r>
              <a:rPr lang="en-US" dirty="0"/>
              <a:t>De </a:t>
            </a:r>
            <a:r>
              <a:rPr lang="en-US" dirty="0" smtClean="0"/>
              <a:t>novo: DNMT3A/B</a:t>
            </a:r>
          </a:p>
          <a:p>
            <a:pPr lvl="2"/>
            <a:r>
              <a:rPr lang="en-US" dirty="0" smtClean="0"/>
              <a:t>Maintenance: DNMT1</a:t>
            </a:r>
            <a:endParaRPr lang="en-US" dirty="0"/>
          </a:p>
          <a:p>
            <a:pPr lvl="2"/>
            <a:r>
              <a:rPr lang="en-US" dirty="0" smtClean="0"/>
              <a:t>Heritable</a:t>
            </a:r>
          </a:p>
          <a:p>
            <a:pPr lvl="1"/>
            <a:r>
              <a:rPr lang="en-US" dirty="0" smtClean="0"/>
              <a:t>Reversibility: TET family</a:t>
            </a:r>
          </a:p>
          <a:p>
            <a:pPr lvl="2"/>
            <a:r>
              <a:rPr lang="en-US" dirty="0" smtClean="0"/>
              <a:t>Research to be done into 5mC derivatives</a:t>
            </a:r>
            <a:endParaRPr lang="en-US" dirty="0"/>
          </a:p>
        </p:txBody>
      </p:sp>
      <p:pic>
        <p:nvPicPr>
          <p:cNvPr id="8" name="Picture 7" descr="methylation_proces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83" y="1742651"/>
            <a:ext cx="3953568" cy="42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94" y="147681"/>
            <a:ext cx="8726853" cy="1104863"/>
          </a:xfrm>
        </p:spPr>
        <p:txBody>
          <a:bodyPr/>
          <a:lstStyle/>
          <a:p>
            <a:r>
              <a:rPr lang="en-US" sz="4000" dirty="0" smtClean="0"/>
              <a:t>Methylation and rat brain gender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3540976" cy="4343400"/>
          </a:xfrm>
        </p:spPr>
        <p:txBody>
          <a:bodyPr/>
          <a:lstStyle/>
          <a:p>
            <a:r>
              <a:rPr lang="en-US" dirty="0" err="1" smtClean="0"/>
              <a:t>Jks</a:t>
            </a:r>
            <a:r>
              <a:rPr lang="en-US" dirty="0" smtClean="0"/>
              <a:t> </a:t>
            </a:r>
            <a:r>
              <a:rPr lang="en-US" dirty="0" err="1" smtClean="0"/>
              <a:t>vd</a:t>
            </a:r>
            <a:endParaRPr lang="en-US" dirty="0"/>
          </a:p>
        </p:txBody>
      </p:sp>
      <p:pic>
        <p:nvPicPr>
          <p:cNvPr id="5" name="Picture 4" descr="ra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11" y="1600201"/>
            <a:ext cx="1879720" cy="1309142"/>
          </a:xfrm>
          <a:prstGeom prst="rect">
            <a:avLst/>
          </a:prstGeom>
        </p:spPr>
      </p:pic>
      <p:pic>
        <p:nvPicPr>
          <p:cNvPr id="6" name="Picture 5" descr="br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11" y="3075725"/>
            <a:ext cx="1879720" cy="1351049"/>
          </a:xfrm>
          <a:prstGeom prst="rect">
            <a:avLst/>
          </a:prstGeom>
        </p:spPr>
      </p:pic>
      <p:pic>
        <p:nvPicPr>
          <p:cNvPr id="7" name="Picture 6" descr="male_female_symbols.jp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42" y="4702877"/>
            <a:ext cx="1921689" cy="13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3400" dirty="0" smtClean="0"/>
              <a:t>Effect of PCBs on autism candidate genes via epigenetic marks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Bisulfite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9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1524</TotalTime>
  <Words>289</Words>
  <Application>Microsoft Macintosh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Computational Epigenetics: Processing, Applications, &amp; Methods</vt:lpstr>
      <vt:lpstr>Typical Bioinformatics Processing</vt:lpstr>
      <vt:lpstr>Solution: Looper</vt:lpstr>
      <vt:lpstr>Configuration + sample sheet</vt:lpstr>
      <vt:lpstr>Epigenetics, broadly</vt:lpstr>
      <vt:lpstr>DNA Methylation, specifically</vt:lpstr>
      <vt:lpstr>Methylation and rat brain gender</vt:lpstr>
      <vt:lpstr>Effect of PCBs on autism candidate genes via epigenetic marks</vt:lpstr>
      <vt:lpstr>Bisulfite Sequencing</vt:lpstr>
      <vt:lpstr>Histone modifications</vt:lpstr>
      <vt:lpstr>Whole-genome vs. Reduced-representation</vt:lpstr>
      <vt:lpstr>Aging</vt:lpstr>
      <vt:lpstr>Methclone</vt:lpstr>
      <vt:lpstr>Epilog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Epigenetics: Processing, Applications, &amp; Methods</dc:title>
  <dc:creator>Vince Reuter</dc:creator>
  <cp:lastModifiedBy>Vince Reuter</cp:lastModifiedBy>
  <cp:revision>13</cp:revision>
  <dcterms:created xsi:type="dcterms:W3CDTF">2017-03-12T03:38:07Z</dcterms:created>
  <dcterms:modified xsi:type="dcterms:W3CDTF">2017-03-13T05:02:23Z</dcterms:modified>
</cp:coreProperties>
</file>