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sldIdLst>
    <p:sldId id="256" r:id="rId2"/>
    <p:sldId id="257" r:id="rId3"/>
    <p:sldId id="258" r:id="rId4"/>
    <p:sldId id="269" r:id="rId5"/>
    <p:sldId id="259" r:id="rId6"/>
    <p:sldId id="266" r:id="rId7"/>
    <p:sldId id="271" r:id="rId8"/>
    <p:sldId id="260" r:id="rId9"/>
    <p:sldId id="261" r:id="rId10"/>
    <p:sldId id="274" r:id="rId11"/>
    <p:sldId id="262" r:id="rId12"/>
    <p:sldId id="275" r:id="rId13"/>
    <p:sldId id="273" r:id="rId14"/>
    <p:sldId id="277" r:id="rId15"/>
    <p:sldId id="268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79176D-DE76-514F-940D-1D1E152ACF43}" type="datetimeFigureOut">
              <a:rPr lang="en-US" smtClean="0"/>
              <a:t>3/11/17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B533BDA-DDA6-924E-84C3-6EB3BDE9A5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Epigenetics Processing, Applications, &amp;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523061"/>
            <a:ext cx="6498159" cy="916641"/>
          </a:xfrm>
        </p:spPr>
        <p:txBody>
          <a:bodyPr>
            <a:normAutofit/>
          </a:bodyPr>
          <a:lstStyle/>
          <a:p>
            <a:r>
              <a:rPr lang="en-US" dirty="0" smtClean="0"/>
              <a:t>Vince Reuter</a:t>
            </a:r>
          </a:p>
          <a:p>
            <a:r>
              <a:rPr lang="en-US" dirty="0" smtClean="0"/>
              <a:t>14 March 2017</a:t>
            </a:r>
            <a:endParaRPr lang="en-US" dirty="0"/>
          </a:p>
        </p:txBody>
      </p:sp>
      <p:pic>
        <p:nvPicPr>
          <p:cNvPr id="4" name="Picture 3" descr="epigenetics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26" y="4734367"/>
            <a:ext cx="3895275" cy="10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8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87" y="107576"/>
            <a:ext cx="8283866" cy="1336956"/>
          </a:xfrm>
        </p:spPr>
        <p:txBody>
          <a:bodyPr/>
          <a:lstStyle/>
          <a:p>
            <a:r>
              <a:rPr lang="en-US" dirty="0" smtClean="0"/>
              <a:t>Non-uniform structural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4400934"/>
            <a:ext cx="7719825" cy="15211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Imprinting</a:t>
            </a:r>
          </a:p>
          <a:p>
            <a:r>
              <a:rPr lang="en-US" dirty="0" smtClean="0"/>
              <a:t>Global and local differences</a:t>
            </a:r>
          </a:p>
          <a:p>
            <a:r>
              <a:rPr lang="en-US" dirty="0"/>
              <a:t>Inclusion of brain tissue from Down </a:t>
            </a:r>
            <a:r>
              <a:rPr lang="en-US" dirty="0" smtClean="0"/>
              <a:t>Syndrome</a:t>
            </a:r>
            <a:endParaRPr lang="en-US" dirty="0"/>
          </a:p>
        </p:txBody>
      </p:sp>
      <p:pic>
        <p:nvPicPr>
          <p:cNvPr id="4" name="Picture 3" descr="pwd-asd-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/>
        </p:blipFill>
        <p:spPr>
          <a:xfrm>
            <a:off x="1289988" y="1600200"/>
            <a:ext cx="6417993" cy="27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Bisulfite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67" y="4784909"/>
            <a:ext cx="7634151" cy="1586970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 smtClean="0"/>
              <a:t>Conversion efficiency</a:t>
            </a:r>
          </a:p>
          <a:p>
            <a:pPr lvl="1"/>
            <a:r>
              <a:rPr lang="en-US" dirty="0" smtClean="0"/>
              <a:t>Spike-in control</a:t>
            </a:r>
          </a:p>
          <a:p>
            <a:pPr lvl="1"/>
            <a:r>
              <a:rPr lang="en-US" dirty="0" smtClean="0"/>
              <a:t>Typically &gt; 99%</a:t>
            </a:r>
          </a:p>
          <a:p>
            <a:endParaRPr lang="en-US" dirty="0" smtClean="0"/>
          </a:p>
          <a:p>
            <a:r>
              <a:rPr lang="en-US" dirty="0" smtClean="0"/>
              <a:t>Derivatives</a:t>
            </a:r>
          </a:p>
          <a:p>
            <a:pPr lvl="1"/>
            <a:r>
              <a:rPr lang="en-US" dirty="0" smtClean="0"/>
              <a:t>5hmC</a:t>
            </a:r>
          </a:p>
          <a:p>
            <a:pPr lvl="1"/>
            <a:r>
              <a:rPr lang="en-US" dirty="0" smtClean="0"/>
              <a:t>5fC, 5caC</a:t>
            </a:r>
          </a:p>
          <a:p>
            <a:pPr lvl="1"/>
            <a:r>
              <a:rPr lang="en-US" dirty="0" smtClean="0"/>
              <a:t>Oxidative bisulfite sequencing (ox-BS)</a:t>
            </a:r>
          </a:p>
          <a:p>
            <a:pPr lvl="1"/>
            <a:endParaRPr lang="en-US" dirty="0"/>
          </a:p>
        </p:txBody>
      </p:sp>
      <p:pic>
        <p:nvPicPr>
          <p:cNvPr id="4" name="Picture 3" descr="bisulfite_sequenc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36" y="1772189"/>
            <a:ext cx="7246301" cy="26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4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WGBS &amp; RRBS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693" y="1930334"/>
            <a:ext cx="4545081" cy="4343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CpG</a:t>
            </a:r>
            <a:r>
              <a:rPr lang="en-US" dirty="0" smtClean="0"/>
              <a:t> occurs much less often than expected by chance (&lt; 1% vs. ~4.5%)</a:t>
            </a:r>
          </a:p>
          <a:p>
            <a:r>
              <a:rPr lang="en-US" dirty="0" smtClean="0"/>
              <a:t>Hypothesis: 5mC </a:t>
            </a:r>
            <a:r>
              <a:rPr lang="en-US" dirty="0" smtClean="0">
                <a:sym typeface="Wingdings"/>
              </a:rPr>
              <a:t> T</a:t>
            </a:r>
          </a:p>
          <a:p>
            <a:r>
              <a:rPr lang="en-US" dirty="0"/>
              <a:t>Information/cost trade-</a:t>
            </a:r>
            <a:r>
              <a:rPr lang="en-US" dirty="0" smtClean="0"/>
              <a:t>off</a:t>
            </a:r>
          </a:p>
          <a:p>
            <a:r>
              <a:rPr lang="en-US" dirty="0" smtClean="0"/>
              <a:t>Some novelty sacrifice</a:t>
            </a:r>
            <a:endParaRPr lang="en-US" dirty="0"/>
          </a:p>
          <a:p>
            <a:r>
              <a:rPr lang="en-US" dirty="0" smtClean="0">
                <a:sym typeface="Wingdings"/>
              </a:rPr>
              <a:t>RRBS much cheaper</a:t>
            </a:r>
          </a:p>
          <a:p>
            <a:pPr lvl="1"/>
            <a:r>
              <a:rPr lang="en-US" dirty="0" smtClean="0">
                <a:sym typeface="Wingdings"/>
              </a:rPr>
              <a:t>$: </a:t>
            </a:r>
            <a:r>
              <a:rPr lang="en-US" dirty="0" err="1" smtClean="0">
                <a:sym typeface="Wingdings"/>
              </a:rPr>
              <a:t>Mspl</a:t>
            </a:r>
            <a:r>
              <a:rPr lang="en-US" dirty="0" smtClean="0">
                <a:sym typeface="Wingdings"/>
              </a:rPr>
              <a:t> recognizes </a:t>
            </a:r>
            <a:r>
              <a:rPr lang="en-US" dirty="0" err="1" smtClean="0">
                <a:sym typeface="Wingdings"/>
              </a:rPr>
              <a:t>CpG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t: fewer data observations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a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8" y="1930334"/>
            <a:ext cx="927351" cy="1078938"/>
          </a:xfrm>
          <a:prstGeom prst="rect">
            <a:avLst/>
          </a:prstGeom>
        </p:spPr>
      </p:pic>
      <p:pic>
        <p:nvPicPr>
          <p:cNvPr id="5" name="Picture 4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3" y="4416525"/>
            <a:ext cx="1629369" cy="1064956"/>
          </a:xfrm>
          <a:prstGeom prst="rect">
            <a:avLst/>
          </a:prstGeom>
        </p:spPr>
      </p:pic>
      <p:pic>
        <p:nvPicPr>
          <p:cNvPr id="6" name="Picture 5" descr="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25" y="4416526"/>
            <a:ext cx="1840616" cy="1064956"/>
          </a:xfrm>
          <a:prstGeom prst="rect">
            <a:avLst/>
          </a:prstGeom>
        </p:spPr>
      </p:pic>
      <p:pic>
        <p:nvPicPr>
          <p:cNvPr id="7" name="Picture 6" descr="mone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45" y="2152523"/>
            <a:ext cx="1364406" cy="13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methylation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801723"/>
            <a:ext cx="3230885" cy="22743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Axes for inquiry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Cell type</a:t>
            </a:r>
          </a:p>
          <a:p>
            <a:pPr lvl="1"/>
            <a:r>
              <a:rPr lang="en-US" dirty="0" smtClean="0"/>
              <a:t>Tissue region</a:t>
            </a:r>
          </a:p>
          <a:p>
            <a:pPr lvl="1"/>
            <a:r>
              <a:rPr lang="en-US" dirty="0" smtClean="0"/>
              <a:t>Over time</a:t>
            </a:r>
          </a:p>
          <a:p>
            <a:pPr lvl="1"/>
            <a:r>
              <a:rPr lang="en-US" dirty="0" smtClean="0"/>
              <a:t>Condition or phenotype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9275" y="4223712"/>
            <a:ext cx="3840480" cy="22743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Filter/trim</a:t>
            </a:r>
          </a:p>
          <a:p>
            <a:pPr lvl="1"/>
            <a:r>
              <a:rPr lang="en-US" dirty="0"/>
              <a:t>Align</a:t>
            </a:r>
          </a:p>
          <a:p>
            <a:pPr lvl="1"/>
            <a:r>
              <a:rPr lang="en-US" dirty="0"/>
              <a:t>Call</a:t>
            </a:r>
          </a:p>
          <a:p>
            <a:pPr lvl="1"/>
            <a:r>
              <a:rPr lang="en-US" dirty="0"/>
              <a:t>Analyze</a:t>
            </a:r>
          </a:p>
          <a:p>
            <a:endParaRPr lang="en-US" dirty="0"/>
          </a:p>
        </p:txBody>
      </p:sp>
      <p:pic>
        <p:nvPicPr>
          <p:cNvPr id="7" name="Picture 6" descr="methclone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" t="4092" r="6298" b="56070"/>
          <a:stretch/>
        </p:blipFill>
        <p:spPr>
          <a:xfrm>
            <a:off x="3335611" y="2407222"/>
            <a:ext cx="5586895" cy="23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6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pipolymporphis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b="74729"/>
          <a:stretch/>
        </p:blipFill>
        <p:spPr>
          <a:xfrm>
            <a:off x="1896532" y="453288"/>
            <a:ext cx="5161737" cy="2020541"/>
          </a:xfrm>
          <a:prstGeom prst="rect">
            <a:avLst/>
          </a:prstGeom>
        </p:spPr>
      </p:pic>
      <p:pic>
        <p:nvPicPr>
          <p:cNvPr id="6" name="Picture 5" descr="methclone-2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9"/>
          <a:stretch/>
        </p:blipFill>
        <p:spPr>
          <a:xfrm>
            <a:off x="1172986" y="2728737"/>
            <a:ext cx="6602377" cy="39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80591"/>
            <a:ext cx="8042276" cy="1119631"/>
          </a:xfrm>
        </p:spPr>
        <p:txBody>
          <a:bodyPr/>
          <a:lstStyle/>
          <a:p>
            <a:r>
              <a:rPr lang="en-US" dirty="0" smtClean="0"/>
              <a:t>Improvements: Epilog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092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tools</a:t>
            </a:r>
          </a:p>
          <a:p>
            <a:pPr lvl="1"/>
            <a:r>
              <a:rPr lang="en-US" dirty="0" smtClean="0"/>
              <a:t>Often consider </a:t>
            </a:r>
            <a:r>
              <a:rPr lang="en-US" dirty="0" err="1" smtClean="0"/>
              <a:t>CpG</a:t>
            </a:r>
            <a:r>
              <a:rPr lang="en-US" dirty="0" smtClean="0"/>
              <a:t> in groups of 4</a:t>
            </a:r>
          </a:p>
          <a:p>
            <a:pPr lvl="1"/>
            <a:r>
              <a:rPr lang="en-US" dirty="0" smtClean="0"/>
              <a:t>Groups/sites analyzed independently</a:t>
            </a:r>
          </a:p>
          <a:p>
            <a:r>
              <a:rPr lang="en-US" dirty="0" smtClean="0"/>
              <a:t>Instead</a:t>
            </a:r>
          </a:p>
          <a:p>
            <a:pPr lvl="1"/>
            <a:r>
              <a:rPr lang="en-US" dirty="0" smtClean="0"/>
              <a:t>Allow flexibility in terms of base count</a:t>
            </a:r>
          </a:p>
          <a:p>
            <a:pPr lvl="1"/>
            <a:r>
              <a:rPr lang="en-US" dirty="0" smtClean="0"/>
              <a:t>Investigate specific </a:t>
            </a:r>
            <a:r>
              <a:rPr lang="en-US" dirty="0" err="1" smtClean="0"/>
              <a:t>epiallele</a:t>
            </a:r>
            <a:r>
              <a:rPr lang="en-US" dirty="0" smtClean="0"/>
              <a:t> patterns</a:t>
            </a:r>
          </a:p>
          <a:p>
            <a:pPr lvl="1"/>
            <a:r>
              <a:rPr lang="en-US" dirty="0" smtClean="0"/>
              <a:t>Spatial autocorrelation</a:t>
            </a:r>
          </a:p>
          <a:p>
            <a:r>
              <a:rPr lang="en-US" dirty="0" smtClean="0"/>
              <a:t>Pairings</a:t>
            </a:r>
          </a:p>
          <a:p>
            <a:pPr lvl="1"/>
            <a:r>
              <a:rPr lang="en-US" dirty="0" smtClean="0"/>
              <a:t>ATAC-</a:t>
            </a:r>
            <a:r>
              <a:rPr lang="en-US" dirty="0" err="1" smtClean="0"/>
              <a:t>Seq</a:t>
            </a:r>
            <a:endParaRPr lang="en-US" dirty="0" smtClean="0"/>
          </a:p>
          <a:p>
            <a:pPr lvl="2"/>
            <a:r>
              <a:rPr lang="en-US" sz="2200" dirty="0" smtClean="0"/>
              <a:t>Hyperactive </a:t>
            </a:r>
            <a:r>
              <a:rPr lang="en-US" sz="2200" dirty="0" err="1" smtClean="0"/>
              <a:t>transposase</a:t>
            </a:r>
            <a:endParaRPr lang="en-US" sz="2200" dirty="0" smtClean="0"/>
          </a:p>
          <a:p>
            <a:pPr lvl="2"/>
            <a:r>
              <a:rPr lang="en-US" sz="2200" dirty="0" smtClean="0"/>
              <a:t>Assesses DNA not nucleosome-bound, free of binding proteins</a:t>
            </a:r>
          </a:p>
          <a:p>
            <a:pPr lvl="1"/>
            <a:r>
              <a:rPr lang="en-US" dirty="0" err="1" smtClean="0"/>
              <a:t>ChIP-Seq</a:t>
            </a:r>
            <a:endParaRPr lang="en-US" dirty="0"/>
          </a:p>
          <a:p>
            <a:pPr lvl="2"/>
            <a:r>
              <a:rPr lang="en-US" sz="2200" dirty="0" smtClean="0"/>
              <a:t>Histone modifications</a:t>
            </a:r>
          </a:p>
          <a:p>
            <a:pPr lvl="2"/>
            <a:r>
              <a:rPr lang="en-US" sz="2200" dirty="0" smtClean="0"/>
              <a:t>Epigenetic regulatory interactions</a:t>
            </a:r>
          </a:p>
        </p:txBody>
      </p:sp>
    </p:spTree>
    <p:extLst>
      <p:ext uri="{BB962C8B-B14F-4D97-AF65-F5344CB8AC3E}">
        <p14:creationId xmlns:p14="http://schemas.microsoft.com/office/powerpoint/2010/main" val="2796789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4311280"/>
            <a:ext cx="8042276" cy="1336956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  <p:pic>
        <p:nvPicPr>
          <p:cNvPr id="4" name="Content Placeholder 3" descr="waddington_landscap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9" b="7989"/>
          <a:stretch>
            <a:fillRect/>
          </a:stretch>
        </p:blipFill>
        <p:spPr>
          <a:xfrm>
            <a:off x="1373261" y="622354"/>
            <a:ext cx="6568575" cy="3547497"/>
          </a:xfrm>
        </p:spPr>
      </p:pic>
    </p:spTree>
    <p:extLst>
      <p:ext uri="{BB962C8B-B14F-4D97-AF65-F5344CB8AC3E}">
        <p14:creationId xmlns:p14="http://schemas.microsoft.com/office/powerpoint/2010/main" val="1811860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Bioinformatics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7663" y="1816493"/>
            <a:ext cx="3927822" cy="41271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Starts small &amp;manual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tools, add chaos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Repetitive frustration</a:t>
            </a:r>
          </a:p>
          <a:p>
            <a:endParaRPr lang="en-US" dirty="0"/>
          </a:p>
        </p:txBody>
      </p:sp>
      <p:pic>
        <p:nvPicPr>
          <p:cNvPr id="4" name="Picture 3" descr="harvesters_manu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635" y="1600201"/>
            <a:ext cx="1486201" cy="1476592"/>
          </a:xfrm>
          <a:prstGeom prst="rect">
            <a:avLst/>
          </a:prstGeom>
        </p:spPr>
      </p:pic>
      <p:pic>
        <p:nvPicPr>
          <p:cNvPr id="5" name="Picture 4" descr="manual_bruegel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26" y="3423919"/>
            <a:ext cx="1676324" cy="1301917"/>
          </a:xfrm>
          <a:prstGeom prst="rect">
            <a:avLst/>
          </a:prstGeom>
        </p:spPr>
      </p:pic>
      <p:pic>
        <p:nvPicPr>
          <p:cNvPr id="6" name="Picture 5" descr="frust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55" y="4725836"/>
            <a:ext cx="1372096" cy="17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10570"/>
            <a:ext cx="8042276" cy="1336956"/>
          </a:xfrm>
        </p:spPr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Looper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4899471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Environment variables</a:t>
            </a:r>
          </a:p>
          <a:p>
            <a:pPr lvl="2"/>
            <a:r>
              <a:rPr lang="en-US" dirty="0" err="1" smtClean="0"/>
              <a:t>CeMM</a:t>
            </a:r>
            <a:endParaRPr lang="en-US" dirty="0" smtClean="0"/>
          </a:p>
          <a:p>
            <a:pPr lvl="2"/>
            <a:r>
              <a:rPr lang="en-US" dirty="0" smtClean="0"/>
              <a:t>UVA</a:t>
            </a:r>
          </a:p>
          <a:p>
            <a:pPr lvl="1"/>
            <a:r>
              <a:rPr lang="en-US" dirty="0" smtClean="0"/>
              <a:t>Resource flexibility</a:t>
            </a:r>
          </a:p>
          <a:p>
            <a:pPr lvl="2"/>
            <a:r>
              <a:rPr lang="en-US" dirty="0" smtClean="0"/>
              <a:t>Memory/cores/time</a:t>
            </a:r>
          </a:p>
          <a:p>
            <a:pPr lvl="2"/>
            <a:r>
              <a:rPr lang="en-US" dirty="0" smtClean="0"/>
              <a:t>Supercomputer/cluster</a:t>
            </a:r>
          </a:p>
          <a:p>
            <a:r>
              <a:rPr lang="en-US" dirty="0"/>
              <a:t>Monitoring/logging</a:t>
            </a:r>
          </a:p>
          <a:p>
            <a:pPr lvl="1"/>
            <a:r>
              <a:rPr lang="en-US" dirty="0"/>
              <a:t>Automatically in output directories</a:t>
            </a:r>
          </a:p>
          <a:p>
            <a:pPr lvl="1"/>
            <a:r>
              <a:rPr lang="en-US" dirty="0"/>
              <a:t>Could put on web/</a:t>
            </a:r>
            <a:r>
              <a:rPr lang="en-US" dirty="0" smtClean="0"/>
              <a:t>email</a:t>
            </a:r>
          </a:p>
          <a:p>
            <a:r>
              <a:rPr lang="en-US" dirty="0" err="1" smtClean="0"/>
              <a:t>Restartable</a:t>
            </a:r>
            <a:endParaRPr lang="en-US" dirty="0" smtClean="0"/>
          </a:p>
          <a:p>
            <a:pPr lvl="1"/>
            <a:r>
              <a:rPr lang="en-US" dirty="0" err="1" smtClean="0"/>
              <a:t>Lockfiles</a:t>
            </a:r>
            <a:r>
              <a:rPr lang="en-US" dirty="0" smtClean="0"/>
              <a:t>/flags</a:t>
            </a:r>
          </a:p>
          <a:p>
            <a:pPr lvl="1"/>
            <a:r>
              <a:rPr lang="en-US" dirty="0" smtClean="0"/>
              <a:t>Don’t duplicate work</a:t>
            </a:r>
          </a:p>
        </p:txBody>
      </p:sp>
      <p:pic>
        <p:nvPicPr>
          <p:cNvPr id="4" name="Picture 3" descr="moving_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71" y="1792189"/>
            <a:ext cx="1220532" cy="1220532"/>
          </a:xfrm>
          <a:prstGeom prst="rect">
            <a:avLst/>
          </a:prstGeom>
        </p:spPr>
      </p:pic>
      <p:pic>
        <p:nvPicPr>
          <p:cNvPr id="5" name="Picture 4" descr="monitor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812" y="3322853"/>
            <a:ext cx="1291900" cy="1291900"/>
          </a:xfrm>
          <a:prstGeom prst="rect">
            <a:avLst/>
          </a:prstGeom>
        </p:spPr>
      </p:pic>
      <p:pic>
        <p:nvPicPr>
          <p:cNvPr id="6" name="Picture 5" descr="rest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168" y="4913666"/>
            <a:ext cx="1029935" cy="10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8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57" y="177219"/>
            <a:ext cx="8591551" cy="957180"/>
          </a:xfrm>
        </p:spPr>
        <p:txBody>
          <a:bodyPr/>
          <a:lstStyle/>
          <a:p>
            <a:r>
              <a:rPr lang="en-US" dirty="0" smtClean="0"/>
              <a:t>Configuration + </a:t>
            </a:r>
            <a:r>
              <a:rPr lang="en-US" dirty="0"/>
              <a:t>s</a:t>
            </a:r>
            <a:r>
              <a:rPr lang="en-US" dirty="0" smtClean="0"/>
              <a:t>ample sheet</a:t>
            </a:r>
            <a:endParaRPr lang="en-US" dirty="0"/>
          </a:p>
        </p:txBody>
      </p:sp>
      <p:pic>
        <p:nvPicPr>
          <p:cNvPr id="4" name="Picture 3" descr="sample-an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345" y="1435577"/>
            <a:ext cx="5256063" cy="3747108"/>
          </a:xfrm>
          <a:prstGeom prst="rect">
            <a:avLst/>
          </a:prstGeom>
        </p:spPr>
      </p:pic>
      <p:pic>
        <p:nvPicPr>
          <p:cNvPr id="5" name="Picture 4" descr="con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" y="1435577"/>
            <a:ext cx="3158899" cy="3747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857" y="5353423"/>
            <a:ext cx="27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Project configuration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9692" y="5353423"/>
            <a:ext cx="473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C7C9F"/>
                </a:solidFill>
              </a:rPr>
              <a:t>Sample annotations</a:t>
            </a:r>
            <a:endParaRPr lang="en-US" dirty="0">
              <a:solidFill>
                <a:srgbClr val="2C7C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9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Epigenetics, broadly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789" y="1550663"/>
            <a:ext cx="3840480" cy="2282225"/>
          </a:xfrm>
        </p:spPr>
        <p:txBody>
          <a:bodyPr>
            <a:normAutofit/>
          </a:bodyPr>
          <a:lstStyle/>
          <a:p>
            <a:r>
              <a:rPr lang="en-US" dirty="0" smtClean="0"/>
              <a:t>Growing extent of understood influence</a:t>
            </a:r>
          </a:p>
          <a:p>
            <a:pPr lvl="1"/>
            <a:r>
              <a:rPr lang="en-US" dirty="0" smtClean="0"/>
              <a:t>Development/differentiation</a:t>
            </a:r>
          </a:p>
          <a:p>
            <a:pPr lvl="1"/>
            <a:r>
              <a:rPr lang="en-US" dirty="0" smtClean="0"/>
              <a:t>Disease</a:t>
            </a:r>
          </a:p>
          <a:p>
            <a:pPr lvl="1"/>
            <a:r>
              <a:rPr lang="en-US" dirty="0" smtClean="0"/>
              <a:t>Environmental response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2097" y="3832889"/>
            <a:ext cx="3840480" cy="2214089"/>
          </a:xfrm>
        </p:spPr>
        <p:txBody>
          <a:bodyPr>
            <a:normAutofit/>
          </a:bodyPr>
          <a:lstStyle/>
          <a:p>
            <a:r>
              <a:rPr lang="en-US" dirty="0" smtClean="0"/>
              <a:t>Several main forms</a:t>
            </a:r>
            <a:endParaRPr lang="en-US" dirty="0"/>
          </a:p>
          <a:p>
            <a:pPr lvl="1"/>
            <a:r>
              <a:rPr lang="en-US" dirty="0"/>
              <a:t>DNA methylation</a:t>
            </a:r>
          </a:p>
          <a:p>
            <a:pPr lvl="1"/>
            <a:r>
              <a:rPr lang="en-US" dirty="0"/>
              <a:t>Histone modifications</a:t>
            </a:r>
          </a:p>
          <a:p>
            <a:pPr lvl="1"/>
            <a:r>
              <a:rPr lang="en-US" dirty="0" smtClean="0"/>
              <a:t>Histone </a:t>
            </a:r>
            <a:r>
              <a:rPr lang="en-US" dirty="0"/>
              <a:t>protein variants</a:t>
            </a:r>
          </a:p>
          <a:p>
            <a:endParaRPr lang="en-US" dirty="0"/>
          </a:p>
        </p:txBody>
      </p:sp>
      <p:pic>
        <p:nvPicPr>
          <p:cNvPr id="6" name="Picture 5" descr="epigenetics_MSKC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88" y="1550664"/>
            <a:ext cx="2435929" cy="1622938"/>
          </a:xfrm>
          <a:prstGeom prst="rect">
            <a:avLst/>
          </a:prstGeom>
        </p:spPr>
      </p:pic>
      <p:pic>
        <p:nvPicPr>
          <p:cNvPr id="7" name="Picture 6" descr="epigenetic_markers_var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9" y="3832889"/>
            <a:ext cx="4366282" cy="19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7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Histones,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064" y="4238484"/>
            <a:ext cx="7675526" cy="2015249"/>
          </a:xfrm>
        </p:spPr>
        <p:txBody>
          <a:bodyPr numCol="2">
            <a:normAutofit fontScale="92500"/>
          </a:bodyPr>
          <a:lstStyle/>
          <a:p>
            <a:r>
              <a:rPr lang="en-US" dirty="0" smtClean="0"/>
              <a:t>Location</a:t>
            </a:r>
            <a:r>
              <a:rPr lang="en-US" dirty="0"/>
              <a:t>-dependent</a:t>
            </a:r>
          </a:p>
          <a:p>
            <a:pPr lvl="1"/>
            <a:r>
              <a:rPr lang="en-US" dirty="0" smtClean="0"/>
              <a:t>H3K4me1 at enhancer</a:t>
            </a:r>
          </a:p>
          <a:p>
            <a:pPr lvl="1"/>
            <a:r>
              <a:rPr lang="en-US" dirty="0" smtClean="0"/>
              <a:t>H3K4me3 at promoter</a:t>
            </a:r>
          </a:p>
          <a:p>
            <a:endParaRPr lang="en-US" dirty="0" smtClean="0"/>
          </a:p>
          <a:p>
            <a:r>
              <a:rPr lang="en-US" dirty="0" smtClean="0"/>
              <a:t>Different additives</a:t>
            </a:r>
          </a:p>
          <a:p>
            <a:pPr lvl="1"/>
            <a:r>
              <a:rPr lang="en-US" dirty="0" smtClean="0"/>
              <a:t>me, ac, </a:t>
            </a:r>
            <a:r>
              <a:rPr lang="en-US" dirty="0" err="1" smtClean="0"/>
              <a:t>ub</a:t>
            </a:r>
            <a:endParaRPr lang="en-US" dirty="0" smtClean="0"/>
          </a:p>
          <a:p>
            <a:pPr lvl="1"/>
            <a:r>
              <a:rPr lang="en-US" dirty="0" smtClean="0"/>
              <a:t>Chromatin accessibility</a:t>
            </a:r>
            <a:endParaRPr lang="en-US" dirty="0"/>
          </a:p>
          <a:p>
            <a:r>
              <a:rPr lang="en-US" dirty="0" smtClean="0"/>
              <a:t>Core protein variants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histone_modification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04" y="1685877"/>
            <a:ext cx="6025383" cy="24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DNA Methylation, specifically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6379" y="1600201"/>
            <a:ext cx="441218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Much of mature genome is methylated</a:t>
            </a:r>
          </a:p>
          <a:p>
            <a:pPr lvl="1"/>
            <a:r>
              <a:rPr lang="en-US" dirty="0"/>
              <a:t>Interest in epigenetic landscape during development</a:t>
            </a:r>
          </a:p>
          <a:p>
            <a:pPr lvl="1"/>
            <a:r>
              <a:rPr lang="en-US" dirty="0"/>
              <a:t>Methylation changes are maintained/stable (DNMT)</a:t>
            </a:r>
          </a:p>
          <a:p>
            <a:pPr lvl="2"/>
            <a:r>
              <a:rPr lang="en-US" dirty="0"/>
              <a:t>De </a:t>
            </a:r>
            <a:r>
              <a:rPr lang="en-US" dirty="0" smtClean="0"/>
              <a:t>novo: DNMT3A/B</a:t>
            </a:r>
          </a:p>
          <a:p>
            <a:pPr lvl="2"/>
            <a:r>
              <a:rPr lang="en-US" dirty="0" smtClean="0"/>
              <a:t>Maintenance: DNMT1</a:t>
            </a:r>
            <a:endParaRPr lang="en-US" dirty="0"/>
          </a:p>
          <a:p>
            <a:pPr lvl="2"/>
            <a:r>
              <a:rPr lang="en-US" dirty="0" smtClean="0"/>
              <a:t>Heritable</a:t>
            </a:r>
          </a:p>
          <a:p>
            <a:pPr lvl="1"/>
            <a:r>
              <a:rPr lang="en-US" dirty="0" smtClean="0"/>
              <a:t>Reversibility: TET family</a:t>
            </a:r>
          </a:p>
          <a:p>
            <a:pPr lvl="2"/>
            <a:r>
              <a:rPr lang="en-US" dirty="0" smtClean="0"/>
              <a:t>Research to be done into 5mC derivatives</a:t>
            </a:r>
            <a:endParaRPr lang="en-US" dirty="0"/>
          </a:p>
        </p:txBody>
      </p:sp>
      <p:pic>
        <p:nvPicPr>
          <p:cNvPr id="8" name="Picture 7" descr="methylation_proces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82" y="1742650"/>
            <a:ext cx="4398963" cy="46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94" y="147681"/>
            <a:ext cx="8726853" cy="1104863"/>
          </a:xfrm>
        </p:spPr>
        <p:txBody>
          <a:bodyPr/>
          <a:lstStyle/>
          <a:p>
            <a:r>
              <a:rPr lang="en-US" sz="4000" dirty="0" smtClean="0"/>
              <a:t>Methylation and rat brain gender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21" y="1600200"/>
            <a:ext cx="5182953" cy="48830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Neuronal </a:t>
            </a:r>
            <a:r>
              <a:rPr lang="en-US" dirty="0" err="1" smtClean="0"/>
              <a:t>methylome</a:t>
            </a:r>
            <a:r>
              <a:rPr lang="en-US" dirty="0" smtClean="0"/>
              <a:t> particularly dynamic.</a:t>
            </a:r>
          </a:p>
          <a:p>
            <a:r>
              <a:rPr lang="en-US" dirty="0" smtClean="0"/>
              <a:t>Methylation suppresses expression of </a:t>
            </a:r>
            <a:r>
              <a:rPr lang="en-US" dirty="0" err="1" smtClean="0"/>
              <a:t>maculinizing</a:t>
            </a:r>
            <a:r>
              <a:rPr lang="en-US" dirty="0" smtClean="0"/>
              <a:t> genes.</a:t>
            </a:r>
          </a:p>
          <a:p>
            <a:r>
              <a:rPr lang="en-US" dirty="0" smtClean="0"/>
              <a:t>Ongoing methylation maintenance is required (DNMT1).</a:t>
            </a:r>
          </a:p>
          <a:p>
            <a:r>
              <a:rPr lang="en-US" dirty="0" smtClean="0"/>
              <a:t>Estradiol treatment sharply cuts proportion of fully-methylated </a:t>
            </a:r>
            <a:r>
              <a:rPr lang="en-US" dirty="0" err="1" smtClean="0"/>
              <a:t>CpG</a:t>
            </a:r>
            <a:r>
              <a:rPr lang="en-US" dirty="0" smtClean="0"/>
              <a:t> sites.</a:t>
            </a:r>
          </a:p>
          <a:p>
            <a:r>
              <a:rPr lang="en-US" dirty="0" smtClean="0"/>
              <a:t>Timing is important</a:t>
            </a:r>
          </a:p>
          <a:p>
            <a:pPr lvl="1"/>
            <a:r>
              <a:rPr lang="en-US" dirty="0" smtClean="0"/>
              <a:t>Knockout of DNMT3a is slow, little effect</a:t>
            </a:r>
          </a:p>
          <a:p>
            <a:pPr lvl="1"/>
            <a:r>
              <a:rPr lang="en-US" dirty="0" smtClean="0"/>
              <a:t>Hormonal treatment differential</a:t>
            </a:r>
          </a:p>
          <a:p>
            <a:pPr lvl="1"/>
            <a:r>
              <a:rPr lang="en-US" dirty="0" smtClean="0"/>
              <a:t>DNMT inhibition with </a:t>
            </a:r>
            <a:r>
              <a:rPr lang="en-US" dirty="0" err="1" smtClean="0"/>
              <a:t>Zeb</a:t>
            </a:r>
            <a:r>
              <a:rPr lang="en-US" dirty="0" smtClean="0"/>
              <a:t> still elevates masculine protein proxy (</a:t>
            </a:r>
            <a:r>
              <a:rPr lang="en-US" dirty="0" err="1" smtClean="0"/>
              <a:t>spinophilin</a:t>
            </a:r>
            <a:r>
              <a:rPr lang="en-US" dirty="0" smtClean="0"/>
              <a:t> </a:t>
            </a:r>
            <a:r>
              <a:rPr lang="en-US" dirty="0" err="1" smtClean="0"/>
              <a:t>Neurabin</a:t>
            </a:r>
            <a:r>
              <a:rPr lang="en-US" dirty="0" smtClean="0"/>
              <a:t> II)</a:t>
            </a:r>
            <a:endParaRPr lang="en-US" dirty="0"/>
          </a:p>
        </p:txBody>
      </p:sp>
      <p:pic>
        <p:nvPicPr>
          <p:cNvPr id="5" name="Picture 4" descr="ra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11" y="1600201"/>
            <a:ext cx="1879720" cy="1309142"/>
          </a:xfrm>
          <a:prstGeom prst="rect">
            <a:avLst/>
          </a:prstGeom>
        </p:spPr>
      </p:pic>
      <p:pic>
        <p:nvPicPr>
          <p:cNvPr id="6" name="Picture 5" descr="br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11" y="3075725"/>
            <a:ext cx="1879720" cy="1351049"/>
          </a:xfrm>
          <a:prstGeom prst="rect">
            <a:avLst/>
          </a:prstGeom>
        </p:spPr>
      </p:pic>
      <p:pic>
        <p:nvPicPr>
          <p:cNvPr id="7" name="Picture 6" descr="male_female_symbols.jp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42" y="4702877"/>
            <a:ext cx="1921689" cy="13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z="3400" dirty="0" smtClean="0"/>
              <a:t>Effect of PCBs on autism candidate genes via epigenetic marks</a:t>
            </a:r>
            <a:endParaRPr lang="en-US" sz="3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2430" y="1600201"/>
            <a:ext cx="4105016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ell line to model neuronal function and differentiation (</a:t>
            </a:r>
            <a:r>
              <a:rPr lang="en-US" dirty="0"/>
              <a:t>SH-</a:t>
            </a:r>
            <a:r>
              <a:rPr lang="en-US" dirty="0" smtClean="0"/>
              <a:t>SY5Y)</a:t>
            </a:r>
          </a:p>
          <a:p>
            <a:pPr lvl="1"/>
            <a:r>
              <a:rPr lang="en-US" dirty="0" smtClean="0"/>
              <a:t>10 or 40 days</a:t>
            </a:r>
          </a:p>
          <a:p>
            <a:pPr lvl="1"/>
            <a:r>
              <a:rPr lang="en-US" dirty="0" smtClean="0"/>
              <a:t>+/- Dup15q</a:t>
            </a:r>
          </a:p>
          <a:p>
            <a:pPr lvl="1"/>
            <a:r>
              <a:rPr lang="en-US" dirty="0" smtClean="0"/>
              <a:t>+/- PCB</a:t>
            </a:r>
          </a:p>
          <a:p>
            <a:r>
              <a:rPr lang="en-US" dirty="0" smtClean="0"/>
              <a:t>Methylation profile partitions with respect to structural chromosome aberration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1" name="Picture 10" descr="pwd-asd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16"/>
          <a:stretch/>
        </p:blipFill>
        <p:spPr>
          <a:xfrm>
            <a:off x="4048682" y="1993712"/>
            <a:ext cx="4840601" cy="27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5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2964</TotalTime>
  <Words>449</Words>
  <Application>Microsoft Macintosh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Breeze</vt:lpstr>
      <vt:lpstr>Epigenetics Processing, Applications, &amp; Methods</vt:lpstr>
      <vt:lpstr>Typical Bioinformatics Processing</vt:lpstr>
      <vt:lpstr>Solution: Looper</vt:lpstr>
      <vt:lpstr>Configuration + sample sheet</vt:lpstr>
      <vt:lpstr>Epigenetics, broadly</vt:lpstr>
      <vt:lpstr>Histones, briefly</vt:lpstr>
      <vt:lpstr>DNA Methylation, specifically</vt:lpstr>
      <vt:lpstr>Methylation and rat brain gender</vt:lpstr>
      <vt:lpstr>Effect of PCBs on autism candidate genes via epigenetic marks</vt:lpstr>
      <vt:lpstr>Non-uniform structural effect</vt:lpstr>
      <vt:lpstr>Bisulfite Sequencing</vt:lpstr>
      <vt:lpstr>WGBS &amp; RRBS</vt:lpstr>
      <vt:lpstr>Processing methylation</vt:lpstr>
      <vt:lpstr>PowerPoint Presentation</vt:lpstr>
      <vt:lpstr>Improvements: Epilog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Epigenetics: Processing, Applications, &amp; Methods</dc:title>
  <dc:creator>Vince Reuter</dc:creator>
  <cp:lastModifiedBy>Vince Reuter</cp:lastModifiedBy>
  <cp:revision>47</cp:revision>
  <dcterms:created xsi:type="dcterms:W3CDTF">2017-03-12T03:38:07Z</dcterms:created>
  <dcterms:modified xsi:type="dcterms:W3CDTF">2017-03-14T05:02:46Z</dcterms:modified>
</cp:coreProperties>
</file>