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1" r:id="rId4"/>
    <p:sldId id="296" r:id="rId5"/>
    <p:sldId id="300" r:id="rId6"/>
    <p:sldId id="297" r:id="rId7"/>
    <p:sldId id="298" r:id="rId8"/>
    <p:sldId id="299" r:id="rId9"/>
    <p:sldId id="301" r:id="rId10"/>
    <p:sldId id="286" r:id="rId11"/>
    <p:sldId id="292" r:id="rId12"/>
    <p:sldId id="302" r:id="rId13"/>
    <p:sldId id="303" r:id="rId14"/>
    <p:sldId id="304" r:id="rId15"/>
    <p:sldId id="305" r:id="rId16"/>
    <p:sldId id="287" r:id="rId17"/>
    <p:sldId id="293" r:id="rId18"/>
    <p:sldId id="306" r:id="rId19"/>
    <p:sldId id="307" r:id="rId20"/>
    <p:sldId id="329" r:id="rId21"/>
    <p:sldId id="330" r:id="rId22"/>
    <p:sldId id="288" r:id="rId23"/>
    <p:sldId id="294" r:id="rId24"/>
    <p:sldId id="309" r:id="rId25"/>
    <p:sldId id="310" r:id="rId26"/>
    <p:sldId id="289" r:id="rId27"/>
    <p:sldId id="295" r:id="rId28"/>
    <p:sldId id="311" r:id="rId29"/>
    <p:sldId id="312" r:id="rId30"/>
    <p:sldId id="290" r:id="rId31"/>
    <p:sldId id="260" r:id="rId32"/>
    <p:sldId id="313" r:id="rId33"/>
    <p:sldId id="259" r:id="rId3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5A"/>
    <a:srgbClr val="FCDF67"/>
    <a:srgbClr val="2050CC"/>
    <a:srgbClr val="6CA1FD"/>
    <a:srgbClr val="487AFF"/>
    <a:srgbClr val="4779FF"/>
    <a:srgbClr val="73A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2372995"/>
            <a:ext cx="12192000" cy="1285875"/>
          </a:xfrm>
          <a:ln>
            <a:noFill/>
          </a:ln>
        </p:spPr>
        <p:txBody>
          <a:bodyPr anchor="b"/>
          <a:lstStyle>
            <a:lvl1pPr algn="ctr">
              <a:defRPr sz="6000" b="0">
                <a:solidFill>
                  <a:srgbClr val="002E5A"/>
                </a:solidFill>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886835"/>
            <a:ext cx="9144000" cy="418465"/>
          </a:xfrm>
        </p:spPr>
        <p:txBody>
          <a:bodyPr/>
          <a:lstStyle>
            <a:lvl1pPr marL="0" indent="0" algn="ctr">
              <a:buNone/>
              <a:defRPr sz="2400">
                <a:solidFill>
                  <a:srgbClr val="002E5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916305"/>
            <a:ext cx="10515600" cy="513715"/>
          </a:xfrm>
        </p:spPr>
        <p:txBody>
          <a:bodyPr/>
          <a:lstStyle>
            <a:lvl1pPr>
              <a:defRPr sz="3600">
                <a:latin typeface="Microsoft YaHei Regular" panose="020B0802040204020203" charset="-122"/>
                <a:ea typeface="Microsoft YaHei Regular" panose="020B0802040204020203"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11960"/>
            <a:ext cx="10515600" cy="475107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107690"/>
            <a:ext cx="10515600" cy="1232535"/>
          </a:xfrm>
        </p:spPr>
        <p:txBody>
          <a:bodyPr anchor="b"/>
          <a:lstStyle>
            <a:lvl1pPr algn="ctr">
              <a:defRPr sz="6000" b="1">
                <a:solidFill>
                  <a:srgbClr val="002E5A"/>
                </a:solidFill>
                <a:latin typeface="思源黑体 CN Bold" panose="020B0800000000000000" charset="-122"/>
                <a:ea typeface="思源黑体 CN Bold" panose="020B0800000000000000" charset="-122"/>
              </a:defRPr>
            </a:lvl1pPr>
          </a:lstStyle>
          <a:p>
            <a:r>
              <a:rPr lang="zh-CN" altLang="en-US" smtClean="0"/>
              <a:t>单击此处编辑致谢</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PGHA of </a:t>
            </a:r>
            <a:r>
              <a:rPr lang="zh-CN" altLang="en-US" dirty="0"/>
              <a:t>专网通信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单圆角矩形 11"/>
          <p:cNvSpPr/>
          <p:nvPr/>
        </p:nvSpPr>
        <p:spPr>
          <a:xfrm>
            <a:off x="4144888" y="1517815"/>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a:cs typeface="+mn-ea"/>
                <a:sym typeface="+mn-lt"/>
              </a:rPr>
              <a:t>专网通信业务数据库选型需求分析</a:t>
            </a:r>
            <a:endParaRPr kumimoji="0" lang="zh-CN" altLang="en-US" sz="1600" b="1" i="0" u="none" strike="noStrike" kern="0" cap="none" spc="0" normalizeH="0" baseline="0" noProof="0" dirty="0">
              <a:ln>
                <a:noFill/>
              </a:ln>
              <a:effectLst/>
              <a:uLnTx/>
              <a:uFillTx/>
              <a:cs typeface="+mn-ea"/>
              <a:sym typeface="+mn-lt"/>
            </a:endParaRPr>
          </a:p>
        </p:txBody>
      </p:sp>
      <p:sp>
        <p:nvSpPr>
          <p:cNvPr id="13" name="单圆角矩形 12"/>
          <p:cNvSpPr/>
          <p:nvPr/>
        </p:nvSpPr>
        <p:spPr>
          <a:xfrm flipH="1">
            <a:off x="3352800" y="1517815"/>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1</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4" name="单圆角矩形 13"/>
          <p:cNvSpPr/>
          <p:nvPr/>
        </p:nvSpPr>
        <p:spPr>
          <a:xfrm>
            <a:off x="4144888" y="2263940"/>
            <a:ext cx="4222750" cy="369887"/>
          </a:xfrm>
          <a:prstGeom prst="round1Rect">
            <a:avLst>
              <a:gd name="adj" fmla="val 25515"/>
            </a:avLst>
          </a:prstGeom>
          <a:solidFill>
            <a:schemeClr val="accent1">
              <a:lumMod val="75000"/>
            </a:schemeClr>
          </a:solidFill>
          <a:ln w="9525" algn="ctr">
            <a:solidFill>
              <a:schemeClr val="accent1"/>
            </a:solidFill>
            <a:miter lim="800000"/>
          </a:ln>
          <a:effectLst/>
        </p:spPr>
        <p:txBody>
          <a:bodyPr anchor="ctr"/>
          <a:lstStyle/>
          <a:p>
            <a:pPr marL="177800" lvl="0">
              <a:defRPr/>
            </a:pPr>
            <a:r>
              <a:rPr lang="zh-CN" altLang="en-US" sz="1600" b="1" kern="0" dirty="0" smtClean="0">
                <a:solidFill>
                  <a:schemeClr val="bg1"/>
                </a:solidFill>
                <a:cs typeface="+mn-ea"/>
                <a:sym typeface="+mn-lt"/>
              </a:rPr>
              <a:t>专网通信业务</a:t>
            </a:r>
            <a:r>
              <a:rPr lang="en-US" altLang="zh-CN" sz="1600" b="1" kern="0" dirty="0" smtClean="0">
                <a:solidFill>
                  <a:schemeClr val="bg1"/>
                </a:solidFill>
                <a:cs typeface="+mn-ea"/>
                <a:sym typeface="+mn-lt"/>
              </a:rPr>
              <a:t>PostgreSQL</a:t>
            </a:r>
            <a:r>
              <a:rPr lang="zh-CN" altLang="en-US" sz="1600" b="1" kern="0" dirty="0" smtClean="0">
                <a:solidFill>
                  <a:schemeClr val="bg1"/>
                </a:solidFill>
                <a:cs typeface="+mn-ea"/>
                <a:sym typeface="+mn-lt"/>
              </a:rPr>
              <a:t>切换之路</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
        <p:nvSpPr>
          <p:cNvPr id="15" name="单圆角矩形 14"/>
          <p:cNvSpPr/>
          <p:nvPr/>
        </p:nvSpPr>
        <p:spPr>
          <a:xfrm flipH="1">
            <a:off x="3352800" y="2263940"/>
            <a:ext cx="722312" cy="369887"/>
          </a:xfrm>
          <a:prstGeom prst="round1Rect">
            <a:avLst>
              <a:gd name="adj" fmla="val 27147"/>
            </a:avLst>
          </a:prstGeom>
          <a:solidFill>
            <a:schemeClr val="accent1">
              <a:lumMod val="75000"/>
            </a:schemeClr>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chemeClr val="bg1"/>
                </a:solidFill>
                <a:effectLst/>
                <a:uLnTx/>
                <a:uFillTx/>
                <a:latin typeface="+mn-lt"/>
                <a:ea typeface="+mn-ea"/>
                <a:cs typeface="+mn-ea"/>
                <a:sym typeface="+mn-lt"/>
              </a:rPr>
              <a:t>2</a:t>
            </a:r>
            <a:endParaRPr kumimoji="0" lang="zh-CN" altLang="en-US" sz="1600" b="1"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6" name="单圆角矩形 15"/>
          <p:cNvSpPr/>
          <p:nvPr/>
        </p:nvSpPr>
        <p:spPr>
          <a:xfrm>
            <a:off x="4144888" y="294497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smtClean="0">
                <a:cs typeface="+mn-ea"/>
                <a:sym typeface="+mn-lt"/>
              </a:rPr>
              <a:t>业务</a:t>
            </a:r>
            <a:r>
              <a:rPr lang="en-US" altLang="zh-CN" sz="1600" b="1" kern="0" dirty="0">
                <a:cs typeface="+mn-ea"/>
                <a:sym typeface="+mn-lt"/>
              </a:rPr>
              <a:t>PostgreSQL</a:t>
            </a:r>
            <a:r>
              <a:rPr lang="zh-CN" altLang="en-US" sz="1600" b="1" kern="0" dirty="0" smtClean="0">
                <a:cs typeface="+mn-ea"/>
                <a:sym typeface="+mn-lt"/>
              </a:rPr>
              <a:t>高可用选型</a:t>
            </a:r>
            <a:endParaRPr kumimoji="0" lang="zh-CN" altLang="en-US" sz="1600" b="1" i="0" u="none" strike="noStrike" kern="0" cap="none" spc="0" normalizeH="0" baseline="0" noProof="0" dirty="0">
              <a:ln>
                <a:noFill/>
              </a:ln>
              <a:effectLst/>
              <a:uLnTx/>
              <a:uFillTx/>
              <a:cs typeface="+mn-ea"/>
              <a:sym typeface="+mn-lt"/>
            </a:endParaRPr>
          </a:p>
        </p:txBody>
      </p:sp>
      <p:sp>
        <p:nvSpPr>
          <p:cNvPr id="17" name="单圆角矩形 16"/>
          <p:cNvSpPr/>
          <p:nvPr/>
        </p:nvSpPr>
        <p:spPr>
          <a:xfrm flipH="1">
            <a:off x="3352800" y="294497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3</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8" name="单圆角矩形 17"/>
          <p:cNvSpPr/>
          <p:nvPr/>
        </p:nvSpPr>
        <p:spPr>
          <a:xfrm>
            <a:off x="4144704" y="360165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a:cs typeface="+mn-ea"/>
                <a:sym typeface="+mn-lt"/>
              </a:rPr>
              <a:t>PostgreSQL</a:t>
            </a:r>
            <a:r>
              <a:rPr lang="zh-CN" altLang="en-US" sz="1600" b="1" kern="0" dirty="0">
                <a:cs typeface="+mn-ea"/>
                <a:sym typeface="+mn-lt"/>
              </a:rPr>
              <a:t>高</a:t>
            </a:r>
            <a:r>
              <a:rPr lang="zh-CN" altLang="en-US" sz="1600" b="1" kern="0" dirty="0" smtClean="0">
                <a:cs typeface="+mn-ea"/>
                <a:sym typeface="+mn-lt"/>
              </a:rPr>
              <a:t>可用</a:t>
            </a:r>
            <a:r>
              <a:rPr lang="zh-CN" altLang="en-US" sz="1600" b="1" kern="0" dirty="0">
                <a:cs typeface="+mn-ea"/>
                <a:sym typeface="+mn-lt"/>
              </a:rPr>
              <a:t>定制</a:t>
            </a:r>
          </a:p>
        </p:txBody>
      </p:sp>
      <p:sp>
        <p:nvSpPr>
          <p:cNvPr id="19" name="单圆角矩形 18"/>
          <p:cNvSpPr/>
          <p:nvPr/>
        </p:nvSpPr>
        <p:spPr>
          <a:xfrm flipH="1">
            <a:off x="3352616" y="360165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effectLst/>
                <a:uLnTx/>
                <a:uFillTx/>
                <a:latin typeface="+mn-lt"/>
                <a:ea typeface="+mn-ea"/>
                <a:cs typeface="+mn-ea"/>
                <a:sym typeface="+mn-lt"/>
              </a:rPr>
              <a:t>4</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1" name="单圆角矩形 20"/>
          <p:cNvSpPr/>
          <p:nvPr/>
        </p:nvSpPr>
        <p:spPr>
          <a:xfrm>
            <a:off x="4144704" y="425833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高可用测试</a:t>
            </a:r>
            <a:endParaRPr kumimoji="0" lang="zh-CN" altLang="en-US" sz="1600" b="1" i="0" u="none" strike="noStrike" kern="0" cap="none" spc="0" normalizeH="0" baseline="0" noProof="0" dirty="0">
              <a:ln>
                <a:noFill/>
              </a:ln>
              <a:effectLst/>
              <a:uLnTx/>
              <a:uFillTx/>
              <a:cs typeface="+mn-ea"/>
              <a:sym typeface="+mn-lt"/>
            </a:endParaRPr>
          </a:p>
        </p:txBody>
      </p:sp>
      <p:sp>
        <p:nvSpPr>
          <p:cNvPr id="22" name="单圆角矩形 21"/>
          <p:cNvSpPr/>
          <p:nvPr/>
        </p:nvSpPr>
        <p:spPr>
          <a:xfrm flipH="1">
            <a:off x="3352616" y="425833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a:cs typeface="+mn-ea"/>
                <a:sym typeface="+mn-lt"/>
              </a:rPr>
              <a:t>5</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0" name="单圆角矩形 19"/>
          <p:cNvSpPr/>
          <p:nvPr/>
        </p:nvSpPr>
        <p:spPr>
          <a:xfrm>
            <a:off x="4140582" y="489676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a:cs typeface="+mn-ea"/>
                <a:sym typeface="+mn-lt"/>
              </a:rPr>
              <a:t>业务数据存储未来需求</a:t>
            </a:r>
            <a:endParaRPr kumimoji="0" lang="zh-CN" altLang="en-US" sz="1600" b="1" i="0" u="none" strike="noStrike" kern="0" cap="none" spc="0" normalizeH="0" baseline="0" noProof="0" dirty="0">
              <a:ln>
                <a:noFill/>
              </a:ln>
              <a:effectLst/>
              <a:uLnTx/>
              <a:uFillTx/>
              <a:cs typeface="+mn-ea"/>
              <a:sym typeface="+mn-lt"/>
            </a:endParaRPr>
          </a:p>
        </p:txBody>
      </p:sp>
      <p:sp>
        <p:nvSpPr>
          <p:cNvPr id="23" name="单圆角矩形 22"/>
          <p:cNvSpPr/>
          <p:nvPr/>
        </p:nvSpPr>
        <p:spPr>
          <a:xfrm flipH="1">
            <a:off x="3348494" y="489676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cs typeface="+mn-ea"/>
                <a:sym typeface="+mn-lt"/>
              </a:rPr>
              <a:t>6</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1605" y="784270"/>
            <a:ext cx="10230262" cy="681990"/>
          </a:xfrm>
          <a:prstGeom prst="rect">
            <a:avLst/>
          </a:prstGeom>
          <a:noFill/>
        </p:spPr>
        <p:txBody>
          <a:bodyPr wrap="square" rtlCol="0">
            <a:spAutoFit/>
          </a:bodyPr>
          <a:lstStyle/>
          <a:p>
            <a:pPr>
              <a:lnSpc>
                <a:spcPct val="120000"/>
              </a:lnSpc>
            </a:pPr>
            <a:r>
              <a:rPr lang="en-US" altLang="zh-CN" sz="3200" b="1" dirty="0" smtClean="0"/>
              <a:t>PostgreSQL</a:t>
            </a:r>
            <a:r>
              <a:rPr lang="zh-CN" altLang="en-US" sz="3200" b="1" dirty="0"/>
              <a:t>在海能</a:t>
            </a:r>
            <a:r>
              <a:rPr lang="zh-CN" altLang="en-US" sz="3200" b="1" dirty="0" smtClean="0"/>
              <a:t>达</a:t>
            </a:r>
            <a:r>
              <a:rPr lang="zh-CN" altLang="en-US" sz="3200" b="1" dirty="0"/>
              <a:t>的</a:t>
            </a:r>
            <a:r>
              <a:rPr lang="zh-CN" altLang="en-US" sz="3200" b="1" dirty="0" smtClean="0"/>
              <a:t>应用</a:t>
            </a:r>
            <a:endParaRPr lang="zh-CN" altLang="en-US" sz="3200" b="1" dirty="0"/>
          </a:p>
        </p:txBody>
      </p:sp>
      <p:cxnSp>
        <p:nvCxnSpPr>
          <p:cNvPr id="29" name="直接连接符 28"/>
          <p:cNvCxnSpPr/>
          <p:nvPr/>
        </p:nvCxnSpPr>
        <p:spPr>
          <a:xfrm>
            <a:off x="6077743" y="724928"/>
            <a:ext cx="0" cy="5876180"/>
          </a:xfrm>
          <a:prstGeom prst="line">
            <a:avLst/>
          </a:prstGeom>
          <a:ln w="9525">
            <a:solidFill>
              <a:srgbClr val="64646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743" y="5644373"/>
            <a:ext cx="2680840" cy="781200"/>
          </a:xfrm>
          <a:prstGeom prst="rect">
            <a:avLst/>
          </a:prstGeom>
        </p:spPr>
      </p:pic>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743" y="3749138"/>
            <a:ext cx="2680840" cy="781200"/>
          </a:xfrm>
          <a:prstGeom prst="rect">
            <a:avLst/>
          </a:prstGeom>
        </p:spPr>
      </p:pic>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743" y="1840217"/>
            <a:ext cx="2680840" cy="781200"/>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861" y="4701537"/>
            <a:ext cx="2891201" cy="782677"/>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861" y="2780566"/>
            <a:ext cx="2891201" cy="782677"/>
          </a:xfrm>
          <a:prstGeom prst="rect">
            <a:avLst/>
          </a:prstGeom>
        </p:spPr>
      </p:pic>
      <p:grpSp>
        <p:nvGrpSpPr>
          <p:cNvPr id="35" name="组合 34"/>
          <p:cNvGrpSpPr/>
          <p:nvPr/>
        </p:nvGrpSpPr>
        <p:grpSpPr>
          <a:xfrm>
            <a:off x="1443508" y="1831052"/>
            <a:ext cx="10339125" cy="4348108"/>
            <a:chOff x="3928565" y="1357229"/>
            <a:chExt cx="10019159" cy="4213547"/>
          </a:xfrm>
        </p:grpSpPr>
        <p:grpSp>
          <p:nvGrpSpPr>
            <p:cNvPr id="36" name="组合 35"/>
            <p:cNvGrpSpPr/>
            <p:nvPr/>
          </p:nvGrpSpPr>
          <p:grpSpPr>
            <a:xfrm>
              <a:off x="8060880" y="1357229"/>
              <a:ext cx="3167018" cy="540840"/>
              <a:chOff x="8060880" y="760883"/>
              <a:chExt cx="3167018" cy="540840"/>
            </a:xfrm>
          </p:grpSpPr>
          <p:sp>
            <p:nvSpPr>
              <p:cNvPr id="53" name="Freeform 56"/>
              <p:cNvSpPr/>
              <p:nvPr/>
            </p:nvSpPr>
            <p:spPr bwMode="auto">
              <a:xfrm>
                <a:off x="8805644"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FF6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4" name="Freeform 57"/>
              <p:cNvSpPr/>
              <p:nvPr/>
            </p:nvSpPr>
            <p:spPr bwMode="auto">
              <a:xfrm>
                <a:off x="8060880" y="760883"/>
                <a:ext cx="744763"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5" name="Freeform 58"/>
              <p:cNvSpPr/>
              <p:nvPr/>
            </p:nvSpPr>
            <p:spPr bwMode="auto">
              <a:xfrm>
                <a:off x="8305588"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37" name="组合 36"/>
            <p:cNvGrpSpPr/>
            <p:nvPr/>
          </p:nvGrpSpPr>
          <p:grpSpPr>
            <a:xfrm>
              <a:off x="8055560" y="3194469"/>
              <a:ext cx="5892164" cy="540841"/>
              <a:chOff x="8055560" y="3027091"/>
              <a:chExt cx="5892164" cy="540841"/>
            </a:xfrm>
          </p:grpSpPr>
          <p:sp>
            <p:nvSpPr>
              <p:cNvPr id="50" name="Freeform 59"/>
              <p:cNvSpPr/>
              <p:nvPr/>
            </p:nvSpPr>
            <p:spPr bwMode="auto">
              <a:xfrm>
                <a:off x="8798551" y="3027091"/>
                <a:ext cx="5149173"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1"/>
                      <a:pt x="2385" y="393"/>
                    </a:cubicBezTo>
                    <a:cubicBezTo>
                      <a:pt x="2385" y="32"/>
                      <a:pt x="2385" y="32"/>
                      <a:pt x="2385" y="32"/>
                    </a:cubicBezTo>
                    <a:cubicBezTo>
                      <a:pt x="2385" y="15"/>
                      <a:pt x="2371" y="0"/>
                      <a:pt x="2353" y="0"/>
                    </a:cubicBezTo>
                    <a:close/>
                  </a:path>
                </a:pathLst>
              </a:custGeom>
              <a:solidFill>
                <a:srgbClr val="FFD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1" name="Freeform 60"/>
              <p:cNvSpPr/>
              <p:nvPr/>
            </p:nvSpPr>
            <p:spPr bwMode="auto">
              <a:xfrm>
                <a:off x="8055560" y="3027091"/>
                <a:ext cx="742991" cy="430899"/>
              </a:xfrm>
              <a:custGeom>
                <a:avLst/>
                <a:gdLst>
                  <a:gd name="T0" fmla="*/ 32 w 733"/>
                  <a:gd name="T1" fmla="*/ 0 h 425"/>
                  <a:gd name="T2" fmla="*/ 0 w 733"/>
                  <a:gd name="T3" fmla="*/ 32 h 425"/>
                  <a:gd name="T4" fmla="*/ 0 w 733"/>
                  <a:gd name="T5" fmla="*/ 393 h 425"/>
                  <a:gd name="T6" fmla="*/ 32 w 733"/>
                  <a:gd name="T7" fmla="*/ 425 h 425"/>
                  <a:gd name="T8" fmla="*/ 733 w 733"/>
                  <a:gd name="T9" fmla="*/ 425 h 425"/>
                  <a:gd name="T10" fmla="*/ 733 w 733"/>
                  <a:gd name="T11" fmla="*/ 0 h 425"/>
                  <a:gd name="T12" fmla="*/ 32 w 733"/>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3" h="425">
                    <a:moveTo>
                      <a:pt x="32" y="0"/>
                    </a:moveTo>
                    <a:cubicBezTo>
                      <a:pt x="14" y="0"/>
                      <a:pt x="0" y="15"/>
                      <a:pt x="0" y="32"/>
                    </a:cubicBezTo>
                    <a:cubicBezTo>
                      <a:pt x="0" y="393"/>
                      <a:pt x="0" y="393"/>
                      <a:pt x="0" y="393"/>
                    </a:cubicBezTo>
                    <a:cubicBezTo>
                      <a:pt x="0" y="411"/>
                      <a:pt x="14" y="425"/>
                      <a:pt x="32" y="425"/>
                    </a:cubicBezTo>
                    <a:cubicBezTo>
                      <a:pt x="733" y="425"/>
                      <a:pt x="733" y="425"/>
                      <a:pt x="733" y="425"/>
                    </a:cubicBezTo>
                    <a:cubicBezTo>
                      <a:pt x="733" y="0"/>
                      <a:pt x="733" y="0"/>
                      <a:pt x="733" y="0"/>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2" name="Freeform 61"/>
              <p:cNvSpPr/>
              <p:nvPr/>
            </p:nvSpPr>
            <p:spPr bwMode="auto">
              <a:xfrm>
                <a:off x="8298495" y="3310811"/>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38" name="组合 37"/>
            <p:cNvGrpSpPr/>
            <p:nvPr/>
          </p:nvGrpSpPr>
          <p:grpSpPr>
            <a:xfrm>
              <a:off x="8055560" y="5029936"/>
              <a:ext cx="5211170" cy="540840"/>
              <a:chOff x="8055560" y="5639709"/>
              <a:chExt cx="5211170" cy="540840"/>
            </a:xfrm>
          </p:grpSpPr>
          <p:sp>
            <p:nvSpPr>
              <p:cNvPr id="47" name="Freeform 62"/>
              <p:cNvSpPr/>
              <p:nvPr/>
            </p:nvSpPr>
            <p:spPr bwMode="auto">
              <a:xfrm>
                <a:off x="8798551" y="5639709"/>
                <a:ext cx="4468179"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0"/>
                      <a:pt x="2385" y="393"/>
                    </a:cubicBezTo>
                    <a:cubicBezTo>
                      <a:pt x="2385" y="32"/>
                      <a:pt x="2385" y="32"/>
                      <a:pt x="2385" y="32"/>
                    </a:cubicBezTo>
                    <a:cubicBezTo>
                      <a:pt x="2385" y="14"/>
                      <a:pt x="2371" y="0"/>
                      <a:pt x="2353" y="0"/>
                    </a:cubicBezTo>
                    <a:close/>
                  </a:path>
                </a:pathLst>
              </a:custGeom>
              <a:solidFill>
                <a:srgbClr val="99A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8" name="Freeform 63"/>
              <p:cNvSpPr/>
              <p:nvPr/>
            </p:nvSpPr>
            <p:spPr bwMode="auto">
              <a:xfrm>
                <a:off x="8055560" y="5639709"/>
                <a:ext cx="742991" cy="430899"/>
              </a:xfrm>
              <a:custGeom>
                <a:avLst/>
                <a:gdLst>
                  <a:gd name="T0" fmla="*/ 32 w 733"/>
                  <a:gd name="T1" fmla="*/ 0 h 425"/>
                  <a:gd name="T2" fmla="*/ 0 w 733"/>
                  <a:gd name="T3" fmla="*/ 32 h 425"/>
                  <a:gd name="T4" fmla="*/ 0 w 733"/>
                  <a:gd name="T5" fmla="*/ 393 h 425"/>
                  <a:gd name="T6" fmla="*/ 32 w 733"/>
                  <a:gd name="T7" fmla="*/ 425 h 425"/>
                  <a:gd name="T8" fmla="*/ 733 w 733"/>
                  <a:gd name="T9" fmla="*/ 425 h 425"/>
                  <a:gd name="T10" fmla="*/ 733 w 733"/>
                  <a:gd name="T11" fmla="*/ 0 h 425"/>
                  <a:gd name="T12" fmla="*/ 32 w 733"/>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3" h="425">
                    <a:moveTo>
                      <a:pt x="32" y="0"/>
                    </a:moveTo>
                    <a:cubicBezTo>
                      <a:pt x="14" y="0"/>
                      <a:pt x="0" y="14"/>
                      <a:pt x="0" y="32"/>
                    </a:cubicBezTo>
                    <a:cubicBezTo>
                      <a:pt x="0" y="393"/>
                      <a:pt x="0" y="393"/>
                      <a:pt x="0" y="393"/>
                    </a:cubicBezTo>
                    <a:cubicBezTo>
                      <a:pt x="0" y="410"/>
                      <a:pt x="14" y="425"/>
                      <a:pt x="32" y="425"/>
                    </a:cubicBezTo>
                    <a:cubicBezTo>
                      <a:pt x="733" y="425"/>
                      <a:pt x="733" y="425"/>
                      <a:pt x="733" y="425"/>
                    </a:cubicBezTo>
                    <a:cubicBezTo>
                      <a:pt x="733" y="0"/>
                      <a:pt x="733" y="0"/>
                      <a:pt x="733" y="0"/>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9" name="Freeform 64"/>
              <p:cNvSpPr/>
              <p:nvPr/>
            </p:nvSpPr>
            <p:spPr bwMode="auto">
              <a:xfrm>
                <a:off x="8298495" y="5925202"/>
                <a:ext cx="255347" cy="255347"/>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0" y="72"/>
                    </a:lnTo>
                    <a:lnTo>
                      <a:pt x="72" y="0"/>
                    </a:lnTo>
                    <a:lnTo>
                      <a:pt x="144" y="72"/>
                    </a:lnTo>
                    <a:lnTo>
                      <a:pt x="72" y="1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39" name="组合 38"/>
            <p:cNvGrpSpPr/>
            <p:nvPr/>
          </p:nvGrpSpPr>
          <p:grpSpPr>
            <a:xfrm>
              <a:off x="3928565" y="2275849"/>
              <a:ext cx="4868212" cy="540840"/>
              <a:chOff x="3928565" y="1961370"/>
              <a:chExt cx="4868212" cy="540840"/>
            </a:xfrm>
          </p:grpSpPr>
          <p:sp>
            <p:nvSpPr>
              <p:cNvPr id="44" name="Freeform 65"/>
              <p:cNvSpPr/>
              <p:nvPr/>
            </p:nvSpPr>
            <p:spPr bwMode="auto">
              <a:xfrm>
                <a:off x="3928565" y="1961370"/>
                <a:ext cx="4123449" cy="430899"/>
              </a:xfrm>
              <a:custGeom>
                <a:avLst/>
                <a:gdLst>
                  <a:gd name="T0" fmla="*/ 32 w 2385"/>
                  <a:gd name="T1" fmla="*/ 0 h 425"/>
                  <a:gd name="T2" fmla="*/ 2385 w 2385"/>
                  <a:gd name="T3" fmla="*/ 0 h 425"/>
                  <a:gd name="T4" fmla="*/ 2385 w 2385"/>
                  <a:gd name="T5" fmla="*/ 425 h 425"/>
                  <a:gd name="T6" fmla="*/ 32 w 2385"/>
                  <a:gd name="T7" fmla="*/ 425 h 425"/>
                  <a:gd name="T8" fmla="*/ 0 w 2385"/>
                  <a:gd name="T9" fmla="*/ 393 h 425"/>
                  <a:gd name="T10" fmla="*/ 0 w 2385"/>
                  <a:gd name="T11" fmla="*/ 32 h 425"/>
                  <a:gd name="T12" fmla="*/ 32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solidFill>
                <a:srgbClr val="008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5" name="Freeform 66"/>
              <p:cNvSpPr/>
              <p:nvPr/>
            </p:nvSpPr>
            <p:spPr bwMode="auto">
              <a:xfrm>
                <a:off x="8052014" y="1961370"/>
                <a:ext cx="744763" cy="430899"/>
              </a:xfrm>
              <a:custGeom>
                <a:avLst/>
                <a:gdLst>
                  <a:gd name="T0" fmla="*/ 702 w 734"/>
                  <a:gd name="T1" fmla="*/ 0 h 425"/>
                  <a:gd name="T2" fmla="*/ 734 w 734"/>
                  <a:gd name="T3" fmla="*/ 32 h 425"/>
                  <a:gd name="T4" fmla="*/ 734 w 734"/>
                  <a:gd name="T5" fmla="*/ 393 h 425"/>
                  <a:gd name="T6" fmla="*/ 702 w 734"/>
                  <a:gd name="T7" fmla="*/ 425 h 425"/>
                  <a:gd name="T8" fmla="*/ 0 w 734"/>
                  <a:gd name="T9" fmla="*/ 425 h 425"/>
                  <a:gd name="T10" fmla="*/ 0 w 734"/>
                  <a:gd name="T11" fmla="*/ 0 h 425"/>
                  <a:gd name="T12" fmla="*/ 70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702" y="0"/>
                    </a:moveTo>
                    <a:cubicBezTo>
                      <a:pt x="720" y="0"/>
                      <a:pt x="734" y="15"/>
                      <a:pt x="734" y="32"/>
                    </a:cubicBezTo>
                    <a:cubicBezTo>
                      <a:pt x="734" y="393"/>
                      <a:pt x="734" y="393"/>
                      <a:pt x="734" y="393"/>
                    </a:cubicBezTo>
                    <a:cubicBezTo>
                      <a:pt x="734" y="410"/>
                      <a:pt x="720" y="425"/>
                      <a:pt x="702" y="425"/>
                    </a:cubicBezTo>
                    <a:cubicBezTo>
                      <a:pt x="0" y="425"/>
                      <a:pt x="0" y="425"/>
                      <a:pt x="0" y="425"/>
                    </a:cubicBezTo>
                    <a:cubicBezTo>
                      <a:pt x="0" y="0"/>
                      <a:pt x="0" y="0"/>
                      <a:pt x="0" y="0"/>
                    </a:cubicBezTo>
                    <a:lnTo>
                      <a:pt x="70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6" name="Freeform 67"/>
              <p:cNvSpPr/>
              <p:nvPr/>
            </p:nvSpPr>
            <p:spPr bwMode="auto">
              <a:xfrm>
                <a:off x="8296721" y="2246863"/>
                <a:ext cx="255347" cy="255347"/>
              </a:xfrm>
              <a:custGeom>
                <a:avLst/>
                <a:gdLst>
                  <a:gd name="T0" fmla="*/ 72 w 144"/>
                  <a:gd name="T1" fmla="*/ 144 h 144"/>
                  <a:gd name="T2" fmla="*/ 144 w 144"/>
                  <a:gd name="T3" fmla="*/ 72 h 144"/>
                  <a:gd name="T4" fmla="*/ 72 w 144"/>
                  <a:gd name="T5" fmla="*/ 0 h 144"/>
                  <a:gd name="T6" fmla="*/ 0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144" y="72"/>
                    </a:lnTo>
                    <a:lnTo>
                      <a:pt x="72" y="0"/>
                    </a:lnTo>
                    <a:lnTo>
                      <a:pt x="0" y="72"/>
                    </a:lnTo>
                    <a:lnTo>
                      <a:pt x="72" y="1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40" name="组合 39"/>
            <p:cNvGrpSpPr/>
            <p:nvPr/>
          </p:nvGrpSpPr>
          <p:grpSpPr>
            <a:xfrm>
              <a:off x="4349831" y="4113090"/>
              <a:ext cx="4446946" cy="539066"/>
              <a:chOff x="4349831" y="4300282"/>
              <a:chExt cx="4446946" cy="539066"/>
            </a:xfrm>
          </p:grpSpPr>
          <p:sp>
            <p:nvSpPr>
              <p:cNvPr id="41" name="Freeform 68"/>
              <p:cNvSpPr/>
              <p:nvPr/>
            </p:nvSpPr>
            <p:spPr bwMode="auto">
              <a:xfrm>
                <a:off x="4349831" y="4300282"/>
                <a:ext cx="3702184" cy="430899"/>
              </a:xfrm>
              <a:custGeom>
                <a:avLst/>
                <a:gdLst>
                  <a:gd name="T0" fmla="*/ 32 w 2385"/>
                  <a:gd name="T1" fmla="*/ 0 h 424"/>
                  <a:gd name="T2" fmla="*/ 2385 w 2385"/>
                  <a:gd name="T3" fmla="*/ 0 h 424"/>
                  <a:gd name="T4" fmla="*/ 2385 w 2385"/>
                  <a:gd name="T5" fmla="*/ 424 h 424"/>
                  <a:gd name="T6" fmla="*/ 32 w 2385"/>
                  <a:gd name="T7" fmla="*/ 424 h 424"/>
                  <a:gd name="T8" fmla="*/ 0 w 2385"/>
                  <a:gd name="T9" fmla="*/ 392 h 424"/>
                  <a:gd name="T10" fmla="*/ 0 w 2385"/>
                  <a:gd name="T11" fmla="*/ 32 h 424"/>
                  <a:gd name="T12" fmla="*/ 32 w 2385"/>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2385" h="424">
                    <a:moveTo>
                      <a:pt x="32" y="0"/>
                    </a:moveTo>
                    <a:cubicBezTo>
                      <a:pt x="2385" y="0"/>
                      <a:pt x="2385" y="0"/>
                      <a:pt x="2385" y="0"/>
                    </a:cubicBezTo>
                    <a:cubicBezTo>
                      <a:pt x="2385" y="424"/>
                      <a:pt x="2385" y="424"/>
                      <a:pt x="2385" y="424"/>
                    </a:cubicBezTo>
                    <a:cubicBezTo>
                      <a:pt x="32" y="424"/>
                      <a:pt x="32" y="424"/>
                      <a:pt x="32" y="424"/>
                    </a:cubicBezTo>
                    <a:cubicBezTo>
                      <a:pt x="15" y="424"/>
                      <a:pt x="0" y="410"/>
                      <a:pt x="0" y="392"/>
                    </a:cubicBezTo>
                    <a:cubicBezTo>
                      <a:pt x="0" y="32"/>
                      <a:pt x="0" y="32"/>
                      <a:pt x="0" y="32"/>
                    </a:cubicBezTo>
                    <a:cubicBezTo>
                      <a:pt x="0" y="14"/>
                      <a:pt x="15" y="0"/>
                      <a:pt x="32" y="0"/>
                    </a:cubicBezTo>
                    <a:close/>
                  </a:path>
                </a:pathLst>
              </a:custGeom>
              <a:solidFill>
                <a:srgbClr val="FF2A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2" name="Freeform 69"/>
              <p:cNvSpPr/>
              <p:nvPr/>
            </p:nvSpPr>
            <p:spPr bwMode="auto">
              <a:xfrm>
                <a:off x="8052014" y="4300282"/>
                <a:ext cx="744763" cy="430899"/>
              </a:xfrm>
              <a:custGeom>
                <a:avLst/>
                <a:gdLst>
                  <a:gd name="T0" fmla="*/ 702 w 734"/>
                  <a:gd name="T1" fmla="*/ 0 h 424"/>
                  <a:gd name="T2" fmla="*/ 734 w 734"/>
                  <a:gd name="T3" fmla="*/ 32 h 424"/>
                  <a:gd name="T4" fmla="*/ 734 w 734"/>
                  <a:gd name="T5" fmla="*/ 392 h 424"/>
                  <a:gd name="T6" fmla="*/ 702 w 734"/>
                  <a:gd name="T7" fmla="*/ 424 h 424"/>
                  <a:gd name="T8" fmla="*/ 0 w 734"/>
                  <a:gd name="T9" fmla="*/ 424 h 424"/>
                  <a:gd name="T10" fmla="*/ 0 w 734"/>
                  <a:gd name="T11" fmla="*/ 0 h 424"/>
                  <a:gd name="T12" fmla="*/ 702 w 734"/>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734" h="424">
                    <a:moveTo>
                      <a:pt x="702" y="0"/>
                    </a:moveTo>
                    <a:cubicBezTo>
                      <a:pt x="720" y="0"/>
                      <a:pt x="734" y="14"/>
                      <a:pt x="734" y="32"/>
                    </a:cubicBezTo>
                    <a:cubicBezTo>
                      <a:pt x="734" y="392"/>
                      <a:pt x="734" y="392"/>
                      <a:pt x="734" y="392"/>
                    </a:cubicBezTo>
                    <a:cubicBezTo>
                      <a:pt x="734" y="410"/>
                      <a:pt x="720" y="424"/>
                      <a:pt x="702" y="424"/>
                    </a:cubicBezTo>
                    <a:cubicBezTo>
                      <a:pt x="0" y="424"/>
                      <a:pt x="0" y="424"/>
                      <a:pt x="0" y="424"/>
                    </a:cubicBezTo>
                    <a:cubicBezTo>
                      <a:pt x="0" y="0"/>
                      <a:pt x="0" y="0"/>
                      <a:pt x="0" y="0"/>
                    </a:cubicBezTo>
                    <a:lnTo>
                      <a:pt x="70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3" name="Freeform 70"/>
              <p:cNvSpPr/>
              <p:nvPr/>
            </p:nvSpPr>
            <p:spPr bwMode="auto">
              <a:xfrm>
                <a:off x="8296721" y="4584001"/>
                <a:ext cx="255347" cy="255347"/>
              </a:xfrm>
              <a:custGeom>
                <a:avLst/>
                <a:gdLst>
                  <a:gd name="T0" fmla="*/ 72 w 144"/>
                  <a:gd name="T1" fmla="*/ 144 h 144"/>
                  <a:gd name="T2" fmla="*/ 144 w 144"/>
                  <a:gd name="T3" fmla="*/ 72 h 144"/>
                  <a:gd name="T4" fmla="*/ 72 w 144"/>
                  <a:gd name="T5" fmla="*/ 0 h 144"/>
                  <a:gd name="T6" fmla="*/ 0 w 144"/>
                  <a:gd name="T7" fmla="*/ 72 h 144"/>
                  <a:gd name="T8" fmla="*/ 72 w 144"/>
                  <a:gd name="T9" fmla="*/ 144 h 144"/>
                </a:gdLst>
                <a:ahLst/>
                <a:cxnLst>
                  <a:cxn ang="0">
                    <a:pos x="T0" y="T1"/>
                  </a:cxn>
                  <a:cxn ang="0">
                    <a:pos x="T2" y="T3"/>
                  </a:cxn>
                  <a:cxn ang="0">
                    <a:pos x="T4" y="T5"/>
                  </a:cxn>
                  <a:cxn ang="0">
                    <a:pos x="T6" y="T7"/>
                  </a:cxn>
                  <a:cxn ang="0">
                    <a:pos x="T8" y="T9"/>
                  </a:cxn>
                </a:cxnLst>
                <a:rect l="0" t="0" r="r" b="b"/>
                <a:pathLst>
                  <a:path w="144" h="144">
                    <a:moveTo>
                      <a:pt x="72" y="144"/>
                    </a:moveTo>
                    <a:lnTo>
                      <a:pt x="144" y="72"/>
                    </a:lnTo>
                    <a:lnTo>
                      <a:pt x="72" y="0"/>
                    </a:lnTo>
                    <a:lnTo>
                      <a:pt x="0" y="72"/>
                    </a:lnTo>
                    <a:lnTo>
                      <a:pt x="72" y="1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sp>
        <p:nvSpPr>
          <p:cNvPr id="56" name="文本框 55"/>
          <p:cNvSpPr txBox="1"/>
          <p:nvPr/>
        </p:nvSpPr>
        <p:spPr>
          <a:xfrm>
            <a:off x="6640062" y="1861485"/>
            <a:ext cx="2367956" cy="461665"/>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lang="en-US" altLang="zh-CN" sz="2000" kern="0" dirty="0" smtClean="0">
                <a:solidFill>
                  <a:schemeClr val="bg1"/>
                </a:solidFill>
                <a:cs typeface="+mn-ea"/>
                <a:sym typeface="+mn-lt"/>
              </a:rPr>
              <a:t>Oracle</a:t>
            </a:r>
            <a:r>
              <a:rPr lang="zh-CN" altLang="en-US" sz="2000" kern="0" dirty="0" smtClean="0">
                <a:solidFill>
                  <a:schemeClr val="bg1"/>
                </a:solidFill>
                <a:cs typeface="+mn-ea"/>
                <a:sym typeface="+mn-lt"/>
              </a:rPr>
              <a:t>、</a:t>
            </a:r>
            <a:r>
              <a:rPr lang="en-US" altLang="zh-CN" sz="2000" kern="0" dirty="0" smtClean="0">
                <a:solidFill>
                  <a:schemeClr val="bg1"/>
                </a:solidFill>
                <a:cs typeface="+mn-ea"/>
                <a:sym typeface="+mn-lt"/>
              </a:rPr>
              <a:t>MySQL</a:t>
            </a:r>
            <a:r>
              <a:rPr lang="zh-CN" altLang="en-US" sz="2000" kern="0" dirty="0" smtClean="0">
                <a:solidFill>
                  <a:schemeClr val="bg1"/>
                </a:solidFill>
                <a:cs typeface="+mn-ea"/>
                <a:sym typeface="+mn-lt"/>
              </a:rPr>
              <a:t>阶段</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57" name="文本框 56"/>
          <p:cNvSpPr txBox="1"/>
          <p:nvPr/>
        </p:nvSpPr>
        <p:spPr>
          <a:xfrm>
            <a:off x="6655259" y="3790437"/>
            <a:ext cx="4948791" cy="326500"/>
          </a:xfrm>
          <a:prstGeom prst="rect">
            <a:avLst/>
          </a:prstGeom>
          <a:noFill/>
        </p:spPr>
        <p:txBody>
          <a:bodyPr wrap="none" rtlCol="0">
            <a:spAutoFit/>
          </a:bodyPr>
          <a:lstStyle/>
          <a:p>
            <a:pPr>
              <a:lnSpc>
                <a:spcPts val="1780"/>
              </a:lnSpc>
              <a:spcBef>
                <a:spcPts val="400"/>
              </a:spcBef>
            </a:pPr>
            <a:r>
              <a:rPr lang="zh-CN" altLang="en-US" sz="2000" kern="0" dirty="0">
                <a:solidFill>
                  <a:schemeClr val="bg1"/>
                </a:solidFill>
                <a:latin typeface="微软雅黑" panose="020B0503020204020204" charset="-122"/>
                <a:ea typeface="微软雅黑" panose="020B0503020204020204" charset="-122"/>
                <a:cs typeface="+mn-ea"/>
                <a:sym typeface="+mn-lt"/>
              </a:rPr>
              <a:t>第一条主营业务线</a:t>
            </a:r>
            <a:r>
              <a:rPr lang="zh-CN" altLang="en-US" sz="2000" kern="0" dirty="0" smtClean="0">
                <a:solidFill>
                  <a:schemeClr val="bg1"/>
                </a:solidFill>
                <a:latin typeface="微软雅黑" panose="020B0503020204020204" charset="-122"/>
                <a:ea typeface="微软雅黑" panose="020B0503020204020204" charset="-122"/>
                <a:cs typeface="+mn-ea"/>
                <a:sym typeface="+mn-lt"/>
              </a:rPr>
              <a:t>切换</a:t>
            </a:r>
            <a:r>
              <a:rPr lang="en-US" altLang="zh-CN" sz="2000" kern="0" dirty="0" smtClean="0">
                <a:solidFill>
                  <a:schemeClr val="bg1"/>
                </a:solidFill>
                <a:latin typeface="微软雅黑" panose="020B0503020204020204" charset="-122"/>
                <a:ea typeface="微软雅黑" panose="020B0503020204020204" charset="-122"/>
                <a:cs typeface="+mn-ea"/>
                <a:sym typeface="+mn-lt"/>
              </a:rPr>
              <a:t>PostgreSQL</a:t>
            </a:r>
            <a:r>
              <a:rPr lang="zh-CN" altLang="en-US" sz="2000" kern="0" dirty="0">
                <a:solidFill>
                  <a:schemeClr val="bg1"/>
                </a:solidFill>
                <a:latin typeface="微软雅黑" panose="020B0503020204020204" charset="-122"/>
                <a:ea typeface="微软雅黑" panose="020B0503020204020204" charset="-122"/>
                <a:cs typeface="+mn-ea"/>
                <a:sym typeface="+mn-lt"/>
              </a:rPr>
              <a:t>数据库</a:t>
            </a:r>
          </a:p>
        </p:txBody>
      </p:sp>
      <p:sp>
        <p:nvSpPr>
          <p:cNvPr id="58" name="文本框 57"/>
          <p:cNvSpPr txBox="1"/>
          <p:nvPr/>
        </p:nvSpPr>
        <p:spPr>
          <a:xfrm>
            <a:off x="6640062" y="5643692"/>
            <a:ext cx="3765774" cy="461665"/>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mn-lt"/>
                <a:ea typeface="+mn-ea"/>
                <a:cs typeface="+mn-ea"/>
                <a:sym typeface="+mn-lt"/>
              </a:rPr>
              <a:t>PostgreSQL</a:t>
            </a: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、信创</a:t>
            </a:r>
            <a:r>
              <a:rPr kumimoji="0" lang="en-US" altLang="zh-CN" sz="2000" b="0" i="0" u="none" strike="noStrike" kern="0" cap="none" spc="0" normalizeH="0" baseline="0" noProof="0" dirty="0" smtClean="0">
                <a:ln>
                  <a:noFill/>
                </a:ln>
                <a:solidFill>
                  <a:schemeClr val="bg1"/>
                </a:solidFill>
                <a:effectLst/>
                <a:uLnTx/>
                <a:uFillTx/>
                <a:latin typeface="+mn-lt"/>
                <a:ea typeface="+mn-ea"/>
                <a:cs typeface="+mn-ea"/>
                <a:sym typeface="+mn-lt"/>
              </a:rPr>
              <a:t>DB</a:t>
            </a: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、时序型</a:t>
            </a:r>
            <a:r>
              <a:rPr kumimoji="0" lang="en-US" altLang="zh-CN" sz="2000" b="0" i="0" u="none" strike="noStrike" kern="0" cap="none" spc="0" normalizeH="0" baseline="0" noProof="0" dirty="0" smtClean="0">
                <a:ln>
                  <a:noFill/>
                </a:ln>
                <a:solidFill>
                  <a:schemeClr val="bg1"/>
                </a:solidFill>
                <a:effectLst/>
                <a:uLnTx/>
                <a:uFillTx/>
                <a:latin typeface="+mn-lt"/>
                <a:ea typeface="+mn-ea"/>
                <a:cs typeface="+mn-ea"/>
                <a:sym typeface="+mn-lt"/>
              </a:rPr>
              <a:t>DB</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59" name="文本框 58"/>
          <p:cNvSpPr txBox="1"/>
          <p:nvPr/>
        </p:nvSpPr>
        <p:spPr>
          <a:xfrm>
            <a:off x="1443507" y="2760060"/>
            <a:ext cx="4243469" cy="757130"/>
          </a:xfrm>
          <a:prstGeom prst="rect">
            <a:avLst/>
          </a:prstGeom>
          <a:noFill/>
        </p:spPr>
        <p:txBody>
          <a:bodyPr wrap="none" rtlCol="0">
            <a:spAutoFit/>
          </a:bodyPr>
          <a:lstStyle/>
          <a:p>
            <a:pPr>
              <a:lnSpc>
                <a:spcPct val="120000"/>
              </a:lnSpc>
              <a:defRPr/>
            </a:pPr>
            <a:r>
              <a:rPr kumimoji="0" lang="zh-CN" altLang="en-US" b="1" i="0" u="none" strike="noStrike" kern="0" cap="none" spc="0" normalizeH="0" baseline="0" noProof="0" dirty="0" smtClean="0">
                <a:ln>
                  <a:noFill/>
                </a:ln>
                <a:solidFill>
                  <a:schemeClr val="bg1"/>
                </a:solidFill>
                <a:effectLst/>
                <a:uLnTx/>
                <a:uFillTx/>
                <a:cs typeface="+mn-ea"/>
                <a:sym typeface="+mn-lt"/>
              </a:rPr>
              <a:t>第一个产品</a:t>
            </a:r>
            <a:r>
              <a:rPr lang="zh-CN" altLang="en-US" kern="0" dirty="0" smtClean="0">
                <a:solidFill>
                  <a:schemeClr val="bg1"/>
                </a:solidFill>
                <a:latin typeface="微软雅黑" panose="020B0503020204020204" charset="-122"/>
                <a:ea typeface="微软雅黑" panose="020B0503020204020204" charset="-122"/>
                <a:cs typeface="+mn-ea"/>
                <a:sym typeface="+mn-lt"/>
              </a:rPr>
              <a:t>切换选用</a:t>
            </a:r>
            <a:r>
              <a:rPr lang="en-US" altLang="zh-CN" kern="0" dirty="0">
                <a:solidFill>
                  <a:schemeClr val="bg1"/>
                </a:solidFill>
                <a:latin typeface="微软雅黑" panose="020B0503020204020204" charset="-122"/>
                <a:ea typeface="微软雅黑" panose="020B0503020204020204" charset="-122"/>
                <a:cs typeface="+mn-ea"/>
                <a:sym typeface="+mn-lt"/>
              </a:rPr>
              <a:t>PostgreSQL</a:t>
            </a:r>
            <a:r>
              <a:rPr lang="zh-CN" altLang="en-US" kern="0" dirty="0">
                <a:solidFill>
                  <a:schemeClr val="bg1"/>
                </a:solidFill>
                <a:latin typeface="微软雅黑" panose="020B0503020204020204" charset="-122"/>
                <a:ea typeface="微软雅黑" panose="020B0503020204020204" charset="-122"/>
                <a:cs typeface="+mn-ea"/>
                <a:sym typeface="+mn-lt"/>
              </a:rPr>
              <a:t>数据库</a:t>
            </a:r>
            <a:endParaRPr lang="zh-CN" altLang="en-US" dirty="0">
              <a:solidFill>
                <a:schemeClr val="bg1"/>
              </a:solidFill>
              <a:latin typeface="微软雅黑" panose="020B0503020204020204" charset="-122"/>
              <a:ea typeface="微软雅黑" panose="020B0503020204020204" charset="-122"/>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b="0" i="0" u="none" strike="noStrike" kern="0" cap="none" spc="0" normalizeH="0" baseline="0" noProof="0" dirty="0">
              <a:ln>
                <a:noFill/>
              </a:ln>
              <a:solidFill>
                <a:schemeClr val="bg1"/>
              </a:solidFill>
              <a:effectLst/>
              <a:uLnTx/>
              <a:uFillTx/>
              <a:cs typeface="+mn-ea"/>
              <a:sym typeface="+mn-lt"/>
            </a:endParaRPr>
          </a:p>
        </p:txBody>
      </p:sp>
      <p:sp>
        <p:nvSpPr>
          <p:cNvPr id="60" name="文本框 59"/>
          <p:cNvSpPr txBox="1"/>
          <p:nvPr/>
        </p:nvSpPr>
        <p:spPr>
          <a:xfrm>
            <a:off x="1889016" y="4749193"/>
            <a:ext cx="3866764" cy="326500"/>
          </a:xfrm>
          <a:prstGeom prst="rect">
            <a:avLst/>
          </a:prstGeom>
          <a:noFill/>
        </p:spPr>
        <p:txBody>
          <a:bodyPr wrap="none" rtlCol="0">
            <a:spAutoFit/>
          </a:bodyPr>
          <a:lstStyle/>
          <a:p>
            <a:pPr lvl="0">
              <a:lnSpc>
                <a:spcPts val="1780"/>
              </a:lnSpc>
              <a:spcBef>
                <a:spcPts val="400"/>
              </a:spcBef>
            </a:pPr>
            <a:r>
              <a:rPr lang="zh-CN" altLang="en-US" sz="2000" kern="0" dirty="0">
                <a:solidFill>
                  <a:schemeClr val="bg1"/>
                </a:solidFill>
                <a:latin typeface="微软雅黑" panose="020B0503020204020204" charset="-122"/>
                <a:ea typeface="微软雅黑" panose="020B0503020204020204" charset="-122"/>
                <a:cs typeface="+mn-ea"/>
                <a:sym typeface="+mn-lt"/>
              </a:rPr>
              <a:t>公司各业务线全面切换</a:t>
            </a:r>
            <a:r>
              <a:rPr lang="en-US" altLang="zh-CN" sz="2000" kern="0" dirty="0">
                <a:solidFill>
                  <a:schemeClr val="bg1"/>
                </a:solidFill>
                <a:latin typeface="微软雅黑" panose="020B0503020204020204" charset="-122"/>
                <a:ea typeface="微软雅黑" panose="020B0503020204020204" charset="-122"/>
                <a:cs typeface="+mn-ea"/>
                <a:sym typeface="+mn-lt"/>
              </a:rPr>
              <a:t>PG</a:t>
            </a:r>
            <a:r>
              <a:rPr lang="zh-CN" altLang="en-US" sz="2000" kern="0" dirty="0">
                <a:solidFill>
                  <a:schemeClr val="bg1"/>
                </a:solidFill>
                <a:latin typeface="微软雅黑" panose="020B0503020204020204" charset="-122"/>
                <a:ea typeface="微软雅黑" panose="020B0503020204020204" charset="-122"/>
                <a:cs typeface="+mn-ea"/>
                <a:sym typeface="+mn-lt"/>
              </a:rPr>
              <a:t>数据库</a:t>
            </a:r>
          </a:p>
        </p:txBody>
      </p:sp>
      <p:sp>
        <p:nvSpPr>
          <p:cNvPr id="61" name="文本框 60"/>
          <p:cNvSpPr txBox="1"/>
          <p:nvPr/>
        </p:nvSpPr>
        <p:spPr>
          <a:xfrm>
            <a:off x="5739439" y="1860832"/>
            <a:ext cx="652743" cy="4025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FF6E00"/>
                </a:solidFill>
                <a:effectLst/>
                <a:uLnTx/>
                <a:uFillTx/>
                <a:latin typeface="+mn-lt"/>
                <a:ea typeface="+mn-ea"/>
                <a:cs typeface="+mn-ea"/>
                <a:sym typeface="+mn-lt"/>
              </a:rPr>
              <a:t>2010</a:t>
            </a:r>
            <a:endParaRPr kumimoji="0" lang="zh-CN" altLang="en-US" sz="1800" b="0" i="0" u="none" strike="noStrike" kern="0" cap="none" spc="0" normalizeH="0" baseline="0" noProof="0" dirty="0">
              <a:ln>
                <a:noFill/>
              </a:ln>
              <a:solidFill>
                <a:srgbClr val="FF6E00"/>
              </a:solidFill>
              <a:effectLst/>
              <a:uLnTx/>
              <a:uFillTx/>
              <a:latin typeface="+mn-lt"/>
              <a:ea typeface="+mn-ea"/>
              <a:cs typeface="+mn-ea"/>
              <a:sym typeface="+mn-lt"/>
            </a:endParaRPr>
          </a:p>
        </p:txBody>
      </p:sp>
      <p:sp>
        <p:nvSpPr>
          <p:cNvPr id="62" name="文本框 61"/>
          <p:cNvSpPr txBox="1"/>
          <p:nvPr/>
        </p:nvSpPr>
        <p:spPr>
          <a:xfrm>
            <a:off x="5739439" y="2807467"/>
            <a:ext cx="652743" cy="4025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8CFF"/>
                </a:solidFill>
                <a:effectLst/>
                <a:uLnTx/>
                <a:uFillTx/>
                <a:latin typeface="+mn-lt"/>
                <a:ea typeface="+mn-ea"/>
                <a:cs typeface="+mn-ea"/>
                <a:sym typeface="+mn-lt"/>
              </a:rPr>
              <a:t>2014</a:t>
            </a:r>
            <a:endParaRPr kumimoji="0" lang="zh-CN" altLang="en-US" sz="1800" b="0" i="0" u="none" strike="noStrike" kern="0" cap="none" spc="0" normalizeH="0" baseline="0" noProof="0" dirty="0">
              <a:ln>
                <a:noFill/>
              </a:ln>
              <a:solidFill>
                <a:srgbClr val="008CFF"/>
              </a:solidFill>
              <a:effectLst/>
              <a:uLnTx/>
              <a:uFillTx/>
              <a:latin typeface="+mn-lt"/>
              <a:ea typeface="+mn-ea"/>
              <a:cs typeface="+mn-ea"/>
              <a:sym typeface="+mn-lt"/>
            </a:endParaRPr>
          </a:p>
        </p:txBody>
      </p:sp>
      <p:sp>
        <p:nvSpPr>
          <p:cNvPr id="63" name="文本框 62"/>
          <p:cNvSpPr txBox="1"/>
          <p:nvPr/>
        </p:nvSpPr>
        <p:spPr>
          <a:xfrm>
            <a:off x="5739439" y="3770406"/>
            <a:ext cx="652743" cy="4025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FFD100"/>
                </a:solidFill>
                <a:effectLst/>
                <a:uLnTx/>
                <a:uFillTx/>
                <a:latin typeface="+mn-lt"/>
                <a:ea typeface="+mn-ea"/>
                <a:cs typeface="+mn-ea"/>
                <a:sym typeface="+mn-lt"/>
              </a:rPr>
              <a:t>2017</a:t>
            </a:r>
            <a:endParaRPr kumimoji="0" lang="zh-CN" altLang="en-US" sz="1800" b="0" i="0" u="none" strike="noStrike" kern="0" cap="none" spc="0" normalizeH="0" baseline="0" noProof="0" dirty="0">
              <a:ln>
                <a:noFill/>
              </a:ln>
              <a:solidFill>
                <a:srgbClr val="FFD100"/>
              </a:solidFill>
              <a:effectLst/>
              <a:uLnTx/>
              <a:uFillTx/>
              <a:latin typeface="+mn-lt"/>
              <a:ea typeface="+mn-ea"/>
              <a:cs typeface="+mn-ea"/>
              <a:sym typeface="+mn-lt"/>
            </a:endParaRPr>
          </a:p>
        </p:txBody>
      </p:sp>
      <p:sp>
        <p:nvSpPr>
          <p:cNvPr id="64" name="文本框 63"/>
          <p:cNvSpPr txBox="1"/>
          <p:nvPr/>
        </p:nvSpPr>
        <p:spPr>
          <a:xfrm>
            <a:off x="5739439" y="4701537"/>
            <a:ext cx="652743" cy="4025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FF2A00"/>
                </a:solidFill>
                <a:effectLst/>
                <a:uLnTx/>
                <a:uFillTx/>
                <a:latin typeface="+mn-lt"/>
                <a:ea typeface="+mn-ea"/>
                <a:cs typeface="+mn-ea"/>
                <a:sym typeface="+mn-lt"/>
              </a:rPr>
              <a:t>2019</a:t>
            </a:r>
            <a:endParaRPr kumimoji="0" lang="zh-CN" altLang="en-US" sz="1800" b="0" i="0" u="none" strike="noStrike" kern="0" cap="none" spc="0" normalizeH="0" baseline="0" noProof="0" dirty="0">
              <a:ln>
                <a:noFill/>
              </a:ln>
              <a:solidFill>
                <a:srgbClr val="FF2A00"/>
              </a:solidFill>
              <a:effectLst/>
              <a:uLnTx/>
              <a:uFillTx/>
              <a:latin typeface="+mn-lt"/>
              <a:ea typeface="+mn-ea"/>
              <a:cs typeface="+mn-ea"/>
              <a:sym typeface="+mn-lt"/>
            </a:endParaRPr>
          </a:p>
        </p:txBody>
      </p:sp>
      <p:sp>
        <p:nvSpPr>
          <p:cNvPr id="65" name="文本框 64"/>
          <p:cNvSpPr txBox="1"/>
          <p:nvPr/>
        </p:nvSpPr>
        <p:spPr>
          <a:xfrm>
            <a:off x="5739439" y="5664426"/>
            <a:ext cx="646331" cy="398058"/>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kern="0" dirty="0">
                <a:solidFill>
                  <a:srgbClr val="99AD00"/>
                </a:solidFill>
                <a:cs typeface="+mn-ea"/>
                <a:sym typeface="+mn-lt"/>
              </a:rPr>
              <a:t>未来</a:t>
            </a:r>
            <a:endParaRPr kumimoji="0" lang="zh-CN" altLang="en-US" sz="1800" b="0" i="0" u="none" strike="noStrike" kern="0" cap="none" spc="0" normalizeH="0" baseline="0" noProof="0" dirty="0">
              <a:ln>
                <a:noFill/>
              </a:ln>
              <a:solidFill>
                <a:srgbClr val="99AD00"/>
              </a:solidFill>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58174" y="1655763"/>
            <a:ext cx="8064500" cy="3546475"/>
            <a:chOff x="2158174" y="1655763"/>
            <a:chExt cx="8064500" cy="3546475"/>
          </a:xfrm>
        </p:grpSpPr>
        <p:sp>
          <p:nvSpPr>
            <p:cNvPr id="3" name="Freeform 7"/>
            <p:cNvSpPr/>
            <p:nvPr/>
          </p:nvSpPr>
          <p:spPr bwMode="auto">
            <a:xfrm flipH="1">
              <a:off x="4407662" y="1893888"/>
              <a:ext cx="360363" cy="3024187"/>
            </a:xfrm>
            <a:custGeom>
              <a:avLst/>
              <a:gdLst>
                <a:gd name="T0" fmla="*/ 227 w 227"/>
                <a:gd name="T1" fmla="*/ 0 h 1905"/>
                <a:gd name="T2" fmla="*/ 0 w 227"/>
                <a:gd name="T3" fmla="*/ 0 h 1905"/>
                <a:gd name="T4" fmla="*/ 0 w 227"/>
                <a:gd name="T5" fmla="*/ 1905 h 1905"/>
                <a:gd name="T6" fmla="*/ 227 w 227"/>
                <a:gd name="T7" fmla="*/ 1905 h 1905"/>
              </a:gdLst>
              <a:ahLst/>
              <a:cxnLst>
                <a:cxn ang="0">
                  <a:pos x="T0" y="T1"/>
                </a:cxn>
                <a:cxn ang="0">
                  <a:pos x="T2" y="T3"/>
                </a:cxn>
                <a:cxn ang="0">
                  <a:pos x="T4" y="T5"/>
                </a:cxn>
                <a:cxn ang="0">
                  <a:pos x="T6" y="T7"/>
                </a:cxn>
              </a:cxnLst>
              <a:rect l="0" t="0" r="r" b="b"/>
              <a:pathLst>
                <a:path w="227" h="1905">
                  <a:moveTo>
                    <a:pt x="227" y="0"/>
                  </a:moveTo>
                  <a:lnTo>
                    <a:pt x="0" y="0"/>
                  </a:lnTo>
                  <a:lnTo>
                    <a:pt x="0" y="1905"/>
                  </a:lnTo>
                  <a:lnTo>
                    <a:pt x="227" y="1905"/>
                  </a:lnTo>
                </a:path>
              </a:pathLst>
            </a:cu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4" name="Line 8"/>
            <p:cNvSpPr>
              <a:spLocks noChangeShapeType="1"/>
            </p:cNvSpPr>
            <p:nvPr/>
          </p:nvSpPr>
          <p:spPr bwMode="auto">
            <a:xfrm>
              <a:off x="4479100" y="2620963"/>
              <a:ext cx="288925" cy="0"/>
            </a:xfrm>
            <a:prstGeom prst="line">
              <a:avLst/>
            </a:pr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5" name="Line 9"/>
            <p:cNvSpPr>
              <a:spLocks noChangeShapeType="1"/>
            </p:cNvSpPr>
            <p:nvPr/>
          </p:nvSpPr>
          <p:spPr bwMode="auto">
            <a:xfrm>
              <a:off x="4479099" y="3379788"/>
              <a:ext cx="1132085" cy="0"/>
            </a:xfrm>
            <a:prstGeom prst="line">
              <a:avLst/>
            </a:pr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6" name="Line 10"/>
            <p:cNvSpPr>
              <a:spLocks noChangeShapeType="1"/>
            </p:cNvSpPr>
            <p:nvPr/>
          </p:nvSpPr>
          <p:spPr bwMode="auto">
            <a:xfrm>
              <a:off x="4479100" y="4135438"/>
              <a:ext cx="288925" cy="0"/>
            </a:xfrm>
            <a:prstGeom prst="line">
              <a:avLst/>
            </a:pr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7" name="Freeform 11"/>
            <p:cNvSpPr/>
            <p:nvPr/>
          </p:nvSpPr>
          <p:spPr bwMode="auto">
            <a:xfrm>
              <a:off x="7627112" y="1893888"/>
              <a:ext cx="360363" cy="3024187"/>
            </a:xfrm>
            <a:custGeom>
              <a:avLst/>
              <a:gdLst>
                <a:gd name="T0" fmla="*/ 227 w 227"/>
                <a:gd name="T1" fmla="*/ 0 h 1905"/>
                <a:gd name="T2" fmla="*/ 0 w 227"/>
                <a:gd name="T3" fmla="*/ 0 h 1905"/>
                <a:gd name="T4" fmla="*/ 0 w 227"/>
                <a:gd name="T5" fmla="*/ 1905 h 1905"/>
                <a:gd name="T6" fmla="*/ 227 w 227"/>
                <a:gd name="T7" fmla="*/ 1905 h 1905"/>
              </a:gdLst>
              <a:ahLst/>
              <a:cxnLst>
                <a:cxn ang="0">
                  <a:pos x="T0" y="T1"/>
                </a:cxn>
                <a:cxn ang="0">
                  <a:pos x="T2" y="T3"/>
                </a:cxn>
                <a:cxn ang="0">
                  <a:pos x="T4" y="T5"/>
                </a:cxn>
                <a:cxn ang="0">
                  <a:pos x="T6" y="T7"/>
                </a:cxn>
              </a:cxnLst>
              <a:rect l="0" t="0" r="r" b="b"/>
              <a:pathLst>
                <a:path w="227" h="1905">
                  <a:moveTo>
                    <a:pt x="227" y="0"/>
                  </a:moveTo>
                  <a:lnTo>
                    <a:pt x="0" y="0"/>
                  </a:lnTo>
                  <a:lnTo>
                    <a:pt x="0" y="1905"/>
                  </a:lnTo>
                  <a:lnTo>
                    <a:pt x="227" y="1905"/>
                  </a:lnTo>
                </a:path>
              </a:pathLst>
            </a:cu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8" name="Line 12"/>
            <p:cNvSpPr>
              <a:spLocks noChangeShapeType="1"/>
            </p:cNvSpPr>
            <p:nvPr/>
          </p:nvSpPr>
          <p:spPr bwMode="auto">
            <a:xfrm flipH="1">
              <a:off x="7627112" y="2620963"/>
              <a:ext cx="288925" cy="0"/>
            </a:xfrm>
            <a:prstGeom prst="line">
              <a:avLst/>
            </a:pr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9" name="Line 13"/>
            <p:cNvSpPr>
              <a:spLocks noChangeShapeType="1"/>
            </p:cNvSpPr>
            <p:nvPr/>
          </p:nvSpPr>
          <p:spPr bwMode="auto">
            <a:xfrm flipH="1">
              <a:off x="6763312" y="3379788"/>
              <a:ext cx="1152725" cy="0"/>
            </a:xfrm>
            <a:prstGeom prst="line">
              <a:avLst/>
            </a:pr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10" name="Line 14"/>
            <p:cNvSpPr>
              <a:spLocks noChangeShapeType="1"/>
            </p:cNvSpPr>
            <p:nvPr/>
          </p:nvSpPr>
          <p:spPr bwMode="auto">
            <a:xfrm flipH="1">
              <a:off x="7627112" y="4135438"/>
              <a:ext cx="288925" cy="0"/>
            </a:xfrm>
            <a:prstGeom prst="line">
              <a:avLst/>
            </a:prstGeom>
            <a:noFill/>
            <a:ln w="12700" cap="flat" cmpd="sng">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kern="0" dirty="0">
                <a:solidFill>
                  <a:sysClr val="windowText" lastClr="000000"/>
                </a:solidFill>
                <a:cs typeface="+mn-ea"/>
                <a:sym typeface="+mn-lt"/>
              </a:endParaRPr>
            </a:p>
          </p:txBody>
        </p:sp>
        <p:sp>
          <p:nvSpPr>
            <p:cNvPr id="11" name="AutoShape 30"/>
            <p:cNvSpPr>
              <a:spLocks noChangeArrowheads="1"/>
            </p:cNvSpPr>
            <p:nvPr/>
          </p:nvSpPr>
          <p:spPr bwMode="auto">
            <a:xfrm>
              <a:off x="2158174" y="2413000"/>
              <a:ext cx="2317750" cy="515938"/>
            </a:xfrm>
            <a:prstGeom prst="roundRect">
              <a:avLst>
                <a:gd name="adj" fmla="val 40088"/>
              </a:avLst>
            </a:prstGeom>
            <a:solidFill>
              <a:srgbClr val="1649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cs typeface="+mn-ea"/>
                  <a:sym typeface="+mn-lt"/>
                </a:rPr>
                <a:t>数据总量</a:t>
              </a:r>
            </a:p>
          </p:txBody>
        </p:sp>
        <p:sp>
          <p:nvSpPr>
            <p:cNvPr id="12" name="AutoShape 30"/>
            <p:cNvSpPr>
              <a:spLocks noChangeArrowheads="1"/>
            </p:cNvSpPr>
            <p:nvPr/>
          </p:nvSpPr>
          <p:spPr bwMode="auto">
            <a:xfrm>
              <a:off x="2158174" y="3170238"/>
              <a:ext cx="2317750" cy="515938"/>
            </a:xfrm>
            <a:prstGeom prst="roundRect">
              <a:avLst>
                <a:gd name="adj" fmla="val 4008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cs typeface="+mn-ea"/>
                  <a:sym typeface="+mn-lt"/>
                </a:rPr>
                <a:t>每秒请求量</a:t>
              </a:r>
            </a:p>
          </p:txBody>
        </p:sp>
        <p:sp>
          <p:nvSpPr>
            <p:cNvPr id="13" name="AutoShape 30"/>
            <p:cNvSpPr>
              <a:spLocks noChangeArrowheads="1"/>
            </p:cNvSpPr>
            <p:nvPr/>
          </p:nvSpPr>
          <p:spPr bwMode="auto">
            <a:xfrm>
              <a:off x="2158174" y="3927475"/>
              <a:ext cx="2317750" cy="515938"/>
            </a:xfrm>
            <a:prstGeom prst="roundRect">
              <a:avLst>
                <a:gd name="adj" fmla="val 40088"/>
              </a:avLst>
            </a:prstGeom>
            <a:solidFill>
              <a:srgbClr val="1649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a:cs typeface="+mn-ea"/>
                  <a:sym typeface="+mn-lt"/>
                </a:rPr>
                <a:t>读写比</a:t>
              </a:r>
            </a:p>
          </p:txBody>
        </p:sp>
        <p:sp>
          <p:nvSpPr>
            <p:cNvPr id="14" name="AutoShape 30"/>
            <p:cNvSpPr>
              <a:spLocks noChangeArrowheads="1"/>
            </p:cNvSpPr>
            <p:nvPr/>
          </p:nvSpPr>
          <p:spPr bwMode="auto">
            <a:xfrm>
              <a:off x="2158174" y="4684713"/>
              <a:ext cx="2317750" cy="517525"/>
            </a:xfrm>
            <a:prstGeom prst="roundRect">
              <a:avLst>
                <a:gd name="adj" fmla="val 4008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a:solidFill>
                    <a:schemeClr val="tx1"/>
                  </a:solidFill>
                  <a:cs typeface="+mn-ea"/>
                  <a:sym typeface="+mn-lt"/>
                </a:rPr>
                <a:t>重要程度</a:t>
              </a:r>
            </a:p>
          </p:txBody>
        </p:sp>
        <p:sp>
          <p:nvSpPr>
            <p:cNvPr id="15" name="AutoShape 30"/>
            <p:cNvSpPr>
              <a:spLocks noChangeArrowheads="1"/>
            </p:cNvSpPr>
            <p:nvPr/>
          </p:nvSpPr>
          <p:spPr bwMode="auto">
            <a:xfrm>
              <a:off x="2158174" y="1655763"/>
              <a:ext cx="2317750" cy="517525"/>
            </a:xfrm>
            <a:prstGeom prst="roundRect">
              <a:avLst>
                <a:gd name="adj" fmla="val 4008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cs typeface="+mn-ea"/>
                  <a:sym typeface="+mn-lt"/>
                </a:rPr>
                <a:t>响应时间</a:t>
              </a:r>
            </a:p>
          </p:txBody>
        </p:sp>
        <p:sp>
          <p:nvSpPr>
            <p:cNvPr id="16" name="AutoShape 30"/>
            <p:cNvSpPr>
              <a:spLocks noChangeArrowheads="1"/>
            </p:cNvSpPr>
            <p:nvPr/>
          </p:nvSpPr>
          <p:spPr bwMode="auto">
            <a:xfrm>
              <a:off x="7904924" y="2413000"/>
              <a:ext cx="2317750" cy="515938"/>
            </a:xfrm>
            <a:prstGeom prst="roundRect">
              <a:avLst>
                <a:gd name="adj" fmla="val 40088"/>
              </a:avLst>
            </a:prstGeom>
            <a:solidFill>
              <a:srgbClr val="1649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a:cs typeface="+mn-ea"/>
                  <a:sym typeface="+mn-lt"/>
                </a:rPr>
                <a:t>IOPS</a:t>
              </a:r>
            </a:p>
          </p:txBody>
        </p:sp>
        <p:sp>
          <p:nvSpPr>
            <p:cNvPr id="17" name="AutoShape 30"/>
            <p:cNvSpPr>
              <a:spLocks noChangeArrowheads="1"/>
            </p:cNvSpPr>
            <p:nvPr/>
          </p:nvSpPr>
          <p:spPr bwMode="auto">
            <a:xfrm>
              <a:off x="7904924" y="3170238"/>
              <a:ext cx="2317750" cy="515938"/>
            </a:xfrm>
            <a:prstGeom prst="roundRect">
              <a:avLst>
                <a:gd name="adj" fmla="val 4008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a:solidFill>
                    <a:schemeClr val="tx1"/>
                  </a:solidFill>
                  <a:cs typeface="+mn-ea"/>
                  <a:sym typeface="+mn-lt"/>
                </a:rPr>
                <a:t>CPU</a:t>
              </a:r>
            </a:p>
          </p:txBody>
        </p:sp>
        <p:sp>
          <p:nvSpPr>
            <p:cNvPr id="18" name="AutoShape 30"/>
            <p:cNvSpPr>
              <a:spLocks noChangeArrowheads="1"/>
            </p:cNvSpPr>
            <p:nvPr/>
          </p:nvSpPr>
          <p:spPr bwMode="auto">
            <a:xfrm>
              <a:off x="7904924" y="3927475"/>
              <a:ext cx="2317750" cy="515938"/>
            </a:xfrm>
            <a:prstGeom prst="roundRect">
              <a:avLst>
                <a:gd name="adj" fmla="val 40088"/>
              </a:avLst>
            </a:prstGeom>
            <a:solidFill>
              <a:srgbClr val="1649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a:cs typeface="+mn-ea"/>
                  <a:sym typeface="+mn-lt"/>
                </a:rPr>
                <a:t>Memory</a:t>
              </a:r>
            </a:p>
          </p:txBody>
        </p:sp>
        <p:sp>
          <p:nvSpPr>
            <p:cNvPr id="19" name="AutoShape 30"/>
            <p:cNvSpPr>
              <a:spLocks noChangeArrowheads="1"/>
            </p:cNvSpPr>
            <p:nvPr/>
          </p:nvSpPr>
          <p:spPr bwMode="auto">
            <a:xfrm>
              <a:off x="7904924" y="4684713"/>
              <a:ext cx="2317750" cy="517525"/>
            </a:xfrm>
            <a:prstGeom prst="roundRect">
              <a:avLst>
                <a:gd name="adj" fmla="val 4008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tx1"/>
                  </a:solidFill>
                  <a:cs typeface="+mn-ea"/>
                  <a:sym typeface="+mn-lt"/>
                </a:rPr>
                <a:t>IO</a:t>
              </a:r>
            </a:p>
          </p:txBody>
        </p:sp>
        <p:sp>
          <p:nvSpPr>
            <p:cNvPr id="20" name="AutoShape 30"/>
            <p:cNvSpPr>
              <a:spLocks noChangeArrowheads="1"/>
            </p:cNvSpPr>
            <p:nvPr/>
          </p:nvSpPr>
          <p:spPr bwMode="auto">
            <a:xfrm>
              <a:off x="7904924" y="1655763"/>
              <a:ext cx="2317750" cy="517525"/>
            </a:xfrm>
            <a:prstGeom prst="roundRect">
              <a:avLst>
                <a:gd name="adj" fmla="val 4008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a:solidFill>
                    <a:schemeClr val="tx1"/>
                  </a:solidFill>
                  <a:cs typeface="+mn-ea"/>
                  <a:sym typeface="+mn-lt"/>
                </a:rPr>
                <a:t>TPS</a:t>
              </a:r>
            </a:p>
          </p:txBody>
        </p:sp>
      </p:grpSp>
      <p:sp>
        <p:nvSpPr>
          <p:cNvPr id="21" name="Oval 40"/>
          <p:cNvSpPr>
            <a:spLocks noChangeArrowheads="1"/>
          </p:cNvSpPr>
          <p:nvPr/>
        </p:nvSpPr>
        <p:spPr bwMode="auto">
          <a:xfrm>
            <a:off x="5015879" y="2348880"/>
            <a:ext cx="2160242" cy="2160240"/>
          </a:xfrm>
          <a:prstGeom prst="ellipse">
            <a:avLst/>
          </a:prstGeom>
          <a:solidFill>
            <a:srgbClr val="164991"/>
          </a:solidFill>
          <a:ln>
            <a:noFill/>
          </a:ln>
          <a:effectLst/>
          <a:extLst>
            <a:ext uri="{91240B29-F687-4F45-9708-019B960494DF}">
              <a14:hiddenLine xmlns:a14="http://schemas.microsoft.com/office/drawing/2010/main" w="9525">
                <a:solidFill>
                  <a:srgbClr val="1C1C1C"/>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cs typeface="+mn-ea"/>
                <a:sym typeface="+mn-lt"/>
              </a:rPr>
              <a:t>业务需求</a:t>
            </a: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cs typeface="+mn-ea"/>
                <a:sym typeface="+mn-lt"/>
              </a:rPr>
              <a:t>需求转化</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605" y="784270"/>
            <a:ext cx="10230262" cy="681990"/>
          </a:xfrm>
          <a:prstGeom prst="rect">
            <a:avLst/>
          </a:prstGeom>
          <a:noFill/>
        </p:spPr>
        <p:txBody>
          <a:bodyPr wrap="square" rtlCol="0">
            <a:spAutoFit/>
          </a:bodyPr>
          <a:lstStyle/>
          <a:p>
            <a:pPr>
              <a:lnSpc>
                <a:spcPct val="120000"/>
              </a:lnSpc>
            </a:pPr>
            <a:r>
              <a:rPr lang="zh-CN" altLang="en-US" sz="3200" b="1" dirty="0" smtClean="0"/>
              <a:t>迁移工具</a:t>
            </a:r>
            <a:r>
              <a:rPr lang="zh-CN" altLang="en-US" sz="3200" b="1" dirty="0" smtClean="0">
                <a:sym typeface="+mn-ea"/>
              </a:rPr>
              <a:t>ORA2PG</a:t>
            </a:r>
            <a:endParaRPr lang="zh-CN" altLang="en-US" sz="3200" b="1" dirty="0" smtClean="0"/>
          </a:p>
        </p:txBody>
      </p:sp>
      <p:sp>
        <p:nvSpPr>
          <p:cNvPr id="3" name="文本框 2"/>
          <p:cNvSpPr txBox="1"/>
          <p:nvPr/>
        </p:nvSpPr>
        <p:spPr>
          <a:xfrm>
            <a:off x="756920" y="1614805"/>
            <a:ext cx="8446135" cy="3138170"/>
          </a:xfrm>
          <a:prstGeom prst="rect">
            <a:avLst/>
          </a:prstGeom>
          <a:noFill/>
        </p:spPr>
        <p:txBody>
          <a:bodyPr wrap="square" rtlCol="0" anchor="t">
            <a:spAutoFit/>
          </a:bodyPr>
          <a:lstStyle/>
          <a:p>
            <a:r>
              <a:rPr lang="zh-CN" altLang="en-US"/>
              <a:t>优点： </a:t>
            </a:r>
          </a:p>
          <a:p>
            <a:r>
              <a:rPr lang="zh-CN" altLang="en-US"/>
              <a:t>1、Perl开发的免费迁移转换工具。</a:t>
            </a:r>
          </a:p>
          <a:p>
            <a:endParaRPr lang="zh-CN" altLang="en-US"/>
          </a:p>
          <a:p>
            <a:r>
              <a:rPr lang="zh-CN" altLang="en-US"/>
              <a:t>2、支持Oracle</a:t>
            </a:r>
            <a:r>
              <a:rPr lang="en-US" altLang="zh-CN"/>
              <a:t>/MySQL</a:t>
            </a:r>
            <a:r>
              <a:rPr lang="zh-CN" altLang="en-US"/>
              <a:t>数据库迁移到 PostgreSQL,执行自动扫描并且提取数据库的结构和数据,生成相SQL脚本。 </a:t>
            </a:r>
          </a:p>
          <a:p>
            <a:endParaRPr lang="zh-CN" altLang="en-US"/>
          </a:p>
          <a:p>
            <a:endParaRPr lang="zh-CN" altLang="en-US"/>
          </a:p>
          <a:p>
            <a:r>
              <a:rPr lang="zh-CN" altLang="en-US"/>
              <a:t>缺点：  </a:t>
            </a:r>
          </a:p>
          <a:p>
            <a:r>
              <a:rPr lang="zh-CN" altLang="en-US"/>
              <a:t>1、性能较低。</a:t>
            </a:r>
          </a:p>
          <a:p>
            <a:endParaRPr lang="zh-CN" altLang="en-US"/>
          </a:p>
          <a:p>
            <a:r>
              <a:rPr lang="zh-CN" altLang="en-US"/>
              <a:t>2、无法增量。</a:t>
            </a:r>
          </a:p>
        </p:txBody>
      </p:sp>
      <p:pic>
        <p:nvPicPr>
          <p:cNvPr id="4" name="图片 3"/>
          <p:cNvPicPr>
            <a:picLocks noChangeAspect="1"/>
          </p:cNvPicPr>
          <p:nvPr/>
        </p:nvPicPr>
        <p:blipFill>
          <a:blip r:embed="rId2"/>
          <a:stretch>
            <a:fillRect/>
          </a:stretch>
        </p:blipFill>
        <p:spPr>
          <a:xfrm>
            <a:off x="8741410" y="3592195"/>
            <a:ext cx="2587625" cy="25107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405" y="1752600"/>
            <a:ext cx="10313670" cy="368300"/>
          </a:xfrm>
          <a:prstGeom prst="rect">
            <a:avLst/>
          </a:prstGeom>
        </p:spPr>
        <p:txBody>
          <a:bodyPr wrap="square">
            <a:spAutoFit/>
          </a:bodyPr>
          <a:lstStyle/>
          <a:p>
            <a:r>
              <a:rPr lang="zh-CN" altLang="en-US" dirty="0">
                <a:solidFill>
                  <a:srgbClr val="535353"/>
                </a:solidFill>
                <a:latin typeface="宋体" panose="02010600030101010101" pitchFamily="2" charset="-122"/>
                <a:ea typeface="宋体" panose="02010600030101010101" pitchFamily="2" charset="-122"/>
              </a:rPr>
              <a:t>各种强大的数据组件层出不穷</a:t>
            </a:r>
            <a:r>
              <a:rPr lang="en-US" altLang="zh-CN" dirty="0">
                <a:solidFill>
                  <a:srgbClr val="535353"/>
                </a:solidFill>
                <a:latin typeface="宋体" panose="02010600030101010101" pitchFamily="2" charset="-122"/>
                <a:ea typeface="宋体" panose="02010600030101010101" pitchFamily="2" charset="-122"/>
              </a:rPr>
              <a:t>,</a:t>
            </a:r>
            <a:r>
              <a:rPr lang="zh-CN" altLang="en-US" dirty="0">
                <a:solidFill>
                  <a:srgbClr val="535353"/>
                </a:solidFill>
                <a:latin typeface="宋体" panose="02010600030101010101" pitchFamily="2" charset="-122"/>
                <a:ea typeface="宋体" panose="02010600030101010101" pitchFamily="2" charset="-122"/>
              </a:rPr>
              <a:t>使用</a:t>
            </a:r>
            <a:r>
              <a:rPr lang="en-US" altLang="zh-CN" dirty="0">
                <a:solidFill>
                  <a:srgbClr val="535353"/>
                </a:solidFill>
                <a:latin typeface="宋体" panose="02010600030101010101" pitchFamily="2" charset="-122"/>
                <a:ea typeface="宋体" panose="02010600030101010101" pitchFamily="2" charset="-122"/>
              </a:rPr>
              <a:t>PG</a:t>
            </a:r>
            <a:r>
              <a:rPr lang="zh-CN" altLang="en-US" dirty="0">
                <a:solidFill>
                  <a:srgbClr val="535353"/>
                </a:solidFill>
                <a:latin typeface="宋体" panose="02010600030101010101" pitchFamily="2" charset="-122"/>
                <a:ea typeface="宋体" panose="02010600030101010101" pitchFamily="2" charset="-122"/>
              </a:rPr>
              <a:t>可以方便的在不开发中间程序的情况下对接三方数据源。</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75" y="2629636"/>
            <a:ext cx="8668960" cy="3096057"/>
          </a:xfrm>
          <a:prstGeom prst="rect">
            <a:avLst/>
          </a:prstGeom>
        </p:spPr>
      </p:pic>
      <p:sp>
        <p:nvSpPr>
          <p:cNvPr id="4" name="文本框 3"/>
          <p:cNvSpPr txBox="1"/>
          <p:nvPr/>
        </p:nvSpPr>
        <p:spPr>
          <a:xfrm>
            <a:off x="511605" y="784270"/>
            <a:ext cx="10230262" cy="681990"/>
          </a:xfrm>
          <a:prstGeom prst="rect">
            <a:avLst/>
          </a:prstGeom>
          <a:noFill/>
        </p:spPr>
        <p:txBody>
          <a:bodyPr wrap="square" rtlCol="0">
            <a:spAutoFit/>
          </a:bodyPr>
          <a:lstStyle/>
          <a:p>
            <a:pPr>
              <a:lnSpc>
                <a:spcPct val="120000"/>
              </a:lnSpc>
            </a:pPr>
            <a:r>
              <a:rPr lang="zh-CN" altLang="en-US" sz="3200" b="1" dirty="0" smtClean="0"/>
              <a:t>外部数据封装器postgres_fdw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605" y="784270"/>
            <a:ext cx="10230262" cy="681990"/>
          </a:xfrm>
          <a:prstGeom prst="rect">
            <a:avLst/>
          </a:prstGeom>
          <a:noFill/>
        </p:spPr>
        <p:txBody>
          <a:bodyPr wrap="square" rtlCol="0">
            <a:spAutoFit/>
          </a:bodyPr>
          <a:lstStyle/>
          <a:p>
            <a:pPr>
              <a:lnSpc>
                <a:spcPct val="120000"/>
              </a:lnSpc>
            </a:pPr>
            <a:r>
              <a:rPr lang="en-US" altLang="zh-CN" sz="3200" b="1" dirty="0" smtClean="0"/>
              <a:t>PostGIS </a:t>
            </a:r>
          </a:p>
        </p:txBody>
      </p:sp>
      <p:sp>
        <p:nvSpPr>
          <p:cNvPr id="3" name="文本框 2"/>
          <p:cNvSpPr txBox="1"/>
          <p:nvPr/>
        </p:nvSpPr>
        <p:spPr>
          <a:xfrm>
            <a:off x="511810" y="1466215"/>
            <a:ext cx="11132185" cy="1198880"/>
          </a:xfrm>
          <a:prstGeom prst="rect">
            <a:avLst/>
          </a:prstGeom>
          <a:noFill/>
        </p:spPr>
        <p:txBody>
          <a:bodyPr wrap="square" rtlCol="0" anchor="t">
            <a:spAutoFit/>
          </a:bodyPr>
          <a:lstStyle/>
          <a:p>
            <a:r>
              <a:rPr lang="zh-CN" altLang="en-US" dirty="0"/>
              <a:t>PostGIS是一个空间数据库，Oracle Spatial和SQL Server(2008和之后版本）也是空间数据库。</a:t>
            </a:r>
          </a:p>
          <a:p>
            <a:r>
              <a:rPr lang="zh-CN" altLang="en-US" dirty="0"/>
              <a:t>空间数据库像存储和操作数据库中其他任何对象一样去存储和操作空间对象。</a:t>
            </a:r>
          </a:p>
          <a:p>
            <a:r>
              <a:rPr lang="zh-CN" altLang="en-US" dirty="0"/>
              <a:t>空间数据类型用于指定图形为点（point）、线（line）和面（polygon）</a:t>
            </a:r>
          </a:p>
          <a:p>
            <a:r>
              <a:rPr lang="zh-CN" altLang="en-US" dirty="0"/>
              <a:t>空间函数构建于SQL语言中，用于空间属性和空间关系的查询空间数据类型、空间索引和空间函数组合在一起。</a:t>
            </a:r>
          </a:p>
        </p:txBody>
      </p:sp>
      <p:pic>
        <p:nvPicPr>
          <p:cNvPr id="4" name="图片 3"/>
          <p:cNvPicPr>
            <a:picLocks noChangeAspect="1"/>
          </p:cNvPicPr>
          <p:nvPr/>
        </p:nvPicPr>
        <p:blipFill>
          <a:blip r:embed="rId2"/>
          <a:stretch>
            <a:fillRect/>
          </a:stretch>
        </p:blipFill>
        <p:spPr>
          <a:xfrm>
            <a:off x="615315" y="3181350"/>
            <a:ext cx="7172325" cy="27527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单圆角矩形 11"/>
          <p:cNvSpPr/>
          <p:nvPr/>
        </p:nvSpPr>
        <p:spPr>
          <a:xfrm>
            <a:off x="4144888" y="1517815"/>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a:cs typeface="+mn-ea"/>
                <a:sym typeface="+mn-lt"/>
              </a:rPr>
              <a:t>专网通信业务数据库选型需求分析</a:t>
            </a:r>
            <a:endParaRPr kumimoji="0" lang="zh-CN" altLang="en-US" sz="1600" b="1" i="0" u="none" strike="noStrike" kern="0" cap="none" spc="0" normalizeH="0" baseline="0" noProof="0" dirty="0">
              <a:ln>
                <a:noFill/>
              </a:ln>
              <a:effectLst/>
              <a:uLnTx/>
              <a:uFillTx/>
              <a:cs typeface="+mn-ea"/>
              <a:sym typeface="+mn-lt"/>
            </a:endParaRPr>
          </a:p>
        </p:txBody>
      </p:sp>
      <p:sp>
        <p:nvSpPr>
          <p:cNvPr id="13" name="单圆角矩形 12"/>
          <p:cNvSpPr/>
          <p:nvPr/>
        </p:nvSpPr>
        <p:spPr>
          <a:xfrm flipH="1">
            <a:off x="3352800" y="1517815"/>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1</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4" name="单圆角矩形 13"/>
          <p:cNvSpPr/>
          <p:nvPr/>
        </p:nvSpPr>
        <p:spPr>
          <a:xfrm>
            <a:off x="4144888" y="2263940"/>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smtClean="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切换之路</a:t>
            </a:r>
            <a:endParaRPr kumimoji="0" lang="zh-CN" altLang="en-US" sz="1600" b="1" i="0" u="none" strike="noStrike" kern="0" cap="none" spc="0" normalizeH="0" baseline="0" noProof="0" dirty="0">
              <a:ln>
                <a:noFill/>
              </a:ln>
              <a:effectLst/>
              <a:uLnTx/>
              <a:uFillTx/>
              <a:cs typeface="+mn-ea"/>
              <a:sym typeface="+mn-lt"/>
            </a:endParaRPr>
          </a:p>
        </p:txBody>
      </p:sp>
      <p:sp>
        <p:nvSpPr>
          <p:cNvPr id="15" name="单圆角矩形 14"/>
          <p:cNvSpPr/>
          <p:nvPr/>
        </p:nvSpPr>
        <p:spPr>
          <a:xfrm flipH="1">
            <a:off x="3352800" y="2263940"/>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2</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6" name="单圆角矩形 15"/>
          <p:cNvSpPr/>
          <p:nvPr/>
        </p:nvSpPr>
        <p:spPr>
          <a:xfrm>
            <a:off x="4144888" y="2944975"/>
            <a:ext cx="4222750" cy="369888"/>
          </a:xfrm>
          <a:prstGeom prst="round1Rect">
            <a:avLst>
              <a:gd name="adj" fmla="val 25515"/>
            </a:avLst>
          </a:prstGeom>
          <a:solidFill>
            <a:schemeClr val="accent1">
              <a:lumMod val="75000"/>
            </a:schemeClr>
          </a:solidFill>
          <a:ln w="9525" algn="ctr">
            <a:solidFill>
              <a:schemeClr val="accent1"/>
            </a:solidFill>
            <a:miter lim="800000"/>
          </a:ln>
          <a:effectLst/>
        </p:spPr>
        <p:txBody>
          <a:bodyPr anchor="ctr"/>
          <a:lstStyle/>
          <a:p>
            <a:pPr marL="177800">
              <a:defRPr/>
            </a:pPr>
            <a:r>
              <a:rPr lang="zh-CN" altLang="en-US" sz="1600" b="1" kern="0" dirty="0">
                <a:solidFill>
                  <a:schemeClr val="bg1"/>
                </a:solidFill>
                <a:cs typeface="+mn-ea"/>
                <a:sym typeface="+mn-lt"/>
              </a:rPr>
              <a:t>专网通信</a:t>
            </a:r>
            <a:r>
              <a:rPr lang="zh-CN" altLang="en-US" sz="1600" b="1" kern="0" dirty="0" smtClean="0">
                <a:solidFill>
                  <a:schemeClr val="bg1"/>
                </a:solidFill>
                <a:cs typeface="+mn-ea"/>
                <a:sym typeface="+mn-lt"/>
              </a:rPr>
              <a:t>业务</a:t>
            </a:r>
            <a:r>
              <a:rPr lang="en-US" altLang="zh-CN" sz="1600" b="1" kern="0" dirty="0">
                <a:solidFill>
                  <a:schemeClr val="bg1"/>
                </a:solidFill>
                <a:cs typeface="+mn-ea"/>
                <a:sym typeface="+mn-lt"/>
              </a:rPr>
              <a:t>PostgreSQL</a:t>
            </a:r>
            <a:r>
              <a:rPr lang="zh-CN" altLang="en-US" sz="1600" b="1" kern="0" dirty="0" smtClean="0">
                <a:solidFill>
                  <a:schemeClr val="bg1"/>
                </a:solidFill>
                <a:cs typeface="+mn-ea"/>
                <a:sym typeface="+mn-lt"/>
              </a:rPr>
              <a:t>高可用选型</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
        <p:nvSpPr>
          <p:cNvPr id="17" name="单圆角矩形 16"/>
          <p:cNvSpPr/>
          <p:nvPr/>
        </p:nvSpPr>
        <p:spPr>
          <a:xfrm flipH="1">
            <a:off x="3352800" y="2944975"/>
            <a:ext cx="722312" cy="369888"/>
          </a:xfrm>
          <a:prstGeom prst="round1Rect">
            <a:avLst>
              <a:gd name="adj" fmla="val 27147"/>
            </a:avLst>
          </a:prstGeom>
          <a:solidFill>
            <a:schemeClr val="accent1">
              <a:lumMod val="75000"/>
            </a:schemeClr>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chemeClr val="bg1"/>
                </a:solidFill>
                <a:effectLst/>
                <a:uLnTx/>
                <a:uFillTx/>
                <a:latin typeface="+mn-lt"/>
                <a:ea typeface="+mn-ea"/>
                <a:cs typeface="+mn-ea"/>
                <a:sym typeface="+mn-lt"/>
              </a:rPr>
              <a:t>3</a:t>
            </a:r>
            <a:endParaRPr kumimoji="0" lang="zh-CN" altLang="en-US" sz="1600" b="1"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8" name="单圆角矩形 17"/>
          <p:cNvSpPr/>
          <p:nvPr/>
        </p:nvSpPr>
        <p:spPr>
          <a:xfrm>
            <a:off x="4144704" y="360165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a:cs typeface="+mn-ea"/>
                <a:sym typeface="+mn-lt"/>
              </a:rPr>
              <a:t>PostgreSQL</a:t>
            </a:r>
            <a:r>
              <a:rPr lang="zh-CN" altLang="en-US" sz="1600" b="1" kern="0" dirty="0">
                <a:cs typeface="+mn-ea"/>
                <a:sym typeface="+mn-lt"/>
              </a:rPr>
              <a:t>高</a:t>
            </a:r>
            <a:r>
              <a:rPr lang="zh-CN" altLang="en-US" sz="1600" b="1" kern="0" dirty="0" smtClean="0">
                <a:cs typeface="+mn-ea"/>
                <a:sym typeface="+mn-lt"/>
              </a:rPr>
              <a:t>可用</a:t>
            </a:r>
            <a:r>
              <a:rPr lang="zh-CN" altLang="en-US" sz="1600" b="1" kern="0" dirty="0">
                <a:cs typeface="+mn-ea"/>
                <a:sym typeface="+mn-lt"/>
              </a:rPr>
              <a:t>定制</a:t>
            </a:r>
          </a:p>
        </p:txBody>
      </p:sp>
      <p:sp>
        <p:nvSpPr>
          <p:cNvPr id="19" name="单圆角矩形 18"/>
          <p:cNvSpPr/>
          <p:nvPr/>
        </p:nvSpPr>
        <p:spPr>
          <a:xfrm flipH="1">
            <a:off x="3352616" y="360165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effectLst/>
                <a:uLnTx/>
                <a:uFillTx/>
                <a:latin typeface="+mn-lt"/>
                <a:ea typeface="+mn-ea"/>
                <a:cs typeface="+mn-ea"/>
                <a:sym typeface="+mn-lt"/>
              </a:rPr>
              <a:t>4</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1" name="单圆角矩形 20"/>
          <p:cNvSpPr/>
          <p:nvPr/>
        </p:nvSpPr>
        <p:spPr>
          <a:xfrm>
            <a:off x="4144704" y="425833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高可用测试</a:t>
            </a:r>
            <a:endParaRPr kumimoji="0" lang="zh-CN" altLang="en-US" sz="1600" b="1" i="0" u="none" strike="noStrike" kern="0" cap="none" spc="0" normalizeH="0" baseline="0" noProof="0" dirty="0">
              <a:ln>
                <a:noFill/>
              </a:ln>
              <a:effectLst/>
              <a:uLnTx/>
              <a:uFillTx/>
              <a:cs typeface="+mn-ea"/>
              <a:sym typeface="+mn-lt"/>
            </a:endParaRPr>
          </a:p>
        </p:txBody>
      </p:sp>
      <p:sp>
        <p:nvSpPr>
          <p:cNvPr id="22" name="单圆角矩形 21"/>
          <p:cNvSpPr/>
          <p:nvPr/>
        </p:nvSpPr>
        <p:spPr>
          <a:xfrm flipH="1">
            <a:off x="3352616" y="425833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a:cs typeface="+mn-ea"/>
                <a:sym typeface="+mn-lt"/>
              </a:rPr>
              <a:t>5</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0" name="单圆角矩形 19"/>
          <p:cNvSpPr/>
          <p:nvPr/>
        </p:nvSpPr>
        <p:spPr>
          <a:xfrm>
            <a:off x="4140582" y="489676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a:cs typeface="+mn-ea"/>
                <a:sym typeface="+mn-lt"/>
              </a:rPr>
              <a:t>业务数据存储未来需求</a:t>
            </a:r>
            <a:r>
              <a:rPr lang="en-US" altLang="zh-CN" sz="1600" b="1" kern="0" dirty="0" smtClean="0">
                <a:cs typeface="+mn-ea"/>
                <a:sym typeface="+mn-lt"/>
              </a:rPr>
              <a:t>…</a:t>
            </a:r>
            <a:endParaRPr kumimoji="0" lang="zh-CN" altLang="en-US" sz="1600" b="1" i="0" u="none" strike="noStrike" kern="0" cap="none" spc="0" normalizeH="0" baseline="0" noProof="0" dirty="0">
              <a:ln>
                <a:noFill/>
              </a:ln>
              <a:effectLst/>
              <a:uLnTx/>
              <a:uFillTx/>
              <a:cs typeface="+mn-ea"/>
              <a:sym typeface="+mn-lt"/>
            </a:endParaRPr>
          </a:p>
        </p:txBody>
      </p:sp>
      <p:sp>
        <p:nvSpPr>
          <p:cNvPr id="23" name="单圆角矩形 22"/>
          <p:cNvSpPr/>
          <p:nvPr/>
        </p:nvSpPr>
        <p:spPr>
          <a:xfrm flipH="1">
            <a:off x="3348494" y="489676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cs typeface="+mn-ea"/>
                <a:sym typeface="+mn-lt"/>
              </a:rPr>
              <a:t>6</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465" y="995404"/>
            <a:ext cx="4296369" cy="369332"/>
          </a:xfrm>
          <a:prstGeom prst="rect">
            <a:avLst/>
          </a:prstGeom>
        </p:spPr>
        <p:txBody>
          <a:bodyPr wrap="none">
            <a:spAutoFit/>
          </a:bodyPr>
          <a:lstStyle/>
          <a:p>
            <a:r>
              <a:rPr lang="zh-CN" altLang="en-US" b="1" kern="0" dirty="0" smtClean="0">
                <a:cs typeface="+mn-ea"/>
                <a:sym typeface="+mn-lt"/>
              </a:rPr>
              <a:t>专网</a:t>
            </a:r>
            <a:r>
              <a:rPr lang="zh-CN" altLang="en-US" b="1" kern="0" dirty="0">
                <a:cs typeface="+mn-ea"/>
                <a:sym typeface="+mn-lt"/>
              </a:rPr>
              <a:t>通信业务</a:t>
            </a:r>
            <a:r>
              <a:rPr lang="en-US" altLang="zh-CN" b="1" kern="0" dirty="0">
                <a:cs typeface="+mn-ea"/>
                <a:sym typeface="+mn-lt"/>
              </a:rPr>
              <a:t>PostgreSQL</a:t>
            </a:r>
            <a:r>
              <a:rPr lang="zh-CN" altLang="en-US" b="1" kern="0" dirty="0">
                <a:cs typeface="+mn-ea"/>
                <a:sym typeface="+mn-lt"/>
              </a:rPr>
              <a:t>高</a:t>
            </a:r>
            <a:r>
              <a:rPr lang="zh-CN" altLang="en-US" b="1" kern="0" dirty="0" smtClean="0">
                <a:cs typeface="+mn-ea"/>
                <a:sym typeface="+mn-lt"/>
              </a:rPr>
              <a:t>可用需求背景</a:t>
            </a:r>
            <a:endParaRPr lang="zh-CN" altLang="en-US" dirty="0"/>
          </a:p>
        </p:txBody>
      </p:sp>
      <p:sp>
        <p:nvSpPr>
          <p:cNvPr id="55" name="Freeform 5"/>
          <p:cNvSpPr/>
          <p:nvPr/>
        </p:nvSpPr>
        <p:spPr bwMode="auto">
          <a:xfrm>
            <a:off x="953355" y="1500674"/>
            <a:ext cx="1727200" cy="4673600"/>
          </a:xfrm>
          <a:custGeom>
            <a:avLst/>
            <a:gdLst>
              <a:gd name="T0" fmla="*/ 115 w 230"/>
              <a:gd name="T1" fmla="*/ 0 h 621"/>
              <a:gd name="T2" fmla="*/ 115 w 230"/>
              <a:gd name="T3" fmla="*/ 0 h 621"/>
              <a:gd name="T4" fmla="*/ 230 w 230"/>
              <a:gd name="T5" fmla="*/ 115 h 621"/>
              <a:gd name="T6" fmla="*/ 230 w 230"/>
              <a:gd name="T7" fmla="*/ 621 h 621"/>
              <a:gd name="T8" fmla="*/ 0 w 230"/>
              <a:gd name="T9" fmla="*/ 621 h 621"/>
              <a:gd name="T10" fmla="*/ 0 w 230"/>
              <a:gd name="T11" fmla="*/ 115 h 621"/>
              <a:gd name="T12" fmla="*/ 115 w 230"/>
              <a:gd name="T13" fmla="*/ 0 h 621"/>
            </a:gdLst>
            <a:ahLst/>
            <a:cxnLst>
              <a:cxn ang="0">
                <a:pos x="T0" y="T1"/>
              </a:cxn>
              <a:cxn ang="0">
                <a:pos x="T2" y="T3"/>
              </a:cxn>
              <a:cxn ang="0">
                <a:pos x="T4" y="T5"/>
              </a:cxn>
              <a:cxn ang="0">
                <a:pos x="T6" y="T7"/>
              </a:cxn>
              <a:cxn ang="0">
                <a:pos x="T8" y="T9"/>
              </a:cxn>
              <a:cxn ang="0">
                <a:pos x="T10" y="T11"/>
              </a:cxn>
              <a:cxn ang="0">
                <a:pos x="T12" y="T13"/>
              </a:cxn>
            </a:cxnLst>
            <a:rect l="0" t="0" r="r" b="b"/>
            <a:pathLst>
              <a:path w="230" h="621">
                <a:moveTo>
                  <a:pt x="115" y="0"/>
                </a:moveTo>
                <a:cubicBezTo>
                  <a:pt x="115" y="0"/>
                  <a:pt x="115" y="0"/>
                  <a:pt x="115" y="0"/>
                </a:cubicBezTo>
                <a:cubicBezTo>
                  <a:pt x="178" y="0"/>
                  <a:pt x="230" y="52"/>
                  <a:pt x="230" y="115"/>
                </a:cubicBezTo>
                <a:cubicBezTo>
                  <a:pt x="230" y="621"/>
                  <a:pt x="230" y="621"/>
                  <a:pt x="230" y="621"/>
                </a:cubicBezTo>
                <a:cubicBezTo>
                  <a:pt x="0" y="621"/>
                  <a:pt x="0" y="621"/>
                  <a:pt x="0" y="621"/>
                </a:cubicBezTo>
                <a:cubicBezTo>
                  <a:pt x="0" y="115"/>
                  <a:pt x="0" y="115"/>
                  <a:pt x="0" y="115"/>
                </a:cubicBezTo>
                <a:cubicBezTo>
                  <a:pt x="0" y="52"/>
                  <a:pt x="52" y="0"/>
                  <a:pt x="115" y="0"/>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6" name="Freeform 6"/>
          <p:cNvSpPr/>
          <p:nvPr/>
        </p:nvSpPr>
        <p:spPr bwMode="auto">
          <a:xfrm>
            <a:off x="3655038" y="1500674"/>
            <a:ext cx="1728788" cy="4673600"/>
          </a:xfrm>
          <a:custGeom>
            <a:avLst/>
            <a:gdLst>
              <a:gd name="T0" fmla="*/ 115 w 230"/>
              <a:gd name="T1" fmla="*/ 0 h 621"/>
              <a:gd name="T2" fmla="*/ 115 w 230"/>
              <a:gd name="T3" fmla="*/ 0 h 621"/>
              <a:gd name="T4" fmla="*/ 230 w 230"/>
              <a:gd name="T5" fmla="*/ 115 h 621"/>
              <a:gd name="T6" fmla="*/ 230 w 230"/>
              <a:gd name="T7" fmla="*/ 621 h 621"/>
              <a:gd name="T8" fmla="*/ 0 w 230"/>
              <a:gd name="T9" fmla="*/ 621 h 621"/>
              <a:gd name="T10" fmla="*/ 0 w 230"/>
              <a:gd name="T11" fmla="*/ 115 h 621"/>
              <a:gd name="T12" fmla="*/ 115 w 230"/>
              <a:gd name="T13" fmla="*/ 0 h 621"/>
            </a:gdLst>
            <a:ahLst/>
            <a:cxnLst>
              <a:cxn ang="0">
                <a:pos x="T0" y="T1"/>
              </a:cxn>
              <a:cxn ang="0">
                <a:pos x="T2" y="T3"/>
              </a:cxn>
              <a:cxn ang="0">
                <a:pos x="T4" y="T5"/>
              </a:cxn>
              <a:cxn ang="0">
                <a:pos x="T6" y="T7"/>
              </a:cxn>
              <a:cxn ang="0">
                <a:pos x="T8" y="T9"/>
              </a:cxn>
              <a:cxn ang="0">
                <a:pos x="T10" y="T11"/>
              </a:cxn>
              <a:cxn ang="0">
                <a:pos x="T12" y="T13"/>
              </a:cxn>
            </a:cxnLst>
            <a:rect l="0" t="0" r="r" b="b"/>
            <a:pathLst>
              <a:path w="230" h="621">
                <a:moveTo>
                  <a:pt x="115" y="0"/>
                </a:moveTo>
                <a:cubicBezTo>
                  <a:pt x="115" y="0"/>
                  <a:pt x="115" y="0"/>
                  <a:pt x="115" y="0"/>
                </a:cubicBezTo>
                <a:cubicBezTo>
                  <a:pt x="178" y="0"/>
                  <a:pt x="230" y="52"/>
                  <a:pt x="230" y="115"/>
                </a:cubicBezTo>
                <a:cubicBezTo>
                  <a:pt x="230" y="287"/>
                  <a:pt x="230" y="449"/>
                  <a:pt x="230" y="621"/>
                </a:cubicBezTo>
                <a:cubicBezTo>
                  <a:pt x="153" y="621"/>
                  <a:pt x="77" y="621"/>
                  <a:pt x="0" y="621"/>
                </a:cubicBezTo>
                <a:cubicBezTo>
                  <a:pt x="0" y="449"/>
                  <a:pt x="0" y="287"/>
                  <a:pt x="0" y="115"/>
                </a:cubicBezTo>
                <a:cubicBezTo>
                  <a:pt x="0" y="52"/>
                  <a:pt x="52" y="0"/>
                  <a:pt x="115" y="0"/>
                </a:cubicBezTo>
                <a:close/>
              </a:path>
            </a:pathLst>
          </a:custGeom>
          <a:solidFill>
            <a:srgbClr val="4B5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7" name="Freeform 7"/>
          <p:cNvSpPr/>
          <p:nvPr/>
        </p:nvSpPr>
        <p:spPr bwMode="auto">
          <a:xfrm>
            <a:off x="6331929" y="1500674"/>
            <a:ext cx="1727200" cy="4673600"/>
          </a:xfrm>
          <a:custGeom>
            <a:avLst/>
            <a:gdLst>
              <a:gd name="T0" fmla="*/ 115 w 230"/>
              <a:gd name="T1" fmla="*/ 0 h 621"/>
              <a:gd name="T2" fmla="*/ 115 w 230"/>
              <a:gd name="T3" fmla="*/ 0 h 621"/>
              <a:gd name="T4" fmla="*/ 230 w 230"/>
              <a:gd name="T5" fmla="*/ 115 h 621"/>
              <a:gd name="T6" fmla="*/ 230 w 230"/>
              <a:gd name="T7" fmla="*/ 621 h 621"/>
              <a:gd name="T8" fmla="*/ 0 w 230"/>
              <a:gd name="T9" fmla="*/ 621 h 621"/>
              <a:gd name="T10" fmla="*/ 0 w 230"/>
              <a:gd name="T11" fmla="*/ 115 h 621"/>
              <a:gd name="T12" fmla="*/ 115 w 230"/>
              <a:gd name="T13" fmla="*/ 0 h 621"/>
            </a:gdLst>
            <a:ahLst/>
            <a:cxnLst>
              <a:cxn ang="0">
                <a:pos x="T0" y="T1"/>
              </a:cxn>
              <a:cxn ang="0">
                <a:pos x="T2" y="T3"/>
              </a:cxn>
              <a:cxn ang="0">
                <a:pos x="T4" y="T5"/>
              </a:cxn>
              <a:cxn ang="0">
                <a:pos x="T6" y="T7"/>
              </a:cxn>
              <a:cxn ang="0">
                <a:pos x="T8" y="T9"/>
              </a:cxn>
              <a:cxn ang="0">
                <a:pos x="T10" y="T11"/>
              </a:cxn>
              <a:cxn ang="0">
                <a:pos x="T12" y="T13"/>
              </a:cxn>
            </a:cxnLst>
            <a:rect l="0" t="0" r="r" b="b"/>
            <a:pathLst>
              <a:path w="230" h="621">
                <a:moveTo>
                  <a:pt x="115" y="0"/>
                </a:moveTo>
                <a:cubicBezTo>
                  <a:pt x="115" y="0"/>
                  <a:pt x="115" y="0"/>
                  <a:pt x="115" y="0"/>
                </a:cubicBezTo>
                <a:cubicBezTo>
                  <a:pt x="178" y="0"/>
                  <a:pt x="230" y="52"/>
                  <a:pt x="230" y="115"/>
                </a:cubicBezTo>
                <a:cubicBezTo>
                  <a:pt x="230" y="287"/>
                  <a:pt x="230" y="449"/>
                  <a:pt x="230" y="621"/>
                </a:cubicBezTo>
                <a:cubicBezTo>
                  <a:pt x="153" y="621"/>
                  <a:pt x="77" y="621"/>
                  <a:pt x="0" y="621"/>
                </a:cubicBezTo>
                <a:cubicBezTo>
                  <a:pt x="0" y="449"/>
                  <a:pt x="0" y="287"/>
                  <a:pt x="0" y="115"/>
                </a:cubicBezTo>
                <a:cubicBezTo>
                  <a:pt x="0" y="52"/>
                  <a:pt x="52" y="0"/>
                  <a:pt x="115" y="0"/>
                </a:cubicBezTo>
                <a:close/>
              </a:path>
            </a:pathLst>
          </a:custGeom>
          <a:solidFill>
            <a:srgbClr val="F4B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8" name="Freeform 8"/>
          <p:cNvSpPr/>
          <p:nvPr/>
        </p:nvSpPr>
        <p:spPr bwMode="auto">
          <a:xfrm>
            <a:off x="9070366" y="1500674"/>
            <a:ext cx="1727200" cy="4673600"/>
          </a:xfrm>
          <a:custGeom>
            <a:avLst/>
            <a:gdLst>
              <a:gd name="T0" fmla="*/ 115 w 230"/>
              <a:gd name="T1" fmla="*/ 0 h 621"/>
              <a:gd name="T2" fmla="*/ 115 w 230"/>
              <a:gd name="T3" fmla="*/ 0 h 621"/>
              <a:gd name="T4" fmla="*/ 230 w 230"/>
              <a:gd name="T5" fmla="*/ 115 h 621"/>
              <a:gd name="T6" fmla="*/ 230 w 230"/>
              <a:gd name="T7" fmla="*/ 621 h 621"/>
              <a:gd name="T8" fmla="*/ 0 w 230"/>
              <a:gd name="T9" fmla="*/ 621 h 621"/>
              <a:gd name="T10" fmla="*/ 0 w 230"/>
              <a:gd name="T11" fmla="*/ 115 h 621"/>
              <a:gd name="T12" fmla="*/ 115 w 230"/>
              <a:gd name="T13" fmla="*/ 0 h 621"/>
            </a:gdLst>
            <a:ahLst/>
            <a:cxnLst>
              <a:cxn ang="0">
                <a:pos x="T0" y="T1"/>
              </a:cxn>
              <a:cxn ang="0">
                <a:pos x="T2" y="T3"/>
              </a:cxn>
              <a:cxn ang="0">
                <a:pos x="T4" y="T5"/>
              </a:cxn>
              <a:cxn ang="0">
                <a:pos x="T6" y="T7"/>
              </a:cxn>
              <a:cxn ang="0">
                <a:pos x="T8" y="T9"/>
              </a:cxn>
              <a:cxn ang="0">
                <a:pos x="T10" y="T11"/>
              </a:cxn>
              <a:cxn ang="0">
                <a:pos x="T12" y="T13"/>
              </a:cxn>
            </a:cxnLst>
            <a:rect l="0" t="0" r="r" b="b"/>
            <a:pathLst>
              <a:path w="230" h="621">
                <a:moveTo>
                  <a:pt x="115" y="0"/>
                </a:moveTo>
                <a:cubicBezTo>
                  <a:pt x="115" y="0"/>
                  <a:pt x="115" y="0"/>
                  <a:pt x="115" y="0"/>
                </a:cubicBezTo>
                <a:cubicBezTo>
                  <a:pt x="178" y="0"/>
                  <a:pt x="230" y="52"/>
                  <a:pt x="230" y="115"/>
                </a:cubicBezTo>
                <a:cubicBezTo>
                  <a:pt x="230" y="621"/>
                  <a:pt x="230" y="621"/>
                  <a:pt x="230" y="621"/>
                </a:cubicBezTo>
                <a:cubicBezTo>
                  <a:pt x="0" y="621"/>
                  <a:pt x="0" y="621"/>
                  <a:pt x="0" y="621"/>
                </a:cubicBezTo>
                <a:cubicBezTo>
                  <a:pt x="0" y="115"/>
                  <a:pt x="0" y="115"/>
                  <a:pt x="0" y="115"/>
                </a:cubicBezTo>
                <a:cubicBezTo>
                  <a:pt x="0" y="52"/>
                  <a:pt x="52" y="0"/>
                  <a:pt x="115" y="0"/>
                </a:cubicBez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9" name="Oval 9"/>
          <p:cNvSpPr>
            <a:spLocks noChangeArrowheads="1"/>
          </p:cNvSpPr>
          <p:nvPr/>
        </p:nvSpPr>
        <p:spPr bwMode="auto">
          <a:xfrm>
            <a:off x="1170842" y="1719749"/>
            <a:ext cx="1300163"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0" name="Oval 10"/>
          <p:cNvSpPr>
            <a:spLocks noChangeArrowheads="1"/>
          </p:cNvSpPr>
          <p:nvPr/>
        </p:nvSpPr>
        <p:spPr bwMode="auto">
          <a:xfrm>
            <a:off x="3874113" y="1719749"/>
            <a:ext cx="1290638"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1" name="Oval 11"/>
          <p:cNvSpPr>
            <a:spLocks noChangeArrowheads="1"/>
          </p:cNvSpPr>
          <p:nvPr/>
        </p:nvSpPr>
        <p:spPr bwMode="auto">
          <a:xfrm>
            <a:off x="9279916" y="1719749"/>
            <a:ext cx="1300163"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2" name="Oval 12"/>
          <p:cNvSpPr>
            <a:spLocks noChangeArrowheads="1"/>
          </p:cNvSpPr>
          <p:nvPr/>
        </p:nvSpPr>
        <p:spPr bwMode="auto">
          <a:xfrm>
            <a:off x="6549417" y="1719749"/>
            <a:ext cx="1292225"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3" name="Oval 13"/>
          <p:cNvSpPr>
            <a:spLocks noChangeArrowheads="1"/>
          </p:cNvSpPr>
          <p:nvPr/>
        </p:nvSpPr>
        <p:spPr bwMode="auto">
          <a:xfrm>
            <a:off x="1269267" y="1816586"/>
            <a:ext cx="1095375" cy="1098550"/>
          </a:xfrm>
          <a:prstGeom prst="ellipse">
            <a:avLst/>
          </a:pr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4" name="Oval 14"/>
          <p:cNvSpPr>
            <a:spLocks noChangeArrowheads="1"/>
          </p:cNvSpPr>
          <p:nvPr/>
        </p:nvSpPr>
        <p:spPr bwMode="auto">
          <a:xfrm>
            <a:off x="1351817" y="1899136"/>
            <a:ext cx="938213" cy="941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5" name="Oval 15"/>
          <p:cNvSpPr>
            <a:spLocks noChangeArrowheads="1"/>
          </p:cNvSpPr>
          <p:nvPr/>
        </p:nvSpPr>
        <p:spPr bwMode="auto">
          <a:xfrm>
            <a:off x="3970950" y="1816586"/>
            <a:ext cx="1096963" cy="1098550"/>
          </a:xfrm>
          <a:prstGeom prst="ellipse">
            <a:avLst/>
          </a:pr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6" name="Oval 16"/>
          <p:cNvSpPr>
            <a:spLocks noChangeArrowheads="1"/>
          </p:cNvSpPr>
          <p:nvPr/>
        </p:nvSpPr>
        <p:spPr bwMode="auto">
          <a:xfrm>
            <a:off x="9386278" y="1816586"/>
            <a:ext cx="1095375" cy="1098550"/>
          </a:xfrm>
          <a:prstGeom prst="ellipse">
            <a:avLst/>
          </a:prstGeom>
          <a:solidFill>
            <a:srgbClr val="F4B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7" name="Oval 17"/>
          <p:cNvSpPr>
            <a:spLocks noChangeArrowheads="1"/>
          </p:cNvSpPr>
          <p:nvPr/>
        </p:nvSpPr>
        <p:spPr bwMode="auto">
          <a:xfrm>
            <a:off x="6647842" y="1816586"/>
            <a:ext cx="1096963" cy="1098550"/>
          </a:xfrm>
          <a:prstGeom prst="ellipse">
            <a:avLst/>
          </a:prstGeom>
          <a:solidFill>
            <a:srgbClr val="4B57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8" name="Oval 18"/>
          <p:cNvSpPr>
            <a:spLocks noChangeArrowheads="1"/>
          </p:cNvSpPr>
          <p:nvPr/>
        </p:nvSpPr>
        <p:spPr bwMode="auto">
          <a:xfrm>
            <a:off x="4053500" y="1899136"/>
            <a:ext cx="939800" cy="941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9" name="Oval 19"/>
          <p:cNvSpPr>
            <a:spLocks noChangeArrowheads="1"/>
          </p:cNvSpPr>
          <p:nvPr/>
        </p:nvSpPr>
        <p:spPr bwMode="auto">
          <a:xfrm>
            <a:off x="6730392" y="1899136"/>
            <a:ext cx="931863" cy="941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0" name="Oval 20"/>
          <p:cNvSpPr>
            <a:spLocks noChangeArrowheads="1"/>
          </p:cNvSpPr>
          <p:nvPr/>
        </p:nvSpPr>
        <p:spPr bwMode="auto">
          <a:xfrm>
            <a:off x="9460891" y="1899136"/>
            <a:ext cx="938213" cy="941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1" name="Freeform 21"/>
          <p:cNvSpPr>
            <a:spLocks noEditPoints="1"/>
          </p:cNvSpPr>
          <p:nvPr/>
        </p:nvSpPr>
        <p:spPr bwMode="auto">
          <a:xfrm>
            <a:off x="9889516" y="2148374"/>
            <a:ext cx="382588" cy="269875"/>
          </a:xfrm>
          <a:custGeom>
            <a:avLst/>
            <a:gdLst>
              <a:gd name="T0" fmla="*/ 0 w 241"/>
              <a:gd name="T1" fmla="*/ 0 h 170"/>
              <a:gd name="T2" fmla="*/ 241 w 241"/>
              <a:gd name="T3" fmla="*/ 0 h 170"/>
              <a:gd name="T4" fmla="*/ 241 w 241"/>
              <a:gd name="T5" fmla="*/ 170 h 170"/>
              <a:gd name="T6" fmla="*/ 0 w 241"/>
              <a:gd name="T7" fmla="*/ 170 h 170"/>
              <a:gd name="T8" fmla="*/ 0 w 241"/>
              <a:gd name="T9" fmla="*/ 0 h 170"/>
              <a:gd name="T10" fmla="*/ 0 w 241"/>
              <a:gd name="T11" fmla="*/ 0 h 170"/>
              <a:gd name="T12" fmla="*/ 33 w 241"/>
              <a:gd name="T13" fmla="*/ 71 h 170"/>
              <a:gd name="T14" fmla="*/ 33 w 241"/>
              <a:gd name="T15" fmla="*/ 33 h 170"/>
              <a:gd name="T16" fmla="*/ 208 w 241"/>
              <a:gd name="T17" fmla="*/ 33 h 170"/>
              <a:gd name="T18" fmla="*/ 33 w 241"/>
              <a:gd name="T19" fmla="*/ 71 h 170"/>
              <a:gd name="T20" fmla="*/ 33 w 241"/>
              <a:gd name="T21" fmla="*/ 71 h 170"/>
              <a:gd name="T22" fmla="*/ 33 w 241"/>
              <a:gd name="T23" fmla="*/ 104 h 170"/>
              <a:gd name="T24" fmla="*/ 33 w 241"/>
              <a:gd name="T25" fmla="*/ 71 h 170"/>
              <a:gd name="T26" fmla="*/ 175 w 241"/>
              <a:gd name="T27" fmla="*/ 71 h 170"/>
              <a:gd name="T28" fmla="*/ 33 w 241"/>
              <a:gd name="T29" fmla="*/ 104 h 170"/>
              <a:gd name="T30" fmla="*/ 33 w 241"/>
              <a:gd name="T31" fmla="*/ 104 h 170"/>
              <a:gd name="T32" fmla="*/ 33 w 241"/>
              <a:gd name="T33" fmla="*/ 142 h 170"/>
              <a:gd name="T34" fmla="*/ 33 w 241"/>
              <a:gd name="T35" fmla="*/ 104 h 170"/>
              <a:gd name="T36" fmla="*/ 132 w 241"/>
              <a:gd name="T37" fmla="*/ 104 h 170"/>
              <a:gd name="T38" fmla="*/ 33 w 241"/>
              <a:gd name="T39" fmla="*/ 142 h 170"/>
              <a:gd name="T40" fmla="*/ 33 w 241"/>
              <a:gd name="T41" fmla="*/ 1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170">
                <a:moveTo>
                  <a:pt x="0" y="0"/>
                </a:moveTo>
                <a:lnTo>
                  <a:pt x="241" y="0"/>
                </a:lnTo>
                <a:lnTo>
                  <a:pt x="241" y="170"/>
                </a:lnTo>
                <a:lnTo>
                  <a:pt x="0" y="170"/>
                </a:lnTo>
                <a:lnTo>
                  <a:pt x="0" y="0"/>
                </a:lnTo>
                <a:lnTo>
                  <a:pt x="0" y="0"/>
                </a:lnTo>
                <a:close/>
                <a:moveTo>
                  <a:pt x="33" y="71"/>
                </a:moveTo>
                <a:lnTo>
                  <a:pt x="33" y="33"/>
                </a:lnTo>
                <a:lnTo>
                  <a:pt x="208" y="33"/>
                </a:lnTo>
                <a:lnTo>
                  <a:pt x="33" y="71"/>
                </a:lnTo>
                <a:lnTo>
                  <a:pt x="33" y="71"/>
                </a:lnTo>
                <a:close/>
                <a:moveTo>
                  <a:pt x="33" y="104"/>
                </a:moveTo>
                <a:lnTo>
                  <a:pt x="33" y="71"/>
                </a:lnTo>
                <a:lnTo>
                  <a:pt x="175" y="71"/>
                </a:lnTo>
                <a:lnTo>
                  <a:pt x="33" y="104"/>
                </a:lnTo>
                <a:lnTo>
                  <a:pt x="33" y="104"/>
                </a:lnTo>
                <a:close/>
                <a:moveTo>
                  <a:pt x="33" y="142"/>
                </a:moveTo>
                <a:lnTo>
                  <a:pt x="33" y="104"/>
                </a:lnTo>
                <a:lnTo>
                  <a:pt x="132" y="104"/>
                </a:lnTo>
                <a:lnTo>
                  <a:pt x="33" y="142"/>
                </a:lnTo>
                <a:lnTo>
                  <a:pt x="33" y="142"/>
                </a:ln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2" name="Freeform 22"/>
          <p:cNvSpPr>
            <a:spLocks noEditPoints="1"/>
          </p:cNvSpPr>
          <p:nvPr/>
        </p:nvSpPr>
        <p:spPr bwMode="auto">
          <a:xfrm>
            <a:off x="9587891" y="2215049"/>
            <a:ext cx="684213" cy="392113"/>
          </a:xfrm>
          <a:custGeom>
            <a:avLst/>
            <a:gdLst>
              <a:gd name="T0" fmla="*/ 18 w 91"/>
              <a:gd name="T1" fmla="*/ 34 h 52"/>
              <a:gd name="T2" fmla="*/ 27 w 91"/>
              <a:gd name="T3" fmla="*/ 43 h 52"/>
              <a:gd name="T4" fmla="*/ 18 w 91"/>
              <a:gd name="T5" fmla="*/ 52 h 52"/>
              <a:gd name="T6" fmla="*/ 9 w 91"/>
              <a:gd name="T7" fmla="*/ 43 h 52"/>
              <a:gd name="T8" fmla="*/ 18 w 91"/>
              <a:gd name="T9" fmla="*/ 34 h 52"/>
              <a:gd name="T10" fmla="*/ 2 w 91"/>
              <a:gd name="T11" fmla="*/ 41 h 52"/>
              <a:gd name="T12" fmla="*/ 4 w 91"/>
              <a:gd name="T13" fmla="*/ 41 h 52"/>
              <a:gd name="T14" fmla="*/ 5 w 91"/>
              <a:gd name="T15" fmla="*/ 41 h 52"/>
              <a:gd name="T16" fmla="*/ 18 w 91"/>
              <a:gd name="T17" fmla="*/ 31 h 52"/>
              <a:gd name="T18" fmla="*/ 30 w 91"/>
              <a:gd name="T19" fmla="*/ 41 h 52"/>
              <a:gd name="T20" fmla="*/ 58 w 91"/>
              <a:gd name="T21" fmla="*/ 41 h 52"/>
              <a:gd name="T22" fmla="*/ 70 w 91"/>
              <a:gd name="T23" fmla="*/ 31 h 52"/>
              <a:gd name="T24" fmla="*/ 82 w 91"/>
              <a:gd name="T25" fmla="*/ 41 h 52"/>
              <a:gd name="T26" fmla="*/ 91 w 91"/>
              <a:gd name="T27" fmla="*/ 41 h 52"/>
              <a:gd name="T28" fmla="*/ 91 w 91"/>
              <a:gd name="T29" fmla="*/ 27 h 52"/>
              <a:gd name="T30" fmla="*/ 37 w 91"/>
              <a:gd name="T31" fmla="*/ 27 h 52"/>
              <a:gd name="T32" fmla="*/ 37 w 91"/>
              <a:gd name="T33" fmla="*/ 0 h 52"/>
              <a:gd name="T34" fmla="*/ 12 w 91"/>
              <a:gd name="T35" fmla="*/ 0 h 52"/>
              <a:gd name="T36" fmla="*/ 2 w 91"/>
              <a:gd name="T37" fmla="*/ 18 h 52"/>
              <a:gd name="T38" fmla="*/ 2 w 91"/>
              <a:gd name="T39" fmla="*/ 27 h 52"/>
              <a:gd name="T40" fmla="*/ 2 w 91"/>
              <a:gd name="T41" fmla="*/ 30 h 52"/>
              <a:gd name="T42" fmla="*/ 2 w 91"/>
              <a:gd name="T43" fmla="*/ 35 h 52"/>
              <a:gd name="T44" fmla="*/ 0 w 91"/>
              <a:gd name="T45" fmla="*/ 35 h 52"/>
              <a:gd name="T46" fmla="*/ 0 w 91"/>
              <a:gd name="T47" fmla="*/ 41 h 52"/>
              <a:gd name="T48" fmla="*/ 2 w 91"/>
              <a:gd name="T49" fmla="*/ 41 h 52"/>
              <a:gd name="T50" fmla="*/ 18 w 91"/>
              <a:gd name="T51" fmla="*/ 39 h 52"/>
              <a:gd name="T52" fmla="*/ 22 w 91"/>
              <a:gd name="T53" fmla="*/ 43 h 52"/>
              <a:gd name="T54" fmla="*/ 18 w 91"/>
              <a:gd name="T55" fmla="*/ 48 h 52"/>
              <a:gd name="T56" fmla="*/ 13 w 91"/>
              <a:gd name="T57" fmla="*/ 43 h 52"/>
              <a:gd name="T58" fmla="*/ 18 w 91"/>
              <a:gd name="T59" fmla="*/ 39 h 52"/>
              <a:gd name="T60" fmla="*/ 70 w 91"/>
              <a:gd name="T61" fmla="*/ 34 h 52"/>
              <a:gd name="T62" fmla="*/ 79 w 91"/>
              <a:gd name="T63" fmla="*/ 43 h 52"/>
              <a:gd name="T64" fmla="*/ 70 w 91"/>
              <a:gd name="T65" fmla="*/ 52 h 52"/>
              <a:gd name="T66" fmla="*/ 61 w 91"/>
              <a:gd name="T67" fmla="*/ 43 h 52"/>
              <a:gd name="T68" fmla="*/ 70 w 91"/>
              <a:gd name="T69" fmla="*/ 34 h 52"/>
              <a:gd name="T70" fmla="*/ 70 w 91"/>
              <a:gd name="T71" fmla="*/ 39 h 52"/>
              <a:gd name="T72" fmla="*/ 74 w 91"/>
              <a:gd name="T73" fmla="*/ 43 h 52"/>
              <a:gd name="T74" fmla="*/ 70 w 91"/>
              <a:gd name="T75" fmla="*/ 48 h 52"/>
              <a:gd name="T76" fmla="*/ 66 w 91"/>
              <a:gd name="T77" fmla="*/ 43 h 52"/>
              <a:gd name="T78" fmla="*/ 70 w 91"/>
              <a:gd name="T79" fmla="*/ 39 h 52"/>
              <a:gd name="T80" fmla="*/ 5 w 91"/>
              <a:gd name="T81" fmla="*/ 18 h 52"/>
              <a:gd name="T82" fmla="*/ 12 w 91"/>
              <a:gd name="T83" fmla="*/ 18 h 52"/>
              <a:gd name="T84" fmla="*/ 12 w 91"/>
              <a:gd name="T85" fmla="*/ 5 h 52"/>
              <a:gd name="T86" fmla="*/ 5 w 91"/>
              <a:gd name="T87" fmla="*/ 18 h 52"/>
              <a:gd name="T88" fmla="*/ 15 w 91"/>
              <a:gd name="T89" fmla="*/ 18 h 52"/>
              <a:gd name="T90" fmla="*/ 27 w 91"/>
              <a:gd name="T91" fmla="*/ 18 h 52"/>
              <a:gd name="T92" fmla="*/ 27 w 91"/>
              <a:gd name="T93" fmla="*/ 5 h 52"/>
              <a:gd name="T94" fmla="*/ 15 w 91"/>
              <a:gd name="T95" fmla="*/ 5 h 52"/>
              <a:gd name="T96" fmla="*/ 15 w 91"/>
              <a:gd name="T9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52">
                <a:moveTo>
                  <a:pt x="18" y="34"/>
                </a:moveTo>
                <a:cubicBezTo>
                  <a:pt x="23" y="34"/>
                  <a:pt x="27" y="38"/>
                  <a:pt x="27" y="43"/>
                </a:cubicBezTo>
                <a:cubicBezTo>
                  <a:pt x="27" y="48"/>
                  <a:pt x="23" y="52"/>
                  <a:pt x="18" y="52"/>
                </a:cubicBezTo>
                <a:cubicBezTo>
                  <a:pt x="13" y="52"/>
                  <a:pt x="9" y="48"/>
                  <a:pt x="9" y="43"/>
                </a:cubicBezTo>
                <a:cubicBezTo>
                  <a:pt x="9" y="38"/>
                  <a:pt x="13" y="34"/>
                  <a:pt x="18" y="34"/>
                </a:cubicBezTo>
                <a:close/>
                <a:moveTo>
                  <a:pt x="2" y="41"/>
                </a:moveTo>
                <a:cubicBezTo>
                  <a:pt x="4" y="41"/>
                  <a:pt x="4" y="41"/>
                  <a:pt x="4" y="41"/>
                </a:cubicBezTo>
                <a:cubicBezTo>
                  <a:pt x="5" y="41"/>
                  <a:pt x="5" y="41"/>
                  <a:pt x="5" y="41"/>
                </a:cubicBezTo>
                <a:cubicBezTo>
                  <a:pt x="6" y="36"/>
                  <a:pt x="11" y="31"/>
                  <a:pt x="18" y="31"/>
                </a:cubicBezTo>
                <a:cubicBezTo>
                  <a:pt x="24" y="31"/>
                  <a:pt x="29" y="36"/>
                  <a:pt x="30" y="41"/>
                </a:cubicBezTo>
                <a:cubicBezTo>
                  <a:pt x="58" y="41"/>
                  <a:pt x="58" y="41"/>
                  <a:pt x="58" y="41"/>
                </a:cubicBezTo>
                <a:cubicBezTo>
                  <a:pt x="58" y="36"/>
                  <a:pt x="64" y="31"/>
                  <a:pt x="70" y="31"/>
                </a:cubicBezTo>
                <a:cubicBezTo>
                  <a:pt x="76" y="31"/>
                  <a:pt x="81" y="36"/>
                  <a:pt x="82" y="41"/>
                </a:cubicBezTo>
                <a:cubicBezTo>
                  <a:pt x="91" y="41"/>
                  <a:pt x="91" y="41"/>
                  <a:pt x="91" y="41"/>
                </a:cubicBezTo>
                <a:cubicBezTo>
                  <a:pt x="91" y="27"/>
                  <a:pt x="91" y="27"/>
                  <a:pt x="91" y="27"/>
                </a:cubicBezTo>
                <a:cubicBezTo>
                  <a:pt x="37" y="27"/>
                  <a:pt x="37" y="27"/>
                  <a:pt x="37" y="27"/>
                </a:cubicBezTo>
                <a:cubicBezTo>
                  <a:pt x="37" y="0"/>
                  <a:pt x="37" y="0"/>
                  <a:pt x="37" y="0"/>
                </a:cubicBezTo>
                <a:cubicBezTo>
                  <a:pt x="12" y="0"/>
                  <a:pt x="12" y="0"/>
                  <a:pt x="12" y="0"/>
                </a:cubicBezTo>
                <a:cubicBezTo>
                  <a:pt x="2" y="18"/>
                  <a:pt x="2" y="18"/>
                  <a:pt x="2" y="18"/>
                </a:cubicBezTo>
                <a:cubicBezTo>
                  <a:pt x="2" y="27"/>
                  <a:pt x="2" y="27"/>
                  <a:pt x="2" y="27"/>
                </a:cubicBezTo>
                <a:cubicBezTo>
                  <a:pt x="2" y="30"/>
                  <a:pt x="2" y="30"/>
                  <a:pt x="2" y="30"/>
                </a:cubicBezTo>
                <a:cubicBezTo>
                  <a:pt x="2" y="35"/>
                  <a:pt x="2" y="35"/>
                  <a:pt x="2" y="35"/>
                </a:cubicBezTo>
                <a:cubicBezTo>
                  <a:pt x="0" y="35"/>
                  <a:pt x="0" y="35"/>
                  <a:pt x="0" y="35"/>
                </a:cubicBezTo>
                <a:cubicBezTo>
                  <a:pt x="0" y="41"/>
                  <a:pt x="0" y="41"/>
                  <a:pt x="0" y="41"/>
                </a:cubicBezTo>
                <a:cubicBezTo>
                  <a:pt x="2" y="41"/>
                  <a:pt x="2" y="41"/>
                  <a:pt x="2" y="41"/>
                </a:cubicBezTo>
                <a:close/>
                <a:moveTo>
                  <a:pt x="18" y="39"/>
                </a:moveTo>
                <a:cubicBezTo>
                  <a:pt x="20" y="39"/>
                  <a:pt x="22" y="41"/>
                  <a:pt x="22" y="43"/>
                </a:cubicBezTo>
                <a:cubicBezTo>
                  <a:pt x="22" y="46"/>
                  <a:pt x="20" y="48"/>
                  <a:pt x="18" y="48"/>
                </a:cubicBezTo>
                <a:cubicBezTo>
                  <a:pt x="15" y="48"/>
                  <a:pt x="13" y="46"/>
                  <a:pt x="13" y="43"/>
                </a:cubicBezTo>
                <a:cubicBezTo>
                  <a:pt x="13" y="41"/>
                  <a:pt x="15" y="39"/>
                  <a:pt x="18" y="39"/>
                </a:cubicBezTo>
                <a:close/>
                <a:moveTo>
                  <a:pt x="70" y="34"/>
                </a:moveTo>
                <a:cubicBezTo>
                  <a:pt x="75" y="34"/>
                  <a:pt x="79" y="38"/>
                  <a:pt x="79" y="43"/>
                </a:cubicBezTo>
                <a:cubicBezTo>
                  <a:pt x="79" y="48"/>
                  <a:pt x="75" y="52"/>
                  <a:pt x="70" y="52"/>
                </a:cubicBezTo>
                <a:cubicBezTo>
                  <a:pt x="65" y="52"/>
                  <a:pt x="61" y="48"/>
                  <a:pt x="61" y="43"/>
                </a:cubicBezTo>
                <a:cubicBezTo>
                  <a:pt x="61" y="38"/>
                  <a:pt x="65" y="34"/>
                  <a:pt x="70" y="34"/>
                </a:cubicBezTo>
                <a:close/>
                <a:moveTo>
                  <a:pt x="70" y="39"/>
                </a:moveTo>
                <a:cubicBezTo>
                  <a:pt x="72" y="39"/>
                  <a:pt x="74" y="41"/>
                  <a:pt x="74" y="43"/>
                </a:cubicBezTo>
                <a:cubicBezTo>
                  <a:pt x="74" y="46"/>
                  <a:pt x="72" y="48"/>
                  <a:pt x="70" y="48"/>
                </a:cubicBezTo>
                <a:cubicBezTo>
                  <a:pt x="67" y="48"/>
                  <a:pt x="66" y="46"/>
                  <a:pt x="66" y="43"/>
                </a:cubicBezTo>
                <a:cubicBezTo>
                  <a:pt x="66" y="41"/>
                  <a:pt x="67" y="39"/>
                  <a:pt x="70" y="39"/>
                </a:cubicBezTo>
                <a:close/>
                <a:moveTo>
                  <a:pt x="5" y="18"/>
                </a:moveTo>
                <a:cubicBezTo>
                  <a:pt x="12" y="18"/>
                  <a:pt x="12" y="18"/>
                  <a:pt x="12" y="18"/>
                </a:cubicBezTo>
                <a:cubicBezTo>
                  <a:pt x="12" y="5"/>
                  <a:pt x="12" y="5"/>
                  <a:pt x="12" y="5"/>
                </a:cubicBezTo>
                <a:cubicBezTo>
                  <a:pt x="5" y="18"/>
                  <a:pt x="5" y="18"/>
                  <a:pt x="5" y="18"/>
                </a:cubicBezTo>
                <a:close/>
                <a:moveTo>
                  <a:pt x="15" y="18"/>
                </a:moveTo>
                <a:cubicBezTo>
                  <a:pt x="27" y="18"/>
                  <a:pt x="27" y="18"/>
                  <a:pt x="27" y="18"/>
                </a:cubicBezTo>
                <a:cubicBezTo>
                  <a:pt x="27" y="5"/>
                  <a:pt x="27" y="5"/>
                  <a:pt x="27" y="5"/>
                </a:cubicBezTo>
                <a:cubicBezTo>
                  <a:pt x="15" y="5"/>
                  <a:pt x="15" y="5"/>
                  <a:pt x="15" y="5"/>
                </a:cubicBezTo>
                <a:cubicBezTo>
                  <a:pt x="15" y="18"/>
                  <a:pt x="15" y="18"/>
                  <a:pt x="15" y="18"/>
                </a:cubicBez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3" name="Freeform 23"/>
          <p:cNvSpPr/>
          <p:nvPr/>
        </p:nvSpPr>
        <p:spPr bwMode="auto">
          <a:xfrm>
            <a:off x="6895492" y="2080111"/>
            <a:ext cx="563563" cy="557213"/>
          </a:xfrm>
          <a:custGeom>
            <a:avLst/>
            <a:gdLst>
              <a:gd name="T0" fmla="*/ 345 w 355"/>
              <a:gd name="T1" fmla="*/ 48 h 351"/>
              <a:gd name="T2" fmla="*/ 345 w 355"/>
              <a:gd name="T3" fmla="*/ 48 h 351"/>
              <a:gd name="T4" fmla="*/ 355 w 355"/>
              <a:gd name="T5" fmla="*/ 76 h 351"/>
              <a:gd name="T6" fmla="*/ 312 w 355"/>
              <a:gd name="T7" fmla="*/ 123 h 351"/>
              <a:gd name="T8" fmla="*/ 279 w 355"/>
              <a:gd name="T9" fmla="*/ 114 h 351"/>
              <a:gd name="T10" fmla="*/ 279 w 355"/>
              <a:gd name="T11" fmla="*/ 114 h 351"/>
              <a:gd name="T12" fmla="*/ 114 w 355"/>
              <a:gd name="T13" fmla="*/ 275 h 351"/>
              <a:gd name="T14" fmla="*/ 114 w 355"/>
              <a:gd name="T15" fmla="*/ 280 h 351"/>
              <a:gd name="T16" fmla="*/ 123 w 355"/>
              <a:gd name="T17" fmla="*/ 313 h 351"/>
              <a:gd name="T18" fmla="*/ 76 w 355"/>
              <a:gd name="T19" fmla="*/ 351 h 351"/>
              <a:gd name="T20" fmla="*/ 47 w 355"/>
              <a:gd name="T21" fmla="*/ 346 h 351"/>
              <a:gd name="T22" fmla="*/ 47 w 355"/>
              <a:gd name="T23" fmla="*/ 346 h 351"/>
              <a:gd name="T24" fmla="*/ 47 w 355"/>
              <a:gd name="T25" fmla="*/ 341 h 351"/>
              <a:gd name="T26" fmla="*/ 80 w 355"/>
              <a:gd name="T27" fmla="*/ 313 h 351"/>
              <a:gd name="T28" fmla="*/ 66 w 355"/>
              <a:gd name="T29" fmla="*/ 289 h 351"/>
              <a:gd name="T30" fmla="*/ 43 w 355"/>
              <a:gd name="T31" fmla="*/ 275 h 351"/>
              <a:gd name="T32" fmla="*/ 14 w 355"/>
              <a:gd name="T33" fmla="*/ 308 h 351"/>
              <a:gd name="T34" fmla="*/ 9 w 355"/>
              <a:gd name="T35" fmla="*/ 308 h 351"/>
              <a:gd name="T36" fmla="*/ 9 w 355"/>
              <a:gd name="T37" fmla="*/ 308 h 351"/>
              <a:gd name="T38" fmla="*/ 0 w 355"/>
              <a:gd name="T39" fmla="*/ 275 h 351"/>
              <a:gd name="T40" fmla="*/ 43 w 355"/>
              <a:gd name="T41" fmla="*/ 232 h 351"/>
              <a:gd name="T42" fmla="*/ 76 w 355"/>
              <a:gd name="T43" fmla="*/ 242 h 351"/>
              <a:gd name="T44" fmla="*/ 80 w 355"/>
              <a:gd name="T45" fmla="*/ 242 h 351"/>
              <a:gd name="T46" fmla="*/ 241 w 355"/>
              <a:gd name="T47" fmla="*/ 81 h 351"/>
              <a:gd name="T48" fmla="*/ 241 w 355"/>
              <a:gd name="T49" fmla="*/ 76 h 351"/>
              <a:gd name="T50" fmla="*/ 232 w 355"/>
              <a:gd name="T51" fmla="*/ 43 h 351"/>
              <a:gd name="T52" fmla="*/ 279 w 355"/>
              <a:gd name="T53" fmla="*/ 0 h 351"/>
              <a:gd name="T54" fmla="*/ 308 w 355"/>
              <a:gd name="T55" fmla="*/ 10 h 351"/>
              <a:gd name="T56" fmla="*/ 308 w 355"/>
              <a:gd name="T57" fmla="*/ 10 h 351"/>
              <a:gd name="T58" fmla="*/ 308 w 355"/>
              <a:gd name="T59" fmla="*/ 10 h 351"/>
              <a:gd name="T60" fmla="*/ 274 w 355"/>
              <a:gd name="T61" fmla="*/ 43 h 351"/>
              <a:gd name="T62" fmla="*/ 289 w 355"/>
              <a:gd name="T63" fmla="*/ 67 h 351"/>
              <a:gd name="T64" fmla="*/ 312 w 355"/>
              <a:gd name="T65" fmla="*/ 81 h 351"/>
              <a:gd name="T66" fmla="*/ 345 w 355"/>
              <a:gd name="T67" fmla="*/ 48 h 351"/>
              <a:gd name="T68" fmla="*/ 345 w 355"/>
              <a:gd name="T69" fmla="*/ 48 h 351"/>
              <a:gd name="T70" fmla="*/ 345 w 355"/>
              <a:gd name="T71" fmla="*/ 4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5" h="351">
                <a:moveTo>
                  <a:pt x="345" y="48"/>
                </a:moveTo>
                <a:lnTo>
                  <a:pt x="345" y="48"/>
                </a:lnTo>
                <a:lnTo>
                  <a:pt x="355" y="76"/>
                </a:lnTo>
                <a:lnTo>
                  <a:pt x="312" y="123"/>
                </a:lnTo>
                <a:lnTo>
                  <a:pt x="279" y="114"/>
                </a:lnTo>
                <a:lnTo>
                  <a:pt x="279" y="114"/>
                </a:lnTo>
                <a:lnTo>
                  <a:pt x="114" y="275"/>
                </a:lnTo>
                <a:lnTo>
                  <a:pt x="114" y="280"/>
                </a:lnTo>
                <a:lnTo>
                  <a:pt x="123" y="313"/>
                </a:lnTo>
                <a:lnTo>
                  <a:pt x="76" y="351"/>
                </a:lnTo>
                <a:lnTo>
                  <a:pt x="47" y="346"/>
                </a:lnTo>
                <a:lnTo>
                  <a:pt x="47" y="346"/>
                </a:lnTo>
                <a:lnTo>
                  <a:pt x="47" y="341"/>
                </a:lnTo>
                <a:lnTo>
                  <a:pt x="80" y="313"/>
                </a:lnTo>
                <a:lnTo>
                  <a:pt x="66" y="289"/>
                </a:lnTo>
                <a:lnTo>
                  <a:pt x="43" y="275"/>
                </a:lnTo>
                <a:lnTo>
                  <a:pt x="14" y="308"/>
                </a:lnTo>
                <a:lnTo>
                  <a:pt x="9" y="308"/>
                </a:lnTo>
                <a:lnTo>
                  <a:pt x="9" y="308"/>
                </a:lnTo>
                <a:lnTo>
                  <a:pt x="0" y="275"/>
                </a:lnTo>
                <a:lnTo>
                  <a:pt x="43" y="232"/>
                </a:lnTo>
                <a:lnTo>
                  <a:pt x="76" y="242"/>
                </a:lnTo>
                <a:lnTo>
                  <a:pt x="80" y="242"/>
                </a:lnTo>
                <a:lnTo>
                  <a:pt x="241" y="81"/>
                </a:lnTo>
                <a:lnTo>
                  <a:pt x="241" y="76"/>
                </a:lnTo>
                <a:lnTo>
                  <a:pt x="232" y="43"/>
                </a:lnTo>
                <a:lnTo>
                  <a:pt x="279" y="0"/>
                </a:lnTo>
                <a:lnTo>
                  <a:pt x="308" y="10"/>
                </a:lnTo>
                <a:lnTo>
                  <a:pt x="308" y="10"/>
                </a:lnTo>
                <a:lnTo>
                  <a:pt x="308" y="10"/>
                </a:lnTo>
                <a:lnTo>
                  <a:pt x="274" y="43"/>
                </a:lnTo>
                <a:lnTo>
                  <a:pt x="289" y="67"/>
                </a:lnTo>
                <a:lnTo>
                  <a:pt x="312" y="81"/>
                </a:lnTo>
                <a:lnTo>
                  <a:pt x="345" y="48"/>
                </a:lnTo>
                <a:lnTo>
                  <a:pt x="345" y="48"/>
                </a:lnTo>
                <a:lnTo>
                  <a:pt x="345" y="48"/>
                </a:ln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4" name="Freeform 24"/>
          <p:cNvSpPr/>
          <p:nvPr/>
        </p:nvSpPr>
        <p:spPr bwMode="auto">
          <a:xfrm>
            <a:off x="6925654" y="2088049"/>
            <a:ext cx="569913" cy="571500"/>
          </a:xfrm>
          <a:custGeom>
            <a:avLst/>
            <a:gdLst>
              <a:gd name="T0" fmla="*/ 21 w 76"/>
              <a:gd name="T1" fmla="*/ 18 h 76"/>
              <a:gd name="T2" fmla="*/ 46 w 76"/>
              <a:gd name="T3" fmla="*/ 43 h 76"/>
              <a:gd name="T4" fmla="*/ 52 w 76"/>
              <a:gd name="T5" fmla="*/ 37 h 76"/>
              <a:gd name="T6" fmla="*/ 55 w 76"/>
              <a:gd name="T7" fmla="*/ 40 h 76"/>
              <a:gd name="T8" fmla="*/ 53 w 76"/>
              <a:gd name="T9" fmla="*/ 42 h 76"/>
              <a:gd name="T10" fmla="*/ 74 w 76"/>
              <a:gd name="T11" fmla="*/ 63 h 76"/>
              <a:gd name="T12" fmla="*/ 73 w 76"/>
              <a:gd name="T13" fmla="*/ 73 h 76"/>
              <a:gd name="T14" fmla="*/ 73 w 76"/>
              <a:gd name="T15" fmla="*/ 73 h 76"/>
              <a:gd name="T16" fmla="*/ 63 w 76"/>
              <a:gd name="T17" fmla="*/ 74 h 76"/>
              <a:gd name="T18" fmla="*/ 42 w 76"/>
              <a:gd name="T19" fmla="*/ 53 h 76"/>
              <a:gd name="T20" fmla="*/ 40 w 76"/>
              <a:gd name="T21" fmla="*/ 55 h 76"/>
              <a:gd name="T22" fmla="*/ 37 w 76"/>
              <a:gd name="T23" fmla="*/ 52 h 76"/>
              <a:gd name="T24" fmla="*/ 43 w 76"/>
              <a:gd name="T25" fmla="*/ 46 h 76"/>
              <a:gd name="T26" fmla="*/ 18 w 76"/>
              <a:gd name="T27" fmla="*/ 21 h 76"/>
              <a:gd name="T28" fmla="*/ 11 w 76"/>
              <a:gd name="T29" fmla="*/ 20 h 76"/>
              <a:gd name="T30" fmla="*/ 0 w 76"/>
              <a:gd name="T31" fmla="*/ 9 h 76"/>
              <a:gd name="T32" fmla="*/ 9 w 76"/>
              <a:gd name="T33" fmla="*/ 0 h 76"/>
              <a:gd name="T34" fmla="*/ 21 w 76"/>
              <a:gd name="T35" fmla="*/ 11 h 76"/>
              <a:gd name="T36" fmla="*/ 21 w 76"/>
              <a:gd name="T37" fmla="*/ 1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76">
                <a:moveTo>
                  <a:pt x="21" y="18"/>
                </a:moveTo>
                <a:cubicBezTo>
                  <a:pt x="46" y="43"/>
                  <a:pt x="46" y="43"/>
                  <a:pt x="46" y="43"/>
                </a:cubicBezTo>
                <a:cubicBezTo>
                  <a:pt x="52" y="37"/>
                  <a:pt x="52" y="37"/>
                  <a:pt x="52" y="37"/>
                </a:cubicBezTo>
                <a:cubicBezTo>
                  <a:pt x="55" y="40"/>
                  <a:pt x="55" y="40"/>
                  <a:pt x="55" y="40"/>
                </a:cubicBezTo>
                <a:cubicBezTo>
                  <a:pt x="53" y="42"/>
                  <a:pt x="53" y="42"/>
                  <a:pt x="53" y="42"/>
                </a:cubicBezTo>
                <a:cubicBezTo>
                  <a:pt x="74" y="63"/>
                  <a:pt x="74" y="63"/>
                  <a:pt x="74" y="63"/>
                </a:cubicBezTo>
                <a:cubicBezTo>
                  <a:pt x="76" y="65"/>
                  <a:pt x="76" y="70"/>
                  <a:pt x="73" y="73"/>
                </a:cubicBezTo>
                <a:cubicBezTo>
                  <a:pt x="73" y="73"/>
                  <a:pt x="73" y="73"/>
                  <a:pt x="73" y="73"/>
                </a:cubicBezTo>
                <a:cubicBezTo>
                  <a:pt x="70" y="76"/>
                  <a:pt x="65" y="76"/>
                  <a:pt x="63" y="74"/>
                </a:cubicBezTo>
                <a:cubicBezTo>
                  <a:pt x="56" y="67"/>
                  <a:pt x="49" y="60"/>
                  <a:pt x="42" y="53"/>
                </a:cubicBezTo>
                <a:cubicBezTo>
                  <a:pt x="40" y="55"/>
                  <a:pt x="40" y="55"/>
                  <a:pt x="40" y="55"/>
                </a:cubicBezTo>
                <a:cubicBezTo>
                  <a:pt x="37" y="52"/>
                  <a:pt x="37" y="52"/>
                  <a:pt x="37" y="52"/>
                </a:cubicBezTo>
                <a:cubicBezTo>
                  <a:pt x="43" y="46"/>
                  <a:pt x="43" y="46"/>
                  <a:pt x="43" y="46"/>
                </a:cubicBezTo>
                <a:cubicBezTo>
                  <a:pt x="18" y="21"/>
                  <a:pt x="18" y="21"/>
                  <a:pt x="18" y="21"/>
                </a:cubicBezTo>
                <a:cubicBezTo>
                  <a:pt x="11" y="20"/>
                  <a:pt x="11" y="20"/>
                  <a:pt x="11" y="20"/>
                </a:cubicBezTo>
                <a:cubicBezTo>
                  <a:pt x="0" y="9"/>
                  <a:pt x="0" y="9"/>
                  <a:pt x="0" y="9"/>
                </a:cubicBezTo>
                <a:cubicBezTo>
                  <a:pt x="9" y="0"/>
                  <a:pt x="9" y="0"/>
                  <a:pt x="9" y="0"/>
                </a:cubicBezTo>
                <a:cubicBezTo>
                  <a:pt x="21" y="11"/>
                  <a:pt x="21" y="11"/>
                  <a:pt x="21" y="11"/>
                </a:cubicBezTo>
                <a:cubicBezTo>
                  <a:pt x="21" y="18"/>
                  <a:pt x="21" y="18"/>
                  <a:pt x="21" y="18"/>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5" name="Freeform 25"/>
          <p:cNvSpPr/>
          <p:nvPr/>
        </p:nvSpPr>
        <p:spPr bwMode="auto">
          <a:xfrm>
            <a:off x="1659792" y="2042011"/>
            <a:ext cx="330200" cy="180975"/>
          </a:xfrm>
          <a:custGeom>
            <a:avLst/>
            <a:gdLst>
              <a:gd name="T0" fmla="*/ 170 w 208"/>
              <a:gd name="T1" fmla="*/ 0 h 114"/>
              <a:gd name="T2" fmla="*/ 208 w 208"/>
              <a:gd name="T3" fmla="*/ 114 h 114"/>
              <a:gd name="T4" fmla="*/ 18 w 208"/>
              <a:gd name="T5" fmla="*/ 114 h 114"/>
              <a:gd name="T6" fmla="*/ 0 w 208"/>
              <a:gd name="T7" fmla="*/ 62 h 114"/>
              <a:gd name="T8" fmla="*/ 170 w 208"/>
              <a:gd name="T9" fmla="*/ 0 h 114"/>
              <a:gd name="T10" fmla="*/ 170 w 208"/>
              <a:gd name="T11" fmla="*/ 0 h 114"/>
            </a:gdLst>
            <a:ahLst/>
            <a:cxnLst>
              <a:cxn ang="0">
                <a:pos x="T0" y="T1"/>
              </a:cxn>
              <a:cxn ang="0">
                <a:pos x="T2" y="T3"/>
              </a:cxn>
              <a:cxn ang="0">
                <a:pos x="T4" y="T5"/>
              </a:cxn>
              <a:cxn ang="0">
                <a:pos x="T6" y="T7"/>
              </a:cxn>
              <a:cxn ang="0">
                <a:pos x="T8" y="T9"/>
              </a:cxn>
              <a:cxn ang="0">
                <a:pos x="T10" y="T11"/>
              </a:cxn>
            </a:cxnLst>
            <a:rect l="0" t="0" r="r" b="b"/>
            <a:pathLst>
              <a:path w="208" h="114">
                <a:moveTo>
                  <a:pt x="170" y="0"/>
                </a:moveTo>
                <a:lnTo>
                  <a:pt x="208" y="114"/>
                </a:lnTo>
                <a:lnTo>
                  <a:pt x="18" y="114"/>
                </a:lnTo>
                <a:lnTo>
                  <a:pt x="0" y="62"/>
                </a:lnTo>
                <a:lnTo>
                  <a:pt x="170" y="0"/>
                </a:lnTo>
                <a:lnTo>
                  <a:pt x="170" y="0"/>
                </a:ln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6" name="Freeform 26"/>
          <p:cNvSpPr>
            <a:spLocks noEditPoints="1"/>
          </p:cNvSpPr>
          <p:nvPr/>
        </p:nvSpPr>
        <p:spPr bwMode="auto">
          <a:xfrm>
            <a:off x="1426430" y="2140436"/>
            <a:ext cx="668338" cy="565150"/>
          </a:xfrm>
          <a:custGeom>
            <a:avLst/>
            <a:gdLst>
              <a:gd name="T0" fmla="*/ 30 w 89"/>
              <a:gd name="T1" fmla="*/ 36 h 75"/>
              <a:gd name="T2" fmla="*/ 17 w 89"/>
              <a:gd name="T3" fmla="*/ 0 h 75"/>
              <a:gd name="T4" fmla="*/ 17 w 89"/>
              <a:gd name="T5" fmla="*/ 1 h 75"/>
              <a:gd name="T6" fmla="*/ 18 w 89"/>
              <a:gd name="T7" fmla="*/ 1 h 75"/>
              <a:gd name="T8" fmla="*/ 18 w 89"/>
              <a:gd name="T9" fmla="*/ 2 h 75"/>
              <a:gd name="T10" fmla="*/ 18 w 89"/>
              <a:gd name="T11" fmla="*/ 2 h 75"/>
              <a:gd name="T12" fmla="*/ 18 w 89"/>
              <a:gd name="T13" fmla="*/ 2 h 75"/>
              <a:gd name="T14" fmla="*/ 18 w 89"/>
              <a:gd name="T15" fmla="*/ 2 h 75"/>
              <a:gd name="T16" fmla="*/ 18 w 89"/>
              <a:gd name="T17" fmla="*/ 3 h 75"/>
              <a:gd name="T18" fmla="*/ 18 w 89"/>
              <a:gd name="T19" fmla="*/ 3 h 75"/>
              <a:gd name="T20" fmla="*/ 18 w 89"/>
              <a:gd name="T21" fmla="*/ 3 h 75"/>
              <a:gd name="T22" fmla="*/ 19 w 89"/>
              <a:gd name="T23" fmla="*/ 4 h 75"/>
              <a:gd name="T24" fmla="*/ 39 w 89"/>
              <a:gd name="T25" fmla="*/ 13 h 75"/>
              <a:gd name="T26" fmla="*/ 84 w 89"/>
              <a:gd name="T27" fmla="*/ 13 h 75"/>
              <a:gd name="T28" fmla="*/ 74 w 89"/>
              <a:gd name="T29" fmla="*/ 45 h 75"/>
              <a:gd name="T30" fmla="*/ 48 w 89"/>
              <a:gd name="T31" fmla="*/ 45 h 75"/>
              <a:gd name="T32" fmla="*/ 74 w 89"/>
              <a:gd name="T33" fmla="*/ 54 h 75"/>
              <a:gd name="T34" fmla="*/ 33 w 89"/>
              <a:gd name="T35" fmla="*/ 58 h 75"/>
              <a:gd name="T36" fmla="*/ 14 w 89"/>
              <a:gd name="T37" fmla="*/ 5 h 75"/>
              <a:gd name="T38" fmla="*/ 71 w 89"/>
              <a:gd name="T39" fmla="*/ 67 h 75"/>
              <a:gd name="T40" fmla="*/ 67 w 89"/>
              <a:gd name="T41" fmla="*/ 59 h 75"/>
              <a:gd name="T42" fmla="*/ 67 w 89"/>
              <a:gd name="T43" fmla="*/ 59 h 75"/>
              <a:gd name="T44" fmla="*/ 25 w 89"/>
              <a:gd name="T45" fmla="*/ 22 h 75"/>
              <a:gd name="T46" fmla="*/ 25 w 89"/>
              <a:gd name="T47" fmla="*/ 22 h 75"/>
              <a:gd name="T48" fmla="*/ 23 w 89"/>
              <a:gd name="T49" fmla="*/ 17 h 75"/>
              <a:gd name="T50" fmla="*/ 24 w 89"/>
              <a:gd name="T51" fmla="*/ 18 h 75"/>
              <a:gd name="T52" fmla="*/ 24 w 89"/>
              <a:gd name="T53" fmla="*/ 18 h 75"/>
              <a:gd name="T54" fmla="*/ 24 w 89"/>
              <a:gd name="T55" fmla="*/ 19 h 75"/>
              <a:gd name="T56" fmla="*/ 24 w 89"/>
              <a:gd name="T57" fmla="*/ 20 h 75"/>
              <a:gd name="T58" fmla="*/ 24 w 89"/>
              <a:gd name="T59" fmla="*/ 20 h 75"/>
              <a:gd name="T60" fmla="*/ 24 w 89"/>
              <a:gd name="T61" fmla="*/ 20 h 75"/>
              <a:gd name="T62" fmla="*/ 27 w 89"/>
              <a:gd name="T63" fmla="*/ 27 h 75"/>
              <a:gd name="T64" fmla="*/ 27 w 89"/>
              <a:gd name="T65" fmla="*/ 27 h 75"/>
              <a:gd name="T66" fmla="*/ 27 w 89"/>
              <a:gd name="T67" fmla="*/ 27 h 75"/>
              <a:gd name="T68" fmla="*/ 27 w 89"/>
              <a:gd name="T69" fmla="*/ 28 h 75"/>
              <a:gd name="T70" fmla="*/ 27 w 89"/>
              <a:gd name="T71" fmla="*/ 28 h 75"/>
              <a:gd name="T72" fmla="*/ 27 w 89"/>
              <a:gd name="T73" fmla="*/ 27 h 75"/>
              <a:gd name="T74" fmla="*/ 18 w 89"/>
              <a:gd name="T75" fmla="*/ 2 h 75"/>
              <a:gd name="T76" fmla="*/ 18 w 89"/>
              <a:gd name="T77" fmla="*/ 2 h 75"/>
              <a:gd name="T78" fmla="*/ 18 w 89"/>
              <a:gd name="T79" fmla="*/ 4 h 75"/>
              <a:gd name="T80" fmla="*/ 35 w 89"/>
              <a:gd name="T81" fmla="*/ 67 h 75"/>
              <a:gd name="T82" fmla="*/ 39 w 89"/>
              <a:gd name="T83" fmla="*/ 75 h 75"/>
              <a:gd name="T84" fmla="*/ 58 w 89"/>
              <a:gd name="T85" fmla="*/ 41 h 75"/>
              <a:gd name="T86" fmla="*/ 63 w 89"/>
              <a:gd name="T87" fmla="*/ 41 h 75"/>
              <a:gd name="T88" fmla="*/ 63 w 89"/>
              <a:gd name="T89" fmla="*/ 41 h 75"/>
              <a:gd name="T90" fmla="*/ 25 w 89"/>
              <a:gd name="T91" fmla="*/ 21 h 75"/>
              <a:gd name="T92" fmla="*/ 25 w 89"/>
              <a:gd name="T93" fmla="*/ 21 h 75"/>
              <a:gd name="T94" fmla="*/ 25 w 89"/>
              <a:gd name="T95" fmla="*/ 22 h 75"/>
              <a:gd name="T96" fmla="*/ 61 w 89"/>
              <a:gd name="T97" fmla="*/ 22 h 75"/>
              <a:gd name="T98" fmla="*/ 46 w 89"/>
              <a:gd name="T99" fmla="*/ 31 h 75"/>
              <a:gd name="T100" fmla="*/ 64 w 89"/>
              <a:gd name="T101" fmla="*/ 31 h 75"/>
              <a:gd name="T102" fmla="*/ 64 w 89"/>
              <a:gd name="T103" fmla="*/ 31 h 75"/>
              <a:gd name="T104" fmla="*/ 81 w 89"/>
              <a:gd name="T10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75">
                <a:moveTo>
                  <a:pt x="32" y="41"/>
                </a:moveTo>
                <a:cubicBezTo>
                  <a:pt x="43" y="41"/>
                  <a:pt x="43" y="41"/>
                  <a:pt x="43" y="41"/>
                </a:cubicBezTo>
                <a:cubicBezTo>
                  <a:pt x="43" y="39"/>
                  <a:pt x="43" y="37"/>
                  <a:pt x="42" y="36"/>
                </a:cubicBezTo>
                <a:cubicBezTo>
                  <a:pt x="38" y="36"/>
                  <a:pt x="34" y="36"/>
                  <a:pt x="30" y="36"/>
                </a:cubicBezTo>
                <a:cubicBezTo>
                  <a:pt x="31" y="37"/>
                  <a:pt x="31" y="39"/>
                  <a:pt x="32" y="41"/>
                </a:cubicBezTo>
                <a:close/>
                <a:moveTo>
                  <a:pt x="0" y="0"/>
                </a:moveTo>
                <a:cubicBezTo>
                  <a:pt x="12" y="0"/>
                  <a:pt x="12" y="0"/>
                  <a:pt x="12" y="0"/>
                </a:cubicBezTo>
                <a:cubicBezTo>
                  <a:pt x="17" y="0"/>
                  <a:pt x="17" y="0"/>
                  <a:pt x="17" y="0"/>
                </a:cubicBezTo>
                <a:cubicBezTo>
                  <a:pt x="17" y="0"/>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4"/>
                  <a:pt x="18" y="4"/>
                </a:cubicBezTo>
                <a:cubicBezTo>
                  <a:pt x="18" y="4"/>
                  <a:pt x="18" y="4"/>
                  <a:pt x="18" y="4"/>
                </a:cubicBezTo>
                <a:cubicBezTo>
                  <a:pt x="18" y="4"/>
                  <a:pt x="18" y="4"/>
                  <a:pt x="18" y="4"/>
                </a:cubicBezTo>
                <a:cubicBezTo>
                  <a:pt x="18" y="4"/>
                  <a:pt x="19" y="4"/>
                  <a:pt x="19" y="4"/>
                </a:cubicBezTo>
                <a:cubicBezTo>
                  <a:pt x="19" y="4"/>
                  <a:pt x="19" y="4"/>
                  <a:pt x="19" y="4"/>
                </a:cubicBezTo>
                <a:cubicBezTo>
                  <a:pt x="19" y="4"/>
                  <a:pt x="19" y="5"/>
                  <a:pt x="19" y="5"/>
                </a:cubicBezTo>
                <a:cubicBezTo>
                  <a:pt x="20" y="8"/>
                  <a:pt x="21" y="10"/>
                  <a:pt x="22" y="13"/>
                </a:cubicBezTo>
                <a:cubicBezTo>
                  <a:pt x="39" y="13"/>
                  <a:pt x="39" y="13"/>
                  <a:pt x="39" y="13"/>
                </a:cubicBezTo>
                <a:cubicBezTo>
                  <a:pt x="44" y="13"/>
                  <a:pt x="44" y="13"/>
                  <a:pt x="44" y="13"/>
                </a:cubicBezTo>
                <a:cubicBezTo>
                  <a:pt x="62" y="13"/>
                  <a:pt x="62" y="13"/>
                  <a:pt x="62" y="13"/>
                </a:cubicBezTo>
                <a:cubicBezTo>
                  <a:pt x="67" y="13"/>
                  <a:pt x="67" y="13"/>
                  <a:pt x="67" y="13"/>
                </a:cubicBezTo>
                <a:cubicBezTo>
                  <a:pt x="84" y="13"/>
                  <a:pt x="84" y="13"/>
                  <a:pt x="84" y="13"/>
                </a:cubicBezTo>
                <a:cubicBezTo>
                  <a:pt x="85" y="13"/>
                  <a:pt x="85" y="13"/>
                  <a:pt x="85" y="13"/>
                </a:cubicBezTo>
                <a:cubicBezTo>
                  <a:pt x="89" y="13"/>
                  <a:pt x="89" y="13"/>
                  <a:pt x="89" y="13"/>
                </a:cubicBezTo>
                <a:cubicBezTo>
                  <a:pt x="85" y="24"/>
                  <a:pt x="81" y="34"/>
                  <a:pt x="77" y="45"/>
                </a:cubicBezTo>
                <a:cubicBezTo>
                  <a:pt x="74" y="45"/>
                  <a:pt x="74" y="45"/>
                  <a:pt x="74" y="45"/>
                </a:cubicBezTo>
                <a:cubicBezTo>
                  <a:pt x="72" y="45"/>
                  <a:pt x="72" y="45"/>
                  <a:pt x="72" y="45"/>
                </a:cubicBezTo>
                <a:cubicBezTo>
                  <a:pt x="62" y="45"/>
                  <a:pt x="62" y="45"/>
                  <a:pt x="62" y="45"/>
                </a:cubicBezTo>
                <a:cubicBezTo>
                  <a:pt x="58" y="45"/>
                  <a:pt x="58" y="45"/>
                  <a:pt x="58" y="45"/>
                </a:cubicBezTo>
                <a:cubicBezTo>
                  <a:pt x="48" y="45"/>
                  <a:pt x="48" y="45"/>
                  <a:pt x="48" y="45"/>
                </a:cubicBezTo>
                <a:cubicBezTo>
                  <a:pt x="44" y="45"/>
                  <a:pt x="44" y="45"/>
                  <a:pt x="44" y="45"/>
                </a:cubicBezTo>
                <a:cubicBezTo>
                  <a:pt x="33" y="45"/>
                  <a:pt x="33" y="45"/>
                  <a:pt x="33" y="45"/>
                </a:cubicBezTo>
                <a:cubicBezTo>
                  <a:pt x="34" y="48"/>
                  <a:pt x="35" y="51"/>
                  <a:pt x="36" y="54"/>
                </a:cubicBezTo>
                <a:cubicBezTo>
                  <a:pt x="74" y="54"/>
                  <a:pt x="74" y="54"/>
                  <a:pt x="74" y="54"/>
                </a:cubicBezTo>
                <a:cubicBezTo>
                  <a:pt x="73" y="58"/>
                  <a:pt x="73" y="58"/>
                  <a:pt x="73" y="58"/>
                </a:cubicBezTo>
                <a:cubicBezTo>
                  <a:pt x="38" y="58"/>
                  <a:pt x="38" y="58"/>
                  <a:pt x="38" y="58"/>
                </a:cubicBezTo>
                <a:cubicBezTo>
                  <a:pt x="33" y="58"/>
                  <a:pt x="33" y="58"/>
                  <a:pt x="33" y="58"/>
                </a:cubicBezTo>
                <a:cubicBezTo>
                  <a:pt x="33" y="58"/>
                  <a:pt x="33" y="58"/>
                  <a:pt x="33" y="58"/>
                </a:cubicBezTo>
                <a:cubicBezTo>
                  <a:pt x="33" y="58"/>
                  <a:pt x="33" y="58"/>
                  <a:pt x="33" y="58"/>
                </a:cubicBezTo>
                <a:cubicBezTo>
                  <a:pt x="32" y="54"/>
                  <a:pt x="30" y="50"/>
                  <a:pt x="29" y="45"/>
                </a:cubicBezTo>
                <a:cubicBezTo>
                  <a:pt x="28" y="45"/>
                  <a:pt x="28" y="45"/>
                  <a:pt x="28" y="45"/>
                </a:cubicBezTo>
                <a:cubicBezTo>
                  <a:pt x="24" y="32"/>
                  <a:pt x="19" y="18"/>
                  <a:pt x="14" y="5"/>
                </a:cubicBezTo>
                <a:cubicBezTo>
                  <a:pt x="0" y="5"/>
                  <a:pt x="0" y="5"/>
                  <a:pt x="0" y="5"/>
                </a:cubicBezTo>
                <a:cubicBezTo>
                  <a:pt x="0" y="0"/>
                  <a:pt x="0" y="0"/>
                  <a:pt x="0" y="0"/>
                </a:cubicBezTo>
                <a:close/>
                <a:moveTo>
                  <a:pt x="67" y="63"/>
                </a:moveTo>
                <a:cubicBezTo>
                  <a:pt x="69" y="63"/>
                  <a:pt x="71" y="65"/>
                  <a:pt x="71" y="67"/>
                </a:cubicBezTo>
                <a:cubicBezTo>
                  <a:pt x="71" y="69"/>
                  <a:pt x="69" y="70"/>
                  <a:pt x="67" y="70"/>
                </a:cubicBezTo>
                <a:cubicBezTo>
                  <a:pt x="65" y="70"/>
                  <a:pt x="63" y="69"/>
                  <a:pt x="63" y="67"/>
                </a:cubicBezTo>
                <a:cubicBezTo>
                  <a:pt x="63" y="65"/>
                  <a:pt x="65" y="63"/>
                  <a:pt x="67" y="63"/>
                </a:cubicBezTo>
                <a:close/>
                <a:moveTo>
                  <a:pt x="67" y="59"/>
                </a:moveTo>
                <a:cubicBezTo>
                  <a:pt x="71" y="59"/>
                  <a:pt x="75" y="62"/>
                  <a:pt x="75" y="67"/>
                </a:cubicBezTo>
                <a:cubicBezTo>
                  <a:pt x="75" y="71"/>
                  <a:pt x="71" y="75"/>
                  <a:pt x="67" y="75"/>
                </a:cubicBezTo>
                <a:cubicBezTo>
                  <a:pt x="63" y="75"/>
                  <a:pt x="59" y="71"/>
                  <a:pt x="59" y="67"/>
                </a:cubicBezTo>
                <a:cubicBezTo>
                  <a:pt x="59" y="62"/>
                  <a:pt x="63" y="59"/>
                  <a:pt x="67" y="59"/>
                </a:cubicBezTo>
                <a:close/>
                <a:moveTo>
                  <a:pt x="25" y="21"/>
                </a:moveTo>
                <a:cubicBezTo>
                  <a:pt x="25" y="21"/>
                  <a:pt x="25" y="21"/>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1"/>
                  <a:pt x="25" y="21"/>
                  <a:pt x="25" y="21"/>
                </a:cubicBezTo>
                <a:close/>
                <a:moveTo>
                  <a:pt x="25" y="22"/>
                </a:moveTo>
                <a:cubicBezTo>
                  <a:pt x="25" y="22"/>
                  <a:pt x="25" y="22"/>
                  <a:pt x="25" y="22"/>
                </a:cubicBezTo>
                <a:cubicBezTo>
                  <a:pt x="30" y="22"/>
                  <a:pt x="35" y="22"/>
                  <a:pt x="40" y="22"/>
                </a:cubicBezTo>
                <a:cubicBezTo>
                  <a:pt x="40" y="21"/>
                  <a:pt x="40" y="19"/>
                  <a:pt x="40" y="17"/>
                </a:cubicBezTo>
                <a:cubicBezTo>
                  <a:pt x="23" y="17"/>
                  <a:pt x="23" y="17"/>
                  <a:pt x="23" y="17"/>
                </a:cubicBezTo>
                <a:cubicBezTo>
                  <a:pt x="23" y="17"/>
                  <a:pt x="23" y="18"/>
                  <a:pt x="23" y="18"/>
                </a:cubicBezTo>
                <a:cubicBezTo>
                  <a:pt x="23" y="18"/>
                  <a:pt x="23"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5" y="22"/>
                  <a:pt x="25" y="22"/>
                  <a:pt x="25" y="22"/>
                </a:cubicBezTo>
                <a:close/>
                <a:moveTo>
                  <a:pt x="27" y="27"/>
                </a:move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8"/>
                  <a:pt x="27" y="28"/>
                  <a:pt x="27" y="28"/>
                </a:cubicBezTo>
                <a:cubicBezTo>
                  <a:pt x="27" y="28"/>
                  <a:pt x="27" y="28"/>
                  <a:pt x="27" y="28"/>
                </a:cubicBezTo>
                <a:cubicBezTo>
                  <a:pt x="27" y="28"/>
                  <a:pt x="27" y="28"/>
                  <a:pt x="27" y="28"/>
                </a:cubicBezTo>
                <a:cubicBezTo>
                  <a:pt x="27" y="28"/>
                  <a:pt x="27" y="28"/>
                  <a:pt x="27" y="28"/>
                </a:cubicBezTo>
                <a:cubicBezTo>
                  <a:pt x="27" y="28"/>
                  <a:pt x="27" y="28"/>
                  <a:pt x="27" y="28"/>
                </a:cubicBezTo>
                <a:cubicBezTo>
                  <a:pt x="27" y="28"/>
                  <a:pt x="27" y="28"/>
                  <a:pt x="27" y="28"/>
                </a:cubicBezTo>
                <a:cubicBezTo>
                  <a:pt x="27" y="28"/>
                  <a:pt x="27" y="28"/>
                  <a:pt x="27" y="28"/>
                </a:cubicBezTo>
                <a:cubicBezTo>
                  <a:pt x="28" y="29"/>
                  <a:pt x="28" y="30"/>
                  <a:pt x="28" y="31"/>
                </a:cubicBezTo>
                <a:cubicBezTo>
                  <a:pt x="33" y="31"/>
                  <a:pt x="37" y="31"/>
                  <a:pt x="42" y="31"/>
                </a:cubicBezTo>
                <a:cubicBezTo>
                  <a:pt x="41" y="30"/>
                  <a:pt x="41" y="28"/>
                  <a:pt x="41" y="27"/>
                </a:cubicBezTo>
                <a:cubicBezTo>
                  <a:pt x="36" y="27"/>
                  <a:pt x="31" y="27"/>
                  <a:pt x="27" y="27"/>
                </a:cubicBezTo>
                <a:close/>
                <a:moveTo>
                  <a:pt x="17" y="0"/>
                </a:moveTo>
                <a:cubicBezTo>
                  <a:pt x="17" y="0"/>
                  <a:pt x="17" y="1"/>
                  <a:pt x="17" y="1"/>
                </a:cubicBezTo>
                <a:cubicBezTo>
                  <a:pt x="17" y="0"/>
                  <a:pt x="17" y="0"/>
                  <a:pt x="17" y="0"/>
                </a:cubicBezTo>
                <a:close/>
                <a:moveTo>
                  <a:pt x="18" y="2"/>
                </a:moveTo>
                <a:cubicBezTo>
                  <a:pt x="18" y="2"/>
                  <a:pt x="18" y="2"/>
                  <a:pt x="18" y="2"/>
                </a:cubicBezTo>
                <a:cubicBezTo>
                  <a:pt x="18" y="2"/>
                  <a:pt x="18" y="2"/>
                  <a:pt x="18" y="2"/>
                </a:cubicBezTo>
                <a:close/>
                <a:moveTo>
                  <a:pt x="18" y="2"/>
                </a:moveTo>
                <a:cubicBezTo>
                  <a:pt x="18" y="2"/>
                  <a:pt x="18" y="2"/>
                  <a:pt x="18" y="2"/>
                </a:cubicBezTo>
                <a:cubicBezTo>
                  <a:pt x="18" y="2"/>
                  <a:pt x="18" y="2"/>
                  <a:pt x="18" y="2"/>
                </a:cubicBezTo>
                <a:close/>
                <a:moveTo>
                  <a:pt x="18" y="4"/>
                </a:moveTo>
                <a:cubicBezTo>
                  <a:pt x="18" y="4"/>
                  <a:pt x="19" y="4"/>
                  <a:pt x="19" y="4"/>
                </a:cubicBezTo>
                <a:cubicBezTo>
                  <a:pt x="18" y="4"/>
                  <a:pt x="18" y="4"/>
                  <a:pt x="18" y="4"/>
                </a:cubicBezTo>
                <a:close/>
                <a:moveTo>
                  <a:pt x="39" y="63"/>
                </a:moveTo>
                <a:cubicBezTo>
                  <a:pt x="41" y="63"/>
                  <a:pt x="42" y="65"/>
                  <a:pt x="42" y="67"/>
                </a:cubicBezTo>
                <a:cubicBezTo>
                  <a:pt x="42" y="69"/>
                  <a:pt x="41" y="70"/>
                  <a:pt x="39" y="70"/>
                </a:cubicBezTo>
                <a:cubicBezTo>
                  <a:pt x="37" y="70"/>
                  <a:pt x="35" y="69"/>
                  <a:pt x="35" y="67"/>
                </a:cubicBezTo>
                <a:cubicBezTo>
                  <a:pt x="35" y="65"/>
                  <a:pt x="37" y="63"/>
                  <a:pt x="39" y="63"/>
                </a:cubicBezTo>
                <a:close/>
                <a:moveTo>
                  <a:pt x="39" y="59"/>
                </a:moveTo>
                <a:cubicBezTo>
                  <a:pt x="43" y="59"/>
                  <a:pt x="46" y="62"/>
                  <a:pt x="46" y="67"/>
                </a:cubicBezTo>
                <a:cubicBezTo>
                  <a:pt x="46" y="71"/>
                  <a:pt x="43" y="75"/>
                  <a:pt x="39" y="75"/>
                </a:cubicBezTo>
                <a:cubicBezTo>
                  <a:pt x="34" y="75"/>
                  <a:pt x="31" y="71"/>
                  <a:pt x="31" y="67"/>
                </a:cubicBezTo>
                <a:cubicBezTo>
                  <a:pt x="31" y="62"/>
                  <a:pt x="34" y="59"/>
                  <a:pt x="39" y="59"/>
                </a:cubicBezTo>
                <a:close/>
                <a:moveTo>
                  <a:pt x="47" y="41"/>
                </a:moveTo>
                <a:cubicBezTo>
                  <a:pt x="58" y="41"/>
                  <a:pt x="58" y="41"/>
                  <a:pt x="58" y="41"/>
                </a:cubicBezTo>
                <a:cubicBezTo>
                  <a:pt x="58" y="39"/>
                  <a:pt x="59" y="37"/>
                  <a:pt x="59" y="36"/>
                </a:cubicBezTo>
                <a:cubicBezTo>
                  <a:pt x="55" y="36"/>
                  <a:pt x="51" y="36"/>
                  <a:pt x="47" y="36"/>
                </a:cubicBezTo>
                <a:cubicBezTo>
                  <a:pt x="47" y="37"/>
                  <a:pt x="47" y="39"/>
                  <a:pt x="47" y="41"/>
                </a:cubicBezTo>
                <a:close/>
                <a:moveTo>
                  <a:pt x="63" y="41"/>
                </a:moveTo>
                <a:cubicBezTo>
                  <a:pt x="74" y="41"/>
                  <a:pt x="74" y="41"/>
                  <a:pt x="74" y="41"/>
                </a:cubicBezTo>
                <a:cubicBezTo>
                  <a:pt x="75" y="39"/>
                  <a:pt x="75" y="37"/>
                  <a:pt x="76" y="36"/>
                </a:cubicBezTo>
                <a:cubicBezTo>
                  <a:pt x="72" y="36"/>
                  <a:pt x="68" y="36"/>
                  <a:pt x="63" y="36"/>
                </a:cubicBezTo>
                <a:cubicBezTo>
                  <a:pt x="63" y="37"/>
                  <a:pt x="63" y="39"/>
                  <a:pt x="63" y="41"/>
                </a:cubicBezTo>
                <a:close/>
                <a:moveTo>
                  <a:pt x="27" y="27"/>
                </a:moveTo>
                <a:cubicBezTo>
                  <a:pt x="27" y="27"/>
                  <a:pt x="27" y="27"/>
                  <a:pt x="27" y="27"/>
                </a:cubicBezTo>
                <a:cubicBezTo>
                  <a:pt x="27" y="27"/>
                  <a:pt x="27" y="27"/>
                  <a:pt x="27" y="27"/>
                </a:cubicBezTo>
                <a:close/>
                <a:moveTo>
                  <a:pt x="25" y="21"/>
                </a:moveTo>
                <a:cubicBezTo>
                  <a:pt x="25"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lose/>
                <a:moveTo>
                  <a:pt x="25" y="22"/>
                </a:moveTo>
                <a:cubicBezTo>
                  <a:pt x="25" y="22"/>
                  <a:pt x="25" y="22"/>
                  <a:pt x="25" y="22"/>
                </a:cubicBezTo>
                <a:cubicBezTo>
                  <a:pt x="25" y="22"/>
                  <a:pt x="25" y="22"/>
                  <a:pt x="25" y="22"/>
                </a:cubicBezTo>
                <a:close/>
                <a:moveTo>
                  <a:pt x="44" y="17"/>
                </a:moveTo>
                <a:cubicBezTo>
                  <a:pt x="44" y="19"/>
                  <a:pt x="45" y="21"/>
                  <a:pt x="45" y="22"/>
                </a:cubicBezTo>
                <a:cubicBezTo>
                  <a:pt x="50" y="22"/>
                  <a:pt x="55" y="22"/>
                  <a:pt x="61" y="22"/>
                </a:cubicBezTo>
                <a:cubicBezTo>
                  <a:pt x="61" y="21"/>
                  <a:pt x="61" y="19"/>
                  <a:pt x="61" y="17"/>
                </a:cubicBezTo>
                <a:cubicBezTo>
                  <a:pt x="44" y="17"/>
                  <a:pt x="44" y="17"/>
                  <a:pt x="44" y="17"/>
                </a:cubicBezTo>
                <a:close/>
                <a:moveTo>
                  <a:pt x="46" y="27"/>
                </a:moveTo>
                <a:cubicBezTo>
                  <a:pt x="46" y="28"/>
                  <a:pt x="46" y="30"/>
                  <a:pt x="46" y="31"/>
                </a:cubicBezTo>
                <a:cubicBezTo>
                  <a:pt x="51" y="31"/>
                  <a:pt x="55" y="31"/>
                  <a:pt x="59" y="31"/>
                </a:cubicBezTo>
                <a:cubicBezTo>
                  <a:pt x="60" y="30"/>
                  <a:pt x="60" y="28"/>
                  <a:pt x="60" y="27"/>
                </a:cubicBezTo>
                <a:cubicBezTo>
                  <a:pt x="55" y="27"/>
                  <a:pt x="50" y="27"/>
                  <a:pt x="46" y="27"/>
                </a:cubicBezTo>
                <a:close/>
                <a:moveTo>
                  <a:pt x="64" y="31"/>
                </a:moveTo>
                <a:cubicBezTo>
                  <a:pt x="64" y="30"/>
                  <a:pt x="64" y="28"/>
                  <a:pt x="65" y="27"/>
                </a:cubicBezTo>
                <a:cubicBezTo>
                  <a:pt x="70" y="27"/>
                  <a:pt x="74" y="27"/>
                  <a:pt x="79" y="27"/>
                </a:cubicBezTo>
                <a:cubicBezTo>
                  <a:pt x="78" y="28"/>
                  <a:pt x="78" y="30"/>
                  <a:pt x="77" y="31"/>
                </a:cubicBezTo>
                <a:cubicBezTo>
                  <a:pt x="73" y="31"/>
                  <a:pt x="69" y="31"/>
                  <a:pt x="64" y="31"/>
                </a:cubicBezTo>
                <a:close/>
                <a:moveTo>
                  <a:pt x="65" y="22"/>
                </a:moveTo>
                <a:cubicBezTo>
                  <a:pt x="65" y="21"/>
                  <a:pt x="66" y="19"/>
                  <a:pt x="66" y="17"/>
                </a:cubicBezTo>
                <a:cubicBezTo>
                  <a:pt x="82" y="17"/>
                  <a:pt x="82" y="17"/>
                  <a:pt x="82" y="17"/>
                </a:cubicBezTo>
                <a:cubicBezTo>
                  <a:pt x="82" y="19"/>
                  <a:pt x="81" y="21"/>
                  <a:pt x="81" y="22"/>
                </a:cubicBezTo>
                <a:cubicBezTo>
                  <a:pt x="76" y="22"/>
                  <a:pt x="71" y="22"/>
                  <a:pt x="65" y="22"/>
                </a:cubicBez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7" name="Freeform 27"/>
          <p:cNvSpPr/>
          <p:nvPr/>
        </p:nvSpPr>
        <p:spPr bwMode="auto">
          <a:xfrm>
            <a:off x="4242413" y="2373799"/>
            <a:ext cx="561975" cy="255588"/>
          </a:xfrm>
          <a:custGeom>
            <a:avLst/>
            <a:gdLst>
              <a:gd name="T0" fmla="*/ 0 w 75"/>
              <a:gd name="T1" fmla="*/ 16 h 34"/>
              <a:gd name="T2" fmla="*/ 7 w 75"/>
              <a:gd name="T3" fmla="*/ 5 h 34"/>
              <a:gd name="T4" fmla="*/ 25 w 75"/>
              <a:gd name="T5" fmla="*/ 0 h 34"/>
              <a:gd name="T6" fmla="*/ 37 w 75"/>
              <a:gd name="T7" fmla="*/ 21 h 34"/>
              <a:gd name="T8" fmla="*/ 50 w 75"/>
              <a:gd name="T9" fmla="*/ 0 h 34"/>
              <a:gd name="T10" fmla="*/ 67 w 75"/>
              <a:gd name="T11" fmla="*/ 5 h 34"/>
              <a:gd name="T12" fmla="*/ 75 w 75"/>
              <a:gd name="T13" fmla="*/ 16 h 34"/>
              <a:gd name="T14" fmla="*/ 75 w 75"/>
              <a:gd name="T15" fmla="*/ 34 h 34"/>
              <a:gd name="T16" fmla="*/ 37 w 75"/>
              <a:gd name="T17" fmla="*/ 34 h 34"/>
              <a:gd name="T18" fmla="*/ 0 w 75"/>
              <a:gd name="T19" fmla="*/ 34 h 34"/>
              <a:gd name="T20" fmla="*/ 0 w 75"/>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0" y="16"/>
                </a:moveTo>
                <a:cubicBezTo>
                  <a:pt x="0" y="11"/>
                  <a:pt x="2" y="7"/>
                  <a:pt x="7" y="5"/>
                </a:cubicBezTo>
                <a:cubicBezTo>
                  <a:pt x="25" y="0"/>
                  <a:pt x="25" y="0"/>
                  <a:pt x="25" y="0"/>
                </a:cubicBezTo>
                <a:cubicBezTo>
                  <a:pt x="37" y="21"/>
                  <a:pt x="37" y="21"/>
                  <a:pt x="37" y="21"/>
                </a:cubicBezTo>
                <a:cubicBezTo>
                  <a:pt x="50" y="0"/>
                  <a:pt x="50" y="0"/>
                  <a:pt x="50" y="0"/>
                </a:cubicBezTo>
                <a:cubicBezTo>
                  <a:pt x="67" y="5"/>
                  <a:pt x="67" y="5"/>
                  <a:pt x="67" y="5"/>
                </a:cubicBezTo>
                <a:cubicBezTo>
                  <a:pt x="72" y="7"/>
                  <a:pt x="75" y="11"/>
                  <a:pt x="75" y="16"/>
                </a:cubicBezTo>
                <a:cubicBezTo>
                  <a:pt x="75" y="34"/>
                  <a:pt x="75" y="34"/>
                  <a:pt x="75" y="34"/>
                </a:cubicBezTo>
                <a:cubicBezTo>
                  <a:pt x="37" y="34"/>
                  <a:pt x="37" y="34"/>
                  <a:pt x="37" y="34"/>
                </a:cubicBezTo>
                <a:cubicBezTo>
                  <a:pt x="0" y="34"/>
                  <a:pt x="0" y="34"/>
                  <a:pt x="0" y="34"/>
                </a:cubicBezTo>
                <a:cubicBezTo>
                  <a:pt x="0" y="16"/>
                  <a:pt x="0" y="16"/>
                  <a:pt x="0" y="16"/>
                </a:cubicBez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8" name="Freeform 28"/>
          <p:cNvSpPr/>
          <p:nvPr/>
        </p:nvSpPr>
        <p:spPr bwMode="auto">
          <a:xfrm>
            <a:off x="4391638" y="2065824"/>
            <a:ext cx="263525" cy="307975"/>
          </a:xfrm>
          <a:custGeom>
            <a:avLst/>
            <a:gdLst>
              <a:gd name="T0" fmla="*/ 17 w 35"/>
              <a:gd name="T1" fmla="*/ 41 h 41"/>
              <a:gd name="T2" fmla="*/ 5 w 35"/>
              <a:gd name="T3" fmla="*/ 32 h 41"/>
              <a:gd name="T4" fmla="*/ 1 w 35"/>
              <a:gd name="T5" fmla="*/ 12 h 41"/>
              <a:gd name="T6" fmla="*/ 17 w 35"/>
              <a:gd name="T7" fmla="*/ 0 h 41"/>
              <a:gd name="T8" fmla="*/ 33 w 35"/>
              <a:gd name="T9" fmla="*/ 12 h 41"/>
              <a:gd name="T10" fmla="*/ 29 w 35"/>
              <a:gd name="T11" fmla="*/ 32 h 41"/>
              <a:gd name="T12" fmla="*/ 17 w 3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17" y="41"/>
                </a:moveTo>
                <a:cubicBezTo>
                  <a:pt x="12" y="41"/>
                  <a:pt x="8" y="37"/>
                  <a:pt x="5" y="32"/>
                </a:cubicBezTo>
                <a:cubicBezTo>
                  <a:pt x="1" y="26"/>
                  <a:pt x="0" y="18"/>
                  <a:pt x="1" y="12"/>
                </a:cubicBezTo>
                <a:cubicBezTo>
                  <a:pt x="3" y="5"/>
                  <a:pt x="8" y="0"/>
                  <a:pt x="17" y="0"/>
                </a:cubicBezTo>
                <a:cubicBezTo>
                  <a:pt x="26" y="0"/>
                  <a:pt x="31" y="5"/>
                  <a:pt x="33" y="12"/>
                </a:cubicBezTo>
                <a:cubicBezTo>
                  <a:pt x="35" y="18"/>
                  <a:pt x="33" y="26"/>
                  <a:pt x="29" y="32"/>
                </a:cubicBezTo>
                <a:cubicBezTo>
                  <a:pt x="26" y="37"/>
                  <a:pt x="22" y="41"/>
                  <a:pt x="17" y="41"/>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9" name="Freeform 29"/>
          <p:cNvSpPr/>
          <p:nvPr/>
        </p:nvSpPr>
        <p:spPr bwMode="auto">
          <a:xfrm>
            <a:off x="4609125" y="2508736"/>
            <a:ext cx="112713" cy="76200"/>
          </a:xfrm>
          <a:custGeom>
            <a:avLst/>
            <a:gdLst>
              <a:gd name="T0" fmla="*/ 2 w 15"/>
              <a:gd name="T1" fmla="*/ 0 h 10"/>
              <a:gd name="T2" fmla="*/ 14 w 15"/>
              <a:gd name="T3" fmla="*/ 0 h 10"/>
              <a:gd name="T4" fmla="*/ 15 w 15"/>
              <a:gd name="T5" fmla="*/ 2 h 10"/>
              <a:gd name="T6" fmla="*/ 15 w 15"/>
              <a:gd name="T7" fmla="*/ 8 h 10"/>
              <a:gd name="T8" fmla="*/ 14 w 15"/>
              <a:gd name="T9" fmla="*/ 10 h 10"/>
              <a:gd name="T10" fmla="*/ 2 w 15"/>
              <a:gd name="T11" fmla="*/ 10 h 10"/>
              <a:gd name="T12" fmla="*/ 0 w 15"/>
              <a:gd name="T13" fmla="*/ 8 h 10"/>
              <a:gd name="T14" fmla="*/ 0 w 15"/>
              <a:gd name="T15" fmla="*/ 2 h 10"/>
              <a:gd name="T16" fmla="*/ 2 w 1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2" y="0"/>
                </a:moveTo>
                <a:cubicBezTo>
                  <a:pt x="14" y="0"/>
                  <a:pt x="14" y="0"/>
                  <a:pt x="14" y="0"/>
                </a:cubicBezTo>
                <a:cubicBezTo>
                  <a:pt x="15" y="0"/>
                  <a:pt x="15" y="1"/>
                  <a:pt x="15" y="2"/>
                </a:cubicBezTo>
                <a:cubicBezTo>
                  <a:pt x="15" y="8"/>
                  <a:pt x="15" y="8"/>
                  <a:pt x="15" y="8"/>
                </a:cubicBezTo>
                <a:cubicBezTo>
                  <a:pt x="15" y="9"/>
                  <a:pt x="15" y="10"/>
                  <a:pt x="14" y="10"/>
                </a:cubicBezTo>
                <a:cubicBezTo>
                  <a:pt x="2" y="10"/>
                  <a:pt x="2" y="10"/>
                  <a:pt x="2" y="10"/>
                </a:cubicBezTo>
                <a:cubicBezTo>
                  <a:pt x="1" y="10"/>
                  <a:pt x="0" y="9"/>
                  <a:pt x="0" y="8"/>
                </a:cubicBezTo>
                <a:cubicBezTo>
                  <a:pt x="0" y="2"/>
                  <a:pt x="0" y="2"/>
                  <a:pt x="0" y="2"/>
                </a:cubicBezTo>
                <a:cubicBezTo>
                  <a:pt x="0" y="1"/>
                  <a:pt x="1" y="0"/>
                  <a:pt x="2" y="0"/>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0" name="文本框 79"/>
          <p:cNvSpPr txBox="1"/>
          <p:nvPr/>
        </p:nvSpPr>
        <p:spPr>
          <a:xfrm>
            <a:off x="1117005" y="3165168"/>
            <a:ext cx="1415772" cy="950132"/>
          </a:xfrm>
          <a:prstGeom prst="rect">
            <a:avLst/>
          </a:prstGeom>
          <a:noFill/>
        </p:spPr>
        <p:txBody>
          <a:bodyPr wrap="non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chemeClr val="bg1"/>
                </a:solidFill>
                <a:effectLst/>
                <a:uLnTx/>
                <a:uFillTx/>
                <a:latin typeface="+mn-lt"/>
                <a:ea typeface="+mn-ea"/>
                <a:cs typeface="+mn-ea"/>
                <a:sym typeface="+mn-lt"/>
              </a:rPr>
              <a:t>数据复制</a:t>
            </a:r>
            <a:endParaRPr kumimoji="0" lang="en-US" altLang="zh-CN" sz="2400" b="0" i="0" u="none" strike="noStrike" kern="0" cap="none" spc="0" normalizeH="0" baseline="0" noProof="0" dirty="0" smtClean="0">
              <a:ln>
                <a:noFill/>
              </a:ln>
              <a:solidFill>
                <a:schemeClr val="bg1"/>
              </a:solidFill>
              <a:effectLst/>
              <a:uLnTx/>
              <a:uFillTx/>
              <a:latin typeface="+mn-lt"/>
              <a:ea typeface="+mn-ea"/>
              <a:cs typeface="+mn-ea"/>
              <a:sym typeface="+mn-lt"/>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chemeClr val="bg1"/>
                </a:solidFill>
                <a:effectLst/>
                <a:uLnTx/>
                <a:uFillTx/>
                <a:latin typeface="+mn-lt"/>
                <a:ea typeface="+mn-ea"/>
                <a:cs typeface="+mn-ea"/>
                <a:sym typeface="+mn-lt"/>
              </a:rPr>
              <a:t>需求</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1" name="文本框 80"/>
          <p:cNvSpPr txBox="1"/>
          <p:nvPr/>
        </p:nvSpPr>
        <p:spPr>
          <a:xfrm>
            <a:off x="3756949" y="3165168"/>
            <a:ext cx="1415772" cy="50693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chemeClr val="bg1"/>
                </a:solidFill>
                <a:effectLst/>
                <a:uLnTx/>
                <a:uFillTx/>
                <a:latin typeface="+mn-lt"/>
                <a:ea typeface="+mn-ea"/>
                <a:cs typeface="+mn-ea"/>
                <a:sym typeface="+mn-lt"/>
              </a:rPr>
              <a:t>故障转移</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2" name="文本框 81"/>
          <p:cNvSpPr txBox="1"/>
          <p:nvPr/>
        </p:nvSpPr>
        <p:spPr>
          <a:xfrm>
            <a:off x="9250809" y="3165168"/>
            <a:ext cx="1415772" cy="535531"/>
          </a:xfrm>
          <a:prstGeom prst="rect">
            <a:avLst/>
          </a:prstGeom>
          <a:noFill/>
        </p:spPr>
        <p:txBody>
          <a:bodyPr wrap="non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chemeClr val="bg1"/>
                </a:solidFill>
                <a:effectLst/>
                <a:uLnTx/>
                <a:uFillTx/>
                <a:latin typeface="+mn-lt"/>
                <a:ea typeface="+mn-ea"/>
                <a:cs typeface="+mn-ea"/>
                <a:sym typeface="+mn-lt"/>
              </a:rPr>
              <a:t>其它需求</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3" name="文本框 82"/>
          <p:cNvSpPr txBox="1"/>
          <p:nvPr/>
        </p:nvSpPr>
        <p:spPr>
          <a:xfrm>
            <a:off x="6497515" y="3146604"/>
            <a:ext cx="1415772" cy="50693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chemeClr val="bg1"/>
                </a:solidFill>
                <a:effectLst/>
                <a:uLnTx/>
                <a:uFillTx/>
                <a:latin typeface="+mn-lt"/>
                <a:ea typeface="+mn-ea"/>
                <a:cs typeface="+mn-ea"/>
                <a:sym typeface="+mn-lt"/>
              </a:rPr>
              <a:t>部署需求</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4" name="文本框 83"/>
          <p:cNvSpPr txBox="1"/>
          <p:nvPr/>
        </p:nvSpPr>
        <p:spPr>
          <a:xfrm>
            <a:off x="1137618" y="4154360"/>
            <a:ext cx="1333046" cy="208672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1.</a:t>
            </a: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同步复制</a:t>
            </a:r>
            <a:endPar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lang="en-US" altLang="zh-CN" kern="0" dirty="0" smtClean="0">
                <a:solidFill>
                  <a:schemeClr val="bg1"/>
                </a:solidFill>
                <a:cs typeface="+mn-ea"/>
                <a:sym typeface="+mn-lt"/>
              </a:rPr>
              <a:t>2.</a:t>
            </a:r>
            <a:r>
              <a:rPr lang="zh-CN" altLang="en-US" kern="0" dirty="0" smtClean="0">
                <a:solidFill>
                  <a:schemeClr val="bg1"/>
                </a:solidFill>
                <a:cs typeface="+mn-ea"/>
                <a:sym typeface="+mn-lt"/>
              </a:rPr>
              <a:t>异步复制</a:t>
            </a:r>
            <a:endParaRPr lang="en-US" altLang="zh-CN" kern="0" dirty="0" smtClean="0">
              <a:solidFill>
                <a:schemeClr val="bg1"/>
              </a:solidFill>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lang="en-US" altLang="zh-CN" kern="0" dirty="0" smtClean="0">
                <a:solidFill>
                  <a:schemeClr val="bg1"/>
                </a:solidFill>
                <a:cs typeface="+mn-ea"/>
                <a:sym typeface="+mn-lt"/>
              </a:rPr>
              <a:t>3.</a:t>
            </a:r>
            <a:r>
              <a:rPr lang="zh-CN" altLang="en-US" kern="0" dirty="0" smtClean="0">
                <a:solidFill>
                  <a:schemeClr val="bg1"/>
                </a:solidFill>
                <a:cs typeface="+mn-ea"/>
                <a:sym typeface="+mn-lt"/>
              </a:rPr>
              <a:t>级联复制</a:t>
            </a:r>
            <a:endParaRPr lang="en-US" altLang="zh-CN" kern="0" dirty="0" smtClean="0">
              <a:solidFill>
                <a:schemeClr val="bg1"/>
              </a:solidFill>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lang="en-US" altLang="zh-CN" kern="0" dirty="0">
                <a:solidFill>
                  <a:schemeClr val="bg1"/>
                </a:solidFill>
                <a:cs typeface="+mn-ea"/>
                <a:sym typeface="+mn-lt"/>
              </a:rPr>
              <a:t>4</a:t>
            </a: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a:t>
            </a:r>
            <a:r>
              <a:rPr lang="zh-CN" altLang="en-US" kern="0" noProof="0" dirty="0" smtClean="0">
                <a:solidFill>
                  <a:schemeClr val="bg1"/>
                </a:solidFill>
                <a:cs typeface="+mn-ea"/>
                <a:sym typeface="+mn-lt"/>
              </a:rPr>
              <a:t>不同集群间的数据同步</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5" name="文本框 84"/>
          <p:cNvSpPr txBox="1"/>
          <p:nvPr/>
        </p:nvSpPr>
        <p:spPr>
          <a:xfrm>
            <a:off x="3843111" y="3960929"/>
            <a:ext cx="1333046" cy="1754326"/>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1.</a:t>
            </a: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支持自动故障转移</a:t>
            </a:r>
            <a:endPar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lang="en-US" altLang="zh-CN" kern="0" dirty="0" smtClean="0">
                <a:solidFill>
                  <a:schemeClr val="bg1"/>
                </a:solidFill>
                <a:cs typeface="+mn-ea"/>
                <a:sym typeface="+mn-lt"/>
              </a:rPr>
              <a:t>2.</a:t>
            </a:r>
            <a:r>
              <a:rPr lang="zh-CN" altLang="en-US" kern="0" dirty="0" smtClean="0">
                <a:solidFill>
                  <a:schemeClr val="bg1"/>
                </a:solidFill>
                <a:cs typeface="+mn-ea"/>
                <a:sym typeface="+mn-lt"/>
              </a:rPr>
              <a:t>支持脚本回调</a:t>
            </a:r>
            <a:endParaRPr lang="en-US" altLang="zh-CN" kern="0" dirty="0" smtClean="0">
              <a:solidFill>
                <a:schemeClr val="bg1"/>
              </a:solidFill>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6" name="文本框 85"/>
          <p:cNvSpPr txBox="1"/>
          <p:nvPr/>
        </p:nvSpPr>
        <p:spPr>
          <a:xfrm>
            <a:off x="6538878" y="3700699"/>
            <a:ext cx="1333046" cy="2751522"/>
          </a:xfrm>
          <a:prstGeom prst="rect">
            <a:avLst/>
          </a:prstGeom>
          <a:noFill/>
        </p:spPr>
        <p:txBody>
          <a:bodyPr wrap="square" rtlCol="0">
            <a:spAutoFit/>
          </a:bodyPr>
          <a:lstStyle/>
          <a:p>
            <a:pPr>
              <a:lnSpc>
                <a:spcPct val="120000"/>
              </a:lnSpc>
              <a:defRPr/>
            </a:pP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1.</a:t>
            </a:r>
            <a:r>
              <a:rPr lang="zh-CN" altLang="en-US" kern="0" dirty="0">
                <a:solidFill>
                  <a:schemeClr val="bg1"/>
                </a:solidFill>
                <a:cs typeface="+mn-ea"/>
              </a:rPr>
              <a:t>支持</a:t>
            </a:r>
            <a:r>
              <a:rPr lang="en-US" altLang="zh-CN" kern="0" dirty="0">
                <a:solidFill>
                  <a:schemeClr val="bg1"/>
                </a:solidFill>
                <a:cs typeface="+mn-ea"/>
              </a:rPr>
              <a:t>k8s</a:t>
            </a:r>
            <a:r>
              <a:rPr lang="zh-CN" altLang="en-US" kern="0" dirty="0">
                <a:solidFill>
                  <a:schemeClr val="bg1"/>
                </a:solidFill>
                <a:cs typeface="+mn-ea"/>
              </a:rPr>
              <a:t>，</a:t>
            </a:r>
            <a:r>
              <a:rPr lang="en-US" altLang="zh-CN" kern="0" dirty="0" err="1">
                <a:solidFill>
                  <a:schemeClr val="bg1"/>
                </a:solidFill>
                <a:cs typeface="+mn-ea"/>
              </a:rPr>
              <a:t>docker</a:t>
            </a:r>
            <a:r>
              <a:rPr lang="zh-CN" altLang="en-US" kern="0" dirty="0">
                <a:solidFill>
                  <a:schemeClr val="bg1"/>
                </a:solidFill>
                <a:cs typeface="+mn-ea"/>
              </a:rPr>
              <a:t>等容器化环境</a:t>
            </a:r>
            <a:r>
              <a:rPr lang="zh-CN" altLang="en-US" kern="0" dirty="0" smtClean="0">
                <a:solidFill>
                  <a:schemeClr val="bg1"/>
                </a:solidFill>
                <a:cs typeface="+mn-ea"/>
              </a:rPr>
              <a:t>部署</a:t>
            </a:r>
            <a:endParaRPr lang="en-US" altLang="zh-CN" kern="0" dirty="0" smtClean="0">
              <a:solidFill>
                <a:schemeClr val="bg1"/>
              </a:solidFill>
              <a:cs typeface="+mn-ea"/>
            </a:endParaRPr>
          </a:p>
          <a:p>
            <a:pPr>
              <a:lnSpc>
                <a:spcPct val="120000"/>
              </a:lnSpc>
              <a:defRPr/>
            </a:pPr>
            <a:r>
              <a:rPr lang="en-US" altLang="zh-CN" kern="0" dirty="0" smtClean="0">
                <a:solidFill>
                  <a:schemeClr val="bg1"/>
                </a:solidFill>
                <a:cs typeface="+mn-ea"/>
              </a:rPr>
              <a:t>2.</a:t>
            </a:r>
            <a:r>
              <a:rPr lang="zh-CN" altLang="en-US" kern="0" dirty="0" smtClean="0">
                <a:solidFill>
                  <a:schemeClr val="bg1"/>
                </a:solidFill>
                <a:cs typeface="+mn-ea"/>
              </a:rPr>
              <a:t>满足不同级别项目的快速部署</a:t>
            </a:r>
            <a:endParaRPr lang="zh-CN" altLang="en-US" kern="0" dirty="0">
              <a:solidFill>
                <a:schemeClr val="bg1"/>
              </a:solidFill>
              <a:cs typeface="+mn-ea"/>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87" name="文本框 86"/>
          <p:cNvSpPr txBox="1"/>
          <p:nvPr/>
        </p:nvSpPr>
        <p:spPr>
          <a:xfrm>
            <a:off x="9262884" y="3688368"/>
            <a:ext cx="1333046" cy="2419124"/>
          </a:xfrm>
          <a:prstGeom prst="rect">
            <a:avLst/>
          </a:prstGeom>
          <a:noFill/>
        </p:spPr>
        <p:txBody>
          <a:bodyPr wrap="square" rtlCol="0">
            <a:spAutoFit/>
          </a:bodyPr>
          <a:lstStyle/>
          <a:p>
            <a:pPr lvl="0">
              <a:lnSpc>
                <a:spcPct val="120000"/>
              </a:lnSpc>
              <a:defRPr/>
            </a:pPr>
            <a:r>
              <a:rPr kumimoji="0" lang="en-US" altLang="zh-CN" sz="1400" b="0" i="0" u="none" strike="noStrike" kern="0" cap="none" spc="0" normalizeH="0" baseline="0" noProof="0" dirty="0" smtClean="0">
                <a:ln>
                  <a:noFill/>
                </a:ln>
                <a:solidFill>
                  <a:schemeClr val="bg1"/>
                </a:solidFill>
                <a:effectLst/>
                <a:uLnTx/>
                <a:uFillTx/>
                <a:cs typeface="+mn-ea"/>
                <a:sym typeface="+mn-lt"/>
              </a:rPr>
              <a:t>1.</a:t>
            </a:r>
            <a:r>
              <a:rPr lang="zh-CN" altLang="en-US" sz="1400" kern="0" dirty="0">
                <a:solidFill>
                  <a:schemeClr val="bg1"/>
                </a:solidFill>
                <a:cs typeface="+mn-ea"/>
                <a:sym typeface="+mn-lt"/>
              </a:rPr>
              <a:t>支持通过</a:t>
            </a:r>
            <a:r>
              <a:rPr lang="en-US" altLang="zh-CN" sz="1400" kern="0" dirty="0" err="1">
                <a:solidFill>
                  <a:schemeClr val="bg1"/>
                </a:solidFill>
                <a:cs typeface="+mn-ea"/>
                <a:sym typeface="+mn-lt"/>
              </a:rPr>
              <a:t>pg_rewind</a:t>
            </a:r>
            <a:r>
              <a:rPr lang="zh-CN" altLang="en-US" sz="1400" kern="0" dirty="0">
                <a:solidFill>
                  <a:schemeClr val="bg1"/>
                </a:solidFill>
                <a:cs typeface="+mn-ea"/>
                <a:sym typeface="+mn-lt"/>
              </a:rPr>
              <a:t>自动修复旧</a:t>
            </a:r>
            <a:r>
              <a:rPr lang="zh-CN" altLang="en-US" sz="1400" kern="0" dirty="0" smtClean="0">
                <a:solidFill>
                  <a:schemeClr val="bg1"/>
                </a:solidFill>
                <a:cs typeface="+mn-ea"/>
                <a:sym typeface="+mn-lt"/>
              </a:rPr>
              <a:t>主</a:t>
            </a:r>
            <a:endParaRPr lang="en-US" altLang="zh-CN" sz="1400" kern="0" dirty="0" smtClean="0">
              <a:solidFill>
                <a:schemeClr val="bg1"/>
              </a:solidFill>
              <a:cs typeface="+mn-ea"/>
              <a:sym typeface="+mn-lt"/>
            </a:endParaRPr>
          </a:p>
          <a:p>
            <a:pPr>
              <a:lnSpc>
                <a:spcPct val="120000"/>
              </a:lnSpc>
              <a:defRPr/>
            </a:pPr>
            <a:r>
              <a:rPr kumimoji="0" lang="en-US" altLang="zh-CN" sz="1400" b="0" i="0" u="none" strike="noStrike" kern="0" cap="none" spc="0" normalizeH="0" baseline="0" noProof="0" dirty="0" smtClean="0">
                <a:ln>
                  <a:noFill/>
                </a:ln>
                <a:solidFill>
                  <a:schemeClr val="bg1"/>
                </a:solidFill>
                <a:effectLst/>
                <a:uLnTx/>
                <a:uFillTx/>
                <a:cs typeface="+mn-ea"/>
                <a:sym typeface="+mn-lt"/>
              </a:rPr>
              <a:t>2.</a:t>
            </a:r>
            <a:r>
              <a:rPr lang="zh-CN" altLang="en-US" sz="1400" kern="0" dirty="0">
                <a:solidFill>
                  <a:schemeClr val="bg1"/>
                </a:solidFill>
                <a:cs typeface="+mn-ea"/>
              </a:rPr>
              <a:t>支持通过</a:t>
            </a:r>
            <a:r>
              <a:rPr lang="en-US" altLang="zh-CN" sz="1400" kern="0" dirty="0">
                <a:solidFill>
                  <a:schemeClr val="bg1"/>
                </a:solidFill>
                <a:cs typeface="+mn-ea"/>
              </a:rPr>
              <a:t>watchdog</a:t>
            </a:r>
            <a:r>
              <a:rPr lang="zh-CN" altLang="en-US" sz="1400" kern="0" dirty="0">
                <a:solidFill>
                  <a:schemeClr val="bg1"/>
                </a:solidFill>
                <a:cs typeface="+mn-ea"/>
              </a:rPr>
              <a:t>防止脑裂</a:t>
            </a:r>
          </a:p>
          <a:p>
            <a:pPr>
              <a:lnSpc>
                <a:spcPct val="120000"/>
              </a:lnSpc>
              <a:defRPr/>
            </a:pPr>
            <a:r>
              <a:rPr lang="en-US" altLang="zh-CN" sz="1400" kern="0" dirty="0">
                <a:solidFill>
                  <a:schemeClr val="bg1"/>
                </a:solidFill>
                <a:cs typeface="+mn-ea"/>
                <a:sym typeface="+mn-lt"/>
              </a:rPr>
              <a:t>3.</a:t>
            </a:r>
            <a:r>
              <a:rPr lang="zh-CN" altLang="en-US" sz="1400" kern="0" dirty="0">
                <a:solidFill>
                  <a:schemeClr val="bg1"/>
                </a:solidFill>
                <a:cs typeface="+mn-ea"/>
              </a:rPr>
              <a:t>支持多种方式初始化集群和重建备机</a:t>
            </a:r>
            <a:endParaRPr lang="zh-CN" altLang="en-US" sz="1400" kern="0" dirty="0">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7306" y="904788"/>
            <a:ext cx="3366627" cy="369332"/>
          </a:xfrm>
          <a:prstGeom prst="rect">
            <a:avLst/>
          </a:prstGeom>
        </p:spPr>
        <p:txBody>
          <a:bodyPr wrap="none">
            <a:spAutoFit/>
          </a:bodyPr>
          <a:lstStyle/>
          <a:p>
            <a:r>
              <a:rPr lang="zh-CN" altLang="en-US" b="1" kern="0" dirty="0" smtClean="0">
                <a:cs typeface="+mn-ea"/>
                <a:sym typeface="+mn-lt"/>
              </a:rPr>
              <a:t>主流开源</a:t>
            </a:r>
            <a:r>
              <a:rPr lang="en-US" altLang="zh-CN" b="1" kern="0" dirty="0" smtClean="0">
                <a:cs typeface="+mn-ea"/>
                <a:sym typeface="+mn-lt"/>
              </a:rPr>
              <a:t>PostgreSQL</a:t>
            </a:r>
            <a:r>
              <a:rPr lang="zh-CN" altLang="en-US" b="1" kern="0" dirty="0">
                <a:cs typeface="+mn-ea"/>
                <a:sym typeface="+mn-lt"/>
              </a:rPr>
              <a:t>高</a:t>
            </a:r>
            <a:r>
              <a:rPr lang="zh-CN" altLang="en-US" b="1" kern="0" dirty="0" smtClean="0">
                <a:cs typeface="+mn-ea"/>
                <a:sym typeface="+mn-lt"/>
              </a:rPr>
              <a:t>可用方案</a:t>
            </a:r>
            <a:endParaRPr lang="zh-CN" altLang="en-US" dirty="0"/>
          </a:p>
        </p:txBody>
      </p:sp>
      <p:graphicFrame>
        <p:nvGraphicFramePr>
          <p:cNvPr id="26" name="表格 25"/>
          <p:cNvGraphicFramePr>
            <a:graphicFrameLocks noGrp="1"/>
          </p:cNvGraphicFramePr>
          <p:nvPr/>
        </p:nvGraphicFramePr>
        <p:xfrm>
          <a:off x="774357" y="1765871"/>
          <a:ext cx="10915136" cy="3632385"/>
        </p:xfrm>
        <a:graphic>
          <a:graphicData uri="http://schemas.openxmlformats.org/drawingml/2006/table">
            <a:tbl>
              <a:tblPr firstRow="1" bandRow="1">
                <a:tableStyleId>{5C22544A-7EE6-4342-B048-85BDC9FD1C3A}</a:tableStyleId>
              </a:tblPr>
              <a:tblGrid>
                <a:gridCol w="2728784">
                  <a:extLst>
                    <a:ext uri="{9D8B030D-6E8A-4147-A177-3AD203B41FA5}">
                      <a16:colId xmlns:a16="http://schemas.microsoft.com/office/drawing/2014/main" val="20000"/>
                    </a:ext>
                  </a:extLst>
                </a:gridCol>
                <a:gridCol w="2728784">
                  <a:extLst>
                    <a:ext uri="{9D8B030D-6E8A-4147-A177-3AD203B41FA5}">
                      <a16:colId xmlns:a16="http://schemas.microsoft.com/office/drawing/2014/main" val="20001"/>
                    </a:ext>
                  </a:extLst>
                </a:gridCol>
                <a:gridCol w="2165286">
                  <a:extLst>
                    <a:ext uri="{9D8B030D-6E8A-4147-A177-3AD203B41FA5}">
                      <a16:colId xmlns:a16="http://schemas.microsoft.com/office/drawing/2014/main" val="20002"/>
                    </a:ext>
                  </a:extLst>
                </a:gridCol>
                <a:gridCol w="1927889">
                  <a:extLst>
                    <a:ext uri="{9D8B030D-6E8A-4147-A177-3AD203B41FA5}">
                      <a16:colId xmlns:a16="http://schemas.microsoft.com/office/drawing/2014/main" val="20003"/>
                    </a:ext>
                  </a:extLst>
                </a:gridCol>
                <a:gridCol w="1364393">
                  <a:extLst>
                    <a:ext uri="{9D8B030D-6E8A-4147-A177-3AD203B41FA5}">
                      <a16:colId xmlns:a16="http://schemas.microsoft.com/office/drawing/2014/main" val="20004"/>
                    </a:ext>
                  </a:extLst>
                </a:gridCol>
              </a:tblGrid>
              <a:tr h="370840">
                <a:tc>
                  <a:txBody>
                    <a:bodyPr/>
                    <a:lstStyle/>
                    <a:p>
                      <a:pPr algn="ctr"/>
                      <a:r>
                        <a:rPr lang="zh-CN" altLang="en-US" dirty="0" smtClean="0"/>
                        <a:t>概览</a:t>
                      </a:r>
                      <a:endParaRPr lang="zh-CN" altLang="en-US" dirty="0"/>
                    </a:p>
                  </a:txBody>
                  <a:tcPr/>
                </a:tc>
                <a:tc>
                  <a:txBody>
                    <a:bodyPr/>
                    <a:lstStyle/>
                    <a:p>
                      <a:pPr algn="ctr"/>
                      <a:r>
                        <a:rPr lang="en-US" altLang="zh-CN" dirty="0" smtClean="0"/>
                        <a:t>stolon</a:t>
                      </a:r>
                      <a:endParaRPr lang="zh-CN" altLang="en-US" dirty="0"/>
                    </a:p>
                  </a:txBody>
                  <a:tcPr/>
                </a:tc>
                <a:tc>
                  <a:txBody>
                    <a:bodyPr/>
                    <a:lstStyle/>
                    <a:p>
                      <a:pPr algn="ctr"/>
                      <a:r>
                        <a:rPr lang="en-US" altLang="zh-CN" dirty="0" err="1" smtClean="0"/>
                        <a:t>pgpool</a:t>
                      </a:r>
                      <a:endParaRPr lang="zh-CN" altLang="en-US" dirty="0"/>
                    </a:p>
                  </a:txBody>
                  <a:tcPr/>
                </a:tc>
                <a:tc>
                  <a:txBody>
                    <a:bodyPr/>
                    <a:lstStyle/>
                    <a:p>
                      <a:pPr algn="ctr"/>
                      <a:r>
                        <a:rPr lang="en-US" altLang="zh-CN" dirty="0" err="1" smtClean="0"/>
                        <a:t>repmgr</a:t>
                      </a:r>
                      <a:endParaRPr lang="zh-CN" altLang="en-US" dirty="0"/>
                    </a:p>
                  </a:txBody>
                  <a:tcPr/>
                </a:tc>
                <a:tc>
                  <a:txBody>
                    <a:bodyPr/>
                    <a:lstStyle/>
                    <a:p>
                      <a:pPr algn="ctr"/>
                      <a:r>
                        <a:rPr lang="en-US" altLang="zh-CN" dirty="0" err="1" smtClean="0">
                          <a:solidFill>
                            <a:srgbClr val="FF0000"/>
                          </a:solidFill>
                        </a:rPr>
                        <a:t>patroni</a:t>
                      </a:r>
                      <a:endParaRPr lang="zh-CN" altLang="en-US" dirty="0">
                        <a:solidFill>
                          <a:srgbClr val="FF0000"/>
                        </a:solidFill>
                      </a:endParaRPr>
                    </a:p>
                  </a:txBody>
                  <a:tcPr/>
                </a:tc>
                <a:extLst>
                  <a:ext uri="{0D108BD9-81ED-4DB2-BD59-A6C34878D82A}">
                    <a16:rowId xmlns:a16="http://schemas.microsoft.com/office/drawing/2014/main" val="10000"/>
                  </a:ext>
                </a:extLst>
              </a:tr>
              <a:tr h="606489">
                <a:tc>
                  <a:txBody>
                    <a:bodyPr/>
                    <a:lstStyle/>
                    <a:p>
                      <a:pPr algn="ctr"/>
                      <a:r>
                        <a:rPr lang="zh-CN" altLang="en-US" dirty="0" smtClean="0"/>
                        <a:t>开源协议</a:t>
                      </a:r>
                      <a:endParaRPr lang="zh-CN" altLang="en-US" dirty="0"/>
                    </a:p>
                  </a:txBody>
                  <a:tcPr/>
                </a:tc>
                <a:tc>
                  <a:txBody>
                    <a:bodyPr/>
                    <a:lstStyle/>
                    <a:p>
                      <a:pPr algn="ctr"/>
                      <a:r>
                        <a:rPr lang="en-US" altLang="zh-CN" dirty="0" smtClean="0"/>
                        <a:t>Apache 2.0</a:t>
                      </a:r>
                      <a:endParaRPr lang="zh-CN" altLang="en-US" dirty="0"/>
                    </a:p>
                  </a:txBody>
                  <a:tcPr/>
                </a:tc>
                <a:tc>
                  <a:txBody>
                    <a:bodyPr/>
                    <a:lstStyle/>
                    <a:p>
                      <a:pPr algn="ctr"/>
                      <a:r>
                        <a:rPr lang="en-US" altLang="zh-CN" dirty="0" smtClean="0"/>
                        <a:t>BSD</a:t>
                      </a:r>
                      <a:endParaRPr lang="zh-CN" altLang="en-US" dirty="0"/>
                    </a:p>
                  </a:txBody>
                  <a:tcPr/>
                </a:tc>
                <a:tc>
                  <a:txBody>
                    <a:bodyPr/>
                    <a:lstStyle/>
                    <a:p>
                      <a:pPr algn="ctr"/>
                      <a:r>
                        <a:rPr lang="en-US" altLang="zh-CN" dirty="0" smtClean="0"/>
                        <a:t>GPL</a:t>
                      </a:r>
                      <a:endParaRPr lang="zh-CN" altLang="en-US" dirty="0"/>
                    </a:p>
                  </a:txBody>
                  <a:tcPr/>
                </a:tc>
                <a:tc>
                  <a:txBody>
                    <a:bodyPr/>
                    <a:lstStyle/>
                    <a:p>
                      <a:pPr algn="ctr"/>
                      <a:r>
                        <a:rPr lang="en-US" altLang="zh-CN" dirty="0" smtClean="0">
                          <a:solidFill>
                            <a:srgbClr val="FF0000"/>
                          </a:solidFill>
                        </a:rPr>
                        <a:t>MIT</a:t>
                      </a:r>
                      <a:endParaRPr lang="zh-CN" altLang="en-US" dirty="0">
                        <a:solidFill>
                          <a:srgbClr val="FF0000"/>
                        </a:solidFill>
                      </a:endParaRPr>
                    </a:p>
                  </a:txBody>
                  <a:tcPr/>
                </a:tc>
                <a:extLst>
                  <a:ext uri="{0D108BD9-81ED-4DB2-BD59-A6C34878D82A}">
                    <a16:rowId xmlns:a16="http://schemas.microsoft.com/office/drawing/2014/main" val="10001"/>
                  </a:ext>
                </a:extLst>
              </a:tr>
              <a:tr h="683741">
                <a:tc>
                  <a:txBody>
                    <a:bodyPr/>
                    <a:lstStyle/>
                    <a:p>
                      <a:pPr algn="ctr"/>
                      <a:r>
                        <a:rPr lang="zh-CN" altLang="en-US" dirty="0" smtClean="0"/>
                        <a:t>支持</a:t>
                      </a:r>
                      <a:r>
                        <a:rPr lang="en-US" altLang="zh-CN" dirty="0" smtClean="0"/>
                        <a:t>PG</a:t>
                      </a:r>
                      <a:r>
                        <a:rPr lang="zh-CN" altLang="en-US" dirty="0" smtClean="0"/>
                        <a:t>版本</a:t>
                      </a:r>
                      <a:endParaRPr lang="zh-CN" altLang="en-US" dirty="0"/>
                    </a:p>
                  </a:txBody>
                  <a:tcPr/>
                </a:tc>
                <a:tc>
                  <a:txBody>
                    <a:bodyPr/>
                    <a:lstStyle/>
                    <a:p>
                      <a:pPr algn="ctr"/>
                      <a:r>
                        <a:rPr lang="en-US" altLang="zh-CN" dirty="0" smtClean="0"/>
                        <a:t>9.4 to 12</a:t>
                      </a:r>
                      <a:endParaRPr lang="zh-CN" altLang="en-US" dirty="0"/>
                    </a:p>
                  </a:txBody>
                  <a:tcPr/>
                </a:tc>
                <a:tc>
                  <a:txBody>
                    <a:bodyPr/>
                    <a:lstStyle/>
                    <a:p>
                      <a:pPr algn="ctr"/>
                      <a:r>
                        <a:rPr lang="en-US" altLang="zh-CN" dirty="0" smtClean="0"/>
                        <a:t>9.1 to 13</a:t>
                      </a:r>
                      <a:endParaRPr lang="zh-CN" altLang="en-US" dirty="0"/>
                    </a:p>
                  </a:txBody>
                  <a:tcPr/>
                </a:tc>
                <a:tc>
                  <a:txBody>
                    <a:bodyPr/>
                    <a:lstStyle/>
                    <a:p>
                      <a:pPr algn="ctr"/>
                      <a:r>
                        <a:rPr lang="en-US" altLang="zh-CN" dirty="0" smtClean="0"/>
                        <a:t>9.5</a:t>
                      </a:r>
                      <a:r>
                        <a:rPr lang="en-US" altLang="zh-CN" baseline="0" dirty="0" smtClean="0"/>
                        <a:t> to 13</a:t>
                      </a:r>
                      <a:endParaRPr lang="zh-CN" altLang="en-US" dirty="0"/>
                    </a:p>
                  </a:txBody>
                  <a:tcPr/>
                </a:tc>
                <a:tc>
                  <a:txBody>
                    <a:bodyPr/>
                    <a:lstStyle/>
                    <a:p>
                      <a:pPr algn="ctr"/>
                      <a:r>
                        <a:rPr lang="en-US" altLang="zh-CN" dirty="0" smtClean="0">
                          <a:solidFill>
                            <a:srgbClr val="FF0000"/>
                          </a:solidFill>
                        </a:rPr>
                        <a:t>9.3 to 13</a:t>
                      </a:r>
                      <a:endParaRPr lang="zh-CN" altLang="en-US" dirty="0">
                        <a:solidFill>
                          <a:srgbClr val="FF0000"/>
                        </a:solidFill>
                      </a:endParaRPr>
                    </a:p>
                  </a:txBody>
                  <a:tcPr/>
                </a:tc>
                <a:extLst>
                  <a:ext uri="{0D108BD9-81ED-4DB2-BD59-A6C34878D82A}">
                    <a16:rowId xmlns:a16="http://schemas.microsoft.com/office/drawing/2014/main" val="10002"/>
                  </a:ext>
                </a:extLst>
              </a:tr>
              <a:tr h="782595">
                <a:tc>
                  <a:txBody>
                    <a:bodyPr/>
                    <a:lstStyle/>
                    <a:p>
                      <a:pPr algn="ctr"/>
                      <a:r>
                        <a:rPr lang="zh-CN" altLang="en-US" dirty="0" smtClean="0"/>
                        <a:t>开发语言</a:t>
                      </a:r>
                      <a:endParaRPr lang="zh-CN" altLang="en-US" dirty="0"/>
                    </a:p>
                  </a:txBody>
                  <a:tcPr/>
                </a:tc>
                <a:tc>
                  <a:txBody>
                    <a:bodyPr/>
                    <a:lstStyle/>
                    <a:p>
                      <a:pPr algn="ctr"/>
                      <a:r>
                        <a:rPr lang="en-US" altLang="zh-CN" dirty="0" smtClean="0"/>
                        <a:t>Go</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C </a:t>
                      </a:r>
                      <a:endParaRPr lang="zh-CN" altLang="en-US" dirty="0"/>
                    </a:p>
                  </a:txBody>
                  <a:tcPr/>
                </a:tc>
                <a:tc>
                  <a:txBody>
                    <a:bodyPr/>
                    <a:lstStyle/>
                    <a:p>
                      <a:pPr algn="ctr"/>
                      <a:r>
                        <a:rPr lang="en-US" altLang="zh-CN" dirty="0" smtClean="0">
                          <a:solidFill>
                            <a:srgbClr val="FF0000"/>
                          </a:solidFill>
                        </a:rPr>
                        <a:t>Python</a:t>
                      </a:r>
                      <a:endParaRPr lang="zh-CN" altLang="en-US" dirty="0">
                        <a:solidFill>
                          <a:srgbClr val="FF0000"/>
                        </a:solidFill>
                      </a:endParaRPr>
                    </a:p>
                  </a:txBody>
                  <a:tcPr/>
                </a:tc>
                <a:extLst>
                  <a:ext uri="{0D108BD9-81ED-4DB2-BD59-A6C34878D82A}">
                    <a16:rowId xmlns:a16="http://schemas.microsoft.com/office/drawing/2014/main" val="10003"/>
                  </a:ext>
                </a:extLst>
              </a:tr>
              <a:tr h="840259">
                <a:tc>
                  <a:txBody>
                    <a:bodyPr/>
                    <a:lstStyle/>
                    <a:p>
                      <a:pPr algn="ctr"/>
                      <a:r>
                        <a:rPr lang="zh-CN" altLang="en-US" dirty="0" smtClean="0"/>
                        <a:t>测试情况</a:t>
                      </a:r>
                      <a:endParaRPr lang="zh-CN" altLang="en-US" dirty="0"/>
                    </a:p>
                  </a:txBody>
                  <a:tcPr/>
                </a:tc>
                <a:tc>
                  <a:txBody>
                    <a:bodyPr/>
                    <a:lstStyle/>
                    <a:p>
                      <a:pPr algn="ctr"/>
                      <a:r>
                        <a:rPr lang="zh-CN" altLang="en-US" dirty="0" smtClean="0"/>
                        <a:t>使用案例、资料较少</a:t>
                      </a:r>
                      <a:endParaRPr lang="zh-CN" altLang="en-US" dirty="0"/>
                    </a:p>
                  </a:txBody>
                  <a:tcPr/>
                </a:tc>
                <a:tc>
                  <a:txBody>
                    <a:bodyPr/>
                    <a:lstStyle/>
                    <a:p>
                      <a:r>
                        <a:rPr lang="zh-CN" altLang="en-US" dirty="0" smtClean="0"/>
                        <a:t>性能损耗较大。</a:t>
                      </a:r>
                      <a:endParaRPr lang="en-US" altLang="zh-CN" dirty="0" smtClean="0"/>
                    </a:p>
                    <a:p>
                      <a:r>
                        <a:rPr lang="zh-CN" altLang="en-US" dirty="0" smtClean="0"/>
                        <a:t>容易出现脑裂。</a:t>
                      </a:r>
                      <a:endParaRPr lang="zh-CN" altLang="en-US" dirty="0"/>
                    </a:p>
                  </a:txBody>
                  <a:tcPr/>
                </a:tc>
                <a:tc>
                  <a:txBody>
                    <a:bodyPr/>
                    <a:lstStyle/>
                    <a:p>
                      <a:r>
                        <a:rPr lang="zh-CN" altLang="en-US" dirty="0" smtClean="0"/>
                        <a:t>扩展使用灵活性较差</a:t>
                      </a:r>
                      <a:endParaRPr lang="zh-CN" altLang="en-US" dirty="0"/>
                    </a:p>
                  </a:txBody>
                  <a:tcPr/>
                </a:tc>
                <a:tc>
                  <a:txBody>
                    <a:bodyPr/>
                    <a:lstStyle/>
                    <a:p>
                      <a:r>
                        <a:rPr lang="zh-CN" altLang="en-US" dirty="0" smtClean="0">
                          <a:solidFill>
                            <a:srgbClr val="FF0000"/>
                          </a:solidFill>
                        </a:rPr>
                        <a:t>部署简单</a:t>
                      </a:r>
                      <a:endParaRPr lang="en-US" altLang="zh-CN" dirty="0" smtClean="0">
                        <a:solidFill>
                          <a:srgbClr val="FF0000"/>
                        </a:solidFill>
                      </a:endParaRPr>
                    </a:p>
                    <a:p>
                      <a:r>
                        <a:rPr lang="zh-CN" altLang="en-US" dirty="0" smtClean="0">
                          <a:solidFill>
                            <a:srgbClr val="FF0000"/>
                          </a:solidFill>
                        </a:rPr>
                        <a:t>灵活性较高</a:t>
                      </a:r>
                      <a:endParaRPr lang="en-US" altLang="zh-CN" dirty="0" smtClean="0">
                        <a:solidFill>
                          <a:srgbClr val="FF0000"/>
                        </a:solidFill>
                      </a:endParaRPr>
                    </a:p>
                    <a:p>
                      <a:r>
                        <a:rPr lang="zh-CN" altLang="en-US" dirty="0" smtClean="0">
                          <a:solidFill>
                            <a:srgbClr val="FF0000"/>
                          </a:solidFill>
                        </a:rPr>
                        <a:t>源码可读性较好</a:t>
                      </a:r>
                      <a:endParaRPr lang="zh-CN" altLang="en-US" dirty="0">
                        <a:solidFill>
                          <a:srgbClr val="FF0000"/>
                        </a:solidFill>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306" y="904788"/>
            <a:ext cx="4560570" cy="368300"/>
          </a:xfrm>
          <a:prstGeom prst="rect">
            <a:avLst/>
          </a:prstGeom>
        </p:spPr>
        <p:txBody>
          <a:bodyPr wrap="none">
            <a:spAutoFit/>
          </a:bodyPr>
          <a:lstStyle/>
          <a:p>
            <a:pPr algn="l"/>
            <a:r>
              <a:rPr lang="zh-CN" altLang="en-US" b="1" kern="0" dirty="0" smtClean="0">
                <a:cs typeface="+mn-ea"/>
                <a:sym typeface="+mn-lt"/>
              </a:rPr>
              <a:t>专网通信业务PostgreSQL高可用选型</a:t>
            </a:r>
            <a:r>
              <a:rPr lang="en-US" altLang="zh-CN" b="1" kern="0" dirty="0" smtClean="0">
                <a:cs typeface="+mn-ea"/>
                <a:sym typeface="+mn-lt"/>
              </a:rPr>
              <a:t>-Patroni</a:t>
            </a:r>
          </a:p>
        </p:txBody>
      </p:sp>
      <p:sp>
        <p:nvSpPr>
          <p:cNvPr id="59087" name="Freeform 40217"/>
          <p:cNvSpPr/>
          <p:nvPr/>
        </p:nvSpPr>
        <p:spPr bwMode="auto">
          <a:xfrm>
            <a:off x="5957571" y="3738884"/>
            <a:ext cx="2662238" cy="2714625"/>
          </a:xfrm>
          <a:custGeom>
            <a:avLst/>
            <a:gdLst>
              <a:gd name="T0" fmla="*/ 269 w 1121"/>
              <a:gd name="T1" fmla="*/ 1000 h 1143"/>
              <a:gd name="T2" fmla="*/ 978 w 1121"/>
              <a:gd name="T3" fmla="*/ 810 h 1143"/>
              <a:gd name="T4" fmla="*/ 788 w 1121"/>
              <a:gd name="T5" fmla="*/ 101 h 1143"/>
              <a:gd name="T6" fmla="*/ 245 w 1121"/>
              <a:gd name="T7" fmla="*/ 116 h 1143"/>
              <a:gd name="T8" fmla="*/ 245 w 1121"/>
              <a:gd name="T9" fmla="*/ 116 h 1143"/>
              <a:gd name="T10" fmla="*/ 10 w 1121"/>
              <a:gd name="T11" fmla="*/ 252 h 1143"/>
              <a:gd name="T12" fmla="*/ 10 w 1121"/>
              <a:gd name="T13" fmla="*/ 522 h 1143"/>
              <a:gd name="T14" fmla="*/ 10 w 1121"/>
              <a:gd name="T15" fmla="*/ 522 h 1143"/>
              <a:gd name="T16" fmla="*/ 269 w 1121"/>
              <a:gd name="T17" fmla="*/ 100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chemeClr val="tx1">
              <a:lumMod val="65000"/>
              <a:lumOff val="3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9088" name="Freeform 40218"/>
          <p:cNvSpPr/>
          <p:nvPr/>
        </p:nvSpPr>
        <p:spPr bwMode="auto">
          <a:xfrm>
            <a:off x="3341371" y="3738884"/>
            <a:ext cx="2663825" cy="2714625"/>
          </a:xfrm>
          <a:custGeom>
            <a:avLst/>
            <a:gdLst>
              <a:gd name="T0" fmla="*/ 333 w 1121"/>
              <a:gd name="T1" fmla="*/ 101 h 1143"/>
              <a:gd name="T2" fmla="*/ 143 w 1121"/>
              <a:gd name="T3" fmla="*/ 810 h 1143"/>
              <a:gd name="T4" fmla="*/ 852 w 1121"/>
              <a:gd name="T5" fmla="*/ 1000 h 1143"/>
              <a:gd name="T6" fmla="*/ 1111 w 1121"/>
              <a:gd name="T7" fmla="*/ 522 h 1143"/>
              <a:gd name="T8" fmla="*/ 1111 w 1121"/>
              <a:gd name="T9" fmla="*/ 522 h 1143"/>
              <a:gd name="T10" fmla="*/ 1111 w 1121"/>
              <a:gd name="T11" fmla="*/ 252 h 1143"/>
              <a:gd name="T12" fmla="*/ 876 w 1121"/>
              <a:gd name="T13" fmla="*/ 116 h 1143"/>
              <a:gd name="T14" fmla="*/ 876 w 1121"/>
              <a:gd name="T15" fmla="*/ 116 h 1143"/>
              <a:gd name="T16" fmla="*/ 333 w 1121"/>
              <a:gd name="T17" fmla="*/ 101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2AA1DC"/>
          </a:solidFill>
          <a:ln>
            <a:noFill/>
          </a:ln>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9089" name="Freeform 40219"/>
          <p:cNvSpPr/>
          <p:nvPr/>
        </p:nvSpPr>
        <p:spPr bwMode="auto">
          <a:xfrm>
            <a:off x="4747896" y="1679896"/>
            <a:ext cx="2465388" cy="2657475"/>
          </a:xfrm>
          <a:custGeom>
            <a:avLst/>
            <a:gdLst>
              <a:gd name="T0" fmla="*/ 1038 w 1038"/>
              <a:gd name="T1" fmla="*/ 519 h 1118"/>
              <a:gd name="T2" fmla="*/ 519 w 1038"/>
              <a:gd name="T3" fmla="*/ 0 h 1118"/>
              <a:gd name="T4" fmla="*/ 0 w 1038"/>
              <a:gd name="T5" fmla="*/ 519 h 1118"/>
              <a:gd name="T6" fmla="*/ 284 w 1038"/>
              <a:gd name="T7" fmla="*/ 982 h 1118"/>
              <a:gd name="T8" fmla="*/ 284 w 1038"/>
              <a:gd name="T9" fmla="*/ 982 h 1118"/>
              <a:gd name="T10" fmla="*/ 519 w 1038"/>
              <a:gd name="T11" fmla="*/ 1118 h 1118"/>
              <a:gd name="T12" fmla="*/ 754 w 1038"/>
              <a:gd name="T13" fmla="*/ 982 h 1118"/>
              <a:gd name="T14" fmla="*/ 754 w 1038"/>
              <a:gd name="T15" fmla="*/ 982 h 1118"/>
              <a:gd name="T16" fmla="*/ 1038 w 1038"/>
              <a:gd name="T17" fmla="*/ 519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lumMod val="8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2" name="Oval 44665"/>
          <p:cNvSpPr>
            <a:spLocks noChangeArrowheads="1"/>
          </p:cNvSpPr>
          <p:nvPr/>
        </p:nvSpPr>
        <p:spPr bwMode="auto">
          <a:xfrm>
            <a:off x="5925821" y="1879921"/>
            <a:ext cx="107950" cy="106363"/>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3" name="Oval 44666"/>
          <p:cNvSpPr>
            <a:spLocks noChangeArrowheads="1"/>
          </p:cNvSpPr>
          <p:nvPr/>
        </p:nvSpPr>
        <p:spPr bwMode="auto">
          <a:xfrm>
            <a:off x="6109971" y="1956121"/>
            <a:ext cx="77788" cy="7620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4" name="Oval 44667"/>
          <p:cNvSpPr>
            <a:spLocks noChangeArrowheads="1"/>
          </p:cNvSpPr>
          <p:nvPr/>
        </p:nvSpPr>
        <p:spPr bwMode="auto">
          <a:xfrm>
            <a:off x="5770246" y="1979934"/>
            <a:ext cx="68263" cy="6667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5" name="Freeform 44668"/>
          <p:cNvSpPr/>
          <p:nvPr/>
        </p:nvSpPr>
        <p:spPr bwMode="auto">
          <a:xfrm>
            <a:off x="5828983" y="1995809"/>
            <a:ext cx="301625" cy="152400"/>
          </a:xfrm>
          <a:custGeom>
            <a:avLst/>
            <a:gdLst>
              <a:gd name="T0" fmla="*/ 63 w 127"/>
              <a:gd name="T1" fmla="*/ 0 h 64"/>
              <a:gd name="T2" fmla="*/ 0 w 127"/>
              <a:gd name="T3" fmla="*/ 64 h 64"/>
              <a:gd name="T4" fmla="*/ 127 w 127"/>
              <a:gd name="T5" fmla="*/ 64 h 64"/>
              <a:gd name="T6" fmla="*/ 63 w 127"/>
              <a:gd name="T7" fmla="*/ 0 h 64"/>
            </a:gdLst>
            <a:ahLst/>
            <a:cxnLst>
              <a:cxn ang="0">
                <a:pos x="T0" y="T1"/>
              </a:cxn>
              <a:cxn ang="0">
                <a:pos x="T2" y="T3"/>
              </a:cxn>
              <a:cxn ang="0">
                <a:pos x="T4" y="T5"/>
              </a:cxn>
              <a:cxn ang="0">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6" name="Freeform 44669"/>
          <p:cNvSpPr/>
          <p:nvPr/>
        </p:nvSpPr>
        <p:spPr bwMode="auto">
          <a:xfrm>
            <a:off x="5709921" y="2052959"/>
            <a:ext cx="130175" cy="95250"/>
          </a:xfrm>
          <a:custGeom>
            <a:avLst/>
            <a:gdLst>
              <a:gd name="T0" fmla="*/ 55 w 55"/>
              <a:gd name="T1" fmla="*/ 3 h 40"/>
              <a:gd name="T2" fmla="*/ 40 w 55"/>
              <a:gd name="T3" fmla="*/ 0 h 40"/>
              <a:gd name="T4" fmla="*/ 0 w 55"/>
              <a:gd name="T5" fmla="*/ 40 h 40"/>
              <a:gd name="T6" fmla="*/ 44 w 55"/>
              <a:gd name="T7" fmla="*/ 40 h 40"/>
              <a:gd name="T8" fmla="*/ 55 w 55"/>
              <a:gd name="T9" fmla="*/ 3 h 40"/>
            </a:gdLst>
            <a:ahLst/>
            <a:cxnLst>
              <a:cxn ang="0">
                <a:pos x="T0" y="T1"/>
              </a:cxn>
              <a:cxn ang="0">
                <a:pos x="T2" y="T3"/>
              </a:cxn>
              <a:cxn ang="0">
                <a:pos x="T4" y="T5"/>
              </a:cxn>
              <a:cxn ang="0">
                <a:pos x="T6" y="T7"/>
              </a:cxn>
              <a:cxn ang="0">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7" name="Freeform 44670"/>
          <p:cNvSpPr/>
          <p:nvPr/>
        </p:nvSpPr>
        <p:spPr bwMode="auto">
          <a:xfrm>
            <a:off x="6109971" y="2038671"/>
            <a:ext cx="146050" cy="109538"/>
          </a:xfrm>
          <a:custGeom>
            <a:avLst/>
            <a:gdLst>
              <a:gd name="T0" fmla="*/ 16 w 62"/>
              <a:gd name="T1" fmla="*/ 0 h 46"/>
              <a:gd name="T2" fmla="*/ 0 w 62"/>
              <a:gd name="T3" fmla="*/ 3 h 46"/>
              <a:gd name="T4" fmla="*/ 14 w 62"/>
              <a:gd name="T5" fmla="*/ 46 h 46"/>
              <a:gd name="T6" fmla="*/ 62 w 62"/>
              <a:gd name="T7" fmla="*/ 46 h 46"/>
              <a:gd name="T8" fmla="*/ 16 w 62"/>
              <a:gd name="T9" fmla="*/ 0 h 46"/>
            </a:gdLst>
            <a:ahLst/>
            <a:cxnLst>
              <a:cxn ang="0">
                <a:pos x="T0" y="T1"/>
              </a:cxn>
              <a:cxn ang="0">
                <a:pos x="T2" y="T3"/>
              </a:cxn>
              <a:cxn ang="0">
                <a:pos x="T4" y="T5"/>
              </a:cxn>
              <a:cxn ang="0">
                <a:pos x="T6" y="T7"/>
              </a:cxn>
              <a:cxn ang="0">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8" name="Oval 44671"/>
          <p:cNvSpPr>
            <a:spLocks noChangeArrowheads="1"/>
          </p:cNvSpPr>
          <p:nvPr/>
        </p:nvSpPr>
        <p:spPr bwMode="auto">
          <a:xfrm>
            <a:off x="3828733" y="4942209"/>
            <a:ext cx="209550" cy="209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9" name="Freeform 44672"/>
          <p:cNvSpPr>
            <a:spLocks noEditPoints="1"/>
          </p:cNvSpPr>
          <p:nvPr/>
        </p:nvSpPr>
        <p:spPr bwMode="auto">
          <a:xfrm>
            <a:off x="3731896" y="4845371"/>
            <a:ext cx="403225" cy="403225"/>
          </a:xfrm>
          <a:custGeom>
            <a:avLst/>
            <a:gdLst>
              <a:gd name="T0" fmla="*/ 152 w 170"/>
              <a:gd name="T1" fmla="*/ 90 h 170"/>
              <a:gd name="T2" fmla="*/ 170 w 170"/>
              <a:gd name="T3" fmla="*/ 79 h 170"/>
              <a:gd name="T4" fmla="*/ 151 w 170"/>
              <a:gd name="T5" fmla="*/ 71 h 170"/>
              <a:gd name="T6" fmla="*/ 165 w 170"/>
              <a:gd name="T7" fmla="*/ 55 h 170"/>
              <a:gd name="T8" fmla="*/ 144 w 170"/>
              <a:gd name="T9" fmla="*/ 53 h 170"/>
              <a:gd name="T10" fmla="*/ 154 w 170"/>
              <a:gd name="T11" fmla="*/ 34 h 170"/>
              <a:gd name="T12" fmla="*/ 133 w 170"/>
              <a:gd name="T13" fmla="*/ 38 h 170"/>
              <a:gd name="T14" fmla="*/ 136 w 170"/>
              <a:gd name="T15" fmla="*/ 16 h 170"/>
              <a:gd name="T16" fmla="*/ 117 w 170"/>
              <a:gd name="T17" fmla="*/ 26 h 170"/>
              <a:gd name="T18" fmla="*/ 115 w 170"/>
              <a:gd name="T19" fmla="*/ 5 h 170"/>
              <a:gd name="T20" fmla="*/ 99 w 170"/>
              <a:gd name="T21" fmla="*/ 19 h 170"/>
              <a:gd name="T22" fmla="*/ 91 w 170"/>
              <a:gd name="T23" fmla="*/ 0 h 170"/>
              <a:gd name="T24" fmla="*/ 81 w 170"/>
              <a:gd name="T25" fmla="*/ 18 h 170"/>
              <a:gd name="T26" fmla="*/ 67 w 170"/>
              <a:gd name="T27" fmla="*/ 1 h 170"/>
              <a:gd name="T28" fmla="*/ 62 w 170"/>
              <a:gd name="T29" fmla="*/ 22 h 170"/>
              <a:gd name="T30" fmla="*/ 44 w 170"/>
              <a:gd name="T31" fmla="*/ 10 h 170"/>
              <a:gd name="T32" fmla="*/ 45 w 170"/>
              <a:gd name="T33" fmla="*/ 31 h 170"/>
              <a:gd name="T34" fmla="*/ 25 w 170"/>
              <a:gd name="T35" fmla="*/ 24 h 170"/>
              <a:gd name="T36" fmla="*/ 32 w 170"/>
              <a:gd name="T37" fmla="*/ 45 h 170"/>
              <a:gd name="T38" fmla="*/ 10 w 170"/>
              <a:gd name="T39" fmla="*/ 44 h 170"/>
              <a:gd name="T40" fmla="*/ 23 w 170"/>
              <a:gd name="T41" fmla="*/ 61 h 170"/>
              <a:gd name="T42" fmla="*/ 2 w 170"/>
              <a:gd name="T43" fmla="*/ 67 h 170"/>
              <a:gd name="T44" fmla="*/ 19 w 170"/>
              <a:gd name="T45" fmla="*/ 80 h 170"/>
              <a:gd name="T46" fmla="*/ 0 w 170"/>
              <a:gd name="T47" fmla="*/ 91 h 170"/>
              <a:gd name="T48" fmla="*/ 20 w 170"/>
              <a:gd name="T49" fmla="*/ 99 h 170"/>
              <a:gd name="T50" fmla="*/ 5 w 170"/>
              <a:gd name="T51" fmla="*/ 115 h 170"/>
              <a:gd name="T52" fmla="*/ 27 w 170"/>
              <a:gd name="T53" fmla="*/ 117 h 170"/>
              <a:gd name="T54" fmla="*/ 17 w 170"/>
              <a:gd name="T55" fmla="*/ 136 h 170"/>
              <a:gd name="T56" fmla="*/ 38 w 170"/>
              <a:gd name="T57" fmla="*/ 132 h 170"/>
              <a:gd name="T58" fmla="*/ 34 w 170"/>
              <a:gd name="T59" fmla="*/ 153 h 170"/>
              <a:gd name="T60" fmla="*/ 53 w 170"/>
              <a:gd name="T61" fmla="*/ 143 h 170"/>
              <a:gd name="T62" fmla="*/ 55 w 170"/>
              <a:gd name="T63" fmla="*/ 165 h 170"/>
              <a:gd name="T64" fmla="*/ 71 w 170"/>
              <a:gd name="T65" fmla="*/ 150 h 170"/>
              <a:gd name="T66" fmla="*/ 79 w 170"/>
              <a:gd name="T67" fmla="*/ 170 h 170"/>
              <a:gd name="T68" fmla="*/ 90 w 170"/>
              <a:gd name="T69" fmla="*/ 151 h 170"/>
              <a:gd name="T70" fmla="*/ 103 w 170"/>
              <a:gd name="T71" fmla="*/ 168 h 170"/>
              <a:gd name="T72" fmla="*/ 109 w 170"/>
              <a:gd name="T73" fmla="*/ 147 h 170"/>
              <a:gd name="T74" fmla="*/ 126 w 170"/>
              <a:gd name="T75" fmla="*/ 160 h 170"/>
              <a:gd name="T76" fmla="*/ 125 w 170"/>
              <a:gd name="T77" fmla="*/ 138 h 170"/>
              <a:gd name="T78" fmla="*/ 146 w 170"/>
              <a:gd name="T79" fmla="*/ 145 h 170"/>
              <a:gd name="T80" fmla="*/ 139 w 170"/>
              <a:gd name="T81" fmla="*/ 125 h 170"/>
              <a:gd name="T82" fmla="*/ 160 w 170"/>
              <a:gd name="T83" fmla="*/ 126 h 170"/>
              <a:gd name="T84" fmla="*/ 148 w 170"/>
              <a:gd name="T85" fmla="*/ 108 h 170"/>
              <a:gd name="T86" fmla="*/ 169 w 170"/>
              <a:gd name="T87" fmla="*/ 103 h 170"/>
              <a:gd name="T88" fmla="*/ 152 w 170"/>
              <a:gd name="T89" fmla="*/ 90 h 170"/>
              <a:gd name="T90" fmla="*/ 85 w 170"/>
              <a:gd name="T91" fmla="*/ 141 h 170"/>
              <a:gd name="T92" fmla="*/ 30 w 170"/>
              <a:gd name="T93" fmla="*/ 85 h 170"/>
              <a:gd name="T94" fmla="*/ 85 w 170"/>
              <a:gd name="T95" fmla="*/ 29 h 170"/>
              <a:gd name="T96" fmla="*/ 141 w 170"/>
              <a:gd name="T97" fmla="*/ 85 h 170"/>
              <a:gd name="T98" fmla="*/ 85 w 170"/>
              <a:gd name="T99" fmla="*/ 1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0" name="Freeform 44673"/>
          <p:cNvSpPr/>
          <p:nvPr/>
        </p:nvSpPr>
        <p:spPr bwMode="auto">
          <a:xfrm>
            <a:off x="7897496" y="4819971"/>
            <a:ext cx="354013" cy="442913"/>
          </a:xfrm>
          <a:custGeom>
            <a:avLst/>
            <a:gdLst>
              <a:gd name="T0" fmla="*/ 142 w 149"/>
              <a:gd name="T1" fmla="*/ 83 h 187"/>
              <a:gd name="T2" fmla="*/ 115 w 149"/>
              <a:gd name="T3" fmla="*/ 54 h 187"/>
              <a:gd name="T4" fmla="*/ 104 w 149"/>
              <a:gd name="T5" fmla="*/ 17 h 187"/>
              <a:gd name="T6" fmla="*/ 44 w 149"/>
              <a:gd name="T7" fmla="*/ 17 h 187"/>
              <a:gd name="T8" fmla="*/ 33 w 149"/>
              <a:gd name="T9" fmla="*/ 55 h 187"/>
              <a:gd name="T10" fmla="*/ 6 w 149"/>
              <a:gd name="T11" fmla="*/ 84 h 187"/>
              <a:gd name="T12" fmla="*/ 36 w 149"/>
              <a:gd name="T13" fmla="*/ 135 h 187"/>
              <a:gd name="T14" fmla="*/ 64 w 149"/>
              <a:gd name="T15" fmla="*/ 133 h 187"/>
              <a:gd name="T16" fmla="*/ 64 w 149"/>
              <a:gd name="T17" fmla="*/ 179 h 187"/>
              <a:gd name="T18" fmla="*/ 75 w 149"/>
              <a:gd name="T19" fmla="*/ 187 h 187"/>
              <a:gd name="T20" fmla="*/ 86 w 149"/>
              <a:gd name="T21" fmla="*/ 179 h 187"/>
              <a:gd name="T22" fmla="*/ 86 w 149"/>
              <a:gd name="T23" fmla="*/ 133 h 187"/>
              <a:gd name="T24" fmla="*/ 113 w 149"/>
              <a:gd name="T25" fmla="*/ 135 h 187"/>
              <a:gd name="T26" fmla="*/ 142 w 149"/>
              <a:gd name="T27" fmla="*/ 8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503" name="文本框 4502"/>
          <p:cNvSpPr txBox="1"/>
          <p:nvPr/>
        </p:nvSpPr>
        <p:spPr>
          <a:xfrm>
            <a:off x="6109971" y="4272123"/>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03</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4504" name="文本框 4503"/>
          <p:cNvSpPr txBox="1"/>
          <p:nvPr/>
        </p:nvSpPr>
        <p:spPr>
          <a:xfrm>
            <a:off x="6114870" y="4627061"/>
            <a:ext cx="1782626" cy="534035"/>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rPr>
              <a:t>总结</a:t>
            </a:r>
          </a:p>
        </p:txBody>
      </p:sp>
      <p:sp>
        <p:nvSpPr>
          <p:cNvPr id="4505" name="文本框 4504"/>
          <p:cNvSpPr txBox="1"/>
          <p:nvPr/>
        </p:nvSpPr>
        <p:spPr>
          <a:xfrm>
            <a:off x="5261982" y="4272123"/>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02</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4506" name="文本框 4505"/>
          <p:cNvSpPr txBox="1"/>
          <p:nvPr/>
        </p:nvSpPr>
        <p:spPr>
          <a:xfrm>
            <a:off x="4156824" y="4627061"/>
            <a:ext cx="1782626" cy="534035"/>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rPr>
              <a:t>缺点</a:t>
            </a:r>
          </a:p>
        </p:txBody>
      </p:sp>
      <p:sp>
        <p:nvSpPr>
          <p:cNvPr id="4507" name="文本框 4506"/>
          <p:cNvSpPr txBox="1"/>
          <p:nvPr/>
        </p:nvSpPr>
        <p:spPr>
          <a:xfrm>
            <a:off x="5731295" y="3725568"/>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605E5E"/>
                </a:solidFill>
                <a:effectLst/>
                <a:uLnTx/>
                <a:uFillTx/>
                <a:latin typeface="+mn-lt"/>
                <a:ea typeface="+mn-ea"/>
                <a:cs typeface="+mn-ea"/>
                <a:sym typeface="+mn-lt"/>
              </a:rPr>
              <a:t>01</a:t>
            </a:r>
            <a:endParaRPr kumimoji="0" lang="zh-CN" altLang="en-US" sz="2400" b="0" i="0" u="none" strike="noStrike" kern="0" cap="none" spc="0" normalizeH="0" baseline="0" noProof="0" dirty="0">
              <a:ln>
                <a:noFill/>
              </a:ln>
              <a:solidFill>
                <a:srgbClr val="605E5E"/>
              </a:solidFill>
              <a:effectLst/>
              <a:uLnTx/>
              <a:uFillTx/>
              <a:latin typeface="+mn-lt"/>
              <a:ea typeface="+mn-ea"/>
              <a:cs typeface="+mn-ea"/>
              <a:sym typeface="+mn-lt"/>
            </a:endParaRPr>
          </a:p>
        </p:txBody>
      </p:sp>
      <p:sp>
        <p:nvSpPr>
          <p:cNvPr id="4508" name="文本框 4507"/>
          <p:cNvSpPr txBox="1"/>
          <p:nvPr/>
        </p:nvSpPr>
        <p:spPr>
          <a:xfrm>
            <a:off x="5113883" y="2643012"/>
            <a:ext cx="1782626" cy="534035"/>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605E5E"/>
                </a:solidFill>
                <a:effectLst/>
                <a:uLnTx/>
                <a:uFillTx/>
                <a:latin typeface="+mn-lt"/>
                <a:ea typeface="+mn-ea"/>
                <a:cs typeface="+mn-ea"/>
                <a:sym typeface="+mn-lt"/>
              </a:rPr>
              <a:t>优点</a:t>
            </a:r>
          </a:p>
        </p:txBody>
      </p:sp>
      <p:sp>
        <p:nvSpPr>
          <p:cNvPr id="5" name="文本框 4"/>
          <p:cNvSpPr txBox="1"/>
          <p:nvPr/>
        </p:nvSpPr>
        <p:spPr>
          <a:xfrm>
            <a:off x="7213600" y="1956435"/>
            <a:ext cx="3781425" cy="1198880"/>
          </a:xfrm>
          <a:prstGeom prst="rect">
            <a:avLst/>
          </a:prstGeom>
          <a:noFill/>
        </p:spPr>
        <p:txBody>
          <a:bodyPr wrap="square" rtlCol="0" anchor="t">
            <a:spAutoFit/>
          </a:bodyPr>
          <a:lstStyle/>
          <a:p>
            <a:r>
              <a:rPr lang="en-US" altLang="zh-CN"/>
              <a:t>1.</a:t>
            </a:r>
            <a:r>
              <a:rPr lang="zh-CN" altLang="en-US"/>
              <a:t>支持同步复制</a:t>
            </a:r>
          </a:p>
          <a:p>
            <a:r>
              <a:rPr lang="en-US" altLang="zh-CN"/>
              <a:t>2.</a:t>
            </a:r>
            <a:r>
              <a:rPr lang="zh-CN" altLang="en-US"/>
              <a:t>支持pg_rewind修复时间线分叉 </a:t>
            </a:r>
          </a:p>
          <a:p>
            <a:r>
              <a:rPr lang="en-US" altLang="zh-CN"/>
              <a:t>3.</a:t>
            </a:r>
            <a:r>
              <a:rPr lang="zh-CN" altLang="en-US"/>
              <a:t>自动故障切换 </a:t>
            </a:r>
          </a:p>
          <a:p>
            <a:r>
              <a:rPr lang="en-US" altLang="zh-CN"/>
              <a:t>4.</a:t>
            </a:r>
            <a:r>
              <a:rPr lang="zh-CN" altLang="en-US"/>
              <a:t>不容易出现脑裂 </a:t>
            </a:r>
          </a:p>
        </p:txBody>
      </p:sp>
      <p:sp>
        <p:nvSpPr>
          <p:cNvPr id="6" name="文本框 5"/>
          <p:cNvSpPr txBox="1"/>
          <p:nvPr/>
        </p:nvSpPr>
        <p:spPr>
          <a:xfrm>
            <a:off x="966470" y="4744720"/>
            <a:ext cx="3781425" cy="645160"/>
          </a:xfrm>
          <a:prstGeom prst="rect">
            <a:avLst/>
          </a:prstGeom>
          <a:noFill/>
        </p:spPr>
        <p:txBody>
          <a:bodyPr wrap="square" rtlCol="0" anchor="t">
            <a:spAutoFit/>
          </a:bodyPr>
          <a:lstStyle/>
          <a:p>
            <a:r>
              <a:rPr lang="en-US" altLang="zh-CN"/>
              <a:t>1.</a:t>
            </a:r>
            <a:r>
              <a:rPr lang="zh-CN" altLang="en-US"/>
              <a:t>集群最少三节点</a:t>
            </a:r>
          </a:p>
          <a:p>
            <a:r>
              <a:rPr lang="en-US" altLang="zh-CN"/>
              <a:t>2.配置文件修改</a:t>
            </a:r>
          </a:p>
        </p:txBody>
      </p:sp>
      <p:sp>
        <p:nvSpPr>
          <p:cNvPr id="7" name="文本框 6"/>
          <p:cNvSpPr txBox="1"/>
          <p:nvPr/>
        </p:nvSpPr>
        <p:spPr>
          <a:xfrm>
            <a:off x="8410575" y="4718685"/>
            <a:ext cx="3781425" cy="922020"/>
          </a:xfrm>
          <a:prstGeom prst="rect">
            <a:avLst/>
          </a:prstGeom>
          <a:noFill/>
        </p:spPr>
        <p:txBody>
          <a:bodyPr wrap="square" rtlCol="0" anchor="t">
            <a:spAutoFit/>
          </a:bodyPr>
          <a:lstStyle/>
          <a:p>
            <a:r>
              <a:rPr lang="en-US" altLang="zh-CN"/>
              <a:t>1.</a:t>
            </a:r>
            <a:r>
              <a:rPr lang="zh-CN" altLang="en-US"/>
              <a:t>后期维护成本。</a:t>
            </a:r>
          </a:p>
          <a:p>
            <a:r>
              <a:rPr lang="en-US" altLang="zh-CN"/>
              <a:t>2.</a:t>
            </a:r>
            <a:r>
              <a:rPr lang="zh-CN" altLang="en-US"/>
              <a:t>现有</a:t>
            </a:r>
            <a:r>
              <a:rPr lang="en-US" altLang="zh-CN"/>
              <a:t>HA</a:t>
            </a:r>
            <a:r>
              <a:rPr lang="zh-CN" altLang="en-US"/>
              <a:t>方案替换成本。</a:t>
            </a:r>
          </a:p>
          <a:p>
            <a:r>
              <a:rPr lang="en-US" altLang="zh-CN"/>
              <a:t>3.</a:t>
            </a:r>
            <a:r>
              <a:rPr lang="zh-CN" altLang="en-US"/>
              <a:t>后期定制开发成本。</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单圆角矩形 11"/>
          <p:cNvSpPr/>
          <p:nvPr/>
        </p:nvSpPr>
        <p:spPr>
          <a:xfrm>
            <a:off x="4144888" y="1517815"/>
            <a:ext cx="4222750" cy="369887"/>
          </a:xfrm>
          <a:prstGeom prst="round1Rect">
            <a:avLst>
              <a:gd name="adj" fmla="val 25515"/>
            </a:avLst>
          </a:prstGeom>
          <a:solidFill>
            <a:schemeClr val="accent1">
              <a:lumMod val="75000"/>
            </a:schemeClr>
          </a:solidFill>
          <a:ln w="9525" algn="ctr">
            <a:solidFill>
              <a:schemeClr val="accent1"/>
            </a:solidFill>
            <a:miter lim="800000"/>
          </a:ln>
          <a:effectLst/>
        </p:spPr>
        <p:txBody>
          <a:bodyPr anchor="ctr"/>
          <a:lstStyle/>
          <a:p>
            <a:pPr marL="177800" lvl="0">
              <a:defRPr/>
            </a:pPr>
            <a:r>
              <a:rPr lang="zh-CN" altLang="en-US" sz="1600" b="1" kern="0" dirty="0">
                <a:solidFill>
                  <a:schemeClr val="bg1"/>
                </a:solidFill>
                <a:cs typeface="+mn-ea"/>
                <a:sym typeface="+mn-lt"/>
              </a:rPr>
              <a:t>专网通信业务数据库选型需求分析</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
        <p:nvSpPr>
          <p:cNvPr id="13" name="单圆角矩形 12"/>
          <p:cNvSpPr/>
          <p:nvPr/>
        </p:nvSpPr>
        <p:spPr>
          <a:xfrm flipH="1">
            <a:off x="3352800" y="1517815"/>
            <a:ext cx="722312" cy="369887"/>
          </a:xfrm>
          <a:prstGeom prst="round1Rect">
            <a:avLst>
              <a:gd name="adj" fmla="val 27147"/>
            </a:avLst>
          </a:prstGeom>
          <a:solidFill>
            <a:schemeClr val="accent1">
              <a:lumMod val="75000"/>
            </a:schemeClr>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chemeClr val="bg1"/>
                </a:solidFill>
                <a:effectLst/>
                <a:uLnTx/>
                <a:uFillTx/>
                <a:latin typeface="+mn-lt"/>
                <a:ea typeface="+mn-ea"/>
                <a:cs typeface="+mn-ea"/>
                <a:sym typeface="+mn-lt"/>
              </a:rPr>
              <a:t>1</a:t>
            </a:r>
            <a:endParaRPr kumimoji="0" lang="zh-CN" altLang="en-US" sz="1600" b="1"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4" name="单圆角矩形 13"/>
          <p:cNvSpPr/>
          <p:nvPr/>
        </p:nvSpPr>
        <p:spPr>
          <a:xfrm>
            <a:off x="4144888" y="2263940"/>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smtClean="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切换之路</a:t>
            </a:r>
            <a:endParaRPr kumimoji="0" lang="zh-CN" altLang="en-US" sz="1600" b="1" i="0" u="none" strike="noStrike" kern="0" cap="none" spc="0" normalizeH="0" baseline="0" noProof="0" dirty="0">
              <a:ln>
                <a:noFill/>
              </a:ln>
              <a:effectLst/>
              <a:uLnTx/>
              <a:uFillTx/>
              <a:cs typeface="+mn-ea"/>
              <a:sym typeface="+mn-lt"/>
            </a:endParaRPr>
          </a:p>
        </p:txBody>
      </p:sp>
      <p:sp>
        <p:nvSpPr>
          <p:cNvPr id="15" name="单圆角矩形 14"/>
          <p:cNvSpPr/>
          <p:nvPr/>
        </p:nvSpPr>
        <p:spPr>
          <a:xfrm flipH="1">
            <a:off x="3352800" y="2263940"/>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2</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6" name="单圆角矩形 15"/>
          <p:cNvSpPr/>
          <p:nvPr/>
        </p:nvSpPr>
        <p:spPr>
          <a:xfrm>
            <a:off x="4144888" y="294497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smtClean="0">
                <a:cs typeface="+mn-ea"/>
                <a:sym typeface="+mn-lt"/>
              </a:rPr>
              <a:t>业务</a:t>
            </a:r>
            <a:r>
              <a:rPr lang="en-US" altLang="zh-CN" sz="1600" b="1" kern="0" dirty="0">
                <a:cs typeface="+mn-ea"/>
                <a:sym typeface="+mn-lt"/>
              </a:rPr>
              <a:t>PostgreSQL</a:t>
            </a:r>
            <a:r>
              <a:rPr lang="zh-CN" altLang="en-US" sz="1600" b="1" kern="0" dirty="0" smtClean="0">
                <a:cs typeface="+mn-ea"/>
                <a:sym typeface="+mn-lt"/>
              </a:rPr>
              <a:t>高可用选型</a:t>
            </a:r>
            <a:endParaRPr kumimoji="0" lang="zh-CN" altLang="en-US" sz="1600" b="1" i="0" u="none" strike="noStrike" kern="0" cap="none" spc="0" normalizeH="0" baseline="0" noProof="0" dirty="0">
              <a:ln>
                <a:noFill/>
              </a:ln>
              <a:effectLst/>
              <a:uLnTx/>
              <a:uFillTx/>
              <a:cs typeface="+mn-ea"/>
              <a:sym typeface="+mn-lt"/>
            </a:endParaRPr>
          </a:p>
        </p:txBody>
      </p:sp>
      <p:sp>
        <p:nvSpPr>
          <p:cNvPr id="17" name="单圆角矩形 16"/>
          <p:cNvSpPr/>
          <p:nvPr/>
        </p:nvSpPr>
        <p:spPr>
          <a:xfrm flipH="1">
            <a:off x="3352800" y="294497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3</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8" name="单圆角矩形 17"/>
          <p:cNvSpPr/>
          <p:nvPr/>
        </p:nvSpPr>
        <p:spPr>
          <a:xfrm>
            <a:off x="4144704" y="360165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a:cs typeface="+mn-ea"/>
                <a:sym typeface="+mn-lt"/>
              </a:rPr>
              <a:t>PostgreSQL</a:t>
            </a:r>
            <a:r>
              <a:rPr lang="zh-CN" altLang="en-US" sz="1600" b="1" kern="0" dirty="0">
                <a:cs typeface="+mn-ea"/>
                <a:sym typeface="+mn-lt"/>
              </a:rPr>
              <a:t>高</a:t>
            </a:r>
            <a:r>
              <a:rPr lang="zh-CN" altLang="en-US" sz="1600" b="1" kern="0" dirty="0" smtClean="0">
                <a:cs typeface="+mn-ea"/>
                <a:sym typeface="+mn-lt"/>
              </a:rPr>
              <a:t>可用</a:t>
            </a:r>
            <a:r>
              <a:rPr lang="zh-CN" altLang="en-US" sz="1600" b="1" kern="0" dirty="0">
                <a:cs typeface="+mn-ea"/>
                <a:sym typeface="+mn-lt"/>
              </a:rPr>
              <a:t>定制</a:t>
            </a:r>
          </a:p>
        </p:txBody>
      </p:sp>
      <p:sp>
        <p:nvSpPr>
          <p:cNvPr id="19" name="单圆角矩形 18"/>
          <p:cNvSpPr/>
          <p:nvPr/>
        </p:nvSpPr>
        <p:spPr>
          <a:xfrm flipH="1">
            <a:off x="3352616" y="360165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effectLst/>
                <a:uLnTx/>
                <a:uFillTx/>
                <a:latin typeface="+mn-lt"/>
                <a:ea typeface="+mn-ea"/>
                <a:cs typeface="+mn-ea"/>
                <a:sym typeface="+mn-lt"/>
              </a:rPr>
              <a:t>4</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1" name="单圆角矩形 20"/>
          <p:cNvSpPr/>
          <p:nvPr/>
        </p:nvSpPr>
        <p:spPr>
          <a:xfrm>
            <a:off x="4144704" y="425833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高可用测试</a:t>
            </a:r>
            <a:endParaRPr kumimoji="0" lang="zh-CN" altLang="en-US" sz="1600" b="1" i="0" u="none" strike="noStrike" kern="0" cap="none" spc="0" normalizeH="0" baseline="0" noProof="0" dirty="0">
              <a:ln>
                <a:noFill/>
              </a:ln>
              <a:effectLst/>
              <a:uLnTx/>
              <a:uFillTx/>
              <a:cs typeface="+mn-ea"/>
              <a:sym typeface="+mn-lt"/>
            </a:endParaRPr>
          </a:p>
        </p:txBody>
      </p:sp>
      <p:sp>
        <p:nvSpPr>
          <p:cNvPr id="22" name="单圆角矩形 21"/>
          <p:cNvSpPr/>
          <p:nvPr/>
        </p:nvSpPr>
        <p:spPr>
          <a:xfrm flipH="1">
            <a:off x="3352616" y="425833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a:cs typeface="+mn-ea"/>
                <a:sym typeface="+mn-lt"/>
              </a:rPr>
              <a:t>5</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0" name="单圆角矩形 19"/>
          <p:cNvSpPr/>
          <p:nvPr/>
        </p:nvSpPr>
        <p:spPr>
          <a:xfrm>
            <a:off x="4140582" y="489676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a:cs typeface="+mn-ea"/>
                <a:sym typeface="+mn-lt"/>
              </a:rPr>
              <a:t>业务数据存储未来需求</a:t>
            </a:r>
            <a:endParaRPr kumimoji="0" lang="zh-CN" altLang="en-US" sz="1600" b="1" i="0" u="none" strike="noStrike" kern="0" cap="none" spc="0" normalizeH="0" baseline="0" noProof="0" dirty="0">
              <a:ln>
                <a:noFill/>
              </a:ln>
              <a:effectLst/>
              <a:uLnTx/>
              <a:uFillTx/>
              <a:cs typeface="+mn-ea"/>
              <a:sym typeface="+mn-lt"/>
            </a:endParaRPr>
          </a:p>
        </p:txBody>
      </p:sp>
      <p:sp>
        <p:nvSpPr>
          <p:cNvPr id="23" name="单圆角矩形 22"/>
          <p:cNvSpPr/>
          <p:nvPr/>
        </p:nvSpPr>
        <p:spPr>
          <a:xfrm flipH="1">
            <a:off x="3348494" y="489676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cs typeface="+mn-ea"/>
                <a:sym typeface="+mn-lt"/>
              </a:rPr>
              <a:t>6</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306" y="904788"/>
            <a:ext cx="6629400" cy="368300"/>
          </a:xfrm>
          <a:prstGeom prst="rect">
            <a:avLst/>
          </a:prstGeom>
        </p:spPr>
        <p:txBody>
          <a:bodyPr wrap="none">
            <a:spAutoFit/>
          </a:bodyPr>
          <a:lstStyle/>
          <a:p>
            <a:pPr algn="l"/>
            <a:r>
              <a:rPr lang="zh-CN" altLang="en-US" b="1" kern="0" dirty="0" smtClean="0">
                <a:cs typeface="+mn-ea"/>
                <a:sym typeface="+mn-lt"/>
              </a:rPr>
              <a:t>专网通信业务PostgreSQL高可用选型</a:t>
            </a:r>
            <a:r>
              <a:rPr lang="en-US" altLang="zh-CN" b="1" kern="0" dirty="0" smtClean="0">
                <a:cs typeface="+mn-ea"/>
                <a:sym typeface="+mn-lt"/>
              </a:rPr>
              <a:t>-Patroni</a:t>
            </a:r>
            <a:r>
              <a:rPr lang="zh-CN" altLang="en-US" b="1" kern="0" dirty="0" smtClean="0">
                <a:solidFill>
                  <a:srgbClr val="FF0000"/>
                </a:solidFill>
                <a:cs typeface="+mn-ea"/>
                <a:sym typeface="+mn-lt"/>
              </a:rPr>
              <a:t>健壮性</a:t>
            </a:r>
            <a:r>
              <a:rPr lang="zh-CN" altLang="en-US" b="1" kern="0" dirty="0" smtClean="0">
                <a:solidFill>
                  <a:schemeClr val="tx1"/>
                </a:solidFill>
                <a:cs typeface="+mn-ea"/>
                <a:sym typeface="+mn-lt"/>
              </a:rPr>
              <a:t>处理</a:t>
            </a:r>
            <a:r>
              <a:rPr lang="zh-CN" altLang="en-US" b="1" kern="0" dirty="0" smtClean="0">
                <a:solidFill>
                  <a:srgbClr val="FF0000"/>
                </a:solidFill>
                <a:cs typeface="+mn-ea"/>
                <a:sym typeface="+mn-lt"/>
              </a:rPr>
              <a:t>健康</a:t>
            </a:r>
            <a:r>
              <a:rPr lang="zh-CN" altLang="en-US" b="1" kern="0" dirty="0" smtClean="0">
                <a:solidFill>
                  <a:schemeClr val="tx1"/>
                </a:solidFill>
                <a:cs typeface="+mn-ea"/>
                <a:sym typeface="+mn-lt"/>
              </a:rPr>
              <a:t>集群</a:t>
            </a:r>
          </a:p>
        </p:txBody>
      </p:sp>
      <p:sp>
        <p:nvSpPr>
          <p:cNvPr id="2" name="文本框 1"/>
          <p:cNvSpPr txBox="1"/>
          <p:nvPr/>
        </p:nvSpPr>
        <p:spPr>
          <a:xfrm>
            <a:off x="648335" y="1551305"/>
            <a:ext cx="10387965" cy="4246245"/>
          </a:xfrm>
          <a:prstGeom prst="rect">
            <a:avLst/>
          </a:prstGeom>
          <a:noFill/>
        </p:spPr>
        <p:txBody>
          <a:bodyPr wrap="square" rtlCol="0" anchor="t">
            <a:spAutoFit/>
          </a:bodyPr>
          <a:lstStyle/>
          <a:p>
            <a:r>
              <a:rPr lang="zh-CN" altLang="en-US"/>
              <a:t>判断条件 2.1：判断当前节点是否拥有领导者锁，如果是执行步骤 1.1，否则执行步骤 1.2</a:t>
            </a:r>
          </a:p>
          <a:p>
            <a:r>
              <a:rPr lang="zh-CN" altLang="en-US"/>
              <a:t>  </a:t>
            </a:r>
          </a:p>
          <a:p>
            <a:r>
              <a:rPr lang="zh-CN" altLang="en-US"/>
              <a:t>步骤 1.1：尝试更新领导者锁，执行判断条件 2.2  </a:t>
            </a:r>
          </a:p>
          <a:p>
            <a:endParaRPr lang="zh-CN" altLang="en-US"/>
          </a:p>
          <a:p>
            <a:r>
              <a:rPr lang="zh-CN" altLang="en-US"/>
              <a:t>步骤 1.2：跟随领导者  </a:t>
            </a:r>
          </a:p>
          <a:p>
            <a:endParaRPr lang="zh-CN" altLang="en-US"/>
          </a:p>
          <a:p>
            <a:r>
              <a:rPr lang="zh-CN" altLang="en-US"/>
              <a:t>判断条件 2.2：如果执行成功，则执行判断条件 2.3，否则执行步骤 1.3  </a:t>
            </a:r>
          </a:p>
          <a:p>
            <a:endParaRPr lang="zh-CN" altLang="en-US"/>
          </a:p>
          <a:p>
            <a:r>
              <a:rPr lang="zh-CN" altLang="en-US"/>
              <a:t>判断条件 2.3：当前节点是否作为主节点在运行，如果是执行步骤 1.5，否则步骤 1.4 </a:t>
            </a:r>
          </a:p>
          <a:p>
            <a:r>
              <a:rPr lang="zh-CN" altLang="en-US"/>
              <a:t> </a:t>
            </a:r>
          </a:p>
          <a:p>
            <a:r>
              <a:rPr lang="zh-CN" altLang="en-US"/>
              <a:t>步骤 1.3：执行节点降级操作  </a:t>
            </a:r>
          </a:p>
          <a:p>
            <a:endParaRPr lang="zh-CN" altLang="en-US"/>
          </a:p>
          <a:p>
            <a:r>
              <a:rPr lang="zh-CN" altLang="en-US"/>
              <a:t>步骤 1.4：提升当前节点为主节点 </a:t>
            </a:r>
          </a:p>
          <a:p>
            <a:r>
              <a:rPr lang="zh-CN" altLang="en-US"/>
              <a:t> </a:t>
            </a:r>
          </a:p>
          <a:p>
            <a:r>
              <a:rPr lang="zh-CN" altLang="en-US"/>
              <a:t>步骤 1.5：持久化节点状态到 DCS 中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306" y="904788"/>
            <a:ext cx="4560570" cy="368300"/>
          </a:xfrm>
          <a:prstGeom prst="rect">
            <a:avLst/>
          </a:prstGeom>
        </p:spPr>
        <p:txBody>
          <a:bodyPr wrap="none">
            <a:spAutoFit/>
          </a:bodyPr>
          <a:lstStyle/>
          <a:p>
            <a:pPr algn="l"/>
            <a:r>
              <a:rPr lang="zh-CN" altLang="en-US" b="1" kern="0" dirty="0" smtClean="0">
                <a:cs typeface="+mn-ea"/>
                <a:sym typeface="+mn-lt"/>
              </a:rPr>
              <a:t>专网通信业务PostgreSQL高可用选型</a:t>
            </a:r>
            <a:r>
              <a:rPr lang="en-US" altLang="zh-CN" b="1" kern="0" dirty="0" smtClean="0">
                <a:cs typeface="+mn-ea"/>
                <a:sym typeface="+mn-lt"/>
              </a:rPr>
              <a:t>-Patroni</a:t>
            </a:r>
          </a:p>
        </p:txBody>
      </p:sp>
      <p:sp>
        <p:nvSpPr>
          <p:cNvPr id="2" name="矩形 1"/>
          <p:cNvSpPr/>
          <p:nvPr/>
        </p:nvSpPr>
        <p:spPr>
          <a:xfrm>
            <a:off x="287306" y="904788"/>
            <a:ext cx="6859270" cy="368300"/>
          </a:xfrm>
          <a:prstGeom prst="rect">
            <a:avLst/>
          </a:prstGeom>
        </p:spPr>
        <p:txBody>
          <a:bodyPr wrap="none">
            <a:spAutoFit/>
          </a:bodyPr>
          <a:lstStyle/>
          <a:p>
            <a:pPr algn="l"/>
            <a:r>
              <a:rPr lang="zh-CN" altLang="en-US" b="1" kern="0" dirty="0" smtClean="0">
                <a:cs typeface="+mn-ea"/>
                <a:sym typeface="+mn-lt"/>
              </a:rPr>
              <a:t>专网通信业务PostgreSQL高可用选型</a:t>
            </a:r>
            <a:r>
              <a:rPr lang="en-US" altLang="zh-CN" b="1" kern="0" dirty="0" smtClean="0">
                <a:cs typeface="+mn-ea"/>
                <a:sym typeface="+mn-lt"/>
              </a:rPr>
              <a:t>-Patroni</a:t>
            </a:r>
            <a:r>
              <a:rPr lang="zh-CN" altLang="en-US" b="1" kern="0" dirty="0" smtClean="0">
                <a:solidFill>
                  <a:srgbClr val="FF0000"/>
                </a:solidFill>
                <a:cs typeface="+mn-ea"/>
                <a:sym typeface="+mn-lt"/>
              </a:rPr>
              <a:t>健壮性</a:t>
            </a:r>
            <a:r>
              <a:rPr lang="zh-CN" altLang="en-US" b="1" kern="0" dirty="0" smtClean="0">
                <a:solidFill>
                  <a:schemeClr val="tx1"/>
                </a:solidFill>
                <a:cs typeface="+mn-ea"/>
                <a:sym typeface="+mn-lt"/>
              </a:rPr>
              <a:t>处理</a:t>
            </a:r>
            <a:r>
              <a:rPr lang="zh-CN" altLang="en-US" b="1" kern="0" dirty="0" smtClean="0">
                <a:solidFill>
                  <a:srgbClr val="FF0000"/>
                </a:solidFill>
                <a:cs typeface="+mn-ea"/>
                <a:sym typeface="+mn-lt"/>
              </a:rPr>
              <a:t>不健康</a:t>
            </a:r>
            <a:r>
              <a:rPr lang="zh-CN" altLang="en-US" b="1" kern="0" dirty="0" smtClean="0">
                <a:solidFill>
                  <a:schemeClr val="tx1"/>
                </a:solidFill>
                <a:cs typeface="+mn-ea"/>
                <a:sym typeface="+mn-lt"/>
              </a:rPr>
              <a:t>集群</a:t>
            </a:r>
          </a:p>
        </p:txBody>
      </p:sp>
      <p:sp>
        <p:nvSpPr>
          <p:cNvPr id="4" name="文本框 3"/>
          <p:cNvSpPr txBox="1"/>
          <p:nvPr/>
        </p:nvSpPr>
        <p:spPr>
          <a:xfrm>
            <a:off x="287020" y="1704975"/>
            <a:ext cx="11283315" cy="3692525"/>
          </a:xfrm>
          <a:prstGeom prst="rect">
            <a:avLst/>
          </a:prstGeom>
          <a:noFill/>
        </p:spPr>
        <p:txBody>
          <a:bodyPr wrap="square" rtlCol="0" anchor="t">
            <a:spAutoFit/>
          </a:bodyPr>
          <a:lstStyle/>
          <a:p>
            <a:r>
              <a:rPr lang="zh-CN" altLang="en-US"/>
              <a:t>判断条件 2.1：判断当前节点是否为健康状态，如果是执行步骤 1.1，否则执行步骤 1.2</a:t>
            </a:r>
          </a:p>
          <a:p>
            <a:endParaRPr lang="zh-CN" altLang="en-US"/>
          </a:p>
          <a:p>
            <a:r>
              <a:rPr lang="zh-CN" altLang="en-US"/>
              <a:t>步骤 1.1：创建 leader key  </a:t>
            </a:r>
          </a:p>
          <a:p>
            <a:endParaRPr lang="zh-CN" altLang="en-US"/>
          </a:p>
          <a:p>
            <a:r>
              <a:rPr lang="zh-CN" altLang="en-US"/>
              <a:t>步骤 1.2：尝试跟随其他节点 </a:t>
            </a:r>
          </a:p>
          <a:p>
            <a:endParaRPr lang="zh-CN" altLang="en-US"/>
          </a:p>
          <a:p>
            <a:r>
              <a:rPr lang="zh-CN" altLang="en-US"/>
              <a:t>判断条件 2.2：是否可以获得锁，如果可以执行判断条件 2.3，否则执行步骤 1.2 </a:t>
            </a:r>
          </a:p>
          <a:p>
            <a:endParaRPr lang="zh-CN" altLang="en-US"/>
          </a:p>
          <a:p>
            <a:r>
              <a:rPr lang="zh-CN" altLang="en-US"/>
              <a:t>判断条件 2.3：当前节点是否作为 Postgresql 主节点在运行，如果是执行步骤 1.3，否则 执行步骤 1.4  </a:t>
            </a:r>
          </a:p>
          <a:p>
            <a:endParaRPr lang="zh-CN" altLang="en-US"/>
          </a:p>
          <a:p>
            <a:r>
              <a:rPr lang="zh-CN" altLang="en-US"/>
              <a:t>步骤 1.3：持久化节点状态到 DCS 中  </a:t>
            </a:r>
          </a:p>
          <a:p>
            <a:endParaRPr lang="zh-CN" altLang="en-US"/>
          </a:p>
          <a:p>
            <a:r>
              <a:rPr lang="zh-CN" altLang="en-US"/>
              <a:t>步骤 1.4：提升当前节点为主节点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单圆角矩形 11"/>
          <p:cNvSpPr/>
          <p:nvPr/>
        </p:nvSpPr>
        <p:spPr>
          <a:xfrm>
            <a:off x="4144888" y="1517815"/>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a:cs typeface="+mn-ea"/>
                <a:sym typeface="+mn-lt"/>
              </a:rPr>
              <a:t>专网通信业务数据库选型需求分析</a:t>
            </a:r>
            <a:endParaRPr kumimoji="0" lang="zh-CN" altLang="en-US" sz="1600" b="1" i="0" u="none" strike="noStrike" kern="0" cap="none" spc="0" normalizeH="0" baseline="0" noProof="0" dirty="0">
              <a:ln>
                <a:noFill/>
              </a:ln>
              <a:effectLst/>
              <a:uLnTx/>
              <a:uFillTx/>
              <a:cs typeface="+mn-ea"/>
              <a:sym typeface="+mn-lt"/>
            </a:endParaRPr>
          </a:p>
        </p:txBody>
      </p:sp>
      <p:sp>
        <p:nvSpPr>
          <p:cNvPr id="13" name="单圆角矩形 12"/>
          <p:cNvSpPr/>
          <p:nvPr/>
        </p:nvSpPr>
        <p:spPr>
          <a:xfrm flipH="1">
            <a:off x="3352800" y="1517815"/>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1</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4" name="单圆角矩形 13"/>
          <p:cNvSpPr/>
          <p:nvPr/>
        </p:nvSpPr>
        <p:spPr>
          <a:xfrm>
            <a:off x="4144888" y="2263940"/>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smtClean="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切换之路</a:t>
            </a:r>
            <a:endParaRPr kumimoji="0" lang="zh-CN" altLang="en-US" sz="1600" b="1" i="0" u="none" strike="noStrike" kern="0" cap="none" spc="0" normalizeH="0" baseline="0" noProof="0" dirty="0">
              <a:ln>
                <a:noFill/>
              </a:ln>
              <a:effectLst/>
              <a:uLnTx/>
              <a:uFillTx/>
              <a:cs typeface="+mn-ea"/>
              <a:sym typeface="+mn-lt"/>
            </a:endParaRPr>
          </a:p>
        </p:txBody>
      </p:sp>
      <p:sp>
        <p:nvSpPr>
          <p:cNvPr id="15" name="单圆角矩形 14"/>
          <p:cNvSpPr/>
          <p:nvPr/>
        </p:nvSpPr>
        <p:spPr>
          <a:xfrm flipH="1">
            <a:off x="3352800" y="2263940"/>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2</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6" name="单圆角矩形 15"/>
          <p:cNvSpPr/>
          <p:nvPr/>
        </p:nvSpPr>
        <p:spPr>
          <a:xfrm>
            <a:off x="4144888" y="294497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smtClean="0">
                <a:cs typeface="+mn-ea"/>
                <a:sym typeface="+mn-lt"/>
              </a:rPr>
              <a:t>业务</a:t>
            </a:r>
            <a:r>
              <a:rPr lang="en-US" altLang="zh-CN" sz="1600" b="1" kern="0" dirty="0">
                <a:cs typeface="+mn-ea"/>
                <a:sym typeface="+mn-lt"/>
              </a:rPr>
              <a:t>PostgreSQL</a:t>
            </a:r>
            <a:r>
              <a:rPr lang="zh-CN" altLang="en-US" sz="1600" b="1" kern="0" dirty="0" smtClean="0">
                <a:cs typeface="+mn-ea"/>
                <a:sym typeface="+mn-lt"/>
              </a:rPr>
              <a:t>高可用选型</a:t>
            </a:r>
            <a:endParaRPr kumimoji="0" lang="zh-CN" altLang="en-US" sz="1600" b="1" i="0" u="none" strike="noStrike" kern="0" cap="none" spc="0" normalizeH="0" baseline="0" noProof="0" dirty="0">
              <a:ln>
                <a:noFill/>
              </a:ln>
              <a:effectLst/>
              <a:uLnTx/>
              <a:uFillTx/>
              <a:cs typeface="+mn-ea"/>
              <a:sym typeface="+mn-lt"/>
            </a:endParaRPr>
          </a:p>
        </p:txBody>
      </p:sp>
      <p:sp>
        <p:nvSpPr>
          <p:cNvPr id="17" name="单圆角矩形 16"/>
          <p:cNvSpPr/>
          <p:nvPr/>
        </p:nvSpPr>
        <p:spPr>
          <a:xfrm flipH="1">
            <a:off x="3352800" y="294497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3</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8" name="单圆角矩形 17"/>
          <p:cNvSpPr/>
          <p:nvPr/>
        </p:nvSpPr>
        <p:spPr>
          <a:xfrm>
            <a:off x="4144704" y="3601655"/>
            <a:ext cx="4222750" cy="369888"/>
          </a:xfrm>
          <a:prstGeom prst="round1Rect">
            <a:avLst>
              <a:gd name="adj" fmla="val 25515"/>
            </a:avLst>
          </a:prstGeom>
          <a:solidFill>
            <a:schemeClr val="accent1">
              <a:lumMod val="75000"/>
            </a:schemeClr>
          </a:solidFill>
          <a:ln w="9525" algn="ctr">
            <a:solidFill>
              <a:schemeClr val="accent1"/>
            </a:solidFill>
            <a:miter lim="800000"/>
          </a:ln>
          <a:effectLst/>
        </p:spPr>
        <p:txBody>
          <a:bodyPr anchor="ctr"/>
          <a:lstStyle/>
          <a:p>
            <a:pPr marL="177800">
              <a:defRPr/>
            </a:pPr>
            <a:r>
              <a:rPr lang="zh-CN" altLang="en-US" sz="1600" b="1" kern="0" dirty="0">
                <a:solidFill>
                  <a:schemeClr val="bg1"/>
                </a:solidFill>
                <a:cs typeface="+mn-ea"/>
                <a:sym typeface="+mn-lt"/>
              </a:rPr>
              <a:t>专网通信业务</a:t>
            </a:r>
            <a:r>
              <a:rPr lang="en-US" altLang="zh-CN" sz="1600" b="1" kern="0" dirty="0">
                <a:solidFill>
                  <a:schemeClr val="bg1"/>
                </a:solidFill>
                <a:cs typeface="+mn-ea"/>
                <a:sym typeface="+mn-lt"/>
              </a:rPr>
              <a:t>PostgreSQL</a:t>
            </a:r>
            <a:r>
              <a:rPr lang="zh-CN" altLang="en-US" sz="1600" b="1" kern="0" dirty="0">
                <a:solidFill>
                  <a:schemeClr val="bg1"/>
                </a:solidFill>
                <a:cs typeface="+mn-ea"/>
                <a:sym typeface="+mn-lt"/>
              </a:rPr>
              <a:t>高</a:t>
            </a:r>
            <a:r>
              <a:rPr lang="zh-CN" altLang="en-US" sz="1600" b="1" kern="0" dirty="0" smtClean="0">
                <a:solidFill>
                  <a:schemeClr val="bg1"/>
                </a:solidFill>
                <a:cs typeface="+mn-ea"/>
                <a:sym typeface="+mn-lt"/>
              </a:rPr>
              <a:t>可用</a:t>
            </a:r>
            <a:r>
              <a:rPr lang="zh-CN" altLang="en-US" sz="1600" b="1" kern="0" dirty="0">
                <a:solidFill>
                  <a:schemeClr val="bg1"/>
                </a:solidFill>
                <a:cs typeface="+mn-ea"/>
                <a:sym typeface="+mn-lt"/>
              </a:rPr>
              <a:t>定制</a:t>
            </a:r>
          </a:p>
        </p:txBody>
      </p:sp>
      <p:sp>
        <p:nvSpPr>
          <p:cNvPr id="19" name="单圆角矩形 18"/>
          <p:cNvSpPr/>
          <p:nvPr/>
        </p:nvSpPr>
        <p:spPr>
          <a:xfrm flipH="1">
            <a:off x="3352616" y="3601655"/>
            <a:ext cx="722312" cy="369888"/>
          </a:xfrm>
          <a:prstGeom prst="round1Rect">
            <a:avLst>
              <a:gd name="adj" fmla="val 27147"/>
            </a:avLst>
          </a:prstGeom>
          <a:solidFill>
            <a:schemeClr val="accent1">
              <a:lumMod val="75000"/>
            </a:schemeClr>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solidFill>
                  <a:schemeClr val="bg1"/>
                </a:solidFill>
                <a:effectLst/>
                <a:uLnTx/>
                <a:uFillTx/>
                <a:latin typeface="+mn-lt"/>
                <a:ea typeface="+mn-ea"/>
                <a:cs typeface="+mn-ea"/>
                <a:sym typeface="+mn-lt"/>
              </a:rPr>
              <a:t>4</a:t>
            </a:r>
            <a:endParaRPr kumimoji="0" lang="zh-CN" altLang="en-US" sz="1600" b="1"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1" name="单圆角矩形 20"/>
          <p:cNvSpPr/>
          <p:nvPr/>
        </p:nvSpPr>
        <p:spPr>
          <a:xfrm>
            <a:off x="4144704" y="425833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高可用测试</a:t>
            </a:r>
            <a:endParaRPr kumimoji="0" lang="zh-CN" altLang="en-US" sz="1600" b="1" i="0" u="none" strike="noStrike" kern="0" cap="none" spc="0" normalizeH="0" baseline="0" noProof="0" dirty="0">
              <a:ln>
                <a:noFill/>
              </a:ln>
              <a:effectLst/>
              <a:uLnTx/>
              <a:uFillTx/>
              <a:cs typeface="+mn-ea"/>
              <a:sym typeface="+mn-lt"/>
            </a:endParaRPr>
          </a:p>
        </p:txBody>
      </p:sp>
      <p:sp>
        <p:nvSpPr>
          <p:cNvPr id="22" name="单圆角矩形 21"/>
          <p:cNvSpPr/>
          <p:nvPr/>
        </p:nvSpPr>
        <p:spPr>
          <a:xfrm flipH="1">
            <a:off x="3352616" y="425833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a:cs typeface="+mn-ea"/>
                <a:sym typeface="+mn-lt"/>
              </a:rPr>
              <a:t>5</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0" name="单圆角矩形 19"/>
          <p:cNvSpPr/>
          <p:nvPr/>
        </p:nvSpPr>
        <p:spPr>
          <a:xfrm>
            <a:off x="4140582" y="489676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a:cs typeface="+mn-ea"/>
                <a:sym typeface="+mn-lt"/>
              </a:rPr>
              <a:t>业务数据存储未来需求</a:t>
            </a:r>
            <a:r>
              <a:rPr lang="en-US" altLang="zh-CN" sz="1600" b="1" kern="0" dirty="0" smtClean="0">
                <a:cs typeface="+mn-ea"/>
                <a:sym typeface="+mn-lt"/>
              </a:rPr>
              <a:t>…</a:t>
            </a:r>
            <a:endParaRPr kumimoji="0" lang="zh-CN" altLang="en-US" sz="1600" b="1" i="0" u="none" strike="noStrike" kern="0" cap="none" spc="0" normalizeH="0" baseline="0" noProof="0" dirty="0">
              <a:ln>
                <a:noFill/>
              </a:ln>
              <a:effectLst/>
              <a:uLnTx/>
              <a:uFillTx/>
              <a:cs typeface="+mn-ea"/>
              <a:sym typeface="+mn-lt"/>
            </a:endParaRPr>
          </a:p>
        </p:txBody>
      </p:sp>
      <p:sp>
        <p:nvSpPr>
          <p:cNvPr id="23" name="单圆角矩形 22"/>
          <p:cNvSpPr/>
          <p:nvPr/>
        </p:nvSpPr>
        <p:spPr>
          <a:xfrm flipH="1">
            <a:off x="3348494" y="489676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cs typeface="+mn-ea"/>
                <a:sym typeface="+mn-lt"/>
              </a:rPr>
              <a:t>6</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2742" y="3215114"/>
            <a:ext cx="4270721" cy="950132"/>
          </a:xfrm>
          <a:prstGeom prst="rect">
            <a:avLst/>
          </a:prstGeom>
        </p:spPr>
        <p:txBody>
          <a:bodyPr wrap="none">
            <a:spAutoFit/>
          </a:bodyPr>
          <a:lstStyle/>
          <a:p>
            <a:pPr>
              <a:lnSpc>
                <a:spcPct val="120000"/>
              </a:lnSpc>
            </a:pPr>
            <a:r>
              <a:rPr lang="zh-CN" altLang="en-US" sz="2400" b="1" dirty="0"/>
              <a:t>自研</a:t>
            </a:r>
            <a:r>
              <a:rPr lang="en-US" altLang="zh-CN" sz="2400" b="1" dirty="0" smtClean="0"/>
              <a:t>DCS-Agent</a:t>
            </a:r>
            <a:r>
              <a:rPr lang="zh-CN" altLang="en-US" sz="2400" b="1" dirty="0" smtClean="0"/>
              <a:t>集群管理程序</a:t>
            </a:r>
            <a:endParaRPr lang="en-US" altLang="zh-CN" sz="2400" b="1" dirty="0"/>
          </a:p>
          <a:p>
            <a:pPr>
              <a:lnSpc>
                <a:spcPct val="120000"/>
              </a:lnSpc>
            </a:pPr>
            <a:r>
              <a:rPr lang="zh-CN" altLang="en-US" sz="2400" b="1" dirty="0" smtClean="0"/>
              <a:t>结合</a:t>
            </a:r>
            <a:r>
              <a:rPr lang="en-US" altLang="zh-CN" sz="2400" b="1" dirty="0" err="1" smtClean="0"/>
              <a:t>Patroni</a:t>
            </a:r>
            <a:r>
              <a:rPr lang="zh-CN" altLang="en-US" sz="2400" b="1" dirty="0" smtClean="0"/>
              <a:t>进行集群部署管理</a:t>
            </a:r>
            <a:endParaRPr lang="zh-CN" altLang="en-US" sz="2400" b="1" dirty="0"/>
          </a:p>
        </p:txBody>
      </p:sp>
      <p:sp>
        <p:nvSpPr>
          <p:cNvPr id="4" name="内容占位符 7"/>
          <p:cNvSpPr txBox="1"/>
          <p:nvPr/>
        </p:nvSpPr>
        <p:spPr>
          <a:xfrm>
            <a:off x="3000661" y="1498341"/>
            <a:ext cx="10230262" cy="3614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en-US" sz="20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4684" y="647700"/>
            <a:ext cx="6214515" cy="6035904"/>
          </a:xfrm>
          <a:prstGeom prst="rect">
            <a:avLst/>
          </a:prstGeom>
        </p:spPr>
      </p:pic>
      <p:sp>
        <p:nvSpPr>
          <p:cNvPr id="6" name="Freeform 6"/>
          <p:cNvSpPr/>
          <p:nvPr/>
        </p:nvSpPr>
        <p:spPr bwMode="auto">
          <a:xfrm>
            <a:off x="9082328" y="1498885"/>
            <a:ext cx="1851025" cy="1707866"/>
          </a:xfrm>
          <a:custGeom>
            <a:avLst/>
            <a:gdLst>
              <a:gd name="T0" fmla="*/ 550 w 1101"/>
              <a:gd name="T1" fmla="*/ 1051 h 1051"/>
              <a:gd name="T2" fmla="*/ 7 w 1101"/>
              <a:gd name="T3" fmla="*/ 954 h 1051"/>
              <a:gd name="T4" fmla="*/ 0 w 1101"/>
              <a:gd name="T5" fmla="*/ 942 h 1051"/>
              <a:gd name="T6" fmla="*/ 187 w 1101"/>
              <a:gd name="T7" fmla="*/ 422 h 1051"/>
              <a:gd name="T8" fmla="*/ 543 w 1101"/>
              <a:gd name="T9" fmla="*/ 0 h 1051"/>
              <a:gd name="T10" fmla="*/ 550 w 1101"/>
              <a:gd name="T11" fmla="*/ 0 h 1051"/>
              <a:gd name="T12" fmla="*/ 557 w 1101"/>
              <a:gd name="T13" fmla="*/ 0 h 1051"/>
              <a:gd name="T14" fmla="*/ 913 w 1101"/>
              <a:gd name="T15" fmla="*/ 422 h 1051"/>
              <a:gd name="T16" fmla="*/ 1101 w 1101"/>
              <a:gd name="T17" fmla="*/ 941 h 1051"/>
              <a:gd name="T18" fmla="*/ 1094 w 1101"/>
              <a:gd name="T19" fmla="*/ 954 h 1051"/>
              <a:gd name="T20" fmla="*/ 550 w 1101"/>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1051">
                <a:moveTo>
                  <a:pt x="550" y="1051"/>
                </a:moveTo>
                <a:cubicBezTo>
                  <a:pt x="174" y="1051"/>
                  <a:pt x="19" y="961"/>
                  <a:pt x="7" y="954"/>
                </a:cubicBezTo>
                <a:cubicBezTo>
                  <a:pt x="4" y="951"/>
                  <a:pt x="1" y="945"/>
                  <a:pt x="0" y="942"/>
                </a:cubicBezTo>
                <a:cubicBezTo>
                  <a:pt x="0" y="922"/>
                  <a:pt x="3" y="742"/>
                  <a:pt x="187" y="422"/>
                </a:cubicBezTo>
                <a:cubicBezTo>
                  <a:pt x="371" y="103"/>
                  <a:pt x="526" y="10"/>
                  <a:pt x="543" y="0"/>
                </a:cubicBezTo>
                <a:cubicBezTo>
                  <a:pt x="544" y="0"/>
                  <a:pt x="547" y="0"/>
                  <a:pt x="550" y="0"/>
                </a:cubicBezTo>
                <a:cubicBezTo>
                  <a:pt x="553" y="0"/>
                  <a:pt x="556" y="0"/>
                  <a:pt x="557" y="0"/>
                </a:cubicBezTo>
                <a:cubicBezTo>
                  <a:pt x="574" y="10"/>
                  <a:pt x="729" y="103"/>
                  <a:pt x="913" y="422"/>
                </a:cubicBezTo>
                <a:cubicBezTo>
                  <a:pt x="1101" y="748"/>
                  <a:pt x="1101" y="927"/>
                  <a:pt x="1101" y="941"/>
                </a:cubicBezTo>
                <a:cubicBezTo>
                  <a:pt x="1099" y="945"/>
                  <a:pt x="1096" y="951"/>
                  <a:pt x="1094" y="954"/>
                </a:cubicBezTo>
                <a:cubicBezTo>
                  <a:pt x="1077" y="964"/>
                  <a:pt x="919" y="1051"/>
                  <a:pt x="550" y="1051"/>
                </a:cubicBezTo>
                <a:close/>
              </a:path>
            </a:pathLst>
          </a:custGeom>
          <a:solidFill>
            <a:srgbClr val="BBC6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Freeform 7"/>
          <p:cNvSpPr/>
          <p:nvPr/>
        </p:nvSpPr>
        <p:spPr bwMode="auto">
          <a:xfrm>
            <a:off x="7461490" y="928972"/>
            <a:ext cx="1852613" cy="1707866"/>
          </a:xfrm>
          <a:custGeom>
            <a:avLst/>
            <a:gdLst>
              <a:gd name="T0" fmla="*/ 551 w 1102"/>
              <a:gd name="T1" fmla="*/ 1051 h 1051"/>
              <a:gd name="T2" fmla="*/ 544 w 1102"/>
              <a:gd name="T3" fmla="*/ 1051 h 1051"/>
              <a:gd name="T4" fmla="*/ 188 w 1102"/>
              <a:gd name="T5" fmla="*/ 629 h 1051"/>
              <a:gd name="T6" fmla="*/ 1 w 1102"/>
              <a:gd name="T7" fmla="*/ 109 h 1051"/>
              <a:gd name="T8" fmla="*/ 8 w 1102"/>
              <a:gd name="T9" fmla="*/ 97 h 1051"/>
              <a:gd name="T10" fmla="*/ 551 w 1102"/>
              <a:gd name="T11" fmla="*/ 0 h 1051"/>
              <a:gd name="T12" fmla="*/ 1094 w 1102"/>
              <a:gd name="T13" fmla="*/ 97 h 1051"/>
              <a:gd name="T14" fmla="*/ 1101 w 1102"/>
              <a:gd name="T15" fmla="*/ 109 h 1051"/>
              <a:gd name="T16" fmla="*/ 914 w 1102"/>
              <a:gd name="T17" fmla="*/ 629 h 1051"/>
              <a:gd name="T18" fmla="*/ 558 w 1102"/>
              <a:gd name="T19" fmla="*/ 1051 h 1051"/>
              <a:gd name="T20" fmla="*/ 551 w 1102"/>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2" h="1051">
                <a:moveTo>
                  <a:pt x="551" y="1051"/>
                </a:moveTo>
                <a:cubicBezTo>
                  <a:pt x="548" y="1051"/>
                  <a:pt x="545" y="1051"/>
                  <a:pt x="544" y="1051"/>
                </a:cubicBezTo>
                <a:cubicBezTo>
                  <a:pt x="527" y="1041"/>
                  <a:pt x="372" y="948"/>
                  <a:pt x="188" y="629"/>
                </a:cubicBezTo>
                <a:cubicBezTo>
                  <a:pt x="4" y="309"/>
                  <a:pt x="0" y="129"/>
                  <a:pt x="1" y="109"/>
                </a:cubicBezTo>
                <a:cubicBezTo>
                  <a:pt x="2" y="106"/>
                  <a:pt x="5" y="100"/>
                  <a:pt x="8" y="97"/>
                </a:cubicBezTo>
                <a:cubicBezTo>
                  <a:pt x="24" y="87"/>
                  <a:pt x="182" y="0"/>
                  <a:pt x="551" y="0"/>
                </a:cubicBezTo>
                <a:cubicBezTo>
                  <a:pt x="927" y="0"/>
                  <a:pt x="1082" y="90"/>
                  <a:pt x="1094" y="97"/>
                </a:cubicBezTo>
                <a:cubicBezTo>
                  <a:pt x="1097" y="100"/>
                  <a:pt x="1100" y="106"/>
                  <a:pt x="1101" y="109"/>
                </a:cubicBezTo>
                <a:cubicBezTo>
                  <a:pt x="1102" y="129"/>
                  <a:pt x="1098" y="309"/>
                  <a:pt x="914" y="629"/>
                </a:cubicBezTo>
                <a:cubicBezTo>
                  <a:pt x="726" y="954"/>
                  <a:pt x="571" y="1043"/>
                  <a:pt x="558" y="1051"/>
                </a:cubicBezTo>
                <a:cubicBezTo>
                  <a:pt x="557" y="1051"/>
                  <a:pt x="554" y="1051"/>
                  <a:pt x="551" y="1051"/>
                </a:cubicBezTo>
                <a:close/>
              </a:path>
            </a:pathLst>
          </a:custGeom>
          <a:solidFill>
            <a:srgbClr val="4BAE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n-lt"/>
              <a:ea typeface="+mn-ea"/>
              <a:cs typeface="+mn-ea"/>
              <a:sym typeface="+mn-lt"/>
            </a:endParaRPr>
          </a:p>
        </p:txBody>
      </p:sp>
      <p:sp>
        <p:nvSpPr>
          <p:cNvPr id="8" name="Freeform 8"/>
          <p:cNvSpPr/>
          <p:nvPr/>
        </p:nvSpPr>
        <p:spPr bwMode="auto">
          <a:xfrm>
            <a:off x="9083915" y="3729322"/>
            <a:ext cx="1852613" cy="1707866"/>
          </a:xfrm>
          <a:custGeom>
            <a:avLst/>
            <a:gdLst>
              <a:gd name="T0" fmla="*/ 551 w 1102"/>
              <a:gd name="T1" fmla="*/ 1051 h 1051"/>
              <a:gd name="T2" fmla="*/ 544 w 1102"/>
              <a:gd name="T3" fmla="*/ 1050 h 1051"/>
              <a:gd name="T4" fmla="*/ 188 w 1102"/>
              <a:gd name="T5" fmla="*/ 628 h 1051"/>
              <a:gd name="T6" fmla="*/ 1 w 1102"/>
              <a:gd name="T7" fmla="*/ 109 h 1051"/>
              <a:gd name="T8" fmla="*/ 7 w 1102"/>
              <a:gd name="T9" fmla="*/ 97 h 1051"/>
              <a:gd name="T10" fmla="*/ 551 w 1102"/>
              <a:gd name="T11" fmla="*/ 0 h 1051"/>
              <a:gd name="T12" fmla="*/ 1094 w 1102"/>
              <a:gd name="T13" fmla="*/ 97 h 1051"/>
              <a:gd name="T14" fmla="*/ 1101 w 1102"/>
              <a:gd name="T15" fmla="*/ 109 h 1051"/>
              <a:gd name="T16" fmla="*/ 914 w 1102"/>
              <a:gd name="T17" fmla="*/ 628 h 1051"/>
              <a:gd name="T18" fmla="*/ 558 w 1102"/>
              <a:gd name="T19" fmla="*/ 1050 h 1051"/>
              <a:gd name="T20" fmla="*/ 551 w 1102"/>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2" h="1051">
                <a:moveTo>
                  <a:pt x="551" y="1051"/>
                </a:moveTo>
                <a:cubicBezTo>
                  <a:pt x="548" y="1051"/>
                  <a:pt x="545" y="1051"/>
                  <a:pt x="544" y="1050"/>
                </a:cubicBezTo>
                <a:cubicBezTo>
                  <a:pt x="527" y="1041"/>
                  <a:pt x="372" y="947"/>
                  <a:pt x="188" y="628"/>
                </a:cubicBezTo>
                <a:cubicBezTo>
                  <a:pt x="4" y="309"/>
                  <a:pt x="0" y="129"/>
                  <a:pt x="1" y="109"/>
                </a:cubicBezTo>
                <a:cubicBezTo>
                  <a:pt x="2" y="106"/>
                  <a:pt x="5" y="100"/>
                  <a:pt x="7" y="97"/>
                </a:cubicBezTo>
                <a:cubicBezTo>
                  <a:pt x="24" y="87"/>
                  <a:pt x="182" y="0"/>
                  <a:pt x="551" y="0"/>
                </a:cubicBezTo>
                <a:cubicBezTo>
                  <a:pt x="920" y="0"/>
                  <a:pt x="1078" y="87"/>
                  <a:pt x="1094" y="97"/>
                </a:cubicBezTo>
                <a:cubicBezTo>
                  <a:pt x="1097" y="100"/>
                  <a:pt x="1100" y="106"/>
                  <a:pt x="1101" y="109"/>
                </a:cubicBezTo>
                <a:cubicBezTo>
                  <a:pt x="1102" y="128"/>
                  <a:pt x="1098" y="309"/>
                  <a:pt x="914" y="628"/>
                </a:cubicBezTo>
                <a:cubicBezTo>
                  <a:pt x="730" y="947"/>
                  <a:pt x="575" y="1041"/>
                  <a:pt x="558" y="1050"/>
                </a:cubicBezTo>
                <a:cubicBezTo>
                  <a:pt x="557" y="1051"/>
                  <a:pt x="554" y="1051"/>
                  <a:pt x="551" y="1051"/>
                </a:cubicBezTo>
                <a:close/>
              </a:path>
            </a:pathLst>
          </a:custGeom>
          <a:solidFill>
            <a:srgbClr val="F49C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9"/>
          <p:cNvSpPr/>
          <p:nvPr/>
        </p:nvSpPr>
        <p:spPr bwMode="auto">
          <a:xfrm>
            <a:off x="5845415" y="1506822"/>
            <a:ext cx="1852613" cy="1707866"/>
          </a:xfrm>
          <a:custGeom>
            <a:avLst/>
            <a:gdLst>
              <a:gd name="T0" fmla="*/ 551 w 1102"/>
              <a:gd name="T1" fmla="*/ 1051 h 1051"/>
              <a:gd name="T2" fmla="*/ 7 w 1102"/>
              <a:gd name="T3" fmla="*/ 954 h 1051"/>
              <a:gd name="T4" fmla="*/ 1 w 1102"/>
              <a:gd name="T5" fmla="*/ 942 h 1051"/>
              <a:gd name="T6" fmla="*/ 188 w 1102"/>
              <a:gd name="T7" fmla="*/ 423 h 1051"/>
              <a:gd name="T8" fmla="*/ 544 w 1102"/>
              <a:gd name="T9" fmla="*/ 1 h 1051"/>
              <a:gd name="T10" fmla="*/ 551 w 1102"/>
              <a:gd name="T11" fmla="*/ 0 h 1051"/>
              <a:gd name="T12" fmla="*/ 558 w 1102"/>
              <a:gd name="T13" fmla="*/ 1 h 1051"/>
              <a:gd name="T14" fmla="*/ 914 w 1102"/>
              <a:gd name="T15" fmla="*/ 423 h 1051"/>
              <a:gd name="T16" fmla="*/ 1101 w 1102"/>
              <a:gd name="T17" fmla="*/ 942 h 1051"/>
              <a:gd name="T18" fmla="*/ 1094 w 1102"/>
              <a:gd name="T19" fmla="*/ 954 h 1051"/>
              <a:gd name="T20" fmla="*/ 551 w 1102"/>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2" h="1051">
                <a:moveTo>
                  <a:pt x="551" y="1051"/>
                </a:moveTo>
                <a:cubicBezTo>
                  <a:pt x="182" y="1051"/>
                  <a:pt x="24" y="964"/>
                  <a:pt x="7" y="954"/>
                </a:cubicBezTo>
                <a:cubicBezTo>
                  <a:pt x="5" y="951"/>
                  <a:pt x="2" y="945"/>
                  <a:pt x="1" y="942"/>
                </a:cubicBezTo>
                <a:cubicBezTo>
                  <a:pt x="0" y="922"/>
                  <a:pt x="4" y="742"/>
                  <a:pt x="188" y="423"/>
                </a:cubicBezTo>
                <a:cubicBezTo>
                  <a:pt x="372" y="104"/>
                  <a:pt x="527" y="10"/>
                  <a:pt x="544" y="1"/>
                </a:cubicBezTo>
                <a:cubicBezTo>
                  <a:pt x="545" y="0"/>
                  <a:pt x="548" y="0"/>
                  <a:pt x="551" y="0"/>
                </a:cubicBezTo>
                <a:cubicBezTo>
                  <a:pt x="554" y="0"/>
                  <a:pt x="557" y="0"/>
                  <a:pt x="558" y="1"/>
                </a:cubicBezTo>
                <a:cubicBezTo>
                  <a:pt x="575" y="10"/>
                  <a:pt x="729" y="104"/>
                  <a:pt x="914" y="423"/>
                </a:cubicBezTo>
                <a:cubicBezTo>
                  <a:pt x="1102" y="748"/>
                  <a:pt x="1102" y="927"/>
                  <a:pt x="1101" y="942"/>
                </a:cubicBezTo>
                <a:cubicBezTo>
                  <a:pt x="1100" y="945"/>
                  <a:pt x="1097" y="951"/>
                  <a:pt x="1094" y="954"/>
                </a:cubicBezTo>
                <a:cubicBezTo>
                  <a:pt x="1078" y="964"/>
                  <a:pt x="920" y="1051"/>
                  <a:pt x="551" y="1051"/>
                </a:cubicBezTo>
                <a:close/>
              </a:path>
            </a:pathLst>
          </a:custGeom>
          <a:solidFill>
            <a:srgbClr val="BBC6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Freeform 10"/>
          <p:cNvSpPr/>
          <p:nvPr/>
        </p:nvSpPr>
        <p:spPr bwMode="auto">
          <a:xfrm>
            <a:off x="7467840" y="4308705"/>
            <a:ext cx="1851025" cy="1706333"/>
          </a:xfrm>
          <a:custGeom>
            <a:avLst/>
            <a:gdLst>
              <a:gd name="T0" fmla="*/ 551 w 1101"/>
              <a:gd name="T1" fmla="*/ 1051 h 1051"/>
              <a:gd name="T2" fmla="*/ 7 w 1101"/>
              <a:gd name="T3" fmla="*/ 954 h 1051"/>
              <a:gd name="T4" fmla="*/ 0 w 1101"/>
              <a:gd name="T5" fmla="*/ 942 h 1051"/>
              <a:gd name="T6" fmla="*/ 188 w 1101"/>
              <a:gd name="T7" fmla="*/ 422 h 1051"/>
              <a:gd name="T8" fmla="*/ 544 w 1101"/>
              <a:gd name="T9" fmla="*/ 0 h 1051"/>
              <a:gd name="T10" fmla="*/ 551 w 1101"/>
              <a:gd name="T11" fmla="*/ 0 h 1051"/>
              <a:gd name="T12" fmla="*/ 558 w 1101"/>
              <a:gd name="T13" fmla="*/ 0 h 1051"/>
              <a:gd name="T14" fmla="*/ 914 w 1101"/>
              <a:gd name="T15" fmla="*/ 422 h 1051"/>
              <a:gd name="T16" fmla="*/ 1101 w 1101"/>
              <a:gd name="T17" fmla="*/ 942 h 1051"/>
              <a:gd name="T18" fmla="*/ 1094 w 1101"/>
              <a:gd name="T19" fmla="*/ 954 h 1051"/>
              <a:gd name="T20" fmla="*/ 551 w 1101"/>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1051">
                <a:moveTo>
                  <a:pt x="551" y="1051"/>
                </a:moveTo>
                <a:cubicBezTo>
                  <a:pt x="182" y="1051"/>
                  <a:pt x="24" y="964"/>
                  <a:pt x="7" y="954"/>
                </a:cubicBezTo>
                <a:cubicBezTo>
                  <a:pt x="5" y="951"/>
                  <a:pt x="2" y="945"/>
                  <a:pt x="0" y="942"/>
                </a:cubicBezTo>
                <a:cubicBezTo>
                  <a:pt x="0" y="922"/>
                  <a:pt x="4" y="742"/>
                  <a:pt x="188" y="422"/>
                </a:cubicBezTo>
                <a:cubicBezTo>
                  <a:pt x="372" y="103"/>
                  <a:pt x="527" y="10"/>
                  <a:pt x="544" y="0"/>
                </a:cubicBezTo>
                <a:cubicBezTo>
                  <a:pt x="545" y="0"/>
                  <a:pt x="548" y="0"/>
                  <a:pt x="551" y="0"/>
                </a:cubicBezTo>
                <a:cubicBezTo>
                  <a:pt x="554" y="0"/>
                  <a:pt x="556" y="0"/>
                  <a:pt x="558" y="0"/>
                </a:cubicBezTo>
                <a:cubicBezTo>
                  <a:pt x="575" y="10"/>
                  <a:pt x="729" y="103"/>
                  <a:pt x="914" y="422"/>
                </a:cubicBezTo>
                <a:cubicBezTo>
                  <a:pt x="1098" y="742"/>
                  <a:pt x="1101" y="922"/>
                  <a:pt x="1101" y="942"/>
                </a:cubicBezTo>
                <a:cubicBezTo>
                  <a:pt x="1100" y="945"/>
                  <a:pt x="1097" y="951"/>
                  <a:pt x="1094" y="954"/>
                </a:cubicBezTo>
                <a:cubicBezTo>
                  <a:pt x="1077" y="964"/>
                  <a:pt x="920" y="1051"/>
                  <a:pt x="551" y="1051"/>
                </a:cubicBezTo>
                <a:close/>
              </a:path>
            </a:pathLst>
          </a:custGeom>
          <a:solidFill>
            <a:srgbClr val="BBC6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Freeform 11"/>
          <p:cNvSpPr/>
          <p:nvPr/>
        </p:nvSpPr>
        <p:spPr bwMode="auto">
          <a:xfrm>
            <a:off x="5848590" y="3734085"/>
            <a:ext cx="1851025" cy="1707866"/>
          </a:xfrm>
          <a:custGeom>
            <a:avLst/>
            <a:gdLst>
              <a:gd name="T0" fmla="*/ 551 w 1101"/>
              <a:gd name="T1" fmla="*/ 1051 h 1051"/>
              <a:gd name="T2" fmla="*/ 544 w 1101"/>
              <a:gd name="T3" fmla="*/ 1051 h 1051"/>
              <a:gd name="T4" fmla="*/ 188 w 1101"/>
              <a:gd name="T5" fmla="*/ 629 h 1051"/>
              <a:gd name="T6" fmla="*/ 0 w 1101"/>
              <a:gd name="T7" fmla="*/ 109 h 1051"/>
              <a:gd name="T8" fmla="*/ 7 w 1101"/>
              <a:gd name="T9" fmla="*/ 97 h 1051"/>
              <a:gd name="T10" fmla="*/ 551 w 1101"/>
              <a:gd name="T11" fmla="*/ 0 h 1051"/>
              <a:gd name="T12" fmla="*/ 1094 w 1101"/>
              <a:gd name="T13" fmla="*/ 97 h 1051"/>
              <a:gd name="T14" fmla="*/ 1101 w 1101"/>
              <a:gd name="T15" fmla="*/ 109 h 1051"/>
              <a:gd name="T16" fmla="*/ 914 w 1101"/>
              <a:gd name="T17" fmla="*/ 629 h 1051"/>
              <a:gd name="T18" fmla="*/ 558 w 1101"/>
              <a:gd name="T19" fmla="*/ 1051 h 1051"/>
              <a:gd name="T20" fmla="*/ 551 w 1101"/>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1051">
                <a:moveTo>
                  <a:pt x="551" y="1051"/>
                </a:moveTo>
                <a:cubicBezTo>
                  <a:pt x="548" y="1051"/>
                  <a:pt x="545" y="1051"/>
                  <a:pt x="544" y="1051"/>
                </a:cubicBezTo>
                <a:cubicBezTo>
                  <a:pt x="527" y="1041"/>
                  <a:pt x="372" y="948"/>
                  <a:pt x="188" y="629"/>
                </a:cubicBezTo>
                <a:cubicBezTo>
                  <a:pt x="0" y="303"/>
                  <a:pt x="0" y="124"/>
                  <a:pt x="0" y="109"/>
                </a:cubicBezTo>
                <a:cubicBezTo>
                  <a:pt x="1" y="106"/>
                  <a:pt x="5" y="100"/>
                  <a:pt x="7" y="97"/>
                </a:cubicBezTo>
                <a:cubicBezTo>
                  <a:pt x="24" y="87"/>
                  <a:pt x="182" y="0"/>
                  <a:pt x="551" y="0"/>
                </a:cubicBezTo>
                <a:cubicBezTo>
                  <a:pt x="919" y="0"/>
                  <a:pt x="1077" y="87"/>
                  <a:pt x="1094" y="97"/>
                </a:cubicBezTo>
                <a:cubicBezTo>
                  <a:pt x="1097" y="100"/>
                  <a:pt x="1100" y="106"/>
                  <a:pt x="1101" y="109"/>
                </a:cubicBezTo>
                <a:cubicBezTo>
                  <a:pt x="1101" y="129"/>
                  <a:pt x="1098" y="309"/>
                  <a:pt x="914" y="629"/>
                </a:cubicBezTo>
                <a:cubicBezTo>
                  <a:pt x="729" y="948"/>
                  <a:pt x="575" y="1041"/>
                  <a:pt x="558" y="1051"/>
                </a:cubicBezTo>
                <a:cubicBezTo>
                  <a:pt x="556" y="1051"/>
                  <a:pt x="554" y="1051"/>
                  <a:pt x="551" y="1051"/>
                </a:cubicBezTo>
                <a:close/>
              </a:path>
            </a:pathLst>
          </a:custGeom>
          <a:solidFill>
            <a:srgbClr val="C493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文本框 11"/>
          <p:cNvSpPr txBox="1"/>
          <p:nvPr/>
        </p:nvSpPr>
        <p:spPr>
          <a:xfrm>
            <a:off x="6505486" y="1872370"/>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01</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3" name="文本框 12"/>
          <p:cNvSpPr txBox="1"/>
          <p:nvPr/>
        </p:nvSpPr>
        <p:spPr>
          <a:xfrm>
            <a:off x="8121561" y="1872370"/>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02</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4" name="文本框 13"/>
          <p:cNvSpPr txBox="1"/>
          <p:nvPr/>
        </p:nvSpPr>
        <p:spPr>
          <a:xfrm>
            <a:off x="9747161" y="1872370"/>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03</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5" name="文本框 14"/>
          <p:cNvSpPr txBox="1"/>
          <p:nvPr/>
        </p:nvSpPr>
        <p:spPr>
          <a:xfrm>
            <a:off x="6505486" y="4498354"/>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04</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6" name="文本框 15"/>
          <p:cNvSpPr txBox="1"/>
          <p:nvPr/>
        </p:nvSpPr>
        <p:spPr>
          <a:xfrm>
            <a:off x="8121561" y="4498354"/>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05</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7" name="文本框 16"/>
          <p:cNvSpPr txBox="1"/>
          <p:nvPr/>
        </p:nvSpPr>
        <p:spPr>
          <a:xfrm>
            <a:off x="9747161" y="4498354"/>
            <a:ext cx="527709" cy="49475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mn-lt"/>
                <a:ea typeface="+mn-ea"/>
                <a:cs typeface="+mn-ea"/>
                <a:sym typeface="+mn-lt"/>
              </a:rPr>
              <a:t>06</a:t>
            </a:r>
            <a:endParaRPr kumimoji="0" lang="zh-CN" altLang="en-US" sz="24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8" name="文本框 17"/>
          <p:cNvSpPr txBox="1"/>
          <p:nvPr/>
        </p:nvSpPr>
        <p:spPr>
          <a:xfrm>
            <a:off x="5936143" y="2575526"/>
            <a:ext cx="1800493" cy="39613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数据库自动备份</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9" name="文本框 18"/>
          <p:cNvSpPr txBox="1"/>
          <p:nvPr/>
        </p:nvSpPr>
        <p:spPr>
          <a:xfrm>
            <a:off x="9295457" y="2476866"/>
            <a:ext cx="1569660" cy="728533"/>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异地中心数据</a:t>
            </a:r>
            <a:endPar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同步</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0" name="文本框 19"/>
          <p:cNvSpPr txBox="1"/>
          <p:nvPr/>
        </p:nvSpPr>
        <p:spPr>
          <a:xfrm>
            <a:off x="6025043" y="3916481"/>
            <a:ext cx="1338828" cy="75713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数据库状态</a:t>
            </a:r>
            <a:endPar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lang="zh-CN" altLang="en-US" kern="0" noProof="0" dirty="0" smtClean="0">
                <a:solidFill>
                  <a:schemeClr val="bg1"/>
                </a:solidFill>
                <a:cs typeface="+mn-ea"/>
                <a:sym typeface="+mn-lt"/>
              </a:rPr>
              <a:t>搜集上报</a:t>
            </a: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1" name="文本框 20"/>
          <p:cNvSpPr txBox="1"/>
          <p:nvPr/>
        </p:nvSpPr>
        <p:spPr>
          <a:xfrm>
            <a:off x="9331554" y="3916481"/>
            <a:ext cx="1569660" cy="757130"/>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kern="0" noProof="0" dirty="0" smtClean="0">
                <a:solidFill>
                  <a:schemeClr val="bg1"/>
                </a:solidFill>
                <a:cs typeface="+mn-ea"/>
                <a:sym typeface="+mn-lt"/>
              </a:rPr>
              <a:t>节点动态伸缩</a:t>
            </a:r>
            <a:endParaRPr lang="en-US" altLang="zh-CN" kern="0" noProof="0" dirty="0" smtClean="0">
              <a:solidFill>
                <a:schemeClr val="bg1"/>
              </a:solidFill>
              <a:cs typeface="+mn-ea"/>
              <a:sym typeface="+mn-lt"/>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dirty="0">
                <a:ln>
                  <a:noFill/>
                </a:ln>
                <a:solidFill>
                  <a:schemeClr val="bg1"/>
                </a:solidFill>
                <a:effectLst/>
                <a:uLnTx/>
                <a:uFillTx/>
                <a:latin typeface="+mn-lt"/>
                <a:ea typeface="+mn-ea"/>
                <a:cs typeface="+mn-ea"/>
                <a:sym typeface="+mn-lt"/>
              </a:rPr>
              <a:t>扩展</a:t>
            </a: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2" name="文本框 21"/>
          <p:cNvSpPr txBox="1"/>
          <p:nvPr/>
        </p:nvSpPr>
        <p:spPr>
          <a:xfrm>
            <a:off x="7540980" y="1076881"/>
            <a:ext cx="1800493" cy="39613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数据库检测恢复</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3" name="文本框 22"/>
          <p:cNvSpPr txBox="1"/>
          <p:nvPr/>
        </p:nvSpPr>
        <p:spPr>
          <a:xfrm>
            <a:off x="7680680" y="5252522"/>
            <a:ext cx="1633781" cy="39613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mn-lt"/>
                <a:ea typeface="+mn-ea"/>
                <a:cs typeface="+mn-ea"/>
                <a:sym typeface="+mn-lt"/>
              </a:rPr>
              <a:t>集群节点重组</a:t>
            </a:r>
            <a:r>
              <a:rPr kumimoji="0" lang="en-US" altLang="zh-CN" sz="1800" b="0" i="0" u="none" strike="noStrike" kern="0" cap="none" spc="0" normalizeH="0" baseline="0" noProof="0" dirty="0" smtClean="0">
                <a:ln>
                  <a:noFill/>
                </a:ln>
                <a:solidFill>
                  <a:schemeClr val="bg1"/>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306" y="904788"/>
            <a:ext cx="4236720" cy="368300"/>
          </a:xfrm>
          <a:prstGeom prst="rect">
            <a:avLst/>
          </a:prstGeom>
        </p:spPr>
        <p:txBody>
          <a:bodyPr wrap="none">
            <a:spAutoFit/>
          </a:bodyPr>
          <a:lstStyle/>
          <a:p>
            <a:pPr algn="l"/>
            <a:r>
              <a:rPr lang="zh-CN" altLang="en-US" b="1" kern="0" dirty="0" smtClean="0">
                <a:cs typeface="+mn-ea"/>
                <a:sym typeface="+mn-lt"/>
              </a:rPr>
              <a:t>专网通信业务PostgreSQL高可用选型</a:t>
            </a:r>
            <a:r>
              <a:rPr lang="en-US" altLang="zh-CN" b="1" kern="0" dirty="0" smtClean="0">
                <a:cs typeface="+mn-ea"/>
                <a:sym typeface="+mn-lt"/>
              </a:rPr>
              <a:t>-DCS</a:t>
            </a:r>
          </a:p>
        </p:txBody>
      </p:sp>
      <p:pic>
        <p:nvPicPr>
          <p:cNvPr id="2" name="图片 1"/>
          <p:cNvPicPr>
            <a:picLocks noChangeAspect="1"/>
          </p:cNvPicPr>
          <p:nvPr>
            <p:custDataLst>
              <p:tags r:id="rId1"/>
            </p:custDataLst>
          </p:nvPr>
        </p:nvPicPr>
        <p:blipFill>
          <a:blip r:embed="rId3"/>
          <a:stretch>
            <a:fillRect/>
          </a:stretch>
        </p:blipFill>
        <p:spPr>
          <a:xfrm>
            <a:off x="831215" y="1372235"/>
            <a:ext cx="9246235" cy="4177665"/>
          </a:xfrm>
          <a:prstGeom prst="rect">
            <a:avLst/>
          </a:prstGeom>
        </p:spPr>
      </p:pic>
      <p:sp>
        <p:nvSpPr>
          <p:cNvPr id="4" name="矩形 3"/>
          <p:cNvSpPr/>
          <p:nvPr/>
        </p:nvSpPr>
        <p:spPr>
          <a:xfrm>
            <a:off x="831062" y="5776069"/>
            <a:ext cx="9571990" cy="977265"/>
          </a:xfrm>
          <a:prstGeom prst="rect">
            <a:avLst/>
          </a:prstGeom>
        </p:spPr>
        <p:txBody>
          <a:bodyPr wrap="none">
            <a:spAutoFit/>
          </a:bodyPr>
          <a:lstStyle/>
          <a:p>
            <a:pPr>
              <a:lnSpc>
                <a:spcPct val="120000"/>
              </a:lnSpc>
            </a:pPr>
            <a:r>
              <a:rPr lang="zh-CN" sz="2400" b="1" dirty="0"/>
              <a:t>三种</a:t>
            </a:r>
            <a:r>
              <a:rPr lang="en-US" altLang="zh-CN" sz="2400" b="1" dirty="0"/>
              <a:t>DCS</a:t>
            </a:r>
            <a:r>
              <a:rPr lang="zh-CN" altLang="en-US" sz="2400" b="1" dirty="0"/>
              <a:t>软件各有优缺点</a:t>
            </a:r>
            <a:r>
              <a:rPr lang="en-US" altLang="zh-CN" sz="2400" b="1" dirty="0"/>
              <a:t>,</a:t>
            </a:r>
            <a:r>
              <a:rPr lang="zh-CN" altLang="en-US" sz="2400" b="1" dirty="0"/>
              <a:t>由于整体业务基础架构使用</a:t>
            </a:r>
            <a:r>
              <a:rPr lang="en-US" altLang="zh-CN" sz="2400" b="1" dirty="0"/>
              <a:t>K8S+etcd</a:t>
            </a:r>
            <a:r>
              <a:rPr lang="zh-CN" altLang="en-US" sz="2400" b="1" dirty="0"/>
              <a:t>做微服务</a:t>
            </a:r>
          </a:p>
          <a:p>
            <a:pPr>
              <a:lnSpc>
                <a:spcPct val="120000"/>
              </a:lnSpc>
            </a:pPr>
            <a:r>
              <a:rPr lang="zh-CN" altLang="en-US" sz="2400" b="1" dirty="0"/>
              <a:t>容器管理</a:t>
            </a:r>
            <a:r>
              <a:rPr lang="en-US" altLang="zh-CN" sz="2400" b="1" dirty="0"/>
              <a:t>,</a:t>
            </a:r>
            <a:r>
              <a:rPr lang="zh-CN" altLang="en-US" sz="2400" b="1" dirty="0"/>
              <a:t>故选择</a:t>
            </a:r>
            <a:r>
              <a:rPr lang="en-US" altLang="zh-CN" sz="2400" b="1" dirty="0"/>
              <a:t>etcd</a:t>
            </a:r>
            <a:r>
              <a:rPr lang="zh-CN" altLang="en-US" sz="2400" b="1"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306" y="904788"/>
            <a:ext cx="2941320" cy="368300"/>
          </a:xfrm>
          <a:prstGeom prst="rect">
            <a:avLst/>
          </a:prstGeom>
        </p:spPr>
        <p:txBody>
          <a:bodyPr wrap="none">
            <a:spAutoFit/>
          </a:bodyPr>
          <a:lstStyle/>
          <a:p>
            <a:pPr algn="l"/>
            <a:r>
              <a:rPr lang="zh-CN" b="1" kern="0" dirty="0" smtClean="0">
                <a:cs typeface="+mn-ea"/>
                <a:sym typeface="+mn-lt"/>
              </a:rPr>
              <a:t>应用如何连接数据库集群？</a:t>
            </a:r>
          </a:p>
        </p:txBody>
      </p:sp>
      <p:sp>
        <p:nvSpPr>
          <p:cNvPr id="2" name="文本框 1"/>
          <p:cNvSpPr txBox="1"/>
          <p:nvPr/>
        </p:nvSpPr>
        <p:spPr>
          <a:xfrm>
            <a:off x="400050" y="1485900"/>
            <a:ext cx="8578850" cy="368300"/>
          </a:xfrm>
          <a:prstGeom prst="rect">
            <a:avLst/>
          </a:prstGeom>
          <a:noFill/>
        </p:spPr>
        <p:txBody>
          <a:bodyPr wrap="square" rtlCol="0" anchor="t">
            <a:spAutoFit/>
          </a:bodyPr>
          <a:lstStyle/>
          <a:p>
            <a:r>
              <a:rPr lang="zh-CN" altLang="en-US"/>
              <a:t>Pgbouncer/Pgpool/Haproxy/</a:t>
            </a:r>
            <a:r>
              <a:rPr lang="en-US" altLang="zh-CN"/>
              <a:t>VIP</a:t>
            </a:r>
            <a:r>
              <a:rPr lang="zh-CN" altLang="en-US"/>
              <a:t>/DNS</a:t>
            </a:r>
            <a:r>
              <a:rPr lang="en-US" altLang="zh-CN"/>
              <a:t>/JDBC</a:t>
            </a:r>
            <a:r>
              <a:rPr lang="zh-CN" altLang="en-US"/>
              <a:t>或其它语言支持连接层配置多</a:t>
            </a:r>
            <a:r>
              <a:rPr lang="en-US" altLang="zh-CN"/>
              <a:t>IP</a:t>
            </a:r>
            <a:r>
              <a:rPr lang="zh-CN" altLang="en-US"/>
              <a:t>地址。</a:t>
            </a:r>
          </a:p>
        </p:txBody>
      </p:sp>
      <p:grpSp>
        <p:nvGrpSpPr>
          <p:cNvPr id="13" name="组合 12"/>
          <p:cNvGrpSpPr/>
          <p:nvPr/>
        </p:nvGrpSpPr>
        <p:grpSpPr>
          <a:xfrm>
            <a:off x="930593" y="2400191"/>
            <a:ext cx="6697266" cy="3615570"/>
            <a:chOff x="550862" y="1821706"/>
            <a:chExt cx="11090275" cy="3615570"/>
          </a:xfrm>
        </p:grpSpPr>
        <p:sp>
          <p:nvSpPr>
            <p:cNvPr id="4" name="任意多边形 3"/>
            <p:cNvSpPr/>
            <p:nvPr/>
          </p:nvSpPr>
          <p:spPr>
            <a:xfrm>
              <a:off x="550862" y="2028346"/>
              <a:ext cx="11090275" cy="948150"/>
            </a:xfrm>
            <a:custGeom>
              <a:avLst/>
              <a:gdLst>
                <a:gd name="connsiteX0" fmla="*/ 0 w 11090275"/>
                <a:gd name="connsiteY0" fmla="*/ 0 h 948150"/>
                <a:gd name="connsiteX1" fmla="*/ 11090275 w 11090275"/>
                <a:gd name="connsiteY1" fmla="*/ 0 h 948150"/>
                <a:gd name="connsiteX2" fmla="*/ 11090275 w 11090275"/>
                <a:gd name="connsiteY2" fmla="*/ 948150 h 948150"/>
                <a:gd name="connsiteX3" fmla="*/ 0 w 11090275"/>
                <a:gd name="connsiteY3" fmla="*/ 948150 h 948150"/>
                <a:gd name="connsiteX4" fmla="*/ 0 w 11090275"/>
                <a:gd name="connsiteY4" fmla="*/ 0 h 94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0275" h="948150">
                  <a:moveTo>
                    <a:pt x="0" y="0"/>
                  </a:moveTo>
                  <a:lnTo>
                    <a:pt x="11090275" y="0"/>
                  </a:lnTo>
                  <a:lnTo>
                    <a:pt x="11090275" y="948150"/>
                  </a:lnTo>
                  <a:lnTo>
                    <a:pt x="0" y="948150"/>
                  </a:lnTo>
                  <a:lnTo>
                    <a:pt x="0" y="0"/>
                  </a:lnTo>
                  <a:close/>
                </a:path>
              </a:pathLst>
            </a:cu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860729" tIns="291592" rIns="860729" bIns="99568" numCol="1" spcCol="1270" anchor="t" anchorCtr="0">
              <a:noAutofit/>
            </a:bodyPr>
            <a:lstStyle/>
            <a:p>
              <a:pPr marL="114300" lvl="1" indent="-114300" algn="l" defTabSz="622300">
                <a:lnSpc>
                  <a:spcPct val="120000"/>
                </a:lnSpc>
                <a:buChar char="•"/>
              </a:pPr>
              <a:r>
                <a:rPr lang="en-US" altLang="zh-CN" sz="1200" kern="1200" dirty="0"/>
                <a:t>jdbc:postgresql://node1,node2,node3/accounting?targetServerType=master</a:t>
              </a:r>
            </a:p>
          </p:txBody>
        </p:sp>
        <p:sp>
          <p:nvSpPr>
            <p:cNvPr id="6" name="任意多边形 5"/>
            <p:cNvSpPr/>
            <p:nvPr/>
          </p:nvSpPr>
          <p:spPr>
            <a:xfrm>
              <a:off x="1105375" y="1821706"/>
              <a:ext cx="7763192" cy="413280"/>
            </a:xfrm>
            <a:custGeom>
              <a:avLst/>
              <a:gdLst>
                <a:gd name="connsiteX0" fmla="*/ 0 w 7763192"/>
                <a:gd name="connsiteY0" fmla="*/ 68881 h 413280"/>
                <a:gd name="connsiteX1" fmla="*/ 68881 w 7763192"/>
                <a:gd name="connsiteY1" fmla="*/ 0 h 413280"/>
                <a:gd name="connsiteX2" fmla="*/ 7694311 w 7763192"/>
                <a:gd name="connsiteY2" fmla="*/ 0 h 413280"/>
                <a:gd name="connsiteX3" fmla="*/ 7763192 w 7763192"/>
                <a:gd name="connsiteY3" fmla="*/ 68881 h 413280"/>
                <a:gd name="connsiteX4" fmla="*/ 7763192 w 7763192"/>
                <a:gd name="connsiteY4" fmla="*/ 344399 h 413280"/>
                <a:gd name="connsiteX5" fmla="*/ 7694311 w 7763192"/>
                <a:gd name="connsiteY5" fmla="*/ 413280 h 413280"/>
                <a:gd name="connsiteX6" fmla="*/ 68881 w 7763192"/>
                <a:gd name="connsiteY6" fmla="*/ 413280 h 413280"/>
                <a:gd name="connsiteX7" fmla="*/ 0 w 7763192"/>
                <a:gd name="connsiteY7" fmla="*/ 344399 h 413280"/>
                <a:gd name="connsiteX8" fmla="*/ 0 w 7763192"/>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3192" h="413280">
                  <a:moveTo>
                    <a:pt x="0" y="68881"/>
                  </a:moveTo>
                  <a:cubicBezTo>
                    <a:pt x="0" y="30839"/>
                    <a:pt x="30839" y="0"/>
                    <a:pt x="68881" y="0"/>
                  </a:cubicBezTo>
                  <a:lnTo>
                    <a:pt x="7694311" y="0"/>
                  </a:lnTo>
                  <a:cubicBezTo>
                    <a:pt x="7732353" y="0"/>
                    <a:pt x="7763192" y="30839"/>
                    <a:pt x="7763192" y="68881"/>
                  </a:cubicBezTo>
                  <a:lnTo>
                    <a:pt x="7763192" y="344399"/>
                  </a:lnTo>
                  <a:cubicBezTo>
                    <a:pt x="7763192" y="382441"/>
                    <a:pt x="7732353" y="413280"/>
                    <a:pt x="7694311" y="413280"/>
                  </a:cubicBezTo>
                  <a:lnTo>
                    <a:pt x="68881" y="413280"/>
                  </a:lnTo>
                  <a:cubicBezTo>
                    <a:pt x="30839" y="413280"/>
                    <a:pt x="0" y="382441"/>
                    <a:pt x="0" y="344399"/>
                  </a:cubicBezTo>
                  <a:lnTo>
                    <a:pt x="0" y="6888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13605" tIns="20175" rIns="313605" bIns="20175" numCol="1" spcCol="1270" anchor="ctr" anchorCtr="0">
              <a:noAutofit/>
            </a:bodyPr>
            <a:lstStyle/>
            <a:p>
              <a:pPr marL="0" lvl="0" indent="0" algn="l" defTabSz="622300">
                <a:lnSpc>
                  <a:spcPct val="120000"/>
                </a:lnSpc>
                <a:buNone/>
              </a:pPr>
              <a:r>
                <a:rPr lang="en-US" sz="1600" b="1" kern="1200"/>
                <a:t>JDBC </a:t>
              </a:r>
              <a:r>
                <a:rPr lang="zh-CN" altLang="en-US" sz="1600" b="1">
                  <a:sym typeface="+mn-ea"/>
                </a:rPr>
                <a:t>配置多</a:t>
              </a:r>
              <a:r>
                <a:rPr lang="en-US" altLang="zh-CN" sz="1600" b="1">
                  <a:sym typeface="+mn-ea"/>
                </a:rPr>
                <a:t>IP</a:t>
              </a:r>
              <a:r>
                <a:rPr lang="zh-CN" altLang="en-US" sz="1600" b="1">
                  <a:sym typeface="+mn-ea"/>
                </a:rPr>
                <a:t>地址</a:t>
              </a:r>
              <a:endParaRPr lang="zh-CN" altLang="en-US" sz="1600" b="1" kern="1200">
                <a:sym typeface="+mn-ea"/>
              </a:endParaRPr>
            </a:p>
          </p:txBody>
        </p:sp>
        <p:sp>
          <p:nvSpPr>
            <p:cNvPr id="7" name="任意多边形 6"/>
            <p:cNvSpPr/>
            <p:nvPr/>
          </p:nvSpPr>
          <p:spPr>
            <a:xfrm>
              <a:off x="550862" y="3258736"/>
              <a:ext cx="11090275" cy="948150"/>
            </a:xfrm>
            <a:custGeom>
              <a:avLst/>
              <a:gdLst>
                <a:gd name="connsiteX0" fmla="*/ 0 w 11090275"/>
                <a:gd name="connsiteY0" fmla="*/ 0 h 948150"/>
                <a:gd name="connsiteX1" fmla="*/ 11090275 w 11090275"/>
                <a:gd name="connsiteY1" fmla="*/ 0 h 948150"/>
                <a:gd name="connsiteX2" fmla="*/ 11090275 w 11090275"/>
                <a:gd name="connsiteY2" fmla="*/ 948150 h 948150"/>
                <a:gd name="connsiteX3" fmla="*/ 0 w 11090275"/>
                <a:gd name="connsiteY3" fmla="*/ 948150 h 948150"/>
                <a:gd name="connsiteX4" fmla="*/ 0 w 11090275"/>
                <a:gd name="connsiteY4" fmla="*/ 0 h 94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0275" h="948150">
                  <a:moveTo>
                    <a:pt x="0" y="0"/>
                  </a:moveTo>
                  <a:lnTo>
                    <a:pt x="11090275" y="0"/>
                  </a:lnTo>
                  <a:lnTo>
                    <a:pt x="11090275" y="948150"/>
                  </a:lnTo>
                  <a:lnTo>
                    <a:pt x="0" y="948150"/>
                  </a:lnTo>
                  <a:lnTo>
                    <a:pt x="0" y="0"/>
                  </a:lnTo>
                  <a:close/>
                </a:path>
              </a:pathLst>
            </a:cu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860729" tIns="291592" rIns="860729" bIns="99568" numCol="1" spcCol="1270" anchor="t" anchorCtr="0">
              <a:noAutofit/>
            </a:bodyPr>
            <a:lstStyle/>
            <a:p>
              <a:pPr marL="114300" lvl="1" indent="-114300" defTabSz="622300">
                <a:lnSpc>
                  <a:spcPct val="120000"/>
                </a:lnSpc>
                <a:buChar char="•"/>
              </a:pPr>
              <a:r>
                <a:rPr lang="zh-CN" altLang="en-US" sz="1200" b="1" dirty="0">
                  <a:sym typeface="+mn-ea"/>
                </a:rPr>
                <a:t>Leader Key变化</a:t>
              </a:r>
              <a:endParaRPr lang="zh-CN" sz="1200" dirty="0"/>
            </a:p>
          </p:txBody>
        </p:sp>
        <p:sp>
          <p:nvSpPr>
            <p:cNvPr id="8" name="任意多边形 7"/>
            <p:cNvSpPr/>
            <p:nvPr/>
          </p:nvSpPr>
          <p:spPr>
            <a:xfrm>
              <a:off x="1105375" y="3052096"/>
              <a:ext cx="7763192" cy="413280"/>
            </a:xfrm>
            <a:custGeom>
              <a:avLst/>
              <a:gdLst>
                <a:gd name="connsiteX0" fmla="*/ 0 w 7763192"/>
                <a:gd name="connsiteY0" fmla="*/ 68881 h 413280"/>
                <a:gd name="connsiteX1" fmla="*/ 68881 w 7763192"/>
                <a:gd name="connsiteY1" fmla="*/ 0 h 413280"/>
                <a:gd name="connsiteX2" fmla="*/ 7694311 w 7763192"/>
                <a:gd name="connsiteY2" fmla="*/ 0 h 413280"/>
                <a:gd name="connsiteX3" fmla="*/ 7763192 w 7763192"/>
                <a:gd name="connsiteY3" fmla="*/ 68881 h 413280"/>
                <a:gd name="connsiteX4" fmla="*/ 7763192 w 7763192"/>
                <a:gd name="connsiteY4" fmla="*/ 344399 h 413280"/>
                <a:gd name="connsiteX5" fmla="*/ 7694311 w 7763192"/>
                <a:gd name="connsiteY5" fmla="*/ 413280 h 413280"/>
                <a:gd name="connsiteX6" fmla="*/ 68881 w 7763192"/>
                <a:gd name="connsiteY6" fmla="*/ 413280 h 413280"/>
                <a:gd name="connsiteX7" fmla="*/ 0 w 7763192"/>
                <a:gd name="connsiteY7" fmla="*/ 344399 h 413280"/>
                <a:gd name="connsiteX8" fmla="*/ 0 w 7763192"/>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3192" h="413280">
                  <a:moveTo>
                    <a:pt x="0" y="68881"/>
                  </a:moveTo>
                  <a:cubicBezTo>
                    <a:pt x="0" y="30839"/>
                    <a:pt x="30839" y="0"/>
                    <a:pt x="68881" y="0"/>
                  </a:cubicBezTo>
                  <a:lnTo>
                    <a:pt x="7694311" y="0"/>
                  </a:lnTo>
                  <a:cubicBezTo>
                    <a:pt x="7732353" y="0"/>
                    <a:pt x="7763192" y="30839"/>
                    <a:pt x="7763192" y="68881"/>
                  </a:cubicBezTo>
                  <a:lnTo>
                    <a:pt x="7763192" y="344399"/>
                  </a:lnTo>
                  <a:cubicBezTo>
                    <a:pt x="7763192" y="382441"/>
                    <a:pt x="7732353" y="413280"/>
                    <a:pt x="7694311" y="413280"/>
                  </a:cubicBezTo>
                  <a:lnTo>
                    <a:pt x="68881" y="413280"/>
                  </a:lnTo>
                  <a:cubicBezTo>
                    <a:pt x="30839" y="413280"/>
                    <a:pt x="0" y="382441"/>
                    <a:pt x="0" y="344399"/>
                  </a:cubicBezTo>
                  <a:lnTo>
                    <a:pt x="0" y="6888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13605" tIns="20175" rIns="313605" bIns="20175" numCol="1" spcCol="1270" anchor="ctr" anchorCtr="0">
              <a:noAutofit/>
            </a:bodyPr>
            <a:lstStyle/>
            <a:p>
              <a:pPr defTabSz="622300">
                <a:lnSpc>
                  <a:spcPct val="120000"/>
                </a:lnSpc>
              </a:pPr>
              <a:r>
                <a:rPr lang="zh-CN" sz="1600" b="1" dirty="0"/>
                <a:t>订阅</a:t>
              </a:r>
              <a:r>
                <a:rPr lang="en-US" altLang="zh-CN" sz="1600" b="1" dirty="0"/>
                <a:t>etcd</a:t>
              </a:r>
              <a:r>
                <a:rPr lang="zh-CN" altLang="en-US" sz="1600" b="1" dirty="0"/>
                <a:t>中的Leader Key变化</a:t>
              </a:r>
            </a:p>
          </p:txBody>
        </p:sp>
        <p:sp>
          <p:nvSpPr>
            <p:cNvPr id="9" name="任意多边形 8"/>
            <p:cNvSpPr/>
            <p:nvPr/>
          </p:nvSpPr>
          <p:spPr>
            <a:xfrm>
              <a:off x="550862" y="4489126"/>
              <a:ext cx="11090275" cy="948150"/>
            </a:xfrm>
            <a:custGeom>
              <a:avLst/>
              <a:gdLst>
                <a:gd name="connsiteX0" fmla="*/ 0 w 11090275"/>
                <a:gd name="connsiteY0" fmla="*/ 0 h 948150"/>
                <a:gd name="connsiteX1" fmla="*/ 11090275 w 11090275"/>
                <a:gd name="connsiteY1" fmla="*/ 0 h 948150"/>
                <a:gd name="connsiteX2" fmla="*/ 11090275 w 11090275"/>
                <a:gd name="connsiteY2" fmla="*/ 948150 h 948150"/>
                <a:gd name="connsiteX3" fmla="*/ 0 w 11090275"/>
                <a:gd name="connsiteY3" fmla="*/ 948150 h 948150"/>
                <a:gd name="connsiteX4" fmla="*/ 0 w 11090275"/>
                <a:gd name="connsiteY4" fmla="*/ 0 h 94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0275" h="948150">
                  <a:moveTo>
                    <a:pt x="0" y="0"/>
                  </a:moveTo>
                  <a:lnTo>
                    <a:pt x="11090275" y="0"/>
                  </a:lnTo>
                  <a:lnTo>
                    <a:pt x="11090275" y="948150"/>
                  </a:lnTo>
                  <a:lnTo>
                    <a:pt x="0" y="948150"/>
                  </a:lnTo>
                  <a:lnTo>
                    <a:pt x="0" y="0"/>
                  </a:lnTo>
                  <a:close/>
                </a:path>
              </a:pathLst>
            </a:cu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860729" tIns="291592" rIns="860729" bIns="99568" numCol="1" spcCol="1270" anchor="t" anchorCtr="0">
              <a:noAutofit/>
            </a:bodyPr>
            <a:lstStyle/>
            <a:p>
              <a:pPr marL="114300" lvl="1" indent="-114300" defTabSz="622300">
                <a:lnSpc>
                  <a:spcPct val="120000"/>
                </a:lnSpc>
                <a:buChar char="•"/>
              </a:pPr>
              <a:r>
                <a:rPr lang="zh-CN" sz="1200" dirty="0"/>
                <a:t>同中心提供虚拟机</a:t>
              </a:r>
              <a:r>
                <a:rPr lang="zh-CN" altLang="en-US" sz="1200" dirty="0"/>
                <a:t>访问方式</a:t>
              </a:r>
              <a:r>
                <a:rPr lang="en-US" altLang="zh-CN" sz="1200" dirty="0"/>
                <a:t>,patroni的callback脚本</a:t>
              </a:r>
            </a:p>
          </p:txBody>
        </p:sp>
        <p:sp>
          <p:nvSpPr>
            <p:cNvPr id="10" name="任意多边形 9"/>
            <p:cNvSpPr/>
            <p:nvPr/>
          </p:nvSpPr>
          <p:spPr>
            <a:xfrm>
              <a:off x="1105375" y="4282486"/>
              <a:ext cx="7763192" cy="413280"/>
            </a:xfrm>
            <a:custGeom>
              <a:avLst/>
              <a:gdLst>
                <a:gd name="connsiteX0" fmla="*/ 0 w 7763192"/>
                <a:gd name="connsiteY0" fmla="*/ 68881 h 413280"/>
                <a:gd name="connsiteX1" fmla="*/ 68881 w 7763192"/>
                <a:gd name="connsiteY1" fmla="*/ 0 h 413280"/>
                <a:gd name="connsiteX2" fmla="*/ 7694311 w 7763192"/>
                <a:gd name="connsiteY2" fmla="*/ 0 h 413280"/>
                <a:gd name="connsiteX3" fmla="*/ 7763192 w 7763192"/>
                <a:gd name="connsiteY3" fmla="*/ 68881 h 413280"/>
                <a:gd name="connsiteX4" fmla="*/ 7763192 w 7763192"/>
                <a:gd name="connsiteY4" fmla="*/ 344399 h 413280"/>
                <a:gd name="connsiteX5" fmla="*/ 7694311 w 7763192"/>
                <a:gd name="connsiteY5" fmla="*/ 413280 h 413280"/>
                <a:gd name="connsiteX6" fmla="*/ 68881 w 7763192"/>
                <a:gd name="connsiteY6" fmla="*/ 413280 h 413280"/>
                <a:gd name="connsiteX7" fmla="*/ 0 w 7763192"/>
                <a:gd name="connsiteY7" fmla="*/ 344399 h 413280"/>
                <a:gd name="connsiteX8" fmla="*/ 0 w 7763192"/>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3192" h="413280">
                  <a:moveTo>
                    <a:pt x="0" y="68881"/>
                  </a:moveTo>
                  <a:cubicBezTo>
                    <a:pt x="0" y="30839"/>
                    <a:pt x="30839" y="0"/>
                    <a:pt x="68881" y="0"/>
                  </a:cubicBezTo>
                  <a:lnTo>
                    <a:pt x="7694311" y="0"/>
                  </a:lnTo>
                  <a:cubicBezTo>
                    <a:pt x="7732353" y="0"/>
                    <a:pt x="7763192" y="30839"/>
                    <a:pt x="7763192" y="68881"/>
                  </a:cubicBezTo>
                  <a:lnTo>
                    <a:pt x="7763192" y="344399"/>
                  </a:lnTo>
                  <a:cubicBezTo>
                    <a:pt x="7763192" y="382441"/>
                    <a:pt x="7732353" y="413280"/>
                    <a:pt x="7694311" y="413280"/>
                  </a:cubicBezTo>
                  <a:lnTo>
                    <a:pt x="68881" y="413280"/>
                  </a:lnTo>
                  <a:cubicBezTo>
                    <a:pt x="30839" y="413280"/>
                    <a:pt x="0" y="382441"/>
                    <a:pt x="0" y="344399"/>
                  </a:cubicBezTo>
                  <a:lnTo>
                    <a:pt x="0" y="6888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13605" tIns="20175" rIns="313605" bIns="20175" numCol="1" spcCol="1270" anchor="ctr" anchorCtr="0">
              <a:noAutofit/>
            </a:bodyPr>
            <a:lstStyle/>
            <a:p>
              <a:pPr defTabSz="622300">
                <a:lnSpc>
                  <a:spcPct val="120000"/>
                </a:lnSpc>
              </a:pPr>
              <a:r>
                <a:rPr lang="en-US" altLang="zh-CN" sz="1600" b="1" dirty="0">
                  <a:sym typeface="+mn-ea"/>
                </a:rPr>
                <a:t>VIP</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单圆角矩形 11"/>
          <p:cNvSpPr/>
          <p:nvPr/>
        </p:nvSpPr>
        <p:spPr>
          <a:xfrm>
            <a:off x="4144888" y="1517815"/>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a:cs typeface="+mn-ea"/>
                <a:sym typeface="+mn-lt"/>
              </a:rPr>
              <a:t>专网通信业务数据库选型需求分析</a:t>
            </a:r>
            <a:endParaRPr kumimoji="0" lang="zh-CN" altLang="en-US" sz="1600" b="1" i="0" u="none" strike="noStrike" kern="0" cap="none" spc="0" normalizeH="0" baseline="0" noProof="0" dirty="0">
              <a:ln>
                <a:noFill/>
              </a:ln>
              <a:effectLst/>
              <a:uLnTx/>
              <a:uFillTx/>
              <a:cs typeface="+mn-ea"/>
              <a:sym typeface="+mn-lt"/>
            </a:endParaRPr>
          </a:p>
        </p:txBody>
      </p:sp>
      <p:sp>
        <p:nvSpPr>
          <p:cNvPr id="13" name="单圆角矩形 12"/>
          <p:cNvSpPr/>
          <p:nvPr/>
        </p:nvSpPr>
        <p:spPr>
          <a:xfrm flipH="1">
            <a:off x="3352800" y="1517815"/>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1</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4" name="单圆角矩形 13"/>
          <p:cNvSpPr/>
          <p:nvPr/>
        </p:nvSpPr>
        <p:spPr>
          <a:xfrm>
            <a:off x="4144888" y="2263940"/>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smtClean="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切换之路</a:t>
            </a:r>
            <a:endParaRPr kumimoji="0" lang="zh-CN" altLang="en-US" sz="1600" b="1" i="0" u="none" strike="noStrike" kern="0" cap="none" spc="0" normalizeH="0" baseline="0" noProof="0" dirty="0">
              <a:ln>
                <a:noFill/>
              </a:ln>
              <a:effectLst/>
              <a:uLnTx/>
              <a:uFillTx/>
              <a:cs typeface="+mn-ea"/>
              <a:sym typeface="+mn-lt"/>
            </a:endParaRPr>
          </a:p>
        </p:txBody>
      </p:sp>
      <p:sp>
        <p:nvSpPr>
          <p:cNvPr id="15" name="单圆角矩形 14"/>
          <p:cNvSpPr/>
          <p:nvPr/>
        </p:nvSpPr>
        <p:spPr>
          <a:xfrm flipH="1">
            <a:off x="3352800" y="2263940"/>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2</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6" name="单圆角矩形 15"/>
          <p:cNvSpPr/>
          <p:nvPr/>
        </p:nvSpPr>
        <p:spPr>
          <a:xfrm>
            <a:off x="4144888" y="294497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smtClean="0">
                <a:cs typeface="+mn-ea"/>
                <a:sym typeface="+mn-lt"/>
              </a:rPr>
              <a:t>业务</a:t>
            </a:r>
            <a:r>
              <a:rPr lang="en-US" altLang="zh-CN" sz="1600" b="1" kern="0" dirty="0">
                <a:cs typeface="+mn-ea"/>
                <a:sym typeface="+mn-lt"/>
              </a:rPr>
              <a:t>PostgreSQL</a:t>
            </a:r>
            <a:r>
              <a:rPr lang="zh-CN" altLang="en-US" sz="1600" b="1" kern="0" dirty="0" smtClean="0">
                <a:cs typeface="+mn-ea"/>
                <a:sym typeface="+mn-lt"/>
              </a:rPr>
              <a:t>高可用选型</a:t>
            </a:r>
            <a:endParaRPr kumimoji="0" lang="zh-CN" altLang="en-US" sz="1600" b="1" i="0" u="none" strike="noStrike" kern="0" cap="none" spc="0" normalizeH="0" baseline="0" noProof="0" dirty="0">
              <a:ln>
                <a:noFill/>
              </a:ln>
              <a:effectLst/>
              <a:uLnTx/>
              <a:uFillTx/>
              <a:cs typeface="+mn-ea"/>
              <a:sym typeface="+mn-lt"/>
            </a:endParaRPr>
          </a:p>
        </p:txBody>
      </p:sp>
      <p:sp>
        <p:nvSpPr>
          <p:cNvPr id="17" name="单圆角矩形 16"/>
          <p:cNvSpPr/>
          <p:nvPr/>
        </p:nvSpPr>
        <p:spPr>
          <a:xfrm flipH="1">
            <a:off x="3352800" y="294497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3</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8" name="单圆角矩形 17"/>
          <p:cNvSpPr/>
          <p:nvPr/>
        </p:nvSpPr>
        <p:spPr>
          <a:xfrm>
            <a:off x="4144704" y="360165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a:cs typeface="+mn-ea"/>
                <a:sym typeface="+mn-lt"/>
              </a:rPr>
              <a:t>PostgreSQL</a:t>
            </a:r>
            <a:r>
              <a:rPr lang="zh-CN" altLang="en-US" sz="1600" b="1" kern="0" dirty="0">
                <a:cs typeface="+mn-ea"/>
                <a:sym typeface="+mn-lt"/>
              </a:rPr>
              <a:t>高</a:t>
            </a:r>
            <a:r>
              <a:rPr lang="zh-CN" altLang="en-US" sz="1600" b="1" kern="0" dirty="0" smtClean="0">
                <a:cs typeface="+mn-ea"/>
                <a:sym typeface="+mn-lt"/>
              </a:rPr>
              <a:t>可用</a:t>
            </a:r>
            <a:r>
              <a:rPr lang="zh-CN" altLang="en-US" sz="1600" b="1" kern="0" dirty="0">
                <a:cs typeface="+mn-ea"/>
                <a:sym typeface="+mn-lt"/>
              </a:rPr>
              <a:t>定制</a:t>
            </a:r>
          </a:p>
        </p:txBody>
      </p:sp>
      <p:sp>
        <p:nvSpPr>
          <p:cNvPr id="19" name="单圆角矩形 18"/>
          <p:cNvSpPr/>
          <p:nvPr/>
        </p:nvSpPr>
        <p:spPr>
          <a:xfrm flipH="1">
            <a:off x="3352616" y="360165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effectLst/>
                <a:uLnTx/>
                <a:uFillTx/>
                <a:latin typeface="+mn-lt"/>
                <a:ea typeface="+mn-ea"/>
                <a:cs typeface="+mn-ea"/>
                <a:sym typeface="+mn-lt"/>
              </a:rPr>
              <a:t>4</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1" name="单圆角矩形 20"/>
          <p:cNvSpPr/>
          <p:nvPr/>
        </p:nvSpPr>
        <p:spPr>
          <a:xfrm>
            <a:off x="4144704" y="4258335"/>
            <a:ext cx="4222750" cy="369888"/>
          </a:xfrm>
          <a:prstGeom prst="round1Rect">
            <a:avLst>
              <a:gd name="adj" fmla="val 25515"/>
            </a:avLst>
          </a:prstGeom>
          <a:solidFill>
            <a:schemeClr val="accent1">
              <a:lumMod val="75000"/>
            </a:schemeClr>
          </a:solidFill>
          <a:ln w="9525" algn="ctr">
            <a:solidFill>
              <a:schemeClr val="accent1"/>
            </a:solidFill>
            <a:miter lim="800000"/>
          </a:ln>
          <a:effectLst/>
        </p:spPr>
        <p:txBody>
          <a:bodyPr anchor="ctr"/>
          <a:lstStyle/>
          <a:p>
            <a:pPr marL="177800">
              <a:defRPr/>
            </a:pPr>
            <a:r>
              <a:rPr lang="zh-CN" altLang="en-US" sz="1600" b="1" kern="0" dirty="0">
                <a:solidFill>
                  <a:schemeClr val="bg1"/>
                </a:solidFill>
                <a:cs typeface="+mn-ea"/>
                <a:sym typeface="+mn-lt"/>
              </a:rPr>
              <a:t>专网通信业务</a:t>
            </a:r>
            <a:r>
              <a:rPr lang="en-US" altLang="zh-CN" sz="1600" b="1" kern="0" dirty="0" smtClean="0">
                <a:solidFill>
                  <a:schemeClr val="bg1"/>
                </a:solidFill>
                <a:cs typeface="+mn-ea"/>
                <a:sym typeface="+mn-lt"/>
              </a:rPr>
              <a:t>PostgreSQL</a:t>
            </a:r>
            <a:r>
              <a:rPr lang="zh-CN" altLang="en-US" sz="1600" b="1" kern="0" dirty="0" smtClean="0">
                <a:solidFill>
                  <a:schemeClr val="bg1"/>
                </a:solidFill>
                <a:cs typeface="+mn-ea"/>
                <a:sym typeface="+mn-lt"/>
              </a:rPr>
              <a:t>高可用测试</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
        <p:nvSpPr>
          <p:cNvPr id="22" name="单圆角矩形 21"/>
          <p:cNvSpPr/>
          <p:nvPr/>
        </p:nvSpPr>
        <p:spPr>
          <a:xfrm flipH="1">
            <a:off x="3352616" y="4258335"/>
            <a:ext cx="722312" cy="369888"/>
          </a:xfrm>
          <a:prstGeom prst="round1Rect">
            <a:avLst>
              <a:gd name="adj" fmla="val 27147"/>
            </a:avLst>
          </a:prstGeom>
          <a:solidFill>
            <a:schemeClr val="accent1">
              <a:lumMod val="75000"/>
            </a:schemeClr>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a:solidFill>
                  <a:schemeClr val="bg1"/>
                </a:solidFill>
                <a:cs typeface="+mn-ea"/>
                <a:sym typeface="+mn-lt"/>
              </a:rPr>
              <a:t>5</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
        <p:nvSpPr>
          <p:cNvPr id="20" name="单圆角矩形 19"/>
          <p:cNvSpPr/>
          <p:nvPr/>
        </p:nvSpPr>
        <p:spPr>
          <a:xfrm>
            <a:off x="4140582" y="489676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smtClean="0">
                <a:cs typeface="+mn-ea"/>
                <a:sym typeface="+mn-lt"/>
              </a:rPr>
              <a:t>业务数据存储未来需求</a:t>
            </a:r>
            <a:r>
              <a:rPr lang="en-US" altLang="zh-CN" sz="1600" b="1" kern="0" dirty="0" smtClean="0">
                <a:cs typeface="+mn-ea"/>
                <a:sym typeface="+mn-lt"/>
              </a:rPr>
              <a:t>…</a:t>
            </a:r>
            <a:endParaRPr kumimoji="0" lang="zh-CN" altLang="en-US" sz="1600" b="1" i="0" u="none" strike="noStrike" kern="0" cap="none" spc="0" normalizeH="0" baseline="0" noProof="0" dirty="0">
              <a:ln>
                <a:noFill/>
              </a:ln>
              <a:effectLst/>
              <a:uLnTx/>
              <a:uFillTx/>
              <a:cs typeface="+mn-ea"/>
              <a:sym typeface="+mn-lt"/>
            </a:endParaRPr>
          </a:p>
        </p:txBody>
      </p:sp>
      <p:sp>
        <p:nvSpPr>
          <p:cNvPr id="23" name="单圆角矩形 22"/>
          <p:cNvSpPr/>
          <p:nvPr/>
        </p:nvSpPr>
        <p:spPr>
          <a:xfrm flipH="1">
            <a:off x="3348494" y="489676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cs typeface="+mn-ea"/>
                <a:sym typeface="+mn-lt"/>
              </a:rPr>
              <a:t>6</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a:spLocks noChangeArrowheads="1"/>
          </p:cNvSpPr>
          <p:nvPr/>
        </p:nvSpPr>
        <p:spPr bwMode="auto">
          <a:xfrm>
            <a:off x="6342433" y="846823"/>
            <a:ext cx="1109663" cy="1098550"/>
          </a:xfrm>
          <a:prstGeom prst="ellipse">
            <a:avLst/>
          </a:prstGeom>
          <a:solidFill>
            <a:srgbClr val="F9CB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 name="Freeform 6"/>
          <p:cNvSpPr>
            <a:spLocks noEditPoints="1"/>
          </p:cNvSpPr>
          <p:nvPr/>
        </p:nvSpPr>
        <p:spPr bwMode="auto">
          <a:xfrm>
            <a:off x="6058271" y="564248"/>
            <a:ext cx="1679575" cy="1663700"/>
          </a:xfrm>
          <a:custGeom>
            <a:avLst/>
            <a:gdLst>
              <a:gd name="T0" fmla="*/ 107 w 165"/>
              <a:gd name="T1" fmla="*/ 4 h 165"/>
              <a:gd name="T2" fmla="*/ 113 w 165"/>
              <a:gd name="T3" fmla="*/ 29 h 165"/>
              <a:gd name="T4" fmla="*/ 135 w 165"/>
              <a:gd name="T5" fmla="*/ 19 h 165"/>
              <a:gd name="T6" fmla="*/ 131 w 165"/>
              <a:gd name="T7" fmla="*/ 45 h 165"/>
              <a:gd name="T8" fmla="*/ 156 w 165"/>
              <a:gd name="T9" fmla="*/ 44 h 165"/>
              <a:gd name="T10" fmla="*/ 142 w 165"/>
              <a:gd name="T11" fmla="*/ 66 h 165"/>
              <a:gd name="T12" fmla="*/ 165 w 165"/>
              <a:gd name="T13" fmla="*/ 75 h 165"/>
              <a:gd name="T14" fmla="*/ 144 w 165"/>
              <a:gd name="T15" fmla="*/ 90 h 165"/>
              <a:gd name="T16" fmla="*/ 161 w 165"/>
              <a:gd name="T17" fmla="*/ 107 h 165"/>
              <a:gd name="T18" fmla="*/ 136 w 165"/>
              <a:gd name="T19" fmla="*/ 113 h 165"/>
              <a:gd name="T20" fmla="*/ 146 w 165"/>
              <a:gd name="T21" fmla="*/ 135 h 165"/>
              <a:gd name="T22" fmla="*/ 120 w 165"/>
              <a:gd name="T23" fmla="*/ 131 h 165"/>
              <a:gd name="T24" fmla="*/ 120 w 165"/>
              <a:gd name="T25" fmla="*/ 156 h 165"/>
              <a:gd name="T26" fmla="*/ 99 w 165"/>
              <a:gd name="T27" fmla="*/ 142 h 165"/>
              <a:gd name="T28" fmla="*/ 90 w 165"/>
              <a:gd name="T29" fmla="*/ 165 h 165"/>
              <a:gd name="T30" fmla="*/ 75 w 165"/>
              <a:gd name="T31" fmla="*/ 144 h 165"/>
              <a:gd name="T32" fmla="*/ 58 w 165"/>
              <a:gd name="T33" fmla="*/ 161 h 165"/>
              <a:gd name="T34" fmla="*/ 52 w 165"/>
              <a:gd name="T35" fmla="*/ 136 h 165"/>
              <a:gd name="T36" fmla="*/ 29 w 165"/>
              <a:gd name="T37" fmla="*/ 146 h 165"/>
              <a:gd name="T38" fmla="*/ 33 w 165"/>
              <a:gd name="T39" fmla="*/ 120 h 165"/>
              <a:gd name="T40" fmla="*/ 9 w 165"/>
              <a:gd name="T41" fmla="*/ 120 h 165"/>
              <a:gd name="T42" fmla="*/ 23 w 165"/>
              <a:gd name="T43" fmla="*/ 99 h 165"/>
              <a:gd name="T44" fmla="*/ 0 w 165"/>
              <a:gd name="T45" fmla="*/ 90 h 165"/>
              <a:gd name="T46" fmla="*/ 21 w 165"/>
              <a:gd name="T47" fmla="*/ 74 h 165"/>
              <a:gd name="T48" fmla="*/ 4 w 165"/>
              <a:gd name="T49" fmla="*/ 58 h 165"/>
              <a:gd name="T50" fmla="*/ 29 w 165"/>
              <a:gd name="T51" fmla="*/ 52 h 165"/>
              <a:gd name="T52" fmla="*/ 19 w 165"/>
              <a:gd name="T53" fmla="*/ 29 h 165"/>
              <a:gd name="T54" fmla="*/ 45 w 165"/>
              <a:gd name="T55" fmla="*/ 33 h 165"/>
              <a:gd name="T56" fmla="*/ 44 w 165"/>
              <a:gd name="T57" fmla="*/ 9 h 165"/>
              <a:gd name="T58" fmla="*/ 66 w 165"/>
              <a:gd name="T59" fmla="*/ 23 h 165"/>
              <a:gd name="T60" fmla="*/ 75 w 165"/>
              <a:gd name="T61" fmla="*/ 0 h 165"/>
              <a:gd name="T62" fmla="*/ 90 w 165"/>
              <a:gd name="T63" fmla="*/ 21 h 165"/>
              <a:gd name="T64" fmla="*/ 95 w 165"/>
              <a:gd name="T65" fmla="*/ 35 h 165"/>
              <a:gd name="T66" fmla="*/ 70 w 165"/>
              <a:gd name="T67" fmla="*/ 130 h 165"/>
              <a:gd name="T68" fmla="*/ 95 w 165"/>
              <a:gd name="T69" fmla="*/ 3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solidFill>
            <a:srgbClr val="E84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 name="Freeform 7"/>
          <p:cNvSpPr>
            <a:spLocks noEditPoints="1"/>
          </p:cNvSpPr>
          <p:nvPr/>
        </p:nvSpPr>
        <p:spPr bwMode="auto">
          <a:xfrm>
            <a:off x="5691558" y="2107298"/>
            <a:ext cx="1679575" cy="1652588"/>
          </a:xfrm>
          <a:custGeom>
            <a:avLst/>
            <a:gdLst>
              <a:gd name="T0" fmla="*/ 86 w 165"/>
              <a:gd name="T1" fmla="*/ 0 h 164"/>
              <a:gd name="T2" fmla="*/ 98 w 165"/>
              <a:gd name="T3" fmla="*/ 22 h 164"/>
              <a:gd name="T4" fmla="*/ 117 w 165"/>
              <a:gd name="T5" fmla="*/ 7 h 164"/>
              <a:gd name="T6" fmla="*/ 120 w 165"/>
              <a:gd name="T7" fmla="*/ 33 h 164"/>
              <a:gd name="T8" fmla="*/ 143 w 165"/>
              <a:gd name="T9" fmla="*/ 26 h 164"/>
              <a:gd name="T10" fmla="*/ 136 w 165"/>
              <a:gd name="T11" fmla="*/ 51 h 164"/>
              <a:gd name="T12" fmla="*/ 160 w 165"/>
              <a:gd name="T13" fmla="*/ 54 h 164"/>
              <a:gd name="T14" fmla="*/ 144 w 165"/>
              <a:gd name="T15" fmla="*/ 74 h 164"/>
              <a:gd name="T16" fmla="*/ 165 w 165"/>
              <a:gd name="T17" fmla="*/ 86 h 164"/>
              <a:gd name="T18" fmla="*/ 142 w 165"/>
              <a:gd name="T19" fmla="*/ 98 h 164"/>
              <a:gd name="T20" fmla="*/ 157 w 165"/>
              <a:gd name="T21" fmla="*/ 117 h 164"/>
              <a:gd name="T22" fmla="*/ 132 w 165"/>
              <a:gd name="T23" fmla="*/ 119 h 164"/>
              <a:gd name="T24" fmla="*/ 138 w 165"/>
              <a:gd name="T25" fmla="*/ 143 h 164"/>
              <a:gd name="T26" fmla="*/ 114 w 165"/>
              <a:gd name="T27" fmla="*/ 135 h 164"/>
              <a:gd name="T28" fmla="*/ 111 w 165"/>
              <a:gd name="T29" fmla="*/ 159 h 164"/>
              <a:gd name="T30" fmla="*/ 91 w 165"/>
              <a:gd name="T31" fmla="*/ 143 h 164"/>
              <a:gd name="T32" fmla="*/ 79 w 165"/>
              <a:gd name="T33" fmla="*/ 164 h 164"/>
              <a:gd name="T34" fmla="*/ 67 w 165"/>
              <a:gd name="T35" fmla="*/ 142 h 164"/>
              <a:gd name="T36" fmla="*/ 48 w 165"/>
              <a:gd name="T37" fmla="*/ 157 h 164"/>
              <a:gd name="T38" fmla="*/ 45 w 165"/>
              <a:gd name="T39" fmla="*/ 131 h 164"/>
              <a:gd name="T40" fmla="*/ 22 w 165"/>
              <a:gd name="T41" fmla="*/ 138 h 164"/>
              <a:gd name="T42" fmla="*/ 29 w 165"/>
              <a:gd name="T43" fmla="*/ 113 h 164"/>
              <a:gd name="T44" fmla="*/ 5 w 165"/>
              <a:gd name="T45" fmla="*/ 110 h 164"/>
              <a:gd name="T46" fmla="*/ 21 w 165"/>
              <a:gd name="T47" fmla="*/ 90 h 164"/>
              <a:gd name="T48" fmla="*/ 0 w 165"/>
              <a:gd name="T49" fmla="*/ 78 h 164"/>
              <a:gd name="T50" fmla="*/ 23 w 165"/>
              <a:gd name="T51" fmla="*/ 66 h 164"/>
              <a:gd name="T52" fmla="*/ 8 w 165"/>
              <a:gd name="T53" fmla="*/ 47 h 164"/>
              <a:gd name="T54" fmla="*/ 33 w 165"/>
              <a:gd name="T55" fmla="*/ 44 h 164"/>
              <a:gd name="T56" fmla="*/ 27 w 165"/>
              <a:gd name="T57" fmla="*/ 21 h 164"/>
              <a:gd name="T58" fmla="*/ 51 w 165"/>
              <a:gd name="T59" fmla="*/ 28 h 164"/>
              <a:gd name="T60" fmla="*/ 54 w 165"/>
              <a:gd name="T61" fmla="*/ 4 h 164"/>
              <a:gd name="T62" fmla="*/ 74 w 165"/>
              <a:gd name="T63" fmla="*/ 21 h 164"/>
              <a:gd name="T64" fmla="*/ 83 w 165"/>
              <a:gd name="T65" fmla="*/ 32 h 164"/>
              <a:gd name="T66" fmla="*/ 83 w 165"/>
              <a:gd name="T67" fmla="*/ 131 h 164"/>
              <a:gd name="T68" fmla="*/ 83 w 165"/>
              <a:gd name="T69"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64">
                <a:moveTo>
                  <a:pt x="79" y="0"/>
                </a:moveTo>
                <a:cubicBezTo>
                  <a:pt x="86" y="0"/>
                  <a:pt x="86" y="0"/>
                  <a:pt x="86" y="0"/>
                </a:cubicBezTo>
                <a:cubicBezTo>
                  <a:pt x="91" y="21"/>
                  <a:pt x="91" y="21"/>
                  <a:pt x="91" y="21"/>
                </a:cubicBezTo>
                <a:cubicBezTo>
                  <a:pt x="93" y="21"/>
                  <a:pt x="96" y="21"/>
                  <a:pt x="98" y="22"/>
                </a:cubicBezTo>
                <a:cubicBezTo>
                  <a:pt x="111" y="4"/>
                  <a:pt x="111" y="4"/>
                  <a:pt x="111" y="4"/>
                </a:cubicBezTo>
                <a:cubicBezTo>
                  <a:pt x="117" y="7"/>
                  <a:pt x="117" y="7"/>
                  <a:pt x="117" y="7"/>
                </a:cubicBezTo>
                <a:cubicBezTo>
                  <a:pt x="114" y="28"/>
                  <a:pt x="114" y="28"/>
                  <a:pt x="114" y="28"/>
                </a:cubicBezTo>
                <a:cubicBezTo>
                  <a:pt x="116" y="30"/>
                  <a:pt x="118" y="31"/>
                  <a:pt x="120" y="33"/>
                </a:cubicBezTo>
                <a:cubicBezTo>
                  <a:pt x="138" y="21"/>
                  <a:pt x="138" y="21"/>
                  <a:pt x="138" y="21"/>
                </a:cubicBezTo>
                <a:cubicBezTo>
                  <a:pt x="143" y="26"/>
                  <a:pt x="143" y="26"/>
                  <a:pt x="143" y="26"/>
                </a:cubicBezTo>
                <a:cubicBezTo>
                  <a:pt x="132" y="44"/>
                  <a:pt x="132" y="44"/>
                  <a:pt x="132" y="44"/>
                </a:cubicBezTo>
                <a:cubicBezTo>
                  <a:pt x="133" y="46"/>
                  <a:pt x="135" y="49"/>
                  <a:pt x="136" y="51"/>
                </a:cubicBezTo>
                <a:cubicBezTo>
                  <a:pt x="157" y="47"/>
                  <a:pt x="157" y="47"/>
                  <a:pt x="157" y="47"/>
                </a:cubicBezTo>
                <a:cubicBezTo>
                  <a:pt x="160" y="54"/>
                  <a:pt x="160" y="54"/>
                  <a:pt x="160" y="54"/>
                </a:cubicBezTo>
                <a:cubicBezTo>
                  <a:pt x="142" y="66"/>
                  <a:pt x="142" y="66"/>
                  <a:pt x="142" y="66"/>
                </a:cubicBezTo>
                <a:cubicBezTo>
                  <a:pt x="143" y="69"/>
                  <a:pt x="144" y="71"/>
                  <a:pt x="144" y="74"/>
                </a:cubicBezTo>
                <a:cubicBezTo>
                  <a:pt x="165" y="78"/>
                  <a:pt x="165" y="78"/>
                  <a:pt x="165" y="78"/>
                </a:cubicBezTo>
                <a:cubicBezTo>
                  <a:pt x="165" y="86"/>
                  <a:pt x="165" y="86"/>
                  <a:pt x="165" y="86"/>
                </a:cubicBezTo>
                <a:cubicBezTo>
                  <a:pt x="144" y="90"/>
                  <a:pt x="144" y="90"/>
                  <a:pt x="144" y="90"/>
                </a:cubicBezTo>
                <a:cubicBezTo>
                  <a:pt x="144" y="93"/>
                  <a:pt x="143" y="95"/>
                  <a:pt x="142" y="98"/>
                </a:cubicBezTo>
                <a:cubicBezTo>
                  <a:pt x="160" y="110"/>
                  <a:pt x="160" y="110"/>
                  <a:pt x="160" y="110"/>
                </a:cubicBezTo>
                <a:cubicBezTo>
                  <a:pt x="157" y="117"/>
                  <a:pt x="157" y="117"/>
                  <a:pt x="157" y="117"/>
                </a:cubicBezTo>
                <a:cubicBezTo>
                  <a:pt x="136" y="113"/>
                  <a:pt x="136" y="113"/>
                  <a:pt x="136" y="113"/>
                </a:cubicBezTo>
                <a:cubicBezTo>
                  <a:pt x="135" y="115"/>
                  <a:pt x="133" y="117"/>
                  <a:pt x="132" y="119"/>
                </a:cubicBezTo>
                <a:cubicBezTo>
                  <a:pt x="143" y="138"/>
                  <a:pt x="143" y="138"/>
                  <a:pt x="143" y="138"/>
                </a:cubicBezTo>
                <a:cubicBezTo>
                  <a:pt x="138" y="143"/>
                  <a:pt x="138" y="143"/>
                  <a:pt x="138" y="143"/>
                </a:cubicBezTo>
                <a:cubicBezTo>
                  <a:pt x="120" y="131"/>
                  <a:pt x="120" y="131"/>
                  <a:pt x="120" y="131"/>
                </a:cubicBezTo>
                <a:cubicBezTo>
                  <a:pt x="118" y="133"/>
                  <a:pt x="116" y="134"/>
                  <a:pt x="114" y="135"/>
                </a:cubicBezTo>
                <a:cubicBezTo>
                  <a:pt x="117" y="157"/>
                  <a:pt x="117" y="157"/>
                  <a:pt x="117" y="157"/>
                </a:cubicBezTo>
                <a:cubicBezTo>
                  <a:pt x="111" y="159"/>
                  <a:pt x="111" y="159"/>
                  <a:pt x="111" y="159"/>
                </a:cubicBezTo>
                <a:cubicBezTo>
                  <a:pt x="98" y="142"/>
                  <a:pt x="98" y="142"/>
                  <a:pt x="98" y="142"/>
                </a:cubicBezTo>
                <a:cubicBezTo>
                  <a:pt x="96" y="142"/>
                  <a:pt x="93" y="143"/>
                  <a:pt x="91" y="143"/>
                </a:cubicBezTo>
                <a:cubicBezTo>
                  <a:pt x="86" y="164"/>
                  <a:pt x="86" y="164"/>
                  <a:pt x="86" y="164"/>
                </a:cubicBezTo>
                <a:cubicBezTo>
                  <a:pt x="79" y="164"/>
                  <a:pt x="79" y="164"/>
                  <a:pt x="79" y="164"/>
                </a:cubicBezTo>
                <a:cubicBezTo>
                  <a:pt x="74" y="143"/>
                  <a:pt x="74" y="143"/>
                  <a:pt x="74" y="143"/>
                </a:cubicBezTo>
                <a:cubicBezTo>
                  <a:pt x="72" y="143"/>
                  <a:pt x="69" y="142"/>
                  <a:pt x="67" y="142"/>
                </a:cubicBezTo>
                <a:cubicBezTo>
                  <a:pt x="54" y="159"/>
                  <a:pt x="54" y="159"/>
                  <a:pt x="54" y="159"/>
                </a:cubicBezTo>
                <a:cubicBezTo>
                  <a:pt x="48" y="157"/>
                  <a:pt x="48" y="157"/>
                  <a:pt x="48" y="157"/>
                </a:cubicBezTo>
                <a:cubicBezTo>
                  <a:pt x="52" y="135"/>
                  <a:pt x="52" y="135"/>
                  <a:pt x="52" y="135"/>
                </a:cubicBezTo>
                <a:cubicBezTo>
                  <a:pt x="49" y="134"/>
                  <a:pt x="47" y="133"/>
                  <a:pt x="45" y="131"/>
                </a:cubicBezTo>
                <a:cubicBezTo>
                  <a:pt x="27" y="143"/>
                  <a:pt x="27" y="143"/>
                  <a:pt x="27" y="143"/>
                </a:cubicBezTo>
                <a:cubicBezTo>
                  <a:pt x="22" y="138"/>
                  <a:pt x="22" y="138"/>
                  <a:pt x="22" y="138"/>
                </a:cubicBezTo>
                <a:cubicBezTo>
                  <a:pt x="33" y="119"/>
                  <a:pt x="33" y="119"/>
                  <a:pt x="33" y="119"/>
                </a:cubicBezTo>
                <a:cubicBezTo>
                  <a:pt x="32" y="117"/>
                  <a:pt x="30" y="115"/>
                  <a:pt x="29" y="113"/>
                </a:cubicBezTo>
                <a:cubicBezTo>
                  <a:pt x="8" y="117"/>
                  <a:pt x="8" y="117"/>
                  <a:pt x="8" y="117"/>
                </a:cubicBezTo>
                <a:cubicBezTo>
                  <a:pt x="5" y="110"/>
                  <a:pt x="5" y="110"/>
                  <a:pt x="5" y="110"/>
                </a:cubicBezTo>
                <a:cubicBezTo>
                  <a:pt x="23" y="98"/>
                  <a:pt x="23" y="98"/>
                  <a:pt x="23" y="98"/>
                </a:cubicBezTo>
                <a:cubicBezTo>
                  <a:pt x="22" y="95"/>
                  <a:pt x="21" y="93"/>
                  <a:pt x="21" y="90"/>
                </a:cubicBezTo>
                <a:cubicBezTo>
                  <a:pt x="0" y="86"/>
                  <a:pt x="0" y="86"/>
                  <a:pt x="0" y="86"/>
                </a:cubicBezTo>
                <a:cubicBezTo>
                  <a:pt x="0" y="78"/>
                  <a:pt x="0" y="78"/>
                  <a:pt x="0" y="78"/>
                </a:cubicBezTo>
                <a:cubicBezTo>
                  <a:pt x="21" y="74"/>
                  <a:pt x="21" y="74"/>
                  <a:pt x="21" y="74"/>
                </a:cubicBezTo>
                <a:cubicBezTo>
                  <a:pt x="21" y="71"/>
                  <a:pt x="22" y="69"/>
                  <a:pt x="23" y="66"/>
                </a:cubicBezTo>
                <a:cubicBezTo>
                  <a:pt x="5" y="54"/>
                  <a:pt x="5" y="54"/>
                  <a:pt x="5" y="54"/>
                </a:cubicBezTo>
                <a:cubicBezTo>
                  <a:pt x="8" y="47"/>
                  <a:pt x="8" y="47"/>
                  <a:pt x="8" y="47"/>
                </a:cubicBezTo>
                <a:cubicBezTo>
                  <a:pt x="29" y="51"/>
                  <a:pt x="29" y="51"/>
                  <a:pt x="29" y="51"/>
                </a:cubicBezTo>
                <a:cubicBezTo>
                  <a:pt x="30" y="49"/>
                  <a:pt x="32" y="46"/>
                  <a:pt x="33" y="44"/>
                </a:cubicBezTo>
                <a:cubicBezTo>
                  <a:pt x="22" y="26"/>
                  <a:pt x="22" y="26"/>
                  <a:pt x="22" y="26"/>
                </a:cubicBezTo>
                <a:cubicBezTo>
                  <a:pt x="27" y="21"/>
                  <a:pt x="27" y="21"/>
                  <a:pt x="27" y="21"/>
                </a:cubicBezTo>
                <a:cubicBezTo>
                  <a:pt x="45" y="33"/>
                  <a:pt x="45" y="33"/>
                  <a:pt x="45" y="33"/>
                </a:cubicBezTo>
                <a:cubicBezTo>
                  <a:pt x="47" y="31"/>
                  <a:pt x="49" y="30"/>
                  <a:pt x="51" y="28"/>
                </a:cubicBezTo>
                <a:cubicBezTo>
                  <a:pt x="48" y="7"/>
                  <a:pt x="48" y="7"/>
                  <a:pt x="48" y="7"/>
                </a:cubicBezTo>
                <a:cubicBezTo>
                  <a:pt x="54" y="4"/>
                  <a:pt x="54" y="4"/>
                  <a:pt x="54" y="4"/>
                </a:cubicBezTo>
                <a:cubicBezTo>
                  <a:pt x="67" y="22"/>
                  <a:pt x="67" y="22"/>
                  <a:pt x="67" y="22"/>
                </a:cubicBezTo>
                <a:cubicBezTo>
                  <a:pt x="69" y="21"/>
                  <a:pt x="72" y="21"/>
                  <a:pt x="74" y="21"/>
                </a:cubicBezTo>
                <a:cubicBezTo>
                  <a:pt x="79" y="0"/>
                  <a:pt x="79" y="0"/>
                  <a:pt x="79" y="0"/>
                </a:cubicBezTo>
                <a:close/>
                <a:moveTo>
                  <a:pt x="83" y="32"/>
                </a:moveTo>
                <a:cubicBezTo>
                  <a:pt x="110" y="32"/>
                  <a:pt x="132" y="55"/>
                  <a:pt x="132" y="82"/>
                </a:cubicBezTo>
                <a:cubicBezTo>
                  <a:pt x="132" y="109"/>
                  <a:pt x="110" y="131"/>
                  <a:pt x="83" y="131"/>
                </a:cubicBezTo>
                <a:cubicBezTo>
                  <a:pt x="55" y="131"/>
                  <a:pt x="33" y="109"/>
                  <a:pt x="33" y="82"/>
                </a:cubicBezTo>
                <a:cubicBezTo>
                  <a:pt x="33" y="55"/>
                  <a:pt x="55" y="32"/>
                  <a:pt x="83" y="32"/>
                </a:cubicBezTo>
                <a:close/>
              </a:path>
            </a:pathLst>
          </a:custGeom>
          <a:solidFill>
            <a:srgbClr val="DED4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 name="Oval 8"/>
          <p:cNvSpPr>
            <a:spLocks noChangeArrowheads="1"/>
          </p:cNvSpPr>
          <p:nvPr/>
        </p:nvSpPr>
        <p:spPr bwMode="auto">
          <a:xfrm>
            <a:off x="5975721" y="2378761"/>
            <a:ext cx="1109663" cy="1098550"/>
          </a:xfrm>
          <a:prstGeom prst="ellipse">
            <a:avLst/>
          </a:prstGeom>
          <a:solidFill>
            <a:srgbClr val="CCC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 name="Freeform 9"/>
          <p:cNvSpPr>
            <a:spLocks noEditPoints="1"/>
          </p:cNvSpPr>
          <p:nvPr/>
        </p:nvSpPr>
        <p:spPr bwMode="auto">
          <a:xfrm>
            <a:off x="5691558" y="2107298"/>
            <a:ext cx="1679575" cy="1652588"/>
          </a:xfrm>
          <a:custGeom>
            <a:avLst/>
            <a:gdLst>
              <a:gd name="T0" fmla="*/ 86 w 165"/>
              <a:gd name="T1" fmla="*/ 0 h 164"/>
              <a:gd name="T2" fmla="*/ 98 w 165"/>
              <a:gd name="T3" fmla="*/ 22 h 164"/>
              <a:gd name="T4" fmla="*/ 117 w 165"/>
              <a:gd name="T5" fmla="*/ 7 h 164"/>
              <a:gd name="T6" fmla="*/ 120 w 165"/>
              <a:gd name="T7" fmla="*/ 33 h 164"/>
              <a:gd name="T8" fmla="*/ 143 w 165"/>
              <a:gd name="T9" fmla="*/ 26 h 164"/>
              <a:gd name="T10" fmla="*/ 136 w 165"/>
              <a:gd name="T11" fmla="*/ 51 h 164"/>
              <a:gd name="T12" fmla="*/ 160 w 165"/>
              <a:gd name="T13" fmla="*/ 54 h 164"/>
              <a:gd name="T14" fmla="*/ 144 w 165"/>
              <a:gd name="T15" fmla="*/ 74 h 164"/>
              <a:gd name="T16" fmla="*/ 165 w 165"/>
              <a:gd name="T17" fmla="*/ 86 h 164"/>
              <a:gd name="T18" fmla="*/ 142 w 165"/>
              <a:gd name="T19" fmla="*/ 98 h 164"/>
              <a:gd name="T20" fmla="*/ 157 w 165"/>
              <a:gd name="T21" fmla="*/ 117 h 164"/>
              <a:gd name="T22" fmla="*/ 132 w 165"/>
              <a:gd name="T23" fmla="*/ 119 h 164"/>
              <a:gd name="T24" fmla="*/ 138 w 165"/>
              <a:gd name="T25" fmla="*/ 143 h 164"/>
              <a:gd name="T26" fmla="*/ 114 w 165"/>
              <a:gd name="T27" fmla="*/ 135 h 164"/>
              <a:gd name="T28" fmla="*/ 111 w 165"/>
              <a:gd name="T29" fmla="*/ 159 h 164"/>
              <a:gd name="T30" fmla="*/ 91 w 165"/>
              <a:gd name="T31" fmla="*/ 143 h 164"/>
              <a:gd name="T32" fmla="*/ 79 w 165"/>
              <a:gd name="T33" fmla="*/ 164 h 164"/>
              <a:gd name="T34" fmla="*/ 67 w 165"/>
              <a:gd name="T35" fmla="*/ 142 h 164"/>
              <a:gd name="T36" fmla="*/ 48 w 165"/>
              <a:gd name="T37" fmla="*/ 157 h 164"/>
              <a:gd name="T38" fmla="*/ 45 w 165"/>
              <a:gd name="T39" fmla="*/ 131 h 164"/>
              <a:gd name="T40" fmla="*/ 22 w 165"/>
              <a:gd name="T41" fmla="*/ 138 h 164"/>
              <a:gd name="T42" fmla="*/ 29 w 165"/>
              <a:gd name="T43" fmla="*/ 113 h 164"/>
              <a:gd name="T44" fmla="*/ 5 w 165"/>
              <a:gd name="T45" fmla="*/ 110 h 164"/>
              <a:gd name="T46" fmla="*/ 21 w 165"/>
              <a:gd name="T47" fmla="*/ 90 h 164"/>
              <a:gd name="T48" fmla="*/ 0 w 165"/>
              <a:gd name="T49" fmla="*/ 78 h 164"/>
              <a:gd name="T50" fmla="*/ 23 w 165"/>
              <a:gd name="T51" fmla="*/ 66 h 164"/>
              <a:gd name="T52" fmla="*/ 8 w 165"/>
              <a:gd name="T53" fmla="*/ 47 h 164"/>
              <a:gd name="T54" fmla="*/ 33 w 165"/>
              <a:gd name="T55" fmla="*/ 44 h 164"/>
              <a:gd name="T56" fmla="*/ 27 w 165"/>
              <a:gd name="T57" fmla="*/ 21 h 164"/>
              <a:gd name="T58" fmla="*/ 51 w 165"/>
              <a:gd name="T59" fmla="*/ 28 h 164"/>
              <a:gd name="T60" fmla="*/ 54 w 165"/>
              <a:gd name="T61" fmla="*/ 4 h 164"/>
              <a:gd name="T62" fmla="*/ 74 w 165"/>
              <a:gd name="T63" fmla="*/ 21 h 164"/>
              <a:gd name="T64" fmla="*/ 83 w 165"/>
              <a:gd name="T65" fmla="*/ 32 h 164"/>
              <a:gd name="T66" fmla="*/ 83 w 165"/>
              <a:gd name="T67" fmla="*/ 131 h 164"/>
              <a:gd name="T68" fmla="*/ 83 w 165"/>
              <a:gd name="T69"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64">
                <a:moveTo>
                  <a:pt x="79" y="0"/>
                </a:moveTo>
                <a:cubicBezTo>
                  <a:pt x="86" y="0"/>
                  <a:pt x="86" y="0"/>
                  <a:pt x="86" y="0"/>
                </a:cubicBezTo>
                <a:cubicBezTo>
                  <a:pt x="91" y="21"/>
                  <a:pt x="91" y="21"/>
                  <a:pt x="91" y="21"/>
                </a:cubicBezTo>
                <a:cubicBezTo>
                  <a:pt x="93" y="21"/>
                  <a:pt x="96" y="21"/>
                  <a:pt x="98" y="22"/>
                </a:cubicBezTo>
                <a:cubicBezTo>
                  <a:pt x="111" y="4"/>
                  <a:pt x="111" y="4"/>
                  <a:pt x="111" y="4"/>
                </a:cubicBezTo>
                <a:cubicBezTo>
                  <a:pt x="117" y="7"/>
                  <a:pt x="117" y="7"/>
                  <a:pt x="117" y="7"/>
                </a:cubicBezTo>
                <a:cubicBezTo>
                  <a:pt x="114" y="28"/>
                  <a:pt x="114" y="28"/>
                  <a:pt x="114" y="28"/>
                </a:cubicBezTo>
                <a:cubicBezTo>
                  <a:pt x="116" y="30"/>
                  <a:pt x="118" y="31"/>
                  <a:pt x="120" y="33"/>
                </a:cubicBezTo>
                <a:cubicBezTo>
                  <a:pt x="138" y="21"/>
                  <a:pt x="138" y="21"/>
                  <a:pt x="138" y="21"/>
                </a:cubicBezTo>
                <a:cubicBezTo>
                  <a:pt x="143" y="26"/>
                  <a:pt x="143" y="26"/>
                  <a:pt x="143" y="26"/>
                </a:cubicBezTo>
                <a:cubicBezTo>
                  <a:pt x="132" y="44"/>
                  <a:pt x="132" y="44"/>
                  <a:pt x="132" y="44"/>
                </a:cubicBezTo>
                <a:cubicBezTo>
                  <a:pt x="133" y="46"/>
                  <a:pt x="135" y="49"/>
                  <a:pt x="136" y="51"/>
                </a:cubicBezTo>
                <a:cubicBezTo>
                  <a:pt x="157" y="47"/>
                  <a:pt x="157" y="47"/>
                  <a:pt x="157" y="47"/>
                </a:cubicBezTo>
                <a:cubicBezTo>
                  <a:pt x="160" y="54"/>
                  <a:pt x="160" y="54"/>
                  <a:pt x="160" y="54"/>
                </a:cubicBezTo>
                <a:cubicBezTo>
                  <a:pt x="142" y="66"/>
                  <a:pt x="142" y="66"/>
                  <a:pt x="142" y="66"/>
                </a:cubicBezTo>
                <a:cubicBezTo>
                  <a:pt x="143" y="69"/>
                  <a:pt x="144" y="71"/>
                  <a:pt x="144" y="74"/>
                </a:cubicBezTo>
                <a:cubicBezTo>
                  <a:pt x="165" y="78"/>
                  <a:pt x="165" y="78"/>
                  <a:pt x="165" y="78"/>
                </a:cubicBezTo>
                <a:cubicBezTo>
                  <a:pt x="165" y="86"/>
                  <a:pt x="165" y="86"/>
                  <a:pt x="165" y="86"/>
                </a:cubicBezTo>
                <a:cubicBezTo>
                  <a:pt x="144" y="90"/>
                  <a:pt x="144" y="90"/>
                  <a:pt x="144" y="90"/>
                </a:cubicBezTo>
                <a:cubicBezTo>
                  <a:pt x="144" y="93"/>
                  <a:pt x="143" y="95"/>
                  <a:pt x="142" y="98"/>
                </a:cubicBezTo>
                <a:cubicBezTo>
                  <a:pt x="160" y="110"/>
                  <a:pt x="160" y="110"/>
                  <a:pt x="160" y="110"/>
                </a:cubicBezTo>
                <a:cubicBezTo>
                  <a:pt x="157" y="117"/>
                  <a:pt x="157" y="117"/>
                  <a:pt x="157" y="117"/>
                </a:cubicBezTo>
                <a:cubicBezTo>
                  <a:pt x="136" y="113"/>
                  <a:pt x="136" y="113"/>
                  <a:pt x="136" y="113"/>
                </a:cubicBezTo>
                <a:cubicBezTo>
                  <a:pt x="135" y="115"/>
                  <a:pt x="133" y="117"/>
                  <a:pt x="132" y="119"/>
                </a:cubicBezTo>
                <a:cubicBezTo>
                  <a:pt x="143" y="138"/>
                  <a:pt x="143" y="138"/>
                  <a:pt x="143" y="138"/>
                </a:cubicBezTo>
                <a:cubicBezTo>
                  <a:pt x="138" y="143"/>
                  <a:pt x="138" y="143"/>
                  <a:pt x="138" y="143"/>
                </a:cubicBezTo>
                <a:cubicBezTo>
                  <a:pt x="120" y="131"/>
                  <a:pt x="120" y="131"/>
                  <a:pt x="120" y="131"/>
                </a:cubicBezTo>
                <a:cubicBezTo>
                  <a:pt x="118" y="133"/>
                  <a:pt x="116" y="134"/>
                  <a:pt x="114" y="135"/>
                </a:cubicBezTo>
                <a:cubicBezTo>
                  <a:pt x="117" y="157"/>
                  <a:pt x="117" y="157"/>
                  <a:pt x="117" y="157"/>
                </a:cubicBezTo>
                <a:cubicBezTo>
                  <a:pt x="111" y="159"/>
                  <a:pt x="111" y="159"/>
                  <a:pt x="111" y="159"/>
                </a:cubicBezTo>
                <a:cubicBezTo>
                  <a:pt x="98" y="142"/>
                  <a:pt x="98" y="142"/>
                  <a:pt x="98" y="142"/>
                </a:cubicBezTo>
                <a:cubicBezTo>
                  <a:pt x="96" y="142"/>
                  <a:pt x="93" y="143"/>
                  <a:pt x="91" y="143"/>
                </a:cubicBezTo>
                <a:cubicBezTo>
                  <a:pt x="86" y="164"/>
                  <a:pt x="86" y="164"/>
                  <a:pt x="86" y="164"/>
                </a:cubicBezTo>
                <a:cubicBezTo>
                  <a:pt x="79" y="164"/>
                  <a:pt x="79" y="164"/>
                  <a:pt x="79" y="164"/>
                </a:cubicBezTo>
                <a:cubicBezTo>
                  <a:pt x="74" y="143"/>
                  <a:pt x="74" y="143"/>
                  <a:pt x="74" y="143"/>
                </a:cubicBezTo>
                <a:cubicBezTo>
                  <a:pt x="72" y="143"/>
                  <a:pt x="69" y="142"/>
                  <a:pt x="67" y="142"/>
                </a:cubicBezTo>
                <a:cubicBezTo>
                  <a:pt x="54" y="159"/>
                  <a:pt x="54" y="159"/>
                  <a:pt x="54" y="159"/>
                </a:cubicBezTo>
                <a:cubicBezTo>
                  <a:pt x="48" y="157"/>
                  <a:pt x="48" y="157"/>
                  <a:pt x="48" y="157"/>
                </a:cubicBezTo>
                <a:cubicBezTo>
                  <a:pt x="52" y="135"/>
                  <a:pt x="52" y="135"/>
                  <a:pt x="52" y="135"/>
                </a:cubicBezTo>
                <a:cubicBezTo>
                  <a:pt x="49" y="134"/>
                  <a:pt x="47" y="133"/>
                  <a:pt x="45" y="131"/>
                </a:cubicBezTo>
                <a:cubicBezTo>
                  <a:pt x="27" y="143"/>
                  <a:pt x="27" y="143"/>
                  <a:pt x="27" y="143"/>
                </a:cubicBezTo>
                <a:cubicBezTo>
                  <a:pt x="22" y="138"/>
                  <a:pt x="22" y="138"/>
                  <a:pt x="22" y="138"/>
                </a:cubicBezTo>
                <a:cubicBezTo>
                  <a:pt x="33" y="119"/>
                  <a:pt x="33" y="119"/>
                  <a:pt x="33" y="119"/>
                </a:cubicBezTo>
                <a:cubicBezTo>
                  <a:pt x="32" y="117"/>
                  <a:pt x="30" y="115"/>
                  <a:pt x="29" y="113"/>
                </a:cubicBezTo>
                <a:cubicBezTo>
                  <a:pt x="8" y="117"/>
                  <a:pt x="8" y="117"/>
                  <a:pt x="8" y="117"/>
                </a:cubicBezTo>
                <a:cubicBezTo>
                  <a:pt x="5" y="110"/>
                  <a:pt x="5" y="110"/>
                  <a:pt x="5" y="110"/>
                </a:cubicBezTo>
                <a:cubicBezTo>
                  <a:pt x="23" y="98"/>
                  <a:pt x="23" y="98"/>
                  <a:pt x="23" y="98"/>
                </a:cubicBezTo>
                <a:cubicBezTo>
                  <a:pt x="22" y="95"/>
                  <a:pt x="21" y="93"/>
                  <a:pt x="21" y="90"/>
                </a:cubicBezTo>
                <a:cubicBezTo>
                  <a:pt x="0" y="86"/>
                  <a:pt x="0" y="86"/>
                  <a:pt x="0" y="86"/>
                </a:cubicBezTo>
                <a:cubicBezTo>
                  <a:pt x="0" y="78"/>
                  <a:pt x="0" y="78"/>
                  <a:pt x="0" y="78"/>
                </a:cubicBezTo>
                <a:cubicBezTo>
                  <a:pt x="21" y="74"/>
                  <a:pt x="21" y="74"/>
                  <a:pt x="21" y="74"/>
                </a:cubicBezTo>
                <a:cubicBezTo>
                  <a:pt x="21" y="71"/>
                  <a:pt x="22" y="69"/>
                  <a:pt x="23" y="66"/>
                </a:cubicBezTo>
                <a:cubicBezTo>
                  <a:pt x="5" y="54"/>
                  <a:pt x="5" y="54"/>
                  <a:pt x="5" y="54"/>
                </a:cubicBezTo>
                <a:cubicBezTo>
                  <a:pt x="8" y="47"/>
                  <a:pt x="8" y="47"/>
                  <a:pt x="8" y="47"/>
                </a:cubicBezTo>
                <a:cubicBezTo>
                  <a:pt x="29" y="51"/>
                  <a:pt x="29" y="51"/>
                  <a:pt x="29" y="51"/>
                </a:cubicBezTo>
                <a:cubicBezTo>
                  <a:pt x="30" y="49"/>
                  <a:pt x="32" y="46"/>
                  <a:pt x="33" y="44"/>
                </a:cubicBezTo>
                <a:cubicBezTo>
                  <a:pt x="22" y="26"/>
                  <a:pt x="22" y="26"/>
                  <a:pt x="22" y="26"/>
                </a:cubicBezTo>
                <a:cubicBezTo>
                  <a:pt x="27" y="21"/>
                  <a:pt x="27" y="21"/>
                  <a:pt x="27" y="21"/>
                </a:cubicBezTo>
                <a:cubicBezTo>
                  <a:pt x="45" y="33"/>
                  <a:pt x="45" y="33"/>
                  <a:pt x="45" y="33"/>
                </a:cubicBezTo>
                <a:cubicBezTo>
                  <a:pt x="47" y="31"/>
                  <a:pt x="49" y="30"/>
                  <a:pt x="51" y="28"/>
                </a:cubicBezTo>
                <a:cubicBezTo>
                  <a:pt x="48" y="7"/>
                  <a:pt x="48" y="7"/>
                  <a:pt x="48" y="7"/>
                </a:cubicBezTo>
                <a:cubicBezTo>
                  <a:pt x="54" y="4"/>
                  <a:pt x="54" y="4"/>
                  <a:pt x="54" y="4"/>
                </a:cubicBezTo>
                <a:cubicBezTo>
                  <a:pt x="67" y="22"/>
                  <a:pt x="67" y="22"/>
                  <a:pt x="67" y="22"/>
                </a:cubicBezTo>
                <a:cubicBezTo>
                  <a:pt x="69" y="21"/>
                  <a:pt x="72" y="21"/>
                  <a:pt x="74" y="21"/>
                </a:cubicBezTo>
                <a:cubicBezTo>
                  <a:pt x="79" y="0"/>
                  <a:pt x="79" y="0"/>
                  <a:pt x="79" y="0"/>
                </a:cubicBezTo>
                <a:close/>
                <a:moveTo>
                  <a:pt x="83" y="32"/>
                </a:moveTo>
                <a:cubicBezTo>
                  <a:pt x="110" y="32"/>
                  <a:pt x="132" y="55"/>
                  <a:pt x="132" y="82"/>
                </a:cubicBezTo>
                <a:cubicBezTo>
                  <a:pt x="132" y="109"/>
                  <a:pt x="110" y="131"/>
                  <a:pt x="83" y="131"/>
                </a:cubicBezTo>
                <a:cubicBezTo>
                  <a:pt x="55" y="131"/>
                  <a:pt x="33" y="109"/>
                  <a:pt x="33" y="82"/>
                </a:cubicBezTo>
                <a:cubicBezTo>
                  <a:pt x="33" y="55"/>
                  <a:pt x="55" y="32"/>
                  <a:pt x="83" y="32"/>
                </a:cubicBezTo>
                <a:close/>
              </a:path>
            </a:pathLst>
          </a:custGeom>
          <a:solidFill>
            <a:srgbClr val="4B5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Oval 10"/>
          <p:cNvSpPr>
            <a:spLocks noChangeArrowheads="1"/>
          </p:cNvSpPr>
          <p:nvPr/>
        </p:nvSpPr>
        <p:spPr bwMode="auto">
          <a:xfrm>
            <a:off x="6342433" y="3931336"/>
            <a:ext cx="1109663" cy="1098550"/>
          </a:xfrm>
          <a:prstGeom prst="ellipse">
            <a:avLst/>
          </a:prstGeom>
          <a:solidFill>
            <a:srgbClr val="FEE7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11"/>
          <p:cNvSpPr>
            <a:spLocks noEditPoints="1"/>
          </p:cNvSpPr>
          <p:nvPr/>
        </p:nvSpPr>
        <p:spPr bwMode="auto">
          <a:xfrm>
            <a:off x="6067796" y="3648761"/>
            <a:ext cx="1670050" cy="1663700"/>
          </a:xfrm>
          <a:custGeom>
            <a:avLst/>
            <a:gdLst>
              <a:gd name="T0" fmla="*/ 57 w 164"/>
              <a:gd name="T1" fmla="*/ 4 h 165"/>
              <a:gd name="T2" fmla="*/ 51 w 164"/>
              <a:gd name="T3" fmla="*/ 29 h 165"/>
              <a:gd name="T4" fmla="*/ 29 w 164"/>
              <a:gd name="T5" fmla="*/ 19 h 165"/>
              <a:gd name="T6" fmla="*/ 33 w 164"/>
              <a:gd name="T7" fmla="*/ 45 h 165"/>
              <a:gd name="T8" fmla="*/ 9 w 164"/>
              <a:gd name="T9" fmla="*/ 45 h 165"/>
              <a:gd name="T10" fmla="*/ 22 w 164"/>
              <a:gd name="T11" fmla="*/ 66 h 165"/>
              <a:gd name="T12" fmla="*/ 0 w 164"/>
              <a:gd name="T13" fmla="*/ 75 h 165"/>
              <a:gd name="T14" fmla="*/ 21 w 164"/>
              <a:gd name="T15" fmla="*/ 91 h 165"/>
              <a:gd name="T16" fmla="*/ 3 w 164"/>
              <a:gd name="T17" fmla="*/ 107 h 165"/>
              <a:gd name="T18" fmla="*/ 28 w 164"/>
              <a:gd name="T19" fmla="*/ 113 h 165"/>
              <a:gd name="T20" fmla="*/ 19 w 164"/>
              <a:gd name="T21" fmla="*/ 136 h 165"/>
              <a:gd name="T22" fmla="*/ 44 w 164"/>
              <a:gd name="T23" fmla="*/ 132 h 165"/>
              <a:gd name="T24" fmla="*/ 44 w 164"/>
              <a:gd name="T25" fmla="*/ 156 h 165"/>
              <a:gd name="T26" fmla="*/ 66 w 164"/>
              <a:gd name="T27" fmla="*/ 142 h 165"/>
              <a:gd name="T28" fmla="*/ 75 w 164"/>
              <a:gd name="T29" fmla="*/ 165 h 165"/>
              <a:gd name="T30" fmla="*/ 90 w 164"/>
              <a:gd name="T31" fmla="*/ 144 h 165"/>
              <a:gd name="T32" fmla="*/ 107 w 164"/>
              <a:gd name="T33" fmla="*/ 161 h 165"/>
              <a:gd name="T34" fmla="*/ 113 w 164"/>
              <a:gd name="T35" fmla="*/ 136 h 165"/>
              <a:gd name="T36" fmla="*/ 135 w 164"/>
              <a:gd name="T37" fmla="*/ 146 h 165"/>
              <a:gd name="T38" fmla="*/ 131 w 164"/>
              <a:gd name="T39" fmla="*/ 120 h 165"/>
              <a:gd name="T40" fmla="*/ 155 w 164"/>
              <a:gd name="T41" fmla="*/ 121 h 165"/>
              <a:gd name="T42" fmla="*/ 142 w 164"/>
              <a:gd name="T43" fmla="*/ 99 h 165"/>
              <a:gd name="T44" fmla="*/ 164 w 164"/>
              <a:gd name="T45" fmla="*/ 90 h 165"/>
              <a:gd name="T46" fmla="*/ 143 w 164"/>
              <a:gd name="T47" fmla="*/ 75 h 165"/>
              <a:gd name="T48" fmla="*/ 161 w 164"/>
              <a:gd name="T49" fmla="*/ 58 h 165"/>
              <a:gd name="T50" fmla="*/ 136 w 164"/>
              <a:gd name="T51" fmla="*/ 52 h 165"/>
              <a:gd name="T52" fmla="*/ 145 w 164"/>
              <a:gd name="T53" fmla="*/ 30 h 165"/>
              <a:gd name="T54" fmla="*/ 120 w 164"/>
              <a:gd name="T55" fmla="*/ 34 h 165"/>
              <a:gd name="T56" fmla="*/ 120 w 164"/>
              <a:gd name="T57" fmla="*/ 9 h 165"/>
              <a:gd name="T58" fmla="*/ 98 w 164"/>
              <a:gd name="T59" fmla="*/ 23 h 165"/>
              <a:gd name="T60" fmla="*/ 89 w 164"/>
              <a:gd name="T61" fmla="*/ 0 h 165"/>
              <a:gd name="T62" fmla="*/ 74 w 164"/>
              <a:gd name="T63" fmla="*/ 21 h 165"/>
              <a:gd name="T64" fmla="*/ 69 w 164"/>
              <a:gd name="T65" fmla="*/ 35 h 165"/>
              <a:gd name="T66" fmla="*/ 95 w 164"/>
              <a:gd name="T67" fmla="*/ 130 h 165"/>
              <a:gd name="T68" fmla="*/ 69 w 164"/>
              <a:gd name="T69" fmla="*/ 3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5">
                <a:moveTo>
                  <a:pt x="64" y="2"/>
                </a:moveTo>
                <a:cubicBezTo>
                  <a:pt x="57" y="4"/>
                  <a:pt x="57" y="4"/>
                  <a:pt x="57" y="4"/>
                </a:cubicBezTo>
                <a:cubicBezTo>
                  <a:pt x="58" y="25"/>
                  <a:pt x="58" y="25"/>
                  <a:pt x="58" y="25"/>
                </a:cubicBezTo>
                <a:cubicBezTo>
                  <a:pt x="56" y="26"/>
                  <a:pt x="53" y="28"/>
                  <a:pt x="51" y="29"/>
                </a:cubicBezTo>
                <a:cubicBezTo>
                  <a:pt x="35" y="15"/>
                  <a:pt x="35" y="15"/>
                  <a:pt x="35" y="15"/>
                </a:cubicBezTo>
                <a:cubicBezTo>
                  <a:pt x="29" y="19"/>
                  <a:pt x="29" y="19"/>
                  <a:pt x="29" y="19"/>
                </a:cubicBezTo>
                <a:cubicBezTo>
                  <a:pt x="38" y="39"/>
                  <a:pt x="38" y="39"/>
                  <a:pt x="38" y="39"/>
                </a:cubicBezTo>
                <a:cubicBezTo>
                  <a:pt x="36" y="41"/>
                  <a:pt x="34" y="43"/>
                  <a:pt x="33" y="45"/>
                </a:cubicBezTo>
                <a:cubicBezTo>
                  <a:pt x="12" y="38"/>
                  <a:pt x="12" y="38"/>
                  <a:pt x="12" y="38"/>
                </a:cubicBezTo>
                <a:cubicBezTo>
                  <a:pt x="9" y="45"/>
                  <a:pt x="9" y="45"/>
                  <a:pt x="9" y="45"/>
                </a:cubicBezTo>
                <a:cubicBezTo>
                  <a:pt x="25" y="59"/>
                  <a:pt x="25" y="59"/>
                  <a:pt x="25" y="59"/>
                </a:cubicBezTo>
                <a:cubicBezTo>
                  <a:pt x="24" y="61"/>
                  <a:pt x="23" y="64"/>
                  <a:pt x="22" y="66"/>
                </a:cubicBezTo>
                <a:cubicBezTo>
                  <a:pt x="1" y="68"/>
                  <a:pt x="1" y="68"/>
                  <a:pt x="1" y="68"/>
                </a:cubicBezTo>
                <a:cubicBezTo>
                  <a:pt x="0" y="75"/>
                  <a:pt x="0" y="75"/>
                  <a:pt x="0" y="75"/>
                </a:cubicBezTo>
                <a:cubicBezTo>
                  <a:pt x="20" y="83"/>
                  <a:pt x="20" y="83"/>
                  <a:pt x="20" y="83"/>
                </a:cubicBezTo>
                <a:cubicBezTo>
                  <a:pt x="20" y="85"/>
                  <a:pt x="20" y="88"/>
                  <a:pt x="21" y="91"/>
                </a:cubicBezTo>
                <a:cubicBezTo>
                  <a:pt x="1" y="100"/>
                  <a:pt x="1" y="100"/>
                  <a:pt x="1" y="100"/>
                </a:cubicBezTo>
                <a:cubicBezTo>
                  <a:pt x="3" y="107"/>
                  <a:pt x="3" y="107"/>
                  <a:pt x="3" y="107"/>
                </a:cubicBezTo>
                <a:cubicBezTo>
                  <a:pt x="25" y="106"/>
                  <a:pt x="25" y="106"/>
                  <a:pt x="25" y="106"/>
                </a:cubicBezTo>
                <a:cubicBezTo>
                  <a:pt x="26" y="109"/>
                  <a:pt x="27" y="111"/>
                  <a:pt x="28" y="113"/>
                </a:cubicBezTo>
                <a:cubicBezTo>
                  <a:pt x="14" y="130"/>
                  <a:pt x="14" y="130"/>
                  <a:pt x="14" y="130"/>
                </a:cubicBezTo>
                <a:cubicBezTo>
                  <a:pt x="19" y="136"/>
                  <a:pt x="19" y="136"/>
                  <a:pt x="19" y="136"/>
                </a:cubicBezTo>
                <a:cubicBezTo>
                  <a:pt x="38" y="126"/>
                  <a:pt x="38" y="126"/>
                  <a:pt x="38" y="126"/>
                </a:cubicBezTo>
                <a:cubicBezTo>
                  <a:pt x="40" y="128"/>
                  <a:pt x="42" y="130"/>
                  <a:pt x="44" y="132"/>
                </a:cubicBezTo>
                <a:cubicBezTo>
                  <a:pt x="38" y="152"/>
                  <a:pt x="38" y="152"/>
                  <a:pt x="38" y="152"/>
                </a:cubicBezTo>
                <a:cubicBezTo>
                  <a:pt x="44" y="156"/>
                  <a:pt x="44" y="156"/>
                  <a:pt x="44" y="156"/>
                </a:cubicBezTo>
                <a:cubicBezTo>
                  <a:pt x="58" y="140"/>
                  <a:pt x="58" y="140"/>
                  <a:pt x="58" y="140"/>
                </a:cubicBezTo>
                <a:cubicBezTo>
                  <a:pt x="61" y="141"/>
                  <a:pt x="63" y="142"/>
                  <a:pt x="66" y="142"/>
                </a:cubicBezTo>
                <a:cubicBezTo>
                  <a:pt x="68" y="164"/>
                  <a:pt x="68" y="164"/>
                  <a:pt x="68" y="164"/>
                </a:cubicBezTo>
                <a:cubicBezTo>
                  <a:pt x="75" y="165"/>
                  <a:pt x="75" y="165"/>
                  <a:pt x="75" y="165"/>
                </a:cubicBezTo>
                <a:cubicBezTo>
                  <a:pt x="82" y="144"/>
                  <a:pt x="82" y="144"/>
                  <a:pt x="82" y="144"/>
                </a:cubicBezTo>
                <a:cubicBezTo>
                  <a:pt x="85" y="145"/>
                  <a:pt x="87" y="144"/>
                  <a:pt x="90" y="144"/>
                </a:cubicBezTo>
                <a:cubicBezTo>
                  <a:pt x="100" y="163"/>
                  <a:pt x="100" y="163"/>
                  <a:pt x="100" y="163"/>
                </a:cubicBezTo>
                <a:cubicBezTo>
                  <a:pt x="107" y="161"/>
                  <a:pt x="107" y="161"/>
                  <a:pt x="107" y="161"/>
                </a:cubicBezTo>
                <a:cubicBezTo>
                  <a:pt x="106" y="140"/>
                  <a:pt x="106" y="140"/>
                  <a:pt x="106" y="140"/>
                </a:cubicBezTo>
                <a:cubicBezTo>
                  <a:pt x="108" y="139"/>
                  <a:pt x="111" y="138"/>
                  <a:pt x="113" y="136"/>
                </a:cubicBezTo>
                <a:cubicBezTo>
                  <a:pt x="129" y="150"/>
                  <a:pt x="129" y="150"/>
                  <a:pt x="129" y="150"/>
                </a:cubicBezTo>
                <a:cubicBezTo>
                  <a:pt x="135" y="146"/>
                  <a:pt x="135" y="146"/>
                  <a:pt x="135" y="146"/>
                </a:cubicBezTo>
                <a:cubicBezTo>
                  <a:pt x="126" y="126"/>
                  <a:pt x="126" y="126"/>
                  <a:pt x="126" y="126"/>
                </a:cubicBezTo>
                <a:cubicBezTo>
                  <a:pt x="128" y="124"/>
                  <a:pt x="129" y="123"/>
                  <a:pt x="131" y="120"/>
                </a:cubicBezTo>
                <a:cubicBezTo>
                  <a:pt x="151" y="127"/>
                  <a:pt x="151" y="127"/>
                  <a:pt x="151" y="127"/>
                </a:cubicBezTo>
                <a:cubicBezTo>
                  <a:pt x="155" y="121"/>
                  <a:pt x="155" y="121"/>
                  <a:pt x="155" y="121"/>
                </a:cubicBezTo>
                <a:cubicBezTo>
                  <a:pt x="139" y="106"/>
                  <a:pt x="139" y="106"/>
                  <a:pt x="139" y="106"/>
                </a:cubicBezTo>
                <a:cubicBezTo>
                  <a:pt x="140" y="104"/>
                  <a:pt x="141" y="101"/>
                  <a:pt x="142" y="99"/>
                </a:cubicBezTo>
                <a:cubicBezTo>
                  <a:pt x="163" y="97"/>
                  <a:pt x="163" y="97"/>
                  <a:pt x="163" y="97"/>
                </a:cubicBezTo>
                <a:cubicBezTo>
                  <a:pt x="164" y="90"/>
                  <a:pt x="164" y="90"/>
                  <a:pt x="164" y="90"/>
                </a:cubicBezTo>
                <a:cubicBezTo>
                  <a:pt x="144" y="82"/>
                  <a:pt x="144" y="82"/>
                  <a:pt x="144" y="82"/>
                </a:cubicBezTo>
                <a:cubicBezTo>
                  <a:pt x="144" y="80"/>
                  <a:pt x="144" y="77"/>
                  <a:pt x="143" y="75"/>
                </a:cubicBezTo>
                <a:cubicBezTo>
                  <a:pt x="162" y="65"/>
                  <a:pt x="162" y="65"/>
                  <a:pt x="162" y="65"/>
                </a:cubicBezTo>
                <a:cubicBezTo>
                  <a:pt x="161" y="58"/>
                  <a:pt x="161" y="58"/>
                  <a:pt x="161" y="58"/>
                </a:cubicBezTo>
                <a:cubicBezTo>
                  <a:pt x="139" y="59"/>
                  <a:pt x="139" y="59"/>
                  <a:pt x="139" y="59"/>
                </a:cubicBezTo>
                <a:cubicBezTo>
                  <a:pt x="138" y="56"/>
                  <a:pt x="137" y="54"/>
                  <a:pt x="136" y="52"/>
                </a:cubicBezTo>
                <a:cubicBezTo>
                  <a:pt x="150" y="35"/>
                  <a:pt x="150" y="35"/>
                  <a:pt x="150" y="35"/>
                </a:cubicBezTo>
                <a:cubicBezTo>
                  <a:pt x="145" y="30"/>
                  <a:pt x="145" y="30"/>
                  <a:pt x="145" y="30"/>
                </a:cubicBezTo>
                <a:cubicBezTo>
                  <a:pt x="126" y="39"/>
                  <a:pt x="126" y="39"/>
                  <a:pt x="126" y="39"/>
                </a:cubicBezTo>
                <a:cubicBezTo>
                  <a:pt x="124" y="37"/>
                  <a:pt x="122" y="35"/>
                  <a:pt x="120" y="34"/>
                </a:cubicBezTo>
                <a:cubicBezTo>
                  <a:pt x="126" y="13"/>
                  <a:pt x="126" y="13"/>
                  <a:pt x="126" y="13"/>
                </a:cubicBezTo>
                <a:cubicBezTo>
                  <a:pt x="120" y="9"/>
                  <a:pt x="120" y="9"/>
                  <a:pt x="120" y="9"/>
                </a:cubicBezTo>
                <a:cubicBezTo>
                  <a:pt x="106" y="25"/>
                  <a:pt x="106" y="25"/>
                  <a:pt x="106" y="25"/>
                </a:cubicBezTo>
                <a:cubicBezTo>
                  <a:pt x="103" y="24"/>
                  <a:pt x="101" y="23"/>
                  <a:pt x="98" y="23"/>
                </a:cubicBezTo>
                <a:cubicBezTo>
                  <a:pt x="96" y="1"/>
                  <a:pt x="96" y="1"/>
                  <a:pt x="96" y="1"/>
                </a:cubicBezTo>
                <a:cubicBezTo>
                  <a:pt x="89" y="0"/>
                  <a:pt x="89" y="0"/>
                  <a:pt x="89" y="0"/>
                </a:cubicBezTo>
                <a:cubicBezTo>
                  <a:pt x="82" y="21"/>
                  <a:pt x="82" y="21"/>
                  <a:pt x="82" y="21"/>
                </a:cubicBezTo>
                <a:cubicBezTo>
                  <a:pt x="79" y="21"/>
                  <a:pt x="77" y="21"/>
                  <a:pt x="74" y="21"/>
                </a:cubicBezTo>
                <a:cubicBezTo>
                  <a:pt x="64" y="2"/>
                  <a:pt x="64" y="2"/>
                  <a:pt x="64" y="2"/>
                </a:cubicBezTo>
                <a:close/>
                <a:moveTo>
                  <a:pt x="69" y="35"/>
                </a:moveTo>
                <a:cubicBezTo>
                  <a:pt x="43" y="42"/>
                  <a:pt x="27" y="69"/>
                  <a:pt x="34" y="95"/>
                </a:cubicBezTo>
                <a:cubicBezTo>
                  <a:pt x="41" y="121"/>
                  <a:pt x="68" y="137"/>
                  <a:pt x="95" y="130"/>
                </a:cubicBezTo>
                <a:cubicBezTo>
                  <a:pt x="121" y="123"/>
                  <a:pt x="137" y="96"/>
                  <a:pt x="130" y="70"/>
                </a:cubicBezTo>
                <a:cubicBezTo>
                  <a:pt x="122" y="43"/>
                  <a:pt x="95" y="28"/>
                  <a:pt x="69" y="35"/>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12"/>
          <p:cNvSpPr>
            <a:spLocks noEditPoints="1"/>
          </p:cNvSpPr>
          <p:nvPr/>
        </p:nvSpPr>
        <p:spPr bwMode="auto">
          <a:xfrm>
            <a:off x="5691558" y="5210861"/>
            <a:ext cx="1679575" cy="1654175"/>
          </a:xfrm>
          <a:custGeom>
            <a:avLst/>
            <a:gdLst>
              <a:gd name="T0" fmla="*/ 65 w 165"/>
              <a:gd name="T1" fmla="*/ 2 h 164"/>
              <a:gd name="T2" fmla="*/ 82 w 165"/>
              <a:gd name="T3" fmla="*/ 20 h 164"/>
              <a:gd name="T4" fmla="*/ 97 w 165"/>
              <a:gd name="T5" fmla="*/ 1 h 164"/>
              <a:gd name="T6" fmla="*/ 106 w 165"/>
              <a:gd name="T7" fmla="*/ 25 h 164"/>
              <a:gd name="T8" fmla="*/ 127 w 165"/>
              <a:gd name="T9" fmla="*/ 13 h 164"/>
              <a:gd name="T10" fmla="*/ 126 w 165"/>
              <a:gd name="T11" fmla="*/ 38 h 164"/>
              <a:gd name="T12" fmla="*/ 150 w 165"/>
              <a:gd name="T13" fmla="*/ 35 h 164"/>
              <a:gd name="T14" fmla="*/ 140 w 165"/>
              <a:gd name="T15" fmla="*/ 58 h 164"/>
              <a:gd name="T16" fmla="*/ 163 w 165"/>
              <a:gd name="T17" fmla="*/ 64 h 164"/>
              <a:gd name="T18" fmla="*/ 144 w 165"/>
              <a:gd name="T19" fmla="*/ 82 h 164"/>
              <a:gd name="T20" fmla="*/ 164 w 165"/>
              <a:gd name="T21" fmla="*/ 97 h 164"/>
              <a:gd name="T22" fmla="*/ 140 w 165"/>
              <a:gd name="T23" fmla="*/ 106 h 164"/>
              <a:gd name="T24" fmla="*/ 152 w 165"/>
              <a:gd name="T25" fmla="*/ 126 h 164"/>
              <a:gd name="T26" fmla="*/ 126 w 165"/>
              <a:gd name="T27" fmla="*/ 126 h 164"/>
              <a:gd name="T28" fmla="*/ 130 w 165"/>
              <a:gd name="T29" fmla="*/ 150 h 164"/>
              <a:gd name="T30" fmla="*/ 106 w 165"/>
              <a:gd name="T31" fmla="*/ 139 h 164"/>
              <a:gd name="T32" fmla="*/ 100 w 165"/>
              <a:gd name="T33" fmla="*/ 163 h 164"/>
              <a:gd name="T34" fmla="*/ 83 w 165"/>
              <a:gd name="T35" fmla="*/ 144 h 164"/>
              <a:gd name="T36" fmla="*/ 68 w 165"/>
              <a:gd name="T37" fmla="*/ 163 h 164"/>
              <a:gd name="T38" fmla="*/ 59 w 165"/>
              <a:gd name="T39" fmla="*/ 139 h 164"/>
              <a:gd name="T40" fmla="*/ 38 w 165"/>
              <a:gd name="T41" fmla="*/ 152 h 164"/>
              <a:gd name="T42" fmla="*/ 39 w 165"/>
              <a:gd name="T43" fmla="*/ 126 h 164"/>
              <a:gd name="T44" fmla="*/ 15 w 165"/>
              <a:gd name="T45" fmla="*/ 129 h 164"/>
              <a:gd name="T46" fmla="*/ 25 w 165"/>
              <a:gd name="T47" fmla="*/ 106 h 164"/>
              <a:gd name="T48" fmla="*/ 2 w 165"/>
              <a:gd name="T49" fmla="*/ 100 h 164"/>
              <a:gd name="T50" fmla="*/ 21 w 165"/>
              <a:gd name="T51" fmla="*/ 82 h 164"/>
              <a:gd name="T52" fmla="*/ 1 w 165"/>
              <a:gd name="T53" fmla="*/ 68 h 164"/>
              <a:gd name="T54" fmla="*/ 25 w 165"/>
              <a:gd name="T55" fmla="*/ 59 h 164"/>
              <a:gd name="T56" fmla="*/ 13 w 165"/>
              <a:gd name="T57" fmla="*/ 38 h 164"/>
              <a:gd name="T58" fmla="*/ 39 w 165"/>
              <a:gd name="T59" fmla="*/ 38 h 164"/>
              <a:gd name="T60" fmla="*/ 35 w 165"/>
              <a:gd name="T61" fmla="*/ 15 h 164"/>
              <a:gd name="T62" fmla="*/ 59 w 165"/>
              <a:gd name="T63" fmla="*/ 25 h 164"/>
              <a:gd name="T64" fmla="*/ 70 w 165"/>
              <a:gd name="T65" fmla="*/ 34 h 164"/>
              <a:gd name="T66" fmla="*/ 95 w 165"/>
              <a:gd name="T67" fmla="*/ 130 h 164"/>
              <a:gd name="T68" fmla="*/ 70 w 165"/>
              <a:gd name="T69"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64">
                <a:moveTo>
                  <a:pt x="58" y="4"/>
                </a:moveTo>
                <a:cubicBezTo>
                  <a:pt x="65" y="2"/>
                  <a:pt x="65" y="2"/>
                  <a:pt x="65" y="2"/>
                </a:cubicBezTo>
                <a:cubicBezTo>
                  <a:pt x="75" y="21"/>
                  <a:pt x="75" y="21"/>
                  <a:pt x="75" y="21"/>
                </a:cubicBezTo>
                <a:cubicBezTo>
                  <a:pt x="77" y="20"/>
                  <a:pt x="80" y="20"/>
                  <a:pt x="82" y="20"/>
                </a:cubicBezTo>
                <a:cubicBezTo>
                  <a:pt x="90" y="0"/>
                  <a:pt x="90" y="0"/>
                  <a:pt x="90" y="0"/>
                </a:cubicBezTo>
                <a:cubicBezTo>
                  <a:pt x="97" y="1"/>
                  <a:pt x="97" y="1"/>
                  <a:pt x="97" y="1"/>
                </a:cubicBezTo>
                <a:cubicBezTo>
                  <a:pt x="99" y="22"/>
                  <a:pt x="99" y="22"/>
                  <a:pt x="99" y="22"/>
                </a:cubicBezTo>
                <a:cubicBezTo>
                  <a:pt x="101" y="23"/>
                  <a:pt x="104" y="24"/>
                  <a:pt x="106" y="25"/>
                </a:cubicBezTo>
                <a:cubicBezTo>
                  <a:pt x="121" y="9"/>
                  <a:pt x="121" y="9"/>
                  <a:pt x="121" y="9"/>
                </a:cubicBezTo>
                <a:cubicBezTo>
                  <a:pt x="127" y="13"/>
                  <a:pt x="127" y="13"/>
                  <a:pt x="127" y="13"/>
                </a:cubicBezTo>
                <a:cubicBezTo>
                  <a:pt x="120" y="33"/>
                  <a:pt x="120" y="33"/>
                  <a:pt x="120" y="33"/>
                </a:cubicBezTo>
                <a:cubicBezTo>
                  <a:pt x="122" y="35"/>
                  <a:pt x="124" y="36"/>
                  <a:pt x="126" y="38"/>
                </a:cubicBezTo>
                <a:cubicBezTo>
                  <a:pt x="146" y="29"/>
                  <a:pt x="146" y="29"/>
                  <a:pt x="146" y="29"/>
                </a:cubicBezTo>
                <a:cubicBezTo>
                  <a:pt x="150" y="35"/>
                  <a:pt x="150" y="35"/>
                  <a:pt x="150" y="35"/>
                </a:cubicBezTo>
                <a:cubicBezTo>
                  <a:pt x="136" y="51"/>
                  <a:pt x="136" y="51"/>
                  <a:pt x="136" y="51"/>
                </a:cubicBezTo>
                <a:cubicBezTo>
                  <a:pt x="138" y="54"/>
                  <a:pt x="139" y="56"/>
                  <a:pt x="140" y="58"/>
                </a:cubicBezTo>
                <a:cubicBezTo>
                  <a:pt x="161" y="57"/>
                  <a:pt x="161" y="57"/>
                  <a:pt x="161" y="57"/>
                </a:cubicBezTo>
                <a:cubicBezTo>
                  <a:pt x="163" y="64"/>
                  <a:pt x="163" y="64"/>
                  <a:pt x="163" y="64"/>
                </a:cubicBezTo>
                <a:cubicBezTo>
                  <a:pt x="144" y="74"/>
                  <a:pt x="144" y="74"/>
                  <a:pt x="144" y="74"/>
                </a:cubicBezTo>
                <a:cubicBezTo>
                  <a:pt x="144" y="77"/>
                  <a:pt x="145" y="79"/>
                  <a:pt x="144" y="82"/>
                </a:cubicBezTo>
                <a:cubicBezTo>
                  <a:pt x="165" y="89"/>
                  <a:pt x="165" y="89"/>
                  <a:pt x="165" y="89"/>
                </a:cubicBezTo>
                <a:cubicBezTo>
                  <a:pt x="164" y="97"/>
                  <a:pt x="164" y="97"/>
                  <a:pt x="164" y="97"/>
                </a:cubicBezTo>
                <a:cubicBezTo>
                  <a:pt x="142" y="98"/>
                  <a:pt x="142" y="98"/>
                  <a:pt x="142" y="98"/>
                </a:cubicBezTo>
                <a:cubicBezTo>
                  <a:pt x="142" y="101"/>
                  <a:pt x="141" y="103"/>
                  <a:pt x="140" y="106"/>
                </a:cubicBezTo>
                <a:cubicBezTo>
                  <a:pt x="156" y="120"/>
                  <a:pt x="156" y="120"/>
                  <a:pt x="156" y="120"/>
                </a:cubicBezTo>
                <a:cubicBezTo>
                  <a:pt x="152" y="126"/>
                  <a:pt x="152" y="126"/>
                  <a:pt x="152" y="126"/>
                </a:cubicBezTo>
                <a:cubicBezTo>
                  <a:pt x="132" y="120"/>
                  <a:pt x="132" y="120"/>
                  <a:pt x="132" y="120"/>
                </a:cubicBezTo>
                <a:cubicBezTo>
                  <a:pt x="130" y="122"/>
                  <a:pt x="128" y="124"/>
                  <a:pt x="126" y="126"/>
                </a:cubicBezTo>
                <a:cubicBezTo>
                  <a:pt x="136" y="145"/>
                  <a:pt x="136" y="145"/>
                  <a:pt x="136" y="145"/>
                </a:cubicBezTo>
                <a:cubicBezTo>
                  <a:pt x="130" y="150"/>
                  <a:pt x="130" y="150"/>
                  <a:pt x="130" y="150"/>
                </a:cubicBezTo>
                <a:cubicBezTo>
                  <a:pt x="113" y="136"/>
                  <a:pt x="113" y="136"/>
                  <a:pt x="113" y="136"/>
                </a:cubicBezTo>
                <a:cubicBezTo>
                  <a:pt x="111" y="137"/>
                  <a:pt x="109" y="138"/>
                  <a:pt x="106" y="139"/>
                </a:cubicBezTo>
                <a:cubicBezTo>
                  <a:pt x="107" y="161"/>
                  <a:pt x="107" y="161"/>
                  <a:pt x="107" y="161"/>
                </a:cubicBezTo>
                <a:cubicBezTo>
                  <a:pt x="100" y="163"/>
                  <a:pt x="100" y="163"/>
                  <a:pt x="100" y="163"/>
                </a:cubicBezTo>
                <a:cubicBezTo>
                  <a:pt x="91" y="144"/>
                  <a:pt x="91" y="144"/>
                  <a:pt x="91" y="144"/>
                </a:cubicBezTo>
                <a:cubicBezTo>
                  <a:pt x="88" y="144"/>
                  <a:pt x="85" y="144"/>
                  <a:pt x="83" y="144"/>
                </a:cubicBezTo>
                <a:cubicBezTo>
                  <a:pt x="75" y="164"/>
                  <a:pt x="75" y="164"/>
                  <a:pt x="75" y="164"/>
                </a:cubicBezTo>
                <a:cubicBezTo>
                  <a:pt x="68" y="163"/>
                  <a:pt x="68" y="163"/>
                  <a:pt x="68" y="163"/>
                </a:cubicBezTo>
                <a:cubicBezTo>
                  <a:pt x="66" y="142"/>
                  <a:pt x="66" y="142"/>
                  <a:pt x="66" y="142"/>
                </a:cubicBezTo>
                <a:cubicBezTo>
                  <a:pt x="64" y="141"/>
                  <a:pt x="61" y="140"/>
                  <a:pt x="59" y="139"/>
                </a:cubicBezTo>
                <a:cubicBezTo>
                  <a:pt x="45" y="155"/>
                  <a:pt x="45" y="155"/>
                  <a:pt x="45" y="155"/>
                </a:cubicBezTo>
                <a:cubicBezTo>
                  <a:pt x="38" y="152"/>
                  <a:pt x="38" y="152"/>
                  <a:pt x="38" y="152"/>
                </a:cubicBezTo>
                <a:cubicBezTo>
                  <a:pt x="45" y="131"/>
                  <a:pt x="45" y="131"/>
                  <a:pt x="45" y="131"/>
                </a:cubicBezTo>
                <a:cubicBezTo>
                  <a:pt x="43" y="130"/>
                  <a:pt x="41" y="128"/>
                  <a:pt x="39" y="126"/>
                </a:cubicBezTo>
                <a:cubicBezTo>
                  <a:pt x="19" y="135"/>
                  <a:pt x="19" y="135"/>
                  <a:pt x="19" y="135"/>
                </a:cubicBezTo>
                <a:cubicBezTo>
                  <a:pt x="15" y="129"/>
                  <a:pt x="15" y="129"/>
                  <a:pt x="15" y="129"/>
                </a:cubicBezTo>
                <a:cubicBezTo>
                  <a:pt x="29" y="113"/>
                  <a:pt x="29" y="113"/>
                  <a:pt x="29" y="113"/>
                </a:cubicBezTo>
                <a:cubicBezTo>
                  <a:pt x="27" y="111"/>
                  <a:pt x="26" y="108"/>
                  <a:pt x="25" y="106"/>
                </a:cubicBezTo>
                <a:cubicBezTo>
                  <a:pt x="4" y="107"/>
                  <a:pt x="4" y="107"/>
                  <a:pt x="4" y="107"/>
                </a:cubicBezTo>
                <a:cubicBezTo>
                  <a:pt x="2" y="100"/>
                  <a:pt x="2" y="100"/>
                  <a:pt x="2" y="100"/>
                </a:cubicBezTo>
                <a:cubicBezTo>
                  <a:pt x="21" y="90"/>
                  <a:pt x="21" y="90"/>
                  <a:pt x="21" y="90"/>
                </a:cubicBezTo>
                <a:cubicBezTo>
                  <a:pt x="21" y="87"/>
                  <a:pt x="21" y="85"/>
                  <a:pt x="21" y="82"/>
                </a:cubicBezTo>
                <a:cubicBezTo>
                  <a:pt x="0" y="75"/>
                  <a:pt x="0" y="75"/>
                  <a:pt x="0" y="75"/>
                </a:cubicBezTo>
                <a:cubicBezTo>
                  <a:pt x="1" y="68"/>
                  <a:pt x="1" y="68"/>
                  <a:pt x="1" y="68"/>
                </a:cubicBezTo>
                <a:cubicBezTo>
                  <a:pt x="23" y="66"/>
                  <a:pt x="23" y="66"/>
                  <a:pt x="23" y="66"/>
                </a:cubicBezTo>
                <a:cubicBezTo>
                  <a:pt x="23" y="63"/>
                  <a:pt x="24" y="61"/>
                  <a:pt x="25" y="59"/>
                </a:cubicBezTo>
                <a:cubicBezTo>
                  <a:pt x="9" y="44"/>
                  <a:pt x="9" y="44"/>
                  <a:pt x="9" y="44"/>
                </a:cubicBezTo>
                <a:cubicBezTo>
                  <a:pt x="13" y="38"/>
                  <a:pt x="13" y="38"/>
                  <a:pt x="13" y="38"/>
                </a:cubicBezTo>
                <a:cubicBezTo>
                  <a:pt x="34" y="44"/>
                  <a:pt x="34" y="44"/>
                  <a:pt x="34" y="44"/>
                </a:cubicBezTo>
                <a:cubicBezTo>
                  <a:pt x="35" y="42"/>
                  <a:pt x="37" y="40"/>
                  <a:pt x="39" y="38"/>
                </a:cubicBezTo>
                <a:cubicBezTo>
                  <a:pt x="29" y="19"/>
                  <a:pt x="29" y="19"/>
                  <a:pt x="29" y="19"/>
                </a:cubicBezTo>
                <a:cubicBezTo>
                  <a:pt x="35" y="15"/>
                  <a:pt x="35" y="15"/>
                  <a:pt x="35" y="15"/>
                </a:cubicBezTo>
                <a:cubicBezTo>
                  <a:pt x="52" y="28"/>
                  <a:pt x="52" y="28"/>
                  <a:pt x="52" y="28"/>
                </a:cubicBezTo>
                <a:cubicBezTo>
                  <a:pt x="54" y="27"/>
                  <a:pt x="56" y="26"/>
                  <a:pt x="59" y="25"/>
                </a:cubicBezTo>
                <a:cubicBezTo>
                  <a:pt x="58" y="4"/>
                  <a:pt x="58" y="4"/>
                  <a:pt x="58" y="4"/>
                </a:cubicBezTo>
                <a:close/>
                <a:moveTo>
                  <a:pt x="70" y="34"/>
                </a:moveTo>
                <a:cubicBezTo>
                  <a:pt x="96" y="27"/>
                  <a:pt x="123" y="43"/>
                  <a:pt x="130" y="69"/>
                </a:cubicBezTo>
                <a:cubicBezTo>
                  <a:pt x="137" y="95"/>
                  <a:pt x="121" y="122"/>
                  <a:pt x="95" y="130"/>
                </a:cubicBezTo>
                <a:cubicBezTo>
                  <a:pt x="69" y="137"/>
                  <a:pt x="42" y="121"/>
                  <a:pt x="35" y="95"/>
                </a:cubicBezTo>
                <a:cubicBezTo>
                  <a:pt x="28" y="68"/>
                  <a:pt x="43" y="41"/>
                  <a:pt x="70" y="34"/>
                </a:cubicBezTo>
                <a:close/>
              </a:path>
            </a:pathLst>
          </a:custGeom>
          <a:solidFill>
            <a:srgbClr val="DED4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Oval 13"/>
          <p:cNvSpPr>
            <a:spLocks noChangeArrowheads="1"/>
          </p:cNvSpPr>
          <p:nvPr/>
        </p:nvSpPr>
        <p:spPr bwMode="auto">
          <a:xfrm>
            <a:off x="5975721" y="5493436"/>
            <a:ext cx="1109663" cy="1098550"/>
          </a:xfrm>
          <a:prstGeom prst="ellipse">
            <a:avLst/>
          </a:prstGeom>
          <a:solidFill>
            <a:srgbClr val="D9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Freeform 14"/>
          <p:cNvSpPr>
            <a:spLocks noEditPoints="1"/>
          </p:cNvSpPr>
          <p:nvPr/>
        </p:nvSpPr>
        <p:spPr bwMode="auto">
          <a:xfrm>
            <a:off x="5691558" y="5210861"/>
            <a:ext cx="1679575" cy="1654175"/>
          </a:xfrm>
          <a:custGeom>
            <a:avLst/>
            <a:gdLst>
              <a:gd name="T0" fmla="*/ 65 w 165"/>
              <a:gd name="T1" fmla="*/ 2 h 164"/>
              <a:gd name="T2" fmla="*/ 82 w 165"/>
              <a:gd name="T3" fmla="*/ 20 h 164"/>
              <a:gd name="T4" fmla="*/ 97 w 165"/>
              <a:gd name="T5" fmla="*/ 1 h 164"/>
              <a:gd name="T6" fmla="*/ 106 w 165"/>
              <a:gd name="T7" fmla="*/ 25 h 164"/>
              <a:gd name="T8" fmla="*/ 127 w 165"/>
              <a:gd name="T9" fmla="*/ 13 h 164"/>
              <a:gd name="T10" fmla="*/ 126 w 165"/>
              <a:gd name="T11" fmla="*/ 38 h 164"/>
              <a:gd name="T12" fmla="*/ 150 w 165"/>
              <a:gd name="T13" fmla="*/ 35 h 164"/>
              <a:gd name="T14" fmla="*/ 140 w 165"/>
              <a:gd name="T15" fmla="*/ 58 h 164"/>
              <a:gd name="T16" fmla="*/ 163 w 165"/>
              <a:gd name="T17" fmla="*/ 64 h 164"/>
              <a:gd name="T18" fmla="*/ 144 w 165"/>
              <a:gd name="T19" fmla="*/ 82 h 164"/>
              <a:gd name="T20" fmla="*/ 164 w 165"/>
              <a:gd name="T21" fmla="*/ 97 h 164"/>
              <a:gd name="T22" fmla="*/ 140 w 165"/>
              <a:gd name="T23" fmla="*/ 106 h 164"/>
              <a:gd name="T24" fmla="*/ 152 w 165"/>
              <a:gd name="T25" fmla="*/ 126 h 164"/>
              <a:gd name="T26" fmla="*/ 126 w 165"/>
              <a:gd name="T27" fmla="*/ 126 h 164"/>
              <a:gd name="T28" fmla="*/ 130 w 165"/>
              <a:gd name="T29" fmla="*/ 150 h 164"/>
              <a:gd name="T30" fmla="*/ 106 w 165"/>
              <a:gd name="T31" fmla="*/ 139 h 164"/>
              <a:gd name="T32" fmla="*/ 100 w 165"/>
              <a:gd name="T33" fmla="*/ 163 h 164"/>
              <a:gd name="T34" fmla="*/ 83 w 165"/>
              <a:gd name="T35" fmla="*/ 144 h 164"/>
              <a:gd name="T36" fmla="*/ 68 w 165"/>
              <a:gd name="T37" fmla="*/ 163 h 164"/>
              <a:gd name="T38" fmla="*/ 59 w 165"/>
              <a:gd name="T39" fmla="*/ 139 h 164"/>
              <a:gd name="T40" fmla="*/ 38 w 165"/>
              <a:gd name="T41" fmla="*/ 152 h 164"/>
              <a:gd name="T42" fmla="*/ 39 w 165"/>
              <a:gd name="T43" fmla="*/ 126 h 164"/>
              <a:gd name="T44" fmla="*/ 15 w 165"/>
              <a:gd name="T45" fmla="*/ 129 h 164"/>
              <a:gd name="T46" fmla="*/ 25 w 165"/>
              <a:gd name="T47" fmla="*/ 106 h 164"/>
              <a:gd name="T48" fmla="*/ 2 w 165"/>
              <a:gd name="T49" fmla="*/ 100 h 164"/>
              <a:gd name="T50" fmla="*/ 21 w 165"/>
              <a:gd name="T51" fmla="*/ 82 h 164"/>
              <a:gd name="T52" fmla="*/ 1 w 165"/>
              <a:gd name="T53" fmla="*/ 68 h 164"/>
              <a:gd name="T54" fmla="*/ 25 w 165"/>
              <a:gd name="T55" fmla="*/ 59 h 164"/>
              <a:gd name="T56" fmla="*/ 13 w 165"/>
              <a:gd name="T57" fmla="*/ 38 h 164"/>
              <a:gd name="T58" fmla="*/ 39 w 165"/>
              <a:gd name="T59" fmla="*/ 38 h 164"/>
              <a:gd name="T60" fmla="*/ 35 w 165"/>
              <a:gd name="T61" fmla="*/ 15 h 164"/>
              <a:gd name="T62" fmla="*/ 59 w 165"/>
              <a:gd name="T63" fmla="*/ 25 h 164"/>
              <a:gd name="T64" fmla="*/ 70 w 165"/>
              <a:gd name="T65" fmla="*/ 34 h 164"/>
              <a:gd name="T66" fmla="*/ 95 w 165"/>
              <a:gd name="T67" fmla="*/ 130 h 164"/>
              <a:gd name="T68" fmla="*/ 70 w 165"/>
              <a:gd name="T69"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64">
                <a:moveTo>
                  <a:pt x="58" y="4"/>
                </a:moveTo>
                <a:cubicBezTo>
                  <a:pt x="65" y="2"/>
                  <a:pt x="65" y="2"/>
                  <a:pt x="65" y="2"/>
                </a:cubicBezTo>
                <a:cubicBezTo>
                  <a:pt x="75" y="21"/>
                  <a:pt x="75" y="21"/>
                  <a:pt x="75" y="21"/>
                </a:cubicBezTo>
                <a:cubicBezTo>
                  <a:pt x="77" y="20"/>
                  <a:pt x="80" y="20"/>
                  <a:pt x="82" y="20"/>
                </a:cubicBezTo>
                <a:cubicBezTo>
                  <a:pt x="90" y="0"/>
                  <a:pt x="90" y="0"/>
                  <a:pt x="90" y="0"/>
                </a:cubicBezTo>
                <a:cubicBezTo>
                  <a:pt x="97" y="1"/>
                  <a:pt x="97" y="1"/>
                  <a:pt x="97" y="1"/>
                </a:cubicBezTo>
                <a:cubicBezTo>
                  <a:pt x="99" y="22"/>
                  <a:pt x="99" y="22"/>
                  <a:pt x="99" y="22"/>
                </a:cubicBezTo>
                <a:cubicBezTo>
                  <a:pt x="101" y="23"/>
                  <a:pt x="104" y="24"/>
                  <a:pt x="106" y="25"/>
                </a:cubicBezTo>
                <a:cubicBezTo>
                  <a:pt x="121" y="9"/>
                  <a:pt x="121" y="9"/>
                  <a:pt x="121" y="9"/>
                </a:cubicBezTo>
                <a:cubicBezTo>
                  <a:pt x="127" y="13"/>
                  <a:pt x="127" y="13"/>
                  <a:pt x="127" y="13"/>
                </a:cubicBezTo>
                <a:cubicBezTo>
                  <a:pt x="120" y="33"/>
                  <a:pt x="120" y="33"/>
                  <a:pt x="120" y="33"/>
                </a:cubicBezTo>
                <a:cubicBezTo>
                  <a:pt x="122" y="35"/>
                  <a:pt x="124" y="36"/>
                  <a:pt x="126" y="38"/>
                </a:cubicBezTo>
                <a:cubicBezTo>
                  <a:pt x="146" y="29"/>
                  <a:pt x="146" y="29"/>
                  <a:pt x="146" y="29"/>
                </a:cubicBezTo>
                <a:cubicBezTo>
                  <a:pt x="150" y="35"/>
                  <a:pt x="150" y="35"/>
                  <a:pt x="150" y="35"/>
                </a:cubicBezTo>
                <a:cubicBezTo>
                  <a:pt x="136" y="51"/>
                  <a:pt x="136" y="51"/>
                  <a:pt x="136" y="51"/>
                </a:cubicBezTo>
                <a:cubicBezTo>
                  <a:pt x="138" y="54"/>
                  <a:pt x="139" y="56"/>
                  <a:pt x="140" y="58"/>
                </a:cubicBezTo>
                <a:cubicBezTo>
                  <a:pt x="161" y="57"/>
                  <a:pt x="161" y="57"/>
                  <a:pt x="161" y="57"/>
                </a:cubicBezTo>
                <a:cubicBezTo>
                  <a:pt x="163" y="64"/>
                  <a:pt x="163" y="64"/>
                  <a:pt x="163" y="64"/>
                </a:cubicBezTo>
                <a:cubicBezTo>
                  <a:pt x="144" y="74"/>
                  <a:pt x="144" y="74"/>
                  <a:pt x="144" y="74"/>
                </a:cubicBezTo>
                <a:cubicBezTo>
                  <a:pt x="144" y="77"/>
                  <a:pt x="145" y="79"/>
                  <a:pt x="144" y="82"/>
                </a:cubicBezTo>
                <a:cubicBezTo>
                  <a:pt x="165" y="89"/>
                  <a:pt x="165" y="89"/>
                  <a:pt x="165" y="89"/>
                </a:cubicBezTo>
                <a:cubicBezTo>
                  <a:pt x="164" y="97"/>
                  <a:pt x="164" y="97"/>
                  <a:pt x="164" y="97"/>
                </a:cubicBezTo>
                <a:cubicBezTo>
                  <a:pt x="142" y="98"/>
                  <a:pt x="142" y="98"/>
                  <a:pt x="142" y="98"/>
                </a:cubicBezTo>
                <a:cubicBezTo>
                  <a:pt x="142" y="101"/>
                  <a:pt x="141" y="103"/>
                  <a:pt x="140" y="106"/>
                </a:cubicBezTo>
                <a:cubicBezTo>
                  <a:pt x="156" y="120"/>
                  <a:pt x="156" y="120"/>
                  <a:pt x="156" y="120"/>
                </a:cubicBezTo>
                <a:cubicBezTo>
                  <a:pt x="152" y="126"/>
                  <a:pt x="152" y="126"/>
                  <a:pt x="152" y="126"/>
                </a:cubicBezTo>
                <a:cubicBezTo>
                  <a:pt x="132" y="120"/>
                  <a:pt x="132" y="120"/>
                  <a:pt x="132" y="120"/>
                </a:cubicBezTo>
                <a:cubicBezTo>
                  <a:pt x="130" y="122"/>
                  <a:pt x="128" y="124"/>
                  <a:pt x="126" y="126"/>
                </a:cubicBezTo>
                <a:cubicBezTo>
                  <a:pt x="136" y="145"/>
                  <a:pt x="136" y="145"/>
                  <a:pt x="136" y="145"/>
                </a:cubicBezTo>
                <a:cubicBezTo>
                  <a:pt x="130" y="150"/>
                  <a:pt x="130" y="150"/>
                  <a:pt x="130" y="150"/>
                </a:cubicBezTo>
                <a:cubicBezTo>
                  <a:pt x="113" y="136"/>
                  <a:pt x="113" y="136"/>
                  <a:pt x="113" y="136"/>
                </a:cubicBezTo>
                <a:cubicBezTo>
                  <a:pt x="111" y="137"/>
                  <a:pt x="109" y="138"/>
                  <a:pt x="106" y="139"/>
                </a:cubicBezTo>
                <a:cubicBezTo>
                  <a:pt x="107" y="161"/>
                  <a:pt x="107" y="161"/>
                  <a:pt x="107" y="161"/>
                </a:cubicBezTo>
                <a:cubicBezTo>
                  <a:pt x="100" y="163"/>
                  <a:pt x="100" y="163"/>
                  <a:pt x="100" y="163"/>
                </a:cubicBezTo>
                <a:cubicBezTo>
                  <a:pt x="91" y="144"/>
                  <a:pt x="91" y="144"/>
                  <a:pt x="91" y="144"/>
                </a:cubicBezTo>
                <a:cubicBezTo>
                  <a:pt x="88" y="144"/>
                  <a:pt x="85" y="144"/>
                  <a:pt x="83" y="144"/>
                </a:cubicBezTo>
                <a:cubicBezTo>
                  <a:pt x="75" y="164"/>
                  <a:pt x="75" y="164"/>
                  <a:pt x="75" y="164"/>
                </a:cubicBezTo>
                <a:cubicBezTo>
                  <a:pt x="68" y="163"/>
                  <a:pt x="68" y="163"/>
                  <a:pt x="68" y="163"/>
                </a:cubicBezTo>
                <a:cubicBezTo>
                  <a:pt x="66" y="142"/>
                  <a:pt x="66" y="142"/>
                  <a:pt x="66" y="142"/>
                </a:cubicBezTo>
                <a:cubicBezTo>
                  <a:pt x="64" y="141"/>
                  <a:pt x="61" y="140"/>
                  <a:pt x="59" y="139"/>
                </a:cubicBezTo>
                <a:cubicBezTo>
                  <a:pt x="45" y="155"/>
                  <a:pt x="45" y="155"/>
                  <a:pt x="45" y="155"/>
                </a:cubicBezTo>
                <a:cubicBezTo>
                  <a:pt x="38" y="152"/>
                  <a:pt x="38" y="152"/>
                  <a:pt x="38" y="152"/>
                </a:cubicBezTo>
                <a:cubicBezTo>
                  <a:pt x="45" y="131"/>
                  <a:pt x="45" y="131"/>
                  <a:pt x="45" y="131"/>
                </a:cubicBezTo>
                <a:cubicBezTo>
                  <a:pt x="43" y="130"/>
                  <a:pt x="41" y="128"/>
                  <a:pt x="39" y="126"/>
                </a:cubicBezTo>
                <a:cubicBezTo>
                  <a:pt x="19" y="135"/>
                  <a:pt x="19" y="135"/>
                  <a:pt x="19" y="135"/>
                </a:cubicBezTo>
                <a:cubicBezTo>
                  <a:pt x="15" y="129"/>
                  <a:pt x="15" y="129"/>
                  <a:pt x="15" y="129"/>
                </a:cubicBezTo>
                <a:cubicBezTo>
                  <a:pt x="29" y="113"/>
                  <a:pt x="29" y="113"/>
                  <a:pt x="29" y="113"/>
                </a:cubicBezTo>
                <a:cubicBezTo>
                  <a:pt x="27" y="111"/>
                  <a:pt x="26" y="108"/>
                  <a:pt x="25" y="106"/>
                </a:cubicBezTo>
                <a:cubicBezTo>
                  <a:pt x="4" y="107"/>
                  <a:pt x="4" y="107"/>
                  <a:pt x="4" y="107"/>
                </a:cubicBezTo>
                <a:cubicBezTo>
                  <a:pt x="2" y="100"/>
                  <a:pt x="2" y="100"/>
                  <a:pt x="2" y="100"/>
                </a:cubicBezTo>
                <a:cubicBezTo>
                  <a:pt x="21" y="90"/>
                  <a:pt x="21" y="90"/>
                  <a:pt x="21" y="90"/>
                </a:cubicBezTo>
                <a:cubicBezTo>
                  <a:pt x="21" y="87"/>
                  <a:pt x="21" y="85"/>
                  <a:pt x="21" y="82"/>
                </a:cubicBezTo>
                <a:cubicBezTo>
                  <a:pt x="0" y="75"/>
                  <a:pt x="0" y="75"/>
                  <a:pt x="0" y="75"/>
                </a:cubicBezTo>
                <a:cubicBezTo>
                  <a:pt x="1" y="68"/>
                  <a:pt x="1" y="68"/>
                  <a:pt x="1" y="68"/>
                </a:cubicBezTo>
                <a:cubicBezTo>
                  <a:pt x="23" y="66"/>
                  <a:pt x="23" y="66"/>
                  <a:pt x="23" y="66"/>
                </a:cubicBezTo>
                <a:cubicBezTo>
                  <a:pt x="23" y="63"/>
                  <a:pt x="24" y="61"/>
                  <a:pt x="25" y="59"/>
                </a:cubicBezTo>
                <a:cubicBezTo>
                  <a:pt x="9" y="44"/>
                  <a:pt x="9" y="44"/>
                  <a:pt x="9" y="44"/>
                </a:cubicBezTo>
                <a:cubicBezTo>
                  <a:pt x="13" y="38"/>
                  <a:pt x="13" y="38"/>
                  <a:pt x="13" y="38"/>
                </a:cubicBezTo>
                <a:cubicBezTo>
                  <a:pt x="34" y="44"/>
                  <a:pt x="34" y="44"/>
                  <a:pt x="34" y="44"/>
                </a:cubicBezTo>
                <a:cubicBezTo>
                  <a:pt x="35" y="42"/>
                  <a:pt x="37" y="40"/>
                  <a:pt x="39" y="38"/>
                </a:cubicBezTo>
                <a:cubicBezTo>
                  <a:pt x="29" y="19"/>
                  <a:pt x="29" y="19"/>
                  <a:pt x="29" y="19"/>
                </a:cubicBezTo>
                <a:cubicBezTo>
                  <a:pt x="35" y="15"/>
                  <a:pt x="35" y="15"/>
                  <a:pt x="35" y="15"/>
                </a:cubicBezTo>
                <a:cubicBezTo>
                  <a:pt x="52" y="28"/>
                  <a:pt x="52" y="28"/>
                  <a:pt x="52" y="28"/>
                </a:cubicBezTo>
                <a:cubicBezTo>
                  <a:pt x="54" y="27"/>
                  <a:pt x="56" y="26"/>
                  <a:pt x="59" y="25"/>
                </a:cubicBezTo>
                <a:cubicBezTo>
                  <a:pt x="58" y="4"/>
                  <a:pt x="58" y="4"/>
                  <a:pt x="58" y="4"/>
                </a:cubicBezTo>
                <a:close/>
                <a:moveTo>
                  <a:pt x="70" y="34"/>
                </a:moveTo>
                <a:cubicBezTo>
                  <a:pt x="96" y="27"/>
                  <a:pt x="123" y="43"/>
                  <a:pt x="130" y="69"/>
                </a:cubicBezTo>
                <a:cubicBezTo>
                  <a:pt x="137" y="95"/>
                  <a:pt x="121" y="122"/>
                  <a:pt x="95" y="130"/>
                </a:cubicBezTo>
                <a:cubicBezTo>
                  <a:pt x="69" y="137"/>
                  <a:pt x="42" y="121"/>
                  <a:pt x="35" y="95"/>
                </a:cubicBezTo>
                <a:cubicBezTo>
                  <a:pt x="28" y="68"/>
                  <a:pt x="43" y="41"/>
                  <a:pt x="70" y="34"/>
                </a:cubicBezTo>
                <a:close/>
              </a:path>
            </a:pathLst>
          </a:custGeom>
          <a:solidFill>
            <a:srgbClr val="369C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文本框 11"/>
          <p:cNvSpPr txBox="1"/>
          <p:nvPr/>
        </p:nvSpPr>
        <p:spPr>
          <a:xfrm>
            <a:off x="7830603" y="932991"/>
            <a:ext cx="4363357" cy="757130"/>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kern="0" dirty="0" smtClean="0">
                <a:solidFill>
                  <a:schemeClr val="tx1">
                    <a:lumMod val="65000"/>
                    <a:lumOff val="35000"/>
                  </a:schemeClr>
                </a:solidFill>
                <a:cs typeface="+mn-ea"/>
                <a:sym typeface="+mn-lt"/>
              </a:rPr>
              <a:t>主从切换</a:t>
            </a:r>
            <a:r>
              <a:rPr lang="en-US" altLang="zh-CN" kern="0" dirty="0" smtClean="0">
                <a:solidFill>
                  <a:schemeClr val="tx1">
                    <a:lumMod val="65000"/>
                    <a:lumOff val="35000"/>
                  </a:schemeClr>
                </a:solidFill>
                <a:cs typeface="+mn-ea"/>
                <a:sym typeface="+mn-lt"/>
              </a:rPr>
              <a:t>,</a:t>
            </a:r>
            <a:r>
              <a:rPr lang="zh-CN" altLang="en-US" kern="0" dirty="0" smtClean="0">
                <a:solidFill>
                  <a:schemeClr val="tx1">
                    <a:lumMod val="65000"/>
                    <a:lumOff val="35000"/>
                  </a:schemeClr>
                </a:solidFill>
                <a:cs typeface="+mn-ea"/>
                <a:sym typeface="+mn-lt"/>
              </a:rPr>
              <a:t>升级场景</a:t>
            </a:r>
            <a:r>
              <a:rPr lang="en-US" altLang="zh-CN" kern="0" dirty="0" smtClean="0">
                <a:solidFill>
                  <a:schemeClr val="tx1">
                    <a:lumMod val="65000"/>
                    <a:lumOff val="35000"/>
                  </a:schemeClr>
                </a:solidFill>
                <a:cs typeface="+mn-ea"/>
                <a:sym typeface="+mn-lt"/>
              </a:rPr>
              <a:t>,</a:t>
            </a:r>
            <a:r>
              <a:rPr lang="zh-CN" altLang="en-US" kern="0" dirty="0" smtClean="0">
                <a:solidFill>
                  <a:schemeClr val="tx1">
                    <a:lumMod val="65000"/>
                    <a:lumOff val="35000"/>
                  </a:schemeClr>
                </a:solidFill>
                <a:cs typeface="+mn-ea"/>
                <a:sym typeface="+mn-lt"/>
              </a:rPr>
              <a:t>升级备库后</a:t>
            </a:r>
            <a:r>
              <a:rPr lang="en-US" altLang="zh-CN" kern="0" dirty="0" smtClean="0">
                <a:solidFill>
                  <a:schemeClr val="tx1">
                    <a:lumMod val="65000"/>
                    <a:lumOff val="35000"/>
                  </a:schemeClr>
                </a:solidFill>
                <a:cs typeface="+mn-ea"/>
                <a:sym typeface="+mn-lt"/>
              </a:rPr>
              <a:t>,</a:t>
            </a:r>
            <a:r>
              <a:rPr lang="zh-CN" altLang="en-US" kern="0" dirty="0" smtClean="0">
                <a:solidFill>
                  <a:schemeClr val="tx1">
                    <a:lumMod val="65000"/>
                    <a:lumOff val="35000"/>
                  </a:schemeClr>
                </a:solidFill>
                <a:cs typeface="+mn-ea"/>
                <a:sym typeface="+mn-lt"/>
              </a:rPr>
              <a:t>将未升级主库降级成备库后升级。</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3" name="文本框 12"/>
          <p:cNvSpPr txBox="1"/>
          <p:nvPr/>
        </p:nvSpPr>
        <p:spPr>
          <a:xfrm>
            <a:off x="7830603" y="2518638"/>
            <a:ext cx="4363357" cy="402546"/>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新增从节点</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提高读吞吐量。</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4" name="文本框 13"/>
          <p:cNvSpPr txBox="1"/>
          <p:nvPr/>
        </p:nvSpPr>
        <p:spPr>
          <a:xfrm>
            <a:off x="7830603" y="4104285"/>
            <a:ext cx="4363357" cy="757130"/>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kern="0" dirty="0" smtClean="0">
                <a:solidFill>
                  <a:schemeClr val="tx1">
                    <a:lumMod val="65000"/>
                    <a:lumOff val="35000"/>
                  </a:schemeClr>
                </a:solidFill>
                <a:cs typeface="+mn-ea"/>
                <a:sym typeface="+mn-lt"/>
              </a:rPr>
              <a:t>硬件维护升级场景</a:t>
            </a:r>
            <a:r>
              <a:rPr lang="en-US" altLang="zh-CN" kern="0" dirty="0" smtClean="0">
                <a:solidFill>
                  <a:schemeClr val="tx1">
                    <a:lumMod val="65000"/>
                    <a:lumOff val="35000"/>
                  </a:schemeClr>
                </a:solidFill>
                <a:cs typeface="+mn-ea"/>
                <a:sym typeface="+mn-lt"/>
              </a:rPr>
              <a:t>,</a:t>
            </a:r>
            <a:r>
              <a:rPr lang="zh-CN" altLang="en-US" kern="0" dirty="0" smtClean="0">
                <a:solidFill>
                  <a:schemeClr val="tx1">
                    <a:lumMod val="65000"/>
                    <a:lumOff val="35000"/>
                  </a:schemeClr>
                </a:solidFill>
                <a:cs typeface="+mn-ea"/>
                <a:sym typeface="+mn-lt"/>
              </a:rPr>
              <a:t>从急群中移出</a:t>
            </a:r>
            <a:r>
              <a:rPr lang="en-US" altLang="zh-CN" kern="0" dirty="0" err="1" smtClean="0">
                <a:solidFill>
                  <a:schemeClr val="tx1">
                    <a:lumMod val="65000"/>
                    <a:lumOff val="35000"/>
                  </a:schemeClr>
                </a:solidFill>
                <a:cs typeface="+mn-ea"/>
                <a:sym typeface="+mn-lt"/>
              </a:rPr>
              <a:t>Patroni</a:t>
            </a:r>
            <a:r>
              <a:rPr lang="zh-CN" altLang="en-US" kern="0" dirty="0" smtClean="0">
                <a:solidFill>
                  <a:schemeClr val="tx1">
                    <a:lumMod val="65000"/>
                    <a:lumOff val="35000"/>
                  </a:schemeClr>
                </a:solidFill>
                <a:cs typeface="+mn-ea"/>
                <a:sym typeface="+mn-lt"/>
              </a:rPr>
              <a:t>管理的从节点。</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5" name="文本框 14"/>
          <p:cNvSpPr txBox="1"/>
          <p:nvPr/>
        </p:nvSpPr>
        <p:spPr>
          <a:xfrm>
            <a:off x="7655296" y="5677043"/>
            <a:ext cx="4363357" cy="734945"/>
          </a:xfrm>
          <a:prstGeom prst="rect">
            <a:avLst/>
          </a:prstGeom>
          <a:noFill/>
        </p:spPr>
        <p:txBody>
          <a:bodyPr wrap="square" rtlCol="0">
            <a:spAutoFit/>
          </a:bodyPr>
          <a:lstStyle/>
          <a:p>
            <a:pPr lvl="0">
              <a:lnSpc>
                <a:spcPct val="120000"/>
              </a:lnSpc>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数据库</a:t>
            </a:r>
            <a:r>
              <a:rPr lang="zh-CN" altLang="en-US" kern="0" dirty="0">
                <a:solidFill>
                  <a:schemeClr val="tx1">
                    <a:lumMod val="65000"/>
                    <a:lumOff val="35000"/>
                  </a:schemeClr>
                </a:solidFill>
                <a:cs typeface="+mn-ea"/>
                <a:sym typeface="+mn-lt"/>
              </a:rPr>
              <a:t>计划内停机</a:t>
            </a:r>
            <a:r>
              <a:rPr lang="zh-CN" altLang="en-US" kern="0" noProof="0" dirty="0" smtClean="0">
                <a:solidFill>
                  <a:schemeClr val="tx1">
                    <a:lumMod val="65000"/>
                    <a:lumOff val="35000"/>
                  </a:schemeClr>
                </a:solidFill>
                <a:cs typeface="+mn-ea"/>
                <a:sym typeface="+mn-lt"/>
              </a:rPr>
              <a:t>维护</a:t>
            </a:r>
            <a:r>
              <a:rPr lang="en-US" altLang="zh-CN" kern="0" noProof="0" dirty="0" smtClean="0">
                <a:solidFill>
                  <a:schemeClr val="tx1">
                    <a:lumMod val="65000"/>
                    <a:lumOff val="35000"/>
                  </a:schemeClr>
                </a:solidFill>
                <a:cs typeface="+mn-ea"/>
                <a:sym typeface="+mn-lt"/>
              </a:rPr>
              <a:t>,</a:t>
            </a:r>
            <a:r>
              <a:rPr lang="en-US" altLang="zh-CN" kern="0" noProof="0" dirty="0" err="1" smtClean="0">
                <a:solidFill>
                  <a:schemeClr val="tx1">
                    <a:lumMod val="65000"/>
                    <a:lumOff val="35000"/>
                  </a:schemeClr>
                </a:solidFill>
                <a:cs typeface="+mn-ea"/>
                <a:sym typeface="+mn-lt"/>
              </a:rPr>
              <a:t>patroni</a:t>
            </a:r>
            <a:r>
              <a:rPr lang="zh-CN" altLang="en-US" kern="0" noProof="0" dirty="0" smtClean="0">
                <a:solidFill>
                  <a:schemeClr val="tx1">
                    <a:lumMod val="65000"/>
                    <a:lumOff val="35000"/>
                  </a:schemeClr>
                </a:solidFill>
                <a:cs typeface="+mn-ea"/>
                <a:sym typeface="+mn-lt"/>
              </a:rPr>
              <a:t>整体拉维护。</a:t>
            </a:r>
            <a:endParaRPr lang="en-US" altLang="zh-CN" kern="0" noProof="0" dirty="0" smtClean="0">
              <a:solidFill>
                <a:schemeClr val="tx1">
                  <a:lumMod val="65000"/>
                  <a:lumOff val="35000"/>
                </a:schemeClr>
              </a:solidFill>
              <a:cs typeface="+mn-ea"/>
              <a:sym typeface="+mn-lt"/>
            </a:endParaRPr>
          </a:p>
          <a:p>
            <a:pPr lvl="0">
              <a:lnSpc>
                <a:spcPct val="120000"/>
              </a:lnSpc>
              <a:defRPr/>
            </a:pPr>
            <a:r>
              <a:rPr lang="en-US" altLang="zh-CN" dirty="0"/>
              <a:t>Pause/ </a:t>
            </a:r>
            <a:r>
              <a:rPr lang="en-US" altLang="zh-CN" dirty="0" smtClean="0"/>
              <a:t>resume</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6" name="文本框 15"/>
          <p:cNvSpPr txBox="1"/>
          <p:nvPr/>
        </p:nvSpPr>
        <p:spPr>
          <a:xfrm>
            <a:off x="6530552" y="1166059"/>
            <a:ext cx="495649" cy="53553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01</a:t>
            </a:r>
            <a:endParaRPr kumimoji="0" lang="zh-CN" altLang="en-US" sz="24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7" name="文本框 16"/>
          <p:cNvSpPr txBox="1"/>
          <p:nvPr/>
        </p:nvSpPr>
        <p:spPr>
          <a:xfrm>
            <a:off x="6530552" y="4241196"/>
            <a:ext cx="495649" cy="50597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03</a:t>
            </a:r>
            <a:endParaRPr kumimoji="0" lang="zh-CN" altLang="en-US" sz="24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8" name="文本框 17"/>
          <p:cNvSpPr txBox="1"/>
          <p:nvPr/>
        </p:nvSpPr>
        <p:spPr>
          <a:xfrm>
            <a:off x="6163839" y="2716973"/>
            <a:ext cx="495649" cy="50597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02</a:t>
            </a:r>
            <a:endParaRPr kumimoji="0" lang="zh-CN" altLang="en-US" sz="24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9" name="文本框 18"/>
          <p:cNvSpPr txBox="1"/>
          <p:nvPr/>
        </p:nvSpPr>
        <p:spPr>
          <a:xfrm>
            <a:off x="6163839" y="5792110"/>
            <a:ext cx="495649" cy="50597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04</a:t>
            </a:r>
            <a:endParaRPr kumimoji="0" lang="zh-CN" altLang="en-US" sz="24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8" y="3246570"/>
            <a:ext cx="4686954" cy="2972215"/>
          </a:xfrm>
          <a:prstGeom prst="rect">
            <a:avLst/>
          </a:prstGeom>
        </p:spPr>
      </p:pic>
      <p:sp>
        <p:nvSpPr>
          <p:cNvPr id="22" name="矩形 21"/>
          <p:cNvSpPr/>
          <p:nvPr/>
        </p:nvSpPr>
        <p:spPr>
          <a:xfrm>
            <a:off x="287306" y="904788"/>
            <a:ext cx="1346844" cy="369332"/>
          </a:xfrm>
          <a:prstGeom prst="rect">
            <a:avLst/>
          </a:prstGeom>
        </p:spPr>
        <p:txBody>
          <a:bodyPr wrap="none">
            <a:spAutoFit/>
          </a:bodyPr>
          <a:lstStyle/>
          <a:p>
            <a:pPr algn="l"/>
            <a:r>
              <a:rPr lang="zh-CN" altLang="en-US" b="1" kern="0" dirty="0" smtClean="0">
                <a:cs typeface="+mn-ea"/>
                <a:sym typeface="+mn-lt"/>
              </a:rPr>
              <a:t>计划内停机</a:t>
            </a:r>
            <a:endParaRPr lang="zh-CN" b="1" kern="0" dirty="0" smtClean="0">
              <a:cs typeface="+mn-ea"/>
              <a:sym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7394534" y="837475"/>
            <a:ext cx="4686300" cy="1169988"/>
          </a:xfrm>
          <a:custGeom>
            <a:avLst/>
            <a:gdLst>
              <a:gd name="T0" fmla="*/ 20 w 532"/>
              <a:gd name="T1" fmla="*/ 0 h 133"/>
              <a:gd name="T2" fmla="*/ 512 w 532"/>
              <a:gd name="T3" fmla="*/ 0 h 133"/>
              <a:gd name="T4" fmla="*/ 532 w 532"/>
              <a:gd name="T5" fmla="*/ 19 h 133"/>
              <a:gd name="T6" fmla="*/ 532 w 532"/>
              <a:gd name="T7" fmla="*/ 113 h 133"/>
              <a:gd name="T8" fmla="*/ 512 w 532"/>
              <a:gd name="T9" fmla="*/ 133 h 133"/>
              <a:gd name="T10" fmla="*/ 20 w 532"/>
              <a:gd name="T11" fmla="*/ 133 h 133"/>
              <a:gd name="T12" fmla="*/ 0 w 532"/>
              <a:gd name="T13" fmla="*/ 113 h 133"/>
              <a:gd name="T14" fmla="*/ 0 w 532"/>
              <a:gd name="T15" fmla="*/ 19 h 133"/>
              <a:gd name="T16" fmla="*/ 20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20" y="0"/>
                </a:moveTo>
                <a:cubicBezTo>
                  <a:pt x="512" y="0"/>
                  <a:pt x="512" y="0"/>
                  <a:pt x="512" y="0"/>
                </a:cubicBezTo>
                <a:cubicBezTo>
                  <a:pt x="523" y="0"/>
                  <a:pt x="532" y="9"/>
                  <a:pt x="532" y="19"/>
                </a:cubicBezTo>
                <a:cubicBezTo>
                  <a:pt x="532" y="113"/>
                  <a:pt x="532" y="113"/>
                  <a:pt x="532" y="113"/>
                </a:cubicBezTo>
                <a:cubicBezTo>
                  <a:pt x="532" y="124"/>
                  <a:pt x="523" y="133"/>
                  <a:pt x="512" y="133"/>
                </a:cubicBezTo>
                <a:cubicBezTo>
                  <a:pt x="20" y="133"/>
                  <a:pt x="20" y="133"/>
                  <a:pt x="20" y="133"/>
                </a:cubicBezTo>
                <a:cubicBezTo>
                  <a:pt x="9" y="133"/>
                  <a:pt x="0" y="124"/>
                  <a:pt x="0" y="113"/>
                </a:cubicBezTo>
                <a:cubicBezTo>
                  <a:pt x="0" y="19"/>
                  <a:pt x="0" y="19"/>
                  <a:pt x="0" y="19"/>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 name="Freeform 6"/>
          <p:cNvSpPr>
            <a:spLocks/>
          </p:cNvSpPr>
          <p:nvPr/>
        </p:nvSpPr>
        <p:spPr bwMode="auto">
          <a:xfrm>
            <a:off x="7438984" y="881925"/>
            <a:ext cx="4597400" cy="1081088"/>
          </a:xfrm>
          <a:custGeom>
            <a:avLst/>
            <a:gdLst>
              <a:gd name="T0" fmla="*/ 15 w 522"/>
              <a:gd name="T1" fmla="*/ 0 h 123"/>
              <a:gd name="T2" fmla="*/ 508 w 522"/>
              <a:gd name="T3" fmla="*/ 0 h 123"/>
              <a:gd name="T4" fmla="*/ 509 w 522"/>
              <a:gd name="T5" fmla="*/ 0 h 123"/>
              <a:gd name="T6" fmla="*/ 521 w 522"/>
              <a:gd name="T7" fmla="*/ 9 h 123"/>
              <a:gd name="T8" fmla="*/ 522 w 522"/>
              <a:gd name="T9" fmla="*/ 14 h 123"/>
              <a:gd name="T10" fmla="*/ 522 w 522"/>
              <a:gd name="T11" fmla="*/ 109 h 123"/>
              <a:gd name="T12" fmla="*/ 522 w 522"/>
              <a:gd name="T13" fmla="*/ 111 h 123"/>
              <a:gd name="T14" fmla="*/ 512 w 522"/>
              <a:gd name="T15" fmla="*/ 122 h 123"/>
              <a:gd name="T16" fmla="*/ 507 w 522"/>
              <a:gd name="T17" fmla="*/ 123 h 123"/>
              <a:gd name="T18" fmla="*/ 14 w 522"/>
              <a:gd name="T19" fmla="*/ 123 h 123"/>
              <a:gd name="T20" fmla="*/ 13 w 522"/>
              <a:gd name="T21" fmla="*/ 123 h 123"/>
              <a:gd name="T22" fmla="*/ 1 w 522"/>
              <a:gd name="T23" fmla="*/ 114 h 123"/>
              <a:gd name="T24" fmla="*/ 0 w 522"/>
              <a:gd name="T25" fmla="*/ 108 h 123"/>
              <a:gd name="T26" fmla="*/ 0 w 522"/>
              <a:gd name="T27" fmla="*/ 14 h 123"/>
              <a:gd name="T28" fmla="*/ 0 w 522"/>
              <a:gd name="T29" fmla="*/ 12 h 123"/>
              <a:gd name="T30" fmla="*/ 10 w 522"/>
              <a:gd name="T31" fmla="*/ 1 h 123"/>
              <a:gd name="T32" fmla="*/ 15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15" y="0"/>
                </a:moveTo>
                <a:cubicBezTo>
                  <a:pt x="508" y="0"/>
                  <a:pt x="508" y="0"/>
                  <a:pt x="508" y="0"/>
                </a:cubicBezTo>
                <a:cubicBezTo>
                  <a:pt x="509" y="0"/>
                  <a:pt x="509" y="0"/>
                  <a:pt x="509" y="0"/>
                </a:cubicBezTo>
                <a:cubicBezTo>
                  <a:pt x="515" y="1"/>
                  <a:pt x="519" y="4"/>
                  <a:pt x="521" y="9"/>
                </a:cubicBezTo>
                <a:cubicBezTo>
                  <a:pt x="522" y="11"/>
                  <a:pt x="522" y="13"/>
                  <a:pt x="522" y="14"/>
                </a:cubicBezTo>
                <a:cubicBezTo>
                  <a:pt x="522" y="109"/>
                  <a:pt x="522" y="109"/>
                  <a:pt x="522" y="109"/>
                </a:cubicBezTo>
                <a:cubicBezTo>
                  <a:pt x="522" y="111"/>
                  <a:pt x="522" y="111"/>
                  <a:pt x="522" y="111"/>
                </a:cubicBezTo>
                <a:cubicBezTo>
                  <a:pt x="521" y="116"/>
                  <a:pt x="517" y="120"/>
                  <a:pt x="512" y="122"/>
                </a:cubicBezTo>
                <a:cubicBezTo>
                  <a:pt x="511" y="123"/>
                  <a:pt x="509" y="123"/>
                  <a:pt x="507" y="123"/>
                </a:cubicBezTo>
                <a:cubicBezTo>
                  <a:pt x="14" y="123"/>
                  <a:pt x="14" y="123"/>
                  <a:pt x="14" y="123"/>
                </a:cubicBezTo>
                <a:cubicBezTo>
                  <a:pt x="13" y="123"/>
                  <a:pt x="13" y="123"/>
                  <a:pt x="13" y="123"/>
                </a:cubicBezTo>
                <a:cubicBezTo>
                  <a:pt x="7" y="122"/>
                  <a:pt x="3" y="119"/>
                  <a:pt x="1" y="114"/>
                </a:cubicBezTo>
                <a:cubicBezTo>
                  <a:pt x="0" y="112"/>
                  <a:pt x="0" y="110"/>
                  <a:pt x="0" y="108"/>
                </a:cubicBezTo>
                <a:cubicBezTo>
                  <a:pt x="0" y="14"/>
                  <a:pt x="0" y="14"/>
                  <a:pt x="0" y="14"/>
                </a:cubicBezTo>
                <a:cubicBezTo>
                  <a:pt x="0" y="12"/>
                  <a:pt x="0" y="12"/>
                  <a:pt x="0" y="12"/>
                </a:cubicBezTo>
                <a:cubicBezTo>
                  <a:pt x="1" y="7"/>
                  <a:pt x="5" y="3"/>
                  <a:pt x="10" y="1"/>
                </a:cubicBezTo>
                <a:cubicBezTo>
                  <a:pt x="11" y="0"/>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 name="Freeform 7"/>
          <p:cNvSpPr>
            <a:spLocks/>
          </p:cNvSpPr>
          <p:nvPr/>
        </p:nvSpPr>
        <p:spPr bwMode="auto">
          <a:xfrm>
            <a:off x="7570746" y="546962"/>
            <a:ext cx="1762125" cy="1749425"/>
          </a:xfrm>
          <a:custGeom>
            <a:avLst/>
            <a:gdLst>
              <a:gd name="T0" fmla="*/ 117 w 200"/>
              <a:gd name="T1" fmla="*/ 7 h 199"/>
              <a:gd name="T2" fmla="*/ 193 w 200"/>
              <a:gd name="T3" fmla="*/ 83 h 199"/>
              <a:gd name="T4" fmla="*/ 195 w 200"/>
              <a:gd name="T5" fmla="*/ 85 h 199"/>
              <a:gd name="T6" fmla="*/ 199 w 200"/>
              <a:gd name="T7" fmla="*/ 94 h 199"/>
              <a:gd name="T8" fmla="*/ 199 w 200"/>
              <a:gd name="T9" fmla="*/ 96 h 199"/>
              <a:gd name="T10" fmla="*/ 198 w 200"/>
              <a:gd name="T11" fmla="*/ 108 h 199"/>
              <a:gd name="T12" fmla="*/ 197 w 200"/>
              <a:gd name="T13" fmla="*/ 110 h 199"/>
              <a:gd name="T14" fmla="*/ 192 w 200"/>
              <a:gd name="T15" fmla="*/ 117 h 199"/>
              <a:gd name="T16" fmla="*/ 116 w 200"/>
              <a:gd name="T17" fmla="*/ 193 h 199"/>
              <a:gd name="T18" fmla="*/ 114 w 200"/>
              <a:gd name="T19" fmla="*/ 194 h 199"/>
              <a:gd name="T20" fmla="*/ 106 w 200"/>
              <a:gd name="T21" fmla="*/ 198 h 199"/>
              <a:gd name="T22" fmla="*/ 103 w 200"/>
              <a:gd name="T23" fmla="*/ 199 h 199"/>
              <a:gd name="T24" fmla="*/ 92 w 200"/>
              <a:gd name="T25" fmla="*/ 198 h 199"/>
              <a:gd name="T26" fmla="*/ 90 w 200"/>
              <a:gd name="T27" fmla="*/ 197 h 199"/>
              <a:gd name="T28" fmla="*/ 83 w 200"/>
              <a:gd name="T29" fmla="*/ 192 h 199"/>
              <a:gd name="T30" fmla="*/ 7 w 200"/>
              <a:gd name="T31" fmla="*/ 116 h 199"/>
              <a:gd name="T32" fmla="*/ 5 w 200"/>
              <a:gd name="T33" fmla="*/ 114 h 199"/>
              <a:gd name="T34" fmla="*/ 1 w 200"/>
              <a:gd name="T35" fmla="*/ 105 h 199"/>
              <a:gd name="T36" fmla="*/ 1 w 200"/>
              <a:gd name="T37" fmla="*/ 103 h 199"/>
              <a:gd name="T38" fmla="*/ 2 w 200"/>
              <a:gd name="T39" fmla="*/ 91 h 199"/>
              <a:gd name="T40" fmla="*/ 3 w 200"/>
              <a:gd name="T41" fmla="*/ 89 h 199"/>
              <a:gd name="T42" fmla="*/ 7 w 200"/>
              <a:gd name="T43" fmla="*/ 82 h 199"/>
              <a:gd name="T44" fmla="*/ 83 w 200"/>
              <a:gd name="T45" fmla="*/ 6 h 199"/>
              <a:gd name="T46" fmla="*/ 85 w 200"/>
              <a:gd name="T47" fmla="*/ 5 h 199"/>
              <a:gd name="T48" fmla="*/ 94 w 200"/>
              <a:gd name="T49" fmla="*/ 1 h 199"/>
              <a:gd name="T50" fmla="*/ 96 w 200"/>
              <a:gd name="T51" fmla="*/ 0 h 199"/>
              <a:gd name="T52" fmla="*/ 108 w 200"/>
              <a:gd name="T53" fmla="*/ 1 h 199"/>
              <a:gd name="T54" fmla="*/ 110 w 200"/>
              <a:gd name="T55" fmla="*/ 2 h 199"/>
              <a:gd name="T56" fmla="*/ 117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 name="Freeform 8"/>
          <p:cNvSpPr>
            <a:spLocks/>
          </p:cNvSpPr>
          <p:nvPr/>
        </p:nvSpPr>
        <p:spPr bwMode="auto">
          <a:xfrm>
            <a:off x="7597734" y="573950"/>
            <a:ext cx="1700213" cy="1697038"/>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 name="Freeform 9"/>
          <p:cNvSpPr>
            <a:spLocks/>
          </p:cNvSpPr>
          <p:nvPr/>
        </p:nvSpPr>
        <p:spPr bwMode="auto">
          <a:xfrm>
            <a:off x="7800934" y="775562"/>
            <a:ext cx="1303338" cy="1292225"/>
          </a:xfrm>
          <a:custGeom>
            <a:avLst/>
            <a:gdLst>
              <a:gd name="T0" fmla="*/ 410 w 821"/>
              <a:gd name="T1" fmla="*/ 0 h 814"/>
              <a:gd name="T2" fmla="*/ 821 w 821"/>
              <a:gd name="T3" fmla="*/ 404 h 814"/>
              <a:gd name="T4" fmla="*/ 410 w 821"/>
              <a:gd name="T5" fmla="*/ 814 h 814"/>
              <a:gd name="T6" fmla="*/ 0 w 821"/>
              <a:gd name="T7" fmla="*/ 404 h 814"/>
              <a:gd name="T8" fmla="*/ 410 w 821"/>
              <a:gd name="T9" fmla="*/ 0 h 814"/>
              <a:gd name="T10" fmla="*/ 410 w 821"/>
              <a:gd name="T11" fmla="*/ 0 h 814"/>
            </a:gdLst>
            <a:ahLst/>
            <a:cxnLst>
              <a:cxn ang="0">
                <a:pos x="T0" y="T1"/>
              </a:cxn>
              <a:cxn ang="0">
                <a:pos x="T2" y="T3"/>
              </a:cxn>
              <a:cxn ang="0">
                <a:pos x="T4" y="T5"/>
              </a:cxn>
              <a:cxn ang="0">
                <a:pos x="T6" y="T7"/>
              </a:cxn>
              <a:cxn ang="0">
                <a:pos x="T8" y="T9"/>
              </a:cxn>
              <a:cxn ang="0">
                <a:pos x="T10" y="T11"/>
              </a:cxn>
            </a:cxnLst>
            <a:rect l="0" t="0" r="r" b="b"/>
            <a:pathLst>
              <a:path w="821" h="814">
                <a:moveTo>
                  <a:pt x="410" y="0"/>
                </a:moveTo>
                <a:lnTo>
                  <a:pt x="821" y="404"/>
                </a:lnTo>
                <a:lnTo>
                  <a:pt x="410" y="814"/>
                </a:lnTo>
                <a:lnTo>
                  <a:pt x="0" y="404"/>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Freeform 10"/>
          <p:cNvSpPr>
            <a:spLocks/>
          </p:cNvSpPr>
          <p:nvPr/>
        </p:nvSpPr>
        <p:spPr bwMode="auto">
          <a:xfrm>
            <a:off x="7861259" y="827950"/>
            <a:ext cx="1181100" cy="1179513"/>
          </a:xfrm>
          <a:custGeom>
            <a:avLst/>
            <a:gdLst>
              <a:gd name="T0" fmla="*/ 372 w 744"/>
              <a:gd name="T1" fmla="*/ 0 h 743"/>
              <a:gd name="T2" fmla="*/ 744 w 744"/>
              <a:gd name="T3" fmla="*/ 371 h 743"/>
              <a:gd name="T4" fmla="*/ 372 w 744"/>
              <a:gd name="T5" fmla="*/ 743 h 743"/>
              <a:gd name="T6" fmla="*/ 0 w 744"/>
              <a:gd name="T7" fmla="*/ 371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1"/>
                </a:lnTo>
                <a:lnTo>
                  <a:pt x="372" y="743"/>
                </a:lnTo>
                <a:lnTo>
                  <a:pt x="0"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11"/>
          <p:cNvSpPr>
            <a:spLocks/>
          </p:cNvSpPr>
          <p:nvPr/>
        </p:nvSpPr>
        <p:spPr bwMode="auto">
          <a:xfrm>
            <a:off x="9437646" y="1004162"/>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12"/>
          <p:cNvSpPr>
            <a:spLocks/>
          </p:cNvSpPr>
          <p:nvPr/>
        </p:nvSpPr>
        <p:spPr bwMode="auto">
          <a:xfrm>
            <a:off x="8275596" y="1180375"/>
            <a:ext cx="220663" cy="474663"/>
          </a:xfrm>
          <a:custGeom>
            <a:avLst/>
            <a:gdLst>
              <a:gd name="T0" fmla="*/ 78 w 139"/>
              <a:gd name="T1" fmla="*/ 299 h 299"/>
              <a:gd name="T2" fmla="*/ 139 w 139"/>
              <a:gd name="T3" fmla="*/ 299 h 299"/>
              <a:gd name="T4" fmla="*/ 139 w 139"/>
              <a:gd name="T5" fmla="*/ 0 h 299"/>
              <a:gd name="T6" fmla="*/ 89 w 139"/>
              <a:gd name="T7" fmla="*/ 0 h 299"/>
              <a:gd name="T8" fmla="*/ 0 w 139"/>
              <a:gd name="T9" fmla="*/ 66 h 299"/>
              <a:gd name="T10" fmla="*/ 28 w 139"/>
              <a:gd name="T11" fmla="*/ 111 h 299"/>
              <a:gd name="T12" fmla="*/ 78 w 139"/>
              <a:gd name="T13" fmla="*/ 66 h 299"/>
              <a:gd name="T14" fmla="*/ 78 w 139"/>
              <a:gd name="T15" fmla="*/ 299 h 299"/>
              <a:gd name="T16" fmla="*/ 78 w 139"/>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99">
                <a:moveTo>
                  <a:pt x="78" y="299"/>
                </a:moveTo>
                <a:lnTo>
                  <a:pt x="139" y="299"/>
                </a:lnTo>
                <a:lnTo>
                  <a:pt x="139" y="0"/>
                </a:lnTo>
                <a:lnTo>
                  <a:pt x="89" y="0"/>
                </a:lnTo>
                <a:lnTo>
                  <a:pt x="0" y="66"/>
                </a:lnTo>
                <a:lnTo>
                  <a:pt x="28" y="111"/>
                </a:lnTo>
                <a:lnTo>
                  <a:pt x="78" y="66"/>
                </a:lnTo>
                <a:lnTo>
                  <a:pt x="78" y="299"/>
                </a:lnTo>
                <a:lnTo>
                  <a:pt x="78" y="2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Freeform 13"/>
          <p:cNvSpPr>
            <a:spLocks/>
          </p:cNvSpPr>
          <p:nvPr/>
        </p:nvSpPr>
        <p:spPr bwMode="auto">
          <a:xfrm>
            <a:off x="7394534" y="2358300"/>
            <a:ext cx="4686300" cy="1177925"/>
          </a:xfrm>
          <a:custGeom>
            <a:avLst/>
            <a:gdLst>
              <a:gd name="T0" fmla="*/ 512 w 532"/>
              <a:gd name="T1" fmla="*/ 0 h 134"/>
              <a:gd name="T2" fmla="*/ 20 w 532"/>
              <a:gd name="T3" fmla="*/ 0 h 134"/>
              <a:gd name="T4" fmla="*/ 0 w 532"/>
              <a:gd name="T5" fmla="*/ 20 h 134"/>
              <a:gd name="T6" fmla="*/ 0 w 532"/>
              <a:gd name="T7" fmla="*/ 114 h 134"/>
              <a:gd name="T8" fmla="*/ 20 w 532"/>
              <a:gd name="T9" fmla="*/ 134 h 134"/>
              <a:gd name="T10" fmla="*/ 512 w 532"/>
              <a:gd name="T11" fmla="*/ 134 h 134"/>
              <a:gd name="T12" fmla="*/ 532 w 532"/>
              <a:gd name="T13" fmla="*/ 114 h 134"/>
              <a:gd name="T14" fmla="*/ 532 w 532"/>
              <a:gd name="T15" fmla="*/ 20 h 134"/>
              <a:gd name="T16" fmla="*/ 512 w 532"/>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4">
                <a:moveTo>
                  <a:pt x="512" y="0"/>
                </a:moveTo>
                <a:cubicBezTo>
                  <a:pt x="20" y="0"/>
                  <a:pt x="20" y="0"/>
                  <a:pt x="20" y="0"/>
                </a:cubicBezTo>
                <a:cubicBezTo>
                  <a:pt x="9" y="0"/>
                  <a:pt x="0" y="9"/>
                  <a:pt x="0" y="20"/>
                </a:cubicBezTo>
                <a:cubicBezTo>
                  <a:pt x="0" y="114"/>
                  <a:pt x="0" y="114"/>
                  <a:pt x="0" y="114"/>
                </a:cubicBezTo>
                <a:cubicBezTo>
                  <a:pt x="0" y="125"/>
                  <a:pt x="9" y="134"/>
                  <a:pt x="20" y="134"/>
                </a:cubicBezTo>
                <a:cubicBezTo>
                  <a:pt x="512" y="134"/>
                  <a:pt x="512" y="134"/>
                  <a:pt x="512" y="134"/>
                </a:cubicBezTo>
                <a:cubicBezTo>
                  <a:pt x="523" y="134"/>
                  <a:pt x="532" y="125"/>
                  <a:pt x="532" y="114"/>
                </a:cubicBezTo>
                <a:cubicBezTo>
                  <a:pt x="532" y="20"/>
                  <a:pt x="532" y="20"/>
                  <a:pt x="532" y="20"/>
                </a:cubicBezTo>
                <a:cubicBezTo>
                  <a:pt x="532" y="9"/>
                  <a:pt x="523" y="0"/>
                  <a:pt x="512"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Freeform 14"/>
          <p:cNvSpPr>
            <a:spLocks/>
          </p:cNvSpPr>
          <p:nvPr/>
        </p:nvSpPr>
        <p:spPr bwMode="auto">
          <a:xfrm>
            <a:off x="7438984" y="2402750"/>
            <a:ext cx="4597400" cy="1090613"/>
          </a:xfrm>
          <a:custGeom>
            <a:avLst/>
            <a:gdLst>
              <a:gd name="T0" fmla="*/ 507 w 522"/>
              <a:gd name="T1" fmla="*/ 0 h 124"/>
              <a:gd name="T2" fmla="*/ 14 w 522"/>
              <a:gd name="T3" fmla="*/ 0 h 124"/>
              <a:gd name="T4" fmla="*/ 13 w 522"/>
              <a:gd name="T5" fmla="*/ 0 h 124"/>
              <a:gd name="T6" fmla="*/ 1 w 522"/>
              <a:gd name="T7" fmla="*/ 10 h 124"/>
              <a:gd name="T8" fmla="*/ 0 w 522"/>
              <a:gd name="T9" fmla="*/ 15 h 124"/>
              <a:gd name="T10" fmla="*/ 0 w 522"/>
              <a:gd name="T11" fmla="*/ 110 h 124"/>
              <a:gd name="T12" fmla="*/ 0 w 522"/>
              <a:gd name="T13" fmla="*/ 111 h 124"/>
              <a:gd name="T14" fmla="*/ 10 w 522"/>
              <a:gd name="T15" fmla="*/ 123 h 124"/>
              <a:gd name="T16" fmla="*/ 15 w 522"/>
              <a:gd name="T17" fmla="*/ 124 h 124"/>
              <a:gd name="T18" fmla="*/ 508 w 522"/>
              <a:gd name="T19" fmla="*/ 124 h 124"/>
              <a:gd name="T20" fmla="*/ 509 w 522"/>
              <a:gd name="T21" fmla="*/ 124 h 124"/>
              <a:gd name="T22" fmla="*/ 521 w 522"/>
              <a:gd name="T23" fmla="*/ 114 h 124"/>
              <a:gd name="T24" fmla="*/ 522 w 522"/>
              <a:gd name="T25" fmla="*/ 109 h 124"/>
              <a:gd name="T26" fmla="*/ 522 w 522"/>
              <a:gd name="T27" fmla="*/ 14 h 124"/>
              <a:gd name="T28" fmla="*/ 522 w 522"/>
              <a:gd name="T29" fmla="*/ 13 h 124"/>
              <a:gd name="T30" fmla="*/ 512 w 522"/>
              <a:gd name="T31" fmla="*/ 1 h 124"/>
              <a:gd name="T32" fmla="*/ 507 w 522"/>
              <a:gd name="T3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4">
                <a:moveTo>
                  <a:pt x="507" y="0"/>
                </a:moveTo>
                <a:cubicBezTo>
                  <a:pt x="14" y="0"/>
                  <a:pt x="14" y="0"/>
                  <a:pt x="14" y="0"/>
                </a:cubicBezTo>
                <a:cubicBezTo>
                  <a:pt x="13" y="0"/>
                  <a:pt x="13" y="0"/>
                  <a:pt x="13" y="0"/>
                </a:cubicBezTo>
                <a:cubicBezTo>
                  <a:pt x="7" y="1"/>
                  <a:pt x="3" y="5"/>
                  <a:pt x="1" y="10"/>
                </a:cubicBezTo>
                <a:cubicBezTo>
                  <a:pt x="0" y="12"/>
                  <a:pt x="0" y="13"/>
                  <a:pt x="0" y="15"/>
                </a:cubicBezTo>
                <a:cubicBezTo>
                  <a:pt x="0" y="110"/>
                  <a:pt x="0" y="110"/>
                  <a:pt x="0" y="110"/>
                </a:cubicBezTo>
                <a:cubicBezTo>
                  <a:pt x="0" y="111"/>
                  <a:pt x="0" y="111"/>
                  <a:pt x="0" y="111"/>
                </a:cubicBezTo>
                <a:cubicBezTo>
                  <a:pt x="1" y="117"/>
                  <a:pt x="5" y="121"/>
                  <a:pt x="10" y="123"/>
                </a:cubicBezTo>
                <a:cubicBezTo>
                  <a:pt x="11" y="124"/>
                  <a:pt x="13" y="124"/>
                  <a:pt x="15" y="124"/>
                </a:cubicBezTo>
                <a:cubicBezTo>
                  <a:pt x="508" y="124"/>
                  <a:pt x="508" y="124"/>
                  <a:pt x="508" y="124"/>
                </a:cubicBezTo>
                <a:cubicBezTo>
                  <a:pt x="509" y="124"/>
                  <a:pt x="509" y="124"/>
                  <a:pt x="509" y="124"/>
                </a:cubicBezTo>
                <a:cubicBezTo>
                  <a:pt x="515" y="123"/>
                  <a:pt x="519" y="119"/>
                  <a:pt x="521" y="114"/>
                </a:cubicBezTo>
                <a:cubicBezTo>
                  <a:pt x="522" y="112"/>
                  <a:pt x="522" y="111"/>
                  <a:pt x="522" y="109"/>
                </a:cubicBezTo>
                <a:cubicBezTo>
                  <a:pt x="522" y="14"/>
                  <a:pt x="522" y="14"/>
                  <a:pt x="522" y="14"/>
                </a:cubicBezTo>
                <a:cubicBezTo>
                  <a:pt x="522" y="13"/>
                  <a:pt x="522" y="13"/>
                  <a:pt x="522" y="13"/>
                </a:cubicBezTo>
                <a:cubicBezTo>
                  <a:pt x="521" y="7"/>
                  <a:pt x="517" y="3"/>
                  <a:pt x="512" y="1"/>
                </a:cubicBezTo>
                <a:cubicBezTo>
                  <a:pt x="511" y="1"/>
                  <a:pt x="509" y="0"/>
                  <a:pt x="507" y="0"/>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15"/>
          <p:cNvSpPr>
            <a:spLocks/>
          </p:cNvSpPr>
          <p:nvPr/>
        </p:nvSpPr>
        <p:spPr bwMode="auto">
          <a:xfrm>
            <a:off x="10142496" y="2067787"/>
            <a:ext cx="1762125" cy="1758950"/>
          </a:xfrm>
          <a:custGeom>
            <a:avLst/>
            <a:gdLst>
              <a:gd name="T0" fmla="*/ 83 w 200"/>
              <a:gd name="T1" fmla="*/ 8 h 200"/>
              <a:gd name="T2" fmla="*/ 7 w 200"/>
              <a:gd name="T3" fmla="*/ 84 h 200"/>
              <a:gd name="T4" fmla="*/ 5 w 200"/>
              <a:gd name="T5" fmla="*/ 86 h 200"/>
              <a:gd name="T6" fmla="*/ 1 w 200"/>
              <a:gd name="T7" fmla="*/ 94 h 200"/>
              <a:gd name="T8" fmla="*/ 1 w 200"/>
              <a:gd name="T9" fmla="*/ 97 h 200"/>
              <a:gd name="T10" fmla="*/ 2 w 200"/>
              <a:gd name="T11" fmla="*/ 108 h 200"/>
              <a:gd name="T12" fmla="*/ 3 w 200"/>
              <a:gd name="T13" fmla="*/ 110 h 200"/>
              <a:gd name="T14" fmla="*/ 8 w 200"/>
              <a:gd name="T15" fmla="*/ 117 h 200"/>
              <a:gd name="T16" fmla="*/ 84 w 200"/>
              <a:gd name="T17" fmla="*/ 193 h 200"/>
              <a:gd name="T18" fmla="*/ 86 w 200"/>
              <a:gd name="T19" fmla="*/ 195 h 200"/>
              <a:gd name="T20" fmla="*/ 94 w 200"/>
              <a:gd name="T21" fmla="*/ 199 h 200"/>
              <a:gd name="T22" fmla="*/ 97 w 200"/>
              <a:gd name="T23" fmla="*/ 199 h 200"/>
              <a:gd name="T24" fmla="*/ 108 w 200"/>
              <a:gd name="T25" fmla="*/ 198 h 200"/>
              <a:gd name="T26" fmla="*/ 110 w 200"/>
              <a:gd name="T27" fmla="*/ 197 h 200"/>
              <a:gd name="T28" fmla="*/ 117 w 200"/>
              <a:gd name="T29" fmla="*/ 192 h 200"/>
              <a:gd name="T30" fmla="*/ 193 w 200"/>
              <a:gd name="T31" fmla="*/ 117 h 200"/>
              <a:gd name="T32" fmla="*/ 195 w 200"/>
              <a:gd name="T33" fmla="*/ 115 h 200"/>
              <a:gd name="T34" fmla="*/ 199 w 200"/>
              <a:gd name="T35" fmla="*/ 106 h 200"/>
              <a:gd name="T36" fmla="*/ 199 w 200"/>
              <a:gd name="T37" fmla="*/ 104 h 200"/>
              <a:gd name="T38" fmla="*/ 198 w 200"/>
              <a:gd name="T39" fmla="*/ 92 h 200"/>
              <a:gd name="T40" fmla="*/ 197 w 200"/>
              <a:gd name="T41" fmla="*/ 90 h 200"/>
              <a:gd name="T42" fmla="*/ 192 w 200"/>
              <a:gd name="T43" fmla="*/ 83 h 200"/>
              <a:gd name="T44" fmla="*/ 117 w 200"/>
              <a:gd name="T45" fmla="*/ 7 h 200"/>
              <a:gd name="T46" fmla="*/ 115 w 200"/>
              <a:gd name="T47" fmla="*/ 5 h 200"/>
              <a:gd name="T48" fmla="*/ 106 w 200"/>
              <a:gd name="T49" fmla="*/ 1 h 200"/>
              <a:gd name="T50" fmla="*/ 104 w 200"/>
              <a:gd name="T51" fmla="*/ 1 h 200"/>
              <a:gd name="T52" fmla="*/ 92 w 200"/>
              <a:gd name="T53" fmla="*/ 2 h 200"/>
              <a:gd name="T54" fmla="*/ 90 w 200"/>
              <a:gd name="T55" fmla="*/ 3 h 200"/>
              <a:gd name="T56" fmla="*/ 83 w 200"/>
              <a:gd name="T57"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200">
                <a:moveTo>
                  <a:pt x="83" y="8"/>
                </a:moveTo>
                <a:cubicBezTo>
                  <a:pt x="7" y="84"/>
                  <a:pt x="7" y="84"/>
                  <a:pt x="7" y="84"/>
                </a:cubicBezTo>
                <a:cubicBezTo>
                  <a:pt x="5" y="86"/>
                  <a:pt x="5" y="86"/>
                  <a:pt x="5" y="86"/>
                </a:cubicBezTo>
                <a:cubicBezTo>
                  <a:pt x="3" y="88"/>
                  <a:pt x="2" y="91"/>
                  <a:pt x="1" y="94"/>
                </a:cubicBezTo>
                <a:cubicBezTo>
                  <a:pt x="1" y="97"/>
                  <a:pt x="1" y="97"/>
                  <a:pt x="1" y="97"/>
                </a:cubicBezTo>
                <a:cubicBezTo>
                  <a:pt x="0" y="101"/>
                  <a:pt x="1" y="104"/>
                  <a:pt x="2" y="108"/>
                </a:cubicBezTo>
                <a:cubicBezTo>
                  <a:pt x="3" y="110"/>
                  <a:pt x="3" y="110"/>
                  <a:pt x="3" y="110"/>
                </a:cubicBezTo>
                <a:cubicBezTo>
                  <a:pt x="4" y="113"/>
                  <a:pt x="6" y="115"/>
                  <a:pt x="8" y="117"/>
                </a:cubicBezTo>
                <a:cubicBezTo>
                  <a:pt x="84" y="193"/>
                  <a:pt x="84" y="193"/>
                  <a:pt x="84" y="193"/>
                </a:cubicBezTo>
                <a:cubicBezTo>
                  <a:pt x="86" y="195"/>
                  <a:pt x="86" y="195"/>
                  <a:pt x="86" y="195"/>
                </a:cubicBezTo>
                <a:cubicBezTo>
                  <a:pt x="88" y="197"/>
                  <a:pt x="91" y="198"/>
                  <a:pt x="94" y="199"/>
                </a:cubicBezTo>
                <a:cubicBezTo>
                  <a:pt x="97" y="199"/>
                  <a:pt x="97" y="199"/>
                  <a:pt x="97" y="199"/>
                </a:cubicBezTo>
                <a:cubicBezTo>
                  <a:pt x="101" y="200"/>
                  <a:pt x="104" y="199"/>
                  <a:pt x="108" y="198"/>
                </a:cubicBezTo>
                <a:cubicBezTo>
                  <a:pt x="110" y="197"/>
                  <a:pt x="110" y="197"/>
                  <a:pt x="110" y="197"/>
                </a:cubicBezTo>
                <a:cubicBezTo>
                  <a:pt x="113" y="196"/>
                  <a:pt x="115" y="194"/>
                  <a:pt x="117" y="192"/>
                </a:cubicBezTo>
                <a:cubicBezTo>
                  <a:pt x="193" y="117"/>
                  <a:pt x="193" y="117"/>
                  <a:pt x="193" y="117"/>
                </a:cubicBezTo>
                <a:cubicBezTo>
                  <a:pt x="195" y="115"/>
                  <a:pt x="195" y="115"/>
                  <a:pt x="195" y="115"/>
                </a:cubicBezTo>
                <a:cubicBezTo>
                  <a:pt x="197" y="112"/>
                  <a:pt x="198" y="109"/>
                  <a:pt x="199" y="106"/>
                </a:cubicBezTo>
                <a:cubicBezTo>
                  <a:pt x="199" y="104"/>
                  <a:pt x="199" y="104"/>
                  <a:pt x="199" y="104"/>
                </a:cubicBezTo>
                <a:cubicBezTo>
                  <a:pt x="200" y="99"/>
                  <a:pt x="200" y="96"/>
                  <a:pt x="198" y="92"/>
                </a:cubicBezTo>
                <a:cubicBezTo>
                  <a:pt x="197" y="90"/>
                  <a:pt x="197" y="90"/>
                  <a:pt x="197" y="90"/>
                </a:cubicBezTo>
                <a:cubicBezTo>
                  <a:pt x="196" y="87"/>
                  <a:pt x="195" y="85"/>
                  <a:pt x="192" y="83"/>
                </a:cubicBezTo>
                <a:cubicBezTo>
                  <a:pt x="117" y="7"/>
                  <a:pt x="117" y="7"/>
                  <a:pt x="117" y="7"/>
                </a:cubicBezTo>
                <a:cubicBezTo>
                  <a:pt x="115" y="5"/>
                  <a:pt x="115" y="5"/>
                  <a:pt x="115" y="5"/>
                </a:cubicBezTo>
                <a:cubicBezTo>
                  <a:pt x="112" y="3"/>
                  <a:pt x="109" y="2"/>
                  <a:pt x="106" y="1"/>
                </a:cubicBezTo>
                <a:cubicBezTo>
                  <a:pt x="104" y="1"/>
                  <a:pt x="104" y="1"/>
                  <a:pt x="104" y="1"/>
                </a:cubicBezTo>
                <a:cubicBezTo>
                  <a:pt x="100" y="0"/>
                  <a:pt x="96" y="1"/>
                  <a:pt x="92" y="2"/>
                </a:cubicBezTo>
                <a:cubicBezTo>
                  <a:pt x="90" y="3"/>
                  <a:pt x="90" y="3"/>
                  <a:pt x="90" y="3"/>
                </a:cubicBezTo>
                <a:cubicBezTo>
                  <a:pt x="87" y="4"/>
                  <a:pt x="85" y="6"/>
                  <a:pt x="8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3" name="Freeform 16"/>
          <p:cNvSpPr>
            <a:spLocks/>
          </p:cNvSpPr>
          <p:nvPr/>
        </p:nvSpPr>
        <p:spPr bwMode="auto">
          <a:xfrm>
            <a:off x="10177421" y="2104300"/>
            <a:ext cx="1700213" cy="1697038"/>
          </a:xfrm>
          <a:custGeom>
            <a:avLst/>
            <a:gdLst>
              <a:gd name="T0" fmla="*/ 82 w 193"/>
              <a:gd name="T1" fmla="*/ 7 h 193"/>
              <a:gd name="T2" fmla="*/ 7 w 193"/>
              <a:gd name="T3" fmla="*/ 82 h 193"/>
              <a:gd name="T4" fmla="*/ 7 w 193"/>
              <a:gd name="T5" fmla="*/ 110 h 193"/>
              <a:gd name="T6" fmla="*/ 82 w 193"/>
              <a:gd name="T7" fmla="*/ 185 h 193"/>
              <a:gd name="T8" fmla="*/ 110 w 193"/>
              <a:gd name="T9" fmla="*/ 185 h 193"/>
              <a:gd name="T10" fmla="*/ 185 w 193"/>
              <a:gd name="T11" fmla="*/ 110 h 193"/>
              <a:gd name="T12" fmla="*/ 185 w 193"/>
              <a:gd name="T13" fmla="*/ 82 h 193"/>
              <a:gd name="T14" fmla="*/ 110 w 193"/>
              <a:gd name="T15" fmla="*/ 7 h 193"/>
              <a:gd name="T16" fmla="*/ 82 w 193"/>
              <a:gd name="T17" fmla="*/ 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82" y="7"/>
                </a:moveTo>
                <a:cubicBezTo>
                  <a:pt x="7" y="82"/>
                  <a:pt x="7" y="82"/>
                  <a:pt x="7" y="82"/>
                </a:cubicBezTo>
                <a:cubicBezTo>
                  <a:pt x="0" y="90"/>
                  <a:pt x="0" y="102"/>
                  <a:pt x="7" y="110"/>
                </a:cubicBezTo>
                <a:cubicBezTo>
                  <a:pt x="82" y="185"/>
                  <a:pt x="82" y="185"/>
                  <a:pt x="82" y="185"/>
                </a:cubicBezTo>
                <a:cubicBezTo>
                  <a:pt x="90" y="193"/>
                  <a:pt x="102" y="193"/>
                  <a:pt x="110" y="185"/>
                </a:cubicBezTo>
                <a:cubicBezTo>
                  <a:pt x="185" y="110"/>
                  <a:pt x="185" y="110"/>
                  <a:pt x="185" y="110"/>
                </a:cubicBezTo>
                <a:cubicBezTo>
                  <a:pt x="193" y="102"/>
                  <a:pt x="193" y="90"/>
                  <a:pt x="185" y="82"/>
                </a:cubicBezTo>
                <a:cubicBezTo>
                  <a:pt x="110" y="7"/>
                  <a:pt x="110" y="7"/>
                  <a:pt x="110" y="7"/>
                </a:cubicBezTo>
                <a:cubicBezTo>
                  <a:pt x="102" y="0"/>
                  <a:pt x="90" y="0"/>
                  <a:pt x="82" y="7"/>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4" name="Freeform 17"/>
          <p:cNvSpPr>
            <a:spLocks/>
          </p:cNvSpPr>
          <p:nvPr/>
        </p:nvSpPr>
        <p:spPr bwMode="auto">
          <a:xfrm>
            <a:off x="10371096" y="2296387"/>
            <a:ext cx="1303338" cy="1301750"/>
          </a:xfrm>
          <a:custGeom>
            <a:avLst/>
            <a:gdLst>
              <a:gd name="T0" fmla="*/ 411 w 821"/>
              <a:gd name="T1" fmla="*/ 0 h 820"/>
              <a:gd name="T2" fmla="*/ 0 w 821"/>
              <a:gd name="T3" fmla="*/ 410 h 820"/>
              <a:gd name="T4" fmla="*/ 411 w 821"/>
              <a:gd name="T5" fmla="*/ 820 h 820"/>
              <a:gd name="T6" fmla="*/ 821 w 821"/>
              <a:gd name="T7" fmla="*/ 410 h 820"/>
              <a:gd name="T8" fmla="*/ 411 w 821"/>
              <a:gd name="T9" fmla="*/ 0 h 820"/>
              <a:gd name="T10" fmla="*/ 411 w 821"/>
              <a:gd name="T11" fmla="*/ 0 h 820"/>
            </a:gdLst>
            <a:ahLst/>
            <a:cxnLst>
              <a:cxn ang="0">
                <a:pos x="T0" y="T1"/>
              </a:cxn>
              <a:cxn ang="0">
                <a:pos x="T2" y="T3"/>
              </a:cxn>
              <a:cxn ang="0">
                <a:pos x="T4" y="T5"/>
              </a:cxn>
              <a:cxn ang="0">
                <a:pos x="T6" y="T7"/>
              </a:cxn>
              <a:cxn ang="0">
                <a:pos x="T8" y="T9"/>
              </a:cxn>
              <a:cxn ang="0">
                <a:pos x="T10" y="T11"/>
              </a:cxn>
            </a:cxnLst>
            <a:rect l="0" t="0" r="r" b="b"/>
            <a:pathLst>
              <a:path w="821" h="820">
                <a:moveTo>
                  <a:pt x="411" y="0"/>
                </a:moveTo>
                <a:lnTo>
                  <a:pt x="0" y="410"/>
                </a:lnTo>
                <a:lnTo>
                  <a:pt x="411" y="820"/>
                </a:lnTo>
                <a:lnTo>
                  <a:pt x="821" y="410"/>
                </a:lnTo>
                <a:lnTo>
                  <a:pt x="411" y="0"/>
                </a:lnTo>
                <a:lnTo>
                  <a:pt x="4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5" name="Freeform 18"/>
          <p:cNvSpPr>
            <a:spLocks/>
          </p:cNvSpPr>
          <p:nvPr/>
        </p:nvSpPr>
        <p:spPr bwMode="auto">
          <a:xfrm>
            <a:off x="10433009" y="2358300"/>
            <a:ext cx="1181100" cy="1177925"/>
          </a:xfrm>
          <a:custGeom>
            <a:avLst/>
            <a:gdLst>
              <a:gd name="T0" fmla="*/ 372 w 744"/>
              <a:gd name="T1" fmla="*/ 0 h 742"/>
              <a:gd name="T2" fmla="*/ 0 w 744"/>
              <a:gd name="T3" fmla="*/ 371 h 742"/>
              <a:gd name="T4" fmla="*/ 372 w 744"/>
              <a:gd name="T5" fmla="*/ 742 h 742"/>
              <a:gd name="T6" fmla="*/ 744 w 744"/>
              <a:gd name="T7" fmla="*/ 371 h 742"/>
              <a:gd name="T8" fmla="*/ 372 w 744"/>
              <a:gd name="T9" fmla="*/ 0 h 742"/>
              <a:gd name="T10" fmla="*/ 372 w 744"/>
              <a:gd name="T11" fmla="*/ 0 h 742"/>
            </a:gdLst>
            <a:ahLst/>
            <a:cxnLst>
              <a:cxn ang="0">
                <a:pos x="T0" y="T1"/>
              </a:cxn>
              <a:cxn ang="0">
                <a:pos x="T2" y="T3"/>
              </a:cxn>
              <a:cxn ang="0">
                <a:pos x="T4" y="T5"/>
              </a:cxn>
              <a:cxn ang="0">
                <a:pos x="T6" y="T7"/>
              </a:cxn>
              <a:cxn ang="0">
                <a:pos x="T8" y="T9"/>
              </a:cxn>
              <a:cxn ang="0">
                <a:pos x="T10" y="T11"/>
              </a:cxn>
            </a:cxnLst>
            <a:rect l="0" t="0" r="r" b="b"/>
            <a:pathLst>
              <a:path w="744" h="742">
                <a:moveTo>
                  <a:pt x="372" y="0"/>
                </a:moveTo>
                <a:lnTo>
                  <a:pt x="0" y="371"/>
                </a:lnTo>
                <a:lnTo>
                  <a:pt x="372" y="742"/>
                </a:lnTo>
                <a:lnTo>
                  <a:pt x="744"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6" name="Freeform 19"/>
          <p:cNvSpPr>
            <a:spLocks/>
          </p:cNvSpPr>
          <p:nvPr/>
        </p:nvSpPr>
        <p:spPr bwMode="auto">
          <a:xfrm>
            <a:off x="9993271" y="2534512"/>
            <a:ext cx="44450" cy="827088"/>
          </a:xfrm>
          <a:custGeom>
            <a:avLst/>
            <a:gdLst>
              <a:gd name="T0" fmla="*/ 28 w 28"/>
              <a:gd name="T1" fmla="*/ 521 h 521"/>
              <a:gd name="T2" fmla="*/ 28 w 28"/>
              <a:gd name="T3" fmla="*/ 0 h 521"/>
              <a:gd name="T4" fmla="*/ 0 w 28"/>
              <a:gd name="T5" fmla="*/ 0 h 521"/>
              <a:gd name="T6" fmla="*/ 0 w 28"/>
              <a:gd name="T7" fmla="*/ 521 h 521"/>
              <a:gd name="T8" fmla="*/ 28 w 28"/>
              <a:gd name="T9" fmla="*/ 521 h 521"/>
              <a:gd name="T10" fmla="*/ 28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28" y="521"/>
                </a:moveTo>
                <a:lnTo>
                  <a:pt x="28" y="0"/>
                </a:lnTo>
                <a:lnTo>
                  <a:pt x="0" y="0"/>
                </a:lnTo>
                <a:lnTo>
                  <a:pt x="0" y="521"/>
                </a:lnTo>
                <a:lnTo>
                  <a:pt x="28" y="521"/>
                </a:lnTo>
                <a:lnTo>
                  <a:pt x="28" y="521"/>
                </a:lnTo>
                <a:close/>
              </a:path>
            </a:pathLst>
          </a:custGeom>
          <a:solidFill>
            <a:srgbClr val="D5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7" name="Freeform 20"/>
          <p:cNvSpPr>
            <a:spLocks/>
          </p:cNvSpPr>
          <p:nvPr/>
        </p:nvSpPr>
        <p:spPr bwMode="auto">
          <a:xfrm>
            <a:off x="10882271" y="2693262"/>
            <a:ext cx="317500" cy="474663"/>
          </a:xfrm>
          <a:custGeom>
            <a:avLst/>
            <a:gdLst>
              <a:gd name="T0" fmla="*/ 0 w 36"/>
              <a:gd name="T1" fmla="*/ 54 h 54"/>
              <a:gd name="T2" fmla="*/ 36 w 36"/>
              <a:gd name="T3" fmla="*/ 54 h 54"/>
              <a:gd name="T4" fmla="*/ 36 w 36"/>
              <a:gd name="T5" fmla="*/ 46 h 54"/>
              <a:gd name="T6" fmla="*/ 14 w 36"/>
              <a:gd name="T7" fmla="*/ 46 h 54"/>
              <a:gd name="T8" fmla="*/ 26 w 36"/>
              <a:gd name="T9" fmla="*/ 33 h 54"/>
              <a:gd name="T10" fmla="*/ 35 w 36"/>
              <a:gd name="T11" fmla="*/ 15 h 54"/>
              <a:gd name="T12" fmla="*/ 30 w 36"/>
              <a:gd name="T13" fmla="*/ 3 h 54"/>
              <a:gd name="T14" fmla="*/ 18 w 36"/>
              <a:gd name="T15" fmla="*/ 0 h 54"/>
              <a:gd name="T16" fmla="*/ 1 w 36"/>
              <a:gd name="T17" fmla="*/ 4 h 54"/>
              <a:gd name="T18" fmla="*/ 2 w 36"/>
              <a:gd name="T19" fmla="*/ 13 h 54"/>
              <a:gd name="T20" fmla="*/ 15 w 36"/>
              <a:gd name="T21" fmla="*/ 9 h 54"/>
              <a:gd name="T22" fmla="*/ 23 w 36"/>
              <a:gd name="T23" fmla="*/ 16 h 54"/>
              <a:gd name="T24" fmla="*/ 14 w 36"/>
              <a:gd name="T25" fmla="*/ 32 h 54"/>
              <a:gd name="T26" fmla="*/ 0 w 36"/>
              <a:gd name="T27" fmla="*/ 45 h 54"/>
              <a:gd name="T28" fmla="*/ 0 w 36"/>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4">
                <a:moveTo>
                  <a:pt x="0" y="54"/>
                </a:moveTo>
                <a:cubicBezTo>
                  <a:pt x="36" y="54"/>
                  <a:pt x="36" y="54"/>
                  <a:pt x="36" y="54"/>
                </a:cubicBezTo>
                <a:cubicBezTo>
                  <a:pt x="36" y="46"/>
                  <a:pt x="36" y="46"/>
                  <a:pt x="36" y="46"/>
                </a:cubicBezTo>
                <a:cubicBezTo>
                  <a:pt x="14" y="46"/>
                  <a:pt x="14" y="46"/>
                  <a:pt x="14" y="46"/>
                </a:cubicBezTo>
                <a:cubicBezTo>
                  <a:pt x="19" y="41"/>
                  <a:pt x="22" y="38"/>
                  <a:pt x="26" y="33"/>
                </a:cubicBezTo>
                <a:cubicBezTo>
                  <a:pt x="33" y="25"/>
                  <a:pt x="35" y="21"/>
                  <a:pt x="35" y="15"/>
                </a:cubicBezTo>
                <a:cubicBezTo>
                  <a:pt x="35" y="10"/>
                  <a:pt x="33" y="6"/>
                  <a:pt x="30" y="3"/>
                </a:cubicBezTo>
                <a:cubicBezTo>
                  <a:pt x="27" y="1"/>
                  <a:pt x="23" y="0"/>
                  <a:pt x="18" y="0"/>
                </a:cubicBezTo>
                <a:cubicBezTo>
                  <a:pt x="12" y="0"/>
                  <a:pt x="8" y="1"/>
                  <a:pt x="1" y="4"/>
                </a:cubicBezTo>
                <a:cubicBezTo>
                  <a:pt x="2" y="13"/>
                  <a:pt x="2" y="13"/>
                  <a:pt x="2" y="13"/>
                </a:cubicBezTo>
                <a:cubicBezTo>
                  <a:pt x="7" y="10"/>
                  <a:pt x="11" y="9"/>
                  <a:pt x="15" y="9"/>
                </a:cubicBezTo>
                <a:cubicBezTo>
                  <a:pt x="20" y="9"/>
                  <a:pt x="23" y="12"/>
                  <a:pt x="23" y="16"/>
                </a:cubicBezTo>
                <a:cubicBezTo>
                  <a:pt x="23" y="20"/>
                  <a:pt x="21" y="25"/>
                  <a:pt x="14" y="32"/>
                </a:cubicBezTo>
                <a:cubicBezTo>
                  <a:pt x="11" y="36"/>
                  <a:pt x="5" y="41"/>
                  <a:pt x="0" y="45"/>
                </a:cubicBezTo>
                <a:cubicBezTo>
                  <a:pt x="0" y="54"/>
                  <a:pt x="0" y="54"/>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8" name="Freeform 21"/>
          <p:cNvSpPr>
            <a:spLocks/>
          </p:cNvSpPr>
          <p:nvPr/>
        </p:nvSpPr>
        <p:spPr bwMode="auto">
          <a:xfrm>
            <a:off x="7394534" y="3896587"/>
            <a:ext cx="4686300" cy="1179513"/>
          </a:xfrm>
          <a:custGeom>
            <a:avLst/>
            <a:gdLst>
              <a:gd name="T0" fmla="*/ 20 w 532"/>
              <a:gd name="T1" fmla="*/ 0 h 134"/>
              <a:gd name="T2" fmla="*/ 512 w 532"/>
              <a:gd name="T3" fmla="*/ 0 h 134"/>
              <a:gd name="T4" fmla="*/ 532 w 532"/>
              <a:gd name="T5" fmla="*/ 20 h 134"/>
              <a:gd name="T6" fmla="*/ 532 w 532"/>
              <a:gd name="T7" fmla="*/ 114 h 134"/>
              <a:gd name="T8" fmla="*/ 512 w 532"/>
              <a:gd name="T9" fmla="*/ 134 h 134"/>
              <a:gd name="T10" fmla="*/ 20 w 532"/>
              <a:gd name="T11" fmla="*/ 134 h 134"/>
              <a:gd name="T12" fmla="*/ 0 w 532"/>
              <a:gd name="T13" fmla="*/ 114 h 134"/>
              <a:gd name="T14" fmla="*/ 0 w 532"/>
              <a:gd name="T15" fmla="*/ 20 h 134"/>
              <a:gd name="T16" fmla="*/ 20 w 532"/>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4">
                <a:moveTo>
                  <a:pt x="20" y="0"/>
                </a:moveTo>
                <a:cubicBezTo>
                  <a:pt x="512" y="0"/>
                  <a:pt x="512" y="0"/>
                  <a:pt x="512" y="0"/>
                </a:cubicBezTo>
                <a:cubicBezTo>
                  <a:pt x="523" y="0"/>
                  <a:pt x="532" y="9"/>
                  <a:pt x="532" y="20"/>
                </a:cubicBezTo>
                <a:cubicBezTo>
                  <a:pt x="532" y="114"/>
                  <a:pt x="532" y="114"/>
                  <a:pt x="532" y="114"/>
                </a:cubicBezTo>
                <a:cubicBezTo>
                  <a:pt x="532" y="125"/>
                  <a:pt x="523" y="134"/>
                  <a:pt x="512" y="134"/>
                </a:cubicBezTo>
                <a:cubicBezTo>
                  <a:pt x="20" y="134"/>
                  <a:pt x="20" y="134"/>
                  <a:pt x="20" y="134"/>
                </a:cubicBezTo>
                <a:cubicBezTo>
                  <a:pt x="9" y="134"/>
                  <a:pt x="0" y="125"/>
                  <a:pt x="0" y="114"/>
                </a:cubicBezTo>
                <a:cubicBezTo>
                  <a:pt x="0" y="20"/>
                  <a:pt x="0" y="20"/>
                  <a:pt x="0" y="20"/>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9" name="Freeform 22"/>
          <p:cNvSpPr>
            <a:spLocks/>
          </p:cNvSpPr>
          <p:nvPr/>
        </p:nvSpPr>
        <p:spPr bwMode="auto">
          <a:xfrm>
            <a:off x="7438984" y="3941037"/>
            <a:ext cx="4597400" cy="1090613"/>
          </a:xfrm>
          <a:custGeom>
            <a:avLst/>
            <a:gdLst>
              <a:gd name="T0" fmla="*/ 15 w 522"/>
              <a:gd name="T1" fmla="*/ 0 h 124"/>
              <a:gd name="T2" fmla="*/ 508 w 522"/>
              <a:gd name="T3" fmla="*/ 0 h 124"/>
              <a:gd name="T4" fmla="*/ 509 w 522"/>
              <a:gd name="T5" fmla="*/ 0 h 124"/>
              <a:gd name="T6" fmla="*/ 521 w 522"/>
              <a:gd name="T7" fmla="*/ 10 h 124"/>
              <a:gd name="T8" fmla="*/ 522 w 522"/>
              <a:gd name="T9" fmla="*/ 15 h 124"/>
              <a:gd name="T10" fmla="*/ 522 w 522"/>
              <a:gd name="T11" fmla="*/ 110 h 124"/>
              <a:gd name="T12" fmla="*/ 522 w 522"/>
              <a:gd name="T13" fmla="*/ 111 h 124"/>
              <a:gd name="T14" fmla="*/ 512 w 522"/>
              <a:gd name="T15" fmla="*/ 123 h 124"/>
              <a:gd name="T16" fmla="*/ 507 w 522"/>
              <a:gd name="T17" fmla="*/ 124 h 124"/>
              <a:gd name="T18" fmla="*/ 14 w 522"/>
              <a:gd name="T19" fmla="*/ 124 h 124"/>
              <a:gd name="T20" fmla="*/ 13 w 522"/>
              <a:gd name="T21" fmla="*/ 124 h 124"/>
              <a:gd name="T22" fmla="*/ 1 w 522"/>
              <a:gd name="T23" fmla="*/ 114 h 124"/>
              <a:gd name="T24" fmla="*/ 0 w 522"/>
              <a:gd name="T25" fmla="*/ 109 h 124"/>
              <a:gd name="T26" fmla="*/ 0 w 522"/>
              <a:gd name="T27" fmla="*/ 14 h 124"/>
              <a:gd name="T28" fmla="*/ 0 w 522"/>
              <a:gd name="T29" fmla="*/ 13 h 124"/>
              <a:gd name="T30" fmla="*/ 10 w 522"/>
              <a:gd name="T31" fmla="*/ 1 h 124"/>
              <a:gd name="T32" fmla="*/ 15 w 522"/>
              <a:gd name="T3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4">
                <a:moveTo>
                  <a:pt x="15" y="0"/>
                </a:moveTo>
                <a:cubicBezTo>
                  <a:pt x="508" y="0"/>
                  <a:pt x="508" y="0"/>
                  <a:pt x="508" y="0"/>
                </a:cubicBezTo>
                <a:cubicBezTo>
                  <a:pt x="509" y="0"/>
                  <a:pt x="509" y="0"/>
                  <a:pt x="509" y="0"/>
                </a:cubicBezTo>
                <a:cubicBezTo>
                  <a:pt x="515" y="1"/>
                  <a:pt x="519" y="5"/>
                  <a:pt x="521" y="10"/>
                </a:cubicBezTo>
                <a:cubicBezTo>
                  <a:pt x="522" y="12"/>
                  <a:pt x="522" y="13"/>
                  <a:pt x="522" y="15"/>
                </a:cubicBezTo>
                <a:cubicBezTo>
                  <a:pt x="522" y="110"/>
                  <a:pt x="522" y="110"/>
                  <a:pt x="522" y="110"/>
                </a:cubicBezTo>
                <a:cubicBezTo>
                  <a:pt x="522" y="111"/>
                  <a:pt x="522" y="111"/>
                  <a:pt x="522" y="111"/>
                </a:cubicBezTo>
                <a:cubicBezTo>
                  <a:pt x="521" y="117"/>
                  <a:pt x="517" y="121"/>
                  <a:pt x="512" y="123"/>
                </a:cubicBezTo>
                <a:cubicBezTo>
                  <a:pt x="511" y="123"/>
                  <a:pt x="509" y="124"/>
                  <a:pt x="507" y="124"/>
                </a:cubicBezTo>
                <a:cubicBezTo>
                  <a:pt x="14" y="124"/>
                  <a:pt x="14" y="124"/>
                  <a:pt x="14" y="124"/>
                </a:cubicBezTo>
                <a:cubicBezTo>
                  <a:pt x="13" y="124"/>
                  <a:pt x="13" y="124"/>
                  <a:pt x="13" y="124"/>
                </a:cubicBezTo>
                <a:cubicBezTo>
                  <a:pt x="7" y="123"/>
                  <a:pt x="3" y="119"/>
                  <a:pt x="1" y="114"/>
                </a:cubicBezTo>
                <a:cubicBezTo>
                  <a:pt x="0" y="112"/>
                  <a:pt x="0" y="111"/>
                  <a:pt x="0" y="109"/>
                </a:cubicBezTo>
                <a:cubicBezTo>
                  <a:pt x="0" y="14"/>
                  <a:pt x="0" y="14"/>
                  <a:pt x="0" y="14"/>
                </a:cubicBezTo>
                <a:cubicBezTo>
                  <a:pt x="0" y="13"/>
                  <a:pt x="0" y="13"/>
                  <a:pt x="0" y="13"/>
                </a:cubicBezTo>
                <a:cubicBezTo>
                  <a:pt x="1" y="7"/>
                  <a:pt x="5" y="3"/>
                  <a:pt x="10" y="1"/>
                </a:cubicBezTo>
                <a:cubicBezTo>
                  <a:pt x="11" y="1"/>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0" name="Freeform 23"/>
          <p:cNvSpPr>
            <a:spLocks/>
          </p:cNvSpPr>
          <p:nvPr/>
        </p:nvSpPr>
        <p:spPr bwMode="auto">
          <a:xfrm>
            <a:off x="7570746" y="3607662"/>
            <a:ext cx="1762125" cy="1757363"/>
          </a:xfrm>
          <a:custGeom>
            <a:avLst/>
            <a:gdLst>
              <a:gd name="T0" fmla="*/ 117 w 200"/>
              <a:gd name="T1" fmla="*/ 8 h 200"/>
              <a:gd name="T2" fmla="*/ 193 w 200"/>
              <a:gd name="T3" fmla="*/ 84 h 200"/>
              <a:gd name="T4" fmla="*/ 195 w 200"/>
              <a:gd name="T5" fmla="*/ 86 h 200"/>
              <a:gd name="T6" fmla="*/ 199 w 200"/>
              <a:gd name="T7" fmla="*/ 94 h 200"/>
              <a:gd name="T8" fmla="*/ 199 w 200"/>
              <a:gd name="T9" fmla="*/ 97 h 200"/>
              <a:gd name="T10" fmla="*/ 198 w 200"/>
              <a:gd name="T11" fmla="*/ 108 h 200"/>
              <a:gd name="T12" fmla="*/ 197 w 200"/>
              <a:gd name="T13" fmla="*/ 110 h 200"/>
              <a:gd name="T14" fmla="*/ 192 w 200"/>
              <a:gd name="T15" fmla="*/ 117 h 200"/>
              <a:gd name="T16" fmla="*/ 116 w 200"/>
              <a:gd name="T17" fmla="*/ 193 h 200"/>
              <a:gd name="T18" fmla="*/ 114 w 200"/>
              <a:gd name="T19" fmla="*/ 195 h 200"/>
              <a:gd name="T20" fmla="*/ 106 w 200"/>
              <a:gd name="T21" fmla="*/ 199 h 200"/>
              <a:gd name="T22" fmla="*/ 103 w 200"/>
              <a:gd name="T23" fmla="*/ 199 h 200"/>
              <a:gd name="T24" fmla="*/ 92 w 200"/>
              <a:gd name="T25" fmla="*/ 198 h 200"/>
              <a:gd name="T26" fmla="*/ 90 w 200"/>
              <a:gd name="T27" fmla="*/ 197 h 200"/>
              <a:gd name="T28" fmla="*/ 83 w 200"/>
              <a:gd name="T29" fmla="*/ 192 h 200"/>
              <a:gd name="T30" fmla="*/ 7 w 200"/>
              <a:gd name="T31" fmla="*/ 116 h 200"/>
              <a:gd name="T32" fmla="*/ 5 w 200"/>
              <a:gd name="T33" fmla="*/ 115 h 200"/>
              <a:gd name="T34" fmla="*/ 1 w 200"/>
              <a:gd name="T35" fmla="*/ 106 h 200"/>
              <a:gd name="T36" fmla="*/ 1 w 200"/>
              <a:gd name="T37" fmla="*/ 104 h 200"/>
              <a:gd name="T38" fmla="*/ 2 w 200"/>
              <a:gd name="T39" fmla="*/ 92 h 200"/>
              <a:gd name="T40" fmla="*/ 3 w 200"/>
              <a:gd name="T41" fmla="*/ 90 h 200"/>
              <a:gd name="T42" fmla="*/ 7 w 200"/>
              <a:gd name="T43" fmla="*/ 83 h 200"/>
              <a:gd name="T44" fmla="*/ 83 w 200"/>
              <a:gd name="T45" fmla="*/ 7 h 200"/>
              <a:gd name="T46" fmla="*/ 85 w 200"/>
              <a:gd name="T47" fmla="*/ 5 h 200"/>
              <a:gd name="T48" fmla="*/ 94 w 200"/>
              <a:gd name="T49" fmla="*/ 1 h 200"/>
              <a:gd name="T50" fmla="*/ 96 w 200"/>
              <a:gd name="T51" fmla="*/ 1 h 200"/>
              <a:gd name="T52" fmla="*/ 108 w 200"/>
              <a:gd name="T53" fmla="*/ 2 h 200"/>
              <a:gd name="T54" fmla="*/ 110 w 200"/>
              <a:gd name="T55" fmla="*/ 3 h 200"/>
              <a:gd name="T56" fmla="*/ 117 w 200"/>
              <a:gd name="T57"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200">
                <a:moveTo>
                  <a:pt x="117" y="8"/>
                </a:moveTo>
                <a:cubicBezTo>
                  <a:pt x="193" y="84"/>
                  <a:pt x="193" y="84"/>
                  <a:pt x="193" y="84"/>
                </a:cubicBezTo>
                <a:cubicBezTo>
                  <a:pt x="195" y="86"/>
                  <a:pt x="195" y="86"/>
                  <a:pt x="195" y="86"/>
                </a:cubicBezTo>
                <a:cubicBezTo>
                  <a:pt x="196" y="88"/>
                  <a:pt x="198" y="91"/>
                  <a:pt x="199" y="94"/>
                </a:cubicBezTo>
                <a:cubicBezTo>
                  <a:pt x="199" y="97"/>
                  <a:pt x="199" y="97"/>
                  <a:pt x="199" y="97"/>
                </a:cubicBezTo>
                <a:cubicBezTo>
                  <a:pt x="200" y="101"/>
                  <a:pt x="199" y="104"/>
                  <a:pt x="198" y="108"/>
                </a:cubicBezTo>
                <a:cubicBezTo>
                  <a:pt x="197" y="110"/>
                  <a:pt x="197" y="110"/>
                  <a:pt x="197" y="110"/>
                </a:cubicBezTo>
                <a:cubicBezTo>
                  <a:pt x="196" y="113"/>
                  <a:pt x="194" y="115"/>
                  <a:pt x="192" y="117"/>
                </a:cubicBezTo>
                <a:cubicBezTo>
                  <a:pt x="116" y="193"/>
                  <a:pt x="116" y="193"/>
                  <a:pt x="116" y="193"/>
                </a:cubicBezTo>
                <a:cubicBezTo>
                  <a:pt x="114" y="195"/>
                  <a:pt x="114" y="195"/>
                  <a:pt x="114" y="195"/>
                </a:cubicBezTo>
                <a:cubicBezTo>
                  <a:pt x="112" y="197"/>
                  <a:pt x="109" y="198"/>
                  <a:pt x="106" y="199"/>
                </a:cubicBezTo>
                <a:cubicBezTo>
                  <a:pt x="103" y="199"/>
                  <a:pt x="103" y="199"/>
                  <a:pt x="103" y="199"/>
                </a:cubicBezTo>
                <a:cubicBezTo>
                  <a:pt x="99" y="200"/>
                  <a:pt x="96" y="199"/>
                  <a:pt x="92" y="198"/>
                </a:cubicBezTo>
                <a:cubicBezTo>
                  <a:pt x="90" y="197"/>
                  <a:pt x="90" y="197"/>
                  <a:pt x="90" y="197"/>
                </a:cubicBezTo>
                <a:cubicBezTo>
                  <a:pt x="87" y="196"/>
                  <a:pt x="85" y="194"/>
                  <a:pt x="83" y="192"/>
                </a:cubicBezTo>
                <a:cubicBezTo>
                  <a:pt x="7" y="116"/>
                  <a:pt x="7" y="116"/>
                  <a:pt x="7" y="116"/>
                </a:cubicBezTo>
                <a:cubicBezTo>
                  <a:pt x="5" y="115"/>
                  <a:pt x="5" y="115"/>
                  <a:pt x="5" y="115"/>
                </a:cubicBezTo>
                <a:cubicBezTo>
                  <a:pt x="3" y="112"/>
                  <a:pt x="2" y="109"/>
                  <a:pt x="1" y="106"/>
                </a:cubicBezTo>
                <a:cubicBezTo>
                  <a:pt x="1" y="104"/>
                  <a:pt x="1" y="104"/>
                  <a:pt x="1" y="104"/>
                </a:cubicBezTo>
                <a:cubicBezTo>
                  <a:pt x="0" y="99"/>
                  <a:pt x="0" y="96"/>
                  <a:pt x="2" y="92"/>
                </a:cubicBezTo>
                <a:cubicBezTo>
                  <a:pt x="3" y="90"/>
                  <a:pt x="3" y="90"/>
                  <a:pt x="3" y="90"/>
                </a:cubicBezTo>
                <a:cubicBezTo>
                  <a:pt x="4" y="87"/>
                  <a:pt x="5" y="85"/>
                  <a:pt x="7" y="83"/>
                </a:cubicBezTo>
                <a:cubicBezTo>
                  <a:pt x="83" y="7"/>
                  <a:pt x="83" y="7"/>
                  <a:pt x="83" y="7"/>
                </a:cubicBezTo>
                <a:cubicBezTo>
                  <a:pt x="85" y="5"/>
                  <a:pt x="85" y="5"/>
                  <a:pt x="85" y="5"/>
                </a:cubicBezTo>
                <a:cubicBezTo>
                  <a:pt x="88" y="3"/>
                  <a:pt x="91" y="2"/>
                  <a:pt x="94" y="1"/>
                </a:cubicBezTo>
                <a:cubicBezTo>
                  <a:pt x="96" y="1"/>
                  <a:pt x="96" y="1"/>
                  <a:pt x="96" y="1"/>
                </a:cubicBezTo>
                <a:cubicBezTo>
                  <a:pt x="100" y="0"/>
                  <a:pt x="104" y="1"/>
                  <a:pt x="108" y="2"/>
                </a:cubicBezTo>
                <a:cubicBezTo>
                  <a:pt x="110" y="3"/>
                  <a:pt x="110" y="3"/>
                  <a:pt x="110" y="3"/>
                </a:cubicBezTo>
                <a:cubicBezTo>
                  <a:pt x="113" y="4"/>
                  <a:pt x="115" y="6"/>
                  <a:pt x="1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1" name="Freeform 24"/>
          <p:cNvSpPr>
            <a:spLocks/>
          </p:cNvSpPr>
          <p:nvPr/>
        </p:nvSpPr>
        <p:spPr bwMode="auto">
          <a:xfrm>
            <a:off x="7597734" y="3642587"/>
            <a:ext cx="1700213" cy="1687513"/>
          </a:xfrm>
          <a:custGeom>
            <a:avLst/>
            <a:gdLst>
              <a:gd name="T0" fmla="*/ 111 w 193"/>
              <a:gd name="T1" fmla="*/ 7 h 192"/>
              <a:gd name="T2" fmla="*/ 186 w 193"/>
              <a:gd name="T3" fmla="*/ 82 h 192"/>
              <a:gd name="T4" fmla="*/ 186 w 193"/>
              <a:gd name="T5" fmla="*/ 110 h 192"/>
              <a:gd name="T6" fmla="*/ 111 w 193"/>
              <a:gd name="T7" fmla="*/ 185 h 192"/>
              <a:gd name="T8" fmla="*/ 83 w 193"/>
              <a:gd name="T9" fmla="*/ 185 h 192"/>
              <a:gd name="T10" fmla="*/ 8 w 193"/>
              <a:gd name="T11" fmla="*/ 110 h 192"/>
              <a:gd name="T12" fmla="*/ 8 w 193"/>
              <a:gd name="T13" fmla="*/ 82 h 192"/>
              <a:gd name="T14" fmla="*/ 83 w 193"/>
              <a:gd name="T15" fmla="*/ 7 h 192"/>
              <a:gd name="T16" fmla="*/ 111 w 193"/>
              <a:gd name="T17" fmla="*/ 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11" y="7"/>
                </a:moveTo>
                <a:cubicBezTo>
                  <a:pt x="186" y="82"/>
                  <a:pt x="186" y="82"/>
                  <a:pt x="186" y="82"/>
                </a:cubicBezTo>
                <a:cubicBezTo>
                  <a:pt x="193" y="90"/>
                  <a:pt x="193" y="102"/>
                  <a:pt x="186" y="110"/>
                </a:cubicBezTo>
                <a:cubicBezTo>
                  <a:pt x="111" y="185"/>
                  <a:pt x="111" y="185"/>
                  <a:pt x="111" y="185"/>
                </a:cubicBezTo>
                <a:cubicBezTo>
                  <a:pt x="103" y="192"/>
                  <a:pt x="91" y="192"/>
                  <a:pt x="83" y="185"/>
                </a:cubicBezTo>
                <a:cubicBezTo>
                  <a:pt x="8" y="110"/>
                  <a:pt x="8" y="110"/>
                  <a:pt x="8" y="110"/>
                </a:cubicBezTo>
                <a:cubicBezTo>
                  <a:pt x="0" y="102"/>
                  <a:pt x="0" y="90"/>
                  <a:pt x="8" y="82"/>
                </a:cubicBezTo>
                <a:cubicBezTo>
                  <a:pt x="83" y="7"/>
                  <a:pt x="83" y="7"/>
                  <a:pt x="83" y="7"/>
                </a:cubicBezTo>
                <a:cubicBezTo>
                  <a:pt x="91" y="0"/>
                  <a:pt x="103" y="0"/>
                  <a:pt x="111" y="7"/>
                </a:cubicBezTo>
                <a:close/>
              </a:path>
            </a:pathLst>
          </a:cu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2" name="Freeform 25"/>
          <p:cNvSpPr>
            <a:spLocks/>
          </p:cNvSpPr>
          <p:nvPr/>
        </p:nvSpPr>
        <p:spPr bwMode="auto">
          <a:xfrm>
            <a:off x="7800934" y="3836262"/>
            <a:ext cx="1303338" cy="1300163"/>
          </a:xfrm>
          <a:custGeom>
            <a:avLst/>
            <a:gdLst>
              <a:gd name="T0" fmla="*/ 410 w 821"/>
              <a:gd name="T1" fmla="*/ 0 h 819"/>
              <a:gd name="T2" fmla="*/ 821 w 821"/>
              <a:gd name="T3" fmla="*/ 410 h 819"/>
              <a:gd name="T4" fmla="*/ 410 w 821"/>
              <a:gd name="T5" fmla="*/ 819 h 819"/>
              <a:gd name="T6" fmla="*/ 0 w 821"/>
              <a:gd name="T7" fmla="*/ 410 h 819"/>
              <a:gd name="T8" fmla="*/ 410 w 821"/>
              <a:gd name="T9" fmla="*/ 0 h 819"/>
              <a:gd name="T10" fmla="*/ 410 w 821"/>
              <a:gd name="T11" fmla="*/ 0 h 819"/>
            </a:gdLst>
            <a:ahLst/>
            <a:cxnLst>
              <a:cxn ang="0">
                <a:pos x="T0" y="T1"/>
              </a:cxn>
              <a:cxn ang="0">
                <a:pos x="T2" y="T3"/>
              </a:cxn>
              <a:cxn ang="0">
                <a:pos x="T4" y="T5"/>
              </a:cxn>
              <a:cxn ang="0">
                <a:pos x="T6" y="T7"/>
              </a:cxn>
              <a:cxn ang="0">
                <a:pos x="T8" y="T9"/>
              </a:cxn>
              <a:cxn ang="0">
                <a:pos x="T10" y="T11"/>
              </a:cxn>
            </a:cxnLst>
            <a:rect l="0" t="0" r="r" b="b"/>
            <a:pathLst>
              <a:path w="821" h="819">
                <a:moveTo>
                  <a:pt x="410" y="0"/>
                </a:moveTo>
                <a:lnTo>
                  <a:pt x="821" y="410"/>
                </a:lnTo>
                <a:lnTo>
                  <a:pt x="410" y="819"/>
                </a:lnTo>
                <a:lnTo>
                  <a:pt x="0" y="410"/>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3" name="Freeform 26"/>
          <p:cNvSpPr>
            <a:spLocks/>
          </p:cNvSpPr>
          <p:nvPr/>
        </p:nvSpPr>
        <p:spPr bwMode="auto">
          <a:xfrm>
            <a:off x="7861259" y="3896587"/>
            <a:ext cx="1181100" cy="1179513"/>
          </a:xfrm>
          <a:custGeom>
            <a:avLst/>
            <a:gdLst>
              <a:gd name="T0" fmla="*/ 372 w 744"/>
              <a:gd name="T1" fmla="*/ 0 h 743"/>
              <a:gd name="T2" fmla="*/ 744 w 744"/>
              <a:gd name="T3" fmla="*/ 372 h 743"/>
              <a:gd name="T4" fmla="*/ 372 w 744"/>
              <a:gd name="T5" fmla="*/ 743 h 743"/>
              <a:gd name="T6" fmla="*/ 0 w 744"/>
              <a:gd name="T7" fmla="*/ 372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2"/>
                </a:lnTo>
                <a:lnTo>
                  <a:pt x="372" y="743"/>
                </a:lnTo>
                <a:lnTo>
                  <a:pt x="0" y="372"/>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4" name="Freeform 27"/>
          <p:cNvSpPr>
            <a:spLocks/>
          </p:cNvSpPr>
          <p:nvPr/>
        </p:nvSpPr>
        <p:spPr bwMode="auto">
          <a:xfrm>
            <a:off x="9437646" y="4072800"/>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5" name="Freeform 28"/>
          <p:cNvSpPr>
            <a:spLocks/>
          </p:cNvSpPr>
          <p:nvPr/>
        </p:nvSpPr>
        <p:spPr bwMode="auto">
          <a:xfrm>
            <a:off x="8320046" y="4239487"/>
            <a:ext cx="307975" cy="484188"/>
          </a:xfrm>
          <a:custGeom>
            <a:avLst/>
            <a:gdLst>
              <a:gd name="T0" fmla="*/ 0 w 35"/>
              <a:gd name="T1" fmla="*/ 53 h 55"/>
              <a:gd name="T2" fmla="*/ 13 w 35"/>
              <a:gd name="T3" fmla="*/ 55 h 55"/>
              <a:gd name="T4" fmla="*/ 35 w 35"/>
              <a:gd name="T5" fmla="*/ 40 h 55"/>
              <a:gd name="T6" fmla="*/ 30 w 35"/>
              <a:gd name="T7" fmla="*/ 28 h 55"/>
              <a:gd name="T8" fmla="*/ 25 w 35"/>
              <a:gd name="T9" fmla="*/ 26 h 55"/>
              <a:gd name="T10" fmla="*/ 35 w 35"/>
              <a:gd name="T11" fmla="*/ 14 h 55"/>
              <a:gd name="T12" fmla="*/ 16 w 35"/>
              <a:gd name="T13" fmla="*/ 0 h 55"/>
              <a:gd name="T14" fmla="*/ 1 w 35"/>
              <a:gd name="T15" fmla="*/ 2 h 55"/>
              <a:gd name="T16" fmla="*/ 2 w 35"/>
              <a:gd name="T17" fmla="*/ 11 h 55"/>
              <a:gd name="T18" fmla="*/ 14 w 35"/>
              <a:gd name="T19" fmla="*/ 8 h 55"/>
              <a:gd name="T20" fmla="*/ 23 w 35"/>
              <a:gd name="T21" fmla="*/ 15 h 55"/>
              <a:gd name="T22" fmla="*/ 20 w 35"/>
              <a:gd name="T23" fmla="*/ 20 h 55"/>
              <a:gd name="T24" fmla="*/ 10 w 35"/>
              <a:gd name="T25" fmla="*/ 22 h 55"/>
              <a:gd name="T26" fmla="*/ 7 w 35"/>
              <a:gd name="T27" fmla="*/ 22 h 55"/>
              <a:gd name="T28" fmla="*/ 7 w 35"/>
              <a:gd name="T29" fmla="*/ 31 h 55"/>
              <a:gd name="T30" fmla="*/ 11 w 35"/>
              <a:gd name="T31" fmla="*/ 31 h 55"/>
              <a:gd name="T32" fmla="*/ 24 w 35"/>
              <a:gd name="T33" fmla="*/ 39 h 55"/>
              <a:gd name="T34" fmla="*/ 13 w 35"/>
              <a:gd name="T35" fmla="*/ 47 h 55"/>
              <a:gd name="T36" fmla="*/ 0 w 35"/>
              <a:gd name="T37" fmla="*/ 44 h 55"/>
              <a:gd name="T38" fmla="*/ 0 w 35"/>
              <a:gd name="T3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0" y="53"/>
                </a:moveTo>
                <a:cubicBezTo>
                  <a:pt x="4" y="55"/>
                  <a:pt x="9" y="55"/>
                  <a:pt x="13" y="55"/>
                </a:cubicBezTo>
                <a:cubicBezTo>
                  <a:pt x="27" y="55"/>
                  <a:pt x="35" y="49"/>
                  <a:pt x="35" y="40"/>
                </a:cubicBezTo>
                <a:cubicBezTo>
                  <a:pt x="35" y="35"/>
                  <a:pt x="33" y="30"/>
                  <a:pt x="30" y="28"/>
                </a:cubicBezTo>
                <a:cubicBezTo>
                  <a:pt x="29" y="27"/>
                  <a:pt x="27" y="27"/>
                  <a:pt x="25" y="26"/>
                </a:cubicBezTo>
                <a:cubicBezTo>
                  <a:pt x="31" y="25"/>
                  <a:pt x="35" y="20"/>
                  <a:pt x="35" y="14"/>
                </a:cubicBezTo>
                <a:cubicBezTo>
                  <a:pt x="35" y="5"/>
                  <a:pt x="28" y="0"/>
                  <a:pt x="16" y="0"/>
                </a:cubicBezTo>
                <a:cubicBezTo>
                  <a:pt x="11" y="0"/>
                  <a:pt x="7" y="0"/>
                  <a:pt x="1" y="2"/>
                </a:cubicBezTo>
                <a:cubicBezTo>
                  <a:pt x="2" y="11"/>
                  <a:pt x="2" y="11"/>
                  <a:pt x="2" y="11"/>
                </a:cubicBezTo>
                <a:cubicBezTo>
                  <a:pt x="5" y="9"/>
                  <a:pt x="10" y="8"/>
                  <a:pt x="14" y="8"/>
                </a:cubicBezTo>
                <a:cubicBezTo>
                  <a:pt x="20" y="8"/>
                  <a:pt x="23" y="11"/>
                  <a:pt x="23" y="15"/>
                </a:cubicBezTo>
                <a:cubicBezTo>
                  <a:pt x="23" y="17"/>
                  <a:pt x="22" y="19"/>
                  <a:pt x="20" y="20"/>
                </a:cubicBezTo>
                <a:cubicBezTo>
                  <a:pt x="18" y="22"/>
                  <a:pt x="14" y="22"/>
                  <a:pt x="10" y="22"/>
                </a:cubicBezTo>
                <a:cubicBezTo>
                  <a:pt x="9" y="22"/>
                  <a:pt x="8" y="22"/>
                  <a:pt x="7" y="22"/>
                </a:cubicBezTo>
                <a:cubicBezTo>
                  <a:pt x="7" y="31"/>
                  <a:pt x="7" y="31"/>
                  <a:pt x="7" y="31"/>
                </a:cubicBezTo>
                <a:cubicBezTo>
                  <a:pt x="8" y="31"/>
                  <a:pt x="9" y="31"/>
                  <a:pt x="11" y="31"/>
                </a:cubicBezTo>
                <a:cubicBezTo>
                  <a:pt x="19" y="31"/>
                  <a:pt x="24" y="33"/>
                  <a:pt x="24" y="39"/>
                </a:cubicBezTo>
                <a:cubicBezTo>
                  <a:pt x="24" y="44"/>
                  <a:pt x="20" y="47"/>
                  <a:pt x="13" y="47"/>
                </a:cubicBezTo>
                <a:cubicBezTo>
                  <a:pt x="8" y="47"/>
                  <a:pt x="5" y="46"/>
                  <a:pt x="0" y="44"/>
                </a:cubicBezTo>
                <a:cubicBezTo>
                  <a:pt x="0" y="53"/>
                  <a:pt x="0" y="53"/>
                  <a:pt x="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6" name="Freeform 29"/>
          <p:cNvSpPr>
            <a:spLocks/>
          </p:cNvSpPr>
          <p:nvPr/>
        </p:nvSpPr>
        <p:spPr bwMode="auto">
          <a:xfrm>
            <a:off x="7394534" y="5426937"/>
            <a:ext cx="4686300" cy="1169988"/>
          </a:xfrm>
          <a:custGeom>
            <a:avLst/>
            <a:gdLst>
              <a:gd name="T0" fmla="*/ 512 w 532"/>
              <a:gd name="T1" fmla="*/ 0 h 133"/>
              <a:gd name="T2" fmla="*/ 20 w 532"/>
              <a:gd name="T3" fmla="*/ 0 h 133"/>
              <a:gd name="T4" fmla="*/ 0 w 532"/>
              <a:gd name="T5" fmla="*/ 20 h 133"/>
              <a:gd name="T6" fmla="*/ 0 w 532"/>
              <a:gd name="T7" fmla="*/ 114 h 133"/>
              <a:gd name="T8" fmla="*/ 20 w 532"/>
              <a:gd name="T9" fmla="*/ 133 h 133"/>
              <a:gd name="T10" fmla="*/ 512 w 532"/>
              <a:gd name="T11" fmla="*/ 133 h 133"/>
              <a:gd name="T12" fmla="*/ 532 w 532"/>
              <a:gd name="T13" fmla="*/ 114 h 133"/>
              <a:gd name="T14" fmla="*/ 532 w 532"/>
              <a:gd name="T15" fmla="*/ 20 h 133"/>
              <a:gd name="T16" fmla="*/ 512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512" y="0"/>
                </a:moveTo>
                <a:cubicBezTo>
                  <a:pt x="20" y="0"/>
                  <a:pt x="20" y="0"/>
                  <a:pt x="20" y="0"/>
                </a:cubicBezTo>
                <a:cubicBezTo>
                  <a:pt x="9" y="0"/>
                  <a:pt x="0" y="9"/>
                  <a:pt x="0" y="20"/>
                </a:cubicBezTo>
                <a:cubicBezTo>
                  <a:pt x="0" y="114"/>
                  <a:pt x="0" y="114"/>
                  <a:pt x="0" y="114"/>
                </a:cubicBezTo>
                <a:cubicBezTo>
                  <a:pt x="0" y="125"/>
                  <a:pt x="9" y="133"/>
                  <a:pt x="20" y="133"/>
                </a:cubicBezTo>
                <a:cubicBezTo>
                  <a:pt x="512" y="133"/>
                  <a:pt x="512" y="133"/>
                  <a:pt x="512" y="133"/>
                </a:cubicBezTo>
                <a:cubicBezTo>
                  <a:pt x="523" y="133"/>
                  <a:pt x="532" y="125"/>
                  <a:pt x="532" y="114"/>
                </a:cubicBezTo>
                <a:cubicBezTo>
                  <a:pt x="532" y="20"/>
                  <a:pt x="532" y="20"/>
                  <a:pt x="532" y="20"/>
                </a:cubicBezTo>
                <a:cubicBezTo>
                  <a:pt x="532" y="9"/>
                  <a:pt x="523" y="0"/>
                  <a:pt x="512"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7" name="Freeform 30"/>
          <p:cNvSpPr>
            <a:spLocks/>
          </p:cNvSpPr>
          <p:nvPr/>
        </p:nvSpPr>
        <p:spPr bwMode="auto">
          <a:xfrm>
            <a:off x="7438984" y="5471387"/>
            <a:ext cx="4597400" cy="1081088"/>
          </a:xfrm>
          <a:custGeom>
            <a:avLst/>
            <a:gdLst>
              <a:gd name="T0" fmla="*/ 507 w 522"/>
              <a:gd name="T1" fmla="*/ 0 h 123"/>
              <a:gd name="T2" fmla="*/ 14 w 522"/>
              <a:gd name="T3" fmla="*/ 0 h 123"/>
              <a:gd name="T4" fmla="*/ 13 w 522"/>
              <a:gd name="T5" fmla="*/ 0 h 123"/>
              <a:gd name="T6" fmla="*/ 1 w 522"/>
              <a:gd name="T7" fmla="*/ 10 h 123"/>
              <a:gd name="T8" fmla="*/ 0 w 522"/>
              <a:gd name="T9" fmla="*/ 15 h 123"/>
              <a:gd name="T10" fmla="*/ 0 w 522"/>
              <a:gd name="T11" fmla="*/ 109 h 123"/>
              <a:gd name="T12" fmla="*/ 0 w 522"/>
              <a:gd name="T13" fmla="*/ 111 h 123"/>
              <a:gd name="T14" fmla="*/ 10 w 522"/>
              <a:gd name="T15" fmla="*/ 123 h 123"/>
              <a:gd name="T16" fmla="*/ 15 w 522"/>
              <a:gd name="T17" fmla="*/ 123 h 123"/>
              <a:gd name="T18" fmla="*/ 508 w 522"/>
              <a:gd name="T19" fmla="*/ 123 h 123"/>
              <a:gd name="T20" fmla="*/ 509 w 522"/>
              <a:gd name="T21" fmla="*/ 123 h 123"/>
              <a:gd name="T22" fmla="*/ 521 w 522"/>
              <a:gd name="T23" fmla="*/ 114 h 123"/>
              <a:gd name="T24" fmla="*/ 522 w 522"/>
              <a:gd name="T25" fmla="*/ 109 h 123"/>
              <a:gd name="T26" fmla="*/ 522 w 522"/>
              <a:gd name="T27" fmla="*/ 14 h 123"/>
              <a:gd name="T28" fmla="*/ 522 w 522"/>
              <a:gd name="T29" fmla="*/ 12 h 123"/>
              <a:gd name="T30" fmla="*/ 512 w 522"/>
              <a:gd name="T31" fmla="*/ 1 h 123"/>
              <a:gd name="T32" fmla="*/ 507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507" y="0"/>
                </a:moveTo>
                <a:cubicBezTo>
                  <a:pt x="14" y="0"/>
                  <a:pt x="14" y="0"/>
                  <a:pt x="14" y="0"/>
                </a:cubicBezTo>
                <a:cubicBezTo>
                  <a:pt x="13" y="0"/>
                  <a:pt x="13" y="0"/>
                  <a:pt x="13" y="0"/>
                </a:cubicBezTo>
                <a:cubicBezTo>
                  <a:pt x="7" y="1"/>
                  <a:pt x="3" y="4"/>
                  <a:pt x="1" y="10"/>
                </a:cubicBezTo>
                <a:cubicBezTo>
                  <a:pt x="0" y="11"/>
                  <a:pt x="0" y="13"/>
                  <a:pt x="0" y="15"/>
                </a:cubicBezTo>
                <a:cubicBezTo>
                  <a:pt x="0" y="109"/>
                  <a:pt x="0" y="109"/>
                  <a:pt x="0" y="109"/>
                </a:cubicBezTo>
                <a:cubicBezTo>
                  <a:pt x="0" y="111"/>
                  <a:pt x="0" y="111"/>
                  <a:pt x="0" y="111"/>
                </a:cubicBezTo>
                <a:cubicBezTo>
                  <a:pt x="1" y="116"/>
                  <a:pt x="5" y="120"/>
                  <a:pt x="10" y="123"/>
                </a:cubicBezTo>
                <a:cubicBezTo>
                  <a:pt x="11" y="123"/>
                  <a:pt x="13" y="123"/>
                  <a:pt x="15" y="123"/>
                </a:cubicBezTo>
                <a:cubicBezTo>
                  <a:pt x="508" y="123"/>
                  <a:pt x="508" y="123"/>
                  <a:pt x="508" y="123"/>
                </a:cubicBezTo>
                <a:cubicBezTo>
                  <a:pt x="509" y="123"/>
                  <a:pt x="509" y="123"/>
                  <a:pt x="509" y="123"/>
                </a:cubicBezTo>
                <a:cubicBezTo>
                  <a:pt x="515" y="122"/>
                  <a:pt x="519" y="119"/>
                  <a:pt x="521" y="114"/>
                </a:cubicBezTo>
                <a:cubicBezTo>
                  <a:pt x="522" y="112"/>
                  <a:pt x="522" y="110"/>
                  <a:pt x="522" y="109"/>
                </a:cubicBezTo>
                <a:cubicBezTo>
                  <a:pt x="522" y="14"/>
                  <a:pt x="522" y="14"/>
                  <a:pt x="522" y="14"/>
                </a:cubicBezTo>
                <a:cubicBezTo>
                  <a:pt x="522" y="12"/>
                  <a:pt x="522" y="12"/>
                  <a:pt x="522" y="12"/>
                </a:cubicBezTo>
                <a:cubicBezTo>
                  <a:pt x="521" y="7"/>
                  <a:pt x="517" y="3"/>
                  <a:pt x="512" y="1"/>
                </a:cubicBezTo>
                <a:cubicBezTo>
                  <a:pt x="511" y="0"/>
                  <a:pt x="509" y="0"/>
                  <a:pt x="507" y="0"/>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8" name="Freeform 31"/>
          <p:cNvSpPr>
            <a:spLocks/>
          </p:cNvSpPr>
          <p:nvPr/>
        </p:nvSpPr>
        <p:spPr bwMode="auto">
          <a:xfrm>
            <a:off x="10142496" y="5136425"/>
            <a:ext cx="1762125" cy="1751013"/>
          </a:xfrm>
          <a:custGeom>
            <a:avLst/>
            <a:gdLst>
              <a:gd name="T0" fmla="*/ 83 w 200"/>
              <a:gd name="T1" fmla="*/ 7 h 199"/>
              <a:gd name="T2" fmla="*/ 7 w 200"/>
              <a:gd name="T3" fmla="*/ 83 h 199"/>
              <a:gd name="T4" fmla="*/ 5 w 200"/>
              <a:gd name="T5" fmla="*/ 85 h 199"/>
              <a:gd name="T6" fmla="*/ 1 w 200"/>
              <a:gd name="T7" fmla="*/ 94 h 199"/>
              <a:gd name="T8" fmla="*/ 1 w 200"/>
              <a:gd name="T9" fmla="*/ 96 h 199"/>
              <a:gd name="T10" fmla="*/ 2 w 200"/>
              <a:gd name="T11" fmla="*/ 108 h 199"/>
              <a:gd name="T12" fmla="*/ 3 w 200"/>
              <a:gd name="T13" fmla="*/ 110 h 199"/>
              <a:gd name="T14" fmla="*/ 8 w 200"/>
              <a:gd name="T15" fmla="*/ 117 h 199"/>
              <a:gd name="T16" fmla="*/ 84 w 200"/>
              <a:gd name="T17" fmla="*/ 193 h 199"/>
              <a:gd name="T18" fmla="*/ 86 w 200"/>
              <a:gd name="T19" fmla="*/ 194 h 199"/>
              <a:gd name="T20" fmla="*/ 94 w 200"/>
              <a:gd name="T21" fmla="*/ 198 h 199"/>
              <a:gd name="T22" fmla="*/ 97 w 200"/>
              <a:gd name="T23" fmla="*/ 199 h 199"/>
              <a:gd name="T24" fmla="*/ 108 w 200"/>
              <a:gd name="T25" fmla="*/ 198 h 199"/>
              <a:gd name="T26" fmla="*/ 110 w 200"/>
              <a:gd name="T27" fmla="*/ 197 h 199"/>
              <a:gd name="T28" fmla="*/ 117 w 200"/>
              <a:gd name="T29" fmla="*/ 192 h 199"/>
              <a:gd name="T30" fmla="*/ 193 w 200"/>
              <a:gd name="T31" fmla="*/ 116 h 199"/>
              <a:gd name="T32" fmla="*/ 195 w 200"/>
              <a:gd name="T33" fmla="*/ 114 h 199"/>
              <a:gd name="T34" fmla="*/ 199 w 200"/>
              <a:gd name="T35" fmla="*/ 106 h 199"/>
              <a:gd name="T36" fmla="*/ 199 w 200"/>
              <a:gd name="T37" fmla="*/ 103 h 199"/>
              <a:gd name="T38" fmla="*/ 198 w 200"/>
              <a:gd name="T39" fmla="*/ 92 h 199"/>
              <a:gd name="T40" fmla="*/ 197 w 200"/>
              <a:gd name="T41" fmla="*/ 89 h 199"/>
              <a:gd name="T42" fmla="*/ 192 w 200"/>
              <a:gd name="T43" fmla="*/ 82 h 199"/>
              <a:gd name="T44" fmla="*/ 117 w 200"/>
              <a:gd name="T45" fmla="*/ 7 h 199"/>
              <a:gd name="T46" fmla="*/ 115 w 200"/>
              <a:gd name="T47" fmla="*/ 5 h 199"/>
              <a:gd name="T48" fmla="*/ 106 w 200"/>
              <a:gd name="T49" fmla="*/ 1 h 199"/>
              <a:gd name="T50" fmla="*/ 104 w 200"/>
              <a:gd name="T51" fmla="*/ 0 h 199"/>
              <a:gd name="T52" fmla="*/ 92 w 200"/>
              <a:gd name="T53" fmla="*/ 2 h 199"/>
              <a:gd name="T54" fmla="*/ 90 w 200"/>
              <a:gd name="T55" fmla="*/ 2 h 199"/>
              <a:gd name="T56" fmla="*/ 83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83" y="7"/>
                </a:moveTo>
                <a:cubicBezTo>
                  <a:pt x="7" y="83"/>
                  <a:pt x="7" y="83"/>
                  <a:pt x="7" y="83"/>
                </a:cubicBezTo>
                <a:cubicBezTo>
                  <a:pt x="5" y="85"/>
                  <a:pt x="5" y="85"/>
                  <a:pt x="5" y="85"/>
                </a:cubicBezTo>
                <a:cubicBezTo>
                  <a:pt x="3" y="88"/>
                  <a:pt x="2" y="91"/>
                  <a:pt x="1" y="94"/>
                </a:cubicBezTo>
                <a:cubicBezTo>
                  <a:pt x="1" y="96"/>
                  <a:pt x="1" y="96"/>
                  <a:pt x="1" y="96"/>
                </a:cubicBezTo>
                <a:cubicBezTo>
                  <a:pt x="0" y="100"/>
                  <a:pt x="1" y="104"/>
                  <a:pt x="2" y="108"/>
                </a:cubicBezTo>
                <a:cubicBezTo>
                  <a:pt x="3" y="110"/>
                  <a:pt x="3" y="110"/>
                  <a:pt x="3" y="110"/>
                </a:cubicBezTo>
                <a:cubicBezTo>
                  <a:pt x="4" y="113"/>
                  <a:pt x="6" y="115"/>
                  <a:pt x="8" y="117"/>
                </a:cubicBezTo>
                <a:cubicBezTo>
                  <a:pt x="84" y="193"/>
                  <a:pt x="84" y="193"/>
                  <a:pt x="84" y="193"/>
                </a:cubicBezTo>
                <a:cubicBezTo>
                  <a:pt x="86" y="194"/>
                  <a:pt x="86" y="194"/>
                  <a:pt x="86" y="194"/>
                </a:cubicBezTo>
                <a:cubicBezTo>
                  <a:pt x="88" y="196"/>
                  <a:pt x="91" y="198"/>
                  <a:pt x="94" y="198"/>
                </a:cubicBezTo>
                <a:cubicBezTo>
                  <a:pt x="97" y="199"/>
                  <a:pt x="97" y="199"/>
                  <a:pt x="97" y="199"/>
                </a:cubicBezTo>
                <a:cubicBezTo>
                  <a:pt x="101" y="199"/>
                  <a:pt x="104" y="199"/>
                  <a:pt x="108" y="198"/>
                </a:cubicBezTo>
                <a:cubicBezTo>
                  <a:pt x="110" y="197"/>
                  <a:pt x="110" y="197"/>
                  <a:pt x="110" y="197"/>
                </a:cubicBezTo>
                <a:cubicBezTo>
                  <a:pt x="113" y="196"/>
                  <a:pt x="115" y="194"/>
                  <a:pt x="117" y="192"/>
                </a:cubicBezTo>
                <a:cubicBezTo>
                  <a:pt x="193" y="116"/>
                  <a:pt x="193" y="116"/>
                  <a:pt x="193" y="116"/>
                </a:cubicBezTo>
                <a:cubicBezTo>
                  <a:pt x="195" y="114"/>
                  <a:pt x="195" y="114"/>
                  <a:pt x="195" y="114"/>
                </a:cubicBezTo>
                <a:cubicBezTo>
                  <a:pt x="197" y="111"/>
                  <a:pt x="198" y="109"/>
                  <a:pt x="199" y="106"/>
                </a:cubicBezTo>
                <a:cubicBezTo>
                  <a:pt x="199" y="103"/>
                  <a:pt x="199" y="103"/>
                  <a:pt x="199" y="103"/>
                </a:cubicBezTo>
                <a:cubicBezTo>
                  <a:pt x="200" y="99"/>
                  <a:pt x="200" y="96"/>
                  <a:pt x="198" y="92"/>
                </a:cubicBezTo>
                <a:cubicBezTo>
                  <a:pt x="197" y="89"/>
                  <a:pt x="197" y="89"/>
                  <a:pt x="197" y="89"/>
                </a:cubicBezTo>
                <a:cubicBezTo>
                  <a:pt x="196" y="87"/>
                  <a:pt x="195" y="85"/>
                  <a:pt x="192" y="82"/>
                </a:cubicBezTo>
                <a:cubicBezTo>
                  <a:pt x="117" y="7"/>
                  <a:pt x="117" y="7"/>
                  <a:pt x="117" y="7"/>
                </a:cubicBezTo>
                <a:cubicBezTo>
                  <a:pt x="115" y="5"/>
                  <a:pt x="115" y="5"/>
                  <a:pt x="115" y="5"/>
                </a:cubicBezTo>
                <a:cubicBezTo>
                  <a:pt x="112" y="3"/>
                  <a:pt x="109" y="2"/>
                  <a:pt x="106" y="1"/>
                </a:cubicBezTo>
                <a:cubicBezTo>
                  <a:pt x="104" y="0"/>
                  <a:pt x="104" y="0"/>
                  <a:pt x="104" y="0"/>
                </a:cubicBezTo>
                <a:cubicBezTo>
                  <a:pt x="100" y="0"/>
                  <a:pt x="96" y="0"/>
                  <a:pt x="92" y="2"/>
                </a:cubicBezTo>
                <a:cubicBezTo>
                  <a:pt x="90" y="2"/>
                  <a:pt x="90" y="2"/>
                  <a:pt x="90" y="2"/>
                </a:cubicBezTo>
                <a:cubicBezTo>
                  <a:pt x="87" y="4"/>
                  <a:pt x="85" y="5"/>
                  <a:pt x="8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9" name="Freeform 32"/>
          <p:cNvSpPr>
            <a:spLocks/>
          </p:cNvSpPr>
          <p:nvPr/>
        </p:nvSpPr>
        <p:spPr bwMode="auto">
          <a:xfrm>
            <a:off x="10177421" y="5163412"/>
            <a:ext cx="1700213" cy="1697038"/>
          </a:xfrm>
          <a:custGeom>
            <a:avLst/>
            <a:gdLst>
              <a:gd name="T0" fmla="*/ 82 w 193"/>
              <a:gd name="T1" fmla="*/ 8 h 193"/>
              <a:gd name="T2" fmla="*/ 7 w 193"/>
              <a:gd name="T3" fmla="*/ 83 h 193"/>
              <a:gd name="T4" fmla="*/ 7 w 193"/>
              <a:gd name="T5" fmla="*/ 111 h 193"/>
              <a:gd name="T6" fmla="*/ 82 w 193"/>
              <a:gd name="T7" fmla="*/ 186 h 193"/>
              <a:gd name="T8" fmla="*/ 110 w 193"/>
              <a:gd name="T9" fmla="*/ 186 h 193"/>
              <a:gd name="T10" fmla="*/ 185 w 193"/>
              <a:gd name="T11" fmla="*/ 111 h 193"/>
              <a:gd name="T12" fmla="*/ 185 w 193"/>
              <a:gd name="T13" fmla="*/ 83 h 193"/>
              <a:gd name="T14" fmla="*/ 110 w 193"/>
              <a:gd name="T15" fmla="*/ 8 h 193"/>
              <a:gd name="T16" fmla="*/ 82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82" y="8"/>
                </a:moveTo>
                <a:cubicBezTo>
                  <a:pt x="7" y="83"/>
                  <a:pt x="7" y="83"/>
                  <a:pt x="7" y="83"/>
                </a:cubicBezTo>
                <a:cubicBezTo>
                  <a:pt x="0" y="90"/>
                  <a:pt x="0" y="103"/>
                  <a:pt x="7" y="111"/>
                </a:cubicBezTo>
                <a:cubicBezTo>
                  <a:pt x="82" y="186"/>
                  <a:pt x="82" y="186"/>
                  <a:pt x="82" y="186"/>
                </a:cubicBezTo>
                <a:cubicBezTo>
                  <a:pt x="90" y="193"/>
                  <a:pt x="102" y="193"/>
                  <a:pt x="110" y="186"/>
                </a:cubicBezTo>
                <a:cubicBezTo>
                  <a:pt x="185" y="111"/>
                  <a:pt x="185" y="111"/>
                  <a:pt x="185" y="111"/>
                </a:cubicBezTo>
                <a:cubicBezTo>
                  <a:pt x="193" y="103"/>
                  <a:pt x="193" y="90"/>
                  <a:pt x="185" y="83"/>
                </a:cubicBezTo>
                <a:cubicBezTo>
                  <a:pt x="110" y="8"/>
                  <a:pt x="110" y="8"/>
                  <a:pt x="110" y="8"/>
                </a:cubicBezTo>
                <a:cubicBezTo>
                  <a:pt x="102" y="0"/>
                  <a:pt x="90" y="0"/>
                  <a:pt x="82" y="8"/>
                </a:cubicBez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0" name="Freeform 33"/>
          <p:cNvSpPr>
            <a:spLocks/>
          </p:cNvSpPr>
          <p:nvPr/>
        </p:nvSpPr>
        <p:spPr bwMode="auto">
          <a:xfrm>
            <a:off x="10371096" y="5365025"/>
            <a:ext cx="1303338" cy="1301750"/>
          </a:xfrm>
          <a:custGeom>
            <a:avLst/>
            <a:gdLst>
              <a:gd name="T0" fmla="*/ 411 w 821"/>
              <a:gd name="T1" fmla="*/ 0 h 820"/>
              <a:gd name="T2" fmla="*/ 0 w 821"/>
              <a:gd name="T3" fmla="*/ 410 h 820"/>
              <a:gd name="T4" fmla="*/ 411 w 821"/>
              <a:gd name="T5" fmla="*/ 820 h 820"/>
              <a:gd name="T6" fmla="*/ 821 w 821"/>
              <a:gd name="T7" fmla="*/ 410 h 820"/>
              <a:gd name="T8" fmla="*/ 411 w 821"/>
              <a:gd name="T9" fmla="*/ 0 h 820"/>
              <a:gd name="T10" fmla="*/ 411 w 821"/>
              <a:gd name="T11" fmla="*/ 0 h 820"/>
            </a:gdLst>
            <a:ahLst/>
            <a:cxnLst>
              <a:cxn ang="0">
                <a:pos x="T0" y="T1"/>
              </a:cxn>
              <a:cxn ang="0">
                <a:pos x="T2" y="T3"/>
              </a:cxn>
              <a:cxn ang="0">
                <a:pos x="T4" y="T5"/>
              </a:cxn>
              <a:cxn ang="0">
                <a:pos x="T6" y="T7"/>
              </a:cxn>
              <a:cxn ang="0">
                <a:pos x="T8" y="T9"/>
              </a:cxn>
              <a:cxn ang="0">
                <a:pos x="T10" y="T11"/>
              </a:cxn>
            </a:cxnLst>
            <a:rect l="0" t="0" r="r" b="b"/>
            <a:pathLst>
              <a:path w="821" h="820">
                <a:moveTo>
                  <a:pt x="411" y="0"/>
                </a:moveTo>
                <a:lnTo>
                  <a:pt x="0" y="410"/>
                </a:lnTo>
                <a:lnTo>
                  <a:pt x="411" y="820"/>
                </a:lnTo>
                <a:lnTo>
                  <a:pt x="821" y="410"/>
                </a:lnTo>
                <a:lnTo>
                  <a:pt x="411" y="0"/>
                </a:lnTo>
                <a:lnTo>
                  <a:pt x="4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1" name="Freeform 34"/>
          <p:cNvSpPr>
            <a:spLocks/>
          </p:cNvSpPr>
          <p:nvPr/>
        </p:nvSpPr>
        <p:spPr bwMode="auto">
          <a:xfrm>
            <a:off x="10433009" y="5426937"/>
            <a:ext cx="1181100" cy="1177925"/>
          </a:xfrm>
          <a:custGeom>
            <a:avLst/>
            <a:gdLst>
              <a:gd name="T0" fmla="*/ 372 w 744"/>
              <a:gd name="T1" fmla="*/ 0 h 742"/>
              <a:gd name="T2" fmla="*/ 0 w 744"/>
              <a:gd name="T3" fmla="*/ 371 h 742"/>
              <a:gd name="T4" fmla="*/ 372 w 744"/>
              <a:gd name="T5" fmla="*/ 742 h 742"/>
              <a:gd name="T6" fmla="*/ 744 w 744"/>
              <a:gd name="T7" fmla="*/ 371 h 742"/>
              <a:gd name="T8" fmla="*/ 372 w 744"/>
              <a:gd name="T9" fmla="*/ 0 h 742"/>
              <a:gd name="T10" fmla="*/ 372 w 744"/>
              <a:gd name="T11" fmla="*/ 0 h 742"/>
            </a:gdLst>
            <a:ahLst/>
            <a:cxnLst>
              <a:cxn ang="0">
                <a:pos x="T0" y="T1"/>
              </a:cxn>
              <a:cxn ang="0">
                <a:pos x="T2" y="T3"/>
              </a:cxn>
              <a:cxn ang="0">
                <a:pos x="T4" y="T5"/>
              </a:cxn>
              <a:cxn ang="0">
                <a:pos x="T6" y="T7"/>
              </a:cxn>
              <a:cxn ang="0">
                <a:pos x="T8" y="T9"/>
              </a:cxn>
              <a:cxn ang="0">
                <a:pos x="T10" y="T11"/>
              </a:cxn>
            </a:cxnLst>
            <a:rect l="0" t="0" r="r" b="b"/>
            <a:pathLst>
              <a:path w="744" h="742">
                <a:moveTo>
                  <a:pt x="372" y="0"/>
                </a:moveTo>
                <a:lnTo>
                  <a:pt x="0" y="371"/>
                </a:lnTo>
                <a:lnTo>
                  <a:pt x="372" y="742"/>
                </a:lnTo>
                <a:lnTo>
                  <a:pt x="744"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2" name="Freeform 35"/>
          <p:cNvSpPr>
            <a:spLocks/>
          </p:cNvSpPr>
          <p:nvPr/>
        </p:nvSpPr>
        <p:spPr bwMode="auto">
          <a:xfrm>
            <a:off x="9993271" y="5603150"/>
            <a:ext cx="44450" cy="827088"/>
          </a:xfrm>
          <a:custGeom>
            <a:avLst/>
            <a:gdLst>
              <a:gd name="T0" fmla="*/ 28 w 28"/>
              <a:gd name="T1" fmla="*/ 521 h 521"/>
              <a:gd name="T2" fmla="*/ 28 w 28"/>
              <a:gd name="T3" fmla="*/ 0 h 521"/>
              <a:gd name="T4" fmla="*/ 0 w 28"/>
              <a:gd name="T5" fmla="*/ 0 h 521"/>
              <a:gd name="T6" fmla="*/ 0 w 28"/>
              <a:gd name="T7" fmla="*/ 521 h 521"/>
              <a:gd name="T8" fmla="*/ 28 w 28"/>
              <a:gd name="T9" fmla="*/ 521 h 521"/>
              <a:gd name="T10" fmla="*/ 28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28" y="521"/>
                </a:moveTo>
                <a:lnTo>
                  <a:pt x="28" y="0"/>
                </a:lnTo>
                <a:lnTo>
                  <a:pt x="0" y="0"/>
                </a:lnTo>
                <a:lnTo>
                  <a:pt x="0" y="521"/>
                </a:lnTo>
                <a:lnTo>
                  <a:pt x="28" y="521"/>
                </a:lnTo>
                <a:lnTo>
                  <a:pt x="28" y="521"/>
                </a:lnTo>
                <a:close/>
              </a:path>
            </a:pathLst>
          </a:custGeom>
          <a:solidFill>
            <a:srgbClr val="D5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3" name="Freeform 36"/>
          <p:cNvSpPr>
            <a:spLocks noEditPoints="1"/>
          </p:cNvSpPr>
          <p:nvPr/>
        </p:nvSpPr>
        <p:spPr bwMode="auto">
          <a:xfrm>
            <a:off x="10820359" y="5761900"/>
            <a:ext cx="361950" cy="474663"/>
          </a:xfrm>
          <a:custGeom>
            <a:avLst/>
            <a:gdLst>
              <a:gd name="T0" fmla="*/ 0 w 41"/>
              <a:gd name="T1" fmla="*/ 43 h 54"/>
              <a:gd name="T2" fmla="*/ 23 w 41"/>
              <a:gd name="T3" fmla="*/ 43 h 54"/>
              <a:gd name="T4" fmla="*/ 23 w 41"/>
              <a:gd name="T5" fmla="*/ 54 h 54"/>
              <a:gd name="T6" fmla="*/ 34 w 41"/>
              <a:gd name="T7" fmla="*/ 54 h 54"/>
              <a:gd name="T8" fmla="*/ 34 w 41"/>
              <a:gd name="T9" fmla="*/ 43 h 54"/>
              <a:gd name="T10" fmla="*/ 41 w 41"/>
              <a:gd name="T11" fmla="*/ 43 h 54"/>
              <a:gd name="T12" fmla="*/ 41 w 41"/>
              <a:gd name="T13" fmla="*/ 35 h 54"/>
              <a:gd name="T14" fmla="*/ 34 w 41"/>
              <a:gd name="T15" fmla="*/ 35 h 54"/>
              <a:gd name="T16" fmla="*/ 34 w 41"/>
              <a:gd name="T17" fmla="*/ 0 h 54"/>
              <a:gd name="T18" fmla="*/ 20 w 41"/>
              <a:gd name="T19" fmla="*/ 0 h 54"/>
              <a:gd name="T20" fmla="*/ 0 w 41"/>
              <a:gd name="T21" fmla="*/ 34 h 54"/>
              <a:gd name="T22" fmla="*/ 0 w 41"/>
              <a:gd name="T23" fmla="*/ 43 h 54"/>
              <a:gd name="T24" fmla="*/ 10 w 41"/>
              <a:gd name="T25" fmla="*/ 35 h 54"/>
              <a:gd name="T26" fmla="*/ 23 w 41"/>
              <a:gd name="T27" fmla="*/ 12 h 54"/>
              <a:gd name="T28" fmla="*/ 24 w 41"/>
              <a:gd name="T29" fmla="*/ 9 h 54"/>
              <a:gd name="T30" fmla="*/ 23 w 41"/>
              <a:gd name="T31" fmla="*/ 13 h 54"/>
              <a:gd name="T32" fmla="*/ 23 w 41"/>
              <a:gd name="T33" fmla="*/ 35 h 54"/>
              <a:gd name="T34" fmla="*/ 10 w 41"/>
              <a:gd name="T35"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54">
                <a:moveTo>
                  <a:pt x="0" y="43"/>
                </a:moveTo>
                <a:cubicBezTo>
                  <a:pt x="23" y="43"/>
                  <a:pt x="23" y="43"/>
                  <a:pt x="23" y="43"/>
                </a:cubicBezTo>
                <a:cubicBezTo>
                  <a:pt x="23" y="54"/>
                  <a:pt x="23" y="54"/>
                  <a:pt x="23" y="54"/>
                </a:cubicBezTo>
                <a:cubicBezTo>
                  <a:pt x="34" y="54"/>
                  <a:pt x="34" y="54"/>
                  <a:pt x="34" y="54"/>
                </a:cubicBezTo>
                <a:cubicBezTo>
                  <a:pt x="34" y="43"/>
                  <a:pt x="34" y="43"/>
                  <a:pt x="34" y="43"/>
                </a:cubicBezTo>
                <a:cubicBezTo>
                  <a:pt x="41" y="43"/>
                  <a:pt x="41" y="43"/>
                  <a:pt x="41" y="43"/>
                </a:cubicBezTo>
                <a:cubicBezTo>
                  <a:pt x="41" y="35"/>
                  <a:pt x="41" y="35"/>
                  <a:pt x="41" y="35"/>
                </a:cubicBezTo>
                <a:cubicBezTo>
                  <a:pt x="34" y="35"/>
                  <a:pt x="34" y="35"/>
                  <a:pt x="34" y="35"/>
                </a:cubicBezTo>
                <a:cubicBezTo>
                  <a:pt x="34" y="0"/>
                  <a:pt x="34" y="0"/>
                  <a:pt x="34" y="0"/>
                </a:cubicBezTo>
                <a:cubicBezTo>
                  <a:pt x="20" y="0"/>
                  <a:pt x="20" y="0"/>
                  <a:pt x="20" y="0"/>
                </a:cubicBezTo>
                <a:cubicBezTo>
                  <a:pt x="0" y="34"/>
                  <a:pt x="0" y="34"/>
                  <a:pt x="0" y="34"/>
                </a:cubicBezTo>
                <a:cubicBezTo>
                  <a:pt x="0" y="43"/>
                  <a:pt x="0" y="43"/>
                  <a:pt x="0" y="43"/>
                </a:cubicBezTo>
                <a:close/>
                <a:moveTo>
                  <a:pt x="10" y="35"/>
                </a:moveTo>
                <a:cubicBezTo>
                  <a:pt x="23" y="12"/>
                  <a:pt x="23" y="12"/>
                  <a:pt x="23" y="12"/>
                </a:cubicBezTo>
                <a:cubicBezTo>
                  <a:pt x="23" y="11"/>
                  <a:pt x="23" y="10"/>
                  <a:pt x="24" y="9"/>
                </a:cubicBezTo>
                <a:cubicBezTo>
                  <a:pt x="24" y="10"/>
                  <a:pt x="23" y="11"/>
                  <a:pt x="23" y="13"/>
                </a:cubicBezTo>
                <a:cubicBezTo>
                  <a:pt x="23" y="35"/>
                  <a:pt x="23" y="35"/>
                  <a:pt x="23" y="35"/>
                </a:cubicBezTo>
                <a:cubicBezTo>
                  <a:pt x="10" y="35"/>
                  <a:pt x="10" y="35"/>
                  <a:pt x="10"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4" name="文本框 33"/>
          <p:cNvSpPr txBox="1"/>
          <p:nvPr/>
        </p:nvSpPr>
        <p:spPr>
          <a:xfrm>
            <a:off x="7575510" y="2618859"/>
            <a:ext cx="2366962" cy="437043"/>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主从复制网络问题</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35" name="文本框 34"/>
          <p:cNvSpPr txBox="1"/>
          <p:nvPr/>
        </p:nvSpPr>
        <p:spPr>
          <a:xfrm>
            <a:off x="9588005" y="1064130"/>
            <a:ext cx="2366962" cy="437043"/>
          </a:xfrm>
          <a:prstGeom prst="rect">
            <a:avLst/>
          </a:prstGeom>
          <a:noFill/>
        </p:spPr>
        <p:txBody>
          <a:bodyPr wrap="square" rtlCol="0">
            <a:spAutoFit/>
          </a:bodyPr>
          <a:lstStyle/>
          <a:p>
            <a:pPr lvl="0">
              <a:lnSpc>
                <a:spcPct val="120000"/>
              </a:lnSpc>
              <a:defRPr/>
            </a:pPr>
            <a:r>
              <a:rPr lang="zh-CN" altLang="en-US" sz="2000" kern="0" noProof="0" dirty="0">
                <a:solidFill>
                  <a:schemeClr val="bg1"/>
                </a:solidFill>
                <a:cs typeface="+mn-ea"/>
                <a:sym typeface="+mn-lt"/>
              </a:rPr>
              <a:t>主</a:t>
            </a:r>
            <a:r>
              <a:rPr lang="zh-CN" altLang="en-US" sz="2000" kern="0" noProof="0" dirty="0" smtClean="0">
                <a:solidFill>
                  <a:schemeClr val="bg1"/>
                </a:solidFill>
                <a:cs typeface="+mn-ea"/>
                <a:sym typeface="+mn-lt"/>
              </a:rPr>
              <a:t>库实例</a:t>
            </a:r>
            <a:r>
              <a:rPr lang="en-US" altLang="zh-CN" sz="2000" kern="0" dirty="0" smtClean="0">
                <a:solidFill>
                  <a:schemeClr val="bg1"/>
                </a:solidFill>
                <a:cs typeface="+mn-ea"/>
                <a:sym typeface="+mn-lt"/>
              </a:rPr>
              <a:t>Crash</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36" name="文本框 35"/>
          <p:cNvSpPr txBox="1"/>
          <p:nvPr/>
        </p:nvSpPr>
        <p:spPr>
          <a:xfrm>
            <a:off x="9588005" y="4111223"/>
            <a:ext cx="2366962" cy="432041"/>
          </a:xfrm>
          <a:prstGeom prst="rect">
            <a:avLst/>
          </a:prstGeom>
          <a:noFill/>
        </p:spPr>
        <p:txBody>
          <a:bodyPr wrap="square" rtlCol="0">
            <a:spAutoFit/>
          </a:bodyPr>
          <a:lstStyle/>
          <a:p>
            <a:pPr lvl="0">
              <a:lnSpc>
                <a:spcPct val="120000"/>
              </a:lnSpc>
              <a:defRPr/>
            </a:pPr>
            <a:r>
              <a:rPr lang="zh-CN" altLang="en-US" sz="2000" kern="0" dirty="0" smtClean="0">
                <a:solidFill>
                  <a:schemeClr val="bg1"/>
                </a:solidFill>
                <a:cs typeface="+mn-ea"/>
                <a:sym typeface="+mn-lt"/>
              </a:rPr>
              <a:t>从库</a:t>
            </a:r>
            <a:r>
              <a:rPr lang="zh-CN" altLang="en-US" sz="2000" kern="0" dirty="0">
                <a:solidFill>
                  <a:schemeClr val="bg1"/>
                </a:solidFill>
                <a:cs typeface="+mn-ea"/>
                <a:sym typeface="+mn-lt"/>
              </a:rPr>
              <a:t>实例</a:t>
            </a:r>
            <a:r>
              <a:rPr lang="en-US" altLang="zh-CN" sz="2000" kern="0" dirty="0">
                <a:solidFill>
                  <a:schemeClr val="bg1"/>
                </a:solidFill>
                <a:cs typeface="+mn-ea"/>
                <a:sym typeface="+mn-lt"/>
              </a:rPr>
              <a:t>Crash</a:t>
            </a:r>
            <a:endParaRPr lang="zh-CN" altLang="en-US" sz="2000" kern="0" dirty="0">
              <a:solidFill>
                <a:schemeClr val="bg1"/>
              </a:solidFill>
              <a:cs typeface="+mn-ea"/>
              <a:sym typeface="+mn-lt"/>
            </a:endParaRPr>
          </a:p>
        </p:txBody>
      </p:sp>
      <p:sp>
        <p:nvSpPr>
          <p:cNvPr id="37" name="文本框 36"/>
          <p:cNvSpPr txBox="1"/>
          <p:nvPr/>
        </p:nvSpPr>
        <p:spPr>
          <a:xfrm>
            <a:off x="7575510" y="5639742"/>
            <a:ext cx="2366962" cy="437043"/>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mn-lt"/>
                <a:ea typeface="+mn-ea"/>
                <a:cs typeface="+mn-ea"/>
                <a:sym typeface="+mn-lt"/>
              </a:rPr>
              <a:t>DCS</a:t>
            </a: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软件</a:t>
            </a:r>
            <a:r>
              <a:rPr lang="en-US" altLang="zh-CN" sz="2000" kern="0" noProof="0" dirty="0" smtClean="0">
                <a:solidFill>
                  <a:schemeClr val="bg1"/>
                </a:solidFill>
                <a:cs typeface="+mn-ea"/>
                <a:sym typeface="+mn-lt"/>
              </a:rPr>
              <a:t>(</a:t>
            </a:r>
            <a:r>
              <a:rPr lang="en-US" altLang="zh-CN" sz="2000" kern="0" noProof="0" dirty="0" err="1" smtClean="0">
                <a:solidFill>
                  <a:schemeClr val="bg1"/>
                </a:solidFill>
                <a:cs typeface="+mn-ea"/>
                <a:sym typeface="+mn-lt"/>
              </a:rPr>
              <a:t>etcd</a:t>
            </a:r>
            <a:r>
              <a:rPr lang="en-US" altLang="zh-CN" sz="2000" kern="0" noProof="0" dirty="0" smtClean="0">
                <a:solidFill>
                  <a:schemeClr val="bg1"/>
                </a:solidFill>
                <a:cs typeface="+mn-ea"/>
                <a:sym typeface="+mn-lt"/>
              </a:rPr>
              <a:t>)</a:t>
            </a: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异常</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760" y="3755122"/>
            <a:ext cx="1295581" cy="1276528"/>
          </a:xfrm>
          <a:prstGeom prst="rect">
            <a:avLst/>
          </a:prstGeom>
        </p:spPr>
      </p:pic>
      <p:sp>
        <p:nvSpPr>
          <p:cNvPr id="40" name="矩形 39"/>
          <p:cNvSpPr/>
          <p:nvPr/>
        </p:nvSpPr>
        <p:spPr>
          <a:xfrm>
            <a:off x="287306" y="904788"/>
            <a:ext cx="1882247" cy="369332"/>
          </a:xfrm>
          <a:prstGeom prst="rect">
            <a:avLst/>
          </a:prstGeom>
        </p:spPr>
        <p:txBody>
          <a:bodyPr wrap="none">
            <a:spAutoFit/>
          </a:bodyPr>
          <a:lstStyle/>
          <a:p>
            <a:pPr algn="l"/>
            <a:r>
              <a:rPr lang="zh-CN" altLang="en-US" b="1" kern="0" dirty="0" smtClean="0">
                <a:cs typeface="+mn-ea"/>
                <a:sym typeface="+mn-lt"/>
              </a:rPr>
              <a:t>计划外</a:t>
            </a:r>
            <a:r>
              <a:rPr lang="en-US" altLang="zh-CN" b="1" kern="0" dirty="0" smtClean="0">
                <a:cs typeface="+mn-ea"/>
                <a:sym typeface="+mn-lt"/>
              </a:rPr>
              <a:t>-</a:t>
            </a:r>
            <a:r>
              <a:rPr lang="zh-CN" altLang="en-US" b="1" kern="0" dirty="0" smtClean="0">
                <a:cs typeface="+mn-ea"/>
                <a:sym typeface="+mn-lt"/>
              </a:rPr>
              <a:t>故障切换</a:t>
            </a:r>
            <a:endParaRPr lang="zh-CN" b="1" kern="0" dirty="0" smtClean="0">
              <a:cs typeface="+mn-ea"/>
              <a:sym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6455496" y="3960958"/>
            <a:ext cx="5739039" cy="2675314"/>
          </a:xfrm>
          <a:custGeom>
            <a:avLst/>
            <a:gdLst>
              <a:gd name="T0" fmla="*/ 0 w 3162"/>
              <a:gd name="T1" fmla="*/ 1474 h 1474"/>
              <a:gd name="T2" fmla="*/ 0 w 3162"/>
              <a:gd name="T3" fmla="*/ 683 h 1474"/>
              <a:gd name="T4" fmla="*/ 3162 w 3162"/>
              <a:gd name="T5" fmla="*/ 0 h 1474"/>
              <a:gd name="T6" fmla="*/ 3162 w 3162"/>
              <a:gd name="T7" fmla="*/ 1474 h 1474"/>
              <a:gd name="T8" fmla="*/ 0 w 3162"/>
              <a:gd name="T9" fmla="*/ 1474 h 1474"/>
              <a:gd name="T10" fmla="*/ 0 w 3162"/>
              <a:gd name="T11" fmla="*/ 1474 h 1474"/>
            </a:gdLst>
            <a:ahLst/>
            <a:cxnLst>
              <a:cxn ang="0">
                <a:pos x="T0" y="T1"/>
              </a:cxn>
              <a:cxn ang="0">
                <a:pos x="T2" y="T3"/>
              </a:cxn>
              <a:cxn ang="0">
                <a:pos x="T4" y="T5"/>
              </a:cxn>
              <a:cxn ang="0">
                <a:pos x="T6" y="T7"/>
              </a:cxn>
              <a:cxn ang="0">
                <a:pos x="T8" y="T9"/>
              </a:cxn>
              <a:cxn ang="0">
                <a:pos x="T10" y="T11"/>
              </a:cxn>
            </a:cxnLst>
            <a:rect l="0" t="0" r="r" b="b"/>
            <a:pathLst>
              <a:path w="3162" h="1474">
                <a:moveTo>
                  <a:pt x="0" y="1474"/>
                </a:moveTo>
                <a:lnTo>
                  <a:pt x="0" y="683"/>
                </a:lnTo>
                <a:lnTo>
                  <a:pt x="3162" y="0"/>
                </a:lnTo>
                <a:lnTo>
                  <a:pt x="3162" y="1474"/>
                </a:lnTo>
                <a:lnTo>
                  <a:pt x="0" y="1474"/>
                </a:lnTo>
                <a:lnTo>
                  <a:pt x="0" y="1474"/>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 name="Freeform 6"/>
          <p:cNvSpPr>
            <a:spLocks/>
          </p:cNvSpPr>
          <p:nvPr/>
        </p:nvSpPr>
        <p:spPr bwMode="auto">
          <a:xfrm>
            <a:off x="9530111" y="897233"/>
            <a:ext cx="2664424" cy="5739039"/>
          </a:xfrm>
          <a:custGeom>
            <a:avLst/>
            <a:gdLst>
              <a:gd name="T0" fmla="*/ 1468 w 1468"/>
              <a:gd name="T1" fmla="*/ 3162 h 3162"/>
              <a:gd name="T2" fmla="*/ 678 w 1468"/>
              <a:gd name="T3" fmla="*/ 3162 h 3162"/>
              <a:gd name="T4" fmla="*/ 0 w 1468"/>
              <a:gd name="T5" fmla="*/ 0 h 3162"/>
              <a:gd name="T6" fmla="*/ 1468 w 1468"/>
              <a:gd name="T7" fmla="*/ 0 h 3162"/>
              <a:gd name="T8" fmla="*/ 1468 w 1468"/>
              <a:gd name="T9" fmla="*/ 3162 h 3162"/>
              <a:gd name="T10" fmla="*/ 1468 w 1468"/>
              <a:gd name="T11" fmla="*/ 3162 h 3162"/>
            </a:gdLst>
            <a:ahLst/>
            <a:cxnLst>
              <a:cxn ang="0">
                <a:pos x="T0" y="T1"/>
              </a:cxn>
              <a:cxn ang="0">
                <a:pos x="T2" y="T3"/>
              </a:cxn>
              <a:cxn ang="0">
                <a:pos x="T4" y="T5"/>
              </a:cxn>
              <a:cxn ang="0">
                <a:pos x="T6" y="T7"/>
              </a:cxn>
              <a:cxn ang="0">
                <a:pos x="T8" y="T9"/>
              </a:cxn>
              <a:cxn ang="0">
                <a:pos x="T10" y="T11"/>
              </a:cxn>
            </a:cxnLst>
            <a:rect l="0" t="0" r="r" b="b"/>
            <a:pathLst>
              <a:path w="1468" h="3162">
                <a:moveTo>
                  <a:pt x="1468" y="3162"/>
                </a:moveTo>
                <a:lnTo>
                  <a:pt x="678" y="3162"/>
                </a:lnTo>
                <a:lnTo>
                  <a:pt x="0" y="0"/>
                </a:lnTo>
                <a:lnTo>
                  <a:pt x="1468" y="0"/>
                </a:lnTo>
                <a:lnTo>
                  <a:pt x="1468" y="3162"/>
                </a:lnTo>
                <a:lnTo>
                  <a:pt x="1468" y="3162"/>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 name="Freeform 7"/>
          <p:cNvSpPr>
            <a:spLocks/>
          </p:cNvSpPr>
          <p:nvPr/>
        </p:nvSpPr>
        <p:spPr bwMode="auto">
          <a:xfrm>
            <a:off x="6455496" y="897233"/>
            <a:ext cx="5739039" cy="2664424"/>
          </a:xfrm>
          <a:custGeom>
            <a:avLst/>
            <a:gdLst>
              <a:gd name="T0" fmla="*/ 3162 w 3162"/>
              <a:gd name="T1" fmla="*/ 0 h 1468"/>
              <a:gd name="T2" fmla="*/ 3162 w 3162"/>
              <a:gd name="T3" fmla="*/ 790 h 1468"/>
              <a:gd name="T4" fmla="*/ 0 w 3162"/>
              <a:gd name="T5" fmla="*/ 1468 h 1468"/>
              <a:gd name="T6" fmla="*/ 0 w 3162"/>
              <a:gd name="T7" fmla="*/ 0 h 1468"/>
              <a:gd name="T8" fmla="*/ 3162 w 3162"/>
              <a:gd name="T9" fmla="*/ 0 h 1468"/>
              <a:gd name="T10" fmla="*/ 3162 w 3162"/>
              <a:gd name="T11" fmla="*/ 0 h 1468"/>
            </a:gdLst>
            <a:ahLst/>
            <a:cxnLst>
              <a:cxn ang="0">
                <a:pos x="T0" y="T1"/>
              </a:cxn>
              <a:cxn ang="0">
                <a:pos x="T2" y="T3"/>
              </a:cxn>
              <a:cxn ang="0">
                <a:pos x="T4" y="T5"/>
              </a:cxn>
              <a:cxn ang="0">
                <a:pos x="T6" y="T7"/>
              </a:cxn>
              <a:cxn ang="0">
                <a:pos x="T8" y="T9"/>
              </a:cxn>
              <a:cxn ang="0">
                <a:pos x="T10" y="T11"/>
              </a:cxn>
            </a:cxnLst>
            <a:rect l="0" t="0" r="r" b="b"/>
            <a:pathLst>
              <a:path w="3162" h="1468">
                <a:moveTo>
                  <a:pt x="3162" y="0"/>
                </a:moveTo>
                <a:lnTo>
                  <a:pt x="3162" y="790"/>
                </a:lnTo>
                <a:lnTo>
                  <a:pt x="0" y="1468"/>
                </a:lnTo>
                <a:lnTo>
                  <a:pt x="0" y="0"/>
                </a:lnTo>
                <a:lnTo>
                  <a:pt x="3162" y="0"/>
                </a:lnTo>
                <a:lnTo>
                  <a:pt x="3162" y="0"/>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 name="Freeform 8"/>
          <p:cNvSpPr>
            <a:spLocks/>
          </p:cNvSpPr>
          <p:nvPr/>
        </p:nvSpPr>
        <p:spPr bwMode="auto">
          <a:xfrm>
            <a:off x="6455496" y="897233"/>
            <a:ext cx="2664424" cy="5739039"/>
          </a:xfrm>
          <a:custGeom>
            <a:avLst/>
            <a:gdLst>
              <a:gd name="T0" fmla="*/ 0 w 1468"/>
              <a:gd name="T1" fmla="*/ 0 h 3162"/>
              <a:gd name="T2" fmla="*/ 790 w 1468"/>
              <a:gd name="T3" fmla="*/ 0 h 3162"/>
              <a:gd name="T4" fmla="*/ 1468 w 1468"/>
              <a:gd name="T5" fmla="*/ 3162 h 3162"/>
              <a:gd name="T6" fmla="*/ 0 w 1468"/>
              <a:gd name="T7" fmla="*/ 3162 h 3162"/>
              <a:gd name="T8" fmla="*/ 0 w 1468"/>
              <a:gd name="T9" fmla="*/ 0 h 3162"/>
              <a:gd name="T10" fmla="*/ 0 w 1468"/>
              <a:gd name="T11" fmla="*/ 0 h 3162"/>
            </a:gdLst>
            <a:ahLst/>
            <a:cxnLst>
              <a:cxn ang="0">
                <a:pos x="T0" y="T1"/>
              </a:cxn>
              <a:cxn ang="0">
                <a:pos x="T2" y="T3"/>
              </a:cxn>
              <a:cxn ang="0">
                <a:pos x="T4" y="T5"/>
              </a:cxn>
              <a:cxn ang="0">
                <a:pos x="T6" y="T7"/>
              </a:cxn>
              <a:cxn ang="0">
                <a:pos x="T8" y="T9"/>
              </a:cxn>
              <a:cxn ang="0">
                <a:pos x="T10" y="T11"/>
              </a:cxn>
            </a:cxnLst>
            <a:rect l="0" t="0" r="r" b="b"/>
            <a:pathLst>
              <a:path w="1468" h="3162">
                <a:moveTo>
                  <a:pt x="0" y="0"/>
                </a:moveTo>
                <a:lnTo>
                  <a:pt x="790" y="0"/>
                </a:lnTo>
                <a:lnTo>
                  <a:pt x="1468" y="3162"/>
                </a:lnTo>
                <a:lnTo>
                  <a:pt x="0" y="3162"/>
                </a:lnTo>
                <a:lnTo>
                  <a:pt x="0" y="0"/>
                </a:lnTo>
                <a:lnTo>
                  <a:pt x="0" y="0"/>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 name="Freeform 9"/>
          <p:cNvSpPr>
            <a:spLocks/>
          </p:cNvSpPr>
          <p:nvPr/>
        </p:nvSpPr>
        <p:spPr bwMode="auto">
          <a:xfrm>
            <a:off x="6455496" y="897233"/>
            <a:ext cx="5739039" cy="2664424"/>
          </a:xfrm>
          <a:custGeom>
            <a:avLst/>
            <a:gdLst>
              <a:gd name="T0" fmla="*/ 3162 w 3162"/>
              <a:gd name="T1" fmla="*/ 0 h 1468"/>
              <a:gd name="T2" fmla="*/ 3162 w 3162"/>
              <a:gd name="T3" fmla="*/ 606 h 1468"/>
              <a:gd name="T4" fmla="*/ 0 w 3162"/>
              <a:gd name="T5" fmla="*/ 1468 h 1468"/>
              <a:gd name="T6" fmla="*/ 0 w 3162"/>
              <a:gd name="T7" fmla="*/ 0 h 1468"/>
              <a:gd name="T8" fmla="*/ 3162 w 3162"/>
              <a:gd name="T9" fmla="*/ 0 h 1468"/>
              <a:gd name="T10" fmla="*/ 3162 w 3162"/>
              <a:gd name="T11" fmla="*/ 0 h 1468"/>
            </a:gdLst>
            <a:ahLst/>
            <a:cxnLst>
              <a:cxn ang="0">
                <a:pos x="T0" y="T1"/>
              </a:cxn>
              <a:cxn ang="0">
                <a:pos x="T2" y="T3"/>
              </a:cxn>
              <a:cxn ang="0">
                <a:pos x="T4" y="T5"/>
              </a:cxn>
              <a:cxn ang="0">
                <a:pos x="T6" y="T7"/>
              </a:cxn>
              <a:cxn ang="0">
                <a:pos x="T8" y="T9"/>
              </a:cxn>
              <a:cxn ang="0">
                <a:pos x="T10" y="T11"/>
              </a:cxn>
            </a:cxnLst>
            <a:rect l="0" t="0" r="r" b="b"/>
            <a:pathLst>
              <a:path w="3162" h="1468">
                <a:moveTo>
                  <a:pt x="3162" y="0"/>
                </a:moveTo>
                <a:lnTo>
                  <a:pt x="3162" y="606"/>
                </a:lnTo>
                <a:lnTo>
                  <a:pt x="0" y="1468"/>
                </a:lnTo>
                <a:lnTo>
                  <a:pt x="0" y="0"/>
                </a:lnTo>
                <a:lnTo>
                  <a:pt x="3162" y="0"/>
                </a:lnTo>
                <a:lnTo>
                  <a:pt x="3162" y="0"/>
                </a:ln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Freeform 10"/>
          <p:cNvSpPr>
            <a:spLocks/>
          </p:cNvSpPr>
          <p:nvPr/>
        </p:nvSpPr>
        <p:spPr bwMode="auto">
          <a:xfrm>
            <a:off x="9530111" y="897233"/>
            <a:ext cx="2664424" cy="1726068"/>
          </a:xfrm>
          <a:custGeom>
            <a:avLst/>
            <a:gdLst>
              <a:gd name="T0" fmla="*/ 1468 w 1468"/>
              <a:gd name="T1" fmla="*/ 0 h 951"/>
              <a:gd name="T2" fmla="*/ 1468 w 1468"/>
              <a:gd name="T3" fmla="*/ 606 h 951"/>
              <a:gd name="T4" fmla="*/ 202 w 1468"/>
              <a:gd name="T5" fmla="*/ 951 h 951"/>
              <a:gd name="T6" fmla="*/ 0 w 1468"/>
              <a:gd name="T7" fmla="*/ 0 h 951"/>
              <a:gd name="T8" fmla="*/ 1468 w 1468"/>
              <a:gd name="T9" fmla="*/ 0 h 951"/>
              <a:gd name="T10" fmla="*/ 1468 w 1468"/>
              <a:gd name="T11" fmla="*/ 0 h 951"/>
            </a:gdLst>
            <a:ahLst/>
            <a:cxnLst>
              <a:cxn ang="0">
                <a:pos x="T0" y="T1"/>
              </a:cxn>
              <a:cxn ang="0">
                <a:pos x="T2" y="T3"/>
              </a:cxn>
              <a:cxn ang="0">
                <a:pos x="T4" y="T5"/>
              </a:cxn>
              <a:cxn ang="0">
                <a:pos x="T6" y="T7"/>
              </a:cxn>
              <a:cxn ang="0">
                <a:pos x="T8" y="T9"/>
              </a:cxn>
              <a:cxn ang="0">
                <a:pos x="T10" y="T11"/>
              </a:cxn>
            </a:cxnLst>
            <a:rect l="0" t="0" r="r" b="b"/>
            <a:pathLst>
              <a:path w="1468" h="951">
                <a:moveTo>
                  <a:pt x="1468" y="0"/>
                </a:moveTo>
                <a:lnTo>
                  <a:pt x="1468" y="606"/>
                </a:lnTo>
                <a:lnTo>
                  <a:pt x="202" y="951"/>
                </a:lnTo>
                <a:lnTo>
                  <a:pt x="0" y="0"/>
                </a:lnTo>
                <a:lnTo>
                  <a:pt x="1468" y="0"/>
                </a:lnTo>
                <a:lnTo>
                  <a:pt x="1468" y="0"/>
                </a:lnTo>
                <a:close/>
              </a:path>
            </a:pathLst>
          </a:custGeom>
          <a:solidFill>
            <a:srgbClr val="D5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11"/>
          <p:cNvSpPr>
            <a:spLocks/>
          </p:cNvSpPr>
          <p:nvPr/>
        </p:nvSpPr>
        <p:spPr bwMode="auto">
          <a:xfrm>
            <a:off x="9530111" y="897233"/>
            <a:ext cx="2664424" cy="5739039"/>
          </a:xfrm>
          <a:custGeom>
            <a:avLst/>
            <a:gdLst>
              <a:gd name="T0" fmla="*/ 1468 w 1468"/>
              <a:gd name="T1" fmla="*/ 3162 h 3162"/>
              <a:gd name="T2" fmla="*/ 862 w 1468"/>
              <a:gd name="T3" fmla="*/ 3162 h 3162"/>
              <a:gd name="T4" fmla="*/ 0 w 1468"/>
              <a:gd name="T5" fmla="*/ 0 h 3162"/>
              <a:gd name="T6" fmla="*/ 1468 w 1468"/>
              <a:gd name="T7" fmla="*/ 0 h 3162"/>
              <a:gd name="T8" fmla="*/ 1468 w 1468"/>
              <a:gd name="T9" fmla="*/ 3162 h 3162"/>
              <a:gd name="T10" fmla="*/ 1468 w 1468"/>
              <a:gd name="T11" fmla="*/ 3162 h 3162"/>
            </a:gdLst>
            <a:ahLst/>
            <a:cxnLst>
              <a:cxn ang="0">
                <a:pos x="T0" y="T1"/>
              </a:cxn>
              <a:cxn ang="0">
                <a:pos x="T2" y="T3"/>
              </a:cxn>
              <a:cxn ang="0">
                <a:pos x="T4" y="T5"/>
              </a:cxn>
              <a:cxn ang="0">
                <a:pos x="T6" y="T7"/>
              </a:cxn>
              <a:cxn ang="0">
                <a:pos x="T8" y="T9"/>
              </a:cxn>
              <a:cxn ang="0">
                <a:pos x="T10" y="T11"/>
              </a:cxn>
            </a:cxnLst>
            <a:rect l="0" t="0" r="r" b="b"/>
            <a:pathLst>
              <a:path w="1468" h="3162">
                <a:moveTo>
                  <a:pt x="1468" y="3162"/>
                </a:moveTo>
                <a:lnTo>
                  <a:pt x="862" y="3162"/>
                </a:lnTo>
                <a:lnTo>
                  <a:pt x="0" y="0"/>
                </a:lnTo>
                <a:lnTo>
                  <a:pt x="1468" y="0"/>
                </a:lnTo>
                <a:lnTo>
                  <a:pt x="1468" y="3162"/>
                </a:lnTo>
                <a:lnTo>
                  <a:pt x="1468" y="3162"/>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12"/>
          <p:cNvSpPr>
            <a:spLocks/>
          </p:cNvSpPr>
          <p:nvPr/>
        </p:nvSpPr>
        <p:spPr bwMode="auto">
          <a:xfrm>
            <a:off x="10468468" y="3960958"/>
            <a:ext cx="1726068" cy="2675314"/>
          </a:xfrm>
          <a:custGeom>
            <a:avLst/>
            <a:gdLst>
              <a:gd name="T0" fmla="*/ 951 w 951"/>
              <a:gd name="T1" fmla="*/ 1474 h 1474"/>
              <a:gd name="T2" fmla="*/ 345 w 951"/>
              <a:gd name="T3" fmla="*/ 1474 h 1474"/>
              <a:gd name="T4" fmla="*/ 0 w 951"/>
              <a:gd name="T5" fmla="*/ 208 h 1474"/>
              <a:gd name="T6" fmla="*/ 951 w 951"/>
              <a:gd name="T7" fmla="*/ 0 h 1474"/>
              <a:gd name="T8" fmla="*/ 951 w 951"/>
              <a:gd name="T9" fmla="*/ 1474 h 1474"/>
              <a:gd name="T10" fmla="*/ 951 w 951"/>
              <a:gd name="T11" fmla="*/ 1474 h 1474"/>
            </a:gdLst>
            <a:ahLst/>
            <a:cxnLst>
              <a:cxn ang="0">
                <a:pos x="T0" y="T1"/>
              </a:cxn>
              <a:cxn ang="0">
                <a:pos x="T2" y="T3"/>
              </a:cxn>
              <a:cxn ang="0">
                <a:pos x="T4" y="T5"/>
              </a:cxn>
              <a:cxn ang="0">
                <a:pos x="T6" y="T7"/>
              </a:cxn>
              <a:cxn ang="0">
                <a:pos x="T8" y="T9"/>
              </a:cxn>
              <a:cxn ang="0">
                <a:pos x="T10" y="T11"/>
              </a:cxn>
            </a:cxnLst>
            <a:rect l="0" t="0" r="r" b="b"/>
            <a:pathLst>
              <a:path w="951" h="1474">
                <a:moveTo>
                  <a:pt x="951" y="1474"/>
                </a:moveTo>
                <a:lnTo>
                  <a:pt x="345" y="1474"/>
                </a:lnTo>
                <a:lnTo>
                  <a:pt x="0" y="208"/>
                </a:lnTo>
                <a:lnTo>
                  <a:pt x="951" y="0"/>
                </a:lnTo>
                <a:lnTo>
                  <a:pt x="951" y="1474"/>
                </a:lnTo>
                <a:lnTo>
                  <a:pt x="951" y="1474"/>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Freeform 13"/>
          <p:cNvSpPr>
            <a:spLocks/>
          </p:cNvSpPr>
          <p:nvPr/>
        </p:nvSpPr>
        <p:spPr bwMode="auto">
          <a:xfrm>
            <a:off x="6455496" y="3960958"/>
            <a:ext cx="5739039" cy="2675314"/>
          </a:xfrm>
          <a:custGeom>
            <a:avLst/>
            <a:gdLst>
              <a:gd name="T0" fmla="*/ 0 w 3162"/>
              <a:gd name="T1" fmla="*/ 1474 h 1474"/>
              <a:gd name="T2" fmla="*/ 0 w 3162"/>
              <a:gd name="T3" fmla="*/ 868 h 1474"/>
              <a:gd name="T4" fmla="*/ 3162 w 3162"/>
              <a:gd name="T5" fmla="*/ 0 h 1474"/>
              <a:gd name="T6" fmla="*/ 3162 w 3162"/>
              <a:gd name="T7" fmla="*/ 1474 h 1474"/>
              <a:gd name="T8" fmla="*/ 0 w 3162"/>
              <a:gd name="T9" fmla="*/ 1474 h 1474"/>
              <a:gd name="T10" fmla="*/ 0 w 3162"/>
              <a:gd name="T11" fmla="*/ 1474 h 1474"/>
            </a:gdLst>
            <a:ahLst/>
            <a:cxnLst>
              <a:cxn ang="0">
                <a:pos x="T0" y="T1"/>
              </a:cxn>
              <a:cxn ang="0">
                <a:pos x="T2" y="T3"/>
              </a:cxn>
              <a:cxn ang="0">
                <a:pos x="T4" y="T5"/>
              </a:cxn>
              <a:cxn ang="0">
                <a:pos x="T6" y="T7"/>
              </a:cxn>
              <a:cxn ang="0">
                <a:pos x="T8" y="T9"/>
              </a:cxn>
              <a:cxn ang="0">
                <a:pos x="T10" y="T11"/>
              </a:cxn>
            </a:cxnLst>
            <a:rect l="0" t="0" r="r" b="b"/>
            <a:pathLst>
              <a:path w="3162" h="1474">
                <a:moveTo>
                  <a:pt x="0" y="1474"/>
                </a:moveTo>
                <a:lnTo>
                  <a:pt x="0" y="868"/>
                </a:lnTo>
                <a:lnTo>
                  <a:pt x="3162" y="0"/>
                </a:lnTo>
                <a:lnTo>
                  <a:pt x="3162" y="1474"/>
                </a:lnTo>
                <a:lnTo>
                  <a:pt x="0" y="1474"/>
                </a:lnTo>
                <a:lnTo>
                  <a:pt x="0" y="1474"/>
                </a:ln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Freeform 14"/>
          <p:cNvSpPr>
            <a:spLocks/>
          </p:cNvSpPr>
          <p:nvPr/>
        </p:nvSpPr>
        <p:spPr bwMode="auto">
          <a:xfrm>
            <a:off x="6455496" y="4899315"/>
            <a:ext cx="2664424" cy="1736958"/>
          </a:xfrm>
          <a:custGeom>
            <a:avLst/>
            <a:gdLst>
              <a:gd name="T0" fmla="*/ 0 w 1468"/>
              <a:gd name="T1" fmla="*/ 446 h 957"/>
              <a:gd name="T2" fmla="*/ 0 w 1468"/>
              <a:gd name="T3" fmla="*/ 351 h 957"/>
              <a:gd name="T4" fmla="*/ 1266 w 1468"/>
              <a:gd name="T5" fmla="*/ 0 h 957"/>
              <a:gd name="T6" fmla="*/ 1468 w 1468"/>
              <a:gd name="T7" fmla="*/ 957 h 957"/>
              <a:gd name="T8" fmla="*/ 0 w 1468"/>
              <a:gd name="T9" fmla="*/ 957 h 957"/>
              <a:gd name="T10" fmla="*/ 0 w 1468"/>
              <a:gd name="T11" fmla="*/ 446 h 957"/>
              <a:gd name="T12" fmla="*/ 0 w 1468"/>
              <a:gd name="T13" fmla="*/ 446 h 957"/>
            </a:gdLst>
            <a:ahLst/>
            <a:cxnLst>
              <a:cxn ang="0">
                <a:pos x="T0" y="T1"/>
              </a:cxn>
              <a:cxn ang="0">
                <a:pos x="T2" y="T3"/>
              </a:cxn>
              <a:cxn ang="0">
                <a:pos x="T4" y="T5"/>
              </a:cxn>
              <a:cxn ang="0">
                <a:pos x="T6" y="T7"/>
              </a:cxn>
              <a:cxn ang="0">
                <a:pos x="T8" y="T9"/>
              </a:cxn>
              <a:cxn ang="0">
                <a:pos x="T10" y="T11"/>
              </a:cxn>
              <a:cxn ang="0">
                <a:pos x="T12" y="T13"/>
              </a:cxn>
            </a:cxnLst>
            <a:rect l="0" t="0" r="r" b="b"/>
            <a:pathLst>
              <a:path w="1468" h="957">
                <a:moveTo>
                  <a:pt x="0" y="446"/>
                </a:moveTo>
                <a:lnTo>
                  <a:pt x="0" y="351"/>
                </a:lnTo>
                <a:lnTo>
                  <a:pt x="1266" y="0"/>
                </a:lnTo>
                <a:lnTo>
                  <a:pt x="1468" y="957"/>
                </a:lnTo>
                <a:lnTo>
                  <a:pt x="0" y="957"/>
                </a:lnTo>
                <a:lnTo>
                  <a:pt x="0" y="446"/>
                </a:lnTo>
                <a:lnTo>
                  <a:pt x="0" y="446"/>
                </a:lnTo>
                <a:close/>
              </a:path>
            </a:pathLst>
          </a:custGeom>
          <a:solidFill>
            <a:srgbClr val="AF9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15"/>
          <p:cNvSpPr>
            <a:spLocks/>
          </p:cNvSpPr>
          <p:nvPr/>
        </p:nvSpPr>
        <p:spPr bwMode="auto">
          <a:xfrm>
            <a:off x="6455496" y="897233"/>
            <a:ext cx="2664424" cy="5739039"/>
          </a:xfrm>
          <a:custGeom>
            <a:avLst/>
            <a:gdLst>
              <a:gd name="T0" fmla="*/ 0 w 1468"/>
              <a:gd name="T1" fmla="*/ 0 h 3162"/>
              <a:gd name="T2" fmla="*/ 606 w 1468"/>
              <a:gd name="T3" fmla="*/ 0 h 3162"/>
              <a:gd name="T4" fmla="*/ 1468 w 1468"/>
              <a:gd name="T5" fmla="*/ 3162 h 3162"/>
              <a:gd name="T6" fmla="*/ 0 w 1468"/>
              <a:gd name="T7" fmla="*/ 3162 h 3162"/>
              <a:gd name="T8" fmla="*/ 0 w 1468"/>
              <a:gd name="T9" fmla="*/ 0 h 3162"/>
              <a:gd name="T10" fmla="*/ 0 w 1468"/>
              <a:gd name="T11" fmla="*/ 0 h 3162"/>
            </a:gdLst>
            <a:ahLst/>
            <a:cxnLst>
              <a:cxn ang="0">
                <a:pos x="T0" y="T1"/>
              </a:cxn>
              <a:cxn ang="0">
                <a:pos x="T2" y="T3"/>
              </a:cxn>
              <a:cxn ang="0">
                <a:pos x="T4" y="T5"/>
              </a:cxn>
              <a:cxn ang="0">
                <a:pos x="T6" y="T7"/>
              </a:cxn>
              <a:cxn ang="0">
                <a:pos x="T8" y="T9"/>
              </a:cxn>
              <a:cxn ang="0">
                <a:pos x="T10" y="T11"/>
              </a:cxn>
            </a:cxnLst>
            <a:rect l="0" t="0" r="r" b="b"/>
            <a:pathLst>
              <a:path w="1468" h="3162">
                <a:moveTo>
                  <a:pt x="0" y="0"/>
                </a:moveTo>
                <a:lnTo>
                  <a:pt x="606" y="0"/>
                </a:lnTo>
                <a:lnTo>
                  <a:pt x="1468" y="3162"/>
                </a:lnTo>
                <a:lnTo>
                  <a:pt x="0" y="3162"/>
                </a:lnTo>
                <a:lnTo>
                  <a:pt x="0" y="0"/>
                </a:lnTo>
                <a:lnTo>
                  <a:pt x="0" y="0"/>
                </a:lnTo>
                <a:close/>
              </a:path>
            </a:pathLst>
          </a:cu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3" name="Freeform 16"/>
          <p:cNvSpPr>
            <a:spLocks/>
          </p:cNvSpPr>
          <p:nvPr/>
        </p:nvSpPr>
        <p:spPr bwMode="auto">
          <a:xfrm>
            <a:off x="6455496" y="897233"/>
            <a:ext cx="1726068" cy="2664424"/>
          </a:xfrm>
          <a:custGeom>
            <a:avLst/>
            <a:gdLst>
              <a:gd name="T0" fmla="*/ 511 w 951"/>
              <a:gd name="T1" fmla="*/ 0 h 1468"/>
              <a:gd name="T2" fmla="*/ 606 w 951"/>
              <a:gd name="T3" fmla="*/ 0 h 1468"/>
              <a:gd name="T4" fmla="*/ 951 w 951"/>
              <a:gd name="T5" fmla="*/ 1266 h 1468"/>
              <a:gd name="T6" fmla="*/ 0 w 951"/>
              <a:gd name="T7" fmla="*/ 1468 h 1468"/>
              <a:gd name="T8" fmla="*/ 0 w 951"/>
              <a:gd name="T9" fmla="*/ 0 h 1468"/>
              <a:gd name="T10" fmla="*/ 511 w 951"/>
              <a:gd name="T11" fmla="*/ 0 h 1468"/>
              <a:gd name="T12" fmla="*/ 511 w 951"/>
              <a:gd name="T13" fmla="*/ 0 h 1468"/>
            </a:gdLst>
            <a:ahLst/>
            <a:cxnLst>
              <a:cxn ang="0">
                <a:pos x="T0" y="T1"/>
              </a:cxn>
              <a:cxn ang="0">
                <a:pos x="T2" y="T3"/>
              </a:cxn>
              <a:cxn ang="0">
                <a:pos x="T4" y="T5"/>
              </a:cxn>
              <a:cxn ang="0">
                <a:pos x="T6" y="T7"/>
              </a:cxn>
              <a:cxn ang="0">
                <a:pos x="T8" y="T9"/>
              </a:cxn>
              <a:cxn ang="0">
                <a:pos x="T10" y="T11"/>
              </a:cxn>
              <a:cxn ang="0">
                <a:pos x="T12" y="T13"/>
              </a:cxn>
            </a:cxnLst>
            <a:rect l="0" t="0" r="r" b="b"/>
            <a:pathLst>
              <a:path w="951" h="1468">
                <a:moveTo>
                  <a:pt x="511" y="0"/>
                </a:moveTo>
                <a:lnTo>
                  <a:pt x="606" y="0"/>
                </a:lnTo>
                <a:lnTo>
                  <a:pt x="951" y="1266"/>
                </a:lnTo>
                <a:lnTo>
                  <a:pt x="0" y="1468"/>
                </a:lnTo>
                <a:lnTo>
                  <a:pt x="0" y="0"/>
                </a:lnTo>
                <a:lnTo>
                  <a:pt x="511" y="0"/>
                </a:lnTo>
                <a:lnTo>
                  <a:pt x="511" y="0"/>
                </a:lnTo>
                <a:close/>
              </a:path>
            </a:pathLst>
          </a:custGeom>
          <a:solidFill>
            <a:srgbClr val="655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4" name="Freeform 17"/>
          <p:cNvSpPr>
            <a:spLocks/>
          </p:cNvSpPr>
          <p:nvPr/>
        </p:nvSpPr>
        <p:spPr bwMode="auto">
          <a:xfrm>
            <a:off x="6455496" y="897233"/>
            <a:ext cx="2620864" cy="2664424"/>
          </a:xfrm>
          <a:custGeom>
            <a:avLst/>
            <a:gdLst>
              <a:gd name="T0" fmla="*/ 1444 w 1444"/>
              <a:gd name="T1" fmla="*/ 1076 h 1468"/>
              <a:gd name="T2" fmla="*/ 0 w 1444"/>
              <a:gd name="T3" fmla="*/ 1468 h 1468"/>
              <a:gd name="T4" fmla="*/ 0 w 1444"/>
              <a:gd name="T5" fmla="*/ 0 h 1468"/>
              <a:gd name="T6" fmla="*/ 1444 w 1444"/>
              <a:gd name="T7" fmla="*/ 0 h 1468"/>
              <a:gd name="T8" fmla="*/ 1444 w 1444"/>
              <a:gd name="T9" fmla="*/ 1076 h 1468"/>
              <a:gd name="T10" fmla="*/ 1444 w 1444"/>
              <a:gd name="T11" fmla="*/ 1076 h 1468"/>
            </a:gdLst>
            <a:ahLst/>
            <a:cxnLst>
              <a:cxn ang="0">
                <a:pos x="T0" y="T1"/>
              </a:cxn>
              <a:cxn ang="0">
                <a:pos x="T2" y="T3"/>
              </a:cxn>
              <a:cxn ang="0">
                <a:pos x="T4" y="T5"/>
              </a:cxn>
              <a:cxn ang="0">
                <a:pos x="T6" y="T7"/>
              </a:cxn>
              <a:cxn ang="0">
                <a:pos x="T8" y="T9"/>
              </a:cxn>
              <a:cxn ang="0">
                <a:pos x="T10" y="T11"/>
              </a:cxn>
            </a:cxnLst>
            <a:rect l="0" t="0" r="r" b="b"/>
            <a:pathLst>
              <a:path w="1444" h="1468">
                <a:moveTo>
                  <a:pt x="1444" y="1076"/>
                </a:moveTo>
                <a:lnTo>
                  <a:pt x="0" y="1468"/>
                </a:lnTo>
                <a:lnTo>
                  <a:pt x="0" y="0"/>
                </a:lnTo>
                <a:lnTo>
                  <a:pt x="1444" y="0"/>
                </a:lnTo>
                <a:lnTo>
                  <a:pt x="1444" y="1076"/>
                </a:lnTo>
                <a:lnTo>
                  <a:pt x="1444" y="1076"/>
                </a:ln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5" name="Freeform 18"/>
          <p:cNvSpPr>
            <a:spLocks/>
          </p:cNvSpPr>
          <p:nvPr/>
        </p:nvSpPr>
        <p:spPr bwMode="auto">
          <a:xfrm>
            <a:off x="6887467" y="2472655"/>
            <a:ext cx="257730" cy="560836"/>
          </a:xfrm>
          <a:custGeom>
            <a:avLst/>
            <a:gdLst>
              <a:gd name="T0" fmla="*/ 83 w 142"/>
              <a:gd name="T1" fmla="*/ 309 h 309"/>
              <a:gd name="T2" fmla="*/ 142 w 142"/>
              <a:gd name="T3" fmla="*/ 309 h 309"/>
              <a:gd name="T4" fmla="*/ 142 w 142"/>
              <a:gd name="T5" fmla="*/ 0 h 309"/>
              <a:gd name="T6" fmla="*/ 89 w 142"/>
              <a:gd name="T7" fmla="*/ 0 h 309"/>
              <a:gd name="T8" fmla="*/ 0 w 142"/>
              <a:gd name="T9" fmla="*/ 71 h 309"/>
              <a:gd name="T10" fmla="*/ 29 w 142"/>
              <a:gd name="T11" fmla="*/ 113 h 309"/>
              <a:gd name="T12" fmla="*/ 83 w 142"/>
              <a:gd name="T13" fmla="*/ 65 h 309"/>
              <a:gd name="T14" fmla="*/ 83 w 142"/>
              <a:gd name="T15" fmla="*/ 309 h 309"/>
              <a:gd name="T16" fmla="*/ 83 w 142"/>
              <a:gd name="T17"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309">
                <a:moveTo>
                  <a:pt x="83" y="309"/>
                </a:moveTo>
                <a:lnTo>
                  <a:pt x="142" y="309"/>
                </a:lnTo>
                <a:lnTo>
                  <a:pt x="142" y="0"/>
                </a:lnTo>
                <a:lnTo>
                  <a:pt x="89" y="0"/>
                </a:lnTo>
                <a:lnTo>
                  <a:pt x="0" y="71"/>
                </a:lnTo>
                <a:lnTo>
                  <a:pt x="29" y="113"/>
                </a:lnTo>
                <a:lnTo>
                  <a:pt x="83" y="65"/>
                </a:lnTo>
                <a:lnTo>
                  <a:pt x="83" y="309"/>
                </a:lnTo>
                <a:lnTo>
                  <a:pt x="83" y="3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6" name="Freeform 19"/>
          <p:cNvSpPr>
            <a:spLocks/>
          </p:cNvSpPr>
          <p:nvPr/>
        </p:nvSpPr>
        <p:spPr bwMode="auto">
          <a:xfrm>
            <a:off x="10025607" y="1145889"/>
            <a:ext cx="377521" cy="571726"/>
          </a:xfrm>
          <a:custGeom>
            <a:avLst/>
            <a:gdLst>
              <a:gd name="T0" fmla="*/ 0 w 35"/>
              <a:gd name="T1" fmla="*/ 53 h 53"/>
              <a:gd name="T2" fmla="*/ 35 w 35"/>
              <a:gd name="T3" fmla="*/ 53 h 53"/>
              <a:gd name="T4" fmla="*/ 35 w 35"/>
              <a:gd name="T5" fmla="*/ 45 h 53"/>
              <a:gd name="T6" fmla="*/ 13 w 35"/>
              <a:gd name="T7" fmla="*/ 45 h 53"/>
              <a:gd name="T8" fmla="*/ 25 w 35"/>
              <a:gd name="T9" fmla="*/ 33 h 53"/>
              <a:gd name="T10" fmla="*/ 33 w 35"/>
              <a:gd name="T11" fmla="*/ 15 h 53"/>
              <a:gd name="T12" fmla="*/ 28 w 35"/>
              <a:gd name="T13" fmla="*/ 4 h 53"/>
              <a:gd name="T14" fmla="*/ 17 w 35"/>
              <a:gd name="T15" fmla="*/ 0 h 53"/>
              <a:gd name="T16" fmla="*/ 1 w 35"/>
              <a:gd name="T17" fmla="*/ 4 h 53"/>
              <a:gd name="T18" fmla="*/ 2 w 35"/>
              <a:gd name="T19" fmla="*/ 13 h 53"/>
              <a:gd name="T20" fmla="*/ 14 w 35"/>
              <a:gd name="T21" fmla="*/ 9 h 53"/>
              <a:gd name="T22" fmla="*/ 22 w 35"/>
              <a:gd name="T23" fmla="*/ 16 h 53"/>
              <a:gd name="T24" fmla="*/ 13 w 35"/>
              <a:gd name="T25" fmla="*/ 31 h 53"/>
              <a:gd name="T26" fmla="*/ 0 w 35"/>
              <a:gd name="T27" fmla="*/ 45 h 53"/>
              <a:gd name="T28" fmla="*/ 0 w 35"/>
              <a:gd name="T2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3">
                <a:moveTo>
                  <a:pt x="0" y="53"/>
                </a:moveTo>
                <a:cubicBezTo>
                  <a:pt x="35" y="53"/>
                  <a:pt x="35" y="53"/>
                  <a:pt x="35" y="53"/>
                </a:cubicBezTo>
                <a:cubicBezTo>
                  <a:pt x="35" y="45"/>
                  <a:pt x="35" y="45"/>
                  <a:pt x="35" y="45"/>
                </a:cubicBezTo>
                <a:cubicBezTo>
                  <a:pt x="13" y="45"/>
                  <a:pt x="13" y="45"/>
                  <a:pt x="13" y="45"/>
                </a:cubicBezTo>
                <a:cubicBezTo>
                  <a:pt x="18" y="41"/>
                  <a:pt x="21" y="37"/>
                  <a:pt x="25" y="33"/>
                </a:cubicBezTo>
                <a:cubicBezTo>
                  <a:pt x="31" y="25"/>
                  <a:pt x="33" y="20"/>
                  <a:pt x="33" y="15"/>
                </a:cubicBezTo>
                <a:cubicBezTo>
                  <a:pt x="33" y="11"/>
                  <a:pt x="31" y="7"/>
                  <a:pt x="28" y="4"/>
                </a:cubicBezTo>
                <a:cubicBezTo>
                  <a:pt x="25" y="1"/>
                  <a:pt x="22" y="0"/>
                  <a:pt x="17" y="0"/>
                </a:cubicBezTo>
                <a:cubicBezTo>
                  <a:pt x="11" y="0"/>
                  <a:pt x="7" y="1"/>
                  <a:pt x="1" y="4"/>
                </a:cubicBezTo>
                <a:cubicBezTo>
                  <a:pt x="2" y="13"/>
                  <a:pt x="2" y="13"/>
                  <a:pt x="2" y="13"/>
                </a:cubicBezTo>
                <a:cubicBezTo>
                  <a:pt x="6" y="10"/>
                  <a:pt x="10" y="9"/>
                  <a:pt x="14" y="9"/>
                </a:cubicBezTo>
                <a:cubicBezTo>
                  <a:pt x="19" y="9"/>
                  <a:pt x="22" y="12"/>
                  <a:pt x="22" y="16"/>
                </a:cubicBezTo>
                <a:cubicBezTo>
                  <a:pt x="22" y="20"/>
                  <a:pt x="19" y="24"/>
                  <a:pt x="13" y="31"/>
                </a:cubicBezTo>
                <a:cubicBezTo>
                  <a:pt x="10" y="35"/>
                  <a:pt x="4" y="40"/>
                  <a:pt x="0" y="45"/>
                </a:cubicBezTo>
                <a:cubicBezTo>
                  <a:pt x="0" y="53"/>
                  <a:pt x="0" y="53"/>
                  <a:pt x="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7" name="Freeform 20"/>
          <p:cNvSpPr>
            <a:spLocks/>
          </p:cNvSpPr>
          <p:nvPr/>
        </p:nvSpPr>
        <p:spPr bwMode="auto">
          <a:xfrm>
            <a:off x="11515724" y="4434674"/>
            <a:ext cx="366631" cy="582616"/>
          </a:xfrm>
          <a:custGeom>
            <a:avLst/>
            <a:gdLst>
              <a:gd name="T0" fmla="*/ 0 w 34"/>
              <a:gd name="T1" fmla="*/ 52 h 54"/>
              <a:gd name="T2" fmla="*/ 14 w 34"/>
              <a:gd name="T3" fmla="*/ 54 h 54"/>
              <a:gd name="T4" fmla="*/ 34 w 34"/>
              <a:gd name="T5" fmla="*/ 39 h 54"/>
              <a:gd name="T6" fmla="*/ 29 w 34"/>
              <a:gd name="T7" fmla="*/ 27 h 54"/>
              <a:gd name="T8" fmla="*/ 24 w 34"/>
              <a:gd name="T9" fmla="*/ 25 h 54"/>
              <a:gd name="T10" fmla="*/ 34 w 34"/>
              <a:gd name="T11" fmla="*/ 13 h 54"/>
              <a:gd name="T12" fmla="*/ 16 w 34"/>
              <a:gd name="T13" fmla="*/ 0 h 54"/>
              <a:gd name="T14" fmla="*/ 2 w 34"/>
              <a:gd name="T15" fmla="*/ 2 h 54"/>
              <a:gd name="T16" fmla="*/ 2 w 34"/>
              <a:gd name="T17" fmla="*/ 11 h 54"/>
              <a:gd name="T18" fmla="*/ 14 w 34"/>
              <a:gd name="T19" fmla="*/ 8 h 54"/>
              <a:gd name="T20" fmla="*/ 23 w 34"/>
              <a:gd name="T21" fmla="*/ 14 h 54"/>
              <a:gd name="T22" fmla="*/ 20 w 34"/>
              <a:gd name="T23" fmla="*/ 20 h 54"/>
              <a:gd name="T24" fmla="*/ 10 w 34"/>
              <a:gd name="T25" fmla="*/ 22 h 54"/>
              <a:gd name="T26" fmla="*/ 7 w 34"/>
              <a:gd name="T27" fmla="*/ 22 h 54"/>
              <a:gd name="T28" fmla="*/ 7 w 34"/>
              <a:gd name="T29" fmla="*/ 30 h 54"/>
              <a:gd name="T30" fmla="*/ 11 w 34"/>
              <a:gd name="T31" fmla="*/ 30 h 54"/>
              <a:gd name="T32" fmla="*/ 23 w 34"/>
              <a:gd name="T33" fmla="*/ 38 h 54"/>
              <a:gd name="T34" fmla="*/ 13 w 34"/>
              <a:gd name="T35" fmla="*/ 45 h 54"/>
              <a:gd name="T36" fmla="*/ 1 w 34"/>
              <a:gd name="T37" fmla="*/ 43 h 54"/>
              <a:gd name="T38" fmla="*/ 0 w 34"/>
              <a:gd name="T3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4">
                <a:moveTo>
                  <a:pt x="0" y="52"/>
                </a:moveTo>
                <a:cubicBezTo>
                  <a:pt x="5" y="53"/>
                  <a:pt x="9" y="54"/>
                  <a:pt x="14" y="54"/>
                </a:cubicBezTo>
                <a:cubicBezTo>
                  <a:pt x="27" y="54"/>
                  <a:pt x="34" y="48"/>
                  <a:pt x="34" y="39"/>
                </a:cubicBezTo>
                <a:cubicBezTo>
                  <a:pt x="34" y="34"/>
                  <a:pt x="32" y="30"/>
                  <a:pt x="29" y="27"/>
                </a:cubicBezTo>
                <a:cubicBezTo>
                  <a:pt x="28" y="27"/>
                  <a:pt x="27" y="26"/>
                  <a:pt x="24" y="25"/>
                </a:cubicBezTo>
                <a:cubicBezTo>
                  <a:pt x="30" y="24"/>
                  <a:pt x="34" y="19"/>
                  <a:pt x="34" y="13"/>
                </a:cubicBezTo>
                <a:cubicBezTo>
                  <a:pt x="34" y="5"/>
                  <a:pt x="27" y="0"/>
                  <a:pt x="16" y="0"/>
                </a:cubicBezTo>
                <a:cubicBezTo>
                  <a:pt x="11" y="0"/>
                  <a:pt x="7" y="0"/>
                  <a:pt x="2" y="2"/>
                </a:cubicBezTo>
                <a:cubicBezTo>
                  <a:pt x="2" y="11"/>
                  <a:pt x="2" y="11"/>
                  <a:pt x="2" y="11"/>
                </a:cubicBezTo>
                <a:cubicBezTo>
                  <a:pt x="6" y="9"/>
                  <a:pt x="10" y="8"/>
                  <a:pt x="14" y="8"/>
                </a:cubicBezTo>
                <a:cubicBezTo>
                  <a:pt x="20" y="8"/>
                  <a:pt x="23" y="10"/>
                  <a:pt x="23" y="14"/>
                </a:cubicBezTo>
                <a:cubicBezTo>
                  <a:pt x="23" y="16"/>
                  <a:pt x="22" y="19"/>
                  <a:pt x="20" y="20"/>
                </a:cubicBezTo>
                <a:cubicBezTo>
                  <a:pt x="17" y="21"/>
                  <a:pt x="14" y="22"/>
                  <a:pt x="10" y="22"/>
                </a:cubicBezTo>
                <a:cubicBezTo>
                  <a:pt x="9" y="22"/>
                  <a:pt x="8" y="22"/>
                  <a:pt x="7" y="22"/>
                </a:cubicBezTo>
                <a:cubicBezTo>
                  <a:pt x="7" y="30"/>
                  <a:pt x="7" y="30"/>
                  <a:pt x="7" y="30"/>
                </a:cubicBezTo>
                <a:cubicBezTo>
                  <a:pt x="9" y="30"/>
                  <a:pt x="9" y="30"/>
                  <a:pt x="11" y="30"/>
                </a:cubicBezTo>
                <a:cubicBezTo>
                  <a:pt x="19" y="30"/>
                  <a:pt x="23" y="32"/>
                  <a:pt x="23" y="38"/>
                </a:cubicBezTo>
                <a:cubicBezTo>
                  <a:pt x="23" y="42"/>
                  <a:pt x="19" y="45"/>
                  <a:pt x="13" y="45"/>
                </a:cubicBezTo>
                <a:cubicBezTo>
                  <a:pt x="9" y="45"/>
                  <a:pt x="5" y="45"/>
                  <a:pt x="1" y="43"/>
                </a:cubicBezTo>
                <a:cubicBezTo>
                  <a:pt x="0" y="52"/>
                  <a:pt x="0" y="52"/>
                  <a:pt x="0"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8" name="Freeform 21"/>
          <p:cNvSpPr>
            <a:spLocks noEditPoints="1"/>
          </p:cNvSpPr>
          <p:nvPr/>
        </p:nvSpPr>
        <p:spPr bwMode="auto">
          <a:xfrm>
            <a:off x="8246904" y="5772331"/>
            <a:ext cx="419266" cy="560836"/>
          </a:xfrm>
          <a:custGeom>
            <a:avLst/>
            <a:gdLst>
              <a:gd name="T0" fmla="*/ 0 w 39"/>
              <a:gd name="T1" fmla="*/ 41 h 52"/>
              <a:gd name="T2" fmla="*/ 22 w 39"/>
              <a:gd name="T3" fmla="*/ 41 h 52"/>
              <a:gd name="T4" fmla="*/ 22 w 39"/>
              <a:gd name="T5" fmla="*/ 52 h 52"/>
              <a:gd name="T6" fmla="*/ 33 w 39"/>
              <a:gd name="T7" fmla="*/ 52 h 52"/>
              <a:gd name="T8" fmla="*/ 33 w 39"/>
              <a:gd name="T9" fmla="*/ 41 h 52"/>
              <a:gd name="T10" fmla="*/ 39 w 39"/>
              <a:gd name="T11" fmla="*/ 41 h 52"/>
              <a:gd name="T12" fmla="*/ 39 w 39"/>
              <a:gd name="T13" fmla="*/ 33 h 52"/>
              <a:gd name="T14" fmla="*/ 33 w 39"/>
              <a:gd name="T15" fmla="*/ 33 h 52"/>
              <a:gd name="T16" fmla="*/ 33 w 39"/>
              <a:gd name="T17" fmla="*/ 0 h 52"/>
              <a:gd name="T18" fmla="*/ 19 w 39"/>
              <a:gd name="T19" fmla="*/ 0 h 52"/>
              <a:gd name="T20" fmla="*/ 0 w 39"/>
              <a:gd name="T21" fmla="*/ 32 h 52"/>
              <a:gd name="T22" fmla="*/ 0 w 39"/>
              <a:gd name="T23" fmla="*/ 41 h 52"/>
              <a:gd name="T24" fmla="*/ 9 w 39"/>
              <a:gd name="T25" fmla="*/ 33 h 52"/>
              <a:gd name="T26" fmla="*/ 22 w 39"/>
              <a:gd name="T27" fmla="*/ 11 h 52"/>
              <a:gd name="T28" fmla="*/ 23 w 39"/>
              <a:gd name="T29" fmla="*/ 8 h 52"/>
              <a:gd name="T30" fmla="*/ 23 w 39"/>
              <a:gd name="T31" fmla="*/ 11 h 52"/>
              <a:gd name="T32" fmla="*/ 22 w 39"/>
              <a:gd name="T33" fmla="*/ 33 h 52"/>
              <a:gd name="T34" fmla="*/ 9 w 39"/>
              <a:gd name="T35"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52">
                <a:moveTo>
                  <a:pt x="0" y="41"/>
                </a:moveTo>
                <a:cubicBezTo>
                  <a:pt x="22" y="41"/>
                  <a:pt x="22" y="41"/>
                  <a:pt x="22" y="41"/>
                </a:cubicBezTo>
                <a:cubicBezTo>
                  <a:pt x="22" y="52"/>
                  <a:pt x="22" y="52"/>
                  <a:pt x="22" y="52"/>
                </a:cubicBezTo>
                <a:cubicBezTo>
                  <a:pt x="33" y="52"/>
                  <a:pt x="33" y="52"/>
                  <a:pt x="33" y="52"/>
                </a:cubicBezTo>
                <a:cubicBezTo>
                  <a:pt x="33" y="41"/>
                  <a:pt x="33" y="41"/>
                  <a:pt x="33" y="41"/>
                </a:cubicBezTo>
                <a:cubicBezTo>
                  <a:pt x="39" y="41"/>
                  <a:pt x="39" y="41"/>
                  <a:pt x="39" y="41"/>
                </a:cubicBezTo>
                <a:cubicBezTo>
                  <a:pt x="39" y="33"/>
                  <a:pt x="39" y="33"/>
                  <a:pt x="39" y="33"/>
                </a:cubicBezTo>
                <a:cubicBezTo>
                  <a:pt x="33" y="33"/>
                  <a:pt x="33" y="33"/>
                  <a:pt x="33" y="33"/>
                </a:cubicBezTo>
                <a:cubicBezTo>
                  <a:pt x="33" y="0"/>
                  <a:pt x="33" y="0"/>
                  <a:pt x="33" y="0"/>
                </a:cubicBezTo>
                <a:cubicBezTo>
                  <a:pt x="19" y="0"/>
                  <a:pt x="19" y="0"/>
                  <a:pt x="19" y="0"/>
                </a:cubicBezTo>
                <a:cubicBezTo>
                  <a:pt x="0" y="32"/>
                  <a:pt x="0" y="32"/>
                  <a:pt x="0" y="32"/>
                </a:cubicBezTo>
                <a:cubicBezTo>
                  <a:pt x="0" y="41"/>
                  <a:pt x="0" y="41"/>
                  <a:pt x="0" y="41"/>
                </a:cubicBezTo>
                <a:close/>
                <a:moveTo>
                  <a:pt x="9" y="33"/>
                </a:moveTo>
                <a:cubicBezTo>
                  <a:pt x="22" y="11"/>
                  <a:pt x="22" y="11"/>
                  <a:pt x="22" y="11"/>
                </a:cubicBezTo>
                <a:cubicBezTo>
                  <a:pt x="22" y="10"/>
                  <a:pt x="23" y="9"/>
                  <a:pt x="23" y="8"/>
                </a:cubicBezTo>
                <a:cubicBezTo>
                  <a:pt x="23" y="9"/>
                  <a:pt x="23" y="10"/>
                  <a:pt x="23" y="11"/>
                </a:cubicBezTo>
                <a:cubicBezTo>
                  <a:pt x="22" y="33"/>
                  <a:pt x="22" y="33"/>
                  <a:pt x="22" y="33"/>
                </a:cubicBezTo>
                <a:cubicBezTo>
                  <a:pt x="9" y="33"/>
                  <a:pt x="9" y="33"/>
                  <a:pt x="9"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9" name="Freeform 22"/>
          <p:cNvSpPr>
            <a:spLocks/>
          </p:cNvSpPr>
          <p:nvPr/>
        </p:nvSpPr>
        <p:spPr bwMode="auto">
          <a:xfrm>
            <a:off x="9119920" y="3249477"/>
            <a:ext cx="506386" cy="268620"/>
          </a:xfrm>
          <a:custGeom>
            <a:avLst/>
            <a:gdLst>
              <a:gd name="T0" fmla="*/ 226 w 279"/>
              <a:gd name="T1" fmla="*/ 0 h 148"/>
              <a:gd name="T2" fmla="*/ 279 w 279"/>
              <a:gd name="T3" fmla="*/ 148 h 148"/>
              <a:gd name="T4" fmla="*/ 24 w 279"/>
              <a:gd name="T5" fmla="*/ 148 h 148"/>
              <a:gd name="T6" fmla="*/ 0 w 279"/>
              <a:gd name="T7" fmla="*/ 77 h 148"/>
              <a:gd name="T8" fmla="*/ 226 w 279"/>
              <a:gd name="T9" fmla="*/ 0 h 148"/>
              <a:gd name="T10" fmla="*/ 226 w 279"/>
              <a:gd name="T11" fmla="*/ 0 h 148"/>
            </a:gdLst>
            <a:ahLst/>
            <a:cxnLst>
              <a:cxn ang="0">
                <a:pos x="T0" y="T1"/>
              </a:cxn>
              <a:cxn ang="0">
                <a:pos x="T2" y="T3"/>
              </a:cxn>
              <a:cxn ang="0">
                <a:pos x="T4" y="T5"/>
              </a:cxn>
              <a:cxn ang="0">
                <a:pos x="T6" y="T7"/>
              </a:cxn>
              <a:cxn ang="0">
                <a:pos x="T8" y="T9"/>
              </a:cxn>
              <a:cxn ang="0">
                <a:pos x="T10" y="T11"/>
              </a:cxn>
            </a:cxnLst>
            <a:rect l="0" t="0" r="r" b="b"/>
            <a:pathLst>
              <a:path w="279" h="148">
                <a:moveTo>
                  <a:pt x="226" y="0"/>
                </a:moveTo>
                <a:lnTo>
                  <a:pt x="279" y="148"/>
                </a:lnTo>
                <a:lnTo>
                  <a:pt x="24" y="148"/>
                </a:lnTo>
                <a:lnTo>
                  <a:pt x="0" y="77"/>
                </a:lnTo>
                <a:lnTo>
                  <a:pt x="226" y="0"/>
                </a:lnTo>
                <a:lnTo>
                  <a:pt x="226" y="0"/>
                </a:ln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0" name="Freeform 23"/>
          <p:cNvSpPr>
            <a:spLocks noEditPoints="1"/>
          </p:cNvSpPr>
          <p:nvPr/>
        </p:nvSpPr>
        <p:spPr bwMode="auto">
          <a:xfrm>
            <a:off x="8775070" y="3400122"/>
            <a:ext cx="1003697" cy="840347"/>
          </a:xfrm>
          <a:custGeom>
            <a:avLst/>
            <a:gdLst>
              <a:gd name="T0" fmla="*/ 31 w 93"/>
              <a:gd name="T1" fmla="*/ 37 h 78"/>
              <a:gd name="T2" fmla="*/ 17 w 93"/>
              <a:gd name="T3" fmla="*/ 0 h 78"/>
              <a:gd name="T4" fmla="*/ 18 w 93"/>
              <a:gd name="T5" fmla="*/ 0 h 78"/>
              <a:gd name="T6" fmla="*/ 18 w 93"/>
              <a:gd name="T7" fmla="*/ 1 h 78"/>
              <a:gd name="T8" fmla="*/ 18 w 93"/>
              <a:gd name="T9" fmla="*/ 1 h 78"/>
              <a:gd name="T10" fmla="*/ 18 w 93"/>
              <a:gd name="T11" fmla="*/ 1 h 78"/>
              <a:gd name="T12" fmla="*/ 18 w 93"/>
              <a:gd name="T13" fmla="*/ 2 h 78"/>
              <a:gd name="T14" fmla="*/ 18 w 93"/>
              <a:gd name="T15" fmla="*/ 2 h 78"/>
              <a:gd name="T16" fmla="*/ 18 w 93"/>
              <a:gd name="T17" fmla="*/ 2 h 78"/>
              <a:gd name="T18" fmla="*/ 18 w 93"/>
              <a:gd name="T19" fmla="*/ 3 h 78"/>
              <a:gd name="T20" fmla="*/ 19 w 93"/>
              <a:gd name="T21" fmla="*/ 3 h 78"/>
              <a:gd name="T22" fmla="*/ 19 w 93"/>
              <a:gd name="T23" fmla="*/ 4 h 78"/>
              <a:gd name="T24" fmla="*/ 41 w 93"/>
              <a:gd name="T25" fmla="*/ 13 h 78"/>
              <a:gd name="T26" fmla="*/ 88 w 93"/>
              <a:gd name="T27" fmla="*/ 13 h 78"/>
              <a:gd name="T28" fmla="*/ 77 w 93"/>
              <a:gd name="T29" fmla="*/ 47 h 78"/>
              <a:gd name="T30" fmla="*/ 50 w 93"/>
              <a:gd name="T31" fmla="*/ 47 h 78"/>
              <a:gd name="T32" fmla="*/ 78 w 93"/>
              <a:gd name="T33" fmla="*/ 56 h 78"/>
              <a:gd name="T34" fmla="*/ 34 w 93"/>
              <a:gd name="T35" fmla="*/ 61 h 78"/>
              <a:gd name="T36" fmla="*/ 14 w 93"/>
              <a:gd name="T37" fmla="*/ 5 h 78"/>
              <a:gd name="T38" fmla="*/ 74 w 93"/>
              <a:gd name="T39" fmla="*/ 70 h 78"/>
              <a:gd name="T40" fmla="*/ 70 w 93"/>
              <a:gd name="T41" fmla="*/ 62 h 78"/>
              <a:gd name="T42" fmla="*/ 70 w 93"/>
              <a:gd name="T43" fmla="*/ 62 h 78"/>
              <a:gd name="T44" fmla="*/ 26 w 93"/>
              <a:gd name="T45" fmla="*/ 22 h 78"/>
              <a:gd name="T46" fmla="*/ 26 w 93"/>
              <a:gd name="T47" fmla="*/ 22 h 78"/>
              <a:gd name="T48" fmla="*/ 24 w 93"/>
              <a:gd name="T49" fmla="*/ 18 h 78"/>
              <a:gd name="T50" fmla="*/ 24 w 93"/>
              <a:gd name="T51" fmla="*/ 18 h 78"/>
              <a:gd name="T52" fmla="*/ 24 w 93"/>
              <a:gd name="T53" fmla="*/ 19 h 78"/>
              <a:gd name="T54" fmla="*/ 25 w 93"/>
              <a:gd name="T55" fmla="*/ 20 h 78"/>
              <a:gd name="T56" fmla="*/ 25 w 93"/>
              <a:gd name="T57" fmla="*/ 20 h 78"/>
              <a:gd name="T58" fmla="*/ 25 w 93"/>
              <a:gd name="T59" fmla="*/ 20 h 78"/>
              <a:gd name="T60" fmla="*/ 25 w 93"/>
              <a:gd name="T61" fmla="*/ 21 h 78"/>
              <a:gd name="T62" fmla="*/ 28 w 93"/>
              <a:gd name="T63" fmla="*/ 28 h 78"/>
              <a:gd name="T64" fmla="*/ 28 w 93"/>
              <a:gd name="T65" fmla="*/ 28 h 78"/>
              <a:gd name="T66" fmla="*/ 28 w 93"/>
              <a:gd name="T67" fmla="*/ 28 h 78"/>
              <a:gd name="T68" fmla="*/ 28 w 93"/>
              <a:gd name="T69" fmla="*/ 29 h 78"/>
              <a:gd name="T70" fmla="*/ 28 w 93"/>
              <a:gd name="T71" fmla="*/ 29 h 78"/>
              <a:gd name="T72" fmla="*/ 27 w 93"/>
              <a:gd name="T73" fmla="*/ 28 h 78"/>
              <a:gd name="T74" fmla="*/ 18 w 93"/>
              <a:gd name="T75" fmla="*/ 2 h 78"/>
              <a:gd name="T76" fmla="*/ 18 w 93"/>
              <a:gd name="T77" fmla="*/ 2 h 78"/>
              <a:gd name="T78" fmla="*/ 19 w 93"/>
              <a:gd name="T79" fmla="*/ 3 h 78"/>
              <a:gd name="T80" fmla="*/ 36 w 93"/>
              <a:gd name="T81" fmla="*/ 70 h 78"/>
              <a:gd name="T82" fmla="*/ 40 w 93"/>
              <a:gd name="T83" fmla="*/ 78 h 78"/>
              <a:gd name="T84" fmla="*/ 61 w 93"/>
              <a:gd name="T85" fmla="*/ 42 h 78"/>
              <a:gd name="T86" fmla="*/ 65 w 93"/>
              <a:gd name="T87" fmla="*/ 42 h 78"/>
              <a:gd name="T88" fmla="*/ 65 w 93"/>
              <a:gd name="T89" fmla="*/ 42 h 78"/>
              <a:gd name="T90" fmla="*/ 25 w 93"/>
              <a:gd name="T91" fmla="*/ 22 h 78"/>
              <a:gd name="T92" fmla="*/ 25 w 93"/>
              <a:gd name="T93" fmla="*/ 22 h 78"/>
              <a:gd name="T94" fmla="*/ 26 w 93"/>
              <a:gd name="T95" fmla="*/ 22 h 78"/>
              <a:gd name="T96" fmla="*/ 63 w 93"/>
              <a:gd name="T97" fmla="*/ 23 h 78"/>
              <a:gd name="T98" fmla="*/ 48 w 93"/>
              <a:gd name="T99" fmla="*/ 33 h 78"/>
              <a:gd name="T100" fmla="*/ 67 w 93"/>
              <a:gd name="T101" fmla="*/ 33 h 78"/>
              <a:gd name="T102" fmla="*/ 67 w 93"/>
              <a:gd name="T103" fmla="*/ 33 h 78"/>
              <a:gd name="T104" fmla="*/ 84 w 93"/>
              <a:gd name="T105" fmla="*/ 2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78">
                <a:moveTo>
                  <a:pt x="33" y="42"/>
                </a:moveTo>
                <a:cubicBezTo>
                  <a:pt x="45" y="42"/>
                  <a:pt x="45" y="42"/>
                  <a:pt x="45" y="42"/>
                </a:cubicBezTo>
                <a:cubicBezTo>
                  <a:pt x="44" y="41"/>
                  <a:pt x="44" y="39"/>
                  <a:pt x="44" y="37"/>
                </a:cubicBezTo>
                <a:cubicBezTo>
                  <a:pt x="39" y="37"/>
                  <a:pt x="35" y="37"/>
                  <a:pt x="31" y="37"/>
                </a:cubicBezTo>
                <a:cubicBezTo>
                  <a:pt x="32" y="39"/>
                  <a:pt x="32" y="41"/>
                  <a:pt x="33" y="42"/>
                </a:cubicBezTo>
                <a:close/>
                <a:moveTo>
                  <a:pt x="0" y="0"/>
                </a:moveTo>
                <a:cubicBezTo>
                  <a:pt x="12" y="0"/>
                  <a:pt x="12" y="0"/>
                  <a:pt x="12" y="0"/>
                </a:cubicBezTo>
                <a:cubicBezTo>
                  <a:pt x="17" y="0"/>
                  <a:pt x="17" y="0"/>
                  <a:pt x="17"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4"/>
                  <a:pt x="19" y="4"/>
                  <a:pt x="19" y="4"/>
                </a:cubicBezTo>
                <a:cubicBezTo>
                  <a:pt x="19" y="4"/>
                  <a:pt x="19" y="4"/>
                  <a:pt x="19" y="4"/>
                </a:cubicBezTo>
                <a:cubicBezTo>
                  <a:pt x="19" y="4"/>
                  <a:pt x="19" y="4"/>
                  <a:pt x="19" y="5"/>
                </a:cubicBezTo>
                <a:cubicBezTo>
                  <a:pt x="20" y="7"/>
                  <a:pt x="21" y="10"/>
                  <a:pt x="22" y="13"/>
                </a:cubicBezTo>
                <a:cubicBezTo>
                  <a:pt x="41" y="13"/>
                  <a:pt x="41" y="13"/>
                  <a:pt x="41" y="13"/>
                </a:cubicBezTo>
                <a:cubicBezTo>
                  <a:pt x="45" y="13"/>
                  <a:pt x="45" y="13"/>
                  <a:pt x="45" y="13"/>
                </a:cubicBezTo>
                <a:cubicBezTo>
                  <a:pt x="65" y="13"/>
                  <a:pt x="65" y="13"/>
                  <a:pt x="65" y="13"/>
                </a:cubicBezTo>
                <a:cubicBezTo>
                  <a:pt x="70" y="13"/>
                  <a:pt x="70" y="13"/>
                  <a:pt x="70" y="13"/>
                </a:cubicBezTo>
                <a:cubicBezTo>
                  <a:pt x="88" y="13"/>
                  <a:pt x="88" y="13"/>
                  <a:pt x="88" y="13"/>
                </a:cubicBezTo>
                <a:cubicBezTo>
                  <a:pt x="89" y="13"/>
                  <a:pt x="89" y="13"/>
                  <a:pt x="89" y="13"/>
                </a:cubicBezTo>
                <a:cubicBezTo>
                  <a:pt x="93" y="13"/>
                  <a:pt x="93" y="13"/>
                  <a:pt x="93" y="13"/>
                </a:cubicBezTo>
                <a:cubicBezTo>
                  <a:pt x="89" y="24"/>
                  <a:pt x="85" y="36"/>
                  <a:pt x="81" y="47"/>
                </a:cubicBezTo>
                <a:cubicBezTo>
                  <a:pt x="77" y="47"/>
                  <a:pt x="77" y="47"/>
                  <a:pt x="77" y="47"/>
                </a:cubicBezTo>
                <a:cubicBezTo>
                  <a:pt x="76" y="47"/>
                  <a:pt x="76" y="47"/>
                  <a:pt x="76" y="47"/>
                </a:cubicBezTo>
                <a:cubicBezTo>
                  <a:pt x="65" y="47"/>
                  <a:pt x="65" y="47"/>
                  <a:pt x="65" y="47"/>
                </a:cubicBezTo>
                <a:cubicBezTo>
                  <a:pt x="60" y="47"/>
                  <a:pt x="60" y="47"/>
                  <a:pt x="60" y="47"/>
                </a:cubicBezTo>
                <a:cubicBezTo>
                  <a:pt x="50" y="47"/>
                  <a:pt x="50" y="47"/>
                  <a:pt x="50" y="47"/>
                </a:cubicBezTo>
                <a:cubicBezTo>
                  <a:pt x="45" y="47"/>
                  <a:pt x="45" y="47"/>
                  <a:pt x="45" y="47"/>
                </a:cubicBezTo>
                <a:cubicBezTo>
                  <a:pt x="34" y="47"/>
                  <a:pt x="34" y="47"/>
                  <a:pt x="34" y="47"/>
                </a:cubicBezTo>
                <a:cubicBezTo>
                  <a:pt x="36" y="50"/>
                  <a:pt x="37" y="53"/>
                  <a:pt x="38" y="56"/>
                </a:cubicBezTo>
                <a:cubicBezTo>
                  <a:pt x="78" y="56"/>
                  <a:pt x="78" y="56"/>
                  <a:pt x="78" y="56"/>
                </a:cubicBezTo>
                <a:cubicBezTo>
                  <a:pt x="76" y="61"/>
                  <a:pt x="76" y="61"/>
                  <a:pt x="76" y="61"/>
                </a:cubicBezTo>
                <a:cubicBezTo>
                  <a:pt x="39" y="61"/>
                  <a:pt x="39" y="61"/>
                  <a:pt x="39" y="61"/>
                </a:cubicBezTo>
                <a:cubicBezTo>
                  <a:pt x="34" y="61"/>
                  <a:pt x="34" y="61"/>
                  <a:pt x="34" y="61"/>
                </a:cubicBezTo>
                <a:cubicBezTo>
                  <a:pt x="34" y="61"/>
                  <a:pt x="34" y="61"/>
                  <a:pt x="34" y="61"/>
                </a:cubicBezTo>
                <a:cubicBezTo>
                  <a:pt x="34" y="61"/>
                  <a:pt x="34" y="61"/>
                  <a:pt x="34" y="61"/>
                </a:cubicBezTo>
                <a:cubicBezTo>
                  <a:pt x="33" y="56"/>
                  <a:pt x="31" y="52"/>
                  <a:pt x="29" y="47"/>
                </a:cubicBezTo>
                <a:cubicBezTo>
                  <a:pt x="29" y="47"/>
                  <a:pt x="29" y="47"/>
                  <a:pt x="29" y="47"/>
                </a:cubicBezTo>
                <a:cubicBezTo>
                  <a:pt x="24" y="33"/>
                  <a:pt x="19" y="19"/>
                  <a:pt x="14" y="5"/>
                </a:cubicBezTo>
                <a:cubicBezTo>
                  <a:pt x="0" y="5"/>
                  <a:pt x="0" y="5"/>
                  <a:pt x="0" y="5"/>
                </a:cubicBezTo>
                <a:cubicBezTo>
                  <a:pt x="0" y="0"/>
                  <a:pt x="0" y="0"/>
                  <a:pt x="0" y="0"/>
                </a:cubicBezTo>
                <a:close/>
                <a:moveTo>
                  <a:pt x="70" y="66"/>
                </a:moveTo>
                <a:cubicBezTo>
                  <a:pt x="72" y="66"/>
                  <a:pt x="74" y="68"/>
                  <a:pt x="74" y="70"/>
                </a:cubicBezTo>
                <a:cubicBezTo>
                  <a:pt x="74" y="72"/>
                  <a:pt x="72" y="74"/>
                  <a:pt x="70" y="74"/>
                </a:cubicBezTo>
                <a:cubicBezTo>
                  <a:pt x="68" y="74"/>
                  <a:pt x="66" y="72"/>
                  <a:pt x="66" y="70"/>
                </a:cubicBezTo>
                <a:cubicBezTo>
                  <a:pt x="66" y="68"/>
                  <a:pt x="68" y="66"/>
                  <a:pt x="70" y="66"/>
                </a:cubicBezTo>
                <a:close/>
                <a:moveTo>
                  <a:pt x="70" y="62"/>
                </a:moveTo>
                <a:cubicBezTo>
                  <a:pt x="75" y="62"/>
                  <a:pt x="78" y="65"/>
                  <a:pt x="78" y="70"/>
                </a:cubicBezTo>
                <a:cubicBezTo>
                  <a:pt x="78" y="75"/>
                  <a:pt x="75" y="78"/>
                  <a:pt x="70" y="78"/>
                </a:cubicBezTo>
                <a:cubicBezTo>
                  <a:pt x="65" y="78"/>
                  <a:pt x="62" y="75"/>
                  <a:pt x="62" y="70"/>
                </a:cubicBezTo>
                <a:cubicBezTo>
                  <a:pt x="62" y="65"/>
                  <a:pt x="65" y="62"/>
                  <a:pt x="70" y="62"/>
                </a:cubicBezTo>
                <a:close/>
                <a:moveTo>
                  <a:pt x="25" y="22"/>
                </a:moveTo>
                <a:cubicBezTo>
                  <a:pt x="25" y="22"/>
                  <a:pt x="25" y="22"/>
                  <a:pt x="25" y="22"/>
                </a:cubicBezTo>
                <a:cubicBezTo>
                  <a:pt x="25" y="22"/>
                  <a:pt x="25" y="22"/>
                  <a:pt x="25" y="22"/>
                </a:cubicBezTo>
                <a:cubicBezTo>
                  <a:pt x="26" y="22"/>
                  <a:pt x="26" y="22"/>
                  <a:pt x="26" y="22"/>
                </a:cubicBezTo>
                <a:cubicBezTo>
                  <a:pt x="26" y="22"/>
                  <a:pt x="26" y="22"/>
                  <a:pt x="26" y="22"/>
                </a:cubicBezTo>
                <a:cubicBezTo>
                  <a:pt x="26" y="22"/>
                  <a:pt x="26" y="22"/>
                  <a:pt x="26" y="22"/>
                </a:cubicBezTo>
                <a:cubicBezTo>
                  <a:pt x="25" y="22"/>
                  <a:pt x="25" y="22"/>
                  <a:pt x="25" y="22"/>
                </a:cubicBezTo>
                <a:close/>
                <a:moveTo>
                  <a:pt x="26" y="22"/>
                </a:moveTo>
                <a:cubicBezTo>
                  <a:pt x="26" y="23"/>
                  <a:pt x="26" y="23"/>
                  <a:pt x="26" y="23"/>
                </a:cubicBezTo>
                <a:cubicBezTo>
                  <a:pt x="31" y="23"/>
                  <a:pt x="36" y="23"/>
                  <a:pt x="42" y="23"/>
                </a:cubicBezTo>
                <a:cubicBezTo>
                  <a:pt x="42" y="21"/>
                  <a:pt x="41" y="20"/>
                  <a:pt x="41"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5" y="19"/>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1"/>
                  <a:pt x="25" y="21"/>
                  <a:pt x="25" y="21"/>
                </a:cubicBezTo>
                <a:cubicBezTo>
                  <a:pt x="25" y="21"/>
                  <a:pt x="25" y="21"/>
                  <a:pt x="25" y="21"/>
                </a:cubicBezTo>
                <a:cubicBezTo>
                  <a:pt x="25" y="21"/>
                  <a:pt x="25" y="21"/>
                  <a:pt x="25" y="21"/>
                </a:cubicBezTo>
                <a:cubicBezTo>
                  <a:pt x="25" y="21"/>
                  <a:pt x="25" y="21"/>
                  <a:pt x="25" y="21"/>
                </a:cubicBezTo>
                <a:cubicBezTo>
                  <a:pt x="26" y="22"/>
                  <a:pt x="26" y="22"/>
                  <a:pt x="26" y="22"/>
                </a:cubicBezTo>
                <a:close/>
                <a:moveTo>
                  <a:pt x="27" y="28"/>
                </a:moveTo>
                <a:cubicBezTo>
                  <a:pt x="27" y="28"/>
                  <a:pt x="27"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9"/>
                  <a:pt x="28" y="29"/>
                </a:cubicBez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cubicBezTo>
                  <a:pt x="28" y="30"/>
                  <a:pt x="29" y="31"/>
                  <a:pt x="29" y="33"/>
                </a:cubicBezTo>
                <a:cubicBezTo>
                  <a:pt x="34" y="33"/>
                  <a:pt x="38" y="33"/>
                  <a:pt x="43" y="33"/>
                </a:cubicBezTo>
                <a:cubicBezTo>
                  <a:pt x="43" y="31"/>
                  <a:pt x="43" y="29"/>
                  <a:pt x="43" y="28"/>
                </a:cubicBezTo>
                <a:cubicBezTo>
                  <a:pt x="37" y="28"/>
                  <a:pt x="32" y="28"/>
                  <a:pt x="27" y="28"/>
                </a:cubicBezTo>
                <a:close/>
                <a:moveTo>
                  <a:pt x="17" y="0"/>
                </a:moveTo>
                <a:cubicBezTo>
                  <a:pt x="18" y="0"/>
                  <a:pt x="18" y="0"/>
                  <a:pt x="18" y="0"/>
                </a:cubicBezTo>
                <a:cubicBezTo>
                  <a:pt x="17" y="0"/>
                  <a:pt x="17" y="0"/>
                  <a:pt x="17" y="0"/>
                </a:cubicBezTo>
                <a:close/>
                <a:moveTo>
                  <a:pt x="18" y="2"/>
                </a:moveTo>
                <a:cubicBezTo>
                  <a:pt x="18" y="2"/>
                  <a:pt x="18" y="2"/>
                  <a:pt x="18" y="2"/>
                </a:cubicBezTo>
                <a:cubicBezTo>
                  <a:pt x="18" y="2"/>
                  <a:pt x="18" y="2"/>
                  <a:pt x="18" y="2"/>
                </a:cubicBezTo>
                <a:close/>
                <a:moveTo>
                  <a:pt x="18" y="2"/>
                </a:moveTo>
                <a:cubicBezTo>
                  <a:pt x="18" y="2"/>
                  <a:pt x="18" y="2"/>
                  <a:pt x="18" y="2"/>
                </a:cubicBezTo>
                <a:cubicBezTo>
                  <a:pt x="18" y="2"/>
                  <a:pt x="18" y="2"/>
                  <a:pt x="18" y="2"/>
                </a:cubicBezTo>
                <a:close/>
                <a:moveTo>
                  <a:pt x="19" y="3"/>
                </a:moveTo>
                <a:cubicBezTo>
                  <a:pt x="19" y="4"/>
                  <a:pt x="19" y="4"/>
                  <a:pt x="19" y="4"/>
                </a:cubicBezTo>
                <a:cubicBezTo>
                  <a:pt x="19" y="3"/>
                  <a:pt x="19" y="3"/>
                  <a:pt x="19" y="3"/>
                </a:cubicBezTo>
                <a:close/>
                <a:moveTo>
                  <a:pt x="40" y="66"/>
                </a:moveTo>
                <a:cubicBezTo>
                  <a:pt x="42" y="66"/>
                  <a:pt x="44" y="68"/>
                  <a:pt x="44" y="70"/>
                </a:cubicBezTo>
                <a:cubicBezTo>
                  <a:pt x="44" y="72"/>
                  <a:pt x="42" y="74"/>
                  <a:pt x="40" y="74"/>
                </a:cubicBezTo>
                <a:cubicBezTo>
                  <a:pt x="38" y="74"/>
                  <a:pt x="36" y="72"/>
                  <a:pt x="36" y="70"/>
                </a:cubicBezTo>
                <a:cubicBezTo>
                  <a:pt x="36" y="68"/>
                  <a:pt x="38" y="66"/>
                  <a:pt x="40" y="66"/>
                </a:cubicBezTo>
                <a:close/>
                <a:moveTo>
                  <a:pt x="40" y="62"/>
                </a:moveTo>
                <a:cubicBezTo>
                  <a:pt x="45" y="62"/>
                  <a:pt x="48" y="65"/>
                  <a:pt x="48" y="70"/>
                </a:cubicBezTo>
                <a:cubicBezTo>
                  <a:pt x="48" y="75"/>
                  <a:pt x="45" y="78"/>
                  <a:pt x="40" y="78"/>
                </a:cubicBezTo>
                <a:cubicBezTo>
                  <a:pt x="35" y="78"/>
                  <a:pt x="32" y="75"/>
                  <a:pt x="32" y="70"/>
                </a:cubicBezTo>
                <a:cubicBezTo>
                  <a:pt x="32" y="65"/>
                  <a:pt x="35" y="62"/>
                  <a:pt x="40" y="62"/>
                </a:cubicBezTo>
                <a:close/>
                <a:moveTo>
                  <a:pt x="49" y="42"/>
                </a:moveTo>
                <a:cubicBezTo>
                  <a:pt x="61" y="42"/>
                  <a:pt x="61" y="42"/>
                  <a:pt x="61" y="42"/>
                </a:cubicBezTo>
                <a:cubicBezTo>
                  <a:pt x="61" y="41"/>
                  <a:pt x="61" y="39"/>
                  <a:pt x="61" y="37"/>
                </a:cubicBezTo>
                <a:cubicBezTo>
                  <a:pt x="57" y="37"/>
                  <a:pt x="53" y="37"/>
                  <a:pt x="49" y="37"/>
                </a:cubicBezTo>
                <a:cubicBezTo>
                  <a:pt x="49" y="39"/>
                  <a:pt x="49" y="41"/>
                  <a:pt x="49" y="42"/>
                </a:cubicBezTo>
                <a:close/>
                <a:moveTo>
                  <a:pt x="65" y="42"/>
                </a:moveTo>
                <a:cubicBezTo>
                  <a:pt x="77" y="42"/>
                  <a:pt x="77" y="42"/>
                  <a:pt x="77" y="42"/>
                </a:cubicBezTo>
                <a:cubicBezTo>
                  <a:pt x="78" y="41"/>
                  <a:pt x="79" y="39"/>
                  <a:pt x="79" y="37"/>
                </a:cubicBezTo>
                <a:cubicBezTo>
                  <a:pt x="75" y="37"/>
                  <a:pt x="71" y="37"/>
                  <a:pt x="66" y="37"/>
                </a:cubicBezTo>
                <a:cubicBezTo>
                  <a:pt x="66" y="39"/>
                  <a:pt x="66" y="41"/>
                  <a:pt x="65" y="42"/>
                </a:cubicBezTo>
                <a:close/>
                <a:moveTo>
                  <a:pt x="28" y="28"/>
                </a:moveTo>
                <a:cubicBezTo>
                  <a:pt x="28" y="28"/>
                  <a:pt x="28" y="28"/>
                  <a:pt x="28" y="28"/>
                </a:cubicBezTo>
                <a:cubicBezTo>
                  <a:pt x="28" y="28"/>
                  <a:pt x="28" y="28"/>
                  <a:pt x="28" y="28"/>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lose/>
                <a:moveTo>
                  <a:pt x="26" y="22"/>
                </a:moveTo>
                <a:cubicBezTo>
                  <a:pt x="26" y="22"/>
                  <a:pt x="26" y="22"/>
                  <a:pt x="26" y="22"/>
                </a:cubicBezTo>
                <a:cubicBezTo>
                  <a:pt x="26" y="22"/>
                  <a:pt x="26" y="22"/>
                  <a:pt x="26" y="22"/>
                </a:cubicBezTo>
                <a:close/>
                <a:moveTo>
                  <a:pt x="46" y="18"/>
                </a:moveTo>
                <a:cubicBezTo>
                  <a:pt x="46" y="20"/>
                  <a:pt x="46" y="21"/>
                  <a:pt x="47" y="23"/>
                </a:cubicBezTo>
                <a:cubicBezTo>
                  <a:pt x="52" y="23"/>
                  <a:pt x="58" y="23"/>
                  <a:pt x="63" y="23"/>
                </a:cubicBezTo>
                <a:cubicBezTo>
                  <a:pt x="64" y="21"/>
                  <a:pt x="64" y="20"/>
                  <a:pt x="64" y="18"/>
                </a:cubicBezTo>
                <a:cubicBezTo>
                  <a:pt x="46" y="18"/>
                  <a:pt x="46" y="18"/>
                  <a:pt x="46" y="18"/>
                </a:cubicBezTo>
                <a:close/>
                <a:moveTo>
                  <a:pt x="47" y="28"/>
                </a:moveTo>
                <a:cubicBezTo>
                  <a:pt x="48" y="29"/>
                  <a:pt x="48" y="31"/>
                  <a:pt x="48" y="33"/>
                </a:cubicBezTo>
                <a:cubicBezTo>
                  <a:pt x="53" y="33"/>
                  <a:pt x="57" y="33"/>
                  <a:pt x="62" y="33"/>
                </a:cubicBezTo>
                <a:cubicBezTo>
                  <a:pt x="62" y="31"/>
                  <a:pt x="62" y="29"/>
                  <a:pt x="63" y="28"/>
                </a:cubicBezTo>
                <a:cubicBezTo>
                  <a:pt x="58" y="28"/>
                  <a:pt x="52" y="28"/>
                  <a:pt x="47" y="28"/>
                </a:cubicBezTo>
                <a:close/>
                <a:moveTo>
                  <a:pt x="67" y="33"/>
                </a:moveTo>
                <a:cubicBezTo>
                  <a:pt x="67" y="31"/>
                  <a:pt x="67" y="29"/>
                  <a:pt x="68" y="28"/>
                </a:cubicBezTo>
                <a:cubicBezTo>
                  <a:pt x="73" y="28"/>
                  <a:pt x="78" y="28"/>
                  <a:pt x="83" y="28"/>
                </a:cubicBezTo>
                <a:cubicBezTo>
                  <a:pt x="82" y="29"/>
                  <a:pt x="82" y="31"/>
                  <a:pt x="81" y="33"/>
                </a:cubicBezTo>
                <a:cubicBezTo>
                  <a:pt x="76" y="33"/>
                  <a:pt x="72" y="33"/>
                  <a:pt x="67" y="33"/>
                </a:cubicBezTo>
                <a:close/>
                <a:moveTo>
                  <a:pt x="68" y="23"/>
                </a:moveTo>
                <a:cubicBezTo>
                  <a:pt x="68" y="21"/>
                  <a:pt x="69" y="20"/>
                  <a:pt x="69" y="18"/>
                </a:cubicBezTo>
                <a:cubicBezTo>
                  <a:pt x="86" y="18"/>
                  <a:pt x="86" y="18"/>
                  <a:pt x="86" y="18"/>
                </a:cubicBezTo>
                <a:cubicBezTo>
                  <a:pt x="86" y="20"/>
                  <a:pt x="85" y="21"/>
                  <a:pt x="84" y="23"/>
                </a:cubicBezTo>
                <a:cubicBezTo>
                  <a:pt x="79" y="23"/>
                  <a:pt x="74" y="23"/>
                  <a:pt x="68" y="23"/>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1" name="文本框 20"/>
          <p:cNvSpPr txBox="1"/>
          <p:nvPr/>
        </p:nvSpPr>
        <p:spPr>
          <a:xfrm>
            <a:off x="6746939" y="1236603"/>
            <a:ext cx="2366962" cy="1170705"/>
          </a:xfrm>
          <a:prstGeom prst="rect">
            <a:avLst/>
          </a:prstGeom>
          <a:noFill/>
        </p:spPr>
        <p:txBody>
          <a:bodyPr wrap="square" rtlCol="0">
            <a:spAutoFit/>
          </a:bodyPr>
          <a:lstStyle/>
          <a:p>
            <a:pPr lvl="0">
              <a:lnSpc>
                <a:spcPct val="120000"/>
              </a:lnSpc>
              <a:defRPr/>
            </a:pPr>
            <a:r>
              <a:rPr lang="zh-CN" altLang="en-US" sz="2000" kern="0" dirty="0">
                <a:solidFill>
                  <a:schemeClr val="bg1"/>
                </a:solidFill>
                <a:cs typeface="+mn-ea"/>
                <a:sym typeface="+mn-lt"/>
              </a:rPr>
              <a:t>主用系统异常</a:t>
            </a:r>
            <a:r>
              <a:rPr lang="en-US" altLang="zh-CN" sz="2000" kern="0" dirty="0">
                <a:solidFill>
                  <a:schemeClr val="bg1"/>
                </a:solidFill>
                <a:cs typeface="+mn-ea"/>
                <a:sym typeface="+mn-lt"/>
              </a:rPr>
              <a:t>-</a:t>
            </a:r>
            <a:r>
              <a:rPr lang="zh-CN" altLang="en-US" sz="2000" kern="0" dirty="0">
                <a:solidFill>
                  <a:schemeClr val="bg1"/>
                </a:solidFill>
                <a:cs typeface="+mn-ea"/>
                <a:sym typeface="+mn-lt"/>
              </a:rPr>
              <a:t>单节点故障</a:t>
            </a:r>
            <a:r>
              <a:rPr lang="en-US" altLang="zh-CN" sz="2000" kern="0" dirty="0">
                <a:solidFill>
                  <a:schemeClr val="bg1"/>
                </a:solidFill>
                <a:cs typeface="+mn-ea"/>
                <a:sym typeface="+mn-lt"/>
              </a:rPr>
              <a:t>-</a:t>
            </a:r>
            <a:r>
              <a:rPr lang="zh-CN" altLang="en-US" sz="2000" kern="0" dirty="0">
                <a:solidFill>
                  <a:schemeClr val="bg1"/>
                </a:solidFill>
                <a:cs typeface="+mn-ea"/>
                <a:sym typeface="+mn-lt"/>
              </a:rPr>
              <a:t>断网</a:t>
            </a:r>
            <a:r>
              <a:rPr lang="en-US" altLang="zh-CN" sz="2000" kern="0" dirty="0">
                <a:solidFill>
                  <a:schemeClr val="bg1"/>
                </a:solidFill>
                <a:cs typeface="+mn-ea"/>
                <a:sym typeface="+mn-lt"/>
              </a:rPr>
              <a:t>-MCS1</a:t>
            </a:r>
            <a:r>
              <a:rPr lang="zh-CN" altLang="en-US" sz="2000" kern="0" dirty="0">
                <a:solidFill>
                  <a:schemeClr val="bg1"/>
                </a:solidFill>
                <a:cs typeface="+mn-ea"/>
                <a:sym typeface="+mn-lt"/>
              </a:rPr>
              <a:t>断网</a:t>
            </a:r>
            <a:r>
              <a:rPr lang="en-US" altLang="zh-CN" sz="2000" kern="0" dirty="0">
                <a:solidFill>
                  <a:schemeClr val="bg1"/>
                </a:solidFill>
                <a:cs typeface="+mn-ea"/>
                <a:sym typeface="+mn-lt"/>
              </a:rPr>
              <a:t>-</a:t>
            </a:r>
            <a:r>
              <a:rPr lang="zh-CN" altLang="en-US" sz="2000" kern="0" dirty="0">
                <a:solidFill>
                  <a:schemeClr val="bg1"/>
                </a:solidFill>
                <a:cs typeface="+mn-ea"/>
                <a:sym typeface="+mn-lt"/>
              </a:rPr>
              <a:t>外网链路断网</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2" name="文本框 21"/>
          <p:cNvSpPr txBox="1"/>
          <p:nvPr/>
        </p:nvSpPr>
        <p:spPr>
          <a:xfrm>
            <a:off x="10102217" y="1874560"/>
            <a:ext cx="2092318" cy="1170705"/>
          </a:xfrm>
          <a:prstGeom prst="rect">
            <a:avLst/>
          </a:prstGeom>
          <a:noFill/>
        </p:spPr>
        <p:txBody>
          <a:bodyPr wrap="square" rtlCol="0">
            <a:spAutoFit/>
          </a:bodyPr>
          <a:lstStyle/>
          <a:p>
            <a:pPr lvl="0">
              <a:lnSpc>
                <a:spcPct val="120000"/>
              </a:lnSpc>
              <a:defRPr/>
            </a:pPr>
            <a:r>
              <a:rPr lang="zh-CN" altLang="en-US" sz="2000" kern="0" dirty="0">
                <a:solidFill>
                  <a:schemeClr val="bg1"/>
                </a:solidFill>
                <a:cs typeface="+mn-ea"/>
                <a:sym typeface="+mn-lt"/>
              </a:rPr>
              <a:t>主用系统异常</a:t>
            </a:r>
            <a:r>
              <a:rPr lang="en-US" altLang="zh-CN" sz="2000" kern="0" dirty="0">
                <a:solidFill>
                  <a:schemeClr val="bg1"/>
                </a:solidFill>
                <a:cs typeface="+mn-ea"/>
                <a:sym typeface="+mn-lt"/>
              </a:rPr>
              <a:t>-</a:t>
            </a:r>
            <a:r>
              <a:rPr lang="zh-CN" altLang="en-US" sz="2000" kern="0" dirty="0">
                <a:solidFill>
                  <a:schemeClr val="bg1"/>
                </a:solidFill>
                <a:cs typeface="+mn-ea"/>
                <a:sym typeface="+mn-lt"/>
              </a:rPr>
              <a:t>单节点故障</a:t>
            </a:r>
            <a:r>
              <a:rPr lang="en-US" altLang="zh-CN" sz="2000" kern="0" dirty="0">
                <a:solidFill>
                  <a:schemeClr val="bg1"/>
                </a:solidFill>
                <a:cs typeface="+mn-ea"/>
                <a:sym typeface="+mn-lt"/>
              </a:rPr>
              <a:t>-</a:t>
            </a:r>
            <a:r>
              <a:rPr lang="zh-CN" altLang="en-US" sz="2000" kern="0" dirty="0">
                <a:solidFill>
                  <a:schemeClr val="bg1"/>
                </a:solidFill>
                <a:cs typeface="+mn-ea"/>
                <a:sym typeface="+mn-lt"/>
              </a:rPr>
              <a:t>断电</a:t>
            </a:r>
            <a:r>
              <a:rPr lang="en-US" altLang="zh-CN" sz="2000" kern="0" dirty="0">
                <a:solidFill>
                  <a:schemeClr val="bg1"/>
                </a:solidFill>
                <a:cs typeface="+mn-ea"/>
                <a:sym typeface="+mn-lt"/>
              </a:rPr>
              <a:t>-MCS1</a:t>
            </a:r>
            <a:r>
              <a:rPr lang="zh-CN" altLang="en-US" sz="2000" kern="0" dirty="0">
                <a:solidFill>
                  <a:schemeClr val="bg1"/>
                </a:solidFill>
                <a:cs typeface="+mn-ea"/>
                <a:sym typeface="+mn-lt"/>
              </a:rPr>
              <a:t>断电恢复</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3" name="文本框 22"/>
          <p:cNvSpPr txBox="1"/>
          <p:nvPr/>
        </p:nvSpPr>
        <p:spPr>
          <a:xfrm>
            <a:off x="6441206" y="4864795"/>
            <a:ext cx="2092318" cy="1569660"/>
          </a:xfrm>
          <a:prstGeom prst="rect">
            <a:avLst/>
          </a:prstGeom>
          <a:noFill/>
        </p:spPr>
        <p:txBody>
          <a:bodyPr wrap="square" rtlCol="0">
            <a:spAutoFit/>
          </a:bodyPr>
          <a:lstStyle/>
          <a:p>
            <a:pPr lvl="0">
              <a:lnSpc>
                <a:spcPct val="120000"/>
              </a:lnSpc>
              <a:defRPr/>
            </a:pPr>
            <a:r>
              <a:rPr lang="zh-CN" altLang="en-US" sz="2000" kern="0" dirty="0">
                <a:solidFill>
                  <a:schemeClr val="bg1"/>
                </a:solidFill>
                <a:cs typeface="+mn-ea"/>
                <a:sym typeface="+mn-lt"/>
              </a:rPr>
              <a:t>整套主系统下</a:t>
            </a:r>
            <a:r>
              <a:rPr lang="zh-CN" altLang="en-US" sz="2000" kern="0" dirty="0" smtClean="0">
                <a:solidFill>
                  <a:schemeClr val="bg1"/>
                </a:solidFill>
                <a:cs typeface="+mn-ea"/>
                <a:sym typeface="+mn-lt"/>
              </a:rPr>
              <a:t>电</a:t>
            </a:r>
            <a:endParaRPr lang="en-US" altLang="zh-CN" sz="2000" kern="0" dirty="0" smtClean="0">
              <a:solidFill>
                <a:schemeClr val="bg1"/>
              </a:solidFill>
              <a:cs typeface="+mn-ea"/>
              <a:sym typeface="+mn-lt"/>
            </a:endParaRPr>
          </a:p>
          <a:p>
            <a:pPr lvl="0">
              <a:lnSpc>
                <a:spcPct val="120000"/>
              </a:lnSpc>
              <a:defRPr/>
            </a:pPr>
            <a:r>
              <a:rPr lang="zh-CN" altLang="en-US" sz="2000" kern="0" dirty="0">
                <a:solidFill>
                  <a:schemeClr val="bg1"/>
                </a:solidFill>
                <a:cs typeface="+mn-ea"/>
                <a:sym typeface="+mn-lt"/>
              </a:rPr>
              <a:t>整套主系统断</a:t>
            </a:r>
            <a:r>
              <a:rPr lang="zh-CN" altLang="en-US" sz="2000" kern="0" dirty="0" smtClean="0">
                <a:solidFill>
                  <a:schemeClr val="bg1"/>
                </a:solidFill>
                <a:cs typeface="+mn-ea"/>
                <a:sym typeface="+mn-lt"/>
              </a:rPr>
              <a:t>网</a:t>
            </a:r>
            <a:endParaRPr lang="en-US" altLang="zh-CN" sz="2000" kern="0" dirty="0" smtClean="0">
              <a:solidFill>
                <a:schemeClr val="bg1"/>
              </a:solidFill>
              <a:cs typeface="+mn-ea"/>
              <a:sym typeface="+mn-lt"/>
            </a:endParaRPr>
          </a:p>
          <a:p>
            <a:pPr lvl="0">
              <a:lnSpc>
                <a:spcPct val="120000"/>
              </a:lnSpc>
              <a:defRPr/>
            </a:pPr>
            <a:r>
              <a:rPr lang="zh-CN" altLang="en-US" sz="2000" kern="0" dirty="0">
                <a:solidFill>
                  <a:schemeClr val="bg1"/>
                </a:solidFill>
                <a:cs typeface="+mn-ea"/>
                <a:sym typeface="+mn-lt"/>
              </a:rPr>
              <a:t>异地主备系统正常运行</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4" name="文本框 23"/>
          <p:cNvSpPr txBox="1"/>
          <p:nvPr/>
        </p:nvSpPr>
        <p:spPr>
          <a:xfrm>
            <a:off x="10102785" y="5324776"/>
            <a:ext cx="1985614" cy="797078"/>
          </a:xfrm>
          <a:prstGeom prst="rect">
            <a:avLst/>
          </a:prstGeom>
          <a:noFill/>
        </p:spPr>
        <p:txBody>
          <a:bodyPr wrap="square" rtlCol="0">
            <a:spAutoFit/>
          </a:bodyPr>
          <a:lstStyle/>
          <a:p>
            <a:pPr lvl="0">
              <a:lnSpc>
                <a:spcPct val="120000"/>
              </a:lnSpc>
              <a:defRPr/>
            </a:pPr>
            <a:r>
              <a:rPr lang="zh-CN" altLang="en-US" sz="2000" kern="0" dirty="0">
                <a:solidFill>
                  <a:schemeClr val="bg1"/>
                </a:solidFill>
                <a:cs typeface="+mn-ea"/>
                <a:sym typeface="+mn-lt"/>
              </a:rPr>
              <a:t>主备故障</a:t>
            </a:r>
            <a:r>
              <a:rPr lang="en-US" altLang="zh-CN" sz="2000" kern="0" dirty="0">
                <a:solidFill>
                  <a:schemeClr val="bg1"/>
                </a:solidFill>
                <a:cs typeface="+mn-ea"/>
                <a:sym typeface="+mn-lt"/>
              </a:rPr>
              <a:t>-</a:t>
            </a:r>
            <a:r>
              <a:rPr lang="zh-CN" altLang="en-US" sz="2000" kern="0" dirty="0">
                <a:solidFill>
                  <a:schemeClr val="bg1"/>
                </a:solidFill>
                <a:cs typeface="+mn-ea"/>
                <a:sym typeface="+mn-lt"/>
              </a:rPr>
              <a:t>主备同时故障</a:t>
            </a:r>
            <a:r>
              <a:rPr lang="en-US" altLang="zh-CN" sz="2000" kern="0" dirty="0">
                <a:solidFill>
                  <a:schemeClr val="bg1"/>
                </a:solidFill>
                <a:cs typeface="+mn-ea"/>
                <a:sym typeface="+mn-lt"/>
              </a:rPr>
              <a:t>-</a:t>
            </a:r>
            <a:r>
              <a:rPr lang="zh-CN" altLang="en-US" sz="2000" kern="0" dirty="0">
                <a:solidFill>
                  <a:schemeClr val="bg1"/>
                </a:solidFill>
                <a:cs typeface="+mn-ea"/>
                <a:sym typeface="+mn-lt"/>
              </a:rPr>
              <a:t>重启</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67" y="3246469"/>
            <a:ext cx="1886213" cy="2476846"/>
          </a:xfrm>
          <a:prstGeom prst="rect">
            <a:avLst/>
          </a:prstGeom>
        </p:spPr>
      </p:pic>
      <p:sp>
        <p:nvSpPr>
          <p:cNvPr id="26" name="矩形 25"/>
          <p:cNvSpPr/>
          <p:nvPr/>
        </p:nvSpPr>
        <p:spPr>
          <a:xfrm>
            <a:off x="287306" y="904788"/>
            <a:ext cx="2044149" cy="369332"/>
          </a:xfrm>
          <a:prstGeom prst="rect">
            <a:avLst/>
          </a:prstGeom>
        </p:spPr>
        <p:txBody>
          <a:bodyPr wrap="none">
            <a:spAutoFit/>
          </a:bodyPr>
          <a:lstStyle/>
          <a:p>
            <a:pPr algn="l"/>
            <a:r>
              <a:rPr lang="zh-CN" altLang="en-US" b="1" kern="0" dirty="0" smtClean="0">
                <a:cs typeface="+mn-ea"/>
                <a:sym typeface="+mn-lt"/>
              </a:rPr>
              <a:t>基于业务故障演练</a:t>
            </a:r>
            <a:endParaRPr lang="zh-CN" b="1" kern="0" dirty="0" smtClean="0">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486222" y="993865"/>
            <a:ext cx="4246880" cy="681990"/>
          </a:xfrm>
          <a:prstGeom prst="rect">
            <a:avLst/>
          </a:prstGeom>
        </p:spPr>
        <p:txBody>
          <a:bodyPr wrap="none">
            <a:spAutoFit/>
          </a:bodyPr>
          <a:lstStyle/>
          <a:p>
            <a:pPr algn="l">
              <a:lnSpc>
                <a:spcPct val="120000"/>
              </a:lnSpc>
            </a:pPr>
            <a:r>
              <a:rPr lang="zh-CN" altLang="en-US" sz="3200" b="1" dirty="0">
                <a:sym typeface="+mn-ea"/>
              </a:rPr>
              <a:t>专网通信领域业务特点</a:t>
            </a:r>
          </a:p>
        </p:txBody>
      </p:sp>
      <p:sp>
        <p:nvSpPr>
          <p:cNvPr id="51" name="Freeform 8"/>
          <p:cNvSpPr/>
          <p:nvPr/>
        </p:nvSpPr>
        <p:spPr bwMode="auto">
          <a:xfrm>
            <a:off x="5116838" y="4578372"/>
            <a:ext cx="600804" cy="721332"/>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52" name="Freeform 15"/>
          <p:cNvSpPr/>
          <p:nvPr/>
        </p:nvSpPr>
        <p:spPr bwMode="auto">
          <a:xfrm>
            <a:off x="5116838" y="2905916"/>
            <a:ext cx="600804" cy="721332"/>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53" name="Freeform 32"/>
          <p:cNvSpPr/>
          <p:nvPr/>
        </p:nvSpPr>
        <p:spPr bwMode="auto">
          <a:xfrm>
            <a:off x="6963662" y="3217542"/>
            <a:ext cx="3656648" cy="12189"/>
          </a:xfrm>
          <a:custGeom>
            <a:avLst/>
            <a:gdLst>
              <a:gd name="T0" fmla="*/ 78 w 78"/>
              <a:gd name="T1" fmla="*/ 0 h 14"/>
              <a:gd name="T2" fmla="*/ 0 w 78"/>
              <a:gd name="T3" fmla="*/ 0 h 14"/>
              <a:gd name="T4" fmla="*/ 1 w 78"/>
              <a:gd name="T5" fmla="*/ 7 h 14"/>
              <a:gd name="T6" fmla="*/ 0 w 78"/>
              <a:gd name="T7" fmla="*/ 14 h 14"/>
              <a:gd name="T8" fmla="*/ 78 w 78"/>
              <a:gd name="T9" fmla="*/ 14 h 14"/>
              <a:gd name="T10" fmla="*/ 78 w 78"/>
              <a:gd name="T11" fmla="*/ 0 h 14"/>
            </a:gdLst>
            <a:ahLst/>
            <a:cxnLst>
              <a:cxn ang="0">
                <a:pos x="T0" y="T1"/>
              </a:cxn>
              <a:cxn ang="0">
                <a:pos x="T2" y="T3"/>
              </a:cxn>
              <a:cxn ang="0">
                <a:pos x="T4" y="T5"/>
              </a:cxn>
              <a:cxn ang="0">
                <a:pos x="T6" y="T7"/>
              </a:cxn>
              <a:cxn ang="0">
                <a:pos x="T8" y="T9"/>
              </a:cxn>
              <a:cxn ang="0">
                <a:pos x="T10" y="T11"/>
              </a:cxn>
            </a:cxnLst>
            <a:rect l="0" t="0" r="r" b="b"/>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grpSp>
        <p:nvGrpSpPr>
          <p:cNvPr id="54" name="Group 73"/>
          <p:cNvGrpSpPr/>
          <p:nvPr/>
        </p:nvGrpSpPr>
        <p:grpSpPr>
          <a:xfrm>
            <a:off x="5116839" y="4283142"/>
            <a:ext cx="1201607" cy="1016562"/>
            <a:chOff x="3989567" y="3082312"/>
            <a:chExt cx="901440" cy="762620"/>
          </a:xfrm>
        </p:grpSpPr>
        <p:sp>
          <p:nvSpPr>
            <p:cNvPr id="55" name="Freeform 6"/>
            <p:cNvSpPr/>
            <p:nvPr/>
          </p:nvSpPr>
          <p:spPr bwMode="auto">
            <a:xfrm>
              <a:off x="4440286" y="3303792"/>
              <a:ext cx="450720" cy="541140"/>
            </a:xfrm>
            <a:custGeom>
              <a:avLst/>
              <a:gdLst>
                <a:gd name="T0" fmla="*/ 453 w 453"/>
                <a:gd name="T1" fmla="*/ 0 h 474"/>
                <a:gd name="T2" fmla="*/ 0 w 453"/>
                <a:gd name="T3" fmla="*/ 197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7"/>
                  </a:lnTo>
                  <a:lnTo>
                    <a:pt x="0" y="474"/>
                  </a:lnTo>
                  <a:lnTo>
                    <a:pt x="453" y="277"/>
                  </a:lnTo>
                  <a:lnTo>
                    <a:pt x="453" y="0"/>
                  </a:lnTo>
                  <a:close/>
                </a:path>
              </a:pathLst>
            </a:custGeom>
            <a:solidFill>
              <a:srgbClr val="164A7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56" name="Freeform 7"/>
            <p:cNvSpPr/>
            <p:nvPr/>
          </p:nvSpPr>
          <p:spPr bwMode="auto">
            <a:xfrm>
              <a:off x="3989567" y="3303792"/>
              <a:ext cx="450720" cy="54114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close/>
                </a:path>
              </a:pathLst>
            </a:custGeom>
            <a:solidFill>
              <a:srgbClr val="164A7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57" name="Freeform 9"/>
            <p:cNvSpPr/>
            <p:nvPr/>
          </p:nvSpPr>
          <p:spPr bwMode="auto">
            <a:xfrm>
              <a:off x="3989568" y="3082312"/>
              <a:ext cx="901439" cy="446384"/>
            </a:xfrm>
            <a:custGeom>
              <a:avLst/>
              <a:gdLst>
                <a:gd name="T0" fmla="*/ 453 w 906"/>
                <a:gd name="T1" fmla="*/ 0 h 391"/>
                <a:gd name="T2" fmla="*/ 0 w 906"/>
                <a:gd name="T3" fmla="*/ 194 h 391"/>
                <a:gd name="T4" fmla="*/ 453 w 906"/>
                <a:gd name="T5" fmla="*/ 391 h 391"/>
                <a:gd name="T6" fmla="*/ 906 w 906"/>
                <a:gd name="T7" fmla="*/ 194 h 391"/>
                <a:gd name="T8" fmla="*/ 453 w 906"/>
                <a:gd name="T9" fmla="*/ 0 h 391"/>
              </a:gdLst>
              <a:ahLst/>
              <a:cxnLst>
                <a:cxn ang="0">
                  <a:pos x="T0" y="T1"/>
                </a:cxn>
                <a:cxn ang="0">
                  <a:pos x="T2" y="T3"/>
                </a:cxn>
                <a:cxn ang="0">
                  <a:pos x="T4" y="T5"/>
                </a:cxn>
                <a:cxn ang="0">
                  <a:pos x="T6" y="T7"/>
                </a:cxn>
                <a:cxn ang="0">
                  <a:pos x="T8" y="T9"/>
                </a:cxn>
              </a:cxnLst>
              <a:rect l="0" t="0" r="r" b="b"/>
              <a:pathLst>
                <a:path w="906" h="391">
                  <a:moveTo>
                    <a:pt x="453" y="0"/>
                  </a:moveTo>
                  <a:lnTo>
                    <a:pt x="0" y="194"/>
                  </a:lnTo>
                  <a:lnTo>
                    <a:pt x="453" y="391"/>
                  </a:lnTo>
                  <a:lnTo>
                    <a:pt x="906" y="194"/>
                  </a:lnTo>
                  <a:lnTo>
                    <a:pt x="45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58" name="Freeform 41"/>
            <p:cNvSpPr>
              <a:spLocks noEditPoints="1"/>
            </p:cNvSpPr>
            <p:nvPr/>
          </p:nvSpPr>
          <p:spPr bwMode="auto">
            <a:xfrm>
              <a:off x="4102994" y="3441931"/>
              <a:ext cx="182079" cy="262579"/>
            </a:xfrm>
            <a:custGeom>
              <a:avLst/>
              <a:gdLst>
                <a:gd name="T0" fmla="*/ 25 w 77"/>
                <a:gd name="T1" fmla="*/ 80 h 97"/>
                <a:gd name="T2" fmla="*/ 9 w 77"/>
                <a:gd name="T3" fmla="*/ 46 h 97"/>
                <a:gd name="T4" fmla="*/ 25 w 77"/>
                <a:gd name="T5" fmla="*/ 26 h 97"/>
                <a:gd name="T6" fmla="*/ 41 w 77"/>
                <a:gd name="T7" fmla="*/ 60 h 97"/>
                <a:gd name="T8" fmla="*/ 22 w 77"/>
                <a:gd name="T9" fmla="*/ 9 h 97"/>
                <a:gd name="T10" fmla="*/ 20 w 77"/>
                <a:gd name="T11" fmla="*/ 17 h 97"/>
                <a:gd name="T12" fmla="*/ 11 w 77"/>
                <a:gd name="T13" fmla="*/ 12 h 97"/>
                <a:gd name="T14" fmla="*/ 8 w 77"/>
                <a:gd name="T15" fmla="*/ 26 h 97"/>
                <a:gd name="T16" fmla="*/ 0 w 77"/>
                <a:gd name="T17" fmla="*/ 36 h 97"/>
                <a:gd name="T18" fmla="*/ 5 w 77"/>
                <a:gd name="T19" fmla="*/ 51 h 97"/>
                <a:gd name="T20" fmla="*/ 5 w 77"/>
                <a:gd name="T21" fmla="*/ 70 h 97"/>
                <a:gd name="T22" fmla="*/ 13 w 77"/>
                <a:gd name="T23" fmla="*/ 77 h 97"/>
                <a:gd name="T24" fmla="*/ 21 w 77"/>
                <a:gd name="T25" fmla="*/ 94 h 97"/>
                <a:gd name="T26" fmla="*/ 29 w 77"/>
                <a:gd name="T27" fmla="*/ 89 h 97"/>
                <a:gd name="T28" fmla="*/ 36 w 77"/>
                <a:gd name="T29" fmla="*/ 87 h 97"/>
                <a:gd name="T30" fmla="*/ 45 w 77"/>
                <a:gd name="T31" fmla="*/ 88 h 97"/>
                <a:gd name="T32" fmla="*/ 45 w 77"/>
                <a:gd name="T33" fmla="*/ 69 h 97"/>
                <a:gd name="T34" fmla="*/ 50 w 77"/>
                <a:gd name="T35" fmla="*/ 58 h 97"/>
                <a:gd name="T36" fmla="*/ 42 w 77"/>
                <a:gd name="T37" fmla="*/ 41 h 97"/>
                <a:gd name="T38" fmla="*/ 40 w 77"/>
                <a:gd name="T39" fmla="*/ 25 h 97"/>
                <a:gd name="T40" fmla="*/ 30 w 77"/>
                <a:gd name="T41" fmla="*/ 21 h 97"/>
                <a:gd name="T42" fmla="*/ 22 w 77"/>
                <a:gd name="T43" fmla="*/ 9 h 97"/>
                <a:gd name="T44" fmla="*/ 60 w 77"/>
                <a:gd name="T45" fmla="*/ 48 h 97"/>
                <a:gd name="T46" fmla="*/ 49 w 77"/>
                <a:gd name="T47" fmla="*/ 25 h 97"/>
                <a:gd name="T48" fmla="*/ 60 w 77"/>
                <a:gd name="T49" fmla="*/ 12 h 97"/>
                <a:gd name="T50" fmla="*/ 70 w 77"/>
                <a:gd name="T51" fmla="*/ 35 h 97"/>
                <a:gd name="T52" fmla="*/ 58 w 77"/>
                <a:gd name="T53" fmla="*/ 0 h 97"/>
                <a:gd name="T54" fmla="*/ 57 w 77"/>
                <a:gd name="T55" fmla="*/ 5 h 97"/>
                <a:gd name="T56" fmla="*/ 50 w 77"/>
                <a:gd name="T57" fmla="*/ 2 h 97"/>
                <a:gd name="T58" fmla="*/ 48 w 77"/>
                <a:gd name="T59" fmla="*/ 11 h 97"/>
                <a:gd name="T60" fmla="*/ 43 w 77"/>
                <a:gd name="T61" fmla="*/ 18 h 97"/>
                <a:gd name="T62" fmla="*/ 46 w 77"/>
                <a:gd name="T63" fmla="*/ 28 h 97"/>
                <a:gd name="T64" fmla="*/ 46 w 77"/>
                <a:gd name="T65" fmla="*/ 41 h 97"/>
                <a:gd name="T66" fmla="*/ 52 w 77"/>
                <a:gd name="T67" fmla="*/ 46 h 97"/>
                <a:gd name="T68" fmla="*/ 57 w 77"/>
                <a:gd name="T69" fmla="*/ 57 h 97"/>
                <a:gd name="T70" fmla="*/ 62 w 77"/>
                <a:gd name="T71" fmla="*/ 55 h 97"/>
                <a:gd name="T72" fmla="*/ 67 w 77"/>
                <a:gd name="T73" fmla="*/ 53 h 97"/>
                <a:gd name="T74" fmla="*/ 73 w 77"/>
                <a:gd name="T75" fmla="*/ 53 h 97"/>
                <a:gd name="T76" fmla="*/ 73 w 77"/>
                <a:gd name="T77" fmla="*/ 41 h 97"/>
                <a:gd name="T78" fmla="*/ 77 w 77"/>
                <a:gd name="T79" fmla="*/ 33 h 97"/>
                <a:gd name="T80" fmla="*/ 72 w 77"/>
                <a:gd name="T81" fmla="*/ 22 h 97"/>
                <a:gd name="T82" fmla="*/ 70 w 77"/>
                <a:gd name="T83" fmla="*/ 11 h 97"/>
                <a:gd name="T84" fmla="*/ 63 w 77"/>
                <a:gd name="T85" fmla="*/ 8 h 97"/>
                <a:gd name="T86" fmla="*/ 58 w 77"/>
                <a:gd name="T8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 h="97">
                  <a:moveTo>
                    <a:pt x="29" y="81"/>
                  </a:moveTo>
                  <a:cubicBezTo>
                    <a:pt x="28" y="81"/>
                    <a:pt x="26" y="81"/>
                    <a:pt x="25" y="80"/>
                  </a:cubicBezTo>
                  <a:cubicBezTo>
                    <a:pt x="25" y="80"/>
                    <a:pt x="25" y="80"/>
                    <a:pt x="25" y="80"/>
                  </a:cubicBezTo>
                  <a:cubicBezTo>
                    <a:pt x="16" y="76"/>
                    <a:pt x="9" y="61"/>
                    <a:pt x="9" y="46"/>
                  </a:cubicBezTo>
                  <a:cubicBezTo>
                    <a:pt x="10" y="34"/>
                    <a:pt x="15" y="26"/>
                    <a:pt x="22" y="26"/>
                  </a:cubicBezTo>
                  <a:cubicBezTo>
                    <a:pt x="23" y="26"/>
                    <a:pt x="24" y="26"/>
                    <a:pt x="25" y="26"/>
                  </a:cubicBezTo>
                  <a:cubicBezTo>
                    <a:pt x="26" y="27"/>
                    <a:pt x="26" y="27"/>
                    <a:pt x="26" y="27"/>
                  </a:cubicBezTo>
                  <a:cubicBezTo>
                    <a:pt x="34" y="30"/>
                    <a:pt x="41" y="46"/>
                    <a:pt x="41" y="60"/>
                  </a:cubicBezTo>
                  <a:cubicBezTo>
                    <a:pt x="41" y="73"/>
                    <a:pt x="36" y="81"/>
                    <a:pt x="29" y="81"/>
                  </a:cubicBezTo>
                  <a:moveTo>
                    <a:pt x="22" y="9"/>
                  </a:moveTo>
                  <a:cubicBezTo>
                    <a:pt x="22" y="17"/>
                    <a:pt x="22" y="17"/>
                    <a:pt x="22" y="17"/>
                  </a:cubicBezTo>
                  <a:cubicBezTo>
                    <a:pt x="21" y="17"/>
                    <a:pt x="21" y="17"/>
                    <a:pt x="20" y="17"/>
                  </a:cubicBezTo>
                  <a:cubicBezTo>
                    <a:pt x="18" y="17"/>
                    <a:pt x="16" y="18"/>
                    <a:pt x="14" y="19"/>
                  </a:cubicBezTo>
                  <a:cubicBezTo>
                    <a:pt x="11" y="12"/>
                    <a:pt x="11" y="12"/>
                    <a:pt x="11" y="12"/>
                  </a:cubicBezTo>
                  <a:cubicBezTo>
                    <a:pt x="5" y="19"/>
                    <a:pt x="5" y="19"/>
                    <a:pt x="5" y="19"/>
                  </a:cubicBezTo>
                  <a:cubicBezTo>
                    <a:pt x="8" y="26"/>
                    <a:pt x="8" y="26"/>
                    <a:pt x="8" y="26"/>
                  </a:cubicBezTo>
                  <a:cubicBezTo>
                    <a:pt x="7" y="29"/>
                    <a:pt x="6" y="33"/>
                    <a:pt x="5" y="38"/>
                  </a:cubicBezTo>
                  <a:cubicBezTo>
                    <a:pt x="0" y="36"/>
                    <a:pt x="0" y="36"/>
                    <a:pt x="0" y="36"/>
                  </a:cubicBezTo>
                  <a:cubicBezTo>
                    <a:pt x="0" y="49"/>
                    <a:pt x="0" y="49"/>
                    <a:pt x="0" y="49"/>
                  </a:cubicBezTo>
                  <a:cubicBezTo>
                    <a:pt x="5" y="51"/>
                    <a:pt x="5" y="51"/>
                    <a:pt x="5" y="51"/>
                  </a:cubicBezTo>
                  <a:cubicBezTo>
                    <a:pt x="5" y="56"/>
                    <a:pt x="6" y="61"/>
                    <a:pt x="8" y="65"/>
                  </a:cubicBezTo>
                  <a:cubicBezTo>
                    <a:pt x="5" y="70"/>
                    <a:pt x="5" y="70"/>
                    <a:pt x="5" y="70"/>
                  </a:cubicBezTo>
                  <a:cubicBezTo>
                    <a:pt x="10" y="81"/>
                    <a:pt x="10" y="81"/>
                    <a:pt x="10" y="81"/>
                  </a:cubicBezTo>
                  <a:cubicBezTo>
                    <a:pt x="13" y="77"/>
                    <a:pt x="13" y="77"/>
                    <a:pt x="13" y="77"/>
                  </a:cubicBezTo>
                  <a:cubicBezTo>
                    <a:pt x="16" y="81"/>
                    <a:pt x="18" y="84"/>
                    <a:pt x="21" y="86"/>
                  </a:cubicBezTo>
                  <a:cubicBezTo>
                    <a:pt x="21" y="94"/>
                    <a:pt x="21" y="94"/>
                    <a:pt x="21" y="94"/>
                  </a:cubicBezTo>
                  <a:cubicBezTo>
                    <a:pt x="29" y="97"/>
                    <a:pt x="29" y="97"/>
                    <a:pt x="29" y="97"/>
                  </a:cubicBezTo>
                  <a:cubicBezTo>
                    <a:pt x="29" y="89"/>
                    <a:pt x="29" y="89"/>
                    <a:pt x="29" y="89"/>
                  </a:cubicBezTo>
                  <a:cubicBezTo>
                    <a:pt x="29" y="90"/>
                    <a:pt x="30" y="90"/>
                    <a:pt x="30" y="90"/>
                  </a:cubicBezTo>
                  <a:cubicBezTo>
                    <a:pt x="32" y="90"/>
                    <a:pt x="34" y="89"/>
                    <a:pt x="36" y="87"/>
                  </a:cubicBezTo>
                  <a:cubicBezTo>
                    <a:pt x="40" y="94"/>
                    <a:pt x="40" y="94"/>
                    <a:pt x="40" y="94"/>
                  </a:cubicBezTo>
                  <a:cubicBezTo>
                    <a:pt x="45" y="88"/>
                    <a:pt x="45" y="88"/>
                    <a:pt x="45" y="88"/>
                  </a:cubicBezTo>
                  <a:cubicBezTo>
                    <a:pt x="42" y="81"/>
                    <a:pt x="42" y="81"/>
                    <a:pt x="42" y="81"/>
                  </a:cubicBezTo>
                  <a:cubicBezTo>
                    <a:pt x="44" y="77"/>
                    <a:pt x="45" y="73"/>
                    <a:pt x="45" y="69"/>
                  </a:cubicBezTo>
                  <a:cubicBezTo>
                    <a:pt x="50" y="71"/>
                    <a:pt x="50" y="71"/>
                    <a:pt x="50" y="71"/>
                  </a:cubicBezTo>
                  <a:cubicBezTo>
                    <a:pt x="50" y="58"/>
                    <a:pt x="50" y="58"/>
                    <a:pt x="50" y="58"/>
                  </a:cubicBezTo>
                  <a:cubicBezTo>
                    <a:pt x="45" y="56"/>
                    <a:pt x="45" y="56"/>
                    <a:pt x="45" y="56"/>
                  </a:cubicBezTo>
                  <a:cubicBezTo>
                    <a:pt x="45" y="51"/>
                    <a:pt x="44" y="46"/>
                    <a:pt x="42" y="41"/>
                  </a:cubicBezTo>
                  <a:cubicBezTo>
                    <a:pt x="46" y="37"/>
                    <a:pt x="46" y="37"/>
                    <a:pt x="46" y="37"/>
                  </a:cubicBezTo>
                  <a:cubicBezTo>
                    <a:pt x="40" y="25"/>
                    <a:pt x="40" y="25"/>
                    <a:pt x="40" y="25"/>
                  </a:cubicBezTo>
                  <a:cubicBezTo>
                    <a:pt x="37" y="29"/>
                    <a:pt x="37" y="29"/>
                    <a:pt x="37" y="29"/>
                  </a:cubicBezTo>
                  <a:cubicBezTo>
                    <a:pt x="35" y="26"/>
                    <a:pt x="32" y="23"/>
                    <a:pt x="30" y="21"/>
                  </a:cubicBezTo>
                  <a:cubicBezTo>
                    <a:pt x="30" y="13"/>
                    <a:pt x="30" y="13"/>
                    <a:pt x="30" y="13"/>
                  </a:cubicBezTo>
                  <a:cubicBezTo>
                    <a:pt x="22" y="9"/>
                    <a:pt x="22" y="9"/>
                    <a:pt x="22" y="9"/>
                  </a:cubicBezTo>
                  <a:moveTo>
                    <a:pt x="62" y="49"/>
                  </a:moveTo>
                  <a:cubicBezTo>
                    <a:pt x="61" y="49"/>
                    <a:pt x="61" y="49"/>
                    <a:pt x="60" y="48"/>
                  </a:cubicBezTo>
                  <a:cubicBezTo>
                    <a:pt x="60" y="48"/>
                    <a:pt x="60" y="48"/>
                    <a:pt x="60" y="48"/>
                  </a:cubicBezTo>
                  <a:cubicBezTo>
                    <a:pt x="54" y="46"/>
                    <a:pt x="49" y="35"/>
                    <a:pt x="49" y="25"/>
                  </a:cubicBezTo>
                  <a:cubicBezTo>
                    <a:pt x="49" y="17"/>
                    <a:pt x="53" y="11"/>
                    <a:pt x="57" y="11"/>
                  </a:cubicBezTo>
                  <a:cubicBezTo>
                    <a:pt x="58" y="11"/>
                    <a:pt x="59" y="11"/>
                    <a:pt x="60" y="12"/>
                  </a:cubicBezTo>
                  <a:cubicBezTo>
                    <a:pt x="60" y="12"/>
                    <a:pt x="60" y="12"/>
                    <a:pt x="60" y="12"/>
                  </a:cubicBezTo>
                  <a:cubicBezTo>
                    <a:pt x="66" y="14"/>
                    <a:pt x="71" y="25"/>
                    <a:pt x="70" y="35"/>
                  </a:cubicBezTo>
                  <a:cubicBezTo>
                    <a:pt x="70" y="43"/>
                    <a:pt x="67" y="49"/>
                    <a:pt x="62" y="49"/>
                  </a:cubicBezTo>
                  <a:moveTo>
                    <a:pt x="58" y="0"/>
                  </a:moveTo>
                  <a:cubicBezTo>
                    <a:pt x="57" y="5"/>
                    <a:pt x="57" y="5"/>
                    <a:pt x="57" y="5"/>
                  </a:cubicBezTo>
                  <a:cubicBezTo>
                    <a:pt x="57" y="5"/>
                    <a:pt x="57" y="5"/>
                    <a:pt x="57" y="5"/>
                  </a:cubicBezTo>
                  <a:cubicBezTo>
                    <a:pt x="55" y="5"/>
                    <a:pt x="54" y="6"/>
                    <a:pt x="52" y="7"/>
                  </a:cubicBezTo>
                  <a:cubicBezTo>
                    <a:pt x="50" y="2"/>
                    <a:pt x="50" y="2"/>
                    <a:pt x="50" y="2"/>
                  </a:cubicBezTo>
                  <a:cubicBezTo>
                    <a:pt x="46" y="7"/>
                    <a:pt x="46" y="7"/>
                    <a:pt x="46" y="7"/>
                  </a:cubicBezTo>
                  <a:cubicBezTo>
                    <a:pt x="48" y="11"/>
                    <a:pt x="48" y="11"/>
                    <a:pt x="48" y="11"/>
                  </a:cubicBezTo>
                  <a:cubicBezTo>
                    <a:pt x="47" y="14"/>
                    <a:pt x="47" y="16"/>
                    <a:pt x="46" y="19"/>
                  </a:cubicBezTo>
                  <a:cubicBezTo>
                    <a:pt x="43" y="18"/>
                    <a:pt x="43" y="18"/>
                    <a:pt x="43" y="18"/>
                  </a:cubicBezTo>
                  <a:cubicBezTo>
                    <a:pt x="43" y="27"/>
                    <a:pt x="43" y="27"/>
                    <a:pt x="43" y="27"/>
                  </a:cubicBezTo>
                  <a:cubicBezTo>
                    <a:pt x="46" y="28"/>
                    <a:pt x="46" y="28"/>
                    <a:pt x="46" y="28"/>
                  </a:cubicBezTo>
                  <a:cubicBezTo>
                    <a:pt x="46" y="32"/>
                    <a:pt x="47" y="35"/>
                    <a:pt x="48" y="38"/>
                  </a:cubicBezTo>
                  <a:cubicBezTo>
                    <a:pt x="46" y="41"/>
                    <a:pt x="46" y="41"/>
                    <a:pt x="46" y="41"/>
                  </a:cubicBezTo>
                  <a:cubicBezTo>
                    <a:pt x="49" y="49"/>
                    <a:pt x="49" y="49"/>
                    <a:pt x="49" y="49"/>
                  </a:cubicBezTo>
                  <a:cubicBezTo>
                    <a:pt x="52" y="46"/>
                    <a:pt x="52" y="46"/>
                    <a:pt x="52" y="46"/>
                  </a:cubicBezTo>
                  <a:cubicBezTo>
                    <a:pt x="53" y="49"/>
                    <a:pt x="55" y="51"/>
                    <a:pt x="57" y="52"/>
                  </a:cubicBezTo>
                  <a:cubicBezTo>
                    <a:pt x="57" y="57"/>
                    <a:pt x="57" y="57"/>
                    <a:pt x="57" y="57"/>
                  </a:cubicBezTo>
                  <a:cubicBezTo>
                    <a:pt x="62" y="60"/>
                    <a:pt x="62" y="60"/>
                    <a:pt x="62" y="60"/>
                  </a:cubicBezTo>
                  <a:cubicBezTo>
                    <a:pt x="62" y="55"/>
                    <a:pt x="62" y="55"/>
                    <a:pt x="62" y="55"/>
                  </a:cubicBezTo>
                  <a:cubicBezTo>
                    <a:pt x="62" y="55"/>
                    <a:pt x="63" y="55"/>
                    <a:pt x="63" y="55"/>
                  </a:cubicBezTo>
                  <a:cubicBezTo>
                    <a:pt x="65" y="55"/>
                    <a:pt x="66" y="54"/>
                    <a:pt x="67" y="53"/>
                  </a:cubicBezTo>
                  <a:cubicBezTo>
                    <a:pt x="70" y="58"/>
                    <a:pt x="70" y="58"/>
                    <a:pt x="70" y="58"/>
                  </a:cubicBezTo>
                  <a:cubicBezTo>
                    <a:pt x="73" y="53"/>
                    <a:pt x="73" y="53"/>
                    <a:pt x="73" y="53"/>
                  </a:cubicBezTo>
                  <a:cubicBezTo>
                    <a:pt x="71" y="48"/>
                    <a:pt x="71" y="48"/>
                    <a:pt x="71" y="48"/>
                  </a:cubicBezTo>
                  <a:cubicBezTo>
                    <a:pt x="72" y="46"/>
                    <a:pt x="73" y="44"/>
                    <a:pt x="73" y="41"/>
                  </a:cubicBezTo>
                  <a:cubicBezTo>
                    <a:pt x="77" y="42"/>
                    <a:pt x="77" y="42"/>
                    <a:pt x="77" y="42"/>
                  </a:cubicBezTo>
                  <a:cubicBezTo>
                    <a:pt x="77" y="33"/>
                    <a:pt x="77" y="33"/>
                    <a:pt x="77" y="33"/>
                  </a:cubicBezTo>
                  <a:cubicBezTo>
                    <a:pt x="74" y="32"/>
                    <a:pt x="74" y="32"/>
                    <a:pt x="74" y="32"/>
                  </a:cubicBezTo>
                  <a:cubicBezTo>
                    <a:pt x="73" y="28"/>
                    <a:pt x="73" y="25"/>
                    <a:pt x="72" y="22"/>
                  </a:cubicBezTo>
                  <a:cubicBezTo>
                    <a:pt x="74" y="19"/>
                    <a:pt x="74" y="19"/>
                    <a:pt x="74" y="19"/>
                  </a:cubicBezTo>
                  <a:cubicBezTo>
                    <a:pt x="70" y="11"/>
                    <a:pt x="70" y="11"/>
                    <a:pt x="70" y="11"/>
                  </a:cubicBezTo>
                  <a:cubicBezTo>
                    <a:pt x="68" y="14"/>
                    <a:pt x="68" y="14"/>
                    <a:pt x="68" y="14"/>
                  </a:cubicBezTo>
                  <a:cubicBezTo>
                    <a:pt x="66" y="11"/>
                    <a:pt x="65" y="9"/>
                    <a:pt x="63" y="8"/>
                  </a:cubicBezTo>
                  <a:cubicBezTo>
                    <a:pt x="63" y="2"/>
                    <a:pt x="63" y="2"/>
                    <a:pt x="63" y="2"/>
                  </a:cubicBezTo>
                  <a:cubicBezTo>
                    <a:pt x="58" y="0"/>
                    <a:pt x="58" y="0"/>
                    <a:pt x="58" y="0"/>
                  </a:cubicBezTo>
                </a:path>
              </a:pathLst>
            </a:custGeom>
            <a:solidFill>
              <a:schemeClr val="bg1"/>
            </a:solidFill>
            <a:ln>
              <a:noFill/>
            </a:ln>
          </p:spPr>
          <p:txBody>
            <a:bodyPr vert="horz" wrap="square" lIns="91416" tIns="45708" rIns="91416" bIns="45708" numCol="1" anchor="t" anchorCtr="0" compatLnSpc="1"/>
            <a:lstStyle/>
            <a:p>
              <a:endParaRPr lang="zh-CN" altLang="en-US" sz="3200">
                <a:solidFill>
                  <a:schemeClr val="bg1"/>
                </a:solidFill>
              </a:endParaRPr>
            </a:p>
          </p:txBody>
        </p:sp>
      </p:grpSp>
      <p:grpSp>
        <p:nvGrpSpPr>
          <p:cNvPr id="59" name="Group 74"/>
          <p:cNvGrpSpPr/>
          <p:nvPr/>
        </p:nvGrpSpPr>
        <p:grpSpPr>
          <a:xfrm>
            <a:off x="5116839" y="3447675"/>
            <a:ext cx="1201607" cy="1015040"/>
            <a:chOff x="3989567" y="2455549"/>
            <a:chExt cx="901440" cy="761478"/>
          </a:xfrm>
        </p:grpSpPr>
        <p:sp>
          <p:nvSpPr>
            <p:cNvPr id="60" name="Freeform 10"/>
            <p:cNvSpPr/>
            <p:nvPr/>
          </p:nvSpPr>
          <p:spPr bwMode="auto">
            <a:xfrm>
              <a:off x="4440286" y="2677028"/>
              <a:ext cx="450720" cy="539999"/>
            </a:xfrm>
            <a:custGeom>
              <a:avLst/>
              <a:gdLst>
                <a:gd name="T0" fmla="*/ 453 w 453"/>
                <a:gd name="T1" fmla="*/ 0 h 473"/>
                <a:gd name="T2" fmla="*/ 0 w 453"/>
                <a:gd name="T3" fmla="*/ 194 h 473"/>
                <a:gd name="T4" fmla="*/ 0 w 453"/>
                <a:gd name="T5" fmla="*/ 473 h 473"/>
                <a:gd name="T6" fmla="*/ 453 w 453"/>
                <a:gd name="T7" fmla="*/ 277 h 473"/>
                <a:gd name="T8" fmla="*/ 453 w 453"/>
                <a:gd name="T9" fmla="*/ 0 h 473"/>
              </a:gdLst>
              <a:ahLst/>
              <a:cxnLst>
                <a:cxn ang="0">
                  <a:pos x="T0" y="T1"/>
                </a:cxn>
                <a:cxn ang="0">
                  <a:pos x="T2" y="T3"/>
                </a:cxn>
                <a:cxn ang="0">
                  <a:pos x="T4" y="T5"/>
                </a:cxn>
                <a:cxn ang="0">
                  <a:pos x="T6" y="T7"/>
                </a:cxn>
                <a:cxn ang="0">
                  <a:pos x="T8" y="T9"/>
                </a:cxn>
              </a:cxnLst>
              <a:rect l="0" t="0" r="r" b="b"/>
              <a:pathLst>
                <a:path w="453" h="473">
                  <a:moveTo>
                    <a:pt x="453" y="0"/>
                  </a:moveTo>
                  <a:lnTo>
                    <a:pt x="0" y="194"/>
                  </a:lnTo>
                  <a:lnTo>
                    <a:pt x="0" y="473"/>
                  </a:lnTo>
                  <a:lnTo>
                    <a:pt x="453" y="277"/>
                  </a:lnTo>
                  <a:lnTo>
                    <a:pt x="453" y="0"/>
                  </a:lnTo>
                  <a:close/>
                </a:path>
              </a:pathLst>
            </a:custGeom>
            <a:solidFill>
              <a:srgbClr val="73ADAD"/>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61" name="Freeform 11"/>
            <p:cNvSpPr/>
            <p:nvPr/>
          </p:nvSpPr>
          <p:spPr bwMode="auto">
            <a:xfrm>
              <a:off x="3989567" y="2677028"/>
              <a:ext cx="450720" cy="539999"/>
            </a:xfrm>
            <a:custGeom>
              <a:avLst/>
              <a:gdLst>
                <a:gd name="T0" fmla="*/ 0 w 453"/>
                <a:gd name="T1" fmla="*/ 0 h 473"/>
                <a:gd name="T2" fmla="*/ 453 w 453"/>
                <a:gd name="T3" fmla="*/ 194 h 473"/>
                <a:gd name="T4" fmla="*/ 453 w 453"/>
                <a:gd name="T5" fmla="*/ 473 h 473"/>
                <a:gd name="T6" fmla="*/ 0 w 453"/>
                <a:gd name="T7" fmla="*/ 277 h 473"/>
                <a:gd name="T8" fmla="*/ 0 w 453"/>
                <a:gd name="T9" fmla="*/ 0 h 473"/>
              </a:gdLst>
              <a:ahLst/>
              <a:cxnLst>
                <a:cxn ang="0">
                  <a:pos x="T0" y="T1"/>
                </a:cxn>
                <a:cxn ang="0">
                  <a:pos x="T2" y="T3"/>
                </a:cxn>
                <a:cxn ang="0">
                  <a:pos x="T4" y="T5"/>
                </a:cxn>
                <a:cxn ang="0">
                  <a:pos x="T6" y="T7"/>
                </a:cxn>
                <a:cxn ang="0">
                  <a:pos x="T8" y="T9"/>
                </a:cxn>
              </a:cxnLst>
              <a:rect l="0" t="0" r="r" b="b"/>
              <a:pathLst>
                <a:path w="453" h="473">
                  <a:moveTo>
                    <a:pt x="0" y="0"/>
                  </a:moveTo>
                  <a:lnTo>
                    <a:pt x="453" y="194"/>
                  </a:lnTo>
                  <a:lnTo>
                    <a:pt x="453" y="473"/>
                  </a:lnTo>
                  <a:lnTo>
                    <a:pt x="0" y="277"/>
                  </a:lnTo>
                  <a:lnTo>
                    <a:pt x="0" y="0"/>
                  </a:lnTo>
                  <a:close/>
                </a:path>
              </a:pathLst>
            </a:custGeom>
            <a:solidFill>
              <a:srgbClr val="73ADAD"/>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62" name="Freeform 12"/>
            <p:cNvSpPr/>
            <p:nvPr/>
          </p:nvSpPr>
          <p:spPr bwMode="auto">
            <a:xfrm>
              <a:off x="3989568" y="2455549"/>
              <a:ext cx="901439" cy="442958"/>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63" name="Freeform 43"/>
            <p:cNvSpPr>
              <a:spLocks noEditPoints="1"/>
            </p:cNvSpPr>
            <p:nvPr/>
          </p:nvSpPr>
          <p:spPr bwMode="auto">
            <a:xfrm>
              <a:off x="4133837" y="2798042"/>
              <a:ext cx="165164" cy="286554"/>
            </a:xfrm>
            <a:custGeom>
              <a:avLst/>
              <a:gdLst>
                <a:gd name="T0" fmla="*/ 63 w 70"/>
                <a:gd name="T1" fmla="*/ 23 h 106"/>
                <a:gd name="T2" fmla="*/ 51 w 70"/>
                <a:gd name="T3" fmla="*/ 38 h 106"/>
                <a:gd name="T4" fmla="*/ 42 w 70"/>
                <a:gd name="T5" fmla="*/ 25 h 106"/>
                <a:gd name="T6" fmla="*/ 42 w 70"/>
                <a:gd name="T7" fmla="*/ 24 h 106"/>
                <a:gd name="T8" fmla="*/ 41 w 70"/>
                <a:gd name="T9" fmla="*/ 25 h 106"/>
                <a:gd name="T10" fmla="*/ 33 w 70"/>
                <a:gd name="T11" fmla="*/ 35 h 106"/>
                <a:gd name="T12" fmla="*/ 34 w 70"/>
                <a:gd name="T13" fmla="*/ 37 h 106"/>
                <a:gd name="T14" fmla="*/ 42 w 70"/>
                <a:gd name="T15" fmla="*/ 28 h 106"/>
                <a:gd name="T16" fmla="*/ 51 w 70"/>
                <a:gd name="T17" fmla="*/ 40 h 106"/>
                <a:gd name="T18" fmla="*/ 51 w 70"/>
                <a:gd name="T19" fmla="*/ 41 h 106"/>
                <a:gd name="T20" fmla="*/ 52 w 70"/>
                <a:gd name="T21" fmla="*/ 41 h 106"/>
                <a:gd name="T22" fmla="*/ 64 w 70"/>
                <a:gd name="T23" fmla="*/ 26 h 106"/>
                <a:gd name="T24" fmla="*/ 63 w 70"/>
                <a:gd name="T25" fmla="*/ 23 h 106"/>
                <a:gd name="T26" fmla="*/ 18 w 70"/>
                <a:gd name="T27" fmla="*/ 13 h 106"/>
                <a:gd name="T28" fmla="*/ 8 w 70"/>
                <a:gd name="T29" fmla="*/ 26 h 106"/>
                <a:gd name="T30" fmla="*/ 13 w 70"/>
                <a:gd name="T31" fmla="*/ 43 h 106"/>
                <a:gd name="T32" fmla="*/ 5 w 70"/>
                <a:gd name="T33" fmla="*/ 52 h 106"/>
                <a:gd name="T34" fmla="*/ 29 w 70"/>
                <a:gd name="T35" fmla="*/ 62 h 106"/>
                <a:gd name="T36" fmla="*/ 29 w 70"/>
                <a:gd name="T37" fmla="*/ 98 h 106"/>
                <a:gd name="T38" fmla="*/ 47 w 70"/>
                <a:gd name="T39" fmla="*/ 78 h 106"/>
                <a:gd name="T40" fmla="*/ 47 w 70"/>
                <a:gd name="T41" fmla="*/ 68 h 106"/>
                <a:gd name="T42" fmla="*/ 44 w 70"/>
                <a:gd name="T43" fmla="*/ 66 h 106"/>
                <a:gd name="T44" fmla="*/ 41 w 70"/>
                <a:gd name="T45" fmla="*/ 67 h 106"/>
                <a:gd name="T46" fmla="*/ 33 w 70"/>
                <a:gd name="T47" fmla="*/ 73 h 106"/>
                <a:gd name="T48" fmla="*/ 24 w 70"/>
                <a:gd name="T49" fmla="*/ 48 h 106"/>
                <a:gd name="T50" fmla="*/ 29 w 70"/>
                <a:gd name="T51" fmla="*/ 35 h 106"/>
                <a:gd name="T52" fmla="*/ 18 w 70"/>
                <a:gd name="T53" fmla="*/ 13 h 106"/>
                <a:gd name="T54" fmla="*/ 28 w 70"/>
                <a:gd name="T55" fmla="*/ 64 h 106"/>
                <a:gd name="T56" fmla="*/ 0 w 70"/>
                <a:gd name="T57" fmla="*/ 52 h 106"/>
                <a:gd name="T58" fmla="*/ 0 w 70"/>
                <a:gd name="T59" fmla="*/ 94 h 106"/>
                <a:gd name="T60" fmla="*/ 3 w 70"/>
                <a:gd name="T61" fmla="*/ 96 h 106"/>
                <a:gd name="T62" fmla="*/ 3 w 70"/>
                <a:gd name="T63" fmla="*/ 59 h 106"/>
                <a:gd name="T64" fmla="*/ 25 w 70"/>
                <a:gd name="T65" fmla="*/ 68 h 106"/>
                <a:gd name="T66" fmla="*/ 25 w 70"/>
                <a:gd name="T67" fmla="*/ 105 h 106"/>
                <a:gd name="T68" fmla="*/ 28 w 70"/>
                <a:gd name="T69" fmla="*/ 106 h 106"/>
                <a:gd name="T70" fmla="*/ 28 w 70"/>
                <a:gd name="T71" fmla="*/ 64 h 106"/>
                <a:gd name="T72" fmla="*/ 70 w 70"/>
                <a:gd name="T73" fmla="*/ 17 h 106"/>
                <a:gd name="T74" fmla="*/ 27 w 70"/>
                <a:gd name="T75" fmla="*/ 0 h 106"/>
                <a:gd name="T76" fmla="*/ 27 w 70"/>
                <a:gd name="T77" fmla="*/ 16 h 106"/>
                <a:gd name="T78" fmla="*/ 30 w 70"/>
                <a:gd name="T79" fmla="*/ 23 h 106"/>
                <a:gd name="T80" fmla="*/ 30 w 70"/>
                <a:gd name="T81" fmla="*/ 6 h 106"/>
                <a:gd name="T82" fmla="*/ 67 w 70"/>
                <a:gd name="T83" fmla="*/ 21 h 106"/>
                <a:gd name="T84" fmla="*/ 67 w 70"/>
                <a:gd name="T85" fmla="*/ 53 h 106"/>
                <a:gd name="T86" fmla="*/ 32 w 70"/>
                <a:gd name="T87" fmla="*/ 39 h 106"/>
                <a:gd name="T88" fmla="*/ 31 w 70"/>
                <a:gd name="T89" fmla="*/ 44 h 106"/>
                <a:gd name="T90" fmla="*/ 47 w 70"/>
                <a:gd name="T91" fmla="*/ 50 h 106"/>
                <a:gd name="T92" fmla="*/ 47 w 70"/>
                <a:gd name="T93" fmla="*/ 54 h 106"/>
                <a:gd name="T94" fmla="*/ 43 w 70"/>
                <a:gd name="T95" fmla="*/ 52 h 106"/>
                <a:gd name="T96" fmla="*/ 43 w 70"/>
                <a:gd name="T97" fmla="*/ 57 h 106"/>
                <a:gd name="T98" fmla="*/ 55 w 70"/>
                <a:gd name="T99" fmla="*/ 63 h 106"/>
                <a:gd name="T100" fmla="*/ 55 w 70"/>
                <a:gd name="T101" fmla="*/ 57 h 106"/>
                <a:gd name="T102" fmla="*/ 50 w 70"/>
                <a:gd name="T103" fmla="*/ 55 h 106"/>
                <a:gd name="T104" fmla="*/ 50 w 70"/>
                <a:gd name="T105" fmla="*/ 52 h 106"/>
                <a:gd name="T106" fmla="*/ 70 w 70"/>
                <a:gd name="T107" fmla="*/ 60 h 106"/>
                <a:gd name="T108" fmla="*/ 70 w 70"/>
                <a:gd name="T109" fmla="*/ 1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6">
                  <a:moveTo>
                    <a:pt x="63" y="23"/>
                  </a:moveTo>
                  <a:cubicBezTo>
                    <a:pt x="51" y="38"/>
                    <a:pt x="51" y="38"/>
                    <a:pt x="51" y="38"/>
                  </a:cubicBezTo>
                  <a:cubicBezTo>
                    <a:pt x="42" y="25"/>
                    <a:pt x="42" y="25"/>
                    <a:pt x="42" y="25"/>
                  </a:cubicBezTo>
                  <a:cubicBezTo>
                    <a:pt x="42" y="24"/>
                    <a:pt x="42" y="24"/>
                    <a:pt x="42" y="24"/>
                  </a:cubicBezTo>
                  <a:cubicBezTo>
                    <a:pt x="41" y="25"/>
                    <a:pt x="41" y="25"/>
                    <a:pt x="41" y="25"/>
                  </a:cubicBezTo>
                  <a:cubicBezTo>
                    <a:pt x="33" y="35"/>
                    <a:pt x="33" y="35"/>
                    <a:pt x="33" y="35"/>
                  </a:cubicBezTo>
                  <a:cubicBezTo>
                    <a:pt x="34" y="37"/>
                    <a:pt x="34" y="37"/>
                    <a:pt x="34" y="37"/>
                  </a:cubicBezTo>
                  <a:cubicBezTo>
                    <a:pt x="42" y="28"/>
                    <a:pt x="42" y="28"/>
                    <a:pt x="42" y="28"/>
                  </a:cubicBezTo>
                  <a:cubicBezTo>
                    <a:pt x="51" y="40"/>
                    <a:pt x="51" y="40"/>
                    <a:pt x="51" y="40"/>
                  </a:cubicBezTo>
                  <a:cubicBezTo>
                    <a:pt x="51" y="41"/>
                    <a:pt x="51" y="41"/>
                    <a:pt x="51" y="41"/>
                  </a:cubicBezTo>
                  <a:cubicBezTo>
                    <a:pt x="52" y="41"/>
                    <a:pt x="52" y="41"/>
                    <a:pt x="52" y="41"/>
                  </a:cubicBezTo>
                  <a:cubicBezTo>
                    <a:pt x="64" y="26"/>
                    <a:pt x="64" y="26"/>
                    <a:pt x="64" y="26"/>
                  </a:cubicBezTo>
                  <a:lnTo>
                    <a:pt x="63" y="23"/>
                  </a:lnTo>
                  <a:close/>
                  <a:moveTo>
                    <a:pt x="18" y="13"/>
                  </a:moveTo>
                  <a:cubicBezTo>
                    <a:pt x="13" y="10"/>
                    <a:pt x="8" y="16"/>
                    <a:pt x="8" y="26"/>
                  </a:cubicBezTo>
                  <a:cubicBezTo>
                    <a:pt x="8" y="33"/>
                    <a:pt x="10" y="39"/>
                    <a:pt x="13" y="43"/>
                  </a:cubicBezTo>
                  <a:cubicBezTo>
                    <a:pt x="10" y="45"/>
                    <a:pt x="7" y="48"/>
                    <a:pt x="5" y="52"/>
                  </a:cubicBezTo>
                  <a:cubicBezTo>
                    <a:pt x="29" y="62"/>
                    <a:pt x="29" y="62"/>
                    <a:pt x="29" y="62"/>
                  </a:cubicBezTo>
                  <a:cubicBezTo>
                    <a:pt x="29" y="98"/>
                    <a:pt x="29" y="98"/>
                    <a:pt x="29" y="98"/>
                  </a:cubicBezTo>
                  <a:cubicBezTo>
                    <a:pt x="47" y="78"/>
                    <a:pt x="47" y="78"/>
                    <a:pt x="47" y="78"/>
                  </a:cubicBezTo>
                  <a:cubicBezTo>
                    <a:pt x="49" y="76"/>
                    <a:pt x="48" y="72"/>
                    <a:pt x="47" y="68"/>
                  </a:cubicBezTo>
                  <a:cubicBezTo>
                    <a:pt x="46" y="67"/>
                    <a:pt x="45" y="66"/>
                    <a:pt x="44" y="66"/>
                  </a:cubicBezTo>
                  <a:cubicBezTo>
                    <a:pt x="43" y="65"/>
                    <a:pt x="42" y="65"/>
                    <a:pt x="41" y="67"/>
                  </a:cubicBezTo>
                  <a:cubicBezTo>
                    <a:pt x="33" y="73"/>
                    <a:pt x="33" y="73"/>
                    <a:pt x="33" y="73"/>
                  </a:cubicBezTo>
                  <a:cubicBezTo>
                    <a:pt x="32" y="65"/>
                    <a:pt x="29" y="56"/>
                    <a:pt x="24" y="48"/>
                  </a:cubicBezTo>
                  <a:cubicBezTo>
                    <a:pt x="27" y="46"/>
                    <a:pt x="29" y="41"/>
                    <a:pt x="29" y="35"/>
                  </a:cubicBezTo>
                  <a:cubicBezTo>
                    <a:pt x="29" y="25"/>
                    <a:pt x="24" y="15"/>
                    <a:pt x="18" y="13"/>
                  </a:cubicBezTo>
                  <a:close/>
                  <a:moveTo>
                    <a:pt x="28" y="64"/>
                  </a:moveTo>
                  <a:cubicBezTo>
                    <a:pt x="0" y="52"/>
                    <a:pt x="0" y="52"/>
                    <a:pt x="0" y="52"/>
                  </a:cubicBezTo>
                  <a:cubicBezTo>
                    <a:pt x="0" y="94"/>
                    <a:pt x="0" y="94"/>
                    <a:pt x="0" y="94"/>
                  </a:cubicBezTo>
                  <a:cubicBezTo>
                    <a:pt x="3" y="96"/>
                    <a:pt x="3" y="96"/>
                    <a:pt x="3" y="96"/>
                  </a:cubicBezTo>
                  <a:cubicBezTo>
                    <a:pt x="3" y="59"/>
                    <a:pt x="3" y="59"/>
                    <a:pt x="3" y="59"/>
                  </a:cubicBezTo>
                  <a:cubicBezTo>
                    <a:pt x="25" y="68"/>
                    <a:pt x="25" y="68"/>
                    <a:pt x="25" y="68"/>
                  </a:cubicBezTo>
                  <a:cubicBezTo>
                    <a:pt x="25" y="105"/>
                    <a:pt x="25" y="105"/>
                    <a:pt x="25" y="105"/>
                  </a:cubicBezTo>
                  <a:cubicBezTo>
                    <a:pt x="28" y="106"/>
                    <a:pt x="28" y="106"/>
                    <a:pt x="28" y="106"/>
                  </a:cubicBezTo>
                  <a:lnTo>
                    <a:pt x="28" y="64"/>
                  </a:lnTo>
                  <a:close/>
                  <a:moveTo>
                    <a:pt x="70" y="17"/>
                  </a:moveTo>
                  <a:cubicBezTo>
                    <a:pt x="27" y="0"/>
                    <a:pt x="27" y="0"/>
                    <a:pt x="27" y="0"/>
                  </a:cubicBezTo>
                  <a:cubicBezTo>
                    <a:pt x="27" y="16"/>
                    <a:pt x="27" y="16"/>
                    <a:pt x="27" y="16"/>
                  </a:cubicBezTo>
                  <a:cubicBezTo>
                    <a:pt x="28" y="18"/>
                    <a:pt x="29" y="21"/>
                    <a:pt x="30" y="23"/>
                  </a:cubicBezTo>
                  <a:cubicBezTo>
                    <a:pt x="30" y="6"/>
                    <a:pt x="30" y="6"/>
                    <a:pt x="30" y="6"/>
                  </a:cubicBezTo>
                  <a:cubicBezTo>
                    <a:pt x="67" y="21"/>
                    <a:pt x="67" y="21"/>
                    <a:pt x="67" y="21"/>
                  </a:cubicBezTo>
                  <a:cubicBezTo>
                    <a:pt x="67" y="53"/>
                    <a:pt x="67" y="53"/>
                    <a:pt x="67" y="53"/>
                  </a:cubicBezTo>
                  <a:cubicBezTo>
                    <a:pt x="32" y="39"/>
                    <a:pt x="32" y="39"/>
                    <a:pt x="32" y="39"/>
                  </a:cubicBezTo>
                  <a:cubicBezTo>
                    <a:pt x="32" y="40"/>
                    <a:pt x="31" y="42"/>
                    <a:pt x="31" y="44"/>
                  </a:cubicBezTo>
                  <a:cubicBezTo>
                    <a:pt x="47" y="50"/>
                    <a:pt x="47" y="50"/>
                    <a:pt x="47" y="50"/>
                  </a:cubicBezTo>
                  <a:cubicBezTo>
                    <a:pt x="47" y="54"/>
                    <a:pt x="47" y="54"/>
                    <a:pt x="47" y="54"/>
                  </a:cubicBezTo>
                  <a:cubicBezTo>
                    <a:pt x="43" y="52"/>
                    <a:pt x="43" y="52"/>
                    <a:pt x="43" y="52"/>
                  </a:cubicBezTo>
                  <a:cubicBezTo>
                    <a:pt x="43" y="57"/>
                    <a:pt x="43" y="57"/>
                    <a:pt x="43" y="57"/>
                  </a:cubicBezTo>
                  <a:cubicBezTo>
                    <a:pt x="55" y="63"/>
                    <a:pt x="55" y="63"/>
                    <a:pt x="55" y="63"/>
                  </a:cubicBezTo>
                  <a:cubicBezTo>
                    <a:pt x="55" y="57"/>
                    <a:pt x="55" y="57"/>
                    <a:pt x="55" y="57"/>
                  </a:cubicBezTo>
                  <a:cubicBezTo>
                    <a:pt x="50" y="55"/>
                    <a:pt x="50" y="55"/>
                    <a:pt x="50" y="55"/>
                  </a:cubicBezTo>
                  <a:cubicBezTo>
                    <a:pt x="50" y="52"/>
                    <a:pt x="50" y="52"/>
                    <a:pt x="50" y="52"/>
                  </a:cubicBezTo>
                  <a:cubicBezTo>
                    <a:pt x="70" y="60"/>
                    <a:pt x="70" y="60"/>
                    <a:pt x="70" y="60"/>
                  </a:cubicBezTo>
                  <a:lnTo>
                    <a:pt x="70" y="17"/>
                  </a:lnTo>
                  <a:close/>
                </a:path>
              </a:pathLst>
            </a:custGeom>
            <a:solidFill>
              <a:schemeClr val="bg1"/>
            </a:solidFill>
            <a:ln>
              <a:noFill/>
            </a:ln>
          </p:spPr>
          <p:txBody>
            <a:bodyPr vert="horz" wrap="square" lIns="91416" tIns="45708" rIns="91416" bIns="45708" numCol="1" anchor="t" anchorCtr="0" compatLnSpc="1"/>
            <a:lstStyle/>
            <a:p>
              <a:endParaRPr lang="zh-CN" altLang="en-US" sz="3200">
                <a:solidFill>
                  <a:schemeClr val="bg1"/>
                </a:solidFill>
              </a:endParaRPr>
            </a:p>
          </p:txBody>
        </p:sp>
      </p:grpSp>
      <p:sp>
        <p:nvSpPr>
          <p:cNvPr id="64" name="椭圆 106"/>
          <p:cNvSpPr>
            <a:spLocks noChangeAspect="1"/>
          </p:cNvSpPr>
          <p:nvPr/>
        </p:nvSpPr>
        <p:spPr>
          <a:xfrm>
            <a:off x="4820354" y="5296664"/>
            <a:ext cx="1823420" cy="924253"/>
          </a:xfrm>
          <a:prstGeom prst="ellipse">
            <a:avLst/>
          </a:prstGeom>
          <a:solidFill>
            <a:schemeClr val="tx1">
              <a:lumMod val="65000"/>
              <a:lumOff val="35000"/>
            </a:schemeClr>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3200">
              <a:solidFill>
                <a:schemeClr val="bg1"/>
              </a:solidFill>
            </a:endParaRPr>
          </a:p>
        </p:txBody>
      </p:sp>
      <p:grpSp>
        <p:nvGrpSpPr>
          <p:cNvPr id="65" name="Group 54"/>
          <p:cNvGrpSpPr/>
          <p:nvPr/>
        </p:nvGrpSpPr>
        <p:grpSpPr>
          <a:xfrm>
            <a:off x="6420019" y="2759524"/>
            <a:ext cx="4397104" cy="1216630"/>
            <a:chOff x="214698" y="2910526"/>
            <a:chExt cx="3298687" cy="912710"/>
          </a:xfrm>
        </p:grpSpPr>
        <p:sp>
          <p:nvSpPr>
            <p:cNvPr id="66" name="椭圆 10"/>
            <p:cNvSpPr/>
            <p:nvPr/>
          </p:nvSpPr>
          <p:spPr>
            <a:xfrm>
              <a:off x="214698" y="2915207"/>
              <a:ext cx="349697" cy="349697"/>
            </a:xfrm>
            <a:prstGeom prst="ellipse">
              <a:avLst/>
            </a:prstGeom>
            <a:solidFill>
              <a:srgbClr val="164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b="1" dirty="0">
                  <a:solidFill>
                    <a:schemeClr val="bg1"/>
                  </a:solidFill>
                  <a:latin typeface="微软雅黑" panose="020B0503020204020204" charset="-122"/>
                  <a:ea typeface="微软雅黑" panose="020B0503020204020204" charset="-122"/>
                </a:rPr>
                <a:t>2</a:t>
              </a:r>
              <a:endParaRPr lang="zh-CN" altLang="en-US" sz="2135" b="1" dirty="0">
                <a:solidFill>
                  <a:schemeClr val="bg1"/>
                </a:solidFill>
                <a:latin typeface="微软雅黑" panose="020B0503020204020204" charset="-122"/>
                <a:ea typeface="微软雅黑" panose="020B0503020204020204" charset="-122"/>
              </a:endParaRPr>
            </a:p>
          </p:txBody>
        </p:sp>
        <p:sp>
          <p:nvSpPr>
            <p:cNvPr id="67" name="文本框 11"/>
            <p:cNvSpPr txBox="1"/>
            <p:nvPr/>
          </p:nvSpPr>
          <p:spPr>
            <a:xfrm>
              <a:off x="565387" y="2910526"/>
              <a:ext cx="1384343" cy="283919"/>
            </a:xfrm>
            <a:prstGeom prst="rect">
              <a:avLst/>
            </a:prstGeom>
            <a:noFill/>
          </p:spPr>
          <p:txBody>
            <a:bodyPr wrap="none" rtlCol="0">
              <a:spAutoFit/>
            </a:bodyPr>
            <a:lstStyle/>
            <a:p>
              <a:pPr algn="l"/>
              <a:r>
                <a:rPr lang="zh-CN" altLang="en-US" sz="1865" dirty="0" smtClean="0">
                  <a:solidFill>
                    <a:srgbClr val="164A71"/>
                  </a:solidFill>
                  <a:latin typeface="微软雅黑" panose="020B0503020204020204" charset="-122"/>
                  <a:ea typeface="微软雅黑" panose="020B0503020204020204" charset="-122"/>
                </a:rPr>
                <a:t>数据库自主可控</a:t>
              </a:r>
              <a:endParaRPr lang="en-US" altLang="zh-CN" sz="1865" dirty="0">
                <a:solidFill>
                  <a:srgbClr val="164A71"/>
                </a:solidFill>
                <a:latin typeface="微软雅黑" panose="020B0503020204020204" charset="-122"/>
                <a:ea typeface="微软雅黑" panose="020B0503020204020204" charset="-122"/>
              </a:endParaRPr>
            </a:p>
          </p:txBody>
        </p:sp>
        <p:sp>
          <p:nvSpPr>
            <p:cNvPr id="68" name="矩形 9"/>
            <p:cNvSpPr/>
            <p:nvPr/>
          </p:nvSpPr>
          <p:spPr>
            <a:xfrm>
              <a:off x="532421" y="3318784"/>
              <a:ext cx="2980964" cy="504452"/>
            </a:xfrm>
            <a:prstGeom prst="rect">
              <a:avLst/>
            </a:prstGeom>
          </p:spPr>
          <p:txBody>
            <a:bodyPr wrap="square">
              <a:spAutoFit/>
            </a:bodyPr>
            <a:lstStyle/>
            <a:p>
              <a:pPr>
                <a:lnSpc>
                  <a:spcPct val="150000"/>
                </a:lnSpc>
              </a:pPr>
              <a:r>
                <a:rPr lang="zh-CN" altLang="en-US" sz="1335" dirty="0">
                  <a:solidFill>
                    <a:schemeClr val="tx1">
                      <a:lumMod val="50000"/>
                      <a:lumOff val="50000"/>
                    </a:schemeClr>
                  </a:solidFill>
                  <a:latin typeface="微软雅黑" panose="020B0503020204020204" charset="-122"/>
                  <a:ea typeface="微软雅黑" panose="020B0503020204020204" charset="-122"/>
                </a:rPr>
                <a:t>采用国外的商用数据库 </a:t>
              </a:r>
              <a:br>
                <a:rPr lang="zh-CN" altLang="en-US" sz="1335" dirty="0">
                  <a:solidFill>
                    <a:schemeClr val="tx1">
                      <a:lumMod val="50000"/>
                      <a:lumOff val="50000"/>
                    </a:schemeClr>
                  </a:solidFill>
                  <a:latin typeface="微软雅黑" panose="020B0503020204020204" charset="-122"/>
                  <a:ea typeface="微软雅黑" panose="020B0503020204020204" charset="-122"/>
                </a:rPr>
              </a:br>
              <a:endParaRPr lang="zh-CN" altLang="en-US" sz="1335" dirty="0">
                <a:solidFill>
                  <a:schemeClr val="tx1">
                    <a:lumMod val="50000"/>
                    <a:lumOff val="50000"/>
                  </a:schemeClr>
                </a:solidFill>
                <a:latin typeface="微软雅黑" panose="020B0503020204020204" charset="-122"/>
                <a:ea typeface="微软雅黑" panose="020B0503020204020204" charset="-122"/>
              </a:endParaRPr>
            </a:p>
          </p:txBody>
        </p:sp>
      </p:grpSp>
      <p:sp>
        <p:nvSpPr>
          <p:cNvPr id="69" name="Freeform 32"/>
          <p:cNvSpPr/>
          <p:nvPr/>
        </p:nvSpPr>
        <p:spPr bwMode="auto">
          <a:xfrm>
            <a:off x="6976359" y="5117948"/>
            <a:ext cx="3656648" cy="12189"/>
          </a:xfrm>
          <a:custGeom>
            <a:avLst/>
            <a:gdLst>
              <a:gd name="T0" fmla="*/ 78 w 78"/>
              <a:gd name="T1" fmla="*/ 0 h 14"/>
              <a:gd name="T2" fmla="*/ 0 w 78"/>
              <a:gd name="T3" fmla="*/ 0 h 14"/>
              <a:gd name="T4" fmla="*/ 1 w 78"/>
              <a:gd name="T5" fmla="*/ 7 h 14"/>
              <a:gd name="T6" fmla="*/ 0 w 78"/>
              <a:gd name="T7" fmla="*/ 14 h 14"/>
              <a:gd name="T8" fmla="*/ 78 w 78"/>
              <a:gd name="T9" fmla="*/ 14 h 14"/>
              <a:gd name="T10" fmla="*/ 78 w 78"/>
              <a:gd name="T11" fmla="*/ 0 h 14"/>
            </a:gdLst>
            <a:ahLst/>
            <a:cxnLst>
              <a:cxn ang="0">
                <a:pos x="T0" y="T1"/>
              </a:cxn>
              <a:cxn ang="0">
                <a:pos x="T2" y="T3"/>
              </a:cxn>
              <a:cxn ang="0">
                <a:pos x="T4" y="T5"/>
              </a:cxn>
              <a:cxn ang="0">
                <a:pos x="T6" y="T7"/>
              </a:cxn>
              <a:cxn ang="0">
                <a:pos x="T8" y="T9"/>
              </a:cxn>
              <a:cxn ang="0">
                <a:pos x="T10" y="T11"/>
              </a:cxn>
            </a:cxnLst>
            <a:rect l="0" t="0" r="r" b="b"/>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grpSp>
        <p:nvGrpSpPr>
          <p:cNvPr id="70" name="Group 59"/>
          <p:cNvGrpSpPr/>
          <p:nvPr/>
        </p:nvGrpSpPr>
        <p:grpSpPr>
          <a:xfrm>
            <a:off x="6432715" y="4659930"/>
            <a:ext cx="4628050" cy="908470"/>
            <a:chOff x="214698" y="2910526"/>
            <a:chExt cx="3471942" cy="681530"/>
          </a:xfrm>
        </p:grpSpPr>
        <p:sp>
          <p:nvSpPr>
            <p:cNvPr id="71" name="椭圆 10"/>
            <p:cNvSpPr/>
            <p:nvPr/>
          </p:nvSpPr>
          <p:spPr>
            <a:xfrm>
              <a:off x="214698" y="2915207"/>
              <a:ext cx="349697" cy="349697"/>
            </a:xfrm>
            <a:prstGeom prst="ellipse">
              <a:avLst/>
            </a:prstGeom>
            <a:solidFill>
              <a:srgbClr val="164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b="1" dirty="0">
                  <a:solidFill>
                    <a:schemeClr val="bg1"/>
                  </a:solidFill>
                  <a:latin typeface="微软雅黑" panose="020B0503020204020204" charset="-122"/>
                  <a:ea typeface="微软雅黑" panose="020B0503020204020204" charset="-122"/>
                </a:rPr>
                <a:t>4</a:t>
              </a:r>
              <a:endParaRPr lang="zh-CN" altLang="en-US" sz="2135" b="1" dirty="0">
                <a:solidFill>
                  <a:schemeClr val="bg1"/>
                </a:solidFill>
                <a:latin typeface="微软雅黑" panose="020B0503020204020204" charset="-122"/>
                <a:ea typeface="微软雅黑" panose="020B0503020204020204" charset="-122"/>
              </a:endParaRPr>
            </a:p>
          </p:txBody>
        </p:sp>
        <p:sp>
          <p:nvSpPr>
            <p:cNvPr id="72" name="文本框 11"/>
            <p:cNvSpPr txBox="1"/>
            <p:nvPr/>
          </p:nvSpPr>
          <p:spPr>
            <a:xfrm>
              <a:off x="565387" y="2910526"/>
              <a:ext cx="1460563" cy="283919"/>
            </a:xfrm>
            <a:prstGeom prst="rect">
              <a:avLst/>
            </a:prstGeom>
            <a:noFill/>
          </p:spPr>
          <p:txBody>
            <a:bodyPr wrap="none" rtlCol="0">
              <a:spAutoFit/>
            </a:bodyPr>
            <a:lstStyle/>
            <a:p>
              <a:pPr algn="l"/>
              <a:r>
                <a:rPr lang="zh-CN" altLang="en-US" sz="1865" dirty="0" smtClean="0">
                  <a:solidFill>
                    <a:srgbClr val="164A71"/>
                  </a:solidFill>
                  <a:latin typeface="微软雅黑" panose="020B0503020204020204" charset="-122"/>
                  <a:ea typeface="微软雅黑" panose="020B0503020204020204" charset="-122"/>
                </a:rPr>
                <a:t>高可靠性</a:t>
              </a:r>
              <a:r>
                <a:rPr lang="en-US" altLang="zh-CN" sz="1865" dirty="0" smtClean="0">
                  <a:solidFill>
                    <a:srgbClr val="164A71"/>
                  </a:solidFill>
                  <a:latin typeface="微软雅黑" panose="020B0503020204020204" charset="-122"/>
                  <a:ea typeface="微软雅黑" panose="020B0503020204020204" charset="-122"/>
                </a:rPr>
                <a:t>/</a:t>
              </a:r>
              <a:r>
                <a:rPr lang="zh-CN" altLang="en-US" sz="1865" dirty="0" smtClean="0">
                  <a:solidFill>
                    <a:srgbClr val="164A71"/>
                  </a:solidFill>
                  <a:latin typeface="微软雅黑" panose="020B0503020204020204" charset="-122"/>
                  <a:ea typeface="微软雅黑" panose="020B0503020204020204" charset="-122"/>
                </a:rPr>
                <a:t>可用性</a:t>
              </a:r>
            </a:p>
          </p:txBody>
        </p:sp>
        <p:sp>
          <p:nvSpPr>
            <p:cNvPr id="73" name="矩形 9"/>
            <p:cNvSpPr/>
            <p:nvPr/>
          </p:nvSpPr>
          <p:spPr>
            <a:xfrm>
              <a:off x="532421" y="3318785"/>
              <a:ext cx="3154219" cy="273271"/>
            </a:xfrm>
            <a:prstGeom prst="rect">
              <a:avLst/>
            </a:prstGeom>
          </p:spPr>
          <p:txBody>
            <a:bodyPr wrap="square">
              <a:spAutoFit/>
            </a:bodyPr>
            <a:lstStyle/>
            <a:p>
              <a:pPr>
                <a:lnSpc>
                  <a:spcPct val="150000"/>
                </a:lnSpc>
              </a:pPr>
              <a:r>
                <a:rPr lang="zh-CN" altLang="en-US" sz="1335" dirty="0" smtClean="0">
                  <a:solidFill>
                    <a:schemeClr val="tx1">
                      <a:lumMod val="50000"/>
                      <a:lumOff val="50000"/>
                    </a:schemeClr>
                  </a:solidFill>
                  <a:latin typeface="微软雅黑" panose="020B0503020204020204" charset="-122"/>
                  <a:ea typeface="微软雅黑" panose="020B0503020204020204" charset="-122"/>
                </a:rPr>
                <a:t>数据库可用性</a:t>
              </a:r>
              <a:endParaRPr lang="zh-CN" altLang="en-US" sz="1335" dirty="0">
                <a:solidFill>
                  <a:schemeClr val="tx1">
                    <a:lumMod val="50000"/>
                    <a:lumOff val="50000"/>
                  </a:schemeClr>
                </a:solidFill>
                <a:latin typeface="微软雅黑" panose="020B0503020204020204" charset="-122"/>
                <a:ea typeface="微软雅黑" panose="020B0503020204020204" charset="-122"/>
              </a:endParaRPr>
            </a:p>
          </p:txBody>
        </p:sp>
      </p:grpSp>
      <p:sp>
        <p:nvSpPr>
          <p:cNvPr id="74" name="Freeform 32"/>
          <p:cNvSpPr/>
          <p:nvPr/>
        </p:nvSpPr>
        <p:spPr bwMode="auto">
          <a:xfrm>
            <a:off x="901321" y="2421171"/>
            <a:ext cx="3656648" cy="12189"/>
          </a:xfrm>
          <a:custGeom>
            <a:avLst/>
            <a:gdLst>
              <a:gd name="T0" fmla="*/ 78 w 78"/>
              <a:gd name="T1" fmla="*/ 0 h 14"/>
              <a:gd name="T2" fmla="*/ 0 w 78"/>
              <a:gd name="T3" fmla="*/ 0 h 14"/>
              <a:gd name="T4" fmla="*/ 1 w 78"/>
              <a:gd name="T5" fmla="*/ 7 h 14"/>
              <a:gd name="T6" fmla="*/ 0 w 78"/>
              <a:gd name="T7" fmla="*/ 14 h 14"/>
              <a:gd name="T8" fmla="*/ 78 w 78"/>
              <a:gd name="T9" fmla="*/ 14 h 14"/>
              <a:gd name="T10" fmla="*/ 78 w 78"/>
              <a:gd name="T11" fmla="*/ 0 h 14"/>
            </a:gdLst>
            <a:ahLst/>
            <a:cxnLst>
              <a:cxn ang="0">
                <a:pos x="T0" y="T1"/>
              </a:cxn>
              <a:cxn ang="0">
                <a:pos x="T2" y="T3"/>
              </a:cxn>
              <a:cxn ang="0">
                <a:pos x="T4" y="T5"/>
              </a:cxn>
              <a:cxn ang="0">
                <a:pos x="T6" y="T7"/>
              </a:cxn>
              <a:cxn ang="0">
                <a:pos x="T8" y="T9"/>
              </a:cxn>
              <a:cxn ang="0">
                <a:pos x="T10" y="T11"/>
              </a:cxn>
            </a:cxnLst>
            <a:rect l="0" t="0" r="r" b="b"/>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grpSp>
        <p:nvGrpSpPr>
          <p:cNvPr id="75" name="Group 64"/>
          <p:cNvGrpSpPr/>
          <p:nvPr/>
        </p:nvGrpSpPr>
        <p:grpSpPr>
          <a:xfrm>
            <a:off x="901321" y="2006768"/>
            <a:ext cx="4119023" cy="864854"/>
            <a:chOff x="653718" y="2943246"/>
            <a:chExt cx="3090072" cy="648810"/>
          </a:xfrm>
        </p:grpSpPr>
        <p:sp>
          <p:nvSpPr>
            <p:cNvPr id="76" name="椭圆 10"/>
            <p:cNvSpPr/>
            <p:nvPr/>
          </p:nvSpPr>
          <p:spPr>
            <a:xfrm>
              <a:off x="3394093" y="2943246"/>
              <a:ext cx="349697" cy="349697"/>
            </a:xfrm>
            <a:prstGeom prst="ellipse">
              <a:avLst/>
            </a:prstGeom>
            <a:solidFill>
              <a:srgbClr val="73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b="1" dirty="0">
                  <a:solidFill>
                    <a:schemeClr val="bg1"/>
                  </a:solidFill>
                  <a:latin typeface="微软雅黑" panose="020B0503020204020204" charset="-122"/>
                  <a:ea typeface="微软雅黑" panose="020B0503020204020204" charset="-122"/>
                </a:rPr>
                <a:t>1</a:t>
              </a:r>
              <a:endParaRPr lang="zh-CN" altLang="en-US" sz="2135" b="1" dirty="0">
                <a:solidFill>
                  <a:schemeClr val="bg1"/>
                </a:solidFill>
                <a:latin typeface="微软雅黑" panose="020B0503020204020204" charset="-122"/>
                <a:ea typeface="微软雅黑" panose="020B0503020204020204" charset="-122"/>
              </a:endParaRPr>
            </a:p>
          </p:txBody>
        </p:sp>
        <p:sp>
          <p:nvSpPr>
            <p:cNvPr id="77" name="文本框 11"/>
            <p:cNvSpPr txBox="1"/>
            <p:nvPr/>
          </p:nvSpPr>
          <p:spPr>
            <a:xfrm>
              <a:off x="653718" y="2946010"/>
              <a:ext cx="1571993" cy="284576"/>
            </a:xfrm>
            <a:prstGeom prst="rect">
              <a:avLst/>
            </a:prstGeom>
            <a:noFill/>
          </p:spPr>
          <p:txBody>
            <a:bodyPr wrap="none" rtlCol="0">
              <a:spAutoFit/>
            </a:bodyPr>
            <a:lstStyle/>
            <a:p>
              <a:r>
                <a:rPr lang="zh-CN" altLang="en-US" sz="1865" dirty="0">
                  <a:solidFill>
                    <a:srgbClr val="164A71"/>
                  </a:solidFill>
                  <a:latin typeface="微软雅黑" panose="020B0503020204020204" charset="-122"/>
                  <a:ea typeface="微软雅黑" panose="020B0503020204020204" charset="-122"/>
                </a:rPr>
                <a:t>核心</a:t>
              </a:r>
              <a:r>
                <a:rPr lang="zh-CN" altLang="en-US" sz="1865" dirty="0" smtClean="0">
                  <a:solidFill>
                    <a:srgbClr val="164A71"/>
                  </a:solidFill>
                  <a:latin typeface="微软雅黑" panose="020B0503020204020204" charset="-122"/>
                  <a:ea typeface="微软雅黑" panose="020B0503020204020204" charset="-122"/>
                </a:rPr>
                <a:t>业务响应时间</a:t>
              </a:r>
              <a:endParaRPr lang="en-US" altLang="zh-CN" sz="1865" dirty="0">
                <a:solidFill>
                  <a:srgbClr val="164A71"/>
                </a:solidFill>
                <a:latin typeface="微软雅黑" panose="020B0503020204020204" charset="-122"/>
                <a:ea typeface="微软雅黑" panose="020B0503020204020204" charset="-122"/>
              </a:endParaRPr>
            </a:p>
          </p:txBody>
        </p:sp>
        <p:sp>
          <p:nvSpPr>
            <p:cNvPr id="78" name="矩形 9"/>
            <p:cNvSpPr/>
            <p:nvPr/>
          </p:nvSpPr>
          <p:spPr>
            <a:xfrm>
              <a:off x="702599" y="3318784"/>
              <a:ext cx="2984041" cy="273272"/>
            </a:xfrm>
            <a:prstGeom prst="rect">
              <a:avLst/>
            </a:prstGeom>
          </p:spPr>
          <p:txBody>
            <a:bodyPr wrap="square">
              <a:spAutoFit/>
            </a:bodyPr>
            <a:lstStyle/>
            <a:p>
              <a:pPr>
                <a:lnSpc>
                  <a:spcPct val="150000"/>
                </a:lnSpc>
              </a:pPr>
              <a:r>
                <a:rPr lang="zh-CN" altLang="en-US" sz="1335" dirty="0" smtClean="0">
                  <a:solidFill>
                    <a:schemeClr val="tx1">
                      <a:lumMod val="50000"/>
                      <a:lumOff val="50000"/>
                    </a:schemeClr>
                  </a:solidFill>
                  <a:latin typeface="微软雅黑" panose="020B0503020204020204" charset="-122"/>
                  <a:ea typeface="微软雅黑" panose="020B0503020204020204" charset="-122"/>
                </a:rPr>
                <a:t>核心业务</a:t>
              </a:r>
              <a:r>
                <a:rPr lang="en-US" altLang="zh-CN" sz="1335" dirty="0" smtClean="0">
                  <a:solidFill>
                    <a:schemeClr val="tx1">
                      <a:lumMod val="50000"/>
                      <a:lumOff val="50000"/>
                    </a:schemeClr>
                  </a:solidFill>
                  <a:latin typeface="微软雅黑" panose="020B0503020204020204" charset="-122"/>
                  <a:ea typeface="微软雅黑" panose="020B0503020204020204" charset="-122"/>
                </a:rPr>
                <a:t>,</a:t>
              </a:r>
              <a:r>
                <a:rPr lang="zh-CN" altLang="en-US" sz="1335" dirty="0" smtClean="0">
                  <a:solidFill>
                    <a:schemeClr val="tx1">
                      <a:lumMod val="50000"/>
                      <a:lumOff val="50000"/>
                    </a:schemeClr>
                  </a:solidFill>
                  <a:latin typeface="微软雅黑" panose="020B0503020204020204" charset="-122"/>
                  <a:ea typeface="微软雅黑" panose="020B0503020204020204" charset="-122"/>
                </a:rPr>
                <a:t>有大量的短事物</a:t>
              </a:r>
              <a:r>
                <a:rPr lang="en-US" altLang="zh-CN" sz="1335" dirty="0" smtClean="0">
                  <a:solidFill>
                    <a:schemeClr val="tx1">
                      <a:lumMod val="50000"/>
                      <a:lumOff val="50000"/>
                    </a:schemeClr>
                  </a:solidFill>
                  <a:latin typeface="微软雅黑" panose="020B0503020204020204" charset="-122"/>
                  <a:ea typeface="微软雅黑" panose="020B0503020204020204" charset="-122"/>
                </a:rPr>
                <a:t>,</a:t>
              </a:r>
              <a:r>
                <a:rPr lang="zh-CN" altLang="en-US" sz="1335" dirty="0" smtClean="0">
                  <a:solidFill>
                    <a:schemeClr val="tx1">
                      <a:lumMod val="50000"/>
                      <a:lumOff val="50000"/>
                    </a:schemeClr>
                  </a:solidFill>
                  <a:latin typeface="微软雅黑" panose="020B0503020204020204" charset="-122"/>
                  <a:ea typeface="微软雅黑" panose="020B0503020204020204" charset="-122"/>
                </a:rPr>
                <a:t>高频词查询和修改操作</a:t>
              </a:r>
              <a:endParaRPr lang="zh-CN" altLang="en-US" sz="1335" dirty="0">
                <a:solidFill>
                  <a:schemeClr val="tx1">
                    <a:lumMod val="50000"/>
                    <a:lumOff val="50000"/>
                  </a:schemeClr>
                </a:solidFill>
                <a:latin typeface="微软雅黑" panose="020B0503020204020204" charset="-122"/>
                <a:ea typeface="微软雅黑" panose="020B0503020204020204" charset="-122"/>
              </a:endParaRPr>
            </a:p>
          </p:txBody>
        </p:sp>
      </p:grpSp>
      <p:sp>
        <p:nvSpPr>
          <p:cNvPr id="79" name="Freeform 32"/>
          <p:cNvSpPr/>
          <p:nvPr/>
        </p:nvSpPr>
        <p:spPr bwMode="auto">
          <a:xfrm>
            <a:off x="905250" y="4121217"/>
            <a:ext cx="3656648" cy="12189"/>
          </a:xfrm>
          <a:custGeom>
            <a:avLst/>
            <a:gdLst>
              <a:gd name="T0" fmla="*/ 78 w 78"/>
              <a:gd name="T1" fmla="*/ 0 h 14"/>
              <a:gd name="T2" fmla="*/ 0 w 78"/>
              <a:gd name="T3" fmla="*/ 0 h 14"/>
              <a:gd name="T4" fmla="*/ 1 w 78"/>
              <a:gd name="T5" fmla="*/ 7 h 14"/>
              <a:gd name="T6" fmla="*/ 0 w 78"/>
              <a:gd name="T7" fmla="*/ 14 h 14"/>
              <a:gd name="T8" fmla="*/ 78 w 78"/>
              <a:gd name="T9" fmla="*/ 14 h 14"/>
              <a:gd name="T10" fmla="*/ 78 w 78"/>
              <a:gd name="T11" fmla="*/ 0 h 14"/>
            </a:gdLst>
            <a:ahLst/>
            <a:cxnLst>
              <a:cxn ang="0">
                <a:pos x="T0" y="T1"/>
              </a:cxn>
              <a:cxn ang="0">
                <a:pos x="T2" y="T3"/>
              </a:cxn>
              <a:cxn ang="0">
                <a:pos x="T4" y="T5"/>
              </a:cxn>
              <a:cxn ang="0">
                <a:pos x="T6" y="T7"/>
              </a:cxn>
              <a:cxn ang="0">
                <a:pos x="T8" y="T9"/>
              </a:cxn>
              <a:cxn ang="0">
                <a:pos x="T10" y="T11"/>
              </a:cxn>
            </a:cxnLst>
            <a:rect l="0" t="0" r="r" b="b"/>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grpSp>
        <p:nvGrpSpPr>
          <p:cNvPr id="80" name="Group 69"/>
          <p:cNvGrpSpPr/>
          <p:nvPr/>
        </p:nvGrpSpPr>
        <p:grpSpPr>
          <a:xfrm>
            <a:off x="828619" y="3683844"/>
            <a:ext cx="4179027" cy="894179"/>
            <a:chOff x="608703" y="2926010"/>
            <a:chExt cx="3135087" cy="670809"/>
          </a:xfrm>
        </p:grpSpPr>
        <p:sp>
          <p:nvSpPr>
            <p:cNvPr id="81" name="椭圆 10"/>
            <p:cNvSpPr/>
            <p:nvPr/>
          </p:nvSpPr>
          <p:spPr>
            <a:xfrm>
              <a:off x="3394093" y="2943246"/>
              <a:ext cx="349697" cy="349697"/>
            </a:xfrm>
            <a:prstGeom prst="ellipse">
              <a:avLst/>
            </a:prstGeom>
            <a:solidFill>
              <a:srgbClr val="73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b="1" dirty="0">
                  <a:solidFill>
                    <a:schemeClr val="bg1"/>
                  </a:solidFill>
                  <a:latin typeface="微软雅黑" panose="020B0503020204020204" charset="-122"/>
                  <a:ea typeface="微软雅黑" panose="020B0503020204020204" charset="-122"/>
                </a:rPr>
                <a:t>3</a:t>
              </a:r>
              <a:endParaRPr lang="zh-CN" altLang="en-US" sz="2135" b="1" dirty="0">
                <a:solidFill>
                  <a:schemeClr val="bg1"/>
                </a:solidFill>
                <a:latin typeface="微软雅黑" panose="020B0503020204020204" charset="-122"/>
                <a:ea typeface="微软雅黑" panose="020B0503020204020204" charset="-122"/>
              </a:endParaRPr>
            </a:p>
          </p:txBody>
        </p:sp>
        <p:sp>
          <p:nvSpPr>
            <p:cNvPr id="82" name="文本框 11"/>
            <p:cNvSpPr txBox="1"/>
            <p:nvPr/>
          </p:nvSpPr>
          <p:spPr>
            <a:xfrm>
              <a:off x="608703" y="2926010"/>
              <a:ext cx="855265" cy="284575"/>
            </a:xfrm>
            <a:prstGeom prst="rect">
              <a:avLst/>
            </a:prstGeom>
            <a:noFill/>
          </p:spPr>
          <p:txBody>
            <a:bodyPr wrap="none" rtlCol="0">
              <a:spAutoFit/>
            </a:bodyPr>
            <a:lstStyle/>
            <a:p>
              <a:r>
                <a:rPr lang="zh-CN" altLang="en-US" sz="1865" dirty="0" smtClean="0">
                  <a:solidFill>
                    <a:srgbClr val="164A71"/>
                  </a:solidFill>
                  <a:latin typeface="微软雅黑" panose="020B0503020204020204" charset="-122"/>
                  <a:ea typeface="微软雅黑" panose="020B0503020204020204" charset="-122"/>
                </a:rPr>
                <a:t>数据分散</a:t>
              </a:r>
              <a:endParaRPr lang="en-US" altLang="zh-CN" sz="1865" dirty="0">
                <a:solidFill>
                  <a:srgbClr val="164A71"/>
                </a:solidFill>
                <a:latin typeface="微软雅黑" panose="020B0503020204020204" charset="-122"/>
                <a:ea typeface="微软雅黑" panose="020B0503020204020204" charset="-122"/>
              </a:endParaRPr>
            </a:p>
          </p:txBody>
        </p:sp>
        <p:sp>
          <p:nvSpPr>
            <p:cNvPr id="83" name="矩形 9"/>
            <p:cNvSpPr/>
            <p:nvPr/>
          </p:nvSpPr>
          <p:spPr>
            <a:xfrm>
              <a:off x="638807" y="3323548"/>
              <a:ext cx="2860143" cy="273271"/>
            </a:xfrm>
            <a:prstGeom prst="rect">
              <a:avLst/>
            </a:prstGeom>
          </p:spPr>
          <p:txBody>
            <a:bodyPr wrap="square">
              <a:spAutoFit/>
            </a:bodyPr>
            <a:lstStyle/>
            <a:p>
              <a:pPr>
                <a:lnSpc>
                  <a:spcPct val="150000"/>
                </a:lnSpc>
              </a:pPr>
              <a:r>
                <a:rPr lang="zh-CN" altLang="en-US" sz="1335" dirty="0" smtClean="0">
                  <a:solidFill>
                    <a:schemeClr val="tx1">
                      <a:lumMod val="50000"/>
                      <a:lumOff val="50000"/>
                    </a:schemeClr>
                  </a:solidFill>
                  <a:latin typeface="微软雅黑" panose="020B0503020204020204" charset="-122"/>
                  <a:ea typeface="微软雅黑" panose="020B0503020204020204" charset="-122"/>
                </a:rPr>
                <a:t>无法发挥数据的价值</a:t>
              </a:r>
              <a:endParaRPr lang="zh-CN" altLang="en-US" sz="1335" dirty="0">
                <a:solidFill>
                  <a:schemeClr val="tx1">
                    <a:lumMod val="50000"/>
                    <a:lumOff val="50000"/>
                  </a:schemeClr>
                </a:solidFill>
                <a:latin typeface="微软雅黑" panose="020B0503020204020204" charset="-122"/>
                <a:ea typeface="微软雅黑" panose="020B0503020204020204" charset="-122"/>
              </a:endParaRPr>
            </a:p>
          </p:txBody>
        </p:sp>
      </p:grpSp>
      <p:grpSp>
        <p:nvGrpSpPr>
          <p:cNvPr id="84" name="Group 76"/>
          <p:cNvGrpSpPr/>
          <p:nvPr/>
        </p:nvGrpSpPr>
        <p:grpSpPr>
          <a:xfrm>
            <a:off x="5116839" y="2610686"/>
            <a:ext cx="1201607" cy="1016562"/>
            <a:chOff x="3989567" y="1827643"/>
            <a:chExt cx="901440" cy="762620"/>
          </a:xfrm>
        </p:grpSpPr>
        <p:sp>
          <p:nvSpPr>
            <p:cNvPr id="85" name="Freeform 13"/>
            <p:cNvSpPr/>
            <p:nvPr/>
          </p:nvSpPr>
          <p:spPr bwMode="auto">
            <a:xfrm>
              <a:off x="4440286" y="2049123"/>
              <a:ext cx="450720" cy="54114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164A7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86" name="Freeform 14"/>
            <p:cNvSpPr/>
            <p:nvPr/>
          </p:nvSpPr>
          <p:spPr bwMode="auto">
            <a:xfrm>
              <a:off x="3989567" y="2049123"/>
              <a:ext cx="450720" cy="54114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164A7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87" name="Freeform 16"/>
            <p:cNvSpPr/>
            <p:nvPr/>
          </p:nvSpPr>
          <p:spPr bwMode="auto">
            <a:xfrm>
              <a:off x="3989568" y="1827643"/>
              <a:ext cx="901439" cy="442958"/>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88" name="Freeform 42"/>
            <p:cNvSpPr>
              <a:spLocks noEditPoints="1"/>
            </p:cNvSpPr>
            <p:nvPr/>
          </p:nvSpPr>
          <p:spPr bwMode="auto">
            <a:xfrm>
              <a:off x="4145777" y="2157579"/>
              <a:ext cx="134320" cy="316236"/>
            </a:xfrm>
            <a:custGeom>
              <a:avLst/>
              <a:gdLst>
                <a:gd name="T0" fmla="*/ 42 w 57"/>
                <a:gd name="T1" fmla="*/ 64 h 117"/>
                <a:gd name="T2" fmla="*/ 43 w 57"/>
                <a:gd name="T3" fmla="*/ 68 h 117"/>
                <a:gd name="T4" fmla="*/ 42 w 57"/>
                <a:gd name="T5" fmla="*/ 71 h 117"/>
                <a:gd name="T6" fmla="*/ 33 w 57"/>
                <a:gd name="T7" fmla="*/ 83 h 117"/>
                <a:gd name="T8" fmla="*/ 32 w 57"/>
                <a:gd name="T9" fmla="*/ 85 h 117"/>
                <a:gd name="T10" fmla="*/ 30 w 57"/>
                <a:gd name="T11" fmla="*/ 83 h 117"/>
                <a:gd name="T12" fmla="*/ 28 w 57"/>
                <a:gd name="T13" fmla="*/ 81 h 117"/>
                <a:gd name="T14" fmla="*/ 29 w 57"/>
                <a:gd name="T15" fmla="*/ 92 h 117"/>
                <a:gd name="T16" fmla="*/ 30 w 57"/>
                <a:gd name="T17" fmla="*/ 92 h 117"/>
                <a:gd name="T18" fmla="*/ 32 w 57"/>
                <a:gd name="T19" fmla="*/ 91 h 117"/>
                <a:gd name="T20" fmla="*/ 33 w 57"/>
                <a:gd name="T21" fmla="*/ 94 h 117"/>
                <a:gd name="T22" fmla="*/ 51 w 57"/>
                <a:gd name="T23" fmla="*/ 117 h 117"/>
                <a:gd name="T24" fmla="*/ 57 w 57"/>
                <a:gd name="T25" fmla="*/ 109 h 117"/>
                <a:gd name="T26" fmla="*/ 48 w 57"/>
                <a:gd name="T27" fmla="*/ 74 h 117"/>
                <a:gd name="T28" fmla="*/ 48 w 57"/>
                <a:gd name="T29" fmla="*/ 70 h 117"/>
                <a:gd name="T30" fmla="*/ 45 w 57"/>
                <a:gd name="T31" fmla="*/ 60 h 117"/>
                <a:gd name="T32" fmla="*/ 11 w 57"/>
                <a:gd name="T33" fmla="*/ 46 h 117"/>
                <a:gd name="T34" fmla="*/ 9 w 57"/>
                <a:gd name="T35" fmla="*/ 54 h 117"/>
                <a:gd name="T36" fmla="*/ 9 w 57"/>
                <a:gd name="T37" fmla="*/ 58 h 117"/>
                <a:gd name="T38" fmla="*/ 0 w 57"/>
                <a:gd name="T39" fmla="*/ 54 h 117"/>
                <a:gd name="T40" fmla="*/ 0 w 57"/>
                <a:gd name="T41" fmla="*/ 70 h 117"/>
                <a:gd name="T42" fmla="*/ 1 w 57"/>
                <a:gd name="T43" fmla="*/ 70 h 117"/>
                <a:gd name="T44" fmla="*/ 3 w 57"/>
                <a:gd name="T45" fmla="*/ 69 h 117"/>
                <a:gd name="T46" fmla="*/ 8 w 57"/>
                <a:gd name="T47" fmla="*/ 78 h 117"/>
                <a:gd name="T48" fmla="*/ 4 w 57"/>
                <a:gd name="T49" fmla="*/ 84 h 117"/>
                <a:gd name="T50" fmla="*/ 1 w 57"/>
                <a:gd name="T51" fmla="*/ 80 h 117"/>
                <a:gd name="T52" fmla="*/ 0 w 57"/>
                <a:gd name="T53" fmla="*/ 80 h 117"/>
                <a:gd name="T54" fmla="*/ 0 w 57"/>
                <a:gd name="T55" fmla="*/ 85 h 117"/>
                <a:gd name="T56" fmla="*/ 24 w 57"/>
                <a:gd name="T57" fmla="*/ 106 h 117"/>
                <a:gd name="T58" fmla="*/ 24 w 57"/>
                <a:gd name="T59" fmla="*/ 89 h 117"/>
                <a:gd name="T60" fmla="*/ 23 w 57"/>
                <a:gd name="T61" fmla="*/ 89 h 117"/>
                <a:gd name="T62" fmla="*/ 21 w 57"/>
                <a:gd name="T63" fmla="*/ 90 h 117"/>
                <a:gd name="T64" fmla="*/ 16 w 57"/>
                <a:gd name="T65" fmla="*/ 81 h 117"/>
                <a:gd name="T66" fmla="*/ 20 w 57"/>
                <a:gd name="T67" fmla="*/ 76 h 117"/>
                <a:gd name="T68" fmla="*/ 23 w 57"/>
                <a:gd name="T69" fmla="*/ 79 h 117"/>
                <a:gd name="T70" fmla="*/ 24 w 57"/>
                <a:gd name="T71" fmla="*/ 80 h 117"/>
                <a:gd name="T72" fmla="*/ 24 w 57"/>
                <a:gd name="T73" fmla="*/ 64 h 117"/>
                <a:gd name="T74" fmla="*/ 14 w 57"/>
                <a:gd name="T75" fmla="*/ 57 h 117"/>
                <a:gd name="T76" fmla="*/ 15 w 57"/>
                <a:gd name="T77" fmla="*/ 53 h 117"/>
                <a:gd name="T78" fmla="*/ 11 w 57"/>
                <a:gd name="T79" fmla="*/ 46 h 117"/>
                <a:gd name="T80" fmla="*/ 0 w 57"/>
                <a:gd name="T81" fmla="*/ 8 h 117"/>
                <a:gd name="T82" fmla="*/ 9 w 57"/>
                <a:gd name="T83" fmla="*/ 43 h 117"/>
                <a:gd name="T84" fmla="*/ 9 w 57"/>
                <a:gd name="T85" fmla="*/ 41 h 117"/>
                <a:gd name="T86" fmla="*/ 8 w 57"/>
                <a:gd name="T87" fmla="*/ 35 h 117"/>
                <a:gd name="T88" fmla="*/ 12 w 57"/>
                <a:gd name="T89" fmla="*/ 30 h 117"/>
                <a:gd name="T90" fmla="*/ 15 w 57"/>
                <a:gd name="T91" fmla="*/ 42 h 117"/>
                <a:gd name="T92" fmla="*/ 15 w 57"/>
                <a:gd name="T93" fmla="*/ 45 h 117"/>
                <a:gd name="T94" fmla="*/ 24 w 57"/>
                <a:gd name="T95" fmla="*/ 49 h 117"/>
                <a:gd name="T96" fmla="*/ 24 w 57"/>
                <a:gd name="T97" fmla="*/ 33 h 117"/>
                <a:gd name="T98" fmla="*/ 23 w 57"/>
                <a:gd name="T99" fmla="*/ 33 h 117"/>
                <a:gd name="T100" fmla="*/ 21 w 57"/>
                <a:gd name="T101" fmla="*/ 34 h 117"/>
                <a:gd name="T102" fmla="*/ 16 w 57"/>
                <a:gd name="T103" fmla="*/ 25 h 117"/>
                <a:gd name="T104" fmla="*/ 20 w 57"/>
                <a:gd name="T105" fmla="*/ 20 h 117"/>
                <a:gd name="T106" fmla="*/ 23 w 57"/>
                <a:gd name="T107" fmla="*/ 23 h 117"/>
                <a:gd name="T108" fmla="*/ 24 w 57"/>
                <a:gd name="T109" fmla="*/ 24 h 117"/>
                <a:gd name="T110" fmla="*/ 24 w 57"/>
                <a:gd name="T111" fmla="*/ 7 h 117"/>
                <a:gd name="T112" fmla="*/ 4 w 57"/>
                <a:gd name="T11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 h="117">
                  <a:moveTo>
                    <a:pt x="44" y="59"/>
                  </a:moveTo>
                  <a:cubicBezTo>
                    <a:pt x="43" y="59"/>
                    <a:pt x="42" y="61"/>
                    <a:pt x="42" y="64"/>
                  </a:cubicBezTo>
                  <a:cubicBezTo>
                    <a:pt x="42" y="65"/>
                    <a:pt x="42" y="66"/>
                    <a:pt x="42" y="68"/>
                  </a:cubicBezTo>
                  <a:cubicBezTo>
                    <a:pt x="43" y="68"/>
                    <a:pt x="43" y="68"/>
                    <a:pt x="43" y="68"/>
                  </a:cubicBezTo>
                  <a:cubicBezTo>
                    <a:pt x="43" y="71"/>
                    <a:pt x="43" y="71"/>
                    <a:pt x="42" y="71"/>
                  </a:cubicBezTo>
                  <a:cubicBezTo>
                    <a:pt x="42" y="71"/>
                    <a:pt x="42" y="71"/>
                    <a:pt x="42" y="71"/>
                  </a:cubicBezTo>
                  <a:cubicBezTo>
                    <a:pt x="33" y="68"/>
                    <a:pt x="33" y="68"/>
                    <a:pt x="33" y="68"/>
                  </a:cubicBezTo>
                  <a:cubicBezTo>
                    <a:pt x="33" y="83"/>
                    <a:pt x="33" y="83"/>
                    <a:pt x="33" y="83"/>
                  </a:cubicBezTo>
                  <a:cubicBezTo>
                    <a:pt x="33" y="84"/>
                    <a:pt x="33" y="85"/>
                    <a:pt x="32" y="85"/>
                  </a:cubicBezTo>
                  <a:cubicBezTo>
                    <a:pt x="32" y="85"/>
                    <a:pt x="32" y="85"/>
                    <a:pt x="32" y="85"/>
                  </a:cubicBezTo>
                  <a:cubicBezTo>
                    <a:pt x="32" y="85"/>
                    <a:pt x="31" y="84"/>
                    <a:pt x="31" y="84"/>
                  </a:cubicBezTo>
                  <a:cubicBezTo>
                    <a:pt x="30" y="83"/>
                    <a:pt x="30" y="83"/>
                    <a:pt x="30" y="83"/>
                  </a:cubicBezTo>
                  <a:cubicBezTo>
                    <a:pt x="30" y="82"/>
                    <a:pt x="29" y="81"/>
                    <a:pt x="29" y="81"/>
                  </a:cubicBezTo>
                  <a:cubicBezTo>
                    <a:pt x="28" y="81"/>
                    <a:pt x="28" y="81"/>
                    <a:pt x="28" y="81"/>
                  </a:cubicBezTo>
                  <a:cubicBezTo>
                    <a:pt x="26" y="81"/>
                    <a:pt x="25" y="83"/>
                    <a:pt x="25" y="85"/>
                  </a:cubicBezTo>
                  <a:cubicBezTo>
                    <a:pt x="25" y="88"/>
                    <a:pt x="27" y="92"/>
                    <a:pt x="29" y="92"/>
                  </a:cubicBezTo>
                  <a:cubicBezTo>
                    <a:pt x="29" y="93"/>
                    <a:pt x="29" y="93"/>
                    <a:pt x="29" y="93"/>
                  </a:cubicBezTo>
                  <a:cubicBezTo>
                    <a:pt x="30" y="93"/>
                    <a:pt x="30" y="92"/>
                    <a:pt x="30" y="92"/>
                  </a:cubicBezTo>
                  <a:cubicBezTo>
                    <a:pt x="31" y="92"/>
                    <a:pt x="31" y="92"/>
                    <a:pt x="31" y="92"/>
                  </a:cubicBezTo>
                  <a:cubicBezTo>
                    <a:pt x="31" y="91"/>
                    <a:pt x="31" y="91"/>
                    <a:pt x="32" y="91"/>
                  </a:cubicBezTo>
                  <a:cubicBezTo>
                    <a:pt x="32" y="91"/>
                    <a:pt x="32" y="91"/>
                    <a:pt x="32" y="91"/>
                  </a:cubicBezTo>
                  <a:cubicBezTo>
                    <a:pt x="33" y="92"/>
                    <a:pt x="33" y="93"/>
                    <a:pt x="33" y="94"/>
                  </a:cubicBezTo>
                  <a:cubicBezTo>
                    <a:pt x="33" y="109"/>
                    <a:pt x="33" y="109"/>
                    <a:pt x="33" y="109"/>
                  </a:cubicBezTo>
                  <a:cubicBezTo>
                    <a:pt x="51" y="117"/>
                    <a:pt x="51" y="117"/>
                    <a:pt x="51" y="117"/>
                  </a:cubicBezTo>
                  <a:cubicBezTo>
                    <a:pt x="52" y="117"/>
                    <a:pt x="52" y="117"/>
                    <a:pt x="53" y="117"/>
                  </a:cubicBezTo>
                  <a:cubicBezTo>
                    <a:pt x="55" y="117"/>
                    <a:pt x="57" y="114"/>
                    <a:pt x="57" y="109"/>
                  </a:cubicBezTo>
                  <a:cubicBezTo>
                    <a:pt x="57" y="78"/>
                    <a:pt x="57" y="78"/>
                    <a:pt x="57" y="78"/>
                  </a:cubicBezTo>
                  <a:cubicBezTo>
                    <a:pt x="48" y="74"/>
                    <a:pt x="48" y="74"/>
                    <a:pt x="48" y="74"/>
                  </a:cubicBezTo>
                  <a:cubicBezTo>
                    <a:pt x="47" y="73"/>
                    <a:pt x="46" y="72"/>
                    <a:pt x="47" y="70"/>
                  </a:cubicBezTo>
                  <a:cubicBezTo>
                    <a:pt x="48" y="70"/>
                    <a:pt x="48" y="70"/>
                    <a:pt x="48" y="70"/>
                  </a:cubicBezTo>
                  <a:cubicBezTo>
                    <a:pt x="48" y="69"/>
                    <a:pt x="48" y="68"/>
                    <a:pt x="48" y="67"/>
                  </a:cubicBezTo>
                  <a:cubicBezTo>
                    <a:pt x="48" y="64"/>
                    <a:pt x="47" y="60"/>
                    <a:pt x="45" y="60"/>
                  </a:cubicBezTo>
                  <a:cubicBezTo>
                    <a:pt x="45" y="60"/>
                    <a:pt x="45" y="59"/>
                    <a:pt x="44" y="59"/>
                  </a:cubicBezTo>
                  <a:moveTo>
                    <a:pt x="11" y="46"/>
                  </a:moveTo>
                  <a:cubicBezTo>
                    <a:pt x="10" y="46"/>
                    <a:pt x="9" y="48"/>
                    <a:pt x="9" y="50"/>
                  </a:cubicBezTo>
                  <a:cubicBezTo>
                    <a:pt x="9" y="52"/>
                    <a:pt x="9" y="53"/>
                    <a:pt x="9" y="54"/>
                  </a:cubicBezTo>
                  <a:cubicBezTo>
                    <a:pt x="9" y="55"/>
                    <a:pt x="9" y="55"/>
                    <a:pt x="9" y="55"/>
                  </a:cubicBezTo>
                  <a:cubicBezTo>
                    <a:pt x="10" y="57"/>
                    <a:pt x="10" y="58"/>
                    <a:pt x="9" y="58"/>
                  </a:cubicBezTo>
                  <a:cubicBezTo>
                    <a:pt x="9" y="58"/>
                    <a:pt x="9" y="58"/>
                    <a:pt x="9" y="58"/>
                  </a:cubicBezTo>
                  <a:cubicBezTo>
                    <a:pt x="0" y="54"/>
                    <a:pt x="0" y="54"/>
                    <a:pt x="0" y="54"/>
                  </a:cubicBezTo>
                  <a:cubicBezTo>
                    <a:pt x="0" y="70"/>
                    <a:pt x="0" y="70"/>
                    <a:pt x="0" y="70"/>
                  </a:cubicBezTo>
                  <a:cubicBezTo>
                    <a:pt x="0" y="70"/>
                    <a:pt x="0" y="70"/>
                    <a:pt x="0" y="70"/>
                  </a:cubicBezTo>
                  <a:cubicBezTo>
                    <a:pt x="0" y="71"/>
                    <a:pt x="0" y="71"/>
                    <a:pt x="0" y="71"/>
                  </a:cubicBezTo>
                  <a:cubicBezTo>
                    <a:pt x="1" y="70"/>
                    <a:pt x="1" y="70"/>
                    <a:pt x="1" y="70"/>
                  </a:cubicBezTo>
                  <a:cubicBezTo>
                    <a:pt x="1" y="70"/>
                    <a:pt x="1" y="70"/>
                    <a:pt x="1" y="70"/>
                  </a:cubicBezTo>
                  <a:cubicBezTo>
                    <a:pt x="2" y="70"/>
                    <a:pt x="2" y="69"/>
                    <a:pt x="3" y="69"/>
                  </a:cubicBezTo>
                  <a:cubicBezTo>
                    <a:pt x="3" y="69"/>
                    <a:pt x="4" y="69"/>
                    <a:pt x="4" y="70"/>
                  </a:cubicBezTo>
                  <a:cubicBezTo>
                    <a:pt x="6" y="70"/>
                    <a:pt x="8" y="74"/>
                    <a:pt x="8" y="78"/>
                  </a:cubicBezTo>
                  <a:cubicBezTo>
                    <a:pt x="8" y="82"/>
                    <a:pt x="7" y="84"/>
                    <a:pt x="5" y="84"/>
                  </a:cubicBezTo>
                  <a:cubicBezTo>
                    <a:pt x="4" y="84"/>
                    <a:pt x="4" y="84"/>
                    <a:pt x="4" y="84"/>
                  </a:cubicBezTo>
                  <a:cubicBezTo>
                    <a:pt x="3" y="83"/>
                    <a:pt x="2" y="82"/>
                    <a:pt x="1" y="81"/>
                  </a:cubicBezTo>
                  <a:cubicBezTo>
                    <a:pt x="1" y="80"/>
                    <a:pt x="1" y="80"/>
                    <a:pt x="1" y="80"/>
                  </a:cubicBezTo>
                  <a:cubicBezTo>
                    <a:pt x="1" y="80"/>
                    <a:pt x="0" y="80"/>
                    <a:pt x="0" y="80"/>
                  </a:cubicBezTo>
                  <a:cubicBezTo>
                    <a:pt x="0" y="80"/>
                    <a:pt x="0" y="80"/>
                    <a:pt x="0" y="80"/>
                  </a:cubicBezTo>
                  <a:cubicBezTo>
                    <a:pt x="0" y="80"/>
                    <a:pt x="0" y="80"/>
                    <a:pt x="0" y="80"/>
                  </a:cubicBezTo>
                  <a:cubicBezTo>
                    <a:pt x="0" y="85"/>
                    <a:pt x="0" y="85"/>
                    <a:pt x="0" y="85"/>
                  </a:cubicBezTo>
                  <a:cubicBezTo>
                    <a:pt x="0" y="91"/>
                    <a:pt x="2" y="97"/>
                    <a:pt x="6" y="98"/>
                  </a:cubicBezTo>
                  <a:cubicBezTo>
                    <a:pt x="24" y="106"/>
                    <a:pt x="24" y="106"/>
                    <a:pt x="24" y="106"/>
                  </a:cubicBezTo>
                  <a:cubicBezTo>
                    <a:pt x="24" y="90"/>
                    <a:pt x="24" y="90"/>
                    <a:pt x="24" y="90"/>
                  </a:cubicBezTo>
                  <a:cubicBezTo>
                    <a:pt x="24" y="89"/>
                    <a:pt x="24" y="89"/>
                    <a:pt x="24" y="89"/>
                  </a:cubicBezTo>
                  <a:cubicBezTo>
                    <a:pt x="23" y="89"/>
                    <a:pt x="23" y="89"/>
                    <a:pt x="23" y="89"/>
                  </a:cubicBezTo>
                  <a:cubicBezTo>
                    <a:pt x="23" y="89"/>
                    <a:pt x="23" y="89"/>
                    <a:pt x="23" y="89"/>
                  </a:cubicBezTo>
                  <a:cubicBezTo>
                    <a:pt x="22" y="90"/>
                    <a:pt x="22" y="90"/>
                    <a:pt x="22" y="90"/>
                  </a:cubicBezTo>
                  <a:cubicBezTo>
                    <a:pt x="22" y="90"/>
                    <a:pt x="21" y="90"/>
                    <a:pt x="21" y="90"/>
                  </a:cubicBezTo>
                  <a:cubicBezTo>
                    <a:pt x="20" y="90"/>
                    <a:pt x="20" y="90"/>
                    <a:pt x="20" y="90"/>
                  </a:cubicBezTo>
                  <a:cubicBezTo>
                    <a:pt x="18" y="89"/>
                    <a:pt x="16" y="85"/>
                    <a:pt x="16" y="81"/>
                  </a:cubicBezTo>
                  <a:cubicBezTo>
                    <a:pt x="16" y="78"/>
                    <a:pt x="17" y="76"/>
                    <a:pt x="19" y="76"/>
                  </a:cubicBezTo>
                  <a:cubicBezTo>
                    <a:pt x="19" y="76"/>
                    <a:pt x="20" y="76"/>
                    <a:pt x="20" y="76"/>
                  </a:cubicBezTo>
                  <a:cubicBezTo>
                    <a:pt x="21" y="76"/>
                    <a:pt x="22" y="77"/>
                    <a:pt x="22" y="78"/>
                  </a:cubicBezTo>
                  <a:cubicBezTo>
                    <a:pt x="23" y="79"/>
                    <a:pt x="23" y="79"/>
                    <a:pt x="23" y="79"/>
                  </a:cubicBezTo>
                  <a:cubicBezTo>
                    <a:pt x="23" y="80"/>
                    <a:pt x="23" y="80"/>
                    <a:pt x="23" y="80"/>
                  </a:cubicBezTo>
                  <a:cubicBezTo>
                    <a:pt x="24" y="80"/>
                    <a:pt x="24" y="80"/>
                    <a:pt x="24" y="80"/>
                  </a:cubicBezTo>
                  <a:cubicBezTo>
                    <a:pt x="24" y="80"/>
                    <a:pt x="24" y="80"/>
                    <a:pt x="24" y="80"/>
                  </a:cubicBezTo>
                  <a:cubicBezTo>
                    <a:pt x="24" y="64"/>
                    <a:pt x="24" y="64"/>
                    <a:pt x="24" y="64"/>
                  </a:cubicBezTo>
                  <a:cubicBezTo>
                    <a:pt x="15" y="60"/>
                    <a:pt x="15" y="60"/>
                    <a:pt x="15" y="60"/>
                  </a:cubicBezTo>
                  <a:cubicBezTo>
                    <a:pt x="14" y="60"/>
                    <a:pt x="13" y="59"/>
                    <a:pt x="14" y="57"/>
                  </a:cubicBezTo>
                  <a:cubicBezTo>
                    <a:pt x="15" y="56"/>
                    <a:pt x="15" y="56"/>
                    <a:pt x="15" y="56"/>
                  </a:cubicBezTo>
                  <a:cubicBezTo>
                    <a:pt x="15" y="55"/>
                    <a:pt x="15" y="54"/>
                    <a:pt x="15" y="53"/>
                  </a:cubicBezTo>
                  <a:cubicBezTo>
                    <a:pt x="15" y="50"/>
                    <a:pt x="14" y="47"/>
                    <a:pt x="12" y="46"/>
                  </a:cubicBezTo>
                  <a:cubicBezTo>
                    <a:pt x="12" y="46"/>
                    <a:pt x="11" y="46"/>
                    <a:pt x="11" y="46"/>
                  </a:cubicBezTo>
                  <a:moveTo>
                    <a:pt x="4" y="0"/>
                  </a:moveTo>
                  <a:cubicBezTo>
                    <a:pt x="2" y="0"/>
                    <a:pt x="0" y="3"/>
                    <a:pt x="0" y="8"/>
                  </a:cubicBezTo>
                  <a:cubicBezTo>
                    <a:pt x="0" y="39"/>
                    <a:pt x="0" y="39"/>
                    <a:pt x="0" y="39"/>
                  </a:cubicBezTo>
                  <a:cubicBezTo>
                    <a:pt x="9" y="43"/>
                    <a:pt x="9" y="43"/>
                    <a:pt x="9" y="43"/>
                  </a:cubicBezTo>
                  <a:cubicBezTo>
                    <a:pt x="9" y="43"/>
                    <a:pt x="9" y="43"/>
                    <a:pt x="9" y="43"/>
                  </a:cubicBezTo>
                  <a:cubicBezTo>
                    <a:pt x="9" y="42"/>
                    <a:pt x="9" y="41"/>
                    <a:pt x="9" y="41"/>
                  </a:cubicBezTo>
                  <a:cubicBezTo>
                    <a:pt x="9" y="40"/>
                    <a:pt x="9" y="40"/>
                    <a:pt x="9" y="40"/>
                  </a:cubicBezTo>
                  <a:cubicBezTo>
                    <a:pt x="8" y="38"/>
                    <a:pt x="8" y="37"/>
                    <a:pt x="8" y="35"/>
                  </a:cubicBezTo>
                  <a:cubicBezTo>
                    <a:pt x="8" y="32"/>
                    <a:pt x="9" y="30"/>
                    <a:pt x="11" y="30"/>
                  </a:cubicBezTo>
                  <a:cubicBezTo>
                    <a:pt x="11" y="30"/>
                    <a:pt x="12" y="30"/>
                    <a:pt x="12" y="30"/>
                  </a:cubicBezTo>
                  <a:cubicBezTo>
                    <a:pt x="14" y="31"/>
                    <a:pt x="16" y="35"/>
                    <a:pt x="16" y="39"/>
                  </a:cubicBezTo>
                  <a:cubicBezTo>
                    <a:pt x="16" y="40"/>
                    <a:pt x="16" y="41"/>
                    <a:pt x="15" y="42"/>
                  </a:cubicBezTo>
                  <a:cubicBezTo>
                    <a:pt x="15" y="43"/>
                    <a:pt x="15" y="43"/>
                    <a:pt x="15" y="43"/>
                  </a:cubicBezTo>
                  <a:cubicBezTo>
                    <a:pt x="15" y="44"/>
                    <a:pt x="14" y="44"/>
                    <a:pt x="15" y="45"/>
                  </a:cubicBezTo>
                  <a:cubicBezTo>
                    <a:pt x="15" y="45"/>
                    <a:pt x="15" y="45"/>
                    <a:pt x="15" y="45"/>
                  </a:cubicBezTo>
                  <a:cubicBezTo>
                    <a:pt x="24" y="49"/>
                    <a:pt x="24" y="49"/>
                    <a:pt x="24" y="49"/>
                  </a:cubicBezTo>
                  <a:cubicBezTo>
                    <a:pt x="24" y="33"/>
                    <a:pt x="24" y="33"/>
                    <a:pt x="24" y="33"/>
                  </a:cubicBezTo>
                  <a:cubicBezTo>
                    <a:pt x="24" y="33"/>
                    <a:pt x="24" y="33"/>
                    <a:pt x="24" y="33"/>
                  </a:cubicBezTo>
                  <a:cubicBezTo>
                    <a:pt x="24" y="33"/>
                    <a:pt x="24" y="33"/>
                    <a:pt x="24" y="33"/>
                  </a:cubicBezTo>
                  <a:cubicBezTo>
                    <a:pt x="23" y="33"/>
                    <a:pt x="23" y="33"/>
                    <a:pt x="23" y="33"/>
                  </a:cubicBezTo>
                  <a:cubicBezTo>
                    <a:pt x="22" y="33"/>
                    <a:pt x="22" y="33"/>
                    <a:pt x="22" y="33"/>
                  </a:cubicBezTo>
                  <a:cubicBezTo>
                    <a:pt x="22" y="34"/>
                    <a:pt x="21" y="34"/>
                    <a:pt x="21" y="34"/>
                  </a:cubicBezTo>
                  <a:cubicBezTo>
                    <a:pt x="21" y="34"/>
                    <a:pt x="20" y="34"/>
                    <a:pt x="20" y="34"/>
                  </a:cubicBezTo>
                  <a:cubicBezTo>
                    <a:pt x="18" y="33"/>
                    <a:pt x="16" y="29"/>
                    <a:pt x="16" y="25"/>
                  </a:cubicBezTo>
                  <a:cubicBezTo>
                    <a:pt x="16" y="22"/>
                    <a:pt x="17" y="19"/>
                    <a:pt x="19" y="19"/>
                  </a:cubicBezTo>
                  <a:cubicBezTo>
                    <a:pt x="19" y="19"/>
                    <a:pt x="20" y="19"/>
                    <a:pt x="20" y="20"/>
                  </a:cubicBezTo>
                  <a:cubicBezTo>
                    <a:pt x="21" y="20"/>
                    <a:pt x="22" y="21"/>
                    <a:pt x="22" y="22"/>
                  </a:cubicBezTo>
                  <a:cubicBezTo>
                    <a:pt x="23" y="23"/>
                    <a:pt x="23" y="23"/>
                    <a:pt x="23" y="23"/>
                  </a:cubicBezTo>
                  <a:cubicBezTo>
                    <a:pt x="23" y="23"/>
                    <a:pt x="23" y="23"/>
                    <a:pt x="24" y="24"/>
                  </a:cubicBezTo>
                  <a:cubicBezTo>
                    <a:pt x="24" y="24"/>
                    <a:pt x="24" y="24"/>
                    <a:pt x="24" y="24"/>
                  </a:cubicBezTo>
                  <a:cubicBezTo>
                    <a:pt x="24" y="23"/>
                    <a:pt x="24" y="23"/>
                    <a:pt x="24" y="23"/>
                  </a:cubicBezTo>
                  <a:cubicBezTo>
                    <a:pt x="24" y="7"/>
                    <a:pt x="24" y="7"/>
                    <a:pt x="24" y="7"/>
                  </a:cubicBezTo>
                  <a:cubicBezTo>
                    <a:pt x="6" y="0"/>
                    <a:pt x="6" y="0"/>
                    <a:pt x="6" y="0"/>
                  </a:cubicBezTo>
                  <a:cubicBezTo>
                    <a:pt x="5" y="0"/>
                    <a:pt x="5" y="0"/>
                    <a:pt x="4" y="0"/>
                  </a:cubicBezTo>
                </a:path>
              </a:pathLst>
            </a:custGeom>
            <a:solidFill>
              <a:schemeClr val="bg1"/>
            </a:solidFill>
            <a:ln>
              <a:noFill/>
            </a:ln>
          </p:spPr>
          <p:txBody>
            <a:bodyPr vert="horz" wrap="square" lIns="91416" tIns="45708" rIns="91416" bIns="45708" numCol="1" anchor="t" anchorCtr="0" compatLnSpc="1"/>
            <a:lstStyle/>
            <a:p>
              <a:endParaRPr lang="zh-CN" altLang="en-US" sz="3200">
                <a:solidFill>
                  <a:schemeClr val="bg1"/>
                </a:solidFill>
              </a:endParaRPr>
            </a:p>
          </p:txBody>
        </p:sp>
      </p:grpSp>
      <p:grpSp>
        <p:nvGrpSpPr>
          <p:cNvPr id="89" name="Group 78"/>
          <p:cNvGrpSpPr/>
          <p:nvPr/>
        </p:nvGrpSpPr>
        <p:grpSpPr>
          <a:xfrm>
            <a:off x="5116839" y="1775222"/>
            <a:ext cx="1201607" cy="1016561"/>
            <a:chOff x="3989567" y="1200880"/>
            <a:chExt cx="901440" cy="762619"/>
          </a:xfrm>
        </p:grpSpPr>
        <p:sp>
          <p:nvSpPr>
            <p:cNvPr id="90" name="Freeform 18"/>
            <p:cNvSpPr/>
            <p:nvPr/>
          </p:nvSpPr>
          <p:spPr bwMode="auto">
            <a:xfrm>
              <a:off x="3989567" y="1422359"/>
              <a:ext cx="450720" cy="54114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grpSp>
          <p:nvGrpSpPr>
            <p:cNvPr id="91" name="Group 77"/>
            <p:cNvGrpSpPr/>
            <p:nvPr/>
          </p:nvGrpSpPr>
          <p:grpSpPr>
            <a:xfrm>
              <a:off x="3989567" y="1200880"/>
              <a:ext cx="901440" cy="762619"/>
              <a:chOff x="3989567" y="1200880"/>
              <a:chExt cx="901440" cy="762619"/>
            </a:xfrm>
          </p:grpSpPr>
          <p:sp>
            <p:nvSpPr>
              <p:cNvPr id="92" name="Freeform 17"/>
              <p:cNvSpPr/>
              <p:nvPr/>
            </p:nvSpPr>
            <p:spPr bwMode="auto">
              <a:xfrm>
                <a:off x="4440286" y="1422359"/>
                <a:ext cx="450720" cy="54114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73ADAD"/>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altLang="zh-CN" sz="3200" dirty="0">
                  <a:solidFill>
                    <a:schemeClr val="bg1"/>
                  </a:solidFill>
                </a:endParaRPr>
              </a:p>
            </p:txBody>
          </p:sp>
          <p:sp>
            <p:nvSpPr>
              <p:cNvPr id="93" name="Freeform 19"/>
              <p:cNvSpPr/>
              <p:nvPr/>
            </p:nvSpPr>
            <p:spPr bwMode="auto">
              <a:xfrm>
                <a:off x="3989567" y="1422359"/>
                <a:ext cx="450720" cy="54114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solidFill>
                <a:srgbClr val="73ADAD"/>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94" name="Freeform 20"/>
              <p:cNvSpPr/>
              <p:nvPr/>
            </p:nvSpPr>
            <p:spPr bwMode="auto">
              <a:xfrm>
                <a:off x="3989568" y="1200880"/>
                <a:ext cx="901439" cy="442958"/>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200">
                  <a:solidFill>
                    <a:schemeClr val="bg1"/>
                  </a:solidFill>
                </a:endParaRPr>
              </a:p>
            </p:txBody>
          </p:sp>
          <p:sp>
            <p:nvSpPr>
              <p:cNvPr id="95" name="Freeform 44"/>
              <p:cNvSpPr>
                <a:spLocks noEditPoints="1"/>
              </p:cNvSpPr>
              <p:nvPr/>
            </p:nvSpPr>
            <p:spPr bwMode="auto">
              <a:xfrm>
                <a:off x="4105406" y="1567383"/>
                <a:ext cx="216903" cy="278562"/>
              </a:xfrm>
              <a:custGeom>
                <a:avLst/>
                <a:gdLst>
                  <a:gd name="T0" fmla="*/ 62 w 92"/>
                  <a:gd name="T1" fmla="*/ 36 h 103"/>
                  <a:gd name="T2" fmla="*/ 52 w 92"/>
                  <a:gd name="T3" fmla="*/ 48 h 103"/>
                  <a:gd name="T4" fmla="*/ 50 w 92"/>
                  <a:gd name="T5" fmla="*/ 51 h 103"/>
                  <a:gd name="T6" fmla="*/ 62 w 92"/>
                  <a:gd name="T7" fmla="*/ 77 h 103"/>
                  <a:gd name="T8" fmla="*/ 66 w 92"/>
                  <a:gd name="T9" fmla="*/ 71 h 103"/>
                  <a:gd name="T10" fmla="*/ 62 w 92"/>
                  <a:gd name="T11" fmla="*/ 62 h 103"/>
                  <a:gd name="T12" fmla="*/ 92 w 92"/>
                  <a:gd name="T13" fmla="*/ 74 h 103"/>
                  <a:gd name="T14" fmla="*/ 92 w 92"/>
                  <a:gd name="T15" fmla="*/ 63 h 103"/>
                  <a:gd name="T16" fmla="*/ 62 w 92"/>
                  <a:gd name="T17" fmla="*/ 51 h 103"/>
                  <a:gd name="T18" fmla="*/ 66 w 92"/>
                  <a:gd name="T19" fmla="*/ 45 h 103"/>
                  <a:gd name="T20" fmla="*/ 62 w 92"/>
                  <a:gd name="T21" fmla="*/ 36 h 103"/>
                  <a:gd name="T22" fmla="*/ 35 w 92"/>
                  <a:gd name="T23" fmla="*/ 0 h 103"/>
                  <a:gd name="T24" fmla="*/ 22 w 92"/>
                  <a:gd name="T25" fmla="*/ 21 h 103"/>
                  <a:gd name="T26" fmla="*/ 22 w 92"/>
                  <a:gd name="T27" fmla="*/ 35 h 103"/>
                  <a:gd name="T28" fmla="*/ 13 w 92"/>
                  <a:gd name="T29" fmla="*/ 31 h 103"/>
                  <a:gd name="T30" fmla="*/ 17 w 92"/>
                  <a:gd name="T31" fmla="*/ 25 h 103"/>
                  <a:gd name="T32" fmla="*/ 12 w 92"/>
                  <a:gd name="T33" fmla="*/ 16 h 103"/>
                  <a:gd name="T34" fmla="*/ 3 w 92"/>
                  <a:gd name="T35" fmla="*/ 28 h 103"/>
                  <a:gd name="T36" fmla="*/ 3 w 92"/>
                  <a:gd name="T37" fmla="*/ 28 h 103"/>
                  <a:gd name="T38" fmla="*/ 0 w 92"/>
                  <a:gd name="T39" fmla="*/ 31 h 103"/>
                  <a:gd name="T40" fmla="*/ 12 w 92"/>
                  <a:gd name="T41" fmla="*/ 56 h 103"/>
                  <a:gd name="T42" fmla="*/ 17 w 92"/>
                  <a:gd name="T43" fmla="*/ 51 h 103"/>
                  <a:gd name="T44" fmla="*/ 13 w 92"/>
                  <a:gd name="T45" fmla="*/ 42 h 103"/>
                  <a:gd name="T46" fmla="*/ 22 w 92"/>
                  <a:gd name="T47" fmla="*/ 46 h 103"/>
                  <a:gd name="T48" fmla="*/ 22 w 92"/>
                  <a:gd name="T49" fmla="*/ 59 h 103"/>
                  <a:gd name="T50" fmla="*/ 38 w 92"/>
                  <a:gd name="T51" fmla="*/ 93 h 103"/>
                  <a:gd name="T52" fmla="*/ 61 w 92"/>
                  <a:gd name="T53" fmla="*/ 102 h 103"/>
                  <a:gd name="T54" fmla="*/ 65 w 92"/>
                  <a:gd name="T55" fmla="*/ 103 h 103"/>
                  <a:gd name="T56" fmla="*/ 77 w 92"/>
                  <a:gd name="T57" fmla="*/ 82 h 103"/>
                  <a:gd name="T58" fmla="*/ 77 w 92"/>
                  <a:gd name="T59" fmla="*/ 77 h 103"/>
                  <a:gd name="T60" fmla="*/ 71 w 92"/>
                  <a:gd name="T61" fmla="*/ 74 h 103"/>
                  <a:gd name="T62" fmla="*/ 71 w 92"/>
                  <a:gd name="T63" fmla="*/ 79 h 103"/>
                  <a:gd name="T64" fmla="*/ 63 w 92"/>
                  <a:gd name="T65" fmla="*/ 92 h 103"/>
                  <a:gd name="T66" fmla="*/ 61 w 92"/>
                  <a:gd name="T67" fmla="*/ 91 h 103"/>
                  <a:gd name="T68" fmla="*/ 38 w 92"/>
                  <a:gd name="T69" fmla="*/ 82 h 103"/>
                  <a:gd name="T70" fmla="*/ 29 w 92"/>
                  <a:gd name="T71" fmla="*/ 62 h 103"/>
                  <a:gd name="T72" fmla="*/ 29 w 92"/>
                  <a:gd name="T73" fmla="*/ 24 h 103"/>
                  <a:gd name="T74" fmla="*/ 36 w 92"/>
                  <a:gd name="T75" fmla="*/ 11 h 103"/>
                  <a:gd name="T76" fmla="*/ 38 w 92"/>
                  <a:gd name="T77" fmla="*/ 11 h 103"/>
                  <a:gd name="T78" fmla="*/ 61 w 92"/>
                  <a:gd name="T79" fmla="*/ 21 h 103"/>
                  <a:gd name="T80" fmla="*/ 71 w 92"/>
                  <a:gd name="T81" fmla="*/ 41 h 103"/>
                  <a:gd name="T82" fmla="*/ 71 w 92"/>
                  <a:gd name="T83" fmla="*/ 46 h 103"/>
                  <a:gd name="T84" fmla="*/ 77 w 92"/>
                  <a:gd name="T85" fmla="*/ 48 h 103"/>
                  <a:gd name="T86" fmla="*/ 77 w 92"/>
                  <a:gd name="T87" fmla="*/ 44 h 103"/>
                  <a:gd name="T88" fmla="*/ 61 w 92"/>
                  <a:gd name="T89" fmla="*/ 10 h 103"/>
                  <a:gd name="T90" fmla="*/ 38 w 92"/>
                  <a:gd name="T91" fmla="*/ 0 h 103"/>
                  <a:gd name="T92" fmla="*/ 35 w 92"/>
                  <a:gd name="T9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3">
                    <a:moveTo>
                      <a:pt x="62" y="36"/>
                    </a:moveTo>
                    <a:cubicBezTo>
                      <a:pt x="52" y="48"/>
                      <a:pt x="52" y="48"/>
                      <a:pt x="52" y="48"/>
                    </a:cubicBezTo>
                    <a:cubicBezTo>
                      <a:pt x="50" y="51"/>
                      <a:pt x="50" y="51"/>
                      <a:pt x="50" y="51"/>
                    </a:cubicBezTo>
                    <a:cubicBezTo>
                      <a:pt x="62" y="77"/>
                      <a:pt x="62" y="77"/>
                      <a:pt x="62" y="77"/>
                    </a:cubicBezTo>
                    <a:cubicBezTo>
                      <a:pt x="66" y="71"/>
                      <a:pt x="66" y="71"/>
                      <a:pt x="66" y="71"/>
                    </a:cubicBezTo>
                    <a:cubicBezTo>
                      <a:pt x="62" y="62"/>
                      <a:pt x="62" y="62"/>
                      <a:pt x="62" y="62"/>
                    </a:cubicBezTo>
                    <a:cubicBezTo>
                      <a:pt x="92" y="74"/>
                      <a:pt x="92" y="74"/>
                      <a:pt x="92" y="74"/>
                    </a:cubicBezTo>
                    <a:cubicBezTo>
                      <a:pt x="92" y="63"/>
                      <a:pt x="92" y="63"/>
                      <a:pt x="92" y="63"/>
                    </a:cubicBezTo>
                    <a:cubicBezTo>
                      <a:pt x="62" y="51"/>
                      <a:pt x="62" y="51"/>
                      <a:pt x="62" y="51"/>
                    </a:cubicBezTo>
                    <a:cubicBezTo>
                      <a:pt x="66" y="45"/>
                      <a:pt x="66" y="45"/>
                      <a:pt x="66" y="45"/>
                    </a:cubicBezTo>
                    <a:cubicBezTo>
                      <a:pt x="62" y="36"/>
                      <a:pt x="62" y="36"/>
                      <a:pt x="62" y="36"/>
                    </a:cubicBezTo>
                    <a:moveTo>
                      <a:pt x="35" y="0"/>
                    </a:moveTo>
                    <a:cubicBezTo>
                      <a:pt x="28" y="0"/>
                      <a:pt x="22" y="8"/>
                      <a:pt x="22" y="21"/>
                    </a:cubicBezTo>
                    <a:cubicBezTo>
                      <a:pt x="22" y="35"/>
                      <a:pt x="22" y="35"/>
                      <a:pt x="22" y="35"/>
                    </a:cubicBezTo>
                    <a:cubicBezTo>
                      <a:pt x="13" y="31"/>
                      <a:pt x="13" y="31"/>
                      <a:pt x="13" y="31"/>
                    </a:cubicBezTo>
                    <a:cubicBezTo>
                      <a:pt x="17" y="25"/>
                      <a:pt x="17" y="25"/>
                      <a:pt x="17" y="25"/>
                    </a:cubicBezTo>
                    <a:cubicBezTo>
                      <a:pt x="12" y="16"/>
                      <a:pt x="12" y="16"/>
                      <a:pt x="12" y="16"/>
                    </a:cubicBezTo>
                    <a:cubicBezTo>
                      <a:pt x="3" y="28"/>
                      <a:pt x="3" y="28"/>
                      <a:pt x="3" y="28"/>
                    </a:cubicBezTo>
                    <a:cubicBezTo>
                      <a:pt x="3" y="28"/>
                      <a:pt x="3" y="28"/>
                      <a:pt x="3" y="28"/>
                    </a:cubicBezTo>
                    <a:cubicBezTo>
                      <a:pt x="0" y="31"/>
                      <a:pt x="0" y="31"/>
                      <a:pt x="0" y="31"/>
                    </a:cubicBezTo>
                    <a:cubicBezTo>
                      <a:pt x="12" y="56"/>
                      <a:pt x="12" y="56"/>
                      <a:pt x="12" y="56"/>
                    </a:cubicBezTo>
                    <a:cubicBezTo>
                      <a:pt x="17" y="51"/>
                      <a:pt x="17" y="51"/>
                      <a:pt x="17" y="51"/>
                    </a:cubicBezTo>
                    <a:cubicBezTo>
                      <a:pt x="13" y="42"/>
                      <a:pt x="13" y="42"/>
                      <a:pt x="13" y="42"/>
                    </a:cubicBezTo>
                    <a:cubicBezTo>
                      <a:pt x="22" y="46"/>
                      <a:pt x="22" y="46"/>
                      <a:pt x="22" y="46"/>
                    </a:cubicBezTo>
                    <a:cubicBezTo>
                      <a:pt x="22" y="59"/>
                      <a:pt x="22" y="59"/>
                      <a:pt x="22" y="59"/>
                    </a:cubicBezTo>
                    <a:cubicBezTo>
                      <a:pt x="22" y="74"/>
                      <a:pt x="29" y="89"/>
                      <a:pt x="38" y="93"/>
                    </a:cubicBezTo>
                    <a:cubicBezTo>
                      <a:pt x="61" y="102"/>
                      <a:pt x="61" y="102"/>
                      <a:pt x="61" y="102"/>
                    </a:cubicBezTo>
                    <a:cubicBezTo>
                      <a:pt x="62" y="103"/>
                      <a:pt x="64" y="103"/>
                      <a:pt x="65" y="103"/>
                    </a:cubicBezTo>
                    <a:cubicBezTo>
                      <a:pt x="72" y="103"/>
                      <a:pt x="77" y="95"/>
                      <a:pt x="77" y="82"/>
                    </a:cubicBezTo>
                    <a:cubicBezTo>
                      <a:pt x="77" y="77"/>
                      <a:pt x="77" y="77"/>
                      <a:pt x="77" y="77"/>
                    </a:cubicBezTo>
                    <a:cubicBezTo>
                      <a:pt x="71" y="74"/>
                      <a:pt x="71" y="74"/>
                      <a:pt x="71" y="74"/>
                    </a:cubicBezTo>
                    <a:cubicBezTo>
                      <a:pt x="71" y="79"/>
                      <a:pt x="71" y="79"/>
                      <a:pt x="71" y="79"/>
                    </a:cubicBezTo>
                    <a:cubicBezTo>
                      <a:pt x="71" y="87"/>
                      <a:pt x="68" y="92"/>
                      <a:pt x="63" y="92"/>
                    </a:cubicBezTo>
                    <a:cubicBezTo>
                      <a:pt x="63" y="92"/>
                      <a:pt x="62" y="92"/>
                      <a:pt x="61" y="91"/>
                    </a:cubicBezTo>
                    <a:cubicBezTo>
                      <a:pt x="38" y="82"/>
                      <a:pt x="38" y="82"/>
                      <a:pt x="38" y="82"/>
                    </a:cubicBezTo>
                    <a:cubicBezTo>
                      <a:pt x="33" y="80"/>
                      <a:pt x="29" y="71"/>
                      <a:pt x="29" y="62"/>
                    </a:cubicBezTo>
                    <a:cubicBezTo>
                      <a:pt x="29" y="24"/>
                      <a:pt x="29" y="24"/>
                      <a:pt x="29" y="24"/>
                    </a:cubicBezTo>
                    <a:cubicBezTo>
                      <a:pt x="29" y="16"/>
                      <a:pt x="32" y="11"/>
                      <a:pt x="36" y="11"/>
                    </a:cubicBezTo>
                    <a:cubicBezTo>
                      <a:pt x="37" y="11"/>
                      <a:pt x="38" y="11"/>
                      <a:pt x="38" y="11"/>
                    </a:cubicBezTo>
                    <a:cubicBezTo>
                      <a:pt x="61" y="21"/>
                      <a:pt x="61" y="21"/>
                      <a:pt x="61" y="21"/>
                    </a:cubicBezTo>
                    <a:cubicBezTo>
                      <a:pt x="67" y="23"/>
                      <a:pt x="71" y="32"/>
                      <a:pt x="71" y="41"/>
                    </a:cubicBezTo>
                    <a:cubicBezTo>
                      <a:pt x="71" y="46"/>
                      <a:pt x="71" y="46"/>
                      <a:pt x="71" y="46"/>
                    </a:cubicBezTo>
                    <a:cubicBezTo>
                      <a:pt x="77" y="48"/>
                      <a:pt x="77" y="48"/>
                      <a:pt x="77" y="48"/>
                    </a:cubicBezTo>
                    <a:cubicBezTo>
                      <a:pt x="77" y="44"/>
                      <a:pt x="77" y="44"/>
                      <a:pt x="77" y="44"/>
                    </a:cubicBezTo>
                    <a:cubicBezTo>
                      <a:pt x="77" y="29"/>
                      <a:pt x="70" y="13"/>
                      <a:pt x="61" y="10"/>
                    </a:cubicBezTo>
                    <a:cubicBezTo>
                      <a:pt x="38" y="0"/>
                      <a:pt x="38" y="0"/>
                      <a:pt x="38" y="0"/>
                    </a:cubicBezTo>
                    <a:cubicBezTo>
                      <a:pt x="37" y="0"/>
                      <a:pt x="36" y="0"/>
                      <a:pt x="35" y="0"/>
                    </a:cubicBezTo>
                  </a:path>
                </a:pathLst>
              </a:custGeom>
              <a:solidFill>
                <a:schemeClr val="bg1"/>
              </a:solidFill>
              <a:ln>
                <a:noFill/>
              </a:ln>
            </p:spPr>
            <p:txBody>
              <a:bodyPr vert="horz" wrap="square" lIns="91416" tIns="45708" rIns="91416" bIns="45708" numCol="1" anchor="t" anchorCtr="0" compatLnSpc="1"/>
              <a:lstStyle/>
              <a:p>
                <a:endParaRPr lang="zh-CN" altLang="en-US" sz="3200">
                  <a:solidFill>
                    <a:schemeClr val="bg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lide(fromTop)">
                                      <p:cBhvr>
                                        <p:cTn id="7" dur="500"/>
                                        <p:tgtEl>
                                          <p:spTgt spid="5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slide(fromTop)">
                                      <p:cBhvr>
                                        <p:cTn id="11" dur="500"/>
                                        <p:tgtEl>
                                          <p:spTgt spid="59"/>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slide(fromTop)">
                                      <p:cBhvr>
                                        <p:cTn id="15" dur="500"/>
                                        <p:tgtEl>
                                          <p:spTgt spid="84"/>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slide(fromTop)">
                                      <p:cBhvr>
                                        <p:cTn id="19" dur="500"/>
                                        <p:tgtEl>
                                          <p:spTgt spid="8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par>
                                <p:cTn id="24" presetID="12" presetClass="entr" presetSubtype="2"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slide(fromRight)">
                                      <p:cBhvr>
                                        <p:cTn id="26" dur="500"/>
                                        <p:tgtEl>
                                          <p:spTgt spid="74"/>
                                        </p:tgtEl>
                                      </p:cBhvr>
                                    </p:animEffect>
                                  </p:childTnLst>
                                </p:cTn>
                              </p:par>
                              <p:par>
                                <p:cTn id="27" presetID="12" presetClass="entr" presetSubtype="2"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slide(fromRight)">
                                      <p:cBhvr>
                                        <p:cTn id="29" dur="500"/>
                                        <p:tgtEl>
                                          <p:spTgt spid="79"/>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slide(fromLeft)">
                                      <p:cBhvr>
                                        <p:cTn id="32" dur="500"/>
                                        <p:tgtEl>
                                          <p:spTgt spid="53"/>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slide(fromLeft)">
                                      <p:cBhvr>
                                        <p:cTn id="35" dur="500"/>
                                        <p:tgtEl>
                                          <p:spTgt spid="69"/>
                                        </p:tgtEl>
                                      </p:cBhvr>
                                    </p:animEffect>
                                  </p:childTnLst>
                                </p:cTn>
                              </p:par>
                            </p:childTnLst>
                          </p:cTn>
                        </p:par>
                        <p:par>
                          <p:cTn id="36" fill="hold">
                            <p:stCondLst>
                              <p:cond delay="2500"/>
                            </p:stCondLst>
                            <p:childTnLst>
                              <p:par>
                                <p:cTn id="37" presetID="12" presetClass="entr" presetSubtype="1" fill="hold"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slide(fromTop)">
                                      <p:cBhvr>
                                        <p:cTn id="39" dur="500"/>
                                        <p:tgtEl>
                                          <p:spTgt spid="75"/>
                                        </p:tgtEl>
                                      </p:cBhvr>
                                    </p:animEffect>
                                  </p:childTnLst>
                                </p:cTn>
                              </p:par>
                            </p:childTnLst>
                          </p:cTn>
                        </p:par>
                        <p:par>
                          <p:cTn id="40" fill="hold">
                            <p:stCondLst>
                              <p:cond delay="3000"/>
                            </p:stCondLst>
                            <p:childTnLst>
                              <p:par>
                                <p:cTn id="41" presetID="12" presetClass="entr" presetSubtype="1"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slide(fromTop)">
                                      <p:cBhvr>
                                        <p:cTn id="43" dur="500"/>
                                        <p:tgtEl>
                                          <p:spTgt spid="65"/>
                                        </p:tgtEl>
                                      </p:cBhvr>
                                    </p:animEffect>
                                  </p:childTnLst>
                                </p:cTn>
                              </p:par>
                            </p:childTnLst>
                          </p:cTn>
                        </p:par>
                        <p:par>
                          <p:cTn id="44" fill="hold">
                            <p:stCondLst>
                              <p:cond delay="3500"/>
                            </p:stCondLst>
                            <p:childTnLst>
                              <p:par>
                                <p:cTn id="45" presetID="12" presetClass="entr" presetSubtype="1" fill="hold"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slide(fromTop)">
                                      <p:cBhvr>
                                        <p:cTn id="47" dur="500"/>
                                        <p:tgtEl>
                                          <p:spTgt spid="80"/>
                                        </p:tgtEl>
                                      </p:cBhvr>
                                    </p:animEffect>
                                  </p:childTnLst>
                                </p:cTn>
                              </p:par>
                            </p:childTnLst>
                          </p:cTn>
                        </p:par>
                        <p:par>
                          <p:cTn id="48" fill="hold">
                            <p:stCondLst>
                              <p:cond delay="4000"/>
                            </p:stCondLst>
                            <p:childTnLst>
                              <p:par>
                                <p:cTn id="49" presetID="12" presetClass="entr" presetSubtype="1"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slide(fromTop)">
                                      <p:cBhvr>
                                        <p:cTn id="5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4" grpId="0" animBg="1"/>
      <p:bldP spid="69" grpId="0" animBg="1"/>
      <p:bldP spid="74"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单圆角矩形 11"/>
          <p:cNvSpPr/>
          <p:nvPr/>
        </p:nvSpPr>
        <p:spPr>
          <a:xfrm>
            <a:off x="4144888" y="1517815"/>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a:cs typeface="+mn-ea"/>
                <a:sym typeface="+mn-lt"/>
              </a:rPr>
              <a:t>专网通信业务数据库选型需求分析</a:t>
            </a:r>
            <a:endParaRPr kumimoji="0" lang="zh-CN" altLang="en-US" sz="1600" b="1" i="0" u="none" strike="noStrike" kern="0" cap="none" spc="0" normalizeH="0" baseline="0" noProof="0" dirty="0">
              <a:ln>
                <a:noFill/>
              </a:ln>
              <a:effectLst/>
              <a:uLnTx/>
              <a:uFillTx/>
              <a:cs typeface="+mn-ea"/>
              <a:sym typeface="+mn-lt"/>
            </a:endParaRPr>
          </a:p>
        </p:txBody>
      </p:sp>
      <p:sp>
        <p:nvSpPr>
          <p:cNvPr id="13" name="单圆角矩形 12"/>
          <p:cNvSpPr/>
          <p:nvPr/>
        </p:nvSpPr>
        <p:spPr>
          <a:xfrm flipH="1">
            <a:off x="3352800" y="1517815"/>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1</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4" name="单圆角矩形 13"/>
          <p:cNvSpPr/>
          <p:nvPr/>
        </p:nvSpPr>
        <p:spPr>
          <a:xfrm>
            <a:off x="4144888" y="2263940"/>
            <a:ext cx="4222750" cy="369887"/>
          </a:xfrm>
          <a:prstGeom prst="round1Rect">
            <a:avLst>
              <a:gd name="adj" fmla="val 25515"/>
            </a:avLst>
          </a:prstGeom>
          <a:solidFill>
            <a:schemeClr val="bg1"/>
          </a:solidFill>
          <a:ln w="9525" algn="ctr">
            <a:solidFill>
              <a:schemeClr val="accent1"/>
            </a:solidFill>
            <a:miter lim="800000"/>
          </a:ln>
          <a:effectLst/>
        </p:spPr>
        <p:txBody>
          <a:bodyPr anchor="ctr"/>
          <a:lstStyle/>
          <a:p>
            <a:pPr marL="177800" lvl="0">
              <a:defRPr/>
            </a:pPr>
            <a:r>
              <a:rPr lang="zh-CN" altLang="en-US" sz="1600" b="1" kern="0" dirty="0" smtClean="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切换之路</a:t>
            </a:r>
            <a:endParaRPr kumimoji="0" lang="zh-CN" altLang="en-US" sz="1600" b="1" i="0" u="none" strike="noStrike" kern="0" cap="none" spc="0" normalizeH="0" baseline="0" noProof="0" dirty="0">
              <a:ln>
                <a:noFill/>
              </a:ln>
              <a:effectLst/>
              <a:uLnTx/>
              <a:uFillTx/>
              <a:cs typeface="+mn-ea"/>
              <a:sym typeface="+mn-lt"/>
            </a:endParaRPr>
          </a:p>
        </p:txBody>
      </p:sp>
      <p:sp>
        <p:nvSpPr>
          <p:cNvPr id="15" name="单圆角矩形 14"/>
          <p:cNvSpPr/>
          <p:nvPr/>
        </p:nvSpPr>
        <p:spPr>
          <a:xfrm flipH="1">
            <a:off x="3352800" y="2263940"/>
            <a:ext cx="722312" cy="369887"/>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2</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6" name="单圆角矩形 15"/>
          <p:cNvSpPr/>
          <p:nvPr/>
        </p:nvSpPr>
        <p:spPr>
          <a:xfrm>
            <a:off x="4144888" y="294497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a:t>
            </a:r>
            <a:r>
              <a:rPr lang="zh-CN" altLang="en-US" sz="1600" b="1" kern="0" dirty="0" smtClean="0">
                <a:cs typeface="+mn-ea"/>
                <a:sym typeface="+mn-lt"/>
              </a:rPr>
              <a:t>业务</a:t>
            </a:r>
            <a:r>
              <a:rPr lang="en-US" altLang="zh-CN" sz="1600" b="1" kern="0" dirty="0">
                <a:cs typeface="+mn-ea"/>
                <a:sym typeface="+mn-lt"/>
              </a:rPr>
              <a:t>PostgreSQL</a:t>
            </a:r>
            <a:r>
              <a:rPr lang="zh-CN" altLang="en-US" sz="1600" b="1" kern="0" dirty="0" smtClean="0">
                <a:cs typeface="+mn-ea"/>
                <a:sym typeface="+mn-lt"/>
              </a:rPr>
              <a:t>高可用选型</a:t>
            </a:r>
            <a:endParaRPr kumimoji="0" lang="zh-CN" altLang="en-US" sz="1600" b="1" i="0" u="none" strike="noStrike" kern="0" cap="none" spc="0" normalizeH="0" baseline="0" noProof="0" dirty="0">
              <a:ln>
                <a:noFill/>
              </a:ln>
              <a:effectLst/>
              <a:uLnTx/>
              <a:uFillTx/>
              <a:cs typeface="+mn-ea"/>
              <a:sym typeface="+mn-lt"/>
            </a:endParaRPr>
          </a:p>
        </p:txBody>
      </p:sp>
      <p:sp>
        <p:nvSpPr>
          <p:cNvPr id="17" name="单圆角矩形 16"/>
          <p:cNvSpPr/>
          <p:nvPr/>
        </p:nvSpPr>
        <p:spPr>
          <a:xfrm flipH="1">
            <a:off x="3352800" y="294497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effectLst/>
                <a:uLnTx/>
                <a:uFillTx/>
                <a:latin typeface="+mn-lt"/>
                <a:ea typeface="+mn-ea"/>
                <a:cs typeface="+mn-ea"/>
                <a:sym typeface="+mn-lt"/>
              </a:rPr>
              <a:t>3</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18" name="单圆角矩形 17"/>
          <p:cNvSpPr/>
          <p:nvPr/>
        </p:nvSpPr>
        <p:spPr>
          <a:xfrm>
            <a:off x="4144704" y="360165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a:cs typeface="+mn-ea"/>
                <a:sym typeface="+mn-lt"/>
              </a:rPr>
              <a:t>PostgreSQL</a:t>
            </a:r>
            <a:r>
              <a:rPr lang="zh-CN" altLang="en-US" sz="1600" b="1" kern="0" dirty="0">
                <a:cs typeface="+mn-ea"/>
                <a:sym typeface="+mn-lt"/>
              </a:rPr>
              <a:t>高</a:t>
            </a:r>
            <a:r>
              <a:rPr lang="zh-CN" altLang="en-US" sz="1600" b="1" kern="0" dirty="0" smtClean="0">
                <a:cs typeface="+mn-ea"/>
                <a:sym typeface="+mn-lt"/>
              </a:rPr>
              <a:t>可用</a:t>
            </a:r>
            <a:r>
              <a:rPr lang="zh-CN" altLang="en-US" sz="1600" b="1" kern="0" dirty="0">
                <a:cs typeface="+mn-ea"/>
                <a:sym typeface="+mn-lt"/>
              </a:rPr>
              <a:t>定制</a:t>
            </a:r>
          </a:p>
        </p:txBody>
      </p:sp>
      <p:sp>
        <p:nvSpPr>
          <p:cNvPr id="19" name="单圆角矩形 18"/>
          <p:cNvSpPr/>
          <p:nvPr/>
        </p:nvSpPr>
        <p:spPr>
          <a:xfrm flipH="1">
            <a:off x="3352616" y="360165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effectLst/>
                <a:uLnTx/>
                <a:uFillTx/>
                <a:latin typeface="+mn-lt"/>
                <a:ea typeface="+mn-ea"/>
                <a:cs typeface="+mn-ea"/>
                <a:sym typeface="+mn-lt"/>
              </a:rPr>
              <a:t>4</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1" name="单圆角矩形 20"/>
          <p:cNvSpPr/>
          <p:nvPr/>
        </p:nvSpPr>
        <p:spPr>
          <a:xfrm>
            <a:off x="4144704" y="4258335"/>
            <a:ext cx="4222750" cy="369888"/>
          </a:xfrm>
          <a:prstGeom prst="round1Rect">
            <a:avLst>
              <a:gd name="adj" fmla="val 25515"/>
            </a:avLst>
          </a:prstGeom>
          <a:solidFill>
            <a:schemeClr val="bg1"/>
          </a:solidFill>
          <a:ln w="9525" algn="ctr">
            <a:solidFill>
              <a:schemeClr val="accent1"/>
            </a:solidFill>
            <a:miter lim="800000"/>
          </a:ln>
          <a:effectLst/>
        </p:spPr>
        <p:txBody>
          <a:bodyPr anchor="ctr"/>
          <a:lstStyle/>
          <a:p>
            <a:pPr marL="177800">
              <a:defRPr/>
            </a:pPr>
            <a:r>
              <a:rPr lang="zh-CN" altLang="en-US" sz="1600" b="1" kern="0" dirty="0">
                <a:cs typeface="+mn-ea"/>
                <a:sym typeface="+mn-lt"/>
              </a:rPr>
              <a:t>专网通信业务</a:t>
            </a:r>
            <a:r>
              <a:rPr lang="en-US" altLang="zh-CN" sz="1600" b="1" kern="0" dirty="0" smtClean="0">
                <a:cs typeface="+mn-ea"/>
                <a:sym typeface="+mn-lt"/>
              </a:rPr>
              <a:t>PostgreSQL</a:t>
            </a:r>
            <a:r>
              <a:rPr lang="zh-CN" altLang="en-US" sz="1600" b="1" kern="0" dirty="0" smtClean="0">
                <a:cs typeface="+mn-ea"/>
                <a:sym typeface="+mn-lt"/>
              </a:rPr>
              <a:t>高可用测试</a:t>
            </a:r>
            <a:endParaRPr kumimoji="0" lang="zh-CN" altLang="en-US" sz="1600" b="1" i="0" u="none" strike="noStrike" kern="0" cap="none" spc="0" normalizeH="0" baseline="0" noProof="0" dirty="0">
              <a:ln>
                <a:noFill/>
              </a:ln>
              <a:effectLst/>
              <a:uLnTx/>
              <a:uFillTx/>
              <a:cs typeface="+mn-ea"/>
              <a:sym typeface="+mn-lt"/>
            </a:endParaRPr>
          </a:p>
        </p:txBody>
      </p:sp>
      <p:sp>
        <p:nvSpPr>
          <p:cNvPr id="22" name="单圆角矩形 21"/>
          <p:cNvSpPr/>
          <p:nvPr/>
        </p:nvSpPr>
        <p:spPr>
          <a:xfrm flipH="1">
            <a:off x="3352616" y="4258335"/>
            <a:ext cx="722312" cy="369888"/>
          </a:xfrm>
          <a:prstGeom prst="round1Rect">
            <a:avLst>
              <a:gd name="adj" fmla="val 27147"/>
            </a:avLst>
          </a:prstGeom>
          <a:solidFill>
            <a:schemeClr val="bg1"/>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a:cs typeface="+mn-ea"/>
                <a:sym typeface="+mn-lt"/>
              </a:rPr>
              <a:t>5</a:t>
            </a:r>
            <a:endParaRPr kumimoji="0" lang="zh-CN" altLang="en-US" sz="1600" b="1" i="0" u="none" strike="noStrike" kern="0" cap="none" spc="0" normalizeH="0" baseline="0" noProof="0" dirty="0">
              <a:ln>
                <a:noFill/>
              </a:ln>
              <a:effectLst/>
              <a:uLnTx/>
              <a:uFillTx/>
              <a:latin typeface="+mn-lt"/>
              <a:ea typeface="+mn-ea"/>
              <a:cs typeface="+mn-ea"/>
              <a:sym typeface="+mn-lt"/>
            </a:endParaRPr>
          </a:p>
        </p:txBody>
      </p:sp>
      <p:sp>
        <p:nvSpPr>
          <p:cNvPr id="20" name="单圆角矩形 19"/>
          <p:cNvSpPr/>
          <p:nvPr/>
        </p:nvSpPr>
        <p:spPr>
          <a:xfrm>
            <a:off x="4140582" y="4896765"/>
            <a:ext cx="4222750" cy="369888"/>
          </a:xfrm>
          <a:prstGeom prst="round1Rect">
            <a:avLst>
              <a:gd name="adj" fmla="val 25515"/>
            </a:avLst>
          </a:prstGeom>
          <a:solidFill>
            <a:schemeClr val="accent1">
              <a:lumMod val="75000"/>
            </a:schemeClr>
          </a:solidFill>
          <a:ln w="9525" algn="ctr">
            <a:solidFill>
              <a:schemeClr val="accent1"/>
            </a:solidFill>
            <a:miter lim="800000"/>
          </a:ln>
          <a:effectLst/>
        </p:spPr>
        <p:txBody>
          <a:bodyPr anchor="ctr"/>
          <a:lstStyle/>
          <a:p>
            <a:pPr marL="177800">
              <a:defRPr/>
            </a:pPr>
            <a:r>
              <a:rPr lang="zh-CN" altLang="en-US" sz="1600" b="1" kern="0" dirty="0">
                <a:solidFill>
                  <a:schemeClr val="bg1"/>
                </a:solidFill>
                <a:cs typeface="+mn-ea"/>
                <a:sym typeface="+mn-lt"/>
              </a:rPr>
              <a:t>专网通信</a:t>
            </a:r>
            <a:r>
              <a:rPr lang="zh-CN" altLang="en-US" sz="1600" b="1" kern="0" dirty="0" smtClean="0">
                <a:solidFill>
                  <a:schemeClr val="bg1"/>
                </a:solidFill>
                <a:cs typeface="+mn-ea"/>
                <a:sym typeface="+mn-lt"/>
              </a:rPr>
              <a:t>业务数据存储未来需求</a:t>
            </a:r>
            <a:r>
              <a:rPr lang="en-US" altLang="zh-CN" sz="1600" b="1" kern="0" dirty="0" smtClean="0">
                <a:solidFill>
                  <a:schemeClr val="bg1"/>
                </a:solidFill>
                <a:cs typeface="+mn-ea"/>
                <a:sym typeface="+mn-lt"/>
              </a:rPr>
              <a:t>…</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
        <p:nvSpPr>
          <p:cNvPr id="23" name="单圆角矩形 22"/>
          <p:cNvSpPr/>
          <p:nvPr/>
        </p:nvSpPr>
        <p:spPr>
          <a:xfrm flipH="1">
            <a:off x="3348494" y="4896765"/>
            <a:ext cx="722312" cy="369888"/>
          </a:xfrm>
          <a:prstGeom prst="round1Rect">
            <a:avLst>
              <a:gd name="adj" fmla="val 27147"/>
            </a:avLst>
          </a:prstGeom>
          <a:solidFill>
            <a:schemeClr val="accent1">
              <a:lumMod val="75000"/>
            </a:schemeClr>
          </a:solidFill>
          <a:ln w="19050">
            <a:solidFill>
              <a:schemeClr val="accent1"/>
            </a:solidFill>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solidFill>
                  <a:schemeClr val="bg1"/>
                </a:solidFill>
                <a:cs typeface="+mn-ea"/>
                <a:sym typeface="+mn-lt"/>
              </a:rPr>
              <a:t>6</a:t>
            </a:r>
            <a:endParaRPr kumimoji="0" lang="zh-CN" altLang="en-US" sz="1600" b="1" i="0" u="none" strike="noStrike" kern="0" cap="none" spc="0" normalizeH="0" baseline="0" noProof="0" dirty="0">
              <a:ln>
                <a:noFill/>
              </a:ln>
              <a:solidFill>
                <a:schemeClr val="bg1"/>
              </a:solidFill>
              <a:effectLst/>
              <a:uLnTx/>
              <a:uFillTx/>
              <a:cs typeface="+mn-ea"/>
              <a:sym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9600" y="1458769"/>
            <a:ext cx="10731500" cy="5206130"/>
          </a:xfrm>
          <a:prstGeom prst="rect">
            <a:avLst/>
          </a:prstGeom>
        </p:spPr>
      </p:pic>
      <p:sp>
        <p:nvSpPr>
          <p:cNvPr id="3" name="矩形 2"/>
          <p:cNvSpPr/>
          <p:nvPr/>
        </p:nvSpPr>
        <p:spPr>
          <a:xfrm>
            <a:off x="287306" y="904788"/>
            <a:ext cx="6376035" cy="368300"/>
          </a:xfrm>
          <a:prstGeom prst="rect">
            <a:avLst/>
          </a:prstGeom>
        </p:spPr>
        <p:txBody>
          <a:bodyPr wrap="none">
            <a:spAutoFit/>
          </a:bodyPr>
          <a:lstStyle/>
          <a:p>
            <a:pPr algn="l"/>
            <a:r>
              <a:rPr lang="zh-CN" b="1" kern="0" dirty="0" smtClean="0">
                <a:cs typeface="+mn-ea"/>
                <a:sym typeface="+mn-lt"/>
              </a:rPr>
              <a:t>未来</a:t>
            </a:r>
            <a:r>
              <a:rPr lang="en-US" altLang="zh-CN" b="1" kern="0" dirty="0" smtClean="0">
                <a:cs typeface="+mn-ea"/>
                <a:sym typeface="+mn-lt"/>
              </a:rPr>
              <a:t>~ </a:t>
            </a:r>
            <a:r>
              <a:rPr lang="zh-CN" altLang="en-US" b="1" kern="0" dirty="0" smtClean="0">
                <a:cs typeface="+mn-ea"/>
                <a:sym typeface="+mn-lt"/>
              </a:rPr>
              <a:t>平台融合、业务架构融合、数据存储融合</a:t>
            </a:r>
            <a:r>
              <a:rPr lang="en-US" altLang="zh-CN" b="1" kern="0" dirty="0" smtClean="0">
                <a:cs typeface="+mn-ea"/>
                <a:sym typeface="+mn-lt"/>
              </a:rPr>
              <a:t> </a:t>
            </a:r>
            <a:r>
              <a:rPr lang="zh-CN" altLang="en-US" b="1" kern="0" dirty="0" smtClean="0">
                <a:cs typeface="+mn-ea"/>
                <a:sym typeface="+mn-lt"/>
              </a:rPr>
              <a:t>多元融合架构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a:spLocks/>
          </p:cNvSpPr>
          <p:nvPr/>
        </p:nvSpPr>
        <p:spPr bwMode="auto">
          <a:xfrm>
            <a:off x="1162715" y="1771453"/>
            <a:ext cx="2344738" cy="2644775"/>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gradFill>
            <a:gsLst>
              <a:gs pos="100000">
                <a:srgbClr val="F7AE04"/>
              </a:gs>
              <a:gs pos="0">
                <a:srgbClr val="EA7505"/>
              </a:gs>
            </a:gsLst>
            <a:lin ang="5400000" scaled="1"/>
          </a:gradFill>
          <a:ln w="38100">
            <a:solidFill>
              <a:schemeClr val="bg1"/>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 name="Freeform 6"/>
          <p:cNvSpPr>
            <a:spLocks/>
          </p:cNvSpPr>
          <p:nvPr/>
        </p:nvSpPr>
        <p:spPr bwMode="auto">
          <a:xfrm>
            <a:off x="3671040" y="1771453"/>
            <a:ext cx="2344738" cy="2644775"/>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gradFill>
            <a:gsLst>
              <a:gs pos="100000">
                <a:srgbClr val="F7AE04"/>
              </a:gs>
              <a:gs pos="0">
                <a:srgbClr val="EA7505"/>
              </a:gs>
            </a:gsLst>
            <a:lin ang="5400000" scaled="1"/>
          </a:gradFill>
          <a:ln w="38100">
            <a:solidFill>
              <a:schemeClr val="bg1"/>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 name="Freeform 6"/>
          <p:cNvSpPr>
            <a:spLocks/>
          </p:cNvSpPr>
          <p:nvPr/>
        </p:nvSpPr>
        <p:spPr bwMode="auto">
          <a:xfrm>
            <a:off x="6179365" y="1771453"/>
            <a:ext cx="2344738" cy="2644775"/>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gradFill>
            <a:gsLst>
              <a:gs pos="100000">
                <a:srgbClr val="F7AE04"/>
              </a:gs>
              <a:gs pos="0">
                <a:srgbClr val="EA7505"/>
              </a:gs>
            </a:gsLst>
            <a:lin ang="5400000" scaled="1"/>
          </a:gradFill>
          <a:ln w="38100">
            <a:solidFill>
              <a:schemeClr val="bg1"/>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 name="Freeform 6"/>
          <p:cNvSpPr>
            <a:spLocks/>
          </p:cNvSpPr>
          <p:nvPr/>
        </p:nvSpPr>
        <p:spPr bwMode="auto">
          <a:xfrm>
            <a:off x="8687689" y="1771453"/>
            <a:ext cx="2344738" cy="2644775"/>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gradFill>
            <a:gsLst>
              <a:gs pos="100000">
                <a:srgbClr val="F7AE04"/>
              </a:gs>
              <a:gs pos="0">
                <a:srgbClr val="EA7505"/>
              </a:gs>
            </a:gsLst>
            <a:lin ang="5400000" scaled="1"/>
          </a:gradFill>
          <a:ln w="38100">
            <a:solidFill>
              <a:schemeClr val="bg1"/>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nvGrpSpPr>
          <p:cNvPr id="6" name="组合 5"/>
          <p:cNvGrpSpPr/>
          <p:nvPr/>
        </p:nvGrpSpPr>
        <p:grpSpPr>
          <a:xfrm>
            <a:off x="6662518" y="2362513"/>
            <a:ext cx="1401763" cy="1316037"/>
            <a:chOff x="5554663" y="4919663"/>
            <a:chExt cx="1401763" cy="1316037"/>
          </a:xfrm>
        </p:grpSpPr>
        <p:sp>
          <p:nvSpPr>
            <p:cNvPr id="7" name="Freeform 10"/>
            <p:cNvSpPr>
              <a:spLocks noEditPoints="1"/>
            </p:cNvSpPr>
            <p:nvPr/>
          </p:nvSpPr>
          <p:spPr bwMode="auto">
            <a:xfrm>
              <a:off x="5554663" y="5438775"/>
              <a:ext cx="796925" cy="796925"/>
            </a:xfrm>
            <a:custGeom>
              <a:avLst/>
              <a:gdLst>
                <a:gd name="T0" fmla="*/ 190 w 212"/>
                <a:gd name="T1" fmla="*/ 93 h 212"/>
                <a:gd name="T2" fmla="*/ 188 w 212"/>
                <a:gd name="T3" fmla="*/ 82 h 212"/>
                <a:gd name="T4" fmla="*/ 205 w 212"/>
                <a:gd name="T5" fmla="*/ 67 h 212"/>
                <a:gd name="T6" fmla="*/ 195 w 212"/>
                <a:gd name="T7" fmla="*/ 48 h 212"/>
                <a:gd name="T8" fmla="*/ 173 w 212"/>
                <a:gd name="T9" fmla="*/ 53 h 212"/>
                <a:gd name="T10" fmla="*/ 165 w 212"/>
                <a:gd name="T11" fmla="*/ 44 h 212"/>
                <a:gd name="T12" fmla="*/ 172 w 212"/>
                <a:gd name="T13" fmla="*/ 23 h 212"/>
                <a:gd name="T14" fmla="*/ 163 w 212"/>
                <a:gd name="T15" fmla="*/ 17 h 212"/>
                <a:gd name="T16" fmla="*/ 154 w 212"/>
                <a:gd name="T17" fmla="*/ 12 h 212"/>
                <a:gd name="T18" fmla="*/ 138 w 212"/>
                <a:gd name="T19" fmla="*/ 27 h 212"/>
                <a:gd name="T20" fmla="*/ 127 w 212"/>
                <a:gd name="T21" fmla="*/ 23 h 212"/>
                <a:gd name="T22" fmla="*/ 122 w 212"/>
                <a:gd name="T23" fmla="*/ 1 h 212"/>
                <a:gd name="T24" fmla="*/ 101 w 212"/>
                <a:gd name="T25" fmla="*/ 0 h 212"/>
                <a:gd name="T26" fmla="*/ 94 w 212"/>
                <a:gd name="T27" fmla="*/ 22 h 212"/>
                <a:gd name="T28" fmla="*/ 83 w 212"/>
                <a:gd name="T29" fmla="*/ 24 h 212"/>
                <a:gd name="T30" fmla="*/ 68 w 212"/>
                <a:gd name="T31" fmla="*/ 8 h 212"/>
                <a:gd name="T32" fmla="*/ 49 w 212"/>
                <a:gd name="T33" fmla="*/ 17 h 212"/>
                <a:gd name="T34" fmla="*/ 54 w 212"/>
                <a:gd name="T35" fmla="*/ 39 h 212"/>
                <a:gd name="T36" fmla="*/ 45 w 212"/>
                <a:gd name="T37" fmla="*/ 47 h 212"/>
                <a:gd name="T38" fmla="*/ 24 w 212"/>
                <a:gd name="T39" fmla="*/ 40 h 212"/>
                <a:gd name="T40" fmla="*/ 17 w 212"/>
                <a:gd name="T41" fmla="*/ 49 h 212"/>
                <a:gd name="T42" fmla="*/ 12 w 212"/>
                <a:gd name="T43" fmla="*/ 58 h 212"/>
                <a:gd name="T44" fmla="*/ 28 w 212"/>
                <a:gd name="T45" fmla="*/ 75 h 212"/>
                <a:gd name="T46" fmla="*/ 24 w 212"/>
                <a:gd name="T47" fmla="*/ 86 h 212"/>
                <a:gd name="T48" fmla="*/ 2 w 212"/>
                <a:gd name="T49" fmla="*/ 90 h 212"/>
                <a:gd name="T50" fmla="*/ 1 w 212"/>
                <a:gd name="T51" fmla="*/ 111 h 212"/>
                <a:gd name="T52" fmla="*/ 23 w 212"/>
                <a:gd name="T53" fmla="*/ 118 h 212"/>
                <a:gd name="T54" fmla="*/ 25 w 212"/>
                <a:gd name="T55" fmla="*/ 129 h 212"/>
                <a:gd name="T56" fmla="*/ 8 w 212"/>
                <a:gd name="T57" fmla="*/ 145 h 212"/>
                <a:gd name="T58" fmla="*/ 18 w 212"/>
                <a:gd name="T59" fmla="*/ 164 h 212"/>
                <a:gd name="T60" fmla="*/ 40 w 212"/>
                <a:gd name="T61" fmla="*/ 158 h 212"/>
                <a:gd name="T62" fmla="*/ 48 w 212"/>
                <a:gd name="T63" fmla="*/ 167 h 212"/>
                <a:gd name="T64" fmla="*/ 41 w 212"/>
                <a:gd name="T65" fmla="*/ 189 h 212"/>
                <a:gd name="T66" fmla="*/ 49 w 212"/>
                <a:gd name="T67" fmla="*/ 195 h 212"/>
                <a:gd name="T68" fmla="*/ 59 w 212"/>
                <a:gd name="T69" fmla="*/ 200 h 212"/>
                <a:gd name="T70" fmla="*/ 76 w 212"/>
                <a:gd name="T71" fmla="*/ 184 h 212"/>
                <a:gd name="T72" fmla="*/ 87 w 212"/>
                <a:gd name="T73" fmla="*/ 188 h 212"/>
                <a:gd name="T74" fmla="*/ 91 w 212"/>
                <a:gd name="T75" fmla="*/ 210 h 212"/>
                <a:gd name="T76" fmla="*/ 112 w 212"/>
                <a:gd name="T77" fmla="*/ 211 h 212"/>
                <a:gd name="T78" fmla="*/ 119 w 212"/>
                <a:gd name="T79" fmla="*/ 189 h 212"/>
                <a:gd name="T80" fmla="*/ 130 w 212"/>
                <a:gd name="T81" fmla="*/ 187 h 212"/>
                <a:gd name="T82" fmla="*/ 146 w 212"/>
                <a:gd name="T83" fmla="*/ 204 h 212"/>
                <a:gd name="T84" fmla="*/ 165 w 212"/>
                <a:gd name="T85" fmla="*/ 194 h 212"/>
                <a:gd name="T86" fmla="*/ 159 w 212"/>
                <a:gd name="T87" fmla="*/ 172 h 212"/>
                <a:gd name="T88" fmla="*/ 168 w 212"/>
                <a:gd name="T89" fmla="*/ 164 h 212"/>
                <a:gd name="T90" fmla="*/ 189 w 212"/>
                <a:gd name="T91" fmla="*/ 171 h 212"/>
                <a:gd name="T92" fmla="*/ 195 w 212"/>
                <a:gd name="T93" fmla="*/ 163 h 212"/>
                <a:gd name="T94" fmla="*/ 201 w 212"/>
                <a:gd name="T95" fmla="*/ 153 h 212"/>
                <a:gd name="T96" fmla="*/ 185 w 212"/>
                <a:gd name="T97" fmla="*/ 137 h 212"/>
                <a:gd name="T98" fmla="*/ 189 w 212"/>
                <a:gd name="T99" fmla="*/ 126 h 212"/>
                <a:gd name="T100" fmla="*/ 211 w 212"/>
                <a:gd name="T101" fmla="*/ 121 h 212"/>
                <a:gd name="T102" fmla="*/ 212 w 212"/>
                <a:gd name="T103" fmla="*/ 100 h 212"/>
                <a:gd name="T104" fmla="*/ 190 w 212"/>
                <a:gd name="T105" fmla="*/ 93 h 212"/>
                <a:gd name="T106" fmla="*/ 163 w 212"/>
                <a:gd name="T107" fmla="*/ 142 h 212"/>
                <a:gd name="T108" fmla="*/ 70 w 212"/>
                <a:gd name="T109" fmla="*/ 163 h 212"/>
                <a:gd name="T110" fmla="*/ 49 w 212"/>
                <a:gd name="T111" fmla="*/ 70 h 212"/>
                <a:gd name="T112" fmla="*/ 143 w 212"/>
                <a:gd name="T113" fmla="*/ 49 h 212"/>
                <a:gd name="T114" fmla="*/ 163 w 212"/>
                <a:gd name="T115" fmla="*/ 14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212">
                  <a:moveTo>
                    <a:pt x="190" y="93"/>
                  </a:moveTo>
                  <a:cubicBezTo>
                    <a:pt x="190" y="89"/>
                    <a:pt x="189" y="86"/>
                    <a:pt x="188" y="82"/>
                  </a:cubicBezTo>
                  <a:cubicBezTo>
                    <a:pt x="205" y="67"/>
                    <a:pt x="205" y="67"/>
                    <a:pt x="205" y="67"/>
                  </a:cubicBezTo>
                  <a:cubicBezTo>
                    <a:pt x="202" y="60"/>
                    <a:pt x="199" y="54"/>
                    <a:pt x="195" y="48"/>
                  </a:cubicBezTo>
                  <a:cubicBezTo>
                    <a:pt x="173" y="53"/>
                    <a:pt x="173" y="53"/>
                    <a:pt x="173" y="53"/>
                  </a:cubicBezTo>
                  <a:cubicBezTo>
                    <a:pt x="170" y="50"/>
                    <a:pt x="168" y="47"/>
                    <a:pt x="165" y="44"/>
                  </a:cubicBezTo>
                  <a:cubicBezTo>
                    <a:pt x="172" y="23"/>
                    <a:pt x="172" y="23"/>
                    <a:pt x="172" y="23"/>
                  </a:cubicBezTo>
                  <a:cubicBezTo>
                    <a:pt x="169" y="21"/>
                    <a:pt x="166" y="19"/>
                    <a:pt x="163" y="17"/>
                  </a:cubicBezTo>
                  <a:cubicBezTo>
                    <a:pt x="160" y="15"/>
                    <a:pt x="157" y="13"/>
                    <a:pt x="154" y="12"/>
                  </a:cubicBezTo>
                  <a:cubicBezTo>
                    <a:pt x="138" y="27"/>
                    <a:pt x="138" y="27"/>
                    <a:pt x="138" y="27"/>
                  </a:cubicBezTo>
                  <a:cubicBezTo>
                    <a:pt x="134" y="26"/>
                    <a:pt x="130" y="24"/>
                    <a:pt x="127" y="23"/>
                  </a:cubicBezTo>
                  <a:cubicBezTo>
                    <a:pt x="122" y="1"/>
                    <a:pt x="122" y="1"/>
                    <a:pt x="122" y="1"/>
                  </a:cubicBezTo>
                  <a:cubicBezTo>
                    <a:pt x="115" y="0"/>
                    <a:pt x="108" y="0"/>
                    <a:pt x="101" y="0"/>
                  </a:cubicBezTo>
                  <a:cubicBezTo>
                    <a:pt x="94" y="22"/>
                    <a:pt x="94" y="22"/>
                    <a:pt x="94" y="22"/>
                  </a:cubicBezTo>
                  <a:cubicBezTo>
                    <a:pt x="90" y="23"/>
                    <a:pt x="87" y="23"/>
                    <a:pt x="83" y="24"/>
                  </a:cubicBezTo>
                  <a:cubicBezTo>
                    <a:pt x="68" y="8"/>
                    <a:pt x="68" y="8"/>
                    <a:pt x="68" y="8"/>
                  </a:cubicBezTo>
                  <a:cubicBezTo>
                    <a:pt x="61" y="10"/>
                    <a:pt x="55" y="13"/>
                    <a:pt x="49" y="17"/>
                  </a:cubicBezTo>
                  <a:cubicBezTo>
                    <a:pt x="54" y="39"/>
                    <a:pt x="54" y="39"/>
                    <a:pt x="54" y="39"/>
                  </a:cubicBezTo>
                  <a:cubicBezTo>
                    <a:pt x="51" y="42"/>
                    <a:pt x="48" y="44"/>
                    <a:pt x="45" y="47"/>
                  </a:cubicBezTo>
                  <a:cubicBezTo>
                    <a:pt x="24" y="40"/>
                    <a:pt x="24" y="40"/>
                    <a:pt x="24" y="40"/>
                  </a:cubicBezTo>
                  <a:cubicBezTo>
                    <a:pt x="22" y="43"/>
                    <a:pt x="19" y="46"/>
                    <a:pt x="17" y="49"/>
                  </a:cubicBezTo>
                  <a:cubicBezTo>
                    <a:pt x="15" y="52"/>
                    <a:pt x="14" y="55"/>
                    <a:pt x="12" y="58"/>
                  </a:cubicBezTo>
                  <a:cubicBezTo>
                    <a:pt x="28" y="75"/>
                    <a:pt x="28" y="75"/>
                    <a:pt x="28" y="75"/>
                  </a:cubicBezTo>
                  <a:cubicBezTo>
                    <a:pt x="27" y="78"/>
                    <a:pt x="25" y="82"/>
                    <a:pt x="24" y="86"/>
                  </a:cubicBezTo>
                  <a:cubicBezTo>
                    <a:pt x="2" y="90"/>
                    <a:pt x="2" y="90"/>
                    <a:pt x="2" y="90"/>
                  </a:cubicBezTo>
                  <a:cubicBezTo>
                    <a:pt x="1" y="97"/>
                    <a:pt x="0" y="104"/>
                    <a:pt x="1" y="111"/>
                  </a:cubicBezTo>
                  <a:cubicBezTo>
                    <a:pt x="23" y="118"/>
                    <a:pt x="23" y="118"/>
                    <a:pt x="23" y="118"/>
                  </a:cubicBezTo>
                  <a:cubicBezTo>
                    <a:pt x="24" y="122"/>
                    <a:pt x="24" y="126"/>
                    <a:pt x="25" y="129"/>
                  </a:cubicBezTo>
                  <a:cubicBezTo>
                    <a:pt x="8" y="145"/>
                    <a:pt x="8" y="145"/>
                    <a:pt x="8" y="145"/>
                  </a:cubicBezTo>
                  <a:cubicBezTo>
                    <a:pt x="11" y="151"/>
                    <a:pt x="14" y="158"/>
                    <a:pt x="18" y="164"/>
                  </a:cubicBezTo>
                  <a:cubicBezTo>
                    <a:pt x="40" y="158"/>
                    <a:pt x="40" y="158"/>
                    <a:pt x="40" y="158"/>
                  </a:cubicBezTo>
                  <a:cubicBezTo>
                    <a:pt x="43" y="161"/>
                    <a:pt x="45" y="164"/>
                    <a:pt x="48" y="167"/>
                  </a:cubicBezTo>
                  <a:cubicBezTo>
                    <a:pt x="41" y="189"/>
                    <a:pt x="41" y="189"/>
                    <a:pt x="41" y="189"/>
                  </a:cubicBezTo>
                  <a:cubicBezTo>
                    <a:pt x="44" y="191"/>
                    <a:pt x="46" y="193"/>
                    <a:pt x="49" y="195"/>
                  </a:cubicBezTo>
                  <a:cubicBezTo>
                    <a:pt x="52" y="197"/>
                    <a:pt x="56" y="199"/>
                    <a:pt x="59" y="200"/>
                  </a:cubicBezTo>
                  <a:cubicBezTo>
                    <a:pt x="76" y="184"/>
                    <a:pt x="76" y="184"/>
                    <a:pt x="76" y="184"/>
                  </a:cubicBezTo>
                  <a:cubicBezTo>
                    <a:pt x="79" y="186"/>
                    <a:pt x="83" y="187"/>
                    <a:pt x="87" y="188"/>
                  </a:cubicBezTo>
                  <a:cubicBezTo>
                    <a:pt x="91" y="210"/>
                    <a:pt x="91" y="210"/>
                    <a:pt x="91" y="210"/>
                  </a:cubicBezTo>
                  <a:cubicBezTo>
                    <a:pt x="98" y="212"/>
                    <a:pt x="105" y="212"/>
                    <a:pt x="112" y="211"/>
                  </a:cubicBezTo>
                  <a:cubicBezTo>
                    <a:pt x="119" y="189"/>
                    <a:pt x="119" y="189"/>
                    <a:pt x="119" y="189"/>
                  </a:cubicBezTo>
                  <a:cubicBezTo>
                    <a:pt x="123" y="189"/>
                    <a:pt x="127" y="188"/>
                    <a:pt x="130" y="187"/>
                  </a:cubicBezTo>
                  <a:cubicBezTo>
                    <a:pt x="146" y="204"/>
                    <a:pt x="146" y="204"/>
                    <a:pt x="146" y="204"/>
                  </a:cubicBezTo>
                  <a:cubicBezTo>
                    <a:pt x="152" y="201"/>
                    <a:pt x="159" y="198"/>
                    <a:pt x="165" y="194"/>
                  </a:cubicBezTo>
                  <a:cubicBezTo>
                    <a:pt x="159" y="172"/>
                    <a:pt x="159" y="172"/>
                    <a:pt x="159" y="172"/>
                  </a:cubicBezTo>
                  <a:cubicBezTo>
                    <a:pt x="162" y="169"/>
                    <a:pt x="165" y="167"/>
                    <a:pt x="168" y="164"/>
                  </a:cubicBezTo>
                  <a:cubicBezTo>
                    <a:pt x="189" y="171"/>
                    <a:pt x="189" y="171"/>
                    <a:pt x="189" y="171"/>
                  </a:cubicBezTo>
                  <a:cubicBezTo>
                    <a:pt x="191" y="169"/>
                    <a:pt x="193" y="166"/>
                    <a:pt x="195" y="163"/>
                  </a:cubicBezTo>
                  <a:cubicBezTo>
                    <a:pt x="197" y="160"/>
                    <a:pt x="199" y="156"/>
                    <a:pt x="201" y="153"/>
                  </a:cubicBezTo>
                  <a:cubicBezTo>
                    <a:pt x="185" y="137"/>
                    <a:pt x="185" y="137"/>
                    <a:pt x="185" y="137"/>
                  </a:cubicBezTo>
                  <a:cubicBezTo>
                    <a:pt x="187" y="133"/>
                    <a:pt x="188" y="129"/>
                    <a:pt x="189" y="126"/>
                  </a:cubicBezTo>
                  <a:cubicBezTo>
                    <a:pt x="211" y="121"/>
                    <a:pt x="211" y="121"/>
                    <a:pt x="211" y="121"/>
                  </a:cubicBezTo>
                  <a:cubicBezTo>
                    <a:pt x="212" y="114"/>
                    <a:pt x="212" y="107"/>
                    <a:pt x="212" y="100"/>
                  </a:cubicBezTo>
                  <a:lnTo>
                    <a:pt x="190" y="93"/>
                  </a:lnTo>
                  <a:close/>
                  <a:moveTo>
                    <a:pt x="163" y="142"/>
                  </a:moveTo>
                  <a:cubicBezTo>
                    <a:pt x="143" y="174"/>
                    <a:pt x="101" y="183"/>
                    <a:pt x="70" y="163"/>
                  </a:cubicBezTo>
                  <a:cubicBezTo>
                    <a:pt x="38" y="143"/>
                    <a:pt x="29" y="101"/>
                    <a:pt x="49" y="70"/>
                  </a:cubicBezTo>
                  <a:cubicBezTo>
                    <a:pt x="70" y="38"/>
                    <a:pt x="111" y="29"/>
                    <a:pt x="143" y="49"/>
                  </a:cubicBezTo>
                  <a:cubicBezTo>
                    <a:pt x="174" y="69"/>
                    <a:pt x="183" y="111"/>
                    <a:pt x="163" y="1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11"/>
            <p:cNvSpPr>
              <a:spLocks noEditPoints="1"/>
            </p:cNvSpPr>
            <p:nvPr/>
          </p:nvSpPr>
          <p:spPr bwMode="auto">
            <a:xfrm>
              <a:off x="6296026" y="5364163"/>
              <a:ext cx="660400" cy="660400"/>
            </a:xfrm>
            <a:custGeom>
              <a:avLst/>
              <a:gdLst>
                <a:gd name="T0" fmla="*/ 156 w 176"/>
                <a:gd name="T1" fmla="*/ 88 h 176"/>
                <a:gd name="T2" fmla="*/ 176 w 176"/>
                <a:gd name="T3" fmla="*/ 75 h 176"/>
                <a:gd name="T4" fmla="*/ 172 w 176"/>
                <a:gd name="T5" fmla="*/ 58 h 176"/>
                <a:gd name="T6" fmla="*/ 147 w 176"/>
                <a:gd name="T7" fmla="*/ 55 h 176"/>
                <a:gd name="T8" fmla="*/ 138 w 176"/>
                <a:gd name="T9" fmla="*/ 43 h 176"/>
                <a:gd name="T10" fmla="*/ 144 w 176"/>
                <a:gd name="T11" fmla="*/ 20 h 176"/>
                <a:gd name="T12" fmla="*/ 136 w 176"/>
                <a:gd name="T13" fmla="*/ 14 h 176"/>
                <a:gd name="T14" fmla="*/ 128 w 176"/>
                <a:gd name="T15" fmla="*/ 10 h 176"/>
                <a:gd name="T16" fmla="*/ 109 w 176"/>
                <a:gd name="T17" fmla="*/ 24 h 176"/>
                <a:gd name="T18" fmla="*/ 94 w 176"/>
                <a:gd name="T19" fmla="*/ 21 h 176"/>
                <a:gd name="T20" fmla="*/ 81 w 176"/>
                <a:gd name="T21" fmla="*/ 0 h 176"/>
                <a:gd name="T22" fmla="*/ 64 w 176"/>
                <a:gd name="T23" fmla="*/ 4 h 176"/>
                <a:gd name="T24" fmla="*/ 61 w 176"/>
                <a:gd name="T25" fmla="*/ 27 h 176"/>
                <a:gd name="T26" fmla="*/ 45 w 176"/>
                <a:gd name="T27" fmla="*/ 37 h 176"/>
                <a:gd name="T28" fmla="*/ 21 w 176"/>
                <a:gd name="T29" fmla="*/ 31 h 176"/>
                <a:gd name="T30" fmla="*/ 14 w 176"/>
                <a:gd name="T31" fmla="*/ 41 h 176"/>
                <a:gd name="T32" fmla="*/ 12 w 176"/>
                <a:gd name="T33" fmla="*/ 44 h 176"/>
                <a:gd name="T34" fmla="*/ 26 w 176"/>
                <a:gd name="T35" fmla="*/ 62 h 176"/>
                <a:gd name="T36" fmla="*/ 21 w 176"/>
                <a:gd name="T37" fmla="*/ 85 h 176"/>
                <a:gd name="T38" fmla="*/ 0 w 176"/>
                <a:gd name="T39" fmla="*/ 98 h 176"/>
                <a:gd name="T40" fmla="*/ 3 w 176"/>
                <a:gd name="T41" fmla="*/ 111 h 176"/>
                <a:gd name="T42" fmla="*/ 26 w 176"/>
                <a:gd name="T43" fmla="*/ 114 h 176"/>
                <a:gd name="T44" fmla="*/ 41 w 176"/>
                <a:gd name="T45" fmla="*/ 137 h 176"/>
                <a:gd name="T46" fmla="*/ 36 w 176"/>
                <a:gd name="T47" fmla="*/ 160 h 176"/>
                <a:gd name="T48" fmla="*/ 41 w 176"/>
                <a:gd name="T49" fmla="*/ 164 h 176"/>
                <a:gd name="T50" fmla="*/ 46 w 176"/>
                <a:gd name="T51" fmla="*/ 167 h 176"/>
                <a:gd name="T52" fmla="*/ 65 w 176"/>
                <a:gd name="T53" fmla="*/ 152 h 176"/>
                <a:gd name="T54" fmla="*/ 92 w 176"/>
                <a:gd name="T55" fmla="*/ 156 h 176"/>
                <a:gd name="T56" fmla="*/ 104 w 176"/>
                <a:gd name="T57" fmla="*/ 176 h 176"/>
                <a:gd name="T58" fmla="*/ 117 w 176"/>
                <a:gd name="T59" fmla="*/ 173 h 176"/>
                <a:gd name="T60" fmla="*/ 120 w 176"/>
                <a:gd name="T61" fmla="*/ 149 h 176"/>
                <a:gd name="T62" fmla="*/ 139 w 176"/>
                <a:gd name="T63" fmla="*/ 134 h 176"/>
                <a:gd name="T64" fmla="*/ 162 w 176"/>
                <a:gd name="T65" fmla="*/ 139 h 176"/>
                <a:gd name="T66" fmla="*/ 163 w 176"/>
                <a:gd name="T67" fmla="*/ 137 h 176"/>
                <a:gd name="T68" fmla="*/ 169 w 176"/>
                <a:gd name="T69" fmla="*/ 126 h 176"/>
                <a:gd name="T70" fmla="*/ 154 w 176"/>
                <a:gd name="T71" fmla="*/ 106 h 176"/>
                <a:gd name="T72" fmla="*/ 156 w 176"/>
                <a:gd name="T73" fmla="*/ 88 h 176"/>
                <a:gd name="T74" fmla="*/ 131 w 176"/>
                <a:gd name="T75" fmla="*/ 116 h 176"/>
                <a:gd name="T76" fmla="*/ 61 w 176"/>
                <a:gd name="T77" fmla="*/ 131 h 176"/>
                <a:gd name="T78" fmla="*/ 46 w 176"/>
                <a:gd name="T79" fmla="*/ 61 h 176"/>
                <a:gd name="T80" fmla="*/ 116 w 176"/>
                <a:gd name="T81" fmla="*/ 46 h 176"/>
                <a:gd name="T82" fmla="*/ 131 w 176"/>
                <a:gd name="T83" fmla="*/ 1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56" y="88"/>
                  </a:moveTo>
                  <a:cubicBezTo>
                    <a:pt x="176" y="75"/>
                    <a:pt x="176" y="75"/>
                    <a:pt x="176" y="75"/>
                  </a:cubicBezTo>
                  <a:cubicBezTo>
                    <a:pt x="175" y="69"/>
                    <a:pt x="174" y="64"/>
                    <a:pt x="172" y="58"/>
                  </a:cubicBezTo>
                  <a:cubicBezTo>
                    <a:pt x="147" y="55"/>
                    <a:pt x="147" y="55"/>
                    <a:pt x="147" y="55"/>
                  </a:cubicBezTo>
                  <a:cubicBezTo>
                    <a:pt x="145" y="51"/>
                    <a:pt x="142" y="47"/>
                    <a:pt x="138" y="43"/>
                  </a:cubicBezTo>
                  <a:cubicBezTo>
                    <a:pt x="144" y="20"/>
                    <a:pt x="144" y="20"/>
                    <a:pt x="144" y="20"/>
                  </a:cubicBezTo>
                  <a:cubicBezTo>
                    <a:pt x="141" y="18"/>
                    <a:pt x="139" y="16"/>
                    <a:pt x="136" y="14"/>
                  </a:cubicBezTo>
                  <a:cubicBezTo>
                    <a:pt x="134" y="12"/>
                    <a:pt x="131" y="11"/>
                    <a:pt x="128" y="10"/>
                  </a:cubicBezTo>
                  <a:cubicBezTo>
                    <a:pt x="109" y="24"/>
                    <a:pt x="109" y="24"/>
                    <a:pt x="109" y="24"/>
                  </a:cubicBezTo>
                  <a:cubicBezTo>
                    <a:pt x="104" y="23"/>
                    <a:pt x="99" y="22"/>
                    <a:pt x="94" y="21"/>
                  </a:cubicBezTo>
                  <a:cubicBezTo>
                    <a:pt x="81" y="0"/>
                    <a:pt x="81" y="0"/>
                    <a:pt x="81" y="0"/>
                  </a:cubicBezTo>
                  <a:cubicBezTo>
                    <a:pt x="76" y="1"/>
                    <a:pt x="70" y="2"/>
                    <a:pt x="64" y="4"/>
                  </a:cubicBezTo>
                  <a:cubicBezTo>
                    <a:pt x="61" y="27"/>
                    <a:pt x="61" y="27"/>
                    <a:pt x="61" y="27"/>
                  </a:cubicBezTo>
                  <a:cubicBezTo>
                    <a:pt x="55" y="29"/>
                    <a:pt x="50" y="33"/>
                    <a:pt x="45" y="37"/>
                  </a:cubicBezTo>
                  <a:cubicBezTo>
                    <a:pt x="21" y="31"/>
                    <a:pt x="21" y="31"/>
                    <a:pt x="21" y="31"/>
                  </a:cubicBezTo>
                  <a:cubicBezTo>
                    <a:pt x="18" y="34"/>
                    <a:pt x="16" y="38"/>
                    <a:pt x="14" y="41"/>
                  </a:cubicBezTo>
                  <a:cubicBezTo>
                    <a:pt x="13" y="42"/>
                    <a:pt x="13" y="43"/>
                    <a:pt x="12" y="44"/>
                  </a:cubicBezTo>
                  <a:cubicBezTo>
                    <a:pt x="26" y="62"/>
                    <a:pt x="26" y="62"/>
                    <a:pt x="26" y="62"/>
                  </a:cubicBezTo>
                  <a:cubicBezTo>
                    <a:pt x="23" y="70"/>
                    <a:pt x="22" y="77"/>
                    <a:pt x="21" y="85"/>
                  </a:cubicBezTo>
                  <a:cubicBezTo>
                    <a:pt x="0" y="98"/>
                    <a:pt x="0" y="98"/>
                    <a:pt x="0" y="98"/>
                  </a:cubicBezTo>
                  <a:cubicBezTo>
                    <a:pt x="1" y="103"/>
                    <a:pt x="1" y="107"/>
                    <a:pt x="3" y="111"/>
                  </a:cubicBezTo>
                  <a:cubicBezTo>
                    <a:pt x="26" y="114"/>
                    <a:pt x="26" y="114"/>
                    <a:pt x="26" y="114"/>
                  </a:cubicBezTo>
                  <a:cubicBezTo>
                    <a:pt x="29" y="122"/>
                    <a:pt x="34" y="130"/>
                    <a:pt x="41" y="137"/>
                  </a:cubicBezTo>
                  <a:cubicBezTo>
                    <a:pt x="36" y="160"/>
                    <a:pt x="36" y="160"/>
                    <a:pt x="36" y="160"/>
                  </a:cubicBezTo>
                  <a:cubicBezTo>
                    <a:pt x="37" y="161"/>
                    <a:pt x="39" y="163"/>
                    <a:pt x="41" y="164"/>
                  </a:cubicBezTo>
                  <a:cubicBezTo>
                    <a:pt x="42" y="165"/>
                    <a:pt x="44" y="166"/>
                    <a:pt x="46" y="167"/>
                  </a:cubicBezTo>
                  <a:cubicBezTo>
                    <a:pt x="65" y="152"/>
                    <a:pt x="65" y="152"/>
                    <a:pt x="65" y="152"/>
                  </a:cubicBezTo>
                  <a:cubicBezTo>
                    <a:pt x="74" y="155"/>
                    <a:pt x="83" y="157"/>
                    <a:pt x="92" y="156"/>
                  </a:cubicBezTo>
                  <a:cubicBezTo>
                    <a:pt x="104" y="176"/>
                    <a:pt x="104" y="176"/>
                    <a:pt x="104" y="176"/>
                  </a:cubicBezTo>
                  <a:cubicBezTo>
                    <a:pt x="109" y="175"/>
                    <a:pt x="113" y="174"/>
                    <a:pt x="117" y="173"/>
                  </a:cubicBezTo>
                  <a:cubicBezTo>
                    <a:pt x="120" y="149"/>
                    <a:pt x="120" y="149"/>
                    <a:pt x="120" y="149"/>
                  </a:cubicBezTo>
                  <a:cubicBezTo>
                    <a:pt x="127" y="145"/>
                    <a:pt x="133" y="140"/>
                    <a:pt x="139" y="134"/>
                  </a:cubicBezTo>
                  <a:cubicBezTo>
                    <a:pt x="162" y="139"/>
                    <a:pt x="162" y="139"/>
                    <a:pt x="162" y="139"/>
                  </a:cubicBezTo>
                  <a:cubicBezTo>
                    <a:pt x="162" y="138"/>
                    <a:pt x="163" y="138"/>
                    <a:pt x="163" y="137"/>
                  </a:cubicBezTo>
                  <a:cubicBezTo>
                    <a:pt x="165" y="133"/>
                    <a:pt x="167" y="130"/>
                    <a:pt x="169" y="126"/>
                  </a:cubicBezTo>
                  <a:cubicBezTo>
                    <a:pt x="154" y="106"/>
                    <a:pt x="154" y="106"/>
                    <a:pt x="154" y="106"/>
                  </a:cubicBezTo>
                  <a:cubicBezTo>
                    <a:pt x="156" y="100"/>
                    <a:pt x="156" y="94"/>
                    <a:pt x="156" y="88"/>
                  </a:cubicBezTo>
                  <a:close/>
                  <a:moveTo>
                    <a:pt x="131" y="116"/>
                  </a:moveTo>
                  <a:cubicBezTo>
                    <a:pt x="116" y="140"/>
                    <a:pt x="85" y="146"/>
                    <a:pt x="61" y="131"/>
                  </a:cubicBezTo>
                  <a:cubicBezTo>
                    <a:pt x="38" y="116"/>
                    <a:pt x="31" y="85"/>
                    <a:pt x="46" y="61"/>
                  </a:cubicBezTo>
                  <a:cubicBezTo>
                    <a:pt x="61" y="38"/>
                    <a:pt x="92" y="31"/>
                    <a:pt x="116" y="46"/>
                  </a:cubicBezTo>
                  <a:cubicBezTo>
                    <a:pt x="140" y="61"/>
                    <a:pt x="146" y="92"/>
                    <a:pt x="131"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12"/>
            <p:cNvSpPr>
              <a:spLocks noEditPoints="1"/>
            </p:cNvSpPr>
            <p:nvPr/>
          </p:nvSpPr>
          <p:spPr bwMode="auto">
            <a:xfrm>
              <a:off x="6265863" y="4919663"/>
              <a:ext cx="492125" cy="504825"/>
            </a:xfrm>
            <a:custGeom>
              <a:avLst/>
              <a:gdLst>
                <a:gd name="T0" fmla="*/ 14 w 131"/>
                <a:gd name="T1" fmla="*/ 79 h 134"/>
                <a:gd name="T2" fmla="*/ 2 w 131"/>
                <a:gd name="T3" fmla="*/ 94 h 134"/>
                <a:gd name="T4" fmla="*/ 7 w 131"/>
                <a:gd name="T5" fmla="*/ 104 h 134"/>
                <a:gd name="T6" fmla="*/ 27 w 131"/>
                <a:gd name="T7" fmla="*/ 102 h 134"/>
                <a:gd name="T8" fmla="*/ 34 w 131"/>
                <a:gd name="T9" fmla="*/ 108 h 134"/>
                <a:gd name="T10" fmla="*/ 42 w 131"/>
                <a:gd name="T11" fmla="*/ 113 h 134"/>
                <a:gd name="T12" fmla="*/ 46 w 131"/>
                <a:gd name="T13" fmla="*/ 132 h 134"/>
                <a:gd name="T14" fmla="*/ 58 w 131"/>
                <a:gd name="T15" fmla="*/ 134 h 134"/>
                <a:gd name="T16" fmla="*/ 68 w 131"/>
                <a:gd name="T17" fmla="*/ 117 h 134"/>
                <a:gd name="T18" fmla="*/ 87 w 131"/>
                <a:gd name="T19" fmla="*/ 112 h 134"/>
                <a:gd name="T20" fmla="*/ 104 w 131"/>
                <a:gd name="T21" fmla="*/ 121 h 134"/>
                <a:gd name="T22" fmla="*/ 113 w 131"/>
                <a:gd name="T23" fmla="*/ 113 h 134"/>
                <a:gd name="T24" fmla="*/ 107 w 131"/>
                <a:gd name="T25" fmla="*/ 94 h 134"/>
                <a:gd name="T26" fmla="*/ 113 w 131"/>
                <a:gd name="T27" fmla="*/ 76 h 134"/>
                <a:gd name="T28" fmla="*/ 131 w 131"/>
                <a:gd name="T29" fmla="*/ 68 h 134"/>
                <a:gd name="T30" fmla="*/ 130 w 131"/>
                <a:gd name="T31" fmla="*/ 55 h 134"/>
                <a:gd name="T32" fmla="*/ 111 w 131"/>
                <a:gd name="T33" fmla="*/ 48 h 134"/>
                <a:gd name="T34" fmla="*/ 104 w 131"/>
                <a:gd name="T35" fmla="*/ 36 h 134"/>
                <a:gd name="T36" fmla="*/ 109 w 131"/>
                <a:gd name="T37" fmla="*/ 17 h 134"/>
                <a:gd name="T38" fmla="*/ 103 w 131"/>
                <a:gd name="T39" fmla="*/ 12 h 134"/>
                <a:gd name="T40" fmla="*/ 97 w 131"/>
                <a:gd name="T41" fmla="*/ 8 h 134"/>
                <a:gd name="T42" fmla="*/ 80 w 131"/>
                <a:gd name="T43" fmla="*/ 19 h 134"/>
                <a:gd name="T44" fmla="*/ 66 w 131"/>
                <a:gd name="T45" fmla="*/ 16 h 134"/>
                <a:gd name="T46" fmla="*/ 54 w 131"/>
                <a:gd name="T47" fmla="*/ 0 h 134"/>
                <a:gd name="T48" fmla="*/ 41 w 131"/>
                <a:gd name="T49" fmla="*/ 3 h 134"/>
                <a:gd name="T50" fmla="*/ 39 w 131"/>
                <a:gd name="T51" fmla="*/ 23 h 134"/>
                <a:gd name="T52" fmla="*/ 25 w 131"/>
                <a:gd name="T53" fmla="*/ 34 h 134"/>
                <a:gd name="T54" fmla="*/ 4 w 131"/>
                <a:gd name="T55" fmla="*/ 34 h 134"/>
                <a:gd name="T56" fmla="*/ 0 w 131"/>
                <a:gd name="T57" fmla="*/ 45 h 134"/>
                <a:gd name="T58" fmla="*/ 14 w 131"/>
                <a:gd name="T59" fmla="*/ 59 h 134"/>
                <a:gd name="T60" fmla="*/ 14 w 131"/>
                <a:gd name="T61" fmla="*/ 79 h 134"/>
                <a:gd name="T62" fmla="*/ 32 w 131"/>
                <a:gd name="T63" fmla="*/ 45 h 134"/>
                <a:gd name="T64" fmla="*/ 86 w 131"/>
                <a:gd name="T65" fmla="*/ 36 h 134"/>
                <a:gd name="T66" fmla="*/ 94 w 131"/>
                <a:gd name="T67" fmla="*/ 89 h 134"/>
                <a:gd name="T68" fmla="*/ 41 w 131"/>
                <a:gd name="T69" fmla="*/ 98 h 134"/>
                <a:gd name="T70" fmla="*/ 32 w 131"/>
                <a:gd name="T7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134">
                  <a:moveTo>
                    <a:pt x="14" y="79"/>
                  </a:moveTo>
                  <a:cubicBezTo>
                    <a:pt x="2" y="94"/>
                    <a:pt x="2" y="94"/>
                    <a:pt x="2" y="94"/>
                  </a:cubicBezTo>
                  <a:cubicBezTo>
                    <a:pt x="3" y="97"/>
                    <a:pt x="5" y="101"/>
                    <a:pt x="7" y="104"/>
                  </a:cubicBezTo>
                  <a:cubicBezTo>
                    <a:pt x="27" y="102"/>
                    <a:pt x="27" y="102"/>
                    <a:pt x="27" y="102"/>
                  </a:cubicBezTo>
                  <a:cubicBezTo>
                    <a:pt x="29" y="104"/>
                    <a:pt x="31" y="106"/>
                    <a:pt x="34" y="108"/>
                  </a:cubicBezTo>
                  <a:cubicBezTo>
                    <a:pt x="37" y="110"/>
                    <a:pt x="39" y="111"/>
                    <a:pt x="42" y="113"/>
                  </a:cubicBezTo>
                  <a:cubicBezTo>
                    <a:pt x="46" y="132"/>
                    <a:pt x="46" y="132"/>
                    <a:pt x="46" y="132"/>
                  </a:cubicBezTo>
                  <a:cubicBezTo>
                    <a:pt x="50" y="133"/>
                    <a:pt x="54" y="134"/>
                    <a:pt x="58" y="134"/>
                  </a:cubicBezTo>
                  <a:cubicBezTo>
                    <a:pt x="68" y="117"/>
                    <a:pt x="68" y="117"/>
                    <a:pt x="68" y="117"/>
                  </a:cubicBezTo>
                  <a:cubicBezTo>
                    <a:pt x="75" y="117"/>
                    <a:pt x="81" y="115"/>
                    <a:pt x="87" y="112"/>
                  </a:cubicBezTo>
                  <a:cubicBezTo>
                    <a:pt x="104" y="121"/>
                    <a:pt x="104" y="121"/>
                    <a:pt x="104" y="121"/>
                  </a:cubicBezTo>
                  <a:cubicBezTo>
                    <a:pt x="108" y="118"/>
                    <a:pt x="111" y="116"/>
                    <a:pt x="113" y="113"/>
                  </a:cubicBezTo>
                  <a:cubicBezTo>
                    <a:pt x="107" y="94"/>
                    <a:pt x="107" y="94"/>
                    <a:pt x="107" y="94"/>
                  </a:cubicBezTo>
                  <a:cubicBezTo>
                    <a:pt x="110" y="88"/>
                    <a:pt x="112" y="82"/>
                    <a:pt x="113" y="76"/>
                  </a:cubicBezTo>
                  <a:cubicBezTo>
                    <a:pt x="131" y="68"/>
                    <a:pt x="131" y="68"/>
                    <a:pt x="131" y="68"/>
                  </a:cubicBezTo>
                  <a:cubicBezTo>
                    <a:pt x="131" y="64"/>
                    <a:pt x="131" y="59"/>
                    <a:pt x="130" y="55"/>
                  </a:cubicBezTo>
                  <a:cubicBezTo>
                    <a:pt x="111" y="48"/>
                    <a:pt x="111" y="48"/>
                    <a:pt x="111" y="48"/>
                  </a:cubicBezTo>
                  <a:cubicBezTo>
                    <a:pt x="109" y="44"/>
                    <a:pt x="107" y="40"/>
                    <a:pt x="104" y="36"/>
                  </a:cubicBezTo>
                  <a:cubicBezTo>
                    <a:pt x="109" y="17"/>
                    <a:pt x="109" y="17"/>
                    <a:pt x="109" y="17"/>
                  </a:cubicBezTo>
                  <a:cubicBezTo>
                    <a:pt x="107" y="15"/>
                    <a:pt x="105" y="13"/>
                    <a:pt x="103" y="12"/>
                  </a:cubicBezTo>
                  <a:cubicBezTo>
                    <a:pt x="101" y="11"/>
                    <a:pt x="99" y="9"/>
                    <a:pt x="97" y="8"/>
                  </a:cubicBezTo>
                  <a:cubicBezTo>
                    <a:pt x="80" y="19"/>
                    <a:pt x="80" y="19"/>
                    <a:pt x="80" y="19"/>
                  </a:cubicBezTo>
                  <a:cubicBezTo>
                    <a:pt x="76" y="17"/>
                    <a:pt x="71" y="16"/>
                    <a:pt x="66" y="16"/>
                  </a:cubicBezTo>
                  <a:cubicBezTo>
                    <a:pt x="54" y="0"/>
                    <a:pt x="54" y="0"/>
                    <a:pt x="54" y="0"/>
                  </a:cubicBezTo>
                  <a:cubicBezTo>
                    <a:pt x="50" y="1"/>
                    <a:pt x="45" y="2"/>
                    <a:pt x="41" y="3"/>
                  </a:cubicBezTo>
                  <a:cubicBezTo>
                    <a:pt x="39" y="23"/>
                    <a:pt x="39" y="23"/>
                    <a:pt x="39" y="23"/>
                  </a:cubicBezTo>
                  <a:cubicBezTo>
                    <a:pt x="33" y="26"/>
                    <a:pt x="29" y="30"/>
                    <a:pt x="25" y="34"/>
                  </a:cubicBezTo>
                  <a:cubicBezTo>
                    <a:pt x="4" y="34"/>
                    <a:pt x="4" y="34"/>
                    <a:pt x="4" y="34"/>
                  </a:cubicBezTo>
                  <a:cubicBezTo>
                    <a:pt x="2" y="38"/>
                    <a:pt x="1" y="41"/>
                    <a:pt x="0" y="45"/>
                  </a:cubicBezTo>
                  <a:cubicBezTo>
                    <a:pt x="14" y="59"/>
                    <a:pt x="14" y="59"/>
                    <a:pt x="14" y="59"/>
                  </a:cubicBezTo>
                  <a:cubicBezTo>
                    <a:pt x="13" y="65"/>
                    <a:pt x="13" y="72"/>
                    <a:pt x="14" y="79"/>
                  </a:cubicBezTo>
                  <a:close/>
                  <a:moveTo>
                    <a:pt x="32" y="45"/>
                  </a:moveTo>
                  <a:cubicBezTo>
                    <a:pt x="45" y="28"/>
                    <a:pt x="69" y="24"/>
                    <a:pt x="86" y="36"/>
                  </a:cubicBezTo>
                  <a:cubicBezTo>
                    <a:pt x="103" y="49"/>
                    <a:pt x="106" y="72"/>
                    <a:pt x="94" y="89"/>
                  </a:cubicBezTo>
                  <a:cubicBezTo>
                    <a:pt x="82" y="106"/>
                    <a:pt x="58" y="110"/>
                    <a:pt x="41" y="98"/>
                  </a:cubicBezTo>
                  <a:cubicBezTo>
                    <a:pt x="24" y="86"/>
                    <a:pt x="20" y="62"/>
                    <a:pt x="32"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10" name="组合 9"/>
          <p:cNvGrpSpPr/>
          <p:nvPr/>
        </p:nvGrpSpPr>
        <p:grpSpPr>
          <a:xfrm>
            <a:off x="1699364" y="2419662"/>
            <a:ext cx="1212850" cy="1201738"/>
            <a:chOff x="8185151" y="600075"/>
            <a:chExt cx="1212850" cy="1201738"/>
          </a:xfrm>
        </p:grpSpPr>
        <p:sp>
          <p:nvSpPr>
            <p:cNvPr id="11" name="Freeform 13"/>
            <p:cNvSpPr>
              <a:spLocks/>
            </p:cNvSpPr>
            <p:nvPr/>
          </p:nvSpPr>
          <p:spPr bwMode="auto">
            <a:xfrm>
              <a:off x="8320088" y="828675"/>
              <a:ext cx="919163" cy="973138"/>
            </a:xfrm>
            <a:custGeom>
              <a:avLst/>
              <a:gdLst>
                <a:gd name="T0" fmla="*/ 123 w 245"/>
                <a:gd name="T1" fmla="*/ 0 h 259"/>
                <a:gd name="T2" fmla="*/ 0 w 245"/>
                <a:gd name="T3" fmla="*/ 155 h 259"/>
                <a:gd name="T4" fmla="*/ 0 w 245"/>
                <a:gd name="T5" fmla="*/ 246 h 259"/>
                <a:gd name="T6" fmla="*/ 16 w 245"/>
                <a:gd name="T7" fmla="*/ 259 h 259"/>
                <a:gd name="T8" fmla="*/ 96 w 245"/>
                <a:gd name="T9" fmla="*/ 259 h 259"/>
                <a:gd name="T10" fmla="*/ 96 w 245"/>
                <a:gd name="T11" fmla="*/ 167 h 259"/>
                <a:gd name="T12" fmla="*/ 151 w 245"/>
                <a:gd name="T13" fmla="*/ 167 h 259"/>
                <a:gd name="T14" fmla="*/ 151 w 245"/>
                <a:gd name="T15" fmla="*/ 259 h 259"/>
                <a:gd name="T16" fmla="*/ 230 w 245"/>
                <a:gd name="T17" fmla="*/ 259 h 259"/>
                <a:gd name="T18" fmla="*/ 245 w 245"/>
                <a:gd name="T19" fmla="*/ 246 h 259"/>
                <a:gd name="T20" fmla="*/ 245 w 245"/>
                <a:gd name="T21" fmla="*/ 144 h 259"/>
                <a:gd name="T22" fmla="*/ 123 w 245"/>
                <a:gd name="T2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59">
                  <a:moveTo>
                    <a:pt x="123" y="0"/>
                  </a:moveTo>
                  <a:cubicBezTo>
                    <a:pt x="0" y="155"/>
                    <a:pt x="0" y="155"/>
                    <a:pt x="0" y="155"/>
                  </a:cubicBezTo>
                  <a:cubicBezTo>
                    <a:pt x="0" y="246"/>
                    <a:pt x="0" y="246"/>
                    <a:pt x="0" y="246"/>
                  </a:cubicBezTo>
                  <a:cubicBezTo>
                    <a:pt x="0" y="253"/>
                    <a:pt x="7" y="259"/>
                    <a:pt x="16" y="259"/>
                  </a:cubicBezTo>
                  <a:cubicBezTo>
                    <a:pt x="96" y="259"/>
                    <a:pt x="96" y="259"/>
                    <a:pt x="96" y="259"/>
                  </a:cubicBezTo>
                  <a:cubicBezTo>
                    <a:pt x="96" y="167"/>
                    <a:pt x="96" y="167"/>
                    <a:pt x="96" y="167"/>
                  </a:cubicBezTo>
                  <a:cubicBezTo>
                    <a:pt x="151" y="167"/>
                    <a:pt x="151" y="167"/>
                    <a:pt x="151" y="167"/>
                  </a:cubicBezTo>
                  <a:cubicBezTo>
                    <a:pt x="151" y="259"/>
                    <a:pt x="151" y="259"/>
                    <a:pt x="151" y="259"/>
                  </a:cubicBezTo>
                  <a:cubicBezTo>
                    <a:pt x="230" y="259"/>
                    <a:pt x="230" y="259"/>
                    <a:pt x="230" y="259"/>
                  </a:cubicBezTo>
                  <a:cubicBezTo>
                    <a:pt x="238" y="259"/>
                    <a:pt x="245" y="253"/>
                    <a:pt x="245" y="246"/>
                  </a:cubicBezTo>
                  <a:cubicBezTo>
                    <a:pt x="245" y="144"/>
                    <a:pt x="245" y="144"/>
                    <a:pt x="245" y="144"/>
                  </a:cubicBezTo>
                  <a:cubicBezTo>
                    <a:pt x="245" y="137"/>
                    <a:pt x="123" y="0"/>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14"/>
            <p:cNvSpPr>
              <a:spLocks/>
            </p:cNvSpPr>
            <p:nvPr/>
          </p:nvSpPr>
          <p:spPr bwMode="auto">
            <a:xfrm>
              <a:off x="8185151" y="600075"/>
              <a:ext cx="1212850" cy="811213"/>
            </a:xfrm>
            <a:custGeom>
              <a:avLst/>
              <a:gdLst>
                <a:gd name="T0" fmla="*/ 319 w 323"/>
                <a:gd name="T1" fmla="*/ 184 h 216"/>
                <a:gd name="T2" fmla="*/ 169 w 323"/>
                <a:gd name="T3" fmla="*/ 5 h 216"/>
                <a:gd name="T4" fmla="*/ 158 w 323"/>
                <a:gd name="T5" fmla="*/ 0 h 216"/>
                <a:gd name="T6" fmla="*/ 147 w 323"/>
                <a:gd name="T7" fmla="*/ 5 h 216"/>
                <a:gd name="T8" fmla="*/ 4 w 323"/>
                <a:gd name="T9" fmla="*/ 188 h 216"/>
                <a:gd name="T10" fmla="*/ 6 w 323"/>
                <a:gd name="T11" fmla="*/ 209 h 216"/>
                <a:gd name="T12" fmla="*/ 24 w 323"/>
                <a:gd name="T13" fmla="*/ 211 h 216"/>
                <a:gd name="T14" fmla="*/ 159 w 323"/>
                <a:gd name="T15" fmla="*/ 42 h 216"/>
                <a:gd name="T16" fmla="*/ 299 w 323"/>
                <a:gd name="T17" fmla="*/ 207 h 216"/>
                <a:gd name="T18" fmla="*/ 317 w 323"/>
                <a:gd name="T19" fmla="*/ 205 h 216"/>
                <a:gd name="T20" fmla="*/ 319 w 323"/>
                <a:gd name="T21" fmla="*/ 18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216">
                  <a:moveTo>
                    <a:pt x="319" y="184"/>
                  </a:moveTo>
                  <a:cubicBezTo>
                    <a:pt x="319" y="184"/>
                    <a:pt x="171" y="7"/>
                    <a:pt x="169" y="5"/>
                  </a:cubicBezTo>
                  <a:cubicBezTo>
                    <a:pt x="166" y="1"/>
                    <a:pt x="162" y="0"/>
                    <a:pt x="158" y="0"/>
                  </a:cubicBezTo>
                  <a:cubicBezTo>
                    <a:pt x="154" y="0"/>
                    <a:pt x="150" y="1"/>
                    <a:pt x="147" y="5"/>
                  </a:cubicBezTo>
                  <a:cubicBezTo>
                    <a:pt x="145" y="8"/>
                    <a:pt x="4" y="188"/>
                    <a:pt x="4" y="188"/>
                  </a:cubicBezTo>
                  <a:cubicBezTo>
                    <a:pt x="0" y="194"/>
                    <a:pt x="1" y="203"/>
                    <a:pt x="6" y="209"/>
                  </a:cubicBezTo>
                  <a:cubicBezTo>
                    <a:pt x="12" y="215"/>
                    <a:pt x="20" y="216"/>
                    <a:pt x="24" y="211"/>
                  </a:cubicBezTo>
                  <a:cubicBezTo>
                    <a:pt x="159" y="42"/>
                    <a:pt x="159" y="42"/>
                    <a:pt x="159" y="42"/>
                  </a:cubicBezTo>
                  <a:cubicBezTo>
                    <a:pt x="299" y="207"/>
                    <a:pt x="299" y="207"/>
                    <a:pt x="299" y="207"/>
                  </a:cubicBezTo>
                  <a:cubicBezTo>
                    <a:pt x="304" y="213"/>
                    <a:pt x="312" y="212"/>
                    <a:pt x="317" y="205"/>
                  </a:cubicBezTo>
                  <a:cubicBezTo>
                    <a:pt x="323" y="199"/>
                    <a:pt x="323" y="189"/>
                    <a:pt x="319" y="1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13" name="组合 12"/>
          <p:cNvGrpSpPr/>
          <p:nvPr/>
        </p:nvGrpSpPr>
        <p:grpSpPr>
          <a:xfrm>
            <a:off x="4050766" y="2406168"/>
            <a:ext cx="1473200" cy="1228726"/>
            <a:chOff x="2760663" y="5032375"/>
            <a:chExt cx="1473200" cy="1228726"/>
          </a:xfrm>
        </p:grpSpPr>
        <p:sp>
          <p:nvSpPr>
            <p:cNvPr id="14" name="Freeform 15"/>
            <p:cNvSpPr>
              <a:spLocks/>
            </p:cNvSpPr>
            <p:nvPr/>
          </p:nvSpPr>
          <p:spPr bwMode="auto">
            <a:xfrm>
              <a:off x="3005138" y="5856288"/>
              <a:ext cx="285750" cy="404813"/>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5" name="Freeform 16"/>
            <p:cNvSpPr>
              <a:spLocks/>
            </p:cNvSpPr>
            <p:nvPr/>
          </p:nvSpPr>
          <p:spPr bwMode="auto">
            <a:xfrm>
              <a:off x="3321051" y="5645150"/>
              <a:ext cx="284163" cy="615950"/>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6" name="Freeform 17"/>
            <p:cNvSpPr>
              <a:spLocks/>
            </p:cNvSpPr>
            <p:nvPr/>
          </p:nvSpPr>
          <p:spPr bwMode="auto">
            <a:xfrm>
              <a:off x="3635376" y="5397500"/>
              <a:ext cx="282575" cy="863600"/>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7" name="Freeform 18"/>
            <p:cNvSpPr>
              <a:spLocks/>
            </p:cNvSpPr>
            <p:nvPr/>
          </p:nvSpPr>
          <p:spPr bwMode="auto">
            <a:xfrm>
              <a:off x="3951288" y="5205413"/>
              <a:ext cx="282575" cy="1055688"/>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8" name="Freeform 19"/>
            <p:cNvSpPr>
              <a:spLocks/>
            </p:cNvSpPr>
            <p:nvPr/>
          </p:nvSpPr>
          <p:spPr bwMode="auto">
            <a:xfrm>
              <a:off x="2760663" y="5116513"/>
              <a:ext cx="1063625" cy="682625"/>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9" name="Freeform 20"/>
            <p:cNvSpPr>
              <a:spLocks/>
            </p:cNvSpPr>
            <p:nvPr/>
          </p:nvSpPr>
          <p:spPr bwMode="auto">
            <a:xfrm>
              <a:off x="3635376" y="5032375"/>
              <a:ext cx="282575" cy="244475"/>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20" name="组合 19"/>
          <p:cNvGrpSpPr/>
          <p:nvPr/>
        </p:nvGrpSpPr>
        <p:grpSpPr>
          <a:xfrm>
            <a:off x="9202833" y="2340287"/>
            <a:ext cx="1314450" cy="1360488"/>
            <a:chOff x="8116888" y="4364038"/>
            <a:chExt cx="1314450" cy="1360488"/>
          </a:xfrm>
        </p:grpSpPr>
        <p:sp>
          <p:nvSpPr>
            <p:cNvPr id="21" name="Freeform 21"/>
            <p:cNvSpPr>
              <a:spLocks/>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2" name="Freeform 22"/>
            <p:cNvSpPr>
              <a:spLocks/>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3" name="Freeform 23"/>
            <p:cNvSpPr>
              <a:spLocks/>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4" name="Freeform 24"/>
            <p:cNvSpPr>
              <a:spLocks/>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5" name="Freeform 25"/>
            <p:cNvSpPr>
              <a:spLocks/>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6" name="Freeform 26"/>
            <p:cNvSpPr>
              <a:spLocks/>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7" name="Freeform 27"/>
            <p:cNvSpPr>
              <a:spLocks/>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8" name="Freeform 28"/>
            <p:cNvSpPr>
              <a:spLocks/>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9" name="Freeform 29"/>
            <p:cNvSpPr>
              <a:spLocks/>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0" name="Freeform 30"/>
            <p:cNvSpPr>
              <a:spLocks/>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1" name="Freeform 31"/>
            <p:cNvSpPr>
              <a:spLocks/>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2" name="Freeform 32"/>
            <p:cNvSpPr>
              <a:spLocks/>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sp>
        <p:nvSpPr>
          <p:cNvPr id="33" name="文本框 32"/>
          <p:cNvSpPr txBox="1"/>
          <p:nvPr/>
        </p:nvSpPr>
        <p:spPr>
          <a:xfrm>
            <a:off x="1940335" y="4538675"/>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01</a:t>
            </a:r>
            <a:endParaRPr kumimoji="0" lang="zh-CN" altLang="en-US"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4" name="文本框 33"/>
          <p:cNvSpPr txBox="1"/>
          <p:nvPr/>
        </p:nvSpPr>
        <p:spPr>
          <a:xfrm>
            <a:off x="1642860" y="5115655"/>
            <a:ext cx="1255472" cy="4025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PostgreSQL</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5" name="文本框 34"/>
          <p:cNvSpPr txBox="1"/>
          <p:nvPr/>
        </p:nvSpPr>
        <p:spPr>
          <a:xfrm>
            <a:off x="4471811" y="4538675"/>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02</a:t>
            </a:r>
            <a:endParaRPr kumimoji="0" lang="zh-CN" altLang="en-US"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6" name="文本框 35"/>
          <p:cNvSpPr txBox="1"/>
          <p:nvPr/>
        </p:nvSpPr>
        <p:spPr>
          <a:xfrm>
            <a:off x="4124908" y="5115655"/>
            <a:ext cx="1375698"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kern="0" dirty="0" smtClean="0">
                <a:solidFill>
                  <a:schemeClr val="tx1">
                    <a:lumMod val="65000"/>
                    <a:lumOff val="35000"/>
                  </a:schemeClr>
                </a:solidFill>
                <a:cs typeface="+mn-ea"/>
                <a:sym typeface="+mn-lt"/>
              </a:rPr>
              <a:t>国产信创</a:t>
            </a:r>
            <a:r>
              <a:rPr lang="en-US" altLang="zh-CN" kern="0" dirty="0" smtClean="0">
                <a:solidFill>
                  <a:schemeClr val="tx1">
                    <a:lumMod val="65000"/>
                    <a:lumOff val="35000"/>
                  </a:schemeClr>
                </a:solidFill>
                <a:cs typeface="+mn-ea"/>
                <a:sym typeface="+mn-lt"/>
              </a:rPr>
              <a:t>DB</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7" name="文本框 36"/>
          <p:cNvSpPr txBox="1"/>
          <p:nvPr/>
        </p:nvSpPr>
        <p:spPr>
          <a:xfrm>
            <a:off x="7045743" y="4538675"/>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03</a:t>
            </a:r>
            <a:endParaRPr kumimoji="0" lang="zh-CN" altLang="en-US"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8" name="文本框 37"/>
          <p:cNvSpPr txBox="1"/>
          <p:nvPr/>
        </p:nvSpPr>
        <p:spPr>
          <a:xfrm>
            <a:off x="6624698" y="5115655"/>
            <a:ext cx="1569660" cy="398058"/>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时序型数据库</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9" name="文本框 38"/>
          <p:cNvSpPr txBox="1"/>
          <p:nvPr/>
        </p:nvSpPr>
        <p:spPr>
          <a:xfrm>
            <a:off x="9498746" y="4538675"/>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04</a:t>
            </a:r>
            <a:endParaRPr kumimoji="0" lang="zh-CN" altLang="en-US" sz="4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0" name="文本框 39"/>
          <p:cNvSpPr txBox="1"/>
          <p:nvPr/>
        </p:nvSpPr>
        <p:spPr>
          <a:xfrm>
            <a:off x="9077701" y="5115655"/>
            <a:ext cx="1800493"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大数据离线分析</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1" name="矩形 40"/>
          <p:cNvSpPr/>
          <p:nvPr/>
        </p:nvSpPr>
        <p:spPr>
          <a:xfrm>
            <a:off x="134770" y="764745"/>
            <a:ext cx="2392001" cy="369332"/>
          </a:xfrm>
          <a:prstGeom prst="rect">
            <a:avLst/>
          </a:prstGeom>
        </p:spPr>
        <p:txBody>
          <a:bodyPr wrap="none">
            <a:spAutoFit/>
          </a:bodyPr>
          <a:lstStyle/>
          <a:p>
            <a:r>
              <a:rPr lang="zh-CN" altLang="zh-CN" b="1" kern="0" dirty="0">
                <a:cs typeface="+mn-ea"/>
                <a:sym typeface="+mn-lt"/>
              </a:rPr>
              <a:t>未来</a:t>
            </a:r>
            <a:r>
              <a:rPr lang="en-US" altLang="zh-CN" b="1" kern="0" dirty="0" smtClean="0">
                <a:cs typeface="+mn-ea"/>
                <a:sym typeface="+mn-lt"/>
              </a:rPr>
              <a:t>~</a:t>
            </a:r>
            <a:r>
              <a:rPr lang="zh-CN" altLang="en-US" b="1" kern="0" dirty="0">
                <a:cs typeface="+mn-ea"/>
                <a:sym typeface="+mn-lt"/>
              </a:rPr>
              <a:t>数据</a:t>
            </a:r>
            <a:r>
              <a:rPr lang="zh-CN" altLang="en-US" b="1" kern="0" dirty="0" smtClean="0">
                <a:cs typeface="+mn-ea"/>
                <a:sym typeface="+mn-lt"/>
              </a:rPr>
              <a:t>存储层需求</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分享到此结束谢谢大家</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2760" y="1129404"/>
            <a:ext cx="10230262" cy="584775"/>
          </a:xfrm>
          <a:prstGeom prst="rect">
            <a:avLst/>
          </a:prstGeom>
          <a:noFill/>
        </p:spPr>
        <p:txBody>
          <a:bodyPr wrap="square" rtlCol="0">
            <a:spAutoFit/>
          </a:bodyPr>
          <a:lstStyle/>
          <a:p>
            <a:pPr lvl="0"/>
            <a:r>
              <a:rPr lang="zh-CN" altLang="en-US" sz="3200" dirty="0">
                <a:sym typeface="+mn-ea"/>
              </a:rPr>
              <a:t>专</a:t>
            </a:r>
            <a:r>
              <a:rPr lang="zh-CN" altLang="en-US" sz="3200" dirty="0" smtClean="0">
                <a:sym typeface="+mn-ea"/>
              </a:rPr>
              <a:t>网通信领域</a:t>
            </a:r>
            <a:r>
              <a:rPr lang="zh-CN" altLang="en-US" sz="3200" dirty="0">
                <a:sym typeface="+mn-ea"/>
              </a:rPr>
              <a:t>服务行业</a:t>
            </a:r>
          </a:p>
        </p:txBody>
      </p:sp>
      <p:sp>
        <p:nvSpPr>
          <p:cNvPr id="5" name="Freeform 7"/>
          <p:cNvSpPr/>
          <p:nvPr/>
        </p:nvSpPr>
        <p:spPr bwMode="auto">
          <a:xfrm rot="18900000">
            <a:off x="6365722" y="2146735"/>
            <a:ext cx="1745624" cy="1746129"/>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rgbClr val="164A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1" rIns="91404" bIns="45701" numCol="1" spcCol="0" rtlCol="0" fromWordArt="0" anchor="ctr" anchorCtr="0" forceAA="0" compatLnSpc="1">
            <a:noAutofit/>
          </a:bodyPr>
          <a:lstStyle/>
          <a:p>
            <a:pPr algn="ctr"/>
            <a:endParaRPr lang="ko-KR" altLang="en-US" sz="3200" dirty="0">
              <a:solidFill>
                <a:schemeClr val="tx1">
                  <a:lumMod val="50000"/>
                  <a:lumOff val="50000"/>
                </a:schemeClr>
              </a:solidFill>
              <a:latin typeface="微软雅黑" panose="020B0503020204020204" charset="-122"/>
            </a:endParaRPr>
          </a:p>
        </p:txBody>
      </p:sp>
      <p:sp>
        <p:nvSpPr>
          <p:cNvPr id="6" name="Freeform 6"/>
          <p:cNvSpPr/>
          <p:nvPr/>
        </p:nvSpPr>
        <p:spPr bwMode="auto">
          <a:xfrm rot="18900000">
            <a:off x="7016542" y="3411144"/>
            <a:ext cx="1748734" cy="1746129"/>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rgbClr val="164A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1" rIns="91404" bIns="45701" numCol="1" spcCol="0" rtlCol="0" fromWordArt="0" anchor="ctr" anchorCtr="0" forceAA="0" compatLnSpc="1">
            <a:noAutofit/>
          </a:bodyPr>
          <a:lstStyle/>
          <a:p>
            <a:pPr algn="ctr"/>
            <a:endParaRPr lang="ko-KR" altLang="en-US" sz="3200" dirty="0">
              <a:solidFill>
                <a:schemeClr val="tx1">
                  <a:lumMod val="50000"/>
                  <a:lumOff val="50000"/>
                </a:schemeClr>
              </a:solidFill>
              <a:latin typeface="微软雅黑" panose="020B0503020204020204" charset="-122"/>
            </a:endParaRPr>
          </a:p>
        </p:txBody>
      </p:sp>
      <p:sp>
        <p:nvSpPr>
          <p:cNvPr id="7" name="Freeform 5"/>
          <p:cNvSpPr/>
          <p:nvPr/>
        </p:nvSpPr>
        <p:spPr bwMode="auto">
          <a:xfrm rot="18900000">
            <a:off x="5755153" y="4064810"/>
            <a:ext cx="1745624" cy="1746129"/>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rgbClr val="73AD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1" rIns="91404" bIns="45701" numCol="1" spcCol="0" rtlCol="0" fromWordArt="0" anchor="ctr" anchorCtr="0" forceAA="0" compatLnSpc="1">
            <a:noAutofit/>
          </a:bodyPr>
          <a:lstStyle/>
          <a:p>
            <a:pPr algn="ctr"/>
            <a:endParaRPr lang="ko-KR" altLang="en-US" sz="3200" dirty="0">
              <a:solidFill>
                <a:schemeClr val="tx1">
                  <a:lumMod val="50000"/>
                  <a:lumOff val="50000"/>
                </a:schemeClr>
              </a:solidFill>
              <a:latin typeface="微软雅黑" panose="020B0503020204020204" charset="-122"/>
            </a:endParaRPr>
          </a:p>
        </p:txBody>
      </p:sp>
      <p:sp>
        <p:nvSpPr>
          <p:cNvPr id="8" name="Freeform 8"/>
          <p:cNvSpPr/>
          <p:nvPr/>
        </p:nvSpPr>
        <p:spPr bwMode="auto">
          <a:xfrm rot="18900000">
            <a:off x="5102777" y="2800397"/>
            <a:ext cx="1745624" cy="1746129"/>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rgbClr val="73AD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1" rIns="91404" bIns="45701" numCol="1" spcCol="0" rtlCol="0" fromWordArt="0" anchor="ctr" anchorCtr="0" forceAA="0" compatLnSpc="1">
            <a:noAutofit/>
          </a:bodyPr>
          <a:lstStyle/>
          <a:p>
            <a:pPr algn="ctr"/>
            <a:endParaRPr lang="ko-KR" altLang="en-US" sz="3200" dirty="0">
              <a:solidFill>
                <a:schemeClr val="tx1">
                  <a:lumMod val="50000"/>
                  <a:lumOff val="50000"/>
                </a:schemeClr>
              </a:solidFill>
              <a:latin typeface="微软雅黑" panose="020B0503020204020204" charset="-122"/>
            </a:endParaRPr>
          </a:p>
        </p:txBody>
      </p:sp>
      <p:cxnSp>
        <p:nvCxnSpPr>
          <p:cNvPr id="9" name="직선 연결선 250"/>
          <p:cNvCxnSpPr/>
          <p:nvPr/>
        </p:nvCxnSpPr>
        <p:spPr>
          <a:xfrm flipV="1">
            <a:off x="3646416" y="3340587"/>
            <a:ext cx="1495833" cy="8685"/>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0" name="직선 연결선 250"/>
          <p:cNvCxnSpPr/>
          <p:nvPr/>
        </p:nvCxnSpPr>
        <p:spPr>
          <a:xfrm>
            <a:off x="4812769" y="5607628"/>
            <a:ext cx="1191422"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1" name="직선 연결선 250"/>
          <p:cNvCxnSpPr/>
          <p:nvPr/>
        </p:nvCxnSpPr>
        <p:spPr>
          <a:xfrm flipH="1">
            <a:off x="7813240" y="2371537"/>
            <a:ext cx="1425649"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2" name="직선 연결선 250"/>
          <p:cNvCxnSpPr/>
          <p:nvPr/>
        </p:nvCxnSpPr>
        <p:spPr>
          <a:xfrm flipH="1">
            <a:off x="8660838" y="4617722"/>
            <a:ext cx="1438102"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3" name="矩形 12"/>
          <p:cNvSpPr>
            <a:spLocks noChangeArrowheads="1"/>
          </p:cNvSpPr>
          <p:nvPr/>
        </p:nvSpPr>
        <p:spPr bwMode="auto">
          <a:xfrm>
            <a:off x="3548235" y="2969976"/>
            <a:ext cx="662288" cy="379296"/>
          </a:xfrm>
          <a:prstGeom prst="rect">
            <a:avLst/>
          </a:prstGeom>
          <a:noFill/>
          <a:ln w="9525">
            <a:noFill/>
            <a:miter lim="800000"/>
          </a:ln>
        </p:spPr>
        <p:txBody>
          <a:bodyPr wrap="none" lIns="91404" tIns="45701" rIns="91404" bIns="45701">
            <a:spAutoFit/>
          </a:bodyPr>
          <a:lstStyle/>
          <a:p>
            <a:r>
              <a:rPr lang="zh-CN" altLang="en-US" sz="1865" dirty="0" smtClean="0">
                <a:latin typeface="微软雅黑" panose="020B0503020204020204" charset="-122"/>
                <a:ea typeface="微软雅黑" panose="020B0503020204020204" charset="-122"/>
              </a:rPr>
              <a:t>政府</a:t>
            </a:r>
            <a:endParaRPr lang="zh-CN" altLang="en-US" sz="1865" dirty="0">
              <a:latin typeface="微软雅黑" panose="020B0503020204020204" charset="-122"/>
              <a:ea typeface="微软雅黑" panose="020B0503020204020204" charset="-122"/>
            </a:endParaRPr>
          </a:p>
        </p:txBody>
      </p:sp>
      <p:sp>
        <p:nvSpPr>
          <p:cNvPr id="14" name="矩形 10"/>
          <p:cNvSpPr>
            <a:spLocks noChangeArrowheads="1"/>
          </p:cNvSpPr>
          <p:nvPr/>
        </p:nvSpPr>
        <p:spPr bwMode="auto">
          <a:xfrm>
            <a:off x="7666468" y="2001332"/>
            <a:ext cx="1378831" cy="379296"/>
          </a:xfrm>
          <a:prstGeom prst="rect">
            <a:avLst/>
          </a:prstGeom>
          <a:noFill/>
          <a:ln w="9525">
            <a:noFill/>
            <a:miter lim="800000"/>
          </a:ln>
        </p:spPr>
        <p:txBody>
          <a:bodyPr wrap="none" lIns="91404" tIns="45701" rIns="91404" bIns="45701">
            <a:spAutoFit/>
          </a:bodyPr>
          <a:lstStyle/>
          <a:p>
            <a:r>
              <a:rPr lang="zh-CN" altLang="en-US" sz="1865" dirty="0" smtClean="0">
                <a:latin typeface="微软雅黑" panose="020B0503020204020204" charset="-122"/>
                <a:ea typeface="微软雅黑" panose="020B0503020204020204" charset="-122"/>
              </a:rPr>
              <a:t>公安、消防</a:t>
            </a:r>
            <a:endParaRPr lang="zh-CN" altLang="en-US" sz="1865" dirty="0">
              <a:latin typeface="微软雅黑" panose="020B0503020204020204" charset="-122"/>
              <a:ea typeface="微软雅黑" panose="020B0503020204020204" charset="-122"/>
            </a:endParaRPr>
          </a:p>
        </p:txBody>
      </p:sp>
      <p:sp>
        <p:nvSpPr>
          <p:cNvPr id="15" name="矩形 10"/>
          <p:cNvSpPr>
            <a:spLocks noChangeArrowheads="1"/>
          </p:cNvSpPr>
          <p:nvPr/>
        </p:nvSpPr>
        <p:spPr bwMode="auto">
          <a:xfrm>
            <a:off x="4802959" y="5228332"/>
            <a:ext cx="662288" cy="379296"/>
          </a:xfrm>
          <a:prstGeom prst="rect">
            <a:avLst/>
          </a:prstGeom>
          <a:noFill/>
          <a:ln w="9525">
            <a:noFill/>
            <a:miter lim="800000"/>
          </a:ln>
        </p:spPr>
        <p:txBody>
          <a:bodyPr wrap="none" lIns="91404" tIns="45701" rIns="91404" bIns="45701">
            <a:spAutoFit/>
          </a:bodyPr>
          <a:lstStyle/>
          <a:p>
            <a:r>
              <a:rPr lang="zh-CN" altLang="en-US" sz="1865" dirty="0" smtClean="0">
                <a:latin typeface="微软雅黑" panose="020B0503020204020204" charset="-122"/>
                <a:ea typeface="微软雅黑" panose="020B0503020204020204" charset="-122"/>
              </a:rPr>
              <a:t>企业</a:t>
            </a:r>
            <a:endParaRPr lang="zh-CN" altLang="en-US" sz="1865" dirty="0">
              <a:latin typeface="微软雅黑" panose="020B0503020204020204" charset="-122"/>
              <a:ea typeface="微软雅黑" panose="020B0503020204020204" charset="-122"/>
            </a:endParaRPr>
          </a:p>
        </p:txBody>
      </p:sp>
      <p:sp>
        <p:nvSpPr>
          <p:cNvPr id="16" name="矩形 10"/>
          <p:cNvSpPr>
            <a:spLocks noChangeArrowheads="1"/>
          </p:cNvSpPr>
          <p:nvPr/>
        </p:nvSpPr>
        <p:spPr bwMode="auto">
          <a:xfrm>
            <a:off x="8752280" y="4263365"/>
            <a:ext cx="2095373" cy="379296"/>
          </a:xfrm>
          <a:prstGeom prst="rect">
            <a:avLst/>
          </a:prstGeom>
          <a:noFill/>
          <a:ln w="9525">
            <a:noFill/>
            <a:miter lim="800000"/>
          </a:ln>
        </p:spPr>
        <p:txBody>
          <a:bodyPr wrap="none" lIns="91404" tIns="45701" rIns="91404" bIns="45701">
            <a:spAutoFit/>
          </a:bodyPr>
          <a:lstStyle/>
          <a:p>
            <a:r>
              <a:rPr lang="zh-CN" altLang="en-US" sz="1865" dirty="0" smtClean="0">
                <a:latin typeface="微软雅黑" panose="020B0503020204020204" charset="-122"/>
                <a:ea typeface="微软雅黑" panose="020B0503020204020204" charset="-122"/>
              </a:rPr>
              <a:t>其它公共安全客户</a:t>
            </a:r>
            <a:endParaRPr lang="zh-CN" altLang="en-US" sz="1865"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par>
                          <p:cTn id="19" fill="hold">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 calcmode="lin" valueType="num">
                                      <p:cBhvr>
                                        <p:cTn id="24" dur="500" fill="hold"/>
                                        <p:tgtEl>
                                          <p:spTgt spid="8"/>
                                        </p:tgtEl>
                                        <p:attrNameLst>
                                          <p:attrName>style.rotation</p:attrName>
                                        </p:attrNameLst>
                                      </p:cBhvr>
                                      <p:tavLst>
                                        <p:tav tm="0">
                                          <p:val>
                                            <p:fltVal val="360"/>
                                          </p:val>
                                        </p:tav>
                                        <p:tav tm="100000">
                                          <p:val>
                                            <p:fltVal val="0"/>
                                          </p:val>
                                        </p:tav>
                                      </p:tavLst>
                                    </p:anim>
                                    <p:animEffect transition="in" filter="fade">
                                      <p:cBhvr>
                                        <p:cTn id="25" dur="500"/>
                                        <p:tgtEl>
                                          <p:spTgt spid="8"/>
                                        </p:tgtEl>
                                      </p:cBhvr>
                                    </p:animEffect>
                                  </p:childTnLst>
                                </p:cTn>
                              </p:par>
                            </p:childTnLst>
                          </p:cTn>
                        </p:par>
                        <p:par>
                          <p:cTn id="26" fill="hold">
                            <p:stCondLst>
                              <p:cond delay="2000"/>
                            </p:stCondLst>
                            <p:childTnLst>
                              <p:par>
                                <p:cTn id="27" presetID="22" presetClass="entr" presetSubtype="2"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500"/>
                                        <p:tgtEl>
                                          <p:spTgt spid="9"/>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 calcmode="lin" valueType="num">
                                      <p:cBhvr>
                                        <p:cTn id="39" dur="500" fill="hold"/>
                                        <p:tgtEl>
                                          <p:spTgt spid="7"/>
                                        </p:tgtEl>
                                        <p:attrNameLst>
                                          <p:attrName>style.rotation</p:attrName>
                                        </p:attrNameLst>
                                      </p:cBhvr>
                                      <p:tavLst>
                                        <p:tav tm="0">
                                          <p:val>
                                            <p:fltVal val="360"/>
                                          </p:val>
                                        </p:tav>
                                        <p:tav tm="100000">
                                          <p:val>
                                            <p:fltVal val="0"/>
                                          </p:val>
                                        </p:tav>
                                      </p:tavLst>
                                    </p:anim>
                                    <p:animEffect transition="in" filter="fade">
                                      <p:cBhvr>
                                        <p:cTn id="40" dur="500"/>
                                        <p:tgtEl>
                                          <p:spTgt spid="7"/>
                                        </p:tgtEl>
                                      </p:cBhvr>
                                    </p:animEffect>
                                  </p:childTnLst>
                                </p:cTn>
                              </p:par>
                            </p:childTnLst>
                          </p:cTn>
                        </p:par>
                        <p:par>
                          <p:cTn id="41" fill="hold">
                            <p:stCondLst>
                              <p:cond delay="3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par>
                          <p:cTn id="49" fill="hold">
                            <p:stCondLst>
                              <p:cond delay="4500"/>
                            </p:stCondLst>
                            <p:childTnLst>
                              <p:par>
                                <p:cTn id="50" presetID="49" presetClass="entr" presetSubtype="0"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 calcmode="lin" valueType="num">
                                      <p:cBhvr>
                                        <p:cTn id="54" dur="500" fill="hold"/>
                                        <p:tgtEl>
                                          <p:spTgt spid="6"/>
                                        </p:tgtEl>
                                        <p:attrNameLst>
                                          <p:attrName>style.rotation</p:attrName>
                                        </p:attrNameLst>
                                      </p:cBhvr>
                                      <p:tavLst>
                                        <p:tav tm="0">
                                          <p:val>
                                            <p:fltVal val="360"/>
                                          </p:val>
                                        </p:tav>
                                        <p:tav tm="100000">
                                          <p:val>
                                            <p:fltVal val="0"/>
                                          </p:val>
                                        </p:tav>
                                      </p:tavLst>
                                    </p:anim>
                                    <p:animEffect transition="in" filter="fade">
                                      <p:cBhvr>
                                        <p:cTn id="55" dur="500"/>
                                        <p:tgtEl>
                                          <p:spTgt spid="6"/>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şḻíḑê"/>
          <p:cNvSpPr txBox="1"/>
          <p:nvPr/>
        </p:nvSpPr>
        <p:spPr>
          <a:xfrm>
            <a:off x="1295643" y="3459224"/>
            <a:ext cx="2292775" cy="508471"/>
          </a:xfrm>
          <a:prstGeom prst="rect">
            <a:avLst/>
          </a:prstGeom>
          <a:solidFill>
            <a:schemeClr val="accent1"/>
          </a:solidFill>
        </p:spPr>
        <p:txBody>
          <a:bodyPr wrap="square" lIns="91440" tIns="45720" rIns="91440" bIns="45720" rtlCol="0" anchor="ctr"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solidFill>
              </a:rPr>
              <a:t>P-</a:t>
            </a:r>
            <a:r>
              <a:rPr lang="en-US" altLang="zh-CN" sz="1600" b="1" dirty="0" err="1">
                <a:solidFill>
                  <a:schemeClr val="bg1"/>
                </a:solidFill>
              </a:rPr>
              <a:t>PoC</a:t>
            </a:r>
            <a:r>
              <a:rPr lang="en-US" altLang="zh-CN" sz="1600" b="1" dirty="0">
                <a:solidFill>
                  <a:schemeClr val="bg1"/>
                </a:solidFill>
              </a:rPr>
              <a:t> 3000/</a:t>
            </a:r>
            <a:r>
              <a:rPr lang="en-US" altLang="zh-CN" sz="1600" b="1" dirty="0" err="1">
                <a:solidFill>
                  <a:schemeClr val="bg1"/>
                </a:solidFill>
              </a:rPr>
              <a:t>HyTalk</a:t>
            </a:r>
            <a:endParaRPr lang="en-US" altLang="zh-CN" sz="1600" b="1" dirty="0">
              <a:solidFill>
                <a:schemeClr val="bg1"/>
              </a:solidFill>
            </a:endParaRPr>
          </a:p>
          <a:p>
            <a:pPr algn="ctr"/>
            <a:r>
              <a:rPr lang="zh-CN" altLang="en-US" sz="1600" b="1" dirty="0">
                <a:solidFill>
                  <a:schemeClr val="bg1"/>
                </a:solidFill>
              </a:rPr>
              <a:t>运营</a:t>
            </a:r>
            <a:r>
              <a:rPr lang="en-US" altLang="zh-CN" sz="1600" b="1" dirty="0" err="1">
                <a:solidFill>
                  <a:schemeClr val="bg1"/>
                </a:solidFill>
              </a:rPr>
              <a:t>PoC</a:t>
            </a:r>
            <a:endParaRPr lang="id-ID" sz="1600" b="1" dirty="0">
              <a:solidFill>
                <a:schemeClr val="bg1"/>
              </a:solidFill>
            </a:endParaRPr>
          </a:p>
        </p:txBody>
      </p:sp>
      <p:sp>
        <p:nvSpPr>
          <p:cNvPr id="3" name="ïṡļíďê"/>
          <p:cNvSpPr txBox="1"/>
          <p:nvPr/>
        </p:nvSpPr>
        <p:spPr>
          <a:xfrm>
            <a:off x="4655326" y="1623439"/>
            <a:ext cx="2292775" cy="508471"/>
          </a:xfrm>
          <a:prstGeom prst="rect">
            <a:avLst/>
          </a:prstGeom>
          <a:solidFill>
            <a:schemeClr val="accent2"/>
          </a:solidFill>
        </p:spPr>
        <p:txBody>
          <a:bodyPr wrap="square" lIns="91440" tIns="45720" rIns="91440" bIns="45720" rtlCol="0" anchor="ctr"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1600" b="1" dirty="0" err="1">
                <a:solidFill>
                  <a:schemeClr val="bg1"/>
                </a:solidFill>
              </a:rPr>
              <a:t>P</a:t>
            </a:r>
            <a:r>
              <a:rPr lang="en-US" altLang="zh-CN" sz="1600" b="1" dirty="0" err="1">
                <a:solidFill>
                  <a:schemeClr val="bg1"/>
                </a:solidFill>
              </a:rPr>
              <a:t>oC</a:t>
            </a:r>
            <a:r>
              <a:rPr lang="en-US" altLang="zh-CN" sz="1600" b="1" dirty="0">
                <a:solidFill>
                  <a:schemeClr val="bg1"/>
                </a:solidFill>
              </a:rPr>
              <a:t> 6000/</a:t>
            </a:r>
            <a:r>
              <a:rPr lang="en-US" altLang="zh-CN" sz="1600" b="1" dirty="0" err="1">
                <a:solidFill>
                  <a:schemeClr val="bg1"/>
                </a:solidFill>
              </a:rPr>
              <a:t>HyTalk</a:t>
            </a:r>
            <a:r>
              <a:rPr lang="en-US" altLang="zh-CN" sz="1600" b="1" dirty="0">
                <a:solidFill>
                  <a:schemeClr val="bg1"/>
                </a:solidFill>
              </a:rPr>
              <a:t> Pro</a:t>
            </a:r>
          </a:p>
          <a:p>
            <a:pPr algn="ctr"/>
            <a:r>
              <a:rPr lang="zh-CN" altLang="en-US" sz="1600" b="1" dirty="0">
                <a:solidFill>
                  <a:schemeClr val="bg1"/>
                </a:solidFill>
              </a:rPr>
              <a:t>宽窄融合市场</a:t>
            </a:r>
            <a:endParaRPr lang="id-ID" sz="1600" b="1" dirty="0">
              <a:solidFill>
                <a:schemeClr val="bg1"/>
              </a:solidFill>
            </a:endParaRPr>
          </a:p>
        </p:txBody>
      </p:sp>
      <p:sp>
        <p:nvSpPr>
          <p:cNvPr id="4" name="ïṡļíďê"/>
          <p:cNvSpPr txBox="1"/>
          <p:nvPr/>
        </p:nvSpPr>
        <p:spPr>
          <a:xfrm>
            <a:off x="8632451" y="3424299"/>
            <a:ext cx="2292775" cy="508471"/>
          </a:xfrm>
          <a:prstGeom prst="rect">
            <a:avLst/>
          </a:prstGeom>
          <a:solidFill>
            <a:schemeClr val="accent3"/>
          </a:solidFill>
        </p:spPr>
        <p:txBody>
          <a:bodyPr wrap="square" lIns="91440" tIns="45720" rIns="91440" bIns="45720" rtlCol="0" anchor="ctr"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1600" b="1" dirty="0" err="1">
                <a:solidFill>
                  <a:schemeClr val="bg1"/>
                </a:solidFill>
              </a:rPr>
              <a:t>P</a:t>
            </a:r>
            <a:r>
              <a:rPr lang="en-US" altLang="zh-CN" sz="1600" b="1" dirty="0" err="1">
                <a:solidFill>
                  <a:schemeClr val="bg1"/>
                </a:solidFill>
              </a:rPr>
              <a:t>oC</a:t>
            </a:r>
            <a:r>
              <a:rPr lang="en-US" altLang="zh-CN" sz="1600" b="1" dirty="0">
                <a:solidFill>
                  <a:schemeClr val="bg1"/>
                </a:solidFill>
              </a:rPr>
              <a:t> 9000/</a:t>
            </a:r>
            <a:r>
              <a:rPr lang="en-US" altLang="zh-CN" sz="1600" b="1" dirty="0" err="1">
                <a:solidFill>
                  <a:schemeClr val="bg1"/>
                </a:solidFill>
              </a:rPr>
              <a:t>HyTalk</a:t>
            </a:r>
            <a:r>
              <a:rPr lang="en-US" altLang="zh-CN" sz="1600" b="1" dirty="0">
                <a:solidFill>
                  <a:schemeClr val="bg1"/>
                </a:solidFill>
              </a:rPr>
              <a:t> MC</a:t>
            </a:r>
          </a:p>
          <a:p>
            <a:pPr algn="ctr"/>
            <a:r>
              <a:rPr lang="en-US" sz="1600" b="1" dirty="0">
                <a:solidFill>
                  <a:schemeClr val="bg1"/>
                </a:solidFill>
              </a:rPr>
              <a:t>MVNO/LTE</a:t>
            </a:r>
            <a:r>
              <a:rPr lang="zh-CN" altLang="en-US" sz="1600" b="1" dirty="0">
                <a:solidFill>
                  <a:schemeClr val="bg1"/>
                </a:solidFill>
              </a:rPr>
              <a:t>专网市场</a:t>
            </a:r>
            <a:endParaRPr lang="id-ID" sz="1600" b="1" dirty="0">
              <a:solidFill>
                <a:schemeClr val="bg1"/>
              </a:solidFill>
            </a:endParaRPr>
          </a:p>
        </p:txBody>
      </p:sp>
      <p:pic>
        <p:nvPicPr>
          <p:cNvPr id="5" name="图片 4"/>
          <p:cNvPicPr>
            <a:picLocks noChangeAspect="1"/>
          </p:cNvPicPr>
          <p:nvPr/>
        </p:nvPicPr>
        <p:blipFill>
          <a:blip r:embed="rId2" cstate="hqprint">
            <a:clrChange>
              <a:clrFrom>
                <a:srgbClr val="FFFFFF"/>
              </a:clrFrom>
              <a:clrTo>
                <a:srgbClr val="FFFFFF">
                  <a:alpha val="0"/>
                </a:srgbClr>
              </a:clrTo>
            </a:clrChange>
          </a:blip>
          <a:stretch>
            <a:fillRect/>
          </a:stretch>
        </p:blipFill>
        <p:spPr>
          <a:xfrm>
            <a:off x="665269" y="4022210"/>
            <a:ext cx="3411863" cy="2140839"/>
          </a:xfrm>
          <a:prstGeom prst="rect">
            <a:avLst/>
          </a:prstGeom>
        </p:spPr>
      </p:pic>
      <p:pic>
        <p:nvPicPr>
          <p:cNvPr id="6" name="图片 5"/>
          <p:cNvPicPr>
            <a:picLocks noChangeAspect="1"/>
          </p:cNvPicPr>
          <p:nvPr/>
        </p:nvPicPr>
        <p:blipFill>
          <a:blip r:embed="rId3" cstate="hqprint">
            <a:clrChange>
              <a:clrFrom>
                <a:srgbClr val="FFFFFF"/>
              </a:clrFrom>
              <a:clrTo>
                <a:srgbClr val="FFFFFF">
                  <a:alpha val="0"/>
                </a:srgbClr>
              </a:clrTo>
            </a:clrChange>
          </a:blip>
          <a:stretch>
            <a:fillRect/>
          </a:stretch>
        </p:blipFill>
        <p:spPr>
          <a:xfrm>
            <a:off x="8364357" y="3987285"/>
            <a:ext cx="3241105" cy="2119527"/>
          </a:xfrm>
          <a:prstGeom prst="rect">
            <a:avLst/>
          </a:prstGeom>
        </p:spPr>
      </p:pic>
      <p:pic>
        <p:nvPicPr>
          <p:cNvPr id="7" name="图片 6"/>
          <p:cNvPicPr>
            <a:picLocks noChangeAspect="1"/>
          </p:cNvPicPr>
          <p:nvPr/>
        </p:nvPicPr>
        <p:blipFill>
          <a:blip r:embed="rId4" cstate="hqprint">
            <a:clrChange>
              <a:clrFrom>
                <a:srgbClr val="FFFFFF"/>
              </a:clrFrom>
              <a:clrTo>
                <a:srgbClr val="FFFFFF">
                  <a:alpha val="0"/>
                </a:srgbClr>
              </a:clrTo>
            </a:clrChange>
          </a:blip>
          <a:stretch>
            <a:fillRect/>
          </a:stretch>
        </p:blipFill>
        <p:spPr>
          <a:xfrm>
            <a:off x="4298480" y="2186425"/>
            <a:ext cx="3692520" cy="2119527"/>
          </a:xfrm>
          <a:prstGeom prst="rect">
            <a:avLst/>
          </a:prstGeom>
        </p:spPr>
      </p:pic>
      <p:sp>
        <p:nvSpPr>
          <p:cNvPr id="8" name="矩形 7"/>
          <p:cNvSpPr/>
          <p:nvPr/>
        </p:nvSpPr>
        <p:spPr>
          <a:xfrm>
            <a:off x="665269" y="886934"/>
            <a:ext cx="6035040" cy="681990"/>
          </a:xfrm>
          <a:prstGeom prst="rect">
            <a:avLst/>
          </a:prstGeom>
        </p:spPr>
        <p:txBody>
          <a:bodyPr wrap="none">
            <a:spAutoFit/>
          </a:bodyPr>
          <a:lstStyle/>
          <a:p>
            <a:pPr algn="l">
              <a:lnSpc>
                <a:spcPct val="120000"/>
              </a:lnSpc>
            </a:pPr>
            <a:r>
              <a:rPr lang="en-US" sz="3200" b="1" dirty="0">
                <a:solidFill>
                  <a:schemeClr val="tx1"/>
                </a:solidFill>
                <a:sym typeface="+mn-ea"/>
              </a:rPr>
              <a:t>OLTP &amp; </a:t>
            </a:r>
            <a:r>
              <a:rPr lang="zh-CN" altLang="en-US" sz="3200" b="1" dirty="0">
                <a:solidFill>
                  <a:schemeClr val="tx1"/>
                </a:solidFill>
                <a:sym typeface="+mn-ea"/>
              </a:rPr>
              <a:t>高可用 </a:t>
            </a:r>
            <a:r>
              <a:rPr lang="en-US" altLang="zh-CN" sz="3200" b="1" dirty="0">
                <a:solidFill>
                  <a:schemeClr val="tx1"/>
                </a:solidFill>
                <a:sym typeface="+mn-ea"/>
              </a:rPr>
              <a:t>&amp; </a:t>
            </a:r>
            <a:r>
              <a:rPr lang="zh-CN" altLang="en-US" sz="3200" b="1" dirty="0">
                <a:solidFill>
                  <a:schemeClr val="tx1"/>
                </a:solidFill>
                <a:sym typeface="+mn-ea"/>
              </a:rPr>
              <a:t>同步复制 需求</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19870" y="1608107"/>
            <a:ext cx="9308385" cy="4595110"/>
          </a:xfrm>
          <a:prstGeom prst="rect">
            <a:avLst/>
          </a:prstGeom>
        </p:spPr>
      </p:pic>
      <p:sp>
        <p:nvSpPr>
          <p:cNvPr id="5" name="矩形 4"/>
          <p:cNvSpPr/>
          <p:nvPr/>
        </p:nvSpPr>
        <p:spPr>
          <a:xfrm>
            <a:off x="674182" y="1002755"/>
            <a:ext cx="4212590" cy="681990"/>
          </a:xfrm>
          <a:prstGeom prst="rect">
            <a:avLst/>
          </a:prstGeom>
        </p:spPr>
        <p:txBody>
          <a:bodyPr wrap="none">
            <a:spAutoFit/>
          </a:bodyPr>
          <a:lstStyle/>
          <a:p>
            <a:pPr algn="l">
              <a:lnSpc>
                <a:spcPct val="120000"/>
              </a:lnSpc>
            </a:pPr>
            <a:r>
              <a:rPr lang="en-US" altLang="zh-CN" sz="3200" b="1" dirty="0">
                <a:solidFill>
                  <a:schemeClr val="tx1"/>
                </a:solidFill>
                <a:sym typeface="+mn-ea"/>
              </a:rPr>
              <a:t>HTAP &amp; </a:t>
            </a:r>
            <a:r>
              <a:rPr lang="zh-CN" altLang="en-US" sz="3200" b="1" dirty="0">
                <a:solidFill>
                  <a:schemeClr val="tx1"/>
                </a:solidFill>
                <a:sym typeface="+mn-ea"/>
              </a:rPr>
              <a:t>灵活扩展需求</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4596" y="3236489"/>
            <a:ext cx="723275" cy="307777"/>
          </a:xfrm>
          <a:prstGeom prst="rect">
            <a:avLst/>
          </a:prstGeom>
          <a:noFill/>
        </p:spPr>
        <p:txBody>
          <a:bodyPr wrap="none" rtlCol="0">
            <a:spAutoFit/>
          </a:bodyPr>
          <a:lstStyle/>
          <a:p>
            <a:r>
              <a:rPr lang="zh-CN" altLang="en-US" sz="1400" b="1" dirty="0">
                <a:solidFill>
                  <a:srgbClr val="0070C0"/>
                </a:solidFill>
                <a:latin typeface="Arial" panose="020B0604020202020204"/>
                <a:ea typeface="微软雅黑" panose="020B0503020204020204" charset="-122"/>
              </a:rPr>
              <a:t>服务器</a:t>
            </a:r>
          </a:p>
        </p:txBody>
      </p:sp>
      <p:sp>
        <p:nvSpPr>
          <p:cNvPr id="3" name="文本框 2"/>
          <p:cNvSpPr txBox="1"/>
          <p:nvPr/>
        </p:nvSpPr>
        <p:spPr>
          <a:xfrm>
            <a:off x="2311271" y="3401570"/>
            <a:ext cx="972696" cy="261610"/>
          </a:xfrm>
          <a:prstGeom prst="rect">
            <a:avLst/>
          </a:prstGeom>
          <a:noFill/>
        </p:spPr>
        <p:txBody>
          <a:bodyPr wrap="square" rtlCol="0">
            <a:spAutoFit/>
          </a:bodyPr>
          <a:lstStyle/>
          <a:p>
            <a:r>
              <a:rPr lang="en-US" altLang="zh-CN" sz="1100" b="1" dirty="0">
                <a:solidFill>
                  <a:srgbClr val="0070C0"/>
                </a:solidFill>
                <a:latin typeface="Arial" panose="020B0604020202020204"/>
                <a:ea typeface="微软雅黑" panose="020B0503020204020204" charset="-122"/>
              </a:rPr>
              <a:t>MDM</a:t>
            </a:r>
            <a:r>
              <a:rPr lang="zh-CN" altLang="en-US" sz="1100" b="1" dirty="0">
                <a:solidFill>
                  <a:srgbClr val="0070C0"/>
                </a:solidFill>
                <a:latin typeface="Arial" panose="020B0604020202020204"/>
                <a:ea typeface="微软雅黑" panose="020B0503020204020204" charset="-122"/>
              </a:rPr>
              <a:t>服务器</a:t>
            </a:r>
          </a:p>
        </p:txBody>
      </p:sp>
      <p:sp>
        <p:nvSpPr>
          <p:cNvPr id="4" name="文本框 3"/>
          <p:cNvSpPr txBox="1"/>
          <p:nvPr/>
        </p:nvSpPr>
        <p:spPr>
          <a:xfrm>
            <a:off x="5443318" y="3554095"/>
            <a:ext cx="1330238" cy="261610"/>
          </a:xfrm>
          <a:prstGeom prst="rect">
            <a:avLst/>
          </a:prstGeom>
          <a:noFill/>
        </p:spPr>
        <p:txBody>
          <a:bodyPr wrap="square" rtlCol="0">
            <a:spAutoFit/>
          </a:bodyPr>
          <a:lstStyle/>
          <a:p>
            <a:r>
              <a:rPr lang="zh-CN" altLang="en-US" sz="1100" b="1" dirty="0" smtClean="0">
                <a:solidFill>
                  <a:srgbClr val="0070C0"/>
                </a:solidFill>
                <a:latin typeface="Arial" panose="020B0604020202020204"/>
                <a:ea typeface="微软雅黑" panose="020B0503020204020204" charset="-122"/>
              </a:rPr>
              <a:t>终端数据备份恢复</a:t>
            </a:r>
            <a:endParaRPr lang="zh-CN" altLang="en-US" sz="1100" b="1" dirty="0">
              <a:solidFill>
                <a:srgbClr val="0070C0"/>
              </a:solidFill>
              <a:latin typeface="Arial" panose="020B0604020202020204"/>
              <a:ea typeface="微软雅黑" panose="020B0503020204020204" charset="-122"/>
            </a:endParaRPr>
          </a:p>
        </p:txBody>
      </p:sp>
      <p:sp>
        <p:nvSpPr>
          <p:cNvPr id="5" name="文本框 4"/>
          <p:cNvSpPr txBox="1"/>
          <p:nvPr/>
        </p:nvSpPr>
        <p:spPr>
          <a:xfrm>
            <a:off x="987696" y="3561407"/>
            <a:ext cx="1338828" cy="425758"/>
          </a:xfrm>
          <a:prstGeom prst="rect">
            <a:avLst/>
          </a:prstGeom>
          <a:noFill/>
        </p:spPr>
        <p:txBody>
          <a:bodyPr wrap="none" rtlCol="0">
            <a:spAutoFit/>
          </a:bodyPr>
          <a:lstStyle/>
          <a:p>
            <a:pPr>
              <a:spcBef>
                <a:spcPts val="200"/>
              </a:spcBef>
            </a:pPr>
            <a:r>
              <a:rPr lang="zh-CN" altLang="en-US" sz="1000" dirty="0">
                <a:latin typeface="+mj-ea"/>
                <a:ea typeface="+mj-ea"/>
              </a:rPr>
              <a:t>处理和转发任务指令</a:t>
            </a:r>
            <a:endParaRPr lang="en-US" altLang="zh-CN" sz="1000" dirty="0">
              <a:latin typeface="+mj-ea"/>
              <a:ea typeface="+mj-ea"/>
            </a:endParaRPr>
          </a:p>
          <a:p>
            <a:pPr>
              <a:spcBef>
                <a:spcPts val="200"/>
              </a:spcBef>
            </a:pPr>
            <a:r>
              <a:rPr lang="zh-CN" altLang="en-US" sz="1000" dirty="0">
                <a:latin typeface="+mj-ea"/>
                <a:ea typeface="+mj-ea"/>
              </a:rPr>
              <a:t>存储设备上传的数据</a:t>
            </a:r>
            <a:endParaRPr lang="en-US" altLang="zh-CN" sz="1000" dirty="0">
              <a:latin typeface="+mj-ea"/>
              <a:ea typeface="+mj-ea"/>
            </a:endParaRPr>
          </a:p>
        </p:txBody>
      </p:sp>
      <p:cxnSp>
        <p:nvCxnSpPr>
          <p:cNvPr id="6" name="直接连接符 5"/>
          <p:cNvCxnSpPr/>
          <p:nvPr/>
        </p:nvCxnSpPr>
        <p:spPr>
          <a:xfrm>
            <a:off x="1041976" y="4156918"/>
            <a:ext cx="5638742" cy="0"/>
          </a:xfrm>
          <a:prstGeom prst="line">
            <a:avLst/>
          </a:prstGeom>
          <a:ln w="19050">
            <a:solidFill>
              <a:srgbClr val="93B200"/>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39" idx="16"/>
          </p:cNvCxnSpPr>
          <p:nvPr/>
        </p:nvCxnSpPr>
        <p:spPr>
          <a:xfrm>
            <a:off x="3715232" y="3725737"/>
            <a:ext cx="1177755" cy="3775"/>
          </a:xfrm>
          <a:prstGeom prst="straightConnector1">
            <a:avLst/>
          </a:prstGeom>
          <a:ln w="19050">
            <a:solidFill>
              <a:schemeClr val="accent5">
                <a:lumMod val="75000"/>
              </a:schemeClr>
            </a:solidFill>
            <a:headEnd w="sm" len="med"/>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19755" y="2212702"/>
            <a:ext cx="1098314" cy="307777"/>
          </a:xfrm>
          <a:prstGeom prst="rect">
            <a:avLst/>
          </a:prstGeom>
          <a:noFill/>
        </p:spPr>
        <p:txBody>
          <a:bodyPr wrap="none" rtlCol="0">
            <a:spAutoFit/>
          </a:bodyPr>
          <a:lstStyle/>
          <a:p>
            <a:r>
              <a:rPr lang="en-US" altLang="zh-CN" sz="1400" b="1" dirty="0" smtClean="0">
                <a:solidFill>
                  <a:srgbClr val="0070C0"/>
                </a:solidFill>
                <a:latin typeface="Arial" panose="020B0604020202020204"/>
                <a:ea typeface="微软雅黑" panose="020B0503020204020204" charset="-122"/>
              </a:rPr>
              <a:t>Web</a:t>
            </a:r>
            <a:r>
              <a:rPr lang="zh-CN" altLang="en-US" sz="1400" b="1" dirty="0" smtClean="0">
                <a:solidFill>
                  <a:srgbClr val="0070C0"/>
                </a:solidFill>
                <a:latin typeface="Arial" panose="020B0604020202020204"/>
                <a:ea typeface="微软雅黑" panose="020B0503020204020204" charset="-122"/>
              </a:rPr>
              <a:t>管理</a:t>
            </a:r>
            <a:r>
              <a:rPr lang="zh-CN" altLang="en-US" sz="1400" b="1" dirty="0">
                <a:solidFill>
                  <a:srgbClr val="0070C0"/>
                </a:solidFill>
                <a:latin typeface="Arial" panose="020B0604020202020204"/>
                <a:ea typeface="微软雅黑" panose="020B0503020204020204" charset="-122"/>
              </a:rPr>
              <a:t>端</a:t>
            </a:r>
          </a:p>
        </p:txBody>
      </p:sp>
      <p:sp>
        <p:nvSpPr>
          <p:cNvPr id="9" name="文本框 8"/>
          <p:cNvSpPr txBox="1"/>
          <p:nvPr/>
        </p:nvSpPr>
        <p:spPr>
          <a:xfrm>
            <a:off x="1016843" y="2500878"/>
            <a:ext cx="1219450" cy="400110"/>
          </a:xfrm>
          <a:prstGeom prst="rect">
            <a:avLst/>
          </a:prstGeom>
          <a:noFill/>
        </p:spPr>
        <p:txBody>
          <a:bodyPr wrap="square" rtlCol="0">
            <a:spAutoFit/>
          </a:bodyPr>
          <a:lstStyle/>
          <a:p>
            <a:pPr>
              <a:spcBef>
                <a:spcPts val="200"/>
              </a:spcBef>
            </a:pPr>
            <a:r>
              <a:rPr lang="zh-CN" altLang="en-US" sz="1000" dirty="0">
                <a:latin typeface="+mj-ea"/>
                <a:ea typeface="+mj-ea"/>
              </a:rPr>
              <a:t>创建升级、写频、安装</a:t>
            </a:r>
            <a:r>
              <a:rPr lang="en-US" altLang="zh-CN" sz="1000" dirty="0">
                <a:latin typeface="+mj-ea"/>
                <a:ea typeface="+mj-ea"/>
              </a:rPr>
              <a:t>App</a:t>
            </a:r>
            <a:r>
              <a:rPr lang="zh-CN" altLang="en-US" sz="1000" dirty="0">
                <a:latin typeface="+mj-ea"/>
                <a:ea typeface="+mj-ea"/>
              </a:rPr>
              <a:t>等任务</a:t>
            </a:r>
            <a:endParaRPr lang="en-US" altLang="zh-CN" sz="1000" dirty="0">
              <a:latin typeface="+mj-ea"/>
              <a:ea typeface="+mj-ea"/>
            </a:endParaRPr>
          </a:p>
        </p:txBody>
      </p:sp>
      <p:cxnSp>
        <p:nvCxnSpPr>
          <p:cNvPr id="10" name="直接连接符 9"/>
          <p:cNvCxnSpPr/>
          <p:nvPr/>
        </p:nvCxnSpPr>
        <p:spPr>
          <a:xfrm>
            <a:off x="1041976" y="3032554"/>
            <a:ext cx="5638742" cy="0"/>
          </a:xfrm>
          <a:prstGeom prst="line">
            <a:avLst/>
          </a:prstGeom>
          <a:ln w="19050">
            <a:solidFill>
              <a:srgbClr val="93B200"/>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91277" y="2849782"/>
            <a:ext cx="361360" cy="152537"/>
          </a:xfrm>
          <a:prstGeom prst="straightConnector1">
            <a:avLst/>
          </a:prstGeom>
          <a:ln w="19050">
            <a:solidFill>
              <a:schemeClr val="accent5">
                <a:lumMod val="75000"/>
              </a:schemeClr>
            </a:solidFill>
            <a:headEnd w="sm"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700720" y="3296668"/>
            <a:ext cx="240767" cy="243569"/>
          </a:xfrm>
          <a:prstGeom prst="straightConnector1">
            <a:avLst/>
          </a:prstGeom>
          <a:ln w="19050">
            <a:solidFill>
              <a:schemeClr val="accent5">
                <a:lumMod val="75000"/>
              </a:schemeClr>
            </a:solidFill>
            <a:headEnd w="sm" len="med"/>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474950" y="3771502"/>
            <a:ext cx="2016" cy="249796"/>
          </a:xfrm>
          <a:prstGeom prst="straightConnector1">
            <a:avLst/>
          </a:prstGeom>
          <a:ln w="19050">
            <a:solidFill>
              <a:schemeClr val="accent5">
                <a:lumMod val="75000"/>
              </a:schemeClr>
            </a:solidFill>
            <a:headEnd w="sm"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42190" y="4332440"/>
            <a:ext cx="6152" cy="192651"/>
          </a:xfrm>
          <a:prstGeom prst="straightConnector1">
            <a:avLst/>
          </a:prstGeom>
          <a:ln w="19050">
            <a:solidFill>
              <a:schemeClr val="accent5">
                <a:lumMod val="75000"/>
              </a:schemeClr>
            </a:solidFill>
            <a:headEnd w="sm"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41976" y="5131247"/>
            <a:ext cx="5638742" cy="0"/>
          </a:xfrm>
          <a:prstGeom prst="line">
            <a:avLst/>
          </a:prstGeom>
          <a:ln w="19050">
            <a:solidFill>
              <a:srgbClr val="93B200"/>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26576" y="4274378"/>
            <a:ext cx="723275" cy="307777"/>
          </a:xfrm>
          <a:prstGeom prst="rect">
            <a:avLst/>
          </a:prstGeom>
          <a:noFill/>
        </p:spPr>
        <p:txBody>
          <a:bodyPr wrap="none" rtlCol="0">
            <a:spAutoFit/>
          </a:bodyPr>
          <a:lstStyle/>
          <a:p>
            <a:r>
              <a:rPr lang="zh-CN" altLang="en-US" sz="1400" b="1" dirty="0">
                <a:solidFill>
                  <a:srgbClr val="0070C0"/>
                </a:solidFill>
                <a:latin typeface="Arial" panose="020B0604020202020204"/>
                <a:ea typeface="微软雅黑" panose="020B0503020204020204" charset="-122"/>
              </a:rPr>
              <a:t>工作站</a:t>
            </a:r>
          </a:p>
        </p:txBody>
      </p:sp>
      <p:sp>
        <p:nvSpPr>
          <p:cNvPr id="17" name="文本框 16"/>
          <p:cNvSpPr txBox="1"/>
          <p:nvPr/>
        </p:nvSpPr>
        <p:spPr>
          <a:xfrm>
            <a:off x="1016843" y="4560754"/>
            <a:ext cx="1321561" cy="400110"/>
          </a:xfrm>
          <a:prstGeom prst="rect">
            <a:avLst/>
          </a:prstGeom>
          <a:noFill/>
        </p:spPr>
        <p:txBody>
          <a:bodyPr wrap="square" rtlCol="0">
            <a:spAutoFit/>
          </a:bodyPr>
          <a:lstStyle/>
          <a:p>
            <a:pPr>
              <a:spcBef>
                <a:spcPts val="200"/>
              </a:spcBef>
            </a:pPr>
            <a:r>
              <a:rPr lang="zh-CN" altLang="en-US" sz="1000" dirty="0">
                <a:latin typeface="+mj-ea"/>
                <a:ea typeface="+mj-ea"/>
              </a:rPr>
              <a:t>自动执行终端的升级、写</a:t>
            </a:r>
            <a:r>
              <a:rPr lang="zh-CN" altLang="en-US" sz="1000" dirty="0" smtClean="0">
                <a:latin typeface="+mj-ea"/>
                <a:ea typeface="+mj-ea"/>
              </a:rPr>
              <a:t>频任务</a:t>
            </a:r>
            <a:endParaRPr lang="en-US" altLang="zh-CN" sz="1000" dirty="0">
              <a:latin typeface="+mj-ea"/>
              <a:ea typeface="+mj-ea"/>
            </a:endParaRPr>
          </a:p>
        </p:txBody>
      </p:sp>
      <p:pic>
        <p:nvPicPr>
          <p:cNvPr id="18" name="图片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987" y="5618541"/>
            <a:ext cx="175301" cy="29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4372" y="5322316"/>
            <a:ext cx="196296" cy="591811"/>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484" y="5255317"/>
            <a:ext cx="190051" cy="672001"/>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4451" y="5266109"/>
            <a:ext cx="222903" cy="650418"/>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0668" y="5322168"/>
            <a:ext cx="198968" cy="615364"/>
          </a:xfrm>
          <a:prstGeom prst="rect">
            <a:avLst/>
          </a:prstGeom>
        </p:spPr>
      </p:pic>
      <p:pic>
        <p:nvPicPr>
          <p:cNvPr id="23" name="Picture 7" descr="C:\Users\q03262\Desktop\Terminals\G2.0 Visual Materials\Materials from Marketing\MD78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8877" y="5692302"/>
            <a:ext cx="694674" cy="26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5966" y="5265244"/>
            <a:ext cx="212700" cy="663069"/>
          </a:xfrm>
          <a:prstGeom prst="rect">
            <a:avLst/>
          </a:prstGeom>
        </p:spPr>
      </p:pic>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1207" y="5277608"/>
            <a:ext cx="179515" cy="636519"/>
          </a:xfrm>
          <a:prstGeom prst="rect">
            <a:avLst/>
          </a:prstGeom>
        </p:spPr>
      </p:pic>
      <p:pic>
        <p:nvPicPr>
          <p:cNvPr id="26" name="图片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70721" y="5504053"/>
            <a:ext cx="205882" cy="410074"/>
          </a:xfrm>
          <a:prstGeom prst="rect">
            <a:avLst/>
          </a:prstGeom>
        </p:spPr>
      </p:pic>
      <p:sp>
        <p:nvSpPr>
          <p:cNvPr id="27" name="文本框 26"/>
          <p:cNvSpPr txBox="1"/>
          <p:nvPr/>
        </p:nvSpPr>
        <p:spPr>
          <a:xfrm>
            <a:off x="1044364" y="5167606"/>
            <a:ext cx="543739" cy="307777"/>
          </a:xfrm>
          <a:prstGeom prst="rect">
            <a:avLst/>
          </a:prstGeom>
          <a:noFill/>
        </p:spPr>
        <p:txBody>
          <a:bodyPr wrap="none" rtlCol="0">
            <a:spAutoFit/>
          </a:bodyPr>
          <a:lstStyle/>
          <a:p>
            <a:r>
              <a:rPr lang="zh-CN" altLang="en-US" sz="1400" b="1" dirty="0">
                <a:solidFill>
                  <a:srgbClr val="0070C0"/>
                </a:solidFill>
                <a:latin typeface="Arial" panose="020B0604020202020204"/>
                <a:ea typeface="微软雅黑" panose="020B0503020204020204" charset="-122"/>
              </a:rPr>
              <a:t>设备</a:t>
            </a:r>
          </a:p>
        </p:txBody>
      </p:sp>
      <p:cxnSp>
        <p:nvCxnSpPr>
          <p:cNvPr id="28" name="直接箭头连接符 27"/>
          <p:cNvCxnSpPr/>
          <p:nvPr/>
        </p:nvCxnSpPr>
        <p:spPr>
          <a:xfrm flipH="1">
            <a:off x="3417354" y="4886182"/>
            <a:ext cx="12959" cy="589254"/>
          </a:xfrm>
          <a:prstGeom prst="straightConnector1">
            <a:avLst/>
          </a:prstGeom>
          <a:ln w="19050">
            <a:solidFill>
              <a:schemeClr val="accent5">
                <a:lumMod val="75000"/>
              </a:schemeClr>
            </a:solidFill>
            <a:headEnd w="sm" len="med"/>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629302" y="3786201"/>
            <a:ext cx="2069991" cy="1590112"/>
          </a:xfrm>
          <a:prstGeom prst="straightConnector1">
            <a:avLst/>
          </a:prstGeom>
          <a:ln w="19050">
            <a:solidFill>
              <a:schemeClr val="accent5">
                <a:lumMod val="75000"/>
              </a:schemeClr>
            </a:solidFill>
            <a:prstDash val="sysDash"/>
            <a:headEnd w="sm"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5327793" y="3914639"/>
            <a:ext cx="641365" cy="1344773"/>
          </a:xfrm>
          <a:prstGeom prst="straightConnector1">
            <a:avLst/>
          </a:prstGeom>
          <a:ln w="19050">
            <a:solidFill>
              <a:schemeClr val="accent5">
                <a:lumMod val="75000"/>
              </a:schemeClr>
            </a:solidFill>
            <a:prstDash val="sysDash"/>
            <a:headEnd w="sm" len="med"/>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018410" y="5462869"/>
            <a:ext cx="1535566" cy="246221"/>
          </a:xfrm>
          <a:prstGeom prst="rect">
            <a:avLst/>
          </a:prstGeom>
          <a:noFill/>
        </p:spPr>
        <p:txBody>
          <a:bodyPr wrap="square" rtlCol="0">
            <a:spAutoFit/>
          </a:bodyPr>
          <a:lstStyle/>
          <a:p>
            <a:pPr>
              <a:spcBef>
                <a:spcPts val="200"/>
              </a:spcBef>
            </a:pPr>
            <a:r>
              <a:rPr lang="zh-CN" altLang="en-US" sz="1000" dirty="0" smtClean="0">
                <a:latin typeface="+mj-ea"/>
                <a:ea typeface="+mj-ea"/>
              </a:rPr>
              <a:t>连接工作站接收任务</a:t>
            </a:r>
            <a:endParaRPr lang="en-US" altLang="zh-CN" sz="1200" dirty="0">
              <a:latin typeface="+mj-ea"/>
              <a:ea typeface="+mj-ea"/>
            </a:endParaRPr>
          </a:p>
        </p:txBody>
      </p:sp>
      <p:grpSp>
        <p:nvGrpSpPr>
          <p:cNvPr id="32" name="组合 31"/>
          <p:cNvGrpSpPr/>
          <p:nvPr/>
        </p:nvGrpSpPr>
        <p:grpSpPr>
          <a:xfrm>
            <a:off x="3837160" y="3035183"/>
            <a:ext cx="606256" cy="258925"/>
            <a:chOff x="4434356" y="895033"/>
            <a:chExt cx="909767" cy="461136"/>
          </a:xfrm>
        </p:grpSpPr>
        <p:sp>
          <p:nvSpPr>
            <p:cNvPr id="33" name="Freeform 181"/>
            <p:cNvSpPr>
              <a:spLocks noEditPoints="1"/>
            </p:cNvSpPr>
            <p:nvPr/>
          </p:nvSpPr>
          <p:spPr bwMode="auto">
            <a:xfrm>
              <a:off x="4465497" y="895033"/>
              <a:ext cx="844550" cy="454025"/>
            </a:xfrm>
            <a:custGeom>
              <a:avLst/>
              <a:gdLst>
                <a:gd name="T0" fmla="*/ 47 w 225"/>
                <a:gd name="T1" fmla="*/ 32 h 121"/>
                <a:gd name="T2" fmla="*/ 52 w 225"/>
                <a:gd name="T3" fmla="*/ 25 h 121"/>
                <a:gd name="T4" fmla="*/ 90 w 225"/>
                <a:gd name="T5" fmla="*/ 4 h 121"/>
                <a:gd name="T6" fmla="*/ 138 w 225"/>
                <a:gd name="T7" fmla="*/ 7 h 121"/>
                <a:gd name="T8" fmla="*/ 152 w 225"/>
                <a:gd name="T9" fmla="*/ 16 h 121"/>
                <a:gd name="T10" fmla="*/ 201 w 225"/>
                <a:gd name="T11" fmla="*/ 21 h 121"/>
                <a:gd name="T12" fmla="*/ 223 w 225"/>
                <a:gd name="T13" fmla="*/ 68 h 121"/>
                <a:gd name="T14" fmla="*/ 212 w 225"/>
                <a:gd name="T15" fmla="*/ 93 h 121"/>
                <a:gd name="T16" fmla="*/ 167 w 225"/>
                <a:gd name="T17" fmla="*/ 113 h 121"/>
                <a:gd name="T18" fmla="*/ 149 w 225"/>
                <a:gd name="T19" fmla="*/ 106 h 121"/>
                <a:gd name="T20" fmla="*/ 142 w 225"/>
                <a:gd name="T21" fmla="*/ 112 h 121"/>
                <a:gd name="T22" fmla="*/ 110 w 225"/>
                <a:gd name="T23" fmla="*/ 121 h 121"/>
                <a:gd name="T24" fmla="*/ 68 w 225"/>
                <a:gd name="T25" fmla="*/ 112 h 121"/>
                <a:gd name="T26" fmla="*/ 60 w 225"/>
                <a:gd name="T27" fmla="*/ 106 h 121"/>
                <a:gd name="T28" fmla="*/ 17 w 225"/>
                <a:gd name="T29" fmla="*/ 103 h 121"/>
                <a:gd name="T30" fmla="*/ 3 w 225"/>
                <a:gd name="T31" fmla="*/ 86 h 121"/>
                <a:gd name="T32" fmla="*/ 2 w 225"/>
                <a:gd name="T33" fmla="*/ 64 h 121"/>
                <a:gd name="T34" fmla="*/ 18 w 225"/>
                <a:gd name="T35" fmla="*/ 41 h 121"/>
                <a:gd name="T36" fmla="*/ 47 w 225"/>
                <a:gd name="T37" fmla="*/ 32 h 121"/>
                <a:gd name="T38" fmla="*/ 59 w 225"/>
                <a:gd name="T39" fmla="*/ 31 h 121"/>
                <a:gd name="T40" fmla="*/ 54 w 225"/>
                <a:gd name="T41" fmla="*/ 39 h 121"/>
                <a:gd name="T42" fmla="*/ 49 w 225"/>
                <a:gd name="T43" fmla="*/ 41 h 121"/>
                <a:gd name="T44" fmla="*/ 49 w 225"/>
                <a:gd name="T45" fmla="*/ 41 h 121"/>
                <a:gd name="T46" fmla="*/ 23 w 225"/>
                <a:gd name="T47" fmla="*/ 48 h 121"/>
                <a:gd name="T48" fmla="*/ 10 w 225"/>
                <a:gd name="T49" fmla="*/ 66 h 121"/>
                <a:gd name="T50" fmla="*/ 11 w 225"/>
                <a:gd name="T51" fmla="*/ 83 h 121"/>
                <a:gd name="T52" fmla="*/ 22 w 225"/>
                <a:gd name="T53" fmla="*/ 96 h 121"/>
                <a:gd name="T54" fmla="*/ 59 w 225"/>
                <a:gd name="T55" fmla="*/ 97 h 121"/>
                <a:gd name="T56" fmla="*/ 64 w 225"/>
                <a:gd name="T57" fmla="*/ 98 h 121"/>
                <a:gd name="T58" fmla="*/ 64 w 225"/>
                <a:gd name="T59" fmla="*/ 98 h 121"/>
                <a:gd name="T60" fmla="*/ 73 w 225"/>
                <a:gd name="T61" fmla="*/ 104 h 121"/>
                <a:gd name="T62" fmla="*/ 109 w 225"/>
                <a:gd name="T63" fmla="*/ 112 h 121"/>
                <a:gd name="T64" fmla="*/ 136 w 225"/>
                <a:gd name="T65" fmla="*/ 106 h 121"/>
                <a:gd name="T66" fmla="*/ 144 w 225"/>
                <a:gd name="T67" fmla="*/ 98 h 121"/>
                <a:gd name="T68" fmla="*/ 144 w 225"/>
                <a:gd name="T69" fmla="*/ 97 h 121"/>
                <a:gd name="T70" fmla="*/ 150 w 225"/>
                <a:gd name="T71" fmla="*/ 97 h 121"/>
                <a:gd name="T72" fmla="*/ 150 w 225"/>
                <a:gd name="T73" fmla="*/ 97 h 121"/>
                <a:gd name="T74" fmla="*/ 168 w 225"/>
                <a:gd name="T75" fmla="*/ 104 h 121"/>
                <a:gd name="T76" fmla="*/ 205 w 225"/>
                <a:gd name="T77" fmla="*/ 87 h 121"/>
                <a:gd name="T78" fmla="*/ 214 w 225"/>
                <a:gd name="T79" fmla="*/ 67 h 121"/>
                <a:gd name="T80" fmla="*/ 196 w 225"/>
                <a:gd name="T81" fmla="*/ 29 h 121"/>
                <a:gd name="T82" fmla="*/ 154 w 225"/>
                <a:gd name="T83" fmla="*/ 25 h 121"/>
                <a:gd name="T84" fmla="*/ 149 w 225"/>
                <a:gd name="T85" fmla="*/ 24 h 121"/>
                <a:gd name="T86" fmla="*/ 149 w 225"/>
                <a:gd name="T87" fmla="*/ 24 h 121"/>
                <a:gd name="T88" fmla="*/ 134 w 225"/>
                <a:gd name="T89" fmla="*/ 15 h 121"/>
                <a:gd name="T90" fmla="*/ 92 w 225"/>
                <a:gd name="T91" fmla="*/ 12 h 121"/>
                <a:gd name="T92" fmla="*/ 59 w 225"/>
                <a:gd name="T93" fmla="*/ 3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21">
                  <a:moveTo>
                    <a:pt x="47" y="32"/>
                  </a:moveTo>
                  <a:cubicBezTo>
                    <a:pt x="48" y="30"/>
                    <a:pt x="50" y="27"/>
                    <a:pt x="52" y="25"/>
                  </a:cubicBezTo>
                  <a:cubicBezTo>
                    <a:pt x="60" y="15"/>
                    <a:pt x="74" y="8"/>
                    <a:pt x="90" y="4"/>
                  </a:cubicBezTo>
                  <a:cubicBezTo>
                    <a:pt x="105" y="0"/>
                    <a:pt x="122" y="0"/>
                    <a:pt x="138" y="7"/>
                  </a:cubicBezTo>
                  <a:cubicBezTo>
                    <a:pt x="143" y="9"/>
                    <a:pt x="148" y="12"/>
                    <a:pt x="152" y="16"/>
                  </a:cubicBezTo>
                  <a:cubicBezTo>
                    <a:pt x="168" y="9"/>
                    <a:pt x="187" y="12"/>
                    <a:pt x="201" y="21"/>
                  </a:cubicBezTo>
                  <a:cubicBezTo>
                    <a:pt x="217" y="32"/>
                    <a:pt x="225" y="49"/>
                    <a:pt x="223" y="68"/>
                  </a:cubicBezTo>
                  <a:cubicBezTo>
                    <a:pt x="222" y="77"/>
                    <a:pt x="218" y="86"/>
                    <a:pt x="212" y="93"/>
                  </a:cubicBezTo>
                  <a:cubicBezTo>
                    <a:pt x="202" y="106"/>
                    <a:pt x="184" y="115"/>
                    <a:pt x="167" y="113"/>
                  </a:cubicBezTo>
                  <a:cubicBezTo>
                    <a:pt x="161" y="112"/>
                    <a:pt x="155" y="110"/>
                    <a:pt x="149" y="106"/>
                  </a:cubicBezTo>
                  <a:cubicBezTo>
                    <a:pt x="147" y="109"/>
                    <a:pt x="145" y="110"/>
                    <a:pt x="142" y="112"/>
                  </a:cubicBezTo>
                  <a:cubicBezTo>
                    <a:pt x="134" y="117"/>
                    <a:pt x="122" y="120"/>
                    <a:pt x="110" y="121"/>
                  </a:cubicBezTo>
                  <a:cubicBezTo>
                    <a:pt x="95" y="121"/>
                    <a:pt x="80" y="118"/>
                    <a:pt x="68" y="112"/>
                  </a:cubicBezTo>
                  <a:cubicBezTo>
                    <a:pt x="65" y="110"/>
                    <a:pt x="63" y="108"/>
                    <a:pt x="60" y="106"/>
                  </a:cubicBezTo>
                  <a:cubicBezTo>
                    <a:pt x="46" y="111"/>
                    <a:pt x="30" y="112"/>
                    <a:pt x="17" y="103"/>
                  </a:cubicBezTo>
                  <a:cubicBezTo>
                    <a:pt x="11" y="99"/>
                    <a:pt x="6" y="93"/>
                    <a:pt x="3" y="86"/>
                  </a:cubicBezTo>
                  <a:cubicBezTo>
                    <a:pt x="1" y="79"/>
                    <a:pt x="0" y="72"/>
                    <a:pt x="2" y="64"/>
                  </a:cubicBezTo>
                  <a:cubicBezTo>
                    <a:pt x="4" y="54"/>
                    <a:pt x="10" y="46"/>
                    <a:pt x="18" y="41"/>
                  </a:cubicBezTo>
                  <a:cubicBezTo>
                    <a:pt x="26" y="35"/>
                    <a:pt x="37" y="31"/>
                    <a:pt x="47" y="32"/>
                  </a:cubicBezTo>
                  <a:close/>
                  <a:moveTo>
                    <a:pt x="59" y="31"/>
                  </a:moveTo>
                  <a:cubicBezTo>
                    <a:pt x="57" y="33"/>
                    <a:pt x="55" y="36"/>
                    <a:pt x="54" y="39"/>
                  </a:cubicBezTo>
                  <a:cubicBezTo>
                    <a:pt x="53" y="41"/>
                    <a:pt x="51" y="42"/>
                    <a:pt x="49" y="41"/>
                  </a:cubicBezTo>
                  <a:cubicBezTo>
                    <a:pt x="49" y="41"/>
                    <a:pt x="49" y="41"/>
                    <a:pt x="49" y="41"/>
                  </a:cubicBezTo>
                  <a:cubicBezTo>
                    <a:pt x="40" y="39"/>
                    <a:pt x="30" y="43"/>
                    <a:pt x="23" y="48"/>
                  </a:cubicBezTo>
                  <a:cubicBezTo>
                    <a:pt x="17" y="52"/>
                    <a:pt x="12" y="59"/>
                    <a:pt x="10" y="66"/>
                  </a:cubicBezTo>
                  <a:cubicBezTo>
                    <a:pt x="9" y="72"/>
                    <a:pt x="9" y="78"/>
                    <a:pt x="11" y="83"/>
                  </a:cubicBezTo>
                  <a:cubicBezTo>
                    <a:pt x="13" y="88"/>
                    <a:pt x="17" y="93"/>
                    <a:pt x="22" y="96"/>
                  </a:cubicBezTo>
                  <a:cubicBezTo>
                    <a:pt x="33" y="103"/>
                    <a:pt x="47" y="101"/>
                    <a:pt x="59" y="97"/>
                  </a:cubicBezTo>
                  <a:cubicBezTo>
                    <a:pt x="61" y="96"/>
                    <a:pt x="63" y="96"/>
                    <a:pt x="64" y="98"/>
                  </a:cubicBezTo>
                  <a:cubicBezTo>
                    <a:pt x="64" y="98"/>
                    <a:pt x="64" y="98"/>
                    <a:pt x="64" y="98"/>
                  </a:cubicBezTo>
                  <a:cubicBezTo>
                    <a:pt x="67" y="100"/>
                    <a:pt x="69" y="102"/>
                    <a:pt x="73" y="104"/>
                  </a:cubicBezTo>
                  <a:cubicBezTo>
                    <a:pt x="83" y="110"/>
                    <a:pt x="97" y="112"/>
                    <a:pt x="109" y="112"/>
                  </a:cubicBezTo>
                  <a:cubicBezTo>
                    <a:pt x="119" y="112"/>
                    <a:pt x="129" y="109"/>
                    <a:pt x="136" y="106"/>
                  </a:cubicBezTo>
                  <a:cubicBezTo>
                    <a:pt x="139" y="104"/>
                    <a:pt x="142" y="101"/>
                    <a:pt x="144" y="98"/>
                  </a:cubicBezTo>
                  <a:cubicBezTo>
                    <a:pt x="144" y="98"/>
                    <a:pt x="144" y="97"/>
                    <a:pt x="144" y="97"/>
                  </a:cubicBezTo>
                  <a:cubicBezTo>
                    <a:pt x="146" y="95"/>
                    <a:pt x="148" y="95"/>
                    <a:pt x="150" y="97"/>
                  </a:cubicBezTo>
                  <a:cubicBezTo>
                    <a:pt x="150" y="97"/>
                    <a:pt x="150" y="97"/>
                    <a:pt x="150" y="97"/>
                  </a:cubicBezTo>
                  <a:cubicBezTo>
                    <a:pt x="156" y="101"/>
                    <a:pt x="162" y="103"/>
                    <a:pt x="168" y="104"/>
                  </a:cubicBezTo>
                  <a:cubicBezTo>
                    <a:pt x="182" y="106"/>
                    <a:pt x="197" y="98"/>
                    <a:pt x="205" y="87"/>
                  </a:cubicBezTo>
                  <a:cubicBezTo>
                    <a:pt x="210" y="82"/>
                    <a:pt x="213" y="75"/>
                    <a:pt x="214" y="67"/>
                  </a:cubicBezTo>
                  <a:cubicBezTo>
                    <a:pt x="216" y="51"/>
                    <a:pt x="210" y="37"/>
                    <a:pt x="196" y="29"/>
                  </a:cubicBezTo>
                  <a:cubicBezTo>
                    <a:pt x="184" y="21"/>
                    <a:pt x="167" y="19"/>
                    <a:pt x="154" y="25"/>
                  </a:cubicBezTo>
                  <a:cubicBezTo>
                    <a:pt x="152" y="26"/>
                    <a:pt x="150" y="26"/>
                    <a:pt x="149" y="24"/>
                  </a:cubicBezTo>
                  <a:cubicBezTo>
                    <a:pt x="149" y="24"/>
                    <a:pt x="149" y="24"/>
                    <a:pt x="149" y="24"/>
                  </a:cubicBezTo>
                  <a:cubicBezTo>
                    <a:pt x="144" y="21"/>
                    <a:pt x="139" y="18"/>
                    <a:pt x="134" y="15"/>
                  </a:cubicBezTo>
                  <a:cubicBezTo>
                    <a:pt x="121" y="9"/>
                    <a:pt x="105" y="9"/>
                    <a:pt x="92" y="12"/>
                  </a:cubicBezTo>
                  <a:cubicBezTo>
                    <a:pt x="78" y="16"/>
                    <a:pt x="66" y="23"/>
                    <a:pt x="59" y="3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文本框 33"/>
            <p:cNvSpPr txBox="1"/>
            <p:nvPr/>
          </p:nvSpPr>
          <p:spPr>
            <a:xfrm>
              <a:off x="4434356" y="972471"/>
              <a:ext cx="909767" cy="383698"/>
            </a:xfrm>
            <a:prstGeom prst="rect">
              <a:avLst/>
            </a:prstGeom>
            <a:noFill/>
          </p:spPr>
          <p:txBody>
            <a:bodyPr wrap="none" rtlCol="0">
              <a:spAutoFit/>
            </a:bodyPr>
            <a:lstStyle/>
            <a:p>
              <a:r>
                <a:rPr lang="en-US" altLang="zh-CN" sz="800" dirty="0">
                  <a:solidFill>
                    <a:srgbClr val="0070C0"/>
                  </a:solidFill>
                  <a:latin typeface="微软雅黑" panose="020B0503020204020204" charset="-122"/>
                  <a:ea typeface="微软雅黑" panose="020B0503020204020204" charset="-122"/>
                </a:rPr>
                <a:t>Network</a:t>
              </a:r>
              <a:endParaRPr lang="zh-CN" altLang="en-US" sz="800" dirty="0">
                <a:solidFill>
                  <a:srgbClr val="0070C0"/>
                </a:solidFill>
                <a:latin typeface="微软雅黑" panose="020B0503020204020204" charset="-122"/>
                <a:ea typeface="微软雅黑" panose="020B0503020204020204" charset="-122"/>
              </a:endParaRPr>
            </a:p>
          </p:txBody>
        </p:sp>
      </p:grpSp>
      <p:grpSp>
        <p:nvGrpSpPr>
          <p:cNvPr id="35" name="组合 34"/>
          <p:cNvGrpSpPr/>
          <p:nvPr/>
        </p:nvGrpSpPr>
        <p:grpSpPr>
          <a:xfrm>
            <a:off x="3139062" y="4073515"/>
            <a:ext cx="606256" cy="258925"/>
            <a:chOff x="4425825" y="895033"/>
            <a:chExt cx="909767" cy="461136"/>
          </a:xfrm>
        </p:grpSpPr>
        <p:sp>
          <p:nvSpPr>
            <p:cNvPr id="36" name="Freeform 181"/>
            <p:cNvSpPr>
              <a:spLocks noEditPoints="1"/>
            </p:cNvSpPr>
            <p:nvPr/>
          </p:nvSpPr>
          <p:spPr bwMode="auto">
            <a:xfrm>
              <a:off x="4465497" y="895033"/>
              <a:ext cx="844550" cy="454025"/>
            </a:xfrm>
            <a:custGeom>
              <a:avLst/>
              <a:gdLst>
                <a:gd name="T0" fmla="*/ 47 w 225"/>
                <a:gd name="T1" fmla="*/ 32 h 121"/>
                <a:gd name="T2" fmla="*/ 52 w 225"/>
                <a:gd name="T3" fmla="*/ 25 h 121"/>
                <a:gd name="T4" fmla="*/ 90 w 225"/>
                <a:gd name="T5" fmla="*/ 4 h 121"/>
                <a:gd name="T6" fmla="*/ 138 w 225"/>
                <a:gd name="T7" fmla="*/ 7 h 121"/>
                <a:gd name="T8" fmla="*/ 152 w 225"/>
                <a:gd name="T9" fmla="*/ 16 h 121"/>
                <a:gd name="T10" fmla="*/ 201 w 225"/>
                <a:gd name="T11" fmla="*/ 21 h 121"/>
                <a:gd name="T12" fmla="*/ 223 w 225"/>
                <a:gd name="T13" fmla="*/ 68 h 121"/>
                <a:gd name="T14" fmla="*/ 212 w 225"/>
                <a:gd name="T15" fmla="*/ 93 h 121"/>
                <a:gd name="T16" fmla="*/ 167 w 225"/>
                <a:gd name="T17" fmla="*/ 113 h 121"/>
                <a:gd name="T18" fmla="*/ 149 w 225"/>
                <a:gd name="T19" fmla="*/ 106 h 121"/>
                <a:gd name="T20" fmla="*/ 142 w 225"/>
                <a:gd name="T21" fmla="*/ 112 h 121"/>
                <a:gd name="T22" fmla="*/ 110 w 225"/>
                <a:gd name="T23" fmla="*/ 121 h 121"/>
                <a:gd name="T24" fmla="*/ 68 w 225"/>
                <a:gd name="T25" fmla="*/ 112 h 121"/>
                <a:gd name="T26" fmla="*/ 60 w 225"/>
                <a:gd name="T27" fmla="*/ 106 h 121"/>
                <a:gd name="T28" fmla="*/ 17 w 225"/>
                <a:gd name="T29" fmla="*/ 103 h 121"/>
                <a:gd name="T30" fmla="*/ 3 w 225"/>
                <a:gd name="T31" fmla="*/ 86 h 121"/>
                <a:gd name="T32" fmla="*/ 2 w 225"/>
                <a:gd name="T33" fmla="*/ 64 h 121"/>
                <a:gd name="T34" fmla="*/ 18 w 225"/>
                <a:gd name="T35" fmla="*/ 41 h 121"/>
                <a:gd name="T36" fmla="*/ 47 w 225"/>
                <a:gd name="T37" fmla="*/ 32 h 121"/>
                <a:gd name="T38" fmla="*/ 59 w 225"/>
                <a:gd name="T39" fmla="*/ 31 h 121"/>
                <a:gd name="T40" fmla="*/ 54 w 225"/>
                <a:gd name="T41" fmla="*/ 39 h 121"/>
                <a:gd name="T42" fmla="*/ 49 w 225"/>
                <a:gd name="T43" fmla="*/ 41 h 121"/>
                <a:gd name="T44" fmla="*/ 49 w 225"/>
                <a:gd name="T45" fmla="*/ 41 h 121"/>
                <a:gd name="T46" fmla="*/ 23 w 225"/>
                <a:gd name="T47" fmla="*/ 48 h 121"/>
                <a:gd name="T48" fmla="*/ 10 w 225"/>
                <a:gd name="T49" fmla="*/ 66 h 121"/>
                <a:gd name="T50" fmla="*/ 11 w 225"/>
                <a:gd name="T51" fmla="*/ 83 h 121"/>
                <a:gd name="T52" fmla="*/ 22 w 225"/>
                <a:gd name="T53" fmla="*/ 96 h 121"/>
                <a:gd name="T54" fmla="*/ 59 w 225"/>
                <a:gd name="T55" fmla="*/ 97 h 121"/>
                <a:gd name="T56" fmla="*/ 64 w 225"/>
                <a:gd name="T57" fmla="*/ 98 h 121"/>
                <a:gd name="T58" fmla="*/ 64 w 225"/>
                <a:gd name="T59" fmla="*/ 98 h 121"/>
                <a:gd name="T60" fmla="*/ 73 w 225"/>
                <a:gd name="T61" fmla="*/ 104 h 121"/>
                <a:gd name="T62" fmla="*/ 109 w 225"/>
                <a:gd name="T63" fmla="*/ 112 h 121"/>
                <a:gd name="T64" fmla="*/ 136 w 225"/>
                <a:gd name="T65" fmla="*/ 106 h 121"/>
                <a:gd name="T66" fmla="*/ 144 w 225"/>
                <a:gd name="T67" fmla="*/ 98 h 121"/>
                <a:gd name="T68" fmla="*/ 144 w 225"/>
                <a:gd name="T69" fmla="*/ 97 h 121"/>
                <a:gd name="T70" fmla="*/ 150 w 225"/>
                <a:gd name="T71" fmla="*/ 97 h 121"/>
                <a:gd name="T72" fmla="*/ 150 w 225"/>
                <a:gd name="T73" fmla="*/ 97 h 121"/>
                <a:gd name="T74" fmla="*/ 168 w 225"/>
                <a:gd name="T75" fmla="*/ 104 h 121"/>
                <a:gd name="T76" fmla="*/ 205 w 225"/>
                <a:gd name="T77" fmla="*/ 87 h 121"/>
                <a:gd name="T78" fmla="*/ 214 w 225"/>
                <a:gd name="T79" fmla="*/ 67 h 121"/>
                <a:gd name="T80" fmla="*/ 196 w 225"/>
                <a:gd name="T81" fmla="*/ 29 h 121"/>
                <a:gd name="T82" fmla="*/ 154 w 225"/>
                <a:gd name="T83" fmla="*/ 25 h 121"/>
                <a:gd name="T84" fmla="*/ 149 w 225"/>
                <a:gd name="T85" fmla="*/ 24 h 121"/>
                <a:gd name="T86" fmla="*/ 149 w 225"/>
                <a:gd name="T87" fmla="*/ 24 h 121"/>
                <a:gd name="T88" fmla="*/ 134 w 225"/>
                <a:gd name="T89" fmla="*/ 15 h 121"/>
                <a:gd name="T90" fmla="*/ 92 w 225"/>
                <a:gd name="T91" fmla="*/ 12 h 121"/>
                <a:gd name="T92" fmla="*/ 59 w 225"/>
                <a:gd name="T93" fmla="*/ 3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21">
                  <a:moveTo>
                    <a:pt x="47" y="32"/>
                  </a:moveTo>
                  <a:cubicBezTo>
                    <a:pt x="48" y="30"/>
                    <a:pt x="50" y="27"/>
                    <a:pt x="52" y="25"/>
                  </a:cubicBezTo>
                  <a:cubicBezTo>
                    <a:pt x="60" y="15"/>
                    <a:pt x="74" y="8"/>
                    <a:pt x="90" y="4"/>
                  </a:cubicBezTo>
                  <a:cubicBezTo>
                    <a:pt x="105" y="0"/>
                    <a:pt x="122" y="0"/>
                    <a:pt x="138" y="7"/>
                  </a:cubicBezTo>
                  <a:cubicBezTo>
                    <a:pt x="143" y="9"/>
                    <a:pt x="148" y="12"/>
                    <a:pt x="152" y="16"/>
                  </a:cubicBezTo>
                  <a:cubicBezTo>
                    <a:pt x="168" y="9"/>
                    <a:pt x="187" y="12"/>
                    <a:pt x="201" y="21"/>
                  </a:cubicBezTo>
                  <a:cubicBezTo>
                    <a:pt x="217" y="32"/>
                    <a:pt x="225" y="49"/>
                    <a:pt x="223" y="68"/>
                  </a:cubicBezTo>
                  <a:cubicBezTo>
                    <a:pt x="222" y="77"/>
                    <a:pt x="218" y="86"/>
                    <a:pt x="212" y="93"/>
                  </a:cubicBezTo>
                  <a:cubicBezTo>
                    <a:pt x="202" y="106"/>
                    <a:pt x="184" y="115"/>
                    <a:pt x="167" y="113"/>
                  </a:cubicBezTo>
                  <a:cubicBezTo>
                    <a:pt x="161" y="112"/>
                    <a:pt x="155" y="110"/>
                    <a:pt x="149" y="106"/>
                  </a:cubicBezTo>
                  <a:cubicBezTo>
                    <a:pt x="147" y="109"/>
                    <a:pt x="145" y="110"/>
                    <a:pt x="142" y="112"/>
                  </a:cubicBezTo>
                  <a:cubicBezTo>
                    <a:pt x="134" y="117"/>
                    <a:pt x="122" y="120"/>
                    <a:pt x="110" y="121"/>
                  </a:cubicBezTo>
                  <a:cubicBezTo>
                    <a:pt x="95" y="121"/>
                    <a:pt x="80" y="118"/>
                    <a:pt x="68" y="112"/>
                  </a:cubicBezTo>
                  <a:cubicBezTo>
                    <a:pt x="65" y="110"/>
                    <a:pt x="63" y="108"/>
                    <a:pt x="60" y="106"/>
                  </a:cubicBezTo>
                  <a:cubicBezTo>
                    <a:pt x="46" y="111"/>
                    <a:pt x="30" y="112"/>
                    <a:pt x="17" y="103"/>
                  </a:cubicBezTo>
                  <a:cubicBezTo>
                    <a:pt x="11" y="99"/>
                    <a:pt x="6" y="93"/>
                    <a:pt x="3" y="86"/>
                  </a:cubicBezTo>
                  <a:cubicBezTo>
                    <a:pt x="1" y="79"/>
                    <a:pt x="0" y="72"/>
                    <a:pt x="2" y="64"/>
                  </a:cubicBezTo>
                  <a:cubicBezTo>
                    <a:pt x="4" y="54"/>
                    <a:pt x="10" y="46"/>
                    <a:pt x="18" y="41"/>
                  </a:cubicBezTo>
                  <a:cubicBezTo>
                    <a:pt x="26" y="35"/>
                    <a:pt x="37" y="31"/>
                    <a:pt x="47" y="32"/>
                  </a:cubicBezTo>
                  <a:close/>
                  <a:moveTo>
                    <a:pt x="59" y="31"/>
                  </a:moveTo>
                  <a:cubicBezTo>
                    <a:pt x="57" y="33"/>
                    <a:pt x="55" y="36"/>
                    <a:pt x="54" y="39"/>
                  </a:cubicBezTo>
                  <a:cubicBezTo>
                    <a:pt x="53" y="41"/>
                    <a:pt x="51" y="42"/>
                    <a:pt x="49" y="41"/>
                  </a:cubicBezTo>
                  <a:cubicBezTo>
                    <a:pt x="49" y="41"/>
                    <a:pt x="49" y="41"/>
                    <a:pt x="49" y="41"/>
                  </a:cubicBezTo>
                  <a:cubicBezTo>
                    <a:pt x="40" y="39"/>
                    <a:pt x="30" y="43"/>
                    <a:pt x="23" y="48"/>
                  </a:cubicBezTo>
                  <a:cubicBezTo>
                    <a:pt x="17" y="52"/>
                    <a:pt x="12" y="59"/>
                    <a:pt x="10" y="66"/>
                  </a:cubicBezTo>
                  <a:cubicBezTo>
                    <a:pt x="9" y="72"/>
                    <a:pt x="9" y="78"/>
                    <a:pt x="11" y="83"/>
                  </a:cubicBezTo>
                  <a:cubicBezTo>
                    <a:pt x="13" y="88"/>
                    <a:pt x="17" y="93"/>
                    <a:pt x="22" y="96"/>
                  </a:cubicBezTo>
                  <a:cubicBezTo>
                    <a:pt x="33" y="103"/>
                    <a:pt x="47" y="101"/>
                    <a:pt x="59" y="97"/>
                  </a:cubicBezTo>
                  <a:cubicBezTo>
                    <a:pt x="61" y="96"/>
                    <a:pt x="63" y="96"/>
                    <a:pt x="64" y="98"/>
                  </a:cubicBezTo>
                  <a:cubicBezTo>
                    <a:pt x="64" y="98"/>
                    <a:pt x="64" y="98"/>
                    <a:pt x="64" y="98"/>
                  </a:cubicBezTo>
                  <a:cubicBezTo>
                    <a:pt x="67" y="100"/>
                    <a:pt x="69" y="102"/>
                    <a:pt x="73" y="104"/>
                  </a:cubicBezTo>
                  <a:cubicBezTo>
                    <a:pt x="83" y="110"/>
                    <a:pt x="97" y="112"/>
                    <a:pt x="109" y="112"/>
                  </a:cubicBezTo>
                  <a:cubicBezTo>
                    <a:pt x="119" y="112"/>
                    <a:pt x="129" y="109"/>
                    <a:pt x="136" y="106"/>
                  </a:cubicBezTo>
                  <a:cubicBezTo>
                    <a:pt x="139" y="104"/>
                    <a:pt x="142" y="101"/>
                    <a:pt x="144" y="98"/>
                  </a:cubicBezTo>
                  <a:cubicBezTo>
                    <a:pt x="144" y="98"/>
                    <a:pt x="144" y="97"/>
                    <a:pt x="144" y="97"/>
                  </a:cubicBezTo>
                  <a:cubicBezTo>
                    <a:pt x="146" y="95"/>
                    <a:pt x="148" y="95"/>
                    <a:pt x="150" y="97"/>
                  </a:cubicBezTo>
                  <a:cubicBezTo>
                    <a:pt x="150" y="97"/>
                    <a:pt x="150" y="97"/>
                    <a:pt x="150" y="97"/>
                  </a:cubicBezTo>
                  <a:cubicBezTo>
                    <a:pt x="156" y="101"/>
                    <a:pt x="162" y="103"/>
                    <a:pt x="168" y="104"/>
                  </a:cubicBezTo>
                  <a:cubicBezTo>
                    <a:pt x="182" y="106"/>
                    <a:pt x="197" y="98"/>
                    <a:pt x="205" y="87"/>
                  </a:cubicBezTo>
                  <a:cubicBezTo>
                    <a:pt x="210" y="82"/>
                    <a:pt x="213" y="75"/>
                    <a:pt x="214" y="67"/>
                  </a:cubicBezTo>
                  <a:cubicBezTo>
                    <a:pt x="216" y="51"/>
                    <a:pt x="210" y="37"/>
                    <a:pt x="196" y="29"/>
                  </a:cubicBezTo>
                  <a:cubicBezTo>
                    <a:pt x="184" y="21"/>
                    <a:pt x="167" y="19"/>
                    <a:pt x="154" y="25"/>
                  </a:cubicBezTo>
                  <a:cubicBezTo>
                    <a:pt x="152" y="26"/>
                    <a:pt x="150" y="26"/>
                    <a:pt x="149" y="24"/>
                  </a:cubicBezTo>
                  <a:cubicBezTo>
                    <a:pt x="149" y="24"/>
                    <a:pt x="149" y="24"/>
                    <a:pt x="149" y="24"/>
                  </a:cubicBezTo>
                  <a:cubicBezTo>
                    <a:pt x="144" y="21"/>
                    <a:pt x="139" y="18"/>
                    <a:pt x="134" y="15"/>
                  </a:cubicBezTo>
                  <a:cubicBezTo>
                    <a:pt x="121" y="9"/>
                    <a:pt x="105" y="9"/>
                    <a:pt x="92" y="12"/>
                  </a:cubicBezTo>
                  <a:cubicBezTo>
                    <a:pt x="78" y="16"/>
                    <a:pt x="66" y="23"/>
                    <a:pt x="59" y="3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文本框 36"/>
            <p:cNvSpPr txBox="1"/>
            <p:nvPr/>
          </p:nvSpPr>
          <p:spPr>
            <a:xfrm>
              <a:off x="4425825" y="972471"/>
              <a:ext cx="909767" cy="383698"/>
            </a:xfrm>
            <a:prstGeom prst="rect">
              <a:avLst/>
            </a:prstGeom>
            <a:noFill/>
          </p:spPr>
          <p:txBody>
            <a:bodyPr wrap="none" rtlCol="0">
              <a:spAutoFit/>
            </a:bodyPr>
            <a:lstStyle/>
            <a:p>
              <a:r>
                <a:rPr lang="en-US" altLang="zh-CN" sz="800" dirty="0">
                  <a:solidFill>
                    <a:srgbClr val="0070C0"/>
                  </a:solidFill>
                  <a:latin typeface="微软雅黑" panose="020B0503020204020204" charset="-122"/>
                  <a:ea typeface="微软雅黑" panose="020B0503020204020204" charset="-122"/>
                </a:rPr>
                <a:t>Network</a:t>
              </a:r>
              <a:endParaRPr lang="zh-CN" altLang="en-US" sz="800" dirty="0">
                <a:solidFill>
                  <a:srgbClr val="0070C0"/>
                </a:solidFill>
                <a:latin typeface="微软雅黑" panose="020B0503020204020204" charset="-122"/>
                <a:ea typeface="微软雅黑" panose="020B0503020204020204" charset="-122"/>
              </a:endParaRPr>
            </a:p>
          </p:txBody>
        </p:sp>
      </p:grpSp>
      <p:sp>
        <p:nvSpPr>
          <p:cNvPr id="38" name="Freeform 63"/>
          <p:cNvSpPr>
            <a:spLocks noEditPoints="1"/>
          </p:cNvSpPr>
          <p:nvPr/>
        </p:nvSpPr>
        <p:spPr bwMode="auto">
          <a:xfrm rot="5400000">
            <a:off x="5209131" y="3480192"/>
            <a:ext cx="51863" cy="279108"/>
          </a:xfrm>
          <a:custGeom>
            <a:avLst/>
            <a:gdLst>
              <a:gd name="T0" fmla="*/ 29 w 32"/>
              <a:gd name="T1" fmla="*/ 0 h 117"/>
              <a:gd name="T2" fmla="*/ 3 w 32"/>
              <a:gd name="T3" fmla="*/ 0 h 117"/>
              <a:gd name="T4" fmla="*/ 0 w 32"/>
              <a:gd name="T5" fmla="*/ 3 h 117"/>
              <a:gd name="T6" fmla="*/ 0 w 32"/>
              <a:gd name="T7" fmla="*/ 114 h 117"/>
              <a:gd name="T8" fmla="*/ 3 w 32"/>
              <a:gd name="T9" fmla="*/ 117 h 117"/>
              <a:gd name="T10" fmla="*/ 29 w 32"/>
              <a:gd name="T11" fmla="*/ 117 h 117"/>
              <a:gd name="T12" fmla="*/ 32 w 32"/>
              <a:gd name="T13" fmla="*/ 114 h 117"/>
              <a:gd name="T14" fmla="*/ 32 w 32"/>
              <a:gd name="T15" fmla="*/ 3 h 117"/>
              <a:gd name="T16" fmla="*/ 29 w 32"/>
              <a:gd name="T17" fmla="*/ 0 h 117"/>
              <a:gd name="T18" fmla="*/ 16 w 32"/>
              <a:gd name="T19" fmla="*/ 106 h 117"/>
              <a:gd name="T20" fmla="*/ 10 w 32"/>
              <a:gd name="T21" fmla="*/ 101 h 117"/>
              <a:gd name="T22" fmla="*/ 16 w 32"/>
              <a:gd name="T23" fmla="*/ 95 h 117"/>
              <a:gd name="T24" fmla="*/ 22 w 32"/>
              <a:gd name="T25" fmla="*/ 101 h 117"/>
              <a:gd name="T26" fmla="*/ 16 w 32"/>
              <a:gd name="T27" fmla="*/ 106 h 117"/>
              <a:gd name="T28" fmla="*/ 25 w 32"/>
              <a:gd name="T29" fmla="*/ 32 h 117"/>
              <a:gd name="T30" fmla="*/ 22 w 32"/>
              <a:gd name="T31" fmla="*/ 35 h 117"/>
              <a:gd name="T32" fmla="*/ 10 w 32"/>
              <a:gd name="T33" fmla="*/ 35 h 117"/>
              <a:gd name="T34" fmla="*/ 7 w 32"/>
              <a:gd name="T35" fmla="*/ 32 h 117"/>
              <a:gd name="T36" fmla="*/ 7 w 32"/>
              <a:gd name="T37" fmla="*/ 12 h 117"/>
              <a:gd name="T38" fmla="*/ 10 w 32"/>
              <a:gd name="T39" fmla="*/ 9 h 117"/>
              <a:gd name="T40" fmla="*/ 22 w 32"/>
              <a:gd name="T41" fmla="*/ 9 h 117"/>
              <a:gd name="T42" fmla="*/ 25 w 32"/>
              <a:gd name="T43" fmla="*/ 12 h 117"/>
              <a:gd name="T44" fmla="*/ 25 w 32"/>
              <a:gd name="T45"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117">
                <a:moveTo>
                  <a:pt x="29" y="0"/>
                </a:moveTo>
                <a:cubicBezTo>
                  <a:pt x="3" y="0"/>
                  <a:pt x="3" y="0"/>
                  <a:pt x="3" y="0"/>
                </a:cubicBezTo>
                <a:cubicBezTo>
                  <a:pt x="1" y="0"/>
                  <a:pt x="0" y="1"/>
                  <a:pt x="0" y="3"/>
                </a:cubicBezTo>
                <a:cubicBezTo>
                  <a:pt x="0" y="114"/>
                  <a:pt x="0" y="114"/>
                  <a:pt x="0" y="114"/>
                </a:cubicBezTo>
                <a:cubicBezTo>
                  <a:pt x="0" y="116"/>
                  <a:pt x="1" y="117"/>
                  <a:pt x="3" y="117"/>
                </a:cubicBezTo>
                <a:cubicBezTo>
                  <a:pt x="29" y="117"/>
                  <a:pt x="29" y="117"/>
                  <a:pt x="29" y="117"/>
                </a:cubicBezTo>
                <a:cubicBezTo>
                  <a:pt x="30" y="117"/>
                  <a:pt x="32" y="116"/>
                  <a:pt x="32" y="114"/>
                </a:cubicBezTo>
                <a:cubicBezTo>
                  <a:pt x="32" y="3"/>
                  <a:pt x="32" y="3"/>
                  <a:pt x="32" y="3"/>
                </a:cubicBezTo>
                <a:cubicBezTo>
                  <a:pt x="32" y="1"/>
                  <a:pt x="30" y="0"/>
                  <a:pt x="29" y="0"/>
                </a:cubicBezTo>
                <a:close/>
                <a:moveTo>
                  <a:pt x="16" y="106"/>
                </a:moveTo>
                <a:cubicBezTo>
                  <a:pt x="13" y="106"/>
                  <a:pt x="10" y="104"/>
                  <a:pt x="10" y="101"/>
                </a:cubicBezTo>
                <a:cubicBezTo>
                  <a:pt x="10" y="97"/>
                  <a:pt x="13" y="95"/>
                  <a:pt x="16" y="95"/>
                </a:cubicBezTo>
                <a:cubicBezTo>
                  <a:pt x="19" y="95"/>
                  <a:pt x="22" y="97"/>
                  <a:pt x="22" y="101"/>
                </a:cubicBezTo>
                <a:cubicBezTo>
                  <a:pt x="22" y="104"/>
                  <a:pt x="19" y="106"/>
                  <a:pt x="16" y="106"/>
                </a:cubicBezTo>
                <a:close/>
                <a:moveTo>
                  <a:pt x="25" y="32"/>
                </a:moveTo>
                <a:cubicBezTo>
                  <a:pt x="25" y="33"/>
                  <a:pt x="24" y="35"/>
                  <a:pt x="22" y="35"/>
                </a:cubicBezTo>
                <a:cubicBezTo>
                  <a:pt x="10" y="35"/>
                  <a:pt x="10" y="35"/>
                  <a:pt x="10" y="35"/>
                </a:cubicBezTo>
                <a:cubicBezTo>
                  <a:pt x="8" y="35"/>
                  <a:pt x="7" y="33"/>
                  <a:pt x="7" y="32"/>
                </a:cubicBezTo>
                <a:cubicBezTo>
                  <a:pt x="7" y="12"/>
                  <a:pt x="7" y="12"/>
                  <a:pt x="7" y="12"/>
                </a:cubicBezTo>
                <a:cubicBezTo>
                  <a:pt x="7" y="10"/>
                  <a:pt x="8" y="9"/>
                  <a:pt x="10" y="9"/>
                </a:cubicBezTo>
                <a:cubicBezTo>
                  <a:pt x="22" y="9"/>
                  <a:pt x="22" y="9"/>
                  <a:pt x="22" y="9"/>
                </a:cubicBezTo>
                <a:cubicBezTo>
                  <a:pt x="24" y="9"/>
                  <a:pt x="25" y="10"/>
                  <a:pt x="25" y="12"/>
                </a:cubicBezTo>
                <a:lnTo>
                  <a:pt x="25" y="32"/>
                </a:lnTo>
                <a:close/>
              </a:path>
            </a:pathLst>
          </a:custGeom>
          <a:solidFill>
            <a:srgbClr val="93B200"/>
          </a:solidFill>
          <a:ln>
            <a:noFill/>
          </a:ln>
        </p:spPr>
        <p:txBody>
          <a:bodyPr vert="horz" wrap="square" lIns="91440" tIns="45720" rIns="91440" bIns="45720" numCol="1" anchor="t" anchorCtr="0" compatLnSpc="1"/>
          <a:lstStyle/>
          <a:p>
            <a:endParaRPr lang="zh-CN" altLang="en-US"/>
          </a:p>
        </p:txBody>
      </p:sp>
      <p:sp>
        <p:nvSpPr>
          <p:cNvPr id="39" name="Freeform 181"/>
          <p:cNvSpPr>
            <a:spLocks noEditPoints="1"/>
          </p:cNvSpPr>
          <p:nvPr/>
        </p:nvSpPr>
        <p:spPr bwMode="auto">
          <a:xfrm>
            <a:off x="4886647" y="3534185"/>
            <a:ext cx="641772" cy="368090"/>
          </a:xfrm>
          <a:custGeom>
            <a:avLst/>
            <a:gdLst>
              <a:gd name="T0" fmla="*/ 47 w 225"/>
              <a:gd name="T1" fmla="*/ 32 h 121"/>
              <a:gd name="T2" fmla="*/ 52 w 225"/>
              <a:gd name="T3" fmla="*/ 25 h 121"/>
              <a:gd name="T4" fmla="*/ 90 w 225"/>
              <a:gd name="T5" fmla="*/ 4 h 121"/>
              <a:gd name="T6" fmla="*/ 138 w 225"/>
              <a:gd name="T7" fmla="*/ 7 h 121"/>
              <a:gd name="T8" fmla="*/ 152 w 225"/>
              <a:gd name="T9" fmla="*/ 16 h 121"/>
              <a:gd name="T10" fmla="*/ 201 w 225"/>
              <a:gd name="T11" fmla="*/ 21 h 121"/>
              <a:gd name="T12" fmla="*/ 223 w 225"/>
              <a:gd name="T13" fmla="*/ 68 h 121"/>
              <a:gd name="T14" fmla="*/ 212 w 225"/>
              <a:gd name="T15" fmla="*/ 93 h 121"/>
              <a:gd name="T16" fmla="*/ 167 w 225"/>
              <a:gd name="T17" fmla="*/ 113 h 121"/>
              <a:gd name="T18" fmla="*/ 149 w 225"/>
              <a:gd name="T19" fmla="*/ 106 h 121"/>
              <a:gd name="T20" fmla="*/ 142 w 225"/>
              <a:gd name="T21" fmla="*/ 112 h 121"/>
              <a:gd name="T22" fmla="*/ 110 w 225"/>
              <a:gd name="T23" fmla="*/ 121 h 121"/>
              <a:gd name="T24" fmla="*/ 68 w 225"/>
              <a:gd name="T25" fmla="*/ 112 h 121"/>
              <a:gd name="T26" fmla="*/ 60 w 225"/>
              <a:gd name="T27" fmla="*/ 106 h 121"/>
              <a:gd name="T28" fmla="*/ 17 w 225"/>
              <a:gd name="T29" fmla="*/ 103 h 121"/>
              <a:gd name="T30" fmla="*/ 3 w 225"/>
              <a:gd name="T31" fmla="*/ 86 h 121"/>
              <a:gd name="T32" fmla="*/ 2 w 225"/>
              <a:gd name="T33" fmla="*/ 64 h 121"/>
              <a:gd name="T34" fmla="*/ 18 w 225"/>
              <a:gd name="T35" fmla="*/ 41 h 121"/>
              <a:gd name="T36" fmla="*/ 47 w 225"/>
              <a:gd name="T37" fmla="*/ 32 h 121"/>
              <a:gd name="T38" fmla="*/ 59 w 225"/>
              <a:gd name="T39" fmla="*/ 31 h 121"/>
              <a:gd name="T40" fmla="*/ 54 w 225"/>
              <a:gd name="T41" fmla="*/ 39 h 121"/>
              <a:gd name="T42" fmla="*/ 49 w 225"/>
              <a:gd name="T43" fmla="*/ 41 h 121"/>
              <a:gd name="T44" fmla="*/ 49 w 225"/>
              <a:gd name="T45" fmla="*/ 41 h 121"/>
              <a:gd name="T46" fmla="*/ 23 w 225"/>
              <a:gd name="T47" fmla="*/ 48 h 121"/>
              <a:gd name="T48" fmla="*/ 10 w 225"/>
              <a:gd name="T49" fmla="*/ 66 h 121"/>
              <a:gd name="T50" fmla="*/ 11 w 225"/>
              <a:gd name="T51" fmla="*/ 83 h 121"/>
              <a:gd name="T52" fmla="*/ 22 w 225"/>
              <a:gd name="T53" fmla="*/ 96 h 121"/>
              <a:gd name="T54" fmla="*/ 59 w 225"/>
              <a:gd name="T55" fmla="*/ 97 h 121"/>
              <a:gd name="T56" fmla="*/ 64 w 225"/>
              <a:gd name="T57" fmla="*/ 98 h 121"/>
              <a:gd name="T58" fmla="*/ 64 w 225"/>
              <a:gd name="T59" fmla="*/ 98 h 121"/>
              <a:gd name="T60" fmla="*/ 73 w 225"/>
              <a:gd name="T61" fmla="*/ 104 h 121"/>
              <a:gd name="T62" fmla="*/ 109 w 225"/>
              <a:gd name="T63" fmla="*/ 112 h 121"/>
              <a:gd name="T64" fmla="*/ 136 w 225"/>
              <a:gd name="T65" fmla="*/ 106 h 121"/>
              <a:gd name="T66" fmla="*/ 144 w 225"/>
              <a:gd name="T67" fmla="*/ 98 h 121"/>
              <a:gd name="T68" fmla="*/ 144 w 225"/>
              <a:gd name="T69" fmla="*/ 97 h 121"/>
              <a:gd name="T70" fmla="*/ 150 w 225"/>
              <a:gd name="T71" fmla="*/ 97 h 121"/>
              <a:gd name="T72" fmla="*/ 150 w 225"/>
              <a:gd name="T73" fmla="*/ 97 h 121"/>
              <a:gd name="T74" fmla="*/ 168 w 225"/>
              <a:gd name="T75" fmla="*/ 104 h 121"/>
              <a:gd name="T76" fmla="*/ 205 w 225"/>
              <a:gd name="T77" fmla="*/ 87 h 121"/>
              <a:gd name="T78" fmla="*/ 214 w 225"/>
              <a:gd name="T79" fmla="*/ 67 h 121"/>
              <a:gd name="T80" fmla="*/ 196 w 225"/>
              <a:gd name="T81" fmla="*/ 29 h 121"/>
              <a:gd name="T82" fmla="*/ 154 w 225"/>
              <a:gd name="T83" fmla="*/ 25 h 121"/>
              <a:gd name="T84" fmla="*/ 149 w 225"/>
              <a:gd name="T85" fmla="*/ 24 h 121"/>
              <a:gd name="T86" fmla="*/ 149 w 225"/>
              <a:gd name="T87" fmla="*/ 24 h 121"/>
              <a:gd name="T88" fmla="*/ 134 w 225"/>
              <a:gd name="T89" fmla="*/ 15 h 121"/>
              <a:gd name="T90" fmla="*/ 92 w 225"/>
              <a:gd name="T91" fmla="*/ 12 h 121"/>
              <a:gd name="T92" fmla="*/ 59 w 225"/>
              <a:gd name="T93" fmla="*/ 3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121">
                <a:moveTo>
                  <a:pt x="47" y="32"/>
                </a:moveTo>
                <a:cubicBezTo>
                  <a:pt x="48" y="30"/>
                  <a:pt x="50" y="27"/>
                  <a:pt x="52" y="25"/>
                </a:cubicBezTo>
                <a:cubicBezTo>
                  <a:pt x="60" y="15"/>
                  <a:pt x="74" y="8"/>
                  <a:pt x="90" y="4"/>
                </a:cubicBezTo>
                <a:cubicBezTo>
                  <a:pt x="105" y="0"/>
                  <a:pt x="122" y="0"/>
                  <a:pt x="138" y="7"/>
                </a:cubicBezTo>
                <a:cubicBezTo>
                  <a:pt x="143" y="9"/>
                  <a:pt x="148" y="12"/>
                  <a:pt x="152" y="16"/>
                </a:cubicBezTo>
                <a:cubicBezTo>
                  <a:pt x="168" y="9"/>
                  <a:pt x="187" y="12"/>
                  <a:pt x="201" y="21"/>
                </a:cubicBezTo>
                <a:cubicBezTo>
                  <a:pt x="217" y="32"/>
                  <a:pt x="225" y="49"/>
                  <a:pt x="223" y="68"/>
                </a:cubicBezTo>
                <a:cubicBezTo>
                  <a:pt x="222" y="77"/>
                  <a:pt x="218" y="86"/>
                  <a:pt x="212" y="93"/>
                </a:cubicBezTo>
                <a:cubicBezTo>
                  <a:pt x="202" y="106"/>
                  <a:pt x="184" y="115"/>
                  <a:pt x="167" y="113"/>
                </a:cubicBezTo>
                <a:cubicBezTo>
                  <a:pt x="161" y="112"/>
                  <a:pt x="155" y="110"/>
                  <a:pt x="149" y="106"/>
                </a:cubicBezTo>
                <a:cubicBezTo>
                  <a:pt x="147" y="109"/>
                  <a:pt x="145" y="110"/>
                  <a:pt x="142" y="112"/>
                </a:cubicBezTo>
                <a:cubicBezTo>
                  <a:pt x="134" y="117"/>
                  <a:pt x="122" y="120"/>
                  <a:pt x="110" y="121"/>
                </a:cubicBezTo>
                <a:cubicBezTo>
                  <a:pt x="95" y="121"/>
                  <a:pt x="80" y="118"/>
                  <a:pt x="68" y="112"/>
                </a:cubicBezTo>
                <a:cubicBezTo>
                  <a:pt x="65" y="110"/>
                  <a:pt x="63" y="108"/>
                  <a:pt x="60" y="106"/>
                </a:cubicBezTo>
                <a:cubicBezTo>
                  <a:pt x="46" y="111"/>
                  <a:pt x="30" y="112"/>
                  <a:pt x="17" y="103"/>
                </a:cubicBezTo>
                <a:cubicBezTo>
                  <a:pt x="11" y="99"/>
                  <a:pt x="6" y="93"/>
                  <a:pt x="3" y="86"/>
                </a:cubicBezTo>
                <a:cubicBezTo>
                  <a:pt x="1" y="79"/>
                  <a:pt x="0" y="72"/>
                  <a:pt x="2" y="64"/>
                </a:cubicBezTo>
                <a:cubicBezTo>
                  <a:pt x="4" y="54"/>
                  <a:pt x="10" y="46"/>
                  <a:pt x="18" y="41"/>
                </a:cubicBezTo>
                <a:cubicBezTo>
                  <a:pt x="26" y="35"/>
                  <a:pt x="37" y="31"/>
                  <a:pt x="47" y="32"/>
                </a:cubicBezTo>
                <a:close/>
                <a:moveTo>
                  <a:pt x="59" y="31"/>
                </a:moveTo>
                <a:cubicBezTo>
                  <a:pt x="57" y="33"/>
                  <a:pt x="55" y="36"/>
                  <a:pt x="54" y="39"/>
                </a:cubicBezTo>
                <a:cubicBezTo>
                  <a:pt x="53" y="41"/>
                  <a:pt x="51" y="42"/>
                  <a:pt x="49" y="41"/>
                </a:cubicBezTo>
                <a:cubicBezTo>
                  <a:pt x="49" y="41"/>
                  <a:pt x="49" y="41"/>
                  <a:pt x="49" y="41"/>
                </a:cubicBezTo>
                <a:cubicBezTo>
                  <a:pt x="40" y="39"/>
                  <a:pt x="30" y="43"/>
                  <a:pt x="23" y="48"/>
                </a:cubicBezTo>
                <a:cubicBezTo>
                  <a:pt x="17" y="52"/>
                  <a:pt x="12" y="59"/>
                  <a:pt x="10" y="66"/>
                </a:cubicBezTo>
                <a:cubicBezTo>
                  <a:pt x="9" y="72"/>
                  <a:pt x="9" y="78"/>
                  <a:pt x="11" y="83"/>
                </a:cubicBezTo>
                <a:cubicBezTo>
                  <a:pt x="13" y="88"/>
                  <a:pt x="17" y="93"/>
                  <a:pt x="22" y="96"/>
                </a:cubicBezTo>
                <a:cubicBezTo>
                  <a:pt x="33" y="103"/>
                  <a:pt x="47" y="101"/>
                  <a:pt x="59" y="97"/>
                </a:cubicBezTo>
                <a:cubicBezTo>
                  <a:pt x="61" y="96"/>
                  <a:pt x="63" y="96"/>
                  <a:pt x="64" y="98"/>
                </a:cubicBezTo>
                <a:cubicBezTo>
                  <a:pt x="64" y="98"/>
                  <a:pt x="64" y="98"/>
                  <a:pt x="64" y="98"/>
                </a:cubicBezTo>
                <a:cubicBezTo>
                  <a:pt x="67" y="100"/>
                  <a:pt x="69" y="102"/>
                  <a:pt x="73" y="104"/>
                </a:cubicBezTo>
                <a:cubicBezTo>
                  <a:pt x="83" y="110"/>
                  <a:pt x="97" y="112"/>
                  <a:pt x="109" y="112"/>
                </a:cubicBezTo>
                <a:cubicBezTo>
                  <a:pt x="119" y="112"/>
                  <a:pt x="129" y="109"/>
                  <a:pt x="136" y="106"/>
                </a:cubicBezTo>
                <a:cubicBezTo>
                  <a:pt x="139" y="104"/>
                  <a:pt x="142" y="101"/>
                  <a:pt x="144" y="98"/>
                </a:cubicBezTo>
                <a:cubicBezTo>
                  <a:pt x="144" y="98"/>
                  <a:pt x="144" y="97"/>
                  <a:pt x="144" y="97"/>
                </a:cubicBezTo>
                <a:cubicBezTo>
                  <a:pt x="146" y="95"/>
                  <a:pt x="148" y="95"/>
                  <a:pt x="150" y="97"/>
                </a:cubicBezTo>
                <a:cubicBezTo>
                  <a:pt x="150" y="97"/>
                  <a:pt x="150" y="97"/>
                  <a:pt x="150" y="97"/>
                </a:cubicBezTo>
                <a:cubicBezTo>
                  <a:pt x="156" y="101"/>
                  <a:pt x="162" y="103"/>
                  <a:pt x="168" y="104"/>
                </a:cubicBezTo>
                <a:cubicBezTo>
                  <a:pt x="182" y="106"/>
                  <a:pt x="197" y="98"/>
                  <a:pt x="205" y="87"/>
                </a:cubicBezTo>
                <a:cubicBezTo>
                  <a:pt x="210" y="82"/>
                  <a:pt x="213" y="75"/>
                  <a:pt x="214" y="67"/>
                </a:cubicBezTo>
                <a:cubicBezTo>
                  <a:pt x="216" y="51"/>
                  <a:pt x="210" y="37"/>
                  <a:pt x="196" y="29"/>
                </a:cubicBezTo>
                <a:cubicBezTo>
                  <a:pt x="184" y="21"/>
                  <a:pt x="167" y="19"/>
                  <a:pt x="154" y="25"/>
                </a:cubicBezTo>
                <a:cubicBezTo>
                  <a:pt x="152" y="26"/>
                  <a:pt x="150" y="26"/>
                  <a:pt x="149" y="24"/>
                </a:cubicBezTo>
                <a:cubicBezTo>
                  <a:pt x="149" y="24"/>
                  <a:pt x="149" y="24"/>
                  <a:pt x="149" y="24"/>
                </a:cubicBezTo>
                <a:cubicBezTo>
                  <a:pt x="144" y="21"/>
                  <a:pt x="139" y="18"/>
                  <a:pt x="134" y="15"/>
                </a:cubicBezTo>
                <a:cubicBezTo>
                  <a:pt x="121" y="9"/>
                  <a:pt x="105" y="9"/>
                  <a:pt x="92" y="12"/>
                </a:cubicBezTo>
                <a:cubicBezTo>
                  <a:pt x="78" y="16"/>
                  <a:pt x="66" y="23"/>
                  <a:pt x="59" y="31"/>
                </a:cubicBezTo>
                <a:close/>
              </a:path>
            </a:pathLst>
          </a:custGeom>
          <a:solidFill>
            <a:srgbClr val="93B200"/>
          </a:solidFill>
          <a:ln>
            <a:noFill/>
          </a:ln>
        </p:spPr>
        <p:txBody>
          <a:bodyPr vert="horz" wrap="square" lIns="91440" tIns="45720" rIns="91440" bIns="45720" numCol="1" anchor="t" anchorCtr="0" compatLnSpc="1"/>
          <a:lstStyle/>
          <a:p>
            <a:endParaRPr lang="zh-CN" altLang="en-US"/>
          </a:p>
        </p:txBody>
      </p:sp>
      <p:sp>
        <p:nvSpPr>
          <p:cNvPr id="40" name="Freeform 63"/>
          <p:cNvSpPr>
            <a:spLocks noEditPoints="1"/>
          </p:cNvSpPr>
          <p:nvPr/>
        </p:nvSpPr>
        <p:spPr bwMode="auto">
          <a:xfrm rot="5400000">
            <a:off x="5209127" y="3560594"/>
            <a:ext cx="51860" cy="279096"/>
          </a:xfrm>
          <a:custGeom>
            <a:avLst/>
            <a:gdLst>
              <a:gd name="T0" fmla="*/ 29 w 32"/>
              <a:gd name="T1" fmla="*/ 0 h 117"/>
              <a:gd name="T2" fmla="*/ 3 w 32"/>
              <a:gd name="T3" fmla="*/ 0 h 117"/>
              <a:gd name="T4" fmla="*/ 0 w 32"/>
              <a:gd name="T5" fmla="*/ 3 h 117"/>
              <a:gd name="T6" fmla="*/ 0 w 32"/>
              <a:gd name="T7" fmla="*/ 114 h 117"/>
              <a:gd name="T8" fmla="*/ 3 w 32"/>
              <a:gd name="T9" fmla="*/ 117 h 117"/>
              <a:gd name="T10" fmla="*/ 29 w 32"/>
              <a:gd name="T11" fmla="*/ 117 h 117"/>
              <a:gd name="T12" fmla="*/ 32 w 32"/>
              <a:gd name="T13" fmla="*/ 114 h 117"/>
              <a:gd name="T14" fmla="*/ 32 w 32"/>
              <a:gd name="T15" fmla="*/ 3 h 117"/>
              <a:gd name="T16" fmla="*/ 29 w 32"/>
              <a:gd name="T17" fmla="*/ 0 h 117"/>
              <a:gd name="T18" fmla="*/ 16 w 32"/>
              <a:gd name="T19" fmla="*/ 106 h 117"/>
              <a:gd name="T20" fmla="*/ 10 w 32"/>
              <a:gd name="T21" fmla="*/ 101 h 117"/>
              <a:gd name="T22" fmla="*/ 16 w 32"/>
              <a:gd name="T23" fmla="*/ 95 h 117"/>
              <a:gd name="T24" fmla="*/ 22 w 32"/>
              <a:gd name="T25" fmla="*/ 101 h 117"/>
              <a:gd name="T26" fmla="*/ 16 w 32"/>
              <a:gd name="T27" fmla="*/ 106 h 117"/>
              <a:gd name="T28" fmla="*/ 25 w 32"/>
              <a:gd name="T29" fmla="*/ 32 h 117"/>
              <a:gd name="T30" fmla="*/ 22 w 32"/>
              <a:gd name="T31" fmla="*/ 35 h 117"/>
              <a:gd name="T32" fmla="*/ 10 w 32"/>
              <a:gd name="T33" fmla="*/ 35 h 117"/>
              <a:gd name="T34" fmla="*/ 7 w 32"/>
              <a:gd name="T35" fmla="*/ 32 h 117"/>
              <a:gd name="T36" fmla="*/ 7 w 32"/>
              <a:gd name="T37" fmla="*/ 12 h 117"/>
              <a:gd name="T38" fmla="*/ 10 w 32"/>
              <a:gd name="T39" fmla="*/ 9 h 117"/>
              <a:gd name="T40" fmla="*/ 22 w 32"/>
              <a:gd name="T41" fmla="*/ 9 h 117"/>
              <a:gd name="T42" fmla="*/ 25 w 32"/>
              <a:gd name="T43" fmla="*/ 12 h 117"/>
              <a:gd name="T44" fmla="*/ 25 w 32"/>
              <a:gd name="T45"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117">
                <a:moveTo>
                  <a:pt x="29" y="0"/>
                </a:moveTo>
                <a:cubicBezTo>
                  <a:pt x="3" y="0"/>
                  <a:pt x="3" y="0"/>
                  <a:pt x="3" y="0"/>
                </a:cubicBezTo>
                <a:cubicBezTo>
                  <a:pt x="1" y="0"/>
                  <a:pt x="0" y="1"/>
                  <a:pt x="0" y="3"/>
                </a:cubicBezTo>
                <a:cubicBezTo>
                  <a:pt x="0" y="114"/>
                  <a:pt x="0" y="114"/>
                  <a:pt x="0" y="114"/>
                </a:cubicBezTo>
                <a:cubicBezTo>
                  <a:pt x="0" y="116"/>
                  <a:pt x="1" y="117"/>
                  <a:pt x="3" y="117"/>
                </a:cubicBezTo>
                <a:cubicBezTo>
                  <a:pt x="29" y="117"/>
                  <a:pt x="29" y="117"/>
                  <a:pt x="29" y="117"/>
                </a:cubicBezTo>
                <a:cubicBezTo>
                  <a:pt x="30" y="117"/>
                  <a:pt x="32" y="116"/>
                  <a:pt x="32" y="114"/>
                </a:cubicBezTo>
                <a:cubicBezTo>
                  <a:pt x="32" y="3"/>
                  <a:pt x="32" y="3"/>
                  <a:pt x="32" y="3"/>
                </a:cubicBezTo>
                <a:cubicBezTo>
                  <a:pt x="32" y="1"/>
                  <a:pt x="30" y="0"/>
                  <a:pt x="29" y="0"/>
                </a:cubicBezTo>
                <a:close/>
                <a:moveTo>
                  <a:pt x="16" y="106"/>
                </a:moveTo>
                <a:cubicBezTo>
                  <a:pt x="13" y="106"/>
                  <a:pt x="10" y="104"/>
                  <a:pt x="10" y="101"/>
                </a:cubicBezTo>
                <a:cubicBezTo>
                  <a:pt x="10" y="97"/>
                  <a:pt x="13" y="95"/>
                  <a:pt x="16" y="95"/>
                </a:cubicBezTo>
                <a:cubicBezTo>
                  <a:pt x="19" y="95"/>
                  <a:pt x="22" y="97"/>
                  <a:pt x="22" y="101"/>
                </a:cubicBezTo>
                <a:cubicBezTo>
                  <a:pt x="22" y="104"/>
                  <a:pt x="19" y="106"/>
                  <a:pt x="16" y="106"/>
                </a:cubicBezTo>
                <a:close/>
                <a:moveTo>
                  <a:pt x="25" y="32"/>
                </a:moveTo>
                <a:cubicBezTo>
                  <a:pt x="25" y="33"/>
                  <a:pt x="24" y="35"/>
                  <a:pt x="22" y="35"/>
                </a:cubicBezTo>
                <a:cubicBezTo>
                  <a:pt x="10" y="35"/>
                  <a:pt x="10" y="35"/>
                  <a:pt x="10" y="35"/>
                </a:cubicBezTo>
                <a:cubicBezTo>
                  <a:pt x="8" y="35"/>
                  <a:pt x="7" y="33"/>
                  <a:pt x="7" y="32"/>
                </a:cubicBezTo>
                <a:cubicBezTo>
                  <a:pt x="7" y="12"/>
                  <a:pt x="7" y="12"/>
                  <a:pt x="7" y="12"/>
                </a:cubicBezTo>
                <a:cubicBezTo>
                  <a:pt x="7" y="10"/>
                  <a:pt x="8" y="9"/>
                  <a:pt x="10" y="9"/>
                </a:cubicBezTo>
                <a:cubicBezTo>
                  <a:pt x="22" y="9"/>
                  <a:pt x="22" y="9"/>
                  <a:pt x="22" y="9"/>
                </a:cubicBezTo>
                <a:cubicBezTo>
                  <a:pt x="24" y="9"/>
                  <a:pt x="25" y="10"/>
                  <a:pt x="25" y="12"/>
                </a:cubicBezTo>
                <a:lnTo>
                  <a:pt x="25" y="32"/>
                </a:lnTo>
                <a:close/>
              </a:path>
            </a:pathLst>
          </a:custGeom>
          <a:solidFill>
            <a:srgbClr val="93B200"/>
          </a:solidFill>
          <a:ln>
            <a:noFill/>
          </a:ln>
        </p:spPr>
        <p:txBody>
          <a:bodyPr vert="horz" wrap="square" lIns="91440" tIns="45720" rIns="91440" bIns="45720" numCol="1" anchor="t" anchorCtr="0" compatLnSpc="1"/>
          <a:lstStyle/>
          <a:p>
            <a:endParaRPr lang="zh-CN" altLang="en-US"/>
          </a:p>
        </p:txBody>
      </p:sp>
      <p:sp>
        <p:nvSpPr>
          <p:cNvPr id="41" name="Freeform 63"/>
          <p:cNvSpPr>
            <a:spLocks noEditPoints="1"/>
          </p:cNvSpPr>
          <p:nvPr/>
        </p:nvSpPr>
        <p:spPr bwMode="auto">
          <a:xfrm rot="5400000">
            <a:off x="5209127" y="3642596"/>
            <a:ext cx="51860" cy="279096"/>
          </a:xfrm>
          <a:custGeom>
            <a:avLst/>
            <a:gdLst>
              <a:gd name="T0" fmla="*/ 29 w 32"/>
              <a:gd name="T1" fmla="*/ 0 h 117"/>
              <a:gd name="T2" fmla="*/ 3 w 32"/>
              <a:gd name="T3" fmla="*/ 0 h 117"/>
              <a:gd name="T4" fmla="*/ 0 w 32"/>
              <a:gd name="T5" fmla="*/ 3 h 117"/>
              <a:gd name="T6" fmla="*/ 0 w 32"/>
              <a:gd name="T7" fmla="*/ 114 h 117"/>
              <a:gd name="T8" fmla="*/ 3 w 32"/>
              <a:gd name="T9" fmla="*/ 117 h 117"/>
              <a:gd name="T10" fmla="*/ 29 w 32"/>
              <a:gd name="T11" fmla="*/ 117 h 117"/>
              <a:gd name="T12" fmla="*/ 32 w 32"/>
              <a:gd name="T13" fmla="*/ 114 h 117"/>
              <a:gd name="T14" fmla="*/ 32 w 32"/>
              <a:gd name="T15" fmla="*/ 3 h 117"/>
              <a:gd name="T16" fmla="*/ 29 w 32"/>
              <a:gd name="T17" fmla="*/ 0 h 117"/>
              <a:gd name="T18" fmla="*/ 16 w 32"/>
              <a:gd name="T19" fmla="*/ 106 h 117"/>
              <a:gd name="T20" fmla="*/ 10 w 32"/>
              <a:gd name="T21" fmla="*/ 101 h 117"/>
              <a:gd name="T22" fmla="*/ 16 w 32"/>
              <a:gd name="T23" fmla="*/ 95 h 117"/>
              <a:gd name="T24" fmla="*/ 22 w 32"/>
              <a:gd name="T25" fmla="*/ 101 h 117"/>
              <a:gd name="T26" fmla="*/ 16 w 32"/>
              <a:gd name="T27" fmla="*/ 106 h 117"/>
              <a:gd name="T28" fmla="*/ 25 w 32"/>
              <a:gd name="T29" fmla="*/ 32 h 117"/>
              <a:gd name="T30" fmla="*/ 22 w 32"/>
              <a:gd name="T31" fmla="*/ 35 h 117"/>
              <a:gd name="T32" fmla="*/ 10 w 32"/>
              <a:gd name="T33" fmla="*/ 35 h 117"/>
              <a:gd name="T34" fmla="*/ 7 w 32"/>
              <a:gd name="T35" fmla="*/ 32 h 117"/>
              <a:gd name="T36" fmla="*/ 7 w 32"/>
              <a:gd name="T37" fmla="*/ 12 h 117"/>
              <a:gd name="T38" fmla="*/ 10 w 32"/>
              <a:gd name="T39" fmla="*/ 9 h 117"/>
              <a:gd name="T40" fmla="*/ 22 w 32"/>
              <a:gd name="T41" fmla="*/ 9 h 117"/>
              <a:gd name="T42" fmla="*/ 25 w 32"/>
              <a:gd name="T43" fmla="*/ 12 h 117"/>
              <a:gd name="T44" fmla="*/ 25 w 32"/>
              <a:gd name="T45"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117">
                <a:moveTo>
                  <a:pt x="29" y="0"/>
                </a:moveTo>
                <a:cubicBezTo>
                  <a:pt x="3" y="0"/>
                  <a:pt x="3" y="0"/>
                  <a:pt x="3" y="0"/>
                </a:cubicBezTo>
                <a:cubicBezTo>
                  <a:pt x="1" y="0"/>
                  <a:pt x="0" y="1"/>
                  <a:pt x="0" y="3"/>
                </a:cubicBezTo>
                <a:cubicBezTo>
                  <a:pt x="0" y="114"/>
                  <a:pt x="0" y="114"/>
                  <a:pt x="0" y="114"/>
                </a:cubicBezTo>
                <a:cubicBezTo>
                  <a:pt x="0" y="116"/>
                  <a:pt x="1" y="117"/>
                  <a:pt x="3" y="117"/>
                </a:cubicBezTo>
                <a:cubicBezTo>
                  <a:pt x="29" y="117"/>
                  <a:pt x="29" y="117"/>
                  <a:pt x="29" y="117"/>
                </a:cubicBezTo>
                <a:cubicBezTo>
                  <a:pt x="30" y="117"/>
                  <a:pt x="32" y="116"/>
                  <a:pt x="32" y="114"/>
                </a:cubicBezTo>
                <a:cubicBezTo>
                  <a:pt x="32" y="3"/>
                  <a:pt x="32" y="3"/>
                  <a:pt x="32" y="3"/>
                </a:cubicBezTo>
                <a:cubicBezTo>
                  <a:pt x="32" y="1"/>
                  <a:pt x="30" y="0"/>
                  <a:pt x="29" y="0"/>
                </a:cubicBezTo>
                <a:close/>
                <a:moveTo>
                  <a:pt x="16" y="106"/>
                </a:moveTo>
                <a:cubicBezTo>
                  <a:pt x="13" y="106"/>
                  <a:pt x="10" y="104"/>
                  <a:pt x="10" y="101"/>
                </a:cubicBezTo>
                <a:cubicBezTo>
                  <a:pt x="10" y="97"/>
                  <a:pt x="13" y="95"/>
                  <a:pt x="16" y="95"/>
                </a:cubicBezTo>
                <a:cubicBezTo>
                  <a:pt x="19" y="95"/>
                  <a:pt x="22" y="97"/>
                  <a:pt x="22" y="101"/>
                </a:cubicBezTo>
                <a:cubicBezTo>
                  <a:pt x="22" y="104"/>
                  <a:pt x="19" y="106"/>
                  <a:pt x="16" y="106"/>
                </a:cubicBezTo>
                <a:close/>
                <a:moveTo>
                  <a:pt x="25" y="32"/>
                </a:moveTo>
                <a:cubicBezTo>
                  <a:pt x="25" y="33"/>
                  <a:pt x="24" y="35"/>
                  <a:pt x="22" y="35"/>
                </a:cubicBezTo>
                <a:cubicBezTo>
                  <a:pt x="10" y="35"/>
                  <a:pt x="10" y="35"/>
                  <a:pt x="10" y="35"/>
                </a:cubicBezTo>
                <a:cubicBezTo>
                  <a:pt x="8" y="35"/>
                  <a:pt x="7" y="33"/>
                  <a:pt x="7" y="32"/>
                </a:cubicBezTo>
                <a:cubicBezTo>
                  <a:pt x="7" y="12"/>
                  <a:pt x="7" y="12"/>
                  <a:pt x="7" y="12"/>
                </a:cubicBezTo>
                <a:cubicBezTo>
                  <a:pt x="7" y="10"/>
                  <a:pt x="8" y="9"/>
                  <a:pt x="10" y="9"/>
                </a:cubicBezTo>
                <a:cubicBezTo>
                  <a:pt x="22" y="9"/>
                  <a:pt x="22" y="9"/>
                  <a:pt x="22" y="9"/>
                </a:cubicBezTo>
                <a:cubicBezTo>
                  <a:pt x="24" y="9"/>
                  <a:pt x="25" y="10"/>
                  <a:pt x="25" y="12"/>
                </a:cubicBezTo>
                <a:lnTo>
                  <a:pt x="25" y="32"/>
                </a:lnTo>
                <a:close/>
              </a:path>
            </a:pathLst>
          </a:custGeom>
          <a:solidFill>
            <a:srgbClr val="93B200"/>
          </a:solidFill>
          <a:ln>
            <a:noFill/>
          </a:ln>
        </p:spPr>
        <p:txBody>
          <a:bodyPr vert="horz" wrap="square" lIns="91440" tIns="45720" rIns="91440" bIns="45720" numCol="1" anchor="t" anchorCtr="0" compatLnSpc="1"/>
          <a:lstStyle/>
          <a:p>
            <a:endParaRPr lang="zh-CN" altLang="en-US"/>
          </a:p>
        </p:txBody>
      </p:sp>
      <p:grpSp>
        <p:nvGrpSpPr>
          <p:cNvPr id="42" name="组合 41"/>
          <p:cNvGrpSpPr/>
          <p:nvPr/>
        </p:nvGrpSpPr>
        <p:grpSpPr>
          <a:xfrm>
            <a:off x="3187756" y="4462229"/>
            <a:ext cx="532117" cy="423953"/>
            <a:chOff x="7626351" y="2590800"/>
            <a:chExt cx="679450" cy="541338"/>
          </a:xfrm>
          <a:solidFill>
            <a:srgbClr val="0070C0"/>
          </a:solidFill>
        </p:grpSpPr>
        <p:sp>
          <p:nvSpPr>
            <p:cNvPr id="43" name="Freeform 100"/>
            <p:cNvSpPr/>
            <p:nvPr/>
          </p:nvSpPr>
          <p:spPr bwMode="auto">
            <a:xfrm>
              <a:off x="7626351" y="3094038"/>
              <a:ext cx="679450" cy="38100"/>
            </a:xfrm>
            <a:custGeom>
              <a:avLst/>
              <a:gdLst>
                <a:gd name="T0" fmla="*/ 6 w 181"/>
                <a:gd name="T1" fmla="*/ 0 h 10"/>
                <a:gd name="T2" fmla="*/ 0 w 181"/>
                <a:gd name="T3" fmla="*/ 5 h 10"/>
                <a:gd name="T4" fmla="*/ 6 w 181"/>
                <a:gd name="T5" fmla="*/ 10 h 10"/>
                <a:gd name="T6" fmla="*/ 176 w 181"/>
                <a:gd name="T7" fmla="*/ 10 h 10"/>
                <a:gd name="T8" fmla="*/ 181 w 181"/>
                <a:gd name="T9" fmla="*/ 5 h 10"/>
                <a:gd name="T10" fmla="*/ 176 w 181"/>
                <a:gd name="T11" fmla="*/ 0 h 10"/>
                <a:gd name="T12" fmla="*/ 6 w 18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1" h="10">
                  <a:moveTo>
                    <a:pt x="6" y="0"/>
                  </a:moveTo>
                  <a:cubicBezTo>
                    <a:pt x="3" y="0"/>
                    <a:pt x="0" y="2"/>
                    <a:pt x="0" y="5"/>
                  </a:cubicBezTo>
                  <a:cubicBezTo>
                    <a:pt x="0" y="8"/>
                    <a:pt x="3" y="10"/>
                    <a:pt x="6" y="10"/>
                  </a:cubicBezTo>
                  <a:cubicBezTo>
                    <a:pt x="176" y="10"/>
                    <a:pt x="176" y="10"/>
                    <a:pt x="176" y="10"/>
                  </a:cubicBezTo>
                  <a:cubicBezTo>
                    <a:pt x="178" y="10"/>
                    <a:pt x="181" y="8"/>
                    <a:pt x="181" y="5"/>
                  </a:cubicBezTo>
                  <a:cubicBezTo>
                    <a:pt x="181" y="2"/>
                    <a:pt x="178" y="0"/>
                    <a:pt x="176" y="0"/>
                  </a:cubicBezTo>
                  <a:cubicBezTo>
                    <a:pt x="6" y="0"/>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101"/>
            <p:cNvSpPr/>
            <p:nvPr/>
          </p:nvSpPr>
          <p:spPr bwMode="auto">
            <a:xfrm>
              <a:off x="7645401" y="2590800"/>
              <a:ext cx="228600" cy="519113"/>
            </a:xfrm>
            <a:custGeom>
              <a:avLst/>
              <a:gdLst>
                <a:gd name="T0" fmla="*/ 54 w 61"/>
                <a:gd name="T1" fmla="*/ 32 h 138"/>
                <a:gd name="T2" fmla="*/ 57 w 61"/>
                <a:gd name="T3" fmla="*/ 36 h 138"/>
                <a:gd name="T4" fmla="*/ 61 w 61"/>
                <a:gd name="T5" fmla="*/ 32 h 138"/>
                <a:gd name="T6" fmla="*/ 61 w 61"/>
                <a:gd name="T7" fmla="*/ 3 h 138"/>
                <a:gd name="T8" fmla="*/ 57 w 61"/>
                <a:gd name="T9" fmla="*/ 0 h 138"/>
                <a:gd name="T10" fmla="*/ 4 w 61"/>
                <a:gd name="T11" fmla="*/ 0 h 138"/>
                <a:gd name="T12" fmla="*/ 0 w 61"/>
                <a:gd name="T13" fmla="*/ 3 h 138"/>
                <a:gd name="T14" fmla="*/ 0 w 61"/>
                <a:gd name="T15" fmla="*/ 134 h 138"/>
                <a:gd name="T16" fmla="*/ 4 w 61"/>
                <a:gd name="T17" fmla="*/ 138 h 138"/>
                <a:gd name="T18" fmla="*/ 57 w 61"/>
                <a:gd name="T19" fmla="*/ 138 h 138"/>
                <a:gd name="T20" fmla="*/ 61 w 61"/>
                <a:gd name="T21" fmla="*/ 134 h 138"/>
                <a:gd name="T22" fmla="*/ 61 w 61"/>
                <a:gd name="T23" fmla="*/ 111 h 138"/>
                <a:gd name="T24" fmla="*/ 57 w 61"/>
                <a:gd name="T25" fmla="*/ 107 h 138"/>
                <a:gd name="T26" fmla="*/ 54 w 61"/>
                <a:gd name="T27" fmla="*/ 111 h 138"/>
                <a:gd name="T28" fmla="*/ 54 w 61"/>
                <a:gd name="T29" fmla="*/ 131 h 138"/>
                <a:gd name="T30" fmla="*/ 7 w 61"/>
                <a:gd name="T31" fmla="*/ 131 h 138"/>
                <a:gd name="T32" fmla="*/ 7 w 61"/>
                <a:gd name="T33" fmla="*/ 7 h 138"/>
                <a:gd name="T34" fmla="*/ 54 w 61"/>
                <a:gd name="T35" fmla="*/ 7 h 138"/>
                <a:gd name="T36" fmla="*/ 54 w 61"/>
                <a:gd name="T37"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38">
                  <a:moveTo>
                    <a:pt x="54" y="32"/>
                  </a:moveTo>
                  <a:cubicBezTo>
                    <a:pt x="54" y="34"/>
                    <a:pt x="55" y="36"/>
                    <a:pt x="57" y="36"/>
                  </a:cubicBezTo>
                  <a:cubicBezTo>
                    <a:pt x="59" y="36"/>
                    <a:pt x="61" y="34"/>
                    <a:pt x="61" y="32"/>
                  </a:cubicBezTo>
                  <a:cubicBezTo>
                    <a:pt x="61" y="3"/>
                    <a:pt x="61" y="3"/>
                    <a:pt x="61" y="3"/>
                  </a:cubicBezTo>
                  <a:cubicBezTo>
                    <a:pt x="61" y="2"/>
                    <a:pt x="59" y="0"/>
                    <a:pt x="57" y="0"/>
                  </a:cubicBezTo>
                  <a:cubicBezTo>
                    <a:pt x="4" y="0"/>
                    <a:pt x="4" y="0"/>
                    <a:pt x="4" y="0"/>
                  </a:cubicBezTo>
                  <a:cubicBezTo>
                    <a:pt x="2" y="0"/>
                    <a:pt x="0" y="2"/>
                    <a:pt x="0" y="3"/>
                  </a:cubicBezTo>
                  <a:cubicBezTo>
                    <a:pt x="0" y="134"/>
                    <a:pt x="0" y="134"/>
                    <a:pt x="0" y="134"/>
                  </a:cubicBezTo>
                  <a:cubicBezTo>
                    <a:pt x="0" y="136"/>
                    <a:pt x="2" y="138"/>
                    <a:pt x="4" y="138"/>
                  </a:cubicBezTo>
                  <a:cubicBezTo>
                    <a:pt x="57" y="138"/>
                    <a:pt x="57" y="138"/>
                    <a:pt x="57" y="138"/>
                  </a:cubicBezTo>
                  <a:cubicBezTo>
                    <a:pt x="59" y="138"/>
                    <a:pt x="61" y="136"/>
                    <a:pt x="61" y="134"/>
                  </a:cubicBezTo>
                  <a:cubicBezTo>
                    <a:pt x="61" y="111"/>
                    <a:pt x="61" y="111"/>
                    <a:pt x="61" y="111"/>
                  </a:cubicBezTo>
                  <a:cubicBezTo>
                    <a:pt x="61" y="109"/>
                    <a:pt x="59" y="107"/>
                    <a:pt x="57" y="107"/>
                  </a:cubicBezTo>
                  <a:cubicBezTo>
                    <a:pt x="55" y="107"/>
                    <a:pt x="54" y="109"/>
                    <a:pt x="54" y="111"/>
                  </a:cubicBezTo>
                  <a:cubicBezTo>
                    <a:pt x="54" y="131"/>
                    <a:pt x="54" y="131"/>
                    <a:pt x="54" y="131"/>
                  </a:cubicBezTo>
                  <a:cubicBezTo>
                    <a:pt x="7" y="131"/>
                    <a:pt x="7" y="131"/>
                    <a:pt x="7" y="131"/>
                  </a:cubicBezTo>
                  <a:cubicBezTo>
                    <a:pt x="7" y="7"/>
                    <a:pt x="7" y="7"/>
                    <a:pt x="7" y="7"/>
                  </a:cubicBezTo>
                  <a:cubicBezTo>
                    <a:pt x="54" y="7"/>
                    <a:pt x="54" y="7"/>
                    <a:pt x="54" y="7"/>
                  </a:cubicBezTo>
                  <a:cubicBezTo>
                    <a:pt x="54" y="32"/>
                    <a:pt x="54" y="32"/>
                    <a:pt x="54" y="32"/>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102"/>
            <p:cNvSpPr/>
            <p:nvPr/>
          </p:nvSpPr>
          <p:spPr bwMode="auto">
            <a:xfrm>
              <a:off x="7645401" y="2884488"/>
              <a:ext cx="134938" cy="25400"/>
            </a:xfrm>
            <a:custGeom>
              <a:avLst/>
              <a:gdLst>
                <a:gd name="T0" fmla="*/ 32 w 36"/>
                <a:gd name="T1" fmla="*/ 7 h 7"/>
                <a:gd name="T2" fmla="*/ 36 w 36"/>
                <a:gd name="T3" fmla="*/ 3 h 7"/>
                <a:gd name="T4" fmla="*/ 32 w 36"/>
                <a:gd name="T5" fmla="*/ 0 h 7"/>
                <a:gd name="T6" fmla="*/ 4 w 36"/>
                <a:gd name="T7" fmla="*/ 0 h 7"/>
                <a:gd name="T8" fmla="*/ 0 w 36"/>
                <a:gd name="T9" fmla="*/ 3 h 7"/>
                <a:gd name="T10" fmla="*/ 4 w 36"/>
                <a:gd name="T11" fmla="*/ 7 h 7"/>
                <a:gd name="T12" fmla="*/ 32 w 3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2" y="7"/>
                  </a:moveTo>
                  <a:cubicBezTo>
                    <a:pt x="34" y="7"/>
                    <a:pt x="36" y="5"/>
                    <a:pt x="36" y="3"/>
                  </a:cubicBezTo>
                  <a:cubicBezTo>
                    <a:pt x="36" y="1"/>
                    <a:pt x="34" y="0"/>
                    <a:pt x="32" y="0"/>
                  </a:cubicBezTo>
                  <a:cubicBezTo>
                    <a:pt x="4" y="0"/>
                    <a:pt x="4" y="0"/>
                    <a:pt x="4" y="0"/>
                  </a:cubicBezTo>
                  <a:cubicBezTo>
                    <a:pt x="2" y="0"/>
                    <a:pt x="0" y="1"/>
                    <a:pt x="0" y="3"/>
                  </a:cubicBezTo>
                  <a:cubicBezTo>
                    <a:pt x="0" y="5"/>
                    <a:pt x="2" y="7"/>
                    <a:pt x="4" y="7"/>
                  </a:cubicBezTo>
                  <a:cubicBezTo>
                    <a:pt x="32" y="7"/>
                    <a:pt x="32" y="7"/>
                    <a:pt x="32" y="7"/>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Oval 103"/>
            <p:cNvSpPr>
              <a:spLocks noChangeArrowheads="1"/>
            </p:cNvSpPr>
            <p:nvPr/>
          </p:nvSpPr>
          <p:spPr bwMode="auto">
            <a:xfrm>
              <a:off x="7691438" y="3005138"/>
              <a:ext cx="41275" cy="41275"/>
            </a:xfrm>
            <a:prstGeom prst="ellipse">
              <a:avLst/>
            </a:prstGeom>
            <a:grpFill/>
            <a:ln>
              <a:noFill/>
            </a:ln>
          </p:spPr>
          <p:txBody>
            <a:bodyPr vert="horz" wrap="square" lIns="91440" tIns="45720" rIns="91440" bIns="45720" numCol="1" anchor="t" anchorCtr="0" compatLnSpc="1"/>
            <a:lstStyle/>
            <a:p>
              <a:endParaRPr lang="zh-CN" altLang="en-US"/>
            </a:p>
          </p:txBody>
        </p:sp>
        <p:sp>
          <p:nvSpPr>
            <p:cNvPr id="47" name="Freeform 104"/>
            <p:cNvSpPr/>
            <p:nvPr/>
          </p:nvSpPr>
          <p:spPr bwMode="auto">
            <a:xfrm>
              <a:off x="7645401" y="2944813"/>
              <a:ext cx="134938" cy="30163"/>
            </a:xfrm>
            <a:custGeom>
              <a:avLst/>
              <a:gdLst>
                <a:gd name="T0" fmla="*/ 32 w 36"/>
                <a:gd name="T1" fmla="*/ 8 h 8"/>
                <a:gd name="T2" fmla="*/ 36 w 36"/>
                <a:gd name="T3" fmla="*/ 4 h 8"/>
                <a:gd name="T4" fmla="*/ 32 w 36"/>
                <a:gd name="T5" fmla="*/ 0 h 8"/>
                <a:gd name="T6" fmla="*/ 4 w 36"/>
                <a:gd name="T7" fmla="*/ 0 h 8"/>
                <a:gd name="T8" fmla="*/ 0 w 36"/>
                <a:gd name="T9" fmla="*/ 4 h 8"/>
                <a:gd name="T10" fmla="*/ 4 w 36"/>
                <a:gd name="T11" fmla="*/ 8 h 8"/>
                <a:gd name="T12" fmla="*/ 32 w 3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6" h="8">
                  <a:moveTo>
                    <a:pt x="32" y="8"/>
                  </a:moveTo>
                  <a:cubicBezTo>
                    <a:pt x="34" y="8"/>
                    <a:pt x="36" y="6"/>
                    <a:pt x="36" y="4"/>
                  </a:cubicBezTo>
                  <a:cubicBezTo>
                    <a:pt x="36" y="2"/>
                    <a:pt x="34" y="0"/>
                    <a:pt x="32" y="0"/>
                  </a:cubicBezTo>
                  <a:cubicBezTo>
                    <a:pt x="4" y="0"/>
                    <a:pt x="4" y="0"/>
                    <a:pt x="4" y="0"/>
                  </a:cubicBezTo>
                  <a:cubicBezTo>
                    <a:pt x="2" y="0"/>
                    <a:pt x="0" y="2"/>
                    <a:pt x="0" y="4"/>
                  </a:cubicBezTo>
                  <a:cubicBezTo>
                    <a:pt x="0" y="6"/>
                    <a:pt x="2" y="8"/>
                    <a:pt x="4" y="8"/>
                  </a:cubicBezTo>
                  <a:cubicBezTo>
                    <a:pt x="32" y="8"/>
                    <a:pt x="32" y="8"/>
                    <a:pt x="32" y="8"/>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105"/>
            <p:cNvSpPr>
              <a:spLocks noEditPoints="1"/>
            </p:cNvSpPr>
            <p:nvPr/>
          </p:nvSpPr>
          <p:spPr bwMode="auto">
            <a:xfrm>
              <a:off x="7747001" y="2692400"/>
              <a:ext cx="514350" cy="334963"/>
            </a:xfrm>
            <a:custGeom>
              <a:avLst/>
              <a:gdLst>
                <a:gd name="T0" fmla="*/ 5 w 137"/>
                <a:gd name="T1" fmla="*/ 0 h 89"/>
                <a:gd name="T2" fmla="*/ 132 w 137"/>
                <a:gd name="T3" fmla="*/ 0 h 89"/>
                <a:gd name="T4" fmla="*/ 137 w 137"/>
                <a:gd name="T5" fmla="*/ 5 h 89"/>
                <a:gd name="T6" fmla="*/ 137 w 137"/>
                <a:gd name="T7" fmla="*/ 84 h 89"/>
                <a:gd name="T8" fmla="*/ 132 w 137"/>
                <a:gd name="T9" fmla="*/ 89 h 89"/>
                <a:gd name="T10" fmla="*/ 5 w 137"/>
                <a:gd name="T11" fmla="*/ 89 h 89"/>
                <a:gd name="T12" fmla="*/ 0 w 137"/>
                <a:gd name="T13" fmla="*/ 84 h 89"/>
                <a:gd name="T14" fmla="*/ 0 w 137"/>
                <a:gd name="T15" fmla="*/ 5 h 89"/>
                <a:gd name="T16" fmla="*/ 5 w 137"/>
                <a:gd name="T17" fmla="*/ 0 h 89"/>
                <a:gd name="T18" fmla="*/ 127 w 137"/>
                <a:gd name="T19" fmla="*/ 11 h 89"/>
                <a:gd name="T20" fmla="*/ 10 w 137"/>
                <a:gd name="T21" fmla="*/ 11 h 89"/>
                <a:gd name="T22" fmla="*/ 10 w 137"/>
                <a:gd name="T23" fmla="*/ 79 h 89"/>
                <a:gd name="T24" fmla="*/ 127 w 137"/>
                <a:gd name="T25" fmla="*/ 79 h 89"/>
                <a:gd name="T26" fmla="*/ 127 w 137"/>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89">
                  <a:moveTo>
                    <a:pt x="5" y="0"/>
                  </a:moveTo>
                  <a:cubicBezTo>
                    <a:pt x="132" y="0"/>
                    <a:pt x="132" y="0"/>
                    <a:pt x="132" y="0"/>
                  </a:cubicBezTo>
                  <a:cubicBezTo>
                    <a:pt x="135" y="0"/>
                    <a:pt x="137" y="3"/>
                    <a:pt x="137" y="5"/>
                  </a:cubicBezTo>
                  <a:cubicBezTo>
                    <a:pt x="137" y="84"/>
                    <a:pt x="137" y="84"/>
                    <a:pt x="137" y="84"/>
                  </a:cubicBezTo>
                  <a:cubicBezTo>
                    <a:pt x="137" y="87"/>
                    <a:pt x="135" y="89"/>
                    <a:pt x="132" y="89"/>
                  </a:cubicBezTo>
                  <a:cubicBezTo>
                    <a:pt x="5" y="89"/>
                    <a:pt x="5" y="89"/>
                    <a:pt x="5" y="89"/>
                  </a:cubicBezTo>
                  <a:cubicBezTo>
                    <a:pt x="2" y="89"/>
                    <a:pt x="0" y="87"/>
                    <a:pt x="0" y="84"/>
                  </a:cubicBezTo>
                  <a:cubicBezTo>
                    <a:pt x="0" y="5"/>
                    <a:pt x="0" y="5"/>
                    <a:pt x="0" y="5"/>
                  </a:cubicBezTo>
                  <a:cubicBezTo>
                    <a:pt x="0" y="3"/>
                    <a:pt x="2" y="0"/>
                    <a:pt x="5" y="0"/>
                  </a:cubicBezTo>
                  <a:close/>
                  <a:moveTo>
                    <a:pt x="127" y="11"/>
                  </a:moveTo>
                  <a:cubicBezTo>
                    <a:pt x="10" y="11"/>
                    <a:pt x="10" y="11"/>
                    <a:pt x="10" y="11"/>
                  </a:cubicBezTo>
                  <a:cubicBezTo>
                    <a:pt x="10" y="79"/>
                    <a:pt x="10" y="79"/>
                    <a:pt x="10" y="79"/>
                  </a:cubicBezTo>
                  <a:cubicBezTo>
                    <a:pt x="127" y="79"/>
                    <a:pt x="127" y="79"/>
                    <a:pt x="127" y="79"/>
                  </a:cubicBezTo>
                  <a:cubicBezTo>
                    <a:pt x="127" y="11"/>
                    <a:pt x="127" y="11"/>
                    <a:pt x="127" y="11"/>
                  </a:cubicBez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106"/>
            <p:cNvSpPr/>
            <p:nvPr/>
          </p:nvSpPr>
          <p:spPr bwMode="auto">
            <a:xfrm>
              <a:off x="7769226" y="3060700"/>
              <a:ext cx="447675" cy="41275"/>
            </a:xfrm>
            <a:custGeom>
              <a:avLst/>
              <a:gdLst>
                <a:gd name="T0" fmla="*/ 5 w 119"/>
                <a:gd name="T1" fmla="*/ 0 h 11"/>
                <a:gd name="T2" fmla="*/ 0 w 119"/>
                <a:gd name="T3" fmla="*/ 5 h 11"/>
                <a:gd name="T4" fmla="*/ 5 w 119"/>
                <a:gd name="T5" fmla="*/ 11 h 11"/>
                <a:gd name="T6" fmla="*/ 114 w 119"/>
                <a:gd name="T7" fmla="*/ 11 h 11"/>
                <a:gd name="T8" fmla="*/ 119 w 119"/>
                <a:gd name="T9" fmla="*/ 5 h 11"/>
                <a:gd name="T10" fmla="*/ 114 w 119"/>
                <a:gd name="T11" fmla="*/ 0 h 11"/>
                <a:gd name="T12" fmla="*/ 5 w 1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9" h="11">
                  <a:moveTo>
                    <a:pt x="5" y="0"/>
                  </a:moveTo>
                  <a:cubicBezTo>
                    <a:pt x="2" y="0"/>
                    <a:pt x="0" y="2"/>
                    <a:pt x="0" y="5"/>
                  </a:cubicBezTo>
                  <a:cubicBezTo>
                    <a:pt x="0" y="8"/>
                    <a:pt x="2" y="11"/>
                    <a:pt x="5" y="11"/>
                  </a:cubicBezTo>
                  <a:cubicBezTo>
                    <a:pt x="114" y="11"/>
                    <a:pt x="114" y="11"/>
                    <a:pt x="114" y="11"/>
                  </a:cubicBezTo>
                  <a:cubicBezTo>
                    <a:pt x="116" y="11"/>
                    <a:pt x="119" y="8"/>
                    <a:pt x="119" y="5"/>
                  </a:cubicBezTo>
                  <a:cubicBezTo>
                    <a:pt x="119" y="2"/>
                    <a:pt x="116" y="0"/>
                    <a:pt x="114" y="0"/>
                  </a:cubicBezTo>
                  <a:cubicBezTo>
                    <a:pt x="5" y="0"/>
                    <a:pt x="5" y="0"/>
                    <a:pt x="5" y="0"/>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107"/>
            <p:cNvSpPr/>
            <p:nvPr/>
          </p:nvSpPr>
          <p:spPr bwMode="auto">
            <a:xfrm>
              <a:off x="7956551" y="3019425"/>
              <a:ext cx="95250" cy="52388"/>
            </a:xfrm>
            <a:custGeom>
              <a:avLst/>
              <a:gdLst>
                <a:gd name="T0" fmla="*/ 0 w 60"/>
                <a:gd name="T1" fmla="*/ 33 h 33"/>
                <a:gd name="T2" fmla="*/ 60 w 60"/>
                <a:gd name="T3" fmla="*/ 33 h 33"/>
                <a:gd name="T4" fmla="*/ 60 w 60"/>
                <a:gd name="T5" fmla="*/ 0 h 33"/>
                <a:gd name="T6" fmla="*/ 0 w 60"/>
                <a:gd name="T7" fmla="*/ 0 h 33"/>
                <a:gd name="T8" fmla="*/ 0 w 60"/>
                <a:gd name="T9" fmla="*/ 33 h 33"/>
                <a:gd name="T10" fmla="*/ 0 w 60"/>
                <a:gd name="T11" fmla="*/ 33 h 33"/>
              </a:gdLst>
              <a:ahLst/>
              <a:cxnLst>
                <a:cxn ang="0">
                  <a:pos x="T0" y="T1"/>
                </a:cxn>
                <a:cxn ang="0">
                  <a:pos x="T2" y="T3"/>
                </a:cxn>
                <a:cxn ang="0">
                  <a:pos x="T4" y="T5"/>
                </a:cxn>
                <a:cxn ang="0">
                  <a:pos x="T6" y="T7"/>
                </a:cxn>
                <a:cxn ang="0">
                  <a:pos x="T8" y="T9"/>
                </a:cxn>
                <a:cxn ang="0">
                  <a:pos x="T10" y="T11"/>
                </a:cxn>
              </a:cxnLst>
              <a:rect l="0" t="0" r="r" b="b"/>
              <a:pathLst>
                <a:path w="60" h="33">
                  <a:moveTo>
                    <a:pt x="0" y="33"/>
                  </a:moveTo>
                  <a:lnTo>
                    <a:pt x="60" y="33"/>
                  </a:lnTo>
                  <a:lnTo>
                    <a:pt x="60" y="0"/>
                  </a:lnTo>
                  <a:lnTo>
                    <a:pt x="0" y="0"/>
                  </a:lnTo>
                  <a:lnTo>
                    <a:pt x="0" y="33"/>
                  </a:lnTo>
                  <a:lnTo>
                    <a:pt x="0" y="3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108"/>
            <p:cNvSpPr/>
            <p:nvPr/>
          </p:nvSpPr>
          <p:spPr bwMode="auto">
            <a:xfrm>
              <a:off x="7945438" y="3016250"/>
              <a:ext cx="120650" cy="66675"/>
            </a:xfrm>
            <a:custGeom>
              <a:avLst/>
              <a:gdLst>
                <a:gd name="T0" fmla="*/ 28 w 32"/>
                <a:gd name="T1" fmla="*/ 18 h 18"/>
                <a:gd name="T2" fmla="*/ 3 w 32"/>
                <a:gd name="T3" fmla="*/ 18 h 18"/>
                <a:gd name="T4" fmla="*/ 0 w 32"/>
                <a:gd name="T5" fmla="*/ 15 h 18"/>
                <a:gd name="T6" fmla="*/ 0 w 32"/>
                <a:gd name="T7" fmla="*/ 3 h 18"/>
                <a:gd name="T8" fmla="*/ 3 w 32"/>
                <a:gd name="T9" fmla="*/ 0 h 18"/>
                <a:gd name="T10" fmla="*/ 28 w 32"/>
                <a:gd name="T11" fmla="*/ 0 h 18"/>
                <a:gd name="T12" fmla="*/ 32 w 32"/>
                <a:gd name="T13" fmla="*/ 3 h 18"/>
                <a:gd name="T14" fmla="*/ 32 w 32"/>
                <a:gd name="T15" fmla="*/ 15 h 18"/>
                <a:gd name="T16" fmla="*/ 28 w 32"/>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8">
                  <a:moveTo>
                    <a:pt x="28" y="18"/>
                  </a:moveTo>
                  <a:cubicBezTo>
                    <a:pt x="3" y="18"/>
                    <a:pt x="3" y="18"/>
                    <a:pt x="3" y="18"/>
                  </a:cubicBezTo>
                  <a:cubicBezTo>
                    <a:pt x="1" y="18"/>
                    <a:pt x="0" y="17"/>
                    <a:pt x="0" y="15"/>
                  </a:cubicBezTo>
                  <a:cubicBezTo>
                    <a:pt x="0" y="3"/>
                    <a:pt x="0" y="3"/>
                    <a:pt x="0" y="3"/>
                  </a:cubicBezTo>
                  <a:cubicBezTo>
                    <a:pt x="0" y="1"/>
                    <a:pt x="1" y="0"/>
                    <a:pt x="3" y="0"/>
                  </a:cubicBezTo>
                  <a:cubicBezTo>
                    <a:pt x="28" y="0"/>
                    <a:pt x="28" y="0"/>
                    <a:pt x="28" y="0"/>
                  </a:cubicBezTo>
                  <a:cubicBezTo>
                    <a:pt x="30" y="0"/>
                    <a:pt x="32" y="1"/>
                    <a:pt x="32" y="3"/>
                  </a:cubicBezTo>
                  <a:cubicBezTo>
                    <a:pt x="32" y="15"/>
                    <a:pt x="32" y="15"/>
                    <a:pt x="32" y="15"/>
                  </a:cubicBezTo>
                  <a:cubicBezTo>
                    <a:pt x="32" y="17"/>
                    <a:pt x="30" y="18"/>
                    <a:pt x="28"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09"/>
            <p:cNvSpPr/>
            <p:nvPr/>
          </p:nvSpPr>
          <p:spPr bwMode="auto">
            <a:xfrm>
              <a:off x="7893051" y="3016250"/>
              <a:ext cx="225425" cy="25400"/>
            </a:xfrm>
            <a:custGeom>
              <a:avLst/>
              <a:gdLst>
                <a:gd name="T0" fmla="*/ 56 w 60"/>
                <a:gd name="T1" fmla="*/ 7 h 7"/>
                <a:gd name="T2" fmla="*/ 60 w 60"/>
                <a:gd name="T3" fmla="*/ 3 h 7"/>
                <a:gd name="T4" fmla="*/ 56 w 60"/>
                <a:gd name="T5" fmla="*/ 0 h 7"/>
                <a:gd name="T6" fmla="*/ 3 w 60"/>
                <a:gd name="T7" fmla="*/ 0 h 7"/>
                <a:gd name="T8" fmla="*/ 0 w 60"/>
                <a:gd name="T9" fmla="*/ 3 h 7"/>
                <a:gd name="T10" fmla="*/ 3 w 60"/>
                <a:gd name="T11" fmla="*/ 7 h 7"/>
                <a:gd name="T12" fmla="*/ 56 w 6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56" y="7"/>
                  </a:moveTo>
                  <a:cubicBezTo>
                    <a:pt x="58" y="7"/>
                    <a:pt x="60" y="5"/>
                    <a:pt x="60" y="3"/>
                  </a:cubicBezTo>
                  <a:cubicBezTo>
                    <a:pt x="60" y="1"/>
                    <a:pt x="58" y="0"/>
                    <a:pt x="56" y="0"/>
                  </a:cubicBezTo>
                  <a:cubicBezTo>
                    <a:pt x="3" y="0"/>
                    <a:pt x="3" y="0"/>
                    <a:pt x="3" y="0"/>
                  </a:cubicBezTo>
                  <a:cubicBezTo>
                    <a:pt x="1" y="0"/>
                    <a:pt x="0" y="1"/>
                    <a:pt x="0" y="3"/>
                  </a:cubicBezTo>
                  <a:cubicBezTo>
                    <a:pt x="0" y="5"/>
                    <a:pt x="1" y="7"/>
                    <a:pt x="3" y="7"/>
                  </a:cubicBezTo>
                  <a:cubicBezTo>
                    <a:pt x="56" y="7"/>
                    <a:pt x="56" y="7"/>
                    <a:pt x="56" y="7"/>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10"/>
            <p:cNvSpPr/>
            <p:nvPr/>
          </p:nvSpPr>
          <p:spPr bwMode="auto">
            <a:xfrm>
              <a:off x="8175626" y="3041650"/>
              <a:ext cx="82550" cy="41275"/>
            </a:xfrm>
            <a:custGeom>
              <a:avLst/>
              <a:gdLst>
                <a:gd name="T0" fmla="*/ 0 w 22"/>
                <a:gd name="T1" fmla="*/ 11 h 11"/>
                <a:gd name="T2" fmla="*/ 22 w 22"/>
                <a:gd name="T3" fmla="*/ 11 h 11"/>
                <a:gd name="T4" fmla="*/ 22 w 22"/>
                <a:gd name="T5" fmla="*/ 8 h 11"/>
                <a:gd name="T6" fmla="*/ 0 w 22"/>
                <a:gd name="T7" fmla="*/ 8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cubicBezTo>
                    <a:pt x="22" y="11"/>
                    <a:pt x="22" y="11"/>
                    <a:pt x="22" y="11"/>
                  </a:cubicBezTo>
                  <a:cubicBezTo>
                    <a:pt x="22" y="8"/>
                    <a:pt x="22" y="8"/>
                    <a:pt x="22" y="8"/>
                  </a:cubicBezTo>
                  <a:cubicBezTo>
                    <a:pt x="22" y="0"/>
                    <a:pt x="0" y="0"/>
                    <a:pt x="0" y="8"/>
                  </a:cubicBezTo>
                  <a:cubicBezTo>
                    <a:pt x="0" y="11"/>
                    <a:pt x="0" y="11"/>
                    <a:pt x="0" y="11"/>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111"/>
            <p:cNvSpPr/>
            <p:nvPr/>
          </p:nvSpPr>
          <p:spPr bwMode="auto">
            <a:xfrm>
              <a:off x="8164513" y="3038475"/>
              <a:ext cx="104775" cy="55563"/>
            </a:xfrm>
            <a:custGeom>
              <a:avLst/>
              <a:gdLst>
                <a:gd name="T0" fmla="*/ 25 w 28"/>
                <a:gd name="T1" fmla="*/ 15 h 15"/>
                <a:gd name="T2" fmla="*/ 3 w 28"/>
                <a:gd name="T3" fmla="*/ 15 h 15"/>
                <a:gd name="T4" fmla="*/ 0 w 28"/>
                <a:gd name="T5" fmla="*/ 12 h 15"/>
                <a:gd name="T6" fmla="*/ 0 w 28"/>
                <a:gd name="T7" fmla="*/ 9 h 15"/>
                <a:gd name="T8" fmla="*/ 9 w 28"/>
                <a:gd name="T9" fmla="*/ 0 h 15"/>
                <a:gd name="T10" fmla="*/ 14 w 28"/>
                <a:gd name="T11" fmla="*/ 0 h 15"/>
                <a:gd name="T12" fmla="*/ 19 w 28"/>
                <a:gd name="T13" fmla="*/ 0 h 15"/>
                <a:gd name="T14" fmla="*/ 28 w 28"/>
                <a:gd name="T15" fmla="*/ 9 h 15"/>
                <a:gd name="T16" fmla="*/ 28 w 28"/>
                <a:gd name="T17" fmla="*/ 12 h 15"/>
                <a:gd name="T18" fmla="*/ 25 w 28"/>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5">
                  <a:moveTo>
                    <a:pt x="25" y="15"/>
                  </a:moveTo>
                  <a:cubicBezTo>
                    <a:pt x="3" y="15"/>
                    <a:pt x="3" y="15"/>
                    <a:pt x="3" y="15"/>
                  </a:cubicBezTo>
                  <a:cubicBezTo>
                    <a:pt x="1" y="15"/>
                    <a:pt x="0" y="14"/>
                    <a:pt x="0" y="12"/>
                  </a:cubicBezTo>
                  <a:cubicBezTo>
                    <a:pt x="0" y="9"/>
                    <a:pt x="0" y="9"/>
                    <a:pt x="0" y="9"/>
                  </a:cubicBezTo>
                  <a:cubicBezTo>
                    <a:pt x="0" y="4"/>
                    <a:pt x="4" y="1"/>
                    <a:pt x="9" y="0"/>
                  </a:cubicBezTo>
                  <a:cubicBezTo>
                    <a:pt x="10" y="0"/>
                    <a:pt x="12" y="0"/>
                    <a:pt x="14" y="0"/>
                  </a:cubicBezTo>
                  <a:cubicBezTo>
                    <a:pt x="16" y="0"/>
                    <a:pt x="17" y="0"/>
                    <a:pt x="19" y="0"/>
                  </a:cubicBezTo>
                  <a:cubicBezTo>
                    <a:pt x="24" y="1"/>
                    <a:pt x="28" y="4"/>
                    <a:pt x="28" y="9"/>
                  </a:cubicBezTo>
                  <a:cubicBezTo>
                    <a:pt x="28" y="12"/>
                    <a:pt x="28" y="12"/>
                    <a:pt x="28" y="12"/>
                  </a:cubicBezTo>
                  <a:cubicBezTo>
                    <a:pt x="28" y="14"/>
                    <a:pt x="26" y="15"/>
                    <a:pt x="25" y="15"/>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3164255" y="2384801"/>
            <a:ext cx="532117" cy="423953"/>
            <a:chOff x="7626351" y="2590800"/>
            <a:chExt cx="679450" cy="541338"/>
          </a:xfrm>
          <a:solidFill>
            <a:srgbClr val="0070C0"/>
          </a:solidFill>
        </p:grpSpPr>
        <p:sp>
          <p:nvSpPr>
            <p:cNvPr id="56" name="Freeform 100"/>
            <p:cNvSpPr/>
            <p:nvPr/>
          </p:nvSpPr>
          <p:spPr bwMode="auto">
            <a:xfrm>
              <a:off x="7626351" y="3094038"/>
              <a:ext cx="679450" cy="38100"/>
            </a:xfrm>
            <a:custGeom>
              <a:avLst/>
              <a:gdLst>
                <a:gd name="T0" fmla="*/ 6 w 181"/>
                <a:gd name="T1" fmla="*/ 0 h 10"/>
                <a:gd name="T2" fmla="*/ 0 w 181"/>
                <a:gd name="T3" fmla="*/ 5 h 10"/>
                <a:gd name="T4" fmla="*/ 6 w 181"/>
                <a:gd name="T5" fmla="*/ 10 h 10"/>
                <a:gd name="T6" fmla="*/ 176 w 181"/>
                <a:gd name="T7" fmla="*/ 10 h 10"/>
                <a:gd name="T8" fmla="*/ 181 w 181"/>
                <a:gd name="T9" fmla="*/ 5 h 10"/>
                <a:gd name="T10" fmla="*/ 176 w 181"/>
                <a:gd name="T11" fmla="*/ 0 h 10"/>
                <a:gd name="T12" fmla="*/ 6 w 18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1" h="10">
                  <a:moveTo>
                    <a:pt x="6" y="0"/>
                  </a:moveTo>
                  <a:cubicBezTo>
                    <a:pt x="3" y="0"/>
                    <a:pt x="0" y="2"/>
                    <a:pt x="0" y="5"/>
                  </a:cubicBezTo>
                  <a:cubicBezTo>
                    <a:pt x="0" y="8"/>
                    <a:pt x="3" y="10"/>
                    <a:pt x="6" y="10"/>
                  </a:cubicBezTo>
                  <a:cubicBezTo>
                    <a:pt x="176" y="10"/>
                    <a:pt x="176" y="10"/>
                    <a:pt x="176" y="10"/>
                  </a:cubicBezTo>
                  <a:cubicBezTo>
                    <a:pt x="178" y="10"/>
                    <a:pt x="181" y="8"/>
                    <a:pt x="181" y="5"/>
                  </a:cubicBezTo>
                  <a:cubicBezTo>
                    <a:pt x="181" y="2"/>
                    <a:pt x="178" y="0"/>
                    <a:pt x="176" y="0"/>
                  </a:cubicBezTo>
                  <a:cubicBezTo>
                    <a:pt x="6" y="0"/>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01"/>
            <p:cNvSpPr/>
            <p:nvPr/>
          </p:nvSpPr>
          <p:spPr bwMode="auto">
            <a:xfrm>
              <a:off x="7645401" y="2590800"/>
              <a:ext cx="228600" cy="519113"/>
            </a:xfrm>
            <a:custGeom>
              <a:avLst/>
              <a:gdLst>
                <a:gd name="T0" fmla="*/ 54 w 61"/>
                <a:gd name="T1" fmla="*/ 32 h 138"/>
                <a:gd name="T2" fmla="*/ 57 w 61"/>
                <a:gd name="T3" fmla="*/ 36 h 138"/>
                <a:gd name="T4" fmla="*/ 61 w 61"/>
                <a:gd name="T5" fmla="*/ 32 h 138"/>
                <a:gd name="T6" fmla="*/ 61 w 61"/>
                <a:gd name="T7" fmla="*/ 3 h 138"/>
                <a:gd name="T8" fmla="*/ 57 w 61"/>
                <a:gd name="T9" fmla="*/ 0 h 138"/>
                <a:gd name="T10" fmla="*/ 4 w 61"/>
                <a:gd name="T11" fmla="*/ 0 h 138"/>
                <a:gd name="T12" fmla="*/ 0 w 61"/>
                <a:gd name="T13" fmla="*/ 3 h 138"/>
                <a:gd name="T14" fmla="*/ 0 w 61"/>
                <a:gd name="T15" fmla="*/ 134 h 138"/>
                <a:gd name="T16" fmla="*/ 4 w 61"/>
                <a:gd name="T17" fmla="*/ 138 h 138"/>
                <a:gd name="T18" fmla="*/ 57 w 61"/>
                <a:gd name="T19" fmla="*/ 138 h 138"/>
                <a:gd name="T20" fmla="*/ 61 w 61"/>
                <a:gd name="T21" fmla="*/ 134 h 138"/>
                <a:gd name="T22" fmla="*/ 61 w 61"/>
                <a:gd name="T23" fmla="*/ 111 h 138"/>
                <a:gd name="T24" fmla="*/ 57 w 61"/>
                <a:gd name="T25" fmla="*/ 107 h 138"/>
                <a:gd name="T26" fmla="*/ 54 w 61"/>
                <a:gd name="T27" fmla="*/ 111 h 138"/>
                <a:gd name="T28" fmla="*/ 54 w 61"/>
                <a:gd name="T29" fmla="*/ 131 h 138"/>
                <a:gd name="T30" fmla="*/ 7 w 61"/>
                <a:gd name="T31" fmla="*/ 131 h 138"/>
                <a:gd name="T32" fmla="*/ 7 w 61"/>
                <a:gd name="T33" fmla="*/ 7 h 138"/>
                <a:gd name="T34" fmla="*/ 54 w 61"/>
                <a:gd name="T35" fmla="*/ 7 h 138"/>
                <a:gd name="T36" fmla="*/ 54 w 61"/>
                <a:gd name="T37"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38">
                  <a:moveTo>
                    <a:pt x="54" y="32"/>
                  </a:moveTo>
                  <a:cubicBezTo>
                    <a:pt x="54" y="34"/>
                    <a:pt x="55" y="36"/>
                    <a:pt x="57" y="36"/>
                  </a:cubicBezTo>
                  <a:cubicBezTo>
                    <a:pt x="59" y="36"/>
                    <a:pt x="61" y="34"/>
                    <a:pt x="61" y="32"/>
                  </a:cubicBezTo>
                  <a:cubicBezTo>
                    <a:pt x="61" y="3"/>
                    <a:pt x="61" y="3"/>
                    <a:pt x="61" y="3"/>
                  </a:cubicBezTo>
                  <a:cubicBezTo>
                    <a:pt x="61" y="2"/>
                    <a:pt x="59" y="0"/>
                    <a:pt x="57" y="0"/>
                  </a:cubicBezTo>
                  <a:cubicBezTo>
                    <a:pt x="4" y="0"/>
                    <a:pt x="4" y="0"/>
                    <a:pt x="4" y="0"/>
                  </a:cubicBezTo>
                  <a:cubicBezTo>
                    <a:pt x="2" y="0"/>
                    <a:pt x="0" y="2"/>
                    <a:pt x="0" y="3"/>
                  </a:cubicBezTo>
                  <a:cubicBezTo>
                    <a:pt x="0" y="134"/>
                    <a:pt x="0" y="134"/>
                    <a:pt x="0" y="134"/>
                  </a:cubicBezTo>
                  <a:cubicBezTo>
                    <a:pt x="0" y="136"/>
                    <a:pt x="2" y="138"/>
                    <a:pt x="4" y="138"/>
                  </a:cubicBezTo>
                  <a:cubicBezTo>
                    <a:pt x="57" y="138"/>
                    <a:pt x="57" y="138"/>
                    <a:pt x="57" y="138"/>
                  </a:cubicBezTo>
                  <a:cubicBezTo>
                    <a:pt x="59" y="138"/>
                    <a:pt x="61" y="136"/>
                    <a:pt x="61" y="134"/>
                  </a:cubicBezTo>
                  <a:cubicBezTo>
                    <a:pt x="61" y="111"/>
                    <a:pt x="61" y="111"/>
                    <a:pt x="61" y="111"/>
                  </a:cubicBezTo>
                  <a:cubicBezTo>
                    <a:pt x="61" y="109"/>
                    <a:pt x="59" y="107"/>
                    <a:pt x="57" y="107"/>
                  </a:cubicBezTo>
                  <a:cubicBezTo>
                    <a:pt x="55" y="107"/>
                    <a:pt x="54" y="109"/>
                    <a:pt x="54" y="111"/>
                  </a:cubicBezTo>
                  <a:cubicBezTo>
                    <a:pt x="54" y="131"/>
                    <a:pt x="54" y="131"/>
                    <a:pt x="54" y="131"/>
                  </a:cubicBezTo>
                  <a:cubicBezTo>
                    <a:pt x="7" y="131"/>
                    <a:pt x="7" y="131"/>
                    <a:pt x="7" y="131"/>
                  </a:cubicBezTo>
                  <a:cubicBezTo>
                    <a:pt x="7" y="7"/>
                    <a:pt x="7" y="7"/>
                    <a:pt x="7" y="7"/>
                  </a:cubicBezTo>
                  <a:cubicBezTo>
                    <a:pt x="54" y="7"/>
                    <a:pt x="54" y="7"/>
                    <a:pt x="54" y="7"/>
                  </a:cubicBezTo>
                  <a:cubicBezTo>
                    <a:pt x="54" y="32"/>
                    <a:pt x="54" y="32"/>
                    <a:pt x="54" y="32"/>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02"/>
            <p:cNvSpPr/>
            <p:nvPr/>
          </p:nvSpPr>
          <p:spPr bwMode="auto">
            <a:xfrm>
              <a:off x="7645401" y="2884488"/>
              <a:ext cx="134938" cy="25400"/>
            </a:xfrm>
            <a:custGeom>
              <a:avLst/>
              <a:gdLst>
                <a:gd name="T0" fmla="*/ 32 w 36"/>
                <a:gd name="T1" fmla="*/ 7 h 7"/>
                <a:gd name="T2" fmla="*/ 36 w 36"/>
                <a:gd name="T3" fmla="*/ 3 h 7"/>
                <a:gd name="T4" fmla="*/ 32 w 36"/>
                <a:gd name="T5" fmla="*/ 0 h 7"/>
                <a:gd name="T6" fmla="*/ 4 w 36"/>
                <a:gd name="T7" fmla="*/ 0 h 7"/>
                <a:gd name="T8" fmla="*/ 0 w 36"/>
                <a:gd name="T9" fmla="*/ 3 h 7"/>
                <a:gd name="T10" fmla="*/ 4 w 36"/>
                <a:gd name="T11" fmla="*/ 7 h 7"/>
                <a:gd name="T12" fmla="*/ 32 w 3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2" y="7"/>
                  </a:moveTo>
                  <a:cubicBezTo>
                    <a:pt x="34" y="7"/>
                    <a:pt x="36" y="5"/>
                    <a:pt x="36" y="3"/>
                  </a:cubicBezTo>
                  <a:cubicBezTo>
                    <a:pt x="36" y="1"/>
                    <a:pt x="34" y="0"/>
                    <a:pt x="32" y="0"/>
                  </a:cubicBezTo>
                  <a:cubicBezTo>
                    <a:pt x="4" y="0"/>
                    <a:pt x="4" y="0"/>
                    <a:pt x="4" y="0"/>
                  </a:cubicBezTo>
                  <a:cubicBezTo>
                    <a:pt x="2" y="0"/>
                    <a:pt x="0" y="1"/>
                    <a:pt x="0" y="3"/>
                  </a:cubicBezTo>
                  <a:cubicBezTo>
                    <a:pt x="0" y="5"/>
                    <a:pt x="2" y="7"/>
                    <a:pt x="4" y="7"/>
                  </a:cubicBezTo>
                  <a:cubicBezTo>
                    <a:pt x="32" y="7"/>
                    <a:pt x="32" y="7"/>
                    <a:pt x="32" y="7"/>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Oval 103"/>
            <p:cNvSpPr>
              <a:spLocks noChangeArrowheads="1"/>
            </p:cNvSpPr>
            <p:nvPr/>
          </p:nvSpPr>
          <p:spPr bwMode="auto">
            <a:xfrm>
              <a:off x="7691438" y="3005138"/>
              <a:ext cx="41275" cy="41275"/>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Freeform 104"/>
            <p:cNvSpPr/>
            <p:nvPr/>
          </p:nvSpPr>
          <p:spPr bwMode="auto">
            <a:xfrm>
              <a:off x="7645401" y="2944813"/>
              <a:ext cx="134938" cy="30163"/>
            </a:xfrm>
            <a:custGeom>
              <a:avLst/>
              <a:gdLst>
                <a:gd name="T0" fmla="*/ 32 w 36"/>
                <a:gd name="T1" fmla="*/ 8 h 8"/>
                <a:gd name="T2" fmla="*/ 36 w 36"/>
                <a:gd name="T3" fmla="*/ 4 h 8"/>
                <a:gd name="T4" fmla="*/ 32 w 36"/>
                <a:gd name="T5" fmla="*/ 0 h 8"/>
                <a:gd name="T6" fmla="*/ 4 w 36"/>
                <a:gd name="T7" fmla="*/ 0 h 8"/>
                <a:gd name="T8" fmla="*/ 0 w 36"/>
                <a:gd name="T9" fmla="*/ 4 h 8"/>
                <a:gd name="T10" fmla="*/ 4 w 36"/>
                <a:gd name="T11" fmla="*/ 8 h 8"/>
                <a:gd name="T12" fmla="*/ 32 w 3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6" h="8">
                  <a:moveTo>
                    <a:pt x="32" y="8"/>
                  </a:moveTo>
                  <a:cubicBezTo>
                    <a:pt x="34" y="8"/>
                    <a:pt x="36" y="6"/>
                    <a:pt x="36" y="4"/>
                  </a:cubicBezTo>
                  <a:cubicBezTo>
                    <a:pt x="36" y="2"/>
                    <a:pt x="34" y="0"/>
                    <a:pt x="32" y="0"/>
                  </a:cubicBezTo>
                  <a:cubicBezTo>
                    <a:pt x="4" y="0"/>
                    <a:pt x="4" y="0"/>
                    <a:pt x="4" y="0"/>
                  </a:cubicBezTo>
                  <a:cubicBezTo>
                    <a:pt x="2" y="0"/>
                    <a:pt x="0" y="2"/>
                    <a:pt x="0" y="4"/>
                  </a:cubicBezTo>
                  <a:cubicBezTo>
                    <a:pt x="0" y="6"/>
                    <a:pt x="2" y="8"/>
                    <a:pt x="4" y="8"/>
                  </a:cubicBezTo>
                  <a:cubicBezTo>
                    <a:pt x="32" y="8"/>
                    <a:pt x="32" y="8"/>
                    <a:pt x="32" y="8"/>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05"/>
            <p:cNvSpPr>
              <a:spLocks noEditPoints="1"/>
            </p:cNvSpPr>
            <p:nvPr/>
          </p:nvSpPr>
          <p:spPr bwMode="auto">
            <a:xfrm>
              <a:off x="7747001" y="2692400"/>
              <a:ext cx="514350" cy="334963"/>
            </a:xfrm>
            <a:custGeom>
              <a:avLst/>
              <a:gdLst>
                <a:gd name="T0" fmla="*/ 5 w 137"/>
                <a:gd name="T1" fmla="*/ 0 h 89"/>
                <a:gd name="T2" fmla="*/ 132 w 137"/>
                <a:gd name="T3" fmla="*/ 0 h 89"/>
                <a:gd name="T4" fmla="*/ 137 w 137"/>
                <a:gd name="T5" fmla="*/ 5 h 89"/>
                <a:gd name="T6" fmla="*/ 137 w 137"/>
                <a:gd name="T7" fmla="*/ 84 h 89"/>
                <a:gd name="T8" fmla="*/ 132 w 137"/>
                <a:gd name="T9" fmla="*/ 89 h 89"/>
                <a:gd name="T10" fmla="*/ 5 w 137"/>
                <a:gd name="T11" fmla="*/ 89 h 89"/>
                <a:gd name="T12" fmla="*/ 0 w 137"/>
                <a:gd name="T13" fmla="*/ 84 h 89"/>
                <a:gd name="T14" fmla="*/ 0 w 137"/>
                <a:gd name="T15" fmla="*/ 5 h 89"/>
                <a:gd name="T16" fmla="*/ 5 w 137"/>
                <a:gd name="T17" fmla="*/ 0 h 89"/>
                <a:gd name="T18" fmla="*/ 127 w 137"/>
                <a:gd name="T19" fmla="*/ 11 h 89"/>
                <a:gd name="T20" fmla="*/ 10 w 137"/>
                <a:gd name="T21" fmla="*/ 11 h 89"/>
                <a:gd name="T22" fmla="*/ 10 w 137"/>
                <a:gd name="T23" fmla="*/ 79 h 89"/>
                <a:gd name="T24" fmla="*/ 127 w 137"/>
                <a:gd name="T25" fmla="*/ 79 h 89"/>
                <a:gd name="T26" fmla="*/ 127 w 137"/>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89">
                  <a:moveTo>
                    <a:pt x="5" y="0"/>
                  </a:moveTo>
                  <a:cubicBezTo>
                    <a:pt x="132" y="0"/>
                    <a:pt x="132" y="0"/>
                    <a:pt x="132" y="0"/>
                  </a:cubicBezTo>
                  <a:cubicBezTo>
                    <a:pt x="135" y="0"/>
                    <a:pt x="137" y="3"/>
                    <a:pt x="137" y="5"/>
                  </a:cubicBezTo>
                  <a:cubicBezTo>
                    <a:pt x="137" y="84"/>
                    <a:pt x="137" y="84"/>
                    <a:pt x="137" y="84"/>
                  </a:cubicBezTo>
                  <a:cubicBezTo>
                    <a:pt x="137" y="87"/>
                    <a:pt x="135" y="89"/>
                    <a:pt x="132" y="89"/>
                  </a:cubicBezTo>
                  <a:cubicBezTo>
                    <a:pt x="5" y="89"/>
                    <a:pt x="5" y="89"/>
                    <a:pt x="5" y="89"/>
                  </a:cubicBezTo>
                  <a:cubicBezTo>
                    <a:pt x="2" y="89"/>
                    <a:pt x="0" y="87"/>
                    <a:pt x="0" y="84"/>
                  </a:cubicBezTo>
                  <a:cubicBezTo>
                    <a:pt x="0" y="5"/>
                    <a:pt x="0" y="5"/>
                    <a:pt x="0" y="5"/>
                  </a:cubicBezTo>
                  <a:cubicBezTo>
                    <a:pt x="0" y="3"/>
                    <a:pt x="2" y="0"/>
                    <a:pt x="5" y="0"/>
                  </a:cubicBezTo>
                  <a:close/>
                  <a:moveTo>
                    <a:pt x="127" y="11"/>
                  </a:moveTo>
                  <a:cubicBezTo>
                    <a:pt x="10" y="11"/>
                    <a:pt x="10" y="11"/>
                    <a:pt x="10" y="11"/>
                  </a:cubicBezTo>
                  <a:cubicBezTo>
                    <a:pt x="10" y="79"/>
                    <a:pt x="10" y="79"/>
                    <a:pt x="10" y="79"/>
                  </a:cubicBezTo>
                  <a:cubicBezTo>
                    <a:pt x="127" y="79"/>
                    <a:pt x="127" y="79"/>
                    <a:pt x="127" y="79"/>
                  </a:cubicBezTo>
                  <a:cubicBezTo>
                    <a:pt x="127" y="11"/>
                    <a:pt x="127" y="11"/>
                    <a:pt x="127" y="11"/>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06"/>
            <p:cNvSpPr/>
            <p:nvPr/>
          </p:nvSpPr>
          <p:spPr bwMode="auto">
            <a:xfrm>
              <a:off x="7769226" y="3060700"/>
              <a:ext cx="447675" cy="41275"/>
            </a:xfrm>
            <a:custGeom>
              <a:avLst/>
              <a:gdLst>
                <a:gd name="T0" fmla="*/ 5 w 119"/>
                <a:gd name="T1" fmla="*/ 0 h 11"/>
                <a:gd name="T2" fmla="*/ 0 w 119"/>
                <a:gd name="T3" fmla="*/ 5 h 11"/>
                <a:gd name="T4" fmla="*/ 5 w 119"/>
                <a:gd name="T5" fmla="*/ 11 h 11"/>
                <a:gd name="T6" fmla="*/ 114 w 119"/>
                <a:gd name="T7" fmla="*/ 11 h 11"/>
                <a:gd name="T8" fmla="*/ 119 w 119"/>
                <a:gd name="T9" fmla="*/ 5 h 11"/>
                <a:gd name="T10" fmla="*/ 114 w 119"/>
                <a:gd name="T11" fmla="*/ 0 h 11"/>
                <a:gd name="T12" fmla="*/ 5 w 1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9" h="11">
                  <a:moveTo>
                    <a:pt x="5" y="0"/>
                  </a:moveTo>
                  <a:cubicBezTo>
                    <a:pt x="2" y="0"/>
                    <a:pt x="0" y="2"/>
                    <a:pt x="0" y="5"/>
                  </a:cubicBezTo>
                  <a:cubicBezTo>
                    <a:pt x="0" y="8"/>
                    <a:pt x="2" y="11"/>
                    <a:pt x="5" y="11"/>
                  </a:cubicBezTo>
                  <a:cubicBezTo>
                    <a:pt x="114" y="11"/>
                    <a:pt x="114" y="11"/>
                    <a:pt x="114" y="11"/>
                  </a:cubicBezTo>
                  <a:cubicBezTo>
                    <a:pt x="116" y="11"/>
                    <a:pt x="119" y="8"/>
                    <a:pt x="119" y="5"/>
                  </a:cubicBezTo>
                  <a:cubicBezTo>
                    <a:pt x="119" y="2"/>
                    <a:pt x="116" y="0"/>
                    <a:pt x="114" y="0"/>
                  </a:cubicBezTo>
                  <a:cubicBezTo>
                    <a:pt x="5" y="0"/>
                    <a:pt x="5" y="0"/>
                    <a:pt x="5" y="0"/>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107"/>
            <p:cNvSpPr/>
            <p:nvPr/>
          </p:nvSpPr>
          <p:spPr bwMode="auto">
            <a:xfrm>
              <a:off x="7956551" y="3019425"/>
              <a:ext cx="95250" cy="52388"/>
            </a:xfrm>
            <a:custGeom>
              <a:avLst/>
              <a:gdLst>
                <a:gd name="T0" fmla="*/ 0 w 60"/>
                <a:gd name="T1" fmla="*/ 33 h 33"/>
                <a:gd name="T2" fmla="*/ 60 w 60"/>
                <a:gd name="T3" fmla="*/ 33 h 33"/>
                <a:gd name="T4" fmla="*/ 60 w 60"/>
                <a:gd name="T5" fmla="*/ 0 h 33"/>
                <a:gd name="T6" fmla="*/ 0 w 60"/>
                <a:gd name="T7" fmla="*/ 0 h 33"/>
                <a:gd name="T8" fmla="*/ 0 w 60"/>
                <a:gd name="T9" fmla="*/ 33 h 33"/>
                <a:gd name="T10" fmla="*/ 0 w 60"/>
                <a:gd name="T11" fmla="*/ 33 h 33"/>
              </a:gdLst>
              <a:ahLst/>
              <a:cxnLst>
                <a:cxn ang="0">
                  <a:pos x="T0" y="T1"/>
                </a:cxn>
                <a:cxn ang="0">
                  <a:pos x="T2" y="T3"/>
                </a:cxn>
                <a:cxn ang="0">
                  <a:pos x="T4" y="T5"/>
                </a:cxn>
                <a:cxn ang="0">
                  <a:pos x="T6" y="T7"/>
                </a:cxn>
                <a:cxn ang="0">
                  <a:pos x="T8" y="T9"/>
                </a:cxn>
                <a:cxn ang="0">
                  <a:pos x="T10" y="T11"/>
                </a:cxn>
              </a:cxnLst>
              <a:rect l="0" t="0" r="r" b="b"/>
              <a:pathLst>
                <a:path w="60" h="33">
                  <a:moveTo>
                    <a:pt x="0" y="33"/>
                  </a:moveTo>
                  <a:lnTo>
                    <a:pt x="60" y="33"/>
                  </a:lnTo>
                  <a:lnTo>
                    <a:pt x="60" y="0"/>
                  </a:lnTo>
                  <a:lnTo>
                    <a:pt x="0" y="0"/>
                  </a:lnTo>
                  <a:lnTo>
                    <a:pt x="0" y="33"/>
                  </a:lnTo>
                  <a:lnTo>
                    <a:pt x="0" y="33"/>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108"/>
            <p:cNvSpPr/>
            <p:nvPr/>
          </p:nvSpPr>
          <p:spPr bwMode="auto">
            <a:xfrm>
              <a:off x="7945438" y="3016250"/>
              <a:ext cx="120650" cy="66675"/>
            </a:xfrm>
            <a:custGeom>
              <a:avLst/>
              <a:gdLst>
                <a:gd name="T0" fmla="*/ 28 w 32"/>
                <a:gd name="T1" fmla="*/ 18 h 18"/>
                <a:gd name="T2" fmla="*/ 3 w 32"/>
                <a:gd name="T3" fmla="*/ 18 h 18"/>
                <a:gd name="T4" fmla="*/ 0 w 32"/>
                <a:gd name="T5" fmla="*/ 15 h 18"/>
                <a:gd name="T6" fmla="*/ 0 w 32"/>
                <a:gd name="T7" fmla="*/ 3 h 18"/>
                <a:gd name="T8" fmla="*/ 3 w 32"/>
                <a:gd name="T9" fmla="*/ 0 h 18"/>
                <a:gd name="T10" fmla="*/ 28 w 32"/>
                <a:gd name="T11" fmla="*/ 0 h 18"/>
                <a:gd name="T12" fmla="*/ 32 w 32"/>
                <a:gd name="T13" fmla="*/ 3 h 18"/>
                <a:gd name="T14" fmla="*/ 32 w 32"/>
                <a:gd name="T15" fmla="*/ 15 h 18"/>
                <a:gd name="T16" fmla="*/ 28 w 32"/>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8">
                  <a:moveTo>
                    <a:pt x="28" y="18"/>
                  </a:moveTo>
                  <a:cubicBezTo>
                    <a:pt x="3" y="18"/>
                    <a:pt x="3" y="18"/>
                    <a:pt x="3" y="18"/>
                  </a:cubicBezTo>
                  <a:cubicBezTo>
                    <a:pt x="1" y="18"/>
                    <a:pt x="0" y="17"/>
                    <a:pt x="0" y="15"/>
                  </a:cubicBezTo>
                  <a:cubicBezTo>
                    <a:pt x="0" y="3"/>
                    <a:pt x="0" y="3"/>
                    <a:pt x="0" y="3"/>
                  </a:cubicBezTo>
                  <a:cubicBezTo>
                    <a:pt x="0" y="1"/>
                    <a:pt x="1" y="0"/>
                    <a:pt x="3" y="0"/>
                  </a:cubicBezTo>
                  <a:cubicBezTo>
                    <a:pt x="28" y="0"/>
                    <a:pt x="28" y="0"/>
                    <a:pt x="28" y="0"/>
                  </a:cubicBezTo>
                  <a:cubicBezTo>
                    <a:pt x="30" y="0"/>
                    <a:pt x="32" y="1"/>
                    <a:pt x="32" y="3"/>
                  </a:cubicBezTo>
                  <a:cubicBezTo>
                    <a:pt x="32" y="15"/>
                    <a:pt x="32" y="15"/>
                    <a:pt x="32" y="15"/>
                  </a:cubicBezTo>
                  <a:cubicBezTo>
                    <a:pt x="32" y="17"/>
                    <a:pt x="30" y="18"/>
                    <a:pt x="28" y="18"/>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109"/>
            <p:cNvSpPr/>
            <p:nvPr/>
          </p:nvSpPr>
          <p:spPr bwMode="auto">
            <a:xfrm>
              <a:off x="7893051" y="3016250"/>
              <a:ext cx="225425" cy="25400"/>
            </a:xfrm>
            <a:custGeom>
              <a:avLst/>
              <a:gdLst>
                <a:gd name="T0" fmla="*/ 56 w 60"/>
                <a:gd name="T1" fmla="*/ 7 h 7"/>
                <a:gd name="T2" fmla="*/ 60 w 60"/>
                <a:gd name="T3" fmla="*/ 3 h 7"/>
                <a:gd name="T4" fmla="*/ 56 w 60"/>
                <a:gd name="T5" fmla="*/ 0 h 7"/>
                <a:gd name="T6" fmla="*/ 3 w 60"/>
                <a:gd name="T7" fmla="*/ 0 h 7"/>
                <a:gd name="T8" fmla="*/ 0 w 60"/>
                <a:gd name="T9" fmla="*/ 3 h 7"/>
                <a:gd name="T10" fmla="*/ 3 w 60"/>
                <a:gd name="T11" fmla="*/ 7 h 7"/>
                <a:gd name="T12" fmla="*/ 56 w 6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56" y="7"/>
                  </a:moveTo>
                  <a:cubicBezTo>
                    <a:pt x="58" y="7"/>
                    <a:pt x="60" y="5"/>
                    <a:pt x="60" y="3"/>
                  </a:cubicBezTo>
                  <a:cubicBezTo>
                    <a:pt x="60" y="1"/>
                    <a:pt x="58" y="0"/>
                    <a:pt x="56" y="0"/>
                  </a:cubicBezTo>
                  <a:cubicBezTo>
                    <a:pt x="3" y="0"/>
                    <a:pt x="3" y="0"/>
                    <a:pt x="3" y="0"/>
                  </a:cubicBezTo>
                  <a:cubicBezTo>
                    <a:pt x="1" y="0"/>
                    <a:pt x="0" y="1"/>
                    <a:pt x="0" y="3"/>
                  </a:cubicBezTo>
                  <a:cubicBezTo>
                    <a:pt x="0" y="5"/>
                    <a:pt x="1" y="7"/>
                    <a:pt x="3" y="7"/>
                  </a:cubicBezTo>
                  <a:cubicBezTo>
                    <a:pt x="56" y="7"/>
                    <a:pt x="56" y="7"/>
                    <a:pt x="56" y="7"/>
                  </a:cubicBezTo>
                  <a:close/>
                </a:path>
              </a:pathLst>
            </a:custGeom>
            <a:grpFill/>
            <a:ln>
              <a:noFill/>
            </a:ln>
          </p:spPr>
          <p:txBody>
            <a:bodyPr vert="horz" wrap="square" lIns="91440" tIns="45720" rIns="91440" bIns="45720" numCol="1" anchor="t" anchorCtr="0" compatLnSpc="1"/>
            <a:lstStyle/>
            <a:p>
              <a:endParaRPr lang="zh-CN" altLang="en-US"/>
            </a:p>
          </p:txBody>
        </p:sp>
        <p:sp>
          <p:nvSpPr>
            <p:cNvPr id="66" name="Freeform 110"/>
            <p:cNvSpPr/>
            <p:nvPr/>
          </p:nvSpPr>
          <p:spPr bwMode="auto">
            <a:xfrm>
              <a:off x="8175626" y="3041650"/>
              <a:ext cx="82550" cy="41275"/>
            </a:xfrm>
            <a:custGeom>
              <a:avLst/>
              <a:gdLst>
                <a:gd name="T0" fmla="*/ 0 w 22"/>
                <a:gd name="T1" fmla="*/ 11 h 11"/>
                <a:gd name="T2" fmla="*/ 22 w 22"/>
                <a:gd name="T3" fmla="*/ 11 h 11"/>
                <a:gd name="T4" fmla="*/ 22 w 22"/>
                <a:gd name="T5" fmla="*/ 8 h 11"/>
                <a:gd name="T6" fmla="*/ 0 w 22"/>
                <a:gd name="T7" fmla="*/ 8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cubicBezTo>
                    <a:pt x="22" y="11"/>
                    <a:pt x="22" y="11"/>
                    <a:pt x="22" y="11"/>
                  </a:cubicBezTo>
                  <a:cubicBezTo>
                    <a:pt x="22" y="8"/>
                    <a:pt x="22" y="8"/>
                    <a:pt x="22" y="8"/>
                  </a:cubicBezTo>
                  <a:cubicBezTo>
                    <a:pt x="22" y="0"/>
                    <a:pt x="0" y="0"/>
                    <a:pt x="0" y="8"/>
                  </a:cubicBezTo>
                  <a:cubicBezTo>
                    <a:pt x="0" y="11"/>
                    <a:pt x="0" y="11"/>
                    <a:pt x="0" y="11"/>
                  </a:cubicBezTo>
                  <a:close/>
                </a:path>
              </a:pathLst>
            </a:custGeom>
            <a:grpFill/>
            <a:ln>
              <a:noFill/>
            </a:ln>
          </p:spPr>
          <p:txBody>
            <a:bodyPr vert="horz" wrap="square" lIns="91440" tIns="45720" rIns="91440" bIns="45720" numCol="1" anchor="t" anchorCtr="0" compatLnSpc="1"/>
            <a:lstStyle/>
            <a:p>
              <a:endParaRPr lang="zh-CN" altLang="en-US"/>
            </a:p>
          </p:txBody>
        </p:sp>
        <p:sp>
          <p:nvSpPr>
            <p:cNvPr id="67" name="Freeform 111"/>
            <p:cNvSpPr/>
            <p:nvPr/>
          </p:nvSpPr>
          <p:spPr bwMode="auto">
            <a:xfrm>
              <a:off x="8164513" y="3038475"/>
              <a:ext cx="104775" cy="55563"/>
            </a:xfrm>
            <a:custGeom>
              <a:avLst/>
              <a:gdLst>
                <a:gd name="T0" fmla="*/ 25 w 28"/>
                <a:gd name="T1" fmla="*/ 15 h 15"/>
                <a:gd name="T2" fmla="*/ 3 w 28"/>
                <a:gd name="T3" fmla="*/ 15 h 15"/>
                <a:gd name="T4" fmla="*/ 0 w 28"/>
                <a:gd name="T5" fmla="*/ 12 h 15"/>
                <a:gd name="T6" fmla="*/ 0 w 28"/>
                <a:gd name="T7" fmla="*/ 9 h 15"/>
                <a:gd name="T8" fmla="*/ 9 w 28"/>
                <a:gd name="T9" fmla="*/ 0 h 15"/>
                <a:gd name="T10" fmla="*/ 14 w 28"/>
                <a:gd name="T11" fmla="*/ 0 h 15"/>
                <a:gd name="T12" fmla="*/ 19 w 28"/>
                <a:gd name="T13" fmla="*/ 0 h 15"/>
                <a:gd name="T14" fmla="*/ 28 w 28"/>
                <a:gd name="T15" fmla="*/ 9 h 15"/>
                <a:gd name="T16" fmla="*/ 28 w 28"/>
                <a:gd name="T17" fmla="*/ 12 h 15"/>
                <a:gd name="T18" fmla="*/ 25 w 28"/>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5">
                  <a:moveTo>
                    <a:pt x="25" y="15"/>
                  </a:moveTo>
                  <a:cubicBezTo>
                    <a:pt x="3" y="15"/>
                    <a:pt x="3" y="15"/>
                    <a:pt x="3" y="15"/>
                  </a:cubicBezTo>
                  <a:cubicBezTo>
                    <a:pt x="1" y="15"/>
                    <a:pt x="0" y="14"/>
                    <a:pt x="0" y="12"/>
                  </a:cubicBezTo>
                  <a:cubicBezTo>
                    <a:pt x="0" y="9"/>
                    <a:pt x="0" y="9"/>
                    <a:pt x="0" y="9"/>
                  </a:cubicBezTo>
                  <a:cubicBezTo>
                    <a:pt x="0" y="4"/>
                    <a:pt x="4" y="1"/>
                    <a:pt x="9" y="0"/>
                  </a:cubicBezTo>
                  <a:cubicBezTo>
                    <a:pt x="10" y="0"/>
                    <a:pt x="12" y="0"/>
                    <a:pt x="14" y="0"/>
                  </a:cubicBezTo>
                  <a:cubicBezTo>
                    <a:pt x="16" y="0"/>
                    <a:pt x="17" y="0"/>
                    <a:pt x="19" y="0"/>
                  </a:cubicBezTo>
                  <a:cubicBezTo>
                    <a:pt x="24" y="1"/>
                    <a:pt x="28" y="4"/>
                    <a:pt x="28" y="9"/>
                  </a:cubicBezTo>
                  <a:cubicBezTo>
                    <a:pt x="28" y="12"/>
                    <a:pt x="28" y="12"/>
                    <a:pt x="28" y="12"/>
                  </a:cubicBezTo>
                  <a:cubicBezTo>
                    <a:pt x="28" y="14"/>
                    <a:pt x="26" y="15"/>
                    <a:pt x="25" y="15"/>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68" name="组合 67"/>
          <p:cNvGrpSpPr/>
          <p:nvPr/>
        </p:nvGrpSpPr>
        <p:grpSpPr>
          <a:xfrm>
            <a:off x="3185584" y="3344864"/>
            <a:ext cx="515710" cy="406548"/>
            <a:chOff x="5763493" y="625056"/>
            <a:chExt cx="658500" cy="519113"/>
          </a:xfrm>
        </p:grpSpPr>
        <p:sp>
          <p:nvSpPr>
            <p:cNvPr id="69" name="Freeform 101"/>
            <p:cNvSpPr/>
            <p:nvPr/>
          </p:nvSpPr>
          <p:spPr bwMode="auto">
            <a:xfrm>
              <a:off x="5763493" y="625056"/>
              <a:ext cx="228600" cy="519113"/>
            </a:xfrm>
            <a:custGeom>
              <a:avLst/>
              <a:gdLst>
                <a:gd name="T0" fmla="*/ 54 w 61"/>
                <a:gd name="T1" fmla="*/ 32 h 138"/>
                <a:gd name="T2" fmla="*/ 57 w 61"/>
                <a:gd name="T3" fmla="*/ 36 h 138"/>
                <a:gd name="T4" fmla="*/ 61 w 61"/>
                <a:gd name="T5" fmla="*/ 32 h 138"/>
                <a:gd name="T6" fmla="*/ 61 w 61"/>
                <a:gd name="T7" fmla="*/ 3 h 138"/>
                <a:gd name="T8" fmla="*/ 57 w 61"/>
                <a:gd name="T9" fmla="*/ 0 h 138"/>
                <a:gd name="T10" fmla="*/ 4 w 61"/>
                <a:gd name="T11" fmla="*/ 0 h 138"/>
                <a:gd name="T12" fmla="*/ 0 w 61"/>
                <a:gd name="T13" fmla="*/ 3 h 138"/>
                <a:gd name="T14" fmla="*/ 0 w 61"/>
                <a:gd name="T15" fmla="*/ 134 h 138"/>
                <a:gd name="T16" fmla="*/ 4 w 61"/>
                <a:gd name="T17" fmla="*/ 138 h 138"/>
                <a:gd name="T18" fmla="*/ 57 w 61"/>
                <a:gd name="T19" fmla="*/ 138 h 138"/>
                <a:gd name="T20" fmla="*/ 61 w 61"/>
                <a:gd name="T21" fmla="*/ 134 h 138"/>
                <a:gd name="T22" fmla="*/ 61 w 61"/>
                <a:gd name="T23" fmla="*/ 111 h 138"/>
                <a:gd name="T24" fmla="*/ 57 w 61"/>
                <a:gd name="T25" fmla="*/ 107 h 138"/>
                <a:gd name="T26" fmla="*/ 54 w 61"/>
                <a:gd name="T27" fmla="*/ 111 h 138"/>
                <a:gd name="T28" fmla="*/ 54 w 61"/>
                <a:gd name="T29" fmla="*/ 131 h 138"/>
                <a:gd name="T30" fmla="*/ 7 w 61"/>
                <a:gd name="T31" fmla="*/ 131 h 138"/>
                <a:gd name="T32" fmla="*/ 7 w 61"/>
                <a:gd name="T33" fmla="*/ 7 h 138"/>
                <a:gd name="T34" fmla="*/ 54 w 61"/>
                <a:gd name="T35" fmla="*/ 7 h 138"/>
                <a:gd name="T36" fmla="*/ 54 w 61"/>
                <a:gd name="T37"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38">
                  <a:moveTo>
                    <a:pt x="54" y="32"/>
                  </a:moveTo>
                  <a:cubicBezTo>
                    <a:pt x="54" y="34"/>
                    <a:pt x="55" y="36"/>
                    <a:pt x="57" y="36"/>
                  </a:cubicBezTo>
                  <a:cubicBezTo>
                    <a:pt x="59" y="36"/>
                    <a:pt x="61" y="34"/>
                    <a:pt x="61" y="32"/>
                  </a:cubicBezTo>
                  <a:cubicBezTo>
                    <a:pt x="61" y="3"/>
                    <a:pt x="61" y="3"/>
                    <a:pt x="61" y="3"/>
                  </a:cubicBezTo>
                  <a:cubicBezTo>
                    <a:pt x="61" y="2"/>
                    <a:pt x="59" y="0"/>
                    <a:pt x="57" y="0"/>
                  </a:cubicBezTo>
                  <a:cubicBezTo>
                    <a:pt x="4" y="0"/>
                    <a:pt x="4" y="0"/>
                    <a:pt x="4" y="0"/>
                  </a:cubicBezTo>
                  <a:cubicBezTo>
                    <a:pt x="2" y="0"/>
                    <a:pt x="0" y="2"/>
                    <a:pt x="0" y="3"/>
                  </a:cubicBezTo>
                  <a:cubicBezTo>
                    <a:pt x="0" y="134"/>
                    <a:pt x="0" y="134"/>
                    <a:pt x="0" y="134"/>
                  </a:cubicBezTo>
                  <a:cubicBezTo>
                    <a:pt x="0" y="136"/>
                    <a:pt x="2" y="138"/>
                    <a:pt x="4" y="138"/>
                  </a:cubicBezTo>
                  <a:cubicBezTo>
                    <a:pt x="57" y="138"/>
                    <a:pt x="57" y="138"/>
                    <a:pt x="57" y="138"/>
                  </a:cubicBezTo>
                  <a:cubicBezTo>
                    <a:pt x="59" y="138"/>
                    <a:pt x="61" y="136"/>
                    <a:pt x="61" y="134"/>
                  </a:cubicBezTo>
                  <a:cubicBezTo>
                    <a:pt x="61" y="111"/>
                    <a:pt x="61" y="111"/>
                    <a:pt x="61" y="111"/>
                  </a:cubicBezTo>
                  <a:cubicBezTo>
                    <a:pt x="61" y="109"/>
                    <a:pt x="59" y="107"/>
                    <a:pt x="57" y="107"/>
                  </a:cubicBezTo>
                  <a:cubicBezTo>
                    <a:pt x="55" y="107"/>
                    <a:pt x="54" y="109"/>
                    <a:pt x="54" y="111"/>
                  </a:cubicBezTo>
                  <a:cubicBezTo>
                    <a:pt x="54" y="131"/>
                    <a:pt x="54" y="131"/>
                    <a:pt x="54" y="131"/>
                  </a:cubicBezTo>
                  <a:cubicBezTo>
                    <a:pt x="7" y="131"/>
                    <a:pt x="7" y="131"/>
                    <a:pt x="7" y="131"/>
                  </a:cubicBezTo>
                  <a:cubicBezTo>
                    <a:pt x="7" y="7"/>
                    <a:pt x="7" y="7"/>
                    <a:pt x="7" y="7"/>
                  </a:cubicBezTo>
                  <a:cubicBezTo>
                    <a:pt x="54" y="7"/>
                    <a:pt x="54" y="7"/>
                    <a:pt x="54" y="7"/>
                  </a:cubicBezTo>
                  <a:cubicBezTo>
                    <a:pt x="54" y="32"/>
                    <a:pt x="54" y="32"/>
                    <a:pt x="54" y="32"/>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0" name="Freeform 102"/>
            <p:cNvSpPr/>
            <p:nvPr/>
          </p:nvSpPr>
          <p:spPr bwMode="auto">
            <a:xfrm>
              <a:off x="5763493" y="918744"/>
              <a:ext cx="223200" cy="25400"/>
            </a:xfrm>
            <a:custGeom>
              <a:avLst/>
              <a:gdLst>
                <a:gd name="T0" fmla="*/ 32 w 36"/>
                <a:gd name="T1" fmla="*/ 7 h 7"/>
                <a:gd name="T2" fmla="*/ 36 w 36"/>
                <a:gd name="T3" fmla="*/ 3 h 7"/>
                <a:gd name="T4" fmla="*/ 32 w 36"/>
                <a:gd name="T5" fmla="*/ 0 h 7"/>
                <a:gd name="T6" fmla="*/ 4 w 36"/>
                <a:gd name="T7" fmla="*/ 0 h 7"/>
                <a:gd name="T8" fmla="*/ 0 w 36"/>
                <a:gd name="T9" fmla="*/ 3 h 7"/>
                <a:gd name="T10" fmla="*/ 4 w 36"/>
                <a:gd name="T11" fmla="*/ 7 h 7"/>
                <a:gd name="T12" fmla="*/ 32 w 3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2" y="7"/>
                  </a:moveTo>
                  <a:cubicBezTo>
                    <a:pt x="34" y="7"/>
                    <a:pt x="36" y="5"/>
                    <a:pt x="36" y="3"/>
                  </a:cubicBezTo>
                  <a:cubicBezTo>
                    <a:pt x="36" y="1"/>
                    <a:pt x="34" y="0"/>
                    <a:pt x="32" y="0"/>
                  </a:cubicBezTo>
                  <a:cubicBezTo>
                    <a:pt x="4" y="0"/>
                    <a:pt x="4" y="0"/>
                    <a:pt x="4" y="0"/>
                  </a:cubicBezTo>
                  <a:cubicBezTo>
                    <a:pt x="2" y="0"/>
                    <a:pt x="0" y="1"/>
                    <a:pt x="0" y="3"/>
                  </a:cubicBezTo>
                  <a:cubicBezTo>
                    <a:pt x="0" y="5"/>
                    <a:pt x="2" y="7"/>
                    <a:pt x="4" y="7"/>
                  </a:cubicBezTo>
                  <a:cubicBezTo>
                    <a:pt x="32" y="7"/>
                    <a:pt x="32" y="7"/>
                    <a:pt x="32" y="7"/>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1" name="Oval 103"/>
            <p:cNvSpPr>
              <a:spLocks noChangeArrowheads="1"/>
            </p:cNvSpPr>
            <p:nvPr/>
          </p:nvSpPr>
          <p:spPr bwMode="auto">
            <a:xfrm>
              <a:off x="5809530" y="1039394"/>
              <a:ext cx="41275" cy="41275"/>
            </a:xfrm>
            <a:prstGeom prst="ellipse">
              <a:avLst/>
            </a:prstGeom>
            <a:solidFill>
              <a:srgbClr val="0070C0"/>
            </a:solidFill>
            <a:ln>
              <a:noFill/>
            </a:ln>
          </p:spPr>
          <p:txBody>
            <a:bodyPr vert="horz" wrap="square" lIns="91440" tIns="45720" rIns="91440" bIns="45720" numCol="1" anchor="t" anchorCtr="0" compatLnSpc="1"/>
            <a:lstStyle/>
            <a:p>
              <a:endParaRPr lang="zh-CN" altLang="en-US"/>
            </a:p>
          </p:txBody>
        </p:sp>
        <p:sp>
          <p:nvSpPr>
            <p:cNvPr id="72" name="Freeform 104"/>
            <p:cNvSpPr/>
            <p:nvPr/>
          </p:nvSpPr>
          <p:spPr bwMode="auto">
            <a:xfrm>
              <a:off x="5763493" y="979069"/>
              <a:ext cx="223200" cy="25200"/>
            </a:xfrm>
            <a:custGeom>
              <a:avLst/>
              <a:gdLst>
                <a:gd name="T0" fmla="*/ 32 w 36"/>
                <a:gd name="T1" fmla="*/ 8 h 8"/>
                <a:gd name="T2" fmla="*/ 36 w 36"/>
                <a:gd name="T3" fmla="*/ 4 h 8"/>
                <a:gd name="T4" fmla="*/ 32 w 36"/>
                <a:gd name="T5" fmla="*/ 0 h 8"/>
                <a:gd name="T6" fmla="*/ 4 w 36"/>
                <a:gd name="T7" fmla="*/ 0 h 8"/>
                <a:gd name="T8" fmla="*/ 0 w 36"/>
                <a:gd name="T9" fmla="*/ 4 h 8"/>
                <a:gd name="T10" fmla="*/ 4 w 36"/>
                <a:gd name="T11" fmla="*/ 8 h 8"/>
                <a:gd name="T12" fmla="*/ 32 w 3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6" h="8">
                  <a:moveTo>
                    <a:pt x="32" y="8"/>
                  </a:moveTo>
                  <a:cubicBezTo>
                    <a:pt x="34" y="8"/>
                    <a:pt x="36" y="6"/>
                    <a:pt x="36" y="4"/>
                  </a:cubicBezTo>
                  <a:cubicBezTo>
                    <a:pt x="36" y="2"/>
                    <a:pt x="34" y="0"/>
                    <a:pt x="32" y="0"/>
                  </a:cubicBezTo>
                  <a:cubicBezTo>
                    <a:pt x="4" y="0"/>
                    <a:pt x="4" y="0"/>
                    <a:pt x="4" y="0"/>
                  </a:cubicBezTo>
                  <a:cubicBezTo>
                    <a:pt x="2" y="0"/>
                    <a:pt x="0" y="2"/>
                    <a:pt x="0" y="4"/>
                  </a:cubicBezTo>
                  <a:cubicBezTo>
                    <a:pt x="0" y="6"/>
                    <a:pt x="2" y="8"/>
                    <a:pt x="4" y="8"/>
                  </a:cubicBezTo>
                  <a:cubicBezTo>
                    <a:pt x="32" y="8"/>
                    <a:pt x="32" y="8"/>
                    <a:pt x="32" y="8"/>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3" name="Freeform 104"/>
            <p:cNvSpPr/>
            <p:nvPr/>
          </p:nvSpPr>
          <p:spPr bwMode="auto">
            <a:xfrm rot="16200000">
              <a:off x="5779750" y="848982"/>
              <a:ext cx="396000" cy="25200"/>
            </a:xfrm>
            <a:custGeom>
              <a:avLst/>
              <a:gdLst>
                <a:gd name="T0" fmla="*/ 32 w 36"/>
                <a:gd name="T1" fmla="*/ 8 h 8"/>
                <a:gd name="T2" fmla="*/ 36 w 36"/>
                <a:gd name="T3" fmla="*/ 4 h 8"/>
                <a:gd name="T4" fmla="*/ 32 w 36"/>
                <a:gd name="T5" fmla="*/ 0 h 8"/>
                <a:gd name="T6" fmla="*/ 4 w 36"/>
                <a:gd name="T7" fmla="*/ 0 h 8"/>
                <a:gd name="T8" fmla="*/ 0 w 36"/>
                <a:gd name="T9" fmla="*/ 4 h 8"/>
                <a:gd name="T10" fmla="*/ 4 w 36"/>
                <a:gd name="T11" fmla="*/ 8 h 8"/>
                <a:gd name="T12" fmla="*/ 32 w 3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6" h="8">
                  <a:moveTo>
                    <a:pt x="32" y="8"/>
                  </a:moveTo>
                  <a:cubicBezTo>
                    <a:pt x="34" y="8"/>
                    <a:pt x="36" y="6"/>
                    <a:pt x="36" y="4"/>
                  </a:cubicBezTo>
                  <a:cubicBezTo>
                    <a:pt x="36" y="2"/>
                    <a:pt x="34" y="0"/>
                    <a:pt x="32" y="0"/>
                  </a:cubicBezTo>
                  <a:cubicBezTo>
                    <a:pt x="4" y="0"/>
                    <a:pt x="4" y="0"/>
                    <a:pt x="4" y="0"/>
                  </a:cubicBezTo>
                  <a:cubicBezTo>
                    <a:pt x="2" y="0"/>
                    <a:pt x="0" y="2"/>
                    <a:pt x="0" y="4"/>
                  </a:cubicBezTo>
                  <a:cubicBezTo>
                    <a:pt x="0" y="6"/>
                    <a:pt x="2" y="8"/>
                    <a:pt x="4" y="8"/>
                  </a:cubicBezTo>
                  <a:cubicBezTo>
                    <a:pt x="32" y="8"/>
                    <a:pt x="32" y="8"/>
                    <a:pt x="32" y="8"/>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4" name="Freeform 63"/>
            <p:cNvSpPr>
              <a:spLocks noEditPoints="1"/>
            </p:cNvSpPr>
            <p:nvPr/>
          </p:nvSpPr>
          <p:spPr bwMode="auto">
            <a:xfrm rot="5400000">
              <a:off x="6177873" y="700263"/>
              <a:ext cx="76277" cy="410496"/>
            </a:xfrm>
            <a:custGeom>
              <a:avLst/>
              <a:gdLst>
                <a:gd name="T0" fmla="*/ 29 w 32"/>
                <a:gd name="T1" fmla="*/ 0 h 117"/>
                <a:gd name="T2" fmla="*/ 3 w 32"/>
                <a:gd name="T3" fmla="*/ 0 h 117"/>
                <a:gd name="T4" fmla="*/ 0 w 32"/>
                <a:gd name="T5" fmla="*/ 3 h 117"/>
                <a:gd name="T6" fmla="*/ 0 w 32"/>
                <a:gd name="T7" fmla="*/ 114 h 117"/>
                <a:gd name="T8" fmla="*/ 3 w 32"/>
                <a:gd name="T9" fmla="*/ 117 h 117"/>
                <a:gd name="T10" fmla="*/ 29 w 32"/>
                <a:gd name="T11" fmla="*/ 117 h 117"/>
                <a:gd name="T12" fmla="*/ 32 w 32"/>
                <a:gd name="T13" fmla="*/ 114 h 117"/>
                <a:gd name="T14" fmla="*/ 32 w 32"/>
                <a:gd name="T15" fmla="*/ 3 h 117"/>
                <a:gd name="T16" fmla="*/ 29 w 32"/>
                <a:gd name="T17" fmla="*/ 0 h 117"/>
                <a:gd name="T18" fmla="*/ 16 w 32"/>
                <a:gd name="T19" fmla="*/ 106 h 117"/>
                <a:gd name="T20" fmla="*/ 10 w 32"/>
                <a:gd name="T21" fmla="*/ 101 h 117"/>
                <a:gd name="T22" fmla="*/ 16 w 32"/>
                <a:gd name="T23" fmla="*/ 95 h 117"/>
                <a:gd name="T24" fmla="*/ 22 w 32"/>
                <a:gd name="T25" fmla="*/ 101 h 117"/>
                <a:gd name="T26" fmla="*/ 16 w 32"/>
                <a:gd name="T27" fmla="*/ 106 h 117"/>
                <a:gd name="T28" fmla="*/ 25 w 32"/>
                <a:gd name="T29" fmla="*/ 32 h 117"/>
                <a:gd name="T30" fmla="*/ 22 w 32"/>
                <a:gd name="T31" fmla="*/ 35 h 117"/>
                <a:gd name="T32" fmla="*/ 10 w 32"/>
                <a:gd name="T33" fmla="*/ 35 h 117"/>
                <a:gd name="T34" fmla="*/ 7 w 32"/>
                <a:gd name="T35" fmla="*/ 32 h 117"/>
                <a:gd name="T36" fmla="*/ 7 w 32"/>
                <a:gd name="T37" fmla="*/ 12 h 117"/>
                <a:gd name="T38" fmla="*/ 10 w 32"/>
                <a:gd name="T39" fmla="*/ 9 h 117"/>
                <a:gd name="T40" fmla="*/ 22 w 32"/>
                <a:gd name="T41" fmla="*/ 9 h 117"/>
                <a:gd name="T42" fmla="*/ 25 w 32"/>
                <a:gd name="T43" fmla="*/ 12 h 117"/>
                <a:gd name="T44" fmla="*/ 25 w 32"/>
                <a:gd name="T45"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117">
                  <a:moveTo>
                    <a:pt x="29" y="0"/>
                  </a:moveTo>
                  <a:cubicBezTo>
                    <a:pt x="3" y="0"/>
                    <a:pt x="3" y="0"/>
                    <a:pt x="3" y="0"/>
                  </a:cubicBezTo>
                  <a:cubicBezTo>
                    <a:pt x="1" y="0"/>
                    <a:pt x="0" y="1"/>
                    <a:pt x="0" y="3"/>
                  </a:cubicBezTo>
                  <a:cubicBezTo>
                    <a:pt x="0" y="114"/>
                    <a:pt x="0" y="114"/>
                    <a:pt x="0" y="114"/>
                  </a:cubicBezTo>
                  <a:cubicBezTo>
                    <a:pt x="0" y="116"/>
                    <a:pt x="1" y="117"/>
                    <a:pt x="3" y="117"/>
                  </a:cubicBezTo>
                  <a:cubicBezTo>
                    <a:pt x="29" y="117"/>
                    <a:pt x="29" y="117"/>
                    <a:pt x="29" y="117"/>
                  </a:cubicBezTo>
                  <a:cubicBezTo>
                    <a:pt x="30" y="117"/>
                    <a:pt x="32" y="116"/>
                    <a:pt x="32" y="114"/>
                  </a:cubicBezTo>
                  <a:cubicBezTo>
                    <a:pt x="32" y="3"/>
                    <a:pt x="32" y="3"/>
                    <a:pt x="32" y="3"/>
                  </a:cubicBezTo>
                  <a:cubicBezTo>
                    <a:pt x="32" y="1"/>
                    <a:pt x="30" y="0"/>
                    <a:pt x="29" y="0"/>
                  </a:cubicBezTo>
                  <a:close/>
                  <a:moveTo>
                    <a:pt x="16" y="106"/>
                  </a:moveTo>
                  <a:cubicBezTo>
                    <a:pt x="13" y="106"/>
                    <a:pt x="10" y="104"/>
                    <a:pt x="10" y="101"/>
                  </a:cubicBezTo>
                  <a:cubicBezTo>
                    <a:pt x="10" y="97"/>
                    <a:pt x="13" y="95"/>
                    <a:pt x="16" y="95"/>
                  </a:cubicBezTo>
                  <a:cubicBezTo>
                    <a:pt x="19" y="95"/>
                    <a:pt x="22" y="97"/>
                    <a:pt x="22" y="101"/>
                  </a:cubicBezTo>
                  <a:cubicBezTo>
                    <a:pt x="22" y="104"/>
                    <a:pt x="19" y="106"/>
                    <a:pt x="16" y="106"/>
                  </a:cubicBezTo>
                  <a:close/>
                  <a:moveTo>
                    <a:pt x="25" y="32"/>
                  </a:moveTo>
                  <a:cubicBezTo>
                    <a:pt x="25" y="33"/>
                    <a:pt x="24" y="35"/>
                    <a:pt x="22" y="35"/>
                  </a:cubicBezTo>
                  <a:cubicBezTo>
                    <a:pt x="10" y="35"/>
                    <a:pt x="10" y="35"/>
                    <a:pt x="10" y="35"/>
                  </a:cubicBezTo>
                  <a:cubicBezTo>
                    <a:pt x="8" y="35"/>
                    <a:pt x="7" y="33"/>
                    <a:pt x="7" y="32"/>
                  </a:cubicBezTo>
                  <a:cubicBezTo>
                    <a:pt x="7" y="12"/>
                    <a:pt x="7" y="12"/>
                    <a:pt x="7" y="12"/>
                  </a:cubicBezTo>
                  <a:cubicBezTo>
                    <a:pt x="7" y="10"/>
                    <a:pt x="8" y="9"/>
                    <a:pt x="10" y="9"/>
                  </a:cubicBezTo>
                  <a:cubicBezTo>
                    <a:pt x="22" y="9"/>
                    <a:pt x="22" y="9"/>
                    <a:pt x="22" y="9"/>
                  </a:cubicBezTo>
                  <a:cubicBezTo>
                    <a:pt x="24" y="9"/>
                    <a:pt x="25" y="10"/>
                    <a:pt x="25" y="12"/>
                  </a:cubicBezTo>
                  <a:lnTo>
                    <a:pt x="25" y="32"/>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5" name="Freeform 63"/>
            <p:cNvSpPr>
              <a:spLocks noEditPoints="1"/>
            </p:cNvSpPr>
            <p:nvPr/>
          </p:nvSpPr>
          <p:spPr bwMode="auto">
            <a:xfrm rot="5400000">
              <a:off x="6178606" y="792164"/>
              <a:ext cx="76277" cy="410496"/>
            </a:xfrm>
            <a:custGeom>
              <a:avLst/>
              <a:gdLst>
                <a:gd name="T0" fmla="*/ 29 w 32"/>
                <a:gd name="T1" fmla="*/ 0 h 117"/>
                <a:gd name="T2" fmla="*/ 3 w 32"/>
                <a:gd name="T3" fmla="*/ 0 h 117"/>
                <a:gd name="T4" fmla="*/ 0 w 32"/>
                <a:gd name="T5" fmla="*/ 3 h 117"/>
                <a:gd name="T6" fmla="*/ 0 w 32"/>
                <a:gd name="T7" fmla="*/ 114 h 117"/>
                <a:gd name="T8" fmla="*/ 3 w 32"/>
                <a:gd name="T9" fmla="*/ 117 h 117"/>
                <a:gd name="T10" fmla="*/ 29 w 32"/>
                <a:gd name="T11" fmla="*/ 117 h 117"/>
                <a:gd name="T12" fmla="*/ 32 w 32"/>
                <a:gd name="T13" fmla="*/ 114 h 117"/>
                <a:gd name="T14" fmla="*/ 32 w 32"/>
                <a:gd name="T15" fmla="*/ 3 h 117"/>
                <a:gd name="T16" fmla="*/ 29 w 32"/>
                <a:gd name="T17" fmla="*/ 0 h 117"/>
                <a:gd name="T18" fmla="*/ 16 w 32"/>
                <a:gd name="T19" fmla="*/ 106 h 117"/>
                <a:gd name="T20" fmla="*/ 10 w 32"/>
                <a:gd name="T21" fmla="*/ 101 h 117"/>
                <a:gd name="T22" fmla="*/ 16 w 32"/>
                <a:gd name="T23" fmla="*/ 95 h 117"/>
                <a:gd name="T24" fmla="*/ 22 w 32"/>
                <a:gd name="T25" fmla="*/ 101 h 117"/>
                <a:gd name="T26" fmla="*/ 16 w 32"/>
                <a:gd name="T27" fmla="*/ 106 h 117"/>
                <a:gd name="T28" fmla="*/ 25 w 32"/>
                <a:gd name="T29" fmla="*/ 32 h 117"/>
                <a:gd name="T30" fmla="*/ 22 w 32"/>
                <a:gd name="T31" fmla="*/ 35 h 117"/>
                <a:gd name="T32" fmla="*/ 10 w 32"/>
                <a:gd name="T33" fmla="*/ 35 h 117"/>
                <a:gd name="T34" fmla="*/ 7 w 32"/>
                <a:gd name="T35" fmla="*/ 32 h 117"/>
                <a:gd name="T36" fmla="*/ 7 w 32"/>
                <a:gd name="T37" fmla="*/ 12 h 117"/>
                <a:gd name="T38" fmla="*/ 10 w 32"/>
                <a:gd name="T39" fmla="*/ 9 h 117"/>
                <a:gd name="T40" fmla="*/ 22 w 32"/>
                <a:gd name="T41" fmla="*/ 9 h 117"/>
                <a:gd name="T42" fmla="*/ 25 w 32"/>
                <a:gd name="T43" fmla="*/ 12 h 117"/>
                <a:gd name="T44" fmla="*/ 25 w 32"/>
                <a:gd name="T45"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117">
                  <a:moveTo>
                    <a:pt x="29" y="0"/>
                  </a:moveTo>
                  <a:cubicBezTo>
                    <a:pt x="3" y="0"/>
                    <a:pt x="3" y="0"/>
                    <a:pt x="3" y="0"/>
                  </a:cubicBezTo>
                  <a:cubicBezTo>
                    <a:pt x="1" y="0"/>
                    <a:pt x="0" y="1"/>
                    <a:pt x="0" y="3"/>
                  </a:cubicBezTo>
                  <a:cubicBezTo>
                    <a:pt x="0" y="114"/>
                    <a:pt x="0" y="114"/>
                    <a:pt x="0" y="114"/>
                  </a:cubicBezTo>
                  <a:cubicBezTo>
                    <a:pt x="0" y="116"/>
                    <a:pt x="1" y="117"/>
                    <a:pt x="3" y="117"/>
                  </a:cubicBezTo>
                  <a:cubicBezTo>
                    <a:pt x="29" y="117"/>
                    <a:pt x="29" y="117"/>
                    <a:pt x="29" y="117"/>
                  </a:cubicBezTo>
                  <a:cubicBezTo>
                    <a:pt x="30" y="117"/>
                    <a:pt x="32" y="116"/>
                    <a:pt x="32" y="114"/>
                  </a:cubicBezTo>
                  <a:cubicBezTo>
                    <a:pt x="32" y="3"/>
                    <a:pt x="32" y="3"/>
                    <a:pt x="32" y="3"/>
                  </a:cubicBezTo>
                  <a:cubicBezTo>
                    <a:pt x="32" y="1"/>
                    <a:pt x="30" y="0"/>
                    <a:pt x="29" y="0"/>
                  </a:cubicBezTo>
                  <a:close/>
                  <a:moveTo>
                    <a:pt x="16" y="106"/>
                  </a:moveTo>
                  <a:cubicBezTo>
                    <a:pt x="13" y="106"/>
                    <a:pt x="10" y="104"/>
                    <a:pt x="10" y="101"/>
                  </a:cubicBezTo>
                  <a:cubicBezTo>
                    <a:pt x="10" y="97"/>
                    <a:pt x="13" y="95"/>
                    <a:pt x="16" y="95"/>
                  </a:cubicBezTo>
                  <a:cubicBezTo>
                    <a:pt x="19" y="95"/>
                    <a:pt x="22" y="97"/>
                    <a:pt x="22" y="101"/>
                  </a:cubicBezTo>
                  <a:cubicBezTo>
                    <a:pt x="22" y="104"/>
                    <a:pt x="19" y="106"/>
                    <a:pt x="16" y="106"/>
                  </a:cubicBezTo>
                  <a:close/>
                  <a:moveTo>
                    <a:pt x="25" y="32"/>
                  </a:moveTo>
                  <a:cubicBezTo>
                    <a:pt x="25" y="33"/>
                    <a:pt x="24" y="35"/>
                    <a:pt x="22" y="35"/>
                  </a:cubicBezTo>
                  <a:cubicBezTo>
                    <a:pt x="10" y="35"/>
                    <a:pt x="10" y="35"/>
                    <a:pt x="10" y="35"/>
                  </a:cubicBezTo>
                  <a:cubicBezTo>
                    <a:pt x="8" y="35"/>
                    <a:pt x="7" y="33"/>
                    <a:pt x="7" y="32"/>
                  </a:cubicBezTo>
                  <a:cubicBezTo>
                    <a:pt x="7" y="12"/>
                    <a:pt x="7" y="12"/>
                    <a:pt x="7" y="12"/>
                  </a:cubicBezTo>
                  <a:cubicBezTo>
                    <a:pt x="7" y="10"/>
                    <a:pt x="8" y="9"/>
                    <a:pt x="10" y="9"/>
                  </a:cubicBezTo>
                  <a:cubicBezTo>
                    <a:pt x="22" y="9"/>
                    <a:pt x="22" y="9"/>
                    <a:pt x="22" y="9"/>
                  </a:cubicBezTo>
                  <a:cubicBezTo>
                    <a:pt x="24" y="9"/>
                    <a:pt x="25" y="10"/>
                    <a:pt x="25" y="12"/>
                  </a:cubicBezTo>
                  <a:lnTo>
                    <a:pt x="25" y="32"/>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6" name="Freeform 63"/>
            <p:cNvSpPr>
              <a:spLocks noEditPoints="1"/>
            </p:cNvSpPr>
            <p:nvPr/>
          </p:nvSpPr>
          <p:spPr bwMode="auto">
            <a:xfrm rot="5400000">
              <a:off x="6177873" y="885606"/>
              <a:ext cx="76277" cy="410496"/>
            </a:xfrm>
            <a:custGeom>
              <a:avLst/>
              <a:gdLst>
                <a:gd name="T0" fmla="*/ 29 w 32"/>
                <a:gd name="T1" fmla="*/ 0 h 117"/>
                <a:gd name="T2" fmla="*/ 3 w 32"/>
                <a:gd name="T3" fmla="*/ 0 h 117"/>
                <a:gd name="T4" fmla="*/ 0 w 32"/>
                <a:gd name="T5" fmla="*/ 3 h 117"/>
                <a:gd name="T6" fmla="*/ 0 w 32"/>
                <a:gd name="T7" fmla="*/ 114 h 117"/>
                <a:gd name="T8" fmla="*/ 3 w 32"/>
                <a:gd name="T9" fmla="*/ 117 h 117"/>
                <a:gd name="T10" fmla="*/ 29 w 32"/>
                <a:gd name="T11" fmla="*/ 117 h 117"/>
                <a:gd name="T12" fmla="*/ 32 w 32"/>
                <a:gd name="T13" fmla="*/ 114 h 117"/>
                <a:gd name="T14" fmla="*/ 32 w 32"/>
                <a:gd name="T15" fmla="*/ 3 h 117"/>
                <a:gd name="T16" fmla="*/ 29 w 32"/>
                <a:gd name="T17" fmla="*/ 0 h 117"/>
                <a:gd name="T18" fmla="*/ 16 w 32"/>
                <a:gd name="T19" fmla="*/ 106 h 117"/>
                <a:gd name="T20" fmla="*/ 10 w 32"/>
                <a:gd name="T21" fmla="*/ 101 h 117"/>
                <a:gd name="T22" fmla="*/ 16 w 32"/>
                <a:gd name="T23" fmla="*/ 95 h 117"/>
                <a:gd name="T24" fmla="*/ 22 w 32"/>
                <a:gd name="T25" fmla="*/ 101 h 117"/>
                <a:gd name="T26" fmla="*/ 16 w 32"/>
                <a:gd name="T27" fmla="*/ 106 h 117"/>
                <a:gd name="T28" fmla="*/ 25 w 32"/>
                <a:gd name="T29" fmla="*/ 32 h 117"/>
                <a:gd name="T30" fmla="*/ 22 w 32"/>
                <a:gd name="T31" fmla="*/ 35 h 117"/>
                <a:gd name="T32" fmla="*/ 10 w 32"/>
                <a:gd name="T33" fmla="*/ 35 h 117"/>
                <a:gd name="T34" fmla="*/ 7 w 32"/>
                <a:gd name="T35" fmla="*/ 32 h 117"/>
                <a:gd name="T36" fmla="*/ 7 w 32"/>
                <a:gd name="T37" fmla="*/ 12 h 117"/>
                <a:gd name="T38" fmla="*/ 10 w 32"/>
                <a:gd name="T39" fmla="*/ 9 h 117"/>
                <a:gd name="T40" fmla="*/ 22 w 32"/>
                <a:gd name="T41" fmla="*/ 9 h 117"/>
                <a:gd name="T42" fmla="*/ 25 w 32"/>
                <a:gd name="T43" fmla="*/ 12 h 117"/>
                <a:gd name="T44" fmla="*/ 25 w 32"/>
                <a:gd name="T45"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117">
                  <a:moveTo>
                    <a:pt x="29" y="0"/>
                  </a:moveTo>
                  <a:cubicBezTo>
                    <a:pt x="3" y="0"/>
                    <a:pt x="3" y="0"/>
                    <a:pt x="3" y="0"/>
                  </a:cubicBezTo>
                  <a:cubicBezTo>
                    <a:pt x="1" y="0"/>
                    <a:pt x="0" y="1"/>
                    <a:pt x="0" y="3"/>
                  </a:cubicBezTo>
                  <a:cubicBezTo>
                    <a:pt x="0" y="114"/>
                    <a:pt x="0" y="114"/>
                    <a:pt x="0" y="114"/>
                  </a:cubicBezTo>
                  <a:cubicBezTo>
                    <a:pt x="0" y="116"/>
                    <a:pt x="1" y="117"/>
                    <a:pt x="3" y="117"/>
                  </a:cubicBezTo>
                  <a:cubicBezTo>
                    <a:pt x="29" y="117"/>
                    <a:pt x="29" y="117"/>
                    <a:pt x="29" y="117"/>
                  </a:cubicBezTo>
                  <a:cubicBezTo>
                    <a:pt x="30" y="117"/>
                    <a:pt x="32" y="116"/>
                    <a:pt x="32" y="114"/>
                  </a:cubicBezTo>
                  <a:cubicBezTo>
                    <a:pt x="32" y="3"/>
                    <a:pt x="32" y="3"/>
                    <a:pt x="32" y="3"/>
                  </a:cubicBezTo>
                  <a:cubicBezTo>
                    <a:pt x="32" y="1"/>
                    <a:pt x="30" y="0"/>
                    <a:pt x="29" y="0"/>
                  </a:cubicBezTo>
                  <a:close/>
                  <a:moveTo>
                    <a:pt x="16" y="106"/>
                  </a:moveTo>
                  <a:cubicBezTo>
                    <a:pt x="13" y="106"/>
                    <a:pt x="10" y="104"/>
                    <a:pt x="10" y="101"/>
                  </a:cubicBezTo>
                  <a:cubicBezTo>
                    <a:pt x="10" y="97"/>
                    <a:pt x="13" y="95"/>
                    <a:pt x="16" y="95"/>
                  </a:cubicBezTo>
                  <a:cubicBezTo>
                    <a:pt x="19" y="95"/>
                    <a:pt x="22" y="97"/>
                    <a:pt x="22" y="101"/>
                  </a:cubicBezTo>
                  <a:cubicBezTo>
                    <a:pt x="22" y="104"/>
                    <a:pt x="19" y="106"/>
                    <a:pt x="16" y="106"/>
                  </a:cubicBezTo>
                  <a:close/>
                  <a:moveTo>
                    <a:pt x="25" y="32"/>
                  </a:moveTo>
                  <a:cubicBezTo>
                    <a:pt x="25" y="33"/>
                    <a:pt x="24" y="35"/>
                    <a:pt x="22" y="35"/>
                  </a:cubicBezTo>
                  <a:cubicBezTo>
                    <a:pt x="10" y="35"/>
                    <a:pt x="10" y="35"/>
                    <a:pt x="10" y="35"/>
                  </a:cubicBezTo>
                  <a:cubicBezTo>
                    <a:pt x="8" y="35"/>
                    <a:pt x="7" y="33"/>
                    <a:pt x="7" y="32"/>
                  </a:cubicBezTo>
                  <a:cubicBezTo>
                    <a:pt x="7" y="12"/>
                    <a:pt x="7" y="12"/>
                    <a:pt x="7" y="12"/>
                  </a:cubicBezTo>
                  <a:cubicBezTo>
                    <a:pt x="7" y="10"/>
                    <a:pt x="8" y="9"/>
                    <a:pt x="10" y="9"/>
                  </a:cubicBezTo>
                  <a:cubicBezTo>
                    <a:pt x="22" y="9"/>
                    <a:pt x="22" y="9"/>
                    <a:pt x="22" y="9"/>
                  </a:cubicBezTo>
                  <a:cubicBezTo>
                    <a:pt x="24" y="9"/>
                    <a:pt x="25" y="10"/>
                    <a:pt x="25" y="12"/>
                  </a:cubicBezTo>
                  <a:lnTo>
                    <a:pt x="25" y="32"/>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grpSp>
      <p:sp>
        <p:nvSpPr>
          <p:cNvPr id="77" name="文本框 76"/>
          <p:cNvSpPr txBox="1"/>
          <p:nvPr/>
        </p:nvSpPr>
        <p:spPr>
          <a:xfrm>
            <a:off x="7326630" y="2499360"/>
            <a:ext cx="2845435" cy="3209925"/>
          </a:xfrm>
          <a:prstGeom prst="rect">
            <a:avLst/>
          </a:prstGeom>
          <a:noFill/>
        </p:spPr>
        <p:txBody>
          <a:bodyPr wrap="square" rtlCol="0">
            <a:spAutoFit/>
          </a:bodyPr>
          <a:lstStyle/>
          <a:p>
            <a:pPr>
              <a:spcBef>
                <a:spcPts val="200"/>
              </a:spcBef>
            </a:pPr>
            <a:r>
              <a:rPr lang="en-US" altLang="zh-CN" sz="1400" dirty="0" smtClean="0">
                <a:latin typeface="+mj-ea"/>
                <a:ea typeface="+mj-ea"/>
              </a:rPr>
              <a:t>Smart MDM</a:t>
            </a:r>
            <a:r>
              <a:rPr lang="zh-CN" altLang="en-US" sz="1400" dirty="0" smtClean="0">
                <a:latin typeface="+mj-ea"/>
                <a:ea typeface="+mj-ea"/>
              </a:rPr>
              <a:t>由</a:t>
            </a:r>
            <a:r>
              <a:rPr lang="en-US" altLang="zh-CN" sz="1400" dirty="0" smtClean="0">
                <a:latin typeface="+mj-ea"/>
                <a:ea typeface="+mj-ea"/>
              </a:rPr>
              <a:t>web</a:t>
            </a:r>
            <a:r>
              <a:rPr lang="zh-CN" altLang="en-US" sz="1400" dirty="0" smtClean="0">
                <a:latin typeface="+mj-ea"/>
                <a:ea typeface="+mj-ea"/>
              </a:rPr>
              <a:t>页面管理端、服务器和工作站组成，是统一服务和管控多模终端、宽带终端、窄带终端等多种设备的智能设备管理系统。</a:t>
            </a:r>
            <a:endParaRPr lang="en-US" altLang="zh-CN" sz="1400" dirty="0" smtClean="0">
              <a:latin typeface="+mj-ea"/>
              <a:ea typeface="+mj-ea"/>
            </a:endParaRPr>
          </a:p>
          <a:p>
            <a:pPr>
              <a:spcBef>
                <a:spcPts val="200"/>
              </a:spcBef>
            </a:pPr>
            <a:endParaRPr lang="en-US" altLang="zh-CN" sz="1400" dirty="0" smtClean="0">
              <a:latin typeface="+mj-ea"/>
              <a:ea typeface="+mj-ea"/>
            </a:endParaRPr>
          </a:p>
          <a:p>
            <a:pPr>
              <a:spcBef>
                <a:spcPts val="200"/>
              </a:spcBef>
            </a:pPr>
            <a:r>
              <a:rPr lang="zh-CN" altLang="en-US" sz="1400" dirty="0" smtClean="0">
                <a:latin typeface="+mj-ea"/>
                <a:ea typeface="+mj-ea"/>
              </a:rPr>
              <a:t>系统实现设备远程、批量管控，极大提升设备管理效率。系统支持应用管理、许可证管理、时间围栏、</a:t>
            </a:r>
            <a:r>
              <a:rPr lang="en-US" altLang="zh-CN" sz="1400" dirty="0" smtClean="0">
                <a:latin typeface="+mj-ea"/>
                <a:ea typeface="+mj-ea"/>
              </a:rPr>
              <a:t>Kiosk</a:t>
            </a:r>
            <a:r>
              <a:rPr lang="zh-CN" altLang="en-US" sz="1400" dirty="0" smtClean="0">
                <a:latin typeface="+mj-ea"/>
                <a:ea typeface="+mj-ea"/>
              </a:rPr>
              <a:t>模式、写频、升级、轨迹回放等功能。</a:t>
            </a:r>
            <a:endParaRPr lang="en-US" altLang="zh-CN" sz="1400" dirty="0" smtClean="0">
              <a:latin typeface="+mj-ea"/>
              <a:ea typeface="+mj-ea"/>
            </a:endParaRPr>
          </a:p>
          <a:p>
            <a:pPr>
              <a:spcBef>
                <a:spcPts val="200"/>
              </a:spcBef>
            </a:pPr>
            <a:endParaRPr lang="en-US" altLang="zh-CN" sz="1400" dirty="0" smtClean="0">
              <a:latin typeface="+mj-ea"/>
              <a:ea typeface="+mj-ea"/>
            </a:endParaRPr>
          </a:p>
          <a:p>
            <a:pPr>
              <a:spcBef>
                <a:spcPts val="200"/>
              </a:spcBef>
            </a:pPr>
            <a:r>
              <a:rPr lang="zh-CN" altLang="en-US" sz="1400" dirty="0" smtClean="0">
                <a:latin typeface="+mj-ea"/>
                <a:ea typeface="+mj-ea"/>
              </a:rPr>
              <a:t>系统开放接口，可以适配海能达及其他厂商的终端。</a:t>
            </a:r>
            <a:endParaRPr lang="en-US" altLang="zh-CN" sz="1400" dirty="0">
              <a:latin typeface="+mj-ea"/>
              <a:ea typeface="+mj-ea"/>
            </a:endParaRPr>
          </a:p>
        </p:txBody>
      </p:sp>
      <p:sp>
        <p:nvSpPr>
          <p:cNvPr id="78" name="矩形 77"/>
          <p:cNvSpPr/>
          <p:nvPr/>
        </p:nvSpPr>
        <p:spPr>
          <a:xfrm>
            <a:off x="674182" y="1002755"/>
            <a:ext cx="2621280" cy="681990"/>
          </a:xfrm>
          <a:prstGeom prst="rect">
            <a:avLst/>
          </a:prstGeom>
        </p:spPr>
        <p:txBody>
          <a:bodyPr wrap="none">
            <a:spAutoFit/>
          </a:bodyPr>
          <a:lstStyle/>
          <a:p>
            <a:pPr algn="l">
              <a:lnSpc>
                <a:spcPct val="120000"/>
              </a:lnSpc>
            </a:pPr>
            <a:r>
              <a:rPr lang="zh-CN" altLang="en-US" sz="3200" b="1" dirty="0">
                <a:solidFill>
                  <a:schemeClr val="tx1"/>
                </a:solidFill>
                <a:sym typeface="+mn-ea"/>
              </a:rPr>
              <a:t>高可用性需求</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7621994" y="3239137"/>
            <a:ext cx="2748994" cy="2755115"/>
          </a:xfrm>
          <a:custGeom>
            <a:avLst/>
            <a:gdLst>
              <a:gd name="T0" fmla="*/ 468 w 569"/>
              <a:gd name="T1" fmla="*/ 102 h 569"/>
              <a:gd name="T2" fmla="*/ 101 w 569"/>
              <a:gd name="T3" fmla="*/ 102 h 569"/>
              <a:gd name="T4" fmla="*/ 101 w 569"/>
              <a:gd name="T5" fmla="*/ 468 h 569"/>
              <a:gd name="T6" fmla="*/ 468 w 569"/>
              <a:gd name="T7" fmla="*/ 468 h 569"/>
              <a:gd name="T8" fmla="*/ 468 w 569"/>
              <a:gd name="T9" fmla="*/ 102 h 569"/>
            </a:gdLst>
            <a:ahLst/>
            <a:cxnLst>
              <a:cxn ang="0">
                <a:pos x="T0" y="T1"/>
              </a:cxn>
              <a:cxn ang="0">
                <a:pos x="T2" y="T3"/>
              </a:cxn>
              <a:cxn ang="0">
                <a:pos x="T4" y="T5"/>
              </a:cxn>
              <a:cxn ang="0">
                <a:pos x="T6" y="T7"/>
              </a:cxn>
              <a:cxn ang="0">
                <a:pos x="T8" y="T9"/>
              </a:cxn>
            </a:cxnLst>
            <a:rect l="0" t="0" r="r" b="b"/>
            <a:pathLst>
              <a:path w="569" h="569">
                <a:moveTo>
                  <a:pt x="468" y="102"/>
                </a:moveTo>
                <a:cubicBezTo>
                  <a:pt x="366" y="0"/>
                  <a:pt x="202" y="0"/>
                  <a:pt x="101" y="102"/>
                </a:cubicBezTo>
                <a:cubicBezTo>
                  <a:pt x="0" y="203"/>
                  <a:pt x="0" y="367"/>
                  <a:pt x="101" y="468"/>
                </a:cubicBezTo>
                <a:cubicBezTo>
                  <a:pt x="202" y="569"/>
                  <a:pt x="366" y="569"/>
                  <a:pt x="468" y="468"/>
                </a:cubicBezTo>
                <a:cubicBezTo>
                  <a:pt x="569" y="367"/>
                  <a:pt x="569" y="203"/>
                  <a:pt x="468" y="102"/>
                </a:cubicBezTo>
                <a:close/>
              </a:path>
            </a:pathLst>
          </a:custGeom>
          <a:solidFill>
            <a:schemeClr val="accent1">
              <a:lumMod val="60000"/>
              <a:lumOff val="40000"/>
            </a:schemeClr>
          </a:solidFill>
          <a:ln>
            <a:noFill/>
          </a:ln>
          <a:effectLst>
            <a:outerShdw blurRad="50800" sx="104000" sy="104000" algn="ctr" rotWithShape="0">
              <a:schemeClr val="bg1">
                <a:lumMod val="85000"/>
              </a:scheme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7977622" y="4718265"/>
            <a:ext cx="2236510" cy="461665"/>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丰富的功能扩展性</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4" name="矩形 3"/>
          <p:cNvSpPr/>
          <p:nvPr/>
        </p:nvSpPr>
        <p:spPr>
          <a:xfrm>
            <a:off x="511359" y="945382"/>
            <a:ext cx="5519460" cy="645113"/>
          </a:xfrm>
          <a:prstGeom prst="rect">
            <a:avLst/>
          </a:prstGeom>
        </p:spPr>
        <p:txBody>
          <a:bodyPr wrap="none">
            <a:spAutoFit/>
          </a:bodyPr>
          <a:lstStyle/>
          <a:p>
            <a:pPr>
              <a:lnSpc>
                <a:spcPct val="120000"/>
              </a:lnSpc>
            </a:pPr>
            <a:r>
              <a:rPr lang="zh-CN" altLang="en-US" sz="3200" b="1" dirty="0">
                <a:sym typeface="+mn-ea"/>
              </a:rPr>
              <a:t>专网通信业务对数据库的诉求</a:t>
            </a:r>
            <a:endParaRPr lang="zh-CN" altLang="en-US" sz="3200" b="1" dirty="0"/>
          </a:p>
        </p:txBody>
      </p:sp>
      <p:sp>
        <p:nvSpPr>
          <p:cNvPr id="5" name="Freeform 16"/>
          <p:cNvSpPr/>
          <p:nvPr/>
        </p:nvSpPr>
        <p:spPr bwMode="auto">
          <a:xfrm>
            <a:off x="2861755" y="1857392"/>
            <a:ext cx="2748994" cy="2753075"/>
          </a:xfrm>
          <a:custGeom>
            <a:avLst/>
            <a:gdLst>
              <a:gd name="T0" fmla="*/ 101 w 569"/>
              <a:gd name="T1" fmla="*/ 468 h 569"/>
              <a:gd name="T2" fmla="*/ 468 w 569"/>
              <a:gd name="T3" fmla="*/ 468 h 569"/>
              <a:gd name="T4" fmla="*/ 468 w 569"/>
              <a:gd name="T5" fmla="*/ 101 h 569"/>
              <a:gd name="T6" fmla="*/ 101 w 569"/>
              <a:gd name="T7" fmla="*/ 101 h 569"/>
              <a:gd name="T8" fmla="*/ 101 w 569"/>
              <a:gd name="T9" fmla="*/ 468 h 569"/>
            </a:gdLst>
            <a:ahLst/>
            <a:cxnLst>
              <a:cxn ang="0">
                <a:pos x="T0" y="T1"/>
              </a:cxn>
              <a:cxn ang="0">
                <a:pos x="T2" y="T3"/>
              </a:cxn>
              <a:cxn ang="0">
                <a:pos x="T4" y="T5"/>
              </a:cxn>
              <a:cxn ang="0">
                <a:pos x="T6" y="T7"/>
              </a:cxn>
              <a:cxn ang="0">
                <a:pos x="T8" y="T9"/>
              </a:cxn>
            </a:cxnLst>
            <a:rect l="0" t="0" r="r" b="b"/>
            <a:pathLst>
              <a:path w="569" h="569">
                <a:moveTo>
                  <a:pt x="101" y="468"/>
                </a:moveTo>
                <a:cubicBezTo>
                  <a:pt x="202" y="569"/>
                  <a:pt x="366" y="569"/>
                  <a:pt x="468" y="468"/>
                </a:cubicBezTo>
                <a:cubicBezTo>
                  <a:pt x="569" y="366"/>
                  <a:pt x="569" y="202"/>
                  <a:pt x="468" y="101"/>
                </a:cubicBezTo>
                <a:cubicBezTo>
                  <a:pt x="366" y="0"/>
                  <a:pt x="202" y="0"/>
                  <a:pt x="101" y="101"/>
                </a:cubicBezTo>
                <a:cubicBezTo>
                  <a:pt x="0" y="202"/>
                  <a:pt x="0" y="366"/>
                  <a:pt x="101" y="468"/>
                </a:cubicBezTo>
                <a:close/>
              </a:path>
            </a:pathLst>
          </a:custGeom>
          <a:solidFill>
            <a:srgbClr val="A4BE35"/>
          </a:solidFill>
          <a:ln>
            <a:noFill/>
          </a:ln>
          <a:effectLst>
            <a:outerShdw blurRad="101600" sx="104000" sy="104000" algn="ctr" rotWithShape="0">
              <a:prstClr val="black">
                <a:alpha val="34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 name="Freeform 17"/>
          <p:cNvSpPr/>
          <p:nvPr/>
        </p:nvSpPr>
        <p:spPr bwMode="auto">
          <a:xfrm>
            <a:off x="5963810" y="1857391"/>
            <a:ext cx="2751033" cy="2753075"/>
          </a:xfrm>
          <a:custGeom>
            <a:avLst/>
            <a:gdLst>
              <a:gd name="T0" fmla="*/ 101 w 569"/>
              <a:gd name="T1" fmla="*/ 468 h 569"/>
              <a:gd name="T2" fmla="*/ 468 w 569"/>
              <a:gd name="T3" fmla="*/ 468 h 569"/>
              <a:gd name="T4" fmla="*/ 468 w 569"/>
              <a:gd name="T5" fmla="*/ 101 h 569"/>
              <a:gd name="T6" fmla="*/ 101 w 569"/>
              <a:gd name="T7" fmla="*/ 101 h 569"/>
              <a:gd name="T8" fmla="*/ 101 w 569"/>
              <a:gd name="T9" fmla="*/ 468 h 569"/>
            </a:gdLst>
            <a:ahLst/>
            <a:cxnLst>
              <a:cxn ang="0">
                <a:pos x="T0" y="T1"/>
              </a:cxn>
              <a:cxn ang="0">
                <a:pos x="T2" y="T3"/>
              </a:cxn>
              <a:cxn ang="0">
                <a:pos x="T4" y="T5"/>
              </a:cxn>
              <a:cxn ang="0">
                <a:pos x="T6" y="T7"/>
              </a:cxn>
              <a:cxn ang="0">
                <a:pos x="T8" y="T9"/>
              </a:cxn>
            </a:cxnLst>
            <a:rect l="0" t="0" r="r" b="b"/>
            <a:pathLst>
              <a:path w="569" h="569">
                <a:moveTo>
                  <a:pt x="101" y="468"/>
                </a:moveTo>
                <a:cubicBezTo>
                  <a:pt x="202" y="569"/>
                  <a:pt x="366" y="569"/>
                  <a:pt x="468" y="468"/>
                </a:cubicBezTo>
                <a:cubicBezTo>
                  <a:pt x="569" y="366"/>
                  <a:pt x="569" y="202"/>
                  <a:pt x="468" y="101"/>
                </a:cubicBezTo>
                <a:cubicBezTo>
                  <a:pt x="366" y="0"/>
                  <a:pt x="202" y="0"/>
                  <a:pt x="101" y="101"/>
                </a:cubicBezTo>
                <a:cubicBezTo>
                  <a:pt x="0" y="202"/>
                  <a:pt x="0" y="366"/>
                  <a:pt x="101" y="468"/>
                </a:cubicBezTo>
                <a:close/>
              </a:path>
            </a:pathLst>
          </a:custGeom>
          <a:solidFill>
            <a:srgbClr val="DB882B"/>
          </a:solidFill>
          <a:ln>
            <a:noFill/>
          </a:ln>
          <a:effectLst>
            <a:outerShdw blurRad="101600" sx="104000" sy="104000" algn="ctr" rotWithShape="0">
              <a:prstClr val="black">
                <a:alpha val="34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Freeform 18"/>
          <p:cNvSpPr/>
          <p:nvPr/>
        </p:nvSpPr>
        <p:spPr bwMode="auto">
          <a:xfrm>
            <a:off x="1445422" y="3308418"/>
            <a:ext cx="2744912" cy="2755115"/>
          </a:xfrm>
          <a:custGeom>
            <a:avLst/>
            <a:gdLst>
              <a:gd name="T0" fmla="*/ 467 w 568"/>
              <a:gd name="T1" fmla="*/ 102 h 569"/>
              <a:gd name="T2" fmla="*/ 101 w 568"/>
              <a:gd name="T3" fmla="*/ 102 h 569"/>
              <a:gd name="T4" fmla="*/ 101 w 568"/>
              <a:gd name="T5" fmla="*/ 468 h 569"/>
              <a:gd name="T6" fmla="*/ 467 w 568"/>
              <a:gd name="T7" fmla="*/ 468 h 569"/>
              <a:gd name="T8" fmla="*/ 467 w 568"/>
              <a:gd name="T9" fmla="*/ 102 h 569"/>
            </a:gdLst>
            <a:ahLst/>
            <a:cxnLst>
              <a:cxn ang="0">
                <a:pos x="T0" y="T1"/>
              </a:cxn>
              <a:cxn ang="0">
                <a:pos x="T2" y="T3"/>
              </a:cxn>
              <a:cxn ang="0">
                <a:pos x="T4" y="T5"/>
              </a:cxn>
              <a:cxn ang="0">
                <a:pos x="T6" y="T7"/>
              </a:cxn>
              <a:cxn ang="0">
                <a:pos x="T8" y="T9"/>
              </a:cxn>
            </a:cxnLst>
            <a:rect l="0" t="0" r="r" b="b"/>
            <a:pathLst>
              <a:path w="568" h="569">
                <a:moveTo>
                  <a:pt x="467" y="102"/>
                </a:moveTo>
                <a:cubicBezTo>
                  <a:pt x="366" y="0"/>
                  <a:pt x="202" y="0"/>
                  <a:pt x="101" y="102"/>
                </a:cubicBezTo>
                <a:cubicBezTo>
                  <a:pt x="0" y="203"/>
                  <a:pt x="0" y="367"/>
                  <a:pt x="101" y="468"/>
                </a:cubicBezTo>
                <a:cubicBezTo>
                  <a:pt x="202" y="569"/>
                  <a:pt x="366" y="569"/>
                  <a:pt x="467" y="468"/>
                </a:cubicBezTo>
                <a:cubicBezTo>
                  <a:pt x="568" y="367"/>
                  <a:pt x="568" y="203"/>
                  <a:pt x="467" y="102"/>
                </a:cubicBezTo>
                <a:close/>
              </a:path>
            </a:pathLst>
          </a:custGeom>
          <a:solidFill>
            <a:srgbClr val="D5386C"/>
          </a:solidFill>
          <a:ln>
            <a:noFill/>
          </a:ln>
          <a:effectLst>
            <a:outerShdw blurRad="101600" sx="104000" sy="104000" algn="ctr" rotWithShape="0">
              <a:prstClr val="black">
                <a:alpha val="34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solidFill>
              <a:effectLst/>
              <a:uLnTx/>
              <a:uFillTx/>
              <a:latin typeface="+mn-lt"/>
              <a:ea typeface="+mn-ea"/>
              <a:cs typeface="+mn-ea"/>
              <a:sym typeface="+mn-lt"/>
            </a:endParaRPr>
          </a:p>
        </p:txBody>
      </p:sp>
      <p:sp>
        <p:nvSpPr>
          <p:cNvPr id="8" name="Freeform 19"/>
          <p:cNvSpPr/>
          <p:nvPr/>
        </p:nvSpPr>
        <p:spPr bwMode="auto">
          <a:xfrm>
            <a:off x="1759709" y="3071682"/>
            <a:ext cx="2002052" cy="1559190"/>
          </a:xfrm>
          <a:custGeom>
            <a:avLst/>
            <a:gdLst>
              <a:gd name="T0" fmla="*/ 0 w 414"/>
              <a:gd name="T1" fmla="*/ 115 h 322"/>
              <a:gd name="T2" fmla="*/ 207 w 414"/>
              <a:gd name="T3" fmla="*/ 322 h 322"/>
              <a:gd name="T4" fmla="*/ 414 w 414"/>
              <a:gd name="T5" fmla="*/ 115 h 322"/>
              <a:gd name="T6" fmla="*/ 0 w 414"/>
              <a:gd name="T7" fmla="*/ 115 h 322"/>
            </a:gdLst>
            <a:ahLst/>
            <a:cxnLst>
              <a:cxn ang="0">
                <a:pos x="T0" y="T1"/>
              </a:cxn>
              <a:cxn ang="0">
                <a:pos x="T2" y="T3"/>
              </a:cxn>
              <a:cxn ang="0">
                <a:pos x="T4" y="T5"/>
              </a:cxn>
              <a:cxn ang="0">
                <a:pos x="T6" y="T7"/>
              </a:cxn>
            </a:cxnLst>
            <a:rect l="0" t="0" r="r" b="b"/>
            <a:pathLst>
              <a:path w="414" h="322">
                <a:moveTo>
                  <a:pt x="0" y="115"/>
                </a:moveTo>
                <a:cubicBezTo>
                  <a:pt x="207" y="322"/>
                  <a:pt x="207" y="322"/>
                  <a:pt x="207" y="322"/>
                </a:cubicBezTo>
                <a:cubicBezTo>
                  <a:pt x="414" y="115"/>
                  <a:pt x="414" y="115"/>
                  <a:pt x="414" y="115"/>
                </a:cubicBezTo>
                <a:cubicBezTo>
                  <a:pt x="300" y="0"/>
                  <a:pt x="114" y="0"/>
                  <a:pt x="0" y="115"/>
                </a:cubicBezTo>
                <a:close/>
              </a:path>
            </a:pathLst>
          </a:custGeom>
          <a:solidFill>
            <a:srgbClr val="D5386C"/>
          </a:solidFill>
          <a:ln>
            <a:noFill/>
          </a:ln>
          <a:effectLst>
            <a:outerShdw blurRad="215900" sx="106000" sy="106000" algn="ctr" rotWithShape="0">
              <a:prstClr val="black">
                <a:alpha val="32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20"/>
          <p:cNvSpPr/>
          <p:nvPr/>
        </p:nvSpPr>
        <p:spPr bwMode="auto">
          <a:xfrm>
            <a:off x="4529111" y="3308418"/>
            <a:ext cx="2748994" cy="2755115"/>
          </a:xfrm>
          <a:custGeom>
            <a:avLst/>
            <a:gdLst>
              <a:gd name="T0" fmla="*/ 468 w 569"/>
              <a:gd name="T1" fmla="*/ 102 h 569"/>
              <a:gd name="T2" fmla="*/ 101 w 569"/>
              <a:gd name="T3" fmla="*/ 102 h 569"/>
              <a:gd name="T4" fmla="*/ 101 w 569"/>
              <a:gd name="T5" fmla="*/ 468 h 569"/>
              <a:gd name="T6" fmla="*/ 468 w 569"/>
              <a:gd name="T7" fmla="*/ 468 h 569"/>
              <a:gd name="T8" fmla="*/ 468 w 569"/>
              <a:gd name="T9" fmla="*/ 102 h 569"/>
            </a:gdLst>
            <a:ahLst/>
            <a:cxnLst>
              <a:cxn ang="0">
                <a:pos x="T0" y="T1"/>
              </a:cxn>
              <a:cxn ang="0">
                <a:pos x="T2" y="T3"/>
              </a:cxn>
              <a:cxn ang="0">
                <a:pos x="T4" y="T5"/>
              </a:cxn>
              <a:cxn ang="0">
                <a:pos x="T6" y="T7"/>
              </a:cxn>
              <a:cxn ang="0">
                <a:pos x="T8" y="T9"/>
              </a:cxn>
            </a:cxnLst>
            <a:rect l="0" t="0" r="r" b="b"/>
            <a:pathLst>
              <a:path w="569" h="569">
                <a:moveTo>
                  <a:pt x="468" y="102"/>
                </a:moveTo>
                <a:cubicBezTo>
                  <a:pt x="366" y="0"/>
                  <a:pt x="202" y="0"/>
                  <a:pt x="101" y="102"/>
                </a:cubicBezTo>
                <a:cubicBezTo>
                  <a:pt x="0" y="203"/>
                  <a:pt x="0" y="367"/>
                  <a:pt x="101" y="468"/>
                </a:cubicBezTo>
                <a:cubicBezTo>
                  <a:pt x="202" y="569"/>
                  <a:pt x="366" y="569"/>
                  <a:pt x="468" y="468"/>
                </a:cubicBezTo>
                <a:cubicBezTo>
                  <a:pt x="569" y="367"/>
                  <a:pt x="569" y="203"/>
                  <a:pt x="468" y="102"/>
                </a:cubicBezTo>
                <a:close/>
              </a:path>
            </a:pathLst>
          </a:custGeom>
          <a:solidFill>
            <a:srgbClr val="0086BF"/>
          </a:solidFill>
          <a:ln>
            <a:noFill/>
          </a:ln>
          <a:effectLst>
            <a:outerShdw blurRad="101600" sx="104000" sy="104000" algn="ctr" rotWithShape="0">
              <a:prstClr val="black">
                <a:alpha val="34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Freeform 21"/>
          <p:cNvSpPr/>
          <p:nvPr/>
        </p:nvSpPr>
        <p:spPr bwMode="auto">
          <a:xfrm>
            <a:off x="4843398" y="3071682"/>
            <a:ext cx="2006133" cy="1559192"/>
          </a:xfrm>
          <a:custGeom>
            <a:avLst/>
            <a:gdLst>
              <a:gd name="T0" fmla="*/ 0 w 415"/>
              <a:gd name="T1" fmla="*/ 115 h 322"/>
              <a:gd name="T2" fmla="*/ 208 w 415"/>
              <a:gd name="T3" fmla="*/ 322 h 322"/>
              <a:gd name="T4" fmla="*/ 415 w 415"/>
              <a:gd name="T5" fmla="*/ 115 h 322"/>
              <a:gd name="T6" fmla="*/ 0 w 415"/>
              <a:gd name="T7" fmla="*/ 115 h 322"/>
            </a:gdLst>
            <a:ahLst/>
            <a:cxnLst>
              <a:cxn ang="0">
                <a:pos x="T0" y="T1"/>
              </a:cxn>
              <a:cxn ang="0">
                <a:pos x="T2" y="T3"/>
              </a:cxn>
              <a:cxn ang="0">
                <a:pos x="T4" y="T5"/>
              </a:cxn>
              <a:cxn ang="0">
                <a:pos x="T6" y="T7"/>
              </a:cxn>
            </a:cxnLst>
            <a:rect l="0" t="0" r="r" b="b"/>
            <a:pathLst>
              <a:path w="415" h="322">
                <a:moveTo>
                  <a:pt x="0" y="115"/>
                </a:moveTo>
                <a:cubicBezTo>
                  <a:pt x="208" y="322"/>
                  <a:pt x="208" y="322"/>
                  <a:pt x="208" y="322"/>
                </a:cubicBezTo>
                <a:cubicBezTo>
                  <a:pt x="415" y="115"/>
                  <a:pt x="415" y="115"/>
                  <a:pt x="415" y="115"/>
                </a:cubicBezTo>
                <a:cubicBezTo>
                  <a:pt x="300" y="0"/>
                  <a:pt x="115" y="0"/>
                  <a:pt x="0" y="115"/>
                </a:cubicBezTo>
                <a:close/>
              </a:path>
            </a:pathLst>
          </a:custGeom>
          <a:solidFill>
            <a:srgbClr val="0086BF"/>
          </a:solidFill>
          <a:ln>
            <a:noFill/>
          </a:ln>
          <a:effectLst>
            <a:outerShdw blurRad="215900" sx="106000" sy="106000" algn="ctr" rotWithShape="0">
              <a:prstClr val="black">
                <a:alpha val="32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Freeform 22"/>
          <p:cNvSpPr/>
          <p:nvPr/>
        </p:nvSpPr>
        <p:spPr bwMode="auto">
          <a:xfrm>
            <a:off x="3302573" y="3300255"/>
            <a:ext cx="2000009" cy="1557151"/>
          </a:xfrm>
          <a:custGeom>
            <a:avLst/>
            <a:gdLst>
              <a:gd name="T0" fmla="*/ 414 w 414"/>
              <a:gd name="T1" fmla="*/ 207 h 322"/>
              <a:gd name="T2" fmla="*/ 207 w 414"/>
              <a:gd name="T3" fmla="*/ 0 h 322"/>
              <a:gd name="T4" fmla="*/ 0 w 414"/>
              <a:gd name="T5" fmla="*/ 207 h 322"/>
              <a:gd name="T6" fmla="*/ 414 w 414"/>
              <a:gd name="T7" fmla="*/ 207 h 322"/>
            </a:gdLst>
            <a:ahLst/>
            <a:cxnLst>
              <a:cxn ang="0">
                <a:pos x="T0" y="T1"/>
              </a:cxn>
              <a:cxn ang="0">
                <a:pos x="T2" y="T3"/>
              </a:cxn>
              <a:cxn ang="0">
                <a:pos x="T4" y="T5"/>
              </a:cxn>
              <a:cxn ang="0">
                <a:pos x="T6" y="T7"/>
              </a:cxn>
            </a:cxnLst>
            <a:rect l="0" t="0" r="r" b="b"/>
            <a:pathLst>
              <a:path w="414" h="322">
                <a:moveTo>
                  <a:pt x="414" y="207"/>
                </a:moveTo>
                <a:cubicBezTo>
                  <a:pt x="207" y="0"/>
                  <a:pt x="207" y="0"/>
                  <a:pt x="207" y="0"/>
                </a:cubicBezTo>
                <a:cubicBezTo>
                  <a:pt x="0" y="207"/>
                  <a:pt x="0" y="207"/>
                  <a:pt x="0" y="207"/>
                </a:cubicBezTo>
                <a:cubicBezTo>
                  <a:pt x="115" y="322"/>
                  <a:pt x="300" y="322"/>
                  <a:pt x="414" y="207"/>
                </a:cubicBezTo>
                <a:close/>
              </a:path>
            </a:pathLst>
          </a:custGeom>
          <a:solidFill>
            <a:srgbClr val="A7C135"/>
          </a:solidFill>
          <a:ln>
            <a:noFill/>
          </a:ln>
          <a:effectLst>
            <a:outerShdw blurRad="215900" sx="106000" sy="106000" algn="ctr" rotWithShape="0">
              <a:prstClr val="black">
                <a:alpha val="32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23"/>
          <p:cNvSpPr/>
          <p:nvPr/>
        </p:nvSpPr>
        <p:spPr bwMode="auto">
          <a:xfrm>
            <a:off x="6404626" y="3300255"/>
            <a:ext cx="2000009" cy="1557151"/>
          </a:xfrm>
          <a:custGeom>
            <a:avLst/>
            <a:gdLst>
              <a:gd name="T0" fmla="*/ 414 w 414"/>
              <a:gd name="T1" fmla="*/ 207 h 322"/>
              <a:gd name="T2" fmla="*/ 207 w 414"/>
              <a:gd name="T3" fmla="*/ 0 h 322"/>
              <a:gd name="T4" fmla="*/ 0 w 414"/>
              <a:gd name="T5" fmla="*/ 207 h 322"/>
              <a:gd name="T6" fmla="*/ 414 w 414"/>
              <a:gd name="T7" fmla="*/ 207 h 322"/>
            </a:gdLst>
            <a:ahLst/>
            <a:cxnLst>
              <a:cxn ang="0">
                <a:pos x="T0" y="T1"/>
              </a:cxn>
              <a:cxn ang="0">
                <a:pos x="T2" y="T3"/>
              </a:cxn>
              <a:cxn ang="0">
                <a:pos x="T4" y="T5"/>
              </a:cxn>
              <a:cxn ang="0">
                <a:pos x="T6" y="T7"/>
              </a:cxn>
            </a:cxnLst>
            <a:rect l="0" t="0" r="r" b="b"/>
            <a:pathLst>
              <a:path w="414" h="322">
                <a:moveTo>
                  <a:pt x="414" y="207"/>
                </a:moveTo>
                <a:cubicBezTo>
                  <a:pt x="207" y="0"/>
                  <a:pt x="207" y="0"/>
                  <a:pt x="207" y="0"/>
                </a:cubicBezTo>
                <a:cubicBezTo>
                  <a:pt x="0" y="207"/>
                  <a:pt x="0" y="207"/>
                  <a:pt x="0" y="207"/>
                </a:cubicBezTo>
                <a:cubicBezTo>
                  <a:pt x="114" y="322"/>
                  <a:pt x="300" y="322"/>
                  <a:pt x="414" y="207"/>
                </a:cubicBezTo>
                <a:close/>
              </a:path>
            </a:pathLst>
          </a:custGeom>
          <a:solidFill>
            <a:srgbClr val="D8872B"/>
          </a:solidFill>
          <a:ln>
            <a:noFill/>
          </a:ln>
          <a:effectLst>
            <a:outerShdw blurRad="215900" sx="106000" sy="106000" algn="ctr" rotWithShape="0">
              <a:prstClr val="black">
                <a:alpha val="32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3" name="文本框 12"/>
          <p:cNvSpPr txBox="1"/>
          <p:nvPr/>
        </p:nvSpPr>
        <p:spPr>
          <a:xfrm>
            <a:off x="2384087" y="3542304"/>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4000" b="0" i="0" u="none" strike="noStrike" kern="0" cap="none" spc="0" normalizeH="0" baseline="0" noProof="0" dirty="0">
                <a:ln>
                  <a:noFill/>
                </a:ln>
                <a:solidFill>
                  <a:schemeClr val="bg1"/>
                </a:solidFill>
                <a:effectLst/>
                <a:uLnTx/>
                <a:uFillTx/>
                <a:latin typeface="+mn-lt"/>
                <a:ea typeface="+mn-ea"/>
                <a:cs typeface="+mn-ea"/>
                <a:sym typeface="+mn-lt"/>
              </a:rPr>
              <a:t>01</a:t>
            </a:r>
            <a:endParaRPr kumimoji="0" lang="zh-CN" altLang="en-US" sz="4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4" name="文本框 13"/>
          <p:cNvSpPr txBox="1"/>
          <p:nvPr/>
        </p:nvSpPr>
        <p:spPr>
          <a:xfrm>
            <a:off x="7026851" y="3542304"/>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4000" b="0" i="0" u="none" strike="noStrike" kern="0" cap="none" spc="0" normalizeH="0" baseline="0" noProof="0" dirty="0">
                <a:ln>
                  <a:noFill/>
                </a:ln>
                <a:solidFill>
                  <a:schemeClr val="bg1"/>
                </a:solidFill>
                <a:effectLst/>
                <a:uLnTx/>
                <a:uFillTx/>
                <a:latin typeface="+mn-lt"/>
                <a:ea typeface="+mn-ea"/>
                <a:cs typeface="+mn-ea"/>
                <a:sym typeface="+mn-lt"/>
              </a:rPr>
              <a:t>04</a:t>
            </a:r>
            <a:endParaRPr kumimoji="0" lang="zh-CN" altLang="en-US" sz="4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5" name="文本框 14"/>
          <p:cNvSpPr txBox="1"/>
          <p:nvPr/>
        </p:nvSpPr>
        <p:spPr>
          <a:xfrm>
            <a:off x="3931675" y="3542304"/>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4000" b="0" i="0" u="none" strike="noStrike" kern="0" cap="none" spc="0" normalizeH="0" baseline="0" noProof="0" dirty="0">
                <a:ln>
                  <a:noFill/>
                </a:ln>
                <a:solidFill>
                  <a:schemeClr val="bg1"/>
                </a:solidFill>
                <a:effectLst/>
                <a:uLnTx/>
                <a:uFillTx/>
                <a:latin typeface="+mn-lt"/>
                <a:ea typeface="+mn-ea"/>
                <a:cs typeface="+mn-ea"/>
                <a:sym typeface="+mn-lt"/>
              </a:rPr>
              <a:t>02</a:t>
            </a:r>
            <a:endParaRPr kumimoji="0" lang="zh-CN" altLang="en-US" sz="4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6" name="文本框 15"/>
          <p:cNvSpPr txBox="1"/>
          <p:nvPr/>
        </p:nvSpPr>
        <p:spPr>
          <a:xfrm>
            <a:off x="5479263" y="3542304"/>
            <a:ext cx="755335" cy="76309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4000" b="0" i="0" u="none" strike="noStrike" kern="0" cap="none" spc="0" normalizeH="0" baseline="0" noProof="0" dirty="0">
                <a:ln>
                  <a:noFill/>
                </a:ln>
                <a:solidFill>
                  <a:schemeClr val="bg1"/>
                </a:solidFill>
                <a:effectLst/>
                <a:uLnTx/>
                <a:uFillTx/>
                <a:latin typeface="+mn-lt"/>
                <a:ea typeface="+mn-ea"/>
                <a:cs typeface="+mn-ea"/>
                <a:sym typeface="+mn-lt"/>
              </a:rPr>
              <a:t>03</a:t>
            </a:r>
            <a:endParaRPr kumimoji="0" lang="zh-CN" altLang="en-US" sz="4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7" name="文本框 16"/>
          <p:cNvSpPr txBox="1"/>
          <p:nvPr/>
        </p:nvSpPr>
        <p:spPr>
          <a:xfrm>
            <a:off x="1898630" y="4825646"/>
            <a:ext cx="1723549" cy="42986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数据库稳定性</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8" name="文本框 17"/>
          <p:cNvSpPr txBox="1"/>
          <p:nvPr/>
        </p:nvSpPr>
        <p:spPr>
          <a:xfrm>
            <a:off x="4884739" y="4787546"/>
            <a:ext cx="1980029" cy="461665"/>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数据库高可用性</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19" name="文本框 18"/>
          <p:cNvSpPr txBox="1"/>
          <p:nvPr/>
        </p:nvSpPr>
        <p:spPr>
          <a:xfrm>
            <a:off x="3217383" y="2611550"/>
            <a:ext cx="1980029" cy="42986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latin typeface="+mn-lt"/>
                <a:ea typeface="+mn-ea"/>
                <a:cs typeface="+mn-ea"/>
                <a:sym typeface="+mn-lt"/>
              </a:rPr>
              <a:t>数据安全性加密</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0" name="文本框 19"/>
          <p:cNvSpPr txBox="1"/>
          <p:nvPr/>
        </p:nvSpPr>
        <p:spPr>
          <a:xfrm>
            <a:off x="6339127" y="2611550"/>
            <a:ext cx="1980029" cy="429861"/>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000" kern="0" dirty="0" smtClean="0">
                <a:solidFill>
                  <a:schemeClr val="bg1"/>
                </a:solidFill>
                <a:cs typeface="+mn-ea"/>
                <a:sym typeface="+mn-lt"/>
              </a:rPr>
              <a:t>数据库软件成本</a:t>
            </a:r>
            <a:endParaRPr kumimoji="0" lang="zh-CN" altLang="en-US" sz="20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21" name="Freeform 21"/>
          <p:cNvSpPr/>
          <p:nvPr/>
        </p:nvSpPr>
        <p:spPr bwMode="auto">
          <a:xfrm>
            <a:off x="7959937" y="3044787"/>
            <a:ext cx="2006133" cy="1559192"/>
          </a:xfrm>
          <a:custGeom>
            <a:avLst/>
            <a:gdLst>
              <a:gd name="T0" fmla="*/ 0 w 415"/>
              <a:gd name="T1" fmla="*/ 115 h 322"/>
              <a:gd name="T2" fmla="*/ 208 w 415"/>
              <a:gd name="T3" fmla="*/ 322 h 322"/>
              <a:gd name="T4" fmla="*/ 415 w 415"/>
              <a:gd name="T5" fmla="*/ 115 h 322"/>
              <a:gd name="T6" fmla="*/ 0 w 415"/>
              <a:gd name="T7" fmla="*/ 115 h 322"/>
            </a:gdLst>
            <a:ahLst/>
            <a:cxnLst>
              <a:cxn ang="0">
                <a:pos x="T0" y="T1"/>
              </a:cxn>
              <a:cxn ang="0">
                <a:pos x="T2" y="T3"/>
              </a:cxn>
              <a:cxn ang="0">
                <a:pos x="T4" y="T5"/>
              </a:cxn>
              <a:cxn ang="0">
                <a:pos x="T6" y="T7"/>
              </a:cxn>
            </a:cxnLst>
            <a:rect l="0" t="0" r="r" b="b"/>
            <a:pathLst>
              <a:path w="415" h="322">
                <a:moveTo>
                  <a:pt x="0" y="115"/>
                </a:moveTo>
                <a:cubicBezTo>
                  <a:pt x="208" y="322"/>
                  <a:pt x="208" y="322"/>
                  <a:pt x="208" y="322"/>
                </a:cubicBezTo>
                <a:cubicBezTo>
                  <a:pt x="415" y="115"/>
                  <a:pt x="415" y="115"/>
                  <a:pt x="415" y="115"/>
                </a:cubicBezTo>
                <a:cubicBezTo>
                  <a:pt x="300" y="0"/>
                  <a:pt x="115" y="0"/>
                  <a:pt x="0" y="115"/>
                </a:cubicBezTo>
                <a:close/>
              </a:path>
            </a:pathLst>
          </a:custGeom>
          <a:solidFill>
            <a:schemeClr val="accent1">
              <a:lumMod val="60000"/>
              <a:lumOff val="40000"/>
            </a:schemeClr>
          </a:solidFill>
          <a:ln>
            <a:noFill/>
          </a:ln>
          <a:effectLst>
            <a:outerShdw blurRad="50800" sx="106000" sy="106000" algn="ctr" rotWithShape="0">
              <a:schemeClr val="bg1">
                <a:lumMod val="85000"/>
              </a:schemeClr>
            </a:outerShdw>
          </a:effec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2" name="文本框 21"/>
          <p:cNvSpPr txBox="1"/>
          <p:nvPr/>
        </p:nvSpPr>
        <p:spPr>
          <a:xfrm>
            <a:off x="8572146" y="3473023"/>
            <a:ext cx="726481" cy="78335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mn-lt"/>
                <a:ea typeface="+mn-ea"/>
                <a:cs typeface="+mn-ea"/>
                <a:sym typeface="+mn-lt"/>
              </a:rPr>
              <a:t>05</a:t>
            </a:r>
            <a:endParaRPr kumimoji="0" lang="zh-CN" altLang="en-US" sz="4000" b="0" i="0" u="none" strike="noStrike" kern="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9560" y="768068"/>
            <a:ext cx="10230262" cy="683264"/>
          </a:xfrm>
          <a:prstGeom prst="rect">
            <a:avLst/>
          </a:prstGeom>
          <a:noFill/>
        </p:spPr>
        <p:txBody>
          <a:bodyPr wrap="square" rtlCol="0">
            <a:spAutoFit/>
          </a:bodyPr>
          <a:lstStyle/>
          <a:p>
            <a:pPr>
              <a:lnSpc>
                <a:spcPct val="120000"/>
              </a:lnSpc>
            </a:pPr>
            <a:r>
              <a:rPr lang="en-US" altLang="zh-CN" sz="3200" b="1" dirty="0">
                <a:latin typeface="+mj-lt"/>
                <a:ea typeface="+mj-ea"/>
              </a:rPr>
              <a:t>Why </a:t>
            </a:r>
            <a:r>
              <a:rPr lang="en-US" altLang="zh-CN" sz="3200" b="1" dirty="0" smtClean="0">
                <a:latin typeface="+mj-lt"/>
                <a:ea typeface="+mj-ea"/>
              </a:rPr>
              <a:t>choose PostgreSQL</a:t>
            </a:r>
            <a:r>
              <a:rPr lang="zh-CN" altLang="en-US" sz="3200" b="1" dirty="0" smtClean="0">
                <a:latin typeface="+mj-lt"/>
                <a:ea typeface="+mj-ea"/>
              </a:rPr>
              <a:t>？</a:t>
            </a:r>
            <a:endParaRPr lang="zh-CN" altLang="en-US" sz="3200" b="1" dirty="0">
              <a:latin typeface="+mj-lt"/>
              <a:ea typeface="+mj-ea"/>
            </a:endParaRPr>
          </a:p>
        </p:txBody>
      </p:sp>
      <p:grpSp>
        <p:nvGrpSpPr>
          <p:cNvPr id="3" name="组合 2"/>
          <p:cNvGrpSpPr/>
          <p:nvPr/>
        </p:nvGrpSpPr>
        <p:grpSpPr>
          <a:xfrm>
            <a:off x="789201" y="1341664"/>
            <a:ext cx="5254626" cy="4872324"/>
            <a:chOff x="444500" y="1149351"/>
            <a:chExt cx="5254626" cy="5284787"/>
          </a:xfrm>
        </p:grpSpPr>
        <p:sp>
          <p:nvSpPr>
            <p:cNvPr id="4" name="Freeform 5"/>
            <p:cNvSpPr/>
            <p:nvPr/>
          </p:nvSpPr>
          <p:spPr bwMode="auto">
            <a:xfrm>
              <a:off x="779463" y="3943350"/>
              <a:ext cx="1727200" cy="2490787"/>
            </a:xfrm>
            <a:custGeom>
              <a:avLst/>
              <a:gdLst>
                <a:gd name="T0" fmla="*/ 370 w 399"/>
                <a:gd name="T1" fmla="*/ 239 h 575"/>
                <a:gd name="T2" fmla="*/ 325 w 399"/>
                <a:gd name="T3" fmla="*/ 160 h 575"/>
                <a:gd name="T4" fmla="*/ 292 w 399"/>
                <a:gd name="T5" fmla="*/ 127 h 575"/>
                <a:gd name="T6" fmla="*/ 283 w 399"/>
                <a:gd name="T7" fmla="*/ 120 h 575"/>
                <a:gd name="T8" fmla="*/ 274 w 399"/>
                <a:gd name="T9" fmla="*/ 113 h 575"/>
                <a:gd name="T10" fmla="*/ 255 w 399"/>
                <a:gd name="T11" fmla="*/ 100 h 575"/>
                <a:gd name="T12" fmla="*/ 171 w 399"/>
                <a:gd name="T13" fmla="*/ 61 h 575"/>
                <a:gd name="T14" fmla="*/ 129 w 399"/>
                <a:gd name="T15" fmla="*/ 52 h 575"/>
                <a:gd name="T16" fmla="*/ 77 w 399"/>
                <a:gd name="T17" fmla="*/ 5 h 575"/>
                <a:gd name="T18" fmla="*/ 5 w 399"/>
                <a:gd name="T19" fmla="*/ 58 h 575"/>
                <a:gd name="T20" fmla="*/ 58 w 399"/>
                <a:gd name="T21" fmla="*/ 130 h 575"/>
                <a:gd name="T22" fmla="*/ 127 w 399"/>
                <a:gd name="T23" fmla="*/ 89 h 575"/>
                <a:gd name="T24" fmla="*/ 162 w 399"/>
                <a:gd name="T25" fmla="*/ 95 h 575"/>
                <a:gd name="T26" fmla="*/ 240 w 399"/>
                <a:gd name="T27" fmla="*/ 125 h 575"/>
                <a:gd name="T28" fmla="*/ 258 w 399"/>
                <a:gd name="T29" fmla="*/ 136 h 575"/>
                <a:gd name="T30" fmla="*/ 266 w 399"/>
                <a:gd name="T31" fmla="*/ 142 h 575"/>
                <a:gd name="T32" fmla="*/ 275 w 399"/>
                <a:gd name="T33" fmla="*/ 148 h 575"/>
                <a:gd name="T34" fmla="*/ 306 w 399"/>
                <a:gd name="T35" fmla="*/ 177 h 575"/>
                <a:gd name="T36" fmla="*/ 352 w 399"/>
                <a:gd name="T37" fmla="*/ 247 h 575"/>
                <a:gd name="T38" fmla="*/ 380 w 399"/>
                <a:gd name="T39" fmla="*/ 416 h 575"/>
                <a:gd name="T40" fmla="*/ 361 w 399"/>
                <a:gd name="T41" fmla="*/ 500 h 575"/>
                <a:gd name="T42" fmla="*/ 316 w 399"/>
                <a:gd name="T43" fmla="*/ 575 h 575"/>
                <a:gd name="T44" fmla="*/ 365 w 399"/>
                <a:gd name="T45" fmla="*/ 502 h 575"/>
                <a:gd name="T46" fmla="*/ 390 w 399"/>
                <a:gd name="T47" fmla="*/ 417 h 575"/>
                <a:gd name="T48" fmla="*/ 370 w 399"/>
                <a:gd name="T49" fmla="*/ 239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9" h="575">
                  <a:moveTo>
                    <a:pt x="370" y="239"/>
                  </a:moveTo>
                  <a:cubicBezTo>
                    <a:pt x="359" y="211"/>
                    <a:pt x="344" y="184"/>
                    <a:pt x="325" y="160"/>
                  </a:cubicBezTo>
                  <a:cubicBezTo>
                    <a:pt x="315" y="148"/>
                    <a:pt x="304" y="137"/>
                    <a:pt x="292" y="127"/>
                  </a:cubicBezTo>
                  <a:cubicBezTo>
                    <a:pt x="289" y="125"/>
                    <a:pt x="286" y="122"/>
                    <a:pt x="283" y="120"/>
                  </a:cubicBezTo>
                  <a:cubicBezTo>
                    <a:pt x="280" y="117"/>
                    <a:pt x="277" y="115"/>
                    <a:pt x="274" y="113"/>
                  </a:cubicBezTo>
                  <a:cubicBezTo>
                    <a:pt x="268" y="108"/>
                    <a:pt x="262" y="104"/>
                    <a:pt x="255" y="100"/>
                  </a:cubicBezTo>
                  <a:cubicBezTo>
                    <a:pt x="229" y="83"/>
                    <a:pt x="201" y="70"/>
                    <a:pt x="171" y="61"/>
                  </a:cubicBezTo>
                  <a:cubicBezTo>
                    <a:pt x="157" y="57"/>
                    <a:pt x="143" y="54"/>
                    <a:pt x="129" y="52"/>
                  </a:cubicBezTo>
                  <a:cubicBezTo>
                    <a:pt x="123" y="28"/>
                    <a:pt x="103" y="9"/>
                    <a:pt x="77" y="5"/>
                  </a:cubicBezTo>
                  <a:cubicBezTo>
                    <a:pt x="42" y="0"/>
                    <a:pt x="10" y="24"/>
                    <a:pt x="5" y="58"/>
                  </a:cubicBezTo>
                  <a:cubicBezTo>
                    <a:pt x="0" y="93"/>
                    <a:pt x="24" y="125"/>
                    <a:pt x="58" y="130"/>
                  </a:cubicBezTo>
                  <a:cubicBezTo>
                    <a:pt x="89" y="134"/>
                    <a:pt x="117" y="117"/>
                    <a:pt x="127" y="89"/>
                  </a:cubicBezTo>
                  <a:cubicBezTo>
                    <a:pt x="139" y="90"/>
                    <a:pt x="150" y="92"/>
                    <a:pt x="162" y="95"/>
                  </a:cubicBezTo>
                  <a:cubicBezTo>
                    <a:pt x="189" y="101"/>
                    <a:pt x="215" y="111"/>
                    <a:pt x="240" y="125"/>
                  </a:cubicBezTo>
                  <a:cubicBezTo>
                    <a:pt x="246" y="129"/>
                    <a:pt x="252" y="132"/>
                    <a:pt x="258" y="136"/>
                  </a:cubicBezTo>
                  <a:cubicBezTo>
                    <a:pt x="261" y="138"/>
                    <a:pt x="264" y="140"/>
                    <a:pt x="266" y="142"/>
                  </a:cubicBezTo>
                  <a:cubicBezTo>
                    <a:pt x="269" y="144"/>
                    <a:pt x="272" y="146"/>
                    <a:pt x="275" y="148"/>
                  </a:cubicBezTo>
                  <a:cubicBezTo>
                    <a:pt x="286" y="157"/>
                    <a:pt x="296" y="166"/>
                    <a:pt x="306" y="177"/>
                  </a:cubicBezTo>
                  <a:cubicBezTo>
                    <a:pt x="325" y="197"/>
                    <a:pt x="340" y="221"/>
                    <a:pt x="352" y="247"/>
                  </a:cubicBezTo>
                  <a:cubicBezTo>
                    <a:pt x="376" y="299"/>
                    <a:pt x="385" y="358"/>
                    <a:pt x="380" y="416"/>
                  </a:cubicBezTo>
                  <a:cubicBezTo>
                    <a:pt x="378" y="445"/>
                    <a:pt x="371" y="473"/>
                    <a:pt x="361" y="500"/>
                  </a:cubicBezTo>
                  <a:cubicBezTo>
                    <a:pt x="350" y="528"/>
                    <a:pt x="335" y="553"/>
                    <a:pt x="316" y="575"/>
                  </a:cubicBezTo>
                  <a:cubicBezTo>
                    <a:pt x="337" y="555"/>
                    <a:pt x="353" y="529"/>
                    <a:pt x="365" y="502"/>
                  </a:cubicBezTo>
                  <a:cubicBezTo>
                    <a:pt x="378" y="475"/>
                    <a:pt x="386" y="446"/>
                    <a:pt x="390" y="417"/>
                  </a:cubicBezTo>
                  <a:cubicBezTo>
                    <a:pt x="399" y="358"/>
                    <a:pt x="392" y="296"/>
                    <a:pt x="370" y="239"/>
                  </a:cubicBezTo>
                  <a:close/>
                </a:path>
              </a:pathLst>
            </a:custGeom>
            <a:solidFill>
              <a:srgbClr val="FF6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 name="Oval 6"/>
            <p:cNvSpPr>
              <a:spLocks noChangeArrowheads="1"/>
            </p:cNvSpPr>
            <p:nvPr/>
          </p:nvSpPr>
          <p:spPr bwMode="auto">
            <a:xfrm>
              <a:off x="895350" y="4068763"/>
              <a:ext cx="347663"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 name="Freeform 7"/>
            <p:cNvSpPr/>
            <p:nvPr/>
          </p:nvSpPr>
          <p:spPr bwMode="auto">
            <a:xfrm>
              <a:off x="908050" y="3168650"/>
              <a:ext cx="1681163" cy="3260725"/>
            </a:xfrm>
            <a:custGeom>
              <a:avLst/>
              <a:gdLst>
                <a:gd name="T0" fmla="*/ 382 w 388"/>
                <a:gd name="T1" fmla="*/ 450 h 753"/>
                <a:gd name="T2" fmla="*/ 372 w 388"/>
                <a:gd name="T3" fmla="*/ 399 h 753"/>
                <a:gd name="T4" fmla="*/ 357 w 388"/>
                <a:gd name="T5" fmla="*/ 349 h 753"/>
                <a:gd name="T6" fmla="*/ 241 w 388"/>
                <a:gd name="T7" fmla="*/ 175 h 753"/>
                <a:gd name="T8" fmla="*/ 133 w 388"/>
                <a:gd name="T9" fmla="*/ 89 h 753"/>
                <a:gd name="T10" fmla="*/ 102 w 388"/>
                <a:gd name="T11" fmla="*/ 17 h 753"/>
                <a:gd name="T12" fmla="*/ 17 w 388"/>
                <a:gd name="T13" fmla="*/ 42 h 753"/>
                <a:gd name="T14" fmla="*/ 43 w 388"/>
                <a:gd name="T15" fmla="*/ 128 h 753"/>
                <a:gd name="T16" fmla="*/ 113 w 388"/>
                <a:gd name="T17" fmla="*/ 120 h 753"/>
                <a:gd name="T18" fmla="*/ 221 w 388"/>
                <a:gd name="T19" fmla="*/ 197 h 753"/>
                <a:gd name="T20" fmla="*/ 338 w 388"/>
                <a:gd name="T21" fmla="*/ 356 h 753"/>
                <a:gd name="T22" fmla="*/ 367 w 388"/>
                <a:gd name="T23" fmla="*/ 452 h 753"/>
                <a:gd name="T24" fmla="*/ 377 w 388"/>
                <a:gd name="T25" fmla="*/ 553 h 753"/>
                <a:gd name="T26" fmla="*/ 346 w 388"/>
                <a:gd name="T27" fmla="*/ 753 h 753"/>
                <a:gd name="T28" fmla="*/ 387 w 388"/>
                <a:gd name="T29" fmla="*/ 553 h 753"/>
                <a:gd name="T30" fmla="*/ 382 w 388"/>
                <a:gd name="T31" fmla="*/ 45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8" h="753">
                  <a:moveTo>
                    <a:pt x="382" y="450"/>
                  </a:moveTo>
                  <a:cubicBezTo>
                    <a:pt x="379" y="433"/>
                    <a:pt x="376" y="416"/>
                    <a:pt x="372" y="399"/>
                  </a:cubicBezTo>
                  <a:cubicBezTo>
                    <a:pt x="368" y="382"/>
                    <a:pt x="363" y="365"/>
                    <a:pt x="357" y="349"/>
                  </a:cubicBezTo>
                  <a:cubicBezTo>
                    <a:pt x="332" y="283"/>
                    <a:pt x="291" y="225"/>
                    <a:pt x="241" y="175"/>
                  </a:cubicBezTo>
                  <a:cubicBezTo>
                    <a:pt x="209" y="143"/>
                    <a:pt x="172" y="114"/>
                    <a:pt x="133" y="89"/>
                  </a:cubicBezTo>
                  <a:cubicBezTo>
                    <a:pt x="141" y="61"/>
                    <a:pt x="129" y="31"/>
                    <a:pt x="102" y="17"/>
                  </a:cubicBezTo>
                  <a:cubicBezTo>
                    <a:pt x="72" y="0"/>
                    <a:pt x="33" y="11"/>
                    <a:pt x="17" y="42"/>
                  </a:cubicBezTo>
                  <a:cubicBezTo>
                    <a:pt x="0" y="73"/>
                    <a:pt x="12" y="111"/>
                    <a:pt x="43" y="128"/>
                  </a:cubicBezTo>
                  <a:cubicBezTo>
                    <a:pt x="66" y="140"/>
                    <a:pt x="94" y="136"/>
                    <a:pt x="113" y="120"/>
                  </a:cubicBezTo>
                  <a:cubicBezTo>
                    <a:pt x="152" y="142"/>
                    <a:pt x="188" y="168"/>
                    <a:pt x="221" y="197"/>
                  </a:cubicBezTo>
                  <a:cubicBezTo>
                    <a:pt x="270" y="242"/>
                    <a:pt x="312" y="295"/>
                    <a:pt x="338" y="356"/>
                  </a:cubicBezTo>
                  <a:cubicBezTo>
                    <a:pt x="352" y="387"/>
                    <a:pt x="360" y="419"/>
                    <a:pt x="367" y="452"/>
                  </a:cubicBezTo>
                  <a:cubicBezTo>
                    <a:pt x="373" y="485"/>
                    <a:pt x="377" y="519"/>
                    <a:pt x="377" y="553"/>
                  </a:cubicBezTo>
                  <a:cubicBezTo>
                    <a:pt x="378" y="621"/>
                    <a:pt x="368" y="689"/>
                    <a:pt x="346" y="753"/>
                  </a:cubicBezTo>
                  <a:cubicBezTo>
                    <a:pt x="371" y="690"/>
                    <a:pt x="385" y="622"/>
                    <a:pt x="387" y="553"/>
                  </a:cubicBezTo>
                  <a:cubicBezTo>
                    <a:pt x="388" y="519"/>
                    <a:pt x="387" y="484"/>
                    <a:pt x="382" y="450"/>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Oval 8"/>
            <p:cNvSpPr>
              <a:spLocks noChangeArrowheads="1"/>
            </p:cNvSpPr>
            <p:nvPr/>
          </p:nvSpPr>
          <p:spPr bwMode="auto">
            <a:xfrm>
              <a:off x="1042988" y="3311525"/>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9"/>
            <p:cNvSpPr/>
            <p:nvPr/>
          </p:nvSpPr>
          <p:spPr bwMode="auto">
            <a:xfrm>
              <a:off x="1350963" y="2492375"/>
              <a:ext cx="1363663" cy="3937000"/>
            </a:xfrm>
            <a:custGeom>
              <a:avLst/>
              <a:gdLst>
                <a:gd name="T0" fmla="*/ 312 w 315"/>
                <a:gd name="T1" fmla="*/ 691 h 909"/>
                <a:gd name="T2" fmla="*/ 302 w 315"/>
                <a:gd name="T3" fmla="*/ 582 h 909"/>
                <a:gd name="T4" fmla="*/ 294 w 315"/>
                <a:gd name="T5" fmla="*/ 528 h 909"/>
                <a:gd name="T6" fmla="*/ 284 w 315"/>
                <a:gd name="T7" fmla="*/ 474 h 909"/>
                <a:gd name="T8" fmla="*/ 271 w 315"/>
                <a:gd name="T9" fmla="*/ 421 h 909"/>
                <a:gd name="T10" fmla="*/ 253 w 315"/>
                <a:gd name="T11" fmla="*/ 368 h 909"/>
                <a:gd name="T12" fmla="*/ 232 w 315"/>
                <a:gd name="T13" fmla="*/ 317 h 909"/>
                <a:gd name="T14" fmla="*/ 210 w 315"/>
                <a:gd name="T15" fmla="*/ 267 h 909"/>
                <a:gd name="T16" fmla="*/ 162 w 315"/>
                <a:gd name="T17" fmla="*/ 168 h 909"/>
                <a:gd name="T18" fmla="*/ 122 w 315"/>
                <a:gd name="T19" fmla="*/ 106 h 909"/>
                <a:gd name="T20" fmla="*/ 117 w 315"/>
                <a:gd name="T21" fmla="*/ 28 h 909"/>
                <a:gd name="T22" fmla="*/ 28 w 315"/>
                <a:gd name="T23" fmla="*/ 23 h 909"/>
                <a:gd name="T24" fmla="*/ 23 w 315"/>
                <a:gd name="T25" fmla="*/ 112 h 909"/>
                <a:gd name="T26" fmla="*/ 91 w 315"/>
                <a:gd name="T27" fmla="*/ 130 h 909"/>
                <a:gd name="T28" fmla="*/ 183 w 315"/>
                <a:gd name="T29" fmla="*/ 280 h 909"/>
                <a:gd name="T30" fmla="*/ 207 w 315"/>
                <a:gd name="T31" fmla="*/ 329 h 909"/>
                <a:gd name="T32" fmla="*/ 229 w 315"/>
                <a:gd name="T33" fmla="*/ 378 h 909"/>
                <a:gd name="T34" fmla="*/ 249 w 315"/>
                <a:gd name="T35" fmla="*/ 428 h 909"/>
                <a:gd name="T36" fmla="*/ 265 w 315"/>
                <a:gd name="T37" fmla="*/ 479 h 909"/>
                <a:gd name="T38" fmla="*/ 277 w 315"/>
                <a:gd name="T39" fmla="*/ 532 h 909"/>
                <a:gd name="T40" fmla="*/ 288 w 315"/>
                <a:gd name="T41" fmla="*/ 585 h 909"/>
                <a:gd name="T42" fmla="*/ 302 w 315"/>
                <a:gd name="T43" fmla="*/ 692 h 909"/>
                <a:gd name="T44" fmla="*/ 302 w 315"/>
                <a:gd name="T45" fmla="*/ 909 h 909"/>
                <a:gd name="T46" fmla="*/ 312 w 315"/>
                <a:gd name="T47" fmla="*/ 691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Oval 10"/>
            <p:cNvSpPr>
              <a:spLocks noChangeArrowheads="1"/>
            </p:cNvSpPr>
            <p:nvPr/>
          </p:nvSpPr>
          <p:spPr bwMode="auto">
            <a:xfrm>
              <a:off x="1481138" y="2630488"/>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Freeform 11"/>
            <p:cNvSpPr/>
            <p:nvPr/>
          </p:nvSpPr>
          <p:spPr bwMode="auto">
            <a:xfrm>
              <a:off x="1960563" y="2036763"/>
              <a:ext cx="893763" cy="4397375"/>
            </a:xfrm>
            <a:custGeom>
              <a:avLst/>
              <a:gdLst>
                <a:gd name="T0" fmla="*/ 185 w 206"/>
                <a:gd name="T1" fmla="*/ 547 h 1015"/>
                <a:gd name="T2" fmla="*/ 150 w 206"/>
                <a:gd name="T3" fmla="*/ 315 h 1015"/>
                <a:gd name="T4" fmla="*/ 107 w 206"/>
                <a:gd name="T5" fmla="*/ 124 h 1015"/>
                <a:gd name="T6" fmla="*/ 130 w 206"/>
                <a:gd name="T7" fmla="*/ 48 h 1015"/>
                <a:gd name="T8" fmla="*/ 49 w 206"/>
                <a:gd name="T9" fmla="*/ 12 h 1015"/>
                <a:gd name="T10" fmla="*/ 13 w 206"/>
                <a:gd name="T11" fmla="*/ 94 h 1015"/>
                <a:gd name="T12" fmla="*/ 70 w 206"/>
                <a:gd name="T13" fmla="*/ 134 h 1015"/>
                <a:gd name="T14" fmla="*/ 121 w 206"/>
                <a:gd name="T15" fmla="*/ 321 h 1015"/>
                <a:gd name="T16" fmla="*/ 165 w 206"/>
                <a:gd name="T17" fmla="*/ 550 h 1015"/>
                <a:gd name="T18" fmla="*/ 198 w 206"/>
                <a:gd name="T19" fmla="*/ 1015 h 1015"/>
                <a:gd name="T20" fmla="*/ 185 w 206"/>
                <a:gd name="T21" fmla="*/ 547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015">
                  <a:moveTo>
                    <a:pt x="185" y="547"/>
                  </a:moveTo>
                  <a:cubicBezTo>
                    <a:pt x="176" y="469"/>
                    <a:pt x="165" y="392"/>
                    <a:pt x="150" y="315"/>
                  </a:cubicBezTo>
                  <a:cubicBezTo>
                    <a:pt x="138" y="251"/>
                    <a:pt x="123" y="187"/>
                    <a:pt x="107" y="124"/>
                  </a:cubicBezTo>
                  <a:cubicBezTo>
                    <a:pt x="131" y="107"/>
                    <a:pt x="142" y="76"/>
                    <a:pt x="130" y="48"/>
                  </a:cubicBezTo>
                  <a:cubicBezTo>
                    <a:pt x="118" y="15"/>
                    <a:pt x="81" y="0"/>
                    <a:pt x="49" y="12"/>
                  </a:cubicBezTo>
                  <a:cubicBezTo>
                    <a:pt x="16" y="25"/>
                    <a:pt x="0" y="62"/>
                    <a:pt x="13" y="94"/>
                  </a:cubicBezTo>
                  <a:cubicBezTo>
                    <a:pt x="23" y="118"/>
                    <a:pt x="46" y="133"/>
                    <a:pt x="70" y="134"/>
                  </a:cubicBezTo>
                  <a:cubicBezTo>
                    <a:pt x="89" y="196"/>
                    <a:pt x="106" y="258"/>
                    <a:pt x="121" y="321"/>
                  </a:cubicBezTo>
                  <a:cubicBezTo>
                    <a:pt x="138" y="397"/>
                    <a:pt x="153" y="473"/>
                    <a:pt x="165" y="550"/>
                  </a:cubicBezTo>
                  <a:cubicBezTo>
                    <a:pt x="188" y="704"/>
                    <a:pt x="199" y="859"/>
                    <a:pt x="198" y="1015"/>
                  </a:cubicBezTo>
                  <a:cubicBezTo>
                    <a:pt x="206" y="859"/>
                    <a:pt x="202" y="703"/>
                    <a:pt x="185" y="547"/>
                  </a:cubicBez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Oval 12"/>
            <p:cNvSpPr>
              <a:spLocks noChangeArrowheads="1"/>
            </p:cNvSpPr>
            <p:nvPr/>
          </p:nvSpPr>
          <p:spPr bwMode="auto">
            <a:xfrm>
              <a:off x="2105025" y="2179638"/>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13"/>
            <p:cNvSpPr/>
            <p:nvPr/>
          </p:nvSpPr>
          <p:spPr bwMode="auto">
            <a:xfrm>
              <a:off x="2759075" y="1903413"/>
              <a:ext cx="554038" cy="4525962"/>
            </a:xfrm>
            <a:custGeom>
              <a:avLst/>
              <a:gdLst>
                <a:gd name="T0" fmla="*/ 127 w 128"/>
                <a:gd name="T1" fmla="*/ 62 h 1045"/>
                <a:gd name="T2" fmla="*/ 62 w 128"/>
                <a:gd name="T3" fmla="*/ 1 h 1045"/>
                <a:gd name="T4" fmla="*/ 1 w 128"/>
                <a:gd name="T5" fmla="*/ 66 h 1045"/>
                <a:gd name="T6" fmla="*/ 50 w 128"/>
                <a:gd name="T7" fmla="*/ 126 h 1045"/>
                <a:gd name="T8" fmla="*/ 58 w 128"/>
                <a:gd name="T9" fmla="*/ 1045 h 1045"/>
                <a:gd name="T10" fmla="*/ 75 w 128"/>
                <a:gd name="T11" fmla="*/ 561 h 1045"/>
                <a:gd name="T12" fmla="*/ 88 w 128"/>
                <a:gd name="T13" fmla="*/ 123 h 1045"/>
                <a:gd name="T14" fmla="*/ 127 w 128"/>
                <a:gd name="T15" fmla="*/ 62 h 10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045">
                  <a:moveTo>
                    <a:pt x="127" y="62"/>
                  </a:moveTo>
                  <a:cubicBezTo>
                    <a:pt x="126" y="28"/>
                    <a:pt x="97" y="0"/>
                    <a:pt x="62" y="1"/>
                  </a:cubicBezTo>
                  <a:cubicBezTo>
                    <a:pt x="27" y="2"/>
                    <a:pt x="0" y="31"/>
                    <a:pt x="1" y="66"/>
                  </a:cubicBezTo>
                  <a:cubicBezTo>
                    <a:pt x="2" y="96"/>
                    <a:pt x="22" y="120"/>
                    <a:pt x="50" y="126"/>
                  </a:cubicBezTo>
                  <a:cubicBezTo>
                    <a:pt x="57" y="432"/>
                    <a:pt x="53" y="739"/>
                    <a:pt x="58" y="1045"/>
                  </a:cubicBezTo>
                  <a:cubicBezTo>
                    <a:pt x="62" y="884"/>
                    <a:pt x="68" y="722"/>
                    <a:pt x="75" y="561"/>
                  </a:cubicBezTo>
                  <a:cubicBezTo>
                    <a:pt x="80" y="415"/>
                    <a:pt x="85" y="269"/>
                    <a:pt x="88" y="123"/>
                  </a:cubicBezTo>
                  <a:cubicBezTo>
                    <a:pt x="111" y="113"/>
                    <a:pt x="128" y="89"/>
                    <a:pt x="127" y="62"/>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3" name="Oval 14"/>
            <p:cNvSpPr>
              <a:spLocks noChangeArrowheads="1"/>
            </p:cNvSpPr>
            <p:nvPr/>
          </p:nvSpPr>
          <p:spPr bwMode="auto">
            <a:xfrm>
              <a:off x="2862263" y="2006600"/>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4" name="Freeform 15"/>
            <p:cNvSpPr/>
            <p:nvPr/>
          </p:nvSpPr>
          <p:spPr bwMode="auto">
            <a:xfrm>
              <a:off x="3200400" y="2054225"/>
              <a:ext cx="922338" cy="4375150"/>
            </a:xfrm>
            <a:custGeom>
              <a:avLst/>
              <a:gdLst>
                <a:gd name="T0" fmla="*/ 162 w 213"/>
                <a:gd name="T1" fmla="*/ 11 h 1010"/>
                <a:gd name="T2" fmla="*/ 82 w 213"/>
                <a:gd name="T3" fmla="*/ 51 h 1010"/>
                <a:gd name="T4" fmla="*/ 102 w 213"/>
                <a:gd name="T5" fmla="*/ 120 h 1010"/>
                <a:gd name="T6" fmla="*/ 52 w 213"/>
                <a:gd name="T7" fmla="*/ 314 h 1010"/>
                <a:gd name="T8" fmla="*/ 18 w 213"/>
                <a:gd name="T9" fmla="*/ 545 h 1010"/>
                <a:gd name="T10" fmla="*/ 2 w 213"/>
                <a:gd name="T11" fmla="*/ 1010 h 1010"/>
                <a:gd name="T12" fmla="*/ 38 w 213"/>
                <a:gd name="T13" fmla="*/ 547 h 1010"/>
                <a:gd name="T14" fmla="*/ 138 w 213"/>
                <a:gd name="T15" fmla="*/ 134 h 1010"/>
                <a:gd name="T16" fmla="*/ 202 w 213"/>
                <a:gd name="T17" fmla="*/ 91 h 1010"/>
                <a:gd name="T18" fmla="*/ 162 w 213"/>
                <a:gd name="T19"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010">
                  <a:moveTo>
                    <a:pt x="162" y="11"/>
                  </a:moveTo>
                  <a:cubicBezTo>
                    <a:pt x="129" y="0"/>
                    <a:pt x="93" y="18"/>
                    <a:pt x="82" y="51"/>
                  </a:cubicBezTo>
                  <a:cubicBezTo>
                    <a:pt x="74" y="76"/>
                    <a:pt x="83" y="104"/>
                    <a:pt x="102" y="120"/>
                  </a:cubicBezTo>
                  <a:cubicBezTo>
                    <a:pt x="82" y="183"/>
                    <a:pt x="66" y="248"/>
                    <a:pt x="52" y="314"/>
                  </a:cubicBezTo>
                  <a:cubicBezTo>
                    <a:pt x="37" y="390"/>
                    <a:pt x="26" y="467"/>
                    <a:pt x="18" y="545"/>
                  </a:cubicBezTo>
                  <a:cubicBezTo>
                    <a:pt x="3" y="699"/>
                    <a:pt x="0" y="855"/>
                    <a:pt x="2" y="1010"/>
                  </a:cubicBezTo>
                  <a:cubicBezTo>
                    <a:pt x="7" y="855"/>
                    <a:pt x="16" y="700"/>
                    <a:pt x="38" y="547"/>
                  </a:cubicBezTo>
                  <a:cubicBezTo>
                    <a:pt x="58" y="406"/>
                    <a:pt x="90" y="267"/>
                    <a:pt x="138" y="134"/>
                  </a:cubicBezTo>
                  <a:cubicBezTo>
                    <a:pt x="166" y="135"/>
                    <a:pt x="193" y="118"/>
                    <a:pt x="202" y="91"/>
                  </a:cubicBezTo>
                  <a:cubicBezTo>
                    <a:pt x="213" y="57"/>
                    <a:pt x="195" y="22"/>
                    <a:pt x="162" y="11"/>
                  </a:cubicBezTo>
                  <a:close/>
                </a:path>
              </a:pathLst>
            </a:custGeom>
            <a:solidFill>
              <a:srgbClr val="D7DF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5" name="Oval 16"/>
            <p:cNvSpPr>
              <a:spLocks noChangeArrowheads="1"/>
            </p:cNvSpPr>
            <p:nvPr/>
          </p:nvSpPr>
          <p:spPr bwMode="auto">
            <a:xfrm>
              <a:off x="3646488" y="2184400"/>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6" name="Freeform 17"/>
            <p:cNvSpPr/>
            <p:nvPr/>
          </p:nvSpPr>
          <p:spPr bwMode="auto">
            <a:xfrm>
              <a:off x="3338513" y="2514600"/>
              <a:ext cx="1420813" cy="3914775"/>
            </a:xfrm>
            <a:custGeom>
              <a:avLst/>
              <a:gdLst>
                <a:gd name="T0" fmla="*/ 296 w 328"/>
                <a:gd name="T1" fmla="*/ 22 h 904"/>
                <a:gd name="T2" fmla="*/ 208 w 328"/>
                <a:gd name="T3" fmla="*/ 32 h 904"/>
                <a:gd name="T4" fmla="*/ 204 w 328"/>
                <a:gd name="T5" fmla="*/ 104 h 904"/>
                <a:gd name="T6" fmla="*/ 110 w 328"/>
                <a:gd name="T7" fmla="*/ 262 h 904"/>
                <a:gd name="T8" fmla="*/ 40 w 328"/>
                <a:gd name="T9" fmla="*/ 471 h 904"/>
                <a:gd name="T10" fmla="*/ 7 w 328"/>
                <a:gd name="T11" fmla="*/ 687 h 904"/>
                <a:gd name="T12" fmla="*/ 2 w 328"/>
                <a:gd name="T13" fmla="*/ 904 h 904"/>
                <a:gd name="T14" fmla="*/ 17 w 328"/>
                <a:gd name="T15" fmla="*/ 688 h 904"/>
                <a:gd name="T16" fmla="*/ 59 w 328"/>
                <a:gd name="T17" fmla="*/ 476 h 904"/>
                <a:gd name="T18" fmla="*/ 137 w 328"/>
                <a:gd name="T19" fmla="*/ 276 h 904"/>
                <a:gd name="T20" fmla="*/ 233 w 328"/>
                <a:gd name="T21" fmla="*/ 129 h 904"/>
                <a:gd name="T22" fmla="*/ 307 w 328"/>
                <a:gd name="T23" fmla="*/ 110 h 904"/>
                <a:gd name="T24" fmla="*/ 296 w 328"/>
                <a:gd name="T25" fmla="*/ 2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rgbClr val="FBB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7" name="Oval 18"/>
            <p:cNvSpPr>
              <a:spLocks noChangeArrowheads="1"/>
            </p:cNvSpPr>
            <p:nvPr/>
          </p:nvSpPr>
          <p:spPr bwMode="auto">
            <a:xfrm>
              <a:off x="4283075" y="2652713"/>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8" name="Freeform 19"/>
            <p:cNvSpPr/>
            <p:nvPr/>
          </p:nvSpPr>
          <p:spPr bwMode="auto">
            <a:xfrm>
              <a:off x="3473450" y="3241675"/>
              <a:ext cx="1744663" cy="3187700"/>
            </a:xfrm>
            <a:custGeom>
              <a:avLst/>
              <a:gdLst>
                <a:gd name="T0" fmla="*/ 385 w 403"/>
                <a:gd name="T1" fmla="*/ 39 h 736"/>
                <a:gd name="T2" fmla="*/ 298 w 403"/>
                <a:gd name="T3" fmla="*/ 18 h 736"/>
                <a:gd name="T4" fmla="*/ 271 w 403"/>
                <a:gd name="T5" fmla="*/ 89 h 736"/>
                <a:gd name="T6" fmla="*/ 153 w 403"/>
                <a:gd name="T7" fmla="*/ 190 h 736"/>
                <a:gd name="T8" fmla="*/ 45 w 403"/>
                <a:gd name="T9" fmla="*/ 354 h 736"/>
                <a:gd name="T10" fmla="*/ 15 w 403"/>
                <a:gd name="T11" fmla="*/ 447 h 736"/>
                <a:gd name="T12" fmla="*/ 4 w 403"/>
                <a:gd name="T13" fmla="*/ 543 h 736"/>
                <a:gd name="T14" fmla="*/ 14 w 403"/>
                <a:gd name="T15" fmla="*/ 736 h 736"/>
                <a:gd name="T16" fmla="*/ 14 w 403"/>
                <a:gd name="T17" fmla="*/ 544 h 736"/>
                <a:gd name="T18" fmla="*/ 30 w 403"/>
                <a:gd name="T19" fmla="*/ 450 h 736"/>
                <a:gd name="T20" fmla="*/ 64 w 403"/>
                <a:gd name="T21" fmla="*/ 362 h 736"/>
                <a:gd name="T22" fmla="*/ 174 w 403"/>
                <a:gd name="T23" fmla="*/ 210 h 736"/>
                <a:gd name="T24" fmla="*/ 291 w 403"/>
                <a:gd name="T25" fmla="*/ 121 h 736"/>
                <a:gd name="T26" fmla="*/ 364 w 403"/>
                <a:gd name="T27" fmla="*/ 126 h 736"/>
                <a:gd name="T28" fmla="*/ 385 w 403"/>
                <a:gd name="T29" fmla="*/ 39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3" h="736">
                  <a:moveTo>
                    <a:pt x="385" y="39"/>
                  </a:moveTo>
                  <a:cubicBezTo>
                    <a:pt x="367" y="9"/>
                    <a:pt x="328" y="0"/>
                    <a:pt x="298" y="18"/>
                  </a:cubicBezTo>
                  <a:cubicBezTo>
                    <a:pt x="274" y="33"/>
                    <a:pt x="263" y="63"/>
                    <a:pt x="271" y="89"/>
                  </a:cubicBezTo>
                  <a:cubicBezTo>
                    <a:pt x="227" y="117"/>
                    <a:pt x="187" y="152"/>
                    <a:pt x="153" y="190"/>
                  </a:cubicBezTo>
                  <a:cubicBezTo>
                    <a:pt x="108" y="238"/>
                    <a:pt x="72" y="294"/>
                    <a:pt x="45" y="354"/>
                  </a:cubicBezTo>
                  <a:cubicBezTo>
                    <a:pt x="32" y="384"/>
                    <a:pt x="22" y="415"/>
                    <a:pt x="15" y="447"/>
                  </a:cubicBezTo>
                  <a:cubicBezTo>
                    <a:pt x="9" y="479"/>
                    <a:pt x="5" y="511"/>
                    <a:pt x="4" y="543"/>
                  </a:cubicBezTo>
                  <a:cubicBezTo>
                    <a:pt x="0" y="608"/>
                    <a:pt x="2" y="673"/>
                    <a:pt x="14" y="736"/>
                  </a:cubicBezTo>
                  <a:cubicBezTo>
                    <a:pt x="5" y="672"/>
                    <a:pt x="7" y="608"/>
                    <a:pt x="14" y="544"/>
                  </a:cubicBezTo>
                  <a:cubicBezTo>
                    <a:pt x="17" y="512"/>
                    <a:pt x="22" y="481"/>
                    <a:pt x="30" y="450"/>
                  </a:cubicBezTo>
                  <a:cubicBezTo>
                    <a:pt x="38" y="420"/>
                    <a:pt x="50" y="390"/>
                    <a:pt x="64" y="362"/>
                  </a:cubicBezTo>
                  <a:cubicBezTo>
                    <a:pt x="92" y="306"/>
                    <a:pt x="130" y="254"/>
                    <a:pt x="174" y="210"/>
                  </a:cubicBezTo>
                  <a:cubicBezTo>
                    <a:pt x="210" y="176"/>
                    <a:pt x="249" y="145"/>
                    <a:pt x="291" y="121"/>
                  </a:cubicBezTo>
                  <a:cubicBezTo>
                    <a:pt x="312" y="137"/>
                    <a:pt x="341" y="140"/>
                    <a:pt x="364" y="126"/>
                  </a:cubicBezTo>
                  <a:cubicBezTo>
                    <a:pt x="394" y="107"/>
                    <a:pt x="403" y="68"/>
                    <a:pt x="385" y="39"/>
                  </a:cubicBezTo>
                  <a:close/>
                </a:path>
              </a:pathLst>
            </a:custGeom>
            <a:solidFill>
              <a:srgbClr val="008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9" name="Oval 20"/>
            <p:cNvSpPr>
              <a:spLocks noChangeArrowheads="1"/>
            </p:cNvSpPr>
            <p:nvPr/>
          </p:nvSpPr>
          <p:spPr bwMode="auto">
            <a:xfrm>
              <a:off x="4733925" y="3379788"/>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0" name="Freeform 21"/>
            <p:cNvSpPr/>
            <p:nvPr/>
          </p:nvSpPr>
          <p:spPr bwMode="auto">
            <a:xfrm>
              <a:off x="3589338" y="4043363"/>
              <a:ext cx="1785938" cy="2390775"/>
            </a:xfrm>
            <a:custGeom>
              <a:avLst/>
              <a:gdLst>
                <a:gd name="T0" fmla="*/ 405 w 412"/>
                <a:gd name="T1" fmla="*/ 56 h 552"/>
                <a:gd name="T2" fmla="*/ 330 w 412"/>
                <a:gd name="T3" fmla="*/ 7 h 552"/>
                <a:gd name="T4" fmla="*/ 282 w 412"/>
                <a:gd name="T5" fmla="*/ 53 h 552"/>
                <a:gd name="T6" fmla="*/ 152 w 412"/>
                <a:gd name="T7" fmla="*/ 105 h 552"/>
                <a:gd name="T8" fmla="*/ 37 w 412"/>
                <a:gd name="T9" fmla="*/ 229 h 552"/>
                <a:gd name="T10" fmla="*/ 8 w 412"/>
                <a:gd name="T11" fmla="*/ 309 h 552"/>
                <a:gd name="T12" fmla="*/ 1 w 412"/>
                <a:gd name="T13" fmla="*/ 393 h 552"/>
                <a:gd name="T14" fmla="*/ 45 w 412"/>
                <a:gd name="T15" fmla="*/ 552 h 552"/>
                <a:gd name="T16" fmla="*/ 11 w 412"/>
                <a:gd name="T17" fmla="*/ 393 h 552"/>
                <a:gd name="T18" fmla="*/ 54 w 412"/>
                <a:gd name="T19" fmla="*/ 239 h 552"/>
                <a:gd name="T20" fmla="*/ 168 w 412"/>
                <a:gd name="T21" fmla="*/ 130 h 552"/>
                <a:gd name="T22" fmla="*/ 284 w 412"/>
                <a:gd name="T23" fmla="*/ 91 h 552"/>
                <a:gd name="T24" fmla="*/ 356 w 412"/>
                <a:gd name="T25" fmla="*/ 130 h 552"/>
                <a:gd name="T26" fmla="*/ 405 w 412"/>
                <a:gd name="T27" fmla="*/ 5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552">
                  <a:moveTo>
                    <a:pt x="405" y="56"/>
                  </a:moveTo>
                  <a:cubicBezTo>
                    <a:pt x="398" y="21"/>
                    <a:pt x="364" y="0"/>
                    <a:pt x="330" y="7"/>
                  </a:cubicBezTo>
                  <a:cubicBezTo>
                    <a:pt x="306" y="12"/>
                    <a:pt x="288" y="30"/>
                    <a:pt x="282" y="53"/>
                  </a:cubicBezTo>
                  <a:cubicBezTo>
                    <a:pt x="236" y="61"/>
                    <a:pt x="191" y="79"/>
                    <a:pt x="152" y="105"/>
                  </a:cubicBezTo>
                  <a:cubicBezTo>
                    <a:pt x="104" y="136"/>
                    <a:pt x="63" y="179"/>
                    <a:pt x="37" y="229"/>
                  </a:cubicBezTo>
                  <a:cubicBezTo>
                    <a:pt x="23" y="255"/>
                    <a:pt x="14" y="282"/>
                    <a:pt x="8" y="309"/>
                  </a:cubicBezTo>
                  <a:cubicBezTo>
                    <a:pt x="2" y="337"/>
                    <a:pt x="0" y="365"/>
                    <a:pt x="1" y="393"/>
                  </a:cubicBezTo>
                  <a:cubicBezTo>
                    <a:pt x="2" y="449"/>
                    <a:pt x="16" y="505"/>
                    <a:pt x="45" y="552"/>
                  </a:cubicBezTo>
                  <a:cubicBezTo>
                    <a:pt x="19" y="503"/>
                    <a:pt x="9" y="447"/>
                    <a:pt x="11" y="393"/>
                  </a:cubicBezTo>
                  <a:cubicBezTo>
                    <a:pt x="13" y="339"/>
                    <a:pt x="26" y="285"/>
                    <a:pt x="54" y="239"/>
                  </a:cubicBezTo>
                  <a:cubicBezTo>
                    <a:pt x="82" y="193"/>
                    <a:pt x="122" y="156"/>
                    <a:pt x="168" y="130"/>
                  </a:cubicBezTo>
                  <a:cubicBezTo>
                    <a:pt x="204" y="110"/>
                    <a:pt x="244" y="97"/>
                    <a:pt x="284" y="91"/>
                  </a:cubicBezTo>
                  <a:cubicBezTo>
                    <a:pt x="295" y="119"/>
                    <a:pt x="325" y="137"/>
                    <a:pt x="356" y="130"/>
                  </a:cubicBezTo>
                  <a:cubicBezTo>
                    <a:pt x="390" y="123"/>
                    <a:pt x="412" y="90"/>
                    <a:pt x="405" y="56"/>
                  </a:cubicBezTo>
                  <a:close/>
                </a:path>
              </a:pathLst>
            </a:custGeom>
            <a:solidFill>
              <a:srgbClr val="DD36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1" name="Oval 22"/>
            <p:cNvSpPr>
              <a:spLocks noChangeArrowheads="1"/>
            </p:cNvSpPr>
            <p:nvPr/>
          </p:nvSpPr>
          <p:spPr bwMode="auto">
            <a:xfrm>
              <a:off x="4902200" y="4164013"/>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2" name="Freeform 23"/>
            <p:cNvSpPr/>
            <p:nvPr/>
          </p:nvSpPr>
          <p:spPr bwMode="auto">
            <a:xfrm>
              <a:off x="444500" y="1149351"/>
              <a:ext cx="5254626" cy="3668712"/>
            </a:xfrm>
            <a:custGeom>
              <a:avLst/>
              <a:gdLst>
                <a:gd name="T0" fmla="*/ 1163 w 1213"/>
                <a:gd name="T1" fmla="*/ 637 h 847"/>
                <a:gd name="T2" fmla="*/ 1196 w 1213"/>
                <a:gd name="T3" fmla="*/ 500 h 847"/>
                <a:gd name="T4" fmla="*/ 1098 w 1213"/>
                <a:gd name="T5" fmla="*/ 401 h 847"/>
                <a:gd name="T6" fmla="*/ 1103 w 1213"/>
                <a:gd name="T7" fmla="*/ 366 h 847"/>
                <a:gd name="T8" fmla="*/ 1104 w 1213"/>
                <a:gd name="T9" fmla="*/ 356 h 847"/>
                <a:gd name="T10" fmla="*/ 1071 w 1213"/>
                <a:gd name="T11" fmla="*/ 264 h 847"/>
                <a:gd name="T12" fmla="*/ 943 w 1213"/>
                <a:gd name="T13" fmla="*/ 202 h 847"/>
                <a:gd name="T14" fmla="*/ 875 w 1213"/>
                <a:gd name="T15" fmla="*/ 112 h 847"/>
                <a:gd name="T16" fmla="*/ 783 w 1213"/>
                <a:gd name="T17" fmla="*/ 87 h 847"/>
                <a:gd name="T18" fmla="*/ 711 w 1213"/>
                <a:gd name="T19" fmla="*/ 36 h 847"/>
                <a:gd name="T20" fmla="*/ 544 w 1213"/>
                <a:gd name="T21" fmla="*/ 11 h 847"/>
                <a:gd name="T22" fmla="*/ 411 w 1213"/>
                <a:gd name="T23" fmla="*/ 34 h 847"/>
                <a:gd name="T24" fmla="*/ 272 w 1213"/>
                <a:gd name="T25" fmla="*/ 104 h 847"/>
                <a:gd name="T26" fmla="*/ 170 w 1213"/>
                <a:gd name="T27" fmla="*/ 181 h 847"/>
                <a:gd name="T28" fmla="*/ 78 w 1213"/>
                <a:gd name="T29" fmla="*/ 325 h 847"/>
                <a:gd name="T30" fmla="*/ 45 w 1213"/>
                <a:gd name="T31" fmla="*/ 430 h 847"/>
                <a:gd name="T32" fmla="*/ 16 w 1213"/>
                <a:gd name="T33" fmla="*/ 566 h 847"/>
                <a:gd name="T34" fmla="*/ 12 w 1213"/>
                <a:gd name="T35" fmla="*/ 662 h 847"/>
                <a:gd name="T36" fmla="*/ 43 w 1213"/>
                <a:gd name="T37" fmla="*/ 785 h 847"/>
                <a:gd name="T38" fmla="*/ 46 w 1213"/>
                <a:gd name="T39" fmla="*/ 782 h 847"/>
                <a:gd name="T40" fmla="*/ 22 w 1213"/>
                <a:gd name="T41" fmla="*/ 667 h 847"/>
                <a:gd name="T42" fmla="*/ 76 w 1213"/>
                <a:gd name="T43" fmla="*/ 620 h 847"/>
                <a:gd name="T44" fmla="*/ 33 w 1213"/>
                <a:gd name="T45" fmla="*/ 560 h 847"/>
                <a:gd name="T46" fmla="*/ 61 w 1213"/>
                <a:gd name="T47" fmla="*/ 446 h 847"/>
                <a:gd name="T48" fmla="*/ 129 w 1213"/>
                <a:gd name="T49" fmla="*/ 412 h 847"/>
                <a:gd name="T50" fmla="*/ 106 w 1213"/>
                <a:gd name="T51" fmla="*/ 326 h 847"/>
                <a:gd name="T52" fmla="*/ 184 w 1213"/>
                <a:gd name="T53" fmla="*/ 209 h 847"/>
                <a:gd name="T54" fmla="*/ 270 w 1213"/>
                <a:gd name="T55" fmla="*/ 198 h 847"/>
                <a:gd name="T56" fmla="*/ 299 w 1213"/>
                <a:gd name="T57" fmla="*/ 124 h 847"/>
                <a:gd name="T58" fmla="*/ 411 w 1213"/>
                <a:gd name="T59" fmla="*/ 68 h 847"/>
                <a:gd name="T60" fmla="*/ 484 w 1213"/>
                <a:gd name="T61" fmla="*/ 90 h 847"/>
                <a:gd name="T62" fmla="*/ 554 w 1213"/>
                <a:gd name="T63" fmla="*/ 45 h 847"/>
                <a:gd name="T64" fmla="*/ 691 w 1213"/>
                <a:gd name="T65" fmla="*/ 65 h 847"/>
                <a:gd name="T66" fmla="*/ 746 w 1213"/>
                <a:gd name="T67" fmla="*/ 128 h 847"/>
                <a:gd name="T68" fmla="*/ 784 w 1213"/>
                <a:gd name="T69" fmla="*/ 122 h 847"/>
                <a:gd name="T70" fmla="*/ 857 w 1213"/>
                <a:gd name="T71" fmla="*/ 141 h 847"/>
                <a:gd name="T72" fmla="*/ 915 w 1213"/>
                <a:gd name="T73" fmla="*/ 222 h 847"/>
                <a:gd name="T74" fmla="*/ 932 w 1213"/>
                <a:gd name="T75" fmla="*/ 235 h 847"/>
                <a:gd name="T76" fmla="*/ 1047 w 1213"/>
                <a:gd name="T77" fmla="*/ 282 h 847"/>
                <a:gd name="T78" fmla="*/ 1075 w 1213"/>
                <a:gd name="T79" fmla="*/ 357 h 847"/>
                <a:gd name="T80" fmla="*/ 1076 w 1213"/>
                <a:gd name="T81" fmla="*/ 366 h 847"/>
                <a:gd name="T82" fmla="*/ 1069 w 1213"/>
                <a:gd name="T83" fmla="*/ 406 h 847"/>
                <a:gd name="T84" fmla="*/ 1079 w 1213"/>
                <a:gd name="T85" fmla="*/ 424 h 847"/>
                <a:gd name="T86" fmla="*/ 1175 w 1213"/>
                <a:gd name="T87" fmla="*/ 507 h 847"/>
                <a:gd name="T88" fmla="*/ 1143 w 1213"/>
                <a:gd name="T89" fmla="*/ 632 h 847"/>
                <a:gd name="T90" fmla="*/ 1145 w 1213"/>
                <a:gd name="T91" fmla="*/ 646 h 847"/>
                <a:gd name="T92" fmla="*/ 1202 w 1213"/>
                <a:gd name="T93" fmla="*/ 730 h 847"/>
                <a:gd name="T94" fmla="*/ 1156 w 1213"/>
                <a:gd name="T95" fmla="*/ 825 h 847"/>
                <a:gd name="T96" fmla="*/ 1158 w 1213"/>
                <a:gd name="T97" fmla="*/ 829 h 847"/>
                <a:gd name="T98" fmla="*/ 1213 w 1213"/>
                <a:gd name="T99" fmla="*/ 73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13" h="847">
                  <a:moveTo>
                    <a:pt x="1206" y="691"/>
                  </a:moveTo>
                  <a:cubicBezTo>
                    <a:pt x="1197" y="669"/>
                    <a:pt x="1182" y="650"/>
                    <a:pt x="1163" y="637"/>
                  </a:cubicBezTo>
                  <a:cubicBezTo>
                    <a:pt x="1178" y="620"/>
                    <a:pt x="1190" y="600"/>
                    <a:pt x="1196" y="578"/>
                  </a:cubicBezTo>
                  <a:cubicBezTo>
                    <a:pt x="1203" y="553"/>
                    <a:pt x="1203" y="526"/>
                    <a:pt x="1196" y="500"/>
                  </a:cubicBezTo>
                  <a:cubicBezTo>
                    <a:pt x="1189" y="475"/>
                    <a:pt x="1174" y="451"/>
                    <a:pt x="1155" y="433"/>
                  </a:cubicBezTo>
                  <a:cubicBezTo>
                    <a:pt x="1139" y="418"/>
                    <a:pt x="1119" y="407"/>
                    <a:pt x="1098" y="401"/>
                  </a:cubicBezTo>
                  <a:cubicBezTo>
                    <a:pt x="1100" y="393"/>
                    <a:pt x="1102" y="385"/>
                    <a:pt x="1103" y="376"/>
                  </a:cubicBezTo>
                  <a:cubicBezTo>
                    <a:pt x="1103" y="373"/>
                    <a:pt x="1103" y="370"/>
                    <a:pt x="1103" y="366"/>
                  </a:cubicBezTo>
                  <a:cubicBezTo>
                    <a:pt x="1104" y="365"/>
                    <a:pt x="1104" y="363"/>
                    <a:pt x="1104" y="361"/>
                  </a:cubicBezTo>
                  <a:cubicBezTo>
                    <a:pt x="1104" y="360"/>
                    <a:pt x="1104" y="358"/>
                    <a:pt x="1104" y="356"/>
                  </a:cubicBezTo>
                  <a:cubicBezTo>
                    <a:pt x="1103" y="350"/>
                    <a:pt x="1103" y="343"/>
                    <a:pt x="1102" y="337"/>
                  </a:cubicBezTo>
                  <a:cubicBezTo>
                    <a:pt x="1098" y="310"/>
                    <a:pt x="1087" y="285"/>
                    <a:pt x="1071" y="264"/>
                  </a:cubicBezTo>
                  <a:cubicBezTo>
                    <a:pt x="1054" y="242"/>
                    <a:pt x="1033" y="225"/>
                    <a:pt x="1008" y="215"/>
                  </a:cubicBezTo>
                  <a:cubicBezTo>
                    <a:pt x="988" y="206"/>
                    <a:pt x="965" y="202"/>
                    <a:pt x="943" y="202"/>
                  </a:cubicBezTo>
                  <a:cubicBezTo>
                    <a:pt x="938" y="186"/>
                    <a:pt x="931" y="170"/>
                    <a:pt x="921" y="156"/>
                  </a:cubicBezTo>
                  <a:cubicBezTo>
                    <a:pt x="909" y="139"/>
                    <a:pt x="893" y="123"/>
                    <a:pt x="875" y="112"/>
                  </a:cubicBezTo>
                  <a:cubicBezTo>
                    <a:pt x="857" y="100"/>
                    <a:pt x="836" y="92"/>
                    <a:pt x="815" y="89"/>
                  </a:cubicBezTo>
                  <a:cubicBezTo>
                    <a:pt x="804" y="87"/>
                    <a:pt x="793" y="86"/>
                    <a:pt x="783" y="87"/>
                  </a:cubicBezTo>
                  <a:cubicBezTo>
                    <a:pt x="776" y="87"/>
                    <a:pt x="770" y="88"/>
                    <a:pt x="763" y="89"/>
                  </a:cubicBezTo>
                  <a:cubicBezTo>
                    <a:pt x="749" y="68"/>
                    <a:pt x="732" y="50"/>
                    <a:pt x="711" y="36"/>
                  </a:cubicBezTo>
                  <a:cubicBezTo>
                    <a:pt x="687" y="19"/>
                    <a:pt x="659" y="8"/>
                    <a:pt x="630" y="4"/>
                  </a:cubicBezTo>
                  <a:cubicBezTo>
                    <a:pt x="601" y="0"/>
                    <a:pt x="571" y="2"/>
                    <a:pt x="544" y="11"/>
                  </a:cubicBezTo>
                  <a:cubicBezTo>
                    <a:pt x="520" y="19"/>
                    <a:pt x="497" y="31"/>
                    <a:pt x="478" y="48"/>
                  </a:cubicBezTo>
                  <a:cubicBezTo>
                    <a:pt x="457" y="38"/>
                    <a:pt x="434" y="34"/>
                    <a:pt x="411" y="34"/>
                  </a:cubicBezTo>
                  <a:cubicBezTo>
                    <a:pt x="384" y="33"/>
                    <a:pt x="357" y="40"/>
                    <a:pt x="333" y="52"/>
                  </a:cubicBezTo>
                  <a:cubicBezTo>
                    <a:pt x="309" y="64"/>
                    <a:pt x="288" y="82"/>
                    <a:pt x="272" y="104"/>
                  </a:cubicBezTo>
                  <a:cubicBezTo>
                    <a:pt x="259" y="122"/>
                    <a:pt x="249" y="142"/>
                    <a:pt x="244" y="164"/>
                  </a:cubicBezTo>
                  <a:cubicBezTo>
                    <a:pt x="218" y="164"/>
                    <a:pt x="193" y="170"/>
                    <a:pt x="170" y="181"/>
                  </a:cubicBezTo>
                  <a:cubicBezTo>
                    <a:pt x="143" y="194"/>
                    <a:pt x="120" y="215"/>
                    <a:pt x="104" y="240"/>
                  </a:cubicBezTo>
                  <a:cubicBezTo>
                    <a:pt x="88" y="265"/>
                    <a:pt x="79" y="295"/>
                    <a:pt x="78" y="325"/>
                  </a:cubicBezTo>
                  <a:cubicBezTo>
                    <a:pt x="78" y="350"/>
                    <a:pt x="83" y="374"/>
                    <a:pt x="93" y="397"/>
                  </a:cubicBezTo>
                  <a:cubicBezTo>
                    <a:pt x="75" y="404"/>
                    <a:pt x="58" y="415"/>
                    <a:pt x="45" y="430"/>
                  </a:cubicBezTo>
                  <a:cubicBezTo>
                    <a:pt x="28" y="448"/>
                    <a:pt x="16" y="470"/>
                    <a:pt x="11" y="494"/>
                  </a:cubicBezTo>
                  <a:cubicBezTo>
                    <a:pt x="6" y="518"/>
                    <a:pt x="8" y="543"/>
                    <a:pt x="16" y="566"/>
                  </a:cubicBezTo>
                  <a:cubicBezTo>
                    <a:pt x="23" y="585"/>
                    <a:pt x="35" y="603"/>
                    <a:pt x="50" y="617"/>
                  </a:cubicBezTo>
                  <a:cubicBezTo>
                    <a:pt x="33" y="628"/>
                    <a:pt x="20" y="644"/>
                    <a:pt x="12" y="662"/>
                  </a:cubicBezTo>
                  <a:cubicBezTo>
                    <a:pt x="2" y="683"/>
                    <a:pt x="0" y="707"/>
                    <a:pt x="6" y="730"/>
                  </a:cubicBezTo>
                  <a:cubicBezTo>
                    <a:pt x="12" y="752"/>
                    <a:pt x="25" y="772"/>
                    <a:pt x="43" y="785"/>
                  </a:cubicBezTo>
                  <a:cubicBezTo>
                    <a:pt x="62" y="799"/>
                    <a:pt x="84" y="806"/>
                    <a:pt x="106" y="805"/>
                  </a:cubicBezTo>
                  <a:cubicBezTo>
                    <a:pt x="84" y="804"/>
                    <a:pt x="63" y="796"/>
                    <a:pt x="46" y="782"/>
                  </a:cubicBezTo>
                  <a:cubicBezTo>
                    <a:pt x="30" y="768"/>
                    <a:pt x="18" y="749"/>
                    <a:pt x="14" y="728"/>
                  </a:cubicBezTo>
                  <a:cubicBezTo>
                    <a:pt x="10" y="707"/>
                    <a:pt x="13" y="685"/>
                    <a:pt x="22" y="667"/>
                  </a:cubicBezTo>
                  <a:cubicBezTo>
                    <a:pt x="32" y="648"/>
                    <a:pt x="47" y="633"/>
                    <a:pt x="66" y="625"/>
                  </a:cubicBezTo>
                  <a:cubicBezTo>
                    <a:pt x="76" y="620"/>
                    <a:pt x="76" y="620"/>
                    <a:pt x="76" y="620"/>
                  </a:cubicBezTo>
                  <a:cubicBezTo>
                    <a:pt x="67" y="612"/>
                    <a:pt x="67" y="612"/>
                    <a:pt x="67" y="612"/>
                  </a:cubicBezTo>
                  <a:cubicBezTo>
                    <a:pt x="51" y="598"/>
                    <a:pt x="39" y="580"/>
                    <a:pt x="33" y="560"/>
                  </a:cubicBezTo>
                  <a:cubicBezTo>
                    <a:pt x="27" y="540"/>
                    <a:pt x="26" y="519"/>
                    <a:pt x="31" y="499"/>
                  </a:cubicBezTo>
                  <a:cubicBezTo>
                    <a:pt x="36" y="478"/>
                    <a:pt x="47" y="460"/>
                    <a:pt x="61" y="446"/>
                  </a:cubicBezTo>
                  <a:cubicBezTo>
                    <a:pt x="76" y="431"/>
                    <a:pt x="94" y="421"/>
                    <a:pt x="114" y="416"/>
                  </a:cubicBezTo>
                  <a:cubicBezTo>
                    <a:pt x="129" y="412"/>
                    <a:pt x="129" y="412"/>
                    <a:pt x="129" y="412"/>
                  </a:cubicBezTo>
                  <a:cubicBezTo>
                    <a:pt x="122" y="398"/>
                    <a:pt x="122" y="398"/>
                    <a:pt x="122" y="398"/>
                  </a:cubicBezTo>
                  <a:cubicBezTo>
                    <a:pt x="110" y="376"/>
                    <a:pt x="104" y="351"/>
                    <a:pt x="106" y="326"/>
                  </a:cubicBezTo>
                  <a:cubicBezTo>
                    <a:pt x="107" y="301"/>
                    <a:pt x="115" y="277"/>
                    <a:pt x="129" y="256"/>
                  </a:cubicBezTo>
                  <a:cubicBezTo>
                    <a:pt x="142" y="236"/>
                    <a:pt x="162" y="219"/>
                    <a:pt x="184" y="209"/>
                  </a:cubicBezTo>
                  <a:cubicBezTo>
                    <a:pt x="206" y="198"/>
                    <a:pt x="231" y="194"/>
                    <a:pt x="255" y="196"/>
                  </a:cubicBezTo>
                  <a:cubicBezTo>
                    <a:pt x="270" y="198"/>
                    <a:pt x="270" y="198"/>
                    <a:pt x="270" y="198"/>
                  </a:cubicBezTo>
                  <a:cubicBezTo>
                    <a:pt x="273" y="183"/>
                    <a:pt x="273" y="183"/>
                    <a:pt x="273" y="183"/>
                  </a:cubicBezTo>
                  <a:cubicBezTo>
                    <a:pt x="276" y="162"/>
                    <a:pt x="285" y="141"/>
                    <a:pt x="299" y="124"/>
                  </a:cubicBezTo>
                  <a:cubicBezTo>
                    <a:pt x="312" y="106"/>
                    <a:pt x="329" y="92"/>
                    <a:pt x="348" y="83"/>
                  </a:cubicBezTo>
                  <a:cubicBezTo>
                    <a:pt x="368" y="73"/>
                    <a:pt x="389" y="68"/>
                    <a:pt x="411" y="68"/>
                  </a:cubicBezTo>
                  <a:cubicBezTo>
                    <a:pt x="433" y="69"/>
                    <a:pt x="454" y="74"/>
                    <a:pt x="473" y="84"/>
                  </a:cubicBezTo>
                  <a:cubicBezTo>
                    <a:pt x="484" y="90"/>
                    <a:pt x="484" y="90"/>
                    <a:pt x="484" y="90"/>
                  </a:cubicBezTo>
                  <a:cubicBezTo>
                    <a:pt x="493" y="81"/>
                    <a:pt x="493" y="81"/>
                    <a:pt x="493" y="81"/>
                  </a:cubicBezTo>
                  <a:cubicBezTo>
                    <a:pt x="511" y="65"/>
                    <a:pt x="532" y="52"/>
                    <a:pt x="554" y="45"/>
                  </a:cubicBezTo>
                  <a:cubicBezTo>
                    <a:pt x="577" y="38"/>
                    <a:pt x="601" y="36"/>
                    <a:pt x="625" y="40"/>
                  </a:cubicBezTo>
                  <a:cubicBezTo>
                    <a:pt x="649" y="43"/>
                    <a:pt x="671" y="52"/>
                    <a:pt x="691" y="65"/>
                  </a:cubicBezTo>
                  <a:cubicBezTo>
                    <a:pt x="711" y="78"/>
                    <a:pt x="727" y="96"/>
                    <a:pt x="739" y="117"/>
                  </a:cubicBezTo>
                  <a:cubicBezTo>
                    <a:pt x="746" y="128"/>
                    <a:pt x="746" y="128"/>
                    <a:pt x="746" y="128"/>
                  </a:cubicBezTo>
                  <a:cubicBezTo>
                    <a:pt x="759" y="125"/>
                    <a:pt x="759" y="125"/>
                    <a:pt x="759" y="125"/>
                  </a:cubicBezTo>
                  <a:cubicBezTo>
                    <a:pt x="767" y="123"/>
                    <a:pt x="776" y="122"/>
                    <a:pt x="784" y="122"/>
                  </a:cubicBezTo>
                  <a:cubicBezTo>
                    <a:pt x="793" y="121"/>
                    <a:pt x="801" y="122"/>
                    <a:pt x="809" y="123"/>
                  </a:cubicBezTo>
                  <a:cubicBezTo>
                    <a:pt x="826" y="126"/>
                    <a:pt x="842" y="132"/>
                    <a:pt x="857" y="141"/>
                  </a:cubicBezTo>
                  <a:cubicBezTo>
                    <a:pt x="871" y="150"/>
                    <a:pt x="884" y="162"/>
                    <a:pt x="894" y="176"/>
                  </a:cubicBezTo>
                  <a:cubicBezTo>
                    <a:pt x="904" y="189"/>
                    <a:pt x="911" y="205"/>
                    <a:pt x="915" y="222"/>
                  </a:cubicBezTo>
                  <a:cubicBezTo>
                    <a:pt x="918" y="237"/>
                    <a:pt x="918" y="237"/>
                    <a:pt x="918" y="237"/>
                  </a:cubicBezTo>
                  <a:cubicBezTo>
                    <a:pt x="932" y="235"/>
                    <a:pt x="932" y="235"/>
                    <a:pt x="932" y="235"/>
                  </a:cubicBezTo>
                  <a:cubicBezTo>
                    <a:pt x="954" y="233"/>
                    <a:pt x="976" y="236"/>
                    <a:pt x="996" y="244"/>
                  </a:cubicBezTo>
                  <a:cubicBezTo>
                    <a:pt x="1016" y="252"/>
                    <a:pt x="1033" y="265"/>
                    <a:pt x="1047" y="282"/>
                  </a:cubicBezTo>
                  <a:cubicBezTo>
                    <a:pt x="1061" y="299"/>
                    <a:pt x="1070" y="320"/>
                    <a:pt x="1074" y="341"/>
                  </a:cubicBezTo>
                  <a:cubicBezTo>
                    <a:pt x="1075" y="346"/>
                    <a:pt x="1075" y="352"/>
                    <a:pt x="1075" y="357"/>
                  </a:cubicBezTo>
                  <a:cubicBezTo>
                    <a:pt x="1076" y="358"/>
                    <a:pt x="1076" y="360"/>
                    <a:pt x="1076" y="362"/>
                  </a:cubicBezTo>
                  <a:cubicBezTo>
                    <a:pt x="1076" y="366"/>
                    <a:pt x="1076" y="366"/>
                    <a:pt x="1076" y="366"/>
                  </a:cubicBezTo>
                  <a:cubicBezTo>
                    <a:pt x="1076" y="368"/>
                    <a:pt x="1075" y="371"/>
                    <a:pt x="1075" y="374"/>
                  </a:cubicBezTo>
                  <a:cubicBezTo>
                    <a:pt x="1074" y="385"/>
                    <a:pt x="1072" y="396"/>
                    <a:pt x="1069" y="406"/>
                  </a:cubicBezTo>
                  <a:cubicBezTo>
                    <a:pt x="1063" y="421"/>
                    <a:pt x="1063" y="421"/>
                    <a:pt x="1063" y="421"/>
                  </a:cubicBezTo>
                  <a:cubicBezTo>
                    <a:pt x="1079" y="424"/>
                    <a:pt x="1079" y="424"/>
                    <a:pt x="1079" y="424"/>
                  </a:cubicBezTo>
                  <a:cubicBezTo>
                    <a:pt x="1101" y="427"/>
                    <a:pt x="1121" y="437"/>
                    <a:pt x="1138" y="451"/>
                  </a:cubicBezTo>
                  <a:cubicBezTo>
                    <a:pt x="1155" y="466"/>
                    <a:pt x="1168" y="485"/>
                    <a:pt x="1175" y="507"/>
                  </a:cubicBezTo>
                  <a:cubicBezTo>
                    <a:pt x="1181" y="528"/>
                    <a:pt x="1182" y="551"/>
                    <a:pt x="1177" y="573"/>
                  </a:cubicBezTo>
                  <a:cubicBezTo>
                    <a:pt x="1171" y="595"/>
                    <a:pt x="1160" y="616"/>
                    <a:pt x="1143" y="632"/>
                  </a:cubicBezTo>
                  <a:cubicBezTo>
                    <a:pt x="1135" y="641"/>
                    <a:pt x="1135" y="641"/>
                    <a:pt x="1135" y="641"/>
                  </a:cubicBezTo>
                  <a:cubicBezTo>
                    <a:pt x="1145" y="646"/>
                    <a:pt x="1145" y="646"/>
                    <a:pt x="1145" y="646"/>
                  </a:cubicBezTo>
                  <a:cubicBezTo>
                    <a:pt x="1166" y="656"/>
                    <a:pt x="1184" y="674"/>
                    <a:pt x="1193" y="696"/>
                  </a:cubicBezTo>
                  <a:cubicBezTo>
                    <a:pt x="1198" y="707"/>
                    <a:pt x="1201" y="719"/>
                    <a:pt x="1202" y="730"/>
                  </a:cubicBezTo>
                  <a:cubicBezTo>
                    <a:pt x="1203" y="743"/>
                    <a:pt x="1201" y="755"/>
                    <a:pt x="1198" y="766"/>
                  </a:cubicBezTo>
                  <a:cubicBezTo>
                    <a:pt x="1191" y="790"/>
                    <a:pt x="1176" y="811"/>
                    <a:pt x="1156" y="825"/>
                  </a:cubicBezTo>
                  <a:cubicBezTo>
                    <a:pt x="1135" y="839"/>
                    <a:pt x="1109" y="845"/>
                    <a:pt x="1084" y="843"/>
                  </a:cubicBezTo>
                  <a:cubicBezTo>
                    <a:pt x="1109" y="847"/>
                    <a:pt x="1136" y="842"/>
                    <a:pt x="1158" y="829"/>
                  </a:cubicBezTo>
                  <a:cubicBezTo>
                    <a:pt x="1181" y="816"/>
                    <a:pt x="1198" y="794"/>
                    <a:pt x="1207" y="769"/>
                  </a:cubicBezTo>
                  <a:cubicBezTo>
                    <a:pt x="1211" y="757"/>
                    <a:pt x="1213" y="743"/>
                    <a:pt x="1213" y="730"/>
                  </a:cubicBezTo>
                  <a:cubicBezTo>
                    <a:pt x="1213" y="717"/>
                    <a:pt x="1210" y="703"/>
                    <a:pt x="1206" y="691"/>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sp>
        <p:nvSpPr>
          <p:cNvPr id="23" name="文本框 22"/>
          <p:cNvSpPr txBox="1"/>
          <p:nvPr/>
        </p:nvSpPr>
        <p:spPr>
          <a:xfrm>
            <a:off x="1196837" y="3952310"/>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01</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24" name="文本框 23"/>
          <p:cNvSpPr txBox="1"/>
          <p:nvPr/>
        </p:nvSpPr>
        <p:spPr>
          <a:xfrm>
            <a:off x="1320738" y="3277505"/>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02</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25" name="文本框 24"/>
          <p:cNvSpPr txBox="1"/>
          <p:nvPr/>
        </p:nvSpPr>
        <p:spPr>
          <a:xfrm>
            <a:off x="1765464" y="2640894"/>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03</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26" name="文本框 25"/>
          <p:cNvSpPr txBox="1"/>
          <p:nvPr/>
        </p:nvSpPr>
        <p:spPr>
          <a:xfrm>
            <a:off x="2396216" y="2217910"/>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27" name="文本框 26"/>
          <p:cNvSpPr txBox="1"/>
          <p:nvPr/>
        </p:nvSpPr>
        <p:spPr>
          <a:xfrm>
            <a:off x="3154833" y="2053908"/>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05</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28" name="文本框 27"/>
          <p:cNvSpPr txBox="1"/>
          <p:nvPr/>
        </p:nvSpPr>
        <p:spPr>
          <a:xfrm>
            <a:off x="3939058" y="2226738"/>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06</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29" name="文本框 28"/>
          <p:cNvSpPr txBox="1"/>
          <p:nvPr/>
        </p:nvSpPr>
        <p:spPr>
          <a:xfrm>
            <a:off x="4578513" y="2670523"/>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07</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0" name="文本框 29"/>
          <p:cNvSpPr txBox="1"/>
          <p:nvPr/>
        </p:nvSpPr>
        <p:spPr>
          <a:xfrm>
            <a:off x="5013796" y="3328773"/>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08</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1" name="文本框 30"/>
          <p:cNvSpPr txBox="1"/>
          <p:nvPr/>
        </p:nvSpPr>
        <p:spPr>
          <a:xfrm>
            <a:off x="5208702" y="4055871"/>
            <a:ext cx="470000" cy="427746"/>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rPr>
              <a:t>09</a:t>
            </a:r>
            <a:endParaRPr kumimoji="0" lang="zh-CN" altLang="en-US" sz="20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32" name="椭圆 31"/>
          <p:cNvSpPr/>
          <p:nvPr/>
        </p:nvSpPr>
        <p:spPr>
          <a:xfrm>
            <a:off x="7157383" y="1055331"/>
            <a:ext cx="450000" cy="450000"/>
          </a:xfrm>
          <a:prstGeom prst="ellipse">
            <a:avLst/>
          </a:prstGeom>
          <a:solidFill>
            <a:schemeClr val="bg1"/>
          </a:solidFill>
          <a:ln w="88900">
            <a:solidFill>
              <a:srgbClr val="FF6E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01</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3" name="椭圆 32"/>
          <p:cNvSpPr/>
          <p:nvPr/>
        </p:nvSpPr>
        <p:spPr>
          <a:xfrm>
            <a:off x="7157383" y="1630926"/>
            <a:ext cx="450000" cy="450000"/>
          </a:xfrm>
          <a:prstGeom prst="ellipse">
            <a:avLst/>
          </a:prstGeom>
          <a:solidFill>
            <a:schemeClr val="bg1"/>
          </a:solidFill>
          <a:ln w="889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02</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4" name="椭圆 33"/>
          <p:cNvSpPr/>
          <p:nvPr/>
        </p:nvSpPr>
        <p:spPr>
          <a:xfrm>
            <a:off x="7157383" y="2206521"/>
            <a:ext cx="450000" cy="450000"/>
          </a:xfrm>
          <a:prstGeom prst="ellipse">
            <a:avLst/>
          </a:prstGeom>
          <a:solidFill>
            <a:schemeClr val="bg1"/>
          </a:solidFill>
          <a:ln w="88900">
            <a:solidFill>
              <a:srgbClr val="80828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03</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5" name="椭圆 34"/>
          <p:cNvSpPr/>
          <p:nvPr/>
        </p:nvSpPr>
        <p:spPr>
          <a:xfrm>
            <a:off x="7157383" y="2782116"/>
            <a:ext cx="450000" cy="450000"/>
          </a:xfrm>
          <a:prstGeom prst="ellipse">
            <a:avLst/>
          </a:prstGeom>
          <a:solidFill>
            <a:schemeClr val="bg1"/>
          </a:solidFill>
          <a:ln w="88900">
            <a:solidFill>
              <a:srgbClr val="A7A9A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04</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6" name="椭圆 35"/>
          <p:cNvSpPr/>
          <p:nvPr/>
        </p:nvSpPr>
        <p:spPr>
          <a:xfrm>
            <a:off x="7157383" y="3357711"/>
            <a:ext cx="450000" cy="450000"/>
          </a:xfrm>
          <a:prstGeom prst="ellipse">
            <a:avLst/>
          </a:prstGeom>
          <a:solidFill>
            <a:schemeClr val="bg1"/>
          </a:solidFill>
          <a:ln w="88900">
            <a:solidFill>
              <a:srgbClr val="BCBE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05</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7" name="椭圆 36"/>
          <p:cNvSpPr/>
          <p:nvPr/>
        </p:nvSpPr>
        <p:spPr>
          <a:xfrm>
            <a:off x="7157383" y="3933306"/>
            <a:ext cx="450000" cy="450000"/>
          </a:xfrm>
          <a:prstGeom prst="ellipse">
            <a:avLst/>
          </a:prstGeom>
          <a:solidFill>
            <a:schemeClr val="bg1"/>
          </a:solidFill>
          <a:ln w="88900">
            <a:solidFill>
              <a:srgbClr val="D7DF2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06</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8" name="椭圆 37"/>
          <p:cNvSpPr/>
          <p:nvPr/>
        </p:nvSpPr>
        <p:spPr>
          <a:xfrm>
            <a:off x="7157383" y="4508901"/>
            <a:ext cx="450000" cy="450000"/>
          </a:xfrm>
          <a:prstGeom prst="ellipse">
            <a:avLst/>
          </a:prstGeom>
          <a:solidFill>
            <a:schemeClr val="bg1"/>
          </a:solidFill>
          <a:ln w="88900">
            <a:solidFill>
              <a:srgbClr val="FBB04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07</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9" name="椭圆 38"/>
          <p:cNvSpPr/>
          <p:nvPr/>
        </p:nvSpPr>
        <p:spPr>
          <a:xfrm>
            <a:off x="7157383" y="5084496"/>
            <a:ext cx="450000" cy="450000"/>
          </a:xfrm>
          <a:prstGeom prst="ellipse">
            <a:avLst/>
          </a:prstGeom>
          <a:solidFill>
            <a:schemeClr val="bg1"/>
          </a:solidFill>
          <a:ln w="88900">
            <a:solidFill>
              <a:srgbClr val="008C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08</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40" name="椭圆 39"/>
          <p:cNvSpPr/>
          <p:nvPr/>
        </p:nvSpPr>
        <p:spPr>
          <a:xfrm>
            <a:off x="7157383" y="5660092"/>
            <a:ext cx="450000" cy="450000"/>
          </a:xfrm>
          <a:prstGeom prst="ellipse">
            <a:avLst/>
          </a:prstGeom>
          <a:solidFill>
            <a:schemeClr val="bg1"/>
          </a:solidFill>
          <a:ln w="88900">
            <a:solidFill>
              <a:srgbClr val="DD364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tx1">
                    <a:lumMod val="65000"/>
                    <a:lumOff val="35000"/>
                  </a:schemeClr>
                </a:solidFill>
                <a:effectLst/>
                <a:uLnTx/>
                <a:uFillTx/>
                <a:cs typeface="+mn-ea"/>
                <a:sym typeface="+mn-lt"/>
              </a:rPr>
              <a:t>09</a:t>
            </a:r>
            <a:endParaRPr kumimoji="0" lang="zh-CN" altLang="en-US" sz="20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41" name="文本框 40"/>
          <p:cNvSpPr txBox="1"/>
          <p:nvPr/>
        </p:nvSpPr>
        <p:spPr>
          <a:xfrm>
            <a:off x="7736396" y="1095665"/>
            <a:ext cx="1864613" cy="396134"/>
          </a:xfrm>
          <a:prstGeom prst="rect">
            <a:avLst/>
          </a:prstGeom>
          <a:noFill/>
        </p:spPr>
        <p:txBody>
          <a:bodyPr wrap="none" rtlCol="0">
            <a:spAutoFit/>
          </a:bodyPr>
          <a:lstStyle/>
          <a:p>
            <a:pPr lvl="0">
              <a:lnSpc>
                <a:spcPct val="120000"/>
              </a:lnSpc>
              <a:defRPr/>
            </a:pPr>
            <a:r>
              <a:rPr lang="zh-CN" altLang="en-US" dirty="0"/>
              <a:t>多副本同步复制</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2" name="文本框 41"/>
          <p:cNvSpPr txBox="1"/>
          <p:nvPr/>
        </p:nvSpPr>
        <p:spPr>
          <a:xfrm>
            <a:off x="7736396" y="5702655"/>
            <a:ext cx="1864613"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活跃的社区支持</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3" name="文本框 42"/>
          <p:cNvSpPr txBox="1"/>
          <p:nvPr/>
        </p:nvSpPr>
        <p:spPr>
          <a:xfrm>
            <a:off x="7736396" y="5126783"/>
            <a:ext cx="1402948"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空间</a:t>
            </a:r>
            <a:r>
              <a:rPr kumimoji="0" lang="zh-CN" altLang="en-US" sz="1800" b="0" i="0" u="none" strike="noStrike" kern="0" cap="none" spc="0" normalizeH="0" noProof="0" dirty="0" smtClean="0">
                <a:ln>
                  <a:noFill/>
                </a:ln>
                <a:solidFill>
                  <a:schemeClr val="tx1">
                    <a:lumMod val="65000"/>
                    <a:lumOff val="35000"/>
                  </a:schemeClr>
                </a:solidFill>
                <a:effectLst/>
                <a:uLnTx/>
                <a:uFillTx/>
                <a:latin typeface="+mn-lt"/>
                <a:ea typeface="+mn-ea"/>
                <a:cs typeface="+mn-ea"/>
                <a:sym typeface="+mn-lt"/>
              </a:rPr>
              <a:t>数据库</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4" name="文本框 43"/>
          <p:cNvSpPr txBox="1"/>
          <p:nvPr/>
        </p:nvSpPr>
        <p:spPr>
          <a:xfrm>
            <a:off x="7736396" y="4550909"/>
            <a:ext cx="1172116" cy="396134"/>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全文检索</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5" name="文本框 44"/>
          <p:cNvSpPr txBox="1"/>
          <p:nvPr/>
        </p:nvSpPr>
        <p:spPr>
          <a:xfrm>
            <a:off x="7736396" y="1671539"/>
            <a:ext cx="2390398"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丰富的安全控制机制 </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6" name="文本框 45"/>
          <p:cNvSpPr txBox="1"/>
          <p:nvPr/>
        </p:nvSpPr>
        <p:spPr>
          <a:xfrm>
            <a:off x="7736396" y="2247413"/>
            <a:ext cx="2326278"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丰富的外部扩展支持</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7" name="文本框 46"/>
          <p:cNvSpPr txBox="1"/>
          <p:nvPr/>
        </p:nvSpPr>
        <p:spPr>
          <a:xfrm>
            <a:off x="7736396" y="2823287"/>
            <a:ext cx="2326278"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完善的</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SQL</a:t>
            </a: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标准支持</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8" name="文本框 47"/>
          <p:cNvSpPr txBox="1"/>
          <p:nvPr/>
        </p:nvSpPr>
        <p:spPr>
          <a:xfrm>
            <a:off x="7736396" y="3399161"/>
            <a:ext cx="1928733"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FDW</a:t>
            </a:r>
            <a:r>
              <a:rPr lang="zh-CN" altLang="en-US" kern="0" dirty="0" smtClean="0">
                <a:solidFill>
                  <a:schemeClr val="tx1">
                    <a:lumMod val="65000"/>
                    <a:lumOff val="35000"/>
                  </a:schemeClr>
                </a:solidFill>
                <a:cs typeface="+mn-ea"/>
                <a:sym typeface="+mn-lt"/>
              </a:rPr>
              <a:t>外部表支持</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49" name="文本框 48"/>
          <p:cNvSpPr txBox="1"/>
          <p:nvPr/>
        </p:nvSpPr>
        <p:spPr>
          <a:xfrm>
            <a:off x="7736396" y="3975035"/>
            <a:ext cx="2095445" cy="424732"/>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kern="0" dirty="0" smtClean="0">
                <a:solidFill>
                  <a:schemeClr val="tx1">
                    <a:lumMod val="65000"/>
                    <a:lumOff val="35000"/>
                  </a:schemeClr>
                </a:solidFill>
                <a:cs typeface="+mn-ea"/>
                <a:sym typeface="+mn-lt"/>
              </a:rPr>
              <a:t>维护和使用</a:t>
            </a:r>
            <a:r>
              <a:rPr kumimoji="0" lang="zh-CN" altLang="en-US"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成本低</a:t>
            </a:r>
            <a:r>
              <a:rPr kumimoji="0" lang="en-US" altLang="zh-CN" sz="1800" b="0" i="0" u="none" strike="noStrike" kern="0" cap="none" spc="0" normalizeH="0" baseline="0" noProof="0" dirty="0" smtClean="0">
                <a:ln>
                  <a:noFill/>
                </a:ln>
                <a:solidFill>
                  <a:schemeClr val="tx1">
                    <a:lumMod val="65000"/>
                    <a:lumOff val="35000"/>
                  </a:schemeClr>
                </a:solidFill>
                <a:effectLst/>
                <a:uLnTx/>
                <a:uFillTx/>
                <a:latin typeface="+mn-lt"/>
                <a:ea typeface="+mn-ea"/>
                <a:cs typeface="+mn-ea"/>
                <a:sym typeface="+mn-lt"/>
              </a:rPr>
              <a:t>.</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20,&quot;width&quot;:113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1782</Words>
  <Application>Microsoft Office PowerPoint</Application>
  <PresentationFormat>宽屏</PresentationFormat>
  <Paragraphs>352</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맑은 고딕</vt:lpstr>
      <vt:lpstr>Microsoft YaHei Regular</vt:lpstr>
      <vt:lpstr>思源黑体 CN Bold</vt:lpstr>
      <vt:lpstr>宋体</vt:lpstr>
      <vt:lpstr>微软雅黑</vt:lpstr>
      <vt:lpstr>Arial</vt:lpstr>
      <vt:lpstr>Calibri</vt:lpstr>
      <vt:lpstr>Calibri Light</vt:lpstr>
      <vt:lpstr>Office 主题</vt:lpstr>
      <vt:lpstr>PGHA of 专网通信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分享到此结束谢谢大家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jimingchao</dc:creator>
  <cp:lastModifiedBy>peng.cui 崔鹏</cp:lastModifiedBy>
  <cp:revision>271</cp:revision>
  <dcterms:created xsi:type="dcterms:W3CDTF">2021-10-08T10:34:00Z</dcterms:created>
  <dcterms:modified xsi:type="dcterms:W3CDTF">2021-10-19T03:10:58Z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6EBF69FCD48F414396EC9C49D24DF8CB</vt:lpwstr>
  </property>
</Properties>
</file>