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1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66" r:id="rId16"/>
    <p:sldId id="267" r:id="rId17"/>
    <p:sldId id="279" r:id="rId18"/>
    <p:sldId id="259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5A"/>
    <a:srgbClr val="FCDF67"/>
    <a:srgbClr val="2050CC"/>
    <a:srgbClr val="6CA1FD"/>
    <a:srgbClr val="487AFF"/>
    <a:srgbClr val="4779FF"/>
    <a:srgbClr val="73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72995"/>
            <a:ext cx="12192000" cy="1285875"/>
          </a:xfrm>
          <a:ln>
            <a:noFill/>
          </a:ln>
        </p:spPr>
        <p:txBody>
          <a:bodyPr anchor="b"/>
          <a:lstStyle>
            <a:lvl1pPr algn="ctr">
              <a:defRPr sz="6000" b="0">
                <a:solidFill>
                  <a:srgbClr val="002E5A"/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86835"/>
            <a:ext cx="9144000" cy="418465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E5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6305"/>
            <a:ext cx="10515600" cy="513715"/>
          </a:xfrm>
        </p:spPr>
        <p:txBody>
          <a:bodyPr/>
          <a:lstStyle>
            <a:lvl1pPr>
              <a:defRPr sz="3600">
                <a:latin typeface="Microsoft YaHei Regular" panose="020B0502040204020203" charset="-122"/>
                <a:ea typeface="Microsoft YaHei Regular" panose="020B0502040204020203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1960"/>
            <a:ext cx="10515600" cy="47510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107690"/>
            <a:ext cx="10515600" cy="1232535"/>
          </a:xfrm>
        </p:spPr>
        <p:txBody>
          <a:bodyPr anchor="b"/>
          <a:lstStyle>
            <a:lvl1pPr algn="ctr">
              <a:defRPr sz="6000" b="1">
                <a:solidFill>
                  <a:srgbClr val="002E5A"/>
                </a:solidFill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r>
              <a:rPr lang="zh-CN" altLang="en-US" smtClean="0"/>
              <a:t>单击此处编辑致谢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A040201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A040201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Postgres Performance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朱贤文 ｜ 成都文武信息技术有限公司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10515600" cy="469773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SELECT visited_at, geocode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FROM visits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WHERE visited_at BETWEEN '2012-10-01' AND '2012-10-02'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ORDER BY visited_at;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visited_at                     | geocode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-------------------------------+------------------------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2012-10-01 07:58:23.440596-04  | (40.722536,-73.997959)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2012-10-01 11:47:47.744383-04  | (40.755352,-73.983972)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2012-10-01 15:44:10.670968-04  | (40.718045,-74.007222)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10515600" cy="469773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Sort (cost=360.74..360.75 rows=4 width=28) (actual time=2.330..2.330 rows=3 loops=1)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Sort Key: visited_at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Sort Method: quicksort Memory: 25kB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-&gt; Seq Scan on visits (cost=0.00..360.69 rows=4 width=28) (actual time=1.237..2.318 rows=3 loops=1)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    Filter: ((visited_at &gt;= '2012-10-01 00:00:00-04'::timestamp with time zone) AND (visited_at &lt;= '2012-10-02 00:00:00-04'::timestamp with time zone))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    Rows Removed by Filter: 16110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Planning Time: 0.120 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Execution Time: </a:t>
            </a:r>
            <a:r>
              <a:rPr lang="zh-CN" altLang="en-US" b="1">
                <a:latin typeface="Consolas Bold" panose="020B0609020204030204" charset="0"/>
                <a:cs typeface="Consolas Bold" panose="020B0609020204030204" charset="0"/>
              </a:rPr>
              <a:t>2.352</a:t>
            </a: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10515600" cy="469773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CREATE UNIQUE INDEX visits_visited_at_idx ON visits (visited_at);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EXPLAIN ANALYZE SELECT visited_at, geocode FROM visits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WHERE visited_at BETWEEN '2012-10-01' AND '2012-10-02'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ORDER BY visited_at;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Index Scan using visits_visited_at_idx on visits (cost=0.29..8.36 rows=4 width=24) (actual time=0.062..0.065 rows=3 loops=1)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Index Cond: ((visited_at &gt;= '2012-10-01 00:00:00-04'::timestamp with time zone) AND (visited_at &lt;= '2012-10-02 00:00:00-04'::timestamp with time zone))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Planning Time: 0.262 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Execution Time: </a:t>
            </a:r>
            <a:r>
              <a:rPr lang="zh-CN" altLang="en-US" b="1">
                <a:latin typeface="Consolas Bold" panose="020B0609020204030204" charset="0"/>
                <a:cs typeface="Consolas Bold" panose="020B0609020204030204" charset="0"/>
              </a:rPr>
              <a:t>0.095 </a:t>
            </a: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11960"/>
            <a:ext cx="11619230" cy="469773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CREATE UNIQUE INDEX visits_visited_at_geocode_idx ON visits (visited_at) </a:t>
            </a:r>
            <a:r>
              <a:rPr lang="zh-CN" altLang="en-US" b="1">
                <a:latin typeface="Consolas Bold" panose="020B0609020204030204" charset="0"/>
                <a:cs typeface="Consolas Bold" panose="020B0609020204030204" charset="0"/>
              </a:rPr>
              <a:t>INCLUDE (geocode);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EXPLAIN ANALYZE SELECT visited_at, geocode FROM visits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WHERE visited_at BETWEEN '2012-10-01' AND '2012-10-02'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ORDER BY visited_at;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Index Only Scan using visits_visited_at_geocode_idx on visits (cost=0.29..13.61 rows=4 width=24) (actual time=0.039..0.042 rows=3 loops=1)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Index Cond: ((visited_at &gt;= '2012-10-01 00:00:00-04'::timestamp with time zone) AND (visited_at &lt;= '2012-10-02 00:00:00-04'::timestamp with time zone))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Heap Fetches: 0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Planning Time: 0.208 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Execution Time: </a:t>
            </a:r>
            <a:r>
              <a:rPr lang="zh-CN" altLang="en-US" b="1">
                <a:latin typeface="Consolas Bold" panose="020B0609020204030204" charset="0"/>
                <a:cs typeface="Consolas Bold" panose="020B0609020204030204" charset="0"/>
              </a:rPr>
              <a:t>0.060</a:t>
            </a: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ms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数据类型使用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small int, int, bigint, number, decimal, money</a:t>
            </a:r>
            <a:endParaRPr lang="en-US"/>
          </a:p>
          <a:p>
            <a:r>
              <a:rPr lang="en-US"/>
              <a:t>char,varchar,text</a:t>
            </a:r>
            <a:endParaRPr lang="en-US"/>
          </a:p>
          <a:p>
            <a:r>
              <a:rPr lang="en-US"/>
              <a:t>timestamp,date,time</a:t>
            </a:r>
            <a:endParaRPr lang="en-US"/>
          </a:p>
          <a:p>
            <a:r>
              <a:rPr lang="zh-CN" altLang="en-US"/>
              <a:t>不同数据类型，决定了存储数据使用的空间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4121150"/>
            <a:ext cx="450405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数据排列</a:t>
            </a:r>
            <a:endParaRPr lang="zh-CN" alt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对齐 </a:t>
            </a:r>
            <a:r>
              <a:rPr lang="en-US" altLang="zh-CN"/>
              <a:t>vs </a:t>
            </a:r>
            <a:r>
              <a:rPr lang="zh-CN" altLang="en-US"/>
              <a:t>不对齐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2804795"/>
            <a:ext cx="948753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数据排列</a:t>
            </a:r>
            <a:endParaRPr lang="zh-CN" alt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对齐后的效果</a:t>
            </a:r>
            <a:endParaRPr lang="zh-CN" altLang="en-US"/>
          </a:p>
          <a:p>
            <a:pPr lvl="1"/>
            <a:r>
              <a:rPr lang="zh-CN" altLang="en-US"/>
              <a:t>省空间，一般</a:t>
            </a:r>
            <a:r>
              <a:rPr lang="en-US" altLang="zh-CN"/>
              <a:t>10%</a:t>
            </a:r>
            <a:r>
              <a:rPr lang="zh-CN" altLang="en-US"/>
              <a:t>～</a:t>
            </a:r>
            <a:r>
              <a:rPr lang="en-US" altLang="zh-CN"/>
              <a:t>20%</a:t>
            </a:r>
            <a:endParaRPr lang="en-US" altLang="zh-CN"/>
          </a:p>
          <a:p>
            <a:pPr lvl="1"/>
            <a:r>
              <a:rPr lang="zh-CN" altLang="en-US"/>
              <a:t>提升性能，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我们是谁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3600" b="1"/>
          </a:p>
          <a:p>
            <a:pPr marL="0" indent="0" algn="ctr">
              <a:buNone/>
            </a:pPr>
            <a:endParaRPr lang="zh-CN" altLang="en-US" sz="3600" b="1"/>
          </a:p>
          <a:p>
            <a:pPr marL="0" indent="0" algn="ctr">
              <a:buNone/>
            </a:pPr>
            <a:r>
              <a:rPr lang="zh-CN" altLang="en-US" sz="3600" b="1"/>
              <a:t>成都文武信息技术有限公司</a:t>
            </a:r>
            <a:endParaRPr lang="zh-CN" altLang="en-US" sz="3600" b="1"/>
          </a:p>
          <a:p>
            <a:pPr marL="0" indent="0" algn="ctr">
              <a:buNone/>
            </a:pPr>
            <a:r>
              <a:rPr lang="en-US" altLang="zh-CN" sz="2400" b="1"/>
              <a:t>Since  2014 </a:t>
            </a:r>
            <a:r>
              <a:rPr lang="en-US" altLang="zh-CN" sz="2400"/>
              <a:t>@ </a:t>
            </a:r>
            <a:r>
              <a:rPr lang="en-US" altLang="zh-CN" sz="2400">
                <a:solidFill>
                  <a:srgbClr val="C00000"/>
                </a:solidFill>
              </a:rPr>
              <a:t>ww-it.cn</a:t>
            </a:r>
            <a:endParaRPr lang="zh-CN" altLang="en-US" sz="3600" b="1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  <p:pic>
        <p:nvPicPr>
          <p:cNvPr id="5" name="Picture 4" descr="WwIT_Logo_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1534160"/>
            <a:ext cx="2657475" cy="120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40" y="4375785"/>
            <a:ext cx="1323340" cy="11582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44365" y="4375785"/>
            <a:ext cx="4458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rgbClr val="FF0000"/>
                </a:solidFill>
              </a:rPr>
              <a:t>Hunghu DB/RDS</a:t>
            </a:r>
            <a:endParaRPr lang="en-US" sz="4800">
              <a:solidFill>
                <a:srgbClr val="FF0000"/>
              </a:solidFill>
            </a:endParaRPr>
          </a:p>
          <a:p>
            <a:pPr algn="ctr"/>
            <a:r>
              <a:rPr lang="en-US" sz="2400" b="1">
                <a:solidFill>
                  <a:schemeClr val="tx1"/>
                </a:solidFill>
                <a:latin typeface="Calibri Bold" panose="020F0302020204030204" charset="0"/>
                <a:cs typeface="Calibri Bold" panose="020F0302020204030204" charset="0"/>
              </a:rPr>
              <a:t>Since 2015</a:t>
            </a:r>
            <a:endParaRPr lang="en-US" sz="2400" b="1">
              <a:solidFill>
                <a:schemeClr val="tx1"/>
              </a:solidFill>
              <a:latin typeface="Calibri Bold" panose="020F0302020204030204" charset="0"/>
              <a:cs typeface="Calibri Bold" panose="020F03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590" y="4189730"/>
            <a:ext cx="2280285" cy="2273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系统性能组成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界面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业务逻辑</a:t>
            </a:r>
            <a:endParaRPr lang="zh-CN" altLang="en-US"/>
          </a:p>
        </p:txBody>
      </p:sp>
      <p:sp>
        <p:nvSpPr>
          <p:cNvPr id="4" name="Smiley Face 3"/>
          <p:cNvSpPr/>
          <p:nvPr/>
        </p:nvSpPr>
        <p:spPr>
          <a:xfrm>
            <a:off x="3406140" y="1711960"/>
            <a:ext cx="1357630" cy="124333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3486150" y="3660775"/>
            <a:ext cx="1197610" cy="15309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0935" y="2191385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10%</a:t>
            </a:r>
            <a:r>
              <a:rPr lang="zh-CN" altLang="en-US" sz="2800" b="1"/>
              <a:t>～</a:t>
            </a:r>
            <a:r>
              <a:rPr lang="en-US" altLang="zh-CN" sz="2800" b="1"/>
              <a:t>15%</a:t>
            </a:r>
            <a:endParaRPr lang="en-US" altLang="zh-CN" sz="2800" b="1"/>
          </a:p>
        </p:txBody>
      </p:sp>
      <p:sp>
        <p:nvSpPr>
          <p:cNvPr id="7" name="Text Box 6"/>
          <p:cNvSpPr txBox="1"/>
          <p:nvPr/>
        </p:nvSpPr>
        <p:spPr>
          <a:xfrm>
            <a:off x="1130935" y="4857750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40%</a:t>
            </a:r>
            <a:r>
              <a:rPr lang="zh-CN" altLang="en-US" sz="2800" b="1"/>
              <a:t>～</a:t>
            </a:r>
            <a:r>
              <a:rPr lang="en-US" altLang="zh-CN" sz="2800" b="1"/>
              <a:t>60%</a:t>
            </a:r>
            <a:endParaRPr lang="en-US" altLang="zh-CN" sz="2800" b="1"/>
          </a:p>
        </p:txBody>
      </p:sp>
      <p:sp>
        <p:nvSpPr>
          <p:cNvPr id="8" name="Can 7"/>
          <p:cNvSpPr/>
          <p:nvPr/>
        </p:nvSpPr>
        <p:spPr>
          <a:xfrm>
            <a:off x="7772400" y="1624965"/>
            <a:ext cx="2023110" cy="17297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数据库</a:t>
            </a:r>
            <a:endParaRPr lang="zh-CN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7772400" y="3354705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20%</a:t>
            </a:r>
            <a:r>
              <a:rPr lang="zh-CN" altLang="en-US" sz="2800" b="1"/>
              <a:t>～</a:t>
            </a:r>
            <a:r>
              <a:rPr lang="en-US" altLang="zh-CN" sz="2800" b="1"/>
              <a:t>50%</a:t>
            </a:r>
            <a:endParaRPr lang="en-US" altLang="zh-CN" sz="2800" b="1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7772400" y="4366260"/>
            <a:ext cx="2448560" cy="1198245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存储</a:t>
            </a:r>
            <a:endParaRPr lang="zh-CN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7772400" y="5564505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10%</a:t>
            </a:r>
            <a:r>
              <a:rPr lang="zh-CN" altLang="en-US" sz="2800" b="1"/>
              <a:t>～</a:t>
            </a:r>
            <a:r>
              <a:rPr lang="en-US" altLang="zh-CN" sz="2800" b="1"/>
              <a:t>30%</a:t>
            </a: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系统性能组成</a:t>
            </a:r>
            <a:endParaRPr lang="zh-CN" altLang="en-US"/>
          </a:p>
        </p:txBody>
      </p:sp>
      <p:sp>
        <p:nvSpPr>
          <p:cNvPr id="8" name="Can 7"/>
          <p:cNvSpPr/>
          <p:nvPr/>
        </p:nvSpPr>
        <p:spPr>
          <a:xfrm>
            <a:off x="7772400" y="1624965"/>
            <a:ext cx="2023110" cy="17297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数据库</a:t>
            </a:r>
            <a:endParaRPr lang="zh-CN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7772400" y="3354705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20%</a:t>
            </a:r>
            <a:r>
              <a:rPr lang="zh-CN" altLang="en-US" sz="2800" b="1"/>
              <a:t>～</a:t>
            </a:r>
            <a:r>
              <a:rPr lang="en-US" altLang="zh-CN" sz="2800" b="1"/>
              <a:t>50%</a:t>
            </a:r>
            <a:endParaRPr lang="en-US" altLang="zh-CN" sz="2800" b="1"/>
          </a:p>
        </p:txBody>
      </p:sp>
      <p:sp>
        <p:nvSpPr>
          <p:cNvPr id="10" name="Flowchart: Sequential Access Storage 9"/>
          <p:cNvSpPr/>
          <p:nvPr/>
        </p:nvSpPr>
        <p:spPr>
          <a:xfrm>
            <a:off x="7772400" y="4366260"/>
            <a:ext cx="2448560" cy="1198245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存储</a:t>
            </a:r>
            <a:endParaRPr lang="zh-CN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7772400" y="5564505"/>
            <a:ext cx="2927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10%</a:t>
            </a:r>
            <a:r>
              <a:rPr lang="zh-CN" altLang="en-US" sz="2800" b="1"/>
              <a:t>～</a:t>
            </a:r>
            <a:r>
              <a:rPr lang="en-US" altLang="zh-CN" sz="2800" b="1"/>
              <a:t>30%</a:t>
            </a:r>
            <a:endParaRPr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1692275" cy="4751070"/>
          </a:xfrm>
        </p:spPr>
        <p:txBody>
          <a:bodyPr/>
          <a:p>
            <a:r>
              <a:rPr lang="zh-CN" altLang="en-US"/>
              <a:t>寄存器</a:t>
            </a:r>
            <a:endParaRPr lang="zh-CN" altLang="en-US"/>
          </a:p>
          <a:p>
            <a:r>
              <a:rPr lang="zh-CN" altLang="en-US"/>
              <a:t>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SSD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SAS/SAN</a:t>
            </a:r>
            <a:endParaRPr lang="en-US" altLang="zh-CN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044190" y="1711960"/>
            <a:ext cx="1692275" cy="475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A040201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0.3ns</a:t>
            </a:r>
            <a:endParaRPr lang="zh-CN" altLang="en-US"/>
          </a:p>
          <a:p>
            <a:r>
              <a:rPr lang="en-US" altLang="zh-CN"/>
              <a:t>1ns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15ns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90us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4ms</a:t>
            </a:r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61525" y="1711960"/>
            <a:ext cx="1692275" cy="475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A040201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XXX bit</a:t>
            </a:r>
            <a:endParaRPr lang="zh-CN" altLang="en-US"/>
          </a:p>
          <a:p>
            <a:r>
              <a:rPr lang="en-US" altLang="zh-CN"/>
              <a:t>KB/MB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GB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736465" y="1711960"/>
            <a:ext cx="1692275" cy="475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A040201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A040201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秒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～分钟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～</a:t>
            </a:r>
            <a:r>
              <a:rPr lang="en-US" altLang="zh-CN"/>
              <a:t>1</a:t>
            </a:r>
            <a:r>
              <a:rPr lang="zh-CN" altLang="en-US"/>
              <a:t>天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～</a:t>
            </a:r>
            <a:r>
              <a:rPr lang="en-US" altLang="zh-CN"/>
              <a:t>8</a:t>
            </a:r>
            <a:r>
              <a:rPr lang="zh-CN" altLang="en-US"/>
              <a:t>个月</a:t>
            </a:r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6095365" y="2837180"/>
            <a:ext cx="3367405" cy="22479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C0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高性能应用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  <p:bldP spid="6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索引使用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Btree</a:t>
            </a:r>
            <a:endParaRPr lang="en-US"/>
          </a:p>
          <a:p>
            <a:pPr marL="457200" lvl="1" indent="0">
              <a:buNone/>
            </a:pPr>
            <a:r>
              <a:rPr lang="en-US"/>
              <a:t>OP:  &lt;   &lt;=   =   &gt;=   &gt;     </a:t>
            </a:r>
            <a:endParaRPr lang="en-US"/>
          </a:p>
          <a:p>
            <a:r>
              <a:rPr lang="en-US"/>
              <a:t>Hash</a:t>
            </a:r>
            <a:endParaRPr lang="en-US"/>
          </a:p>
          <a:p>
            <a:pPr marL="457200" lvl="1" indent="0">
              <a:buNone/>
            </a:pPr>
            <a:r>
              <a:rPr lang="en-US"/>
              <a:t>OP:  =</a:t>
            </a:r>
            <a:endParaRPr lang="en-US"/>
          </a:p>
          <a:p>
            <a:r>
              <a:rPr lang="en-US"/>
              <a:t>GIN</a:t>
            </a:r>
            <a:endParaRPr lang="en-US"/>
          </a:p>
          <a:p>
            <a:pPr marL="457200" lvl="1" indent="0">
              <a:buNone/>
            </a:pPr>
            <a:r>
              <a:rPr lang="en-US"/>
              <a:t>OP:  &lt;@   @&gt;   =   &amp;&amp;</a:t>
            </a:r>
            <a:endParaRPr lang="en-US"/>
          </a:p>
          <a:p>
            <a:r>
              <a:rPr lang="en-US"/>
              <a:t>BRIN</a:t>
            </a:r>
            <a:endParaRPr lang="en-US"/>
          </a:p>
          <a:p>
            <a:pPr marL="457200" lvl="1" indent="0">
              <a:buNone/>
            </a:pPr>
            <a:r>
              <a:rPr lang="en-US" altLang="zh-CN"/>
              <a:t>OP:  </a:t>
            </a:r>
            <a:r>
              <a:rPr lang="zh-CN" altLang="en-US"/>
              <a:t>&lt;   &lt;=   =   &gt;=   &gt;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索引使用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GiST</a:t>
            </a:r>
            <a:endParaRPr lang="en-US"/>
          </a:p>
          <a:p>
            <a:pPr marL="457200" lvl="1" indent="0">
              <a:buNone/>
            </a:pPr>
            <a:r>
              <a:rPr lang="en-US"/>
              <a:t>OP:  &lt;&lt;   &amp;&lt;   &amp;&gt;   &gt;&gt;   &lt;&lt;|   &amp;&lt;|   |&amp;&gt;   |&gt;&gt;   @&gt;   &lt;@   ~=   &amp;&amp;</a:t>
            </a:r>
            <a:endParaRPr lang="en-US"/>
          </a:p>
          <a:p>
            <a:r>
              <a:rPr lang="en-US"/>
              <a:t>SP-GiST</a:t>
            </a:r>
            <a:endParaRPr lang="en-US"/>
          </a:p>
          <a:p>
            <a:pPr marL="457200" lvl="1" indent="0">
              <a:buNone/>
            </a:pPr>
            <a:r>
              <a:rPr lang="en-US"/>
              <a:t>OP:  &lt;&lt;   &gt;&gt;   ~=   &lt;@   &lt;&lt;|   |&gt;&gt;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9092565" cy="26225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CREATE TABLE visits (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id int GENERATED BY DEFAULT AS IDENTITY PRIMARY KEY,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visited_at timestamptz NOT NULL,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    geocode point NOT NULL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);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索引例子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960"/>
            <a:ext cx="9092565" cy="4805045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id    | visited_at                    | geocode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------+-------------------------------+------------------------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1     | 2004-01-01 07:53:31.751522-05 | (40.619171,-73.989913)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2     | 2004-01-01 09:18:07.670386-05 | (40.760875,-73.979729)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3     | 2004-01-01 13:35:40.055012-05 | (40.761401,-73.967862)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4     | 2004-01-02 05:13:38.413874-05 | (40.755043,-73.986415)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5     | 2004-01-02 11:54:25.981625-05 | (40.753176,-73.974975)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6     | 2004-01-02 16:46:08.406623-05 | (40.577865,-73.961132)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7     | 2004-01-03 07:33:38.423921-05 | (40.762228,-73.986567)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8     | 2004-01-03 11:26:13.409296-05 | (40.710912,-74.009844)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9     | 2004-01-03 15:47:06.933456-05 | (40.708458,-74.007531)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 Regular" panose="020B0609020204030204" charset="0"/>
                <a:cs typeface="Consolas Regular" panose="020B0609020204030204" charset="0"/>
              </a:rPr>
              <a:t>10    | 2004-01-04 05:55:04.428365-05 | (40.704552,-74.008893)</a:t>
            </a:r>
            <a:endParaRPr lang="zh-CN" altLang="en-US">
              <a:latin typeface="Consolas Regular" panose="020B0609020204030204" charset="0"/>
              <a:cs typeface="Consolas Regular" panose="020B0609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3465</Words>
  <Application>WPS Presentation</Application>
  <PresentationFormat>宽屏</PresentationFormat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微软雅黑</vt:lpstr>
      <vt:lpstr>Microsoft YaHei Regular</vt:lpstr>
      <vt:lpstr>思源黑体 CN Bold</vt:lpstr>
      <vt:lpstr>苹方-简</vt:lpstr>
      <vt:lpstr>Heiti SC Light</vt:lpstr>
      <vt:lpstr>Calibri Bold</vt:lpstr>
      <vt:lpstr>Consolas Regular</vt:lpstr>
      <vt:lpstr>Consolas Bold</vt:lpstr>
      <vt:lpstr>Arial Unicode MS</vt:lpstr>
      <vt:lpstr>宋体</vt:lpstr>
      <vt:lpstr>Calibri Light</vt:lpstr>
      <vt:lpstr>Calibri</vt:lpstr>
      <vt:lpstr>Office 主题</vt:lpstr>
      <vt:lpstr>Postgres Performance</vt:lpstr>
      <vt:lpstr>我们是谁</vt:lpstr>
      <vt:lpstr>系统性能组成</vt:lpstr>
      <vt:lpstr>系统性能组成</vt:lpstr>
      <vt:lpstr>系统</vt:lpstr>
      <vt:lpstr>索引使用</vt:lpstr>
      <vt:lpstr>索引使用</vt:lpstr>
      <vt:lpstr>索引例子</vt:lpstr>
      <vt:lpstr>索引例子</vt:lpstr>
      <vt:lpstr>索引例子</vt:lpstr>
      <vt:lpstr>索引例子</vt:lpstr>
      <vt:lpstr>索引例子</vt:lpstr>
      <vt:lpstr>索引例子</vt:lpstr>
      <vt:lpstr>数据类型使用</vt:lpstr>
      <vt:lpstr>数据排列</vt:lpstr>
      <vt:lpstr>数据排列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jimingchao</dc:creator>
  <cp:lastModifiedBy>tony</cp:lastModifiedBy>
  <cp:revision>23</cp:revision>
  <dcterms:created xsi:type="dcterms:W3CDTF">2021-10-23T05:22:15Z</dcterms:created>
  <dcterms:modified xsi:type="dcterms:W3CDTF">2021-10-23T05:22:15Z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  <property fmtid="{D5CDD505-2E9C-101B-9397-08002B2CF9AE}" pid="3" name="ICV">
    <vt:lpwstr>6EBF69FCD48F414396EC9C49D24DF8CB</vt:lpwstr>
  </property>
</Properties>
</file>