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1" r:id="rId3"/>
  </p:sldMasterIdLst>
  <p:notesMasterIdLst>
    <p:notesMasterId r:id="rId13"/>
  </p:notesMasterIdLst>
  <p:handoutMasterIdLst>
    <p:handoutMasterId r:id="rId76"/>
  </p:handoutMasterIdLst>
  <p:sldIdLst>
    <p:sldId id="256" r:id="rId4"/>
    <p:sldId id="266" r:id="rId5"/>
    <p:sldId id="364" r:id="rId6"/>
    <p:sldId id="271" r:id="rId7"/>
    <p:sldId id="272" r:id="rId8"/>
    <p:sldId id="278" r:id="rId9"/>
    <p:sldId id="279" r:id="rId10"/>
    <p:sldId id="281" r:id="rId11"/>
    <p:sldId id="282" r:id="rId12"/>
    <p:sldId id="284" r:id="rId14"/>
    <p:sldId id="277" r:id="rId15"/>
    <p:sldId id="285" r:id="rId16"/>
    <p:sldId id="273" r:id="rId17"/>
    <p:sldId id="286" r:id="rId18"/>
    <p:sldId id="289" r:id="rId19"/>
    <p:sldId id="290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300" r:id="rId28"/>
    <p:sldId id="301" r:id="rId29"/>
    <p:sldId id="302" r:id="rId30"/>
    <p:sldId id="299" r:id="rId31"/>
    <p:sldId id="303" r:id="rId32"/>
    <p:sldId id="304" r:id="rId33"/>
    <p:sldId id="305" r:id="rId34"/>
    <p:sldId id="306" r:id="rId35"/>
    <p:sldId id="309" r:id="rId36"/>
    <p:sldId id="310" r:id="rId37"/>
    <p:sldId id="311" r:id="rId38"/>
    <p:sldId id="312" r:id="rId39"/>
    <p:sldId id="314" r:id="rId40"/>
    <p:sldId id="313" r:id="rId41"/>
    <p:sldId id="315" r:id="rId42"/>
    <p:sldId id="316" r:id="rId43"/>
    <p:sldId id="317" r:id="rId44"/>
    <p:sldId id="318" r:id="rId45"/>
    <p:sldId id="319" r:id="rId46"/>
    <p:sldId id="323" r:id="rId47"/>
    <p:sldId id="324" r:id="rId48"/>
    <p:sldId id="325" r:id="rId49"/>
    <p:sldId id="326" r:id="rId50"/>
    <p:sldId id="327" r:id="rId51"/>
    <p:sldId id="328" r:id="rId52"/>
    <p:sldId id="320" r:id="rId53"/>
    <p:sldId id="321" r:id="rId54"/>
    <p:sldId id="322" r:id="rId55"/>
    <p:sldId id="335" r:id="rId56"/>
    <p:sldId id="339" r:id="rId57"/>
    <p:sldId id="341" r:id="rId58"/>
    <p:sldId id="342" r:id="rId59"/>
    <p:sldId id="343" r:id="rId60"/>
    <p:sldId id="344" r:id="rId61"/>
    <p:sldId id="351" r:id="rId62"/>
    <p:sldId id="346" r:id="rId63"/>
    <p:sldId id="347" r:id="rId64"/>
    <p:sldId id="348" r:id="rId65"/>
    <p:sldId id="349" r:id="rId66"/>
    <p:sldId id="353" r:id="rId67"/>
    <p:sldId id="354" r:id="rId68"/>
    <p:sldId id="355" r:id="rId69"/>
    <p:sldId id="356" r:id="rId70"/>
    <p:sldId id="360" r:id="rId71"/>
    <p:sldId id="361" r:id="rId72"/>
    <p:sldId id="365" r:id="rId73"/>
    <p:sldId id="439" r:id="rId74"/>
    <p:sldId id="259" r:id="rId7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13"/>
    <p:restoredTop sz="94643"/>
  </p:normalViewPr>
  <p:slideViewPr>
    <p:cSldViewPr snapToGrid="0" snapToObjects="1">
      <p:cViewPr varScale="1">
        <p:scale>
          <a:sx n="123" d="100"/>
          <a:sy n="123" d="100"/>
        </p:scale>
        <p:origin x="1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51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handoutMaster" Target="handoutMasters/handoutMaster1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24F41-D8CC-6B40-A33B-C245B7969A5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25CE6-0EF6-5145-A965-825A3D108C1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MySQL</a:t>
            </a:r>
            <a:r>
              <a:rPr lang="zh-CN" altLang="en-US"/>
              <a:t>的逻辑日志，</a:t>
            </a:r>
            <a:r>
              <a:rPr lang="zh-CN" altLang="en-US">
                <a:sym typeface="+mn-ea"/>
              </a:rPr>
              <a:t>只能恢复数据，</a:t>
            </a:r>
            <a:r>
              <a:rPr lang="zh-CN" altLang="en-US"/>
              <a:t>无法实现</a:t>
            </a:r>
            <a:r>
              <a:rPr lang="en-US" altLang="zh-CN"/>
              <a:t>“</a:t>
            </a:r>
            <a:r>
              <a:rPr lang="zh-CN" altLang="en-US"/>
              <a:t>页</a:t>
            </a:r>
            <a:r>
              <a:rPr lang="en-US" altLang="zh-CN"/>
              <a:t>”</a:t>
            </a:r>
            <a:r>
              <a:rPr lang="zh-CN" altLang="en-US"/>
              <a:t>级恢复，因此使用双写保障页的安全。</a:t>
            </a:r>
            <a:r>
              <a:rPr lang="en-US" altLang="zh-CN"/>
              <a:t>PG</a:t>
            </a:r>
            <a:r>
              <a:rPr lang="zh-CN" altLang="en-US"/>
              <a:t>本身是物理日志，因此从页方面着</a:t>
            </a:r>
            <a:r>
              <a:rPr lang="zh-CN" altLang="en-US"/>
              <a:t>手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MySQL</a:t>
            </a:r>
            <a:r>
              <a:rPr lang="zh-CN" altLang="en-US"/>
              <a:t>的逻辑日志，</a:t>
            </a:r>
            <a:r>
              <a:rPr lang="zh-CN" altLang="en-US">
                <a:sym typeface="+mn-ea"/>
              </a:rPr>
              <a:t>只能恢复数据，</a:t>
            </a:r>
            <a:r>
              <a:rPr lang="zh-CN" altLang="en-US"/>
              <a:t>无法实现</a:t>
            </a:r>
            <a:r>
              <a:rPr lang="en-US" altLang="zh-CN"/>
              <a:t>“</a:t>
            </a:r>
            <a:r>
              <a:rPr lang="zh-CN" altLang="en-US"/>
              <a:t>页</a:t>
            </a:r>
            <a:r>
              <a:rPr lang="en-US" altLang="zh-CN"/>
              <a:t>”</a:t>
            </a:r>
            <a:r>
              <a:rPr lang="zh-CN" altLang="en-US"/>
              <a:t>级恢复，因此使用双写保障页的安全。</a:t>
            </a:r>
            <a:r>
              <a:rPr lang="en-US" altLang="zh-CN"/>
              <a:t>PG</a:t>
            </a:r>
            <a:r>
              <a:rPr lang="zh-CN" altLang="en-US"/>
              <a:t>本身是物理日志，因此从页方面着</a:t>
            </a:r>
            <a:r>
              <a:rPr lang="zh-CN" altLang="en-US"/>
              <a:t>手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在同一台机器上</a:t>
            </a:r>
            <a:r>
              <a:rPr lang="zh-CN" altLang="en-US"/>
              <a:t>测试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在同一台机器上</a:t>
            </a:r>
            <a:r>
              <a:rPr lang="zh-CN" altLang="en-US"/>
              <a:t>测试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想要真的理解各个数据库处理</a:t>
            </a:r>
            <a:r>
              <a:rPr lang="en-US" altLang="zh-CN"/>
              <a:t>Partial Writes</a:t>
            </a:r>
            <a:r>
              <a:rPr lang="zh-CN" altLang="en-US"/>
              <a:t>的逻辑，还要真实的模拟出</a:t>
            </a:r>
            <a:r>
              <a:rPr lang="en-US" altLang="zh-CN">
                <a:sym typeface="+mn-ea"/>
              </a:rPr>
              <a:t>Partial Writes</a:t>
            </a:r>
            <a:r>
              <a:rPr lang="zh-CN" altLang="en-US">
                <a:sym typeface="+mn-ea"/>
              </a:rPr>
              <a:t>，再观察数据库的处理过程。简单一句话，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走两步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实际看看。问题是，如何模拟</a:t>
            </a:r>
            <a:r>
              <a:rPr lang="en-US" altLang="zh-CN">
                <a:sym typeface="+mn-ea"/>
              </a:rPr>
              <a:t>Partial Writes</a:t>
            </a:r>
            <a:r>
              <a:rPr lang="zh-CN" altLang="en-US">
                <a:sym typeface="+mn-ea"/>
              </a:rPr>
              <a:t>？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下面，开始神秘的</a:t>
            </a:r>
            <a:r>
              <a:rPr lang="en-US" altLang="zh-CN"/>
              <a:t>Oracle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页（块）的损坏是千奇百怪的。想都想不到。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页（块）的损坏是千奇百怪的。想都想不到。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809B-53E5-354D-8AAE-9931DC8034B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F3A-2091-104A-91BC-D3EC82EBE24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809B-53E5-354D-8AAE-9931DC8034B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F3A-2091-104A-91BC-D3EC82EBE24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809B-53E5-354D-8AAE-9931DC8034B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F3A-2091-104A-91BC-D3EC82EBE24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809B-53E5-354D-8AAE-9931DC8034B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F3A-2091-104A-91BC-D3EC82EBE24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809B-53E5-354D-8AAE-9931DC8034B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F3A-2091-104A-91BC-D3EC82EBE24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809B-53E5-354D-8AAE-9931DC8034B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F3A-2091-104A-91BC-D3EC82EBE24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809B-53E5-354D-8AAE-9931DC8034B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F3A-2091-104A-91BC-D3EC82EBE24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809B-53E5-354D-8AAE-9931DC8034B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F3A-2091-104A-91BC-D3EC82EBE24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809B-53E5-354D-8AAE-9931DC8034B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F3A-2091-104A-91BC-D3EC82EBE24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809B-53E5-354D-8AAE-9931DC8034B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F3A-2091-104A-91BC-D3EC82EBE24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809B-53E5-354D-8AAE-9931DC8034B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F3A-2091-104A-91BC-D3EC82EBE24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2809B-53E5-354D-8AAE-9931DC8034B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6EF3A-2091-104A-91BC-D3EC82EBE24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2809B-53E5-354D-8AAE-9931DC8034B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6EF3A-2091-104A-91BC-D3EC82EBE24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171565" y="1367155"/>
            <a:ext cx="1069975" cy="98679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580" y="1181100"/>
            <a:ext cx="5685155" cy="4351655"/>
          </a:xfrm>
        </p:spPr>
        <p:txBody>
          <a:bodyPr>
            <a:normAutofit lnSpcReduction="20000"/>
          </a:bodyPr>
          <a:lstStyle/>
          <a:p>
            <a:pPr>
              <a:buFont typeface="Wingdings" panose="05000000000000000000" charset="0"/>
              <a:buChar char="Ø"/>
            </a:pPr>
            <a:r>
              <a:rPr kumimoji="1" lang="en-US" altLang="zh-CN" b="1">
                <a:sym typeface="+mn-ea"/>
              </a:rPr>
              <a:t>  PostgreSQL Full Page Writes</a:t>
            </a:r>
            <a:endParaRPr kumimoji="1" lang="en-US" altLang="zh-CN">
              <a:sym typeface="+mn-ea"/>
            </a:endParaRPr>
          </a:p>
          <a:p>
            <a:pPr marL="0" indent="0">
              <a:lnSpc>
                <a:spcPct val="110000"/>
              </a:lnSpc>
              <a:buFont typeface="Wingdings" panose="05000000000000000000" charset="0"/>
              <a:buNone/>
            </a:pPr>
            <a:endParaRPr kumimoji="1" lang="zh-CN" altLang="en-US" sz="1710"/>
          </a:p>
          <a:p>
            <a:pPr marL="0" indent="0">
              <a:lnSpc>
                <a:spcPct val="110000"/>
              </a:lnSpc>
              <a:buFont typeface="Wingdings" panose="05000000000000000000" charset="0"/>
              <a:buNone/>
            </a:pPr>
            <a:r>
              <a:rPr kumimoji="1" lang="zh-CN" altLang="en-US" sz="1710"/>
              <a:t>每次</a:t>
            </a:r>
            <a:r>
              <a:rPr kumimoji="1" lang="en-US" altLang="zh-CN" sz="1710"/>
              <a:t>Checkpoint</a:t>
            </a:r>
            <a:r>
              <a:rPr kumimoji="1" lang="zh-CN" altLang="en-US" sz="1710"/>
              <a:t>后，首次修改页，拷贝整页到日志中作为</a:t>
            </a:r>
            <a:r>
              <a:rPr kumimoji="1" lang="zh-CN" altLang="en-US" sz="1710"/>
              <a:t>备份。</a:t>
            </a:r>
            <a:endParaRPr kumimoji="1" lang="zh-CN" altLang="en-US" sz="1710"/>
          </a:p>
          <a:p>
            <a:pPr marL="0" indent="0">
              <a:lnSpc>
                <a:spcPct val="110000"/>
              </a:lnSpc>
              <a:buFont typeface="Wingdings" panose="05000000000000000000" charset="0"/>
              <a:buNone/>
            </a:pPr>
            <a:endParaRPr kumimoji="1" lang="zh-CN" altLang="en-US" sz="1710"/>
          </a:p>
          <a:p>
            <a:pPr marL="0" indent="0">
              <a:lnSpc>
                <a:spcPct val="110000"/>
              </a:lnSpc>
              <a:buFont typeface="Wingdings" panose="05000000000000000000" charset="0"/>
              <a:buNone/>
            </a:pPr>
            <a:r>
              <a:rPr kumimoji="1" lang="zh-CN" altLang="en-US" sz="1710"/>
              <a:t>出现</a:t>
            </a:r>
            <a:r>
              <a:rPr kumimoji="1" lang="en-US" altLang="zh-CN" sz="1710"/>
              <a:t>Partial Writes</a:t>
            </a:r>
            <a:r>
              <a:rPr kumimoji="1" lang="zh-CN" altLang="en-US" sz="1710"/>
              <a:t>，以此备份为基础，对页进行</a:t>
            </a:r>
            <a:r>
              <a:rPr kumimoji="1" lang="zh-CN" altLang="en-US" sz="1710"/>
              <a:t>恢复。</a:t>
            </a:r>
            <a:endParaRPr kumimoji="1" lang="zh-CN" altLang="en-US" sz="1710"/>
          </a:p>
          <a:p>
            <a:pPr marL="0" indent="0">
              <a:lnSpc>
                <a:spcPct val="110000"/>
              </a:lnSpc>
              <a:buFont typeface="Wingdings" panose="05000000000000000000" charset="0"/>
              <a:buNone/>
            </a:pPr>
            <a:endParaRPr kumimoji="1" lang="en-US" altLang="zh-CN" sz="171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页分裂：部分写，Partial Writes</a:t>
            </a:r>
            <a:endParaRPr kumimoji="1" lang="en-US" altLang="zh-CN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52210" y="1424305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55385" y="1865630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89295" y="749300"/>
            <a:ext cx="1820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Shared Buffer</a:t>
            </a:r>
            <a:r>
              <a:rPr lang="zh-CN" altLang="en-US"/>
              <a:t>中的</a:t>
            </a:r>
            <a:r>
              <a:rPr lang="en-US" altLang="zh-CN"/>
              <a:t>Dirty Page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936990" y="721995"/>
            <a:ext cx="165798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/>
              <a:t>     WAL</a:t>
            </a:r>
            <a:r>
              <a:rPr lang="zh-CN" altLang="en-US"/>
              <a:t>日志</a:t>
            </a:r>
            <a:r>
              <a:rPr lang="zh-CN" altLang="en-US"/>
              <a:t>流</a:t>
            </a:r>
            <a:endParaRPr lang="zh-CN" altLang="en-US"/>
          </a:p>
        </p:txBody>
      </p:sp>
      <p:sp>
        <p:nvSpPr>
          <p:cNvPr id="18" name="圆柱形 17"/>
          <p:cNvSpPr/>
          <p:nvPr/>
        </p:nvSpPr>
        <p:spPr>
          <a:xfrm>
            <a:off x="5647690" y="4066540"/>
            <a:ext cx="1941830" cy="2035175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529070" y="4772025"/>
            <a:ext cx="919480" cy="25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Page 1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32" name="肘形连接符 31"/>
          <p:cNvCxnSpPr>
            <a:stCxn id="13" idx="2"/>
            <a:endCxn id="27" idx="0"/>
          </p:cNvCxnSpPr>
          <p:nvPr/>
        </p:nvCxnSpPr>
        <p:spPr>
          <a:xfrm rot="5400000" flipV="1">
            <a:off x="5638800" y="3422015"/>
            <a:ext cx="2418080" cy="2819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下箭头 30"/>
          <p:cNvSpPr/>
          <p:nvPr/>
        </p:nvSpPr>
        <p:spPr>
          <a:xfrm>
            <a:off x="9070975" y="1116965"/>
            <a:ext cx="1691640" cy="2939415"/>
          </a:xfrm>
          <a:prstGeom prst="downArrow">
            <a:avLst>
              <a:gd name="adj1" fmla="val 65090"/>
              <a:gd name="adj2" fmla="val 209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81490" y="1630680"/>
            <a:ext cx="1069975" cy="98679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462135" y="1687830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465310" y="2129155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465310" y="1184275"/>
            <a:ext cx="919480" cy="441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……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468485" y="2635250"/>
            <a:ext cx="919480" cy="441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……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 rot="780000">
            <a:off x="7440930" y="1604010"/>
            <a:ext cx="1674495" cy="65849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圆柱形 41"/>
          <p:cNvSpPr/>
          <p:nvPr/>
        </p:nvSpPr>
        <p:spPr>
          <a:xfrm>
            <a:off x="9324340" y="4771390"/>
            <a:ext cx="1210310" cy="126873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676890" y="5204460"/>
            <a:ext cx="135191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l"/>
            <a:r>
              <a:rPr lang="en-US" altLang="zh-CN"/>
              <a:t>XLOG</a:t>
            </a:r>
            <a:r>
              <a:rPr lang="zh-CN" altLang="en-US"/>
              <a:t>文件</a:t>
            </a:r>
            <a:endParaRPr lang="zh-CN" altLang="en-US"/>
          </a:p>
        </p:txBody>
      </p:sp>
      <p:cxnSp>
        <p:nvCxnSpPr>
          <p:cNvPr id="44" name="肘形连接符 43"/>
          <p:cNvCxnSpPr>
            <a:stCxn id="40" idx="2"/>
            <a:endCxn id="42" idx="1"/>
          </p:cNvCxnSpPr>
          <p:nvPr/>
        </p:nvCxnSpPr>
        <p:spPr>
          <a:xfrm rot="5400000" flipV="1">
            <a:off x="9081453" y="3923348"/>
            <a:ext cx="1694815" cy="127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9734550" y="4161790"/>
            <a:ext cx="363855" cy="3505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533515" y="3032125"/>
            <a:ext cx="363855" cy="3505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32245" y="5020310"/>
            <a:ext cx="919480" cy="254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Page 2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6" name="乘号 25"/>
          <p:cNvSpPr/>
          <p:nvPr/>
        </p:nvSpPr>
        <p:spPr>
          <a:xfrm>
            <a:off x="6370320" y="4615180"/>
            <a:ext cx="1236980" cy="1236980"/>
          </a:xfrm>
          <a:prstGeom prst="mathMultiply">
            <a:avLst>
              <a:gd name="adj1" fmla="val 9013"/>
            </a:avLst>
          </a:prstGeom>
          <a:gradFill>
            <a:gsLst>
              <a:gs pos="100000">
                <a:srgbClr val="FE4444"/>
              </a:gs>
              <a:gs pos="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580" y="1189990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charset="0"/>
              <a:buChar char="Ø"/>
            </a:pPr>
            <a:r>
              <a:rPr kumimoji="1" lang="en-US" altLang="zh-CN" b="1">
                <a:sym typeface="+mn-ea"/>
              </a:rPr>
              <a:t>  </a:t>
            </a:r>
            <a:r>
              <a:rPr kumimoji="1" lang="zh-CN" altLang="en-US" b="1">
                <a:sym typeface="+mn-ea"/>
              </a:rPr>
              <a:t>性能影响对比，</a:t>
            </a:r>
            <a:r>
              <a:rPr kumimoji="1" lang="en-US" altLang="zh-CN" b="1">
                <a:sym typeface="+mn-ea"/>
              </a:rPr>
              <a:t>MySQL Double Write</a:t>
            </a:r>
            <a:r>
              <a:rPr kumimoji="1" lang="zh-CN" altLang="en-US" b="1">
                <a:sym typeface="+mn-ea"/>
              </a:rPr>
              <a:t>性能影响：</a:t>
            </a:r>
            <a:endParaRPr kumimoji="1" lang="en-US" altLang="zh-CN" sz="2000">
              <a:sym typeface="+mn-ea"/>
            </a:endParaRPr>
          </a:p>
          <a:p>
            <a:pPr marL="0" indent="0">
              <a:buNone/>
            </a:pPr>
            <a:endParaRPr kumimoji="1" lang="en-US" altLang="zh-CN" sz="1710">
              <a:sym typeface="+mn-ea"/>
            </a:endParaRPr>
          </a:p>
          <a:p>
            <a:pPr marL="0" indent="0">
              <a:buNone/>
            </a:pPr>
            <a:endParaRPr kumimoji="1" lang="en-US" altLang="zh-CN" sz="1710">
              <a:sym typeface="+mn-ea"/>
            </a:endParaRPr>
          </a:p>
          <a:p>
            <a:pPr marL="0" indent="0">
              <a:buNone/>
            </a:pPr>
            <a:endParaRPr kumimoji="1" lang="en-US" altLang="zh-CN" sz="1710">
              <a:sym typeface="+mn-ea"/>
            </a:endParaRPr>
          </a:p>
          <a:p>
            <a:pPr marL="0" indent="0">
              <a:buNone/>
            </a:pPr>
            <a:endParaRPr kumimoji="1" lang="en-US" altLang="zh-CN" sz="1710">
              <a:sym typeface="+mn-ea"/>
            </a:endParaRPr>
          </a:p>
          <a:p>
            <a:pPr marL="0" indent="0">
              <a:buNone/>
            </a:pPr>
            <a:endParaRPr kumimoji="1" lang="en-US" altLang="zh-CN" sz="1710">
              <a:sym typeface="+mn-ea"/>
            </a:endParaRPr>
          </a:p>
          <a:p>
            <a:pPr marL="0" indent="0">
              <a:buNone/>
            </a:pPr>
            <a:endParaRPr kumimoji="1" lang="en-US" altLang="zh-CN" sz="1710">
              <a:sym typeface="+mn-ea"/>
            </a:endParaRPr>
          </a:p>
          <a:p>
            <a:pPr marL="0" indent="0">
              <a:buNone/>
            </a:pPr>
            <a:endParaRPr kumimoji="1" lang="en-US" altLang="zh-CN" sz="1710">
              <a:sym typeface="+mn-ea"/>
            </a:endParaRPr>
          </a:p>
          <a:p>
            <a:pPr marL="0" indent="0">
              <a:buNone/>
            </a:pPr>
            <a:endParaRPr kumimoji="1" lang="en-US" altLang="zh-CN" sz="1710">
              <a:sym typeface="+mn-ea"/>
            </a:endParaRPr>
          </a:p>
          <a:p>
            <a:pPr marL="0" indent="0">
              <a:buNone/>
            </a:pPr>
            <a:endParaRPr kumimoji="1" lang="en-US" altLang="zh-CN" sz="1710">
              <a:sym typeface="+mn-ea"/>
            </a:endParaRPr>
          </a:p>
          <a:p>
            <a:pPr marL="0" indent="0">
              <a:buNone/>
            </a:pPr>
            <a:endParaRPr kumimoji="1" lang="zh-CN" altLang="en-US" sz="1710">
              <a:sym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页分裂：部分写，Partial Writes</a:t>
            </a:r>
            <a:endParaRPr kumimoji="1" lang="en-US" altLang="zh-CN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630" y="1884045"/>
            <a:ext cx="5672455" cy="3462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430" y="1864995"/>
            <a:ext cx="6106160" cy="36226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194175" y="2575560"/>
            <a:ext cx="1692910" cy="255270"/>
          </a:xfrm>
          <a:prstGeom prst="rect">
            <a:avLst/>
          </a:prstGeom>
          <a:noFill/>
          <a:ln w="3492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137775" y="2644140"/>
            <a:ext cx="1692910" cy="255270"/>
          </a:xfrm>
          <a:prstGeom prst="rect">
            <a:avLst/>
          </a:prstGeom>
          <a:noFill/>
          <a:ln w="3492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580" y="1189990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charset="0"/>
              <a:buChar char="Ø"/>
            </a:pPr>
            <a:r>
              <a:rPr kumimoji="1" lang="en-US" altLang="zh-CN" b="1">
                <a:sym typeface="+mn-ea"/>
              </a:rPr>
              <a:t>  </a:t>
            </a:r>
            <a:r>
              <a:rPr kumimoji="1" lang="zh-CN" altLang="en-US" b="1">
                <a:sym typeface="+mn-ea"/>
              </a:rPr>
              <a:t>性能影响对比，</a:t>
            </a:r>
            <a:r>
              <a:rPr kumimoji="1" lang="en-US" altLang="zh-CN" b="1">
                <a:sym typeface="+mn-ea"/>
              </a:rPr>
              <a:t>PostgreSQL Full Page Writes</a:t>
            </a:r>
            <a:r>
              <a:rPr kumimoji="1" lang="zh-CN" altLang="en-US" b="1">
                <a:sym typeface="+mn-ea"/>
              </a:rPr>
              <a:t>性能影响：</a:t>
            </a:r>
            <a:endParaRPr kumimoji="1" lang="en-US" altLang="zh-CN" sz="2000">
              <a:sym typeface="+mn-ea"/>
            </a:endParaRPr>
          </a:p>
          <a:p>
            <a:pPr marL="0" indent="0">
              <a:buNone/>
            </a:pPr>
            <a:endParaRPr kumimoji="1" lang="en-US" altLang="zh-CN" sz="1710">
              <a:sym typeface="+mn-ea"/>
            </a:endParaRPr>
          </a:p>
          <a:p>
            <a:pPr marL="0" indent="0">
              <a:buNone/>
            </a:pPr>
            <a:endParaRPr kumimoji="1" lang="en-US" altLang="zh-CN" sz="1710">
              <a:sym typeface="+mn-ea"/>
            </a:endParaRPr>
          </a:p>
          <a:p>
            <a:pPr marL="0" indent="0">
              <a:buNone/>
            </a:pPr>
            <a:endParaRPr kumimoji="1" lang="en-US" altLang="zh-CN" sz="1710">
              <a:sym typeface="+mn-ea"/>
            </a:endParaRPr>
          </a:p>
          <a:p>
            <a:pPr marL="0" indent="0">
              <a:buNone/>
            </a:pPr>
            <a:endParaRPr kumimoji="1" lang="en-US" altLang="zh-CN" sz="1710">
              <a:sym typeface="+mn-ea"/>
            </a:endParaRPr>
          </a:p>
          <a:p>
            <a:pPr marL="0" indent="0">
              <a:buNone/>
            </a:pPr>
            <a:endParaRPr kumimoji="1" lang="en-US" altLang="zh-CN" sz="1710">
              <a:sym typeface="+mn-ea"/>
            </a:endParaRPr>
          </a:p>
          <a:p>
            <a:pPr marL="0" indent="0">
              <a:buNone/>
            </a:pPr>
            <a:endParaRPr kumimoji="1" lang="en-US" altLang="zh-CN" sz="1710">
              <a:sym typeface="+mn-ea"/>
            </a:endParaRPr>
          </a:p>
          <a:p>
            <a:pPr marL="0" indent="0">
              <a:buNone/>
            </a:pPr>
            <a:endParaRPr kumimoji="1" lang="en-US" altLang="zh-CN" sz="1710">
              <a:sym typeface="+mn-ea"/>
            </a:endParaRPr>
          </a:p>
          <a:p>
            <a:pPr marL="0" indent="0">
              <a:buNone/>
            </a:pPr>
            <a:endParaRPr kumimoji="1" lang="en-US" altLang="zh-CN" sz="1710">
              <a:sym typeface="+mn-ea"/>
            </a:endParaRPr>
          </a:p>
          <a:p>
            <a:pPr marL="0" indent="0">
              <a:buNone/>
            </a:pPr>
            <a:endParaRPr kumimoji="1" lang="en-US" altLang="zh-CN" sz="1710">
              <a:sym typeface="+mn-ea"/>
            </a:endParaRPr>
          </a:p>
          <a:p>
            <a:pPr marL="0" indent="0">
              <a:buNone/>
            </a:pPr>
            <a:endParaRPr kumimoji="1" lang="zh-CN" altLang="en-US" sz="1710">
              <a:sym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页分裂：部分写，Partial Writes</a:t>
            </a:r>
            <a:endParaRPr kumimoji="1" lang="en-US" altLang="zh-CN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65" y="1877695"/>
            <a:ext cx="5375910" cy="34042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380" y="1877695"/>
            <a:ext cx="5750560" cy="34334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</a:t>
            </a:r>
            <a:endParaRPr kumimoji="1" lang="en-US" altLang="zh-CN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176905" y="1350645"/>
            <a:ext cx="5200650" cy="32442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919855" y="4730750"/>
            <a:ext cx="3144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>
                <a:latin typeface="华文行楷" panose="02010800040101010101" charset="-122"/>
                <a:ea typeface="华文行楷" panose="02010800040101010101" charset="-122"/>
              </a:rPr>
              <a:t>走两步</a:t>
            </a:r>
            <a:endParaRPr lang="zh-CN" altLang="en-US" sz="540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</a:t>
            </a:r>
            <a:endParaRPr kumimoji="1" lang="en-US" altLang="zh-CN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955675"/>
            <a:ext cx="11338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/>
              <a:t>  </a:t>
            </a:r>
            <a:r>
              <a:rPr lang="zh-CN" altLang="en-US" sz="2400"/>
              <a:t>拦截系统调用，修改传入</a:t>
            </a:r>
            <a:r>
              <a:rPr lang="en-US" altLang="zh-CN" sz="2400"/>
              <a:t>OS</a:t>
            </a:r>
            <a:r>
              <a:rPr lang="zh-CN" altLang="en-US" sz="2400"/>
              <a:t>内核的参数</a:t>
            </a:r>
            <a:endParaRPr lang="zh-CN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</a:t>
            </a:r>
            <a:endParaRPr kumimoji="1" lang="en-US" altLang="zh-CN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955675"/>
            <a:ext cx="113385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/>
              <a:t>  </a:t>
            </a:r>
            <a:r>
              <a:rPr lang="zh-CN" altLang="en-US" sz="2400"/>
              <a:t>拦截系统调用，修改传入</a:t>
            </a:r>
            <a:r>
              <a:rPr lang="en-US" altLang="zh-CN" sz="2400"/>
              <a:t>OS</a:t>
            </a:r>
            <a:r>
              <a:rPr lang="zh-CN" altLang="en-US" sz="2400"/>
              <a:t>内核的参数</a:t>
            </a:r>
            <a:endParaRPr lang="zh-CN" altLang="en-US" sz="2400"/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/>
              <a:t>  Linux</a:t>
            </a:r>
            <a:r>
              <a:rPr lang="zh-CN" altLang="en-US" sz="2400"/>
              <a:t>，</a:t>
            </a:r>
            <a:r>
              <a:rPr lang="en-US" altLang="zh-CN" sz="2400"/>
              <a:t>systemtap</a:t>
            </a:r>
            <a:endParaRPr lang="en-US" altLang="zh-CN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955675"/>
            <a:ext cx="113385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/>
              <a:t>  I/O</a:t>
            </a:r>
            <a:r>
              <a:rPr lang="zh-CN" altLang="en-US" sz="2400"/>
              <a:t>相关系统函数取决于</a:t>
            </a:r>
            <a:r>
              <a:rPr lang="en-US" altLang="zh-CN" sz="2400"/>
              <a:t>innodb_use_native_aio</a:t>
            </a:r>
            <a:r>
              <a:rPr lang="zh-CN" altLang="en-US" sz="2400"/>
              <a:t>参数</a:t>
            </a:r>
            <a:r>
              <a:rPr lang="en-US" altLang="zh-CN" sz="2400"/>
              <a:t>   </a:t>
            </a: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r>
              <a:rPr lang="en-US" altLang="zh-CN" sz="2400"/>
              <a:t>on</a:t>
            </a:r>
            <a:r>
              <a:rPr lang="zh-CN" altLang="en-US" sz="2400"/>
              <a:t>：SyS_io_submit</a:t>
            </a:r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r>
              <a:rPr lang="en-US" altLang="zh-CN" sz="2400"/>
              <a:t>off</a:t>
            </a:r>
            <a:r>
              <a:rPr lang="zh-CN" altLang="en-US" sz="2400"/>
              <a:t>：</a:t>
            </a:r>
            <a:r>
              <a:rPr lang="en-US" altLang="zh-CN" sz="2400"/>
              <a:t>pwrite</a:t>
            </a:r>
            <a:endParaRPr lang="en-US" altLang="zh-CN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879475"/>
            <a:ext cx="1133856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/>
              <a:t>在</a:t>
            </a:r>
            <a:r>
              <a:rPr lang="en-US" altLang="zh-CN"/>
              <a:t>MySQL</a:t>
            </a:r>
            <a:r>
              <a:rPr lang="zh-CN" altLang="en-US"/>
              <a:t>中，创建测试表，插入</a:t>
            </a:r>
            <a:r>
              <a:rPr lang="en-US" altLang="zh-CN"/>
              <a:t>200</a:t>
            </a:r>
            <a:r>
              <a:rPr lang="zh-CN" altLang="en-US"/>
              <a:t>行数据：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en-US" altLang="zh-CN" sz="1200"/>
              <a:t>CREATE TABLE `vage` (</a:t>
            </a:r>
            <a:endParaRPr lang="en-US" altLang="zh-CN" sz="1200"/>
          </a:p>
          <a:p>
            <a:pPr indent="0">
              <a:buFont typeface="Wingdings" panose="05000000000000000000" charset="0"/>
              <a:buNone/>
            </a:pPr>
            <a:r>
              <a:rPr lang="en-US" altLang="zh-CN" sz="1200"/>
              <a:t>  `id1` int(11) NOT NULL,</a:t>
            </a:r>
            <a:endParaRPr lang="en-US" altLang="zh-CN" sz="1200"/>
          </a:p>
          <a:p>
            <a:pPr indent="0">
              <a:buFont typeface="Wingdings" panose="05000000000000000000" charset="0"/>
              <a:buNone/>
            </a:pPr>
            <a:r>
              <a:rPr lang="en-US" altLang="zh-CN" sz="1200"/>
              <a:t>  `id2` int(11) DEFAULT NULL,</a:t>
            </a:r>
            <a:endParaRPr lang="en-US" altLang="zh-CN" sz="1200"/>
          </a:p>
          <a:p>
            <a:pPr indent="0">
              <a:buFont typeface="Wingdings" panose="05000000000000000000" charset="0"/>
              <a:buNone/>
            </a:pPr>
            <a:r>
              <a:rPr lang="en-US" altLang="zh-CN" sz="1200"/>
              <a:t>  `c1` varchar(100) DEFAULT NULL,</a:t>
            </a:r>
            <a:endParaRPr lang="en-US" altLang="zh-CN" sz="1200"/>
          </a:p>
          <a:p>
            <a:pPr indent="0">
              <a:buFont typeface="Wingdings" panose="05000000000000000000" charset="0"/>
              <a:buNone/>
            </a:pPr>
            <a:r>
              <a:rPr lang="en-US" altLang="zh-CN" sz="1200"/>
              <a:t>  `c2` varchar(100) DEFAULT NULL,</a:t>
            </a:r>
            <a:endParaRPr lang="en-US" altLang="zh-CN" sz="1200"/>
          </a:p>
          <a:p>
            <a:pPr indent="0">
              <a:buFont typeface="Wingdings" panose="05000000000000000000" charset="0"/>
              <a:buNone/>
            </a:pPr>
            <a:r>
              <a:rPr lang="en-US" altLang="zh-CN" sz="1200"/>
              <a:t>  PRIMARY KEY (`id1`)</a:t>
            </a:r>
            <a:endParaRPr lang="en-US" altLang="zh-CN" sz="1200"/>
          </a:p>
          <a:p>
            <a:pPr indent="0">
              <a:buFont typeface="Wingdings" panose="05000000000000000000" charset="0"/>
              <a:buNone/>
            </a:pPr>
            <a:r>
              <a:rPr lang="en-US" altLang="zh-CN" sz="1200"/>
              <a:t>) ENGINE=InnoDB DEFAULT CHARSET=utf8</a:t>
            </a:r>
            <a:endParaRPr lang="zh-CN" altLang="en-US" sz="1200"/>
          </a:p>
          <a:p>
            <a:pPr indent="0">
              <a:buFont typeface="Wingdings" panose="05000000000000000000" charset="0"/>
              <a:buNone/>
            </a:pPr>
            <a:endParaRPr lang="zh-CN" altLang="en-US" sz="1200"/>
          </a:p>
          <a:p>
            <a:pPr indent="0">
              <a:buFont typeface="Wingdings" panose="05000000000000000000" charset="0"/>
              <a:buNone/>
            </a:pPr>
            <a:r>
              <a:rPr lang="en-US" altLang="zh-CN" sz="1200"/>
              <a:t>delimiter $$</a:t>
            </a:r>
            <a:endParaRPr lang="en-US" altLang="zh-CN" sz="1200"/>
          </a:p>
          <a:p>
            <a:pPr indent="0">
              <a:buFont typeface="Wingdings" panose="05000000000000000000" charset="0"/>
              <a:buNone/>
            </a:pPr>
            <a:r>
              <a:rPr lang="en-US" altLang="zh-CN" sz="1200"/>
              <a:t>CREATE PROCEDURE vage_init(in nums int)</a:t>
            </a:r>
            <a:endParaRPr lang="en-US" altLang="zh-CN" sz="1200"/>
          </a:p>
          <a:p>
            <a:pPr indent="0">
              <a:buFont typeface="Wingdings" panose="05000000000000000000" charset="0"/>
              <a:buNone/>
            </a:pPr>
            <a:r>
              <a:rPr lang="en-US" altLang="zh-CN" sz="1200"/>
              <a:t>BEGIN</a:t>
            </a:r>
            <a:endParaRPr lang="en-US" altLang="zh-CN" sz="1200"/>
          </a:p>
          <a:p>
            <a:pPr indent="0">
              <a:buFont typeface="Wingdings" panose="05000000000000000000" charset="0"/>
              <a:buNone/>
            </a:pPr>
            <a:r>
              <a:rPr lang="en-US" altLang="zh-CN" sz="1200"/>
              <a:t>  declare done int default 0;</a:t>
            </a:r>
            <a:endParaRPr lang="en-US" altLang="zh-CN" sz="1200"/>
          </a:p>
          <a:p>
            <a:pPr indent="0">
              <a:buFont typeface="Wingdings" panose="05000000000000000000" charset="0"/>
              <a:buNone/>
            </a:pPr>
            <a:r>
              <a:rPr lang="en-US" altLang="zh-CN" sz="1200"/>
              <a:t>  declare i int;</a:t>
            </a:r>
            <a:endParaRPr lang="en-US" altLang="zh-CN" sz="1200"/>
          </a:p>
          <a:p>
            <a:pPr indent="0">
              <a:buFont typeface="Wingdings" panose="05000000000000000000" charset="0"/>
              <a:buNone/>
            </a:pPr>
            <a:r>
              <a:rPr lang="en-US" altLang="zh-CN" sz="1200"/>
              <a:t>  declare v_id1 int;</a:t>
            </a:r>
            <a:endParaRPr lang="en-US" altLang="zh-CN" sz="1200"/>
          </a:p>
          <a:p>
            <a:pPr indent="0">
              <a:buFont typeface="Wingdings" panose="05000000000000000000" charset="0"/>
              <a:buNone/>
            </a:pPr>
            <a:r>
              <a:rPr lang="en-US" altLang="zh-CN" sz="1200"/>
              <a:t>  </a:t>
            </a:r>
            <a:endParaRPr lang="en-US" altLang="zh-CN" sz="1200"/>
          </a:p>
          <a:p>
            <a:pPr indent="0">
              <a:buFont typeface="Wingdings" panose="05000000000000000000" charset="0"/>
              <a:buNone/>
            </a:pPr>
            <a:r>
              <a:rPr lang="en-US" altLang="zh-CN" sz="1200"/>
              <a:t>  set i=0;</a:t>
            </a:r>
            <a:endParaRPr lang="en-US" altLang="zh-CN" sz="1200"/>
          </a:p>
          <a:p>
            <a:pPr indent="0">
              <a:buFont typeface="Wingdings" panose="05000000000000000000" charset="0"/>
              <a:buNone/>
            </a:pPr>
            <a:r>
              <a:rPr lang="en-US" altLang="zh-CN" sz="1200"/>
              <a:t>  while i&lt;=nums DO</a:t>
            </a:r>
            <a:endParaRPr lang="en-US" altLang="zh-CN" sz="1200"/>
          </a:p>
          <a:p>
            <a:pPr indent="0">
              <a:buFont typeface="Wingdings" panose="05000000000000000000" charset="0"/>
              <a:buNone/>
            </a:pPr>
            <a:r>
              <a:rPr lang="en-US" altLang="zh-CN" sz="1200"/>
              <a:t>      insert into vage values(i, i+100, concat('AAAAAA', i), concat('BBBBBBBB', i));</a:t>
            </a:r>
            <a:endParaRPr lang="en-US" altLang="zh-CN" sz="1200"/>
          </a:p>
          <a:p>
            <a:pPr indent="0">
              <a:buFont typeface="Wingdings" panose="05000000000000000000" charset="0"/>
              <a:buNone/>
            </a:pPr>
            <a:r>
              <a:rPr lang="en-US" altLang="zh-CN" sz="1200"/>
              <a:t>      set i=i+1;</a:t>
            </a:r>
            <a:endParaRPr lang="en-US" altLang="zh-CN" sz="1200"/>
          </a:p>
          <a:p>
            <a:pPr indent="0">
              <a:buFont typeface="Wingdings" panose="05000000000000000000" charset="0"/>
              <a:buNone/>
            </a:pPr>
            <a:r>
              <a:rPr lang="en-US" altLang="zh-CN" sz="1200"/>
              <a:t>  end while;</a:t>
            </a:r>
            <a:endParaRPr lang="en-US" altLang="zh-CN" sz="1200"/>
          </a:p>
          <a:p>
            <a:pPr indent="0">
              <a:buFont typeface="Wingdings" panose="05000000000000000000" charset="0"/>
              <a:buNone/>
            </a:pPr>
            <a:r>
              <a:rPr lang="en-US" altLang="zh-CN" sz="1200"/>
              <a:t>  commit;</a:t>
            </a:r>
            <a:endParaRPr lang="en-US" altLang="zh-CN" sz="1200"/>
          </a:p>
          <a:p>
            <a:pPr indent="0">
              <a:buFont typeface="Wingdings" panose="05000000000000000000" charset="0"/>
              <a:buNone/>
            </a:pPr>
            <a:r>
              <a:rPr lang="en-US" altLang="zh-CN" sz="1200"/>
              <a:t>END$$</a:t>
            </a:r>
            <a:endParaRPr lang="en-US" altLang="zh-CN" sz="1200"/>
          </a:p>
          <a:p>
            <a:pPr indent="0">
              <a:buFont typeface="Wingdings" panose="05000000000000000000" charset="0"/>
              <a:buNone/>
            </a:pPr>
            <a:r>
              <a:rPr lang="en-US" altLang="zh-CN" sz="1200"/>
              <a:t>delimiter ;</a:t>
            </a:r>
            <a:endParaRPr lang="en-US" altLang="zh-CN" sz="1200"/>
          </a:p>
          <a:p>
            <a:pPr indent="0">
              <a:buFont typeface="Wingdings" panose="05000000000000000000" charset="0"/>
              <a:buNone/>
            </a:pPr>
            <a:endParaRPr lang="en-US" altLang="zh-CN" sz="1200"/>
          </a:p>
          <a:p>
            <a:pPr indent="0">
              <a:buFont typeface="Wingdings" panose="05000000000000000000" charset="0"/>
              <a:buNone/>
            </a:pPr>
            <a:r>
              <a:rPr lang="en-US" altLang="zh-CN" sz="1200"/>
              <a:t>call vage_init(200);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879475"/>
            <a:ext cx="1133856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/>
              <a:t>MySQL</a:t>
            </a:r>
            <a:r>
              <a:rPr lang="zh-CN" altLang="en-US"/>
              <a:t>是从上到下使用页中空间，因此数据行要多一些，要保证数据超过</a:t>
            </a:r>
            <a:r>
              <a:rPr lang="en-US" altLang="zh-CN"/>
              <a:t>4K</a:t>
            </a:r>
            <a:r>
              <a:rPr lang="zh-CN" altLang="en-US"/>
              <a:t>：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使用</a:t>
            </a:r>
            <a:r>
              <a:rPr lang="en-US" altLang="zh-CN"/>
              <a:t>“dd if=vage.ibd bs=16384 | hexdump -C |more”</a:t>
            </a:r>
            <a:r>
              <a:rPr lang="zh-CN" altLang="en-US"/>
              <a:t>观察表对应文件，从</a:t>
            </a:r>
            <a:r>
              <a:rPr lang="en-US" altLang="zh-CN"/>
              <a:t>0xc000</a:t>
            </a:r>
            <a:r>
              <a:rPr lang="zh-CN" altLang="en-US"/>
              <a:t>开始，是表数据对应的页（之前数据是表头）。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两百行数据，目前占据一个</a:t>
            </a:r>
            <a:r>
              <a:rPr lang="en-US" altLang="zh-CN"/>
              <a:t>MySQL</a:t>
            </a:r>
            <a:r>
              <a:rPr lang="zh-CN" altLang="en-US"/>
              <a:t>页，即从</a:t>
            </a:r>
            <a:r>
              <a:rPr lang="en-US" altLang="zh-CN"/>
              <a:t>0xC000</a:t>
            </a:r>
            <a:r>
              <a:rPr lang="zh-CN" altLang="en-US"/>
              <a:t>到</a:t>
            </a:r>
            <a:r>
              <a:rPr lang="en-US" altLang="zh-CN"/>
              <a:t>0x10000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465" y="1388745"/>
            <a:ext cx="9124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879475"/>
            <a:ext cx="113385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/>
              <a:t>MySQL</a:t>
            </a:r>
            <a:r>
              <a:rPr lang="zh-CN" altLang="en-US"/>
              <a:t>是从上到下使用页中空间，因此数据行要多一些，要保证数据超过</a:t>
            </a:r>
            <a:r>
              <a:rPr lang="en-US" altLang="zh-CN"/>
              <a:t>4K</a:t>
            </a:r>
            <a:r>
              <a:rPr lang="zh-CN" altLang="en-US"/>
              <a:t>：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最后一行，开始自</a:t>
            </a:r>
            <a:r>
              <a:rPr lang="en-US" altLang="zh-CN"/>
              <a:t>0xe5e0</a:t>
            </a:r>
            <a:r>
              <a:rPr lang="zh-CN" altLang="en-US"/>
              <a:t>这一行。我们以最后一行的</a:t>
            </a:r>
            <a:r>
              <a:rPr lang="en-US" altLang="zh-CN"/>
              <a:t>c1</a:t>
            </a:r>
            <a:r>
              <a:rPr lang="zh-CN" altLang="en-US"/>
              <a:t>列为目标，它在</a:t>
            </a:r>
            <a:r>
              <a:rPr lang="en-US" altLang="zh-CN"/>
              <a:t>0xe601</a:t>
            </a:r>
            <a:r>
              <a:rPr lang="zh-CN" altLang="en-US"/>
              <a:t>处。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1740" y="1355090"/>
            <a:ext cx="9172575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9745" y="741045"/>
            <a:ext cx="9144000" cy="4594225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摸着</a:t>
            </a:r>
            <a:r>
              <a:rPr kumimoji="1"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Oracle</a:t>
            </a:r>
            <a:r>
              <a:rPr kumimoji="1"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过河</a:t>
            </a:r>
            <a:r>
              <a:rPr kumimoji="1"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----</a:t>
            </a:r>
            <a:br>
              <a:rPr kumimoji="1"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br>
              <a:rPr kumimoji="1"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kumimoji="1" lang="zh-CN" altLang="en-US" sz="4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大幅提升</a:t>
            </a:r>
            <a:r>
              <a:rPr kumimoji="1" lang="en-US" altLang="zh-CN" sz="4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PostgreSQL</a:t>
            </a:r>
            <a:r>
              <a:rPr kumimoji="1" lang="zh-CN" altLang="en-US" sz="4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性能分享</a:t>
            </a:r>
            <a:br>
              <a:rPr kumimoji="1" lang="zh-CN" altLang="en-US" sz="4400"/>
            </a:br>
            <a:br>
              <a:rPr kumimoji="1" lang="zh-CN" altLang="en-US" sz="4400"/>
            </a:br>
            <a:r>
              <a:rPr kumimoji="1"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吕海波（</a:t>
            </a:r>
            <a:r>
              <a:rPr kumimoji="1"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VAGE</a:t>
            </a:r>
            <a:r>
              <a:rPr kumimoji="1"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1"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879475"/>
            <a:ext cx="1133856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/>
              <a:t>MySQL</a:t>
            </a:r>
            <a:r>
              <a:rPr lang="zh-CN" altLang="en-US"/>
              <a:t>是从上到下使用页中空间，因此数据行要多一些，要保证数据超过</a:t>
            </a:r>
            <a:r>
              <a:rPr lang="en-US" altLang="zh-CN"/>
              <a:t>4K</a:t>
            </a:r>
            <a:r>
              <a:rPr lang="zh-CN" altLang="en-US"/>
              <a:t>：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                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/>
              <a:t>、</a:t>
            </a:r>
            <a:endParaRPr lang="zh-CN"/>
          </a:p>
        </p:txBody>
      </p:sp>
      <p:sp>
        <p:nvSpPr>
          <p:cNvPr id="3" name="矩形 2"/>
          <p:cNvSpPr/>
          <p:nvPr/>
        </p:nvSpPr>
        <p:spPr>
          <a:xfrm>
            <a:off x="2616200" y="1463675"/>
            <a:ext cx="2568575" cy="3863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20975" y="1568450"/>
            <a:ext cx="2376805" cy="910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20975" y="2479040"/>
            <a:ext cx="2376805" cy="910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14625" y="3381375"/>
            <a:ext cx="2376805" cy="910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714625" y="4291965"/>
            <a:ext cx="2376805" cy="910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17800" y="3575685"/>
            <a:ext cx="2376805" cy="1631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95450" y="3092450"/>
            <a:ext cx="65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16K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387975" y="1839595"/>
            <a:ext cx="65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4K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375910" y="2724150"/>
            <a:ext cx="65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4K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387975" y="3678555"/>
            <a:ext cx="65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4K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375910" y="4563110"/>
            <a:ext cx="65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4K</a:t>
            </a:r>
            <a:endParaRPr lang="en-US" altLang="zh-CN"/>
          </a:p>
        </p:txBody>
      </p:sp>
      <p:sp>
        <p:nvSpPr>
          <p:cNvPr id="16" name="线形标注 1 15"/>
          <p:cNvSpPr/>
          <p:nvPr/>
        </p:nvSpPr>
        <p:spPr>
          <a:xfrm>
            <a:off x="7666990" y="3092450"/>
            <a:ext cx="1840230" cy="507365"/>
          </a:xfrm>
          <a:prstGeom prst="borderCallout1">
            <a:avLst>
              <a:gd name="adj1" fmla="val 98122"/>
              <a:gd name="adj2" fmla="val -2070"/>
              <a:gd name="adj3" fmla="val 106257"/>
              <a:gd name="adj4" fmla="val -127398"/>
            </a:avLst>
          </a:prstGeom>
          <a:solidFill>
            <a:schemeClr val="accent5">
              <a:lumMod val="20000"/>
              <a:lumOff val="80000"/>
            </a:schemeClr>
          </a:solidFill>
          <a:ln>
            <a:headEnd type="diamon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目标行所在位置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879475"/>
            <a:ext cx="113385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发出修改目标行的</a:t>
            </a:r>
            <a:r>
              <a:rPr lang="en-US" altLang="zh-CN"/>
              <a:t>SQL</a:t>
            </a:r>
            <a:r>
              <a:rPr lang="zh-CN" altLang="en-US"/>
              <a:t>，触发对目标页的写操作，拦截</a:t>
            </a:r>
            <a:r>
              <a:rPr lang="en-US" altLang="zh-CN"/>
              <a:t>OS I/O</a:t>
            </a:r>
            <a:r>
              <a:rPr lang="zh-CN" altLang="en-US"/>
              <a:t>系统调用，修改</a:t>
            </a:r>
            <a:r>
              <a:rPr lang="en-US" altLang="zh-CN"/>
              <a:t>count</a:t>
            </a:r>
            <a:r>
              <a:rPr lang="zh-CN" altLang="en-US"/>
              <a:t>参</a:t>
            </a:r>
            <a:r>
              <a:rPr lang="zh-CN" altLang="en-US"/>
              <a:t>数。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63500" y="824230"/>
            <a:ext cx="4344035" cy="3863340"/>
            <a:chOff x="1260" y="2305"/>
            <a:chExt cx="6841" cy="6084"/>
          </a:xfrm>
        </p:grpSpPr>
        <p:sp>
          <p:nvSpPr>
            <p:cNvPr id="3" name="矩形 2"/>
            <p:cNvSpPr/>
            <p:nvPr/>
          </p:nvSpPr>
          <p:spPr>
            <a:xfrm>
              <a:off x="2710" y="2305"/>
              <a:ext cx="4045" cy="6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875" y="2470"/>
              <a:ext cx="3743" cy="14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875" y="3904"/>
              <a:ext cx="3743" cy="14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865" y="5325"/>
              <a:ext cx="3743" cy="14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865" y="6759"/>
              <a:ext cx="3743" cy="14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70" y="5631"/>
              <a:ext cx="3743" cy="2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60" y="4870"/>
              <a:ext cx="10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16K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075" y="2897"/>
              <a:ext cx="10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4K</a:t>
              </a:r>
              <a:endParaRPr lang="en-US" altLang="zh-CN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056" y="4290"/>
              <a:ext cx="10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4K</a:t>
              </a:r>
              <a:endParaRPr lang="en-US" altLang="zh-CN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075" y="5793"/>
              <a:ext cx="10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4K</a:t>
              </a:r>
              <a:endParaRPr lang="en-US" altLang="zh-CN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056" y="7186"/>
              <a:ext cx="10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4K</a:t>
              </a:r>
              <a:endParaRPr lang="en-US" altLang="zh-CN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3455" y="1677670"/>
            <a:ext cx="6851650" cy="21564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879475"/>
            <a:ext cx="11338560" cy="5307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 sz="600"/>
          </a:p>
          <a:p>
            <a:pPr indent="0">
              <a:buFont typeface="Wingdings" panose="05000000000000000000" charset="0"/>
              <a:buNone/>
            </a:pPr>
            <a:r>
              <a:rPr lang="en-US" altLang="zh-CN" sz="1600"/>
              <a:t>count</a:t>
            </a:r>
            <a:r>
              <a:rPr lang="zh-CN" altLang="en-US" sz="1600"/>
              <a:t>参数原来是</a:t>
            </a:r>
            <a:r>
              <a:rPr lang="en-US" altLang="zh-CN" sz="1600"/>
              <a:t>16384</a:t>
            </a:r>
            <a:r>
              <a:rPr lang="zh-CN" altLang="en-US" sz="1600"/>
              <a:t>，将其改为</a:t>
            </a:r>
            <a:r>
              <a:rPr lang="en-US" altLang="zh-CN" sz="1600"/>
              <a:t>8192</a:t>
            </a:r>
            <a:r>
              <a:rPr lang="zh-CN" altLang="en-US" sz="1600"/>
              <a:t>。造成一个页，只写了一半的效果，也就是页的</a:t>
            </a:r>
            <a:r>
              <a:rPr lang="en-US" altLang="zh-CN" sz="1600"/>
              <a:t>Partial Writes</a:t>
            </a:r>
            <a:r>
              <a:rPr lang="zh-CN" altLang="en-US" sz="1600"/>
              <a:t>。</a:t>
            </a: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r>
              <a:rPr lang="zh-CN" altLang="en-US" sz="1600"/>
              <a:t>同时还要返回</a:t>
            </a:r>
            <a:r>
              <a:rPr lang="en-US" altLang="zh-CN" sz="1600"/>
              <a:t>I/O</a:t>
            </a:r>
            <a:r>
              <a:rPr lang="zh-CN" altLang="en-US" sz="1600"/>
              <a:t>错误，让</a:t>
            </a:r>
            <a:r>
              <a:rPr lang="en-US" altLang="zh-CN" sz="1600"/>
              <a:t>MySQL</a:t>
            </a:r>
            <a:r>
              <a:rPr lang="zh-CN" altLang="en-US" sz="1600"/>
              <a:t>知道，</a:t>
            </a:r>
            <a:r>
              <a:rPr lang="en-US" altLang="zh-CN" sz="1600"/>
              <a:t>I/O</a:t>
            </a:r>
            <a:r>
              <a:rPr lang="zh-CN" altLang="en-US" sz="1600"/>
              <a:t>并没有成功完成。因为突然的</a:t>
            </a:r>
            <a:r>
              <a:rPr lang="en-US" altLang="zh-CN" sz="1600"/>
              <a:t>OS</a:t>
            </a:r>
            <a:r>
              <a:rPr lang="zh-CN" altLang="en-US" sz="1600"/>
              <a:t>宕机，也是同样的情况：</a:t>
            </a: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9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只完成部分</a:t>
            </a:r>
            <a:r>
              <a:rPr lang="en-US" altLang="zh-CN" sz="1600"/>
              <a:t>I/O</a:t>
            </a:r>
            <a:endParaRPr lang="en-US" altLang="zh-CN" sz="1600"/>
          </a:p>
          <a:p>
            <a:pPr indent="0">
              <a:buFont typeface="Wingdings" panose="05000000000000000000" charset="0"/>
              <a:buNone/>
            </a:pPr>
            <a:endParaRPr lang="en-US" altLang="zh-CN" sz="8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最终</a:t>
            </a:r>
            <a:r>
              <a:rPr lang="en-US" altLang="zh-CN" sz="1600"/>
              <a:t>I/O</a:t>
            </a:r>
            <a:r>
              <a:rPr lang="zh-CN" altLang="en-US" sz="1600"/>
              <a:t>错误</a:t>
            </a:r>
            <a:endParaRPr lang="zh-CN" altLang="en-US" sz="1600"/>
          </a:p>
        </p:txBody>
      </p:sp>
      <p:sp>
        <p:nvSpPr>
          <p:cNvPr id="3" name="矩形 2"/>
          <p:cNvSpPr/>
          <p:nvPr/>
        </p:nvSpPr>
        <p:spPr>
          <a:xfrm>
            <a:off x="984250" y="824230"/>
            <a:ext cx="2568575" cy="3863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89025" y="929005"/>
            <a:ext cx="2376805" cy="910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89025" y="1839595"/>
            <a:ext cx="2376805" cy="910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82675" y="2741930"/>
            <a:ext cx="2376805" cy="910590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82675" y="3652520"/>
            <a:ext cx="2376805" cy="910590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85850" y="2936240"/>
            <a:ext cx="2376805" cy="1631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500" y="2453005"/>
            <a:ext cx="65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16K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756025" y="1200150"/>
            <a:ext cx="65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4K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743960" y="2084705"/>
            <a:ext cx="65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4K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756025" y="3039110"/>
            <a:ext cx="65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4K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3743960" y="3923665"/>
            <a:ext cx="65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4K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3455" y="1677670"/>
            <a:ext cx="6851650" cy="2156460"/>
          </a:xfrm>
          <a:prstGeom prst="rect">
            <a:avLst/>
          </a:prstGeom>
        </p:spPr>
      </p:pic>
      <p:sp>
        <p:nvSpPr>
          <p:cNvPr id="26" name="乘号 25"/>
          <p:cNvSpPr/>
          <p:nvPr/>
        </p:nvSpPr>
        <p:spPr>
          <a:xfrm>
            <a:off x="1292860" y="2568575"/>
            <a:ext cx="2118995" cy="2118995"/>
          </a:xfrm>
          <a:prstGeom prst="mathMultiply">
            <a:avLst>
              <a:gd name="adj1" fmla="val 9013"/>
            </a:avLst>
          </a:prstGeom>
          <a:gradFill>
            <a:gsLst>
              <a:gs pos="100000">
                <a:srgbClr val="FE4444"/>
              </a:gs>
              <a:gs pos="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9235" y="687705"/>
            <a:ext cx="113385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altLang="zh-CN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……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probe syscall.pwrite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{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        if (execname() == @1) 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        {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                printf("%d %s %s %x %x %x %x\n", tid(), pp(), ppfunc(), $fd, $buf, $count, $pos)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        }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}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……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070" y="2529840"/>
            <a:ext cx="8868410" cy="3300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090" y="979170"/>
            <a:ext cx="5934075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9235" y="687705"/>
            <a:ext cx="11338560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……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                printf("%d %s %s %x %x %x %x\n", tid(), pp(), ppfunc(), $fd, $buf, $count, $pos)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……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 sz="800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目标表的更新在中间，</a:t>
            </a:r>
            <a:r>
              <a:rPr lang="en-US" altLang="zh-CN"/>
              <a:t>fd</a:t>
            </a:r>
            <a:r>
              <a:rPr lang="zh-CN" altLang="en-US"/>
              <a:t>是</a:t>
            </a:r>
            <a:r>
              <a:rPr lang="en-US" altLang="zh-CN"/>
              <a:t>0x28</a:t>
            </a:r>
            <a:r>
              <a:rPr lang="zh-CN" altLang="en-US"/>
              <a:t>（十进制为</a:t>
            </a:r>
            <a:r>
              <a:rPr lang="en-US" altLang="zh-CN"/>
              <a:t>40</a:t>
            </a:r>
            <a:r>
              <a:rPr lang="zh-CN" altLang="en-US"/>
              <a:t>），它是表对应的文件：</a:t>
            </a:r>
            <a:r>
              <a:rPr lang="en-US" altLang="zh-CN"/>
              <a:t>vage.ibd</a:t>
            </a:r>
            <a:r>
              <a:rPr lang="zh-CN" altLang="en-US"/>
              <a:t>。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可以在/proc/</a:t>
            </a:r>
            <a:r>
              <a:rPr lang="en-US" altLang="zh-CN"/>
              <a:t>(mysqld</a:t>
            </a:r>
            <a:r>
              <a:rPr lang="zh-CN" altLang="en-US"/>
              <a:t>进程号</a:t>
            </a:r>
            <a:r>
              <a:rPr lang="en-US" altLang="zh-CN"/>
              <a:t>)</a:t>
            </a:r>
            <a:r>
              <a:rPr lang="zh-CN" altLang="en-US"/>
              <a:t>/fd目录中确认此</a:t>
            </a:r>
            <a:r>
              <a:rPr lang="zh-CN" altLang="en-US"/>
              <a:t>点。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count</a:t>
            </a:r>
            <a:r>
              <a:rPr lang="zh-CN" altLang="en-US"/>
              <a:t>参数为</a:t>
            </a:r>
            <a:r>
              <a:rPr lang="en-US" altLang="zh-CN"/>
              <a:t>0x4000</a:t>
            </a:r>
            <a:r>
              <a:rPr lang="zh-CN" altLang="en-US"/>
              <a:t>（</a:t>
            </a:r>
            <a:r>
              <a:rPr lang="en-US" altLang="zh-CN"/>
              <a:t>16384</a:t>
            </a:r>
            <a:r>
              <a:rPr lang="zh-CN" altLang="en-US"/>
              <a:t>），</a:t>
            </a:r>
            <a:r>
              <a:rPr lang="en-US" altLang="zh-CN"/>
              <a:t>pos</a:t>
            </a:r>
            <a:r>
              <a:rPr lang="zh-CN" altLang="en-US"/>
              <a:t>参数为</a:t>
            </a:r>
            <a:r>
              <a:rPr lang="en-US" altLang="zh-CN"/>
              <a:t>0xc000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070" y="1504315"/>
            <a:ext cx="8868410" cy="330009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9235" y="687705"/>
            <a:ext cx="1133856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……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                printf("%d %s %s %x %x %x %x\n", tid(), pp(), ppfunc(), $fd, $buf, $count, $pos)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……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 sz="800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对</a:t>
            </a:r>
            <a:r>
              <a:rPr lang="en-US" altLang="zh-CN"/>
              <a:t>0xb</a:t>
            </a:r>
            <a:r>
              <a:rPr lang="zh-CN" altLang="en-US"/>
              <a:t>号文件（系统表对应文件：ibdata1）有</a:t>
            </a:r>
            <a:r>
              <a:rPr lang="en-US" altLang="zh-CN"/>
              <a:t>4</a:t>
            </a:r>
            <a:r>
              <a:rPr lang="zh-CN" altLang="en-US"/>
              <a:t>次写操作。其中第一次写</a:t>
            </a:r>
            <a:r>
              <a:rPr lang="en-US" altLang="zh-CN"/>
              <a:t>0x18000</a:t>
            </a:r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个页）字节的，是写</a:t>
            </a:r>
            <a:r>
              <a:rPr lang="en-US" altLang="zh-CN"/>
              <a:t>Double Write Buffer</a:t>
            </a:r>
            <a:r>
              <a:rPr lang="zh-CN" altLang="en-US"/>
              <a:t>。可以使用</a:t>
            </a:r>
            <a:r>
              <a:rPr lang="en-US" altLang="zh-CN"/>
              <a:t>dd </a:t>
            </a:r>
            <a:r>
              <a:rPr lang="zh-CN" altLang="en-US"/>
              <a:t>命令，读出偏移</a:t>
            </a:r>
            <a:r>
              <a:rPr lang="en-US" altLang="zh-CN"/>
              <a:t>0x100,000</a:t>
            </a:r>
            <a:r>
              <a:rPr lang="zh-CN" altLang="en-US"/>
              <a:t>的数据进行确</a:t>
            </a:r>
            <a:r>
              <a:rPr lang="zh-CN" altLang="en-US"/>
              <a:t>认。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 sz="800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后面几个页，是</a:t>
            </a:r>
            <a:r>
              <a:rPr lang="en-US" altLang="zh-CN"/>
              <a:t>UNDO</a:t>
            </a:r>
            <a:r>
              <a:rPr lang="zh-CN" altLang="en-US"/>
              <a:t>和其他</a:t>
            </a:r>
            <a:r>
              <a:rPr lang="zh-CN" altLang="en-US"/>
              <a:t>内容。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070" y="1504315"/>
            <a:ext cx="8868410" cy="33000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70" y="1413510"/>
            <a:ext cx="8860155" cy="33559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9235" y="687705"/>
            <a:ext cx="11338560" cy="5200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……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                printf("%d %s %s %x %x %x %x\n", tid(), pp(), ppfunc(), $fd, $buf, $count, $pos)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……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 sz="800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双写相关</a:t>
            </a:r>
            <a:r>
              <a:rPr lang="en-US" altLang="zh-CN"/>
              <a:t>I/O</a:t>
            </a:r>
            <a:r>
              <a:rPr lang="zh-CN" altLang="en-US"/>
              <a:t>，仍然保证成功。我们的目标，拦截系统调用，修改参数，使表</a:t>
            </a:r>
            <a:r>
              <a:rPr lang="en-US" altLang="zh-CN"/>
              <a:t>/</a:t>
            </a:r>
            <a:r>
              <a:rPr lang="zh-CN" altLang="en-US"/>
              <a:t>索引页的</a:t>
            </a:r>
            <a:r>
              <a:rPr lang="en-US" altLang="zh-CN"/>
              <a:t>I/O</a:t>
            </a:r>
            <a:r>
              <a:rPr lang="zh-CN" altLang="en-US"/>
              <a:t>出现</a:t>
            </a:r>
            <a:r>
              <a:rPr lang="en-US" altLang="zh-CN"/>
              <a:t>Partial Writes</a:t>
            </a:r>
            <a:r>
              <a:rPr lang="zh-CN" altLang="en-US"/>
              <a:t>。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方法：修改</a:t>
            </a:r>
            <a:r>
              <a:rPr lang="en-US" altLang="zh-CN"/>
              <a:t>count</a:t>
            </a:r>
            <a:r>
              <a:rPr lang="zh-CN" altLang="en-US"/>
              <a:t>参数，造成部分写入成功。修改</a:t>
            </a:r>
            <a:r>
              <a:rPr lang="en-US" altLang="zh-CN"/>
              <a:t>fd</a:t>
            </a:r>
            <a:r>
              <a:rPr lang="zh-CN" altLang="en-US"/>
              <a:t>参数，使写</a:t>
            </a:r>
            <a:r>
              <a:rPr lang="en-US" altLang="zh-CN"/>
              <a:t>16K</a:t>
            </a:r>
            <a:r>
              <a:rPr lang="zh-CN" altLang="en-US"/>
              <a:t>的</a:t>
            </a:r>
            <a:r>
              <a:rPr lang="en-US" altLang="zh-CN"/>
              <a:t>I/O</a:t>
            </a:r>
            <a:r>
              <a:rPr lang="zh-CN" altLang="en-US"/>
              <a:t>最终报</a:t>
            </a:r>
            <a:r>
              <a:rPr lang="zh-CN" altLang="en-US"/>
              <a:t>错。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070" y="1504315"/>
            <a:ext cx="8868410" cy="33000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70" y="1413510"/>
            <a:ext cx="8860155" cy="33559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750" y="879475"/>
            <a:ext cx="3015615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400" b="1"/>
              <a:t> </a:t>
            </a:r>
            <a:r>
              <a:rPr lang="zh-CN" altLang="en-US" sz="2400" b="1"/>
              <a:t>最终的脚本：</a:t>
            </a:r>
            <a:endParaRPr lang="zh-CN" altLang="en-US" sz="2400" b="1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修改</a:t>
            </a:r>
            <a:r>
              <a:rPr lang="en-US" altLang="zh-CN"/>
              <a:t>$count</a:t>
            </a:r>
            <a:r>
              <a:rPr lang="zh-CN" altLang="en-US"/>
              <a:t>为</a:t>
            </a:r>
            <a:r>
              <a:rPr lang="en-US" altLang="zh-CN"/>
              <a:t>0x1000</a:t>
            </a:r>
            <a:r>
              <a:rPr lang="zh-CN" altLang="en-US"/>
              <a:t>，成功写为</a:t>
            </a:r>
            <a:r>
              <a:rPr lang="en-US" altLang="zh-CN"/>
              <a:t>4K</a:t>
            </a:r>
            <a:r>
              <a:rPr lang="zh-CN" altLang="en-US"/>
              <a:t>。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后面的脚本，是为了造成</a:t>
            </a:r>
            <a:r>
              <a:rPr lang="en-US" altLang="zh-CN"/>
              <a:t>I/O</a:t>
            </a:r>
            <a:r>
              <a:rPr lang="zh-CN" altLang="en-US"/>
              <a:t>错误。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前面的条件，是跳过双写相关的</a:t>
            </a:r>
            <a:r>
              <a:rPr lang="en-US" altLang="zh-CN"/>
              <a:t>I/O</a:t>
            </a:r>
            <a:r>
              <a:rPr lang="zh-CN" altLang="en-US"/>
              <a:t>，保证双写可以成功完</a:t>
            </a:r>
            <a:r>
              <a:rPr lang="zh-CN" altLang="en-US"/>
              <a:t>成。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8800" y="879475"/>
            <a:ext cx="8858250" cy="51244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988695"/>
            <a:ext cx="11831955" cy="46628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95" y="2185670"/>
            <a:ext cx="10696575" cy="2486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9235" y="687705"/>
            <a:ext cx="113385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altLang="zh-CN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脚本还存在一些问题，并不能使所有表</a:t>
            </a:r>
            <a:r>
              <a:rPr lang="en-US" altLang="zh-CN"/>
              <a:t>/</a:t>
            </a:r>
            <a:r>
              <a:rPr lang="zh-CN" altLang="en-US"/>
              <a:t>索引页的修改都是</a:t>
            </a:r>
            <a:r>
              <a:rPr lang="en-US" altLang="zh-CN"/>
              <a:t>Partial Writes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2125" cy="5454650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主题：</a:t>
            </a:r>
            <a:br>
              <a:rPr kumimoji="1"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br>
              <a:rPr kumimoji="1"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kumimoji="1"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优化</a:t>
            </a:r>
            <a:r>
              <a:rPr kumimoji="1"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PostgreSQL Partial Writes</a:t>
            </a:r>
            <a:r>
              <a:rPr kumimoji="1"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（页裂）体系</a:t>
            </a:r>
            <a:br>
              <a:rPr kumimoji="1"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br>
              <a:rPr kumimoji="1"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kumimoji="1"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大幅提升整体性能</a:t>
            </a:r>
            <a:endParaRPr kumimoji="1"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9235" y="687705"/>
            <a:ext cx="113385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altLang="zh-CN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启动</a:t>
            </a:r>
            <a:r>
              <a:rPr lang="en-US" altLang="zh-CN"/>
              <a:t>MySQL</a:t>
            </a:r>
            <a:r>
              <a:rPr lang="zh-CN" altLang="en-US"/>
              <a:t>，可以看到页损坏报错，启动</a:t>
            </a:r>
            <a:r>
              <a:rPr lang="zh-CN" altLang="en-US"/>
              <a:t>失败：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1976120"/>
            <a:ext cx="11338560" cy="64897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篇总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结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9235" y="687705"/>
            <a:ext cx="54184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altLang="zh-CN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Double Write</a:t>
            </a:r>
            <a:r>
              <a:rPr lang="zh-CN" altLang="en-US"/>
              <a:t>并没有像想像的那样，发挥它应有的作</a:t>
            </a:r>
            <a:r>
              <a:rPr lang="zh-CN" altLang="en-US"/>
              <a:t>用。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备份很重要。双写只在部分情况下有</a:t>
            </a:r>
            <a:r>
              <a:rPr lang="zh-CN" altLang="en-US"/>
              <a:t>效。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解决</a:t>
            </a:r>
            <a:r>
              <a:rPr lang="en-US" altLang="zh-CN"/>
              <a:t>Partial Writes</a:t>
            </a:r>
            <a:r>
              <a:rPr lang="zh-CN" altLang="en-US"/>
              <a:t>，终极方案，如</a:t>
            </a:r>
            <a:r>
              <a:rPr lang="en-US" altLang="zh-CN"/>
              <a:t>myerror.log</a:t>
            </a:r>
            <a:r>
              <a:rPr lang="zh-CN" altLang="en-US"/>
              <a:t>中所</a:t>
            </a:r>
            <a:r>
              <a:rPr lang="zh-CN" altLang="en-US"/>
              <a:t>说：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71565" y="1367155"/>
            <a:ext cx="1069975" cy="189674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52210" y="1424305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55385" y="1865630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55385" y="2303780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58560" y="2745105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03335" y="1808480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96985" y="2249805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96985" y="2697480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00160" y="3138805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23280" y="749300"/>
            <a:ext cx="1657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Buffer Pool</a:t>
            </a:r>
            <a:r>
              <a:rPr lang="zh-CN" altLang="en-US"/>
              <a:t>中的</a:t>
            </a:r>
            <a:r>
              <a:rPr lang="en-US" altLang="zh-CN"/>
              <a:t>Dirty </a:t>
            </a:r>
            <a:r>
              <a:rPr lang="en-US" altLang="zh-CN"/>
              <a:t>Page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394065" y="721995"/>
            <a:ext cx="1657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Double </a:t>
            </a:r>
            <a:r>
              <a:rPr lang="en-US" altLang="zh-CN"/>
              <a:t>Write</a:t>
            </a:r>
            <a:endParaRPr lang="en-US" altLang="zh-CN"/>
          </a:p>
          <a:p>
            <a:pPr algn="ctr"/>
            <a:r>
              <a:rPr lang="en-US" altLang="zh-CN"/>
              <a:t>B</a:t>
            </a:r>
            <a:r>
              <a:rPr lang="en-US" altLang="zh-CN"/>
              <a:t>uffer</a:t>
            </a:r>
            <a:endParaRPr lang="en-US" altLang="zh-CN"/>
          </a:p>
        </p:txBody>
      </p:sp>
      <p:sp>
        <p:nvSpPr>
          <p:cNvPr id="16" name="右箭头 15"/>
          <p:cNvSpPr/>
          <p:nvPr/>
        </p:nvSpPr>
        <p:spPr>
          <a:xfrm>
            <a:off x="7608570" y="2195195"/>
            <a:ext cx="928370" cy="65849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903970" y="1360805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……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903970" y="3586480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……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圆柱形 18"/>
          <p:cNvSpPr/>
          <p:nvPr/>
        </p:nvSpPr>
        <p:spPr>
          <a:xfrm>
            <a:off x="5647690" y="4066540"/>
            <a:ext cx="4443730" cy="197866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8394065" y="4667885"/>
            <a:ext cx="926465" cy="1226820"/>
            <a:chOff x="16762" y="4238"/>
            <a:chExt cx="1459" cy="4199"/>
          </a:xfrm>
        </p:grpSpPr>
        <p:sp>
          <p:nvSpPr>
            <p:cNvPr id="20" name="矩形 19"/>
            <p:cNvSpPr/>
            <p:nvPr/>
          </p:nvSpPr>
          <p:spPr>
            <a:xfrm>
              <a:off x="16772" y="4943"/>
              <a:ext cx="1448" cy="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Page 1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6762" y="5638"/>
              <a:ext cx="1448" cy="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Page 2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6762" y="6343"/>
              <a:ext cx="1448" cy="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Page 3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6767" y="7038"/>
              <a:ext cx="1448" cy="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Page 4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6773" y="4238"/>
              <a:ext cx="1448" cy="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……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6773" y="7743"/>
              <a:ext cx="1448" cy="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……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529070" y="4772025"/>
            <a:ext cx="925830" cy="1014730"/>
            <a:chOff x="6514" y="5598"/>
            <a:chExt cx="1458" cy="2774"/>
          </a:xfrm>
        </p:grpSpPr>
        <p:sp>
          <p:nvSpPr>
            <p:cNvPr id="27" name="矩形 26"/>
            <p:cNvSpPr/>
            <p:nvPr/>
          </p:nvSpPr>
          <p:spPr>
            <a:xfrm>
              <a:off x="6514" y="5598"/>
              <a:ext cx="1448" cy="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Page 1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519" y="6293"/>
              <a:ext cx="1448" cy="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Page 2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519" y="6983"/>
              <a:ext cx="1448" cy="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Page 3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524" y="7678"/>
              <a:ext cx="1448" cy="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Page 4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肘形连接符 31"/>
          <p:cNvCxnSpPr>
            <a:stCxn id="13" idx="2"/>
            <a:endCxn id="27" idx="0"/>
          </p:cNvCxnSpPr>
          <p:nvPr/>
        </p:nvCxnSpPr>
        <p:spPr>
          <a:xfrm rot="5400000" flipV="1">
            <a:off x="6094095" y="3876675"/>
            <a:ext cx="1508125" cy="2819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8" idx="2"/>
            <a:endCxn id="24" idx="0"/>
          </p:cNvCxnSpPr>
          <p:nvPr/>
        </p:nvCxnSpPr>
        <p:spPr>
          <a:xfrm rot="5400000">
            <a:off x="8792210" y="4096385"/>
            <a:ext cx="640080" cy="5029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79180" y="4114165"/>
            <a:ext cx="363855" cy="3505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524625" y="3624580"/>
            <a:ext cx="363855" cy="3505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960" y="3186430"/>
            <a:ext cx="11434445" cy="617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Oracle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955675"/>
            <a:ext cx="113385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/>
              <a:t>  I/O</a:t>
            </a:r>
            <a:r>
              <a:rPr lang="zh-CN" altLang="en-US" sz="2400"/>
              <a:t>相关系统函数（和</a:t>
            </a:r>
            <a:r>
              <a:rPr lang="en-US" altLang="zh-CN" sz="2400"/>
              <a:t>MySQL</a:t>
            </a:r>
            <a:r>
              <a:rPr lang="zh-CN" altLang="en-US" sz="2400"/>
              <a:t>一样）</a:t>
            </a:r>
            <a:r>
              <a:rPr lang="en-US" altLang="zh-CN" sz="2400"/>
              <a:t>   </a:t>
            </a: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r>
              <a:rPr lang="zh-CN" altLang="en-US" sz="2400"/>
              <a:t>打开异步</a:t>
            </a:r>
            <a:r>
              <a:rPr lang="en-US" altLang="zh-CN" sz="2400"/>
              <a:t>I/O</a:t>
            </a:r>
            <a:r>
              <a:rPr lang="zh-CN" altLang="en-US" sz="2400"/>
              <a:t>：SyS_io_submit</a:t>
            </a:r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r>
              <a:rPr lang="zh-CN" altLang="en-US" sz="2400"/>
              <a:t>未打开异步</a:t>
            </a:r>
            <a:r>
              <a:rPr lang="en-US" altLang="zh-CN" sz="2400"/>
              <a:t>I/O</a:t>
            </a:r>
            <a:r>
              <a:rPr lang="zh-CN" altLang="en-US" sz="2400"/>
              <a:t>：</a:t>
            </a:r>
            <a:r>
              <a:rPr lang="en-US" altLang="zh-CN" sz="2400"/>
              <a:t>pwrite</a:t>
            </a:r>
            <a:endParaRPr lang="en-US" altLang="zh-CN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Oracle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955675"/>
            <a:ext cx="1133856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/>
              <a:t>  </a:t>
            </a:r>
            <a:r>
              <a:rPr lang="zh-CN" altLang="en-US" sz="2400"/>
              <a:t>准备测试数据</a:t>
            </a:r>
            <a:r>
              <a:rPr lang="en-US" altLang="zh-CN" sz="2400"/>
              <a:t>   </a:t>
            </a: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create tablespace TPS_TEST datafile  '/u01/oradata/PROD/tps_test_01' size 128k;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create table u2.dtcc(id1 int primary key, c1 varchar2(30)) tablespace tps_test;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insert into u2.dtcc values(1, 'AAAAAAAA');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commit;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Oracle </a:t>
            </a:r>
            <a:r>
              <a:rPr lang="zh-CN" altLang="en-US"/>
              <a:t>是从下往上使用页空间，虽然只插入一行，但目标行在页的尾</a:t>
            </a:r>
            <a:r>
              <a:rPr lang="zh-CN" altLang="en-US"/>
              <a:t>部。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Oracle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889000"/>
            <a:ext cx="1133856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sym typeface="+mn-ea"/>
              </a:rPr>
              <a:t>  </a:t>
            </a:r>
            <a:r>
              <a:rPr lang="zh-CN" altLang="en-US" sz="2000">
                <a:sym typeface="+mn-ea"/>
              </a:rPr>
              <a:t>准备测试数据</a:t>
            </a:r>
            <a:r>
              <a:rPr lang="en-US" altLang="zh-CN" sz="2000"/>
              <a:t>  </a:t>
            </a:r>
            <a:r>
              <a:rPr lang="en-US" altLang="zh-CN" sz="2400"/>
              <a:t> </a:t>
            </a: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000">
                <a:sym typeface="+mn-ea"/>
              </a:rPr>
              <a:t>   </a:t>
            </a:r>
            <a:r>
              <a:rPr lang="zh-CN" altLang="en-US" sz="2000">
                <a:sym typeface="+mn-ea"/>
              </a:rPr>
              <a:t>测试步骤</a:t>
            </a:r>
            <a:endParaRPr lang="en-US" altLang="zh-CN" sz="2000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修改目标行，使目标块成为脏页。</a:t>
            </a:r>
            <a:r>
              <a:rPr lang="en-US" altLang="zh-CN" sz="1600"/>
              <a:t>Oracle</a:t>
            </a:r>
            <a:r>
              <a:rPr lang="zh-CN" altLang="en-US" sz="1600"/>
              <a:t>会修改块头部的</a:t>
            </a:r>
            <a:r>
              <a:rPr lang="en-US" altLang="zh-CN" sz="1600"/>
              <a:t>SCN</a:t>
            </a:r>
            <a:r>
              <a:rPr lang="zh-CN" altLang="en-US" sz="1600"/>
              <a:t>等信息，和块尾部的目标行。</a:t>
            </a:r>
            <a:endParaRPr lang="en-US" altLang="zh-CN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手动发出检查点，触发</a:t>
            </a:r>
            <a:r>
              <a:rPr lang="en-US" altLang="zh-CN" sz="1600"/>
              <a:t>DBWR</a:t>
            </a:r>
            <a:r>
              <a:rPr lang="zh-CN" altLang="en-US" sz="1600"/>
              <a:t>进程写脏块。</a:t>
            </a:r>
            <a:endParaRPr lang="en-US" altLang="zh-CN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拦截</a:t>
            </a:r>
            <a:r>
              <a:rPr lang="en-US" altLang="zh-CN" sz="1600"/>
              <a:t>I/O</a:t>
            </a:r>
            <a:r>
              <a:rPr lang="zh-CN" altLang="en-US" sz="1600"/>
              <a:t>系统调用，修改</a:t>
            </a:r>
            <a:r>
              <a:rPr lang="en-US" altLang="zh-CN" sz="1600"/>
              <a:t>count</a:t>
            </a:r>
            <a:r>
              <a:rPr lang="zh-CN" altLang="en-US" sz="1600"/>
              <a:t>参数，造成一个</a:t>
            </a:r>
            <a:r>
              <a:rPr lang="en-US" altLang="zh-CN" sz="1600"/>
              <a:t>8K</a:t>
            </a:r>
            <a:r>
              <a:rPr lang="zh-CN" altLang="en-US" sz="1600"/>
              <a:t>块，前</a:t>
            </a:r>
            <a:r>
              <a:rPr lang="en-US" altLang="zh-CN" sz="1600"/>
              <a:t>4K</a:t>
            </a:r>
            <a:r>
              <a:rPr lang="zh-CN" altLang="en-US" sz="1600"/>
              <a:t>写成功、后</a:t>
            </a:r>
            <a:r>
              <a:rPr lang="en-US" altLang="zh-CN" sz="1600"/>
              <a:t>4K</a:t>
            </a:r>
            <a:r>
              <a:rPr lang="zh-CN" altLang="en-US" sz="1600"/>
              <a:t>写失败。</a:t>
            </a:r>
            <a:endParaRPr lang="zh-CN" alt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/>
              <a:t>观察、记录</a:t>
            </a:r>
            <a:r>
              <a:rPr lang="en-US" altLang="zh-CN" sz="1600"/>
              <a:t>Oracle</a:t>
            </a:r>
            <a:r>
              <a:rPr lang="zh-CN" altLang="en-US" sz="1600"/>
              <a:t>的处理过程。</a:t>
            </a:r>
            <a:endParaRPr lang="zh-CN" altLang="en-US" sz="1600"/>
          </a:p>
        </p:txBody>
      </p:sp>
      <p:sp>
        <p:nvSpPr>
          <p:cNvPr id="3" name="矩形 2"/>
          <p:cNvSpPr/>
          <p:nvPr/>
        </p:nvSpPr>
        <p:spPr>
          <a:xfrm>
            <a:off x="2616200" y="1494155"/>
            <a:ext cx="2568575" cy="1951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20975" y="1568450"/>
            <a:ext cx="2376805" cy="910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20975" y="2479040"/>
            <a:ext cx="2376805" cy="910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46145" y="3140710"/>
            <a:ext cx="1289050" cy="240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95450" y="2235200"/>
            <a:ext cx="65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8K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387975" y="1839595"/>
            <a:ext cx="65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4K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375910" y="2724150"/>
            <a:ext cx="65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4K</a:t>
            </a:r>
            <a:endParaRPr lang="en-US" altLang="zh-CN"/>
          </a:p>
        </p:txBody>
      </p:sp>
      <p:sp>
        <p:nvSpPr>
          <p:cNvPr id="16" name="线形标注 1 15"/>
          <p:cNvSpPr/>
          <p:nvPr/>
        </p:nvSpPr>
        <p:spPr>
          <a:xfrm>
            <a:off x="7666990" y="2759075"/>
            <a:ext cx="1840230" cy="507365"/>
          </a:xfrm>
          <a:prstGeom prst="borderCallout1">
            <a:avLst>
              <a:gd name="adj1" fmla="val 98122"/>
              <a:gd name="adj2" fmla="val -2070"/>
              <a:gd name="adj3" fmla="val 106257"/>
              <a:gd name="adj4" fmla="val -127398"/>
            </a:avLst>
          </a:prstGeom>
          <a:solidFill>
            <a:schemeClr val="accent5">
              <a:lumMod val="20000"/>
              <a:lumOff val="80000"/>
            </a:schemeClr>
          </a:solidFill>
          <a:ln>
            <a:headEnd type="diamon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目标行所在位置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Oracle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955675"/>
            <a:ext cx="11338560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/>
              <a:t>  </a:t>
            </a:r>
            <a:r>
              <a:rPr lang="zh-CN" altLang="en-US" sz="2400"/>
              <a:t>首先观察</a:t>
            </a:r>
            <a:r>
              <a:rPr lang="en-US" altLang="zh-CN" sz="2400"/>
              <a:t>I/O</a:t>
            </a:r>
            <a:r>
              <a:rPr lang="zh-CN" altLang="en-US" sz="2400"/>
              <a:t>：</a:t>
            </a:r>
            <a:r>
              <a:rPr lang="en-US" altLang="zh-CN" sz="2400"/>
              <a:t>   </a:t>
            </a: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probe syscall.pwrite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{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if (execname() == @1) 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{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        printf("%d %s %s %x %x %x %x\n", tid(), pp(), ppfunc(), $fd, $buf, $count, $pos)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}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}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" y="1499870"/>
            <a:ext cx="11982450" cy="3857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Oracle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955675"/>
            <a:ext cx="1133856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/>
              <a:t>  </a:t>
            </a:r>
            <a:r>
              <a:rPr lang="zh-CN" altLang="en-US" sz="2400"/>
              <a:t>首先观察</a:t>
            </a:r>
            <a:r>
              <a:rPr lang="en-US" altLang="zh-CN" sz="2400"/>
              <a:t>I/O</a:t>
            </a:r>
            <a:r>
              <a:rPr lang="zh-CN" altLang="en-US" sz="2400"/>
              <a:t>：</a:t>
            </a:r>
            <a:r>
              <a:rPr lang="en-US" altLang="zh-CN" sz="2400"/>
              <a:t>   </a:t>
            </a: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probe syscall.pwrite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{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if (execname() == @1) 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{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        printf("%d %s %s %x %x %x %x\n", tid(), pp(), ppfunc(), $fd, $buf, $count, $pos)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}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}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0x102</a:t>
            </a:r>
            <a:r>
              <a:rPr lang="zh-CN" altLang="en-US"/>
              <a:t>是system01.dbf，</a:t>
            </a:r>
            <a:r>
              <a:rPr lang="en-US" altLang="zh-CN"/>
              <a:t>0x103</a:t>
            </a:r>
            <a:r>
              <a:rPr lang="zh-CN" altLang="en-US"/>
              <a:t>是undotbs01.dbf，</a:t>
            </a:r>
            <a:r>
              <a:rPr lang="en-US" altLang="zh-CN"/>
              <a:t>0x104</a:t>
            </a:r>
            <a:r>
              <a:rPr lang="zh-CN" altLang="en-US"/>
              <a:t>是sysaux01.dbf。后面还有</a:t>
            </a:r>
            <a:r>
              <a:rPr lang="en-US" altLang="zh-CN"/>
              <a:t>0x105</a:t>
            </a:r>
            <a:r>
              <a:rPr lang="zh-CN" altLang="en-US"/>
              <a:t>，undotbs01_02.dbf文件。</a:t>
            </a:r>
            <a:r>
              <a:rPr lang="en-US" altLang="zh-CN"/>
              <a:t>0x108</a:t>
            </a:r>
            <a:r>
              <a:rPr lang="zh-CN" altLang="en-US"/>
              <a:t>，是目标文件tps_test_01。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" y="1499870"/>
            <a:ext cx="11982450" cy="3857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Oracle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955675"/>
            <a:ext cx="1133856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/>
              <a:t>  </a:t>
            </a:r>
            <a:r>
              <a:rPr lang="zh-CN" altLang="en-US" sz="2400"/>
              <a:t>开始测试</a:t>
            </a:r>
            <a:r>
              <a:rPr lang="en-US" altLang="zh-CN" sz="2400"/>
              <a:t>   </a:t>
            </a: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对部分文件的</a:t>
            </a:r>
            <a:r>
              <a:rPr lang="en-US" altLang="zh-CN"/>
              <a:t>$count</a:t>
            </a:r>
            <a:r>
              <a:rPr lang="zh-CN" altLang="en-US"/>
              <a:t>参数进行</a:t>
            </a:r>
            <a:r>
              <a:rPr lang="zh-CN" altLang="en-US"/>
              <a:t>修改。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370" y="1647825"/>
            <a:ext cx="10334625" cy="2800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Oracle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955675"/>
            <a:ext cx="113385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/>
              <a:t>  </a:t>
            </a:r>
            <a:r>
              <a:rPr lang="zh-CN" altLang="en-US" sz="2400"/>
              <a:t>开始测试</a:t>
            </a:r>
            <a:r>
              <a:rPr lang="en-US" altLang="zh-CN" sz="2400"/>
              <a:t>   </a:t>
            </a: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780" y="2062480"/>
            <a:ext cx="9862820" cy="23583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715" y="1564005"/>
            <a:ext cx="5753100" cy="323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Oracle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955675"/>
            <a:ext cx="113385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/>
              <a:t>  </a:t>
            </a:r>
            <a:r>
              <a:rPr lang="zh-CN" altLang="en-US" sz="2400"/>
              <a:t>开始测试</a:t>
            </a:r>
            <a:r>
              <a:rPr lang="en-US" altLang="zh-CN" sz="2400"/>
              <a:t>   </a:t>
            </a: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22195" y="1407160"/>
            <a:ext cx="7286625" cy="430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8270" y="827405"/>
            <a:ext cx="904240" cy="166687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分裂：部分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写，Partial Writes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4630" y="909320"/>
            <a:ext cx="748030" cy="7480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4K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4630" y="1657350"/>
            <a:ext cx="748030" cy="7480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4K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64865" y="3003550"/>
            <a:ext cx="748030" cy="7480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4K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50160" y="3003550"/>
            <a:ext cx="748030" cy="7480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4K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76495" y="3003550"/>
            <a:ext cx="748030" cy="7480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4K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71315" y="3003550"/>
            <a:ext cx="748030" cy="7480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4K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47850" y="3141345"/>
            <a:ext cx="855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……</a:t>
            </a:r>
            <a:endParaRPr lang="en-US" altLang="zh-CN" sz="2800"/>
          </a:p>
        </p:txBody>
      </p:sp>
      <p:sp>
        <p:nvSpPr>
          <p:cNvPr id="14" name="文本框 13"/>
          <p:cNvSpPr txBox="1"/>
          <p:nvPr/>
        </p:nvSpPr>
        <p:spPr>
          <a:xfrm>
            <a:off x="5718175" y="3144520"/>
            <a:ext cx="855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……</a:t>
            </a:r>
            <a:endParaRPr lang="en-US" altLang="zh-CN" sz="2800"/>
          </a:p>
        </p:txBody>
      </p:sp>
      <p:sp>
        <p:nvSpPr>
          <p:cNvPr id="15" name="圆柱形 14"/>
          <p:cNvSpPr/>
          <p:nvPr/>
        </p:nvSpPr>
        <p:spPr>
          <a:xfrm>
            <a:off x="2474595" y="4310380"/>
            <a:ext cx="3419475" cy="1677035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836670" y="5066030"/>
            <a:ext cx="748030" cy="7480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4K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93340" y="4770755"/>
            <a:ext cx="748030" cy="7480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4K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85970" y="5066030"/>
            <a:ext cx="748030" cy="74803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4K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9" name="肘形连接符 18"/>
          <p:cNvCxnSpPr>
            <a:stCxn id="5" idx="3"/>
            <a:endCxn id="11" idx="0"/>
          </p:cNvCxnSpPr>
          <p:nvPr/>
        </p:nvCxnSpPr>
        <p:spPr>
          <a:xfrm>
            <a:off x="2232660" y="1283335"/>
            <a:ext cx="2312670" cy="1720215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3"/>
            <a:endCxn id="8" idx="0"/>
          </p:cNvCxnSpPr>
          <p:nvPr/>
        </p:nvCxnSpPr>
        <p:spPr>
          <a:xfrm>
            <a:off x="2232660" y="2031365"/>
            <a:ext cx="1506220" cy="972185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9" idx="2"/>
            <a:endCxn id="17" idx="0"/>
          </p:cNvCxnSpPr>
          <p:nvPr/>
        </p:nvCxnSpPr>
        <p:spPr>
          <a:xfrm rot="5400000" flipV="1">
            <a:off x="2436495" y="4239260"/>
            <a:ext cx="1019175" cy="4318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8" idx="2"/>
            <a:endCxn id="16" idx="0"/>
          </p:cNvCxnSpPr>
          <p:nvPr/>
        </p:nvCxnSpPr>
        <p:spPr>
          <a:xfrm rot="5400000" flipV="1">
            <a:off x="3317240" y="4172585"/>
            <a:ext cx="1314450" cy="471805"/>
          </a:xfrm>
          <a:prstGeom prst="bentConnector3">
            <a:avLst>
              <a:gd name="adj1" fmla="val 4997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1" idx="2"/>
            <a:endCxn id="18" idx="0"/>
          </p:cNvCxnSpPr>
          <p:nvPr/>
        </p:nvCxnSpPr>
        <p:spPr>
          <a:xfrm rot="5400000" flipV="1">
            <a:off x="4095115" y="4201160"/>
            <a:ext cx="1314450" cy="414655"/>
          </a:xfrm>
          <a:prstGeom prst="bentConnector3">
            <a:avLst>
              <a:gd name="adj1" fmla="val 49976"/>
            </a:avLst>
          </a:prstGeom>
          <a:ln w="34925" cmpd="thickThin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乘号 24"/>
          <p:cNvSpPr/>
          <p:nvPr/>
        </p:nvSpPr>
        <p:spPr>
          <a:xfrm>
            <a:off x="4283075" y="3829050"/>
            <a:ext cx="1236980" cy="1236980"/>
          </a:xfrm>
          <a:prstGeom prst="mathMultiply">
            <a:avLst>
              <a:gd name="adj1" fmla="val 9013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296545" y="2671445"/>
            <a:ext cx="11003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96545" y="4030980"/>
            <a:ext cx="11003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8408670" y="2218690"/>
            <a:ext cx="2223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/>
              <a:t>DB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409940" y="3146425"/>
            <a:ext cx="2223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/>
              <a:t>OS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403590" y="4378325"/>
            <a:ext cx="2223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/>
              <a:t>存储驱动及</a:t>
            </a:r>
            <a:r>
              <a:rPr lang="zh-CN" altLang="en-US"/>
              <a:t>物理层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28370" y="1463040"/>
            <a:ext cx="574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r>
              <a:rPr lang="en-US" altLang="zh-CN"/>
              <a:t>K</a:t>
            </a:r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Oracle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955675"/>
            <a:ext cx="113385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/>
              <a:t>  </a:t>
            </a:r>
            <a:r>
              <a:rPr lang="zh-CN" altLang="en-US" sz="2400"/>
              <a:t>开始测试</a:t>
            </a:r>
            <a:r>
              <a:rPr lang="en-US" altLang="zh-CN" sz="2400"/>
              <a:t>   </a:t>
            </a: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9455" y="1491615"/>
            <a:ext cx="9443720" cy="4351655"/>
          </a:xfrm>
          <a:prstGeom prst="rect">
            <a:avLst/>
          </a:prstGeom>
        </p:spPr>
      </p:pic>
      <p:sp>
        <p:nvSpPr>
          <p:cNvPr id="7" name="矩形标注 6"/>
          <p:cNvSpPr/>
          <p:nvPr/>
        </p:nvSpPr>
        <p:spPr>
          <a:xfrm>
            <a:off x="6963410" y="955675"/>
            <a:ext cx="3080385" cy="1325245"/>
          </a:xfrm>
          <a:prstGeom prst="wedgeRectCallout">
            <a:avLst>
              <a:gd name="adj1" fmla="val -135466"/>
              <a:gd name="adj2" fmla="val 78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发现非正常关库，开始实例</a:t>
            </a:r>
            <a:r>
              <a:rPr lang="zh-CN" altLang="en-US"/>
              <a:t>恢复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9455" y="2585085"/>
            <a:ext cx="3556635" cy="255270"/>
          </a:xfrm>
          <a:prstGeom prst="rect">
            <a:avLst/>
          </a:prstGeom>
          <a:noFill/>
          <a:ln w="3492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Oracle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955675"/>
            <a:ext cx="113385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/>
              <a:t>  </a:t>
            </a:r>
            <a:r>
              <a:rPr lang="zh-CN" altLang="en-US" sz="2400"/>
              <a:t>开始测试</a:t>
            </a:r>
            <a:r>
              <a:rPr lang="en-US" altLang="zh-CN" sz="2400"/>
              <a:t>   </a:t>
            </a: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9455" y="1491615"/>
            <a:ext cx="9443720" cy="4351655"/>
          </a:xfrm>
          <a:prstGeom prst="rect">
            <a:avLst/>
          </a:prstGeom>
        </p:spPr>
      </p:pic>
      <p:sp>
        <p:nvSpPr>
          <p:cNvPr id="7" name="矩形标注 6"/>
          <p:cNvSpPr/>
          <p:nvPr/>
        </p:nvSpPr>
        <p:spPr>
          <a:xfrm>
            <a:off x="6963410" y="955675"/>
            <a:ext cx="3080385" cy="1325245"/>
          </a:xfrm>
          <a:prstGeom prst="wedgeRectCallout">
            <a:avLst>
              <a:gd name="adj1" fmla="val -90878"/>
              <a:gd name="adj2" fmla="val 90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确定恢复的起点：</a:t>
            </a:r>
            <a:endParaRPr lang="zh-CN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7112</a:t>
            </a:r>
            <a:r>
              <a:rPr lang="zh-CN" altLang="en-US"/>
              <a:t>号</a:t>
            </a:r>
            <a:r>
              <a:rPr lang="en-US" altLang="zh-CN"/>
              <a:t>Redo</a:t>
            </a:r>
            <a:r>
              <a:rPr lang="zh-CN" altLang="en-US"/>
              <a:t>文件</a:t>
            </a:r>
            <a:endParaRPr lang="zh-CN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1736</a:t>
            </a:r>
            <a:r>
              <a:rPr lang="zh-CN" altLang="en-US"/>
              <a:t>号块</a:t>
            </a:r>
            <a:r>
              <a:rPr lang="zh-CN" altLang="en-US"/>
              <a:t>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39265" y="2918460"/>
            <a:ext cx="5723255" cy="255270"/>
          </a:xfrm>
          <a:prstGeom prst="rect">
            <a:avLst/>
          </a:prstGeom>
          <a:noFill/>
          <a:ln w="3492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Oracle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2063750" y="988060"/>
          <a:ext cx="7222490" cy="412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6590"/>
                <a:gridCol w="656590"/>
                <a:gridCol w="656590"/>
                <a:gridCol w="656590"/>
                <a:gridCol w="656590"/>
                <a:gridCol w="656590"/>
                <a:gridCol w="656590"/>
                <a:gridCol w="656590"/>
                <a:gridCol w="656590"/>
                <a:gridCol w="656590"/>
                <a:gridCol w="656590"/>
              </a:tblGrid>
              <a:tr h="5156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56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D1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D6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D5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56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D2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56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D7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D4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56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56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D3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Dn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56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56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542290" y="5815330"/>
            <a:ext cx="10848975" cy="0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lg" len="lg"/>
          </a:ln>
        </p:spPr>
      </p:cxnSp>
      <p:sp>
        <p:nvSpPr>
          <p:cNvPr id="10" name="椭圆 9"/>
          <p:cNvSpPr/>
          <p:nvPr/>
        </p:nvSpPr>
        <p:spPr>
          <a:xfrm>
            <a:off x="1200150" y="5733415"/>
            <a:ext cx="144145" cy="14414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855470" y="5730240"/>
            <a:ext cx="144145" cy="14414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23845" y="5746115"/>
            <a:ext cx="144145" cy="14414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479165" y="5742940"/>
            <a:ext cx="144145" cy="14414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356100" y="5746115"/>
            <a:ext cx="144145" cy="14414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011420" y="5742940"/>
            <a:ext cx="144145" cy="14414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979795" y="5758815"/>
            <a:ext cx="144145" cy="14414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922135" y="5755640"/>
            <a:ext cx="144145" cy="14414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2600" y="5958205"/>
            <a:ext cx="10694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Record 1  </a:t>
            </a:r>
            <a:r>
              <a:rPr lang="en-US" altLang="zh-CN" sz="2000"/>
              <a:t>Record 2    …………</a:t>
            </a:r>
            <a:endParaRPr lang="en-US" altLang="zh-CN" sz="2000"/>
          </a:p>
        </p:txBody>
      </p:sp>
      <p:sp>
        <p:nvSpPr>
          <p:cNvPr id="20" name="任意多边形 19"/>
          <p:cNvSpPr/>
          <p:nvPr/>
        </p:nvSpPr>
        <p:spPr>
          <a:xfrm>
            <a:off x="1277620" y="1951990"/>
            <a:ext cx="2429510" cy="3667125"/>
          </a:xfrm>
          <a:custGeom>
            <a:avLst/>
            <a:gdLst>
              <a:gd name="connisteX0" fmla="*/ 2429510 w 2429510"/>
              <a:gd name="connsiteY0" fmla="*/ 0 h 3667125"/>
              <a:gd name="connisteX1" fmla="*/ 0 w 2429510"/>
              <a:gd name="connsiteY1" fmla="*/ 0 h 3667125"/>
              <a:gd name="connisteX2" fmla="*/ 0 w 2429510"/>
              <a:gd name="connsiteY2" fmla="*/ 3667125 h 36671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429510" h="3667125">
                <a:moveTo>
                  <a:pt x="2429510" y="0"/>
                </a:moveTo>
                <a:lnTo>
                  <a:pt x="0" y="0"/>
                </a:lnTo>
                <a:lnTo>
                  <a:pt x="0" y="3667125"/>
                </a:lnTo>
              </a:path>
            </a:pathLst>
          </a:cu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1930400" y="2404745"/>
            <a:ext cx="2912745" cy="3229610"/>
          </a:xfrm>
          <a:custGeom>
            <a:avLst/>
            <a:gdLst>
              <a:gd name="connisteX0" fmla="*/ 2912745 w 2912745"/>
              <a:gd name="connsiteY0" fmla="*/ 0 h 3229610"/>
              <a:gd name="connisteX1" fmla="*/ 0 w 2912745"/>
              <a:gd name="connsiteY1" fmla="*/ 0 h 3229610"/>
              <a:gd name="connisteX2" fmla="*/ 0 w 2912745"/>
              <a:gd name="connsiteY2" fmla="*/ 3229610 h 32296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912745" h="3229610">
                <a:moveTo>
                  <a:pt x="2912745" y="0"/>
                </a:moveTo>
                <a:lnTo>
                  <a:pt x="0" y="0"/>
                </a:lnTo>
                <a:lnTo>
                  <a:pt x="0" y="3229610"/>
                </a:lnTo>
              </a:path>
            </a:pathLst>
          </a:cu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907665" y="3928745"/>
            <a:ext cx="1433830" cy="1720215"/>
          </a:xfrm>
          <a:custGeom>
            <a:avLst/>
            <a:gdLst>
              <a:gd name="connisteX0" fmla="*/ 1433830 w 1433830"/>
              <a:gd name="connsiteY0" fmla="*/ 0 h 1720215"/>
              <a:gd name="connisteX1" fmla="*/ 0 w 1433830"/>
              <a:gd name="connsiteY1" fmla="*/ 0 h 1720215"/>
              <a:gd name="connisteX2" fmla="*/ 0 w 1433830"/>
              <a:gd name="connsiteY2" fmla="*/ 1720215 h 17202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433830" h="1720215">
                <a:moveTo>
                  <a:pt x="1433830" y="0"/>
                </a:moveTo>
                <a:lnTo>
                  <a:pt x="0" y="0"/>
                </a:lnTo>
                <a:lnTo>
                  <a:pt x="0" y="1720215"/>
                </a:lnTo>
              </a:path>
            </a:pathLst>
          </a:cu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3605530" y="2933065"/>
            <a:ext cx="3319780" cy="2715895"/>
          </a:xfrm>
          <a:custGeom>
            <a:avLst/>
            <a:gdLst>
              <a:gd name="connisteX0" fmla="*/ 3319780 w 3319780"/>
              <a:gd name="connsiteY0" fmla="*/ 0 h 2715895"/>
              <a:gd name="connisteX1" fmla="*/ 1931670 w 3319780"/>
              <a:gd name="connsiteY1" fmla="*/ 0 h 2715895"/>
              <a:gd name="connisteX2" fmla="*/ 1931670 w 3319780"/>
              <a:gd name="connsiteY2" fmla="*/ 1433195 h 2715895"/>
              <a:gd name="connisteX3" fmla="*/ 0 w 3319780"/>
              <a:gd name="connsiteY3" fmla="*/ 1433195 h 2715895"/>
              <a:gd name="connisteX4" fmla="*/ 0 w 3319780"/>
              <a:gd name="connsiteY4" fmla="*/ 2715895 h 27158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319780" h="2715895">
                <a:moveTo>
                  <a:pt x="3319780" y="0"/>
                </a:moveTo>
                <a:lnTo>
                  <a:pt x="1931670" y="0"/>
                </a:lnTo>
                <a:lnTo>
                  <a:pt x="1931670" y="1433195"/>
                </a:lnTo>
                <a:lnTo>
                  <a:pt x="0" y="1433195"/>
                </a:lnTo>
                <a:lnTo>
                  <a:pt x="0" y="2715895"/>
                </a:lnTo>
              </a:path>
            </a:pathLst>
          </a:cu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4420235" y="1877060"/>
            <a:ext cx="3244215" cy="3787140"/>
          </a:xfrm>
          <a:custGeom>
            <a:avLst/>
            <a:gdLst>
              <a:gd name="connisteX0" fmla="*/ 3244215 w 3244215"/>
              <a:gd name="connsiteY0" fmla="*/ 0 h 3787140"/>
              <a:gd name="connisteX1" fmla="*/ 3244215 w 3244215"/>
              <a:gd name="connsiteY1" fmla="*/ 3485515 h 3787140"/>
              <a:gd name="connisteX2" fmla="*/ 3018155 w 3244215"/>
              <a:gd name="connsiteY2" fmla="*/ 3485515 h 3787140"/>
              <a:gd name="connisteX3" fmla="*/ 0 w 3244215"/>
              <a:gd name="connsiteY3" fmla="*/ 3485515 h 3787140"/>
              <a:gd name="connisteX4" fmla="*/ 0 w 3244215"/>
              <a:gd name="connsiteY4" fmla="*/ 3787140 h 37871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244215" h="3787140">
                <a:moveTo>
                  <a:pt x="3244215" y="0"/>
                </a:moveTo>
                <a:lnTo>
                  <a:pt x="3244215" y="3485515"/>
                </a:lnTo>
                <a:lnTo>
                  <a:pt x="3018155" y="3485515"/>
                </a:lnTo>
                <a:lnTo>
                  <a:pt x="0" y="3485515"/>
                </a:lnTo>
                <a:lnTo>
                  <a:pt x="0" y="3787140"/>
                </a:lnTo>
              </a:path>
            </a:pathLst>
          </a:cu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4262120" y="1906905"/>
            <a:ext cx="814705" cy="3757295"/>
          </a:xfrm>
          <a:custGeom>
            <a:avLst/>
            <a:gdLst>
              <a:gd name="connisteX0" fmla="*/ 0 w 814705"/>
              <a:gd name="connsiteY0" fmla="*/ 0 h 3757295"/>
              <a:gd name="connisteX1" fmla="*/ 0 w 814705"/>
              <a:gd name="connsiteY1" fmla="*/ 1373505 h 3757295"/>
              <a:gd name="connisteX2" fmla="*/ 814705 w 814705"/>
              <a:gd name="connsiteY2" fmla="*/ 1373505 h 3757295"/>
              <a:gd name="connisteX3" fmla="*/ 814705 w 814705"/>
              <a:gd name="connsiteY3" fmla="*/ 3757295 h 37572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814705" h="3757295">
                <a:moveTo>
                  <a:pt x="0" y="0"/>
                </a:moveTo>
                <a:lnTo>
                  <a:pt x="0" y="1373505"/>
                </a:lnTo>
                <a:lnTo>
                  <a:pt x="814705" y="1373505"/>
                </a:lnTo>
                <a:lnTo>
                  <a:pt x="814705" y="3757295"/>
                </a:lnTo>
              </a:path>
            </a:pathLst>
          </a:cu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3650615" y="2903220"/>
            <a:ext cx="2414270" cy="2791460"/>
          </a:xfrm>
          <a:custGeom>
            <a:avLst/>
            <a:gdLst>
              <a:gd name="connisteX0" fmla="*/ 0 w 2414270"/>
              <a:gd name="connsiteY0" fmla="*/ 0 h 2791460"/>
              <a:gd name="connisteX1" fmla="*/ 0 w 2414270"/>
              <a:gd name="connsiteY1" fmla="*/ 1915795 h 2791460"/>
              <a:gd name="connisteX2" fmla="*/ 2414270 w 2414270"/>
              <a:gd name="connsiteY2" fmla="*/ 1915795 h 2791460"/>
              <a:gd name="connisteX3" fmla="*/ 2414270 w 2414270"/>
              <a:gd name="connsiteY3" fmla="*/ 2791460 h 27914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414270" h="2791460">
                <a:moveTo>
                  <a:pt x="0" y="0"/>
                </a:moveTo>
                <a:lnTo>
                  <a:pt x="0" y="1915795"/>
                </a:lnTo>
                <a:lnTo>
                  <a:pt x="2414270" y="1915795"/>
                </a:lnTo>
                <a:lnTo>
                  <a:pt x="2414270" y="2791460"/>
                </a:lnTo>
              </a:path>
            </a:pathLst>
          </a:cu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952990" y="5228590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日志流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Oracle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2063750" y="988060"/>
          <a:ext cx="7222490" cy="412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6590"/>
                <a:gridCol w="656590"/>
                <a:gridCol w="656590"/>
                <a:gridCol w="656590"/>
                <a:gridCol w="656590"/>
                <a:gridCol w="656590"/>
                <a:gridCol w="656590"/>
                <a:gridCol w="656590"/>
                <a:gridCol w="656590"/>
                <a:gridCol w="656590"/>
                <a:gridCol w="656590"/>
              </a:tblGrid>
              <a:tr h="5156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56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D1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D6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D5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56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D2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56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D7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D4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56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56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D3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Dn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56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56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542290" y="5815330"/>
            <a:ext cx="10848975" cy="0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lg" len="lg"/>
          </a:ln>
        </p:spPr>
      </p:cxnSp>
      <p:sp>
        <p:nvSpPr>
          <p:cNvPr id="10" name="椭圆 9"/>
          <p:cNvSpPr/>
          <p:nvPr/>
        </p:nvSpPr>
        <p:spPr>
          <a:xfrm>
            <a:off x="1200150" y="5733415"/>
            <a:ext cx="144145" cy="14414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855470" y="5730240"/>
            <a:ext cx="144145" cy="14414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23845" y="5746115"/>
            <a:ext cx="144145" cy="14414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479165" y="5742940"/>
            <a:ext cx="144145" cy="14414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356100" y="5746115"/>
            <a:ext cx="144145" cy="14414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011420" y="5742940"/>
            <a:ext cx="144145" cy="14414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979795" y="5758815"/>
            <a:ext cx="144145" cy="14414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922135" y="5755640"/>
            <a:ext cx="144145" cy="14414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2600" y="5958205"/>
            <a:ext cx="10694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Record 1  </a:t>
            </a:r>
            <a:r>
              <a:rPr lang="en-US" altLang="zh-CN" sz="2000"/>
              <a:t>Record 2    …………</a:t>
            </a:r>
            <a:endParaRPr lang="en-US" altLang="zh-CN" sz="2000"/>
          </a:p>
        </p:txBody>
      </p:sp>
      <p:sp>
        <p:nvSpPr>
          <p:cNvPr id="20" name="任意多边形 19"/>
          <p:cNvSpPr/>
          <p:nvPr/>
        </p:nvSpPr>
        <p:spPr>
          <a:xfrm>
            <a:off x="1277620" y="1951990"/>
            <a:ext cx="2429510" cy="3667125"/>
          </a:xfrm>
          <a:custGeom>
            <a:avLst/>
            <a:gdLst>
              <a:gd name="connisteX0" fmla="*/ 2429510 w 2429510"/>
              <a:gd name="connsiteY0" fmla="*/ 0 h 3667125"/>
              <a:gd name="connisteX1" fmla="*/ 0 w 2429510"/>
              <a:gd name="connsiteY1" fmla="*/ 0 h 3667125"/>
              <a:gd name="connisteX2" fmla="*/ 0 w 2429510"/>
              <a:gd name="connsiteY2" fmla="*/ 3667125 h 36671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429510" h="3667125">
                <a:moveTo>
                  <a:pt x="2429510" y="0"/>
                </a:moveTo>
                <a:lnTo>
                  <a:pt x="0" y="0"/>
                </a:lnTo>
                <a:lnTo>
                  <a:pt x="0" y="3667125"/>
                </a:lnTo>
              </a:path>
            </a:pathLst>
          </a:custGeom>
          <a:noFill/>
          <a:ln w="25400" cap="flat" cmpd="sng" algn="ctr">
            <a:solidFill>
              <a:schemeClr val="bg1">
                <a:lumMod val="75000"/>
              </a:schemeClr>
            </a:solidFill>
            <a:prstDash val="dash"/>
            <a:miter lim="800000"/>
            <a:headEnd type="none" w="med" len="med"/>
            <a:tailEnd type="stealth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1930400" y="2404745"/>
            <a:ext cx="2912745" cy="3229610"/>
          </a:xfrm>
          <a:custGeom>
            <a:avLst/>
            <a:gdLst>
              <a:gd name="connisteX0" fmla="*/ 2912745 w 2912745"/>
              <a:gd name="connsiteY0" fmla="*/ 0 h 3229610"/>
              <a:gd name="connisteX1" fmla="*/ 0 w 2912745"/>
              <a:gd name="connsiteY1" fmla="*/ 0 h 3229610"/>
              <a:gd name="connisteX2" fmla="*/ 0 w 2912745"/>
              <a:gd name="connsiteY2" fmla="*/ 3229610 h 32296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912745" h="3229610">
                <a:moveTo>
                  <a:pt x="2912745" y="0"/>
                </a:moveTo>
                <a:lnTo>
                  <a:pt x="0" y="0"/>
                </a:lnTo>
                <a:lnTo>
                  <a:pt x="0" y="3229610"/>
                </a:lnTo>
              </a:path>
            </a:pathLst>
          </a:custGeom>
          <a:noFill/>
          <a:ln w="25400" cap="flat" cmpd="sng" algn="ctr">
            <a:solidFill>
              <a:schemeClr val="bg1">
                <a:lumMod val="75000"/>
              </a:schemeClr>
            </a:solidFill>
            <a:prstDash val="dash"/>
            <a:miter lim="800000"/>
            <a:headEnd type="none" w="med" len="med"/>
            <a:tailEnd type="stealth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907665" y="3928745"/>
            <a:ext cx="1433830" cy="1720215"/>
          </a:xfrm>
          <a:custGeom>
            <a:avLst/>
            <a:gdLst>
              <a:gd name="connisteX0" fmla="*/ 1433830 w 1433830"/>
              <a:gd name="connsiteY0" fmla="*/ 0 h 1720215"/>
              <a:gd name="connisteX1" fmla="*/ 0 w 1433830"/>
              <a:gd name="connsiteY1" fmla="*/ 0 h 1720215"/>
              <a:gd name="connisteX2" fmla="*/ 0 w 1433830"/>
              <a:gd name="connsiteY2" fmla="*/ 1720215 h 17202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433830" h="1720215">
                <a:moveTo>
                  <a:pt x="1433830" y="0"/>
                </a:moveTo>
                <a:lnTo>
                  <a:pt x="0" y="0"/>
                </a:lnTo>
                <a:lnTo>
                  <a:pt x="0" y="1720215"/>
                </a:lnTo>
              </a:path>
            </a:pathLst>
          </a:custGeom>
          <a:noFill/>
          <a:ln w="25400" cap="flat" cmpd="sng" algn="ctr">
            <a:solidFill>
              <a:schemeClr val="bg1">
                <a:lumMod val="75000"/>
              </a:schemeClr>
            </a:solidFill>
            <a:prstDash val="dash"/>
            <a:miter lim="800000"/>
            <a:headEnd type="none" w="med" len="med"/>
            <a:tailEnd type="stealth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3605530" y="2933065"/>
            <a:ext cx="3319780" cy="2715895"/>
          </a:xfrm>
          <a:custGeom>
            <a:avLst/>
            <a:gdLst>
              <a:gd name="connisteX0" fmla="*/ 3319780 w 3319780"/>
              <a:gd name="connsiteY0" fmla="*/ 0 h 2715895"/>
              <a:gd name="connisteX1" fmla="*/ 1931670 w 3319780"/>
              <a:gd name="connsiteY1" fmla="*/ 0 h 2715895"/>
              <a:gd name="connisteX2" fmla="*/ 1931670 w 3319780"/>
              <a:gd name="connsiteY2" fmla="*/ 1433195 h 2715895"/>
              <a:gd name="connisteX3" fmla="*/ 0 w 3319780"/>
              <a:gd name="connsiteY3" fmla="*/ 1433195 h 2715895"/>
              <a:gd name="connisteX4" fmla="*/ 0 w 3319780"/>
              <a:gd name="connsiteY4" fmla="*/ 2715895 h 27158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319780" h="2715895">
                <a:moveTo>
                  <a:pt x="3319780" y="0"/>
                </a:moveTo>
                <a:lnTo>
                  <a:pt x="1931670" y="0"/>
                </a:lnTo>
                <a:lnTo>
                  <a:pt x="1931670" y="1433195"/>
                </a:lnTo>
                <a:lnTo>
                  <a:pt x="0" y="1433195"/>
                </a:lnTo>
                <a:lnTo>
                  <a:pt x="0" y="2715895"/>
                </a:lnTo>
              </a:path>
            </a:pathLst>
          </a:custGeom>
          <a:noFill/>
          <a:ln w="25400" cap="flat" cmpd="sng" algn="ctr">
            <a:solidFill>
              <a:schemeClr val="bg1">
                <a:lumMod val="75000"/>
              </a:schemeClr>
            </a:solidFill>
            <a:prstDash val="dash"/>
            <a:miter lim="800000"/>
            <a:headEnd type="none" w="med" len="med"/>
            <a:tailEnd type="stealth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4420235" y="1877060"/>
            <a:ext cx="3244215" cy="3787140"/>
          </a:xfrm>
          <a:custGeom>
            <a:avLst/>
            <a:gdLst>
              <a:gd name="connisteX0" fmla="*/ 3244215 w 3244215"/>
              <a:gd name="connsiteY0" fmla="*/ 0 h 3787140"/>
              <a:gd name="connisteX1" fmla="*/ 3244215 w 3244215"/>
              <a:gd name="connsiteY1" fmla="*/ 3485515 h 3787140"/>
              <a:gd name="connisteX2" fmla="*/ 3018155 w 3244215"/>
              <a:gd name="connsiteY2" fmla="*/ 3485515 h 3787140"/>
              <a:gd name="connisteX3" fmla="*/ 0 w 3244215"/>
              <a:gd name="connsiteY3" fmla="*/ 3485515 h 3787140"/>
              <a:gd name="connisteX4" fmla="*/ 0 w 3244215"/>
              <a:gd name="connsiteY4" fmla="*/ 3787140 h 37871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244215" h="3787140">
                <a:moveTo>
                  <a:pt x="3244215" y="0"/>
                </a:moveTo>
                <a:lnTo>
                  <a:pt x="3244215" y="3485515"/>
                </a:lnTo>
                <a:lnTo>
                  <a:pt x="3018155" y="3485515"/>
                </a:lnTo>
                <a:lnTo>
                  <a:pt x="0" y="3485515"/>
                </a:lnTo>
                <a:lnTo>
                  <a:pt x="0" y="3787140"/>
                </a:lnTo>
              </a:path>
            </a:pathLst>
          </a:cu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4262120" y="1906905"/>
            <a:ext cx="814705" cy="3757295"/>
          </a:xfrm>
          <a:custGeom>
            <a:avLst/>
            <a:gdLst>
              <a:gd name="connisteX0" fmla="*/ 0 w 814705"/>
              <a:gd name="connsiteY0" fmla="*/ 0 h 3757295"/>
              <a:gd name="connisteX1" fmla="*/ 0 w 814705"/>
              <a:gd name="connsiteY1" fmla="*/ 1373505 h 3757295"/>
              <a:gd name="connisteX2" fmla="*/ 814705 w 814705"/>
              <a:gd name="connsiteY2" fmla="*/ 1373505 h 3757295"/>
              <a:gd name="connisteX3" fmla="*/ 814705 w 814705"/>
              <a:gd name="connsiteY3" fmla="*/ 3757295 h 37572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814705" h="3757295">
                <a:moveTo>
                  <a:pt x="0" y="0"/>
                </a:moveTo>
                <a:lnTo>
                  <a:pt x="0" y="1373505"/>
                </a:lnTo>
                <a:lnTo>
                  <a:pt x="814705" y="1373505"/>
                </a:lnTo>
                <a:lnTo>
                  <a:pt x="814705" y="3757295"/>
                </a:lnTo>
              </a:path>
            </a:pathLst>
          </a:cu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3650615" y="2903220"/>
            <a:ext cx="2414270" cy="2791460"/>
          </a:xfrm>
          <a:custGeom>
            <a:avLst/>
            <a:gdLst>
              <a:gd name="connisteX0" fmla="*/ 0 w 2414270"/>
              <a:gd name="connsiteY0" fmla="*/ 0 h 2791460"/>
              <a:gd name="connisteX1" fmla="*/ 0 w 2414270"/>
              <a:gd name="connsiteY1" fmla="*/ 1915795 h 2791460"/>
              <a:gd name="connisteX2" fmla="*/ 2414270 w 2414270"/>
              <a:gd name="connsiteY2" fmla="*/ 1915795 h 2791460"/>
              <a:gd name="connisteX3" fmla="*/ 2414270 w 2414270"/>
              <a:gd name="connsiteY3" fmla="*/ 2791460 h 27914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414270" h="2791460">
                <a:moveTo>
                  <a:pt x="0" y="0"/>
                </a:moveTo>
                <a:lnTo>
                  <a:pt x="0" y="1915795"/>
                </a:lnTo>
                <a:lnTo>
                  <a:pt x="2414270" y="1915795"/>
                </a:lnTo>
                <a:lnTo>
                  <a:pt x="2414270" y="2791460"/>
                </a:lnTo>
              </a:path>
            </a:pathLst>
          </a:cu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952990" y="5228590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日志流</a:t>
            </a:r>
            <a:endParaRPr lang="zh-CN" altLang="en-US" sz="2000"/>
          </a:p>
        </p:txBody>
      </p:sp>
      <p:sp>
        <p:nvSpPr>
          <p:cNvPr id="7" name="矩形标注 6"/>
          <p:cNvSpPr/>
          <p:nvPr/>
        </p:nvSpPr>
        <p:spPr>
          <a:xfrm>
            <a:off x="8336915" y="3572510"/>
            <a:ext cx="3080385" cy="1325245"/>
          </a:xfrm>
          <a:prstGeom prst="wedgeRectCallout">
            <a:avLst>
              <a:gd name="adj1" fmla="val -174304"/>
              <a:gd name="adj2" fmla="val 1128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检查点</a:t>
            </a:r>
            <a:r>
              <a:rPr lang="zh-CN" altLang="en-US"/>
              <a:t>位置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/>
              <a:t>Checkpoint Position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Oracle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2063750" y="988060"/>
          <a:ext cx="7222490" cy="412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6590"/>
                <a:gridCol w="656590"/>
                <a:gridCol w="656590"/>
                <a:gridCol w="656590"/>
                <a:gridCol w="656590"/>
                <a:gridCol w="656590"/>
                <a:gridCol w="656590"/>
                <a:gridCol w="656590"/>
                <a:gridCol w="656590"/>
                <a:gridCol w="656590"/>
                <a:gridCol w="656590"/>
              </a:tblGrid>
              <a:tr h="5156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56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D1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D6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D5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56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D2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56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D7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D4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56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56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D3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Dn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56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56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542290" y="5815330"/>
            <a:ext cx="10848975" cy="0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lg" len="lg"/>
          </a:ln>
        </p:spPr>
      </p:cxnSp>
      <p:sp>
        <p:nvSpPr>
          <p:cNvPr id="10" name="椭圆 9"/>
          <p:cNvSpPr/>
          <p:nvPr/>
        </p:nvSpPr>
        <p:spPr>
          <a:xfrm>
            <a:off x="1200150" y="5733415"/>
            <a:ext cx="144145" cy="14414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855470" y="5730240"/>
            <a:ext cx="144145" cy="14414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23845" y="5746115"/>
            <a:ext cx="144145" cy="14414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479165" y="5742940"/>
            <a:ext cx="144145" cy="14414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356100" y="5746115"/>
            <a:ext cx="144145" cy="14414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011420" y="5742940"/>
            <a:ext cx="144145" cy="14414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979795" y="5758815"/>
            <a:ext cx="144145" cy="14414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922135" y="5755640"/>
            <a:ext cx="144145" cy="14414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2600" y="5958205"/>
            <a:ext cx="10694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Record 1  </a:t>
            </a:r>
            <a:r>
              <a:rPr lang="en-US" altLang="zh-CN" sz="2000"/>
              <a:t>Record 2    …………</a:t>
            </a:r>
            <a:endParaRPr lang="en-US" altLang="zh-CN" sz="2000"/>
          </a:p>
        </p:txBody>
      </p:sp>
      <p:sp>
        <p:nvSpPr>
          <p:cNvPr id="20" name="任意多边形 19"/>
          <p:cNvSpPr/>
          <p:nvPr/>
        </p:nvSpPr>
        <p:spPr>
          <a:xfrm>
            <a:off x="1277620" y="1951990"/>
            <a:ext cx="2429510" cy="3667125"/>
          </a:xfrm>
          <a:custGeom>
            <a:avLst/>
            <a:gdLst>
              <a:gd name="connisteX0" fmla="*/ 2429510 w 2429510"/>
              <a:gd name="connsiteY0" fmla="*/ 0 h 3667125"/>
              <a:gd name="connisteX1" fmla="*/ 0 w 2429510"/>
              <a:gd name="connsiteY1" fmla="*/ 0 h 3667125"/>
              <a:gd name="connisteX2" fmla="*/ 0 w 2429510"/>
              <a:gd name="connsiteY2" fmla="*/ 3667125 h 36671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429510" h="3667125">
                <a:moveTo>
                  <a:pt x="2429510" y="0"/>
                </a:moveTo>
                <a:lnTo>
                  <a:pt x="0" y="0"/>
                </a:lnTo>
                <a:lnTo>
                  <a:pt x="0" y="3667125"/>
                </a:lnTo>
              </a:path>
            </a:pathLst>
          </a:custGeom>
          <a:noFill/>
          <a:ln w="25400" cap="flat" cmpd="sng" algn="ctr">
            <a:solidFill>
              <a:schemeClr val="bg1">
                <a:lumMod val="75000"/>
              </a:schemeClr>
            </a:solidFill>
            <a:prstDash val="dash"/>
            <a:miter lim="800000"/>
            <a:headEnd type="none" w="med" len="med"/>
            <a:tailEnd type="stealth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1930400" y="2404745"/>
            <a:ext cx="2912745" cy="3229610"/>
          </a:xfrm>
          <a:custGeom>
            <a:avLst/>
            <a:gdLst>
              <a:gd name="connisteX0" fmla="*/ 2912745 w 2912745"/>
              <a:gd name="connsiteY0" fmla="*/ 0 h 3229610"/>
              <a:gd name="connisteX1" fmla="*/ 0 w 2912745"/>
              <a:gd name="connsiteY1" fmla="*/ 0 h 3229610"/>
              <a:gd name="connisteX2" fmla="*/ 0 w 2912745"/>
              <a:gd name="connsiteY2" fmla="*/ 3229610 h 32296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912745" h="3229610">
                <a:moveTo>
                  <a:pt x="2912745" y="0"/>
                </a:moveTo>
                <a:lnTo>
                  <a:pt x="0" y="0"/>
                </a:lnTo>
                <a:lnTo>
                  <a:pt x="0" y="3229610"/>
                </a:lnTo>
              </a:path>
            </a:pathLst>
          </a:custGeom>
          <a:noFill/>
          <a:ln w="25400" cap="flat" cmpd="sng" algn="ctr">
            <a:solidFill>
              <a:schemeClr val="bg1">
                <a:lumMod val="75000"/>
              </a:schemeClr>
            </a:solidFill>
            <a:prstDash val="dash"/>
            <a:miter lim="800000"/>
            <a:headEnd type="none" w="med" len="med"/>
            <a:tailEnd type="stealth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907665" y="3928745"/>
            <a:ext cx="1433830" cy="1720215"/>
          </a:xfrm>
          <a:custGeom>
            <a:avLst/>
            <a:gdLst>
              <a:gd name="connisteX0" fmla="*/ 1433830 w 1433830"/>
              <a:gd name="connsiteY0" fmla="*/ 0 h 1720215"/>
              <a:gd name="connisteX1" fmla="*/ 0 w 1433830"/>
              <a:gd name="connsiteY1" fmla="*/ 0 h 1720215"/>
              <a:gd name="connisteX2" fmla="*/ 0 w 1433830"/>
              <a:gd name="connsiteY2" fmla="*/ 1720215 h 17202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433830" h="1720215">
                <a:moveTo>
                  <a:pt x="1433830" y="0"/>
                </a:moveTo>
                <a:lnTo>
                  <a:pt x="0" y="0"/>
                </a:lnTo>
                <a:lnTo>
                  <a:pt x="0" y="1720215"/>
                </a:lnTo>
              </a:path>
            </a:pathLst>
          </a:custGeom>
          <a:noFill/>
          <a:ln w="25400" cap="flat" cmpd="sng" algn="ctr">
            <a:solidFill>
              <a:schemeClr val="bg1">
                <a:lumMod val="75000"/>
              </a:schemeClr>
            </a:solidFill>
            <a:prstDash val="dash"/>
            <a:miter lim="800000"/>
            <a:headEnd type="none" w="med" len="med"/>
            <a:tailEnd type="stealth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3605530" y="2933065"/>
            <a:ext cx="3319780" cy="2715895"/>
          </a:xfrm>
          <a:custGeom>
            <a:avLst/>
            <a:gdLst>
              <a:gd name="connisteX0" fmla="*/ 3319780 w 3319780"/>
              <a:gd name="connsiteY0" fmla="*/ 0 h 2715895"/>
              <a:gd name="connisteX1" fmla="*/ 1931670 w 3319780"/>
              <a:gd name="connsiteY1" fmla="*/ 0 h 2715895"/>
              <a:gd name="connisteX2" fmla="*/ 1931670 w 3319780"/>
              <a:gd name="connsiteY2" fmla="*/ 1433195 h 2715895"/>
              <a:gd name="connisteX3" fmla="*/ 0 w 3319780"/>
              <a:gd name="connsiteY3" fmla="*/ 1433195 h 2715895"/>
              <a:gd name="connisteX4" fmla="*/ 0 w 3319780"/>
              <a:gd name="connsiteY4" fmla="*/ 2715895 h 27158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319780" h="2715895">
                <a:moveTo>
                  <a:pt x="3319780" y="0"/>
                </a:moveTo>
                <a:lnTo>
                  <a:pt x="1931670" y="0"/>
                </a:lnTo>
                <a:lnTo>
                  <a:pt x="1931670" y="1433195"/>
                </a:lnTo>
                <a:lnTo>
                  <a:pt x="0" y="1433195"/>
                </a:lnTo>
                <a:lnTo>
                  <a:pt x="0" y="2715895"/>
                </a:lnTo>
              </a:path>
            </a:pathLst>
          </a:custGeom>
          <a:noFill/>
          <a:ln w="25400" cap="flat" cmpd="sng" algn="ctr">
            <a:solidFill>
              <a:schemeClr val="bg1">
                <a:lumMod val="75000"/>
              </a:schemeClr>
            </a:solidFill>
            <a:prstDash val="dash"/>
            <a:miter lim="800000"/>
            <a:headEnd type="none" w="med" len="med"/>
            <a:tailEnd type="stealth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4420235" y="1877060"/>
            <a:ext cx="3244215" cy="3787140"/>
          </a:xfrm>
          <a:custGeom>
            <a:avLst/>
            <a:gdLst>
              <a:gd name="connisteX0" fmla="*/ 3244215 w 3244215"/>
              <a:gd name="connsiteY0" fmla="*/ 0 h 3787140"/>
              <a:gd name="connisteX1" fmla="*/ 3244215 w 3244215"/>
              <a:gd name="connsiteY1" fmla="*/ 3485515 h 3787140"/>
              <a:gd name="connisteX2" fmla="*/ 3018155 w 3244215"/>
              <a:gd name="connsiteY2" fmla="*/ 3485515 h 3787140"/>
              <a:gd name="connisteX3" fmla="*/ 0 w 3244215"/>
              <a:gd name="connsiteY3" fmla="*/ 3485515 h 3787140"/>
              <a:gd name="connisteX4" fmla="*/ 0 w 3244215"/>
              <a:gd name="connsiteY4" fmla="*/ 3787140 h 37871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244215" h="3787140">
                <a:moveTo>
                  <a:pt x="3244215" y="0"/>
                </a:moveTo>
                <a:lnTo>
                  <a:pt x="3244215" y="3485515"/>
                </a:lnTo>
                <a:lnTo>
                  <a:pt x="3018155" y="3485515"/>
                </a:lnTo>
                <a:lnTo>
                  <a:pt x="0" y="3485515"/>
                </a:lnTo>
                <a:lnTo>
                  <a:pt x="0" y="3787140"/>
                </a:lnTo>
              </a:path>
            </a:pathLst>
          </a:cu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4262120" y="1906905"/>
            <a:ext cx="814705" cy="3757295"/>
          </a:xfrm>
          <a:custGeom>
            <a:avLst/>
            <a:gdLst>
              <a:gd name="connisteX0" fmla="*/ 0 w 814705"/>
              <a:gd name="connsiteY0" fmla="*/ 0 h 3757295"/>
              <a:gd name="connisteX1" fmla="*/ 0 w 814705"/>
              <a:gd name="connsiteY1" fmla="*/ 1373505 h 3757295"/>
              <a:gd name="connisteX2" fmla="*/ 814705 w 814705"/>
              <a:gd name="connsiteY2" fmla="*/ 1373505 h 3757295"/>
              <a:gd name="connisteX3" fmla="*/ 814705 w 814705"/>
              <a:gd name="connsiteY3" fmla="*/ 3757295 h 37572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814705" h="3757295">
                <a:moveTo>
                  <a:pt x="0" y="0"/>
                </a:moveTo>
                <a:lnTo>
                  <a:pt x="0" y="1373505"/>
                </a:lnTo>
                <a:lnTo>
                  <a:pt x="814705" y="1373505"/>
                </a:lnTo>
                <a:lnTo>
                  <a:pt x="814705" y="3757295"/>
                </a:lnTo>
              </a:path>
            </a:pathLst>
          </a:cu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3650615" y="2903220"/>
            <a:ext cx="2414270" cy="2791460"/>
          </a:xfrm>
          <a:custGeom>
            <a:avLst/>
            <a:gdLst>
              <a:gd name="connisteX0" fmla="*/ 0 w 2414270"/>
              <a:gd name="connsiteY0" fmla="*/ 0 h 2791460"/>
              <a:gd name="connisteX1" fmla="*/ 0 w 2414270"/>
              <a:gd name="connsiteY1" fmla="*/ 1915795 h 2791460"/>
              <a:gd name="connisteX2" fmla="*/ 2414270 w 2414270"/>
              <a:gd name="connsiteY2" fmla="*/ 1915795 h 2791460"/>
              <a:gd name="connisteX3" fmla="*/ 2414270 w 2414270"/>
              <a:gd name="connsiteY3" fmla="*/ 2791460 h 27914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414270" h="2791460">
                <a:moveTo>
                  <a:pt x="0" y="0"/>
                </a:moveTo>
                <a:lnTo>
                  <a:pt x="0" y="1915795"/>
                </a:lnTo>
                <a:lnTo>
                  <a:pt x="2414270" y="1915795"/>
                </a:lnTo>
                <a:lnTo>
                  <a:pt x="2414270" y="2791460"/>
                </a:lnTo>
              </a:path>
            </a:pathLst>
          </a:cu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952990" y="5228590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日志流</a:t>
            </a:r>
            <a:endParaRPr lang="zh-CN" altLang="en-US" sz="2000"/>
          </a:p>
        </p:txBody>
      </p:sp>
      <p:sp>
        <p:nvSpPr>
          <p:cNvPr id="7" name="矩形标注 6"/>
          <p:cNvSpPr/>
          <p:nvPr/>
        </p:nvSpPr>
        <p:spPr>
          <a:xfrm>
            <a:off x="8336915" y="3572510"/>
            <a:ext cx="3080385" cy="1325245"/>
          </a:xfrm>
          <a:prstGeom prst="wedgeRectCallout">
            <a:avLst>
              <a:gd name="adj1" fmla="val -174304"/>
              <a:gd name="adj2" fmla="val 1128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检查点位置：</a:t>
            </a:r>
            <a:endParaRPr lang="zh-CN" altLang="en-US"/>
          </a:p>
          <a:p>
            <a:pPr algn="l"/>
            <a:r>
              <a:rPr lang="zh-CN" altLang="en-US"/>
              <a:t>checkpoint rba </a:t>
            </a:r>
            <a:endParaRPr lang="zh-CN" altLang="en-US"/>
          </a:p>
          <a:p>
            <a:pPr algn="l"/>
            <a:r>
              <a:rPr lang="zh-CN" altLang="en-US"/>
              <a:t>(logseq 7112 block 1736)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Oracle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2063750" y="988060"/>
          <a:ext cx="7222490" cy="412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6590"/>
                <a:gridCol w="656590"/>
                <a:gridCol w="656590"/>
                <a:gridCol w="656590"/>
                <a:gridCol w="656590"/>
                <a:gridCol w="656590"/>
                <a:gridCol w="656590"/>
                <a:gridCol w="656590"/>
                <a:gridCol w="656590"/>
                <a:gridCol w="656590"/>
                <a:gridCol w="656590"/>
              </a:tblGrid>
              <a:tr h="5156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56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D1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D6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D5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56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D2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56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D7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D4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56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56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D3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/>
                        <a:t>Dn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56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5620"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dash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dash"/>
                    </a:lnB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542290" y="5815330"/>
            <a:ext cx="10848975" cy="0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lg" len="lg"/>
          </a:ln>
        </p:spPr>
      </p:cxnSp>
      <p:sp>
        <p:nvSpPr>
          <p:cNvPr id="10" name="椭圆 9"/>
          <p:cNvSpPr/>
          <p:nvPr/>
        </p:nvSpPr>
        <p:spPr>
          <a:xfrm>
            <a:off x="1200150" y="5733415"/>
            <a:ext cx="144145" cy="14414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855470" y="5730240"/>
            <a:ext cx="144145" cy="14414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23845" y="5746115"/>
            <a:ext cx="144145" cy="14414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479165" y="5742940"/>
            <a:ext cx="144145" cy="14414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356100" y="5746115"/>
            <a:ext cx="144145" cy="14414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011420" y="5742940"/>
            <a:ext cx="144145" cy="14414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979795" y="5758815"/>
            <a:ext cx="144145" cy="14414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922135" y="5755640"/>
            <a:ext cx="144145" cy="14414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2600" y="5958205"/>
            <a:ext cx="10694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Record 1  </a:t>
            </a:r>
            <a:r>
              <a:rPr lang="en-US" altLang="zh-CN" sz="2000"/>
              <a:t>Record 2    …………</a:t>
            </a:r>
            <a:endParaRPr lang="en-US" altLang="zh-CN" sz="2000"/>
          </a:p>
        </p:txBody>
      </p:sp>
      <p:sp>
        <p:nvSpPr>
          <p:cNvPr id="20" name="任意多边形 19"/>
          <p:cNvSpPr/>
          <p:nvPr/>
        </p:nvSpPr>
        <p:spPr>
          <a:xfrm>
            <a:off x="1277620" y="1951990"/>
            <a:ext cx="2429510" cy="3667125"/>
          </a:xfrm>
          <a:custGeom>
            <a:avLst/>
            <a:gdLst>
              <a:gd name="connisteX0" fmla="*/ 2429510 w 2429510"/>
              <a:gd name="connsiteY0" fmla="*/ 0 h 3667125"/>
              <a:gd name="connisteX1" fmla="*/ 0 w 2429510"/>
              <a:gd name="connsiteY1" fmla="*/ 0 h 3667125"/>
              <a:gd name="connisteX2" fmla="*/ 0 w 2429510"/>
              <a:gd name="connsiteY2" fmla="*/ 3667125 h 36671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429510" h="3667125">
                <a:moveTo>
                  <a:pt x="2429510" y="0"/>
                </a:moveTo>
                <a:lnTo>
                  <a:pt x="0" y="0"/>
                </a:lnTo>
                <a:lnTo>
                  <a:pt x="0" y="3667125"/>
                </a:lnTo>
              </a:path>
            </a:pathLst>
          </a:custGeom>
          <a:noFill/>
          <a:ln w="25400" cap="flat" cmpd="sng" algn="ctr">
            <a:solidFill>
              <a:schemeClr val="bg1">
                <a:lumMod val="75000"/>
              </a:schemeClr>
            </a:solidFill>
            <a:prstDash val="dash"/>
            <a:miter lim="800000"/>
            <a:headEnd type="none" w="med" len="med"/>
            <a:tailEnd type="stealth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1930400" y="2404745"/>
            <a:ext cx="2912745" cy="3229610"/>
          </a:xfrm>
          <a:custGeom>
            <a:avLst/>
            <a:gdLst>
              <a:gd name="connisteX0" fmla="*/ 2912745 w 2912745"/>
              <a:gd name="connsiteY0" fmla="*/ 0 h 3229610"/>
              <a:gd name="connisteX1" fmla="*/ 0 w 2912745"/>
              <a:gd name="connsiteY1" fmla="*/ 0 h 3229610"/>
              <a:gd name="connisteX2" fmla="*/ 0 w 2912745"/>
              <a:gd name="connsiteY2" fmla="*/ 3229610 h 32296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912745" h="3229610">
                <a:moveTo>
                  <a:pt x="2912745" y="0"/>
                </a:moveTo>
                <a:lnTo>
                  <a:pt x="0" y="0"/>
                </a:lnTo>
                <a:lnTo>
                  <a:pt x="0" y="3229610"/>
                </a:lnTo>
              </a:path>
            </a:pathLst>
          </a:custGeom>
          <a:noFill/>
          <a:ln w="25400" cap="flat" cmpd="sng" algn="ctr">
            <a:solidFill>
              <a:schemeClr val="bg1">
                <a:lumMod val="75000"/>
              </a:schemeClr>
            </a:solidFill>
            <a:prstDash val="dash"/>
            <a:miter lim="800000"/>
            <a:headEnd type="none" w="med" len="med"/>
            <a:tailEnd type="stealth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907665" y="3928745"/>
            <a:ext cx="1433830" cy="1720215"/>
          </a:xfrm>
          <a:custGeom>
            <a:avLst/>
            <a:gdLst>
              <a:gd name="connisteX0" fmla="*/ 1433830 w 1433830"/>
              <a:gd name="connsiteY0" fmla="*/ 0 h 1720215"/>
              <a:gd name="connisteX1" fmla="*/ 0 w 1433830"/>
              <a:gd name="connsiteY1" fmla="*/ 0 h 1720215"/>
              <a:gd name="connisteX2" fmla="*/ 0 w 1433830"/>
              <a:gd name="connsiteY2" fmla="*/ 1720215 h 17202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433830" h="1720215">
                <a:moveTo>
                  <a:pt x="1433830" y="0"/>
                </a:moveTo>
                <a:lnTo>
                  <a:pt x="0" y="0"/>
                </a:lnTo>
                <a:lnTo>
                  <a:pt x="0" y="1720215"/>
                </a:lnTo>
              </a:path>
            </a:pathLst>
          </a:custGeom>
          <a:noFill/>
          <a:ln w="25400" cap="flat" cmpd="sng" algn="ctr">
            <a:solidFill>
              <a:schemeClr val="bg1">
                <a:lumMod val="75000"/>
              </a:schemeClr>
            </a:solidFill>
            <a:prstDash val="dash"/>
            <a:miter lim="800000"/>
            <a:headEnd type="none" w="med" len="med"/>
            <a:tailEnd type="stealth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3605530" y="2933065"/>
            <a:ext cx="3319780" cy="2715895"/>
          </a:xfrm>
          <a:custGeom>
            <a:avLst/>
            <a:gdLst>
              <a:gd name="connisteX0" fmla="*/ 3319780 w 3319780"/>
              <a:gd name="connsiteY0" fmla="*/ 0 h 2715895"/>
              <a:gd name="connisteX1" fmla="*/ 1931670 w 3319780"/>
              <a:gd name="connsiteY1" fmla="*/ 0 h 2715895"/>
              <a:gd name="connisteX2" fmla="*/ 1931670 w 3319780"/>
              <a:gd name="connsiteY2" fmla="*/ 1433195 h 2715895"/>
              <a:gd name="connisteX3" fmla="*/ 0 w 3319780"/>
              <a:gd name="connsiteY3" fmla="*/ 1433195 h 2715895"/>
              <a:gd name="connisteX4" fmla="*/ 0 w 3319780"/>
              <a:gd name="connsiteY4" fmla="*/ 2715895 h 27158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319780" h="2715895">
                <a:moveTo>
                  <a:pt x="3319780" y="0"/>
                </a:moveTo>
                <a:lnTo>
                  <a:pt x="1931670" y="0"/>
                </a:lnTo>
                <a:lnTo>
                  <a:pt x="1931670" y="1433195"/>
                </a:lnTo>
                <a:lnTo>
                  <a:pt x="0" y="1433195"/>
                </a:lnTo>
                <a:lnTo>
                  <a:pt x="0" y="2715895"/>
                </a:lnTo>
              </a:path>
            </a:pathLst>
          </a:custGeom>
          <a:noFill/>
          <a:ln w="25400" cap="flat" cmpd="sng" algn="ctr">
            <a:solidFill>
              <a:schemeClr val="bg1">
                <a:lumMod val="75000"/>
              </a:schemeClr>
            </a:solidFill>
            <a:prstDash val="dash"/>
            <a:miter lim="800000"/>
            <a:headEnd type="none" w="med" len="med"/>
            <a:tailEnd type="stealth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4420235" y="1877060"/>
            <a:ext cx="3244215" cy="3787140"/>
          </a:xfrm>
          <a:custGeom>
            <a:avLst/>
            <a:gdLst>
              <a:gd name="connisteX0" fmla="*/ 3244215 w 3244215"/>
              <a:gd name="connsiteY0" fmla="*/ 0 h 3787140"/>
              <a:gd name="connisteX1" fmla="*/ 3244215 w 3244215"/>
              <a:gd name="connsiteY1" fmla="*/ 3485515 h 3787140"/>
              <a:gd name="connisteX2" fmla="*/ 3018155 w 3244215"/>
              <a:gd name="connsiteY2" fmla="*/ 3485515 h 3787140"/>
              <a:gd name="connisteX3" fmla="*/ 0 w 3244215"/>
              <a:gd name="connsiteY3" fmla="*/ 3485515 h 3787140"/>
              <a:gd name="connisteX4" fmla="*/ 0 w 3244215"/>
              <a:gd name="connsiteY4" fmla="*/ 3787140 h 37871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244215" h="3787140">
                <a:moveTo>
                  <a:pt x="3244215" y="0"/>
                </a:moveTo>
                <a:lnTo>
                  <a:pt x="3244215" y="3485515"/>
                </a:lnTo>
                <a:lnTo>
                  <a:pt x="3018155" y="3485515"/>
                </a:lnTo>
                <a:lnTo>
                  <a:pt x="0" y="3485515"/>
                </a:lnTo>
                <a:lnTo>
                  <a:pt x="0" y="3787140"/>
                </a:lnTo>
              </a:path>
            </a:pathLst>
          </a:cu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4262120" y="1906905"/>
            <a:ext cx="814705" cy="3757295"/>
          </a:xfrm>
          <a:custGeom>
            <a:avLst/>
            <a:gdLst>
              <a:gd name="connisteX0" fmla="*/ 0 w 814705"/>
              <a:gd name="connsiteY0" fmla="*/ 0 h 3757295"/>
              <a:gd name="connisteX1" fmla="*/ 0 w 814705"/>
              <a:gd name="connsiteY1" fmla="*/ 1373505 h 3757295"/>
              <a:gd name="connisteX2" fmla="*/ 814705 w 814705"/>
              <a:gd name="connsiteY2" fmla="*/ 1373505 h 3757295"/>
              <a:gd name="connisteX3" fmla="*/ 814705 w 814705"/>
              <a:gd name="connsiteY3" fmla="*/ 3757295 h 37572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814705" h="3757295">
                <a:moveTo>
                  <a:pt x="0" y="0"/>
                </a:moveTo>
                <a:lnTo>
                  <a:pt x="0" y="1373505"/>
                </a:lnTo>
                <a:lnTo>
                  <a:pt x="814705" y="1373505"/>
                </a:lnTo>
                <a:lnTo>
                  <a:pt x="814705" y="3757295"/>
                </a:lnTo>
              </a:path>
            </a:pathLst>
          </a:cu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3650615" y="2903220"/>
            <a:ext cx="2414270" cy="2791460"/>
          </a:xfrm>
          <a:custGeom>
            <a:avLst/>
            <a:gdLst>
              <a:gd name="connisteX0" fmla="*/ 0 w 2414270"/>
              <a:gd name="connsiteY0" fmla="*/ 0 h 2791460"/>
              <a:gd name="connisteX1" fmla="*/ 0 w 2414270"/>
              <a:gd name="connsiteY1" fmla="*/ 1915795 h 2791460"/>
              <a:gd name="connisteX2" fmla="*/ 2414270 w 2414270"/>
              <a:gd name="connsiteY2" fmla="*/ 1915795 h 2791460"/>
              <a:gd name="connisteX3" fmla="*/ 2414270 w 2414270"/>
              <a:gd name="connsiteY3" fmla="*/ 2791460 h 27914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414270" h="2791460">
                <a:moveTo>
                  <a:pt x="0" y="0"/>
                </a:moveTo>
                <a:lnTo>
                  <a:pt x="0" y="1915795"/>
                </a:lnTo>
                <a:lnTo>
                  <a:pt x="2414270" y="1915795"/>
                </a:lnTo>
                <a:lnTo>
                  <a:pt x="2414270" y="2791460"/>
                </a:lnTo>
              </a:path>
            </a:pathLst>
          </a:cu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952990" y="5228590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日志流</a:t>
            </a:r>
            <a:endParaRPr lang="zh-CN" altLang="en-US" sz="2000"/>
          </a:p>
        </p:txBody>
      </p:sp>
      <p:sp>
        <p:nvSpPr>
          <p:cNvPr id="7" name="矩形标注 6"/>
          <p:cNvSpPr/>
          <p:nvPr/>
        </p:nvSpPr>
        <p:spPr>
          <a:xfrm>
            <a:off x="7456170" y="2200910"/>
            <a:ext cx="4676775" cy="1325245"/>
          </a:xfrm>
          <a:prstGeom prst="wedgeRectCallout">
            <a:avLst>
              <a:gd name="adj1" fmla="val -113665"/>
              <a:gd name="adj2" fmla="val 2142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此</a:t>
            </a:r>
            <a:r>
              <a:rPr lang="en-US" altLang="zh-CN"/>
              <a:t>“</a:t>
            </a:r>
            <a:r>
              <a:rPr lang="zh-CN" altLang="en-US"/>
              <a:t>位置</a:t>
            </a:r>
            <a:r>
              <a:rPr lang="en-US" altLang="zh-CN"/>
              <a:t>“</a:t>
            </a:r>
            <a:r>
              <a:rPr lang="zh-CN" altLang="en-US"/>
              <a:t>前的</a:t>
            </a:r>
            <a:r>
              <a:rPr lang="en-US" altLang="zh-CN"/>
              <a:t>Redo</a:t>
            </a:r>
            <a:r>
              <a:rPr lang="zh-CN" altLang="en-US"/>
              <a:t>，对于实例恢复，是不需要的。因此都已经落盘成</a:t>
            </a:r>
            <a:r>
              <a:rPr lang="zh-CN" altLang="en-US"/>
              <a:t>功。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此</a:t>
            </a:r>
            <a:r>
              <a:rPr lang="en-US" altLang="zh-CN"/>
              <a:t>”</a:t>
            </a:r>
            <a:r>
              <a:rPr lang="zh-CN" altLang="en-US"/>
              <a:t>位置</a:t>
            </a:r>
            <a:r>
              <a:rPr lang="en-US" altLang="zh-CN"/>
              <a:t>“</a:t>
            </a:r>
            <a:r>
              <a:rPr lang="zh-CN" altLang="en-US"/>
              <a:t>后的</a:t>
            </a:r>
            <a:r>
              <a:rPr lang="en-US" altLang="zh-CN"/>
              <a:t>Redo</a:t>
            </a:r>
            <a:r>
              <a:rPr lang="zh-CN" altLang="en-US"/>
              <a:t>，就是需要恢复</a:t>
            </a:r>
            <a:r>
              <a:rPr lang="zh-CN" altLang="en-US"/>
              <a:t>的。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Oracle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955675"/>
            <a:ext cx="113385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/>
              <a:t>  </a:t>
            </a:r>
            <a:r>
              <a:rPr lang="zh-CN" altLang="en-US" sz="2400"/>
              <a:t>开始测试</a:t>
            </a:r>
            <a:r>
              <a:rPr lang="en-US" altLang="zh-CN" sz="2400"/>
              <a:t>   </a:t>
            </a: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9455" y="1491615"/>
            <a:ext cx="9443720" cy="4351655"/>
          </a:xfrm>
          <a:prstGeom prst="rect">
            <a:avLst/>
          </a:prstGeom>
        </p:spPr>
      </p:pic>
      <p:sp>
        <p:nvSpPr>
          <p:cNvPr id="7" name="矩形标注 6"/>
          <p:cNvSpPr/>
          <p:nvPr/>
        </p:nvSpPr>
        <p:spPr>
          <a:xfrm>
            <a:off x="6933565" y="1328420"/>
            <a:ext cx="3080385" cy="1325245"/>
          </a:xfrm>
          <a:prstGeom prst="wedgeRectCallout">
            <a:avLst>
              <a:gd name="adj1" fmla="val -90878"/>
              <a:gd name="adj2" fmla="val 90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确定恢复起点后，扫描</a:t>
            </a:r>
            <a:r>
              <a:rPr lang="en-US" altLang="zh-CN"/>
              <a:t>Redo</a:t>
            </a:r>
            <a:r>
              <a:rPr lang="zh-CN" altLang="en-US"/>
              <a:t>文件，判断出，有</a:t>
            </a:r>
            <a:r>
              <a:rPr lang="en-US" altLang="zh-CN"/>
              <a:t>24</a:t>
            </a:r>
            <a:r>
              <a:rPr lang="zh-CN" altLang="en-US"/>
              <a:t>个脏块需要</a:t>
            </a:r>
            <a:r>
              <a:rPr lang="zh-CN" altLang="en-US"/>
              <a:t>恢复。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9455" y="3268345"/>
            <a:ext cx="5723255" cy="676275"/>
          </a:xfrm>
          <a:prstGeom prst="rect">
            <a:avLst/>
          </a:prstGeom>
          <a:noFill/>
          <a:ln w="3492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Oracle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955675"/>
            <a:ext cx="113385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/>
              <a:t>  </a:t>
            </a:r>
            <a:r>
              <a:rPr lang="zh-CN" altLang="en-US" sz="2400"/>
              <a:t>开始测试</a:t>
            </a:r>
            <a:r>
              <a:rPr lang="en-US" altLang="zh-CN" sz="2400"/>
              <a:t>   </a:t>
            </a: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9455" y="1491615"/>
            <a:ext cx="9443720" cy="4351655"/>
          </a:xfrm>
          <a:prstGeom prst="rect">
            <a:avLst/>
          </a:prstGeom>
        </p:spPr>
      </p:pic>
      <p:sp>
        <p:nvSpPr>
          <p:cNvPr id="7" name="矩形标注 6"/>
          <p:cNvSpPr/>
          <p:nvPr/>
        </p:nvSpPr>
        <p:spPr>
          <a:xfrm>
            <a:off x="6610350" y="2348865"/>
            <a:ext cx="3080385" cy="1325245"/>
          </a:xfrm>
          <a:prstGeom prst="wedgeRectCallout">
            <a:avLst>
              <a:gd name="adj1" fmla="val -90878"/>
              <a:gd name="adj2" fmla="val 90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Partial Writes</a:t>
            </a:r>
            <a:r>
              <a:rPr lang="zh-CN" altLang="en-US"/>
              <a:t>的坏块，无法</a:t>
            </a:r>
            <a:r>
              <a:rPr lang="zh-CN" altLang="en-US"/>
              <a:t>恢复。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1035" y="4278630"/>
            <a:ext cx="5723255" cy="1540510"/>
          </a:xfrm>
          <a:prstGeom prst="rect">
            <a:avLst/>
          </a:prstGeom>
          <a:noFill/>
          <a:ln w="3492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Oracle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6070" y="955675"/>
            <a:ext cx="1133856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/>
              <a:t>  </a:t>
            </a:r>
            <a:r>
              <a:rPr lang="zh-CN" altLang="en-US" sz="2400"/>
              <a:t>恢复的局限性</a:t>
            </a: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页（块）的损坏是千奇百怪的。数据又是十分重要</a:t>
            </a:r>
            <a:r>
              <a:rPr lang="zh-CN" altLang="en-US"/>
              <a:t>的。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尝试用</a:t>
            </a:r>
            <a:r>
              <a:rPr lang="en-US" altLang="zh-CN"/>
              <a:t>Redo</a:t>
            </a:r>
            <a:r>
              <a:rPr lang="zh-CN" altLang="en-US"/>
              <a:t>在坏块基础上进行修复。坏块坏的可能近乎无限，你能想到的坏的情况是有</a:t>
            </a:r>
            <a:r>
              <a:rPr lang="zh-CN" altLang="en-US"/>
              <a:t>限。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Oracle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6070" y="955675"/>
            <a:ext cx="11671300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/>
              <a:t>  </a:t>
            </a:r>
            <a:r>
              <a:rPr lang="zh-CN" altLang="en-US" sz="2400"/>
              <a:t>恢复的局限性</a:t>
            </a: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页（块）的损坏是千奇百怪的。数据又是十分重要</a:t>
            </a:r>
            <a:r>
              <a:rPr lang="zh-CN" altLang="en-US"/>
              <a:t>的。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尝试用</a:t>
            </a:r>
            <a:r>
              <a:rPr lang="en-US" altLang="zh-CN"/>
              <a:t>Redo</a:t>
            </a:r>
            <a:r>
              <a:rPr lang="zh-CN" altLang="en-US"/>
              <a:t>在坏块基础上进行修复。坏块坏的可能近乎无限，你能想到的坏的情况是有</a:t>
            </a:r>
            <a:r>
              <a:rPr lang="zh-CN" altLang="en-US"/>
              <a:t>限：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                                          </a:t>
            </a:r>
            <a:r>
              <a:rPr lang="zh-CN" altLang="en-US" sz="3200" b="1">
                <a:latin typeface="华文隶书" panose="02010800040101010101" charset="-122"/>
                <a:ea typeface="华文隶书" panose="02010800040101010101" charset="-122"/>
              </a:rPr>
              <a:t>以有涯随无涯，殆已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因此，数据库的方式都是，在前一份完好一致的、正确的</a:t>
            </a:r>
            <a:r>
              <a:rPr lang="zh-CN" altLang="en-US"/>
              <a:t>数据基础上，应用日志（</a:t>
            </a:r>
            <a:r>
              <a:rPr lang="en-US" altLang="zh-CN"/>
              <a:t>redo</a:t>
            </a:r>
            <a:r>
              <a:rPr lang="zh-CN" altLang="en-US"/>
              <a:t>、</a:t>
            </a:r>
            <a:r>
              <a:rPr lang="en-US" altLang="zh-CN"/>
              <a:t>xlog</a:t>
            </a:r>
            <a:r>
              <a:rPr lang="zh-CN" altLang="en-US"/>
              <a:t>、</a:t>
            </a:r>
            <a:r>
              <a:rPr lang="en-US" altLang="zh-CN"/>
              <a:t>binlog</a:t>
            </a:r>
            <a:r>
              <a:rPr lang="zh-CN" altLang="en-US"/>
              <a:t>等），将数据推进到最近的</a:t>
            </a:r>
            <a:r>
              <a:rPr lang="zh-CN" altLang="en-US"/>
              <a:t>时刻。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580" y="1189990"/>
            <a:ext cx="10515600" cy="4351338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kumimoji="1" lang="en-US" altLang="zh-CN" b="1">
                <a:sym typeface="+mn-ea"/>
              </a:rPr>
              <a:t>  </a:t>
            </a:r>
            <a:r>
              <a:rPr kumimoji="1" lang="zh-CN" altLang="en-US" b="1">
                <a:sym typeface="+mn-ea"/>
              </a:rPr>
              <a:t>八仙过海</a:t>
            </a:r>
            <a:r>
              <a:rPr kumimoji="1" lang="en-US" altLang="zh-CN" b="1">
                <a:sym typeface="+mn-ea"/>
              </a:rPr>
              <a:t>   </a:t>
            </a:r>
            <a:r>
              <a:rPr kumimoji="1" lang="zh-CN" altLang="en-US" b="1">
                <a:sym typeface="+mn-ea"/>
              </a:rPr>
              <a:t>各显神通</a:t>
            </a:r>
            <a:r>
              <a:rPr kumimoji="1" lang="en-US" altLang="zh-CN">
                <a:sym typeface="+mn-ea"/>
              </a:rPr>
              <a:t> </a:t>
            </a:r>
            <a:endParaRPr kumimoji="1" lang="en-US" altLang="zh-CN" sz="2000">
              <a:sym typeface="+mn-ea"/>
            </a:endParaRPr>
          </a:p>
          <a:p>
            <a:endParaRPr kumimoji="1" lang="en-US" altLang="zh-CN" sz="2000">
              <a:sym typeface="+mn-ea"/>
            </a:endParaRPr>
          </a:p>
          <a:p>
            <a:pPr lvl="1"/>
            <a:r>
              <a:rPr kumimoji="1" lang="en-US" altLang="zh-CN" sz="1710">
                <a:sym typeface="+mn-ea"/>
              </a:rPr>
              <a:t>MySQL</a:t>
            </a:r>
            <a:r>
              <a:rPr kumimoji="1" lang="zh-CN" altLang="en-US" sz="1710">
                <a:sym typeface="+mn-ea"/>
              </a:rPr>
              <a:t>解决方案：</a:t>
            </a:r>
            <a:r>
              <a:rPr kumimoji="1" lang="en-US" altLang="zh-CN" sz="1710">
                <a:sym typeface="+mn-ea"/>
              </a:rPr>
              <a:t>Double Write</a:t>
            </a:r>
            <a:endParaRPr kumimoji="1" lang="zh-CN" altLang="en-US" sz="1710">
              <a:sym typeface="+mn-ea"/>
            </a:endParaRPr>
          </a:p>
          <a:p>
            <a:pPr marL="457200" lvl="1" indent="0">
              <a:buNone/>
            </a:pPr>
            <a:endParaRPr kumimoji="1" lang="zh-CN" altLang="en-US" sz="1710"/>
          </a:p>
          <a:p>
            <a:pPr lvl="1"/>
            <a:r>
              <a:rPr kumimoji="1" lang="en-US" altLang="zh-CN" sz="1710">
                <a:sym typeface="+mn-ea"/>
              </a:rPr>
              <a:t>Oracle</a:t>
            </a:r>
            <a:r>
              <a:rPr kumimoji="1" lang="zh-CN" altLang="en-US" sz="1710">
                <a:sym typeface="+mn-ea"/>
              </a:rPr>
              <a:t>解决方案：众说纷纭（高端硬件说、自有原子写</a:t>
            </a:r>
            <a:r>
              <a:rPr kumimoji="1" lang="zh-CN" altLang="en-US" sz="1710">
                <a:sym typeface="+mn-ea"/>
              </a:rPr>
              <a:t>说）</a:t>
            </a:r>
            <a:endParaRPr kumimoji="1" lang="zh-CN" altLang="en-US" sz="1710">
              <a:sym typeface="+mn-ea"/>
            </a:endParaRPr>
          </a:p>
          <a:p>
            <a:pPr lvl="1"/>
            <a:endParaRPr kumimoji="1" lang="zh-CN" altLang="en-US" sz="1710">
              <a:sym typeface="+mn-ea"/>
            </a:endParaRPr>
          </a:p>
          <a:p>
            <a:pPr lvl="1"/>
            <a:r>
              <a:rPr kumimoji="1" lang="en-US" altLang="zh-CN" sz="1710">
                <a:sym typeface="+mn-ea"/>
              </a:rPr>
              <a:t>PG</a:t>
            </a:r>
            <a:r>
              <a:rPr kumimoji="1" lang="zh-CN" altLang="en-US" sz="1710">
                <a:sym typeface="+mn-ea"/>
              </a:rPr>
              <a:t>解决方案：</a:t>
            </a:r>
            <a:r>
              <a:rPr kumimoji="1" lang="en-US" altLang="zh-CN" sz="1710">
                <a:sym typeface="+mn-ea"/>
              </a:rPr>
              <a:t>Full Page Writes</a:t>
            </a:r>
            <a:r>
              <a:rPr kumimoji="1" lang="zh-CN" altLang="en-US" sz="1710">
                <a:sym typeface="+mn-ea"/>
              </a:rPr>
              <a:t>（简称</a:t>
            </a:r>
            <a:r>
              <a:rPr kumimoji="1" lang="en-US" altLang="zh-CN" sz="1710">
                <a:sym typeface="+mn-ea"/>
              </a:rPr>
              <a:t>FPW</a:t>
            </a:r>
            <a:r>
              <a:rPr kumimoji="1" lang="zh-CN" altLang="en-US" sz="1710">
                <a:sym typeface="+mn-ea"/>
              </a:rPr>
              <a:t>）</a:t>
            </a:r>
            <a:endParaRPr kumimoji="1" lang="zh-CN" altLang="en-US" sz="1710">
              <a:sym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页分裂：部分写，Partial Writes</a:t>
            </a:r>
            <a:endParaRPr kumimoji="1" lang="en-US" altLang="zh-CN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Oracle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篇总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结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955675"/>
            <a:ext cx="113385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/>
              <a:t>  Oracle</a:t>
            </a:r>
            <a:r>
              <a:rPr lang="zh-CN" altLang="en-US" sz="2400"/>
              <a:t>篇总结</a:t>
            </a:r>
            <a:r>
              <a:rPr lang="en-US" altLang="zh-CN" sz="2400"/>
              <a:t>   </a:t>
            </a: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Oracle</a:t>
            </a:r>
            <a:r>
              <a:rPr lang="zh-CN" altLang="en-US"/>
              <a:t>应对</a:t>
            </a:r>
            <a:r>
              <a:rPr lang="en-US" altLang="zh-CN"/>
              <a:t>Partial Writes</a:t>
            </a:r>
            <a:r>
              <a:rPr lang="zh-CN" altLang="en-US"/>
              <a:t>，依赖</a:t>
            </a:r>
            <a:r>
              <a:rPr lang="en-US" altLang="zh-CN"/>
              <a:t>“</a:t>
            </a:r>
            <a:r>
              <a:rPr lang="zh-CN" altLang="en-US"/>
              <a:t>检查</a:t>
            </a:r>
            <a:r>
              <a:rPr lang="en-US" altLang="zh-CN"/>
              <a:t>“</a:t>
            </a:r>
            <a:r>
              <a:rPr lang="zh-CN" altLang="en-US"/>
              <a:t>和介质</a:t>
            </a:r>
            <a:r>
              <a:rPr lang="zh-CN" altLang="en-US"/>
              <a:t>恢复。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为了更快的完成介质恢复，提供</a:t>
            </a:r>
            <a:r>
              <a:rPr lang="en-US" altLang="zh-CN"/>
              <a:t>BlockRecover</a:t>
            </a:r>
            <a:r>
              <a:rPr lang="zh-CN" altLang="en-US"/>
              <a:t>功</a:t>
            </a:r>
            <a:r>
              <a:rPr lang="zh-CN" altLang="en-US"/>
              <a:t>能。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PG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955675"/>
            <a:ext cx="1133856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/>
              <a:t>  I/O</a:t>
            </a:r>
            <a:r>
              <a:rPr lang="zh-CN" altLang="en-US" sz="2400"/>
              <a:t>相关函数</a:t>
            </a:r>
            <a:r>
              <a:rPr lang="en-US" altLang="zh-CN" sz="2400"/>
              <a:t>    :  </a:t>
            </a:r>
            <a:r>
              <a:rPr lang="en-US" altLang="zh-CN"/>
              <a:t>pwrite</a:t>
            </a:r>
            <a:endParaRPr lang="en-US" altLang="zh-CN"/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CN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/>
              <a:t>  </a:t>
            </a:r>
            <a:r>
              <a:rPr lang="zh-CN" altLang="en-US" sz="2400"/>
              <a:t>准备测试数据：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create table dtcc2(id1 int primary key, id2 int, c1 varchar(30), c2 varchar(30)) ;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insert into dtcc2 values(1, 101, 'aaaaa1</a:t>
            </a:r>
            <a:r>
              <a:rPr lang="en-US" altLang="zh-CN">
                <a:sym typeface="+mn-ea"/>
              </a:rPr>
              <a:t>'</a:t>
            </a:r>
            <a:r>
              <a:rPr lang="en-US" altLang="zh-CN">
                <a:sym typeface="+mn-ea"/>
              </a:rPr>
              <a:t>, </a:t>
            </a:r>
            <a:r>
              <a:rPr lang="en-US" altLang="zh-CN">
                <a:sym typeface="+mn-ea"/>
              </a:rPr>
              <a:t>'aaaaaa1'</a:t>
            </a:r>
            <a:r>
              <a:rPr lang="en-US" altLang="zh-CN">
                <a:sym typeface="+mn-ea"/>
              </a:rPr>
              <a:t>);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Oracle</a:t>
            </a:r>
            <a:r>
              <a:rPr lang="zh-CN" altLang="en-US">
                <a:sym typeface="+mn-ea"/>
              </a:rPr>
              <a:t>一样，</a:t>
            </a:r>
            <a:r>
              <a:rPr lang="en-US" altLang="zh-CN">
                <a:sym typeface="+mn-ea"/>
              </a:rPr>
              <a:t>PG</a:t>
            </a:r>
            <a:r>
              <a:rPr lang="zh-CN" altLang="en-US">
                <a:sym typeface="+mn-ea"/>
              </a:rPr>
              <a:t>也是从下往上使用页空间，虽然只插入一行，但目标行在页的尾部。</a:t>
            </a: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如下</a:t>
            </a:r>
            <a:r>
              <a:rPr lang="zh-CN" altLang="en-US">
                <a:sym typeface="+mn-ea"/>
              </a:rPr>
              <a:t>方式观察表对应的文件：</a:t>
            </a: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cd PG</a:t>
            </a:r>
            <a:r>
              <a:rPr lang="zh-CN" altLang="en-US">
                <a:sym typeface="+mn-ea"/>
              </a:rPr>
              <a:t>的数据库目录</a:t>
            </a:r>
            <a:r>
              <a:rPr lang="en-US" altLang="zh-CN">
                <a:sym typeface="+mn-ea"/>
              </a:rPr>
              <a:t>/base/DATABASE_OID  (Database_OID</a:t>
            </a:r>
            <a:r>
              <a:rPr lang="zh-CN" altLang="en-US">
                <a:sym typeface="+mn-ea"/>
              </a:rPr>
              <a:t>来自于pg_database视</a:t>
            </a:r>
            <a:r>
              <a:rPr lang="zh-CN" altLang="en-US">
                <a:sym typeface="+mn-ea"/>
              </a:rPr>
              <a:t>图）</a:t>
            </a: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hexdump -C TABLE_OID </a:t>
            </a:r>
            <a:r>
              <a:rPr lang="zh-CN" altLang="en-US"/>
              <a:t>（</a:t>
            </a:r>
            <a:r>
              <a:rPr lang="en-US" altLang="zh-CN"/>
              <a:t>Table_OID</a:t>
            </a:r>
            <a:r>
              <a:rPr lang="zh-CN" altLang="en-US"/>
              <a:t>来自于</a:t>
            </a:r>
            <a:r>
              <a:rPr lang="en-US" altLang="zh-CN"/>
              <a:t>pg_class</a:t>
            </a:r>
            <a:r>
              <a:rPr lang="zh-CN" altLang="en-US"/>
              <a:t>视</a:t>
            </a:r>
            <a:r>
              <a:rPr lang="zh-CN" altLang="en-US"/>
              <a:t>图）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PG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889000"/>
            <a:ext cx="1133856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sym typeface="+mn-ea"/>
              </a:rPr>
              <a:t>  </a:t>
            </a:r>
            <a:r>
              <a:rPr lang="zh-CN" altLang="en-US" sz="2000">
                <a:sym typeface="+mn-ea"/>
              </a:rPr>
              <a:t>准备测试数据</a:t>
            </a:r>
            <a:r>
              <a:rPr lang="en-US" altLang="zh-CN" sz="2000"/>
              <a:t>  </a:t>
            </a:r>
            <a:r>
              <a:rPr lang="en-US" altLang="zh-CN" sz="2400"/>
              <a:t> </a:t>
            </a: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000">
                <a:sym typeface="+mn-ea"/>
              </a:rPr>
              <a:t>   </a:t>
            </a:r>
            <a:r>
              <a:rPr lang="zh-CN" altLang="en-US" sz="2000">
                <a:sym typeface="+mn-ea"/>
              </a:rPr>
              <a:t>测试步骤</a:t>
            </a:r>
            <a:r>
              <a:rPr lang="zh-CN" altLang="en-US" sz="2000"/>
              <a:t>：和</a:t>
            </a:r>
            <a:r>
              <a:rPr lang="en-US" altLang="zh-CN" sz="2000"/>
              <a:t>Oracle</a:t>
            </a:r>
            <a:r>
              <a:rPr lang="zh-CN" altLang="en-US" sz="2000"/>
              <a:t>方法</a:t>
            </a:r>
            <a:r>
              <a:rPr lang="zh-CN" altLang="en-US" sz="2000"/>
              <a:t>类似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修改目标行，使目标块成为脏页。</a:t>
            </a:r>
            <a:endParaRPr lang="en-US" altLang="zh-CN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手动发出检查点，触发</a:t>
            </a:r>
            <a:r>
              <a:rPr lang="en-US" altLang="zh-CN" sz="1600"/>
              <a:t>CheckPoint</a:t>
            </a:r>
            <a:r>
              <a:rPr lang="zh-CN" altLang="en-US" sz="1600"/>
              <a:t>进程写脏块。</a:t>
            </a:r>
            <a:endParaRPr lang="en-US" altLang="zh-CN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拦截</a:t>
            </a:r>
            <a:r>
              <a:rPr lang="en-US" altLang="zh-CN" sz="1600"/>
              <a:t>I/O</a:t>
            </a:r>
            <a:r>
              <a:rPr lang="zh-CN" altLang="en-US" sz="1600"/>
              <a:t>系统调用，修改</a:t>
            </a:r>
            <a:r>
              <a:rPr lang="en-US" altLang="zh-CN" sz="1600"/>
              <a:t>count</a:t>
            </a:r>
            <a:r>
              <a:rPr lang="zh-CN" altLang="en-US" sz="1600"/>
              <a:t>参数，造成一个</a:t>
            </a:r>
            <a:r>
              <a:rPr lang="en-US" altLang="zh-CN" sz="1600"/>
              <a:t>8K</a:t>
            </a:r>
            <a:r>
              <a:rPr lang="zh-CN" altLang="en-US" sz="1600"/>
              <a:t>块，前</a:t>
            </a:r>
            <a:r>
              <a:rPr lang="en-US" altLang="zh-CN" sz="1600"/>
              <a:t>4K</a:t>
            </a:r>
            <a:r>
              <a:rPr lang="zh-CN" altLang="en-US" sz="1600"/>
              <a:t>写成功、后</a:t>
            </a:r>
            <a:r>
              <a:rPr lang="en-US" altLang="zh-CN" sz="1600"/>
              <a:t>4K</a:t>
            </a:r>
            <a:r>
              <a:rPr lang="zh-CN" altLang="en-US" sz="1600"/>
              <a:t>写失败。</a:t>
            </a:r>
            <a:endParaRPr lang="zh-CN" alt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/>
              <a:t>观察、记录</a:t>
            </a:r>
            <a:r>
              <a:rPr lang="en-US" altLang="zh-CN" sz="1600"/>
              <a:t>PG</a:t>
            </a:r>
            <a:r>
              <a:rPr lang="zh-CN" altLang="en-US" sz="1600"/>
              <a:t>的处理过程。</a:t>
            </a:r>
            <a:endParaRPr lang="zh-CN" altLang="en-US" sz="1600"/>
          </a:p>
        </p:txBody>
      </p:sp>
      <p:sp>
        <p:nvSpPr>
          <p:cNvPr id="3" name="矩形 2"/>
          <p:cNvSpPr/>
          <p:nvPr/>
        </p:nvSpPr>
        <p:spPr>
          <a:xfrm>
            <a:off x="2616200" y="1494155"/>
            <a:ext cx="2568575" cy="1951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20975" y="1568450"/>
            <a:ext cx="2376805" cy="910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20975" y="2479040"/>
            <a:ext cx="2376805" cy="910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50945" y="3140710"/>
            <a:ext cx="1289050" cy="240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95450" y="2235200"/>
            <a:ext cx="65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8K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387975" y="1839595"/>
            <a:ext cx="65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4K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375910" y="2724150"/>
            <a:ext cx="65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4K</a:t>
            </a:r>
            <a:endParaRPr lang="en-US" altLang="zh-CN"/>
          </a:p>
        </p:txBody>
      </p:sp>
      <p:sp>
        <p:nvSpPr>
          <p:cNvPr id="16" name="线形标注 1 15"/>
          <p:cNvSpPr/>
          <p:nvPr/>
        </p:nvSpPr>
        <p:spPr>
          <a:xfrm>
            <a:off x="7666990" y="2759075"/>
            <a:ext cx="1840230" cy="507365"/>
          </a:xfrm>
          <a:prstGeom prst="borderCallout1">
            <a:avLst>
              <a:gd name="adj1" fmla="val 98122"/>
              <a:gd name="adj2" fmla="val -2070"/>
              <a:gd name="adj3" fmla="val 106257"/>
              <a:gd name="adj4" fmla="val -127398"/>
            </a:avLst>
          </a:prstGeom>
          <a:solidFill>
            <a:schemeClr val="accent5">
              <a:lumMod val="20000"/>
              <a:lumOff val="80000"/>
            </a:schemeClr>
          </a:solidFill>
          <a:ln>
            <a:headEnd type="diamon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目标行所在位置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PG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889000"/>
            <a:ext cx="113385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sym typeface="+mn-ea"/>
              </a:rPr>
              <a:t>  </a:t>
            </a:r>
            <a:r>
              <a:rPr lang="zh-CN" altLang="en-US" sz="2000">
                <a:sym typeface="+mn-ea"/>
              </a:rPr>
              <a:t>观察</a:t>
            </a:r>
            <a:r>
              <a:rPr lang="en-US" altLang="zh-CN" sz="2000">
                <a:sym typeface="+mn-ea"/>
              </a:rPr>
              <a:t>I/O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/>
              <a:t>  </a:t>
            </a:r>
            <a:r>
              <a:rPr lang="en-US" altLang="zh-CN" sz="2400"/>
              <a:t> 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probe syscall.pwrite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{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if (execname() == @1) 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{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        printf("old:%d %s %s %s %x %x %x %x\n", tid(), execname(), pp(), ppfunc(), $fd, $buf, $count, $pos)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}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}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000">
                <a:sym typeface="+mn-ea"/>
              </a:rPr>
              <a:t>   </a:t>
            </a:r>
            <a:r>
              <a:rPr lang="zh-CN" altLang="en-US" sz="2000">
                <a:sym typeface="+mn-ea"/>
              </a:rPr>
              <a:t>开始测试</a:t>
            </a:r>
            <a:endParaRPr lang="en-US" altLang="zh-CN" sz="20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r>
              <a:rPr lang="zh-CN" altLang="en-US" sz="1600"/>
              <a:t>postgres=# update dtcc2 set c1=upper(c1) where id1=1;</a:t>
            </a: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r>
              <a:rPr lang="zh-CN" altLang="en-US" sz="1600"/>
              <a:t>UPDATE 1</a:t>
            </a: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r>
              <a:rPr lang="zh-CN" altLang="en-US" sz="1600"/>
              <a:t>postgres=# checkpoint;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PG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889000"/>
            <a:ext cx="113385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sym typeface="+mn-ea"/>
              </a:rPr>
              <a:t>  </a:t>
            </a:r>
            <a:r>
              <a:rPr lang="zh-CN" altLang="en-US" sz="2000">
                <a:sym typeface="+mn-ea"/>
              </a:rPr>
              <a:t>观察</a:t>
            </a:r>
            <a:r>
              <a:rPr lang="en-US" altLang="zh-CN" sz="2000">
                <a:sym typeface="+mn-ea"/>
              </a:rPr>
              <a:t>I/O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/>
              <a:t>  </a:t>
            </a:r>
            <a:r>
              <a:rPr lang="en-US" altLang="zh-CN" sz="2400"/>
              <a:t> 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probe syscall.pwrite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{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if (execname() == @1) 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{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        printf("old:%d %s %s %s %x %x %x %x\n", tid(), execname(), pp(), ppfunc(), $fd, $buf, $count, $pos)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}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}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000">
                <a:sym typeface="+mn-ea"/>
              </a:rPr>
              <a:t>   </a:t>
            </a:r>
            <a:r>
              <a:rPr lang="zh-CN" altLang="en-US" sz="2000">
                <a:sym typeface="+mn-ea"/>
              </a:rPr>
              <a:t>开始测试</a:t>
            </a:r>
            <a:endParaRPr lang="en-US" altLang="zh-CN" sz="20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r>
              <a:rPr lang="zh-CN" altLang="en-US" sz="1600"/>
              <a:t>postgres=# update dtcc2 set c1=upper(c1) where id1=1;</a:t>
            </a: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r>
              <a:rPr lang="zh-CN" altLang="en-US" sz="1600"/>
              <a:t>UPDATE 1</a:t>
            </a: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r>
              <a:rPr lang="zh-CN" altLang="en-US" sz="1600"/>
              <a:t>postgres=# checkpoint;</a:t>
            </a: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" y="1812925"/>
            <a:ext cx="11368405" cy="32321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31190" y="2140585"/>
            <a:ext cx="10794365" cy="294640"/>
          </a:xfrm>
          <a:prstGeom prst="rect">
            <a:avLst/>
          </a:prstGeom>
          <a:noFill/>
          <a:ln w="3492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6633845" y="945515"/>
            <a:ext cx="4676775" cy="697230"/>
          </a:xfrm>
          <a:prstGeom prst="wedgeRectCallout">
            <a:avLst>
              <a:gd name="adj1" fmla="val 5885"/>
              <a:gd name="adj2" fmla="val 113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用户后台进程写</a:t>
            </a:r>
            <a:r>
              <a:rPr lang="en-US" altLang="zh-CN"/>
              <a:t>WAL</a:t>
            </a:r>
            <a:r>
              <a:rPr lang="zh-CN" altLang="en-US"/>
              <a:t>日志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PG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889000"/>
            <a:ext cx="113385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sym typeface="+mn-ea"/>
              </a:rPr>
              <a:t>  </a:t>
            </a:r>
            <a:r>
              <a:rPr lang="zh-CN" altLang="en-US" sz="2000">
                <a:sym typeface="+mn-ea"/>
              </a:rPr>
              <a:t>观察</a:t>
            </a:r>
            <a:r>
              <a:rPr lang="en-US" altLang="zh-CN" sz="2000">
                <a:sym typeface="+mn-ea"/>
              </a:rPr>
              <a:t>I/O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/>
              <a:t>  </a:t>
            </a:r>
            <a:r>
              <a:rPr lang="en-US" altLang="zh-CN" sz="2400"/>
              <a:t> 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probe syscall.pwrite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{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if (execname() == @1) 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{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        printf("old:%d %s %s %s %x %x %x %x\n", tid(), execname(), pp(), ppfunc(), $fd, $buf, $count, $pos)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}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}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000">
                <a:sym typeface="+mn-ea"/>
              </a:rPr>
              <a:t>   </a:t>
            </a:r>
            <a:r>
              <a:rPr lang="zh-CN" altLang="en-US" sz="2000">
                <a:sym typeface="+mn-ea"/>
              </a:rPr>
              <a:t>开始测试</a:t>
            </a:r>
            <a:endParaRPr lang="en-US" altLang="zh-CN" sz="20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r>
              <a:rPr lang="zh-CN" altLang="en-US" sz="1600"/>
              <a:t>postgres=# update dtcc2 set c1=upper(c1) where id1=1;</a:t>
            </a: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r>
              <a:rPr lang="zh-CN" altLang="en-US" sz="1600"/>
              <a:t>UPDATE 1</a:t>
            </a: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r>
              <a:rPr lang="zh-CN" altLang="en-US" sz="1600"/>
              <a:t>postgres=# checkpoint;</a:t>
            </a: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" y="1812925"/>
            <a:ext cx="11368405" cy="32321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31190" y="2588260"/>
            <a:ext cx="10794365" cy="294640"/>
          </a:xfrm>
          <a:prstGeom prst="rect">
            <a:avLst/>
          </a:prstGeom>
          <a:noFill/>
          <a:ln w="3492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6633845" y="945515"/>
            <a:ext cx="4676775" cy="697230"/>
          </a:xfrm>
          <a:prstGeom prst="wedgeRectCallout">
            <a:avLst>
              <a:gd name="adj1" fmla="val 6727"/>
              <a:gd name="adj2" fmla="val 166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walwriter进程写</a:t>
            </a:r>
            <a:r>
              <a:rPr lang="en-US" altLang="zh-CN"/>
              <a:t>WAL</a:t>
            </a:r>
            <a:r>
              <a:rPr lang="zh-CN" altLang="en-US"/>
              <a:t>日志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PG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889000"/>
            <a:ext cx="113385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sym typeface="+mn-ea"/>
              </a:rPr>
              <a:t>  </a:t>
            </a:r>
            <a:r>
              <a:rPr lang="zh-CN" altLang="en-US" sz="2000">
                <a:sym typeface="+mn-ea"/>
              </a:rPr>
              <a:t>观察</a:t>
            </a:r>
            <a:r>
              <a:rPr lang="en-US" altLang="zh-CN" sz="2000">
                <a:sym typeface="+mn-ea"/>
              </a:rPr>
              <a:t>I/O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/>
              <a:t>  </a:t>
            </a:r>
            <a:r>
              <a:rPr lang="en-US" altLang="zh-CN" sz="2400"/>
              <a:t> 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probe syscall.pwrite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{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if (execname() == @1) 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{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        printf("old:%d %s %s %s %x %x %x %x\n", tid(), execname(), pp(), ppfunc(), $fd, $buf, $count, $pos)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}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}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000">
                <a:sym typeface="+mn-ea"/>
              </a:rPr>
              <a:t>   </a:t>
            </a:r>
            <a:r>
              <a:rPr lang="zh-CN" altLang="en-US" sz="2000">
                <a:sym typeface="+mn-ea"/>
              </a:rPr>
              <a:t>开始测试</a:t>
            </a:r>
            <a:endParaRPr lang="en-US" altLang="zh-CN" sz="20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r>
              <a:rPr lang="zh-CN" altLang="en-US" sz="1600"/>
              <a:t>postgres=# update dtcc2 set c1=upper(c1) where id1=1;</a:t>
            </a: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r>
              <a:rPr lang="zh-CN" altLang="en-US" sz="1600"/>
              <a:t>UPDATE 1</a:t>
            </a: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r>
              <a:rPr lang="zh-CN" altLang="en-US" sz="1600"/>
              <a:t>postgres=# checkpoint;</a:t>
            </a: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" y="1812925"/>
            <a:ext cx="11368405" cy="32321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31190" y="3416935"/>
            <a:ext cx="10794365" cy="294640"/>
          </a:xfrm>
          <a:prstGeom prst="rect">
            <a:avLst/>
          </a:prstGeom>
          <a:noFill/>
          <a:ln w="3492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6633845" y="945515"/>
            <a:ext cx="4676775" cy="697230"/>
          </a:xfrm>
          <a:prstGeom prst="wedgeRectCallout">
            <a:avLst>
              <a:gd name="adj1" fmla="val 6510"/>
              <a:gd name="adj2" fmla="val 293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Checkpoint</a:t>
            </a:r>
            <a:r>
              <a:rPr lang="zh-CN" altLang="en-US"/>
              <a:t>进程写目标表对应的</a:t>
            </a:r>
            <a:r>
              <a:rPr lang="zh-CN" altLang="en-US"/>
              <a:t>文件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PG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889000"/>
            <a:ext cx="113385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sym typeface="+mn-ea"/>
              </a:rPr>
              <a:t>  </a:t>
            </a:r>
            <a:r>
              <a:rPr lang="zh-CN" altLang="en-US" sz="2400">
                <a:sym typeface="+mn-ea"/>
              </a:rPr>
              <a:t>测试脚本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/>
              <a:t>  </a:t>
            </a:r>
            <a:r>
              <a:rPr lang="en-US" altLang="zh-CN" sz="2400"/>
              <a:t> 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probe syscall.pwrite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{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if (execname() == @1) 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{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        printf("old:%d %s %s %s %x %x %x %x\n", tid(), execname(), pp(), ppfunc(), $fd, $buf, $count, $pos)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}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}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000">
                <a:sym typeface="+mn-ea"/>
              </a:rPr>
              <a:t>   </a:t>
            </a:r>
            <a:r>
              <a:rPr lang="zh-CN" altLang="en-US" sz="2000">
                <a:sym typeface="+mn-ea"/>
              </a:rPr>
              <a:t>开始测试</a:t>
            </a:r>
            <a:endParaRPr lang="en-US" altLang="zh-CN" sz="20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r>
              <a:rPr lang="zh-CN" altLang="en-US" sz="1600"/>
              <a:t>postgres=# update dtcc2 set c1=upper(c1) where id1=1;</a:t>
            </a: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r>
              <a:rPr lang="zh-CN" altLang="en-US" sz="1600"/>
              <a:t>UPDATE 1</a:t>
            </a: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r>
              <a:rPr lang="zh-CN" altLang="en-US" sz="1600"/>
              <a:t>postgres=# checkpoint;</a:t>
            </a:r>
            <a:endParaRPr lang="zh-CN" altLang="en-US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545" y="1408430"/>
            <a:ext cx="10468610" cy="4676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PG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889000"/>
            <a:ext cx="11338560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sym typeface="+mn-ea"/>
              </a:rPr>
              <a:t>  </a:t>
            </a:r>
            <a:r>
              <a:rPr lang="zh-CN" altLang="en-US" sz="2400">
                <a:sym typeface="+mn-ea"/>
              </a:rPr>
              <a:t>测试结果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/>
              <a:t>  </a:t>
            </a:r>
            <a:r>
              <a:rPr lang="en-US" altLang="zh-CN" sz="2400"/>
              <a:t> 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r>
              <a:rPr lang="en-US" altLang="zh-CN" sz="1600"/>
              <a:t>I/O</a:t>
            </a:r>
            <a:r>
              <a:rPr lang="zh-CN" altLang="en-US" sz="1600"/>
              <a:t>错误后数据库没有当掉，使用</a:t>
            </a:r>
            <a:r>
              <a:rPr lang="en-US" altLang="zh-CN" sz="1600"/>
              <a:t>kill</a:t>
            </a:r>
            <a:r>
              <a:rPr lang="zh-CN" altLang="en-US" sz="1600"/>
              <a:t>命令，</a:t>
            </a:r>
            <a:r>
              <a:rPr lang="en-US" altLang="zh-CN" sz="1600"/>
              <a:t>kill</a:t>
            </a:r>
            <a:r>
              <a:rPr lang="zh-CN" altLang="en-US" sz="1600"/>
              <a:t>掉所有</a:t>
            </a:r>
            <a:r>
              <a:rPr lang="en-US" altLang="zh-CN" sz="1600"/>
              <a:t>PG</a:t>
            </a:r>
            <a:r>
              <a:rPr lang="zh-CN" altLang="en-US" sz="1600"/>
              <a:t>的进程，模拟意外当</a:t>
            </a:r>
            <a:r>
              <a:rPr lang="zh-CN" altLang="en-US" sz="1600"/>
              <a:t>库：</a:t>
            </a: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r>
              <a:rPr lang="zh-CN" altLang="en-US" sz="1600"/>
              <a:t>kill -9 5385 5386  5388 5389 5390 5391 5392 5393 5394 5400</a:t>
            </a: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1100" y="969645"/>
            <a:ext cx="7029450" cy="14859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" y="2954020"/>
            <a:ext cx="11609070" cy="2331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PG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889000"/>
            <a:ext cx="11338560" cy="2784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sym typeface="+mn-ea"/>
              </a:rPr>
              <a:t>  </a:t>
            </a:r>
            <a:r>
              <a:rPr lang="zh-CN" altLang="en-US" sz="2400">
                <a:sym typeface="+mn-ea"/>
              </a:rPr>
              <a:t>测试结果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/>
              <a:t>  </a:t>
            </a:r>
            <a:r>
              <a:rPr lang="en-US" altLang="zh-CN" sz="2400"/>
              <a:t> </a:t>
            </a: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endParaRPr lang="zh-CN" altLang="en-US" sz="7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查看日志，有大量</a:t>
            </a:r>
            <a:r>
              <a:rPr lang="en-US" altLang="zh-CN" sz="1600">
                <a:sym typeface="+mn-ea"/>
              </a:rPr>
              <a:t>I/O</a:t>
            </a:r>
            <a:r>
              <a:rPr lang="zh-CN" altLang="en-US" sz="1600">
                <a:sym typeface="+mn-ea"/>
              </a:rPr>
              <a:t>错误：</a:t>
            </a: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重新启动</a:t>
            </a:r>
            <a:r>
              <a:rPr lang="en-US" altLang="zh-CN" sz="1600"/>
              <a:t>PG</a:t>
            </a:r>
            <a:r>
              <a:rPr lang="zh-CN" altLang="en-US" sz="1600"/>
              <a:t>，</a:t>
            </a:r>
            <a:r>
              <a:rPr lang="en-US" altLang="zh-CN" sz="1600"/>
              <a:t>PG</a:t>
            </a:r>
            <a:r>
              <a:rPr lang="zh-CN" altLang="en-US" sz="1600"/>
              <a:t>自动进行</a:t>
            </a:r>
            <a:r>
              <a:rPr lang="zh-CN" altLang="en-US" sz="1600"/>
              <a:t>恢复：</a:t>
            </a:r>
            <a:endParaRPr lang="zh-CN" altLang="en-US" sz="16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0" y="3825240"/>
            <a:ext cx="11658600" cy="2133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" y="1710690"/>
            <a:ext cx="8622030" cy="1520190"/>
          </a:xfrm>
          <a:prstGeom prst="rect">
            <a:avLst/>
          </a:prstGeom>
        </p:spPr>
      </p:pic>
      <p:sp>
        <p:nvSpPr>
          <p:cNvPr id="10" name="矩形标注 9"/>
          <p:cNvSpPr/>
          <p:nvPr/>
        </p:nvSpPr>
        <p:spPr>
          <a:xfrm>
            <a:off x="8241030" y="2814320"/>
            <a:ext cx="3677920" cy="1228725"/>
          </a:xfrm>
          <a:prstGeom prst="wedgeRectCallout">
            <a:avLst>
              <a:gd name="adj1" fmla="val -69008"/>
              <a:gd name="adj2" fmla="val 93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1F/2E000310</a:t>
            </a:r>
            <a:r>
              <a:rPr lang="zh-CN" altLang="en-US"/>
              <a:t>，就是</a:t>
            </a:r>
            <a:r>
              <a:rPr lang="en-US" altLang="zh-CN"/>
              <a:t>“</a:t>
            </a:r>
            <a:r>
              <a:rPr lang="zh-CN" altLang="en-US"/>
              <a:t>检查点位置</a:t>
            </a:r>
            <a:r>
              <a:rPr lang="en-US" altLang="zh-CN"/>
              <a:t>”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相关信息记录在</a:t>
            </a:r>
            <a:r>
              <a:rPr lang="en-US" altLang="zh-CN"/>
              <a:t>PG</a:t>
            </a:r>
            <a:r>
              <a:rPr lang="zh-CN" altLang="en-US"/>
              <a:t>的控制文件</a:t>
            </a:r>
            <a:r>
              <a:rPr lang="zh-CN" altLang="en-US"/>
              <a:t>中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171565" y="1367155"/>
            <a:ext cx="1069975" cy="189674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580" y="1181100"/>
            <a:ext cx="10515600" cy="4351338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kumimoji="1" lang="en-US" altLang="zh-CN" b="1">
                <a:sym typeface="+mn-ea"/>
              </a:rPr>
              <a:t>  MySQL Double Write</a:t>
            </a:r>
            <a:r>
              <a:rPr kumimoji="1" lang="en-US" altLang="zh-CN">
                <a:sym typeface="+mn-ea"/>
              </a:rPr>
              <a:t> </a:t>
            </a:r>
            <a:endParaRPr kumimoji="1" lang="en-US" altLang="zh-CN">
              <a:sym typeface="+mn-ea"/>
            </a:endParaRPr>
          </a:p>
          <a:p>
            <a:pPr marL="457200" lvl="1" indent="0">
              <a:buNone/>
            </a:pPr>
            <a:endParaRPr kumimoji="1" lang="zh-CN" altLang="en-US" sz="1710">
              <a:sym typeface="+mn-ea"/>
            </a:endParaRPr>
          </a:p>
          <a:p>
            <a:pPr marL="457200" lvl="1" indent="0">
              <a:buNone/>
            </a:pPr>
            <a:r>
              <a:rPr kumimoji="1" lang="zh-CN" altLang="en-US" sz="1710"/>
              <a:t>先写</a:t>
            </a:r>
            <a:r>
              <a:rPr kumimoji="1" lang="en-US" altLang="zh-CN" sz="1710"/>
              <a:t>Double Write Buffer</a:t>
            </a:r>
            <a:endParaRPr kumimoji="1" lang="en-US" altLang="zh-CN" sz="1710"/>
          </a:p>
          <a:p>
            <a:pPr marL="457200" lvl="1" indent="0">
              <a:buNone/>
            </a:pPr>
            <a:endParaRPr kumimoji="1" lang="en-US" altLang="zh-CN" sz="1710"/>
          </a:p>
          <a:p>
            <a:pPr marL="457200" lvl="1" indent="0">
              <a:buNone/>
            </a:pPr>
            <a:r>
              <a:rPr kumimoji="1" lang="zh-CN" altLang="en-US" sz="1710"/>
              <a:t>再写</a:t>
            </a:r>
            <a:r>
              <a:rPr kumimoji="1" lang="en-US" altLang="zh-CN" sz="1710"/>
              <a:t>Buffer Pool</a:t>
            </a:r>
            <a:r>
              <a:rPr kumimoji="1" lang="zh-CN" altLang="en-US" sz="1710"/>
              <a:t>中的脏</a:t>
            </a:r>
            <a:r>
              <a:rPr kumimoji="1" lang="zh-CN" altLang="en-US" sz="1710"/>
              <a:t>页</a:t>
            </a:r>
            <a:endParaRPr kumimoji="1" lang="zh-CN" altLang="en-US" sz="1710"/>
          </a:p>
          <a:p>
            <a:pPr marL="457200" lvl="1" indent="0">
              <a:buNone/>
            </a:pPr>
            <a:endParaRPr kumimoji="1" lang="en-US" altLang="zh-CN" sz="1710"/>
          </a:p>
          <a:p>
            <a:pPr marL="457200" lvl="1" indent="0">
              <a:buNone/>
            </a:pPr>
            <a:r>
              <a:rPr kumimoji="1" lang="zh-CN" altLang="en-US" sz="1710"/>
              <a:t>脏页写失败了，使用</a:t>
            </a:r>
            <a:r>
              <a:rPr kumimoji="1" lang="en-US" altLang="zh-CN" sz="1710"/>
              <a:t>Double Write</a:t>
            </a:r>
            <a:r>
              <a:rPr kumimoji="1" lang="zh-CN" altLang="en-US" sz="1710"/>
              <a:t>中的页进行</a:t>
            </a:r>
            <a:r>
              <a:rPr kumimoji="1" lang="zh-CN" altLang="en-US" sz="1710"/>
              <a:t>恢复</a:t>
            </a:r>
            <a:endParaRPr kumimoji="1" lang="zh-CN" altLang="en-US" sz="1710"/>
          </a:p>
          <a:p>
            <a:pPr marL="457200" lvl="1" indent="0">
              <a:buNone/>
            </a:pPr>
            <a:endParaRPr kumimoji="1" lang="zh-CN" altLang="en-US" sz="1710"/>
          </a:p>
          <a:p>
            <a:pPr marL="457200" lvl="1" indent="0">
              <a:buNone/>
            </a:pPr>
            <a:r>
              <a:rPr kumimoji="1" lang="en-US" altLang="zh-CN" sz="1710"/>
              <a:t>Double Write</a:t>
            </a:r>
            <a:r>
              <a:rPr kumimoji="1" lang="zh-CN" altLang="en-US" sz="1710"/>
              <a:t>写失败了，不写</a:t>
            </a:r>
            <a:r>
              <a:rPr kumimoji="1" lang="en-US" altLang="zh-CN" sz="1710"/>
              <a:t>Buffer Pool</a:t>
            </a:r>
            <a:r>
              <a:rPr kumimoji="1" lang="zh-CN" altLang="en-US" sz="1710"/>
              <a:t>中的脏</a:t>
            </a:r>
            <a:r>
              <a:rPr kumimoji="1" lang="zh-CN" altLang="en-US" sz="1710"/>
              <a:t>页，</a:t>
            </a:r>
            <a:endParaRPr kumimoji="1" lang="zh-CN" altLang="en-US" sz="1710"/>
          </a:p>
          <a:p>
            <a:pPr marL="457200" lvl="1" indent="0">
              <a:buNone/>
            </a:pPr>
            <a:r>
              <a:rPr kumimoji="1" lang="zh-CN" altLang="en-US" sz="1710"/>
              <a:t>脏页直接丢</a:t>
            </a:r>
            <a:r>
              <a:rPr kumimoji="1" lang="zh-CN" altLang="en-US" sz="1710"/>
              <a:t>弃，依赖</a:t>
            </a:r>
            <a:r>
              <a:rPr kumimoji="1" lang="en-US" altLang="zh-CN" sz="1710"/>
              <a:t>BinLog</a:t>
            </a:r>
            <a:r>
              <a:rPr kumimoji="1" lang="zh-CN" altLang="en-US" sz="1710"/>
              <a:t>恢复。</a:t>
            </a:r>
            <a:endParaRPr kumimoji="1" lang="zh-CN" altLang="en-US" sz="171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页分裂：部分写，Partial Writes</a:t>
            </a:r>
            <a:endParaRPr kumimoji="1" lang="en-US" altLang="zh-CN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52210" y="1424305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55385" y="1865630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55385" y="2303780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58560" y="2745105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03335" y="1808480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96985" y="2249805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96985" y="2697480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00160" y="3138805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23280" y="749300"/>
            <a:ext cx="1657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Buffer Pool</a:t>
            </a:r>
            <a:r>
              <a:rPr lang="zh-CN" altLang="en-US"/>
              <a:t>中的</a:t>
            </a:r>
            <a:r>
              <a:rPr lang="en-US" altLang="zh-CN"/>
              <a:t>Dirty </a:t>
            </a:r>
            <a:r>
              <a:rPr lang="en-US" altLang="zh-CN"/>
              <a:t>Page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394065" y="721995"/>
            <a:ext cx="1657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Double </a:t>
            </a:r>
            <a:r>
              <a:rPr lang="en-US" altLang="zh-CN"/>
              <a:t>Write</a:t>
            </a:r>
            <a:endParaRPr lang="en-US" altLang="zh-CN"/>
          </a:p>
          <a:p>
            <a:pPr algn="ctr"/>
            <a:r>
              <a:rPr lang="en-US" altLang="zh-CN"/>
              <a:t>B</a:t>
            </a:r>
            <a:r>
              <a:rPr lang="en-US" altLang="zh-CN"/>
              <a:t>uffer</a:t>
            </a:r>
            <a:endParaRPr lang="en-US" altLang="zh-CN"/>
          </a:p>
        </p:txBody>
      </p:sp>
      <p:sp>
        <p:nvSpPr>
          <p:cNvPr id="15" name="右箭头 14"/>
          <p:cNvSpPr/>
          <p:nvPr/>
        </p:nvSpPr>
        <p:spPr>
          <a:xfrm>
            <a:off x="7608570" y="2195195"/>
            <a:ext cx="928370" cy="65849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903970" y="1360805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……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903970" y="3586480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……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柱形 17"/>
          <p:cNvSpPr/>
          <p:nvPr/>
        </p:nvSpPr>
        <p:spPr>
          <a:xfrm>
            <a:off x="5647690" y="4066540"/>
            <a:ext cx="4443730" cy="197866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8394065" y="4667885"/>
            <a:ext cx="926465" cy="1226820"/>
            <a:chOff x="16762" y="4238"/>
            <a:chExt cx="1459" cy="4199"/>
          </a:xfrm>
        </p:grpSpPr>
        <p:sp>
          <p:nvSpPr>
            <p:cNvPr id="19" name="矩形 18"/>
            <p:cNvSpPr/>
            <p:nvPr/>
          </p:nvSpPr>
          <p:spPr>
            <a:xfrm>
              <a:off x="16772" y="4943"/>
              <a:ext cx="1448" cy="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Page 1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6762" y="5638"/>
              <a:ext cx="1448" cy="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Page 2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6762" y="6343"/>
              <a:ext cx="1448" cy="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Page 3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6767" y="7038"/>
              <a:ext cx="1448" cy="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Page 4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6773" y="4238"/>
              <a:ext cx="1448" cy="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……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6773" y="7743"/>
              <a:ext cx="1448" cy="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……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529070" y="4772025"/>
            <a:ext cx="925830" cy="1014730"/>
            <a:chOff x="6514" y="5598"/>
            <a:chExt cx="1458" cy="2774"/>
          </a:xfrm>
        </p:grpSpPr>
        <p:sp>
          <p:nvSpPr>
            <p:cNvPr id="27" name="矩形 26"/>
            <p:cNvSpPr/>
            <p:nvPr/>
          </p:nvSpPr>
          <p:spPr>
            <a:xfrm>
              <a:off x="6514" y="5598"/>
              <a:ext cx="1448" cy="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Page 1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519" y="6293"/>
              <a:ext cx="1448" cy="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Page 2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519" y="6983"/>
              <a:ext cx="1448" cy="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Page 3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524" y="7678"/>
              <a:ext cx="1448" cy="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Page 4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肘形连接符 31"/>
          <p:cNvCxnSpPr>
            <a:stCxn id="13" idx="2"/>
            <a:endCxn id="27" idx="0"/>
          </p:cNvCxnSpPr>
          <p:nvPr/>
        </p:nvCxnSpPr>
        <p:spPr>
          <a:xfrm rot="5400000" flipV="1">
            <a:off x="6094095" y="3876675"/>
            <a:ext cx="1508125" cy="2819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7" idx="2"/>
            <a:endCxn id="23" idx="0"/>
          </p:cNvCxnSpPr>
          <p:nvPr/>
        </p:nvCxnSpPr>
        <p:spPr>
          <a:xfrm rot="5400000">
            <a:off x="8792210" y="4096385"/>
            <a:ext cx="640080" cy="5029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79180" y="4114165"/>
            <a:ext cx="363855" cy="3505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524625" y="3624580"/>
            <a:ext cx="363855" cy="3505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PG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889000"/>
            <a:ext cx="11338560" cy="5200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sym typeface="+mn-ea"/>
              </a:rPr>
              <a:t>  </a:t>
            </a:r>
            <a:r>
              <a:rPr lang="zh-CN" altLang="en-US" sz="2400">
                <a:sym typeface="+mn-ea"/>
              </a:rPr>
              <a:t>测试结果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/>
              <a:t>  </a:t>
            </a:r>
            <a:r>
              <a:rPr lang="en-US" altLang="zh-CN" sz="2400"/>
              <a:t> 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r>
              <a:rPr lang="zh-CN" altLang="en-US" sz="1600"/>
              <a:t>再次启动数据库，一切正常，数据也没有丢失。最后的测试语句，就是将数据改为小</a:t>
            </a:r>
            <a:r>
              <a:rPr lang="zh-CN" altLang="en-US" sz="1600"/>
              <a:t>写。</a:t>
            </a: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9160" y="1456055"/>
            <a:ext cx="7362825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PG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889000"/>
            <a:ext cx="11338560" cy="5200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sym typeface="+mn-ea"/>
              </a:rPr>
              <a:t>  </a:t>
            </a:r>
            <a:r>
              <a:rPr lang="zh-CN" altLang="en-US" sz="2400">
                <a:sym typeface="+mn-ea"/>
              </a:rPr>
              <a:t>测试结果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/>
              <a:t>  </a:t>
            </a:r>
            <a:r>
              <a:rPr lang="en-US" altLang="zh-CN" sz="2400"/>
              <a:t> 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r>
              <a:rPr lang="zh-CN" altLang="en-US" sz="1600"/>
              <a:t>再次启动数据库，一切正常，数据也没有丢失。最后的测试语句，就是将数据改为小</a:t>
            </a:r>
            <a:r>
              <a:rPr lang="zh-CN" altLang="en-US" sz="1600"/>
              <a:t>写。</a:t>
            </a: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r>
              <a:rPr lang="en-US" altLang="zh-CN" sz="1600"/>
              <a:t>PG</a:t>
            </a:r>
            <a:r>
              <a:rPr lang="zh-CN" altLang="en-US" sz="1600"/>
              <a:t>以巨大的性能代价（超</a:t>
            </a:r>
            <a:r>
              <a:rPr lang="en-US" altLang="zh-CN" sz="1600"/>
              <a:t>30%</a:t>
            </a:r>
            <a:r>
              <a:rPr lang="zh-CN" altLang="en-US" sz="1600"/>
              <a:t>性能下</a:t>
            </a:r>
            <a:r>
              <a:rPr lang="zh-CN" altLang="en-US" sz="1600"/>
              <a:t>降），解决了</a:t>
            </a:r>
            <a:r>
              <a:rPr lang="en-US" altLang="zh-CN" sz="1600"/>
              <a:t>Partial Writes</a:t>
            </a:r>
            <a:r>
              <a:rPr lang="zh-CN" altLang="en-US" sz="1600"/>
              <a:t>问题。</a:t>
            </a:r>
            <a:endParaRPr lang="zh-CN" altLang="en-US" sz="1600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9160" y="1456055"/>
            <a:ext cx="7362825" cy="320040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658620" y="2102485"/>
            <a:ext cx="8461375" cy="2191385"/>
          </a:xfrm>
          <a:prstGeom prst="roundRect">
            <a:avLst>
              <a:gd name="adj" fmla="val 131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对数据库而言，</a:t>
            </a:r>
            <a:r>
              <a:rPr lang="en-US" altLang="zh-CN">
                <a:sym typeface="+mn-ea"/>
              </a:rPr>
              <a:t>Partial Writes</a:t>
            </a:r>
            <a:r>
              <a:rPr lang="zh-CN" altLang="en-US">
                <a:sym typeface="+mn-ea"/>
              </a:rPr>
              <a:t>是偶而出现的情况，操作系统不会频繁的崩溃。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为了一个极其偶然出现的</a:t>
            </a:r>
            <a:r>
              <a:rPr lang="en-US" altLang="zh-CN">
                <a:sym typeface="+mn-ea"/>
              </a:rPr>
              <a:t>Partial Writes</a:t>
            </a:r>
            <a:r>
              <a:rPr lang="zh-CN" altLang="en-US">
                <a:sym typeface="+mn-ea"/>
              </a:rPr>
              <a:t>，引入极大性能损耗的</a:t>
            </a:r>
            <a:r>
              <a:rPr lang="en-US" altLang="zh-CN">
                <a:sym typeface="+mn-ea"/>
              </a:rPr>
              <a:t>FPW</a:t>
            </a:r>
            <a:r>
              <a:rPr lang="zh-CN" altLang="en-US">
                <a:sym typeface="+mn-ea"/>
              </a:rPr>
              <a:t>，值得商榷。毕竟，像</a:t>
            </a:r>
            <a:r>
              <a:rPr lang="en-US" altLang="zh-CN">
                <a:sym typeface="+mn-ea"/>
              </a:rPr>
              <a:t>Oracle</a:t>
            </a:r>
            <a:r>
              <a:rPr lang="zh-CN" altLang="en-US">
                <a:sym typeface="+mn-ea"/>
              </a:rPr>
              <a:t>这样成熟的商业数据库，并没有类似</a:t>
            </a:r>
            <a:r>
              <a:rPr lang="en-US" altLang="zh-CN">
                <a:sym typeface="+mn-ea"/>
              </a:rPr>
              <a:t>FPW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方式。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PG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 -- 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关闭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FPW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测试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889000"/>
            <a:ext cx="1133856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sym typeface="+mn-ea"/>
              </a:rPr>
              <a:t>  </a:t>
            </a:r>
            <a:r>
              <a:rPr lang="zh-CN" altLang="en-US" sz="2400">
                <a:sym typeface="+mn-ea"/>
              </a:rPr>
              <a:t>测试结果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/>
              <a:t>  </a:t>
            </a:r>
            <a:r>
              <a:rPr lang="en-US" altLang="zh-CN" sz="2400"/>
              <a:t> 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</a:t>
            </a:r>
            <a:r>
              <a:rPr lang="zh-CN" altLang="en-US"/>
              <a:t>测试步骤相同，唯一区别</a:t>
            </a:r>
            <a:r>
              <a:rPr lang="en-US" altLang="zh-CN"/>
              <a:t>FPW</a:t>
            </a:r>
            <a:r>
              <a:rPr lang="zh-CN" altLang="en-US"/>
              <a:t>参数设置为</a:t>
            </a:r>
            <a:r>
              <a:rPr lang="en-US" altLang="zh-CN"/>
              <a:t>OFF</a:t>
            </a:r>
            <a:r>
              <a:rPr lang="zh-CN" altLang="en-US"/>
              <a:t>：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执行</a:t>
            </a:r>
            <a:r>
              <a:rPr lang="zh-CN" altLang="en-US"/>
              <a:t>脚本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发出</a:t>
            </a:r>
            <a:r>
              <a:rPr lang="en-US" altLang="zh-CN"/>
              <a:t>Update SQL</a:t>
            </a:r>
            <a:r>
              <a:rPr lang="zh-CN" altLang="en-US"/>
              <a:t>和</a:t>
            </a:r>
            <a:r>
              <a:rPr lang="en-US" altLang="zh-CN"/>
              <a:t>Checkpoint</a:t>
            </a:r>
            <a:r>
              <a:rPr lang="zh-CN" altLang="en-US"/>
              <a:t>命令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kill  </a:t>
            </a:r>
            <a:r>
              <a:rPr lang="zh-CN" altLang="en-US"/>
              <a:t>掉所有</a:t>
            </a:r>
            <a:r>
              <a:rPr lang="en-US" altLang="zh-CN"/>
              <a:t>PG</a:t>
            </a:r>
            <a:r>
              <a:rPr lang="zh-CN" altLang="en-US"/>
              <a:t>进程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重启数据库，观察结果</a:t>
            </a:r>
            <a:r>
              <a:rPr lang="en-US" altLang="zh-CN"/>
              <a:t> 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PG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 -- 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关闭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FPW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测试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889000"/>
            <a:ext cx="1133856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sym typeface="+mn-ea"/>
              </a:rPr>
              <a:t>  </a:t>
            </a:r>
            <a:r>
              <a:rPr lang="zh-CN" altLang="en-US" sz="2400">
                <a:sym typeface="+mn-ea"/>
              </a:rPr>
              <a:t>测试结果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/>
              <a:t>  </a:t>
            </a:r>
            <a:r>
              <a:rPr lang="en-US" altLang="zh-CN" sz="2400"/>
              <a:t> 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</a:t>
            </a:r>
            <a:r>
              <a:rPr lang="zh-CN" altLang="en-US"/>
              <a:t>测试步骤相同，唯一区别</a:t>
            </a:r>
            <a:r>
              <a:rPr lang="en-US" altLang="zh-CN"/>
              <a:t>FPW</a:t>
            </a:r>
            <a:r>
              <a:rPr lang="zh-CN" altLang="en-US"/>
              <a:t>参数设置为</a:t>
            </a:r>
            <a:r>
              <a:rPr lang="en-US" altLang="zh-CN"/>
              <a:t>OFF</a:t>
            </a:r>
            <a:r>
              <a:rPr lang="zh-CN" altLang="en-US"/>
              <a:t>：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执行</a:t>
            </a:r>
            <a:r>
              <a:rPr lang="zh-CN" altLang="en-US"/>
              <a:t>脚本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发出</a:t>
            </a:r>
            <a:r>
              <a:rPr lang="en-US" altLang="zh-CN"/>
              <a:t>Update SQL</a:t>
            </a:r>
            <a:r>
              <a:rPr lang="zh-CN" altLang="en-US"/>
              <a:t>和</a:t>
            </a:r>
            <a:r>
              <a:rPr lang="en-US" altLang="zh-CN"/>
              <a:t>Checkpoint</a:t>
            </a:r>
            <a:r>
              <a:rPr lang="zh-CN" altLang="en-US"/>
              <a:t>命令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kill  </a:t>
            </a:r>
            <a:r>
              <a:rPr lang="zh-CN" altLang="en-US"/>
              <a:t>掉所有</a:t>
            </a:r>
            <a:r>
              <a:rPr lang="en-US" altLang="zh-CN"/>
              <a:t>PG</a:t>
            </a:r>
            <a:r>
              <a:rPr lang="zh-CN" altLang="en-US"/>
              <a:t>进程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重启数据库，观察结果</a:t>
            </a:r>
            <a:r>
              <a:rPr lang="en-US" altLang="zh-CN"/>
              <a:t> 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" y="678815"/>
            <a:ext cx="9029700" cy="61201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3055" y="678815"/>
            <a:ext cx="5566410" cy="696595"/>
          </a:xfrm>
          <a:prstGeom prst="rect">
            <a:avLst/>
          </a:prstGeom>
          <a:noFill/>
          <a:ln w="3492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8192135" y="542925"/>
            <a:ext cx="3677920" cy="1228725"/>
          </a:xfrm>
          <a:prstGeom prst="wedgeRectCallout">
            <a:avLst>
              <a:gd name="adj1" fmla="val -109806"/>
              <a:gd name="adj2" fmla="val 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Update</a:t>
            </a:r>
            <a:r>
              <a:rPr lang="zh-CN" altLang="en-US"/>
              <a:t>已经完成（隐含提交），事务已经完成，</a:t>
            </a:r>
            <a:r>
              <a:rPr lang="en-US" altLang="zh-CN"/>
              <a:t>C1</a:t>
            </a:r>
            <a:r>
              <a:rPr lang="zh-CN" altLang="en-US"/>
              <a:t>列将被改为小</a:t>
            </a:r>
            <a:r>
              <a:rPr lang="zh-CN" altLang="en-US"/>
              <a:t>写。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PG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 -- 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关闭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FPW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测试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889000"/>
            <a:ext cx="1133856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sym typeface="+mn-ea"/>
              </a:rPr>
              <a:t>  </a:t>
            </a:r>
            <a:r>
              <a:rPr lang="zh-CN" altLang="en-US" sz="2400">
                <a:sym typeface="+mn-ea"/>
              </a:rPr>
              <a:t>测试结果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/>
              <a:t>  </a:t>
            </a:r>
            <a:r>
              <a:rPr lang="en-US" altLang="zh-CN" sz="2400"/>
              <a:t> 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</a:t>
            </a:r>
            <a:r>
              <a:rPr lang="zh-CN" altLang="en-US"/>
              <a:t>测试步骤相同，唯一区别</a:t>
            </a:r>
            <a:r>
              <a:rPr lang="en-US" altLang="zh-CN"/>
              <a:t>FPW</a:t>
            </a:r>
            <a:r>
              <a:rPr lang="zh-CN" altLang="en-US"/>
              <a:t>参数设置为</a:t>
            </a:r>
            <a:r>
              <a:rPr lang="en-US" altLang="zh-CN"/>
              <a:t>OFF</a:t>
            </a:r>
            <a:r>
              <a:rPr lang="zh-CN" altLang="en-US"/>
              <a:t>：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执行</a:t>
            </a:r>
            <a:r>
              <a:rPr lang="zh-CN" altLang="en-US"/>
              <a:t>脚本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发出</a:t>
            </a:r>
            <a:r>
              <a:rPr lang="en-US" altLang="zh-CN"/>
              <a:t>Update SQL</a:t>
            </a:r>
            <a:r>
              <a:rPr lang="zh-CN" altLang="en-US"/>
              <a:t>和</a:t>
            </a:r>
            <a:r>
              <a:rPr lang="en-US" altLang="zh-CN"/>
              <a:t>Checkpoint</a:t>
            </a:r>
            <a:r>
              <a:rPr lang="zh-CN" altLang="en-US"/>
              <a:t>命令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kill  </a:t>
            </a:r>
            <a:r>
              <a:rPr lang="zh-CN" altLang="en-US"/>
              <a:t>掉所有</a:t>
            </a:r>
            <a:r>
              <a:rPr lang="en-US" altLang="zh-CN"/>
              <a:t>PG</a:t>
            </a:r>
            <a:r>
              <a:rPr lang="zh-CN" altLang="en-US"/>
              <a:t>进程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重启数据库，观察结果</a:t>
            </a:r>
            <a:r>
              <a:rPr lang="en-US" altLang="zh-CN"/>
              <a:t> 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" y="678815"/>
            <a:ext cx="9029700" cy="61201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3055" y="1365885"/>
            <a:ext cx="6125210" cy="735965"/>
          </a:xfrm>
          <a:prstGeom prst="rect">
            <a:avLst/>
          </a:prstGeom>
          <a:noFill/>
          <a:ln w="3492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8192135" y="542925"/>
            <a:ext cx="3677920" cy="1228725"/>
          </a:xfrm>
          <a:prstGeom prst="wedgeRectCallout">
            <a:avLst>
              <a:gd name="adj1" fmla="val -95666"/>
              <a:gd name="adj2" fmla="val 36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Checkpoint</a:t>
            </a:r>
            <a:r>
              <a:rPr lang="zh-CN" altLang="en-US"/>
              <a:t>失败，写数据错误，出现</a:t>
            </a:r>
            <a:r>
              <a:rPr lang="en-US" altLang="zh-CN"/>
              <a:t>Partial Writes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页Partial Writes模拟：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PG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篇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 -- 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关闭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FPW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测试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889000"/>
            <a:ext cx="1133856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sym typeface="+mn-ea"/>
              </a:rPr>
              <a:t>  </a:t>
            </a:r>
            <a:r>
              <a:rPr lang="zh-CN" altLang="en-US" sz="2400">
                <a:sym typeface="+mn-ea"/>
              </a:rPr>
              <a:t>测试结果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/>
              <a:t>  </a:t>
            </a:r>
            <a:r>
              <a:rPr lang="en-US" altLang="zh-CN" sz="2400"/>
              <a:t> 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</a:t>
            </a:r>
            <a:r>
              <a:rPr lang="zh-CN" altLang="en-US"/>
              <a:t>测试步骤相同，唯一区别</a:t>
            </a:r>
            <a:r>
              <a:rPr lang="en-US" altLang="zh-CN"/>
              <a:t>FPW</a:t>
            </a:r>
            <a:r>
              <a:rPr lang="zh-CN" altLang="en-US"/>
              <a:t>参数设置为</a:t>
            </a:r>
            <a:r>
              <a:rPr lang="en-US" altLang="zh-CN"/>
              <a:t>OFF</a:t>
            </a:r>
            <a:r>
              <a:rPr lang="zh-CN" altLang="en-US"/>
              <a:t>：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执行</a:t>
            </a:r>
            <a:r>
              <a:rPr lang="zh-CN" altLang="en-US"/>
              <a:t>脚本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发出</a:t>
            </a:r>
            <a:r>
              <a:rPr lang="en-US" altLang="zh-CN"/>
              <a:t>Update SQL</a:t>
            </a:r>
            <a:r>
              <a:rPr lang="zh-CN" altLang="en-US"/>
              <a:t>和</a:t>
            </a:r>
            <a:r>
              <a:rPr lang="en-US" altLang="zh-CN"/>
              <a:t>Checkpoint</a:t>
            </a:r>
            <a:r>
              <a:rPr lang="zh-CN" altLang="en-US"/>
              <a:t>命令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kill  </a:t>
            </a:r>
            <a:r>
              <a:rPr lang="zh-CN" altLang="en-US"/>
              <a:t>掉所有</a:t>
            </a:r>
            <a:r>
              <a:rPr lang="en-US" altLang="zh-CN"/>
              <a:t>PG</a:t>
            </a:r>
            <a:r>
              <a:rPr lang="zh-CN" altLang="en-US"/>
              <a:t>进程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重启数据库，观察结果</a:t>
            </a:r>
            <a:r>
              <a:rPr lang="en-US" altLang="zh-CN"/>
              <a:t> 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" y="678815"/>
            <a:ext cx="9029700" cy="61201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3055" y="4131945"/>
            <a:ext cx="7213600" cy="2363470"/>
          </a:xfrm>
          <a:prstGeom prst="rect">
            <a:avLst/>
          </a:prstGeom>
          <a:noFill/>
          <a:ln w="3492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8446770" y="3710940"/>
            <a:ext cx="3677920" cy="1228725"/>
          </a:xfrm>
          <a:prstGeom prst="wedgeRectCallout">
            <a:avLst>
              <a:gd name="adj1" fmla="val -215158"/>
              <a:gd name="adj2" fmla="val 141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重启数据库后，最后已经提交的更新，丢失。数据仍是大写</a:t>
            </a:r>
            <a:r>
              <a:rPr lang="en-US" altLang="zh-CN"/>
              <a:t>’A’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PostgreSQL 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Partial Writes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解决方案的优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化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889000"/>
            <a:ext cx="113385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sym typeface="+mn-ea"/>
              </a:rPr>
              <a:t>  </a:t>
            </a:r>
            <a:r>
              <a:rPr lang="zh-CN" altLang="en-US" sz="2400">
                <a:sym typeface="+mn-ea"/>
              </a:rPr>
              <a:t>为什么不能参照</a:t>
            </a:r>
            <a:r>
              <a:rPr lang="en-US" altLang="zh-CN" sz="2400">
                <a:sym typeface="+mn-ea"/>
              </a:rPr>
              <a:t>MySQL</a:t>
            </a:r>
            <a:r>
              <a:rPr lang="zh-CN" altLang="en-US" sz="2400">
                <a:sym typeface="+mn-ea"/>
              </a:rPr>
              <a:t>的</a:t>
            </a:r>
            <a:r>
              <a:rPr lang="en-US" altLang="zh-CN" sz="2400">
                <a:sym typeface="+mn-ea"/>
              </a:rPr>
              <a:t>Double Write</a:t>
            </a:r>
            <a:r>
              <a:rPr lang="zh-CN" altLang="en-US" sz="2400">
                <a:sym typeface="+mn-ea"/>
              </a:rPr>
              <a:t>（双写）</a:t>
            </a:r>
            <a:endParaRPr lang="en-US" altLang="zh-CN" sz="2400">
              <a:sym typeface="+mn-ea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1600">
              <a:sym typeface="+mn-ea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前文已经有测试，无法恢复所有</a:t>
            </a:r>
            <a:r>
              <a:rPr lang="en-US" altLang="zh-CN" sz="1600">
                <a:sym typeface="+mn-ea"/>
              </a:rPr>
              <a:t>Partial Writes</a:t>
            </a:r>
            <a:r>
              <a:rPr lang="zh-CN" altLang="en-US" sz="1600">
                <a:sym typeface="+mn-ea"/>
              </a:rPr>
              <a:t>场景</a:t>
            </a:r>
            <a:endParaRPr lang="zh-CN" altLang="en-US" sz="1600">
              <a:sym typeface="+mn-ea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1600">
              <a:sym typeface="+mn-ea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根据前文关掉</a:t>
            </a:r>
            <a:r>
              <a:rPr lang="en-US" altLang="zh-CN" sz="1600">
                <a:sym typeface="+mn-ea"/>
              </a:rPr>
              <a:t>FPW</a:t>
            </a:r>
            <a:r>
              <a:rPr lang="zh-CN" altLang="en-US" sz="1600">
                <a:sym typeface="+mn-ea"/>
              </a:rPr>
              <a:t>的测试，在未开启</a:t>
            </a:r>
            <a:r>
              <a:rPr lang="en-US" altLang="zh-CN" sz="1600">
                <a:sym typeface="+mn-ea"/>
              </a:rPr>
              <a:t>Checksum</a:t>
            </a:r>
            <a:r>
              <a:rPr lang="zh-CN" altLang="en-US" sz="1600">
                <a:sym typeface="+mn-ea"/>
              </a:rPr>
              <a:t>的情况</a:t>
            </a:r>
            <a:r>
              <a:rPr lang="zh-CN" altLang="en-US" sz="1600">
                <a:sym typeface="+mn-ea"/>
              </a:rPr>
              <a:t>下，数据存在不一致的风险</a:t>
            </a:r>
            <a:endParaRPr lang="zh-CN" altLang="en-US" sz="1600">
              <a:sym typeface="+mn-ea"/>
            </a:endParaRPr>
          </a:p>
          <a:p>
            <a:pPr lvl="1" indent="0" algn="l">
              <a:buClrTx/>
              <a:buSzTx/>
              <a:buFont typeface="Arial" panose="020B0604020202020204" pitchFamily="34" charset="0"/>
              <a:buNone/>
            </a:pPr>
            <a:endParaRPr lang="zh-CN" altLang="en-US" sz="1600">
              <a:sym typeface="+mn-ea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endParaRPr lang="zh-CN" altLang="en-US" sz="1600">
              <a:sym typeface="+mn-ea"/>
            </a:endParaRPr>
          </a:p>
          <a:p>
            <a:pPr marL="342900" indent="-342900" algn="l">
              <a:buClrTx/>
              <a:buSzTx/>
              <a:buFont typeface="Wingdings" panose="05000000000000000000" charset="0"/>
              <a:buChar char="Ø"/>
            </a:pPr>
            <a:r>
              <a:rPr lang="en-US" altLang="zh-CN" sz="2400">
                <a:sym typeface="+mn-ea"/>
              </a:rPr>
              <a:t>  </a:t>
            </a:r>
            <a:r>
              <a:rPr lang="zh-CN" altLang="en-US" sz="2400">
                <a:sym typeface="+mn-ea"/>
              </a:rPr>
              <a:t>参照</a:t>
            </a:r>
            <a:r>
              <a:rPr lang="en-US" altLang="zh-CN" sz="2400">
                <a:sym typeface="+mn-ea"/>
              </a:rPr>
              <a:t>Oracle</a:t>
            </a:r>
            <a:r>
              <a:rPr lang="zh-CN" altLang="en-US" sz="2400">
                <a:sym typeface="+mn-ea"/>
              </a:rPr>
              <a:t>的解决方案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报出错误</a:t>
            </a:r>
            <a:endParaRPr lang="zh-CN" alt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最终依赖基于备份的恢复</a:t>
            </a:r>
            <a:endParaRPr lang="zh-CN" alt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提供可快速恢复的</a:t>
            </a:r>
            <a:r>
              <a:rPr lang="en-US" altLang="zh-CN" sz="1600"/>
              <a:t>blockrecover</a:t>
            </a:r>
            <a:r>
              <a:rPr lang="zh-CN" altLang="en-US" sz="1600"/>
              <a:t>功</a:t>
            </a:r>
            <a:r>
              <a:rPr lang="zh-CN" altLang="en-US" sz="1600"/>
              <a:t>能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PostgreSQL 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Partial Writes解决方案的优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化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889000"/>
            <a:ext cx="1133856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altLang="zh-CN" sz="2400"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摸着</a:t>
            </a:r>
            <a:r>
              <a:rPr lang="en-US" altLang="zh-CN" sz="2400">
                <a:sym typeface="+mn-ea"/>
              </a:rPr>
              <a:t>Oracle</a:t>
            </a:r>
            <a:r>
              <a:rPr lang="zh-CN" altLang="en-US" sz="2400">
                <a:sym typeface="+mn-ea"/>
              </a:rPr>
              <a:t>过河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PG</a:t>
            </a:r>
            <a:r>
              <a:rPr lang="zh-CN" altLang="en-US" sz="1600"/>
              <a:t>和</a:t>
            </a:r>
            <a:r>
              <a:rPr lang="en-US" altLang="zh-CN" sz="1600"/>
              <a:t>Oracle</a:t>
            </a:r>
            <a:r>
              <a:rPr lang="zh-CN" altLang="en-US" sz="1600"/>
              <a:t>使用一样的物理日志，备份恢复体系的原理一致，可以实现</a:t>
            </a:r>
            <a:r>
              <a:rPr lang="en-US" altLang="zh-CN" sz="1600"/>
              <a:t>“</a:t>
            </a:r>
            <a:r>
              <a:rPr lang="zh-CN" altLang="en-US" sz="1600"/>
              <a:t>块</a:t>
            </a:r>
            <a:r>
              <a:rPr lang="en-US" altLang="zh-CN" sz="1600"/>
              <a:t>”</a:t>
            </a:r>
            <a:r>
              <a:rPr lang="zh-CN" altLang="en-US" sz="1600"/>
              <a:t>级</a:t>
            </a:r>
            <a:r>
              <a:rPr lang="zh-CN" altLang="en-US" sz="1600"/>
              <a:t>恢复。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Oracle</a:t>
            </a:r>
            <a:r>
              <a:rPr lang="zh-CN" altLang="en-US" sz="1600"/>
              <a:t>在控制文件中记录每次检查点完成后的检查点位置，</a:t>
            </a:r>
            <a:r>
              <a:rPr lang="en-US" altLang="zh-CN" sz="1600"/>
              <a:t>PG</a:t>
            </a:r>
            <a:r>
              <a:rPr lang="zh-CN" altLang="en-US" sz="1600"/>
              <a:t>也有一模一样的机</a:t>
            </a:r>
            <a:r>
              <a:rPr lang="zh-CN" altLang="en-US" sz="1600"/>
              <a:t>制。</a:t>
            </a:r>
            <a:endParaRPr lang="en-US" altLang="zh-CN" sz="1600"/>
          </a:p>
        </p:txBody>
      </p:sp>
      <p:sp>
        <p:nvSpPr>
          <p:cNvPr id="2" name="文本框 1"/>
          <p:cNvSpPr txBox="1"/>
          <p:nvPr/>
        </p:nvSpPr>
        <p:spPr>
          <a:xfrm>
            <a:off x="296545" y="3427730"/>
            <a:ext cx="1133856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400">
                <a:sym typeface="+mn-ea"/>
              </a:rPr>
              <a:t>   </a:t>
            </a:r>
            <a:r>
              <a:rPr lang="zh-CN" altLang="en-US" sz="2400">
                <a:sym typeface="+mn-ea"/>
              </a:rPr>
              <a:t>目标</a:t>
            </a:r>
            <a:endParaRPr lang="zh-CN" altLang="en-U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PG</a:t>
            </a:r>
            <a:r>
              <a:rPr lang="zh-CN" altLang="en-US" sz="1600"/>
              <a:t>完</a:t>
            </a:r>
            <a:r>
              <a:rPr lang="zh-CN" altLang="en-US" sz="1600"/>
              <a:t>全可以实现和</a:t>
            </a:r>
            <a:r>
              <a:rPr lang="en-US" altLang="zh-CN" sz="1600"/>
              <a:t>Oracle</a:t>
            </a:r>
            <a:r>
              <a:rPr lang="zh-CN" altLang="en-US" sz="1600"/>
              <a:t>一模一样的机制：检查</a:t>
            </a:r>
            <a:r>
              <a:rPr lang="en-US" altLang="zh-CN" sz="1600"/>
              <a:t> + </a:t>
            </a:r>
            <a:r>
              <a:rPr lang="zh-CN" altLang="en-US" sz="1600"/>
              <a:t>块级恢复，实现更加快速的</a:t>
            </a:r>
            <a:r>
              <a:rPr lang="en-US" altLang="zh-CN" sz="1600"/>
              <a:t>Partial Write</a:t>
            </a:r>
            <a:r>
              <a:rPr lang="zh-CN" altLang="en-US" sz="1600"/>
              <a:t>解决方案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安全的关闭</a:t>
            </a:r>
            <a:r>
              <a:rPr lang="en-US" altLang="zh-CN" sz="1600"/>
              <a:t>FPW</a:t>
            </a:r>
            <a:r>
              <a:rPr lang="zh-CN" altLang="en-US" sz="1600"/>
              <a:t>，（至少）提升</a:t>
            </a:r>
            <a:r>
              <a:rPr lang="en-US" altLang="zh-CN" sz="1600"/>
              <a:t>30%</a:t>
            </a:r>
            <a:r>
              <a:rPr lang="zh-CN" altLang="en-US" sz="1600"/>
              <a:t>性</a:t>
            </a:r>
            <a:r>
              <a:rPr lang="zh-CN" altLang="en-US" sz="1600"/>
              <a:t>能。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Partial Writes解决方案的优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化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889000"/>
            <a:ext cx="402907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sym typeface="+mn-ea"/>
              </a:rPr>
              <a:t>  PG</a:t>
            </a:r>
            <a:r>
              <a:rPr lang="zh-CN" altLang="en-US" sz="2400">
                <a:sym typeface="+mn-ea"/>
              </a:rPr>
              <a:t>的解决方案：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PG</a:t>
            </a:r>
            <a:r>
              <a:rPr lang="zh-CN" altLang="en-US" sz="1600"/>
              <a:t>的恢复在StartupXLOG</a:t>
            </a:r>
            <a:r>
              <a:rPr lang="en-US" altLang="zh-CN" sz="1600"/>
              <a:t>()</a:t>
            </a:r>
            <a:r>
              <a:rPr lang="zh-CN" altLang="en-US" sz="1600"/>
              <a:t>函数中。</a:t>
            </a:r>
            <a:endParaRPr lang="zh-CN" altLang="en-US" sz="16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/>
              <a:t>（</a:t>
            </a:r>
            <a:r>
              <a:rPr lang="en-US" altLang="zh-CN" sz="1600"/>
              <a:t>xlog.c</a:t>
            </a:r>
            <a:r>
              <a:rPr lang="zh-CN" altLang="en-US" sz="1600"/>
              <a:t>文件）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在此</a:t>
            </a:r>
            <a:r>
              <a:rPr lang="en-US" altLang="zh-CN" sz="1600"/>
              <a:t>if</a:t>
            </a:r>
            <a:r>
              <a:rPr lang="zh-CN" altLang="en-US" sz="1600"/>
              <a:t>之后，就是</a:t>
            </a:r>
            <a:r>
              <a:rPr lang="en-US" altLang="zh-CN" sz="1600"/>
              <a:t>PG</a:t>
            </a:r>
            <a:r>
              <a:rPr lang="zh-CN" altLang="en-US" sz="1600"/>
              <a:t>的恢复</a:t>
            </a:r>
            <a:r>
              <a:rPr lang="zh-CN" altLang="en-US" sz="1600"/>
              <a:t>流程。</a:t>
            </a: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5620" y="1022985"/>
            <a:ext cx="7496175" cy="37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Partial Writes解决方案的优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化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889000"/>
            <a:ext cx="4029075" cy="4184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sym typeface="+mn-ea"/>
              </a:rPr>
              <a:t>  PG</a:t>
            </a:r>
            <a:r>
              <a:rPr lang="zh-CN" altLang="en-US" sz="2400">
                <a:sym typeface="+mn-ea"/>
              </a:rPr>
              <a:t>的解决方案：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PG</a:t>
            </a:r>
            <a:r>
              <a:rPr lang="zh-CN" altLang="en-US" sz="1600"/>
              <a:t>的恢复在StartupXLOG</a:t>
            </a:r>
            <a:r>
              <a:rPr lang="en-US" altLang="zh-CN" sz="1600"/>
              <a:t>()</a:t>
            </a:r>
            <a:r>
              <a:rPr lang="zh-CN" altLang="en-US" sz="1600"/>
              <a:t>函数中。</a:t>
            </a:r>
            <a:endParaRPr lang="zh-CN" altLang="en-US" sz="16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/>
              <a:t>（</a:t>
            </a:r>
            <a:r>
              <a:rPr lang="en-US" altLang="zh-CN" sz="1600"/>
              <a:t>xlog.c</a:t>
            </a:r>
            <a:r>
              <a:rPr lang="zh-CN" altLang="en-US" sz="1600"/>
              <a:t>文件）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在此</a:t>
            </a:r>
            <a:r>
              <a:rPr lang="en-US" altLang="zh-CN" sz="1600"/>
              <a:t>if</a:t>
            </a:r>
            <a:r>
              <a:rPr lang="zh-CN" altLang="en-US" sz="1600"/>
              <a:t>之后，就是</a:t>
            </a:r>
            <a:r>
              <a:rPr lang="en-US" altLang="zh-CN" sz="1600"/>
              <a:t>PG</a:t>
            </a:r>
            <a:r>
              <a:rPr lang="zh-CN" altLang="en-US" sz="1600"/>
              <a:t>的恢复</a:t>
            </a:r>
            <a:r>
              <a:rPr lang="zh-CN" altLang="en-US" sz="1600"/>
              <a:t>流程。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目标：</a:t>
            </a:r>
            <a:endParaRPr lang="zh-CN" altLang="en-US" sz="1600"/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1600"/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 sz="1600"/>
              <a:t>并不直接修改</a:t>
            </a:r>
            <a:r>
              <a:rPr lang="zh-CN" altLang="en-US" sz="1600">
                <a:sym typeface="+mn-ea"/>
              </a:rPr>
              <a:t>StartupXLOG</a:t>
            </a:r>
            <a:r>
              <a:rPr lang="en-US" altLang="zh-CN" sz="1600">
                <a:sym typeface="+mn-ea"/>
              </a:rPr>
              <a:t>()</a:t>
            </a:r>
            <a:endParaRPr lang="en-US" altLang="zh-CN" sz="1600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1600"/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 sz="1600"/>
              <a:t>复制它，另外做一个</a:t>
            </a:r>
            <a:r>
              <a:rPr lang="en-US" altLang="zh-CN" sz="1600"/>
              <a:t>Non-FPW</a:t>
            </a:r>
            <a:r>
              <a:rPr lang="zh-CN" altLang="en-US" sz="1600"/>
              <a:t>模块，</a:t>
            </a: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5620" y="1022985"/>
            <a:ext cx="7496175" cy="3771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40410" y="5187315"/>
            <a:ext cx="1100518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ym typeface="+mn-ea"/>
              </a:rPr>
              <a:t>如果出现异常当库，先使用</a:t>
            </a:r>
            <a:r>
              <a:rPr lang="en-US" altLang="zh-CN" sz="1600">
                <a:sym typeface="+mn-ea"/>
              </a:rPr>
              <a:t>Non-FPW</a:t>
            </a:r>
            <a:r>
              <a:rPr lang="zh-CN" altLang="en-US" sz="1600">
                <a:sym typeface="+mn-ea"/>
              </a:rPr>
              <a:t>模块进行检查、完成块级恢复，之后再使用正常的</a:t>
            </a:r>
            <a:r>
              <a:rPr lang="en-US" altLang="zh-CN" sz="1600">
                <a:sym typeface="+mn-ea"/>
              </a:rPr>
              <a:t>PG</a:t>
            </a:r>
            <a:r>
              <a:rPr lang="zh-CN" altLang="en-US" sz="1600">
                <a:sym typeface="+mn-ea"/>
              </a:rPr>
              <a:t>启动数据</a:t>
            </a:r>
            <a:r>
              <a:rPr lang="zh-CN" altLang="en-US" sz="1600">
                <a:sym typeface="+mn-ea"/>
              </a:rPr>
              <a:t>库。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171565" y="1367155"/>
            <a:ext cx="1069975" cy="189674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580" y="1181100"/>
            <a:ext cx="10515600" cy="4351338"/>
          </a:xfrm>
        </p:spPr>
        <p:txBody>
          <a:bodyPr>
            <a:normAutofit lnSpcReduction="20000"/>
          </a:bodyPr>
          <a:lstStyle/>
          <a:p>
            <a:pPr>
              <a:buFont typeface="Wingdings" panose="05000000000000000000" charset="0"/>
              <a:buChar char="Ø"/>
            </a:pPr>
            <a:r>
              <a:rPr kumimoji="1" lang="en-US" altLang="zh-CN" b="1">
                <a:sym typeface="+mn-ea"/>
              </a:rPr>
              <a:t>  MySQL Double Write</a:t>
            </a:r>
            <a:endParaRPr kumimoji="1" lang="en-US" altLang="zh-CN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kumimoji="1" lang="en-US" altLang="zh-CN">
              <a:sym typeface="+mn-ea"/>
            </a:endParaRPr>
          </a:p>
          <a:p>
            <a:pPr marL="457200" lvl="1" indent="0">
              <a:buNone/>
            </a:pPr>
            <a:r>
              <a:rPr kumimoji="1" lang="zh-CN" altLang="en-US" sz="1710">
                <a:solidFill>
                  <a:schemeClr val="bg1">
                    <a:lumMod val="65000"/>
                  </a:schemeClr>
                </a:solidFill>
                <a:sym typeface="+mn-ea"/>
              </a:rPr>
              <a:t>先写</a:t>
            </a:r>
            <a:r>
              <a:rPr kumimoji="1" lang="en-US" altLang="zh-CN" sz="1710">
                <a:solidFill>
                  <a:schemeClr val="bg1">
                    <a:lumMod val="65000"/>
                  </a:schemeClr>
                </a:solidFill>
                <a:sym typeface="+mn-ea"/>
              </a:rPr>
              <a:t>Double Write Buffer</a:t>
            </a:r>
            <a:endParaRPr kumimoji="1" lang="en-US" altLang="zh-CN" sz="171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kumimoji="1" lang="en-US" altLang="zh-CN" sz="171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kumimoji="1" lang="zh-CN" altLang="en-US" sz="1710">
                <a:solidFill>
                  <a:schemeClr val="bg1">
                    <a:lumMod val="65000"/>
                  </a:schemeClr>
                </a:solidFill>
                <a:sym typeface="+mn-ea"/>
              </a:rPr>
              <a:t>再写</a:t>
            </a:r>
            <a:r>
              <a:rPr kumimoji="1" lang="en-US" altLang="zh-CN" sz="1710">
                <a:solidFill>
                  <a:schemeClr val="bg1">
                    <a:lumMod val="65000"/>
                  </a:schemeClr>
                </a:solidFill>
                <a:sym typeface="+mn-ea"/>
              </a:rPr>
              <a:t>Buffer Pool</a:t>
            </a:r>
            <a:r>
              <a:rPr kumimoji="1" lang="zh-CN" altLang="en-US" sz="1710">
                <a:solidFill>
                  <a:schemeClr val="bg1">
                    <a:lumMod val="65000"/>
                  </a:schemeClr>
                </a:solidFill>
                <a:sym typeface="+mn-ea"/>
              </a:rPr>
              <a:t>中的脏页</a:t>
            </a:r>
            <a:endParaRPr kumimoji="1" lang="zh-CN" altLang="en-US" sz="171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kumimoji="1" lang="en-US" altLang="zh-CN" sz="171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kumimoji="1" lang="zh-CN" altLang="en-US" sz="1710">
                <a:solidFill>
                  <a:schemeClr val="bg1">
                    <a:lumMod val="65000"/>
                  </a:schemeClr>
                </a:solidFill>
                <a:sym typeface="+mn-ea"/>
              </a:rPr>
              <a:t>脏页写失败了，使用</a:t>
            </a:r>
            <a:r>
              <a:rPr kumimoji="1" lang="en-US" altLang="zh-CN" sz="1710">
                <a:solidFill>
                  <a:schemeClr val="bg1">
                    <a:lumMod val="65000"/>
                  </a:schemeClr>
                </a:solidFill>
                <a:sym typeface="+mn-ea"/>
              </a:rPr>
              <a:t>Double Write</a:t>
            </a:r>
            <a:r>
              <a:rPr kumimoji="1" lang="zh-CN" altLang="en-US" sz="1710">
                <a:solidFill>
                  <a:schemeClr val="bg1">
                    <a:lumMod val="65000"/>
                  </a:schemeClr>
                </a:solidFill>
                <a:sym typeface="+mn-ea"/>
              </a:rPr>
              <a:t>中的页进行恢复</a:t>
            </a:r>
            <a:endParaRPr kumimoji="1" lang="zh-CN" altLang="en-US" sz="171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kumimoji="1" lang="zh-CN" altLang="en-US" sz="171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kumimoji="1" lang="en-US" altLang="zh-CN" sz="1710">
                <a:solidFill>
                  <a:schemeClr val="bg1">
                    <a:lumMod val="65000"/>
                  </a:schemeClr>
                </a:solidFill>
                <a:sym typeface="+mn-ea"/>
              </a:rPr>
              <a:t>Double Write</a:t>
            </a:r>
            <a:r>
              <a:rPr kumimoji="1" lang="zh-CN" altLang="en-US" sz="1710">
                <a:solidFill>
                  <a:schemeClr val="bg1">
                    <a:lumMod val="65000"/>
                  </a:schemeClr>
                </a:solidFill>
                <a:sym typeface="+mn-ea"/>
              </a:rPr>
              <a:t>写失败了，不写</a:t>
            </a:r>
            <a:r>
              <a:rPr kumimoji="1" lang="en-US" altLang="zh-CN" sz="1710">
                <a:solidFill>
                  <a:schemeClr val="bg1">
                    <a:lumMod val="65000"/>
                  </a:schemeClr>
                </a:solidFill>
                <a:sym typeface="+mn-ea"/>
              </a:rPr>
              <a:t>Buffer Pool</a:t>
            </a:r>
            <a:r>
              <a:rPr kumimoji="1" lang="zh-CN" altLang="en-US" sz="1710">
                <a:solidFill>
                  <a:schemeClr val="bg1">
                    <a:lumMod val="65000"/>
                  </a:schemeClr>
                </a:solidFill>
                <a:sym typeface="+mn-ea"/>
              </a:rPr>
              <a:t>中的脏页，</a:t>
            </a:r>
            <a:endParaRPr kumimoji="1" lang="zh-CN" altLang="en-US" sz="171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kumimoji="1" lang="zh-CN" altLang="en-US" sz="1710">
                <a:solidFill>
                  <a:schemeClr val="bg1">
                    <a:lumMod val="65000"/>
                  </a:schemeClr>
                </a:solidFill>
                <a:sym typeface="+mn-ea"/>
              </a:rPr>
              <a:t>脏页直接丢弃，依赖</a:t>
            </a:r>
            <a:r>
              <a:rPr kumimoji="1" lang="en-US" altLang="zh-CN" sz="1710">
                <a:solidFill>
                  <a:schemeClr val="bg1">
                    <a:lumMod val="65000"/>
                  </a:schemeClr>
                </a:solidFill>
                <a:sym typeface="+mn-ea"/>
              </a:rPr>
              <a:t>BinLog</a:t>
            </a:r>
            <a:r>
              <a:rPr kumimoji="1" lang="zh-CN" altLang="en-US" sz="1710">
                <a:solidFill>
                  <a:schemeClr val="bg1">
                    <a:lumMod val="65000"/>
                  </a:schemeClr>
                </a:solidFill>
                <a:sym typeface="+mn-ea"/>
              </a:rPr>
              <a:t>恢复。</a:t>
            </a:r>
            <a:endParaRPr kumimoji="1" lang="zh-CN" altLang="en-US" sz="171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kumimoji="1" lang="zh-CN" altLang="en-US" sz="1710"/>
          </a:p>
          <a:p>
            <a:pPr marL="457200" lvl="1" indent="0">
              <a:buNone/>
            </a:pPr>
            <a:r>
              <a:rPr kumimoji="1" lang="zh-CN" altLang="en-US" sz="1710"/>
              <a:t>为什么</a:t>
            </a:r>
            <a:r>
              <a:rPr kumimoji="1" lang="en-US" altLang="zh-CN" sz="1710"/>
              <a:t>MySQL</a:t>
            </a:r>
            <a:r>
              <a:rPr kumimoji="1" lang="zh-CN" altLang="en-US" sz="1710"/>
              <a:t>必须要依赖双</a:t>
            </a:r>
            <a:r>
              <a:rPr kumimoji="1" lang="zh-CN" altLang="en-US" sz="1710"/>
              <a:t>写？</a:t>
            </a:r>
            <a:endParaRPr kumimoji="1" lang="zh-CN" altLang="en-US" sz="1710"/>
          </a:p>
          <a:p>
            <a:pPr marL="457200" lvl="1" indent="0">
              <a:buNone/>
            </a:pPr>
            <a:endParaRPr kumimoji="1" lang="zh-CN" altLang="en-US" sz="1710"/>
          </a:p>
          <a:p>
            <a:pPr marL="457200" lvl="1" indent="0">
              <a:buNone/>
            </a:pPr>
            <a:r>
              <a:rPr kumimoji="1" lang="zh-CN" altLang="en-US" sz="1710"/>
              <a:t>为什么不能使用</a:t>
            </a:r>
            <a:r>
              <a:rPr kumimoji="1" lang="en-US" altLang="zh-CN" sz="1710"/>
              <a:t>BinLog</a:t>
            </a:r>
            <a:r>
              <a:rPr kumimoji="1" lang="zh-CN" altLang="en-US" sz="1710"/>
              <a:t>进行</a:t>
            </a:r>
            <a:r>
              <a:rPr kumimoji="1" lang="zh-CN" altLang="en-US" sz="1710"/>
              <a:t>恢复？</a:t>
            </a:r>
            <a:endParaRPr kumimoji="1" lang="zh-CN" altLang="en-US" sz="1710"/>
          </a:p>
          <a:p>
            <a:pPr marL="0" indent="0">
              <a:buFont typeface="Wingdings" panose="05000000000000000000" charset="0"/>
              <a:buNone/>
            </a:pPr>
            <a:endParaRPr kumimoji="1" lang="en-US" altLang="zh-CN" sz="171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页分裂：部分写，Partial Writes</a:t>
            </a:r>
            <a:endParaRPr kumimoji="1" lang="en-US" altLang="zh-CN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52210" y="1424305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55385" y="1865630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55385" y="2303780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58560" y="2745105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03335" y="1808480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96985" y="2249805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96985" y="2697480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00160" y="3138805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23280" y="749300"/>
            <a:ext cx="1657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Buffer Pool</a:t>
            </a:r>
            <a:r>
              <a:rPr lang="zh-CN" altLang="en-US"/>
              <a:t>中的</a:t>
            </a:r>
            <a:r>
              <a:rPr lang="en-US" altLang="zh-CN"/>
              <a:t>Dirty </a:t>
            </a:r>
            <a:r>
              <a:rPr lang="en-US" altLang="zh-CN"/>
              <a:t>Page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394065" y="721995"/>
            <a:ext cx="1657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Double </a:t>
            </a:r>
            <a:r>
              <a:rPr lang="en-US" altLang="zh-CN"/>
              <a:t>Write</a:t>
            </a:r>
            <a:endParaRPr lang="en-US" altLang="zh-CN"/>
          </a:p>
          <a:p>
            <a:pPr algn="ctr"/>
            <a:r>
              <a:rPr lang="en-US" altLang="zh-CN"/>
              <a:t>B</a:t>
            </a:r>
            <a:r>
              <a:rPr lang="en-US" altLang="zh-CN"/>
              <a:t>uffer</a:t>
            </a:r>
            <a:endParaRPr lang="en-US" altLang="zh-CN"/>
          </a:p>
        </p:txBody>
      </p:sp>
      <p:sp>
        <p:nvSpPr>
          <p:cNvPr id="15" name="右箭头 14"/>
          <p:cNvSpPr/>
          <p:nvPr/>
        </p:nvSpPr>
        <p:spPr>
          <a:xfrm>
            <a:off x="7608570" y="2195195"/>
            <a:ext cx="928370" cy="65849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903970" y="1360805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……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903970" y="3586480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……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柱形 17"/>
          <p:cNvSpPr/>
          <p:nvPr/>
        </p:nvSpPr>
        <p:spPr>
          <a:xfrm>
            <a:off x="5647690" y="4066540"/>
            <a:ext cx="4443730" cy="197866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8394065" y="4667885"/>
            <a:ext cx="926465" cy="1226820"/>
            <a:chOff x="16762" y="4238"/>
            <a:chExt cx="1459" cy="4199"/>
          </a:xfrm>
        </p:grpSpPr>
        <p:sp>
          <p:nvSpPr>
            <p:cNvPr id="19" name="矩形 18"/>
            <p:cNvSpPr/>
            <p:nvPr/>
          </p:nvSpPr>
          <p:spPr>
            <a:xfrm>
              <a:off x="16772" y="4943"/>
              <a:ext cx="1448" cy="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Page 1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6762" y="5638"/>
              <a:ext cx="1448" cy="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Page 2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6762" y="6343"/>
              <a:ext cx="1448" cy="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Page 3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6767" y="7038"/>
              <a:ext cx="1448" cy="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Page 4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6773" y="4238"/>
              <a:ext cx="1448" cy="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……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6773" y="7743"/>
              <a:ext cx="1448" cy="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……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6529070" y="4772025"/>
            <a:ext cx="919480" cy="25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Page 1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32245" y="5026025"/>
            <a:ext cx="919480" cy="25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Page 2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532245" y="5278755"/>
            <a:ext cx="919480" cy="254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Page 3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32245" y="5534660"/>
            <a:ext cx="919480" cy="254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Page 4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32" name="肘形连接符 31"/>
          <p:cNvCxnSpPr>
            <a:stCxn id="13" idx="2"/>
            <a:endCxn id="27" idx="0"/>
          </p:cNvCxnSpPr>
          <p:nvPr/>
        </p:nvCxnSpPr>
        <p:spPr>
          <a:xfrm rot="5400000" flipV="1">
            <a:off x="6093778" y="3876993"/>
            <a:ext cx="1508125" cy="2819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7" idx="2"/>
            <a:endCxn id="23" idx="0"/>
          </p:cNvCxnSpPr>
          <p:nvPr/>
        </p:nvCxnSpPr>
        <p:spPr>
          <a:xfrm rot="5400000">
            <a:off x="8792210" y="4096385"/>
            <a:ext cx="640080" cy="5029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79180" y="4114165"/>
            <a:ext cx="363855" cy="3505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524625" y="3624580"/>
            <a:ext cx="363855" cy="3505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乘号 25"/>
          <p:cNvSpPr/>
          <p:nvPr/>
        </p:nvSpPr>
        <p:spPr>
          <a:xfrm>
            <a:off x="6373495" y="4968875"/>
            <a:ext cx="1236980" cy="1236980"/>
          </a:xfrm>
          <a:prstGeom prst="mathMultiply">
            <a:avLst>
              <a:gd name="adj1" fmla="val 9013"/>
            </a:avLst>
          </a:prstGeom>
          <a:gradFill>
            <a:gsLst>
              <a:gs pos="100000">
                <a:srgbClr val="FE4444"/>
              </a:gs>
              <a:gs pos="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欢迎讨论</a:t>
            </a:r>
            <a:r>
              <a:rPr kumimoji="1" lang="en-US" altLang="zh-CN" sz="3200" b="1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共同为国内开源社区建设贡献力</a:t>
            </a:r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</a:rPr>
              <a:t>量</a:t>
            </a:r>
            <a:endParaRPr kumimoji="1"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0570" y="636905"/>
            <a:ext cx="4759325" cy="4759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90825" y="5161280"/>
            <a:ext cx="55981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Wingdings" panose="05000000000000000000" charset="0"/>
              <a:buNone/>
            </a:pPr>
            <a:r>
              <a:rPr lang="en-US" altLang="zh-CN" sz="3200" b="1"/>
              <a:t>VAGE_LV</a:t>
            </a:r>
            <a:endParaRPr lang="en-US" altLang="zh-CN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171565" y="1367155"/>
            <a:ext cx="1069975" cy="189674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580" y="1181100"/>
            <a:ext cx="10515600" cy="4351338"/>
          </a:xfrm>
        </p:spPr>
        <p:txBody>
          <a:bodyPr>
            <a:normAutofit lnSpcReduction="20000"/>
          </a:bodyPr>
          <a:lstStyle/>
          <a:p>
            <a:pPr>
              <a:buFont typeface="Wingdings" panose="05000000000000000000" charset="0"/>
              <a:buChar char="Ø"/>
            </a:pPr>
            <a:r>
              <a:rPr kumimoji="1" lang="en-US" altLang="zh-CN" b="1">
                <a:sym typeface="+mn-ea"/>
              </a:rPr>
              <a:t>  MySQL Double Write</a:t>
            </a:r>
            <a:endParaRPr kumimoji="1" lang="en-US" altLang="zh-CN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kumimoji="1" lang="en-US" altLang="zh-CN">
              <a:sym typeface="+mn-ea"/>
            </a:endParaRPr>
          </a:p>
          <a:p>
            <a:pPr marL="457200" lvl="1" indent="0">
              <a:buNone/>
            </a:pPr>
            <a:r>
              <a:rPr kumimoji="1" lang="zh-CN" altLang="en-US" sz="1710"/>
              <a:t>以</a:t>
            </a:r>
            <a:r>
              <a:rPr kumimoji="1" lang="en-US" altLang="zh-CN" sz="1710"/>
              <a:t>Insert</a:t>
            </a:r>
            <a:r>
              <a:rPr kumimoji="1" lang="zh-CN" altLang="en-US" sz="1710"/>
              <a:t>为例：</a:t>
            </a:r>
            <a:endParaRPr kumimoji="1" lang="zh-CN" altLang="en-US" sz="1710"/>
          </a:p>
          <a:p>
            <a:pPr marL="457200" lvl="1" indent="0">
              <a:buNone/>
            </a:pPr>
            <a:endParaRPr kumimoji="1" lang="zh-CN" altLang="en-US" sz="1710"/>
          </a:p>
          <a:p>
            <a:pPr marL="457200" lvl="1" indent="0">
              <a:buNone/>
            </a:pPr>
            <a:r>
              <a:rPr kumimoji="1" lang="zh-CN" altLang="en-US" sz="1710"/>
              <a:t>脏页中是</a:t>
            </a:r>
            <a:r>
              <a:rPr kumimoji="1" lang="en-US" altLang="zh-CN" sz="1710"/>
              <a:t>Insert</a:t>
            </a:r>
            <a:r>
              <a:rPr kumimoji="1" lang="zh-CN" altLang="en-US" sz="1710"/>
              <a:t>的新</a:t>
            </a:r>
            <a:r>
              <a:rPr kumimoji="1" lang="zh-CN" altLang="en-US" sz="1710"/>
              <a:t>行，</a:t>
            </a:r>
            <a:endParaRPr kumimoji="1" lang="zh-CN" altLang="en-US" sz="1710"/>
          </a:p>
          <a:p>
            <a:pPr marL="457200" lvl="1" indent="0">
              <a:buNone/>
            </a:pPr>
            <a:endParaRPr kumimoji="1" lang="zh-CN" altLang="en-US" sz="1710"/>
          </a:p>
          <a:p>
            <a:pPr marL="457200" lvl="1" indent="0">
              <a:buNone/>
            </a:pPr>
            <a:r>
              <a:rPr kumimoji="1" lang="en-US" altLang="zh-CN" sz="1710"/>
              <a:t>BinLog</a:t>
            </a:r>
            <a:r>
              <a:rPr kumimoji="1" lang="zh-CN" altLang="en-US" sz="1710"/>
              <a:t>记录的是</a:t>
            </a:r>
            <a:r>
              <a:rPr kumimoji="1" lang="en-US" altLang="zh-CN" sz="1710"/>
              <a:t>SQL</a:t>
            </a:r>
            <a:r>
              <a:rPr kumimoji="1" lang="zh-CN" altLang="en-US" sz="1710"/>
              <a:t>（逻辑日志），</a:t>
            </a:r>
            <a:endParaRPr kumimoji="1" lang="en-US" altLang="zh-CN" sz="1710"/>
          </a:p>
          <a:p>
            <a:pPr marL="457200" lvl="1" indent="0">
              <a:buNone/>
            </a:pPr>
            <a:endParaRPr kumimoji="1" lang="zh-CN" altLang="en-US" sz="1710"/>
          </a:p>
          <a:p>
            <a:pPr marL="457200" lvl="1" indent="0">
              <a:buNone/>
            </a:pPr>
            <a:r>
              <a:rPr kumimoji="1" lang="zh-CN" altLang="en-US" sz="1710"/>
              <a:t>使用</a:t>
            </a:r>
            <a:r>
              <a:rPr kumimoji="1" lang="en-US" altLang="zh-CN" sz="1710"/>
              <a:t>BinLog</a:t>
            </a:r>
            <a:r>
              <a:rPr kumimoji="1" lang="zh-CN" altLang="en-US" sz="1710"/>
              <a:t>恢复相当于再次执行</a:t>
            </a:r>
            <a:r>
              <a:rPr kumimoji="1" lang="en-US" altLang="zh-CN" sz="1710"/>
              <a:t>Insert</a:t>
            </a:r>
            <a:r>
              <a:rPr kumimoji="1" lang="zh-CN" altLang="en-US" sz="1710"/>
              <a:t>，</a:t>
            </a:r>
            <a:endParaRPr kumimoji="1" lang="zh-CN" altLang="en-US" sz="1710"/>
          </a:p>
          <a:p>
            <a:pPr marL="457200" lvl="1" indent="0">
              <a:buNone/>
            </a:pPr>
            <a:endParaRPr kumimoji="1" lang="zh-CN" altLang="en-US" sz="1710"/>
          </a:p>
          <a:p>
            <a:pPr marL="457200" lvl="1" indent="0">
              <a:buNone/>
            </a:pPr>
            <a:r>
              <a:rPr kumimoji="1" lang="zh-CN" altLang="en-US" sz="1710"/>
              <a:t>因</a:t>
            </a:r>
            <a:r>
              <a:rPr kumimoji="1" lang="zh-CN" altLang="en-US" sz="1710"/>
              <a:t>此，</a:t>
            </a:r>
            <a:endParaRPr kumimoji="1" lang="zh-CN" altLang="en-US" sz="1710"/>
          </a:p>
          <a:p>
            <a:pPr marL="457200" lvl="1" indent="0">
              <a:buNone/>
            </a:pPr>
            <a:endParaRPr kumimoji="1" lang="zh-CN" altLang="en-US" sz="1710"/>
          </a:p>
          <a:p>
            <a:pPr marL="457200" lvl="1" indent="0">
              <a:buNone/>
            </a:pPr>
            <a:endParaRPr kumimoji="1" lang="zh-CN" altLang="en-US" sz="1710"/>
          </a:p>
          <a:p>
            <a:pPr marL="0" indent="0">
              <a:buFont typeface="Wingdings" panose="05000000000000000000" charset="0"/>
              <a:buNone/>
            </a:pPr>
            <a:endParaRPr kumimoji="1" lang="en-US" altLang="zh-CN" sz="171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页分裂：部分写，Partial Writes</a:t>
            </a:r>
            <a:endParaRPr kumimoji="1" lang="en-US" altLang="zh-CN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52210" y="1424305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55385" y="1865630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55385" y="2303780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58560" y="2745105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03335" y="1808480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96985" y="2249805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96985" y="2697480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00160" y="3138805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23280" y="749300"/>
            <a:ext cx="1657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Buffer Pool</a:t>
            </a:r>
            <a:r>
              <a:rPr lang="zh-CN" altLang="en-US"/>
              <a:t>中的</a:t>
            </a:r>
            <a:r>
              <a:rPr lang="en-US" altLang="zh-CN"/>
              <a:t>Dirty </a:t>
            </a:r>
            <a:r>
              <a:rPr lang="en-US" altLang="zh-CN"/>
              <a:t>Page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394065" y="721995"/>
            <a:ext cx="1657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Double </a:t>
            </a:r>
            <a:r>
              <a:rPr lang="en-US" altLang="zh-CN"/>
              <a:t>Write</a:t>
            </a:r>
            <a:endParaRPr lang="en-US" altLang="zh-CN"/>
          </a:p>
          <a:p>
            <a:pPr algn="ctr"/>
            <a:r>
              <a:rPr lang="en-US" altLang="zh-CN"/>
              <a:t>B</a:t>
            </a:r>
            <a:r>
              <a:rPr lang="en-US" altLang="zh-CN"/>
              <a:t>uffer</a:t>
            </a:r>
            <a:endParaRPr lang="en-US" altLang="zh-CN"/>
          </a:p>
        </p:txBody>
      </p:sp>
      <p:sp>
        <p:nvSpPr>
          <p:cNvPr id="15" name="右箭头 14"/>
          <p:cNvSpPr/>
          <p:nvPr/>
        </p:nvSpPr>
        <p:spPr>
          <a:xfrm>
            <a:off x="7608570" y="2195195"/>
            <a:ext cx="928370" cy="65849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903970" y="1360805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……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903970" y="3586480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……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柱形 17"/>
          <p:cNvSpPr/>
          <p:nvPr/>
        </p:nvSpPr>
        <p:spPr>
          <a:xfrm>
            <a:off x="5647690" y="4066540"/>
            <a:ext cx="4443730" cy="197866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8394065" y="4667885"/>
            <a:ext cx="926465" cy="1226820"/>
            <a:chOff x="16762" y="4238"/>
            <a:chExt cx="1459" cy="4199"/>
          </a:xfrm>
        </p:grpSpPr>
        <p:sp>
          <p:nvSpPr>
            <p:cNvPr id="19" name="矩形 18"/>
            <p:cNvSpPr/>
            <p:nvPr/>
          </p:nvSpPr>
          <p:spPr>
            <a:xfrm>
              <a:off x="16772" y="4943"/>
              <a:ext cx="1448" cy="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Page 1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6762" y="5638"/>
              <a:ext cx="1448" cy="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Page 2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6762" y="6343"/>
              <a:ext cx="1448" cy="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Page 3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6767" y="7038"/>
              <a:ext cx="1448" cy="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Page 4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6773" y="4238"/>
              <a:ext cx="1448" cy="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……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6773" y="7743"/>
              <a:ext cx="1448" cy="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……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6529070" y="4772025"/>
            <a:ext cx="919480" cy="25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Page 1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32245" y="5026025"/>
            <a:ext cx="919480" cy="25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Page 2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532245" y="5278755"/>
            <a:ext cx="919480" cy="254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Page 3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32245" y="5534660"/>
            <a:ext cx="919480" cy="254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Page 4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32" name="肘形连接符 31"/>
          <p:cNvCxnSpPr>
            <a:stCxn id="13" idx="2"/>
            <a:endCxn id="27" idx="0"/>
          </p:cNvCxnSpPr>
          <p:nvPr/>
        </p:nvCxnSpPr>
        <p:spPr>
          <a:xfrm rot="5400000" flipV="1">
            <a:off x="6093778" y="3876993"/>
            <a:ext cx="1508125" cy="2819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7" idx="2"/>
            <a:endCxn id="23" idx="0"/>
          </p:cNvCxnSpPr>
          <p:nvPr/>
        </p:nvCxnSpPr>
        <p:spPr>
          <a:xfrm rot="5400000">
            <a:off x="8792210" y="4096385"/>
            <a:ext cx="640080" cy="5029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79180" y="4114165"/>
            <a:ext cx="363855" cy="3505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524625" y="3624580"/>
            <a:ext cx="363855" cy="3505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乘号 25"/>
          <p:cNvSpPr/>
          <p:nvPr/>
        </p:nvSpPr>
        <p:spPr>
          <a:xfrm>
            <a:off x="6373495" y="4968875"/>
            <a:ext cx="1236980" cy="1236980"/>
          </a:xfrm>
          <a:prstGeom prst="mathMultiply">
            <a:avLst>
              <a:gd name="adj1" fmla="val 9013"/>
            </a:avLst>
          </a:prstGeom>
          <a:gradFill>
            <a:gsLst>
              <a:gs pos="100000">
                <a:srgbClr val="FE4444"/>
              </a:gs>
              <a:gs pos="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171565" y="1367155"/>
            <a:ext cx="1069975" cy="98679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580" y="1181100"/>
            <a:ext cx="5685155" cy="4351655"/>
          </a:xfrm>
        </p:spPr>
        <p:txBody>
          <a:bodyPr>
            <a:normAutofit lnSpcReduction="20000"/>
          </a:bodyPr>
          <a:lstStyle/>
          <a:p>
            <a:pPr>
              <a:buFont typeface="Wingdings" panose="05000000000000000000" charset="0"/>
              <a:buChar char="Ø"/>
            </a:pPr>
            <a:r>
              <a:rPr kumimoji="1" lang="en-US" altLang="zh-CN" b="1">
                <a:sym typeface="+mn-ea"/>
              </a:rPr>
              <a:t>  PostgreSQL Full Page Writes</a:t>
            </a:r>
            <a:endParaRPr kumimoji="1" lang="en-US" altLang="zh-CN">
              <a:sym typeface="+mn-ea"/>
            </a:endParaRPr>
          </a:p>
          <a:p>
            <a:pPr marL="0" indent="0">
              <a:lnSpc>
                <a:spcPct val="110000"/>
              </a:lnSpc>
              <a:buFont typeface="Wingdings" panose="05000000000000000000" charset="0"/>
              <a:buNone/>
            </a:pPr>
            <a:endParaRPr kumimoji="1" lang="zh-CN" altLang="en-US" sz="1710"/>
          </a:p>
          <a:p>
            <a:pPr marL="0" indent="0">
              <a:lnSpc>
                <a:spcPct val="110000"/>
              </a:lnSpc>
              <a:buFont typeface="Wingdings" panose="05000000000000000000" charset="0"/>
              <a:buNone/>
            </a:pPr>
            <a:r>
              <a:rPr kumimoji="1" lang="zh-CN" altLang="en-US" sz="1710"/>
              <a:t>每次</a:t>
            </a:r>
            <a:r>
              <a:rPr kumimoji="1" lang="en-US" altLang="zh-CN" sz="1710"/>
              <a:t>Checkpoint</a:t>
            </a:r>
            <a:r>
              <a:rPr kumimoji="1" lang="zh-CN" altLang="en-US" sz="1710"/>
              <a:t>后，首次修改页，拷贝整页到日志中作为</a:t>
            </a:r>
            <a:r>
              <a:rPr kumimoji="1" lang="zh-CN" altLang="en-US" sz="1710"/>
              <a:t>备份。</a:t>
            </a:r>
            <a:endParaRPr kumimoji="1" lang="zh-CN" altLang="en-US" sz="1710"/>
          </a:p>
          <a:p>
            <a:pPr marL="0" indent="0">
              <a:lnSpc>
                <a:spcPct val="110000"/>
              </a:lnSpc>
              <a:buFont typeface="Wingdings" panose="05000000000000000000" charset="0"/>
              <a:buNone/>
            </a:pPr>
            <a:endParaRPr kumimoji="1" lang="zh-CN" altLang="en-US" sz="1710"/>
          </a:p>
          <a:p>
            <a:pPr marL="0" indent="0">
              <a:lnSpc>
                <a:spcPct val="110000"/>
              </a:lnSpc>
              <a:buFont typeface="Wingdings" panose="05000000000000000000" charset="0"/>
              <a:buNone/>
            </a:pPr>
            <a:endParaRPr kumimoji="1" lang="zh-CN" altLang="en-US" sz="1710"/>
          </a:p>
          <a:p>
            <a:pPr marL="0" indent="0">
              <a:lnSpc>
                <a:spcPct val="110000"/>
              </a:lnSpc>
              <a:buFont typeface="Wingdings" panose="05000000000000000000" charset="0"/>
              <a:buNone/>
            </a:pPr>
            <a:endParaRPr kumimoji="1" lang="en-US" altLang="zh-CN" sz="171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页分裂：部分写，Partial Writes</a:t>
            </a:r>
            <a:endParaRPr kumimoji="1" lang="en-US" altLang="zh-CN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52210" y="1424305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55385" y="1865630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89295" y="749300"/>
            <a:ext cx="1820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Shared Buffer</a:t>
            </a:r>
            <a:r>
              <a:rPr lang="zh-CN" altLang="en-US"/>
              <a:t>中的</a:t>
            </a:r>
            <a:r>
              <a:rPr lang="en-US" altLang="zh-CN"/>
              <a:t>Dirty Page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936990" y="721995"/>
            <a:ext cx="165798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/>
              <a:t>     WAL</a:t>
            </a:r>
            <a:r>
              <a:rPr lang="zh-CN" altLang="en-US"/>
              <a:t>日志</a:t>
            </a:r>
            <a:r>
              <a:rPr lang="zh-CN" altLang="en-US"/>
              <a:t>流</a:t>
            </a:r>
            <a:endParaRPr lang="zh-CN" altLang="en-US"/>
          </a:p>
        </p:txBody>
      </p:sp>
      <p:sp>
        <p:nvSpPr>
          <p:cNvPr id="18" name="圆柱形 17"/>
          <p:cNvSpPr/>
          <p:nvPr/>
        </p:nvSpPr>
        <p:spPr>
          <a:xfrm>
            <a:off x="5647690" y="4066540"/>
            <a:ext cx="1941830" cy="2035175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529070" y="4772025"/>
            <a:ext cx="919480" cy="25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Page 1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32245" y="5020310"/>
            <a:ext cx="919480" cy="25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Page 2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32" name="肘形连接符 31"/>
          <p:cNvCxnSpPr>
            <a:stCxn id="13" idx="2"/>
            <a:endCxn id="27" idx="0"/>
          </p:cNvCxnSpPr>
          <p:nvPr/>
        </p:nvCxnSpPr>
        <p:spPr>
          <a:xfrm rot="5400000" flipV="1">
            <a:off x="5638800" y="3422015"/>
            <a:ext cx="2418080" cy="2819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下箭头 30"/>
          <p:cNvSpPr/>
          <p:nvPr/>
        </p:nvSpPr>
        <p:spPr>
          <a:xfrm>
            <a:off x="9070975" y="1116965"/>
            <a:ext cx="1691640" cy="2939415"/>
          </a:xfrm>
          <a:prstGeom prst="downArrow">
            <a:avLst>
              <a:gd name="adj1" fmla="val 65090"/>
              <a:gd name="adj2" fmla="val 209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81490" y="1630680"/>
            <a:ext cx="1069975" cy="98679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462135" y="1687830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465310" y="2129155"/>
            <a:ext cx="919480" cy="44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465310" y="1184275"/>
            <a:ext cx="919480" cy="441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……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468485" y="2635250"/>
            <a:ext cx="919480" cy="441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……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 rot="780000">
            <a:off x="7440930" y="1604010"/>
            <a:ext cx="1674495" cy="65849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圆柱形 41"/>
          <p:cNvSpPr/>
          <p:nvPr/>
        </p:nvSpPr>
        <p:spPr>
          <a:xfrm>
            <a:off x="9324340" y="4771390"/>
            <a:ext cx="1210310" cy="126873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676890" y="5204460"/>
            <a:ext cx="135191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l"/>
            <a:r>
              <a:rPr lang="en-US" altLang="zh-CN"/>
              <a:t>XLOG</a:t>
            </a:r>
            <a:r>
              <a:rPr lang="zh-CN" altLang="en-US"/>
              <a:t>文件</a:t>
            </a:r>
            <a:endParaRPr lang="zh-CN" altLang="en-US"/>
          </a:p>
        </p:txBody>
      </p:sp>
      <p:cxnSp>
        <p:nvCxnSpPr>
          <p:cNvPr id="44" name="肘形连接符 43"/>
          <p:cNvCxnSpPr>
            <a:stCxn id="40" idx="2"/>
            <a:endCxn id="42" idx="1"/>
          </p:cNvCxnSpPr>
          <p:nvPr/>
        </p:nvCxnSpPr>
        <p:spPr>
          <a:xfrm rot="5400000" flipV="1">
            <a:off x="9081453" y="3923348"/>
            <a:ext cx="1694815" cy="127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9734550" y="4161790"/>
            <a:ext cx="363855" cy="3505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533515" y="3032125"/>
            <a:ext cx="363855" cy="3505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b29bc44-113c-4fe1-84b5-54722f8b0720}"/>
  <p:tag name="TABLE_ENDDRAG_ORIGIN_RECT" val="568*324"/>
  <p:tag name="TABLE_ENDDRAG_RECT" val="162*77*568*324"/>
</p:tagLst>
</file>

<file path=ppt/tags/tag2.xml><?xml version="1.0" encoding="utf-8"?>
<p:tagLst xmlns:p="http://schemas.openxmlformats.org/presentationml/2006/main">
  <p:tag name="KSO_WM_UNIT_TABLE_BEAUTIFY" val="smartTable{7b29bc44-113c-4fe1-84b5-54722f8b0720}"/>
  <p:tag name="TABLE_ENDDRAG_ORIGIN_RECT" val="568*324"/>
  <p:tag name="TABLE_ENDDRAG_RECT" val="162*77*568*324"/>
</p:tagLst>
</file>

<file path=ppt/tags/tag3.xml><?xml version="1.0" encoding="utf-8"?>
<p:tagLst xmlns:p="http://schemas.openxmlformats.org/presentationml/2006/main">
  <p:tag name="KSO_WM_UNIT_TABLE_BEAUTIFY" val="smartTable{7b29bc44-113c-4fe1-84b5-54722f8b0720}"/>
  <p:tag name="TABLE_ENDDRAG_ORIGIN_RECT" val="568*324"/>
  <p:tag name="TABLE_ENDDRAG_RECT" val="162*77*568*324"/>
</p:tagLst>
</file>

<file path=ppt/tags/tag4.xml><?xml version="1.0" encoding="utf-8"?>
<p:tagLst xmlns:p="http://schemas.openxmlformats.org/presentationml/2006/main">
  <p:tag name="KSO_WM_UNIT_TABLE_BEAUTIFY" val="smartTable{7b29bc44-113c-4fe1-84b5-54722f8b0720}"/>
  <p:tag name="TABLE_ENDDRAG_ORIGIN_RECT" val="568*324"/>
  <p:tag name="TABLE_ENDDRAG_RECT" val="162*77*568*32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10583</Words>
  <Application>WPS 演示</Application>
  <PresentationFormat>宽屏</PresentationFormat>
  <Paragraphs>1340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71</vt:i4>
      </vt:variant>
    </vt:vector>
  </HeadingPairs>
  <TitlesOfParts>
    <vt:vector size="84" baseType="lpstr">
      <vt:lpstr>Arial</vt:lpstr>
      <vt:lpstr>宋体</vt:lpstr>
      <vt:lpstr>Wingdings</vt:lpstr>
      <vt:lpstr>微软雅黑</vt:lpstr>
      <vt:lpstr>Wingdings</vt:lpstr>
      <vt:lpstr>Arial Unicode MS</vt:lpstr>
      <vt:lpstr>等线 Light</vt:lpstr>
      <vt:lpstr>等线</vt:lpstr>
      <vt:lpstr>Calibri</vt:lpstr>
      <vt:lpstr>华文行楷</vt:lpstr>
      <vt:lpstr>华文隶书</vt:lpstr>
      <vt:lpstr>Office 主题​​</vt:lpstr>
      <vt:lpstr>1_Office 主题​​</vt:lpstr>
      <vt:lpstr>PowerPoint 演示文稿</vt:lpstr>
      <vt:lpstr>摸着Oracle过河 ----  大幅提升PostgreSQL性能分享  吕海波（VAGE）</vt:lpstr>
      <vt:lpstr>主题：  优化PostgreSQL Partial Writes（页裂）体系  大幅提升整体性能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vage</cp:lastModifiedBy>
  <cp:revision>86</cp:revision>
  <dcterms:created xsi:type="dcterms:W3CDTF">2021-07-29T09:12:00Z</dcterms:created>
  <dcterms:modified xsi:type="dcterms:W3CDTF">2021-10-25T09:26:49Z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0FB48638FD8F434AB7822398224211BF</vt:lpwstr>
  </property>
</Properties>
</file>