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Libre Franklin Medium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vW3AVjO7KGaJkGrioJ6SX3D7M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FranklinMedium-bold.fntdata"/><Relationship Id="rId25" Type="http://schemas.openxmlformats.org/officeDocument/2006/relationships/font" Target="fonts/LibreFranklinMedium-regular.fntdata"/><Relationship Id="rId28" Type="http://schemas.openxmlformats.org/officeDocument/2006/relationships/font" Target="fonts/LibreFranklinMedium-boldItalic.fntdata"/><Relationship Id="rId27" Type="http://schemas.openxmlformats.org/officeDocument/2006/relationships/font" Target="fonts/LibreFranklin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180" y="4342777"/>
            <a:ext cx="5487640" cy="4115111"/>
          </a:xfrm>
          <a:prstGeom prst="rect">
            <a:avLst/>
          </a:prstGeom>
          <a:noFill/>
          <a:ln>
            <a:noFill/>
          </a:ln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e1e9ea73d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e1e9ea73d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5e1e9ea73d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e1e9ea73d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e1e9ea73d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5e1e9ea73d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e1e9ea73d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e1e9ea73d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5e1e9ea73d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1e9ea73d_0_4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1e9ea73d_0_4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5e1e9ea73d_0_4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e1e9ea73d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e1e9ea73d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5e1e9ea73d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e1e9ea73d_0_4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e1e9ea73d_0_4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5e1e9ea73d_0_4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e27b41c06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e27b41c06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5e27b41c06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985225aac1_0_0:notes"/>
          <p:cNvSpPr txBox="1"/>
          <p:nvPr>
            <p:ph idx="1" type="body"/>
          </p:nvPr>
        </p:nvSpPr>
        <p:spPr>
          <a:xfrm>
            <a:off x="685180" y="4342777"/>
            <a:ext cx="54876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" name="Google Shape;33;g2985225aac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69678" y="4266368"/>
            <a:ext cx="5357425" cy="4041823"/>
          </a:xfrm>
          <a:prstGeom prst="rect">
            <a:avLst/>
          </a:prstGeom>
          <a:noFill/>
          <a:ln>
            <a:noFill/>
          </a:ln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400"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354013" y="673100"/>
            <a:ext cx="5988050" cy="3368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5e1e9ea73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5e1e9ea73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25e1e9ea73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69678" y="4266368"/>
            <a:ext cx="5357425" cy="4041823"/>
          </a:xfrm>
          <a:prstGeom prst="rect">
            <a:avLst/>
          </a:prstGeom>
          <a:noFill/>
          <a:ln>
            <a:noFill/>
          </a:ln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400"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354013" y="673100"/>
            <a:ext cx="5988050" cy="3368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e1e9ea73d_0_4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e1e9ea73d_0_4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5e1e9ea73d_0_4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69678" y="4266368"/>
            <a:ext cx="5357425" cy="4041823"/>
          </a:xfrm>
          <a:prstGeom prst="rect">
            <a:avLst/>
          </a:prstGeom>
          <a:noFill/>
          <a:ln>
            <a:noFill/>
          </a:ln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400"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354013" y="673100"/>
            <a:ext cx="5988050" cy="3368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69678" y="4266368"/>
            <a:ext cx="5357425" cy="4041823"/>
          </a:xfrm>
          <a:prstGeom prst="rect">
            <a:avLst/>
          </a:prstGeom>
          <a:noFill/>
          <a:ln>
            <a:noFill/>
          </a:ln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400"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354013" y="673100"/>
            <a:ext cx="5988050" cy="3368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69678" y="4266368"/>
            <a:ext cx="5357425" cy="4041823"/>
          </a:xfrm>
          <a:prstGeom prst="rect">
            <a:avLst/>
          </a:prstGeom>
          <a:noFill/>
          <a:ln>
            <a:noFill/>
          </a:ln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400"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54013" y="673100"/>
            <a:ext cx="5988050" cy="3368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8"/>
          <p:cNvSpPr/>
          <p:nvPr/>
        </p:nvSpPr>
        <p:spPr>
          <a:xfrm>
            <a:off x="0" y="-19297"/>
            <a:ext cx="12192000" cy="6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8"/>
          <p:cNvSpPr/>
          <p:nvPr/>
        </p:nvSpPr>
        <p:spPr>
          <a:xfrm>
            <a:off x="0" y="6794769"/>
            <a:ext cx="12192000" cy="633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/>
          <p:nvPr/>
        </p:nvSpPr>
        <p:spPr>
          <a:xfrm>
            <a:off x="3522730" y="2368037"/>
            <a:ext cx="90960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 F315</a:t>
            </a:r>
            <a:br>
              <a:rPr b="1" lang="en" sz="300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1" lang="en" sz="360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Financial </a:t>
            </a:r>
            <a:r>
              <a:rPr b="1" lang="en" sz="300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Management</a:t>
            </a:r>
            <a:endParaRPr b="1" sz="3000">
              <a:solidFill>
                <a:srgbClr val="0020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BITS_university_logo_whitevert.png" id="28" name="Google Shape;2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499" y="122853"/>
            <a:ext cx="949608" cy="913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1087537"/>
            <a:ext cx="6340417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 txBox="1"/>
          <p:nvPr/>
        </p:nvSpPr>
        <p:spPr>
          <a:xfrm>
            <a:off x="5598950" y="3462725"/>
            <a:ext cx="47826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1" lang="en" sz="23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Assignment On Cost Of Capital </a:t>
            </a:r>
            <a:endParaRPr b="1" sz="185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1" lang="en" sz="23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 20</a:t>
            </a:r>
            <a:endParaRPr b="1" sz="19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e1e9ea73d_0_38"/>
          <p:cNvSpPr txBox="1"/>
          <p:nvPr/>
        </p:nvSpPr>
        <p:spPr>
          <a:xfrm>
            <a:off x="360975" y="279625"/>
            <a:ext cx="1024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BOTTOM UP APPROACH</a:t>
            </a:r>
            <a:endParaRPr sz="27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BITS_university_logo_whitevert.png" id="114" name="Google Shape;114;g25e1e9ea73d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4599" y="145930"/>
            <a:ext cx="949608" cy="9138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g25e1e9ea73d_0_38"/>
          <p:cNvGrpSpPr/>
          <p:nvPr/>
        </p:nvGrpSpPr>
        <p:grpSpPr>
          <a:xfrm rot="-5400000">
            <a:off x="4989199" y="1532188"/>
            <a:ext cx="2595444" cy="3474046"/>
            <a:chOff x="4572078" y="1597469"/>
            <a:chExt cx="1827906" cy="2399700"/>
          </a:xfrm>
        </p:grpSpPr>
        <p:sp>
          <p:nvSpPr>
            <p:cNvPr id="116" name="Google Shape;116;g25e1e9ea73d_0_38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5e1e9ea73d_0_38"/>
            <p:cNvSpPr/>
            <p:nvPr/>
          </p:nvSpPr>
          <p:spPr>
            <a:xfrm flipH="1" rot="10800000">
              <a:off x="4661225" y="1716319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5e1e9ea73d_0_38"/>
            <p:cNvSpPr txBox="1"/>
            <p:nvPr/>
          </p:nvSpPr>
          <p:spPr>
            <a:xfrm rot="5400000">
              <a:off x="4647828" y="1851016"/>
              <a:ext cx="1348800" cy="15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1" lang="en" sz="1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Relever the beta using the capital structure of target company</a:t>
              </a:r>
              <a:endParaRPr b="1" sz="11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19" name="Google Shape;119;g25e1e9ea73d_0_38"/>
          <p:cNvGrpSpPr/>
          <p:nvPr/>
        </p:nvGrpSpPr>
        <p:grpSpPr>
          <a:xfrm rot="5400000">
            <a:off x="1368922" y="1572584"/>
            <a:ext cx="2782060" cy="3579872"/>
            <a:chOff x="2744034" y="1146343"/>
            <a:chExt cx="1959335" cy="2399700"/>
          </a:xfrm>
        </p:grpSpPr>
        <p:sp>
          <p:nvSpPr>
            <p:cNvPr id="120" name="Google Shape;120;g25e1e9ea73d_0_38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25e1e9ea73d_0_38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25e1e9ea73d_0_38"/>
            <p:cNvSpPr txBox="1"/>
            <p:nvPr/>
          </p:nvSpPr>
          <p:spPr>
            <a:xfrm rot="-5400000">
              <a:off x="3269819" y="1758142"/>
              <a:ext cx="1316400" cy="15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Calculation of average of unlevered beta of comparable firms</a:t>
              </a:r>
              <a:endParaRPr b="1" sz="16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23" name="Google Shape;123;g25e1e9ea73d_0_38"/>
          <p:cNvGrpSpPr/>
          <p:nvPr/>
        </p:nvGrpSpPr>
        <p:grpSpPr>
          <a:xfrm rot="5400000">
            <a:off x="8301838" y="1693623"/>
            <a:ext cx="3114324" cy="3670101"/>
            <a:chOff x="2744034" y="1146343"/>
            <a:chExt cx="2101859" cy="2399700"/>
          </a:xfrm>
        </p:grpSpPr>
        <p:sp>
          <p:nvSpPr>
            <p:cNvPr id="124" name="Google Shape;124;g25e1e9ea73d_0_38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g25e1e9ea73d_0_38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g25e1e9ea73d_0_38"/>
            <p:cNvSpPr txBox="1"/>
            <p:nvPr/>
          </p:nvSpPr>
          <p:spPr>
            <a:xfrm rot="-5400000">
              <a:off x="3414293" y="1809556"/>
              <a:ext cx="1339800" cy="15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1" lang="en" sz="1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Calculation of cost of equity</a:t>
              </a:r>
              <a:endParaRPr b="1" sz="11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e1e9ea73d_0_44"/>
          <p:cNvSpPr txBox="1"/>
          <p:nvPr/>
        </p:nvSpPr>
        <p:spPr>
          <a:xfrm>
            <a:off x="444667" y="213346"/>
            <a:ext cx="76770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BOTTOM UP APPROACH</a:t>
            </a:r>
            <a:endParaRPr sz="27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3" name="Google Shape;133;g25e1e9ea73d_0_44"/>
          <p:cNvSpPr txBox="1"/>
          <p:nvPr/>
        </p:nvSpPr>
        <p:spPr>
          <a:xfrm>
            <a:off x="2721645" y="4826427"/>
            <a:ext cx="780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Avg Unlevered β of comparable firms = 0.8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39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β (Relevered) for ADANIENT=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1.6412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 of Equity Capital (Rs) =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17.249</a:t>
            </a:r>
            <a:r>
              <a:rPr b="0" i="0" lang="e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  <p:pic>
        <p:nvPicPr>
          <p:cNvPr id="134" name="Google Shape;134;g25e1e9ea73d_0_4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990050"/>
            <a:ext cx="6571776" cy="37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5e1e9ea73d_0_4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975" y="1155875"/>
            <a:ext cx="5341026" cy="341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TS_university_logo_whitevert.png" id="136" name="Google Shape;136;g25e1e9ea73d_0_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54599" y="145930"/>
            <a:ext cx="949608" cy="913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TS_university_logo_whitevert.png" id="142" name="Google Shape;142;g25e1e9ea73d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4599" y="145930"/>
            <a:ext cx="949608" cy="9138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g25e1e9ea73d_0_50"/>
          <p:cNvGrpSpPr/>
          <p:nvPr/>
        </p:nvGrpSpPr>
        <p:grpSpPr>
          <a:xfrm>
            <a:off x="2102250" y="1418648"/>
            <a:ext cx="7827963" cy="1962556"/>
            <a:chOff x="835" y="194033"/>
            <a:chExt cx="4967297" cy="1107600"/>
          </a:xfrm>
        </p:grpSpPr>
        <p:sp>
          <p:nvSpPr>
            <p:cNvPr id="144" name="Google Shape;144;g25e1e9ea73d_0_50"/>
            <p:cNvSpPr/>
            <p:nvPr/>
          </p:nvSpPr>
          <p:spPr>
            <a:xfrm>
              <a:off x="835" y="194033"/>
              <a:ext cx="1107600" cy="1107600"/>
            </a:xfrm>
            <a:prstGeom prst="ellipse">
              <a:avLst/>
            </a:prstGeom>
            <a:solidFill>
              <a:srgbClr val="1C4587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g25e1e9ea73d_0_50"/>
            <p:cNvSpPr txBox="1"/>
            <p:nvPr/>
          </p:nvSpPr>
          <p:spPr>
            <a:xfrm>
              <a:off x="163036" y="356234"/>
              <a:ext cx="783300" cy="78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r>
                <a:rPr b="1" lang="en" sz="21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Risk Free Rate</a:t>
              </a:r>
              <a:endParaRPr sz="2200"/>
            </a:p>
          </p:txBody>
        </p:sp>
        <p:sp>
          <p:nvSpPr>
            <p:cNvPr id="146" name="Google Shape;146;g25e1e9ea73d_0_50"/>
            <p:cNvSpPr/>
            <p:nvPr/>
          </p:nvSpPr>
          <p:spPr>
            <a:xfrm>
              <a:off x="1198351" y="426625"/>
              <a:ext cx="642300" cy="642300"/>
            </a:xfrm>
            <a:prstGeom prst="mathPlus">
              <a:avLst>
                <a:gd fmla="val 23520" name="adj1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25e1e9ea73d_0_50"/>
            <p:cNvSpPr txBox="1"/>
            <p:nvPr/>
          </p:nvSpPr>
          <p:spPr>
            <a:xfrm>
              <a:off x="1283501" y="672277"/>
              <a:ext cx="472200" cy="1512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Trebuchet MS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8" name="Google Shape;148;g25e1e9ea73d_0_50"/>
            <p:cNvSpPr/>
            <p:nvPr/>
          </p:nvSpPr>
          <p:spPr>
            <a:xfrm>
              <a:off x="1930685" y="194033"/>
              <a:ext cx="1107600" cy="1107600"/>
            </a:xfrm>
            <a:prstGeom prst="ellipse">
              <a:avLst/>
            </a:prstGeom>
            <a:solidFill>
              <a:srgbClr val="1C4587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g25e1e9ea73d_0_50"/>
            <p:cNvSpPr txBox="1"/>
            <p:nvPr/>
          </p:nvSpPr>
          <p:spPr>
            <a:xfrm>
              <a:off x="2092886" y="356234"/>
              <a:ext cx="783300" cy="78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r>
                <a:rPr b="1" lang="en" sz="21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Spread Value  </a:t>
              </a:r>
              <a:endParaRPr sz="2100"/>
            </a:p>
          </p:txBody>
        </p:sp>
        <p:sp>
          <p:nvSpPr>
            <p:cNvPr id="150" name="Google Shape;150;g25e1e9ea73d_0_50"/>
            <p:cNvSpPr/>
            <p:nvPr/>
          </p:nvSpPr>
          <p:spPr>
            <a:xfrm>
              <a:off x="3128200" y="426625"/>
              <a:ext cx="642300" cy="6423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g25e1e9ea73d_0_50"/>
            <p:cNvSpPr txBox="1"/>
            <p:nvPr/>
          </p:nvSpPr>
          <p:spPr>
            <a:xfrm>
              <a:off x="3213350" y="558959"/>
              <a:ext cx="472200" cy="3777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rebuchet MS"/>
                <a:buNone/>
              </a:pPr>
              <a:r>
                <a:t/>
              </a:r>
              <a:endParaRPr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2" name="Google Shape;152;g25e1e9ea73d_0_50"/>
            <p:cNvSpPr/>
            <p:nvPr/>
          </p:nvSpPr>
          <p:spPr>
            <a:xfrm>
              <a:off x="3860532" y="194033"/>
              <a:ext cx="1107600" cy="1107600"/>
            </a:xfrm>
            <a:prstGeom prst="ellipse">
              <a:avLst/>
            </a:prstGeom>
            <a:solidFill>
              <a:srgbClr val="1C4587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g25e1e9ea73d_0_50"/>
            <p:cNvSpPr txBox="1"/>
            <p:nvPr/>
          </p:nvSpPr>
          <p:spPr>
            <a:xfrm>
              <a:off x="4022733" y="356234"/>
              <a:ext cx="783300" cy="78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r>
                <a:rPr b="1" lang="en" sz="21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Cost of Debt </a:t>
              </a:r>
              <a:endParaRPr sz="2100"/>
            </a:p>
          </p:txBody>
        </p:sp>
      </p:grpSp>
      <p:sp>
        <p:nvSpPr>
          <p:cNvPr id="154" name="Google Shape;154;g25e1e9ea73d_0_50"/>
          <p:cNvSpPr txBox="1"/>
          <p:nvPr/>
        </p:nvSpPr>
        <p:spPr>
          <a:xfrm>
            <a:off x="311700" y="101200"/>
            <a:ext cx="116490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0"/>
              <a:buFont typeface="Trebuchet MS"/>
              <a:buNone/>
            </a:pPr>
            <a:r>
              <a:rPr b="1" lang="en" sz="3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COST OF DEBT</a:t>
            </a:r>
            <a:endParaRPr/>
          </a:p>
        </p:txBody>
      </p:sp>
      <p:sp>
        <p:nvSpPr>
          <p:cNvPr id="155" name="Google Shape;155;g25e1e9ea73d_0_50"/>
          <p:cNvSpPr txBox="1"/>
          <p:nvPr/>
        </p:nvSpPr>
        <p:spPr>
          <a:xfrm>
            <a:off x="2148625" y="4675175"/>
            <a:ext cx="756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primary company (ADANIENT) falls under the Category of High Market Cap &amp; based on its Interest Coverage Ratio its Credit Rating is </a:t>
            </a: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B-</a:t>
            </a:r>
            <a:r>
              <a:rPr lang="en" sz="18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which corresponds to a Spread Value of </a:t>
            </a: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8.00</a:t>
            </a:r>
            <a:r>
              <a:rPr lang="en" sz="18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%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g25e1e9ea73d_0_50"/>
          <p:cNvSpPr/>
          <p:nvPr/>
        </p:nvSpPr>
        <p:spPr>
          <a:xfrm>
            <a:off x="7324725" y="2196950"/>
            <a:ext cx="451200" cy="1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5e1e9ea73d_0_50"/>
          <p:cNvSpPr/>
          <p:nvPr/>
        </p:nvSpPr>
        <p:spPr>
          <a:xfrm>
            <a:off x="7324725" y="2428325"/>
            <a:ext cx="451200" cy="1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TS_university_logo_whitevert.png" id="163" name="Google Shape;163;g25e1e9ea73d_0_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4599" y="145930"/>
            <a:ext cx="949608" cy="913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5e1e9ea73d_0_4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049" y="594900"/>
            <a:ext cx="2879500" cy="31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5e1e9ea73d_0_4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7650" y="1279275"/>
            <a:ext cx="4286149" cy="519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5e1e9ea73d_0_460"/>
          <p:cNvPicPr preferRelativeResize="0"/>
          <p:nvPr/>
        </p:nvPicPr>
        <p:blipFill rotWithShape="1">
          <a:blip r:embed="rId6">
            <a:alphaModFix/>
          </a:blip>
          <a:srcRect b="0" l="0" r="0" t="3241"/>
          <a:stretch/>
        </p:blipFill>
        <p:spPr>
          <a:xfrm>
            <a:off x="3782450" y="3835900"/>
            <a:ext cx="3921250" cy="27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5e1e9ea73d_0_4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9500" y="650937"/>
            <a:ext cx="4383199" cy="318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5e1e9ea73d_0_4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913492"/>
            <a:ext cx="3556099" cy="276023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5e1e9ea73d_0_460"/>
          <p:cNvSpPr txBox="1"/>
          <p:nvPr/>
        </p:nvSpPr>
        <p:spPr>
          <a:xfrm>
            <a:off x="196075" y="145375"/>
            <a:ext cx="6079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Various Observations From the Code :</a:t>
            </a:r>
            <a:endParaRPr b="1" sz="21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TS_university_logo_whitevert.png" id="175" name="Google Shape;175;g25e1e9ea73d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4599" y="145930"/>
            <a:ext cx="949608" cy="91388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5e1e9ea73d_0_56"/>
          <p:cNvSpPr txBox="1"/>
          <p:nvPr/>
        </p:nvSpPr>
        <p:spPr>
          <a:xfrm>
            <a:off x="358072" y="256000"/>
            <a:ext cx="113799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WACC from TOP DOWN</a:t>
            </a:r>
            <a:endParaRPr sz="27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7" name="Google Shape;177;g25e1e9ea73d_0_56"/>
          <p:cNvSpPr txBox="1"/>
          <p:nvPr/>
        </p:nvSpPr>
        <p:spPr>
          <a:xfrm>
            <a:off x="1588413" y="1134212"/>
            <a:ext cx="808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Tax Rate = 30%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WACC</a:t>
            </a:r>
            <a:r>
              <a:rPr lang="en" sz="20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E/V*R</a:t>
            </a:r>
            <a:r>
              <a:rPr lang="en" sz="16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</a:t>
            </a:r>
            <a:r>
              <a:rPr lang="en" sz="20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+ D/V*(1-Tax Rate)*R</a:t>
            </a:r>
            <a:r>
              <a:rPr lang="en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 sz="20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8" name="Google Shape;178;g25e1e9ea73d_0_5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75" y="2527777"/>
            <a:ext cx="6282324" cy="388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5e1e9ea73d_0_56" title="Points scored"/>
          <p:cNvPicPr preferRelativeResize="0"/>
          <p:nvPr/>
        </p:nvPicPr>
        <p:blipFill rotWithShape="1">
          <a:blip r:embed="rId5">
            <a:alphaModFix/>
          </a:blip>
          <a:srcRect b="0" l="0" r="-1255" t="-4014"/>
          <a:stretch/>
        </p:blipFill>
        <p:spPr>
          <a:xfrm>
            <a:off x="6457300" y="2727075"/>
            <a:ext cx="5802075" cy="36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e1e9ea73d_0_443"/>
          <p:cNvSpPr txBox="1"/>
          <p:nvPr/>
        </p:nvSpPr>
        <p:spPr>
          <a:xfrm>
            <a:off x="461509" y="249054"/>
            <a:ext cx="89574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WACC from BOTTOM UP</a:t>
            </a:r>
            <a:endParaRPr sz="27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6" name="Google Shape;186;g25e1e9ea73d_0_443"/>
          <p:cNvSpPr txBox="1"/>
          <p:nvPr/>
        </p:nvSpPr>
        <p:spPr>
          <a:xfrm>
            <a:off x="1940541" y="1292161"/>
            <a:ext cx="784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Tax Rate = 30%</a:t>
            </a:r>
            <a:endParaRPr sz="2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WACC</a:t>
            </a:r>
            <a:r>
              <a:rPr b="0" lang="en" sz="2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= E/V*Rs + D/V*(1-Tax Rate)*Rb</a:t>
            </a:r>
            <a:endParaRPr sz="21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BITS_university_logo_whitevert.png" id="187" name="Google Shape;187;g25e1e9ea73d_0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4599" y="145930"/>
            <a:ext cx="949608" cy="913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5e1e9ea73d_0_443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50" y="2475965"/>
            <a:ext cx="6311376" cy="3902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5e1e9ea73d_0_443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6325" y="2850492"/>
            <a:ext cx="5705676" cy="3528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e27b41c06_0_10"/>
          <p:cNvSpPr/>
          <p:nvPr/>
        </p:nvSpPr>
        <p:spPr>
          <a:xfrm>
            <a:off x="2215426" y="2819400"/>
            <a:ext cx="7760572" cy="12199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985225aac1_0_0"/>
          <p:cNvSpPr/>
          <p:nvPr/>
        </p:nvSpPr>
        <p:spPr>
          <a:xfrm>
            <a:off x="3522730" y="594637"/>
            <a:ext cx="90960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00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1" lang="en" sz="360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 Members</a:t>
            </a:r>
            <a:endParaRPr b="1" sz="3000">
              <a:solidFill>
                <a:srgbClr val="0020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BITS_university_logo_whitevert.png" id="36" name="Google Shape;36;g2985225aac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499" y="122853"/>
            <a:ext cx="949608" cy="913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2985225aac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1087537"/>
            <a:ext cx="6340417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g2985225aac1_0_0"/>
          <p:cNvSpPr txBox="1"/>
          <p:nvPr/>
        </p:nvSpPr>
        <p:spPr>
          <a:xfrm>
            <a:off x="5574150" y="1974550"/>
            <a:ext cx="5887200" cy="4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YASHVI AGRAWAL–2021A4PS3218H</a:t>
            </a:r>
            <a:endParaRPr b="1" sz="23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VRIHEN ARORA–2021A7PS3206H</a:t>
            </a:r>
            <a:endParaRPr b="1" sz="23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RITISH SACHDEVA–2020B3A71862H</a:t>
            </a:r>
            <a:endParaRPr b="1" sz="23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ADITYA UPADHYAY–2021A4PS2397H</a:t>
            </a:r>
            <a:endParaRPr b="1" sz="23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SAYAN ROY—2021A4PS3104H</a:t>
            </a:r>
            <a:endParaRPr b="1" sz="23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1" lang="en" sz="23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1" sz="19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/>
        </p:nvSpPr>
        <p:spPr>
          <a:xfrm>
            <a:off x="129793" y="235580"/>
            <a:ext cx="1098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>
                <a:solidFill>
                  <a:srgbClr val="A61C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 OF THE ASSIGNMENT</a:t>
            </a:r>
            <a:endParaRPr sz="4000">
              <a:solidFill>
                <a:srgbClr val="A61C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descr="BITS_university_logo_whitevert.png"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499" y="55680"/>
            <a:ext cx="949608" cy="91388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 txBox="1"/>
          <p:nvPr/>
        </p:nvSpPr>
        <p:spPr>
          <a:xfrm>
            <a:off x="247650" y="1026592"/>
            <a:ext cx="11249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For the primary company : Adani Enterprises Ltd.(ADANIENT.NS)</a:t>
            </a:r>
            <a:endParaRPr sz="175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rebuchet MS"/>
              <a:buChar char="●"/>
            </a:pPr>
            <a:r>
              <a:rPr lang="en" sz="22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 Calculation of Cost of equity Capital</a:t>
            </a:r>
            <a:endParaRPr sz="175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A) Using Top Down Approach</a:t>
            </a:r>
            <a:endParaRPr sz="175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B) Using Bottom Up Approach</a:t>
            </a:r>
            <a:endParaRPr sz="175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rebuchet MS"/>
              <a:buChar char="●"/>
            </a:pPr>
            <a:r>
              <a:rPr lang="en" sz="22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    Calculation of Cost of Debt</a:t>
            </a:r>
            <a:endParaRPr sz="175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rebuchet MS"/>
              <a:buChar char="●"/>
            </a:pPr>
            <a:r>
              <a:rPr lang="en" sz="22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    Calculation of Cost of Capital</a:t>
            </a:r>
            <a:endParaRPr sz="22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Code Link :</a:t>
            </a:r>
            <a:endParaRPr sz="22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https://colab.research.google.com/drive/1XYUr3EN2Hdf5ZRSrfagxP8IEOLLShqDr#scrollTo=coUzJZ6bIINn</a:t>
            </a:r>
            <a:endParaRPr sz="22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e1e9ea73d_0_1"/>
          <p:cNvSpPr txBox="1"/>
          <p:nvPr/>
        </p:nvSpPr>
        <p:spPr>
          <a:xfrm>
            <a:off x="486696" y="373330"/>
            <a:ext cx="1029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rebuchet MS"/>
              <a:buNone/>
            </a:pPr>
            <a:r>
              <a:rPr b="1" lang="en" sz="34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Comparing</a:t>
            </a:r>
            <a:r>
              <a:rPr b="1" lang="en" sz="34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Firms</a:t>
            </a:r>
            <a:endParaRPr b="1" sz="18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2" name="Google Shape;52;g25e1e9ea73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266" y="1070432"/>
            <a:ext cx="3960391" cy="135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g25e1e9ea73d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00" y="2600300"/>
            <a:ext cx="3960390" cy="10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g25e1e9ea73d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1609" y="4453861"/>
            <a:ext cx="3203157" cy="1893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25e1e9ea73d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225" y="4488026"/>
            <a:ext cx="3828137" cy="182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25e1e9ea73d_0_1"/>
          <p:cNvPicPr preferRelativeResize="0"/>
          <p:nvPr/>
        </p:nvPicPr>
        <p:blipFill rotWithShape="1">
          <a:blip r:embed="rId7">
            <a:alphaModFix/>
          </a:blip>
          <a:srcRect b="-10970" l="-2240" r="2240" t="10970"/>
          <a:stretch/>
        </p:blipFill>
        <p:spPr>
          <a:xfrm>
            <a:off x="8307832" y="1019819"/>
            <a:ext cx="3023043" cy="2570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25e1e9ea73d_0_1"/>
          <p:cNvPicPr preferRelativeResize="0"/>
          <p:nvPr/>
        </p:nvPicPr>
        <p:blipFill rotWithShape="1">
          <a:blip r:embed="rId8">
            <a:alphaModFix/>
          </a:blip>
          <a:srcRect b="-7410" l="0" r="0" t="7410"/>
          <a:stretch/>
        </p:blipFill>
        <p:spPr>
          <a:xfrm>
            <a:off x="4956176" y="2191608"/>
            <a:ext cx="3023042" cy="25884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TS_university_logo_whitevert.png" id="58" name="Google Shape;58;g25e1e9ea73d_0_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954599" y="145930"/>
            <a:ext cx="949608" cy="913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/>
        </p:nvSpPr>
        <p:spPr>
          <a:xfrm>
            <a:off x="129893" y="55680"/>
            <a:ext cx="10982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9684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Board Of Directors</a:t>
            </a:r>
            <a:endParaRPr b="0" i="0" sz="4000" u="none" cap="none" strike="noStrike">
              <a:solidFill>
                <a:srgbClr val="C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descr="BITS_university_logo_whitevert.png"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499" y="55680"/>
            <a:ext cx="949608" cy="913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650" y="763675"/>
            <a:ext cx="10196773" cy="59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TS_university_logo_whitevert.png" id="71" name="Google Shape;71;g25e1e9ea73d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4599" y="145930"/>
            <a:ext cx="949608" cy="91388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5e1e9ea73d_0_454"/>
          <p:cNvSpPr txBox="1"/>
          <p:nvPr/>
        </p:nvSpPr>
        <p:spPr>
          <a:xfrm>
            <a:off x="286250" y="268125"/>
            <a:ext cx="106029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Company Fundamentals : </a:t>
            </a:r>
            <a:endParaRPr b="1" sz="27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3" name="Google Shape;73;g25e1e9ea73d_0_454"/>
          <p:cNvSpPr txBox="1"/>
          <p:nvPr/>
        </p:nvSpPr>
        <p:spPr>
          <a:xfrm>
            <a:off x="489275" y="911075"/>
            <a:ext cx="103998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Adani Enterprises LTD. (ADANIENT.NS) ; Market Cap : </a:t>
            </a:r>
            <a:r>
              <a:rPr b="1" lang="en" sz="1300">
                <a:solidFill>
                  <a:srgbClr val="343434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2,57,418 </a:t>
            </a:r>
            <a:r>
              <a:rPr lang="en" sz="1300">
                <a:solidFill>
                  <a:srgbClr val="343434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Cr. ; Metal &amp; Mining Industry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4" name="Google Shape;74;g25e1e9ea73d_0_4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675" y="1305875"/>
            <a:ext cx="9621500" cy="548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/>
        </p:nvSpPr>
        <p:spPr>
          <a:xfrm>
            <a:off x="129893" y="55680"/>
            <a:ext cx="1098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Regression (                                 )</a:t>
            </a:r>
            <a:endParaRPr sz="4000">
              <a:solidFill>
                <a:srgbClr val="A61C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descr="BITS_university_logo_whitevert.png"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499" y="55680"/>
            <a:ext cx="949608" cy="9138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/>
        </p:nvSpPr>
        <p:spPr>
          <a:xfrm>
            <a:off x="247650" y="1026592"/>
            <a:ext cx="1124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200">
                <a:solidFill>
                  <a:srgbClr val="202124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Regression seeks to discover the degree of the relationship (Beta) between dependent variable (company’s returns) and independent variables (market returns).</a:t>
            </a:r>
            <a:endParaRPr i="0" sz="2400" u="none" cap="none" strike="noStrike">
              <a:solidFill>
                <a:srgbClr val="595959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82" name="Google Shape;8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075" y="136025"/>
            <a:ext cx="25444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7975" y="2212925"/>
            <a:ext cx="7478399" cy="418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186293" y="235580"/>
            <a:ext cx="1098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TOP DOWN APPROACH</a:t>
            </a:r>
            <a:endParaRPr sz="4000">
              <a:solidFill>
                <a:srgbClr val="A61C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descr="BITS_university_logo_whitevert.png"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499" y="55680"/>
            <a:ext cx="949608" cy="9138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5"/>
          <p:cNvGrpSpPr/>
          <p:nvPr/>
        </p:nvGrpSpPr>
        <p:grpSpPr>
          <a:xfrm>
            <a:off x="4825383" y="3624026"/>
            <a:ext cx="2998853" cy="3104145"/>
            <a:chOff x="4572084" y="1597469"/>
            <a:chExt cx="1827900" cy="2499915"/>
          </a:xfrm>
        </p:grpSpPr>
        <p:sp>
          <p:nvSpPr>
            <p:cNvPr id="91" name="Google Shape;91;p5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flipH="1" rot="10800000">
              <a:off x="4661225" y="1716319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 txBox="1"/>
            <p:nvPr/>
          </p:nvSpPr>
          <p:spPr>
            <a:xfrm>
              <a:off x="4975574" y="2114984"/>
              <a:ext cx="1092300" cy="19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Calculation of cost of equity using CAPM</a:t>
              </a:r>
              <a:endParaRPr b="1" sz="11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94" name="Google Shape;94;p5"/>
          <p:cNvGrpSpPr/>
          <p:nvPr/>
        </p:nvGrpSpPr>
        <p:grpSpPr>
          <a:xfrm rot="10800000">
            <a:off x="4825365" y="553618"/>
            <a:ext cx="2998853" cy="3470539"/>
            <a:chOff x="2744034" y="833624"/>
            <a:chExt cx="1827900" cy="2712418"/>
          </a:xfrm>
        </p:grpSpPr>
        <p:sp>
          <p:nvSpPr>
            <p:cNvPr id="95" name="Google Shape;95;p5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 txBox="1"/>
            <p:nvPr/>
          </p:nvSpPr>
          <p:spPr>
            <a:xfrm rot="10800000">
              <a:off x="3024675" y="833624"/>
              <a:ext cx="1266600" cy="21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Calculation of beta through regression</a:t>
              </a:r>
              <a:endParaRPr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TS_university_logo_whitevert.png" id="102" name="Google Shape;1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4599" y="145930"/>
            <a:ext cx="949608" cy="91388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6"/>
          <p:cNvSpPr txBox="1"/>
          <p:nvPr/>
        </p:nvSpPr>
        <p:spPr>
          <a:xfrm>
            <a:off x="718874" y="213853"/>
            <a:ext cx="68472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A61C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TOP DOWN APPROACH</a:t>
            </a:r>
            <a:endParaRPr b="1" sz="3000">
              <a:solidFill>
                <a:srgbClr val="A61C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8874" y="1479896"/>
            <a:ext cx="1134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By regressing returns of </a:t>
            </a: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ADANIENT</a:t>
            </a: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with respect to Market Returns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 found the value of </a:t>
            </a:r>
            <a:r>
              <a:rPr lang="en" sz="1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β = 1.6412</a:t>
            </a:r>
            <a:endParaRPr sz="18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7845350" y="3296050"/>
            <a:ext cx="546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By using the CAPM Model : 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Cost of Equity =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17.249</a:t>
            </a:r>
            <a:r>
              <a:rPr b="0" i="0" lang="en" sz="19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500"/>
          </a:p>
        </p:txBody>
      </p:sp>
      <p:pic>
        <p:nvPicPr>
          <p:cNvPr id="106" name="Google Shape;106;p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525" y="2644075"/>
            <a:ext cx="5322351" cy="38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5344" y="3794175"/>
            <a:ext cx="2955544" cy="2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2023-10-04T17:18:54Z</dcterms:created>
  <dc:creator>SACHIN ARYA</dc:creator>
</cp:coreProperties>
</file>