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78"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laceHolder 1"/>
          <p:cNvSpPr>
            <a:spLocks noGrp="1"/>
          </p:cNvSpPr>
          <p:nvPr>
            <p:ph type="subTitle"/>
          </p:nvPr>
        </p:nvSpPr>
        <p:spPr>
          <a:xfrm>
            <a:off x="533520" y="1295280"/>
            <a:ext cx="8150760" cy="5407560"/>
          </a:xfrm>
          <a:prstGeom prst="rect">
            <a:avLst/>
          </a:prstGeom>
          <a:noFill/>
          <a:ln w="0">
            <a:noFill/>
          </a:ln>
        </p:spPr>
        <p:txBody>
          <a:bodyPr lIns="0" tIns="0" rIns="0" bIns="0" numCol="1" spcCol="0" anchor="t">
            <a:noAutofit/>
          </a:bodyPr>
          <a:lstStyle/>
          <a:p>
            <a:pPr marL="380880" indent="-380880" algn="ctr">
              <a:lnSpc>
                <a:spcPct val="80000"/>
              </a:lnSpc>
              <a:spcBef>
                <a:spcPts val="241"/>
              </a:spcBef>
              <a:tabLst>
                <a:tab pos="0" algn="l"/>
              </a:tabLst>
            </a:pPr>
            <a:r>
              <a:rPr lang="en-US" sz="1200" b="1" u="sng" strike="noStrike" spc="-1" dirty="0">
                <a:solidFill>
                  <a:srgbClr val="CC3300"/>
                </a:solidFill>
                <a:uFillTx/>
                <a:latin typeface="Arial"/>
              </a:rPr>
              <a:t>Individual Report</a:t>
            </a:r>
            <a:endParaRPr lang="en-US" sz="1200" b="0" strike="noStrike" spc="-1" dirty="0">
              <a:latin typeface="Arial"/>
            </a:endParaRPr>
          </a:p>
          <a:p>
            <a:pPr marL="380880" indent="-380880" algn="ctr">
              <a:lnSpc>
                <a:spcPct val="80000"/>
              </a:lnSpc>
              <a:spcBef>
                <a:spcPts val="159"/>
              </a:spcBef>
              <a:tabLst>
                <a:tab pos="0" algn="l"/>
              </a:tabLst>
            </a:pPr>
            <a:endParaRPr lang="en-US" sz="1200" b="0" strike="noStrike" spc="-1" dirty="0">
              <a:latin typeface="Arial"/>
            </a:endParaRPr>
          </a:p>
          <a:p>
            <a:pPr marL="380880" indent="-380880" algn="ctr">
              <a:lnSpc>
                <a:spcPct val="80000"/>
              </a:lnSpc>
              <a:spcBef>
                <a:spcPts val="360"/>
              </a:spcBef>
              <a:tabLst>
                <a:tab pos="0" algn="l"/>
              </a:tabLst>
            </a:pPr>
            <a:r>
              <a:rPr lang="en-US" sz="900" b="1" u="sng" strike="noStrike" spc="-1" dirty="0">
                <a:solidFill>
                  <a:srgbClr val="0000FF"/>
                </a:solidFill>
                <a:uFillTx/>
                <a:latin typeface="Arial"/>
              </a:rPr>
              <a:t>(You must do “</a:t>
            </a:r>
            <a:r>
              <a:rPr lang="en-US" sz="1800" b="1" u="sng" strike="noStrike" spc="-1" dirty="0">
                <a:solidFill>
                  <a:srgbClr val="CC3300"/>
                </a:solidFill>
                <a:uFillTx/>
                <a:latin typeface="Arial"/>
              </a:rPr>
              <a:t>your</a:t>
            </a:r>
            <a:r>
              <a:rPr lang="en-US" sz="900" b="1" u="sng" strike="noStrike" spc="-1" dirty="0">
                <a:solidFill>
                  <a:srgbClr val="CC3300"/>
                </a:solidFill>
                <a:uFillTx/>
                <a:latin typeface="Arial"/>
              </a:rPr>
              <a:t> own Voice Over</a:t>
            </a:r>
            <a:r>
              <a:rPr lang="en-US" sz="900" b="1" u="sng" strike="noStrike" spc="-1" dirty="0">
                <a:solidFill>
                  <a:srgbClr val="0000FF"/>
                </a:solidFill>
                <a:uFillTx/>
                <a:latin typeface="Arial"/>
              </a:rPr>
              <a:t>”, if you use other person’s Voice Over, it is Plagiarism, </a:t>
            </a:r>
            <a:endParaRPr lang="en-US" sz="900" b="0" strike="noStrike" spc="-1" dirty="0">
              <a:latin typeface="Arial"/>
            </a:endParaRPr>
          </a:p>
          <a:p>
            <a:pPr marL="380880" indent="-380880" algn="ctr">
              <a:lnSpc>
                <a:spcPct val="80000"/>
              </a:lnSpc>
              <a:spcBef>
                <a:spcPts val="181"/>
              </a:spcBef>
              <a:tabLst>
                <a:tab pos="0" algn="l"/>
              </a:tabLst>
            </a:pPr>
            <a:r>
              <a:rPr lang="en-US" sz="900" b="1" u="sng" strike="noStrike" spc="-1" dirty="0">
                <a:solidFill>
                  <a:srgbClr val="0000FF"/>
                </a:solidFill>
                <a:uFillTx/>
                <a:latin typeface="Arial"/>
              </a:rPr>
              <a:t>you will get 0 point  for the whole report and a written Warning)</a:t>
            </a:r>
            <a:endParaRPr lang="en-US" sz="900" b="0" strike="noStrike" spc="-1" dirty="0">
              <a:latin typeface="Arial"/>
            </a:endParaRPr>
          </a:p>
          <a:p>
            <a:pPr marL="380880" indent="-380880" algn="ctr">
              <a:lnSpc>
                <a:spcPct val="80000"/>
              </a:lnSpc>
              <a:spcBef>
                <a:spcPts val="181"/>
              </a:spcBef>
              <a:tabLst>
                <a:tab pos="0" algn="l"/>
              </a:tabLst>
            </a:pPr>
            <a:endParaRPr lang="en-US" sz="900" b="0" strike="noStrike" spc="-1" dirty="0">
              <a:latin typeface="Arial"/>
            </a:endParaRPr>
          </a:p>
          <a:p>
            <a:pPr marL="380880" indent="-380880" algn="ctr">
              <a:lnSpc>
                <a:spcPct val="80000"/>
              </a:lnSpc>
              <a:spcBef>
                <a:spcPts val="181"/>
              </a:spcBef>
              <a:tabLst>
                <a:tab pos="0" algn="l"/>
              </a:tabLst>
            </a:pPr>
            <a:endParaRPr lang="en-US" sz="900" b="0" strike="noStrike" spc="-1" dirty="0">
              <a:latin typeface="Arial"/>
            </a:endParaRPr>
          </a:p>
          <a:p>
            <a:pPr marL="380880" indent="-380880" algn="ctr">
              <a:lnSpc>
                <a:spcPct val="80000"/>
              </a:lnSpc>
              <a:spcBef>
                <a:spcPts val="201"/>
              </a:spcBef>
              <a:tabLst>
                <a:tab pos="0" algn="l"/>
              </a:tabLst>
            </a:pPr>
            <a:r>
              <a:rPr lang="en-US" sz="1600" b="1" strike="noStrike" spc="-1" dirty="0" err="1">
                <a:solidFill>
                  <a:srgbClr val="0000FF"/>
                </a:solidFill>
                <a:highlight>
                  <a:srgbClr val="FFFF00"/>
                </a:highlight>
                <a:latin typeface="Arial"/>
              </a:rPr>
              <a:t>Vrijesh</a:t>
            </a:r>
            <a:r>
              <a:rPr lang="en-US" sz="1600" b="1" strike="noStrike" spc="-1" dirty="0">
                <a:solidFill>
                  <a:srgbClr val="0000FF"/>
                </a:solidFill>
                <a:highlight>
                  <a:srgbClr val="FFFF00"/>
                </a:highlight>
                <a:latin typeface="Arial"/>
              </a:rPr>
              <a:t>  Patel</a:t>
            </a:r>
            <a:endParaRPr lang="en-US" sz="1600" b="0" strike="noStrike" spc="-1" dirty="0">
              <a:latin typeface="Arial"/>
            </a:endParaRPr>
          </a:p>
          <a:p>
            <a:pPr marL="380880" indent="-380880" algn="ctr">
              <a:lnSpc>
                <a:spcPct val="80000"/>
              </a:lnSpc>
              <a:spcBef>
                <a:spcPts val="201"/>
              </a:spcBef>
              <a:tabLst>
                <a:tab pos="0" algn="l"/>
              </a:tabLst>
            </a:pPr>
            <a:endParaRPr lang="en-US" sz="1600" b="0" strike="noStrike" spc="-1" dirty="0">
              <a:latin typeface="Arial"/>
            </a:endParaRPr>
          </a:p>
          <a:p>
            <a:pPr marL="380880" indent="-380880" algn="ctr">
              <a:lnSpc>
                <a:spcPct val="80000"/>
              </a:lnSpc>
              <a:spcBef>
                <a:spcPts val="159"/>
              </a:spcBef>
              <a:tabLst>
                <a:tab pos="0" algn="l"/>
              </a:tabLst>
            </a:pPr>
            <a:r>
              <a:rPr lang="en-US" sz="800" b="1" u="sng" strike="noStrike" spc="-1" dirty="0">
                <a:solidFill>
                  <a:srgbClr val="000000"/>
                </a:solidFill>
                <a:uFillTx/>
                <a:latin typeface="Arial"/>
              </a:rPr>
              <a:t>Instruction:</a:t>
            </a:r>
            <a:endParaRPr lang="en-US" sz="800" b="0" strike="noStrike" spc="-1" dirty="0">
              <a:latin typeface="Arial"/>
            </a:endParaRPr>
          </a:p>
          <a:p>
            <a:pPr marL="380880" indent="-380880" algn="ctr">
              <a:lnSpc>
                <a:spcPct val="80000"/>
              </a:lnSpc>
              <a:spcBef>
                <a:spcPts val="159"/>
              </a:spcBef>
              <a:tabLst>
                <a:tab pos="0" algn="l"/>
              </a:tabLst>
            </a:pPr>
            <a:endParaRPr lang="en-US" sz="800" b="0" strike="noStrike" spc="-1" dirty="0">
              <a:latin typeface="Arial"/>
            </a:endParaRPr>
          </a:p>
          <a:p>
            <a:pPr marL="380880" indent="-380880" algn="ctr">
              <a:lnSpc>
                <a:spcPct val="80000"/>
              </a:lnSpc>
              <a:spcBef>
                <a:spcPts val="201"/>
              </a:spcBef>
              <a:tabLst>
                <a:tab pos="0" algn="l"/>
              </a:tabLst>
            </a:pPr>
            <a:r>
              <a:rPr lang="en-US" sz="1000" b="1" u="sng" strike="noStrike" spc="-1" dirty="0">
                <a:solidFill>
                  <a:srgbClr val="000000"/>
                </a:solidFill>
                <a:uFillTx/>
                <a:latin typeface="Arial"/>
              </a:rPr>
              <a:t>Download this power point to your local drive, then edit your local file.</a:t>
            </a:r>
            <a:endParaRPr lang="en-US" sz="1000" b="0" strike="noStrike" spc="-1" dirty="0">
              <a:latin typeface="Arial"/>
            </a:endParaRPr>
          </a:p>
          <a:p>
            <a:pPr marL="380880" indent="-380880" algn="ctr">
              <a:lnSpc>
                <a:spcPct val="80000"/>
              </a:lnSpc>
              <a:spcBef>
                <a:spcPts val="201"/>
              </a:spcBef>
              <a:tabLst>
                <a:tab pos="0" algn="l"/>
              </a:tabLst>
            </a:pPr>
            <a:r>
              <a:rPr lang="en-US" sz="1000" b="1" u="sng" strike="noStrike" spc="-1" dirty="0">
                <a:solidFill>
                  <a:srgbClr val="CC3300"/>
                </a:solidFill>
                <a:uFillTx/>
                <a:latin typeface="Arial"/>
              </a:rPr>
              <a:t>Do NOT ask for permission to access my original file</a:t>
            </a:r>
            <a:r>
              <a:rPr lang="en-US" sz="1000" b="1" u="sng" strike="noStrike" spc="-1" dirty="0">
                <a:solidFill>
                  <a:srgbClr val="000000"/>
                </a:solidFill>
                <a:uFillTx/>
                <a:latin typeface="Arial"/>
              </a:rPr>
              <a:t>, I don’t want everyone keep changing my original file.</a:t>
            </a:r>
            <a:endParaRPr lang="en-US" sz="1000" b="0" strike="noStrike" spc="-1" dirty="0">
              <a:latin typeface="Arial"/>
            </a:endParaRPr>
          </a:p>
          <a:p>
            <a:pPr marL="380880" indent="-380880" algn="ctr">
              <a:lnSpc>
                <a:spcPct val="80000"/>
              </a:lnSpc>
              <a:spcBef>
                <a:spcPts val="201"/>
              </a:spcBef>
              <a:tabLst>
                <a:tab pos="0" algn="l"/>
              </a:tabLst>
            </a:pPr>
            <a:endParaRPr lang="en-US" sz="1000" b="0" strike="noStrike" spc="-1" dirty="0">
              <a:latin typeface="Arial"/>
            </a:endParaRPr>
          </a:p>
          <a:p>
            <a:pPr marL="380880" indent="-380880" algn="ctr">
              <a:lnSpc>
                <a:spcPct val="80000"/>
              </a:lnSpc>
              <a:spcBef>
                <a:spcPts val="201"/>
              </a:spcBef>
              <a:tabLst>
                <a:tab pos="0" algn="l"/>
              </a:tabLst>
            </a:pPr>
            <a:endParaRPr lang="en-US" sz="1000" b="0" strike="noStrike" spc="-1" dirty="0">
              <a:latin typeface="Arial"/>
            </a:endParaRPr>
          </a:p>
          <a:p>
            <a:pPr marL="380880" indent="-380880" algn="ctr">
              <a:lnSpc>
                <a:spcPct val="80000"/>
              </a:lnSpc>
              <a:spcBef>
                <a:spcPts val="241"/>
              </a:spcBef>
              <a:tabLst>
                <a:tab pos="0" algn="l"/>
              </a:tabLst>
            </a:pPr>
            <a:r>
              <a:rPr lang="en-US" sz="1000" b="1" u="sng" strike="noStrike" spc="-1" dirty="0">
                <a:solidFill>
                  <a:srgbClr val="000000"/>
                </a:solidFill>
                <a:uFillTx/>
                <a:latin typeface="Arial"/>
              </a:rPr>
              <a:t>File name: Save this file as: </a:t>
            </a:r>
            <a:r>
              <a:rPr lang="en-US" sz="1400" b="1" u="sng" strike="noStrike" spc="-1" dirty="0">
                <a:solidFill>
                  <a:srgbClr val="C9211E"/>
                </a:solidFill>
                <a:uFillTx/>
                <a:latin typeface="Arial"/>
              </a:rPr>
              <a:t>103</a:t>
            </a:r>
            <a:r>
              <a:rPr lang="en-US" sz="1200" b="1" u="sng" strike="noStrike" spc="-1" dirty="0">
                <a:solidFill>
                  <a:srgbClr val="0000FF"/>
                </a:solidFill>
                <a:uFillTx/>
                <a:latin typeface="Arial"/>
              </a:rPr>
              <a:t>-media-server-part2-mp4-</a:t>
            </a:r>
            <a:r>
              <a:rPr lang="en-US" sz="1200" b="1" u="sng" strike="noStrike" spc="-1" dirty="0">
                <a:solidFill>
                  <a:srgbClr val="0000FF"/>
                </a:solidFill>
                <a:highlight>
                  <a:srgbClr val="FFFF00"/>
                </a:highlight>
                <a:uFillTx/>
                <a:latin typeface="Arial"/>
              </a:rPr>
              <a:t>FirstName-LastName</a:t>
            </a:r>
            <a:r>
              <a:rPr lang="en-US" sz="1200" b="1" u="sng" strike="noStrike" spc="-1" dirty="0">
                <a:solidFill>
                  <a:srgbClr val="0000FF"/>
                </a:solidFill>
                <a:uFillTx/>
                <a:latin typeface="Arial"/>
              </a:rPr>
              <a:t>.pptx</a:t>
            </a:r>
            <a:endParaRPr lang="en-US" sz="1200" b="0" strike="noStrike" spc="-1" dirty="0">
              <a:latin typeface="Arial"/>
            </a:endParaRPr>
          </a:p>
          <a:p>
            <a:pPr marL="380880" indent="-380880" algn="ctr">
              <a:lnSpc>
                <a:spcPct val="80000"/>
              </a:lnSpc>
              <a:spcBef>
                <a:spcPts val="241"/>
              </a:spcBef>
              <a:tabLst>
                <a:tab pos="0" algn="l"/>
              </a:tabLst>
            </a:pPr>
            <a:endParaRPr lang="en-US" sz="1200" b="0" strike="noStrike" spc="-1" dirty="0">
              <a:latin typeface="Arial"/>
            </a:endParaRPr>
          </a:p>
          <a:p>
            <a:pPr marL="380880" indent="-380880" algn="ctr">
              <a:lnSpc>
                <a:spcPct val="80000"/>
              </a:lnSpc>
              <a:spcBef>
                <a:spcPts val="201"/>
              </a:spcBef>
              <a:tabLst>
                <a:tab pos="0" algn="l"/>
              </a:tabLst>
            </a:pPr>
            <a:r>
              <a:rPr lang="en-US" sz="1000" b="1" strike="noStrike" spc="-1" dirty="0">
                <a:solidFill>
                  <a:srgbClr val="000000"/>
                </a:solidFill>
                <a:latin typeface="Arial"/>
              </a:rPr>
              <a:t>Email report directly to </a:t>
            </a:r>
            <a:r>
              <a:rPr lang="en-US" sz="1000" b="1" u="sng" strike="noStrike" spc="-1" dirty="0">
                <a:solidFill>
                  <a:srgbClr val="009999"/>
                </a:solidFill>
                <a:uFillTx/>
                <a:latin typeface="Arial"/>
              </a:rPr>
              <a:t>ui.luu@gccaz.edu</a:t>
            </a:r>
            <a:r>
              <a:rPr lang="en-US" sz="1000" b="1" strike="noStrike" spc="-1" dirty="0">
                <a:solidFill>
                  <a:srgbClr val="000000"/>
                </a:solidFill>
                <a:latin typeface="Arial"/>
              </a:rPr>
              <a:t>,  do NOT send through Canvas, Canvas has time delay.</a:t>
            </a:r>
            <a:endParaRPr lang="en-US" sz="1000" b="0" strike="noStrike" spc="-1" dirty="0">
              <a:latin typeface="Arial"/>
            </a:endParaRPr>
          </a:p>
          <a:p>
            <a:pPr marL="380880" indent="-380880" algn="ctr">
              <a:lnSpc>
                <a:spcPct val="80000"/>
              </a:lnSpc>
              <a:spcBef>
                <a:spcPts val="201"/>
              </a:spcBef>
              <a:tabLst>
                <a:tab pos="0" algn="l"/>
              </a:tabLst>
            </a:pPr>
            <a:endParaRPr lang="en-US" sz="1000" b="0" strike="noStrike" spc="-1" dirty="0">
              <a:latin typeface="Arial"/>
            </a:endParaRPr>
          </a:p>
          <a:p>
            <a:pPr marL="380880" indent="-380880">
              <a:lnSpc>
                <a:spcPct val="80000"/>
              </a:lnSpc>
              <a:spcBef>
                <a:spcPts val="241"/>
              </a:spcBef>
              <a:tabLst>
                <a:tab pos="0" algn="l"/>
              </a:tabLst>
            </a:pPr>
            <a:r>
              <a:rPr lang="en-US" sz="1200" b="1" strike="noStrike" spc="-1" dirty="0">
                <a:solidFill>
                  <a:srgbClr val="070707"/>
                </a:solidFill>
                <a:latin typeface="Arial"/>
              </a:rPr>
              <a:t>Scores:</a:t>
            </a:r>
            <a:endParaRPr lang="en-US" sz="1200" b="0" strike="noStrike" spc="-1" dirty="0">
              <a:latin typeface="Arial"/>
            </a:endParaRPr>
          </a:p>
          <a:p>
            <a:pPr marL="380880" indent="-380880">
              <a:lnSpc>
                <a:spcPct val="80000"/>
              </a:lnSpc>
              <a:spcBef>
                <a:spcPts val="241"/>
              </a:spcBef>
              <a:tabLst>
                <a:tab pos="0" algn="l"/>
              </a:tabLst>
            </a:pPr>
            <a:endParaRPr lang="en-US" sz="1200" b="0" strike="noStrike" spc="-1" dirty="0">
              <a:latin typeface="Arial"/>
            </a:endParaRPr>
          </a:p>
          <a:p>
            <a:pPr marL="380880" indent="-380880">
              <a:lnSpc>
                <a:spcPct val="80000"/>
              </a:lnSpc>
              <a:spcBef>
                <a:spcPts val="241"/>
              </a:spcBef>
              <a:tabLst>
                <a:tab pos="0" algn="l"/>
              </a:tabLst>
            </a:pPr>
            <a:r>
              <a:rPr lang="en-US" sz="1200" b="1" strike="noStrike" spc="-1" dirty="0">
                <a:solidFill>
                  <a:srgbClr val="070707"/>
                </a:solidFill>
                <a:latin typeface="Arial"/>
              </a:rPr>
              <a:t>(1 point) Correct </a:t>
            </a:r>
            <a:r>
              <a:rPr lang="en-US" sz="1200" b="1" strike="noStrike" spc="-1" dirty="0">
                <a:solidFill>
                  <a:srgbClr val="070707"/>
                </a:solidFill>
                <a:highlight>
                  <a:srgbClr val="FFFF00"/>
                </a:highlight>
                <a:latin typeface="Arial"/>
              </a:rPr>
              <a:t>PowerPoint</a:t>
            </a:r>
            <a:r>
              <a:rPr lang="en-US" sz="1200" b="1" strike="noStrike" spc="-1" dirty="0">
                <a:solidFill>
                  <a:srgbClr val="070707"/>
                </a:solidFill>
                <a:latin typeface="Arial"/>
              </a:rPr>
              <a:t> file name with </a:t>
            </a:r>
            <a:r>
              <a:rPr lang="en-US" sz="1200" b="1" strike="noStrike" spc="-1" dirty="0">
                <a:solidFill>
                  <a:srgbClr val="C9211E"/>
                </a:solidFill>
                <a:latin typeface="Arial"/>
              </a:rPr>
              <a:t>YOUR name </a:t>
            </a:r>
            <a:r>
              <a:rPr lang="en-US" sz="1200" b="1" strike="noStrike" spc="-1" dirty="0">
                <a:solidFill>
                  <a:srgbClr val="000000"/>
                </a:solidFill>
                <a:highlight>
                  <a:srgbClr val="FFFF00"/>
                </a:highlight>
                <a:latin typeface="Arial"/>
              </a:rPr>
              <a:t>(pdf file: 0 point)</a:t>
            </a:r>
            <a:endParaRPr lang="en-US" sz="1200" b="0" strike="noStrike" spc="-1" dirty="0">
              <a:latin typeface="Arial"/>
            </a:endParaRPr>
          </a:p>
          <a:p>
            <a:pPr marL="380880" indent="-380880">
              <a:lnSpc>
                <a:spcPct val="80000"/>
              </a:lnSpc>
              <a:spcBef>
                <a:spcPts val="241"/>
              </a:spcBef>
              <a:tabLst>
                <a:tab pos="0" algn="l"/>
              </a:tabLst>
            </a:pPr>
            <a:r>
              <a:rPr lang="en-US" sz="1200" b="1" strike="noStrike" spc="-1" dirty="0">
                <a:solidFill>
                  <a:srgbClr val="070707"/>
                </a:solidFill>
                <a:latin typeface="Arial"/>
                <a:ea typeface="Arial"/>
              </a:rPr>
              <a:t>(1 point) Your Name </a:t>
            </a:r>
            <a:r>
              <a:rPr lang="en-US" sz="1200" b="1" strike="noStrike" spc="-1" dirty="0">
                <a:solidFill>
                  <a:srgbClr val="C9211E"/>
                </a:solidFill>
                <a:latin typeface="Arial"/>
                <a:ea typeface="Arial"/>
              </a:rPr>
              <a:t>(on this page)</a:t>
            </a:r>
            <a:endParaRPr lang="en-US" sz="1200" b="0" strike="noStrike" spc="-1" dirty="0">
              <a:latin typeface="Arial"/>
            </a:endParaRPr>
          </a:p>
          <a:p>
            <a:pPr marL="380880" indent="-380880">
              <a:lnSpc>
                <a:spcPct val="80000"/>
              </a:lnSpc>
              <a:spcBef>
                <a:spcPts val="241"/>
              </a:spcBef>
              <a:tabLst>
                <a:tab pos="0" algn="l"/>
              </a:tabLst>
            </a:pPr>
            <a:r>
              <a:rPr lang="en-US" sz="1200" b="1" strike="noStrike" spc="-1" dirty="0">
                <a:solidFill>
                  <a:srgbClr val="070707"/>
                </a:solidFill>
                <a:latin typeface="Arial"/>
                <a:ea typeface="Arial"/>
              </a:rPr>
              <a:t>(12 points) content of this PowerPoint</a:t>
            </a:r>
            <a:endParaRPr lang="en-US" sz="1200" b="0" strike="noStrike" spc="-1" dirty="0">
              <a:latin typeface="Arial"/>
            </a:endParaRPr>
          </a:p>
          <a:p>
            <a:pPr marL="380880" indent="-380880">
              <a:lnSpc>
                <a:spcPct val="80000"/>
              </a:lnSpc>
              <a:spcBef>
                <a:spcPts val="241"/>
              </a:spcBef>
              <a:tabLst>
                <a:tab pos="0" algn="l"/>
              </a:tabLst>
            </a:pPr>
            <a:r>
              <a:rPr lang="en-US" sz="1200" b="1" strike="noStrike" spc="-1" dirty="0">
                <a:solidFill>
                  <a:srgbClr val="070707"/>
                </a:solidFill>
                <a:latin typeface="Arial"/>
                <a:ea typeface="Arial"/>
              </a:rPr>
              <a:t>(2 points) submit report on time (before 4/28 11:59 pm)</a:t>
            </a:r>
            <a:endParaRPr lang="en-US" sz="1200" b="0" strike="noStrike" spc="-1" dirty="0">
              <a:latin typeface="Arial"/>
            </a:endParaRPr>
          </a:p>
          <a:p>
            <a:pPr marL="380880" indent="-380880" algn="ctr">
              <a:lnSpc>
                <a:spcPct val="80000"/>
              </a:lnSpc>
              <a:spcBef>
                <a:spcPts val="241"/>
              </a:spcBef>
              <a:tabLst>
                <a:tab pos="0" algn="l"/>
              </a:tabLst>
            </a:pPr>
            <a:r>
              <a:rPr lang="en-US" sz="1200" b="1" strike="noStrike" spc="-1" dirty="0">
                <a:solidFill>
                  <a:srgbClr val="000000"/>
                </a:solidFill>
                <a:latin typeface="Arial"/>
                <a:ea typeface="Arial"/>
              </a:rPr>
              <a:t>(note: when you submit report, </a:t>
            </a:r>
            <a:r>
              <a:rPr lang="en-US" sz="1200" b="1" strike="noStrike" spc="-1" dirty="0">
                <a:solidFill>
                  <a:srgbClr val="0000FF"/>
                </a:solidFill>
                <a:latin typeface="Arial"/>
                <a:ea typeface="Arial"/>
              </a:rPr>
              <a:t>within 24 hours</a:t>
            </a:r>
            <a:r>
              <a:rPr lang="en-US" sz="1200" b="1" strike="noStrike" spc="-1" dirty="0">
                <a:solidFill>
                  <a:srgbClr val="000000"/>
                </a:solidFill>
                <a:latin typeface="Arial"/>
                <a:ea typeface="Arial"/>
              </a:rPr>
              <a:t>, you should receive a </a:t>
            </a:r>
            <a:r>
              <a:rPr lang="en-US" sz="1200" b="1" strike="noStrike" spc="-1" dirty="0">
                <a:solidFill>
                  <a:srgbClr val="0000FF"/>
                </a:solidFill>
                <a:latin typeface="Arial"/>
                <a:ea typeface="Arial"/>
              </a:rPr>
              <a:t>“got it”</a:t>
            </a:r>
            <a:r>
              <a:rPr lang="en-US" sz="1200" b="1" strike="noStrike" spc="-1" dirty="0">
                <a:solidFill>
                  <a:srgbClr val="000000"/>
                </a:solidFill>
                <a:latin typeface="Arial"/>
                <a:ea typeface="Arial"/>
              </a:rPr>
              <a:t> to confirm)</a:t>
            </a:r>
            <a:endParaRPr lang="en-US" sz="1200" b="0" strike="noStrike" spc="-1" dirty="0">
              <a:latin typeface="Arial"/>
            </a:endParaRPr>
          </a:p>
          <a:p>
            <a:pPr marL="380880" indent="-380880" algn="ctr">
              <a:lnSpc>
                <a:spcPct val="80000"/>
              </a:lnSpc>
              <a:spcBef>
                <a:spcPts val="241"/>
              </a:spcBef>
              <a:tabLst>
                <a:tab pos="0" algn="l"/>
              </a:tabLst>
            </a:pPr>
            <a:endParaRPr lang="en-US" sz="1200" b="0" strike="noStrike" spc="-1" dirty="0">
              <a:latin typeface="Arial"/>
            </a:endParaRPr>
          </a:p>
          <a:p>
            <a:pPr marL="380880" indent="-380880">
              <a:lnSpc>
                <a:spcPct val="80000"/>
              </a:lnSpc>
              <a:tabLst>
                <a:tab pos="0" algn="l"/>
              </a:tabLst>
            </a:pPr>
            <a:endParaRPr lang="en-US" sz="1200" b="0" strike="noStrike" spc="-1" dirty="0">
              <a:latin typeface="Arial"/>
            </a:endParaRPr>
          </a:p>
          <a:p>
            <a:pPr marL="380880" indent="-380880">
              <a:lnSpc>
                <a:spcPct val="80000"/>
              </a:lnSpc>
              <a:tabLst>
                <a:tab pos="0" algn="l"/>
              </a:tabLst>
            </a:pPr>
            <a:r>
              <a:rPr lang="en-US" sz="1200" b="1" u="sng" strike="noStrike" spc="-1" dirty="0">
                <a:solidFill>
                  <a:srgbClr val="000000"/>
                </a:solidFill>
                <a:uFillTx/>
                <a:latin typeface="Arial"/>
                <a:ea typeface="Arial"/>
              </a:rPr>
              <a:t>Late</a:t>
            </a:r>
            <a:r>
              <a:rPr lang="en-US" sz="1200" b="1" strike="noStrike" spc="-1" dirty="0">
                <a:solidFill>
                  <a:srgbClr val="000000"/>
                </a:solidFill>
                <a:latin typeface="Arial"/>
                <a:ea typeface="Arial"/>
              </a:rPr>
              <a:t>: 4/29 12:01 am – 4/30 11:59 pm</a:t>
            </a:r>
            <a:endParaRPr lang="en-US" sz="1200" b="0" strike="noStrike" spc="-1" dirty="0">
              <a:latin typeface="Arial"/>
            </a:endParaRPr>
          </a:p>
          <a:p>
            <a:pPr marL="380880" indent="-380880">
              <a:lnSpc>
                <a:spcPct val="80000"/>
              </a:lnSpc>
              <a:tabLst>
                <a:tab pos="0" algn="l"/>
              </a:tabLst>
            </a:pPr>
            <a:endParaRPr lang="en-US" sz="1200" b="0" strike="noStrike" spc="-1" dirty="0">
              <a:latin typeface="Arial"/>
            </a:endParaRPr>
          </a:p>
          <a:p>
            <a:pPr marL="343080" indent="-343080">
              <a:lnSpc>
                <a:spcPct val="100000"/>
              </a:lnSpc>
              <a:tabLst>
                <a:tab pos="0" algn="l"/>
              </a:tabLst>
            </a:pPr>
            <a:endParaRPr lang="en-US" sz="1200" b="0" strike="noStrike" spc="-1" dirty="0">
              <a:latin typeface="Arial"/>
            </a:endParaRPr>
          </a:p>
          <a:p>
            <a:pPr marL="343080" indent="-343080">
              <a:lnSpc>
                <a:spcPct val="100000"/>
              </a:lnSpc>
              <a:tabLst>
                <a:tab pos="0" algn="l"/>
              </a:tabLst>
            </a:pPr>
            <a:r>
              <a:rPr lang="en-US" sz="1600" b="1" strike="noStrike" spc="-1" dirty="0">
                <a:solidFill>
                  <a:srgbClr val="CC3300"/>
                </a:solidFill>
                <a:latin typeface="Arial"/>
                <a:ea typeface="DejaVu Sans"/>
              </a:rPr>
              <a:t>“Game Over”: after 5/1 12:01am: 0 point</a:t>
            </a:r>
            <a:endParaRPr lang="en-US" sz="1600" b="0" strike="noStrike" spc="-1" dirty="0">
              <a:latin typeface="Arial"/>
            </a:endParaRPr>
          </a:p>
        </p:txBody>
      </p:sp>
      <p:sp>
        <p:nvSpPr>
          <p:cNvPr id="39" name="PlaceHolder 2"/>
          <p:cNvSpPr>
            <a:spLocks noGrp="1"/>
          </p:cNvSpPr>
          <p:nvPr>
            <p:ph type="title"/>
          </p:nvPr>
        </p:nvSpPr>
        <p:spPr>
          <a:xfrm>
            <a:off x="838080" y="152280"/>
            <a:ext cx="7922160" cy="1064160"/>
          </a:xfrm>
          <a:prstGeom prst="rect">
            <a:avLst/>
          </a:prstGeom>
          <a:noFill/>
          <a:ln w="0">
            <a:noFill/>
          </a:ln>
        </p:spPr>
        <p:txBody>
          <a:bodyPr lIns="0" tIns="0" rIns="0" bIns="0" numCol="1" spcCol="0" anchor="ctr">
            <a:noAutofit/>
          </a:bodyPr>
          <a:lstStyle/>
          <a:p>
            <a:pPr algn="ctr">
              <a:lnSpc>
                <a:spcPct val="100000"/>
              </a:lnSpc>
            </a:pPr>
            <a:r>
              <a:rPr lang="en-US" sz="2000" b="1" strike="noStrike" spc="-1">
                <a:solidFill>
                  <a:srgbClr val="000000"/>
                </a:solidFill>
                <a:latin typeface="Arial"/>
                <a:ea typeface="Microsoft YaHei"/>
              </a:rPr>
              <a:t>Class Project-option</a:t>
            </a:r>
            <a:r>
              <a:rPr lang="en-US" sz="2000" b="1" strike="noStrike" spc="-1">
                <a:solidFill>
                  <a:srgbClr val="CC3300"/>
                </a:solidFill>
                <a:latin typeface="Arial"/>
                <a:ea typeface="Microsoft YaHei"/>
              </a:rPr>
              <a:t>-</a:t>
            </a:r>
            <a:r>
              <a:rPr lang="en-US" sz="2400" b="1" strike="noStrike" spc="-1">
                <a:solidFill>
                  <a:srgbClr val="CC3300"/>
                </a:solidFill>
                <a:latin typeface="Arial"/>
                <a:ea typeface="Microsoft YaHei"/>
              </a:rPr>
              <a:t>b</a:t>
            </a:r>
            <a:r>
              <a:rPr lang="en-US" sz="2400" b="1" strike="noStrike" spc="-1">
                <a:solidFill>
                  <a:srgbClr val="000000"/>
                </a:solidFill>
                <a:latin typeface="Arial"/>
                <a:ea typeface="Microsoft YaHei"/>
              </a:rPr>
              <a:t> </a:t>
            </a:r>
            <a:br/>
            <a:r>
              <a:rPr lang="en-US" sz="2000" b="1" strike="noStrike" spc="-1">
                <a:solidFill>
                  <a:srgbClr val="000000"/>
                </a:solidFill>
                <a:latin typeface="Arial"/>
                <a:ea typeface="Microsoft YaHei"/>
              </a:rPr>
              <a:t>Media Server / Part 2 / </a:t>
            </a:r>
            <a:r>
              <a:rPr lang="en-US" sz="2000" b="1" strike="noStrike" spc="-1">
                <a:solidFill>
                  <a:srgbClr val="0000FF"/>
                </a:solidFill>
                <a:latin typeface="Arial"/>
                <a:ea typeface="Microsoft YaHei"/>
              </a:rPr>
              <a:t>Add mp4 Video</a:t>
            </a:r>
            <a:br/>
            <a:r>
              <a:rPr lang="en-US" sz="1600" b="1" strike="noStrike" spc="-1">
                <a:solidFill>
                  <a:srgbClr val="000000"/>
                </a:solidFill>
                <a:latin typeface="Arial"/>
                <a:ea typeface="Microsoft YaHei"/>
              </a:rPr>
              <a:t>Posted 4/15, due 4/28</a:t>
            </a:r>
            <a:endParaRPr lang="en-US" sz="1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04920" y="228600"/>
            <a:ext cx="8532000" cy="1749960"/>
          </a:xfrm>
          <a:prstGeom prst="rect">
            <a:avLst/>
          </a:prstGeom>
          <a:noFill/>
          <a:ln w="0">
            <a:noFill/>
          </a:ln>
        </p:spPr>
        <p:txBody>
          <a:bodyPr lIns="0" tIns="0" rIns="0" bIns="0" numCol="1" spcCol="0" anchor="t">
            <a:noAutofit/>
          </a:bodyPr>
          <a:lstStyle/>
          <a:p>
            <a:pPr algn="ctr">
              <a:lnSpc>
                <a:spcPct val="100000"/>
              </a:lnSpc>
            </a:pPr>
            <a:r>
              <a:rPr lang="en-US" sz="2800" b="1" strike="noStrike" spc="-1">
                <a:solidFill>
                  <a:srgbClr val="333399"/>
                </a:solidFill>
                <a:latin typeface="Arial"/>
              </a:rPr>
              <a:t>(2 point) Part 2a</a:t>
            </a:r>
            <a:br/>
            <a:r>
              <a:rPr lang="en-US" sz="2800" b="1" strike="noStrike" spc="-1">
                <a:solidFill>
                  <a:srgbClr val="333399"/>
                </a:solidFill>
                <a:latin typeface="Arial"/>
              </a:rPr>
              <a:t>@ new-video.html</a:t>
            </a:r>
            <a:r>
              <a:rPr lang="en-US" sz="2800" b="1" u="sng" strike="noStrike" spc="-1">
                <a:solidFill>
                  <a:srgbClr val="333399"/>
                </a:solidFill>
                <a:uFillTx/>
                <a:latin typeface="Arial"/>
              </a:rPr>
              <a:t> </a:t>
            </a:r>
            <a:br/>
            <a:r>
              <a:rPr lang="en-US" sz="2800" b="1" strike="noStrike" spc="-1">
                <a:solidFill>
                  <a:srgbClr val="333399"/>
                </a:solidFill>
                <a:latin typeface="Arial"/>
              </a:rPr>
              <a:t>Show html code to include</a:t>
            </a:r>
            <a:r>
              <a:rPr lang="en-US" sz="2800" b="1" strike="noStrike" spc="-1">
                <a:solidFill>
                  <a:srgbClr val="CC3300"/>
                </a:solidFill>
                <a:latin typeface="Arial"/>
              </a:rPr>
              <a:t> Your mp4 video file</a:t>
            </a:r>
            <a:br/>
            <a:endParaRPr lang="en-US" sz="2800" b="0" strike="noStrike" spc="-1">
              <a:latin typeface="Arial"/>
            </a:endParaRPr>
          </a:p>
        </p:txBody>
      </p:sp>
      <p:sp>
        <p:nvSpPr>
          <p:cNvPr id="4" name="TextBox 3">
            <a:extLst>
              <a:ext uri="{FF2B5EF4-FFF2-40B4-BE49-F238E27FC236}">
                <a16:creationId xmlns:a16="http://schemas.microsoft.com/office/drawing/2014/main" id="{A5605020-2BF2-45A2-912B-557B0F254F1D}"/>
              </a:ext>
            </a:extLst>
          </p:cNvPr>
          <p:cNvSpPr txBox="1"/>
          <p:nvPr/>
        </p:nvSpPr>
        <p:spPr>
          <a:xfrm>
            <a:off x="2286000" y="2551837"/>
            <a:ext cx="4572000" cy="1754326"/>
          </a:xfrm>
          <a:prstGeom prst="rect">
            <a:avLst/>
          </a:prstGeom>
          <a:noFill/>
        </p:spPr>
        <p:txBody>
          <a:bodyPr wrap="square">
            <a:spAutoFit/>
          </a:bodyPr>
          <a:lstStyle/>
          <a:p>
            <a:r>
              <a:rPr lang="en-US" dirty="0"/>
              <a:t> &lt;video id="</a:t>
            </a:r>
            <a:r>
              <a:rPr lang="en-US" dirty="0" err="1"/>
              <a:t>myvideo</a:t>
            </a:r>
            <a:r>
              <a:rPr lang="en-US" dirty="0"/>
              <a:t>" width="75%" preload = "auto" controls&gt;</a:t>
            </a:r>
          </a:p>
          <a:p>
            <a:r>
              <a:rPr lang="en-US" dirty="0"/>
              <a:t>   		 &lt;source </a:t>
            </a:r>
            <a:r>
              <a:rPr lang="en-US" dirty="0" err="1"/>
              <a:t>src</a:t>
            </a:r>
            <a:r>
              <a:rPr lang="en-US" dirty="0"/>
              <a:t>="mp4/ChrisSpheeris_Viva.MP4"   type="video/mp4"&gt;</a:t>
            </a:r>
          </a:p>
          <a:p>
            <a:r>
              <a:rPr lang="en-US" dirty="0"/>
              <a:t>   &lt;/video&gt;</a:t>
            </a:r>
          </a:p>
        </p:txBody>
      </p:sp>
      <p:pic>
        <p:nvPicPr>
          <p:cNvPr id="5" name="Picture 4">
            <a:extLst>
              <a:ext uri="{FF2B5EF4-FFF2-40B4-BE49-F238E27FC236}">
                <a16:creationId xmlns:a16="http://schemas.microsoft.com/office/drawing/2014/main" id="{8BE8BFAE-2DAB-4626-9638-4768DEE1C31F}"/>
              </a:ext>
            </a:extLst>
          </p:cNvPr>
          <p:cNvPicPr>
            <a:picLocks noChangeAspect="1"/>
          </p:cNvPicPr>
          <p:nvPr/>
        </p:nvPicPr>
        <p:blipFill>
          <a:blip r:embed="rId2"/>
          <a:stretch>
            <a:fillRect/>
          </a:stretch>
        </p:blipFill>
        <p:spPr>
          <a:xfrm>
            <a:off x="1279151" y="4879440"/>
            <a:ext cx="5886450" cy="895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380880" y="152280"/>
            <a:ext cx="8760600" cy="1826280"/>
          </a:xfrm>
          <a:prstGeom prst="rect">
            <a:avLst/>
          </a:prstGeom>
          <a:noFill/>
          <a:ln w="0">
            <a:noFill/>
          </a:ln>
        </p:spPr>
        <p:txBody>
          <a:bodyPr lIns="0" tIns="0" rIns="0" bIns="0" numCol="1" spcCol="0" anchor="t">
            <a:noAutofit/>
          </a:bodyPr>
          <a:lstStyle/>
          <a:p>
            <a:pPr algn="ctr">
              <a:lnSpc>
                <a:spcPct val="100000"/>
              </a:lnSpc>
            </a:pPr>
            <a:r>
              <a:rPr lang="en-US" sz="2800" b="1" strike="noStrike" spc="-1">
                <a:solidFill>
                  <a:srgbClr val="333399"/>
                </a:solidFill>
                <a:latin typeface="Arial"/>
              </a:rPr>
              <a:t>(2 point) Part 2b</a:t>
            </a:r>
            <a:br/>
            <a:r>
              <a:rPr lang="en-US" sz="2800" b="1" strike="noStrike" spc="-1">
                <a:solidFill>
                  <a:srgbClr val="333399"/>
                </a:solidFill>
                <a:latin typeface="Arial"/>
              </a:rPr>
              <a:t>@ media-server-2.html</a:t>
            </a:r>
            <a:br/>
            <a:r>
              <a:rPr lang="en-US" sz="2800" b="1" strike="noStrike" spc="-1">
                <a:solidFill>
                  <a:srgbClr val="000000"/>
                </a:solidFill>
                <a:latin typeface="Arial"/>
              </a:rPr>
              <a:t>Add html code to include </a:t>
            </a:r>
            <a:r>
              <a:rPr lang="en-US" sz="2800" b="1" strike="noStrike" spc="-1">
                <a:solidFill>
                  <a:srgbClr val="CC3300"/>
                </a:solidFill>
                <a:latin typeface="Arial"/>
              </a:rPr>
              <a:t>your</a:t>
            </a:r>
            <a:r>
              <a:rPr lang="en-US" sz="2800" b="1" strike="noStrike" spc="-1">
                <a:solidFill>
                  <a:srgbClr val="000000"/>
                </a:solidFill>
                <a:latin typeface="Arial"/>
              </a:rPr>
              <a:t> image to associate with your video </a:t>
            </a:r>
            <a:br/>
            <a:endParaRPr lang="en-US" sz="2800" b="0" strike="noStrike" spc="-1">
              <a:latin typeface="Arial"/>
            </a:endParaRPr>
          </a:p>
        </p:txBody>
      </p:sp>
      <p:sp>
        <p:nvSpPr>
          <p:cNvPr id="4" name="TextBox 3">
            <a:extLst>
              <a:ext uri="{FF2B5EF4-FFF2-40B4-BE49-F238E27FC236}">
                <a16:creationId xmlns:a16="http://schemas.microsoft.com/office/drawing/2014/main" id="{FD05144C-63F8-4C35-ABCC-4CF9F265EE15}"/>
              </a:ext>
            </a:extLst>
          </p:cNvPr>
          <p:cNvSpPr txBox="1"/>
          <p:nvPr/>
        </p:nvSpPr>
        <p:spPr>
          <a:xfrm>
            <a:off x="2319618" y="2551837"/>
            <a:ext cx="4639234" cy="1754326"/>
          </a:xfrm>
          <a:prstGeom prst="rect">
            <a:avLst/>
          </a:prstGeom>
          <a:noFill/>
        </p:spPr>
        <p:txBody>
          <a:bodyPr wrap="square">
            <a:spAutoFit/>
          </a:bodyPr>
          <a:lstStyle/>
          <a:p>
            <a:r>
              <a:rPr lang="en-US" dirty="0"/>
              <a:t>&lt;!-- step 1:  add </a:t>
            </a:r>
            <a:r>
              <a:rPr lang="en-US" dirty="0" err="1"/>
              <a:t>image_island</a:t>
            </a:r>
            <a:r>
              <a:rPr lang="en-US" dirty="0"/>
              <a:t> --&gt;</a:t>
            </a:r>
          </a:p>
          <a:p>
            <a:r>
              <a:rPr lang="en-US" dirty="0"/>
              <a:t>	&lt;</a:t>
            </a:r>
            <a:r>
              <a:rPr lang="en-US" dirty="0" err="1"/>
              <a:t>img</a:t>
            </a:r>
            <a:r>
              <a:rPr lang="en-US" dirty="0"/>
              <a:t> </a:t>
            </a:r>
            <a:r>
              <a:rPr lang="en-US" dirty="0" err="1"/>
              <a:t>src</a:t>
            </a:r>
            <a:r>
              <a:rPr lang="en-US" dirty="0"/>
              <a:t>="images/summer_white_beach_1280x720.jpg" width="12%" NAME="</a:t>
            </a:r>
            <a:r>
              <a:rPr lang="en-US" dirty="0" err="1"/>
              <a:t>image_island</a:t>
            </a:r>
            <a:r>
              <a:rPr lang="en-US" dirty="0"/>
              <a:t>"  </a:t>
            </a:r>
            <a:r>
              <a:rPr lang="en-US" dirty="0" err="1"/>
              <a:t>onClick</a:t>
            </a:r>
            <a:r>
              <a:rPr lang="en-US" dirty="0"/>
              <a:t>="</a:t>
            </a:r>
            <a:r>
              <a:rPr lang="en-US" dirty="0" err="1"/>
              <a:t>play_new_video</a:t>
            </a:r>
            <a:r>
              <a:rPr lang="en-US" dirty="0"/>
              <a:t>();"&gt;</a:t>
            </a:r>
          </a:p>
          <a:p>
            <a:r>
              <a:rPr lang="en-US" dirty="0"/>
              <a:t>&lt;!---</a:t>
            </a:r>
          </a:p>
        </p:txBody>
      </p:sp>
      <p:pic>
        <p:nvPicPr>
          <p:cNvPr id="5" name="Picture 4">
            <a:extLst>
              <a:ext uri="{FF2B5EF4-FFF2-40B4-BE49-F238E27FC236}">
                <a16:creationId xmlns:a16="http://schemas.microsoft.com/office/drawing/2014/main" id="{E36D9351-FF65-47AA-BFF2-13CF649E8044}"/>
              </a:ext>
            </a:extLst>
          </p:cNvPr>
          <p:cNvPicPr>
            <a:picLocks noChangeAspect="1"/>
          </p:cNvPicPr>
          <p:nvPr/>
        </p:nvPicPr>
        <p:blipFill>
          <a:blip r:embed="rId2"/>
          <a:stretch>
            <a:fillRect/>
          </a:stretch>
        </p:blipFill>
        <p:spPr>
          <a:xfrm>
            <a:off x="962385" y="4677734"/>
            <a:ext cx="7597589" cy="12896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380880" y="152280"/>
            <a:ext cx="8607960" cy="1749960"/>
          </a:xfrm>
          <a:prstGeom prst="rect">
            <a:avLst/>
          </a:prstGeom>
          <a:noFill/>
          <a:ln w="0">
            <a:noFill/>
          </a:ln>
        </p:spPr>
        <p:txBody>
          <a:bodyPr lIns="0" tIns="0" rIns="0" bIns="0" numCol="1" spcCol="0" anchor="t">
            <a:noAutofit/>
          </a:bodyPr>
          <a:lstStyle/>
          <a:p>
            <a:pPr algn="ctr">
              <a:lnSpc>
                <a:spcPct val="100000"/>
              </a:lnSpc>
            </a:pPr>
            <a:br/>
            <a:r>
              <a:rPr lang="en-US" sz="3200" b="1" strike="noStrike" spc="-1">
                <a:solidFill>
                  <a:srgbClr val="333399"/>
                </a:solidFill>
                <a:latin typeface="Arial"/>
              </a:rPr>
              <a:t>(2 point) </a:t>
            </a:r>
            <a:r>
              <a:rPr lang="en-US" sz="2800" b="1" strike="noStrike" spc="-1">
                <a:solidFill>
                  <a:srgbClr val="333399"/>
                </a:solidFill>
                <a:latin typeface="Arial"/>
              </a:rPr>
              <a:t>@ media-server-2.html</a:t>
            </a:r>
            <a:r>
              <a:rPr lang="en-US" sz="3200" b="1" strike="noStrike" spc="-1">
                <a:solidFill>
                  <a:srgbClr val="333399"/>
                </a:solidFill>
                <a:latin typeface="Arial"/>
              </a:rPr>
              <a:t> </a:t>
            </a:r>
            <a:br/>
            <a:r>
              <a:rPr lang="en-US" sz="3200" b="1" strike="noStrike" spc="-1">
                <a:solidFill>
                  <a:srgbClr val="333399"/>
                </a:solidFill>
                <a:latin typeface="Arial"/>
              </a:rPr>
              <a:t>Show Java Script code for</a:t>
            </a:r>
            <a:br/>
            <a:r>
              <a:rPr lang="en-US" sz="2400" b="1" strike="noStrike" spc="-1">
                <a:solidFill>
                  <a:srgbClr val="000000"/>
                </a:solidFill>
                <a:latin typeface="Arial"/>
              </a:rPr>
              <a:t>function: play_new_video()</a:t>
            </a:r>
            <a:endParaRPr lang="en-US" sz="2400" b="0" strike="noStrike" spc="-1">
              <a:latin typeface="Arial"/>
            </a:endParaRPr>
          </a:p>
        </p:txBody>
      </p:sp>
      <p:sp>
        <p:nvSpPr>
          <p:cNvPr id="4" name="TextBox 3">
            <a:extLst>
              <a:ext uri="{FF2B5EF4-FFF2-40B4-BE49-F238E27FC236}">
                <a16:creationId xmlns:a16="http://schemas.microsoft.com/office/drawing/2014/main" id="{C80DA5F8-95D3-4FA5-A117-094EC724270F}"/>
              </a:ext>
            </a:extLst>
          </p:cNvPr>
          <p:cNvSpPr txBox="1"/>
          <p:nvPr/>
        </p:nvSpPr>
        <p:spPr>
          <a:xfrm>
            <a:off x="2286000" y="2551837"/>
            <a:ext cx="4572000" cy="1754326"/>
          </a:xfrm>
          <a:prstGeom prst="rect">
            <a:avLst/>
          </a:prstGeom>
          <a:noFill/>
        </p:spPr>
        <p:txBody>
          <a:bodyPr wrap="square">
            <a:spAutoFit/>
          </a:bodyPr>
          <a:lstStyle/>
          <a:p>
            <a:r>
              <a:rPr lang="en-US" dirty="0"/>
              <a:t>function </a:t>
            </a:r>
            <a:r>
              <a:rPr lang="en-US" dirty="0" err="1"/>
              <a:t>play_new_video</a:t>
            </a:r>
            <a:r>
              <a:rPr lang="en-US" dirty="0"/>
              <a:t>()</a:t>
            </a:r>
          </a:p>
          <a:p>
            <a:r>
              <a:rPr lang="en-US" dirty="0"/>
              <a:t>{</a:t>
            </a:r>
          </a:p>
          <a:p>
            <a:r>
              <a:rPr lang="en-US" dirty="0"/>
              <a:t>	</a:t>
            </a:r>
            <a:r>
              <a:rPr lang="en-US" dirty="0" err="1"/>
              <a:t>stopMusic</a:t>
            </a:r>
            <a:r>
              <a:rPr lang="en-US" dirty="0"/>
              <a:t>();</a:t>
            </a:r>
          </a:p>
          <a:p>
            <a:r>
              <a:rPr lang="en-US" dirty="0"/>
              <a:t>	</a:t>
            </a:r>
            <a:r>
              <a:rPr lang="en-US" dirty="0" err="1"/>
              <a:t>window.open</a:t>
            </a:r>
            <a:r>
              <a:rPr lang="en-US" dirty="0"/>
              <a:t>("new-video.html" );</a:t>
            </a:r>
          </a:p>
          <a:p>
            <a:endParaRPr lang="en-US" dirty="0"/>
          </a:p>
          <a:p>
            <a:r>
              <a:rPr lang="en-US" dirty="0"/>
              <a:t>}	// end function </a:t>
            </a:r>
            <a:r>
              <a:rPr lang="en-US" dirty="0" err="1"/>
              <a:t>play_new_video</a:t>
            </a:r>
            <a:r>
              <a:rPr lang="en-US" dirty="0"/>
              <a:t>()</a:t>
            </a:r>
          </a:p>
        </p:txBody>
      </p:sp>
      <p:pic>
        <p:nvPicPr>
          <p:cNvPr id="5" name="Picture 4">
            <a:extLst>
              <a:ext uri="{FF2B5EF4-FFF2-40B4-BE49-F238E27FC236}">
                <a16:creationId xmlns:a16="http://schemas.microsoft.com/office/drawing/2014/main" id="{22169BD1-AF89-416D-B892-D8FEDF13BF49}"/>
              </a:ext>
            </a:extLst>
          </p:cNvPr>
          <p:cNvPicPr>
            <a:picLocks noChangeAspect="1"/>
          </p:cNvPicPr>
          <p:nvPr/>
        </p:nvPicPr>
        <p:blipFill>
          <a:blip r:embed="rId2"/>
          <a:stretch>
            <a:fillRect/>
          </a:stretch>
        </p:blipFill>
        <p:spPr>
          <a:xfrm>
            <a:off x="1413022" y="4955760"/>
            <a:ext cx="6543675" cy="1285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228600"/>
            <a:ext cx="8759880" cy="7083720"/>
          </a:xfrm>
          <a:prstGeom prst="rect">
            <a:avLst/>
          </a:prstGeom>
          <a:noFill/>
          <a:ln w="0">
            <a:noFill/>
          </a:ln>
        </p:spPr>
        <p:txBody>
          <a:bodyPr lIns="0" tIns="0" rIns="0" bIns="0" numCol="1" spcCol="0" anchor="t">
            <a:noAutofit/>
          </a:bodyPr>
          <a:lstStyle/>
          <a:p>
            <a:pPr algn="ctr">
              <a:lnSpc>
                <a:spcPct val="100000"/>
              </a:lnSpc>
            </a:pPr>
            <a:r>
              <a:rPr lang="en-US" sz="2400" b="1" u="sng" strike="noStrike" spc="-1">
                <a:solidFill>
                  <a:srgbClr val="333399"/>
                </a:solidFill>
                <a:uFillTx/>
                <a:latin typeface="Arial"/>
                <a:ea typeface="Microsoft YaHei"/>
              </a:rPr>
              <a:t>YouTube Voice Over Demo (1 to 3 minutes)</a:t>
            </a:r>
            <a:br/>
            <a:r>
              <a:rPr lang="en-US" sz="1800" b="1" strike="noStrike" spc="-1">
                <a:solidFill>
                  <a:srgbClr val="333399"/>
                </a:solidFill>
                <a:latin typeface="Arial"/>
                <a:ea typeface="Microsoft YaHei"/>
              </a:rPr>
              <a:t>(Video: 2 points)</a:t>
            </a:r>
            <a:br/>
            <a:r>
              <a:rPr lang="en-US" sz="1800" b="1" strike="noStrike" spc="-1">
                <a:solidFill>
                  <a:srgbClr val="333399"/>
                </a:solidFill>
                <a:latin typeface="Arial"/>
                <a:ea typeface="Microsoft YaHei"/>
              </a:rPr>
              <a:t>(Voice-over: 4 points)</a:t>
            </a:r>
            <a:br/>
            <a:r>
              <a:rPr lang="en-US" sz="1800" b="1" strike="noStrike" spc="-1">
                <a:solidFill>
                  <a:srgbClr val="333399"/>
                </a:solidFill>
                <a:latin typeface="Arial"/>
                <a:ea typeface="Microsoft YaHei"/>
              </a:rPr>
              <a:t> </a:t>
            </a:r>
            <a:br/>
            <a:r>
              <a:rPr lang="en-US" sz="1800" b="1" strike="noStrike" spc="-1">
                <a:solidFill>
                  <a:srgbClr val="333399"/>
                </a:solidFill>
                <a:latin typeface="Arial"/>
                <a:ea typeface="Microsoft YaHei"/>
              </a:rPr>
              <a:t>Voice over to cover 3 steps in previous slides</a:t>
            </a:r>
            <a:br/>
            <a:r>
              <a:rPr lang="en-US" sz="1800" b="1" strike="noStrike" spc="-1">
                <a:solidFill>
                  <a:srgbClr val="333399"/>
                </a:solidFill>
                <a:latin typeface="Arial"/>
                <a:ea typeface="Microsoft YaHei"/>
              </a:rPr>
              <a:t>Demonstrate your code is working</a:t>
            </a:r>
            <a:br/>
            <a:r>
              <a:rPr lang="en-US" sz="1400" b="1" strike="noStrike" spc="-1">
                <a:solidFill>
                  <a:srgbClr val="333399"/>
                </a:solidFill>
                <a:highlight>
                  <a:srgbClr val="FFFF00"/>
                </a:highlight>
                <a:latin typeface="Arial"/>
                <a:ea typeface="Microsoft YaHei"/>
              </a:rPr>
              <a:t>(Note: remember to state your name at the beginning of demo: 1 point)</a:t>
            </a:r>
            <a:br/>
            <a:r>
              <a:rPr lang="en-US" sz="1200" b="0" strike="noStrike" spc="-1">
                <a:latin typeface="Arial"/>
                <a:ea typeface="Microsoft YaHei"/>
              </a:rPr>
              <a:t> </a:t>
            </a:r>
            <a:br/>
            <a:r>
              <a:rPr lang="en-US" sz="1800" b="1" strike="noStrike" spc="-1">
                <a:solidFill>
                  <a:srgbClr val="000000"/>
                </a:solidFill>
                <a:latin typeface="Arial"/>
                <a:ea typeface="Microsoft YaHei"/>
              </a:rPr>
              <a:t>When you publish your YouTube video, make sure it is set as</a:t>
            </a:r>
            <a:r>
              <a:rPr lang="en-US" sz="4400" b="0" strike="noStrike" spc="-1">
                <a:latin typeface="Arial"/>
                <a:ea typeface="Microsoft YaHei"/>
              </a:rPr>
              <a:t> </a:t>
            </a:r>
            <a:br/>
            <a:r>
              <a:rPr lang="en-US" sz="1800" b="1" strike="noStrike" spc="-1">
                <a:solidFill>
                  <a:srgbClr val="000000"/>
                </a:solidFill>
                <a:latin typeface="Arial"/>
                <a:ea typeface="Microsoft YaHei"/>
              </a:rPr>
              <a:t>“</a:t>
            </a:r>
            <a:r>
              <a:rPr lang="en-US" sz="1800" b="1" strike="noStrike" spc="-1">
                <a:solidFill>
                  <a:srgbClr val="CC3300"/>
                </a:solidFill>
                <a:latin typeface="Arial"/>
                <a:ea typeface="Microsoft YaHei"/>
              </a:rPr>
              <a:t>unlisted</a:t>
            </a:r>
            <a:r>
              <a:rPr lang="en-US" sz="1800" b="1" strike="noStrike" spc="-1">
                <a:solidFill>
                  <a:srgbClr val="000000"/>
                </a:solidFill>
                <a:latin typeface="Arial"/>
                <a:ea typeface="Microsoft YaHei"/>
              </a:rPr>
              <a:t>”, so that anyone with the link can view it. </a:t>
            </a:r>
            <a:br/>
            <a:r>
              <a:rPr lang="en-US" sz="1800" b="1" strike="noStrike" spc="-1">
                <a:solidFill>
                  <a:srgbClr val="000000"/>
                </a:solidFill>
                <a:latin typeface="Arial"/>
                <a:ea typeface="Microsoft YaHei"/>
              </a:rPr>
              <a:t> </a:t>
            </a:r>
            <a:br/>
            <a:r>
              <a:rPr lang="en-US" sz="2800" b="0" u="sng" strike="noStrike" spc="-1">
                <a:solidFill>
                  <a:srgbClr val="000000"/>
                </a:solidFill>
                <a:uFillTx/>
                <a:latin typeface="Arial"/>
                <a:ea typeface="DejaVu Sans"/>
              </a:rPr>
              <a:t>Place Your YouTube Video Link (here)</a:t>
            </a:r>
            <a:r>
              <a:rPr lang="en-US" sz="4400" b="0" strike="noStrike" spc="-1">
                <a:latin typeface="Arial"/>
                <a:ea typeface="DejaVu Sans"/>
              </a:rPr>
              <a:t> </a:t>
            </a:r>
            <a:br/>
            <a:r>
              <a:rPr lang="en-US" sz="1200" b="0" strike="noStrike" spc="-1">
                <a:latin typeface="Arial"/>
                <a:ea typeface="DejaVu Sans"/>
              </a:rPr>
              <a:t> </a:t>
            </a:r>
            <a:br/>
            <a:r>
              <a:rPr lang="en-US" sz="1600" b="1" strike="noStrike" spc="-1">
                <a:solidFill>
                  <a:srgbClr val="1500CC"/>
                </a:solidFill>
                <a:highlight>
                  <a:srgbClr val="FFFF00"/>
                </a:highlight>
                <a:latin typeface="Arial"/>
                <a:ea typeface="Arial"/>
              </a:rPr>
              <a:t>Double check your YouTube link before you submit your report</a:t>
            </a:r>
            <a:r>
              <a:rPr lang="en-US" sz="1600" b="0" strike="noStrike" spc="-1">
                <a:solidFill>
                  <a:srgbClr val="000000"/>
                </a:solidFill>
                <a:latin typeface="Arial"/>
                <a:ea typeface="DejaVu Sans"/>
              </a:rPr>
              <a:t> </a:t>
            </a:r>
            <a:r>
              <a:rPr lang="en-US" sz="4400" b="0" strike="noStrike" spc="-1">
                <a:latin typeface="Arial"/>
                <a:ea typeface="DejaVu Sans"/>
              </a:rPr>
              <a:t> </a:t>
            </a:r>
            <a:br/>
            <a:r>
              <a:rPr lang="en-US" sz="1200" b="1" u="sng" strike="noStrike" spc="-1">
                <a:solidFill>
                  <a:srgbClr val="0000FF"/>
                </a:solidFill>
                <a:uFillTx/>
                <a:latin typeface="Arial"/>
                <a:ea typeface="Arial"/>
              </a:rPr>
              <a:t>(Note:You must do “</a:t>
            </a:r>
            <a:r>
              <a:rPr lang="en-US" sz="1200" b="1" u="sng" strike="noStrike" spc="-1">
                <a:solidFill>
                  <a:srgbClr val="CC3300"/>
                </a:solidFill>
                <a:uFillTx/>
                <a:latin typeface="Arial"/>
                <a:ea typeface="Arial"/>
              </a:rPr>
              <a:t>your own Voice Over Demo</a:t>
            </a:r>
            <a:r>
              <a:rPr lang="en-US" sz="1200" b="1" u="sng" strike="noStrike" spc="-1">
                <a:solidFill>
                  <a:srgbClr val="0000FF"/>
                </a:solidFill>
                <a:uFillTx/>
                <a:latin typeface="Arial"/>
                <a:ea typeface="Arial"/>
              </a:rPr>
              <a:t>”, if you use other person’s Demo, it is considered Plagiarism, </a:t>
            </a:r>
            <a:r>
              <a:rPr lang="en-US" sz="4400" b="0" strike="noStrike" spc="-1">
                <a:latin typeface="Arial"/>
                <a:ea typeface="Arial"/>
              </a:rPr>
              <a:t> </a:t>
            </a:r>
            <a:br/>
            <a:r>
              <a:rPr lang="en-US" sz="1200" b="1" u="sng" strike="noStrike" spc="-1">
                <a:solidFill>
                  <a:srgbClr val="0000FF"/>
                </a:solidFill>
                <a:uFillTx/>
                <a:latin typeface="Arial"/>
                <a:ea typeface="Arial"/>
              </a:rPr>
              <a:t>you will get 0 point  for the whole report and a written Warning)</a:t>
            </a:r>
            <a:endParaRPr lang="en-US" sz="1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4428</TotalTime>
  <Words>572</Words>
  <Application>Microsoft Office PowerPoint</Application>
  <PresentationFormat>On-screen Show (4:3)</PresentationFormat>
  <Paragraphs>48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Symbol</vt:lpstr>
      <vt:lpstr>Wingdings</vt:lpstr>
      <vt:lpstr>Office Theme</vt:lpstr>
      <vt:lpstr>Class Project-option-b  Media Server / Part 2 / Add mp4 Video Posted 4/15, due 4/28</vt:lpstr>
      <vt:lpstr>(2 point) Part 2a @ new-video.html  Show html code to include Your mp4 video file </vt:lpstr>
      <vt:lpstr>(2 point) Part 2b @ media-server-2.html Add html code to include your image to associate with your video  </vt:lpstr>
      <vt:lpstr> (2 point) @ media-server-2.html  Show Java Script code for function: play_new_video()</vt:lpstr>
      <vt:lpstr>YouTube Voice Over Demo (1 to 3 minutes) (Video: 2 points) (Voice-over: 4 points)   Voice over to cover 3 steps in previous slides Demonstrate your code is working (Note: remember to state your name at the beginning of demo: 1 point)   When you publish your YouTube video, make sure it is set as  “unlisted”, so that anyone with the link can view it.    Place Your YouTube Video Link (here)    Double check your YouTube link before you submit your report   (Note:You must do “your own Voice Over Demo”, if you use other person’s Demo, it is considered Plagiarism,   you will get 0 point  for the whole report and a written Warning)</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ets</dc:creator>
  <dc:description/>
  <cp:lastModifiedBy>Patel,Vrijesh</cp:lastModifiedBy>
  <cp:revision>183</cp:revision>
  <cp:lastPrinted>2019-01-24T01:21:30Z</cp:lastPrinted>
  <dcterms:created xsi:type="dcterms:W3CDTF">2006-05-30T17:10:17Z</dcterms:created>
  <dcterms:modified xsi:type="dcterms:W3CDTF">2023-04-26T17:36:51Z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5</vt:i4>
  </property>
</Properties>
</file>