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9"/>
  </p:notesMasterIdLst>
  <p:sldIdLst>
    <p:sldId id="256" r:id="rId2"/>
    <p:sldId id="257" r:id="rId3"/>
    <p:sldId id="258" r:id="rId4"/>
    <p:sldId id="259" r:id="rId5"/>
    <p:sldId id="260" r:id="rId6"/>
    <p:sldId id="281" r:id="rId7"/>
    <p:sldId id="284" r:id="rId8"/>
    <p:sldId id="285" r:id="rId9"/>
    <p:sldId id="273" r:id="rId10"/>
    <p:sldId id="274" r:id="rId11"/>
    <p:sldId id="291" r:id="rId12"/>
    <p:sldId id="277" r:id="rId13"/>
    <p:sldId id="279" r:id="rId14"/>
    <p:sldId id="289" r:id="rId15"/>
    <p:sldId id="29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3A649-44BE-4117-B8BF-5FB146F0B89B}" v="247" dt="2024-05-06T11:09:17.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3447" autoAdjust="0"/>
  </p:normalViewPr>
  <p:slideViewPr>
    <p:cSldViewPr snapToGrid="0">
      <p:cViewPr varScale="1">
        <p:scale>
          <a:sx n="63" d="100"/>
          <a:sy n="63" d="100"/>
        </p:scale>
        <p:origin x="676" y="56"/>
      </p:cViewPr>
      <p:guideLst/>
    </p:cSldViewPr>
  </p:slideViewPr>
  <p:outlineViewPr>
    <p:cViewPr>
      <p:scale>
        <a:sx n="33" d="100"/>
        <a:sy n="33" d="100"/>
      </p:scale>
      <p:origin x="0" y="-122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6A84C-AF9D-4567-A014-09B283D8BF92}" type="datetimeFigureOut">
              <a:rPr lang="en-IN" smtClean="0"/>
              <a:t>07-05-2024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1FD3B-37EB-4824-82FE-A22F7A09AC7F}" type="slidenum">
              <a:rPr lang="en-IN" smtClean="0"/>
              <a:t>‹#›</a:t>
            </a:fld>
            <a:endParaRPr lang="en-IN"/>
          </a:p>
        </p:txBody>
      </p:sp>
    </p:spTree>
    <p:extLst>
      <p:ext uri="{BB962C8B-B14F-4D97-AF65-F5344CB8AC3E}">
        <p14:creationId xmlns:p14="http://schemas.microsoft.com/office/powerpoint/2010/main" val="14023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110F30-E354-42A1-82CC-1A5B64A7FDB7}"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50453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10F30-E354-42A1-82CC-1A5B64A7FDB7}"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335583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10F30-E354-42A1-82CC-1A5B64A7FDB7}"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3D4599-A114-41A9-8DFF-AD87EA30359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9975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110F30-E354-42A1-82CC-1A5B64A7FDB7}"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3811224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110F30-E354-42A1-82CC-1A5B64A7FDB7}"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3D4599-A114-41A9-8DFF-AD87EA30359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785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110F30-E354-42A1-82CC-1A5B64A7FDB7}"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2347227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10F30-E354-42A1-82CC-1A5B64A7FDB7}"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1888981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10F30-E354-42A1-82CC-1A5B64A7FDB7}"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331666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10F30-E354-42A1-82CC-1A5B64A7FDB7}"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2183236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10F30-E354-42A1-82CC-1A5B64A7FDB7}"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3541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110F30-E354-42A1-82CC-1A5B64A7FDB7}"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237744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110F30-E354-42A1-82CC-1A5B64A7FDB7}"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82271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110F30-E354-42A1-82CC-1A5B64A7FDB7}" type="datetimeFigureOut">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4134883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10F30-E354-42A1-82CC-1A5B64A7FDB7}" type="datetimeFigureOut">
              <a:rPr lang="en-IN" smtClean="0"/>
              <a:t>07-05-2024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248638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10F30-E354-42A1-82CC-1A5B64A7FDB7}"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281705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10F30-E354-42A1-82CC-1A5B64A7FDB7}"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3D4599-A114-41A9-8DFF-AD87EA303594}" type="slidenum">
              <a:rPr lang="en-IN" smtClean="0"/>
              <a:t>‹#›</a:t>
            </a:fld>
            <a:endParaRPr lang="en-IN"/>
          </a:p>
        </p:txBody>
      </p:sp>
    </p:spTree>
    <p:extLst>
      <p:ext uri="{BB962C8B-B14F-4D97-AF65-F5344CB8AC3E}">
        <p14:creationId xmlns:p14="http://schemas.microsoft.com/office/powerpoint/2010/main" val="3343048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110F30-E354-42A1-82CC-1A5B64A7FDB7}" type="datetimeFigureOut">
              <a:rPr lang="en-IN" smtClean="0"/>
              <a:t>07-05-2024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B3D4599-A114-41A9-8DFF-AD87EA303594}" type="slidenum">
              <a:rPr lang="en-IN" smtClean="0"/>
              <a:t>‹#›</a:t>
            </a:fld>
            <a:endParaRPr lang="en-IN"/>
          </a:p>
        </p:txBody>
      </p:sp>
    </p:spTree>
    <p:extLst>
      <p:ext uri="{BB962C8B-B14F-4D97-AF65-F5344CB8AC3E}">
        <p14:creationId xmlns:p14="http://schemas.microsoft.com/office/powerpoint/2010/main" val="237714285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FB3B-7F92-6302-9C51-03F35DDA5797}"/>
              </a:ext>
            </a:extLst>
          </p:cNvPr>
          <p:cNvSpPr>
            <a:spLocks noGrp="1"/>
          </p:cNvSpPr>
          <p:nvPr>
            <p:ph type="ctrTitle"/>
          </p:nvPr>
        </p:nvSpPr>
        <p:spPr>
          <a:xfrm>
            <a:off x="2009800" y="3027680"/>
            <a:ext cx="7124040" cy="2434059"/>
          </a:xfrm>
        </p:spPr>
        <p:txBody>
          <a:bodyPr>
            <a:noAutofit/>
          </a:bodyPr>
          <a:lstStyle/>
          <a:p>
            <a:r>
              <a:rPr lang="en-US" sz="4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Empowering India's EV Future: Time Series Analysis and </a:t>
            </a:r>
            <a:r>
              <a:rPr lang="en-US" sz="40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PowerBI</a:t>
            </a:r>
            <a:r>
              <a:rPr lang="en-US" sz="4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Visualization of Electric Vehicle Adoption.</a:t>
            </a:r>
            <a:endParaRPr lang="en-IN"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C9A2456-238F-730A-60C8-B8C114D8F9B2}"/>
              </a:ext>
            </a:extLst>
          </p:cNvPr>
          <p:cNvSpPr>
            <a:spLocks noGrp="1"/>
          </p:cNvSpPr>
          <p:nvPr>
            <p:ph type="subTitle" idx="1"/>
          </p:nvPr>
        </p:nvSpPr>
        <p:spPr>
          <a:xfrm>
            <a:off x="9002486" y="5077732"/>
            <a:ext cx="3310845" cy="1126283"/>
          </a:xfrm>
        </p:spPr>
        <p:txBody>
          <a:bodyPr>
            <a:noAutofit/>
          </a:bodyPr>
          <a:lstStyle/>
          <a:p>
            <a:pPr algn="ctr">
              <a:spcBef>
                <a:spcPts val="600"/>
              </a:spcBef>
            </a:pPr>
            <a:r>
              <a:rPr lang="en-IN" sz="1600" dirty="0">
                <a:solidFill>
                  <a:schemeClr val="tx1"/>
                </a:solidFill>
                <a:latin typeface="Times New Roman" panose="02020603050405020304" pitchFamily="18" charset="0"/>
                <a:cs typeface="Times New Roman" panose="02020603050405020304" pitchFamily="18" charset="0"/>
              </a:rPr>
              <a:t>Project By</a:t>
            </a:r>
          </a:p>
          <a:p>
            <a:pPr>
              <a:spcBef>
                <a:spcPts val="600"/>
              </a:spcBef>
            </a:pPr>
            <a:r>
              <a:rPr lang="en-IN" sz="2000" b="1" dirty="0">
                <a:solidFill>
                  <a:schemeClr val="tx1"/>
                </a:solidFill>
                <a:latin typeface="Times New Roman" panose="02020603050405020304" pitchFamily="18" charset="0"/>
                <a:cs typeface="Times New Roman" panose="02020603050405020304" pitchFamily="18" charset="0"/>
              </a:rPr>
              <a:t>Vrinda S Nair (22MBS0024</a:t>
            </a:r>
            <a:r>
              <a:rPr lang="en-IN" sz="1600" dirty="0">
                <a:solidFill>
                  <a:schemeClr val="tx1"/>
                </a:solidFill>
                <a:latin typeface="Times New Roman" panose="02020603050405020304" pitchFamily="18" charset="0"/>
                <a:cs typeface="Times New Roman" panose="02020603050405020304" pitchFamily="18" charset="0"/>
              </a:rPr>
              <a:t>)</a:t>
            </a:r>
          </a:p>
          <a:p>
            <a:pPr algn="ctr">
              <a:spcBef>
                <a:spcPts val="0"/>
              </a:spcBef>
            </a:pPr>
            <a:r>
              <a:rPr lang="en-IN" sz="1600" dirty="0" err="1">
                <a:solidFill>
                  <a:schemeClr val="tx1"/>
                </a:solidFill>
                <a:latin typeface="Times New Roman" panose="02020603050405020304" pitchFamily="18" charset="0"/>
                <a:cs typeface="Times New Roman" panose="02020603050405020304" pitchFamily="18" charset="0"/>
              </a:rPr>
              <a:t>Msc</a:t>
            </a:r>
            <a:r>
              <a:rPr lang="en-IN" sz="1600" dirty="0">
                <a:solidFill>
                  <a:schemeClr val="tx1"/>
                </a:solidFill>
                <a:latin typeface="Times New Roman" panose="02020603050405020304" pitchFamily="18" charset="0"/>
                <a:cs typeface="Times New Roman" panose="02020603050405020304" pitchFamily="18" charset="0"/>
              </a:rPr>
              <a:t> Business Statistics</a:t>
            </a:r>
          </a:p>
          <a:p>
            <a:pPr algn="ctr">
              <a:spcBef>
                <a:spcPts val="0"/>
              </a:spcBef>
            </a:pPr>
            <a:r>
              <a:rPr lang="en-IN" sz="1600" dirty="0">
                <a:solidFill>
                  <a:schemeClr val="tx1"/>
                </a:solidFill>
                <a:latin typeface="Times New Roman" panose="02020603050405020304" pitchFamily="18" charset="0"/>
                <a:cs typeface="Times New Roman" panose="02020603050405020304" pitchFamily="18" charset="0"/>
              </a:rPr>
              <a:t>Dept. of Mathematics</a:t>
            </a:r>
          </a:p>
          <a:p>
            <a:pPr algn="ctr">
              <a:spcBef>
                <a:spcPts val="0"/>
              </a:spcBef>
            </a:pPr>
            <a:r>
              <a:rPr lang="en-IN" sz="1600" dirty="0">
                <a:solidFill>
                  <a:schemeClr val="tx1"/>
                </a:solidFill>
                <a:latin typeface="Times New Roman" panose="02020603050405020304" pitchFamily="18" charset="0"/>
                <a:cs typeface="Times New Roman" panose="02020603050405020304" pitchFamily="18" charset="0"/>
              </a:rPr>
              <a:t>School of Advanced Sciences</a:t>
            </a:r>
          </a:p>
        </p:txBody>
      </p:sp>
      <p:sp>
        <p:nvSpPr>
          <p:cNvPr id="4" name="Subtitle 2">
            <a:extLst>
              <a:ext uri="{FF2B5EF4-FFF2-40B4-BE49-F238E27FC236}">
                <a16:creationId xmlns:a16="http://schemas.microsoft.com/office/drawing/2014/main" id="{F3CFBFBF-2697-9A62-0D1D-965F95D15A20}"/>
              </a:ext>
            </a:extLst>
          </p:cNvPr>
          <p:cNvSpPr txBox="1">
            <a:spLocks/>
          </p:cNvSpPr>
          <p:nvPr/>
        </p:nvSpPr>
        <p:spPr>
          <a:xfrm>
            <a:off x="9002486" y="2766996"/>
            <a:ext cx="3310845" cy="112628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spcBef>
                <a:spcPts val="0"/>
              </a:spcBef>
            </a:pPr>
            <a:r>
              <a:rPr lang="en-IN" sz="1600" dirty="0">
                <a:solidFill>
                  <a:schemeClr val="tx1"/>
                </a:solidFill>
                <a:latin typeface="Times New Roman" panose="02020603050405020304" pitchFamily="18" charset="0"/>
                <a:cs typeface="Times New Roman" panose="02020603050405020304" pitchFamily="18" charset="0"/>
              </a:rPr>
              <a:t>Under the guidance of</a:t>
            </a:r>
          </a:p>
          <a:p>
            <a:pPr algn="ctr">
              <a:spcBef>
                <a:spcPts val="0"/>
              </a:spcBef>
            </a:pPr>
            <a:r>
              <a:rPr lang="en-IN" sz="2000" b="1" dirty="0" err="1">
                <a:solidFill>
                  <a:schemeClr val="tx1"/>
                </a:solidFill>
                <a:latin typeface="Times New Roman" panose="02020603050405020304" pitchFamily="18" charset="0"/>
                <a:cs typeface="Times New Roman" panose="02020603050405020304" pitchFamily="18" charset="0"/>
              </a:rPr>
              <a:t>Dr.</a:t>
            </a:r>
            <a:r>
              <a:rPr lang="en-IN" sz="2000" b="1" dirty="0">
                <a:solidFill>
                  <a:schemeClr val="tx1"/>
                </a:solidFill>
                <a:latin typeface="Times New Roman" panose="02020603050405020304" pitchFamily="18" charset="0"/>
                <a:cs typeface="Times New Roman" panose="02020603050405020304" pitchFamily="18" charset="0"/>
              </a:rPr>
              <a:t> Jitendra Kumar</a:t>
            </a:r>
          </a:p>
          <a:p>
            <a:pPr algn="ctr">
              <a:spcBef>
                <a:spcPts val="0"/>
              </a:spcBef>
            </a:pPr>
            <a:r>
              <a:rPr lang="en-IN" sz="1600" dirty="0">
                <a:solidFill>
                  <a:schemeClr val="tx1"/>
                </a:solidFill>
                <a:latin typeface="Times New Roman" panose="02020603050405020304" pitchFamily="18" charset="0"/>
                <a:cs typeface="Times New Roman" panose="02020603050405020304" pitchFamily="18" charset="0"/>
              </a:rPr>
              <a:t>(Associate Professor)</a:t>
            </a:r>
          </a:p>
          <a:p>
            <a:pPr algn="ctr">
              <a:spcBef>
                <a:spcPts val="0"/>
              </a:spcBef>
            </a:pPr>
            <a:r>
              <a:rPr lang="en-IN" sz="1600" dirty="0">
                <a:solidFill>
                  <a:schemeClr val="tx1"/>
                </a:solidFill>
                <a:latin typeface="Times New Roman" panose="02020603050405020304" pitchFamily="18" charset="0"/>
                <a:cs typeface="Times New Roman" panose="02020603050405020304" pitchFamily="18" charset="0"/>
              </a:rPr>
              <a:t>Dept. of Mathematics</a:t>
            </a:r>
          </a:p>
          <a:p>
            <a:pPr algn="ctr">
              <a:spcBef>
                <a:spcPts val="0"/>
              </a:spcBef>
            </a:pPr>
            <a:r>
              <a:rPr lang="en-IN" sz="1600" dirty="0">
                <a:solidFill>
                  <a:schemeClr val="tx1"/>
                </a:solidFill>
                <a:latin typeface="Times New Roman" panose="02020603050405020304" pitchFamily="18" charset="0"/>
                <a:cs typeface="Times New Roman" panose="02020603050405020304" pitchFamily="18" charset="0"/>
              </a:rPr>
              <a:t>School of Advanced Sciences</a:t>
            </a:r>
          </a:p>
          <a:p>
            <a:pPr>
              <a:spcBef>
                <a:spcPts val="0"/>
              </a:spcBef>
            </a:pPr>
            <a:r>
              <a:rPr lang="en-IN" sz="2000" b="1" dirty="0">
                <a:solidFill>
                  <a:schemeClr val="tx1"/>
                </a:solidFill>
                <a:latin typeface="Times New Roman" panose="02020603050405020304" pitchFamily="18" charset="0"/>
                <a:cs typeface="Times New Roman" panose="02020603050405020304" pitchFamily="18" charset="0"/>
              </a:rPr>
              <a:t> </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reeform 12">
            <a:extLst>
              <a:ext uri="{FF2B5EF4-FFF2-40B4-BE49-F238E27FC236}">
                <a16:creationId xmlns:a16="http://schemas.microsoft.com/office/drawing/2014/main" id="{EA5CD980-EFF6-3C35-1CB3-D2D504F166A5}"/>
              </a:ext>
            </a:extLst>
          </p:cNvPr>
          <p:cNvSpPr/>
          <p:nvPr/>
        </p:nvSpPr>
        <p:spPr>
          <a:xfrm>
            <a:off x="435482" y="135875"/>
            <a:ext cx="2632838" cy="2526045"/>
          </a:xfrm>
          <a:custGeom>
            <a:avLst/>
            <a:gdLst/>
            <a:ahLst/>
            <a:cxnLst/>
            <a:rect l="l" t="t" r="r" b="b"/>
            <a:pathLst>
              <a:path w="2813111" h="2962410">
                <a:moveTo>
                  <a:pt x="0" y="0"/>
                </a:moveTo>
                <a:lnTo>
                  <a:pt x="2813111" y="0"/>
                </a:lnTo>
                <a:lnTo>
                  <a:pt x="2813111" y="2962410"/>
                </a:lnTo>
                <a:lnTo>
                  <a:pt x="0" y="2962410"/>
                </a:lnTo>
                <a:lnTo>
                  <a:pt x="0" y="0"/>
                </a:lnTo>
                <a:close/>
              </a:path>
            </a:pathLst>
          </a:custGeom>
          <a:blipFill>
            <a:blip r:embed="rId2"/>
            <a:stretch>
              <a:fillRect/>
            </a:stretch>
          </a:blipFill>
        </p:spPr>
        <p:txBody>
          <a:bodyPr/>
          <a:lstStyle/>
          <a:p>
            <a:endParaRPr lang="en-IN"/>
          </a:p>
        </p:txBody>
      </p:sp>
      <p:sp>
        <p:nvSpPr>
          <p:cNvPr id="7" name="Minus Sign 6">
            <a:extLst>
              <a:ext uri="{FF2B5EF4-FFF2-40B4-BE49-F238E27FC236}">
                <a16:creationId xmlns:a16="http://schemas.microsoft.com/office/drawing/2014/main" id="{14658316-5792-4A8C-DEFE-BA8CFBF5AA07}"/>
              </a:ext>
            </a:extLst>
          </p:cNvPr>
          <p:cNvSpPr/>
          <p:nvPr/>
        </p:nvSpPr>
        <p:spPr>
          <a:xfrm>
            <a:off x="8780122" y="4594581"/>
            <a:ext cx="3755572" cy="206829"/>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E82D7695-E476-2884-ABBE-D4E3E64092DC}"/>
              </a:ext>
            </a:extLst>
          </p:cNvPr>
          <p:cNvSpPr txBox="1">
            <a:spLocks/>
          </p:cNvSpPr>
          <p:nvPr/>
        </p:nvSpPr>
        <p:spPr>
          <a:xfrm>
            <a:off x="3504474" y="135875"/>
            <a:ext cx="7488645" cy="149297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i="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MBS6099 – MASTER THESIS</a:t>
            </a:r>
          </a:p>
          <a:p>
            <a:pPr algn="ctr"/>
            <a:r>
              <a:rPr lang="en-US" sz="3600" b="1" i="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FINAL REVIEW</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00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AF9CA33-8D69-9817-95BE-04637A3D1908}"/>
              </a:ext>
            </a:extLst>
          </p:cNvPr>
          <p:cNvPicPr>
            <a:picLocks noChangeAspect="1"/>
          </p:cNvPicPr>
          <p:nvPr/>
        </p:nvPicPr>
        <p:blipFill>
          <a:blip r:embed="rId2"/>
          <a:stretch>
            <a:fillRect/>
          </a:stretch>
        </p:blipFill>
        <p:spPr>
          <a:xfrm>
            <a:off x="1807020" y="744112"/>
            <a:ext cx="9923424" cy="5636368"/>
          </a:xfrm>
          <a:prstGeom prst="rect">
            <a:avLst/>
          </a:prstGeom>
        </p:spPr>
      </p:pic>
    </p:spTree>
    <p:extLst>
      <p:ext uri="{BB962C8B-B14F-4D97-AF65-F5344CB8AC3E}">
        <p14:creationId xmlns:p14="http://schemas.microsoft.com/office/powerpoint/2010/main" val="364315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3A873-3C36-9166-94C9-97D383C1B24A}"/>
              </a:ext>
            </a:extLst>
          </p:cNvPr>
          <p:cNvSpPr>
            <a:spLocks noGrp="1"/>
          </p:cNvSpPr>
          <p:nvPr>
            <p:ph idx="1"/>
          </p:nvPr>
        </p:nvSpPr>
        <p:spPr>
          <a:xfrm>
            <a:off x="2082166" y="1143229"/>
            <a:ext cx="9294895" cy="5142068"/>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From the </a:t>
            </a:r>
            <a:r>
              <a:rPr lang="en-IN" sz="2000" b="1" dirty="0">
                <a:solidFill>
                  <a:schemeClr val="tx1"/>
                </a:solidFill>
                <a:latin typeface="Times New Roman" panose="02020603050405020304" pitchFamily="18" charset="0"/>
                <a:cs typeface="Times New Roman" panose="02020603050405020304" pitchFamily="18" charset="0"/>
              </a:rPr>
              <a:t>first visualization</a:t>
            </a:r>
            <a:r>
              <a:rPr lang="en-IN" sz="2000" dirty="0">
                <a:solidFill>
                  <a:schemeClr val="tx1"/>
                </a:solidFill>
                <a:latin typeface="Times New Roman" panose="02020603050405020304" pitchFamily="18" charset="0"/>
                <a:cs typeface="Times New Roman" panose="02020603050405020304" pitchFamily="18" charset="0"/>
              </a:rPr>
              <a:t>, we note that Uttar Pradesh is having the highest number of EV sales in India mostly in 3 Wheeler vehicles.  Most number of sales for 2 Wheelers are in Maharashtra.</a:t>
            </a:r>
          </a:p>
          <a:p>
            <a:r>
              <a:rPr lang="en-IN" sz="2000" dirty="0">
                <a:solidFill>
                  <a:schemeClr val="tx1"/>
                </a:solidFill>
                <a:latin typeface="Times New Roman" panose="02020603050405020304" pitchFamily="18" charset="0"/>
                <a:cs typeface="Times New Roman" panose="02020603050405020304" pitchFamily="18" charset="0"/>
              </a:rPr>
              <a:t>Further, we can analyse the sales of electric vehicles by using the filter (Year, state and vehicle category).</a:t>
            </a:r>
          </a:p>
          <a:p>
            <a:r>
              <a:rPr lang="en-IN" sz="2000" dirty="0">
                <a:solidFill>
                  <a:schemeClr val="tx1"/>
                </a:solidFill>
                <a:latin typeface="Times New Roman" panose="02020603050405020304" pitchFamily="18" charset="0"/>
                <a:cs typeface="Times New Roman" panose="02020603050405020304" pitchFamily="18" charset="0"/>
              </a:rPr>
              <a:t>Also, the geographic map shows the sales of EVs. The place where it is having big bubble is having the highest number of sales (Uttar Pradesh) from 2017 to 2023.</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From the </a:t>
            </a:r>
            <a:r>
              <a:rPr lang="en-IN" sz="2000" b="1" dirty="0">
                <a:solidFill>
                  <a:schemeClr val="tx1"/>
                </a:solidFill>
                <a:latin typeface="Times New Roman" panose="02020603050405020304" pitchFamily="18" charset="0"/>
                <a:cs typeface="Times New Roman" panose="02020603050405020304" pitchFamily="18" charset="0"/>
              </a:rPr>
              <a:t>second visualization, </a:t>
            </a:r>
            <a:r>
              <a:rPr lang="en-IN" sz="2000" dirty="0">
                <a:solidFill>
                  <a:schemeClr val="tx1"/>
                </a:solidFill>
                <a:latin typeface="Times New Roman" panose="02020603050405020304" pitchFamily="18" charset="0"/>
                <a:cs typeface="Times New Roman" panose="02020603050405020304" pitchFamily="18" charset="0"/>
              </a:rPr>
              <a:t>we note that EV sales was higher in the year 2022 followed by 2023.</a:t>
            </a:r>
          </a:p>
          <a:p>
            <a:r>
              <a:rPr lang="en-IN" sz="2000" dirty="0">
                <a:solidFill>
                  <a:schemeClr val="tx1"/>
                </a:solidFill>
                <a:latin typeface="Times New Roman" panose="02020603050405020304" pitchFamily="18" charset="0"/>
                <a:cs typeface="Times New Roman" panose="02020603050405020304" pitchFamily="18" charset="0"/>
              </a:rPr>
              <a:t>Also, we can analyse the sales by vehicle category and we not that most of the sales have been done in 2 wheelers.</a:t>
            </a:r>
          </a:p>
        </p:txBody>
      </p:sp>
    </p:spTree>
    <p:extLst>
      <p:ext uri="{BB962C8B-B14F-4D97-AF65-F5344CB8AC3E}">
        <p14:creationId xmlns:p14="http://schemas.microsoft.com/office/powerpoint/2010/main" val="346992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E4C5-FE63-DF6C-6E68-D0B9CC3C05D1}"/>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AE779617-1439-ED4C-ABFB-56FCBE22EF4C}"/>
              </a:ext>
            </a:extLst>
          </p:cNvPr>
          <p:cNvSpPr>
            <a:spLocks noGrp="1"/>
          </p:cNvSpPr>
          <p:nvPr>
            <p:ph idx="1"/>
          </p:nvPr>
        </p:nvSpPr>
        <p:spPr>
          <a:xfrm>
            <a:off x="1894114" y="1607182"/>
            <a:ext cx="9686698" cy="4626708"/>
          </a:xfrm>
        </p:spPr>
        <p:txBody>
          <a:bodyPr/>
          <a:lstStyle/>
          <a:p>
            <a:r>
              <a:rPr lang="en-IN" sz="2800" dirty="0"/>
              <a:t> </a:t>
            </a:r>
            <a:r>
              <a:rPr lang="en-IN" sz="2800" u="sng" dirty="0">
                <a:solidFill>
                  <a:schemeClr val="tx1"/>
                </a:solidFill>
                <a:latin typeface="Times New Roman" panose="02020603050405020304" pitchFamily="18" charset="0"/>
                <a:cs typeface="Times New Roman" panose="02020603050405020304" pitchFamily="18" charset="0"/>
              </a:rPr>
              <a:t>Time Series</a:t>
            </a:r>
          </a:p>
          <a:p>
            <a:endParaRPr lang="en-IN" dirty="0"/>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We note from the below table that the best time series model is SARIMA as it is having more RMSE than ARIMA. Further, it shows that the data is following seasonality.</a:t>
            </a:r>
          </a:p>
        </p:txBody>
      </p:sp>
      <p:graphicFrame>
        <p:nvGraphicFramePr>
          <p:cNvPr id="4" name="Table 3">
            <a:extLst>
              <a:ext uri="{FF2B5EF4-FFF2-40B4-BE49-F238E27FC236}">
                <a16:creationId xmlns:a16="http://schemas.microsoft.com/office/drawing/2014/main" id="{A174B1A4-1FE6-67AD-E022-00F142CD829F}"/>
              </a:ext>
            </a:extLst>
          </p:cNvPr>
          <p:cNvGraphicFramePr>
            <a:graphicFrameLocks noGrp="1"/>
          </p:cNvGraphicFramePr>
          <p:nvPr>
            <p:extLst>
              <p:ext uri="{D42A27DB-BD31-4B8C-83A1-F6EECF244321}">
                <p14:modId xmlns:p14="http://schemas.microsoft.com/office/powerpoint/2010/main" val="3144400973"/>
              </p:ext>
            </p:extLst>
          </p:nvPr>
        </p:nvGraphicFramePr>
        <p:xfrm>
          <a:off x="2075542" y="3733302"/>
          <a:ext cx="8505372" cy="2019103"/>
        </p:xfrm>
        <a:graphic>
          <a:graphicData uri="http://schemas.openxmlformats.org/drawingml/2006/table">
            <a:tbl>
              <a:tblPr firstRow="1" bandRow="1">
                <a:tableStyleId>{5C22544A-7EE6-4342-B048-85BDC9FD1C3A}</a:tableStyleId>
              </a:tblPr>
              <a:tblGrid>
                <a:gridCol w="2835124">
                  <a:extLst>
                    <a:ext uri="{9D8B030D-6E8A-4147-A177-3AD203B41FA5}">
                      <a16:colId xmlns:a16="http://schemas.microsoft.com/office/drawing/2014/main" val="518133038"/>
                    </a:ext>
                  </a:extLst>
                </a:gridCol>
                <a:gridCol w="2835124">
                  <a:extLst>
                    <a:ext uri="{9D8B030D-6E8A-4147-A177-3AD203B41FA5}">
                      <a16:colId xmlns:a16="http://schemas.microsoft.com/office/drawing/2014/main" val="2589867025"/>
                    </a:ext>
                  </a:extLst>
                </a:gridCol>
                <a:gridCol w="2835124">
                  <a:extLst>
                    <a:ext uri="{9D8B030D-6E8A-4147-A177-3AD203B41FA5}">
                      <a16:colId xmlns:a16="http://schemas.microsoft.com/office/drawing/2014/main" val="684358353"/>
                    </a:ext>
                  </a:extLst>
                </a:gridCol>
              </a:tblGrid>
              <a:tr h="617023">
                <a:tc>
                  <a:txBody>
                    <a:bodyPr/>
                    <a:lstStyle/>
                    <a:p>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ARIMA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SARIMA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659392"/>
                  </a:ext>
                </a:extLst>
              </a:tr>
              <a:tr h="617023">
                <a:tc>
                  <a:txBody>
                    <a:bodyPr/>
                    <a:lstStyle/>
                    <a:p>
                      <a:r>
                        <a:rPr lang="en-IN" sz="2000" dirty="0">
                          <a:latin typeface="Times New Roman" panose="02020603050405020304" pitchFamily="18" charset="0"/>
                          <a:cs typeface="Times New Roman" panose="02020603050405020304" pitchFamily="18" charset="0"/>
                        </a:rPr>
                        <a:t>Mean Squared Error (MSE)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19,69,339.84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49870.72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9968523"/>
                  </a:ext>
                </a:extLst>
              </a:tr>
              <a:tr h="617023">
                <a:tc>
                  <a:txBody>
                    <a:bodyPr/>
                    <a:lstStyle/>
                    <a:p>
                      <a:r>
                        <a:rPr lang="en-IN" sz="2000" dirty="0">
                          <a:latin typeface="Times New Roman" panose="02020603050405020304" pitchFamily="18" charset="0"/>
                          <a:cs typeface="Times New Roman" panose="02020603050405020304" pitchFamily="18" charset="0"/>
                        </a:rPr>
                        <a:t>Root Mean Squared Error (RMSE)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1403.33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223.32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296114"/>
                  </a:ext>
                </a:extLst>
              </a:tr>
            </a:tbl>
          </a:graphicData>
        </a:graphic>
      </p:graphicFrame>
    </p:spTree>
    <p:extLst>
      <p:ext uri="{BB962C8B-B14F-4D97-AF65-F5344CB8AC3E}">
        <p14:creationId xmlns:p14="http://schemas.microsoft.com/office/powerpoint/2010/main" val="4124577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25774-80DD-3BF1-9DD9-B6FF5CFAF115}"/>
              </a:ext>
            </a:extLst>
          </p:cNvPr>
          <p:cNvSpPr>
            <a:spLocks noGrp="1"/>
          </p:cNvSpPr>
          <p:nvPr>
            <p:ph idx="1"/>
          </p:nvPr>
        </p:nvSpPr>
        <p:spPr>
          <a:xfrm>
            <a:off x="1838097" y="990599"/>
            <a:ext cx="9951131" cy="5606143"/>
          </a:xfrm>
        </p:spPr>
        <p:txBody>
          <a:bodyPr>
            <a:normAutofit/>
          </a:bodyPr>
          <a:lstStyle/>
          <a:p>
            <a:r>
              <a:rPr lang="en-IN" sz="2800" u="sng" dirty="0">
                <a:solidFill>
                  <a:schemeClr val="tx1"/>
                </a:solidFill>
                <a:latin typeface="Times New Roman" panose="02020603050405020304" pitchFamily="18" charset="0"/>
                <a:cs typeface="Times New Roman" panose="02020603050405020304" pitchFamily="18" charset="0"/>
              </a:rPr>
              <a:t>Machine Learning</a:t>
            </a:r>
          </a:p>
          <a:p>
            <a:endParaRPr lang="en-IN"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We note from the below table that </a:t>
            </a:r>
            <a:r>
              <a:rPr lang="en-IN" sz="2000" dirty="0" err="1">
                <a:solidFill>
                  <a:schemeClr val="tx1"/>
                </a:solidFill>
                <a:latin typeface="Times New Roman" panose="02020603050405020304" pitchFamily="18" charset="0"/>
                <a:cs typeface="Times New Roman" panose="02020603050405020304" pitchFamily="18" charset="0"/>
              </a:rPr>
              <a:t>XGBoost</a:t>
            </a:r>
            <a:r>
              <a:rPr lang="en-IN" sz="2000" dirty="0">
                <a:solidFill>
                  <a:schemeClr val="tx1"/>
                </a:solidFill>
                <a:latin typeface="Times New Roman" panose="02020603050405020304" pitchFamily="18" charset="0"/>
                <a:cs typeface="Times New Roman" panose="02020603050405020304" pitchFamily="18" charset="0"/>
              </a:rPr>
              <a:t> is providing better RMSE and R2 compared to Random Forest. Therefore, </a:t>
            </a:r>
            <a:r>
              <a:rPr lang="en-IN" sz="2000" dirty="0" err="1">
                <a:solidFill>
                  <a:schemeClr val="tx1"/>
                </a:solidFill>
                <a:latin typeface="Times New Roman" panose="02020603050405020304" pitchFamily="18" charset="0"/>
                <a:cs typeface="Times New Roman" panose="02020603050405020304" pitchFamily="18" charset="0"/>
              </a:rPr>
              <a:t>XGBoost</a:t>
            </a:r>
            <a:r>
              <a:rPr lang="en-IN" sz="2000" dirty="0">
                <a:solidFill>
                  <a:schemeClr val="tx1"/>
                </a:solidFill>
                <a:latin typeface="Times New Roman" panose="02020603050405020304" pitchFamily="18" charset="0"/>
                <a:cs typeface="Times New Roman" panose="02020603050405020304" pitchFamily="18" charset="0"/>
              </a:rPr>
              <a:t> is the best machine learning model.</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57739CC-CC57-1F2D-2BD7-5DBFB15A2A5E}"/>
              </a:ext>
            </a:extLst>
          </p:cNvPr>
          <p:cNvGraphicFramePr>
            <a:graphicFrameLocks noGrp="1"/>
          </p:cNvGraphicFramePr>
          <p:nvPr>
            <p:extLst>
              <p:ext uri="{D42A27DB-BD31-4B8C-83A1-F6EECF244321}">
                <p14:modId xmlns:p14="http://schemas.microsoft.com/office/powerpoint/2010/main" val="1605673132"/>
              </p:ext>
            </p:extLst>
          </p:nvPr>
        </p:nvGraphicFramePr>
        <p:xfrm>
          <a:off x="2053770" y="3429000"/>
          <a:ext cx="9158514" cy="2068286"/>
        </p:xfrm>
        <a:graphic>
          <a:graphicData uri="http://schemas.openxmlformats.org/drawingml/2006/table">
            <a:tbl>
              <a:tblPr firstRow="1" bandRow="1">
                <a:tableStyleId>{5C22544A-7EE6-4342-B048-85BDC9FD1C3A}</a:tableStyleId>
              </a:tblPr>
              <a:tblGrid>
                <a:gridCol w="3052838">
                  <a:extLst>
                    <a:ext uri="{9D8B030D-6E8A-4147-A177-3AD203B41FA5}">
                      <a16:colId xmlns:a16="http://schemas.microsoft.com/office/drawing/2014/main" val="669292369"/>
                    </a:ext>
                  </a:extLst>
                </a:gridCol>
                <a:gridCol w="3052838">
                  <a:extLst>
                    <a:ext uri="{9D8B030D-6E8A-4147-A177-3AD203B41FA5}">
                      <a16:colId xmlns:a16="http://schemas.microsoft.com/office/drawing/2014/main" val="3598717439"/>
                    </a:ext>
                  </a:extLst>
                </a:gridCol>
                <a:gridCol w="3052838">
                  <a:extLst>
                    <a:ext uri="{9D8B030D-6E8A-4147-A177-3AD203B41FA5}">
                      <a16:colId xmlns:a16="http://schemas.microsoft.com/office/drawing/2014/main" val="4204256019"/>
                    </a:ext>
                  </a:extLst>
                </a:gridCol>
              </a:tblGrid>
              <a:tr h="663499">
                <a:tc>
                  <a:txBody>
                    <a:bodyPr/>
                    <a:lstStyle/>
                    <a:p>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err="1">
                          <a:latin typeface="Times New Roman" panose="02020603050405020304" pitchFamily="18" charset="0"/>
                          <a:cs typeface="Times New Roman" panose="02020603050405020304" pitchFamily="18" charset="0"/>
                        </a:rPr>
                        <a:t>XGBoost</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850754"/>
                  </a:ext>
                </a:extLst>
              </a:tr>
              <a:tr h="7412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Root Mean Squared Error (RMSE)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144.65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151.43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502149"/>
                  </a:ext>
                </a:extLst>
              </a:tr>
              <a:tr h="663499">
                <a:tc>
                  <a:txBody>
                    <a:bodyPr/>
                    <a:lstStyle/>
                    <a:p>
                      <a:r>
                        <a:rPr lang="en-IN" sz="2000" dirty="0">
                          <a:latin typeface="Times New Roman" panose="02020603050405020304" pitchFamily="18" charset="0"/>
                          <a:cs typeface="Times New Roman" panose="02020603050405020304" pitchFamily="18" charset="0"/>
                        </a:rPr>
                        <a:t>R-Squared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0.84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3384015"/>
                  </a:ext>
                </a:extLst>
              </a:tr>
            </a:tbl>
          </a:graphicData>
        </a:graphic>
      </p:graphicFrame>
    </p:spTree>
    <p:extLst>
      <p:ext uri="{BB962C8B-B14F-4D97-AF65-F5344CB8AC3E}">
        <p14:creationId xmlns:p14="http://schemas.microsoft.com/office/powerpoint/2010/main" val="371547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DBDE-BE1D-DC55-A1C6-E189D1A8BF38}"/>
              </a:ext>
            </a:extLst>
          </p:cNvPr>
          <p:cNvSpPr>
            <a:spLocks noGrp="1"/>
          </p:cNvSpPr>
          <p:nvPr>
            <p:ph type="title"/>
          </p:nvPr>
        </p:nvSpPr>
        <p:spPr>
          <a:xfrm>
            <a:off x="1983325" y="547910"/>
            <a:ext cx="8911687" cy="1280890"/>
          </a:xfrm>
        </p:spPr>
        <p:txBody>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C27E539-70DE-0868-E706-C182B634C3AC}"/>
              </a:ext>
            </a:extLst>
          </p:cNvPr>
          <p:cNvSpPr>
            <a:spLocks noGrp="1"/>
          </p:cNvSpPr>
          <p:nvPr>
            <p:ph idx="1"/>
          </p:nvPr>
        </p:nvSpPr>
        <p:spPr>
          <a:xfrm>
            <a:off x="1983325" y="2166257"/>
            <a:ext cx="8915400" cy="3777622"/>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We can forecast the sales of electric vehicles using SARIMA in time series and </a:t>
            </a:r>
            <a:r>
              <a:rPr lang="en-IN" sz="2000" dirty="0" err="1">
                <a:solidFill>
                  <a:schemeClr val="tx1"/>
                </a:solidFill>
                <a:latin typeface="Times New Roman" panose="02020603050405020304" pitchFamily="18" charset="0"/>
                <a:cs typeface="Times New Roman" panose="02020603050405020304" pitchFamily="18" charset="0"/>
              </a:rPr>
              <a:t>XGBoost</a:t>
            </a:r>
            <a:r>
              <a:rPr lang="en-IN" sz="2000" dirty="0">
                <a:solidFill>
                  <a:schemeClr val="tx1"/>
                </a:solidFill>
                <a:latin typeface="Times New Roman" panose="02020603050405020304" pitchFamily="18" charset="0"/>
                <a:cs typeface="Times New Roman" panose="02020603050405020304" pitchFamily="18" charset="0"/>
              </a:rPr>
              <a:t> in machine learning. </a:t>
            </a:r>
          </a:p>
          <a:p>
            <a:r>
              <a:rPr lang="en-IN" sz="2000" dirty="0">
                <a:solidFill>
                  <a:schemeClr val="tx1"/>
                </a:solidFill>
                <a:latin typeface="Times New Roman" panose="02020603050405020304" pitchFamily="18" charset="0"/>
                <a:cs typeface="Times New Roman" panose="02020603050405020304" pitchFamily="18" charset="0"/>
              </a:rPr>
              <a:t>This will lead to proper and low wastage of resources and lower the cost of production.</a:t>
            </a:r>
          </a:p>
          <a:p>
            <a:r>
              <a:rPr lang="en-IN" sz="2000" dirty="0">
                <a:solidFill>
                  <a:schemeClr val="tx1"/>
                </a:solidFill>
                <a:latin typeface="Times New Roman" panose="02020603050405020304" pitchFamily="18" charset="0"/>
                <a:cs typeface="Times New Roman" panose="02020603050405020304" pitchFamily="18" charset="0"/>
              </a:rPr>
              <a:t>This forecast can help the government to analyse and provide more subsidies if any, to further increase the sales of EV.</a:t>
            </a:r>
          </a:p>
          <a:p>
            <a:r>
              <a:rPr lang="en-IN" sz="2000" dirty="0">
                <a:solidFill>
                  <a:schemeClr val="tx1"/>
                </a:solidFill>
                <a:latin typeface="Times New Roman" panose="02020603050405020304" pitchFamily="18" charset="0"/>
                <a:cs typeface="Times New Roman" panose="02020603050405020304" pitchFamily="18" charset="0"/>
              </a:rPr>
              <a:t>Based on the sales we can analyse the most number of sales happened in which state and provide infrastructure based on the same.</a:t>
            </a:r>
          </a:p>
        </p:txBody>
      </p:sp>
    </p:spTree>
    <p:extLst>
      <p:ext uri="{BB962C8B-B14F-4D97-AF65-F5344CB8AC3E}">
        <p14:creationId xmlns:p14="http://schemas.microsoft.com/office/powerpoint/2010/main" val="3934412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D295-ED88-41B3-3378-DD24228EA093}"/>
              </a:ext>
            </a:extLst>
          </p:cNvPr>
          <p:cNvSpPr>
            <a:spLocks noGrp="1"/>
          </p:cNvSpPr>
          <p:nvPr>
            <p:ph type="title"/>
          </p:nvPr>
        </p:nvSpPr>
        <p:spPr>
          <a:xfrm>
            <a:off x="2329543" y="624110"/>
            <a:ext cx="8911687" cy="1280890"/>
          </a:xfrm>
        </p:spPr>
        <p:txBody>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48CDE0DD-C0C8-4288-CD0F-3EC394E4FE7E}"/>
              </a:ext>
            </a:extLst>
          </p:cNvPr>
          <p:cNvSpPr>
            <a:spLocks noGrp="1"/>
          </p:cNvSpPr>
          <p:nvPr>
            <p:ph idx="1"/>
          </p:nvPr>
        </p:nvSpPr>
        <p:spPr>
          <a:xfrm>
            <a:off x="2329543" y="2058675"/>
            <a:ext cx="9345901" cy="2869131"/>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We can further continue this forecast by using more advanced machine learning and deep learning models such as LSTM models, neural networks, prophet etc.</a:t>
            </a:r>
          </a:p>
          <a:p>
            <a:r>
              <a:rPr lang="en-IN" sz="2000" dirty="0">
                <a:solidFill>
                  <a:schemeClr val="tx1"/>
                </a:solidFill>
                <a:latin typeface="Times New Roman" panose="02020603050405020304" pitchFamily="18" charset="0"/>
                <a:cs typeface="Times New Roman" panose="02020603050405020304" pitchFamily="18" charset="0"/>
              </a:rPr>
              <a:t>Further, we can extend the study by considering all types of vehicles for forecasting such as 3 wheelers, 4 wheelers, Bus and Others.</a:t>
            </a:r>
          </a:p>
          <a:p>
            <a:r>
              <a:rPr lang="en-IN" sz="2000" dirty="0">
                <a:solidFill>
                  <a:schemeClr val="tx1"/>
                </a:solidFill>
                <a:latin typeface="Times New Roman" panose="02020603050405020304" pitchFamily="18" charset="0"/>
                <a:cs typeface="Times New Roman" panose="02020603050405020304" pitchFamily="18" charset="0"/>
              </a:rPr>
              <a:t>This work can be then implemented by government authorities for future analysis of EV sales.</a:t>
            </a:r>
          </a:p>
        </p:txBody>
      </p:sp>
    </p:spTree>
    <p:extLst>
      <p:ext uri="{BB962C8B-B14F-4D97-AF65-F5344CB8AC3E}">
        <p14:creationId xmlns:p14="http://schemas.microsoft.com/office/powerpoint/2010/main" val="398341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F547-2F2C-3022-7FDC-2C1CFF0C7BDC}"/>
              </a:ext>
            </a:extLst>
          </p:cNvPr>
          <p:cNvSpPr>
            <a:spLocks noGrp="1"/>
          </p:cNvSpPr>
          <p:nvPr>
            <p:ph type="title"/>
          </p:nvPr>
        </p:nvSpPr>
        <p:spPr>
          <a:xfrm>
            <a:off x="1772783" y="504368"/>
            <a:ext cx="8911687" cy="1280890"/>
          </a:xfrm>
        </p:spPr>
        <p:txBody>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DCD8D10-50BD-E34B-DDF6-3AF3A3FEF720}"/>
              </a:ext>
            </a:extLst>
          </p:cNvPr>
          <p:cNvSpPr>
            <a:spLocks noGrp="1"/>
          </p:cNvSpPr>
          <p:nvPr>
            <p:ph idx="1"/>
          </p:nvPr>
        </p:nvSpPr>
        <p:spPr>
          <a:xfrm>
            <a:off x="1772783" y="1458685"/>
            <a:ext cx="9731829" cy="5148943"/>
          </a:xfrm>
        </p:spPr>
        <p:txBody>
          <a:bodyPr>
            <a:normAutofit lnSpcReduction="10000"/>
          </a:bodyPr>
          <a:lstStyle/>
          <a:p>
            <a:pPr algn="l">
              <a:buFont typeface="+mj-lt"/>
              <a:buAutoNum type="arabicPeriod"/>
            </a:pPr>
            <a:r>
              <a:rPr lang="en-US" sz="1800" i="0" u="none" strike="noStrike" baseline="0" dirty="0">
                <a:solidFill>
                  <a:schemeClr val="tx1"/>
                </a:solidFill>
                <a:latin typeface="Times New Roman" panose="02020603050405020304" pitchFamily="18" charset="0"/>
                <a:cs typeface="Times New Roman" panose="02020603050405020304" pitchFamily="18" charset="0"/>
              </a:rPr>
              <a:t>A global comparison and assessment of incentive policy on electric </a:t>
            </a:r>
            <a:r>
              <a:rPr lang="en-IN" sz="1800" i="0" u="none" strike="noStrike" baseline="0" dirty="0">
                <a:solidFill>
                  <a:schemeClr val="tx1"/>
                </a:solidFill>
                <a:latin typeface="Times New Roman" panose="02020603050405020304" pitchFamily="18" charset="0"/>
                <a:cs typeface="Times New Roman" panose="02020603050405020304" pitchFamily="18" charset="0"/>
              </a:rPr>
              <a:t>vehicle promotion. </a:t>
            </a:r>
            <a:r>
              <a:rPr lang="nl-NL" sz="1800" i="0" u="none" strike="noStrike" baseline="0" dirty="0">
                <a:solidFill>
                  <a:schemeClr val="tx1"/>
                </a:solidFill>
                <a:latin typeface="Times New Roman" panose="02020603050405020304" pitchFamily="18" charset="0"/>
                <a:cs typeface="Times New Roman" panose="02020603050405020304" pitchFamily="18" charset="0"/>
              </a:rPr>
              <a:t>Ning Wang, Linhao Tang, Huizhong Pan, 2018</a:t>
            </a:r>
          </a:p>
          <a:p>
            <a:pPr algn="l">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Technology Development of Electric Vehicles: </a:t>
            </a:r>
            <a:r>
              <a:rPr lang="en-IN" dirty="0">
                <a:solidFill>
                  <a:schemeClr val="tx1"/>
                </a:solidFill>
                <a:latin typeface="Times New Roman" panose="02020603050405020304" pitchFamily="18" charset="0"/>
                <a:cs typeface="Times New Roman" panose="02020603050405020304" pitchFamily="18" charset="0"/>
              </a:rPr>
              <a:t>A Review. </a:t>
            </a:r>
            <a:r>
              <a:rPr lang="en-IN" dirty="0" err="1">
                <a:solidFill>
                  <a:schemeClr val="tx1"/>
                </a:solidFill>
                <a:latin typeface="Times New Roman" panose="02020603050405020304" pitchFamily="18" charset="0"/>
                <a:cs typeface="Times New Roman" panose="02020603050405020304" pitchFamily="18" charset="0"/>
              </a:rPr>
              <a:t>Xiaoli</a:t>
            </a:r>
            <a:r>
              <a:rPr lang="en-IN" dirty="0">
                <a:solidFill>
                  <a:schemeClr val="tx1"/>
                </a:solidFill>
                <a:latin typeface="Times New Roman" panose="02020603050405020304" pitchFamily="18" charset="0"/>
                <a:cs typeface="Times New Roman" panose="02020603050405020304" pitchFamily="18" charset="0"/>
              </a:rPr>
              <a:t> Sun 1, </a:t>
            </a:r>
            <a:r>
              <a:rPr lang="en-IN" dirty="0" err="1">
                <a:solidFill>
                  <a:schemeClr val="tx1"/>
                </a:solidFill>
                <a:latin typeface="Times New Roman" panose="02020603050405020304" pitchFamily="18" charset="0"/>
                <a:cs typeface="Times New Roman" panose="02020603050405020304" pitchFamily="18" charset="0"/>
              </a:rPr>
              <a:t>Zhengguo</a:t>
            </a:r>
            <a:r>
              <a:rPr lang="en-IN" dirty="0">
                <a:solidFill>
                  <a:schemeClr val="tx1"/>
                </a:solidFill>
                <a:latin typeface="Times New Roman" panose="02020603050405020304" pitchFamily="18" charset="0"/>
                <a:cs typeface="Times New Roman" panose="02020603050405020304" pitchFamily="18" charset="0"/>
              </a:rPr>
              <a:t> Li 1,*, </a:t>
            </a:r>
            <a:r>
              <a:rPr lang="en-IN" dirty="0" err="1">
                <a:solidFill>
                  <a:schemeClr val="tx1"/>
                </a:solidFill>
                <a:latin typeface="Times New Roman" panose="02020603050405020304" pitchFamily="18" charset="0"/>
                <a:cs typeface="Times New Roman" panose="02020603050405020304" pitchFamily="18" charset="0"/>
              </a:rPr>
              <a:t>Xiaolin</a:t>
            </a:r>
            <a:r>
              <a:rPr lang="en-IN" dirty="0">
                <a:solidFill>
                  <a:schemeClr val="tx1"/>
                </a:solidFill>
                <a:latin typeface="Times New Roman" panose="02020603050405020304" pitchFamily="18" charset="0"/>
                <a:cs typeface="Times New Roman" panose="02020603050405020304" pitchFamily="18" charset="0"/>
              </a:rPr>
              <a:t> Wang 2 and Chengjiang Li 2, 2019</a:t>
            </a:r>
          </a:p>
          <a:p>
            <a:pPr algn="l">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Electric Drive Technology Trends, Challenges, and Opportunities for Future Electric Vehicles. Iqbal Hussain, Md </a:t>
            </a:r>
            <a:r>
              <a:rPr lang="en-IN" dirty="0" err="1">
                <a:solidFill>
                  <a:schemeClr val="tx1"/>
                </a:solidFill>
                <a:latin typeface="Times New Roman" panose="02020603050405020304" pitchFamily="18" charset="0"/>
                <a:cs typeface="Times New Roman" panose="02020603050405020304" pitchFamily="18" charset="0"/>
              </a:rPr>
              <a:t>Sariful</a:t>
            </a:r>
            <a:r>
              <a:rPr lang="en-IN" dirty="0">
                <a:solidFill>
                  <a:schemeClr val="tx1"/>
                </a:solidFill>
                <a:latin typeface="Times New Roman" panose="02020603050405020304" pitchFamily="18" charset="0"/>
                <a:cs typeface="Times New Roman" panose="02020603050405020304" pitchFamily="18" charset="0"/>
              </a:rPr>
              <a:t> Islam, Emre </a:t>
            </a:r>
            <a:r>
              <a:rPr lang="en-IN" dirty="0" err="1">
                <a:solidFill>
                  <a:schemeClr val="tx1"/>
                </a:solidFill>
                <a:latin typeface="Times New Roman" panose="02020603050405020304" pitchFamily="18" charset="0"/>
                <a:cs typeface="Times New Roman" panose="02020603050405020304" pitchFamily="18" charset="0"/>
              </a:rPr>
              <a:t>Gurpinar</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Wensong</a:t>
            </a:r>
            <a:r>
              <a:rPr lang="en-IN" dirty="0">
                <a:solidFill>
                  <a:schemeClr val="tx1"/>
                </a:solidFill>
                <a:latin typeface="Times New Roman" panose="02020603050405020304" pitchFamily="18" charset="0"/>
                <a:cs typeface="Times New Roman" panose="02020603050405020304" pitchFamily="18" charset="0"/>
              </a:rPr>
              <a:t> Yu, Lincoln Xue, Raj Sahu, 2021</a:t>
            </a:r>
          </a:p>
          <a:p>
            <a:pPr algn="l">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Adoption of electric vehicle: A literature review and prospects for </a:t>
            </a:r>
            <a:r>
              <a:rPr lang="en-IN" dirty="0">
                <a:solidFill>
                  <a:schemeClr val="tx1"/>
                </a:solidFill>
                <a:latin typeface="Times New Roman" panose="02020603050405020304" pitchFamily="18" charset="0"/>
                <a:cs typeface="Times New Roman" panose="02020603050405020304" pitchFamily="18" charset="0"/>
              </a:rPr>
              <a:t>Sustainability. </a:t>
            </a:r>
            <a:r>
              <a:rPr lang="fi-FI" dirty="0">
                <a:solidFill>
                  <a:schemeClr val="tx1"/>
                </a:solidFill>
                <a:latin typeface="Times New Roman" panose="02020603050405020304" pitchFamily="18" charset="0"/>
                <a:cs typeface="Times New Roman" panose="02020603050405020304" pitchFamily="18" charset="0"/>
              </a:rPr>
              <a:t>Rajeev Ranjan Kumar*, 1, Kumar Alok</a:t>
            </a:r>
            <a:r>
              <a:rPr lang="en-IN" dirty="0">
                <a:solidFill>
                  <a:schemeClr val="tx1"/>
                </a:solidFill>
                <a:latin typeface="Times New Roman" panose="02020603050405020304" pitchFamily="18" charset="0"/>
                <a:cs typeface="Times New Roman" panose="02020603050405020304" pitchFamily="18" charset="0"/>
              </a:rPr>
              <a:t>, 2019</a:t>
            </a:r>
            <a:endParaRPr lang="en-IN" sz="1800" b="0" i="0" u="none" strike="noStrike" baseline="0" dirty="0">
              <a:solidFill>
                <a:schemeClr val="tx1"/>
              </a:solidFill>
              <a:latin typeface="Times New Roman" panose="02020603050405020304" pitchFamily="18" charset="0"/>
              <a:cs typeface="Times New Roman" panose="02020603050405020304" pitchFamily="18" charset="0"/>
            </a:endParaRPr>
          </a:p>
          <a:p>
            <a:pPr algn="l">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 Review on Electric Vehicles: Technologies and Challenges</a:t>
            </a:r>
            <a:r>
              <a:rPr lang="en-IN" dirty="0">
                <a:solidFill>
                  <a:schemeClr val="tx1"/>
                </a:solidFill>
                <a:latin typeface="Times New Roman" panose="02020603050405020304" pitchFamily="18" charset="0"/>
                <a:cs typeface="Times New Roman" panose="02020603050405020304" pitchFamily="18" charset="0"/>
              </a:rPr>
              <a:t>. Julio A. </a:t>
            </a:r>
            <a:r>
              <a:rPr lang="en-IN" dirty="0" err="1">
                <a:solidFill>
                  <a:schemeClr val="tx1"/>
                </a:solidFill>
                <a:latin typeface="Times New Roman" panose="02020603050405020304" pitchFamily="18" charset="0"/>
                <a:cs typeface="Times New Roman" panose="02020603050405020304" pitchFamily="18" charset="0"/>
              </a:rPr>
              <a:t>Sanguesa</a:t>
            </a:r>
            <a:r>
              <a:rPr lang="en-IN" dirty="0">
                <a:solidFill>
                  <a:schemeClr val="tx1"/>
                </a:solidFill>
                <a:latin typeface="Times New Roman" panose="02020603050405020304" pitchFamily="18" charset="0"/>
                <a:cs typeface="Times New Roman" panose="02020603050405020304" pitchFamily="18" charset="0"/>
              </a:rPr>
              <a:t> 1,* , Vicente Torres-Sanz 1, Piedad Garrido 1, Francisco J. Martinez 1 and Johann M. Marquez-</a:t>
            </a:r>
            <a:r>
              <a:rPr lang="en-IN" dirty="0" err="1">
                <a:solidFill>
                  <a:schemeClr val="tx1"/>
                </a:solidFill>
                <a:latin typeface="Times New Roman" panose="02020603050405020304" pitchFamily="18" charset="0"/>
                <a:cs typeface="Times New Roman" panose="02020603050405020304" pitchFamily="18" charset="0"/>
              </a:rPr>
              <a:t>Barja</a:t>
            </a:r>
            <a:r>
              <a:rPr lang="en-IN" dirty="0">
                <a:solidFill>
                  <a:schemeClr val="tx1"/>
                </a:solidFill>
                <a:latin typeface="Times New Roman" panose="02020603050405020304" pitchFamily="18" charset="0"/>
                <a:cs typeface="Times New Roman" panose="02020603050405020304" pitchFamily="18" charset="0"/>
              </a:rPr>
              <a:t> 2, 2021</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Forecasting Charging Demand of Electric Vehicles Using Time-Series Models. </a:t>
            </a:r>
            <a:r>
              <a:rPr lang="en-IN" dirty="0" err="1">
                <a:solidFill>
                  <a:schemeClr val="tx1"/>
                </a:solidFill>
                <a:latin typeface="Times New Roman" panose="02020603050405020304" pitchFamily="18" charset="0"/>
                <a:cs typeface="Times New Roman" panose="02020603050405020304" pitchFamily="18" charset="0"/>
              </a:rPr>
              <a:t>Yunsun</a:t>
            </a:r>
            <a:r>
              <a:rPr lang="en-IN" dirty="0">
                <a:solidFill>
                  <a:schemeClr val="tx1"/>
                </a:solidFill>
                <a:latin typeface="Times New Roman" panose="02020603050405020304" pitchFamily="18" charset="0"/>
                <a:cs typeface="Times New Roman" panose="02020603050405020304" pitchFamily="18" charset="0"/>
              </a:rPr>
              <a:t> Kim and </a:t>
            </a:r>
            <a:r>
              <a:rPr lang="en-IN" dirty="0" err="1">
                <a:solidFill>
                  <a:schemeClr val="tx1"/>
                </a:solidFill>
                <a:latin typeface="Times New Roman" panose="02020603050405020304" pitchFamily="18" charset="0"/>
                <a:cs typeface="Times New Roman" panose="02020603050405020304" pitchFamily="18" charset="0"/>
              </a:rPr>
              <a:t>Sahm</a:t>
            </a:r>
            <a:r>
              <a:rPr lang="en-IN" dirty="0">
                <a:solidFill>
                  <a:schemeClr val="tx1"/>
                </a:solidFill>
                <a:latin typeface="Times New Roman" panose="02020603050405020304" pitchFamily="18" charset="0"/>
                <a:cs typeface="Times New Roman" panose="02020603050405020304" pitchFamily="18" charset="0"/>
              </a:rPr>
              <a:t> Kim, 2021.</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Time Series Forecasting using LSTM and ARIMA</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Khulood</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Albeladi</a:t>
            </a:r>
            <a:r>
              <a:rPr lang="en-IN" dirty="0">
                <a:solidFill>
                  <a:schemeClr val="tx1"/>
                </a:solidFill>
                <a:latin typeface="Times New Roman" panose="02020603050405020304" pitchFamily="18" charset="0"/>
                <a:cs typeface="Times New Roman" panose="02020603050405020304" pitchFamily="18" charset="0"/>
              </a:rPr>
              <a:t>, Bassam Zafar, Ahmed </a:t>
            </a:r>
            <a:r>
              <a:rPr lang="en-IN" dirty="0" err="1">
                <a:solidFill>
                  <a:schemeClr val="tx1"/>
                </a:solidFill>
                <a:latin typeface="Times New Roman" panose="02020603050405020304" pitchFamily="18" charset="0"/>
                <a:cs typeface="Times New Roman" panose="02020603050405020304" pitchFamily="18" charset="0"/>
              </a:rPr>
              <a:t>Mueen</a:t>
            </a:r>
            <a:r>
              <a:rPr lang="en-IN" dirty="0">
                <a:solidFill>
                  <a:schemeClr val="tx1"/>
                </a:solidFill>
                <a:latin typeface="Times New Roman" panose="02020603050405020304" pitchFamily="18" charset="0"/>
                <a:cs typeface="Times New Roman" panose="02020603050405020304" pitchFamily="18" charset="0"/>
              </a:rPr>
              <a:t>, 2023.</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Forecasting the Demand for Electric Vehicles: Accounting for Attitudes and Perceptions. </a:t>
            </a:r>
            <a:r>
              <a:rPr lang="en-IN" dirty="0" err="1">
                <a:solidFill>
                  <a:schemeClr val="tx1"/>
                </a:solidFill>
                <a:latin typeface="Times New Roman" panose="02020603050405020304" pitchFamily="18" charset="0"/>
                <a:cs typeface="Times New Roman" panose="02020603050405020304" pitchFamily="18" charset="0"/>
              </a:rPr>
              <a:t>Aurélie</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Glerum</a:t>
            </a:r>
            <a:r>
              <a:rPr lang="en-IN" dirty="0">
                <a:solidFill>
                  <a:schemeClr val="tx1"/>
                </a:solidFill>
                <a:latin typeface="Times New Roman" panose="02020603050405020304" pitchFamily="18" charset="0"/>
                <a:cs typeface="Times New Roman" panose="02020603050405020304" pitchFamily="18" charset="0"/>
              </a:rPr>
              <a:t>, Lidija </a:t>
            </a:r>
            <a:r>
              <a:rPr lang="en-IN" dirty="0" err="1">
                <a:solidFill>
                  <a:schemeClr val="tx1"/>
                </a:solidFill>
                <a:latin typeface="Times New Roman" panose="02020603050405020304" pitchFamily="18" charset="0"/>
                <a:cs typeface="Times New Roman" panose="02020603050405020304" pitchFamily="18" charset="0"/>
              </a:rPr>
              <a:t>Stankovikj</a:t>
            </a:r>
            <a:r>
              <a:rPr lang="en-IN" dirty="0">
                <a:solidFill>
                  <a:schemeClr val="tx1"/>
                </a:solidFill>
                <a:latin typeface="Times New Roman" panose="02020603050405020304" pitchFamily="18" charset="0"/>
                <a:cs typeface="Times New Roman" panose="02020603050405020304" pitchFamily="18" charset="0"/>
              </a:rPr>
              <a:t>, Michaël </a:t>
            </a:r>
            <a:r>
              <a:rPr lang="en-IN" dirty="0" err="1">
                <a:solidFill>
                  <a:schemeClr val="tx1"/>
                </a:solidFill>
                <a:latin typeface="Times New Roman" panose="02020603050405020304" pitchFamily="18" charset="0"/>
                <a:cs typeface="Times New Roman" panose="02020603050405020304" pitchFamily="18" charset="0"/>
              </a:rPr>
              <a:t>Thémans</a:t>
            </a:r>
            <a:r>
              <a:rPr lang="en-IN" dirty="0">
                <a:solidFill>
                  <a:schemeClr val="tx1"/>
                </a:solidFill>
                <a:latin typeface="Times New Roman" panose="02020603050405020304" pitchFamily="18" charset="0"/>
                <a:cs typeface="Times New Roman" panose="02020603050405020304" pitchFamily="18" charset="0"/>
              </a:rPr>
              <a:t>, Michel </a:t>
            </a:r>
            <a:r>
              <a:rPr lang="en-IN" dirty="0" err="1">
                <a:solidFill>
                  <a:schemeClr val="tx1"/>
                </a:solidFill>
                <a:latin typeface="Times New Roman" panose="02020603050405020304" pitchFamily="18" charset="0"/>
                <a:cs typeface="Times New Roman" panose="02020603050405020304" pitchFamily="18" charset="0"/>
              </a:rPr>
              <a:t>Bierlaire</a:t>
            </a:r>
            <a:r>
              <a:rPr lang="en-IN" dirty="0">
                <a:solidFill>
                  <a:schemeClr val="tx1"/>
                </a:solidFill>
                <a:latin typeface="Times New Roman" panose="02020603050405020304" pitchFamily="18" charset="0"/>
                <a:cs typeface="Times New Roman" panose="02020603050405020304" pitchFamily="18" charset="0"/>
              </a:rPr>
              <a:t>, 2014.</a:t>
            </a: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65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DAC921-C8C1-E607-3BD0-59ED8D7D6DAD}"/>
              </a:ext>
            </a:extLst>
          </p:cNvPr>
          <p:cNvSpPr/>
          <p:nvPr/>
        </p:nvSpPr>
        <p:spPr>
          <a:xfrm>
            <a:off x="2127453" y="2505670"/>
            <a:ext cx="8594975" cy="1200329"/>
          </a:xfrm>
          <a:prstGeom prst="rect">
            <a:avLst/>
          </a:prstGeom>
          <a:noFill/>
          <a:effectLst>
            <a:glow rad="101600">
              <a:schemeClr val="accent1">
                <a:satMod val="175000"/>
                <a:alpha val="40000"/>
              </a:schemeClr>
            </a:glow>
          </a:effectLst>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7200" b="1" dirty="0">
                <a:ln/>
                <a:solidFill>
                  <a:schemeClr val="accent3"/>
                </a:solidFill>
                <a:latin typeface="Maiandra GD" panose="020E0502030308020204" pitchFamily="34" charset="0"/>
                <a:cs typeface="Times New Roman" panose="02020603050405020304" pitchFamily="18" charset="0"/>
              </a:rPr>
              <a:t>THANK</a:t>
            </a:r>
            <a:r>
              <a:rPr lang="en-IN" sz="6600" b="1" dirty="0">
                <a:ln/>
                <a:solidFill>
                  <a:schemeClr val="accent3"/>
                </a:solidFill>
                <a:latin typeface="Papyrus" panose="03070502060502030205" pitchFamily="66" charset="0"/>
                <a:cs typeface="Times New Roman" panose="02020603050405020304" pitchFamily="18" charset="0"/>
              </a:rPr>
              <a:t> </a:t>
            </a:r>
            <a:r>
              <a:rPr lang="en-IN" sz="7200" b="1" dirty="0">
                <a:ln/>
                <a:solidFill>
                  <a:schemeClr val="accent3"/>
                </a:solidFill>
                <a:latin typeface="Maiandra GD" panose="020E0502030308020204" pitchFamily="34" charset="0"/>
                <a:cs typeface="Times New Roman" panose="02020603050405020304" pitchFamily="18" charset="0"/>
              </a:rPr>
              <a:t>YOU</a:t>
            </a:r>
            <a:endParaRPr lang="en-IN" sz="6600" b="1" dirty="0">
              <a:ln/>
              <a:solidFill>
                <a:schemeClr val="accent3"/>
              </a:solidFill>
              <a:latin typeface="Maiandra GD" panose="020E0502030308020204" pitchFamily="34" charset="0"/>
            </a:endParaRPr>
          </a:p>
        </p:txBody>
      </p:sp>
    </p:spTree>
    <p:extLst>
      <p:ext uri="{BB962C8B-B14F-4D97-AF65-F5344CB8AC3E}">
        <p14:creationId xmlns:p14="http://schemas.microsoft.com/office/powerpoint/2010/main" val="409082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7417-C5FE-5A86-2EAE-95CB7BE6EDCF}"/>
              </a:ext>
            </a:extLst>
          </p:cNvPr>
          <p:cNvSpPr>
            <a:spLocks noGrp="1"/>
          </p:cNvSpPr>
          <p:nvPr>
            <p:ph type="title"/>
          </p:nvPr>
        </p:nvSpPr>
        <p:spPr>
          <a:xfrm>
            <a:off x="2059525" y="667653"/>
            <a:ext cx="8911687" cy="1280890"/>
          </a:xfrm>
        </p:spPr>
        <p:txBody>
          <a:bodyPr>
            <a:norm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B50771F4-E11B-FA30-8BF8-F9D414F7BA9F}"/>
              </a:ext>
            </a:extLst>
          </p:cNvPr>
          <p:cNvSpPr>
            <a:spLocks noGrp="1"/>
          </p:cNvSpPr>
          <p:nvPr>
            <p:ph idx="1"/>
          </p:nvPr>
        </p:nvSpPr>
        <p:spPr>
          <a:xfrm>
            <a:off x="2059525" y="1839687"/>
            <a:ext cx="9707931" cy="4746170"/>
          </a:xfrm>
        </p:spPr>
        <p:txBody>
          <a:bodyPr>
            <a:normAutofit fontScale="92500" lnSpcReduction="10000"/>
          </a:bodyPr>
          <a:lstStyle/>
          <a:p>
            <a:r>
              <a:rPr lang="en-IN" sz="3600" dirty="0">
                <a:latin typeface="Times New Roman" panose="02020603050405020304" pitchFamily="18" charset="0"/>
                <a:cs typeface="Times New Roman" panose="02020603050405020304" pitchFamily="18" charset="0"/>
              </a:rPr>
              <a:t> </a:t>
            </a:r>
            <a:r>
              <a:rPr lang="en-IN" sz="3600" dirty="0">
                <a:solidFill>
                  <a:schemeClr val="tx1"/>
                </a:solidFill>
                <a:latin typeface="Times New Roman" panose="02020603050405020304" pitchFamily="18" charset="0"/>
                <a:cs typeface="Times New Roman" panose="02020603050405020304" pitchFamily="18" charset="0"/>
              </a:rPr>
              <a:t>Problem Statement</a:t>
            </a:r>
          </a:p>
          <a:p>
            <a:r>
              <a:rPr lang="en-IN" sz="3600" dirty="0">
                <a:solidFill>
                  <a:schemeClr val="tx1"/>
                </a:solidFill>
                <a:latin typeface="Times New Roman" panose="02020603050405020304" pitchFamily="18" charset="0"/>
                <a:cs typeface="Times New Roman" panose="02020603050405020304" pitchFamily="18" charset="0"/>
              </a:rPr>
              <a:t> Abstract</a:t>
            </a:r>
          </a:p>
          <a:p>
            <a:r>
              <a:rPr lang="en-IN" sz="3600" dirty="0">
                <a:solidFill>
                  <a:schemeClr val="tx1"/>
                </a:solidFill>
                <a:latin typeface="Times New Roman" panose="02020603050405020304" pitchFamily="18" charset="0"/>
                <a:cs typeface="Times New Roman" panose="02020603050405020304" pitchFamily="18" charset="0"/>
              </a:rPr>
              <a:t> Literature Review</a:t>
            </a:r>
          </a:p>
          <a:p>
            <a:r>
              <a:rPr lang="en-IN" sz="3600" dirty="0">
                <a:solidFill>
                  <a:schemeClr val="tx1"/>
                </a:solidFill>
                <a:latin typeface="Times New Roman" panose="02020603050405020304" pitchFamily="18" charset="0"/>
                <a:cs typeface="Times New Roman" panose="02020603050405020304" pitchFamily="18" charset="0"/>
              </a:rPr>
              <a:t> Methodology</a:t>
            </a:r>
          </a:p>
          <a:p>
            <a:r>
              <a:rPr lang="en-IN" sz="3600" dirty="0">
                <a:solidFill>
                  <a:schemeClr val="tx1"/>
                </a:solidFill>
                <a:latin typeface="Times New Roman" panose="02020603050405020304" pitchFamily="18" charset="0"/>
                <a:cs typeface="Times New Roman" panose="02020603050405020304" pitchFamily="18" charset="0"/>
              </a:rPr>
              <a:t> Results</a:t>
            </a:r>
          </a:p>
          <a:p>
            <a:r>
              <a:rPr lang="en-IN" sz="3600" dirty="0">
                <a:solidFill>
                  <a:schemeClr val="tx1"/>
                </a:solidFill>
                <a:latin typeface="Times New Roman" panose="02020603050405020304" pitchFamily="18" charset="0"/>
                <a:cs typeface="Times New Roman" panose="02020603050405020304" pitchFamily="18" charset="0"/>
              </a:rPr>
              <a:t> Conclusion</a:t>
            </a:r>
          </a:p>
          <a:p>
            <a:r>
              <a:rPr lang="en-IN" sz="3600" dirty="0">
                <a:solidFill>
                  <a:schemeClr val="tx1"/>
                </a:solidFill>
                <a:latin typeface="Times New Roman" panose="02020603050405020304" pitchFamily="18" charset="0"/>
                <a:cs typeface="Times New Roman" panose="02020603050405020304" pitchFamily="18" charset="0"/>
              </a:rPr>
              <a:t> Future Work</a:t>
            </a:r>
          </a:p>
          <a:p>
            <a:r>
              <a:rPr lang="en-IN" sz="3600" dirty="0">
                <a:solidFill>
                  <a:schemeClr val="tx1"/>
                </a:solidFill>
                <a:latin typeface="Times New Roman" panose="02020603050405020304" pitchFamily="18" charset="0"/>
                <a:cs typeface="Times New Roman" panose="02020603050405020304" pitchFamily="18" charset="0"/>
              </a:rPr>
              <a:t> Reference</a:t>
            </a:r>
          </a:p>
        </p:txBody>
      </p:sp>
    </p:spTree>
    <p:extLst>
      <p:ext uri="{BB962C8B-B14F-4D97-AF65-F5344CB8AC3E}">
        <p14:creationId xmlns:p14="http://schemas.microsoft.com/office/powerpoint/2010/main" val="102013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4C64-39C1-45C1-17A2-718DB00EA9A8}"/>
              </a:ext>
            </a:extLst>
          </p:cNvPr>
          <p:cNvSpPr>
            <a:spLocks noGrp="1"/>
          </p:cNvSpPr>
          <p:nvPr>
            <p:ph type="title"/>
          </p:nvPr>
        </p:nvSpPr>
        <p:spPr>
          <a:xfrm>
            <a:off x="1961553" y="634996"/>
            <a:ext cx="8911687" cy="1280890"/>
          </a:xfrm>
        </p:spPr>
        <p:txBody>
          <a:bodyPr>
            <a:norm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4" name="Rectangle 1">
            <a:extLst>
              <a:ext uri="{FF2B5EF4-FFF2-40B4-BE49-F238E27FC236}">
                <a16:creationId xmlns:a16="http://schemas.microsoft.com/office/drawing/2014/main" id="{5582BA32-4AFE-9248-FE92-EBA5A225297F}"/>
              </a:ext>
            </a:extLst>
          </p:cNvPr>
          <p:cNvSpPr>
            <a:spLocks noGrp="1" noChangeArrowheads="1"/>
          </p:cNvSpPr>
          <p:nvPr>
            <p:ph idx="1"/>
          </p:nvPr>
        </p:nvSpPr>
        <p:spPr bwMode="auto">
          <a:xfrm>
            <a:off x="1511832" y="1469037"/>
            <a:ext cx="1027739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Transport is a basic need for modern living. Vehicles powered by petrol or diesel emit a </a:t>
            </a: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great deal of pollution, and fully electric vehicles are rapidly taking their place. Fully electric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vehicles (EVs) are significantly better for the environment and have zero exhaust emissions.</a:t>
            </a:r>
            <a:r>
              <a:rPr lang="en-US" altLang="en-US" dirty="0">
                <a:solidFill>
                  <a:schemeClr val="tx1"/>
                </a:solidFill>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comparison to an equivalent petrol or diesel vehicle, an electric vehicle has substantially lower operating costs. Since electric vehicles require less energy to charge than petrol or diesel to meet our travel needs, charging an electric vehicle is more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than filling it up. </a:t>
            </a:r>
          </a:p>
          <a:p>
            <a:pPr marL="0" indent="0" defTabSz="914400" eaLnBrk="0" fontAlgn="base" hangingPunct="0">
              <a:spcBef>
                <a:spcPct val="0"/>
              </a:spcBef>
              <a:spcAft>
                <a:spcPct val="0"/>
              </a:spcAft>
              <a:buClr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contrast to internal combustion vehicles, electric vehicles have significantly fewer moving parts, which results in extremely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maintenance costs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Electric vehicles require less maintenance than traditional petrol or diesel vehicles. As a result, maintaining an electric car has very little annual cost.</a:t>
            </a:r>
          </a:p>
          <a:p>
            <a:pPr defTabSz="914400"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Because electric vehicles emit no tailpipe emissions, driving one can help one lower their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carbon footprint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selecting renewable energy options for your home's electricity, you can further lessen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environmental impact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charging your vehicle.</a:t>
            </a:r>
          </a:p>
          <a:p>
            <a:pPr defTabSz="914400"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Compared to petrol or diesel vehicles,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electric vehicle registration fees and road tax are lower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Depending on the state you live in, the government offers different policies and incentives.</a:t>
            </a:r>
          </a:p>
          <a:p>
            <a:pPr defTabSz="914400" eaLnBrk="0" fontAlgn="base" hangingPunct="0">
              <a:spcBef>
                <a:spcPct val="0"/>
              </a:spcBef>
              <a:spcAft>
                <a:spcPct val="0"/>
              </a:spcAft>
              <a:buClr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26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5145-615E-E29D-F747-5E78D5F46864}"/>
              </a:ext>
            </a:extLst>
          </p:cNvPr>
          <p:cNvSpPr>
            <a:spLocks noGrp="1"/>
          </p:cNvSpPr>
          <p:nvPr>
            <p:ph type="title"/>
          </p:nvPr>
        </p:nvSpPr>
        <p:spPr>
          <a:xfrm>
            <a:off x="1918011" y="621199"/>
            <a:ext cx="8911687" cy="870143"/>
          </a:xfrm>
        </p:spPr>
        <p:txBody>
          <a:bodyPr>
            <a:norm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4" name="Rectangle 1">
            <a:extLst>
              <a:ext uri="{FF2B5EF4-FFF2-40B4-BE49-F238E27FC236}">
                <a16:creationId xmlns:a16="http://schemas.microsoft.com/office/drawing/2014/main" id="{04294259-5760-CAC8-6C52-D40694B73D2D}"/>
              </a:ext>
            </a:extLst>
          </p:cNvPr>
          <p:cNvSpPr>
            <a:spLocks noGrp="1" noChangeArrowheads="1"/>
          </p:cNvSpPr>
          <p:nvPr>
            <p:ph idx="1"/>
          </p:nvPr>
        </p:nvSpPr>
        <p:spPr bwMode="auto">
          <a:xfrm>
            <a:off x="1785258" y="1737461"/>
            <a:ext cx="102035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transportation sector, electric vehicles (EVs) have become a viable way to lessen reliance 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fossil fuels and address environmental issues.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“Global Comparison and Assessment of Incentive Policies for Electric Vehicle Promotion,” conducted by Ning Wang, </a:t>
            </a:r>
            <a:r>
              <a:rPr lang="en-US" dirty="0" err="1">
                <a:solidFill>
                  <a:schemeClr val="tx1"/>
                </a:solidFill>
                <a:latin typeface="Times New Roman" panose="02020603050405020304" pitchFamily="18" charset="0"/>
                <a:cs typeface="Times New Roman" panose="02020603050405020304" pitchFamily="18" charset="0"/>
              </a:rPr>
              <a:t>Linhao</a:t>
            </a:r>
            <a:r>
              <a:rPr lang="en-US" dirty="0">
                <a:solidFill>
                  <a:schemeClr val="tx1"/>
                </a:solidFill>
                <a:latin typeface="Times New Roman" panose="02020603050405020304" pitchFamily="18" charset="0"/>
                <a:cs typeface="Times New Roman" panose="02020603050405020304" pitchFamily="18" charset="0"/>
              </a:rPr>
              <a:t> Tang, and Huizhong Pan (2018). provides valuable insights for policymakers, industry stakeholders, and researchers seeking to accelerate </a:t>
            </a:r>
            <a:r>
              <a:rPr lang="en-US" b="1" dirty="0">
                <a:solidFill>
                  <a:schemeClr val="tx1"/>
                </a:solidFill>
                <a:latin typeface="Times New Roman" panose="02020603050405020304" pitchFamily="18" charset="0"/>
                <a:cs typeface="Times New Roman" panose="02020603050405020304" pitchFamily="18" charset="0"/>
              </a:rPr>
              <a:t>the transition towards sustainable transportation systems</a:t>
            </a:r>
            <a:r>
              <a:rPr lang="en-US" dirty="0">
                <a:solidFill>
                  <a:schemeClr val="tx1"/>
                </a:solidFill>
                <a:latin typeface="Times New Roman" panose="02020603050405020304" pitchFamily="18" charset="0"/>
                <a:cs typeface="Times New Roman" panose="02020603050405020304" pitchFamily="18" charset="0"/>
              </a:rPr>
              <a:t>. By understanding the strengths and limitations of existing incentive policies and learning from global best practices, countries can develop </a:t>
            </a:r>
            <a:r>
              <a:rPr lang="en-US" b="1" dirty="0">
                <a:solidFill>
                  <a:schemeClr val="tx1"/>
                </a:solidFill>
                <a:latin typeface="Times New Roman" panose="02020603050405020304" pitchFamily="18" charset="0"/>
                <a:cs typeface="Times New Roman" panose="02020603050405020304" pitchFamily="18" charset="0"/>
              </a:rPr>
              <a:t>more effective strategies to promote EV </a:t>
            </a:r>
            <a:r>
              <a:rPr lang="en-US" dirty="0">
                <a:solidFill>
                  <a:schemeClr val="tx1"/>
                </a:solidFill>
                <a:latin typeface="Times New Roman" panose="02020603050405020304" pitchFamily="18" charset="0"/>
                <a:cs typeface="Times New Roman" panose="02020603050405020304" pitchFamily="18" charset="0"/>
              </a:rPr>
              <a:t>adoption and achieve their environmental and energy objectives.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“Technology Development of Electric Vehicles: A Review” by </a:t>
            </a:r>
            <a:r>
              <a:rPr lang="en-US" dirty="0" err="1">
                <a:solidFill>
                  <a:schemeClr val="tx1"/>
                </a:solidFill>
                <a:latin typeface="Times New Roman" panose="02020603050405020304" pitchFamily="18" charset="0"/>
                <a:cs typeface="Times New Roman" panose="02020603050405020304" pitchFamily="18" charset="0"/>
              </a:rPr>
              <a:t>Xiaoli</a:t>
            </a:r>
            <a:r>
              <a:rPr lang="en-US" dirty="0">
                <a:solidFill>
                  <a:schemeClr val="tx1"/>
                </a:solidFill>
                <a:latin typeface="Times New Roman" panose="02020603050405020304" pitchFamily="18" charset="0"/>
                <a:cs typeface="Times New Roman" panose="02020603050405020304" pitchFamily="18" charset="0"/>
              </a:rPr>
              <a:t> Sun, </a:t>
            </a:r>
            <a:r>
              <a:rPr lang="en-US" dirty="0" err="1">
                <a:solidFill>
                  <a:schemeClr val="tx1"/>
                </a:solidFill>
                <a:latin typeface="Times New Roman" panose="02020603050405020304" pitchFamily="18" charset="0"/>
                <a:cs typeface="Times New Roman" panose="02020603050405020304" pitchFamily="18" charset="0"/>
              </a:rPr>
              <a:t>Zhengguo</a:t>
            </a:r>
            <a:r>
              <a:rPr lang="en-US" dirty="0">
                <a:solidFill>
                  <a:schemeClr val="tx1"/>
                </a:solidFill>
                <a:latin typeface="Times New Roman" panose="02020603050405020304" pitchFamily="18" charset="0"/>
                <a:cs typeface="Times New Roman" panose="02020603050405020304" pitchFamily="18" charset="0"/>
              </a:rPr>
              <a:t> Li, </a:t>
            </a:r>
            <a:r>
              <a:rPr lang="en-US" dirty="0" err="1">
                <a:solidFill>
                  <a:schemeClr val="tx1"/>
                </a:solidFill>
                <a:latin typeface="Times New Roman" panose="02020603050405020304" pitchFamily="18" charset="0"/>
                <a:cs typeface="Times New Roman" panose="02020603050405020304" pitchFamily="18" charset="0"/>
              </a:rPr>
              <a:t>Xiaolin</a:t>
            </a:r>
            <a:r>
              <a:rPr lang="en-US" dirty="0">
                <a:solidFill>
                  <a:schemeClr val="tx1"/>
                </a:solidFill>
                <a:latin typeface="Times New Roman" panose="02020603050405020304" pitchFamily="18" charset="0"/>
                <a:cs typeface="Times New Roman" panose="02020603050405020304" pitchFamily="18" charset="0"/>
              </a:rPr>
              <a:t> Wang and Chengjiang Li (2019) provides valuable insights into the current state of EV technology development and identifies opportunities for future innovation and research. By addressing challenges related to </a:t>
            </a:r>
            <a:r>
              <a:rPr lang="en-US" b="1" dirty="0">
                <a:solidFill>
                  <a:schemeClr val="tx1"/>
                </a:solidFill>
                <a:latin typeface="Times New Roman" panose="02020603050405020304" pitchFamily="18" charset="0"/>
                <a:cs typeface="Times New Roman" panose="02020603050405020304" pitchFamily="18" charset="0"/>
              </a:rPr>
              <a:t>battery technology, electric drivetrains, and charging infrastructure</a:t>
            </a:r>
            <a:r>
              <a:rPr lang="en-US" dirty="0">
                <a:solidFill>
                  <a:schemeClr val="tx1"/>
                </a:solidFill>
                <a:latin typeface="Times New Roman" panose="02020603050405020304" pitchFamily="18" charset="0"/>
                <a:cs typeface="Times New Roman" panose="02020603050405020304" pitchFamily="18" charset="0"/>
              </a:rPr>
              <a:t>, the EV industry can accelerate the transition towards sustainable transportation and contribute to global efforts to mitigate climate change and reduce air pollution.</a:t>
            </a:r>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19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75BA1-B08E-94DE-A80B-3762300E0B18}"/>
              </a:ext>
            </a:extLst>
          </p:cNvPr>
          <p:cNvSpPr>
            <a:spLocks noGrp="1"/>
          </p:cNvSpPr>
          <p:nvPr>
            <p:ph idx="1"/>
          </p:nvPr>
        </p:nvSpPr>
        <p:spPr>
          <a:xfrm>
            <a:off x="1828801" y="1012371"/>
            <a:ext cx="10047513" cy="5584372"/>
          </a:xfrm>
        </p:spPr>
        <p:txBody>
          <a:bodyPr>
            <a:no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solidFill>
                  <a:schemeClr val="tx1"/>
                </a:solidFill>
                <a:latin typeface="Times New Roman" panose="02020603050405020304" pitchFamily="18" charset="0"/>
                <a:cs typeface="Times New Roman" panose="02020603050405020304" pitchFamily="18" charset="0"/>
              </a:rPr>
              <a:t>“Electric Drive Technology: Trends, Challenges, and Opportunities for Future Electric Vehicles” by Iqbal Husain, MD </a:t>
            </a:r>
            <a:r>
              <a:rPr lang="en-US" dirty="0" err="1">
                <a:solidFill>
                  <a:schemeClr val="tx1"/>
                </a:solidFill>
                <a:latin typeface="Times New Roman" panose="02020603050405020304" pitchFamily="18" charset="0"/>
                <a:cs typeface="Times New Roman" panose="02020603050405020304" pitchFamily="18" charset="0"/>
              </a:rPr>
              <a:t>Sariful</a:t>
            </a:r>
            <a:r>
              <a:rPr lang="en-US" dirty="0">
                <a:solidFill>
                  <a:schemeClr val="tx1"/>
                </a:solidFill>
                <a:latin typeface="Times New Roman" panose="02020603050405020304" pitchFamily="18" charset="0"/>
                <a:cs typeface="Times New Roman" panose="02020603050405020304" pitchFamily="18" charset="0"/>
              </a:rPr>
              <a:t> Islam, Emre </a:t>
            </a:r>
            <a:r>
              <a:rPr lang="en-US" dirty="0" err="1">
                <a:solidFill>
                  <a:schemeClr val="tx1"/>
                </a:solidFill>
                <a:latin typeface="Times New Roman" panose="02020603050405020304" pitchFamily="18" charset="0"/>
                <a:cs typeface="Times New Roman" panose="02020603050405020304" pitchFamily="18" charset="0"/>
              </a:rPr>
              <a:t>Gurpinar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Wensong</a:t>
            </a:r>
            <a:r>
              <a:rPr lang="en-US" dirty="0">
                <a:solidFill>
                  <a:schemeClr val="tx1"/>
                </a:solidFill>
                <a:latin typeface="Times New Roman" panose="02020603050405020304" pitchFamily="18" charset="0"/>
                <a:cs typeface="Times New Roman" panose="02020603050405020304" pitchFamily="18" charset="0"/>
              </a:rPr>
              <a:t> Yu, Lincoln Xue, </a:t>
            </a:r>
            <a:r>
              <a:rPr lang="en-US" dirty="0" err="1">
                <a:solidFill>
                  <a:schemeClr val="tx1"/>
                </a:solidFill>
                <a:latin typeface="Times New Roman" panose="02020603050405020304" pitchFamily="18" charset="0"/>
                <a:cs typeface="Times New Roman" panose="02020603050405020304" pitchFamily="18" charset="0"/>
              </a:rPr>
              <a:t>Dhrubo</a:t>
            </a:r>
            <a:r>
              <a:rPr lang="en-US" dirty="0">
                <a:solidFill>
                  <a:schemeClr val="tx1"/>
                </a:solidFill>
                <a:latin typeface="Times New Roman" panose="02020603050405020304" pitchFamily="18" charset="0"/>
                <a:cs typeface="Times New Roman" panose="02020603050405020304" pitchFamily="18" charset="0"/>
              </a:rPr>
              <a:t> Rahman, and Raj Sahu (2020) provides a comprehensive overview of the </a:t>
            </a:r>
            <a:r>
              <a:rPr lang="en-US" b="1" dirty="0">
                <a:solidFill>
                  <a:schemeClr val="tx1"/>
                </a:solidFill>
                <a:latin typeface="Times New Roman" panose="02020603050405020304" pitchFamily="18" charset="0"/>
                <a:cs typeface="Times New Roman" panose="02020603050405020304" pitchFamily="18" charset="0"/>
              </a:rPr>
              <a:t>current state and future prospects of electric drive technology</a:t>
            </a:r>
            <a:r>
              <a:rPr lang="en-US" dirty="0">
                <a:solidFill>
                  <a:schemeClr val="tx1"/>
                </a:solidFill>
                <a:latin typeface="Times New Roman" panose="02020603050405020304" pitchFamily="18" charset="0"/>
                <a:cs typeface="Times New Roman" panose="02020603050405020304" pitchFamily="18" charset="0"/>
              </a:rPr>
              <a:t> in the context of EVs. By addressing technical challenges and embracing emerging opportunities, the electric drive technology sector can play a pivotal role in advancing the transition towards sustainable transportation and shaping the future of mobility.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“Adoption of Electric Vehicles: A Literature Review and Prospects for Sustainability” by Rajeev Ranjan Kumar, Kumar Alok (2019) provides valuable insights into the </a:t>
            </a:r>
            <a:r>
              <a:rPr lang="en-US" b="1" dirty="0">
                <a:solidFill>
                  <a:schemeClr val="tx1"/>
                </a:solidFill>
                <a:latin typeface="Times New Roman" panose="02020603050405020304" pitchFamily="18" charset="0"/>
                <a:cs typeface="Times New Roman" panose="02020603050405020304" pitchFamily="18" charset="0"/>
              </a:rPr>
              <a:t>current state and future prospects of EV adoption in the context of sustainability</a:t>
            </a:r>
            <a:r>
              <a:rPr lang="en-US" dirty="0">
                <a:solidFill>
                  <a:schemeClr val="tx1"/>
                </a:solidFill>
                <a:latin typeface="Times New Roman" panose="02020603050405020304" pitchFamily="18" charset="0"/>
                <a:cs typeface="Times New Roman" panose="02020603050405020304" pitchFamily="18" charset="0"/>
              </a:rPr>
              <a:t>. By addressing challenges and leveraging opportunities, policymakers, industry stakeholders, and researchers can work together to accelerate the transition towards a sustainable transportation system powered by electric vehicles.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Review on Electric Vehicles: Technologies and Challenges” by Julio A.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Sanguesa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 Vicente Torres-Sanz, Piedad Garrido, Francisco J. Martinez and Johann M. Marquez-</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Barja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provides valuable insights into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state and future prospects of EV technology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addressing technical, economic, and policy challenges, stakeholders can work together to accelerate the transition towards a sustainable transportation system powered by electric vehicles.</a:t>
            </a:r>
            <a:endParaRPr 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07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92CD-1F22-AA6B-DB56-11B1FCD67A05}"/>
              </a:ext>
            </a:extLst>
          </p:cNvPr>
          <p:cNvSpPr>
            <a:spLocks noGrp="1"/>
          </p:cNvSpPr>
          <p:nvPr>
            <p:ph type="title"/>
          </p:nvPr>
        </p:nvSpPr>
        <p:spPr>
          <a:xfrm>
            <a:off x="1907125" y="578476"/>
            <a:ext cx="4950875" cy="736604"/>
          </a:xfrm>
        </p:spPr>
        <p:txBody>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AE8A996C-26CF-7EF7-25F7-65C56551DA44}"/>
              </a:ext>
            </a:extLst>
          </p:cNvPr>
          <p:cNvSpPr>
            <a:spLocks noGrp="1"/>
          </p:cNvSpPr>
          <p:nvPr>
            <p:ph idx="1"/>
          </p:nvPr>
        </p:nvSpPr>
        <p:spPr>
          <a:xfrm>
            <a:off x="1463040" y="1607420"/>
            <a:ext cx="10347158" cy="4129238"/>
          </a:xfrm>
        </p:spPr>
        <p:txBody>
          <a:bodyPr/>
          <a:lstStyle/>
          <a:p>
            <a:pPr>
              <a:buFont typeface="Wingdings" panose="05000000000000000000" pitchFamily="2" charset="2"/>
              <a:buChar char="Ø"/>
            </a:pPr>
            <a:r>
              <a:rPr lang="en-IN" sz="2800" b="1" dirty="0" err="1">
                <a:solidFill>
                  <a:schemeClr val="tx1"/>
                </a:solidFill>
                <a:latin typeface="Times New Roman" panose="02020603050405020304" pitchFamily="18" charset="0"/>
                <a:cs typeface="Times New Roman" panose="02020603050405020304" pitchFamily="18" charset="0"/>
              </a:rPr>
              <a:t>PowerBI</a:t>
            </a:r>
            <a:r>
              <a:rPr lang="en-IN" sz="2800" b="1" dirty="0">
                <a:solidFill>
                  <a:schemeClr val="tx1"/>
                </a:solidFill>
                <a:latin typeface="Times New Roman" panose="02020603050405020304" pitchFamily="18" charset="0"/>
                <a:cs typeface="Times New Roman" panose="02020603050405020304" pitchFamily="18" charset="0"/>
              </a:rPr>
              <a:t> Visualization</a:t>
            </a:r>
          </a:p>
          <a:p>
            <a:pPr marL="0" indent="0">
              <a:buNone/>
            </a:pPr>
            <a:endParaRPr lang="en-IN" sz="2800" dirty="0"/>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Microsoft Power BI is a data visualization and reporting platform that is used by businesses and professionals every day.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While the platform is commonly used by business analysts, it is also designed to be easily accessible for those without any specialized data knowledge.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 is a collection of software services, apps, and connectors that work together to turn various sources of data into static and interactive data visualizations.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62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4952A-234C-8C52-E8B3-1C1427823E39}"/>
              </a:ext>
            </a:extLst>
          </p:cNvPr>
          <p:cNvSpPr>
            <a:spLocks noGrp="1"/>
          </p:cNvSpPr>
          <p:nvPr>
            <p:ph idx="1"/>
          </p:nvPr>
        </p:nvSpPr>
        <p:spPr>
          <a:xfrm>
            <a:off x="1957840" y="359228"/>
            <a:ext cx="9853160" cy="6204858"/>
          </a:xfrm>
        </p:spPr>
        <p:txBody>
          <a:bodyPr/>
          <a:lstStyle/>
          <a:p>
            <a:pPr>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ARIMA (Autoregressive Integrated Moving Average)</a:t>
            </a:r>
          </a:p>
          <a:p>
            <a:pPr marL="0" indent="0">
              <a:buNone/>
            </a:pPr>
            <a:endParaRPr lang="en-IN" sz="28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An autoregressive integrated moving average, or ARIMA, is a statistical analysis model that uses time series data to either better understand the data set or to predict future trends.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model's goal is to predict future securities or financial market moves by examining the differences between values in the series instead of through actual values. </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SARIMA (Seasonal Autoregressive Integrated Moving Average)</a:t>
            </a:r>
          </a:p>
          <a:p>
            <a:pPr marL="0" indent="0">
              <a:buNone/>
            </a:pPr>
            <a:endParaRPr lang="en-IN" sz="28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SARIMA is an excellent time series forecasting technique for estimating time series data with seasonal patterns. </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 works by modeling the link between past and current values of a time series and recognizing patterns in the data.</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27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26E04D-607D-C143-8663-B784A37F11B6}"/>
              </a:ext>
            </a:extLst>
          </p:cNvPr>
          <p:cNvSpPr>
            <a:spLocks noGrp="1"/>
          </p:cNvSpPr>
          <p:nvPr>
            <p:ph idx="1"/>
          </p:nvPr>
        </p:nvSpPr>
        <p:spPr>
          <a:xfrm>
            <a:off x="1589315" y="174171"/>
            <a:ext cx="10482942" cy="6574972"/>
          </a:xfrm>
        </p:spPr>
        <p:txBody>
          <a:bodyPr/>
          <a:lstStyle/>
          <a:p>
            <a:pPr>
              <a:buFont typeface="Wingdings" panose="05000000000000000000" pitchFamily="2" charset="2"/>
              <a:buChar char="Ø"/>
            </a:pPr>
            <a:r>
              <a:rPr lang="en-IN" sz="2800" b="1" dirty="0" err="1">
                <a:solidFill>
                  <a:schemeClr val="tx1"/>
                </a:solidFill>
                <a:latin typeface="Times New Roman" panose="02020603050405020304" pitchFamily="18" charset="0"/>
                <a:cs typeface="Times New Roman" panose="02020603050405020304" pitchFamily="18" charset="0"/>
              </a:rPr>
              <a:t>XGBoost</a:t>
            </a:r>
            <a:r>
              <a:rPr lang="en-IN" sz="2800" b="1" dirty="0">
                <a:solidFill>
                  <a:schemeClr val="tx1"/>
                </a:solidFill>
                <a:latin typeface="Times New Roman" panose="02020603050405020304" pitchFamily="18" charset="0"/>
                <a:cs typeface="Times New Roman" panose="02020603050405020304" pitchFamily="18" charset="0"/>
              </a:rPr>
              <a:t> (</a:t>
            </a:r>
            <a:r>
              <a:rPr lang="en-IN" sz="2800" b="1" dirty="0" err="1">
                <a:solidFill>
                  <a:schemeClr val="tx1"/>
                </a:solidFill>
                <a:latin typeface="Times New Roman" panose="02020603050405020304" pitchFamily="18" charset="0"/>
                <a:cs typeface="Times New Roman" panose="02020603050405020304" pitchFamily="18" charset="0"/>
              </a:rPr>
              <a:t>eXtreme</a:t>
            </a:r>
            <a:r>
              <a:rPr lang="en-IN" sz="2800" b="1" dirty="0">
                <a:solidFill>
                  <a:schemeClr val="tx1"/>
                </a:solidFill>
                <a:latin typeface="Times New Roman" panose="02020603050405020304" pitchFamily="18" charset="0"/>
                <a:cs typeface="Times New Roman" panose="02020603050405020304" pitchFamily="18" charset="0"/>
              </a:rPr>
              <a:t> Gradient Boosting)</a:t>
            </a:r>
          </a:p>
          <a:p>
            <a:pPr marL="0" indent="0">
              <a:buNone/>
            </a:pPr>
            <a:endParaRPr lang="en-IN" sz="28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It </a:t>
            </a:r>
            <a:r>
              <a:rPr lang="en-US" sz="2000" dirty="0">
                <a:solidFill>
                  <a:schemeClr val="tx1"/>
                </a:solidFill>
                <a:latin typeface="Times New Roman" panose="02020603050405020304" pitchFamily="18" charset="0"/>
                <a:cs typeface="Times New Roman" panose="02020603050405020304" pitchFamily="18" charset="0"/>
              </a:rPr>
              <a:t>is a machine learning algorithm that has become extremely popular and widely used due to its exceptional performance in a variety of machine learning tasks, such as regression and classification, as well as its ability to handle large datasets.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Because </a:t>
            </a:r>
            <a:r>
              <a:rPr lang="en-US" sz="2000" dirty="0" err="1">
                <a:solidFill>
                  <a:schemeClr val="tx1"/>
                </a:solidFill>
                <a:latin typeface="Times New Roman" panose="02020603050405020304" pitchFamily="18" charset="0"/>
                <a:cs typeface="Times New Roman" panose="02020603050405020304" pitchFamily="18" charset="0"/>
              </a:rPr>
              <a:t>XGBoost</a:t>
            </a:r>
            <a:r>
              <a:rPr lang="en-US" sz="2000" dirty="0">
                <a:solidFill>
                  <a:schemeClr val="tx1"/>
                </a:solidFill>
                <a:latin typeface="Times New Roman" panose="02020603050405020304" pitchFamily="18" charset="0"/>
                <a:cs typeface="Times New Roman" panose="02020603050405020304" pitchFamily="18" charset="0"/>
              </a:rPr>
              <a:t> can handle missing values effectively, it's a useful tool for handling missing values in real-world data. It combines the predictions of multiple weak models into a single, stronger prediction. </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1" dirty="0">
                <a:solidFill>
                  <a:schemeClr val="tx1"/>
                </a:solidFill>
                <a:latin typeface="Times New Roman" panose="02020603050405020304" pitchFamily="18" charset="0"/>
                <a:cs typeface="Times New Roman" panose="02020603050405020304" pitchFamily="18" charset="0"/>
              </a:rPr>
              <a:t>Random Forrest</a:t>
            </a:r>
          </a:p>
          <a:p>
            <a:pPr marL="0" indent="0">
              <a:buNone/>
            </a:pPr>
            <a:endParaRPr lang="en-US" sz="28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 </a:t>
            </a:r>
            <a:r>
              <a:rPr lang="en-IN" sz="2000" dirty="0">
                <a:solidFill>
                  <a:schemeClr val="tx1"/>
                </a:solidFill>
                <a:latin typeface="Times New Roman" panose="02020603050405020304" pitchFamily="18" charset="0"/>
                <a:cs typeface="Times New Roman" panose="02020603050405020304" pitchFamily="18" charset="0"/>
              </a:rPr>
              <a:t>is the process of combining multiple classifiers to solve a difficult problem and improve the functionality of the model, forms the basis of it.</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random forest makes predictions by aggregating the majority vote of predictions from all decision trees, as opposed to relying solely on one.</a:t>
            </a:r>
          </a:p>
        </p:txBody>
      </p:sp>
    </p:spTree>
    <p:extLst>
      <p:ext uri="{BB962C8B-B14F-4D97-AF65-F5344CB8AC3E}">
        <p14:creationId xmlns:p14="http://schemas.microsoft.com/office/powerpoint/2010/main" val="244626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88A0BE-1364-706C-6A87-C3CA2F8B46FB}"/>
              </a:ext>
            </a:extLst>
          </p:cNvPr>
          <p:cNvSpPr>
            <a:spLocks noGrp="1"/>
          </p:cNvSpPr>
          <p:nvPr>
            <p:ph type="title"/>
          </p:nvPr>
        </p:nvSpPr>
        <p:spPr>
          <a:xfrm>
            <a:off x="2044285" y="573310"/>
            <a:ext cx="8430676" cy="635730"/>
          </a:xfrm>
        </p:spPr>
        <p:txBody>
          <a:bodyPr>
            <a:noAutofit/>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POWERBI VISUALIZATION</a:t>
            </a:r>
            <a:br>
              <a:rPr lang="en-IN" sz="4000" dirty="0">
                <a:latin typeface="Felix Titling" panose="04060505060202020A04" pitchFamily="82" charset="0"/>
              </a:rPr>
            </a:br>
            <a:endParaRPr lang="en-IN" sz="4000" dirty="0">
              <a:latin typeface="Felix Titling" panose="04060505060202020A04" pitchFamily="82" charset="0"/>
            </a:endParaRPr>
          </a:p>
        </p:txBody>
      </p:sp>
      <p:pic>
        <p:nvPicPr>
          <p:cNvPr id="8" name="Picture 7">
            <a:extLst>
              <a:ext uri="{FF2B5EF4-FFF2-40B4-BE49-F238E27FC236}">
                <a16:creationId xmlns:a16="http://schemas.microsoft.com/office/drawing/2014/main" id="{A4F4674F-ECB2-4E57-CF84-CCDED95A1645}"/>
              </a:ext>
            </a:extLst>
          </p:cNvPr>
          <p:cNvPicPr>
            <a:picLocks noChangeAspect="1"/>
          </p:cNvPicPr>
          <p:nvPr/>
        </p:nvPicPr>
        <p:blipFill>
          <a:blip r:embed="rId2"/>
          <a:stretch>
            <a:fillRect/>
          </a:stretch>
        </p:blipFill>
        <p:spPr>
          <a:xfrm>
            <a:off x="2121979" y="1340376"/>
            <a:ext cx="9074541" cy="5162024"/>
          </a:xfrm>
          <a:prstGeom prst="rect">
            <a:avLst/>
          </a:prstGeom>
        </p:spPr>
      </p:pic>
    </p:spTree>
    <p:extLst>
      <p:ext uri="{BB962C8B-B14F-4D97-AF65-F5344CB8AC3E}">
        <p14:creationId xmlns:p14="http://schemas.microsoft.com/office/powerpoint/2010/main" val="541651507"/>
      </p:ext>
    </p:extLst>
  </p:cSld>
  <p:clrMapOvr>
    <a:masterClrMapping/>
  </p:clrMapOvr>
</p:sld>
</file>

<file path=ppt/theme/theme1.xml><?xml version="1.0" encoding="utf-8"?>
<a:theme xmlns:a="http://schemas.openxmlformats.org/drawingml/2006/main" name="Wis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11030</TotalTime>
  <Words>1694</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Century Gothic</vt:lpstr>
      <vt:lpstr>Felix Titling</vt:lpstr>
      <vt:lpstr>Maiandra GD</vt:lpstr>
      <vt:lpstr>Papyrus</vt:lpstr>
      <vt:lpstr>Times New Roman</vt:lpstr>
      <vt:lpstr>Wingdings</vt:lpstr>
      <vt:lpstr>Wingdings 3</vt:lpstr>
      <vt:lpstr>Wisp</vt:lpstr>
      <vt:lpstr>Empowering India's EV Future: Time Series Analysis and PowerBI Visualization of Electric Vehicle Adoption.</vt:lpstr>
      <vt:lpstr>CONTENT</vt:lpstr>
      <vt:lpstr>PROBLEM STATEMENT</vt:lpstr>
      <vt:lpstr>LITERATURE REVIEW</vt:lpstr>
      <vt:lpstr>PowerPoint Presentation</vt:lpstr>
      <vt:lpstr>METHODOLOGY</vt:lpstr>
      <vt:lpstr>PowerPoint Presentation</vt:lpstr>
      <vt:lpstr>PowerPoint Presentation</vt:lpstr>
      <vt:lpstr>POWERBI VISUALIZATION </vt:lpstr>
      <vt:lpstr>PowerPoint Presentation</vt:lpstr>
      <vt:lpstr>PowerPoint Presentation</vt:lpstr>
      <vt:lpstr>RESULTS</vt:lpstr>
      <vt:lpstr>PowerPoint Presentation</vt:lpstr>
      <vt:lpstr>CONCLUSION</vt:lpstr>
      <vt:lpstr>FUTURE WORK</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Vrinda S nair</dc:creator>
  <cp:lastModifiedBy>Vrinda S nair</cp:lastModifiedBy>
  <cp:revision>17</cp:revision>
  <dcterms:created xsi:type="dcterms:W3CDTF">2024-03-06T09:05:53Z</dcterms:created>
  <dcterms:modified xsi:type="dcterms:W3CDTF">2024-05-07T18:55:14Z</dcterms:modified>
</cp:coreProperties>
</file>