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ptos Black" panose="020B0004020202020204" pitchFamily="34" charset="0"/>
      <p:bold r:id="rId17"/>
    </p:embeddedFont>
    <p:embeddedFont>
      <p:font typeface="Calibri" panose="020F0502020204030204" pitchFamily="34" charset="0"/>
      <p:regular r:id="rId18"/>
      <p:bold r:id="rId19"/>
      <p:italic r:id="rId20"/>
      <p:boldItalic r:id="rId21"/>
    </p:embeddedFont>
    <p:embeddedFont>
      <p:font typeface="Canva Sans" panose="020B0604020202020204" charset="0"/>
      <p:regular r:id="rId22"/>
    </p:embeddedFont>
    <p:embeddedFont>
      <p:font typeface="Canva Sans Bold" panose="020B0604020202020204" charset="0"/>
      <p:regular r:id="rId23"/>
    </p:embeddedFont>
    <p:embeddedFont>
      <p:font typeface="Codec Pro ExtraBold" panose="020B0604020202020204" charset="0"/>
      <p:regular r:id="rId24"/>
    </p:embeddedFont>
    <p:embeddedFont>
      <p:font typeface="Open Sauce" panose="020B0604020202020204" charset="0"/>
      <p:regular r:id="rId25"/>
    </p:embeddedFont>
    <p:embeddedFont>
      <p:font typeface="Open Sauce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7672E0-00C2-49E7-B27B-0C220A6E0B4A}" v="3" dt="2023-11-22T13:47:03.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931" y="-1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idya nedunuri" userId="23a36c16d6e3bb58" providerId="LiveId" clId="{8E7672E0-00C2-49E7-B27B-0C220A6E0B4A}"/>
    <pc:docChg chg="modSld">
      <pc:chgData name="srividya nedunuri" userId="23a36c16d6e3bb58" providerId="LiveId" clId="{8E7672E0-00C2-49E7-B27B-0C220A6E0B4A}" dt="2023-11-22T13:48:52.307" v="23" actId="2711"/>
      <pc:docMkLst>
        <pc:docMk/>
      </pc:docMkLst>
      <pc:sldChg chg="addSp delSp modSp mod">
        <pc:chgData name="srividya nedunuri" userId="23a36c16d6e3bb58" providerId="LiveId" clId="{8E7672E0-00C2-49E7-B27B-0C220A6E0B4A}" dt="2023-11-22T13:48:52.307" v="23" actId="2711"/>
        <pc:sldMkLst>
          <pc:docMk/>
          <pc:sldMk cId="0" sldId="256"/>
        </pc:sldMkLst>
        <pc:spChg chg="add mod">
          <ac:chgData name="srividya nedunuri" userId="23a36c16d6e3bb58" providerId="LiveId" clId="{8E7672E0-00C2-49E7-B27B-0C220A6E0B4A}" dt="2023-11-22T13:48:52.307" v="23" actId="2711"/>
          <ac:spMkLst>
            <pc:docMk/>
            <pc:sldMk cId="0" sldId="256"/>
            <ac:spMk id="17" creationId="{358CD923-B040-B4D6-E1E7-ADD5E2CE63B2}"/>
          </ac:spMkLst>
        </pc:spChg>
        <pc:spChg chg="add del mod">
          <ac:chgData name="srividya nedunuri" userId="23a36c16d6e3bb58" providerId="LiveId" clId="{8E7672E0-00C2-49E7-B27B-0C220A6E0B4A}" dt="2023-11-22T13:47:03.668" v="2" actId="767"/>
          <ac:spMkLst>
            <pc:docMk/>
            <pc:sldMk cId="0" sldId="256"/>
            <ac:spMk id="18" creationId="{291C4AAC-5CAB-3606-D177-C0A7B7E2C6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10422199" y="8646131"/>
            <a:ext cx="7865801" cy="2446699"/>
            <a:chOff x="0" y="0"/>
            <a:chExt cx="2071651" cy="644398"/>
          </a:xfrm>
        </p:grpSpPr>
        <p:sp>
          <p:nvSpPr>
            <p:cNvPr id="3" name="Freeform 3"/>
            <p:cNvSpPr/>
            <p:nvPr/>
          </p:nvSpPr>
          <p:spPr>
            <a:xfrm>
              <a:off x="0" y="0"/>
              <a:ext cx="2071651" cy="644398"/>
            </a:xfrm>
            <a:custGeom>
              <a:avLst/>
              <a:gdLst/>
              <a:ahLst/>
              <a:cxnLst/>
              <a:rect l="l" t="t" r="r" b="b"/>
              <a:pathLst>
                <a:path w="2071651" h="644398">
                  <a:moveTo>
                    <a:pt x="0" y="0"/>
                  </a:moveTo>
                  <a:lnTo>
                    <a:pt x="2071651" y="0"/>
                  </a:lnTo>
                  <a:lnTo>
                    <a:pt x="2071651" y="644398"/>
                  </a:lnTo>
                  <a:lnTo>
                    <a:pt x="0" y="644398"/>
                  </a:lnTo>
                  <a:close/>
                </a:path>
              </a:pathLst>
            </a:custGeom>
            <a:solidFill>
              <a:srgbClr val="007074"/>
            </a:solidFill>
          </p:spPr>
          <p:txBody>
            <a:bodyPr/>
            <a:lstStyle/>
            <a:p>
              <a:endParaRPr lang="en-IN"/>
            </a:p>
          </p:txBody>
        </p:sp>
        <p:sp>
          <p:nvSpPr>
            <p:cNvPr id="4" name="TextBox 4"/>
            <p:cNvSpPr txBox="1"/>
            <p:nvPr/>
          </p:nvSpPr>
          <p:spPr>
            <a:xfrm>
              <a:off x="0" y="-19050"/>
              <a:ext cx="2071651" cy="663448"/>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1543050" y="-558218"/>
            <a:ext cx="2571750" cy="11299900"/>
            <a:chOff x="0" y="0"/>
            <a:chExt cx="677333" cy="2976105"/>
          </a:xfrm>
        </p:grpSpPr>
        <p:sp>
          <p:nvSpPr>
            <p:cNvPr id="6" name="Freeform 6"/>
            <p:cNvSpPr/>
            <p:nvPr/>
          </p:nvSpPr>
          <p:spPr>
            <a:xfrm>
              <a:off x="0" y="0"/>
              <a:ext cx="677333" cy="2976105"/>
            </a:xfrm>
            <a:custGeom>
              <a:avLst/>
              <a:gdLst/>
              <a:ahLst/>
              <a:cxnLst/>
              <a:rect l="l" t="t" r="r" b="b"/>
              <a:pathLst>
                <a:path w="677333" h="2976105">
                  <a:moveTo>
                    <a:pt x="0" y="0"/>
                  </a:moveTo>
                  <a:lnTo>
                    <a:pt x="677333" y="0"/>
                  </a:lnTo>
                  <a:lnTo>
                    <a:pt x="677333" y="2976105"/>
                  </a:lnTo>
                  <a:lnTo>
                    <a:pt x="0" y="2976105"/>
                  </a:lnTo>
                  <a:close/>
                </a:path>
              </a:pathLst>
            </a:custGeom>
            <a:solidFill>
              <a:srgbClr val="007074"/>
            </a:solidFill>
          </p:spPr>
          <p:txBody>
            <a:bodyPr/>
            <a:lstStyle/>
            <a:p>
              <a:endParaRPr lang="en-IN"/>
            </a:p>
          </p:txBody>
        </p:sp>
        <p:sp>
          <p:nvSpPr>
            <p:cNvPr id="7" name="TextBox 7"/>
            <p:cNvSpPr txBox="1"/>
            <p:nvPr/>
          </p:nvSpPr>
          <p:spPr>
            <a:xfrm>
              <a:off x="0" y="-19050"/>
              <a:ext cx="677333" cy="2995155"/>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1227773" y="4163622"/>
            <a:ext cx="110236" cy="2818996"/>
            <a:chOff x="0" y="0"/>
            <a:chExt cx="26312" cy="672855"/>
          </a:xfrm>
        </p:grpSpPr>
        <p:sp>
          <p:nvSpPr>
            <p:cNvPr id="9" name="Freeform 9"/>
            <p:cNvSpPr/>
            <p:nvPr/>
          </p:nvSpPr>
          <p:spPr>
            <a:xfrm>
              <a:off x="0" y="0"/>
              <a:ext cx="26312" cy="672855"/>
            </a:xfrm>
            <a:custGeom>
              <a:avLst/>
              <a:gdLst/>
              <a:ahLst/>
              <a:cxnLst/>
              <a:rect l="l" t="t" r="r" b="b"/>
              <a:pathLst>
                <a:path w="26312" h="672855">
                  <a:moveTo>
                    <a:pt x="0" y="0"/>
                  </a:moveTo>
                  <a:lnTo>
                    <a:pt x="26312" y="0"/>
                  </a:lnTo>
                  <a:lnTo>
                    <a:pt x="26312" y="672855"/>
                  </a:lnTo>
                  <a:lnTo>
                    <a:pt x="0" y="672855"/>
                  </a:lnTo>
                  <a:close/>
                </a:path>
              </a:pathLst>
            </a:custGeom>
            <a:solidFill>
              <a:srgbClr val="FFFFFF"/>
            </a:solidFill>
          </p:spPr>
          <p:txBody>
            <a:bodyPr/>
            <a:lstStyle/>
            <a:p>
              <a:endParaRPr lang="en-IN"/>
            </a:p>
          </p:txBody>
        </p:sp>
        <p:sp>
          <p:nvSpPr>
            <p:cNvPr id="10" name="TextBox 10"/>
            <p:cNvSpPr txBox="1"/>
            <p:nvPr/>
          </p:nvSpPr>
          <p:spPr>
            <a:xfrm>
              <a:off x="0" y="-19050"/>
              <a:ext cx="26312" cy="691905"/>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2777871" y="-207071"/>
            <a:ext cx="3806571" cy="2083232"/>
          </a:xfrm>
          <a:custGeom>
            <a:avLst/>
            <a:gdLst/>
            <a:ahLst/>
            <a:cxnLst/>
            <a:rect l="l" t="t" r="r" b="b"/>
            <a:pathLst>
              <a:path w="3806571" h="2083232">
                <a:moveTo>
                  <a:pt x="0" y="0"/>
                </a:moveTo>
                <a:lnTo>
                  <a:pt x="3806571" y="0"/>
                </a:lnTo>
                <a:lnTo>
                  <a:pt x="3806571" y="2083233"/>
                </a:lnTo>
                <a:lnTo>
                  <a:pt x="0" y="20832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2" name="Freeform 12"/>
          <p:cNvSpPr/>
          <p:nvPr/>
        </p:nvSpPr>
        <p:spPr>
          <a:xfrm>
            <a:off x="1227773" y="0"/>
            <a:ext cx="2813111" cy="2962410"/>
          </a:xfrm>
          <a:custGeom>
            <a:avLst/>
            <a:gdLst/>
            <a:ahLst/>
            <a:cxnLst/>
            <a:rect l="l" t="t" r="r" b="b"/>
            <a:pathLst>
              <a:path w="2813111" h="2962410">
                <a:moveTo>
                  <a:pt x="0" y="0"/>
                </a:moveTo>
                <a:lnTo>
                  <a:pt x="2813111" y="0"/>
                </a:lnTo>
                <a:lnTo>
                  <a:pt x="2813111" y="2962410"/>
                </a:lnTo>
                <a:lnTo>
                  <a:pt x="0" y="2962410"/>
                </a:lnTo>
                <a:lnTo>
                  <a:pt x="0" y="0"/>
                </a:lnTo>
                <a:close/>
              </a:path>
            </a:pathLst>
          </a:custGeom>
          <a:blipFill>
            <a:blip r:embed="rId4"/>
            <a:stretch>
              <a:fillRect/>
            </a:stretch>
          </a:blipFill>
        </p:spPr>
        <p:txBody>
          <a:bodyPr/>
          <a:lstStyle/>
          <a:p>
            <a:endParaRPr lang="en-IN"/>
          </a:p>
        </p:txBody>
      </p:sp>
      <p:sp>
        <p:nvSpPr>
          <p:cNvPr id="13" name="TextBox 13"/>
          <p:cNvSpPr txBox="1"/>
          <p:nvPr/>
        </p:nvSpPr>
        <p:spPr>
          <a:xfrm>
            <a:off x="1227773" y="4017948"/>
            <a:ext cx="9194426" cy="5242560"/>
          </a:xfrm>
          <a:prstGeom prst="rect">
            <a:avLst/>
          </a:prstGeom>
        </p:spPr>
        <p:txBody>
          <a:bodyPr lIns="0" tIns="0" rIns="0" bIns="0" rtlCol="0" anchor="t">
            <a:spAutoFit/>
          </a:bodyPr>
          <a:lstStyle/>
          <a:p>
            <a:pPr>
              <a:lnSpc>
                <a:spcPts val="6719"/>
              </a:lnSpc>
            </a:pPr>
            <a:r>
              <a:rPr lang="en-US" sz="6999" dirty="0">
                <a:solidFill>
                  <a:srgbClr val="007074"/>
                </a:solidFill>
                <a:latin typeface="Codec Pro ExtraBold"/>
              </a:rPr>
              <a:t>STATISTICAL MODELLING OF DENGUE CASES IN INDIA : A DATA SCIENCE PERSPECTIVE</a:t>
            </a:r>
          </a:p>
        </p:txBody>
      </p:sp>
      <p:sp>
        <p:nvSpPr>
          <p:cNvPr id="14" name="TextBox 14"/>
          <p:cNvSpPr txBox="1"/>
          <p:nvPr/>
        </p:nvSpPr>
        <p:spPr>
          <a:xfrm>
            <a:off x="10422199" y="990600"/>
            <a:ext cx="7235705" cy="2717800"/>
          </a:xfrm>
          <a:prstGeom prst="rect">
            <a:avLst/>
          </a:prstGeom>
        </p:spPr>
        <p:txBody>
          <a:bodyPr lIns="0" tIns="0" rIns="0" bIns="0" rtlCol="0" anchor="t">
            <a:spAutoFit/>
          </a:bodyPr>
          <a:lstStyle/>
          <a:p>
            <a:pPr algn="ctr">
              <a:lnSpc>
                <a:spcPts val="3900"/>
              </a:lnSpc>
              <a:spcBef>
                <a:spcPct val="0"/>
              </a:spcBef>
            </a:pPr>
            <a:r>
              <a:rPr lang="en-US" sz="3000">
                <a:solidFill>
                  <a:srgbClr val="007074"/>
                </a:solidFill>
                <a:latin typeface="Open Sauce Bold"/>
              </a:rPr>
              <a:t>Navami S (22MBS0003)</a:t>
            </a:r>
          </a:p>
          <a:p>
            <a:pPr algn="ctr">
              <a:lnSpc>
                <a:spcPts val="3900"/>
              </a:lnSpc>
              <a:spcBef>
                <a:spcPct val="0"/>
              </a:spcBef>
            </a:pPr>
            <a:r>
              <a:rPr lang="en-US" sz="3000">
                <a:solidFill>
                  <a:srgbClr val="007074"/>
                </a:solidFill>
                <a:latin typeface="Open Sauce Bold"/>
              </a:rPr>
              <a:t>Vrinda S Nair (22MBS0024)</a:t>
            </a:r>
          </a:p>
          <a:p>
            <a:pPr algn="ctr">
              <a:lnSpc>
                <a:spcPts val="3900"/>
              </a:lnSpc>
              <a:spcBef>
                <a:spcPct val="0"/>
              </a:spcBef>
            </a:pPr>
            <a:r>
              <a:rPr lang="en-US" sz="3000">
                <a:solidFill>
                  <a:srgbClr val="007074"/>
                </a:solidFill>
                <a:latin typeface="Open Sauce Bold"/>
              </a:rPr>
              <a:t>Nedunuri Sai Srividya (22MBS0032</a:t>
            </a:r>
            <a:r>
              <a:rPr lang="en-US" sz="3000">
                <a:solidFill>
                  <a:srgbClr val="007074"/>
                </a:solidFill>
                <a:latin typeface="Open Sauce"/>
              </a:rPr>
              <a:t>)</a:t>
            </a:r>
          </a:p>
          <a:p>
            <a:pPr algn="ctr">
              <a:lnSpc>
                <a:spcPts val="3250"/>
              </a:lnSpc>
              <a:spcBef>
                <a:spcPct val="0"/>
              </a:spcBef>
            </a:pPr>
            <a:r>
              <a:rPr lang="en-US" sz="2500">
                <a:solidFill>
                  <a:srgbClr val="007074"/>
                </a:solidFill>
                <a:latin typeface="Open Sauce"/>
              </a:rPr>
              <a:t>M.Sc. (Business Statistics)</a:t>
            </a:r>
          </a:p>
          <a:p>
            <a:pPr algn="ctr">
              <a:lnSpc>
                <a:spcPts val="3250"/>
              </a:lnSpc>
              <a:spcBef>
                <a:spcPct val="0"/>
              </a:spcBef>
            </a:pPr>
            <a:r>
              <a:rPr lang="en-US" sz="2500">
                <a:solidFill>
                  <a:srgbClr val="007074"/>
                </a:solidFill>
                <a:latin typeface="Open Sauce"/>
              </a:rPr>
              <a:t>Dept. of Mathematics</a:t>
            </a:r>
          </a:p>
          <a:p>
            <a:pPr algn="ctr">
              <a:lnSpc>
                <a:spcPts val="3250"/>
              </a:lnSpc>
              <a:spcBef>
                <a:spcPct val="0"/>
              </a:spcBef>
            </a:pPr>
            <a:r>
              <a:rPr lang="en-US" sz="2500">
                <a:solidFill>
                  <a:srgbClr val="007074"/>
                </a:solidFill>
                <a:latin typeface="Open Sauce"/>
              </a:rPr>
              <a:t>School of Advanced Sciences</a:t>
            </a:r>
          </a:p>
        </p:txBody>
      </p:sp>
      <p:sp>
        <p:nvSpPr>
          <p:cNvPr id="15" name="AutoShape 15"/>
          <p:cNvSpPr/>
          <p:nvPr/>
        </p:nvSpPr>
        <p:spPr>
          <a:xfrm>
            <a:off x="10767060" y="4182672"/>
            <a:ext cx="6492240" cy="0"/>
          </a:xfrm>
          <a:prstGeom prst="line">
            <a:avLst/>
          </a:prstGeom>
          <a:ln w="38100" cap="flat">
            <a:solidFill>
              <a:srgbClr val="6AABA5"/>
            </a:solidFill>
            <a:prstDash val="solid"/>
            <a:headEnd type="none" w="sm" len="sm"/>
            <a:tailEnd type="none" w="sm" len="sm"/>
          </a:ln>
        </p:spPr>
        <p:txBody>
          <a:bodyPr/>
          <a:lstStyle/>
          <a:p>
            <a:endParaRPr lang="en-IN"/>
          </a:p>
        </p:txBody>
      </p:sp>
      <p:sp>
        <p:nvSpPr>
          <p:cNvPr id="16" name="TextBox 16"/>
          <p:cNvSpPr txBox="1"/>
          <p:nvPr/>
        </p:nvSpPr>
        <p:spPr>
          <a:xfrm>
            <a:off x="11697414" y="4620822"/>
            <a:ext cx="5561886" cy="2476500"/>
          </a:xfrm>
          <a:prstGeom prst="rect">
            <a:avLst/>
          </a:prstGeom>
        </p:spPr>
        <p:txBody>
          <a:bodyPr lIns="0" tIns="0" rIns="0" bIns="0" rtlCol="0" anchor="t">
            <a:spAutoFit/>
          </a:bodyPr>
          <a:lstStyle/>
          <a:p>
            <a:pPr algn="ctr">
              <a:lnSpc>
                <a:spcPts val="3900"/>
              </a:lnSpc>
              <a:spcBef>
                <a:spcPct val="0"/>
              </a:spcBef>
            </a:pPr>
            <a:r>
              <a:rPr lang="en-US" sz="3000">
                <a:solidFill>
                  <a:srgbClr val="007074"/>
                </a:solidFill>
                <a:latin typeface="Open Sauce"/>
              </a:rPr>
              <a:t>Under the guidance of</a:t>
            </a:r>
          </a:p>
          <a:p>
            <a:pPr algn="ctr">
              <a:lnSpc>
                <a:spcPts val="3900"/>
              </a:lnSpc>
              <a:spcBef>
                <a:spcPct val="0"/>
              </a:spcBef>
            </a:pPr>
            <a:r>
              <a:rPr lang="en-US" sz="3000">
                <a:solidFill>
                  <a:srgbClr val="007074"/>
                </a:solidFill>
                <a:latin typeface="Open Sauce Bold"/>
              </a:rPr>
              <a:t>Dr.Jitendra Kumar</a:t>
            </a:r>
          </a:p>
          <a:p>
            <a:pPr algn="ctr">
              <a:lnSpc>
                <a:spcPts val="3900"/>
              </a:lnSpc>
              <a:spcBef>
                <a:spcPct val="0"/>
              </a:spcBef>
            </a:pPr>
            <a:r>
              <a:rPr lang="en-US" sz="3000">
                <a:solidFill>
                  <a:srgbClr val="007074"/>
                </a:solidFill>
                <a:latin typeface="Open Sauce"/>
              </a:rPr>
              <a:t>(Associate Professor)</a:t>
            </a:r>
          </a:p>
          <a:p>
            <a:pPr algn="ctr">
              <a:lnSpc>
                <a:spcPts val="3900"/>
              </a:lnSpc>
              <a:spcBef>
                <a:spcPct val="0"/>
              </a:spcBef>
            </a:pPr>
            <a:r>
              <a:rPr lang="en-US" sz="3000">
                <a:solidFill>
                  <a:srgbClr val="007074"/>
                </a:solidFill>
                <a:latin typeface="Open Sauce"/>
              </a:rPr>
              <a:t>Dept. of Mathematics</a:t>
            </a:r>
          </a:p>
          <a:p>
            <a:pPr algn="ctr">
              <a:lnSpc>
                <a:spcPts val="3900"/>
              </a:lnSpc>
              <a:spcBef>
                <a:spcPct val="0"/>
              </a:spcBef>
            </a:pPr>
            <a:r>
              <a:rPr lang="en-US" sz="3000">
                <a:solidFill>
                  <a:srgbClr val="007074"/>
                </a:solidFill>
                <a:latin typeface="Open Sauce"/>
              </a:rPr>
              <a:t>School of Advanced Sciences</a:t>
            </a:r>
          </a:p>
        </p:txBody>
      </p:sp>
      <p:sp>
        <p:nvSpPr>
          <p:cNvPr id="17" name="TextBox 16">
            <a:extLst>
              <a:ext uri="{FF2B5EF4-FFF2-40B4-BE49-F238E27FC236}">
                <a16:creationId xmlns:a16="http://schemas.microsoft.com/office/drawing/2014/main" id="{358CD923-B040-B4D6-E1E7-ADD5E2CE63B2}"/>
              </a:ext>
            </a:extLst>
          </p:cNvPr>
          <p:cNvSpPr txBox="1"/>
          <p:nvPr/>
        </p:nvSpPr>
        <p:spPr>
          <a:xfrm>
            <a:off x="1447800" y="9260508"/>
            <a:ext cx="3810000" cy="523220"/>
          </a:xfrm>
          <a:prstGeom prst="rect">
            <a:avLst/>
          </a:prstGeom>
          <a:noFill/>
        </p:spPr>
        <p:txBody>
          <a:bodyPr wrap="square" rtlCol="0">
            <a:spAutoFit/>
          </a:bodyPr>
          <a:lstStyle/>
          <a:p>
            <a:r>
              <a:rPr lang="en-IN" sz="2800" dirty="0">
                <a:solidFill>
                  <a:srgbClr val="007074"/>
                </a:solidFill>
                <a:latin typeface="Aptos Black" panose="020F0502020204030204" pitchFamily="34" charset="0"/>
              </a:rPr>
              <a:t>SET</a:t>
            </a:r>
            <a:r>
              <a:rPr lang="en-IN" sz="2800" dirty="0">
                <a:latin typeface="Aptos Black" panose="020F0502020204030204" pitchFamily="34" charset="0"/>
              </a:rPr>
              <a:t> </a:t>
            </a:r>
            <a:r>
              <a:rPr lang="en-IN" sz="2800" dirty="0">
                <a:solidFill>
                  <a:srgbClr val="007074"/>
                </a:solidFill>
                <a:latin typeface="Aptos Black" panose="020F0502020204030204" pitchFamily="34" charset="0"/>
              </a:rPr>
              <a:t>ID- 222492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305814" y="-323115"/>
            <a:ext cx="8744064" cy="2511931"/>
          </a:xfrm>
          <a:custGeom>
            <a:avLst/>
            <a:gdLst/>
            <a:ahLst/>
            <a:cxnLst/>
            <a:rect l="l" t="t" r="r" b="b"/>
            <a:pathLst>
              <a:path w="8744064" h="2511931">
                <a:moveTo>
                  <a:pt x="0" y="0"/>
                </a:moveTo>
                <a:lnTo>
                  <a:pt x="8744064" y="0"/>
                </a:lnTo>
                <a:lnTo>
                  <a:pt x="8744064" y="2511931"/>
                </a:lnTo>
                <a:lnTo>
                  <a:pt x="0" y="2511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028700" y="971550"/>
            <a:ext cx="8576721" cy="1041273"/>
          </a:xfrm>
          <a:prstGeom prst="rect">
            <a:avLst/>
          </a:prstGeom>
        </p:spPr>
        <p:txBody>
          <a:bodyPr lIns="0" tIns="0" rIns="0" bIns="0" rtlCol="0" anchor="t">
            <a:spAutoFit/>
          </a:bodyPr>
          <a:lstStyle/>
          <a:p>
            <a:pPr algn="ctr">
              <a:lnSpc>
                <a:spcPts val="8463"/>
              </a:lnSpc>
              <a:spcBef>
                <a:spcPct val="0"/>
              </a:spcBef>
            </a:pPr>
            <a:r>
              <a:rPr lang="en-US" sz="6509" u="sng">
                <a:solidFill>
                  <a:srgbClr val="007074"/>
                </a:solidFill>
                <a:latin typeface="Open Sauce Bold"/>
              </a:rPr>
              <a:t>Analysis and Results</a:t>
            </a:r>
          </a:p>
        </p:txBody>
      </p:sp>
      <p:sp>
        <p:nvSpPr>
          <p:cNvPr id="4" name="TextBox 4"/>
          <p:cNvSpPr txBox="1"/>
          <p:nvPr/>
        </p:nvSpPr>
        <p:spPr>
          <a:xfrm>
            <a:off x="692583" y="2728908"/>
            <a:ext cx="6166009" cy="785496"/>
          </a:xfrm>
          <a:prstGeom prst="rect">
            <a:avLst/>
          </a:prstGeom>
        </p:spPr>
        <p:txBody>
          <a:bodyPr lIns="0" tIns="0" rIns="0" bIns="0" rtlCol="0" anchor="t">
            <a:spAutoFit/>
          </a:bodyPr>
          <a:lstStyle/>
          <a:p>
            <a:pPr marL="1057895" lvl="1" indent="-528947" algn="ctr">
              <a:lnSpc>
                <a:spcPts val="6369"/>
              </a:lnSpc>
              <a:spcBef>
                <a:spcPct val="0"/>
              </a:spcBef>
              <a:buFont typeface="Arial"/>
              <a:buChar char="•"/>
            </a:pPr>
            <a:r>
              <a:rPr lang="en-US" sz="4899">
                <a:solidFill>
                  <a:srgbClr val="007074"/>
                </a:solidFill>
                <a:latin typeface="Open Sauce"/>
              </a:rPr>
              <a:t>Hotspot Analysis</a:t>
            </a:r>
          </a:p>
        </p:txBody>
      </p:sp>
      <p:graphicFrame>
        <p:nvGraphicFramePr>
          <p:cNvPr id="5" name="Table 5"/>
          <p:cNvGraphicFramePr>
            <a:graphicFrameLocks noGrp="1"/>
          </p:cNvGraphicFramePr>
          <p:nvPr/>
        </p:nvGraphicFramePr>
        <p:xfrm>
          <a:off x="1028700" y="3740142"/>
          <a:ext cx="15500486" cy="6067917"/>
        </p:xfrm>
        <a:graphic>
          <a:graphicData uri="http://schemas.openxmlformats.org/drawingml/2006/table">
            <a:tbl>
              <a:tblPr/>
              <a:tblGrid>
                <a:gridCol w="3303319">
                  <a:extLst>
                    <a:ext uri="{9D8B030D-6E8A-4147-A177-3AD203B41FA5}">
                      <a16:colId xmlns:a16="http://schemas.microsoft.com/office/drawing/2014/main" val="20000"/>
                    </a:ext>
                  </a:extLst>
                </a:gridCol>
                <a:gridCol w="4316648">
                  <a:extLst>
                    <a:ext uri="{9D8B030D-6E8A-4147-A177-3AD203B41FA5}">
                      <a16:colId xmlns:a16="http://schemas.microsoft.com/office/drawing/2014/main" val="20001"/>
                    </a:ext>
                  </a:extLst>
                </a:gridCol>
                <a:gridCol w="4439864">
                  <a:extLst>
                    <a:ext uri="{9D8B030D-6E8A-4147-A177-3AD203B41FA5}">
                      <a16:colId xmlns:a16="http://schemas.microsoft.com/office/drawing/2014/main" val="20002"/>
                    </a:ext>
                  </a:extLst>
                </a:gridCol>
                <a:gridCol w="3440655">
                  <a:extLst>
                    <a:ext uri="{9D8B030D-6E8A-4147-A177-3AD203B41FA5}">
                      <a16:colId xmlns:a16="http://schemas.microsoft.com/office/drawing/2014/main" val="20003"/>
                    </a:ext>
                  </a:extLst>
                </a:gridCol>
              </a:tblGrid>
              <a:tr h="678405">
                <a:tc>
                  <a:txBody>
                    <a:bodyPr/>
                    <a:lstStyle/>
                    <a:p>
                      <a:pPr algn="l">
                        <a:lnSpc>
                          <a:spcPts val="2799"/>
                        </a:lnSpc>
                        <a:defRPr/>
                      </a:pPr>
                      <a:r>
                        <a:rPr lang="en-US" sz="1999">
                          <a:solidFill>
                            <a:srgbClr val="007074"/>
                          </a:solidFill>
                          <a:latin typeface="Open Sauce Bold"/>
                        </a:rPr>
                        <a:t>Year</a:t>
                      </a:r>
                      <a:endParaRPr lang="en-US" sz="1100"/>
                    </a:p>
                  </a:txBody>
                  <a:tcPr marL="142875" marR="142875" marT="142875" marB="142875" anchor="ctr">
                    <a:lnL w="19050" cap="flat" cmpd="sng" algn="ctr">
                      <a:solidFill>
                        <a:srgbClr val="6AABA5"/>
                      </a:solidFill>
                      <a:prstDash val="solid"/>
                      <a:round/>
                      <a:headEnd type="none" w="med" len="med"/>
                      <a:tailEnd type="none" w="med" len="med"/>
                    </a:lnL>
                    <a:lnR w="19050" cap="flat" cmpd="sng" algn="ctr">
                      <a:solidFill>
                        <a:srgbClr val="6AABA5"/>
                      </a:solidFill>
                      <a:prstDash val="solid"/>
                      <a:round/>
                      <a:headEnd type="none" w="med" len="med"/>
                      <a:tailEnd type="none" w="med" len="med"/>
                    </a:lnR>
                    <a:lnT w="19050" cap="flat" cmpd="sng" algn="ctr">
                      <a:solidFill>
                        <a:srgbClr val="6AABA5"/>
                      </a:solidFill>
                      <a:prstDash val="solid"/>
                      <a:round/>
                      <a:headEnd type="none" w="med" len="med"/>
                      <a:tailEnd type="none" w="med" len="med"/>
                    </a:lnT>
                    <a:lnB w="19050" cap="flat" cmpd="sng" algn="ctr">
                      <a:solidFill>
                        <a:srgbClr val="6AABA5"/>
                      </a:solidFill>
                      <a:prstDash val="solid"/>
                      <a:round/>
                      <a:headEnd type="none" w="med" len="med"/>
                      <a:tailEnd type="none" w="med" len="med"/>
                    </a:lnB>
                  </a:tcPr>
                </a:tc>
                <a:tc>
                  <a:txBody>
                    <a:bodyPr/>
                    <a:lstStyle/>
                    <a:p>
                      <a:pPr algn="l">
                        <a:lnSpc>
                          <a:spcPts val="2799"/>
                        </a:lnSpc>
                        <a:defRPr/>
                      </a:pPr>
                      <a:r>
                        <a:rPr lang="en-US" sz="1999">
                          <a:solidFill>
                            <a:srgbClr val="007074"/>
                          </a:solidFill>
                          <a:latin typeface="Open Sauce Bold"/>
                        </a:rPr>
                        <a:t>2020</a:t>
                      </a:r>
                      <a:endParaRPr lang="en-US" sz="1100"/>
                    </a:p>
                  </a:txBody>
                  <a:tcPr marL="142875" marR="142875" marT="142875" marB="142875" anchor="ctr">
                    <a:lnL w="19050" cap="flat" cmpd="sng" algn="ctr">
                      <a:solidFill>
                        <a:srgbClr val="6AABA5"/>
                      </a:solidFill>
                      <a:prstDash val="solid"/>
                      <a:round/>
                      <a:headEnd type="none" w="med" len="med"/>
                      <a:tailEnd type="none" w="med" len="med"/>
                    </a:lnL>
                    <a:lnR w="19050" cap="flat" cmpd="sng" algn="ctr">
                      <a:solidFill>
                        <a:srgbClr val="6AABA5"/>
                      </a:solidFill>
                      <a:prstDash val="solid"/>
                      <a:round/>
                      <a:headEnd type="none" w="med" len="med"/>
                      <a:tailEnd type="none" w="med" len="med"/>
                    </a:lnR>
                    <a:lnT w="19050" cap="flat" cmpd="sng" algn="ctr">
                      <a:solidFill>
                        <a:srgbClr val="6AABA5"/>
                      </a:solidFill>
                      <a:prstDash val="solid"/>
                      <a:round/>
                      <a:headEnd type="none" w="med" len="med"/>
                      <a:tailEnd type="none" w="med" len="med"/>
                    </a:lnT>
                    <a:lnB w="19050" cap="flat" cmpd="sng" algn="ctr">
                      <a:solidFill>
                        <a:srgbClr val="6AABA5"/>
                      </a:solidFill>
                      <a:prstDash val="solid"/>
                      <a:round/>
                      <a:headEnd type="none" w="med" len="med"/>
                      <a:tailEnd type="none" w="med" len="med"/>
                    </a:lnB>
                  </a:tcPr>
                </a:tc>
                <a:tc>
                  <a:txBody>
                    <a:bodyPr/>
                    <a:lstStyle/>
                    <a:p>
                      <a:pPr algn="l">
                        <a:lnSpc>
                          <a:spcPts val="2799"/>
                        </a:lnSpc>
                        <a:defRPr/>
                      </a:pPr>
                      <a:r>
                        <a:rPr lang="en-US" sz="1999">
                          <a:solidFill>
                            <a:srgbClr val="007074"/>
                          </a:solidFill>
                          <a:latin typeface="Open Sauce Bold"/>
                        </a:rPr>
                        <a:t>2021</a:t>
                      </a:r>
                      <a:endParaRPr lang="en-US" sz="1100"/>
                    </a:p>
                  </a:txBody>
                  <a:tcPr marL="142875" marR="142875" marT="142875" marB="142875" anchor="ctr">
                    <a:lnL w="19050" cap="flat" cmpd="sng" algn="ctr">
                      <a:solidFill>
                        <a:srgbClr val="6AABA5"/>
                      </a:solidFill>
                      <a:prstDash val="solid"/>
                      <a:round/>
                      <a:headEnd type="none" w="med" len="med"/>
                      <a:tailEnd type="none" w="med" len="med"/>
                    </a:lnL>
                    <a:lnR w="19050" cap="flat" cmpd="sng" algn="ctr">
                      <a:solidFill>
                        <a:srgbClr val="6AABA5"/>
                      </a:solidFill>
                      <a:prstDash val="solid"/>
                      <a:round/>
                      <a:headEnd type="none" w="med" len="med"/>
                      <a:tailEnd type="none" w="med" len="med"/>
                    </a:lnR>
                    <a:lnT w="19050" cap="flat" cmpd="sng" algn="ctr">
                      <a:solidFill>
                        <a:srgbClr val="6AABA5"/>
                      </a:solidFill>
                      <a:prstDash val="solid"/>
                      <a:round/>
                      <a:headEnd type="none" w="med" len="med"/>
                      <a:tailEnd type="none" w="med" len="med"/>
                    </a:lnT>
                    <a:lnB w="19050" cap="flat" cmpd="sng" algn="ctr">
                      <a:solidFill>
                        <a:srgbClr val="6AABA5"/>
                      </a:solidFill>
                      <a:prstDash val="solid"/>
                      <a:round/>
                      <a:headEnd type="none" w="med" len="med"/>
                      <a:tailEnd type="none" w="med" len="med"/>
                    </a:lnB>
                  </a:tcPr>
                </a:tc>
                <a:tc>
                  <a:txBody>
                    <a:bodyPr/>
                    <a:lstStyle/>
                    <a:p>
                      <a:pPr algn="l">
                        <a:lnSpc>
                          <a:spcPts val="2799"/>
                        </a:lnSpc>
                        <a:defRPr/>
                      </a:pPr>
                      <a:r>
                        <a:rPr lang="en-US" sz="1999">
                          <a:solidFill>
                            <a:srgbClr val="007074"/>
                          </a:solidFill>
                          <a:latin typeface="Open Sauce Bold"/>
                        </a:rPr>
                        <a:t>2022</a:t>
                      </a:r>
                      <a:endParaRPr lang="en-US" sz="1100"/>
                    </a:p>
                  </a:txBody>
                  <a:tcPr marL="142875" marR="142875" marT="142875" marB="142875" anchor="ctr">
                    <a:lnL w="19050" cap="flat" cmpd="sng" algn="ctr">
                      <a:solidFill>
                        <a:srgbClr val="6AABA5"/>
                      </a:solidFill>
                      <a:prstDash val="solid"/>
                      <a:round/>
                      <a:headEnd type="none" w="med" len="med"/>
                      <a:tailEnd type="none" w="med" len="med"/>
                    </a:lnL>
                    <a:lnR w="19050" cap="flat" cmpd="sng" algn="ctr">
                      <a:solidFill>
                        <a:srgbClr val="6AABA5"/>
                      </a:solidFill>
                      <a:prstDash val="solid"/>
                      <a:round/>
                      <a:headEnd type="none" w="med" len="med"/>
                      <a:tailEnd type="none" w="med" len="med"/>
                    </a:lnR>
                    <a:lnT w="19050" cap="flat" cmpd="sng" algn="ctr">
                      <a:solidFill>
                        <a:srgbClr val="6AABA5"/>
                      </a:solidFill>
                      <a:prstDash val="solid"/>
                      <a:round/>
                      <a:headEnd type="none" w="med" len="med"/>
                      <a:tailEnd type="none" w="med" len="med"/>
                    </a:lnT>
                    <a:lnB w="19050" cap="flat" cmpd="sng" algn="ctr">
                      <a:solidFill>
                        <a:srgbClr val="6AABA5"/>
                      </a:solidFill>
                      <a:prstDash val="solid"/>
                      <a:round/>
                      <a:headEnd type="none" w="med" len="med"/>
                      <a:tailEnd type="none" w="med" len="med"/>
                    </a:lnB>
                  </a:tcPr>
                </a:tc>
                <a:extLst>
                  <a:ext uri="{0D108BD9-81ED-4DB2-BD59-A6C34878D82A}">
                    <a16:rowId xmlns:a16="http://schemas.microsoft.com/office/drawing/2014/main" val="10000"/>
                  </a:ext>
                </a:extLst>
              </a:tr>
              <a:tr h="3013264">
                <a:tc>
                  <a:txBody>
                    <a:bodyPr/>
                    <a:lstStyle/>
                    <a:p>
                      <a:pPr algn="l">
                        <a:lnSpc>
                          <a:spcPts val="2799"/>
                        </a:lnSpc>
                        <a:defRPr/>
                      </a:pPr>
                      <a:r>
                        <a:rPr lang="en-US" sz="1999">
                          <a:solidFill>
                            <a:srgbClr val="007074"/>
                          </a:solidFill>
                          <a:latin typeface="Open Sauce Bold"/>
                        </a:rPr>
                        <a:t>Most Likely Cluster (cases)</a:t>
                      </a:r>
                      <a:endParaRPr lang="en-US" sz="1100"/>
                    </a:p>
                  </a:txBody>
                  <a:tcPr marL="142875" marR="142875" marT="142875" marB="142875" anchor="ctr">
                    <a:lnL w="19050" cap="flat" cmpd="sng" algn="ctr">
                      <a:solidFill>
                        <a:srgbClr val="6AABA5"/>
                      </a:solidFill>
                      <a:prstDash val="solid"/>
                      <a:round/>
                      <a:headEnd type="none" w="med" len="med"/>
                      <a:tailEnd type="none" w="med" len="med"/>
                    </a:lnL>
                    <a:lnR w="19050" cap="flat" cmpd="sng" algn="ctr">
                      <a:solidFill>
                        <a:srgbClr val="6AABA5"/>
                      </a:solidFill>
                      <a:prstDash val="solid"/>
                      <a:round/>
                      <a:headEnd type="none" w="med" len="med"/>
                      <a:tailEnd type="none" w="med" len="med"/>
                    </a:lnR>
                    <a:lnT w="19050" cap="flat" cmpd="sng" algn="ctr">
                      <a:solidFill>
                        <a:srgbClr val="6AABA5"/>
                      </a:solidFill>
                      <a:prstDash val="solid"/>
                      <a:round/>
                      <a:headEnd type="none" w="med" len="med"/>
                      <a:tailEnd type="none" w="med" len="med"/>
                    </a:lnT>
                    <a:lnB w="19050" cap="flat" cmpd="sng" algn="ctr">
                      <a:solidFill>
                        <a:srgbClr val="6AABA5"/>
                      </a:solidFill>
                      <a:prstDash val="solid"/>
                      <a:round/>
                      <a:headEnd type="none" w="med" len="med"/>
                      <a:tailEnd type="none" w="med" len="med"/>
                    </a:lnB>
                  </a:tcPr>
                </a:tc>
                <a:tc>
                  <a:txBody>
                    <a:bodyPr/>
                    <a:lstStyle/>
                    <a:p>
                      <a:pPr algn="l">
                        <a:lnSpc>
                          <a:spcPts val="2799"/>
                        </a:lnSpc>
                        <a:defRPr/>
                      </a:pPr>
                      <a:r>
                        <a:rPr lang="en-US" sz="1999">
                          <a:solidFill>
                            <a:srgbClr val="007074"/>
                          </a:solidFill>
                          <a:latin typeface="Open Sauce"/>
                        </a:rPr>
                        <a:t>Kannur</a:t>
                      </a:r>
                      <a:endParaRPr lang="en-US" sz="1100"/>
                    </a:p>
                  </a:txBody>
                  <a:tcPr marL="142875" marR="142875" marT="142875" marB="142875" anchor="ctr">
                    <a:lnL w="19050" cap="flat" cmpd="sng" algn="ctr">
                      <a:solidFill>
                        <a:srgbClr val="6AABA5"/>
                      </a:solidFill>
                      <a:prstDash val="solid"/>
                      <a:round/>
                      <a:headEnd type="none" w="med" len="med"/>
                      <a:tailEnd type="none" w="med" len="med"/>
                    </a:lnL>
                    <a:lnR w="19050" cap="flat" cmpd="sng" algn="ctr">
                      <a:solidFill>
                        <a:srgbClr val="6AABA5"/>
                      </a:solidFill>
                      <a:prstDash val="solid"/>
                      <a:round/>
                      <a:headEnd type="none" w="med" len="med"/>
                      <a:tailEnd type="none" w="med" len="med"/>
                    </a:lnR>
                    <a:lnT w="19050" cap="flat" cmpd="sng" algn="ctr">
                      <a:solidFill>
                        <a:srgbClr val="6AABA5"/>
                      </a:solidFill>
                      <a:prstDash val="solid"/>
                      <a:round/>
                      <a:headEnd type="none" w="med" len="med"/>
                      <a:tailEnd type="none" w="med" len="med"/>
                    </a:lnT>
                    <a:lnB w="19050" cap="flat" cmpd="sng" algn="ctr">
                      <a:solidFill>
                        <a:srgbClr val="6AABA5"/>
                      </a:solidFill>
                      <a:prstDash val="solid"/>
                      <a:round/>
                      <a:headEnd type="none" w="med" len="med"/>
                      <a:tailEnd type="none" w="med" len="med"/>
                    </a:lnB>
                  </a:tcPr>
                </a:tc>
                <a:tc>
                  <a:txBody>
                    <a:bodyPr/>
                    <a:lstStyle/>
                    <a:p>
                      <a:pPr algn="l">
                        <a:lnSpc>
                          <a:spcPts val="2799"/>
                        </a:lnSpc>
                        <a:defRPr/>
                      </a:pPr>
                      <a:r>
                        <a:rPr lang="en-US" sz="1999">
                          <a:solidFill>
                            <a:srgbClr val="007074"/>
                          </a:solidFill>
                          <a:latin typeface="Open Sauce"/>
                        </a:rPr>
                        <a:t>Firozabad</a:t>
                      </a:r>
                      <a:endParaRPr lang="en-US" sz="1100"/>
                    </a:p>
                  </a:txBody>
                  <a:tcPr marL="142875" marR="142875" marT="142875" marB="142875" anchor="ctr">
                    <a:lnL w="19050" cap="flat" cmpd="sng" algn="ctr">
                      <a:solidFill>
                        <a:srgbClr val="6AABA5"/>
                      </a:solidFill>
                      <a:prstDash val="solid"/>
                      <a:round/>
                      <a:headEnd type="none" w="med" len="med"/>
                      <a:tailEnd type="none" w="med" len="med"/>
                    </a:lnL>
                    <a:lnR w="19050" cap="flat" cmpd="sng" algn="ctr">
                      <a:solidFill>
                        <a:srgbClr val="6AABA5"/>
                      </a:solidFill>
                      <a:prstDash val="solid"/>
                      <a:round/>
                      <a:headEnd type="none" w="med" len="med"/>
                      <a:tailEnd type="none" w="med" len="med"/>
                    </a:lnR>
                    <a:lnT w="19050" cap="flat" cmpd="sng" algn="ctr">
                      <a:solidFill>
                        <a:srgbClr val="6AABA5"/>
                      </a:solidFill>
                      <a:prstDash val="solid"/>
                      <a:round/>
                      <a:headEnd type="none" w="med" len="med"/>
                      <a:tailEnd type="none" w="med" len="med"/>
                    </a:lnT>
                    <a:lnB w="19050" cap="flat" cmpd="sng" algn="ctr">
                      <a:solidFill>
                        <a:srgbClr val="6AABA5"/>
                      </a:solidFill>
                      <a:prstDash val="solid"/>
                      <a:round/>
                      <a:headEnd type="none" w="med" len="med"/>
                      <a:tailEnd type="none" w="med" len="med"/>
                    </a:lnB>
                  </a:tcPr>
                </a:tc>
                <a:tc>
                  <a:txBody>
                    <a:bodyPr/>
                    <a:lstStyle/>
                    <a:p>
                      <a:pPr algn="l">
                        <a:lnSpc>
                          <a:spcPts val="2799"/>
                        </a:lnSpc>
                        <a:defRPr/>
                      </a:pPr>
                      <a:r>
                        <a:rPr lang="en-US" sz="1999">
                          <a:solidFill>
                            <a:srgbClr val="007074"/>
                          </a:solidFill>
                          <a:latin typeface="Open Sauce"/>
                        </a:rPr>
                        <a:t>Fatehgarh Sahib</a:t>
                      </a:r>
                      <a:endParaRPr lang="en-US" sz="1100"/>
                    </a:p>
                  </a:txBody>
                  <a:tcPr marL="142875" marR="142875" marT="142875" marB="142875" anchor="ctr">
                    <a:lnL w="19050" cap="flat" cmpd="sng" algn="ctr">
                      <a:solidFill>
                        <a:srgbClr val="6AABA5"/>
                      </a:solidFill>
                      <a:prstDash val="solid"/>
                      <a:round/>
                      <a:headEnd type="none" w="med" len="med"/>
                      <a:tailEnd type="none" w="med" len="med"/>
                    </a:lnL>
                    <a:lnR w="19050" cap="flat" cmpd="sng" algn="ctr">
                      <a:solidFill>
                        <a:srgbClr val="6AABA5"/>
                      </a:solidFill>
                      <a:prstDash val="solid"/>
                      <a:round/>
                      <a:headEnd type="none" w="med" len="med"/>
                      <a:tailEnd type="none" w="med" len="med"/>
                    </a:lnR>
                    <a:lnT w="19050" cap="flat" cmpd="sng" algn="ctr">
                      <a:solidFill>
                        <a:srgbClr val="6AABA5"/>
                      </a:solidFill>
                      <a:prstDash val="solid"/>
                      <a:round/>
                      <a:headEnd type="none" w="med" len="med"/>
                      <a:tailEnd type="none" w="med" len="med"/>
                    </a:lnT>
                    <a:lnB w="19050" cap="flat" cmpd="sng" algn="ctr">
                      <a:solidFill>
                        <a:srgbClr val="6AABA5"/>
                      </a:solidFill>
                      <a:prstDash val="solid"/>
                      <a:round/>
                      <a:headEnd type="none" w="med" len="med"/>
                      <a:tailEnd type="none" w="med" len="med"/>
                    </a:lnB>
                  </a:tcPr>
                </a:tc>
                <a:extLst>
                  <a:ext uri="{0D108BD9-81ED-4DB2-BD59-A6C34878D82A}">
                    <a16:rowId xmlns:a16="http://schemas.microsoft.com/office/drawing/2014/main" val="10001"/>
                  </a:ext>
                </a:extLst>
              </a:tr>
              <a:tr h="2376248">
                <a:tc>
                  <a:txBody>
                    <a:bodyPr/>
                    <a:lstStyle/>
                    <a:p>
                      <a:pPr algn="l">
                        <a:lnSpc>
                          <a:spcPts val="2799"/>
                        </a:lnSpc>
                        <a:defRPr/>
                      </a:pPr>
                      <a:r>
                        <a:rPr lang="en-US" sz="1999">
                          <a:solidFill>
                            <a:srgbClr val="007074"/>
                          </a:solidFill>
                          <a:latin typeface="Open Sauce Bold"/>
                        </a:rPr>
                        <a:t>Most likely cluster (deaths)</a:t>
                      </a:r>
                      <a:endParaRPr lang="en-US" sz="1100"/>
                    </a:p>
                  </a:txBody>
                  <a:tcPr marL="142875" marR="142875" marT="142875" marB="142875" anchor="ctr">
                    <a:lnL w="19050" cap="flat" cmpd="sng" algn="ctr">
                      <a:solidFill>
                        <a:srgbClr val="6AABA5"/>
                      </a:solidFill>
                      <a:prstDash val="solid"/>
                      <a:round/>
                      <a:headEnd type="none" w="med" len="med"/>
                      <a:tailEnd type="none" w="med" len="med"/>
                    </a:lnL>
                    <a:lnR w="19050" cap="flat" cmpd="sng" algn="ctr">
                      <a:solidFill>
                        <a:srgbClr val="6AABA5"/>
                      </a:solidFill>
                      <a:prstDash val="solid"/>
                      <a:round/>
                      <a:headEnd type="none" w="med" len="med"/>
                      <a:tailEnd type="none" w="med" len="med"/>
                    </a:lnR>
                    <a:lnT w="19050" cap="flat" cmpd="sng" algn="ctr">
                      <a:solidFill>
                        <a:srgbClr val="6AABA5"/>
                      </a:solidFill>
                      <a:prstDash val="solid"/>
                      <a:round/>
                      <a:headEnd type="none" w="med" len="med"/>
                      <a:tailEnd type="none" w="med" len="med"/>
                    </a:lnT>
                    <a:lnB w="19050" cap="flat" cmpd="sng" algn="ctr">
                      <a:solidFill>
                        <a:srgbClr val="6AABA5"/>
                      </a:solidFill>
                      <a:prstDash val="solid"/>
                      <a:round/>
                      <a:headEnd type="none" w="med" len="med"/>
                      <a:tailEnd type="none" w="med" len="med"/>
                    </a:lnB>
                  </a:tcPr>
                </a:tc>
                <a:tc>
                  <a:txBody>
                    <a:bodyPr/>
                    <a:lstStyle/>
                    <a:p>
                      <a:pPr algn="l">
                        <a:lnSpc>
                          <a:spcPts val="2799"/>
                        </a:lnSpc>
                        <a:defRPr/>
                      </a:pPr>
                      <a:r>
                        <a:rPr lang="en-US" sz="1999">
                          <a:solidFill>
                            <a:srgbClr val="007074"/>
                          </a:solidFill>
                          <a:latin typeface="Open Sauce"/>
                        </a:rPr>
                        <a:t>Kannur</a:t>
                      </a:r>
                      <a:endParaRPr lang="en-US" sz="1100"/>
                    </a:p>
                  </a:txBody>
                  <a:tcPr marL="142875" marR="142875" marT="142875" marB="142875" anchor="ctr">
                    <a:lnL w="19050" cap="flat" cmpd="sng" algn="ctr">
                      <a:solidFill>
                        <a:srgbClr val="6AABA5"/>
                      </a:solidFill>
                      <a:prstDash val="solid"/>
                      <a:round/>
                      <a:headEnd type="none" w="med" len="med"/>
                      <a:tailEnd type="none" w="med" len="med"/>
                    </a:lnL>
                    <a:lnR w="19050" cap="flat" cmpd="sng" algn="ctr">
                      <a:solidFill>
                        <a:srgbClr val="6AABA5"/>
                      </a:solidFill>
                      <a:prstDash val="solid"/>
                      <a:round/>
                      <a:headEnd type="none" w="med" len="med"/>
                      <a:tailEnd type="none" w="med" len="med"/>
                    </a:lnR>
                    <a:lnT w="19050" cap="flat" cmpd="sng" algn="ctr">
                      <a:solidFill>
                        <a:srgbClr val="6AABA5"/>
                      </a:solidFill>
                      <a:prstDash val="solid"/>
                      <a:round/>
                      <a:headEnd type="none" w="med" len="med"/>
                      <a:tailEnd type="none" w="med" len="med"/>
                    </a:lnT>
                    <a:lnB w="19050" cap="flat" cmpd="sng" algn="ctr">
                      <a:solidFill>
                        <a:srgbClr val="6AABA5"/>
                      </a:solidFill>
                      <a:prstDash val="solid"/>
                      <a:round/>
                      <a:headEnd type="none" w="med" len="med"/>
                      <a:tailEnd type="none" w="med" len="med"/>
                    </a:lnB>
                  </a:tcPr>
                </a:tc>
                <a:tc>
                  <a:txBody>
                    <a:bodyPr/>
                    <a:lstStyle/>
                    <a:p>
                      <a:pPr algn="l">
                        <a:lnSpc>
                          <a:spcPts val="2799"/>
                        </a:lnSpc>
                        <a:defRPr/>
                      </a:pPr>
                      <a:r>
                        <a:rPr lang="en-US" sz="1999">
                          <a:solidFill>
                            <a:srgbClr val="007074"/>
                          </a:solidFill>
                          <a:latin typeface="Open Sauce"/>
                        </a:rPr>
                        <a:t>Bellary</a:t>
                      </a:r>
                      <a:endParaRPr lang="en-US" sz="1100"/>
                    </a:p>
                  </a:txBody>
                  <a:tcPr marL="142875" marR="142875" marT="142875" marB="142875" anchor="ctr">
                    <a:lnL w="19050" cap="flat" cmpd="sng" algn="ctr">
                      <a:solidFill>
                        <a:srgbClr val="6AABA5"/>
                      </a:solidFill>
                      <a:prstDash val="solid"/>
                      <a:round/>
                      <a:headEnd type="none" w="med" len="med"/>
                      <a:tailEnd type="none" w="med" len="med"/>
                    </a:lnL>
                    <a:lnR w="19050" cap="flat" cmpd="sng" algn="ctr">
                      <a:solidFill>
                        <a:srgbClr val="6AABA5"/>
                      </a:solidFill>
                      <a:prstDash val="solid"/>
                      <a:round/>
                      <a:headEnd type="none" w="med" len="med"/>
                      <a:tailEnd type="none" w="med" len="med"/>
                    </a:lnR>
                    <a:lnT w="19050" cap="flat" cmpd="sng" algn="ctr">
                      <a:solidFill>
                        <a:srgbClr val="6AABA5"/>
                      </a:solidFill>
                      <a:prstDash val="solid"/>
                      <a:round/>
                      <a:headEnd type="none" w="med" len="med"/>
                      <a:tailEnd type="none" w="med" len="med"/>
                    </a:lnT>
                    <a:lnB w="19050" cap="flat" cmpd="sng" algn="ctr">
                      <a:solidFill>
                        <a:srgbClr val="6AABA5"/>
                      </a:solidFill>
                      <a:prstDash val="solid"/>
                      <a:round/>
                      <a:headEnd type="none" w="med" len="med"/>
                      <a:tailEnd type="none" w="med" len="med"/>
                    </a:lnB>
                  </a:tcPr>
                </a:tc>
                <a:tc>
                  <a:txBody>
                    <a:bodyPr/>
                    <a:lstStyle/>
                    <a:p>
                      <a:pPr algn="l">
                        <a:lnSpc>
                          <a:spcPts val="2799"/>
                        </a:lnSpc>
                        <a:defRPr/>
                      </a:pPr>
                      <a:r>
                        <a:rPr lang="en-US" sz="1999">
                          <a:solidFill>
                            <a:srgbClr val="007074"/>
                          </a:solidFill>
                          <a:latin typeface="Open Sauce"/>
                        </a:rPr>
                        <a:t>Bangalore Rural, Chikkaballapur , Krishnagiri, Mysuru</a:t>
                      </a:r>
                      <a:endParaRPr lang="en-US" sz="1100"/>
                    </a:p>
                  </a:txBody>
                  <a:tcPr marL="142875" marR="142875" marT="142875" marB="142875" anchor="ctr">
                    <a:lnL w="19050" cap="flat" cmpd="sng" algn="ctr">
                      <a:solidFill>
                        <a:srgbClr val="6AABA5"/>
                      </a:solidFill>
                      <a:prstDash val="solid"/>
                      <a:round/>
                      <a:headEnd type="none" w="med" len="med"/>
                      <a:tailEnd type="none" w="med" len="med"/>
                    </a:lnL>
                    <a:lnR w="19050" cap="flat" cmpd="sng" algn="ctr">
                      <a:solidFill>
                        <a:srgbClr val="6AABA5"/>
                      </a:solidFill>
                      <a:prstDash val="solid"/>
                      <a:round/>
                      <a:headEnd type="none" w="med" len="med"/>
                      <a:tailEnd type="none" w="med" len="med"/>
                    </a:lnR>
                    <a:lnT w="19050" cap="flat" cmpd="sng" algn="ctr">
                      <a:solidFill>
                        <a:srgbClr val="6AABA5"/>
                      </a:solidFill>
                      <a:prstDash val="solid"/>
                      <a:round/>
                      <a:headEnd type="none" w="med" len="med"/>
                      <a:tailEnd type="none" w="med" len="med"/>
                    </a:lnT>
                    <a:lnB w="19050" cap="flat" cmpd="sng" algn="ctr">
                      <a:solidFill>
                        <a:srgbClr val="6AABA5"/>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p:cNvSpPr/>
          <p:nvPr/>
        </p:nvSpPr>
        <p:spPr>
          <a:xfrm>
            <a:off x="767163" y="8918951"/>
            <a:ext cx="4687320" cy="4687320"/>
          </a:xfrm>
          <a:custGeom>
            <a:avLst/>
            <a:gdLst/>
            <a:ahLst/>
            <a:cxnLst/>
            <a:rect l="l" t="t" r="r" b="b"/>
            <a:pathLst>
              <a:path w="4687320" h="4687320">
                <a:moveTo>
                  <a:pt x="0" y="0"/>
                </a:moveTo>
                <a:lnTo>
                  <a:pt x="4687319" y="0"/>
                </a:lnTo>
                <a:lnTo>
                  <a:pt x="4687319" y="4687319"/>
                </a:lnTo>
                <a:lnTo>
                  <a:pt x="0" y="46873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4" name="Group 4"/>
          <p:cNvGrpSpPr/>
          <p:nvPr/>
        </p:nvGrpSpPr>
        <p:grpSpPr>
          <a:xfrm>
            <a:off x="10776043" y="-2935349"/>
            <a:ext cx="3964049" cy="3964049"/>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74"/>
            </a:solidFill>
            <a:ln cap="sq">
              <a:noFill/>
              <a:prstDash val="solid"/>
              <a:miter/>
            </a:ln>
          </p:spPr>
          <p:txBody>
            <a:bodyPr/>
            <a:lstStyle/>
            <a:p>
              <a:endParaRPr lang="en-IN"/>
            </a:p>
          </p:txBody>
        </p:sp>
        <p:sp>
          <p:nvSpPr>
            <p:cNvPr id="6" name="TextBox 6"/>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7" name="Freeform 7"/>
          <p:cNvSpPr/>
          <p:nvPr/>
        </p:nvSpPr>
        <p:spPr>
          <a:xfrm>
            <a:off x="12758068" y="-7198889"/>
            <a:ext cx="9348363" cy="9348363"/>
          </a:xfrm>
          <a:custGeom>
            <a:avLst/>
            <a:gdLst/>
            <a:ahLst/>
            <a:cxnLst/>
            <a:rect l="l" t="t" r="r" b="b"/>
            <a:pathLst>
              <a:path w="9348363" h="9348363">
                <a:moveTo>
                  <a:pt x="0" y="0"/>
                </a:moveTo>
                <a:lnTo>
                  <a:pt x="9348362" y="0"/>
                </a:lnTo>
                <a:lnTo>
                  <a:pt x="9348362" y="9348363"/>
                </a:lnTo>
                <a:lnTo>
                  <a:pt x="0" y="93483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8" name="Group 8"/>
          <p:cNvGrpSpPr/>
          <p:nvPr/>
        </p:nvGrpSpPr>
        <p:grpSpPr>
          <a:xfrm>
            <a:off x="-557469" y="8613348"/>
            <a:ext cx="2649263" cy="264926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74"/>
            </a:solidFill>
            <a:ln cap="sq">
              <a:noFill/>
              <a:prstDash val="solid"/>
              <a:miter/>
            </a:ln>
          </p:spPr>
          <p:txBody>
            <a:bodyPr/>
            <a:lstStyle/>
            <a:p>
              <a:endParaRPr lang="en-IN"/>
            </a:p>
          </p:txBody>
        </p:sp>
        <p:sp>
          <p:nvSpPr>
            <p:cNvPr id="10" name="TextBox 10"/>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1" name="Freeform 11"/>
          <p:cNvSpPr/>
          <p:nvPr/>
        </p:nvSpPr>
        <p:spPr>
          <a:xfrm>
            <a:off x="9622638" y="1247228"/>
            <a:ext cx="9039772" cy="9039772"/>
          </a:xfrm>
          <a:custGeom>
            <a:avLst/>
            <a:gdLst/>
            <a:ahLst/>
            <a:cxnLst/>
            <a:rect l="l" t="t" r="r" b="b"/>
            <a:pathLst>
              <a:path w="9039772" h="9039772">
                <a:moveTo>
                  <a:pt x="0" y="0"/>
                </a:moveTo>
                <a:lnTo>
                  <a:pt x="9039772" y="0"/>
                </a:lnTo>
                <a:lnTo>
                  <a:pt x="9039772" y="9039772"/>
                </a:lnTo>
                <a:lnTo>
                  <a:pt x="0" y="9039772"/>
                </a:lnTo>
                <a:lnTo>
                  <a:pt x="0" y="0"/>
                </a:lnTo>
                <a:close/>
              </a:path>
            </a:pathLst>
          </a:custGeom>
          <a:blipFill>
            <a:blip r:embed="rId5"/>
            <a:stretch>
              <a:fillRect/>
            </a:stretch>
          </a:blipFill>
        </p:spPr>
        <p:txBody>
          <a:bodyPr/>
          <a:lstStyle/>
          <a:p>
            <a:endParaRPr lang="en-IN"/>
          </a:p>
        </p:txBody>
      </p:sp>
      <p:sp>
        <p:nvSpPr>
          <p:cNvPr id="12" name="TextBox 12"/>
          <p:cNvSpPr txBox="1"/>
          <p:nvPr/>
        </p:nvSpPr>
        <p:spPr>
          <a:xfrm>
            <a:off x="305686" y="1275803"/>
            <a:ext cx="9855003" cy="1617990"/>
          </a:xfrm>
          <a:prstGeom prst="rect">
            <a:avLst/>
          </a:prstGeom>
        </p:spPr>
        <p:txBody>
          <a:bodyPr lIns="0" tIns="0" rIns="0" bIns="0" rtlCol="0" anchor="t">
            <a:spAutoFit/>
          </a:bodyPr>
          <a:lstStyle/>
          <a:p>
            <a:pPr marL="0" lvl="0" indent="0" algn="l">
              <a:lnSpc>
                <a:spcPts val="5862"/>
              </a:lnSpc>
              <a:spcBef>
                <a:spcPct val="0"/>
              </a:spcBef>
            </a:pPr>
            <a:r>
              <a:rPr lang="en-US" sz="5921" spc="207">
                <a:solidFill>
                  <a:srgbClr val="007074"/>
                </a:solidFill>
                <a:latin typeface="Codec Pro ExtraBold"/>
              </a:rPr>
              <a:t>2. Negative Binomial Regression</a:t>
            </a:r>
          </a:p>
        </p:txBody>
      </p:sp>
      <p:sp>
        <p:nvSpPr>
          <p:cNvPr id="13" name="TextBox 13"/>
          <p:cNvSpPr txBox="1"/>
          <p:nvPr/>
        </p:nvSpPr>
        <p:spPr>
          <a:xfrm>
            <a:off x="305686" y="3441061"/>
            <a:ext cx="8838314" cy="4589132"/>
          </a:xfrm>
          <a:prstGeom prst="rect">
            <a:avLst/>
          </a:prstGeom>
        </p:spPr>
        <p:txBody>
          <a:bodyPr lIns="0" tIns="0" rIns="0" bIns="0" rtlCol="0" anchor="t">
            <a:spAutoFit/>
          </a:bodyPr>
          <a:lstStyle/>
          <a:p>
            <a:pPr algn="just">
              <a:lnSpc>
                <a:spcPts val="4092"/>
              </a:lnSpc>
            </a:pPr>
            <a:r>
              <a:rPr lang="en-US" sz="2709">
                <a:solidFill>
                  <a:srgbClr val="007074"/>
                </a:solidFill>
                <a:latin typeface="Open Sauce"/>
              </a:rPr>
              <a:t>A negative Binomial Regression model has been developed for both the dengue cases and deaths prediction using the data of three years 2020,21,22. </a:t>
            </a:r>
          </a:p>
          <a:p>
            <a:pPr algn="just">
              <a:lnSpc>
                <a:spcPts val="4092"/>
              </a:lnSpc>
            </a:pPr>
            <a:r>
              <a:rPr lang="en-US" sz="2709">
                <a:solidFill>
                  <a:srgbClr val="007074"/>
                </a:solidFill>
                <a:latin typeface="Open Sauce"/>
              </a:rPr>
              <a:t>The following are the resulting models obtained with coefficients and various parameters like deviance etc.</a:t>
            </a:r>
          </a:p>
          <a:p>
            <a:pPr algn="just">
              <a:lnSpc>
                <a:spcPts val="4092"/>
              </a:lnSpc>
              <a:spcBef>
                <a:spcPct val="0"/>
              </a:spcBef>
            </a:pPr>
            <a:r>
              <a:rPr lang="en-US" sz="2709">
                <a:solidFill>
                  <a:srgbClr val="007074"/>
                </a:solidFill>
                <a:latin typeface="Open Sauce"/>
              </a:rPr>
              <a:t>Using these models we can predict the number of dengue incidences based on the factors like rainfall, area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305814" y="-323115"/>
            <a:ext cx="8744064" cy="2511931"/>
          </a:xfrm>
          <a:custGeom>
            <a:avLst/>
            <a:gdLst/>
            <a:ahLst/>
            <a:cxnLst/>
            <a:rect l="l" t="t" r="r" b="b"/>
            <a:pathLst>
              <a:path w="8744064" h="2511931">
                <a:moveTo>
                  <a:pt x="0" y="0"/>
                </a:moveTo>
                <a:lnTo>
                  <a:pt x="8744064" y="0"/>
                </a:lnTo>
                <a:lnTo>
                  <a:pt x="8744064" y="2511931"/>
                </a:lnTo>
                <a:lnTo>
                  <a:pt x="0" y="2511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803302" y="1930946"/>
            <a:ext cx="8896305" cy="4147251"/>
          </a:xfrm>
          <a:custGeom>
            <a:avLst/>
            <a:gdLst/>
            <a:ahLst/>
            <a:cxnLst/>
            <a:rect l="l" t="t" r="r" b="b"/>
            <a:pathLst>
              <a:path w="8896305" h="4147251">
                <a:moveTo>
                  <a:pt x="0" y="0"/>
                </a:moveTo>
                <a:lnTo>
                  <a:pt x="8896304" y="0"/>
                </a:lnTo>
                <a:lnTo>
                  <a:pt x="8896304" y="4147251"/>
                </a:lnTo>
                <a:lnTo>
                  <a:pt x="0" y="4147251"/>
                </a:lnTo>
                <a:lnTo>
                  <a:pt x="0" y="0"/>
                </a:lnTo>
                <a:close/>
              </a:path>
            </a:pathLst>
          </a:custGeom>
          <a:blipFill>
            <a:blip r:embed="rId4"/>
            <a:stretch>
              <a:fillRect r="-575"/>
            </a:stretch>
          </a:blipFill>
        </p:spPr>
        <p:txBody>
          <a:bodyPr/>
          <a:lstStyle/>
          <a:p>
            <a:endParaRPr lang="en-IN"/>
          </a:p>
        </p:txBody>
      </p:sp>
      <p:sp>
        <p:nvSpPr>
          <p:cNvPr id="4" name="Freeform 4"/>
          <p:cNvSpPr/>
          <p:nvPr/>
        </p:nvSpPr>
        <p:spPr>
          <a:xfrm>
            <a:off x="8182750" y="6912242"/>
            <a:ext cx="9723497" cy="1638063"/>
          </a:xfrm>
          <a:custGeom>
            <a:avLst/>
            <a:gdLst/>
            <a:ahLst/>
            <a:cxnLst/>
            <a:rect l="l" t="t" r="r" b="b"/>
            <a:pathLst>
              <a:path w="9723497" h="1638063">
                <a:moveTo>
                  <a:pt x="0" y="0"/>
                </a:moveTo>
                <a:lnTo>
                  <a:pt x="9723497" y="0"/>
                </a:lnTo>
                <a:lnTo>
                  <a:pt x="9723497" y="1638063"/>
                </a:lnTo>
                <a:lnTo>
                  <a:pt x="0" y="1638063"/>
                </a:lnTo>
                <a:lnTo>
                  <a:pt x="0" y="0"/>
                </a:lnTo>
                <a:close/>
              </a:path>
            </a:pathLst>
          </a:custGeom>
          <a:blipFill>
            <a:blip r:embed="rId5"/>
            <a:stretch>
              <a:fillRect l="-1616"/>
            </a:stretch>
          </a:blipFill>
        </p:spPr>
        <p:txBody>
          <a:bodyPr/>
          <a:lstStyle/>
          <a:p>
            <a:endParaRPr lang="en-IN"/>
          </a:p>
        </p:txBody>
      </p:sp>
      <p:sp>
        <p:nvSpPr>
          <p:cNvPr id="5" name="TextBox 5"/>
          <p:cNvSpPr txBox="1"/>
          <p:nvPr/>
        </p:nvSpPr>
        <p:spPr>
          <a:xfrm>
            <a:off x="1028700" y="1057275"/>
            <a:ext cx="9855003" cy="873671"/>
          </a:xfrm>
          <a:prstGeom prst="rect">
            <a:avLst/>
          </a:prstGeom>
        </p:spPr>
        <p:txBody>
          <a:bodyPr lIns="0" tIns="0" rIns="0" bIns="0" rtlCol="0" anchor="t">
            <a:spAutoFit/>
          </a:bodyPr>
          <a:lstStyle/>
          <a:p>
            <a:pPr marL="0" lvl="0" indent="0" algn="l">
              <a:lnSpc>
                <a:spcPts val="5862"/>
              </a:lnSpc>
              <a:spcBef>
                <a:spcPct val="0"/>
              </a:spcBef>
            </a:pPr>
            <a:r>
              <a:rPr lang="en-US" sz="5921" spc="207">
                <a:solidFill>
                  <a:srgbClr val="007074"/>
                </a:solidFill>
                <a:latin typeface="Codec Pro ExtraBold"/>
              </a:rPr>
              <a:t>3. Logistic Regression</a:t>
            </a:r>
          </a:p>
        </p:txBody>
      </p:sp>
      <p:sp>
        <p:nvSpPr>
          <p:cNvPr id="6" name="TextBox 6"/>
          <p:cNvSpPr txBox="1"/>
          <p:nvPr/>
        </p:nvSpPr>
        <p:spPr>
          <a:xfrm>
            <a:off x="485347" y="2606705"/>
            <a:ext cx="7161742" cy="5943600"/>
          </a:xfrm>
          <a:prstGeom prst="rect">
            <a:avLst/>
          </a:prstGeom>
        </p:spPr>
        <p:txBody>
          <a:bodyPr lIns="0" tIns="0" rIns="0" bIns="0" rtlCol="0" anchor="t">
            <a:spAutoFit/>
          </a:bodyPr>
          <a:lstStyle/>
          <a:p>
            <a:pPr algn="ctr">
              <a:lnSpc>
                <a:spcPts val="3900"/>
              </a:lnSpc>
            </a:pPr>
            <a:r>
              <a:rPr lang="en-US" sz="3000">
                <a:solidFill>
                  <a:srgbClr val="007074"/>
                </a:solidFill>
                <a:latin typeface="Open Sauce"/>
              </a:rPr>
              <a:t>A logistic model has been developed to classify the states based on the outbreak status and this outbreak severity is based on the various factors like no of cases,rainfall etc</a:t>
            </a:r>
          </a:p>
          <a:p>
            <a:pPr algn="ctr">
              <a:lnSpc>
                <a:spcPts val="3900"/>
              </a:lnSpc>
            </a:pPr>
            <a:r>
              <a:rPr lang="en-US" sz="3000">
                <a:solidFill>
                  <a:srgbClr val="007074"/>
                </a:solidFill>
                <a:latin typeface="Open Sauce"/>
              </a:rPr>
              <a:t>The threshold for the variable y outbreak has been taken based on the proportion of the number of dengue cases with the annual rainfall. If the proportion is greater than 0.5 then it is classified as outbreak(1) otherwise 0.</a:t>
            </a:r>
          </a:p>
          <a:p>
            <a:pPr algn="ctr">
              <a:lnSpc>
                <a:spcPts val="3900"/>
              </a:lnSpc>
              <a:spcBef>
                <a:spcPct val="0"/>
              </a:spcBef>
            </a:pPr>
            <a:r>
              <a:rPr lang="en-US" sz="3000">
                <a:solidFill>
                  <a:srgbClr val="007074"/>
                </a:solidFill>
                <a:latin typeface="Open Sauce"/>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0" y="1028700"/>
            <a:ext cx="2264311" cy="1058545"/>
            <a:chOff x="0" y="0"/>
            <a:chExt cx="596362" cy="278794"/>
          </a:xfrm>
        </p:grpSpPr>
        <p:sp>
          <p:nvSpPr>
            <p:cNvPr id="3" name="Freeform 3"/>
            <p:cNvSpPr/>
            <p:nvPr/>
          </p:nvSpPr>
          <p:spPr>
            <a:xfrm>
              <a:off x="0" y="0"/>
              <a:ext cx="596362" cy="278794"/>
            </a:xfrm>
            <a:custGeom>
              <a:avLst/>
              <a:gdLst/>
              <a:ahLst/>
              <a:cxnLst/>
              <a:rect l="l" t="t" r="r" b="b"/>
              <a:pathLst>
                <a:path w="596362" h="278794">
                  <a:moveTo>
                    <a:pt x="0" y="0"/>
                  </a:moveTo>
                  <a:lnTo>
                    <a:pt x="596362" y="0"/>
                  </a:lnTo>
                  <a:lnTo>
                    <a:pt x="596362" y="278794"/>
                  </a:lnTo>
                  <a:lnTo>
                    <a:pt x="0" y="278794"/>
                  </a:lnTo>
                  <a:close/>
                </a:path>
              </a:pathLst>
            </a:custGeom>
            <a:solidFill>
              <a:srgbClr val="007074"/>
            </a:solidFill>
            <a:ln cap="sq">
              <a:noFill/>
              <a:prstDash val="solid"/>
              <a:miter/>
            </a:ln>
          </p:spPr>
          <p:txBody>
            <a:bodyPr/>
            <a:lstStyle/>
            <a:p>
              <a:endParaRPr lang="en-IN"/>
            </a:p>
          </p:txBody>
        </p:sp>
        <p:sp>
          <p:nvSpPr>
            <p:cNvPr id="4" name="TextBox 4"/>
            <p:cNvSpPr txBox="1"/>
            <p:nvPr/>
          </p:nvSpPr>
          <p:spPr>
            <a:xfrm>
              <a:off x="0" y="-38100"/>
              <a:ext cx="596362" cy="31689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754040" y="1023683"/>
            <a:ext cx="6879407" cy="1077595"/>
          </a:xfrm>
          <a:prstGeom prst="rect">
            <a:avLst/>
          </a:prstGeom>
        </p:spPr>
        <p:txBody>
          <a:bodyPr lIns="0" tIns="0" rIns="0" bIns="0" rtlCol="0" anchor="t">
            <a:spAutoFit/>
          </a:bodyPr>
          <a:lstStyle/>
          <a:p>
            <a:pPr>
              <a:lnSpc>
                <a:spcPts val="8539"/>
              </a:lnSpc>
            </a:pPr>
            <a:r>
              <a:rPr lang="en-US" sz="6999" spc="132">
                <a:solidFill>
                  <a:srgbClr val="007074"/>
                </a:solidFill>
                <a:latin typeface="Canva Sans Bold"/>
              </a:rPr>
              <a:t>Conclusion</a:t>
            </a:r>
          </a:p>
        </p:txBody>
      </p:sp>
      <p:sp>
        <p:nvSpPr>
          <p:cNvPr id="6" name="TextBox 6"/>
          <p:cNvSpPr txBox="1"/>
          <p:nvPr/>
        </p:nvSpPr>
        <p:spPr>
          <a:xfrm>
            <a:off x="388359" y="2528940"/>
            <a:ext cx="17511282" cy="7545705"/>
          </a:xfrm>
          <a:prstGeom prst="rect">
            <a:avLst/>
          </a:prstGeom>
        </p:spPr>
        <p:txBody>
          <a:bodyPr lIns="0" tIns="0" rIns="0" bIns="0" rtlCol="0" anchor="t">
            <a:spAutoFit/>
          </a:bodyPr>
          <a:lstStyle/>
          <a:p>
            <a:pPr marL="647700" lvl="1" indent="-323850" algn="just">
              <a:lnSpc>
                <a:spcPts val="5070"/>
              </a:lnSpc>
              <a:buFont typeface="Arial"/>
              <a:buChar char="•"/>
            </a:pPr>
            <a:r>
              <a:rPr lang="en-US" sz="3000">
                <a:solidFill>
                  <a:srgbClr val="231F20"/>
                </a:solidFill>
                <a:latin typeface="Open Sauce"/>
              </a:rPr>
              <a:t>According to hotspot analysis, the districts in Karnataka like Bellary, Bengaluru Rural, Chikkaballapur, Krishnagiri, and Mysuru have emerged as the primary regions for dengue-related deaths in the years 2021 and 2022. These findings indicate the inadequate treatment provided to patients suffering from dengue in these areas.</a:t>
            </a:r>
          </a:p>
          <a:p>
            <a:pPr marL="647700" lvl="1" indent="-323850" algn="just">
              <a:lnSpc>
                <a:spcPts val="5070"/>
              </a:lnSpc>
              <a:buFont typeface="Arial"/>
              <a:buChar char="•"/>
            </a:pPr>
            <a:r>
              <a:rPr lang="en-US" sz="3000">
                <a:solidFill>
                  <a:srgbClr val="231F20"/>
                </a:solidFill>
                <a:latin typeface="Open Sauce"/>
              </a:rPr>
              <a:t>Using Negative binomial regression two predictive models for cases and deaths respectively have been developed which can be used to predict the cases and deaths.</a:t>
            </a:r>
          </a:p>
          <a:p>
            <a:pPr marL="647700" lvl="1" indent="-323850" algn="just">
              <a:lnSpc>
                <a:spcPts val="5070"/>
              </a:lnSpc>
              <a:buFont typeface="Arial"/>
              <a:buChar char="•"/>
            </a:pPr>
            <a:r>
              <a:rPr lang="en-US" sz="3000">
                <a:solidFill>
                  <a:srgbClr val="231F20"/>
                </a:solidFill>
                <a:latin typeface="Open Sauce"/>
              </a:rPr>
              <a:t>It is obtained that both the models are well developed since the ratio of the deviance with the degrees of freedom which is the difference between the total number of observations and number of parameters i.e.105-5=100 of both the models is greater than 1.</a:t>
            </a:r>
          </a:p>
          <a:p>
            <a:pPr marL="647700" lvl="1" indent="-323850" algn="just">
              <a:lnSpc>
                <a:spcPts val="5070"/>
              </a:lnSpc>
              <a:buFont typeface="Arial"/>
              <a:buChar char="•"/>
            </a:pPr>
            <a:r>
              <a:rPr lang="en-US" sz="3000">
                <a:solidFill>
                  <a:srgbClr val="231F20"/>
                </a:solidFill>
                <a:latin typeface="Open Sauce"/>
              </a:rPr>
              <a:t>The developed model has been giving an accuracy of 90% and the training and testing data has been taken in the ratio 80:20.</a:t>
            </a:r>
          </a:p>
          <a:p>
            <a:pPr algn="just">
              <a:lnSpc>
                <a:spcPts val="3900"/>
              </a:lnSpc>
            </a:pPr>
            <a:endParaRPr lang="en-US" sz="3000">
              <a:solidFill>
                <a:srgbClr val="231F20"/>
              </a:solidFill>
              <a:latin typeface="Open Sau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1273824" y="1009650"/>
            <a:ext cx="16379717" cy="10125710"/>
          </a:xfrm>
          <a:prstGeom prst="rect">
            <a:avLst/>
          </a:prstGeom>
        </p:spPr>
        <p:txBody>
          <a:bodyPr lIns="0" tIns="0" rIns="0" bIns="0" rtlCol="0" anchor="t">
            <a:spAutoFit/>
          </a:bodyPr>
          <a:lstStyle/>
          <a:p>
            <a:pPr marL="474979" lvl="1" indent="-237490">
              <a:lnSpc>
                <a:spcPts val="2859"/>
              </a:lnSpc>
              <a:buFont typeface="Arial"/>
              <a:buChar char="•"/>
            </a:pPr>
            <a:r>
              <a:rPr lang="en-US" sz="2199">
                <a:solidFill>
                  <a:srgbClr val="000000"/>
                </a:solidFill>
                <a:latin typeface="Open Sauce"/>
              </a:rPr>
              <a:t>Improving Dengue Forecasts by Using Geospatial Big DataAnalysis in Google Earth Engine and the Historical Dengue Information-Aided Long Short Term Memory Modeling, Zhichao Li 1, Helen Gurgel 2 , Lei Xu 3 , Linsheng Yang 1 and Jinwei Dong 1,*</a:t>
            </a:r>
          </a:p>
          <a:p>
            <a:pPr marL="474979" lvl="1" indent="-237490">
              <a:lnSpc>
                <a:spcPts val="2859"/>
              </a:lnSpc>
              <a:buFont typeface="Arial"/>
              <a:buChar char="•"/>
            </a:pPr>
            <a:r>
              <a:rPr lang="en-US" sz="2199">
                <a:solidFill>
                  <a:srgbClr val="000000"/>
                </a:solidFill>
                <a:latin typeface="Open Sauce"/>
              </a:rPr>
              <a:t>Potential effect of population and climate changes on global distribution of dengue fever; an empirical model, Simon Hales, Neil de Wet, John Maindonald, Alistair Woodward.</a:t>
            </a:r>
          </a:p>
          <a:p>
            <a:pPr marL="474979" lvl="1" indent="-237490">
              <a:lnSpc>
                <a:spcPts val="2859"/>
              </a:lnSpc>
              <a:buFont typeface="Arial"/>
              <a:buChar char="•"/>
            </a:pPr>
            <a:r>
              <a:rPr lang="en-US" sz="2199">
                <a:solidFill>
                  <a:srgbClr val="000000"/>
                </a:solidFill>
                <a:latin typeface="Open Sauce"/>
              </a:rPr>
              <a:t>Statistical Modelling of the effect of rainfall flushing on dengue transmission in Singapore , Corey M. BenedumID Osama M. E. Seidahmed Elfatih A. B. Eltahir3 Natasha Markuzon1*</a:t>
            </a:r>
          </a:p>
          <a:p>
            <a:pPr marL="474979" lvl="1" indent="-237490">
              <a:lnSpc>
                <a:spcPts val="2859"/>
              </a:lnSpc>
              <a:buFont typeface="Arial"/>
              <a:buChar char="•"/>
            </a:pPr>
            <a:r>
              <a:rPr lang="en-US" sz="2199">
                <a:solidFill>
                  <a:srgbClr val="000000"/>
                </a:solidFill>
                <a:latin typeface="Open Sauce"/>
              </a:rPr>
              <a:t>Increasing Dengue Incidence in Singapore over the Past 40 Years: Population Growth, Climate and Mobility, Claudio Jose Struchiner, Joacim Rocklöv, Annelies Wilder-SmithEduardo Massad.</a:t>
            </a:r>
          </a:p>
          <a:p>
            <a:pPr marL="474979" lvl="1" indent="-237490">
              <a:lnSpc>
                <a:spcPts val="2859"/>
              </a:lnSpc>
              <a:buFont typeface="Arial"/>
              <a:buChar char="•"/>
            </a:pPr>
            <a:r>
              <a:rPr lang="en-US" sz="2199">
                <a:solidFill>
                  <a:srgbClr val="000000"/>
                </a:solidFill>
                <a:latin typeface="Open Sauce"/>
              </a:rPr>
              <a:t>A data-driven epidemiological prediction method for dengue outbreaks using local and remote sensing data,  Anna L Buczak*, Phillip T Koshute, Steven M Babin, Brian H Feighner and Sheryl H Lewis.</a:t>
            </a:r>
          </a:p>
          <a:p>
            <a:pPr marL="474979" lvl="1" indent="-237490">
              <a:lnSpc>
                <a:spcPts val="2859"/>
              </a:lnSpc>
              <a:buFont typeface="Arial"/>
              <a:buChar char="•"/>
            </a:pPr>
            <a:r>
              <a:rPr lang="en-US" sz="2199">
                <a:solidFill>
                  <a:srgbClr val="000000"/>
                </a:solidFill>
                <a:latin typeface="Open Sauce"/>
              </a:rPr>
              <a:t>The current and future global distribution and population at risk of dengue, Jane P. Messina 1,2,17*, Oliver J. Brady3,4,17, Nick Golding 5, Moritz U. G. Kraemer 6,7,8, G. R. William Wint9, Sarah E. Ray10, David M. Pigott10, Freya M.Shearer11, Kimberly Johnson10, Lucas Earl10, Laurie B. Marczak10, Shreya Shirude10, Nicole Davis Weaver 10, Marius Gilbert12, Raman Velayudhan13, Peter Jones14, Thomas Jaenisch15, Thomas W. Scott16, Robert C. Reiner Jr10,18 and Simon I. Hay</a:t>
            </a:r>
          </a:p>
          <a:p>
            <a:pPr marL="474979" lvl="1" indent="-237490">
              <a:lnSpc>
                <a:spcPts val="2859"/>
              </a:lnSpc>
              <a:buFont typeface="Arial"/>
              <a:buChar char="•"/>
            </a:pPr>
            <a:r>
              <a:rPr lang="en-US" sz="2199">
                <a:solidFill>
                  <a:srgbClr val="000000"/>
                </a:solidFill>
                <a:latin typeface="Open Sauce"/>
              </a:rPr>
              <a:t>Knowledge, attitude and practice on dengue prevention and dengue seroprevalence in a dengue hotspot in Malaysia: A cross-sectional study, Sivaneswari Selvarajoo 1, Jonathan Wee Kent Liew 1, Wing Tan1, Xin Ying Lim1, Wardha F . Refai2, Rafdzah Ahmad Zaki3, Neha Sethi4, Wan Yusoff Wan Sulaiman1, Yvonne Ai Lian Lim1, Jamuna Vadivelu5 &amp; Indra Vythilingam1</a:t>
            </a:r>
          </a:p>
          <a:p>
            <a:pPr marL="474979" lvl="1" indent="-237490">
              <a:lnSpc>
                <a:spcPts val="2859"/>
              </a:lnSpc>
              <a:buFont typeface="Arial"/>
              <a:buChar char="•"/>
            </a:pPr>
            <a:r>
              <a:rPr lang="en-US" sz="2199">
                <a:solidFill>
                  <a:srgbClr val="000000"/>
                </a:solidFill>
                <a:latin typeface="Open Sauce"/>
              </a:rPr>
              <a:t>The current and future global distribution and population at risk of dengue, Jane P. Messina 1,2,17*, Oliver J. Brady3,4,17, Nick Golding 5, Moritz U. G. Kraemer 6,7,8, G. R. William Wint9, Sarah E. Ray10, David M. Pigott10, Freya M.Shearer11, Kimberly Johnson10, Lucas Earl10, Laurie B. Marczak10, Shreya Shirude10, Nicole Davis Weaver 10, Marius Gilbert12, Raman Velayudhan13, Peter Jones14, Thomas Jaenisch15, Thomas W. Scott16, Robert C. Reiner Jr10,18 and Simon I. Hay</a:t>
            </a:r>
          </a:p>
          <a:p>
            <a:pPr>
              <a:lnSpc>
                <a:spcPts val="2859"/>
              </a:lnSpc>
            </a:pPr>
            <a:endParaRPr lang="en-US" sz="2199">
              <a:solidFill>
                <a:srgbClr val="000000"/>
              </a:solidFill>
              <a:latin typeface="Open Sauce"/>
            </a:endParaRPr>
          </a:p>
          <a:p>
            <a:pPr>
              <a:lnSpc>
                <a:spcPts val="2859"/>
              </a:lnSpc>
            </a:pPr>
            <a:endParaRPr lang="en-US" sz="2199">
              <a:solidFill>
                <a:srgbClr val="000000"/>
              </a:solidFill>
              <a:latin typeface="Open Sauce"/>
            </a:endParaRPr>
          </a:p>
          <a:p>
            <a:pPr>
              <a:lnSpc>
                <a:spcPts val="2859"/>
              </a:lnSpc>
            </a:pPr>
            <a:endParaRPr lang="en-US" sz="2199">
              <a:solidFill>
                <a:srgbClr val="000000"/>
              </a:solidFill>
              <a:latin typeface="Open Sauce"/>
            </a:endParaRPr>
          </a:p>
        </p:txBody>
      </p:sp>
      <p:sp>
        <p:nvSpPr>
          <p:cNvPr id="3" name="TextBox 3"/>
          <p:cNvSpPr txBox="1"/>
          <p:nvPr/>
        </p:nvSpPr>
        <p:spPr>
          <a:xfrm>
            <a:off x="0" y="90736"/>
            <a:ext cx="6384004" cy="705427"/>
          </a:xfrm>
          <a:prstGeom prst="rect">
            <a:avLst/>
          </a:prstGeom>
        </p:spPr>
        <p:txBody>
          <a:bodyPr lIns="0" tIns="0" rIns="0" bIns="0" rtlCol="0" anchor="t">
            <a:spAutoFit/>
          </a:bodyPr>
          <a:lstStyle/>
          <a:p>
            <a:pPr algn="ctr">
              <a:lnSpc>
                <a:spcPts val="5715"/>
              </a:lnSpc>
            </a:pPr>
            <a:r>
              <a:rPr lang="en-US" sz="4141" spc="405">
                <a:solidFill>
                  <a:srgbClr val="007074"/>
                </a:solidFill>
                <a:latin typeface="Open Sauce Bold"/>
              </a:rPr>
              <a:t>References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37030" y="3034256"/>
            <a:ext cx="9613940" cy="2603653"/>
          </a:xfrm>
          <a:prstGeom prst="rect">
            <a:avLst/>
          </a:prstGeom>
        </p:spPr>
        <p:txBody>
          <a:bodyPr lIns="0" tIns="0" rIns="0" bIns="0" rtlCol="0" anchor="t">
            <a:spAutoFit/>
          </a:bodyPr>
          <a:lstStyle/>
          <a:p>
            <a:pPr algn="ctr">
              <a:lnSpc>
                <a:spcPts val="21341"/>
              </a:lnSpc>
            </a:pPr>
            <a:r>
              <a:rPr lang="en-US" sz="15243">
                <a:solidFill>
                  <a:srgbClr val="007074"/>
                </a:solidFill>
                <a:latin typeface="Open Sauce"/>
              </a:rPr>
              <a:t>Thank you</a:t>
            </a:r>
          </a:p>
        </p:txBody>
      </p:sp>
      <p:grpSp>
        <p:nvGrpSpPr>
          <p:cNvPr id="3" name="Group 3"/>
          <p:cNvGrpSpPr/>
          <p:nvPr/>
        </p:nvGrpSpPr>
        <p:grpSpPr>
          <a:xfrm>
            <a:off x="10776043" y="-2935349"/>
            <a:ext cx="3964049" cy="396404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74"/>
            </a:solidFill>
            <a:ln cap="sq">
              <a:noFill/>
              <a:prstDash val="solid"/>
              <a:miter/>
            </a:ln>
          </p:spPr>
          <p:txBody>
            <a:bodyPr/>
            <a:lstStyle/>
            <a:p>
              <a:endParaRPr lang="en-IN"/>
            </a:p>
          </p:txBody>
        </p:sp>
        <p:sp>
          <p:nvSpPr>
            <p:cNvPr id="5" name="TextBox 5"/>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6" name="Freeform 6"/>
          <p:cNvSpPr/>
          <p:nvPr/>
        </p:nvSpPr>
        <p:spPr>
          <a:xfrm>
            <a:off x="12758068" y="-7198889"/>
            <a:ext cx="9348363" cy="9348363"/>
          </a:xfrm>
          <a:custGeom>
            <a:avLst/>
            <a:gdLst/>
            <a:ahLst/>
            <a:cxnLst/>
            <a:rect l="l" t="t" r="r" b="b"/>
            <a:pathLst>
              <a:path w="9348363" h="9348363">
                <a:moveTo>
                  <a:pt x="0" y="0"/>
                </a:moveTo>
                <a:lnTo>
                  <a:pt x="9348362" y="0"/>
                </a:lnTo>
                <a:lnTo>
                  <a:pt x="9348362" y="9348363"/>
                </a:lnTo>
                <a:lnTo>
                  <a:pt x="0" y="93483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7" name="Group 7"/>
          <p:cNvGrpSpPr/>
          <p:nvPr/>
        </p:nvGrpSpPr>
        <p:grpSpPr>
          <a:xfrm>
            <a:off x="-462219" y="8613348"/>
            <a:ext cx="2649263" cy="264926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74"/>
            </a:solidFill>
            <a:ln cap="sq">
              <a:noFill/>
              <a:prstDash val="solid"/>
              <a:miter/>
            </a:ln>
          </p:spPr>
          <p:txBody>
            <a:bodyPr/>
            <a:lstStyle/>
            <a:p>
              <a:endParaRPr lang="en-IN"/>
            </a:p>
          </p:txBody>
        </p:sp>
        <p:sp>
          <p:nvSpPr>
            <p:cNvPr id="9" name="TextBox 9"/>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0" name="Freeform 10"/>
          <p:cNvSpPr/>
          <p:nvPr/>
        </p:nvSpPr>
        <p:spPr>
          <a:xfrm>
            <a:off x="767163" y="8918951"/>
            <a:ext cx="4687320" cy="4687320"/>
          </a:xfrm>
          <a:custGeom>
            <a:avLst/>
            <a:gdLst/>
            <a:ahLst/>
            <a:cxnLst/>
            <a:rect l="l" t="t" r="r" b="b"/>
            <a:pathLst>
              <a:path w="4687320" h="4687320">
                <a:moveTo>
                  <a:pt x="0" y="0"/>
                </a:moveTo>
                <a:lnTo>
                  <a:pt x="4687319" y="0"/>
                </a:lnTo>
                <a:lnTo>
                  <a:pt x="4687319" y="4687319"/>
                </a:lnTo>
                <a:lnTo>
                  <a:pt x="0" y="46873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3812627" y="1525097"/>
            <a:ext cx="1400485" cy="8282963"/>
            <a:chOff x="0" y="0"/>
            <a:chExt cx="368852" cy="2181521"/>
          </a:xfrm>
        </p:grpSpPr>
        <p:sp>
          <p:nvSpPr>
            <p:cNvPr id="3" name="Freeform 3"/>
            <p:cNvSpPr/>
            <p:nvPr/>
          </p:nvSpPr>
          <p:spPr>
            <a:xfrm>
              <a:off x="0" y="0"/>
              <a:ext cx="368852" cy="2181521"/>
            </a:xfrm>
            <a:custGeom>
              <a:avLst/>
              <a:gdLst/>
              <a:ahLst/>
              <a:cxnLst/>
              <a:rect l="l" t="t" r="r" b="b"/>
              <a:pathLst>
                <a:path w="368852" h="2181521">
                  <a:moveTo>
                    <a:pt x="0" y="0"/>
                  </a:moveTo>
                  <a:lnTo>
                    <a:pt x="368852" y="0"/>
                  </a:lnTo>
                  <a:lnTo>
                    <a:pt x="368852" y="2181521"/>
                  </a:lnTo>
                  <a:lnTo>
                    <a:pt x="0" y="2181521"/>
                  </a:lnTo>
                  <a:close/>
                </a:path>
              </a:pathLst>
            </a:custGeom>
            <a:solidFill>
              <a:srgbClr val="6AABA5"/>
            </a:solidFill>
            <a:ln cap="sq">
              <a:noFill/>
              <a:prstDash val="solid"/>
              <a:miter/>
            </a:ln>
          </p:spPr>
          <p:txBody>
            <a:bodyPr/>
            <a:lstStyle/>
            <a:p>
              <a:endParaRPr lang="en-IN"/>
            </a:p>
          </p:txBody>
        </p:sp>
        <p:sp>
          <p:nvSpPr>
            <p:cNvPr id="4" name="TextBox 4"/>
            <p:cNvSpPr txBox="1"/>
            <p:nvPr/>
          </p:nvSpPr>
          <p:spPr>
            <a:xfrm>
              <a:off x="0" y="-19050"/>
              <a:ext cx="368852" cy="2200571"/>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5" name="Group 5"/>
          <p:cNvGrpSpPr/>
          <p:nvPr/>
        </p:nvGrpSpPr>
        <p:grpSpPr>
          <a:xfrm>
            <a:off x="-1543050" y="-558218"/>
            <a:ext cx="3086100" cy="11299900"/>
            <a:chOff x="0" y="0"/>
            <a:chExt cx="812800" cy="2976105"/>
          </a:xfrm>
        </p:grpSpPr>
        <p:sp>
          <p:nvSpPr>
            <p:cNvPr id="6" name="Freeform 6"/>
            <p:cNvSpPr/>
            <p:nvPr/>
          </p:nvSpPr>
          <p:spPr>
            <a:xfrm>
              <a:off x="0"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007074"/>
            </a:solidFill>
          </p:spPr>
          <p:txBody>
            <a:bodyPr/>
            <a:lstStyle/>
            <a:p>
              <a:endParaRPr lang="en-IN"/>
            </a:p>
          </p:txBody>
        </p:sp>
        <p:sp>
          <p:nvSpPr>
            <p:cNvPr id="7" name="TextBox 7"/>
            <p:cNvSpPr txBox="1"/>
            <p:nvPr/>
          </p:nvSpPr>
          <p:spPr>
            <a:xfrm>
              <a:off x="0" y="-19050"/>
              <a:ext cx="812800" cy="2995155"/>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5698915" y="8697813"/>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TextBox 9"/>
          <p:cNvSpPr txBox="1"/>
          <p:nvPr/>
        </p:nvSpPr>
        <p:spPr>
          <a:xfrm>
            <a:off x="4817670" y="85725"/>
            <a:ext cx="5661991" cy="1439372"/>
          </a:xfrm>
          <a:prstGeom prst="rect">
            <a:avLst/>
          </a:prstGeom>
        </p:spPr>
        <p:txBody>
          <a:bodyPr lIns="0" tIns="0" rIns="0" bIns="0" rtlCol="0" anchor="t">
            <a:spAutoFit/>
          </a:bodyPr>
          <a:lstStyle/>
          <a:p>
            <a:pPr>
              <a:lnSpc>
                <a:spcPts val="10858"/>
              </a:lnSpc>
            </a:pPr>
            <a:r>
              <a:rPr lang="en-US" sz="7868" spc="771">
                <a:solidFill>
                  <a:srgbClr val="007074"/>
                </a:solidFill>
                <a:latin typeface="Codec Pro ExtraBold"/>
              </a:rPr>
              <a:t>Content</a:t>
            </a:r>
          </a:p>
        </p:txBody>
      </p:sp>
      <p:sp>
        <p:nvSpPr>
          <p:cNvPr id="10" name="TextBox 10"/>
          <p:cNvSpPr txBox="1"/>
          <p:nvPr/>
        </p:nvSpPr>
        <p:spPr>
          <a:xfrm>
            <a:off x="4044260" y="1956435"/>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01</a:t>
            </a:r>
          </a:p>
        </p:txBody>
      </p:sp>
      <p:sp>
        <p:nvSpPr>
          <p:cNvPr id="11" name="TextBox 11"/>
          <p:cNvSpPr txBox="1"/>
          <p:nvPr/>
        </p:nvSpPr>
        <p:spPr>
          <a:xfrm>
            <a:off x="4044260" y="3036570"/>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02</a:t>
            </a:r>
          </a:p>
        </p:txBody>
      </p:sp>
      <p:sp>
        <p:nvSpPr>
          <p:cNvPr id="12" name="TextBox 12"/>
          <p:cNvSpPr txBox="1"/>
          <p:nvPr/>
        </p:nvSpPr>
        <p:spPr>
          <a:xfrm>
            <a:off x="4044260" y="4179570"/>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03</a:t>
            </a:r>
          </a:p>
        </p:txBody>
      </p:sp>
      <p:sp>
        <p:nvSpPr>
          <p:cNvPr id="13" name="TextBox 13"/>
          <p:cNvSpPr txBox="1"/>
          <p:nvPr/>
        </p:nvSpPr>
        <p:spPr>
          <a:xfrm>
            <a:off x="5400737" y="1965960"/>
            <a:ext cx="5790503" cy="578950"/>
          </a:xfrm>
          <a:prstGeom prst="rect">
            <a:avLst/>
          </a:prstGeom>
        </p:spPr>
        <p:txBody>
          <a:bodyPr lIns="0" tIns="0" rIns="0" bIns="0" rtlCol="0" anchor="t">
            <a:spAutoFit/>
          </a:bodyPr>
          <a:lstStyle/>
          <a:p>
            <a:pPr>
              <a:lnSpc>
                <a:spcPts val="4725"/>
              </a:lnSpc>
            </a:pPr>
            <a:r>
              <a:rPr lang="en-US" sz="3424" spc="335">
                <a:solidFill>
                  <a:srgbClr val="231F20"/>
                </a:solidFill>
                <a:latin typeface="Open Sauce"/>
              </a:rPr>
              <a:t>Relevance</a:t>
            </a:r>
          </a:p>
        </p:txBody>
      </p:sp>
      <p:sp>
        <p:nvSpPr>
          <p:cNvPr id="14" name="TextBox 14"/>
          <p:cNvSpPr txBox="1"/>
          <p:nvPr/>
        </p:nvSpPr>
        <p:spPr>
          <a:xfrm>
            <a:off x="5400737" y="3046095"/>
            <a:ext cx="6076629" cy="578950"/>
          </a:xfrm>
          <a:prstGeom prst="rect">
            <a:avLst/>
          </a:prstGeom>
        </p:spPr>
        <p:txBody>
          <a:bodyPr lIns="0" tIns="0" rIns="0" bIns="0" rtlCol="0" anchor="t">
            <a:spAutoFit/>
          </a:bodyPr>
          <a:lstStyle/>
          <a:p>
            <a:pPr>
              <a:lnSpc>
                <a:spcPts val="4725"/>
              </a:lnSpc>
            </a:pPr>
            <a:r>
              <a:rPr lang="en-US" sz="3424" spc="335">
                <a:solidFill>
                  <a:srgbClr val="231F20"/>
                </a:solidFill>
                <a:latin typeface="Open Sauce"/>
              </a:rPr>
              <a:t>Work plan</a:t>
            </a:r>
          </a:p>
        </p:txBody>
      </p:sp>
      <p:sp>
        <p:nvSpPr>
          <p:cNvPr id="15" name="TextBox 15"/>
          <p:cNvSpPr txBox="1"/>
          <p:nvPr/>
        </p:nvSpPr>
        <p:spPr>
          <a:xfrm>
            <a:off x="5400737" y="5134145"/>
            <a:ext cx="5790503" cy="578950"/>
          </a:xfrm>
          <a:prstGeom prst="rect">
            <a:avLst/>
          </a:prstGeom>
        </p:spPr>
        <p:txBody>
          <a:bodyPr lIns="0" tIns="0" rIns="0" bIns="0" rtlCol="0" anchor="t">
            <a:spAutoFit/>
          </a:bodyPr>
          <a:lstStyle/>
          <a:p>
            <a:pPr marL="0" lvl="0" indent="0" algn="l">
              <a:lnSpc>
                <a:spcPts val="4725"/>
              </a:lnSpc>
              <a:spcBef>
                <a:spcPct val="0"/>
              </a:spcBef>
            </a:pPr>
            <a:r>
              <a:rPr lang="en-US" sz="3424" spc="335">
                <a:solidFill>
                  <a:srgbClr val="231F20"/>
                </a:solidFill>
                <a:latin typeface="Open Sauce"/>
              </a:rPr>
              <a:t>Objectives</a:t>
            </a:r>
          </a:p>
        </p:txBody>
      </p:sp>
      <p:grpSp>
        <p:nvGrpSpPr>
          <p:cNvPr id="16" name="Group 16"/>
          <p:cNvGrpSpPr/>
          <p:nvPr/>
        </p:nvGrpSpPr>
        <p:grpSpPr>
          <a:xfrm>
            <a:off x="562928" y="2994660"/>
            <a:ext cx="111442" cy="108585"/>
            <a:chOff x="0" y="0"/>
            <a:chExt cx="148590" cy="144780"/>
          </a:xfrm>
        </p:grpSpPr>
        <p:sp>
          <p:nvSpPr>
            <p:cNvPr id="17" name="Freeform 17"/>
            <p:cNvSpPr/>
            <p:nvPr/>
          </p:nvSpPr>
          <p:spPr>
            <a:xfrm>
              <a:off x="46990" y="45720"/>
              <a:ext cx="50800" cy="52070"/>
            </a:xfrm>
            <a:custGeom>
              <a:avLst/>
              <a:gdLst/>
              <a:ahLst/>
              <a:cxnLst/>
              <a:rect l="l" t="t" r="r" b="b"/>
              <a:pathLst>
                <a:path w="50800" h="52070">
                  <a:moveTo>
                    <a:pt x="50800" y="17780"/>
                  </a:moveTo>
                  <a:cubicBezTo>
                    <a:pt x="29210" y="52070"/>
                    <a:pt x="7620" y="45720"/>
                    <a:pt x="3810" y="38100"/>
                  </a:cubicBezTo>
                  <a:cubicBezTo>
                    <a:pt x="0" y="30480"/>
                    <a:pt x="3810" y="10160"/>
                    <a:pt x="10160" y="5080"/>
                  </a:cubicBezTo>
                  <a:cubicBezTo>
                    <a:pt x="16510" y="0"/>
                    <a:pt x="44450" y="7620"/>
                    <a:pt x="44450" y="7620"/>
                  </a:cubicBezTo>
                </a:path>
              </a:pathLst>
            </a:custGeom>
            <a:solidFill>
              <a:srgbClr val="2D90EB"/>
            </a:solidFill>
            <a:ln cap="sq">
              <a:noFill/>
              <a:prstDash val="solid"/>
              <a:miter/>
            </a:ln>
          </p:spPr>
          <p:txBody>
            <a:bodyPr/>
            <a:lstStyle/>
            <a:p>
              <a:endParaRPr lang="en-IN"/>
            </a:p>
          </p:txBody>
        </p:sp>
      </p:grpSp>
      <p:sp>
        <p:nvSpPr>
          <p:cNvPr id="18" name="TextBox 18"/>
          <p:cNvSpPr txBox="1"/>
          <p:nvPr/>
        </p:nvSpPr>
        <p:spPr>
          <a:xfrm>
            <a:off x="4044260" y="5124620"/>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04</a:t>
            </a:r>
          </a:p>
        </p:txBody>
      </p:sp>
      <p:sp>
        <p:nvSpPr>
          <p:cNvPr id="19" name="TextBox 19"/>
          <p:cNvSpPr txBox="1"/>
          <p:nvPr/>
        </p:nvSpPr>
        <p:spPr>
          <a:xfrm>
            <a:off x="5400737" y="4189095"/>
            <a:ext cx="5790503" cy="578950"/>
          </a:xfrm>
          <a:prstGeom prst="rect">
            <a:avLst/>
          </a:prstGeom>
        </p:spPr>
        <p:txBody>
          <a:bodyPr lIns="0" tIns="0" rIns="0" bIns="0" rtlCol="0" anchor="t">
            <a:spAutoFit/>
          </a:bodyPr>
          <a:lstStyle/>
          <a:p>
            <a:pPr marL="0" lvl="0" indent="0" algn="l">
              <a:lnSpc>
                <a:spcPts val="4725"/>
              </a:lnSpc>
              <a:spcBef>
                <a:spcPct val="0"/>
              </a:spcBef>
            </a:pPr>
            <a:r>
              <a:rPr lang="en-US" sz="3424" spc="335">
                <a:solidFill>
                  <a:srgbClr val="231F20"/>
                </a:solidFill>
                <a:latin typeface="Open Sauce"/>
              </a:rPr>
              <a:t>Literature Review</a:t>
            </a:r>
          </a:p>
        </p:txBody>
      </p:sp>
      <p:sp>
        <p:nvSpPr>
          <p:cNvPr id="20" name="TextBox 20"/>
          <p:cNvSpPr txBox="1"/>
          <p:nvPr/>
        </p:nvSpPr>
        <p:spPr>
          <a:xfrm>
            <a:off x="4044260" y="7165021"/>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06</a:t>
            </a:r>
          </a:p>
        </p:txBody>
      </p:sp>
      <p:sp>
        <p:nvSpPr>
          <p:cNvPr id="21" name="TextBox 21"/>
          <p:cNvSpPr txBox="1"/>
          <p:nvPr/>
        </p:nvSpPr>
        <p:spPr>
          <a:xfrm>
            <a:off x="5400737" y="6217920"/>
            <a:ext cx="5790503" cy="578950"/>
          </a:xfrm>
          <a:prstGeom prst="rect">
            <a:avLst/>
          </a:prstGeom>
        </p:spPr>
        <p:txBody>
          <a:bodyPr lIns="0" tIns="0" rIns="0" bIns="0" rtlCol="0" anchor="t">
            <a:spAutoFit/>
          </a:bodyPr>
          <a:lstStyle/>
          <a:p>
            <a:pPr marL="0" lvl="0" indent="0" algn="l">
              <a:lnSpc>
                <a:spcPts val="4725"/>
              </a:lnSpc>
              <a:spcBef>
                <a:spcPct val="0"/>
              </a:spcBef>
            </a:pPr>
            <a:r>
              <a:rPr lang="en-US" sz="3424" spc="335">
                <a:solidFill>
                  <a:srgbClr val="231F20"/>
                </a:solidFill>
                <a:latin typeface="Open Sauce"/>
              </a:rPr>
              <a:t>Methodology</a:t>
            </a:r>
          </a:p>
        </p:txBody>
      </p:sp>
      <p:sp>
        <p:nvSpPr>
          <p:cNvPr id="22" name="TextBox 22"/>
          <p:cNvSpPr txBox="1"/>
          <p:nvPr/>
        </p:nvSpPr>
        <p:spPr>
          <a:xfrm>
            <a:off x="4044260" y="6208395"/>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05</a:t>
            </a:r>
          </a:p>
        </p:txBody>
      </p:sp>
      <p:sp>
        <p:nvSpPr>
          <p:cNvPr id="23" name="TextBox 23"/>
          <p:cNvSpPr txBox="1"/>
          <p:nvPr/>
        </p:nvSpPr>
        <p:spPr>
          <a:xfrm>
            <a:off x="4044260" y="8069578"/>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07</a:t>
            </a:r>
          </a:p>
        </p:txBody>
      </p:sp>
      <p:sp>
        <p:nvSpPr>
          <p:cNvPr id="24" name="TextBox 24"/>
          <p:cNvSpPr txBox="1"/>
          <p:nvPr/>
        </p:nvSpPr>
        <p:spPr>
          <a:xfrm>
            <a:off x="4044260" y="8974134"/>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08</a:t>
            </a:r>
          </a:p>
        </p:txBody>
      </p:sp>
      <p:sp>
        <p:nvSpPr>
          <p:cNvPr id="25" name="TextBox 25"/>
          <p:cNvSpPr txBox="1"/>
          <p:nvPr/>
        </p:nvSpPr>
        <p:spPr>
          <a:xfrm>
            <a:off x="5400737" y="7206021"/>
            <a:ext cx="5790503" cy="578950"/>
          </a:xfrm>
          <a:prstGeom prst="rect">
            <a:avLst/>
          </a:prstGeom>
        </p:spPr>
        <p:txBody>
          <a:bodyPr lIns="0" tIns="0" rIns="0" bIns="0" rtlCol="0" anchor="t">
            <a:spAutoFit/>
          </a:bodyPr>
          <a:lstStyle/>
          <a:p>
            <a:pPr marL="0" lvl="0" indent="0" algn="l">
              <a:lnSpc>
                <a:spcPts val="4725"/>
              </a:lnSpc>
              <a:spcBef>
                <a:spcPct val="0"/>
              </a:spcBef>
            </a:pPr>
            <a:r>
              <a:rPr lang="en-US" sz="3424" spc="335">
                <a:solidFill>
                  <a:srgbClr val="231F20"/>
                </a:solidFill>
                <a:latin typeface="Open Sauce"/>
              </a:rPr>
              <a:t>Analysis and Results</a:t>
            </a:r>
          </a:p>
        </p:txBody>
      </p:sp>
      <p:sp>
        <p:nvSpPr>
          <p:cNvPr id="26" name="TextBox 26"/>
          <p:cNvSpPr txBox="1"/>
          <p:nvPr/>
        </p:nvSpPr>
        <p:spPr>
          <a:xfrm>
            <a:off x="5400737" y="8094840"/>
            <a:ext cx="5790503" cy="578950"/>
          </a:xfrm>
          <a:prstGeom prst="rect">
            <a:avLst/>
          </a:prstGeom>
        </p:spPr>
        <p:txBody>
          <a:bodyPr lIns="0" tIns="0" rIns="0" bIns="0" rtlCol="0" anchor="t">
            <a:spAutoFit/>
          </a:bodyPr>
          <a:lstStyle/>
          <a:p>
            <a:pPr marL="0" lvl="0" indent="0" algn="l">
              <a:lnSpc>
                <a:spcPts val="4725"/>
              </a:lnSpc>
              <a:spcBef>
                <a:spcPct val="0"/>
              </a:spcBef>
            </a:pPr>
            <a:r>
              <a:rPr lang="en-US" sz="3424" spc="335">
                <a:solidFill>
                  <a:srgbClr val="231F20"/>
                </a:solidFill>
                <a:latin typeface="Open Sauce"/>
              </a:rPr>
              <a:t>Conclusion</a:t>
            </a:r>
          </a:p>
        </p:txBody>
      </p:sp>
      <p:sp>
        <p:nvSpPr>
          <p:cNvPr id="27" name="TextBox 27"/>
          <p:cNvSpPr txBox="1"/>
          <p:nvPr/>
        </p:nvSpPr>
        <p:spPr>
          <a:xfrm>
            <a:off x="5400737" y="8983659"/>
            <a:ext cx="5790503" cy="578950"/>
          </a:xfrm>
          <a:prstGeom prst="rect">
            <a:avLst/>
          </a:prstGeom>
        </p:spPr>
        <p:txBody>
          <a:bodyPr lIns="0" tIns="0" rIns="0" bIns="0" rtlCol="0" anchor="t">
            <a:spAutoFit/>
          </a:bodyPr>
          <a:lstStyle/>
          <a:p>
            <a:pPr marL="0" lvl="0" indent="0" algn="l">
              <a:lnSpc>
                <a:spcPts val="4725"/>
              </a:lnSpc>
              <a:spcBef>
                <a:spcPct val="0"/>
              </a:spcBef>
            </a:pPr>
            <a:r>
              <a:rPr lang="en-US" sz="3424" spc="335">
                <a:solidFill>
                  <a:srgbClr val="231F20"/>
                </a:solidFill>
                <a:latin typeface="Open Sauce"/>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1377901" y="1307428"/>
            <a:ext cx="6234800" cy="872303"/>
          </a:xfrm>
          <a:prstGeom prst="rect">
            <a:avLst/>
          </a:prstGeom>
        </p:spPr>
        <p:txBody>
          <a:bodyPr lIns="0" tIns="0" rIns="0" bIns="0" rtlCol="0" anchor="t">
            <a:spAutoFit/>
          </a:bodyPr>
          <a:lstStyle/>
          <a:p>
            <a:pPr marL="0" lvl="0" indent="0" algn="l">
              <a:lnSpc>
                <a:spcPts val="5862"/>
              </a:lnSpc>
              <a:spcBef>
                <a:spcPct val="0"/>
              </a:spcBef>
            </a:pPr>
            <a:r>
              <a:rPr lang="en-US" sz="5921" spc="207">
                <a:solidFill>
                  <a:srgbClr val="007074"/>
                </a:solidFill>
                <a:latin typeface="Codec Pro ExtraBold"/>
              </a:rPr>
              <a:t>RELEVANCE</a:t>
            </a:r>
          </a:p>
        </p:txBody>
      </p:sp>
      <p:sp>
        <p:nvSpPr>
          <p:cNvPr id="3" name="TextBox 3"/>
          <p:cNvSpPr txBox="1"/>
          <p:nvPr/>
        </p:nvSpPr>
        <p:spPr>
          <a:xfrm>
            <a:off x="273849" y="2592070"/>
            <a:ext cx="17787625" cy="7217010"/>
          </a:xfrm>
          <a:prstGeom prst="rect">
            <a:avLst/>
          </a:prstGeom>
        </p:spPr>
        <p:txBody>
          <a:bodyPr lIns="0" tIns="0" rIns="0" bIns="0" rtlCol="0" anchor="t">
            <a:spAutoFit/>
          </a:bodyPr>
          <a:lstStyle/>
          <a:p>
            <a:pPr algn="just">
              <a:lnSpc>
                <a:spcPts val="3619"/>
              </a:lnSpc>
            </a:pPr>
            <a:endParaRPr/>
          </a:p>
          <a:p>
            <a:pPr marL="601162" lvl="1" indent="-300581" algn="just">
              <a:lnSpc>
                <a:spcPts val="3619"/>
              </a:lnSpc>
              <a:spcBef>
                <a:spcPct val="0"/>
              </a:spcBef>
              <a:buFont typeface="Arial"/>
              <a:buChar char="•"/>
            </a:pPr>
            <a:r>
              <a:rPr lang="en-US" sz="2784" u="none" strike="noStrike">
                <a:solidFill>
                  <a:srgbClr val="007074"/>
                </a:solidFill>
                <a:latin typeface="Open Sauce"/>
              </a:rPr>
              <a:t>Dengue is a vector-borne illness transmitted to people through the bite of an infected Aedes species mosquito. </a:t>
            </a:r>
          </a:p>
          <a:p>
            <a:pPr algn="just">
              <a:lnSpc>
                <a:spcPts val="3619"/>
              </a:lnSpc>
              <a:spcBef>
                <a:spcPct val="0"/>
              </a:spcBef>
            </a:pPr>
            <a:endParaRPr lang="en-US" sz="2784" u="none" strike="noStrike">
              <a:solidFill>
                <a:srgbClr val="007074"/>
              </a:solidFill>
              <a:latin typeface="Open Sauce"/>
            </a:endParaRPr>
          </a:p>
          <a:p>
            <a:pPr marL="601162" lvl="1" indent="-300581" algn="just">
              <a:lnSpc>
                <a:spcPts val="3619"/>
              </a:lnSpc>
              <a:spcBef>
                <a:spcPct val="0"/>
              </a:spcBef>
              <a:buFont typeface="Arial"/>
              <a:buChar char="•"/>
            </a:pPr>
            <a:r>
              <a:rPr lang="en-US" sz="2784" u="none" strike="noStrike">
                <a:solidFill>
                  <a:srgbClr val="007074"/>
                </a:solidFill>
                <a:latin typeface="Open Sauce"/>
              </a:rPr>
              <a:t>Even though the majority of infections are moderate, Dengue shock syndrome and Dengue haemorrhagic fever are severe forms of illness that can be lethal.</a:t>
            </a:r>
          </a:p>
          <a:p>
            <a:pPr algn="just">
              <a:lnSpc>
                <a:spcPts val="3619"/>
              </a:lnSpc>
              <a:spcBef>
                <a:spcPct val="0"/>
              </a:spcBef>
            </a:pPr>
            <a:endParaRPr lang="en-US" sz="2784" u="none" strike="noStrike">
              <a:solidFill>
                <a:srgbClr val="007074"/>
              </a:solidFill>
              <a:latin typeface="Open Sauce"/>
            </a:endParaRPr>
          </a:p>
          <a:p>
            <a:pPr marL="601162" lvl="1" indent="-300581" algn="just">
              <a:lnSpc>
                <a:spcPts val="3619"/>
              </a:lnSpc>
              <a:spcBef>
                <a:spcPct val="0"/>
              </a:spcBef>
              <a:buFont typeface="Arial"/>
              <a:buChar char="•"/>
            </a:pPr>
            <a:r>
              <a:rPr lang="en-US" sz="2784" u="none" strike="noStrike">
                <a:solidFill>
                  <a:srgbClr val="007074"/>
                </a:solidFill>
                <a:latin typeface="Open Sauce"/>
              </a:rPr>
              <a:t>Without rapid diagnosis and in the absence of appropriate antiviral medications or vaccinations, the case fatality rate can reach 20%, especially in places with limited resources.</a:t>
            </a:r>
          </a:p>
          <a:p>
            <a:pPr algn="just">
              <a:lnSpc>
                <a:spcPts val="3619"/>
              </a:lnSpc>
              <a:spcBef>
                <a:spcPct val="0"/>
              </a:spcBef>
            </a:pPr>
            <a:endParaRPr lang="en-US" sz="2784" u="none" strike="noStrike">
              <a:solidFill>
                <a:srgbClr val="007074"/>
              </a:solidFill>
              <a:latin typeface="Open Sauce"/>
            </a:endParaRPr>
          </a:p>
          <a:p>
            <a:pPr marL="601162" lvl="1" indent="-300581" algn="just">
              <a:lnSpc>
                <a:spcPts val="3619"/>
              </a:lnSpc>
              <a:spcBef>
                <a:spcPct val="0"/>
              </a:spcBef>
              <a:buFont typeface="Arial"/>
              <a:buChar char="•"/>
            </a:pPr>
            <a:r>
              <a:rPr lang="en-US" sz="2784" u="none" strike="noStrike">
                <a:solidFill>
                  <a:srgbClr val="007074"/>
                </a:solidFill>
                <a:latin typeface="Open Sauce"/>
              </a:rPr>
              <a:t>Many of the tropical nations where dengue is endemic also bear a heavy societal and  financial price</a:t>
            </a:r>
          </a:p>
          <a:p>
            <a:pPr algn="just">
              <a:lnSpc>
                <a:spcPts val="3619"/>
              </a:lnSpc>
              <a:spcBef>
                <a:spcPct val="0"/>
              </a:spcBef>
            </a:pPr>
            <a:endParaRPr lang="en-US" sz="2784" u="none" strike="noStrike">
              <a:solidFill>
                <a:srgbClr val="007074"/>
              </a:solidFill>
              <a:latin typeface="Open Sauce"/>
            </a:endParaRPr>
          </a:p>
          <a:p>
            <a:pPr marL="601162" lvl="1" indent="-300581" algn="just">
              <a:lnSpc>
                <a:spcPts val="3619"/>
              </a:lnSpc>
              <a:spcBef>
                <a:spcPct val="0"/>
              </a:spcBef>
              <a:buFont typeface="Arial"/>
              <a:buChar char="•"/>
            </a:pPr>
            <a:r>
              <a:rPr lang="en-US" sz="2784" u="none" strike="noStrike">
                <a:solidFill>
                  <a:srgbClr val="007074"/>
                </a:solidFill>
                <a:latin typeface="Open Sauce"/>
              </a:rPr>
              <a:t>With the help of an accurate prediction of dengue incidence, one can stop further transmission and put  in place the necessary medical infrastructure at a specific outbreak site</a:t>
            </a:r>
          </a:p>
          <a:p>
            <a:pPr algn="just">
              <a:lnSpc>
                <a:spcPts val="3619"/>
              </a:lnSpc>
              <a:spcBef>
                <a:spcPct val="0"/>
              </a:spcBef>
            </a:pPr>
            <a:endParaRPr lang="en-US" sz="2784" u="none" strike="noStrike">
              <a:solidFill>
                <a:srgbClr val="007074"/>
              </a:solidFill>
              <a:latin typeface="Open Sauce"/>
            </a:endParaRPr>
          </a:p>
          <a:p>
            <a:pPr algn="just">
              <a:lnSpc>
                <a:spcPts val="3619"/>
              </a:lnSpc>
              <a:spcBef>
                <a:spcPct val="0"/>
              </a:spcBef>
            </a:pPr>
            <a:endParaRPr lang="en-US" sz="2784" u="none" strike="noStrike">
              <a:solidFill>
                <a:srgbClr val="007074"/>
              </a:solidFill>
              <a:latin typeface="Open Sauce"/>
            </a:endParaRPr>
          </a:p>
        </p:txBody>
      </p:sp>
      <p:sp>
        <p:nvSpPr>
          <p:cNvPr id="4" name="Freeform 4"/>
          <p:cNvSpPr/>
          <p:nvPr/>
        </p:nvSpPr>
        <p:spPr>
          <a:xfrm rot="-10800000">
            <a:off x="-302910" y="-332200"/>
            <a:ext cx="8744064" cy="2511931"/>
          </a:xfrm>
          <a:custGeom>
            <a:avLst/>
            <a:gdLst/>
            <a:ahLst/>
            <a:cxnLst/>
            <a:rect l="l" t="t" r="r" b="b"/>
            <a:pathLst>
              <a:path w="8744064" h="2511931">
                <a:moveTo>
                  <a:pt x="0" y="0"/>
                </a:moveTo>
                <a:lnTo>
                  <a:pt x="8744064" y="0"/>
                </a:lnTo>
                <a:lnTo>
                  <a:pt x="8744064" y="2511931"/>
                </a:lnTo>
                <a:lnTo>
                  <a:pt x="0" y="2511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758068" y="-7198889"/>
            <a:ext cx="9348363" cy="9348363"/>
          </a:xfrm>
          <a:custGeom>
            <a:avLst/>
            <a:gdLst/>
            <a:ahLst/>
            <a:cxnLst/>
            <a:rect l="l" t="t" r="r" b="b"/>
            <a:pathLst>
              <a:path w="9348363" h="9348363">
                <a:moveTo>
                  <a:pt x="0" y="0"/>
                </a:moveTo>
                <a:lnTo>
                  <a:pt x="9348362" y="0"/>
                </a:lnTo>
                <a:lnTo>
                  <a:pt x="9348362" y="9348363"/>
                </a:lnTo>
                <a:lnTo>
                  <a:pt x="0" y="93483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09567" y="8440098"/>
            <a:ext cx="4687320" cy="4687320"/>
          </a:xfrm>
          <a:custGeom>
            <a:avLst/>
            <a:gdLst/>
            <a:ahLst/>
            <a:cxnLst/>
            <a:rect l="l" t="t" r="r" b="b"/>
            <a:pathLst>
              <a:path w="4687320" h="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aphicFrame>
        <p:nvGraphicFramePr>
          <p:cNvPr id="4" name="Table 4"/>
          <p:cNvGraphicFramePr>
            <a:graphicFrameLocks noGrp="1"/>
          </p:cNvGraphicFramePr>
          <p:nvPr/>
        </p:nvGraphicFramePr>
        <p:xfrm>
          <a:off x="4277753" y="-586453"/>
          <a:ext cx="12167931" cy="10873453"/>
        </p:xfrm>
        <a:graphic>
          <a:graphicData uri="http://schemas.openxmlformats.org/drawingml/2006/table">
            <a:tbl>
              <a:tblPr/>
              <a:tblGrid>
                <a:gridCol w="1745906">
                  <a:extLst>
                    <a:ext uri="{9D8B030D-6E8A-4147-A177-3AD203B41FA5}">
                      <a16:colId xmlns:a16="http://schemas.microsoft.com/office/drawing/2014/main" val="20000"/>
                    </a:ext>
                  </a:extLst>
                </a:gridCol>
                <a:gridCol w="5080139">
                  <a:extLst>
                    <a:ext uri="{9D8B030D-6E8A-4147-A177-3AD203B41FA5}">
                      <a16:colId xmlns:a16="http://schemas.microsoft.com/office/drawing/2014/main" val="20001"/>
                    </a:ext>
                  </a:extLst>
                </a:gridCol>
                <a:gridCol w="1955219">
                  <a:extLst>
                    <a:ext uri="{9D8B030D-6E8A-4147-A177-3AD203B41FA5}">
                      <a16:colId xmlns:a16="http://schemas.microsoft.com/office/drawing/2014/main" val="20002"/>
                    </a:ext>
                  </a:extLst>
                </a:gridCol>
                <a:gridCol w="1897069">
                  <a:extLst>
                    <a:ext uri="{9D8B030D-6E8A-4147-A177-3AD203B41FA5}">
                      <a16:colId xmlns:a16="http://schemas.microsoft.com/office/drawing/2014/main" val="20003"/>
                    </a:ext>
                  </a:extLst>
                </a:gridCol>
                <a:gridCol w="1489598">
                  <a:extLst>
                    <a:ext uri="{9D8B030D-6E8A-4147-A177-3AD203B41FA5}">
                      <a16:colId xmlns:a16="http://schemas.microsoft.com/office/drawing/2014/main" val="20004"/>
                    </a:ext>
                  </a:extLst>
                </a:gridCol>
              </a:tblGrid>
              <a:tr h="1832010">
                <a:tc>
                  <a:txBody>
                    <a:bodyPr/>
                    <a:lstStyle/>
                    <a:p>
                      <a:pPr algn="l">
                        <a:lnSpc>
                          <a:spcPts val="3079"/>
                        </a:lnSpc>
                        <a:defRPr/>
                      </a:pPr>
                      <a:endParaRPr lang="en-US" sz="1100"/>
                    </a:p>
                    <a:p>
                      <a:pPr>
                        <a:lnSpc>
                          <a:spcPts val="3079"/>
                        </a:lnSpc>
                      </a:pPr>
                      <a:r>
                        <a:rPr lang="en-US" sz="2199">
                          <a:solidFill>
                            <a:srgbClr val="000000"/>
                          </a:solidFill>
                          <a:latin typeface="Open Sauce Bold"/>
                        </a:rPr>
                        <a:t>  Task</a:t>
                      </a:r>
                    </a:p>
                    <a:p>
                      <a:pPr>
                        <a:lnSpc>
                          <a:spcPts val="3079"/>
                        </a:lnSpc>
                      </a:pPr>
                      <a:r>
                        <a:rPr lang="en-US" sz="2199">
                          <a:solidFill>
                            <a:srgbClr val="000000"/>
                          </a:solidFill>
                          <a:latin typeface="Open Sauce Bold"/>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079"/>
                        </a:lnSpc>
                        <a:defRPr/>
                      </a:pPr>
                      <a:endParaRPr lang="en-US" sz="1100"/>
                    </a:p>
                    <a:p>
                      <a:pPr>
                        <a:lnSpc>
                          <a:spcPts val="3079"/>
                        </a:lnSpc>
                      </a:pPr>
                      <a:r>
                        <a:rPr lang="en-US" sz="2199">
                          <a:solidFill>
                            <a:srgbClr val="000000"/>
                          </a:solidFill>
                          <a:latin typeface="Open Sauce Bold"/>
                        </a:rPr>
                        <a:t>  Description</a:t>
                      </a:r>
                    </a:p>
                    <a:p>
                      <a:pPr>
                        <a:lnSpc>
                          <a:spcPts val="3079"/>
                        </a:lnSpc>
                      </a:pPr>
                      <a:r>
                        <a:rPr lang="en-US" sz="2199">
                          <a:solidFill>
                            <a:srgbClr val="000000"/>
                          </a:solidFill>
                          <a:latin typeface="Open Sauce Bold"/>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079"/>
                        </a:lnSpc>
                        <a:defRPr/>
                      </a:pPr>
                      <a:endParaRPr lang="en-US" sz="1100"/>
                    </a:p>
                    <a:p>
                      <a:pPr>
                        <a:lnSpc>
                          <a:spcPts val="3079"/>
                        </a:lnSpc>
                      </a:pPr>
                      <a:r>
                        <a:rPr lang="en-US" sz="2199">
                          <a:solidFill>
                            <a:srgbClr val="000000"/>
                          </a:solidFill>
                          <a:latin typeface="Open Sauce Bold"/>
                        </a:rPr>
                        <a:t>  Start</a:t>
                      </a:r>
                    </a:p>
                    <a:p>
                      <a:pPr>
                        <a:lnSpc>
                          <a:spcPts val="3079"/>
                        </a:lnSpc>
                      </a:pPr>
                      <a:r>
                        <a:rPr lang="en-US" sz="2199">
                          <a:solidFill>
                            <a:srgbClr val="000000"/>
                          </a:solidFill>
                          <a:latin typeface="Open Sauce Bold"/>
                        </a:rPr>
                        <a:t>  Date</a:t>
                      </a:r>
                    </a:p>
                    <a:p>
                      <a:pPr>
                        <a:lnSpc>
                          <a:spcPts val="3079"/>
                        </a:lnSpc>
                      </a:pPr>
                      <a:r>
                        <a:rPr lang="en-US" sz="2199">
                          <a:solidFill>
                            <a:srgbClr val="000000"/>
                          </a:solidFill>
                          <a:latin typeface="Open Sauce Bold"/>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079"/>
                        </a:lnSpc>
                        <a:defRPr/>
                      </a:pPr>
                      <a:endParaRPr lang="en-US" sz="1100"/>
                    </a:p>
                    <a:p>
                      <a:pPr>
                        <a:lnSpc>
                          <a:spcPts val="3079"/>
                        </a:lnSpc>
                      </a:pPr>
                      <a:r>
                        <a:rPr lang="en-US" sz="2199">
                          <a:solidFill>
                            <a:srgbClr val="000000"/>
                          </a:solidFill>
                          <a:latin typeface="Open Sauce Bold"/>
                        </a:rPr>
                        <a:t>  End</a:t>
                      </a:r>
                    </a:p>
                    <a:p>
                      <a:pPr>
                        <a:lnSpc>
                          <a:spcPts val="3079"/>
                        </a:lnSpc>
                      </a:pPr>
                      <a:r>
                        <a:rPr lang="en-US" sz="2199">
                          <a:solidFill>
                            <a:srgbClr val="000000"/>
                          </a:solidFill>
                          <a:latin typeface="Open Sauce Bold"/>
                        </a:rPr>
                        <a:t>  Date</a:t>
                      </a:r>
                    </a:p>
                    <a:p>
                      <a:pPr>
                        <a:lnSpc>
                          <a:spcPts val="3079"/>
                        </a:lnSpc>
                      </a:pPr>
                      <a:r>
                        <a:rPr lang="en-US" sz="2199">
                          <a:solidFill>
                            <a:srgbClr val="000000"/>
                          </a:solidFill>
                          <a:latin typeface="Open Sauce Bold"/>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079"/>
                        </a:lnSpc>
                        <a:defRPr/>
                      </a:pPr>
                      <a:endParaRPr lang="en-US" sz="1100"/>
                    </a:p>
                    <a:p>
                      <a:pPr>
                        <a:lnSpc>
                          <a:spcPts val="3079"/>
                        </a:lnSpc>
                      </a:pPr>
                      <a:r>
                        <a:rPr lang="en-US" sz="2199">
                          <a:solidFill>
                            <a:srgbClr val="000000"/>
                          </a:solidFill>
                          <a:latin typeface="Open Sauce Bold"/>
                        </a:rPr>
                        <a:t>  Status</a:t>
                      </a:r>
                    </a:p>
                    <a:p>
                      <a:pPr>
                        <a:lnSpc>
                          <a:spcPts val="3079"/>
                        </a:lnSpc>
                      </a:pPr>
                      <a:r>
                        <a:rPr lang="en-US" sz="2199">
                          <a:solidFill>
                            <a:srgbClr val="000000"/>
                          </a:solidFill>
                          <a:latin typeface="Open Sauce Bold"/>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19363">
                <a:tc>
                  <a:txBody>
                    <a:bodyPr/>
                    <a:lstStyle/>
                    <a:p>
                      <a:pPr algn="l">
                        <a:lnSpc>
                          <a:spcPts val="2659"/>
                        </a:lnSpc>
                        <a:defRPr/>
                      </a:pPr>
                      <a:endParaRPr lang="en-US" sz="1100"/>
                    </a:p>
                    <a:p>
                      <a:pPr>
                        <a:lnSpc>
                          <a:spcPts val="2659"/>
                        </a:lnSpc>
                      </a:pPr>
                      <a:r>
                        <a:rPr lang="en-US" sz="1899">
                          <a:solidFill>
                            <a:srgbClr val="000000"/>
                          </a:solidFill>
                          <a:latin typeface="Open Sauce"/>
                        </a:rPr>
                        <a:t>  Module</a:t>
                      </a:r>
                    </a:p>
                    <a:p>
                      <a:pPr>
                        <a:lnSpc>
                          <a:spcPts val="2659"/>
                        </a:lnSpc>
                      </a:pPr>
                      <a:r>
                        <a:rPr lang="en-US" sz="1899">
                          <a:solidFill>
                            <a:srgbClr val="000000"/>
                          </a:solidFill>
                          <a:latin typeface="Open Sauce"/>
                        </a:rPr>
                        <a:t>  1</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Problem</a:t>
                      </a:r>
                    </a:p>
                    <a:p>
                      <a:pPr>
                        <a:lnSpc>
                          <a:spcPts val="2659"/>
                        </a:lnSpc>
                      </a:pPr>
                      <a:r>
                        <a:rPr lang="en-US" sz="1899">
                          <a:solidFill>
                            <a:srgbClr val="000000"/>
                          </a:solidFill>
                          <a:latin typeface="Open Sauce"/>
                        </a:rPr>
                        <a:t>  identification and literature review</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Aug 12th</a:t>
                      </a:r>
                    </a:p>
                    <a:p>
                      <a:pPr>
                        <a:lnSpc>
                          <a:spcPts val="2659"/>
                        </a:lnSpc>
                      </a:pPr>
                      <a:r>
                        <a:rPr lang="en-US" sz="1899">
                          <a:solidFill>
                            <a:srgbClr val="000000"/>
                          </a:solidFill>
                          <a:latin typeface="Open Sauce"/>
                        </a:rPr>
                        <a:t>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Aug 30th</a:t>
                      </a:r>
                    </a:p>
                    <a:p>
                      <a:pPr>
                        <a:lnSpc>
                          <a:spcPts val="2659"/>
                        </a:lnSpc>
                      </a:pPr>
                      <a:r>
                        <a:rPr lang="en-US" sz="1899">
                          <a:solidFill>
                            <a:srgbClr val="000000"/>
                          </a:solidFill>
                          <a:latin typeface="Open Sauce"/>
                        </a:rPr>
                        <a:t>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Done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81996">
                <a:tc>
                  <a:txBody>
                    <a:bodyPr/>
                    <a:lstStyle/>
                    <a:p>
                      <a:pPr algn="l">
                        <a:lnSpc>
                          <a:spcPts val="2659"/>
                        </a:lnSpc>
                        <a:defRPr/>
                      </a:pPr>
                      <a:endParaRPr lang="en-US" sz="1100"/>
                    </a:p>
                    <a:p>
                      <a:pPr>
                        <a:lnSpc>
                          <a:spcPts val="2659"/>
                        </a:lnSpc>
                      </a:pPr>
                      <a:r>
                        <a:rPr lang="en-US" sz="1899">
                          <a:solidFill>
                            <a:srgbClr val="000000"/>
                          </a:solidFill>
                          <a:latin typeface="Open Sauce"/>
                        </a:rPr>
                        <a:t>  Module 2</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Collection of Data</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Sept 1st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Sept 10th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Done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19363">
                <a:tc>
                  <a:txBody>
                    <a:bodyPr/>
                    <a:lstStyle/>
                    <a:p>
                      <a:pPr algn="l">
                        <a:lnSpc>
                          <a:spcPts val="2659"/>
                        </a:lnSpc>
                        <a:defRPr/>
                      </a:pPr>
                      <a:endParaRPr lang="en-US" sz="1100"/>
                    </a:p>
                    <a:p>
                      <a:pPr>
                        <a:lnSpc>
                          <a:spcPts val="2659"/>
                        </a:lnSpc>
                      </a:pPr>
                      <a:r>
                        <a:rPr lang="en-US" sz="1899">
                          <a:solidFill>
                            <a:srgbClr val="000000"/>
                          </a:solidFill>
                          <a:latin typeface="Open Sauce"/>
                        </a:rPr>
                        <a:t>  Module</a:t>
                      </a:r>
                    </a:p>
                    <a:p>
                      <a:pPr>
                        <a:lnSpc>
                          <a:spcPts val="2659"/>
                        </a:lnSpc>
                      </a:pPr>
                      <a:r>
                        <a:rPr lang="en-US" sz="1899">
                          <a:solidFill>
                            <a:srgbClr val="000000"/>
                          </a:solidFill>
                          <a:latin typeface="Open Sauce"/>
                        </a:rPr>
                        <a:t>  3</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Data</a:t>
                      </a:r>
                    </a:p>
                    <a:p>
                      <a:pPr>
                        <a:lnSpc>
                          <a:spcPts val="2659"/>
                        </a:lnSpc>
                      </a:pPr>
                      <a:r>
                        <a:rPr lang="en-US" sz="1899">
                          <a:solidFill>
                            <a:srgbClr val="000000"/>
                          </a:solidFill>
                          <a:latin typeface="Open Sauce"/>
                        </a:rPr>
                        <a:t>  processing</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Sept 11th</a:t>
                      </a:r>
                    </a:p>
                    <a:p>
                      <a:pPr>
                        <a:lnSpc>
                          <a:spcPts val="2659"/>
                        </a:lnSpc>
                      </a:pPr>
                      <a:r>
                        <a:rPr lang="en-US" sz="1899">
                          <a:solidFill>
                            <a:srgbClr val="000000"/>
                          </a:solidFill>
                          <a:latin typeface="Open Sauce"/>
                        </a:rPr>
                        <a:t>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Sept 20th</a:t>
                      </a:r>
                    </a:p>
                    <a:p>
                      <a:pPr>
                        <a:lnSpc>
                          <a:spcPts val="2659"/>
                        </a:lnSpc>
                      </a:pPr>
                      <a:r>
                        <a:rPr lang="en-US" sz="1899">
                          <a:solidFill>
                            <a:srgbClr val="000000"/>
                          </a:solidFill>
                          <a:latin typeface="Open Sauce"/>
                        </a:rPr>
                        <a:t>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Done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81996">
                <a:tc>
                  <a:txBody>
                    <a:bodyPr/>
                    <a:lstStyle/>
                    <a:p>
                      <a:pPr algn="l">
                        <a:lnSpc>
                          <a:spcPts val="2659"/>
                        </a:lnSpc>
                        <a:defRPr/>
                      </a:pPr>
                      <a:endParaRPr lang="en-US" sz="1100"/>
                    </a:p>
                    <a:p>
                      <a:pPr>
                        <a:lnSpc>
                          <a:spcPts val="2659"/>
                        </a:lnSpc>
                      </a:pPr>
                      <a:r>
                        <a:rPr lang="en-US" sz="1899">
                          <a:solidFill>
                            <a:srgbClr val="000000"/>
                          </a:solidFill>
                          <a:latin typeface="Open Sauce"/>
                        </a:rPr>
                        <a:t>  Module 4</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Computations and methodology</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Sept 21st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Oct 20th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Due</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19363">
                <a:tc>
                  <a:txBody>
                    <a:bodyPr/>
                    <a:lstStyle/>
                    <a:p>
                      <a:pPr algn="l">
                        <a:lnSpc>
                          <a:spcPts val="2659"/>
                        </a:lnSpc>
                        <a:defRPr/>
                      </a:pPr>
                      <a:endParaRPr lang="en-US" sz="1100"/>
                    </a:p>
                    <a:p>
                      <a:pPr>
                        <a:lnSpc>
                          <a:spcPts val="2659"/>
                        </a:lnSpc>
                      </a:pPr>
                      <a:r>
                        <a:rPr lang="en-US" sz="1899">
                          <a:solidFill>
                            <a:srgbClr val="000000"/>
                          </a:solidFill>
                          <a:latin typeface="Open Sauce"/>
                        </a:rPr>
                        <a:t>  Module</a:t>
                      </a:r>
                    </a:p>
                    <a:p>
                      <a:pPr>
                        <a:lnSpc>
                          <a:spcPts val="2659"/>
                        </a:lnSpc>
                      </a:pPr>
                      <a:r>
                        <a:rPr lang="en-US" sz="1899">
                          <a:solidFill>
                            <a:srgbClr val="000000"/>
                          </a:solidFill>
                          <a:latin typeface="Open Sauce"/>
                        </a:rPr>
                        <a:t>  5</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Analysing</a:t>
                      </a:r>
                    </a:p>
                    <a:p>
                      <a:pPr>
                        <a:lnSpc>
                          <a:spcPts val="2659"/>
                        </a:lnSpc>
                      </a:pPr>
                      <a:r>
                        <a:rPr lang="en-US" sz="1899">
                          <a:solidFill>
                            <a:srgbClr val="000000"/>
                          </a:solidFill>
                          <a:latin typeface="Open Sauce"/>
                        </a:rPr>
                        <a:t>  the results</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Oct 21st</a:t>
                      </a:r>
                    </a:p>
                    <a:p>
                      <a:pPr>
                        <a:lnSpc>
                          <a:spcPts val="2659"/>
                        </a:lnSpc>
                      </a:pPr>
                      <a:r>
                        <a:rPr lang="en-US" sz="1899">
                          <a:solidFill>
                            <a:srgbClr val="000000"/>
                          </a:solidFill>
                          <a:latin typeface="Open Sauce"/>
                        </a:rPr>
                        <a:t>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Oct 30th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Due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19363">
                <a:tc>
                  <a:txBody>
                    <a:bodyPr/>
                    <a:lstStyle/>
                    <a:p>
                      <a:pPr algn="l">
                        <a:lnSpc>
                          <a:spcPts val="2659"/>
                        </a:lnSpc>
                        <a:defRPr/>
                      </a:pPr>
                      <a:endParaRPr lang="en-US" sz="1100"/>
                    </a:p>
                    <a:p>
                      <a:pPr>
                        <a:lnSpc>
                          <a:spcPts val="2659"/>
                        </a:lnSpc>
                      </a:pPr>
                      <a:r>
                        <a:rPr lang="en-US" sz="1899">
                          <a:solidFill>
                            <a:srgbClr val="000000"/>
                          </a:solidFill>
                          <a:latin typeface="Open Sauce"/>
                        </a:rPr>
                        <a:t>  Module 6</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First Draft And</a:t>
                      </a:r>
                    </a:p>
                    <a:p>
                      <a:pPr>
                        <a:lnSpc>
                          <a:spcPts val="2659"/>
                        </a:lnSpc>
                      </a:pPr>
                      <a:r>
                        <a:rPr lang="en-US" sz="1899">
                          <a:solidFill>
                            <a:srgbClr val="000000"/>
                          </a:solidFill>
                          <a:latin typeface="Open Sauce"/>
                        </a:rPr>
                        <a:t>  photo ready paper</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Nov 1st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Nov 14th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p>
                      <a:pPr>
                        <a:lnSpc>
                          <a:spcPts val="2659"/>
                        </a:lnSpc>
                      </a:pPr>
                      <a:r>
                        <a:rPr lang="en-US" sz="1899">
                          <a:solidFill>
                            <a:srgbClr val="000000"/>
                          </a:solidFill>
                          <a:latin typeface="Open Sauce"/>
                        </a:rPr>
                        <a:t>  Due </a:t>
                      </a:r>
                    </a:p>
                    <a:p>
                      <a:pPr>
                        <a:lnSpc>
                          <a:spcPts val="2659"/>
                        </a:lnSpc>
                      </a:pPr>
                      <a:r>
                        <a:rPr lang="en-US" sz="1899">
                          <a:solidFill>
                            <a:srgbClr val="000000"/>
                          </a:solidFill>
                          <a:latin typeface="Open Sauce"/>
                        </a:rPr>
                        <a:t>  </a:t>
                      </a:r>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xtBox 5"/>
          <p:cNvSpPr txBox="1"/>
          <p:nvPr/>
        </p:nvSpPr>
        <p:spPr>
          <a:xfrm>
            <a:off x="0" y="3890505"/>
            <a:ext cx="3868186" cy="2538870"/>
          </a:xfrm>
          <a:prstGeom prst="rect">
            <a:avLst/>
          </a:prstGeom>
        </p:spPr>
        <p:txBody>
          <a:bodyPr lIns="0" tIns="0" rIns="0" bIns="0" rtlCol="0" anchor="t">
            <a:spAutoFit/>
          </a:bodyPr>
          <a:lstStyle/>
          <a:p>
            <a:pPr algn="ctr">
              <a:lnSpc>
                <a:spcPts val="10190"/>
              </a:lnSpc>
              <a:spcBef>
                <a:spcPct val="0"/>
              </a:spcBef>
            </a:pPr>
            <a:r>
              <a:rPr lang="en-US" sz="7839">
                <a:solidFill>
                  <a:srgbClr val="007074"/>
                </a:solidFill>
                <a:latin typeface="Open Sauce Bold"/>
              </a:rPr>
              <a:t>Work plan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2133648" y="265402"/>
            <a:ext cx="14134401" cy="1871829"/>
            <a:chOff x="0" y="0"/>
            <a:chExt cx="3722641" cy="492992"/>
          </a:xfrm>
        </p:grpSpPr>
        <p:sp>
          <p:nvSpPr>
            <p:cNvPr id="3" name="Freeform 3"/>
            <p:cNvSpPr/>
            <p:nvPr/>
          </p:nvSpPr>
          <p:spPr>
            <a:xfrm>
              <a:off x="0" y="0"/>
              <a:ext cx="3722641" cy="492992"/>
            </a:xfrm>
            <a:custGeom>
              <a:avLst/>
              <a:gdLst/>
              <a:ahLst/>
              <a:cxnLst/>
              <a:rect l="l" t="t" r="r" b="b"/>
              <a:pathLst>
                <a:path w="3722641" h="492992">
                  <a:moveTo>
                    <a:pt x="0" y="0"/>
                  </a:moveTo>
                  <a:lnTo>
                    <a:pt x="3722641" y="0"/>
                  </a:lnTo>
                  <a:lnTo>
                    <a:pt x="3722641" y="492992"/>
                  </a:lnTo>
                  <a:lnTo>
                    <a:pt x="0" y="492992"/>
                  </a:lnTo>
                  <a:close/>
                </a:path>
              </a:pathLst>
            </a:custGeom>
            <a:solidFill>
              <a:srgbClr val="007074"/>
            </a:solidFill>
          </p:spPr>
          <p:txBody>
            <a:bodyPr/>
            <a:lstStyle/>
            <a:p>
              <a:endParaRPr lang="en-IN"/>
            </a:p>
          </p:txBody>
        </p:sp>
        <p:sp>
          <p:nvSpPr>
            <p:cNvPr id="4" name="TextBox 4"/>
            <p:cNvSpPr txBox="1"/>
            <p:nvPr/>
          </p:nvSpPr>
          <p:spPr>
            <a:xfrm>
              <a:off x="0" y="-19050"/>
              <a:ext cx="3722641" cy="512042"/>
            </a:xfrm>
            <a:prstGeom prst="rect">
              <a:avLst/>
            </a:prstGeom>
          </p:spPr>
          <p:txBody>
            <a:bodyPr lIns="50800" tIns="50800" rIns="50800" bIns="50800" rtlCol="0" anchor="ctr"/>
            <a:lstStyle/>
            <a:p>
              <a:pPr algn="ctr">
                <a:lnSpc>
                  <a:spcPts val="2859"/>
                </a:lnSpc>
              </a:pPr>
              <a:endParaRPr/>
            </a:p>
          </p:txBody>
        </p:sp>
      </p:grpSp>
      <p:sp>
        <p:nvSpPr>
          <p:cNvPr id="5" name="TextBox 5"/>
          <p:cNvSpPr txBox="1"/>
          <p:nvPr/>
        </p:nvSpPr>
        <p:spPr>
          <a:xfrm>
            <a:off x="3644843" y="512871"/>
            <a:ext cx="10998315" cy="1176866"/>
          </a:xfrm>
          <a:prstGeom prst="rect">
            <a:avLst/>
          </a:prstGeom>
        </p:spPr>
        <p:txBody>
          <a:bodyPr lIns="0" tIns="0" rIns="0" bIns="0" rtlCol="0" anchor="t">
            <a:spAutoFit/>
          </a:bodyPr>
          <a:lstStyle/>
          <a:p>
            <a:pPr marL="0" lvl="0" indent="0" algn="ctr">
              <a:lnSpc>
                <a:spcPts val="8880"/>
              </a:lnSpc>
              <a:spcBef>
                <a:spcPct val="0"/>
              </a:spcBef>
            </a:pPr>
            <a:r>
              <a:rPr lang="en-US" sz="6435" spc="630">
                <a:solidFill>
                  <a:srgbClr val="FFFFFF"/>
                </a:solidFill>
                <a:latin typeface="Codec Pro ExtraBold"/>
              </a:rPr>
              <a:t>LITERATURE REVIEW</a:t>
            </a:r>
          </a:p>
        </p:txBody>
      </p:sp>
      <p:sp>
        <p:nvSpPr>
          <p:cNvPr id="6" name="TextBox 6"/>
          <p:cNvSpPr txBox="1"/>
          <p:nvPr/>
        </p:nvSpPr>
        <p:spPr>
          <a:xfrm>
            <a:off x="1240494" y="2752090"/>
            <a:ext cx="16381875" cy="6868160"/>
          </a:xfrm>
          <a:prstGeom prst="rect">
            <a:avLst/>
          </a:prstGeom>
        </p:spPr>
        <p:txBody>
          <a:bodyPr lIns="0" tIns="0" rIns="0" bIns="0" rtlCol="0" anchor="t">
            <a:spAutoFit/>
          </a:bodyPr>
          <a:lstStyle/>
          <a:p>
            <a:pPr algn="just">
              <a:lnSpc>
                <a:spcPts val="2859"/>
              </a:lnSpc>
            </a:pPr>
            <a:r>
              <a:rPr lang="en-US" sz="2199">
                <a:solidFill>
                  <a:srgbClr val="000000"/>
                </a:solidFill>
                <a:latin typeface="Open Sauce"/>
              </a:rPr>
              <a:t>The incidence of dengue has been rapidly increasing not only in India but in many countries all over the world like Bangladesh, Singapore etc and studies have been done on this to analyze the cause and effects of the spread of the disease .In a study, it has been found that in Singapore, 86% of the increase was attributable to population growth, and the remaining 14% was explained by temperature rise.</a:t>
            </a:r>
          </a:p>
          <a:p>
            <a:pPr algn="just">
              <a:lnSpc>
                <a:spcPts val="2859"/>
              </a:lnSpc>
            </a:pPr>
            <a:endParaRPr lang="en-US" sz="2199">
              <a:solidFill>
                <a:srgbClr val="000000"/>
              </a:solidFill>
              <a:latin typeface="Open Sauce"/>
            </a:endParaRPr>
          </a:p>
          <a:p>
            <a:pPr algn="just">
              <a:lnSpc>
                <a:spcPts val="2859"/>
              </a:lnSpc>
            </a:pPr>
            <a:r>
              <a:rPr lang="en-US" sz="2199">
                <a:solidFill>
                  <a:srgbClr val="000000"/>
                </a:solidFill>
                <a:latin typeface="Open Sauce"/>
              </a:rPr>
              <a:t>It is time for both scientists and policymakers to pay more attention to the adverse impacts of urbanization and the urban environment on diseases like dengue. Another study carried out in Bangladesh has indicated that dengue transmission is still widespread. The lack of proactive interventions, unplanned urbanization, environmental degradation, rising population mobility, and economic considerations will all increase the risk of dengue in the future. Rainfall and temperature increases could make this situation worse.Even though dengue primarily affects countries with minimal resources, it does not inevitably target the underprivileged and marginalized in those countries. Public health concerns about dengue are growing, and in some affected nations, it is now a prominent disease.</a:t>
            </a:r>
          </a:p>
          <a:p>
            <a:pPr algn="just">
              <a:lnSpc>
                <a:spcPts val="2859"/>
              </a:lnSpc>
            </a:pPr>
            <a:endParaRPr lang="en-US" sz="2199">
              <a:solidFill>
                <a:srgbClr val="000000"/>
              </a:solidFill>
              <a:latin typeface="Open Sauce"/>
            </a:endParaRPr>
          </a:p>
          <a:p>
            <a:pPr algn="just">
              <a:lnSpc>
                <a:spcPts val="2859"/>
              </a:lnSpc>
            </a:pPr>
            <a:r>
              <a:rPr lang="en-US" sz="2199">
                <a:solidFill>
                  <a:srgbClr val="000000"/>
                </a:solidFill>
                <a:latin typeface="Open Sauce"/>
              </a:rPr>
              <a:t>In India, the first outbreak of a clinical dengue-like sickness was documented in Madras (now Chennai) in 1780, and the first epidemic of dengue fever (DF) with virological proof occurred in Calcutta (currently Kolkata) and the Eastern Coast of India in 1963–1964. In India over the past 50 years, many doctors have treated and characterized dengue sickness, but only a small number of facilities have conducted scientific research on the disease's numerous complications. Indian scientists have made several advances, but much more work needs to be done before they can significantly influence.</a:t>
            </a:r>
          </a:p>
          <a:p>
            <a:pPr algn="just">
              <a:lnSpc>
                <a:spcPts val="2859"/>
              </a:lnSpc>
              <a:spcBef>
                <a:spcPct val="0"/>
              </a:spcBef>
            </a:pPr>
            <a:endParaRPr lang="en-US" sz="2199">
              <a:solidFill>
                <a:srgbClr val="000000"/>
              </a:solidFill>
              <a:latin typeface="Open Sau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90978" y="4455795"/>
            <a:ext cx="1375410" cy="1375410"/>
          </a:xfrm>
          <a:custGeom>
            <a:avLst/>
            <a:gdLst/>
            <a:ahLst/>
            <a:cxnLst/>
            <a:rect l="l" t="t" r="r" b="b"/>
            <a:pathLst>
              <a:path w="1375410" h="1375410">
                <a:moveTo>
                  <a:pt x="0" y="0"/>
                </a:moveTo>
                <a:lnTo>
                  <a:pt x="1375410" y="0"/>
                </a:lnTo>
                <a:lnTo>
                  <a:pt x="1375410" y="1375410"/>
                </a:lnTo>
                <a:lnTo>
                  <a:pt x="0" y="13754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89588" y="4475909"/>
            <a:ext cx="1372339" cy="1372339"/>
          </a:xfrm>
          <a:custGeom>
            <a:avLst/>
            <a:gdLst/>
            <a:ahLst/>
            <a:cxnLst/>
            <a:rect l="l" t="t" r="r" b="b"/>
            <a:pathLst>
              <a:path w="1372339" h="1372339">
                <a:moveTo>
                  <a:pt x="0" y="0"/>
                </a:moveTo>
                <a:lnTo>
                  <a:pt x="1372339" y="0"/>
                </a:lnTo>
                <a:lnTo>
                  <a:pt x="1372339" y="1372339"/>
                </a:lnTo>
                <a:lnTo>
                  <a:pt x="0" y="13723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4598992" y="4475909"/>
            <a:ext cx="1412567" cy="1412567"/>
          </a:xfrm>
          <a:custGeom>
            <a:avLst/>
            <a:gdLst/>
            <a:ahLst/>
            <a:cxnLst/>
            <a:rect l="l" t="t" r="r" b="b"/>
            <a:pathLst>
              <a:path w="1412567" h="1412567">
                <a:moveTo>
                  <a:pt x="0" y="0"/>
                </a:moveTo>
                <a:lnTo>
                  <a:pt x="1412567" y="0"/>
                </a:lnTo>
                <a:lnTo>
                  <a:pt x="1412567" y="1412567"/>
                </a:lnTo>
                <a:lnTo>
                  <a:pt x="0" y="14125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5" name="Group 5"/>
          <p:cNvGrpSpPr/>
          <p:nvPr/>
        </p:nvGrpSpPr>
        <p:grpSpPr>
          <a:xfrm>
            <a:off x="1861344" y="265402"/>
            <a:ext cx="14557984" cy="3860326"/>
            <a:chOff x="0" y="0"/>
            <a:chExt cx="19410646" cy="5147101"/>
          </a:xfrm>
        </p:grpSpPr>
        <p:grpSp>
          <p:nvGrpSpPr>
            <p:cNvPr id="6" name="Group 6"/>
            <p:cNvGrpSpPr/>
            <p:nvPr/>
          </p:nvGrpSpPr>
          <p:grpSpPr>
            <a:xfrm>
              <a:off x="0" y="0"/>
              <a:ext cx="19410646" cy="5147101"/>
              <a:chOff x="0" y="0"/>
              <a:chExt cx="3834202" cy="1016711"/>
            </a:xfrm>
          </p:grpSpPr>
          <p:sp>
            <p:nvSpPr>
              <p:cNvPr id="7" name="Freeform 7"/>
              <p:cNvSpPr/>
              <p:nvPr/>
            </p:nvSpPr>
            <p:spPr>
              <a:xfrm>
                <a:off x="0" y="0"/>
                <a:ext cx="3834202" cy="1016711"/>
              </a:xfrm>
              <a:custGeom>
                <a:avLst/>
                <a:gdLst/>
                <a:ahLst/>
                <a:cxnLst/>
                <a:rect l="l" t="t" r="r" b="b"/>
                <a:pathLst>
                  <a:path w="3834202" h="1016711">
                    <a:moveTo>
                      <a:pt x="0" y="0"/>
                    </a:moveTo>
                    <a:lnTo>
                      <a:pt x="3834202" y="0"/>
                    </a:lnTo>
                    <a:lnTo>
                      <a:pt x="3834202" y="1016711"/>
                    </a:lnTo>
                    <a:lnTo>
                      <a:pt x="0" y="1016711"/>
                    </a:lnTo>
                    <a:close/>
                  </a:path>
                </a:pathLst>
              </a:custGeom>
              <a:solidFill>
                <a:srgbClr val="007074"/>
              </a:solidFill>
            </p:spPr>
            <p:txBody>
              <a:bodyPr/>
              <a:lstStyle/>
              <a:p>
                <a:endParaRPr lang="en-IN"/>
              </a:p>
            </p:txBody>
          </p:sp>
          <p:sp>
            <p:nvSpPr>
              <p:cNvPr id="8" name="TextBox 8"/>
              <p:cNvSpPr txBox="1"/>
              <p:nvPr/>
            </p:nvSpPr>
            <p:spPr>
              <a:xfrm>
                <a:off x="0" y="-19050"/>
                <a:ext cx="3834202" cy="1035761"/>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3352814" y="1495209"/>
              <a:ext cx="12687698" cy="1969749"/>
            </a:xfrm>
            <a:prstGeom prst="rect">
              <a:avLst/>
            </a:prstGeom>
          </p:spPr>
          <p:txBody>
            <a:bodyPr lIns="0" tIns="0" rIns="0" bIns="0" rtlCol="0" anchor="t">
              <a:spAutoFit/>
            </a:bodyPr>
            <a:lstStyle/>
            <a:p>
              <a:pPr marL="0" lvl="0" indent="0" algn="ctr">
                <a:lnSpc>
                  <a:spcPts val="11502"/>
                </a:lnSpc>
                <a:spcBef>
                  <a:spcPct val="0"/>
                </a:spcBef>
              </a:pPr>
              <a:r>
                <a:rPr lang="en-US" sz="8335" spc="816">
                  <a:solidFill>
                    <a:srgbClr val="FFFFFF"/>
                  </a:solidFill>
                  <a:latin typeface="Codec Pro ExtraBold"/>
                </a:rPr>
                <a:t>OBJECTIVES</a:t>
              </a:r>
            </a:p>
          </p:txBody>
        </p:sp>
      </p:grpSp>
      <p:sp>
        <p:nvSpPr>
          <p:cNvPr id="10" name="TextBox 10"/>
          <p:cNvSpPr txBox="1"/>
          <p:nvPr/>
        </p:nvSpPr>
        <p:spPr>
          <a:xfrm>
            <a:off x="3012367" y="6021092"/>
            <a:ext cx="2732632" cy="803724"/>
          </a:xfrm>
          <a:prstGeom prst="rect">
            <a:avLst/>
          </a:prstGeom>
        </p:spPr>
        <p:txBody>
          <a:bodyPr lIns="0" tIns="0" rIns="0" bIns="0" rtlCol="0" anchor="t">
            <a:spAutoFit/>
          </a:bodyPr>
          <a:lstStyle/>
          <a:p>
            <a:pPr algn="ctr">
              <a:lnSpc>
                <a:spcPts val="3231"/>
              </a:lnSpc>
            </a:pPr>
            <a:r>
              <a:rPr lang="en-US" sz="2341" spc="229">
                <a:solidFill>
                  <a:srgbClr val="007074"/>
                </a:solidFill>
                <a:latin typeface="Open Sauce Bold"/>
              </a:rPr>
              <a:t>Hotspot Analysis</a:t>
            </a:r>
          </a:p>
        </p:txBody>
      </p:sp>
      <p:sp>
        <p:nvSpPr>
          <p:cNvPr id="11" name="TextBox 11"/>
          <p:cNvSpPr txBox="1"/>
          <p:nvPr/>
        </p:nvSpPr>
        <p:spPr>
          <a:xfrm>
            <a:off x="13358593" y="6021092"/>
            <a:ext cx="3565511" cy="803724"/>
          </a:xfrm>
          <a:prstGeom prst="rect">
            <a:avLst/>
          </a:prstGeom>
        </p:spPr>
        <p:txBody>
          <a:bodyPr lIns="0" tIns="0" rIns="0" bIns="0" rtlCol="0" anchor="t">
            <a:spAutoFit/>
          </a:bodyPr>
          <a:lstStyle/>
          <a:p>
            <a:pPr algn="ctr">
              <a:lnSpc>
                <a:spcPts val="3231"/>
              </a:lnSpc>
            </a:pPr>
            <a:r>
              <a:rPr lang="en-US" sz="2341" spc="229">
                <a:solidFill>
                  <a:srgbClr val="007074"/>
                </a:solidFill>
                <a:latin typeface="Open Sauce Bold"/>
              </a:rPr>
              <a:t>Logistic Regression modelling</a:t>
            </a:r>
          </a:p>
        </p:txBody>
      </p:sp>
      <p:sp>
        <p:nvSpPr>
          <p:cNvPr id="12" name="TextBox 12"/>
          <p:cNvSpPr txBox="1"/>
          <p:nvPr/>
        </p:nvSpPr>
        <p:spPr>
          <a:xfrm>
            <a:off x="7223899" y="6162573"/>
            <a:ext cx="4484105" cy="803724"/>
          </a:xfrm>
          <a:prstGeom prst="rect">
            <a:avLst/>
          </a:prstGeom>
        </p:spPr>
        <p:txBody>
          <a:bodyPr lIns="0" tIns="0" rIns="0" bIns="0" rtlCol="0" anchor="t">
            <a:spAutoFit/>
          </a:bodyPr>
          <a:lstStyle/>
          <a:p>
            <a:pPr algn="ctr">
              <a:lnSpc>
                <a:spcPts val="3231"/>
              </a:lnSpc>
            </a:pPr>
            <a:r>
              <a:rPr lang="en-US" sz="2341" spc="229">
                <a:solidFill>
                  <a:srgbClr val="007074"/>
                </a:solidFill>
                <a:latin typeface="Open Sauce Bold"/>
              </a:rPr>
              <a:t> Negative Binomial Regression modelling</a:t>
            </a:r>
          </a:p>
        </p:txBody>
      </p:sp>
      <p:sp>
        <p:nvSpPr>
          <p:cNvPr id="13" name="AutoShape 13"/>
          <p:cNvSpPr/>
          <p:nvPr/>
        </p:nvSpPr>
        <p:spPr>
          <a:xfrm>
            <a:off x="6629804" y="4455993"/>
            <a:ext cx="56358" cy="5352066"/>
          </a:xfrm>
          <a:prstGeom prst="line">
            <a:avLst/>
          </a:prstGeom>
          <a:ln w="38100" cap="flat">
            <a:solidFill>
              <a:srgbClr val="007074"/>
            </a:solidFill>
            <a:prstDash val="solid"/>
            <a:headEnd type="none" w="sm" len="sm"/>
            <a:tailEnd type="none" w="sm" len="sm"/>
          </a:ln>
        </p:spPr>
        <p:txBody>
          <a:bodyPr/>
          <a:lstStyle/>
          <a:p>
            <a:endParaRPr lang="en-IN"/>
          </a:p>
        </p:txBody>
      </p:sp>
      <p:sp>
        <p:nvSpPr>
          <p:cNvPr id="14" name="AutoShape 14"/>
          <p:cNvSpPr/>
          <p:nvPr/>
        </p:nvSpPr>
        <p:spPr>
          <a:xfrm>
            <a:off x="12587117" y="4455702"/>
            <a:ext cx="106836" cy="5352557"/>
          </a:xfrm>
          <a:prstGeom prst="line">
            <a:avLst/>
          </a:prstGeom>
          <a:ln w="38100" cap="flat">
            <a:solidFill>
              <a:srgbClr val="007074"/>
            </a:solidFill>
            <a:prstDash val="solid"/>
            <a:headEnd type="none" w="sm" len="sm"/>
            <a:tailEnd type="none" w="sm" len="sm"/>
          </a:ln>
        </p:spPr>
        <p:txBody>
          <a:bodyPr/>
          <a:lstStyle/>
          <a:p>
            <a:endParaRPr lang="en-IN"/>
          </a:p>
        </p:txBody>
      </p:sp>
      <p:sp>
        <p:nvSpPr>
          <p:cNvPr id="15" name="TextBox 15"/>
          <p:cNvSpPr txBox="1"/>
          <p:nvPr/>
        </p:nvSpPr>
        <p:spPr>
          <a:xfrm>
            <a:off x="2751024" y="7034365"/>
            <a:ext cx="3578855" cy="2886710"/>
          </a:xfrm>
          <a:prstGeom prst="rect">
            <a:avLst/>
          </a:prstGeom>
        </p:spPr>
        <p:txBody>
          <a:bodyPr lIns="0" tIns="0" rIns="0" bIns="0" rtlCol="0" anchor="t">
            <a:spAutoFit/>
          </a:bodyPr>
          <a:lstStyle/>
          <a:p>
            <a:pPr algn="ctr">
              <a:lnSpc>
                <a:spcPts val="2859"/>
              </a:lnSpc>
              <a:spcBef>
                <a:spcPct val="0"/>
              </a:spcBef>
            </a:pPr>
            <a:r>
              <a:rPr lang="en-US" sz="2199">
                <a:solidFill>
                  <a:srgbClr val="000000"/>
                </a:solidFill>
                <a:latin typeface="Open Sauce"/>
              </a:rPr>
              <a:t>A district wise spatial analysis has been carried out using the sample data of the districts for both cases and deaths and the most likely clusters have been identified for all three years</a:t>
            </a:r>
          </a:p>
        </p:txBody>
      </p:sp>
      <p:sp>
        <p:nvSpPr>
          <p:cNvPr id="16" name="TextBox 16"/>
          <p:cNvSpPr txBox="1"/>
          <p:nvPr/>
        </p:nvSpPr>
        <p:spPr>
          <a:xfrm>
            <a:off x="6981436" y="7299672"/>
            <a:ext cx="5274502" cy="2524760"/>
          </a:xfrm>
          <a:prstGeom prst="rect">
            <a:avLst/>
          </a:prstGeom>
        </p:spPr>
        <p:txBody>
          <a:bodyPr lIns="0" tIns="0" rIns="0" bIns="0" rtlCol="0" anchor="t">
            <a:spAutoFit/>
          </a:bodyPr>
          <a:lstStyle/>
          <a:p>
            <a:pPr algn="ctr">
              <a:lnSpc>
                <a:spcPts val="2859"/>
              </a:lnSpc>
              <a:spcBef>
                <a:spcPct val="0"/>
              </a:spcBef>
            </a:pPr>
            <a:r>
              <a:rPr lang="en-US" sz="2199">
                <a:solidFill>
                  <a:srgbClr val="000000"/>
                </a:solidFill>
                <a:latin typeface="Open Sauce"/>
              </a:rPr>
              <a:t>A negative Binomial Regression model has been developed both for cases and deaths respectively by taking the rainfall and area of the state as independent variables and no of cases and no of deaths as dependent variables respectively</a:t>
            </a:r>
          </a:p>
        </p:txBody>
      </p:sp>
      <p:sp>
        <p:nvSpPr>
          <p:cNvPr id="17" name="TextBox 17"/>
          <p:cNvSpPr txBox="1"/>
          <p:nvPr/>
        </p:nvSpPr>
        <p:spPr>
          <a:xfrm>
            <a:off x="13027324" y="7299672"/>
            <a:ext cx="5058766" cy="2162810"/>
          </a:xfrm>
          <a:prstGeom prst="rect">
            <a:avLst/>
          </a:prstGeom>
        </p:spPr>
        <p:txBody>
          <a:bodyPr lIns="0" tIns="0" rIns="0" bIns="0" rtlCol="0" anchor="t">
            <a:spAutoFit/>
          </a:bodyPr>
          <a:lstStyle/>
          <a:p>
            <a:pPr algn="ctr">
              <a:lnSpc>
                <a:spcPts val="2859"/>
              </a:lnSpc>
              <a:spcBef>
                <a:spcPct val="0"/>
              </a:spcBef>
            </a:pPr>
            <a:r>
              <a:rPr lang="en-US" sz="2199">
                <a:solidFill>
                  <a:srgbClr val="000000"/>
                </a:solidFill>
                <a:latin typeface="Open Sauce"/>
              </a:rPr>
              <a:t>A classification logistic model has been developed to identify whether the outbreak of dengue happened or not based on the variables like no. of cases, deaths, rainfall and area of the state.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76043" y="-2935349"/>
            <a:ext cx="3964049" cy="396404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74"/>
            </a:solidFill>
            <a:ln cap="sq">
              <a:noFill/>
              <a:prstDash val="solid"/>
              <a:miter/>
            </a:ln>
          </p:spPr>
          <p:txBody>
            <a:bodyPr/>
            <a:lstStyle/>
            <a:p>
              <a:endParaRPr lang="en-IN"/>
            </a:p>
          </p:txBody>
        </p:sp>
        <p:sp>
          <p:nvSpPr>
            <p:cNvPr id="4" name="TextBox 4"/>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5" name="Freeform 5"/>
          <p:cNvSpPr/>
          <p:nvPr/>
        </p:nvSpPr>
        <p:spPr>
          <a:xfrm>
            <a:off x="12758068" y="-7198889"/>
            <a:ext cx="9348363" cy="9348363"/>
          </a:xfrm>
          <a:custGeom>
            <a:avLst/>
            <a:gdLst/>
            <a:ahLst/>
            <a:cxnLst/>
            <a:rect l="l" t="t" r="r" b="b"/>
            <a:pathLst>
              <a:path w="9348363" h="9348363">
                <a:moveTo>
                  <a:pt x="0" y="0"/>
                </a:moveTo>
                <a:lnTo>
                  <a:pt x="9348362" y="0"/>
                </a:lnTo>
                <a:lnTo>
                  <a:pt x="9348362" y="9348363"/>
                </a:lnTo>
                <a:lnTo>
                  <a:pt x="0" y="93483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6" name="Group 6"/>
          <p:cNvGrpSpPr/>
          <p:nvPr/>
        </p:nvGrpSpPr>
        <p:grpSpPr>
          <a:xfrm>
            <a:off x="-462219" y="8613348"/>
            <a:ext cx="2649263" cy="264926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74"/>
            </a:solidFill>
            <a:ln cap="sq">
              <a:noFill/>
              <a:prstDash val="solid"/>
              <a:miter/>
            </a:ln>
          </p:spPr>
          <p:txBody>
            <a:bodyPr/>
            <a:lstStyle/>
            <a:p>
              <a:endParaRPr lang="en-IN"/>
            </a:p>
          </p:txBody>
        </p:sp>
        <p:sp>
          <p:nvSpPr>
            <p:cNvPr id="8" name="TextBox 8"/>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9" name="Freeform 9"/>
          <p:cNvSpPr/>
          <p:nvPr/>
        </p:nvSpPr>
        <p:spPr>
          <a:xfrm>
            <a:off x="767163" y="8918951"/>
            <a:ext cx="4687320" cy="4687320"/>
          </a:xfrm>
          <a:custGeom>
            <a:avLst/>
            <a:gdLst/>
            <a:ahLst/>
            <a:cxnLst/>
            <a:rect l="l" t="t" r="r" b="b"/>
            <a:pathLst>
              <a:path w="4687320" h="4687320">
                <a:moveTo>
                  <a:pt x="0" y="0"/>
                </a:moveTo>
                <a:lnTo>
                  <a:pt x="4687319" y="0"/>
                </a:lnTo>
                <a:lnTo>
                  <a:pt x="4687319" y="4687319"/>
                </a:lnTo>
                <a:lnTo>
                  <a:pt x="0" y="46873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0" y="468190"/>
            <a:ext cx="10492099" cy="1466850"/>
          </a:xfrm>
          <a:prstGeom prst="rect">
            <a:avLst/>
          </a:prstGeom>
        </p:spPr>
        <p:txBody>
          <a:bodyPr lIns="0" tIns="0" rIns="0" bIns="0" rtlCol="0" anchor="t">
            <a:spAutoFit/>
          </a:bodyPr>
          <a:lstStyle/>
          <a:p>
            <a:pPr algn="ctr">
              <a:lnSpc>
                <a:spcPts val="11700"/>
              </a:lnSpc>
              <a:spcBef>
                <a:spcPct val="0"/>
              </a:spcBef>
            </a:pPr>
            <a:r>
              <a:rPr lang="en-US" sz="9000">
                <a:solidFill>
                  <a:srgbClr val="007074"/>
                </a:solidFill>
                <a:latin typeface="Open Sauce Bold"/>
              </a:rPr>
              <a:t>Hotspot Analysis</a:t>
            </a:r>
          </a:p>
        </p:txBody>
      </p:sp>
      <p:sp>
        <p:nvSpPr>
          <p:cNvPr id="11" name="TextBox 11"/>
          <p:cNvSpPr txBox="1"/>
          <p:nvPr/>
        </p:nvSpPr>
        <p:spPr>
          <a:xfrm>
            <a:off x="767163" y="1915990"/>
            <a:ext cx="16790283" cy="6781800"/>
          </a:xfrm>
          <a:prstGeom prst="rect">
            <a:avLst/>
          </a:prstGeom>
        </p:spPr>
        <p:txBody>
          <a:bodyPr lIns="0" tIns="0" rIns="0" bIns="0" rtlCol="0" anchor="t">
            <a:spAutoFit/>
          </a:bodyPr>
          <a:lstStyle/>
          <a:p>
            <a:pPr algn="just">
              <a:lnSpc>
                <a:spcPts val="3899"/>
              </a:lnSpc>
              <a:spcBef>
                <a:spcPct val="0"/>
              </a:spcBef>
            </a:pPr>
            <a:r>
              <a:rPr lang="en-US" sz="2999">
                <a:solidFill>
                  <a:srgbClr val="000000"/>
                </a:solidFill>
                <a:latin typeface="Canva Sans"/>
              </a:rPr>
              <a:t>Hotspot analysis is helpful in identifying the clusters of the cases and deaths of the dengue over the years. The analysis of point distributions, or spatial arrangements of points in space, led to the development of hotspot detection.  </a:t>
            </a:r>
          </a:p>
          <a:p>
            <a:pPr algn="just">
              <a:lnSpc>
                <a:spcPts val="3899"/>
              </a:lnSpc>
              <a:spcBef>
                <a:spcPct val="0"/>
              </a:spcBef>
            </a:pPr>
            <a:endParaRPr lang="en-US" sz="2999">
              <a:solidFill>
                <a:srgbClr val="000000"/>
              </a:solidFill>
              <a:latin typeface="Canva Sans"/>
            </a:endParaRPr>
          </a:p>
          <a:p>
            <a:pPr algn="just">
              <a:lnSpc>
                <a:spcPts val="3899"/>
              </a:lnSpc>
              <a:spcBef>
                <a:spcPct val="0"/>
              </a:spcBef>
            </a:pPr>
            <a:r>
              <a:rPr lang="en-US" sz="2999">
                <a:solidFill>
                  <a:srgbClr val="000000"/>
                </a:solidFill>
                <a:latin typeface="Canva Sans"/>
              </a:rPr>
              <a:t>The major three files needed for hotspot analysis are as follows:</a:t>
            </a:r>
          </a:p>
          <a:p>
            <a:pPr algn="just">
              <a:lnSpc>
                <a:spcPts val="3899"/>
              </a:lnSpc>
              <a:spcBef>
                <a:spcPct val="0"/>
              </a:spcBef>
            </a:pPr>
            <a:endParaRPr lang="en-US" sz="2999">
              <a:solidFill>
                <a:srgbClr val="000000"/>
              </a:solidFill>
              <a:latin typeface="Canva Sans"/>
            </a:endParaRPr>
          </a:p>
          <a:p>
            <a:pPr algn="just">
              <a:lnSpc>
                <a:spcPts val="3899"/>
              </a:lnSpc>
              <a:spcBef>
                <a:spcPct val="0"/>
              </a:spcBef>
            </a:pPr>
            <a:r>
              <a:rPr lang="en-US" sz="2999">
                <a:solidFill>
                  <a:srgbClr val="000000"/>
                </a:solidFill>
                <a:latin typeface="Canva Sans"/>
              </a:rPr>
              <a:t>1.</a:t>
            </a:r>
            <a:r>
              <a:rPr lang="en-US" sz="2999">
                <a:solidFill>
                  <a:srgbClr val="007074"/>
                </a:solidFill>
                <a:latin typeface="Canva Sans"/>
              </a:rPr>
              <a:t> </a:t>
            </a:r>
            <a:r>
              <a:rPr lang="en-US" sz="2999">
                <a:solidFill>
                  <a:srgbClr val="007074"/>
                </a:solidFill>
                <a:latin typeface="Canva Sans Bold"/>
              </a:rPr>
              <a:t>Case file</a:t>
            </a:r>
            <a:r>
              <a:rPr lang="en-US" sz="2999">
                <a:solidFill>
                  <a:srgbClr val="000000"/>
                </a:solidFill>
                <a:latin typeface="Canva Sans"/>
              </a:rPr>
              <a:t>, which contains information on the number of incidents in the area.</a:t>
            </a:r>
          </a:p>
          <a:p>
            <a:pPr algn="just">
              <a:lnSpc>
                <a:spcPts val="3899"/>
              </a:lnSpc>
              <a:spcBef>
                <a:spcPct val="0"/>
              </a:spcBef>
            </a:pPr>
            <a:r>
              <a:rPr lang="en-US" sz="2999">
                <a:solidFill>
                  <a:srgbClr val="000000"/>
                </a:solidFill>
                <a:latin typeface="Canva Sans"/>
              </a:rPr>
              <a:t>2. </a:t>
            </a:r>
            <a:r>
              <a:rPr lang="en-US" sz="2999">
                <a:solidFill>
                  <a:srgbClr val="007074"/>
                </a:solidFill>
                <a:latin typeface="Canva Sans Bold"/>
              </a:rPr>
              <a:t>The Population file</a:t>
            </a:r>
            <a:r>
              <a:rPr lang="en-US" sz="2999">
                <a:solidFill>
                  <a:srgbClr val="000000"/>
                </a:solidFill>
                <a:latin typeface="Canva Sans"/>
              </a:rPr>
              <a:t> contains information about the population in the area.</a:t>
            </a:r>
          </a:p>
          <a:p>
            <a:pPr algn="just">
              <a:lnSpc>
                <a:spcPts val="3899"/>
              </a:lnSpc>
              <a:spcBef>
                <a:spcPct val="0"/>
              </a:spcBef>
            </a:pPr>
            <a:r>
              <a:rPr lang="en-US" sz="2999">
                <a:solidFill>
                  <a:srgbClr val="000000"/>
                </a:solidFill>
                <a:latin typeface="Canva Sans"/>
              </a:rPr>
              <a:t>3. </a:t>
            </a:r>
            <a:r>
              <a:rPr lang="en-US" sz="2999">
                <a:solidFill>
                  <a:srgbClr val="007074"/>
                </a:solidFill>
                <a:latin typeface="Canva Sans Bold"/>
              </a:rPr>
              <a:t>The Location file</a:t>
            </a:r>
            <a:r>
              <a:rPr lang="en-US" sz="2999">
                <a:solidFill>
                  <a:srgbClr val="000000"/>
                </a:solidFill>
                <a:latin typeface="Canva Sans"/>
              </a:rPr>
              <a:t> consists of the details of the longitude and latitude of the geographical area.</a:t>
            </a:r>
          </a:p>
          <a:p>
            <a:pPr algn="just">
              <a:lnSpc>
                <a:spcPts val="3899"/>
              </a:lnSpc>
              <a:spcBef>
                <a:spcPct val="0"/>
              </a:spcBef>
            </a:pPr>
            <a:endParaRPr lang="en-US" sz="2999">
              <a:solidFill>
                <a:srgbClr val="000000"/>
              </a:solidFill>
              <a:latin typeface="Canva Sans"/>
            </a:endParaRPr>
          </a:p>
          <a:p>
            <a:pPr algn="just">
              <a:lnSpc>
                <a:spcPts val="3899"/>
              </a:lnSpc>
              <a:spcBef>
                <a:spcPct val="0"/>
              </a:spcBef>
            </a:pPr>
            <a:r>
              <a:rPr lang="en-US" sz="2999">
                <a:solidFill>
                  <a:srgbClr val="000000"/>
                </a:solidFill>
                <a:latin typeface="Canva Sans"/>
              </a:rPr>
              <a:t>With the use of these three files, hotspot analysis will enable us to pinpoint the primary cluster, secondary cluster, tertiary cluster, etc. that is most likely to have the most events. And doing so assists in determining the severity and consistency of the clusters over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43734" y="5637911"/>
            <a:ext cx="10052495" cy="1905375"/>
          </a:xfrm>
          <a:custGeom>
            <a:avLst/>
            <a:gdLst/>
            <a:ahLst/>
            <a:cxnLst/>
            <a:rect l="l" t="t" r="r" b="b"/>
            <a:pathLst>
              <a:path w="10052495" h="1905375">
                <a:moveTo>
                  <a:pt x="0" y="0"/>
                </a:moveTo>
                <a:lnTo>
                  <a:pt x="10052495" y="0"/>
                </a:lnTo>
                <a:lnTo>
                  <a:pt x="10052495" y="1905375"/>
                </a:lnTo>
                <a:lnTo>
                  <a:pt x="0" y="1905375"/>
                </a:lnTo>
                <a:lnTo>
                  <a:pt x="0" y="0"/>
                </a:lnTo>
                <a:close/>
              </a:path>
            </a:pathLst>
          </a:custGeom>
          <a:blipFill>
            <a:blip r:embed="rId2"/>
            <a:stretch>
              <a:fillRect/>
            </a:stretch>
          </a:blipFill>
        </p:spPr>
        <p:txBody>
          <a:bodyPr/>
          <a:lstStyle/>
          <a:p>
            <a:endParaRPr lang="en-IN"/>
          </a:p>
        </p:txBody>
      </p:sp>
      <p:sp>
        <p:nvSpPr>
          <p:cNvPr id="3" name="Freeform 3"/>
          <p:cNvSpPr/>
          <p:nvPr/>
        </p:nvSpPr>
        <p:spPr>
          <a:xfrm>
            <a:off x="3443734" y="7861681"/>
            <a:ext cx="10431072" cy="1946378"/>
          </a:xfrm>
          <a:custGeom>
            <a:avLst/>
            <a:gdLst/>
            <a:ahLst/>
            <a:cxnLst/>
            <a:rect l="l" t="t" r="r" b="b"/>
            <a:pathLst>
              <a:path w="10431072" h="1946378">
                <a:moveTo>
                  <a:pt x="0" y="0"/>
                </a:moveTo>
                <a:lnTo>
                  <a:pt x="10431072" y="0"/>
                </a:lnTo>
                <a:lnTo>
                  <a:pt x="10431072" y="1946378"/>
                </a:lnTo>
                <a:lnTo>
                  <a:pt x="0" y="1946378"/>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341138" y="159703"/>
            <a:ext cx="18629138" cy="1566544"/>
          </a:xfrm>
          <a:prstGeom prst="rect">
            <a:avLst/>
          </a:prstGeom>
        </p:spPr>
        <p:txBody>
          <a:bodyPr lIns="0" tIns="0" rIns="0" bIns="0" rtlCol="0" anchor="t">
            <a:spAutoFit/>
          </a:bodyPr>
          <a:lstStyle/>
          <a:p>
            <a:pPr algn="ctr">
              <a:lnSpc>
                <a:spcPts val="12880"/>
              </a:lnSpc>
            </a:pPr>
            <a:r>
              <a:rPr lang="en-US" sz="9200">
                <a:solidFill>
                  <a:srgbClr val="007074"/>
                </a:solidFill>
                <a:latin typeface="Canva Sans Bold"/>
              </a:rPr>
              <a:t>Negative Binomial Regression</a:t>
            </a:r>
          </a:p>
        </p:txBody>
      </p:sp>
      <p:sp>
        <p:nvSpPr>
          <p:cNvPr id="5" name="TextBox 5"/>
          <p:cNvSpPr txBox="1"/>
          <p:nvPr/>
        </p:nvSpPr>
        <p:spPr>
          <a:xfrm>
            <a:off x="429437" y="2027314"/>
            <a:ext cx="16081089" cy="2196629"/>
          </a:xfrm>
          <a:prstGeom prst="rect">
            <a:avLst/>
          </a:prstGeom>
        </p:spPr>
        <p:txBody>
          <a:bodyPr lIns="0" tIns="0" rIns="0" bIns="0" rtlCol="0" anchor="t">
            <a:spAutoFit/>
          </a:bodyPr>
          <a:lstStyle/>
          <a:p>
            <a:pPr algn="just">
              <a:lnSpc>
                <a:spcPts val="4400"/>
              </a:lnSpc>
            </a:pPr>
            <a:r>
              <a:rPr lang="en-US" sz="3143">
                <a:solidFill>
                  <a:srgbClr val="000000"/>
                </a:solidFill>
                <a:latin typeface="Canva Sans"/>
              </a:rPr>
              <a:t>When the mean of the count is lesser than the variance of the count, then Negative binomial regression is  used to test for connections between confounding and predictor variables on a count outcome variable. Negative binomial regression is most commonly used to model over-dispersed count outcome variables.</a:t>
            </a:r>
          </a:p>
        </p:txBody>
      </p:sp>
      <p:sp>
        <p:nvSpPr>
          <p:cNvPr id="6" name="TextBox 6"/>
          <p:cNvSpPr txBox="1"/>
          <p:nvPr/>
        </p:nvSpPr>
        <p:spPr>
          <a:xfrm>
            <a:off x="429437" y="4566843"/>
            <a:ext cx="16937377" cy="1017397"/>
          </a:xfrm>
          <a:prstGeom prst="rect">
            <a:avLst/>
          </a:prstGeom>
        </p:spPr>
        <p:txBody>
          <a:bodyPr lIns="0" tIns="0" rIns="0" bIns="0" rtlCol="0" anchor="t">
            <a:spAutoFit/>
          </a:bodyPr>
          <a:lstStyle/>
          <a:p>
            <a:pPr algn="just">
              <a:lnSpc>
                <a:spcPts val="4082"/>
              </a:lnSpc>
              <a:spcBef>
                <a:spcPct val="0"/>
              </a:spcBef>
            </a:pPr>
            <a:r>
              <a:rPr lang="en-US" sz="3140">
                <a:solidFill>
                  <a:srgbClr val="000000"/>
                </a:solidFill>
                <a:latin typeface="Canva Sans"/>
              </a:rPr>
              <a:t>In negative Binomial Regression, the dependent variable mean is calculated using the time t and k independent variables.</a:t>
            </a:r>
          </a:p>
        </p:txBody>
      </p:sp>
      <p:sp>
        <p:nvSpPr>
          <p:cNvPr id="7" name="TextBox 7"/>
          <p:cNvSpPr txBox="1"/>
          <p:nvPr/>
        </p:nvSpPr>
        <p:spPr>
          <a:xfrm>
            <a:off x="429437" y="6765361"/>
            <a:ext cx="14542889" cy="503047"/>
          </a:xfrm>
          <a:prstGeom prst="rect">
            <a:avLst/>
          </a:prstGeom>
        </p:spPr>
        <p:txBody>
          <a:bodyPr lIns="0" tIns="0" rIns="0" bIns="0" rtlCol="0" anchor="t">
            <a:spAutoFit/>
          </a:bodyPr>
          <a:lstStyle/>
          <a:p>
            <a:pPr algn="ctr">
              <a:lnSpc>
                <a:spcPts val="4082"/>
              </a:lnSpc>
              <a:spcBef>
                <a:spcPct val="0"/>
              </a:spcBef>
            </a:pPr>
            <a:r>
              <a:rPr lang="en-US" sz="3140">
                <a:solidFill>
                  <a:srgbClr val="000000"/>
                </a:solidFill>
                <a:latin typeface="Canva Sans"/>
              </a:rPr>
              <a:t>The fundamental negative binomial regression model for an observation i is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16738932" y="9296400"/>
            <a:ext cx="1549068" cy="154906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AABA5"/>
            </a:solidFill>
          </p:spPr>
          <p:txBody>
            <a:bodyPr/>
            <a:lstStyle/>
            <a:p>
              <a:endParaRPr lang="en-IN"/>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10625096">
            <a:off x="-830875" y="-3939016"/>
            <a:ext cx="5268290" cy="526829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74"/>
            </a:solidFill>
          </p:spPr>
          <p:txBody>
            <a:bodyPr/>
            <a:lstStyle/>
            <a:p>
              <a:endParaRPr lang="en-IN"/>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08332" y="3086775"/>
            <a:ext cx="16521399" cy="3131185"/>
          </a:xfrm>
          <a:prstGeom prst="rect">
            <a:avLst/>
          </a:prstGeom>
        </p:spPr>
        <p:txBody>
          <a:bodyPr lIns="0" tIns="0" rIns="0" bIns="0" rtlCol="0" anchor="t">
            <a:spAutoFit/>
          </a:bodyPr>
          <a:lstStyle/>
          <a:p>
            <a:pPr algn="just">
              <a:lnSpc>
                <a:spcPts val="4160"/>
              </a:lnSpc>
              <a:spcBef>
                <a:spcPct val="0"/>
              </a:spcBef>
            </a:pPr>
            <a:r>
              <a:rPr lang="en-US" sz="3200">
                <a:solidFill>
                  <a:srgbClr val="000000"/>
                </a:solidFill>
                <a:latin typeface="Open Sauce"/>
              </a:rPr>
              <a:t>By examining the correlation between one or more current independent variables, a logistic regression model forecasts a dependent variable in the data.</a:t>
            </a:r>
          </a:p>
          <a:p>
            <a:pPr algn="just">
              <a:lnSpc>
                <a:spcPts val="4160"/>
              </a:lnSpc>
              <a:spcBef>
                <a:spcPct val="0"/>
              </a:spcBef>
            </a:pPr>
            <a:r>
              <a:rPr lang="en-US" sz="3200">
                <a:solidFill>
                  <a:srgbClr val="000000"/>
                </a:solidFill>
                <a:latin typeface="Open Sauce"/>
              </a:rPr>
              <a:t>Using logistic regression we can classify the dependent variable into categories. </a:t>
            </a:r>
          </a:p>
          <a:p>
            <a:pPr algn="just">
              <a:lnSpc>
                <a:spcPts val="4160"/>
              </a:lnSpc>
              <a:spcBef>
                <a:spcPct val="0"/>
              </a:spcBef>
            </a:pPr>
            <a:r>
              <a:rPr lang="en-US" sz="3200">
                <a:solidFill>
                  <a:srgbClr val="000000"/>
                </a:solidFill>
                <a:latin typeface="Open Sauce"/>
              </a:rPr>
              <a:t>In this study we have taken the outbreak happened as dependent variable and no of cases, no of deaths, annual rainfall and area of the state as independent variables.</a:t>
            </a:r>
          </a:p>
          <a:p>
            <a:pPr algn="just">
              <a:lnSpc>
                <a:spcPts val="4160"/>
              </a:lnSpc>
              <a:spcBef>
                <a:spcPct val="0"/>
              </a:spcBef>
            </a:pPr>
            <a:r>
              <a:rPr lang="en-US" sz="3200">
                <a:solidFill>
                  <a:srgbClr val="000000"/>
                </a:solidFill>
                <a:latin typeface="Open Sauce"/>
              </a:rPr>
              <a:t> </a:t>
            </a:r>
          </a:p>
        </p:txBody>
      </p:sp>
      <p:sp>
        <p:nvSpPr>
          <p:cNvPr id="9" name="Freeform 9"/>
          <p:cNvSpPr/>
          <p:nvPr/>
        </p:nvSpPr>
        <p:spPr>
          <a:xfrm>
            <a:off x="4303852" y="6217960"/>
            <a:ext cx="8930359" cy="3203716"/>
          </a:xfrm>
          <a:custGeom>
            <a:avLst/>
            <a:gdLst/>
            <a:ahLst/>
            <a:cxnLst/>
            <a:rect l="l" t="t" r="r" b="b"/>
            <a:pathLst>
              <a:path w="8930359" h="3203716">
                <a:moveTo>
                  <a:pt x="0" y="0"/>
                </a:moveTo>
                <a:lnTo>
                  <a:pt x="8930359" y="0"/>
                </a:lnTo>
                <a:lnTo>
                  <a:pt x="8930359" y="3203717"/>
                </a:lnTo>
                <a:lnTo>
                  <a:pt x="0" y="3203717"/>
                </a:lnTo>
                <a:lnTo>
                  <a:pt x="0" y="0"/>
                </a:lnTo>
                <a:close/>
              </a:path>
            </a:pathLst>
          </a:custGeom>
          <a:blipFill>
            <a:blip r:embed="rId2"/>
            <a:stretch>
              <a:fillRect/>
            </a:stretch>
          </a:blipFill>
        </p:spPr>
        <p:txBody>
          <a:bodyPr/>
          <a:lstStyle/>
          <a:p>
            <a:endParaRPr lang="en-IN"/>
          </a:p>
        </p:txBody>
      </p:sp>
      <p:sp>
        <p:nvSpPr>
          <p:cNvPr id="10" name="TextBox 10"/>
          <p:cNvSpPr txBox="1"/>
          <p:nvPr/>
        </p:nvSpPr>
        <p:spPr>
          <a:xfrm>
            <a:off x="387731" y="1170710"/>
            <a:ext cx="12759461" cy="1466850"/>
          </a:xfrm>
          <a:prstGeom prst="rect">
            <a:avLst/>
          </a:prstGeom>
        </p:spPr>
        <p:txBody>
          <a:bodyPr lIns="0" tIns="0" rIns="0" bIns="0" rtlCol="0" anchor="t">
            <a:spAutoFit/>
          </a:bodyPr>
          <a:lstStyle/>
          <a:p>
            <a:pPr algn="ctr">
              <a:lnSpc>
                <a:spcPts val="11700"/>
              </a:lnSpc>
              <a:spcBef>
                <a:spcPct val="0"/>
              </a:spcBef>
            </a:pPr>
            <a:r>
              <a:rPr lang="en-US" sz="9000">
                <a:solidFill>
                  <a:srgbClr val="007074"/>
                </a:solidFill>
                <a:latin typeface="Open Sauce Bold"/>
              </a:rPr>
              <a:t>Logistic Regression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1895</Words>
  <Application>Microsoft Office PowerPoint</Application>
  <PresentationFormat>Custom</PresentationFormat>
  <Paragraphs>231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Codec Pro ExtraBold</vt:lpstr>
      <vt:lpstr>Canva Sans Bold</vt:lpstr>
      <vt:lpstr>Calibri</vt:lpstr>
      <vt:lpstr>Arial</vt:lpstr>
      <vt:lpstr>Open Sauce Bold</vt:lpstr>
      <vt:lpstr>Canva Sans</vt:lpstr>
      <vt:lpstr>Aptos Black</vt:lpstr>
      <vt:lpstr>Open Sauce</vt:lpstr>
      <vt:lpstr>Codec Pro ExtraBold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2023</dc:title>
  <cp:lastModifiedBy>srividya nedunuri</cp:lastModifiedBy>
  <cp:revision>1</cp:revision>
  <dcterms:created xsi:type="dcterms:W3CDTF">2006-08-16T00:00:00Z</dcterms:created>
  <dcterms:modified xsi:type="dcterms:W3CDTF">2023-11-22T13:49:05Z</dcterms:modified>
  <dc:identifier>DAFk7gSwE90</dc:identifier>
</cp:coreProperties>
</file>