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handoutMasterIdLst>
    <p:handoutMasterId r:id="rId37"/>
  </p:handoutMasterIdLst>
  <p:sldIdLst>
    <p:sldId id="256" r:id="rId2"/>
    <p:sldId id="302" r:id="rId3"/>
    <p:sldId id="283" r:id="rId4"/>
    <p:sldId id="303" r:id="rId5"/>
    <p:sldId id="304" r:id="rId6"/>
    <p:sldId id="305" r:id="rId7"/>
    <p:sldId id="306" r:id="rId8"/>
    <p:sldId id="307" r:id="rId9"/>
    <p:sldId id="308" r:id="rId10"/>
    <p:sldId id="309" r:id="rId11"/>
    <p:sldId id="310" r:id="rId12"/>
    <p:sldId id="311" r:id="rId13"/>
    <p:sldId id="312" r:id="rId14"/>
    <p:sldId id="313" r:id="rId15"/>
    <p:sldId id="315" r:id="rId16"/>
    <p:sldId id="314" r:id="rId17"/>
    <p:sldId id="316" r:id="rId18"/>
    <p:sldId id="317" r:id="rId19"/>
    <p:sldId id="300" r:id="rId20"/>
    <p:sldId id="301" r:id="rId21"/>
    <p:sldId id="318" r:id="rId22"/>
    <p:sldId id="325" r:id="rId23"/>
    <p:sldId id="319" r:id="rId24"/>
    <p:sldId id="320" r:id="rId25"/>
    <p:sldId id="321" r:id="rId26"/>
    <p:sldId id="324" r:id="rId27"/>
    <p:sldId id="322" r:id="rId28"/>
    <p:sldId id="323" r:id="rId29"/>
    <p:sldId id="326" r:id="rId30"/>
    <p:sldId id="327" r:id="rId31"/>
    <p:sldId id="328" r:id="rId32"/>
    <p:sldId id="329" r:id="rId33"/>
    <p:sldId id="330" r:id="rId34"/>
    <p:sldId id="3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34" autoAdjust="0"/>
  </p:normalViewPr>
  <p:slideViewPr>
    <p:cSldViewPr snapToGrid="0">
      <p:cViewPr varScale="1">
        <p:scale>
          <a:sx n="57" d="100"/>
          <a:sy n="57" d="100"/>
        </p:scale>
        <p:origin x="566"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56BA4-84ED-43D3-BDA0-45DF3A1706E7}" type="doc">
      <dgm:prSet loTypeId="urn:microsoft.com/office/officeart/2005/8/layout/equation1" loCatId="process" qsTypeId="urn:microsoft.com/office/officeart/2005/8/quickstyle/simple1" qsCatId="simple" csTypeId="urn:microsoft.com/office/officeart/2005/8/colors/accent1_2" csCatId="accent1" phldr="1"/>
      <dgm:spPr/>
    </dgm:pt>
    <dgm:pt modelId="{F1C05B51-3C0E-48F6-955C-840C81A05E99}">
      <dgm:prSet phldrT="[Text]" custT="1"/>
      <dgm:spPr/>
      <dgm:t>
        <a:bodyPr/>
        <a:lstStyle/>
        <a:p>
          <a:r>
            <a:rPr lang="en-IN" sz="1600"/>
            <a:t>Data Binding</a:t>
          </a:r>
        </a:p>
      </dgm:t>
    </dgm:pt>
    <dgm:pt modelId="{03D289CB-860D-40F4-9BFE-70F434131C19}" type="parTrans" cxnId="{00C3980C-BAF9-4EFF-AA1F-15C96348F851}">
      <dgm:prSet/>
      <dgm:spPr/>
      <dgm:t>
        <a:bodyPr/>
        <a:lstStyle/>
        <a:p>
          <a:endParaRPr lang="en-IN"/>
        </a:p>
      </dgm:t>
    </dgm:pt>
    <dgm:pt modelId="{C00968C0-1C1E-48D6-8025-2490F9CA7393}" type="sibTrans" cxnId="{00C3980C-BAF9-4EFF-AA1F-15C96348F851}">
      <dgm:prSet/>
      <dgm:spPr/>
      <dgm:t>
        <a:bodyPr/>
        <a:lstStyle/>
        <a:p>
          <a:endParaRPr lang="en-IN"/>
        </a:p>
      </dgm:t>
    </dgm:pt>
    <dgm:pt modelId="{E97A78D7-F752-4072-8F8A-89C430648F1F}">
      <dgm:prSet phldrT="[Text]" custT="1"/>
      <dgm:spPr/>
      <dgm:t>
        <a:bodyPr/>
        <a:lstStyle/>
        <a:p>
          <a:r>
            <a:rPr lang="en-IN" sz="1600" dirty="0"/>
            <a:t>Communication</a:t>
          </a:r>
        </a:p>
      </dgm:t>
    </dgm:pt>
    <dgm:pt modelId="{16C17D77-4D78-4B9B-9B84-91F37017D26C}" type="parTrans" cxnId="{792AA4A0-B02D-4C33-ABE4-E780DC9351CD}">
      <dgm:prSet/>
      <dgm:spPr/>
      <dgm:t>
        <a:bodyPr/>
        <a:lstStyle/>
        <a:p>
          <a:endParaRPr lang="en-IN"/>
        </a:p>
      </dgm:t>
    </dgm:pt>
    <dgm:pt modelId="{FBE88F10-DEF5-458B-AF7B-98D633A7EF45}" type="sibTrans" cxnId="{792AA4A0-B02D-4C33-ABE4-E780DC9351CD}">
      <dgm:prSet/>
      <dgm:spPr/>
      <dgm:t>
        <a:bodyPr/>
        <a:lstStyle/>
        <a:p>
          <a:endParaRPr lang="en-IN"/>
        </a:p>
      </dgm:t>
    </dgm:pt>
    <dgm:pt modelId="{BF85A668-53EC-46F0-937A-EBADFAA56D4E}" type="pres">
      <dgm:prSet presAssocID="{D9B56BA4-84ED-43D3-BDA0-45DF3A1706E7}" presName="linearFlow" presStyleCnt="0">
        <dgm:presLayoutVars>
          <dgm:dir/>
          <dgm:resizeHandles val="exact"/>
        </dgm:presLayoutVars>
      </dgm:prSet>
      <dgm:spPr/>
    </dgm:pt>
    <dgm:pt modelId="{CAA14E5C-1A85-4816-A401-7D869FDA901C}" type="pres">
      <dgm:prSet presAssocID="{F1C05B51-3C0E-48F6-955C-840C81A05E99}" presName="node" presStyleLbl="node1" presStyleIdx="0" presStyleCnt="2" custScaleX="40097" custScaleY="32316">
        <dgm:presLayoutVars>
          <dgm:bulletEnabled val="1"/>
        </dgm:presLayoutVars>
      </dgm:prSet>
      <dgm:spPr/>
    </dgm:pt>
    <dgm:pt modelId="{2C307AC0-CB87-4A6D-A321-6E4F1E7AC5A0}" type="pres">
      <dgm:prSet presAssocID="{C00968C0-1C1E-48D6-8025-2490F9CA7393}" presName="spacerL" presStyleCnt="0"/>
      <dgm:spPr/>
    </dgm:pt>
    <dgm:pt modelId="{B1B84AE2-A473-43C3-8195-2F6FD3E3A603}" type="pres">
      <dgm:prSet presAssocID="{C00968C0-1C1E-48D6-8025-2490F9CA7393}" presName="sibTrans" presStyleLbl="sibTrans2D1" presStyleIdx="0" presStyleCnt="1" custScaleX="31554" custScaleY="31554"/>
      <dgm:spPr/>
    </dgm:pt>
    <dgm:pt modelId="{C3A2F09B-8791-40E9-BB77-422BB06B0931}" type="pres">
      <dgm:prSet presAssocID="{C00968C0-1C1E-48D6-8025-2490F9CA7393}" presName="spacerR" presStyleCnt="0"/>
      <dgm:spPr/>
    </dgm:pt>
    <dgm:pt modelId="{2E82DF94-B34B-44E2-837F-8DA49E524DE4}" type="pres">
      <dgm:prSet presAssocID="{E97A78D7-F752-4072-8F8A-89C430648F1F}" presName="node" presStyleLbl="node1" presStyleIdx="1" presStyleCnt="2" custScaleX="42033" custScaleY="32316">
        <dgm:presLayoutVars>
          <dgm:bulletEnabled val="1"/>
        </dgm:presLayoutVars>
      </dgm:prSet>
      <dgm:spPr/>
    </dgm:pt>
  </dgm:ptLst>
  <dgm:cxnLst>
    <dgm:cxn modelId="{00C3980C-BAF9-4EFF-AA1F-15C96348F851}" srcId="{D9B56BA4-84ED-43D3-BDA0-45DF3A1706E7}" destId="{F1C05B51-3C0E-48F6-955C-840C81A05E99}" srcOrd="0" destOrd="0" parTransId="{03D289CB-860D-40F4-9BFE-70F434131C19}" sibTransId="{C00968C0-1C1E-48D6-8025-2490F9CA7393}"/>
    <dgm:cxn modelId="{EE9F0246-8706-4184-84C1-CC04317C3268}" type="presOf" srcId="{C00968C0-1C1E-48D6-8025-2490F9CA7393}" destId="{B1B84AE2-A473-43C3-8195-2F6FD3E3A603}" srcOrd="0" destOrd="0" presId="urn:microsoft.com/office/officeart/2005/8/layout/equation1"/>
    <dgm:cxn modelId="{E574ED72-3FA3-4A47-8661-73D093FEEC00}" type="presOf" srcId="{E97A78D7-F752-4072-8F8A-89C430648F1F}" destId="{2E82DF94-B34B-44E2-837F-8DA49E524DE4}" srcOrd="0" destOrd="0" presId="urn:microsoft.com/office/officeart/2005/8/layout/equation1"/>
    <dgm:cxn modelId="{F36E977E-DADA-47C7-ABF6-EF465B240BB6}" type="presOf" srcId="{F1C05B51-3C0E-48F6-955C-840C81A05E99}" destId="{CAA14E5C-1A85-4816-A401-7D869FDA901C}" srcOrd="0" destOrd="0" presId="urn:microsoft.com/office/officeart/2005/8/layout/equation1"/>
    <dgm:cxn modelId="{792AA4A0-B02D-4C33-ABE4-E780DC9351CD}" srcId="{D9B56BA4-84ED-43D3-BDA0-45DF3A1706E7}" destId="{E97A78D7-F752-4072-8F8A-89C430648F1F}" srcOrd="1" destOrd="0" parTransId="{16C17D77-4D78-4B9B-9B84-91F37017D26C}" sibTransId="{FBE88F10-DEF5-458B-AF7B-98D633A7EF45}"/>
    <dgm:cxn modelId="{682799B9-33B3-4943-8412-4203C6CE86F1}" type="presOf" srcId="{D9B56BA4-84ED-43D3-BDA0-45DF3A1706E7}" destId="{BF85A668-53EC-46F0-937A-EBADFAA56D4E}" srcOrd="0" destOrd="0" presId="urn:microsoft.com/office/officeart/2005/8/layout/equation1"/>
    <dgm:cxn modelId="{B1320C3F-7720-4537-8F1A-5C650EA336EA}" type="presParOf" srcId="{BF85A668-53EC-46F0-937A-EBADFAA56D4E}" destId="{CAA14E5C-1A85-4816-A401-7D869FDA901C}" srcOrd="0" destOrd="0" presId="urn:microsoft.com/office/officeart/2005/8/layout/equation1"/>
    <dgm:cxn modelId="{84B40E7E-E659-4AFC-9E58-6BF635892484}" type="presParOf" srcId="{BF85A668-53EC-46F0-937A-EBADFAA56D4E}" destId="{2C307AC0-CB87-4A6D-A321-6E4F1E7AC5A0}" srcOrd="1" destOrd="0" presId="urn:microsoft.com/office/officeart/2005/8/layout/equation1"/>
    <dgm:cxn modelId="{9AA5FC16-62B5-465D-8292-35E17AE9140A}" type="presParOf" srcId="{BF85A668-53EC-46F0-937A-EBADFAA56D4E}" destId="{B1B84AE2-A473-43C3-8195-2F6FD3E3A603}" srcOrd="2" destOrd="0" presId="urn:microsoft.com/office/officeart/2005/8/layout/equation1"/>
    <dgm:cxn modelId="{5E5742A3-1F79-4AF7-B8D0-7B452076691A}" type="presParOf" srcId="{BF85A668-53EC-46F0-937A-EBADFAA56D4E}" destId="{C3A2F09B-8791-40E9-BB77-422BB06B0931}" srcOrd="3" destOrd="0" presId="urn:microsoft.com/office/officeart/2005/8/layout/equation1"/>
    <dgm:cxn modelId="{990FD299-861E-4A2D-A80C-5ADAFCE20628}" type="presParOf" srcId="{BF85A668-53EC-46F0-937A-EBADFAA56D4E}" destId="{2E82DF94-B34B-44E2-837F-8DA49E524DE4}"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4E5C-1A85-4816-A401-7D869FDA901C}">
      <dsp:nvSpPr>
        <dsp:cNvPr id="0" name=""/>
        <dsp:cNvSpPr/>
      </dsp:nvSpPr>
      <dsp:spPr>
        <a:xfrm>
          <a:off x="101143" y="396"/>
          <a:ext cx="2402882"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Data Binding</a:t>
          </a:r>
        </a:p>
      </dsp:txBody>
      <dsp:txXfrm>
        <a:off x="453037" y="284003"/>
        <a:ext cx="1699094" cy="1369378"/>
      </dsp:txXfrm>
    </dsp:sp>
    <dsp:sp modelId="{B1B84AE2-A473-43C3-8195-2F6FD3E3A603}">
      <dsp:nvSpPr>
        <dsp:cNvPr id="0" name=""/>
        <dsp:cNvSpPr/>
      </dsp:nvSpPr>
      <dsp:spPr>
        <a:xfrm>
          <a:off x="2990630" y="420323"/>
          <a:ext cx="1096738" cy="109673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IN" sz="4900" kern="1200"/>
        </a:p>
      </dsp:txBody>
      <dsp:txXfrm>
        <a:off x="3136003" y="646251"/>
        <a:ext cx="805992" cy="644882"/>
      </dsp:txXfrm>
    </dsp:sp>
    <dsp:sp modelId="{2E82DF94-B34B-44E2-837F-8DA49E524DE4}">
      <dsp:nvSpPr>
        <dsp:cNvPr id="0" name=""/>
        <dsp:cNvSpPr/>
      </dsp:nvSpPr>
      <dsp:spPr>
        <a:xfrm>
          <a:off x="4573974" y="396"/>
          <a:ext cx="2518900"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Communication</a:t>
          </a:r>
        </a:p>
      </dsp:txBody>
      <dsp:txXfrm>
        <a:off x="4942858" y="284003"/>
        <a:ext cx="1781132" cy="136937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gular.io/guide/lifecycle-hook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Angular creates, updates, and destroys components as the user moves through the application. Your app can take action at each moment in this lifecycle through optional</a:t>
            </a:r>
            <a:r>
              <a:rPr lang="en-IN" sz="1200" b="1" kern="1200" dirty="0">
                <a:solidFill>
                  <a:schemeClr val="tx1"/>
                </a:solidFill>
                <a:effectLst/>
                <a:latin typeface="+mn-lt"/>
                <a:ea typeface="+mn-ea"/>
                <a:cs typeface="+mn-cs"/>
              </a:rPr>
              <a:t> </a:t>
            </a:r>
            <a:r>
              <a:rPr lang="en-IN" sz="1200" b="1" u="none" strike="noStrike" kern="1200" dirty="0">
                <a:solidFill>
                  <a:schemeClr val="tx1"/>
                </a:solidFill>
                <a:effectLst/>
                <a:latin typeface="+mn-lt"/>
                <a:ea typeface="+mn-ea"/>
                <a:cs typeface="+mn-cs"/>
                <a:hlinkClick r:id="rId3"/>
              </a:rPr>
              <a:t>lifecycle hooks</a:t>
            </a:r>
            <a:r>
              <a:rPr lang="en-IN" sz="1200" kern="1200" dirty="0">
                <a:solidFill>
                  <a:schemeClr val="tx1"/>
                </a:solidFill>
                <a:effectLst/>
                <a:latin typeface="+mn-lt"/>
                <a:ea typeface="+mn-ea"/>
                <a:cs typeface="+mn-cs"/>
              </a:rPr>
              <a:t>, like </a:t>
            </a:r>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declared above.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6</a:t>
            </a:fld>
            <a:endParaRPr lang="en-US"/>
          </a:p>
        </p:txBody>
      </p:sp>
    </p:spTree>
    <p:extLst>
      <p:ext uri="{BB962C8B-B14F-4D97-AF65-F5344CB8AC3E}">
        <p14:creationId xmlns:p14="http://schemas.microsoft.com/office/powerpoint/2010/main" val="1666487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Interpolation with Curly Braces</a:t>
            </a:r>
          </a:p>
          <a:p>
            <a:r>
              <a:rPr lang="en-US" sz="1000" b="0" i="0" kern="1200" dirty="0">
                <a:solidFill>
                  <a:schemeClr val="tx1"/>
                </a:solidFill>
                <a:effectLst/>
                <a:latin typeface="Arial" pitchFamily="34" charset="0"/>
                <a:ea typeface="+mn-ea"/>
                <a:cs typeface="Arial" pitchFamily="34" charset="0"/>
              </a:rPr>
              <a:t>Double curly braces contain </a:t>
            </a:r>
            <a:r>
              <a:rPr lang="en-US" sz="1000" b="0" i="1" kern="1200" dirty="0">
                <a:solidFill>
                  <a:schemeClr val="tx1"/>
                </a:solidFill>
                <a:effectLst/>
                <a:latin typeface="Arial" pitchFamily="34" charset="0"/>
                <a:ea typeface="+mn-ea"/>
                <a:cs typeface="Arial" pitchFamily="34" charset="0"/>
              </a:rPr>
              <a:t>template expressions</a:t>
            </a:r>
            <a:r>
              <a:rPr lang="en-US" sz="1000" b="0" i="0" kern="1200" dirty="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a:solidFill>
                  <a:schemeClr val="tx1"/>
                </a:solidFill>
                <a:effectLst/>
                <a:latin typeface="Arial" pitchFamily="34" charset="0"/>
                <a:ea typeface="+mn-ea"/>
                <a:cs typeface="Arial" pitchFamily="34" charset="0"/>
              </a:rPr>
              <a:t>nterpolation</a:t>
            </a:r>
            <a:r>
              <a:rPr lang="en-US" sz="1000" b="0" i="0" kern="1200" dirty="0">
                <a:solidFill>
                  <a:schemeClr val="tx1"/>
                </a:solidFill>
                <a:effectLst/>
                <a:latin typeface="Arial" pitchFamily="34" charset="0"/>
                <a:ea typeface="+mn-ea"/>
                <a:cs typeface="Arial" pitchFamily="34" charset="0"/>
              </a:rPr>
              <a:t> automatically escapes any HTML, so here {{html}} displays </a:t>
            </a:r>
            <a:r>
              <a:rPr lang="en-US" dirty="0"/>
              <a:t>&lt;div&gt;this is a div&lt;/div&gt;</a:t>
            </a:r>
            <a:r>
              <a:rPr lang="en-US" sz="1000" b="0" i="0" kern="1200" dirty="0">
                <a:solidFill>
                  <a:schemeClr val="tx1"/>
                </a:solidFill>
                <a:effectLst/>
                <a:latin typeface="Arial" pitchFamily="34" charset="0"/>
                <a:ea typeface="+mn-ea"/>
                <a:cs typeface="Arial" pitchFamily="34" charset="0"/>
              </a:rPr>
              <a:t>, or more precisely it displays </a:t>
            </a:r>
            <a:r>
              <a:rPr lang="en-US" dirty="0"/>
              <a:t>&amp;</a:t>
            </a:r>
            <a:r>
              <a:rPr lang="en-US" dirty="0" err="1"/>
              <a:t>lt;div&amp;gt;this</a:t>
            </a:r>
            <a:r>
              <a:rPr lang="en-US" dirty="0"/>
              <a:t> is a </a:t>
            </a:r>
            <a:r>
              <a:rPr lang="en-US" dirty="0" err="1"/>
              <a:t>div&amp;lt</a:t>
            </a:r>
            <a:r>
              <a:rPr lang="en-US" dirty="0"/>
              <a:t>;/</a:t>
            </a:r>
            <a:r>
              <a:rPr lang="en-US" dirty="0" err="1"/>
              <a:t>div&amp;gt</a:t>
            </a:r>
            <a:r>
              <a:rPr lang="en-US" dirty="0"/>
              <a:t>;</a:t>
            </a:r>
            <a:r>
              <a:rPr lang="en-US" sz="1000" b="0" i="0" kern="1200" dirty="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Property Binding with Square Brackets</a:t>
            </a:r>
          </a:p>
          <a:p>
            <a:r>
              <a:rPr lang="en-US" sz="1000" b="0" i="0" kern="1200" dirty="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a:solidFill>
                  <a:schemeClr val="tx1"/>
                </a:solidFill>
                <a:effectLst/>
                <a:latin typeface="Arial" pitchFamily="34" charset="0"/>
                <a:ea typeface="+mn-ea"/>
                <a:cs typeface="Arial" pitchFamily="34" charset="0"/>
              </a:rPr>
              <a:t>For example, </a:t>
            </a:r>
            <a:r>
              <a:rPr lang="en-US" sz="1000" b="0" i="0" kern="1200" dirty="0" err="1">
                <a:solidFill>
                  <a:schemeClr val="tx1"/>
                </a:solidFill>
                <a:effectLst/>
                <a:latin typeface="Arial" pitchFamily="34" charset="0"/>
                <a:ea typeface="+mn-ea"/>
                <a:cs typeface="Arial" pitchFamily="34" charset="0"/>
              </a:rPr>
              <a:t>textContent</a:t>
            </a:r>
            <a:r>
              <a:rPr lang="en-US" sz="1000" b="0" i="0" kern="1200" dirty="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alt and title properties of the </a:t>
            </a:r>
            <a:r>
              <a:rPr lang="en-US" sz="1000" b="0" i="0" kern="1200" dirty="0" err="1">
                <a:solidFill>
                  <a:schemeClr val="tx1"/>
                </a:solidFill>
                <a:effectLst/>
                <a:latin typeface="Arial" pitchFamily="34" charset="0"/>
                <a:ea typeface="+mn-ea"/>
                <a:cs typeface="Arial" pitchFamily="34" charset="0"/>
              </a:rPr>
              <a:t>img</a:t>
            </a:r>
            <a:r>
              <a:rPr lang="en-US" sz="1000" b="0" i="0" kern="1200" dirty="0">
                <a:solidFill>
                  <a:schemeClr val="tx1"/>
                </a:solidFill>
                <a:effectLst/>
                <a:latin typeface="Arial" pitchFamily="34" charset="0"/>
                <a:ea typeface="+mn-ea"/>
                <a:cs typeface="Arial" pitchFamily="34" charset="0"/>
              </a:rPr>
              <a:t> element are bound to properties of the person object.</a:t>
            </a:r>
          </a:p>
          <a:p>
            <a:r>
              <a:rPr lang="en-US" dirty="0" err="1"/>
              <a:t>innerHTML</a:t>
            </a:r>
            <a:r>
              <a:rPr lang="en-US" sz="1000" b="0" i="0" kern="1200" dirty="0">
                <a:solidFill>
                  <a:schemeClr val="tx1"/>
                </a:solidFill>
                <a:effectLst/>
                <a:latin typeface="Arial" pitchFamily="34" charset="0"/>
                <a:ea typeface="+mn-ea"/>
                <a:cs typeface="Arial" pitchFamily="34" charset="0"/>
              </a:rPr>
              <a:t> sets the HTML content of the </a:t>
            </a:r>
            <a:r>
              <a:rPr lang="en-US" dirty="0"/>
              <a:t>span</a:t>
            </a:r>
            <a:r>
              <a:rPr lang="en-US" sz="1000" b="0" i="0" kern="1200" dirty="0">
                <a:solidFill>
                  <a:schemeClr val="tx1"/>
                </a:solidFill>
                <a:effectLst/>
                <a:latin typeface="Arial" pitchFamily="34" charset="0"/>
                <a:ea typeface="+mn-ea"/>
                <a:cs typeface="Arial" pitchFamily="34" charset="0"/>
              </a:rPr>
              <a:t> to a number of stars (</a:t>
            </a:r>
            <a:r>
              <a:rPr lang="en-US" dirty="0"/>
              <a:t>&amp;#10032;</a:t>
            </a:r>
            <a:r>
              <a:rPr lang="en-US" sz="1000" b="0" i="0" kern="1200" dirty="0">
                <a:solidFill>
                  <a:schemeClr val="tx1"/>
                </a:solidFill>
                <a:effectLst/>
                <a:latin typeface="Arial" pitchFamily="34" charset="0"/>
                <a:ea typeface="+mn-ea"/>
                <a:cs typeface="Arial" pitchFamily="34" charset="0"/>
              </a:rPr>
              <a:t> is a star as you can see in the application output below). We use </a:t>
            </a:r>
            <a:r>
              <a:rPr lang="en-US" dirty="0"/>
              <a:t>[</a:t>
            </a:r>
            <a:r>
              <a:rPr lang="en-US" dirty="0" err="1"/>
              <a:t>innerHTML</a:t>
            </a:r>
            <a:r>
              <a:rPr lang="en-US" dirty="0"/>
              <a:t>]</a:t>
            </a:r>
            <a:r>
              <a:rPr lang="en-US" sz="1000" b="0" i="0" kern="1200" dirty="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a:solidFill>
                  <a:schemeClr val="tx1"/>
                </a:solidFill>
                <a:effectLst/>
                <a:latin typeface="Arial" pitchFamily="34" charset="0"/>
                <a:ea typeface="+mn-ea"/>
                <a:cs typeface="Arial" pitchFamily="34" charset="0"/>
              </a:rPr>
              <a:t>boolean</a:t>
            </a:r>
            <a:r>
              <a:rPr lang="en-US" sz="1000" b="0" i="0" kern="1200" dirty="0">
                <a:solidFill>
                  <a:schemeClr val="tx1"/>
                </a:solidFill>
                <a:effectLst/>
                <a:latin typeface="Arial" pitchFamily="34" charset="0"/>
                <a:ea typeface="+mn-ea"/>
                <a:cs typeface="Arial" pitchFamily="34" charset="0"/>
              </a:rPr>
              <a:t> conditions. We can call built-in methods such as </a:t>
            </a:r>
            <a:r>
              <a:rPr lang="en-US" dirty="0"/>
              <a:t>repeat</a:t>
            </a:r>
            <a:r>
              <a:rPr lang="en-US" sz="1000" b="0" i="0" kern="1200" dirty="0">
                <a:solidFill>
                  <a:schemeClr val="tx1"/>
                </a:solidFill>
                <a:effectLst/>
                <a:latin typeface="Arial" pitchFamily="34" charset="0"/>
                <a:ea typeface="+mn-ea"/>
                <a:cs typeface="Arial" pitchFamily="34" charset="0"/>
              </a:rPr>
              <a:t> as well.</a:t>
            </a:r>
          </a:p>
          <a:p>
            <a:r>
              <a:rPr lang="en-US" sz="1000" b="0" i="0" kern="1200" dirty="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a:solidFill>
                  <a:schemeClr val="tx1"/>
                </a:solidFill>
                <a:effectLst/>
                <a:latin typeface="Arial" pitchFamily="34" charset="0"/>
                <a:ea typeface="+mn-ea"/>
                <a:cs typeface="Arial" pitchFamily="34" charset="0"/>
              </a:rPr>
              <a:t>property</a:t>
            </a:r>
            <a:r>
              <a:rPr lang="en-US" sz="1000" b="0" i="0" kern="1200" dirty="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a:t>The only way to know about a user action is to listen for certain events such as keystrokes, mouse movements, clicks, and touches. We declare our interest in user actions through Angular event binding.</a:t>
            </a:r>
          </a:p>
          <a:p>
            <a:pPr algn="just"/>
            <a:endParaRPr lang="en-US" dirty="0"/>
          </a:p>
          <a:p>
            <a:pPr algn="just"/>
            <a:r>
              <a:rPr lang="en-US" dirty="0"/>
              <a:t>Event binding syntax consists of a target event within parentheses on the left of an equal sign, and a quoted template statement on the right. </a:t>
            </a:r>
          </a:p>
          <a:p>
            <a:pPr algn="just"/>
            <a:endParaRPr lang="en-US" dirty="0"/>
          </a:p>
          <a:p>
            <a:pPr algn="just"/>
            <a:r>
              <a:rPr lang="en-US" dirty="0"/>
              <a:t>$event object is used to listen to an event and grab's the user event</a:t>
            </a:r>
          </a:p>
          <a:p>
            <a:pPr algn="just"/>
            <a:endParaRPr lang="en-US" dirty="0"/>
          </a:p>
          <a:p>
            <a:r>
              <a:rPr lang="en-US" sz="1000" b="0" i="0" kern="1200" dirty="0">
                <a:solidFill>
                  <a:schemeClr val="tx1"/>
                </a:solidFill>
                <a:effectLst/>
                <a:latin typeface="Arial" pitchFamily="34" charset="0"/>
                <a:ea typeface="+mn-ea"/>
                <a:cs typeface="Arial" pitchFamily="34" charset="0"/>
              </a:rPr>
              <a:t>Event Binding with Parentheses</a:t>
            </a:r>
          </a:p>
          <a:p>
            <a:r>
              <a:rPr lang="en-US" sz="1000" b="0" i="0" kern="1200" dirty="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a:solidFill>
                  <a:schemeClr val="tx1"/>
                </a:solidFill>
                <a:effectLst/>
                <a:latin typeface="Arial" pitchFamily="34" charset="0"/>
                <a:ea typeface="+mn-ea"/>
                <a:cs typeface="Arial" pitchFamily="34" charset="0"/>
              </a:rPr>
              <a:t>canonical</a:t>
            </a:r>
            <a:r>
              <a:rPr lang="en-US" sz="1000" b="0" i="0" kern="1200" dirty="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a:solidFill>
                  <a:schemeClr val="tx1"/>
                </a:solidFill>
                <a:effectLst/>
                <a:latin typeface="Arial" pitchFamily="34" charset="0"/>
                <a:ea typeface="+mn-ea"/>
                <a:cs typeface="Arial" pitchFamily="34" charset="0"/>
              </a:rPr>
              <a:t>dblclick</a:t>
            </a:r>
            <a:r>
              <a:rPr lang="en-US" sz="1000" b="0" i="0" kern="1200" dirty="0">
                <a:solidFill>
                  <a:schemeClr val="tx1"/>
                </a:solidFill>
                <a:effectLst/>
                <a:latin typeface="Arial" pitchFamily="34" charset="0"/>
                <a:ea typeface="+mn-ea"/>
                <a:cs typeface="Arial" pitchFamily="34" charset="0"/>
              </a:rPr>
              <a:t>) and (</a:t>
            </a:r>
            <a:r>
              <a:rPr lang="en-US" sz="1000" b="0" i="0" kern="1200" dirty="0" err="1">
                <a:solidFill>
                  <a:schemeClr val="tx1"/>
                </a:solidFill>
                <a:effectLst/>
                <a:latin typeface="Arial" pitchFamily="34" charset="0"/>
                <a:ea typeface="+mn-ea"/>
                <a:cs typeface="Arial" pitchFamily="34" charset="0"/>
              </a:rPr>
              <a:t>contextmenu</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string in quotes is a </a:t>
            </a:r>
            <a:r>
              <a:rPr lang="en-US" sz="1000" b="0" i="1" kern="1200" dirty="0">
                <a:solidFill>
                  <a:schemeClr val="tx1"/>
                </a:solidFill>
                <a:effectLst/>
                <a:latin typeface="Arial" pitchFamily="34" charset="0"/>
                <a:ea typeface="+mn-ea"/>
                <a:cs typeface="Arial" pitchFamily="34" charset="0"/>
              </a:rPr>
              <a:t>template statement</a:t>
            </a:r>
            <a:r>
              <a:rPr lang="en-US" sz="1000" b="0" i="0" kern="1200" dirty="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Keyboard </a:t>
            </a:r>
            <a:r>
              <a:rPr lang="en-US" sz="1000" b="0" i="0" kern="1200" dirty="0" err="1">
                <a:solidFill>
                  <a:schemeClr val="tx1"/>
                </a:solidFill>
                <a:effectLst/>
                <a:latin typeface="Arial" pitchFamily="34" charset="0"/>
                <a:ea typeface="+mn-ea"/>
                <a:cs typeface="Arial" pitchFamily="34" charset="0"/>
              </a:rPr>
              <a:t>Events:Template</a:t>
            </a:r>
            <a:r>
              <a:rPr lang="en-US" sz="1000" b="0" i="0" kern="1200" dirty="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a:t>"key = $</a:t>
            </a:r>
            <a:r>
              <a:rPr lang="en-US" dirty="0" err="1"/>
              <a:t>event.key</a:t>
            </a:r>
            <a:r>
              <a:rPr lang="en-US" dirty="0"/>
              <a:t>"</a:t>
            </a:r>
            <a:r>
              <a:rPr lang="en-US" sz="1000" b="0" i="0" kern="1200" dirty="0">
                <a:solidFill>
                  <a:schemeClr val="tx1"/>
                </a:solidFill>
                <a:effectLst/>
                <a:latin typeface="Arial" pitchFamily="34" charset="0"/>
                <a:ea typeface="+mn-ea"/>
                <a:cs typeface="Arial" pitchFamily="34" charset="0"/>
              </a:rPr>
              <a:t> but this is usually best handled by calling a method. </a:t>
            </a:r>
          </a:p>
          <a:p>
            <a:endParaRPr lang="en-US" sz="1000" b="0" i="0" kern="1200" dirty="0">
              <a:solidFill>
                <a:schemeClr val="tx1"/>
              </a:solidFill>
              <a:effectLst/>
              <a:latin typeface="Arial" pitchFamily="34" charset="0"/>
              <a:ea typeface="+mn-ea"/>
              <a:cs typeface="Arial" pitchFamily="34" charset="0"/>
            </a:endParaRPr>
          </a:p>
          <a:p>
            <a:pPr algn="just"/>
            <a:endParaRPr lang="en-US" dirty="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lnSpcReduction="10000"/>
          </a:bodyPr>
          <a:lstStyle/>
          <a:p>
            <a:r>
              <a:rPr lang="en-US" sz="1000" b="1" i="0" kern="1200" dirty="0">
                <a:solidFill>
                  <a:schemeClr val="tx1"/>
                </a:solidFill>
                <a:effectLst/>
                <a:latin typeface="Arial" pitchFamily="34" charset="0"/>
                <a:ea typeface="+mn-ea"/>
                <a:cs typeface="Arial" pitchFamily="34" charset="0"/>
              </a:rPr>
              <a:t>Checkbox---</a:t>
            </a:r>
            <a:r>
              <a:rPr lang="en-US" sz="1000" b="0" i="0" kern="1200" dirty="0">
                <a:solidFill>
                  <a:schemeClr val="tx1"/>
                </a:solidFill>
                <a:effectLst/>
                <a:latin typeface="Arial" pitchFamily="34" charset="0"/>
                <a:ea typeface="+mn-ea"/>
                <a:cs typeface="Arial" pitchFamily="34" charset="0"/>
              </a:rPr>
              <a:t>The </a:t>
            </a:r>
            <a:r>
              <a:rPr lang="en-US" dirty="0"/>
              <a:t>change</a:t>
            </a:r>
            <a:r>
              <a:rPr lang="en-US" sz="1000" b="0" i="0" kern="1200" dirty="0">
                <a:solidFill>
                  <a:schemeClr val="tx1"/>
                </a:solidFill>
                <a:effectLst/>
                <a:latin typeface="Arial" pitchFamily="34" charset="0"/>
                <a:ea typeface="+mn-ea"/>
                <a:cs typeface="Arial" pitchFamily="34" charset="0"/>
              </a:rPr>
              <a:t> event is triggered when the user clicks on a checkbox</a:t>
            </a:r>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]="cb1.checked"&gt; &lt;input #cb1 type="checkbox" value="one"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]="cb2.checked"&gt; &lt;input #cb2 type="checkbox" value="two"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]="cb3.checked"&gt; &lt;input #cb3 type="checkbox" value="three"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CheckboxComponent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log = ''; </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`Checkbox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a:t>
            </a:r>
            <a:r>
              <a:rPr lang="en-US" sz="1000" b="0" i="0" kern="1200" dirty="0" err="1">
                <a:solidFill>
                  <a:schemeClr val="tx1"/>
                </a:solidFill>
                <a:effectLst/>
                <a:latin typeface="Arial" pitchFamily="34" charset="0"/>
                <a:ea typeface="+mn-ea"/>
                <a:cs typeface="Arial" pitchFamily="34" charset="0"/>
              </a:rPr>
              <a:t>element.checked</a:t>
            </a:r>
            <a:r>
              <a:rPr lang="en-US" sz="1000" b="0" i="0" kern="1200" dirty="0">
                <a:solidFill>
                  <a:schemeClr val="tx1"/>
                </a:solidFill>
                <a:effectLst/>
                <a:latin typeface="Arial" pitchFamily="34" charset="0"/>
                <a:ea typeface="+mn-ea"/>
                <a:cs typeface="Arial" pitchFamily="34" charset="0"/>
              </a:rPr>
              <a:t> ? '' : 'un'}checked\n`; } }</a:t>
            </a:r>
          </a:p>
          <a:p>
            <a:r>
              <a:rPr lang="en-US" sz="1000" b="1" i="0" kern="1200" dirty="0">
                <a:solidFill>
                  <a:schemeClr val="tx1"/>
                </a:solidFill>
                <a:effectLst/>
                <a:latin typeface="Arial" pitchFamily="34" charset="0"/>
                <a:ea typeface="+mn-ea"/>
                <a:cs typeface="Arial" pitchFamily="34" charset="0"/>
              </a:rPr>
              <a:t>Text </a:t>
            </a:r>
            <a:r>
              <a:rPr lang="en-US" sz="1000" b="1" i="0" kern="1200" dirty="0" err="1">
                <a:solidFill>
                  <a:schemeClr val="tx1"/>
                </a:solidFill>
                <a:effectLst/>
                <a:latin typeface="Arial" pitchFamily="34" charset="0"/>
                <a:ea typeface="+mn-ea"/>
                <a:cs typeface="Arial" pitchFamily="34" charset="0"/>
              </a:rPr>
              <a:t>Areatextarea</a:t>
            </a:r>
            <a:r>
              <a:rPr lang="en-US" sz="1000" b="1" i="0" kern="1200" dirty="0">
                <a:solidFill>
                  <a:schemeClr val="tx1"/>
                </a:solidFill>
                <a:effectLst/>
                <a:latin typeface="Arial" pitchFamily="34" charset="0"/>
                <a:ea typeface="+mn-ea"/>
                <a:cs typeface="Arial" pitchFamily="34" charset="0"/>
              </a:rPr>
              <a:t> behaves in a similar way to the textbox</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'app-text-area', template: ` &lt;h1&gt;Text Area&lt;/h1&gt; &lt;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ref-</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rows="4"&gt;&lt;/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&gt;&lt;</a:t>
            </a:r>
            <a:r>
              <a:rPr lang="en-US" sz="1000" b="0" i="0" kern="1200" dirty="0" err="1">
                <a:solidFill>
                  <a:schemeClr val="tx1"/>
                </a:solidFill>
                <a:effectLst/>
                <a:latin typeface="Arial" pitchFamily="34" charset="0"/>
                <a:ea typeface="+mn-ea"/>
                <a:cs typeface="Arial" pitchFamily="34" charset="0"/>
              </a:rPr>
              <a:t>br</a:t>
            </a:r>
            <a:r>
              <a:rPr lang="en-US" sz="1000" b="0" i="0" kern="1200" dirty="0">
                <a:solidFill>
                  <a:schemeClr val="tx1"/>
                </a:solidFill>
                <a:effectLst/>
                <a:latin typeface="Arial" pitchFamily="34" charset="0"/>
                <a:ea typeface="+mn-ea"/>
                <a:cs typeface="Arial" pitchFamily="34" charset="0"/>
              </a:rPr>
              <a:t>/&gt; &lt;button (click)="</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textarea.value</a:t>
            </a:r>
            <a:r>
              <a:rPr lang="en-US" sz="1000" b="0" i="0" kern="1200" dirty="0">
                <a:solidFill>
                  <a:schemeClr val="tx1"/>
                </a:solidFill>
                <a:effectLst/>
                <a:latin typeface="Arial" pitchFamily="34" charset="0"/>
                <a:ea typeface="+mn-ea"/>
                <a:cs typeface="Arial" pitchFamily="34" charset="0"/>
              </a:rPr>
              <a:t>)"&gt;Update Log&lt;/button&gt; &lt;button (click)="</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TextAreaComponent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 'initial value'; log = ''; </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(value: </a:t>
            </a:r>
            <a:r>
              <a:rPr lang="en-US" sz="1000" b="1" i="0" kern="1200" dirty="0">
                <a:solidFill>
                  <a:schemeClr val="tx1"/>
                </a:solidFill>
                <a:effectLst/>
                <a:latin typeface="Arial" pitchFamily="34" charset="0"/>
                <a:ea typeface="+mn-ea"/>
                <a:cs typeface="Arial" pitchFamily="34" charset="0"/>
              </a:rPr>
              <a:t>string</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Radio</a:t>
            </a:r>
          </a:p>
          <a:p>
            <a:r>
              <a:rPr lang="en-US" sz="1000" b="1" i="0" kern="1200" dirty="0">
                <a:solidFill>
                  <a:schemeClr val="tx1"/>
                </a:solidFill>
                <a:effectLst/>
                <a:latin typeface="Arial" pitchFamily="34" charset="0"/>
                <a:ea typeface="+mn-ea"/>
                <a:cs typeface="Arial" pitchFamily="34" charset="0"/>
              </a:rPr>
              <a:t>The radio field behaves in a similar way to the checkbox. </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]="r1.checked"&gt; &lt;input #r1 type="radio" name="r" value="one"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]="r2.checked"&gt; &lt;input #r2 type="radio" name="r" value="two"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]="r3.checked"&gt; &lt;input #r3 type="radio" name="r" value="three"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RadioComponent</a:t>
            </a:r>
            <a:r>
              <a:rPr lang="en-US" sz="1000" b="0" i="0" kern="1200" dirty="0">
                <a:solidFill>
                  <a:schemeClr val="tx1"/>
                </a:solidFill>
                <a:effectLst/>
                <a:latin typeface="Arial" pitchFamily="34" charset="0"/>
                <a:ea typeface="+mn-ea"/>
                <a:cs typeface="Arial" pitchFamily="34" charset="0"/>
              </a:rPr>
              <a:t> { log = ''; </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`Radio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selected\n`; } }</a:t>
            </a:r>
            <a:br>
              <a:rPr lang="en-US" dirty="0"/>
            </a:br>
            <a:endParaRPr lang="en-US" sz="1000" b="1"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a:solidFill>
                  <a:schemeClr val="tx1"/>
                </a:solidFill>
                <a:effectLst/>
                <a:latin typeface="Arial" pitchFamily="34" charset="0"/>
                <a:ea typeface="+mn-ea"/>
                <a:cs typeface="Arial" pitchFamily="34" charset="0"/>
              </a:rPr>
              <a:t>We bind to the </a:t>
            </a:r>
            <a:r>
              <a:rPr lang="en-US" dirty="0" err="1"/>
              <a:t>ngModel</a:t>
            </a:r>
            <a:r>
              <a:rPr lang="en-US" sz="1000" b="0" i="0" kern="1200" dirty="0">
                <a:solidFill>
                  <a:schemeClr val="tx1"/>
                </a:solidFill>
                <a:effectLst/>
                <a:latin typeface="Arial" pitchFamily="34" charset="0"/>
                <a:ea typeface="+mn-ea"/>
                <a:cs typeface="Arial" pitchFamily="34" charset="0"/>
              </a:rPr>
              <a:t> property of 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to update the contents of the </a:t>
            </a:r>
            <a:r>
              <a:rPr lang="en-US" dirty="0"/>
              <a:t>input</a:t>
            </a:r>
            <a:r>
              <a:rPr lang="en-US" sz="1000" b="0" i="0" kern="1200" dirty="0">
                <a:solidFill>
                  <a:schemeClr val="tx1"/>
                </a:solidFill>
                <a:effectLst/>
                <a:latin typeface="Arial" pitchFamily="34" charset="0"/>
                <a:ea typeface="+mn-ea"/>
                <a:cs typeface="Arial" pitchFamily="34" charset="0"/>
              </a:rPr>
              <a:t> field. Conversely, the </a:t>
            </a:r>
            <a:r>
              <a:rPr lang="en-US" dirty="0" err="1"/>
              <a:t>ngModelChange</a:t>
            </a:r>
            <a:r>
              <a:rPr lang="en-US" sz="1000" b="0" i="0" kern="1200" dirty="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Use property binding and the </a:t>
            </a:r>
            <a:r>
              <a:rPr lang="en-US" dirty="0"/>
              <a:t>@Input</a:t>
            </a:r>
            <a:r>
              <a:rPr lang="en-US" sz="1000" b="0" i="0" kern="1200" dirty="0">
                <a:solidFill>
                  <a:schemeClr val="tx1"/>
                </a:solidFill>
                <a:effectLst/>
                <a:latin typeface="Arial" pitchFamily="34" charset="0"/>
                <a:ea typeface="+mn-ea"/>
                <a:cs typeface="Arial" pitchFamily="34" charset="0"/>
              </a:rPr>
              <a:t> decorator to pass data into a component, and </a:t>
            </a:r>
            <a:r>
              <a:rPr lang="en-US" dirty="0"/>
              <a:t>@Output</a:t>
            </a:r>
            <a:r>
              <a:rPr lang="en-US" sz="1000" b="0" i="0" kern="1200" dirty="0">
                <a:solidFill>
                  <a:schemeClr val="tx1"/>
                </a:solidFill>
                <a:effectLst/>
                <a:latin typeface="Arial" pitchFamily="34" charset="0"/>
                <a:ea typeface="+mn-ea"/>
                <a:cs typeface="Arial" pitchFamily="34" charset="0"/>
              </a:rPr>
              <a:t> and </a:t>
            </a:r>
            <a:r>
              <a:rPr lang="en-US" dirty="0" err="1"/>
              <a:t>EventEmitter</a:t>
            </a:r>
            <a:r>
              <a:rPr lang="en-US" sz="1000" b="0" i="0" kern="1200" dirty="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Event Binding with @Output</a:t>
            </a:r>
          </a:p>
          <a:p>
            <a:r>
              <a:rPr lang="en-US" sz="1000" b="0" i="0" kern="1200" dirty="0">
                <a:solidFill>
                  <a:schemeClr val="tx1"/>
                </a:solidFill>
                <a:effectLst/>
                <a:latin typeface="Arial" pitchFamily="34" charset="0"/>
                <a:ea typeface="+mn-ea"/>
                <a:cs typeface="Arial" pitchFamily="34" charset="0"/>
              </a:rPr>
              <a:t>We can also pass values </a:t>
            </a:r>
            <a:r>
              <a:rPr lang="en-US" sz="1000" b="0" i="1" kern="1200" dirty="0">
                <a:solidFill>
                  <a:schemeClr val="tx1"/>
                </a:solidFill>
                <a:effectLst/>
                <a:latin typeface="Arial" pitchFamily="34" charset="0"/>
                <a:ea typeface="+mn-ea"/>
                <a:cs typeface="Arial" pitchFamily="34" charset="0"/>
              </a:rPr>
              <a:t>out</a:t>
            </a:r>
            <a:r>
              <a:rPr lang="en-US" sz="1000" b="0" i="0" kern="1200" dirty="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This object will be used to fire our custom events.</a:t>
            </a:r>
          </a:p>
          <a:p>
            <a:r>
              <a:rPr lang="en-US" sz="1000" b="0" i="0" kern="1200" dirty="0">
                <a:solidFill>
                  <a:schemeClr val="tx1"/>
                </a:solidFill>
                <a:effectLst/>
                <a:latin typeface="Arial" pitchFamily="34" charset="0"/>
                <a:ea typeface="+mn-ea"/>
                <a:cs typeface="Arial" pitchFamily="34" charset="0"/>
              </a:rPr>
              <a:t>@Output()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&lt;string&gt; = new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a:solidFill>
                  <a:schemeClr val="tx1"/>
                </a:solidFill>
                <a:effectLst/>
                <a:latin typeface="Arial" pitchFamily="34" charset="0"/>
                <a:ea typeface="+mn-ea"/>
                <a:cs typeface="Arial" pitchFamily="34" charset="0"/>
              </a:rPr>
              <a:t>We trigger the event by calling the emit method on the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177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Although this template uses typical HTML elements like &lt;h2&gt; and &lt;p&gt;, it also has some differences. Code like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 {{hero.name}}, (click), [hero], and &lt;hero-detail&gt; uses </a:t>
            </a:r>
            <a:r>
              <a:rPr lang="en-IN" sz="1200" kern="1200" dirty="0" err="1">
                <a:solidFill>
                  <a:schemeClr val="tx1"/>
                </a:solidFill>
                <a:effectLst/>
                <a:latin typeface="+mn-lt"/>
                <a:ea typeface="+mn-ea"/>
                <a:cs typeface="+mn-cs"/>
              </a:rPr>
              <a:t>Angular's</a:t>
            </a:r>
            <a:r>
              <a:rPr lang="en-IN" sz="1200" kern="1200" dirty="0">
                <a:solidFill>
                  <a:schemeClr val="tx1"/>
                </a:solidFill>
                <a:effectLst/>
                <a:latin typeface="+mn-lt"/>
                <a:ea typeface="+mn-ea"/>
                <a:cs typeface="+mn-cs"/>
              </a:rPr>
              <a:t> template syntax.</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last line of the template, the &lt;hero-detail&gt; tag is a custom element that represents a new component,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different component than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you've been reviewing.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(code not shown) presents facts about a particular hero, the hero that the user selects from the list presented by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a:t>
            </a:r>
            <a:r>
              <a:rPr lang="en-IN" sz="1200" b="1" kern="1200" dirty="0">
                <a:solidFill>
                  <a:schemeClr val="tx1"/>
                </a:solidFill>
                <a:effectLst/>
                <a:latin typeface="+mn-lt"/>
                <a:ea typeface="+mn-ea"/>
                <a:cs typeface="+mn-cs"/>
              </a:rPr>
              <a:t>child</a:t>
            </a:r>
            <a:r>
              <a:rPr lang="en-IN" sz="1200" kern="1200" dirty="0">
                <a:solidFill>
                  <a:schemeClr val="tx1"/>
                </a:solidFill>
                <a:effectLst/>
                <a:latin typeface="+mn-lt"/>
                <a:ea typeface="+mn-ea"/>
                <a:cs typeface="+mn-cs"/>
              </a:rPr>
              <a:t> of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386953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Notice how &lt;hero-detail&gt; rests comfortably among native HTML elements. Custom components mix seamlessly with native HTML in the same layouts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172502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13840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329383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mentioned previously, at the top we have our imports, the component decorator in the middle (which defines the selector, template and style location), and the component class.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the selector </a:t>
            </a:r>
            <a:r>
              <a:rPr lang="en-IN" sz="1200" b="1" kern="1200" dirty="0">
                <a:solidFill>
                  <a:schemeClr val="tx1"/>
                </a:solidFill>
                <a:effectLst/>
                <a:latin typeface="+mn-lt"/>
                <a:ea typeface="+mn-ea"/>
                <a:cs typeface="+mn-cs"/>
              </a:rPr>
              <a:t>app-root</a:t>
            </a:r>
            <a:r>
              <a:rPr lang="en-IN" sz="1200" kern="1200" dirty="0">
                <a:solidFill>
                  <a:schemeClr val="tx1"/>
                </a:solidFill>
                <a:effectLst/>
                <a:latin typeface="+mn-lt"/>
                <a:ea typeface="+mn-ea"/>
                <a:cs typeface="+mn-cs"/>
              </a:rPr>
              <a:t>? If you open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/index.html you will see a custom HTML tag noted as &lt;app-root&gt;&lt;/app-root&gt;.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where that component will load! If you have ng serve running in the console, you will note that in the browser at http://localhost:4200, the HTML matches the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/app/app.component.html file.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248567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Let’s look at the component code and then take these one at a time. Open our first TypeScript file: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/app/home/</a:t>
            </a:r>
            <a:r>
              <a:rPr lang="en-IN" sz="1200" kern="1200" dirty="0" err="1">
                <a:solidFill>
                  <a:schemeClr val="tx1"/>
                </a:solidFill>
                <a:effectLst/>
                <a:latin typeface="+mn-lt"/>
                <a:ea typeface="+mn-ea"/>
                <a:cs typeface="+mn-cs"/>
              </a:rPr>
              <a:t>home.component.ts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Component,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from '@angular/core';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@Component({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selector: 'app-home',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templateUrl</a:t>
            </a:r>
            <a:r>
              <a:rPr lang="en-IN" sz="1200" kern="1200" dirty="0">
                <a:solidFill>
                  <a:schemeClr val="tx1"/>
                </a:solidFill>
                <a:effectLst/>
                <a:latin typeface="+mn-lt"/>
                <a:ea typeface="+mn-ea"/>
                <a:cs typeface="+mn-cs"/>
              </a:rPr>
              <a:t>: './home.component.html',</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styleUrls</a:t>
            </a:r>
            <a:r>
              <a:rPr lang="en-IN" sz="1200" kern="1200" dirty="0">
                <a:solidFill>
                  <a:schemeClr val="tx1"/>
                </a:solidFill>
                <a:effectLst/>
                <a:latin typeface="+mn-lt"/>
                <a:ea typeface="+mn-ea"/>
                <a:cs typeface="+mn-cs"/>
              </a:rPr>
              <a:t>: ['./home.component.css']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constructor() {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that we suffix our TypeScript file with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instead of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The problem is our browser doesn’t know how to interpret TypeScript files. To solve this gap, the ng serve command live-compiles our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to a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file automatically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63188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41049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3394648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84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F99008-0C04-427A-B621-987AB75D2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1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745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0" y="1828800"/>
            <a:ext cx="3048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74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core/OnIn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02</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normAutofit/>
          </a:bodyPr>
          <a:lstStyle/>
          <a:p>
            <a:pPr lvl="0"/>
            <a:r>
              <a:rPr lang="en-IN" dirty="0"/>
              <a:t>selector: CSS selector that tells Angular to create and insert an instance of this component where it finds a &lt;hero-list&gt; tag in parent HTML. For example, if an app's HTML contains &lt;hero-list&gt;&lt;/hero-list&gt;, then Angular inserts an instance of the </a:t>
            </a:r>
            <a:r>
              <a:rPr lang="en-IN" dirty="0" err="1"/>
              <a:t>HeroListComponent</a:t>
            </a:r>
            <a:r>
              <a:rPr lang="en-IN" dirty="0"/>
              <a:t> view between those tags.</a:t>
            </a:r>
            <a:endParaRPr lang="en-US" dirty="0"/>
          </a:p>
          <a:p>
            <a:pPr lvl="0"/>
            <a:r>
              <a:rPr lang="en-IN" dirty="0" err="1"/>
              <a:t>templateUrl</a:t>
            </a:r>
            <a:r>
              <a:rPr lang="en-IN" dirty="0"/>
              <a:t>: module-relative address of this component's HTML template</a:t>
            </a:r>
          </a:p>
          <a:p>
            <a:pPr lvl="0"/>
            <a:r>
              <a:rPr lang="en-IN" dirty="0"/>
              <a:t>providers: array of </a:t>
            </a:r>
            <a:r>
              <a:rPr lang="en-IN" b="1" dirty="0"/>
              <a:t>dependency injection providers</a:t>
            </a:r>
            <a:r>
              <a:rPr lang="en-IN" dirty="0"/>
              <a:t> for services that the component requires. This is one way to tell Angular that the component's constructor requires a </a:t>
            </a:r>
            <a:r>
              <a:rPr lang="en-IN" dirty="0" err="1"/>
              <a:t>HeroService</a:t>
            </a:r>
            <a:r>
              <a:rPr lang="en-IN" dirty="0"/>
              <a:t> so it can get the list of heroes to display</a:t>
            </a:r>
            <a:endParaRPr lang="en-US" dirty="0"/>
          </a:p>
        </p:txBody>
      </p:sp>
    </p:spTree>
    <p:extLst>
      <p:ext uri="{BB962C8B-B14F-4D97-AF65-F5344CB8AC3E}">
        <p14:creationId xmlns:p14="http://schemas.microsoft.com/office/powerpoint/2010/main" val="765811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0BE4-7A31-4D37-A537-E7BC7DC69D48}"/>
              </a:ext>
            </a:extLst>
          </p:cNvPr>
          <p:cNvSpPr>
            <a:spLocks noGrp="1"/>
          </p:cNvSpPr>
          <p:nvPr>
            <p:ph type="title"/>
          </p:nvPr>
        </p:nvSpPr>
        <p:spPr/>
        <p:txBody>
          <a:bodyPr/>
          <a:lstStyle/>
          <a:p>
            <a:endParaRPr lang="en-US"/>
          </a:p>
        </p:txBody>
      </p:sp>
      <p:pic>
        <p:nvPicPr>
          <p:cNvPr id="4" name="Picture 3" descr="Metadata">
            <a:extLst>
              <a:ext uri="{FF2B5EF4-FFF2-40B4-BE49-F238E27FC236}">
                <a16:creationId xmlns:a16="http://schemas.microsoft.com/office/drawing/2014/main" id="{EAA317C0-F1D4-4451-98F4-E9DAC936BB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407" y="685800"/>
            <a:ext cx="3608439" cy="3814916"/>
          </a:xfrm>
          <a:prstGeom prst="rect">
            <a:avLst/>
          </a:prstGeom>
          <a:noFill/>
          <a:ln>
            <a:noFill/>
          </a:ln>
        </p:spPr>
      </p:pic>
      <p:sp>
        <p:nvSpPr>
          <p:cNvPr id="7" name="Content Placeholder 6">
            <a:extLst>
              <a:ext uri="{FF2B5EF4-FFF2-40B4-BE49-F238E27FC236}">
                <a16:creationId xmlns:a16="http://schemas.microsoft.com/office/drawing/2014/main" id="{4522FB07-7DC4-49A8-85D8-79F037A1F4C1}"/>
              </a:ext>
            </a:extLst>
          </p:cNvPr>
          <p:cNvSpPr>
            <a:spLocks noGrp="1"/>
          </p:cNvSpPr>
          <p:nvPr>
            <p:ph idx="1"/>
          </p:nvPr>
        </p:nvSpPr>
        <p:spPr/>
        <p:txBody>
          <a:bodyPr/>
          <a:lstStyle/>
          <a:p>
            <a:endParaRPr lang="en-US" dirty="0"/>
          </a:p>
        </p:txBody>
      </p:sp>
      <p:sp>
        <p:nvSpPr>
          <p:cNvPr id="8" name="TextBox 7">
            <a:extLst>
              <a:ext uri="{FF2B5EF4-FFF2-40B4-BE49-F238E27FC236}">
                <a16:creationId xmlns:a16="http://schemas.microsoft.com/office/drawing/2014/main" id="{C42F78D4-C11C-45F9-890F-7C5CD740CDED}"/>
              </a:ext>
            </a:extLst>
          </p:cNvPr>
          <p:cNvSpPr txBox="1"/>
          <p:nvPr/>
        </p:nvSpPr>
        <p:spPr>
          <a:xfrm>
            <a:off x="4879056" y="685800"/>
            <a:ext cx="5579604"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heroes: Hero[];</a:t>
            </a:r>
            <a:endParaRPr lang="en-US" dirty="0"/>
          </a:p>
          <a:p>
            <a:r>
              <a:rPr lang="en-IN" dirty="0"/>
              <a:t>  	</a:t>
            </a:r>
            <a:r>
              <a:rPr lang="en-IN" dirty="0" err="1"/>
              <a:t>selectedHero</a:t>
            </a:r>
            <a:r>
              <a:rPr lang="en-IN" dirty="0"/>
              <a:t>: Hero;</a:t>
            </a:r>
            <a:endParaRPr lang="en-US" dirty="0"/>
          </a:p>
          <a:p>
            <a:r>
              <a:rPr lang="en-IN" dirty="0"/>
              <a:t>  	constructor(private service: </a:t>
            </a:r>
            <a:r>
              <a:rPr lang="en-IN" dirty="0" err="1"/>
              <a:t>HeroService</a:t>
            </a:r>
            <a:r>
              <a:rPr lang="en-IN" dirty="0"/>
              <a:t>) { }</a:t>
            </a:r>
            <a:endParaRPr lang="en-US" dirty="0"/>
          </a:p>
          <a:p>
            <a:r>
              <a:rPr lang="en-IN" dirty="0"/>
              <a:t> 	</a:t>
            </a:r>
            <a:r>
              <a:rPr lang="en-IN" dirty="0" err="1"/>
              <a:t>ngOnInit</a:t>
            </a:r>
            <a:r>
              <a:rPr lang="en-IN" dirty="0"/>
              <a:t>() {</a:t>
            </a:r>
            <a:endParaRPr lang="en-US" dirty="0"/>
          </a:p>
          <a:p>
            <a:r>
              <a:rPr lang="en-IN" dirty="0"/>
              <a:t>    		</a:t>
            </a:r>
            <a:r>
              <a:rPr lang="en-IN" dirty="0" err="1"/>
              <a:t>this.heroes</a:t>
            </a:r>
            <a:r>
              <a:rPr lang="en-IN" dirty="0"/>
              <a:t> = </a:t>
            </a:r>
            <a:r>
              <a:rPr lang="en-IN" dirty="0" err="1"/>
              <a:t>this.service.getHeroes</a:t>
            </a:r>
            <a:r>
              <a:rPr lang="en-IN" dirty="0"/>
              <a:t>();</a:t>
            </a:r>
            <a:endParaRPr lang="en-US" dirty="0"/>
          </a:p>
          <a:p>
            <a:r>
              <a:rPr lang="en-IN" dirty="0"/>
              <a:t>  	}</a:t>
            </a:r>
            <a:endParaRPr lang="en-US" dirty="0"/>
          </a:p>
          <a:p>
            <a:r>
              <a:rPr lang="en-IN" dirty="0"/>
              <a:t>  	</a:t>
            </a:r>
            <a:r>
              <a:rPr lang="en-IN" dirty="0" err="1"/>
              <a:t>selectHero</a:t>
            </a:r>
            <a:r>
              <a:rPr lang="en-IN" dirty="0"/>
              <a:t>(hero: Hero) { </a:t>
            </a:r>
            <a:r>
              <a:rPr lang="en-IN" dirty="0" err="1"/>
              <a:t>this.selectedHero</a:t>
            </a:r>
            <a:r>
              <a:rPr lang="en-IN" dirty="0"/>
              <a:t> = hero;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2593575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4362938"/>
          </a:xfrm>
        </p:spPr>
        <p:txBody>
          <a:bodyPr>
            <a:normAutofit/>
          </a:bodyPr>
          <a:lstStyle/>
          <a:p>
            <a:r>
              <a:rPr lang="en-IN" sz="1800" dirty="0"/>
              <a:t>Angular components are the basic building blocks of your app. Each component defines:</a:t>
            </a:r>
            <a:endParaRPr lang="en-US" sz="1800" dirty="0"/>
          </a:p>
          <a:p>
            <a:pPr lvl="0"/>
            <a:r>
              <a:rPr lang="en-IN" sz="1800" dirty="0"/>
              <a:t>Any necessary imports needed by the component</a:t>
            </a:r>
            <a:endParaRPr lang="en-US" sz="1800" dirty="0"/>
          </a:p>
          <a:p>
            <a:pPr lvl="0"/>
            <a:r>
              <a:rPr lang="en-IN" sz="1800" dirty="0"/>
              <a:t>A component decorator, which includes properties that allow you to define the template, CSS styling, animations, etc..</a:t>
            </a:r>
            <a:endParaRPr lang="en-US" sz="1800" dirty="0"/>
          </a:p>
          <a:p>
            <a:pPr lvl="0"/>
            <a:r>
              <a:rPr lang="en-IN" sz="1800" dirty="0"/>
              <a:t>A class, which is where your component logic is stored.</a:t>
            </a:r>
            <a:endParaRPr lang="en-US" sz="1800" dirty="0"/>
          </a:p>
          <a:p>
            <a:r>
              <a:rPr lang="en-IN" sz="1800" dirty="0"/>
              <a:t>Angular components reside within the /</a:t>
            </a:r>
            <a:r>
              <a:rPr lang="en-IN" sz="1800" dirty="0" err="1"/>
              <a:t>src</a:t>
            </a:r>
            <a:r>
              <a:rPr lang="en-IN" sz="1800" dirty="0"/>
              <a:t>/app folder:</a:t>
            </a:r>
            <a:endParaRPr lang="en-US" sz="1800" dirty="0"/>
          </a:p>
        </p:txBody>
      </p:sp>
      <p:sp>
        <p:nvSpPr>
          <p:cNvPr id="2" name="TextBox 1">
            <a:extLst>
              <a:ext uri="{FF2B5EF4-FFF2-40B4-BE49-F238E27FC236}">
                <a16:creationId xmlns:a16="http://schemas.microsoft.com/office/drawing/2014/main" id="{0469E9B7-7595-4F11-816E-2B65C26C0481}"/>
              </a:ext>
            </a:extLst>
          </p:cNvPr>
          <p:cNvSpPr txBox="1"/>
          <p:nvPr/>
        </p:nvSpPr>
        <p:spPr>
          <a:xfrm>
            <a:off x="6695768" y="4143201"/>
            <a:ext cx="531925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a:t>
            </a:r>
            <a:r>
              <a:rPr lang="en-IN" dirty="0" err="1"/>
              <a:t>src</a:t>
            </a:r>
            <a:endParaRPr lang="en-US" dirty="0"/>
          </a:p>
          <a:p>
            <a:r>
              <a:rPr lang="en-IN" dirty="0"/>
              <a:t>  &gt; app</a:t>
            </a:r>
            <a:endParaRPr lang="en-US" dirty="0"/>
          </a:p>
          <a:p>
            <a:r>
              <a:rPr lang="en-IN" dirty="0"/>
              <a:t>    </a:t>
            </a:r>
            <a:r>
              <a:rPr lang="en-IN" dirty="0" err="1"/>
              <a:t>app.component.ts</a:t>
            </a:r>
            <a:r>
              <a:rPr lang="en-IN" dirty="0"/>
              <a:t>     // A component file</a:t>
            </a:r>
            <a:endParaRPr lang="en-US" dirty="0"/>
          </a:p>
          <a:p>
            <a:r>
              <a:rPr lang="en-IN" dirty="0"/>
              <a:t>    app.component.html  // A component template file</a:t>
            </a:r>
            <a:endParaRPr lang="en-US" dirty="0"/>
          </a:p>
          <a:p>
            <a:r>
              <a:rPr lang="en-IN" dirty="0"/>
              <a:t>    app.component.css   // A component CSS file</a:t>
            </a:r>
            <a:endParaRPr lang="en-US" dirty="0"/>
          </a:p>
          <a:p>
            <a:r>
              <a:rPr lang="en-IN" dirty="0"/>
              <a:t>    &gt; about              // Additional component folder</a:t>
            </a:r>
            <a:endParaRPr lang="en-US" dirty="0"/>
          </a:p>
          <a:p>
            <a:r>
              <a:rPr lang="en-IN" dirty="0"/>
              <a:t>    &gt; contact            // Additional component folder</a:t>
            </a:r>
            <a:endParaRPr lang="en-US" dirty="0"/>
          </a:p>
          <a:p>
            <a:endParaRPr lang="en-US" dirty="0"/>
          </a:p>
        </p:txBody>
      </p:sp>
    </p:spTree>
    <p:extLst>
      <p:ext uri="{BB962C8B-B14F-4D97-AF65-F5344CB8AC3E}">
        <p14:creationId xmlns:p14="http://schemas.microsoft.com/office/powerpoint/2010/main" val="2038932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open up the /</a:t>
            </a:r>
            <a:r>
              <a:rPr lang="en-IN" dirty="0" err="1"/>
              <a:t>src</a:t>
            </a:r>
            <a:r>
              <a:rPr lang="en-IN" dirty="0"/>
              <a:t>/app/</a:t>
            </a:r>
            <a:r>
              <a:rPr lang="en-IN" dirty="0" err="1"/>
              <a:t>app.component.ts</a:t>
            </a:r>
            <a:r>
              <a:rPr lang="en-IN" dirty="0"/>
              <a:t> </a:t>
            </a:r>
            <a:r>
              <a:rPr lang="en-IN" dirty="0" err="1"/>
              <a:t>componen</a:t>
            </a:r>
            <a:r>
              <a:rPr lang="en-IN" dirty="0"/>
              <a:t> file that the CLI generated for us: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 from '@angular/core';</a:t>
            </a:r>
            <a:endParaRPr lang="en-US" dirty="0"/>
          </a:p>
          <a:p>
            <a:r>
              <a:rPr lang="en-IN" dirty="0"/>
              <a:t> </a:t>
            </a:r>
            <a:endParaRPr lang="en-US" dirty="0"/>
          </a:p>
          <a:p>
            <a:r>
              <a:rPr lang="en-IN" dirty="0"/>
              <a:t>@Component({</a:t>
            </a:r>
            <a:endParaRPr lang="en-US" dirty="0"/>
          </a:p>
          <a:p>
            <a:pPr lvl="1"/>
            <a:r>
              <a:rPr lang="en-IN" dirty="0"/>
              <a:t>  selector: 'app-root',</a:t>
            </a:r>
            <a:endParaRPr lang="en-US" dirty="0"/>
          </a:p>
          <a:p>
            <a:pPr lvl="1"/>
            <a:r>
              <a:rPr lang="en-IN" dirty="0"/>
              <a:t>  </a:t>
            </a:r>
            <a:r>
              <a:rPr lang="en-IN" dirty="0" err="1"/>
              <a:t>templateUrl</a:t>
            </a:r>
            <a:r>
              <a:rPr lang="en-IN" dirty="0"/>
              <a:t>: './app.component.html',</a:t>
            </a:r>
            <a:endParaRPr lang="en-US" dirty="0"/>
          </a:p>
          <a:p>
            <a:pPr lvl="1"/>
            <a:r>
              <a:rPr lang="en-IN" dirty="0"/>
              <a:t>  </a:t>
            </a:r>
            <a:r>
              <a:rPr lang="en-IN" dirty="0" err="1"/>
              <a:t>styleUrls</a:t>
            </a:r>
            <a:r>
              <a:rPr lang="en-IN" dirty="0"/>
              <a:t>: ['./</a:t>
            </a:r>
            <a:r>
              <a:rPr lang="en-IN" dirty="0" err="1"/>
              <a:t>app.component.scss</a:t>
            </a:r>
            <a:r>
              <a:rPr lang="en-IN" dirty="0"/>
              <a:t>']</a:t>
            </a:r>
            <a:endParaRPr lang="en-US" dirty="0"/>
          </a:p>
          <a:p>
            <a:r>
              <a:rPr lang="en-IN" dirty="0"/>
              <a:t>})</a:t>
            </a:r>
            <a:endParaRPr lang="en-US" dirty="0"/>
          </a:p>
          <a:p>
            <a:r>
              <a:rPr lang="en-IN" dirty="0"/>
              <a:t>export class </a:t>
            </a:r>
            <a:r>
              <a:rPr lang="en-IN" dirty="0" err="1"/>
              <a:t>AppComponent</a:t>
            </a:r>
            <a:r>
              <a:rPr lang="en-IN" dirty="0"/>
              <a:t> {</a:t>
            </a:r>
            <a:endParaRPr lang="en-US" dirty="0"/>
          </a:p>
          <a:p>
            <a:r>
              <a:rPr lang="en-IN" dirty="0"/>
              <a:t> 	 title = 'app';</a:t>
            </a:r>
            <a:endParaRPr lang="en-US" dirty="0"/>
          </a:p>
          <a:p>
            <a:r>
              <a:rPr lang="en-IN" dirty="0"/>
              <a:t>}</a:t>
            </a:r>
            <a:endParaRPr lang="en-US" dirty="0"/>
          </a:p>
        </p:txBody>
      </p:sp>
    </p:spTree>
    <p:extLst>
      <p:ext uri="{BB962C8B-B14F-4D97-AF65-F5344CB8AC3E}">
        <p14:creationId xmlns:p14="http://schemas.microsoft.com/office/powerpoint/2010/main" val="11576605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fontScale="77500" lnSpcReduction="20000"/>
          </a:bodyPr>
          <a:lstStyle/>
          <a:p>
            <a:r>
              <a:rPr lang="en-IN" dirty="0"/>
              <a:t>The Angular CLI is used for more than just starting new projects. You can also use it to generate new components. In the console (you can open a second console so that your ng serve command is not halted), type::</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ng generate component home		or 	&gt; ng g c home</a:t>
            </a:r>
            <a:endParaRPr lang="en-US" dirty="0"/>
          </a:p>
          <a:p>
            <a:r>
              <a:rPr lang="en-IN" dirty="0"/>
              <a:t> </a:t>
            </a:r>
            <a:endParaRPr lang="en-US" dirty="0"/>
          </a:p>
          <a:p>
            <a:r>
              <a:rPr lang="en-IN" dirty="0"/>
              <a:t>  // Output:</a:t>
            </a:r>
            <a:endParaRPr lang="en-US" dirty="0"/>
          </a:p>
          <a:p>
            <a:r>
              <a:rPr lang="en-IN" dirty="0"/>
              <a:t>  create </a:t>
            </a:r>
            <a:r>
              <a:rPr lang="en-IN" dirty="0" err="1"/>
              <a:t>src</a:t>
            </a:r>
            <a:r>
              <a:rPr lang="en-IN" dirty="0"/>
              <a:t>/app/home/home.component.html (23 bytes)</a:t>
            </a:r>
            <a:endParaRPr lang="en-US" dirty="0"/>
          </a:p>
          <a:p>
            <a:r>
              <a:rPr lang="en-IN" dirty="0"/>
              <a:t>  create </a:t>
            </a:r>
            <a:r>
              <a:rPr lang="en-IN" dirty="0" err="1"/>
              <a:t>src</a:t>
            </a:r>
            <a:r>
              <a:rPr lang="en-IN" dirty="0"/>
              <a:t>/app/home/</a:t>
            </a:r>
            <a:r>
              <a:rPr lang="en-IN" dirty="0" err="1"/>
              <a:t>home.component.spec.ts</a:t>
            </a:r>
            <a:r>
              <a:rPr lang="en-IN" dirty="0"/>
              <a:t> (614 bytes)</a:t>
            </a:r>
            <a:endParaRPr lang="en-US" dirty="0"/>
          </a:p>
          <a:p>
            <a:r>
              <a:rPr lang="en-IN" dirty="0"/>
              <a:t>  create </a:t>
            </a:r>
            <a:r>
              <a:rPr lang="en-IN" dirty="0" err="1"/>
              <a:t>src</a:t>
            </a:r>
            <a:r>
              <a:rPr lang="en-IN" dirty="0"/>
              <a:t>/app/home/</a:t>
            </a:r>
            <a:r>
              <a:rPr lang="en-IN" dirty="0" err="1"/>
              <a:t>home.component.ts</a:t>
            </a:r>
            <a:r>
              <a:rPr lang="en-IN" dirty="0"/>
              <a:t> (262 bytes)</a:t>
            </a:r>
            <a:endParaRPr lang="en-US" dirty="0"/>
          </a:p>
          <a:p>
            <a:r>
              <a:rPr lang="en-IN" dirty="0"/>
              <a:t>  create </a:t>
            </a:r>
            <a:r>
              <a:rPr lang="en-IN" dirty="0" err="1"/>
              <a:t>src</a:t>
            </a:r>
            <a:r>
              <a:rPr lang="en-IN" dirty="0"/>
              <a:t>/app/home/</a:t>
            </a:r>
            <a:r>
              <a:rPr lang="en-IN" dirty="0" err="1"/>
              <a:t>home.component.scss</a:t>
            </a:r>
            <a:r>
              <a:rPr lang="en-IN" dirty="0"/>
              <a:t> (0 bytes)</a:t>
            </a:r>
            <a:endParaRPr lang="en-US" dirty="0"/>
          </a:p>
          <a:p>
            <a:r>
              <a:rPr lang="en-IN" dirty="0"/>
              <a:t>  update </a:t>
            </a:r>
            <a:r>
              <a:rPr lang="en-IN" dirty="0" err="1"/>
              <a:t>src</a:t>
            </a:r>
            <a:r>
              <a:rPr lang="en-IN" dirty="0"/>
              <a:t>/app/</a:t>
            </a:r>
            <a:r>
              <a:rPr lang="en-IN" dirty="0" err="1"/>
              <a:t>app.module.ts</a:t>
            </a:r>
            <a:r>
              <a:rPr lang="en-IN" dirty="0"/>
              <a:t> (467 bytes)</a:t>
            </a:r>
            <a:endParaRPr lang="en-US" dirty="0"/>
          </a:p>
        </p:txBody>
      </p:sp>
    </p:spTree>
    <p:extLst>
      <p:ext uri="{BB962C8B-B14F-4D97-AF65-F5344CB8AC3E}">
        <p14:creationId xmlns:p14="http://schemas.microsoft.com/office/powerpoint/2010/main" val="3633920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look at the component code and then take these one at a time. Open our first TypeScript file: </a:t>
            </a:r>
            <a:r>
              <a:rPr lang="en-IN" dirty="0" err="1"/>
              <a:t>src</a:t>
            </a:r>
            <a:r>
              <a:rPr lang="en-IN" dirty="0"/>
              <a:t>/app/home/</a:t>
            </a:r>
            <a:r>
              <a:rPr lang="en-IN" dirty="0" err="1"/>
              <a:t>home.component.ts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a:t>
            </a:r>
            <a:r>
              <a:rPr lang="en-IN" dirty="0" err="1"/>
              <a:t>OnInit</a:t>
            </a:r>
            <a:r>
              <a:rPr lang="en-IN" dirty="0"/>
              <a:t> } from '@angular/core';</a:t>
            </a:r>
            <a:endParaRPr lang="en-US" dirty="0"/>
          </a:p>
          <a:p>
            <a:r>
              <a:rPr lang="en-IN" dirty="0"/>
              <a:t> </a:t>
            </a:r>
            <a:endParaRPr lang="en-US" dirty="0"/>
          </a:p>
          <a:p>
            <a:r>
              <a:rPr lang="en-IN" dirty="0"/>
              <a:t>@Component({</a:t>
            </a:r>
            <a:endParaRPr lang="en-US" dirty="0"/>
          </a:p>
          <a:p>
            <a:pPr lvl="1"/>
            <a:r>
              <a:rPr lang="en-IN" dirty="0"/>
              <a:t>selector: 'app-home',</a:t>
            </a:r>
            <a:endParaRPr lang="en-US" dirty="0"/>
          </a:p>
          <a:p>
            <a:pPr lvl="1"/>
            <a:r>
              <a:rPr lang="en-IN" dirty="0" err="1"/>
              <a:t>templateUrl</a:t>
            </a:r>
            <a:r>
              <a:rPr lang="en-IN" dirty="0"/>
              <a:t>: './home.component.html',</a:t>
            </a:r>
            <a:endParaRPr lang="en-US" dirty="0"/>
          </a:p>
          <a:p>
            <a:pPr lvl="1"/>
            <a:r>
              <a:rPr lang="en-IN" dirty="0" err="1"/>
              <a:t>styleUrls</a:t>
            </a:r>
            <a:r>
              <a:rPr lang="en-IN" dirty="0"/>
              <a:t>: ['./home.component.css']</a:t>
            </a:r>
            <a:endParaRPr lang="en-US" dirty="0"/>
          </a:p>
          <a:p>
            <a:r>
              <a:rPr lang="en-IN" dirty="0"/>
              <a:t>})</a:t>
            </a:r>
            <a:endParaRPr lang="en-US" dirty="0"/>
          </a:p>
          <a:p>
            <a:r>
              <a:rPr lang="en-IN" dirty="0"/>
              <a:t>export class </a:t>
            </a:r>
            <a:r>
              <a:rPr lang="en-IN" dirty="0" err="1"/>
              <a:t>HomeComponent</a:t>
            </a:r>
            <a:r>
              <a:rPr lang="en-IN" dirty="0"/>
              <a:t> implements </a:t>
            </a:r>
            <a:r>
              <a:rPr lang="en-IN" dirty="0" err="1"/>
              <a:t>OnInit</a:t>
            </a:r>
            <a:r>
              <a:rPr lang="en-IN" dirty="0"/>
              <a:t> { </a:t>
            </a:r>
            <a:endParaRPr lang="en-US" dirty="0"/>
          </a:p>
          <a:p>
            <a:pPr lvl="1"/>
            <a:r>
              <a:rPr lang="en-IN" dirty="0"/>
              <a:t>constructor() { }</a:t>
            </a:r>
            <a:endParaRPr lang="en-US" dirty="0"/>
          </a:p>
          <a:p>
            <a:pPr lvl="1"/>
            <a:r>
              <a:rPr lang="en-IN" dirty="0" err="1"/>
              <a:t>ngOnInit</a:t>
            </a:r>
            <a:r>
              <a:rPr lang="en-IN" dirty="0"/>
              <a:t>() {</a:t>
            </a:r>
            <a:endParaRPr lang="en-US" dirty="0"/>
          </a:p>
          <a:p>
            <a:pPr lvl="1"/>
            <a:r>
              <a:rPr lang="en-IN" dirty="0"/>
              <a:t>}</a:t>
            </a:r>
            <a:endParaRPr lang="en-US" dirty="0"/>
          </a:p>
          <a:p>
            <a:r>
              <a:rPr lang="en-IN" dirty="0"/>
              <a:t>}</a:t>
            </a:r>
            <a:endParaRPr lang="en-US" dirty="0"/>
          </a:p>
        </p:txBody>
      </p:sp>
    </p:spTree>
    <p:extLst>
      <p:ext uri="{BB962C8B-B14F-4D97-AF65-F5344CB8AC3E}">
        <p14:creationId xmlns:p14="http://schemas.microsoft.com/office/powerpoint/2010/main" val="2370570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5067785"/>
          </a:xfrm>
        </p:spPr>
        <p:txBody>
          <a:bodyPr>
            <a:normAutofit/>
          </a:bodyPr>
          <a:lstStyle/>
          <a:p>
            <a:r>
              <a:rPr lang="en-IN" cap="all" dirty="0"/>
              <a:t>Importing Dependencies</a:t>
            </a:r>
          </a:p>
          <a:p>
            <a:pPr lvl="1"/>
            <a:r>
              <a:rPr lang="en-IN" dirty="0"/>
              <a:t>The import statement defines the modules we want to use to write our code. Here we’re importing two things: Component, and </a:t>
            </a:r>
            <a:r>
              <a:rPr lang="en-IN" dirty="0" err="1"/>
              <a:t>OnInit</a:t>
            </a:r>
            <a:r>
              <a:rPr lang="en-IN" dirty="0"/>
              <a:t>.</a:t>
            </a:r>
          </a:p>
          <a:p>
            <a:r>
              <a:rPr lang="en-IN" cap="all" dirty="0"/>
              <a:t>Component Decorators</a:t>
            </a:r>
          </a:p>
          <a:p>
            <a:pPr lvl="1"/>
            <a:r>
              <a:rPr lang="en-IN" dirty="0"/>
              <a:t>Selector</a:t>
            </a:r>
            <a:endParaRPr lang="en-IN" cap="all" dirty="0"/>
          </a:p>
          <a:p>
            <a:pPr lvl="1"/>
            <a:r>
              <a:rPr lang="en-IN" cap="all" dirty="0"/>
              <a:t>Adding a template OR </a:t>
            </a:r>
            <a:r>
              <a:rPr lang="en-IN" cap="all" dirty="0" err="1"/>
              <a:t>templateUrl</a:t>
            </a:r>
            <a:endParaRPr lang="en-IN" cap="all" dirty="0"/>
          </a:p>
          <a:p>
            <a:pPr lvl="1"/>
            <a:r>
              <a:rPr lang="en-IN" cap="all" dirty="0"/>
              <a:t>Adding CSS Styles with </a:t>
            </a:r>
            <a:r>
              <a:rPr lang="en-IN" cap="all" dirty="0" err="1"/>
              <a:t>styleUrls</a:t>
            </a:r>
            <a:endParaRPr lang="en-US" cap="all" dirty="0"/>
          </a:p>
          <a:p>
            <a:endParaRPr lang="en-US" cap="all" dirty="0"/>
          </a:p>
          <a:p>
            <a:endParaRPr lang="en-US" cap="all" dirty="0"/>
          </a:p>
          <a:p>
            <a:pPr lvl="1"/>
            <a:endParaRPr lang="en-IN" dirty="0"/>
          </a:p>
          <a:p>
            <a:pPr marL="530352" lvl="1" indent="0">
              <a:buNone/>
            </a:pPr>
            <a:endParaRPr lang="en-US" dirty="0"/>
          </a:p>
          <a:p>
            <a:endParaRPr lang="en-US" cap="all" dirty="0"/>
          </a:p>
        </p:txBody>
      </p:sp>
    </p:spTree>
    <p:extLst>
      <p:ext uri="{BB962C8B-B14F-4D97-AF65-F5344CB8AC3E}">
        <p14:creationId xmlns:p14="http://schemas.microsoft.com/office/powerpoint/2010/main" val="549068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graphicFrame>
        <p:nvGraphicFramePr>
          <p:cNvPr id="4" name="Diagram 3">
            <a:extLst>
              <a:ext uri="{FF2B5EF4-FFF2-40B4-BE49-F238E27FC236}">
                <a16:creationId xmlns:a16="http://schemas.microsoft.com/office/drawing/2014/main" id="{4E367924-8BDE-4DC8-B4BF-7651F58BE8C4}"/>
              </a:ext>
            </a:extLst>
          </p:cNvPr>
          <p:cNvGraphicFramePr/>
          <p:nvPr>
            <p:extLst>
              <p:ext uri="{D42A27DB-BD31-4B8C-83A1-F6EECF244321}">
                <p14:modId xmlns:p14="http://schemas.microsoft.com/office/powerpoint/2010/main" val="2435505283"/>
              </p:ext>
            </p:extLst>
          </p:nvPr>
        </p:nvGraphicFramePr>
        <p:xfrm>
          <a:off x="1890989" y="1858864"/>
          <a:ext cx="7194018" cy="1937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522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sp>
        <p:nvSpPr>
          <p:cNvPr id="5" name="Text Box 44">
            <a:extLst>
              <a:ext uri="{FF2B5EF4-FFF2-40B4-BE49-F238E27FC236}">
                <a16:creationId xmlns:a16="http://schemas.microsoft.com/office/drawing/2014/main" id="{3ED7659A-5262-4C25-A49A-36401B72F15F}"/>
              </a:ext>
            </a:extLst>
          </p:cNvPr>
          <p:cNvSpPr txBox="1"/>
          <p:nvPr/>
        </p:nvSpPr>
        <p:spPr>
          <a:xfrm>
            <a:off x="1570828" y="1409165"/>
            <a:ext cx="1733550" cy="293556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Typescript Code</a:t>
            </a:r>
            <a:endParaRPr lang="en-US" sz="100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(Business Logic)</a:t>
            </a:r>
            <a:endParaRPr lang="en-US" sz="1000">
              <a:effectLst/>
              <a:ea typeface="Times New Roman" panose="02020603050405020304" pitchFamily="18" charset="0"/>
              <a:cs typeface="Times New Roman" panose="02020603050405020304" pitchFamily="18" charset="0"/>
            </a:endParaRPr>
          </a:p>
        </p:txBody>
      </p:sp>
      <p:sp>
        <p:nvSpPr>
          <p:cNvPr id="6" name="Text Box 45">
            <a:extLst>
              <a:ext uri="{FF2B5EF4-FFF2-40B4-BE49-F238E27FC236}">
                <a16:creationId xmlns:a16="http://schemas.microsoft.com/office/drawing/2014/main" id="{6B694C0E-2689-44AE-A1B3-ABB60D6A7219}"/>
              </a:ext>
            </a:extLst>
          </p:cNvPr>
          <p:cNvSpPr txBox="1"/>
          <p:nvPr/>
        </p:nvSpPr>
        <p:spPr>
          <a:xfrm>
            <a:off x="8534070" y="1371599"/>
            <a:ext cx="1733550" cy="297313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Template</a:t>
            </a:r>
            <a:endParaRPr lang="en-US" sz="1000" dirty="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(HTML)</a:t>
            </a:r>
            <a:endParaRPr lang="en-US" sz="1000" dirty="0">
              <a:effectLst/>
              <a:ea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A4810B0-8674-431B-AF91-F519197733AF}"/>
              </a:ext>
            </a:extLst>
          </p:cNvPr>
          <p:cNvSpPr/>
          <p:nvPr/>
        </p:nvSpPr>
        <p:spPr>
          <a:xfrm>
            <a:off x="3657931" y="1625111"/>
            <a:ext cx="4574612" cy="333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Left 7">
            <a:extLst>
              <a:ext uri="{FF2B5EF4-FFF2-40B4-BE49-F238E27FC236}">
                <a16:creationId xmlns:a16="http://schemas.microsoft.com/office/drawing/2014/main" id="{CB394917-B867-4909-A708-9992F231635B}"/>
              </a:ext>
            </a:extLst>
          </p:cNvPr>
          <p:cNvSpPr/>
          <p:nvPr/>
        </p:nvSpPr>
        <p:spPr>
          <a:xfrm>
            <a:off x="3657931" y="2524688"/>
            <a:ext cx="4574612" cy="292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Left-Right 8">
            <a:extLst>
              <a:ext uri="{FF2B5EF4-FFF2-40B4-BE49-F238E27FC236}">
                <a16:creationId xmlns:a16="http://schemas.microsoft.com/office/drawing/2014/main" id="{07B30ECC-9D98-4E1C-8DFE-8F97930C8E00}"/>
              </a:ext>
            </a:extLst>
          </p:cNvPr>
          <p:cNvSpPr/>
          <p:nvPr/>
        </p:nvSpPr>
        <p:spPr>
          <a:xfrm>
            <a:off x="3755923" y="3278581"/>
            <a:ext cx="4476620" cy="3008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EE224DF9-B511-4677-88A5-115652913F56}"/>
              </a:ext>
            </a:extLst>
          </p:cNvPr>
          <p:cNvSpPr/>
          <p:nvPr/>
        </p:nvSpPr>
        <p:spPr>
          <a:xfrm>
            <a:off x="4771925" y="1409165"/>
            <a:ext cx="1350498"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Output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40BC53C-E059-491F-8675-B84EA3096809}"/>
              </a:ext>
            </a:extLst>
          </p:cNvPr>
          <p:cNvSpPr/>
          <p:nvPr/>
        </p:nvSpPr>
        <p:spPr>
          <a:xfrm>
            <a:off x="4342525" y="1867182"/>
            <a:ext cx="2851871"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String Interpolation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70C7557-FA09-4CCC-8C35-0227CD3B7F2A}"/>
              </a:ext>
            </a:extLst>
          </p:cNvPr>
          <p:cNvSpPr/>
          <p:nvPr/>
        </p:nvSpPr>
        <p:spPr>
          <a:xfrm>
            <a:off x="4258702" y="2200558"/>
            <a:ext cx="367459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Property Binding [Property]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CEC25D-2835-41E2-978E-063A8D8DDCF1}"/>
              </a:ext>
            </a:extLst>
          </p:cNvPr>
          <p:cNvSpPr/>
          <p:nvPr/>
        </p:nvSpPr>
        <p:spPr>
          <a:xfrm>
            <a:off x="4237241" y="2744428"/>
            <a:ext cx="365965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Event Binding (event) = “expression”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B125817-3651-40ED-B268-F427332A4EFB}"/>
              </a:ext>
            </a:extLst>
          </p:cNvPr>
          <p:cNvSpPr/>
          <p:nvPr/>
        </p:nvSpPr>
        <p:spPr>
          <a:xfrm>
            <a:off x="4607226" y="3461882"/>
            <a:ext cx="6096000" cy="774827"/>
          </a:xfrm>
          <a:prstGeom prst="rect">
            <a:avLst/>
          </a:prstGeom>
        </p:spPr>
        <p:txBody>
          <a:bodyPr>
            <a:spAutoFit/>
          </a:bodyPr>
          <a:lstStyle/>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Two way Data Binding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a:t>
            </a:r>
            <a:r>
              <a:rPr lang="en-IN" b="1" dirty="0" err="1">
                <a:latin typeface="Calibri" panose="020F0502020204030204" pitchFamily="34" charset="0"/>
                <a:ea typeface="Times New Roman" panose="02020603050405020304" pitchFamily="18" charset="0"/>
                <a:cs typeface="Times New Roman" panose="02020603050405020304" pitchFamily="18" charset="0"/>
              </a:rPr>
              <a:t>ngModel</a:t>
            </a:r>
            <a:r>
              <a:rPr lang="en-IN" b="1" dirty="0">
                <a:latin typeface="Calibri" panose="020F0502020204030204" pitchFamily="34" charset="0"/>
                <a:ea typeface="Times New Roman" panose="02020603050405020304" pitchFamily="18" charset="0"/>
                <a:cs typeface="Times New Roman" panose="02020603050405020304" pitchFamily="18" charset="0"/>
              </a:rPr>
              <a:t>)]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76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p:txBody>
          <a:bodyPr/>
          <a:lstStyle/>
          <a:p>
            <a:r>
              <a:rPr lang="en-US" dirty="0"/>
              <a:t>We met the double curly braces of interpolation, {{ and }}</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property</a:t>
            </a:r>
          </a:p>
          <a:p>
            <a:pPr algn="just"/>
            <a:r>
              <a:rPr lang="en-US" dirty="0"/>
              <a:t>Interpolation is used to insert the interpolated strings into the text between HTML elements.</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Demo One Way Binding</a:t>
            </a:r>
          </a:p>
        </p:txBody>
      </p:sp>
    </p:spTree>
    <p:extLst>
      <p:ext uri="{BB962C8B-B14F-4D97-AF65-F5344CB8AC3E}">
        <p14:creationId xmlns:p14="http://schemas.microsoft.com/office/powerpoint/2010/main" val="414512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normAutofit fontScale="85000" lnSpcReduction="10000"/>
          </a:bodyPr>
          <a:lstStyle/>
          <a:p>
            <a:r>
              <a:rPr lang="en-US" dirty="0"/>
              <a:t>The template expressions in quotes on the right of the equals are used to set the DOM properties in square brackets on the left.</a:t>
            </a:r>
          </a:p>
          <a:p>
            <a:pPr marL="0" indent="0">
              <a:buNone/>
            </a:pPr>
            <a:r>
              <a:rPr lang="en-US" dirty="0"/>
              <a:t>   [target]="expression“</a:t>
            </a:r>
          </a:p>
          <a:p>
            <a:pPr lvl="1"/>
            <a:r>
              <a:rPr lang="en-US" dirty="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a:t>"&gt;</a:t>
            </a:r>
          </a:p>
          <a:p>
            <a:pPr lvl="1"/>
            <a:r>
              <a:rPr lang="en-US" dirty="0"/>
              <a:t>&lt;span [hidden]="</a:t>
            </a:r>
            <a:r>
              <a:rPr lang="en-US" dirty="0" err="1"/>
              <a:t>isUnchanged</a:t>
            </a:r>
            <a:r>
              <a:rPr lang="en-US" dirty="0"/>
              <a:t>"&gt;changed&lt;/span&gt;                   </a:t>
            </a:r>
          </a:p>
          <a:p>
            <a:pPr algn="just"/>
            <a:r>
              <a:rPr lang="en-US" dirty="0"/>
              <a:t>Like 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Property Binding</a:t>
            </a:r>
          </a:p>
        </p:txBody>
      </p:sp>
    </p:spTree>
    <p:extLst>
      <p:ext uri="{BB962C8B-B14F-4D97-AF65-F5344CB8AC3E}">
        <p14:creationId xmlns:p14="http://schemas.microsoft.com/office/powerpoint/2010/main" val="63288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executed.</a:t>
            </a:r>
          </a:p>
          <a:p>
            <a:pPr lvl="1"/>
            <a:r>
              <a:rPr lang="en-US" dirty="0"/>
              <a:t>&lt;button (click)="</a:t>
            </a:r>
            <a:r>
              <a:rPr lang="en-US" dirty="0" err="1"/>
              <a:t>onSave</a:t>
            </a:r>
            <a:r>
              <a:rPr lang="en-US" dirty="0"/>
              <a:t>()"&gt;Save&lt;/button&gt;</a:t>
            </a:r>
          </a:p>
          <a:p>
            <a:r>
              <a:rPr lang="en-US" dirty="0"/>
              <a:t>The string in quotes is a </a:t>
            </a:r>
            <a:r>
              <a:rPr lang="en-US" i="1" dirty="0"/>
              <a:t>template statement</a:t>
            </a:r>
            <a:r>
              <a:rPr lang="en-US" dirty="0"/>
              <a:t>.</a:t>
            </a:r>
          </a:p>
          <a:p>
            <a:r>
              <a:rPr lang="en-US" dirty="0"/>
              <a:t> Template statements respond to an event by executing some JavaScript-like code.</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p:txBody>
      </p:sp>
    </p:spTree>
    <p:extLst>
      <p:ext uri="{BB962C8B-B14F-4D97-AF65-F5344CB8AC3E}">
        <p14:creationId xmlns:p14="http://schemas.microsoft.com/office/powerpoint/2010/main" val="356847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Event Binding</a:t>
            </a:r>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a:t>[(target)]="expression“</a:t>
            </a:r>
          </a:p>
          <a:p>
            <a:pPr lvl="1" algn="just"/>
            <a:r>
              <a:rPr lang="en-US" dirty="0"/>
              <a:t>input type="text" [(</a:t>
            </a:r>
            <a:r>
              <a:rPr lang="en-US" dirty="0" err="1"/>
              <a:t>ngModel</a:t>
            </a:r>
            <a:r>
              <a:rPr lang="en-US" dirty="0"/>
              <a:t>)]="name"&gt;</a:t>
            </a:r>
          </a:p>
          <a:p>
            <a:pPr algn="just"/>
            <a:r>
              <a:rPr lang="en-US" dirty="0" err="1"/>
              <a:t>ngModel</a:t>
            </a:r>
            <a:r>
              <a:rPr lang="en-US" dirty="0"/>
              <a:t> 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Two Way Binding</a:t>
            </a:r>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err="1"/>
              <a:t>Compoments</a:t>
            </a:r>
            <a:endParaRPr lang="en-US" dirty="0"/>
          </a:p>
        </p:txBody>
      </p:sp>
      <p:pic>
        <p:nvPicPr>
          <p:cNvPr id="5" name="Content Placeholder 4"/>
          <p:cNvPicPr>
            <a:picLocks noGrp="1" noChangeAspect="1"/>
          </p:cNvPicPr>
          <p:nvPr>
            <p:ph idx="1"/>
          </p:nvPr>
        </p:nvPicPr>
        <p:blipFill>
          <a:blip r:embed="rId2"/>
          <a:stretch>
            <a:fillRect/>
          </a:stretch>
        </p:blipFill>
        <p:spPr>
          <a:xfrm>
            <a:off x="1822451" y="1924494"/>
            <a:ext cx="8539163" cy="3518594"/>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Essentials of Angular</a:t>
            </a:r>
          </a:p>
        </p:txBody>
      </p:sp>
      <p:sp>
        <p:nvSpPr>
          <p:cNvPr id="3" name="Content Placeholder 2"/>
          <p:cNvSpPr>
            <a:spLocks noGrp="1"/>
          </p:cNvSpPr>
          <p:nvPr>
            <p:ph sz="half" idx="1"/>
          </p:nvPr>
        </p:nvSpPr>
        <p:spPr/>
        <p:txBody>
          <a:bodyPr>
            <a:normAutofit lnSpcReduction="10000"/>
          </a:bodyPr>
          <a:lstStyle/>
          <a:p>
            <a:pPr lvl="0"/>
            <a:r>
              <a:rPr lang="en-IN" dirty="0"/>
              <a:t>Component Basics</a:t>
            </a:r>
          </a:p>
          <a:p>
            <a:pPr lvl="0"/>
            <a:r>
              <a:rPr lang="en-IN" dirty="0"/>
              <a:t>Setting up the templates</a:t>
            </a:r>
          </a:p>
          <a:p>
            <a:pPr lvl="0"/>
            <a:r>
              <a:rPr lang="en-IN" dirty="0"/>
              <a:t>Creating Components using CLI</a:t>
            </a:r>
          </a:p>
          <a:p>
            <a:pPr lvl="0"/>
            <a:r>
              <a:rPr lang="en-IN" dirty="0"/>
              <a:t>Nesting Components</a:t>
            </a:r>
          </a:p>
          <a:p>
            <a:endParaRPr lang="en-US" dirty="0"/>
          </a:p>
        </p:txBody>
      </p:sp>
      <p:sp>
        <p:nvSpPr>
          <p:cNvPr id="5" name="Content Placeholder 4"/>
          <p:cNvSpPr>
            <a:spLocks noGrp="1"/>
          </p:cNvSpPr>
          <p:nvPr>
            <p:ph sz="half" idx="2"/>
          </p:nvPr>
        </p:nvSpPr>
        <p:spPr/>
        <p:txBody>
          <a:bodyPr>
            <a:normAutofit lnSpcReduction="10000"/>
          </a:bodyPr>
          <a:lstStyle/>
          <a:p>
            <a:pPr lvl="0"/>
            <a:r>
              <a:rPr lang="en-IN" dirty="0"/>
              <a:t>Data Binding - Property &amp; Event Binding, String Interpolation, Style binding</a:t>
            </a:r>
            <a:endParaRPr lang="en-US" dirty="0"/>
          </a:p>
          <a:p>
            <a:pPr lvl="0"/>
            <a:r>
              <a:rPr lang="en-IN" dirty="0"/>
              <a:t>Two-way data binding</a:t>
            </a:r>
            <a:endParaRPr lang="en-US" dirty="0"/>
          </a:p>
          <a:p>
            <a:pPr lvl="0"/>
            <a:r>
              <a:rPr lang="en-IN" dirty="0"/>
              <a:t>Input Properties, Output Properties, Passing Event Data</a:t>
            </a:r>
            <a:endParaRPr lang="en-US" dirty="0"/>
          </a:p>
          <a:p>
            <a:pPr lvl="0"/>
            <a:r>
              <a:rPr lang="en-US" dirty="0"/>
              <a:t>Case Study </a:t>
            </a:r>
          </a:p>
        </p:txBody>
      </p:sp>
    </p:spTree>
    <p:extLst>
      <p:ext uri="{BB962C8B-B14F-4D97-AF65-F5344CB8AC3E}">
        <p14:creationId xmlns:p14="http://schemas.microsoft.com/office/powerpoint/2010/main" val="38250714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a:t>@Input –Allows data to flow from parents component to child component</a:t>
            </a:r>
          </a:p>
          <a:p>
            <a:r>
              <a:rPr lang="en-US" dirty="0"/>
              <a:t>@Input allows you to pass data into your controller and templates through html and defining custom properties.</a:t>
            </a:r>
          </a:p>
          <a:p>
            <a:endParaRPr lang="en-US" dirty="0"/>
          </a:p>
        </p:txBody>
      </p:sp>
      <p:pic>
        <p:nvPicPr>
          <p:cNvPr id="4" name="Picture 3"/>
          <p:cNvPicPr>
            <a:picLocks noChangeAspect="1"/>
          </p:cNvPicPr>
          <p:nvPr/>
        </p:nvPicPr>
        <p:blipFill>
          <a:blip r:embed="rId3"/>
          <a:stretch>
            <a:fillRect/>
          </a:stretch>
        </p:blipFill>
        <p:spPr>
          <a:xfrm>
            <a:off x="2975539" y="2881993"/>
            <a:ext cx="6233448" cy="3256525"/>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a:t>@Output that pass data from child component to </a:t>
            </a:r>
            <a:r>
              <a:rPr lang="en-US" dirty="0" err="1"/>
              <a:t>ParentComponent</a:t>
            </a:r>
            <a:endParaRPr lang="en-US" dirty="0"/>
          </a:p>
          <a:p>
            <a:r>
              <a:rPr lang="en-US" dirty="0"/>
              <a:t>Components push out events using a combination of an @Output and an </a:t>
            </a:r>
            <a:r>
              <a:rPr lang="en-US" dirty="0" err="1"/>
              <a:t>EventEmitter</a:t>
            </a:r>
            <a:r>
              <a:rPr lang="en-US" dirty="0"/>
              <a:t>. This allows a clean separation between reusable Components and application logic.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042249" y="3164861"/>
            <a:ext cx="6499141" cy="3279752"/>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err="1"/>
              <a:t>EventEmitter</a:t>
            </a:r>
            <a:r>
              <a:rPr lang="en-US" dirty="0"/>
              <a:t>-Listen for something to happen &amp; emit a event when triggered </a:t>
            </a:r>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163018" y="4008705"/>
            <a:ext cx="6236612" cy="2709059"/>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Nested Components input output</a:t>
            </a:r>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Case Study</a:t>
            </a:r>
          </a:p>
        </p:txBody>
      </p:sp>
    </p:spTree>
    <p:extLst>
      <p:ext uri="{BB962C8B-B14F-4D97-AF65-F5344CB8AC3E}">
        <p14:creationId xmlns:p14="http://schemas.microsoft.com/office/powerpoint/2010/main" val="15102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026" y="1215303"/>
            <a:ext cx="11068749" cy="2852737"/>
          </a:xfrm>
        </p:spPr>
        <p:txBody>
          <a:bodyPr/>
          <a:lstStyle/>
          <a:p>
            <a:pPr algn="ctr"/>
            <a:r>
              <a:rPr lang="en-US" dirty="0"/>
              <a:t>Essentials of Angular</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591368" cy="4362938"/>
          </a:xfrm>
        </p:spPr>
        <p:txBody>
          <a:bodyPr>
            <a:normAutofit/>
          </a:bodyPr>
          <a:lstStyle/>
          <a:p>
            <a:r>
              <a:rPr lang="en-IN" dirty="0"/>
              <a:t>A component controls a patch of screen called a view</a:t>
            </a:r>
          </a:p>
          <a:p>
            <a:r>
              <a:rPr lang="en-IN" dirty="0"/>
              <a:t>You define a component's application logic—what it does to support the view—inside a class. </a:t>
            </a:r>
          </a:p>
          <a:p>
            <a:r>
              <a:rPr lang="en-IN" dirty="0"/>
              <a:t>The class interacts with the view through an API of properties and methods.</a:t>
            </a:r>
          </a:p>
          <a:p>
            <a:r>
              <a:rPr lang="en-IN" dirty="0"/>
              <a:t>For example, this </a:t>
            </a:r>
            <a:r>
              <a:rPr lang="en-IN" dirty="0" err="1"/>
              <a:t>HeroListComponent</a:t>
            </a:r>
            <a:r>
              <a:rPr lang="en-IN" dirty="0"/>
              <a:t> has a heroes property that returns an array of heroes that it acquires from a service. </a:t>
            </a:r>
            <a:r>
              <a:rPr lang="en-IN" dirty="0" err="1"/>
              <a:t>HeroListComponent</a:t>
            </a:r>
            <a:r>
              <a:rPr lang="en-IN" dirty="0"/>
              <a:t> also has a </a:t>
            </a:r>
            <a:r>
              <a:rPr lang="en-IN" dirty="0" err="1"/>
              <a:t>selectHero</a:t>
            </a:r>
            <a:r>
              <a:rPr lang="en-IN" dirty="0"/>
              <a:t>() method that sets a </a:t>
            </a:r>
            <a:r>
              <a:rPr lang="en-IN" dirty="0" err="1"/>
              <a:t>selectedHero</a:t>
            </a:r>
            <a:r>
              <a:rPr lang="en-IN" dirty="0"/>
              <a:t> property when the user clicks to choose a hero from that list.</a:t>
            </a:r>
            <a:endParaRPr lang="en-US" dirty="0"/>
          </a:p>
          <a:p>
            <a:endParaRPr lang="en-US" dirty="0"/>
          </a:p>
          <a:p>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601200" cy="436293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IN" dirty="0"/>
              <a:t>export class </a:t>
            </a:r>
            <a:r>
              <a:rPr lang="en-IN" dirty="0" err="1"/>
              <a:t>HeroListComponent</a:t>
            </a:r>
            <a:r>
              <a:rPr lang="en-IN" dirty="0"/>
              <a:t> implements </a:t>
            </a:r>
            <a:r>
              <a:rPr lang="en-IN" dirty="0" err="1">
                <a:hlinkClick r:id="rId3"/>
              </a:rPr>
              <a:t>OnInit</a:t>
            </a:r>
            <a:r>
              <a:rPr lang="en-IN" dirty="0"/>
              <a:t> {</a:t>
            </a:r>
            <a:endParaRPr lang="en-US" dirty="0"/>
          </a:p>
          <a:p>
            <a:pPr marL="0" indent="0">
              <a:buNone/>
            </a:pPr>
            <a:r>
              <a:rPr lang="en-IN" dirty="0"/>
              <a:t>  	heroes: Hero[];</a:t>
            </a:r>
            <a:endParaRPr lang="en-US" dirty="0"/>
          </a:p>
          <a:p>
            <a:pPr marL="0" indent="0">
              <a:buNone/>
            </a:pPr>
            <a:r>
              <a:rPr lang="en-IN" dirty="0"/>
              <a:t>  	</a:t>
            </a:r>
            <a:r>
              <a:rPr lang="en-IN" dirty="0" err="1"/>
              <a:t>selectedHero</a:t>
            </a:r>
            <a:r>
              <a:rPr lang="en-IN" dirty="0"/>
              <a:t>: Hero;</a:t>
            </a:r>
            <a:endParaRPr lang="en-US" dirty="0"/>
          </a:p>
          <a:p>
            <a:pPr marL="0" indent="0">
              <a:buNone/>
            </a:pPr>
            <a:r>
              <a:rPr lang="en-IN" dirty="0"/>
              <a:t>  	constructor(private service: </a:t>
            </a:r>
            <a:r>
              <a:rPr lang="en-IN" dirty="0" err="1"/>
              <a:t>HeroService</a:t>
            </a:r>
            <a:r>
              <a:rPr lang="en-IN" dirty="0"/>
              <a:t>) { }</a:t>
            </a:r>
            <a:endParaRPr lang="en-US" dirty="0"/>
          </a:p>
          <a:p>
            <a:pPr marL="0" indent="0">
              <a:buNone/>
            </a:pPr>
            <a:r>
              <a:rPr lang="en-IN" dirty="0"/>
              <a:t> 	</a:t>
            </a:r>
            <a:r>
              <a:rPr lang="en-IN" dirty="0" err="1"/>
              <a:t>ngOnInit</a:t>
            </a:r>
            <a:r>
              <a:rPr lang="en-IN" dirty="0"/>
              <a:t>() {</a:t>
            </a:r>
            <a:endParaRPr lang="en-US" dirty="0"/>
          </a:p>
          <a:p>
            <a:pPr marL="0" indent="0">
              <a:buNone/>
            </a:pPr>
            <a:r>
              <a:rPr lang="en-IN" dirty="0"/>
              <a:t>    		</a:t>
            </a:r>
            <a:r>
              <a:rPr lang="en-IN" dirty="0" err="1"/>
              <a:t>this.heroes</a:t>
            </a:r>
            <a:r>
              <a:rPr lang="en-IN" dirty="0"/>
              <a:t> = </a:t>
            </a:r>
            <a:r>
              <a:rPr lang="en-IN" dirty="0" err="1"/>
              <a:t>this.service.getHeroes</a:t>
            </a:r>
            <a:r>
              <a:rPr lang="en-IN" dirty="0"/>
              <a:t>();</a:t>
            </a:r>
            <a:endParaRPr lang="en-US" dirty="0"/>
          </a:p>
          <a:p>
            <a:pPr marL="0" indent="0">
              <a:buNone/>
            </a:pPr>
            <a:r>
              <a:rPr lang="en-IN" dirty="0"/>
              <a:t>  	}</a:t>
            </a:r>
            <a:endParaRPr lang="en-US" dirty="0"/>
          </a:p>
          <a:p>
            <a:pPr marL="0" indent="0">
              <a:buNone/>
            </a:pPr>
            <a:r>
              <a:rPr lang="en-IN" dirty="0"/>
              <a:t>  	</a:t>
            </a:r>
            <a:r>
              <a:rPr lang="en-IN" dirty="0" err="1"/>
              <a:t>selectHero</a:t>
            </a:r>
            <a:r>
              <a:rPr lang="en-IN" dirty="0"/>
              <a:t>(hero: Hero) { </a:t>
            </a:r>
            <a:r>
              <a:rPr lang="en-IN" dirty="0" err="1"/>
              <a:t>this.selectedHero</a:t>
            </a:r>
            <a:r>
              <a:rPr lang="en-IN" dirty="0"/>
              <a:t> = hero; }</a:t>
            </a:r>
            <a:endParaRPr lang="en-US" dirty="0"/>
          </a:p>
          <a:p>
            <a:pPr marL="0" indent="0">
              <a:buNone/>
            </a:pPr>
            <a:r>
              <a:rPr lang="en-IN" dirty="0"/>
              <a:t>}</a:t>
            </a:r>
            <a:endParaRPr lang="en-US" dirty="0"/>
          </a:p>
        </p:txBody>
      </p:sp>
    </p:spTree>
    <p:extLst>
      <p:ext uri="{BB962C8B-B14F-4D97-AF65-F5344CB8AC3E}">
        <p14:creationId xmlns:p14="http://schemas.microsoft.com/office/powerpoint/2010/main" val="15431354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696" y="208722"/>
            <a:ext cx="9601200" cy="844062"/>
          </a:xfrm>
        </p:spPr>
        <p:txBody>
          <a:bodyPr/>
          <a:lstStyle/>
          <a:p>
            <a:r>
              <a:rPr lang="en-IN" cap="all" dirty="0"/>
              <a:t>Templates</a:t>
            </a:r>
            <a:endParaRPr lang="en-US" cap="all" dirty="0"/>
          </a:p>
        </p:txBody>
      </p:sp>
      <p:sp>
        <p:nvSpPr>
          <p:cNvPr id="5" name="Content Placeholder 4"/>
          <p:cNvSpPr>
            <a:spLocks noGrp="1"/>
          </p:cNvSpPr>
          <p:nvPr>
            <p:ph idx="1"/>
          </p:nvPr>
        </p:nvSpPr>
        <p:spPr>
          <a:xfrm>
            <a:off x="1190438" y="964181"/>
            <a:ext cx="9601200" cy="2175140"/>
          </a:xfrm>
        </p:spPr>
        <p:txBody>
          <a:bodyPr>
            <a:normAutofit/>
          </a:bodyPr>
          <a:lstStyle/>
          <a:p>
            <a:r>
              <a:rPr lang="en-IN" dirty="0"/>
              <a:t>You define a component's view with its companion </a:t>
            </a:r>
            <a:r>
              <a:rPr lang="en-IN" b="1" dirty="0"/>
              <a:t>template</a:t>
            </a:r>
            <a:r>
              <a:rPr lang="en-IN" dirty="0"/>
              <a:t>. A template is a form of HTML that tells Angular how to render the component</a:t>
            </a:r>
          </a:p>
          <a:p>
            <a:r>
              <a:rPr lang="en-IN" dirty="0"/>
              <a:t>A template looks like regular HTML, except for a few differences. Here is a template for our </a:t>
            </a:r>
            <a:r>
              <a:rPr lang="en-IN" dirty="0" err="1"/>
              <a:t>HeroListComponent</a:t>
            </a:r>
            <a:endParaRPr lang="en-US" dirty="0"/>
          </a:p>
          <a:p>
            <a:endParaRPr lang="en-US" dirty="0"/>
          </a:p>
          <a:p>
            <a:endParaRPr lang="en-US" dirty="0"/>
          </a:p>
        </p:txBody>
      </p:sp>
      <p:sp>
        <p:nvSpPr>
          <p:cNvPr id="3" name="TextBox 2">
            <a:extLst>
              <a:ext uri="{FF2B5EF4-FFF2-40B4-BE49-F238E27FC236}">
                <a16:creationId xmlns:a16="http://schemas.microsoft.com/office/drawing/2014/main" id="{E14BE550-5C05-4F10-9FDE-CEC856CEE607}"/>
              </a:ext>
            </a:extLst>
          </p:cNvPr>
          <p:cNvSpPr txBox="1"/>
          <p:nvPr/>
        </p:nvSpPr>
        <p:spPr>
          <a:xfrm>
            <a:off x="1689652" y="3139321"/>
            <a:ext cx="8059579"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&lt;h2&gt;Hero List&lt;/h2&gt;</a:t>
            </a:r>
            <a:endParaRPr lang="en-US" dirty="0"/>
          </a:p>
          <a:p>
            <a:r>
              <a:rPr lang="en-IN" dirty="0"/>
              <a:t> </a:t>
            </a:r>
            <a:endParaRPr lang="en-US" dirty="0"/>
          </a:p>
          <a:p>
            <a:r>
              <a:rPr lang="en-IN" dirty="0"/>
              <a:t>&lt;p&gt;&lt;</a:t>
            </a:r>
            <a:r>
              <a:rPr lang="en-IN" dirty="0" err="1"/>
              <a:t>i</a:t>
            </a:r>
            <a:r>
              <a:rPr lang="en-IN" dirty="0"/>
              <a:t>&gt;Pick </a:t>
            </a:r>
            <a:r>
              <a:rPr lang="en-IN" dirty="0">
                <a:hlinkClick r:id="rId3"/>
              </a:rPr>
              <a:t>a</a:t>
            </a:r>
            <a:r>
              <a:rPr lang="en-IN" dirty="0"/>
              <a:t> hero from the list&lt;/</a:t>
            </a:r>
            <a:r>
              <a:rPr lang="en-IN" dirty="0" err="1"/>
              <a:t>i</a:t>
            </a:r>
            <a:r>
              <a:rPr lang="en-IN" dirty="0"/>
              <a:t>&gt;&lt;/p&gt;</a:t>
            </a:r>
            <a:endParaRPr lang="en-US" dirty="0"/>
          </a:p>
          <a:p>
            <a:r>
              <a:rPr lang="en-IN" dirty="0"/>
              <a:t>&lt;ul&gt;</a:t>
            </a:r>
            <a:endParaRPr lang="en-US" dirty="0"/>
          </a:p>
          <a:p>
            <a:r>
              <a:rPr lang="en-IN" dirty="0"/>
              <a:t>  &lt;li *</a:t>
            </a:r>
            <a:r>
              <a:rPr lang="en-IN" dirty="0" err="1">
                <a:hlinkClick r:id="rId4"/>
              </a:rPr>
              <a:t>ngFor</a:t>
            </a:r>
            <a:r>
              <a:rPr lang="en-IN" dirty="0"/>
              <a:t>="let hero of heroes" (click)="</a:t>
            </a:r>
            <a:r>
              <a:rPr lang="en-IN" dirty="0" err="1"/>
              <a:t>selectHero</a:t>
            </a:r>
            <a:r>
              <a:rPr lang="en-IN" dirty="0"/>
              <a:t>(hero)"&gt;</a:t>
            </a:r>
            <a:endParaRPr lang="en-US" dirty="0"/>
          </a:p>
          <a:p>
            <a:r>
              <a:rPr lang="en-IN" dirty="0"/>
              <a:t>    {{hero.name}}</a:t>
            </a:r>
            <a:endParaRPr lang="en-US" dirty="0"/>
          </a:p>
          <a:p>
            <a:r>
              <a:rPr lang="en-IN" dirty="0"/>
              <a:t>  &lt;/li&gt;</a:t>
            </a:r>
            <a:endParaRPr lang="en-US" dirty="0"/>
          </a:p>
          <a:p>
            <a:r>
              <a:rPr lang="en-IN" dirty="0"/>
              <a:t>&lt;/ul&gt;</a:t>
            </a:r>
            <a:endParaRPr lang="en-US" dirty="0"/>
          </a:p>
          <a:p>
            <a:r>
              <a:rPr lang="en-IN" dirty="0"/>
              <a:t> </a:t>
            </a:r>
            <a:endParaRPr lang="en-US" dirty="0"/>
          </a:p>
          <a:p>
            <a:r>
              <a:rPr lang="en-IN" dirty="0"/>
              <a:t>&lt;app-hero-detail *</a:t>
            </a:r>
            <a:r>
              <a:rPr lang="en-IN" dirty="0" err="1">
                <a:hlinkClick r:id="rId5"/>
              </a:rPr>
              <a:t>ngIf</a:t>
            </a:r>
            <a:r>
              <a:rPr lang="en-IN" dirty="0"/>
              <a:t>="</a:t>
            </a:r>
            <a:r>
              <a:rPr lang="en-IN" dirty="0" err="1"/>
              <a:t>selectedHero</a:t>
            </a:r>
            <a:r>
              <a:rPr lang="en-IN" dirty="0"/>
              <a:t>" [hero]="</a:t>
            </a:r>
            <a:r>
              <a:rPr lang="en-IN" dirty="0" err="1"/>
              <a:t>selectedHero</a:t>
            </a:r>
            <a:r>
              <a:rPr lang="en-IN" dirty="0"/>
              <a:t>"&gt;&lt;/app-hero-detail&gt;</a:t>
            </a:r>
            <a:endParaRPr lang="en-US" dirty="0"/>
          </a:p>
          <a:p>
            <a:endParaRPr lang="en-US" dirty="0"/>
          </a:p>
        </p:txBody>
      </p:sp>
    </p:spTree>
    <p:extLst>
      <p:ext uri="{BB962C8B-B14F-4D97-AF65-F5344CB8AC3E}">
        <p14:creationId xmlns:p14="http://schemas.microsoft.com/office/powerpoint/2010/main" val="24361486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cap="all" dirty="0"/>
              <a:t>Templates</a:t>
            </a:r>
            <a:endParaRPr lang="en-IN" dirty="0"/>
          </a:p>
        </p:txBody>
      </p:sp>
      <p:pic>
        <p:nvPicPr>
          <p:cNvPr id="6" name="Content Placeholder 5" descr="Metadata">
            <a:extLst>
              <a:ext uri="{FF2B5EF4-FFF2-40B4-BE49-F238E27FC236}">
                <a16:creationId xmlns:a16="http://schemas.microsoft.com/office/drawing/2014/main" id="{B8AD83A2-1A53-4997-84CE-043AA25A4E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0322" y="1529862"/>
            <a:ext cx="6496640" cy="3859517"/>
          </a:xfrm>
          <a:prstGeom prst="rect">
            <a:avLst/>
          </a:prstGeom>
          <a:noFill/>
          <a:ln>
            <a:noFill/>
          </a:ln>
        </p:spPr>
      </p:pic>
    </p:spTree>
    <p:extLst>
      <p:ext uri="{BB962C8B-B14F-4D97-AF65-F5344CB8AC3E}">
        <p14:creationId xmlns:p14="http://schemas.microsoft.com/office/powerpoint/2010/main" val="38567814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lstStyle/>
          <a:p>
            <a:r>
              <a:rPr lang="en-IN" dirty="0"/>
              <a:t>Metadata tells Angular how to process a class. </a:t>
            </a:r>
          </a:p>
          <a:p>
            <a:r>
              <a:rPr lang="en-IN" dirty="0" err="1"/>
              <a:t>HeroListComponent</a:t>
            </a:r>
            <a:r>
              <a:rPr lang="en-IN" dirty="0"/>
              <a:t> really is just</a:t>
            </a:r>
            <a:r>
              <a:rPr lang="en-IN" i="1" cap="all" dirty="0"/>
              <a:t> a class</a:t>
            </a:r>
            <a:r>
              <a:rPr lang="en-IN" dirty="0"/>
              <a:t>. It's not a component until you tell Angular about it.</a:t>
            </a:r>
            <a:endParaRPr lang="en-US" dirty="0"/>
          </a:p>
        </p:txBody>
      </p:sp>
      <p:sp>
        <p:nvSpPr>
          <p:cNvPr id="6" name="TextBox 5">
            <a:extLst>
              <a:ext uri="{FF2B5EF4-FFF2-40B4-BE49-F238E27FC236}">
                <a16:creationId xmlns:a16="http://schemas.microsoft.com/office/drawing/2014/main" id="{FFBB0E7A-B53F-48D5-B884-02D192D441C8}"/>
              </a:ext>
            </a:extLst>
          </p:cNvPr>
          <p:cNvSpPr txBox="1"/>
          <p:nvPr/>
        </p:nvSpPr>
        <p:spPr>
          <a:xfrm>
            <a:off x="2251587" y="3282077"/>
            <a:ext cx="5300105"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 . .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13459932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3194</TotalTime>
  <Words>1951</Words>
  <Application>Microsoft Office PowerPoint</Application>
  <PresentationFormat>Widescreen</PresentationFormat>
  <Paragraphs>293</Paragraphs>
  <Slides>34</Slides>
  <Notes>19</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Franklin Gothic Book</vt:lpstr>
      <vt:lpstr>Crop</vt:lpstr>
      <vt:lpstr>think-cell Slide</vt:lpstr>
      <vt:lpstr>      Angular 6</vt:lpstr>
      <vt:lpstr>Objectives</vt:lpstr>
      <vt:lpstr>Essentials of Angular</vt:lpstr>
      <vt:lpstr>Essentials of Angular</vt:lpstr>
      <vt:lpstr>Component Basics</vt:lpstr>
      <vt:lpstr>Component Basics</vt:lpstr>
      <vt:lpstr>Templates</vt:lpstr>
      <vt:lpstr>Templates</vt:lpstr>
      <vt:lpstr>Metadata</vt:lpstr>
      <vt:lpstr>Metadata</vt:lpstr>
      <vt:lpstr>PowerPoint Presentation</vt:lpstr>
      <vt:lpstr>Creating Components using CLI</vt:lpstr>
      <vt:lpstr>Creating Components using CLI</vt:lpstr>
      <vt:lpstr>Creating Components using CLI</vt:lpstr>
      <vt:lpstr>Creating Components using CLI</vt:lpstr>
      <vt:lpstr>Creating Components using CLI</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 (Contd…)</vt:lpstr>
      <vt:lpstr>Using @Input and @Output (Contd…)</vt:lpstr>
      <vt:lpstr>Demo</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384</cp:revision>
  <dcterms:created xsi:type="dcterms:W3CDTF">2017-07-28T13:43:20Z</dcterms:created>
  <dcterms:modified xsi:type="dcterms:W3CDTF">2019-02-15T08:47:21Z</dcterms:modified>
</cp:coreProperties>
</file>