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handoutMasterIdLst>
    <p:handoutMasterId r:id="rId29"/>
  </p:handoutMasterIdLst>
  <p:sldIdLst>
    <p:sldId id="256" r:id="rId2"/>
    <p:sldId id="302" r:id="rId3"/>
    <p:sldId id="284" r:id="rId4"/>
    <p:sldId id="303" r:id="rId5"/>
    <p:sldId id="393" r:id="rId6"/>
    <p:sldId id="394" r:id="rId7"/>
    <p:sldId id="395" r:id="rId8"/>
    <p:sldId id="375" r:id="rId9"/>
    <p:sldId id="377" r:id="rId10"/>
    <p:sldId id="378" r:id="rId11"/>
    <p:sldId id="379" r:id="rId12"/>
    <p:sldId id="380" r:id="rId13"/>
    <p:sldId id="381" r:id="rId14"/>
    <p:sldId id="382" r:id="rId15"/>
    <p:sldId id="383" r:id="rId16"/>
    <p:sldId id="384" r:id="rId17"/>
    <p:sldId id="385" r:id="rId18"/>
    <p:sldId id="386" r:id="rId19"/>
    <p:sldId id="387" r:id="rId20"/>
    <p:sldId id="388" r:id="rId21"/>
    <p:sldId id="389" r:id="rId22"/>
    <p:sldId id="390" r:id="rId23"/>
    <p:sldId id="391" r:id="rId24"/>
    <p:sldId id="392" r:id="rId25"/>
    <p:sldId id="359" r:id="rId26"/>
    <p:sldId id="39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2374" autoAdjust="0"/>
  </p:normalViewPr>
  <p:slideViewPr>
    <p:cSldViewPr snapToGrid="0">
      <p:cViewPr varScale="1">
        <p:scale>
          <a:sx n="54" d="100"/>
          <a:sy n="54" d="100"/>
        </p:scale>
        <p:origin x="682" y="4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15-02-2019</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2/15/2019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3</a:t>
            </a:fld>
            <a:endParaRPr lang="en-US"/>
          </a:p>
        </p:txBody>
      </p:sp>
    </p:spTree>
    <p:extLst>
      <p:ext uri="{BB962C8B-B14F-4D97-AF65-F5344CB8AC3E}">
        <p14:creationId xmlns:p14="http://schemas.microsoft.com/office/powerpoint/2010/main" val="2367409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18</a:t>
            </a:fld>
            <a:endParaRPr lang="en-US"/>
          </a:p>
        </p:txBody>
      </p:sp>
    </p:spTree>
    <p:extLst>
      <p:ext uri="{BB962C8B-B14F-4D97-AF65-F5344CB8AC3E}">
        <p14:creationId xmlns:p14="http://schemas.microsoft.com/office/powerpoint/2010/main" val="3078218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19</a:t>
            </a:fld>
            <a:endParaRPr lang="en-US"/>
          </a:p>
        </p:txBody>
      </p:sp>
    </p:spTree>
    <p:extLst>
      <p:ext uri="{BB962C8B-B14F-4D97-AF65-F5344CB8AC3E}">
        <p14:creationId xmlns:p14="http://schemas.microsoft.com/office/powerpoint/2010/main" val="1773514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20</a:t>
            </a:fld>
            <a:endParaRPr lang="en-US"/>
          </a:p>
        </p:txBody>
      </p:sp>
    </p:spTree>
    <p:extLst>
      <p:ext uri="{BB962C8B-B14F-4D97-AF65-F5344CB8AC3E}">
        <p14:creationId xmlns:p14="http://schemas.microsoft.com/office/powerpoint/2010/main" val="1394565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kern="1200" dirty="0">
                <a:solidFill>
                  <a:schemeClr val="tx1"/>
                </a:solidFill>
                <a:effectLst/>
                <a:latin typeface="+mn-lt"/>
                <a:ea typeface="+mn-ea"/>
                <a:cs typeface="+mn-cs"/>
              </a:rPr>
              <a:t>We’ve removed the code to render the background </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 to </a:t>
            </a:r>
            <a:r>
              <a:rPr lang="en-IN" sz="1200" kern="1200" dirty="0" err="1">
                <a:solidFill>
                  <a:schemeClr val="tx1"/>
                </a:solidFill>
                <a:effectLst/>
                <a:latin typeface="+mn-lt"/>
                <a:ea typeface="+mn-ea"/>
                <a:cs typeface="+mn-cs"/>
              </a:rPr>
              <a:t>gray</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lvl="0"/>
            <a:r>
              <a:rPr lang="en-IN" sz="1200" kern="1200" dirty="0">
                <a:solidFill>
                  <a:schemeClr val="tx1"/>
                </a:solidFill>
                <a:effectLst/>
                <a:latin typeface="+mn-lt"/>
                <a:ea typeface="+mn-ea"/>
                <a:cs typeface="+mn-cs"/>
              </a:rPr>
              <a:t>We decorate a class method with @</a:t>
            </a:r>
            <a:r>
              <a:rPr lang="en-IN" sz="1200" kern="1200" dirty="0" err="1">
                <a:solidFill>
                  <a:schemeClr val="tx1"/>
                </a:solidFill>
                <a:effectLst/>
                <a:latin typeface="+mn-lt"/>
                <a:ea typeface="+mn-ea"/>
                <a:cs typeface="+mn-cs"/>
              </a:rPr>
              <a:t>HostListener</a:t>
            </a:r>
            <a:r>
              <a:rPr lang="en-IN" sz="1200" kern="1200" dirty="0">
                <a:solidFill>
                  <a:schemeClr val="tx1"/>
                </a:solidFill>
                <a:effectLst/>
                <a:latin typeface="+mn-lt"/>
                <a:ea typeface="+mn-ea"/>
                <a:cs typeface="+mn-cs"/>
              </a:rPr>
              <a:t> configuring it to call the function on every mouseover events.</a:t>
            </a:r>
            <a:endParaRPr lang="en-US" sz="1200" kern="1200" dirty="0">
              <a:solidFill>
                <a:schemeClr val="tx1"/>
              </a:solidFill>
              <a:effectLst/>
              <a:latin typeface="+mn-lt"/>
              <a:ea typeface="+mn-ea"/>
              <a:cs typeface="+mn-cs"/>
            </a:endParaRPr>
          </a:p>
          <a:p>
            <a:pPr lvl="0"/>
            <a:r>
              <a:rPr lang="en-IN" sz="1200" kern="1200" dirty="0">
                <a:solidFill>
                  <a:schemeClr val="tx1"/>
                </a:solidFill>
                <a:effectLst/>
                <a:latin typeface="+mn-lt"/>
                <a:ea typeface="+mn-ea"/>
                <a:cs typeface="+mn-cs"/>
              </a:rPr>
              <a:t>We get a reference to the DOM element that holds the text.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0"/>
            <a:r>
              <a:rPr lang="en-IN" sz="1200" kern="1200" dirty="0">
                <a:solidFill>
                  <a:schemeClr val="tx1"/>
                </a:solidFill>
                <a:effectLst/>
                <a:latin typeface="+mn-lt"/>
                <a:ea typeface="+mn-ea"/>
                <a:cs typeface="+mn-cs"/>
              </a:rPr>
              <a:t>We set the display to block so that element is shown.</a:t>
            </a:r>
          </a:p>
          <a:p>
            <a:r>
              <a:rPr lang="en-IN" sz="1200" kern="1200" dirty="0">
                <a:solidFill>
                  <a:schemeClr val="tx1"/>
                </a:solidFill>
                <a:effectLst/>
                <a:latin typeface="+mn-lt"/>
                <a:ea typeface="+mn-ea"/>
                <a:cs typeface="+mn-cs"/>
              </a:rPr>
              <a:t>For the above to work we need to change our Component template so the joke is hidden using the display style property, like so:</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 class="card card-block" </a:t>
            </a:r>
            <a:r>
              <a:rPr lang="en-IN" sz="1200" kern="1200" dirty="0" err="1">
                <a:solidFill>
                  <a:schemeClr val="tx1"/>
                </a:solidFill>
                <a:effectLst/>
                <a:latin typeface="+mn-lt"/>
                <a:ea typeface="+mn-ea"/>
                <a:cs typeface="+mn-cs"/>
              </a:rPr>
              <a:t>ccCardHover</a:t>
            </a:r>
            <a:r>
              <a:rPr lang="en-IN" sz="1200" kern="1200" dirty="0">
                <a:solidFill>
                  <a:schemeClr val="tx1"/>
                </a:solidFill>
                <a:effectLst/>
                <a:latin typeface="+mn-lt"/>
                <a:ea typeface="+mn-ea"/>
                <a:cs typeface="+mn-cs"/>
              </a:rPr>
              <a:t>&gt;  </a:t>
            </a:r>
          </a:p>
          <a:p>
            <a:r>
              <a:rPr lang="en-IN" sz="1200" kern="1200" dirty="0">
                <a:solidFill>
                  <a:schemeClr val="tx1"/>
                </a:solidFill>
                <a:effectLst/>
                <a:latin typeface="+mn-lt"/>
                <a:ea typeface="+mn-ea"/>
                <a:cs typeface="+mn-cs"/>
              </a:rPr>
              <a:t>&lt;h4 class="card-title"&gt;{{</a:t>
            </a:r>
            <a:r>
              <a:rPr lang="en-IN" sz="1200" kern="1200" dirty="0" err="1">
                <a:solidFill>
                  <a:schemeClr val="tx1"/>
                </a:solidFill>
                <a:effectLst/>
                <a:latin typeface="+mn-lt"/>
                <a:ea typeface="+mn-ea"/>
                <a:cs typeface="+mn-cs"/>
              </a:rPr>
              <a:t>data.setup</a:t>
            </a:r>
            <a:r>
              <a:rPr lang="en-IN" sz="1200" kern="1200" dirty="0">
                <a:solidFill>
                  <a:schemeClr val="tx1"/>
                </a:solidFill>
                <a:effectLst/>
                <a:latin typeface="+mn-lt"/>
                <a:ea typeface="+mn-ea"/>
                <a:cs typeface="+mn-cs"/>
              </a:rPr>
              <a:t>}}&lt;/h4&gt;  </a:t>
            </a:r>
          </a:p>
          <a:p>
            <a:r>
              <a:rPr lang="en-IN" sz="1200" kern="1200" dirty="0">
                <a:solidFill>
                  <a:schemeClr val="tx1"/>
                </a:solidFill>
                <a:effectLst/>
                <a:latin typeface="+mn-lt"/>
                <a:ea typeface="+mn-ea"/>
                <a:cs typeface="+mn-cs"/>
              </a:rPr>
              <a:t>&lt;p class="card-text"     [</a:t>
            </a:r>
            <a:r>
              <a:rPr lang="en-IN" sz="1200" kern="1200" dirty="0" err="1">
                <a:solidFill>
                  <a:schemeClr val="tx1"/>
                </a:solidFill>
                <a:effectLst/>
                <a:latin typeface="+mn-lt"/>
                <a:ea typeface="+mn-ea"/>
                <a:cs typeface="+mn-cs"/>
              </a:rPr>
              <a:t>style.display</a:t>
            </a:r>
            <a:r>
              <a:rPr lang="en-IN" sz="1200" kern="1200" dirty="0">
                <a:solidFill>
                  <a:schemeClr val="tx1"/>
                </a:solidFill>
                <a:effectLst/>
                <a:latin typeface="+mn-lt"/>
                <a:ea typeface="+mn-ea"/>
                <a:cs typeface="+mn-cs"/>
              </a:rPr>
              <a:t>]="'none'"&gt;{{</a:t>
            </a:r>
            <a:r>
              <a:rPr lang="en-IN" sz="1200" kern="1200" dirty="0" err="1">
                <a:solidFill>
                  <a:schemeClr val="tx1"/>
                </a:solidFill>
                <a:effectLst/>
                <a:latin typeface="+mn-lt"/>
                <a:ea typeface="+mn-ea"/>
                <a:cs typeface="+mn-cs"/>
              </a:rPr>
              <a:t>data.punchline</a:t>
            </a:r>
            <a:r>
              <a:rPr lang="en-IN" sz="1200" kern="1200" dirty="0">
                <a:solidFill>
                  <a:schemeClr val="tx1"/>
                </a:solidFill>
                <a:effectLst/>
                <a:latin typeface="+mn-lt"/>
                <a:ea typeface="+mn-ea"/>
                <a:cs typeface="+mn-cs"/>
              </a:rPr>
              <a:t>}}&lt;/p&gt;   &lt;/div&gt;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21</a:t>
            </a:fld>
            <a:endParaRPr lang="en-US"/>
          </a:p>
        </p:txBody>
      </p:sp>
    </p:spTree>
    <p:extLst>
      <p:ext uri="{BB962C8B-B14F-4D97-AF65-F5344CB8AC3E}">
        <p14:creationId xmlns:p14="http://schemas.microsoft.com/office/powerpoint/2010/main" val="3755301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As well as showing the punchline on a mouseover event we also want to </a:t>
            </a:r>
            <a:r>
              <a:rPr lang="en-IN" sz="1200" i="1" kern="1200" dirty="0">
                <a:solidFill>
                  <a:schemeClr val="tx1"/>
                </a:solidFill>
                <a:effectLst/>
                <a:latin typeface="+mn-lt"/>
                <a:ea typeface="+mn-ea"/>
                <a:cs typeface="+mn-cs"/>
              </a:rPr>
              <a:t>hide</a:t>
            </a:r>
            <a:r>
              <a:rPr lang="en-IN" sz="1200" kern="1200" dirty="0">
                <a:solidFill>
                  <a:schemeClr val="tx1"/>
                </a:solidFill>
                <a:effectLst/>
                <a:latin typeface="+mn-lt"/>
                <a:ea typeface="+mn-ea"/>
                <a:cs typeface="+mn-cs"/>
              </a:rPr>
              <a:t> the punchline on a </a:t>
            </a:r>
            <a:r>
              <a:rPr lang="en-IN" sz="1200" kern="1200" dirty="0" err="1">
                <a:solidFill>
                  <a:schemeClr val="tx1"/>
                </a:solidFill>
                <a:effectLst/>
                <a:latin typeface="+mn-lt"/>
                <a:ea typeface="+mn-ea"/>
                <a:cs typeface="+mn-cs"/>
              </a:rPr>
              <a:t>mouseout</a:t>
            </a:r>
            <a:r>
              <a:rPr lang="en-IN" sz="1200" kern="1200" dirty="0">
                <a:solidFill>
                  <a:schemeClr val="tx1"/>
                </a:solidFill>
                <a:effectLst/>
                <a:latin typeface="+mn-lt"/>
                <a:ea typeface="+mn-ea"/>
                <a:cs typeface="+mn-cs"/>
              </a:rPr>
              <a:t> event, like so:</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class </a:t>
            </a:r>
            <a:r>
              <a:rPr lang="en-IN" sz="1200" kern="1200" dirty="0" err="1">
                <a:solidFill>
                  <a:schemeClr val="tx1"/>
                </a:solidFill>
                <a:effectLst/>
                <a:latin typeface="+mn-lt"/>
                <a:ea typeface="+mn-ea"/>
                <a:cs typeface="+mn-cs"/>
              </a:rPr>
              <a:t>CardHoverDirective</a:t>
            </a:r>
            <a:r>
              <a:rPr lang="en-IN" sz="1200" kern="1200" dirty="0">
                <a:solidFill>
                  <a:schemeClr val="tx1"/>
                </a:solidFill>
                <a:effectLst/>
                <a:latin typeface="+mn-lt"/>
                <a:ea typeface="+mn-ea"/>
                <a:cs typeface="+mn-cs"/>
              </a:rPr>
              <a:t> {  </a:t>
            </a:r>
          </a:p>
          <a:p>
            <a:pPr lvl="1"/>
            <a:r>
              <a:rPr lang="en-IN" sz="1200" kern="1200" dirty="0">
                <a:solidFill>
                  <a:schemeClr val="tx1"/>
                </a:solidFill>
                <a:effectLst/>
                <a:latin typeface="+mn-lt"/>
                <a:ea typeface="+mn-ea"/>
                <a:cs typeface="+mn-cs"/>
              </a:rPr>
              <a:t>constructor(private el: </a:t>
            </a:r>
            <a:r>
              <a:rPr lang="en-IN" sz="1200" kern="1200" dirty="0" err="1">
                <a:solidFill>
                  <a:schemeClr val="tx1"/>
                </a:solidFill>
                <a:effectLst/>
                <a:latin typeface="+mn-lt"/>
                <a:ea typeface="+mn-ea"/>
                <a:cs typeface="+mn-cs"/>
              </a:rPr>
              <a:t>ElementRef</a:t>
            </a:r>
            <a:r>
              <a:rPr lang="en-IN" sz="1200" kern="1200" dirty="0">
                <a:solidFill>
                  <a:schemeClr val="tx1"/>
                </a:solidFill>
                <a:effectLst/>
                <a:latin typeface="+mn-lt"/>
                <a:ea typeface="+mn-ea"/>
                <a:cs typeface="+mn-cs"/>
              </a:rPr>
              <a:t>, private renderer: Renderer) {    </a:t>
            </a:r>
          </a:p>
          <a:p>
            <a:pPr lvl="1"/>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renderer.setElementStyle</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el.nativeElement</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backgroundColor</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gray</a:t>
            </a:r>
            <a:r>
              <a:rPr lang="en-IN" sz="1200" kern="1200" dirty="0">
                <a:solidFill>
                  <a:schemeClr val="tx1"/>
                </a:solidFill>
                <a:effectLst/>
                <a:latin typeface="+mn-lt"/>
                <a:ea typeface="+mn-ea"/>
                <a:cs typeface="+mn-cs"/>
              </a:rPr>
              <a:t>');  </a:t>
            </a:r>
          </a:p>
          <a:p>
            <a:pPr lvl="1"/>
            <a:r>
              <a:rPr lang="en-IN" sz="1200" kern="1200" dirty="0">
                <a:solidFill>
                  <a:schemeClr val="tx1"/>
                </a:solidFill>
                <a:effectLst/>
                <a:latin typeface="+mn-lt"/>
                <a:ea typeface="+mn-ea"/>
                <a:cs typeface="+mn-cs"/>
              </a:rPr>
              <a:t>}   </a:t>
            </a:r>
          </a:p>
          <a:p>
            <a:pPr lvl="1"/>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HostListener</a:t>
            </a:r>
            <a:r>
              <a:rPr lang="en-IN" sz="1200" kern="1200" dirty="0">
                <a:solidFill>
                  <a:schemeClr val="tx1"/>
                </a:solidFill>
                <a:effectLst/>
                <a:latin typeface="+mn-lt"/>
                <a:ea typeface="+mn-ea"/>
                <a:cs typeface="+mn-cs"/>
              </a:rPr>
              <a:t>('mouseover') </a:t>
            </a:r>
            <a:r>
              <a:rPr lang="en-IN" sz="1200" kern="1200" dirty="0" err="1">
                <a:solidFill>
                  <a:schemeClr val="tx1"/>
                </a:solidFill>
                <a:effectLst/>
                <a:latin typeface="+mn-lt"/>
                <a:ea typeface="+mn-ea"/>
                <a:cs typeface="+mn-cs"/>
              </a:rPr>
              <a:t>onMouseOver</a:t>
            </a:r>
            <a:r>
              <a:rPr lang="en-IN" sz="1200" kern="1200" dirty="0">
                <a:solidFill>
                  <a:schemeClr val="tx1"/>
                </a:solidFill>
                <a:effectLst/>
                <a:latin typeface="+mn-lt"/>
                <a:ea typeface="+mn-ea"/>
                <a:cs typeface="+mn-cs"/>
              </a:rPr>
              <a:t>() {    </a:t>
            </a:r>
          </a:p>
          <a:p>
            <a:pPr lvl="2"/>
            <a:r>
              <a:rPr lang="en-IN" sz="1200" kern="1200" dirty="0">
                <a:solidFill>
                  <a:schemeClr val="tx1"/>
                </a:solidFill>
                <a:effectLst/>
                <a:latin typeface="+mn-lt"/>
                <a:ea typeface="+mn-ea"/>
                <a:cs typeface="+mn-cs"/>
              </a:rPr>
              <a:t>let part = </a:t>
            </a:r>
            <a:r>
              <a:rPr lang="en-IN" sz="1200" kern="1200" dirty="0" err="1">
                <a:solidFill>
                  <a:schemeClr val="tx1"/>
                </a:solidFill>
                <a:effectLst/>
                <a:latin typeface="+mn-lt"/>
                <a:ea typeface="+mn-ea"/>
                <a:cs typeface="+mn-cs"/>
              </a:rPr>
              <a:t>this.el.nativeElement.querySelector</a:t>
            </a:r>
            <a:r>
              <a:rPr lang="en-IN" sz="1200" kern="1200" dirty="0">
                <a:solidFill>
                  <a:schemeClr val="tx1"/>
                </a:solidFill>
                <a:effectLst/>
                <a:latin typeface="+mn-lt"/>
                <a:ea typeface="+mn-ea"/>
                <a:cs typeface="+mn-cs"/>
              </a:rPr>
              <a:t>('.card-text');    </a:t>
            </a:r>
          </a:p>
          <a:p>
            <a:pPr lvl="2"/>
            <a:r>
              <a:rPr lang="en-IN" sz="1200" kern="1200" dirty="0" err="1">
                <a:solidFill>
                  <a:schemeClr val="tx1"/>
                </a:solidFill>
                <a:effectLst/>
                <a:latin typeface="+mn-lt"/>
                <a:ea typeface="+mn-ea"/>
                <a:cs typeface="+mn-cs"/>
              </a:rPr>
              <a:t>this.renderer.setElementStyle</a:t>
            </a:r>
            <a:r>
              <a:rPr lang="en-IN" sz="1200" kern="1200" dirty="0">
                <a:solidFill>
                  <a:schemeClr val="tx1"/>
                </a:solidFill>
                <a:effectLst/>
                <a:latin typeface="+mn-lt"/>
                <a:ea typeface="+mn-ea"/>
                <a:cs typeface="+mn-cs"/>
              </a:rPr>
              <a:t>(part, 'display', 'block');  </a:t>
            </a:r>
          </a:p>
          <a:p>
            <a:pPr lvl="1"/>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HostListener</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mouseout</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onMouseOut</a:t>
            </a:r>
            <a:r>
              <a:rPr lang="en-IN" sz="1200" kern="1200" dirty="0">
                <a:solidFill>
                  <a:schemeClr val="tx1"/>
                </a:solidFill>
                <a:effectLst/>
                <a:latin typeface="+mn-lt"/>
                <a:ea typeface="+mn-ea"/>
                <a:cs typeface="+mn-cs"/>
              </a:rPr>
              <a:t>() {    </a:t>
            </a:r>
          </a:p>
          <a:p>
            <a:r>
              <a:rPr lang="en-IN" sz="1200" kern="1200" dirty="0">
                <a:solidFill>
                  <a:schemeClr val="tx1"/>
                </a:solidFill>
                <a:effectLst/>
                <a:latin typeface="+mn-lt"/>
                <a:ea typeface="+mn-ea"/>
                <a:cs typeface="+mn-cs"/>
              </a:rPr>
              <a:t>	let part = </a:t>
            </a:r>
            <a:r>
              <a:rPr lang="en-IN" sz="1200" kern="1200" dirty="0" err="1">
                <a:solidFill>
                  <a:schemeClr val="tx1"/>
                </a:solidFill>
                <a:effectLst/>
                <a:latin typeface="+mn-lt"/>
                <a:ea typeface="+mn-ea"/>
                <a:cs typeface="+mn-cs"/>
              </a:rPr>
              <a:t>this.el.nativeElement.querySelector</a:t>
            </a:r>
            <a:r>
              <a:rPr lang="en-IN" sz="1200" kern="1200" dirty="0">
                <a:solidFill>
                  <a:schemeClr val="tx1"/>
                </a:solidFill>
                <a:effectLst/>
                <a:latin typeface="+mn-lt"/>
                <a:ea typeface="+mn-ea"/>
                <a:cs typeface="+mn-cs"/>
              </a:rPr>
              <a:t>('.card-text');    </a:t>
            </a:r>
          </a:p>
          <a:p>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this.renderer.setElementStyle</a:t>
            </a:r>
            <a:r>
              <a:rPr lang="en-IN" sz="1200" kern="1200" dirty="0">
                <a:solidFill>
                  <a:schemeClr val="tx1"/>
                </a:solidFill>
                <a:effectLst/>
                <a:latin typeface="+mn-lt"/>
                <a:ea typeface="+mn-ea"/>
                <a:cs typeface="+mn-cs"/>
              </a:rPr>
              <a:t>(part, 'display', 'none');  </a:t>
            </a:r>
          </a:p>
          <a:p>
            <a:r>
              <a:rPr lang="en-IN" sz="1200" kern="1200" dirty="0">
                <a:solidFill>
                  <a:schemeClr val="tx1"/>
                </a:solidFill>
                <a:effectLst/>
                <a:latin typeface="+mn-lt"/>
                <a:ea typeface="+mn-ea"/>
                <a:cs typeface="+mn-cs"/>
              </a:rPr>
              <a:t>            }</a:t>
            </a:r>
          </a:p>
          <a:p>
            <a:r>
              <a:rPr lang="en-IN"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22</a:t>
            </a:fld>
            <a:endParaRPr lang="en-US"/>
          </a:p>
        </p:txBody>
      </p:sp>
    </p:spTree>
    <p:extLst>
      <p:ext uri="{BB962C8B-B14F-4D97-AF65-F5344CB8AC3E}">
        <p14:creationId xmlns:p14="http://schemas.microsoft.com/office/powerpoint/2010/main" val="912466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23</a:t>
            </a:fld>
            <a:endParaRPr lang="en-US"/>
          </a:p>
        </p:txBody>
      </p:sp>
    </p:spTree>
    <p:extLst>
      <p:ext uri="{BB962C8B-B14F-4D97-AF65-F5344CB8AC3E}">
        <p14:creationId xmlns:p14="http://schemas.microsoft.com/office/powerpoint/2010/main" val="2266802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24</a:t>
            </a:fld>
            <a:endParaRPr lang="en-US"/>
          </a:p>
        </p:txBody>
      </p:sp>
    </p:spTree>
    <p:extLst>
      <p:ext uri="{BB962C8B-B14F-4D97-AF65-F5344CB8AC3E}">
        <p14:creationId xmlns:p14="http://schemas.microsoft.com/office/powerpoint/2010/main" val="4050683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a:t>Add the notes here.</a:t>
            </a:r>
            <a:endParaRPr lang="en-US"/>
          </a:p>
          <a:p>
            <a:endParaRPr lang="en-US" dirty="0"/>
          </a:p>
        </p:txBody>
      </p:sp>
      <p:sp>
        <p:nvSpPr>
          <p:cNvPr id="5" name="Text Box 9"/>
          <p:cNvSpPr txBox="1">
            <a:spLocks noChangeArrowheads="1"/>
          </p:cNvSpPr>
          <p:nvPr/>
        </p:nvSpPr>
        <p:spPr bwMode="auto">
          <a:xfrm>
            <a:off x="152400" y="1190149"/>
            <a:ext cx="1706880" cy="436160"/>
          </a:xfrm>
          <a:prstGeom prst="rect">
            <a:avLst/>
          </a:prstGeom>
          <a:noFill/>
          <a:ln w="9525">
            <a:noFill/>
            <a:miter lim="800000"/>
            <a:headEnd/>
            <a:tailEnd/>
          </a:ln>
          <a:effectLst/>
        </p:spPr>
        <p:txBody>
          <a:bodyPr lIns="96661" tIns="48331" rIns="96661" bIns="48331">
            <a:spAutoFit/>
          </a:bodyPr>
          <a:lstStyle/>
          <a:p>
            <a:pPr>
              <a:spcBef>
                <a:spcPct val="50000"/>
              </a:spcBef>
            </a:pPr>
            <a:r>
              <a:rPr lang="en-US" sz="1100" dirty="0">
                <a:latin typeface="Arial" pitchFamily="34" charset="0"/>
                <a:cs typeface="Arial" pitchFamily="34" charset="0"/>
              </a:rPr>
              <a:t>Add instructor notes here. </a:t>
            </a:r>
          </a:p>
        </p:txBody>
      </p:sp>
    </p:spTree>
    <p:extLst>
      <p:ext uri="{BB962C8B-B14F-4D97-AF65-F5344CB8AC3E}">
        <p14:creationId xmlns:p14="http://schemas.microsoft.com/office/powerpoint/2010/main" val="2771790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4</a:t>
            </a:fld>
            <a:endParaRPr lang="en-US"/>
          </a:p>
        </p:txBody>
      </p:sp>
    </p:spTree>
    <p:extLst>
      <p:ext uri="{BB962C8B-B14F-4D97-AF65-F5344CB8AC3E}">
        <p14:creationId xmlns:p14="http://schemas.microsoft.com/office/powerpoint/2010/main" val="1905344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And we don’t have to touch the default (i.e. </a:t>
            </a:r>
            <a:r>
              <a:rPr lang="en-IN" sz="1200" kern="1200" dirty="0" err="1">
                <a:solidFill>
                  <a:schemeClr val="tx1"/>
                </a:solidFill>
                <a:effectLst/>
                <a:latin typeface="+mn-lt"/>
                <a:ea typeface="+mn-ea"/>
                <a:cs typeface="+mn-cs"/>
              </a:rPr>
              <a:t>fallback</a:t>
            </a:r>
            <a:r>
              <a:rPr lang="en-IN" sz="1200" kern="1200" dirty="0">
                <a:solidFill>
                  <a:schemeClr val="tx1"/>
                </a:solidFill>
                <a:effectLst/>
                <a:latin typeface="+mn-lt"/>
                <a:ea typeface="+mn-ea"/>
                <a:cs typeface="+mn-cs"/>
              </a:rPr>
              <a:t>) condition. Having the </a:t>
            </a:r>
            <a:r>
              <a:rPr lang="en-IN" sz="1200" kern="1200" dirty="0" err="1">
                <a:solidFill>
                  <a:schemeClr val="tx1"/>
                </a:solidFill>
                <a:effectLst/>
                <a:latin typeface="+mn-lt"/>
                <a:ea typeface="+mn-ea"/>
                <a:cs typeface="+mn-cs"/>
              </a:rPr>
              <a:t>ngSwitchDefault</a:t>
            </a:r>
            <a:r>
              <a:rPr lang="en-IN" sz="1200" kern="1200" dirty="0">
                <a:solidFill>
                  <a:schemeClr val="tx1"/>
                </a:solidFill>
                <a:effectLst/>
                <a:latin typeface="+mn-lt"/>
                <a:ea typeface="+mn-ea"/>
                <a:cs typeface="+mn-cs"/>
              </a:rPr>
              <a:t> element is optional. If we leave it out, nothing will be rendered when </a:t>
            </a:r>
            <a:r>
              <a:rPr lang="en-IN" sz="1200" kern="1200" dirty="0" err="1">
                <a:solidFill>
                  <a:schemeClr val="tx1"/>
                </a:solidFill>
                <a:effectLst/>
                <a:latin typeface="+mn-lt"/>
                <a:ea typeface="+mn-ea"/>
                <a:cs typeface="+mn-cs"/>
              </a:rPr>
              <a:t>myVar</a:t>
            </a:r>
            <a:r>
              <a:rPr lang="en-IN" sz="1200" kern="1200" dirty="0">
                <a:solidFill>
                  <a:schemeClr val="tx1"/>
                </a:solidFill>
                <a:effectLst/>
                <a:latin typeface="+mn-lt"/>
                <a:ea typeface="+mn-ea"/>
                <a:cs typeface="+mn-cs"/>
              </a:rPr>
              <a:t> fails to match any of the expected values.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You can also declare the same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 value for different elements, so you’re not limited to matching only a single time. Here’s an example: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&lt;h4&gt;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Current choice is {{ choice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&lt;/h4&gt;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&lt;ul [</a:t>
            </a:r>
            <a:r>
              <a:rPr lang="en-IN" sz="1200" kern="1200" dirty="0" err="1">
                <a:solidFill>
                  <a:schemeClr val="tx1"/>
                </a:solidFill>
                <a:effectLst/>
                <a:latin typeface="+mn-lt"/>
                <a:ea typeface="+mn-ea"/>
                <a:cs typeface="+mn-cs"/>
              </a:rPr>
              <a:t>ngSwitch</a:t>
            </a:r>
            <a:r>
              <a:rPr lang="en-IN" sz="1200" kern="1200" dirty="0">
                <a:solidFill>
                  <a:schemeClr val="tx1"/>
                </a:solidFill>
                <a:effectLst/>
                <a:latin typeface="+mn-lt"/>
                <a:ea typeface="+mn-ea"/>
                <a:cs typeface="+mn-cs"/>
              </a:rPr>
              <a:t>]="choice"&gt;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="1"&gt;First choice&lt;/li&gt;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="2"&gt;Second choice&lt;/li&gt; 9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="3"&gt;Third choice&lt;/li&gt;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="4"&gt;Fourth choice&lt;/li&gt;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ngSwitchCase</a:t>
            </a:r>
            <a:r>
              <a:rPr lang="en-IN" sz="1200" kern="1200" dirty="0">
                <a:solidFill>
                  <a:schemeClr val="tx1"/>
                </a:solidFill>
                <a:effectLst/>
                <a:latin typeface="+mn-lt"/>
                <a:ea typeface="+mn-ea"/>
                <a:cs typeface="+mn-cs"/>
              </a:rPr>
              <a:t>="2"&gt;Second choice, again&lt;/li&gt;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&lt;li *</a:t>
            </a:r>
            <a:r>
              <a:rPr lang="en-IN" sz="1200" kern="1200" dirty="0" err="1">
                <a:solidFill>
                  <a:schemeClr val="tx1"/>
                </a:solidFill>
                <a:effectLst/>
                <a:latin typeface="+mn-lt"/>
                <a:ea typeface="+mn-ea"/>
                <a:cs typeface="+mn-cs"/>
              </a:rPr>
              <a:t>ngSwitchDefault</a:t>
            </a:r>
            <a:r>
              <a:rPr lang="en-IN" sz="1200" kern="1200" dirty="0">
                <a:solidFill>
                  <a:schemeClr val="tx1"/>
                </a:solidFill>
                <a:effectLst/>
                <a:latin typeface="+mn-lt"/>
                <a:ea typeface="+mn-ea"/>
                <a:cs typeface="+mn-cs"/>
              </a:rPr>
              <a:t>&gt;Default choice&lt;/li&gt;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&lt;/ul&gt;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 style="margin-top: 20px;"&gt;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&lt;button class="</a:t>
            </a:r>
            <a:r>
              <a:rPr lang="en-IN" sz="1200" kern="1200" dirty="0" err="1">
                <a:solidFill>
                  <a:schemeClr val="tx1"/>
                </a:solidFill>
                <a:effectLst/>
                <a:latin typeface="+mn-lt"/>
                <a:ea typeface="+mn-ea"/>
                <a:cs typeface="+mn-cs"/>
              </a:rPr>
              <a:t>ui</a:t>
            </a:r>
            <a:r>
              <a:rPr lang="en-IN" sz="1200" kern="1200" dirty="0">
                <a:solidFill>
                  <a:schemeClr val="tx1"/>
                </a:solidFill>
                <a:effectLst/>
                <a:latin typeface="+mn-lt"/>
                <a:ea typeface="+mn-ea"/>
                <a:cs typeface="+mn-cs"/>
              </a:rPr>
              <a:t> primary button" (click)="</a:t>
            </a:r>
            <a:r>
              <a:rPr lang="en-IN" sz="1200" kern="1200" dirty="0" err="1">
                <a:solidFill>
                  <a:schemeClr val="tx1"/>
                </a:solidFill>
                <a:effectLst/>
                <a:latin typeface="+mn-lt"/>
                <a:ea typeface="+mn-ea"/>
                <a:cs typeface="+mn-cs"/>
              </a:rPr>
              <a:t>nextChoice</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Next choice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&lt;/button&gt;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8EF01D5-93D0-4CAB-8178-D27CE2280C1B}" type="slidenum">
              <a:rPr lang="en-US" smtClean="0"/>
              <a:t>11</a:t>
            </a:fld>
            <a:endParaRPr lang="en-US"/>
          </a:p>
        </p:txBody>
      </p:sp>
    </p:spTree>
    <p:extLst>
      <p:ext uri="{BB962C8B-B14F-4D97-AF65-F5344CB8AC3E}">
        <p14:creationId xmlns:p14="http://schemas.microsoft.com/office/powerpoint/2010/main" val="960315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&lt;input type="text" name="</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 value="{{</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colorinput</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&lt;input type="text" name="</a:t>
            </a:r>
            <a:r>
              <a:rPr lang="en-IN" sz="1200" kern="1200" dirty="0" err="1">
                <a:solidFill>
                  <a:schemeClr val="tx1"/>
                </a:solidFill>
                <a:effectLst/>
                <a:latin typeface="+mn-lt"/>
                <a:ea typeface="+mn-ea"/>
                <a:cs typeface="+mn-cs"/>
              </a:rPr>
              <a:t>fontSize</a:t>
            </a:r>
            <a:r>
              <a:rPr lang="en-IN" sz="1200" kern="1200" dirty="0">
                <a:solidFill>
                  <a:schemeClr val="tx1"/>
                </a:solidFill>
                <a:effectLst/>
                <a:latin typeface="+mn-lt"/>
                <a:ea typeface="+mn-ea"/>
                <a:cs typeface="+mn-cs"/>
              </a:rPr>
              <a:t>" value="{{</a:t>
            </a:r>
            <a:r>
              <a:rPr lang="en-IN" sz="1200" kern="1200" dirty="0" err="1">
                <a:solidFill>
                  <a:schemeClr val="tx1"/>
                </a:solidFill>
                <a:effectLst/>
                <a:latin typeface="+mn-lt"/>
                <a:ea typeface="+mn-ea"/>
                <a:cs typeface="+mn-cs"/>
              </a:rPr>
              <a:t>fontSize</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fontinput</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&lt;button (click)="apply(</a:t>
            </a:r>
            <a:r>
              <a:rPr lang="en-IN" sz="1200" kern="1200" dirty="0" err="1">
                <a:solidFill>
                  <a:schemeClr val="tx1"/>
                </a:solidFill>
                <a:effectLst/>
                <a:latin typeface="+mn-lt"/>
                <a:ea typeface="+mn-ea"/>
                <a:cs typeface="+mn-cs"/>
              </a:rPr>
              <a:t>colorinput.value</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fontinput.value</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Apply settings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&lt;/button&gt;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&lt;span [</a:t>
            </a:r>
            <a:r>
              <a:rPr lang="en-IN" sz="1200" kern="1200" dirty="0" err="1">
                <a:solidFill>
                  <a:schemeClr val="tx1"/>
                </a:solidFill>
                <a:effectLst/>
                <a:latin typeface="+mn-lt"/>
                <a:ea typeface="+mn-ea"/>
                <a:cs typeface="+mn-cs"/>
              </a:rPr>
              <a:t>ngStyle</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 'red'}" [</a:t>
            </a:r>
            <a:r>
              <a:rPr lang="en-IN" sz="1200" kern="1200" dirty="0" err="1">
                <a:solidFill>
                  <a:schemeClr val="tx1"/>
                </a:solidFill>
                <a:effectLst/>
                <a:latin typeface="+mn-lt"/>
                <a:ea typeface="+mn-ea"/>
                <a:cs typeface="+mn-cs"/>
              </a:rPr>
              <a:t>style.font-size.px</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fontSize</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red text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&lt;/span&gt;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apply(</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 string, </a:t>
            </a:r>
            <a:r>
              <a:rPr lang="en-IN" sz="1200" kern="1200" dirty="0" err="1">
                <a:solidFill>
                  <a:schemeClr val="tx1"/>
                </a:solidFill>
                <a:effectLst/>
                <a:latin typeface="+mn-lt"/>
                <a:ea typeface="+mn-ea"/>
                <a:cs typeface="+mn-cs"/>
              </a:rPr>
              <a:t>fontSize</a:t>
            </a:r>
            <a:r>
              <a:rPr lang="en-IN" sz="1200" kern="1200" dirty="0">
                <a:solidFill>
                  <a:schemeClr val="tx1"/>
                </a:solidFill>
                <a:effectLst/>
                <a:latin typeface="+mn-lt"/>
                <a:ea typeface="+mn-ea"/>
                <a:cs typeface="+mn-cs"/>
              </a:rPr>
              <a:t>: number): void {</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this.color</a:t>
            </a:r>
            <a:r>
              <a:rPr lang="en-IN" sz="1200" kern="1200" dirty="0">
                <a:solidFill>
                  <a:schemeClr val="tx1"/>
                </a:solidFill>
                <a:effectLst/>
                <a:latin typeface="+mn-lt"/>
                <a:ea typeface="+mn-ea"/>
                <a:cs typeface="+mn-cs"/>
              </a:rPr>
              <a:t> = </a:t>
            </a:r>
            <a:r>
              <a:rPr lang="en-IN" sz="1200" kern="1200" dirty="0" err="1">
                <a:solidFill>
                  <a:schemeClr val="tx1"/>
                </a:solidFill>
                <a:effectLst/>
                <a:latin typeface="+mn-lt"/>
                <a:ea typeface="+mn-ea"/>
                <a:cs typeface="+mn-cs"/>
              </a:rPr>
              <a:t>color</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this.fontSize</a:t>
            </a:r>
            <a:r>
              <a:rPr lang="en-IN" sz="1200" kern="1200" dirty="0">
                <a:solidFill>
                  <a:schemeClr val="tx1"/>
                </a:solidFill>
                <a:effectLst/>
                <a:latin typeface="+mn-lt"/>
                <a:ea typeface="+mn-ea"/>
                <a:cs typeface="+mn-cs"/>
              </a:rPr>
              <a:t> = </a:t>
            </a:r>
            <a:r>
              <a:rPr lang="en-IN" sz="1200" kern="1200" dirty="0" err="1">
                <a:solidFill>
                  <a:schemeClr val="tx1"/>
                </a:solidFill>
                <a:effectLst/>
                <a:latin typeface="+mn-lt"/>
                <a:ea typeface="+mn-ea"/>
                <a:cs typeface="+mn-cs"/>
              </a:rPr>
              <a:t>fontSize</a:t>
            </a:r>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12</a:t>
            </a:fld>
            <a:endParaRPr lang="en-US"/>
          </a:p>
        </p:txBody>
      </p:sp>
    </p:spTree>
    <p:extLst>
      <p:ext uri="{BB962C8B-B14F-4D97-AF65-F5344CB8AC3E}">
        <p14:creationId xmlns:p14="http://schemas.microsoft.com/office/powerpoint/2010/main" val="3626269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13</a:t>
            </a:fld>
            <a:endParaRPr lang="en-US"/>
          </a:p>
        </p:txBody>
      </p:sp>
    </p:spTree>
    <p:extLst>
      <p:ext uri="{BB962C8B-B14F-4D97-AF65-F5344CB8AC3E}">
        <p14:creationId xmlns:p14="http://schemas.microsoft.com/office/powerpoint/2010/main" val="3166535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We can also use a list of class names to specify which class names should be added to the element. For that, we can either pass in an array literal:</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 class="base" [</a:t>
            </a:r>
            <a:r>
              <a:rPr lang="en-IN" sz="1200" kern="1200" dirty="0" err="1">
                <a:solidFill>
                  <a:schemeClr val="tx1"/>
                </a:solidFill>
                <a:effectLst/>
                <a:latin typeface="+mn-lt"/>
                <a:ea typeface="+mn-ea"/>
                <a:cs typeface="+mn-cs"/>
              </a:rPr>
              <a:t>ngClass</a:t>
            </a:r>
            <a:r>
              <a:rPr lang="en-IN" sz="1200" kern="1200" dirty="0">
                <a:solidFill>
                  <a:schemeClr val="tx1"/>
                </a:solidFill>
                <a:effectLst/>
                <a:latin typeface="+mn-lt"/>
                <a:ea typeface="+mn-ea"/>
                <a:cs typeface="+mn-cs"/>
              </a:rPr>
              <a:t>]="['blue', 'round']"&gt;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This will always have a blue background and</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round corners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Or assign an array of values to a property in our component:</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this.classList</a:t>
            </a:r>
            <a:r>
              <a:rPr lang="en-IN" sz="1200" kern="1200" dirty="0">
                <a:solidFill>
                  <a:schemeClr val="tx1"/>
                </a:solidFill>
                <a:effectLst/>
                <a:latin typeface="+mn-lt"/>
                <a:ea typeface="+mn-ea"/>
                <a:cs typeface="+mn-cs"/>
              </a:rPr>
              <a:t> = ['blue', 'round'];</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And pass it in:</a:t>
            </a:r>
            <a:endParaRPr lang="en-US" sz="1200" kern="1200" dirty="0">
              <a:solidFill>
                <a:schemeClr val="tx1"/>
              </a:solidFill>
              <a:effectLst/>
              <a:latin typeface="+mn-lt"/>
              <a:ea typeface="+mn-ea"/>
              <a:cs typeface="+mn-cs"/>
            </a:endParaRPr>
          </a:p>
          <a:p>
            <a:r>
              <a:rPr lang="en-IN" sz="1200" b="1" u="sng" kern="1200" dirty="0">
                <a:solidFill>
                  <a:schemeClr val="tx1"/>
                </a:solidFill>
                <a:effectLst/>
                <a:latin typeface="+mn-lt"/>
                <a:ea typeface="+mn-ea"/>
                <a:cs typeface="+mn-cs"/>
              </a:rPr>
              <a:t>code/built-in-directives/</a:t>
            </a:r>
            <a:r>
              <a:rPr lang="en-IN" sz="1200" b="1" u="sng" kern="1200" dirty="0" err="1">
                <a:solidFill>
                  <a:schemeClr val="tx1"/>
                </a:solidFill>
                <a:effectLst/>
                <a:latin typeface="+mn-lt"/>
                <a:ea typeface="+mn-ea"/>
                <a:cs typeface="+mn-cs"/>
              </a:rPr>
              <a:t>src</a:t>
            </a:r>
            <a:r>
              <a:rPr lang="en-IN" sz="1200" b="1" u="sng" kern="1200" dirty="0">
                <a:solidFill>
                  <a:schemeClr val="tx1"/>
                </a:solidFill>
                <a:effectLst/>
                <a:latin typeface="+mn-lt"/>
                <a:ea typeface="+mn-ea"/>
                <a:cs typeface="+mn-cs"/>
              </a:rPr>
              <a:t>/app/ng-class-example/ng-class-example.component.html</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 class="base" [</a:t>
            </a:r>
            <a:r>
              <a:rPr lang="en-IN" sz="1200" kern="1200" dirty="0" err="1">
                <a:solidFill>
                  <a:schemeClr val="tx1"/>
                </a:solidFill>
                <a:effectLst/>
                <a:latin typeface="+mn-lt"/>
                <a:ea typeface="+mn-ea"/>
                <a:cs typeface="+mn-cs"/>
              </a:rPr>
              <a:t>ngClass</a:t>
            </a: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classList</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This is {{ </a:t>
            </a:r>
            <a:r>
              <a:rPr lang="en-IN" sz="1200" kern="1200" dirty="0" err="1">
                <a:solidFill>
                  <a:schemeClr val="tx1"/>
                </a:solidFill>
                <a:effectLst/>
                <a:latin typeface="+mn-lt"/>
                <a:ea typeface="+mn-ea"/>
                <a:cs typeface="+mn-cs"/>
              </a:rPr>
              <a:t>classList.indexOf</a:t>
            </a:r>
            <a:r>
              <a:rPr lang="en-IN" sz="1200" kern="1200" dirty="0">
                <a:solidFill>
                  <a:schemeClr val="tx1"/>
                </a:solidFill>
                <a:effectLst/>
                <a:latin typeface="+mn-lt"/>
                <a:ea typeface="+mn-ea"/>
                <a:cs typeface="+mn-cs"/>
              </a:rPr>
              <a:t>('blue') &gt; -1 ? "" : "NOT" }} blue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and {{ </a:t>
            </a:r>
            <a:r>
              <a:rPr lang="en-IN" sz="1200" kern="1200" dirty="0" err="1">
                <a:solidFill>
                  <a:schemeClr val="tx1"/>
                </a:solidFill>
                <a:effectLst/>
                <a:latin typeface="+mn-lt"/>
                <a:ea typeface="+mn-ea"/>
                <a:cs typeface="+mn-cs"/>
              </a:rPr>
              <a:t>classList.indexOf</a:t>
            </a:r>
            <a:r>
              <a:rPr lang="en-IN" sz="1200" kern="1200" dirty="0">
                <a:solidFill>
                  <a:schemeClr val="tx1"/>
                </a:solidFill>
                <a:effectLst/>
                <a:latin typeface="+mn-lt"/>
                <a:ea typeface="+mn-ea"/>
                <a:cs typeface="+mn-cs"/>
              </a:rPr>
              <a:t>('round') &gt; -1 ? "" : "NOT" }} round</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&lt;/div&gt;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 this last example, the [</a:t>
            </a:r>
            <a:r>
              <a:rPr lang="en-IN" sz="1200" kern="1200" dirty="0" err="1">
                <a:solidFill>
                  <a:schemeClr val="tx1"/>
                </a:solidFill>
                <a:effectLst/>
                <a:latin typeface="+mn-lt"/>
                <a:ea typeface="+mn-ea"/>
                <a:cs typeface="+mn-cs"/>
              </a:rPr>
              <a:t>ngClass</a:t>
            </a:r>
            <a:r>
              <a:rPr lang="en-IN" sz="1200" kern="1200" dirty="0">
                <a:solidFill>
                  <a:schemeClr val="tx1"/>
                </a:solidFill>
                <a:effectLst/>
                <a:latin typeface="+mn-lt"/>
                <a:ea typeface="+mn-ea"/>
                <a:cs typeface="+mn-cs"/>
              </a:rPr>
              <a:t>] assignment works alongside existing values assigned by the HTML class attribute.</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 resulting classes added to the element will always be the set of the classes provided by usual class HTML attribute and the result of the evaluation of the [class] directive. In this example: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14</a:t>
            </a:fld>
            <a:endParaRPr lang="en-US"/>
          </a:p>
        </p:txBody>
      </p:sp>
    </p:spTree>
    <p:extLst>
      <p:ext uri="{BB962C8B-B14F-4D97-AF65-F5344CB8AC3E}">
        <p14:creationId xmlns:p14="http://schemas.microsoft.com/office/powerpoint/2010/main" val="538164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15</a:t>
            </a:fld>
            <a:endParaRPr lang="en-US"/>
          </a:p>
        </p:txBody>
      </p:sp>
    </p:spTree>
    <p:extLst>
      <p:ext uri="{BB962C8B-B14F-4D97-AF65-F5344CB8AC3E}">
        <p14:creationId xmlns:p14="http://schemas.microsoft.com/office/powerpoint/2010/main" val="159978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We can also iterate through an array of objects like these:</a:t>
            </a:r>
            <a:endParaRPr lang="en-US" sz="1200" kern="1200" dirty="0">
              <a:solidFill>
                <a:schemeClr val="tx1"/>
              </a:solidFill>
              <a:effectLst/>
              <a:latin typeface="+mn-lt"/>
              <a:ea typeface="+mn-ea"/>
              <a:cs typeface="+mn-cs"/>
            </a:endParaRPr>
          </a:p>
          <a:p>
            <a:r>
              <a:rPr lang="en-IN" sz="1200" kern="1200" dirty="0" err="1">
                <a:solidFill>
                  <a:schemeClr val="tx1"/>
                </a:solidFill>
                <a:effectLst/>
                <a:latin typeface="+mn-lt"/>
                <a:ea typeface="+mn-ea"/>
                <a:cs typeface="+mn-cs"/>
              </a:rPr>
              <a:t>this.people</a:t>
            </a:r>
            <a:r>
              <a:rPr lang="en-IN" sz="1200" kern="1200" dirty="0">
                <a:solidFill>
                  <a:schemeClr val="tx1"/>
                </a:solidFill>
                <a:effectLst/>
                <a:latin typeface="+mn-lt"/>
                <a:ea typeface="+mn-ea"/>
                <a:cs typeface="+mn-cs"/>
              </a:rPr>
              <a:t> =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name: 'Anderson', age: 35, city: 'Sao Paulo'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name: 'John', age: 12, city: 'Miami'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 name: 'Peter', age: 22, city: 'New York'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And then render a table based on each row of data</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&lt;h4&gt;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List of objects</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&lt;/h4&gt;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&lt;table&gt;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a:t>
            </a:r>
            <a:r>
              <a:rPr lang="en-IN" sz="1200" kern="1200" dirty="0" err="1">
                <a:solidFill>
                  <a:schemeClr val="tx1"/>
                </a:solidFill>
                <a:effectLst/>
                <a:latin typeface="+mn-lt"/>
                <a:ea typeface="+mn-ea"/>
                <a:cs typeface="+mn-cs"/>
              </a:rPr>
              <a:t>thead</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&lt;tr&gt;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&gt;Name&lt;/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&gt;Age&lt;/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&gt;City&lt;/</a:t>
            </a:r>
            <a:r>
              <a:rPr lang="en-IN" sz="1200" kern="1200" dirty="0" err="1">
                <a:solidFill>
                  <a:schemeClr val="tx1"/>
                </a:solidFill>
                <a:effectLst/>
                <a:latin typeface="+mn-lt"/>
                <a:ea typeface="+mn-ea"/>
                <a:cs typeface="+mn-cs"/>
              </a:rPr>
              <a:t>th</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&lt;/tr&gt;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a:t>
            </a:r>
            <a:r>
              <a:rPr lang="en-IN" sz="1200" kern="1200" dirty="0" err="1">
                <a:solidFill>
                  <a:schemeClr val="tx1"/>
                </a:solidFill>
                <a:effectLst/>
                <a:latin typeface="+mn-lt"/>
                <a:ea typeface="+mn-ea"/>
                <a:cs typeface="+mn-cs"/>
              </a:rPr>
              <a:t>thead</a:t>
            </a:r>
            <a:r>
              <a:rPr lang="en-IN" sz="1200" kern="1200" dirty="0">
                <a:solidFill>
                  <a:schemeClr val="tx1"/>
                </a:solidFill>
                <a:effectLst/>
                <a:latin typeface="+mn-lt"/>
                <a:ea typeface="+mn-ea"/>
                <a:cs typeface="+mn-cs"/>
              </a:rPr>
              <a:t>&gt;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&lt;tr *</a:t>
            </a:r>
            <a:r>
              <a:rPr lang="en-IN" sz="1200" kern="1200" dirty="0" err="1">
                <a:solidFill>
                  <a:schemeClr val="tx1"/>
                </a:solidFill>
                <a:effectLst/>
                <a:latin typeface="+mn-lt"/>
                <a:ea typeface="+mn-ea"/>
                <a:cs typeface="+mn-cs"/>
              </a:rPr>
              <a:t>ngFor</a:t>
            </a:r>
            <a:r>
              <a:rPr lang="en-IN" sz="1200" kern="1200" dirty="0">
                <a:solidFill>
                  <a:schemeClr val="tx1"/>
                </a:solidFill>
                <a:effectLst/>
                <a:latin typeface="+mn-lt"/>
                <a:ea typeface="+mn-ea"/>
                <a:cs typeface="+mn-cs"/>
              </a:rPr>
              <a:t>="let p of people"&gt;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&lt;td&gt;{{ p.name }}&lt;/td&gt; </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&lt;td&gt;{{ </a:t>
            </a:r>
            <a:r>
              <a:rPr lang="en-IN" sz="1200" kern="1200" dirty="0" err="1">
                <a:solidFill>
                  <a:schemeClr val="tx1"/>
                </a:solidFill>
                <a:effectLst/>
                <a:latin typeface="+mn-lt"/>
                <a:ea typeface="+mn-ea"/>
                <a:cs typeface="+mn-cs"/>
              </a:rPr>
              <a:t>p.age</a:t>
            </a:r>
            <a:r>
              <a:rPr lang="en-IN" sz="1200" kern="1200" dirty="0">
                <a:solidFill>
                  <a:schemeClr val="tx1"/>
                </a:solidFill>
                <a:effectLst/>
                <a:latin typeface="+mn-lt"/>
                <a:ea typeface="+mn-ea"/>
                <a:cs typeface="+mn-cs"/>
              </a:rPr>
              <a:t> }}&lt;/td&gt;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&lt;td&gt;{{ </a:t>
            </a:r>
            <a:r>
              <a:rPr lang="en-IN" sz="1200" kern="1200" dirty="0" err="1">
                <a:solidFill>
                  <a:schemeClr val="tx1"/>
                </a:solidFill>
                <a:effectLst/>
                <a:latin typeface="+mn-lt"/>
                <a:ea typeface="+mn-ea"/>
                <a:cs typeface="+mn-cs"/>
              </a:rPr>
              <a:t>p.city</a:t>
            </a:r>
            <a:r>
              <a:rPr lang="en-IN" sz="1200" kern="1200" dirty="0">
                <a:solidFill>
                  <a:schemeClr val="tx1"/>
                </a:solidFill>
                <a:effectLst/>
                <a:latin typeface="+mn-lt"/>
                <a:ea typeface="+mn-ea"/>
                <a:cs typeface="+mn-cs"/>
              </a:rPr>
              <a:t> }}&lt;/td&gt;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&lt;/tr&gt;</a:t>
            </a:r>
            <a:endParaRPr lang="en-US"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&lt;/table&gt;</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16</a:t>
            </a:fld>
            <a:endParaRPr lang="en-US"/>
          </a:p>
        </p:txBody>
      </p:sp>
    </p:spTree>
    <p:extLst>
      <p:ext uri="{BB962C8B-B14F-4D97-AF65-F5344CB8AC3E}">
        <p14:creationId xmlns:p14="http://schemas.microsoft.com/office/powerpoint/2010/main" val="1737524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8EF01D5-93D0-4CAB-8178-D27CE2280C1B}" type="slidenum">
              <a:rPr lang="en-US" smtClean="0"/>
              <a:t>17</a:t>
            </a:fld>
            <a:endParaRPr lang="en-US"/>
          </a:p>
        </p:txBody>
      </p:sp>
    </p:spTree>
    <p:extLst>
      <p:ext uri="{BB962C8B-B14F-4D97-AF65-F5344CB8AC3E}">
        <p14:creationId xmlns:p14="http://schemas.microsoft.com/office/powerpoint/2010/main" val="34569180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4" y="1494769"/>
            <a:ext cx="8866331"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96BF8662-18FB-4852-AF55-C3EF468E925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60363" y="1828800"/>
            <a:ext cx="280416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1987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04</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Built-in Directives</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pPr marL="0" indent="0">
              <a:buNone/>
            </a:pPr>
            <a:r>
              <a:rPr lang="en-IN" dirty="0"/>
              <a:t>Angular provides a number of built-in directives, which are attributes we add to our HTML elements that give us dynamic behaviour</a:t>
            </a:r>
          </a:p>
          <a:p>
            <a:r>
              <a:rPr lang="en-IN" cap="all" dirty="0" err="1"/>
              <a:t>NgIf</a:t>
            </a:r>
            <a:endParaRPr lang="en-IN" cap="all" dirty="0"/>
          </a:p>
          <a:p>
            <a:pPr lvl="1"/>
            <a:r>
              <a:rPr lang="en-IN" dirty="0"/>
              <a:t>The </a:t>
            </a:r>
            <a:r>
              <a:rPr lang="en-IN" dirty="0" err="1"/>
              <a:t>ngIf</a:t>
            </a:r>
            <a:r>
              <a:rPr lang="en-IN" dirty="0"/>
              <a:t> directive is used when you want to display or hide an element based on a condition. </a:t>
            </a:r>
          </a:p>
          <a:p>
            <a:pPr lvl="1"/>
            <a:r>
              <a:rPr lang="en-IN" dirty="0"/>
              <a:t>The condition is determined by the result of the expression that you pass into the directive.</a:t>
            </a:r>
            <a:endParaRPr lang="en-US" dirty="0"/>
          </a:p>
          <a:p>
            <a:endParaRPr lang="en-US" cap="all" dirty="0"/>
          </a:p>
          <a:p>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1978428" y="4686301"/>
            <a:ext cx="7531331" cy="17035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IN" dirty="0"/>
              <a:t>&lt;div *</a:t>
            </a:r>
            <a:r>
              <a:rPr lang="en-IN" dirty="0" err="1"/>
              <a:t>ngIf</a:t>
            </a:r>
            <a:r>
              <a:rPr lang="en-IN" dirty="0"/>
              <a:t>="false"&gt;&lt;/div&gt;	&lt;!-- never displayed --&gt;</a:t>
            </a:r>
            <a:endParaRPr lang="en-US" dirty="0"/>
          </a:p>
          <a:p>
            <a:pPr>
              <a:lnSpc>
                <a:spcPct val="150000"/>
              </a:lnSpc>
            </a:pPr>
            <a:r>
              <a:rPr lang="en-IN" dirty="0"/>
              <a:t>&lt;div *</a:t>
            </a:r>
            <a:r>
              <a:rPr lang="en-IN" dirty="0" err="1"/>
              <a:t>ngIf</a:t>
            </a:r>
            <a:r>
              <a:rPr lang="en-IN" dirty="0"/>
              <a:t>="a &gt; b"&gt;&lt;/div&gt;	&lt;!-- displayed if a is more than b --&gt;</a:t>
            </a:r>
            <a:endParaRPr lang="en-US" dirty="0"/>
          </a:p>
          <a:p>
            <a:pPr>
              <a:lnSpc>
                <a:spcPct val="150000"/>
              </a:lnSpc>
            </a:pPr>
            <a:r>
              <a:rPr lang="en-IN" dirty="0"/>
              <a:t>&lt;div *</a:t>
            </a:r>
            <a:r>
              <a:rPr lang="en-IN" dirty="0" err="1"/>
              <a:t>ngIf</a:t>
            </a:r>
            <a:r>
              <a:rPr lang="en-IN" dirty="0"/>
              <a:t>="str == 'yes'"&gt;&lt;/div&gt; &lt;!-- displayed if str is the string "yes"</a:t>
            </a:r>
            <a:endParaRPr lang="en-US" dirty="0"/>
          </a:p>
          <a:p>
            <a:pPr>
              <a:lnSpc>
                <a:spcPct val="150000"/>
              </a:lnSpc>
            </a:pPr>
            <a:r>
              <a:rPr lang="en-IN" dirty="0"/>
              <a:t>&lt;div *</a:t>
            </a:r>
            <a:r>
              <a:rPr lang="en-IN" dirty="0" err="1"/>
              <a:t>ngIf</a:t>
            </a:r>
            <a:r>
              <a:rPr lang="en-IN" dirty="0"/>
              <a:t>="</a:t>
            </a:r>
            <a:r>
              <a:rPr lang="en-IN" dirty="0" err="1"/>
              <a:t>myFunc</a:t>
            </a:r>
            <a:r>
              <a:rPr lang="en-IN" dirty="0"/>
              <a:t>()"&gt;&lt;/div&gt;	&lt;!-- displayed if </a:t>
            </a:r>
            <a:r>
              <a:rPr lang="en-IN" dirty="0" err="1"/>
              <a:t>myFunc</a:t>
            </a:r>
            <a:r>
              <a:rPr lang="en-IN" dirty="0"/>
              <a:t> returns truthy --&gt;</a:t>
            </a:r>
            <a:endParaRPr lang="en-US" dirty="0"/>
          </a:p>
        </p:txBody>
      </p:sp>
    </p:spTree>
    <p:extLst>
      <p:ext uri="{BB962C8B-B14F-4D97-AF65-F5344CB8AC3E}">
        <p14:creationId xmlns:p14="http://schemas.microsoft.com/office/powerpoint/2010/main" val="41235960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149469"/>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295400" y="951806"/>
            <a:ext cx="9601200" cy="4954387"/>
          </a:xfrm>
        </p:spPr>
        <p:txBody>
          <a:bodyPr>
            <a:normAutofit/>
          </a:bodyPr>
          <a:lstStyle/>
          <a:p>
            <a:pPr marL="0" indent="0">
              <a:buNone/>
            </a:pPr>
            <a:r>
              <a:rPr lang="en-IN" dirty="0"/>
              <a:t>Angular provides a number of built-in directives, which are attributes we add to our HTML elements that give us dynamic behaviour</a:t>
            </a:r>
          </a:p>
          <a:p>
            <a:r>
              <a:rPr lang="en-IN" dirty="0" err="1"/>
              <a:t>NgSwitch</a:t>
            </a:r>
            <a:endParaRPr lang="en-IN" cap="all" dirty="0"/>
          </a:p>
          <a:p>
            <a:pPr lvl="1"/>
            <a:r>
              <a:rPr lang="en-IN" dirty="0"/>
              <a:t>Sometimes you need to render different elements depending on a given condition. For cases like this, Angular introduces the </a:t>
            </a:r>
            <a:r>
              <a:rPr lang="en-IN" dirty="0" err="1"/>
              <a:t>ngSwitch</a:t>
            </a:r>
            <a:r>
              <a:rPr lang="en-IN" dirty="0"/>
              <a:t> directive. </a:t>
            </a:r>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1941821" y="3371653"/>
            <a:ext cx="7531331" cy="253454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IN" dirty="0"/>
              <a:t>&lt;div class="container" [</a:t>
            </a:r>
            <a:r>
              <a:rPr lang="en-IN" dirty="0" err="1"/>
              <a:t>ngSwitch</a:t>
            </a:r>
            <a:r>
              <a:rPr lang="en-IN" dirty="0"/>
              <a:t>]="</a:t>
            </a:r>
            <a:r>
              <a:rPr lang="en-IN" dirty="0" err="1"/>
              <a:t>myVar</a:t>
            </a:r>
            <a:r>
              <a:rPr lang="en-IN" dirty="0"/>
              <a:t>"&gt;</a:t>
            </a:r>
            <a:endParaRPr lang="en-US" dirty="0"/>
          </a:p>
          <a:p>
            <a:pPr>
              <a:lnSpc>
                <a:spcPct val="150000"/>
              </a:lnSpc>
            </a:pPr>
            <a:r>
              <a:rPr lang="en-IN" dirty="0"/>
              <a:t>&lt;div *</a:t>
            </a:r>
            <a:r>
              <a:rPr lang="en-IN" dirty="0" err="1"/>
              <a:t>ngSwitchCase</a:t>
            </a:r>
            <a:r>
              <a:rPr lang="en-IN" dirty="0"/>
              <a:t>="'A'"&gt;Var is A&lt;/div&gt;</a:t>
            </a:r>
            <a:endParaRPr lang="en-US" dirty="0"/>
          </a:p>
          <a:p>
            <a:pPr>
              <a:lnSpc>
                <a:spcPct val="150000"/>
              </a:lnSpc>
            </a:pPr>
            <a:r>
              <a:rPr lang="en-IN" dirty="0"/>
              <a:t>&lt;div *</a:t>
            </a:r>
            <a:r>
              <a:rPr lang="en-IN" dirty="0" err="1"/>
              <a:t>ngSwitchCase</a:t>
            </a:r>
            <a:r>
              <a:rPr lang="en-IN" dirty="0"/>
              <a:t>="'B'"&gt;Var is B&lt;/div&gt;</a:t>
            </a:r>
            <a:endParaRPr lang="en-US" dirty="0"/>
          </a:p>
          <a:p>
            <a:pPr>
              <a:lnSpc>
                <a:spcPct val="150000"/>
              </a:lnSpc>
            </a:pPr>
            <a:r>
              <a:rPr lang="en-IN" dirty="0"/>
              <a:t>&lt;div *</a:t>
            </a:r>
            <a:r>
              <a:rPr lang="en-IN" dirty="0" err="1"/>
              <a:t>ngSwitchCase</a:t>
            </a:r>
            <a:r>
              <a:rPr lang="en-IN" dirty="0"/>
              <a:t>="'C'"&gt;Var is C&lt;/div&gt;</a:t>
            </a:r>
            <a:endParaRPr lang="en-US" dirty="0"/>
          </a:p>
          <a:p>
            <a:pPr>
              <a:lnSpc>
                <a:spcPct val="150000"/>
              </a:lnSpc>
            </a:pPr>
            <a:r>
              <a:rPr lang="en-IN" dirty="0"/>
              <a:t>&lt;div *</a:t>
            </a:r>
            <a:r>
              <a:rPr lang="en-IN" dirty="0" err="1"/>
              <a:t>ngSwitchDefault</a:t>
            </a:r>
            <a:r>
              <a:rPr lang="en-IN" dirty="0"/>
              <a:t>&gt;Var is something else&lt;/div&gt;</a:t>
            </a:r>
            <a:endParaRPr lang="en-US" dirty="0"/>
          </a:p>
          <a:p>
            <a:pPr>
              <a:lnSpc>
                <a:spcPct val="150000"/>
              </a:lnSpc>
            </a:pPr>
            <a:r>
              <a:rPr lang="en-IN" dirty="0"/>
              <a:t>&lt;/div&gt;</a:t>
            </a:r>
            <a:endParaRPr lang="en-US" dirty="0"/>
          </a:p>
        </p:txBody>
      </p:sp>
    </p:spTree>
    <p:extLst>
      <p:ext uri="{BB962C8B-B14F-4D97-AF65-F5344CB8AC3E}">
        <p14:creationId xmlns:p14="http://schemas.microsoft.com/office/powerpoint/2010/main" val="229597923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149469"/>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295400" y="951806"/>
            <a:ext cx="9601200" cy="4954387"/>
          </a:xfrm>
        </p:spPr>
        <p:txBody>
          <a:bodyPr>
            <a:normAutofit/>
          </a:bodyPr>
          <a:lstStyle/>
          <a:p>
            <a:pPr marL="0" indent="0">
              <a:buNone/>
            </a:pPr>
            <a:r>
              <a:rPr lang="en-IN" dirty="0"/>
              <a:t>Angular provides a number of built-in directives, which are attributes we add to our HTML elements that give us dynamic behaviour</a:t>
            </a:r>
          </a:p>
          <a:p>
            <a:r>
              <a:rPr lang="en-IN" dirty="0" err="1"/>
              <a:t>NgStyle</a:t>
            </a:r>
            <a:endParaRPr lang="en-IN" dirty="0"/>
          </a:p>
          <a:p>
            <a:pPr lvl="1"/>
            <a:r>
              <a:rPr lang="en-IN" dirty="0"/>
              <a:t>With the </a:t>
            </a:r>
            <a:r>
              <a:rPr lang="en-IN" dirty="0" err="1"/>
              <a:t>NgStyle</a:t>
            </a:r>
            <a:r>
              <a:rPr lang="en-IN" dirty="0"/>
              <a:t> directive, you can set a given DOM element CSS properties from Angular expressions.</a:t>
            </a:r>
            <a:endParaRPr lang="en-US" dirty="0"/>
          </a:p>
          <a:p>
            <a:pPr lvl="1"/>
            <a:r>
              <a:rPr lang="en-IN" dirty="0"/>
              <a:t>The simplest way to use this directive is by doing [style.&lt;</a:t>
            </a:r>
            <a:r>
              <a:rPr lang="en-IN" dirty="0" err="1"/>
              <a:t>cssproperty</a:t>
            </a:r>
            <a:r>
              <a:rPr lang="en-IN" dirty="0"/>
              <a:t>&gt;]="value". For example:</a:t>
            </a:r>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1915444" y="4171753"/>
            <a:ext cx="7531331" cy="12880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IN" dirty="0"/>
              <a:t>&lt;div [</a:t>
            </a:r>
            <a:r>
              <a:rPr lang="en-IN" dirty="0" err="1"/>
              <a:t>ngStyle</a:t>
            </a:r>
            <a:r>
              <a:rPr lang="en-IN" dirty="0"/>
              <a:t>]="{</a:t>
            </a:r>
            <a:r>
              <a:rPr lang="en-IN" dirty="0" err="1"/>
              <a:t>color</a:t>
            </a:r>
            <a:r>
              <a:rPr lang="en-IN" dirty="0"/>
              <a:t>: 'white', 'background-</a:t>
            </a:r>
            <a:r>
              <a:rPr lang="en-IN" dirty="0" err="1"/>
              <a:t>color</a:t>
            </a:r>
            <a:r>
              <a:rPr lang="en-IN" dirty="0"/>
              <a:t>': 'blue'}"&gt;</a:t>
            </a:r>
            <a:endParaRPr lang="en-US" dirty="0"/>
          </a:p>
          <a:p>
            <a:pPr>
              <a:lnSpc>
                <a:spcPct val="150000"/>
              </a:lnSpc>
            </a:pPr>
            <a:r>
              <a:rPr lang="en-IN" dirty="0"/>
              <a:t>Uses fixed white text on blue background</a:t>
            </a:r>
            <a:endParaRPr lang="en-US" dirty="0"/>
          </a:p>
          <a:p>
            <a:pPr>
              <a:lnSpc>
                <a:spcPct val="150000"/>
              </a:lnSpc>
            </a:pPr>
            <a:r>
              <a:rPr lang="en-IN" dirty="0"/>
              <a:t>&lt;/div&gt;</a:t>
            </a:r>
            <a:endParaRPr lang="en-US" dirty="0"/>
          </a:p>
        </p:txBody>
      </p:sp>
    </p:spTree>
    <p:extLst>
      <p:ext uri="{BB962C8B-B14F-4D97-AF65-F5344CB8AC3E}">
        <p14:creationId xmlns:p14="http://schemas.microsoft.com/office/powerpoint/2010/main" val="362340118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844" y="149469"/>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295400" y="951806"/>
            <a:ext cx="9601200" cy="4954387"/>
          </a:xfrm>
        </p:spPr>
        <p:txBody>
          <a:bodyPr>
            <a:normAutofit/>
          </a:bodyPr>
          <a:lstStyle/>
          <a:p>
            <a:r>
              <a:rPr lang="en-IN" cap="all" dirty="0" err="1"/>
              <a:t>NgClass</a:t>
            </a:r>
            <a:endParaRPr lang="en-US" cap="all" dirty="0"/>
          </a:p>
          <a:p>
            <a:pPr lvl="1"/>
            <a:r>
              <a:rPr lang="en-IN" dirty="0"/>
              <a:t>The </a:t>
            </a:r>
            <a:r>
              <a:rPr lang="en-IN" dirty="0" err="1"/>
              <a:t>NgClass</a:t>
            </a:r>
            <a:r>
              <a:rPr lang="en-IN" dirty="0"/>
              <a:t> directive, represented by a </a:t>
            </a:r>
            <a:r>
              <a:rPr lang="en-IN" dirty="0" err="1"/>
              <a:t>ngClass</a:t>
            </a:r>
            <a:r>
              <a:rPr lang="en-IN" dirty="0"/>
              <a:t> attribute in your HTML template, allows you to dynamically set and change the CSS classes for a given DOM element.</a:t>
            </a:r>
            <a:endParaRPr lang="en-US" dirty="0"/>
          </a:p>
          <a:p>
            <a:pPr lvl="1"/>
            <a:r>
              <a:rPr lang="en-IN" dirty="0"/>
              <a:t>The first way to use this directive is by passing in an object literal. The object is expected to have the keys as the class names and the values should be a truthy/</a:t>
            </a:r>
            <a:r>
              <a:rPr lang="en-IN" dirty="0" err="1"/>
              <a:t>falsy</a:t>
            </a:r>
            <a:r>
              <a:rPr lang="en-IN" dirty="0"/>
              <a:t> value to indicate whether the class should be applied or not.</a:t>
            </a:r>
            <a:endParaRPr lang="en-US" dirty="0"/>
          </a:p>
          <a:p>
            <a:pPr lvl="1"/>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2173778" y="3434574"/>
            <a:ext cx="7531331"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b="1" u="sng" dirty="0"/>
              <a:t>code/built-in-directives/</a:t>
            </a:r>
            <a:r>
              <a:rPr lang="en-IN" b="1" u="sng" dirty="0" err="1"/>
              <a:t>src</a:t>
            </a:r>
            <a:r>
              <a:rPr lang="en-IN" b="1" u="sng" dirty="0"/>
              <a:t>/styles.css</a:t>
            </a:r>
            <a:endParaRPr lang="en-US" dirty="0"/>
          </a:p>
          <a:p>
            <a:r>
              <a:rPr lang="en-IN" dirty="0"/>
              <a:t> </a:t>
            </a:r>
            <a:endParaRPr lang="en-US" dirty="0"/>
          </a:p>
          <a:p>
            <a:r>
              <a:rPr lang="en-IN" dirty="0"/>
              <a:t>bordered {</a:t>
            </a:r>
            <a:endParaRPr lang="en-US" dirty="0"/>
          </a:p>
          <a:p>
            <a:pPr lvl="1"/>
            <a:r>
              <a:rPr lang="en-IN" dirty="0"/>
              <a:t>border: 1px dashed black;</a:t>
            </a:r>
            <a:endParaRPr lang="en-US" dirty="0"/>
          </a:p>
          <a:p>
            <a:pPr lvl="1"/>
            <a:r>
              <a:rPr lang="en-IN" dirty="0"/>
              <a:t>background-</a:t>
            </a:r>
            <a:r>
              <a:rPr lang="en-IN" dirty="0" err="1"/>
              <a:t>color</a:t>
            </a:r>
            <a:r>
              <a:rPr lang="en-IN" dirty="0"/>
              <a:t>: #</a:t>
            </a:r>
            <a:r>
              <a:rPr lang="en-IN" dirty="0" err="1"/>
              <a:t>eee</a:t>
            </a:r>
            <a:r>
              <a:rPr lang="en-IN" dirty="0"/>
              <a:t>; </a:t>
            </a:r>
            <a:endParaRPr lang="en-US" dirty="0"/>
          </a:p>
          <a:p>
            <a:r>
              <a:rPr lang="en-IN" dirty="0"/>
              <a:t>}</a:t>
            </a:r>
            <a:endParaRPr lang="en-US" dirty="0"/>
          </a:p>
        </p:txBody>
      </p:sp>
      <p:sp>
        <p:nvSpPr>
          <p:cNvPr id="5" name="TextBox 4">
            <a:extLst>
              <a:ext uri="{FF2B5EF4-FFF2-40B4-BE49-F238E27FC236}">
                <a16:creationId xmlns:a16="http://schemas.microsoft.com/office/drawing/2014/main" id="{496ACE36-EA95-4ECC-B150-062217C61739}"/>
              </a:ext>
            </a:extLst>
          </p:cNvPr>
          <p:cNvSpPr txBox="1"/>
          <p:nvPr/>
        </p:nvSpPr>
        <p:spPr>
          <a:xfrm>
            <a:off x="2173778" y="5430142"/>
            <a:ext cx="7531331"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b="1" u="sng" dirty="0"/>
              <a:t>code/built-in-directives/</a:t>
            </a:r>
            <a:r>
              <a:rPr lang="en-IN" b="1" u="sng" dirty="0" err="1"/>
              <a:t>src</a:t>
            </a:r>
            <a:r>
              <a:rPr lang="en-IN" b="1" u="sng" dirty="0"/>
              <a:t>/app/ng-class-example/ng-class-example.component.html</a:t>
            </a:r>
            <a:endParaRPr lang="en-US" dirty="0"/>
          </a:p>
          <a:p>
            <a:r>
              <a:rPr lang="en-IN" dirty="0"/>
              <a:t>&lt;div [</a:t>
            </a:r>
            <a:r>
              <a:rPr lang="en-IN" dirty="0" err="1"/>
              <a:t>ngClass</a:t>
            </a:r>
            <a:r>
              <a:rPr lang="en-IN" dirty="0"/>
              <a:t>]="{bordered: false}"&gt;This is never bordered&lt;/div&gt;</a:t>
            </a:r>
            <a:endParaRPr lang="en-US" dirty="0"/>
          </a:p>
          <a:p>
            <a:r>
              <a:rPr lang="en-IN" dirty="0"/>
              <a:t>&lt;div [</a:t>
            </a:r>
            <a:r>
              <a:rPr lang="en-IN" dirty="0" err="1"/>
              <a:t>ngClass</a:t>
            </a:r>
            <a:r>
              <a:rPr lang="en-IN" dirty="0"/>
              <a:t>]="{bordered: true}"&gt;This is always bordered&lt;/div&gt;</a:t>
            </a:r>
            <a:endParaRPr lang="en-US" dirty="0"/>
          </a:p>
        </p:txBody>
      </p:sp>
    </p:spTree>
    <p:extLst>
      <p:ext uri="{BB962C8B-B14F-4D97-AF65-F5344CB8AC3E}">
        <p14:creationId xmlns:p14="http://schemas.microsoft.com/office/powerpoint/2010/main" val="28750767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92954"/>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116542" y="528060"/>
            <a:ext cx="9601200" cy="4954387"/>
          </a:xfrm>
        </p:spPr>
        <p:txBody>
          <a:bodyPr>
            <a:normAutofit/>
          </a:bodyPr>
          <a:lstStyle/>
          <a:p>
            <a:r>
              <a:rPr lang="en-IN" cap="all" dirty="0" err="1"/>
              <a:t>NgClass</a:t>
            </a:r>
            <a:endParaRPr lang="en-US" cap="all" dirty="0"/>
          </a:p>
          <a:p>
            <a:pPr lvl="1"/>
            <a:r>
              <a:rPr lang="en-IN" dirty="0"/>
              <a:t>Alternatively, we can define a </a:t>
            </a:r>
            <a:r>
              <a:rPr lang="en-IN" dirty="0" err="1"/>
              <a:t>classesObj</a:t>
            </a:r>
            <a:r>
              <a:rPr lang="en-IN" dirty="0"/>
              <a:t> object in our component. And use the object directly:</a:t>
            </a:r>
            <a:endParaRPr lang="en-US" dirty="0"/>
          </a:p>
          <a:p>
            <a:pPr lvl="1"/>
            <a:endParaRPr lang="en-US" dirty="0"/>
          </a:p>
          <a:p>
            <a:pPr lvl="1"/>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1950754" y="1808619"/>
            <a:ext cx="7531331" cy="49244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600" dirty="0"/>
              <a:t>@Component({</a:t>
            </a:r>
            <a:endParaRPr lang="en-US" sz="1600" dirty="0"/>
          </a:p>
          <a:p>
            <a:pPr lvl="1"/>
            <a:r>
              <a:rPr lang="en-IN" sz="1600" dirty="0"/>
              <a:t>selector: 'app-ng-class-example',</a:t>
            </a:r>
            <a:endParaRPr lang="en-US" sz="1600" dirty="0"/>
          </a:p>
          <a:p>
            <a:pPr lvl="1"/>
            <a:r>
              <a:rPr lang="en-IN" sz="1600" dirty="0" err="1"/>
              <a:t>templateUrl</a:t>
            </a:r>
            <a:r>
              <a:rPr lang="en-IN" sz="1600" dirty="0"/>
              <a:t>: './ng-class-example.component.html'</a:t>
            </a:r>
            <a:endParaRPr lang="en-US" sz="1600" dirty="0"/>
          </a:p>
          <a:p>
            <a:r>
              <a:rPr lang="en-IN" sz="1600" dirty="0"/>
              <a:t>})</a:t>
            </a:r>
            <a:endParaRPr lang="en-US" sz="1600" dirty="0"/>
          </a:p>
          <a:p>
            <a:r>
              <a:rPr lang="en-IN" sz="1600" dirty="0"/>
              <a:t>export class </a:t>
            </a:r>
            <a:r>
              <a:rPr lang="en-IN" sz="1600" dirty="0" err="1"/>
              <a:t>NgClassExampleComponent</a:t>
            </a:r>
            <a:r>
              <a:rPr lang="en-IN" sz="1600" dirty="0"/>
              <a:t> implements </a:t>
            </a:r>
            <a:r>
              <a:rPr lang="en-IN" sz="1600" dirty="0" err="1"/>
              <a:t>OnInit</a:t>
            </a:r>
            <a:r>
              <a:rPr lang="en-IN" sz="1600" dirty="0"/>
              <a:t> {</a:t>
            </a:r>
            <a:endParaRPr lang="en-US" sz="1600" dirty="0"/>
          </a:p>
          <a:p>
            <a:pPr lvl="1"/>
            <a:r>
              <a:rPr lang="en-IN" sz="1600" dirty="0" err="1"/>
              <a:t>isBordered</a:t>
            </a:r>
            <a:r>
              <a:rPr lang="en-IN" sz="1600" dirty="0"/>
              <a:t>: </a:t>
            </a:r>
            <a:r>
              <a:rPr lang="en-IN" sz="1600" dirty="0" err="1"/>
              <a:t>boolean</a:t>
            </a:r>
            <a:r>
              <a:rPr lang="en-IN" sz="1600" dirty="0"/>
              <a:t>; </a:t>
            </a:r>
            <a:endParaRPr lang="en-US" sz="1600" dirty="0"/>
          </a:p>
          <a:p>
            <a:pPr lvl="1"/>
            <a:r>
              <a:rPr lang="en-IN" sz="1600" dirty="0" err="1"/>
              <a:t>classesObj</a:t>
            </a:r>
            <a:r>
              <a:rPr lang="en-IN" sz="1600" dirty="0"/>
              <a:t>: Object;</a:t>
            </a:r>
            <a:endParaRPr lang="en-US" sz="1600" dirty="0"/>
          </a:p>
          <a:p>
            <a:pPr lvl="1"/>
            <a:r>
              <a:rPr lang="en-IN" sz="1600" dirty="0" err="1"/>
              <a:t>classList</a:t>
            </a:r>
            <a:r>
              <a:rPr lang="en-IN" sz="1600" dirty="0"/>
              <a:t>: string[];</a:t>
            </a:r>
            <a:endParaRPr lang="en-US" sz="1600" dirty="0"/>
          </a:p>
          <a:p>
            <a:pPr lvl="1"/>
            <a:r>
              <a:rPr lang="en-IN" sz="1600" dirty="0"/>
              <a:t>constructor() {}</a:t>
            </a:r>
            <a:endParaRPr lang="en-US" sz="1600" dirty="0"/>
          </a:p>
          <a:p>
            <a:r>
              <a:rPr lang="en-IN" sz="1600" dirty="0"/>
              <a:t>	</a:t>
            </a:r>
            <a:r>
              <a:rPr lang="en-IN" sz="1600" dirty="0" err="1"/>
              <a:t>ngOnInit</a:t>
            </a:r>
            <a:r>
              <a:rPr lang="en-IN" sz="1600" dirty="0"/>
              <a:t>() {</a:t>
            </a:r>
            <a:endParaRPr lang="en-US" sz="1600" dirty="0"/>
          </a:p>
          <a:p>
            <a:pPr lvl="1"/>
            <a:r>
              <a:rPr lang="en-IN" sz="1600" dirty="0"/>
              <a:t>	</a:t>
            </a:r>
            <a:r>
              <a:rPr lang="en-IN" sz="1600" dirty="0" err="1"/>
              <a:t>this.isBordered</a:t>
            </a:r>
            <a:r>
              <a:rPr lang="en-IN" sz="1600" dirty="0"/>
              <a:t> = true;</a:t>
            </a:r>
            <a:endParaRPr lang="en-US" sz="1600" dirty="0"/>
          </a:p>
          <a:p>
            <a:pPr lvl="1"/>
            <a:r>
              <a:rPr lang="en-IN" sz="1600" dirty="0"/>
              <a:t>	</a:t>
            </a:r>
            <a:r>
              <a:rPr lang="en-IN" sz="1600" dirty="0" err="1"/>
              <a:t>this.classList</a:t>
            </a:r>
            <a:r>
              <a:rPr lang="en-IN" sz="1600" dirty="0"/>
              <a:t> = ['blue', 'round’];</a:t>
            </a:r>
            <a:endParaRPr lang="en-US" sz="1600" dirty="0"/>
          </a:p>
          <a:p>
            <a:pPr lvl="1"/>
            <a:r>
              <a:rPr lang="en-IN" sz="1600" dirty="0"/>
              <a:t>	</a:t>
            </a:r>
            <a:r>
              <a:rPr lang="en-IN" sz="1600" dirty="0" err="1"/>
              <a:t>this.toggleBorder</a:t>
            </a:r>
            <a:r>
              <a:rPr lang="en-IN" sz="1600" dirty="0"/>
              <a:t>();</a:t>
            </a:r>
            <a:endParaRPr lang="en-US" sz="1600" dirty="0"/>
          </a:p>
          <a:p>
            <a:r>
              <a:rPr lang="en-IN" sz="1600" dirty="0"/>
              <a:t>	}</a:t>
            </a:r>
            <a:endParaRPr lang="en-US" sz="1600" dirty="0"/>
          </a:p>
          <a:p>
            <a:r>
              <a:rPr lang="en-IN" sz="1600" dirty="0"/>
              <a:t>	</a:t>
            </a:r>
            <a:r>
              <a:rPr lang="en-IN" sz="1600" dirty="0" err="1"/>
              <a:t>toggleBorder</a:t>
            </a:r>
            <a:r>
              <a:rPr lang="en-IN" sz="1600" dirty="0"/>
              <a:t>(): void {</a:t>
            </a:r>
            <a:endParaRPr lang="en-US" sz="1600" dirty="0"/>
          </a:p>
          <a:p>
            <a:pPr lvl="1"/>
            <a:r>
              <a:rPr lang="en-IN" sz="1600" dirty="0"/>
              <a:t>	</a:t>
            </a:r>
            <a:r>
              <a:rPr lang="en-IN" sz="1600" dirty="0" err="1"/>
              <a:t>this.isBordered</a:t>
            </a:r>
            <a:r>
              <a:rPr lang="en-IN" sz="1600" dirty="0"/>
              <a:t> = !</a:t>
            </a:r>
            <a:r>
              <a:rPr lang="en-IN" sz="1600" dirty="0" err="1"/>
              <a:t>this.isBordered</a:t>
            </a:r>
            <a:r>
              <a:rPr lang="en-IN" sz="1600" dirty="0"/>
              <a:t>;</a:t>
            </a:r>
            <a:endParaRPr lang="en-US" sz="1600" dirty="0"/>
          </a:p>
          <a:p>
            <a:pPr lvl="1"/>
            <a:r>
              <a:rPr lang="en-IN" sz="1600" dirty="0"/>
              <a:t>	</a:t>
            </a:r>
            <a:r>
              <a:rPr lang="en-IN" sz="1600" dirty="0" err="1"/>
              <a:t>this.classesObj</a:t>
            </a:r>
            <a:r>
              <a:rPr lang="en-IN" sz="1600" dirty="0"/>
              <a:t> = {</a:t>
            </a:r>
            <a:endParaRPr lang="en-US" sz="1600" dirty="0"/>
          </a:p>
          <a:p>
            <a:pPr lvl="1"/>
            <a:r>
              <a:rPr lang="en-IN" sz="1600" dirty="0"/>
              <a:t>		bordered: </a:t>
            </a:r>
            <a:r>
              <a:rPr lang="en-IN" sz="1600" dirty="0" err="1"/>
              <a:t>this.isBordered</a:t>
            </a:r>
            <a:endParaRPr lang="en-US" sz="1600" dirty="0"/>
          </a:p>
          <a:p>
            <a:r>
              <a:rPr lang="en-IN" sz="1600" dirty="0"/>
              <a:t>	}; }</a:t>
            </a:r>
            <a:endParaRPr lang="en-US" sz="1600" dirty="0"/>
          </a:p>
        </p:txBody>
      </p:sp>
      <p:sp>
        <p:nvSpPr>
          <p:cNvPr id="5" name="TextBox 4">
            <a:extLst>
              <a:ext uri="{FF2B5EF4-FFF2-40B4-BE49-F238E27FC236}">
                <a16:creationId xmlns:a16="http://schemas.microsoft.com/office/drawing/2014/main" id="{496ACE36-EA95-4ECC-B150-062217C61739}"/>
              </a:ext>
            </a:extLst>
          </p:cNvPr>
          <p:cNvSpPr txBox="1"/>
          <p:nvPr/>
        </p:nvSpPr>
        <p:spPr>
          <a:xfrm>
            <a:off x="5126014" y="3670668"/>
            <a:ext cx="6414789"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&lt;div [</a:t>
            </a:r>
            <a:r>
              <a:rPr lang="en-IN" dirty="0" err="1"/>
              <a:t>ngClass</a:t>
            </a:r>
            <a:r>
              <a:rPr lang="en-IN" dirty="0"/>
              <a:t>]="</a:t>
            </a:r>
            <a:r>
              <a:rPr lang="en-IN" dirty="0" err="1"/>
              <a:t>classesObj</a:t>
            </a:r>
            <a:r>
              <a:rPr lang="en-IN" dirty="0"/>
              <a:t>"&gt;</a:t>
            </a:r>
            <a:endParaRPr lang="en-US" dirty="0"/>
          </a:p>
          <a:p>
            <a:r>
              <a:rPr lang="en-IN" dirty="0"/>
              <a:t>	Using object var. Border {{ </a:t>
            </a:r>
            <a:r>
              <a:rPr lang="en-IN" dirty="0" err="1"/>
              <a:t>classesObj.bordered</a:t>
            </a:r>
            <a:r>
              <a:rPr lang="en-IN" dirty="0"/>
              <a:t> ? "ON" : "OFF" }}</a:t>
            </a:r>
            <a:endParaRPr lang="en-US" dirty="0"/>
          </a:p>
          <a:p>
            <a:r>
              <a:rPr lang="en-IN" dirty="0"/>
              <a:t>&lt;/div&gt;</a:t>
            </a:r>
            <a:endParaRPr lang="en-US" dirty="0"/>
          </a:p>
        </p:txBody>
      </p:sp>
    </p:spTree>
    <p:extLst>
      <p:ext uri="{BB962C8B-B14F-4D97-AF65-F5344CB8AC3E}">
        <p14:creationId xmlns:p14="http://schemas.microsoft.com/office/powerpoint/2010/main" val="404356432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92954"/>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116542" y="1185981"/>
            <a:ext cx="9601200" cy="4954387"/>
          </a:xfrm>
        </p:spPr>
        <p:txBody>
          <a:bodyPr>
            <a:normAutofit/>
          </a:bodyPr>
          <a:lstStyle/>
          <a:p>
            <a:r>
              <a:rPr lang="en-IN" dirty="0" err="1"/>
              <a:t>NgFor</a:t>
            </a:r>
            <a:endParaRPr lang="en-US" cap="all" dirty="0"/>
          </a:p>
          <a:p>
            <a:r>
              <a:rPr lang="en-IN" dirty="0"/>
              <a:t>The role of this directive is to repeat a given DOM element (or a collection of DOM elements) and pass an element of the array on each iteration.</a:t>
            </a:r>
            <a:endParaRPr lang="en-US" dirty="0"/>
          </a:p>
          <a:p>
            <a:r>
              <a:rPr lang="en-IN" dirty="0"/>
              <a:t>The syntax is </a:t>
            </a:r>
            <a:endParaRPr lang="en-US" dirty="0"/>
          </a:p>
          <a:p>
            <a:pPr lvl="1"/>
            <a:r>
              <a:rPr lang="en-IN" dirty="0"/>
              <a:t>*</a:t>
            </a:r>
            <a:r>
              <a:rPr lang="en-IN" dirty="0" err="1"/>
              <a:t>ngFor</a:t>
            </a:r>
            <a:r>
              <a:rPr lang="en-IN" dirty="0"/>
              <a:t>="let item of items"</a:t>
            </a:r>
            <a:endParaRPr lang="en-US" dirty="0"/>
          </a:p>
          <a:p>
            <a:pPr lvl="1"/>
            <a:r>
              <a:rPr lang="en-IN" dirty="0"/>
              <a:t>The let item syntax specifies a (template) variable that’s receiving each element of the items array;</a:t>
            </a:r>
            <a:endParaRPr lang="en-US" dirty="0"/>
          </a:p>
          <a:p>
            <a:pPr lvl="1"/>
            <a:r>
              <a:rPr lang="en-IN" dirty="0"/>
              <a:t>The items is the collection of items from your controller</a:t>
            </a:r>
            <a:endParaRPr lang="en-US" dirty="0"/>
          </a:p>
          <a:p>
            <a:pPr lvl="1"/>
            <a:endParaRPr lang="en-US" dirty="0"/>
          </a:p>
          <a:p>
            <a:pPr lvl="1"/>
            <a:endParaRPr lang="en-US" dirty="0"/>
          </a:p>
        </p:txBody>
      </p:sp>
    </p:spTree>
    <p:extLst>
      <p:ext uri="{BB962C8B-B14F-4D97-AF65-F5344CB8AC3E}">
        <p14:creationId xmlns:p14="http://schemas.microsoft.com/office/powerpoint/2010/main" val="26164933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92954"/>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116542" y="528060"/>
            <a:ext cx="9601200" cy="4954387"/>
          </a:xfrm>
        </p:spPr>
        <p:txBody>
          <a:bodyPr>
            <a:normAutofit/>
          </a:bodyPr>
          <a:lstStyle/>
          <a:p>
            <a:r>
              <a:rPr lang="en-IN" dirty="0" err="1"/>
              <a:t>NgFor</a:t>
            </a:r>
            <a:endParaRPr lang="en-US" cap="all" dirty="0"/>
          </a:p>
          <a:p>
            <a:pPr lvl="1"/>
            <a:r>
              <a:rPr lang="en-US" dirty="0"/>
              <a:t>Example</a:t>
            </a:r>
          </a:p>
          <a:p>
            <a:pPr lvl="1"/>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1843838" y="2722019"/>
            <a:ext cx="7531331"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In Template</a:t>
            </a:r>
          </a:p>
          <a:p>
            <a:r>
              <a:rPr lang="en-IN" dirty="0"/>
              <a:t>&lt;h4&gt;</a:t>
            </a:r>
            <a:endParaRPr lang="en-US" dirty="0"/>
          </a:p>
          <a:p>
            <a:r>
              <a:rPr lang="en-IN" dirty="0"/>
              <a:t>Simple list of strings</a:t>
            </a:r>
            <a:endParaRPr lang="en-US" dirty="0"/>
          </a:p>
          <a:p>
            <a:r>
              <a:rPr lang="en-IN" dirty="0"/>
              <a:t>&lt;/h4&gt;</a:t>
            </a:r>
            <a:endParaRPr lang="en-US" dirty="0"/>
          </a:p>
          <a:p>
            <a:r>
              <a:rPr lang="en-IN" dirty="0"/>
              <a:t> </a:t>
            </a:r>
            <a:endParaRPr lang="en-US" dirty="0"/>
          </a:p>
          <a:p>
            <a:r>
              <a:rPr lang="en-IN" dirty="0"/>
              <a:t>&lt;div *</a:t>
            </a:r>
            <a:r>
              <a:rPr lang="en-IN" dirty="0" err="1"/>
              <a:t>ngFor</a:t>
            </a:r>
            <a:r>
              <a:rPr lang="en-IN" dirty="0"/>
              <a:t>="let c of cities"&gt;</a:t>
            </a:r>
            <a:endParaRPr lang="en-US" dirty="0"/>
          </a:p>
          <a:p>
            <a:r>
              <a:rPr lang="en-IN" dirty="0"/>
              <a:t>{{ c }}</a:t>
            </a:r>
            <a:endParaRPr lang="en-US" dirty="0"/>
          </a:p>
          <a:p>
            <a:r>
              <a:rPr lang="en-IN" dirty="0"/>
              <a:t>&lt;/div&gt;</a:t>
            </a:r>
            <a:endParaRPr lang="en-US" dirty="0"/>
          </a:p>
        </p:txBody>
      </p:sp>
      <p:sp>
        <p:nvSpPr>
          <p:cNvPr id="5" name="TextBox 4">
            <a:extLst>
              <a:ext uri="{FF2B5EF4-FFF2-40B4-BE49-F238E27FC236}">
                <a16:creationId xmlns:a16="http://schemas.microsoft.com/office/drawing/2014/main" id="{496ACE36-EA95-4ECC-B150-062217C61739}"/>
              </a:ext>
            </a:extLst>
          </p:cNvPr>
          <p:cNvSpPr txBox="1"/>
          <p:nvPr/>
        </p:nvSpPr>
        <p:spPr>
          <a:xfrm>
            <a:off x="1847555" y="1806841"/>
            <a:ext cx="641478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In Component</a:t>
            </a:r>
          </a:p>
          <a:p>
            <a:r>
              <a:rPr lang="en-IN" dirty="0" err="1"/>
              <a:t>this.cities</a:t>
            </a:r>
            <a:r>
              <a:rPr lang="en-IN" dirty="0"/>
              <a:t> = ['Miami', 'Sao Paulo', 'New York'];</a:t>
            </a:r>
            <a:endParaRPr lang="en-US" dirty="0"/>
          </a:p>
        </p:txBody>
      </p:sp>
    </p:spTree>
    <p:extLst>
      <p:ext uri="{BB962C8B-B14F-4D97-AF65-F5344CB8AC3E}">
        <p14:creationId xmlns:p14="http://schemas.microsoft.com/office/powerpoint/2010/main" val="36588625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92954"/>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116542" y="528060"/>
            <a:ext cx="9601200" cy="5883891"/>
          </a:xfrm>
        </p:spPr>
        <p:txBody>
          <a:bodyPr>
            <a:normAutofit/>
          </a:bodyPr>
          <a:lstStyle/>
          <a:p>
            <a:r>
              <a:rPr lang="en-IN" dirty="0" err="1"/>
              <a:t>NgFor</a:t>
            </a:r>
            <a:endParaRPr lang="en-US" cap="all" dirty="0"/>
          </a:p>
          <a:p>
            <a:pPr lvl="1"/>
            <a:r>
              <a:rPr lang="en-US" dirty="0"/>
              <a:t>Example</a:t>
            </a:r>
          </a:p>
          <a:p>
            <a:pPr lvl="2"/>
            <a:r>
              <a:rPr lang="en-IN" dirty="0"/>
              <a:t>Getting an index</a:t>
            </a:r>
            <a:endParaRPr lang="en-US" dirty="0"/>
          </a:p>
          <a:p>
            <a:pPr lvl="1"/>
            <a:r>
              <a:rPr lang="en-IN" dirty="0"/>
              <a:t>There are times that we need the index of each item when we’re iterating an array.</a:t>
            </a:r>
            <a:endParaRPr lang="en-US" dirty="0"/>
          </a:p>
          <a:p>
            <a:pPr lvl="1"/>
            <a:r>
              <a:rPr lang="en-IN" dirty="0"/>
              <a:t>We can get the index by appending the syntax let </a:t>
            </a:r>
            <a:r>
              <a:rPr lang="en-IN" dirty="0" err="1"/>
              <a:t>idx</a:t>
            </a:r>
            <a:r>
              <a:rPr lang="en-IN" dirty="0"/>
              <a:t> = index to the value of our </a:t>
            </a:r>
            <a:r>
              <a:rPr lang="en-IN" dirty="0" err="1"/>
              <a:t>ngFor</a:t>
            </a:r>
            <a:r>
              <a:rPr lang="en-IN" dirty="0"/>
              <a:t> directive, separated by a semi-colon. </a:t>
            </a:r>
          </a:p>
          <a:p>
            <a:pPr lvl="1"/>
            <a:r>
              <a:rPr lang="en-IN" dirty="0"/>
              <a:t>When we do this, ng will assign the current index into the variable we provide (in this case, the variable </a:t>
            </a:r>
            <a:r>
              <a:rPr lang="en-IN" dirty="0" err="1"/>
              <a:t>idx</a:t>
            </a:r>
            <a:r>
              <a:rPr lang="en-IN" dirty="0"/>
              <a:t>).</a:t>
            </a:r>
            <a:endParaRPr lang="en-US" dirty="0"/>
          </a:p>
          <a:p>
            <a:pPr lvl="1"/>
            <a:r>
              <a:rPr lang="en-IN" dirty="0"/>
              <a:t>Note that, like JavaScript, the index is always zero based. So the index for first element is 0, 1 for the second and so on.</a:t>
            </a:r>
            <a:endParaRPr lang="en-US" dirty="0"/>
          </a:p>
          <a:p>
            <a:pPr lvl="1"/>
            <a:endParaRPr lang="en-US" dirty="0"/>
          </a:p>
        </p:txBody>
      </p:sp>
      <p:sp>
        <p:nvSpPr>
          <p:cNvPr id="4" name="TextBox 3">
            <a:extLst>
              <a:ext uri="{FF2B5EF4-FFF2-40B4-BE49-F238E27FC236}">
                <a16:creationId xmlns:a16="http://schemas.microsoft.com/office/drawing/2014/main" id="{44445456-F0EE-4D3A-AE88-BB269647C894}"/>
              </a:ext>
            </a:extLst>
          </p:cNvPr>
          <p:cNvSpPr txBox="1"/>
          <p:nvPr/>
        </p:nvSpPr>
        <p:spPr>
          <a:xfrm>
            <a:off x="2151476" y="4733614"/>
            <a:ext cx="7531331" cy="12880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IN" dirty="0"/>
              <a:t>&lt;div class="</a:t>
            </a:r>
            <a:r>
              <a:rPr lang="en-IN" dirty="0" err="1"/>
              <a:t>ui</a:t>
            </a:r>
            <a:r>
              <a:rPr lang="en-IN" dirty="0"/>
              <a:t> list" *</a:t>
            </a:r>
            <a:r>
              <a:rPr lang="en-IN" dirty="0" err="1"/>
              <a:t>ngFor</a:t>
            </a:r>
            <a:r>
              <a:rPr lang="en-IN" dirty="0"/>
              <a:t>="let c of cities; let </a:t>
            </a:r>
            <a:r>
              <a:rPr lang="en-IN" dirty="0" err="1"/>
              <a:t>num</a:t>
            </a:r>
            <a:r>
              <a:rPr lang="en-IN" dirty="0"/>
              <a:t> = index"&gt;</a:t>
            </a:r>
            <a:endParaRPr lang="en-US" dirty="0"/>
          </a:p>
          <a:p>
            <a:pPr>
              <a:lnSpc>
                <a:spcPct val="150000"/>
              </a:lnSpc>
            </a:pPr>
            <a:r>
              <a:rPr lang="en-IN" dirty="0"/>
              <a:t>&lt;div class="item"&gt;{{ num+1 }} - {{ c }}&lt;/div&gt;</a:t>
            </a:r>
            <a:endParaRPr lang="en-US" dirty="0"/>
          </a:p>
          <a:p>
            <a:pPr>
              <a:lnSpc>
                <a:spcPct val="150000"/>
              </a:lnSpc>
            </a:pPr>
            <a:r>
              <a:rPr lang="en-IN" dirty="0"/>
              <a:t>&lt;/div&gt;</a:t>
            </a:r>
            <a:endParaRPr lang="en-US" dirty="0"/>
          </a:p>
        </p:txBody>
      </p:sp>
    </p:spTree>
    <p:extLst>
      <p:ext uri="{BB962C8B-B14F-4D97-AF65-F5344CB8AC3E}">
        <p14:creationId xmlns:p14="http://schemas.microsoft.com/office/powerpoint/2010/main" val="12552123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92954"/>
            <a:ext cx="9601200" cy="1485900"/>
          </a:xfrm>
        </p:spPr>
        <p:txBody>
          <a:bodyPr/>
          <a:lstStyle/>
          <a:p>
            <a:pPr lvl="0"/>
            <a:r>
              <a:rPr lang="en-IN" dirty="0"/>
              <a:t>Built-in Directives</a:t>
            </a:r>
            <a:endParaRPr lang="en-US" dirty="0"/>
          </a:p>
        </p:txBody>
      </p:sp>
      <p:sp>
        <p:nvSpPr>
          <p:cNvPr id="3" name="Content Placeholder 2"/>
          <p:cNvSpPr>
            <a:spLocks noGrp="1"/>
          </p:cNvSpPr>
          <p:nvPr>
            <p:ph sz="half" idx="1"/>
          </p:nvPr>
        </p:nvSpPr>
        <p:spPr>
          <a:xfrm>
            <a:off x="1116542" y="835904"/>
            <a:ext cx="9601200" cy="5883891"/>
          </a:xfrm>
        </p:spPr>
        <p:txBody>
          <a:bodyPr>
            <a:normAutofit/>
          </a:bodyPr>
          <a:lstStyle/>
          <a:p>
            <a:r>
              <a:rPr lang="en-IN" cap="all" dirty="0" err="1"/>
              <a:t>NgNonBindable</a:t>
            </a:r>
            <a:endParaRPr lang="en-US" cap="all" dirty="0"/>
          </a:p>
          <a:p>
            <a:pPr lvl="1"/>
            <a:r>
              <a:rPr lang="en-IN" dirty="0"/>
              <a:t>We use </a:t>
            </a:r>
            <a:r>
              <a:rPr lang="en-IN" dirty="0" err="1"/>
              <a:t>ngNonBindable</a:t>
            </a:r>
            <a:r>
              <a:rPr lang="en-IN" dirty="0"/>
              <a:t> when we want tell Angular not to compile or bind a particular section of our page. </a:t>
            </a:r>
            <a:endParaRPr lang="en-US" dirty="0"/>
          </a:p>
          <a:p>
            <a:pPr lvl="1"/>
            <a:r>
              <a:rPr lang="en-IN" dirty="0"/>
              <a:t>Let’s say we want to have a div that renders the contents of that content variable and right after we want to point that out by outputting &lt;- this is what {{ content }} rendered next to the actual value of the variable.</a:t>
            </a:r>
            <a:endParaRPr lang="en-US" dirty="0"/>
          </a:p>
          <a:p>
            <a:pPr lvl="1"/>
            <a:endParaRPr lang="en-US" dirty="0"/>
          </a:p>
        </p:txBody>
      </p:sp>
      <p:sp>
        <p:nvSpPr>
          <p:cNvPr id="5" name="TextBox 4">
            <a:extLst>
              <a:ext uri="{FF2B5EF4-FFF2-40B4-BE49-F238E27FC236}">
                <a16:creationId xmlns:a16="http://schemas.microsoft.com/office/drawing/2014/main" id="{21FB0156-B690-4FCF-8EC7-0E9EB60D20D4}"/>
              </a:ext>
            </a:extLst>
          </p:cNvPr>
          <p:cNvSpPr txBox="1"/>
          <p:nvPr/>
        </p:nvSpPr>
        <p:spPr>
          <a:xfrm>
            <a:off x="1850393" y="3429000"/>
            <a:ext cx="7531331" cy="253454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IN" dirty="0"/>
              <a:t>&lt;div class='</a:t>
            </a:r>
            <a:r>
              <a:rPr lang="en-IN" dirty="0" err="1"/>
              <a:t>ngNonBindableDemo</a:t>
            </a:r>
            <a:r>
              <a:rPr lang="en-IN" dirty="0"/>
              <a:t>'&gt;</a:t>
            </a:r>
            <a:endParaRPr lang="en-US" dirty="0"/>
          </a:p>
          <a:p>
            <a:pPr>
              <a:lnSpc>
                <a:spcPct val="150000"/>
              </a:lnSpc>
            </a:pPr>
            <a:r>
              <a:rPr lang="en-IN" dirty="0"/>
              <a:t>&lt;span class="bordered"&gt;{{ content }}&lt;/span&gt;</a:t>
            </a:r>
            <a:endParaRPr lang="en-US" dirty="0"/>
          </a:p>
          <a:p>
            <a:pPr>
              <a:lnSpc>
                <a:spcPct val="150000"/>
              </a:lnSpc>
            </a:pPr>
            <a:r>
              <a:rPr lang="en-IN" dirty="0"/>
              <a:t>&lt;span class="pre" </a:t>
            </a:r>
            <a:r>
              <a:rPr lang="en-IN" dirty="0" err="1"/>
              <a:t>ngNonBindable</a:t>
            </a:r>
            <a:r>
              <a:rPr lang="en-IN" dirty="0"/>
              <a:t>&gt;</a:t>
            </a:r>
            <a:endParaRPr lang="en-US" dirty="0"/>
          </a:p>
          <a:p>
            <a:pPr>
              <a:lnSpc>
                <a:spcPct val="150000"/>
              </a:lnSpc>
            </a:pPr>
            <a:r>
              <a:rPr lang="en-IN" dirty="0"/>
              <a:t>&amp;</a:t>
            </a:r>
            <a:r>
              <a:rPr lang="en-IN" dirty="0" err="1"/>
              <a:t>larr</a:t>
            </a:r>
            <a:r>
              <a:rPr lang="en-IN" dirty="0"/>
              <a:t>; This is what {{ content }} rendered</a:t>
            </a:r>
            <a:endParaRPr lang="en-US" dirty="0"/>
          </a:p>
          <a:p>
            <a:pPr>
              <a:lnSpc>
                <a:spcPct val="150000"/>
              </a:lnSpc>
            </a:pPr>
            <a:r>
              <a:rPr lang="en-IN" dirty="0"/>
              <a:t>&lt;/span&gt;</a:t>
            </a:r>
            <a:endParaRPr lang="en-US" dirty="0"/>
          </a:p>
          <a:p>
            <a:pPr>
              <a:lnSpc>
                <a:spcPct val="150000"/>
              </a:lnSpc>
            </a:pPr>
            <a:r>
              <a:rPr lang="en-IN" dirty="0"/>
              <a:t>&lt;/div&gt;</a:t>
            </a:r>
            <a:endParaRPr lang="en-US" dirty="0"/>
          </a:p>
        </p:txBody>
      </p:sp>
    </p:spTree>
    <p:extLst>
      <p:ext uri="{BB962C8B-B14F-4D97-AF65-F5344CB8AC3E}">
        <p14:creationId xmlns:p14="http://schemas.microsoft.com/office/powerpoint/2010/main" val="42289107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542" y="151510"/>
            <a:ext cx="9601200" cy="1485900"/>
          </a:xfrm>
        </p:spPr>
        <p:txBody>
          <a:bodyPr/>
          <a:lstStyle/>
          <a:p>
            <a:pPr lvl="0"/>
            <a:r>
              <a:rPr lang="en-IN" dirty="0"/>
              <a:t>Creating Attribute Directive</a:t>
            </a:r>
          </a:p>
        </p:txBody>
      </p:sp>
      <p:sp>
        <p:nvSpPr>
          <p:cNvPr id="3" name="Content Placeholder 2"/>
          <p:cNvSpPr>
            <a:spLocks noGrp="1"/>
          </p:cNvSpPr>
          <p:nvPr>
            <p:ph sz="half" idx="1"/>
          </p:nvPr>
        </p:nvSpPr>
        <p:spPr>
          <a:xfrm>
            <a:off x="1116542" y="1192743"/>
            <a:ext cx="9601200" cy="5883891"/>
          </a:xfrm>
        </p:spPr>
        <p:txBody>
          <a:bodyPr>
            <a:normAutofit/>
          </a:bodyPr>
          <a:lstStyle/>
          <a:p>
            <a:r>
              <a:rPr lang="en-IN" dirty="0"/>
              <a:t>We can create directives by annotating a class with the @Directive decorator.</a:t>
            </a:r>
          </a:p>
          <a:p>
            <a:endParaRPr lang="en-US" dirty="0"/>
          </a:p>
          <a:p>
            <a:pPr lvl="1"/>
            <a:endParaRPr lang="en-US" dirty="0"/>
          </a:p>
        </p:txBody>
      </p:sp>
      <p:sp>
        <p:nvSpPr>
          <p:cNvPr id="5" name="TextBox 4">
            <a:extLst>
              <a:ext uri="{FF2B5EF4-FFF2-40B4-BE49-F238E27FC236}">
                <a16:creationId xmlns:a16="http://schemas.microsoft.com/office/drawing/2014/main" id="{21FB0156-B690-4FCF-8EC7-0E9EB60D20D4}"/>
              </a:ext>
            </a:extLst>
          </p:cNvPr>
          <p:cNvSpPr txBox="1"/>
          <p:nvPr/>
        </p:nvSpPr>
        <p:spPr>
          <a:xfrm>
            <a:off x="1474258" y="2067021"/>
            <a:ext cx="9868036"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import { Directive } from '@angular/core’;</a:t>
            </a:r>
          </a:p>
          <a:p>
            <a:pPr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import { Renderer } from '@angular/core';</a:t>
            </a:r>
            <a:r>
              <a:rPr lang="en-US" altLang="en-US" sz="1400" dirty="0">
                <a:solidFill>
                  <a:schemeClr val="tx1"/>
                </a:solidFill>
              </a:rPr>
              <a:t> </a:t>
            </a:r>
            <a:endParaRPr lang="en-US" altLang="en-US" sz="4000" dirty="0">
              <a:solidFill>
                <a:schemeClr val="tx1"/>
              </a:solidFill>
              <a:latin typeface="Arial" panose="020B0604020202020204" pitchFamily="34" charset="0"/>
            </a:endParaRPr>
          </a:p>
          <a:p>
            <a:pPr lvl="0" indent="457200" defTabSz="914400" eaLnBrk="0" fontAlgn="base" hangingPunct="0">
              <a:spcBef>
                <a:spcPct val="0"/>
              </a:spcBef>
              <a:spcAft>
                <a:spcPct val="0"/>
              </a:spcAft>
            </a:pPr>
            <a:endPar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endParaRP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@Directive({  selector:"[</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ccCardHover</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class </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CardHoverDirective</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a:t>
            </a: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constructor(private el: </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ElementRef</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private renderer: Renderer) { </a:t>
            </a: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renderer.setElementStyle</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el.nativeElement</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backgroundColor</a:t>
            </a: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'gray');   </a:t>
            </a:r>
          </a:p>
          <a:p>
            <a:pPr lvl="0" indent="457200" defTabSz="914400" eaLnBrk="0" fontAlgn="base" hangingPunct="0">
              <a:spcBef>
                <a:spcPct val="0"/>
              </a:spcBef>
              <a:spcAft>
                <a:spcPct val="0"/>
              </a:spcAft>
            </a:pPr>
            <a:r>
              <a:rPr lang="en-US" altLang="en-US"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400" dirty="0">
                <a:solidFill>
                  <a:schemeClr val="tx1"/>
                </a:solidFill>
              </a:rPr>
              <a:t> </a:t>
            </a:r>
            <a:endParaRPr lang="en-US" altLang="en-US" sz="4000" dirty="0">
              <a:solidFill>
                <a:schemeClr val="tx1"/>
              </a:solidFill>
              <a:latin typeface="Arial" panose="020B0604020202020204" pitchFamily="34" charset="0"/>
            </a:endParaRPr>
          </a:p>
        </p:txBody>
      </p:sp>
      <p:sp>
        <p:nvSpPr>
          <p:cNvPr id="8" name="Rectangle 4">
            <a:extLst>
              <a:ext uri="{FF2B5EF4-FFF2-40B4-BE49-F238E27FC236}">
                <a16:creationId xmlns:a16="http://schemas.microsoft.com/office/drawing/2014/main" id="{BB92C56A-1365-4E2D-A38C-1316323F862A}"/>
              </a:ext>
            </a:extLst>
          </p:cNvPr>
          <p:cNvSpPr>
            <a:spLocks noChangeArrowheads="1"/>
          </p:cNvSpPr>
          <p:nvPr/>
        </p:nvSpPr>
        <p:spPr bwMode="auto">
          <a:xfrm>
            <a:off x="0" y="58050"/>
            <a:ext cx="4616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527BF218-8B62-4072-BBBB-A06BCBD3E0D9}"/>
              </a:ext>
            </a:extLst>
          </p:cNvPr>
          <p:cNvSpPr>
            <a:spLocks noChangeArrowheads="1"/>
          </p:cNvSpPr>
          <p:nvPr/>
        </p:nvSpPr>
        <p:spPr bwMode="auto">
          <a:xfrm>
            <a:off x="1474258" y="5803621"/>
            <a:ext cx="9868036" cy="476329"/>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0" tIns="63480" rIns="0" bIns="0" numCol="1" anchor="ctr" anchorCtr="0" compatLnSpc="1">
            <a:prstTxWarp prst="textNoShape">
              <a:avLst/>
            </a:prstTxWarp>
            <a:spAutoFit/>
          </a:bodyPr>
          <a:lstStyle/>
          <a:p>
            <a:pPr marL="0" marR="0" lvl="0" indent="45720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&lt;div class="card card-block" </a:t>
            </a:r>
            <a:r>
              <a:rPr kumimoji="0" lang="en-US" altLang="en-US" sz="2000" b="1" i="0" u="none" strike="noStrike" cap="none" normalizeH="0" baseline="0" dirty="0" err="1">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ccCardHover</a:t>
            </a:r>
            <a:r>
              <a:rPr kumimoji="0" lang="en-US" altLang="en-US" sz="2000" b="1" i="0" u="none" strike="noStrike" cap="none" normalizeH="0" baseline="0" dirty="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&gt;...&lt;/div&gt;</a:t>
            </a:r>
            <a:r>
              <a:rPr kumimoji="0" lang="en-US" altLang="en-US" sz="1600" b="1" i="0" u="none" strike="noStrike" cap="none" normalizeH="0" baseline="0" dirty="0">
                <a:ln>
                  <a:noFill/>
                </a:ln>
                <a:solidFill>
                  <a:schemeClr val="tx1"/>
                </a:solidFill>
                <a:effectLst/>
              </a:rPr>
              <a:t> </a:t>
            </a:r>
            <a:endParaRPr kumimoji="0" lang="en-US" altLang="en-US" sz="4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55425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Templates, Styles &amp; Directives</a:t>
            </a:r>
          </a:p>
        </p:txBody>
      </p:sp>
      <p:sp>
        <p:nvSpPr>
          <p:cNvPr id="5" name="Text Placeholder 4"/>
          <p:cNvSpPr>
            <a:spLocks noGrp="1"/>
          </p:cNvSpPr>
          <p:nvPr>
            <p:ph type="body" idx="1"/>
          </p:nvPr>
        </p:nvSpPr>
        <p:spPr/>
        <p:txBody>
          <a:bodyPr/>
          <a:lstStyle/>
          <a:p>
            <a:r>
              <a:rPr lang="en-US" dirty="0"/>
              <a:t>Objectives</a:t>
            </a:r>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142" y="514180"/>
            <a:ext cx="9601200" cy="1485900"/>
          </a:xfrm>
        </p:spPr>
        <p:txBody>
          <a:bodyPr/>
          <a:lstStyle/>
          <a:p>
            <a:pPr lvl="0"/>
            <a:r>
              <a:rPr lang="en-IN" dirty="0"/>
              <a:t>Host Listener to listen to Host Events</a:t>
            </a:r>
          </a:p>
        </p:txBody>
      </p:sp>
      <p:sp>
        <p:nvSpPr>
          <p:cNvPr id="3" name="Content Placeholder 2"/>
          <p:cNvSpPr>
            <a:spLocks noGrp="1"/>
          </p:cNvSpPr>
          <p:nvPr>
            <p:ph sz="half" idx="1"/>
          </p:nvPr>
        </p:nvSpPr>
        <p:spPr>
          <a:xfrm>
            <a:off x="1116542" y="1257130"/>
            <a:ext cx="9601200" cy="5883891"/>
          </a:xfrm>
        </p:spPr>
        <p:txBody>
          <a:bodyPr>
            <a:normAutofit/>
          </a:bodyPr>
          <a:lstStyle/>
          <a:p>
            <a:pPr eaLnBrk="0" fontAlgn="base" hangingPunct="0">
              <a:lnSpc>
                <a:spcPct val="100000"/>
              </a:lnSpc>
              <a:spcBef>
                <a:spcPct val="0"/>
              </a:spcBef>
              <a:spcAft>
                <a:spcPct val="0"/>
              </a:spcAft>
            </a:pPr>
            <a:r>
              <a:rPr lang="en-US" altLang="en-US" dirty="0"/>
              <a:t>@</a:t>
            </a:r>
            <a:r>
              <a:rPr lang="en-US" altLang="en-US" dirty="0" err="1"/>
              <a:t>HostListener</a:t>
            </a:r>
            <a:r>
              <a:rPr lang="en-US" altLang="en-US" dirty="0"/>
              <a:t> decorator is  a function decorator that accepts an event name as an argument. When that event gets fired on the host element it calls the associated function </a:t>
            </a:r>
          </a:p>
          <a:p>
            <a:endParaRPr lang="en-IN" dirty="0"/>
          </a:p>
          <a:p>
            <a:endParaRPr lang="en-US" dirty="0"/>
          </a:p>
          <a:p>
            <a:pPr lvl="1"/>
            <a:endParaRPr lang="en-US" dirty="0"/>
          </a:p>
        </p:txBody>
      </p:sp>
      <p:sp>
        <p:nvSpPr>
          <p:cNvPr id="8" name="Rectangle 4">
            <a:extLst>
              <a:ext uri="{FF2B5EF4-FFF2-40B4-BE49-F238E27FC236}">
                <a16:creationId xmlns:a16="http://schemas.microsoft.com/office/drawing/2014/main" id="{BB92C56A-1365-4E2D-A38C-1316323F862A}"/>
              </a:ext>
            </a:extLst>
          </p:cNvPr>
          <p:cNvSpPr>
            <a:spLocks noChangeArrowheads="1"/>
          </p:cNvSpPr>
          <p:nvPr/>
        </p:nvSpPr>
        <p:spPr bwMode="auto">
          <a:xfrm>
            <a:off x="0" y="58050"/>
            <a:ext cx="4616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527BF218-8B62-4072-BBBB-A06BCBD3E0D9}"/>
              </a:ext>
            </a:extLst>
          </p:cNvPr>
          <p:cNvSpPr>
            <a:spLocks noChangeArrowheads="1"/>
          </p:cNvSpPr>
          <p:nvPr/>
        </p:nvSpPr>
        <p:spPr bwMode="auto">
          <a:xfrm>
            <a:off x="1474258" y="2743030"/>
            <a:ext cx="9868036" cy="1399658"/>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0" tIns="63480" rIns="0" bIns="0" numCol="1" anchor="ctr" anchorCtr="0" compatLnSpc="1">
            <a:prstTxWarp prst="textNoShape">
              <a:avLst/>
            </a:prstTxWarp>
            <a:spAutoFit/>
          </a:bodyPr>
          <a:lstStyle/>
          <a:p>
            <a:pPr indent="457200" defTabSz="914400" eaLnBrk="0" fontAlgn="base" hangingPunct="0">
              <a:lnSpc>
                <a:spcPct val="150000"/>
              </a:lnSpc>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HostListener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('mouseover')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onHover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a:t>
            </a:r>
          </a:p>
          <a:p>
            <a:pPr indent="457200" defTabSz="914400" eaLnBrk="0" fontAlgn="base" hangingPunct="0">
              <a:lnSpc>
                <a:spcPct val="150000"/>
              </a:lnSpc>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window.alert</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("hover");</a:t>
            </a:r>
          </a:p>
          <a:p>
            <a:pPr indent="457200" defTabSz="914400" eaLnBrk="0" fontAlgn="base" hangingPunct="0">
              <a:lnSpc>
                <a:spcPct val="150000"/>
              </a:lnSpc>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600" dirty="0">
                <a:solidFill>
                  <a:schemeClr val="tx1"/>
                </a:solidFill>
              </a:rPr>
              <a:t> </a:t>
            </a:r>
            <a:r>
              <a:rPr kumimoji="0" lang="en-US" altLang="en-US" sz="1600" b="1" i="0" u="none" strike="noStrike" cap="none" normalizeH="0" baseline="0" dirty="0">
                <a:ln>
                  <a:noFill/>
                </a:ln>
                <a:solidFill>
                  <a:schemeClr val="tx1"/>
                </a:solidFill>
                <a:effectLst/>
              </a:rPr>
              <a:t> </a:t>
            </a:r>
            <a:endParaRPr kumimoji="0" lang="en-US" altLang="en-US" sz="4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226200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142" y="514180"/>
            <a:ext cx="9601200" cy="1485900"/>
          </a:xfrm>
        </p:spPr>
        <p:txBody>
          <a:bodyPr/>
          <a:lstStyle/>
          <a:p>
            <a:pPr lvl="0"/>
            <a:r>
              <a:rPr lang="en-IN" dirty="0"/>
              <a:t>Host Listener to listen to Host Events</a:t>
            </a:r>
          </a:p>
        </p:txBody>
      </p:sp>
      <p:sp>
        <p:nvSpPr>
          <p:cNvPr id="3" name="Content Placeholder 2"/>
          <p:cNvSpPr>
            <a:spLocks noGrp="1"/>
          </p:cNvSpPr>
          <p:nvPr>
            <p:ph sz="half" idx="1"/>
          </p:nvPr>
        </p:nvSpPr>
        <p:spPr>
          <a:xfrm>
            <a:off x="1116542" y="1257130"/>
            <a:ext cx="9601200" cy="5883891"/>
          </a:xfrm>
        </p:spPr>
        <p:txBody>
          <a:bodyPr>
            <a:normAutofit/>
          </a:bodyPr>
          <a:lstStyle/>
          <a:p>
            <a:pPr eaLnBrk="0" fontAlgn="base" hangingPunct="0">
              <a:lnSpc>
                <a:spcPct val="100000"/>
              </a:lnSpc>
              <a:spcBef>
                <a:spcPct val="0"/>
              </a:spcBef>
              <a:spcAft>
                <a:spcPct val="0"/>
              </a:spcAft>
            </a:pPr>
            <a:r>
              <a:rPr lang="en-IN" dirty="0"/>
              <a:t>Lets change our directive to take advantage of the @</a:t>
            </a:r>
            <a:r>
              <a:rPr lang="en-IN" dirty="0" err="1"/>
              <a:t>HostListener</a:t>
            </a:r>
            <a:endParaRPr lang="en-IN" dirty="0"/>
          </a:p>
          <a:p>
            <a:endParaRPr lang="en-US" dirty="0"/>
          </a:p>
          <a:p>
            <a:pPr lvl="1"/>
            <a:endParaRPr lang="en-US" dirty="0"/>
          </a:p>
        </p:txBody>
      </p:sp>
      <p:sp>
        <p:nvSpPr>
          <p:cNvPr id="8" name="Rectangle 4">
            <a:extLst>
              <a:ext uri="{FF2B5EF4-FFF2-40B4-BE49-F238E27FC236}">
                <a16:creationId xmlns:a16="http://schemas.microsoft.com/office/drawing/2014/main" id="{BB92C56A-1365-4E2D-A38C-1316323F862A}"/>
              </a:ext>
            </a:extLst>
          </p:cNvPr>
          <p:cNvSpPr>
            <a:spLocks noChangeArrowheads="1"/>
          </p:cNvSpPr>
          <p:nvPr/>
        </p:nvSpPr>
        <p:spPr bwMode="auto">
          <a:xfrm>
            <a:off x="0" y="58050"/>
            <a:ext cx="4616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527BF218-8B62-4072-BBBB-A06BCBD3E0D9}"/>
              </a:ext>
            </a:extLst>
          </p:cNvPr>
          <p:cNvSpPr>
            <a:spLocks noChangeArrowheads="1"/>
          </p:cNvSpPr>
          <p:nvPr/>
        </p:nvSpPr>
        <p:spPr bwMode="auto">
          <a:xfrm>
            <a:off x="1545378" y="1749919"/>
            <a:ext cx="9868036" cy="406519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0" tIns="63480" rIns="0" bIns="0" numCol="1" anchor="ctr" anchorCtr="0" compatLnSpc="1">
            <a:prstTxWarp prst="textNoShape">
              <a:avLst/>
            </a:prstTxWarp>
            <a:spAutoFit/>
          </a:bodyPr>
          <a:lstStyle/>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import {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HostListener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from '@angular/core’</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class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CardHoverDirective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constructor(</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private el: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ElementRef</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private renderer: Renderer) {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renderer.setElementStyle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el.nativeElement</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backgroundColor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'gray');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HostListener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('mouseover')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onMouseOver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let part =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this.el.nativeElement.querySelector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('.card-text')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this.renderer.setElementStyle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(part, 'display', 'block');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1600" dirty="0">
                <a:solidFill>
                  <a:schemeClr val="tx1"/>
                </a:solidFill>
              </a:rPr>
              <a:t> </a:t>
            </a:r>
            <a:endParaRPr lang="en-US" altLang="en-US" sz="4400" dirty="0">
              <a:solidFill>
                <a:schemeClr val="tx1"/>
              </a:solidFill>
              <a:latin typeface="Arial" panose="020B0604020202020204" pitchFamily="34" charset="0"/>
            </a:endParaRPr>
          </a:p>
        </p:txBody>
      </p:sp>
    </p:spTree>
    <p:extLst>
      <p:ext uri="{BB962C8B-B14F-4D97-AF65-F5344CB8AC3E}">
        <p14:creationId xmlns:p14="http://schemas.microsoft.com/office/powerpoint/2010/main" val="22787403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3521-07BA-45D9-975A-3CC21148C0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90102B-C4A7-4A6B-8655-20B0C15ABA37}"/>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6B98041-7511-4D63-8317-EBCF34C38C5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0655012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079" y="605620"/>
            <a:ext cx="11354132" cy="1485900"/>
          </a:xfrm>
        </p:spPr>
        <p:txBody>
          <a:bodyPr/>
          <a:lstStyle/>
          <a:p>
            <a:pPr lvl="0"/>
            <a:r>
              <a:rPr lang="en-IN" dirty="0"/>
              <a:t>Using Host Binding to bind to Host Properties</a:t>
            </a:r>
          </a:p>
        </p:txBody>
      </p:sp>
      <p:sp>
        <p:nvSpPr>
          <p:cNvPr id="3" name="Content Placeholder 2"/>
          <p:cNvSpPr>
            <a:spLocks noGrp="1"/>
          </p:cNvSpPr>
          <p:nvPr>
            <p:ph sz="half" idx="1"/>
          </p:nvPr>
        </p:nvSpPr>
        <p:spPr>
          <a:xfrm>
            <a:off x="1116542" y="1257130"/>
            <a:ext cx="9601200" cy="4673407"/>
          </a:xfrm>
        </p:spPr>
        <p:txBody>
          <a:bodyPr>
            <a:normAutofit/>
          </a:bodyPr>
          <a:lstStyle/>
          <a:p>
            <a:pPr eaLnBrk="0" fontAlgn="base" hangingPunct="0">
              <a:lnSpc>
                <a:spcPct val="100000"/>
              </a:lnSpc>
              <a:spcBef>
                <a:spcPct val="0"/>
              </a:spcBef>
              <a:spcAft>
                <a:spcPct val="0"/>
              </a:spcAft>
            </a:pPr>
            <a:r>
              <a:rPr lang="en-US" altLang="en-US" sz="2400" dirty="0"/>
              <a:t>As well as listening to output events from the host element a directive can also bind to input properties in the host element with @</a:t>
            </a:r>
            <a:r>
              <a:rPr lang="en-US" altLang="en-US" sz="2400" dirty="0" err="1"/>
              <a:t>HostBinding</a:t>
            </a:r>
            <a:r>
              <a:rPr lang="en-US" altLang="en-US" sz="2400" dirty="0"/>
              <a:t>.</a:t>
            </a:r>
          </a:p>
          <a:p>
            <a:pPr eaLnBrk="0" fontAlgn="base" hangingPunct="0">
              <a:lnSpc>
                <a:spcPct val="100000"/>
              </a:lnSpc>
              <a:spcBef>
                <a:spcPct val="0"/>
              </a:spcBef>
              <a:spcAft>
                <a:spcPct val="0"/>
              </a:spcAft>
            </a:pPr>
            <a:r>
              <a:rPr lang="en-US" altLang="en-US" sz="2400" dirty="0"/>
              <a:t>This directive can change the properties of the host element, such as the list of classes that are set on the host element as well as a number of other properties.</a:t>
            </a:r>
          </a:p>
          <a:p>
            <a:pPr eaLnBrk="0" fontAlgn="base" hangingPunct="0">
              <a:lnSpc>
                <a:spcPct val="100000"/>
              </a:lnSpc>
              <a:spcBef>
                <a:spcPct val="0"/>
              </a:spcBef>
              <a:spcAft>
                <a:spcPct val="0"/>
              </a:spcAft>
            </a:pPr>
            <a:r>
              <a:rPr lang="en-US" altLang="en-US" sz="2400" dirty="0"/>
              <a:t>Using the @</a:t>
            </a:r>
            <a:r>
              <a:rPr lang="en-US" altLang="en-US" sz="2400" dirty="0" err="1"/>
              <a:t>HostBinding</a:t>
            </a:r>
            <a:r>
              <a:rPr lang="en-US" altLang="en-US" sz="2400" dirty="0"/>
              <a:t> decorator a directive can link an internal property to an input property on the host element. So if the internal property changed the input property on the host element would also change.</a:t>
            </a:r>
          </a:p>
          <a:p>
            <a:pPr eaLnBrk="0" fontAlgn="base" hangingPunct="0">
              <a:lnSpc>
                <a:spcPct val="100000"/>
              </a:lnSpc>
              <a:spcBef>
                <a:spcPct val="0"/>
              </a:spcBef>
              <a:spcAft>
                <a:spcPct val="0"/>
              </a:spcAft>
            </a:pPr>
            <a:r>
              <a:rPr lang="en-US" altLang="en-US" sz="2400" dirty="0"/>
              <a:t>We need something, a property on our directive which we can use as a source for binding.</a:t>
            </a:r>
          </a:p>
        </p:txBody>
      </p:sp>
      <p:sp>
        <p:nvSpPr>
          <p:cNvPr id="8" name="Rectangle 4">
            <a:extLst>
              <a:ext uri="{FF2B5EF4-FFF2-40B4-BE49-F238E27FC236}">
                <a16:creationId xmlns:a16="http://schemas.microsoft.com/office/drawing/2014/main" id="{BB92C56A-1365-4E2D-A38C-1316323F862A}"/>
              </a:ext>
            </a:extLst>
          </p:cNvPr>
          <p:cNvSpPr>
            <a:spLocks noChangeArrowheads="1"/>
          </p:cNvSpPr>
          <p:nvPr/>
        </p:nvSpPr>
        <p:spPr bwMode="auto">
          <a:xfrm>
            <a:off x="0" y="58050"/>
            <a:ext cx="4616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53022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388" y="399149"/>
            <a:ext cx="11354132" cy="1485900"/>
          </a:xfrm>
        </p:spPr>
        <p:txBody>
          <a:bodyPr/>
          <a:lstStyle/>
          <a:p>
            <a:pPr lvl="0"/>
            <a:r>
              <a:rPr lang="en-IN" dirty="0"/>
              <a:t>Using Host Binding to bind to Host Properties</a:t>
            </a:r>
          </a:p>
        </p:txBody>
      </p:sp>
      <p:sp>
        <p:nvSpPr>
          <p:cNvPr id="3" name="Content Placeholder 2"/>
          <p:cNvSpPr>
            <a:spLocks noGrp="1"/>
          </p:cNvSpPr>
          <p:nvPr>
            <p:ph sz="half" idx="1"/>
          </p:nvPr>
        </p:nvSpPr>
        <p:spPr>
          <a:xfrm>
            <a:off x="1116542" y="1257130"/>
            <a:ext cx="9601200" cy="5883891"/>
          </a:xfrm>
        </p:spPr>
        <p:txBody>
          <a:bodyPr>
            <a:normAutofit/>
          </a:bodyPr>
          <a:lstStyle/>
          <a:p>
            <a:endParaRPr lang="en-US" dirty="0"/>
          </a:p>
          <a:p>
            <a:pPr lvl="1"/>
            <a:endParaRPr lang="en-US" dirty="0"/>
          </a:p>
        </p:txBody>
      </p:sp>
      <p:sp>
        <p:nvSpPr>
          <p:cNvPr id="8" name="Rectangle 4">
            <a:extLst>
              <a:ext uri="{FF2B5EF4-FFF2-40B4-BE49-F238E27FC236}">
                <a16:creationId xmlns:a16="http://schemas.microsoft.com/office/drawing/2014/main" id="{BB92C56A-1365-4E2D-A38C-1316323F862A}"/>
              </a:ext>
            </a:extLst>
          </p:cNvPr>
          <p:cNvSpPr>
            <a:spLocks noChangeArrowheads="1"/>
          </p:cNvSpPr>
          <p:nvPr/>
        </p:nvSpPr>
        <p:spPr bwMode="auto">
          <a:xfrm>
            <a:off x="0" y="58050"/>
            <a:ext cx="4616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527BF218-8B62-4072-BBBB-A06BCBD3E0D9}"/>
              </a:ext>
            </a:extLst>
          </p:cNvPr>
          <p:cNvSpPr>
            <a:spLocks noChangeArrowheads="1"/>
          </p:cNvSpPr>
          <p:nvPr/>
        </p:nvSpPr>
        <p:spPr bwMode="auto">
          <a:xfrm>
            <a:off x="989790" y="1470326"/>
            <a:ext cx="10755169" cy="4988525"/>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0" tIns="63480" rIns="0" bIns="0" numCol="1" anchor="ctr" anchorCtr="0" compatLnSpc="1">
            <a:prstTxWarp prst="textNoShape">
              <a:avLst/>
            </a:prstTxWarp>
            <a:spAutoFit/>
          </a:bodyPr>
          <a:lstStyle/>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import {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HostBinding</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from '@angular/core’</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class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CardHoverDirective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HostBinding</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class.card</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-outline-primary') private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ishovering</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boolean</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constructor(private el: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ElementRef,private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renderer: Renderer) {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HostListener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('mouseover')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onMouseOver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let part =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this.el.nativeElement.querySelector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('.card-text');</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this.renderer.setElementStyle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(part, 'display', 'block');</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this.ishovering</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true;</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HostListener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mouseout</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onMouseOut</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let part =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this.el.nativeElement.querySelector</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('.card-text');</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this.renderer.setElementStyle</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(part, 'display', 'none');</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r>
              <a:rPr lang="en-US" altLang="en-US" sz="2000" dirty="0" err="1">
                <a:solidFill>
                  <a:schemeClr val="tx1"/>
                </a:solidFill>
                <a:latin typeface="Consolas" panose="020B0609020204030204" pitchFamily="49" charset="0"/>
                <a:ea typeface="Times New Roman" panose="02020603050405020304" pitchFamily="18" charset="0"/>
                <a:cs typeface="Courier New" panose="02070309020205020404" pitchFamily="49" charset="0"/>
              </a:rPr>
              <a:t>this.ishovering</a:t>
            </a: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 false;</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  }</a:t>
            </a:r>
          </a:p>
          <a:p>
            <a:pPr lvl="0" indent="457200" defTabSz="914400" eaLnBrk="0" fontAlgn="base" hangingPunct="0">
              <a:spcBef>
                <a:spcPct val="0"/>
              </a:spcBef>
              <a:spcAft>
                <a:spcPct val="0"/>
              </a:spcAft>
            </a:pPr>
            <a:r>
              <a:rPr lang="en-US" altLang="en-US" sz="2000" dirty="0">
                <a:solidFill>
                  <a:schemeClr val="tx1"/>
                </a:solidFill>
                <a:latin typeface="Consolas" panose="020B0609020204030204" pitchFamily="49" charset="0"/>
                <a:ea typeface="Times New Roman" panose="02020603050405020304" pitchFamily="18" charset="0"/>
                <a:cs typeface="Courier New" panose="02070309020205020404" pitchFamily="49" charset="0"/>
              </a:rPr>
              <a:t>}</a:t>
            </a:r>
          </a:p>
        </p:txBody>
      </p:sp>
    </p:spTree>
    <p:extLst>
      <p:ext uri="{BB962C8B-B14F-4D97-AF65-F5344CB8AC3E}">
        <p14:creationId xmlns:p14="http://schemas.microsoft.com/office/powerpoint/2010/main" val="33224452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2" name="Content Placeholder 1"/>
          <p:cNvSpPr>
            <a:spLocks noGrp="1"/>
          </p:cNvSpPr>
          <p:nvPr>
            <p:ph idx="1"/>
          </p:nvPr>
        </p:nvSpPr>
        <p:spPr/>
        <p:txBody>
          <a:bodyPr/>
          <a:lstStyle/>
          <a:p>
            <a:r>
              <a:rPr lang="en-US" dirty="0"/>
              <a:t>Demo Custom Directive</a:t>
            </a:r>
          </a:p>
        </p:txBody>
      </p:sp>
    </p:spTree>
    <p:extLst>
      <p:ext uri="{BB962C8B-B14F-4D97-AF65-F5344CB8AC3E}">
        <p14:creationId xmlns:p14="http://schemas.microsoft.com/office/powerpoint/2010/main" val="4065374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1976-453A-4C46-8216-8F7797BE6EC9}"/>
              </a:ext>
            </a:extLst>
          </p:cNvPr>
          <p:cNvSpPr>
            <a:spLocks noGrp="1"/>
          </p:cNvSpPr>
          <p:nvPr>
            <p:ph type="title"/>
          </p:nvPr>
        </p:nvSpPr>
        <p:spPr/>
        <p:txBody>
          <a:bodyPr/>
          <a:lstStyle/>
          <a:p>
            <a:r>
              <a:rPr lang="en-IN" dirty="0"/>
              <a:t>Building Structural Directives</a:t>
            </a:r>
            <a:endParaRPr lang="en-US" dirty="0"/>
          </a:p>
        </p:txBody>
      </p:sp>
      <p:sp>
        <p:nvSpPr>
          <p:cNvPr id="3" name="Content Placeholder 2">
            <a:extLst>
              <a:ext uri="{FF2B5EF4-FFF2-40B4-BE49-F238E27FC236}">
                <a16:creationId xmlns:a16="http://schemas.microsoft.com/office/drawing/2014/main" id="{24E643F5-6B49-4D64-AF77-1C33AD361DA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78988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Templates, Styles &amp; Directives</a:t>
            </a:r>
          </a:p>
        </p:txBody>
      </p:sp>
      <p:sp>
        <p:nvSpPr>
          <p:cNvPr id="3" name="Content Placeholder 2"/>
          <p:cNvSpPr>
            <a:spLocks noGrp="1"/>
          </p:cNvSpPr>
          <p:nvPr>
            <p:ph sz="half" idx="1"/>
          </p:nvPr>
        </p:nvSpPr>
        <p:spPr/>
        <p:txBody>
          <a:bodyPr>
            <a:normAutofit lnSpcReduction="10000"/>
          </a:bodyPr>
          <a:lstStyle/>
          <a:p>
            <a:pPr lvl="0"/>
            <a:r>
              <a:rPr lang="en-IN" dirty="0"/>
              <a:t>Template, Styles, View Encapsulation, adding bootstrap to angular app</a:t>
            </a:r>
          </a:p>
          <a:p>
            <a:pPr lvl="0"/>
            <a:r>
              <a:rPr lang="en-IN" dirty="0"/>
              <a:t>Built-in Directives</a:t>
            </a:r>
          </a:p>
          <a:p>
            <a:pPr lvl="0"/>
            <a:r>
              <a:rPr lang="en-IN" dirty="0"/>
              <a:t>Creating Attribute Directive</a:t>
            </a:r>
          </a:p>
          <a:p>
            <a:pPr lvl="0"/>
            <a:r>
              <a:rPr lang="en-IN" dirty="0"/>
              <a:t>Using Renderer to build attribute directive</a:t>
            </a:r>
            <a:endParaRPr lang="en-US" dirty="0"/>
          </a:p>
        </p:txBody>
      </p:sp>
      <p:sp>
        <p:nvSpPr>
          <p:cNvPr id="4" name="Content Placeholder 3"/>
          <p:cNvSpPr>
            <a:spLocks noGrp="1"/>
          </p:cNvSpPr>
          <p:nvPr>
            <p:ph sz="half" idx="2"/>
          </p:nvPr>
        </p:nvSpPr>
        <p:spPr/>
        <p:txBody>
          <a:bodyPr>
            <a:normAutofit lnSpcReduction="10000"/>
          </a:bodyPr>
          <a:lstStyle/>
          <a:p>
            <a:pPr lvl="0"/>
            <a:r>
              <a:rPr lang="en-IN" dirty="0"/>
              <a:t>Host Listener to listen to Host Events</a:t>
            </a:r>
          </a:p>
          <a:p>
            <a:pPr lvl="0"/>
            <a:r>
              <a:rPr lang="en-IN" dirty="0"/>
              <a:t>Using Host Binding to bind to Host Properties</a:t>
            </a:r>
          </a:p>
          <a:p>
            <a:pPr lvl="0"/>
            <a:r>
              <a:rPr lang="en-IN" dirty="0"/>
              <a:t>Building Structural Directives</a:t>
            </a:r>
            <a:endParaRPr lang="en-US" dirty="0"/>
          </a:p>
        </p:txBody>
      </p:sp>
    </p:spTree>
    <p:extLst>
      <p:ext uri="{BB962C8B-B14F-4D97-AF65-F5344CB8AC3E}">
        <p14:creationId xmlns:p14="http://schemas.microsoft.com/office/powerpoint/2010/main" val="6200418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Templates and Style</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Template and Styles</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16738695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View Encapsulation</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91569198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Adding bootstrap to angular app</a:t>
            </a:r>
            <a:endParaRPr lang="en-US" dirty="0"/>
          </a:p>
        </p:txBody>
      </p:sp>
      <p:sp>
        <p:nvSpPr>
          <p:cNvPr id="3" name="Content Placeholder 2"/>
          <p:cNvSpPr>
            <a:spLocks noGrp="1"/>
          </p:cNvSpPr>
          <p:nvPr>
            <p:ph sz="half" idx="1"/>
          </p:nvPr>
        </p:nvSpPr>
        <p:spPr>
          <a:xfrm>
            <a:off x="1138844" y="1521228"/>
            <a:ext cx="9601200" cy="4954387"/>
          </a:xfrm>
        </p:spPr>
        <p:txBody>
          <a:bodyPr>
            <a:normAutofit/>
          </a:bodyPr>
          <a:lstStyle/>
          <a:p>
            <a:endParaRPr lang="en-US" dirty="0"/>
          </a:p>
        </p:txBody>
      </p:sp>
    </p:spTree>
    <p:extLst>
      <p:ext uri="{BB962C8B-B14F-4D97-AF65-F5344CB8AC3E}">
        <p14:creationId xmlns:p14="http://schemas.microsoft.com/office/powerpoint/2010/main" val="14218924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Directives</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5411346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Directives</a:t>
            </a:r>
            <a:endParaRPr lang="en-US" dirty="0"/>
          </a:p>
        </p:txBody>
      </p:sp>
      <p:sp>
        <p:nvSpPr>
          <p:cNvPr id="3" name="Content Placeholder 2"/>
          <p:cNvSpPr>
            <a:spLocks noGrp="1"/>
          </p:cNvSpPr>
          <p:nvPr>
            <p:ph sz="half" idx="1"/>
          </p:nvPr>
        </p:nvSpPr>
        <p:spPr>
          <a:xfrm>
            <a:off x="1138844" y="1521228"/>
            <a:ext cx="9601200" cy="4954387"/>
          </a:xfrm>
        </p:spPr>
        <p:txBody>
          <a:bodyPr>
            <a:normAutofit lnSpcReduction="10000"/>
          </a:bodyPr>
          <a:lstStyle/>
          <a:p>
            <a:r>
              <a:rPr lang="en-IN" dirty="0"/>
              <a:t>Directives are instructions to the DOM. </a:t>
            </a:r>
          </a:p>
          <a:p>
            <a:r>
              <a:rPr lang="en-IN" dirty="0"/>
              <a:t>“Components” are such kind of instructions in the DOM. </a:t>
            </a:r>
          </a:p>
          <a:p>
            <a:r>
              <a:rPr lang="en-IN" dirty="0"/>
              <a:t>Once we place our selector of our component somewhere in out template, we are instructing angular to add content of our component template and business logic in our typescript code in that place where we use the selector. </a:t>
            </a:r>
            <a:endParaRPr lang="en-US" dirty="0"/>
          </a:p>
          <a:p>
            <a:r>
              <a:rPr lang="en-IN" dirty="0"/>
              <a:t>“Components” are directives with templates, But there are also directives without template. </a:t>
            </a:r>
          </a:p>
          <a:p>
            <a:r>
              <a:rPr lang="en-IN" dirty="0"/>
              <a:t>Two Type of Directives:</a:t>
            </a:r>
          </a:p>
          <a:p>
            <a:pPr lvl="1"/>
            <a:r>
              <a:rPr lang="en-IN" dirty="0"/>
              <a:t>Built in directives.</a:t>
            </a:r>
          </a:p>
          <a:p>
            <a:pPr lvl="1"/>
            <a:r>
              <a:rPr lang="en-IN" dirty="0"/>
              <a:t>Custom directives</a:t>
            </a:r>
          </a:p>
          <a:p>
            <a:endParaRPr lang="en-US" dirty="0"/>
          </a:p>
        </p:txBody>
      </p:sp>
    </p:spTree>
    <p:extLst>
      <p:ext uri="{BB962C8B-B14F-4D97-AF65-F5344CB8AC3E}">
        <p14:creationId xmlns:p14="http://schemas.microsoft.com/office/powerpoint/2010/main" val="9454236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2597</TotalTime>
  <Words>1886</Words>
  <Application>Microsoft Office PowerPoint</Application>
  <PresentationFormat>Widescreen</PresentationFormat>
  <Paragraphs>305</Paragraphs>
  <Slides>26</Slides>
  <Notes>17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Consolas</vt:lpstr>
      <vt:lpstr>Franklin Gothic Book</vt:lpstr>
      <vt:lpstr>Crop</vt:lpstr>
      <vt:lpstr>      Angular 6</vt:lpstr>
      <vt:lpstr>Templates, Styles &amp; Directives</vt:lpstr>
      <vt:lpstr>Templates, Styles &amp; Directives</vt:lpstr>
      <vt:lpstr>Templates and Style</vt:lpstr>
      <vt:lpstr>Template and Styles</vt:lpstr>
      <vt:lpstr>View Encapsulation</vt:lpstr>
      <vt:lpstr>Adding bootstrap to angular app</vt:lpstr>
      <vt:lpstr>Directives</vt:lpstr>
      <vt:lpstr>Directives</vt:lpstr>
      <vt:lpstr>Built-in Directives</vt:lpstr>
      <vt:lpstr>Built-in Directives</vt:lpstr>
      <vt:lpstr>Built-in Directives</vt:lpstr>
      <vt:lpstr>Built-in Directives</vt:lpstr>
      <vt:lpstr>Built-in Directives</vt:lpstr>
      <vt:lpstr>Built-in Directives</vt:lpstr>
      <vt:lpstr>Built-in Directives</vt:lpstr>
      <vt:lpstr>Built-in Directives</vt:lpstr>
      <vt:lpstr>Built-in Directives</vt:lpstr>
      <vt:lpstr>Creating Attribute Directive</vt:lpstr>
      <vt:lpstr>Host Listener to listen to Host Events</vt:lpstr>
      <vt:lpstr>Host Listener to listen to Host Events</vt:lpstr>
      <vt:lpstr>PowerPoint Presentation</vt:lpstr>
      <vt:lpstr>Using Host Binding to bind to Host Properties</vt:lpstr>
      <vt:lpstr>Using Host Binding to bind to Host Properties</vt:lpstr>
      <vt:lpstr>Demo</vt:lpstr>
      <vt:lpstr>Building Structural Directives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394</cp:revision>
  <dcterms:created xsi:type="dcterms:W3CDTF">2017-07-28T13:43:20Z</dcterms:created>
  <dcterms:modified xsi:type="dcterms:W3CDTF">2019-02-15T12:32:40Z</dcterms:modified>
</cp:coreProperties>
</file>