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2" r:id="rId3"/>
    <p:sldId id="289" r:id="rId4"/>
    <p:sldId id="303" r:id="rId5"/>
    <p:sldId id="307" r:id="rId6"/>
    <p:sldId id="308" r:id="rId7"/>
    <p:sldId id="309" r:id="rId8"/>
    <p:sldId id="310" r:id="rId9"/>
    <p:sldId id="394" r:id="rId10"/>
    <p:sldId id="395" r:id="rId11"/>
    <p:sldId id="396" r:id="rId12"/>
    <p:sldId id="375" r:id="rId13"/>
    <p:sldId id="372" r:id="rId14"/>
    <p:sldId id="373" r:id="rId15"/>
    <p:sldId id="378" r:id="rId16"/>
    <p:sldId id="374" r:id="rId17"/>
    <p:sldId id="442" r:id="rId18"/>
    <p:sldId id="443" r:id="rId19"/>
    <p:sldId id="445" r:id="rId20"/>
    <p:sldId id="446" r:id="rId21"/>
    <p:sldId id="376" r:id="rId22"/>
    <p:sldId id="377" r:id="rId23"/>
    <p:sldId id="437" r:id="rId24"/>
    <p:sldId id="438" r:id="rId25"/>
    <p:sldId id="439" r:id="rId26"/>
    <p:sldId id="440" r:id="rId27"/>
    <p:sldId id="398" r:id="rId28"/>
    <p:sldId id="399" r:id="rId29"/>
    <p:sldId id="401" r:id="rId30"/>
    <p:sldId id="402" r:id="rId31"/>
    <p:sldId id="403" r:id="rId32"/>
    <p:sldId id="404" r:id="rId33"/>
    <p:sldId id="405" r:id="rId34"/>
    <p:sldId id="406" r:id="rId35"/>
    <p:sldId id="4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59" autoAdjust="0"/>
  </p:normalViewPr>
  <p:slideViewPr>
    <p:cSldViewPr snapToGrid="0">
      <p:cViewPr varScale="1">
        <p:scale>
          <a:sx n="59" d="100"/>
          <a:sy n="59" d="100"/>
        </p:scale>
        <p:origin x="4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/>
            <a:t>Describes the routes application supports</a:t>
          </a:r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/>
            <a:t>A “placeholder” component that gets expanded to each route’s content</a:t>
          </a:r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/>
            <a:t>Directive is used to link to routes</a:t>
          </a:r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26602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Describes the routes application supports</a:t>
          </a:r>
        </a:p>
      </dsp:txBody>
      <dsp:txXfrm>
        <a:off x="0" y="326602"/>
        <a:ext cx="8170983" cy="900900"/>
      </dsp:txXfrm>
    </dsp:sp>
    <dsp:sp modelId="{05BB0DDC-0F9E-47EA-A027-2D3BD96A0DBA}">
      <dsp:nvSpPr>
        <dsp:cNvPr id="0" name=""/>
        <dsp:cNvSpPr/>
      </dsp:nvSpPr>
      <dsp:spPr>
        <a:xfrm>
          <a:off x="408549" y="1882"/>
          <a:ext cx="571968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Routes</a:t>
          </a:r>
        </a:p>
      </dsp:txBody>
      <dsp:txXfrm>
        <a:off x="440252" y="33585"/>
        <a:ext cx="5656282" cy="586034"/>
      </dsp:txXfrm>
    </dsp:sp>
    <dsp:sp modelId="{1FF94A68-B47A-443E-B4B7-61071BC5DBB5}">
      <dsp:nvSpPr>
        <dsp:cNvPr id="0" name=""/>
        <dsp:cNvSpPr/>
      </dsp:nvSpPr>
      <dsp:spPr>
        <a:xfrm>
          <a:off x="0" y="1671022"/>
          <a:ext cx="8170983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“placeholder” component that gets expanded to each route’s content</a:t>
          </a:r>
        </a:p>
      </dsp:txBody>
      <dsp:txXfrm>
        <a:off x="0" y="1671022"/>
        <a:ext cx="8170983" cy="1212750"/>
      </dsp:txXfrm>
    </dsp:sp>
    <dsp:sp modelId="{FFCF5D1E-4D99-4E79-9506-B6ECF47AE092}">
      <dsp:nvSpPr>
        <dsp:cNvPr id="0" name=""/>
        <dsp:cNvSpPr/>
      </dsp:nvSpPr>
      <dsp:spPr>
        <a:xfrm>
          <a:off x="408549" y="1346302"/>
          <a:ext cx="5719688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RouterOutlet</a:t>
          </a:r>
          <a:endParaRPr lang="en-US" sz="2200" kern="1200" dirty="0"/>
        </a:p>
      </dsp:txBody>
      <dsp:txXfrm>
        <a:off x="440252" y="1378005"/>
        <a:ext cx="5656282" cy="586034"/>
      </dsp:txXfrm>
    </dsp:sp>
    <dsp:sp modelId="{F6601127-57FB-4DD0-98B2-4C93211F2DB4}">
      <dsp:nvSpPr>
        <dsp:cNvPr id="0" name=""/>
        <dsp:cNvSpPr/>
      </dsp:nvSpPr>
      <dsp:spPr>
        <a:xfrm>
          <a:off x="0" y="3327293"/>
          <a:ext cx="8170983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58216" rIns="634159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Directive is used to link to routes</a:t>
          </a:r>
        </a:p>
      </dsp:txBody>
      <dsp:txXfrm>
        <a:off x="0" y="3327293"/>
        <a:ext cx="8170983" cy="900900"/>
      </dsp:txXfrm>
    </dsp:sp>
    <dsp:sp modelId="{700B3221-BEBF-4637-A0BF-60E282B54BE5}">
      <dsp:nvSpPr>
        <dsp:cNvPr id="0" name=""/>
        <dsp:cNvSpPr/>
      </dsp:nvSpPr>
      <dsp:spPr>
        <a:xfrm>
          <a:off x="408549" y="3002573"/>
          <a:ext cx="571968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RouterLink</a:t>
          </a:r>
          <a:endParaRPr lang="en-US" sz="2200" kern="1200" dirty="0"/>
        </a:p>
      </dsp:txBody>
      <dsp:txXfrm>
        <a:off x="440252" y="3034276"/>
        <a:ext cx="565628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2FDAF-FDFA-4D91-B7D5-B70BF0C2E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F751A-81DC-4979-B134-0B9637883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43168-3989-412F-9E82-24F6289D3BAA}" type="datetimeFigureOut">
              <a:rPr lang="en-IN" smtClean="0"/>
              <a:t>15-02-2019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B070-D618-4990-82A6-38791719CE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BBF4-D3BF-4DBC-BAFC-74C874CF6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1A9E-F191-4484-BA21-68438700B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9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4BB93-324B-448F-83DE-379D3A550245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01D5-93D0-4CAB-8178-D27CE228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F01D5-93D0-4CAB-8178-D27CE2280C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HTML5 client-side routing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/>
              <a:t>history.pushState</a:t>
            </a:r>
            <a:r>
              <a:rPr lang="en-US" dirty="0"/>
              <a:t> method that exposes the browser’s navigational history to JavaScript.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now, instead of relying on the anchor hack to navigate routes, modern frameworks can rely on </a:t>
            </a:r>
            <a:r>
              <a:rPr lang="en-US" dirty="0" err="1"/>
              <a:t>pushState</a:t>
            </a:r>
            <a:r>
              <a:rPr lang="en-US" dirty="0"/>
              <a:t> to perform history manipulation without reloads.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value by using .subscribe.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r>
              <a:rPr lang="en-US" dirty="0"/>
              <a:t>The browser is a familiar model of application navigation:</a:t>
            </a:r>
          </a:p>
          <a:p>
            <a:r>
              <a:rPr lang="en-US" dirty="0"/>
              <a:t>Enter a URL in the address bar and the browser navigates to a corresponding page.</a:t>
            </a:r>
          </a:p>
          <a:p>
            <a:r>
              <a:rPr lang="en-US" dirty="0"/>
              <a:t>Click links on the page and the browser navigates to a new page.</a:t>
            </a:r>
          </a:p>
          <a:p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pPr algn="just"/>
            <a:r>
              <a:rPr lang="en-US" dirty="0"/>
              <a:t>The Angular Router ("the router") borrows from this model. It can interpret a browser URL as an instruction to navigate to a client-generated view. It can pass optional parameters along to the supporting view component that help it decide what specific content to present. </a:t>
            </a:r>
          </a:p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router has no routes until you configure it. The following example creates four route definitions, configures the router via the </a:t>
            </a:r>
            <a:r>
              <a:rPr lang="en-US" dirty="0" err="1"/>
              <a:t>RouterModule.forRoot</a:t>
            </a:r>
            <a:r>
              <a:rPr lang="en-US" dirty="0"/>
              <a:t> method, and adds the result to the </a:t>
            </a:r>
            <a:r>
              <a:rPr lang="en-US" dirty="0" err="1"/>
              <a:t>AppModule's</a:t>
            </a:r>
            <a:r>
              <a:rPr lang="en-US" dirty="0"/>
              <a:t> imports array.</a:t>
            </a:r>
          </a:p>
          <a:p>
            <a:r>
              <a:rPr lang="en-US" dirty="0"/>
              <a:t>The </a:t>
            </a:r>
            <a:r>
              <a:rPr lang="en-US" dirty="0" err="1"/>
              <a:t>appRoutes</a:t>
            </a:r>
            <a:r>
              <a:rPr lang="en-US" dirty="0"/>
              <a:t> array of </a:t>
            </a:r>
            <a:r>
              <a:rPr lang="en-US" i="1" dirty="0"/>
              <a:t>routes</a:t>
            </a:r>
            <a:r>
              <a:rPr lang="en-US" dirty="0"/>
              <a:t> describes how to navigate. Pass it to the </a:t>
            </a:r>
            <a:r>
              <a:rPr lang="en-US" dirty="0" err="1"/>
              <a:t>RouterModule.forRoot</a:t>
            </a:r>
            <a:r>
              <a:rPr lang="en-US" dirty="0"/>
              <a:t> method in the module imports to configure the router.</a:t>
            </a:r>
          </a:p>
          <a:p>
            <a:r>
              <a:rPr lang="en-US" dirty="0"/>
              <a:t>Each Route maps a URL path to a component. There are </a:t>
            </a:r>
            <a:r>
              <a:rPr lang="en-US" i="1" dirty="0"/>
              <a:t>no leading slashes</a:t>
            </a:r>
            <a:r>
              <a:rPr lang="en-US" dirty="0"/>
              <a:t> in the </a:t>
            </a:r>
            <a:r>
              <a:rPr lang="en-US" i="1" dirty="0"/>
              <a:t>path</a:t>
            </a:r>
            <a:r>
              <a:rPr lang="en-US" dirty="0"/>
              <a:t>. The router parses and builds the final URL for you, allowing you to use both relative and absolute paths when navigating between application views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Basic Routing Steps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Set &lt;base </a:t>
            </a:r>
            <a:r>
              <a:rPr lang="en-US" b="1" dirty="0" err="1"/>
              <a:t>href</a:t>
            </a:r>
            <a:r>
              <a:rPr lang="en-US" b="1" dirty="0"/>
              <a:t>=“/”&gt; tag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RouterConfig</a:t>
            </a:r>
            <a:r>
              <a:rPr lang="en-US" b="1" dirty="0"/>
              <a:t> on the root component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RouterOutlet</a:t>
            </a:r>
            <a:r>
              <a:rPr lang="en-US" b="1" dirty="0"/>
              <a:t> Component as placeholder</a:t>
            </a:r>
          </a:p>
          <a:p>
            <a:pPr algn="just"/>
            <a:r>
              <a:rPr lang="en-US" b="1" dirty="0"/>
              <a:t>Use the </a:t>
            </a:r>
            <a:r>
              <a:rPr lang="en-US" b="1" dirty="0" err="1"/>
              <a:t>RouterLink</a:t>
            </a:r>
            <a:r>
              <a:rPr lang="en-US" b="1" dirty="0"/>
              <a:t> directive for Link</a:t>
            </a:r>
          </a:p>
          <a:p>
            <a:r>
              <a:rPr lang="en-US" b="1" dirty="0"/>
              <a:t>Router outlet</a:t>
            </a:r>
          </a:p>
          <a:p>
            <a:r>
              <a:rPr lang="en-US" dirty="0"/>
              <a:t>Given this configuration, when the browser URL for this application becomes /heroes, the router matches that URL to the route path /heroes and displays the </a:t>
            </a:r>
            <a:r>
              <a:rPr lang="en-US" dirty="0" err="1"/>
              <a:t>HeroListComponent</a:t>
            </a:r>
            <a:r>
              <a:rPr lang="en-US" dirty="0"/>
              <a:t> </a:t>
            </a:r>
            <a:r>
              <a:rPr lang="en-US" i="1" dirty="0"/>
              <a:t>after</a:t>
            </a:r>
            <a:r>
              <a:rPr lang="en-US" dirty="0"/>
              <a:t> a </a:t>
            </a:r>
            <a:r>
              <a:rPr lang="en-US" dirty="0" err="1"/>
              <a:t>RouterOutlet</a:t>
            </a:r>
            <a:r>
              <a:rPr lang="en-US" dirty="0"/>
              <a:t> that you've placed in the host view's HTML.</a:t>
            </a:r>
          </a:p>
          <a:p>
            <a:r>
              <a:rPr lang="en-US" dirty="0"/>
              <a:t>COPY CODE&lt;router-outlet&gt;&lt;/router-outlet&gt; &lt;!-- Routed views go here --&gt;</a:t>
            </a:r>
          </a:p>
          <a:p>
            <a:r>
              <a:rPr lang="en-US" b="1" dirty="0"/>
              <a:t>Router links</a:t>
            </a:r>
          </a:p>
          <a:p>
            <a:r>
              <a:rPr lang="en-US" dirty="0"/>
              <a:t>Now you have routes configured and a place to render them, but how do you navigate? The URL could arrive directly from the browser address bar.</a:t>
            </a:r>
          </a:p>
          <a:p>
            <a:r>
              <a:rPr lang="en-US" dirty="0"/>
              <a:t>The </a:t>
            </a:r>
            <a:r>
              <a:rPr lang="en-US" dirty="0" err="1"/>
              <a:t>RouterLink</a:t>
            </a:r>
            <a:r>
              <a:rPr lang="en-US" dirty="0"/>
              <a:t> directives on the anchor tags give the router control over those elements. The navigation paths are fixed, so you can assign a string to the </a:t>
            </a:r>
            <a:r>
              <a:rPr lang="en-US" dirty="0" err="1"/>
              <a:t>routerLink</a:t>
            </a:r>
            <a:r>
              <a:rPr lang="en-US" dirty="0"/>
              <a:t> (a "one-time" binding).</a:t>
            </a:r>
          </a:p>
          <a:p>
            <a:r>
              <a:rPr lang="en-US" dirty="0"/>
              <a:t>Had the navigation path been more dynamic, you could have bound to a template expression that returned an array of route link parameters (the </a:t>
            </a:r>
            <a:r>
              <a:rPr lang="en-US" i="1" dirty="0"/>
              <a:t>link parameters array</a:t>
            </a:r>
            <a:r>
              <a:rPr lang="en-US" dirty="0"/>
              <a:t>). The router resolves that array into a complete URL.</a:t>
            </a:r>
          </a:p>
          <a:p>
            <a:r>
              <a:rPr lang="en-US" dirty="0"/>
              <a:t>The </a:t>
            </a:r>
            <a:r>
              <a:rPr lang="en-US" b="1" dirty="0" err="1"/>
              <a:t>RouterLinkActive</a:t>
            </a:r>
            <a:r>
              <a:rPr lang="en-US" dirty="0"/>
              <a:t> directive on each anchor tag helps visually distinguish the anchor for the currently selected "active" route. The router adds the active CSS class to the element when the associated </a:t>
            </a:r>
            <a:r>
              <a:rPr lang="en-US" i="1" dirty="0" err="1"/>
              <a:t>RouterLink</a:t>
            </a:r>
            <a:r>
              <a:rPr lang="en-US" dirty="0"/>
              <a:t> becomes active. You can add this directive to the anchor or to its parent element.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3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5413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260" y="1192192"/>
            <a:ext cx="5718424" cy="2804929"/>
          </a:xfrm>
        </p:spPr>
        <p:txBody>
          <a:bodyPr anchor="b">
            <a:noAutofit/>
          </a:bodyPr>
          <a:lstStyle>
            <a:lvl1pPr algn="l"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259" y="4066720"/>
            <a:ext cx="7596451" cy="1086237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6874" y="79334"/>
            <a:ext cx="4620101" cy="601480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23365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0" y="1828800"/>
            <a:ext cx="24384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2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3463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8800"/>
            <a:ext cx="3048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4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9"/>
            <a:ext cx="1138599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93967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4" y="1494769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D2395BC-8BC9-4091-B524-0E19CBD6A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5400000" flipH="1">
            <a:off x="-79029" y="79030"/>
            <a:ext cx="6857997" cy="6699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304C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4328932" y="0"/>
            <a:ext cx="7863068" cy="6858000"/>
            <a:chOff x="3461852" y="0"/>
            <a:chExt cx="8730148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A1A95F-E6B1-4D64-9EE3-62F86C38769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524" y="5780459"/>
            <a:ext cx="886097" cy="938841"/>
          </a:xfrm>
          <a:prstGeom prst="rect">
            <a:avLst/>
          </a:prstGeom>
        </p:spPr>
      </p:pic>
      <p:grpSp>
        <p:nvGrpSpPr>
          <p:cNvPr id="12" name="Group 14"/>
          <p:cNvGrpSpPr>
            <a:grpSpLocks noChangeAspect="1"/>
          </p:cNvGrpSpPr>
          <p:nvPr userDrawn="1"/>
        </p:nvGrpSpPr>
        <p:grpSpPr>
          <a:xfrm>
            <a:off x="9769232" y="214877"/>
            <a:ext cx="2112264" cy="470923"/>
            <a:chOff x="728663" y="4465638"/>
            <a:chExt cx="5354637" cy="1193801"/>
          </a:xfrm>
        </p:grpSpPr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5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8349-BE40-45B0-B85F-362D0421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59" y="1192192"/>
            <a:ext cx="7026363" cy="2804929"/>
          </a:xfrm>
        </p:spPr>
        <p:txBody>
          <a:bodyPr/>
          <a:lstStyle/>
          <a:p>
            <a:r>
              <a:rPr lang="en-IN" dirty="0"/>
              <a:t>      Angular 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07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207360-794A-4E0D-A171-1118974E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59" y="2693595"/>
            <a:ext cx="1230294" cy="1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ng-content and @</a:t>
            </a:r>
            <a:r>
              <a:rPr lang="en-IN" dirty="0" err="1"/>
              <a:t>ContentChild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82385"/>
            <a:ext cx="9601200" cy="1485900"/>
          </a:xfrm>
        </p:spPr>
        <p:txBody>
          <a:bodyPr/>
          <a:lstStyle/>
          <a:p>
            <a:pPr lvl="0"/>
            <a:r>
              <a:rPr lang="en-IN" dirty="0"/>
              <a:t>Inter-component communication (using Input, Output and Services)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428750"/>
            <a:ext cx="11385992" cy="464375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Routing means loading sub-templates depending upon the URL of the page.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We can break out the view into a layout and template views and only show the view which we want to show based upon the URL the user is accessing.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Routes are a way for multiple views to be used within a single HTML page. This enables you page to look more "app-like" because users are not seeing page reloads happen within the browser.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Defining routes in application can: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Separate different areas of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Maintain the state in the app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Protect areas of the app based on certain rules</a:t>
            </a:r>
          </a:p>
          <a:p>
            <a:pPr algn="just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AngularJS routes enable us to create different URLs for different content in our application.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Having different URLs for different content enables the user to bookmark URLs to specific content.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Angular 2 routes are configured  by mapping paths to the component that will handle them.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For instance, let consider an application with 2 routes: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main page route, using the /#/home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about page, using the /#/about path;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when the user visits the root path (/#/), it will redirect to the home path.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7" y="1528449"/>
            <a:ext cx="11385992" cy="46437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To  implement Routing to Angular Application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Import </a:t>
            </a:r>
            <a:r>
              <a:rPr lang="en-US" dirty="0" err="1"/>
              <a:t>RouterModule</a:t>
            </a:r>
            <a:r>
              <a:rPr lang="en-US" dirty="0"/>
              <a:t> and Routes from ‘@angular/router’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Routes} from '@angular/router';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Define routes for application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dirty="0" err="1"/>
              <a:t>const</a:t>
            </a:r>
            <a:r>
              <a:rPr lang="en-US" dirty="0"/>
              <a:t> routes: Routes = [ { path: 'home', component: </a:t>
            </a:r>
            <a:r>
              <a:rPr lang="en-US" dirty="0" err="1"/>
              <a:t>HomeComponent</a:t>
            </a:r>
            <a:r>
              <a:rPr lang="en-US" dirty="0"/>
              <a:t> }];</a:t>
            </a:r>
          </a:p>
          <a:p>
            <a:pPr marL="342900" lvl="1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50" dirty="0"/>
              <a:t>Install the routes using </a:t>
            </a:r>
            <a:r>
              <a:rPr lang="en-US" sz="1950" dirty="0" err="1"/>
              <a:t>RouterModule.forRoot</a:t>
            </a:r>
            <a:r>
              <a:rPr lang="en-US" sz="1950" dirty="0"/>
              <a:t>(routes) in the imports of </a:t>
            </a:r>
            <a:r>
              <a:rPr lang="en-US" sz="1950" dirty="0" err="1"/>
              <a:t>NgModule</a:t>
            </a:r>
            <a:endParaRPr lang="en-US" sz="1950" dirty="0"/>
          </a:p>
          <a:p>
            <a:pPr marL="568325" lvl="2" indent="-225425">
              <a:lnSpc>
                <a:spcPct val="100000"/>
              </a:lnSpc>
            </a:pPr>
            <a:r>
              <a:rPr lang="en-US" sz="1600" dirty="0"/>
              <a:t>imports: [ </a:t>
            </a:r>
            <a:r>
              <a:rPr lang="en-US" sz="1600" dirty="0" err="1"/>
              <a:t>BrowserModule</a:t>
            </a:r>
            <a:r>
              <a:rPr lang="en-US" sz="1600" dirty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(routes)]</a:t>
            </a:r>
          </a:p>
        </p:txBody>
      </p:sp>
    </p:spTree>
    <p:extLst>
      <p:ext uri="{BB962C8B-B14F-4D97-AF65-F5344CB8AC3E}">
        <p14:creationId xmlns:p14="http://schemas.microsoft.com/office/powerpoint/2010/main" val="8566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three main components are used to configure routing in Angular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946032" y="2416569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02124"/>
              </p:ext>
            </p:extLst>
          </p:nvPr>
        </p:nvGraphicFramePr>
        <p:xfrm>
          <a:off x="1371600" y="1428750"/>
          <a:ext cx="8539162" cy="5053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Displays the application component for the active URL. Manages navigation from one component to the next.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RouterModule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A separate Angular module that provides the necessary service providers and directives for navigating through application views.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Routes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Defines an array of Routes, each mapping a URL path to a component.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9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Defines how the router should navigate to a component based on a URL pattern. Most routes consist of a path and a component type.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1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RouterOutlet</a:t>
                      </a:r>
                      <a:endParaRPr lang="en-US" sz="1800" b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(&lt;router-outlet&gt;) that marks where the router displays a view.</a:t>
                      </a:r>
                      <a:endParaRPr lang="en-US" sz="1800" b="0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0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4067"/>
              </p:ext>
            </p:extLst>
          </p:nvPr>
        </p:nvGraphicFramePr>
        <p:xfrm>
          <a:off x="1467225" y="1428750"/>
          <a:ext cx="8532018" cy="5154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binding a clickable HTML element to a route. Clicking an element with a </a:t>
                      </a:r>
                      <a:r>
                        <a:rPr lang="en-US" sz="1800" dirty="0" err="1">
                          <a:effectLst/>
                        </a:rPr>
                        <a:t>routerLinkdirective</a:t>
                      </a:r>
                      <a:r>
                        <a:rPr lang="en-US" sz="1800" dirty="0">
                          <a:effectLst/>
                        </a:rPr>
                        <a:t> that is bound to a string or a link parameters array triggers a navigation.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RouterLinkActive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directive for adding/removing classes from an HTML element when an associated 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 contained on or inside the element becomes active/inactive.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9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ActivatedRoute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 service that is provided to each route component that contains route specific information such as route parameters, static data, resolve data, global query </a:t>
                      </a:r>
                      <a:r>
                        <a:rPr lang="en-US" sz="1800" dirty="0" err="1">
                          <a:effectLst/>
                        </a:rPr>
                        <a:t>params</a:t>
                      </a:r>
                      <a:r>
                        <a:rPr lang="en-US" sz="1800" dirty="0">
                          <a:effectLst/>
                        </a:rPr>
                        <a:t>, and the global fragment.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4090602872"/>
                  </a:ext>
                </a:extLst>
              </a:tr>
              <a:tr h="959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effectLst/>
                        </a:rPr>
                        <a:t>RouterState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The current state of the router including a tree of the currently activated routes together with convenience methods for traversing the route tree.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255623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5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1196"/>
              </p:ext>
            </p:extLst>
          </p:nvPr>
        </p:nvGraphicFramePr>
        <p:xfrm>
          <a:off x="1451299" y="1561255"/>
          <a:ext cx="8532018" cy="2678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Router Part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800" b="1" dirty="0">
                        <a:effectLst/>
                      </a:endParaRPr>
                    </a:p>
                  </a:txBody>
                  <a:tcPr marL="203465" marR="203465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88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Link parameters array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array that the router interprets as a routing instruction. You can bind that array to a </a:t>
                      </a:r>
                      <a:r>
                        <a:rPr lang="en-US" sz="1800" dirty="0" err="1">
                          <a:effectLst/>
                        </a:rPr>
                        <a:t>RouterLink</a:t>
                      </a:r>
                      <a:r>
                        <a:rPr lang="en-US" sz="1800" dirty="0">
                          <a:effectLst/>
                        </a:rPr>
                        <a:t> or pass the array as an argument to the </a:t>
                      </a:r>
                      <a:r>
                        <a:rPr lang="en-US" sz="1800" dirty="0" err="1">
                          <a:effectLst/>
                        </a:rPr>
                        <a:t>Router.navigate</a:t>
                      </a:r>
                      <a:r>
                        <a:rPr lang="en-US" sz="1800" dirty="0">
                          <a:effectLst/>
                        </a:rPr>
                        <a:t> method.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9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Routing component</a:t>
                      </a:r>
                      <a:endParaRPr lang="en-US" sz="1800" b="0">
                        <a:effectLst/>
                      </a:endParaRPr>
                    </a:p>
                  </a:txBody>
                  <a:tcPr marL="148293" marR="148293" marT="74147" marB="7414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An Angular component with a </a:t>
                      </a:r>
                      <a:r>
                        <a:rPr lang="en-US" sz="1800" dirty="0" err="1">
                          <a:effectLst/>
                        </a:rPr>
                        <a:t>RouterOutlet</a:t>
                      </a:r>
                      <a:r>
                        <a:rPr lang="en-US" sz="1800" dirty="0">
                          <a:effectLst/>
                        </a:rPr>
                        <a:t> that displays views based on router navigations.</a:t>
                      </a:r>
                      <a:endParaRPr lang="en-US" sz="1800" b="0" dirty="0">
                        <a:effectLst/>
                      </a:endParaRPr>
                    </a:p>
                  </a:txBody>
                  <a:tcPr marL="148293" marR="148293" marT="74147" marB="74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9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Deep Dive / Routing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022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730" y="142875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define routes for application, create a Routes configuration and then use </a:t>
            </a:r>
            <a:r>
              <a:rPr lang="en-US" dirty="0" err="1"/>
              <a:t>RouterModule.forRoot</a:t>
            </a:r>
            <a:r>
              <a:rPr lang="en-US" dirty="0"/>
              <a:t>(routes) to provide application with the dependencies necessary to use the router.</a:t>
            </a:r>
          </a:p>
          <a:p>
            <a:pPr lvl="1"/>
            <a:r>
              <a:rPr lang="en-US" dirty="0"/>
              <a:t>path specifies the URL this route will handle</a:t>
            </a:r>
          </a:p>
          <a:p>
            <a:pPr lvl="1"/>
            <a:r>
              <a:rPr lang="en-US" dirty="0"/>
              <a:t>component maps to the Component and its template</a:t>
            </a:r>
          </a:p>
          <a:p>
            <a:pPr lvl="1"/>
            <a:r>
              <a:rPr lang="en-US" dirty="0"/>
              <a:t>optional </a:t>
            </a:r>
            <a:r>
              <a:rPr lang="en-US" dirty="0" err="1"/>
              <a:t>redirectTo</a:t>
            </a:r>
            <a:r>
              <a:rPr lang="en-US" dirty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3613" y="4010891"/>
            <a:ext cx="8464061" cy="267872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 [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'home',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'full'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'home',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'about',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'contact', component: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path: '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redirectTo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'contact' },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0451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6008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The router-outlet element indicates where the contents of each route component will be rendered.</a:t>
            </a:r>
          </a:p>
          <a:p>
            <a:pPr algn="just"/>
            <a:r>
              <a:rPr lang="en-US" dirty="0" err="1"/>
              <a:t>RouterOutlet</a:t>
            </a:r>
            <a:r>
              <a:rPr lang="en-US" dirty="0"/>
              <a:t> directive is used to describe to Angular where in our page we want to render the contents for each route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72579" y="3305591"/>
            <a:ext cx="6087326" cy="24327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@Component({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selector: 'my-app',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template:`&lt;div class="container"&gt;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&lt;router-outlet&gt;&lt;/router-outlet&gt;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&lt;/div&gt;`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16552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Navigating with Router 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8457" y="1544920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generates link based on the route path.</a:t>
            </a:r>
          </a:p>
          <a:p>
            <a:pPr algn="just"/>
            <a:r>
              <a:rPr lang="en-US" dirty="0" err="1"/>
              <a:t>routerLink</a:t>
            </a:r>
            <a:r>
              <a:rPr lang="en-US" dirty="0"/>
              <a:t> navigates to a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54014" y="2825262"/>
            <a:ext cx="5910048" cy="20830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                        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]="['Home']"&gt;Home&lt;/a&gt;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&lt;a [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]="[‘About']"&gt;About Us&lt;/a&gt;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370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RouterOutlet</a:t>
            </a:r>
            <a:r>
              <a:rPr lang="en-US" dirty="0"/>
              <a:t> &amp; </a:t>
            </a:r>
            <a:r>
              <a:rPr lang="en-US" dirty="0" err="1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99117" y="1508578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3936" y="2824304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33937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&lt;a [</a:t>
            </a:r>
            <a:r>
              <a:rPr lang="en-US" sz="1600" dirty="0" err="1">
                <a:solidFill>
                  <a:srgbClr val="000000"/>
                </a:solidFill>
              </a:rPr>
              <a:t>routerLink</a:t>
            </a:r>
            <a:r>
              <a:rPr lang="en-US" sz="1600" dirty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7477" y="5661139"/>
            <a:ext cx="8363938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['Go'] 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13437" y="5098915"/>
            <a:ext cx="8614605" cy="392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195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195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460" y="1220317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18075" y="1724846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Template</a:t>
            </a:r>
            <a:endParaRPr lang="en-US" sz="2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52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Routing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way the Angular application parses and creates paths from and to route definitions is now location strategy.</a:t>
            </a:r>
          </a:p>
          <a:p>
            <a:pPr algn="just"/>
            <a:r>
              <a:rPr lang="en-US" dirty="0" err="1"/>
              <a:t>HashLocationStrategy</a:t>
            </a:r>
            <a:r>
              <a:rPr lang="en-US" dirty="0"/>
              <a:t> ('#/')</a:t>
            </a:r>
          </a:p>
          <a:p>
            <a:pPr algn="just"/>
            <a:r>
              <a:rPr lang="en-US" dirty="0" err="1"/>
              <a:t>PathLocationStrategy</a:t>
            </a:r>
            <a:r>
              <a:rPr lang="en-US" dirty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05274" y="3818873"/>
            <a:ext cx="8003306" cy="25540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//import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from '@angular/common';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 that location strategy to the providers of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providers: [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provide: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useClass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HashLocationStrategy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51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Passing Parameters to 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803" y="1528449"/>
            <a:ext cx="11385992" cy="4643751"/>
          </a:xfrm>
        </p:spPr>
        <p:txBody>
          <a:bodyPr/>
          <a:lstStyle/>
          <a:p>
            <a:pPr algn="just"/>
            <a:r>
              <a:rPr lang="en-US" dirty="0"/>
              <a:t>Route </a:t>
            </a:r>
            <a:r>
              <a:rPr lang="en-US" dirty="0" err="1"/>
              <a:t>Parametes</a:t>
            </a:r>
            <a:r>
              <a:rPr lang="en-US" dirty="0"/>
              <a:t> helps to navigate to a specific resource. For instance product with id 3</a:t>
            </a:r>
          </a:p>
          <a:p>
            <a:pPr lvl="1" algn="just"/>
            <a:r>
              <a:rPr lang="en-US" sz="1600" dirty="0"/>
              <a:t>/products/3</a:t>
            </a:r>
          </a:p>
          <a:p>
            <a:r>
              <a:rPr lang="en-US" dirty="0"/>
              <a:t>route takes a parameter by putting a colon : in front of the path segment</a:t>
            </a:r>
          </a:p>
          <a:p>
            <a:pPr lvl="1"/>
            <a:r>
              <a:rPr lang="en-US" sz="1600" dirty="0"/>
              <a:t>/route/:</a:t>
            </a:r>
            <a:r>
              <a:rPr lang="en-US" sz="1600" dirty="0" err="1"/>
              <a:t>param</a:t>
            </a:r>
            <a:endParaRPr lang="en-US" sz="1600" dirty="0"/>
          </a:p>
          <a:p>
            <a:r>
              <a:rPr lang="en-US" dirty="0"/>
              <a:t>To add a parameter to router configuration and to access the value refer the code given below</a:t>
            </a:r>
          </a:p>
          <a:p>
            <a:endParaRPr lang="en-US" dirty="0"/>
          </a:p>
          <a:p>
            <a:pPr lvl="1" algn="just"/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933904" y="4232030"/>
            <a:ext cx="8428107" cy="21328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routes: Routes =([  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 path:'/products/:id',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name:‘Product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/*To access the parameter value */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routeParams.get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71974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258" y="1291569"/>
            <a:ext cx="11385992" cy="46437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order to access route parameter value in Components, we need to import </a:t>
            </a:r>
            <a:r>
              <a:rPr lang="en-US" dirty="0" err="1"/>
              <a:t>ActivatedRoute</a:t>
            </a:r>
            <a:endParaRPr lang="en-US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lvl="1" algn="just"/>
            <a:endParaRPr lang="en-US" sz="1950" dirty="0"/>
          </a:p>
          <a:p>
            <a:pPr algn="just"/>
            <a:r>
              <a:rPr lang="en-US" dirty="0"/>
              <a:t>inject the </a:t>
            </a:r>
            <a:r>
              <a:rPr lang="en-US" dirty="0" err="1"/>
              <a:t>ActivatedRoute</a:t>
            </a:r>
            <a:r>
              <a:rPr lang="en-US" dirty="0"/>
              <a:t> into the constructor of our component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5338" y="2138790"/>
            <a:ext cx="6092532" cy="83093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{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from '@angular/router’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0612" y="3545366"/>
            <a:ext cx="7434071" cy="26486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ProductComponent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id: string;</a:t>
            </a:r>
          </a:p>
          <a:p>
            <a:pPr lvl="1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constructor(private route: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ActivatedRoute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route.params.subscribe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{ this.id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['id']; 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212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Understanding Navigation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Navigating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44" y="238760"/>
            <a:ext cx="9601200" cy="1485900"/>
          </a:xfrm>
        </p:spPr>
        <p:txBody>
          <a:bodyPr/>
          <a:lstStyle/>
          <a:p>
            <a:pPr lvl="0"/>
            <a:r>
              <a:rPr lang="en-IN" dirty="0"/>
              <a:t>Passing Query Parameters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47320"/>
            <a:ext cx="9601200" cy="1485900"/>
          </a:xfrm>
        </p:spPr>
        <p:txBody>
          <a:bodyPr/>
          <a:lstStyle/>
          <a:p>
            <a:pPr lvl="0"/>
            <a:r>
              <a:rPr lang="en-US" dirty="0"/>
              <a:t>Components Deep Dive /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449069"/>
            <a:ext cx="4447786" cy="358140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Component Life Cycle Hooks</a:t>
            </a:r>
          </a:p>
          <a:p>
            <a:pPr lvl="0"/>
            <a:r>
              <a:rPr lang="en-IN" sz="1700" dirty="0"/>
              <a:t>Reusable components in angular using &lt;ng-content&gt;</a:t>
            </a:r>
            <a:endParaRPr lang="en-US" sz="1700" dirty="0"/>
          </a:p>
          <a:p>
            <a:pPr lvl="0"/>
            <a:r>
              <a:rPr lang="en-IN" sz="1700" dirty="0"/>
              <a:t>ng-content and @</a:t>
            </a:r>
            <a:r>
              <a:rPr lang="en-IN" sz="1700" dirty="0" err="1"/>
              <a:t>ContentChild</a:t>
            </a:r>
            <a:endParaRPr lang="en-IN" sz="1700" dirty="0"/>
          </a:p>
          <a:p>
            <a:pPr lvl="0"/>
            <a:r>
              <a:rPr lang="en-IN" sz="1700" dirty="0"/>
              <a:t>Inter-component communication (using Input, Output and Services)</a:t>
            </a:r>
            <a:endParaRPr lang="en-US" sz="1700" dirty="0"/>
          </a:p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616" y="890270"/>
            <a:ext cx="4447786" cy="5723891"/>
          </a:xfrm>
        </p:spPr>
        <p:txBody>
          <a:bodyPr>
            <a:noAutofit/>
          </a:bodyPr>
          <a:lstStyle/>
          <a:p>
            <a:pPr lvl="0"/>
            <a:r>
              <a:rPr lang="en-IN" sz="1700" dirty="0"/>
              <a:t>Navigating with Router links</a:t>
            </a:r>
            <a:endParaRPr lang="en-US" sz="1700" dirty="0"/>
          </a:p>
          <a:p>
            <a:pPr lvl="0"/>
            <a:r>
              <a:rPr lang="en-IN" sz="1700" dirty="0"/>
              <a:t>Understanding Navigation Paths</a:t>
            </a:r>
            <a:endParaRPr lang="en-US" sz="1700" dirty="0"/>
          </a:p>
          <a:p>
            <a:pPr lvl="0"/>
            <a:r>
              <a:rPr lang="en-IN" sz="1700" dirty="0"/>
              <a:t>Navigating Programmatically</a:t>
            </a:r>
            <a:endParaRPr lang="en-US" sz="1700" dirty="0"/>
          </a:p>
          <a:p>
            <a:pPr lvl="0"/>
            <a:r>
              <a:rPr lang="en-IN" sz="1700" dirty="0"/>
              <a:t>Passing Parameters to Routes</a:t>
            </a:r>
            <a:endParaRPr lang="en-US" sz="1700" dirty="0"/>
          </a:p>
          <a:p>
            <a:pPr lvl="0"/>
            <a:r>
              <a:rPr lang="en-IN" sz="1700" dirty="0"/>
              <a:t>Passing Query Parameters and Fragments</a:t>
            </a:r>
          </a:p>
          <a:p>
            <a:pPr lvl="0"/>
            <a:r>
              <a:rPr lang="en-IN" sz="1700" dirty="0"/>
              <a:t>Setting up Child (Nested) Routes</a:t>
            </a:r>
          </a:p>
          <a:p>
            <a:pPr lvl="0"/>
            <a:r>
              <a:rPr lang="en-IN" sz="1700" dirty="0"/>
              <a:t>Passing static data on routes</a:t>
            </a:r>
            <a:endParaRPr lang="en-US" sz="1700" dirty="0"/>
          </a:p>
          <a:p>
            <a:pPr lvl="0"/>
            <a:r>
              <a:rPr lang="en-IN" sz="1700" dirty="0"/>
              <a:t>Map() operator and </a:t>
            </a:r>
            <a:r>
              <a:rPr lang="en-IN" sz="1700" dirty="0" err="1"/>
              <a:t>switchMap</a:t>
            </a:r>
            <a:r>
              <a:rPr lang="en-IN" sz="1700" dirty="0"/>
              <a:t>() operator</a:t>
            </a:r>
            <a:endParaRPr lang="en-US" sz="1700" dirty="0"/>
          </a:p>
          <a:p>
            <a:pPr lvl="0"/>
            <a:r>
              <a:rPr lang="en-IN" sz="1700" dirty="0"/>
              <a:t>Redirecting and wildcard routes</a:t>
            </a:r>
            <a:endParaRPr lang="en-US" sz="1700" dirty="0"/>
          </a:p>
          <a:p>
            <a:pPr lvl="0"/>
            <a:r>
              <a:rPr lang="en-IN" sz="1700" dirty="0"/>
              <a:t>Outsourcing Route Configuration (create custom module)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647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Setting up Child (Nested)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Passing static data on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666865"/>
            <a:ext cx="10119360" cy="1485900"/>
          </a:xfrm>
        </p:spPr>
        <p:txBody>
          <a:bodyPr/>
          <a:lstStyle/>
          <a:p>
            <a:pPr lvl="0"/>
            <a:r>
              <a:rPr lang="en-IN" dirty="0"/>
              <a:t>Map() operator and </a:t>
            </a:r>
            <a:r>
              <a:rPr lang="en-IN" dirty="0" err="1"/>
              <a:t>switchMap</a:t>
            </a:r>
            <a:r>
              <a:rPr lang="en-IN" dirty="0"/>
              <a:t>()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Redirecting and wildcard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38760"/>
            <a:ext cx="10312400" cy="1485900"/>
          </a:xfrm>
        </p:spPr>
        <p:txBody>
          <a:bodyPr/>
          <a:lstStyle/>
          <a:p>
            <a:pPr lvl="0"/>
            <a:r>
              <a:rPr lang="en-IN" dirty="0"/>
              <a:t>Outsourcing Route Configuration </a:t>
            </a:r>
            <a:br>
              <a:rPr lang="en-IN" dirty="0"/>
            </a:br>
            <a:r>
              <a:rPr lang="en-IN" dirty="0"/>
              <a:t>(create custom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7624" y="1428750"/>
            <a:ext cx="8866331" cy="4643751"/>
          </a:xfrm>
        </p:spPr>
        <p:txBody>
          <a:bodyPr/>
          <a:lstStyle/>
          <a:p>
            <a:r>
              <a:rPr lang="en-US" dirty="0"/>
              <a:t>Demo Router</a:t>
            </a:r>
          </a:p>
          <a:p>
            <a:r>
              <a:rPr lang="en-US" dirty="0"/>
              <a:t>Demo Router Passing Parameter</a:t>
            </a:r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025" y="1301360"/>
            <a:ext cx="10177295" cy="2852737"/>
          </a:xfrm>
        </p:spPr>
        <p:txBody>
          <a:bodyPr/>
          <a:lstStyle/>
          <a:p>
            <a:r>
              <a:rPr lang="en-US" dirty="0"/>
              <a:t>Components Deep Dive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Lifecycle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6008" y="1428750"/>
            <a:ext cx="11062719" cy="46437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Angular application goes through a lifecycle.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want to access the value of an input - to load additional data from the server for example - you have to use a lifecycle phase.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constructor of the component class is called before any other component lifecycle hook.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best practice inputs of a component should not be accessed via constructor.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access the value of an input for instance to load data from server component’s life cycle phase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267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component has a lifecycle managed by Angular.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creates it, renders it, creates and renders its children, checks it when its data-bound properties change, and destroys it before removing it from the DOM.</a:t>
            </a:r>
          </a:p>
          <a:p>
            <a:pPr>
              <a:lnSpc>
                <a:spcPct val="100000"/>
              </a:lnSpc>
            </a:pPr>
            <a:r>
              <a:rPr lang="en-US" dirty="0"/>
              <a:t>Angular offers </a:t>
            </a:r>
            <a:r>
              <a:rPr lang="en-US" b="1" dirty="0"/>
              <a:t>lifecycle hooks</a:t>
            </a:r>
            <a:r>
              <a:rPr lang="en-US" dirty="0"/>
              <a:t> that provide visibility into these key life moments and the ability to act when they occur.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9" y="3669175"/>
            <a:ext cx="4469108" cy="2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 Cycle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After</a:t>
            </a:r>
            <a:r>
              <a:rPr lang="en-US" dirty="0"/>
              <a:t> creating a component by calling its constructor, Angular calls the lifecycle hook methods in the following sequence at specific moments: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9549" y="2463502"/>
          <a:ext cx="8332461" cy="41258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0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when Angular (re)sets data-bound input properties. The method receives a </a:t>
                      </a:r>
                      <a:r>
                        <a:rPr lang="en-US" sz="1800" kern="1200" dirty="0" err="1">
                          <a:effectLst/>
                        </a:rPr>
                        <a:t>SimpleChanges</a:t>
                      </a:r>
                      <a:r>
                        <a:rPr lang="en-US" sz="1800" kern="1200" dirty="0">
                          <a:effectLst/>
                        </a:rPr>
                        <a:t> object of current and previous property values. Called before 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Initialize the directive/component after Angular first displays the data-bound properties and sets the directive/component's input properties.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Called once, after the first 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Detect and act upon changes that Angular can't or won't detect on its own. Called during every change detection run, immediately after </a:t>
                      </a:r>
                      <a:r>
                        <a:rPr lang="en-US" sz="1800" kern="1200" dirty="0" err="1">
                          <a:effectLst/>
                        </a:rPr>
                        <a:t>ngOnChanges</a:t>
                      </a:r>
                      <a:r>
                        <a:rPr lang="en-US" sz="1800" kern="1200" dirty="0">
                          <a:effectLst/>
                        </a:rPr>
                        <a:t>() and </a:t>
                      </a:r>
                      <a:r>
                        <a:rPr lang="en-US" sz="1800" kern="1200" dirty="0" err="1">
                          <a:effectLst/>
                        </a:rPr>
                        <a:t>ngOnInit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48820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61" y="297873"/>
            <a:ext cx="9601200" cy="1485900"/>
          </a:xfrm>
        </p:spPr>
        <p:txBody>
          <a:bodyPr/>
          <a:lstStyle/>
          <a:p>
            <a:r>
              <a:rPr lang="en-IN" dirty="0"/>
              <a:t>Component Life Cycle Hooks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731944" y="1133918"/>
          <a:ext cx="8744670" cy="55798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Purpose and Timing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ngAfterContentInit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projects external content into the component’s view. Called once after the first </a:t>
                      </a:r>
                      <a:r>
                        <a:rPr lang="en-US" sz="1800" kern="1200" dirty="0" err="1">
                          <a:effectLst/>
                        </a:rPr>
                        <a:t>ngDoCheck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initializes the component’s views and child views. Called once after the first 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effectLst/>
                        </a:rPr>
                        <a:t>ngAfterViewChecked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sz="1800" dirty="0"/>
                    </a:p>
                  </a:txBody>
                  <a:tcPr marL="91508" marR="9150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Respond after Angular checks the component’s views and child views. Called after the </a:t>
                      </a:r>
                      <a:r>
                        <a:rPr lang="en-US" sz="1800" kern="1200" dirty="0" err="1">
                          <a:effectLst/>
                        </a:rPr>
                        <a:t>ngAfterViewInit</a:t>
                      </a:r>
                      <a:r>
                        <a:rPr lang="en-US" sz="1800" kern="1200" dirty="0">
                          <a:effectLst/>
                        </a:rPr>
                        <a:t> and every subsequent </a:t>
                      </a:r>
                      <a:r>
                        <a:rPr lang="en-US" sz="1800" kern="1200" dirty="0" err="1">
                          <a:effectLst/>
                        </a:rPr>
                        <a:t>ngAfterContentChecked</a:t>
                      </a:r>
                      <a:r>
                        <a:rPr lang="en-US" sz="1800" kern="1200" dirty="0">
                          <a:effectLst/>
                        </a:rPr>
                        <a:t>().</a:t>
                      </a:r>
                    </a:p>
                    <a:p>
                      <a:pPr algn="just"/>
                      <a:r>
                        <a:rPr lang="en-US" sz="1800" kern="1200" dirty="0">
                          <a:effectLst/>
                        </a:rPr>
                        <a:t>A component-only hook.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508" marR="91508"/>
                </a:tc>
                <a:extLst>
                  <a:ext uri="{0D108BD9-81ED-4DB2-BD59-A6C34878D82A}">
                    <a16:rowId xmlns:a16="http://schemas.microsoft.com/office/drawing/2014/main" val="1523696993"/>
                  </a:ext>
                </a:extLst>
              </a:tr>
              <a:tr h="1431235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8273" marR="882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Cleanup just before Angular destroys the directive/component. Unsubscribe Observables and detach event handlers to avoid memory leaks. Called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before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Angular destroys the directive/component.</a:t>
                      </a:r>
                    </a:p>
                  </a:txBody>
                  <a:tcPr marL="88273" marR="88273"/>
                </a:tc>
                <a:extLst>
                  <a:ext uri="{0D108BD9-81ED-4DB2-BD59-A6C34878D82A}">
                    <a16:rowId xmlns:a16="http://schemas.microsoft.com/office/drawing/2014/main" val="401694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91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Reusable components in angular using &lt;ng-content&gt;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844" y="1521228"/>
            <a:ext cx="9601200" cy="49543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2618</TotalTime>
  <Words>1929</Words>
  <Application>Microsoft Office PowerPoint</Application>
  <PresentationFormat>Widescreen</PresentationFormat>
  <Paragraphs>254</Paragraphs>
  <Slides>35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Franklin Gothic Book</vt:lpstr>
      <vt:lpstr>Wingdings</vt:lpstr>
      <vt:lpstr>Crop</vt:lpstr>
      <vt:lpstr>think-cell Slide</vt:lpstr>
      <vt:lpstr>      Angular 6</vt:lpstr>
      <vt:lpstr>Components Deep Dive / Routing</vt:lpstr>
      <vt:lpstr>Components Deep Dive / Routing</vt:lpstr>
      <vt:lpstr>Components Deep Dive</vt:lpstr>
      <vt:lpstr>Component Lifecycle</vt:lpstr>
      <vt:lpstr>Component Lifecycle (Contd…)</vt:lpstr>
      <vt:lpstr>Component Life Cycle Hooks</vt:lpstr>
      <vt:lpstr>Component Life Cycle Hooks (Contd…)</vt:lpstr>
      <vt:lpstr>Reusable components in angular using &lt;ng-content&gt;</vt:lpstr>
      <vt:lpstr>ng-content and @ContentChild</vt:lpstr>
      <vt:lpstr>Inter-component communication (using Input, Output and Services)</vt:lpstr>
      <vt:lpstr>Routing</vt:lpstr>
      <vt:lpstr>Routing</vt:lpstr>
      <vt:lpstr>AngularJS Routes</vt:lpstr>
      <vt:lpstr>Routing Setup</vt:lpstr>
      <vt:lpstr>Components of Angular routing</vt:lpstr>
      <vt:lpstr>Router </vt:lpstr>
      <vt:lpstr>Router (Contd…)</vt:lpstr>
      <vt:lpstr>Router (Contd…)</vt:lpstr>
      <vt:lpstr>Routes</vt:lpstr>
      <vt:lpstr>RouterOutlet</vt:lpstr>
      <vt:lpstr>Navigating with Router links</vt:lpstr>
      <vt:lpstr>RouterOutlet &amp; RouterLink</vt:lpstr>
      <vt:lpstr>Routing Strategies</vt:lpstr>
      <vt:lpstr>Passing Parameters to Routes</vt:lpstr>
      <vt:lpstr>ActivatedRoute</vt:lpstr>
      <vt:lpstr>Understanding Navigation Paths</vt:lpstr>
      <vt:lpstr>Navigating Programmatically</vt:lpstr>
      <vt:lpstr>Passing Query Parameters and Fragments</vt:lpstr>
      <vt:lpstr>Setting up Child (Nested) Routes</vt:lpstr>
      <vt:lpstr>Passing static data on routes</vt:lpstr>
      <vt:lpstr>Map() operator and switchMap() operator</vt:lpstr>
      <vt:lpstr>Redirecting and wildcard routes</vt:lpstr>
      <vt:lpstr>Outsourcing Route Configuration  (create custom module)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VISHAL</dc:creator>
  <cp:lastModifiedBy>Tembhare, Anjulata</cp:lastModifiedBy>
  <cp:revision>415</cp:revision>
  <dcterms:created xsi:type="dcterms:W3CDTF">2017-07-28T13:43:20Z</dcterms:created>
  <dcterms:modified xsi:type="dcterms:W3CDTF">2019-02-15T15:03:14Z</dcterms:modified>
</cp:coreProperties>
</file>