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handoutMasterIdLst>
    <p:handoutMasterId r:id="rId50"/>
  </p:handoutMasterIdLst>
  <p:sldIdLst>
    <p:sldId id="256" r:id="rId2"/>
    <p:sldId id="302" r:id="rId3"/>
    <p:sldId id="294" r:id="rId4"/>
    <p:sldId id="303" r:id="rId5"/>
    <p:sldId id="354" r:id="rId6"/>
    <p:sldId id="404" r:id="rId7"/>
    <p:sldId id="405" r:id="rId8"/>
    <p:sldId id="406" r:id="rId9"/>
    <p:sldId id="407" r:id="rId10"/>
    <p:sldId id="408" r:id="rId11"/>
    <p:sldId id="409" r:id="rId12"/>
    <p:sldId id="410" r:id="rId13"/>
    <p:sldId id="411" r:id="rId14"/>
    <p:sldId id="412" r:id="rId15"/>
    <p:sldId id="397" r:id="rId16"/>
    <p:sldId id="398" r:id="rId17"/>
    <p:sldId id="413" r:id="rId18"/>
    <p:sldId id="414" r:id="rId19"/>
    <p:sldId id="415" r:id="rId20"/>
    <p:sldId id="416" r:id="rId21"/>
    <p:sldId id="417" r:id="rId22"/>
    <p:sldId id="418" r:id="rId23"/>
    <p:sldId id="419" r:id="rId24"/>
    <p:sldId id="420" r:id="rId25"/>
    <p:sldId id="421" r:id="rId26"/>
    <p:sldId id="422" r:id="rId27"/>
    <p:sldId id="394" r:id="rId28"/>
    <p:sldId id="375" r:id="rId29"/>
    <p:sldId id="401" r:id="rId30"/>
    <p:sldId id="423" r:id="rId31"/>
    <p:sldId id="424" r:id="rId32"/>
    <p:sldId id="425" r:id="rId33"/>
    <p:sldId id="426" r:id="rId34"/>
    <p:sldId id="427" r:id="rId35"/>
    <p:sldId id="428" r:id="rId36"/>
    <p:sldId id="429" r:id="rId37"/>
    <p:sldId id="430" r:id="rId38"/>
    <p:sldId id="431" r:id="rId39"/>
    <p:sldId id="432" r:id="rId40"/>
    <p:sldId id="433" r:id="rId41"/>
    <p:sldId id="434" r:id="rId42"/>
    <p:sldId id="435" r:id="rId43"/>
    <p:sldId id="436" r:id="rId44"/>
    <p:sldId id="437" r:id="rId45"/>
    <p:sldId id="438" r:id="rId46"/>
    <p:sldId id="439" r:id="rId47"/>
    <p:sldId id="440"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1187" autoAdjust="0"/>
  </p:normalViewPr>
  <p:slideViewPr>
    <p:cSldViewPr snapToGrid="0">
      <p:cViewPr varScale="1">
        <p:scale>
          <a:sx n="60" d="100"/>
          <a:sy n="60" d="100"/>
        </p:scale>
        <p:origin x="453" y="6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01-03-2019</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material.angular.io/components/categorie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aterial.angular.io/components/categorie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redux.js.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redux.js.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redux.js.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redux.js.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redux.js.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redux.js.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4</a:t>
            </a:fld>
            <a:endParaRPr lang="en-US"/>
          </a:p>
        </p:txBody>
      </p:sp>
    </p:spTree>
    <p:extLst>
      <p:ext uri="{BB962C8B-B14F-4D97-AF65-F5344CB8AC3E}">
        <p14:creationId xmlns:p14="http://schemas.microsoft.com/office/powerpoint/2010/main" val="1905344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3737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lstStyle/>
          <a:p>
            <a:pPr marL="0" lvl="0" indent="0" eaLnBrk="0" fontAlgn="base" hangingPunct="0">
              <a:lnSpc>
                <a:spcPct val="100000"/>
              </a:lnSpc>
              <a:spcBef>
                <a:spcPct val="0"/>
              </a:spcBef>
              <a:spcAft>
                <a:spcPct val="0"/>
              </a:spcAft>
              <a:buNone/>
            </a:pPr>
            <a:r>
              <a:rPr lang="en-US" altLang="en-US" i="1" dirty="0"/>
              <a:t>import { Component, </a:t>
            </a:r>
            <a:r>
              <a:rPr lang="en-US" altLang="en-US" i="1" dirty="0" err="1"/>
              <a:t>OnInit</a:t>
            </a:r>
            <a:r>
              <a:rPr lang="en-US" altLang="en-US" i="1" dirty="0"/>
              <a:t>, Input } from '@angular/core';</a:t>
            </a:r>
            <a:br>
              <a:rPr lang="en-US" altLang="en-US" i="1" dirty="0"/>
            </a:br>
            <a:r>
              <a:rPr lang="en-US" altLang="en-US" i="1" dirty="0"/>
              <a:t>import { trigger, state, style, animate, transition } from '@angular/animations';</a:t>
            </a:r>
          </a:p>
          <a:p>
            <a:pPr marL="0" lvl="0" indent="0" eaLnBrk="0" fontAlgn="base" hangingPunct="0">
              <a:lnSpc>
                <a:spcPct val="100000"/>
              </a:lnSpc>
              <a:spcBef>
                <a:spcPct val="0"/>
              </a:spcBef>
              <a:spcAft>
                <a:spcPct val="0"/>
              </a:spcAft>
              <a:buNone/>
            </a:pPr>
            <a:r>
              <a:rPr lang="en-US" altLang="en-US" i="1" dirty="0"/>
              <a:t>@Component({</a:t>
            </a:r>
            <a:br>
              <a:rPr lang="en-US" altLang="en-US" i="1" dirty="0"/>
            </a:br>
            <a:r>
              <a:rPr lang="en-US" altLang="en-US" i="1" dirty="0"/>
              <a:t>  selector: 'app-animate',</a:t>
            </a:r>
            <a:br>
              <a:rPr lang="en-US" altLang="en-US" i="1" dirty="0"/>
            </a:br>
            <a:r>
              <a:rPr lang="en-US" altLang="en-US" i="1" dirty="0"/>
              <a:t>  </a:t>
            </a:r>
            <a:r>
              <a:rPr lang="en-US" altLang="en-US" i="1" dirty="0" err="1"/>
              <a:t>templateUrl</a:t>
            </a:r>
            <a:r>
              <a:rPr lang="en-US" altLang="en-US" i="1" dirty="0"/>
              <a:t>: './animate.component.html',</a:t>
            </a:r>
            <a:br>
              <a:rPr lang="en-US" altLang="en-US" i="1" dirty="0"/>
            </a:br>
            <a:r>
              <a:rPr lang="en-US" altLang="en-US" i="1" dirty="0"/>
              <a:t>  </a:t>
            </a:r>
            <a:r>
              <a:rPr lang="en-US" altLang="en-US" i="1" dirty="0" err="1"/>
              <a:t>styleUrls</a:t>
            </a:r>
            <a:r>
              <a:rPr lang="en-US" altLang="en-US" i="1" dirty="0"/>
              <a:t>: ['./animate.component.css'],</a:t>
            </a:r>
            <a:br>
              <a:rPr lang="en-US" altLang="en-US" i="1" dirty="0"/>
            </a:br>
            <a:r>
              <a:rPr lang="en-US" altLang="en-US" i="1" dirty="0"/>
              <a:t>  animations: [</a:t>
            </a:r>
            <a:br>
              <a:rPr lang="en-US" altLang="en-US" i="1" dirty="0"/>
            </a:br>
            <a:r>
              <a:rPr lang="en-US" altLang="en-US" i="1" dirty="0"/>
              <a:t>    trigger('</a:t>
            </a:r>
            <a:r>
              <a:rPr lang="en-US" altLang="en-US" i="1" dirty="0" err="1"/>
              <a:t>changeState</a:t>
            </a:r>
            <a:r>
              <a:rPr lang="en-US" altLang="en-US" i="1" dirty="0"/>
              <a:t>', [</a:t>
            </a:r>
            <a:br>
              <a:rPr lang="en-US" altLang="en-US" i="1" dirty="0"/>
            </a:br>
            <a:r>
              <a:rPr lang="en-US" altLang="en-US" i="1" dirty="0"/>
              <a:t>      state('state1', style({</a:t>
            </a:r>
            <a:br>
              <a:rPr lang="en-US" altLang="en-US" i="1" dirty="0"/>
            </a:br>
            <a:r>
              <a:rPr lang="en-US" altLang="en-US" i="1" dirty="0"/>
              <a:t>        </a:t>
            </a:r>
            <a:r>
              <a:rPr lang="en-US" altLang="en-US" i="1" dirty="0" err="1"/>
              <a:t>backgroundColor</a:t>
            </a:r>
            <a:r>
              <a:rPr lang="en-US" altLang="en-US" i="1" dirty="0"/>
              <a:t>: 'green',</a:t>
            </a:r>
            <a:br>
              <a:rPr lang="en-US" altLang="en-US" i="1" dirty="0"/>
            </a:br>
            <a:r>
              <a:rPr lang="en-US" altLang="en-US" i="1" dirty="0"/>
              <a:t>        transform: 'scale(1)'</a:t>
            </a:r>
            <a:br>
              <a:rPr lang="en-US" altLang="en-US" i="1" dirty="0"/>
            </a:br>
            <a:r>
              <a:rPr lang="en-US" altLang="en-US" i="1" dirty="0"/>
              <a:t>      })),</a:t>
            </a:r>
            <a:br>
              <a:rPr lang="en-US" altLang="en-US" i="1" dirty="0"/>
            </a:br>
            <a:r>
              <a:rPr lang="en-US" altLang="en-US" i="1" dirty="0"/>
              <a:t>      state('state2', style({</a:t>
            </a:r>
            <a:br>
              <a:rPr lang="en-US" altLang="en-US" i="1" dirty="0"/>
            </a:br>
            <a:r>
              <a:rPr lang="en-US" altLang="en-US" i="1" dirty="0"/>
              <a:t>        </a:t>
            </a:r>
            <a:r>
              <a:rPr lang="en-US" altLang="en-US" i="1" dirty="0" err="1"/>
              <a:t>backgroundColor</a:t>
            </a:r>
            <a:r>
              <a:rPr lang="en-US" altLang="en-US" i="1" dirty="0"/>
              <a:t>: 'red',</a:t>
            </a:r>
            <a:br>
              <a:rPr lang="en-US" altLang="en-US" i="1" dirty="0"/>
            </a:br>
            <a:r>
              <a:rPr lang="en-US" altLang="en-US" i="1" dirty="0"/>
              <a:t>        transform: 'scale(1.5)'</a:t>
            </a:r>
            <a:br>
              <a:rPr lang="en-US" altLang="en-US" i="1" dirty="0"/>
            </a:br>
            <a:r>
              <a:rPr lang="en-US" altLang="en-US" i="1" dirty="0"/>
              <a:t>      })),</a:t>
            </a:r>
            <a:br>
              <a:rPr lang="en-US" altLang="en-US" i="1" dirty="0"/>
            </a:br>
            <a:r>
              <a:rPr lang="en-US" altLang="en-US" i="1" dirty="0"/>
              <a:t>      transition('*=&gt;state1', animate('300ms')),</a:t>
            </a:r>
            <a:br>
              <a:rPr lang="en-US" altLang="en-US" i="1" dirty="0"/>
            </a:br>
            <a:r>
              <a:rPr lang="en-US" altLang="en-US" i="1" dirty="0"/>
              <a:t>      transition('*=&gt;state2', animate('2000ms'))</a:t>
            </a:r>
            <a:br>
              <a:rPr lang="en-US" altLang="en-US" i="1" dirty="0"/>
            </a:br>
            <a:r>
              <a:rPr lang="en-US" altLang="en-US" i="1" dirty="0"/>
              <a:t>    ])</a:t>
            </a:r>
            <a:br>
              <a:rPr lang="en-US" altLang="en-US" i="1" dirty="0"/>
            </a:br>
            <a:r>
              <a:rPr lang="en-US" altLang="en-US" i="1" dirty="0"/>
              <a:t>  ]</a:t>
            </a:r>
            <a:br>
              <a:rPr lang="en-US" altLang="en-US" i="1" dirty="0"/>
            </a:br>
            <a:r>
              <a:rPr lang="en-US" altLang="en-US" i="1" dirty="0"/>
              <a:t>})</a:t>
            </a:r>
            <a:br>
              <a:rPr lang="en-US" altLang="en-US" i="1" dirty="0"/>
            </a:br>
            <a:r>
              <a:rPr lang="en-US" altLang="en-US" i="1" dirty="0"/>
              <a:t>export class </a:t>
            </a:r>
            <a:r>
              <a:rPr lang="en-US" altLang="en-US" i="1" dirty="0" err="1"/>
              <a:t>AnimateComponent</a:t>
            </a:r>
            <a:r>
              <a:rPr lang="en-US" altLang="en-US" i="1" dirty="0"/>
              <a:t> implements </a:t>
            </a:r>
            <a:r>
              <a:rPr lang="en-US" altLang="en-US" i="1" dirty="0" err="1"/>
              <a:t>OnInit</a:t>
            </a:r>
            <a:r>
              <a:rPr lang="en-US" altLang="en-US" i="1" dirty="0"/>
              <a:t> {</a:t>
            </a:r>
          </a:p>
          <a:p>
            <a:pPr marL="0" lvl="0" indent="0" eaLnBrk="0" fontAlgn="base" hangingPunct="0">
              <a:lnSpc>
                <a:spcPct val="100000"/>
              </a:lnSpc>
              <a:spcBef>
                <a:spcPct val="0"/>
              </a:spcBef>
              <a:spcAft>
                <a:spcPct val="0"/>
              </a:spcAft>
              <a:buNone/>
            </a:pPr>
            <a:r>
              <a:rPr lang="en-US" altLang="en-US" i="1" dirty="0"/>
              <a:t>  @Input() </a:t>
            </a:r>
            <a:r>
              <a:rPr lang="en-US" altLang="en-US" i="1" dirty="0" err="1"/>
              <a:t>currentState</a:t>
            </a:r>
            <a:r>
              <a:rPr lang="en-US" altLang="en-US" i="1" dirty="0"/>
              <a:t>;</a:t>
            </a:r>
          </a:p>
          <a:p>
            <a:pPr marL="0" lvl="0" indent="0" eaLnBrk="0" fontAlgn="base" hangingPunct="0">
              <a:lnSpc>
                <a:spcPct val="100000"/>
              </a:lnSpc>
              <a:spcBef>
                <a:spcPct val="0"/>
              </a:spcBef>
              <a:spcAft>
                <a:spcPct val="0"/>
              </a:spcAft>
              <a:buNone/>
            </a:pPr>
            <a:r>
              <a:rPr lang="en-US" altLang="en-US" i="1" dirty="0"/>
              <a:t>  constructor() { }</a:t>
            </a:r>
          </a:p>
          <a:p>
            <a:pPr marL="0" lvl="0" indent="0" eaLnBrk="0" fontAlgn="base" hangingPunct="0">
              <a:lnSpc>
                <a:spcPct val="100000"/>
              </a:lnSpc>
              <a:spcBef>
                <a:spcPct val="0"/>
              </a:spcBef>
              <a:spcAft>
                <a:spcPct val="0"/>
              </a:spcAft>
              <a:buNone/>
            </a:pPr>
            <a:r>
              <a:rPr lang="en-US" altLang="en-US" i="1" dirty="0"/>
              <a:t>  </a:t>
            </a:r>
            <a:r>
              <a:rPr lang="en-US" altLang="en-US" i="1" dirty="0" err="1"/>
              <a:t>ngOnInit</a:t>
            </a:r>
            <a:r>
              <a:rPr lang="en-US" altLang="en-US" i="1" dirty="0"/>
              <a:t>() {</a:t>
            </a:r>
            <a:br>
              <a:rPr lang="en-US" altLang="en-US" i="1" dirty="0"/>
            </a:br>
            <a:r>
              <a:rPr lang="en-US" altLang="en-US" i="1" dirty="0"/>
              <a:t>  }</a:t>
            </a:r>
            <a:br>
              <a:rPr lang="en-US" altLang="en-US" i="1" dirty="0"/>
            </a:br>
            <a:r>
              <a:rPr lang="en-US" altLang="en-US" i="1" dirty="0"/>
              <a:t>}</a:t>
            </a:r>
          </a:p>
        </p:txBody>
      </p:sp>
    </p:spTree>
    <p:extLst>
      <p:ext uri="{BB962C8B-B14F-4D97-AF65-F5344CB8AC3E}">
        <p14:creationId xmlns:p14="http://schemas.microsoft.com/office/powerpoint/2010/main" val="3036351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15</a:t>
            </a:fld>
            <a:endParaRPr lang="en-US"/>
          </a:p>
        </p:txBody>
      </p:sp>
    </p:spTree>
    <p:extLst>
      <p:ext uri="{BB962C8B-B14F-4D97-AF65-F5344CB8AC3E}">
        <p14:creationId xmlns:p14="http://schemas.microsoft.com/office/powerpoint/2010/main" val="413463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E.g. if you use the first command to generate a new </a:t>
            </a:r>
            <a:r>
              <a:rPr lang="en-US" sz="1200" kern="1200" dirty="0" err="1">
                <a:solidFill>
                  <a:schemeClr val="tx1"/>
                </a:solidFill>
                <a:effectLst/>
                <a:latin typeface="+mn-lt"/>
                <a:ea typeface="+mn-ea"/>
                <a:cs typeface="+mn-cs"/>
              </a:rPr>
              <a:t>myNav</a:t>
            </a:r>
            <a:r>
              <a:rPr lang="en-US" sz="1200" kern="1200" dirty="0">
                <a:solidFill>
                  <a:schemeClr val="tx1"/>
                </a:solidFill>
                <a:effectLst/>
                <a:latin typeface="+mn-lt"/>
                <a:ea typeface="+mn-ea"/>
                <a:cs typeface="+mn-cs"/>
              </a:rPr>
              <a:t> component you should be able to see the following output on the command line:</a:t>
            </a:r>
          </a:p>
          <a:p>
            <a:r>
              <a:rPr lang="en-US" sz="1200" kern="1200" dirty="0">
                <a:solidFill>
                  <a:schemeClr val="tx1"/>
                </a:solidFill>
                <a:effectLst/>
                <a:latin typeface="+mn-lt"/>
                <a:ea typeface="+mn-ea"/>
                <a:cs typeface="+mn-cs"/>
              </a:rPr>
              <a:t>CREATE </a:t>
            </a:r>
            <a:r>
              <a:rPr lang="en-US" sz="1200" kern="1200" dirty="0" err="1">
                <a:solidFill>
                  <a:schemeClr val="tx1"/>
                </a:solidFill>
                <a:effectLst/>
                <a:latin typeface="+mn-lt"/>
                <a:ea typeface="+mn-ea"/>
                <a:cs typeface="+mn-cs"/>
              </a:rPr>
              <a:t>src</a:t>
            </a:r>
            <a:r>
              <a:rPr lang="en-US" sz="1200" kern="1200" dirty="0">
                <a:solidFill>
                  <a:schemeClr val="tx1"/>
                </a:solidFill>
                <a:effectLst/>
                <a:latin typeface="+mn-lt"/>
                <a:ea typeface="+mn-ea"/>
                <a:cs typeface="+mn-cs"/>
              </a:rPr>
              <a:t>/app/my-nav/my-nav.component.css (110 bytes)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CREATE </a:t>
            </a:r>
            <a:r>
              <a:rPr lang="en-US" sz="1200" kern="1200" dirty="0" err="1">
                <a:solidFill>
                  <a:schemeClr val="tx1"/>
                </a:solidFill>
                <a:effectLst/>
                <a:latin typeface="+mn-lt"/>
                <a:ea typeface="+mn-ea"/>
                <a:cs typeface="+mn-cs"/>
              </a:rPr>
              <a:t>src</a:t>
            </a:r>
            <a:r>
              <a:rPr lang="en-US" sz="1200" kern="1200" dirty="0">
                <a:solidFill>
                  <a:schemeClr val="tx1"/>
                </a:solidFill>
                <a:effectLst/>
                <a:latin typeface="+mn-lt"/>
                <a:ea typeface="+mn-ea"/>
                <a:cs typeface="+mn-cs"/>
              </a:rPr>
              <a:t>/app/my-nav/my-nav.component.html (945 bytes)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CREATE </a:t>
            </a:r>
            <a:r>
              <a:rPr lang="en-US" sz="1200" kern="1200" dirty="0" err="1">
                <a:solidFill>
                  <a:schemeClr val="tx1"/>
                </a:solidFill>
                <a:effectLst/>
                <a:latin typeface="+mn-lt"/>
                <a:ea typeface="+mn-ea"/>
                <a:cs typeface="+mn-cs"/>
              </a:rPr>
              <a:t>src</a:t>
            </a:r>
            <a:r>
              <a:rPr lang="en-US" sz="1200" kern="1200" dirty="0">
                <a:solidFill>
                  <a:schemeClr val="tx1"/>
                </a:solidFill>
                <a:effectLst/>
                <a:latin typeface="+mn-lt"/>
                <a:ea typeface="+mn-ea"/>
                <a:cs typeface="+mn-cs"/>
              </a:rPr>
              <a:t>/app/my-nav/my-</a:t>
            </a:r>
            <a:r>
              <a:rPr lang="en-US" sz="1200" kern="1200" dirty="0" err="1">
                <a:solidFill>
                  <a:schemeClr val="tx1"/>
                </a:solidFill>
                <a:effectLst/>
                <a:latin typeface="+mn-lt"/>
                <a:ea typeface="+mn-ea"/>
                <a:cs typeface="+mn-cs"/>
              </a:rPr>
              <a:t>nav.component.spec.ts</a:t>
            </a:r>
            <a:r>
              <a:rPr lang="en-US" sz="1200" kern="1200" dirty="0">
                <a:solidFill>
                  <a:schemeClr val="tx1"/>
                </a:solidFill>
                <a:effectLst/>
                <a:latin typeface="+mn-lt"/>
                <a:ea typeface="+mn-ea"/>
                <a:cs typeface="+mn-cs"/>
              </a:rPr>
              <a:t> (605 bytes)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CREATE </a:t>
            </a:r>
            <a:r>
              <a:rPr lang="en-US" sz="1200" kern="1200" dirty="0" err="1">
                <a:solidFill>
                  <a:schemeClr val="tx1"/>
                </a:solidFill>
                <a:effectLst/>
                <a:latin typeface="+mn-lt"/>
                <a:ea typeface="+mn-ea"/>
                <a:cs typeface="+mn-cs"/>
              </a:rPr>
              <a:t>src</a:t>
            </a:r>
            <a:r>
              <a:rPr lang="en-US" sz="1200" kern="1200" dirty="0">
                <a:solidFill>
                  <a:schemeClr val="tx1"/>
                </a:solidFill>
                <a:effectLst/>
                <a:latin typeface="+mn-lt"/>
                <a:ea typeface="+mn-ea"/>
                <a:cs typeface="+mn-cs"/>
              </a:rPr>
              <a:t>/app/my-nav/my-</a:t>
            </a:r>
            <a:r>
              <a:rPr lang="en-US" sz="1200" kern="1200" dirty="0" err="1">
                <a:solidFill>
                  <a:schemeClr val="tx1"/>
                </a:solidFill>
                <a:effectLst/>
                <a:latin typeface="+mn-lt"/>
                <a:ea typeface="+mn-ea"/>
                <a:cs typeface="+mn-cs"/>
              </a:rPr>
              <a:t>nav.component.ts</a:t>
            </a:r>
            <a:r>
              <a:rPr lang="en-US" sz="1200" kern="1200" dirty="0">
                <a:solidFill>
                  <a:schemeClr val="tx1"/>
                </a:solidFill>
                <a:effectLst/>
                <a:latin typeface="+mn-lt"/>
                <a:ea typeface="+mn-ea"/>
                <a:cs typeface="+mn-cs"/>
              </a:rPr>
              <a:t> (481 bytes)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UPDATE </a:t>
            </a:r>
            <a:r>
              <a:rPr lang="en-US" sz="1200" kern="1200" dirty="0" err="1">
                <a:solidFill>
                  <a:schemeClr val="tx1"/>
                </a:solidFill>
                <a:effectLst/>
                <a:latin typeface="+mn-lt"/>
                <a:ea typeface="+mn-ea"/>
                <a:cs typeface="+mn-cs"/>
              </a:rPr>
              <a:t>src</a:t>
            </a:r>
            <a:r>
              <a:rPr lang="en-US" sz="1200" kern="1200" dirty="0">
                <a:solidFill>
                  <a:schemeClr val="tx1"/>
                </a:solidFill>
                <a:effectLst/>
                <a:latin typeface="+mn-lt"/>
                <a:ea typeface="+mn-ea"/>
                <a:cs typeface="+mn-cs"/>
              </a:rPr>
              <a:t>/app/</a:t>
            </a:r>
            <a:r>
              <a:rPr lang="en-US" sz="1200" kern="1200" dirty="0" err="1">
                <a:solidFill>
                  <a:schemeClr val="tx1"/>
                </a:solidFill>
                <a:effectLst/>
                <a:latin typeface="+mn-lt"/>
                <a:ea typeface="+mn-ea"/>
                <a:cs typeface="+mn-cs"/>
              </a:rPr>
              <a:t>app.module.ts</a:t>
            </a:r>
            <a:r>
              <a:rPr lang="en-US" sz="1200" kern="1200" dirty="0">
                <a:solidFill>
                  <a:schemeClr val="tx1"/>
                </a:solidFill>
                <a:effectLst/>
                <a:latin typeface="+mn-lt"/>
                <a:ea typeface="+mn-ea"/>
                <a:cs typeface="+mn-cs"/>
              </a:rPr>
              <a:t> (795 bytes)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new files have been added to the project. Those files contain the implementation of the Angular Material navigation component. </a:t>
            </a:r>
            <a:r>
              <a:rPr lang="en-US" sz="1200" kern="1200" dirty="0" err="1">
                <a:solidFill>
                  <a:schemeClr val="tx1"/>
                </a:solidFill>
                <a:effectLst/>
                <a:latin typeface="+mn-lt"/>
                <a:ea typeface="+mn-ea"/>
                <a:cs typeface="+mn-cs"/>
              </a:rPr>
              <a:t>MyNavComponent</a:t>
            </a:r>
            <a:r>
              <a:rPr lang="en-US" sz="1200" kern="1200" dirty="0">
                <a:solidFill>
                  <a:schemeClr val="tx1"/>
                </a:solidFill>
                <a:effectLst/>
                <a:latin typeface="+mn-lt"/>
                <a:ea typeface="+mn-ea"/>
                <a:cs typeface="+mn-cs"/>
              </a:rPr>
              <a:t> has been added to the declarations array of the @</a:t>
            </a:r>
            <a:r>
              <a:rPr lang="en-US" sz="1200" kern="1200" dirty="0" err="1">
                <a:solidFill>
                  <a:schemeClr val="tx1"/>
                </a:solidFill>
                <a:effectLst/>
                <a:latin typeface="+mn-lt"/>
                <a:ea typeface="+mn-ea"/>
                <a:cs typeface="+mn-cs"/>
              </a:rPr>
              <a:t>NgModuledecorator</a:t>
            </a:r>
            <a:r>
              <a:rPr lang="en-US" sz="1200" kern="1200" dirty="0">
                <a:solidFill>
                  <a:schemeClr val="tx1"/>
                </a:solidFill>
                <a:effectLst/>
                <a:latin typeface="+mn-lt"/>
                <a:ea typeface="+mn-ea"/>
                <a:cs typeface="+mn-cs"/>
              </a:rPr>
              <a:t> in </a:t>
            </a:r>
            <a:r>
              <a:rPr lang="en-US" sz="1200" kern="1200" dirty="0" err="1">
                <a:solidFill>
                  <a:schemeClr val="tx1"/>
                </a:solidFill>
                <a:effectLst/>
                <a:latin typeface="+mn-lt"/>
                <a:ea typeface="+mn-ea"/>
                <a:cs typeface="+mn-cs"/>
              </a:rPr>
              <a:t>AppModule</a:t>
            </a:r>
            <a:r>
              <a:rPr lang="en-US" sz="1200" kern="1200" dirty="0">
                <a:solidFill>
                  <a:schemeClr val="tx1"/>
                </a:solidFill>
                <a:effectLst/>
                <a:latin typeface="+mn-lt"/>
                <a:ea typeface="+mn-ea"/>
                <a:cs typeface="+mn-cs"/>
              </a:rPr>
              <a:t>, so that the component can be used in our Angular application.</a:t>
            </a: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19</a:t>
            </a:fld>
            <a:endParaRPr lang="en-US"/>
          </a:p>
        </p:txBody>
      </p:sp>
    </p:spTree>
    <p:extLst>
      <p:ext uri="{BB962C8B-B14F-4D97-AF65-F5344CB8AC3E}">
        <p14:creationId xmlns:p14="http://schemas.microsoft.com/office/powerpoint/2010/main" val="3399783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E.g. if you use the first command to generate a new </a:t>
            </a:r>
            <a:r>
              <a:rPr lang="en-US" sz="1200" kern="1200" dirty="0" err="1">
                <a:solidFill>
                  <a:schemeClr val="tx1"/>
                </a:solidFill>
                <a:effectLst/>
                <a:latin typeface="+mn-lt"/>
                <a:ea typeface="+mn-ea"/>
                <a:cs typeface="+mn-cs"/>
              </a:rPr>
              <a:t>myNav</a:t>
            </a:r>
            <a:r>
              <a:rPr lang="en-US" sz="1200" kern="1200" dirty="0">
                <a:solidFill>
                  <a:schemeClr val="tx1"/>
                </a:solidFill>
                <a:effectLst/>
                <a:latin typeface="+mn-lt"/>
                <a:ea typeface="+mn-ea"/>
                <a:cs typeface="+mn-cs"/>
              </a:rPr>
              <a:t> component you should be able to see the following output on the command line:</a:t>
            </a:r>
          </a:p>
          <a:p>
            <a:r>
              <a:rPr lang="en-US" sz="1200" kern="1200" dirty="0">
                <a:solidFill>
                  <a:schemeClr val="tx1"/>
                </a:solidFill>
                <a:effectLst/>
                <a:latin typeface="+mn-lt"/>
                <a:ea typeface="+mn-ea"/>
                <a:cs typeface="+mn-cs"/>
              </a:rPr>
              <a:t>CREATE </a:t>
            </a:r>
            <a:r>
              <a:rPr lang="en-US" sz="1200" kern="1200" dirty="0" err="1">
                <a:solidFill>
                  <a:schemeClr val="tx1"/>
                </a:solidFill>
                <a:effectLst/>
                <a:latin typeface="+mn-lt"/>
                <a:ea typeface="+mn-ea"/>
                <a:cs typeface="+mn-cs"/>
              </a:rPr>
              <a:t>src</a:t>
            </a:r>
            <a:r>
              <a:rPr lang="en-US" sz="1200" kern="1200" dirty="0">
                <a:solidFill>
                  <a:schemeClr val="tx1"/>
                </a:solidFill>
                <a:effectLst/>
                <a:latin typeface="+mn-lt"/>
                <a:ea typeface="+mn-ea"/>
                <a:cs typeface="+mn-cs"/>
              </a:rPr>
              <a:t>/app/my-nav/my-nav.component.css (110 bytes)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CREATE </a:t>
            </a:r>
            <a:r>
              <a:rPr lang="en-US" sz="1200" kern="1200" dirty="0" err="1">
                <a:solidFill>
                  <a:schemeClr val="tx1"/>
                </a:solidFill>
                <a:effectLst/>
                <a:latin typeface="+mn-lt"/>
                <a:ea typeface="+mn-ea"/>
                <a:cs typeface="+mn-cs"/>
              </a:rPr>
              <a:t>src</a:t>
            </a:r>
            <a:r>
              <a:rPr lang="en-US" sz="1200" kern="1200" dirty="0">
                <a:solidFill>
                  <a:schemeClr val="tx1"/>
                </a:solidFill>
                <a:effectLst/>
                <a:latin typeface="+mn-lt"/>
                <a:ea typeface="+mn-ea"/>
                <a:cs typeface="+mn-cs"/>
              </a:rPr>
              <a:t>/app/my-nav/my-nav.component.html (945 bytes)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CREATE </a:t>
            </a:r>
            <a:r>
              <a:rPr lang="en-US" sz="1200" kern="1200" dirty="0" err="1">
                <a:solidFill>
                  <a:schemeClr val="tx1"/>
                </a:solidFill>
                <a:effectLst/>
                <a:latin typeface="+mn-lt"/>
                <a:ea typeface="+mn-ea"/>
                <a:cs typeface="+mn-cs"/>
              </a:rPr>
              <a:t>src</a:t>
            </a:r>
            <a:r>
              <a:rPr lang="en-US" sz="1200" kern="1200" dirty="0">
                <a:solidFill>
                  <a:schemeClr val="tx1"/>
                </a:solidFill>
                <a:effectLst/>
                <a:latin typeface="+mn-lt"/>
                <a:ea typeface="+mn-ea"/>
                <a:cs typeface="+mn-cs"/>
              </a:rPr>
              <a:t>/app/my-nav/my-</a:t>
            </a:r>
            <a:r>
              <a:rPr lang="en-US" sz="1200" kern="1200" dirty="0" err="1">
                <a:solidFill>
                  <a:schemeClr val="tx1"/>
                </a:solidFill>
                <a:effectLst/>
                <a:latin typeface="+mn-lt"/>
                <a:ea typeface="+mn-ea"/>
                <a:cs typeface="+mn-cs"/>
              </a:rPr>
              <a:t>nav.component.spec.ts</a:t>
            </a:r>
            <a:r>
              <a:rPr lang="en-US" sz="1200" kern="1200" dirty="0">
                <a:solidFill>
                  <a:schemeClr val="tx1"/>
                </a:solidFill>
                <a:effectLst/>
                <a:latin typeface="+mn-lt"/>
                <a:ea typeface="+mn-ea"/>
                <a:cs typeface="+mn-cs"/>
              </a:rPr>
              <a:t> (605 bytes)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CREATE </a:t>
            </a:r>
            <a:r>
              <a:rPr lang="en-US" sz="1200" kern="1200" dirty="0" err="1">
                <a:solidFill>
                  <a:schemeClr val="tx1"/>
                </a:solidFill>
                <a:effectLst/>
                <a:latin typeface="+mn-lt"/>
                <a:ea typeface="+mn-ea"/>
                <a:cs typeface="+mn-cs"/>
              </a:rPr>
              <a:t>src</a:t>
            </a:r>
            <a:r>
              <a:rPr lang="en-US" sz="1200" kern="1200" dirty="0">
                <a:solidFill>
                  <a:schemeClr val="tx1"/>
                </a:solidFill>
                <a:effectLst/>
                <a:latin typeface="+mn-lt"/>
                <a:ea typeface="+mn-ea"/>
                <a:cs typeface="+mn-cs"/>
              </a:rPr>
              <a:t>/app/my-nav/my-</a:t>
            </a:r>
            <a:r>
              <a:rPr lang="en-US" sz="1200" kern="1200" dirty="0" err="1">
                <a:solidFill>
                  <a:schemeClr val="tx1"/>
                </a:solidFill>
                <a:effectLst/>
                <a:latin typeface="+mn-lt"/>
                <a:ea typeface="+mn-ea"/>
                <a:cs typeface="+mn-cs"/>
              </a:rPr>
              <a:t>nav.component.ts</a:t>
            </a:r>
            <a:r>
              <a:rPr lang="en-US" sz="1200" kern="1200" dirty="0">
                <a:solidFill>
                  <a:schemeClr val="tx1"/>
                </a:solidFill>
                <a:effectLst/>
                <a:latin typeface="+mn-lt"/>
                <a:ea typeface="+mn-ea"/>
                <a:cs typeface="+mn-cs"/>
              </a:rPr>
              <a:t> (481 bytes)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UPDATE </a:t>
            </a:r>
            <a:r>
              <a:rPr lang="en-US" sz="1200" kern="1200" dirty="0" err="1">
                <a:solidFill>
                  <a:schemeClr val="tx1"/>
                </a:solidFill>
                <a:effectLst/>
                <a:latin typeface="+mn-lt"/>
                <a:ea typeface="+mn-ea"/>
                <a:cs typeface="+mn-cs"/>
              </a:rPr>
              <a:t>src</a:t>
            </a:r>
            <a:r>
              <a:rPr lang="en-US" sz="1200" kern="1200" dirty="0">
                <a:solidFill>
                  <a:schemeClr val="tx1"/>
                </a:solidFill>
                <a:effectLst/>
                <a:latin typeface="+mn-lt"/>
                <a:ea typeface="+mn-ea"/>
                <a:cs typeface="+mn-cs"/>
              </a:rPr>
              <a:t>/app/</a:t>
            </a:r>
            <a:r>
              <a:rPr lang="en-US" sz="1200" kern="1200" dirty="0" err="1">
                <a:solidFill>
                  <a:schemeClr val="tx1"/>
                </a:solidFill>
                <a:effectLst/>
                <a:latin typeface="+mn-lt"/>
                <a:ea typeface="+mn-ea"/>
                <a:cs typeface="+mn-cs"/>
              </a:rPr>
              <a:t>app.module.ts</a:t>
            </a:r>
            <a:r>
              <a:rPr lang="en-US" sz="1200" kern="1200" dirty="0">
                <a:solidFill>
                  <a:schemeClr val="tx1"/>
                </a:solidFill>
                <a:effectLst/>
                <a:latin typeface="+mn-lt"/>
                <a:ea typeface="+mn-ea"/>
                <a:cs typeface="+mn-cs"/>
              </a:rPr>
              <a:t> (795 bytes)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new files have been added to the project. Those files contain the implementation of the Angular Material navigation component. </a:t>
            </a:r>
            <a:r>
              <a:rPr lang="en-US" sz="1200" kern="1200" dirty="0" err="1">
                <a:solidFill>
                  <a:schemeClr val="tx1"/>
                </a:solidFill>
                <a:effectLst/>
                <a:latin typeface="+mn-lt"/>
                <a:ea typeface="+mn-ea"/>
                <a:cs typeface="+mn-cs"/>
              </a:rPr>
              <a:t>MyNavComponent</a:t>
            </a:r>
            <a:r>
              <a:rPr lang="en-US" sz="1200" kern="1200" dirty="0">
                <a:solidFill>
                  <a:schemeClr val="tx1"/>
                </a:solidFill>
                <a:effectLst/>
                <a:latin typeface="+mn-lt"/>
                <a:ea typeface="+mn-ea"/>
                <a:cs typeface="+mn-cs"/>
              </a:rPr>
              <a:t> has been added to the declarations array of the @</a:t>
            </a:r>
            <a:r>
              <a:rPr lang="en-US" sz="1200" kern="1200" dirty="0" err="1">
                <a:solidFill>
                  <a:schemeClr val="tx1"/>
                </a:solidFill>
                <a:effectLst/>
                <a:latin typeface="+mn-lt"/>
                <a:ea typeface="+mn-ea"/>
                <a:cs typeface="+mn-cs"/>
              </a:rPr>
              <a:t>NgModuledecorator</a:t>
            </a:r>
            <a:r>
              <a:rPr lang="en-US" sz="1200" kern="1200" dirty="0">
                <a:solidFill>
                  <a:schemeClr val="tx1"/>
                </a:solidFill>
                <a:effectLst/>
                <a:latin typeface="+mn-lt"/>
                <a:ea typeface="+mn-ea"/>
                <a:cs typeface="+mn-cs"/>
              </a:rPr>
              <a:t> in </a:t>
            </a:r>
            <a:r>
              <a:rPr lang="en-US" sz="1200" kern="1200" dirty="0" err="1">
                <a:solidFill>
                  <a:schemeClr val="tx1"/>
                </a:solidFill>
                <a:effectLst/>
                <a:latin typeface="+mn-lt"/>
                <a:ea typeface="+mn-ea"/>
                <a:cs typeface="+mn-cs"/>
              </a:rPr>
              <a:t>AppModule</a:t>
            </a:r>
            <a:r>
              <a:rPr lang="en-US" sz="1200" kern="1200" dirty="0">
                <a:solidFill>
                  <a:schemeClr val="tx1"/>
                </a:solidFill>
                <a:effectLst/>
                <a:latin typeface="+mn-lt"/>
                <a:ea typeface="+mn-ea"/>
                <a:cs typeface="+mn-cs"/>
              </a:rPr>
              <a:t>, so that the component can be used in our Angular application.</a:t>
            </a: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20</a:t>
            </a:fld>
            <a:endParaRPr lang="en-US"/>
          </a:p>
        </p:txBody>
      </p:sp>
    </p:spTree>
    <p:extLst>
      <p:ext uri="{BB962C8B-B14F-4D97-AF65-F5344CB8AC3E}">
        <p14:creationId xmlns:p14="http://schemas.microsoft.com/office/powerpoint/2010/main" val="385624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21</a:t>
            </a:fld>
            <a:endParaRPr lang="en-US"/>
          </a:p>
        </p:txBody>
      </p:sp>
    </p:spTree>
    <p:extLst>
      <p:ext uri="{BB962C8B-B14F-4D97-AF65-F5344CB8AC3E}">
        <p14:creationId xmlns:p14="http://schemas.microsoft.com/office/powerpoint/2010/main" val="2681785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22</a:t>
            </a:fld>
            <a:endParaRPr lang="en-US"/>
          </a:p>
        </p:txBody>
      </p:sp>
    </p:spTree>
    <p:extLst>
      <p:ext uri="{BB962C8B-B14F-4D97-AF65-F5344CB8AC3E}">
        <p14:creationId xmlns:p14="http://schemas.microsoft.com/office/powerpoint/2010/main" val="2608305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23</a:t>
            </a:fld>
            <a:endParaRPr lang="en-US"/>
          </a:p>
        </p:txBody>
      </p:sp>
    </p:spTree>
    <p:extLst>
      <p:ext uri="{BB962C8B-B14F-4D97-AF65-F5344CB8AC3E}">
        <p14:creationId xmlns:p14="http://schemas.microsoft.com/office/powerpoint/2010/main" val="3225674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We’ve used the navigation starter component in our application so far. You can also make use of any of the other Angular Material components. To get an overview of available components take look at </a:t>
            </a:r>
            <a:r>
              <a:rPr lang="en-US" u="sng" dirty="0">
                <a:hlinkClick r:id="rId3"/>
              </a:rPr>
              <a:t>https://material.angular.io/components/categories</a:t>
            </a:r>
            <a:r>
              <a:rPr lang="en-US" u="sng" dirty="0"/>
              <a:t>.</a:t>
            </a:r>
            <a:endParaRPr lang="en-US" dirty="0"/>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24</a:t>
            </a:fld>
            <a:endParaRPr lang="en-US"/>
          </a:p>
        </p:txBody>
      </p:sp>
    </p:spTree>
    <p:extLst>
      <p:ext uri="{BB962C8B-B14F-4D97-AF65-F5344CB8AC3E}">
        <p14:creationId xmlns:p14="http://schemas.microsoft.com/office/powerpoint/2010/main" val="4210203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We’ve used the navigation starter component in our application so far. You can also make use of any of the other Angular Material components. To get an overview of available components take look at </a:t>
            </a:r>
            <a:r>
              <a:rPr lang="en-US" u="sng" dirty="0">
                <a:hlinkClick r:id="rId3"/>
              </a:rPr>
              <a:t>https://material.angular.io/components/categories</a:t>
            </a:r>
            <a:r>
              <a:rPr lang="en-US" u="sng" dirty="0"/>
              <a:t>.</a:t>
            </a:r>
            <a:endParaRPr lang="en-US" dirty="0"/>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25</a:t>
            </a:fld>
            <a:endParaRPr lang="en-US"/>
          </a:p>
        </p:txBody>
      </p:sp>
    </p:spTree>
    <p:extLst>
      <p:ext uri="{BB962C8B-B14F-4D97-AF65-F5344CB8AC3E}">
        <p14:creationId xmlns:p14="http://schemas.microsoft.com/office/powerpoint/2010/main" val="4033494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6696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26</a:t>
            </a:fld>
            <a:endParaRPr lang="en-US"/>
          </a:p>
        </p:txBody>
      </p:sp>
    </p:spTree>
    <p:extLst>
      <p:ext uri="{BB962C8B-B14F-4D97-AF65-F5344CB8AC3E}">
        <p14:creationId xmlns:p14="http://schemas.microsoft.com/office/powerpoint/2010/main" val="216617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IN" dirty="0"/>
              <a:t>The concept of Single Page Web Applications is great for building modern web-based applications. However as more and more applications are being transferred into the browser the complexity and the amount of data which needs to be managed is consistently growing.</a:t>
            </a:r>
            <a:endParaRPr lang="en-US" dirty="0"/>
          </a:p>
          <a:p>
            <a:pPr>
              <a:lnSpc>
                <a:spcPct val="100000"/>
              </a:lnSpc>
            </a:pPr>
            <a:r>
              <a:rPr lang="en-IN" dirty="0"/>
              <a:t>Many modern web frameworks, like Angular, are using a component-based approach to divide the application into smaller units. This approach is great because using components helps to better structure your project, keep the overview and make code reusable.</a:t>
            </a:r>
            <a:endParaRPr lang="en-US" dirty="0"/>
          </a:p>
          <a:p>
            <a:pPr>
              <a:lnSpc>
                <a:spcPct val="100000"/>
              </a:lnSpc>
            </a:pPr>
            <a:r>
              <a:rPr lang="en-IN" dirty="0"/>
              <a:t>Implementing a component in Angular 4 means that the component is also managing it’s own state (it’s own data). E.g. if a component wants to display data from a service, corresponding service methods are called and the returned data is stored in properties of the component class. In the component template you can then access and embed those properties, so that the property values are displayed in the HTML output.</a:t>
            </a:r>
            <a:endParaRPr lang="en-US" dirty="0"/>
          </a:p>
          <a:p>
            <a:pPr>
              <a:lnSpc>
                <a:spcPct val="100000"/>
              </a:lnSpc>
            </a:pPr>
            <a:r>
              <a:rPr lang="en-IN" dirty="0"/>
              <a:t>As the complexity of your application is increasing you’ll be using more and more components and data which must be shared across components is passed down the component tree, so that the state of every component is always updated with the relevant data.</a:t>
            </a:r>
            <a:endParaRPr lang="en-US" dirty="0"/>
          </a:p>
          <a:p>
            <a:pPr>
              <a:lnSpc>
                <a:spcPct val="100000"/>
              </a:lnSpc>
            </a:pPr>
            <a:r>
              <a:rPr lang="en-IN" dirty="0"/>
              <a:t>This approach is feasible if you’re working with just a very few components. However, if the number of components in your application is increasing this way of managing state becomes cumbersome and error-prone.</a:t>
            </a:r>
            <a:endParaRPr lang="en-US" dirty="0"/>
          </a:p>
          <a:p>
            <a:endParaRPr lang="en-US" dirty="0"/>
          </a:p>
          <a:p>
            <a:r>
              <a:rPr lang="en-IN" sz="1200" kern="1200" dirty="0">
                <a:solidFill>
                  <a:schemeClr val="tx1"/>
                </a:solidFill>
                <a:effectLst/>
                <a:latin typeface="+mn-lt"/>
                <a:ea typeface="+mn-ea"/>
                <a:cs typeface="+mn-cs"/>
              </a:rPr>
              <a:t>The shortcomings are as follows:</a:t>
            </a:r>
            <a:endParaRPr lang="en-US" sz="1200" kern="1200" dirty="0">
              <a:solidFill>
                <a:schemeClr val="tx1"/>
              </a:solidFill>
              <a:effectLst/>
              <a:latin typeface="+mn-lt"/>
              <a:ea typeface="+mn-ea"/>
              <a:cs typeface="+mn-cs"/>
            </a:endParaRPr>
          </a:p>
          <a:p>
            <a:pPr lvl="0"/>
            <a:r>
              <a:rPr lang="en-IN" sz="1200" kern="1200" dirty="0">
                <a:solidFill>
                  <a:schemeClr val="tx1"/>
                </a:solidFill>
                <a:effectLst/>
                <a:latin typeface="+mn-lt"/>
                <a:ea typeface="+mn-ea"/>
                <a:cs typeface="+mn-cs"/>
              </a:rPr>
              <a:t>Usage of input properties for passing data down the component tree: In order to pass from one component to another, we’ve to use input properties to pass data down the component tree. This means that data needs to be passed to components in between as well. These components do not make use of this data, so this approach is inefficient.</a:t>
            </a:r>
            <a:endParaRPr lang="en-US" sz="1200" kern="1200" dirty="0">
              <a:solidFill>
                <a:schemeClr val="tx1"/>
              </a:solidFill>
              <a:effectLst/>
              <a:latin typeface="+mn-lt"/>
              <a:ea typeface="+mn-ea"/>
              <a:cs typeface="+mn-cs"/>
            </a:endParaRPr>
          </a:p>
          <a:p>
            <a:pPr lvl="0"/>
            <a:r>
              <a:rPr lang="en-IN" sz="1200" kern="1200" dirty="0">
                <a:solidFill>
                  <a:schemeClr val="tx1"/>
                </a:solidFill>
                <a:effectLst/>
                <a:latin typeface="+mn-lt"/>
                <a:ea typeface="+mn-ea"/>
                <a:cs typeface="+mn-cs"/>
              </a:rPr>
              <a:t>Defining lots of input properties to pass data between components, makes components inflexible. Because components rely on those input properties, they cannot be reused somewhere else.</a:t>
            </a:r>
            <a:endParaRPr lang="en-US" sz="1200" kern="1200" dirty="0">
              <a:solidFill>
                <a:schemeClr val="tx1"/>
              </a:solidFill>
              <a:effectLst/>
              <a:latin typeface="+mn-lt"/>
              <a:ea typeface="+mn-ea"/>
              <a:cs typeface="+mn-cs"/>
            </a:endParaRPr>
          </a:p>
          <a:p>
            <a:pPr lvl="0"/>
            <a:r>
              <a:rPr lang="en-IN" sz="1200" kern="1200" dirty="0">
                <a:solidFill>
                  <a:schemeClr val="tx1"/>
                </a:solidFill>
                <a:effectLst/>
                <a:latin typeface="+mn-lt"/>
                <a:ea typeface="+mn-ea"/>
                <a:cs typeface="+mn-cs"/>
              </a:rPr>
              <a:t>If the state is changed within one component you need to notify all other components which makes use of the same data manually.</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All these shortcomings can lead to a complex application architecture and lead to inconsistent state information </a:t>
            </a:r>
            <a:r>
              <a:rPr lang="en-IN" sz="1200" kern="1200" dirty="0" err="1">
                <a:solidFill>
                  <a:schemeClr val="tx1"/>
                </a:solidFill>
                <a:effectLst/>
                <a:latin typeface="+mn-lt"/>
                <a:ea typeface="+mn-ea"/>
                <a:cs typeface="+mn-cs"/>
              </a:rPr>
              <a:t>accross</a:t>
            </a:r>
            <a:r>
              <a:rPr lang="en-IN" sz="1200" kern="1200" dirty="0">
                <a:solidFill>
                  <a:schemeClr val="tx1"/>
                </a:solidFill>
                <a:effectLst/>
                <a:latin typeface="+mn-lt"/>
                <a:ea typeface="+mn-ea"/>
                <a:cs typeface="+mn-cs"/>
              </a:rPr>
              <a:t> your components.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29</a:t>
            </a:fld>
            <a:endParaRPr lang="en-US"/>
          </a:p>
        </p:txBody>
      </p:sp>
    </p:spTree>
    <p:extLst>
      <p:ext uri="{BB962C8B-B14F-4D97-AF65-F5344CB8AC3E}">
        <p14:creationId xmlns:p14="http://schemas.microsoft.com/office/powerpoint/2010/main" val="3560160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Redux website can be found at </a:t>
            </a:r>
            <a:r>
              <a:rPr lang="en-IN" u="sng" dirty="0">
                <a:hlinkClick r:id="rId3"/>
              </a:rPr>
              <a:t>http://redux.js.org/</a:t>
            </a:r>
            <a:r>
              <a:rPr lang="en-IN" dirty="0"/>
              <a:t>. Redux can be used with any modern JavaScript-based web frameworks. Before starting to build our Angular Redux sample application let’s first clarify the core concept of Redux.</a:t>
            </a:r>
            <a:endParaRPr lang="en-US" dirty="0"/>
          </a:p>
          <a:p>
            <a:pPr>
              <a:lnSpc>
                <a:spcPct val="100000"/>
              </a:lnSpc>
            </a:pPr>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30</a:t>
            </a:fld>
            <a:endParaRPr lang="en-US"/>
          </a:p>
        </p:txBody>
      </p:sp>
    </p:spTree>
    <p:extLst>
      <p:ext uri="{BB962C8B-B14F-4D97-AF65-F5344CB8AC3E}">
        <p14:creationId xmlns:p14="http://schemas.microsoft.com/office/powerpoint/2010/main" val="1867546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Redux website can be found at </a:t>
            </a:r>
            <a:r>
              <a:rPr lang="en-IN" u="sng" dirty="0">
                <a:hlinkClick r:id="rId3"/>
              </a:rPr>
              <a:t>http://redux.js.org/</a:t>
            </a:r>
            <a:r>
              <a:rPr lang="en-IN" dirty="0"/>
              <a:t>. Redux can be used with any modern JavaScript-based web frameworks. Before starting to build our Angular Redux sample application let’s first clarify the core concept of Redux.</a:t>
            </a:r>
            <a:endParaRPr lang="en-US" dirty="0"/>
          </a:p>
          <a:p>
            <a:pPr>
              <a:lnSpc>
                <a:spcPct val="100000"/>
              </a:lnSpc>
            </a:pPr>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31</a:t>
            </a:fld>
            <a:endParaRPr lang="en-US"/>
          </a:p>
        </p:txBody>
      </p:sp>
    </p:spTree>
    <p:extLst>
      <p:ext uri="{BB962C8B-B14F-4D97-AF65-F5344CB8AC3E}">
        <p14:creationId xmlns:p14="http://schemas.microsoft.com/office/powerpoint/2010/main" val="41137474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Redux website can be found at </a:t>
            </a:r>
            <a:r>
              <a:rPr lang="en-IN" u="sng" dirty="0">
                <a:hlinkClick r:id="rId3"/>
              </a:rPr>
              <a:t>http://redux.js.org/</a:t>
            </a:r>
            <a:r>
              <a:rPr lang="en-IN" dirty="0"/>
              <a:t>. Redux can be used with any modern JavaScript-based web frameworks. Before starting to build our Angular Redux sample application let’s first clarify the core concept of Redux.</a:t>
            </a:r>
            <a:endParaRPr lang="en-US" dirty="0"/>
          </a:p>
          <a:p>
            <a:pPr>
              <a:lnSpc>
                <a:spcPct val="100000"/>
              </a:lnSpc>
            </a:pPr>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32</a:t>
            </a:fld>
            <a:endParaRPr lang="en-US"/>
          </a:p>
        </p:txBody>
      </p:sp>
    </p:spTree>
    <p:extLst>
      <p:ext uri="{BB962C8B-B14F-4D97-AF65-F5344CB8AC3E}">
        <p14:creationId xmlns:p14="http://schemas.microsoft.com/office/powerpoint/2010/main" val="1679303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Redux website can be found at </a:t>
            </a:r>
            <a:r>
              <a:rPr lang="en-IN" u="sng" dirty="0">
                <a:hlinkClick r:id="rId3"/>
              </a:rPr>
              <a:t>http://redux.js.org/</a:t>
            </a:r>
            <a:r>
              <a:rPr lang="en-IN" dirty="0"/>
              <a:t>. Redux can be used with any modern JavaScript-based web frameworks. Before starting to build our Angular Redux sample application let’s first clarify the core concept of Redux.</a:t>
            </a:r>
            <a:endParaRPr lang="en-US" dirty="0"/>
          </a:p>
          <a:p>
            <a:pPr>
              <a:lnSpc>
                <a:spcPct val="100000"/>
              </a:lnSpc>
            </a:pPr>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33</a:t>
            </a:fld>
            <a:endParaRPr lang="en-US"/>
          </a:p>
        </p:txBody>
      </p:sp>
    </p:spTree>
    <p:extLst>
      <p:ext uri="{BB962C8B-B14F-4D97-AF65-F5344CB8AC3E}">
        <p14:creationId xmlns:p14="http://schemas.microsoft.com/office/powerpoint/2010/main" val="6407802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Redux website can be found at </a:t>
            </a:r>
            <a:r>
              <a:rPr lang="en-IN" u="sng" dirty="0">
                <a:hlinkClick r:id="rId3"/>
              </a:rPr>
              <a:t>http://redux.js.org/</a:t>
            </a:r>
            <a:r>
              <a:rPr lang="en-IN" dirty="0"/>
              <a:t>. Redux can be used with any modern JavaScript-based web frameworks. Before starting to build our Angular Redux sample application let’s first clarify the core concept of Redux.</a:t>
            </a:r>
            <a:endParaRPr lang="en-US" dirty="0"/>
          </a:p>
          <a:p>
            <a:pPr>
              <a:lnSpc>
                <a:spcPct val="100000"/>
              </a:lnSpc>
            </a:pPr>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34</a:t>
            </a:fld>
            <a:endParaRPr lang="en-US"/>
          </a:p>
        </p:txBody>
      </p:sp>
    </p:spTree>
    <p:extLst>
      <p:ext uri="{BB962C8B-B14F-4D97-AF65-F5344CB8AC3E}">
        <p14:creationId xmlns:p14="http://schemas.microsoft.com/office/powerpoint/2010/main" val="449187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Redux website can be found at </a:t>
            </a:r>
            <a:r>
              <a:rPr lang="en-IN" u="sng" dirty="0">
                <a:hlinkClick r:id="rId3"/>
              </a:rPr>
              <a:t>http://redux.js.org/</a:t>
            </a:r>
            <a:r>
              <a:rPr lang="en-IN" dirty="0"/>
              <a:t>. Redux can be used with any modern JavaScript-based web frameworks. Before starting to build our Angular Redux sample application let’s first clarify the core concept of Redux.</a:t>
            </a:r>
            <a:endParaRPr lang="en-US" dirty="0"/>
          </a:p>
          <a:p>
            <a:pPr>
              <a:lnSpc>
                <a:spcPct val="100000"/>
              </a:lnSpc>
            </a:pPr>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35</a:t>
            </a:fld>
            <a:endParaRPr lang="en-US"/>
          </a:p>
        </p:txBody>
      </p:sp>
    </p:spTree>
    <p:extLst>
      <p:ext uri="{BB962C8B-B14F-4D97-AF65-F5344CB8AC3E}">
        <p14:creationId xmlns:p14="http://schemas.microsoft.com/office/powerpoint/2010/main" val="3385309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At the same time we’re defining the INITIAL_STATE object of type </a:t>
            </a:r>
            <a:r>
              <a:rPr lang="en-IN" sz="1200" kern="1200" dirty="0" err="1">
                <a:solidFill>
                  <a:schemeClr val="tx1"/>
                </a:solidFill>
                <a:effectLst/>
                <a:latin typeface="+mn-lt"/>
                <a:ea typeface="+mn-ea"/>
                <a:cs typeface="+mn-cs"/>
              </a:rPr>
              <a:t>IAppState</a:t>
            </a:r>
            <a:r>
              <a:rPr lang="en-IN" sz="1200" kern="1200" dirty="0">
                <a:solidFill>
                  <a:schemeClr val="tx1"/>
                </a:solidFill>
                <a:effectLst/>
                <a:latin typeface="+mn-lt"/>
                <a:ea typeface="+mn-ea"/>
                <a:cs typeface="+mn-cs"/>
              </a:rPr>
              <a:t>. INITIAL_STATE is implementing the interface </a:t>
            </a:r>
            <a:r>
              <a:rPr lang="en-IN" sz="1200" kern="1200" dirty="0" err="1">
                <a:solidFill>
                  <a:schemeClr val="tx1"/>
                </a:solidFill>
                <a:effectLst/>
                <a:latin typeface="+mn-lt"/>
                <a:ea typeface="+mn-ea"/>
                <a:cs typeface="+mn-cs"/>
              </a:rPr>
              <a:t>IAppState</a:t>
            </a:r>
            <a:r>
              <a:rPr lang="en-IN" sz="1200" kern="1200" dirty="0">
                <a:solidFill>
                  <a:schemeClr val="tx1"/>
                </a:solidFill>
                <a:effectLst/>
                <a:latin typeface="+mn-lt"/>
                <a:ea typeface="+mn-ea"/>
                <a:cs typeface="+mn-cs"/>
              </a:rPr>
              <a:t> and initializing the properties </a:t>
            </a:r>
            <a:r>
              <a:rPr lang="en-IN" sz="1200" kern="1200" dirty="0" err="1">
                <a:solidFill>
                  <a:schemeClr val="tx1"/>
                </a:solidFill>
                <a:effectLst/>
                <a:latin typeface="+mn-lt"/>
                <a:ea typeface="+mn-ea"/>
                <a:cs typeface="+mn-cs"/>
              </a:rPr>
              <a:t>todos</a:t>
            </a:r>
            <a:r>
              <a:rPr lang="en-IN" sz="1200" kern="1200" dirty="0">
                <a:solidFill>
                  <a:schemeClr val="tx1"/>
                </a:solidFill>
                <a:effectLst/>
                <a:latin typeface="+mn-lt"/>
                <a:ea typeface="+mn-ea"/>
                <a:cs typeface="+mn-cs"/>
              </a:rPr>
              <a:t> with an empty array and </a:t>
            </a:r>
            <a:r>
              <a:rPr lang="en-IN" sz="1200" kern="1200" dirty="0" err="1">
                <a:solidFill>
                  <a:schemeClr val="tx1"/>
                </a:solidFill>
                <a:effectLst/>
                <a:latin typeface="+mn-lt"/>
                <a:ea typeface="+mn-ea"/>
                <a:cs typeface="+mn-cs"/>
              </a:rPr>
              <a:t>lastUpdate</a:t>
            </a:r>
            <a:r>
              <a:rPr lang="en-IN" sz="1200" kern="1200" dirty="0">
                <a:solidFill>
                  <a:schemeClr val="tx1"/>
                </a:solidFill>
                <a:effectLst/>
                <a:latin typeface="+mn-lt"/>
                <a:ea typeface="+mn-ea"/>
                <a:cs typeface="+mn-cs"/>
              </a:rPr>
              <a:t> with null. INITIAL_STATE will be used later on, when setting up the store of our application.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36</a:t>
            </a:fld>
            <a:endParaRPr lang="en-US"/>
          </a:p>
        </p:txBody>
      </p:sp>
    </p:spTree>
    <p:extLst>
      <p:ext uri="{BB962C8B-B14F-4D97-AF65-F5344CB8AC3E}">
        <p14:creationId xmlns:p14="http://schemas.microsoft.com/office/powerpoint/2010/main" val="37674359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At the same time we’re defining the INITIAL_STATE object of type </a:t>
            </a:r>
            <a:r>
              <a:rPr lang="en-IN" sz="1200" kern="1200" dirty="0" err="1">
                <a:solidFill>
                  <a:schemeClr val="tx1"/>
                </a:solidFill>
                <a:effectLst/>
                <a:latin typeface="+mn-lt"/>
                <a:ea typeface="+mn-ea"/>
                <a:cs typeface="+mn-cs"/>
              </a:rPr>
              <a:t>IAppState</a:t>
            </a:r>
            <a:r>
              <a:rPr lang="en-IN" sz="1200" kern="1200" dirty="0">
                <a:solidFill>
                  <a:schemeClr val="tx1"/>
                </a:solidFill>
                <a:effectLst/>
                <a:latin typeface="+mn-lt"/>
                <a:ea typeface="+mn-ea"/>
                <a:cs typeface="+mn-cs"/>
              </a:rPr>
              <a:t>. INITIAL_STATE is implementing the interface </a:t>
            </a:r>
            <a:r>
              <a:rPr lang="en-IN" sz="1200" kern="1200" dirty="0" err="1">
                <a:solidFill>
                  <a:schemeClr val="tx1"/>
                </a:solidFill>
                <a:effectLst/>
                <a:latin typeface="+mn-lt"/>
                <a:ea typeface="+mn-ea"/>
                <a:cs typeface="+mn-cs"/>
              </a:rPr>
              <a:t>IAppState</a:t>
            </a:r>
            <a:r>
              <a:rPr lang="en-IN" sz="1200" kern="1200" dirty="0">
                <a:solidFill>
                  <a:schemeClr val="tx1"/>
                </a:solidFill>
                <a:effectLst/>
                <a:latin typeface="+mn-lt"/>
                <a:ea typeface="+mn-ea"/>
                <a:cs typeface="+mn-cs"/>
              </a:rPr>
              <a:t> and initializing the properties </a:t>
            </a:r>
            <a:r>
              <a:rPr lang="en-IN" sz="1200" kern="1200" dirty="0" err="1">
                <a:solidFill>
                  <a:schemeClr val="tx1"/>
                </a:solidFill>
                <a:effectLst/>
                <a:latin typeface="+mn-lt"/>
                <a:ea typeface="+mn-ea"/>
                <a:cs typeface="+mn-cs"/>
              </a:rPr>
              <a:t>todos</a:t>
            </a:r>
            <a:r>
              <a:rPr lang="en-IN" sz="1200" kern="1200" dirty="0">
                <a:solidFill>
                  <a:schemeClr val="tx1"/>
                </a:solidFill>
                <a:effectLst/>
                <a:latin typeface="+mn-lt"/>
                <a:ea typeface="+mn-ea"/>
                <a:cs typeface="+mn-cs"/>
              </a:rPr>
              <a:t> with an empty array and </a:t>
            </a:r>
            <a:r>
              <a:rPr lang="en-IN" sz="1200" kern="1200" dirty="0" err="1">
                <a:solidFill>
                  <a:schemeClr val="tx1"/>
                </a:solidFill>
                <a:effectLst/>
                <a:latin typeface="+mn-lt"/>
                <a:ea typeface="+mn-ea"/>
                <a:cs typeface="+mn-cs"/>
              </a:rPr>
              <a:t>lastUpdate</a:t>
            </a:r>
            <a:r>
              <a:rPr lang="en-IN" sz="1200" kern="1200" dirty="0">
                <a:solidFill>
                  <a:schemeClr val="tx1"/>
                </a:solidFill>
                <a:effectLst/>
                <a:latin typeface="+mn-lt"/>
                <a:ea typeface="+mn-ea"/>
                <a:cs typeface="+mn-cs"/>
              </a:rPr>
              <a:t> with null. INITIAL_STATE will be used later on, when setting up the store of our application.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37</a:t>
            </a:fld>
            <a:endParaRPr lang="en-US"/>
          </a:p>
        </p:txBody>
      </p:sp>
    </p:spTree>
    <p:extLst>
      <p:ext uri="{BB962C8B-B14F-4D97-AF65-F5344CB8AC3E}">
        <p14:creationId xmlns:p14="http://schemas.microsoft.com/office/powerpoint/2010/main" val="971597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55214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38</a:t>
            </a:fld>
            <a:endParaRPr lang="en-US"/>
          </a:p>
        </p:txBody>
      </p:sp>
    </p:spTree>
    <p:extLst>
      <p:ext uri="{BB962C8B-B14F-4D97-AF65-F5344CB8AC3E}">
        <p14:creationId xmlns:p14="http://schemas.microsoft.com/office/powerpoint/2010/main" val="4109984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39</a:t>
            </a:fld>
            <a:endParaRPr lang="en-US"/>
          </a:p>
        </p:txBody>
      </p:sp>
    </p:spTree>
    <p:extLst>
      <p:ext uri="{BB962C8B-B14F-4D97-AF65-F5344CB8AC3E}">
        <p14:creationId xmlns:p14="http://schemas.microsoft.com/office/powerpoint/2010/main" val="19569279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export function </a:t>
            </a:r>
            <a:r>
              <a:rPr lang="en-US" altLang="en-US" sz="1200" dirty="0" err="1"/>
              <a:t>rootReducer</a:t>
            </a:r>
            <a:r>
              <a:rPr lang="en-US" altLang="en-US" sz="1200" dirty="0"/>
              <a:t>(state: </a:t>
            </a:r>
            <a:r>
              <a:rPr lang="en-US" altLang="en-US" sz="1200" dirty="0" err="1"/>
              <a:t>IAppState</a:t>
            </a:r>
            <a:r>
              <a:rPr lang="en-US" altLang="en-US" sz="1200" dirty="0"/>
              <a:t>, action): </a:t>
            </a:r>
            <a:r>
              <a:rPr lang="en-US" altLang="en-US" sz="1200" dirty="0" err="1"/>
              <a:t>IAppState</a:t>
            </a:r>
            <a:r>
              <a:rPr lang="en-US" altLang="en-US" sz="1200" dirty="0"/>
              <a:t> {</a:t>
            </a:r>
            <a:br>
              <a:rPr lang="en-US" altLang="en-US" sz="1200" dirty="0"/>
            </a:br>
            <a:r>
              <a:rPr lang="en-US" altLang="en-US" sz="1200" dirty="0"/>
              <a:t>    switch (</a:t>
            </a:r>
            <a:r>
              <a:rPr lang="en-US" altLang="en-US" sz="1200" dirty="0" err="1"/>
              <a:t>action.type</a:t>
            </a:r>
            <a:r>
              <a:rPr lang="en-US" altLang="en-US" sz="1200" dirty="0"/>
              <a:t>) {</a:t>
            </a:r>
            <a:br>
              <a:rPr lang="en-US" altLang="en-US" sz="1200" dirty="0"/>
            </a:br>
            <a:r>
              <a:rPr lang="en-US" altLang="en-US" sz="1200" dirty="0"/>
              <a:t>        case ADD_TODO:</a:t>
            </a:r>
            <a:br>
              <a:rPr lang="en-US" altLang="en-US" sz="1200" dirty="0"/>
            </a:br>
            <a:r>
              <a:rPr lang="en-US" altLang="en-US" sz="1200" dirty="0"/>
              <a:t>            action.todo.id = </a:t>
            </a:r>
            <a:r>
              <a:rPr lang="en-US" altLang="en-US" sz="1200" dirty="0" err="1"/>
              <a:t>state.todos.length</a:t>
            </a:r>
            <a:r>
              <a:rPr lang="en-US" altLang="en-US" sz="1200" dirty="0"/>
              <a:t> + 1;    </a:t>
            </a:r>
            <a:br>
              <a:rPr lang="en-US" altLang="en-US" sz="1200" dirty="0"/>
            </a:br>
            <a:r>
              <a:rPr lang="en-US" altLang="en-US" sz="1200" dirty="0"/>
              <a:t>            return </a:t>
            </a:r>
            <a:r>
              <a:rPr lang="en-US" altLang="en-US" sz="1200" dirty="0" err="1"/>
              <a:t>Object.assign</a:t>
            </a:r>
            <a:r>
              <a:rPr lang="en-US" altLang="en-US" sz="1200" dirty="0"/>
              <a:t>({}, state, {</a:t>
            </a:r>
            <a:br>
              <a:rPr lang="en-US" altLang="en-US" sz="1200" dirty="0"/>
            </a:br>
            <a:r>
              <a:rPr lang="en-US" altLang="en-US" sz="1200" dirty="0"/>
              <a:t>                </a:t>
            </a:r>
            <a:r>
              <a:rPr lang="en-US" altLang="en-US" sz="1200" dirty="0" err="1"/>
              <a:t>todos</a:t>
            </a:r>
            <a:r>
              <a:rPr lang="en-US" altLang="en-US" sz="1200" dirty="0"/>
              <a:t>: </a:t>
            </a:r>
            <a:r>
              <a:rPr lang="en-US" altLang="en-US" sz="1200" dirty="0" err="1"/>
              <a:t>state.todos.concat</a:t>
            </a:r>
            <a:r>
              <a:rPr lang="en-US" altLang="en-US" sz="1200" dirty="0"/>
              <a:t>(</a:t>
            </a:r>
            <a:r>
              <a:rPr lang="en-US" altLang="en-US" sz="1200" dirty="0" err="1"/>
              <a:t>Object.assign</a:t>
            </a:r>
            <a:r>
              <a:rPr lang="en-US" altLang="en-US" sz="1200" dirty="0"/>
              <a:t>({}, </a:t>
            </a:r>
            <a:r>
              <a:rPr lang="en-US" altLang="en-US" sz="1200" dirty="0" err="1"/>
              <a:t>action.todo</a:t>
            </a:r>
            <a:r>
              <a:rPr lang="en-US" altLang="en-US" sz="1200" dirty="0"/>
              <a:t>)),</a:t>
            </a:r>
            <a:br>
              <a:rPr lang="en-US" altLang="en-US" sz="1200" dirty="0"/>
            </a:br>
            <a:r>
              <a:rPr lang="en-US" altLang="en-US" sz="1200" dirty="0"/>
              <a:t>                </a:t>
            </a:r>
            <a:r>
              <a:rPr lang="en-US" altLang="en-US" sz="1200" dirty="0" err="1"/>
              <a:t>lastUpdate</a:t>
            </a:r>
            <a:r>
              <a:rPr lang="en-US" altLang="en-US" sz="1200" dirty="0"/>
              <a:t>: new Date()</a:t>
            </a:r>
            <a:br>
              <a:rPr lang="en-US" altLang="en-US" sz="1200" dirty="0"/>
            </a:br>
            <a:r>
              <a:rPr lang="en-US" altLang="en-US" sz="1200" dirty="0"/>
              <a:t>            })</a:t>
            </a:r>
            <a:br>
              <a:rPr lang="en-US" altLang="en-US" sz="1200" dirty="0"/>
            </a:br>
            <a:r>
              <a:rPr lang="en-US" altLang="en-US" sz="1200" dirty="0"/>
              <a:t>        case TOGGLE_TODO:</a:t>
            </a:r>
            <a:br>
              <a:rPr lang="en-US" altLang="en-US" sz="1200" dirty="0"/>
            </a:br>
            <a:r>
              <a:rPr lang="en-US" altLang="en-US" sz="1200" dirty="0"/>
              <a:t>            var </a:t>
            </a:r>
            <a:r>
              <a:rPr lang="en-US" altLang="en-US" sz="1200" dirty="0" err="1"/>
              <a:t>todo</a:t>
            </a:r>
            <a:r>
              <a:rPr lang="en-US" altLang="en-US" sz="1200" dirty="0"/>
              <a:t> = </a:t>
            </a:r>
            <a:r>
              <a:rPr lang="en-US" altLang="en-US" sz="1200" dirty="0" err="1"/>
              <a:t>state.todos.find</a:t>
            </a:r>
            <a:r>
              <a:rPr lang="en-US" altLang="en-US" sz="1200" dirty="0"/>
              <a:t>(t =&gt; t.id === action.id);</a:t>
            </a:r>
            <a:br>
              <a:rPr lang="en-US" altLang="en-US" sz="1200" dirty="0"/>
            </a:br>
            <a:r>
              <a:rPr lang="en-US" altLang="en-US" sz="1200" dirty="0"/>
              <a:t>            var index = </a:t>
            </a:r>
            <a:r>
              <a:rPr lang="en-US" altLang="en-US" sz="1200" dirty="0" err="1"/>
              <a:t>state.todos.indexOf</a:t>
            </a:r>
            <a:r>
              <a:rPr lang="en-US" altLang="en-US" sz="1200" dirty="0"/>
              <a:t>(</a:t>
            </a:r>
            <a:r>
              <a:rPr lang="en-US" altLang="en-US" sz="1200" dirty="0" err="1"/>
              <a:t>todo</a:t>
            </a:r>
            <a:r>
              <a:rPr lang="en-US" altLang="en-US" sz="1200" dirty="0"/>
              <a:t>);</a:t>
            </a:r>
            <a:br>
              <a:rPr lang="en-US" altLang="en-US" sz="1200" dirty="0"/>
            </a:br>
            <a:r>
              <a:rPr lang="en-US" altLang="en-US" sz="1200" dirty="0"/>
              <a:t>            return </a:t>
            </a:r>
            <a:r>
              <a:rPr lang="en-US" altLang="en-US" sz="1200" dirty="0" err="1"/>
              <a:t>Object.assign</a:t>
            </a:r>
            <a:r>
              <a:rPr lang="en-US" altLang="en-US" sz="1200" dirty="0"/>
              <a:t>({}, state, {</a:t>
            </a:r>
            <a:br>
              <a:rPr lang="en-US" altLang="en-US" sz="1200" dirty="0"/>
            </a:br>
            <a:r>
              <a:rPr lang="en-US" altLang="en-US" sz="1200" dirty="0"/>
              <a:t>                </a:t>
            </a:r>
            <a:r>
              <a:rPr lang="en-US" altLang="en-US" sz="1200" dirty="0" err="1"/>
              <a:t>todos</a:t>
            </a:r>
            <a:r>
              <a:rPr lang="en-US" altLang="en-US" sz="1200" dirty="0"/>
              <a:t>: [</a:t>
            </a:r>
            <a:br>
              <a:rPr lang="en-US" altLang="en-US" sz="1200" dirty="0"/>
            </a:br>
            <a:r>
              <a:rPr lang="en-US" altLang="en-US" sz="1200" dirty="0"/>
              <a:t>                    ...</a:t>
            </a:r>
            <a:r>
              <a:rPr lang="en-US" altLang="en-US" sz="1200" dirty="0" err="1"/>
              <a:t>state.todos.slice</a:t>
            </a:r>
            <a:r>
              <a:rPr lang="en-US" altLang="en-US" sz="1200" dirty="0"/>
              <a:t>(0, index),</a:t>
            </a:r>
            <a:br>
              <a:rPr lang="en-US" altLang="en-US" sz="1200" dirty="0"/>
            </a:br>
            <a:r>
              <a:rPr lang="en-US" altLang="en-US" sz="1200" dirty="0"/>
              <a:t>                    </a:t>
            </a:r>
            <a:r>
              <a:rPr lang="en-US" altLang="en-US" sz="1200" dirty="0" err="1"/>
              <a:t>Object.assign</a:t>
            </a:r>
            <a:r>
              <a:rPr lang="en-US" altLang="en-US" sz="1200" dirty="0"/>
              <a:t>({}, </a:t>
            </a:r>
            <a:r>
              <a:rPr lang="en-US" altLang="en-US" sz="1200" dirty="0" err="1"/>
              <a:t>todo</a:t>
            </a:r>
            <a:r>
              <a:rPr lang="en-US" altLang="en-US" sz="1200" dirty="0"/>
              <a:t>, {</a:t>
            </a:r>
            <a:r>
              <a:rPr lang="en-US" altLang="en-US" sz="1200" dirty="0" err="1"/>
              <a:t>isCompleted</a:t>
            </a:r>
            <a:r>
              <a:rPr lang="en-US" altLang="en-US" sz="1200" dirty="0"/>
              <a:t>: !</a:t>
            </a:r>
            <a:r>
              <a:rPr lang="en-US" altLang="en-US" sz="1200" dirty="0" err="1"/>
              <a:t>todo.isCompleted</a:t>
            </a:r>
            <a:r>
              <a:rPr lang="en-US" altLang="en-US" sz="1200" dirty="0"/>
              <a:t>}),</a:t>
            </a:r>
            <a:br>
              <a:rPr lang="en-US" altLang="en-US" sz="1200" dirty="0"/>
            </a:br>
            <a:r>
              <a:rPr lang="en-US" altLang="en-US" sz="1200" dirty="0"/>
              <a:t>                    ...</a:t>
            </a:r>
            <a:r>
              <a:rPr lang="en-US" altLang="en-US" sz="1200" dirty="0" err="1"/>
              <a:t>state.todos.slice</a:t>
            </a:r>
            <a:r>
              <a:rPr lang="en-US" altLang="en-US" sz="1200" dirty="0"/>
              <a:t>(index+1)</a:t>
            </a:r>
            <a:br>
              <a:rPr lang="en-US" altLang="en-US" sz="1200" dirty="0"/>
            </a:br>
            <a:r>
              <a:rPr lang="en-US" altLang="en-US" sz="1200" dirty="0"/>
              <a:t>                ],</a:t>
            </a:r>
            <a:br>
              <a:rPr lang="en-US" altLang="en-US" sz="1200" dirty="0"/>
            </a:br>
            <a:r>
              <a:rPr lang="en-US" altLang="en-US" sz="1200" dirty="0"/>
              <a:t>                </a:t>
            </a:r>
            <a:r>
              <a:rPr lang="en-US" altLang="en-US" sz="1200" dirty="0" err="1"/>
              <a:t>lastUpdate</a:t>
            </a:r>
            <a:r>
              <a:rPr lang="en-US" altLang="en-US" sz="1200" dirty="0"/>
              <a:t>: new Date()</a:t>
            </a:r>
            <a:br>
              <a:rPr lang="en-US" altLang="en-US" sz="1200" dirty="0"/>
            </a:br>
            <a:r>
              <a:rPr lang="en-US" altLang="en-US" sz="1200" dirty="0"/>
              <a:t>            })</a:t>
            </a:r>
            <a:br>
              <a:rPr lang="en-US" altLang="en-US" sz="1200" dirty="0"/>
            </a:br>
            <a:r>
              <a:rPr lang="en-US" altLang="en-US" sz="1200" dirty="0"/>
              <a:t>        case REMOVE_TODO:</a:t>
            </a:r>
            <a:br>
              <a:rPr lang="en-US" altLang="en-US" sz="1200" dirty="0"/>
            </a:br>
            <a:r>
              <a:rPr lang="en-US" altLang="en-US" sz="1200" dirty="0"/>
              <a:t>            return </a:t>
            </a:r>
            <a:r>
              <a:rPr lang="en-US" altLang="en-US" sz="1200" dirty="0" err="1"/>
              <a:t>Object.assign</a:t>
            </a:r>
            <a:r>
              <a:rPr lang="en-US" altLang="en-US" sz="1200" dirty="0"/>
              <a:t>({}, state, {</a:t>
            </a:r>
            <a:br>
              <a:rPr lang="en-US" altLang="en-US" sz="1200" dirty="0"/>
            </a:br>
            <a:r>
              <a:rPr lang="en-US" altLang="en-US" sz="1200" dirty="0"/>
              <a:t>                </a:t>
            </a:r>
            <a:r>
              <a:rPr lang="en-US" altLang="en-US" sz="1200" dirty="0" err="1"/>
              <a:t>todos</a:t>
            </a:r>
            <a:r>
              <a:rPr lang="en-US" altLang="en-US" sz="1200" dirty="0"/>
              <a:t>: </a:t>
            </a:r>
            <a:r>
              <a:rPr lang="en-US" altLang="en-US" sz="1200" dirty="0" err="1"/>
              <a:t>state.todos.filter</a:t>
            </a:r>
            <a:r>
              <a:rPr lang="en-US" altLang="en-US" sz="1200" dirty="0"/>
              <a:t>(t =&gt; t.id !== action.id),</a:t>
            </a:r>
            <a:br>
              <a:rPr lang="en-US" altLang="en-US" sz="1200" dirty="0"/>
            </a:br>
            <a:r>
              <a:rPr lang="en-US" altLang="en-US" sz="1200" dirty="0"/>
              <a:t>                </a:t>
            </a:r>
            <a:r>
              <a:rPr lang="en-US" altLang="en-US" sz="1200" dirty="0" err="1"/>
              <a:t>lastUpdate</a:t>
            </a:r>
            <a:r>
              <a:rPr lang="en-US" altLang="en-US" sz="1200" dirty="0"/>
              <a:t>: new Date()</a:t>
            </a:r>
            <a:br>
              <a:rPr lang="en-US" altLang="en-US" sz="1200" dirty="0"/>
            </a:br>
            <a:r>
              <a:rPr lang="en-US" altLang="en-US" sz="1200" dirty="0"/>
              <a:t>            })</a:t>
            </a:r>
            <a:br>
              <a:rPr lang="en-US" altLang="en-US" sz="1200" dirty="0"/>
            </a:br>
            <a:r>
              <a:rPr lang="en-US" altLang="en-US" sz="1200" dirty="0"/>
              <a:t>        case REMOVE_ALL_TODOS:</a:t>
            </a:r>
            <a:br>
              <a:rPr lang="en-US" altLang="en-US" sz="1200" dirty="0"/>
            </a:br>
            <a:r>
              <a:rPr lang="en-US" altLang="en-US" sz="1200" dirty="0"/>
              <a:t>            return </a:t>
            </a:r>
            <a:r>
              <a:rPr lang="en-US" altLang="en-US" sz="1200" dirty="0" err="1"/>
              <a:t>Object.assign</a:t>
            </a:r>
            <a:r>
              <a:rPr lang="en-US" altLang="en-US" sz="1200" dirty="0"/>
              <a:t>({}, state, {</a:t>
            </a:r>
            <a:br>
              <a:rPr lang="en-US" altLang="en-US" sz="1200" dirty="0"/>
            </a:br>
            <a:r>
              <a:rPr lang="en-US" altLang="en-US" sz="1200" dirty="0"/>
              <a:t>                </a:t>
            </a:r>
            <a:r>
              <a:rPr lang="en-US" altLang="en-US" sz="1200" dirty="0" err="1"/>
              <a:t>todos</a:t>
            </a:r>
            <a:r>
              <a:rPr lang="en-US" altLang="en-US" sz="1200" dirty="0"/>
              <a:t>: [],</a:t>
            </a:r>
            <a:br>
              <a:rPr lang="en-US" altLang="en-US" sz="1200" dirty="0"/>
            </a:br>
            <a:r>
              <a:rPr lang="en-US" altLang="en-US" sz="1200" dirty="0"/>
              <a:t>                </a:t>
            </a:r>
            <a:r>
              <a:rPr lang="en-US" altLang="en-US" sz="1200" dirty="0" err="1"/>
              <a:t>lastUpdate</a:t>
            </a:r>
            <a:r>
              <a:rPr lang="en-US" altLang="en-US" sz="1200" dirty="0"/>
              <a:t>: new Date()</a:t>
            </a:r>
            <a:br>
              <a:rPr lang="en-US" altLang="en-US" sz="1200" dirty="0"/>
            </a:br>
            <a:r>
              <a:rPr lang="en-US" altLang="en-US" sz="1200" dirty="0"/>
              <a:t>            })</a:t>
            </a:r>
            <a:br>
              <a:rPr lang="en-US" altLang="en-US" sz="1200" dirty="0"/>
            </a:br>
            <a:r>
              <a:rPr lang="en-US" altLang="en-US" sz="1200" dirty="0"/>
              <a:t>    }</a:t>
            </a:r>
            <a:br>
              <a:rPr lang="en-US" altLang="en-US" sz="1200" dirty="0"/>
            </a:br>
            <a:r>
              <a:rPr lang="en-US" altLang="en-US" sz="1200" dirty="0"/>
              <a:t>    return state;</a:t>
            </a:r>
            <a:br>
              <a:rPr lang="en-US" altLang="en-US" sz="1200" dirty="0"/>
            </a:br>
            <a:r>
              <a:rPr lang="en-US" altLang="en-US" sz="1200" dirty="0"/>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40</a:t>
            </a:fld>
            <a:endParaRPr lang="en-US"/>
          </a:p>
        </p:txBody>
      </p:sp>
    </p:spTree>
    <p:extLst>
      <p:ext uri="{BB962C8B-B14F-4D97-AF65-F5344CB8AC3E}">
        <p14:creationId xmlns:p14="http://schemas.microsoft.com/office/powerpoint/2010/main" val="13572511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export function </a:t>
            </a:r>
            <a:r>
              <a:rPr lang="en-US" altLang="en-US" sz="1200" dirty="0" err="1"/>
              <a:t>rootReducer</a:t>
            </a:r>
            <a:r>
              <a:rPr lang="en-US" altLang="en-US" sz="1200" dirty="0"/>
              <a:t>(state: </a:t>
            </a:r>
            <a:r>
              <a:rPr lang="en-US" altLang="en-US" sz="1200" dirty="0" err="1"/>
              <a:t>IAppState</a:t>
            </a:r>
            <a:r>
              <a:rPr lang="en-US" altLang="en-US" sz="1200" dirty="0"/>
              <a:t>, action): </a:t>
            </a:r>
            <a:r>
              <a:rPr lang="en-US" altLang="en-US" sz="1200" dirty="0" err="1"/>
              <a:t>IAppState</a:t>
            </a:r>
            <a:r>
              <a:rPr lang="en-US" altLang="en-US" sz="1200" dirty="0"/>
              <a:t> {</a:t>
            </a:r>
            <a:br>
              <a:rPr lang="en-US" altLang="en-US" sz="1200" dirty="0"/>
            </a:br>
            <a:r>
              <a:rPr lang="en-US" altLang="en-US" sz="1200" dirty="0"/>
              <a:t>    switch (</a:t>
            </a:r>
            <a:r>
              <a:rPr lang="en-US" altLang="en-US" sz="1200" dirty="0" err="1"/>
              <a:t>action.type</a:t>
            </a:r>
            <a:r>
              <a:rPr lang="en-US" altLang="en-US" sz="1200" dirty="0"/>
              <a:t>) {</a:t>
            </a:r>
            <a:br>
              <a:rPr lang="en-US" altLang="en-US" sz="1200" dirty="0"/>
            </a:br>
            <a:r>
              <a:rPr lang="en-US" altLang="en-US" sz="1200" dirty="0"/>
              <a:t>        case ADD_TODO:</a:t>
            </a:r>
            <a:br>
              <a:rPr lang="en-US" altLang="en-US" sz="1200" dirty="0"/>
            </a:br>
            <a:r>
              <a:rPr lang="en-US" altLang="en-US" sz="1200" dirty="0"/>
              <a:t>            action.todo.id = </a:t>
            </a:r>
            <a:r>
              <a:rPr lang="en-US" altLang="en-US" sz="1200" dirty="0" err="1"/>
              <a:t>state.todos.length</a:t>
            </a:r>
            <a:r>
              <a:rPr lang="en-US" altLang="en-US" sz="1200" dirty="0"/>
              <a:t> + 1;    </a:t>
            </a:r>
            <a:br>
              <a:rPr lang="en-US" altLang="en-US" sz="1200" dirty="0"/>
            </a:br>
            <a:r>
              <a:rPr lang="en-US" altLang="en-US" sz="1200" dirty="0"/>
              <a:t>            return </a:t>
            </a:r>
            <a:r>
              <a:rPr lang="en-US" altLang="en-US" sz="1200" dirty="0" err="1"/>
              <a:t>Object.assign</a:t>
            </a:r>
            <a:r>
              <a:rPr lang="en-US" altLang="en-US" sz="1200" dirty="0"/>
              <a:t>({}, state, {</a:t>
            </a:r>
            <a:br>
              <a:rPr lang="en-US" altLang="en-US" sz="1200" dirty="0"/>
            </a:br>
            <a:r>
              <a:rPr lang="en-US" altLang="en-US" sz="1200" dirty="0"/>
              <a:t>                </a:t>
            </a:r>
            <a:r>
              <a:rPr lang="en-US" altLang="en-US" sz="1200" dirty="0" err="1"/>
              <a:t>todos</a:t>
            </a:r>
            <a:r>
              <a:rPr lang="en-US" altLang="en-US" sz="1200" dirty="0"/>
              <a:t>: </a:t>
            </a:r>
            <a:r>
              <a:rPr lang="en-US" altLang="en-US" sz="1200" dirty="0" err="1"/>
              <a:t>state.todos.concat</a:t>
            </a:r>
            <a:r>
              <a:rPr lang="en-US" altLang="en-US" sz="1200" dirty="0"/>
              <a:t>(</a:t>
            </a:r>
            <a:r>
              <a:rPr lang="en-US" altLang="en-US" sz="1200" dirty="0" err="1"/>
              <a:t>Object.assign</a:t>
            </a:r>
            <a:r>
              <a:rPr lang="en-US" altLang="en-US" sz="1200" dirty="0"/>
              <a:t>({}, </a:t>
            </a:r>
            <a:r>
              <a:rPr lang="en-US" altLang="en-US" sz="1200" dirty="0" err="1"/>
              <a:t>action.todo</a:t>
            </a:r>
            <a:r>
              <a:rPr lang="en-US" altLang="en-US" sz="1200" dirty="0"/>
              <a:t>)),</a:t>
            </a:r>
            <a:br>
              <a:rPr lang="en-US" altLang="en-US" sz="1200" dirty="0"/>
            </a:br>
            <a:r>
              <a:rPr lang="en-US" altLang="en-US" sz="1200" dirty="0"/>
              <a:t>                </a:t>
            </a:r>
            <a:r>
              <a:rPr lang="en-US" altLang="en-US" sz="1200" dirty="0" err="1"/>
              <a:t>lastUpdate</a:t>
            </a:r>
            <a:r>
              <a:rPr lang="en-US" altLang="en-US" sz="1200" dirty="0"/>
              <a:t>: new Date()</a:t>
            </a:r>
            <a:br>
              <a:rPr lang="en-US" altLang="en-US" sz="1200" dirty="0"/>
            </a:br>
            <a:r>
              <a:rPr lang="en-US" altLang="en-US" sz="1200" dirty="0"/>
              <a:t>            })</a:t>
            </a:r>
            <a:br>
              <a:rPr lang="en-US" altLang="en-US" sz="1200" dirty="0"/>
            </a:br>
            <a:r>
              <a:rPr lang="en-US" altLang="en-US" sz="1200" dirty="0"/>
              <a:t>        case TOGGLE_TODO:</a:t>
            </a:r>
            <a:br>
              <a:rPr lang="en-US" altLang="en-US" sz="1200" dirty="0"/>
            </a:br>
            <a:r>
              <a:rPr lang="en-US" altLang="en-US" sz="1200" dirty="0"/>
              <a:t>            var </a:t>
            </a:r>
            <a:r>
              <a:rPr lang="en-US" altLang="en-US" sz="1200" dirty="0" err="1"/>
              <a:t>todo</a:t>
            </a:r>
            <a:r>
              <a:rPr lang="en-US" altLang="en-US" sz="1200" dirty="0"/>
              <a:t> = </a:t>
            </a:r>
            <a:r>
              <a:rPr lang="en-US" altLang="en-US" sz="1200" dirty="0" err="1"/>
              <a:t>state.todos.find</a:t>
            </a:r>
            <a:r>
              <a:rPr lang="en-US" altLang="en-US" sz="1200" dirty="0"/>
              <a:t>(t =&gt; t.id === action.id);</a:t>
            </a:r>
            <a:br>
              <a:rPr lang="en-US" altLang="en-US" sz="1200" dirty="0"/>
            </a:br>
            <a:r>
              <a:rPr lang="en-US" altLang="en-US" sz="1200" dirty="0"/>
              <a:t>            var index = </a:t>
            </a:r>
            <a:r>
              <a:rPr lang="en-US" altLang="en-US" sz="1200" dirty="0" err="1"/>
              <a:t>state.todos.indexOf</a:t>
            </a:r>
            <a:r>
              <a:rPr lang="en-US" altLang="en-US" sz="1200" dirty="0"/>
              <a:t>(</a:t>
            </a:r>
            <a:r>
              <a:rPr lang="en-US" altLang="en-US" sz="1200" dirty="0" err="1"/>
              <a:t>todo</a:t>
            </a:r>
            <a:r>
              <a:rPr lang="en-US" altLang="en-US" sz="1200" dirty="0"/>
              <a:t>);</a:t>
            </a:r>
            <a:br>
              <a:rPr lang="en-US" altLang="en-US" sz="1200" dirty="0"/>
            </a:br>
            <a:r>
              <a:rPr lang="en-US" altLang="en-US" sz="1200" dirty="0"/>
              <a:t>            return </a:t>
            </a:r>
            <a:r>
              <a:rPr lang="en-US" altLang="en-US" sz="1200" dirty="0" err="1"/>
              <a:t>Object.assign</a:t>
            </a:r>
            <a:r>
              <a:rPr lang="en-US" altLang="en-US" sz="1200" dirty="0"/>
              <a:t>({}, state, {</a:t>
            </a:r>
            <a:br>
              <a:rPr lang="en-US" altLang="en-US" sz="1200" dirty="0"/>
            </a:br>
            <a:r>
              <a:rPr lang="en-US" altLang="en-US" sz="1200" dirty="0"/>
              <a:t>                </a:t>
            </a:r>
            <a:r>
              <a:rPr lang="en-US" altLang="en-US" sz="1200" dirty="0" err="1"/>
              <a:t>todos</a:t>
            </a:r>
            <a:r>
              <a:rPr lang="en-US" altLang="en-US" sz="1200" dirty="0"/>
              <a:t>: [</a:t>
            </a:r>
            <a:br>
              <a:rPr lang="en-US" altLang="en-US" sz="1200" dirty="0"/>
            </a:br>
            <a:r>
              <a:rPr lang="en-US" altLang="en-US" sz="1200" dirty="0"/>
              <a:t>                    ...</a:t>
            </a:r>
            <a:r>
              <a:rPr lang="en-US" altLang="en-US" sz="1200" dirty="0" err="1"/>
              <a:t>state.todos.slice</a:t>
            </a:r>
            <a:r>
              <a:rPr lang="en-US" altLang="en-US" sz="1200" dirty="0"/>
              <a:t>(0, index),</a:t>
            </a:r>
            <a:br>
              <a:rPr lang="en-US" altLang="en-US" sz="1200" dirty="0"/>
            </a:br>
            <a:r>
              <a:rPr lang="en-US" altLang="en-US" sz="1200" dirty="0"/>
              <a:t>                    </a:t>
            </a:r>
            <a:r>
              <a:rPr lang="en-US" altLang="en-US" sz="1200" dirty="0" err="1"/>
              <a:t>Object.assign</a:t>
            </a:r>
            <a:r>
              <a:rPr lang="en-US" altLang="en-US" sz="1200" dirty="0"/>
              <a:t>({}, </a:t>
            </a:r>
            <a:r>
              <a:rPr lang="en-US" altLang="en-US" sz="1200" dirty="0" err="1"/>
              <a:t>todo</a:t>
            </a:r>
            <a:r>
              <a:rPr lang="en-US" altLang="en-US" sz="1200" dirty="0"/>
              <a:t>, {</a:t>
            </a:r>
            <a:r>
              <a:rPr lang="en-US" altLang="en-US" sz="1200" dirty="0" err="1"/>
              <a:t>isCompleted</a:t>
            </a:r>
            <a:r>
              <a:rPr lang="en-US" altLang="en-US" sz="1200" dirty="0"/>
              <a:t>: !</a:t>
            </a:r>
            <a:r>
              <a:rPr lang="en-US" altLang="en-US" sz="1200" dirty="0" err="1"/>
              <a:t>todo.isCompleted</a:t>
            </a:r>
            <a:r>
              <a:rPr lang="en-US" altLang="en-US" sz="1200" dirty="0"/>
              <a:t>}),</a:t>
            </a:r>
            <a:br>
              <a:rPr lang="en-US" altLang="en-US" sz="1200" dirty="0"/>
            </a:br>
            <a:r>
              <a:rPr lang="en-US" altLang="en-US" sz="1200" dirty="0"/>
              <a:t>                    ...</a:t>
            </a:r>
            <a:r>
              <a:rPr lang="en-US" altLang="en-US" sz="1200" dirty="0" err="1"/>
              <a:t>state.todos.slice</a:t>
            </a:r>
            <a:r>
              <a:rPr lang="en-US" altLang="en-US" sz="1200" dirty="0"/>
              <a:t>(index+1)</a:t>
            </a:r>
            <a:br>
              <a:rPr lang="en-US" altLang="en-US" sz="1200" dirty="0"/>
            </a:br>
            <a:r>
              <a:rPr lang="en-US" altLang="en-US" sz="1200" dirty="0"/>
              <a:t>                ],</a:t>
            </a:r>
            <a:br>
              <a:rPr lang="en-US" altLang="en-US" sz="1200" dirty="0"/>
            </a:br>
            <a:r>
              <a:rPr lang="en-US" altLang="en-US" sz="1200" dirty="0"/>
              <a:t>                </a:t>
            </a:r>
            <a:r>
              <a:rPr lang="en-US" altLang="en-US" sz="1200" dirty="0" err="1"/>
              <a:t>lastUpdate</a:t>
            </a:r>
            <a:r>
              <a:rPr lang="en-US" altLang="en-US" sz="1200" dirty="0"/>
              <a:t>: new Date()</a:t>
            </a:r>
            <a:br>
              <a:rPr lang="en-US" altLang="en-US" sz="1200" dirty="0"/>
            </a:br>
            <a:r>
              <a:rPr lang="en-US" altLang="en-US" sz="1200" dirty="0"/>
              <a:t>            })</a:t>
            </a:r>
            <a:br>
              <a:rPr lang="en-US" altLang="en-US" sz="1200" dirty="0"/>
            </a:br>
            <a:r>
              <a:rPr lang="en-US" altLang="en-US" sz="1200" dirty="0"/>
              <a:t>        case REMOVE_TODO:</a:t>
            </a:r>
            <a:br>
              <a:rPr lang="en-US" altLang="en-US" sz="1200" dirty="0"/>
            </a:br>
            <a:r>
              <a:rPr lang="en-US" altLang="en-US" sz="1200" dirty="0"/>
              <a:t>            return </a:t>
            </a:r>
            <a:r>
              <a:rPr lang="en-US" altLang="en-US" sz="1200" dirty="0" err="1"/>
              <a:t>Object.assign</a:t>
            </a:r>
            <a:r>
              <a:rPr lang="en-US" altLang="en-US" sz="1200" dirty="0"/>
              <a:t>({}, state, {</a:t>
            </a:r>
            <a:br>
              <a:rPr lang="en-US" altLang="en-US" sz="1200" dirty="0"/>
            </a:br>
            <a:r>
              <a:rPr lang="en-US" altLang="en-US" sz="1200" dirty="0"/>
              <a:t>                </a:t>
            </a:r>
            <a:r>
              <a:rPr lang="en-US" altLang="en-US" sz="1200" dirty="0" err="1"/>
              <a:t>todos</a:t>
            </a:r>
            <a:r>
              <a:rPr lang="en-US" altLang="en-US" sz="1200" dirty="0"/>
              <a:t>: </a:t>
            </a:r>
            <a:r>
              <a:rPr lang="en-US" altLang="en-US" sz="1200" dirty="0" err="1"/>
              <a:t>state.todos.filter</a:t>
            </a:r>
            <a:r>
              <a:rPr lang="en-US" altLang="en-US" sz="1200" dirty="0"/>
              <a:t>(t =&gt; t.id !== action.id),</a:t>
            </a:r>
            <a:br>
              <a:rPr lang="en-US" altLang="en-US" sz="1200" dirty="0"/>
            </a:br>
            <a:r>
              <a:rPr lang="en-US" altLang="en-US" sz="1200" dirty="0"/>
              <a:t>                </a:t>
            </a:r>
            <a:r>
              <a:rPr lang="en-US" altLang="en-US" sz="1200" dirty="0" err="1"/>
              <a:t>lastUpdate</a:t>
            </a:r>
            <a:r>
              <a:rPr lang="en-US" altLang="en-US" sz="1200" dirty="0"/>
              <a:t>: new Date()</a:t>
            </a:r>
            <a:br>
              <a:rPr lang="en-US" altLang="en-US" sz="1200" dirty="0"/>
            </a:br>
            <a:r>
              <a:rPr lang="en-US" altLang="en-US" sz="1200" dirty="0"/>
              <a:t>            })</a:t>
            </a:r>
            <a:br>
              <a:rPr lang="en-US" altLang="en-US" sz="1200" dirty="0"/>
            </a:br>
            <a:r>
              <a:rPr lang="en-US" altLang="en-US" sz="1200" dirty="0"/>
              <a:t>        case REMOVE_ALL_TODOS:</a:t>
            </a:r>
            <a:br>
              <a:rPr lang="en-US" altLang="en-US" sz="1200" dirty="0"/>
            </a:br>
            <a:r>
              <a:rPr lang="en-US" altLang="en-US" sz="1200" dirty="0"/>
              <a:t>            return </a:t>
            </a:r>
            <a:r>
              <a:rPr lang="en-US" altLang="en-US" sz="1200" dirty="0" err="1"/>
              <a:t>Object.assign</a:t>
            </a:r>
            <a:r>
              <a:rPr lang="en-US" altLang="en-US" sz="1200" dirty="0"/>
              <a:t>({}, state, {</a:t>
            </a:r>
            <a:br>
              <a:rPr lang="en-US" altLang="en-US" sz="1200" dirty="0"/>
            </a:br>
            <a:r>
              <a:rPr lang="en-US" altLang="en-US" sz="1200" dirty="0"/>
              <a:t>                </a:t>
            </a:r>
            <a:r>
              <a:rPr lang="en-US" altLang="en-US" sz="1200" dirty="0" err="1"/>
              <a:t>todos</a:t>
            </a:r>
            <a:r>
              <a:rPr lang="en-US" altLang="en-US" sz="1200" dirty="0"/>
              <a:t>: [],</a:t>
            </a:r>
            <a:br>
              <a:rPr lang="en-US" altLang="en-US" sz="1200" dirty="0"/>
            </a:br>
            <a:r>
              <a:rPr lang="en-US" altLang="en-US" sz="1200" dirty="0"/>
              <a:t>                </a:t>
            </a:r>
            <a:r>
              <a:rPr lang="en-US" altLang="en-US" sz="1200" dirty="0" err="1"/>
              <a:t>lastUpdate</a:t>
            </a:r>
            <a:r>
              <a:rPr lang="en-US" altLang="en-US" sz="1200" dirty="0"/>
              <a:t>: new Date()</a:t>
            </a:r>
            <a:br>
              <a:rPr lang="en-US" altLang="en-US" sz="1200" dirty="0"/>
            </a:br>
            <a:r>
              <a:rPr lang="en-US" altLang="en-US" sz="1200" dirty="0"/>
              <a:t>            })</a:t>
            </a:r>
            <a:br>
              <a:rPr lang="en-US" altLang="en-US" sz="1200" dirty="0"/>
            </a:br>
            <a:r>
              <a:rPr lang="en-US" altLang="en-US" sz="1200" dirty="0"/>
              <a:t>    }</a:t>
            </a:r>
            <a:br>
              <a:rPr lang="en-US" altLang="en-US" sz="1200" dirty="0"/>
            </a:br>
            <a:r>
              <a:rPr lang="en-US" altLang="en-US" sz="1200" dirty="0"/>
              <a:t>    return state;</a:t>
            </a:r>
            <a:br>
              <a:rPr lang="en-US" altLang="en-US" sz="1200" dirty="0"/>
            </a:br>
            <a:r>
              <a:rPr lang="en-US" altLang="en-US" sz="1200" dirty="0"/>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41</a:t>
            </a:fld>
            <a:endParaRPr lang="en-US"/>
          </a:p>
        </p:txBody>
      </p:sp>
    </p:spTree>
    <p:extLst>
      <p:ext uri="{BB962C8B-B14F-4D97-AF65-F5344CB8AC3E}">
        <p14:creationId xmlns:p14="http://schemas.microsoft.com/office/powerpoint/2010/main" val="7976301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import { Component, </a:t>
            </a:r>
            <a:r>
              <a:rPr lang="en-US" altLang="en-US" dirty="0" err="1"/>
              <a:t>OnInit</a:t>
            </a:r>
            <a:r>
              <a:rPr lang="en-US" altLang="en-US" dirty="0"/>
              <a:t> } from '@angular/core';</a:t>
            </a:r>
            <a:br>
              <a:rPr lang="en-US" altLang="en-US" dirty="0"/>
            </a:br>
            <a:r>
              <a:rPr lang="en-US" altLang="en-US" dirty="0"/>
              <a:t>import { </a:t>
            </a:r>
            <a:r>
              <a:rPr lang="en-US" altLang="en-US" dirty="0" err="1"/>
              <a:t>NgRedux</a:t>
            </a:r>
            <a:r>
              <a:rPr lang="en-US" altLang="en-US" dirty="0"/>
              <a:t>, select } from '@angular-redux/store';</a:t>
            </a:r>
            <a:br>
              <a:rPr lang="en-US" altLang="en-US" dirty="0"/>
            </a:br>
            <a:r>
              <a:rPr lang="en-US" altLang="en-US" dirty="0"/>
              <a:t>import { </a:t>
            </a:r>
            <a:r>
              <a:rPr lang="en-US" altLang="en-US" dirty="0" err="1"/>
              <a:t>IAppState</a:t>
            </a:r>
            <a:r>
              <a:rPr lang="en-US" altLang="en-US" dirty="0"/>
              <a:t> } from '../store';</a:t>
            </a:r>
            <a:br>
              <a:rPr lang="en-US" altLang="en-US" dirty="0"/>
            </a:br>
            <a:r>
              <a:rPr lang="en-US" altLang="en-US" dirty="0"/>
              <a:t>import { REMOVE_ALL_TODOS } from '../actions';</a:t>
            </a:r>
            <a:br>
              <a:rPr lang="en-US" altLang="en-US" dirty="0"/>
            </a:br>
            <a:r>
              <a:rPr lang="en-US" altLang="en-US" dirty="0"/>
              <a:t>@Component({</a:t>
            </a:r>
            <a:br>
              <a:rPr lang="en-US" altLang="en-US" dirty="0"/>
            </a:br>
            <a:r>
              <a:rPr lang="en-US" altLang="en-US" dirty="0"/>
              <a:t>  selector: 'app-</a:t>
            </a:r>
            <a:r>
              <a:rPr lang="en-US" altLang="en-US" dirty="0" err="1"/>
              <a:t>todo</a:t>
            </a:r>
            <a:r>
              <a:rPr lang="en-US" altLang="en-US" dirty="0"/>
              <a:t>-overview',</a:t>
            </a:r>
            <a:br>
              <a:rPr lang="en-US" altLang="en-US" dirty="0"/>
            </a:br>
            <a:r>
              <a:rPr lang="en-US" altLang="en-US" dirty="0"/>
              <a:t>  </a:t>
            </a:r>
            <a:r>
              <a:rPr lang="en-US" altLang="en-US" dirty="0" err="1"/>
              <a:t>templateUrl</a:t>
            </a:r>
            <a:r>
              <a:rPr lang="en-US" altLang="en-US" dirty="0"/>
              <a:t>: './todo-overview.component.html',</a:t>
            </a:r>
            <a:br>
              <a:rPr lang="en-US" altLang="en-US" dirty="0"/>
            </a:br>
            <a:r>
              <a:rPr lang="en-US" altLang="en-US" dirty="0"/>
              <a:t>  </a:t>
            </a:r>
            <a:r>
              <a:rPr lang="en-US" altLang="en-US" dirty="0" err="1"/>
              <a:t>styleUrls</a:t>
            </a:r>
            <a:r>
              <a:rPr lang="en-US" altLang="en-US" dirty="0"/>
              <a:t>: ['./todo-overview.component.css']</a:t>
            </a:r>
            <a:br>
              <a:rPr lang="en-US" altLang="en-US" dirty="0"/>
            </a:br>
            <a:r>
              <a:rPr lang="en-US" altLang="en-US" dirty="0"/>
              <a:t>})</a:t>
            </a:r>
            <a:br>
              <a:rPr lang="en-US" altLang="en-US" dirty="0"/>
            </a:br>
            <a:r>
              <a:rPr lang="en-US" altLang="en-US" dirty="0"/>
              <a:t>export class </a:t>
            </a:r>
            <a:r>
              <a:rPr lang="en-US" altLang="en-US" dirty="0" err="1"/>
              <a:t>TodoOverviewComponent</a:t>
            </a:r>
            <a:r>
              <a:rPr lang="en-US" altLang="en-US" dirty="0"/>
              <a:t> implements </a:t>
            </a:r>
            <a:r>
              <a:rPr lang="en-US" altLang="en-US" dirty="0" err="1"/>
              <a:t>OnInit</a:t>
            </a:r>
            <a:r>
              <a:rPr lang="en-US" altLang="en-US" dirty="0"/>
              <a:t> {</a:t>
            </a:r>
            <a:br>
              <a:rPr lang="en-US" altLang="en-US" dirty="0"/>
            </a:br>
            <a:r>
              <a:rPr lang="en-US" altLang="en-US" dirty="0"/>
              <a:t>  @select() </a:t>
            </a:r>
            <a:r>
              <a:rPr lang="en-US" altLang="en-US" dirty="0" err="1"/>
              <a:t>todos</a:t>
            </a:r>
            <a:r>
              <a:rPr lang="en-US" altLang="en-US" dirty="0"/>
              <a:t>;</a:t>
            </a:r>
            <a:br>
              <a:rPr lang="en-US" altLang="en-US" dirty="0"/>
            </a:br>
            <a:r>
              <a:rPr lang="en-US" altLang="en-US" dirty="0"/>
              <a:t>  @select() </a:t>
            </a:r>
            <a:r>
              <a:rPr lang="en-US" altLang="en-US" dirty="0" err="1"/>
              <a:t>lastUpdate</a:t>
            </a:r>
            <a:r>
              <a:rPr lang="en-US" altLang="en-US" dirty="0"/>
              <a:t>;</a:t>
            </a:r>
            <a:br>
              <a:rPr lang="en-US" altLang="en-US" dirty="0"/>
            </a:br>
            <a:r>
              <a:rPr lang="en-US" altLang="en-US" dirty="0"/>
              <a:t>  constructor(private </a:t>
            </a:r>
            <a:r>
              <a:rPr lang="en-US" altLang="en-US" dirty="0" err="1"/>
              <a:t>ngRedux</a:t>
            </a:r>
            <a:r>
              <a:rPr lang="en-US" altLang="en-US" dirty="0"/>
              <a:t>: </a:t>
            </a:r>
            <a:r>
              <a:rPr lang="en-US" altLang="en-US" dirty="0" err="1"/>
              <a:t>NgRedux</a:t>
            </a:r>
            <a:r>
              <a:rPr lang="en-US" altLang="en-US" dirty="0"/>
              <a:t>&lt;</a:t>
            </a:r>
            <a:r>
              <a:rPr lang="en-US" altLang="en-US" dirty="0" err="1"/>
              <a:t>IAppState</a:t>
            </a:r>
            <a:r>
              <a:rPr lang="en-US" altLang="en-US" dirty="0"/>
              <a:t>&gt;) { }</a:t>
            </a:r>
            <a:br>
              <a:rPr lang="en-US" altLang="en-US" dirty="0"/>
            </a:br>
            <a:r>
              <a:rPr lang="en-US" altLang="en-US" dirty="0"/>
              <a:t>  </a:t>
            </a:r>
            <a:r>
              <a:rPr lang="en-US" altLang="en-US" dirty="0" err="1"/>
              <a:t>ngOnInit</a:t>
            </a:r>
            <a:r>
              <a:rPr lang="en-US" altLang="en-US" dirty="0"/>
              <a:t>() {</a:t>
            </a:r>
            <a:br>
              <a:rPr lang="en-US" altLang="en-US" dirty="0"/>
            </a:br>
            <a:r>
              <a:rPr lang="en-US" altLang="en-US" dirty="0"/>
              <a:t>  }</a:t>
            </a:r>
            <a:br>
              <a:rPr lang="en-US" altLang="en-US" dirty="0"/>
            </a:br>
            <a:r>
              <a:rPr lang="en-US" altLang="en-US" dirty="0"/>
              <a:t>  </a:t>
            </a:r>
            <a:r>
              <a:rPr lang="en-US" altLang="en-US" dirty="0" err="1"/>
              <a:t>clearTodos</a:t>
            </a:r>
            <a:r>
              <a:rPr lang="en-US" altLang="en-US" dirty="0"/>
              <a:t>() {</a:t>
            </a:r>
            <a:br>
              <a:rPr lang="en-US" altLang="en-US" dirty="0"/>
            </a:br>
            <a:r>
              <a:rPr lang="en-US" altLang="en-US" dirty="0"/>
              <a:t>    </a:t>
            </a:r>
            <a:r>
              <a:rPr lang="en-US" altLang="en-US" dirty="0" err="1"/>
              <a:t>this.ngRedux.dispatch</a:t>
            </a:r>
            <a:r>
              <a:rPr lang="en-US" altLang="en-US" dirty="0"/>
              <a:t>({type: REMOVE_ALL_TODOS});</a:t>
            </a:r>
            <a:br>
              <a:rPr lang="en-US" altLang="en-US" dirty="0"/>
            </a:br>
            <a:r>
              <a:rPr lang="en-US" altLang="en-US" dirty="0"/>
              <a:t>  }</a:t>
            </a:r>
            <a:br>
              <a:rPr lang="en-US" altLang="en-US" dirty="0"/>
            </a:br>
            <a:r>
              <a:rPr lang="en-US" altLang="en-US" dirty="0"/>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42</a:t>
            </a:fld>
            <a:endParaRPr lang="en-US"/>
          </a:p>
        </p:txBody>
      </p:sp>
    </p:spTree>
    <p:extLst>
      <p:ext uri="{BB962C8B-B14F-4D97-AF65-F5344CB8AC3E}">
        <p14:creationId xmlns:p14="http://schemas.microsoft.com/office/powerpoint/2010/main" val="13905870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import { Component, </a:t>
            </a:r>
            <a:r>
              <a:rPr lang="en-US" altLang="en-US" dirty="0" err="1"/>
              <a:t>OnInit</a:t>
            </a:r>
            <a:r>
              <a:rPr lang="en-US" altLang="en-US" dirty="0"/>
              <a:t> } from '@angular/core';</a:t>
            </a:r>
            <a:br>
              <a:rPr lang="en-US" altLang="en-US" dirty="0"/>
            </a:br>
            <a:r>
              <a:rPr lang="en-US" altLang="en-US" dirty="0"/>
              <a:t>import { </a:t>
            </a:r>
            <a:r>
              <a:rPr lang="en-US" altLang="en-US" dirty="0" err="1"/>
              <a:t>NgRedux</a:t>
            </a:r>
            <a:r>
              <a:rPr lang="en-US" altLang="en-US" dirty="0"/>
              <a:t>, select } from '@angular-redux/store';</a:t>
            </a:r>
            <a:br>
              <a:rPr lang="en-US" altLang="en-US" dirty="0"/>
            </a:br>
            <a:r>
              <a:rPr lang="en-US" altLang="en-US" dirty="0"/>
              <a:t>import { </a:t>
            </a:r>
            <a:r>
              <a:rPr lang="en-US" altLang="en-US" dirty="0" err="1"/>
              <a:t>IAppState</a:t>
            </a:r>
            <a:r>
              <a:rPr lang="en-US" altLang="en-US" dirty="0"/>
              <a:t> } from '../store';</a:t>
            </a:r>
            <a:br>
              <a:rPr lang="en-US" altLang="en-US" dirty="0"/>
            </a:br>
            <a:r>
              <a:rPr lang="en-US" altLang="en-US" dirty="0"/>
              <a:t>import { REMOVE_ALL_TODOS } from '../actions';</a:t>
            </a:r>
            <a:br>
              <a:rPr lang="en-US" altLang="en-US" dirty="0"/>
            </a:br>
            <a:r>
              <a:rPr lang="en-US" altLang="en-US" dirty="0"/>
              <a:t>@Component({</a:t>
            </a:r>
            <a:br>
              <a:rPr lang="en-US" altLang="en-US" dirty="0"/>
            </a:br>
            <a:r>
              <a:rPr lang="en-US" altLang="en-US" dirty="0"/>
              <a:t>  selector: 'app-</a:t>
            </a:r>
            <a:r>
              <a:rPr lang="en-US" altLang="en-US" dirty="0" err="1"/>
              <a:t>todo</a:t>
            </a:r>
            <a:r>
              <a:rPr lang="en-US" altLang="en-US" dirty="0"/>
              <a:t>-overview',</a:t>
            </a:r>
            <a:br>
              <a:rPr lang="en-US" altLang="en-US" dirty="0"/>
            </a:br>
            <a:r>
              <a:rPr lang="en-US" altLang="en-US" dirty="0"/>
              <a:t>  </a:t>
            </a:r>
            <a:r>
              <a:rPr lang="en-US" altLang="en-US" dirty="0" err="1"/>
              <a:t>templateUrl</a:t>
            </a:r>
            <a:r>
              <a:rPr lang="en-US" altLang="en-US" dirty="0"/>
              <a:t>: './todo-overview.component.html',</a:t>
            </a:r>
            <a:br>
              <a:rPr lang="en-US" altLang="en-US" dirty="0"/>
            </a:br>
            <a:r>
              <a:rPr lang="en-US" altLang="en-US" dirty="0"/>
              <a:t>  </a:t>
            </a:r>
            <a:r>
              <a:rPr lang="en-US" altLang="en-US" dirty="0" err="1"/>
              <a:t>styleUrls</a:t>
            </a:r>
            <a:r>
              <a:rPr lang="en-US" altLang="en-US" dirty="0"/>
              <a:t>: ['./todo-overview.component.css']</a:t>
            </a:r>
            <a:br>
              <a:rPr lang="en-US" altLang="en-US" dirty="0"/>
            </a:br>
            <a:r>
              <a:rPr lang="en-US" altLang="en-US" dirty="0"/>
              <a:t>})</a:t>
            </a:r>
            <a:br>
              <a:rPr lang="en-US" altLang="en-US" dirty="0"/>
            </a:br>
            <a:r>
              <a:rPr lang="en-US" altLang="en-US" dirty="0"/>
              <a:t>export class </a:t>
            </a:r>
            <a:r>
              <a:rPr lang="en-US" altLang="en-US" dirty="0" err="1"/>
              <a:t>TodoOverviewComponent</a:t>
            </a:r>
            <a:r>
              <a:rPr lang="en-US" altLang="en-US" dirty="0"/>
              <a:t> implements </a:t>
            </a:r>
            <a:r>
              <a:rPr lang="en-US" altLang="en-US" dirty="0" err="1"/>
              <a:t>OnInit</a:t>
            </a:r>
            <a:r>
              <a:rPr lang="en-US" altLang="en-US" dirty="0"/>
              <a:t> {</a:t>
            </a:r>
            <a:br>
              <a:rPr lang="en-US" altLang="en-US" dirty="0"/>
            </a:br>
            <a:r>
              <a:rPr lang="en-US" altLang="en-US" dirty="0"/>
              <a:t>  @select() </a:t>
            </a:r>
            <a:r>
              <a:rPr lang="en-US" altLang="en-US" dirty="0" err="1"/>
              <a:t>todos</a:t>
            </a:r>
            <a:r>
              <a:rPr lang="en-US" altLang="en-US" dirty="0"/>
              <a:t>;</a:t>
            </a:r>
            <a:br>
              <a:rPr lang="en-US" altLang="en-US" dirty="0"/>
            </a:br>
            <a:r>
              <a:rPr lang="en-US" altLang="en-US" dirty="0"/>
              <a:t>  @select() </a:t>
            </a:r>
            <a:r>
              <a:rPr lang="en-US" altLang="en-US" dirty="0" err="1"/>
              <a:t>lastUpdate</a:t>
            </a:r>
            <a:r>
              <a:rPr lang="en-US" altLang="en-US" dirty="0"/>
              <a:t>;</a:t>
            </a:r>
            <a:br>
              <a:rPr lang="en-US" altLang="en-US" dirty="0"/>
            </a:br>
            <a:r>
              <a:rPr lang="en-US" altLang="en-US" dirty="0"/>
              <a:t>  constructor(private </a:t>
            </a:r>
            <a:r>
              <a:rPr lang="en-US" altLang="en-US" dirty="0" err="1"/>
              <a:t>ngRedux</a:t>
            </a:r>
            <a:r>
              <a:rPr lang="en-US" altLang="en-US" dirty="0"/>
              <a:t>: </a:t>
            </a:r>
            <a:r>
              <a:rPr lang="en-US" altLang="en-US" dirty="0" err="1"/>
              <a:t>NgRedux</a:t>
            </a:r>
            <a:r>
              <a:rPr lang="en-US" altLang="en-US" dirty="0"/>
              <a:t>&lt;</a:t>
            </a:r>
            <a:r>
              <a:rPr lang="en-US" altLang="en-US" dirty="0" err="1"/>
              <a:t>IAppState</a:t>
            </a:r>
            <a:r>
              <a:rPr lang="en-US" altLang="en-US" dirty="0"/>
              <a:t>&gt;) { }</a:t>
            </a:r>
            <a:br>
              <a:rPr lang="en-US" altLang="en-US" dirty="0"/>
            </a:br>
            <a:r>
              <a:rPr lang="en-US" altLang="en-US" dirty="0"/>
              <a:t>  </a:t>
            </a:r>
            <a:r>
              <a:rPr lang="en-US" altLang="en-US" dirty="0" err="1"/>
              <a:t>ngOnInit</a:t>
            </a:r>
            <a:r>
              <a:rPr lang="en-US" altLang="en-US" dirty="0"/>
              <a:t>() {</a:t>
            </a:r>
            <a:br>
              <a:rPr lang="en-US" altLang="en-US" dirty="0"/>
            </a:br>
            <a:r>
              <a:rPr lang="en-US" altLang="en-US" dirty="0"/>
              <a:t>  }</a:t>
            </a:r>
            <a:br>
              <a:rPr lang="en-US" altLang="en-US" dirty="0"/>
            </a:br>
            <a:r>
              <a:rPr lang="en-US" altLang="en-US" dirty="0"/>
              <a:t>  </a:t>
            </a:r>
            <a:r>
              <a:rPr lang="en-US" altLang="en-US" dirty="0" err="1"/>
              <a:t>clearTodos</a:t>
            </a:r>
            <a:r>
              <a:rPr lang="en-US" altLang="en-US" dirty="0"/>
              <a:t>() {</a:t>
            </a:r>
            <a:br>
              <a:rPr lang="en-US" altLang="en-US" dirty="0"/>
            </a:br>
            <a:r>
              <a:rPr lang="en-US" altLang="en-US" dirty="0"/>
              <a:t>    </a:t>
            </a:r>
            <a:r>
              <a:rPr lang="en-US" altLang="en-US" dirty="0" err="1"/>
              <a:t>this.ngRedux.dispatch</a:t>
            </a:r>
            <a:r>
              <a:rPr lang="en-US" altLang="en-US" dirty="0"/>
              <a:t>({type: REMOVE_ALL_TODOS});</a:t>
            </a:r>
            <a:br>
              <a:rPr lang="en-US" altLang="en-US" dirty="0"/>
            </a:br>
            <a:r>
              <a:rPr lang="en-US" altLang="en-US" dirty="0"/>
              <a:t>  }</a:t>
            </a:r>
            <a:br>
              <a:rPr lang="en-US" altLang="en-US" dirty="0"/>
            </a:br>
            <a:r>
              <a:rPr lang="en-US" altLang="en-US" dirty="0"/>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43</a:t>
            </a:fld>
            <a:endParaRPr lang="en-US"/>
          </a:p>
        </p:txBody>
      </p:sp>
    </p:spTree>
    <p:extLst>
      <p:ext uri="{BB962C8B-B14F-4D97-AF65-F5344CB8AC3E}">
        <p14:creationId xmlns:p14="http://schemas.microsoft.com/office/powerpoint/2010/main" val="18591653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import { Component, </a:t>
            </a:r>
            <a:r>
              <a:rPr lang="en-IN" sz="1200" kern="1200" dirty="0" err="1">
                <a:solidFill>
                  <a:schemeClr val="tx1"/>
                </a:solidFill>
                <a:effectLst/>
                <a:latin typeface="+mn-lt"/>
                <a:ea typeface="+mn-ea"/>
                <a:cs typeface="+mn-cs"/>
              </a:rPr>
              <a:t>OnInit</a:t>
            </a:r>
            <a:r>
              <a:rPr lang="en-IN" sz="1200" kern="1200" dirty="0">
                <a:solidFill>
                  <a:schemeClr val="tx1"/>
                </a:solidFill>
                <a:effectLst/>
                <a:latin typeface="+mn-lt"/>
                <a:ea typeface="+mn-ea"/>
                <a:cs typeface="+mn-cs"/>
              </a:rPr>
              <a:t> } from '@angular/core';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r>
              <a:rPr lang="en-IN" sz="1200" kern="1200" dirty="0" err="1">
                <a:solidFill>
                  <a:schemeClr val="tx1"/>
                </a:solidFill>
                <a:effectLst/>
                <a:latin typeface="+mn-lt"/>
                <a:ea typeface="+mn-ea"/>
                <a:cs typeface="+mn-cs"/>
              </a:rPr>
              <a:t>NgRedux</a:t>
            </a:r>
            <a:r>
              <a:rPr lang="en-IN" sz="1200" kern="1200" dirty="0">
                <a:solidFill>
                  <a:schemeClr val="tx1"/>
                </a:solidFill>
                <a:effectLst/>
                <a:latin typeface="+mn-lt"/>
                <a:ea typeface="+mn-ea"/>
                <a:cs typeface="+mn-cs"/>
              </a:rPr>
              <a:t>, select } from '@angular-redux/store';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r>
              <a:rPr lang="en-IN" sz="1200" kern="1200" dirty="0" err="1">
                <a:solidFill>
                  <a:schemeClr val="tx1"/>
                </a:solidFill>
                <a:effectLst/>
                <a:latin typeface="+mn-lt"/>
                <a:ea typeface="+mn-ea"/>
                <a:cs typeface="+mn-cs"/>
              </a:rPr>
              <a:t>IAppState</a:t>
            </a:r>
            <a:r>
              <a:rPr lang="en-IN" sz="1200" kern="1200" dirty="0">
                <a:solidFill>
                  <a:schemeClr val="tx1"/>
                </a:solidFill>
                <a:effectLst/>
                <a:latin typeface="+mn-lt"/>
                <a:ea typeface="+mn-ea"/>
                <a:cs typeface="+mn-cs"/>
              </a:rPr>
              <a:t> } from '../store';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ADD_TODO, REMOVE_TODO, TOGGLE_TODO } from '../actions';</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r>
              <a:rPr lang="en-IN" sz="1200" kern="1200" dirty="0" err="1">
                <a:solidFill>
                  <a:schemeClr val="tx1"/>
                </a:solidFill>
                <a:effectLst/>
                <a:latin typeface="+mn-lt"/>
                <a:ea typeface="+mn-ea"/>
                <a:cs typeface="+mn-cs"/>
              </a:rPr>
              <a:t>ITodo</a:t>
            </a:r>
            <a:r>
              <a:rPr lang="en-IN" sz="1200" kern="1200" dirty="0">
                <a:solidFill>
                  <a:schemeClr val="tx1"/>
                </a:solidFill>
                <a:effectLst/>
                <a:latin typeface="+mn-lt"/>
                <a:ea typeface="+mn-ea"/>
                <a:cs typeface="+mn-cs"/>
              </a:rPr>
              <a:t> } from '../</a:t>
            </a:r>
            <a:r>
              <a:rPr lang="en-IN" sz="1200" kern="1200" dirty="0" err="1">
                <a:solidFill>
                  <a:schemeClr val="tx1"/>
                </a:solidFill>
                <a:effectLst/>
                <a:latin typeface="+mn-lt"/>
                <a:ea typeface="+mn-ea"/>
                <a:cs typeface="+mn-cs"/>
              </a:rPr>
              <a:t>todo</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@Component({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selector: 'app-</a:t>
            </a:r>
            <a:r>
              <a:rPr lang="en-IN" sz="1200" kern="1200" dirty="0" err="1">
                <a:solidFill>
                  <a:schemeClr val="tx1"/>
                </a:solidFill>
                <a:effectLst/>
                <a:latin typeface="+mn-lt"/>
                <a:ea typeface="+mn-ea"/>
                <a:cs typeface="+mn-cs"/>
              </a:rPr>
              <a:t>todo</a:t>
            </a:r>
            <a:r>
              <a:rPr lang="en-IN" sz="1200" kern="1200" dirty="0">
                <a:solidFill>
                  <a:schemeClr val="tx1"/>
                </a:solidFill>
                <a:effectLst/>
                <a:latin typeface="+mn-lt"/>
                <a:ea typeface="+mn-ea"/>
                <a:cs typeface="+mn-cs"/>
              </a:rPr>
              <a:t>-list',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templateUrl</a:t>
            </a:r>
            <a:r>
              <a:rPr lang="en-IN" sz="1200" kern="1200" dirty="0">
                <a:solidFill>
                  <a:schemeClr val="tx1"/>
                </a:solidFill>
                <a:effectLst/>
                <a:latin typeface="+mn-lt"/>
                <a:ea typeface="+mn-ea"/>
                <a:cs typeface="+mn-cs"/>
              </a:rPr>
              <a:t>: './todo-list.component.html',</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styleUrls</a:t>
            </a:r>
            <a:r>
              <a:rPr lang="en-IN" sz="1200" kern="1200" dirty="0">
                <a:solidFill>
                  <a:schemeClr val="tx1"/>
                </a:solidFill>
                <a:effectLst/>
                <a:latin typeface="+mn-lt"/>
                <a:ea typeface="+mn-ea"/>
                <a:cs typeface="+mn-cs"/>
              </a:rPr>
              <a:t>: ['./todo-list.component.css']</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export class </a:t>
            </a:r>
            <a:r>
              <a:rPr lang="en-IN" sz="1200" kern="1200" dirty="0" err="1">
                <a:solidFill>
                  <a:schemeClr val="tx1"/>
                </a:solidFill>
                <a:effectLst/>
                <a:latin typeface="+mn-lt"/>
                <a:ea typeface="+mn-ea"/>
                <a:cs typeface="+mn-cs"/>
              </a:rPr>
              <a:t>TodoListComponent</a:t>
            </a:r>
            <a:r>
              <a:rPr lang="en-IN" sz="1200" kern="1200" dirty="0">
                <a:solidFill>
                  <a:schemeClr val="tx1"/>
                </a:solidFill>
                <a:effectLst/>
                <a:latin typeface="+mn-lt"/>
                <a:ea typeface="+mn-ea"/>
                <a:cs typeface="+mn-cs"/>
              </a:rPr>
              <a:t> implements </a:t>
            </a:r>
            <a:r>
              <a:rPr lang="en-IN" sz="1200" kern="1200" dirty="0" err="1">
                <a:solidFill>
                  <a:schemeClr val="tx1"/>
                </a:solidFill>
                <a:effectLst/>
                <a:latin typeface="+mn-lt"/>
                <a:ea typeface="+mn-ea"/>
                <a:cs typeface="+mn-cs"/>
              </a:rPr>
              <a:t>OnInit</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@select() </a:t>
            </a:r>
            <a:r>
              <a:rPr lang="en-IN" sz="1200" kern="1200" dirty="0" err="1">
                <a:solidFill>
                  <a:schemeClr val="tx1"/>
                </a:solidFill>
                <a:effectLst/>
                <a:latin typeface="+mn-lt"/>
                <a:ea typeface="+mn-ea"/>
                <a:cs typeface="+mn-cs"/>
              </a:rPr>
              <a:t>todos</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model: </a:t>
            </a:r>
            <a:r>
              <a:rPr lang="en-IN" sz="1200" kern="1200" dirty="0" err="1">
                <a:solidFill>
                  <a:schemeClr val="tx1"/>
                </a:solidFill>
                <a:effectLst/>
                <a:latin typeface="+mn-lt"/>
                <a:ea typeface="+mn-ea"/>
                <a:cs typeface="+mn-cs"/>
              </a:rPr>
              <a:t>ITodo</a:t>
            </a:r>
            <a:r>
              <a:rPr lang="en-IN" sz="1200" kern="1200" dirty="0">
                <a:solidFill>
                  <a:schemeClr val="tx1"/>
                </a:solidFill>
                <a:effectLst/>
                <a:latin typeface="+mn-lt"/>
                <a:ea typeface="+mn-ea"/>
                <a:cs typeface="+mn-cs"/>
              </a:rPr>
              <a: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id: 0,</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description: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responsible: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priority: "low",</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isCompleted</a:t>
            </a:r>
            <a:r>
              <a:rPr lang="en-IN" sz="1200" kern="1200" dirty="0">
                <a:solidFill>
                  <a:schemeClr val="tx1"/>
                </a:solidFill>
                <a:effectLst/>
                <a:latin typeface="+mn-lt"/>
                <a:ea typeface="+mn-ea"/>
                <a:cs typeface="+mn-cs"/>
              </a:rPr>
              <a:t>: false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constructor(private </a:t>
            </a:r>
            <a:r>
              <a:rPr lang="en-IN" sz="1200" kern="1200" dirty="0" err="1">
                <a:solidFill>
                  <a:schemeClr val="tx1"/>
                </a:solidFill>
                <a:effectLst/>
                <a:latin typeface="+mn-lt"/>
                <a:ea typeface="+mn-ea"/>
                <a:cs typeface="+mn-cs"/>
              </a:rPr>
              <a:t>ngRedux</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NgRedux</a:t>
            </a:r>
            <a:r>
              <a:rPr lang="en-IN" sz="1200" kern="1200" dirty="0">
                <a:solidFill>
                  <a:schemeClr val="tx1"/>
                </a:solidFill>
                <a:effectLst/>
                <a:latin typeface="+mn-lt"/>
                <a:ea typeface="+mn-ea"/>
                <a:cs typeface="+mn-cs"/>
              </a:rPr>
              <a:t>&lt;</a:t>
            </a:r>
            <a:r>
              <a:rPr lang="en-IN" sz="1200" kern="1200" dirty="0" err="1">
                <a:solidFill>
                  <a:schemeClr val="tx1"/>
                </a:solidFill>
                <a:effectLst/>
                <a:latin typeface="+mn-lt"/>
                <a:ea typeface="+mn-ea"/>
                <a:cs typeface="+mn-cs"/>
              </a:rPr>
              <a:t>IAppState</a:t>
            </a:r>
            <a:r>
              <a:rPr lang="en-IN" sz="1200" kern="1200" dirty="0">
                <a:solidFill>
                  <a:schemeClr val="tx1"/>
                </a:solidFill>
                <a:effectLst/>
                <a:latin typeface="+mn-lt"/>
                <a:ea typeface="+mn-ea"/>
                <a:cs typeface="+mn-cs"/>
              </a:rPr>
              <a:t>&gt;)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ngOnInit</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onSubmit</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this.ngRedux.dispatch</a:t>
            </a:r>
            <a:r>
              <a:rPr lang="en-IN" sz="1200" kern="1200" dirty="0">
                <a:solidFill>
                  <a:schemeClr val="tx1"/>
                </a:solidFill>
                <a:effectLst/>
                <a:latin typeface="+mn-lt"/>
                <a:ea typeface="+mn-ea"/>
                <a:cs typeface="+mn-cs"/>
              </a:rPr>
              <a:t>({type: ADD_TODO, </a:t>
            </a:r>
            <a:r>
              <a:rPr lang="en-IN" sz="1200" kern="1200" dirty="0" err="1">
                <a:solidFill>
                  <a:schemeClr val="tx1"/>
                </a:solidFill>
                <a:effectLst/>
                <a:latin typeface="+mn-lt"/>
                <a:ea typeface="+mn-ea"/>
                <a:cs typeface="+mn-cs"/>
              </a:rPr>
              <a:t>todo</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this.model</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toggleTodo</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todo</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this.ngRedux.dispatch</a:t>
            </a:r>
            <a:r>
              <a:rPr lang="en-IN" sz="1200" kern="1200" dirty="0">
                <a:solidFill>
                  <a:schemeClr val="tx1"/>
                </a:solidFill>
                <a:effectLst/>
                <a:latin typeface="+mn-lt"/>
                <a:ea typeface="+mn-ea"/>
                <a:cs typeface="+mn-cs"/>
              </a:rPr>
              <a:t>({ type: TOGGLE_TODO, id: todo.id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removeTodo</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todo</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this.ngRedux.dispatch</a:t>
            </a:r>
            <a:r>
              <a:rPr lang="en-IN" sz="1200" kern="1200" dirty="0">
                <a:solidFill>
                  <a:schemeClr val="tx1"/>
                </a:solidFill>
                <a:effectLst/>
                <a:latin typeface="+mn-lt"/>
                <a:ea typeface="+mn-ea"/>
                <a:cs typeface="+mn-cs"/>
              </a:rPr>
              <a:t>({type: REMOVE_TODO, id: todo.id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44</a:t>
            </a:fld>
            <a:endParaRPr lang="en-US"/>
          </a:p>
        </p:txBody>
      </p:sp>
    </p:spTree>
    <p:extLst>
      <p:ext uri="{BB962C8B-B14F-4D97-AF65-F5344CB8AC3E}">
        <p14:creationId xmlns:p14="http://schemas.microsoft.com/office/powerpoint/2010/main" val="8109583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&lt;h6&gt;Create </a:t>
            </a:r>
            <a:r>
              <a:rPr lang="en-IN" sz="1200" kern="1200" dirty="0" err="1">
                <a:solidFill>
                  <a:schemeClr val="tx1"/>
                </a:solidFill>
                <a:effectLst/>
                <a:latin typeface="+mn-lt"/>
                <a:ea typeface="+mn-ea"/>
                <a:cs typeface="+mn-cs"/>
              </a:rPr>
              <a:t>Todo</a:t>
            </a:r>
            <a:r>
              <a:rPr lang="en-IN" sz="1200" kern="1200" dirty="0">
                <a:solidFill>
                  <a:schemeClr val="tx1"/>
                </a:solidFill>
                <a:effectLst/>
                <a:latin typeface="+mn-lt"/>
                <a:ea typeface="+mn-ea"/>
                <a:cs typeface="+mn-cs"/>
              </a:rPr>
              <a:t>:&lt;/h6&gt;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&lt;form (</a:t>
            </a:r>
            <a:r>
              <a:rPr lang="en-IN" sz="1200" kern="1200" dirty="0" err="1">
                <a:solidFill>
                  <a:schemeClr val="tx1"/>
                </a:solidFill>
                <a:effectLst/>
                <a:latin typeface="+mn-lt"/>
                <a:ea typeface="+mn-ea"/>
                <a:cs typeface="+mn-cs"/>
              </a:rPr>
              <a:t>ngSubmit</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onSubmit</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todoForm</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ngForm</a:t>
            </a:r>
            <a:r>
              <a:rPr lang="en-IN" sz="1200" kern="1200" dirty="0">
                <a:solidFill>
                  <a:schemeClr val="tx1"/>
                </a:solidFill>
                <a:effectLst/>
                <a:latin typeface="+mn-lt"/>
                <a:ea typeface="+mn-ea"/>
                <a:cs typeface="+mn-cs"/>
              </a:rPr>
              <a:t>"&gt;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&lt;div class="form-row"&gt;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&lt;div class="col-auto"&gt;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&lt;input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type="text"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class="form-control"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placeholder="Description"</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id="description"</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ngModel</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model.description</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name="description"</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#description="</a:t>
            </a:r>
            <a:r>
              <a:rPr lang="en-IN" sz="1200" kern="1200" dirty="0" err="1">
                <a:solidFill>
                  <a:schemeClr val="tx1"/>
                </a:solidFill>
                <a:effectLst/>
                <a:latin typeface="+mn-lt"/>
                <a:ea typeface="+mn-ea"/>
                <a:cs typeface="+mn-cs"/>
              </a:rPr>
              <a:t>ngModel</a:t>
            </a:r>
            <a:r>
              <a:rPr lang="en-IN" sz="1200" kern="1200" dirty="0">
                <a:solidFill>
                  <a:schemeClr val="tx1"/>
                </a:solidFill>
                <a:effectLst/>
                <a:latin typeface="+mn-lt"/>
                <a:ea typeface="+mn-ea"/>
                <a:cs typeface="+mn-cs"/>
              </a:rPr>
              <a:t>"&gt;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&lt;/div&gt;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&lt;div class="col-auto"&gt;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&lt;input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type="text"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class="form-control"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placeholder="Responsible"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id="responsible"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ngModel</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model.responsible</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name="responsible"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#responsible="</a:t>
            </a:r>
            <a:r>
              <a:rPr lang="en-IN" sz="1200" kern="1200" dirty="0" err="1">
                <a:solidFill>
                  <a:schemeClr val="tx1"/>
                </a:solidFill>
                <a:effectLst/>
                <a:latin typeface="+mn-lt"/>
                <a:ea typeface="+mn-ea"/>
                <a:cs typeface="+mn-cs"/>
              </a:rPr>
              <a:t>ngModel</a:t>
            </a:r>
            <a:r>
              <a:rPr lang="en-IN" sz="1200" kern="1200" dirty="0">
                <a:solidFill>
                  <a:schemeClr val="tx1"/>
                </a:solidFill>
                <a:effectLst/>
                <a:latin typeface="+mn-lt"/>
                <a:ea typeface="+mn-ea"/>
                <a:cs typeface="+mn-cs"/>
              </a:rPr>
              <a:t>"&gt;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&lt;/div&gt;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&lt;div class="col-auto"&gt;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&lt;select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class="form-control"</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id="priority"</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ngModel</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model.priority</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name="priority"</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#priority="</a:t>
            </a:r>
            <a:r>
              <a:rPr lang="en-IN" sz="1200" kern="1200" dirty="0" err="1">
                <a:solidFill>
                  <a:schemeClr val="tx1"/>
                </a:solidFill>
                <a:effectLst/>
                <a:latin typeface="+mn-lt"/>
                <a:ea typeface="+mn-ea"/>
                <a:cs typeface="+mn-cs"/>
              </a:rPr>
              <a:t>ngModel</a:t>
            </a:r>
            <a:r>
              <a:rPr lang="en-IN" sz="1200" kern="1200" dirty="0">
                <a:solidFill>
                  <a:schemeClr val="tx1"/>
                </a:solidFill>
                <a:effectLst/>
                <a:latin typeface="+mn-lt"/>
                <a:ea typeface="+mn-ea"/>
                <a:cs typeface="+mn-cs"/>
              </a:rPr>
              <a:t>"&gt;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&lt;option value="low"&gt;Low&lt;/option&gt;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&lt;option value="medium"&gt;Medium&lt;/option&gt;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&lt;option value="high"&gt;High&lt;/option&gt;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&lt;/select&gt;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&lt;/div&gt;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&lt;div class="col-auto"&gt;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&lt;button type="submit" class="</a:t>
            </a:r>
            <a:r>
              <a:rPr lang="en-IN" sz="1200" kern="1200" dirty="0" err="1">
                <a:solidFill>
                  <a:schemeClr val="tx1"/>
                </a:solidFill>
                <a:effectLst/>
                <a:latin typeface="+mn-lt"/>
                <a:ea typeface="+mn-ea"/>
                <a:cs typeface="+mn-cs"/>
              </a:rPr>
              <a:t>btn</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btn</a:t>
            </a:r>
            <a:r>
              <a:rPr lang="en-IN" sz="1200" kern="1200" dirty="0">
                <a:solidFill>
                  <a:schemeClr val="tx1"/>
                </a:solidFill>
                <a:effectLst/>
                <a:latin typeface="+mn-lt"/>
                <a:ea typeface="+mn-ea"/>
                <a:cs typeface="+mn-cs"/>
              </a:rPr>
              <a:t>-primary"&gt;Create&lt;/button&gt;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&lt;/div&gt;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&lt;/div&gt;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&lt;/form&gt;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&lt;</a:t>
            </a:r>
            <a:r>
              <a:rPr lang="en-IN" sz="1200" kern="1200" dirty="0" err="1">
                <a:solidFill>
                  <a:schemeClr val="tx1"/>
                </a:solidFill>
                <a:effectLst/>
                <a:latin typeface="+mn-lt"/>
                <a:ea typeface="+mn-ea"/>
                <a:cs typeface="+mn-cs"/>
              </a:rPr>
              <a:t>br</a:t>
            </a:r>
            <a:r>
              <a:rPr lang="en-IN" sz="1200" kern="1200" dirty="0">
                <a:solidFill>
                  <a:schemeClr val="tx1"/>
                </a:solidFill>
                <a:effectLst/>
                <a:latin typeface="+mn-lt"/>
                <a:ea typeface="+mn-ea"/>
                <a:cs typeface="+mn-cs"/>
              </a:rPr>
              <a:t> /&gt;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&lt;h6&gt;</a:t>
            </a:r>
            <a:r>
              <a:rPr lang="en-IN" sz="1200" kern="1200" dirty="0" err="1">
                <a:solidFill>
                  <a:schemeClr val="tx1"/>
                </a:solidFill>
                <a:effectLst/>
                <a:latin typeface="+mn-lt"/>
                <a:ea typeface="+mn-ea"/>
                <a:cs typeface="+mn-cs"/>
              </a:rPr>
              <a:t>Todos</a:t>
            </a:r>
            <a:r>
              <a:rPr lang="en-IN" sz="1200" kern="1200" dirty="0">
                <a:solidFill>
                  <a:schemeClr val="tx1"/>
                </a:solidFill>
                <a:effectLst/>
                <a:latin typeface="+mn-lt"/>
                <a:ea typeface="+mn-ea"/>
                <a:cs typeface="+mn-cs"/>
              </a:rPr>
              <a:t> List:&lt;/h6&gt;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&lt;div *</a:t>
            </a:r>
            <a:r>
              <a:rPr lang="en-IN" sz="1200" kern="1200" dirty="0" err="1">
                <a:solidFill>
                  <a:schemeClr val="tx1"/>
                </a:solidFill>
                <a:effectLst/>
                <a:latin typeface="+mn-lt"/>
                <a:ea typeface="+mn-ea"/>
                <a:cs typeface="+mn-cs"/>
              </a:rPr>
              <a:t>ngIf</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todos</a:t>
            </a:r>
            <a:r>
              <a:rPr lang="en-IN" sz="1200" kern="1200" dirty="0">
                <a:solidFill>
                  <a:schemeClr val="tx1"/>
                </a:solidFill>
                <a:effectLst/>
                <a:latin typeface="+mn-lt"/>
                <a:ea typeface="+mn-ea"/>
                <a:cs typeface="+mn-cs"/>
              </a:rPr>
              <a:t> | async)?.length!=0"&gt;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&lt;table class="table"&gt;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a:t>
            </a:r>
            <a:r>
              <a:rPr lang="en-IN" sz="1200" kern="1200" dirty="0" err="1">
                <a:solidFill>
                  <a:schemeClr val="tx1"/>
                </a:solidFill>
                <a:effectLst/>
                <a:latin typeface="+mn-lt"/>
                <a:ea typeface="+mn-ea"/>
                <a:cs typeface="+mn-cs"/>
              </a:rPr>
              <a:t>thead</a:t>
            </a:r>
            <a:r>
              <a:rPr lang="en-IN" sz="1200" kern="1200" dirty="0">
                <a:solidFill>
                  <a:schemeClr val="tx1"/>
                </a:solidFill>
                <a:effectLst/>
                <a:latin typeface="+mn-lt"/>
                <a:ea typeface="+mn-ea"/>
                <a:cs typeface="+mn-cs"/>
              </a:rPr>
              <a:t> class="</a:t>
            </a:r>
            <a:r>
              <a:rPr lang="en-IN" sz="1200" kern="1200" dirty="0" err="1">
                <a:solidFill>
                  <a:schemeClr val="tx1"/>
                </a:solidFill>
                <a:effectLst/>
                <a:latin typeface="+mn-lt"/>
                <a:ea typeface="+mn-ea"/>
                <a:cs typeface="+mn-cs"/>
              </a:rPr>
              <a:t>thead</a:t>
            </a:r>
            <a:r>
              <a:rPr lang="en-IN" sz="1200" kern="1200" dirty="0">
                <a:solidFill>
                  <a:schemeClr val="tx1"/>
                </a:solidFill>
                <a:effectLst/>
                <a:latin typeface="+mn-lt"/>
                <a:ea typeface="+mn-ea"/>
                <a:cs typeface="+mn-cs"/>
              </a:rPr>
              <a:t>-inverse"&gt;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&lt;tr&gt;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a:t>
            </a:r>
            <a:r>
              <a:rPr lang="en-IN" sz="1200" kern="1200" dirty="0" err="1">
                <a:solidFill>
                  <a:schemeClr val="tx1"/>
                </a:solidFill>
                <a:effectLst/>
                <a:latin typeface="+mn-lt"/>
                <a:ea typeface="+mn-ea"/>
                <a:cs typeface="+mn-cs"/>
              </a:rPr>
              <a:t>Todo</a:t>
            </a:r>
            <a:r>
              <a:rPr lang="en-IN" sz="1200" kern="1200" dirty="0">
                <a:solidFill>
                  <a:schemeClr val="tx1"/>
                </a:solidFill>
                <a:effectLst/>
                <a:latin typeface="+mn-lt"/>
                <a:ea typeface="+mn-ea"/>
                <a:cs typeface="+mn-cs"/>
              </a:rPr>
              <a:t> Description&lt;/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&gt;Responsible&lt;/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&gt;Priority&lt;/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&lt;/tr&gt;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a:t>
            </a:r>
            <a:r>
              <a:rPr lang="en-IN" sz="1200" kern="1200" dirty="0" err="1">
                <a:solidFill>
                  <a:schemeClr val="tx1"/>
                </a:solidFill>
                <a:effectLst/>
                <a:latin typeface="+mn-lt"/>
                <a:ea typeface="+mn-ea"/>
                <a:cs typeface="+mn-cs"/>
              </a:rPr>
              <a:t>thead</a:t>
            </a:r>
            <a:r>
              <a:rPr lang="en-IN" sz="1200" kern="1200" dirty="0">
                <a:solidFill>
                  <a:schemeClr val="tx1"/>
                </a:solidFill>
                <a:effectLst/>
                <a:latin typeface="+mn-lt"/>
                <a:ea typeface="+mn-ea"/>
                <a:cs typeface="+mn-cs"/>
              </a:rPr>
              <a:t>&gt;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a:t>
            </a:r>
            <a:r>
              <a:rPr lang="en-IN" sz="1200" kern="1200" dirty="0" err="1">
                <a:solidFill>
                  <a:schemeClr val="tx1"/>
                </a:solidFill>
                <a:effectLst/>
                <a:latin typeface="+mn-lt"/>
                <a:ea typeface="+mn-ea"/>
                <a:cs typeface="+mn-cs"/>
              </a:rPr>
              <a:t>tbody</a:t>
            </a:r>
            <a:r>
              <a:rPr lang="en-IN" sz="1200" kern="1200" dirty="0">
                <a:solidFill>
                  <a:schemeClr val="tx1"/>
                </a:solidFill>
                <a:effectLst/>
                <a:latin typeface="+mn-lt"/>
                <a:ea typeface="+mn-ea"/>
                <a:cs typeface="+mn-cs"/>
              </a:rPr>
              <a:t>&gt;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&lt;tr *</a:t>
            </a:r>
            <a:r>
              <a:rPr lang="en-IN" sz="1200" kern="1200" dirty="0" err="1">
                <a:solidFill>
                  <a:schemeClr val="tx1"/>
                </a:solidFill>
                <a:effectLst/>
                <a:latin typeface="+mn-lt"/>
                <a:ea typeface="+mn-ea"/>
                <a:cs typeface="+mn-cs"/>
              </a:rPr>
              <a:t>ngFor</a:t>
            </a:r>
            <a:r>
              <a:rPr lang="en-IN" sz="1200" kern="1200" dirty="0">
                <a:solidFill>
                  <a:schemeClr val="tx1"/>
                </a:solidFill>
                <a:effectLst/>
                <a:latin typeface="+mn-lt"/>
                <a:ea typeface="+mn-ea"/>
                <a:cs typeface="+mn-cs"/>
              </a:rPr>
              <a:t>="let t of </a:t>
            </a:r>
            <a:r>
              <a:rPr lang="en-IN" sz="1200" kern="1200" dirty="0" err="1">
                <a:solidFill>
                  <a:schemeClr val="tx1"/>
                </a:solidFill>
                <a:effectLst/>
                <a:latin typeface="+mn-lt"/>
                <a:ea typeface="+mn-ea"/>
                <a:cs typeface="+mn-cs"/>
              </a:rPr>
              <a:t>todos</a:t>
            </a:r>
            <a:r>
              <a:rPr lang="en-IN" sz="1200" kern="1200" dirty="0">
                <a:solidFill>
                  <a:schemeClr val="tx1"/>
                </a:solidFill>
                <a:effectLst/>
                <a:latin typeface="+mn-lt"/>
                <a:ea typeface="+mn-ea"/>
                <a:cs typeface="+mn-cs"/>
              </a:rPr>
              <a:t> | async"&gt;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&lt;td&gt;&lt;span (click)="</a:t>
            </a:r>
            <a:r>
              <a:rPr lang="en-IN" sz="1200" kern="1200" dirty="0" err="1">
                <a:solidFill>
                  <a:schemeClr val="tx1"/>
                </a:solidFill>
                <a:effectLst/>
                <a:latin typeface="+mn-lt"/>
                <a:ea typeface="+mn-ea"/>
                <a:cs typeface="+mn-cs"/>
              </a:rPr>
              <a:t>toggleTodo</a:t>
            </a:r>
            <a:r>
              <a:rPr lang="en-IN" sz="1200" kern="1200" dirty="0">
                <a:solidFill>
                  <a:schemeClr val="tx1"/>
                </a:solidFill>
                <a:effectLst/>
                <a:latin typeface="+mn-lt"/>
                <a:ea typeface="+mn-ea"/>
                <a:cs typeface="+mn-cs"/>
              </a:rPr>
              <a:t>(t)" [</a:t>
            </a:r>
            <a:r>
              <a:rPr lang="en-IN" sz="1200" kern="1200" dirty="0" err="1">
                <a:solidFill>
                  <a:schemeClr val="tx1"/>
                </a:solidFill>
                <a:effectLst/>
                <a:latin typeface="+mn-lt"/>
                <a:ea typeface="+mn-ea"/>
                <a:cs typeface="+mn-cs"/>
              </a:rPr>
              <a:t>class.completed</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t.isCompleted</a:t>
            </a:r>
            <a:r>
              <a:rPr lang="en-IN" sz="1200" kern="1200" dirty="0">
                <a:solidFill>
                  <a:schemeClr val="tx1"/>
                </a:solidFill>
                <a:effectLst/>
                <a:latin typeface="+mn-lt"/>
                <a:ea typeface="+mn-ea"/>
                <a:cs typeface="+mn-cs"/>
              </a:rPr>
              <a:t>"&gt;{{ t.id }}&lt;/span&gt;&lt;/td&gt;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&lt;td&gt;&lt;span (click)="</a:t>
            </a:r>
            <a:r>
              <a:rPr lang="en-IN" sz="1200" kern="1200" dirty="0" err="1">
                <a:solidFill>
                  <a:schemeClr val="tx1"/>
                </a:solidFill>
                <a:effectLst/>
                <a:latin typeface="+mn-lt"/>
                <a:ea typeface="+mn-ea"/>
                <a:cs typeface="+mn-cs"/>
              </a:rPr>
              <a:t>toggleTodo</a:t>
            </a:r>
            <a:r>
              <a:rPr lang="en-IN" sz="1200" kern="1200" dirty="0">
                <a:solidFill>
                  <a:schemeClr val="tx1"/>
                </a:solidFill>
                <a:effectLst/>
                <a:latin typeface="+mn-lt"/>
                <a:ea typeface="+mn-ea"/>
                <a:cs typeface="+mn-cs"/>
              </a:rPr>
              <a:t>(t)" [</a:t>
            </a:r>
            <a:r>
              <a:rPr lang="en-IN" sz="1200" kern="1200" dirty="0" err="1">
                <a:solidFill>
                  <a:schemeClr val="tx1"/>
                </a:solidFill>
                <a:effectLst/>
                <a:latin typeface="+mn-lt"/>
                <a:ea typeface="+mn-ea"/>
                <a:cs typeface="+mn-cs"/>
              </a:rPr>
              <a:t>class.completed</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t.isCompleted</a:t>
            </a:r>
            <a:r>
              <a:rPr lang="en-IN" sz="1200" kern="1200" dirty="0">
                <a:solidFill>
                  <a:schemeClr val="tx1"/>
                </a:solidFill>
                <a:effectLst/>
                <a:latin typeface="+mn-lt"/>
                <a:ea typeface="+mn-ea"/>
                <a:cs typeface="+mn-cs"/>
              </a:rPr>
              <a:t>"&gt;{{ </a:t>
            </a:r>
            <a:r>
              <a:rPr lang="en-IN" sz="1200" kern="1200" dirty="0" err="1">
                <a:solidFill>
                  <a:schemeClr val="tx1"/>
                </a:solidFill>
                <a:effectLst/>
                <a:latin typeface="+mn-lt"/>
                <a:ea typeface="+mn-ea"/>
                <a:cs typeface="+mn-cs"/>
              </a:rPr>
              <a:t>t.description</a:t>
            </a:r>
            <a:r>
              <a:rPr lang="en-IN" sz="1200" kern="1200" dirty="0">
                <a:solidFill>
                  <a:schemeClr val="tx1"/>
                </a:solidFill>
                <a:effectLst/>
                <a:latin typeface="+mn-lt"/>
                <a:ea typeface="+mn-ea"/>
                <a:cs typeface="+mn-cs"/>
              </a:rPr>
              <a:t> }}&lt;/span&gt;&lt;/td&gt;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&lt;td&gt;&lt;span (click)="</a:t>
            </a:r>
            <a:r>
              <a:rPr lang="en-IN" sz="1200" kern="1200" dirty="0" err="1">
                <a:solidFill>
                  <a:schemeClr val="tx1"/>
                </a:solidFill>
                <a:effectLst/>
                <a:latin typeface="+mn-lt"/>
                <a:ea typeface="+mn-ea"/>
                <a:cs typeface="+mn-cs"/>
              </a:rPr>
              <a:t>toggleTodo</a:t>
            </a:r>
            <a:r>
              <a:rPr lang="en-IN" sz="1200" kern="1200" dirty="0">
                <a:solidFill>
                  <a:schemeClr val="tx1"/>
                </a:solidFill>
                <a:effectLst/>
                <a:latin typeface="+mn-lt"/>
                <a:ea typeface="+mn-ea"/>
                <a:cs typeface="+mn-cs"/>
              </a:rPr>
              <a:t>(t)" [</a:t>
            </a:r>
            <a:r>
              <a:rPr lang="en-IN" sz="1200" kern="1200" dirty="0" err="1">
                <a:solidFill>
                  <a:schemeClr val="tx1"/>
                </a:solidFill>
                <a:effectLst/>
                <a:latin typeface="+mn-lt"/>
                <a:ea typeface="+mn-ea"/>
                <a:cs typeface="+mn-cs"/>
              </a:rPr>
              <a:t>class.completed</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t.isCompleted</a:t>
            </a:r>
            <a:r>
              <a:rPr lang="en-IN" sz="1200" kern="1200" dirty="0">
                <a:solidFill>
                  <a:schemeClr val="tx1"/>
                </a:solidFill>
                <a:effectLst/>
                <a:latin typeface="+mn-lt"/>
                <a:ea typeface="+mn-ea"/>
                <a:cs typeface="+mn-cs"/>
              </a:rPr>
              <a:t>"&gt;{{ </a:t>
            </a:r>
            <a:r>
              <a:rPr lang="en-IN" sz="1200" kern="1200" dirty="0" err="1">
                <a:solidFill>
                  <a:schemeClr val="tx1"/>
                </a:solidFill>
                <a:effectLst/>
                <a:latin typeface="+mn-lt"/>
                <a:ea typeface="+mn-ea"/>
                <a:cs typeface="+mn-cs"/>
              </a:rPr>
              <a:t>t.responsible</a:t>
            </a:r>
            <a:r>
              <a:rPr lang="en-IN" sz="1200" kern="1200" dirty="0">
                <a:solidFill>
                  <a:schemeClr val="tx1"/>
                </a:solidFill>
                <a:effectLst/>
                <a:latin typeface="+mn-lt"/>
                <a:ea typeface="+mn-ea"/>
                <a:cs typeface="+mn-cs"/>
              </a:rPr>
              <a:t> }}&lt;/span&gt;&lt;/td&gt;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&lt;td&gt;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&lt;span *</a:t>
            </a:r>
            <a:r>
              <a:rPr lang="en-IN" sz="1200" kern="1200" dirty="0" err="1">
                <a:solidFill>
                  <a:schemeClr val="tx1"/>
                </a:solidFill>
                <a:effectLst/>
                <a:latin typeface="+mn-lt"/>
                <a:ea typeface="+mn-ea"/>
                <a:cs typeface="+mn-cs"/>
              </a:rPr>
              <a:t>ngIf</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t.priority</a:t>
            </a:r>
            <a:r>
              <a:rPr lang="en-IN" sz="1200" kern="1200" dirty="0">
                <a:solidFill>
                  <a:schemeClr val="tx1"/>
                </a:solidFill>
                <a:effectLst/>
                <a:latin typeface="+mn-lt"/>
                <a:ea typeface="+mn-ea"/>
                <a:cs typeface="+mn-cs"/>
              </a:rPr>
              <a:t> == 'low'" class="badge badge-success"&gt;Low&lt;/span&gt;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&lt;span *</a:t>
            </a:r>
            <a:r>
              <a:rPr lang="en-IN" sz="1200" kern="1200" dirty="0" err="1">
                <a:solidFill>
                  <a:schemeClr val="tx1"/>
                </a:solidFill>
                <a:effectLst/>
                <a:latin typeface="+mn-lt"/>
                <a:ea typeface="+mn-ea"/>
                <a:cs typeface="+mn-cs"/>
              </a:rPr>
              <a:t>ngIf</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t.priority</a:t>
            </a:r>
            <a:r>
              <a:rPr lang="en-IN" sz="1200" kern="1200" dirty="0">
                <a:solidFill>
                  <a:schemeClr val="tx1"/>
                </a:solidFill>
                <a:effectLst/>
                <a:latin typeface="+mn-lt"/>
                <a:ea typeface="+mn-ea"/>
                <a:cs typeface="+mn-cs"/>
              </a:rPr>
              <a:t> == 'medium'" class="badge badge-warning"&gt;Medium&lt;/span&gt;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&lt;span *</a:t>
            </a:r>
            <a:r>
              <a:rPr lang="en-IN" sz="1200" kern="1200" dirty="0" err="1">
                <a:solidFill>
                  <a:schemeClr val="tx1"/>
                </a:solidFill>
                <a:effectLst/>
                <a:latin typeface="+mn-lt"/>
                <a:ea typeface="+mn-ea"/>
                <a:cs typeface="+mn-cs"/>
              </a:rPr>
              <a:t>ngIf</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t.priority</a:t>
            </a:r>
            <a:r>
              <a:rPr lang="en-IN" sz="1200" kern="1200" dirty="0">
                <a:solidFill>
                  <a:schemeClr val="tx1"/>
                </a:solidFill>
                <a:effectLst/>
                <a:latin typeface="+mn-lt"/>
                <a:ea typeface="+mn-ea"/>
                <a:cs typeface="+mn-cs"/>
              </a:rPr>
              <a:t> == 'high'" class="badge badge-danger"&gt;High&lt;/span&gt;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&lt;/td&gt;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&lt;td&gt;&lt;button class="</a:t>
            </a:r>
            <a:r>
              <a:rPr lang="en-IN" sz="1200" kern="1200" dirty="0" err="1">
                <a:solidFill>
                  <a:schemeClr val="tx1"/>
                </a:solidFill>
                <a:effectLst/>
                <a:latin typeface="+mn-lt"/>
                <a:ea typeface="+mn-ea"/>
                <a:cs typeface="+mn-cs"/>
              </a:rPr>
              <a:t>btn</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btn</a:t>
            </a:r>
            <a:r>
              <a:rPr lang="en-IN" sz="1200" kern="1200" dirty="0">
                <a:solidFill>
                  <a:schemeClr val="tx1"/>
                </a:solidFill>
                <a:effectLst/>
                <a:latin typeface="+mn-lt"/>
                <a:ea typeface="+mn-ea"/>
                <a:cs typeface="+mn-cs"/>
              </a:rPr>
              <a:t>-primary" (click)="</a:t>
            </a:r>
            <a:r>
              <a:rPr lang="en-IN" sz="1200" kern="1200" dirty="0" err="1">
                <a:solidFill>
                  <a:schemeClr val="tx1"/>
                </a:solidFill>
                <a:effectLst/>
                <a:latin typeface="+mn-lt"/>
                <a:ea typeface="+mn-ea"/>
                <a:cs typeface="+mn-cs"/>
              </a:rPr>
              <a:t>removeTodo</a:t>
            </a:r>
            <a:r>
              <a:rPr lang="en-IN" sz="1200" kern="1200" dirty="0">
                <a:solidFill>
                  <a:schemeClr val="tx1"/>
                </a:solidFill>
                <a:effectLst/>
                <a:latin typeface="+mn-lt"/>
                <a:ea typeface="+mn-ea"/>
                <a:cs typeface="+mn-cs"/>
              </a:rPr>
              <a:t>(t)"&gt;Delete&lt;/button&gt;&lt;/td&gt;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&lt;/tr&gt;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&lt;/</a:t>
            </a:r>
            <a:r>
              <a:rPr lang="en-IN" sz="1200" kern="1200" dirty="0" err="1">
                <a:solidFill>
                  <a:schemeClr val="tx1"/>
                </a:solidFill>
                <a:effectLst/>
                <a:latin typeface="+mn-lt"/>
                <a:ea typeface="+mn-ea"/>
                <a:cs typeface="+mn-cs"/>
              </a:rPr>
              <a:t>tbody</a:t>
            </a:r>
            <a:r>
              <a:rPr lang="en-IN" sz="1200" kern="1200" dirty="0">
                <a:solidFill>
                  <a:schemeClr val="tx1"/>
                </a:solidFill>
                <a:effectLst/>
                <a:latin typeface="+mn-lt"/>
                <a:ea typeface="+mn-ea"/>
                <a:cs typeface="+mn-cs"/>
              </a:rPr>
              <a:t>&gt;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&lt;/table&gt;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45</a:t>
            </a:fld>
            <a:endParaRPr lang="en-US"/>
          </a:p>
        </p:txBody>
      </p:sp>
    </p:spTree>
    <p:extLst>
      <p:ext uri="{BB962C8B-B14F-4D97-AF65-F5344CB8AC3E}">
        <p14:creationId xmlns:p14="http://schemas.microsoft.com/office/powerpoint/2010/main" val="1061093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46</a:t>
            </a:fld>
            <a:endParaRPr lang="en-US"/>
          </a:p>
        </p:txBody>
      </p:sp>
    </p:spTree>
    <p:extLst>
      <p:ext uri="{BB962C8B-B14F-4D97-AF65-F5344CB8AC3E}">
        <p14:creationId xmlns:p14="http://schemas.microsoft.com/office/powerpoint/2010/main" val="2676367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47</a:t>
            </a:fld>
            <a:endParaRPr lang="en-US"/>
          </a:p>
        </p:txBody>
      </p:sp>
    </p:spTree>
    <p:extLst>
      <p:ext uri="{BB962C8B-B14F-4D97-AF65-F5344CB8AC3E}">
        <p14:creationId xmlns:p14="http://schemas.microsoft.com/office/powerpoint/2010/main" val="3960378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9142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4303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4812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738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4531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49009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80999" cy="143985"/>
        </p:xfrm>
        <a:graphic>
          <a:graphicData uri="http://schemas.openxmlformats.org/presentationml/2006/ole">
            <mc:AlternateContent xmlns:mc="http://schemas.openxmlformats.org/markup-compatibility/2006">
              <mc:Choice xmlns:v="urn:schemas-microsoft-com:vml" Requires="v">
                <p:oleObj spid="_x0000_s107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9"/>
            <a:ext cx="1138599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956002637"/>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material.angular.io/"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cli.angular.io/"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hyperlink" Target="http://localhost:4200/" TargetMode="External"/><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10</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73" y="536331"/>
            <a:ext cx="10225454" cy="720969"/>
          </a:xfrm>
        </p:spPr>
        <p:txBody>
          <a:bodyPr>
            <a:noAutofit/>
          </a:bodyPr>
          <a:lstStyle/>
          <a:p>
            <a:r>
              <a:rPr lang="en-IN" sz="4000" b="1" cap="all" dirty="0"/>
              <a:t>Manage State Changes in </a:t>
            </a:r>
            <a:r>
              <a:rPr lang="en-IN" sz="4000" b="1" cap="all" dirty="0" err="1"/>
              <a:t>AppComponent</a:t>
            </a:r>
            <a:endParaRPr lang="en-US" sz="4000" b="1" cap="all" dirty="0"/>
          </a:p>
        </p:txBody>
      </p:sp>
      <p:sp>
        <p:nvSpPr>
          <p:cNvPr id="3" name="Content Placeholder 2"/>
          <p:cNvSpPr>
            <a:spLocks noGrp="1"/>
          </p:cNvSpPr>
          <p:nvPr>
            <p:ph idx="1"/>
          </p:nvPr>
        </p:nvSpPr>
        <p:spPr>
          <a:xfrm>
            <a:off x="885139" y="1257300"/>
            <a:ext cx="11385992" cy="5297327"/>
          </a:xfrm>
        </p:spPr>
        <p:txBody>
          <a:bodyPr>
            <a:noAutofit/>
          </a:bodyPr>
          <a:lstStyle/>
          <a:p>
            <a:pPr fontAlgn="base">
              <a:lnSpc>
                <a:spcPct val="100000"/>
              </a:lnSpc>
              <a:spcBef>
                <a:spcPct val="0"/>
              </a:spcBef>
            </a:pPr>
            <a:r>
              <a:rPr lang="en-US" altLang="en-US" dirty="0"/>
              <a:t>The application should trigger animations based on state changes which are invoked by pressing buttons. To manage the state of the application we need to introduce a class member variable in </a:t>
            </a:r>
            <a:r>
              <a:rPr lang="en-US" altLang="en-US" dirty="0" err="1"/>
              <a:t>AppComponent</a:t>
            </a:r>
            <a:r>
              <a:rPr lang="en-US" altLang="en-US" dirty="0"/>
              <a:t>:</a:t>
            </a:r>
          </a:p>
          <a:p>
            <a:pPr marL="0" lvl="0" indent="0" fontAlgn="base">
              <a:lnSpc>
                <a:spcPct val="100000"/>
              </a:lnSpc>
              <a:spcBef>
                <a:spcPct val="0"/>
              </a:spcBef>
              <a:buFont typeface="Franklin Gothic Book" panose="020B0503020102020204" pitchFamily="34" charset="0"/>
              <a:buNone/>
            </a:pPr>
            <a:r>
              <a:rPr lang="en-US" altLang="en-US" dirty="0"/>
              <a:t>import { Component } from '@angular/core';</a:t>
            </a:r>
          </a:p>
          <a:p>
            <a:pPr marL="0" lvl="0" indent="0" fontAlgn="base">
              <a:lnSpc>
                <a:spcPct val="100000"/>
              </a:lnSpc>
              <a:spcBef>
                <a:spcPct val="0"/>
              </a:spcBef>
              <a:buFont typeface="Franklin Gothic Book" panose="020B0503020102020204" pitchFamily="34" charset="0"/>
              <a:buNone/>
            </a:pPr>
            <a:r>
              <a:rPr lang="en-US" altLang="en-US" dirty="0"/>
              <a:t>@Component({</a:t>
            </a:r>
            <a:br>
              <a:rPr lang="en-US" altLang="en-US" dirty="0"/>
            </a:br>
            <a:r>
              <a:rPr lang="en-US" altLang="en-US" dirty="0"/>
              <a:t>  selector: 'app-root',</a:t>
            </a:r>
            <a:br>
              <a:rPr lang="en-US" altLang="en-US" dirty="0"/>
            </a:br>
            <a:r>
              <a:rPr lang="en-US" altLang="en-US" dirty="0"/>
              <a:t>  </a:t>
            </a:r>
            <a:r>
              <a:rPr lang="en-US" altLang="en-US" dirty="0" err="1"/>
              <a:t>templateUrl</a:t>
            </a:r>
            <a:r>
              <a:rPr lang="en-US" altLang="en-US" dirty="0"/>
              <a:t>: './app.component.html',</a:t>
            </a:r>
            <a:br>
              <a:rPr lang="en-US" altLang="en-US" dirty="0"/>
            </a:br>
            <a:r>
              <a:rPr lang="en-US" altLang="en-US" dirty="0"/>
              <a:t>  </a:t>
            </a:r>
            <a:r>
              <a:rPr lang="en-US" altLang="en-US" dirty="0" err="1"/>
              <a:t>styleUrls</a:t>
            </a:r>
            <a:r>
              <a:rPr lang="en-US" altLang="en-US" dirty="0"/>
              <a:t>: ['./app.component.css']</a:t>
            </a:r>
            <a:br>
              <a:rPr lang="en-US" altLang="en-US" dirty="0"/>
            </a:br>
            <a:r>
              <a:rPr lang="en-US" altLang="en-US" dirty="0"/>
              <a:t>})</a:t>
            </a:r>
            <a:br>
              <a:rPr lang="en-US" altLang="en-US" dirty="0"/>
            </a:br>
            <a:r>
              <a:rPr lang="en-US" altLang="en-US" dirty="0"/>
              <a:t>export class </a:t>
            </a:r>
            <a:r>
              <a:rPr lang="en-US" altLang="en-US" dirty="0" err="1"/>
              <a:t>AppComponent</a:t>
            </a:r>
            <a:r>
              <a:rPr lang="en-US" altLang="en-US" dirty="0"/>
              <a:t> {</a:t>
            </a:r>
            <a:br>
              <a:rPr lang="en-US" altLang="en-US" dirty="0"/>
            </a:br>
            <a:r>
              <a:rPr lang="en-US" altLang="en-US" dirty="0"/>
              <a:t>  title = 'angularanimation01';</a:t>
            </a:r>
          </a:p>
          <a:p>
            <a:pPr marL="0" lvl="0" indent="0" fontAlgn="base">
              <a:lnSpc>
                <a:spcPct val="100000"/>
              </a:lnSpc>
              <a:spcBef>
                <a:spcPct val="0"/>
              </a:spcBef>
              <a:buFont typeface="Franklin Gothic Book" panose="020B0503020102020204" pitchFamily="34" charset="0"/>
              <a:buNone/>
            </a:pPr>
            <a:r>
              <a:rPr lang="en-US" altLang="en-US" dirty="0"/>
              <a:t>  </a:t>
            </a:r>
            <a:r>
              <a:rPr lang="en-US" altLang="en-US" dirty="0" err="1"/>
              <a:t>toState</a:t>
            </a:r>
            <a:r>
              <a:rPr lang="en-US" altLang="en-US" dirty="0"/>
              <a:t> = 'state1';</a:t>
            </a:r>
          </a:p>
          <a:p>
            <a:pPr marL="0" lvl="0" indent="0" fontAlgn="base">
              <a:lnSpc>
                <a:spcPct val="100000"/>
              </a:lnSpc>
              <a:spcBef>
                <a:spcPct val="0"/>
              </a:spcBef>
              <a:buFont typeface="Franklin Gothic Book" panose="020B0503020102020204" pitchFamily="34" charset="0"/>
              <a:buNone/>
            </a:pPr>
            <a:r>
              <a:rPr lang="en-US" altLang="en-US" dirty="0"/>
              <a:t>  </a:t>
            </a:r>
            <a:r>
              <a:rPr lang="en-US" altLang="en-US" dirty="0" err="1"/>
              <a:t>changeState</a:t>
            </a:r>
            <a:r>
              <a:rPr lang="en-US" altLang="en-US" dirty="0"/>
              <a:t>(state: any) {</a:t>
            </a:r>
            <a:br>
              <a:rPr lang="en-US" altLang="en-US" dirty="0"/>
            </a:br>
            <a:r>
              <a:rPr lang="en-US" altLang="en-US" dirty="0"/>
              <a:t>    </a:t>
            </a:r>
            <a:r>
              <a:rPr lang="en-US" altLang="en-US" dirty="0" err="1"/>
              <a:t>this.toState</a:t>
            </a:r>
            <a:r>
              <a:rPr lang="en-US" altLang="en-US" dirty="0"/>
              <a:t> = state;</a:t>
            </a:r>
            <a:br>
              <a:rPr lang="en-US" altLang="en-US" dirty="0"/>
            </a:br>
            <a:r>
              <a:rPr lang="en-US" altLang="en-US" dirty="0"/>
              <a:t>  }</a:t>
            </a:r>
            <a:br>
              <a:rPr lang="en-US" altLang="en-US" dirty="0"/>
            </a:br>
            <a:r>
              <a:rPr lang="en-US" altLang="en-US" dirty="0"/>
              <a:t>}</a:t>
            </a:r>
          </a:p>
        </p:txBody>
      </p:sp>
    </p:spTree>
    <p:extLst>
      <p:ext uri="{BB962C8B-B14F-4D97-AF65-F5344CB8AC3E}">
        <p14:creationId xmlns:p14="http://schemas.microsoft.com/office/powerpoint/2010/main" val="1104767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73" y="536331"/>
            <a:ext cx="10225454" cy="720969"/>
          </a:xfrm>
        </p:spPr>
        <p:txBody>
          <a:bodyPr>
            <a:noAutofit/>
          </a:bodyPr>
          <a:lstStyle/>
          <a:p>
            <a:r>
              <a:rPr lang="en-IN" sz="4000" b="1" cap="all" dirty="0"/>
              <a:t>Manage State Changes in </a:t>
            </a:r>
            <a:r>
              <a:rPr lang="en-IN" sz="4000" b="1" cap="all" dirty="0" err="1"/>
              <a:t>AppComponent</a:t>
            </a:r>
            <a:endParaRPr lang="en-US" sz="4000" b="1" cap="all" dirty="0"/>
          </a:p>
        </p:txBody>
      </p:sp>
      <p:sp>
        <p:nvSpPr>
          <p:cNvPr id="3" name="Content Placeholder 2"/>
          <p:cNvSpPr>
            <a:spLocks noGrp="1"/>
          </p:cNvSpPr>
          <p:nvPr>
            <p:ph idx="1"/>
          </p:nvPr>
        </p:nvSpPr>
        <p:spPr>
          <a:xfrm>
            <a:off x="885139" y="1151792"/>
            <a:ext cx="11385992" cy="5297327"/>
          </a:xfrm>
        </p:spPr>
        <p:txBody>
          <a:bodyPr>
            <a:noAutofit/>
          </a:bodyPr>
          <a:lstStyle/>
          <a:p>
            <a:r>
              <a:rPr lang="en-IN" dirty="0"/>
              <a:t>The member variable is named </a:t>
            </a:r>
            <a:r>
              <a:rPr lang="en-IN" dirty="0" err="1"/>
              <a:t>toState</a:t>
            </a:r>
            <a:r>
              <a:rPr lang="en-IN" dirty="0"/>
              <a:t> and is changed by the method </a:t>
            </a:r>
            <a:r>
              <a:rPr lang="en-IN" dirty="0" err="1"/>
              <a:t>changeState</a:t>
            </a:r>
            <a:r>
              <a:rPr lang="en-IN" dirty="0"/>
              <a:t>. This method is used as an event handler method for the click event of the buttons. Let’s take a look at the corresponding HTML template code which needs to be inserted into app.component.html:</a:t>
            </a:r>
            <a:endParaRPr lang="en-US" dirty="0"/>
          </a:p>
          <a:p>
            <a:pPr marL="530352" lvl="1" indent="0" eaLnBrk="0" fontAlgn="base" hangingPunct="0">
              <a:lnSpc>
                <a:spcPct val="100000"/>
              </a:lnSpc>
              <a:spcBef>
                <a:spcPct val="0"/>
              </a:spcBef>
              <a:spcAft>
                <a:spcPct val="0"/>
              </a:spcAft>
              <a:buNone/>
            </a:pPr>
            <a:r>
              <a:rPr lang="en-US" altLang="en-US" dirty="0"/>
              <a:t>&lt;div class="container p-4"&gt;</a:t>
            </a:r>
            <a:br>
              <a:rPr lang="en-US" altLang="en-US" dirty="0"/>
            </a:br>
            <a:r>
              <a:rPr lang="en-US" altLang="en-US" dirty="0"/>
              <a:t>  &lt;div class="row"&gt;</a:t>
            </a:r>
            <a:br>
              <a:rPr lang="en-US" altLang="en-US" dirty="0"/>
            </a:br>
            <a:r>
              <a:rPr lang="en-US" altLang="en-US" dirty="0"/>
              <a:t>    &lt;div class="col text-center"&gt;</a:t>
            </a:r>
            <a:br>
              <a:rPr lang="en-US" altLang="en-US" dirty="0"/>
            </a:br>
            <a:r>
              <a:rPr lang="en-US" altLang="en-US" dirty="0"/>
              <a:t>      &lt;a (click)="</a:t>
            </a:r>
            <a:r>
              <a:rPr lang="en-US" altLang="en-US" dirty="0" err="1"/>
              <a:t>changeState</a:t>
            </a:r>
            <a:r>
              <a:rPr lang="en-US" altLang="en-US" dirty="0"/>
              <a:t>('state2')" class="</a:t>
            </a:r>
            <a:r>
              <a:rPr lang="en-US" altLang="en-US" dirty="0" err="1"/>
              <a:t>btn</a:t>
            </a:r>
            <a:r>
              <a:rPr lang="en-US" altLang="en-US" dirty="0"/>
              <a:t> </a:t>
            </a:r>
            <a:r>
              <a:rPr lang="en-US" altLang="en-US" dirty="0" err="1"/>
              <a:t>btn</a:t>
            </a:r>
            <a:r>
              <a:rPr lang="en-US" altLang="en-US" dirty="0"/>
              <a:t>-danger"&gt;Change To State 2&lt;/a&gt;</a:t>
            </a:r>
            <a:br>
              <a:rPr lang="en-US" altLang="en-US" dirty="0"/>
            </a:br>
            <a:r>
              <a:rPr lang="en-US" altLang="en-US" dirty="0"/>
              <a:t>    &lt;/div&gt;</a:t>
            </a:r>
            <a:br>
              <a:rPr lang="en-US" altLang="en-US" dirty="0"/>
            </a:br>
            <a:r>
              <a:rPr lang="en-US" altLang="en-US" dirty="0"/>
              <a:t>    &lt;div class="col text-center"&gt;</a:t>
            </a:r>
            <a:br>
              <a:rPr lang="en-US" altLang="en-US" dirty="0"/>
            </a:br>
            <a:r>
              <a:rPr lang="en-US" altLang="en-US" dirty="0"/>
              <a:t>      &lt;a (click)="</a:t>
            </a:r>
            <a:r>
              <a:rPr lang="en-US" altLang="en-US" dirty="0" err="1"/>
              <a:t>changeState</a:t>
            </a:r>
            <a:r>
              <a:rPr lang="en-US" altLang="en-US" dirty="0"/>
              <a:t>('state1')" class="</a:t>
            </a:r>
            <a:r>
              <a:rPr lang="en-US" altLang="en-US" dirty="0" err="1"/>
              <a:t>btn</a:t>
            </a:r>
            <a:r>
              <a:rPr lang="en-US" altLang="en-US" dirty="0"/>
              <a:t> </a:t>
            </a:r>
            <a:r>
              <a:rPr lang="en-US" altLang="en-US" dirty="0" err="1"/>
              <a:t>btn</a:t>
            </a:r>
            <a:r>
              <a:rPr lang="en-US" altLang="en-US" dirty="0"/>
              <a:t>-info"&gt;Change To State 1&lt;/a&gt;</a:t>
            </a:r>
            <a:br>
              <a:rPr lang="en-US" altLang="en-US" dirty="0"/>
            </a:br>
            <a:r>
              <a:rPr lang="en-US" altLang="en-US" dirty="0"/>
              <a:t>    &lt;/div&gt;</a:t>
            </a:r>
            <a:br>
              <a:rPr lang="en-US" altLang="en-US" dirty="0"/>
            </a:br>
            <a:r>
              <a:rPr lang="en-US" altLang="en-US" dirty="0"/>
              <a:t>  &lt;/div&gt;</a:t>
            </a:r>
            <a:br>
              <a:rPr lang="en-US" altLang="en-US" dirty="0"/>
            </a:br>
            <a:r>
              <a:rPr lang="en-US" altLang="en-US" dirty="0"/>
              <a:t>  &lt;div class="row justify-content-center align-items-center"&gt;</a:t>
            </a:r>
            <a:br>
              <a:rPr lang="en-US" altLang="en-US" dirty="0"/>
            </a:br>
            <a:r>
              <a:rPr lang="en-US" altLang="en-US" dirty="0"/>
              <a:t>    &lt;app-animate [</a:t>
            </a:r>
            <a:r>
              <a:rPr lang="en-US" altLang="en-US" dirty="0" err="1"/>
              <a:t>currentState</a:t>
            </a:r>
            <a:r>
              <a:rPr lang="en-US" altLang="en-US" dirty="0"/>
              <a:t>]="</a:t>
            </a:r>
            <a:r>
              <a:rPr lang="en-US" altLang="en-US" dirty="0" err="1"/>
              <a:t>toState</a:t>
            </a:r>
            <a:r>
              <a:rPr lang="en-US" altLang="en-US" dirty="0"/>
              <a:t>"&gt;&lt;/app-animate&gt;</a:t>
            </a:r>
            <a:br>
              <a:rPr lang="en-US" altLang="en-US" dirty="0"/>
            </a:br>
            <a:r>
              <a:rPr lang="en-US" altLang="en-US" dirty="0"/>
              <a:t>  &lt;/div&gt;</a:t>
            </a:r>
            <a:br>
              <a:rPr lang="en-US" altLang="en-US" dirty="0"/>
            </a:br>
            <a:r>
              <a:rPr lang="en-US" altLang="en-US" dirty="0"/>
              <a:t>&lt;/div&gt;</a:t>
            </a:r>
          </a:p>
        </p:txBody>
      </p:sp>
    </p:spTree>
    <p:extLst>
      <p:ext uri="{BB962C8B-B14F-4D97-AF65-F5344CB8AC3E}">
        <p14:creationId xmlns:p14="http://schemas.microsoft.com/office/powerpoint/2010/main" val="971360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73" y="536331"/>
            <a:ext cx="10225454" cy="720969"/>
          </a:xfrm>
        </p:spPr>
        <p:txBody>
          <a:bodyPr>
            <a:noAutofit/>
          </a:bodyPr>
          <a:lstStyle/>
          <a:p>
            <a:r>
              <a:rPr lang="en-IN" sz="4000" b="1" cap="all" dirty="0"/>
              <a:t>Manage State Changes in </a:t>
            </a:r>
            <a:r>
              <a:rPr lang="en-IN" sz="4000" b="1" cap="all" dirty="0" err="1"/>
              <a:t>AppComponent</a:t>
            </a:r>
            <a:endParaRPr lang="en-US" sz="4000" b="1" cap="all" dirty="0"/>
          </a:p>
        </p:txBody>
      </p:sp>
      <p:sp>
        <p:nvSpPr>
          <p:cNvPr id="3" name="Content Placeholder 2"/>
          <p:cNvSpPr>
            <a:spLocks noGrp="1"/>
          </p:cNvSpPr>
          <p:nvPr>
            <p:ph idx="1"/>
          </p:nvPr>
        </p:nvSpPr>
        <p:spPr>
          <a:xfrm>
            <a:off x="885139" y="1151792"/>
            <a:ext cx="11385992" cy="5297327"/>
          </a:xfrm>
        </p:spPr>
        <p:txBody>
          <a:bodyPr>
            <a:noAutofit/>
          </a:bodyPr>
          <a:lstStyle/>
          <a:p>
            <a:r>
              <a:rPr lang="en-IN" dirty="0"/>
              <a:t>We’re making use of Bootstrap 4 CSS classes in this template code. This requires us to include the Bootstrap CSS file in our application. The </a:t>
            </a:r>
            <a:r>
              <a:rPr lang="en-IN" dirty="0" err="1"/>
              <a:t>easierst</a:t>
            </a:r>
            <a:r>
              <a:rPr lang="en-IN" dirty="0"/>
              <a:t> way to do so, is to include Bootstrap from CDN in index.html by adding the following line of code to the head section:</a:t>
            </a:r>
          </a:p>
          <a:p>
            <a:r>
              <a:rPr lang="en-US" altLang="en-US" dirty="0"/>
              <a:t>&lt;link </a:t>
            </a:r>
            <a:r>
              <a:rPr lang="en-US" altLang="en-US" dirty="0" err="1"/>
              <a:t>rel</a:t>
            </a:r>
            <a:r>
              <a:rPr lang="en-US" altLang="en-US" dirty="0"/>
              <a:t>="stylesheet" </a:t>
            </a:r>
            <a:r>
              <a:rPr lang="en-US" altLang="en-US" dirty="0" err="1"/>
              <a:t>href</a:t>
            </a:r>
            <a:r>
              <a:rPr lang="en-US" altLang="en-US" dirty="0"/>
              <a:t>="https://stackpath.bootstrapcdn.com/bootstrap/4.1.3/</a:t>
            </a:r>
            <a:r>
              <a:rPr lang="en-US" altLang="en-US" dirty="0" err="1"/>
              <a:t>css</a:t>
            </a:r>
            <a:r>
              <a:rPr lang="en-US" altLang="en-US" dirty="0"/>
              <a:t>/bootstrap.min.css" integrity="sha384-MCw98/SFnGE8fJT3GXwEOngsV7Zt27NXFoaoApmYm81iuXoPkFOJwJ8ERdknLPMO" </a:t>
            </a:r>
            <a:r>
              <a:rPr lang="en-US" altLang="en-US" dirty="0" err="1"/>
              <a:t>crossorigin</a:t>
            </a:r>
            <a:r>
              <a:rPr lang="en-US" altLang="en-US" dirty="0"/>
              <a:t>="anonymous"&gt;</a:t>
            </a:r>
          </a:p>
          <a:p>
            <a:endParaRPr lang="en-US" dirty="0"/>
          </a:p>
        </p:txBody>
      </p:sp>
      <p:sp>
        <p:nvSpPr>
          <p:cNvPr id="4" name="Rectangle 1">
            <a:extLst>
              <a:ext uri="{FF2B5EF4-FFF2-40B4-BE49-F238E27FC236}">
                <a16:creationId xmlns:a16="http://schemas.microsoft.com/office/drawing/2014/main" id="{6F9AD665-7F46-43F8-A3C6-E5DBE666469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6895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73" y="536331"/>
            <a:ext cx="10225454" cy="720969"/>
          </a:xfrm>
        </p:spPr>
        <p:txBody>
          <a:bodyPr>
            <a:noAutofit/>
          </a:bodyPr>
          <a:lstStyle/>
          <a:p>
            <a:r>
              <a:rPr lang="en-IN" b="1" cap="all" dirty="0"/>
              <a:t>Implementing </a:t>
            </a:r>
            <a:r>
              <a:rPr lang="en-IN" b="1" cap="all" dirty="0" err="1"/>
              <a:t>AnimateComponent</a:t>
            </a:r>
            <a:endParaRPr lang="en-US" b="1" cap="all" dirty="0"/>
          </a:p>
        </p:txBody>
      </p:sp>
      <p:sp>
        <p:nvSpPr>
          <p:cNvPr id="3" name="Content Placeholder 2"/>
          <p:cNvSpPr>
            <a:spLocks noGrp="1"/>
          </p:cNvSpPr>
          <p:nvPr>
            <p:ph idx="1"/>
          </p:nvPr>
        </p:nvSpPr>
        <p:spPr>
          <a:xfrm>
            <a:off x="885139" y="1151792"/>
            <a:ext cx="11385992" cy="5297327"/>
          </a:xfrm>
        </p:spPr>
        <p:txBody>
          <a:bodyPr>
            <a:noAutofit/>
          </a:bodyPr>
          <a:lstStyle/>
          <a:p>
            <a:r>
              <a:rPr lang="en-IN" dirty="0"/>
              <a:t>Having prepared </a:t>
            </a:r>
            <a:r>
              <a:rPr lang="en-IN" dirty="0" err="1"/>
              <a:t>AppComponent</a:t>
            </a:r>
            <a:r>
              <a:rPr lang="en-IN" dirty="0"/>
              <a:t> we can now continue with the implementation of </a:t>
            </a:r>
            <a:r>
              <a:rPr lang="en-IN" dirty="0" err="1"/>
              <a:t>AnimateComponent</a:t>
            </a:r>
            <a:r>
              <a:rPr lang="en-IN" dirty="0"/>
              <a:t>. First, we need to include a div element in animate.component.html which is displaying the rectangle which is being animated.</a:t>
            </a:r>
            <a:endParaRPr lang="en-US" dirty="0"/>
          </a:p>
          <a:p>
            <a:pPr marL="530352" lvl="1" indent="0" eaLnBrk="0" fontAlgn="base" hangingPunct="0">
              <a:lnSpc>
                <a:spcPct val="100000"/>
              </a:lnSpc>
              <a:spcBef>
                <a:spcPct val="0"/>
              </a:spcBef>
              <a:spcAft>
                <a:spcPct val="0"/>
              </a:spcAft>
              <a:buNone/>
            </a:pPr>
            <a:r>
              <a:rPr lang="en-US" altLang="en-US" dirty="0"/>
              <a:t>&lt;div [@</a:t>
            </a:r>
            <a:r>
              <a:rPr lang="en-US" altLang="en-US" dirty="0" err="1"/>
              <a:t>changeState</a:t>
            </a:r>
            <a:r>
              <a:rPr lang="en-US" altLang="en-US" dirty="0"/>
              <a:t>]="</a:t>
            </a:r>
            <a:r>
              <a:rPr lang="en-US" altLang="en-US" dirty="0" err="1"/>
              <a:t>currentState</a:t>
            </a:r>
            <a:r>
              <a:rPr lang="en-US" altLang="en-US" dirty="0"/>
              <a:t>" class="</a:t>
            </a:r>
            <a:r>
              <a:rPr lang="en-US" altLang="en-US" dirty="0" err="1"/>
              <a:t>myblock</a:t>
            </a:r>
            <a:r>
              <a:rPr lang="en-US" altLang="en-US" dirty="0"/>
              <a:t> mx-auto"&gt;&lt;/div&gt;</a:t>
            </a:r>
          </a:p>
          <a:p>
            <a:pPr marL="530352" lvl="1" indent="0" eaLnBrk="0" fontAlgn="base" hangingPunct="0">
              <a:lnSpc>
                <a:spcPct val="100000"/>
              </a:lnSpc>
              <a:spcBef>
                <a:spcPct val="0"/>
              </a:spcBef>
              <a:spcAft>
                <a:spcPct val="0"/>
              </a:spcAft>
              <a:buNone/>
            </a:pPr>
            <a:r>
              <a:rPr lang="en-US" altLang="en-US" dirty="0"/>
              <a:t>The corresponding CSS code for the </a:t>
            </a:r>
            <a:r>
              <a:rPr lang="en-US" altLang="en-US" dirty="0" err="1"/>
              <a:t>myblock</a:t>
            </a:r>
            <a:r>
              <a:rPr lang="en-US" altLang="en-US" dirty="0"/>
              <a:t> class needs to be inserted into animate.component.css:</a:t>
            </a:r>
          </a:p>
          <a:p>
            <a:pPr marL="530352" lvl="1" indent="0" eaLnBrk="0" fontAlgn="base" hangingPunct="0">
              <a:lnSpc>
                <a:spcPct val="100000"/>
              </a:lnSpc>
              <a:spcBef>
                <a:spcPct val="0"/>
              </a:spcBef>
              <a:spcAft>
                <a:spcPct val="0"/>
              </a:spcAft>
              <a:buNone/>
            </a:pPr>
            <a:r>
              <a:rPr lang="en-US" altLang="en-US" dirty="0"/>
              <a:t>.</a:t>
            </a:r>
            <a:r>
              <a:rPr lang="en-US" altLang="en-US" dirty="0" err="1"/>
              <a:t>myblock</a:t>
            </a:r>
            <a:r>
              <a:rPr lang="en-US" altLang="en-US" dirty="0"/>
              <a:t> {</a:t>
            </a:r>
            <a:br>
              <a:rPr lang="en-US" altLang="en-US" dirty="0"/>
            </a:br>
            <a:r>
              <a:rPr lang="en-US" altLang="en-US" dirty="0"/>
              <a:t>    background-color: green;</a:t>
            </a:r>
            <a:br>
              <a:rPr lang="en-US" altLang="en-US" dirty="0"/>
            </a:br>
            <a:r>
              <a:rPr lang="en-US" altLang="en-US" dirty="0"/>
              <a:t>    width: 300px;</a:t>
            </a:r>
            <a:br>
              <a:rPr lang="en-US" altLang="en-US" dirty="0"/>
            </a:br>
            <a:r>
              <a:rPr lang="en-US" altLang="en-US" dirty="0"/>
              <a:t>    height: 250px;</a:t>
            </a:r>
            <a:br>
              <a:rPr lang="en-US" altLang="en-US" dirty="0"/>
            </a:br>
            <a:r>
              <a:rPr lang="en-US" altLang="en-US" dirty="0"/>
              <a:t>    border-radius: 5px;</a:t>
            </a:r>
            <a:br>
              <a:rPr lang="en-US" altLang="en-US" dirty="0"/>
            </a:br>
            <a:r>
              <a:rPr lang="en-US" altLang="en-US" dirty="0"/>
              <a:t>    margin: 5rem;</a:t>
            </a:r>
            <a:br>
              <a:rPr lang="en-US" altLang="en-US" dirty="0"/>
            </a:br>
            <a:r>
              <a:rPr lang="en-US" altLang="en-US" dirty="0"/>
              <a:t>}</a:t>
            </a:r>
          </a:p>
          <a:p>
            <a:endParaRPr lang="en-US" dirty="0"/>
          </a:p>
        </p:txBody>
      </p:sp>
      <p:sp>
        <p:nvSpPr>
          <p:cNvPr id="4" name="Rectangle 1">
            <a:extLst>
              <a:ext uri="{FF2B5EF4-FFF2-40B4-BE49-F238E27FC236}">
                <a16:creationId xmlns:a16="http://schemas.microsoft.com/office/drawing/2014/main" id="{6F9AD665-7F46-43F8-A3C6-E5DBE666469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6471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73" y="536331"/>
            <a:ext cx="10225454" cy="720969"/>
          </a:xfrm>
        </p:spPr>
        <p:txBody>
          <a:bodyPr>
            <a:noAutofit/>
          </a:bodyPr>
          <a:lstStyle/>
          <a:p>
            <a:r>
              <a:rPr lang="en-IN" b="1" cap="all" dirty="0"/>
              <a:t>Implementing </a:t>
            </a:r>
            <a:r>
              <a:rPr lang="en-IN" b="1" cap="all" dirty="0" err="1"/>
              <a:t>AnimateComponent</a:t>
            </a:r>
            <a:endParaRPr lang="en-US" b="1" cap="all" dirty="0"/>
          </a:p>
        </p:txBody>
      </p:sp>
      <p:sp>
        <p:nvSpPr>
          <p:cNvPr id="3" name="Content Placeholder 2"/>
          <p:cNvSpPr>
            <a:spLocks noGrp="1"/>
          </p:cNvSpPr>
          <p:nvPr>
            <p:ph idx="1"/>
          </p:nvPr>
        </p:nvSpPr>
        <p:spPr>
          <a:xfrm>
            <a:off x="885139" y="1151792"/>
            <a:ext cx="11385992" cy="5297327"/>
          </a:xfrm>
        </p:spPr>
        <p:txBody>
          <a:bodyPr>
            <a:noAutofit/>
          </a:bodyPr>
          <a:lstStyle/>
          <a:p>
            <a:pPr marL="384048" lvl="1" fontAlgn="base">
              <a:lnSpc>
                <a:spcPct val="150000"/>
              </a:lnSpc>
              <a:spcBef>
                <a:spcPts val="1000"/>
              </a:spcBef>
              <a:buFont typeface="Franklin Gothic Book" panose="020B0503020102020204" pitchFamily="34" charset="0"/>
              <a:buChar char="■"/>
            </a:pPr>
            <a:r>
              <a:rPr lang="en-US" altLang="en-US" dirty="0"/>
              <a:t>Finally we’re able to define the animations / transitions in file </a:t>
            </a:r>
            <a:r>
              <a:rPr lang="en-US" altLang="en-US" dirty="0" err="1"/>
              <a:t>animate.component.ts</a:t>
            </a:r>
            <a:r>
              <a:rPr lang="en-US" altLang="en-US" dirty="0"/>
              <a:t>, refer the code in notes section.</a:t>
            </a:r>
          </a:p>
          <a:p>
            <a:r>
              <a:rPr lang="en-IN" dirty="0"/>
              <a:t>Note, that we’re first importing trigger, state, style, animate, and transition from the @angular/animations package. Having imported those assets gives us the possibility of defining the animations we’d like to include in that components.</a:t>
            </a:r>
            <a:endParaRPr lang="en-US" dirty="0"/>
          </a:p>
          <a:p>
            <a:r>
              <a:rPr lang="en-IN" dirty="0"/>
              <a:t>To define animations the animations property of the @Component decorator is used. By using the function trigger inside the array which is assigned to that property we’re defining animations which are used if the </a:t>
            </a:r>
            <a:r>
              <a:rPr lang="en-IN" dirty="0" err="1"/>
              <a:t>changeState</a:t>
            </a:r>
            <a:r>
              <a:rPr lang="en-IN" dirty="0"/>
              <a:t> trigger is activated (each time the </a:t>
            </a:r>
            <a:r>
              <a:rPr lang="en-IN" dirty="0" err="1"/>
              <a:t>currentState</a:t>
            </a:r>
            <a:r>
              <a:rPr lang="en-IN" dirty="0"/>
              <a:t> value changes). Therefore the string value </a:t>
            </a:r>
            <a:r>
              <a:rPr lang="en-IN" dirty="0" err="1"/>
              <a:t>changeState</a:t>
            </a:r>
            <a:r>
              <a:rPr lang="en-IN" dirty="0"/>
              <a:t> is passed into the call of that function.</a:t>
            </a:r>
            <a:endParaRPr lang="en-US" dirty="0"/>
          </a:p>
          <a:p>
            <a:pPr lvl="1" eaLnBrk="0" fontAlgn="base" hangingPunct="0">
              <a:lnSpc>
                <a:spcPct val="100000"/>
              </a:lnSpc>
              <a:spcBef>
                <a:spcPct val="0"/>
              </a:spcBef>
              <a:spcAft>
                <a:spcPct val="0"/>
              </a:spcAft>
            </a:pPr>
            <a:endParaRPr lang="en-US" altLang="en-US" dirty="0"/>
          </a:p>
          <a:p>
            <a:pPr marL="530352" lvl="1" indent="0" eaLnBrk="0" fontAlgn="base" hangingPunct="0">
              <a:lnSpc>
                <a:spcPct val="100000"/>
              </a:lnSpc>
              <a:spcBef>
                <a:spcPct val="0"/>
              </a:spcBef>
              <a:spcAft>
                <a:spcPct val="0"/>
              </a:spcAft>
              <a:buNone/>
            </a:pPr>
            <a:endParaRPr lang="en-US" altLang="en-US" dirty="0"/>
          </a:p>
          <a:p>
            <a:endParaRPr lang="en-US" dirty="0"/>
          </a:p>
        </p:txBody>
      </p:sp>
      <p:sp>
        <p:nvSpPr>
          <p:cNvPr id="4" name="Rectangle 1">
            <a:extLst>
              <a:ext uri="{FF2B5EF4-FFF2-40B4-BE49-F238E27FC236}">
                <a16:creationId xmlns:a16="http://schemas.microsoft.com/office/drawing/2014/main" id="{6F9AD665-7F46-43F8-A3C6-E5DBE666469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430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Material Design</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55378882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all" dirty="0"/>
              <a:t>Angular 6 Material design</a:t>
            </a:r>
            <a:endParaRPr lang="en-US" cap="all" dirty="0"/>
          </a:p>
        </p:txBody>
      </p:sp>
      <p:sp>
        <p:nvSpPr>
          <p:cNvPr id="3" name="Content Placeholder 2"/>
          <p:cNvSpPr>
            <a:spLocks noGrp="1"/>
          </p:cNvSpPr>
          <p:nvPr>
            <p:ph sz="half" idx="1"/>
          </p:nvPr>
        </p:nvSpPr>
        <p:spPr>
          <a:xfrm>
            <a:off x="1138844" y="1521228"/>
            <a:ext cx="9601200" cy="4954387"/>
          </a:xfrm>
        </p:spPr>
        <p:txBody>
          <a:bodyPr>
            <a:normAutofit/>
          </a:bodyPr>
          <a:lstStyle/>
          <a:p>
            <a:r>
              <a:rPr lang="en-US" dirty="0"/>
              <a:t>Angular Material is a collection of Material Design components for Angular. </a:t>
            </a:r>
          </a:p>
          <a:p>
            <a:r>
              <a:rPr lang="en-US" dirty="0"/>
              <a:t>By using these components you can apply Material Design very easily. </a:t>
            </a:r>
          </a:p>
          <a:p>
            <a:r>
              <a:rPr lang="en-US" dirty="0"/>
              <a:t>With the release of Angular 6 the usage of Angular Material has become easier as well. </a:t>
            </a:r>
          </a:p>
          <a:p>
            <a:r>
              <a:rPr lang="en-IN" dirty="0"/>
              <a:t>The Angular Material website can be found at </a:t>
            </a:r>
            <a:r>
              <a:rPr lang="en-IN" u="sng" dirty="0">
                <a:hlinkClick r:id="rId2"/>
              </a:rPr>
              <a:t>https://material.angular.io/</a:t>
            </a:r>
            <a:r>
              <a:rPr lang="en-IN" dirty="0"/>
              <a:t>.</a:t>
            </a:r>
            <a:endParaRPr lang="en-US" dirty="0"/>
          </a:p>
          <a:p>
            <a:endParaRPr lang="en-US" dirty="0"/>
          </a:p>
        </p:txBody>
      </p:sp>
    </p:spTree>
    <p:extLst>
      <p:ext uri="{BB962C8B-B14F-4D97-AF65-F5344CB8AC3E}">
        <p14:creationId xmlns:p14="http://schemas.microsoft.com/office/powerpoint/2010/main" val="36353574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35328"/>
            <a:ext cx="9601200" cy="1485900"/>
          </a:xfrm>
        </p:spPr>
        <p:txBody>
          <a:bodyPr/>
          <a:lstStyle/>
          <a:p>
            <a:r>
              <a:rPr lang="en-IN" b="1" cap="all" dirty="0"/>
              <a:t>Setting Up The Angular 6 Project</a:t>
            </a:r>
            <a:br>
              <a:rPr lang="en-US" b="1" cap="all" dirty="0"/>
            </a:br>
            <a:r>
              <a:rPr lang="en-IN" cap="all" dirty="0"/>
              <a:t>for Material design</a:t>
            </a:r>
            <a:endParaRPr lang="en-US" cap="all" dirty="0"/>
          </a:p>
        </p:txBody>
      </p:sp>
      <p:sp>
        <p:nvSpPr>
          <p:cNvPr id="3" name="Content Placeholder 2"/>
          <p:cNvSpPr>
            <a:spLocks noGrp="1"/>
          </p:cNvSpPr>
          <p:nvPr>
            <p:ph sz="half" idx="1"/>
          </p:nvPr>
        </p:nvSpPr>
        <p:spPr>
          <a:xfrm>
            <a:off x="1059713" y="1231082"/>
            <a:ext cx="9601200" cy="4954387"/>
          </a:xfrm>
        </p:spPr>
        <p:txBody>
          <a:bodyPr>
            <a:normAutofit lnSpcReduction="10000"/>
          </a:bodyPr>
          <a:lstStyle/>
          <a:p>
            <a:pPr lvl="0" fontAlgn="base"/>
            <a:r>
              <a:rPr lang="en-US" altLang="en-US" dirty="0"/>
              <a:t>To get start we first need to setup the Angular 6 project. This is done by using Angular CLI (</a:t>
            </a:r>
            <a:r>
              <a:rPr lang="en-US" altLang="en-US" dirty="0">
                <a:hlinkClick r:id="rId2">
                  <a:extLst>
                    <a:ext uri="{A12FA001-AC4F-418D-AE19-62706E023703}">
                      <ahyp:hlinkClr xmlns:ahyp="http://schemas.microsoft.com/office/drawing/2018/hyperlinkcolor" val="tx"/>
                    </a:ext>
                  </a:extLst>
                </a:hlinkClick>
              </a:rPr>
              <a:t>https://cli.angular.io/</a:t>
            </a:r>
            <a:r>
              <a:rPr lang="en-US" altLang="en-US" dirty="0"/>
              <a:t>). If you have not installed Angular CLI on your system yet you first need to follow the steps from the project’s website to make the command line interface available on your system.</a:t>
            </a:r>
          </a:p>
          <a:p>
            <a:pPr lvl="0" fontAlgn="base"/>
            <a:r>
              <a:rPr lang="en-US" altLang="en-US" dirty="0"/>
              <a:t>Once Angular CLI has been installed successfully you can initiate the new project by using the NG command in the following way:</a:t>
            </a:r>
          </a:p>
          <a:p>
            <a:pPr lvl="0" fontAlgn="base"/>
            <a:r>
              <a:rPr lang="en-US" altLang="en-US" dirty="0"/>
              <a:t>&gt; ng new ngMat01</a:t>
            </a:r>
          </a:p>
          <a:p>
            <a:pPr lvl="0" fontAlgn="base"/>
            <a:r>
              <a:rPr lang="en-US" altLang="en-US" dirty="0"/>
              <a:t>In this example NGMAT01 is the name of the new project. A new project folder (with that name) is created, the Angular project template is downloaded and the needed dependencies are installed.</a:t>
            </a:r>
          </a:p>
          <a:p>
            <a:endParaRPr lang="en-US" dirty="0"/>
          </a:p>
        </p:txBody>
      </p:sp>
    </p:spTree>
    <p:extLst>
      <p:ext uri="{BB962C8B-B14F-4D97-AF65-F5344CB8AC3E}">
        <p14:creationId xmlns:p14="http://schemas.microsoft.com/office/powerpoint/2010/main" val="269264269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35328"/>
            <a:ext cx="9601200" cy="1485900"/>
          </a:xfrm>
        </p:spPr>
        <p:txBody>
          <a:bodyPr/>
          <a:lstStyle/>
          <a:p>
            <a:r>
              <a:rPr lang="en-IN" b="1" cap="all" dirty="0"/>
              <a:t>Using ng add To Add Angular Material</a:t>
            </a:r>
            <a:endParaRPr lang="en-US" b="1" cap="all" dirty="0"/>
          </a:p>
        </p:txBody>
      </p:sp>
      <p:sp>
        <p:nvSpPr>
          <p:cNvPr id="3" name="Content Placeholder 2"/>
          <p:cNvSpPr>
            <a:spLocks noGrp="1"/>
          </p:cNvSpPr>
          <p:nvPr>
            <p:ph sz="half" idx="1"/>
          </p:nvPr>
        </p:nvSpPr>
        <p:spPr>
          <a:xfrm>
            <a:off x="1059713" y="1231082"/>
            <a:ext cx="9601200" cy="4954387"/>
          </a:xfrm>
        </p:spPr>
        <p:txBody>
          <a:bodyPr>
            <a:normAutofit fontScale="92500" lnSpcReduction="10000"/>
          </a:bodyPr>
          <a:lstStyle/>
          <a:p>
            <a:pPr fontAlgn="base"/>
            <a:r>
              <a:rPr lang="en-US" altLang="en-US" dirty="0"/>
              <a:t>With the release of Angular 6 the new ng add command is available which makes it easy to add new capabilities to the project. This command will use the package manager to download new dependencies and invoke corresponding installation scripts. This is making sure that the project is updated with dependencies, configuration changes and that package-specific initialization code is executed.</a:t>
            </a:r>
          </a:p>
          <a:p>
            <a:pPr fontAlgn="base"/>
            <a:r>
              <a:rPr lang="en-US" altLang="en-US" dirty="0"/>
              <a:t>In the following we’ll use the ng add command to add Angular Material to the previously created Angular 6 application:</a:t>
            </a:r>
          </a:p>
          <a:p>
            <a:pPr lvl="1" fontAlgn="base"/>
            <a:r>
              <a:rPr lang="en-US" altLang="en-US" dirty="0"/>
              <a:t>&gt; ng add @angular/material</a:t>
            </a:r>
          </a:p>
          <a:p>
            <a:pPr fontAlgn="base"/>
            <a:r>
              <a:rPr lang="en-US" altLang="en-US" dirty="0"/>
              <a:t>By executing this command we’re installing Angular Material and the corresponding theming into the project. Furthermore new starter components are registered into NG GENERATE.</a:t>
            </a:r>
          </a:p>
          <a:p>
            <a:endParaRPr lang="en-US" dirty="0"/>
          </a:p>
        </p:txBody>
      </p:sp>
    </p:spTree>
    <p:extLst>
      <p:ext uri="{BB962C8B-B14F-4D97-AF65-F5344CB8AC3E}">
        <p14:creationId xmlns:p14="http://schemas.microsoft.com/office/powerpoint/2010/main" val="21109864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35328"/>
            <a:ext cx="9601200" cy="1485900"/>
          </a:xfrm>
        </p:spPr>
        <p:txBody>
          <a:bodyPr/>
          <a:lstStyle/>
          <a:p>
            <a:r>
              <a:rPr lang="en-IN" dirty="0"/>
              <a:t>Exploring Angular Material Stater Components</a:t>
            </a:r>
            <a:endParaRPr lang="en-US" b="1" cap="all" dirty="0"/>
          </a:p>
        </p:txBody>
      </p:sp>
      <p:sp>
        <p:nvSpPr>
          <p:cNvPr id="3" name="Content Placeholder 2"/>
          <p:cNvSpPr>
            <a:spLocks noGrp="1"/>
          </p:cNvSpPr>
          <p:nvPr>
            <p:ph sz="half" idx="1"/>
          </p:nvPr>
        </p:nvSpPr>
        <p:spPr>
          <a:xfrm>
            <a:off x="1059713" y="1231082"/>
            <a:ext cx="9601200" cy="4954387"/>
          </a:xfrm>
        </p:spPr>
        <p:txBody>
          <a:bodyPr>
            <a:normAutofit fontScale="92500" lnSpcReduction="20000"/>
          </a:bodyPr>
          <a:lstStyle/>
          <a:p>
            <a:pPr lvl="0" fontAlgn="base"/>
            <a:r>
              <a:rPr lang="en-US" altLang="en-US" sz="2100" dirty="0"/>
              <a:t>Having added new Angular Material starter components to ng generate makes it very easy to get started with Angular Material. The following starter components are available:</a:t>
            </a:r>
          </a:p>
          <a:p>
            <a:pPr lvl="0" fontAlgn="base"/>
            <a:r>
              <a:rPr lang="en-US" altLang="en-US" sz="2100" dirty="0"/>
              <a:t>@angular/</a:t>
            </a:r>
            <a:r>
              <a:rPr lang="en-US" altLang="en-US" sz="2100" dirty="0" err="1"/>
              <a:t>material:materialDashboard</a:t>
            </a:r>
            <a:r>
              <a:rPr lang="en-US" altLang="en-US" sz="2100" dirty="0"/>
              <a:t>: Create a card-based dashboard component</a:t>
            </a:r>
          </a:p>
          <a:p>
            <a:pPr lvl="0" fontAlgn="base"/>
            <a:r>
              <a:rPr lang="en-US" altLang="en-US" sz="2100" dirty="0"/>
              <a:t>@angular/</a:t>
            </a:r>
            <a:r>
              <a:rPr lang="en-US" altLang="en-US" sz="2100" dirty="0" err="1"/>
              <a:t>material:materialTable</a:t>
            </a:r>
            <a:r>
              <a:rPr lang="en-US" altLang="en-US" sz="2100" dirty="0"/>
              <a:t>: Create a component that displays data with a data-table</a:t>
            </a:r>
          </a:p>
          <a:p>
            <a:pPr lvl="0" fontAlgn="base"/>
            <a:r>
              <a:rPr lang="en-US" altLang="en-US" sz="2100" dirty="0"/>
              <a:t>@angular/</a:t>
            </a:r>
            <a:r>
              <a:rPr lang="en-US" altLang="en-US" sz="2100" dirty="0" err="1"/>
              <a:t>material:materialNav</a:t>
            </a:r>
            <a:r>
              <a:rPr lang="en-US" altLang="en-US" sz="2100" dirty="0"/>
              <a:t>: Create a component with a responsive </a:t>
            </a:r>
            <a:r>
              <a:rPr lang="en-US" altLang="en-US" sz="2100" dirty="0" err="1"/>
              <a:t>sidenav</a:t>
            </a:r>
            <a:r>
              <a:rPr lang="en-US" altLang="en-US" sz="2100" dirty="0"/>
              <a:t> for navigation</a:t>
            </a:r>
          </a:p>
          <a:p>
            <a:pPr lvl="0" fontAlgn="base"/>
            <a:r>
              <a:rPr lang="en-US" altLang="en-US" sz="2100" dirty="0"/>
              <a:t>To make use of those starter components you need to use the ng generate command in the following ways:</a:t>
            </a:r>
          </a:p>
          <a:p>
            <a:pPr marL="530352" lvl="1" indent="0" fontAlgn="base">
              <a:buNone/>
            </a:pPr>
            <a:r>
              <a:rPr lang="en-US" altLang="en-US" sz="2100" dirty="0"/>
              <a:t>&gt; ng generate @angular/</a:t>
            </a:r>
            <a:r>
              <a:rPr lang="en-US" altLang="en-US" sz="2100" dirty="0" err="1"/>
              <a:t>material:materialNav</a:t>
            </a:r>
            <a:r>
              <a:rPr lang="en-US" altLang="en-US" sz="2100" dirty="0"/>
              <a:t> --name </a:t>
            </a:r>
            <a:r>
              <a:rPr lang="en-US" altLang="en-US" sz="2100" dirty="0" err="1"/>
              <a:t>myNav</a:t>
            </a:r>
            <a:br>
              <a:rPr lang="en-US" altLang="en-US" sz="2100" dirty="0"/>
            </a:br>
            <a:r>
              <a:rPr lang="en-US" altLang="en-US" sz="2100" dirty="0"/>
              <a:t>&gt; ng generate @angular/</a:t>
            </a:r>
            <a:r>
              <a:rPr lang="en-US" altLang="en-US" sz="2100" dirty="0" err="1"/>
              <a:t>material:materialDashboard</a:t>
            </a:r>
            <a:r>
              <a:rPr lang="en-US" altLang="en-US" sz="2100" dirty="0"/>
              <a:t> --name </a:t>
            </a:r>
            <a:r>
              <a:rPr lang="en-US" altLang="en-US" sz="2100" dirty="0" err="1"/>
              <a:t>myDashboard</a:t>
            </a:r>
            <a:br>
              <a:rPr lang="en-US" altLang="en-US" sz="2100" dirty="0"/>
            </a:br>
            <a:r>
              <a:rPr lang="en-US" altLang="en-US" sz="2100" dirty="0"/>
              <a:t>&gt; ng generate @angular/</a:t>
            </a:r>
            <a:r>
              <a:rPr lang="en-US" altLang="en-US" sz="2100" dirty="0" err="1"/>
              <a:t>material:materialTable</a:t>
            </a:r>
            <a:r>
              <a:rPr lang="en-US" altLang="en-US" sz="2100" dirty="0"/>
              <a:t> -- name </a:t>
            </a:r>
            <a:r>
              <a:rPr lang="en-US" altLang="en-US" sz="2100" dirty="0" err="1"/>
              <a:t>myTable</a:t>
            </a:r>
            <a:endParaRPr lang="en-US" altLang="en-US" sz="2100" dirty="0"/>
          </a:p>
          <a:p>
            <a:endParaRPr lang="en-US" dirty="0"/>
          </a:p>
        </p:txBody>
      </p:sp>
      <p:sp>
        <p:nvSpPr>
          <p:cNvPr id="4" name="Rectangle 1">
            <a:extLst>
              <a:ext uri="{FF2B5EF4-FFF2-40B4-BE49-F238E27FC236}">
                <a16:creationId xmlns:a16="http://schemas.microsoft.com/office/drawing/2014/main" id="{CF3C266E-2DD0-49FF-BE03-68DC96E64979}"/>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359311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Animation, Material And Redux</a:t>
            </a:r>
            <a:endParaRPr lang="en-US" dirty="0"/>
          </a:p>
        </p:txBody>
      </p:sp>
      <p:sp>
        <p:nvSpPr>
          <p:cNvPr id="5" name="Text Placeholder 4"/>
          <p:cNvSpPr>
            <a:spLocks noGrp="1"/>
          </p:cNvSpPr>
          <p:nvPr>
            <p:ph type="body" idx="1"/>
          </p:nvPr>
        </p:nvSpPr>
        <p:spPr>
          <a:xfrm>
            <a:off x="765025" y="4154097"/>
            <a:ext cx="9612971" cy="1143324"/>
          </a:xfrm>
        </p:spPr>
        <p:txBody>
          <a:bodyPr/>
          <a:lstStyle/>
          <a:p>
            <a:r>
              <a:rPr lang="en-US" dirty="0"/>
              <a:t>Objectives</a:t>
            </a:r>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35328"/>
            <a:ext cx="9601200" cy="1485900"/>
          </a:xfrm>
        </p:spPr>
        <p:txBody>
          <a:bodyPr/>
          <a:lstStyle/>
          <a:p>
            <a:r>
              <a:rPr lang="en-IN" dirty="0"/>
              <a:t>Exploring Angular Material Stater Components</a:t>
            </a:r>
            <a:endParaRPr lang="en-US" b="1" cap="all" dirty="0"/>
          </a:p>
        </p:txBody>
      </p:sp>
      <p:sp>
        <p:nvSpPr>
          <p:cNvPr id="3" name="Content Placeholder 2"/>
          <p:cNvSpPr>
            <a:spLocks noGrp="1"/>
          </p:cNvSpPr>
          <p:nvPr>
            <p:ph sz="half" idx="1"/>
          </p:nvPr>
        </p:nvSpPr>
        <p:spPr>
          <a:xfrm>
            <a:off x="1059713" y="1231082"/>
            <a:ext cx="9601200" cy="4954387"/>
          </a:xfrm>
        </p:spPr>
        <p:txBody>
          <a:bodyPr>
            <a:normAutofit/>
          </a:bodyPr>
          <a:lstStyle/>
          <a:p>
            <a:pPr fontAlgn="base"/>
            <a:r>
              <a:rPr lang="en-US" altLang="en-US" sz="1800" dirty="0"/>
              <a:t>To make it visible to the user delete the default content of file app.component.html and just insert the following element:</a:t>
            </a:r>
          </a:p>
          <a:p>
            <a:pPr lvl="1" fontAlgn="base"/>
            <a:r>
              <a:rPr lang="en-US" altLang="en-US" sz="1800" dirty="0"/>
              <a:t>&lt;my-nav&gt;&lt;/my-nav&gt;</a:t>
            </a:r>
          </a:p>
          <a:p>
            <a:pPr fontAlgn="base"/>
            <a:r>
              <a:rPr lang="en-US" altLang="en-US" sz="1800" dirty="0"/>
              <a:t>This is the element which is used to include the output of </a:t>
            </a:r>
            <a:r>
              <a:rPr lang="en-US" altLang="en-US" sz="1800" dirty="0" err="1"/>
              <a:t>MyNavComponent</a:t>
            </a:r>
            <a:r>
              <a:rPr lang="en-US" altLang="en-US" sz="1800" dirty="0"/>
              <a:t> in the output which is presented in the browser.</a:t>
            </a:r>
          </a:p>
          <a:p>
            <a:pPr fontAlgn="base"/>
            <a:r>
              <a:rPr lang="en-US" altLang="en-US" sz="1800" dirty="0"/>
              <a:t>Having started the development web server with</a:t>
            </a:r>
          </a:p>
          <a:p>
            <a:pPr lvl="1" fontAlgn="base"/>
            <a:r>
              <a:rPr lang="en-US" altLang="en-US" sz="1800" dirty="0"/>
              <a:t>&gt; ng server --open</a:t>
            </a:r>
          </a:p>
          <a:p>
            <a:r>
              <a:rPr lang="en-IN" sz="1600" dirty="0"/>
              <a:t>you should be able to see the following result:</a:t>
            </a:r>
            <a:endParaRPr lang="en-US" sz="1600" dirty="0"/>
          </a:p>
          <a:p>
            <a:endParaRPr lang="en-US" dirty="0"/>
          </a:p>
        </p:txBody>
      </p:sp>
      <p:sp>
        <p:nvSpPr>
          <p:cNvPr id="4" name="Rectangle 1">
            <a:extLst>
              <a:ext uri="{FF2B5EF4-FFF2-40B4-BE49-F238E27FC236}">
                <a16:creationId xmlns:a16="http://schemas.microsoft.com/office/drawing/2014/main" id="{CF3C266E-2DD0-49FF-BE03-68DC96E64979}"/>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https://cdn-images-1.medium.com/max/1000/0*yrhwP2bJWei4-0si.png">
            <a:extLst>
              <a:ext uri="{FF2B5EF4-FFF2-40B4-BE49-F238E27FC236}">
                <a16:creationId xmlns:a16="http://schemas.microsoft.com/office/drawing/2014/main" id="{ED90EFEE-1898-4AF0-8434-2F0F52C694A5}"/>
              </a:ext>
            </a:extLst>
          </p:cNvPr>
          <p:cNvPicPr/>
          <p:nvPr/>
        </p:nvPicPr>
        <p:blipFill rotWithShape="1">
          <a:blip r:embed="rId3">
            <a:extLst>
              <a:ext uri="{28A0092B-C50C-407E-A947-70E740481C1C}">
                <a14:useLocalDpi xmlns:a14="http://schemas.microsoft.com/office/drawing/2010/main" val="0"/>
              </a:ext>
            </a:extLst>
          </a:blip>
          <a:srcRect l="5255" t="12185" r="5787" b="14460"/>
          <a:stretch/>
        </p:blipFill>
        <p:spPr bwMode="auto">
          <a:xfrm>
            <a:off x="5760210" y="4399060"/>
            <a:ext cx="5158740" cy="2209165"/>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282241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271" y="148449"/>
            <a:ext cx="9601200" cy="860218"/>
          </a:xfrm>
        </p:spPr>
        <p:txBody>
          <a:bodyPr/>
          <a:lstStyle/>
          <a:p>
            <a:r>
              <a:rPr lang="en-IN" b="1" cap="all" dirty="0"/>
              <a:t>Adding The Router</a:t>
            </a:r>
            <a:endParaRPr lang="en-US" b="1" cap="all" dirty="0"/>
          </a:p>
        </p:txBody>
      </p:sp>
      <p:sp>
        <p:nvSpPr>
          <p:cNvPr id="3" name="Content Placeholder 2"/>
          <p:cNvSpPr>
            <a:spLocks noGrp="1"/>
          </p:cNvSpPr>
          <p:nvPr>
            <p:ph sz="half" idx="1"/>
          </p:nvPr>
        </p:nvSpPr>
        <p:spPr>
          <a:xfrm>
            <a:off x="984298" y="797449"/>
            <a:ext cx="9601200" cy="5912102"/>
          </a:xfrm>
        </p:spPr>
        <p:txBody>
          <a:bodyPr>
            <a:noAutofit/>
          </a:bodyPr>
          <a:lstStyle/>
          <a:p>
            <a:pPr fontAlgn="base"/>
            <a:r>
              <a:rPr lang="en-US" altLang="en-US" sz="2100" dirty="0"/>
              <a:t>Now that the navigation layout is available we’re able to add Angular Router functionality easily. In </a:t>
            </a:r>
            <a:r>
              <a:rPr lang="en-US" altLang="en-US" sz="2100" dirty="0" err="1"/>
              <a:t>app.module.ts</a:t>
            </a:r>
            <a:r>
              <a:rPr lang="en-US" altLang="en-US" sz="2100" dirty="0"/>
              <a:t> add the following import statement to import </a:t>
            </a:r>
            <a:r>
              <a:rPr lang="en-US" altLang="en-US" sz="2100" dirty="0" err="1"/>
              <a:t>RouterModule</a:t>
            </a:r>
            <a:r>
              <a:rPr lang="en-US" altLang="en-US" sz="2100" dirty="0"/>
              <a:t> and Routes:</a:t>
            </a:r>
          </a:p>
          <a:p>
            <a:pPr fontAlgn="base"/>
            <a:r>
              <a:rPr lang="en-US" altLang="en-US" sz="2100" dirty="0"/>
              <a:t>import { </a:t>
            </a:r>
            <a:r>
              <a:rPr lang="en-US" altLang="en-US" sz="2100" dirty="0" err="1"/>
              <a:t>RouterModule</a:t>
            </a:r>
            <a:r>
              <a:rPr lang="en-US" altLang="en-US" sz="2100" dirty="0"/>
              <a:t>, Routes } from '@angular/router';</a:t>
            </a:r>
          </a:p>
          <a:p>
            <a:pPr fontAlgn="base"/>
            <a:r>
              <a:rPr lang="en-US" altLang="en-US" sz="2100" dirty="0"/>
              <a:t>Next add a router configuration array in the same file:</a:t>
            </a:r>
          </a:p>
          <a:p>
            <a:pPr marL="530352" lvl="1" indent="0" fontAlgn="base">
              <a:buNone/>
            </a:pPr>
            <a:r>
              <a:rPr lang="en-US" altLang="en-US" sz="2100" dirty="0"/>
              <a:t>const </a:t>
            </a:r>
            <a:r>
              <a:rPr lang="en-US" altLang="en-US" sz="2100" dirty="0" err="1"/>
              <a:t>appRoutes</a:t>
            </a:r>
            <a:r>
              <a:rPr lang="en-US" altLang="en-US" sz="2100" dirty="0"/>
              <a:t>: Routes = [</a:t>
            </a:r>
            <a:br>
              <a:rPr lang="en-US" altLang="en-US" sz="2100" dirty="0"/>
            </a:br>
            <a:r>
              <a:rPr lang="en-US" altLang="en-US" sz="2100" dirty="0"/>
              <a:t>  { path: 'first-page', component: </a:t>
            </a:r>
            <a:r>
              <a:rPr lang="en-US" altLang="en-US" sz="2100" dirty="0" err="1"/>
              <a:t>FirstPageComponent</a:t>
            </a:r>
            <a:r>
              <a:rPr lang="en-US" altLang="en-US" sz="2100" dirty="0"/>
              <a:t> },</a:t>
            </a:r>
            <a:br>
              <a:rPr lang="en-US" altLang="en-US" sz="2100" dirty="0"/>
            </a:br>
            <a:r>
              <a:rPr lang="en-US" altLang="en-US" sz="2100" dirty="0"/>
              <a:t>  { path: 'second-page', component: </a:t>
            </a:r>
            <a:r>
              <a:rPr lang="en-US" altLang="en-US" sz="2100" dirty="0" err="1"/>
              <a:t>SecondPageComponent</a:t>
            </a:r>
            <a:r>
              <a:rPr lang="en-US" altLang="en-US" sz="2100" dirty="0"/>
              <a:t> },</a:t>
            </a:r>
            <a:br>
              <a:rPr lang="en-US" altLang="en-US" sz="2100" dirty="0"/>
            </a:br>
            <a:r>
              <a:rPr lang="en-US" altLang="en-US" sz="2100" dirty="0"/>
              <a:t>  { path: 'third-page', component: </a:t>
            </a:r>
            <a:r>
              <a:rPr lang="en-US" altLang="en-US" sz="2100" dirty="0" err="1"/>
              <a:t>ThirdPageComponent</a:t>
            </a:r>
            <a:r>
              <a:rPr lang="en-US" altLang="en-US" sz="2100" dirty="0"/>
              <a:t> }</a:t>
            </a:r>
            <a:br>
              <a:rPr lang="en-US" altLang="en-US" sz="2100" dirty="0"/>
            </a:br>
            <a:r>
              <a:rPr lang="en-US" altLang="en-US" sz="2100" dirty="0"/>
              <a:t>];</a:t>
            </a:r>
          </a:p>
          <a:p>
            <a:pPr fontAlgn="base"/>
            <a:r>
              <a:rPr lang="en-US" altLang="en-US" sz="2100" dirty="0"/>
              <a:t>Of course, </a:t>
            </a:r>
            <a:r>
              <a:rPr lang="en-US" altLang="en-US" sz="2100" dirty="0" err="1"/>
              <a:t>FirstPageComponent</a:t>
            </a:r>
            <a:r>
              <a:rPr lang="en-US" altLang="en-US" sz="2100" dirty="0"/>
              <a:t>, </a:t>
            </a:r>
            <a:r>
              <a:rPr lang="en-US" altLang="en-US" sz="2100" dirty="0" err="1"/>
              <a:t>SecondPageComponent</a:t>
            </a:r>
            <a:r>
              <a:rPr lang="en-US" altLang="en-US" sz="2100" dirty="0"/>
              <a:t>, and </a:t>
            </a:r>
            <a:r>
              <a:rPr lang="en-US" altLang="en-US" sz="2100" dirty="0" err="1"/>
              <a:t>ThirdPageComponent</a:t>
            </a:r>
            <a:r>
              <a:rPr lang="en-US" altLang="en-US" sz="2100" dirty="0"/>
              <a:t> are not available yet. We’re going to add those components in the following steps.</a:t>
            </a:r>
          </a:p>
        </p:txBody>
      </p:sp>
      <p:sp>
        <p:nvSpPr>
          <p:cNvPr id="4" name="Rectangle 1">
            <a:extLst>
              <a:ext uri="{FF2B5EF4-FFF2-40B4-BE49-F238E27FC236}">
                <a16:creationId xmlns:a16="http://schemas.microsoft.com/office/drawing/2014/main" id="{CF3C266E-2DD0-49FF-BE03-68DC96E64979}"/>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665856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271" y="148449"/>
            <a:ext cx="9601200" cy="860218"/>
          </a:xfrm>
        </p:spPr>
        <p:txBody>
          <a:bodyPr/>
          <a:lstStyle/>
          <a:p>
            <a:r>
              <a:rPr lang="en-IN" b="1" cap="all" dirty="0"/>
              <a:t>Adding The Router</a:t>
            </a:r>
            <a:endParaRPr lang="en-US" b="1" cap="all" dirty="0"/>
          </a:p>
        </p:txBody>
      </p:sp>
      <p:sp>
        <p:nvSpPr>
          <p:cNvPr id="3" name="Content Placeholder 2"/>
          <p:cNvSpPr>
            <a:spLocks noGrp="1"/>
          </p:cNvSpPr>
          <p:nvPr>
            <p:ph sz="half" idx="1"/>
          </p:nvPr>
        </p:nvSpPr>
        <p:spPr>
          <a:xfrm>
            <a:off x="984298" y="797449"/>
            <a:ext cx="9601200" cy="5912102"/>
          </a:xfrm>
        </p:spPr>
        <p:txBody>
          <a:bodyPr>
            <a:noAutofit/>
          </a:bodyPr>
          <a:lstStyle/>
          <a:p>
            <a:pPr lvl="0" fontAlgn="base"/>
            <a:r>
              <a:rPr lang="en-US" altLang="en-US" sz="2100" dirty="0"/>
              <a:t>In order to activate the router configuration for our Angular application we need to make sure to add </a:t>
            </a:r>
            <a:r>
              <a:rPr lang="en-US" altLang="en-US" sz="2100" dirty="0" err="1"/>
              <a:t>RouterModule</a:t>
            </a:r>
            <a:r>
              <a:rPr lang="en-US" altLang="en-US" sz="2100" dirty="0"/>
              <a:t> to the imports-Array of the @</a:t>
            </a:r>
            <a:r>
              <a:rPr lang="en-US" altLang="en-US" sz="2100" dirty="0" err="1"/>
              <a:t>NgModule</a:t>
            </a:r>
            <a:r>
              <a:rPr lang="en-US" altLang="en-US" sz="2100" dirty="0"/>
              <a:t> in the following way:</a:t>
            </a:r>
          </a:p>
          <a:p>
            <a:pPr marL="530352" lvl="1" indent="0" fontAlgn="base">
              <a:buNone/>
            </a:pPr>
            <a:r>
              <a:rPr lang="en-US" altLang="en-US" sz="2100" dirty="0"/>
              <a:t>imports: [</a:t>
            </a:r>
            <a:br>
              <a:rPr lang="en-US" altLang="en-US" sz="2100" dirty="0"/>
            </a:br>
            <a:r>
              <a:rPr lang="en-US" altLang="en-US" sz="2100" dirty="0"/>
              <a:t>    ...</a:t>
            </a:r>
            <a:br>
              <a:rPr lang="en-US" altLang="en-US" sz="2100" dirty="0"/>
            </a:br>
            <a:r>
              <a:rPr lang="en-US" altLang="en-US" sz="2100" dirty="0"/>
              <a:t>    </a:t>
            </a:r>
            <a:r>
              <a:rPr lang="en-US" altLang="en-US" sz="2100" dirty="0" err="1"/>
              <a:t>RouterModule.forRoot</a:t>
            </a:r>
            <a:r>
              <a:rPr lang="en-US" altLang="en-US" sz="2100" dirty="0"/>
              <a:t>(</a:t>
            </a:r>
            <a:r>
              <a:rPr lang="en-US" altLang="en-US" sz="2100" dirty="0" err="1"/>
              <a:t>appRoutes</a:t>
            </a:r>
            <a:r>
              <a:rPr lang="en-US" altLang="en-US" sz="2100" dirty="0"/>
              <a:t>),</a:t>
            </a:r>
            <a:br>
              <a:rPr lang="en-US" altLang="en-US" sz="2100" dirty="0"/>
            </a:br>
            <a:r>
              <a:rPr lang="en-US" altLang="en-US" sz="2100" dirty="0"/>
              <a:t>    ...</a:t>
            </a:r>
            <a:br>
              <a:rPr lang="en-US" altLang="en-US" sz="2100" dirty="0"/>
            </a:br>
            <a:r>
              <a:rPr lang="en-US" altLang="en-US" sz="2100" dirty="0"/>
              <a:t>  ],</a:t>
            </a:r>
          </a:p>
          <a:p>
            <a:pPr fontAlgn="base"/>
            <a:r>
              <a:rPr lang="en-US" altLang="en-US" sz="2100" dirty="0"/>
              <a:t>Next we need to add the router outlet (the place where the content of the route component is inserted) inside the &lt;mat-</a:t>
            </a:r>
            <a:r>
              <a:rPr lang="en-US" altLang="en-US" sz="2100" dirty="0" err="1"/>
              <a:t>sidenav</a:t>
            </a:r>
            <a:r>
              <a:rPr lang="en-US" altLang="en-US" sz="2100" dirty="0"/>
              <a:t>-content&gt;-Element in file my-nav.component.html:</a:t>
            </a:r>
          </a:p>
          <a:p>
            <a:pPr lvl="1" fontAlgn="base"/>
            <a:r>
              <a:rPr lang="en-US" altLang="en-US" sz="2100" dirty="0"/>
              <a:t>&lt;router-outlet&gt;&lt;/router-outlet&gt;</a:t>
            </a:r>
          </a:p>
          <a:p>
            <a:pPr lvl="0" fontAlgn="base"/>
            <a:endParaRPr lang="en-US" altLang="en-US" sz="2100" dirty="0"/>
          </a:p>
          <a:p>
            <a:pPr fontAlgn="base"/>
            <a:endParaRPr lang="en-US" altLang="en-US" sz="2100" dirty="0"/>
          </a:p>
          <a:p>
            <a:endParaRPr lang="en-US" dirty="0"/>
          </a:p>
        </p:txBody>
      </p:sp>
      <p:sp>
        <p:nvSpPr>
          <p:cNvPr id="4" name="Rectangle 1">
            <a:extLst>
              <a:ext uri="{FF2B5EF4-FFF2-40B4-BE49-F238E27FC236}">
                <a16:creationId xmlns:a16="http://schemas.microsoft.com/office/drawing/2014/main" id="{CF3C266E-2DD0-49FF-BE03-68DC96E64979}"/>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618804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271" y="148449"/>
            <a:ext cx="9601200" cy="860218"/>
          </a:xfrm>
        </p:spPr>
        <p:txBody>
          <a:bodyPr/>
          <a:lstStyle/>
          <a:p>
            <a:r>
              <a:rPr lang="en-IN" b="1" cap="all" dirty="0"/>
              <a:t>Adding The Router</a:t>
            </a:r>
            <a:endParaRPr lang="en-US" b="1" cap="all" dirty="0"/>
          </a:p>
        </p:txBody>
      </p:sp>
      <p:sp>
        <p:nvSpPr>
          <p:cNvPr id="3" name="Content Placeholder 2"/>
          <p:cNvSpPr>
            <a:spLocks noGrp="1"/>
          </p:cNvSpPr>
          <p:nvPr>
            <p:ph sz="half" idx="1"/>
          </p:nvPr>
        </p:nvSpPr>
        <p:spPr>
          <a:xfrm>
            <a:off x="984298" y="797449"/>
            <a:ext cx="9601200" cy="5912102"/>
          </a:xfrm>
        </p:spPr>
        <p:txBody>
          <a:bodyPr>
            <a:noAutofit/>
          </a:bodyPr>
          <a:lstStyle/>
          <a:p>
            <a:pPr fontAlgn="base"/>
            <a:r>
              <a:rPr lang="en-US" altLang="en-US" sz="2100" dirty="0"/>
              <a:t>Furthermore we need to update the links from the sidebar menu and use the </a:t>
            </a:r>
            <a:r>
              <a:rPr lang="en-US" altLang="en-US" sz="2100" dirty="0" err="1"/>
              <a:t>routerLink</a:t>
            </a:r>
            <a:r>
              <a:rPr lang="en-US" altLang="en-US" sz="2100" dirty="0"/>
              <a:t> directive to point to the respective routes:</a:t>
            </a:r>
          </a:p>
          <a:p>
            <a:pPr marL="530352" lvl="1" indent="0" fontAlgn="base">
              <a:buNone/>
            </a:pPr>
            <a:r>
              <a:rPr lang="en-US" altLang="en-US" sz="2100" dirty="0"/>
              <a:t>&lt;mat-nav-list&gt;</a:t>
            </a:r>
            <a:br>
              <a:rPr lang="en-US" altLang="en-US" sz="2100" dirty="0"/>
            </a:br>
            <a:r>
              <a:rPr lang="en-US" altLang="en-US" sz="2100" dirty="0"/>
              <a:t>      &lt;a mat-list-item </a:t>
            </a:r>
            <a:r>
              <a:rPr lang="en-US" altLang="en-US" sz="2100" dirty="0" err="1"/>
              <a:t>routerLink</a:t>
            </a:r>
            <a:r>
              <a:rPr lang="en-US" altLang="en-US" sz="2100" dirty="0"/>
              <a:t>="/first-page"&gt;First Page&lt;/a&gt;</a:t>
            </a:r>
            <a:br>
              <a:rPr lang="en-US" altLang="en-US" sz="2100" dirty="0"/>
            </a:br>
            <a:r>
              <a:rPr lang="en-US" altLang="en-US" sz="2100" dirty="0"/>
              <a:t>      &lt;a mat-list-item </a:t>
            </a:r>
            <a:r>
              <a:rPr lang="en-US" altLang="en-US" sz="2100" dirty="0" err="1"/>
              <a:t>routerLink</a:t>
            </a:r>
            <a:r>
              <a:rPr lang="en-US" altLang="en-US" sz="2100" dirty="0"/>
              <a:t>="/second-page"&gt;Second Page&lt;/a&gt;</a:t>
            </a:r>
            <a:br>
              <a:rPr lang="en-US" altLang="en-US" sz="2100" dirty="0"/>
            </a:br>
            <a:r>
              <a:rPr lang="en-US" altLang="en-US" sz="2100" dirty="0"/>
              <a:t>      &lt;a mat-list-item </a:t>
            </a:r>
            <a:r>
              <a:rPr lang="en-US" altLang="en-US" sz="2100" dirty="0" err="1"/>
              <a:t>routerLink</a:t>
            </a:r>
            <a:r>
              <a:rPr lang="en-US" altLang="en-US" sz="2100" dirty="0"/>
              <a:t>="/third-page"&gt;Third Page&lt;/a&gt;</a:t>
            </a:r>
            <a:br>
              <a:rPr lang="en-US" altLang="en-US" sz="2100" dirty="0"/>
            </a:br>
            <a:r>
              <a:rPr lang="en-US" altLang="en-US" sz="2100" dirty="0"/>
              <a:t>    &lt;/mat-nav-list&gt;</a:t>
            </a:r>
          </a:p>
          <a:p>
            <a:pPr fontAlgn="base"/>
            <a:r>
              <a:rPr lang="en-US" altLang="en-US" sz="2100" dirty="0"/>
              <a:t>Finally, to make the router configuration work, add the three components by using the following commands:</a:t>
            </a:r>
          </a:p>
          <a:p>
            <a:pPr marL="530352" lvl="1" indent="0" fontAlgn="base">
              <a:buNone/>
            </a:pPr>
            <a:r>
              <a:rPr lang="en-US" altLang="en-US" sz="2100" dirty="0"/>
              <a:t>&gt; ng generate component </a:t>
            </a:r>
            <a:r>
              <a:rPr lang="en-US" altLang="en-US" sz="2100" dirty="0" err="1"/>
              <a:t>FirstPage</a:t>
            </a:r>
            <a:br>
              <a:rPr lang="en-US" altLang="en-US" sz="2100" dirty="0"/>
            </a:br>
            <a:r>
              <a:rPr lang="en-US" altLang="en-US" sz="2100" dirty="0"/>
              <a:t>&gt; ng generate component </a:t>
            </a:r>
            <a:r>
              <a:rPr lang="en-US" altLang="en-US" sz="2100" dirty="0" err="1"/>
              <a:t>SecondPage</a:t>
            </a:r>
            <a:br>
              <a:rPr lang="en-US" altLang="en-US" sz="2100" dirty="0"/>
            </a:br>
            <a:r>
              <a:rPr lang="en-US" altLang="en-US" sz="2100" dirty="0"/>
              <a:t>&gt; ng generate component </a:t>
            </a:r>
            <a:r>
              <a:rPr lang="en-US" altLang="en-US" sz="2100" dirty="0" err="1"/>
              <a:t>ThirdPage</a:t>
            </a:r>
            <a:endParaRPr lang="en-US" altLang="en-US" sz="2100" dirty="0"/>
          </a:p>
          <a:p>
            <a:pPr lvl="0" fontAlgn="base"/>
            <a:endParaRPr lang="en-US" altLang="en-US" sz="2100" dirty="0"/>
          </a:p>
          <a:p>
            <a:pPr fontAlgn="base"/>
            <a:endParaRPr lang="en-US" altLang="en-US" sz="2100" dirty="0"/>
          </a:p>
          <a:p>
            <a:endParaRPr lang="en-US" dirty="0"/>
          </a:p>
        </p:txBody>
      </p:sp>
      <p:sp>
        <p:nvSpPr>
          <p:cNvPr id="4" name="Rectangle 1">
            <a:extLst>
              <a:ext uri="{FF2B5EF4-FFF2-40B4-BE49-F238E27FC236}">
                <a16:creationId xmlns:a16="http://schemas.microsoft.com/office/drawing/2014/main" id="{CF3C266E-2DD0-49FF-BE03-68DC96E64979}"/>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146769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856" y="-16843"/>
            <a:ext cx="9601200" cy="860218"/>
          </a:xfrm>
        </p:spPr>
        <p:txBody>
          <a:bodyPr>
            <a:normAutofit fontScale="90000"/>
          </a:bodyPr>
          <a:lstStyle/>
          <a:p>
            <a:r>
              <a:rPr lang="en-IN" b="1" cap="all" dirty="0"/>
              <a:t>Using Other Angular Material Components</a:t>
            </a:r>
            <a:endParaRPr lang="en-US" b="1" cap="all" dirty="0"/>
          </a:p>
        </p:txBody>
      </p:sp>
      <p:sp>
        <p:nvSpPr>
          <p:cNvPr id="3" name="Content Placeholder 2"/>
          <p:cNvSpPr>
            <a:spLocks noGrp="1"/>
          </p:cNvSpPr>
          <p:nvPr>
            <p:ph sz="half" idx="1"/>
          </p:nvPr>
        </p:nvSpPr>
        <p:spPr>
          <a:xfrm>
            <a:off x="842896" y="1117518"/>
            <a:ext cx="9601200" cy="5632074"/>
          </a:xfrm>
        </p:spPr>
        <p:txBody>
          <a:bodyPr>
            <a:noAutofit/>
          </a:bodyPr>
          <a:lstStyle/>
          <a:p>
            <a:pPr>
              <a:lnSpc>
                <a:spcPct val="100000"/>
              </a:lnSpc>
            </a:pPr>
            <a:r>
              <a:rPr lang="en-US" dirty="0"/>
              <a:t>In the next step we’re going to use the </a:t>
            </a:r>
            <a:r>
              <a:rPr lang="en-US" dirty="0" err="1"/>
              <a:t>MatCard</a:t>
            </a:r>
            <a:r>
              <a:rPr lang="en-US" dirty="0"/>
              <a:t> component from the Angular Material library in one of our page components (e.g. </a:t>
            </a:r>
            <a:r>
              <a:rPr lang="en-US" dirty="0" err="1"/>
              <a:t>FirstPageComponent</a:t>
            </a:r>
            <a:r>
              <a:rPr lang="en-US" dirty="0"/>
              <a:t>).</a:t>
            </a:r>
          </a:p>
          <a:p>
            <a:pPr lvl="0" fontAlgn="base">
              <a:lnSpc>
                <a:spcPct val="100000"/>
              </a:lnSpc>
            </a:pPr>
            <a:r>
              <a:rPr lang="en-US" altLang="en-US" dirty="0"/>
              <a:t>First add the </a:t>
            </a:r>
            <a:r>
              <a:rPr lang="en-US" altLang="en-US" dirty="0" err="1"/>
              <a:t>MatCardModule</a:t>
            </a:r>
            <a:r>
              <a:rPr lang="en-US" altLang="en-US" dirty="0"/>
              <a:t> import in file </a:t>
            </a:r>
            <a:r>
              <a:rPr lang="en-US" altLang="en-US" dirty="0" err="1"/>
              <a:t>app.module.ts</a:t>
            </a:r>
            <a:r>
              <a:rPr lang="en-US" altLang="en-US" dirty="0"/>
              <a:t>:</a:t>
            </a:r>
          </a:p>
          <a:p>
            <a:pPr marL="530352" lvl="1" indent="0" fontAlgn="base">
              <a:buNone/>
            </a:pPr>
            <a:r>
              <a:rPr lang="en-US" altLang="en-US" dirty="0"/>
              <a:t>import { </a:t>
            </a:r>
            <a:r>
              <a:rPr lang="en-US" altLang="en-US" dirty="0" err="1"/>
              <a:t>MatToolbarModule</a:t>
            </a:r>
            <a:r>
              <a:rPr lang="en-US" altLang="en-US" dirty="0"/>
              <a:t>, </a:t>
            </a:r>
            <a:r>
              <a:rPr lang="en-US" altLang="en-US" dirty="0" err="1"/>
              <a:t>MatButtonModule</a:t>
            </a:r>
            <a:r>
              <a:rPr lang="en-US" altLang="en-US" dirty="0"/>
              <a:t>, </a:t>
            </a:r>
            <a:r>
              <a:rPr lang="en-US" altLang="en-US" dirty="0" err="1"/>
              <a:t>MatSidenavModule</a:t>
            </a:r>
            <a:r>
              <a:rPr lang="en-US" altLang="en-US" dirty="0"/>
              <a:t>, </a:t>
            </a:r>
            <a:r>
              <a:rPr lang="en-US" altLang="en-US" dirty="0" err="1"/>
              <a:t>MatIconModule</a:t>
            </a:r>
            <a:r>
              <a:rPr lang="en-US" altLang="en-US" dirty="0"/>
              <a:t>, </a:t>
            </a:r>
            <a:r>
              <a:rPr lang="en-US" altLang="en-US" dirty="0" err="1"/>
              <a:t>MatListModule</a:t>
            </a:r>
            <a:r>
              <a:rPr lang="en-US" altLang="en-US" dirty="0"/>
              <a:t>, </a:t>
            </a:r>
            <a:r>
              <a:rPr lang="en-US" altLang="en-US" dirty="0" err="1"/>
              <a:t>MatCardModule</a:t>
            </a:r>
            <a:r>
              <a:rPr lang="en-US" altLang="en-US" dirty="0"/>
              <a:t> } from '@angular/material';</a:t>
            </a:r>
          </a:p>
          <a:p>
            <a:pPr lvl="0" fontAlgn="base">
              <a:lnSpc>
                <a:spcPct val="100000"/>
              </a:lnSpc>
            </a:pPr>
            <a:r>
              <a:rPr lang="en-US" altLang="en-US" dirty="0"/>
              <a:t>Add it to the imports-Array as well:</a:t>
            </a:r>
          </a:p>
          <a:p>
            <a:pPr marL="530352" lvl="1" indent="0" fontAlgn="base">
              <a:buNone/>
            </a:pPr>
            <a:r>
              <a:rPr lang="en-US" altLang="en-US" dirty="0"/>
              <a:t>imports: [</a:t>
            </a:r>
            <a:br>
              <a:rPr lang="en-US" altLang="en-US" dirty="0"/>
            </a:br>
            <a:r>
              <a:rPr lang="en-US" altLang="en-US" dirty="0"/>
              <a:t>    </a:t>
            </a:r>
            <a:r>
              <a:rPr lang="en-US" altLang="en-US" dirty="0" err="1"/>
              <a:t>BrowserModule</a:t>
            </a:r>
            <a:r>
              <a:rPr lang="en-US" altLang="en-US" dirty="0"/>
              <a:t>,</a:t>
            </a:r>
            <a:br>
              <a:rPr lang="en-US" altLang="en-US" dirty="0"/>
            </a:br>
            <a:r>
              <a:rPr lang="en-US" altLang="en-US" dirty="0"/>
              <a:t>    </a:t>
            </a:r>
            <a:r>
              <a:rPr lang="en-US" altLang="en-US" dirty="0" err="1"/>
              <a:t>BrowserAnimationsModule</a:t>
            </a:r>
            <a:r>
              <a:rPr lang="en-US" altLang="en-US" dirty="0"/>
              <a:t>,</a:t>
            </a:r>
            <a:br>
              <a:rPr lang="en-US" altLang="en-US" dirty="0"/>
            </a:br>
            <a:r>
              <a:rPr lang="en-US" altLang="en-US" dirty="0"/>
              <a:t>    </a:t>
            </a:r>
            <a:r>
              <a:rPr lang="en-US" altLang="en-US" dirty="0" err="1"/>
              <a:t>LayoutModule</a:t>
            </a:r>
            <a:r>
              <a:rPr lang="en-US" altLang="en-US" dirty="0"/>
              <a:t>,</a:t>
            </a:r>
            <a:br>
              <a:rPr lang="en-US" altLang="en-US" dirty="0"/>
            </a:br>
            <a:r>
              <a:rPr lang="en-US" altLang="en-US" dirty="0"/>
              <a:t>    </a:t>
            </a:r>
            <a:r>
              <a:rPr lang="en-US" altLang="en-US" dirty="0" err="1"/>
              <a:t>RouterModule.forRoot</a:t>
            </a:r>
            <a:r>
              <a:rPr lang="en-US" altLang="en-US" dirty="0"/>
              <a:t>(</a:t>
            </a:r>
            <a:r>
              <a:rPr lang="en-US" altLang="en-US" dirty="0" err="1"/>
              <a:t>appRoutes</a:t>
            </a:r>
            <a:r>
              <a:rPr lang="en-US" altLang="en-US" dirty="0"/>
              <a:t>),</a:t>
            </a:r>
            <a:br>
              <a:rPr lang="en-US" altLang="en-US" dirty="0"/>
            </a:br>
            <a:r>
              <a:rPr lang="en-US" altLang="en-US" dirty="0"/>
              <a:t>    </a:t>
            </a:r>
            <a:r>
              <a:rPr lang="en-US" altLang="en-US" dirty="0" err="1"/>
              <a:t>MatToolbarModule</a:t>
            </a:r>
            <a:r>
              <a:rPr lang="en-US" altLang="en-US" dirty="0"/>
              <a:t>,</a:t>
            </a:r>
            <a:br>
              <a:rPr lang="en-US" altLang="en-US" dirty="0"/>
            </a:br>
            <a:r>
              <a:rPr lang="en-US" altLang="en-US" dirty="0"/>
              <a:t>    </a:t>
            </a:r>
            <a:r>
              <a:rPr lang="en-US" altLang="en-US" dirty="0" err="1"/>
              <a:t>MatButtonModule</a:t>
            </a:r>
            <a:r>
              <a:rPr lang="en-US" altLang="en-US" dirty="0"/>
              <a:t>,</a:t>
            </a:r>
            <a:br>
              <a:rPr lang="en-US" altLang="en-US" dirty="0"/>
            </a:br>
            <a:r>
              <a:rPr lang="en-US" altLang="en-US" dirty="0"/>
              <a:t>    </a:t>
            </a:r>
            <a:r>
              <a:rPr lang="en-US" altLang="en-US" dirty="0" err="1"/>
              <a:t>MatSidenavModule</a:t>
            </a:r>
            <a:r>
              <a:rPr lang="en-US" altLang="en-US" dirty="0"/>
              <a:t>,</a:t>
            </a:r>
            <a:br>
              <a:rPr lang="en-US" altLang="en-US" dirty="0"/>
            </a:br>
            <a:r>
              <a:rPr lang="en-US" altLang="en-US" dirty="0"/>
              <a:t>    </a:t>
            </a:r>
            <a:r>
              <a:rPr lang="en-US" altLang="en-US" dirty="0" err="1"/>
              <a:t>MatIconModule</a:t>
            </a:r>
            <a:r>
              <a:rPr lang="en-US" altLang="en-US" dirty="0"/>
              <a:t>,</a:t>
            </a:r>
            <a:br>
              <a:rPr lang="en-US" altLang="en-US" dirty="0"/>
            </a:br>
            <a:r>
              <a:rPr lang="en-US" altLang="en-US" dirty="0"/>
              <a:t>    </a:t>
            </a:r>
            <a:r>
              <a:rPr lang="en-US" altLang="en-US" dirty="0" err="1"/>
              <a:t>MatListModule</a:t>
            </a:r>
            <a:r>
              <a:rPr lang="en-US" altLang="en-US" dirty="0"/>
              <a:t>,</a:t>
            </a:r>
            <a:br>
              <a:rPr lang="en-US" altLang="en-US" dirty="0"/>
            </a:br>
            <a:r>
              <a:rPr lang="en-US" altLang="en-US" dirty="0"/>
              <a:t>    </a:t>
            </a:r>
            <a:r>
              <a:rPr lang="en-US" altLang="en-US" dirty="0" err="1"/>
              <a:t>MatCardModule</a:t>
            </a:r>
            <a:br>
              <a:rPr lang="en-US" altLang="en-US" dirty="0"/>
            </a:br>
            <a:r>
              <a:rPr lang="en-US" altLang="en-US" dirty="0"/>
              <a:t>  ],</a:t>
            </a:r>
          </a:p>
        </p:txBody>
      </p:sp>
      <p:sp>
        <p:nvSpPr>
          <p:cNvPr id="4" name="Rectangle 1">
            <a:extLst>
              <a:ext uri="{FF2B5EF4-FFF2-40B4-BE49-F238E27FC236}">
                <a16:creationId xmlns:a16="http://schemas.microsoft.com/office/drawing/2014/main" id="{CF3C266E-2DD0-49FF-BE03-68DC96E64979}"/>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80994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856" y="-16843"/>
            <a:ext cx="9601200" cy="860218"/>
          </a:xfrm>
        </p:spPr>
        <p:txBody>
          <a:bodyPr>
            <a:normAutofit fontScale="90000"/>
          </a:bodyPr>
          <a:lstStyle/>
          <a:p>
            <a:r>
              <a:rPr lang="en-IN" b="1" cap="all" dirty="0"/>
              <a:t>Using Other Angular Material Components</a:t>
            </a:r>
            <a:endParaRPr lang="en-US" b="1" cap="all" dirty="0"/>
          </a:p>
        </p:txBody>
      </p:sp>
      <p:sp>
        <p:nvSpPr>
          <p:cNvPr id="3" name="Content Placeholder 2"/>
          <p:cNvSpPr>
            <a:spLocks noGrp="1"/>
          </p:cNvSpPr>
          <p:nvPr>
            <p:ph sz="half" idx="1"/>
          </p:nvPr>
        </p:nvSpPr>
        <p:spPr>
          <a:xfrm>
            <a:off x="842895" y="1117518"/>
            <a:ext cx="10921757" cy="5632074"/>
          </a:xfrm>
        </p:spPr>
        <p:txBody>
          <a:bodyPr>
            <a:noAutofit/>
          </a:bodyPr>
          <a:lstStyle/>
          <a:p>
            <a:pPr>
              <a:lnSpc>
                <a:spcPct val="100000"/>
              </a:lnSpc>
            </a:pPr>
            <a:r>
              <a:rPr lang="en-IN" dirty="0"/>
              <a:t>Now we’re ready to use components of </a:t>
            </a:r>
            <a:r>
              <a:rPr lang="en-IN" dirty="0" err="1"/>
              <a:t>MatCardModule</a:t>
            </a:r>
            <a:r>
              <a:rPr lang="en-IN" dirty="0"/>
              <a:t> in the template code (e.g. first-page.component.html):</a:t>
            </a:r>
          </a:p>
          <a:p>
            <a:pPr marL="530352" lvl="1" indent="0">
              <a:lnSpc>
                <a:spcPct val="100000"/>
              </a:lnSpc>
              <a:buNone/>
            </a:pPr>
            <a:r>
              <a:rPr lang="en-US" altLang="en-US" dirty="0"/>
              <a:t>&lt;mat-card class="example-card"&gt;</a:t>
            </a:r>
            <a:br>
              <a:rPr lang="en-US" altLang="en-US" dirty="0"/>
            </a:br>
            <a:r>
              <a:rPr lang="en-US" altLang="en-US" dirty="0"/>
              <a:t>  &lt;mat-card-header&gt;</a:t>
            </a:r>
            <a:br>
              <a:rPr lang="en-US" altLang="en-US" dirty="0"/>
            </a:br>
            <a:r>
              <a:rPr lang="en-US" altLang="en-US" dirty="0"/>
              <a:t>    &lt;div mat-card-avatar class="example-header-image"&gt;&lt;/div&gt;</a:t>
            </a:r>
            <a:br>
              <a:rPr lang="en-US" altLang="en-US" dirty="0"/>
            </a:br>
            <a:r>
              <a:rPr lang="en-US" altLang="en-US" dirty="0"/>
              <a:t>    &lt;mat-card-title&gt;Shiba </a:t>
            </a:r>
            <a:r>
              <a:rPr lang="en-US" altLang="en-US" dirty="0" err="1"/>
              <a:t>Inu</a:t>
            </a:r>
            <a:r>
              <a:rPr lang="en-US" altLang="en-US" dirty="0"/>
              <a:t>&lt;/mat-card-title&gt;  &lt;mat-card-subtitle&gt;Dog Breed&lt;/mat-card-subtitle&gt;</a:t>
            </a:r>
            <a:br>
              <a:rPr lang="en-US" altLang="en-US" dirty="0"/>
            </a:br>
            <a:r>
              <a:rPr lang="en-US" altLang="en-US" dirty="0"/>
              <a:t>  &lt;/mat-card-header&gt;</a:t>
            </a:r>
            <a:br>
              <a:rPr lang="en-US" altLang="en-US" dirty="0"/>
            </a:br>
            <a:r>
              <a:rPr lang="en-US" altLang="en-US" dirty="0"/>
              <a:t>  &lt;</a:t>
            </a:r>
            <a:r>
              <a:rPr lang="en-US" altLang="en-US" dirty="0" err="1"/>
              <a:t>img</a:t>
            </a:r>
            <a:r>
              <a:rPr lang="en-US" altLang="en-US" dirty="0"/>
              <a:t> mat-card-image </a:t>
            </a:r>
            <a:r>
              <a:rPr lang="en-US" altLang="en-US" dirty="0" err="1"/>
              <a:t>src</a:t>
            </a:r>
            <a:r>
              <a:rPr lang="en-US" altLang="en-US" dirty="0"/>
              <a:t>="https://material.angular.io/assets/</a:t>
            </a:r>
            <a:r>
              <a:rPr lang="en-US" altLang="en-US" dirty="0" err="1"/>
              <a:t>img</a:t>
            </a:r>
            <a:r>
              <a:rPr lang="en-US" altLang="en-US" dirty="0"/>
              <a:t>/examples/shiba2.jpg" alt="Photo of a Shiba </a:t>
            </a:r>
            <a:r>
              <a:rPr lang="en-US" altLang="en-US" dirty="0" err="1"/>
              <a:t>Inu</a:t>
            </a:r>
            <a:r>
              <a:rPr lang="en-US" altLang="en-US" dirty="0"/>
              <a:t>"&gt;  &lt;mat-card-content&gt;</a:t>
            </a:r>
            <a:br>
              <a:rPr lang="en-US" altLang="en-US" dirty="0"/>
            </a:br>
            <a:r>
              <a:rPr lang="en-US" altLang="en-US" dirty="0"/>
              <a:t>    &lt;p&gt;</a:t>
            </a:r>
            <a:br>
              <a:rPr lang="en-US" altLang="en-US" dirty="0"/>
            </a:br>
            <a:r>
              <a:rPr lang="en-US" altLang="en-US" dirty="0"/>
              <a:t>      The Shiba </a:t>
            </a:r>
            <a:r>
              <a:rPr lang="en-US" altLang="en-US" dirty="0" err="1"/>
              <a:t>Inu</a:t>
            </a:r>
            <a:r>
              <a:rPr lang="en-US" altLang="en-US" dirty="0"/>
              <a:t> is the smallest of the six original and distinct </a:t>
            </a:r>
            <a:r>
              <a:rPr lang="en-US" altLang="en-US" dirty="0" err="1"/>
              <a:t>spitz</a:t>
            </a:r>
            <a:r>
              <a:rPr lang="en-US" altLang="en-US" dirty="0"/>
              <a:t> breeds of dog from Japan. A small, agile dog that copes very well with mountainous terrain, the Shiba </a:t>
            </a:r>
            <a:r>
              <a:rPr lang="en-US" altLang="en-US" dirty="0" err="1"/>
              <a:t>Inu</a:t>
            </a:r>
            <a:r>
              <a:rPr lang="en-US" altLang="en-US" dirty="0"/>
              <a:t> was originally bred for hunting.</a:t>
            </a:r>
            <a:br>
              <a:rPr lang="en-US" altLang="en-US" dirty="0"/>
            </a:br>
            <a:r>
              <a:rPr lang="en-US" altLang="en-US" dirty="0"/>
              <a:t>    &lt;/p&gt;</a:t>
            </a:r>
            <a:br>
              <a:rPr lang="en-US" altLang="en-US" dirty="0"/>
            </a:br>
            <a:r>
              <a:rPr lang="en-US" altLang="en-US" dirty="0"/>
              <a:t>  &lt;/mat-card-content&gt;  &lt;mat-card-actions&gt;</a:t>
            </a:r>
            <a:br>
              <a:rPr lang="en-US" altLang="en-US" dirty="0"/>
            </a:br>
            <a:r>
              <a:rPr lang="en-US" altLang="en-US" dirty="0"/>
              <a:t>    &lt;button mat-button&gt;LIKE&lt;/button&gt;    &lt;button mat-button&gt;SHARE&lt;/button&gt;</a:t>
            </a:r>
            <a:br>
              <a:rPr lang="en-US" altLang="en-US" dirty="0"/>
            </a:br>
            <a:r>
              <a:rPr lang="en-US" altLang="en-US" dirty="0"/>
              <a:t>  &lt;/mat-card-actions&gt;&lt;/mat-card&gt;</a:t>
            </a:r>
          </a:p>
          <a:p>
            <a:pPr marL="0" indent="0">
              <a:buNone/>
            </a:pPr>
            <a:endParaRPr lang="en-US" dirty="0"/>
          </a:p>
        </p:txBody>
      </p:sp>
      <p:sp>
        <p:nvSpPr>
          <p:cNvPr id="4" name="Rectangle 1">
            <a:extLst>
              <a:ext uri="{FF2B5EF4-FFF2-40B4-BE49-F238E27FC236}">
                <a16:creationId xmlns:a16="http://schemas.microsoft.com/office/drawing/2014/main" id="{CF3C266E-2DD0-49FF-BE03-68DC96E64979}"/>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3F4FD0B-E463-4E75-B7F2-03D2E3DA5091}"/>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2944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856" y="-16843"/>
            <a:ext cx="9601200" cy="860218"/>
          </a:xfrm>
        </p:spPr>
        <p:txBody>
          <a:bodyPr>
            <a:normAutofit fontScale="90000"/>
          </a:bodyPr>
          <a:lstStyle/>
          <a:p>
            <a:r>
              <a:rPr lang="en-IN" b="1" cap="all" dirty="0"/>
              <a:t>Using Other Angular Material Components</a:t>
            </a:r>
            <a:endParaRPr lang="en-US" b="1" cap="all" dirty="0"/>
          </a:p>
        </p:txBody>
      </p:sp>
      <p:sp>
        <p:nvSpPr>
          <p:cNvPr id="3" name="Content Placeholder 2"/>
          <p:cNvSpPr>
            <a:spLocks noGrp="1"/>
          </p:cNvSpPr>
          <p:nvPr>
            <p:ph sz="half" idx="1"/>
          </p:nvPr>
        </p:nvSpPr>
        <p:spPr>
          <a:xfrm>
            <a:off x="842895" y="1117518"/>
            <a:ext cx="10921757" cy="5632074"/>
          </a:xfrm>
        </p:spPr>
        <p:txBody>
          <a:bodyPr>
            <a:noAutofit/>
          </a:bodyPr>
          <a:lstStyle/>
          <a:p>
            <a:pPr eaLnBrk="0" fontAlgn="base" hangingPunct="0">
              <a:lnSpc>
                <a:spcPct val="100000"/>
              </a:lnSpc>
              <a:spcBef>
                <a:spcPct val="0"/>
              </a:spcBef>
              <a:spcAft>
                <a:spcPct val="0"/>
              </a:spcAft>
            </a:pPr>
            <a:r>
              <a:rPr lang="en-US" altLang="en-US" dirty="0"/>
              <a:t>Insert the CSS code in first-page.component.css as well:</a:t>
            </a:r>
          </a:p>
          <a:p>
            <a:pPr marL="530352" lvl="1" indent="0" eaLnBrk="0" fontAlgn="base" hangingPunct="0">
              <a:lnSpc>
                <a:spcPct val="100000"/>
              </a:lnSpc>
              <a:spcBef>
                <a:spcPct val="0"/>
              </a:spcBef>
              <a:spcAft>
                <a:spcPct val="0"/>
              </a:spcAft>
              <a:buNone/>
            </a:pPr>
            <a:r>
              <a:rPr lang="en-US" altLang="en-US" dirty="0"/>
              <a:t>.example-card {</a:t>
            </a:r>
            <a:br>
              <a:rPr lang="en-US" altLang="en-US" dirty="0"/>
            </a:br>
            <a:r>
              <a:rPr lang="en-US" altLang="en-US" dirty="0"/>
              <a:t>  max-width: 400px;</a:t>
            </a:r>
            <a:br>
              <a:rPr lang="en-US" altLang="en-US" dirty="0"/>
            </a:br>
            <a:r>
              <a:rPr lang="en-US" altLang="en-US" dirty="0"/>
              <a:t>}</a:t>
            </a:r>
          </a:p>
          <a:p>
            <a:pPr marL="530352" lvl="1" indent="0" eaLnBrk="0" fontAlgn="base" hangingPunct="0">
              <a:lnSpc>
                <a:spcPct val="100000"/>
              </a:lnSpc>
              <a:spcBef>
                <a:spcPct val="0"/>
              </a:spcBef>
              <a:spcAft>
                <a:spcPct val="0"/>
              </a:spcAft>
              <a:buNone/>
            </a:pPr>
            <a:r>
              <a:rPr lang="en-US" altLang="en-US" dirty="0"/>
              <a:t>.example-header-image {</a:t>
            </a:r>
            <a:br>
              <a:rPr lang="en-US" altLang="en-US" dirty="0"/>
            </a:br>
            <a:r>
              <a:rPr lang="en-US" altLang="en-US" dirty="0"/>
              <a:t>  background-image: </a:t>
            </a:r>
            <a:r>
              <a:rPr lang="en-US" altLang="en-US" dirty="0" err="1"/>
              <a:t>url</a:t>
            </a:r>
            <a:r>
              <a:rPr lang="en-US" altLang="en-US" dirty="0"/>
              <a:t>('https://material.angular.io/assets/</a:t>
            </a:r>
            <a:r>
              <a:rPr lang="en-US" altLang="en-US" dirty="0" err="1"/>
              <a:t>img</a:t>
            </a:r>
            <a:r>
              <a:rPr lang="en-US" altLang="en-US" dirty="0"/>
              <a:t>/examples/shiba1.jpg');</a:t>
            </a:r>
            <a:br>
              <a:rPr lang="en-US" altLang="en-US" dirty="0"/>
            </a:br>
            <a:r>
              <a:rPr lang="en-US" altLang="en-US" dirty="0"/>
              <a:t>  background-size: cover;</a:t>
            </a:r>
            <a:br>
              <a:rPr lang="en-US" altLang="en-US" dirty="0"/>
            </a:br>
            <a:r>
              <a:rPr lang="en-US" altLang="en-US" dirty="0"/>
              <a:t>}</a:t>
            </a:r>
          </a:p>
          <a:p>
            <a:pPr marL="530352" lvl="1" indent="0" eaLnBrk="0" fontAlgn="base" hangingPunct="0">
              <a:lnSpc>
                <a:spcPct val="100000"/>
              </a:lnSpc>
              <a:spcBef>
                <a:spcPct val="0"/>
              </a:spcBef>
              <a:spcAft>
                <a:spcPct val="0"/>
              </a:spcAft>
              <a:buNone/>
            </a:pPr>
            <a:r>
              <a:rPr lang="en-US" altLang="en-US" dirty="0"/>
              <a:t>All other Material Design components from the Angular Material library can be used in the same way.</a:t>
            </a:r>
          </a:p>
          <a:p>
            <a:pPr marL="0" indent="0">
              <a:buNone/>
            </a:pPr>
            <a:endParaRPr lang="en-US" dirty="0"/>
          </a:p>
        </p:txBody>
      </p:sp>
      <p:sp>
        <p:nvSpPr>
          <p:cNvPr id="4" name="Rectangle 1">
            <a:extLst>
              <a:ext uri="{FF2B5EF4-FFF2-40B4-BE49-F238E27FC236}">
                <a16:creationId xmlns:a16="http://schemas.microsoft.com/office/drawing/2014/main" id="{CF3C266E-2DD0-49FF-BE03-68DC96E64979}"/>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3F4FD0B-E463-4E75-B7F2-03D2E3DA5091}"/>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206FF9ED-A154-4580-91C1-00A192AF4695}"/>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92448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New features in angular cli</a:t>
            </a:r>
            <a:br>
              <a:rPr lang="en-US" dirty="0"/>
            </a:b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r>
              <a:rPr lang="en-US" dirty="0"/>
              <a:t>ng update</a:t>
            </a:r>
          </a:p>
          <a:p>
            <a:r>
              <a:rPr lang="en-US" dirty="0"/>
              <a:t>ng add</a:t>
            </a:r>
          </a:p>
        </p:txBody>
      </p:sp>
    </p:spTree>
    <p:extLst>
      <p:ext uri="{BB962C8B-B14F-4D97-AF65-F5344CB8AC3E}">
        <p14:creationId xmlns:p14="http://schemas.microsoft.com/office/powerpoint/2010/main" val="9156919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Redux</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541134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9601200" cy="794208"/>
          </a:xfrm>
        </p:spPr>
        <p:txBody>
          <a:bodyPr/>
          <a:lstStyle/>
          <a:p>
            <a:r>
              <a:rPr lang="en-IN" cap="all" dirty="0"/>
              <a:t>Angular and Redux</a:t>
            </a:r>
            <a:endParaRPr lang="en-US" cap="all" dirty="0"/>
          </a:p>
        </p:txBody>
      </p:sp>
      <p:sp>
        <p:nvSpPr>
          <p:cNvPr id="3" name="Content Placeholder 2"/>
          <p:cNvSpPr>
            <a:spLocks noGrp="1"/>
          </p:cNvSpPr>
          <p:nvPr>
            <p:ph sz="half" idx="1"/>
          </p:nvPr>
        </p:nvSpPr>
        <p:spPr>
          <a:xfrm>
            <a:off x="1129417" y="725563"/>
            <a:ext cx="9601200" cy="5656384"/>
          </a:xfrm>
        </p:spPr>
        <p:txBody>
          <a:bodyPr>
            <a:noAutofit/>
          </a:bodyPr>
          <a:lstStyle/>
          <a:p>
            <a:r>
              <a:rPr lang="en-IN" dirty="0"/>
              <a:t>To solve inconsistent state information across your components problem we need to establish a new way of managing state in our application. </a:t>
            </a:r>
          </a:p>
          <a:p>
            <a:r>
              <a:rPr lang="en-IN" dirty="0"/>
              <a:t>Redux is a predictable state container for JavaScript apps which makes it possible to use a centralized state management in your application. So what exactly is meant by state and centralized state management?</a:t>
            </a:r>
          </a:p>
          <a:p>
            <a:r>
              <a:rPr lang="en-IN" dirty="0"/>
              <a:t> Simply, you can think of state as just data you use in your application. So a centralized state is just data you’re using by more than one component (application level state).</a:t>
            </a:r>
            <a:endParaRPr lang="en-US" dirty="0"/>
          </a:p>
          <a:p>
            <a:r>
              <a:rPr lang="en-IN" dirty="0"/>
              <a:t>In the following you’ll get an overview of Redux building blocks and learn to apply Redux in your Angular application by building a sample application step-by-step.</a:t>
            </a:r>
            <a:endParaRPr lang="en-US" dirty="0"/>
          </a:p>
          <a:p>
            <a:endParaRPr lang="en-US" dirty="0"/>
          </a:p>
        </p:txBody>
      </p:sp>
    </p:spTree>
    <p:extLst>
      <p:ext uri="{BB962C8B-B14F-4D97-AF65-F5344CB8AC3E}">
        <p14:creationId xmlns:p14="http://schemas.microsoft.com/office/powerpoint/2010/main" val="13296961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IN" dirty="0"/>
              <a:t>Animation, Material, </a:t>
            </a:r>
            <a:r>
              <a:rPr lang="en-IN" dirty="0" err="1"/>
              <a:t>Redux</a:t>
            </a:r>
            <a:endParaRPr lang="en-US" dirty="0"/>
          </a:p>
        </p:txBody>
      </p:sp>
      <p:sp>
        <p:nvSpPr>
          <p:cNvPr id="3" name="Content Placeholder 2"/>
          <p:cNvSpPr>
            <a:spLocks noGrp="1"/>
          </p:cNvSpPr>
          <p:nvPr>
            <p:ph sz="half" idx="1"/>
          </p:nvPr>
        </p:nvSpPr>
        <p:spPr/>
        <p:txBody>
          <a:bodyPr>
            <a:normAutofit fontScale="85000" lnSpcReduction="20000"/>
          </a:bodyPr>
          <a:lstStyle/>
          <a:p>
            <a:pPr lvl="0"/>
            <a:r>
              <a:rPr lang="en-US" dirty="0"/>
              <a:t>Angular Animation </a:t>
            </a:r>
          </a:p>
          <a:p>
            <a:r>
              <a:rPr lang="en-US" dirty="0"/>
              <a:t>Material Design Bootstrap with Angular </a:t>
            </a:r>
          </a:p>
          <a:p>
            <a:r>
              <a:rPr lang="en-US" dirty="0"/>
              <a:t>New features in angular cli</a:t>
            </a:r>
          </a:p>
          <a:p>
            <a:pPr lvl="1"/>
            <a:r>
              <a:rPr lang="en-US" dirty="0"/>
              <a:t>ng update</a:t>
            </a:r>
          </a:p>
          <a:p>
            <a:pPr lvl="1"/>
            <a:r>
              <a:rPr lang="en-US" dirty="0"/>
              <a:t>ng add</a:t>
            </a:r>
          </a:p>
          <a:p>
            <a:r>
              <a:rPr lang="en-US" dirty="0"/>
              <a:t>Angular Elements</a:t>
            </a:r>
          </a:p>
          <a:p>
            <a:r>
              <a:rPr lang="en-US" dirty="0"/>
              <a:t>CLI workspaces</a:t>
            </a:r>
          </a:p>
          <a:p>
            <a:r>
              <a:rPr lang="en-US" dirty="0" err="1"/>
              <a:t>RxJs</a:t>
            </a:r>
            <a:r>
              <a:rPr lang="en-US" dirty="0"/>
              <a:t> 6 Support</a:t>
            </a:r>
          </a:p>
        </p:txBody>
      </p:sp>
      <p:sp>
        <p:nvSpPr>
          <p:cNvPr id="5" name="Content Placeholder 4"/>
          <p:cNvSpPr>
            <a:spLocks noGrp="1"/>
          </p:cNvSpPr>
          <p:nvPr>
            <p:ph sz="half" idx="2"/>
          </p:nvPr>
        </p:nvSpPr>
        <p:spPr/>
        <p:txBody>
          <a:bodyPr>
            <a:normAutofit fontScale="85000" lnSpcReduction="20000"/>
          </a:bodyPr>
          <a:lstStyle/>
          <a:p>
            <a:pPr lvl="0"/>
            <a:r>
              <a:rPr lang="en-IN" dirty="0" err="1"/>
              <a:t>Redux</a:t>
            </a:r>
            <a:r>
              <a:rPr lang="en-IN" dirty="0"/>
              <a:t> introduction, Installing </a:t>
            </a:r>
            <a:r>
              <a:rPr lang="en-IN" dirty="0" err="1"/>
              <a:t>redux</a:t>
            </a:r>
            <a:endParaRPr lang="en-IN" dirty="0"/>
          </a:p>
          <a:p>
            <a:pPr lvl="0"/>
            <a:r>
              <a:rPr lang="en-IN" dirty="0"/>
              <a:t>Building Blocks of </a:t>
            </a:r>
            <a:r>
              <a:rPr lang="en-IN" dirty="0" err="1"/>
              <a:t>Redux</a:t>
            </a:r>
            <a:endParaRPr lang="en-IN" dirty="0"/>
          </a:p>
          <a:p>
            <a:pPr lvl="0"/>
            <a:r>
              <a:rPr lang="en-IN" dirty="0"/>
              <a:t>Working with Actions, Reducers</a:t>
            </a:r>
          </a:p>
          <a:p>
            <a:pPr lvl="0"/>
            <a:endParaRPr lang="en-IN" dirty="0"/>
          </a:p>
        </p:txBody>
      </p:sp>
    </p:spTree>
    <p:extLst>
      <p:ext uri="{BB962C8B-B14F-4D97-AF65-F5344CB8AC3E}">
        <p14:creationId xmlns:p14="http://schemas.microsoft.com/office/powerpoint/2010/main" val="14963432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9601200" cy="794208"/>
          </a:xfrm>
        </p:spPr>
        <p:txBody>
          <a:bodyPr/>
          <a:lstStyle/>
          <a:p>
            <a:r>
              <a:rPr lang="en-IN" b="1" cap="all" dirty="0"/>
              <a:t>Building Blocks of Redux</a:t>
            </a:r>
            <a:endParaRPr lang="en-US" b="1" cap="all" dirty="0"/>
          </a:p>
        </p:txBody>
      </p:sp>
      <p:sp>
        <p:nvSpPr>
          <p:cNvPr id="3" name="Content Placeholder 2"/>
          <p:cNvSpPr>
            <a:spLocks noGrp="1"/>
          </p:cNvSpPr>
          <p:nvPr>
            <p:ph sz="half" idx="1"/>
          </p:nvPr>
        </p:nvSpPr>
        <p:spPr>
          <a:xfrm>
            <a:off x="1129417" y="725563"/>
            <a:ext cx="9601200" cy="5656384"/>
          </a:xfrm>
        </p:spPr>
        <p:txBody>
          <a:bodyPr>
            <a:noAutofit/>
          </a:bodyPr>
          <a:lstStyle/>
          <a:p>
            <a:r>
              <a:rPr lang="en-IN" dirty="0"/>
              <a:t>Redux organizes your application state in the store, a single data structure in your application. </a:t>
            </a:r>
          </a:p>
          <a:p>
            <a:r>
              <a:rPr lang="en-IN" dirty="0"/>
              <a:t>The components of your application read the state of the application from the store. The store is never mutated directly. </a:t>
            </a:r>
          </a:p>
          <a:p>
            <a:r>
              <a:rPr lang="en-IN" dirty="0"/>
              <a:t>Instead a action is dispatched to a reducer function. </a:t>
            </a:r>
          </a:p>
          <a:p>
            <a:r>
              <a:rPr lang="en-IN" dirty="0"/>
              <a:t>The reducer function creates a new application state by combining the old state and the mutations defined by the action.</a:t>
            </a:r>
            <a:endParaRPr lang="en-US" dirty="0"/>
          </a:p>
          <a:p>
            <a:r>
              <a:rPr lang="en-IN" dirty="0"/>
              <a:t>Let’s explore the building blocks of Redux one by one:</a:t>
            </a:r>
            <a:endParaRPr lang="en-US" dirty="0"/>
          </a:p>
          <a:p>
            <a:endParaRPr lang="en-US" dirty="0"/>
          </a:p>
        </p:txBody>
      </p:sp>
    </p:spTree>
    <p:extLst>
      <p:ext uri="{BB962C8B-B14F-4D97-AF65-F5344CB8AC3E}">
        <p14:creationId xmlns:p14="http://schemas.microsoft.com/office/powerpoint/2010/main" val="835415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9601200" cy="794208"/>
          </a:xfrm>
        </p:spPr>
        <p:txBody>
          <a:bodyPr/>
          <a:lstStyle/>
          <a:p>
            <a:r>
              <a:rPr lang="en-IN" b="1" cap="all" dirty="0"/>
              <a:t>Building Blocks of Redux</a:t>
            </a:r>
            <a:endParaRPr lang="en-US" b="1" cap="all" dirty="0"/>
          </a:p>
        </p:txBody>
      </p:sp>
      <p:sp>
        <p:nvSpPr>
          <p:cNvPr id="3" name="Content Placeholder 2"/>
          <p:cNvSpPr>
            <a:spLocks noGrp="1"/>
          </p:cNvSpPr>
          <p:nvPr>
            <p:ph sz="half" idx="1"/>
          </p:nvPr>
        </p:nvSpPr>
        <p:spPr>
          <a:xfrm>
            <a:off x="1129417" y="600808"/>
            <a:ext cx="9601200" cy="5656384"/>
          </a:xfrm>
        </p:spPr>
        <p:txBody>
          <a:bodyPr>
            <a:noAutofit/>
          </a:bodyPr>
          <a:lstStyle/>
          <a:p>
            <a:r>
              <a:rPr lang="en-IN" b="1" cap="all" dirty="0"/>
              <a:t>Store</a:t>
            </a:r>
            <a:endParaRPr lang="en-US" b="1" cap="all" dirty="0"/>
          </a:p>
          <a:p>
            <a:pPr lvl="1"/>
            <a:r>
              <a:rPr lang="en-IN" dirty="0"/>
              <a:t>The store is a single JS object. To create a store you simple need to a add a TypeScript file to the project and declare a new interface type which contains all the properties you’d like to keep in the store.</a:t>
            </a:r>
            <a:endParaRPr lang="en-US" dirty="0"/>
          </a:p>
          <a:p>
            <a:r>
              <a:rPr lang="en-IN" b="1" cap="all" dirty="0"/>
              <a:t>Actions</a:t>
            </a:r>
            <a:endParaRPr lang="en-US" b="1" cap="all" dirty="0"/>
          </a:p>
          <a:p>
            <a:pPr lvl="1"/>
            <a:r>
              <a:rPr lang="en-IN" dirty="0"/>
              <a:t>Actions are plain JS objects that represent something that has happened. Can be compared to events.</a:t>
            </a:r>
            <a:endParaRPr lang="en-US" dirty="0"/>
          </a:p>
          <a:p>
            <a:r>
              <a:rPr lang="en-IN" b="1" cap="all" dirty="0"/>
              <a:t>Reducers</a:t>
            </a:r>
            <a:endParaRPr lang="en-US" b="1" cap="all" dirty="0"/>
          </a:p>
          <a:p>
            <a:pPr lvl="1"/>
            <a:r>
              <a:rPr lang="en-IN" dirty="0"/>
              <a:t>A reducer is a function that specifies how the state changes in response to an action.</a:t>
            </a:r>
            <a:endParaRPr lang="en-US" dirty="0"/>
          </a:p>
          <a:p>
            <a:pPr lvl="1"/>
            <a:r>
              <a:rPr lang="en-IN" dirty="0"/>
              <a:t>What’s important to understand is the fact that a reducer function does not modify the state. It always returns a new state object with the modifications included.</a:t>
            </a:r>
            <a:endParaRPr lang="en-US" dirty="0"/>
          </a:p>
          <a:p>
            <a:pPr lvl="1"/>
            <a:r>
              <a:rPr lang="en-IN" dirty="0"/>
              <a:t>A reducer function must always be a pure function. That means that the function must ensure that if the same input is given always the same output is produced.</a:t>
            </a:r>
            <a:endParaRPr lang="en-US" dirty="0"/>
          </a:p>
        </p:txBody>
      </p:sp>
    </p:spTree>
    <p:extLst>
      <p:ext uri="{BB962C8B-B14F-4D97-AF65-F5344CB8AC3E}">
        <p14:creationId xmlns:p14="http://schemas.microsoft.com/office/powerpoint/2010/main" val="13419225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9601200" cy="794208"/>
          </a:xfrm>
        </p:spPr>
        <p:txBody>
          <a:bodyPr/>
          <a:lstStyle/>
          <a:p>
            <a:r>
              <a:rPr lang="en-IN" b="1" cap="all" dirty="0"/>
              <a:t>Building Blocks of Redux</a:t>
            </a:r>
            <a:endParaRPr lang="en-US" b="1" cap="all" dirty="0"/>
          </a:p>
        </p:txBody>
      </p:sp>
      <p:sp>
        <p:nvSpPr>
          <p:cNvPr id="3" name="Content Placeholder 2"/>
          <p:cNvSpPr>
            <a:spLocks noGrp="1"/>
          </p:cNvSpPr>
          <p:nvPr>
            <p:ph sz="half" idx="1"/>
          </p:nvPr>
        </p:nvSpPr>
        <p:spPr>
          <a:xfrm>
            <a:off x="1129417" y="600808"/>
            <a:ext cx="9601200" cy="5656384"/>
          </a:xfrm>
        </p:spPr>
        <p:txBody>
          <a:bodyPr>
            <a:noAutofit/>
          </a:bodyPr>
          <a:lstStyle/>
          <a:p>
            <a:pPr marL="530352" lvl="1" indent="0" fontAlgn="base">
              <a:lnSpc>
                <a:spcPct val="150000"/>
              </a:lnSpc>
              <a:buNone/>
            </a:pPr>
            <a:r>
              <a:rPr lang="en-US" altLang="en-US" dirty="0"/>
              <a:t>E.g. take a look at the following reducer function which takes the old state and increments the state property COUNT.</a:t>
            </a:r>
          </a:p>
          <a:p>
            <a:pPr marL="530352" lvl="1" indent="0" fontAlgn="base">
              <a:lnSpc>
                <a:spcPct val="150000"/>
              </a:lnSpc>
              <a:buNone/>
            </a:pPr>
            <a:r>
              <a:rPr lang="en-US" altLang="en-US" dirty="0"/>
              <a:t>function reducer(state, action) {</a:t>
            </a:r>
            <a:br>
              <a:rPr lang="en-US" altLang="en-US" dirty="0"/>
            </a:br>
            <a:r>
              <a:rPr lang="en-US" altLang="en-US" dirty="0"/>
              <a:t>    switch (</a:t>
            </a:r>
            <a:r>
              <a:rPr lang="en-US" altLang="en-US" dirty="0" err="1"/>
              <a:t>action.type</a:t>
            </a:r>
            <a:r>
              <a:rPr lang="en-US" altLang="en-US" dirty="0"/>
              <a:t>) {</a:t>
            </a:r>
            <a:br>
              <a:rPr lang="en-US" altLang="en-US" dirty="0"/>
            </a:br>
            <a:r>
              <a:rPr lang="en-US" altLang="en-US" dirty="0"/>
              <a:t>        case: 'INCREMENT':</a:t>
            </a:r>
            <a:br>
              <a:rPr lang="en-US" altLang="en-US" dirty="0"/>
            </a:br>
            <a:r>
              <a:rPr lang="en-US" altLang="en-US" dirty="0"/>
              <a:t>            return { count: </a:t>
            </a:r>
            <a:r>
              <a:rPr lang="en-US" altLang="en-US" dirty="0" err="1"/>
              <a:t>state.count</a:t>
            </a:r>
            <a:r>
              <a:rPr lang="en-US" altLang="en-US" dirty="0"/>
              <a:t> + 1 };</a:t>
            </a:r>
            <a:br>
              <a:rPr lang="en-US" altLang="en-US" dirty="0"/>
            </a:br>
            <a:r>
              <a:rPr lang="en-US" altLang="en-US" dirty="0"/>
              <a:t>    }</a:t>
            </a:r>
            <a:br>
              <a:rPr lang="en-US" altLang="en-US" dirty="0"/>
            </a:br>
            <a:r>
              <a:rPr lang="en-US" altLang="en-US" dirty="0"/>
              <a:t>} </a:t>
            </a:r>
          </a:p>
        </p:txBody>
      </p:sp>
    </p:spTree>
    <p:extLst>
      <p:ext uri="{BB962C8B-B14F-4D97-AF65-F5344CB8AC3E}">
        <p14:creationId xmlns:p14="http://schemas.microsoft.com/office/powerpoint/2010/main" val="30390238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9601200" cy="794208"/>
          </a:xfrm>
        </p:spPr>
        <p:txBody>
          <a:bodyPr>
            <a:normAutofit fontScale="90000"/>
          </a:bodyPr>
          <a:lstStyle/>
          <a:p>
            <a:r>
              <a:rPr lang="en-IN" b="1" cap="all" dirty="0"/>
              <a:t>Setting Up A New Angular Project With Angular CLI</a:t>
            </a:r>
            <a:endParaRPr lang="en-US" b="1" cap="all" dirty="0"/>
          </a:p>
        </p:txBody>
      </p:sp>
      <p:sp>
        <p:nvSpPr>
          <p:cNvPr id="3" name="Content Placeholder 2"/>
          <p:cNvSpPr>
            <a:spLocks noGrp="1"/>
          </p:cNvSpPr>
          <p:nvPr>
            <p:ph sz="half" idx="1"/>
          </p:nvPr>
        </p:nvSpPr>
        <p:spPr>
          <a:xfrm>
            <a:off x="1082283" y="1201616"/>
            <a:ext cx="9601200" cy="5656384"/>
          </a:xfrm>
        </p:spPr>
        <p:txBody>
          <a:bodyPr>
            <a:noAutofit/>
          </a:bodyPr>
          <a:lstStyle/>
          <a:p>
            <a:pPr lvl="1" fontAlgn="base">
              <a:lnSpc>
                <a:spcPct val="150000"/>
              </a:lnSpc>
              <a:buFont typeface="Wingdings" panose="05000000000000000000" pitchFamily="2" charset="2"/>
              <a:buChar char="§"/>
            </a:pPr>
            <a:r>
              <a:rPr lang="en-US" altLang="en-US" dirty="0"/>
              <a:t>Now that you have a basic understanding of Redux, let’s start with the second part of this tutorial and create a new Angular 4 application with Redux from scratch.</a:t>
            </a:r>
          </a:p>
          <a:p>
            <a:pPr lvl="1" fontAlgn="base">
              <a:lnSpc>
                <a:spcPct val="150000"/>
              </a:lnSpc>
              <a:buFont typeface="Wingdings" panose="05000000000000000000" pitchFamily="2" charset="2"/>
              <a:buChar char="§"/>
            </a:pPr>
            <a:r>
              <a:rPr lang="en-US" altLang="en-US" dirty="0"/>
              <a:t>To initiate a new Angular 4 project we can use Angular CLI:</a:t>
            </a:r>
          </a:p>
          <a:p>
            <a:pPr marL="987552" lvl="2" indent="0" fontAlgn="base">
              <a:lnSpc>
                <a:spcPct val="150000"/>
              </a:lnSpc>
              <a:buNone/>
            </a:pPr>
            <a:r>
              <a:rPr lang="en-US" altLang="en-US" dirty="0"/>
              <a:t>$ ng new </a:t>
            </a:r>
            <a:r>
              <a:rPr lang="en-US" altLang="en-US" dirty="0" err="1"/>
              <a:t>angularedux-todo</a:t>
            </a:r>
            <a:r>
              <a:rPr lang="en-US" altLang="en-US" dirty="0"/>
              <a:t> </a:t>
            </a:r>
          </a:p>
          <a:p>
            <a:pPr lvl="1" fontAlgn="base">
              <a:lnSpc>
                <a:spcPct val="150000"/>
              </a:lnSpc>
              <a:buFont typeface="Wingdings" panose="05000000000000000000" pitchFamily="2" charset="2"/>
              <a:buChar char="§"/>
            </a:pPr>
            <a:r>
              <a:rPr lang="en-US" altLang="en-US" dirty="0"/>
              <a:t>This creates a new folder </a:t>
            </a:r>
            <a:r>
              <a:rPr lang="en-US" altLang="en-US" dirty="0" err="1"/>
              <a:t>angularredux-todo</a:t>
            </a:r>
            <a:r>
              <a:rPr lang="en-US" altLang="en-US" dirty="0"/>
              <a:t> and within that folder you can find the initial Angular starter project. The live-reloading development web server is started by using the following command in this directory:</a:t>
            </a:r>
          </a:p>
          <a:p>
            <a:pPr marL="530352" lvl="1" indent="0" fontAlgn="base">
              <a:lnSpc>
                <a:spcPct val="150000"/>
              </a:lnSpc>
              <a:buNone/>
            </a:pPr>
            <a:r>
              <a:rPr lang="en-US" altLang="en-US" dirty="0"/>
              <a:t>	$ ng serve</a:t>
            </a:r>
          </a:p>
        </p:txBody>
      </p:sp>
      <p:sp>
        <p:nvSpPr>
          <p:cNvPr id="4" name="Rectangle 1">
            <a:extLst>
              <a:ext uri="{FF2B5EF4-FFF2-40B4-BE49-F238E27FC236}">
                <a16:creationId xmlns:a16="http://schemas.microsoft.com/office/drawing/2014/main" id="{8FA7DC75-1F12-4F74-9EC6-07CA40B175A9}"/>
              </a:ext>
            </a:extLst>
          </p:cNvPr>
          <p:cNvSpPr>
            <a:spLocks noChangeArrowheads="1"/>
          </p:cNvSpPr>
          <p:nvPr/>
        </p:nvSpPr>
        <p:spPr bwMode="auto">
          <a:xfrm>
            <a:off x="0" y="-116621"/>
            <a:ext cx="65" cy="69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0944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79557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9601200" cy="794208"/>
          </a:xfrm>
        </p:spPr>
        <p:txBody>
          <a:bodyPr>
            <a:normAutofit/>
          </a:bodyPr>
          <a:lstStyle/>
          <a:p>
            <a:r>
              <a:rPr lang="en-IN" b="1" cap="all" dirty="0"/>
              <a:t>Installation Redux for Angular</a:t>
            </a:r>
            <a:endParaRPr lang="en-US" b="1" cap="all" dirty="0"/>
          </a:p>
        </p:txBody>
      </p:sp>
      <p:sp>
        <p:nvSpPr>
          <p:cNvPr id="3" name="Content Placeholder 2"/>
          <p:cNvSpPr>
            <a:spLocks noGrp="1"/>
          </p:cNvSpPr>
          <p:nvPr>
            <p:ph sz="half" idx="1"/>
          </p:nvPr>
        </p:nvSpPr>
        <p:spPr>
          <a:xfrm>
            <a:off x="1082283" y="1201616"/>
            <a:ext cx="9601200" cy="5656384"/>
          </a:xfrm>
        </p:spPr>
        <p:txBody>
          <a:bodyPr>
            <a:noAutofit/>
          </a:bodyPr>
          <a:lstStyle/>
          <a:p>
            <a:pPr lvl="1" fontAlgn="base">
              <a:lnSpc>
                <a:spcPct val="150000"/>
              </a:lnSpc>
              <a:buFont typeface="Wingdings" panose="05000000000000000000" pitchFamily="2" charset="2"/>
              <a:buChar char="§"/>
              <a:tabLst>
                <a:tab pos="457200" algn="l"/>
              </a:tabLst>
            </a:pPr>
            <a:r>
              <a:rPr lang="en-US" altLang="en-US" dirty="0"/>
              <a:t>Next we need to add Redux to our project. There are many Angular specific implementations of Redux available. For the following demo we’ll use the NPM package:</a:t>
            </a:r>
          </a:p>
          <a:p>
            <a:pPr marL="530352" lvl="1" indent="0" fontAlgn="base">
              <a:lnSpc>
                <a:spcPct val="150000"/>
              </a:lnSpc>
              <a:buNone/>
              <a:tabLst>
                <a:tab pos="457200" algn="l"/>
              </a:tabLst>
            </a:pPr>
            <a:r>
              <a:rPr lang="en-US" altLang="en-US" dirty="0"/>
              <a:t>	@angular-redux/store</a:t>
            </a:r>
          </a:p>
          <a:p>
            <a:pPr lvl="1" fontAlgn="base">
              <a:lnSpc>
                <a:spcPct val="150000"/>
              </a:lnSpc>
              <a:buFont typeface="Wingdings" panose="05000000000000000000" pitchFamily="2" charset="2"/>
              <a:buChar char="§"/>
              <a:tabLst>
                <a:tab pos="457200" algn="l"/>
              </a:tabLst>
            </a:pPr>
            <a:r>
              <a:rPr lang="en-US" altLang="en-US" dirty="0"/>
              <a:t>@angular-redux/store relies on the redux package itself, so we need to install both packages</a:t>
            </a:r>
          </a:p>
          <a:p>
            <a:pPr marL="530352" lvl="1" indent="0" fontAlgn="base">
              <a:lnSpc>
                <a:spcPct val="150000"/>
              </a:lnSpc>
              <a:buNone/>
              <a:tabLst>
                <a:tab pos="457200" algn="l"/>
              </a:tabLst>
            </a:pPr>
            <a:r>
              <a:rPr lang="en-US" altLang="en-US" dirty="0"/>
              <a:t>	$ </a:t>
            </a:r>
            <a:r>
              <a:rPr lang="en-US" altLang="en-US" dirty="0" err="1"/>
              <a:t>npm</a:t>
            </a:r>
            <a:r>
              <a:rPr lang="en-US" altLang="en-US" dirty="0"/>
              <a:t> install redux @angular-redux/store —save </a:t>
            </a:r>
          </a:p>
        </p:txBody>
      </p:sp>
      <p:sp>
        <p:nvSpPr>
          <p:cNvPr id="4" name="Rectangle 1">
            <a:extLst>
              <a:ext uri="{FF2B5EF4-FFF2-40B4-BE49-F238E27FC236}">
                <a16:creationId xmlns:a16="http://schemas.microsoft.com/office/drawing/2014/main" id="{8FA7DC75-1F12-4F74-9EC6-07CA40B175A9}"/>
              </a:ext>
            </a:extLst>
          </p:cNvPr>
          <p:cNvSpPr>
            <a:spLocks noChangeArrowheads="1"/>
          </p:cNvSpPr>
          <p:nvPr/>
        </p:nvSpPr>
        <p:spPr bwMode="auto">
          <a:xfrm>
            <a:off x="0" y="-116621"/>
            <a:ext cx="65" cy="69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0944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840187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412" y="176718"/>
            <a:ext cx="9601200" cy="794208"/>
          </a:xfrm>
        </p:spPr>
        <p:txBody>
          <a:bodyPr>
            <a:normAutofit fontScale="90000"/>
          </a:bodyPr>
          <a:lstStyle/>
          <a:p>
            <a:r>
              <a:rPr lang="en-IN" b="1" cap="all" dirty="0"/>
              <a:t>Implementing Store, Actions and Reducer</a:t>
            </a:r>
            <a:endParaRPr lang="en-US" b="1" cap="all" dirty="0"/>
          </a:p>
        </p:txBody>
      </p:sp>
      <p:sp>
        <p:nvSpPr>
          <p:cNvPr id="3" name="Content Placeholder 2"/>
          <p:cNvSpPr>
            <a:spLocks noGrp="1"/>
          </p:cNvSpPr>
          <p:nvPr>
            <p:ph sz="half" idx="1"/>
          </p:nvPr>
        </p:nvSpPr>
        <p:spPr>
          <a:xfrm>
            <a:off x="1082283" y="1201616"/>
            <a:ext cx="9601200" cy="5479666"/>
          </a:xfrm>
        </p:spPr>
        <p:txBody>
          <a:bodyPr>
            <a:noAutofit/>
          </a:bodyPr>
          <a:lstStyle/>
          <a:p>
            <a:r>
              <a:rPr lang="en-IN" dirty="0"/>
              <a:t>Now, let’s implemented a basic store and a basic reducer function by creating the file </a:t>
            </a:r>
            <a:r>
              <a:rPr lang="en-IN" dirty="0" err="1"/>
              <a:t>store.ts</a:t>
            </a:r>
            <a:r>
              <a:rPr lang="en-IN" dirty="0"/>
              <a:t> in the project folder </a:t>
            </a:r>
            <a:r>
              <a:rPr lang="en-IN" dirty="0" err="1"/>
              <a:t>src</a:t>
            </a:r>
            <a:r>
              <a:rPr lang="en-IN" dirty="0"/>
              <a:t>/app and insert the following piece of code.</a:t>
            </a:r>
          </a:p>
          <a:p>
            <a:pPr marL="530352" lvl="1" indent="0">
              <a:buNone/>
            </a:pPr>
            <a:r>
              <a:rPr lang="en-US" altLang="en-US" dirty="0"/>
              <a:t>export interface </a:t>
            </a:r>
            <a:r>
              <a:rPr lang="en-US" altLang="en-US" dirty="0" err="1"/>
              <a:t>IAppState</a:t>
            </a:r>
            <a:r>
              <a:rPr lang="en-US" altLang="en-US" dirty="0"/>
              <a:t> {</a:t>
            </a:r>
            <a:br>
              <a:rPr lang="en-US" altLang="en-US" dirty="0"/>
            </a:br>
            <a:r>
              <a:rPr lang="en-US" altLang="en-US" dirty="0"/>
              <a:t>}export function </a:t>
            </a:r>
            <a:r>
              <a:rPr lang="en-US" altLang="en-US" dirty="0" err="1"/>
              <a:t>rootReducer</a:t>
            </a:r>
            <a:r>
              <a:rPr lang="en-US" altLang="en-US" dirty="0"/>
              <a:t>(state, action) {</a:t>
            </a:r>
            <a:br>
              <a:rPr lang="en-US" altLang="en-US" dirty="0"/>
            </a:br>
            <a:r>
              <a:rPr lang="en-US" altLang="en-US" dirty="0"/>
              <a:t>    return state;</a:t>
            </a:r>
            <a:br>
              <a:rPr lang="en-US" altLang="en-US" dirty="0"/>
            </a:br>
            <a:r>
              <a:rPr lang="en-US" altLang="en-US" dirty="0"/>
              <a:t>} </a:t>
            </a:r>
          </a:p>
          <a:p>
            <a:r>
              <a:rPr lang="en-IN" dirty="0"/>
              <a:t>The store is implemented by introducing the </a:t>
            </a:r>
            <a:r>
              <a:rPr lang="en-IN" dirty="0" err="1"/>
              <a:t>IAppState</a:t>
            </a:r>
            <a:r>
              <a:rPr lang="en-IN" dirty="0"/>
              <a:t> interface type. In this first step the interface is empty so the store does not have any properties. The reducer function is called </a:t>
            </a:r>
            <a:r>
              <a:rPr lang="en-IN" dirty="0" err="1"/>
              <a:t>rootReducer</a:t>
            </a:r>
            <a:r>
              <a:rPr lang="en-IN" dirty="0"/>
              <a:t>. As every reducer function </a:t>
            </a:r>
            <a:r>
              <a:rPr lang="en-IN" dirty="0" err="1"/>
              <a:t>rootReducertakes</a:t>
            </a:r>
            <a:r>
              <a:rPr lang="en-IN" dirty="0"/>
              <a:t> two parameters: state and action. The state is the previous state of the application and action is an object describing the change which has been dispatched. At the moment the </a:t>
            </a:r>
            <a:r>
              <a:rPr lang="en-IN" dirty="0" err="1"/>
              <a:t>rootReducer</a:t>
            </a:r>
            <a:r>
              <a:rPr lang="en-IN" dirty="0"/>
              <a:t> is simply returning the original state, so no changes are made.</a:t>
            </a:r>
            <a:endParaRPr lang="en-US" dirty="0"/>
          </a:p>
          <a:p>
            <a:pPr marL="0" indent="0">
              <a:buNone/>
            </a:pPr>
            <a:endParaRPr lang="en-US" dirty="0"/>
          </a:p>
          <a:p>
            <a:pPr marL="530352" lvl="1" indent="0" fontAlgn="base">
              <a:lnSpc>
                <a:spcPct val="150000"/>
              </a:lnSpc>
              <a:buNone/>
              <a:tabLst>
                <a:tab pos="457200" algn="l"/>
              </a:tabLst>
            </a:pPr>
            <a:endParaRPr lang="en-US" altLang="en-US" dirty="0"/>
          </a:p>
        </p:txBody>
      </p:sp>
      <p:sp>
        <p:nvSpPr>
          <p:cNvPr id="4" name="Rectangle 1">
            <a:extLst>
              <a:ext uri="{FF2B5EF4-FFF2-40B4-BE49-F238E27FC236}">
                <a16:creationId xmlns:a16="http://schemas.microsoft.com/office/drawing/2014/main" id="{8FA7DC75-1F12-4F74-9EC6-07CA40B175A9}"/>
              </a:ext>
            </a:extLst>
          </p:cNvPr>
          <p:cNvSpPr>
            <a:spLocks noChangeArrowheads="1"/>
          </p:cNvSpPr>
          <p:nvPr/>
        </p:nvSpPr>
        <p:spPr bwMode="auto">
          <a:xfrm>
            <a:off x="0" y="-116621"/>
            <a:ext cx="65" cy="69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0944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317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412" y="176718"/>
            <a:ext cx="9601200" cy="794208"/>
          </a:xfrm>
        </p:spPr>
        <p:txBody>
          <a:bodyPr>
            <a:normAutofit fontScale="90000"/>
          </a:bodyPr>
          <a:lstStyle/>
          <a:p>
            <a:r>
              <a:rPr lang="en-IN" b="1" cap="all" dirty="0"/>
              <a:t>Implementing Store, Actions and Reducer</a:t>
            </a:r>
            <a:endParaRPr lang="en-US" b="1" cap="all" dirty="0"/>
          </a:p>
        </p:txBody>
      </p:sp>
      <p:sp>
        <p:nvSpPr>
          <p:cNvPr id="3" name="Content Placeholder 2"/>
          <p:cNvSpPr>
            <a:spLocks noGrp="1"/>
          </p:cNvSpPr>
          <p:nvPr>
            <p:ph sz="half" idx="1"/>
          </p:nvPr>
        </p:nvSpPr>
        <p:spPr>
          <a:xfrm>
            <a:off x="1091710" y="1295884"/>
            <a:ext cx="9601200" cy="5236891"/>
          </a:xfrm>
        </p:spPr>
        <p:txBody>
          <a:bodyPr>
            <a:noAutofit/>
          </a:bodyPr>
          <a:lstStyle/>
          <a:p>
            <a:r>
              <a:rPr lang="en-IN" dirty="0"/>
              <a:t>Now let’s add the properties to the </a:t>
            </a:r>
            <a:r>
              <a:rPr lang="en-IN" dirty="0" err="1"/>
              <a:t>IAppState</a:t>
            </a:r>
            <a:r>
              <a:rPr lang="en-IN" dirty="0"/>
              <a:t> interface:</a:t>
            </a:r>
            <a:endParaRPr lang="en-US" dirty="0"/>
          </a:p>
          <a:p>
            <a:pPr marL="530352" lvl="1" indent="0" fontAlgn="base">
              <a:buNone/>
            </a:pPr>
            <a:r>
              <a:rPr lang="en-US" altLang="en-US" dirty="0"/>
              <a:t>export interface </a:t>
            </a:r>
            <a:r>
              <a:rPr lang="en-US" altLang="en-US" dirty="0" err="1"/>
              <a:t>IAppState</a:t>
            </a:r>
            <a:r>
              <a:rPr lang="en-US" altLang="en-US" dirty="0"/>
              <a:t> {</a:t>
            </a:r>
            <a:br>
              <a:rPr lang="en-US" altLang="en-US" dirty="0"/>
            </a:br>
            <a:r>
              <a:rPr lang="en-US" altLang="en-US" dirty="0"/>
              <a:t>    </a:t>
            </a:r>
            <a:r>
              <a:rPr lang="en-US" altLang="en-US" dirty="0" err="1"/>
              <a:t>todos</a:t>
            </a:r>
            <a:r>
              <a:rPr lang="en-US" altLang="en-US" dirty="0"/>
              <a:t>: </a:t>
            </a:r>
            <a:r>
              <a:rPr lang="en-US" altLang="en-US" dirty="0" err="1"/>
              <a:t>ITodo</a:t>
            </a:r>
            <a:r>
              <a:rPr lang="en-US" altLang="en-US" dirty="0"/>
              <a:t>[];</a:t>
            </a:r>
            <a:br>
              <a:rPr lang="en-US" altLang="en-US" dirty="0"/>
            </a:br>
            <a:r>
              <a:rPr lang="en-US" altLang="en-US" dirty="0"/>
              <a:t>    </a:t>
            </a:r>
            <a:r>
              <a:rPr lang="en-US" altLang="en-US" dirty="0" err="1"/>
              <a:t>lastUpdate</a:t>
            </a:r>
            <a:r>
              <a:rPr lang="en-US" altLang="en-US" dirty="0"/>
              <a:t>: Date;</a:t>
            </a:r>
            <a:br>
              <a:rPr lang="en-US" altLang="en-US" dirty="0"/>
            </a:br>
            <a:r>
              <a:rPr lang="en-US" altLang="en-US" dirty="0"/>
              <a:t>}</a:t>
            </a:r>
            <a:br>
              <a:rPr lang="en-US" altLang="en-US" dirty="0"/>
            </a:br>
            <a:r>
              <a:rPr lang="en-US" altLang="en-US" dirty="0"/>
              <a:t>export const INITIAL_STATE: </a:t>
            </a:r>
            <a:r>
              <a:rPr lang="en-US" altLang="en-US" dirty="0" err="1"/>
              <a:t>IAppState</a:t>
            </a:r>
            <a:r>
              <a:rPr lang="en-US" altLang="en-US" dirty="0"/>
              <a:t> = {</a:t>
            </a:r>
            <a:br>
              <a:rPr lang="en-US" altLang="en-US" dirty="0"/>
            </a:br>
            <a:r>
              <a:rPr lang="en-US" altLang="en-US" dirty="0"/>
              <a:t>    </a:t>
            </a:r>
            <a:r>
              <a:rPr lang="en-US" altLang="en-US" dirty="0" err="1"/>
              <a:t>todos</a:t>
            </a:r>
            <a:r>
              <a:rPr lang="en-US" altLang="en-US" dirty="0"/>
              <a:t>: [],</a:t>
            </a:r>
            <a:br>
              <a:rPr lang="en-US" altLang="en-US" dirty="0"/>
            </a:br>
            <a:r>
              <a:rPr lang="en-US" altLang="en-US" dirty="0"/>
              <a:t>    </a:t>
            </a:r>
            <a:r>
              <a:rPr lang="en-US" altLang="en-US" dirty="0" err="1"/>
              <a:t>lastUpdate</a:t>
            </a:r>
            <a:r>
              <a:rPr lang="en-US" altLang="en-US" dirty="0"/>
              <a:t>: null</a:t>
            </a:r>
            <a:br>
              <a:rPr lang="en-US" altLang="en-US" dirty="0"/>
            </a:br>
            <a:r>
              <a:rPr lang="en-US" altLang="en-US" dirty="0"/>
              <a:t>} </a:t>
            </a:r>
          </a:p>
          <a:p>
            <a:pPr lvl="0" fontAlgn="base"/>
            <a:r>
              <a:rPr lang="en-US" altLang="en-US" dirty="0"/>
              <a:t>Here you can see that two properties are defined:</a:t>
            </a:r>
          </a:p>
          <a:p>
            <a:pPr lvl="1" fontAlgn="base"/>
            <a:r>
              <a:rPr lang="en-US" altLang="en-US" dirty="0" err="1"/>
              <a:t>todos</a:t>
            </a:r>
            <a:r>
              <a:rPr lang="en-US" altLang="en-US" dirty="0"/>
              <a:t> as an array of type </a:t>
            </a:r>
            <a:r>
              <a:rPr lang="en-US" altLang="en-US" dirty="0" err="1"/>
              <a:t>ITodo</a:t>
            </a:r>
            <a:r>
              <a:rPr lang="en-US" altLang="en-US" dirty="0"/>
              <a:t> to contain all of our </a:t>
            </a:r>
            <a:r>
              <a:rPr lang="en-US" altLang="en-US" dirty="0" err="1"/>
              <a:t>todo</a:t>
            </a:r>
            <a:r>
              <a:rPr lang="en-US" altLang="en-US" dirty="0"/>
              <a:t> items</a:t>
            </a:r>
          </a:p>
          <a:p>
            <a:pPr lvl="1" fontAlgn="base"/>
            <a:r>
              <a:rPr lang="en-US" altLang="en-US" dirty="0" err="1"/>
              <a:t>lastUpdate</a:t>
            </a:r>
            <a:r>
              <a:rPr lang="en-US" altLang="en-US" dirty="0"/>
              <a:t> as Date type to contain the information when the </a:t>
            </a:r>
            <a:r>
              <a:rPr lang="en-US" altLang="en-US" dirty="0" err="1"/>
              <a:t>todos</a:t>
            </a:r>
            <a:r>
              <a:rPr lang="en-US" altLang="en-US" dirty="0"/>
              <a:t> array has been updated</a:t>
            </a:r>
          </a:p>
        </p:txBody>
      </p:sp>
      <p:sp>
        <p:nvSpPr>
          <p:cNvPr id="4" name="Rectangle 1">
            <a:extLst>
              <a:ext uri="{FF2B5EF4-FFF2-40B4-BE49-F238E27FC236}">
                <a16:creationId xmlns:a16="http://schemas.microsoft.com/office/drawing/2014/main" id="{8FA7DC75-1F12-4F74-9EC6-07CA40B175A9}"/>
              </a:ext>
            </a:extLst>
          </p:cNvPr>
          <p:cNvSpPr>
            <a:spLocks noChangeArrowheads="1"/>
          </p:cNvSpPr>
          <p:nvPr/>
        </p:nvSpPr>
        <p:spPr bwMode="auto">
          <a:xfrm>
            <a:off x="0" y="-116621"/>
            <a:ext cx="65" cy="69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0944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75501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412" y="176718"/>
            <a:ext cx="9601200" cy="794208"/>
          </a:xfrm>
        </p:spPr>
        <p:txBody>
          <a:bodyPr>
            <a:normAutofit fontScale="90000"/>
          </a:bodyPr>
          <a:lstStyle/>
          <a:p>
            <a:r>
              <a:rPr lang="en-IN" b="1" cap="all" dirty="0"/>
              <a:t>Implementing Store, Actions and Reducer</a:t>
            </a:r>
            <a:endParaRPr lang="en-US" b="1" cap="all" dirty="0"/>
          </a:p>
        </p:txBody>
      </p:sp>
      <p:sp>
        <p:nvSpPr>
          <p:cNvPr id="3" name="Content Placeholder 2"/>
          <p:cNvSpPr>
            <a:spLocks noGrp="1"/>
          </p:cNvSpPr>
          <p:nvPr>
            <p:ph sz="half" idx="1"/>
          </p:nvPr>
        </p:nvSpPr>
        <p:spPr>
          <a:xfrm>
            <a:off x="1091710" y="1295884"/>
            <a:ext cx="9601200" cy="5236891"/>
          </a:xfrm>
        </p:spPr>
        <p:txBody>
          <a:bodyPr>
            <a:noAutofit/>
          </a:bodyPr>
          <a:lstStyle/>
          <a:p>
            <a:r>
              <a:rPr lang="en-IN" dirty="0"/>
              <a:t>Next we need to implement the </a:t>
            </a:r>
            <a:r>
              <a:rPr lang="en-IN" dirty="0" err="1"/>
              <a:t>ITodo</a:t>
            </a:r>
            <a:r>
              <a:rPr lang="en-IN" dirty="0"/>
              <a:t> interface. Create the new file </a:t>
            </a:r>
            <a:r>
              <a:rPr lang="en-IN" dirty="0" err="1"/>
              <a:t>src</a:t>
            </a:r>
            <a:r>
              <a:rPr lang="en-IN" dirty="0"/>
              <a:t>/app/</a:t>
            </a:r>
            <a:r>
              <a:rPr lang="en-IN" dirty="0" err="1"/>
              <a:t>todo.ts</a:t>
            </a:r>
            <a:r>
              <a:rPr lang="en-IN" dirty="0"/>
              <a:t> and insert the following implementation:</a:t>
            </a:r>
          </a:p>
          <a:p>
            <a:pPr marL="530352" lvl="1" indent="0" fontAlgn="base">
              <a:buNone/>
            </a:pPr>
            <a:r>
              <a:rPr lang="en-US" altLang="en-US" dirty="0"/>
              <a:t>export interface </a:t>
            </a:r>
            <a:r>
              <a:rPr lang="en-US" altLang="en-US" dirty="0" err="1"/>
              <a:t>ITodo</a:t>
            </a:r>
            <a:r>
              <a:rPr lang="en-US" altLang="en-US" dirty="0"/>
              <a:t> {</a:t>
            </a:r>
            <a:br>
              <a:rPr lang="en-US" altLang="en-US" dirty="0"/>
            </a:br>
            <a:r>
              <a:rPr lang="en-US" altLang="en-US" dirty="0"/>
              <a:t>    id: number;</a:t>
            </a:r>
            <a:br>
              <a:rPr lang="en-US" altLang="en-US" dirty="0"/>
            </a:br>
            <a:r>
              <a:rPr lang="en-US" altLang="en-US" dirty="0"/>
              <a:t>    description: string;</a:t>
            </a:r>
            <a:br>
              <a:rPr lang="en-US" altLang="en-US" dirty="0"/>
            </a:br>
            <a:r>
              <a:rPr lang="en-US" altLang="en-US" dirty="0"/>
              <a:t>    responsible: string;</a:t>
            </a:r>
            <a:br>
              <a:rPr lang="en-US" altLang="en-US" dirty="0"/>
            </a:br>
            <a:r>
              <a:rPr lang="en-US" altLang="en-US" dirty="0"/>
              <a:t>    priority: string;</a:t>
            </a:r>
            <a:br>
              <a:rPr lang="en-US" altLang="en-US" dirty="0"/>
            </a:br>
            <a:r>
              <a:rPr lang="en-US" altLang="en-US" dirty="0"/>
              <a:t>    </a:t>
            </a:r>
            <a:r>
              <a:rPr lang="en-US" altLang="en-US" dirty="0" err="1"/>
              <a:t>isCompleted</a:t>
            </a:r>
            <a:r>
              <a:rPr lang="en-US" altLang="en-US" dirty="0"/>
              <a:t>: </a:t>
            </a:r>
            <a:r>
              <a:rPr lang="en-US" altLang="en-US" dirty="0" err="1"/>
              <a:t>boolean</a:t>
            </a:r>
            <a:r>
              <a:rPr lang="en-US" altLang="en-US" dirty="0"/>
              <a:t>;</a:t>
            </a:r>
            <a:br>
              <a:rPr lang="en-US" altLang="en-US" dirty="0"/>
            </a:br>
            <a:r>
              <a:rPr lang="en-US" altLang="en-US" dirty="0"/>
              <a:t>} </a:t>
            </a:r>
          </a:p>
          <a:p>
            <a:pPr lvl="0" fontAlgn="base"/>
            <a:r>
              <a:rPr lang="en-US" altLang="en-US" dirty="0"/>
              <a:t>Add the following import statement to STORE.TS:</a:t>
            </a:r>
          </a:p>
          <a:p>
            <a:pPr marL="0" lvl="0" indent="0" fontAlgn="base">
              <a:buNone/>
            </a:pPr>
            <a:r>
              <a:rPr lang="en-US" altLang="en-US" dirty="0"/>
              <a:t>	import { </a:t>
            </a:r>
            <a:r>
              <a:rPr lang="en-US" altLang="en-US" dirty="0" err="1"/>
              <a:t>ITodo</a:t>
            </a:r>
            <a:r>
              <a:rPr lang="en-US" altLang="en-US" dirty="0"/>
              <a:t> } from './</a:t>
            </a:r>
            <a:r>
              <a:rPr lang="en-US" altLang="en-US" dirty="0" err="1"/>
              <a:t>todo</a:t>
            </a:r>
            <a:r>
              <a:rPr lang="en-US" altLang="en-US" dirty="0"/>
              <a:t>'; </a:t>
            </a:r>
          </a:p>
          <a:p>
            <a:endParaRPr lang="en-US" dirty="0"/>
          </a:p>
        </p:txBody>
      </p:sp>
      <p:sp>
        <p:nvSpPr>
          <p:cNvPr id="4" name="Rectangle 1">
            <a:extLst>
              <a:ext uri="{FF2B5EF4-FFF2-40B4-BE49-F238E27FC236}">
                <a16:creationId xmlns:a16="http://schemas.microsoft.com/office/drawing/2014/main" id="{8FA7DC75-1F12-4F74-9EC6-07CA40B175A9}"/>
              </a:ext>
            </a:extLst>
          </p:cNvPr>
          <p:cNvSpPr>
            <a:spLocks noChangeArrowheads="1"/>
          </p:cNvSpPr>
          <p:nvPr/>
        </p:nvSpPr>
        <p:spPr bwMode="auto">
          <a:xfrm>
            <a:off x="0" y="-116621"/>
            <a:ext cx="65" cy="69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0944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4792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710" y="126960"/>
            <a:ext cx="9601200" cy="794208"/>
          </a:xfrm>
        </p:spPr>
        <p:txBody>
          <a:bodyPr>
            <a:normAutofit/>
          </a:bodyPr>
          <a:lstStyle/>
          <a:p>
            <a:r>
              <a:rPr lang="en-IN" b="1" cap="all" dirty="0"/>
              <a:t>Activating The Application Store</a:t>
            </a:r>
            <a:endParaRPr lang="en-US" b="1" cap="all" dirty="0"/>
          </a:p>
        </p:txBody>
      </p:sp>
      <p:sp>
        <p:nvSpPr>
          <p:cNvPr id="3" name="Content Placeholder 2"/>
          <p:cNvSpPr>
            <a:spLocks noGrp="1"/>
          </p:cNvSpPr>
          <p:nvPr>
            <p:ph sz="half" idx="1"/>
          </p:nvPr>
        </p:nvSpPr>
        <p:spPr>
          <a:xfrm>
            <a:off x="1091710" y="810554"/>
            <a:ext cx="9601200" cy="5835343"/>
          </a:xfrm>
        </p:spPr>
        <p:txBody>
          <a:bodyPr>
            <a:noAutofit/>
          </a:bodyPr>
          <a:lstStyle/>
          <a:p>
            <a:pPr eaLnBrk="0" fontAlgn="base" hangingPunct="0">
              <a:lnSpc>
                <a:spcPct val="100000"/>
              </a:lnSpc>
              <a:spcBef>
                <a:spcPct val="0"/>
              </a:spcBef>
              <a:spcAft>
                <a:spcPct val="0"/>
              </a:spcAft>
            </a:pPr>
            <a:r>
              <a:rPr lang="en-US" altLang="en-US" dirty="0"/>
              <a:t>Now let’s activate the store for our application. First add the following import statement to the top of </a:t>
            </a:r>
            <a:r>
              <a:rPr lang="en-US" altLang="en-US" dirty="0" err="1"/>
              <a:t>app.module.ts</a:t>
            </a:r>
            <a:r>
              <a:rPr lang="en-US" altLang="en-US" dirty="0"/>
              <a:t>:</a:t>
            </a:r>
          </a:p>
          <a:p>
            <a:pPr marL="0" indent="0" eaLnBrk="0" fontAlgn="base" hangingPunct="0">
              <a:lnSpc>
                <a:spcPct val="100000"/>
              </a:lnSpc>
              <a:spcBef>
                <a:spcPct val="0"/>
              </a:spcBef>
              <a:spcAft>
                <a:spcPct val="0"/>
              </a:spcAft>
              <a:buNone/>
            </a:pPr>
            <a:r>
              <a:rPr lang="en-US" altLang="en-US" dirty="0"/>
              <a:t>	import { </a:t>
            </a:r>
            <a:r>
              <a:rPr lang="en-US" altLang="en-US" dirty="0" err="1"/>
              <a:t>NgRedux</a:t>
            </a:r>
            <a:r>
              <a:rPr lang="en-US" altLang="en-US" dirty="0"/>
              <a:t>, </a:t>
            </a:r>
            <a:r>
              <a:rPr lang="en-US" altLang="en-US" dirty="0" err="1"/>
              <a:t>NgReduxModule</a:t>
            </a:r>
            <a:r>
              <a:rPr lang="en-US" altLang="en-US" dirty="0"/>
              <a:t> } from '@angular-redux/store'; </a:t>
            </a:r>
          </a:p>
          <a:p>
            <a:pPr eaLnBrk="0" fontAlgn="base" hangingPunct="0">
              <a:lnSpc>
                <a:spcPct val="100000"/>
              </a:lnSpc>
              <a:spcBef>
                <a:spcPct val="0"/>
              </a:spcBef>
              <a:spcAft>
                <a:spcPct val="0"/>
              </a:spcAft>
            </a:pPr>
            <a:r>
              <a:rPr lang="en-US" altLang="en-US" dirty="0"/>
              <a:t>Next, add </a:t>
            </a:r>
            <a:r>
              <a:rPr lang="en-US" altLang="en-US" dirty="0" err="1"/>
              <a:t>NgReduxModule</a:t>
            </a:r>
            <a:r>
              <a:rPr lang="en-US" altLang="en-US" dirty="0"/>
              <a:t> to the imports array of @</a:t>
            </a:r>
            <a:r>
              <a:rPr lang="en-US" altLang="en-US" dirty="0" err="1"/>
              <a:t>NgModule</a:t>
            </a:r>
            <a:r>
              <a:rPr lang="en-US" altLang="en-US" dirty="0"/>
              <a:t> as well.</a:t>
            </a:r>
          </a:p>
          <a:p>
            <a:pPr eaLnBrk="0" fontAlgn="base" hangingPunct="0">
              <a:lnSpc>
                <a:spcPct val="100000"/>
              </a:lnSpc>
              <a:spcBef>
                <a:spcPct val="0"/>
              </a:spcBef>
              <a:spcAft>
                <a:spcPct val="0"/>
              </a:spcAft>
            </a:pPr>
            <a:r>
              <a:rPr lang="en-US" altLang="en-US" dirty="0"/>
              <a:t>We need to add one further import statement to 	import </a:t>
            </a:r>
            <a:r>
              <a:rPr lang="en-US" altLang="en-US" dirty="0" err="1"/>
              <a:t>IAppState</a:t>
            </a:r>
            <a:r>
              <a:rPr lang="en-US" altLang="en-US" dirty="0"/>
              <a:t>, </a:t>
            </a:r>
            <a:r>
              <a:rPr lang="en-US" altLang="en-US" dirty="0" err="1"/>
              <a:t>rootReducerand</a:t>
            </a:r>
            <a:r>
              <a:rPr lang="en-US" altLang="en-US" dirty="0"/>
              <a:t> INITIAL_STATE from </a:t>
            </a:r>
            <a:r>
              <a:rPr lang="en-US" altLang="en-US" dirty="0" err="1"/>
              <a:t>store.ts</a:t>
            </a:r>
            <a:r>
              <a:rPr lang="en-US" altLang="en-US" dirty="0"/>
              <a:t>:</a:t>
            </a:r>
          </a:p>
          <a:p>
            <a:pPr marL="530352" lvl="1" indent="0" eaLnBrk="0" fontAlgn="base" hangingPunct="0">
              <a:lnSpc>
                <a:spcPct val="100000"/>
              </a:lnSpc>
              <a:spcBef>
                <a:spcPct val="0"/>
              </a:spcBef>
              <a:spcAft>
                <a:spcPct val="0"/>
              </a:spcAft>
              <a:buNone/>
            </a:pPr>
            <a:r>
              <a:rPr lang="en-US" altLang="en-US" dirty="0"/>
              <a:t>	import { </a:t>
            </a:r>
            <a:r>
              <a:rPr lang="en-US" altLang="en-US" dirty="0" err="1"/>
              <a:t>IAppState</a:t>
            </a:r>
            <a:r>
              <a:rPr lang="en-US" altLang="en-US" dirty="0"/>
              <a:t>, </a:t>
            </a:r>
            <a:r>
              <a:rPr lang="en-US" altLang="en-US" dirty="0" err="1"/>
              <a:t>rootReducer</a:t>
            </a:r>
            <a:r>
              <a:rPr lang="en-US" altLang="en-US" dirty="0"/>
              <a:t>, INITIAL_STATE } from './store'; </a:t>
            </a:r>
          </a:p>
          <a:p>
            <a:pPr eaLnBrk="0" fontAlgn="base" hangingPunct="0">
              <a:lnSpc>
                <a:spcPct val="100000"/>
              </a:lnSpc>
              <a:spcBef>
                <a:spcPct val="0"/>
              </a:spcBef>
              <a:spcAft>
                <a:spcPct val="0"/>
              </a:spcAft>
            </a:pPr>
            <a:r>
              <a:rPr lang="en-US" altLang="en-US" dirty="0"/>
              <a:t>The activation of the store is done by adding a constructor to the </a:t>
            </a:r>
            <a:r>
              <a:rPr lang="en-US" altLang="en-US" dirty="0" err="1"/>
              <a:t>AppModuleclass</a:t>
            </a:r>
            <a:r>
              <a:rPr lang="en-US" altLang="en-US" dirty="0"/>
              <a:t>, injecting </a:t>
            </a:r>
            <a:r>
              <a:rPr lang="en-US" altLang="en-US" dirty="0" err="1"/>
              <a:t>NgRedux</a:t>
            </a:r>
            <a:r>
              <a:rPr lang="en-US" altLang="en-US" dirty="0"/>
              <a:t> into that constructor and then calling the </a:t>
            </a:r>
            <a:r>
              <a:rPr lang="en-US" altLang="en-US" dirty="0" err="1"/>
              <a:t>configureStore</a:t>
            </a:r>
            <a:r>
              <a:rPr lang="en-US" altLang="en-US" dirty="0"/>
              <a:t> method of the </a:t>
            </a:r>
            <a:r>
              <a:rPr lang="en-US" altLang="en-US" dirty="0" err="1"/>
              <a:t>NgRedux</a:t>
            </a:r>
            <a:r>
              <a:rPr lang="en-US" altLang="en-US" dirty="0"/>
              <a:t> service:</a:t>
            </a:r>
          </a:p>
          <a:p>
            <a:pPr marL="530352" lvl="1" indent="0" eaLnBrk="0" fontAlgn="base" hangingPunct="0">
              <a:lnSpc>
                <a:spcPct val="100000"/>
              </a:lnSpc>
              <a:spcBef>
                <a:spcPct val="0"/>
              </a:spcBef>
              <a:spcAft>
                <a:spcPct val="0"/>
              </a:spcAft>
              <a:buNone/>
            </a:pPr>
            <a:r>
              <a:rPr lang="en-US" altLang="en-US" dirty="0"/>
              <a:t>export class </a:t>
            </a:r>
            <a:r>
              <a:rPr lang="en-US" altLang="en-US" dirty="0" err="1"/>
              <a:t>AppModule</a:t>
            </a:r>
            <a:r>
              <a:rPr lang="en-US" altLang="en-US" dirty="0"/>
              <a:t> {</a:t>
            </a:r>
            <a:br>
              <a:rPr lang="en-US" altLang="en-US" dirty="0"/>
            </a:br>
            <a:r>
              <a:rPr lang="en-US" altLang="en-US" dirty="0"/>
              <a:t>    constructor (</a:t>
            </a:r>
            <a:r>
              <a:rPr lang="en-US" altLang="en-US" dirty="0" err="1"/>
              <a:t>ngRedux</a:t>
            </a:r>
            <a:r>
              <a:rPr lang="en-US" altLang="en-US" dirty="0"/>
              <a:t>: </a:t>
            </a:r>
            <a:r>
              <a:rPr lang="en-US" altLang="en-US" dirty="0" err="1"/>
              <a:t>NgRedux</a:t>
            </a:r>
            <a:r>
              <a:rPr lang="en-US" altLang="en-US" dirty="0"/>
              <a:t>&lt;</a:t>
            </a:r>
            <a:r>
              <a:rPr lang="en-US" altLang="en-US" dirty="0" err="1"/>
              <a:t>IAppState</a:t>
            </a:r>
            <a:r>
              <a:rPr lang="en-US" altLang="en-US" dirty="0"/>
              <a:t>&gt;) {</a:t>
            </a:r>
            <a:br>
              <a:rPr lang="en-US" altLang="en-US" dirty="0"/>
            </a:br>
            <a:r>
              <a:rPr lang="en-US" altLang="en-US" dirty="0"/>
              <a:t>        </a:t>
            </a:r>
            <a:r>
              <a:rPr lang="en-US" altLang="en-US" dirty="0" err="1"/>
              <a:t>ngRedux.configureStore</a:t>
            </a:r>
            <a:r>
              <a:rPr lang="en-US" altLang="en-US" dirty="0"/>
              <a:t>(</a:t>
            </a:r>
            <a:r>
              <a:rPr lang="en-US" altLang="en-US" dirty="0" err="1"/>
              <a:t>rootReducer</a:t>
            </a:r>
            <a:r>
              <a:rPr lang="en-US" altLang="en-US" dirty="0"/>
              <a:t>, INITIAL_STATE);</a:t>
            </a:r>
            <a:br>
              <a:rPr lang="en-US" altLang="en-US" dirty="0"/>
            </a:br>
            <a:r>
              <a:rPr lang="en-US" altLang="en-US" dirty="0"/>
              <a:t>    }</a:t>
            </a:r>
            <a:br>
              <a:rPr lang="en-US" altLang="en-US" dirty="0"/>
            </a:br>
            <a:r>
              <a:rPr lang="en-US" altLang="en-US" dirty="0"/>
              <a:t>} </a:t>
            </a:r>
          </a:p>
          <a:p>
            <a:pPr eaLnBrk="0" fontAlgn="base" hangingPunct="0">
              <a:lnSpc>
                <a:spcPct val="100000"/>
              </a:lnSpc>
              <a:spcBef>
                <a:spcPct val="0"/>
              </a:spcBef>
              <a:spcAft>
                <a:spcPct val="0"/>
              </a:spcAft>
            </a:pPr>
            <a:r>
              <a:rPr lang="en-US" altLang="en-US" dirty="0"/>
              <a:t>The </a:t>
            </a:r>
            <a:r>
              <a:rPr lang="en-US" altLang="en-US" dirty="0" err="1"/>
              <a:t>configureStore</a:t>
            </a:r>
            <a:r>
              <a:rPr lang="en-US" altLang="en-US" dirty="0"/>
              <a:t> method takes two parameter. As the first parameter we’re passing in our reducer function </a:t>
            </a:r>
            <a:r>
              <a:rPr lang="en-US" altLang="en-US" dirty="0" err="1"/>
              <a:t>rootReducer</a:t>
            </a:r>
            <a:r>
              <a:rPr lang="en-US" altLang="en-US" dirty="0"/>
              <a:t>. The second parameter is an object containing the initial state of the store. In our case we’ve defined INITIAL_STATE already so that we can pass in that object here.</a:t>
            </a:r>
          </a:p>
          <a:p>
            <a:endParaRPr lang="en-US" dirty="0"/>
          </a:p>
        </p:txBody>
      </p:sp>
      <p:sp>
        <p:nvSpPr>
          <p:cNvPr id="4" name="Rectangle 1">
            <a:extLst>
              <a:ext uri="{FF2B5EF4-FFF2-40B4-BE49-F238E27FC236}">
                <a16:creationId xmlns:a16="http://schemas.microsoft.com/office/drawing/2014/main" id="{8FA7DC75-1F12-4F74-9EC6-07CA40B175A9}"/>
              </a:ext>
            </a:extLst>
          </p:cNvPr>
          <p:cNvSpPr>
            <a:spLocks noChangeArrowheads="1"/>
          </p:cNvSpPr>
          <p:nvPr/>
        </p:nvSpPr>
        <p:spPr bwMode="auto">
          <a:xfrm>
            <a:off x="0" y="-116621"/>
            <a:ext cx="65" cy="69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0944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36904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710" y="126960"/>
            <a:ext cx="9601200" cy="794208"/>
          </a:xfrm>
        </p:spPr>
        <p:txBody>
          <a:bodyPr>
            <a:normAutofit/>
          </a:bodyPr>
          <a:lstStyle/>
          <a:p>
            <a:r>
              <a:rPr lang="en-IN" b="1" cap="all" dirty="0"/>
              <a:t>Defining Action Types</a:t>
            </a:r>
            <a:endParaRPr lang="en-US" b="1" cap="all" dirty="0"/>
          </a:p>
        </p:txBody>
      </p:sp>
      <p:sp>
        <p:nvSpPr>
          <p:cNvPr id="3" name="Content Placeholder 2"/>
          <p:cNvSpPr>
            <a:spLocks noGrp="1"/>
          </p:cNvSpPr>
          <p:nvPr>
            <p:ph sz="half" idx="1"/>
          </p:nvPr>
        </p:nvSpPr>
        <p:spPr>
          <a:xfrm>
            <a:off x="1091710" y="810554"/>
            <a:ext cx="9601200" cy="5835343"/>
          </a:xfrm>
        </p:spPr>
        <p:txBody>
          <a:bodyPr>
            <a:noAutofit/>
          </a:bodyPr>
          <a:lstStyle/>
          <a:p>
            <a:pPr eaLnBrk="0" fontAlgn="base" hangingPunct="0">
              <a:lnSpc>
                <a:spcPct val="100000"/>
              </a:lnSpc>
              <a:spcBef>
                <a:spcPct val="0"/>
              </a:spcBef>
              <a:spcAft>
                <a:spcPct val="0"/>
              </a:spcAft>
            </a:pPr>
            <a:r>
              <a:rPr lang="en-US" altLang="en-US" dirty="0"/>
              <a:t>The reducer function should be able to handle all action types which are used in our application. Each action type is identified by a string. Create a new file </a:t>
            </a:r>
            <a:r>
              <a:rPr lang="en-US" altLang="en-US" dirty="0" err="1"/>
              <a:t>src</a:t>
            </a:r>
            <a:r>
              <a:rPr lang="en-US" altLang="en-US" dirty="0"/>
              <a:t>/app/</a:t>
            </a:r>
            <a:r>
              <a:rPr lang="en-US" altLang="en-US" dirty="0" err="1"/>
              <a:t>actions.ts</a:t>
            </a:r>
            <a:r>
              <a:rPr lang="en-US" altLang="en-US" dirty="0"/>
              <a:t> and define the following four action types:</a:t>
            </a:r>
          </a:p>
          <a:p>
            <a:pPr marL="530352" lvl="1" indent="0" eaLnBrk="0" fontAlgn="base" hangingPunct="0">
              <a:lnSpc>
                <a:spcPct val="100000"/>
              </a:lnSpc>
              <a:spcBef>
                <a:spcPct val="0"/>
              </a:spcBef>
              <a:spcAft>
                <a:spcPct val="0"/>
              </a:spcAft>
              <a:buNone/>
            </a:pPr>
            <a:r>
              <a:rPr lang="en-US" altLang="en-US" dirty="0"/>
              <a:t>export const ADD_TODO = 'ADD_TODO';</a:t>
            </a:r>
            <a:br>
              <a:rPr lang="en-US" altLang="en-US" dirty="0"/>
            </a:br>
            <a:r>
              <a:rPr lang="en-US" altLang="en-US" dirty="0"/>
              <a:t>export const TOGGLE_TODO = 'TOGGLE_TODO';</a:t>
            </a:r>
            <a:br>
              <a:rPr lang="en-US" altLang="en-US" dirty="0"/>
            </a:br>
            <a:r>
              <a:rPr lang="en-US" altLang="en-US" dirty="0"/>
              <a:t>export const REMOVE_TODO = 'REMOVE_TODO';</a:t>
            </a:r>
            <a:br>
              <a:rPr lang="en-US" altLang="en-US" dirty="0"/>
            </a:br>
            <a:r>
              <a:rPr lang="en-US" altLang="en-US" dirty="0"/>
              <a:t>export const REMOVE_ALL_TODOS = 'REMOVE_ALL_TODOS'; </a:t>
            </a:r>
          </a:p>
          <a:p>
            <a:endParaRPr lang="en-US" dirty="0"/>
          </a:p>
        </p:txBody>
      </p:sp>
      <p:sp>
        <p:nvSpPr>
          <p:cNvPr id="4" name="Rectangle 1">
            <a:extLst>
              <a:ext uri="{FF2B5EF4-FFF2-40B4-BE49-F238E27FC236}">
                <a16:creationId xmlns:a16="http://schemas.microsoft.com/office/drawing/2014/main" id="{8FA7DC75-1F12-4F74-9EC6-07CA40B175A9}"/>
              </a:ext>
            </a:extLst>
          </p:cNvPr>
          <p:cNvSpPr>
            <a:spLocks noChangeArrowheads="1"/>
          </p:cNvSpPr>
          <p:nvPr/>
        </p:nvSpPr>
        <p:spPr bwMode="auto">
          <a:xfrm>
            <a:off x="0" y="-116621"/>
            <a:ext cx="65" cy="69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0944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377981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Animation</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051" y="573822"/>
            <a:ext cx="9601200" cy="794208"/>
          </a:xfrm>
        </p:spPr>
        <p:txBody>
          <a:bodyPr>
            <a:normAutofit/>
          </a:bodyPr>
          <a:lstStyle/>
          <a:p>
            <a:r>
              <a:rPr lang="en-IN" b="1" cap="all" dirty="0"/>
              <a:t>Using Action Types In The Reducer</a:t>
            </a:r>
            <a:endParaRPr lang="en-US" b="1" cap="all" dirty="0"/>
          </a:p>
        </p:txBody>
      </p:sp>
      <p:sp>
        <p:nvSpPr>
          <p:cNvPr id="3" name="Content Placeholder 2"/>
          <p:cNvSpPr>
            <a:spLocks noGrp="1"/>
          </p:cNvSpPr>
          <p:nvPr>
            <p:ph sz="half" idx="1"/>
          </p:nvPr>
        </p:nvSpPr>
        <p:spPr>
          <a:xfrm>
            <a:off x="790051" y="1205267"/>
            <a:ext cx="11163136" cy="5078911"/>
          </a:xfrm>
        </p:spPr>
        <p:txBody>
          <a:bodyPr>
            <a:noAutofit/>
          </a:bodyPr>
          <a:lstStyle/>
          <a:p>
            <a:pPr lvl="0" eaLnBrk="0" fontAlgn="base" hangingPunct="0">
              <a:spcBef>
                <a:spcPct val="0"/>
              </a:spcBef>
              <a:spcAft>
                <a:spcPct val="0"/>
              </a:spcAft>
            </a:pPr>
            <a:r>
              <a:rPr lang="en-US" altLang="en-US" dirty="0"/>
              <a:t>Having defined action type constants makes it easier to deal with action types in the reducer function. In </a:t>
            </a:r>
            <a:r>
              <a:rPr lang="en-US" altLang="en-US" dirty="0" err="1"/>
              <a:t>store.ts</a:t>
            </a:r>
            <a:r>
              <a:rPr lang="en-US" altLang="en-US" dirty="0"/>
              <a:t> add the following import statement first:</a:t>
            </a:r>
          </a:p>
          <a:p>
            <a:pPr marL="0" lvl="0" indent="0" eaLnBrk="0" fontAlgn="base" hangingPunct="0">
              <a:spcBef>
                <a:spcPct val="0"/>
              </a:spcBef>
              <a:spcAft>
                <a:spcPct val="0"/>
              </a:spcAft>
              <a:buNone/>
            </a:pPr>
            <a:r>
              <a:rPr lang="en-US" altLang="en-US" dirty="0"/>
              <a:t>	import { ADD_TODO, TOGGLE_TODO, REMOVE_TODO, REMOVE_ALL_TODOS } from './actions'; </a:t>
            </a:r>
          </a:p>
          <a:p>
            <a:pPr lvl="0" eaLnBrk="0" fontAlgn="base" hangingPunct="0">
              <a:spcBef>
                <a:spcPct val="0"/>
              </a:spcBef>
              <a:spcAft>
                <a:spcPct val="0"/>
              </a:spcAft>
            </a:pPr>
            <a:r>
              <a:rPr lang="en-US" altLang="en-US" dirty="0"/>
              <a:t>Finish the implementation of the </a:t>
            </a:r>
            <a:r>
              <a:rPr lang="en-US" altLang="en-US" dirty="0" err="1"/>
              <a:t>the</a:t>
            </a:r>
            <a:r>
              <a:rPr lang="en-US" altLang="en-US" dirty="0"/>
              <a:t> reducer function in STORE.TS and make use of the action types as you can see in the following: (Refer the code in Notes section)</a:t>
            </a:r>
          </a:p>
        </p:txBody>
      </p:sp>
      <p:sp>
        <p:nvSpPr>
          <p:cNvPr id="4" name="Rectangle 1">
            <a:extLst>
              <a:ext uri="{FF2B5EF4-FFF2-40B4-BE49-F238E27FC236}">
                <a16:creationId xmlns:a16="http://schemas.microsoft.com/office/drawing/2014/main" id="{8FA7DC75-1F12-4F74-9EC6-07CA40B175A9}"/>
              </a:ext>
            </a:extLst>
          </p:cNvPr>
          <p:cNvSpPr>
            <a:spLocks noChangeArrowheads="1"/>
          </p:cNvSpPr>
          <p:nvPr/>
        </p:nvSpPr>
        <p:spPr bwMode="auto">
          <a:xfrm>
            <a:off x="0" y="-116621"/>
            <a:ext cx="65" cy="69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0944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22845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051" y="573822"/>
            <a:ext cx="9601200" cy="794208"/>
          </a:xfrm>
        </p:spPr>
        <p:txBody>
          <a:bodyPr>
            <a:normAutofit/>
          </a:bodyPr>
          <a:lstStyle/>
          <a:p>
            <a:r>
              <a:rPr lang="en-IN" b="1" cap="all" dirty="0"/>
              <a:t>Using Action Types In The Reducer</a:t>
            </a:r>
            <a:endParaRPr lang="en-US" b="1" cap="all" dirty="0"/>
          </a:p>
        </p:txBody>
      </p:sp>
      <p:sp>
        <p:nvSpPr>
          <p:cNvPr id="3" name="Content Placeholder 2"/>
          <p:cNvSpPr>
            <a:spLocks noGrp="1"/>
          </p:cNvSpPr>
          <p:nvPr>
            <p:ph sz="half" idx="1"/>
          </p:nvPr>
        </p:nvSpPr>
        <p:spPr>
          <a:xfrm>
            <a:off x="790051" y="1205267"/>
            <a:ext cx="11163136" cy="5405845"/>
          </a:xfrm>
        </p:spPr>
        <p:txBody>
          <a:bodyPr>
            <a:noAutofit/>
          </a:bodyPr>
          <a:lstStyle/>
          <a:p>
            <a:r>
              <a:rPr lang="en-IN" dirty="0"/>
              <a:t>Let’s explore the reducer function step by step.</a:t>
            </a:r>
            <a:endParaRPr lang="en-US" dirty="0"/>
          </a:p>
          <a:p>
            <a:pPr lvl="1"/>
            <a:r>
              <a:rPr lang="en-IN" dirty="0"/>
              <a:t>First you may notice that a switch statement has been added for </a:t>
            </a:r>
            <a:r>
              <a:rPr lang="en-IN" dirty="0" err="1"/>
              <a:t>action.type</a:t>
            </a:r>
            <a:r>
              <a:rPr lang="en-IN" dirty="0"/>
              <a:t>. Action type contains the action string, so that the case statements can make use of the previously defined action constants:</a:t>
            </a:r>
            <a:endParaRPr lang="en-US" dirty="0"/>
          </a:p>
          <a:p>
            <a:pPr lvl="1"/>
            <a:r>
              <a:rPr lang="en-IN" b="1" dirty="0"/>
              <a:t>ADD_TODO</a:t>
            </a:r>
            <a:r>
              <a:rPr lang="en-IN" dirty="0"/>
              <a:t>: The ADD_TODO case uses the new </a:t>
            </a:r>
            <a:r>
              <a:rPr lang="en-IN" dirty="0" err="1"/>
              <a:t>todo</a:t>
            </a:r>
            <a:r>
              <a:rPr lang="en-IN" dirty="0"/>
              <a:t> object which is available in </a:t>
            </a:r>
            <a:r>
              <a:rPr lang="en-IN" dirty="0" err="1"/>
              <a:t>action.todo</a:t>
            </a:r>
            <a:r>
              <a:rPr lang="en-IN" dirty="0"/>
              <a:t> and creates a new state object in which the </a:t>
            </a:r>
            <a:r>
              <a:rPr lang="en-IN" dirty="0" err="1"/>
              <a:t>todos</a:t>
            </a:r>
            <a:r>
              <a:rPr lang="en-IN" dirty="0"/>
              <a:t> array is extended with that new </a:t>
            </a:r>
            <a:r>
              <a:rPr lang="en-IN" dirty="0" err="1"/>
              <a:t>todo</a:t>
            </a:r>
            <a:r>
              <a:rPr lang="en-IN" dirty="0"/>
              <a:t> element. To create a new state object the </a:t>
            </a:r>
            <a:r>
              <a:rPr lang="en-IN" dirty="0" err="1"/>
              <a:t>Object.assign</a:t>
            </a:r>
            <a:r>
              <a:rPr lang="en-IN" dirty="0"/>
              <a:t> method is used.</a:t>
            </a:r>
          </a:p>
          <a:p>
            <a:pPr lvl="1"/>
            <a:r>
              <a:rPr lang="en-IN" b="1" dirty="0"/>
              <a:t>TOGGLE_TODO</a:t>
            </a:r>
            <a:r>
              <a:rPr lang="en-IN" dirty="0"/>
              <a:t>: The TOGGLE_TODO action is dispatched if the user wants to complete / uncomplete a </a:t>
            </a:r>
            <a:r>
              <a:rPr lang="en-IN" dirty="0" err="1"/>
              <a:t>todo</a:t>
            </a:r>
            <a:r>
              <a:rPr lang="en-IN" dirty="0"/>
              <a:t> entry. In that case the </a:t>
            </a:r>
            <a:r>
              <a:rPr lang="en-IN" dirty="0" err="1"/>
              <a:t>isCompletedproperty</a:t>
            </a:r>
            <a:r>
              <a:rPr lang="en-IN" dirty="0"/>
              <a:t> of the current </a:t>
            </a:r>
            <a:r>
              <a:rPr lang="en-IN" dirty="0" err="1"/>
              <a:t>todo</a:t>
            </a:r>
            <a:r>
              <a:rPr lang="en-IN" dirty="0"/>
              <a:t> element must be changed to the opposite. This means that a new state objects needs to be created and returned which contains this new value. The </a:t>
            </a:r>
            <a:r>
              <a:rPr lang="en-IN" dirty="0" err="1"/>
              <a:t>Object.assign</a:t>
            </a:r>
            <a:r>
              <a:rPr lang="en-IN" dirty="0"/>
              <a:t> method is used once again to compile this new state object.</a:t>
            </a:r>
          </a:p>
          <a:p>
            <a:pPr lvl="1"/>
            <a:r>
              <a:rPr lang="en-IN" b="1" dirty="0"/>
              <a:t>REMOVE_TODO</a:t>
            </a:r>
            <a:r>
              <a:rPr lang="en-IN" dirty="0"/>
              <a:t>: With REMOVE_TODO an action is handled which is returning a new state where a specific </a:t>
            </a:r>
            <a:r>
              <a:rPr lang="en-IN" dirty="0" err="1"/>
              <a:t>todo</a:t>
            </a:r>
            <a:r>
              <a:rPr lang="en-IN" dirty="0"/>
              <a:t> entry has been removed from the previous state’s </a:t>
            </a:r>
            <a:r>
              <a:rPr lang="en-IN" dirty="0" err="1"/>
              <a:t>todos</a:t>
            </a:r>
            <a:r>
              <a:rPr lang="en-IN" dirty="0"/>
              <a:t> array.</a:t>
            </a:r>
            <a:br>
              <a:rPr lang="en-IN" dirty="0"/>
            </a:br>
            <a:r>
              <a:rPr lang="en-IN" b="1" dirty="0"/>
              <a:t>REMOVE_ALL_TODOS</a:t>
            </a:r>
            <a:r>
              <a:rPr lang="en-IN" dirty="0"/>
              <a:t>: This actions returns a new state objects where the </a:t>
            </a:r>
            <a:r>
              <a:rPr lang="en-IN" dirty="0" err="1"/>
              <a:t>todos</a:t>
            </a:r>
            <a:r>
              <a:rPr lang="en-IN" dirty="0"/>
              <a:t> property is set to an empty array, so that all </a:t>
            </a:r>
            <a:r>
              <a:rPr lang="en-IN" dirty="0" err="1"/>
              <a:t>todo</a:t>
            </a:r>
            <a:r>
              <a:rPr lang="en-IN" dirty="0"/>
              <a:t> items are removed from the application state.</a:t>
            </a:r>
            <a:endParaRPr lang="en-US" dirty="0"/>
          </a:p>
        </p:txBody>
      </p:sp>
      <p:sp>
        <p:nvSpPr>
          <p:cNvPr id="4" name="Rectangle 1">
            <a:extLst>
              <a:ext uri="{FF2B5EF4-FFF2-40B4-BE49-F238E27FC236}">
                <a16:creationId xmlns:a16="http://schemas.microsoft.com/office/drawing/2014/main" id="{8FA7DC75-1F12-4F74-9EC6-07CA40B175A9}"/>
              </a:ext>
            </a:extLst>
          </p:cNvPr>
          <p:cNvSpPr>
            <a:spLocks noChangeArrowheads="1"/>
          </p:cNvSpPr>
          <p:nvPr/>
        </p:nvSpPr>
        <p:spPr bwMode="auto">
          <a:xfrm>
            <a:off x="0" y="-116621"/>
            <a:ext cx="65" cy="69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0944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434461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737" y="317790"/>
            <a:ext cx="10676525" cy="794208"/>
          </a:xfrm>
        </p:spPr>
        <p:txBody>
          <a:bodyPr>
            <a:normAutofit fontScale="90000"/>
          </a:bodyPr>
          <a:lstStyle/>
          <a:p>
            <a:r>
              <a:rPr lang="en-IN" b="1" cap="all" dirty="0"/>
              <a:t>Implementing </a:t>
            </a:r>
            <a:r>
              <a:rPr lang="en-IN" b="1" cap="all" dirty="0" err="1"/>
              <a:t>TodoOverviewComponent</a:t>
            </a:r>
            <a:endParaRPr lang="en-US" b="1" cap="all" dirty="0"/>
          </a:p>
        </p:txBody>
      </p:sp>
      <p:sp>
        <p:nvSpPr>
          <p:cNvPr id="3" name="Content Placeholder 2"/>
          <p:cNvSpPr>
            <a:spLocks noGrp="1"/>
          </p:cNvSpPr>
          <p:nvPr>
            <p:ph sz="half" idx="1"/>
          </p:nvPr>
        </p:nvSpPr>
        <p:spPr>
          <a:xfrm>
            <a:off x="757737" y="930947"/>
            <a:ext cx="11163136" cy="5405845"/>
          </a:xfrm>
        </p:spPr>
        <p:txBody>
          <a:bodyPr>
            <a:noAutofit/>
          </a:bodyPr>
          <a:lstStyle/>
          <a:p>
            <a:pPr lvl="0" fontAlgn="base"/>
            <a:r>
              <a:rPr lang="en-US" altLang="en-US" dirty="0"/>
              <a:t>Now that our application has implemented all relevant Redux building blocks we’re ready to implement the </a:t>
            </a:r>
            <a:r>
              <a:rPr lang="en-US" altLang="en-US" dirty="0" err="1"/>
              <a:t>TodoOverviewComponent</a:t>
            </a:r>
            <a:r>
              <a:rPr lang="en-US" altLang="en-US" dirty="0"/>
              <a:t> and the </a:t>
            </a:r>
            <a:r>
              <a:rPr lang="en-US" altLang="en-US" dirty="0" err="1"/>
              <a:t>TodoListComponent</a:t>
            </a:r>
            <a:r>
              <a:rPr lang="en-US" altLang="en-US" dirty="0"/>
              <a:t>. First let’s start with the </a:t>
            </a:r>
            <a:r>
              <a:rPr lang="en-US" altLang="en-US" dirty="0" err="1"/>
              <a:t>Todo</a:t>
            </a:r>
            <a:r>
              <a:rPr lang="en-US" altLang="en-US" dirty="0"/>
              <a:t>-Overview component. Use the following Angular CLI command to add that new component to the project:</a:t>
            </a:r>
          </a:p>
          <a:p>
            <a:pPr marL="530352" lvl="1" indent="0" fontAlgn="base">
              <a:buNone/>
            </a:pPr>
            <a:r>
              <a:rPr lang="en-US" altLang="en-US" dirty="0"/>
              <a:t>$ ng g component </a:t>
            </a:r>
            <a:r>
              <a:rPr lang="en-US" altLang="en-US" dirty="0" err="1"/>
              <a:t>todo</a:t>
            </a:r>
            <a:r>
              <a:rPr lang="en-US" altLang="en-US" dirty="0"/>
              <a:t>-overview </a:t>
            </a:r>
          </a:p>
          <a:p>
            <a:pPr lvl="0" fontAlgn="base"/>
            <a:r>
              <a:rPr lang="en-US" altLang="en-US" dirty="0"/>
              <a:t>The four new files are added to </a:t>
            </a:r>
            <a:r>
              <a:rPr lang="en-US" altLang="en-US" dirty="0" err="1"/>
              <a:t>src</a:t>
            </a:r>
            <a:r>
              <a:rPr lang="en-US" altLang="en-US" dirty="0"/>
              <a:t>/app/</a:t>
            </a:r>
            <a:r>
              <a:rPr lang="en-US" altLang="en-US" dirty="0" err="1"/>
              <a:t>todo</a:t>
            </a:r>
            <a:r>
              <a:rPr lang="en-US" altLang="en-US" dirty="0"/>
              <a:t>-overview:</a:t>
            </a:r>
          </a:p>
          <a:p>
            <a:pPr lvl="1" fontAlgn="base"/>
            <a:r>
              <a:rPr lang="en-US" altLang="en-US" dirty="0"/>
              <a:t>todo-overview.component.css</a:t>
            </a:r>
          </a:p>
          <a:p>
            <a:pPr lvl="1" fontAlgn="base"/>
            <a:r>
              <a:rPr lang="en-US" altLang="en-US" dirty="0"/>
              <a:t>todo-overview.component.html</a:t>
            </a:r>
          </a:p>
          <a:p>
            <a:pPr lvl="1" fontAlgn="base"/>
            <a:r>
              <a:rPr lang="en-US" altLang="en-US" dirty="0" err="1"/>
              <a:t>todo-overview.component.spec.ts</a:t>
            </a:r>
            <a:endParaRPr lang="en-US" altLang="en-US" dirty="0"/>
          </a:p>
          <a:p>
            <a:pPr lvl="1" fontAlgn="base"/>
            <a:r>
              <a:rPr lang="en-US" altLang="en-US" dirty="0" err="1"/>
              <a:t>todo-overview.component.ts</a:t>
            </a:r>
            <a:endParaRPr lang="en-US" altLang="en-US" dirty="0"/>
          </a:p>
          <a:p>
            <a:pPr lvl="0" fontAlgn="base"/>
            <a:r>
              <a:rPr lang="en-US" altLang="en-US" dirty="0"/>
              <a:t>Open up file </a:t>
            </a:r>
            <a:r>
              <a:rPr lang="en-US" altLang="en-US" dirty="0" err="1"/>
              <a:t>todo-overview.component.ts</a:t>
            </a:r>
            <a:r>
              <a:rPr lang="en-US" altLang="en-US" dirty="0"/>
              <a:t> and change the default implementation to:</a:t>
            </a:r>
          </a:p>
          <a:p>
            <a:pPr lvl="0" fontAlgn="base"/>
            <a:r>
              <a:rPr lang="en-US" altLang="en-US" dirty="0"/>
              <a:t>Refer the code in notes page</a:t>
            </a:r>
          </a:p>
        </p:txBody>
      </p:sp>
      <p:sp>
        <p:nvSpPr>
          <p:cNvPr id="4" name="Rectangle 1">
            <a:extLst>
              <a:ext uri="{FF2B5EF4-FFF2-40B4-BE49-F238E27FC236}">
                <a16:creationId xmlns:a16="http://schemas.microsoft.com/office/drawing/2014/main" id="{8FA7DC75-1F12-4F74-9EC6-07CA40B175A9}"/>
              </a:ext>
            </a:extLst>
          </p:cNvPr>
          <p:cNvSpPr>
            <a:spLocks noChangeArrowheads="1"/>
          </p:cNvSpPr>
          <p:nvPr/>
        </p:nvSpPr>
        <p:spPr bwMode="auto">
          <a:xfrm>
            <a:off x="0" y="-116621"/>
            <a:ext cx="65" cy="69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0944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37410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737" y="317790"/>
            <a:ext cx="10676525" cy="794208"/>
          </a:xfrm>
        </p:spPr>
        <p:txBody>
          <a:bodyPr>
            <a:normAutofit fontScale="90000"/>
          </a:bodyPr>
          <a:lstStyle/>
          <a:p>
            <a:r>
              <a:rPr lang="en-IN" b="1" cap="all" dirty="0"/>
              <a:t>Implementing </a:t>
            </a:r>
            <a:r>
              <a:rPr lang="en-IN" b="1" cap="all" dirty="0" err="1"/>
              <a:t>TodoOverviewComponent</a:t>
            </a:r>
            <a:endParaRPr lang="en-US" b="1" cap="all" dirty="0"/>
          </a:p>
        </p:txBody>
      </p:sp>
      <p:sp>
        <p:nvSpPr>
          <p:cNvPr id="3" name="Content Placeholder 2"/>
          <p:cNvSpPr>
            <a:spLocks noGrp="1"/>
          </p:cNvSpPr>
          <p:nvPr>
            <p:ph sz="half" idx="1"/>
          </p:nvPr>
        </p:nvSpPr>
        <p:spPr>
          <a:xfrm>
            <a:off x="757737" y="930947"/>
            <a:ext cx="11163136" cy="5405845"/>
          </a:xfrm>
        </p:spPr>
        <p:txBody>
          <a:bodyPr>
            <a:noAutofit/>
          </a:bodyPr>
          <a:lstStyle/>
          <a:p>
            <a:pPr fontAlgn="base">
              <a:lnSpc>
                <a:spcPct val="100000"/>
              </a:lnSpc>
              <a:spcBef>
                <a:spcPct val="0"/>
              </a:spcBef>
            </a:pPr>
            <a:r>
              <a:rPr lang="en-US" altLang="en-US" dirty="0"/>
              <a:t>We’re adding a few import statements on top of the file. </a:t>
            </a:r>
            <a:r>
              <a:rPr lang="en-US" altLang="en-US" dirty="0" err="1"/>
              <a:t>NgRedux</a:t>
            </a:r>
            <a:r>
              <a:rPr lang="en-US" altLang="en-US" dirty="0"/>
              <a:t> and select is imported from the @angular-redux/store package. </a:t>
            </a:r>
            <a:r>
              <a:rPr lang="en-US" altLang="en-US" dirty="0" err="1"/>
              <a:t>IAppState</a:t>
            </a:r>
            <a:r>
              <a:rPr lang="en-US" altLang="en-US" dirty="0"/>
              <a:t> is imported from </a:t>
            </a:r>
            <a:r>
              <a:rPr lang="en-US" altLang="en-US" dirty="0" err="1"/>
              <a:t>store.ts</a:t>
            </a:r>
            <a:r>
              <a:rPr lang="en-US" altLang="en-US" dirty="0"/>
              <a:t> and the action type REMOVE_ALL_TODOS is imported from </a:t>
            </a:r>
            <a:r>
              <a:rPr lang="en-US" altLang="en-US" dirty="0" err="1"/>
              <a:t>actions.ts</a:t>
            </a:r>
            <a:r>
              <a:rPr lang="en-US" altLang="en-US" dirty="0"/>
              <a:t>.</a:t>
            </a:r>
          </a:p>
          <a:p>
            <a:pPr fontAlgn="base">
              <a:lnSpc>
                <a:spcPct val="100000"/>
              </a:lnSpc>
              <a:spcBef>
                <a:spcPct val="0"/>
              </a:spcBef>
            </a:pPr>
            <a:r>
              <a:rPr lang="en-US" altLang="en-US" dirty="0"/>
              <a:t>Using dependency injection again the </a:t>
            </a:r>
            <a:r>
              <a:rPr lang="en-US" altLang="en-US" dirty="0" err="1"/>
              <a:t>NgRedux</a:t>
            </a:r>
            <a:r>
              <a:rPr lang="en-US" altLang="en-US" dirty="0"/>
              <a:t>&lt;</a:t>
            </a:r>
            <a:r>
              <a:rPr lang="en-US" altLang="en-US" dirty="0" err="1"/>
              <a:t>IAppState</a:t>
            </a:r>
            <a:r>
              <a:rPr lang="en-US" altLang="en-US" dirty="0"/>
              <a:t>&gt; service is injected into the class. The </a:t>
            </a:r>
            <a:r>
              <a:rPr lang="en-US" altLang="en-US" dirty="0" err="1"/>
              <a:t>clearTodos</a:t>
            </a:r>
            <a:r>
              <a:rPr lang="en-US" altLang="en-US" dirty="0"/>
              <a:t> method is implemented to dispatch the REMOVE_ALL_TODOS action type to the store. Dispatching is done by using the dispatch method of the </a:t>
            </a:r>
            <a:r>
              <a:rPr lang="en-US" altLang="en-US" dirty="0" err="1"/>
              <a:t>NgRedux</a:t>
            </a:r>
            <a:r>
              <a:rPr lang="en-US" altLang="en-US" dirty="0"/>
              <a:t> service.</a:t>
            </a:r>
          </a:p>
          <a:p>
            <a:pPr fontAlgn="base">
              <a:lnSpc>
                <a:spcPct val="100000"/>
              </a:lnSpc>
              <a:spcBef>
                <a:spcPct val="0"/>
              </a:spcBef>
            </a:pPr>
            <a:r>
              <a:rPr lang="en-US" altLang="en-US" dirty="0"/>
              <a:t>Furthermore we need to access the state properties </a:t>
            </a:r>
            <a:r>
              <a:rPr lang="en-US" altLang="en-US" dirty="0" err="1"/>
              <a:t>todos</a:t>
            </a:r>
            <a:r>
              <a:rPr lang="en-US" altLang="en-US" dirty="0"/>
              <a:t> and </a:t>
            </a:r>
            <a:r>
              <a:rPr lang="en-US" altLang="en-US" dirty="0" err="1"/>
              <a:t>lastUpdate</a:t>
            </a:r>
            <a:r>
              <a:rPr lang="en-US" altLang="en-US" dirty="0"/>
              <a:t>. To define class properties which gives you access to the store properties we need to use the @select decorator.</a:t>
            </a:r>
          </a:p>
          <a:p>
            <a:pPr fontAlgn="base">
              <a:lnSpc>
                <a:spcPct val="100000"/>
              </a:lnSpc>
              <a:spcBef>
                <a:spcPct val="0"/>
              </a:spcBef>
            </a:pPr>
            <a:r>
              <a:rPr lang="en-US" altLang="en-US" dirty="0"/>
              <a:t>Now we’re ready to implement the corresponding template in todo-overview.component.html:</a:t>
            </a:r>
          </a:p>
          <a:p>
            <a:pPr marL="530352" lvl="1" indent="0" fontAlgn="base">
              <a:lnSpc>
                <a:spcPct val="100000"/>
              </a:lnSpc>
              <a:spcBef>
                <a:spcPct val="0"/>
              </a:spcBef>
              <a:buNone/>
            </a:pPr>
            <a:r>
              <a:rPr lang="en-US" altLang="en-US" dirty="0"/>
              <a:t>&lt;p class="text-right"&gt;&lt;span class="badge badge-secondary"&gt;Last Update: {{ (</a:t>
            </a:r>
            <a:r>
              <a:rPr lang="en-US" altLang="en-US" dirty="0" err="1"/>
              <a:t>lastUpdate</a:t>
            </a:r>
            <a:r>
              <a:rPr lang="en-US" altLang="en-US" dirty="0"/>
              <a:t> | async) | date:'</a:t>
            </a:r>
            <a:r>
              <a:rPr lang="en-US" altLang="en-US" dirty="0" err="1"/>
              <a:t>mediumTime</a:t>
            </a:r>
            <a:r>
              <a:rPr lang="en-US" altLang="en-US" dirty="0"/>
              <a:t>' }} | Total items: {{ (</a:t>
            </a:r>
            <a:r>
              <a:rPr lang="en-US" altLang="en-US" dirty="0" err="1"/>
              <a:t>todos</a:t>
            </a:r>
            <a:r>
              <a:rPr lang="en-US" altLang="en-US" dirty="0"/>
              <a:t> | async).length }}&lt;/span&gt;&lt;/p&gt;</a:t>
            </a:r>
            <a:br>
              <a:rPr lang="en-US" altLang="en-US" dirty="0"/>
            </a:br>
            <a:r>
              <a:rPr lang="en-US" altLang="en-US" dirty="0"/>
              <a:t>&lt;button class="</a:t>
            </a:r>
            <a:r>
              <a:rPr lang="en-US" altLang="en-US" dirty="0" err="1"/>
              <a:t>btn</a:t>
            </a:r>
            <a:r>
              <a:rPr lang="en-US" altLang="en-US" dirty="0"/>
              <a:t> </a:t>
            </a:r>
            <a:r>
              <a:rPr lang="en-US" altLang="en-US" dirty="0" err="1"/>
              <a:t>btn</a:t>
            </a:r>
            <a:r>
              <a:rPr lang="en-US" altLang="en-US" dirty="0"/>
              <a:t>-primary" (click)="</a:t>
            </a:r>
            <a:r>
              <a:rPr lang="en-US" altLang="en-US" dirty="0" err="1"/>
              <a:t>clearTodos</a:t>
            </a:r>
            <a:r>
              <a:rPr lang="en-US" altLang="en-US" dirty="0"/>
              <a:t>()"&gt;Delete All&lt;/button&gt;</a:t>
            </a:r>
          </a:p>
          <a:p>
            <a:pPr fontAlgn="base">
              <a:lnSpc>
                <a:spcPct val="100000"/>
              </a:lnSpc>
              <a:spcBef>
                <a:spcPct val="0"/>
              </a:spcBef>
            </a:pPr>
            <a:r>
              <a:rPr lang="en-US" altLang="en-US" dirty="0"/>
              <a:t>Please note, that you need to use the async pipe to include store properties as an expression statement in your template code. </a:t>
            </a:r>
          </a:p>
        </p:txBody>
      </p:sp>
      <p:sp>
        <p:nvSpPr>
          <p:cNvPr id="4" name="Rectangle 1">
            <a:extLst>
              <a:ext uri="{FF2B5EF4-FFF2-40B4-BE49-F238E27FC236}">
                <a16:creationId xmlns:a16="http://schemas.microsoft.com/office/drawing/2014/main" id="{8FA7DC75-1F12-4F74-9EC6-07CA40B175A9}"/>
              </a:ext>
            </a:extLst>
          </p:cNvPr>
          <p:cNvSpPr>
            <a:spLocks noChangeArrowheads="1"/>
          </p:cNvSpPr>
          <p:nvPr/>
        </p:nvSpPr>
        <p:spPr bwMode="auto">
          <a:xfrm>
            <a:off x="0" y="-116621"/>
            <a:ext cx="65" cy="69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0944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28406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737" y="317790"/>
            <a:ext cx="10676525" cy="794208"/>
          </a:xfrm>
        </p:spPr>
        <p:txBody>
          <a:bodyPr>
            <a:normAutofit/>
          </a:bodyPr>
          <a:lstStyle/>
          <a:p>
            <a:r>
              <a:rPr lang="en-IN" b="1" cap="all" dirty="0"/>
              <a:t>Implementing </a:t>
            </a:r>
            <a:r>
              <a:rPr lang="en-IN" b="1" cap="all" dirty="0" err="1"/>
              <a:t>TodoListComponent</a:t>
            </a:r>
            <a:endParaRPr lang="en-US" b="1" cap="all" dirty="0"/>
          </a:p>
        </p:txBody>
      </p:sp>
      <p:sp>
        <p:nvSpPr>
          <p:cNvPr id="3" name="Content Placeholder 2"/>
          <p:cNvSpPr>
            <a:spLocks noGrp="1"/>
          </p:cNvSpPr>
          <p:nvPr>
            <p:ph sz="half" idx="1"/>
          </p:nvPr>
        </p:nvSpPr>
        <p:spPr>
          <a:xfrm>
            <a:off x="757737" y="930947"/>
            <a:ext cx="11163136" cy="5405845"/>
          </a:xfrm>
        </p:spPr>
        <p:txBody>
          <a:bodyPr>
            <a:noAutofit/>
          </a:bodyPr>
          <a:lstStyle/>
          <a:p>
            <a:pPr lvl="0" fontAlgn="base">
              <a:spcBef>
                <a:spcPct val="0"/>
              </a:spcBef>
            </a:pPr>
            <a:r>
              <a:rPr lang="en-US" altLang="en-US" dirty="0"/>
              <a:t>Our second component is the TODOSLISTCOMPONENT and is added to the project by using the following command:</a:t>
            </a:r>
          </a:p>
          <a:p>
            <a:pPr marL="530352" lvl="1" indent="0" fontAlgn="base">
              <a:spcBef>
                <a:spcPct val="0"/>
              </a:spcBef>
              <a:buNone/>
            </a:pPr>
            <a:r>
              <a:rPr lang="en-US" altLang="en-US" dirty="0"/>
              <a:t>$ ng g component </a:t>
            </a:r>
            <a:r>
              <a:rPr lang="en-US" altLang="en-US" dirty="0" err="1"/>
              <a:t>todo</a:t>
            </a:r>
            <a:r>
              <a:rPr lang="en-US" altLang="en-US" dirty="0"/>
              <a:t>-list </a:t>
            </a:r>
          </a:p>
          <a:p>
            <a:pPr lvl="0" fontAlgn="base">
              <a:spcBef>
                <a:spcPct val="0"/>
              </a:spcBef>
            </a:pPr>
            <a:r>
              <a:rPr lang="en-US" altLang="en-US" dirty="0"/>
              <a:t>As we need to implement the </a:t>
            </a:r>
            <a:r>
              <a:rPr lang="en-US" altLang="en-US" dirty="0" err="1"/>
              <a:t>todo</a:t>
            </a:r>
            <a:r>
              <a:rPr lang="en-US" altLang="en-US" dirty="0"/>
              <a:t> entry form as part of this component we need to add the Angular </a:t>
            </a:r>
            <a:r>
              <a:rPr lang="en-US" altLang="en-US" dirty="0" err="1"/>
              <a:t>FormsModule</a:t>
            </a:r>
            <a:r>
              <a:rPr lang="en-US" altLang="en-US" dirty="0"/>
              <a:t> to our application. Add the following import statement to file </a:t>
            </a:r>
            <a:r>
              <a:rPr lang="en-US" altLang="en-US" dirty="0" err="1"/>
              <a:t>app.module.ts</a:t>
            </a:r>
            <a:r>
              <a:rPr lang="en-US" altLang="en-US" dirty="0"/>
              <a:t>:</a:t>
            </a:r>
          </a:p>
          <a:p>
            <a:pPr marL="530352" lvl="1" indent="0" fontAlgn="base">
              <a:spcBef>
                <a:spcPct val="0"/>
              </a:spcBef>
              <a:buNone/>
            </a:pPr>
            <a:r>
              <a:rPr lang="en-US" altLang="en-US" dirty="0"/>
              <a:t>import { </a:t>
            </a:r>
            <a:r>
              <a:rPr lang="en-US" altLang="en-US" dirty="0" err="1"/>
              <a:t>FormsModule</a:t>
            </a:r>
            <a:r>
              <a:rPr lang="en-US" altLang="en-US" dirty="0"/>
              <a:t> } from '@angular/forms'; </a:t>
            </a:r>
          </a:p>
          <a:p>
            <a:pPr lvl="0" fontAlgn="base">
              <a:spcBef>
                <a:spcPct val="0"/>
              </a:spcBef>
            </a:pPr>
            <a:r>
              <a:rPr lang="en-US" altLang="en-US" dirty="0"/>
              <a:t>Add the </a:t>
            </a:r>
            <a:r>
              <a:rPr lang="en-US" altLang="en-US" dirty="0" err="1"/>
              <a:t>FormsModule</a:t>
            </a:r>
            <a:r>
              <a:rPr lang="en-US" altLang="en-US" dirty="0"/>
              <a:t> to the imports array as well.</a:t>
            </a:r>
          </a:p>
          <a:p>
            <a:pPr lvl="0" fontAlgn="base">
              <a:spcBef>
                <a:spcPct val="0"/>
              </a:spcBef>
            </a:pPr>
            <a:r>
              <a:rPr lang="en-US" altLang="en-US" dirty="0"/>
              <a:t>Next, let’s change the default implementation of the component class in </a:t>
            </a:r>
            <a:r>
              <a:rPr lang="en-US" altLang="en-US" dirty="0" err="1"/>
              <a:t>todos-list.component.ts</a:t>
            </a:r>
            <a:r>
              <a:rPr lang="en-US" altLang="en-US" dirty="0"/>
              <a:t> to what you can see in the following code listing: (Refer the code in Notes section)</a:t>
            </a:r>
          </a:p>
        </p:txBody>
      </p:sp>
      <p:sp>
        <p:nvSpPr>
          <p:cNvPr id="4" name="Rectangle 1">
            <a:extLst>
              <a:ext uri="{FF2B5EF4-FFF2-40B4-BE49-F238E27FC236}">
                <a16:creationId xmlns:a16="http://schemas.microsoft.com/office/drawing/2014/main" id="{8FA7DC75-1F12-4F74-9EC6-07CA40B175A9}"/>
              </a:ext>
            </a:extLst>
          </p:cNvPr>
          <p:cNvSpPr>
            <a:spLocks noChangeArrowheads="1"/>
          </p:cNvSpPr>
          <p:nvPr/>
        </p:nvSpPr>
        <p:spPr bwMode="auto">
          <a:xfrm>
            <a:off x="0" y="-116621"/>
            <a:ext cx="65" cy="69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0944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31118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737" y="317790"/>
            <a:ext cx="10676525" cy="794208"/>
          </a:xfrm>
        </p:spPr>
        <p:txBody>
          <a:bodyPr>
            <a:normAutofit/>
          </a:bodyPr>
          <a:lstStyle/>
          <a:p>
            <a:r>
              <a:rPr lang="en-IN" b="1" cap="all" dirty="0"/>
              <a:t>Implementing </a:t>
            </a:r>
            <a:r>
              <a:rPr lang="en-IN" b="1" cap="all" dirty="0" err="1"/>
              <a:t>TodoListComponent</a:t>
            </a:r>
            <a:endParaRPr lang="en-US" b="1" cap="all" dirty="0"/>
          </a:p>
        </p:txBody>
      </p:sp>
      <p:sp>
        <p:nvSpPr>
          <p:cNvPr id="3" name="Content Placeholder 2"/>
          <p:cNvSpPr>
            <a:spLocks noGrp="1"/>
          </p:cNvSpPr>
          <p:nvPr>
            <p:ph sz="half" idx="1"/>
          </p:nvPr>
        </p:nvSpPr>
        <p:spPr>
          <a:xfrm>
            <a:off x="757737" y="930947"/>
            <a:ext cx="11184328" cy="5789893"/>
          </a:xfrm>
        </p:spPr>
        <p:txBody>
          <a:bodyPr>
            <a:noAutofit/>
          </a:bodyPr>
          <a:lstStyle/>
          <a:p>
            <a:pPr>
              <a:lnSpc>
                <a:spcPct val="100000"/>
              </a:lnSpc>
            </a:pPr>
            <a:r>
              <a:rPr lang="en-US" dirty="0"/>
              <a:t>Now let’s take a look at the template implementation in file todo-list.component.html:</a:t>
            </a:r>
          </a:p>
          <a:p>
            <a:pPr lvl="1">
              <a:lnSpc>
                <a:spcPct val="100000"/>
              </a:lnSpc>
            </a:pPr>
            <a:r>
              <a:rPr lang="en-US" dirty="0"/>
              <a:t>Refer the code in Notes session</a:t>
            </a:r>
          </a:p>
          <a:p>
            <a:pPr lvl="0" fontAlgn="base">
              <a:lnSpc>
                <a:spcPct val="100000"/>
              </a:lnSpc>
            </a:pPr>
            <a:r>
              <a:rPr lang="en-US" altLang="en-US" dirty="0"/>
              <a:t>This template contains the implementation of an Angular template-driven form which lets the user input new </a:t>
            </a:r>
            <a:r>
              <a:rPr lang="en-US" altLang="en-US" dirty="0" err="1"/>
              <a:t>todo</a:t>
            </a:r>
            <a:r>
              <a:rPr lang="en-US" altLang="en-US" dirty="0"/>
              <a:t> items. The form submit event is connected to the </a:t>
            </a:r>
            <a:r>
              <a:rPr lang="en-US" altLang="en-US" dirty="0" err="1"/>
              <a:t>onSubmit</a:t>
            </a:r>
            <a:r>
              <a:rPr lang="en-US" altLang="en-US" dirty="0"/>
              <a:t> event handler method, so that the </a:t>
            </a:r>
            <a:r>
              <a:rPr lang="en-US" altLang="en-US" dirty="0" err="1"/>
              <a:t>ADD_TODOaction</a:t>
            </a:r>
            <a:r>
              <a:rPr lang="en-US" altLang="en-US" dirty="0"/>
              <a:t> type is dispatched to the store whenever a user submits the form.</a:t>
            </a:r>
          </a:p>
          <a:p>
            <a:pPr lvl="0" fontAlgn="base">
              <a:lnSpc>
                <a:spcPct val="100000"/>
              </a:lnSpc>
            </a:pPr>
            <a:r>
              <a:rPr lang="en-US" altLang="en-US" dirty="0"/>
              <a:t>The table output of the </a:t>
            </a:r>
            <a:r>
              <a:rPr lang="en-US" altLang="en-US" dirty="0" err="1"/>
              <a:t>todos</a:t>
            </a:r>
            <a:r>
              <a:rPr lang="en-US" altLang="en-US" dirty="0"/>
              <a:t> array is done by using the </a:t>
            </a:r>
            <a:r>
              <a:rPr lang="en-US" altLang="en-US" dirty="0" err="1"/>
              <a:t>NgFor</a:t>
            </a:r>
            <a:r>
              <a:rPr lang="en-US" altLang="en-US" dirty="0"/>
              <a:t> directive in the following form:</a:t>
            </a:r>
          </a:p>
          <a:p>
            <a:pPr lvl="1" fontAlgn="base">
              <a:lnSpc>
                <a:spcPct val="100000"/>
              </a:lnSpc>
            </a:pPr>
            <a:r>
              <a:rPr lang="en-US" altLang="en-US" dirty="0"/>
              <a:t>&lt;tr *</a:t>
            </a:r>
            <a:r>
              <a:rPr lang="en-US" altLang="en-US" dirty="0" err="1"/>
              <a:t>ngFor</a:t>
            </a:r>
            <a:r>
              <a:rPr lang="en-US" altLang="en-US" dirty="0"/>
              <a:t>="let t of </a:t>
            </a:r>
            <a:r>
              <a:rPr lang="en-US" altLang="en-US" dirty="0" err="1"/>
              <a:t>todos</a:t>
            </a:r>
            <a:r>
              <a:rPr lang="en-US" altLang="en-US" dirty="0"/>
              <a:t> | async"&gt; </a:t>
            </a:r>
          </a:p>
          <a:p>
            <a:pPr>
              <a:lnSpc>
                <a:spcPct val="100000"/>
              </a:lnSpc>
            </a:pPr>
            <a:r>
              <a:rPr lang="en-IN" dirty="0"/>
              <a:t>Again, it’s important to use the async pipe again to retrieve data from the store for usage in the template.</a:t>
            </a:r>
            <a:endParaRPr lang="en-US" dirty="0"/>
          </a:p>
          <a:p>
            <a:pPr>
              <a:lnSpc>
                <a:spcPct val="100000"/>
              </a:lnSpc>
            </a:pPr>
            <a:r>
              <a:rPr lang="en-IN" dirty="0"/>
              <a:t>To complete a </a:t>
            </a:r>
            <a:r>
              <a:rPr lang="en-IN" dirty="0" err="1"/>
              <a:t>todo</a:t>
            </a:r>
            <a:r>
              <a:rPr lang="en-IN" dirty="0"/>
              <a:t> item in the table the user should be able to simply click on the element (either on ID, description or responsible). Because of that we’re connecting the </a:t>
            </a:r>
            <a:r>
              <a:rPr lang="en-IN" dirty="0" err="1"/>
              <a:t>toggleTodo</a:t>
            </a:r>
            <a:r>
              <a:rPr lang="en-IN" dirty="0"/>
              <a:t> event handler method with the click event of the &lt;span&gt; elements which contains the text information in the table.</a:t>
            </a:r>
            <a:endParaRPr lang="en-US" dirty="0"/>
          </a:p>
          <a:p>
            <a:pPr>
              <a:lnSpc>
                <a:spcPct val="100000"/>
              </a:lnSpc>
            </a:pPr>
            <a:r>
              <a:rPr lang="en-IN" dirty="0"/>
              <a:t>Finally the user should be able to delete a single </a:t>
            </a:r>
            <a:r>
              <a:rPr lang="en-IN" dirty="0" err="1"/>
              <a:t>todo</a:t>
            </a:r>
            <a:r>
              <a:rPr lang="en-IN" dirty="0"/>
              <a:t> item from the list. To do so a button is included for each row and the click event of that button is connected to the </a:t>
            </a:r>
            <a:r>
              <a:rPr lang="en-IN" dirty="0" err="1"/>
              <a:t>removeTodo</a:t>
            </a:r>
            <a:r>
              <a:rPr lang="en-IN" dirty="0"/>
              <a:t> event handler method.</a:t>
            </a:r>
            <a:endParaRPr lang="en-US" dirty="0"/>
          </a:p>
          <a:p>
            <a:endParaRPr lang="en-US" dirty="0"/>
          </a:p>
          <a:p>
            <a:endParaRPr lang="en-US" dirty="0"/>
          </a:p>
        </p:txBody>
      </p:sp>
      <p:sp>
        <p:nvSpPr>
          <p:cNvPr id="4" name="Rectangle 1">
            <a:extLst>
              <a:ext uri="{FF2B5EF4-FFF2-40B4-BE49-F238E27FC236}">
                <a16:creationId xmlns:a16="http://schemas.microsoft.com/office/drawing/2014/main" id="{8FA7DC75-1F12-4F74-9EC6-07CA40B175A9}"/>
              </a:ext>
            </a:extLst>
          </p:cNvPr>
          <p:cNvSpPr>
            <a:spLocks noChangeArrowheads="1"/>
          </p:cNvSpPr>
          <p:nvPr/>
        </p:nvSpPr>
        <p:spPr bwMode="auto">
          <a:xfrm>
            <a:off x="0" y="-116621"/>
            <a:ext cx="65" cy="69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0944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26067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737" y="317790"/>
            <a:ext cx="10676525" cy="794208"/>
          </a:xfrm>
        </p:spPr>
        <p:txBody>
          <a:bodyPr>
            <a:normAutofit/>
          </a:bodyPr>
          <a:lstStyle/>
          <a:p>
            <a:r>
              <a:rPr lang="en-IN" b="1" cap="all" dirty="0"/>
              <a:t>Implementing </a:t>
            </a:r>
            <a:r>
              <a:rPr lang="en-IN" b="1" cap="all" dirty="0" err="1"/>
              <a:t>TodoListComponent</a:t>
            </a:r>
            <a:endParaRPr lang="en-US" b="1" cap="all" dirty="0"/>
          </a:p>
        </p:txBody>
      </p:sp>
      <p:sp>
        <p:nvSpPr>
          <p:cNvPr id="3" name="Content Placeholder 2"/>
          <p:cNvSpPr>
            <a:spLocks noGrp="1"/>
          </p:cNvSpPr>
          <p:nvPr>
            <p:ph sz="half" idx="1"/>
          </p:nvPr>
        </p:nvSpPr>
        <p:spPr>
          <a:xfrm>
            <a:off x="757737" y="930947"/>
            <a:ext cx="11184328" cy="5789893"/>
          </a:xfrm>
        </p:spPr>
        <p:txBody>
          <a:bodyPr>
            <a:noAutofit/>
          </a:bodyPr>
          <a:lstStyle/>
          <a:p>
            <a:pPr marL="0" fontAlgn="base">
              <a:lnSpc>
                <a:spcPct val="100000"/>
              </a:lnSpc>
              <a:spcBef>
                <a:spcPct val="0"/>
              </a:spcBef>
            </a:pPr>
            <a:r>
              <a:rPr lang="en-US" altLang="en-US" dirty="0"/>
              <a:t>Last but not least you can find the CSS code for class completed in the following listing. This code needs to be inserted into file todo-list.component.css:</a:t>
            </a:r>
          </a:p>
          <a:p>
            <a:pPr marL="0" indent="0" fontAlgn="base">
              <a:lnSpc>
                <a:spcPct val="100000"/>
              </a:lnSpc>
              <a:spcBef>
                <a:spcPct val="0"/>
              </a:spcBef>
              <a:buNone/>
            </a:pPr>
            <a:r>
              <a:rPr lang="en-US" altLang="en-US" dirty="0"/>
              <a:t>	.completed { </a:t>
            </a:r>
            <a:br>
              <a:rPr lang="en-US" altLang="en-US" dirty="0"/>
            </a:br>
            <a:r>
              <a:rPr lang="en-US" altLang="en-US" dirty="0"/>
              <a:t>	    text-decoration: line-through;</a:t>
            </a:r>
            <a:br>
              <a:rPr lang="en-US" altLang="en-US" dirty="0"/>
            </a:br>
            <a:r>
              <a:rPr lang="en-US" altLang="en-US" dirty="0"/>
              <a:t>	  } </a:t>
            </a:r>
          </a:p>
          <a:p>
            <a:pPr marL="0" fontAlgn="base">
              <a:lnSpc>
                <a:spcPct val="100000"/>
              </a:lnSpc>
              <a:spcBef>
                <a:spcPct val="0"/>
              </a:spcBef>
            </a:pPr>
            <a:r>
              <a:rPr lang="en-US" altLang="en-US" dirty="0"/>
              <a:t>By adding the following attribute to the &lt;span&gt; elements which contains the text values of a </a:t>
            </a:r>
            <a:r>
              <a:rPr lang="en-US" altLang="en-US" dirty="0" err="1"/>
              <a:t>todo</a:t>
            </a:r>
            <a:r>
              <a:rPr lang="en-US" altLang="en-US" dirty="0"/>
              <a:t> item we’re applying that class only of the </a:t>
            </a:r>
            <a:r>
              <a:rPr lang="en-US" altLang="en-US" dirty="0" err="1"/>
              <a:t>isCompleted</a:t>
            </a:r>
            <a:r>
              <a:rPr lang="en-US" altLang="en-US" dirty="0"/>
              <a:t> property is set.</a:t>
            </a:r>
          </a:p>
          <a:p>
            <a:pPr marL="146304" lvl="1" indent="0" fontAlgn="base">
              <a:lnSpc>
                <a:spcPct val="100000"/>
              </a:lnSpc>
              <a:spcBef>
                <a:spcPct val="0"/>
              </a:spcBef>
              <a:buNone/>
            </a:pPr>
            <a:r>
              <a:rPr lang="en-US" altLang="en-US" dirty="0"/>
              <a:t>	[</a:t>
            </a:r>
            <a:r>
              <a:rPr lang="en-US" altLang="en-US" dirty="0" err="1"/>
              <a:t>class.completed</a:t>
            </a:r>
            <a:r>
              <a:rPr lang="en-US" altLang="en-US" dirty="0"/>
              <a:t>]="</a:t>
            </a:r>
            <a:r>
              <a:rPr lang="en-US" altLang="en-US" dirty="0" err="1"/>
              <a:t>t.isCompleted</a:t>
            </a:r>
            <a:r>
              <a:rPr lang="en-US" altLang="en-US" dirty="0"/>
              <a:t>" </a:t>
            </a:r>
          </a:p>
          <a:p>
            <a:pPr marL="0" fontAlgn="base">
              <a:lnSpc>
                <a:spcPct val="100000"/>
              </a:lnSpc>
              <a:spcBef>
                <a:spcPct val="0"/>
              </a:spcBef>
            </a:pPr>
            <a:r>
              <a:rPr lang="en-US" altLang="en-US" dirty="0"/>
              <a:t>In that case the text is crossed out, so that the user can see that this item is completed.</a:t>
            </a:r>
          </a:p>
          <a:p>
            <a:pPr marL="0" lvl="0" fontAlgn="base">
              <a:lnSpc>
                <a:spcPct val="100000"/>
              </a:lnSpc>
              <a:spcBef>
                <a:spcPct val="0"/>
              </a:spcBef>
              <a:buFont typeface="Franklin Gothic Book" panose="020B0503020102020204" pitchFamily="34" charset="0"/>
              <a:buNone/>
            </a:pPr>
            <a:endParaRPr lang="en-US" altLang="en-US" dirty="0"/>
          </a:p>
          <a:p>
            <a:endParaRPr lang="en-US" dirty="0"/>
          </a:p>
          <a:p>
            <a:endParaRPr lang="en-US" dirty="0"/>
          </a:p>
        </p:txBody>
      </p:sp>
      <p:sp>
        <p:nvSpPr>
          <p:cNvPr id="4" name="Rectangle 1">
            <a:extLst>
              <a:ext uri="{FF2B5EF4-FFF2-40B4-BE49-F238E27FC236}">
                <a16:creationId xmlns:a16="http://schemas.microsoft.com/office/drawing/2014/main" id="{8FA7DC75-1F12-4F74-9EC6-07CA40B175A9}"/>
              </a:ext>
            </a:extLst>
          </p:cNvPr>
          <p:cNvSpPr>
            <a:spLocks noChangeArrowheads="1"/>
          </p:cNvSpPr>
          <p:nvPr/>
        </p:nvSpPr>
        <p:spPr bwMode="auto">
          <a:xfrm>
            <a:off x="0" y="-116621"/>
            <a:ext cx="65" cy="69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0944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8514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737" y="317790"/>
            <a:ext cx="10676525" cy="794208"/>
          </a:xfrm>
        </p:spPr>
        <p:txBody>
          <a:bodyPr>
            <a:normAutofit/>
          </a:bodyPr>
          <a:lstStyle/>
          <a:p>
            <a:r>
              <a:rPr lang="en-IN" b="1" cap="all" dirty="0"/>
              <a:t>Implementing </a:t>
            </a:r>
            <a:r>
              <a:rPr lang="en-IN" b="1" cap="all" dirty="0" err="1"/>
              <a:t>AppComponent</a:t>
            </a:r>
            <a:endParaRPr lang="en-US" b="1" cap="all" dirty="0"/>
          </a:p>
        </p:txBody>
      </p:sp>
      <p:sp>
        <p:nvSpPr>
          <p:cNvPr id="3" name="Content Placeholder 2"/>
          <p:cNvSpPr>
            <a:spLocks noGrp="1"/>
          </p:cNvSpPr>
          <p:nvPr>
            <p:ph sz="half" idx="1"/>
          </p:nvPr>
        </p:nvSpPr>
        <p:spPr>
          <a:xfrm>
            <a:off x="757737" y="930947"/>
            <a:ext cx="11184328" cy="5789893"/>
          </a:xfrm>
        </p:spPr>
        <p:txBody>
          <a:bodyPr>
            <a:noAutofit/>
          </a:bodyPr>
          <a:lstStyle/>
          <a:p>
            <a:pPr fontAlgn="base">
              <a:lnSpc>
                <a:spcPct val="100000"/>
              </a:lnSpc>
              <a:spcBef>
                <a:spcPct val="0"/>
              </a:spcBef>
            </a:pPr>
            <a:r>
              <a:rPr lang="en-US" altLang="en-US" dirty="0"/>
              <a:t>Finally we need to include both components in </a:t>
            </a:r>
            <a:r>
              <a:rPr lang="en-US" altLang="en-US" dirty="0" err="1"/>
              <a:t>AppComponent</a:t>
            </a:r>
            <a:r>
              <a:rPr lang="en-US" altLang="en-US" dirty="0"/>
              <a:t> by using the elements &lt;app-</a:t>
            </a:r>
            <a:r>
              <a:rPr lang="en-US" altLang="en-US" dirty="0" err="1"/>
              <a:t>todo</a:t>
            </a:r>
            <a:r>
              <a:rPr lang="en-US" altLang="en-US" dirty="0"/>
              <a:t>-overview&gt; and &lt;app-</a:t>
            </a:r>
            <a:r>
              <a:rPr lang="en-US" altLang="en-US" dirty="0" err="1"/>
              <a:t>todo</a:t>
            </a:r>
            <a:r>
              <a:rPr lang="en-US" altLang="en-US" dirty="0"/>
              <a:t>-list&gt;.</a:t>
            </a:r>
          </a:p>
          <a:p>
            <a:pPr marL="530352" lvl="1" indent="0" fontAlgn="base">
              <a:lnSpc>
                <a:spcPct val="100000"/>
              </a:lnSpc>
              <a:spcBef>
                <a:spcPct val="0"/>
              </a:spcBef>
              <a:buNone/>
            </a:pPr>
            <a:r>
              <a:rPr lang="en-US" altLang="en-US" dirty="0"/>
              <a:t>&lt;div class="container" id="app"&gt;</a:t>
            </a:r>
            <a:br>
              <a:rPr lang="en-US" altLang="en-US" dirty="0"/>
            </a:br>
            <a:r>
              <a:rPr lang="en-US" altLang="en-US" dirty="0"/>
              <a:t>  &lt;</a:t>
            </a:r>
            <a:r>
              <a:rPr lang="en-US" altLang="en-US" dirty="0" err="1"/>
              <a:t>br</a:t>
            </a:r>
            <a:r>
              <a:rPr lang="en-US" altLang="en-US" dirty="0"/>
              <a:t>/&gt;</a:t>
            </a:r>
            <a:br>
              <a:rPr lang="en-US" altLang="en-US" dirty="0"/>
            </a:br>
            <a:r>
              <a:rPr lang="en-US" altLang="en-US" dirty="0"/>
              <a:t>    &lt;a </a:t>
            </a:r>
            <a:r>
              <a:rPr lang="en-US" altLang="en-US" dirty="0" err="1"/>
              <a:t>href</a:t>
            </a:r>
            <a:r>
              <a:rPr lang="en-US" altLang="en-US" dirty="0"/>
              <a:t>="http://codingthesmartway.com/" target="_blank"&gt;&lt;</a:t>
            </a:r>
            <a:r>
              <a:rPr lang="en-US" altLang="en-US" dirty="0" err="1"/>
              <a:t>img</a:t>
            </a:r>
            <a:r>
              <a:rPr lang="en-US" altLang="en-US" dirty="0"/>
              <a:t> </a:t>
            </a:r>
            <a:r>
              <a:rPr lang="en-US" altLang="en-US" dirty="0" err="1"/>
              <a:t>src</a:t>
            </a:r>
            <a:r>
              <a:rPr lang="en-US" altLang="en-US" dirty="0"/>
              <a:t>="assets/images/logo.png" width="300" /&gt;&lt;/a&gt;</a:t>
            </a:r>
            <a:br>
              <a:rPr lang="en-US" altLang="en-US" dirty="0"/>
            </a:br>
            <a:r>
              <a:rPr lang="en-US" altLang="en-US" dirty="0"/>
              <a:t>  &lt;</a:t>
            </a:r>
            <a:r>
              <a:rPr lang="en-US" altLang="en-US" dirty="0" err="1"/>
              <a:t>hr</a:t>
            </a:r>
            <a:r>
              <a:rPr lang="en-US" altLang="en-US" dirty="0"/>
              <a:t>&gt;</a:t>
            </a:r>
            <a:br>
              <a:rPr lang="en-US" altLang="en-US" dirty="0"/>
            </a:br>
            <a:r>
              <a:rPr lang="en-US" altLang="en-US" dirty="0"/>
              <a:t>  &lt;div&gt;</a:t>
            </a:r>
            <a:br>
              <a:rPr lang="en-US" altLang="en-US" dirty="0"/>
            </a:br>
            <a:r>
              <a:rPr lang="en-US" altLang="en-US" dirty="0"/>
              <a:t>      &lt;div class="card"&gt;</a:t>
            </a:r>
            <a:br>
              <a:rPr lang="en-US" altLang="en-US" dirty="0"/>
            </a:br>
            <a:r>
              <a:rPr lang="en-US" altLang="en-US" dirty="0"/>
              <a:t>          &lt;div class="card-body"&gt;</a:t>
            </a:r>
            <a:br>
              <a:rPr lang="en-US" altLang="en-US" dirty="0"/>
            </a:br>
            <a:r>
              <a:rPr lang="en-US" altLang="en-US" dirty="0"/>
              <a:t>            &lt;h3 class="card-title"&gt;</a:t>
            </a:r>
            <a:r>
              <a:rPr lang="en-US" altLang="en-US" dirty="0" err="1"/>
              <a:t>Todos</a:t>
            </a:r>
            <a:r>
              <a:rPr lang="en-US" altLang="en-US" dirty="0"/>
              <a:t> App&lt;/h3&gt;</a:t>
            </a:r>
            <a:br>
              <a:rPr lang="en-US" altLang="en-US" dirty="0"/>
            </a:br>
            <a:r>
              <a:rPr lang="en-US" altLang="en-US" dirty="0"/>
              <a:t>            &lt;h6 class="card-subtitle mb-2 text-muted"&gt;Using Angular &amp; Redux&lt;/h6&gt;</a:t>
            </a:r>
            <a:br>
              <a:rPr lang="en-US" altLang="en-US" dirty="0"/>
            </a:br>
            <a:r>
              <a:rPr lang="en-US" altLang="en-US" dirty="0"/>
              <a:t>            &lt;app-</a:t>
            </a:r>
            <a:r>
              <a:rPr lang="en-US" altLang="en-US" dirty="0" err="1"/>
              <a:t>todo</a:t>
            </a:r>
            <a:r>
              <a:rPr lang="en-US" altLang="en-US" dirty="0"/>
              <a:t>-overview&gt;&lt;/app-</a:t>
            </a:r>
            <a:r>
              <a:rPr lang="en-US" altLang="en-US" dirty="0" err="1"/>
              <a:t>todo</a:t>
            </a:r>
            <a:r>
              <a:rPr lang="en-US" altLang="en-US" dirty="0"/>
              <a:t>-overview&gt;</a:t>
            </a:r>
            <a:br>
              <a:rPr lang="en-US" altLang="en-US" dirty="0"/>
            </a:br>
            <a:r>
              <a:rPr lang="en-US" altLang="en-US" dirty="0"/>
              <a:t>            &lt;app-</a:t>
            </a:r>
            <a:r>
              <a:rPr lang="en-US" altLang="en-US" dirty="0" err="1"/>
              <a:t>todo</a:t>
            </a:r>
            <a:r>
              <a:rPr lang="en-US" altLang="en-US" dirty="0"/>
              <a:t>-list&gt;&lt;/app-</a:t>
            </a:r>
            <a:r>
              <a:rPr lang="en-US" altLang="en-US" dirty="0" err="1"/>
              <a:t>todo</a:t>
            </a:r>
            <a:r>
              <a:rPr lang="en-US" altLang="en-US" dirty="0"/>
              <a:t>-list&gt;</a:t>
            </a:r>
            <a:br>
              <a:rPr lang="en-US" altLang="en-US" dirty="0"/>
            </a:br>
            <a:r>
              <a:rPr lang="en-US" altLang="en-US" dirty="0"/>
              <a:t>          &lt;/div&gt;</a:t>
            </a:r>
            <a:br>
              <a:rPr lang="en-US" altLang="en-US" dirty="0"/>
            </a:br>
            <a:r>
              <a:rPr lang="en-US" altLang="en-US" dirty="0"/>
              <a:t>        &lt;/div&gt;</a:t>
            </a:r>
            <a:br>
              <a:rPr lang="en-US" altLang="en-US" dirty="0"/>
            </a:br>
            <a:r>
              <a:rPr lang="en-US" altLang="en-US" dirty="0"/>
              <a:t>  &lt;/div&gt;</a:t>
            </a:r>
            <a:br>
              <a:rPr lang="en-US" altLang="en-US" dirty="0"/>
            </a:br>
            <a:r>
              <a:rPr lang="en-US" altLang="en-US" dirty="0"/>
              <a:t>&lt;/div&gt; </a:t>
            </a:r>
            <a:endParaRPr lang="en-US" dirty="0"/>
          </a:p>
          <a:p>
            <a:endParaRPr lang="en-US" dirty="0"/>
          </a:p>
        </p:txBody>
      </p:sp>
      <p:sp>
        <p:nvSpPr>
          <p:cNvPr id="4" name="Rectangle 1">
            <a:extLst>
              <a:ext uri="{FF2B5EF4-FFF2-40B4-BE49-F238E27FC236}">
                <a16:creationId xmlns:a16="http://schemas.microsoft.com/office/drawing/2014/main" id="{8FA7DC75-1F12-4F74-9EC6-07CA40B175A9}"/>
              </a:ext>
            </a:extLst>
          </p:cNvPr>
          <p:cNvSpPr>
            <a:spLocks noChangeArrowheads="1"/>
          </p:cNvSpPr>
          <p:nvPr/>
        </p:nvSpPr>
        <p:spPr bwMode="auto">
          <a:xfrm>
            <a:off x="0" y="-116621"/>
            <a:ext cx="65" cy="69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0944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567653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Angular Animation </a:t>
            </a:r>
          </a:p>
        </p:txBody>
      </p:sp>
      <p:sp>
        <p:nvSpPr>
          <p:cNvPr id="3" name="Content Placeholder 2"/>
          <p:cNvSpPr>
            <a:spLocks noGrp="1"/>
          </p:cNvSpPr>
          <p:nvPr>
            <p:ph idx="1"/>
          </p:nvPr>
        </p:nvSpPr>
        <p:spPr>
          <a:xfrm>
            <a:off x="705751" y="1428750"/>
            <a:ext cx="11385992" cy="4643751"/>
          </a:xfrm>
        </p:spPr>
        <p:txBody>
          <a:bodyPr>
            <a:noAutofit/>
          </a:bodyPr>
          <a:lstStyle/>
          <a:p>
            <a:r>
              <a:rPr lang="en-US" dirty="0"/>
              <a:t>Motion is an important aspect in the design of modern web applications. </a:t>
            </a:r>
          </a:p>
          <a:p>
            <a:r>
              <a:rPr lang="en-US" dirty="0"/>
              <a:t>Good user interfaces transition smoothly between states with engaging animations that call attention where it's needed.</a:t>
            </a:r>
          </a:p>
          <a:p>
            <a:r>
              <a:rPr lang="en-US" dirty="0"/>
              <a:t> Well-designed animations can make a UI not only more fun but also easier to use.</a:t>
            </a:r>
          </a:p>
          <a:p>
            <a:r>
              <a:rPr lang="en-US" dirty="0" err="1"/>
              <a:t>Angular's</a:t>
            </a:r>
            <a:r>
              <a:rPr lang="en-US" dirty="0"/>
              <a:t> animation system lets you build animations that run with the same kind of native performance found in pure CSS animations.</a:t>
            </a:r>
          </a:p>
        </p:txBody>
      </p:sp>
    </p:spTree>
    <p:extLst>
      <p:ext uri="{BB962C8B-B14F-4D97-AF65-F5344CB8AC3E}">
        <p14:creationId xmlns:p14="http://schemas.microsoft.com/office/powerpoint/2010/main" val="202964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184638"/>
            <a:ext cx="9838592" cy="1485900"/>
          </a:xfrm>
        </p:spPr>
        <p:txBody>
          <a:bodyPr>
            <a:noAutofit/>
          </a:bodyPr>
          <a:lstStyle/>
          <a:p>
            <a:r>
              <a:rPr lang="en-IN" cap="all" dirty="0"/>
              <a:t>Setting Up The Angular 6 </a:t>
            </a:r>
            <a:br>
              <a:rPr lang="en-IN" cap="all" dirty="0"/>
            </a:br>
            <a:r>
              <a:rPr lang="en-IN" cap="all" dirty="0"/>
              <a:t>Animation Project</a:t>
            </a:r>
            <a:endParaRPr lang="en-US" cap="all" dirty="0"/>
          </a:p>
        </p:txBody>
      </p:sp>
      <p:sp>
        <p:nvSpPr>
          <p:cNvPr id="3" name="Content Placeholder 2"/>
          <p:cNvSpPr>
            <a:spLocks noGrp="1"/>
          </p:cNvSpPr>
          <p:nvPr>
            <p:ph idx="1"/>
          </p:nvPr>
        </p:nvSpPr>
        <p:spPr>
          <a:xfrm>
            <a:off x="732129" y="1503561"/>
            <a:ext cx="11385992" cy="4643751"/>
          </a:xfrm>
        </p:spPr>
        <p:txBody>
          <a:bodyPr>
            <a:noAutofit/>
          </a:bodyPr>
          <a:lstStyle/>
          <a:p>
            <a:pPr lvl="0" fontAlgn="base"/>
            <a:r>
              <a:rPr lang="en-US" altLang="en-US" dirty="0"/>
              <a:t>To get started with a practical Angular 6 Animations project, we’ll need to set up an Angular project first. Therefore we’ll be using Angular CLI:</a:t>
            </a:r>
          </a:p>
          <a:p>
            <a:pPr marL="530352" lvl="1" indent="0" fontAlgn="base">
              <a:buNone/>
            </a:pPr>
            <a:r>
              <a:rPr lang="en-US" altLang="en-US" dirty="0"/>
              <a:t>&gt; ng new </a:t>
            </a:r>
            <a:r>
              <a:rPr lang="en-US" altLang="en-US" dirty="0" err="1"/>
              <a:t>angularanimation</a:t>
            </a:r>
            <a:endParaRPr lang="en-US" altLang="en-US" dirty="0"/>
          </a:p>
          <a:p>
            <a:pPr lvl="0" fontAlgn="base"/>
            <a:r>
              <a:rPr lang="en-US" altLang="en-US" dirty="0"/>
              <a:t>This commend is creating a new project directory </a:t>
            </a:r>
            <a:r>
              <a:rPr lang="en-US" altLang="en-US" dirty="0" err="1"/>
              <a:t>angularanimation</a:t>
            </a:r>
            <a:r>
              <a:rPr lang="en-US" altLang="en-US" dirty="0"/>
              <a:t> and installing the Angular 6 default project inside that newly created folder. Now let’s change into that folder:</a:t>
            </a:r>
          </a:p>
          <a:p>
            <a:pPr marL="0" lvl="0" indent="0" fontAlgn="base">
              <a:buNone/>
            </a:pPr>
            <a:r>
              <a:rPr lang="en-US" altLang="en-US" dirty="0"/>
              <a:t>	&gt; cd </a:t>
            </a:r>
            <a:r>
              <a:rPr lang="en-US" altLang="en-US" dirty="0" err="1"/>
              <a:t>angularanimation</a:t>
            </a:r>
            <a:endParaRPr lang="en-US" altLang="en-US" dirty="0"/>
          </a:p>
          <a:p>
            <a:pPr lvl="0" fontAlgn="base"/>
            <a:r>
              <a:rPr lang="en-US" altLang="en-US" dirty="0"/>
              <a:t>and test if everything is working correctly by starting up the development web server:</a:t>
            </a:r>
          </a:p>
          <a:p>
            <a:pPr marL="0" lvl="0" indent="0" fontAlgn="base">
              <a:buNone/>
            </a:pPr>
            <a:r>
              <a:rPr lang="en-US" altLang="en-US" dirty="0"/>
              <a:t>	&gt; ng serve</a:t>
            </a:r>
          </a:p>
        </p:txBody>
      </p:sp>
    </p:spTree>
    <p:extLst>
      <p:ext uri="{BB962C8B-B14F-4D97-AF65-F5344CB8AC3E}">
        <p14:creationId xmlns:p14="http://schemas.microsoft.com/office/powerpoint/2010/main" val="54089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184638"/>
            <a:ext cx="9838592" cy="1485900"/>
          </a:xfrm>
        </p:spPr>
        <p:txBody>
          <a:bodyPr>
            <a:noAutofit/>
          </a:bodyPr>
          <a:lstStyle/>
          <a:p>
            <a:r>
              <a:rPr lang="en-IN" cap="all" dirty="0"/>
              <a:t>Setting Up The Angular 6 </a:t>
            </a:r>
            <a:br>
              <a:rPr lang="en-IN" cap="all" dirty="0"/>
            </a:br>
            <a:r>
              <a:rPr lang="en-IN" cap="all" dirty="0"/>
              <a:t>Animation Project</a:t>
            </a:r>
            <a:endParaRPr lang="en-US" cap="all" dirty="0"/>
          </a:p>
        </p:txBody>
      </p:sp>
      <p:sp>
        <p:nvSpPr>
          <p:cNvPr id="3" name="Content Placeholder 2"/>
          <p:cNvSpPr>
            <a:spLocks noGrp="1"/>
          </p:cNvSpPr>
          <p:nvPr>
            <p:ph idx="1"/>
          </p:nvPr>
        </p:nvSpPr>
        <p:spPr>
          <a:xfrm>
            <a:off x="732129" y="1503561"/>
            <a:ext cx="11385992" cy="4643751"/>
          </a:xfrm>
        </p:spPr>
        <p:txBody>
          <a:bodyPr>
            <a:noAutofit/>
          </a:bodyPr>
          <a:lstStyle/>
          <a:p>
            <a:r>
              <a:rPr lang="en-IN" dirty="0"/>
              <a:t>If you now access URL </a:t>
            </a:r>
            <a:r>
              <a:rPr lang="en-IN" dirty="0">
                <a:hlinkClick r:id="rId3"/>
              </a:rPr>
              <a:t>http://localhost:4200/</a:t>
            </a:r>
            <a:r>
              <a:rPr lang="en-IN" dirty="0"/>
              <a:t> in the browser you should be able to see the following output:</a:t>
            </a:r>
            <a:endParaRPr lang="en-US" dirty="0"/>
          </a:p>
        </p:txBody>
      </p:sp>
      <p:pic>
        <p:nvPicPr>
          <p:cNvPr id="4" name="Picture 3" descr="https://cdn-images-1.medium.com/max/1000/0*vzxWyTYXCoxR3Op2.png">
            <a:extLst>
              <a:ext uri="{FF2B5EF4-FFF2-40B4-BE49-F238E27FC236}">
                <a16:creationId xmlns:a16="http://schemas.microsoft.com/office/drawing/2014/main" id="{D3305CE6-53FE-402E-9FAF-7D29A7D4320D}"/>
              </a:ext>
            </a:extLst>
          </p:cNvPr>
          <p:cNvPicPr/>
          <p:nvPr/>
        </p:nvPicPr>
        <p:blipFill rotWithShape="1">
          <a:blip r:embed="rId4">
            <a:extLst>
              <a:ext uri="{28A0092B-C50C-407E-A947-70E740481C1C}">
                <a14:useLocalDpi xmlns:a14="http://schemas.microsoft.com/office/drawing/2010/main" val="0"/>
              </a:ext>
            </a:extLst>
          </a:blip>
          <a:srcRect l="5093" t="9080" r="7162" b="10119"/>
          <a:stretch/>
        </p:blipFill>
        <p:spPr bwMode="auto">
          <a:xfrm>
            <a:off x="2581201" y="2422771"/>
            <a:ext cx="5728335" cy="3698240"/>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8291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323" y="307732"/>
            <a:ext cx="9838592" cy="703384"/>
          </a:xfrm>
        </p:spPr>
        <p:txBody>
          <a:bodyPr>
            <a:noAutofit/>
          </a:bodyPr>
          <a:lstStyle/>
          <a:p>
            <a:r>
              <a:rPr lang="en-IN" b="1" cap="all" dirty="0"/>
              <a:t>Setting Up Angular Animations</a:t>
            </a:r>
            <a:endParaRPr lang="en-US" b="1" cap="all" dirty="0"/>
          </a:p>
        </p:txBody>
      </p:sp>
      <p:sp>
        <p:nvSpPr>
          <p:cNvPr id="3" name="Content Placeholder 2"/>
          <p:cNvSpPr>
            <a:spLocks noGrp="1"/>
          </p:cNvSpPr>
          <p:nvPr>
            <p:ph idx="1"/>
          </p:nvPr>
        </p:nvSpPr>
        <p:spPr>
          <a:xfrm>
            <a:off x="670583" y="857288"/>
            <a:ext cx="11385992" cy="5895204"/>
          </a:xfrm>
        </p:spPr>
        <p:txBody>
          <a:bodyPr>
            <a:noAutofit/>
          </a:bodyPr>
          <a:lstStyle/>
          <a:p>
            <a:pPr fontAlgn="base">
              <a:lnSpc>
                <a:spcPct val="100000"/>
              </a:lnSpc>
              <a:spcBef>
                <a:spcPct val="0"/>
              </a:spcBef>
            </a:pPr>
            <a:r>
              <a:rPr lang="en-US" altLang="en-US" dirty="0"/>
              <a:t>Now that the Angular 6 project is ready we’re able to set up Angular Animations for this project. The first step is to add the following import statement in </a:t>
            </a:r>
            <a:r>
              <a:rPr lang="en-US" altLang="en-US" dirty="0" err="1"/>
              <a:t>app.module.ts</a:t>
            </a:r>
            <a:r>
              <a:rPr lang="en-US" altLang="en-US" dirty="0"/>
              <a:t>:</a:t>
            </a:r>
          </a:p>
          <a:p>
            <a:pPr marL="530352" lvl="1" indent="0" fontAlgn="base">
              <a:lnSpc>
                <a:spcPct val="100000"/>
              </a:lnSpc>
              <a:spcBef>
                <a:spcPct val="0"/>
              </a:spcBef>
              <a:buNone/>
            </a:pPr>
            <a:r>
              <a:rPr lang="en-US" altLang="en-US" dirty="0"/>
              <a:t>import { </a:t>
            </a:r>
            <a:r>
              <a:rPr lang="en-US" altLang="en-US" dirty="0" err="1"/>
              <a:t>BrowserAnimationsModule</a:t>
            </a:r>
            <a:r>
              <a:rPr lang="en-US" altLang="en-US" dirty="0"/>
              <a:t> } from '@angular/platform-browser/animations';</a:t>
            </a:r>
          </a:p>
          <a:p>
            <a:pPr fontAlgn="base">
              <a:lnSpc>
                <a:spcPct val="100000"/>
              </a:lnSpc>
              <a:spcBef>
                <a:spcPct val="0"/>
              </a:spcBef>
            </a:pPr>
            <a:r>
              <a:rPr lang="en-US" altLang="en-US" dirty="0"/>
              <a:t>Next we need to add </a:t>
            </a:r>
            <a:r>
              <a:rPr lang="en-US" altLang="en-US" dirty="0" err="1"/>
              <a:t>BrowserAnimationsModule</a:t>
            </a:r>
            <a:r>
              <a:rPr lang="en-US" altLang="en-US" dirty="0"/>
              <a:t> to the array which is assigned to the import property of the @</a:t>
            </a:r>
            <a:r>
              <a:rPr lang="en-US" altLang="en-US" dirty="0" err="1"/>
              <a:t>NgModule</a:t>
            </a:r>
            <a:r>
              <a:rPr lang="en-US" altLang="en-US" dirty="0"/>
              <a:t> decorator:</a:t>
            </a:r>
          </a:p>
          <a:p>
            <a:pPr marL="530352" lvl="1" indent="0" fontAlgn="base">
              <a:lnSpc>
                <a:spcPct val="100000"/>
              </a:lnSpc>
              <a:spcBef>
                <a:spcPct val="0"/>
              </a:spcBef>
              <a:buNone/>
            </a:pPr>
            <a:r>
              <a:rPr lang="en-US" altLang="en-US" dirty="0"/>
              <a:t>imports: [</a:t>
            </a:r>
            <a:br>
              <a:rPr lang="en-US" altLang="en-US" dirty="0"/>
            </a:br>
            <a:r>
              <a:rPr lang="en-US" altLang="en-US" dirty="0"/>
              <a:t>    </a:t>
            </a:r>
            <a:r>
              <a:rPr lang="en-US" altLang="en-US" dirty="0" err="1"/>
              <a:t>BrowserModule</a:t>
            </a:r>
            <a:r>
              <a:rPr lang="en-US" altLang="en-US" dirty="0"/>
              <a:t>,</a:t>
            </a:r>
            <a:br>
              <a:rPr lang="en-US" altLang="en-US" dirty="0"/>
            </a:br>
            <a:r>
              <a:rPr lang="en-US" altLang="en-US" dirty="0"/>
              <a:t>    </a:t>
            </a:r>
            <a:r>
              <a:rPr lang="en-US" altLang="en-US" dirty="0" err="1"/>
              <a:t>BrowserAnimationsModule</a:t>
            </a:r>
            <a:br>
              <a:rPr lang="en-US" altLang="en-US" dirty="0"/>
            </a:br>
            <a:r>
              <a:rPr lang="en-US" altLang="en-US" dirty="0"/>
              <a:t>  ],</a:t>
            </a:r>
          </a:p>
          <a:p>
            <a:pPr fontAlgn="base">
              <a:lnSpc>
                <a:spcPct val="100000"/>
              </a:lnSpc>
              <a:spcBef>
                <a:spcPct val="0"/>
              </a:spcBef>
            </a:pPr>
            <a:r>
              <a:rPr lang="en-US" altLang="en-US" dirty="0"/>
              <a:t>This is making the content of </a:t>
            </a:r>
            <a:r>
              <a:rPr lang="en-US" altLang="en-US" dirty="0" err="1"/>
              <a:t>BrowserAnimationsModule</a:t>
            </a:r>
            <a:r>
              <a:rPr lang="en-US" altLang="en-US" dirty="0"/>
              <a:t> available to our application, so that we’re able to import animations in our components.</a:t>
            </a:r>
          </a:p>
          <a:p>
            <a:pPr fontAlgn="base">
              <a:lnSpc>
                <a:spcPct val="100000"/>
              </a:lnSpc>
              <a:spcBef>
                <a:spcPct val="0"/>
              </a:spcBef>
            </a:pPr>
            <a:r>
              <a:rPr lang="en-US" altLang="en-US" dirty="0"/>
              <a:t>Let’s create a new component first:</a:t>
            </a:r>
          </a:p>
          <a:p>
            <a:pPr marL="530352" lvl="1" indent="0" fontAlgn="base">
              <a:lnSpc>
                <a:spcPct val="100000"/>
              </a:lnSpc>
              <a:spcBef>
                <a:spcPct val="0"/>
              </a:spcBef>
              <a:buNone/>
            </a:pPr>
            <a:r>
              <a:rPr lang="en-US" altLang="en-US" dirty="0"/>
              <a:t>&gt; ng g c animate</a:t>
            </a:r>
          </a:p>
          <a:p>
            <a:pPr marL="0" indent="0" fontAlgn="base">
              <a:lnSpc>
                <a:spcPct val="100000"/>
              </a:lnSpc>
              <a:spcBef>
                <a:spcPct val="0"/>
              </a:spcBef>
              <a:buNone/>
            </a:pPr>
            <a:r>
              <a:rPr lang="en-US" altLang="en-US" dirty="0"/>
              <a:t>	This is creating the following four new files in your project:</a:t>
            </a:r>
          </a:p>
          <a:p>
            <a:pPr marL="987552" lvl="2" indent="0" fontAlgn="base">
              <a:lnSpc>
                <a:spcPct val="100000"/>
              </a:lnSpc>
              <a:spcBef>
                <a:spcPct val="0"/>
              </a:spcBef>
              <a:buFont typeface="Franklin Gothic Book" panose="020B0503020102020204" pitchFamily="34" charset="0"/>
              <a:buChar char="•"/>
            </a:pPr>
            <a:r>
              <a:rPr lang="en-US" altLang="en-US" dirty="0" err="1"/>
              <a:t>animate.component.ts</a:t>
            </a:r>
            <a:endParaRPr lang="en-US" altLang="en-US" dirty="0"/>
          </a:p>
          <a:p>
            <a:pPr marL="987552" lvl="2" indent="0" fontAlgn="base">
              <a:lnSpc>
                <a:spcPct val="100000"/>
              </a:lnSpc>
              <a:spcBef>
                <a:spcPct val="0"/>
              </a:spcBef>
              <a:buFont typeface="Franklin Gothic Book" panose="020B0503020102020204" pitchFamily="34" charset="0"/>
              <a:buChar char="•"/>
            </a:pPr>
            <a:r>
              <a:rPr lang="en-US" altLang="en-US" dirty="0" err="1"/>
              <a:t>animate.component.spec.ts</a:t>
            </a:r>
            <a:endParaRPr lang="en-US" altLang="en-US" dirty="0"/>
          </a:p>
          <a:p>
            <a:pPr marL="987552" lvl="2" indent="0" fontAlgn="base">
              <a:lnSpc>
                <a:spcPct val="100000"/>
              </a:lnSpc>
              <a:spcBef>
                <a:spcPct val="0"/>
              </a:spcBef>
              <a:buFont typeface="Franklin Gothic Book" panose="020B0503020102020204" pitchFamily="34" charset="0"/>
              <a:buChar char="•"/>
            </a:pPr>
            <a:r>
              <a:rPr lang="en-US" altLang="en-US" dirty="0"/>
              <a:t>animate.component.html</a:t>
            </a:r>
          </a:p>
          <a:p>
            <a:pPr marL="987552" lvl="2" indent="0" fontAlgn="base">
              <a:lnSpc>
                <a:spcPct val="100000"/>
              </a:lnSpc>
              <a:spcBef>
                <a:spcPct val="0"/>
              </a:spcBef>
              <a:buFont typeface="Franklin Gothic Book" panose="020B0503020102020204" pitchFamily="34" charset="0"/>
              <a:buChar char="•"/>
            </a:pPr>
            <a:r>
              <a:rPr lang="en-US" altLang="en-US" dirty="0"/>
              <a:t>animate.component.css</a:t>
            </a:r>
          </a:p>
        </p:txBody>
      </p:sp>
    </p:spTree>
    <p:extLst>
      <p:ext uri="{BB962C8B-B14F-4D97-AF65-F5344CB8AC3E}">
        <p14:creationId xmlns:p14="http://schemas.microsoft.com/office/powerpoint/2010/main" val="642108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323" y="307732"/>
            <a:ext cx="9838592" cy="703384"/>
          </a:xfrm>
        </p:spPr>
        <p:txBody>
          <a:bodyPr>
            <a:noAutofit/>
          </a:bodyPr>
          <a:lstStyle/>
          <a:p>
            <a:r>
              <a:rPr lang="en-IN" b="1" cap="all" dirty="0"/>
              <a:t>Setting Up Angular Animations</a:t>
            </a:r>
            <a:endParaRPr lang="en-US" b="1" cap="all" dirty="0"/>
          </a:p>
        </p:txBody>
      </p:sp>
      <p:sp>
        <p:nvSpPr>
          <p:cNvPr id="3" name="Content Placeholder 2"/>
          <p:cNvSpPr>
            <a:spLocks noGrp="1"/>
          </p:cNvSpPr>
          <p:nvPr>
            <p:ph idx="1"/>
          </p:nvPr>
        </p:nvSpPr>
        <p:spPr>
          <a:xfrm>
            <a:off x="670583" y="1011116"/>
            <a:ext cx="11385992" cy="5297327"/>
          </a:xfrm>
        </p:spPr>
        <p:txBody>
          <a:bodyPr>
            <a:noAutofit/>
          </a:bodyPr>
          <a:lstStyle/>
          <a:p>
            <a:pPr fontAlgn="base">
              <a:lnSpc>
                <a:spcPct val="100000"/>
              </a:lnSpc>
              <a:spcBef>
                <a:spcPct val="0"/>
              </a:spcBef>
            </a:pPr>
            <a:r>
              <a:rPr lang="en-US" altLang="en-US" dirty="0"/>
              <a:t>The new component </a:t>
            </a:r>
            <a:r>
              <a:rPr lang="en-US" altLang="en-US" dirty="0" err="1"/>
              <a:t>AnimateComponent</a:t>
            </a:r>
            <a:r>
              <a:rPr lang="en-US" altLang="en-US" dirty="0"/>
              <a:t> is automatically added to the main application module in </a:t>
            </a:r>
            <a:r>
              <a:rPr lang="en-US" altLang="en-US" dirty="0" err="1"/>
              <a:t>app.module.ts</a:t>
            </a:r>
            <a:r>
              <a:rPr lang="en-US" altLang="en-US" dirty="0"/>
              <a:t> and therewith it is made available in your application:</a:t>
            </a:r>
          </a:p>
          <a:p>
            <a:pPr marL="530352" lvl="1" indent="0" fontAlgn="base">
              <a:lnSpc>
                <a:spcPct val="100000"/>
              </a:lnSpc>
              <a:spcBef>
                <a:spcPct val="0"/>
              </a:spcBef>
              <a:buNone/>
            </a:pPr>
            <a:r>
              <a:rPr lang="en-US" altLang="en-US" dirty="0"/>
              <a:t>import { </a:t>
            </a:r>
            <a:r>
              <a:rPr lang="en-US" altLang="en-US" dirty="0" err="1"/>
              <a:t>BrowserModule</a:t>
            </a:r>
            <a:r>
              <a:rPr lang="en-US" altLang="en-US" dirty="0"/>
              <a:t> } from '@angular/platform-browser';</a:t>
            </a:r>
            <a:br>
              <a:rPr lang="en-US" altLang="en-US" dirty="0"/>
            </a:br>
            <a:r>
              <a:rPr lang="en-US" altLang="en-US" dirty="0"/>
              <a:t>import { </a:t>
            </a:r>
            <a:r>
              <a:rPr lang="en-US" altLang="en-US" dirty="0" err="1"/>
              <a:t>BrowserAnimationsModule</a:t>
            </a:r>
            <a:r>
              <a:rPr lang="en-US" altLang="en-US" dirty="0"/>
              <a:t> } from '@angular/platform-browser/animations';</a:t>
            </a:r>
            <a:br>
              <a:rPr lang="en-US" altLang="en-US" dirty="0"/>
            </a:br>
            <a:r>
              <a:rPr lang="en-US" altLang="en-US" dirty="0"/>
              <a:t>import { </a:t>
            </a:r>
            <a:r>
              <a:rPr lang="en-US" altLang="en-US" dirty="0" err="1"/>
              <a:t>NgModule</a:t>
            </a:r>
            <a:r>
              <a:rPr lang="en-US" altLang="en-US" dirty="0"/>
              <a:t> } from '@angular/core';</a:t>
            </a:r>
          </a:p>
          <a:p>
            <a:pPr marL="530352" lvl="1" indent="0" fontAlgn="base">
              <a:lnSpc>
                <a:spcPct val="100000"/>
              </a:lnSpc>
              <a:spcBef>
                <a:spcPct val="0"/>
              </a:spcBef>
              <a:buNone/>
            </a:pPr>
            <a:r>
              <a:rPr lang="en-US" altLang="en-US" dirty="0"/>
              <a:t>import { </a:t>
            </a:r>
            <a:r>
              <a:rPr lang="en-US" altLang="en-US" dirty="0" err="1"/>
              <a:t>AppComponent</a:t>
            </a:r>
            <a:r>
              <a:rPr lang="en-US" altLang="en-US" dirty="0"/>
              <a:t> } from './</a:t>
            </a:r>
            <a:r>
              <a:rPr lang="en-US" altLang="en-US" dirty="0" err="1"/>
              <a:t>app.component</a:t>
            </a:r>
            <a:r>
              <a:rPr lang="en-US" altLang="en-US" dirty="0"/>
              <a:t>';</a:t>
            </a:r>
            <a:br>
              <a:rPr lang="en-US" altLang="en-US" dirty="0"/>
            </a:br>
            <a:r>
              <a:rPr lang="en-US" altLang="en-US" dirty="0"/>
              <a:t>import { </a:t>
            </a:r>
            <a:r>
              <a:rPr lang="en-US" altLang="en-US" dirty="0" err="1"/>
              <a:t>AnimateComponent</a:t>
            </a:r>
            <a:r>
              <a:rPr lang="en-US" altLang="en-US" dirty="0"/>
              <a:t> } from './animate/</a:t>
            </a:r>
            <a:r>
              <a:rPr lang="en-US" altLang="en-US" dirty="0" err="1"/>
              <a:t>animate.component</a:t>
            </a:r>
            <a:r>
              <a:rPr lang="en-US" altLang="en-US" dirty="0"/>
              <a:t>';</a:t>
            </a:r>
          </a:p>
          <a:p>
            <a:pPr marL="530352" lvl="1" indent="0" fontAlgn="base">
              <a:lnSpc>
                <a:spcPct val="100000"/>
              </a:lnSpc>
              <a:spcBef>
                <a:spcPct val="0"/>
              </a:spcBef>
              <a:buNone/>
            </a:pPr>
            <a:r>
              <a:rPr lang="en-US" altLang="en-US" dirty="0"/>
              <a:t>@</a:t>
            </a:r>
            <a:r>
              <a:rPr lang="en-US" altLang="en-US" dirty="0" err="1"/>
              <a:t>NgModule</a:t>
            </a:r>
            <a:r>
              <a:rPr lang="en-US" altLang="en-US" dirty="0"/>
              <a:t>({</a:t>
            </a:r>
            <a:br>
              <a:rPr lang="en-US" altLang="en-US" dirty="0"/>
            </a:br>
            <a:r>
              <a:rPr lang="en-US" altLang="en-US" dirty="0"/>
              <a:t>  declarations: [    </a:t>
            </a:r>
            <a:r>
              <a:rPr lang="en-US" altLang="en-US" dirty="0" err="1"/>
              <a:t>AppComponent</a:t>
            </a:r>
            <a:r>
              <a:rPr lang="en-US" altLang="en-US" dirty="0"/>
              <a:t>,    </a:t>
            </a:r>
            <a:r>
              <a:rPr lang="en-US" altLang="en-US" dirty="0" err="1"/>
              <a:t>AnimateComponent</a:t>
            </a:r>
            <a:r>
              <a:rPr lang="en-US" altLang="en-US" dirty="0"/>
              <a:t>  ],</a:t>
            </a:r>
            <a:br>
              <a:rPr lang="en-US" altLang="en-US" dirty="0"/>
            </a:br>
            <a:r>
              <a:rPr lang="en-US" altLang="en-US" dirty="0"/>
              <a:t>  imports: [    </a:t>
            </a:r>
            <a:r>
              <a:rPr lang="en-US" altLang="en-US" dirty="0" err="1"/>
              <a:t>BrowserModule</a:t>
            </a:r>
            <a:r>
              <a:rPr lang="en-US" altLang="en-US" dirty="0"/>
              <a:t>,    </a:t>
            </a:r>
            <a:r>
              <a:rPr lang="en-US" altLang="en-US" dirty="0" err="1"/>
              <a:t>BrowserAnimationsModule</a:t>
            </a:r>
            <a:r>
              <a:rPr lang="en-US" altLang="en-US" dirty="0"/>
              <a:t>  ],</a:t>
            </a:r>
            <a:br>
              <a:rPr lang="en-US" altLang="en-US" dirty="0"/>
            </a:br>
            <a:r>
              <a:rPr lang="en-US" altLang="en-US" dirty="0"/>
              <a:t>  providers: [],</a:t>
            </a:r>
            <a:br>
              <a:rPr lang="en-US" altLang="en-US" dirty="0"/>
            </a:br>
            <a:r>
              <a:rPr lang="en-US" altLang="en-US" dirty="0"/>
              <a:t>  bootstrap: [</a:t>
            </a:r>
            <a:r>
              <a:rPr lang="en-US" altLang="en-US" dirty="0" err="1"/>
              <a:t>AppComponent</a:t>
            </a:r>
            <a:r>
              <a:rPr lang="en-US" altLang="en-US" dirty="0"/>
              <a:t>]</a:t>
            </a:r>
            <a:br>
              <a:rPr lang="en-US" altLang="en-US" dirty="0"/>
            </a:br>
            <a:r>
              <a:rPr lang="en-US" altLang="en-US" dirty="0"/>
              <a:t>})</a:t>
            </a:r>
            <a:br>
              <a:rPr lang="en-US" altLang="en-US" dirty="0"/>
            </a:br>
            <a:r>
              <a:rPr lang="en-US" altLang="en-US" dirty="0"/>
              <a:t>export class </a:t>
            </a:r>
            <a:r>
              <a:rPr lang="en-US" altLang="en-US" dirty="0" err="1"/>
              <a:t>AppModule</a:t>
            </a:r>
            <a:r>
              <a:rPr lang="en-US" altLang="en-US" dirty="0"/>
              <a:t> { }               </a:t>
            </a:r>
          </a:p>
        </p:txBody>
      </p:sp>
    </p:spTree>
    <p:extLst>
      <p:ext uri="{BB962C8B-B14F-4D97-AF65-F5344CB8AC3E}">
        <p14:creationId xmlns:p14="http://schemas.microsoft.com/office/powerpoint/2010/main" val="20911183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3710</TotalTime>
  <Words>2175</Words>
  <Application>Microsoft Office PowerPoint</Application>
  <PresentationFormat>Widescreen</PresentationFormat>
  <Paragraphs>318</Paragraphs>
  <Slides>47</Slides>
  <Notes>39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3" baseType="lpstr">
      <vt:lpstr>Arial</vt:lpstr>
      <vt:lpstr>Calibri</vt:lpstr>
      <vt:lpstr>Franklin Gothic Book</vt:lpstr>
      <vt:lpstr>Wingdings</vt:lpstr>
      <vt:lpstr>Crop</vt:lpstr>
      <vt:lpstr>think-cell Slide</vt:lpstr>
      <vt:lpstr>      Angular 6</vt:lpstr>
      <vt:lpstr>Animation, Material And Redux</vt:lpstr>
      <vt:lpstr>Animation, Material, Redux</vt:lpstr>
      <vt:lpstr>Animation</vt:lpstr>
      <vt:lpstr>Angular Animation </vt:lpstr>
      <vt:lpstr>Setting Up The Angular 6  Animation Project</vt:lpstr>
      <vt:lpstr>Setting Up The Angular 6  Animation Project</vt:lpstr>
      <vt:lpstr>Setting Up Angular Animations</vt:lpstr>
      <vt:lpstr>Setting Up Angular Animations</vt:lpstr>
      <vt:lpstr>Manage State Changes in AppComponent</vt:lpstr>
      <vt:lpstr>Manage State Changes in AppComponent</vt:lpstr>
      <vt:lpstr>Manage State Changes in AppComponent</vt:lpstr>
      <vt:lpstr>Implementing AnimateComponent</vt:lpstr>
      <vt:lpstr>Implementing AnimateComponent</vt:lpstr>
      <vt:lpstr>Material Design</vt:lpstr>
      <vt:lpstr>Angular 6 Material design</vt:lpstr>
      <vt:lpstr>Setting Up The Angular 6 Project for Material design</vt:lpstr>
      <vt:lpstr>Using ng add To Add Angular Material</vt:lpstr>
      <vt:lpstr>Exploring Angular Material Stater Components</vt:lpstr>
      <vt:lpstr>Exploring Angular Material Stater Components</vt:lpstr>
      <vt:lpstr>Adding The Router</vt:lpstr>
      <vt:lpstr>Adding The Router</vt:lpstr>
      <vt:lpstr>Adding The Router</vt:lpstr>
      <vt:lpstr>Using Other Angular Material Components</vt:lpstr>
      <vt:lpstr>Using Other Angular Material Components</vt:lpstr>
      <vt:lpstr>Using Other Angular Material Components</vt:lpstr>
      <vt:lpstr>New features in angular cli </vt:lpstr>
      <vt:lpstr>Redux</vt:lpstr>
      <vt:lpstr>Angular and Redux</vt:lpstr>
      <vt:lpstr>Building Blocks of Redux</vt:lpstr>
      <vt:lpstr>Building Blocks of Redux</vt:lpstr>
      <vt:lpstr>Building Blocks of Redux</vt:lpstr>
      <vt:lpstr>Setting Up A New Angular Project With Angular CLI</vt:lpstr>
      <vt:lpstr>Installation Redux for Angular</vt:lpstr>
      <vt:lpstr>Implementing Store, Actions and Reducer</vt:lpstr>
      <vt:lpstr>Implementing Store, Actions and Reducer</vt:lpstr>
      <vt:lpstr>Implementing Store, Actions and Reducer</vt:lpstr>
      <vt:lpstr>Activating The Application Store</vt:lpstr>
      <vt:lpstr>Defining Action Types</vt:lpstr>
      <vt:lpstr>Using Action Types In The Reducer</vt:lpstr>
      <vt:lpstr>Using Action Types In The Reducer</vt:lpstr>
      <vt:lpstr>Implementing TodoOverviewComponent</vt:lpstr>
      <vt:lpstr>Implementing TodoOverviewComponent</vt:lpstr>
      <vt:lpstr>Implementing TodoListComponent</vt:lpstr>
      <vt:lpstr>Implementing TodoListComponent</vt:lpstr>
      <vt:lpstr>Implementing TodoListComponent</vt:lpstr>
      <vt:lpstr>Implementing AppComponent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457</cp:revision>
  <dcterms:created xsi:type="dcterms:W3CDTF">2017-07-28T13:43:20Z</dcterms:created>
  <dcterms:modified xsi:type="dcterms:W3CDTF">2019-03-01T07:17:46Z</dcterms:modified>
</cp:coreProperties>
</file>