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6" r:id="rId2"/>
    <p:sldId id="276" r:id="rId3"/>
    <p:sldId id="265" r:id="rId4"/>
    <p:sldId id="257" r:id="rId5"/>
    <p:sldId id="258" r:id="rId6"/>
    <p:sldId id="259" r:id="rId7"/>
    <p:sldId id="260" r:id="rId8"/>
    <p:sldId id="261"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2F04"/>
    <a:srgbClr val="A11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8AC8A-9588-4D80-8B1E-81A4D19A7DE1}" type="datetimeFigureOut">
              <a:rPr lang="en-US" smtClean="0"/>
              <a:t>30-Nov-14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25621-A017-4B8D-967B-E765951A9387}" type="slidenum">
              <a:rPr lang="en-US" smtClean="0"/>
              <a:t>‹#›</a:t>
            </a:fld>
            <a:endParaRPr lang="en-US"/>
          </a:p>
        </p:txBody>
      </p:sp>
    </p:spTree>
    <p:extLst>
      <p:ext uri="{BB962C8B-B14F-4D97-AF65-F5344CB8AC3E}">
        <p14:creationId xmlns:p14="http://schemas.microsoft.com/office/powerpoint/2010/main" val="114906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525621-A017-4B8D-967B-E765951A9387}" type="slidenum">
              <a:rPr lang="en-US" smtClean="0"/>
              <a:t>3</a:t>
            </a:fld>
            <a:endParaRPr lang="en-US"/>
          </a:p>
        </p:txBody>
      </p:sp>
    </p:spTree>
    <p:extLst>
      <p:ext uri="{BB962C8B-B14F-4D97-AF65-F5344CB8AC3E}">
        <p14:creationId xmlns:p14="http://schemas.microsoft.com/office/powerpoint/2010/main" val="1639786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832269-0E6A-4557-9DB4-5FA44DA77825}" type="datetimeFigureOut">
              <a:rPr lang="en-US" smtClean="0"/>
              <a:t>30-Nov-14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378E-294B-4D02-B2EA-827B9228D0A3}" type="slidenum">
              <a:rPr lang="en-US" smtClean="0"/>
              <a:t>‹#›</a:t>
            </a:fld>
            <a:endParaRPr lang="en-US"/>
          </a:p>
        </p:txBody>
      </p:sp>
    </p:spTree>
    <p:extLst>
      <p:ext uri="{BB962C8B-B14F-4D97-AF65-F5344CB8AC3E}">
        <p14:creationId xmlns:p14="http://schemas.microsoft.com/office/powerpoint/2010/main" val="56101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32269-0E6A-4557-9DB4-5FA44DA77825}" type="datetimeFigureOut">
              <a:rPr lang="en-US" smtClean="0"/>
              <a:t>30-Nov-14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378E-294B-4D02-B2EA-827B9228D0A3}" type="slidenum">
              <a:rPr lang="en-US" smtClean="0"/>
              <a:t>‹#›</a:t>
            </a:fld>
            <a:endParaRPr lang="en-US"/>
          </a:p>
        </p:txBody>
      </p:sp>
    </p:spTree>
    <p:extLst>
      <p:ext uri="{BB962C8B-B14F-4D97-AF65-F5344CB8AC3E}">
        <p14:creationId xmlns:p14="http://schemas.microsoft.com/office/powerpoint/2010/main" val="358954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32269-0E6A-4557-9DB4-5FA44DA77825}" type="datetimeFigureOut">
              <a:rPr lang="en-US" smtClean="0"/>
              <a:t>30-Nov-14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378E-294B-4D02-B2EA-827B9228D0A3}" type="slidenum">
              <a:rPr lang="en-US" smtClean="0"/>
              <a:t>‹#›</a:t>
            </a:fld>
            <a:endParaRPr lang="en-US"/>
          </a:p>
        </p:txBody>
      </p:sp>
    </p:spTree>
    <p:extLst>
      <p:ext uri="{BB962C8B-B14F-4D97-AF65-F5344CB8AC3E}">
        <p14:creationId xmlns:p14="http://schemas.microsoft.com/office/powerpoint/2010/main" val="400729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32269-0E6A-4557-9DB4-5FA44DA77825}" type="datetimeFigureOut">
              <a:rPr lang="en-US" smtClean="0"/>
              <a:t>30-Nov-14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378E-294B-4D02-B2EA-827B9228D0A3}" type="slidenum">
              <a:rPr lang="en-US" smtClean="0"/>
              <a:t>‹#›</a:t>
            </a:fld>
            <a:endParaRPr lang="en-US"/>
          </a:p>
        </p:txBody>
      </p:sp>
    </p:spTree>
    <p:extLst>
      <p:ext uri="{BB962C8B-B14F-4D97-AF65-F5344CB8AC3E}">
        <p14:creationId xmlns:p14="http://schemas.microsoft.com/office/powerpoint/2010/main" val="111849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32269-0E6A-4557-9DB4-5FA44DA77825}" type="datetimeFigureOut">
              <a:rPr lang="en-US" smtClean="0"/>
              <a:t>30-Nov-14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378E-294B-4D02-B2EA-827B9228D0A3}" type="slidenum">
              <a:rPr lang="en-US" smtClean="0"/>
              <a:t>‹#›</a:t>
            </a:fld>
            <a:endParaRPr lang="en-US"/>
          </a:p>
        </p:txBody>
      </p:sp>
    </p:spTree>
    <p:extLst>
      <p:ext uri="{BB962C8B-B14F-4D97-AF65-F5344CB8AC3E}">
        <p14:creationId xmlns:p14="http://schemas.microsoft.com/office/powerpoint/2010/main" val="224340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832269-0E6A-4557-9DB4-5FA44DA77825}" type="datetimeFigureOut">
              <a:rPr lang="en-US" smtClean="0"/>
              <a:t>30-Nov-14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378E-294B-4D02-B2EA-827B9228D0A3}" type="slidenum">
              <a:rPr lang="en-US" smtClean="0"/>
              <a:t>‹#›</a:t>
            </a:fld>
            <a:endParaRPr lang="en-US"/>
          </a:p>
        </p:txBody>
      </p:sp>
    </p:spTree>
    <p:extLst>
      <p:ext uri="{BB962C8B-B14F-4D97-AF65-F5344CB8AC3E}">
        <p14:creationId xmlns:p14="http://schemas.microsoft.com/office/powerpoint/2010/main" val="238842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832269-0E6A-4557-9DB4-5FA44DA77825}" type="datetimeFigureOut">
              <a:rPr lang="en-US" smtClean="0"/>
              <a:t>30-Nov-14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6378E-294B-4D02-B2EA-827B9228D0A3}" type="slidenum">
              <a:rPr lang="en-US" smtClean="0"/>
              <a:t>‹#›</a:t>
            </a:fld>
            <a:endParaRPr lang="en-US"/>
          </a:p>
        </p:txBody>
      </p:sp>
    </p:spTree>
    <p:extLst>
      <p:ext uri="{BB962C8B-B14F-4D97-AF65-F5344CB8AC3E}">
        <p14:creationId xmlns:p14="http://schemas.microsoft.com/office/powerpoint/2010/main" val="903583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832269-0E6A-4557-9DB4-5FA44DA77825}" type="datetimeFigureOut">
              <a:rPr lang="en-US" smtClean="0"/>
              <a:t>30-Nov-14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6378E-294B-4D02-B2EA-827B9228D0A3}" type="slidenum">
              <a:rPr lang="en-US" smtClean="0"/>
              <a:t>‹#›</a:t>
            </a:fld>
            <a:endParaRPr lang="en-US"/>
          </a:p>
        </p:txBody>
      </p:sp>
    </p:spTree>
    <p:extLst>
      <p:ext uri="{BB962C8B-B14F-4D97-AF65-F5344CB8AC3E}">
        <p14:creationId xmlns:p14="http://schemas.microsoft.com/office/powerpoint/2010/main" val="374968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32269-0E6A-4557-9DB4-5FA44DA77825}" type="datetimeFigureOut">
              <a:rPr lang="en-US" smtClean="0"/>
              <a:t>30-Nov-14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6378E-294B-4D02-B2EA-827B9228D0A3}" type="slidenum">
              <a:rPr lang="en-US" smtClean="0"/>
              <a:t>‹#›</a:t>
            </a:fld>
            <a:endParaRPr lang="en-US"/>
          </a:p>
        </p:txBody>
      </p:sp>
    </p:spTree>
    <p:extLst>
      <p:ext uri="{BB962C8B-B14F-4D97-AF65-F5344CB8AC3E}">
        <p14:creationId xmlns:p14="http://schemas.microsoft.com/office/powerpoint/2010/main" val="167326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32269-0E6A-4557-9DB4-5FA44DA77825}" type="datetimeFigureOut">
              <a:rPr lang="en-US" smtClean="0"/>
              <a:t>30-Nov-14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378E-294B-4D02-B2EA-827B9228D0A3}" type="slidenum">
              <a:rPr lang="en-US" smtClean="0"/>
              <a:t>‹#›</a:t>
            </a:fld>
            <a:endParaRPr lang="en-US"/>
          </a:p>
        </p:txBody>
      </p:sp>
    </p:spTree>
    <p:extLst>
      <p:ext uri="{BB962C8B-B14F-4D97-AF65-F5344CB8AC3E}">
        <p14:creationId xmlns:p14="http://schemas.microsoft.com/office/powerpoint/2010/main" val="149223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32269-0E6A-4557-9DB4-5FA44DA77825}" type="datetimeFigureOut">
              <a:rPr lang="en-US" smtClean="0"/>
              <a:t>30-Nov-14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378E-294B-4D02-B2EA-827B9228D0A3}" type="slidenum">
              <a:rPr lang="en-US" smtClean="0"/>
              <a:t>‹#›</a:t>
            </a:fld>
            <a:endParaRPr lang="en-US"/>
          </a:p>
        </p:txBody>
      </p:sp>
    </p:spTree>
    <p:extLst>
      <p:ext uri="{BB962C8B-B14F-4D97-AF65-F5344CB8AC3E}">
        <p14:creationId xmlns:p14="http://schemas.microsoft.com/office/powerpoint/2010/main" val="138699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32269-0E6A-4557-9DB4-5FA44DA77825}" type="datetimeFigureOut">
              <a:rPr lang="en-US" smtClean="0"/>
              <a:t>30-Nov-14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6378E-294B-4D02-B2EA-827B9228D0A3}" type="slidenum">
              <a:rPr lang="en-US" smtClean="0"/>
              <a:t>‹#›</a:t>
            </a:fld>
            <a:endParaRPr lang="en-US"/>
          </a:p>
        </p:txBody>
      </p:sp>
    </p:spTree>
    <p:extLst>
      <p:ext uri="{BB962C8B-B14F-4D97-AF65-F5344CB8AC3E}">
        <p14:creationId xmlns:p14="http://schemas.microsoft.com/office/powerpoint/2010/main" val="111345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audio" Target="../media/media4.mp3"/><Relationship Id="rId3" Type="http://schemas.microsoft.com/office/2007/relationships/media" Target="../media/media2.mp3"/><Relationship Id="rId7" Type="http://schemas.microsoft.com/office/2007/relationships/media" Target="../media/media4.mp3"/><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audio" Target="../media/media3.mp3"/><Relationship Id="rId11" Type="http://schemas.openxmlformats.org/officeDocument/2006/relationships/image" Target="../media/image8.png"/><Relationship Id="rId5" Type="http://schemas.microsoft.com/office/2007/relationships/media" Target="../media/media3.mp3"/><Relationship Id="rId10" Type="http://schemas.openxmlformats.org/officeDocument/2006/relationships/image" Target="../media/image7.png"/><Relationship Id="rId4" Type="http://schemas.openxmlformats.org/officeDocument/2006/relationships/audio" Target="../media/media2.mp3"/><Relationship Id="rId9"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hyperlink" Target="mlclass-ex6/vocab.txt"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mlclass-ex6/emailSample1.txt"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mlclass-ex6/processEmail.m" TargetMode="External"/><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mlclass-ex6/emailFeatures.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mlclass-ex6/svmTrain.m"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mlclass-ex6/svmPredict.m"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91082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0">
            <a:extLst>
              <a:ext uri="{28A0092B-C50C-407E-A947-70E740481C1C}">
                <a14:useLocalDpi xmlns:a14="http://schemas.microsoft.com/office/drawing/2010/main" val="0"/>
              </a:ext>
            </a:extLst>
          </a:blip>
          <a:srcRect l="8929" t="2071" r="6057" b="5715"/>
          <a:stretch/>
        </p:blipFill>
        <p:spPr>
          <a:xfrm>
            <a:off x="0" y="1"/>
            <a:ext cx="8651631" cy="4642338"/>
          </a:xfrm>
          <a:prstGeom prst="rect">
            <a:avLst/>
          </a:prstGeom>
        </p:spPr>
      </p:pic>
      <p:pic>
        <p:nvPicPr>
          <p:cNvPr id="3" name="m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6771250" y="1267265"/>
            <a:ext cx="609600" cy="609600"/>
          </a:xfrm>
          <a:prstGeom prst="rect">
            <a:avLst/>
          </a:prstGeom>
        </p:spPr>
      </p:pic>
      <p:pic>
        <p:nvPicPr>
          <p:cNvPr id="4" name="m2">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6771250" y="2954802"/>
            <a:ext cx="609600" cy="609600"/>
          </a:xfrm>
          <a:prstGeom prst="rect">
            <a:avLst/>
          </a:prstGeom>
        </p:spPr>
      </p:pic>
      <p:sp>
        <p:nvSpPr>
          <p:cNvPr id="5" name="TextBox 4"/>
          <p:cNvSpPr txBox="1"/>
          <p:nvPr/>
        </p:nvSpPr>
        <p:spPr>
          <a:xfrm>
            <a:off x="422031" y="4895557"/>
            <a:ext cx="1645920" cy="369332"/>
          </a:xfrm>
          <a:prstGeom prst="rect">
            <a:avLst/>
          </a:prstGeom>
          <a:noFill/>
        </p:spPr>
        <p:txBody>
          <a:bodyPr wrap="square" rtlCol="0">
            <a:spAutoFit/>
          </a:bodyPr>
          <a:lstStyle/>
          <a:p>
            <a:r>
              <a:rPr lang="en-US" dirty="0" smtClean="0"/>
              <a:t>OUTPUT 1 : </a:t>
            </a:r>
            <a:endParaRPr lang="en-US" dirty="0"/>
          </a:p>
        </p:txBody>
      </p:sp>
      <p:pic>
        <p:nvPicPr>
          <p:cNvPr id="6" name="o1">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635391" y="5518107"/>
            <a:ext cx="609600" cy="609600"/>
          </a:xfrm>
          <a:prstGeom prst="rect">
            <a:avLst/>
          </a:prstGeom>
        </p:spPr>
      </p:pic>
      <p:sp>
        <p:nvSpPr>
          <p:cNvPr id="7" name="TextBox 6"/>
          <p:cNvSpPr txBox="1"/>
          <p:nvPr/>
        </p:nvSpPr>
        <p:spPr>
          <a:xfrm>
            <a:off x="4065563" y="4895557"/>
            <a:ext cx="2011680" cy="369332"/>
          </a:xfrm>
          <a:prstGeom prst="rect">
            <a:avLst/>
          </a:prstGeom>
          <a:noFill/>
        </p:spPr>
        <p:txBody>
          <a:bodyPr wrap="square" rtlCol="0">
            <a:spAutoFit/>
          </a:bodyPr>
          <a:lstStyle/>
          <a:p>
            <a:r>
              <a:rPr lang="en-US" dirty="0" smtClean="0"/>
              <a:t>OUTPUT 2 :</a:t>
            </a:r>
            <a:endParaRPr lang="en-US" dirty="0"/>
          </a:p>
        </p:txBody>
      </p:sp>
      <p:pic>
        <p:nvPicPr>
          <p:cNvPr id="8" name="o2">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4461803" y="5518107"/>
            <a:ext cx="609600" cy="609600"/>
          </a:xfrm>
          <a:prstGeom prst="rect">
            <a:avLst/>
          </a:prstGeom>
        </p:spPr>
      </p:pic>
    </p:spTree>
    <p:extLst>
      <p:ext uri="{BB962C8B-B14F-4D97-AF65-F5344CB8AC3E}">
        <p14:creationId xmlns:p14="http://schemas.microsoft.com/office/powerpoint/2010/main" val="29911850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8228"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366" fill="hold"/>
                                        <p:tgtEl>
                                          <p:spTgt spid="4"/>
                                        </p:tgtEl>
                                      </p:cBhvr>
                                    </p:cmd>
                                  </p:childTnLst>
                                </p:cTn>
                              </p:par>
                            </p:childTnLst>
                          </p:cTn>
                        </p:par>
                      </p:childTnLst>
                    </p:cTn>
                  </p:par>
                </p:childTnLst>
              </p:cTn>
              <p:nextCondLst>
                <p:cond evt="onClick" delay="0">
                  <p:tgtEl>
                    <p:spTgt spid="4"/>
                  </p:tgtEl>
                </p:cond>
              </p:nextCondLst>
            </p:seq>
            <p:audio>
              <p:cMediaNode vol="80000">
                <p:cTn id="13" fill="hold" display="0">
                  <p:stCondLst>
                    <p:cond delay="indefinite"/>
                  </p:stCondLst>
                  <p:endCondLst>
                    <p:cond evt="onStopAudio" delay="0">
                      <p:tgtEl>
                        <p:sldTgt/>
                      </p:tgtEl>
                    </p:cond>
                  </p:endCondLst>
                </p:cTn>
                <p:tgtEl>
                  <p:spTgt spid="4"/>
                </p:tgtEl>
              </p:cMediaNode>
            </p:audio>
            <p:seq concurrent="1" nextAc="seek">
              <p:cTn id="14" restart="whenNotActive" fill="hold" evtFilter="cancelBubble" nodeType="interactiveSeq">
                <p:stCondLst>
                  <p:cond evt="onClick" delay="0">
                    <p:tgtEl>
                      <p:spTgt spid="6"/>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7862" fill="hold"/>
                                        <p:tgtEl>
                                          <p:spTgt spid="6"/>
                                        </p:tgtEl>
                                      </p:cBhvr>
                                    </p:cmd>
                                  </p:childTnLst>
                                </p:cTn>
                              </p:par>
                            </p:childTnLst>
                          </p:cTn>
                        </p:par>
                      </p:childTnLst>
                    </p:cTn>
                  </p:par>
                </p:childTnLst>
              </p:cTn>
              <p:nextCondLst>
                <p:cond evt="onClick" delay="0">
                  <p:tgtEl>
                    <p:spTgt spid="6"/>
                  </p:tgtEl>
                </p:cond>
              </p:nextCondLst>
            </p:seq>
            <p:audio>
              <p:cMediaNode vol="80000">
                <p:cTn id="19" fill="hold" display="0">
                  <p:stCondLst>
                    <p:cond delay="indefinite"/>
                  </p:stCondLst>
                  <p:endCondLst>
                    <p:cond evt="onStopAudio" delay="0">
                      <p:tgtEl>
                        <p:sldTgt/>
                      </p:tgtEl>
                    </p:cond>
                  </p:endCondLst>
                </p:cTn>
                <p:tgtEl>
                  <p:spTgt spid="6"/>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8071" fill="hold"/>
                                        <p:tgtEl>
                                          <p:spTgt spid="8"/>
                                        </p:tgtEl>
                                      </p:cBhvr>
                                    </p:cmd>
                                  </p:childTnLst>
                                </p:cTn>
                              </p:par>
                            </p:childTnLst>
                          </p:cTn>
                        </p:par>
                      </p:childTnLst>
                    </p:cTn>
                  </p:par>
                </p:childTnLst>
              </p:cTn>
              <p:nextCondLst>
                <p:cond evt="onClick" delay="0">
                  <p:tgtEl>
                    <p:spTgt spid="8"/>
                  </p:tgtEl>
                </p:cond>
              </p:nextCondLst>
            </p:seq>
            <p:audio>
              <p:cMediaNode vol="80000">
                <p:cTn id="25" fill="hold" display="0">
                  <p:stCondLst>
                    <p:cond delay="indefinite"/>
                  </p:stCondLst>
                  <p:endCondLst>
                    <p:cond evt="onStopAudio" delay="0">
                      <p:tgtEl>
                        <p:sldTgt/>
                      </p:tgtEl>
                    </p:cond>
                  </p:endCondLst>
                </p:cTn>
                <p:tgtEl>
                  <p:spTgt spid="8"/>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695" y="281354"/>
            <a:ext cx="10515600" cy="1325563"/>
          </a:xfrm>
        </p:spPr>
        <p:txBody>
          <a:bodyPr/>
          <a:lstStyle/>
          <a:p>
            <a:r>
              <a:rPr lang="en-US" dirty="0" smtClean="0">
                <a:solidFill>
                  <a:schemeClr val="bg2">
                    <a:lumMod val="50000"/>
                  </a:schemeClr>
                </a:solidFill>
                <a:latin typeface="Adobe Garamond Pro Bold" panose="02020702060506020403" pitchFamily="18" charset="0"/>
              </a:rPr>
              <a:t>SUPPORT VECTOR MACHINE(SVM)</a:t>
            </a:r>
            <a:endParaRPr lang="en-US" dirty="0">
              <a:solidFill>
                <a:schemeClr val="bg2">
                  <a:lumMod val="50000"/>
                </a:schemeClr>
              </a:solidFill>
              <a:latin typeface="Adobe Garamond Pro Bold" panose="02020702060506020403" pitchFamily="18" charset="0"/>
            </a:endParaRPr>
          </a:p>
        </p:txBody>
      </p:sp>
      <p:sp>
        <p:nvSpPr>
          <p:cNvPr id="3" name="Content Placeholder 2"/>
          <p:cNvSpPr>
            <a:spLocks noGrp="1"/>
          </p:cNvSpPr>
          <p:nvPr>
            <p:ph idx="1"/>
          </p:nvPr>
        </p:nvSpPr>
        <p:spPr>
          <a:xfrm>
            <a:off x="317695" y="1792997"/>
            <a:ext cx="10515600" cy="4776615"/>
          </a:xfrm>
        </p:spPr>
        <p:txBody>
          <a:bodyPr/>
          <a:lstStyle/>
          <a:p>
            <a:pPr>
              <a:buFont typeface="Wingdings" panose="05000000000000000000" pitchFamily="2" charset="2"/>
              <a:buChar char="q"/>
            </a:pPr>
            <a:r>
              <a:rPr lang="en-US" dirty="0">
                <a:solidFill>
                  <a:schemeClr val="accent1"/>
                </a:solidFill>
                <a:latin typeface="Adobe Hebrew" panose="02040503050201020203" pitchFamily="18" charset="-79"/>
                <a:cs typeface="Adobe Hebrew" panose="02040503050201020203" pitchFamily="18" charset="-79"/>
              </a:rPr>
              <a:t>S</a:t>
            </a:r>
            <a:r>
              <a:rPr lang="en-US" dirty="0" smtClean="0">
                <a:solidFill>
                  <a:schemeClr val="accent1"/>
                </a:solidFill>
                <a:latin typeface="Adobe Hebrew" panose="02040503050201020203" pitchFamily="18" charset="-79"/>
                <a:cs typeface="Adobe Hebrew" panose="02040503050201020203" pitchFamily="18" charset="-79"/>
              </a:rPr>
              <a:t>upport vector machines are supervised learning models                 with associated learning algorithms that analyze data                         and recognize patterns, used for classification and                       regression analysis. </a:t>
            </a:r>
          </a:p>
          <a:p>
            <a:pPr>
              <a:buFont typeface="Wingdings" panose="05000000000000000000" pitchFamily="2" charset="2"/>
              <a:buChar char="q"/>
            </a:pPr>
            <a:r>
              <a:rPr lang="en-US" dirty="0" smtClean="0">
                <a:solidFill>
                  <a:schemeClr val="accent1"/>
                </a:solidFill>
                <a:latin typeface="Adobe Hebrew" panose="02040503050201020203" pitchFamily="18" charset="-79"/>
                <a:cs typeface="Adobe Hebrew" panose="02040503050201020203" pitchFamily="18" charset="-79"/>
              </a:rPr>
              <a:t>Given a set of training examples each  marked as belonging to one of two categories, an SVM training algorithm builds a model that assigns new examples into one category or the other, making it a non-probabilistic binary linear classifier.</a:t>
            </a:r>
          </a:p>
          <a:p>
            <a:pPr>
              <a:buFont typeface="Wingdings" panose="05000000000000000000" pitchFamily="2" charset="2"/>
              <a:buChar char="q"/>
            </a:pPr>
            <a:r>
              <a:rPr lang="en-US" dirty="0" smtClean="0">
                <a:solidFill>
                  <a:schemeClr val="accent1"/>
                </a:solidFill>
                <a:latin typeface="Adobe Hebrew" panose="02040503050201020203" pitchFamily="18" charset="-79"/>
                <a:cs typeface="Adobe Hebrew" panose="02040503050201020203" pitchFamily="18" charset="-79"/>
              </a:rPr>
              <a:t> An SVM model is a representation of the examples as points in space, mapped so that the examples of the separate categories are divided by a clear gap that is as wide as possible.</a:t>
            </a:r>
            <a:endParaRPr lang="en-US" dirty="0">
              <a:solidFill>
                <a:schemeClr val="accent1"/>
              </a:solidFill>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212048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618" y="604276"/>
            <a:ext cx="10515600" cy="1325563"/>
          </a:xfrm>
        </p:spPr>
        <p:txBody>
          <a:bodyPr/>
          <a:lstStyle/>
          <a:p>
            <a:r>
              <a:rPr lang="en-US" dirty="0" smtClean="0">
                <a:solidFill>
                  <a:schemeClr val="bg2">
                    <a:lumMod val="50000"/>
                  </a:schemeClr>
                </a:solidFill>
                <a:latin typeface="Adobe Garamond Pro Bold" panose="02020702060506020403" pitchFamily="18" charset="0"/>
              </a:rPr>
              <a:t>COST FUNCTION FOR SVM</a:t>
            </a:r>
            <a:endParaRPr lang="en-US" dirty="0">
              <a:solidFill>
                <a:schemeClr val="bg2">
                  <a:lumMod val="50000"/>
                </a:schemeClr>
              </a:solidFill>
              <a:latin typeface="Adobe Garamond Pro Bold" panose="02020702060506020403" pitchFamily="18" charset="0"/>
            </a:endParaRPr>
          </a:p>
        </p:txBody>
      </p:sp>
      <p:sp>
        <p:nvSpPr>
          <p:cNvPr id="3" name="Content Placeholder 2"/>
          <p:cNvSpPr>
            <a:spLocks noGrp="1"/>
          </p:cNvSpPr>
          <p:nvPr>
            <p:ph idx="1"/>
          </p:nvPr>
        </p:nvSpPr>
        <p:spPr>
          <a:xfrm>
            <a:off x="538618" y="2215161"/>
            <a:ext cx="10515600" cy="3738048"/>
          </a:xfrm>
        </p:spPr>
        <p:txBody>
          <a:bodyPr/>
          <a:lstStyle/>
          <a:p>
            <a:pPr>
              <a:buFont typeface="Wingdings" panose="05000000000000000000" pitchFamily="2" charset="2"/>
              <a:buChar char="q"/>
            </a:pPr>
            <a:r>
              <a:rPr lang="en-US" dirty="0" smtClean="0">
                <a:solidFill>
                  <a:schemeClr val="accent1"/>
                </a:solidFill>
                <a:latin typeface="Adobe Hebrew" panose="02040503050201020203" pitchFamily="18" charset="-79"/>
                <a:cs typeface="Adobe Hebrew" panose="02040503050201020203" pitchFamily="18" charset="-79"/>
              </a:rPr>
              <a:t>We have to choose our parameters(</a:t>
            </a:r>
            <a:r>
              <a:rPr lang="el-GR" dirty="0">
                <a:solidFill>
                  <a:schemeClr val="accent1"/>
                </a:solidFill>
                <a:cs typeface="Adobe Hebrew" panose="02040503050201020203" pitchFamily="18" charset="-79"/>
              </a:rPr>
              <a:t>θ</a:t>
            </a:r>
            <a:r>
              <a:rPr lang="en-US" dirty="0" smtClean="0">
                <a:solidFill>
                  <a:schemeClr val="accent1"/>
                </a:solidFill>
                <a:latin typeface="Adobe Hebrew" panose="02040503050201020203" pitchFamily="18" charset="-79"/>
                <a:cs typeface="Adobe Hebrew" panose="02040503050201020203" pitchFamily="18" charset="-79"/>
              </a:rPr>
              <a:t>) such that our                      hypothesis is close to ‘y’ for our training example(</a:t>
            </a:r>
            <a:r>
              <a:rPr lang="en-US" dirty="0" err="1" smtClean="0">
                <a:solidFill>
                  <a:schemeClr val="accent1"/>
                </a:solidFill>
                <a:latin typeface="Adobe Hebrew" panose="02040503050201020203" pitchFamily="18" charset="-79"/>
                <a:cs typeface="Adobe Hebrew" panose="02040503050201020203" pitchFamily="18" charset="-79"/>
              </a:rPr>
              <a:t>x,y</a:t>
            </a:r>
            <a:r>
              <a:rPr lang="en-US" dirty="0" smtClean="0">
                <a:solidFill>
                  <a:schemeClr val="accent1"/>
                </a:solidFill>
                <a:latin typeface="Adobe Hebrew" panose="02040503050201020203" pitchFamily="18" charset="-79"/>
                <a:cs typeface="Adobe Hebrew" panose="02040503050201020203" pitchFamily="18" charset="-79"/>
              </a:rPr>
              <a:t>).</a:t>
            </a:r>
          </a:p>
          <a:p>
            <a:pPr>
              <a:buFont typeface="Wingdings" panose="05000000000000000000" pitchFamily="2" charset="2"/>
              <a:buChar char="q"/>
            </a:pPr>
            <a:r>
              <a:rPr lang="en-US" dirty="0" smtClean="0">
                <a:solidFill>
                  <a:schemeClr val="accent1"/>
                </a:solidFill>
                <a:latin typeface="Adobe Hebrew" panose="02040503050201020203" pitchFamily="18" charset="-79"/>
                <a:cs typeface="Adobe Hebrew" panose="02040503050201020203" pitchFamily="18" charset="-79"/>
              </a:rPr>
              <a:t>So we introduce a ‘Cost Function’ which we have to minimize.</a:t>
            </a:r>
          </a:p>
          <a:p>
            <a:pPr>
              <a:buFont typeface="Wingdings" panose="05000000000000000000" pitchFamily="2" charset="2"/>
              <a:buChar char="q"/>
            </a:pPr>
            <a:r>
              <a:rPr lang="en-US" dirty="0" smtClean="0">
                <a:solidFill>
                  <a:schemeClr val="accent1"/>
                </a:solidFill>
                <a:latin typeface="Adobe Hebrew" panose="02040503050201020203" pitchFamily="18" charset="-79"/>
                <a:cs typeface="Adobe Hebrew" panose="02040503050201020203" pitchFamily="18" charset="-79"/>
              </a:rPr>
              <a:t>This minimal value of the cost function will give the optimal</a:t>
            </a: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    value of </a:t>
            </a:r>
            <a:r>
              <a:rPr lang="el-GR" dirty="0" smtClean="0">
                <a:solidFill>
                  <a:schemeClr val="accent1"/>
                </a:solidFill>
                <a:cs typeface="Adobe Hebrew" panose="02040503050201020203" pitchFamily="18" charset="-79"/>
              </a:rPr>
              <a:t>θ</a:t>
            </a:r>
            <a:r>
              <a:rPr lang="en-US" dirty="0" smtClean="0">
                <a:solidFill>
                  <a:schemeClr val="accent1"/>
                </a:solidFill>
                <a:latin typeface="Adobe Hebrew" panose="02040503050201020203" pitchFamily="18" charset="-79"/>
                <a:cs typeface="Adobe Hebrew" panose="02040503050201020203" pitchFamily="18" charset="-79"/>
              </a:rPr>
              <a:t>.</a:t>
            </a:r>
          </a:p>
          <a:p>
            <a:pPr>
              <a:buFont typeface="Wingdings" panose="05000000000000000000" pitchFamily="2" charset="2"/>
              <a:buChar char="q"/>
            </a:pPr>
            <a:r>
              <a:rPr lang="en-US" dirty="0" smtClean="0">
                <a:solidFill>
                  <a:schemeClr val="accent1"/>
                </a:solidFill>
                <a:latin typeface="Adobe Hebrew" panose="02040503050201020203" pitchFamily="18" charset="-79"/>
                <a:cs typeface="Adobe Hebrew" panose="02040503050201020203" pitchFamily="18" charset="-79"/>
              </a:rPr>
              <a:t>The cost function for an SVM is similar to that of logistic</a:t>
            </a: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    regression.</a:t>
            </a:r>
          </a:p>
        </p:txBody>
      </p:sp>
    </p:spTree>
    <p:extLst>
      <p:ext uri="{BB962C8B-B14F-4D97-AF65-F5344CB8AC3E}">
        <p14:creationId xmlns:p14="http://schemas.microsoft.com/office/powerpoint/2010/main" val="3105945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97" y="159106"/>
            <a:ext cx="10515600" cy="1325563"/>
          </a:xfrm>
        </p:spPr>
        <p:txBody>
          <a:bodyPr/>
          <a:lstStyle/>
          <a:p>
            <a:r>
              <a:rPr lang="en-US" dirty="0" smtClean="0">
                <a:solidFill>
                  <a:schemeClr val="bg2">
                    <a:lumMod val="50000"/>
                  </a:schemeClr>
                </a:solidFill>
                <a:latin typeface="Adobe Garamond Pro Bold" panose="02020702060506020403" pitchFamily="18" charset="0"/>
              </a:rPr>
              <a:t>SVM HYPOTHESIS AND COST FUNCTION</a:t>
            </a:r>
            <a:endParaRPr lang="en-US" dirty="0">
              <a:solidFill>
                <a:schemeClr val="bg2">
                  <a:lumMod val="50000"/>
                </a:schemeClr>
              </a:solidFill>
              <a:latin typeface="Adobe Garamond Pro Bold" panose="02020702060506020403" pitchFamily="18" charset="0"/>
            </a:endParaRPr>
          </a:p>
        </p:txBody>
      </p:sp>
      <p:pic>
        <p:nvPicPr>
          <p:cNvPr id="4" name="Content Placeholder 3" title="cost1"/>
          <p:cNvPicPr>
            <a:picLocks noGrp="1" noChangeAspect="1"/>
          </p:cNvPicPr>
          <p:nvPr>
            <p:ph idx="1"/>
          </p:nvPr>
        </p:nvPicPr>
        <p:blipFill rotWithShape="1">
          <a:blip r:embed="rId2">
            <a:extLst>
              <a:ext uri="{28A0092B-C50C-407E-A947-70E740481C1C}">
                <a14:useLocalDpi xmlns:a14="http://schemas.microsoft.com/office/drawing/2010/main" val="0"/>
              </a:ext>
            </a:extLst>
          </a:blip>
          <a:srcRect r="7849" b="10340"/>
          <a:stretch/>
        </p:blipFill>
        <p:spPr>
          <a:xfrm>
            <a:off x="244697" y="2705439"/>
            <a:ext cx="7765962" cy="3901424"/>
          </a:xfrm>
        </p:spPr>
      </p:pic>
      <p:sp>
        <p:nvSpPr>
          <p:cNvPr id="5" name="TextBox 4"/>
          <p:cNvSpPr txBox="1"/>
          <p:nvPr/>
        </p:nvSpPr>
        <p:spPr>
          <a:xfrm>
            <a:off x="1315276" y="1603766"/>
            <a:ext cx="4040703" cy="984885"/>
          </a:xfrm>
          <a:prstGeom prst="rect">
            <a:avLst/>
          </a:prstGeom>
          <a:noFill/>
        </p:spPr>
        <p:txBody>
          <a:bodyPr wrap="square" lIns="0" tIns="0" rIns="0" bIns="0" rtlCol="0">
            <a:spAutoFit/>
          </a:bodyPr>
          <a:lstStyle/>
          <a:p>
            <a:r>
              <a:rPr lang="en-US" sz="3200" dirty="0" smtClean="0">
                <a:solidFill>
                  <a:schemeClr val="accent1"/>
                </a:solidFill>
                <a:latin typeface="Adobe Hebrew" panose="02040503050201020203" pitchFamily="18" charset="-79"/>
                <a:cs typeface="Adobe Hebrew" panose="02040503050201020203" pitchFamily="18" charset="-79"/>
              </a:rPr>
              <a:t>H</a:t>
            </a:r>
            <a:r>
              <a:rPr lang="el-GR" sz="3200" baseline="-25000" dirty="0" smtClean="0">
                <a:solidFill>
                  <a:schemeClr val="accent1"/>
                </a:solidFill>
                <a:cs typeface="Adobe Hebrew" panose="02040503050201020203" pitchFamily="18" charset="-79"/>
              </a:rPr>
              <a:t>θ</a:t>
            </a:r>
            <a:r>
              <a:rPr lang="en-US" sz="3200" dirty="0" smtClean="0">
                <a:solidFill>
                  <a:schemeClr val="accent1"/>
                </a:solidFill>
                <a:latin typeface="Adobe Hebrew" panose="02040503050201020203" pitchFamily="18" charset="-79"/>
                <a:cs typeface="Adobe Hebrew" panose="02040503050201020203" pitchFamily="18" charset="-79"/>
              </a:rPr>
              <a:t>(x)=  1   if </a:t>
            </a:r>
            <a:r>
              <a:rPr lang="el-GR" sz="3200" dirty="0" smtClean="0">
                <a:solidFill>
                  <a:schemeClr val="accent1"/>
                </a:solidFill>
                <a:cs typeface="Adobe Hebrew" panose="02040503050201020203" pitchFamily="18" charset="-79"/>
              </a:rPr>
              <a:t>θ</a:t>
            </a:r>
            <a:r>
              <a:rPr lang="en-US" sz="3200" baseline="30000" dirty="0" err="1">
                <a:solidFill>
                  <a:schemeClr val="accent1"/>
                </a:solidFill>
                <a:latin typeface="Adobe Hebrew" panose="02040503050201020203" pitchFamily="18" charset="-79"/>
                <a:cs typeface="Adobe Hebrew" panose="02040503050201020203" pitchFamily="18" charset="-79"/>
              </a:rPr>
              <a:t>T</a:t>
            </a:r>
            <a:r>
              <a:rPr lang="en-US" sz="3200" dirty="0" err="1" smtClean="0">
                <a:solidFill>
                  <a:schemeClr val="accent1"/>
                </a:solidFill>
                <a:latin typeface="Adobe Hebrew" panose="02040503050201020203" pitchFamily="18" charset="-79"/>
                <a:cs typeface="Adobe Hebrew" panose="02040503050201020203" pitchFamily="18" charset="-79"/>
              </a:rPr>
              <a:t>x</a:t>
            </a:r>
            <a:r>
              <a:rPr lang="en-US" sz="3200" dirty="0" smtClean="0">
                <a:solidFill>
                  <a:schemeClr val="accent1"/>
                </a:solidFill>
                <a:latin typeface="Adobe Hebrew" panose="02040503050201020203" pitchFamily="18" charset="-79"/>
                <a:cs typeface="Adobe Hebrew" panose="02040503050201020203" pitchFamily="18" charset="-79"/>
              </a:rPr>
              <a:t>&gt;=0</a:t>
            </a:r>
          </a:p>
          <a:p>
            <a:r>
              <a:rPr lang="en-US" sz="3200" dirty="0">
                <a:solidFill>
                  <a:schemeClr val="accent1"/>
                </a:solidFill>
                <a:latin typeface="Adobe Hebrew" panose="02040503050201020203" pitchFamily="18" charset="-79"/>
                <a:cs typeface="Adobe Hebrew" panose="02040503050201020203" pitchFamily="18" charset="-79"/>
              </a:rPr>
              <a:t> </a:t>
            </a:r>
            <a:r>
              <a:rPr lang="en-US" sz="3200" dirty="0" smtClean="0">
                <a:solidFill>
                  <a:schemeClr val="accent1"/>
                </a:solidFill>
                <a:latin typeface="Adobe Hebrew" panose="02040503050201020203" pitchFamily="18" charset="-79"/>
                <a:cs typeface="Adobe Hebrew" panose="02040503050201020203" pitchFamily="18" charset="-79"/>
              </a:rPr>
              <a:t>         = 0   otherwise</a:t>
            </a:r>
            <a:endParaRPr lang="en-US" sz="3200" dirty="0">
              <a:solidFill>
                <a:schemeClr val="accent1"/>
              </a:solidFill>
              <a:latin typeface="Adobe Hebrew" panose="02040503050201020203" pitchFamily="18" charset="-79"/>
              <a:cs typeface="Adobe Hebrew" panose="02040503050201020203" pitchFamily="18" charset="-79"/>
            </a:endParaRPr>
          </a:p>
        </p:txBody>
      </p:sp>
      <p:sp>
        <p:nvSpPr>
          <p:cNvPr id="8" name="Down Arrow 7"/>
          <p:cNvSpPr/>
          <p:nvPr/>
        </p:nvSpPr>
        <p:spPr>
          <a:xfrm>
            <a:off x="3168203" y="4211391"/>
            <a:ext cx="167425" cy="7727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5533857" y="4211391"/>
            <a:ext cx="171484" cy="7727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127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894" y="223389"/>
            <a:ext cx="10515600" cy="1325563"/>
          </a:xfrm>
        </p:spPr>
        <p:txBody>
          <a:bodyPr/>
          <a:lstStyle/>
          <a:p>
            <a:r>
              <a:rPr lang="en-US" dirty="0" smtClean="0">
                <a:solidFill>
                  <a:schemeClr val="tx1">
                    <a:lumMod val="50000"/>
                    <a:lumOff val="50000"/>
                  </a:schemeClr>
                </a:solidFill>
                <a:latin typeface="Adobe Garamond Pro Bold" panose="02020702060506020403" pitchFamily="18" charset="0"/>
              </a:rPr>
              <a:t>SVM KERNELS</a:t>
            </a:r>
            <a:endParaRPr lang="en-US" dirty="0">
              <a:solidFill>
                <a:schemeClr val="tx1">
                  <a:lumMod val="50000"/>
                  <a:lumOff val="50000"/>
                </a:schemeClr>
              </a:solidFill>
              <a:latin typeface="Adobe Garamond Pro Bold" panose="02020702060506020403"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6894" y="1355898"/>
                <a:ext cx="10515600" cy="5290792"/>
              </a:xfrm>
            </p:spPr>
            <p:txBody>
              <a:bodyPr>
                <a:noAutofit/>
              </a:bodyPr>
              <a:lstStyle/>
              <a:p>
                <a:r>
                  <a:rPr lang="en-US" dirty="0" smtClean="0">
                    <a:solidFill>
                      <a:schemeClr val="accent1"/>
                    </a:solidFill>
                    <a:latin typeface="Adobe Hebrew" panose="02040503050201020203" pitchFamily="18" charset="-79"/>
                    <a:cs typeface="Adobe Hebrew" panose="02040503050201020203" pitchFamily="18" charset="-79"/>
                  </a:rPr>
                  <a:t>To construct a feature vector in SVM we can compute</a:t>
                </a: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 new features depending on proximity to “landmarks”.</a:t>
                </a: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 Given x, we compute the features as follows:</a:t>
                </a:r>
              </a:p>
              <a:p>
                <a:pPr marL="0" indent="0">
                  <a:buNone/>
                </a:pPr>
                <a:endParaRPr lang="en-US" dirty="0" smtClean="0">
                  <a:solidFill>
                    <a:schemeClr val="accent1"/>
                  </a:solidFill>
                  <a:latin typeface="Adobe Hebrew" panose="02040503050201020203" pitchFamily="18" charset="-79"/>
                  <a:cs typeface="Adobe Hebrew" panose="02040503050201020203" pitchFamily="18" charset="-79"/>
                </a:endParaRP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       f1=similarity(</a:t>
                </a:r>
                <a:r>
                  <a:rPr lang="en-US" dirty="0" err="1" smtClean="0">
                    <a:solidFill>
                      <a:schemeClr val="accent1"/>
                    </a:solidFill>
                    <a:latin typeface="Adobe Hebrew" panose="02040503050201020203" pitchFamily="18" charset="-79"/>
                    <a:cs typeface="Adobe Hebrew" panose="02040503050201020203" pitchFamily="18" charset="-79"/>
                  </a:rPr>
                  <a:t>x,l</a:t>
                </a:r>
                <a:r>
                  <a:rPr lang="en-US" dirty="0" smtClean="0">
                    <a:solidFill>
                      <a:schemeClr val="accent1"/>
                    </a:solidFill>
                    <a:latin typeface="Adobe Hebrew" panose="02040503050201020203" pitchFamily="18" charset="-79"/>
                    <a:cs typeface="Adobe Hebrew" panose="02040503050201020203" pitchFamily="18" charset="-79"/>
                  </a:rPr>
                  <a:t>(1))=</a:t>
                </a:r>
                <a:r>
                  <a:rPr lang="en-US" dirty="0" err="1" smtClean="0">
                    <a:solidFill>
                      <a:schemeClr val="accent1"/>
                    </a:solidFill>
                    <a:latin typeface="Adobe Hebrew" panose="02040503050201020203" pitchFamily="18" charset="-79"/>
                    <a:cs typeface="Adobe Hebrew" panose="02040503050201020203" pitchFamily="18" charset="-79"/>
                  </a:rPr>
                  <a:t>exp</a:t>
                </a:r>
                <a:r>
                  <a:rPr lang="en-US" dirty="0" smtClean="0">
                    <a:solidFill>
                      <a:schemeClr val="accent1"/>
                    </a:solidFill>
                    <a:latin typeface="Adobe Hebrew" panose="02040503050201020203" pitchFamily="18" charset="-79"/>
                    <a:cs typeface="Adobe Hebrew" panose="02040503050201020203" pitchFamily="18" charset="-79"/>
                  </a:rPr>
                  <a:t>(- </a:t>
                </a:r>
                <a14:m>
                  <m:oMath xmlns:m="http://schemas.openxmlformats.org/officeDocument/2006/math">
                    <m:f>
                      <m:fPr>
                        <m:ctrlPr>
                          <a:rPr lang="en-US"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m:t>
                        </m:r>
                        <m:d>
                          <m:dPr>
                            <m:begChr m:val="|"/>
                            <m:endChr m:val="|"/>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𝑥</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𝑙</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1</m:t>
                                </m:r>
                              </m:e>
                            </m:d>
                          </m:e>
                        </m:d>
                        <m:r>
                          <a:rPr lang="en-US" b="0" i="1" smtClean="0">
                            <a:solidFill>
                              <a:schemeClr val="accent1"/>
                            </a:solidFill>
                            <a:latin typeface="Cambria Math" panose="02040503050406030204" pitchFamily="18" charset="0"/>
                          </a:rPr>
                          <m:t>|2</m:t>
                        </m:r>
                      </m:num>
                      <m:den>
                        <m:r>
                          <a:rPr lang="en-US" i="1" smtClean="0">
                            <a:solidFill>
                              <a:schemeClr val="accent1"/>
                            </a:solidFill>
                            <a:latin typeface="Cambria Math" panose="02040503050406030204" pitchFamily="18" charset="0"/>
                          </a:rPr>
                          <m:t>2</m:t>
                        </m:r>
                        <m:r>
                          <m:rPr>
                            <m:sty m:val="p"/>
                          </m:rPr>
                          <a:rPr lang="el-GR" i="1" smtClean="0">
                            <a:solidFill>
                              <a:schemeClr val="accent1"/>
                            </a:solidFill>
                            <a:latin typeface="Cambria Math" panose="02040503050406030204" pitchFamily="18" charset="0"/>
                          </a:rPr>
                          <m:t>σ</m:t>
                        </m:r>
                        <m:r>
                          <a:rPr lang="en-US" b="0" i="1" smtClean="0">
                            <a:solidFill>
                              <a:schemeClr val="accent1"/>
                            </a:solidFill>
                            <a:latin typeface="Cambria Math" panose="02040503050406030204" pitchFamily="18" charset="0"/>
                          </a:rPr>
                          <m:t>2</m:t>
                        </m:r>
                      </m:den>
                    </m:f>
                    <m:r>
                      <a:rPr lang="en-US" b="0" i="1" smtClean="0">
                        <a:solidFill>
                          <a:schemeClr val="accent1"/>
                        </a:solidFill>
                        <a:latin typeface="Cambria Math" panose="02040503050406030204" pitchFamily="18" charset="0"/>
                      </a:rPr>
                      <m:t>)</m:t>
                    </m:r>
                  </m:oMath>
                </a14:m>
                <a:endParaRPr lang="en-US" baseline="-25000" dirty="0" smtClean="0">
                  <a:solidFill>
                    <a:schemeClr val="accent1"/>
                  </a:solidFill>
                  <a:latin typeface="Adobe Hebrew" panose="02040503050201020203" pitchFamily="18" charset="-79"/>
                  <a:cs typeface="Adobe Hebrew" panose="02040503050201020203" pitchFamily="18" charset="-79"/>
                </a:endParaRPr>
              </a:p>
              <a:p>
                <a:pPr marL="0" indent="0">
                  <a:buNone/>
                </a:pPr>
                <a:r>
                  <a:rPr lang="en-US" baseline="-25000" dirty="0" smtClean="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f2=similarity(</a:t>
                </a:r>
                <a:r>
                  <a:rPr lang="en-US" dirty="0" err="1" smtClean="0">
                    <a:solidFill>
                      <a:schemeClr val="accent1"/>
                    </a:solidFill>
                    <a:latin typeface="Adobe Hebrew" panose="02040503050201020203" pitchFamily="18" charset="-79"/>
                    <a:cs typeface="Adobe Hebrew" panose="02040503050201020203" pitchFamily="18" charset="-79"/>
                  </a:rPr>
                  <a:t>x,l</a:t>
                </a:r>
                <a:r>
                  <a:rPr lang="en-US" dirty="0" smtClean="0">
                    <a:solidFill>
                      <a:schemeClr val="accent1"/>
                    </a:solidFill>
                    <a:latin typeface="Adobe Hebrew" panose="02040503050201020203" pitchFamily="18" charset="-79"/>
                    <a:cs typeface="Adobe Hebrew" panose="02040503050201020203" pitchFamily="18" charset="-79"/>
                  </a:rPr>
                  <a:t>(2))=</a:t>
                </a:r>
                <a:r>
                  <a:rPr lang="en-US" dirty="0" err="1">
                    <a:solidFill>
                      <a:schemeClr val="accent1"/>
                    </a:solidFill>
                    <a:latin typeface="Adobe Hebrew" panose="02040503050201020203" pitchFamily="18" charset="-79"/>
                    <a:cs typeface="Adobe Hebrew" panose="02040503050201020203" pitchFamily="18" charset="-79"/>
                  </a:rPr>
                  <a:t>exp</a:t>
                </a:r>
                <a:r>
                  <a:rPr lang="en-US" dirty="0">
                    <a:solidFill>
                      <a:schemeClr val="accent1"/>
                    </a:solidFill>
                    <a:latin typeface="Adobe Hebrew" panose="02040503050201020203" pitchFamily="18" charset="-79"/>
                    <a:cs typeface="Adobe Hebrew" panose="02040503050201020203" pitchFamily="18" charset="-79"/>
                  </a:rPr>
                  <a:t>(- </a:t>
                </a:r>
                <a14:m>
                  <m:oMath xmlns:m="http://schemas.openxmlformats.org/officeDocument/2006/math">
                    <m:f>
                      <m:fPr>
                        <m:ctrlPr>
                          <a:rPr lang="en-US" i="1">
                            <a:solidFill>
                              <a:schemeClr val="accent1"/>
                            </a:solidFill>
                            <a:latin typeface="Cambria Math" panose="02040503050406030204" pitchFamily="18" charset="0"/>
                          </a:rPr>
                        </m:ctrlPr>
                      </m:fPr>
                      <m:num>
                        <m:r>
                          <a:rPr lang="en-US" i="1">
                            <a:solidFill>
                              <a:schemeClr val="accent1"/>
                            </a:solidFill>
                            <a:latin typeface="Cambria Math" panose="02040503050406030204" pitchFamily="18" charset="0"/>
                          </a:rPr>
                          <m:t>|</m:t>
                        </m:r>
                        <m:d>
                          <m:dPr>
                            <m:begChr m:val="|"/>
                            <m:endChr m:val="|"/>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𝑥</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𝑙</m:t>
                            </m:r>
                            <m:d>
                              <m:dPr>
                                <m:ctrlPr>
                                  <a:rPr lang="en-US" i="1">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2</m:t>
                                </m:r>
                              </m:e>
                            </m:d>
                          </m:e>
                        </m:d>
                        <m:r>
                          <a:rPr lang="en-US" i="1">
                            <a:solidFill>
                              <a:schemeClr val="accent1"/>
                            </a:solidFill>
                            <a:latin typeface="Cambria Math" panose="02040503050406030204" pitchFamily="18" charset="0"/>
                          </a:rPr>
                          <m:t>|2</m:t>
                        </m:r>
                      </m:num>
                      <m:den>
                        <m:r>
                          <a:rPr lang="en-US" i="1">
                            <a:solidFill>
                              <a:schemeClr val="accent1"/>
                            </a:solidFill>
                            <a:latin typeface="Cambria Math" panose="02040503050406030204" pitchFamily="18" charset="0"/>
                          </a:rPr>
                          <m:t>2</m:t>
                        </m:r>
                        <m:r>
                          <m:rPr>
                            <m:sty m:val="p"/>
                          </m:rPr>
                          <a:rPr lang="el-GR" i="1">
                            <a:solidFill>
                              <a:schemeClr val="accent1"/>
                            </a:solidFill>
                            <a:latin typeface="Cambria Math" panose="02040503050406030204" pitchFamily="18" charset="0"/>
                          </a:rPr>
                          <m:t>σ</m:t>
                        </m:r>
                        <m:r>
                          <a:rPr lang="en-US" i="1">
                            <a:solidFill>
                              <a:schemeClr val="accent1"/>
                            </a:solidFill>
                            <a:latin typeface="Cambria Math" panose="02040503050406030204" pitchFamily="18" charset="0"/>
                          </a:rPr>
                          <m:t>2</m:t>
                        </m:r>
                      </m:den>
                    </m:f>
                    <m:r>
                      <a:rPr lang="en-US" i="1">
                        <a:solidFill>
                          <a:schemeClr val="accent1"/>
                        </a:solidFill>
                        <a:latin typeface="Cambria Math" panose="02040503050406030204" pitchFamily="18" charset="0"/>
                      </a:rPr>
                      <m:t>)</m:t>
                    </m:r>
                  </m:oMath>
                </a14:m>
                <a:endParaRPr lang="en-US" baseline="-25000" dirty="0" smtClean="0">
                  <a:solidFill>
                    <a:schemeClr val="accent1"/>
                  </a:solidFill>
                  <a:latin typeface="Adobe Hebrew" panose="02040503050201020203" pitchFamily="18" charset="-79"/>
                  <a:cs typeface="Adobe Hebrew" panose="02040503050201020203" pitchFamily="18" charset="-79"/>
                </a:endParaRPr>
              </a:p>
              <a:p>
                <a:pPr marL="0" indent="0">
                  <a:buNone/>
                </a:pPr>
                <a:r>
                  <a:rPr lang="en-US" baseline="-25000" dirty="0">
                    <a:solidFill>
                      <a:schemeClr val="accent1"/>
                    </a:solidFill>
                    <a:latin typeface="Adobe Hebrew" panose="02040503050201020203" pitchFamily="18" charset="-79"/>
                    <a:cs typeface="Adobe Hebrew" panose="02040503050201020203" pitchFamily="18" charset="-79"/>
                  </a:rPr>
                  <a:t>	</a:t>
                </a:r>
                <a:endParaRPr lang="en-US" baseline="-25000" dirty="0" smtClean="0">
                  <a:solidFill>
                    <a:schemeClr val="accent1"/>
                  </a:solidFill>
                  <a:latin typeface="Adobe Hebrew" panose="02040503050201020203" pitchFamily="18" charset="-79"/>
                  <a:cs typeface="Adobe Hebrew" panose="02040503050201020203" pitchFamily="18" charset="-79"/>
                </a:endParaRPr>
              </a:p>
              <a:p>
                <a:pPr marL="0" indent="0">
                  <a:buNone/>
                </a:pPr>
                <a:r>
                  <a:rPr lang="en-US" baseline="-25000" dirty="0" smtClean="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    				</a:t>
                </a:r>
              </a:p>
              <a:p>
                <a:pPr marL="0" indent="0">
                  <a:buNone/>
                </a:pPr>
                <a:r>
                  <a:rPr lang="en-US" dirty="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                                       (GAUSSIAN KERNEL)</a:t>
                </a: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 Similarly for f3,f4…..fm. (m=#of training examples)  </a:t>
                </a:r>
              </a:p>
              <a:p>
                <a:pPr marL="0" indent="0">
                  <a:buNone/>
                </a:pPr>
                <a:r>
                  <a:rPr lang="en-US" dirty="0"/>
                  <a:t>	</a:t>
                </a:r>
                <a:r>
                  <a:rPr lang="en-US" dirty="0" smtClean="0"/>
                  <a:t>  </a:t>
                </a:r>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6894" y="1355898"/>
                <a:ext cx="10515600" cy="5290792"/>
              </a:xfrm>
              <a:blipFill rotWithShape="0">
                <a:blip r:embed="rId2"/>
                <a:stretch>
                  <a:fillRect l="-1043" t="-1843" b="-3917"/>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56387" b="45263"/>
          <a:stretch/>
        </p:blipFill>
        <p:spPr>
          <a:xfrm>
            <a:off x="8241332" y="2862280"/>
            <a:ext cx="3596309" cy="2536670"/>
          </a:xfrm>
          <a:prstGeom prst="rect">
            <a:avLst/>
          </a:prstGeom>
        </p:spPr>
      </p:pic>
      <p:sp>
        <p:nvSpPr>
          <p:cNvPr id="5" name="Down Arrow 4"/>
          <p:cNvSpPr/>
          <p:nvPr/>
        </p:nvSpPr>
        <p:spPr>
          <a:xfrm>
            <a:off x="5559388" y="5037312"/>
            <a:ext cx="236502" cy="361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548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738" y="171942"/>
            <a:ext cx="10515600" cy="1325563"/>
          </a:xfrm>
        </p:spPr>
        <p:txBody>
          <a:bodyPr/>
          <a:lstStyle/>
          <a:p>
            <a:r>
              <a:rPr lang="en-US" dirty="0" smtClean="0">
                <a:solidFill>
                  <a:schemeClr val="tx1">
                    <a:lumMod val="50000"/>
                    <a:lumOff val="50000"/>
                  </a:schemeClr>
                </a:solidFill>
                <a:latin typeface="Adobe Garamond Pro Bold" panose="02020702060506020403" pitchFamily="18" charset="0"/>
              </a:rPr>
              <a:t>….continued</a:t>
            </a:r>
            <a:endParaRPr lang="en-US" dirty="0">
              <a:solidFill>
                <a:schemeClr val="tx1">
                  <a:lumMod val="50000"/>
                  <a:lumOff val="50000"/>
                </a:schemeClr>
              </a:solidFill>
              <a:latin typeface="Adobe Garamond Pro Bold" panose="02020702060506020403" pitchFamily="18" charset="0"/>
            </a:endParaRPr>
          </a:p>
        </p:txBody>
      </p:sp>
      <p:sp>
        <p:nvSpPr>
          <p:cNvPr id="3" name="Content Placeholder 2"/>
          <p:cNvSpPr>
            <a:spLocks noGrp="1"/>
          </p:cNvSpPr>
          <p:nvPr>
            <p:ph idx="1"/>
          </p:nvPr>
        </p:nvSpPr>
        <p:spPr>
          <a:xfrm>
            <a:off x="399245" y="1223493"/>
            <a:ext cx="10954555" cy="4953470"/>
          </a:xfrm>
        </p:spPr>
        <p:txBody>
          <a:bodyPr>
            <a:normAutofit/>
          </a:bodyPr>
          <a:lstStyle/>
          <a:p>
            <a:endParaRPr lang="en-US" dirty="0" smtClean="0"/>
          </a:p>
          <a:p>
            <a:endParaRPr lang="en-US" dirty="0"/>
          </a:p>
          <a:p>
            <a:endParaRPr lang="en-US" dirty="0" smtClean="0"/>
          </a:p>
          <a:p>
            <a:r>
              <a:rPr lang="en-US" dirty="0" smtClean="0">
                <a:solidFill>
                  <a:schemeClr val="accent1"/>
                </a:solidFill>
                <a:latin typeface="Adobe Hebrew" panose="02040503050201020203" pitchFamily="18" charset="-79"/>
                <a:cs typeface="Adobe Hebrew" panose="02040503050201020203" pitchFamily="18" charset="-79"/>
              </a:rPr>
              <a:t>If x is near to l</a:t>
            </a:r>
            <a:r>
              <a:rPr lang="en-US" baseline="30000" dirty="0" smtClean="0">
                <a:solidFill>
                  <a:schemeClr val="accent1"/>
                </a:solidFill>
                <a:latin typeface="Adobe Hebrew" panose="02040503050201020203" pitchFamily="18" charset="-79"/>
                <a:cs typeface="Adobe Hebrew" panose="02040503050201020203" pitchFamily="18" charset="-79"/>
              </a:rPr>
              <a:t>(1),</a:t>
            </a:r>
            <a:r>
              <a:rPr lang="en-US" dirty="0" smtClean="0">
                <a:solidFill>
                  <a:schemeClr val="accent1"/>
                </a:solidFill>
                <a:latin typeface="Adobe Hebrew" panose="02040503050201020203" pitchFamily="18" charset="-79"/>
                <a:cs typeface="Adobe Hebrew" panose="02040503050201020203" pitchFamily="18" charset="-79"/>
              </a:rPr>
              <a:t>then f</a:t>
            </a:r>
            <a:r>
              <a:rPr lang="en-US" baseline="-25000" dirty="0" smtClean="0">
                <a:solidFill>
                  <a:schemeClr val="accent1"/>
                </a:solidFill>
                <a:latin typeface="Adobe Hebrew" panose="02040503050201020203" pitchFamily="18" charset="-79"/>
                <a:cs typeface="Adobe Hebrew" panose="02040503050201020203" pitchFamily="18" charset="-79"/>
              </a:rPr>
              <a:t>1</a:t>
            </a:r>
            <a:r>
              <a:rPr lang="en-US" dirty="0" smtClean="0">
                <a:solidFill>
                  <a:schemeClr val="accent1"/>
                </a:solidFill>
                <a:latin typeface="Adobe Hebrew" panose="02040503050201020203" pitchFamily="18" charset="-79"/>
                <a:cs typeface="Adobe Hebrew" panose="02040503050201020203" pitchFamily="18" charset="-79"/>
              </a:rPr>
              <a:t> is nearly equal to 1.</a:t>
            </a:r>
          </a:p>
          <a:p>
            <a:pPr marL="0" indent="0">
              <a:buNone/>
            </a:pPr>
            <a:r>
              <a:rPr lang="en-US" dirty="0">
                <a:solidFill>
                  <a:schemeClr val="accent1"/>
                </a:solidFill>
                <a:latin typeface="Adobe Hebrew" panose="02040503050201020203" pitchFamily="18" charset="-79"/>
                <a:cs typeface="Adobe Hebrew" panose="02040503050201020203" pitchFamily="18" charset="-79"/>
              </a:rPr>
              <a:t>	</a:t>
            </a:r>
            <a:endParaRPr lang="en-US" dirty="0" smtClean="0">
              <a:solidFill>
                <a:schemeClr val="accent1"/>
              </a:solidFill>
              <a:latin typeface="Adobe Hebrew" panose="02040503050201020203" pitchFamily="18" charset="-79"/>
              <a:cs typeface="Adobe Hebrew" panose="02040503050201020203" pitchFamily="18" charset="-79"/>
            </a:endParaRPr>
          </a:p>
          <a:p>
            <a:pPr marL="0" indent="0">
              <a:buNone/>
            </a:pPr>
            <a:r>
              <a:rPr lang="en-US" dirty="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	f</a:t>
            </a:r>
            <a:r>
              <a:rPr lang="en-US" baseline="-25000" dirty="0" smtClean="0">
                <a:solidFill>
                  <a:schemeClr val="accent1"/>
                </a:solidFill>
                <a:latin typeface="Adobe Hebrew" panose="02040503050201020203" pitchFamily="18" charset="-79"/>
                <a:cs typeface="Adobe Hebrew" panose="02040503050201020203" pitchFamily="18" charset="-79"/>
              </a:rPr>
              <a:t>1</a:t>
            </a:r>
            <a:r>
              <a:rPr lang="en-US" dirty="0" smtClean="0">
                <a:solidFill>
                  <a:schemeClr val="accent1"/>
                </a:solidFill>
                <a:latin typeface="Adobe Hebrew" panose="02040503050201020203" pitchFamily="18" charset="-79"/>
                <a:cs typeface="Adobe Hebrew" panose="02040503050201020203" pitchFamily="18" charset="-79"/>
              </a:rPr>
              <a:t>=</a:t>
            </a:r>
            <a:r>
              <a:rPr lang="en-US" dirty="0" err="1" smtClean="0">
                <a:solidFill>
                  <a:schemeClr val="accent1"/>
                </a:solidFill>
                <a:latin typeface="Adobe Hebrew" panose="02040503050201020203" pitchFamily="18" charset="-79"/>
                <a:cs typeface="Adobe Hebrew" panose="02040503050201020203" pitchFamily="18" charset="-79"/>
              </a:rPr>
              <a:t>exp</a:t>
            </a:r>
            <a:r>
              <a:rPr lang="en-US" dirty="0" smtClean="0">
                <a:solidFill>
                  <a:schemeClr val="accent1"/>
                </a:solidFill>
                <a:latin typeface="Adobe Hebrew" panose="02040503050201020203" pitchFamily="18" charset="-79"/>
                <a:cs typeface="Adobe Hebrew" panose="02040503050201020203" pitchFamily="18" charset="-79"/>
              </a:rPr>
              <a:t>(-0/2</a:t>
            </a:r>
            <a:r>
              <a:rPr lang="el-GR" dirty="0" smtClean="0">
                <a:solidFill>
                  <a:schemeClr val="accent1"/>
                </a:solidFill>
                <a:cs typeface="Adobe Hebrew" panose="02040503050201020203" pitchFamily="18" charset="-79"/>
              </a:rPr>
              <a:t>σ</a:t>
            </a:r>
            <a:r>
              <a:rPr lang="en-US" baseline="30000" dirty="0" smtClean="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)=1</a:t>
            </a:r>
          </a:p>
          <a:p>
            <a:r>
              <a:rPr lang="en-US" dirty="0" smtClean="0">
                <a:solidFill>
                  <a:schemeClr val="accent1"/>
                </a:solidFill>
                <a:latin typeface="Adobe Hebrew" panose="02040503050201020203" pitchFamily="18" charset="-79"/>
                <a:cs typeface="Adobe Hebrew" panose="02040503050201020203" pitchFamily="18" charset="-79"/>
              </a:rPr>
              <a:t>On the contrary, if x is far from l</a:t>
            </a:r>
            <a:r>
              <a:rPr lang="en-US" baseline="30000" dirty="0" smtClean="0">
                <a:solidFill>
                  <a:schemeClr val="accent1"/>
                </a:solidFill>
                <a:latin typeface="Adobe Hebrew" panose="02040503050201020203" pitchFamily="18" charset="-79"/>
                <a:cs typeface="Adobe Hebrew" panose="02040503050201020203" pitchFamily="18" charset="-79"/>
              </a:rPr>
              <a:t>(1), </a:t>
            </a:r>
            <a:r>
              <a:rPr lang="en-US" dirty="0" smtClean="0">
                <a:solidFill>
                  <a:schemeClr val="accent1"/>
                </a:solidFill>
                <a:latin typeface="Adobe Hebrew" panose="02040503050201020203" pitchFamily="18" charset="-79"/>
                <a:cs typeface="Adobe Hebrew" panose="02040503050201020203" pitchFamily="18" charset="-79"/>
              </a:rPr>
              <a:t>f</a:t>
            </a:r>
            <a:r>
              <a:rPr lang="en-US" baseline="-25000" dirty="0" smtClean="0">
                <a:solidFill>
                  <a:schemeClr val="accent1"/>
                </a:solidFill>
                <a:latin typeface="Adobe Hebrew" panose="02040503050201020203" pitchFamily="18" charset="-79"/>
                <a:cs typeface="Adobe Hebrew" panose="02040503050201020203" pitchFamily="18" charset="-79"/>
              </a:rPr>
              <a:t>1</a:t>
            </a:r>
            <a:r>
              <a:rPr lang="en-US" dirty="0" smtClean="0">
                <a:solidFill>
                  <a:schemeClr val="accent1"/>
                </a:solidFill>
                <a:latin typeface="Adobe Hebrew" panose="02040503050201020203" pitchFamily="18" charset="-79"/>
                <a:cs typeface="Adobe Hebrew" panose="02040503050201020203" pitchFamily="18" charset="-79"/>
              </a:rPr>
              <a:t> will be approximately 0.</a:t>
            </a: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            </a:t>
            </a:r>
          </a:p>
          <a:p>
            <a:pPr marL="0" indent="0">
              <a:buNone/>
            </a:pPr>
            <a:r>
              <a:rPr lang="en-US" dirty="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  f</a:t>
            </a:r>
            <a:r>
              <a:rPr lang="en-US" baseline="-25000" dirty="0" smtClean="0">
                <a:solidFill>
                  <a:schemeClr val="accent1"/>
                </a:solidFill>
                <a:latin typeface="Adobe Hebrew" panose="02040503050201020203" pitchFamily="18" charset="-79"/>
                <a:cs typeface="Adobe Hebrew" panose="02040503050201020203" pitchFamily="18" charset="-79"/>
              </a:rPr>
              <a:t>1</a:t>
            </a:r>
            <a:r>
              <a:rPr lang="en-US" dirty="0" smtClean="0">
                <a:solidFill>
                  <a:schemeClr val="accent1"/>
                </a:solidFill>
                <a:latin typeface="Adobe Hebrew" panose="02040503050201020203" pitchFamily="18" charset="-79"/>
                <a:cs typeface="Adobe Hebrew" panose="02040503050201020203" pitchFamily="18" charset="-79"/>
              </a:rPr>
              <a:t>=</a:t>
            </a:r>
            <a:r>
              <a:rPr lang="en-US" dirty="0" err="1" smtClean="0">
                <a:solidFill>
                  <a:schemeClr val="accent1"/>
                </a:solidFill>
                <a:latin typeface="Adobe Hebrew" panose="02040503050201020203" pitchFamily="18" charset="-79"/>
                <a:cs typeface="Adobe Hebrew" panose="02040503050201020203" pitchFamily="18" charset="-79"/>
              </a:rPr>
              <a:t>exp</a:t>
            </a:r>
            <a:r>
              <a:rPr lang="en-US" dirty="0" smtClean="0">
                <a:solidFill>
                  <a:schemeClr val="accent1"/>
                </a:solidFill>
                <a:latin typeface="Adobe Hebrew" panose="02040503050201020203" pitchFamily="18" charset="-79"/>
                <a:cs typeface="Adobe Hebrew" panose="02040503050201020203" pitchFamily="18" charset="-79"/>
              </a:rPr>
              <a:t>(-(large number)</a:t>
            </a:r>
            <a:r>
              <a:rPr lang="en-US" baseline="30000" dirty="0" smtClean="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/2</a:t>
            </a:r>
            <a:r>
              <a:rPr lang="el-GR" dirty="0" smtClean="0">
                <a:solidFill>
                  <a:schemeClr val="accent1"/>
                </a:solidFill>
                <a:cs typeface="Adobe Hebrew" panose="02040503050201020203" pitchFamily="18" charset="-79"/>
              </a:rPr>
              <a:t>σ</a:t>
            </a:r>
            <a:r>
              <a:rPr lang="en-US" baseline="30000" dirty="0" smtClean="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)=0</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74" t="12322" r="34767" b="69194"/>
          <a:stretch/>
        </p:blipFill>
        <p:spPr>
          <a:xfrm>
            <a:off x="188020" y="1352282"/>
            <a:ext cx="6580531" cy="119677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3698" t="10829" r="1615" b="70201"/>
          <a:stretch/>
        </p:blipFill>
        <p:spPr>
          <a:xfrm>
            <a:off x="6768551" y="1352282"/>
            <a:ext cx="3504640" cy="1196774"/>
          </a:xfrm>
          <a:prstGeom prst="rect">
            <a:avLst/>
          </a:prstGeom>
        </p:spPr>
      </p:pic>
    </p:spTree>
    <p:extLst>
      <p:ext uri="{BB962C8B-B14F-4D97-AF65-F5344CB8AC3E}">
        <p14:creationId xmlns:p14="http://schemas.microsoft.com/office/powerpoint/2010/main" val="1952798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92284"/>
            <a:ext cx="7742594" cy="4351338"/>
          </a:xfrm>
        </p:spPr>
      </p:pic>
    </p:spTree>
    <p:extLst>
      <p:ext uri="{BB962C8B-B14F-4D97-AF65-F5344CB8AC3E}">
        <p14:creationId xmlns:p14="http://schemas.microsoft.com/office/powerpoint/2010/main" val="400422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94786"/>
            <a:ext cx="10515600" cy="1325563"/>
          </a:xfrm>
        </p:spPr>
        <p:txBody>
          <a:bodyPr/>
          <a:lstStyle/>
          <a:p>
            <a:r>
              <a:rPr lang="en-US" dirty="0" smtClean="0">
                <a:solidFill>
                  <a:schemeClr val="tx1">
                    <a:lumMod val="65000"/>
                    <a:lumOff val="35000"/>
                  </a:schemeClr>
                </a:solidFill>
                <a:latin typeface="Adobe Garamond Pro Bold" panose="02020702060506020403" pitchFamily="18" charset="0"/>
              </a:rPr>
              <a:t>HOW TO CHOOSE THE LANDMARKS?</a:t>
            </a:r>
            <a:endParaRPr lang="en-US" dirty="0">
              <a:solidFill>
                <a:schemeClr val="tx1">
                  <a:lumMod val="65000"/>
                  <a:lumOff val="35000"/>
                </a:schemeClr>
              </a:solidFill>
              <a:latin typeface="Adobe Garamond Pro Bold" panose="02020702060506020403" pitchFamily="18" charset="0"/>
            </a:endParaRPr>
          </a:p>
        </p:txBody>
      </p:sp>
      <p:sp>
        <p:nvSpPr>
          <p:cNvPr id="5" name="Content Placeholder 4"/>
          <p:cNvSpPr>
            <a:spLocks noGrp="1"/>
          </p:cNvSpPr>
          <p:nvPr>
            <p:ph idx="1"/>
          </p:nvPr>
        </p:nvSpPr>
        <p:spPr/>
        <p:txBody>
          <a:bodyPr/>
          <a:lstStyle/>
          <a:p>
            <a:r>
              <a:rPr lang="en-US" dirty="0" smtClean="0">
                <a:solidFill>
                  <a:schemeClr val="accent1"/>
                </a:solidFill>
                <a:latin typeface="Adobe Hebrew" panose="02040503050201020203" pitchFamily="18" charset="-79"/>
                <a:cs typeface="Adobe Hebrew" panose="02040503050201020203" pitchFamily="18" charset="-79"/>
              </a:rPr>
              <a:t>Given (x</a:t>
            </a:r>
            <a:r>
              <a:rPr lang="en-US" baseline="30000" dirty="0" smtClean="0">
                <a:solidFill>
                  <a:schemeClr val="accent1"/>
                </a:solidFill>
                <a:latin typeface="Adobe Hebrew" panose="02040503050201020203" pitchFamily="18" charset="-79"/>
                <a:cs typeface="Adobe Hebrew" panose="02040503050201020203" pitchFamily="18" charset="-79"/>
              </a:rPr>
              <a:t>1</a:t>
            </a:r>
            <a:r>
              <a:rPr lang="en-US" dirty="0" smtClean="0">
                <a:solidFill>
                  <a:schemeClr val="accent1"/>
                </a:solidFill>
                <a:latin typeface="Adobe Hebrew" panose="02040503050201020203" pitchFamily="18" charset="-79"/>
                <a:cs typeface="Adobe Hebrew" panose="02040503050201020203" pitchFamily="18" charset="-79"/>
              </a:rPr>
              <a:t>,y</a:t>
            </a:r>
            <a:r>
              <a:rPr lang="en-US" baseline="30000" dirty="0" smtClean="0">
                <a:solidFill>
                  <a:schemeClr val="accent1"/>
                </a:solidFill>
                <a:latin typeface="Adobe Hebrew" panose="02040503050201020203" pitchFamily="18" charset="-79"/>
                <a:cs typeface="Adobe Hebrew" panose="02040503050201020203" pitchFamily="18" charset="-79"/>
              </a:rPr>
              <a:t>1</a:t>
            </a:r>
            <a:r>
              <a:rPr lang="en-US" dirty="0" smtClean="0">
                <a:solidFill>
                  <a:schemeClr val="accent1"/>
                </a:solidFill>
                <a:latin typeface="Adobe Hebrew" panose="02040503050201020203" pitchFamily="18" charset="-79"/>
                <a:cs typeface="Adobe Hebrew" panose="02040503050201020203" pitchFamily="18" charset="-79"/>
              </a:rPr>
              <a:t>),(x</a:t>
            </a:r>
            <a:r>
              <a:rPr lang="en-US" baseline="30000" dirty="0" smtClean="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,y</a:t>
            </a:r>
            <a:r>
              <a:rPr lang="en-US" baseline="30000" dirty="0" smtClean="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a:t>
            </a:r>
            <a:r>
              <a:rPr lang="en-US" dirty="0" err="1" smtClean="0">
                <a:solidFill>
                  <a:schemeClr val="accent1"/>
                </a:solidFill>
                <a:latin typeface="Adobe Hebrew" panose="02040503050201020203" pitchFamily="18" charset="-79"/>
                <a:cs typeface="Adobe Hebrew" panose="02040503050201020203" pitchFamily="18" charset="-79"/>
              </a:rPr>
              <a:t>x</a:t>
            </a:r>
            <a:r>
              <a:rPr lang="en-US" baseline="30000" dirty="0" err="1" smtClean="0">
                <a:solidFill>
                  <a:schemeClr val="accent1"/>
                </a:solidFill>
                <a:latin typeface="Adobe Hebrew" panose="02040503050201020203" pitchFamily="18" charset="-79"/>
                <a:cs typeface="Adobe Hebrew" panose="02040503050201020203" pitchFamily="18" charset="-79"/>
              </a:rPr>
              <a:t>m</a:t>
            </a:r>
            <a:r>
              <a:rPr lang="en-US" dirty="0" err="1" smtClean="0">
                <a:solidFill>
                  <a:schemeClr val="accent1"/>
                </a:solidFill>
                <a:latin typeface="Adobe Hebrew" panose="02040503050201020203" pitchFamily="18" charset="-79"/>
                <a:cs typeface="Adobe Hebrew" panose="02040503050201020203" pitchFamily="18" charset="-79"/>
              </a:rPr>
              <a:t>,y</a:t>
            </a:r>
            <a:r>
              <a:rPr lang="en-US" baseline="30000" dirty="0" err="1" smtClean="0">
                <a:solidFill>
                  <a:schemeClr val="accent1"/>
                </a:solidFill>
                <a:latin typeface="Adobe Hebrew" panose="02040503050201020203" pitchFamily="18" charset="-79"/>
                <a:cs typeface="Adobe Hebrew" panose="02040503050201020203" pitchFamily="18" charset="-79"/>
              </a:rPr>
              <a:t>m</a:t>
            </a:r>
            <a:r>
              <a:rPr lang="en-US" dirty="0" smtClean="0">
                <a:solidFill>
                  <a:schemeClr val="accent1"/>
                </a:solidFill>
                <a:latin typeface="Adobe Hebrew" panose="02040503050201020203" pitchFamily="18" charset="-79"/>
                <a:cs typeface="Adobe Hebrew" panose="02040503050201020203" pitchFamily="18" charset="-79"/>
              </a:rPr>
              <a:t>)</a:t>
            </a:r>
          </a:p>
          <a:p>
            <a:pPr marL="0" indent="0">
              <a:buNone/>
            </a:pPr>
            <a:r>
              <a:rPr lang="en-US" dirty="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choose landmarks l</a:t>
            </a:r>
            <a:r>
              <a:rPr lang="en-US" baseline="30000" dirty="0" smtClean="0">
                <a:solidFill>
                  <a:schemeClr val="accent1"/>
                </a:solidFill>
                <a:latin typeface="Adobe Hebrew" panose="02040503050201020203" pitchFamily="18" charset="-79"/>
                <a:cs typeface="Adobe Hebrew" panose="02040503050201020203" pitchFamily="18" charset="-79"/>
              </a:rPr>
              <a:t>1</a:t>
            </a:r>
            <a:r>
              <a:rPr lang="en-US" dirty="0" smtClean="0">
                <a:solidFill>
                  <a:schemeClr val="accent1"/>
                </a:solidFill>
                <a:latin typeface="Adobe Hebrew" panose="02040503050201020203" pitchFamily="18" charset="-79"/>
                <a:cs typeface="Adobe Hebrew" panose="02040503050201020203" pitchFamily="18" charset="-79"/>
              </a:rPr>
              <a:t>=x</a:t>
            </a:r>
            <a:r>
              <a:rPr lang="en-US" baseline="30000" dirty="0" smtClean="0">
                <a:solidFill>
                  <a:schemeClr val="accent1"/>
                </a:solidFill>
                <a:latin typeface="Adobe Hebrew" panose="02040503050201020203" pitchFamily="18" charset="-79"/>
                <a:cs typeface="Adobe Hebrew" panose="02040503050201020203" pitchFamily="18" charset="-79"/>
              </a:rPr>
              <a:t>1</a:t>
            </a:r>
            <a:r>
              <a:rPr lang="en-US" dirty="0" smtClean="0">
                <a:solidFill>
                  <a:schemeClr val="accent1"/>
                </a:solidFill>
                <a:latin typeface="Adobe Hebrew" panose="02040503050201020203" pitchFamily="18" charset="-79"/>
                <a:cs typeface="Adobe Hebrew" panose="02040503050201020203" pitchFamily="18" charset="-79"/>
              </a:rPr>
              <a:t>,l</a:t>
            </a:r>
            <a:r>
              <a:rPr lang="en-US" baseline="30000" dirty="0" smtClean="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=x</a:t>
            </a:r>
            <a:r>
              <a:rPr lang="en-US" baseline="30000" dirty="0" smtClean="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,…..,l</a:t>
            </a:r>
            <a:r>
              <a:rPr lang="en-US" baseline="30000" dirty="0" smtClean="0">
                <a:solidFill>
                  <a:schemeClr val="accent1"/>
                </a:solidFill>
                <a:latin typeface="Adobe Hebrew" panose="02040503050201020203" pitchFamily="18" charset="-79"/>
                <a:cs typeface="Adobe Hebrew" panose="02040503050201020203" pitchFamily="18" charset="-79"/>
              </a:rPr>
              <a:t>m</a:t>
            </a:r>
            <a:r>
              <a:rPr lang="en-US" dirty="0" smtClean="0">
                <a:solidFill>
                  <a:schemeClr val="accent1"/>
                </a:solidFill>
                <a:latin typeface="Adobe Hebrew" panose="02040503050201020203" pitchFamily="18" charset="-79"/>
                <a:cs typeface="Adobe Hebrew" panose="02040503050201020203" pitchFamily="18" charset="-79"/>
              </a:rPr>
              <a:t>=</a:t>
            </a:r>
            <a:r>
              <a:rPr lang="en-US" dirty="0" err="1" smtClean="0">
                <a:solidFill>
                  <a:schemeClr val="accent1"/>
                </a:solidFill>
                <a:latin typeface="Adobe Hebrew" panose="02040503050201020203" pitchFamily="18" charset="-79"/>
                <a:cs typeface="Adobe Hebrew" panose="02040503050201020203" pitchFamily="18" charset="-79"/>
              </a:rPr>
              <a:t>x</a:t>
            </a:r>
            <a:r>
              <a:rPr lang="en-US" baseline="30000" dirty="0" err="1" smtClean="0">
                <a:solidFill>
                  <a:schemeClr val="accent1"/>
                </a:solidFill>
                <a:latin typeface="Adobe Hebrew" panose="02040503050201020203" pitchFamily="18" charset="-79"/>
                <a:cs typeface="Adobe Hebrew" panose="02040503050201020203" pitchFamily="18" charset="-79"/>
              </a:rPr>
              <a:t>m</a:t>
            </a:r>
            <a:endParaRPr lang="en-US" baseline="30000" dirty="0">
              <a:solidFill>
                <a:schemeClr val="accent1"/>
              </a:solidFill>
              <a:latin typeface="Adobe Hebrew" panose="02040503050201020203" pitchFamily="18" charset="-79"/>
              <a:cs typeface="Adobe Hebrew" panose="02040503050201020203" pitchFamily="18" charset="-79"/>
            </a:endParaRPr>
          </a:p>
          <a:p>
            <a:pPr marL="0" indent="0">
              <a:buNone/>
            </a:pPr>
            <a:r>
              <a:rPr lang="en-US" baseline="30000" dirty="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 </a:t>
            </a: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for training example (</a:t>
            </a:r>
            <a:r>
              <a:rPr lang="en-US" dirty="0" err="1" smtClean="0">
                <a:solidFill>
                  <a:schemeClr val="accent1"/>
                </a:solidFill>
                <a:latin typeface="Adobe Hebrew" panose="02040503050201020203" pitchFamily="18" charset="-79"/>
                <a:cs typeface="Adobe Hebrew" panose="02040503050201020203" pitchFamily="18" charset="-79"/>
              </a:rPr>
              <a:t>x</a:t>
            </a:r>
            <a:r>
              <a:rPr lang="en-US" baseline="30000" dirty="0" err="1" smtClean="0">
                <a:solidFill>
                  <a:schemeClr val="accent1"/>
                </a:solidFill>
                <a:latin typeface="Adobe Hebrew" panose="02040503050201020203" pitchFamily="18" charset="-79"/>
                <a:cs typeface="Adobe Hebrew" panose="02040503050201020203" pitchFamily="18" charset="-79"/>
              </a:rPr>
              <a:t>i</a:t>
            </a:r>
            <a:r>
              <a:rPr lang="en-US" dirty="0" err="1" smtClean="0">
                <a:solidFill>
                  <a:schemeClr val="accent1"/>
                </a:solidFill>
                <a:latin typeface="Adobe Hebrew" panose="02040503050201020203" pitchFamily="18" charset="-79"/>
                <a:cs typeface="Adobe Hebrew" panose="02040503050201020203" pitchFamily="18" charset="-79"/>
              </a:rPr>
              <a:t>,y</a:t>
            </a:r>
            <a:r>
              <a:rPr lang="en-US" baseline="30000" dirty="0" err="1" smtClean="0">
                <a:solidFill>
                  <a:schemeClr val="accent1"/>
                </a:solidFill>
                <a:latin typeface="Adobe Hebrew" panose="02040503050201020203" pitchFamily="18" charset="-79"/>
                <a:cs typeface="Adobe Hebrew" panose="02040503050201020203" pitchFamily="18" charset="-79"/>
              </a:rPr>
              <a:t>i</a:t>
            </a:r>
            <a:r>
              <a:rPr lang="en-US" dirty="0" smtClean="0">
                <a:solidFill>
                  <a:schemeClr val="accent1"/>
                </a:solidFill>
                <a:latin typeface="Adobe Hebrew" panose="02040503050201020203" pitchFamily="18" charset="-79"/>
                <a:cs typeface="Adobe Hebrew" panose="02040503050201020203" pitchFamily="18" charset="-79"/>
              </a:rPr>
              <a:t>) :</a:t>
            </a:r>
          </a:p>
          <a:p>
            <a:pPr marL="0" indent="0">
              <a:buNone/>
            </a:pPr>
            <a:r>
              <a:rPr lang="en-US" dirty="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  calculate f</a:t>
            </a:r>
            <a:r>
              <a:rPr lang="en-US" baseline="-25000" dirty="0" smtClean="0">
                <a:solidFill>
                  <a:schemeClr val="accent1"/>
                </a:solidFill>
                <a:latin typeface="Adobe Hebrew" panose="02040503050201020203" pitchFamily="18" charset="-79"/>
                <a:cs typeface="Adobe Hebrew" panose="02040503050201020203" pitchFamily="18" charset="-79"/>
              </a:rPr>
              <a:t>1</a:t>
            </a:r>
            <a:r>
              <a:rPr lang="en-US" dirty="0" smtClean="0">
                <a:solidFill>
                  <a:schemeClr val="accent1"/>
                </a:solidFill>
                <a:latin typeface="Adobe Hebrew" panose="02040503050201020203" pitchFamily="18" charset="-79"/>
                <a:cs typeface="Adobe Hebrew" panose="02040503050201020203" pitchFamily="18" charset="-79"/>
              </a:rPr>
              <a:t>(</a:t>
            </a:r>
            <a:r>
              <a:rPr lang="en-US" dirty="0" err="1" smtClean="0">
                <a:solidFill>
                  <a:schemeClr val="accent1"/>
                </a:solidFill>
                <a:latin typeface="Adobe Hebrew" panose="02040503050201020203" pitchFamily="18" charset="-79"/>
                <a:cs typeface="Adobe Hebrew" panose="02040503050201020203" pitchFamily="18" charset="-79"/>
              </a:rPr>
              <a:t>i</a:t>
            </a:r>
            <a:r>
              <a:rPr lang="en-US" dirty="0" smtClean="0">
                <a:solidFill>
                  <a:schemeClr val="accent1"/>
                </a:solidFill>
                <a:latin typeface="Adobe Hebrew" panose="02040503050201020203" pitchFamily="18" charset="-79"/>
                <a:cs typeface="Adobe Hebrew" panose="02040503050201020203" pitchFamily="18" charset="-79"/>
              </a:rPr>
              <a:t>),f</a:t>
            </a:r>
            <a:r>
              <a:rPr lang="en-US" baseline="-25000" dirty="0" smtClean="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a:t>
            </a:r>
            <a:r>
              <a:rPr lang="en-US" dirty="0" err="1" smtClean="0">
                <a:solidFill>
                  <a:schemeClr val="accent1"/>
                </a:solidFill>
                <a:latin typeface="Adobe Hebrew" panose="02040503050201020203" pitchFamily="18" charset="-79"/>
                <a:cs typeface="Adobe Hebrew" panose="02040503050201020203" pitchFamily="18" charset="-79"/>
              </a:rPr>
              <a:t>i</a:t>
            </a:r>
            <a:r>
              <a:rPr lang="en-US" dirty="0" smtClean="0">
                <a:solidFill>
                  <a:schemeClr val="accent1"/>
                </a:solidFill>
                <a:latin typeface="Adobe Hebrew" panose="02040503050201020203" pitchFamily="18" charset="-79"/>
                <a:cs typeface="Adobe Hebrew" panose="02040503050201020203" pitchFamily="18" charset="-79"/>
              </a:rPr>
              <a:t>),…..,</a:t>
            </a:r>
            <a:r>
              <a:rPr lang="en-US" dirty="0" err="1" smtClean="0">
                <a:solidFill>
                  <a:schemeClr val="accent1"/>
                </a:solidFill>
                <a:latin typeface="Adobe Hebrew" panose="02040503050201020203" pitchFamily="18" charset="-79"/>
                <a:cs typeface="Adobe Hebrew" panose="02040503050201020203" pitchFamily="18" charset="-79"/>
              </a:rPr>
              <a:t>f</a:t>
            </a:r>
            <a:r>
              <a:rPr lang="en-US" baseline="-25000" dirty="0" err="1" smtClean="0">
                <a:solidFill>
                  <a:schemeClr val="accent1"/>
                </a:solidFill>
                <a:latin typeface="Adobe Hebrew" panose="02040503050201020203" pitchFamily="18" charset="-79"/>
                <a:cs typeface="Adobe Hebrew" panose="02040503050201020203" pitchFamily="18" charset="-79"/>
              </a:rPr>
              <a:t>m</a:t>
            </a:r>
            <a:r>
              <a:rPr lang="en-US" dirty="0" smtClean="0">
                <a:solidFill>
                  <a:schemeClr val="accent1"/>
                </a:solidFill>
                <a:latin typeface="Adobe Hebrew" panose="02040503050201020203" pitchFamily="18" charset="-79"/>
                <a:cs typeface="Adobe Hebrew" panose="02040503050201020203" pitchFamily="18" charset="-79"/>
              </a:rPr>
              <a:t>(</a:t>
            </a:r>
            <a:r>
              <a:rPr lang="en-US" dirty="0" err="1" smtClean="0">
                <a:solidFill>
                  <a:schemeClr val="accent1"/>
                </a:solidFill>
                <a:latin typeface="Adobe Hebrew" panose="02040503050201020203" pitchFamily="18" charset="-79"/>
                <a:cs typeface="Adobe Hebrew" panose="02040503050201020203" pitchFamily="18" charset="-79"/>
              </a:rPr>
              <a:t>i</a:t>
            </a:r>
            <a:r>
              <a:rPr lang="en-US" dirty="0" smtClean="0">
                <a:solidFill>
                  <a:schemeClr val="accent1"/>
                </a:solidFill>
                <a:latin typeface="Adobe Hebrew" panose="02040503050201020203" pitchFamily="18" charset="-79"/>
                <a:cs typeface="Adobe Hebrew" panose="02040503050201020203" pitchFamily="18" charset="-79"/>
              </a:rPr>
              <a:t>) as described in the previous slide.</a:t>
            </a:r>
          </a:p>
          <a:p>
            <a:pPr marL="0" indent="0">
              <a:buNone/>
            </a:pPr>
            <a:endParaRPr lang="en-US" dirty="0" smtClean="0">
              <a:solidFill>
                <a:schemeClr val="accent1"/>
              </a:solidFill>
              <a:latin typeface="Adobe Hebrew" panose="02040503050201020203" pitchFamily="18" charset="-79"/>
              <a:cs typeface="Adobe Hebrew" panose="02040503050201020203" pitchFamily="18" charset="-79"/>
            </a:endParaRP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Now we compute the feature vector </a:t>
            </a:r>
          </a:p>
          <a:p>
            <a:pPr marL="0" indent="0">
              <a:buNone/>
            </a:pPr>
            <a:r>
              <a:rPr lang="en-US" dirty="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f=[f</a:t>
            </a:r>
            <a:r>
              <a:rPr lang="en-US" baseline="-25000" dirty="0" smtClean="0">
                <a:solidFill>
                  <a:schemeClr val="accent1"/>
                </a:solidFill>
                <a:latin typeface="Adobe Hebrew" panose="02040503050201020203" pitchFamily="18" charset="-79"/>
                <a:cs typeface="Adobe Hebrew" panose="02040503050201020203" pitchFamily="18" charset="-79"/>
              </a:rPr>
              <a:t>0</a:t>
            </a:r>
            <a:r>
              <a:rPr lang="en-US" dirty="0" smtClean="0">
                <a:solidFill>
                  <a:schemeClr val="accent1"/>
                </a:solidFill>
                <a:latin typeface="Adobe Hebrew" panose="02040503050201020203" pitchFamily="18" charset="-79"/>
                <a:cs typeface="Adobe Hebrew" panose="02040503050201020203" pitchFamily="18" charset="-79"/>
              </a:rPr>
              <a:t>,f</a:t>
            </a:r>
            <a:r>
              <a:rPr lang="en-US" baseline="-25000" dirty="0" smtClean="0">
                <a:solidFill>
                  <a:schemeClr val="accent1"/>
                </a:solidFill>
                <a:latin typeface="Adobe Hebrew" panose="02040503050201020203" pitchFamily="18" charset="-79"/>
                <a:cs typeface="Adobe Hebrew" panose="02040503050201020203" pitchFamily="18" charset="-79"/>
              </a:rPr>
              <a:t>1</a:t>
            </a:r>
            <a:r>
              <a:rPr lang="en-US" dirty="0" smtClean="0">
                <a:solidFill>
                  <a:schemeClr val="accent1"/>
                </a:solidFill>
                <a:latin typeface="Adobe Hebrew" panose="02040503050201020203" pitchFamily="18" charset="-79"/>
                <a:cs typeface="Adobe Hebrew" panose="02040503050201020203" pitchFamily="18" charset="-79"/>
              </a:rPr>
              <a:t>,f</a:t>
            </a:r>
            <a:r>
              <a:rPr lang="en-US" baseline="-25000" dirty="0" smtClean="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a:t>
            </a:r>
            <a:r>
              <a:rPr lang="en-US" dirty="0" err="1" smtClean="0">
                <a:solidFill>
                  <a:schemeClr val="accent1"/>
                </a:solidFill>
                <a:latin typeface="Adobe Hebrew" panose="02040503050201020203" pitchFamily="18" charset="-79"/>
                <a:cs typeface="Adobe Hebrew" panose="02040503050201020203" pitchFamily="18" charset="-79"/>
              </a:rPr>
              <a:t>f</a:t>
            </a:r>
            <a:r>
              <a:rPr lang="en-US" baseline="-25000" dirty="0" err="1" smtClean="0">
                <a:solidFill>
                  <a:schemeClr val="accent1"/>
                </a:solidFill>
                <a:latin typeface="Adobe Hebrew" panose="02040503050201020203" pitchFamily="18" charset="-79"/>
                <a:cs typeface="Adobe Hebrew" panose="02040503050201020203" pitchFamily="18" charset="-79"/>
              </a:rPr>
              <a:t>m</a:t>
            </a:r>
            <a:r>
              <a:rPr lang="en-US" dirty="0" smtClean="0">
                <a:solidFill>
                  <a:schemeClr val="accent1"/>
                </a:solidFill>
                <a:latin typeface="Adobe Hebrew" panose="02040503050201020203" pitchFamily="18" charset="-79"/>
                <a:cs typeface="Adobe Hebrew" panose="02040503050201020203" pitchFamily="18" charset="-79"/>
              </a:rPr>
              <a:t>]</a:t>
            </a:r>
            <a:r>
              <a:rPr lang="en-US" baseline="30000" dirty="0" smtClean="0">
                <a:solidFill>
                  <a:schemeClr val="accent1"/>
                </a:solidFill>
                <a:latin typeface="Adobe Hebrew" panose="02040503050201020203" pitchFamily="18" charset="-79"/>
                <a:cs typeface="Adobe Hebrew" panose="02040503050201020203" pitchFamily="18" charset="-79"/>
              </a:rPr>
              <a:t>T </a:t>
            </a:r>
            <a:r>
              <a:rPr lang="en-US" dirty="0" smtClean="0">
                <a:solidFill>
                  <a:schemeClr val="accent1"/>
                </a:solidFill>
                <a:latin typeface="Adobe Hebrew" panose="02040503050201020203" pitchFamily="18" charset="-79"/>
                <a:cs typeface="Adobe Hebrew" panose="02040503050201020203" pitchFamily="18" charset="-79"/>
              </a:rPr>
              <a:t>      (f</a:t>
            </a:r>
            <a:r>
              <a:rPr lang="en-US" baseline="-25000" dirty="0" smtClean="0">
                <a:solidFill>
                  <a:schemeClr val="accent1"/>
                </a:solidFill>
                <a:latin typeface="Adobe Hebrew" panose="02040503050201020203" pitchFamily="18" charset="-79"/>
                <a:cs typeface="Adobe Hebrew" panose="02040503050201020203" pitchFamily="18" charset="-79"/>
              </a:rPr>
              <a:t>0</a:t>
            </a:r>
            <a:r>
              <a:rPr lang="en-US" dirty="0" smtClean="0">
                <a:solidFill>
                  <a:schemeClr val="accent1"/>
                </a:solidFill>
                <a:latin typeface="Adobe Hebrew" panose="02040503050201020203" pitchFamily="18" charset="-79"/>
                <a:cs typeface="Adobe Hebrew" panose="02040503050201020203" pitchFamily="18" charset="-79"/>
              </a:rPr>
              <a:t>=1)</a:t>
            </a:r>
            <a:endParaRPr lang="en-US" dirty="0">
              <a:solidFill>
                <a:schemeClr val="accent1"/>
              </a:solidFill>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793809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622"/>
            <a:ext cx="10515600" cy="1325563"/>
          </a:xfrm>
        </p:spPr>
        <p:txBody>
          <a:bodyPr/>
          <a:lstStyle/>
          <a:p>
            <a:r>
              <a:rPr lang="en-US" dirty="0" smtClean="0">
                <a:solidFill>
                  <a:schemeClr val="bg2">
                    <a:lumMod val="25000"/>
                  </a:schemeClr>
                </a:solidFill>
                <a:latin typeface="Adobe Garamond Pro Bold" panose="02020702060506020403" pitchFamily="18" charset="0"/>
              </a:rPr>
              <a:t>HYPOTHESIS and COST FUNCTION</a:t>
            </a:r>
            <a:endParaRPr lang="en-US" dirty="0">
              <a:solidFill>
                <a:schemeClr val="bg2">
                  <a:lumMod val="25000"/>
                </a:schemeClr>
              </a:solidFill>
              <a:latin typeface="Adobe Garamond Pro Bold" panose="02020702060506020403"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solidFill>
                  <a:schemeClr val="accent1"/>
                </a:solidFill>
                <a:latin typeface="Adobe Hebrew" panose="02040503050201020203" pitchFamily="18" charset="-79"/>
                <a:cs typeface="Adobe Hebrew" panose="02040503050201020203" pitchFamily="18" charset="-79"/>
              </a:rPr>
              <a:t>Given x and feature vector f (dimension of mX1)</a:t>
            </a:r>
          </a:p>
          <a:p>
            <a:pPr marL="0" indent="0">
              <a:buNone/>
            </a:pPr>
            <a:r>
              <a:rPr lang="en-US" dirty="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predict ‘y=1’, if </a:t>
            </a:r>
            <a:r>
              <a:rPr lang="el-GR" dirty="0" smtClean="0">
                <a:solidFill>
                  <a:schemeClr val="accent1"/>
                </a:solidFill>
                <a:cs typeface="Adobe Hebrew" panose="02040503050201020203" pitchFamily="18" charset="-79"/>
              </a:rPr>
              <a:t>θ</a:t>
            </a:r>
            <a:r>
              <a:rPr lang="en-US" baseline="30000" dirty="0" err="1" smtClean="0">
                <a:solidFill>
                  <a:schemeClr val="accent1"/>
                </a:solidFill>
                <a:latin typeface="Adobe Hebrew" panose="02040503050201020203" pitchFamily="18" charset="-79"/>
                <a:cs typeface="Adobe Hebrew" panose="02040503050201020203" pitchFamily="18" charset="-79"/>
              </a:rPr>
              <a:t>T</a:t>
            </a:r>
            <a:r>
              <a:rPr lang="en-US" dirty="0" err="1" smtClean="0">
                <a:solidFill>
                  <a:schemeClr val="accent1"/>
                </a:solidFill>
                <a:latin typeface="Adobe Hebrew" panose="02040503050201020203" pitchFamily="18" charset="-79"/>
                <a:cs typeface="Adobe Hebrew" panose="02040503050201020203" pitchFamily="18" charset="-79"/>
              </a:rPr>
              <a:t>f</a:t>
            </a:r>
            <a:r>
              <a:rPr lang="en-US" dirty="0" smtClean="0">
                <a:solidFill>
                  <a:schemeClr val="accent1"/>
                </a:solidFill>
                <a:latin typeface="Adobe Hebrew" panose="02040503050201020203" pitchFamily="18" charset="-79"/>
                <a:cs typeface="Adobe Hebrew" panose="02040503050201020203" pitchFamily="18" charset="-79"/>
              </a:rPr>
              <a:t>&gt;=0</a:t>
            </a: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                 and  y=0 ,otherwise</a:t>
            </a:r>
          </a:p>
          <a:p>
            <a:pPr>
              <a:buFont typeface="Wingdings" panose="05000000000000000000" pitchFamily="2" charset="2"/>
              <a:buChar char="q"/>
            </a:pPr>
            <a:endParaRPr lang="en-US" dirty="0" smtClean="0">
              <a:solidFill>
                <a:schemeClr val="accent1"/>
              </a:solidFill>
              <a:latin typeface="Adobe Hebrew" panose="02040503050201020203" pitchFamily="18" charset="-79"/>
              <a:cs typeface="Adobe Hebrew" panose="02040503050201020203" pitchFamily="18" charset="-79"/>
            </a:endParaRPr>
          </a:p>
          <a:p>
            <a:pPr>
              <a:buFont typeface="Wingdings" panose="05000000000000000000" pitchFamily="2" charset="2"/>
              <a:buChar char="q"/>
            </a:pPr>
            <a:r>
              <a:rPr lang="en-US" dirty="0" smtClean="0">
                <a:solidFill>
                  <a:schemeClr val="accent1"/>
                </a:solidFill>
                <a:latin typeface="Adobe Hebrew" panose="02040503050201020203" pitchFamily="18" charset="-79"/>
                <a:cs typeface="Adobe Hebrew" panose="02040503050201020203" pitchFamily="18" charset="-79"/>
              </a:rPr>
              <a:t>Cost Function:</a:t>
            </a:r>
          </a:p>
          <a:p>
            <a:pPr marL="0" indent="0">
              <a:buNone/>
            </a:pPr>
            <a:r>
              <a:rPr lang="en-US" dirty="0"/>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2378" r="1234" b="41158"/>
          <a:stretch/>
        </p:blipFill>
        <p:spPr>
          <a:xfrm>
            <a:off x="838200" y="4481847"/>
            <a:ext cx="9407480" cy="1416676"/>
          </a:xfrm>
          <a:prstGeom prst="rect">
            <a:avLst/>
          </a:prstGeom>
        </p:spPr>
      </p:pic>
    </p:spTree>
    <p:extLst>
      <p:ext uri="{BB962C8B-B14F-4D97-AF65-F5344CB8AC3E}">
        <p14:creationId xmlns:p14="http://schemas.microsoft.com/office/powerpoint/2010/main" val="2171640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441" y="-6674"/>
            <a:ext cx="10515600" cy="1325563"/>
          </a:xfrm>
        </p:spPr>
        <p:txBody>
          <a:bodyPr/>
          <a:lstStyle/>
          <a:p>
            <a:r>
              <a:rPr lang="en-US" dirty="0" smtClean="0">
                <a:solidFill>
                  <a:schemeClr val="bg2">
                    <a:lumMod val="50000"/>
                  </a:schemeClr>
                </a:solidFill>
                <a:latin typeface="Adobe Garamond Pro Bold" panose="02020702060506020403" pitchFamily="18" charset="0"/>
              </a:rPr>
              <a:t>SVM PARAMETERS</a:t>
            </a:r>
            <a:endParaRPr lang="en-US" dirty="0">
              <a:solidFill>
                <a:schemeClr val="bg2">
                  <a:lumMod val="50000"/>
                </a:schemeClr>
              </a:solidFill>
              <a:latin typeface="Adobe Garamond Pro Bold" panose="02020702060506020403" pitchFamily="18" charset="0"/>
            </a:endParaRPr>
          </a:p>
        </p:txBody>
      </p:sp>
      <p:sp>
        <p:nvSpPr>
          <p:cNvPr id="3" name="Content Placeholder 2"/>
          <p:cNvSpPr>
            <a:spLocks noGrp="1"/>
          </p:cNvSpPr>
          <p:nvPr>
            <p:ph idx="1"/>
          </p:nvPr>
        </p:nvSpPr>
        <p:spPr>
          <a:xfrm>
            <a:off x="342441" y="1140408"/>
            <a:ext cx="10515600" cy="4351338"/>
          </a:xfrm>
        </p:spPr>
        <p:txBody>
          <a:bodyPr/>
          <a:lstStyle/>
          <a:p>
            <a:r>
              <a:rPr lang="en-US" dirty="0" smtClean="0">
                <a:solidFill>
                  <a:schemeClr val="accent1"/>
                </a:solidFill>
                <a:latin typeface="Adobe Hebrew" panose="02040503050201020203" pitchFamily="18" charset="-79"/>
                <a:cs typeface="Adobe Hebrew" panose="02040503050201020203" pitchFamily="18" charset="-79"/>
              </a:rPr>
              <a:t>Choosing constant ‘</a:t>
            </a:r>
            <a:r>
              <a:rPr lang="el-GR" dirty="0" smtClean="0">
                <a:solidFill>
                  <a:schemeClr val="accent1"/>
                </a:solidFill>
                <a:cs typeface="Adobe Hebrew" panose="02040503050201020203" pitchFamily="18" charset="-79"/>
              </a:rPr>
              <a:t>σ</a:t>
            </a:r>
            <a:r>
              <a:rPr lang="en-US" baseline="30000" dirty="0" smtClean="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 in Gaussian Kernel:</a:t>
            </a: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  -    if ‘</a:t>
            </a:r>
            <a:r>
              <a:rPr lang="el-GR" dirty="0">
                <a:solidFill>
                  <a:schemeClr val="accent1"/>
                </a:solidFill>
                <a:cs typeface="Adobe Hebrew" panose="02040503050201020203" pitchFamily="18" charset="-79"/>
              </a:rPr>
              <a:t>σ</a:t>
            </a:r>
            <a:r>
              <a:rPr lang="en-US" baseline="30000" dirty="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 is </a:t>
            </a:r>
            <a:r>
              <a:rPr lang="en-US" dirty="0" err="1" smtClean="0">
                <a:solidFill>
                  <a:schemeClr val="accent1"/>
                </a:solidFill>
                <a:latin typeface="Adobe Hebrew" panose="02040503050201020203" pitchFamily="18" charset="-79"/>
                <a:cs typeface="Adobe Hebrew" panose="02040503050201020203" pitchFamily="18" charset="-79"/>
              </a:rPr>
              <a:t>large,features</a:t>
            </a:r>
            <a:r>
              <a:rPr lang="en-US" dirty="0" smtClean="0">
                <a:solidFill>
                  <a:schemeClr val="accent1"/>
                </a:solidFill>
                <a:latin typeface="Adobe Hebrew" panose="02040503050201020203" pitchFamily="18" charset="-79"/>
                <a:cs typeface="Adobe Hebrew" panose="02040503050201020203" pitchFamily="18" charset="-79"/>
              </a:rPr>
              <a:t> fi vary smoothly. </a:t>
            </a:r>
          </a:p>
          <a:p>
            <a:pPr marL="0" indent="0">
              <a:buNone/>
            </a:pPr>
            <a:r>
              <a:rPr lang="en-US" dirty="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 -     if ‘</a:t>
            </a:r>
            <a:r>
              <a:rPr lang="el-GR" dirty="0">
                <a:solidFill>
                  <a:schemeClr val="accent1"/>
                </a:solidFill>
                <a:cs typeface="Adobe Hebrew" panose="02040503050201020203" pitchFamily="18" charset="-79"/>
              </a:rPr>
              <a:t>σ</a:t>
            </a:r>
            <a:r>
              <a:rPr lang="en-US" baseline="30000" dirty="0">
                <a:solidFill>
                  <a:schemeClr val="accent1"/>
                </a:solidFill>
                <a:latin typeface="Adobe Hebrew" panose="02040503050201020203" pitchFamily="18" charset="-79"/>
                <a:cs typeface="Adobe Hebrew" panose="02040503050201020203" pitchFamily="18" charset="-79"/>
              </a:rPr>
              <a:t>2</a:t>
            </a:r>
            <a:r>
              <a:rPr lang="en-US" dirty="0" smtClean="0">
                <a:solidFill>
                  <a:schemeClr val="accent1"/>
                </a:solidFill>
                <a:latin typeface="Adobe Hebrew" panose="02040503050201020203" pitchFamily="18" charset="-79"/>
                <a:cs typeface="Adobe Hebrew" panose="02040503050201020203" pitchFamily="18" charset="-79"/>
              </a:rPr>
              <a:t>’is </a:t>
            </a:r>
            <a:r>
              <a:rPr lang="en-US" dirty="0" err="1" smtClean="0">
                <a:solidFill>
                  <a:schemeClr val="accent1"/>
                </a:solidFill>
                <a:latin typeface="Adobe Hebrew" panose="02040503050201020203" pitchFamily="18" charset="-79"/>
                <a:cs typeface="Adobe Hebrew" panose="02040503050201020203" pitchFamily="18" charset="-79"/>
              </a:rPr>
              <a:t>small,features</a:t>
            </a:r>
            <a:r>
              <a:rPr lang="en-US" dirty="0" smtClean="0">
                <a:solidFill>
                  <a:schemeClr val="accent1"/>
                </a:solidFill>
                <a:latin typeface="Adobe Hebrew" panose="02040503050201020203" pitchFamily="18" charset="-79"/>
                <a:cs typeface="Adobe Hebrew" panose="02040503050201020203" pitchFamily="18" charset="-79"/>
              </a:rPr>
              <a:t> vary less smoothly</a:t>
            </a:r>
            <a:r>
              <a:rPr lang="en-US" dirty="0" smtClean="0"/>
              <a:t>.</a:t>
            </a:r>
          </a:p>
          <a:p>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935" t="27927" r="67966" b="865"/>
          <a:stretch/>
        </p:blipFill>
        <p:spPr>
          <a:xfrm>
            <a:off x="342441" y="2677099"/>
            <a:ext cx="2390660" cy="3811837"/>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8859" t="28956" r="36737" b="-2840"/>
          <a:stretch/>
        </p:blipFill>
        <p:spPr>
          <a:xfrm>
            <a:off x="2733101" y="2677099"/>
            <a:ext cx="2324559" cy="3955056"/>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68467" t="29368" r="7012" b="-165"/>
          <a:stretch/>
        </p:blipFill>
        <p:spPr>
          <a:xfrm>
            <a:off x="5057660" y="2688116"/>
            <a:ext cx="2335576" cy="3789802"/>
          </a:xfrm>
          <a:prstGeom prst="rect">
            <a:avLst/>
          </a:prstGeom>
        </p:spPr>
      </p:pic>
    </p:spTree>
    <p:extLst>
      <p:ext uri="{BB962C8B-B14F-4D97-AF65-F5344CB8AC3E}">
        <p14:creationId xmlns:p14="http://schemas.microsoft.com/office/powerpoint/2010/main" val="367117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8000" t="-17000" r="9000" b="-22000"/>
          </a:stretch>
        </a:blipFill>
        <a:effectLst/>
      </p:bgPr>
    </p:bg>
    <p:spTree>
      <p:nvGrpSpPr>
        <p:cNvPr id="1" name=""/>
        <p:cNvGrpSpPr/>
        <p:nvPr/>
      </p:nvGrpSpPr>
      <p:grpSpPr>
        <a:xfrm>
          <a:off x="0" y="0"/>
          <a:ext cx="0" cy="0"/>
          <a:chOff x="0" y="0"/>
          <a:chExt cx="0" cy="0"/>
        </a:xfrm>
      </p:grpSpPr>
      <p:sp>
        <p:nvSpPr>
          <p:cNvPr id="3" name="Rectangle 2"/>
          <p:cNvSpPr/>
          <p:nvPr/>
        </p:nvSpPr>
        <p:spPr>
          <a:xfrm>
            <a:off x="672611" y="273427"/>
            <a:ext cx="10903049" cy="2123658"/>
          </a:xfrm>
          <a:prstGeom prst="rect">
            <a:avLst/>
          </a:prstGeom>
          <a:noFill/>
        </p:spPr>
        <p:txBody>
          <a:bodyPr wrap="none" lIns="91440" tIns="45720" rIns="91440" bIns="45720">
            <a:spAutoFit/>
          </a:bodyPr>
          <a:lstStyle/>
          <a:p>
            <a:pPr algn="ctr"/>
            <a:r>
              <a:rPr lang="en-US" sz="6600" b="1" cap="none" spc="0" dirty="0" smtClean="0">
                <a:ln w="6600">
                  <a:solidFill>
                    <a:schemeClr val="accent2"/>
                  </a:solidFill>
                  <a:prstDash val="solid"/>
                </a:ln>
                <a:solidFill>
                  <a:schemeClr val="accent4">
                    <a:lumMod val="20000"/>
                    <a:lumOff val="80000"/>
                  </a:schemeClr>
                </a:solidFill>
                <a:effectLst>
                  <a:outerShdw dist="38100" dir="2700000" algn="tl" rotWithShape="0">
                    <a:schemeClr val="accent2"/>
                  </a:outerShdw>
                </a:effectLst>
                <a:latin typeface="Cooper Black" panose="0208090404030B020404" pitchFamily="18" charset="0"/>
              </a:rPr>
              <a:t>SPAM CLASSIFICATION </a:t>
            </a:r>
          </a:p>
          <a:p>
            <a:pPr algn="ctr"/>
            <a:r>
              <a:rPr lang="en-US" sz="6600" b="1" cap="none" spc="0" dirty="0" smtClean="0">
                <a:ln w="6600">
                  <a:solidFill>
                    <a:schemeClr val="accent2"/>
                  </a:solidFill>
                  <a:prstDash val="solid"/>
                </a:ln>
                <a:solidFill>
                  <a:schemeClr val="accent4">
                    <a:lumMod val="20000"/>
                    <a:lumOff val="80000"/>
                  </a:schemeClr>
                </a:solidFill>
                <a:effectLst>
                  <a:outerShdw dist="38100" dir="2700000" algn="tl" rotWithShape="0">
                    <a:schemeClr val="accent2"/>
                  </a:outerShdw>
                </a:effectLst>
                <a:latin typeface="Cooper Black" panose="0208090404030B020404" pitchFamily="18" charset="0"/>
              </a:rPr>
              <a:t>USING SVM</a:t>
            </a:r>
            <a:endParaRPr lang="en-US" sz="6600" b="1" cap="none" spc="0" dirty="0">
              <a:ln w="6600">
                <a:solidFill>
                  <a:schemeClr val="accent2"/>
                </a:solidFill>
                <a:prstDash val="solid"/>
              </a:ln>
              <a:solidFill>
                <a:schemeClr val="accent4">
                  <a:lumMod val="20000"/>
                  <a:lumOff val="80000"/>
                </a:schemeClr>
              </a:solidFill>
              <a:effectLst>
                <a:outerShdw dist="38100" dir="2700000" algn="tl" rotWithShape="0">
                  <a:schemeClr val="accent2"/>
                </a:outerShdw>
              </a:effectLst>
              <a:latin typeface="Cooper Black" panose="0208090404030B020404" pitchFamily="18" charset="0"/>
            </a:endParaRPr>
          </a:p>
        </p:txBody>
      </p:sp>
      <p:sp>
        <p:nvSpPr>
          <p:cNvPr id="5" name="Rectangle 4"/>
          <p:cNvSpPr/>
          <p:nvPr/>
        </p:nvSpPr>
        <p:spPr>
          <a:xfrm>
            <a:off x="4973357" y="4669526"/>
            <a:ext cx="7218643" cy="2062103"/>
          </a:xfrm>
          <a:prstGeom prst="rect">
            <a:avLst/>
          </a:prstGeom>
          <a:noFill/>
        </p:spPr>
        <p:txBody>
          <a:bodyPr wrap="none" lIns="91440" tIns="45720" rIns="91440" bIns="45720">
            <a:spAutoFit/>
          </a:bodyPr>
          <a:lstStyle/>
          <a:p>
            <a:r>
              <a:rPr lang="en-US" sz="3200" b="1" cap="none" spc="50" dirty="0" smtClean="0">
                <a:ln w="0"/>
                <a:solidFill>
                  <a:schemeClr val="tx1">
                    <a:lumMod val="95000"/>
                    <a:lumOff val="5000"/>
                  </a:schemeClr>
                </a:solidFill>
                <a:effectLst>
                  <a:innerShdw blurRad="63500" dist="50800" dir="13500000">
                    <a:srgbClr val="000000">
                      <a:alpha val="50000"/>
                    </a:srgbClr>
                  </a:innerShdw>
                </a:effectLst>
                <a:latin typeface="Bookman Old Style" panose="02050604050505020204" pitchFamily="18" charset="0"/>
              </a:rPr>
              <a:t>Presented by :</a:t>
            </a:r>
          </a:p>
          <a:p>
            <a:r>
              <a:rPr lang="en-US" sz="3200" b="1" spc="50" dirty="0" smtClean="0">
                <a:ln w="0"/>
                <a:solidFill>
                  <a:schemeClr val="tx1">
                    <a:lumMod val="95000"/>
                    <a:lumOff val="5000"/>
                  </a:schemeClr>
                </a:solidFill>
                <a:effectLst>
                  <a:innerShdw blurRad="63500" dist="50800" dir="13500000">
                    <a:srgbClr val="000000">
                      <a:alpha val="50000"/>
                    </a:srgbClr>
                  </a:innerShdw>
                </a:effectLst>
                <a:latin typeface="Bookman Old Style" panose="02050604050505020204" pitchFamily="18" charset="0"/>
              </a:rPr>
              <a:t>NISHTHA GOEL :2K12/CO/080</a:t>
            </a:r>
          </a:p>
          <a:p>
            <a:r>
              <a:rPr lang="en-US" sz="3200" b="1" cap="none" spc="50" dirty="0" smtClean="0">
                <a:ln w="0"/>
                <a:solidFill>
                  <a:schemeClr val="tx1">
                    <a:lumMod val="95000"/>
                    <a:lumOff val="5000"/>
                  </a:schemeClr>
                </a:solidFill>
                <a:effectLst>
                  <a:innerShdw blurRad="63500" dist="50800" dir="13500000">
                    <a:srgbClr val="000000">
                      <a:alpha val="50000"/>
                    </a:srgbClr>
                  </a:innerShdw>
                </a:effectLst>
                <a:latin typeface="Bookman Old Style" panose="02050604050505020204" pitchFamily="18" charset="0"/>
              </a:rPr>
              <a:t>PALAK JAIN      : 2K12/CO/083</a:t>
            </a:r>
          </a:p>
          <a:p>
            <a:r>
              <a:rPr lang="en-US" sz="3200" b="1" spc="50" dirty="0" smtClean="0">
                <a:ln w="0"/>
                <a:solidFill>
                  <a:schemeClr val="tx1">
                    <a:lumMod val="95000"/>
                    <a:lumOff val="5000"/>
                  </a:schemeClr>
                </a:solidFill>
                <a:effectLst>
                  <a:innerShdw blurRad="63500" dist="50800" dir="13500000">
                    <a:srgbClr val="000000">
                      <a:alpha val="50000"/>
                    </a:srgbClr>
                  </a:innerShdw>
                </a:effectLst>
                <a:latin typeface="Bookman Old Style" panose="02050604050505020204" pitchFamily="18" charset="0"/>
              </a:rPr>
              <a:t>VRINDA BHATIA: 2K12/CO/145</a:t>
            </a:r>
            <a:endParaRPr lang="en-US" sz="3200" b="1" cap="none" spc="50" dirty="0">
              <a:ln w="0"/>
              <a:solidFill>
                <a:schemeClr val="tx1">
                  <a:lumMod val="95000"/>
                  <a:lumOff val="5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659698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latin typeface="Adobe Garamond Pro Bold" panose="02020702060506020403" pitchFamily="18" charset="0"/>
              </a:rPr>
              <a:t>….continued</a:t>
            </a:r>
            <a:endParaRPr lang="en-US" dirty="0">
              <a:solidFill>
                <a:schemeClr val="bg2">
                  <a:lumMod val="50000"/>
                </a:schemeClr>
              </a:solidFill>
              <a:latin typeface="Adobe Garamond Pro Bold" panose="02020702060506020403"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520091"/>
              </a:xfrm>
            </p:spPr>
            <p:txBody>
              <a:bodyPr>
                <a:normAutofit/>
              </a:bodyPr>
              <a:lstStyle/>
              <a:p>
                <a:pPr marL="0" indent="0">
                  <a:buNone/>
                </a:pPr>
                <a:r>
                  <a:rPr lang="en-US" u="sng" dirty="0" smtClean="0">
                    <a:solidFill>
                      <a:schemeClr val="accent1"/>
                    </a:solidFill>
                    <a:latin typeface="Adobe Hebrew" panose="02040503050201020203" pitchFamily="18" charset="-79"/>
                    <a:cs typeface="Adobe Hebrew" panose="02040503050201020203" pitchFamily="18" charset="-79"/>
                  </a:rPr>
                  <a:t>Choosing the constant ‘C’ in Cost Function:</a:t>
                </a: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     C=</a:t>
                </a:r>
                <a14:m>
                  <m:oMath xmlns:m="http://schemas.openxmlformats.org/officeDocument/2006/math">
                    <m:f>
                      <m:fPr>
                        <m:ctrlPr>
                          <a:rPr lang="en-US"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1</m:t>
                        </m:r>
                      </m:num>
                      <m:den>
                        <m:r>
                          <m:rPr>
                            <m:sty m:val="p"/>
                          </m:rPr>
                          <a:rPr lang="en-US" i="1">
                            <a:solidFill>
                              <a:schemeClr val="accent1"/>
                            </a:solidFill>
                            <a:latin typeface="Cambria Math" panose="02040503050406030204" pitchFamily="18" charset="0"/>
                          </a:rPr>
                          <m:t>λ</m:t>
                        </m:r>
                      </m:den>
                    </m:f>
                  </m:oMath>
                </a14:m>
                <a:r>
                  <a:rPr lang="en-US" dirty="0" smtClean="0">
                    <a:solidFill>
                      <a:schemeClr val="accent1"/>
                    </a:solidFill>
                    <a:latin typeface="Adobe Hebrew" panose="02040503050201020203" pitchFamily="18" charset="-79"/>
                    <a:cs typeface="Adobe Hebrew" panose="02040503050201020203" pitchFamily="18" charset="-79"/>
                  </a:rPr>
                  <a:t> where </a:t>
                </a:r>
                <a14:m>
                  <m:oMath xmlns:m="http://schemas.openxmlformats.org/officeDocument/2006/math">
                    <m:r>
                      <m:rPr>
                        <m:sty m:val="p"/>
                      </m:rPr>
                      <a:rPr lang="en-US" i="1">
                        <a:solidFill>
                          <a:schemeClr val="accent1"/>
                        </a:solidFill>
                        <a:latin typeface="Cambria Math" panose="02040503050406030204" pitchFamily="18" charset="0"/>
                      </a:rPr>
                      <m:t>λ</m:t>
                    </m:r>
                  </m:oMath>
                </a14:m>
                <a:r>
                  <a:rPr lang="en-US" dirty="0" smtClean="0">
                    <a:solidFill>
                      <a:schemeClr val="accent1"/>
                    </a:solidFill>
                    <a:latin typeface="Adobe Hebrew" panose="02040503050201020203" pitchFamily="18" charset="-79"/>
                    <a:cs typeface="Adobe Hebrew" panose="02040503050201020203" pitchFamily="18" charset="-79"/>
                  </a:rPr>
                  <a:t> is the regularization parameter.</a:t>
                </a:r>
              </a:p>
              <a:p>
                <a:pPr marL="0" indent="0">
                  <a:buNone/>
                </a:pPr>
                <a:r>
                  <a:rPr lang="en-US" u="sng" dirty="0" err="1" smtClean="0">
                    <a:solidFill>
                      <a:schemeClr val="accent1"/>
                    </a:solidFill>
                    <a:latin typeface="Adobe Hebrew" panose="02040503050201020203" pitchFamily="18" charset="-79"/>
                    <a:cs typeface="Adobe Hebrew" panose="02040503050201020203" pitchFamily="18" charset="-79"/>
                  </a:rPr>
                  <a:t>Regularisation</a:t>
                </a:r>
                <a:r>
                  <a:rPr lang="en-US" dirty="0" smtClean="0">
                    <a:solidFill>
                      <a:schemeClr val="accent1"/>
                    </a:solidFill>
                    <a:latin typeface="Adobe Hebrew" panose="02040503050201020203" pitchFamily="18" charset="-79"/>
                    <a:cs typeface="Adobe Hebrew" panose="02040503050201020203" pitchFamily="18" charset="-79"/>
                  </a:rPr>
                  <a:t> :</a:t>
                </a:r>
              </a:p>
              <a:p>
                <a:pPr>
                  <a:buFont typeface="Wingdings" panose="05000000000000000000" pitchFamily="2" charset="2"/>
                  <a:buChar char="q"/>
                </a:pPr>
                <a:r>
                  <a:rPr lang="en-US" dirty="0" smtClean="0">
                    <a:solidFill>
                      <a:schemeClr val="accent1"/>
                    </a:solidFill>
                    <a:latin typeface="Adobe Hebrew" panose="02040503050201020203" pitchFamily="18" charset="-79"/>
                    <a:cs typeface="Adobe Hebrew" panose="02040503050201020203" pitchFamily="18" charset="-79"/>
                  </a:rPr>
                  <a:t>It the solution to the problem of </a:t>
                </a:r>
                <a:r>
                  <a:rPr lang="en-US" dirty="0" err="1" smtClean="0">
                    <a:solidFill>
                      <a:schemeClr val="accent1"/>
                    </a:solidFill>
                    <a:latin typeface="Adobe Hebrew" panose="02040503050201020203" pitchFamily="18" charset="-79"/>
                    <a:cs typeface="Adobe Hebrew" panose="02040503050201020203" pitchFamily="18" charset="-79"/>
                  </a:rPr>
                  <a:t>overfitting</a:t>
                </a:r>
                <a:r>
                  <a:rPr lang="en-US" dirty="0" smtClean="0">
                    <a:solidFill>
                      <a:schemeClr val="accent1"/>
                    </a:solidFill>
                    <a:latin typeface="Adobe Hebrew" panose="02040503050201020203" pitchFamily="18" charset="-79"/>
                    <a:cs typeface="Adobe Hebrew" panose="02040503050201020203" pitchFamily="18" charset="-79"/>
                  </a:rPr>
                  <a:t> i.e. if we have too many </a:t>
                </a:r>
              </a:p>
              <a:p>
                <a:pPr marL="0" indent="0">
                  <a:buNone/>
                </a:pPr>
                <a:r>
                  <a:rPr lang="en-US" dirty="0" smtClean="0">
                    <a:solidFill>
                      <a:schemeClr val="accent1"/>
                    </a:solidFill>
                    <a:latin typeface="Adobe Hebrew" panose="02040503050201020203" pitchFamily="18" charset="-79"/>
                    <a:cs typeface="Adobe Hebrew" panose="02040503050201020203" pitchFamily="18" charset="-79"/>
                  </a:rPr>
                  <a:t>     </a:t>
                </a:r>
                <a:r>
                  <a:rPr lang="en-US" dirty="0" err="1" smtClean="0">
                    <a:solidFill>
                      <a:schemeClr val="accent1"/>
                    </a:solidFill>
                    <a:latin typeface="Adobe Hebrew" panose="02040503050201020203" pitchFamily="18" charset="-79"/>
                    <a:cs typeface="Adobe Hebrew" panose="02040503050201020203" pitchFamily="18" charset="-79"/>
                  </a:rPr>
                  <a:t>features,the</a:t>
                </a:r>
                <a:r>
                  <a:rPr lang="en-US" dirty="0" smtClean="0">
                    <a:solidFill>
                      <a:schemeClr val="accent1"/>
                    </a:solidFill>
                    <a:latin typeface="Adobe Hebrew" panose="02040503050201020203" pitchFamily="18" charset="-79"/>
                    <a:cs typeface="Adobe Hebrew" panose="02040503050201020203" pitchFamily="18" charset="-79"/>
                  </a:rPr>
                  <a:t> hypothesis may fit the training set very well but will</a:t>
                </a:r>
              </a:p>
              <a:p>
                <a:pPr marL="0" indent="0">
                  <a:buNone/>
                </a:pPr>
                <a:r>
                  <a:rPr lang="en-US" dirty="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    fail to generalize the new examples.</a:t>
                </a:r>
              </a:p>
              <a:p>
                <a:pPr>
                  <a:buFont typeface="Wingdings" panose="05000000000000000000" pitchFamily="2" charset="2"/>
                  <a:buChar char="q"/>
                </a:pPr>
                <a:r>
                  <a:rPr lang="en-US" dirty="0" smtClean="0">
                    <a:solidFill>
                      <a:schemeClr val="accent1"/>
                    </a:solidFill>
                    <a:latin typeface="Adobe Hebrew" panose="02040503050201020203" pitchFamily="18" charset="-79"/>
                    <a:cs typeface="Adobe Hebrew" panose="02040503050201020203" pitchFamily="18" charset="-79"/>
                  </a:rPr>
                  <a:t>Therefore, we use a regularization term </a:t>
                </a:r>
                <a14:m>
                  <m:oMath xmlns:m="http://schemas.openxmlformats.org/officeDocument/2006/math">
                    <m:f>
                      <m:fPr>
                        <m:ctrlPr>
                          <a:rPr lang="en-US" i="1" smtClean="0">
                            <a:solidFill>
                              <a:schemeClr val="accent1"/>
                            </a:solidFill>
                            <a:latin typeface="Cambria Math" panose="02040503050406030204" pitchFamily="18" charset="0"/>
                          </a:rPr>
                        </m:ctrlPr>
                      </m:fPr>
                      <m:num>
                        <m:r>
                          <m:rPr>
                            <m:sty m:val="p"/>
                          </m:rPr>
                          <a:rPr lang="en-US" i="1">
                            <a:solidFill>
                              <a:schemeClr val="accent1"/>
                            </a:solidFill>
                            <a:latin typeface="Cambria Math" panose="02040503050406030204" pitchFamily="18" charset="0"/>
                          </a:rPr>
                          <m:t>λ</m:t>
                        </m:r>
                      </m:num>
                      <m:den>
                        <m:r>
                          <a:rPr lang="en-US" i="1" smtClean="0">
                            <a:solidFill>
                              <a:schemeClr val="accent1"/>
                            </a:solidFill>
                            <a:latin typeface="Cambria Math" panose="02040503050406030204" pitchFamily="18" charset="0"/>
                          </a:rPr>
                          <m:t>2</m:t>
                        </m:r>
                        <m:r>
                          <a:rPr lang="en-US" b="0" i="1" smtClean="0">
                            <a:solidFill>
                              <a:schemeClr val="accent1"/>
                            </a:solidFill>
                            <a:latin typeface="Cambria Math" panose="02040503050406030204" pitchFamily="18" charset="0"/>
                          </a:rPr>
                          <m:t>𝑚</m:t>
                        </m:r>
                      </m:den>
                    </m:f>
                    <m:nary>
                      <m:naryPr>
                        <m:chr m:val="∑"/>
                        <m:ctrlPr>
                          <a:rPr lang="pt-BR" i="1" smtClean="0">
                            <a:solidFill>
                              <a:schemeClr val="accent1"/>
                            </a:solidFill>
                            <a:latin typeface="Cambria Math" panose="02040503050406030204" pitchFamily="18" charset="0"/>
                          </a:rPr>
                        </m:ctrlPr>
                      </m:naryPr>
                      <m:sub>
                        <m:r>
                          <m:rPr>
                            <m:brk m:alnAt="23"/>
                          </m:rPr>
                          <a:rPr lang="en-US" b="0" i="1" smtClean="0">
                            <a:solidFill>
                              <a:schemeClr val="accent1"/>
                            </a:solidFill>
                            <a:latin typeface="Cambria Math" panose="02040503050406030204" pitchFamily="18" charset="0"/>
                          </a:rPr>
                          <m:t>𝑖</m:t>
                        </m:r>
                        <m:r>
                          <a:rPr lang="pt-BR"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1</m:t>
                        </m:r>
                      </m:sub>
                      <m:sup>
                        <m:r>
                          <a:rPr lang="pt-BR" i="1" smtClean="0">
                            <a:solidFill>
                              <a:schemeClr val="accent1"/>
                            </a:solidFill>
                            <a:latin typeface="Cambria Math" panose="02040503050406030204" pitchFamily="18" charset="0"/>
                          </a:rPr>
                          <m:t>𝑛</m:t>
                        </m:r>
                      </m:sup>
                      <m:e>
                        <m:r>
                          <m:rPr>
                            <m:sty m:val="p"/>
                          </m:rPr>
                          <a:rPr lang="el-GR" i="1" smtClean="0">
                            <a:solidFill>
                              <a:schemeClr val="accent1"/>
                            </a:solidFill>
                            <a:latin typeface="Cambria Math" panose="02040503050406030204" pitchFamily="18" charset="0"/>
                          </a:rPr>
                          <m:t>θ</m:t>
                        </m:r>
                        <m:r>
                          <a:rPr lang="en-US" b="0" i="1" baseline="-25000" smtClean="0">
                            <a:solidFill>
                              <a:schemeClr val="accent1"/>
                            </a:solidFill>
                            <a:latin typeface="Cambria Math" panose="02040503050406030204" pitchFamily="18" charset="0"/>
                          </a:rPr>
                          <m:t>𝑖</m:t>
                        </m:r>
                        <m:r>
                          <a:rPr lang="en-US" b="0" i="1" baseline="30000" smtClean="0">
                            <a:solidFill>
                              <a:schemeClr val="accent1"/>
                            </a:solidFill>
                            <a:latin typeface="Cambria Math" panose="02040503050406030204" pitchFamily="18" charset="0"/>
                          </a:rPr>
                          <m:t>2</m:t>
                        </m:r>
                      </m:e>
                    </m:nary>
                  </m:oMath>
                </a14:m>
                <a:r>
                  <a:rPr lang="en-US" dirty="0" smtClean="0">
                    <a:solidFill>
                      <a:schemeClr val="accent1"/>
                    </a:solidFill>
                    <a:latin typeface="Adobe Hebrew" panose="02040503050201020203" pitchFamily="18" charset="-79"/>
                    <a:cs typeface="Adobe Hebrew" panose="02040503050201020203" pitchFamily="18" charset="-79"/>
                  </a:rPr>
                  <a:t> in </a:t>
                </a:r>
              </a:p>
              <a:p>
                <a:pPr marL="0" indent="0">
                  <a:buNone/>
                </a:pPr>
                <a:r>
                  <a:rPr lang="en-US" dirty="0">
                    <a:solidFill>
                      <a:schemeClr val="accent1"/>
                    </a:solidFill>
                    <a:latin typeface="Adobe Hebrew" panose="02040503050201020203" pitchFamily="18" charset="-79"/>
                    <a:cs typeface="Adobe Hebrew" panose="02040503050201020203" pitchFamily="18" charset="-79"/>
                  </a:rPr>
                  <a:t> </a:t>
                </a:r>
                <a:r>
                  <a:rPr lang="en-US" dirty="0" smtClean="0">
                    <a:solidFill>
                      <a:schemeClr val="accent1"/>
                    </a:solidFill>
                    <a:latin typeface="Adobe Hebrew" panose="02040503050201020203" pitchFamily="18" charset="-79"/>
                    <a:cs typeface="Adobe Hebrew" panose="02040503050201020203" pitchFamily="18" charset="-79"/>
                  </a:rPr>
                  <a:t>     the cost function.</a:t>
                </a:r>
                <a:endParaRPr lang="en-US" dirty="0">
                  <a:solidFill>
                    <a:schemeClr val="accent1"/>
                  </a:solidFill>
                  <a:latin typeface="Adobe Hebrew" panose="02040503050201020203" pitchFamily="18" charset="-79"/>
                  <a:cs typeface="Adobe Hebrew" panose="02040503050201020203" pitchFamily="18" charset="-79"/>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520091"/>
              </a:xfrm>
              <a:blipFill rotWithShape="0">
                <a:blip r:embed="rId2"/>
                <a:stretch>
                  <a:fillRect l="-1217" t="-2156" r="-812" b="-1078"/>
                </a:stretch>
              </a:blipFill>
            </p:spPr>
            <p:txBody>
              <a:bodyPr/>
              <a:lstStyle/>
              <a:p>
                <a:r>
                  <a:rPr lang="en-US">
                    <a:noFill/>
                  </a:rPr>
                  <a:t> </a:t>
                </a:r>
              </a:p>
            </p:txBody>
          </p:sp>
        </mc:Fallback>
      </mc:AlternateContent>
    </p:spTree>
    <p:extLst>
      <p:ext uri="{BB962C8B-B14F-4D97-AF65-F5344CB8AC3E}">
        <p14:creationId xmlns:p14="http://schemas.microsoft.com/office/powerpoint/2010/main" val="3378249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7000"/>
            <a:lum/>
          </a:blip>
          <a:srcRect/>
          <a:stretch>
            <a:fillRect l="-5000" t="3000" r="4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effectLst>
            <a:glow rad="228600">
              <a:schemeClr val="accent2">
                <a:lumMod val="60000"/>
                <a:lumOff val="40000"/>
                <a:alpha val="40000"/>
              </a:schemeClr>
            </a:glow>
            <a:reflection stA="45000" endPos="65000" dir="5400000" sy="-100000" algn="bl" rotWithShape="0"/>
          </a:effectLst>
          <a:scene3d>
            <a:camera prst="orthographicFront"/>
            <a:lightRig rig="threePt" dir="t"/>
          </a:scene3d>
          <a:sp3d>
            <a:bevelT w="165100" h="114300"/>
          </a:sp3d>
        </p:spPr>
        <p:txBody>
          <a:bodyPr>
            <a:noAutofit/>
            <a:sp3d>
              <a:bevelT w="88900"/>
            </a:sp3d>
          </a:bodyPr>
          <a:lstStyle/>
          <a:p>
            <a:r>
              <a:rPr lang="en-US" sz="6600" dirty="0" smtClean="0">
                <a:solidFill>
                  <a:schemeClr val="accent4">
                    <a:lumMod val="75000"/>
                  </a:schemeClr>
                </a:solidFill>
                <a:effectLst>
                  <a:reflection blurRad="88900" stA="67000" endPos="37000" dir="5400000" sy="-100000" algn="bl" rotWithShape="0"/>
                </a:effectLst>
                <a:latin typeface="Broadway" panose="04040905080B02020502" pitchFamily="82" charset="0"/>
              </a:rPr>
              <a:t>SPAM CLASSIFICATION USING SVM</a:t>
            </a:r>
            <a:endParaRPr lang="en-US" sz="6600" dirty="0">
              <a:solidFill>
                <a:schemeClr val="accent4">
                  <a:lumMod val="75000"/>
                </a:schemeClr>
              </a:solidFill>
              <a:effectLst>
                <a:reflection blurRad="88900" stA="67000" endPos="37000" dir="5400000" sy="-100000" algn="bl" rotWithShape="0"/>
              </a:effectLst>
              <a:latin typeface="Broadway" panose="04040905080B02020502" pitchFamily="82" charset="0"/>
            </a:endParaRPr>
          </a:p>
        </p:txBody>
      </p:sp>
    </p:spTree>
    <p:extLst>
      <p:ext uri="{BB962C8B-B14F-4D97-AF65-F5344CB8AC3E}">
        <p14:creationId xmlns:p14="http://schemas.microsoft.com/office/powerpoint/2010/main" val="4287753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tx1">
                    <a:lumMod val="50000"/>
                    <a:lumOff val="50000"/>
                  </a:schemeClr>
                </a:solidFill>
                <a:latin typeface="Adobe Garamond Pro Bold" panose="02020702060506020403" pitchFamily="18" charset="0"/>
              </a:rPr>
              <a:t>INTRODUCTION</a:t>
            </a:r>
            <a:r>
              <a:rPr lang="en-US" dirty="0" smtClean="0"/>
              <a:t>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200" dirty="0" smtClean="0">
                <a:solidFill>
                  <a:schemeClr val="accent6">
                    <a:lumMod val="50000"/>
                  </a:schemeClr>
                </a:solidFill>
                <a:latin typeface="Adobe Hebrew" panose="02040503050201020203" pitchFamily="18" charset="-79"/>
                <a:cs typeface="Adobe Hebrew" panose="02040503050201020203" pitchFamily="18" charset="-79"/>
              </a:rPr>
              <a:t>Many email services today provide spam filters that are able to classify emails into spam and non-spam email with high accuracy.</a:t>
            </a:r>
          </a:p>
          <a:p>
            <a:pPr>
              <a:buFont typeface="Wingdings" panose="05000000000000000000" pitchFamily="2" charset="2"/>
              <a:buChar char="q"/>
            </a:pPr>
            <a:r>
              <a:rPr lang="en-US" sz="3200" dirty="0" smtClean="0">
                <a:solidFill>
                  <a:schemeClr val="accent6">
                    <a:lumMod val="50000"/>
                  </a:schemeClr>
                </a:solidFill>
                <a:latin typeface="Adobe Hebrew" panose="02040503050201020203" pitchFamily="18" charset="-79"/>
                <a:cs typeface="Adobe Hebrew" panose="02040503050201020203" pitchFamily="18" charset="-79"/>
              </a:rPr>
              <a:t>We’ll build such a classifier using Support Vector Machine.</a:t>
            </a:r>
          </a:p>
          <a:p>
            <a:pPr>
              <a:buFont typeface="Wingdings" panose="05000000000000000000" pitchFamily="2" charset="2"/>
              <a:buChar char="q"/>
            </a:pPr>
            <a:r>
              <a:rPr lang="en-US" sz="3200" dirty="0">
                <a:solidFill>
                  <a:schemeClr val="accent6">
                    <a:lumMod val="50000"/>
                  </a:schemeClr>
                </a:solidFill>
                <a:latin typeface="Adobe Hebrew" panose="02040503050201020203" pitchFamily="18" charset="-79"/>
                <a:cs typeface="Adobe Hebrew" panose="02040503050201020203" pitchFamily="18" charset="-79"/>
              </a:rPr>
              <a:t>W</a:t>
            </a:r>
            <a:r>
              <a:rPr lang="en-US" sz="3200" dirty="0" smtClean="0">
                <a:solidFill>
                  <a:schemeClr val="accent6">
                    <a:lumMod val="50000"/>
                  </a:schemeClr>
                </a:solidFill>
                <a:latin typeface="Adobe Hebrew" panose="02040503050201020203" pitchFamily="18" charset="-79"/>
                <a:cs typeface="Adobe Hebrew" panose="02040503050201020203" pitchFamily="18" charset="-79"/>
              </a:rPr>
              <a:t>e will be training a classifier to classify whether a given email, x, is  spam (y = 1) or non-spam (y = 0). In </a:t>
            </a:r>
            <a:r>
              <a:rPr lang="en-US" sz="3200" dirty="0" err="1" smtClean="0">
                <a:solidFill>
                  <a:schemeClr val="accent6">
                    <a:lumMod val="50000"/>
                  </a:schemeClr>
                </a:solidFill>
                <a:latin typeface="Adobe Hebrew" panose="02040503050201020203" pitchFamily="18" charset="-79"/>
                <a:cs typeface="Adobe Hebrew" panose="02040503050201020203" pitchFamily="18" charset="-79"/>
              </a:rPr>
              <a:t>particular,we</a:t>
            </a:r>
            <a:r>
              <a:rPr lang="en-US" sz="3200" dirty="0" smtClean="0">
                <a:solidFill>
                  <a:schemeClr val="accent6">
                    <a:lumMod val="50000"/>
                  </a:schemeClr>
                </a:solidFill>
                <a:latin typeface="Adobe Hebrew" panose="02040503050201020203" pitchFamily="18" charset="-79"/>
                <a:cs typeface="Adobe Hebrew" panose="02040503050201020203" pitchFamily="18" charset="-79"/>
              </a:rPr>
              <a:t> need to convert             each email into a feature vector x</a:t>
            </a:r>
            <a:r>
              <a:rPr lang="en-US" sz="3200" dirty="0">
                <a:solidFill>
                  <a:schemeClr val="accent6">
                    <a:lumMod val="50000"/>
                  </a:schemeClr>
                </a:solidFill>
                <a:latin typeface="Adobe Hebrew" panose="02040503050201020203" pitchFamily="18" charset="-79"/>
                <a:cs typeface="Adobe Hebrew" panose="02040503050201020203" pitchFamily="18" charset="-79"/>
              </a:rPr>
              <a:t>ԑ</a:t>
            </a:r>
            <a:r>
              <a:rPr lang="en-US" sz="3200" dirty="0" smtClean="0">
                <a:solidFill>
                  <a:schemeClr val="accent6">
                    <a:lumMod val="50000"/>
                  </a:schemeClr>
                </a:solidFill>
                <a:latin typeface="Adobe Hebrew" panose="02040503050201020203" pitchFamily="18" charset="-79"/>
                <a:cs typeface="Adobe Hebrew" panose="02040503050201020203" pitchFamily="18" charset="-79"/>
              </a:rPr>
              <a:t> R</a:t>
            </a:r>
            <a:r>
              <a:rPr lang="en-US" sz="3200" baseline="30000" dirty="0" smtClean="0">
                <a:solidFill>
                  <a:schemeClr val="accent6">
                    <a:lumMod val="50000"/>
                  </a:schemeClr>
                </a:solidFill>
                <a:latin typeface="Adobe Hebrew" panose="02040503050201020203" pitchFamily="18" charset="-79"/>
                <a:cs typeface="Adobe Hebrew" panose="02040503050201020203" pitchFamily="18" charset="-79"/>
              </a:rPr>
              <a:t>n </a:t>
            </a:r>
          </a:p>
          <a:p>
            <a:pPr marL="0" indent="0">
              <a:buNone/>
            </a:pPr>
            <a:endParaRPr lang="en-US" dirty="0" smtClean="0">
              <a:solidFill>
                <a:schemeClr val="accent6">
                  <a:lumMod val="50000"/>
                </a:schemeClr>
              </a:solidFill>
            </a:endParaRPr>
          </a:p>
          <a:p>
            <a:pPr marL="0" indent="0">
              <a:buNone/>
            </a:pPr>
            <a:endParaRPr lang="en-US" dirty="0">
              <a:solidFill>
                <a:schemeClr val="accent6">
                  <a:lumMod val="50000"/>
                </a:schemeClr>
              </a:solidFill>
            </a:endParaRPr>
          </a:p>
        </p:txBody>
      </p:sp>
    </p:spTree>
    <p:extLst>
      <p:ext uri="{BB962C8B-B14F-4D97-AF65-F5344CB8AC3E}">
        <p14:creationId xmlns:p14="http://schemas.microsoft.com/office/powerpoint/2010/main" val="883395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323" y="275422"/>
            <a:ext cx="10498157" cy="1344058"/>
          </a:xfrm>
        </p:spPr>
        <p:txBody>
          <a:bodyPr/>
          <a:lstStyle/>
          <a:p>
            <a:r>
              <a:rPr lang="en-US" dirty="0" smtClean="0">
                <a:solidFill>
                  <a:schemeClr val="bg2">
                    <a:lumMod val="75000"/>
                  </a:schemeClr>
                </a:solidFill>
                <a:latin typeface="Adobe Garamond Pro Bold" panose="02020702060506020403" pitchFamily="18" charset="0"/>
              </a:rPr>
              <a:t>PREPROCESSING EMAILS</a:t>
            </a:r>
            <a:r>
              <a:rPr lang="en-US" dirty="0" smtClean="0"/>
              <a:t/>
            </a:r>
            <a:br>
              <a:rPr lang="en-US" dirty="0" smtClean="0"/>
            </a:br>
            <a:endParaRPr lang="en-US" dirty="0"/>
          </a:p>
        </p:txBody>
      </p:sp>
      <p:sp>
        <p:nvSpPr>
          <p:cNvPr id="3" name="Content Placeholder 2"/>
          <p:cNvSpPr>
            <a:spLocks noGrp="1"/>
          </p:cNvSpPr>
          <p:nvPr>
            <p:ph idx="1"/>
          </p:nvPr>
        </p:nvSpPr>
        <p:spPr>
          <a:xfrm>
            <a:off x="132499" y="1172215"/>
            <a:ext cx="10515600" cy="5489575"/>
          </a:xfrm>
        </p:spPr>
        <p:txBody>
          <a:bodyPr>
            <a:normAutofit/>
          </a:bodyPr>
          <a:lstStyle/>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While many emails would contain similar types of entities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e.g.,numbers</a:t>
            </a:r>
            <a:r>
              <a:rPr lang="en-US" dirty="0" smtClean="0">
                <a:solidFill>
                  <a:schemeClr val="accent6">
                    <a:lumMod val="50000"/>
                  </a:schemeClr>
                </a:solidFill>
                <a:latin typeface="Adobe Hebrew" panose="02040503050201020203" pitchFamily="18" charset="-79"/>
                <a:cs typeface="Adobe Hebrew" panose="02040503050201020203" pitchFamily="18" charset="-79"/>
              </a:rPr>
              <a:t>, other URLs, or other email addresses), the specific entities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e.g.,the</a:t>
            </a:r>
            <a:r>
              <a:rPr lang="en-US" dirty="0" smtClean="0">
                <a:solidFill>
                  <a:schemeClr val="accent6">
                    <a:lumMod val="50000"/>
                  </a:schemeClr>
                </a:solidFill>
                <a:latin typeface="Adobe Hebrew" panose="02040503050201020203" pitchFamily="18" charset="-79"/>
                <a:cs typeface="Adobe Hebrew" panose="02040503050201020203" pitchFamily="18" charset="-79"/>
              </a:rPr>
              <a:t> specific</a:t>
            </a:r>
            <a:r>
              <a:rPr lang="en-US" dirty="0">
                <a:solidFill>
                  <a:schemeClr val="accent6">
                    <a:lumMod val="50000"/>
                  </a:schemeClr>
                </a:solidFill>
                <a:latin typeface="Adobe Hebrew" panose="02040503050201020203" pitchFamily="18" charset="-79"/>
                <a:cs typeface="Adobe Hebrew" panose="02040503050201020203" pitchFamily="18" charset="-79"/>
              </a:rPr>
              <a:t> </a:t>
            </a:r>
            <a:r>
              <a:rPr lang="en-US" dirty="0" smtClean="0">
                <a:solidFill>
                  <a:schemeClr val="accent6">
                    <a:lumMod val="50000"/>
                  </a:schemeClr>
                </a:solidFill>
                <a:latin typeface="Adobe Hebrew" panose="02040503050201020203" pitchFamily="18" charset="-79"/>
                <a:cs typeface="Adobe Hebrew" panose="02040503050201020203" pitchFamily="18" charset="-79"/>
              </a:rPr>
              <a:t>URL or specific dollar amount) will be different in almost every email.</a:t>
            </a:r>
          </a:p>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 Therefore, one method often employed in processing emails is to “normalize" these values, so that all URLs are treated the same, all numbers are treated the same, etc.</a:t>
            </a:r>
          </a:p>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 For example, we could replace each URL in the email with the unique string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httpaddr</a:t>
            </a:r>
            <a:r>
              <a:rPr lang="en-US" dirty="0" smtClean="0">
                <a:solidFill>
                  <a:schemeClr val="accent6">
                    <a:lumMod val="50000"/>
                  </a:schemeClr>
                </a:solidFill>
                <a:latin typeface="Adobe Hebrew" panose="02040503050201020203" pitchFamily="18" charset="-79"/>
                <a:cs typeface="Adobe Hebrew" panose="02040503050201020203" pitchFamily="18" charset="-79"/>
              </a:rPr>
              <a:t>" to indicate that a URL was present.</a:t>
            </a:r>
          </a:p>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This has the effect of letting the spam classifier make a classification decision based on whether any URL was present, rather than whether a specific URL was present.</a:t>
            </a:r>
          </a:p>
        </p:txBody>
      </p:sp>
    </p:spTree>
    <p:extLst>
      <p:ext uri="{BB962C8B-B14F-4D97-AF65-F5344CB8AC3E}">
        <p14:creationId xmlns:p14="http://schemas.microsoft.com/office/powerpoint/2010/main" val="2154693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51" y="613089"/>
            <a:ext cx="10515600" cy="793973"/>
          </a:xfrm>
        </p:spPr>
        <p:txBody>
          <a:bodyPr>
            <a:normAutofit fontScale="90000"/>
          </a:bodyPr>
          <a:lstStyle/>
          <a:p>
            <a:r>
              <a:rPr lang="en-US" dirty="0" smtClean="0">
                <a:solidFill>
                  <a:schemeClr val="bg2">
                    <a:lumMod val="75000"/>
                  </a:schemeClr>
                </a:solidFill>
                <a:latin typeface="Adobe Garamond Pro Bold" panose="02020702060506020403" pitchFamily="18" charset="0"/>
              </a:rPr>
              <a:t>....continued</a:t>
            </a:r>
            <a:r>
              <a:rPr lang="en-US" dirty="0" smtClean="0"/>
              <a:t/>
            </a:r>
            <a:br>
              <a:rPr lang="en-US" dirty="0" smtClean="0"/>
            </a:br>
            <a:endParaRPr lang="en-US" dirty="0"/>
          </a:p>
        </p:txBody>
      </p:sp>
      <p:sp>
        <p:nvSpPr>
          <p:cNvPr id="3" name="Content Placeholder 2"/>
          <p:cNvSpPr>
            <a:spLocks noGrp="1"/>
          </p:cNvSpPr>
          <p:nvPr>
            <p:ph idx="1"/>
          </p:nvPr>
        </p:nvSpPr>
        <p:spPr>
          <a:xfrm>
            <a:off x="47223" y="1407062"/>
            <a:ext cx="10727028" cy="5450938"/>
          </a:xfrm>
        </p:spPr>
        <p:txBody>
          <a:bodyPr>
            <a:normAutofit fontScale="77500" lnSpcReduction="20000"/>
          </a:bodyPr>
          <a:lstStyle/>
          <a:p>
            <a:pPr marL="0" indent="0">
              <a:buNone/>
            </a:pPr>
            <a:r>
              <a:rPr lang="en-US" dirty="0" smtClean="0">
                <a:solidFill>
                  <a:schemeClr val="accent6">
                    <a:lumMod val="50000"/>
                  </a:schemeClr>
                </a:solidFill>
              </a:rPr>
              <a:t>    </a:t>
            </a:r>
            <a:r>
              <a:rPr lang="en-US" dirty="0" smtClean="0">
                <a:solidFill>
                  <a:schemeClr val="accent6">
                    <a:lumMod val="50000"/>
                  </a:schemeClr>
                </a:solidFill>
                <a:latin typeface="Adobe Hebrew" panose="02040503050201020203" pitchFamily="18" charset="-79"/>
                <a:cs typeface="Adobe Hebrew" panose="02040503050201020203" pitchFamily="18" charset="-79"/>
              </a:rPr>
              <a:t>Normalization is done in the following steps:</a:t>
            </a:r>
          </a:p>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Lower-casing: The entire email is converted into lower case, so that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captialization</a:t>
            </a:r>
            <a:r>
              <a:rPr lang="en-US" dirty="0" smtClean="0">
                <a:solidFill>
                  <a:schemeClr val="accent6">
                    <a:lumMod val="50000"/>
                  </a:schemeClr>
                </a:solidFill>
                <a:latin typeface="Adobe Hebrew" panose="02040503050201020203" pitchFamily="18" charset="-79"/>
                <a:cs typeface="Adobe Hebrew" panose="02040503050201020203" pitchFamily="18" charset="-79"/>
              </a:rPr>
              <a:t> is ignored (e.g.,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IndIcaTE</a:t>
            </a:r>
            <a:r>
              <a:rPr lang="en-US" dirty="0" smtClean="0">
                <a:solidFill>
                  <a:schemeClr val="accent6">
                    <a:lumMod val="50000"/>
                  </a:schemeClr>
                </a:solidFill>
                <a:latin typeface="Adobe Hebrew" panose="02040503050201020203" pitchFamily="18" charset="-79"/>
                <a:cs typeface="Adobe Hebrew" panose="02040503050201020203" pitchFamily="18" charset="-79"/>
              </a:rPr>
              <a:t> is treated the same as Indicate).</a:t>
            </a:r>
          </a:p>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Stripping HTML: All HTML tags are removed from the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emails.Many</a:t>
            </a:r>
            <a:r>
              <a:rPr lang="en-US" dirty="0" smtClean="0">
                <a:solidFill>
                  <a:schemeClr val="accent6">
                    <a:lumMod val="50000"/>
                  </a:schemeClr>
                </a:solidFill>
                <a:latin typeface="Adobe Hebrew" panose="02040503050201020203" pitchFamily="18" charset="-79"/>
                <a:cs typeface="Adobe Hebrew" panose="02040503050201020203" pitchFamily="18" charset="-79"/>
              </a:rPr>
              <a:t> emails often come with HTML formatting; we remove all the</a:t>
            </a:r>
          </a:p>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HTML tags, so that only the content remains.</a:t>
            </a:r>
          </a:p>
          <a:p>
            <a:pPr marL="0" indent="0">
              <a:buNone/>
            </a:pPr>
            <a:r>
              <a:rPr lang="en-US" dirty="0" smtClean="0">
                <a:solidFill>
                  <a:schemeClr val="accent6">
                    <a:lumMod val="50000"/>
                  </a:schemeClr>
                </a:solidFill>
                <a:latin typeface="Adobe Hebrew" panose="02040503050201020203" pitchFamily="18" charset="-79"/>
                <a:cs typeface="Adobe Hebrew" panose="02040503050201020203" pitchFamily="18" charset="-79"/>
              </a:rPr>
              <a:t>    All URLs are replaced with the text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httpaddr</a:t>
            </a:r>
            <a:r>
              <a:rPr lang="en-US" dirty="0" smtClean="0">
                <a:solidFill>
                  <a:schemeClr val="accent6">
                    <a:lumMod val="50000"/>
                  </a:schemeClr>
                </a:solidFill>
                <a:latin typeface="Adobe Hebrew" panose="02040503050201020203" pitchFamily="18" charset="-79"/>
                <a:cs typeface="Adobe Hebrew" panose="02040503050201020203" pitchFamily="18" charset="-79"/>
              </a:rPr>
              <a:t>".</a:t>
            </a:r>
          </a:p>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Normalizing Email Addresses: All email addresses are replaced with the text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emailaddr</a:t>
            </a:r>
            <a:r>
              <a:rPr lang="en-US" dirty="0" smtClean="0">
                <a:solidFill>
                  <a:schemeClr val="accent6">
                    <a:lumMod val="50000"/>
                  </a:schemeClr>
                </a:solidFill>
                <a:latin typeface="Adobe Hebrew" panose="02040503050201020203" pitchFamily="18" charset="-79"/>
                <a:cs typeface="Adobe Hebrew" panose="02040503050201020203" pitchFamily="18" charset="-79"/>
              </a:rPr>
              <a:t>".</a:t>
            </a:r>
          </a:p>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Normalizing Numbers: All numbers are replaced with the text\number".</a:t>
            </a:r>
          </a:p>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Normalizing Dollars: All dollar signs ($) are replaced with the text\dollar".</a:t>
            </a:r>
          </a:p>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Word Stemming: Words are reduced to their stemmed form. For ex-ample,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discount",”discounts</a:t>
            </a:r>
            <a:r>
              <a:rPr lang="en-US" dirty="0" smtClean="0">
                <a:solidFill>
                  <a:schemeClr val="accent6">
                    <a:lumMod val="50000"/>
                  </a:schemeClr>
                </a:solidFill>
                <a:latin typeface="Adobe Hebrew" panose="02040503050201020203" pitchFamily="18" charset="-79"/>
                <a:cs typeface="Adobe Hebrew" panose="02040503050201020203" pitchFamily="18" charset="-79"/>
              </a:rPr>
              <a:t>", \discounted" and \discounting" are all replaced with \discount". Sometimes, the Stemmer actually strips of additional characters from the end, so \include", “includes",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included",and</a:t>
            </a:r>
            <a:r>
              <a:rPr lang="en-US" dirty="0" smtClean="0">
                <a:solidFill>
                  <a:schemeClr val="accent6">
                    <a:lumMod val="50000"/>
                  </a:schemeClr>
                </a:solidFill>
                <a:latin typeface="Adobe Hebrew" panose="02040503050201020203" pitchFamily="18" charset="-79"/>
                <a:cs typeface="Adobe Hebrew" panose="02040503050201020203" pitchFamily="18" charset="-79"/>
              </a:rPr>
              <a:t> “including" are all replaced with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includ</a:t>
            </a:r>
            <a:r>
              <a:rPr lang="en-US" dirty="0" smtClean="0">
                <a:solidFill>
                  <a:schemeClr val="accent6">
                    <a:lumMod val="50000"/>
                  </a:schemeClr>
                </a:solidFill>
                <a:latin typeface="Adobe Hebrew" panose="02040503050201020203" pitchFamily="18" charset="-79"/>
                <a:cs typeface="Adobe Hebrew" panose="02040503050201020203" pitchFamily="18" charset="-79"/>
              </a:rPr>
              <a:t>".</a:t>
            </a:r>
          </a:p>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Removal of non-words: Non-words and punctuation have been re-moved. All white spaces (tabs, newlines, spaces) have all been trimmed to a single space character.</a:t>
            </a:r>
            <a:endParaRPr lang="en-US" dirty="0">
              <a:solidFill>
                <a:schemeClr val="accent6">
                  <a:lumMod val="50000"/>
                </a:schemeClr>
              </a:solidFill>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827845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2018" y="783013"/>
            <a:ext cx="7096359" cy="2243522"/>
          </a:xfrm>
          <a:prstGeom prst="rect">
            <a:avLst/>
          </a:prstGeom>
        </p:spPr>
      </p:pic>
      <p:pic>
        <p:nvPicPr>
          <p:cNvPr id="3" name="Picture 2"/>
          <p:cNvPicPr>
            <a:picLocks noChangeAspect="1"/>
          </p:cNvPicPr>
          <p:nvPr/>
        </p:nvPicPr>
        <p:blipFill rotWithShape="1">
          <a:blip r:embed="rId4"/>
          <a:srcRect l="17043" t="15338" r="17338" b="75808"/>
          <a:stretch/>
        </p:blipFill>
        <p:spPr>
          <a:xfrm>
            <a:off x="796292" y="3982792"/>
            <a:ext cx="6547812" cy="1349062"/>
          </a:xfrm>
          <a:prstGeom prst="rect">
            <a:avLst/>
          </a:prstGeom>
        </p:spPr>
      </p:pic>
      <p:sp>
        <p:nvSpPr>
          <p:cNvPr id="4" name="TextBox 3"/>
          <p:cNvSpPr txBox="1"/>
          <p:nvPr/>
        </p:nvSpPr>
        <p:spPr>
          <a:xfrm>
            <a:off x="1326524" y="3026535"/>
            <a:ext cx="4726547" cy="369332"/>
          </a:xfrm>
          <a:prstGeom prst="rect">
            <a:avLst/>
          </a:prstGeom>
          <a:noFill/>
        </p:spPr>
        <p:txBody>
          <a:bodyPr wrap="square" rtlCol="0">
            <a:spAutoFit/>
          </a:bodyPr>
          <a:lstStyle/>
          <a:p>
            <a:r>
              <a:rPr lang="en-US" dirty="0" smtClean="0">
                <a:solidFill>
                  <a:schemeClr val="accent6">
                    <a:lumMod val="50000"/>
                  </a:schemeClr>
                </a:solidFill>
                <a:latin typeface="Adobe Hebrew" panose="02040503050201020203" pitchFamily="18" charset="-79"/>
                <a:cs typeface="Adobe Hebrew" panose="02040503050201020203" pitchFamily="18" charset="-79"/>
              </a:rPr>
              <a:t>SAMPLE EMAIL </a:t>
            </a:r>
            <a:endParaRPr lang="en-US" dirty="0">
              <a:solidFill>
                <a:schemeClr val="accent6">
                  <a:lumMod val="50000"/>
                </a:schemeClr>
              </a:solidFill>
              <a:latin typeface="Adobe Hebrew" panose="02040503050201020203" pitchFamily="18" charset="-79"/>
              <a:cs typeface="Adobe Hebrew" panose="02040503050201020203" pitchFamily="18" charset="-79"/>
            </a:endParaRPr>
          </a:p>
        </p:txBody>
      </p:sp>
      <p:sp>
        <p:nvSpPr>
          <p:cNvPr id="5" name="TextBox 4"/>
          <p:cNvSpPr txBox="1"/>
          <p:nvPr/>
        </p:nvSpPr>
        <p:spPr>
          <a:xfrm>
            <a:off x="1558344" y="5507276"/>
            <a:ext cx="2665927" cy="369332"/>
          </a:xfrm>
          <a:prstGeom prst="rect">
            <a:avLst/>
          </a:prstGeom>
          <a:noFill/>
        </p:spPr>
        <p:txBody>
          <a:bodyPr wrap="square" rtlCol="0">
            <a:spAutoFit/>
          </a:bodyPr>
          <a:lstStyle/>
          <a:p>
            <a:r>
              <a:rPr lang="en-US" dirty="0" smtClean="0">
                <a:solidFill>
                  <a:schemeClr val="accent6">
                    <a:lumMod val="50000"/>
                  </a:schemeClr>
                </a:solidFill>
                <a:latin typeface="Adobe Hebrew" panose="02040503050201020203" pitchFamily="18" charset="-79"/>
                <a:cs typeface="Adobe Hebrew" panose="02040503050201020203" pitchFamily="18" charset="-79"/>
              </a:rPr>
              <a:t>NORMALIZED EMAIL</a:t>
            </a:r>
          </a:p>
        </p:txBody>
      </p:sp>
    </p:spTree>
    <p:extLst>
      <p:ext uri="{BB962C8B-B14F-4D97-AF65-F5344CB8AC3E}">
        <p14:creationId xmlns:p14="http://schemas.microsoft.com/office/powerpoint/2010/main" val="3659150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2729" y="405466"/>
            <a:ext cx="10515600" cy="1325563"/>
          </a:xfrm>
        </p:spPr>
        <p:txBody>
          <a:bodyPr/>
          <a:lstStyle/>
          <a:p>
            <a:r>
              <a:rPr lang="en-US" dirty="0" smtClean="0">
                <a:solidFill>
                  <a:schemeClr val="tx2">
                    <a:lumMod val="60000"/>
                    <a:lumOff val="40000"/>
                  </a:schemeClr>
                </a:solidFill>
                <a:latin typeface="Adobe Garamond Pro Bold" panose="02020702060506020403" pitchFamily="18" charset="0"/>
              </a:rPr>
              <a:t>VOCABULARY LIST</a:t>
            </a:r>
            <a:br>
              <a:rPr lang="en-US" dirty="0" smtClean="0">
                <a:solidFill>
                  <a:schemeClr val="tx2">
                    <a:lumMod val="60000"/>
                    <a:lumOff val="40000"/>
                  </a:schemeClr>
                </a:solidFill>
                <a:latin typeface="Adobe Garamond Pro Bold" panose="02020702060506020403" pitchFamily="18" charset="0"/>
              </a:rPr>
            </a:br>
            <a:endParaRPr lang="en-US" dirty="0">
              <a:solidFill>
                <a:schemeClr val="tx2">
                  <a:lumMod val="60000"/>
                  <a:lumOff val="40000"/>
                </a:schemeClr>
              </a:solidFill>
              <a:latin typeface="Adobe Garamond Pro Bold" panose="02020702060506020403" pitchFamily="18" charset="0"/>
            </a:endParaRPr>
          </a:p>
        </p:txBody>
      </p:sp>
      <p:sp>
        <p:nvSpPr>
          <p:cNvPr id="7" name="Content Placeholder 6"/>
          <p:cNvSpPr>
            <a:spLocks noGrp="1"/>
          </p:cNvSpPr>
          <p:nvPr>
            <p:ph idx="1"/>
          </p:nvPr>
        </p:nvSpPr>
        <p:spPr>
          <a:xfrm>
            <a:off x="134470" y="1469329"/>
            <a:ext cx="10703859" cy="5200412"/>
          </a:xfrm>
        </p:spPr>
        <p:txBody>
          <a:bodyPr>
            <a:normAutofit/>
          </a:bodyPr>
          <a:lstStyle/>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After preprocessing the emails, we have a list of words                         for each email. The next step is to choose which words we                would like to use in our classifier and which we would                        want to leave out.</a:t>
            </a:r>
          </a:p>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For this, we have chosen only the most frequently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occuring</a:t>
            </a:r>
            <a:r>
              <a:rPr lang="en-US" dirty="0" smtClean="0">
                <a:solidFill>
                  <a:schemeClr val="accent6">
                    <a:lumMod val="50000"/>
                  </a:schemeClr>
                </a:solidFill>
                <a:latin typeface="Adobe Hebrew" panose="02040503050201020203" pitchFamily="18" charset="-79"/>
                <a:cs typeface="Adobe Hebrew" panose="02040503050201020203" pitchFamily="18" charset="-79"/>
              </a:rPr>
              <a:t>                words as our set of words considered (the vocabulary list).             Since words that occur rarely in the training set are only                       in a few emails, they might cause the model to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overfit</a:t>
            </a:r>
            <a:r>
              <a:rPr lang="en-US" dirty="0" smtClean="0">
                <a:solidFill>
                  <a:schemeClr val="accent6">
                    <a:lumMod val="50000"/>
                  </a:schemeClr>
                </a:solidFill>
                <a:latin typeface="Adobe Hebrew" panose="02040503050201020203" pitchFamily="18" charset="-79"/>
                <a:cs typeface="Adobe Hebrew" panose="02040503050201020203" pitchFamily="18" charset="-79"/>
              </a:rPr>
              <a:t>                            our training set. </a:t>
            </a:r>
          </a:p>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Our </a:t>
            </a:r>
            <a:r>
              <a:rPr lang="en-US" dirty="0" smtClean="0">
                <a:solidFill>
                  <a:schemeClr val="accent6">
                    <a:lumMod val="50000"/>
                  </a:schemeClr>
                </a:solidFill>
                <a:latin typeface="Adobe Hebrew" panose="02040503050201020203" pitchFamily="18" charset="-79"/>
                <a:cs typeface="Adobe Hebrew" panose="02040503050201020203" pitchFamily="18" charset="-79"/>
                <a:hlinkClick r:id="rId3" action="ppaction://hlinkfile"/>
              </a:rPr>
              <a:t>vocabulary list </a:t>
            </a:r>
            <a:r>
              <a:rPr lang="en-US" dirty="0" smtClean="0">
                <a:solidFill>
                  <a:schemeClr val="accent6">
                    <a:lumMod val="50000"/>
                  </a:schemeClr>
                </a:solidFill>
                <a:latin typeface="Adobe Hebrew" panose="02040503050201020203" pitchFamily="18" charset="-79"/>
                <a:cs typeface="Adobe Hebrew" panose="02040503050201020203" pitchFamily="18" charset="-79"/>
              </a:rPr>
              <a:t>was </a:t>
            </a:r>
            <a:r>
              <a:rPr lang="en-US" dirty="0" smtClean="0">
                <a:solidFill>
                  <a:schemeClr val="accent6">
                    <a:lumMod val="50000"/>
                  </a:schemeClr>
                </a:solidFill>
                <a:latin typeface="Adobe Hebrew" panose="02040503050201020203" pitchFamily="18" charset="-79"/>
                <a:cs typeface="Adobe Hebrew" panose="02040503050201020203" pitchFamily="18" charset="-79"/>
              </a:rPr>
              <a:t>selected by choosing all words                    which occur at least a 100 times in the spam corpus,                            resulting in a list of 1899 words. </a:t>
            </a:r>
            <a:endParaRPr lang="en-US" dirty="0">
              <a:solidFill>
                <a:schemeClr val="accent6">
                  <a:lumMod val="50000"/>
                </a:schemeClr>
              </a:solidFill>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865535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latin typeface="Adobe Garamond Pro Bold" panose="02020702060506020403" pitchFamily="18" charset="0"/>
              </a:rPr>
              <a:t>….continued</a:t>
            </a:r>
            <a:endParaRPr lang="en-US" dirty="0">
              <a:solidFill>
                <a:schemeClr val="bg2">
                  <a:lumMod val="50000"/>
                </a:schemeClr>
              </a:solidFill>
              <a:latin typeface="Adobe Garamond Pro Bold" panose="02020702060506020403" pitchFamily="18" charset="0"/>
            </a:endParaRPr>
          </a:p>
        </p:txBody>
      </p:sp>
      <p:sp>
        <p:nvSpPr>
          <p:cNvPr id="3" name="Content Placeholder 2"/>
          <p:cNvSpPr>
            <a:spLocks noGrp="1"/>
          </p:cNvSpPr>
          <p:nvPr>
            <p:ph idx="1"/>
          </p:nvPr>
        </p:nvSpPr>
        <p:spPr>
          <a:xfrm>
            <a:off x="464713" y="1904150"/>
            <a:ext cx="10515600" cy="4351338"/>
          </a:xfrm>
        </p:spPr>
        <p:txBody>
          <a:bodyPr/>
          <a:lstStyle/>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Given the vocabulary list, we can now map each                                            word in the preprocessed emails into a list of                                   word indices that contains the index of the word                                     in the vocabulary list.</a:t>
            </a:r>
          </a:p>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For example, in the sample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email,the</a:t>
            </a:r>
            <a:r>
              <a:rPr lang="en-US" dirty="0" smtClean="0">
                <a:solidFill>
                  <a:schemeClr val="accent6">
                    <a:lumMod val="50000"/>
                  </a:schemeClr>
                </a:solidFill>
                <a:latin typeface="Adobe Hebrew" panose="02040503050201020203" pitchFamily="18" charset="-79"/>
                <a:cs typeface="Adobe Hebrew" panose="02040503050201020203" pitchFamily="18" charset="-79"/>
              </a:rPr>
              <a:t> word                                       “anyone“ was first normalized to “anyone"                                                                     and then mapped onto the index 86 in                                                       the vocabulary list.</a:t>
            </a:r>
            <a:endParaRPr lang="en-US" dirty="0">
              <a:solidFill>
                <a:schemeClr val="accent6">
                  <a:lumMod val="50000"/>
                </a:schemeClr>
              </a:solidFill>
              <a:latin typeface="Adobe Hebrew" panose="02040503050201020203" pitchFamily="18" charset="-79"/>
              <a:cs typeface="Adobe Hebrew" panose="02040503050201020203" pitchFamily="18" charset="-79"/>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2721" t="17013" r="25759" b="61791"/>
          <a:stretch/>
        </p:blipFill>
        <p:spPr>
          <a:xfrm>
            <a:off x="7247965" y="3497150"/>
            <a:ext cx="3294529" cy="2971800"/>
          </a:xfrm>
          <a:prstGeom prst="rect">
            <a:avLst/>
          </a:prstGeom>
        </p:spPr>
      </p:pic>
      <p:sp>
        <p:nvSpPr>
          <p:cNvPr id="5" name="TextBox 4"/>
          <p:cNvSpPr txBox="1"/>
          <p:nvPr/>
        </p:nvSpPr>
        <p:spPr>
          <a:xfrm>
            <a:off x="7247965" y="6488668"/>
            <a:ext cx="3094052" cy="369332"/>
          </a:xfrm>
          <a:prstGeom prst="rect">
            <a:avLst/>
          </a:prstGeom>
          <a:noFill/>
        </p:spPr>
        <p:txBody>
          <a:bodyPr wrap="none" rtlCol="0">
            <a:spAutoFit/>
          </a:bodyPr>
          <a:lstStyle/>
          <a:p>
            <a:r>
              <a:rPr lang="en-US" dirty="0" smtClean="0"/>
              <a:t> Word Indices for Sample Email</a:t>
            </a:r>
            <a:endParaRPr lang="en-US" dirty="0"/>
          </a:p>
        </p:txBody>
      </p:sp>
    </p:spTree>
    <p:extLst>
      <p:ext uri="{BB962C8B-B14F-4D97-AF65-F5344CB8AC3E}">
        <p14:creationId xmlns:p14="http://schemas.microsoft.com/office/powerpoint/2010/main" val="843229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7249" y="-107577"/>
            <a:ext cx="10515600" cy="1325563"/>
          </a:xfrm>
        </p:spPr>
        <p:txBody>
          <a:bodyPr/>
          <a:lstStyle/>
          <a:p>
            <a:r>
              <a:rPr lang="en-US" dirty="0" smtClean="0">
                <a:solidFill>
                  <a:schemeClr val="bg2">
                    <a:lumMod val="50000"/>
                  </a:schemeClr>
                </a:solidFill>
                <a:latin typeface="Adobe Garamond Pro Bold" panose="02020702060506020403" pitchFamily="18" charset="0"/>
              </a:rPr>
              <a:t>FEATURE EXTRACTION</a:t>
            </a:r>
            <a:endParaRPr lang="en-US" dirty="0">
              <a:solidFill>
                <a:schemeClr val="bg2">
                  <a:lumMod val="50000"/>
                </a:schemeClr>
              </a:solidFill>
              <a:latin typeface="Adobe Garamond Pro Bold" panose="02020702060506020403" pitchFamily="18" charset="0"/>
            </a:endParaRPr>
          </a:p>
        </p:txBody>
      </p:sp>
      <p:sp>
        <p:nvSpPr>
          <p:cNvPr id="3" name="Content Placeholder 2"/>
          <p:cNvSpPr>
            <a:spLocks noGrp="1"/>
          </p:cNvSpPr>
          <p:nvPr>
            <p:ph idx="1"/>
          </p:nvPr>
        </p:nvSpPr>
        <p:spPr>
          <a:xfrm>
            <a:off x="438955" y="1043568"/>
            <a:ext cx="10515600" cy="5814431"/>
          </a:xfrm>
        </p:spPr>
        <p:txBody>
          <a:bodyPr>
            <a:normAutofit/>
          </a:bodyPr>
          <a:lstStyle/>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We will now implement the feature extraction that                  converts each email into a vector in R</a:t>
            </a:r>
            <a:r>
              <a:rPr lang="en-US" baseline="30000" dirty="0" smtClean="0">
                <a:solidFill>
                  <a:schemeClr val="accent6">
                    <a:lumMod val="50000"/>
                  </a:schemeClr>
                </a:solidFill>
                <a:latin typeface="Adobe Hebrew" panose="02040503050201020203" pitchFamily="18" charset="-79"/>
                <a:cs typeface="Adobe Hebrew" panose="02040503050201020203" pitchFamily="18" charset="-79"/>
              </a:rPr>
              <a:t>n</a:t>
            </a:r>
          </a:p>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 For this exercise, we will be using n = number of                         words in vocabulary list. </a:t>
            </a:r>
          </a:p>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Specifically, the feature x</a:t>
            </a:r>
            <a:r>
              <a:rPr lang="en-US" baseline="-25000" dirty="0" smtClean="0">
                <a:solidFill>
                  <a:schemeClr val="accent6">
                    <a:lumMod val="50000"/>
                  </a:schemeClr>
                </a:solidFill>
                <a:latin typeface="Adobe Hebrew" panose="02040503050201020203" pitchFamily="18" charset="-79"/>
                <a:cs typeface="Adobe Hebrew" panose="02040503050201020203" pitchFamily="18" charset="-79"/>
              </a:rPr>
              <a:t>i</a:t>
            </a:r>
            <a:r>
              <a:rPr lang="en-US" baseline="-25000" dirty="0">
                <a:solidFill>
                  <a:schemeClr val="accent6">
                    <a:lumMod val="50000"/>
                  </a:schemeClr>
                </a:solidFill>
                <a:latin typeface="Adobe Hebrew" panose="02040503050201020203" pitchFamily="18" charset="-79"/>
                <a:cs typeface="Adobe Hebrew" panose="02040503050201020203" pitchFamily="18" charset="-79"/>
              </a:rPr>
              <a:t> </a:t>
            </a:r>
            <a:r>
              <a:rPr lang="az-Cyrl-AZ" dirty="0" smtClean="0">
                <a:solidFill>
                  <a:schemeClr val="accent6">
                    <a:lumMod val="50000"/>
                  </a:schemeClr>
                </a:solidFill>
                <a:cs typeface="Adobe Hebrew" panose="02040503050201020203" pitchFamily="18" charset="-79"/>
              </a:rPr>
              <a:t>ԑ</a:t>
            </a:r>
            <a:r>
              <a:rPr lang="en-US" dirty="0">
                <a:solidFill>
                  <a:schemeClr val="accent6">
                    <a:lumMod val="50000"/>
                  </a:schemeClr>
                </a:solidFill>
                <a:latin typeface="Adobe Hebrew" panose="02040503050201020203" pitchFamily="18" charset="-79"/>
                <a:cs typeface="Adobe Hebrew" panose="02040503050201020203" pitchFamily="18" charset="-79"/>
              </a:rPr>
              <a:t>{</a:t>
            </a:r>
            <a:r>
              <a:rPr lang="en-US" dirty="0" smtClean="0">
                <a:solidFill>
                  <a:schemeClr val="accent6">
                    <a:lumMod val="50000"/>
                  </a:schemeClr>
                </a:solidFill>
                <a:latin typeface="Adobe Hebrew" panose="02040503050201020203" pitchFamily="18" charset="-79"/>
                <a:cs typeface="Adobe Hebrew" panose="02040503050201020203" pitchFamily="18" charset="-79"/>
              </a:rPr>
              <a:t>0,1}for an email corresponds to whether the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i-th</a:t>
            </a:r>
            <a:r>
              <a:rPr lang="en-US" dirty="0" smtClean="0">
                <a:solidFill>
                  <a:schemeClr val="accent6">
                    <a:lumMod val="50000"/>
                  </a:schemeClr>
                </a:solidFill>
                <a:latin typeface="Adobe Hebrew" panose="02040503050201020203" pitchFamily="18" charset="-79"/>
                <a:cs typeface="Adobe Hebrew" panose="02040503050201020203" pitchFamily="18" charset="-79"/>
              </a:rPr>
              <a:t> word in the dictionary occurs in the email. </a:t>
            </a:r>
          </a:p>
          <a:p>
            <a:pPr>
              <a:buFont typeface="Wingdings" panose="05000000000000000000" pitchFamily="2" charset="2"/>
              <a:buChar char="§"/>
            </a:pPr>
            <a:r>
              <a:rPr lang="en-US" dirty="0" smtClean="0">
                <a:solidFill>
                  <a:schemeClr val="accent6">
                    <a:lumMod val="50000"/>
                  </a:schemeClr>
                </a:solidFill>
                <a:latin typeface="Adobe Hebrew" panose="02040503050201020203" pitchFamily="18" charset="-79"/>
                <a:cs typeface="Adobe Hebrew" panose="02040503050201020203" pitchFamily="18" charset="-79"/>
              </a:rPr>
              <a:t>That is, x</a:t>
            </a:r>
            <a:r>
              <a:rPr lang="en-US" baseline="-25000" dirty="0" smtClean="0">
                <a:solidFill>
                  <a:schemeClr val="accent6">
                    <a:lumMod val="50000"/>
                  </a:schemeClr>
                </a:solidFill>
                <a:latin typeface="Adobe Hebrew" panose="02040503050201020203" pitchFamily="18" charset="-79"/>
                <a:cs typeface="Adobe Hebrew" panose="02040503050201020203" pitchFamily="18" charset="-79"/>
              </a:rPr>
              <a:t>i</a:t>
            </a:r>
            <a:r>
              <a:rPr lang="en-US" dirty="0" smtClean="0">
                <a:solidFill>
                  <a:schemeClr val="accent6">
                    <a:lumMod val="50000"/>
                  </a:schemeClr>
                </a:solidFill>
                <a:latin typeface="Adobe Hebrew" panose="02040503050201020203" pitchFamily="18" charset="-79"/>
                <a:cs typeface="Adobe Hebrew" panose="02040503050201020203" pitchFamily="18" charset="-79"/>
              </a:rPr>
              <a:t>= 1 if the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i-th</a:t>
            </a:r>
            <a:r>
              <a:rPr lang="en-US" dirty="0">
                <a:solidFill>
                  <a:schemeClr val="accent6">
                    <a:lumMod val="50000"/>
                  </a:schemeClr>
                </a:solidFill>
                <a:latin typeface="Adobe Hebrew" panose="02040503050201020203" pitchFamily="18" charset="-79"/>
                <a:cs typeface="Adobe Hebrew" panose="02040503050201020203" pitchFamily="18" charset="-79"/>
              </a:rPr>
              <a:t> </a:t>
            </a:r>
            <a:r>
              <a:rPr lang="en-US" dirty="0" smtClean="0">
                <a:solidFill>
                  <a:schemeClr val="accent6">
                    <a:lumMod val="50000"/>
                  </a:schemeClr>
                </a:solidFill>
                <a:latin typeface="Adobe Hebrew" panose="02040503050201020203" pitchFamily="18" charset="-79"/>
                <a:cs typeface="Adobe Hebrew" panose="02040503050201020203" pitchFamily="18" charset="-79"/>
              </a:rPr>
              <a:t>word is in the email and x</a:t>
            </a:r>
            <a:r>
              <a:rPr lang="en-US" baseline="-25000" dirty="0" smtClean="0">
                <a:solidFill>
                  <a:schemeClr val="accent6">
                    <a:lumMod val="50000"/>
                  </a:schemeClr>
                </a:solidFill>
                <a:latin typeface="Adobe Hebrew" panose="02040503050201020203" pitchFamily="18" charset="-79"/>
                <a:cs typeface="Adobe Hebrew" panose="02040503050201020203" pitchFamily="18" charset="-79"/>
              </a:rPr>
              <a:t>i</a:t>
            </a:r>
            <a:r>
              <a:rPr lang="en-US" dirty="0" smtClean="0">
                <a:solidFill>
                  <a:schemeClr val="accent6">
                    <a:lumMod val="50000"/>
                  </a:schemeClr>
                </a:solidFill>
                <a:latin typeface="Adobe Hebrew" panose="02040503050201020203" pitchFamily="18" charset="-79"/>
                <a:cs typeface="Adobe Hebrew" panose="02040503050201020203" pitchFamily="18" charset="-79"/>
              </a:rPr>
              <a:t>= 0 if the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i-th</a:t>
            </a:r>
            <a:r>
              <a:rPr lang="en-US" dirty="0" smtClean="0">
                <a:solidFill>
                  <a:schemeClr val="accent6">
                    <a:lumMod val="50000"/>
                  </a:schemeClr>
                </a:solidFill>
                <a:latin typeface="Adobe Hebrew" panose="02040503050201020203" pitchFamily="18" charset="-79"/>
                <a:cs typeface="Adobe Hebrew" panose="02040503050201020203" pitchFamily="18" charset="-79"/>
              </a:rPr>
              <a:t> word is not present in the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email.So,for</a:t>
            </a:r>
            <a:r>
              <a:rPr lang="en-US" dirty="0" smtClean="0">
                <a:solidFill>
                  <a:schemeClr val="accent6">
                    <a:lumMod val="50000"/>
                  </a:schemeClr>
                </a:solidFill>
                <a:latin typeface="Adobe Hebrew" panose="02040503050201020203" pitchFamily="18" charset="-79"/>
                <a:cs typeface="Adobe Hebrew" panose="02040503050201020203" pitchFamily="18" charset="-79"/>
              </a:rPr>
              <a:t> a typical e-</a:t>
            </a:r>
            <a:r>
              <a:rPr lang="en-US" dirty="0" err="1" smtClean="0">
                <a:solidFill>
                  <a:schemeClr val="accent6">
                    <a:lumMod val="50000"/>
                  </a:schemeClr>
                </a:solidFill>
                <a:latin typeface="Adobe Hebrew" panose="02040503050201020203" pitchFamily="18" charset="-79"/>
                <a:cs typeface="Adobe Hebrew" panose="02040503050201020203" pitchFamily="18" charset="-79"/>
              </a:rPr>
              <a:t>mail,feature</a:t>
            </a:r>
            <a:r>
              <a:rPr lang="en-US" dirty="0" smtClean="0">
                <a:solidFill>
                  <a:schemeClr val="accent6">
                    <a:lumMod val="50000"/>
                  </a:schemeClr>
                </a:solidFill>
                <a:latin typeface="Adobe Hebrew" panose="02040503050201020203" pitchFamily="18" charset="-79"/>
                <a:cs typeface="Adobe Hebrew" panose="02040503050201020203" pitchFamily="18" charset="-79"/>
              </a:rPr>
              <a:t> vector will look like:</a:t>
            </a:r>
            <a:endParaRPr lang="en-US" dirty="0">
              <a:solidFill>
                <a:schemeClr val="accent6">
                  <a:lumMod val="50000"/>
                </a:schemeClr>
              </a:solidFill>
              <a:latin typeface="Adobe Hebrew" panose="02040503050201020203" pitchFamily="18" charset="-79"/>
              <a:cs typeface="Adobe Hebrew" panose="02040503050201020203" pitchFamily="18" charset="-79"/>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1656" t="16714" r="40360" b="63380"/>
          <a:stretch/>
        </p:blipFill>
        <p:spPr>
          <a:xfrm>
            <a:off x="4499019" y="4823138"/>
            <a:ext cx="3588913" cy="2034862"/>
          </a:xfrm>
          <a:prstGeom prst="rect">
            <a:avLst/>
          </a:prstGeom>
        </p:spPr>
      </p:pic>
    </p:spTree>
    <p:extLst>
      <p:ext uri="{BB962C8B-B14F-4D97-AF65-F5344CB8AC3E}">
        <p14:creationId xmlns:p14="http://schemas.microsoft.com/office/powerpoint/2010/main" val="1984582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611" y="-98704"/>
            <a:ext cx="10515600" cy="1325563"/>
          </a:xfrm>
        </p:spPr>
        <p:txBody>
          <a:bodyPr/>
          <a:lstStyle/>
          <a:p>
            <a:r>
              <a:rPr lang="en-US" dirty="0" smtClean="0">
                <a:solidFill>
                  <a:schemeClr val="bg2">
                    <a:lumMod val="50000"/>
                  </a:schemeClr>
                </a:solidFill>
                <a:latin typeface="Adobe Garamond Pro Bold" panose="02020702060506020403" pitchFamily="18" charset="0"/>
              </a:rPr>
              <a:t>Train Linear SVM for Spam Classification</a:t>
            </a:r>
            <a:endParaRPr lang="en-US" dirty="0">
              <a:solidFill>
                <a:schemeClr val="bg2">
                  <a:lumMod val="50000"/>
                </a:schemeClr>
              </a:solidFill>
              <a:latin typeface="Adobe Garamond Pro Bold" panose="02020702060506020403" pitchFamily="18" charset="0"/>
            </a:endParaRPr>
          </a:p>
        </p:txBody>
      </p:sp>
      <p:sp>
        <p:nvSpPr>
          <p:cNvPr id="3" name="Content Placeholder 2"/>
          <p:cNvSpPr>
            <a:spLocks noGrp="1"/>
          </p:cNvSpPr>
          <p:nvPr>
            <p:ph idx="1"/>
          </p:nvPr>
        </p:nvSpPr>
        <p:spPr>
          <a:xfrm>
            <a:off x="273422" y="1630270"/>
            <a:ext cx="10645589" cy="4999129"/>
          </a:xfrm>
        </p:spPr>
        <p:txBody>
          <a:bodyPr>
            <a:normAutofit/>
          </a:bodyPr>
          <a:lstStyle/>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Now,we will load a preprocessed training dataset that                           will be used to train a SVM classifier. </a:t>
            </a:r>
          </a:p>
          <a:p>
            <a:pPr>
              <a:buFont typeface="Wingdings" panose="05000000000000000000" pitchFamily="2" charset="2"/>
              <a:buChar char="q"/>
            </a:pPr>
            <a:r>
              <a:rPr lang="en-US" dirty="0" err="1" smtClean="0">
                <a:solidFill>
                  <a:schemeClr val="accent6">
                    <a:lumMod val="50000"/>
                  </a:schemeClr>
                </a:solidFill>
                <a:latin typeface="Adobe Hebrew" panose="02040503050201020203" pitchFamily="18" charset="-79"/>
                <a:cs typeface="Adobe Hebrew" panose="02040503050201020203" pitchFamily="18" charset="-79"/>
              </a:rPr>
              <a:t>spamTrain.mat</a:t>
            </a:r>
            <a:r>
              <a:rPr lang="en-US" dirty="0" smtClean="0">
                <a:solidFill>
                  <a:schemeClr val="accent6">
                    <a:lumMod val="50000"/>
                  </a:schemeClr>
                </a:solidFill>
                <a:latin typeface="Adobe Hebrew" panose="02040503050201020203" pitchFamily="18" charset="-79"/>
                <a:cs typeface="Adobe Hebrew" panose="02040503050201020203" pitchFamily="18" charset="-79"/>
              </a:rPr>
              <a:t> contains 4000 training examples                                  of spam and non-spam email, while </a:t>
            </a:r>
            <a:r>
              <a:rPr lang="en-US" dirty="0" err="1" smtClean="0">
                <a:solidFill>
                  <a:schemeClr val="accent6">
                    <a:lumMod val="50000"/>
                  </a:schemeClr>
                </a:solidFill>
                <a:latin typeface="Adobe Hebrew" panose="02040503050201020203" pitchFamily="18" charset="-79"/>
                <a:cs typeface="Adobe Hebrew" panose="02040503050201020203" pitchFamily="18" charset="-79"/>
              </a:rPr>
              <a:t>spamTest.mat</a:t>
            </a:r>
            <a:r>
              <a:rPr lang="en-US" dirty="0" smtClean="0">
                <a:solidFill>
                  <a:schemeClr val="accent6">
                    <a:lumMod val="50000"/>
                  </a:schemeClr>
                </a:solidFill>
                <a:latin typeface="Adobe Hebrew" panose="02040503050201020203" pitchFamily="18" charset="-79"/>
                <a:cs typeface="Adobe Hebrew" panose="02040503050201020203" pitchFamily="18" charset="-79"/>
              </a:rPr>
              <a:t>                      contains 1000 test examples. </a:t>
            </a:r>
          </a:p>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Each original email was processed using the processEmail               and emailFeatures</a:t>
            </a:r>
            <a:r>
              <a:rPr lang="en-US" dirty="0">
                <a:solidFill>
                  <a:schemeClr val="accent6">
                    <a:lumMod val="50000"/>
                  </a:schemeClr>
                </a:solidFill>
                <a:latin typeface="Adobe Hebrew" panose="02040503050201020203" pitchFamily="18" charset="-79"/>
                <a:cs typeface="Adobe Hebrew" panose="02040503050201020203" pitchFamily="18" charset="-79"/>
              </a:rPr>
              <a:t> </a:t>
            </a:r>
            <a:r>
              <a:rPr lang="en-US" dirty="0" smtClean="0">
                <a:solidFill>
                  <a:schemeClr val="accent6">
                    <a:lumMod val="50000"/>
                  </a:schemeClr>
                </a:solidFill>
                <a:latin typeface="Adobe Hebrew" panose="02040503050201020203" pitchFamily="18" charset="-79"/>
                <a:cs typeface="Adobe Hebrew" panose="02040503050201020203" pitchFamily="18" charset="-79"/>
              </a:rPr>
              <a:t>functions and converted into a vector                     x</a:t>
            </a:r>
            <a:r>
              <a:rPr lang="en-US" baseline="30000" dirty="0" smtClean="0">
                <a:solidFill>
                  <a:schemeClr val="accent6">
                    <a:lumMod val="50000"/>
                  </a:schemeClr>
                </a:solidFill>
                <a:latin typeface="Adobe Hebrew" panose="02040503050201020203" pitchFamily="18" charset="-79"/>
                <a:cs typeface="Adobe Hebrew" panose="02040503050201020203" pitchFamily="18" charset="-79"/>
              </a:rPr>
              <a:t>(</a:t>
            </a:r>
            <a:r>
              <a:rPr lang="en-US" baseline="30000" dirty="0" err="1" smtClean="0">
                <a:solidFill>
                  <a:schemeClr val="accent6">
                    <a:lumMod val="50000"/>
                  </a:schemeClr>
                </a:solidFill>
                <a:latin typeface="Adobe Hebrew" panose="02040503050201020203" pitchFamily="18" charset="-79"/>
                <a:cs typeface="Adobe Hebrew" panose="02040503050201020203" pitchFamily="18" charset="-79"/>
              </a:rPr>
              <a:t>i</a:t>
            </a:r>
            <a:r>
              <a:rPr lang="en-US" baseline="30000" dirty="0" smtClean="0">
                <a:solidFill>
                  <a:schemeClr val="accent6">
                    <a:lumMod val="50000"/>
                  </a:schemeClr>
                </a:solidFill>
                <a:latin typeface="Adobe Hebrew" panose="02040503050201020203" pitchFamily="18" charset="-79"/>
                <a:cs typeface="Adobe Hebrew" panose="02040503050201020203" pitchFamily="18" charset="-79"/>
              </a:rPr>
              <a:t>)</a:t>
            </a:r>
            <a:r>
              <a:rPr lang="az-Cyrl-AZ" dirty="0" smtClean="0">
                <a:solidFill>
                  <a:schemeClr val="accent6">
                    <a:lumMod val="50000"/>
                  </a:schemeClr>
                </a:solidFill>
                <a:cs typeface="Adobe Hebrew" panose="02040503050201020203" pitchFamily="18" charset="-79"/>
              </a:rPr>
              <a:t>ԑ</a:t>
            </a:r>
            <a:r>
              <a:rPr lang="en-US" dirty="0" smtClean="0">
                <a:solidFill>
                  <a:schemeClr val="accent6">
                    <a:lumMod val="50000"/>
                  </a:schemeClr>
                </a:solidFill>
                <a:latin typeface="Adobe Hebrew" panose="02040503050201020203" pitchFamily="18" charset="-79"/>
                <a:cs typeface="Adobe Hebrew" panose="02040503050201020203" pitchFamily="18" charset="-79"/>
              </a:rPr>
              <a:t> R</a:t>
            </a:r>
            <a:r>
              <a:rPr lang="en-US" baseline="30000" dirty="0" smtClean="0">
                <a:solidFill>
                  <a:schemeClr val="accent6">
                    <a:lumMod val="50000"/>
                  </a:schemeClr>
                </a:solidFill>
                <a:latin typeface="Adobe Hebrew" panose="02040503050201020203" pitchFamily="18" charset="-79"/>
                <a:cs typeface="Adobe Hebrew" panose="02040503050201020203" pitchFamily="18" charset="-79"/>
              </a:rPr>
              <a:t>1899</a:t>
            </a:r>
            <a:r>
              <a:rPr lang="en-US" dirty="0" smtClean="0">
                <a:solidFill>
                  <a:schemeClr val="accent6">
                    <a:lumMod val="50000"/>
                  </a:schemeClr>
                </a:solidFill>
                <a:latin typeface="Adobe Hebrew" panose="02040503050201020203" pitchFamily="18" charset="-79"/>
                <a:cs typeface="Adobe Hebrew" panose="02040503050201020203" pitchFamily="18" charset="-79"/>
              </a:rPr>
              <a:t>.</a:t>
            </a:r>
          </a:p>
          <a:p>
            <a:pPr>
              <a:buFont typeface="Wingdings" panose="05000000000000000000" pitchFamily="2" charset="2"/>
              <a:buChar char="q"/>
            </a:pPr>
            <a:r>
              <a:rPr lang="en-US" dirty="0" smtClean="0">
                <a:solidFill>
                  <a:schemeClr val="accent6">
                    <a:lumMod val="50000"/>
                  </a:schemeClr>
                </a:solidFill>
                <a:latin typeface="Adobe Hebrew" panose="02040503050201020203" pitchFamily="18" charset="-79"/>
                <a:cs typeface="Adobe Hebrew" panose="02040503050201020203" pitchFamily="18" charset="-79"/>
              </a:rPr>
              <a:t>After loading the dataset, we will proceed to train a SVM                     to classify between spam (y = 1) and non-spam                                       (y = 0) emails.</a:t>
            </a:r>
            <a:endParaRPr lang="en-US" dirty="0">
              <a:solidFill>
                <a:schemeClr val="accent6">
                  <a:lumMod val="50000"/>
                </a:schemeClr>
              </a:solidFill>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621986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55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sp>
        <p:nvSpPr>
          <p:cNvPr id="2" name="TextBox 1"/>
          <p:cNvSpPr txBox="1"/>
          <p:nvPr/>
        </p:nvSpPr>
        <p:spPr>
          <a:xfrm>
            <a:off x="209321" y="319489"/>
            <a:ext cx="10972800" cy="6124754"/>
          </a:xfrm>
          <a:prstGeom prst="rect">
            <a:avLst/>
          </a:prstGeom>
          <a:noFill/>
        </p:spPr>
        <p:txBody>
          <a:bodyPr wrap="square" rtlCol="0">
            <a:spAutoFit/>
          </a:bodyPr>
          <a:lstStyle/>
          <a:p>
            <a:r>
              <a:rPr lang="en-US" sz="2800" dirty="0">
                <a:solidFill>
                  <a:schemeClr val="accent6">
                    <a:lumMod val="50000"/>
                  </a:schemeClr>
                </a:solidFill>
                <a:latin typeface="Adobe Hebrew" panose="02040503050201020203" pitchFamily="18" charset="-79"/>
                <a:cs typeface="Adobe Hebrew" panose="02040503050201020203" pitchFamily="18" charset="-79"/>
              </a:rPr>
              <a:t>%%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Part 1: Email Preprocessing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endParaRPr lang="en-US" sz="2800" dirty="0">
              <a:solidFill>
                <a:schemeClr val="accent6">
                  <a:lumMod val="50000"/>
                </a:schemeClr>
              </a:solidFill>
              <a:latin typeface="Adobe Hebrew" panose="02040503050201020203" pitchFamily="18" charset="-79"/>
              <a:cs typeface="Adobe Hebrew" panose="02040503050201020203" pitchFamily="18" charset="-79"/>
            </a:endParaRP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a:t>
            </a:r>
            <a:r>
              <a:rPr lang="en-US" sz="2800" dirty="0" err="1">
                <a:solidFill>
                  <a:schemeClr val="accent6">
                    <a:lumMod val="50000"/>
                  </a:schemeClr>
                </a:solidFill>
                <a:latin typeface="Adobe Hebrew" panose="02040503050201020203" pitchFamily="18" charset="-79"/>
                <a:cs typeface="Adobe Hebrew" panose="02040503050201020203" pitchFamily="18" charset="-79"/>
              </a:rPr>
              <a:t>nPreprocessing</a:t>
            </a:r>
            <a:r>
              <a:rPr lang="en-US" sz="2800" dirty="0">
                <a:solidFill>
                  <a:schemeClr val="accent6">
                    <a:lumMod val="50000"/>
                  </a:schemeClr>
                </a:solidFill>
                <a:latin typeface="Adobe Hebrew" panose="02040503050201020203" pitchFamily="18" charset="-79"/>
                <a:cs typeface="Adobe Hebrew" panose="02040503050201020203" pitchFamily="18" charset="-79"/>
              </a:rPr>
              <a:t> sample email (emailSample1.txt)\n</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endParaRPr lang="en-US" sz="2800" dirty="0" smtClean="0">
              <a:solidFill>
                <a:schemeClr val="accent6">
                  <a:lumMod val="50000"/>
                </a:schemeClr>
              </a:solidFill>
              <a:latin typeface="Adobe Hebrew" panose="02040503050201020203" pitchFamily="18" charset="-79"/>
              <a:cs typeface="Adobe Hebrew" panose="02040503050201020203" pitchFamily="18" charset="-79"/>
            </a:endParaRP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Extract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Features</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file_contents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 readFile('</a:t>
            </a:r>
            <a:r>
              <a:rPr lang="en-US" sz="2800" dirty="0">
                <a:solidFill>
                  <a:schemeClr val="accent6">
                    <a:lumMod val="50000"/>
                  </a:schemeClr>
                </a:solidFill>
                <a:latin typeface="Adobe Hebrew" panose="02040503050201020203" pitchFamily="18" charset="-79"/>
                <a:cs typeface="Adobe Hebrew" panose="02040503050201020203" pitchFamily="18" charset="-79"/>
                <a:hlinkClick r:id="rId3" action="ppaction://hlinkfile"/>
              </a:rPr>
              <a:t>emailSample1.txt</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word_indices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 </a:t>
            </a:r>
            <a:r>
              <a:rPr lang="en-US" sz="2800" dirty="0" err="1">
                <a:solidFill>
                  <a:schemeClr val="accent6">
                    <a:lumMod val="50000"/>
                  </a:schemeClr>
                </a:solidFill>
                <a:latin typeface="Adobe Hebrew" panose="02040503050201020203" pitchFamily="18" charset="-79"/>
                <a:cs typeface="Adobe Hebrew" panose="02040503050201020203" pitchFamily="18" charset="-79"/>
              </a:rPr>
              <a:t>processEmail</a:t>
            </a:r>
            <a:r>
              <a:rPr lang="en-US" sz="2800" dirty="0">
                <a:solidFill>
                  <a:schemeClr val="accent6">
                    <a:lumMod val="50000"/>
                  </a:schemeClr>
                </a:solidFill>
                <a:latin typeface="Adobe Hebrew" panose="02040503050201020203" pitchFamily="18" charset="-79"/>
                <a:cs typeface="Adobe Hebrew" panose="02040503050201020203" pitchFamily="18" charset="-79"/>
              </a:rPr>
              <a:t>(</a:t>
            </a:r>
            <a:r>
              <a:rPr lang="en-US" sz="2800" dirty="0" err="1">
                <a:solidFill>
                  <a:schemeClr val="accent6">
                    <a:lumMod val="50000"/>
                  </a:schemeClr>
                </a:solidFill>
                <a:latin typeface="Adobe Hebrew" panose="02040503050201020203" pitchFamily="18" charset="-79"/>
                <a:cs typeface="Adobe Hebrew" panose="02040503050201020203" pitchFamily="18" charset="-79"/>
              </a:rPr>
              <a:t>file_contents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Print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Stats</a:t>
            </a:r>
          </a:p>
          <a:p>
            <a:endParaRPr lang="en-US" sz="2800" dirty="0">
              <a:solidFill>
                <a:schemeClr val="accent6">
                  <a:lumMod val="50000"/>
                </a:schemeClr>
              </a:solidFill>
              <a:latin typeface="Adobe Hebrew" panose="02040503050201020203" pitchFamily="18" charset="-79"/>
              <a:cs typeface="Adobe Hebrew" panose="02040503050201020203" pitchFamily="18" charset="-79"/>
            </a:endParaRP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('Word Indices: \n</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 %d', </a:t>
            </a:r>
            <a:r>
              <a:rPr lang="en-US" sz="2800" dirty="0" err="1">
                <a:solidFill>
                  <a:schemeClr val="accent6">
                    <a:lumMod val="50000"/>
                  </a:schemeClr>
                </a:solidFill>
                <a:latin typeface="Adobe Hebrew" panose="02040503050201020203" pitchFamily="18" charset="-79"/>
                <a:cs typeface="Adobe Hebrew" panose="02040503050201020203" pitchFamily="18" charset="-79"/>
              </a:rPr>
              <a:t>word_indices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('\n\n</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endParaRPr lang="en-US" sz="2800" dirty="0">
              <a:solidFill>
                <a:schemeClr val="accent6">
                  <a:lumMod val="50000"/>
                </a:schemeClr>
              </a:solidFill>
              <a:latin typeface="Adobe Hebrew" panose="02040503050201020203" pitchFamily="18" charset="-79"/>
              <a:cs typeface="Adobe Hebrew" panose="02040503050201020203" pitchFamily="18" charset="-79"/>
            </a:endParaRP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('Program paused. Press enter to continue.\n</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pause</a:t>
            </a:r>
            <a:r>
              <a:rPr lang="en-US" sz="2800" dirty="0">
                <a:solidFill>
                  <a:schemeClr val="accent6">
                    <a:lumMod val="50000"/>
                  </a:schemeClr>
                </a:solidFill>
                <a:latin typeface="Adobe Hebrew" panose="02040503050201020203" pitchFamily="18" charset="-79"/>
                <a:cs typeface="Adobe Hebrew" panose="02040503050201020203" pitchFamily="18" charset="-79"/>
              </a:rPr>
              <a:t>;</a:t>
            </a:r>
          </a:p>
        </p:txBody>
      </p:sp>
    </p:spTree>
    <p:extLst>
      <p:ext uri="{BB962C8B-B14F-4D97-AF65-F5344CB8AC3E}">
        <p14:creationId xmlns:p14="http://schemas.microsoft.com/office/powerpoint/2010/main" val="1898420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sp>
        <p:nvSpPr>
          <p:cNvPr id="2" name="TextBox 1"/>
          <p:cNvSpPr txBox="1"/>
          <p:nvPr/>
        </p:nvSpPr>
        <p:spPr>
          <a:xfrm>
            <a:off x="154236" y="297455"/>
            <a:ext cx="11259239" cy="6555641"/>
          </a:xfrm>
          <a:prstGeom prst="rect">
            <a:avLst/>
          </a:prstGeom>
          <a:noFill/>
        </p:spPr>
        <p:txBody>
          <a:bodyPr wrap="square" rtlCol="0">
            <a:spAutoFit/>
          </a:bodyPr>
          <a:lstStyle/>
          <a:p>
            <a:r>
              <a:rPr lang="en-US" sz="2800" dirty="0">
                <a:solidFill>
                  <a:schemeClr val="accent6">
                    <a:lumMod val="50000"/>
                  </a:schemeClr>
                </a:solidFill>
                <a:latin typeface="Adobe Hebrew" panose="02040503050201020203" pitchFamily="18" charset="-79"/>
                <a:cs typeface="Adobe Hebrew" panose="02040503050201020203" pitchFamily="18" charset="-79"/>
              </a:rPr>
              <a:t>%%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Part 2: Feature Extraction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a:t>
            </a:r>
            <a:r>
              <a:rPr lang="en-US" sz="2800" dirty="0" err="1">
                <a:solidFill>
                  <a:schemeClr val="accent6">
                    <a:lumMod val="50000"/>
                  </a:schemeClr>
                </a:solidFill>
                <a:latin typeface="Adobe Hebrew" panose="02040503050201020203" pitchFamily="18" charset="-79"/>
                <a:cs typeface="Adobe Hebrew" panose="02040503050201020203" pitchFamily="18" charset="-79"/>
              </a:rPr>
              <a:t>nExtracting</a:t>
            </a:r>
            <a:r>
              <a:rPr lang="en-US" sz="2800" dirty="0">
                <a:solidFill>
                  <a:schemeClr val="accent6">
                    <a:lumMod val="50000"/>
                  </a:schemeClr>
                </a:solidFill>
                <a:latin typeface="Adobe Hebrew" panose="02040503050201020203" pitchFamily="18" charset="-79"/>
                <a:cs typeface="Adobe Hebrew" panose="02040503050201020203" pitchFamily="18" charset="-79"/>
              </a:rPr>
              <a:t> features from sample email (emailSample1.txt)\n</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endParaRPr lang="en-US" sz="2800" dirty="0" smtClean="0">
              <a:solidFill>
                <a:schemeClr val="accent6">
                  <a:lumMod val="50000"/>
                </a:schemeClr>
              </a:solidFill>
              <a:latin typeface="Adobe Hebrew" panose="02040503050201020203" pitchFamily="18" charset="-79"/>
              <a:cs typeface="Adobe Hebrew" panose="02040503050201020203" pitchFamily="18" charset="-79"/>
            </a:endParaRP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Extract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Features</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file_contents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 readFile('emailSample1.txt</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word_indices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hlinkClick r:id="rId3" action="ppaction://hlinkfile"/>
              </a:rPr>
              <a:t>processEmail</a:t>
            </a:r>
            <a:r>
              <a:rPr lang="en-US" sz="2800" dirty="0">
                <a:solidFill>
                  <a:schemeClr val="accent6">
                    <a:lumMod val="50000"/>
                  </a:schemeClr>
                </a:solidFill>
                <a:latin typeface="Adobe Hebrew" panose="02040503050201020203" pitchFamily="18" charset="-79"/>
                <a:cs typeface="Adobe Hebrew" panose="02040503050201020203" pitchFamily="18" charset="-79"/>
              </a:rPr>
              <a:t>(</a:t>
            </a:r>
            <a:r>
              <a:rPr lang="en-US" sz="2800" dirty="0" err="1">
                <a:solidFill>
                  <a:schemeClr val="accent6">
                    <a:lumMod val="50000"/>
                  </a:schemeClr>
                </a:solidFill>
                <a:latin typeface="Adobe Hebrew" panose="02040503050201020203" pitchFamily="18" charset="-79"/>
                <a:cs typeface="Adobe Hebrew" panose="02040503050201020203" pitchFamily="18" charset="-79"/>
              </a:rPr>
              <a:t>file_contents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features      </a:t>
            </a:r>
            <a:r>
              <a:rPr lang="en-US" sz="2800" dirty="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hlinkClick r:id="rId4" action="ppaction://hlinkfile"/>
              </a:rPr>
              <a:t>emailFeatures</a:t>
            </a:r>
            <a:r>
              <a:rPr lang="en-US" sz="2800" dirty="0">
                <a:solidFill>
                  <a:schemeClr val="accent6">
                    <a:lumMod val="50000"/>
                  </a:schemeClr>
                </a:solidFill>
                <a:latin typeface="Adobe Hebrew" panose="02040503050201020203" pitchFamily="18" charset="-79"/>
                <a:cs typeface="Adobe Hebrew" panose="02040503050201020203" pitchFamily="18" charset="-79"/>
              </a:rPr>
              <a:t>(</a:t>
            </a:r>
            <a:r>
              <a:rPr lang="en-US" sz="2800" dirty="0" err="1">
                <a:solidFill>
                  <a:schemeClr val="accent6">
                    <a:lumMod val="50000"/>
                  </a:schemeClr>
                </a:solidFill>
                <a:latin typeface="Adobe Hebrew" panose="02040503050201020203" pitchFamily="18" charset="-79"/>
                <a:cs typeface="Adobe Hebrew" panose="02040503050201020203" pitchFamily="18" charset="-79"/>
              </a:rPr>
              <a:t>word_indices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endParaRPr lang="en-US" sz="2800" dirty="0" smtClean="0">
              <a:solidFill>
                <a:schemeClr val="accent6">
                  <a:lumMod val="50000"/>
                </a:schemeClr>
              </a:solidFill>
              <a:latin typeface="Adobe Hebrew" panose="02040503050201020203" pitchFamily="18" charset="-79"/>
              <a:cs typeface="Adobe Hebrew" panose="02040503050201020203" pitchFamily="18" charset="-79"/>
            </a:endParaRP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Print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Stats</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('Length of feature vector: %d\n', length(features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('Number of non-zero entries: %d\n', sum(features &gt; 0</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endParaRPr lang="en-US" sz="2800" dirty="0" smtClean="0">
              <a:solidFill>
                <a:schemeClr val="accent6">
                  <a:lumMod val="50000"/>
                </a:schemeClr>
              </a:solidFill>
              <a:latin typeface="Adobe Hebrew" panose="02040503050201020203" pitchFamily="18" charset="-79"/>
              <a:cs typeface="Adobe Hebrew" panose="02040503050201020203" pitchFamily="18" charset="-79"/>
            </a:endParaRP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('Program paused. Press enter to continue.\n</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pause</a:t>
            </a:r>
            <a:r>
              <a:rPr lang="en-US" sz="2800" dirty="0">
                <a:solidFill>
                  <a:schemeClr val="accent6">
                    <a:lumMod val="50000"/>
                  </a:schemeClr>
                </a:solidFill>
                <a:latin typeface="Adobe Hebrew" panose="02040503050201020203" pitchFamily="18" charset="-79"/>
                <a:cs typeface="Adobe Hebrew" panose="02040503050201020203" pitchFamily="18" charset="-79"/>
              </a:rPr>
              <a:t>;</a:t>
            </a:r>
          </a:p>
        </p:txBody>
      </p:sp>
    </p:spTree>
    <p:extLst>
      <p:ext uri="{BB962C8B-B14F-4D97-AF65-F5344CB8AC3E}">
        <p14:creationId xmlns:p14="http://schemas.microsoft.com/office/powerpoint/2010/main" val="741285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sp>
        <p:nvSpPr>
          <p:cNvPr id="3" name="TextBox 2"/>
          <p:cNvSpPr txBox="1"/>
          <p:nvPr/>
        </p:nvSpPr>
        <p:spPr>
          <a:xfrm>
            <a:off x="385590" y="936434"/>
            <a:ext cx="9595692" cy="3970318"/>
          </a:xfrm>
          <a:prstGeom prst="rect">
            <a:avLst/>
          </a:prstGeom>
          <a:noFill/>
        </p:spPr>
        <p:txBody>
          <a:bodyPr wrap="square" rtlCol="0">
            <a:spAutoFit/>
          </a:bodyPr>
          <a:lstStyle/>
          <a:p>
            <a:r>
              <a:rPr lang="en-US" sz="2800" dirty="0">
                <a:solidFill>
                  <a:schemeClr val="accent6">
                    <a:lumMod val="50000"/>
                  </a:schemeClr>
                </a:solidFill>
                <a:latin typeface="Adobe Hebrew" panose="02040503050201020203" pitchFamily="18" charset="-79"/>
                <a:cs typeface="Adobe Hebrew" panose="02040503050201020203" pitchFamily="18" charset="-79"/>
              </a:rPr>
              <a:t>%%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 ==Part </a:t>
            </a:r>
            <a:r>
              <a:rPr lang="en-US" sz="2800" dirty="0">
                <a:solidFill>
                  <a:schemeClr val="accent6">
                    <a:lumMod val="50000"/>
                  </a:schemeClr>
                </a:solidFill>
                <a:latin typeface="Adobe Hebrew" panose="02040503050201020203" pitchFamily="18" charset="-79"/>
                <a:cs typeface="Adobe Hebrew" panose="02040503050201020203" pitchFamily="18" charset="-79"/>
              </a:rPr>
              <a:t>3: Train Linear SVM for Spam Classification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endParaRPr lang="en-US" sz="2800" dirty="0" smtClean="0">
              <a:solidFill>
                <a:schemeClr val="accent6">
                  <a:lumMod val="50000"/>
                </a:schemeClr>
              </a:solidFill>
              <a:latin typeface="Adobe Hebrew" panose="02040503050201020203" pitchFamily="18" charset="-79"/>
              <a:cs typeface="Adobe Hebrew" panose="02040503050201020203" pitchFamily="18" charset="-79"/>
            </a:endParaRP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Load the Spam Email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dataset</a:t>
            </a:r>
          </a:p>
          <a:p>
            <a:endParaRPr lang="en-US" sz="2800" dirty="0" smtClean="0">
              <a:solidFill>
                <a:schemeClr val="accent6">
                  <a:lumMod val="50000"/>
                </a:schemeClr>
              </a:solidFill>
              <a:latin typeface="Adobe Hebrew" panose="02040503050201020203" pitchFamily="18" charset="-79"/>
              <a:cs typeface="Adobe Hebrew" panose="02040503050201020203" pitchFamily="18" charset="-79"/>
            </a:endParaRP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load</a:t>
            </a:r>
            <a:r>
              <a:rPr lang="en-US" sz="2800" dirty="0">
                <a:solidFill>
                  <a:schemeClr val="accent6">
                    <a:lumMod val="50000"/>
                  </a:schemeClr>
                </a:solidFill>
                <a:latin typeface="Adobe Hebrew" panose="02040503050201020203" pitchFamily="18" charset="-79"/>
                <a:cs typeface="Adobe Hebrew" panose="02040503050201020203" pitchFamily="18" charset="-79"/>
              </a:rPr>
              <a:t>('</a:t>
            </a:r>
            <a:r>
              <a:rPr lang="en-US" sz="2800" dirty="0" err="1">
                <a:solidFill>
                  <a:schemeClr val="accent6">
                    <a:lumMod val="50000"/>
                  </a:schemeClr>
                </a:solidFill>
                <a:latin typeface="Adobe Hebrew" panose="02040503050201020203" pitchFamily="18" charset="-79"/>
                <a:cs typeface="Adobe Hebrew" panose="02040503050201020203" pitchFamily="18" charset="-79"/>
              </a:rPr>
              <a:t>spamTrain.mat</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a:t>
            </a:r>
            <a:r>
              <a:rPr lang="en-US" sz="2800" dirty="0" err="1">
                <a:solidFill>
                  <a:schemeClr val="accent6">
                    <a:lumMod val="50000"/>
                  </a:schemeClr>
                </a:solidFill>
                <a:latin typeface="Adobe Hebrew" panose="02040503050201020203" pitchFamily="18" charset="-79"/>
                <a:cs typeface="Adobe Hebrew" panose="02040503050201020203" pitchFamily="18" charset="-79"/>
              </a:rPr>
              <a:t>nTraining</a:t>
            </a:r>
            <a:r>
              <a:rPr lang="en-US" sz="2800" dirty="0">
                <a:solidFill>
                  <a:schemeClr val="accent6">
                    <a:lumMod val="50000"/>
                  </a:schemeClr>
                </a:solidFill>
                <a:latin typeface="Adobe Hebrew" panose="02040503050201020203" pitchFamily="18" charset="-79"/>
                <a:cs typeface="Adobe Hebrew" panose="02040503050201020203" pitchFamily="18" charset="-79"/>
              </a:rPr>
              <a:t> Linear SVM (Spam Classification)\n</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('(this may take 1 to 2 minutes) ...\n</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endParaRPr lang="en-US" sz="2800" dirty="0">
              <a:solidFill>
                <a:schemeClr val="accent6">
                  <a:lumMod val="50000"/>
                </a:schemeClr>
              </a:solidFill>
              <a:latin typeface="Adobe Hebrew" panose="02040503050201020203" pitchFamily="18" charset="-79"/>
              <a:cs typeface="Adobe Hebrew" panose="02040503050201020203" pitchFamily="18" charset="-79"/>
            </a:endParaRP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C </a:t>
            </a:r>
            <a:r>
              <a:rPr lang="en-US" sz="2800" dirty="0">
                <a:solidFill>
                  <a:schemeClr val="accent6">
                    <a:lumMod val="50000"/>
                  </a:schemeClr>
                </a:solidFill>
                <a:latin typeface="Adobe Hebrew" panose="02040503050201020203" pitchFamily="18" charset="-79"/>
                <a:cs typeface="Adobe Hebrew" panose="02040503050201020203" pitchFamily="18" charset="-79"/>
              </a:rPr>
              <a:t>= 0.1</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model </a:t>
            </a:r>
            <a:r>
              <a:rPr lang="en-US" sz="2800" dirty="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hlinkClick r:id="rId3" action="ppaction://hlinkfile"/>
              </a:rPr>
              <a:t>svmTrain</a:t>
            </a:r>
            <a:r>
              <a:rPr lang="en-US" sz="2800" dirty="0">
                <a:solidFill>
                  <a:schemeClr val="accent6">
                    <a:lumMod val="50000"/>
                  </a:schemeClr>
                </a:solidFill>
                <a:latin typeface="Adobe Hebrew" panose="02040503050201020203" pitchFamily="18" charset="-79"/>
                <a:cs typeface="Adobe Hebrew" panose="02040503050201020203" pitchFamily="18" charset="-79"/>
              </a:rPr>
              <a:t>(X, y, C, @</a:t>
            </a:r>
            <a:r>
              <a:rPr lang="en-US" sz="2800" dirty="0" err="1">
                <a:solidFill>
                  <a:schemeClr val="accent6">
                    <a:lumMod val="50000"/>
                  </a:schemeClr>
                </a:solidFill>
                <a:latin typeface="Adobe Hebrew" panose="02040503050201020203" pitchFamily="18" charset="-79"/>
                <a:cs typeface="Adobe Hebrew" panose="02040503050201020203" pitchFamily="18" charset="-79"/>
              </a:rPr>
              <a:t>linearKernel</a:t>
            </a:r>
            <a:r>
              <a:rPr lang="en-US" sz="2800" dirty="0">
                <a:solidFill>
                  <a:schemeClr val="accent6">
                    <a:lumMod val="50000"/>
                  </a:schemeClr>
                </a:solidFill>
                <a:latin typeface="Adobe Hebrew" panose="02040503050201020203" pitchFamily="18" charset="-79"/>
                <a:cs typeface="Adobe Hebrew" panose="02040503050201020203" pitchFamily="18" charset="-79"/>
              </a:rPr>
              <a:t>);</a:t>
            </a:r>
          </a:p>
        </p:txBody>
      </p:sp>
    </p:spTree>
    <p:extLst>
      <p:ext uri="{BB962C8B-B14F-4D97-AF65-F5344CB8AC3E}">
        <p14:creationId xmlns:p14="http://schemas.microsoft.com/office/powerpoint/2010/main" val="4173209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36000" t="-38000" r="-6000" b="-8000"/>
          </a:stretch>
        </a:blipFill>
        <a:effectLst/>
      </p:bgPr>
    </p:bg>
    <p:spTree>
      <p:nvGrpSpPr>
        <p:cNvPr id="1" name=""/>
        <p:cNvGrpSpPr/>
        <p:nvPr/>
      </p:nvGrpSpPr>
      <p:grpSpPr>
        <a:xfrm>
          <a:off x="0" y="0"/>
          <a:ext cx="0" cy="0"/>
          <a:chOff x="0" y="0"/>
          <a:chExt cx="0" cy="0"/>
        </a:xfrm>
      </p:grpSpPr>
      <p:sp>
        <p:nvSpPr>
          <p:cNvPr id="3" name="TextBox 2"/>
          <p:cNvSpPr txBox="1"/>
          <p:nvPr/>
        </p:nvSpPr>
        <p:spPr>
          <a:xfrm>
            <a:off x="396607" y="528810"/>
            <a:ext cx="9166034" cy="4832092"/>
          </a:xfrm>
          <a:prstGeom prst="rect">
            <a:avLst/>
          </a:prstGeom>
          <a:noFill/>
        </p:spPr>
        <p:txBody>
          <a:bodyPr wrap="square" rtlCol="0">
            <a:spAutoFit/>
          </a:bodyPr>
          <a:lstStyle/>
          <a:p>
            <a:r>
              <a:rPr lang="en-US" sz="2800" dirty="0">
                <a:solidFill>
                  <a:schemeClr val="accent6">
                    <a:lumMod val="50000"/>
                  </a:schemeClr>
                </a:solidFill>
                <a:latin typeface="Adobe Hebrew" panose="02040503050201020203" pitchFamily="18" charset="-79"/>
                <a:cs typeface="Adobe Hebrew" panose="02040503050201020203" pitchFamily="18" charset="-79"/>
              </a:rPr>
              <a:t>%%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Part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4: </a:t>
            </a:r>
            <a:r>
              <a:rPr lang="en-US" sz="2800" dirty="0">
                <a:solidFill>
                  <a:schemeClr val="accent6">
                    <a:lumMod val="50000"/>
                  </a:schemeClr>
                </a:solidFill>
                <a:latin typeface="Adobe Hebrew" panose="02040503050201020203" pitchFamily="18" charset="-79"/>
                <a:cs typeface="Adobe Hebrew" panose="02040503050201020203" pitchFamily="18" charset="-79"/>
              </a:rPr>
              <a:t>Try Your Own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Emails =========</a:t>
            </a:r>
            <a:endParaRPr lang="en-US" sz="2800" dirty="0" smtClean="0">
              <a:solidFill>
                <a:schemeClr val="accent6">
                  <a:lumMod val="50000"/>
                </a:schemeClr>
              </a:solidFill>
              <a:latin typeface="Adobe Hebrew" panose="02040503050201020203" pitchFamily="18" charset="-79"/>
              <a:cs typeface="Adobe Hebrew" panose="02040503050201020203" pitchFamily="18" charset="-79"/>
            </a:endParaRPr>
          </a:p>
          <a:p>
            <a:endParaRPr lang="en-US" sz="2800" dirty="0" smtClean="0">
              <a:solidFill>
                <a:schemeClr val="accent6">
                  <a:lumMod val="50000"/>
                </a:schemeClr>
              </a:solidFill>
              <a:latin typeface="Adobe Hebrew" panose="02040503050201020203" pitchFamily="18" charset="-79"/>
              <a:cs typeface="Adobe Hebrew" panose="02040503050201020203" pitchFamily="18" charset="-79"/>
            </a:endParaRP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filename </a:t>
            </a:r>
            <a:r>
              <a:rPr lang="en-US" sz="2800" dirty="0">
                <a:solidFill>
                  <a:schemeClr val="accent6">
                    <a:lumMod val="50000"/>
                  </a:schemeClr>
                </a:solidFill>
                <a:latin typeface="Adobe Hebrew" panose="02040503050201020203" pitchFamily="18" charset="-79"/>
                <a:cs typeface="Adobe Hebrew" panose="02040503050201020203" pitchFamily="18" charset="-79"/>
              </a:rPr>
              <a:t>= 'spamSample1.txt</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Read and </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predict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file_contents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 readFile(filename</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word_indices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rPr>
              <a:t>= </a:t>
            </a:r>
            <a:r>
              <a:rPr lang="en-US" sz="2800" dirty="0" err="1">
                <a:solidFill>
                  <a:schemeClr val="accent6">
                    <a:lumMod val="50000"/>
                  </a:schemeClr>
                </a:solidFill>
                <a:latin typeface="Adobe Hebrew" panose="02040503050201020203" pitchFamily="18" charset="-79"/>
                <a:cs typeface="Adobe Hebrew" panose="02040503050201020203" pitchFamily="18" charset="-79"/>
              </a:rPr>
              <a:t>processEmail</a:t>
            </a:r>
            <a:r>
              <a:rPr lang="en-US" sz="2800" dirty="0">
                <a:solidFill>
                  <a:schemeClr val="accent6">
                    <a:lumMod val="50000"/>
                  </a:schemeClr>
                </a:solidFill>
                <a:latin typeface="Adobe Hebrew" panose="02040503050201020203" pitchFamily="18" charset="-79"/>
                <a:cs typeface="Adobe Hebrew" panose="02040503050201020203" pitchFamily="18" charset="-79"/>
              </a:rPr>
              <a:t>(</a:t>
            </a:r>
            <a:r>
              <a:rPr lang="en-US" sz="2800" dirty="0" err="1">
                <a:solidFill>
                  <a:schemeClr val="accent6">
                    <a:lumMod val="50000"/>
                  </a:schemeClr>
                </a:solidFill>
                <a:latin typeface="Adobe Hebrew" panose="02040503050201020203" pitchFamily="18" charset="-79"/>
                <a:cs typeface="Adobe Hebrew" panose="02040503050201020203" pitchFamily="18" charset="-79"/>
              </a:rPr>
              <a:t>file_contents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x </a:t>
            </a:r>
            <a:r>
              <a:rPr lang="en-US" sz="2800" dirty="0">
                <a:solidFill>
                  <a:schemeClr val="accent6">
                    <a:lumMod val="50000"/>
                  </a:schemeClr>
                </a:solidFill>
                <a:latin typeface="Adobe Hebrew" panose="02040503050201020203" pitchFamily="18" charset="-79"/>
                <a:cs typeface="Adobe Hebrew" panose="02040503050201020203" pitchFamily="18" charset="-79"/>
              </a:rPr>
              <a:t>= </a:t>
            </a:r>
            <a:r>
              <a:rPr lang="en-US" sz="2800" dirty="0" err="1">
                <a:solidFill>
                  <a:schemeClr val="accent6">
                    <a:lumMod val="50000"/>
                  </a:schemeClr>
                </a:solidFill>
                <a:latin typeface="Adobe Hebrew" panose="02040503050201020203" pitchFamily="18" charset="-79"/>
                <a:cs typeface="Adobe Hebrew" panose="02040503050201020203" pitchFamily="18" charset="-79"/>
              </a:rPr>
              <a:t>emailFeatures</a:t>
            </a:r>
            <a:r>
              <a:rPr lang="en-US" sz="2800" dirty="0">
                <a:solidFill>
                  <a:schemeClr val="accent6">
                    <a:lumMod val="50000"/>
                  </a:schemeClr>
                </a:solidFill>
                <a:latin typeface="Adobe Hebrew" panose="02040503050201020203" pitchFamily="18" charset="-79"/>
                <a:cs typeface="Adobe Hebrew" panose="02040503050201020203" pitchFamily="18" charset="-79"/>
              </a:rPr>
              <a:t>(</a:t>
            </a:r>
            <a:r>
              <a:rPr lang="en-US" sz="2800" dirty="0" err="1">
                <a:solidFill>
                  <a:schemeClr val="accent6">
                    <a:lumMod val="50000"/>
                  </a:schemeClr>
                </a:solidFill>
                <a:latin typeface="Adobe Hebrew" panose="02040503050201020203" pitchFamily="18" charset="-79"/>
                <a:cs typeface="Adobe Hebrew" panose="02040503050201020203" pitchFamily="18" charset="-79"/>
              </a:rPr>
              <a:t>word_indices</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smtClean="0">
                <a:solidFill>
                  <a:schemeClr val="accent6">
                    <a:lumMod val="50000"/>
                  </a:schemeClr>
                </a:solidFill>
                <a:latin typeface="Adobe Hebrew" panose="02040503050201020203" pitchFamily="18" charset="-79"/>
                <a:cs typeface="Adobe Hebrew" panose="02040503050201020203" pitchFamily="18" charset="-79"/>
              </a:rPr>
              <a:t>p </a:t>
            </a:r>
            <a:r>
              <a:rPr lang="en-US" sz="2800" dirty="0">
                <a:solidFill>
                  <a:schemeClr val="accent6">
                    <a:lumMod val="50000"/>
                  </a:schemeClr>
                </a:solidFill>
                <a:latin typeface="Adobe Hebrew" panose="02040503050201020203" pitchFamily="18" charset="-79"/>
                <a:cs typeface="Adobe Hebrew" panose="02040503050201020203" pitchFamily="18" charset="-79"/>
              </a:rPr>
              <a:t>= </a:t>
            </a:r>
            <a:r>
              <a:rPr lang="en-US" sz="2800" dirty="0">
                <a:solidFill>
                  <a:schemeClr val="accent6">
                    <a:lumMod val="50000"/>
                  </a:schemeClr>
                </a:solidFill>
                <a:latin typeface="Adobe Hebrew" panose="02040503050201020203" pitchFamily="18" charset="-79"/>
                <a:cs typeface="Adobe Hebrew" panose="02040503050201020203" pitchFamily="18" charset="-79"/>
                <a:hlinkClick r:id="rId3" action="ppaction://hlinkfile"/>
              </a:rPr>
              <a:t>svmPredict</a:t>
            </a:r>
            <a:r>
              <a:rPr lang="en-US" sz="2800" dirty="0">
                <a:solidFill>
                  <a:schemeClr val="accent6">
                    <a:lumMod val="50000"/>
                  </a:schemeClr>
                </a:solidFill>
                <a:latin typeface="Adobe Hebrew" panose="02040503050201020203" pitchFamily="18" charset="-79"/>
                <a:cs typeface="Adobe Hebrew" panose="02040503050201020203" pitchFamily="18" charset="-79"/>
              </a:rPr>
              <a:t>(model, x</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a:t>
            </a:r>
            <a:r>
              <a:rPr lang="en-US" sz="2800" dirty="0" err="1">
                <a:solidFill>
                  <a:schemeClr val="accent6">
                    <a:lumMod val="50000"/>
                  </a:schemeClr>
                </a:solidFill>
                <a:latin typeface="Adobe Hebrew" panose="02040503050201020203" pitchFamily="18" charset="-79"/>
                <a:cs typeface="Adobe Hebrew" panose="02040503050201020203" pitchFamily="18" charset="-79"/>
              </a:rPr>
              <a:t>nProcessed</a:t>
            </a:r>
            <a:r>
              <a:rPr lang="en-US" sz="2800" dirty="0">
                <a:solidFill>
                  <a:schemeClr val="accent6">
                    <a:lumMod val="50000"/>
                  </a:schemeClr>
                </a:solidFill>
                <a:latin typeface="Adobe Hebrew" panose="02040503050201020203" pitchFamily="18" charset="-79"/>
                <a:cs typeface="Adobe Hebrew" panose="02040503050201020203" pitchFamily="18" charset="-79"/>
              </a:rPr>
              <a:t> %s\n\</a:t>
            </a:r>
            <a:r>
              <a:rPr lang="en-US" sz="2800" dirty="0" err="1">
                <a:solidFill>
                  <a:schemeClr val="accent6">
                    <a:lumMod val="50000"/>
                  </a:schemeClr>
                </a:solidFill>
                <a:latin typeface="Adobe Hebrew" panose="02040503050201020203" pitchFamily="18" charset="-79"/>
                <a:cs typeface="Adobe Hebrew" panose="02040503050201020203" pitchFamily="18" charset="-79"/>
              </a:rPr>
              <a:t>nSpam</a:t>
            </a:r>
            <a:r>
              <a:rPr lang="en-US" sz="2800" dirty="0">
                <a:solidFill>
                  <a:schemeClr val="accent6">
                    <a:lumMod val="50000"/>
                  </a:schemeClr>
                </a:solidFill>
                <a:latin typeface="Adobe Hebrew" panose="02040503050201020203" pitchFamily="18" charset="-79"/>
                <a:cs typeface="Adobe Hebrew" panose="02040503050201020203" pitchFamily="18" charset="-79"/>
              </a:rPr>
              <a:t> Classification: %d\n', filename, p</a:t>
            </a:r>
            <a:r>
              <a:rPr lang="en-US" sz="2800" dirty="0" smtClean="0">
                <a:solidFill>
                  <a:schemeClr val="accent6">
                    <a:lumMod val="50000"/>
                  </a:schemeClr>
                </a:solidFill>
                <a:latin typeface="Adobe Hebrew" panose="02040503050201020203" pitchFamily="18" charset="-79"/>
                <a:cs typeface="Adobe Hebrew" panose="02040503050201020203" pitchFamily="18" charset="-79"/>
              </a:rPr>
              <a:t>);</a:t>
            </a:r>
          </a:p>
          <a:p>
            <a:r>
              <a:rPr lang="en-US" sz="2800" dirty="0" err="1" smtClean="0">
                <a:solidFill>
                  <a:schemeClr val="accent6">
                    <a:lumMod val="50000"/>
                  </a:schemeClr>
                </a:solidFill>
                <a:latin typeface="Adobe Hebrew" panose="02040503050201020203" pitchFamily="18" charset="-79"/>
                <a:cs typeface="Adobe Hebrew" panose="02040503050201020203" pitchFamily="18" charset="-79"/>
              </a:rPr>
              <a:t>fprintf</a:t>
            </a:r>
            <a:r>
              <a:rPr lang="en-US" sz="2800" dirty="0">
                <a:solidFill>
                  <a:schemeClr val="accent6">
                    <a:lumMod val="50000"/>
                  </a:schemeClr>
                </a:solidFill>
                <a:latin typeface="Adobe Hebrew" panose="02040503050201020203" pitchFamily="18" charset="-79"/>
                <a:cs typeface="Adobe Hebrew" panose="02040503050201020203" pitchFamily="18" charset="-79"/>
              </a:rPr>
              <a:t>('(1 indicates spam, 0 indicates not spam)\n\n');</a:t>
            </a:r>
          </a:p>
        </p:txBody>
      </p:sp>
    </p:spTree>
    <p:extLst>
      <p:ext uri="{BB962C8B-B14F-4D97-AF65-F5344CB8AC3E}">
        <p14:creationId xmlns:p14="http://schemas.microsoft.com/office/powerpoint/2010/main" val="4444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150" y="0"/>
            <a:ext cx="10269415" cy="1997613"/>
          </a:xfrm>
          <a:prstGeom prst="rect">
            <a:avLst/>
          </a:prstGeom>
          <a:noFill/>
        </p:spPr>
        <p:txBody>
          <a:bodyPr wrap="square" rtlCol="0">
            <a:spAutoFit/>
          </a:bodyPr>
          <a:lstStyle/>
          <a:p>
            <a:r>
              <a:rPr lang="en-US" sz="6000" b="1" u="sng" dirty="0" smtClean="0">
                <a:solidFill>
                  <a:schemeClr val="tx1">
                    <a:lumMod val="65000"/>
                    <a:lumOff val="35000"/>
                  </a:schemeClr>
                </a:solidFill>
                <a:latin typeface="Adobe Garamond Pro Bold" panose="02020702060506020403" pitchFamily="18" charset="0"/>
              </a:rPr>
              <a:t>WHAT IS MACHINE LEARNING?</a:t>
            </a:r>
            <a:endParaRPr lang="en-US" sz="6000" b="1" u="sng" dirty="0">
              <a:solidFill>
                <a:schemeClr val="tx1">
                  <a:lumMod val="65000"/>
                  <a:lumOff val="35000"/>
                </a:schemeClr>
              </a:solidFill>
              <a:latin typeface="Adobe Garamond Pro Bold" panose="02020702060506020403" pitchFamily="18" charset="0"/>
            </a:endParaRPr>
          </a:p>
        </p:txBody>
      </p:sp>
      <p:sp>
        <p:nvSpPr>
          <p:cNvPr id="4" name="TextBox 3"/>
          <p:cNvSpPr txBox="1"/>
          <p:nvPr/>
        </p:nvSpPr>
        <p:spPr>
          <a:xfrm>
            <a:off x="548638" y="2363371"/>
            <a:ext cx="8567225" cy="4524315"/>
          </a:xfrm>
          <a:prstGeom prst="rect">
            <a:avLst/>
          </a:prstGeom>
          <a:noFill/>
        </p:spPr>
        <p:txBody>
          <a:bodyPr wrap="square" rtlCol="0">
            <a:spAutoFit/>
          </a:bodyPr>
          <a:lstStyle/>
          <a:p>
            <a:r>
              <a:rPr lang="en-US" sz="3600" b="1" dirty="0" smtClean="0">
                <a:solidFill>
                  <a:schemeClr val="accent5">
                    <a:lumMod val="50000"/>
                  </a:schemeClr>
                </a:solidFill>
                <a:latin typeface="Adobe Arabic" panose="02040503050201020203" pitchFamily="18" charset="-78"/>
                <a:cs typeface="Adobe Arabic" panose="02040503050201020203" pitchFamily="18" charset="-78"/>
              </a:rPr>
              <a:t>It is field of study that gives computers the ability to learn without being explicitly programmed.</a:t>
            </a:r>
          </a:p>
          <a:p>
            <a:endParaRPr lang="en-US" sz="3600" b="1" dirty="0" smtClean="0">
              <a:solidFill>
                <a:schemeClr val="accent5">
                  <a:lumMod val="50000"/>
                </a:schemeClr>
              </a:solidFill>
              <a:latin typeface="Adobe Arabic" panose="02040503050201020203" pitchFamily="18" charset="-78"/>
              <a:cs typeface="Adobe Arabic" panose="02040503050201020203" pitchFamily="18" charset="-78"/>
            </a:endParaRPr>
          </a:p>
          <a:p>
            <a:r>
              <a:rPr lang="en-US" sz="3600" b="1" dirty="0" smtClean="0">
                <a:solidFill>
                  <a:schemeClr val="accent5">
                    <a:lumMod val="50000"/>
                  </a:schemeClr>
                </a:solidFill>
                <a:latin typeface="Adobe Arabic" panose="02040503050201020203" pitchFamily="18" charset="-78"/>
                <a:cs typeface="Adobe Arabic" panose="02040503050201020203" pitchFamily="18" charset="-78"/>
              </a:rPr>
              <a:t>Mathematically, a computer program is said to </a:t>
            </a:r>
            <a:r>
              <a:rPr lang="en-US" sz="3600" b="1" i="1" dirty="0" smtClean="0">
                <a:solidFill>
                  <a:schemeClr val="accent5">
                    <a:lumMod val="50000"/>
                  </a:schemeClr>
                </a:solidFill>
                <a:latin typeface="Adobe Arabic" panose="02040503050201020203" pitchFamily="18" charset="-78"/>
                <a:cs typeface="Adobe Arabic" panose="02040503050201020203" pitchFamily="18" charset="-78"/>
              </a:rPr>
              <a:t>learn</a:t>
            </a:r>
            <a:r>
              <a:rPr lang="en-US" sz="3600" b="1" dirty="0" smtClean="0">
                <a:solidFill>
                  <a:schemeClr val="accent5">
                    <a:lumMod val="50000"/>
                  </a:schemeClr>
                </a:solidFill>
                <a:latin typeface="Adobe Arabic" panose="02040503050201020203" pitchFamily="18" charset="-78"/>
                <a:cs typeface="Adobe Arabic" panose="02040503050201020203" pitchFamily="18" charset="-78"/>
              </a:rPr>
              <a:t> from experience E with respect to some task T and some performance measure P, if its performance on T, as measured by P, improves with experience E. </a:t>
            </a:r>
          </a:p>
          <a:p>
            <a:endParaRPr lang="en-US" sz="3600" b="1" dirty="0">
              <a:solidFill>
                <a:schemeClr val="accent5">
                  <a:lumMod val="50000"/>
                </a:schemeClr>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797468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27" y="106167"/>
            <a:ext cx="10515600" cy="1325563"/>
          </a:xfrm>
        </p:spPr>
        <p:txBody>
          <a:bodyPr>
            <a:normAutofit/>
          </a:bodyPr>
          <a:lstStyle/>
          <a:p>
            <a:r>
              <a:rPr lang="en-US" sz="4000" b="1" u="sng" dirty="0" smtClean="0">
                <a:solidFill>
                  <a:schemeClr val="bg2">
                    <a:lumMod val="50000"/>
                  </a:schemeClr>
                </a:solidFill>
                <a:latin typeface="Adobe Garamond Pro Bold" panose="02020702060506020403" pitchFamily="18" charset="0"/>
              </a:rPr>
              <a:t>TYPES OF MACHINE LEARNING ALGORITHMS</a:t>
            </a:r>
            <a:endParaRPr lang="en-US" sz="4000" b="1" u="sng" dirty="0">
              <a:solidFill>
                <a:schemeClr val="bg2">
                  <a:lumMod val="50000"/>
                </a:schemeClr>
              </a:solidFill>
              <a:latin typeface="Adobe Garamond Pro Bold" panose="02020702060506020403" pitchFamily="18" charset="0"/>
            </a:endParaRPr>
          </a:p>
        </p:txBody>
      </p:sp>
      <p:sp>
        <p:nvSpPr>
          <p:cNvPr id="3" name="Content Placeholder 2"/>
          <p:cNvSpPr>
            <a:spLocks noGrp="1"/>
          </p:cNvSpPr>
          <p:nvPr>
            <p:ph idx="1"/>
          </p:nvPr>
        </p:nvSpPr>
        <p:spPr>
          <a:xfrm>
            <a:off x="283111" y="1431730"/>
            <a:ext cx="10556631" cy="5426270"/>
          </a:xfrm>
        </p:spPr>
        <p:txBody>
          <a:bodyPr>
            <a:noAutofit/>
          </a:bodyPr>
          <a:lstStyle/>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There are two types of machine learning algorithms:</a:t>
            </a:r>
          </a:p>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1</a:t>
            </a:r>
            <a:r>
              <a:rPr lang="en-US" u="sng" dirty="0" smtClean="0">
                <a:solidFill>
                  <a:schemeClr val="accent1">
                    <a:lumMod val="75000"/>
                  </a:schemeClr>
                </a:solidFill>
                <a:latin typeface="Adobe Hebrew" panose="02040503050201020203" pitchFamily="18" charset="-79"/>
                <a:cs typeface="Adobe Hebrew" panose="02040503050201020203" pitchFamily="18" charset="-79"/>
              </a:rPr>
              <a:t>.SUPERVISED LEARNING </a:t>
            </a:r>
            <a:r>
              <a:rPr lang="en-US" dirty="0" smtClean="0">
                <a:solidFill>
                  <a:schemeClr val="accent1">
                    <a:lumMod val="75000"/>
                  </a:schemeClr>
                </a:solidFill>
                <a:latin typeface="Adobe Hebrew" panose="02040503050201020203" pitchFamily="18" charset="-79"/>
                <a:cs typeface="Adobe Hebrew" panose="02040503050201020203" pitchFamily="18" charset="-79"/>
              </a:rPr>
              <a:t>: </a:t>
            </a:r>
            <a:r>
              <a:rPr lang="en-US" dirty="0">
                <a:solidFill>
                  <a:schemeClr val="accent1">
                    <a:lumMod val="75000"/>
                  </a:schemeClr>
                </a:solidFill>
                <a:latin typeface="Adobe Hebrew" panose="02040503050201020203" pitchFamily="18" charset="-79"/>
                <a:cs typeface="Adobe Hebrew" panose="02040503050201020203" pitchFamily="18" charset="-79"/>
              </a:rPr>
              <a:t>Supervised learning is the machine learning task of inferring a function from labeled training data. The training data consist of a set of training </a:t>
            </a:r>
            <a:r>
              <a:rPr lang="en-US" dirty="0" smtClean="0">
                <a:solidFill>
                  <a:schemeClr val="accent1">
                    <a:lumMod val="75000"/>
                  </a:schemeClr>
                </a:solidFill>
                <a:latin typeface="Adobe Hebrew" panose="02040503050201020203" pitchFamily="18" charset="-79"/>
                <a:cs typeface="Adobe Hebrew" panose="02040503050201020203" pitchFamily="18" charset="-79"/>
              </a:rPr>
              <a:t>examples. There are </a:t>
            </a:r>
          </a:p>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two types of supervised learning algorithms:</a:t>
            </a:r>
          </a:p>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   -Classification</a:t>
            </a:r>
          </a:p>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   -Regression</a:t>
            </a:r>
          </a:p>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2.</a:t>
            </a:r>
            <a:r>
              <a:rPr lang="en-US" u="sng" dirty="0" smtClean="0">
                <a:solidFill>
                  <a:schemeClr val="accent1">
                    <a:lumMod val="75000"/>
                  </a:schemeClr>
                </a:solidFill>
                <a:latin typeface="Adobe Hebrew" panose="02040503050201020203" pitchFamily="18" charset="-79"/>
                <a:cs typeface="Adobe Hebrew" panose="02040503050201020203" pitchFamily="18" charset="-79"/>
              </a:rPr>
              <a:t>UNSUPERVISED LEARNING</a:t>
            </a:r>
            <a:r>
              <a:rPr lang="en-US" dirty="0" smtClean="0">
                <a:solidFill>
                  <a:schemeClr val="accent1">
                    <a:lumMod val="75000"/>
                  </a:schemeClr>
                </a:solidFill>
                <a:latin typeface="Adobe Hebrew" panose="02040503050201020203" pitchFamily="18" charset="-79"/>
                <a:cs typeface="Adobe Hebrew" panose="02040503050201020203" pitchFamily="18" charset="-79"/>
              </a:rPr>
              <a:t>: In machine learning, </a:t>
            </a:r>
            <a:r>
              <a:rPr lang="en-US" dirty="0">
                <a:solidFill>
                  <a:schemeClr val="accent1">
                    <a:lumMod val="75000"/>
                  </a:schemeClr>
                </a:solidFill>
                <a:latin typeface="Adobe Hebrew" panose="02040503050201020203" pitchFamily="18" charset="-79"/>
                <a:cs typeface="Adobe Hebrew" panose="02040503050201020203" pitchFamily="18" charset="-79"/>
              </a:rPr>
              <a:t>the problem of unsupervised learning is that of trying to find hidden structure in unlabeled data. Since the examples given to the learner are unlabeled, there is no error or reward signal to evaluate a potential solution. This distinguishes unsupervised learning from supervised </a:t>
            </a:r>
            <a:r>
              <a:rPr lang="en-US" dirty="0" smtClean="0">
                <a:solidFill>
                  <a:schemeClr val="accent1">
                    <a:lumMod val="75000"/>
                  </a:schemeClr>
                </a:solidFill>
                <a:latin typeface="Adobe Hebrew" panose="02040503050201020203" pitchFamily="18" charset="-79"/>
                <a:cs typeface="Adobe Hebrew" panose="02040503050201020203" pitchFamily="18" charset="-79"/>
              </a:rPr>
              <a:t>learning.</a:t>
            </a:r>
          </a:p>
        </p:txBody>
      </p:sp>
    </p:spTree>
    <p:extLst>
      <p:ext uri="{BB962C8B-B14F-4D97-AF65-F5344CB8AC3E}">
        <p14:creationId xmlns:p14="http://schemas.microsoft.com/office/powerpoint/2010/main" val="409491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811" y="39003"/>
            <a:ext cx="10515600" cy="1325563"/>
          </a:xfrm>
        </p:spPr>
        <p:txBody>
          <a:bodyPr>
            <a:normAutofit/>
          </a:bodyPr>
          <a:lstStyle/>
          <a:p>
            <a:r>
              <a:rPr lang="en-US" sz="4000" u="sng" dirty="0" smtClean="0">
                <a:solidFill>
                  <a:schemeClr val="tx1">
                    <a:lumMod val="50000"/>
                    <a:lumOff val="50000"/>
                  </a:schemeClr>
                </a:solidFill>
                <a:latin typeface="Adobe Caslon Pro Bold" panose="0205070206050A020403" pitchFamily="18" charset="0"/>
              </a:rPr>
              <a:t>SUPERVISED ALGORITHM-TYPES</a:t>
            </a:r>
            <a:endParaRPr lang="en-US" sz="4000" u="sng" dirty="0">
              <a:solidFill>
                <a:schemeClr val="tx1">
                  <a:lumMod val="50000"/>
                  <a:lumOff val="50000"/>
                </a:schemeClr>
              </a:solidFill>
              <a:latin typeface="Adobe Caslon Pro Bold" panose="0205070206050A020403" pitchFamily="18" charset="0"/>
            </a:endParaRPr>
          </a:p>
        </p:txBody>
      </p:sp>
      <p:sp>
        <p:nvSpPr>
          <p:cNvPr id="3" name="Content Placeholder 2"/>
          <p:cNvSpPr>
            <a:spLocks noGrp="1"/>
          </p:cNvSpPr>
          <p:nvPr>
            <p:ph idx="1"/>
          </p:nvPr>
        </p:nvSpPr>
        <p:spPr>
          <a:xfrm>
            <a:off x="295422" y="1364566"/>
            <a:ext cx="11058378" cy="4812397"/>
          </a:xfrm>
        </p:spPr>
        <p:txBody>
          <a:bodyPr/>
          <a:lstStyle/>
          <a:p>
            <a:r>
              <a:rPr lang="en-US" u="sng" dirty="0" smtClean="0">
                <a:solidFill>
                  <a:schemeClr val="accent1">
                    <a:lumMod val="75000"/>
                  </a:schemeClr>
                </a:solidFill>
                <a:latin typeface="Adobe Hebrew" panose="02040503050201020203" pitchFamily="18" charset="-79"/>
                <a:cs typeface="Adobe Hebrew" panose="02040503050201020203" pitchFamily="18" charset="-79"/>
              </a:rPr>
              <a:t>REGRESSION- </a:t>
            </a:r>
            <a:r>
              <a:rPr lang="en-US" dirty="0" smtClean="0">
                <a:solidFill>
                  <a:schemeClr val="accent1">
                    <a:lumMod val="75000"/>
                  </a:schemeClr>
                </a:solidFill>
                <a:latin typeface="Adobe Hebrew" panose="02040503050201020203" pitchFamily="18" charset="-79"/>
                <a:cs typeface="Adobe Hebrew" panose="02040503050201020203" pitchFamily="18" charset="-79"/>
              </a:rPr>
              <a:t>In this type, there are continuous valued                  outputs against a given labelled data set. We feed our training                 set to the learning algorithm, apply a ‘HYPOTHESIS’                   function to the inputs, which gives some outputs,                                       which we call the predicted output. This is depicted by the following diagram :</a:t>
            </a:r>
          </a:p>
          <a:p>
            <a:pPr marL="0" indent="0">
              <a:buNone/>
            </a:pPr>
            <a:endParaRPr lang="en-US" u="sng" dirty="0">
              <a:solidFill>
                <a:schemeClr val="accent6">
                  <a:lumMod val="75000"/>
                </a:schemeClr>
              </a:solidFill>
              <a:latin typeface="Adobe Hebrew" panose="02040503050201020203" pitchFamily="18" charset="-79"/>
              <a:cs typeface="Adobe Hebrew" panose="02040503050201020203" pitchFamily="18"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557" y="3480788"/>
            <a:ext cx="5032791" cy="3060687"/>
          </a:xfrm>
          <a:prstGeom prst="rect">
            <a:avLst/>
          </a:prstGeom>
        </p:spPr>
      </p:pic>
    </p:spTree>
    <p:extLst>
      <p:ext uri="{BB962C8B-B14F-4D97-AF65-F5344CB8AC3E}">
        <p14:creationId xmlns:p14="http://schemas.microsoft.com/office/powerpoint/2010/main" val="303635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solidFill>
                  <a:schemeClr val="bg2">
                    <a:lumMod val="50000"/>
                  </a:schemeClr>
                </a:solidFill>
                <a:latin typeface="Adobe Garamond Pro Bold" panose="02020702060506020403" pitchFamily="18" charset="0"/>
              </a:rPr>
              <a:t>….continued</a:t>
            </a:r>
            <a:endParaRPr lang="en-US" dirty="0">
              <a:solidFill>
                <a:schemeClr val="bg2">
                  <a:lumMod val="50000"/>
                </a:schemeClr>
              </a:solidFill>
              <a:latin typeface="Adobe Garamond Pro Bold" panose="02020702060506020403" pitchFamily="18" charset="0"/>
            </a:endParaRPr>
          </a:p>
        </p:txBody>
      </p:sp>
      <p:sp>
        <p:nvSpPr>
          <p:cNvPr id="3" name="Content Placeholder 2"/>
          <p:cNvSpPr>
            <a:spLocks noGrp="1"/>
          </p:cNvSpPr>
          <p:nvPr>
            <p:ph idx="1"/>
          </p:nvPr>
        </p:nvSpPr>
        <p:spPr>
          <a:xfrm>
            <a:off x="261425" y="1435833"/>
            <a:ext cx="10515600" cy="1916381"/>
          </a:xfrm>
        </p:spPr>
        <p:txBody>
          <a:bodyPr/>
          <a:lstStyle/>
          <a:p>
            <a:r>
              <a:rPr lang="en-US" u="sng" dirty="0" smtClean="0">
                <a:solidFill>
                  <a:schemeClr val="accent1">
                    <a:lumMod val="75000"/>
                  </a:schemeClr>
                </a:solidFill>
                <a:latin typeface="Adobe Hebrew" panose="02040503050201020203" pitchFamily="18" charset="-79"/>
                <a:cs typeface="Adobe Hebrew" panose="02040503050201020203" pitchFamily="18" charset="-79"/>
              </a:rPr>
              <a:t>CLASSIFICATION</a:t>
            </a:r>
            <a:r>
              <a:rPr lang="en-US" dirty="0" smtClean="0">
                <a:solidFill>
                  <a:schemeClr val="accent1">
                    <a:lumMod val="75000"/>
                  </a:schemeClr>
                </a:solidFill>
                <a:latin typeface="Adobe Hebrew" panose="02040503050201020203" pitchFamily="18" charset="-79"/>
                <a:cs typeface="Adobe Hebrew" panose="02040503050201020203" pitchFamily="18" charset="-79"/>
              </a:rPr>
              <a:t>- In this type, we identify </a:t>
            </a:r>
            <a:r>
              <a:rPr lang="en-US" dirty="0">
                <a:solidFill>
                  <a:schemeClr val="accent1">
                    <a:lumMod val="75000"/>
                  </a:schemeClr>
                </a:solidFill>
                <a:latin typeface="Adobe Hebrew" panose="02040503050201020203" pitchFamily="18" charset="-79"/>
                <a:cs typeface="Adobe Hebrew" panose="02040503050201020203" pitchFamily="18" charset="-79"/>
              </a:rPr>
              <a:t>to which </a:t>
            </a:r>
            <a:r>
              <a:rPr lang="en-US" dirty="0" smtClean="0">
                <a:solidFill>
                  <a:schemeClr val="accent1">
                    <a:lumMod val="75000"/>
                  </a:schemeClr>
                </a:solidFill>
                <a:latin typeface="Adobe Hebrew" panose="02040503050201020203" pitchFamily="18" charset="-79"/>
                <a:cs typeface="Adobe Hebrew" panose="02040503050201020203" pitchFamily="18" charset="-79"/>
              </a:rPr>
              <a:t>of                        a </a:t>
            </a:r>
            <a:r>
              <a:rPr lang="en-US" dirty="0">
                <a:solidFill>
                  <a:schemeClr val="accent1">
                    <a:lumMod val="75000"/>
                  </a:schemeClr>
                </a:solidFill>
                <a:latin typeface="Adobe Hebrew" panose="02040503050201020203" pitchFamily="18" charset="-79"/>
                <a:cs typeface="Adobe Hebrew" panose="02040503050201020203" pitchFamily="18" charset="-79"/>
              </a:rPr>
              <a:t>set of </a:t>
            </a:r>
            <a:r>
              <a:rPr lang="en-US" dirty="0" smtClean="0">
                <a:solidFill>
                  <a:schemeClr val="accent1">
                    <a:lumMod val="75000"/>
                  </a:schemeClr>
                </a:solidFill>
                <a:latin typeface="Adobe Hebrew" panose="02040503050201020203" pitchFamily="18" charset="-79"/>
                <a:cs typeface="Adobe Hebrew" panose="02040503050201020203" pitchFamily="18" charset="-79"/>
              </a:rPr>
              <a:t>categories </a:t>
            </a:r>
            <a:r>
              <a:rPr lang="en-US" dirty="0">
                <a:solidFill>
                  <a:schemeClr val="accent1">
                    <a:lumMod val="75000"/>
                  </a:schemeClr>
                </a:solidFill>
                <a:latin typeface="Adobe Hebrew" panose="02040503050201020203" pitchFamily="18" charset="-79"/>
                <a:cs typeface="Adobe Hebrew" panose="02040503050201020203" pitchFamily="18" charset="-79"/>
              </a:rPr>
              <a:t>a </a:t>
            </a:r>
            <a:r>
              <a:rPr lang="en-US" dirty="0" smtClean="0">
                <a:solidFill>
                  <a:schemeClr val="accent1">
                    <a:lumMod val="75000"/>
                  </a:schemeClr>
                </a:solidFill>
                <a:latin typeface="Adobe Hebrew" panose="02040503050201020203" pitchFamily="18" charset="-79"/>
                <a:cs typeface="Adobe Hebrew" panose="02040503050201020203" pitchFamily="18" charset="-79"/>
              </a:rPr>
              <a:t>new observation</a:t>
            </a:r>
            <a:r>
              <a:rPr lang="en-US" dirty="0">
                <a:solidFill>
                  <a:schemeClr val="accent1">
                    <a:lumMod val="75000"/>
                  </a:schemeClr>
                </a:solidFill>
                <a:latin typeface="Adobe Hebrew" panose="02040503050201020203" pitchFamily="18" charset="-79"/>
                <a:cs typeface="Adobe Hebrew" panose="02040503050201020203" pitchFamily="18" charset="-79"/>
              </a:rPr>
              <a:t> belongs, on </a:t>
            </a:r>
            <a:r>
              <a:rPr lang="en-US" dirty="0" smtClean="0">
                <a:solidFill>
                  <a:schemeClr val="accent1">
                    <a:lumMod val="75000"/>
                  </a:schemeClr>
                </a:solidFill>
                <a:latin typeface="Adobe Hebrew" panose="02040503050201020203" pitchFamily="18" charset="-79"/>
                <a:cs typeface="Adobe Hebrew" panose="02040503050201020203" pitchFamily="18" charset="-79"/>
              </a:rPr>
              <a:t>the                           </a:t>
            </a:r>
            <a:r>
              <a:rPr lang="en-US" dirty="0">
                <a:solidFill>
                  <a:schemeClr val="accent1">
                    <a:lumMod val="75000"/>
                  </a:schemeClr>
                </a:solidFill>
                <a:latin typeface="Adobe Hebrew" panose="02040503050201020203" pitchFamily="18" charset="-79"/>
                <a:cs typeface="Adobe Hebrew" panose="02040503050201020203" pitchFamily="18" charset="-79"/>
              </a:rPr>
              <a:t>basis of </a:t>
            </a:r>
            <a:r>
              <a:rPr lang="en-US" dirty="0" smtClean="0">
                <a:solidFill>
                  <a:schemeClr val="accent1">
                    <a:lumMod val="75000"/>
                  </a:schemeClr>
                </a:solidFill>
                <a:latin typeface="Adobe Hebrew" panose="02040503050201020203" pitchFamily="18" charset="-79"/>
                <a:cs typeface="Adobe Hebrew" panose="02040503050201020203" pitchFamily="18" charset="-79"/>
              </a:rPr>
              <a:t>a training </a:t>
            </a:r>
            <a:r>
              <a:rPr lang="en-US" dirty="0">
                <a:solidFill>
                  <a:schemeClr val="accent1">
                    <a:lumMod val="75000"/>
                  </a:schemeClr>
                </a:solidFill>
                <a:latin typeface="Adobe Hebrew" panose="02040503050201020203" pitchFamily="18" charset="-79"/>
                <a:cs typeface="Adobe Hebrew" panose="02040503050201020203" pitchFamily="18" charset="-79"/>
              </a:rPr>
              <a:t>set of data containing </a:t>
            </a:r>
            <a:r>
              <a:rPr lang="en-US" dirty="0" smtClean="0">
                <a:solidFill>
                  <a:schemeClr val="accent1">
                    <a:lumMod val="75000"/>
                  </a:schemeClr>
                </a:solidFill>
                <a:latin typeface="Adobe Hebrew" panose="02040503050201020203" pitchFamily="18" charset="-79"/>
                <a:cs typeface="Adobe Hebrew" panose="02040503050201020203" pitchFamily="18" charset="-79"/>
              </a:rPr>
              <a:t>observations                         (</a:t>
            </a:r>
            <a:r>
              <a:rPr lang="en-US" dirty="0">
                <a:solidFill>
                  <a:schemeClr val="accent1">
                    <a:lumMod val="75000"/>
                  </a:schemeClr>
                </a:solidFill>
                <a:latin typeface="Adobe Hebrew" panose="02040503050201020203" pitchFamily="18" charset="-79"/>
                <a:cs typeface="Adobe Hebrew" panose="02040503050201020203" pitchFamily="18" charset="-79"/>
              </a:rPr>
              <a:t>or instances) whose category membership is known. </a:t>
            </a:r>
            <a:endParaRPr lang="en-US" dirty="0" smtClean="0">
              <a:solidFill>
                <a:schemeClr val="accent1">
                  <a:lumMod val="75000"/>
                </a:schemeClr>
              </a:solidFill>
              <a:latin typeface="Adobe Hebrew" panose="02040503050201020203" pitchFamily="18" charset="-79"/>
              <a:cs typeface="Adobe Hebrew" panose="02040503050201020203" pitchFamily="18" charset="-79"/>
            </a:endParaRPr>
          </a:p>
          <a:p>
            <a:pPr marL="0" indent="0">
              <a:buNone/>
            </a:pPr>
            <a:endParaRPr lang="en-US" dirty="0">
              <a:latin typeface="Adobe Hebrew" panose="02040503050201020203" pitchFamily="18" charset="-79"/>
              <a:cs typeface="Adobe Hebrew" panose="02040503050201020203" pitchFamily="18"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517" y="3462484"/>
            <a:ext cx="5294215" cy="3107129"/>
          </a:xfrm>
          <a:prstGeom prst="rect">
            <a:avLst/>
          </a:prstGeom>
        </p:spPr>
      </p:pic>
    </p:spTree>
    <p:extLst>
      <p:ext uri="{BB962C8B-B14F-4D97-AF65-F5344CB8AC3E}">
        <p14:creationId xmlns:p14="http://schemas.microsoft.com/office/powerpoint/2010/main" val="2762662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83" y="2565"/>
            <a:ext cx="10515600" cy="1325563"/>
          </a:xfrm>
        </p:spPr>
        <p:txBody>
          <a:bodyPr/>
          <a:lstStyle/>
          <a:p>
            <a:r>
              <a:rPr lang="en-US" b="1" u="sng" dirty="0" smtClean="0">
                <a:solidFill>
                  <a:schemeClr val="tx2">
                    <a:lumMod val="75000"/>
                  </a:schemeClr>
                </a:solidFill>
                <a:latin typeface="Adobe Caslon Pro Bold" panose="0205070206050A020403" pitchFamily="18" charset="0"/>
              </a:rPr>
              <a:t>EXAMPLES</a:t>
            </a:r>
            <a:endParaRPr lang="en-US" b="1" u="sng" dirty="0">
              <a:solidFill>
                <a:schemeClr val="tx2">
                  <a:lumMod val="75000"/>
                </a:schemeClr>
              </a:solidFill>
              <a:latin typeface="Adobe Caslon Pro Bold" panose="0205070206050A020403" pitchFamily="18" charset="0"/>
            </a:endParaRPr>
          </a:p>
        </p:txBody>
      </p:sp>
      <p:sp>
        <p:nvSpPr>
          <p:cNvPr id="3" name="Content Placeholder 2"/>
          <p:cNvSpPr>
            <a:spLocks noGrp="1"/>
          </p:cNvSpPr>
          <p:nvPr>
            <p:ph idx="1"/>
          </p:nvPr>
        </p:nvSpPr>
        <p:spPr>
          <a:xfrm>
            <a:off x="0" y="1328128"/>
            <a:ext cx="10515600" cy="4420430"/>
          </a:xfrm>
        </p:spPr>
        <p:txBody>
          <a:bodyPr>
            <a:normAutofit/>
          </a:bodyPr>
          <a:lstStyle/>
          <a:p>
            <a:r>
              <a:rPr lang="en-US" dirty="0" smtClean="0">
                <a:solidFill>
                  <a:schemeClr val="accent1">
                    <a:lumMod val="75000"/>
                  </a:schemeClr>
                </a:solidFill>
                <a:latin typeface="Adobe Hebrew" panose="02040503050201020203" pitchFamily="18" charset="-79"/>
                <a:cs typeface="Adobe Hebrew" panose="02040503050201020203" pitchFamily="18" charset="-79"/>
              </a:rPr>
              <a:t>SUPERVISED LEARNING- SPAM CLASSIFICATION</a:t>
            </a:r>
          </a:p>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In this example, we classify the emails into spam</a:t>
            </a:r>
          </a:p>
          <a:p>
            <a:pPr marL="0" indent="0">
              <a:buNone/>
            </a:pPr>
            <a:r>
              <a:rPr lang="en-US" dirty="0">
                <a:solidFill>
                  <a:schemeClr val="accent1">
                    <a:lumMod val="75000"/>
                  </a:schemeClr>
                </a:solidFill>
                <a:latin typeface="Adobe Hebrew" panose="02040503050201020203" pitchFamily="18" charset="-79"/>
                <a:cs typeface="Adobe Hebrew" panose="02040503050201020203" pitchFamily="18" charset="-79"/>
              </a:rPr>
              <a:t>o</a:t>
            </a:r>
            <a:r>
              <a:rPr lang="en-US" dirty="0" smtClean="0">
                <a:solidFill>
                  <a:schemeClr val="accent1">
                    <a:lumMod val="75000"/>
                  </a:schemeClr>
                </a:solidFill>
                <a:latin typeface="Adobe Hebrew" panose="02040503050201020203" pitchFamily="18" charset="-79"/>
                <a:cs typeface="Adobe Hebrew" panose="02040503050201020203" pitchFamily="18" charset="-79"/>
              </a:rPr>
              <a:t>r non-spam. This is a classification supervised problem ,</a:t>
            </a:r>
          </a:p>
          <a:p>
            <a:pPr marL="0" indent="0">
              <a:buNone/>
            </a:pPr>
            <a:r>
              <a:rPr lang="en-US" dirty="0">
                <a:solidFill>
                  <a:schemeClr val="accent1">
                    <a:lumMod val="75000"/>
                  </a:schemeClr>
                </a:solidFill>
                <a:latin typeface="Adobe Hebrew" panose="02040503050201020203" pitchFamily="18" charset="-79"/>
                <a:cs typeface="Adobe Hebrew" panose="02040503050201020203" pitchFamily="18" charset="-79"/>
              </a:rPr>
              <a:t>w</a:t>
            </a:r>
            <a:r>
              <a:rPr lang="en-US" dirty="0" smtClean="0">
                <a:solidFill>
                  <a:schemeClr val="accent1">
                    <a:lumMod val="75000"/>
                  </a:schemeClr>
                </a:solidFill>
                <a:latin typeface="Adobe Hebrew" panose="02040503050201020203" pitchFamily="18" charset="-79"/>
                <a:cs typeface="Adobe Hebrew" panose="02040503050201020203" pitchFamily="18" charset="-79"/>
              </a:rPr>
              <a:t>ith two classes.</a:t>
            </a:r>
          </a:p>
          <a:p>
            <a:pPr marL="0" indent="0">
              <a:buNone/>
            </a:pPr>
            <a:endParaRPr lang="en-US" dirty="0" smtClean="0">
              <a:solidFill>
                <a:schemeClr val="accent6">
                  <a:lumMod val="75000"/>
                </a:schemeClr>
              </a:solidFill>
              <a:latin typeface="Adobe Hebrew" panose="02040503050201020203" pitchFamily="18" charset="-79"/>
              <a:cs typeface="Adobe Hebrew" panose="02040503050201020203" pitchFamily="18" charset="-79"/>
            </a:endParaRPr>
          </a:p>
          <a:p>
            <a:pPr marL="0" indent="0">
              <a:buNone/>
            </a:pPr>
            <a:r>
              <a:rPr lang="en-US" dirty="0">
                <a:solidFill>
                  <a:schemeClr val="accent6">
                    <a:lumMod val="75000"/>
                  </a:schemeClr>
                </a:solidFill>
                <a:latin typeface="Adobe Hebrew" panose="02040503050201020203" pitchFamily="18" charset="-79"/>
                <a:cs typeface="Adobe Hebrew" panose="02040503050201020203" pitchFamily="18" charset="-79"/>
              </a:rPr>
              <a:t> </a:t>
            </a:r>
            <a:r>
              <a:rPr lang="en-US" dirty="0" smtClean="0">
                <a:solidFill>
                  <a:schemeClr val="accent6">
                    <a:lumMod val="75000"/>
                  </a:schemeClr>
                </a:solidFill>
                <a:latin typeface="Adobe Hebrew" panose="02040503050201020203" pitchFamily="18" charset="-79"/>
                <a:cs typeface="Adobe Hebrew" panose="02040503050201020203" pitchFamily="18" charset="-79"/>
              </a:rPr>
              <a:t>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96" t="7900" r="2467" b="8108"/>
          <a:stretch/>
        </p:blipFill>
        <p:spPr>
          <a:xfrm>
            <a:off x="148883" y="3404380"/>
            <a:ext cx="9298746" cy="3108962"/>
          </a:xfrm>
          <a:prstGeom prst="rect">
            <a:avLst/>
          </a:prstGeom>
        </p:spPr>
      </p:pic>
    </p:spTree>
    <p:extLst>
      <p:ext uri="{BB962C8B-B14F-4D97-AF65-F5344CB8AC3E}">
        <p14:creationId xmlns:p14="http://schemas.microsoft.com/office/powerpoint/2010/main" val="927522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222" y="190571"/>
            <a:ext cx="10515600" cy="1325563"/>
          </a:xfrm>
        </p:spPr>
        <p:txBody>
          <a:bodyPr/>
          <a:lstStyle/>
          <a:p>
            <a:r>
              <a:rPr lang="en-US" dirty="0" smtClean="0">
                <a:solidFill>
                  <a:schemeClr val="bg2">
                    <a:lumMod val="50000"/>
                  </a:schemeClr>
                </a:solidFill>
                <a:latin typeface="Adobe Garamond Pro Bold" panose="02020702060506020403" pitchFamily="18" charset="0"/>
              </a:rPr>
              <a:t>…continued</a:t>
            </a:r>
            <a:endParaRPr lang="en-US" dirty="0">
              <a:solidFill>
                <a:schemeClr val="bg2">
                  <a:lumMod val="50000"/>
                </a:schemeClr>
              </a:solidFill>
              <a:latin typeface="Adobe Garamond Pro Bold" panose="02020702060506020403" pitchFamily="18" charset="0"/>
            </a:endParaRPr>
          </a:p>
        </p:txBody>
      </p:sp>
      <p:sp>
        <p:nvSpPr>
          <p:cNvPr id="3" name="Content Placeholder 2"/>
          <p:cNvSpPr>
            <a:spLocks noGrp="1"/>
          </p:cNvSpPr>
          <p:nvPr>
            <p:ph idx="1"/>
          </p:nvPr>
        </p:nvSpPr>
        <p:spPr>
          <a:xfrm>
            <a:off x="106680" y="1516134"/>
            <a:ext cx="10515600" cy="4898733"/>
          </a:xfrm>
        </p:spPr>
        <p:txBody>
          <a:bodyPr>
            <a:normAutofit/>
          </a:bodyPr>
          <a:lstStyle/>
          <a:p>
            <a:r>
              <a:rPr lang="en-US" dirty="0" smtClean="0">
                <a:solidFill>
                  <a:schemeClr val="accent1">
                    <a:lumMod val="75000"/>
                  </a:schemeClr>
                </a:solidFill>
                <a:latin typeface="Adobe Hebrew" panose="02040503050201020203" pitchFamily="18" charset="-79"/>
                <a:cs typeface="Adobe Hebrew" panose="02040503050201020203" pitchFamily="18" charset="-79"/>
              </a:rPr>
              <a:t>UNSUPERVISED LEARNING – COCKTAIL PARTY PROBLEM</a:t>
            </a:r>
          </a:p>
          <a:p>
            <a:pPr marL="0" indent="0">
              <a:buNone/>
            </a:pPr>
            <a:r>
              <a:rPr lang="en-US" dirty="0">
                <a:solidFill>
                  <a:schemeClr val="accent1">
                    <a:lumMod val="75000"/>
                  </a:schemeClr>
                </a:solidFill>
                <a:latin typeface="Adobe Hebrew" panose="02040503050201020203" pitchFamily="18" charset="-79"/>
                <a:cs typeface="Adobe Hebrew" panose="02040503050201020203" pitchFamily="18" charset="-79"/>
              </a:rPr>
              <a:t> </a:t>
            </a:r>
            <a:r>
              <a:rPr lang="en-US" dirty="0" smtClean="0">
                <a:solidFill>
                  <a:schemeClr val="accent1">
                    <a:lumMod val="75000"/>
                  </a:schemeClr>
                </a:solidFill>
                <a:latin typeface="Adobe Hebrew" panose="02040503050201020203" pitchFamily="18" charset="-79"/>
                <a:cs typeface="Adobe Hebrew" panose="02040503050201020203" pitchFamily="18" charset="-79"/>
              </a:rPr>
              <a:t>Consider a party, room full of people, all sitting around,</a:t>
            </a:r>
          </a:p>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 all talking at the same time and suppose there are</a:t>
            </a:r>
          </a:p>
          <a:p>
            <a:pPr marL="0" indent="0">
              <a:buNone/>
            </a:pPr>
            <a:r>
              <a:rPr lang="en-US" dirty="0">
                <a:solidFill>
                  <a:schemeClr val="accent1">
                    <a:lumMod val="75000"/>
                  </a:schemeClr>
                </a:solidFill>
                <a:latin typeface="Adobe Hebrew" panose="02040503050201020203" pitchFamily="18" charset="-79"/>
                <a:cs typeface="Adobe Hebrew" panose="02040503050201020203" pitchFamily="18" charset="-79"/>
              </a:rPr>
              <a:t>t</a:t>
            </a:r>
            <a:r>
              <a:rPr lang="en-US" dirty="0" smtClean="0">
                <a:solidFill>
                  <a:schemeClr val="accent1">
                    <a:lumMod val="75000"/>
                  </a:schemeClr>
                </a:solidFill>
                <a:latin typeface="Adobe Hebrew" panose="02040503050201020203" pitchFamily="18" charset="-79"/>
                <a:cs typeface="Adobe Hebrew" panose="02040503050201020203" pitchFamily="18" charset="-79"/>
              </a:rPr>
              <a:t>wo overlapping voices ,it is almost hard to hear the other person</a:t>
            </a:r>
          </a:p>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 clearly. So put two microphones in the room at different places.</a:t>
            </a:r>
          </a:p>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Since</a:t>
            </a:r>
            <a:r>
              <a:rPr lang="en-US" dirty="0">
                <a:solidFill>
                  <a:schemeClr val="accent1">
                    <a:lumMod val="75000"/>
                  </a:schemeClr>
                </a:solidFill>
                <a:latin typeface="Adobe Hebrew" panose="02040503050201020203" pitchFamily="18" charset="-79"/>
                <a:cs typeface="Adobe Hebrew" panose="02040503050201020203" pitchFamily="18" charset="-79"/>
              </a:rPr>
              <a:t> </a:t>
            </a:r>
            <a:r>
              <a:rPr lang="en-US" dirty="0" smtClean="0">
                <a:solidFill>
                  <a:schemeClr val="accent1">
                    <a:lumMod val="75000"/>
                  </a:schemeClr>
                </a:solidFill>
                <a:latin typeface="Adobe Hebrew" panose="02040503050201020203" pitchFamily="18" charset="-79"/>
                <a:cs typeface="Adobe Hebrew" panose="02040503050201020203" pitchFamily="18" charset="-79"/>
              </a:rPr>
              <a:t>these microphones are at two different distances from the</a:t>
            </a:r>
          </a:p>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speakers, each microphone records a different combination of these</a:t>
            </a:r>
          </a:p>
          <a:p>
            <a:pPr marL="0" indent="0">
              <a:buNone/>
            </a:pPr>
            <a:r>
              <a:rPr lang="en-US" dirty="0" smtClean="0">
                <a:solidFill>
                  <a:schemeClr val="accent1">
                    <a:lumMod val="75000"/>
                  </a:schemeClr>
                </a:solidFill>
                <a:latin typeface="Adobe Hebrew" panose="02040503050201020203" pitchFamily="18" charset="-79"/>
                <a:cs typeface="Adobe Hebrew" panose="02040503050201020203" pitchFamily="18" charset="-79"/>
              </a:rPr>
              <a:t> two speaker voices.</a:t>
            </a:r>
            <a:endParaRPr lang="en-US" dirty="0">
              <a:solidFill>
                <a:schemeClr val="accent1">
                  <a:lumMod val="75000"/>
                </a:schemeClr>
              </a:solidFill>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308959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3264</TotalTime>
  <Words>1766</Words>
  <Application>Microsoft Office PowerPoint</Application>
  <PresentationFormat>Widescreen</PresentationFormat>
  <Paragraphs>193</Paragraphs>
  <Slides>33</Slides>
  <Notes>1</Notes>
  <HiddenSlides>1</HiddenSlides>
  <MMClips>4</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Adobe Arabic</vt:lpstr>
      <vt:lpstr>Adobe Caslon Pro Bold</vt:lpstr>
      <vt:lpstr>Adobe Garamond Pro Bold</vt:lpstr>
      <vt:lpstr>Adobe Hebrew</vt:lpstr>
      <vt:lpstr>Arial</vt:lpstr>
      <vt:lpstr>Bookman Old Style</vt:lpstr>
      <vt:lpstr>Broadway</vt:lpstr>
      <vt:lpstr>Calibri</vt:lpstr>
      <vt:lpstr>Calibri Light</vt:lpstr>
      <vt:lpstr>Cambria Math</vt:lpstr>
      <vt:lpstr>Cooper Black</vt:lpstr>
      <vt:lpstr>Wingdings</vt:lpstr>
      <vt:lpstr>Office Theme</vt:lpstr>
      <vt:lpstr>PowerPoint Presentation</vt:lpstr>
      <vt:lpstr>PowerPoint Presentation</vt:lpstr>
      <vt:lpstr>PowerPoint Presentation</vt:lpstr>
      <vt:lpstr>PowerPoint Presentation</vt:lpstr>
      <vt:lpstr>TYPES OF MACHINE LEARNING ALGORITHMS</vt:lpstr>
      <vt:lpstr>SUPERVISED ALGORITHM-TYPES</vt:lpstr>
      <vt:lpstr>….continued</vt:lpstr>
      <vt:lpstr>EXAMPLES</vt:lpstr>
      <vt:lpstr>…continued</vt:lpstr>
      <vt:lpstr>PowerPoint Presentation</vt:lpstr>
      <vt:lpstr>SUPPORT VECTOR MACHINE(SVM)</vt:lpstr>
      <vt:lpstr>COST FUNCTION FOR SVM</vt:lpstr>
      <vt:lpstr>SVM HYPOTHESIS AND COST FUNCTION</vt:lpstr>
      <vt:lpstr>SVM KERNELS</vt:lpstr>
      <vt:lpstr>….continued</vt:lpstr>
      <vt:lpstr>PowerPoint Presentation</vt:lpstr>
      <vt:lpstr>HOW TO CHOOSE THE LANDMARKS?</vt:lpstr>
      <vt:lpstr>HYPOTHESIS and COST FUNCTION</vt:lpstr>
      <vt:lpstr>SVM PARAMETERS</vt:lpstr>
      <vt:lpstr>….continued</vt:lpstr>
      <vt:lpstr>SPAM CLASSIFICATION USING SVM</vt:lpstr>
      <vt:lpstr>INTRODUCTION </vt:lpstr>
      <vt:lpstr>PREPROCESSING EMAILS </vt:lpstr>
      <vt:lpstr>....continued </vt:lpstr>
      <vt:lpstr>PowerPoint Presentation</vt:lpstr>
      <vt:lpstr>VOCABULARY LIST </vt:lpstr>
      <vt:lpstr>….continued</vt:lpstr>
      <vt:lpstr>FEATURE EXTRACTION</vt:lpstr>
      <vt:lpstr>Train Linear SVM for Spam Classification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nishthagoel</dc:creator>
  <cp:lastModifiedBy>nishthagoel</cp:lastModifiedBy>
  <cp:revision>59</cp:revision>
  <dcterms:created xsi:type="dcterms:W3CDTF">2014-10-07T07:38:07Z</dcterms:created>
  <dcterms:modified xsi:type="dcterms:W3CDTF">2014-11-30T14:16:07Z</dcterms:modified>
</cp:coreProperties>
</file>