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8" r:id="rId3"/>
    <p:sldId id="257" r:id="rId4"/>
    <p:sldId id="260" r:id="rId5"/>
    <p:sldId id="259"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F41CB8C1-3BA3-4C8D-8DE4-D0535A8FB60E}" type="datetimeFigureOut">
              <a:rPr lang="en-IN" smtClean="0"/>
              <a:t>24-07-2024</a:t>
            </a:fld>
            <a:endParaRPr lang="en-IN"/>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3BE1395-8835-43EE-A2CB-37DA747F59AD}"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8020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CB8C1-3BA3-4C8D-8DE4-D0535A8FB60E}"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320676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CB8C1-3BA3-4C8D-8DE4-D0535A8FB60E}"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24114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CB8C1-3BA3-4C8D-8DE4-D0535A8FB60E}"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BE1395-8835-43EE-A2CB-37DA747F59AD}"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317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CB8C1-3BA3-4C8D-8DE4-D0535A8FB60E}"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219903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1CB8C1-3BA3-4C8D-8DE4-D0535A8FB60E}"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1438179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1CB8C1-3BA3-4C8D-8DE4-D0535A8FB60E}"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2059035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B8C1-3BA3-4C8D-8DE4-D0535A8FB60E}"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3966599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B8C1-3BA3-4C8D-8DE4-D0535A8FB60E}"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352329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B8C1-3BA3-4C8D-8DE4-D0535A8FB60E}"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186942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CB8C1-3BA3-4C8D-8DE4-D0535A8FB60E}"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89576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1CB8C1-3BA3-4C8D-8DE4-D0535A8FB60E}"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310562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CB8C1-3BA3-4C8D-8DE4-D0535A8FB60E}"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257205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1CB8C1-3BA3-4C8D-8DE4-D0535A8FB60E}"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228012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CB8C1-3BA3-4C8D-8DE4-D0535A8FB60E}" type="datetimeFigureOut">
              <a:rPr lang="en-IN" smtClean="0"/>
              <a:t>24-07-2024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14923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CB8C1-3BA3-4C8D-8DE4-D0535A8FB60E}"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201380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CB8C1-3BA3-4C8D-8DE4-D0535A8FB60E}"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BE1395-8835-43EE-A2CB-37DA747F59AD}" type="slidenum">
              <a:rPr lang="en-IN" smtClean="0"/>
              <a:t>‹#›</a:t>
            </a:fld>
            <a:endParaRPr lang="en-IN"/>
          </a:p>
        </p:txBody>
      </p:sp>
    </p:spTree>
    <p:extLst>
      <p:ext uri="{BB962C8B-B14F-4D97-AF65-F5344CB8AC3E}">
        <p14:creationId xmlns:p14="http://schemas.microsoft.com/office/powerpoint/2010/main" val="158837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F41CB8C1-3BA3-4C8D-8DE4-D0535A8FB60E}" type="datetimeFigureOut">
              <a:rPr lang="en-IN" smtClean="0"/>
              <a:t>24-07-2024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B3BE1395-8835-43EE-A2CB-37DA747F59AD}" type="slidenum">
              <a:rPr lang="en-IN" smtClean="0"/>
              <a:t>‹#›</a:t>
            </a:fld>
            <a:endParaRPr lang="en-IN"/>
          </a:p>
        </p:txBody>
      </p:sp>
    </p:spTree>
    <p:extLst>
      <p:ext uri="{BB962C8B-B14F-4D97-AF65-F5344CB8AC3E}">
        <p14:creationId xmlns:p14="http://schemas.microsoft.com/office/powerpoint/2010/main" val="170684959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2282-C248-E067-D422-B2DF9F479A9C}"/>
              </a:ext>
            </a:extLst>
          </p:cNvPr>
          <p:cNvSpPr>
            <a:spLocks noGrp="1"/>
          </p:cNvSpPr>
          <p:nvPr>
            <p:ph type="ctrTitle"/>
          </p:nvPr>
        </p:nvSpPr>
        <p:spPr/>
        <p:txBody>
          <a:bodyPr>
            <a:normAutofit/>
          </a:bodyPr>
          <a:lstStyle/>
          <a:p>
            <a:r>
              <a:rPr lang="en-IN" sz="6000" dirty="0"/>
              <a:t>EMPLOYEE ATTRITION analysis </a:t>
            </a:r>
            <a:br>
              <a:rPr lang="en-IN" sz="6000" dirty="0"/>
            </a:br>
            <a:endParaRPr lang="en-IN" dirty="0"/>
          </a:p>
        </p:txBody>
      </p:sp>
      <p:sp>
        <p:nvSpPr>
          <p:cNvPr id="4" name="TextBox 3">
            <a:extLst>
              <a:ext uri="{FF2B5EF4-FFF2-40B4-BE49-F238E27FC236}">
                <a16:creationId xmlns:a16="http://schemas.microsoft.com/office/drawing/2014/main" id="{AC6DA139-281E-8925-00AE-47C0A55414FE}"/>
              </a:ext>
            </a:extLst>
          </p:cNvPr>
          <p:cNvSpPr txBox="1"/>
          <p:nvPr/>
        </p:nvSpPr>
        <p:spPr>
          <a:xfrm rot="21327510">
            <a:off x="8219210" y="3896591"/>
            <a:ext cx="2639290" cy="369332"/>
          </a:xfrm>
          <a:prstGeom prst="rect">
            <a:avLst/>
          </a:prstGeom>
          <a:noFill/>
        </p:spPr>
        <p:txBody>
          <a:bodyPr wrap="square" rtlCol="0">
            <a:spAutoFit/>
          </a:bodyPr>
          <a:lstStyle/>
          <a:p>
            <a:r>
              <a:rPr lang="en-IN" dirty="0"/>
              <a:t>Vrindha Unni</a:t>
            </a:r>
          </a:p>
        </p:txBody>
      </p:sp>
    </p:spTree>
    <p:extLst>
      <p:ext uri="{BB962C8B-B14F-4D97-AF65-F5344CB8AC3E}">
        <p14:creationId xmlns:p14="http://schemas.microsoft.com/office/powerpoint/2010/main" val="422334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49A4-42AD-593E-9140-32407C370B34}"/>
              </a:ext>
            </a:extLst>
          </p:cNvPr>
          <p:cNvSpPr>
            <a:spLocks noGrp="1"/>
          </p:cNvSpPr>
          <p:nvPr>
            <p:ph type="title"/>
          </p:nvPr>
        </p:nvSpPr>
        <p:spPr/>
        <p:txBody>
          <a:bodyPr/>
          <a:lstStyle/>
          <a:p>
            <a:r>
              <a:rPr lang="en-IN" b="1" dirty="0"/>
              <a:t>ATTRITION</a:t>
            </a:r>
            <a:endParaRPr lang="en-IN" dirty="0"/>
          </a:p>
        </p:txBody>
      </p:sp>
      <p:sp>
        <p:nvSpPr>
          <p:cNvPr id="3" name="TextBox 2">
            <a:extLst>
              <a:ext uri="{FF2B5EF4-FFF2-40B4-BE49-F238E27FC236}">
                <a16:creationId xmlns:a16="http://schemas.microsoft.com/office/drawing/2014/main" id="{D1D87BC0-3773-C337-49C2-B1B847CA30A9}"/>
              </a:ext>
            </a:extLst>
          </p:cNvPr>
          <p:cNvSpPr txBox="1"/>
          <p:nvPr/>
        </p:nvSpPr>
        <p:spPr>
          <a:xfrm>
            <a:off x="1779639" y="2192594"/>
            <a:ext cx="619432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 reduction in the workforce due to employees leaving the organization voluntarily (resignations, retirements) or involuntarily (layoffs, terminations).</a:t>
            </a:r>
          </a:p>
          <a:p>
            <a:r>
              <a:rPr lang="en-US" dirty="0"/>
              <a:t> </a:t>
            </a:r>
          </a:p>
          <a:p>
            <a:pPr marL="285750" indent="-285750">
              <a:buFont typeface="Arial" panose="020B0604020202020204" pitchFamily="34" charset="0"/>
              <a:buChar char="•"/>
            </a:pPr>
            <a:r>
              <a:rPr lang="en-US" dirty="0"/>
              <a:t>Employee attrition can impact organizational stability, productivity, and continuity of operations.</a:t>
            </a:r>
          </a:p>
          <a:p>
            <a:endParaRPr lang="en-US" dirty="0"/>
          </a:p>
          <a:p>
            <a:pPr marL="285750" indent="-285750">
              <a:buFont typeface="Arial" panose="020B0604020202020204" pitchFamily="34" charset="0"/>
              <a:buChar char="•"/>
            </a:pPr>
            <a:r>
              <a:rPr lang="en-US" dirty="0"/>
              <a:t>Attrition rates are typically measured and monitored to understand the reasons behind the losses and to implement strategies to mitigate them. </a:t>
            </a:r>
            <a:endParaRPr lang="en-IN" dirty="0"/>
          </a:p>
          <a:p>
            <a:endParaRPr lang="en-IN" dirty="0"/>
          </a:p>
        </p:txBody>
      </p:sp>
      <p:pic>
        <p:nvPicPr>
          <p:cNvPr id="4" name="Picture 3">
            <a:extLst>
              <a:ext uri="{FF2B5EF4-FFF2-40B4-BE49-F238E27FC236}">
                <a16:creationId xmlns:a16="http://schemas.microsoft.com/office/drawing/2014/main" id="{14DD5309-951A-609B-D91D-6E64B4776FB7}"/>
              </a:ext>
            </a:extLst>
          </p:cNvPr>
          <p:cNvPicPr>
            <a:picLocks noChangeAspect="1"/>
          </p:cNvPicPr>
          <p:nvPr/>
        </p:nvPicPr>
        <p:blipFill>
          <a:blip r:embed="rId2"/>
          <a:stretch>
            <a:fillRect/>
          </a:stretch>
        </p:blipFill>
        <p:spPr>
          <a:xfrm>
            <a:off x="9257262" y="2166554"/>
            <a:ext cx="1855535" cy="2524892"/>
          </a:xfrm>
          <a:prstGeom prst="rect">
            <a:avLst/>
          </a:prstGeom>
        </p:spPr>
      </p:pic>
    </p:spTree>
    <p:extLst>
      <p:ext uri="{BB962C8B-B14F-4D97-AF65-F5344CB8AC3E}">
        <p14:creationId xmlns:p14="http://schemas.microsoft.com/office/powerpoint/2010/main" val="411275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C59DA13-27EB-98D8-90A8-B157AA413B56}"/>
              </a:ext>
            </a:extLst>
          </p:cNvPr>
          <p:cNvSpPr/>
          <p:nvPr/>
        </p:nvSpPr>
        <p:spPr>
          <a:xfrm>
            <a:off x="0" y="-32525"/>
            <a:ext cx="12192000" cy="767619"/>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accent1">
                    <a:lumMod val="60000"/>
                    <a:lumOff val="40000"/>
                  </a:schemeClr>
                </a:solidFill>
              </a:rPr>
              <a:t>POWER BI DASHBOARD</a:t>
            </a:r>
          </a:p>
        </p:txBody>
      </p:sp>
      <p:pic>
        <p:nvPicPr>
          <p:cNvPr id="3" name="Picture 2">
            <a:extLst>
              <a:ext uri="{FF2B5EF4-FFF2-40B4-BE49-F238E27FC236}">
                <a16:creationId xmlns:a16="http://schemas.microsoft.com/office/drawing/2014/main" id="{DF717D11-008B-551F-8879-B5494906F1AB}"/>
              </a:ext>
            </a:extLst>
          </p:cNvPr>
          <p:cNvPicPr>
            <a:picLocks noChangeAspect="1"/>
          </p:cNvPicPr>
          <p:nvPr/>
        </p:nvPicPr>
        <p:blipFill>
          <a:blip r:embed="rId2"/>
          <a:stretch>
            <a:fillRect/>
          </a:stretch>
        </p:blipFill>
        <p:spPr>
          <a:xfrm>
            <a:off x="0" y="735094"/>
            <a:ext cx="12192000" cy="6090425"/>
          </a:xfrm>
          <a:prstGeom prst="rect">
            <a:avLst/>
          </a:prstGeom>
        </p:spPr>
      </p:pic>
    </p:spTree>
    <p:extLst>
      <p:ext uri="{BB962C8B-B14F-4D97-AF65-F5344CB8AC3E}">
        <p14:creationId xmlns:p14="http://schemas.microsoft.com/office/powerpoint/2010/main" val="41453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EE4C-A322-BE7F-6C98-7DD5804BA599}"/>
              </a:ext>
            </a:extLst>
          </p:cNvPr>
          <p:cNvSpPr>
            <a:spLocks noGrp="1"/>
          </p:cNvSpPr>
          <p:nvPr>
            <p:ph type="title"/>
          </p:nvPr>
        </p:nvSpPr>
        <p:spPr/>
        <p:txBody>
          <a:bodyPr/>
          <a:lstStyle/>
          <a:p>
            <a:r>
              <a:rPr lang="en-IN" dirty="0"/>
              <a:t>WHY DO cause of attrition?</a:t>
            </a:r>
          </a:p>
        </p:txBody>
      </p:sp>
      <p:sp>
        <p:nvSpPr>
          <p:cNvPr id="5" name="TextBox 4">
            <a:extLst>
              <a:ext uri="{FF2B5EF4-FFF2-40B4-BE49-F238E27FC236}">
                <a16:creationId xmlns:a16="http://schemas.microsoft.com/office/drawing/2014/main" id="{6B810405-3B08-C097-C9B2-2DD5E01B319E}"/>
              </a:ext>
            </a:extLst>
          </p:cNvPr>
          <p:cNvSpPr txBox="1"/>
          <p:nvPr/>
        </p:nvSpPr>
        <p:spPr>
          <a:xfrm>
            <a:off x="275303" y="1986116"/>
            <a:ext cx="7659329" cy="2585323"/>
          </a:xfrm>
          <a:prstGeom prst="rect">
            <a:avLst/>
          </a:prstGeom>
          <a:noFill/>
        </p:spPr>
        <p:txBody>
          <a:bodyPr wrap="square" rtlCol="0">
            <a:spAutoFit/>
          </a:bodyPr>
          <a:lstStyle/>
          <a:p>
            <a:pPr marL="285750" indent="-285750">
              <a:buFont typeface="Arial" panose="020B0604020202020204" pitchFamily="34" charset="0"/>
              <a:buChar char="•"/>
            </a:pPr>
            <a:r>
              <a:rPr lang="en-IN" dirty="0"/>
              <a:t>Unsatisfactory Compensation</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t>Poor Work balance</a:t>
            </a:r>
          </a:p>
          <a:p>
            <a:endParaRPr lang="en-IN" dirty="0"/>
          </a:p>
          <a:p>
            <a:pPr marL="285750" indent="-285750">
              <a:buFont typeface="Arial" panose="020B0604020202020204" pitchFamily="34" charset="0"/>
              <a:buChar char="•"/>
            </a:pPr>
            <a:r>
              <a:rPr lang="en-IN" dirty="0"/>
              <a:t>Lack of growth opportunities</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t>Lack of appreciation</a:t>
            </a:r>
          </a:p>
          <a:p>
            <a:endParaRPr lang="en-IN" dirty="0"/>
          </a:p>
          <a:p>
            <a:pPr marL="285750" indent="-285750">
              <a:buFont typeface="Arial" panose="020B0604020202020204" pitchFamily="34" charset="0"/>
              <a:buChar char="•"/>
            </a:pPr>
            <a:r>
              <a:rPr lang="en-IN" dirty="0"/>
              <a:t>Martial status </a:t>
            </a:r>
          </a:p>
        </p:txBody>
      </p:sp>
    </p:spTree>
    <p:extLst>
      <p:ext uri="{BB962C8B-B14F-4D97-AF65-F5344CB8AC3E}">
        <p14:creationId xmlns:p14="http://schemas.microsoft.com/office/powerpoint/2010/main" val="52193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33034A-A2E6-61F8-79F2-EB340677C333}"/>
              </a:ext>
            </a:extLst>
          </p:cNvPr>
          <p:cNvSpPr txBox="1"/>
          <p:nvPr/>
        </p:nvSpPr>
        <p:spPr>
          <a:xfrm>
            <a:off x="1130710" y="324465"/>
            <a:ext cx="8347587" cy="584775"/>
          </a:xfrm>
          <a:prstGeom prst="rect">
            <a:avLst/>
          </a:prstGeom>
          <a:noFill/>
        </p:spPr>
        <p:txBody>
          <a:bodyPr wrap="square" rtlCol="0">
            <a:spAutoFit/>
          </a:bodyPr>
          <a:lstStyle/>
          <a:p>
            <a:pPr algn="ctr"/>
            <a:r>
              <a:rPr lang="en-IN" sz="3200" dirty="0">
                <a:solidFill>
                  <a:schemeClr val="accent1">
                    <a:lumMod val="60000"/>
                    <a:lumOff val="40000"/>
                  </a:schemeClr>
                </a:solidFill>
              </a:rPr>
              <a:t>KEY</a:t>
            </a:r>
            <a:r>
              <a:rPr lang="en-IN" sz="3200" dirty="0"/>
              <a:t> </a:t>
            </a:r>
            <a:r>
              <a:rPr lang="en-IN" sz="3200" dirty="0">
                <a:solidFill>
                  <a:schemeClr val="accent1">
                    <a:lumMod val="60000"/>
                    <a:lumOff val="40000"/>
                  </a:schemeClr>
                </a:solidFill>
              </a:rPr>
              <a:t>METRICS</a:t>
            </a:r>
          </a:p>
        </p:txBody>
      </p:sp>
      <p:sp>
        <p:nvSpPr>
          <p:cNvPr id="5" name="TextBox 4">
            <a:extLst>
              <a:ext uri="{FF2B5EF4-FFF2-40B4-BE49-F238E27FC236}">
                <a16:creationId xmlns:a16="http://schemas.microsoft.com/office/drawing/2014/main" id="{31B3B1C0-87DF-176C-2BAF-5241A4F97AC5}"/>
              </a:ext>
            </a:extLst>
          </p:cNvPr>
          <p:cNvSpPr txBox="1"/>
          <p:nvPr/>
        </p:nvSpPr>
        <p:spPr>
          <a:xfrm>
            <a:off x="983897" y="1239730"/>
            <a:ext cx="2477729" cy="400110"/>
          </a:xfrm>
          <a:prstGeom prst="rect">
            <a:avLst/>
          </a:prstGeom>
          <a:noFill/>
        </p:spPr>
        <p:txBody>
          <a:bodyPr wrap="square" rtlCol="0">
            <a:spAutoFit/>
          </a:bodyPr>
          <a:lstStyle/>
          <a:p>
            <a:r>
              <a:rPr lang="en-IN" sz="2000" dirty="0"/>
              <a:t>Overall attrition rate</a:t>
            </a:r>
          </a:p>
        </p:txBody>
      </p:sp>
      <p:sp>
        <p:nvSpPr>
          <p:cNvPr id="6" name="TextBox 5">
            <a:extLst>
              <a:ext uri="{FF2B5EF4-FFF2-40B4-BE49-F238E27FC236}">
                <a16:creationId xmlns:a16="http://schemas.microsoft.com/office/drawing/2014/main" id="{36F6585E-19C1-2B64-6E60-F123A307DC50}"/>
              </a:ext>
            </a:extLst>
          </p:cNvPr>
          <p:cNvSpPr txBox="1"/>
          <p:nvPr/>
        </p:nvSpPr>
        <p:spPr>
          <a:xfrm>
            <a:off x="971551" y="2224772"/>
            <a:ext cx="3588775" cy="400110"/>
          </a:xfrm>
          <a:prstGeom prst="rect">
            <a:avLst/>
          </a:prstGeom>
          <a:noFill/>
        </p:spPr>
        <p:txBody>
          <a:bodyPr wrap="square" rtlCol="0">
            <a:spAutoFit/>
          </a:bodyPr>
          <a:lstStyle/>
          <a:p>
            <a:r>
              <a:rPr lang="en-IN" sz="2000" dirty="0">
                <a:latin typeface="+mj-lt"/>
              </a:rPr>
              <a:t>Department-wise attrition</a:t>
            </a:r>
          </a:p>
        </p:txBody>
      </p:sp>
      <p:sp>
        <p:nvSpPr>
          <p:cNvPr id="7" name="TextBox 6">
            <a:extLst>
              <a:ext uri="{FF2B5EF4-FFF2-40B4-BE49-F238E27FC236}">
                <a16:creationId xmlns:a16="http://schemas.microsoft.com/office/drawing/2014/main" id="{2C4E9BFA-C605-2BFD-6256-0ED5C3D409F2}"/>
              </a:ext>
            </a:extLst>
          </p:cNvPr>
          <p:cNvSpPr txBox="1"/>
          <p:nvPr/>
        </p:nvSpPr>
        <p:spPr>
          <a:xfrm>
            <a:off x="8003457" y="1219200"/>
            <a:ext cx="3588775" cy="400110"/>
          </a:xfrm>
          <a:prstGeom prst="rect">
            <a:avLst/>
          </a:prstGeom>
          <a:noFill/>
        </p:spPr>
        <p:txBody>
          <a:bodyPr wrap="square" rtlCol="0">
            <a:spAutoFit/>
          </a:bodyPr>
          <a:lstStyle/>
          <a:p>
            <a:r>
              <a:rPr lang="en-IN" sz="2000" dirty="0">
                <a:latin typeface="+mj-lt"/>
              </a:rPr>
              <a:t>Job satisfaction correlations</a:t>
            </a:r>
          </a:p>
        </p:txBody>
      </p:sp>
      <p:sp>
        <p:nvSpPr>
          <p:cNvPr id="8" name="TextBox 7">
            <a:extLst>
              <a:ext uri="{FF2B5EF4-FFF2-40B4-BE49-F238E27FC236}">
                <a16:creationId xmlns:a16="http://schemas.microsoft.com/office/drawing/2014/main" id="{518BF73C-D0B0-5797-D64D-6E10FE983CCF}"/>
              </a:ext>
            </a:extLst>
          </p:cNvPr>
          <p:cNvSpPr txBox="1"/>
          <p:nvPr/>
        </p:nvSpPr>
        <p:spPr>
          <a:xfrm>
            <a:off x="4188544" y="1224431"/>
            <a:ext cx="3204647" cy="1200329"/>
          </a:xfrm>
          <a:prstGeom prst="rect">
            <a:avLst/>
          </a:prstGeom>
          <a:noFill/>
        </p:spPr>
        <p:txBody>
          <a:bodyPr wrap="square" rtlCol="0">
            <a:spAutoFit/>
          </a:bodyPr>
          <a:lstStyle/>
          <a:p>
            <a:r>
              <a:rPr lang="en-US" dirty="0"/>
              <a:t>The organization’s attrition rate stands at 16.12%, indicating the need for focused retention efforts.</a:t>
            </a:r>
            <a:endParaRPr lang="en-IN" dirty="0"/>
          </a:p>
        </p:txBody>
      </p:sp>
      <p:sp>
        <p:nvSpPr>
          <p:cNvPr id="9" name="TextBox 8">
            <a:extLst>
              <a:ext uri="{FF2B5EF4-FFF2-40B4-BE49-F238E27FC236}">
                <a16:creationId xmlns:a16="http://schemas.microsoft.com/office/drawing/2014/main" id="{4150A8B8-F423-85C6-0266-99C1EE3D68C3}"/>
              </a:ext>
            </a:extLst>
          </p:cNvPr>
          <p:cNvSpPr txBox="1"/>
          <p:nvPr/>
        </p:nvSpPr>
        <p:spPr>
          <a:xfrm>
            <a:off x="1006800" y="3575926"/>
            <a:ext cx="3108000" cy="1477328"/>
          </a:xfrm>
          <a:prstGeom prst="rect">
            <a:avLst/>
          </a:prstGeom>
          <a:noFill/>
        </p:spPr>
        <p:txBody>
          <a:bodyPr wrap="square" rtlCol="0">
            <a:spAutoFit/>
          </a:bodyPr>
          <a:lstStyle/>
          <a:p>
            <a:r>
              <a:rPr lang="en-US" dirty="0"/>
              <a:t>Certain departments exhibit higher attrition rates, suggesting the need for department-specific strategies.</a:t>
            </a:r>
            <a:endParaRPr lang="en-IN" dirty="0"/>
          </a:p>
        </p:txBody>
      </p:sp>
      <p:sp>
        <p:nvSpPr>
          <p:cNvPr id="10" name="TextBox 9">
            <a:extLst>
              <a:ext uri="{FF2B5EF4-FFF2-40B4-BE49-F238E27FC236}">
                <a16:creationId xmlns:a16="http://schemas.microsoft.com/office/drawing/2014/main" id="{A6FEDCAD-D24F-F1DA-0A15-AC86ED1BB32C}"/>
              </a:ext>
            </a:extLst>
          </p:cNvPr>
          <p:cNvSpPr txBox="1"/>
          <p:nvPr/>
        </p:nvSpPr>
        <p:spPr>
          <a:xfrm>
            <a:off x="8003457" y="2663566"/>
            <a:ext cx="3312243" cy="1754326"/>
          </a:xfrm>
          <a:prstGeom prst="rect">
            <a:avLst/>
          </a:prstGeom>
          <a:noFill/>
        </p:spPr>
        <p:txBody>
          <a:bodyPr wrap="square" rtlCol="0">
            <a:spAutoFit/>
          </a:bodyPr>
          <a:lstStyle/>
          <a:p>
            <a:r>
              <a:rPr lang="en-US" dirty="0"/>
              <a:t>There is a clear negative correlation between job satisfaction and attrition, underscoring the importance of employee engagement initiatives.</a:t>
            </a:r>
            <a:endParaRPr lang="en-IN" dirty="0"/>
          </a:p>
        </p:txBody>
      </p:sp>
      <p:sp>
        <p:nvSpPr>
          <p:cNvPr id="15" name="Arrow: Right 14">
            <a:extLst>
              <a:ext uri="{FF2B5EF4-FFF2-40B4-BE49-F238E27FC236}">
                <a16:creationId xmlns:a16="http://schemas.microsoft.com/office/drawing/2014/main" id="{B20334BB-A24A-C8B0-4BF9-E120DA91CC10}"/>
              </a:ext>
            </a:extLst>
          </p:cNvPr>
          <p:cNvSpPr/>
          <p:nvPr/>
        </p:nvSpPr>
        <p:spPr>
          <a:xfrm rot="5400000">
            <a:off x="1751592" y="3028390"/>
            <a:ext cx="988144" cy="258496"/>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E69ECAA0-932C-5FEC-E320-331F9F28AC04}"/>
              </a:ext>
            </a:extLst>
          </p:cNvPr>
          <p:cNvSpPr/>
          <p:nvPr/>
        </p:nvSpPr>
        <p:spPr>
          <a:xfrm>
            <a:off x="3272687" y="1308510"/>
            <a:ext cx="988144" cy="258496"/>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D362474E-89F0-8718-AE49-274539CB22C9}"/>
              </a:ext>
            </a:extLst>
          </p:cNvPr>
          <p:cNvSpPr/>
          <p:nvPr/>
        </p:nvSpPr>
        <p:spPr>
          <a:xfrm rot="5400000">
            <a:off x="8854977" y="1996801"/>
            <a:ext cx="988144" cy="258496"/>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F425CB16-0EB4-C8F7-A112-630A59ABB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544" y="2800981"/>
            <a:ext cx="3477740" cy="2405456"/>
          </a:xfrm>
          <a:prstGeom prst="ellipse">
            <a:avLst/>
          </a:prstGeom>
          <a:ln>
            <a:noFill/>
          </a:ln>
          <a:effectLst>
            <a:softEdge rad="112500"/>
          </a:effectLst>
        </p:spPr>
      </p:pic>
    </p:spTree>
    <p:extLst>
      <p:ext uri="{BB962C8B-B14F-4D97-AF65-F5344CB8AC3E}">
        <p14:creationId xmlns:p14="http://schemas.microsoft.com/office/powerpoint/2010/main" val="417766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623B34-92F0-6D22-B9AC-266ABCC443DA}"/>
              </a:ext>
            </a:extLst>
          </p:cNvPr>
          <p:cNvPicPr>
            <a:picLocks noChangeAspect="1"/>
          </p:cNvPicPr>
          <p:nvPr/>
        </p:nvPicPr>
        <p:blipFill>
          <a:blip r:embed="rId2"/>
          <a:stretch>
            <a:fillRect/>
          </a:stretch>
        </p:blipFill>
        <p:spPr>
          <a:xfrm>
            <a:off x="1236261" y="5621483"/>
            <a:ext cx="7201524" cy="747970"/>
          </a:xfrm>
          <a:prstGeom prst="rect">
            <a:avLst/>
          </a:prstGeom>
        </p:spPr>
      </p:pic>
      <p:sp>
        <p:nvSpPr>
          <p:cNvPr id="4" name="TextBox 3">
            <a:extLst>
              <a:ext uri="{FF2B5EF4-FFF2-40B4-BE49-F238E27FC236}">
                <a16:creationId xmlns:a16="http://schemas.microsoft.com/office/drawing/2014/main" id="{F38F75D3-EF1A-7B91-5825-42A19AAA7EE4}"/>
              </a:ext>
            </a:extLst>
          </p:cNvPr>
          <p:cNvSpPr txBox="1"/>
          <p:nvPr/>
        </p:nvSpPr>
        <p:spPr>
          <a:xfrm>
            <a:off x="491612" y="766916"/>
            <a:ext cx="8524568" cy="4616648"/>
          </a:xfrm>
          <a:prstGeom prst="rect">
            <a:avLst/>
          </a:prstGeom>
          <a:noFill/>
        </p:spPr>
        <p:txBody>
          <a:bodyPr wrap="square" rtlCol="0">
            <a:spAutoFit/>
          </a:bodyPr>
          <a:lstStyle/>
          <a:p>
            <a:r>
              <a:rPr lang="en-IN" sz="2400" b="1" dirty="0">
                <a:solidFill>
                  <a:schemeClr val="accent1">
                    <a:lumMod val="60000"/>
                    <a:lumOff val="40000"/>
                  </a:schemeClr>
                </a:solidFill>
                <a:ea typeface="Calibri" panose="020F0502020204030204" pitchFamily="34" charset="0"/>
                <a:cs typeface="Calibri" panose="020F0502020204030204" pitchFamily="34" charset="0"/>
              </a:rPr>
              <a:t>INSIGHTS:</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The Total employee count is 4410 and total attrition count is 711</a:t>
            </a:r>
          </a:p>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The attrition rate is 16.12%(Total attrition count / total employee count in %)</a:t>
            </a:r>
          </a:p>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The average age of employee who left the company is 36.92</a:t>
            </a:r>
          </a:p>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The employees currently working in this company is 3699</a:t>
            </a:r>
          </a:p>
          <a:p>
            <a:pPr marL="285750" indent="-285750">
              <a:buFont typeface="Wingdings" panose="05000000000000000000" pitchFamily="2" charset="2"/>
              <a:buChar char="q"/>
            </a:pPr>
            <a:r>
              <a:rPr lang="en-US"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rPr>
              <a:t>Employees that having 1 or less than 1 year experience are leaving the company more.</a:t>
            </a:r>
          </a:p>
          <a:p>
            <a:pPr marL="285750" indent="-285750">
              <a:buFont typeface="Wingdings" panose="05000000000000000000" pitchFamily="2" charset="2"/>
              <a:buChar char="q"/>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The work life balance is more for male</a:t>
            </a:r>
          </a:p>
          <a:p>
            <a:pPr marL="285750" indent="-285750">
              <a:buFont typeface="Wingdings" panose="05000000000000000000" pitchFamily="2" charset="2"/>
              <a:buChar char="q"/>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The performance rate is more for married peoples</a:t>
            </a:r>
          </a:p>
          <a:p>
            <a:pPr marL="285750" indent="-285750">
              <a:buFont typeface="Wingdings" panose="05000000000000000000" pitchFamily="2" charset="2"/>
              <a:buChar char="q"/>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The job satisfaction rate is more of sales executive</a:t>
            </a:r>
          </a:p>
          <a:p>
            <a:pPr marL="285750" indent="-285750">
              <a:buFont typeface="Wingdings" panose="05000000000000000000" pitchFamily="2" charset="2"/>
              <a:buChar char="q"/>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For the department Research and development having more percent salary hike</a:t>
            </a:r>
          </a:p>
          <a:p>
            <a:pPr marL="285750" indent="-285750">
              <a:buFont typeface="Wingdings" panose="05000000000000000000" pitchFamily="2" charset="2"/>
              <a:buChar char="q"/>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The male employees(16%) have more attrition rate than female employees(15%)</a:t>
            </a:r>
          </a:p>
          <a:p>
            <a:pPr marL="285750" indent="-285750">
              <a:buFont typeface="Wingdings" panose="05000000000000000000" pitchFamily="2" charset="2"/>
              <a:buChar char="q"/>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The active employees are more in life science field</a:t>
            </a:r>
          </a:p>
          <a:p>
            <a:pPr marL="285750" indent="-285750">
              <a:buFont typeface="Wingdings" panose="05000000000000000000" pitchFamily="2" charset="2"/>
              <a:buChar char="q"/>
            </a:pPr>
            <a:endParaRPr lang="en-US" dirty="0">
              <a:solidFill>
                <a:srgbClr val="252423"/>
              </a:solidFill>
              <a:latin typeface="Cambria" panose="02040503050406030204" pitchFamily="18" charset="0"/>
            </a:endParaRP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p:txBody>
      </p:sp>
      <p:pic>
        <p:nvPicPr>
          <p:cNvPr id="6" name="Picture 5">
            <a:extLst>
              <a:ext uri="{FF2B5EF4-FFF2-40B4-BE49-F238E27FC236}">
                <a16:creationId xmlns:a16="http://schemas.microsoft.com/office/drawing/2014/main" id="{C3607D7E-0403-01AF-411E-251A37069511}"/>
              </a:ext>
            </a:extLst>
          </p:cNvPr>
          <p:cNvPicPr>
            <a:picLocks noChangeAspect="1"/>
          </p:cNvPicPr>
          <p:nvPr/>
        </p:nvPicPr>
        <p:blipFill>
          <a:blip r:embed="rId3"/>
          <a:stretch>
            <a:fillRect/>
          </a:stretch>
        </p:blipFill>
        <p:spPr>
          <a:xfrm>
            <a:off x="9618320" y="3491455"/>
            <a:ext cx="2082068" cy="1567243"/>
          </a:xfrm>
          <a:prstGeom prst="rect">
            <a:avLst/>
          </a:prstGeom>
        </p:spPr>
      </p:pic>
      <p:pic>
        <p:nvPicPr>
          <p:cNvPr id="8" name="Picture 7">
            <a:extLst>
              <a:ext uri="{FF2B5EF4-FFF2-40B4-BE49-F238E27FC236}">
                <a16:creationId xmlns:a16="http://schemas.microsoft.com/office/drawing/2014/main" id="{AD0603AA-557F-1098-2B61-B9C6E56760E0}"/>
              </a:ext>
            </a:extLst>
          </p:cNvPr>
          <p:cNvPicPr>
            <a:picLocks noChangeAspect="1"/>
          </p:cNvPicPr>
          <p:nvPr/>
        </p:nvPicPr>
        <p:blipFill>
          <a:blip r:embed="rId4"/>
          <a:stretch>
            <a:fillRect/>
          </a:stretch>
        </p:blipFill>
        <p:spPr>
          <a:xfrm>
            <a:off x="9618318" y="0"/>
            <a:ext cx="2082070" cy="1799303"/>
          </a:xfrm>
          <a:prstGeom prst="rect">
            <a:avLst/>
          </a:prstGeom>
        </p:spPr>
      </p:pic>
      <p:pic>
        <p:nvPicPr>
          <p:cNvPr id="10" name="Picture 9">
            <a:extLst>
              <a:ext uri="{FF2B5EF4-FFF2-40B4-BE49-F238E27FC236}">
                <a16:creationId xmlns:a16="http://schemas.microsoft.com/office/drawing/2014/main" id="{E7C7F749-0709-ECA4-D180-201EA9505E8C}"/>
              </a:ext>
            </a:extLst>
          </p:cNvPr>
          <p:cNvPicPr>
            <a:picLocks noChangeAspect="1"/>
          </p:cNvPicPr>
          <p:nvPr/>
        </p:nvPicPr>
        <p:blipFill>
          <a:blip r:embed="rId5"/>
          <a:stretch>
            <a:fillRect/>
          </a:stretch>
        </p:blipFill>
        <p:spPr>
          <a:xfrm>
            <a:off x="9618318" y="1745728"/>
            <a:ext cx="2082069" cy="1799303"/>
          </a:xfrm>
          <a:prstGeom prst="rect">
            <a:avLst/>
          </a:prstGeom>
        </p:spPr>
      </p:pic>
      <p:pic>
        <p:nvPicPr>
          <p:cNvPr id="12" name="Picture 11">
            <a:extLst>
              <a:ext uri="{FF2B5EF4-FFF2-40B4-BE49-F238E27FC236}">
                <a16:creationId xmlns:a16="http://schemas.microsoft.com/office/drawing/2014/main" id="{C7600A18-E519-D3B1-E3DB-4051F19EA2BB}"/>
              </a:ext>
            </a:extLst>
          </p:cNvPr>
          <p:cNvPicPr>
            <a:picLocks noChangeAspect="1"/>
          </p:cNvPicPr>
          <p:nvPr/>
        </p:nvPicPr>
        <p:blipFill>
          <a:blip r:embed="rId6"/>
          <a:stretch>
            <a:fillRect/>
          </a:stretch>
        </p:blipFill>
        <p:spPr>
          <a:xfrm>
            <a:off x="9618320" y="5058698"/>
            <a:ext cx="2091898" cy="1310754"/>
          </a:xfrm>
          <a:prstGeom prst="rect">
            <a:avLst/>
          </a:prstGeom>
        </p:spPr>
      </p:pic>
    </p:spTree>
    <p:extLst>
      <p:ext uri="{BB962C8B-B14F-4D97-AF65-F5344CB8AC3E}">
        <p14:creationId xmlns:p14="http://schemas.microsoft.com/office/powerpoint/2010/main" val="106157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C7F6A-E3C6-D46E-D287-8971A5BAADC6}"/>
              </a:ext>
            </a:extLst>
          </p:cNvPr>
          <p:cNvSpPr txBox="1"/>
          <p:nvPr/>
        </p:nvSpPr>
        <p:spPr>
          <a:xfrm>
            <a:off x="786580" y="452284"/>
            <a:ext cx="8013291" cy="4616648"/>
          </a:xfrm>
          <a:prstGeom prst="rect">
            <a:avLst/>
          </a:prstGeom>
          <a:noFill/>
        </p:spPr>
        <p:txBody>
          <a:bodyPr wrap="square" rtlCol="0">
            <a:spAutoFit/>
          </a:bodyPr>
          <a:lstStyle/>
          <a:p>
            <a:r>
              <a:rPr lang="en-IN" sz="2400" dirty="0">
                <a:solidFill>
                  <a:schemeClr val="accent1">
                    <a:lumMod val="60000"/>
                    <a:lumOff val="40000"/>
                  </a:schemeClr>
                </a:solidFill>
              </a:rPr>
              <a:t>ATTRITION INSIGHTS:</a:t>
            </a:r>
          </a:p>
          <a:p>
            <a:endParaRPr lang="en-IN" dirty="0"/>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Employees that having 1 or less than 1 year experience are leaving the company more.</a:t>
            </a:r>
            <a:endParaRPr lang="en-US" dirty="0">
              <a:solidFill>
                <a:srgbClr val="252423"/>
              </a:solidFill>
              <a:latin typeface="Segoe UI" panose="020B0502040204020203" pitchFamily="34" charset="0"/>
            </a:endParaRPr>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Employees that having marital status single</a:t>
            </a:r>
            <a:endParaRPr lang="en-US" dirty="0">
              <a:solidFill>
                <a:srgbClr val="252423"/>
              </a:solidFill>
              <a:latin typeface="Segoe UI" panose="020B0502040204020203" pitchFamily="34" charset="0"/>
            </a:endParaRPr>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 Employees that not having satisfactory work life balance ,job and environmental status</a:t>
            </a:r>
            <a:endParaRPr lang="en-US" dirty="0">
              <a:solidFill>
                <a:srgbClr val="252423"/>
              </a:solidFill>
              <a:latin typeface="Segoe UI" panose="020B0502040204020203" pitchFamily="34" charset="0"/>
            </a:endParaRPr>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 Also employees that have to business travel frequently also tend to leave the company more.</a:t>
            </a:r>
            <a:endParaRPr lang="en-US" dirty="0">
              <a:solidFill>
                <a:srgbClr val="252423"/>
              </a:solidFill>
              <a:latin typeface="Segoe UI" panose="020B0502040204020203" pitchFamily="34" charset="0"/>
            </a:endParaRPr>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 Employees that are working on job role research director is leaving the company more.</a:t>
            </a:r>
            <a:endParaRPr lang="en-US" dirty="0">
              <a:solidFill>
                <a:srgbClr val="252423"/>
              </a:solidFill>
              <a:latin typeface="Segoe UI" panose="020B0502040204020203" pitchFamily="34" charset="0"/>
            </a:endParaRPr>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In terms of attrition count is more for the age 29.</a:t>
            </a:r>
            <a:endParaRPr lang="en-US" dirty="0">
              <a:solidFill>
                <a:srgbClr val="252423"/>
              </a:solidFill>
              <a:latin typeface="Segoe UI" panose="020B0502040204020203" pitchFamily="34" charset="0"/>
            </a:endParaRPr>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The attrition count is more in research and development department</a:t>
            </a:r>
            <a:endParaRPr lang="en-US" dirty="0">
              <a:solidFill>
                <a:srgbClr val="252423"/>
              </a:solidFill>
              <a:latin typeface="Segoe UI" panose="020B0502040204020203" pitchFamily="34" charset="0"/>
            </a:endParaRPr>
          </a:p>
          <a:p>
            <a:pPr marL="285750" indent="-285750" algn="l">
              <a:buFont typeface="Wingdings" panose="05000000000000000000" pitchFamily="2" charset="2"/>
              <a:buChar char="q"/>
            </a:pPr>
            <a:r>
              <a:rPr lang="en-US" sz="1800" b="0" i="0" dirty="0">
                <a:solidFill>
                  <a:srgbClr val="252423"/>
                </a:solidFill>
                <a:effectLst/>
                <a:latin typeface="Cambria" panose="02040503050406030204" pitchFamily="18" charset="0"/>
              </a:rPr>
              <a:t>Employees with 11% to 13% salary hike are more leaving the company.</a:t>
            </a:r>
          </a:p>
          <a:p>
            <a:pPr marL="285750" indent="-285750" algn="l">
              <a:buFont typeface="Wingdings" panose="05000000000000000000" pitchFamily="2" charset="2"/>
              <a:buChar char="q"/>
            </a:pPr>
            <a:r>
              <a:rPr lang="en-US" dirty="0">
                <a:solidFill>
                  <a:srgbClr val="252423"/>
                </a:solidFill>
                <a:latin typeface="Cambria" panose="02040503050406030204" pitchFamily="18" charset="0"/>
              </a:rPr>
              <a:t>Maximum number of employees are dissatisfied with companies environment</a:t>
            </a:r>
            <a:endParaRPr lang="en-US" b="0" i="0" dirty="0">
              <a:solidFill>
                <a:srgbClr val="252423"/>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3DAE2C41-E668-8B17-D7F3-3C4C85B94753}"/>
              </a:ext>
            </a:extLst>
          </p:cNvPr>
          <p:cNvPicPr>
            <a:picLocks noChangeAspect="1"/>
          </p:cNvPicPr>
          <p:nvPr/>
        </p:nvPicPr>
        <p:blipFill>
          <a:blip r:embed="rId2"/>
          <a:stretch>
            <a:fillRect/>
          </a:stretch>
        </p:blipFill>
        <p:spPr>
          <a:xfrm>
            <a:off x="9279082" y="0"/>
            <a:ext cx="2416508" cy="1409822"/>
          </a:xfrm>
          <a:prstGeom prst="rect">
            <a:avLst/>
          </a:prstGeom>
        </p:spPr>
      </p:pic>
      <p:pic>
        <p:nvPicPr>
          <p:cNvPr id="8" name="Picture 7">
            <a:extLst>
              <a:ext uri="{FF2B5EF4-FFF2-40B4-BE49-F238E27FC236}">
                <a16:creationId xmlns:a16="http://schemas.microsoft.com/office/drawing/2014/main" id="{4E435166-FF9D-88DA-AFC6-E14676814A45}"/>
              </a:ext>
            </a:extLst>
          </p:cNvPr>
          <p:cNvPicPr>
            <a:picLocks noChangeAspect="1"/>
          </p:cNvPicPr>
          <p:nvPr/>
        </p:nvPicPr>
        <p:blipFill>
          <a:blip r:embed="rId3"/>
          <a:stretch>
            <a:fillRect/>
          </a:stretch>
        </p:blipFill>
        <p:spPr>
          <a:xfrm>
            <a:off x="9279081" y="1409822"/>
            <a:ext cx="2416509" cy="1425063"/>
          </a:xfrm>
          <a:prstGeom prst="rect">
            <a:avLst/>
          </a:prstGeom>
        </p:spPr>
      </p:pic>
      <p:pic>
        <p:nvPicPr>
          <p:cNvPr id="10" name="Picture 9">
            <a:extLst>
              <a:ext uri="{FF2B5EF4-FFF2-40B4-BE49-F238E27FC236}">
                <a16:creationId xmlns:a16="http://schemas.microsoft.com/office/drawing/2014/main" id="{6B71DB8A-699F-3B9D-C88C-44489F975ACF}"/>
              </a:ext>
            </a:extLst>
          </p:cNvPr>
          <p:cNvPicPr>
            <a:picLocks noChangeAspect="1"/>
          </p:cNvPicPr>
          <p:nvPr/>
        </p:nvPicPr>
        <p:blipFill>
          <a:blip r:embed="rId4"/>
          <a:stretch>
            <a:fillRect/>
          </a:stretch>
        </p:blipFill>
        <p:spPr>
          <a:xfrm>
            <a:off x="9279080" y="2834885"/>
            <a:ext cx="2408890" cy="1587717"/>
          </a:xfrm>
          <a:prstGeom prst="rect">
            <a:avLst/>
          </a:prstGeom>
        </p:spPr>
      </p:pic>
      <p:pic>
        <p:nvPicPr>
          <p:cNvPr id="12" name="Picture 11">
            <a:extLst>
              <a:ext uri="{FF2B5EF4-FFF2-40B4-BE49-F238E27FC236}">
                <a16:creationId xmlns:a16="http://schemas.microsoft.com/office/drawing/2014/main" id="{1E432069-1DB2-7EA9-63AE-697BF32AC5FA}"/>
              </a:ext>
            </a:extLst>
          </p:cNvPr>
          <p:cNvPicPr>
            <a:picLocks noChangeAspect="1"/>
          </p:cNvPicPr>
          <p:nvPr/>
        </p:nvPicPr>
        <p:blipFill>
          <a:blip r:embed="rId5"/>
          <a:stretch>
            <a:fillRect/>
          </a:stretch>
        </p:blipFill>
        <p:spPr>
          <a:xfrm>
            <a:off x="9279078" y="4388905"/>
            <a:ext cx="2408891" cy="1923405"/>
          </a:xfrm>
          <a:prstGeom prst="rect">
            <a:avLst/>
          </a:prstGeom>
        </p:spPr>
      </p:pic>
    </p:spTree>
    <p:extLst>
      <p:ext uri="{BB962C8B-B14F-4D97-AF65-F5344CB8AC3E}">
        <p14:creationId xmlns:p14="http://schemas.microsoft.com/office/powerpoint/2010/main" val="13299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4C85-F791-60C7-BC24-B64793D85BF3}"/>
              </a:ext>
            </a:extLst>
          </p:cNvPr>
          <p:cNvSpPr>
            <a:spLocks noGrp="1"/>
          </p:cNvSpPr>
          <p:nvPr>
            <p:ph type="title"/>
          </p:nvPr>
        </p:nvSpPr>
        <p:spPr/>
        <p:txBody>
          <a:bodyPr/>
          <a:lstStyle/>
          <a:p>
            <a:r>
              <a:rPr lang="en-IN" dirty="0"/>
              <a:t>How to reduce attrition?</a:t>
            </a:r>
          </a:p>
        </p:txBody>
      </p:sp>
      <p:sp>
        <p:nvSpPr>
          <p:cNvPr id="3" name="TextBox 2">
            <a:extLst>
              <a:ext uri="{FF2B5EF4-FFF2-40B4-BE49-F238E27FC236}">
                <a16:creationId xmlns:a16="http://schemas.microsoft.com/office/drawing/2014/main" id="{27097300-5A38-1D8F-F027-97FC918CED8F}"/>
              </a:ext>
            </a:extLst>
          </p:cNvPr>
          <p:cNvSpPr txBox="1"/>
          <p:nvPr/>
        </p:nvSpPr>
        <p:spPr>
          <a:xfrm>
            <a:off x="852054" y="2015836"/>
            <a:ext cx="9663545"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Offer Competitive Compensation and Benefits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Provide Opportunities for Career Development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Promote Work-Life Balance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Create a Positive Work Environment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Conduct Exit Interviews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Monitor and Analyze Attrition Trends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Provide Regular Feedback and Recognition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331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C4A6-CF70-D746-B3C5-214A62890192}"/>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413D977A-00FD-5D48-A3CE-16972B832441}"/>
              </a:ext>
            </a:extLst>
          </p:cNvPr>
          <p:cNvSpPr txBox="1"/>
          <p:nvPr/>
        </p:nvSpPr>
        <p:spPr>
          <a:xfrm>
            <a:off x="872836" y="2389909"/>
            <a:ext cx="9434946" cy="1754326"/>
          </a:xfrm>
          <a:prstGeom prst="rect">
            <a:avLst/>
          </a:prstGeom>
          <a:noFill/>
        </p:spPr>
        <p:txBody>
          <a:bodyPr wrap="square" rtlCol="0">
            <a:spAutoFit/>
          </a:bodyPr>
          <a:lstStyle/>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0" i="0" dirty="0">
                <a:solidFill>
                  <a:srgbClr val="252423"/>
                </a:solidFill>
                <a:effectLst/>
                <a:latin typeface="Cambria" panose="02040503050406030204" pitchFamily="18" charset="0"/>
              </a:rPr>
              <a:t>Employees are mostly leaving the company for the imbalance on the work life balance, job satisfaction, travelling, over time and salary hike.  To reduce the attrition rate need to do proper measures from the company side.</a:t>
            </a:r>
            <a:endParaRPr lang="en-US" b="0" i="0" dirty="0">
              <a:solidFill>
                <a:srgbClr val="252423"/>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21653750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Main Event</Template>
  <TotalTime>1528</TotalTime>
  <Words>474</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Impact</vt:lpstr>
      <vt:lpstr>Segoe UI</vt:lpstr>
      <vt:lpstr>Wingdings</vt:lpstr>
      <vt:lpstr>Main Event</vt:lpstr>
      <vt:lpstr>EMPLOYEE ATTRITION analysis  </vt:lpstr>
      <vt:lpstr>ATTRITION</vt:lpstr>
      <vt:lpstr>PowerPoint Presentation</vt:lpstr>
      <vt:lpstr>WHY DO cause of attrition?</vt:lpstr>
      <vt:lpstr>PowerPoint Presentation</vt:lpstr>
      <vt:lpstr>PowerPoint Presentation</vt:lpstr>
      <vt:lpstr>PowerPoint Presentation</vt:lpstr>
      <vt:lpstr>How to reduce attrition?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Vrindha Unni</dc:creator>
  <cp:lastModifiedBy>Vrindha Unni</cp:lastModifiedBy>
  <cp:revision>6</cp:revision>
  <dcterms:created xsi:type="dcterms:W3CDTF">2024-07-24T06:49:39Z</dcterms:created>
  <dcterms:modified xsi:type="dcterms:W3CDTF">2024-07-25T08:17:46Z</dcterms:modified>
</cp:coreProperties>
</file>