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5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311" r:id="rId21"/>
    <p:sldId id="275" r:id="rId22"/>
    <p:sldId id="306" r:id="rId23"/>
    <p:sldId id="307" r:id="rId24"/>
    <p:sldId id="267" r:id="rId25"/>
    <p:sldId id="308" r:id="rId26"/>
    <p:sldId id="310" r:id="rId27"/>
    <p:sldId id="312" r:id="rId28"/>
    <p:sldId id="313" r:id="rId29"/>
    <p:sldId id="314" r:id="rId30"/>
    <p:sldId id="315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3" r:id="rId7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68C39-CEB5-4C82-B120-1E339CB6B19D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13929-5E11-4061-A812-A1BB7BB509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DF409-38A9-4CCC-B99E-1420BF36119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DA53-86A7-40FE-BDA6-AAC5F358F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DA53-86A7-40FE-BDA6-AAC5F358F3F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58854-3522-46BB-A58C-E739010921C8}" type="slidenum">
              <a:rPr lang="en-US"/>
              <a:pPr/>
              <a:t>40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FBD42-31BB-47E2-83FA-CA358FED277D}" type="slidenum">
              <a:rPr lang="en-US"/>
              <a:pPr/>
              <a:t>41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E4D45-E143-4CCE-A49E-A9E58E98420C}" type="slidenum">
              <a:rPr lang="en-US"/>
              <a:pPr/>
              <a:t>42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5FB32-07F3-440F-B918-2CD0EF288C71}" type="slidenum">
              <a:rPr lang="en-US"/>
              <a:pPr/>
              <a:t>43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A4B03-7530-4159-9EA9-FB0F6A168D76}" type="slidenum">
              <a:rPr lang="en-US"/>
              <a:pPr/>
              <a:t>44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0723-884D-41E8-8566-7C6ECBB9E8D9}" type="slidenum">
              <a:rPr lang="en-US"/>
              <a:pPr/>
              <a:t>45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4E5EF-2105-409C-8737-02A0E45BADC4}" type="slidenum">
              <a:rPr lang="en-US"/>
              <a:pPr/>
              <a:t>46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39247-B0AB-4FEA-8739-68B1E4DE1951}" type="slidenum">
              <a:rPr lang="en-US"/>
              <a:pPr/>
              <a:t>47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91D61-9D80-45A0-91EE-0DC6621549C3}" type="slidenum">
              <a:rPr lang="en-US"/>
              <a:pPr/>
              <a:t>48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60FF5-6F82-4C14-9BA4-F857A9BF6DCD}" type="slidenum">
              <a:rPr lang="en-US"/>
              <a:pPr/>
              <a:t>49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0921F-D29D-4DCD-B06A-703A31DD7CA5}" type="slidenum">
              <a:rPr lang="en-US"/>
              <a:pPr/>
              <a:t>32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73583-B823-4782-B636-044AF34A06AA}" type="slidenum">
              <a:rPr lang="en-US"/>
              <a:pPr/>
              <a:t>50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3F15E-DFDB-42DB-8C6E-108710F9DE90}" type="slidenum">
              <a:rPr lang="en-US"/>
              <a:pPr/>
              <a:t>51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ECBE3-B52E-4B3F-907E-4264C81E8A45}" type="slidenum">
              <a:rPr lang="en-US"/>
              <a:pPr/>
              <a:t>52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E9F75-F477-4DB2-A425-0BC65587B228}" type="slidenum">
              <a:rPr lang="en-US"/>
              <a:pPr/>
              <a:t>53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5058-30DA-4B16-A2F6-F7EEE252FAC1}" type="slidenum">
              <a:rPr lang="en-US"/>
              <a:pPr/>
              <a:t>54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1D5D8-F9D0-463B-AA47-495BC4DC000A}" type="slidenum">
              <a:rPr lang="en-US"/>
              <a:pPr/>
              <a:t>55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20EA5-3F62-4A0C-85D8-B329184B0724}" type="slidenum">
              <a:rPr lang="en-US"/>
              <a:pPr/>
              <a:t>56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8EFFF-D720-4BE9-BAE0-F7DB3FBE2C85}" type="slidenum">
              <a:rPr lang="en-US"/>
              <a:pPr/>
              <a:t>57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86DAE-786B-4436-8578-8AAA6807DAC0}" type="slidenum">
              <a:rPr lang="en-US"/>
              <a:pPr/>
              <a:t>58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4A98D-3E29-437C-97A8-DFE9359A7438}" type="slidenum">
              <a:rPr lang="en-US"/>
              <a:pPr/>
              <a:t>59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1FA64-AF41-4386-8EAF-A3DF392910E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BD77B-4FB2-48D9-99B9-223F086953AD}" type="slidenum">
              <a:rPr lang="en-US"/>
              <a:pPr/>
              <a:t>60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FD4A4-5742-49FE-8884-A44FF1D87519}" type="slidenum">
              <a:rPr lang="en-US"/>
              <a:pPr/>
              <a:t>61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6F953-9DBE-4E49-B081-4425EAAA8BE4}" type="slidenum">
              <a:rPr lang="en-US"/>
              <a:pPr/>
              <a:t>62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84CD7-EA62-49B9-BEDF-AA7C0FA550A8}" type="slidenum">
              <a:rPr lang="en-US"/>
              <a:pPr/>
              <a:t>63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9BB1F-ED97-4425-A5F5-511D55FC0113}" type="slidenum">
              <a:rPr lang="en-US"/>
              <a:pPr/>
              <a:t>64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D6DB9-A7A0-4F09-93E3-E9FF32FE85A1}" type="slidenum">
              <a:rPr lang="en-US"/>
              <a:pPr/>
              <a:t>65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B29BA-D9DC-4C58-B5A2-C972DB457C09}" type="slidenum">
              <a:rPr lang="en-US"/>
              <a:pPr/>
              <a:t>66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3FE95-1333-4BEA-8DBF-9520B57C4E1D}" type="slidenum">
              <a:rPr lang="en-US"/>
              <a:pPr/>
              <a:t>67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BD707-971A-48AC-9B79-C8FA5428B33E}" type="slidenum">
              <a:rPr lang="en-US"/>
              <a:pPr/>
              <a:t>68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10F8B-17C4-4E0E-B89F-C6CF1A37C014}" type="slidenum">
              <a:rPr lang="en-US"/>
              <a:pPr/>
              <a:t>69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72E23-6472-4907-8D50-2311D37D4759}" type="slidenum">
              <a:rPr lang="en-US"/>
              <a:pPr/>
              <a:t>34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1E19C-0E51-4DC0-9323-52443A8AC9BC}" type="slidenum">
              <a:rPr lang="en-US"/>
              <a:pPr/>
              <a:t>70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12A49-D73D-48B4-B596-9DD18DFF0469}" type="slidenum">
              <a:rPr lang="en-US"/>
              <a:pPr/>
              <a:t>71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BBE26-44ED-4297-B39D-34239C8369D0}" type="slidenum">
              <a:rPr lang="en-US"/>
              <a:pPr/>
              <a:t>72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3F965-7745-4ED2-BA33-73CDF6614B04}" type="slidenum">
              <a:rPr lang="en-US"/>
              <a:pPr/>
              <a:t>73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F6FA-F3C8-46A7-A03A-2A8D60B1195B}" type="slidenum">
              <a:rPr lang="en-US"/>
              <a:pPr/>
              <a:t>74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549F5-2911-47ED-9F5B-974DA81E5D05}" type="slidenum">
              <a:rPr lang="en-US"/>
              <a:pPr/>
              <a:t>75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CB0E8-F5BF-433B-BE62-52AF0F1517A4}" type="slidenum">
              <a:rPr lang="en-US"/>
              <a:pPr/>
              <a:t>35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E199E-B0A5-4466-9DF7-2D17C3759C19}" type="slidenum">
              <a:rPr lang="en-US"/>
              <a:pPr/>
              <a:t>36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CB426-E48E-4EE2-BBB5-74BB8EB0FE9D}" type="slidenum">
              <a:rPr lang="en-US"/>
              <a:pPr/>
              <a:t>37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D5F9D-DCE6-494D-9C86-ECF227665DA6}" type="slidenum">
              <a:rPr lang="en-US"/>
              <a:pPr/>
              <a:t>38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6F2D8-4D88-4ED7-8FAC-F2538C765F7D}" type="slidenum">
              <a:rPr lang="en-US"/>
              <a:pPr/>
              <a:t>39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E93661D-274F-4CCF-89D4-8151A8525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C3772C-487D-4AE4-B1C4-00952A9A8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5538-8BAA-476F-86D8-4875400C47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29E6-6259-4920-B07B-560271B344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mpi.deino.net/mpi_functions/MPI_Finalize.html" TargetMode="External"/><Relationship Id="rId3" Type="http://schemas.openxmlformats.org/officeDocument/2006/relationships/hyperlink" Target="http://mpi.deino.net/mpi_functions/MPI_Comm_size.html" TargetMode="External"/><Relationship Id="rId7" Type="http://schemas.openxmlformats.org/officeDocument/2006/relationships/hyperlink" Target="http://mpi.deino.net/mpi_functions/MPI_Wait.html" TargetMode="External"/><Relationship Id="rId2" Type="http://schemas.openxmlformats.org/officeDocument/2006/relationships/hyperlink" Target="http://mpi.deino.net/mpi_functions/MPI_Ini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pi.deino.net/mpi_functions/MPI_Isend.html" TargetMode="External"/><Relationship Id="rId5" Type="http://schemas.openxmlformats.org/officeDocument/2006/relationships/hyperlink" Target="http://mpi.deino.net/mpi_functions/MPI_Irecv.html" TargetMode="External"/><Relationship Id="rId4" Type="http://schemas.openxmlformats.org/officeDocument/2006/relationships/hyperlink" Target="http://mpi.deino.net/mpi_functions/MPI_Comm_rank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Message Passing Interface(MPI)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Geetha</a:t>
            </a:r>
            <a:r>
              <a:rPr lang="en-US" dirty="0" smtClean="0">
                <a:solidFill>
                  <a:schemeClr val="tx1"/>
                </a:solidFill>
              </a:rPr>
              <a:t> V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Dept. of Information Technology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NITK </a:t>
            </a:r>
            <a:r>
              <a:rPr lang="en-US" dirty="0" err="1" smtClean="0">
                <a:solidFill>
                  <a:schemeClr val="tx1"/>
                </a:solidFill>
              </a:rPr>
              <a:t>Surathkal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MPI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MPICH(Public Domain)</a:t>
            </a:r>
          </a:p>
          <a:p>
            <a:r>
              <a:rPr lang="en-US" dirty="0" smtClean="0"/>
              <a:t>LAM/MPI: </a:t>
            </a:r>
            <a:r>
              <a:rPr lang="en-US" sz="2400" b="1" dirty="0"/>
              <a:t>LAM (Local Area Multicomputer)</a:t>
            </a:r>
            <a:r>
              <a:rPr lang="en-US" sz="2400" dirty="0"/>
              <a:t> is an MPI programming environment and development system for heterogeneous computers on a network.</a:t>
            </a:r>
            <a:endParaRPr lang="en-US" sz="2400" dirty="0" smtClean="0"/>
          </a:p>
          <a:p>
            <a:r>
              <a:rPr lang="en-US" dirty="0" smtClean="0"/>
              <a:t>SUN MPI: for SUN HPC</a:t>
            </a:r>
          </a:p>
          <a:p>
            <a:r>
              <a:rPr lang="en-US" dirty="0" smtClean="0"/>
              <a:t> IBM MPI: IBM HPC</a:t>
            </a:r>
          </a:p>
          <a:p>
            <a:r>
              <a:rPr lang="en-US" dirty="0" smtClean="0"/>
              <a:t>C-MPI (from C-DAC)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Image result for structure of MPI pro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69342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55000" lnSpcReduction="20000"/>
          </a:bodyPr>
          <a:lstStyle/>
          <a:p>
            <a:pPr latinLnBrk="1"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#include &lt;</a:t>
            </a:r>
            <a:r>
              <a:rPr lang="en-US" sz="4400" b="1" dirty="0" err="1" smtClean="0">
                <a:solidFill>
                  <a:srgbClr val="C00000"/>
                </a:solidFill>
              </a:rPr>
              <a:t>mpi.h</a:t>
            </a:r>
            <a:r>
              <a:rPr lang="en-US" sz="4400" b="1" dirty="0" smtClean="0">
                <a:solidFill>
                  <a:srgbClr val="C00000"/>
                </a:solidFill>
              </a:rPr>
              <a:t>&gt;</a:t>
            </a:r>
            <a:endParaRPr lang="en-US" sz="4400" dirty="0" smtClean="0">
              <a:solidFill>
                <a:srgbClr val="C00000"/>
              </a:solidFill>
            </a:endParaRPr>
          </a:p>
          <a:p>
            <a:pPr latinLnBrk="1">
              <a:buNone/>
            </a:pPr>
            <a:r>
              <a:rPr lang="en-US" sz="3800" dirty="0" smtClean="0"/>
              <a:t>#include &lt;</a:t>
            </a:r>
            <a:r>
              <a:rPr lang="en-US" sz="3800" dirty="0" err="1" smtClean="0"/>
              <a:t>stdio.h</a:t>
            </a:r>
            <a:r>
              <a:rPr lang="en-US" sz="3800" dirty="0" smtClean="0"/>
              <a:t>&gt;</a:t>
            </a:r>
          </a:p>
          <a:p>
            <a:pPr latinLnBrk="1">
              <a:buNone/>
            </a:pPr>
            <a:r>
              <a:rPr lang="en-US" sz="3800" dirty="0" smtClean="0"/>
              <a:t> </a:t>
            </a:r>
          </a:p>
          <a:p>
            <a:pPr latinLnBrk="1">
              <a:buNone/>
            </a:pPr>
            <a:r>
              <a:rPr lang="en-US" sz="3800" dirty="0" err="1" smtClean="0"/>
              <a:t>int</a:t>
            </a:r>
            <a:r>
              <a:rPr lang="en-US" sz="3800" dirty="0" smtClean="0"/>
              <a:t> main(</a:t>
            </a:r>
            <a:r>
              <a:rPr lang="en-US" sz="3800" dirty="0" err="1" smtClean="0"/>
              <a:t>int</a:t>
            </a:r>
            <a:r>
              <a:rPr lang="en-US" sz="3800" dirty="0" smtClean="0"/>
              <a:t> </a:t>
            </a:r>
            <a:r>
              <a:rPr lang="en-US" sz="3800" dirty="0" err="1" smtClean="0"/>
              <a:t>argc</a:t>
            </a:r>
            <a:r>
              <a:rPr lang="en-US" sz="3800" dirty="0" smtClean="0"/>
              <a:t>, char** </a:t>
            </a:r>
            <a:r>
              <a:rPr lang="en-US" sz="3800" dirty="0" err="1" smtClean="0"/>
              <a:t>argv</a:t>
            </a:r>
            <a:r>
              <a:rPr lang="en-US" sz="3800" dirty="0" smtClean="0"/>
              <a:t>) {</a:t>
            </a:r>
          </a:p>
          <a:p>
            <a:pPr latinLnBrk="1">
              <a:buNone/>
            </a:pPr>
            <a:r>
              <a:rPr lang="en-US" sz="3800" dirty="0" smtClean="0"/>
              <a:t>      </a:t>
            </a:r>
            <a:r>
              <a:rPr lang="en-US" sz="5100" b="1" dirty="0" err="1" smtClean="0">
                <a:solidFill>
                  <a:srgbClr val="C00000"/>
                </a:solidFill>
              </a:rPr>
              <a:t>MPI_Init</a:t>
            </a:r>
            <a:r>
              <a:rPr lang="en-US" sz="5100" b="1" dirty="0" smtClean="0">
                <a:solidFill>
                  <a:srgbClr val="C00000"/>
                </a:solidFill>
              </a:rPr>
              <a:t>(NULL, NULL);</a:t>
            </a:r>
            <a:endParaRPr lang="en-US" sz="5100" dirty="0" smtClean="0">
              <a:solidFill>
                <a:srgbClr val="C00000"/>
              </a:solidFill>
            </a:endParaRPr>
          </a:p>
          <a:p>
            <a:pPr latinLnBrk="1">
              <a:buNone/>
            </a:pPr>
            <a:r>
              <a:rPr lang="en-US" sz="3800" dirty="0" err="1" smtClean="0"/>
              <a:t>int</a:t>
            </a:r>
            <a:r>
              <a:rPr lang="en-US" sz="3800" dirty="0" smtClean="0"/>
              <a:t> </a:t>
            </a:r>
            <a:r>
              <a:rPr lang="en-US" sz="3800" dirty="0" err="1" smtClean="0"/>
              <a:t>world_size</a:t>
            </a:r>
            <a:r>
              <a:rPr lang="en-US" sz="3800" dirty="0" smtClean="0"/>
              <a:t>;</a:t>
            </a:r>
          </a:p>
          <a:p>
            <a:pPr latinLnBrk="1">
              <a:buNone/>
            </a:pPr>
            <a:r>
              <a:rPr lang="en-US" sz="3800" dirty="0" smtClean="0"/>
              <a:t>    </a:t>
            </a:r>
            <a:r>
              <a:rPr lang="en-US" sz="4400" b="1" dirty="0" err="1" smtClean="0">
                <a:solidFill>
                  <a:srgbClr val="C00000"/>
                </a:solidFill>
              </a:rPr>
              <a:t>MPI_Comm_size</a:t>
            </a:r>
            <a:r>
              <a:rPr lang="en-US" sz="4400" b="1" dirty="0" smtClean="0">
                <a:solidFill>
                  <a:srgbClr val="C00000"/>
                </a:solidFill>
              </a:rPr>
              <a:t>(MPI_COMM_WORLD, &amp;</a:t>
            </a:r>
            <a:r>
              <a:rPr lang="en-US" sz="4400" b="1" dirty="0" err="1" smtClean="0">
                <a:solidFill>
                  <a:srgbClr val="C00000"/>
                </a:solidFill>
              </a:rPr>
              <a:t>world_size</a:t>
            </a:r>
            <a:r>
              <a:rPr lang="en-US" sz="4400" b="1" dirty="0" smtClean="0">
                <a:solidFill>
                  <a:srgbClr val="C00000"/>
                </a:solidFill>
              </a:rPr>
              <a:t>);</a:t>
            </a:r>
            <a:endParaRPr lang="en-US" sz="4400" dirty="0" smtClean="0">
              <a:solidFill>
                <a:srgbClr val="C00000"/>
              </a:solidFill>
            </a:endParaRPr>
          </a:p>
          <a:p>
            <a:pPr latinLnBrk="1">
              <a:buNone/>
            </a:pPr>
            <a:r>
              <a:rPr lang="en-US" sz="3800" dirty="0" smtClean="0"/>
              <a:t> </a:t>
            </a:r>
            <a:r>
              <a:rPr lang="en-US" sz="3800" dirty="0" err="1" smtClean="0"/>
              <a:t>int</a:t>
            </a:r>
            <a:r>
              <a:rPr lang="en-US" sz="3800" dirty="0" smtClean="0"/>
              <a:t> </a:t>
            </a:r>
            <a:r>
              <a:rPr lang="en-US" sz="3800" dirty="0" err="1" smtClean="0"/>
              <a:t>world_rank</a:t>
            </a:r>
            <a:r>
              <a:rPr lang="en-US" sz="3800" dirty="0" smtClean="0"/>
              <a:t>;</a:t>
            </a:r>
          </a:p>
          <a:p>
            <a:pPr latinLnBrk="1">
              <a:buNone/>
            </a:pPr>
            <a:r>
              <a:rPr lang="en-US" sz="4400" dirty="0" smtClean="0"/>
              <a:t>    </a:t>
            </a:r>
            <a:r>
              <a:rPr lang="en-US" sz="4400" b="1" dirty="0" err="1" smtClean="0">
                <a:solidFill>
                  <a:srgbClr val="C00000"/>
                </a:solidFill>
              </a:rPr>
              <a:t>MPI_Comm_rank</a:t>
            </a:r>
            <a:r>
              <a:rPr lang="en-US" sz="4400" b="1" dirty="0" smtClean="0">
                <a:solidFill>
                  <a:srgbClr val="C00000"/>
                </a:solidFill>
              </a:rPr>
              <a:t>(MPI_COMM_WORLD, &amp;</a:t>
            </a:r>
            <a:r>
              <a:rPr lang="en-US" sz="4400" b="1" dirty="0" err="1" smtClean="0">
                <a:solidFill>
                  <a:srgbClr val="C00000"/>
                </a:solidFill>
              </a:rPr>
              <a:t>world_rank</a:t>
            </a:r>
            <a:r>
              <a:rPr lang="en-US" sz="4400" b="1" dirty="0" smtClean="0">
                <a:solidFill>
                  <a:srgbClr val="C00000"/>
                </a:solidFill>
              </a:rPr>
              <a:t>);</a:t>
            </a:r>
            <a:endParaRPr lang="en-US" sz="4400" dirty="0" smtClean="0">
              <a:solidFill>
                <a:srgbClr val="C00000"/>
              </a:solidFill>
            </a:endParaRPr>
          </a:p>
          <a:p>
            <a:pPr latinLnBrk="1">
              <a:buNone/>
            </a:pPr>
            <a:r>
              <a:rPr lang="en-US" sz="3800" dirty="0" smtClean="0"/>
              <a:t>char </a:t>
            </a:r>
            <a:r>
              <a:rPr lang="en-US" sz="3800" dirty="0" err="1" smtClean="0"/>
              <a:t>processor_name</a:t>
            </a:r>
            <a:r>
              <a:rPr lang="en-US" sz="3800" dirty="0" smtClean="0"/>
              <a:t>[MPI_MAX_PROCESSOR_NAME];</a:t>
            </a:r>
          </a:p>
          <a:p>
            <a:pPr latinLnBrk="1">
              <a:buNone/>
            </a:pPr>
            <a:r>
              <a:rPr lang="en-US" sz="3800" dirty="0" smtClean="0"/>
              <a:t>    </a:t>
            </a:r>
            <a:r>
              <a:rPr lang="en-US" sz="3800" dirty="0" err="1" smtClean="0"/>
              <a:t>int</a:t>
            </a:r>
            <a:r>
              <a:rPr lang="en-US" sz="3800" dirty="0" smtClean="0"/>
              <a:t> </a:t>
            </a:r>
            <a:r>
              <a:rPr lang="en-US" sz="3800" dirty="0" err="1" smtClean="0"/>
              <a:t>name_len</a:t>
            </a:r>
            <a:r>
              <a:rPr lang="en-US" sz="3800" dirty="0" smtClean="0"/>
              <a:t>;</a:t>
            </a:r>
          </a:p>
          <a:p>
            <a:pPr latinLnBrk="1">
              <a:buNone/>
            </a:pPr>
            <a:r>
              <a:rPr lang="en-US" sz="4400" b="1" dirty="0" err="1" smtClean="0">
                <a:solidFill>
                  <a:srgbClr val="C00000"/>
                </a:solidFill>
              </a:rPr>
              <a:t>MPI_Get_processor_name</a:t>
            </a:r>
            <a:r>
              <a:rPr lang="en-US" sz="4400" b="1" dirty="0" smtClean="0">
                <a:solidFill>
                  <a:srgbClr val="C00000"/>
                </a:solidFill>
              </a:rPr>
              <a:t>(</a:t>
            </a:r>
            <a:r>
              <a:rPr lang="en-US" sz="4400" b="1" dirty="0" err="1" smtClean="0">
                <a:solidFill>
                  <a:srgbClr val="C00000"/>
                </a:solidFill>
              </a:rPr>
              <a:t>processor_name</a:t>
            </a:r>
            <a:r>
              <a:rPr lang="en-US" sz="4400" b="1" dirty="0" smtClean="0">
                <a:solidFill>
                  <a:srgbClr val="C00000"/>
                </a:solidFill>
              </a:rPr>
              <a:t>, &amp;</a:t>
            </a:r>
            <a:r>
              <a:rPr lang="en-US" sz="4400" b="1" dirty="0" err="1" smtClean="0">
                <a:solidFill>
                  <a:srgbClr val="C00000"/>
                </a:solidFill>
              </a:rPr>
              <a:t>name_len</a:t>
            </a:r>
            <a:r>
              <a:rPr lang="en-US" sz="4400" b="1" dirty="0" smtClean="0">
                <a:solidFill>
                  <a:srgbClr val="C00000"/>
                </a:solidFill>
              </a:rPr>
              <a:t>);</a:t>
            </a:r>
            <a:endParaRPr lang="en-US" sz="4400" dirty="0" smtClean="0">
              <a:solidFill>
                <a:srgbClr val="C00000"/>
              </a:solidFill>
            </a:endParaRPr>
          </a:p>
          <a:p>
            <a:pPr latinLnBrk="1">
              <a:buNone/>
            </a:pPr>
            <a:r>
              <a:rPr lang="en-US" sz="3800" dirty="0" err="1" smtClean="0"/>
              <a:t>printf</a:t>
            </a:r>
            <a:r>
              <a:rPr lang="en-US" sz="3800" dirty="0" smtClean="0"/>
              <a:t>("Hello world from processor %s, rank %d"</a:t>
            </a:r>
          </a:p>
          <a:p>
            <a:pPr latinLnBrk="1">
              <a:buNone/>
            </a:pPr>
            <a:r>
              <a:rPr lang="en-US" sz="3800" dirty="0" smtClean="0"/>
              <a:t>           " out of %d processors\n",</a:t>
            </a:r>
          </a:p>
          <a:p>
            <a:pPr latinLnBrk="1">
              <a:buNone/>
            </a:pPr>
            <a:r>
              <a:rPr lang="en-US" sz="3800" dirty="0" smtClean="0"/>
              <a:t>           </a:t>
            </a:r>
            <a:r>
              <a:rPr lang="en-US" sz="3800" dirty="0" err="1" smtClean="0"/>
              <a:t>processor_name</a:t>
            </a:r>
            <a:r>
              <a:rPr lang="en-US" sz="3800" dirty="0" smtClean="0"/>
              <a:t>, </a:t>
            </a:r>
            <a:r>
              <a:rPr lang="en-US" sz="3800" dirty="0" err="1" smtClean="0"/>
              <a:t>world_rank</a:t>
            </a:r>
            <a:r>
              <a:rPr lang="en-US" sz="3800" dirty="0" smtClean="0"/>
              <a:t>, </a:t>
            </a:r>
            <a:r>
              <a:rPr lang="en-US" sz="3800" dirty="0" err="1" smtClean="0"/>
              <a:t>world_size</a:t>
            </a:r>
            <a:r>
              <a:rPr lang="en-US" sz="3800" dirty="0" smtClean="0"/>
              <a:t>);</a:t>
            </a:r>
          </a:p>
          <a:p>
            <a:pPr latinLnBrk="1">
              <a:buNone/>
            </a:pPr>
            <a:r>
              <a:rPr lang="en-US" sz="3800" b="1" dirty="0" smtClean="0"/>
              <a:t>    </a:t>
            </a:r>
            <a:r>
              <a:rPr lang="en-US" sz="5100" b="1" dirty="0" err="1" smtClean="0">
                <a:solidFill>
                  <a:srgbClr val="C00000"/>
                </a:solidFill>
              </a:rPr>
              <a:t>MPI_Finalize</a:t>
            </a:r>
            <a:r>
              <a:rPr lang="en-US" sz="5100" b="1" dirty="0" smtClean="0">
                <a:solidFill>
                  <a:srgbClr val="C00000"/>
                </a:solidFill>
              </a:rPr>
              <a:t>();</a:t>
            </a:r>
            <a:endParaRPr lang="en-US" sz="5100" dirty="0" smtClean="0">
              <a:solidFill>
                <a:srgbClr val="C00000"/>
              </a:solidFill>
            </a:endParaRPr>
          </a:p>
          <a:p>
            <a:pPr latinLnBrk="1">
              <a:buNone/>
            </a:pPr>
            <a:r>
              <a:rPr lang="en-US" sz="3800" dirty="0" smtClean="0"/>
              <a:t>}</a:t>
            </a:r>
          </a:p>
          <a:p>
            <a:pPr>
              <a:buNone/>
            </a:pPr>
            <a:r>
              <a:rPr lang="en-US" sz="3800" b="1" dirty="0" smtClean="0"/>
              <a:t> </a:t>
            </a:r>
            <a:endParaRPr lang="en-US" sz="3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Major things to know in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Data types</a:t>
            </a:r>
          </a:p>
          <a:p>
            <a:r>
              <a:rPr lang="en-US" dirty="0" smtClean="0"/>
              <a:t>Format of MPI calls</a:t>
            </a:r>
          </a:p>
          <a:p>
            <a:r>
              <a:rPr lang="en-US" dirty="0" smtClean="0"/>
              <a:t>Communicator </a:t>
            </a:r>
          </a:p>
          <a:p>
            <a:r>
              <a:rPr lang="en-US" dirty="0" smtClean="0"/>
              <a:t>Rank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Point to point communication</a:t>
            </a:r>
          </a:p>
          <a:p>
            <a:pPr lvl="1"/>
            <a:r>
              <a:rPr lang="en-US" dirty="0" smtClean="0"/>
              <a:t>Collective Communication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1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MPI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1"/>
            <a:ext cx="80771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0772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Rank in Communicator?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7724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MPI Communications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Point to Point Communications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 Blocking</a:t>
            </a:r>
          </a:p>
          <a:p>
            <a:r>
              <a:rPr lang="en-US" b="1" dirty="0" smtClean="0"/>
              <a:t>Collective Communication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Collective Computation</a:t>
            </a:r>
          </a:p>
          <a:p>
            <a:pPr lvl="1"/>
            <a:r>
              <a:rPr lang="en-US" dirty="0" smtClean="0"/>
              <a:t>Data Movement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MPI point to point communication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4582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</a:p>
          <a:p>
            <a:r>
              <a:rPr lang="en-US" dirty="0" smtClean="0"/>
              <a:t>Distributed architecture</a:t>
            </a:r>
          </a:p>
          <a:p>
            <a:r>
              <a:rPr lang="en-US" dirty="0" smtClean="0"/>
              <a:t>Introduction to MPI</a:t>
            </a:r>
          </a:p>
          <a:p>
            <a:r>
              <a:rPr lang="en-US" dirty="0" smtClean="0"/>
              <a:t>Point to point MPI calls</a:t>
            </a:r>
          </a:p>
          <a:p>
            <a:r>
              <a:rPr lang="en-US" dirty="0" smtClean="0"/>
              <a:t>Sample MPI program</a:t>
            </a:r>
          </a:p>
          <a:p>
            <a:r>
              <a:rPr lang="en-US" dirty="0" smtClean="0"/>
              <a:t>Performance analysis of MPI programs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MPI_send</a:t>
            </a:r>
            <a:r>
              <a:rPr lang="en-US" dirty="0" smtClean="0"/>
              <a:t> and </a:t>
            </a:r>
            <a:r>
              <a:rPr lang="en-US" dirty="0" err="1" smtClean="0"/>
              <a:t>MPI_Recv</a:t>
            </a:r>
            <a:r>
              <a:rPr lang="en-US" dirty="0" smtClean="0"/>
              <a:t>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MPI_Send</a:t>
            </a:r>
            <a:r>
              <a:rPr lang="en-US" b="1" dirty="0" smtClean="0">
                <a:solidFill>
                  <a:srgbClr val="C00000"/>
                </a:solidFill>
              </a:rPr>
              <a:t>:  </a:t>
            </a:r>
          </a:p>
          <a:p>
            <a:r>
              <a:rPr lang="en-US" b="1" dirty="0" smtClean="0"/>
              <a:t>Basic blocking send operation. Routine returns only after the application buffer in the sending task is free for reuse.</a:t>
            </a:r>
          </a:p>
          <a:p>
            <a:endParaRPr lang="en-US" dirty="0"/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MPI_Recv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b="1" dirty="0" smtClean="0"/>
              <a:t>Receive a message and block until the requested data is available in the application buffer in the receiving task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MPI Blocking Send and </a:t>
            </a:r>
            <a:r>
              <a:rPr lang="en-US" b="1" dirty="0" err="1" smtClean="0">
                <a:solidFill>
                  <a:srgbClr val="C00000"/>
                </a:solidFill>
              </a:rPr>
              <a:t>Recv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3951288"/>
          </a:xfrm>
        </p:spPr>
        <p:txBody>
          <a:bodyPr/>
          <a:lstStyle/>
          <a:p>
            <a:r>
              <a:rPr lang="en-US" b="1" dirty="0" err="1" smtClean="0"/>
              <a:t>MPI_Send</a:t>
            </a:r>
            <a:r>
              <a:rPr lang="en-US" b="1" dirty="0" smtClean="0"/>
              <a:t>(   </a:t>
            </a:r>
          </a:p>
          <a:p>
            <a:pPr>
              <a:buNone/>
            </a:pPr>
            <a:r>
              <a:rPr lang="en-US" b="1" dirty="0" smtClean="0"/>
              <a:t>       void* data,  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count, 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 smtClean="0"/>
              <a:t>,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destination, 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tag,   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MPI_Comm</a:t>
            </a:r>
            <a:r>
              <a:rPr lang="en-US" b="1" dirty="0" smtClean="0"/>
              <a:t> communicator)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 smtClean="0"/>
              <a:t>MPI_Recv</a:t>
            </a:r>
            <a:r>
              <a:rPr lang="en-US" b="1" dirty="0" smtClean="0"/>
              <a:t>(    </a:t>
            </a:r>
          </a:p>
          <a:p>
            <a:pPr>
              <a:buNone/>
            </a:pPr>
            <a:r>
              <a:rPr lang="en-US" b="1" dirty="0" smtClean="0"/>
              <a:t>     void* data,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count, 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 smtClean="0"/>
              <a:t>,    </a:t>
            </a:r>
            <a:r>
              <a:rPr lang="en-US" b="1" dirty="0" err="1" smtClean="0"/>
              <a:t>int</a:t>
            </a:r>
            <a:r>
              <a:rPr lang="en-US" b="1" dirty="0" smtClean="0"/>
              <a:t> source,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tag, 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MPI_Comm</a:t>
            </a:r>
            <a:r>
              <a:rPr lang="en-US" b="1" dirty="0" smtClean="0"/>
              <a:t> communicator,    </a:t>
            </a:r>
            <a:r>
              <a:rPr lang="en-US" b="1" dirty="0" err="1" smtClean="0"/>
              <a:t>MPI_Status</a:t>
            </a:r>
            <a:r>
              <a:rPr lang="en-US" b="1" dirty="0" smtClean="0"/>
              <a:t>* status)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MPI Blocking Send and </a:t>
            </a:r>
            <a:r>
              <a:rPr lang="en-US" b="1" dirty="0" err="1" smtClean="0">
                <a:solidFill>
                  <a:srgbClr val="C00000"/>
                </a:solidFill>
              </a:rPr>
              <a:t>Recv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3951288"/>
          </a:xfrm>
        </p:spPr>
        <p:txBody>
          <a:bodyPr/>
          <a:lstStyle/>
          <a:p>
            <a:r>
              <a:rPr lang="en-US" b="1" dirty="0" err="1" smtClean="0"/>
              <a:t>MPI_Send</a:t>
            </a:r>
            <a:r>
              <a:rPr lang="en-US" b="1" dirty="0" smtClean="0"/>
              <a:t>(   </a:t>
            </a:r>
          </a:p>
          <a:p>
            <a:pPr>
              <a:buNone/>
            </a:pPr>
            <a:r>
              <a:rPr lang="en-US" b="1" dirty="0" smtClean="0"/>
              <a:t>       void* data,  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count, 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MPI_Datatype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datatype</a:t>
            </a:r>
            <a:r>
              <a:rPr lang="en-US" b="1" dirty="0" smtClean="0"/>
              <a:t>,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destination, 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tag,    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MPI_Comm</a:t>
            </a:r>
            <a:r>
              <a:rPr lang="en-US" b="1" dirty="0" smtClean="0"/>
              <a:t> communicator)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057400"/>
            <a:ext cx="434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MPI Blocking Send and </a:t>
            </a:r>
            <a:r>
              <a:rPr lang="en-US" b="1" dirty="0" err="1" smtClean="0">
                <a:solidFill>
                  <a:srgbClr val="C00000"/>
                </a:solidFill>
              </a:rPr>
              <a:t>Recv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4040188" cy="639762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267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_</a:t>
            </a:r>
            <a:r>
              <a:rPr lang="en-US" dirty="0" err="1" smtClean="0"/>
              <a:t>MPI_Status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err="1" smtClean="0"/>
              <a:t>int</a:t>
            </a:r>
            <a:r>
              <a:rPr lang="en-US" b="1" dirty="0" smtClean="0"/>
              <a:t> count;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cancelled;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MPI_SOURCE;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MPI_TAG;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MPI_ERROR;</a:t>
            </a:r>
          </a:p>
          <a:p>
            <a:pPr>
              <a:buNone/>
            </a:pPr>
            <a:r>
              <a:rPr lang="en-US" dirty="0" smtClean="0"/>
              <a:t>     } </a:t>
            </a:r>
            <a:r>
              <a:rPr lang="en-US" dirty="0" err="1" smtClean="0"/>
              <a:t>MPI_Status</a:t>
            </a:r>
            <a:r>
              <a:rPr lang="en-US" dirty="0" smtClean="0"/>
              <a:t>, *</a:t>
            </a:r>
            <a:r>
              <a:rPr lang="en-US" dirty="0" err="1" smtClean="0"/>
              <a:t>PMPI_Status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//To get count of elements</a:t>
            </a:r>
          </a:p>
          <a:p>
            <a:pPr>
              <a:buNone/>
            </a:pPr>
            <a:r>
              <a:rPr lang="en-US" dirty="0" err="1" smtClean="0"/>
              <a:t>MPI_Status</a:t>
            </a:r>
            <a:r>
              <a:rPr lang="en-US" dirty="0" smtClean="0"/>
              <a:t>  status;</a:t>
            </a:r>
          </a:p>
          <a:p>
            <a:pPr>
              <a:buNone/>
            </a:pPr>
            <a:r>
              <a:rPr lang="en-US" b="1" dirty="0" err="1" smtClean="0"/>
              <a:t>MPI_Get_count</a:t>
            </a:r>
            <a:r>
              <a:rPr lang="en-US" b="1" dirty="0" smtClean="0"/>
              <a:t>(&amp;status, </a:t>
            </a:r>
            <a:r>
              <a:rPr lang="en-US" b="1" dirty="0" err="1" smtClean="0"/>
              <a:t>recv_type</a:t>
            </a:r>
            <a:r>
              <a:rPr lang="en-US" b="1" dirty="0" smtClean="0"/>
              <a:t>, &amp;count)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 smtClean="0"/>
              <a:t>MPI_Recv</a:t>
            </a:r>
            <a:r>
              <a:rPr lang="en-US" b="1" dirty="0" smtClean="0"/>
              <a:t>(    </a:t>
            </a:r>
          </a:p>
          <a:p>
            <a:pPr>
              <a:buNone/>
            </a:pPr>
            <a:r>
              <a:rPr lang="en-US" b="1" dirty="0" smtClean="0"/>
              <a:t>     void* data,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count, 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 smtClean="0"/>
              <a:t>,    </a:t>
            </a:r>
            <a:r>
              <a:rPr lang="en-US" b="1" dirty="0" err="1" smtClean="0"/>
              <a:t>int</a:t>
            </a:r>
            <a:r>
              <a:rPr lang="en-US" b="1" dirty="0" smtClean="0"/>
              <a:t> source,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tag, 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MPI_Comm</a:t>
            </a:r>
            <a:r>
              <a:rPr lang="en-US" b="1" dirty="0" smtClean="0"/>
              <a:t> communicator,    </a:t>
            </a:r>
            <a:r>
              <a:rPr lang="en-US" b="1" dirty="0" err="1" smtClean="0">
                <a:solidFill>
                  <a:srgbClr val="C00000"/>
                </a:solidFill>
              </a:rPr>
              <a:t>MPI_Status</a:t>
            </a:r>
            <a:r>
              <a:rPr lang="en-US" b="1" dirty="0" smtClean="0">
                <a:solidFill>
                  <a:srgbClr val="C00000"/>
                </a:solidFill>
              </a:rPr>
              <a:t>* status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Send and receive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tag=200;</a:t>
            </a:r>
          </a:p>
          <a:p>
            <a:pPr>
              <a:buNone/>
            </a:pPr>
            <a:r>
              <a:rPr lang="en-US" sz="2400" dirty="0" smtClean="0"/>
              <a:t>if </a:t>
            </a:r>
            <a:r>
              <a:rPr lang="en-US" sz="2400" dirty="0"/>
              <a:t>(</a:t>
            </a:r>
            <a:r>
              <a:rPr lang="en-US" sz="2400" dirty="0" err="1"/>
              <a:t>my_rank</a:t>
            </a:r>
            <a:r>
              <a:rPr lang="en-US" sz="2400" dirty="0"/>
              <a:t> !=0){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//slave</a:t>
            </a:r>
          </a:p>
          <a:p>
            <a:pPr lvl="1">
              <a:buNone/>
            </a:pPr>
            <a:r>
              <a:rPr lang="en-US" sz="2400" b="1" dirty="0" err="1" smtClean="0"/>
              <a:t>sprintf</a:t>
            </a:r>
            <a:r>
              <a:rPr lang="en-US" sz="2400" b="1" dirty="0" smtClean="0"/>
              <a:t>(message</a:t>
            </a:r>
            <a:r>
              <a:rPr lang="en-US" sz="2400" b="1" dirty="0"/>
              <a:t>, "Hello MPI World from process %d!", </a:t>
            </a:r>
            <a:r>
              <a:rPr lang="en-US" sz="2400" b="1" dirty="0" err="1"/>
              <a:t>my_rank</a:t>
            </a:r>
            <a:r>
              <a:rPr lang="en-US" sz="2400" b="1" dirty="0"/>
              <a:t>); </a:t>
            </a:r>
            <a:endParaRPr lang="en-US" sz="2400" b="1" dirty="0" smtClean="0"/>
          </a:p>
          <a:p>
            <a:pPr lvl="1">
              <a:buNone/>
            </a:pPr>
            <a:r>
              <a:rPr lang="en-US" sz="2400" dirty="0" err="1" smtClean="0"/>
              <a:t>dest</a:t>
            </a:r>
            <a:r>
              <a:rPr lang="en-US" sz="2400" dirty="0" smtClean="0"/>
              <a:t> </a:t>
            </a:r>
            <a:r>
              <a:rPr lang="en-US" sz="2400" dirty="0"/>
              <a:t>= 0; </a:t>
            </a:r>
            <a:endParaRPr lang="en-US" sz="2400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MPI_Send</a:t>
            </a:r>
            <a:r>
              <a:rPr lang="en-US" sz="2400" b="1" dirty="0" smtClean="0">
                <a:solidFill>
                  <a:srgbClr val="C00000"/>
                </a:solidFill>
              </a:rPr>
              <a:t>(message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strlen</a:t>
            </a:r>
            <a:r>
              <a:rPr lang="en-US" sz="2400" b="1" dirty="0">
                <a:solidFill>
                  <a:srgbClr val="C00000"/>
                </a:solidFill>
              </a:rPr>
              <a:t>(message)+1, MPI_CHAR, </a:t>
            </a:r>
            <a:r>
              <a:rPr lang="en-US" sz="2400" b="1" dirty="0" err="1">
                <a:solidFill>
                  <a:srgbClr val="C00000"/>
                </a:solidFill>
              </a:rPr>
              <a:t>dest</a:t>
            </a:r>
            <a:r>
              <a:rPr lang="en-US" sz="2400" b="1" dirty="0">
                <a:solidFill>
                  <a:srgbClr val="C00000"/>
                </a:solidFill>
              </a:rPr>
              <a:t>, tag, MPI_COMM_WORLD); }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else</a:t>
            </a:r>
            <a:r>
              <a:rPr lang="en-US" sz="2400" dirty="0"/>
              <a:t>{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//master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("Hello MPI World From process 0: Num processes: %d\</a:t>
            </a:r>
            <a:r>
              <a:rPr lang="en-US" sz="2400" dirty="0" err="1"/>
              <a:t>n",p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/>
              <a:t>for (source = 1; source &lt; p; source++) 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MPI_Recv</a:t>
            </a:r>
            <a:r>
              <a:rPr lang="en-US" sz="2400" b="1" dirty="0">
                <a:solidFill>
                  <a:srgbClr val="C00000"/>
                </a:solidFill>
              </a:rPr>
              <a:t>(message, 100, MPI_CHAR, source, tag, MPI_COMM_WORLD, &amp;status);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("%s\</a:t>
            </a:r>
            <a:r>
              <a:rPr lang="en-US" sz="2400" dirty="0" err="1"/>
              <a:t>n",message</a:t>
            </a:r>
            <a:r>
              <a:rPr lang="en-US" sz="2400" dirty="0"/>
              <a:t>); </a:t>
            </a:r>
            <a:r>
              <a:rPr lang="en-US" sz="2400" dirty="0" smtClean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Send and receive integer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tag=200;</a:t>
            </a:r>
          </a:p>
          <a:p>
            <a:pPr>
              <a:buNone/>
            </a:pPr>
            <a:r>
              <a:rPr lang="en-US" sz="2400" dirty="0" smtClean="0"/>
              <a:t>if </a:t>
            </a:r>
            <a:r>
              <a:rPr lang="en-US" sz="2400" dirty="0"/>
              <a:t>(</a:t>
            </a:r>
            <a:r>
              <a:rPr lang="en-US" sz="2400" dirty="0" err="1"/>
              <a:t>my_rank</a:t>
            </a:r>
            <a:r>
              <a:rPr lang="en-US" sz="2400" dirty="0"/>
              <a:t> !=0){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//slave</a:t>
            </a:r>
          </a:p>
          <a:p>
            <a:pPr lvl="1">
              <a:buNone/>
            </a:pPr>
            <a:r>
              <a:rPr lang="en-US" sz="2400" b="1" dirty="0" err="1" smtClean="0"/>
              <a:t>sprintf</a:t>
            </a:r>
            <a:r>
              <a:rPr lang="en-US" sz="2400" b="1" dirty="0" smtClean="0"/>
              <a:t>(message</a:t>
            </a:r>
            <a:r>
              <a:rPr lang="en-US" sz="2400" b="1" dirty="0"/>
              <a:t>, "Hello MPI World from process %d!", </a:t>
            </a:r>
            <a:r>
              <a:rPr lang="en-US" sz="2400" b="1" dirty="0" err="1"/>
              <a:t>my_rank</a:t>
            </a:r>
            <a:r>
              <a:rPr lang="en-US" sz="2400" b="1" dirty="0"/>
              <a:t>); </a:t>
            </a:r>
            <a:endParaRPr lang="en-US" sz="2400" b="1" dirty="0" smtClean="0"/>
          </a:p>
          <a:p>
            <a:pPr lvl="1">
              <a:buNone/>
            </a:pPr>
            <a:r>
              <a:rPr lang="en-US" sz="2400" dirty="0" err="1" smtClean="0"/>
              <a:t>dest</a:t>
            </a:r>
            <a:r>
              <a:rPr lang="en-US" sz="2400" dirty="0" smtClean="0"/>
              <a:t> </a:t>
            </a:r>
            <a:r>
              <a:rPr lang="en-US" sz="2400" dirty="0"/>
              <a:t>= 0; </a:t>
            </a:r>
            <a:endParaRPr lang="en-US" sz="2400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MPI_Recv</a:t>
            </a:r>
            <a:r>
              <a:rPr lang="en-US" sz="2400" b="1" dirty="0" smtClean="0">
                <a:solidFill>
                  <a:srgbClr val="C00000"/>
                </a:solidFill>
              </a:rPr>
              <a:t>(&amp;num, 1, MPI_INT, </a:t>
            </a:r>
            <a:r>
              <a:rPr lang="en-US" sz="2400" b="1" dirty="0" err="1">
                <a:solidFill>
                  <a:srgbClr val="C00000"/>
                </a:solidFill>
              </a:rPr>
              <a:t>dest</a:t>
            </a:r>
            <a:r>
              <a:rPr lang="en-US" sz="2400" b="1" dirty="0">
                <a:solidFill>
                  <a:srgbClr val="C00000"/>
                </a:solidFill>
              </a:rPr>
              <a:t>, tag, </a:t>
            </a:r>
            <a:r>
              <a:rPr lang="en-US" sz="2400" b="1" dirty="0" smtClean="0">
                <a:solidFill>
                  <a:srgbClr val="C00000"/>
                </a:solidFill>
              </a:rPr>
              <a:t>MPI_COMM_WORLD, &amp;status); </a:t>
            </a:r>
            <a:r>
              <a:rPr lang="en-US" sz="2400" b="1" dirty="0">
                <a:solidFill>
                  <a:srgbClr val="C00000"/>
                </a:solidFill>
              </a:rPr>
              <a:t>}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("%d\</a:t>
            </a:r>
            <a:r>
              <a:rPr lang="en-US" sz="2400" dirty="0" err="1" smtClean="0"/>
              <a:t>n",num</a:t>
            </a:r>
            <a:r>
              <a:rPr lang="en-US" sz="2400" dirty="0" smtClean="0"/>
              <a:t>);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else</a:t>
            </a:r>
            <a:r>
              <a:rPr lang="en-US" sz="2400" dirty="0"/>
              <a:t>{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//master</a:t>
            </a:r>
          </a:p>
          <a:p>
            <a:pPr>
              <a:buNone/>
            </a:pPr>
            <a:r>
              <a:rPr lang="en-US" sz="2400" b="1" dirty="0" smtClean="0"/>
              <a:t>num=25;</a:t>
            </a:r>
          </a:p>
          <a:p>
            <a:pPr>
              <a:buNone/>
            </a:pPr>
            <a:r>
              <a:rPr lang="en-US" sz="2400" dirty="0" smtClean="0"/>
              <a:t>for </a:t>
            </a:r>
            <a:r>
              <a:rPr lang="en-US" sz="2400" dirty="0"/>
              <a:t>(source = 1; source &lt; p; source++) 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MPI_Send</a:t>
            </a:r>
            <a:r>
              <a:rPr lang="en-US" sz="2400" b="1" dirty="0" smtClean="0">
                <a:solidFill>
                  <a:srgbClr val="C00000"/>
                </a:solidFill>
              </a:rPr>
              <a:t>(&amp;num, 1, MPI_INT, </a:t>
            </a:r>
            <a:r>
              <a:rPr lang="en-US" sz="2400" b="1" dirty="0">
                <a:solidFill>
                  <a:srgbClr val="C00000"/>
                </a:solidFill>
              </a:rPr>
              <a:t>source, </a:t>
            </a:r>
            <a:r>
              <a:rPr lang="en-US" sz="2400" b="1" dirty="0" smtClean="0">
                <a:solidFill>
                  <a:srgbClr val="C00000"/>
                </a:solidFill>
              </a:rPr>
              <a:t>tag, MPI_COMM_WORLD,); 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 N Elements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4040188" cy="639762"/>
          </a:xfrm>
        </p:spPr>
        <p:txBody>
          <a:bodyPr/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267200"/>
          </a:xfrm>
        </p:spPr>
        <p:txBody>
          <a:bodyPr>
            <a:normAutofit/>
          </a:bodyPr>
          <a:lstStyle/>
          <a:p>
            <a:r>
              <a:rPr lang="en-US" b="1" dirty="0" smtClean="0"/>
              <a:t>send count of array elements to each slave</a:t>
            </a:r>
          </a:p>
          <a:p>
            <a:r>
              <a:rPr lang="en-US" b="1" dirty="0" smtClean="0"/>
              <a:t>Send array elements to each slave</a:t>
            </a:r>
          </a:p>
          <a:p>
            <a:r>
              <a:rPr lang="en-US" b="1" dirty="0" smtClean="0"/>
              <a:t>Find partial sum of elements given to master</a:t>
            </a:r>
          </a:p>
          <a:p>
            <a:endParaRPr lang="en-US" b="1" dirty="0" smtClean="0"/>
          </a:p>
          <a:p>
            <a:r>
              <a:rPr lang="en-US" b="1" dirty="0" smtClean="0"/>
              <a:t>Receive partial sum </a:t>
            </a:r>
          </a:p>
          <a:p>
            <a:r>
              <a:rPr lang="en-US" b="1" dirty="0" smtClean="0"/>
              <a:t>Calculate total sum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041775" cy="639762"/>
          </a:xfrm>
        </p:spPr>
        <p:txBody>
          <a:bodyPr/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/>
          <a:p>
            <a:r>
              <a:rPr lang="en-US" b="1" dirty="0" smtClean="0"/>
              <a:t>Receive count of elements</a:t>
            </a:r>
          </a:p>
          <a:p>
            <a:endParaRPr lang="en-US" b="1" dirty="0" smtClean="0"/>
          </a:p>
          <a:p>
            <a:r>
              <a:rPr lang="en-US" b="1" dirty="0" smtClean="0"/>
              <a:t>Receive elements</a:t>
            </a:r>
          </a:p>
          <a:p>
            <a:endParaRPr lang="en-US" b="1" dirty="0" smtClean="0"/>
          </a:p>
          <a:p>
            <a:r>
              <a:rPr lang="en-US" b="1" dirty="0" smtClean="0"/>
              <a:t>Find partial sum of elements given to each slave</a:t>
            </a:r>
          </a:p>
          <a:p>
            <a:r>
              <a:rPr lang="en-US" b="1" dirty="0" smtClean="0"/>
              <a:t>Send partial sum to root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MPI </a:t>
            </a:r>
            <a:r>
              <a:rPr lang="en-US" b="1" dirty="0" smtClean="0"/>
              <a:t>Non</a:t>
            </a:r>
            <a:r>
              <a:rPr lang="en-US" b="1" dirty="0" smtClean="0">
                <a:solidFill>
                  <a:srgbClr val="C00000"/>
                </a:solidFill>
              </a:rPr>
              <a:t>-Blocking Send and </a:t>
            </a:r>
            <a:r>
              <a:rPr lang="en-US" b="1" dirty="0" err="1" smtClean="0">
                <a:solidFill>
                  <a:srgbClr val="C00000"/>
                </a:solidFill>
              </a:rPr>
              <a:t>Recv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3951288"/>
          </a:xfrm>
        </p:spPr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MPI_Isend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void</a:t>
            </a:r>
            <a:r>
              <a:rPr lang="en-US" dirty="0" smtClean="0"/>
              <a:t> *</a:t>
            </a:r>
            <a:r>
              <a:rPr lang="en-US" i="1" dirty="0" err="1" smtClean="0"/>
              <a:t>buf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count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MPI_Datatype</a:t>
            </a:r>
            <a:r>
              <a:rPr lang="en-US" dirty="0" smtClean="0"/>
              <a:t> </a:t>
            </a:r>
            <a:r>
              <a:rPr lang="en-US" i="1" dirty="0" err="1" smtClean="0"/>
              <a:t>datatype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dest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tag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MPI_Comm</a:t>
            </a:r>
            <a:r>
              <a:rPr lang="en-US" dirty="0" smtClean="0"/>
              <a:t> </a:t>
            </a:r>
            <a:r>
              <a:rPr lang="en-US" i="1" dirty="0" err="1" smtClean="0"/>
              <a:t>comm</a:t>
            </a:r>
            <a:r>
              <a:rPr lang="en-US" b="1" dirty="0" smtClean="0"/>
              <a:t>,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MPI_Request</a:t>
            </a:r>
            <a:r>
              <a:rPr lang="en-US" dirty="0" smtClean="0"/>
              <a:t> *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MPI_Irecv</a:t>
            </a:r>
            <a:r>
              <a:rPr lang="en-US" b="1" dirty="0" smtClean="0"/>
              <a:t>(</a:t>
            </a:r>
          </a:p>
          <a:p>
            <a:pPr>
              <a:buNone/>
            </a:pPr>
            <a:r>
              <a:rPr lang="en-US" b="1" dirty="0" smtClean="0"/>
              <a:t>    void </a:t>
            </a:r>
            <a:r>
              <a:rPr lang="en-US" i="1" dirty="0" smtClean="0"/>
              <a:t>*</a:t>
            </a:r>
            <a:r>
              <a:rPr lang="en-US" i="1" dirty="0" err="1" smtClean="0"/>
              <a:t>buf</a:t>
            </a:r>
            <a:r>
              <a:rPr lang="en-US" b="1" dirty="0" smtClean="0"/>
              <a:t>,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i="1" dirty="0" smtClean="0"/>
              <a:t>count</a:t>
            </a:r>
            <a:r>
              <a:rPr lang="en-US" b="1" dirty="0" smtClean="0"/>
              <a:t>,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i="1" dirty="0" err="1" smtClean="0"/>
              <a:t>datatype</a:t>
            </a:r>
            <a:r>
              <a:rPr lang="en-US" b="1" dirty="0" smtClean="0"/>
              <a:t>,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i="1" dirty="0" smtClean="0"/>
              <a:t>source</a:t>
            </a:r>
            <a:r>
              <a:rPr lang="en-US" b="1" dirty="0" smtClean="0"/>
              <a:t>,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i="1" dirty="0" smtClean="0"/>
              <a:t>tag</a:t>
            </a:r>
            <a:r>
              <a:rPr lang="en-US" b="1" dirty="0" smtClean="0"/>
              <a:t>,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i="1" dirty="0" err="1" smtClean="0"/>
              <a:t>comm</a:t>
            </a:r>
            <a:r>
              <a:rPr lang="en-US" b="1" dirty="0" smtClean="0"/>
              <a:t>,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MPI_Request</a:t>
            </a:r>
            <a:r>
              <a:rPr lang="en-US" b="1" dirty="0" smtClean="0"/>
              <a:t> </a:t>
            </a:r>
            <a:r>
              <a:rPr lang="en-US" i="1" dirty="0" smtClean="0"/>
              <a:t>*request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MPI </a:t>
            </a:r>
            <a:r>
              <a:rPr lang="en-US" b="1" dirty="0" smtClean="0"/>
              <a:t>Non</a:t>
            </a:r>
            <a:r>
              <a:rPr lang="en-US" b="1" dirty="0" smtClean="0">
                <a:solidFill>
                  <a:srgbClr val="C00000"/>
                </a:solidFill>
              </a:rPr>
              <a:t>-Blocking Send and </a:t>
            </a:r>
            <a:r>
              <a:rPr lang="en-US" b="1" dirty="0" err="1" smtClean="0">
                <a:solidFill>
                  <a:srgbClr val="C00000"/>
                </a:solidFill>
              </a:rPr>
              <a:t>Recv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3951288"/>
          </a:xfrm>
        </p:spPr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MPI_Isend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void</a:t>
            </a:r>
            <a:r>
              <a:rPr lang="en-US" dirty="0" smtClean="0"/>
              <a:t> *</a:t>
            </a:r>
            <a:r>
              <a:rPr lang="en-US" i="1" dirty="0" err="1" smtClean="0"/>
              <a:t>buf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count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MPI_Datatype</a:t>
            </a:r>
            <a:r>
              <a:rPr lang="en-US" dirty="0" smtClean="0"/>
              <a:t> </a:t>
            </a:r>
            <a:r>
              <a:rPr lang="en-US" i="1" dirty="0" err="1" smtClean="0"/>
              <a:t>datatype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dest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tag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MPI_Comm</a:t>
            </a:r>
            <a:r>
              <a:rPr lang="en-US" dirty="0" smtClean="0"/>
              <a:t> </a:t>
            </a:r>
            <a:r>
              <a:rPr lang="en-US" i="1" dirty="0" err="1" smtClean="0"/>
              <a:t>comm</a:t>
            </a:r>
            <a:r>
              <a:rPr lang="en-US" b="1" dirty="0" smtClean="0"/>
              <a:t>,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MPI_Request</a:t>
            </a:r>
            <a:r>
              <a:rPr lang="en-US" dirty="0" smtClean="0">
                <a:solidFill>
                  <a:srgbClr val="C00000"/>
                </a:solidFill>
              </a:rPr>
              <a:t> *</a:t>
            </a:r>
            <a:r>
              <a:rPr lang="en-US" i="1" dirty="0" smtClean="0">
                <a:solidFill>
                  <a:srgbClr val="C00000"/>
                </a:solidFill>
              </a:rPr>
              <a:t>request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);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MPI_Request_get_status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b="1" dirty="0" err="1" smtClean="0"/>
              <a:t>MPI_Request</a:t>
            </a:r>
            <a:r>
              <a:rPr lang="en-US" dirty="0" smtClean="0"/>
              <a:t> </a:t>
            </a:r>
            <a:r>
              <a:rPr lang="en-US" i="1" dirty="0" smtClean="0"/>
              <a:t>request</a:t>
            </a:r>
            <a:r>
              <a:rPr lang="en-US" b="1" dirty="0" smtClean="0"/>
              <a:t>,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*</a:t>
            </a:r>
            <a:r>
              <a:rPr lang="en-US" i="1" dirty="0" smtClean="0"/>
              <a:t>flag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MPI_Status</a:t>
            </a:r>
            <a:r>
              <a:rPr lang="en-US" dirty="0" smtClean="0"/>
              <a:t> *</a:t>
            </a:r>
            <a:r>
              <a:rPr lang="en-US" i="1" dirty="0" smtClean="0"/>
              <a:t>status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request</a:t>
            </a:r>
            <a:r>
              <a:rPr lang="en-US" dirty="0" smtClean="0">
                <a:solidFill>
                  <a:srgbClr val="C00000"/>
                </a:solidFill>
              </a:rPr>
              <a:t>[in] </a:t>
            </a:r>
            <a:r>
              <a:rPr lang="en-US" dirty="0" smtClean="0"/>
              <a:t>request (handle)</a:t>
            </a: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flag</a:t>
            </a:r>
            <a:r>
              <a:rPr lang="en-US" dirty="0" smtClean="0">
                <a:solidFill>
                  <a:srgbClr val="C00000"/>
                </a:solidFill>
              </a:rPr>
              <a:t>[out] </a:t>
            </a:r>
            <a:r>
              <a:rPr lang="en-US" dirty="0" smtClean="0"/>
              <a:t>true if operation has completed (logical)</a:t>
            </a:r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status</a:t>
            </a:r>
            <a:r>
              <a:rPr lang="en-US" dirty="0" smtClean="0">
                <a:solidFill>
                  <a:srgbClr val="C00000"/>
                </a:solidFill>
              </a:rPr>
              <a:t>[out] </a:t>
            </a:r>
            <a:r>
              <a:rPr lang="en-US" dirty="0" smtClean="0"/>
              <a:t>status object (Status). </a:t>
            </a:r>
          </a:p>
          <a:p>
            <a:pPr>
              <a:buNone/>
            </a:pPr>
            <a:r>
              <a:rPr lang="en-US" dirty="0" smtClean="0"/>
              <a:t>May be MPI_STATUS_IGNORE.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Non-Blocking Send </a:t>
            </a:r>
            <a:r>
              <a:rPr lang="en-US" dirty="0" err="1" smtClean="0"/>
              <a:t>Recv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dirty="0" smtClean="0"/>
              <a:t>#include "</a:t>
            </a:r>
            <a:r>
              <a:rPr lang="en-US" sz="3800" dirty="0" err="1" smtClean="0"/>
              <a:t>mpi.h</a:t>
            </a:r>
            <a:r>
              <a:rPr lang="en-US" sz="3800" dirty="0" smtClean="0"/>
              <a:t>"</a:t>
            </a:r>
            <a:br>
              <a:rPr lang="en-US" sz="3800" dirty="0" smtClean="0"/>
            </a:br>
            <a:r>
              <a:rPr lang="en-US" sz="3800" dirty="0" smtClean="0"/>
              <a:t>#include &lt;</a:t>
            </a:r>
            <a:r>
              <a:rPr lang="en-US" sz="3800" dirty="0" err="1" smtClean="0"/>
              <a:t>stdio.h</a:t>
            </a:r>
            <a:r>
              <a:rPr lang="en-US" sz="3800" dirty="0" smtClean="0"/>
              <a:t>&gt;</a:t>
            </a:r>
            <a:br>
              <a:rPr lang="en-US" sz="3800" dirty="0" smtClean="0"/>
            </a:br>
            <a:r>
              <a:rPr lang="en-US" sz="3800" dirty="0" err="1" smtClean="0"/>
              <a:t>int</a:t>
            </a:r>
            <a:r>
              <a:rPr lang="en-US" sz="3800" dirty="0" smtClean="0"/>
              <a:t> main(</a:t>
            </a:r>
            <a:r>
              <a:rPr lang="en-US" sz="3800" dirty="0" err="1" smtClean="0"/>
              <a:t>int</a:t>
            </a:r>
            <a:r>
              <a:rPr lang="en-US" sz="3800" dirty="0" smtClean="0"/>
              <a:t> </a:t>
            </a:r>
            <a:r>
              <a:rPr lang="en-US" sz="3800" dirty="0" err="1" smtClean="0"/>
              <a:t>argc</a:t>
            </a:r>
            <a:r>
              <a:rPr lang="en-US" sz="3800" dirty="0" smtClean="0"/>
              <a:t>, char *</a:t>
            </a:r>
            <a:r>
              <a:rPr lang="en-US" sz="3800" dirty="0" err="1" smtClean="0"/>
              <a:t>argv</a:t>
            </a:r>
            <a:r>
              <a:rPr lang="en-US" sz="3800" dirty="0" smtClean="0"/>
              <a:t>[])</a:t>
            </a:r>
            <a:br>
              <a:rPr lang="en-US" sz="3800" dirty="0" smtClean="0"/>
            </a:br>
            <a:r>
              <a:rPr lang="en-US" sz="3800" dirty="0" smtClean="0"/>
              <a:t>{</a:t>
            </a:r>
            <a:br>
              <a:rPr lang="en-US" sz="3800" dirty="0" smtClean="0"/>
            </a:br>
            <a:r>
              <a:rPr lang="en-US" sz="3800" dirty="0" smtClean="0"/>
              <a:t>    </a:t>
            </a:r>
            <a:r>
              <a:rPr lang="en-US" sz="3800" dirty="0" err="1" smtClean="0"/>
              <a:t>int</a:t>
            </a:r>
            <a:r>
              <a:rPr lang="en-US" sz="3800" dirty="0" smtClean="0"/>
              <a:t> </a:t>
            </a:r>
            <a:r>
              <a:rPr lang="en-US" sz="3800" dirty="0" err="1" smtClean="0"/>
              <a:t>myid</a:t>
            </a:r>
            <a:r>
              <a:rPr lang="en-US" sz="3800" dirty="0" smtClean="0"/>
              <a:t>, </a:t>
            </a:r>
            <a:r>
              <a:rPr lang="en-US" sz="3800" dirty="0" err="1" smtClean="0"/>
              <a:t>numprocs</a:t>
            </a:r>
            <a:r>
              <a:rPr lang="en-US" sz="3800" dirty="0" smtClean="0"/>
              <a:t>, left, right;</a:t>
            </a:r>
            <a:br>
              <a:rPr lang="en-US" sz="3800" dirty="0" smtClean="0"/>
            </a:br>
            <a:r>
              <a:rPr lang="en-US" sz="3800" dirty="0" smtClean="0"/>
              <a:t>    </a:t>
            </a:r>
            <a:r>
              <a:rPr lang="en-US" sz="3800" dirty="0" err="1" smtClean="0"/>
              <a:t>int</a:t>
            </a:r>
            <a:r>
              <a:rPr lang="en-US" sz="3800" dirty="0" smtClean="0"/>
              <a:t> buffer[10], buffer2[10];</a:t>
            </a:r>
            <a:br>
              <a:rPr lang="en-US" sz="3800" dirty="0" smtClean="0"/>
            </a:br>
            <a:r>
              <a:rPr lang="en-US" sz="3800" dirty="0" smtClean="0"/>
              <a:t>    </a:t>
            </a:r>
            <a:r>
              <a:rPr lang="en-US" sz="3800" b="1" dirty="0" err="1" smtClean="0">
                <a:solidFill>
                  <a:srgbClr val="C00000"/>
                </a:solidFill>
              </a:rPr>
              <a:t>MPI_Request</a:t>
            </a:r>
            <a:r>
              <a:rPr lang="en-US" sz="3800" b="1" dirty="0" smtClean="0">
                <a:solidFill>
                  <a:srgbClr val="C00000"/>
                </a:solidFill>
              </a:rPr>
              <a:t> request, request2;</a:t>
            </a:r>
            <a:br>
              <a:rPr lang="en-US" sz="3800" b="1" dirty="0" smtClean="0">
                <a:solidFill>
                  <a:srgbClr val="C00000"/>
                </a:solidFill>
              </a:rPr>
            </a:br>
            <a:r>
              <a:rPr lang="en-US" sz="3800" b="1" dirty="0" smtClean="0">
                <a:solidFill>
                  <a:srgbClr val="C00000"/>
                </a:solidFill>
              </a:rPr>
              <a:t>    </a:t>
            </a:r>
            <a:r>
              <a:rPr lang="en-US" sz="3800" b="1" dirty="0" err="1" smtClean="0">
                <a:solidFill>
                  <a:srgbClr val="C00000"/>
                </a:solidFill>
              </a:rPr>
              <a:t>MPI_Status</a:t>
            </a:r>
            <a:r>
              <a:rPr lang="en-US" sz="3800" b="1" dirty="0" smtClean="0">
                <a:solidFill>
                  <a:srgbClr val="C00000"/>
                </a:solidFill>
              </a:rPr>
              <a:t> status;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    </a:t>
            </a:r>
            <a:r>
              <a:rPr lang="en-US" sz="3800" u="sng" dirty="0" err="1" smtClean="0">
                <a:hlinkClick r:id="rId2"/>
              </a:rPr>
              <a:t>MPI_Init</a:t>
            </a:r>
            <a:r>
              <a:rPr lang="en-US" sz="3800" dirty="0" smtClean="0"/>
              <a:t>(&amp;</a:t>
            </a:r>
            <a:r>
              <a:rPr lang="en-US" sz="3800" dirty="0" err="1" smtClean="0"/>
              <a:t>argc,&amp;argv</a:t>
            </a:r>
            <a:r>
              <a:rPr lang="en-US" sz="3800" dirty="0" smtClean="0"/>
              <a:t>);</a:t>
            </a:r>
            <a:br>
              <a:rPr lang="en-US" sz="3800" dirty="0" smtClean="0"/>
            </a:br>
            <a:r>
              <a:rPr lang="en-US" sz="3800" dirty="0" smtClean="0"/>
              <a:t>    </a:t>
            </a:r>
            <a:r>
              <a:rPr lang="en-US" sz="3800" u="sng" dirty="0" err="1" smtClean="0">
                <a:hlinkClick r:id="rId3"/>
              </a:rPr>
              <a:t>MPI_Comm_size</a:t>
            </a:r>
            <a:r>
              <a:rPr lang="en-US" sz="3800" dirty="0" smtClean="0"/>
              <a:t>(MPI_COMM_WORLD, &amp;</a:t>
            </a:r>
            <a:r>
              <a:rPr lang="en-US" sz="3800" dirty="0" err="1" smtClean="0"/>
              <a:t>numprocs</a:t>
            </a:r>
            <a:r>
              <a:rPr lang="en-US" sz="3800" dirty="0" smtClean="0"/>
              <a:t>);</a:t>
            </a:r>
            <a:br>
              <a:rPr lang="en-US" sz="3800" dirty="0" smtClean="0"/>
            </a:br>
            <a:r>
              <a:rPr lang="en-US" sz="3800" dirty="0" smtClean="0"/>
              <a:t>    </a:t>
            </a:r>
            <a:r>
              <a:rPr lang="en-US" sz="3800" u="sng" dirty="0" err="1" smtClean="0">
                <a:hlinkClick r:id="rId4"/>
              </a:rPr>
              <a:t>MPI_Comm_rank</a:t>
            </a:r>
            <a:r>
              <a:rPr lang="en-US" sz="3800" dirty="0" smtClean="0"/>
              <a:t>(MPI_COMM_WORLD, &amp;</a:t>
            </a:r>
            <a:r>
              <a:rPr lang="en-US" sz="3800" dirty="0" err="1" smtClean="0"/>
              <a:t>myid</a:t>
            </a:r>
            <a:r>
              <a:rPr lang="en-US" sz="3800" dirty="0" smtClean="0"/>
              <a:t>);</a:t>
            </a:r>
            <a:br>
              <a:rPr lang="en-US" sz="3800" dirty="0" smtClean="0"/>
            </a:br>
            <a:r>
              <a:rPr lang="en-US" sz="3800" dirty="0" smtClean="0"/>
              <a:t>    </a:t>
            </a:r>
            <a:r>
              <a:rPr lang="en-US" sz="3800" b="1" dirty="0" smtClean="0"/>
              <a:t>right = (</a:t>
            </a:r>
            <a:r>
              <a:rPr lang="en-US" sz="3800" b="1" dirty="0" err="1" smtClean="0"/>
              <a:t>myid</a:t>
            </a:r>
            <a:r>
              <a:rPr lang="en-US" sz="3800" b="1" dirty="0" smtClean="0"/>
              <a:t> + 1) % </a:t>
            </a:r>
            <a:r>
              <a:rPr lang="en-US" sz="3800" b="1" dirty="0" err="1" smtClean="0"/>
              <a:t>numprocs</a:t>
            </a:r>
            <a:r>
              <a:rPr lang="en-US" sz="3800" b="1" dirty="0" smtClean="0"/>
              <a:t>;</a:t>
            </a:r>
            <a:br>
              <a:rPr lang="en-US" sz="3800" b="1" dirty="0" smtClean="0"/>
            </a:br>
            <a:r>
              <a:rPr lang="en-US" sz="3800" b="1" dirty="0" smtClean="0"/>
              <a:t>    left = </a:t>
            </a:r>
            <a:r>
              <a:rPr lang="en-US" sz="3800" b="1" dirty="0" err="1" smtClean="0"/>
              <a:t>myid</a:t>
            </a:r>
            <a:r>
              <a:rPr lang="en-US" sz="3800" b="1" dirty="0" smtClean="0"/>
              <a:t> - 1;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    </a:t>
            </a:r>
            <a:r>
              <a:rPr lang="en-US" sz="3800" b="1" dirty="0" smtClean="0"/>
              <a:t>if (left &lt; 0)</a:t>
            </a:r>
            <a:br>
              <a:rPr lang="en-US" sz="3800" b="1" dirty="0" smtClean="0"/>
            </a:br>
            <a:r>
              <a:rPr lang="en-US" sz="3800" b="1" dirty="0" smtClean="0"/>
              <a:t>        left = </a:t>
            </a:r>
            <a:r>
              <a:rPr lang="en-US" sz="3800" b="1" dirty="0" err="1" smtClean="0"/>
              <a:t>numprocs</a:t>
            </a:r>
            <a:r>
              <a:rPr lang="en-US" sz="3800" b="1" dirty="0" smtClean="0"/>
              <a:t> - 1;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 </a:t>
            </a:r>
            <a:r>
              <a:rPr lang="en-US" sz="4200" b="1" u="sng" dirty="0" err="1" smtClean="0">
                <a:solidFill>
                  <a:srgbClr val="C00000"/>
                </a:solidFill>
                <a:hlinkClick r:id="rId5"/>
              </a:rPr>
              <a:t>MPI_Irecv</a:t>
            </a:r>
            <a:r>
              <a:rPr lang="en-US" sz="4200" b="1" dirty="0" smtClean="0">
                <a:solidFill>
                  <a:srgbClr val="C00000"/>
                </a:solidFill>
              </a:rPr>
              <a:t>(buffer, 10, MPI_INT, left, 123, MPI_COMM_WORLD, &amp;request);</a:t>
            </a:r>
          </a:p>
          <a:p>
            <a:pPr>
              <a:buNone/>
            </a:pPr>
            <a:endParaRPr lang="en-US" sz="4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4200" b="1" u="sng" dirty="0" err="1" smtClean="0">
                <a:solidFill>
                  <a:srgbClr val="C00000"/>
                </a:solidFill>
                <a:hlinkClick r:id="rId6"/>
              </a:rPr>
              <a:t>MPI_Isend</a:t>
            </a:r>
            <a:r>
              <a:rPr lang="en-US" sz="4200" b="1" dirty="0" smtClean="0">
                <a:solidFill>
                  <a:srgbClr val="C00000"/>
                </a:solidFill>
              </a:rPr>
              <a:t>(buffer2, 10, MPI_INT, right, 123, MPI_COMM_WORLD, &amp;request2);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3800" dirty="0" smtClean="0"/>
              <a:t>    </a:t>
            </a:r>
            <a:r>
              <a:rPr lang="en-US" sz="3800" u="sng" dirty="0" err="1" smtClean="0">
                <a:hlinkClick r:id="rId7"/>
              </a:rPr>
              <a:t>MPI_Wait</a:t>
            </a:r>
            <a:r>
              <a:rPr lang="en-US" sz="3800" dirty="0" smtClean="0"/>
              <a:t>(&amp;request, &amp;status);</a:t>
            </a:r>
            <a:br>
              <a:rPr lang="en-US" sz="3800" dirty="0" smtClean="0"/>
            </a:br>
            <a:r>
              <a:rPr lang="en-US" sz="3800" dirty="0" smtClean="0"/>
              <a:t>    </a:t>
            </a:r>
            <a:r>
              <a:rPr lang="en-US" sz="3800" u="sng" dirty="0" err="1" smtClean="0">
                <a:hlinkClick r:id="rId7"/>
              </a:rPr>
              <a:t>MPI_Wait</a:t>
            </a:r>
            <a:r>
              <a:rPr lang="en-US" sz="3800" dirty="0" smtClean="0"/>
              <a:t>(&amp;request2, &amp;status);</a:t>
            </a:r>
            <a:br>
              <a:rPr lang="en-US" sz="3800" dirty="0" smtClean="0"/>
            </a:br>
            <a:r>
              <a:rPr lang="en-US" sz="3800" dirty="0" smtClean="0"/>
              <a:t>    </a:t>
            </a:r>
            <a:r>
              <a:rPr lang="en-US" sz="3800" u="sng" dirty="0" err="1" smtClean="0">
                <a:hlinkClick r:id="rId8"/>
              </a:rPr>
              <a:t>MPI_Finalize</a:t>
            </a:r>
            <a:r>
              <a:rPr lang="en-US" sz="3800" dirty="0" smtClean="0"/>
              <a:t>();</a:t>
            </a:r>
            <a:br>
              <a:rPr lang="en-US" sz="3800" dirty="0" smtClean="0"/>
            </a:br>
            <a:r>
              <a:rPr lang="en-US" sz="3800" dirty="0" smtClean="0"/>
              <a:t>    return 0;</a:t>
            </a:r>
            <a:br>
              <a:rPr lang="en-US" sz="3800" dirty="0" smtClean="0"/>
            </a:br>
            <a:r>
              <a:rPr lang="en-US" sz="3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Sequential </a:t>
            </a:r>
          </a:p>
          <a:p>
            <a:pPr lvl="2">
              <a:buNone/>
            </a:pPr>
            <a:r>
              <a:rPr lang="en-US" dirty="0" smtClean="0"/>
              <a:t>•C, C++, Java </a:t>
            </a:r>
          </a:p>
          <a:p>
            <a:pPr>
              <a:buNone/>
            </a:pPr>
            <a:r>
              <a:rPr lang="en-US" b="1" dirty="0" smtClean="0"/>
              <a:t>• Multi-core </a:t>
            </a:r>
          </a:p>
          <a:p>
            <a:pPr lvl="2">
              <a:buNone/>
            </a:pPr>
            <a:r>
              <a:rPr lang="en-US" dirty="0" smtClean="0"/>
              <a:t>•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 smtClean="0"/>
              <a:t>•</a:t>
            </a:r>
            <a:r>
              <a:rPr lang="en-US" dirty="0" err="1" smtClean="0"/>
              <a:t>Pthreads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Distributed (listing only for HPC) </a:t>
            </a:r>
          </a:p>
          <a:p>
            <a:pPr lvl="1">
              <a:buNone/>
            </a:pPr>
            <a:r>
              <a:rPr lang="en-US" dirty="0" smtClean="0"/>
              <a:t>•Message Passing Interface (MPI) </a:t>
            </a:r>
          </a:p>
          <a:p>
            <a:pPr lvl="1">
              <a:buNone/>
            </a:pPr>
            <a:r>
              <a:rPr lang="en-US" dirty="0" smtClean="0"/>
              <a:t>•Parallel Virtual Machine (PVM)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programming</a:t>
            </a:r>
          </a:p>
          <a:p>
            <a:r>
              <a:rPr lang="en-US" dirty="0" smtClean="0"/>
              <a:t>Blocking and non blocking</a:t>
            </a:r>
          </a:p>
          <a:p>
            <a:r>
              <a:rPr lang="en-US" dirty="0" smtClean="0"/>
              <a:t>Point to point communication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Major things to know in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Data types</a:t>
            </a:r>
          </a:p>
          <a:p>
            <a:r>
              <a:rPr lang="en-US" dirty="0" smtClean="0"/>
              <a:t>Format of MPI calls</a:t>
            </a:r>
          </a:p>
          <a:p>
            <a:r>
              <a:rPr lang="en-US" dirty="0" smtClean="0"/>
              <a:t>Communicator </a:t>
            </a:r>
          </a:p>
          <a:p>
            <a:r>
              <a:rPr lang="en-US" dirty="0" smtClean="0"/>
              <a:t>Rank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Point to point communication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Collective Communication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1" dirty="0"/>
              <a:t>Collective communications</a:t>
            </a:r>
            <a:r>
              <a:rPr lang="en-US" sz="2800" b="1" dirty="0"/>
              <a:t> </a:t>
            </a:r>
            <a:r>
              <a:rPr lang="en-US" sz="2800" dirty="0"/>
              <a:t>refer to set of MPI functions that transmit data among all processes specified by a given communicator.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/>
              <a:t>Three general classes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Barrier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Global communication (broadcast, gather, scatter)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Global reduction 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Simplifications of collective communications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Collective functions are less flexible than point-to-point in the following ways:</a:t>
            </a:r>
          </a:p>
          <a:p>
            <a:pPr marL="990600" lvl="1" indent="-533400">
              <a:buFontTx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Amount of data sent must exactly match </a:t>
            </a:r>
            <a:r>
              <a:rPr lang="en-US" dirty="0"/>
              <a:t>amount of data specified by receiver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No tag argument</a:t>
            </a:r>
          </a:p>
          <a:p>
            <a:pPr marL="990600" lvl="1" indent="-533400">
              <a:buFontTx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Blocking versions </a:t>
            </a:r>
            <a:r>
              <a:rPr lang="en-US" b="1" dirty="0" smtClean="0">
                <a:solidFill>
                  <a:srgbClr val="C00000"/>
                </a:solidFill>
              </a:rPr>
              <a:t>only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MPI_Barrier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 dirty="0" err="1">
                <a:solidFill>
                  <a:srgbClr val="C00000"/>
                </a:solidFill>
              </a:rPr>
              <a:t>MPI_Barrier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MPI_Comm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comm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dirty="0"/>
              <a:t>     IN : </a:t>
            </a:r>
            <a:r>
              <a:rPr lang="en-US" dirty="0" err="1"/>
              <a:t>comm</a:t>
            </a:r>
            <a:r>
              <a:rPr lang="en-US" dirty="0"/>
              <a:t>  (communicator)</a:t>
            </a:r>
          </a:p>
          <a:p>
            <a:endParaRPr lang="en-US" dirty="0"/>
          </a:p>
          <a:p>
            <a:r>
              <a:rPr lang="en-US" dirty="0"/>
              <a:t>Blocks each calling process until all processes in communicator have executed a call to </a:t>
            </a:r>
            <a:r>
              <a:rPr lang="en-US" i="1" dirty="0" err="1"/>
              <a:t>MPI_Barrier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Used whenever you need to enforce ordering on the execution of the processors:</a:t>
            </a:r>
          </a:p>
          <a:p>
            <a:pPr lvl="1"/>
            <a:r>
              <a:rPr lang="en-US"/>
              <a:t>e.g. Writing to an output stream in a specified order</a:t>
            </a:r>
          </a:p>
          <a:p>
            <a:pPr lvl="1"/>
            <a:r>
              <a:rPr lang="en-US"/>
              <a:t>Often, blocking calls can implicitly perform the same function as a call to barrier().</a:t>
            </a:r>
          </a:p>
          <a:p>
            <a:pPr lvl="1"/>
            <a:r>
              <a:rPr lang="en-US"/>
              <a:t>Expensive operation 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Global Operations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tx1"/>
                </a:solidFill>
              </a:rPr>
              <a:t>MPI_Bcast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MPI_Gather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MPI_Scatter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MPI_Allreduce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MPI_Alltoall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7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MPI_Bcast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313" name="Group 73"/>
          <p:cNvGraphicFramePr>
            <a:graphicFrameLocks noGrp="1"/>
          </p:cNvGraphicFramePr>
          <p:nvPr>
            <p:ph idx="1"/>
          </p:nvPr>
        </p:nvGraphicFramePr>
        <p:xfrm>
          <a:off x="914400" y="268605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431800"/>
                <a:gridCol w="5842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5" name="Text Box 65"/>
          <p:cNvSpPr txBox="1">
            <a:spLocks noChangeArrowheads="1"/>
          </p:cNvSpPr>
          <p:nvPr/>
        </p:nvSpPr>
        <p:spPr bwMode="auto">
          <a:xfrm rot="16200000">
            <a:off x="9525" y="30575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>
            <a:off x="76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8" name="Text Box 68"/>
          <p:cNvSpPr txBox="1">
            <a:spLocks noChangeArrowheads="1"/>
          </p:cNvSpPr>
          <p:nvPr/>
        </p:nvSpPr>
        <p:spPr bwMode="auto">
          <a:xfrm>
            <a:off x="990600" y="1828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838200" y="2209800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0311" name="Line 71"/>
          <p:cNvSpPr>
            <a:spLocks noChangeShapeType="1"/>
          </p:cNvSpPr>
          <p:nvPr/>
        </p:nvSpPr>
        <p:spPr bwMode="auto">
          <a:xfrm>
            <a:off x="17526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2" name="Text Box 72"/>
          <p:cNvSpPr txBox="1">
            <a:spLocks noChangeArrowheads="1"/>
          </p:cNvSpPr>
          <p:nvPr/>
        </p:nvSpPr>
        <p:spPr bwMode="auto">
          <a:xfrm>
            <a:off x="984250" y="2727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  <a:r>
              <a:rPr lang="en-US" sz="2000" baseline="-25000" dirty="0"/>
              <a:t>0</a:t>
            </a:r>
          </a:p>
        </p:txBody>
      </p:sp>
      <p:graphicFrame>
        <p:nvGraphicFramePr>
          <p:cNvPr id="10314" name="Group 74"/>
          <p:cNvGraphicFramePr>
            <a:graphicFrameLocks noGrp="1"/>
          </p:cNvGraphicFramePr>
          <p:nvPr/>
        </p:nvGraphicFramePr>
        <p:xfrm>
          <a:off x="5715000" y="268605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431800"/>
                <a:gridCol w="5842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65" name="Text Box 125"/>
          <p:cNvSpPr txBox="1">
            <a:spLocks noChangeArrowheads="1"/>
          </p:cNvSpPr>
          <p:nvPr/>
        </p:nvSpPr>
        <p:spPr bwMode="auto">
          <a:xfrm rot="16200000">
            <a:off x="4810125" y="30575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0366" name="Line 126"/>
          <p:cNvSpPr>
            <a:spLocks noChangeShapeType="1"/>
          </p:cNvSpPr>
          <p:nvPr/>
        </p:nvSpPr>
        <p:spPr bwMode="auto">
          <a:xfrm>
            <a:off x="5562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7" name="Text Box 127"/>
          <p:cNvSpPr txBox="1">
            <a:spLocks noChangeArrowheads="1"/>
          </p:cNvSpPr>
          <p:nvPr/>
        </p:nvSpPr>
        <p:spPr bwMode="auto">
          <a:xfrm>
            <a:off x="5638800" y="2209800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0368" name="Line 128"/>
          <p:cNvSpPr>
            <a:spLocks noChangeShapeType="1"/>
          </p:cNvSpPr>
          <p:nvPr/>
        </p:nvSpPr>
        <p:spPr bwMode="auto">
          <a:xfrm>
            <a:off x="65532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9" name="Text Box 129"/>
          <p:cNvSpPr txBox="1">
            <a:spLocks noChangeArrowheads="1"/>
          </p:cNvSpPr>
          <p:nvPr/>
        </p:nvSpPr>
        <p:spPr bwMode="auto">
          <a:xfrm>
            <a:off x="5784850" y="2727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0370" name="Text Box 130"/>
          <p:cNvSpPr txBox="1">
            <a:spLocks noChangeArrowheads="1"/>
          </p:cNvSpPr>
          <p:nvPr/>
        </p:nvSpPr>
        <p:spPr bwMode="auto">
          <a:xfrm>
            <a:off x="5791200" y="32607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0371" name="Text Box 131"/>
          <p:cNvSpPr txBox="1">
            <a:spLocks noChangeArrowheads="1"/>
          </p:cNvSpPr>
          <p:nvPr/>
        </p:nvSpPr>
        <p:spPr bwMode="auto">
          <a:xfrm>
            <a:off x="5791200" y="37941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0372" name="Text Box 132"/>
          <p:cNvSpPr txBox="1">
            <a:spLocks noChangeArrowheads="1"/>
          </p:cNvSpPr>
          <p:nvPr/>
        </p:nvSpPr>
        <p:spPr bwMode="auto">
          <a:xfrm>
            <a:off x="5791200" y="4251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0373" name="Text Box 133"/>
          <p:cNvSpPr txBox="1">
            <a:spLocks noChangeArrowheads="1"/>
          </p:cNvSpPr>
          <p:nvPr/>
        </p:nvSpPr>
        <p:spPr bwMode="auto">
          <a:xfrm>
            <a:off x="5797550" y="48006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0374" name="Text Box 134"/>
          <p:cNvSpPr txBox="1">
            <a:spLocks noChangeArrowheads="1"/>
          </p:cNvSpPr>
          <p:nvPr/>
        </p:nvSpPr>
        <p:spPr bwMode="auto">
          <a:xfrm>
            <a:off x="5791200" y="53181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0375" name="Line 135"/>
          <p:cNvSpPr>
            <a:spLocks noChangeShapeType="1"/>
          </p:cNvSpPr>
          <p:nvPr/>
        </p:nvSpPr>
        <p:spPr bwMode="auto">
          <a:xfrm>
            <a:off x="4191000" y="4191000"/>
            <a:ext cx="9906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7" name="Text Box 137"/>
          <p:cNvSpPr txBox="1">
            <a:spLocks noChangeArrowheads="1"/>
          </p:cNvSpPr>
          <p:nvPr/>
        </p:nvSpPr>
        <p:spPr bwMode="auto">
          <a:xfrm>
            <a:off x="4022725" y="373380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broadcast</a:t>
            </a:r>
          </a:p>
        </p:txBody>
      </p:sp>
      <p:sp>
        <p:nvSpPr>
          <p:cNvPr id="10378" name="Text Box 138"/>
          <p:cNvSpPr txBox="1">
            <a:spLocks noChangeArrowheads="1"/>
          </p:cNvSpPr>
          <p:nvPr/>
        </p:nvSpPr>
        <p:spPr bwMode="auto">
          <a:xfrm>
            <a:off x="517525" y="6137275"/>
            <a:ext cx="750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 : </a:t>
            </a:r>
            <a:r>
              <a:rPr lang="en-US" sz="2000"/>
              <a:t>any chunk of contiguous data described with MPI_Type and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MPI_Bcast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 i="1" u="sng" dirty="0" err="1">
                <a:solidFill>
                  <a:srgbClr val="C00000"/>
                </a:solidFill>
              </a:rPr>
              <a:t>MPI_Bcast</a:t>
            </a:r>
            <a:r>
              <a:rPr lang="en-US" sz="2800" b="1" dirty="0">
                <a:solidFill>
                  <a:srgbClr val="C00000"/>
                </a:solidFill>
              </a:rPr>
              <a:t> (void *buffer</a:t>
            </a:r>
            <a:r>
              <a:rPr lang="en-US" sz="28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count,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800" b="1" dirty="0" smtClean="0">
                <a:solidFill>
                  <a:srgbClr val="C00000"/>
                </a:solidFill>
              </a:rPr>
              <a:t>  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root,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MPI_Comm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INOUT  </a:t>
            </a:r>
            <a:r>
              <a:rPr lang="en-US" sz="2400" dirty="0"/>
              <a:t>: buffer (starting address, as usual)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IN          : count  (num entries in buffer)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IN          : type    (can be user-defined)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IN          : root    (rank of broadcast </a:t>
            </a:r>
            <a:r>
              <a:rPr lang="en-US" sz="2400" dirty="0" smtClean="0"/>
              <a:t>root – Sender )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IN          : com    (communicator)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Broadcasts message from root to all processes (including root). 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i="1" u="sng" dirty="0" err="1" smtClean="0"/>
              <a:t>comm</a:t>
            </a:r>
            <a:r>
              <a:rPr lang="en-US" sz="2400" u="sng" dirty="0" smtClean="0"/>
              <a:t> </a:t>
            </a:r>
            <a:r>
              <a:rPr lang="en-US" sz="2400" u="sng" dirty="0"/>
              <a:t>and </a:t>
            </a:r>
            <a:r>
              <a:rPr lang="en-US" sz="2400" b="1" i="1" u="sng" dirty="0"/>
              <a:t>root</a:t>
            </a:r>
            <a:r>
              <a:rPr lang="en-US" sz="2400" u="sng" dirty="0"/>
              <a:t> must be identical on all processes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On </a:t>
            </a:r>
            <a:r>
              <a:rPr lang="en-US" sz="2400" dirty="0"/>
              <a:t>return, contents of buffer is copied to all processes in comm.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 parameter file on a single processor and send data to all processes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Parallel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istributed parallel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5438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36524" y="114300"/>
            <a:ext cx="8626475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/>
              <a:t>/* includes here */</a:t>
            </a:r>
          </a:p>
          <a:p>
            <a:r>
              <a:rPr lang="en-US" sz="1800" dirty="0" err="1"/>
              <a:t>int</a:t>
            </a:r>
            <a:r>
              <a:rPr lang="en-US" sz="1800" dirty="0"/>
              <a:t> main(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 **</a:t>
            </a:r>
            <a:r>
              <a:rPr lang="en-US" sz="1800" dirty="0" err="1"/>
              <a:t>argv</a:t>
            </a:r>
            <a:r>
              <a:rPr lang="en-US" sz="1800" dirty="0"/>
              <a:t>){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mype</a:t>
            </a:r>
            <a:r>
              <a:rPr lang="en-US" sz="1800" dirty="0"/>
              <a:t>, </a:t>
            </a:r>
            <a:r>
              <a:rPr lang="en-US" sz="1800" dirty="0" err="1"/>
              <a:t>nprocs</a:t>
            </a:r>
            <a:r>
              <a:rPr lang="en-US" sz="1800" dirty="0"/>
              <a:t>;</a:t>
            </a:r>
          </a:p>
          <a:p>
            <a:r>
              <a:rPr lang="en-US" sz="1800" dirty="0"/>
              <a:t>  float data = -1.0;</a:t>
            </a:r>
          </a:p>
          <a:p>
            <a:r>
              <a:rPr lang="en-US" sz="1800" dirty="0"/>
              <a:t>  FILE *file;</a:t>
            </a:r>
          </a:p>
          <a:p>
            <a:r>
              <a:rPr lang="en-US" sz="1800" dirty="0" smtClean="0"/>
              <a:t>  </a:t>
            </a:r>
            <a:r>
              <a:rPr lang="en-US" sz="1800" b="1" dirty="0" err="1"/>
              <a:t>MPI_Init</a:t>
            </a:r>
            <a:r>
              <a:rPr lang="en-US" sz="1800" b="1" dirty="0"/>
              <a:t>(&amp;</a:t>
            </a:r>
            <a:r>
              <a:rPr lang="en-US" sz="1800" b="1" dirty="0" err="1"/>
              <a:t>argc</a:t>
            </a:r>
            <a:r>
              <a:rPr lang="en-US" sz="1800" b="1" dirty="0"/>
              <a:t>, &amp;</a:t>
            </a:r>
            <a:r>
              <a:rPr lang="en-US" sz="1800" b="1" dirty="0" err="1"/>
              <a:t>argv</a:t>
            </a:r>
            <a:r>
              <a:rPr lang="en-US" sz="1800" b="1" dirty="0"/>
              <a:t>);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MPI_Comm_size</a:t>
            </a:r>
            <a:r>
              <a:rPr lang="en-US" sz="1800" b="1" dirty="0"/>
              <a:t>(MPI_COMM_WORLD, &amp;</a:t>
            </a:r>
            <a:r>
              <a:rPr lang="en-US" sz="1800" b="1" dirty="0" err="1"/>
              <a:t>nprocs</a:t>
            </a:r>
            <a:r>
              <a:rPr lang="en-US" sz="1800" b="1" dirty="0"/>
              <a:t>);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MPI_Comm_rank</a:t>
            </a:r>
            <a:r>
              <a:rPr lang="en-US" sz="1800" b="1" dirty="0"/>
              <a:t>(MPI_COMM_WORLD, &amp;</a:t>
            </a:r>
            <a:r>
              <a:rPr lang="en-US" sz="1800" b="1" dirty="0" err="1"/>
              <a:t>mype</a:t>
            </a:r>
            <a:r>
              <a:rPr lang="en-US" sz="1800" b="1" dirty="0"/>
              <a:t>);</a:t>
            </a:r>
          </a:p>
          <a:p>
            <a:endParaRPr lang="en-US" sz="1800" dirty="0"/>
          </a:p>
          <a:p>
            <a:r>
              <a:rPr lang="en-US" sz="2400" b="1" dirty="0">
                <a:solidFill>
                  <a:srgbClr val="C00000"/>
                </a:solidFill>
              </a:rPr>
              <a:t>if (</a:t>
            </a:r>
            <a:r>
              <a:rPr lang="en-US" sz="2400" b="1" dirty="0" err="1">
                <a:solidFill>
                  <a:srgbClr val="C00000"/>
                </a:solidFill>
              </a:rPr>
              <a:t>mype</a:t>
            </a:r>
            <a:r>
              <a:rPr lang="en-US" sz="2400" b="1" dirty="0">
                <a:solidFill>
                  <a:srgbClr val="C00000"/>
                </a:solidFill>
              </a:rPr>
              <a:t> == 0){</a:t>
            </a:r>
          </a:p>
          <a:p>
            <a:r>
              <a:rPr lang="en-US" sz="1800" dirty="0"/>
              <a:t>    char input[100];</a:t>
            </a:r>
          </a:p>
          <a:p>
            <a:r>
              <a:rPr lang="en-US" sz="1800" dirty="0"/>
              <a:t>    file = </a:t>
            </a:r>
            <a:r>
              <a:rPr lang="en-US" sz="1800" dirty="0" err="1"/>
              <a:t>fopen</a:t>
            </a:r>
            <a:r>
              <a:rPr lang="en-US" sz="1800" dirty="0"/>
              <a:t>("data1.txt", "r");</a:t>
            </a:r>
          </a:p>
          <a:p>
            <a:r>
              <a:rPr lang="en-US" sz="1800" dirty="0"/>
              <a:t>    assert (file != NULL);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fscanf</a:t>
            </a:r>
            <a:r>
              <a:rPr lang="en-US" sz="1800" dirty="0"/>
              <a:t>(file, "%s\n", input);</a:t>
            </a:r>
          </a:p>
          <a:p>
            <a:r>
              <a:rPr lang="en-US" sz="1800" dirty="0"/>
              <a:t>    data = </a:t>
            </a:r>
            <a:r>
              <a:rPr lang="en-US" sz="1800" dirty="0" err="1"/>
              <a:t>atof</a:t>
            </a:r>
            <a:r>
              <a:rPr lang="en-US" sz="1800" dirty="0"/>
              <a:t>(input);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C00000"/>
                </a:solidFill>
              </a:rPr>
              <a:t>}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("data before: %f\n", data);</a:t>
            </a:r>
          </a:p>
          <a:p>
            <a:r>
              <a:rPr lang="en-US" sz="1800" dirty="0"/>
              <a:t>  </a:t>
            </a:r>
            <a:r>
              <a:rPr lang="en-US" sz="2400" b="1" dirty="0" err="1">
                <a:solidFill>
                  <a:srgbClr val="C00000"/>
                </a:solidFill>
              </a:rPr>
              <a:t>MPI_Bcast</a:t>
            </a:r>
            <a:r>
              <a:rPr lang="en-US" sz="2400" b="1" dirty="0">
                <a:solidFill>
                  <a:srgbClr val="C00000"/>
                </a:solidFill>
              </a:rPr>
              <a:t>(&amp;data, 1, MPI_FLOAT, 0, MPI_COMM_WORLD);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("data after: %f\n", data);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b="1" dirty="0" err="1"/>
              <a:t>MPI_Finalize</a:t>
            </a:r>
            <a:r>
              <a:rPr lang="en-US" sz="1800" b="1" dirty="0"/>
              <a:t>();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solidFill>
                  <a:srgbClr val="C00000"/>
                </a:solidFill>
              </a:rPr>
              <a:t>MPI_Scatter</a:t>
            </a:r>
            <a:r>
              <a:rPr lang="en-US" sz="4000" b="1" dirty="0">
                <a:solidFill>
                  <a:srgbClr val="C00000"/>
                </a:solidFill>
              </a:rPr>
              <a:t/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 err="1">
                <a:solidFill>
                  <a:srgbClr val="C00000"/>
                </a:solidFill>
              </a:rPr>
              <a:t>MPI_Gather</a:t>
            </a:r>
            <a:endParaRPr lang="en-US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ph idx="1"/>
          </p:nvPr>
        </p:nvGraphicFramePr>
        <p:xfrm>
          <a:off x="914400" y="268605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431800"/>
                <a:gridCol w="5842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4" name="Text Box 54"/>
          <p:cNvSpPr txBox="1">
            <a:spLocks noChangeArrowheads="1"/>
          </p:cNvSpPr>
          <p:nvPr/>
        </p:nvSpPr>
        <p:spPr bwMode="auto">
          <a:xfrm rot="16200000">
            <a:off x="9525" y="30575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>
            <a:off x="76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990600" y="1828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838200" y="2209800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17526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98425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graphicFrame>
        <p:nvGraphicFramePr>
          <p:cNvPr id="15420" name="Group 60"/>
          <p:cNvGraphicFramePr>
            <a:graphicFrameLocks noGrp="1"/>
          </p:cNvGraphicFramePr>
          <p:nvPr/>
        </p:nvGraphicFramePr>
        <p:xfrm>
          <a:off x="5715000" y="268605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431800"/>
                <a:gridCol w="5842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71" name="Text Box 111"/>
          <p:cNvSpPr txBox="1">
            <a:spLocks noChangeArrowheads="1"/>
          </p:cNvSpPr>
          <p:nvPr/>
        </p:nvSpPr>
        <p:spPr bwMode="auto">
          <a:xfrm rot="16200000">
            <a:off x="4810125" y="30575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5472" name="Line 112"/>
          <p:cNvSpPr>
            <a:spLocks noChangeShapeType="1"/>
          </p:cNvSpPr>
          <p:nvPr/>
        </p:nvSpPr>
        <p:spPr bwMode="auto">
          <a:xfrm>
            <a:off x="5562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5638800" y="2209800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5474" name="Line 114"/>
          <p:cNvSpPr>
            <a:spLocks noChangeShapeType="1"/>
          </p:cNvSpPr>
          <p:nvPr/>
        </p:nvSpPr>
        <p:spPr bwMode="auto">
          <a:xfrm>
            <a:off x="65532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75" name="Text Box 115"/>
          <p:cNvSpPr txBox="1">
            <a:spLocks noChangeArrowheads="1"/>
          </p:cNvSpPr>
          <p:nvPr/>
        </p:nvSpPr>
        <p:spPr bwMode="auto">
          <a:xfrm>
            <a:off x="5784850" y="2727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5791200" y="32607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1</a:t>
            </a:r>
          </a:p>
        </p:txBody>
      </p:sp>
      <p:sp>
        <p:nvSpPr>
          <p:cNvPr id="15477" name="Text Box 117"/>
          <p:cNvSpPr txBox="1">
            <a:spLocks noChangeArrowheads="1"/>
          </p:cNvSpPr>
          <p:nvPr/>
        </p:nvSpPr>
        <p:spPr bwMode="auto">
          <a:xfrm>
            <a:off x="5791200" y="37941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2</a:t>
            </a:r>
          </a:p>
        </p:txBody>
      </p:sp>
      <p:sp>
        <p:nvSpPr>
          <p:cNvPr id="15478" name="Text Box 118"/>
          <p:cNvSpPr txBox="1">
            <a:spLocks noChangeArrowheads="1"/>
          </p:cNvSpPr>
          <p:nvPr/>
        </p:nvSpPr>
        <p:spPr bwMode="auto">
          <a:xfrm>
            <a:off x="5791200" y="4251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3</a:t>
            </a:r>
          </a:p>
        </p:txBody>
      </p:sp>
      <p:sp>
        <p:nvSpPr>
          <p:cNvPr id="15479" name="Text Box 119"/>
          <p:cNvSpPr txBox="1">
            <a:spLocks noChangeArrowheads="1"/>
          </p:cNvSpPr>
          <p:nvPr/>
        </p:nvSpPr>
        <p:spPr bwMode="auto">
          <a:xfrm>
            <a:off x="5797550" y="48006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4</a:t>
            </a:r>
          </a:p>
        </p:txBody>
      </p:sp>
      <p:sp>
        <p:nvSpPr>
          <p:cNvPr id="15480" name="Text Box 120"/>
          <p:cNvSpPr txBox="1">
            <a:spLocks noChangeArrowheads="1"/>
          </p:cNvSpPr>
          <p:nvPr/>
        </p:nvSpPr>
        <p:spPr bwMode="auto">
          <a:xfrm>
            <a:off x="5791200" y="53181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5</a:t>
            </a:r>
          </a:p>
        </p:txBody>
      </p:sp>
      <p:sp>
        <p:nvSpPr>
          <p:cNvPr id="15481" name="Line 121"/>
          <p:cNvSpPr>
            <a:spLocks noChangeShapeType="1"/>
          </p:cNvSpPr>
          <p:nvPr/>
        </p:nvSpPr>
        <p:spPr bwMode="auto">
          <a:xfrm>
            <a:off x="4191000" y="4343400"/>
            <a:ext cx="9906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145415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1</a:t>
            </a:r>
          </a:p>
        </p:txBody>
      </p:sp>
      <p:sp>
        <p:nvSpPr>
          <p:cNvPr id="15483" name="Text Box 123"/>
          <p:cNvSpPr txBox="1">
            <a:spLocks noChangeArrowheads="1"/>
          </p:cNvSpPr>
          <p:nvPr/>
        </p:nvSpPr>
        <p:spPr bwMode="auto">
          <a:xfrm>
            <a:off x="191135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2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243840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3</a:t>
            </a:r>
          </a:p>
        </p:txBody>
      </p:sp>
      <p:sp>
        <p:nvSpPr>
          <p:cNvPr id="15485" name="Text Box 125"/>
          <p:cNvSpPr txBox="1">
            <a:spLocks noChangeArrowheads="1"/>
          </p:cNvSpPr>
          <p:nvPr/>
        </p:nvSpPr>
        <p:spPr bwMode="auto">
          <a:xfrm>
            <a:off x="297180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4</a:t>
            </a:r>
          </a:p>
        </p:txBody>
      </p: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350520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5</a:t>
            </a:r>
          </a:p>
        </p:txBody>
      </p:sp>
      <p:sp>
        <p:nvSpPr>
          <p:cNvPr id="15488" name="Line 128"/>
          <p:cNvSpPr>
            <a:spLocks noChangeShapeType="1"/>
          </p:cNvSpPr>
          <p:nvPr/>
        </p:nvSpPr>
        <p:spPr bwMode="auto">
          <a:xfrm>
            <a:off x="4191000" y="3733800"/>
            <a:ext cx="9906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90" name="Text Box 130"/>
          <p:cNvSpPr txBox="1">
            <a:spLocks noChangeArrowheads="1"/>
          </p:cNvSpPr>
          <p:nvPr/>
        </p:nvSpPr>
        <p:spPr bwMode="auto">
          <a:xfrm>
            <a:off x="4087813" y="3200400"/>
            <a:ext cx="1169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Scatter</a:t>
            </a:r>
          </a:p>
        </p:txBody>
      </p:sp>
      <p:sp>
        <p:nvSpPr>
          <p:cNvPr id="15491" name="Text Box 131"/>
          <p:cNvSpPr txBox="1">
            <a:spLocks noChangeArrowheads="1"/>
          </p:cNvSpPr>
          <p:nvPr/>
        </p:nvSpPr>
        <p:spPr bwMode="auto">
          <a:xfrm>
            <a:off x="4114800" y="3810000"/>
            <a:ext cx="1150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Gather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i="1" u="sng" dirty="0" err="1">
                <a:solidFill>
                  <a:srgbClr val="C00000"/>
                </a:solidFill>
              </a:rPr>
              <a:t>MPI_Gather</a:t>
            </a:r>
            <a:r>
              <a:rPr lang="en-US" sz="2600" b="1" dirty="0">
                <a:solidFill>
                  <a:srgbClr val="C00000"/>
                </a:solidFill>
              </a:rPr>
              <a:t> (void *</a:t>
            </a:r>
            <a:r>
              <a:rPr lang="en-US" sz="2600" b="1" dirty="0" err="1">
                <a:solidFill>
                  <a:srgbClr val="C00000"/>
                </a:solidFill>
              </a:rPr>
              <a:t>sendbuf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int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sendcount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sendtype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600" b="1" dirty="0" smtClean="0">
                <a:solidFill>
                  <a:srgbClr val="C00000"/>
                </a:solidFill>
              </a:rPr>
              <a:t>void </a:t>
            </a:r>
            <a:r>
              <a:rPr lang="en-US" sz="2600" b="1" dirty="0">
                <a:solidFill>
                  <a:srgbClr val="C00000"/>
                </a:solidFill>
              </a:rPr>
              <a:t>*</a:t>
            </a:r>
            <a:r>
              <a:rPr lang="en-US" sz="2600" b="1" dirty="0" err="1">
                <a:solidFill>
                  <a:srgbClr val="C00000"/>
                </a:solidFill>
              </a:rPr>
              <a:t>recvbuf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int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recvcount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recvtype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int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>
                <a:solidFill>
                  <a:srgbClr val="C00000"/>
                </a:solidFill>
              </a:rPr>
              <a:t>root,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MPI_Comm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comm</a:t>
            </a:r>
            <a:r>
              <a:rPr lang="en-US" sz="26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sendbuf</a:t>
            </a:r>
            <a:r>
              <a:rPr lang="en-US" sz="2000" dirty="0"/>
              <a:t>     (starting address of send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sendcount</a:t>
            </a:r>
            <a:r>
              <a:rPr lang="en-US" sz="2000" dirty="0"/>
              <a:t>  (number of elements </a:t>
            </a:r>
            <a:r>
              <a:rPr lang="en-US" sz="2000" b="1" dirty="0"/>
              <a:t>in send buffer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sendtype</a:t>
            </a:r>
            <a:r>
              <a:rPr lang="en-US" sz="2000" dirty="0"/>
              <a:t>    (type)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 </a:t>
            </a:r>
            <a:r>
              <a:rPr lang="en-US" sz="2000" dirty="0" err="1"/>
              <a:t>recvbuf</a:t>
            </a:r>
            <a:r>
              <a:rPr lang="en-US" sz="2000" dirty="0"/>
              <a:t>      (address of receive </a:t>
            </a:r>
            <a:r>
              <a:rPr lang="en-US" sz="2000" dirty="0" smtClean="0"/>
              <a:t>buffer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recvcount</a:t>
            </a:r>
            <a:r>
              <a:rPr lang="en-US" sz="2000" dirty="0"/>
              <a:t>   (n-elements </a:t>
            </a:r>
            <a:r>
              <a:rPr lang="en-US" sz="2000" b="1" dirty="0"/>
              <a:t>for any single receive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recvtype</a:t>
            </a:r>
            <a:r>
              <a:rPr lang="en-US" sz="2000" dirty="0"/>
              <a:t>     (data type of </a:t>
            </a:r>
            <a:r>
              <a:rPr lang="en-US" sz="2000" dirty="0" err="1"/>
              <a:t>recv</a:t>
            </a:r>
            <a:r>
              <a:rPr lang="en-US" sz="2000" dirty="0"/>
              <a:t> buffer elements)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root            (rank of receiving process)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comm</a:t>
            </a:r>
            <a:r>
              <a:rPr lang="en-US" sz="2000" dirty="0"/>
              <a:t>         (communicator)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MPI_Gather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Each process sends content of send buffer to the root process.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Root receives and stores in rank order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u="sng" dirty="0">
                <a:solidFill>
                  <a:srgbClr val="C00000"/>
                </a:solidFill>
              </a:rPr>
              <a:t>Note</a:t>
            </a:r>
            <a:r>
              <a:rPr lang="en-US" sz="2400" b="1" dirty="0">
                <a:solidFill>
                  <a:srgbClr val="C00000"/>
                </a:solidFill>
              </a:rPr>
              <a:t>: Receive buffer argument ignored for all non-root processes (also </a:t>
            </a:r>
            <a:r>
              <a:rPr lang="en-US" sz="2400" b="1" dirty="0" err="1">
                <a:solidFill>
                  <a:srgbClr val="C00000"/>
                </a:solidFill>
              </a:rPr>
              <a:t>recvtype</a:t>
            </a:r>
            <a:r>
              <a:rPr lang="en-US" sz="2400" b="1" dirty="0">
                <a:solidFill>
                  <a:srgbClr val="C00000"/>
                </a:solidFill>
              </a:rPr>
              <a:t>, etc</a:t>
            </a:r>
            <a:r>
              <a:rPr lang="en-US" sz="2400" b="1" dirty="0" smtClean="0">
                <a:solidFill>
                  <a:srgbClr val="C00000"/>
                </a:solidFill>
              </a:rPr>
              <a:t>.)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Also, note that </a:t>
            </a:r>
            <a:r>
              <a:rPr lang="en-US" sz="2400" b="1" dirty="0" err="1">
                <a:solidFill>
                  <a:srgbClr val="C00000"/>
                </a:solidFill>
              </a:rPr>
              <a:t>recvcount</a:t>
            </a:r>
            <a:r>
              <a:rPr lang="en-US" sz="2400" b="1" dirty="0">
                <a:solidFill>
                  <a:srgbClr val="C00000"/>
                </a:solidFill>
              </a:rPr>
              <a:t> on root indicates number of items received </a:t>
            </a:r>
            <a:r>
              <a:rPr lang="en-US" sz="2400" b="1" u="sng" dirty="0">
                <a:solidFill>
                  <a:srgbClr val="C00000"/>
                </a:solidFill>
              </a:rPr>
              <a:t>from each process</a:t>
            </a:r>
            <a:r>
              <a:rPr lang="en-US" sz="2400" b="1" dirty="0">
                <a:solidFill>
                  <a:srgbClr val="C00000"/>
                </a:solidFill>
              </a:rPr>
              <a:t>, not total. This is a very common error.</a:t>
            </a:r>
          </a:p>
          <a:p>
            <a:pPr>
              <a:lnSpc>
                <a:spcPct val="90000"/>
              </a:lnSpc>
            </a:pPr>
            <a:endParaRPr lang="en-US" sz="2400" u="sng" dirty="0"/>
          </a:p>
          <a:p>
            <a:pPr>
              <a:lnSpc>
                <a:spcPct val="90000"/>
              </a:lnSpc>
            </a:pPr>
            <a:r>
              <a:rPr lang="en-US" sz="2400" b="1" u="sng" dirty="0"/>
              <a:t>Exercise</a:t>
            </a:r>
            <a:r>
              <a:rPr lang="en-US" sz="2400" b="1" dirty="0"/>
              <a:t>: Sketch an implementation of </a:t>
            </a:r>
            <a:r>
              <a:rPr lang="en-US" sz="2400" b="1" dirty="0" err="1" smtClean="0"/>
              <a:t>MPI_Gather</a:t>
            </a:r>
            <a:r>
              <a:rPr lang="en-US" sz="2400" b="1" dirty="0" smtClean="0"/>
              <a:t> </a:t>
            </a:r>
            <a:r>
              <a:rPr lang="en-US" sz="2400" b="1" dirty="0"/>
              <a:t>using only send and receive operations.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-92075" y="-61913"/>
            <a:ext cx="7788094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**</a:t>
            </a:r>
            <a:r>
              <a:rPr lang="en-US" sz="2000" dirty="0" err="1"/>
              <a:t>argv</a:t>
            </a:r>
            <a:r>
              <a:rPr lang="en-US" sz="2000" dirty="0"/>
              <a:t>){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mype</a:t>
            </a:r>
            <a:r>
              <a:rPr lang="en-US" sz="2000" dirty="0"/>
              <a:t>, </a:t>
            </a:r>
            <a:r>
              <a:rPr lang="en-US" sz="2000" dirty="0" err="1"/>
              <a:t>nprocs</a:t>
            </a:r>
            <a:r>
              <a:rPr lang="en-US" sz="2000" dirty="0"/>
              <a:t>, </a:t>
            </a:r>
            <a:r>
              <a:rPr lang="en-US" sz="2000" dirty="0" err="1"/>
              <a:t>nl</a:t>
            </a:r>
            <a:r>
              <a:rPr lang="en-US" sz="2000" dirty="0"/>
              <a:t>=2, n, </a:t>
            </a:r>
            <a:r>
              <a:rPr lang="en-US" sz="2000" dirty="0" err="1"/>
              <a:t>i</a:t>
            </a:r>
            <a:r>
              <a:rPr lang="en-US" sz="2000" dirty="0"/>
              <a:t>, j;</a:t>
            </a:r>
          </a:p>
          <a:p>
            <a:r>
              <a:rPr lang="en-US" sz="2000" dirty="0"/>
              <a:t>  float *data, *</a:t>
            </a:r>
            <a:r>
              <a:rPr lang="en-US" sz="2000" dirty="0" err="1"/>
              <a:t>data_l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 err="1"/>
              <a:t>MPI_Init</a:t>
            </a:r>
            <a:r>
              <a:rPr lang="en-US" sz="2000" b="1" dirty="0"/>
              <a:t>(&amp;</a:t>
            </a:r>
            <a:r>
              <a:rPr lang="en-US" sz="2000" b="1" dirty="0" err="1"/>
              <a:t>argc</a:t>
            </a:r>
            <a:r>
              <a:rPr lang="en-US" sz="2000" b="1" dirty="0"/>
              <a:t>, &amp;</a:t>
            </a:r>
            <a:r>
              <a:rPr lang="en-US" sz="2000" b="1" dirty="0" err="1"/>
              <a:t>argv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MPI_Comm_size</a:t>
            </a:r>
            <a:r>
              <a:rPr lang="en-US" sz="2000" b="1" dirty="0"/>
              <a:t>(MPI_COMM_WORLD, &amp;</a:t>
            </a:r>
            <a:r>
              <a:rPr lang="en-US" sz="2000" b="1" dirty="0" err="1"/>
              <a:t>nprocs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MPI_Comm_rank</a:t>
            </a:r>
            <a:r>
              <a:rPr lang="en-US" sz="2000" b="1" dirty="0"/>
              <a:t>(MPI_COMM_WORLD, &amp;</a:t>
            </a:r>
            <a:r>
              <a:rPr lang="en-US" sz="2000" b="1" dirty="0" err="1"/>
              <a:t>mype</a:t>
            </a:r>
            <a:r>
              <a:rPr lang="en-US" sz="2000" b="1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/* local array size on each proc = </a:t>
            </a:r>
            <a:r>
              <a:rPr lang="en-US" sz="2000" dirty="0" err="1"/>
              <a:t>nl</a:t>
            </a:r>
            <a:r>
              <a:rPr lang="en-US" sz="2000" dirty="0"/>
              <a:t> */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data_l</a:t>
            </a:r>
            <a:r>
              <a:rPr lang="en-US" sz="2000" dirty="0"/>
              <a:t> = (float 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nl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(float</a:t>
            </a:r>
            <a:r>
              <a:rPr lang="en-US" sz="2000" dirty="0" smtClean="0"/>
              <a:t>));</a:t>
            </a:r>
            <a:endParaRPr lang="en-US" sz="2000" dirty="0"/>
          </a:p>
          <a:p>
            <a:r>
              <a:rPr lang="en-US" sz="2000" dirty="0"/>
              <a:t>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nl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data_l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</a:t>
            </a:r>
            <a:r>
              <a:rPr lang="en-US" sz="2000" dirty="0" err="1"/>
              <a:t>mype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  if (</a:t>
            </a:r>
            <a:r>
              <a:rPr lang="en-US" sz="2000" dirty="0" err="1"/>
              <a:t>mype</a:t>
            </a:r>
            <a:r>
              <a:rPr lang="en-US" sz="2000" dirty="0"/>
              <a:t> == 0)  data = (float 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nprocs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(float)*</a:t>
            </a:r>
            <a:r>
              <a:rPr lang="en-US" sz="2000" dirty="0" err="1"/>
              <a:t>nl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MPI_Gather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dirty="0" err="1">
                <a:solidFill>
                  <a:srgbClr val="C00000"/>
                </a:solidFill>
              </a:rPr>
              <a:t>data_l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nl</a:t>
            </a:r>
            <a:r>
              <a:rPr lang="en-US" sz="2400" b="1" dirty="0">
                <a:solidFill>
                  <a:srgbClr val="C00000"/>
                </a:solidFill>
              </a:rPr>
              <a:t>, MPI_FLOAT, data, </a:t>
            </a:r>
            <a:r>
              <a:rPr lang="en-US" sz="2400" b="1" dirty="0" err="1">
                <a:solidFill>
                  <a:srgbClr val="C00000"/>
                </a:solidFill>
              </a:rPr>
              <a:t>nl</a:t>
            </a:r>
            <a:r>
              <a:rPr lang="en-US" sz="2400" b="1" dirty="0">
                <a:solidFill>
                  <a:srgbClr val="C00000"/>
                </a:solidFill>
              </a:rPr>
              <a:t>, MPI_FLOAT, 0,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MPI_COMM_WORLD);</a:t>
            </a:r>
            <a:endParaRPr lang="en-US" sz="2000" dirty="0"/>
          </a:p>
          <a:p>
            <a:r>
              <a:rPr lang="en-US" sz="2000" dirty="0"/>
              <a:t>  if (</a:t>
            </a:r>
            <a:r>
              <a:rPr lang="en-US" sz="2000" dirty="0" err="1"/>
              <a:t>mype</a:t>
            </a:r>
            <a:r>
              <a:rPr lang="en-US" sz="2000" dirty="0"/>
              <a:t> == 0){</a:t>
            </a:r>
          </a:p>
          <a:p>
            <a:r>
              <a:rPr lang="en-US" sz="2000" dirty="0"/>
              <a:t>  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nl</a:t>
            </a:r>
            <a:r>
              <a:rPr lang="en-US" sz="2000" dirty="0"/>
              <a:t>*</a:t>
            </a:r>
            <a:r>
              <a:rPr lang="en-US" sz="2000" dirty="0" err="1"/>
              <a:t>nprocs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("%f ", data[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 err="1"/>
              <a:t>MPI_Finalize</a:t>
            </a:r>
            <a:r>
              <a:rPr lang="en-US" sz="2000" b="1" dirty="0"/>
              <a:t>();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>
                <a:solidFill>
                  <a:srgbClr val="C00000"/>
                </a:solidFill>
              </a:rPr>
              <a:t>MPI_Scatter</a:t>
            </a:r>
            <a:r>
              <a:rPr lang="en-US" sz="2600" b="1" dirty="0">
                <a:solidFill>
                  <a:srgbClr val="C00000"/>
                </a:solidFill>
              </a:rPr>
              <a:t> (void *</a:t>
            </a:r>
            <a:r>
              <a:rPr lang="en-US" sz="2600" b="1" dirty="0" err="1">
                <a:solidFill>
                  <a:srgbClr val="C00000"/>
                </a:solidFill>
              </a:rPr>
              <a:t>sendbuf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int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sendcount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sendtype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600" b="1" dirty="0" smtClean="0">
                <a:solidFill>
                  <a:srgbClr val="C00000"/>
                </a:solidFill>
              </a:rPr>
              <a:t>void </a:t>
            </a:r>
            <a:r>
              <a:rPr lang="en-US" sz="2600" b="1" dirty="0">
                <a:solidFill>
                  <a:srgbClr val="C00000"/>
                </a:solidFill>
              </a:rPr>
              <a:t>*</a:t>
            </a:r>
            <a:r>
              <a:rPr lang="en-US" sz="2600" b="1" dirty="0" err="1">
                <a:solidFill>
                  <a:srgbClr val="C00000"/>
                </a:solidFill>
              </a:rPr>
              <a:t>recvbuf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int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recvcount</a:t>
            </a:r>
            <a:r>
              <a:rPr lang="en-US" sz="2600" b="1" dirty="0">
                <a:solidFill>
                  <a:srgbClr val="C00000"/>
                </a:solidFill>
              </a:rPr>
              <a:t>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recvtype</a:t>
            </a:r>
            <a:r>
              <a:rPr lang="en-US" sz="26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int</a:t>
            </a:r>
            <a:r>
              <a:rPr lang="en-US" sz="2600" b="1" dirty="0">
                <a:solidFill>
                  <a:srgbClr val="C00000"/>
                </a:solidFill>
              </a:rPr>
              <a:t> root, 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600" b="1" dirty="0" err="1" smtClean="0">
                <a:solidFill>
                  <a:srgbClr val="C00000"/>
                </a:solidFill>
              </a:rPr>
              <a:t>MPI_Comm</a:t>
            </a:r>
            <a:r>
              <a:rPr lang="en-US" sz="2600" b="1" dirty="0" smtClean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comm</a:t>
            </a:r>
            <a:r>
              <a:rPr lang="en-US" sz="2600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endParaRPr lang="en-US" sz="2600" b="1" dirty="0"/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sendbuf</a:t>
            </a:r>
            <a:r>
              <a:rPr lang="en-US" sz="2000" dirty="0"/>
              <a:t>     (starting address of send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sendcount</a:t>
            </a:r>
            <a:r>
              <a:rPr lang="en-US" sz="2000" dirty="0"/>
              <a:t>  (number of elements </a:t>
            </a:r>
            <a:r>
              <a:rPr lang="en-US" sz="2000" b="1" dirty="0"/>
              <a:t>sent to each process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sendtype</a:t>
            </a:r>
            <a:r>
              <a:rPr lang="en-US" sz="2000" dirty="0"/>
              <a:t>    (type)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 </a:t>
            </a:r>
            <a:r>
              <a:rPr lang="en-US" sz="2000" dirty="0" err="1"/>
              <a:t>recvbuf</a:t>
            </a:r>
            <a:r>
              <a:rPr lang="en-US" sz="2000" dirty="0"/>
              <a:t>      (address of receive </a:t>
            </a:r>
            <a:r>
              <a:rPr lang="en-US" sz="2000" dirty="0" err="1"/>
              <a:t>bufer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recvcount</a:t>
            </a:r>
            <a:r>
              <a:rPr lang="en-US" sz="2000" dirty="0"/>
              <a:t>   (n-elements </a:t>
            </a:r>
            <a:r>
              <a:rPr lang="en-US" sz="2000" b="1" dirty="0"/>
              <a:t>in receive buffer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recvtype</a:t>
            </a:r>
            <a:r>
              <a:rPr lang="en-US" sz="2000" dirty="0"/>
              <a:t>     (data type of receive elements)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root            (rank of sending process)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comm</a:t>
            </a:r>
            <a:r>
              <a:rPr lang="en-US" sz="2000" dirty="0"/>
              <a:t>         (communicator)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MPI_Scatter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Inverse of </a:t>
            </a:r>
            <a:r>
              <a:rPr lang="en-US" sz="2800" dirty="0" err="1"/>
              <a:t>MPI_Gather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Data elements on root listed in rank order – each processor gets corresponding data chunk after call to scatter.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u="sng" dirty="0"/>
              <a:t>Note</a:t>
            </a:r>
            <a:r>
              <a:rPr lang="en-US" sz="2800" dirty="0"/>
              <a:t>:  all arguments are significant on </a:t>
            </a:r>
            <a:r>
              <a:rPr lang="en-US" sz="2800" b="1" dirty="0"/>
              <a:t>root</a:t>
            </a:r>
            <a:r>
              <a:rPr lang="en-US" sz="2800" dirty="0"/>
              <a:t>, while on other processes only </a:t>
            </a:r>
            <a:r>
              <a:rPr lang="en-US" sz="2800" b="1" dirty="0" err="1"/>
              <a:t>recvbuf</a:t>
            </a:r>
            <a:r>
              <a:rPr lang="en-US" sz="2800" dirty="0"/>
              <a:t>, </a:t>
            </a:r>
            <a:r>
              <a:rPr lang="en-US" sz="2800" b="1" dirty="0" err="1"/>
              <a:t>recvcount</a:t>
            </a:r>
            <a:r>
              <a:rPr lang="en-US" sz="2800" dirty="0"/>
              <a:t>, </a:t>
            </a:r>
            <a:r>
              <a:rPr lang="en-US" sz="2800" b="1" dirty="0" err="1"/>
              <a:t>recvtype</a:t>
            </a:r>
            <a:r>
              <a:rPr lang="en-US" sz="2800" dirty="0"/>
              <a:t>, </a:t>
            </a:r>
            <a:r>
              <a:rPr lang="en-US" sz="2800" b="1" dirty="0"/>
              <a:t>root</a:t>
            </a:r>
            <a:r>
              <a:rPr lang="en-US" sz="2800" dirty="0"/>
              <a:t>, and </a:t>
            </a:r>
            <a:r>
              <a:rPr lang="en-US" sz="2800" b="1" dirty="0" err="1"/>
              <a:t>comm</a:t>
            </a:r>
            <a:r>
              <a:rPr lang="en-US" sz="2800" dirty="0"/>
              <a:t> are significant.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Scatter: automatically create a distributed array from a serial one.</a:t>
            </a:r>
          </a:p>
          <a:p>
            <a:r>
              <a:rPr lang="en-US"/>
              <a:t>Gather: automatically create a serial array from a distributed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6512" y="-38100"/>
            <a:ext cx="8955087" cy="732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main(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 **</a:t>
            </a:r>
            <a:r>
              <a:rPr lang="en-US" sz="1800" dirty="0" err="1"/>
              <a:t>argv</a:t>
            </a:r>
            <a:r>
              <a:rPr lang="en-US" sz="1800" dirty="0"/>
              <a:t>){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mype</a:t>
            </a:r>
            <a:r>
              <a:rPr lang="en-US" sz="1800" dirty="0"/>
              <a:t>, </a:t>
            </a:r>
            <a:r>
              <a:rPr lang="en-US" sz="1800" dirty="0" err="1"/>
              <a:t>nprocs</a:t>
            </a:r>
            <a:r>
              <a:rPr lang="en-US" sz="1800" dirty="0"/>
              <a:t>, </a:t>
            </a:r>
            <a:r>
              <a:rPr lang="en-US" sz="1800" dirty="0" err="1"/>
              <a:t>nl</a:t>
            </a:r>
            <a:r>
              <a:rPr lang="en-US" sz="1800" dirty="0"/>
              <a:t>=2, n, j;</a:t>
            </a:r>
          </a:p>
          <a:p>
            <a:r>
              <a:rPr lang="en-US" sz="1800" dirty="0"/>
              <a:t>  float *data, *</a:t>
            </a:r>
            <a:r>
              <a:rPr lang="en-US" sz="1800" dirty="0" err="1"/>
              <a:t>data_l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b="1" dirty="0" err="1"/>
              <a:t>MPI_Init</a:t>
            </a:r>
            <a:r>
              <a:rPr lang="en-US" sz="1800" b="1" dirty="0"/>
              <a:t>(&amp;</a:t>
            </a:r>
            <a:r>
              <a:rPr lang="en-US" sz="1800" b="1" dirty="0" err="1"/>
              <a:t>argc</a:t>
            </a:r>
            <a:r>
              <a:rPr lang="en-US" sz="1800" b="1" dirty="0"/>
              <a:t>, &amp;</a:t>
            </a:r>
            <a:r>
              <a:rPr lang="en-US" sz="1800" b="1" dirty="0" err="1"/>
              <a:t>argv</a:t>
            </a:r>
            <a:r>
              <a:rPr lang="en-US" sz="1800" b="1" dirty="0"/>
              <a:t>);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MPI_Comm_size</a:t>
            </a:r>
            <a:r>
              <a:rPr lang="en-US" sz="1800" b="1" dirty="0"/>
              <a:t>(MPI_COMM_WORLD, &amp;</a:t>
            </a:r>
            <a:r>
              <a:rPr lang="en-US" sz="1800" b="1" dirty="0" err="1"/>
              <a:t>nprocs</a:t>
            </a:r>
            <a:r>
              <a:rPr lang="en-US" sz="1800" b="1" dirty="0"/>
              <a:t>);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MPI_Comm_rank</a:t>
            </a:r>
            <a:r>
              <a:rPr lang="en-US" sz="1800" b="1" dirty="0"/>
              <a:t>(MPI_COMM_WORLD, &amp;</a:t>
            </a:r>
            <a:r>
              <a:rPr lang="en-US" sz="1800" b="1" dirty="0" err="1"/>
              <a:t>mype</a:t>
            </a:r>
            <a:r>
              <a:rPr lang="en-US" sz="1800" b="1" dirty="0"/>
              <a:t>);</a:t>
            </a:r>
          </a:p>
          <a:p>
            <a:r>
              <a:rPr lang="en-US" sz="1800" dirty="0" smtClean="0"/>
              <a:t>/* </a:t>
            </a:r>
            <a:r>
              <a:rPr lang="en-US" sz="1800" dirty="0"/>
              <a:t>local array size on each proc = </a:t>
            </a:r>
            <a:r>
              <a:rPr lang="en-US" sz="1800" dirty="0" err="1"/>
              <a:t>nl</a:t>
            </a:r>
            <a:r>
              <a:rPr lang="en-US" sz="1800" dirty="0"/>
              <a:t> */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data_l</a:t>
            </a:r>
            <a:r>
              <a:rPr lang="en-US" sz="1800" dirty="0"/>
              <a:t> = (float *) 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nl</a:t>
            </a:r>
            <a:r>
              <a:rPr lang="en-US" sz="1800" dirty="0"/>
              <a:t>*</a:t>
            </a:r>
            <a:r>
              <a:rPr lang="en-US" sz="1800" dirty="0" err="1"/>
              <a:t>sizeof</a:t>
            </a:r>
            <a:r>
              <a:rPr lang="en-US" sz="1800" dirty="0"/>
              <a:t>(float));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if (</a:t>
            </a:r>
            <a:r>
              <a:rPr lang="en-US" sz="1800" dirty="0" err="1"/>
              <a:t>mype</a:t>
            </a:r>
            <a:r>
              <a:rPr lang="en-US" sz="1800" dirty="0"/>
              <a:t> == 0){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r>
              <a:rPr lang="en-US" sz="1800" dirty="0"/>
              <a:t>    data = (float *) 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nprocs</a:t>
            </a:r>
            <a:r>
              <a:rPr lang="en-US" sz="1800" dirty="0"/>
              <a:t>*</a:t>
            </a:r>
            <a:r>
              <a:rPr lang="en-US" sz="1800" dirty="0" err="1"/>
              <a:t>sizeof</a:t>
            </a:r>
            <a:r>
              <a:rPr lang="en-US" sz="1800" dirty="0"/>
              <a:t>(float)*</a:t>
            </a:r>
            <a:r>
              <a:rPr lang="en-US" sz="1800" dirty="0" err="1"/>
              <a:t>nl</a:t>
            </a:r>
            <a:r>
              <a:rPr lang="en-US" sz="1800" dirty="0"/>
              <a:t>);</a:t>
            </a:r>
          </a:p>
          <a:p>
            <a:r>
              <a:rPr lang="en-US" sz="1800" dirty="0"/>
              <a:t>  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nprocs</a:t>
            </a:r>
            <a:r>
              <a:rPr lang="en-US" sz="1800" dirty="0"/>
              <a:t>*</a:t>
            </a:r>
            <a:r>
              <a:rPr lang="en-US" sz="1800" dirty="0" err="1"/>
              <a:t>nl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 data[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dirty="0" err="1"/>
              <a:t>i</a:t>
            </a:r>
            <a:r>
              <a:rPr lang="en-US" sz="1800" dirty="0"/>
              <a:t>;}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2800" b="1" dirty="0" err="1">
                <a:solidFill>
                  <a:srgbClr val="C00000"/>
                </a:solidFill>
              </a:rPr>
              <a:t>MPI_Scatter</a:t>
            </a:r>
            <a:r>
              <a:rPr lang="en-US" sz="2800" b="1" dirty="0">
                <a:solidFill>
                  <a:srgbClr val="C00000"/>
                </a:solidFill>
              </a:rPr>
              <a:t>(data, </a:t>
            </a:r>
            <a:r>
              <a:rPr lang="en-US" sz="2800" b="1" dirty="0" err="1">
                <a:solidFill>
                  <a:srgbClr val="C00000"/>
                </a:solidFill>
              </a:rPr>
              <a:t>nl</a:t>
            </a:r>
            <a:r>
              <a:rPr lang="en-US" sz="2800" b="1" dirty="0">
                <a:solidFill>
                  <a:srgbClr val="C00000"/>
                </a:solidFill>
              </a:rPr>
              <a:t>, MPI_FLOAT, </a:t>
            </a:r>
            <a:r>
              <a:rPr lang="en-US" sz="2800" b="1" dirty="0" err="1">
                <a:solidFill>
                  <a:srgbClr val="C00000"/>
                </a:solidFill>
              </a:rPr>
              <a:t>data_l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nl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MPI_FLOAT</a:t>
            </a:r>
            <a:r>
              <a:rPr lang="en-US" sz="2800" b="1" dirty="0">
                <a:solidFill>
                  <a:srgbClr val="C00000"/>
                </a:solidFill>
              </a:rPr>
              <a:t>, 0, MPI_COMM_WORLD);</a:t>
            </a:r>
          </a:p>
          <a:p>
            <a:endParaRPr lang="en-US" sz="1800" dirty="0"/>
          </a:p>
          <a:p>
            <a:r>
              <a:rPr lang="en-US" sz="1800" dirty="0"/>
              <a:t>  for (n = 0; n &lt; </a:t>
            </a:r>
            <a:r>
              <a:rPr lang="en-US" sz="1800" dirty="0" err="1"/>
              <a:t>nprocs</a:t>
            </a:r>
            <a:r>
              <a:rPr lang="en-US" sz="1800" dirty="0"/>
              <a:t>; ++n){</a:t>
            </a:r>
          </a:p>
          <a:p>
            <a:r>
              <a:rPr lang="en-US" sz="1800" dirty="0"/>
              <a:t>    if (</a:t>
            </a:r>
            <a:r>
              <a:rPr lang="en-US" sz="1800" dirty="0" err="1"/>
              <a:t>mype</a:t>
            </a:r>
            <a:r>
              <a:rPr lang="en-US" sz="1800" dirty="0"/>
              <a:t> == n){</a:t>
            </a:r>
          </a:p>
          <a:p>
            <a:r>
              <a:rPr lang="en-US" sz="1800" dirty="0"/>
              <a:t>      for (j = 0; j &lt; </a:t>
            </a:r>
            <a:r>
              <a:rPr lang="en-US" sz="1800" dirty="0" err="1"/>
              <a:t>nl</a:t>
            </a:r>
            <a:r>
              <a:rPr lang="en-US" sz="1800" dirty="0"/>
              <a:t>; ++j)  </a:t>
            </a:r>
            <a:r>
              <a:rPr lang="en-US" sz="1800" dirty="0" err="1"/>
              <a:t>printf</a:t>
            </a:r>
            <a:r>
              <a:rPr lang="en-US" sz="1800" dirty="0"/>
              <a:t>("%f ", </a:t>
            </a:r>
            <a:r>
              <a:rPr lang="en-US" sz="1800" dirty="0" err="1"/>
              <a:t>data_l</a:t>
            </a:r>
            <a:r>
              <a:rPr lang="en-US" sz="1800" dirty="0"/>
              <a:t>[j]);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b="1" dirty="0"/>
              <a:t>    </a:t>
            </a:r>
            <a:r>
              <a:rPr lang="en-US" sz="1800" b="1" dirty="0" err="1"/>
              <a:t>MPI_Barrier</a:t>
            </a:r>
            <a:r>
              <a:rPr lang="en-US" sz="1800" b="1" dirty="0"/>
              <a:t>(MPI_COMM_WORLD);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MPI_Allgather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>
            <p:ph idx="1"/>
          </p:nvPr>
        </p:nvGraphicFramePr>
        <p:xfrm>
          <a:off x="914400" y="268605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431800"/>
                <a:gridCol w="5842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8" name="Text Box 54"/>
          <p:cNvSpPr txBox="1">
            <a:spLocks noChangeArrowheads="1"/>
          </p:cNvSpPr>
          <p:nvPr/>
        </p:nvSpPr>
        <p:spPr bwMode="auto">
          <a:xfrm rot="16200000">
            <a:off x="9525" y="30575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>
            <a:off x="76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990600" y="1828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>
            <a:off x="838200" y="2209800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6442" name="Line 58"/>
          <p:cNvSpPr>
            <a:spLocks noChangeShapeType="1"/>
          </p:cNvSpPr>
          <p:nvPr/>
        </p:nvSpPr>
        <p:spPr bwMode="auto">
          <a:xfrm>
            <a:off x="17526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98425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graphicFrame>
        <p:nvGraphicFramePr>
          <p:cNvPr id="16444" name="Group 60"/>
          <p:cNvGraphicFramePr>
            <a:graphicFrameLocks noGrp="1"/>
          </p:cNvGraphicFramePr>
          <p:nvPr/>
        </p:nvGraphicFramePr>
        <p:xfrm>
          <a:off x="5715000" y="268605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431800"/>
                <a:gridCol w="5842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5" name="Text Box 111"/>
          <p:cNvSpPr txBox="1">
            <a:spLocks noChangeArrowheads="1"/>
          </p:cNvSpPr>
          <p:nvPr/>
        </p:nvSpPr>
        <p:spPr bwMode="auto">
          <a:xfrm rot="16200000">
            <a:off x="4810125" y="30575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6496" name="Line 112"/>
          <p:cNvSpPr>
            <a:spLocks noChangeShapeType="1"/>
          </p:cNvSpPr>
          <p:nvPr/>
        </p:nvSpPr>
        <p:spPr bwMode="auto">
          <a:xfrm>
            <a:off x="5562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5638800" y="2209800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6498" name="Line 114"/>
          <p:cNvSpPr>
            <a:spLocks noChangeShapeType="1"/>
          </p:cNvSpPr>
          <p:nvPr/>
        </p:nvSpPr>
        <p:spPr bwMode="auto">
          <a:xfrm>
            <a:off x="65532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1" name="Line 127"/>
          <p:cNvSpPr>
            <a:spLocks noChangeShapeType="1"/>
          </p:cNvSpPr>
          <p:nvPr/>
        </p:nvSpPr>
        <p:spPr bwMode="auto">
          <a:xfrm>
            <a:off x="4191000" y="4267200"/>
            <a:ext cx="9906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12" name="Text Box 128"/>
          <p:cNvSpPr txBox="1">
            <a:spLocks noChangeArrowheads="1"/>
          </p:cNvSpPr>
          <p:nvPr/>
        </p:nvSpPr>
        <p:spPr bwMode="auto">
          <a:xfrm>
            <a:off x="4087813" y="3784600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allgather</a:t>
            </a:r>
          </a:p>
        </p:txBody>
      </p:sp>
      <p:sp>
        <p:nvSpPr>
          <p:cNvPr id="16514" name="Text Box 130"/>
          <p:cNvSpPr txBox="1">
            <a:spLocks noChangeArrowheads="1"/>
          </p:cNvSpPr>
          <p:nvPr/>
        </p:nvSpPr>
        <p:spPr bwMode="auto">
          <a:xfrm>
            <a:off x="990600" y="32607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6515" name="Text Box 131"/>
          <p:cNvSpPr txBox="1">
            <a:spLocks noChangeArrowheads="1"/>
          </p:cNvSpPr>
          <p:nvPr/>
        </p:nvSpPr>
        <p:spPr bwMode="auto">
          <a:xfrm>
            <a:off x="990600" y="3794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0</a:t>
            </a:r>
          </a:p>
        </p:txBody>
      </p:sp>
      <p:sp>
        <p:nvSpPr>
          <p:cNvPr id="16516" name="Text Box 132"/>
          <p:cNvSpPr txBox="1">
            <a:spLocks noChangeArrowheads="1"/>
          </p:cNvSpPr>
          <p:nvPr/>
        </p:nvSpPr>
        <p:spPr bwMode="auto">
          <a:xfrm>
            <a:off x="990600" y="4327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6517" name="Text Box 133"/>
          <p:cNvSpPr txBox="1">
            <a:spLocks noChangeArrowheads="1"/>
          </p:cNvSpPr>
          <p:nvPr/>
        </p:nvSpPr>
        <p:spPr bwMode="auto">
          <a:xfrm>
            <a:off x="990600" y="48006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6518" name="Text Box 134"/>
          <p:cNvSpPr txBox="1">
            <a:spLocks noChangeArrowheads="1"/>
          </p:cNvSpPr>
          <p:nvPr/>
        </p:nvSpPr>
        <p:spPr bwMode="auto">
          <a:xfrm>
            <a:off x="990600" y="53181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  <p:sp>
        <p:nvSpPr>
          <p:cNvPr id="16519" name="Text Box 135"/>
          <p:cNvSpPr txBox="1">
            <a:spLocks noChangeArrowheads="1"/>
          </p:cNvSpPr>
          <p:nvPr/>
        </p:nvSpPr>
        <p:spPr bwMode="auto">
          <a:xfrm>
            <a:off x="5784850" y="2727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6520" name="Text Box 136"/>
          <p:cNvSpPr txBox="1">
            <a:spLocks noChangeArrowheads="1"/>
          </p:cNvSpPr>
          <p:nvPr/>
        </p:nvSpPr>
        <p:spPr bwMode="auto">
          <a:xfrm>
            <a:off x="5791200" y="32607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791200" y="37941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5791200" y="4251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6523" name="Text Box 139"/>
          <p:cNvSpPr txBox="1">
            <a:spLocks noChangeArrowheads="1"/>
          </p:cNvSpPr>
          <p:nvPr/>
        </p:nvSpPr>
        <p:spPr bwMode="auto">
          <a:xfrm>
            <a:off x="5797550" y="48006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6524" name="Text Box 140"/>
          <p:cNvSpPr txBox="1">
            <a:spLocks noChangeArrowheads="1"/>
          </p:cNvSpPr>
          <p:nvPr/>
        </p:nvSpPr>
        <p:spPr bwMode="auto">
          <a:xfrm>
            <a:off x="5791200" y="53181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6525" name="Text Box 141"/>
          <p:cNvSpPr txBox="1">
            <a:spLocks noChangeArrowheads="1"/>
          </p:cNvSpPr>
          <p:nvPr/>
        </p:nvSpPr>
        <p:spPr bwMode="auto">
          <a:xfrm>
            <a:off x="6318250" y="27273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6526" name="Text Box 142"/>
          <p:cNvSpPr txBox="1">
            <a:spLocks noChangeArrowheads="1"/>
          </p:cNvSpPr>
          <p:nvPr/>
        </p:nvSpPr>
        <p:spPr bwMode="auto">
          <a:xfrm>
            <a:off x="6324600" y="32607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6527" name="Text Box 143"/>
          <p:cNvSpPr txBox="1">
            <a:spLocks noChangeArrowheads="1"/>
          </p:cNvSpPr>
          <p:nvPr/>
        </p:nvSpPr>
        <p:spPr bwMode="auto">
          <a:xfrm>
            <a:off x="6324600" y="3794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6528" name="Text Box 144"/>
          <p:cNvSpPr txBox="1">
            <a:spLocks noChangeArrowheads="1"/>
          </p:cNvSpPr>
          <p:nvPr/>
        </p:nvSpPr>
        <p:spPr bwMode="auto">
          <a:xfrm>
            <a:off x="6324600" y="42513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6529" name="Text Box 145"/>
          <p:cNvSpPr txBox="1">
            <a:spLocks noChangeArrowheads="1"/>
          </p:cNvSpPr>
          <p:nvPr/>
        </p:nvSpPr>
        <p:spPr bwMode="auto">
          <a:xfrm>
            <a:off x="6330950" y="48006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6530" name="Text Box 146"/>
          <p:cNvSpPr txBox="1">
            <a:spLocks noChangeArrowheads="1"/>
          </p:cNvSpPr>
          <p:nvPr/>
        </p:nvSpPr>
        <p:spPr bwMode="auto">
          <a:xfrm>
            <a:off x="6324600" y="5318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6531" name="Text Box 147"/>
          <p:cNvSpPr txBox="1">
            <a:spLocks noChangeArrowheads="1"/>
          </p:cNvSpPr>
          <p:nvPr/>
        </p:nvSpPr>
        <p:spPr bwMode="auto">
          <a:xfrm>
            <a:off x="6775450" y="27432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0</a:t>
            </a:r>
          </a:p>
        </p:txBody>
      </p:sp>
      <p:sp>
        <p:nvSpPr>
          <p:cNvPr id="16532" name="Text Box 148"/>
          <p:cNvSpPr txBox="1">
            <a:spLocks noChangeArrowheads="1"/>
          </p:cNvSpPr>
          <p:nvPr/>
        </p:nvSpPr>
        <p:spPr bwMode="auto">
          <a:xfrm>
            <a:off x="6781800" y="32766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0</a:t>
            </a:r>
          </a:p>
        </p:txBody>
      </p:sp>
      <p:sp>
        <p:nvSpPr>
          <p:cNvPr id="16533" name="Text Box 149"/>
          <p:cNvSpPr txBox="1">
            <a:spLocks noChangeArrowheads="1"/>
          </p:cNvSpPr>
          <p:nvPr/>
        </p:nvSpPr>
        <p:spPr bwMode="auto">
          <a:xfrm>
            <a:off x="6781800" y="38100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0</a:t>
            </a:r>
          </a:p>
        </p:txBody>
      </p:sp>
      <p:sp>
        <p:nvSpPr>
          <p:cNvPr id="16534" name="Text Box 150"/>
          <p:cNvSpPr txBox="1">
            <a:spLocks noChangeArrowheads="1"/>
          </p:cNvSpPr>
          <p:nvPr/>
        </p:nvSpPr>
        <p:spPr bwMode="auto">
          <a:xfrm>
            <a:off x="6781800" y="42672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0</a:t>
            </a:r>
          </a:p>
        </p:txBody>
      </p:sp>
      <p:sp>
        <p:nvSpPr>
          <p:cNvPr id="16535" name="Text Box 151"/>
          <p:cNvSpPr txBox="1">
            <a:spLocks noChangeArrowheads="1"/>
          </p:cNvSpPr>
          <p:nvPr/>
        </p:nvSpPr>
        <p:spPr bwMode="auto">
          <a:xfrm>
            <a:off x="6788150" y="481647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0</a:t>
            </a:r>
          </a:p>
        </p:txBody>
      </p:sp>
      <p:sp>
        <p:nvSpPr>
          <p:cNvPr id="16536" name="Text Box 152"/>
          <p:cNvSpPr txBox="1">
            <a:spLocks noChangeArrowheads="1"/>
          </p:cNvSpPr>
          <p:nvPr/>
        </p:nvSpPr>
        <p:spPr bwMode="auto">
          <a:xfrm>
            <a:off x="6781800" y="53340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6543" name="Text Box 159"/>
          <p:cNvSpPr txBox="1">
            <a:spLocks noChangeArrowheads="1"/>
          </p:cNvSpPr>
          <p:nvPr/>
        </p:nvSpPr>
        <p:spPr bwMode="auto">
          <a:xfrm>
            <a:off x="7232650" y="27432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6544" name="Text Box 160"/>
          <p:cNvSpPr txBox="1">
            <a:spLocks noChangeArrowheads="1"/>
          </p:cNvSpPr>
          <p:nvPr/>
        </p:nvSpPr>
        <p:spPr bwMode="auto">
          <a:xfrm>
            <a:off x="7239000" y="32766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6545" name="Text Box 161"/>
          <p:cNvSpPr txBox="1">
            <a:spLocks noChangeArrowheads="1"/>
          </p:cNvSpPr>
          <p:nvPr/>
        </p:nvSpPr>
        <p:spPr bwMode="auto">
          <a:xfrm>
            <a:off x="7239000" y="38100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6546" name="Text Box 162"/>
          <p:cNvSpPr txBox="1">
            <a:spLocks noChangeArrowheads="1"/>
          </p:cNvSpPr>
          <p:nvPr/>
        </p:nvSpPr>
        <p:spPr bwMode="auto">
          <a:xfrm>
            <a:off x="7239000" y="42672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6547" name="Text Box 163"/>
          <p:cNvSpPr txBox="1">
            <a:spLocks noChangeArrowheads="1"/>
          </p:cNvSpPr>
          <p:nvPr/>
        </p:nvSpPr>
        <p:spPr bwMode="auto">
          <a:xfrm>
            <a:off x="7245350" y="481647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6548" name="Text Box 164"/>
          <p:cNvSpPr txBox="1">
            <a:spLocks noChangeArrowheads="1"/>
          </p:cNvSpPr>
          <p:nvPr/>
        </p:nvSpPr>
        <p:spPr bwMode="auto">
          <a:xfrm>
            <a:off x="7239000" y="53340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6549" name="Text Box 165"/>
          <p:cNvSpPr txBox="1">
            <a:spLocks noChangeArrowheads="1"/>
          </p:cNvSpPr>
          <p:nvPr/>
        </p:nvSpPr>
        <p:spPr bwMode="auto">
          <a:xfrm>
            <a:off x="7766050" y="2743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6550" name="Text Box 166"/>
          <p:cNvSpPr txBox="1">
            <a:spLocks noChangeArrowheads="1"/>
          </p:cNvSpPr>
          <p:nvPr/>
        </p:nvSpPr>
        <p:spPr bwMode="auto">
          <a:xfrm>
            <a:off x="7772400" y="32766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6551" name="Text Box 167"/>
          <p:cNvSpPr txBox="1">
            <a:spLocks noChangeArrowheads="1"/>
          </p:cNvSpPr>
          <p:nvPr/>
        </p:nvSpPr>
        <p:spPr bwMode="auto">
          <a:xfrm>
            <a:off x="7772400" y="38100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6552" name="Text Box 168"/>
          <p:cNvSpPr txBox="1">
            <a:spLocks noChangeArrowheads="1"/>
          </p:cNvSpPr>
          <p:nvPr/>
        </p:nvSpPr>
        <p:spPr bwMode="auto">
          <a:xfrm>
            <a:off x="77724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6553" name="Text Box 169"/>
          <p:cNvSpPr txBox="1">
            <a:spLocks noChangeArrowheads="1"/>
          </p:cNvSpPr>
          <p:nvPr/>
        </p:nvSpPr>
        <p:spPr bwMode="auto">
          <a:xfrm>
            <a:off x="7778750" y="4816475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6554" name="Text Box 170"/>
          <p:cNvSpPr txBox="1">
            <a:spLocks noChangeArrowheads="1"/>
          </p:cNvSpPr>
          <p:nvPr/>
        </p:nvSpPr>
        <p:spPr bwMode="auto">
          <a:xfrm>
            <a:off x="7772400" y="53340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6555" name="Text Box 171"/>
          <p:cNvSpPr txBox="1">
            <a:spLocks noChangeArrowheads="1"/>
          </p:cNvSpPr>
          <p:nvPr/>
        </p:nvSpPr>
        <p:spPr bwMode="auto">
          <a:xfrm>
            <a:off x="8299450" y="27432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  <p:sp>
        <p:nvSpPr>
          <p:cNvPr id="16556" name="Text Box 172"/>
          <p:cNvSpPr txBox="1">
            <a:spLocks noChangeArrowheads="1"/>
          </p:cNvSpPr>
          <p:nvPr/>
        </p:nvSpPr>
        <p:spPr bwMode="auto">
          <a:xfrm>
            <a:off x="8305800" y="32766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  <p:sp>
        <p:nvSpPr>
          <p:cNvPr id="16557" name="Text Box 173"/>
          <p:cNvSpPr txBox="1">
            <a:spLocks noChangeArrowheads="1"/>
          </p:cNvSpPr>
          <p:nvPr/>
        </p:nvSpPr>
        <p:spPr bwMode="auto">
          <a:xfrm>
            <a:off x="8305800" y="38100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  <p:sp>
        <p:nvSpPr>
          <p:cNvPr id="16558" name="Text Box 174"/>
          <p:cNvSpPr txBox="1">
            <a:spLocks noChangeArrowheads="1"/>
          </p:cNvSpPr>
          <p:nvPr/>
        </p:nvSpPr>
        <p:spPr bwMode="auto">
          <a:xfrm>
            <a:off x="8305800" y="42672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  <p:sp>
        <p:nvSpPr>
          <p:cNvPr id="16559" name="Text Box 175"/>
          <p:cNvSpPr txBox="1">
            <a:spLocks noChangeArrowheads="1"/>
          </p:cNvSpPr>
          <p:nvPr/>
        </p:nvSpPr>
        <p:spPr bwMode="auto">
          <a:xfrm>
            <a:off x="8312150" y="481647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  <p:sp>
        <p:nvSpPr>
          <p:cNvPr id="16560" name="Text Box 176"/>
          <p:cNvSpPr txBox="1">
            <a:spLocks noChangeArrowheads="1"/>
          </p:cNvSpPr>
          <p:nvPr/>
        </p:nvSpPr>
        <p:spPr bwMode="auto">
          <a:xfrm>
            <a:off x="8305800" y="53340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omparison between&#10;a centralised or a distributed architecture for D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48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MPI_Allgather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 i="1" u="sng" dirty="0" err="1">
                <a:solidFill>
                  <a:srgbClr val="C00000"/>
                </a:solidFill>
              </a:rPr>
              <a:t>MPI_Allgather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sendcount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void </a:t>
            </a:r>
            <a:r>
              <a:rPr lang="en-US" sz="2800" b="1" dirty="0">
                <a:solidFill>
                  <a:srgbClr val="C00000"/>
                </a:solidFill>
              </a:rPr>
              <a:t>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recvcount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MPI_Comm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sendbuf</a:t>
            </a:r>
            <a:r>
              <a:rPr lang="en-US" sz="2400" dirty="0"/>
              <a:t>     (starting address of send buffer)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sendcount</a:t>
            </a:r>
            <a:r>
              <a:rPr lang="en-US" sz="2400" dirty="0"/>
              <a:t>  (number of elements in send buffer)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sendtype</a:t>
            </a:r>
            <a:r>
              <a:rPr lang="en-US" sz="2400" dirty="0"/>
              <a:t>    (type)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OUT </a:t>
            </a:r>
            <a:r>
              <a:rPr lang="en-US" sz="2400" dirty="0" err="1"/>
              <a:t>recvbuf</a:t>
            </a:r>
            <a:r>
              <a:rPr lang="en-US" sz="2400" dirty="0"/>
              <a:t>      (address of receive </a:t>
            </a:r>
            <a:r>
              <a:rPr lang="en-US" sz="2400" dirty="0" err="1"/>
              <a:t>bufer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recvcount</a:t>
            </a:r>
            <a:r>
              <a:rPr lang="en-US" sz="2400" dirty="0"/>
              <a:t>   (n-elements received from any proc)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recvtype</a:t>
            </a:r>
            <a:r>
              <a:rPr lang="en-US" sz="2400" dirty="0"/>
              <a:t>     (data type of receive elements)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comm</a:t>
            </a:r>
            <a:r>
              <a:rPr lang="en-US" sz="2400" dirty="0"/>
              <a:t>         (communicator)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MPI_Allgather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process has some chunk of data. Collect in a rank-order array on a single proc and broadcast this out to all </a:t>
            </a:r>
            <a:r>
              <a:rPr lang="en-US" sz="2800" dirty="0" err="1"/>
              <a:t>procs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Like </a:t>
            </a:r>
            <a:r>
              <a:rPr lang="en-US" sz="2800" i="1" dirty="0" err="1"/>
              <a:t>MPI_Gather</a:t>
            </a:r>
            <a:r>
              <a:rPr lang="en-US" sz="2800" i="1" dirty="0"/>
              <a:t> </a:t>
            </a:r>
            <a:r>
              <a:rPr lang="en-US" sz="2800" dirty="0"/>
              <a:t>except that </a:t>
            </a:r>
            <a:r>
              <a:rPr lang="en-US" sz="2800" b="1" dirty="0"/>
              <a:t>all</a:t>
            </a:r>
            <a:r>
              <a:rPr lang="en-US" sz="2800" dirty="0"/>
              <a:t> processes receive the result (instead of just root).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Exercise: How can </a:t>
            </a:r>
            <a:r>
              <a:rPr lang="en-US" sz="2800" b="1" i="1" dirty="0" err="1"/>
              <a:t>MPI_Allgather</a:t>
            </a:r>
            <a:r>
              <a:rPr lang="en-US" sz="2800" b="1" dirty="0"/>
              <a:t> be cast </a:t>
            </a:r>
            <a:r>
              <a:rPr lang="en-US" sz="2800" b="1" dirty="0" err="1"/>
              <a:t>interms</a:t>
            </a:r>
            <a:r>
              <a:rPr lang="en-US" sz="2800" b="1" dirty="0"/>
              <a:t> of calls to </a:t>
            </a:r>
            <a:r>
              <a:rPr lang="en-US" sz="2800" b="1" dirty="0" err="1"/>
              <a:t>MPI_</a:t>
            </a:r>
            <a:r>
              <a:rPr lang="en-US" sz="2800" b="1" i="1" dirty="0" err="1"/>
              <a:t>Gather</a:t>
            </a:r>
            <a:r>
              <a:rPr lang="en-US" sz="2800" b="1" i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0650" y="49212"/>
            <a:ext cx="8666283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**</a:t>
            </a:r>
            <a:r>
              <a:rPr lang="en-US" sz="2000" dirty="0" err="1"/>
              <a:t>argv</a:t>
            </a:r>
            <a:r>
              <a:rPr lang="en-US" sz="2000" dirty="0"/>
              <a:t>){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mype</a:t>
            </a:r>
            <a:r>
              <a:rPr lang="en-US" sz="2000" dirty="0"/>
              <a:t>, </a:t>
            </a:r>
            <a:r>
              <a:rPr lang="en-US" sz="2000" dirty="0" err="1"/>
              <a:t>nprocs</a:t>
            </a:r>
            <a:r>
              <a:rPr lang="en-US" sz="2000" dirty="0"/>
              <a:t>, </a:t>
            </a:r>
            <a:r>
              <a:rPr lang="en-US" sz="2000" dirty="0" err="1"/>
              <a:t>nl</a:t>
            </a:r>
            <a:r>
              <a:rPr lang="en-US" sz="2000" dirty="0"/>
              <a:t>=2, n, </a:t>
            </a:r>
            <a:r>
              <a:rPr lang="en-US" sz="2000" dirty="0" err="1"/>
              <a:t>i</a:t>
            </a:r>
            <a:r>
              <a:rPr lang="en-US" sz="2000" dirty="0"/>
              <a:t>, j;</a:t>
            </a:r>
          </a:p>
          <a:p>
            <a:r>
              <a:rPr lang="en-US" sz="2000" dirty="0"/>
              <a:t>  float *data, *</a:t>
            </a:r>
            <a:r>
              <a:rPr lang="en-US" sz="2000" dirty="0" err="1"/>
              <a:t>data_l</a:t>
            </a:r>
            <a:r>
              <a:rPr lang="en-US" sz="2000" dirty="0"/>
              <a:t>;</a:t>
            </a:r>
          </a:p>
          <a:p>
            <a:r>
              <a:rPr lang="en-US" sz="2000" dirty="0"/>
              <a:t>  </a:t>
            </a:r>
            <a:r>
              <a:rPr lang="en-US" sz="2000" b="1" dirty="0" err="1" smtClean="0"/>
              <a:t>MPI_Init</a:t>
            </a:r>
            <a:r>
              <a:rPr lang="en-US" sz="2000" b="1" dirty="0"/>
              <a:t>(&amp;</a:t>
            </a:r>
            <a:r>
              <a:rPr lang="en-US" sz="2000" b="1" dirty="0" err="1"/>
              <a:t>argc</a:t>
            </a:r>
            <a:r>
              <a:rPr lang="en-US" sz="2000" b="1" dirty="0"/>
              <a:t>, &amp;</a:t>
            </a:r>
            <a:r>
              <a:rPr lang="en-US" sz="2000" b="1" dirty="0" err="1"/>
              <a:t>argv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MPI_Comm_size</a:t>
            </a:r>
            <a:r>
              <a:rPr lang="en-US" sz="2000" b="1" dirty="0"/>
              <a:t>(MPI_COMM_WORLD, &amp;</a:t>
            </a:r>
            <a:r>
              <a:rPr lang="en-US" sz="2000" b="1" dirty="0" err="1"/>
              <a:t>nprocs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MPI_Comm_rank</a:t>
            </a:r>
            <a:r>
              <a:rPr lang="en-US" sz="2000" b="1" dirty="0"/>
              <a:t>(MPI_COMM_WORLD, &amp;</a:t>
            </a:r>
            <a:r>
              <a:rPr lang="en-US" sz="2000" b="1" dirty="0" err="1"/>
              <a:t>mype</a:t>
            </a:r>
            <a:r>
              <a:rPr lang="en-US" sz="2000" b="1" dirty="0"/>
              <a:t>);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/* local array size on each proc = </a:t>
            </a:r>
            <a:r>
              <a:rPr lang="en-US" sz="2000" dirty="0" err="1"/>
              <a:t>nl</a:t>
            </a:r>
            <a:r>
              <a:rPr lang="en-US" sz="2000" dirty="0"/>
              <a:t> */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data_l</a:t>
            </a:r>
            <a:r>
              <a:rPr lang="en-US" sz="2000" dirty="0"/>
              <a:t> = (float 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nl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(float));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nl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data_l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</a:t>
            </a:r>
            <a:r>
              <a:rPr lang="en-US" sz="2000" dirty="0" err="1"/>
              <a:t>mype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data = (float 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nprocs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(float)*</a:t>
            </a:r>
            <a:r>
              <a:rPr lang="en-US" sz="2000" dirty="0" err="1"/>
              <a:t>nl</a:t>
            </a:r>
            <a:r>
              <a:rPr lang="en-US" sz="2000" dirty="0"/>
              <a:t>);</a:t>
            </a:r>
          </a:p>
          <a:p>
            <a:r>
              <a:rPr lang="en-US" sz="2000" dirty="0" smtClean="0"/>
              <a:t>  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MPI_Allgather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data_l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nl</a:t>
            </a:r>
            <a:r>
              <a:rPr lang="en-US" sz="2400" b="1" dirty="0">
                <a:solidFill>
                  <a:srgbClr val="C00000"/>
                </a:solidFill>
              </a:rPr>
              <a:t>, MPI_FLOAT, data, </a:t>
            </a:r>
            <a:r>
              <a:rPr lang="en-US" sz="2400" b="1" dirty="0" err="1">
                <a:solidFill>
                  <a:srgbClr val="C00000"/>
                </a:solidFill>
              </a:rPr>
              <a:t>nl</a:t>
            </a:r>
            <a:r>
              <a:rPr lang="en-US" sz="2400" b="1" dirty="0">
                <a:solidFill>
                  <a:srgbClr val="C00000"/>
                </a:solidFill>
              </a:rPr>
              <a:t>, MPI_FLOAT, MPI_COMM_WORLD</a:t>
            </a:r>
            <a:r>
              <a:rPr lang="en-US" sz="2400" b="1" dirty="0" smtClean="0">
                <a:solidFill>
                  <a:srgbClr val="C00000"/>
                </a:solidFill>
              </a:rPr>
              <a:t>);</a:t>
            </a:r>
          </a:p>
          <a:p>
            <a:endParaRPr lang="en-US" sz="2000" dirty="0"/>
          </a:p>
          <a:p>
            <a:r>
              <a:rPr lang="en-US" sz="2000" dirty="0" smtClean="0"/>
              <a:t>  </a:t>
            </a: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nl</a:t>
            </a:r>
            <a:r>
              <a:rPr lang="en-US" sz="2000" dirty="0"/>
              <a:t>*</a:t>
            </a:r>
            <a:r>
              <a:rPr lang="en-US" sz="2000" dirty="0" err="1"/>
              <a:t>nprocs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printf</a:t>
            </a:r>
            <a:r>
              <a:rPr lang="en-US" sz="2000" dirty="0"/>
              <a:t>("%f ", data[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 smtClean="0"/>
              <a:t>  </a:t>
            </a:r>
            <a:r>
              <a:rPr lang="en-US" sz="2000" b="1" dirty="0" err="1"/>
              <a:t>MPI_Finalize</a:t>
            </a:r>
            <a:r>
              <a:rPr lang="en-US" sz="2000" b="1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MPI_Alltoall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100" b="1" dirty="0" smtClean="0">
                <a:solidFill>
                  <a:srgbClr val="C00000"/>
                </a:solidFill>
              </a:rPr>
              <a:t>similar to all gather</a:t>
            </a:r>
            <a:endParaRPr lang="en-US" sz="3100" b="1" dirty="0">
              <a:solidFill>
                <a:srgbClr val="C00000"/>
              </a:solidFill>
            </a:endParaRP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idx="1"/>
          </p:nvPr>
        </p:nvGraphicFramePr>
        <p:xfrm>
          <a:off x="914400" y="268605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431800"/>
                <a:gridCol w="5842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6" name="Text Box 54"/>
          <p:cNvSpPr txBox="1">
            <a:spLocks noChangeArrowheads="1"/>
          </p:cNvSpPr>
          <p:nvPr/>
        </p:nvSpPr>
        <p:spPr bwMode="auto">
          <a:xfrm rot="16200000">
            <a:off x="9525" y="30575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76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990600" y="1828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838200" y="22098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17526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98425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graphicFrame>
        <p:nvGraphicFramePr>
          <p:cNvPr id="18492" name="Group 60"/>
          <p:cNvGraphicFramePr>
            <a:graphicFrameLocks noGrp="1"/>
          </p:cNvGraphicFramePr>
          <p:nvPr/>
        </p:nvGraphicFramePr>
        <p:xfrm>
          <a:off x="5715000" y="2686050"/>
          <a:ext cx="3048000" cy="31089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431800"/>
                <a:gridCol w="584200"/>
                <a:gridCol w="508000"/>
                <a:gridCol w="5080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43" name="Text Box 111"/>
          <p:cNvSpPr txBox="1">
            <a:spLocks noChangeArrowheads="1"/>
          </p:cNvSpPr>
          <p:nvPr/>
        </p:nvSpPr>
        <p:spPr bwMode="auto">
          <a:xfrm rot="16200000">
            <a:off x="4810125" y="30575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processes</a:t>
            </a:r>
          </a:p>
        </p:txBody>
      </p:sp>
      <p:sp>
        <p:nvSpPr>
          <p:cNvPr id="18544" name="Line 112"/>
          <p:cNvSpPr>
            <a:spLocks noChangeShapeType="1"/>
          </p:cNvSpPr>
          <p:nvPr/>
        </p:nvSpPr>
        <p:spPr bwMode="auto">
          <a:xfrm>
            <a:off x="5562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45" name="Text Box 113"/>
          <p:cNvSpPr txBox="1">
            <a:spLocks noChangeArrowheads="1"/>
          </p:cNvSpPr>
          <p:nvPr/>
        </p:nvSpPr>
        <p:spPr bwMode="auto">
          <a:xfrm>
            <a:off x="5638800" y="22098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8546" name="Line 114"/>
          <p:cNvSpPr>
            <a:spLocks noChangeShapeType="1"/>
          </p:cNvSpPr>
          <p:nvPr/>
        </p:nvSpPr>
        <p:spPr bwMode="auto">
          <a:xfrm>
            <a:off x="65532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47" name="Line 115"/>
          <p:cNvSpPr>
            <a:spLocks noChangeShapeType="1"/>
          </p:cNvSpPr>
          <p:nvPr/>
        </p:nvSpPr>
        <p:spPr bwMode="auto">
          <a:xfrm>
            <a:off x="4191000" y="4267200"/>
            <a:ext cx="9906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48" name="Text Box 116"/>
          <p:cNvSpPr txBox="1">
            <a:spLocks noChangeArrowheads="1"/>
          </p:cNvSpPr>
          <p:nvPr/>
        </p:nvSpPr>
        <p:spPr bwMode="auto">
          <a:xfrm>
            <a:off x="4087813" y="3784600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alltoall</a:t>
            </a:r>
          </a:p>
        </p:txBody>
      </p:sp>
      <p:sp>
        <p:nvSpPr>
          <p:cNvPr id="18549" name="Text Box 117"/>
          <p:cNvSpPr txBox="1">
            <a:spLocks noChangeArrowheads="1"/>
          </p:cNvSpPr>
          <p:nvPr/>
        </p:nvSpPr>
        <p:spPr bwMode="auto">
          <a:xfrm>
            <a:off x="990600" y="32607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8550" name="Text Box 118"/>
          <p:cNvSpPr txBox="1">
            <a:spLocks noChangeArrowheads="1"/>
          </p:cNvSpPr>
          <p:nvPr/>
        </p:nvSpPr>
        <p:spPr bwMode="auto">
          <a:xfrm>
            <a:off x="990600" y="3794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0</a:t>
            </a:r>
          </a:p>
        </p:txBody>
      </p:sp>
      <p:sp>
        <p:nvSpPr>
          <p:cNvPr id="18551" name="Text Box 119"/>
          <p:cNvSpPr txBox="1">
            <a:spLocks noChangeArrowheads="1"/>
          </p:cNvSpPr>
          <p:nvPr/>
        </p:nvSpPr>
        <p:spPr bwMode="auto">
          <a:xfrm>
            <a:off x="990600" y="4327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8552" name="Text Box 120"/>
          <p:cNvSpPr txBox="1">
            <a:spLocks noChangeArrowheads="1"/>
          </p:cNvSpPr>
          <p:nvPr/>
        </p:nvSpPr>
        <p:spPr bwMode="auto">
          <a:xfrm>
            <a:off x="990600" y="48006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8553" name="Text Box 121"/>
          <p:cNvSpPr txBox="1">
            <a:spLocks noChangeArrowheads="1"/>
          </p:cNvSpPr>
          <p:nvPr/>
        </p:nvSpPr>
        <p:spPr bwMode="auto">
          <a:xfrm>
            <a:off x="990600" y="53181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  <p:sp>
        <p:nvSpPr>
          <p:cNvPr id="18554" name="Text Box 122"/>
          <p:cNvSpPr txBox="1">
            <a:spLocks noChangeArrowheads="1"/>
          </p:cNvSpPr>
          <p:nvPr/>
        </p:nvSpPr>
        <p:spPr bwMode="auto">
          <a:xfrm>
            <a:off x="5784850" y="2727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0</a:t>
            </a:r>
          </a:p>
        </p:txBody>
      </p:sp>
      <p:sp>
        <p:nvSpPr>
          <p:cNvPr id="18555" name="Text Box 123"/>
          <p:cNvSpPr txBox="1">
            <a:spLocks noChangeArrowheads="1"/>
          </p:cNvSpPr>
          <p:nvPr/>
        </p:nvSpPr>
        <p:spPr bwMode="auto">
          <a:xfrm>
            <a:off x="5791200" y="32607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1</a:t>
            </a:r>
          </a:p>
        </p:txBody>
      </p:sp>
      <p:sp>
        <p:nvSpPr>
          <p:cNvPr id="18556" name="Text Box 124"/>
          <p:cNvSpPr txBox="1">
            <a:spLocks noChangeArrowheads="1"/>
          </p:cNvSpPr>
          <p:nvPr/>
        </p:nvSpPr>
        <p:spPr bwMode="auto">
          <a:xfrm>
            <a:off x="5791200" y="37941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2</a:t>
            </a:r>
          </a:p>
        </p:txBody>
      </p:sp>
      <p:sp>
        <p:nvSpPr>
          <p:cNvPr id="18557" name="Text Box 125"/>
          <p:cNvSpPr txBox="1">
            <a:spLocks noChangeArrowheads="1"/>
          </p:cNvSpPr>
          <p:nvPr/>
        </p:nvSpPr>
        <p:spPr bwMode="auto">
          <a:xfrm>
            <a:off x="5791200" y="42513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3</a:t>
            </a:r>
          </a:p>
        </p:txBody>
      </p:sp>
      <p:sp>
        <p:nvSpPr>
          <p:cNvPr id="18558" name="Text Box 126"/>
          <p:cNvSpPr txBox="1">
            <a:spLocks noChangeArrowheads="1"/>
          </p:cNvSpPr>
          <p:nvPr/>
        </p:nvSpPr>
        <p:spPr bwMode="auto">
          <a:xfrm>
            <a:off x="5797550" y="48006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4</a:t>
            </a:r>
          </a:p>
        </p:txBody>
      </p:sp>
      <p:sp>
        <p:nvSpPr>
          <p:cNvPr id="18559" name="Text Box 127"/>
          <p:cNvSpPr txBox="1">
            <a:spLocks noChangeArrowheads="1"/>
          </p:cNvSpPr>
          <p:nvPr/>
        </p:nvSpPr>
        <p:spPr bwMode="auto">
          <a:xfrm>
            <a:off x="5791200" y="53181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5</a:t>
            </a:r>
          </a:p>
        </p:txBody>
      </p:sp>
      <p:sp>
        <p:nvSpPr>
          <p:cNvPr id="18560" name="Text Box 128"/>
          <p:cNvSpPr txBox="1">
            <a:spLocks noChangeArrowheads="1"/>
          </p:cNvSpPr>
          <p:nvPr/>
        </p:nvSpPr>
        <p:spPr bwMode="auto">
          <a:xfrm>
            <a:off x="6318250" y="27273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0</a:t>
            </a:r>
          </a:p>
        </p:txBody>
      </p:sp>
      <p:sp>
        <p:nvSpPr>
          <p:cNvPr id="18561" name="Text Box 129"/>
          <p:cNvSpPr txBox="1">
            <a:spLocks noChangeArrowheads="1"/>
          </p:cNvSpPr>
          <p:nvPr/>
        </p:nvSpPr>
        <p:spPr bwMode="auto">
          <a:xfrm>
            <a:off x="6324600" y="32607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1</a:t>
            </a:r>
          </a:p>
        </p:txBody>
      </p:sp>
      <p:sp>
        <p:nvSpPr>
          <p:cNvPr id="18562" name="Text Box 130"/>
          <p:cNvSpPr txBox="1">
            <a:spLocks noChangeArrowheads="1"/>
          </p:cNvSpPr>
          <p:nvPr/>
        </p:nvSpPr>
        <p:spPr bwMode="auto">
          <a:xfrm>
            <a:off x="6324600" y="3794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2</a:t>
            </a:r>
          </a:p>
        </p:txBody>
      </p:sp>
      <p:sp>
        <p:nvSpPr>
          <p:cNvPr id="18563" name="Text Box 131"/>
          <p:cNvSpPr txBox="1">
            <a:spLocks noChangeArrowheads="1"/>
          </p:cNvSpPr>
          <p:nvPr/>
        </p:nvSpPr>
        <p:spPr bwMode="auto">
          <a:xfrm>
            <a:off x="6324600" y="42513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3</a:t>
            </a:r>
          </a:p>
        </p:txBody>
      </p:sp>
      <p:sp>
        <p:nvSpPr>
          <p:cNvPr id="18564" name="Text Box 132"/>
          <p:cNvSpPr txBox="1">
            <a:spLocks noChangeArrowheads="1"/>
          </p:cNvSpPr>
          <p:nvPr/>
        </p:nvSpPr>
        <p:spPr bwMode="auto">
          <a:xfrm>
            <a:off x="6330950" y="48006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4</a:t>
            </a:r>
          </a:p>
        </p:txBody>
      </p:sp>
      <p:sp>
        <p:nvSpPr>
          <p:cNvPr id="18565" name="Text Box 133"/>
          <p:cNvSpPr txBox="1">
            <a:spLocks noChangeArrowheads="1"/>
          </p:cNvSpPr>
          <p:nvPr/>
        </p:nvSpPr>
        <p:spPr bwMode="auto">
          <a:xfrm>
            <a:off x="6324600" y="5318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5</a:t>
            </a:r>
          </a:p>
        </p:txBody>
      </p:sp>
      <p:sp>
        <p:nvSpPr>
          <p:cNvPr id="18566" name="Text Box 134"/>
          <p:cNvSpPr txBox="1">
            <a:spLocks noChangeArrowheads="1"/>
          </p:cNvSpPr>
          <p:nvPr/>
        </p:nvSpPr>
        <p:spPr bwMode="auto">
          <a:xfrm>
            <a:off x="6775450" y="27432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0</a:t>
            </a:r>
          </a:p>
        </p:txBody>
      </p:sp>
      <p:sp>
        <p:nvSpPr>
          <p:cNvPr id="18567" name="Text Box 135"/>
          <p:cNvSpPr txBox="1">
            <a:spLocks noChangeArrowheads="1"/>
          </p:cNvSpPr>
          <p:nvPr/>
        </p:nvSpPr>
        <p:spPr bwMode="auto">
          <a:xfrm>
            <a:off x="6781800" y="32766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1</a:t>
            </a:r>
          </a:p>
        </p:txBody>
      </p:sp>
      <p:sp>
        <p:nvSpPr>
          <p:cNvPr id="18568" name="Text Box 136"/>
          <p:cNvSpPr txBox="1">
            <a:spLocks noChangeArrowheads="1"/>
          </p:cNvSpPr>
          <p:nvPr/>
        </p:nvSpPr>
        <p:spPr bwMode="auto">
          <a:xfrm>
            <a:off x="6781800" y="38100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2</a:t>
            </a:r>
          </a:p>
        </p:txBody>
      </p:sp>
      <p:sp>
        <p:nvSpPr>
          <p:cNvPr id="18569" name="Text Box 137"/>
          <p:cNvSpPr txBox="1">
            <a:spLocks noChangeArrowheads="1"/>
          </p:cNvSpPr>
          <p:nvPr/>
        </p:nvSpPr>
        <p:spPr bwMode="auto">
          <a:xfrm>
            <a:off x="6781800" y="42672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3</a:t>
            </a:r>
          </a:p>
        </p:txBody>
      </p:sp>
      <p:sp>
        <p:nvSpPr>
          <p:cNvPr id="18570" name="Text Box 138"/>
          <p:cNvSpPr txBox="1">
            <a:spLocks noChangeArrowheads="1"/>
          </p:cNvSpPr>
          <p:nvPr/>
        </p:nvSpPr>
        <p:spPr bwMode="auto">
          <a:xfrm>
            <a:off x="6788150" y="481647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4</a:t>
            </a:r>
          </a:p>
        </p:txBody>
      </p:sp>
      <p:sp>
        <p:nvSpPr>
          <p:cNvPr id="18571" name="Text Box 139"/>
          <p:cNvSpPr txBox="1">
            <a:spLocks noChangeArrowheads="1"/>
          </p:cNvSpPr>
          <p:nvPr/>
        </p:nvSpPr>
        <p:spPr bwMode="auto">
          <a:xfrm>
            <a:off x="6781800" y="53340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5</a:t>
            </a:r>
          </a:p>
        </p:txBody>
      </p:sp>
      <p:sp>
        <p:nvSpPr>
          <p:cNvPr id="18572" name="Text Box 140"/>
          <p:cNvSpPr txBox="1">
            <a:spLocks noChangeArrowheads="1"/>
          </p:cNvSpPr>
          <p:nvPr/>
        </p:nvSpPr>
        <p:spPr bwMode="auto">
          <a:xfrm>
            <a:off x="7232650" y="27432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0</a:t>
            </a:r>
          </a:p>
        </p:txBody>
      </p:sp>
      <p:sp>
        <p:nvSpPr>
          <p:cNvPr id="18573" name="Text Box 141"/>
          <p:cNvSpPr txBox="1">
            <a:spLocks noChangeArrowheads="1"/>
          </p:cNvSpPr>
          <p:nvPr/>
        </p:nvSpPr>
        <p:spPr bwMode="auto">
          <a:xfrm>
            <a:off x="7239000" y="32766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1</a:t>
            </a:r>
          </a:p>
        </p:txBody>
      </p:sp>
      <p:sp>
        <p:nvSpPr>
          <p:cNvPr id="18574" name="Text Box 142"/>
          <p:cNvSpPr txBox="1">
            <a:spLocks noChangeArrowheads="1"/>
          </p:cNvSpPr>
          <p:nvPr/>
        </p:nvSpPr>
        <p:spPr bwMode="auto">
          <a:xfrm>
            <a:off x="7239000" y="38100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2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239000" y="42672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3</a:t>
            </a:r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245350" y="481647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4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7239000" y="53340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5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7766050" y="2743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0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7772400" y="32766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18580" name="Text Box 148"/>
          <p:cNvSpPr txBox="1">
            <a:spLocks noChangeArrowheads="1"/>
          </p:cNvSpPr>
          <p:nvPr/>
        </p:nvSpPr>
        <p:spPr bwMode="auto">
          <a:xfrm>
            <a:off x="7772400" y="38100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18581" name="Text Box 149"/>
          <p:cNvSpPr txBox="1">
            <a:spLocks noChangeArrowheads="1"/>
          </p:cNvSpPr>
          <p:nvPr/>
        </p:nvSpPr>
        <p:spPr bwMode="auto">
          <a:xfrm>
            <a:off x="7772400" y="42672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18582" name="Text Box 150"/>
          <p:cNvSpPr txBox="1">
            <a:spLocks noChangeArrowheads="1"/>
          </p:cNvSpPr>
          <p:nvPr/>
        </p:nvSpPr>
        <p:spPr bwMode="auto">
          <a:xfrm>
            <a:off x="7778750" y="4816475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18583" name="Text Box 151"/>
          <p:cNvSpPr txBox="1">
            <a:spLocks noChangeArrowheads="1"/>
          </p:cNvSpPr>
          <p:nvPr/>
        </p:nvSpPr>
        <p:spPr bwMode="auto">
          <a:xfrm>
            <a:off x="7772400" y="53340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18584" name="Text Box 152"/>
          <p:cNvSpPr txBox="1">
            <a:spLocks noChangeArrowheads="1"/>
          </p:cNvSpPr>
          <p:nvPr/>
        </p:nvSpPr>
        <p:spPr bwMode="auto">
          <a:xfrm>
            <a:off x="8299450" y="27432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0</a:t>
            </a:r>
          </a:p>
        </p:txBody>
      </p:sp>
      <p:sp>
        <p:nvSpPr>
          <p:cNvPr id="18585" name="Text Box 153"/>
          <p:cNvSpPr txBox="1">
            <a:spLocks noChangeArrowheads="1"/>
          </p:cNvSpPr>
          <p:nvPr/>
        </p:nvSpPr>
        <p:spPr bwMode="auto">
          <a:xfrm>
            <a:off x="8305800" y="32766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1</a:t>
            </a:r>
          </a:p>
        </p:txBody>
      </p:sp>
      <p:sp>
        <p:nvSpPr>
          <p:cNvPr id="18586" name="Text Box 154"/>
          <p:cNvSpPr txBox="1">
            <a:spLocks noChangeArrowheads="1"/>
          </p:cNvSpPr>
          <p:nvPr/>
        </p:nvSpPr>
        <p:spPr bwMode="auto">
          <a:xfrm>
            <a:off x="8305800" y="38100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2</a:t>
            </a:r>
          </a:p>
        </p:txBody>
      </p:sp>
      <p:sp>
        <p:nvSpPr>
          <p:cNvPr id="18587" name="Text Box 155"/>
          <p:cNvSpPr txBox="1">
            <a:spLocks noChangeArrowheads="1"/>
          </p:cNvSpPr>
          <p:nvPr/>
        </p:nvSpPr>
        <p:spPr bwMode="auto">
          <a:xfrm>
            <a:off x="8305800" y="42672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3</a:t>
            </a:r>
          </a:p>
        </p:txBody>
      </p:sp>
      <p:sp>
        <p:nvSpPr>
          <p:cNvPr id="18588" name="Text Box 156"/>
          <p:cNvSpPr txBox="1">
            <a:spLocks noChangeArrowheads="1"/>
          </p:cNvSpPr>
          <p:nvPr/>
        </p:nvSpPr>
        <p:spPr bwMode="auto">
          <a:xfrm>
            <a:off x="8312150" y="481647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4</a:t>
            </a:r>
          </a:p>
        </p:txBody>
      </p:sp>
      <p:sp>
        <p:nvSpPr>
          <p:cNvPr id="18589" name="Text Box 157"/>
          <p:cNvSpPr txBox="1">
            <a:spLocks noChangeArrowheads="1"/>
          </p:cNvSpPr>
          <p:nvPr/>
        </p:nvSpPr>
        <p:spPr bwMode="auto">
          <a:xfrm>
            <a:off x="8305800" y="53340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5</a:t>
            </a:r>
          </a:p>
        </p:txBody>
      </p:sp>
      <p:sp>
        <p:nvSpPr>
          <p:cNvPr id="18705" name="Text Box 273"/>
          <p:cNvSpPr txBox="1">
            <a:spLocks noChangeArrowheads="1"/>
          </p:cNvSpPr>
          <p:nvPr/>
        </p:nvSpPr>
        <p:spPr bwMode="auto">
          <a:xfrm>
            <a:off x="144780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1</a:t>
            </a:r>
          </a:p>
        </p:txBody>
      </p:sp>
      <p:sp>
        <p:nvSpPr>
          <p:cNvPr id="18706" name="Text Box 274"/>
          <p:cNvSpPr txBox="1">
            <a:spLocks noChangeArrowheads="1"/>
          </p:cNvSpPr>
          <p:nvPr/>
        </p:nvSpPr>
        <p:spPr bwMode="auto">
          <a:xfrm>
            <a:off x="1454150" y="32607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1</a:t>
            </a:r>
          </a:p>
        </p:txBody>
      </p:sp>
      <p:sp>
        <p:nvSpPr>
          <p:cNvPr id="18707" name="Text Box 275"/>
          <p:cNvSpPr txBox="1">
            <a:spLocks noChangeArrowheads="1"/>
          </p:cNvSpPr>
          <p:nvPr/>
        </p:nvSpPr>
        <p:spPr bwMode="auto">
          <a:xfrm>
            <a:off x="1454150" y="3794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1</a:t>
            </a:r>
          </a:p>
        </p:txBody>
      </p:sp>
      <p:sp>
        <p:nvSpPr>
          <p:cNvPr id="18708" name="Text Box 276"/>
          <p:cNvSpPr txBox="1">
            <a:spLocks noChangeArrowheads="1"/>
          </p:cNvSpPr>
          <p:nvPr/>
        </p:nvSpPr>
        <p:spPr bwMode="auto">
          <a:xfrm>
            <a:off x="1454150" y="4327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1</a:t>
            </a:r>
          </a:p>
        </p:txBody>
      </p:sp>
      <p:sp>
        <p:nvSpPr>
          <p:cNvPr id="18709" name="Text Box 277"/>
          <p:cNvSpPr txBox="1">
            <a:spLocks noChangeArrowheads="1"/>
          </p:cNvSpPr>
          <p:nvPr/>
        </p:nvSpPr>
        <p:spPr bwMode="auto">
          <a:xfrm>
            <a:off x="1454150" y="48006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18710" name="Text Box 278"/>
          <p:cNvSpPr txBox="1">
            <a:spLocks noChangeArrowheads="1"/>
          </p:cNvSpPr>
          <p:nvPr/>
        </p:nvSpPr>
        <p:spPr bwMode="auto">
          <a:xfrm>
            <a:off x="1454150" y="53181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1</a:t>
            </a:r>
          </a:p>
        </p:txBody>
      </p:sp>
      <p:sp>
        <p:nvSpPr>
          <p:cNvPr id="18711" name="Text Box 279"/>
          <p:cNvSpPr txBox="1">
            <a:spLocks noChangeArrowheads="1"/>
          </p:cNvSpPr>
          <p:nvPr/>
        </p:nvSpPr>
        <p:spPr bwMode="auto">
          <a:xfrm>
            <a:off x="190500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2</a:t>
            </a:r>
          </a:p>
        </p:txBody>
      </p:sp>
      <p:sp>
        <p:nvSpPr>
          <p:cNvPr id="18712" name="Text Box 280"/>
          <p:cNvSpPr txBox="1">
            <a:spLocks noChangeArrowheads="1"/>
          </p:cNvSpPr>
          <p:nvPr/>
        </p:nvSpPr>
        <p:spPr bwMode="auto">
          <a:xfrm>
            <a:off x="1911350" y="32607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2</a:t>
            </a:r>
          </a:p>
        </p:txBody>
      </p:sp>
      <p:sp>
        <p:nvSpPr>
          <p:cNvPr id="18713" name="Text Box 281"/>
          <p:cNvSpPr txBox="1">
            <a:spLocks noChangeArrowheads="1"/>
          </p:cNvSpPr>
          <p:nvPr/>
        </p:nvSpPr>
        <p:spPr bwMode="auto">
          <a:xfrm>
            <a:off x="1911350" y="3794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2</a:t>
            </a:r>
          </a:p>
        </p:txBody>
      </p:sp>
      <p:sp>
        <p:nvSpPr>
          <p:cNvPr id="18714" name="Text Box 282"/>
          <p:cNvSpPr txBox="1">
            <a:spLocks noChangeArrowheads="1"/>
          </p:cNvSpPr>
          <p:nvPr/>
        </p:nvSpPr>
        <p:spPr bwMode="auto">
          <a:xfrm>
            <a:off x="1911350" y="4327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2</a:t>
            </a:r>
          </a:p>
        </p:txBody>
      </p:sp>
      <p:sp>
        <p:nvSpPr>
          <p:cNvPr id="18715" name="Text Box 283"/>
          <p:cNvSpPr txBox="1">
            <a:spLocks noChangeArrowheads="1"/>
          </p:cNvSpPr>
          <p:nvPr/>
        </p:nvSpPr>
        <p:spPr bwMode="auto">
          <a:xfrm>
            <a:off x="1911350" y="48006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18716" name="Text Box 284"/>
          <p:cNvSpPr txBox="1">
            <a:spLocks noChangeArrowheads="1"/>
          </p:cNvSpPr>
          <p:nvPr/>
        </p:nvSpPr>
        <p:spPr bwMode="auto">
          <a:xfrm>
            <a:off x="1911350" y="53181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2</a:t>
            </a:r>
          </a:p>
        </p:txBody>
      </p:sp>
      <p:sp>
        <p:nvSpPr>
          <p:cNvPr id="18717" name="Text Box 285"/>
          <p:cNvSpPr txBox="1">
            <a:spLocks noChangeArrowheads="1"/>
          </p:cNvSpPr>
          <p:nvPr/>
        </p:nvSpPr>
        <p:spPr bwMode="auto">
          <a:xfrm>
            <a:off x="2438400" y="28194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3</a:t>
            </a:r>
          </a:p>
        </p:txBody>
      </p:sp>
      <p:sp>
        <p:nvSpPr>
          <p:cNvPr id="18718" name="Text Box 286"/>
          <p:cNvSpPr txBox="1">
            <a:spLocks noChangeArrowheads="1"/>
          </p:cNvSpPr>
          <p:nvPr/>
        </p:nvSpPr>
        <p:spPr bwMode="auto">
          <a:xfrm>
            <a:off x="2444750" y="32766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3</a:t>
            </a:r>
          </a:p>
        </p:txBody>
      </p:sp>
      <p:sp>
        <p:nvSpPr>
          <p:cNvPr id="18719" name="Text Box 287"/>
          <p:cNvSpPr txBox="1">
            <a:spLocks noChangeArrowheads="1"/>
          </p:cNvSpPr>
          <p:nvPr/>
        </p:nvSpPr>
        <p:spPr bwMode="auto">
          <a:xfrm>
            <a:off x="2444750" y="3810000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3</a:t>
            </a:r>
          </a:p>
        </p:txBody>
      </p:sp>
      <p:sp>
        <p:nvSpPr>
          <p:cNvPr id="18720" name="Text Box 288"/>
          <p:cNvSpPr txBox="1">
            <a:spLocks noChangeArrowheads="1"/>
          </p:cNvSpPr>
          <p:nvPr/>
        </p:nvSpPr>
        <p:spPr bwMode="auto">
          <a:xfrm>
            <a:off x="2444750" y="4343400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3</a:t>
            </a:r>
          </a:p>
        </p:txBody>
      </p:sp>
      <p:sp>
        <p:nvSpPr>
          <p:cNvPr id="18721" name="Text Box 289"/>
          <p:cNvSpPr txBox="1">
            <a:spLocks noChangeArrowheads="1"/>
          </p:cNvSpPr>
          <p:nvPr/>
        </p:nvSpPr>
        <p:spPr bwMode="auto">
          <a:xfrm>
            <a:off x="2444750" y="4816475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18722" name="Text Box 290"/>
          <p:cNvSpPr txBox="1">
            <a:spLocks noChangeArrowheads="1"/>
          </p:cNvSpPr>
          <p:nvPr/>
        </p:nvSpPr>
        <p:spPr bwMode="auto">
          <a:xfrm>
            <a:off x="2444750" y="5334000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3</a:t>
            </a:r>
          </a:p>
        </p:txBody>
      </p:sp>
      <p:sp>
        <p:nvSpPr>
          <p:cNvPr id="18723" name="Text Box 291"/>
          <p:cNvSpPr txBox="1">
            <a:spLocks noChangeArrowheads="1"/>
          </p:cNvSpPr>
          <p:nvPr/>
        </p:nvSpPr>
        <p:spPr bwMode="auto">
          <a:xfrm>
            <a:off x="297180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4</a:t>
            </a:r>
          </a:p>
        </p:txBody>
      </p:sp>
      <p:sp>
        <p:nvSpPr>
          <p:cNvPr id="18724" name="Text Box 292"/>
          <p:cNvSpPr txBox="1">
            <a:spLocks noChangeArrowheads="1"/>
          </p:cNvSpPr>
          <p:nvPr/>
        </p:nvSpPr>
        <p:spPr bwMode="auto">
          <a:xfrm>
            <a:off x="2978150" y="32607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4</a:t>
            </a:r>
          </a:p>
        </p:txBody>
      </p:sp>
      <p:sp>
        <p:nvSpPr>
          <p:cNvPr id="18725" name="Text Box 293"/>
          <p:cNvSpPr txBox="1">
            <a:spLocks noChangeArrowheads="1"/>
          </p:cNvSpPr>
          <p:nvPr/>
        </p:nvSpPr>
        <p:spPr bwMode="auto">
          <a:xfrm>
            <a:off x="2978150" y="3794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4</a:t>
            </a:r>
          </a:p>
        </p:txBody>
      </p:sp>
      <p:sp>
        <p:nvSpPr>
          <p:cNvPr id="18726" name="Text Box 294"/>
          <p:cNvSpPr txBox="1">
            <a:spLocks noChangeArrowheads="1"/>
          </p:cNvSpPr>
          <p:nvPr/>
        </p:nvSpPr>
        <p:spPr bwMode="auto">
          <a:xfrm>
            <a:off x="2978150" y="4327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4</a:t>
            </a:r>
          </a:p>
        </p:txBody>
      </p:sp>
      <p:sp>
        <p:nvSpPr>
          <p:cNvPr id="18727" name="Text Box 295"/>
          <p:cNvSpPr txBox="1">
            <a:spLocks noChangeArrowheads="1"/>
          </p:cNvSpPr>
          <p:nvPr/>
        </p:nvSpPr>
        <p:spPr bwMode="auto">
          <a:xfrm>
            <a:off x="2978150" y="48006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18728" name="Text Box 296"/>
          <p:cNvSpPr txBox="1">
            <a:spLocks noChangeArrowheads="1"/>
          </p:cNvSpPr>
          <p:nvPr/>
        </p:nvSpPr>
        <p:spPr bwMode="auto">
          <a:xfrm>
            <a:off x="2978150" y="53181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4</a:t>
            </a:r>
          </a:p>
        </p:txBody>
      </p:sp>
      <p:sp>
        <p:nvSpPr>
          <p:cNvPr id="18729" name="Text Box 297"/>
          <p:cNvSpPr txBox="1">
            <a:spLocks noChangeArrowheads="1"/>
          </p:cNvSpPr>
          <p:nvPr/>
        </p:nvSpPr>
        <p:spPr bwMode="auto">
          <a:xfrm>
            <a:off x="3429000" y="2803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5</a:t>
            </a:r>
          </a:p>
        </p:txBody>
      </p:sp>
      <p:sp>
        <p:nvSpPr>
          <p:cNvPr id="18730" name="Text Box 298"/>
          <p:cNvSpPr txBox="1">
            <a:spLocks noChangeArrowheads="1"/>
          </p:cNvSpPr>
          <p:nvPr/>
        </p:nvSpPr>
        <p:spPr bwMode="auto">
          <a:xfrm>
            <a:off x="3435350" y="32607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5</a:t>
            </a:r>
          </a:p>
        </p:txBody>
      </p:sp>
      <p:sp>
        <p:nvSpPr>
          <p:cNvPr id="18731" name="Text Box 299"/>
          <p:cNvSpPr txBox="1">
            <a:spLocks noChangeArrowheads="1"/>
          </p:cNvSpPr>
          <p:nvPr/>
        </p:nvSpPr>
        <p:spPr bwMode="auto">
          <a:xfrm>
            <a:off x="3435350" y="3794125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5</a:t>
            </a:r>
          </a:p>
        </p:txBody>
      </p:sp>
      <p:sp>
        <p:nvSpPr>
          <p:cNvPr id="18732" name="Text Box 300"/>
          <p:cNvSpPr txBox="1">
            <a:spLocks noChangeArrowheads="1"/>
          </p:cNvSpPr>
          <p:nvPr/>
        </p:nvSpPr>
        <p:spPr bwMode="auto">
          <a:xfrm>
            <a:off x="3435350" y="432752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5</a:t>
            </a:r>
          </a:p>
        </p:txBody>
      </p:sp>
      <p:sp>
        <p:nvSpPr>
          <p:cNvPr id="18733" name="Text Box 301"/>
          <p:cNvSpPr txBox="1">
            <a:spLocks noChangeArrowheads="1"/>
          </p:cNvSpPr>
          <p:nvPr/>
        </p:nvSpPr>
        <p:spPr bwMode="auto">
          <a:xfrm>
            <a:off x="3435350" y="4800600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18734" name="Text Box 302"/>
          <p:cNvSpPr txBox="1">
            <a:spLocks noChangeArrowheads="1"/>
          </p:cNvSpPr>
          <p:nvPr/>
        </p:nvSpPr>
        <p:spPr bwMode="auto">
          <a:xfrm>
            <a:off x="3435350" y="53181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</a:t>
            </a:r>
            <a:r>
              <a:rPr lang="en-US" sz="2000" baseline="-250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MPI_Alltoall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 i="1" u="sng" dirty="0" err="1">
                <a:solidFill>
                  <a:srgbClr val="C00000"/>
                </a:solidFill>
              </a:rPr>
              <a:t>MPI_Alltoall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sendcount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sendtype</a:t>
            </a:r>
            <a:r>
              <a:rPr lang="en-US" sz="28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void 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recvcount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recvtype</a:t>
            </a:r>
            <a:r>
              <a:rPr lang="en-US" sz="2800" b="1" dirty="0" smtClean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MPI_Comm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sendbuf</a:t>
            </a:r>
            <a:r>
              <a:rPr lang="en-US" sz="2400" dirty="0"/>
              <a:t>     (starting address of send buffer)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sendcount</a:t>
            </a:r>
            <a:r>
              <a:rPr lang="en-US" sz="2400" dirty="0"/>
              <a:t>  (number of elements sent to each proc)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sendtype</a:t>
            </a:r>
            <a:r>
              <a:rPr lang="en-US" sz="2400" dirty="0"/>
              <a:t>    (type)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OUT </a:t>
            </a:r>
            <a:r>
              <a:rPr lang="en-US" sz="2400" dirty="0" err="1"/>
              <a:t>recvbuf</a:t>
            </a:r>
            <a:r>
              <a:rPr lang="en-US" sz="2400" dirty="0"/>
              <a:t>      (address of receive </a:t>
            </a:r>
            <a:r>
              <a:rPr lang="en-US" sz="2400" dirty="0" err="1"/>
              <a:t>bufer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recvcount</a:t>
            </a:r>
            <a:r>
              <a:rPr lang="en-US" sz="2400" dirty="0"/>
              <a:t>   (n-elements in receive buffer)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recvtype</a:t>
            </a:r>
            <a:r>
              <a:rPr lang="en-US" sz="2400" dirty="0"/>
              <a:t>     (data type of receive elements)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    </a:t>
            </a:r>
            <a:r>
              <a:rPr lang="en-US" sz="2400" dirty="0" err="1"/>
              <a:t>comm</a:t>
            </a:r>
            <a:r>
              <a:rPr lang="en-US" sz="2400" dirty="0"/>
              <a:t>         (communicator)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MPI_Alltoall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MPI_Alltoall</a:t>
            </a:r>
            <a:r>
              <a:rPr lang="en-US" dirty="0"/>
              <a:t> is an extension of </a:t>
            </a:r>
            <a:r>
              <a:rPr lang="en-US" dirty="0" err="1"/>
              <a:t>MPI_Allgather</a:t>
            </a:r>
            <a:r>
              <a:rPr lang="en-US" dirty="0"/>
              <a:t> to case where each process sends distinct data to each </a:t>
            </a:r>
            <a:r>
              <a:rPr lang="en-US" dirty="0" err="1"/>
              <a:t>reciever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Exercise: express using just </a:t>
            </a:r>
            <a:r>
              <a:rPr lang="en-US" b="1" dirty="0" err="1"/>
              <a:t>MPI_Send</a:t>
            </a:r>
            <a:r>
              <a:rPr lang="en-US" b="1" dirty="0"/>
              <a:t> and </a:t>
            </a:r>
            <a:r>
              <a:rPr lang="en-US" b="1" dirty="0" err="1"/>
              <a:t>MPI_recv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6525" y="14288"/>
            <a:ext cx="7522124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**</a:t>
            </a:r>
            <a:r>
              <a:rPr lang="en-US" sz="2000" dirty="0" err="1"/>
              <a:t>argv</a:t>
            </a:r>
            <a:r>
              <a:rPr lang="en-US" sz="2000" dirty="0"/>
              <a:t>){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mype</a:t>
            </a:r>
            <a:r>
              <a:rPr lang="en-US" sz="2000" dirty="0"/>
              <a:t>, </a:t>
            </a:r>
            <a:r>
              <a:rPr lang="en-US" sz="2000" dirty="0" err="1"/>
              <a:t>nprocs</a:t>
            </a:r>
            <a:r>
              <a:rPr lang="en-US" sz="2000" dirty="0"/>
              <a:t>, </a:t>
            </a:r>
            <a:r>
              <a:rPr lang="en-US" sz="2000" dirty="0" err="1"/>
              <a:t>nl</a:t>
            </a:r>
            <a:r>
              <a:rPr lang="en-US" sz="2000" dirty="0"/>
              <a:t>=2, n, </a:t>
            </a:r>
            <a:r>
              <a:rPr lang="en-US" sz="2000" dirty="0" err="1"/>
              <a:t>i</a:t>
            </a:r>
            <a:r>
              <a:rPr lang="en-US" sz="2000" dirty="0"/>
              <a:t>, j;</a:t>
            </a:r>
          </a:p>
          <a:p>
            <a:r>
              <a:rPr lang="en-US" sz="2000" dirty="0"/>
              <a:t>  float *data, *</a:t>
            </a:r>
            <a:r>
              <a:rPr lang="en-US" sz="2000" dirty="0" err="1"/>
              <a:t>data_l</a:t>
            </a:r>
            <a:endParaRPr lang="en-US" sz="2000" dirty="0"/>
          </a:p>
          <a:p>
            <a:r>
              <a:rPr lang="en-US" sz="2000" dirty="0" smtClean="0"/>
              <a:t>  </a:t>
            </a:r>
            <a:r>
              <a:rPr lang="en-US" sz="2000" b="1" dirty="0" err="1"/>
              <a:t>MPI_Init</a:t>
            </a:r>
            <a:r>
              <a:rPr lang="en-US" sz="2000" b="1" dirty="0"/>
              <a:t>(&amp;</a:t>
            </a:r>
            <a:r>
              <a:rPr lang="en-US" sz="2000" b="1" dirty="0" err="1"/>
              <a:t>argc</a:t>
            </a:r>
            <a:r>
              <a:rPr lang="en-US" sz="2000" b="1" dirty="0"/>
              <a:t>, &amp;</a:t>
            </a:r>
            <a:r>
              <a:rPr lang="en-US" sz="2000" b="1" dirty="0" err="1"/>
              <a:t>argv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MPI_Comm_size</a:t>
            </a:r>
            <a:r>
              <a:rPr lang="en-US" sz="2000" b="1" dirty="0"/>
              <a:t>(MPI_COMM_WORLD, &amp;</a:t>
            </a:r>
            <a:r>
              <a:rPr lang="en-US" sz="2000" b="1" dirty="0" err="1"/>
              <a:t>nprocs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MPI_Comm_rank</a:t>
            </a:r>
            <a:r>
              <a:rPr lang="en-US" sz="2000" b="1" dirty="0"/>
              <a:t>(MPI_COMM_WORLD, &amp;</a:t>
            </a:r>
            <a:r>
              <a:rPr lang="en-US" sz="2000" b="1" dirty="0" err="1"/>
              <a:t>mype</a:t>
            </a:r>
            <a:r>
              <a:rPr lang="en-US" sz="2000" b="1" dirty="0"/>
              <a:t>);</a:t>
            </a:r>
          </a:p>
          <a:p>
            <a:r>
              <a:rPr lang="en-US" sz="2000" dirty="0" smtClean="0"/>
              <a:t>/* </a:t>
            </a:r>
            <a:r>
              <a:rPr lang="en-US" sz="2000" dirty="0"/>
              <a:t>local array size on each proc = </a:t>
            </a:r>
            <a:r>
              <a:rPr lang="en-US" sz="2000" dirty="0" err="1"/>
              <a:t>nl</a:t>
            </a:r>
            <a:r>
              <a:rPr lang="en-US" sz="2000" dirty="0"/>
              <a:t> */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data_l</a:t>
            </a:r>
            <a:r>
              <a:rPr lang="en-US" sz="2000" dirty="0"/>
              <a:t> = (float 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nl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(float)*</a:t>
            </a:r>
            <a:r>
              <a:rPr lang="en-US" sz="2000" dirty="0" err="1"/>
              <a:t>nprocs</a:t>
            </a:r>
            <a:r>
              <a:rPr lang="en-US" sz="2000" dirty="0"/>
              <a:t>);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nl</a:t>
            </a:r>
            <a:r>
              <a:rPr lang="en-US" sz="2000" dirty="0"/>
              <a:t>*</a:t>
            </a:r>
            <a:r>
              <a:rPr lang="en-US" sz="2000" dirty="0" err="1"/>
              <a:t>nprocs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data_l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</a:t>
            </a:r>
            <a:r>
              <a:rPr lang="en-US" sz="2000" dirty="0" err="1"/>
              <a:t>mype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data = (float 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nprocs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(float)*</a:t>
            </a:r>
            <a:r>
              <a:rPr lang="en-US" sz="2000" dirty="0" err="1"/>
              <a:t>nl</a:t>
            </a:r>
            <a:r>
              <a:rPr lang="en-US" sz="2000" dirty="0"/>
              <a:t>);</a:t>
            </a:r>
          </a:p>
          <a:p>
            <a:r>
              <a:rPr lang="en-US" sz="2000" dirty="0" smtClean="0"/>
              <a:t>  </a:t>
            </a:r>
          </a:p>
          <a:p>
            <a:r>
              <a:rPr lang="en-US" sz="2800" b="1" dirty="0" err="1" smtClean="0">
                <a:solidFill>
                  <a:srgbClr val="C00000"/>
                </a:solidFill>
              </a:rPr>
              <a:t>MPI_Alltoall</a:t>
            </a:r>
            <a:r>
              <a:rPr lang="en-US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</a:rPr>
              <a:t>data_l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nl</a:t>
            </a:r>
            <a:r>
              <a:rPr lang="en-US" sz="2800" b="1" dirty="0">
                <a:solidFill>
                  <a:srgbClr val="C00000"/>
                </a:solidFill>
              </a:rPr>
              <a:t>, MPI_FLOAT, data, </a:t>
            </a:r>
            <a:r>
              <a:rPr lang="en-US" sz="2800" b="1" dirty="0" err="1">
                <a:solidFill>
                  <a:srgbClr val="C00000"/>
                </a:solidFill>
              </a:rPr>
              <a:t>nl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MPI_FLOAT</a:t>
            </a:r>
            <a:r>
              <a:rPr lang="en-US" sz="2800" b="1" dirty="0">
                <a:solidFill>
                  <a:srgbClr val="C00000"/>
                </a:solidFill>
              </a:rPr>
              <a:t>, MPI_COMM_WORLD);</a:t>
            </a:r>
          </a:p>
          <a:p>
            <a:r>
              <a:rPr lang="en-US" sz="2000" dirty="0" smtClean="0"/>
              <a:t>  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nl</a:t>
            </a:r>
            <a:r>
              <a:rPr lang="en-US" sz="2000" dirty="0"/>
              <a:t>*</a:t>
            </a:r>
            <a:r>
              <a:rPr lang="en-US" sz="2000" dirty="0" err="1"/>
              <a:t>nprocs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printf</a:t>
            </a:r>
            <a:r>
              <a:rPr lang="en-US" sz="2000" dirty="0"/>
              <a:t>("%f ", data[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b="1" dirty="0" smtClean="0"/>
              <a:t>  </a:t>
            </a:r>
            <a:r>
              <a:rPr lang="en-US" sz="2000" b="1" dirty="0" err="1"/>
              <a:t>MPI_Finalize</a:t>
            </a:r>
            <a:r>
              <a:rPr lang="en-US" sz="2000" b="1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variants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Previous functions have </a:t>
            </a:r>
            <a:r>
              <a:rPr lang="en-US" sz="2800" b="1"/>
              <a:t>vector version</a:t>
            </a:r>
            <a:r>
              <a:rPr lang="en-US" sz="2800"/>
              <a:t> that allows for manipulation of different size chunks of data on different processors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These are:</a:t>
            </a:r>
          </a:p>
          <a:p>
            <a:pPr lvl="1">
              <a:lnSpc>
                <a:spcPct val="80000"/>
              </a:lnSpc>
            </a:pPr>
            <a:r>
              <a:rPr lang="en-US" sz="2400" i="1"/>
              <a:t>MPI_Gatherv</a:t>
            </a:r>
            <a:r>
              <a:rPr lang="en-US" sz="2400"/>
              <a:t>, </a:t>
            </a:r>
            <a:r>
              <a:rPr lang="en-US" sz="2400" i="1"/>
              <a:t>MPI_Scatterv</a:t>
            </a:r>
            <a:r>
              <a:rPr lang="en-US" sz="2400"/>
              <a:t>, </a:t>
            </a:r>
            <a:r>
              <a:rPr lang="en-US" sz="2400" i="1"/>
              <a:t>MPI_Allgatherv</a:t>
            </a:r>
            <a:r>
              <a:rPr lang="en-US" sz="2400"/>
              <a:t>, </a:t>
            </a:r>
            <a:r>
              <a:rPr lang="en-US" sz="2400" i="1"/>
              <a:t>MPI_Alltoallv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Each has two extra integer array arguments – </a:t>
            </a:r>
            <a:r>
              <a:rPr lang="en-US" sz="2400" u="sng"/>
              <a:t>recvcounts</a:t>
            </a:r>
            <a:r>
              <a:rPr lang="en-US" sz="2400"/>
              <a:t> and </a:t>
            </a:r>
            <a:r>
              <a:rPr lang="en-US" sz="2400" u="sng"/>
              <a:t>displacements</a:t>
            </a:r>
            <a:r>
              <a:rPr lang="en-US" sz="2400"/>
              <a:t> – that specify size of data chunk on i’th process and where it will be stored on root</a:t>
            </a:r>
            <a:endParaRPr lang="en-US" sz="24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MPI_Gatherv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i="1" u="sng" dirty="0" err="1">
                <a:solidFill>
                  <a:srgbClr val="C00000"/>
                </a:solidFill>
              </a:rPr>
              <a:t>MPI_Gatherv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sendcount</a:t>
            </a:r>
            <a:r>
              <a:rPr lang="en-US" sz="2800" b="1" dirty="0">
                <a:solidFill>
                  <a:srgbClr val="C00000"/>
                </a:solidFill>
              </a:rPr>
              <a:t>,      </a:t>
            </a:r>
            <a:r>
              <a:rPr lang="en-US" sz="2800" b="1" dirty="0" err="1">
                <a:solidFill>
                  <a:srgbClr val="C00000"/>
                </a:solidFill>
              </a:rPr>
              <a:t>MPI_Datatype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sendtype</a:t>
            </a:r>
            <a:r>
              <a:rPr lang="en-US" sz="2800" b="1" dirty="0">
                <a:solidFill>
                  <a:srgbClr val="C00000"/>
                </a:solidFill>
              </a:rPr>
              <a:t>, void 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recvcounts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displs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MPI_Datatype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root, </a:t>
            </a:r>
            <a:r>
              <a:rPr lang="en-US" sz="2800" b="1" dirty="0" err="1">
                <a:solidFill>
                  <a:srgbClr val="C00000"/>
                </a:solidFill>
              </a:rPr>
              <a:t>MPI_Comm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sendbuf</a:t>
            </a:r>
            <a:r>
              <a:rPr lang="en-US" sz="2000" dirty="0"/>
              <a:t>     (starting address of send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sendcount</a:t>
            </a:r>
            <a:r>
              <a:rPr lang="en-US" sz="2000" dirty="0"/>
              <a:t>  (number of elements)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sendtype</a:t>
            </a:r>
            <a:r>
              <a:rPr lang="en-US" sz="2000" dirty="0"/>
              <a:t>    (type)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 </a:t>
            </a:r>
            <a:r>
              <a:rPr lang="en-US" sz="2000" dirty="0" err="1"/>
              <a:t>recvbuf</a:t>
            </a:r>
            <a:r>
              <a:rPr lang="en-US" sz="2000" dirty="0"/>
              <a:t>      (address of receive </a:t>
            </a:r>
            <a:r>
              <a:rPr lang="en-US" sz="2000" dirty="0" err="1"/>
              <a:t>bufer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recvcounts</a:t>
            </a:r>
            <a:r>
              <a:rPr lang="en-US" sz="2000" dirty="0"/>
              <a:t>  (integer array of </a:t>
            </a:r>
            <a:r>
              <a:rPr lang="en-US" sz="2000" dirty="0" err="1"/>
              <a:t>chunksize</a:t>
            </a:r>
            <a:r>
              <a:rPr lang="en-US" sz="2000" dirty="0"/>
              <a:t> on proc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displs</a:t>
            </a:r>
            <a:r>
              <a:rPr lang="en-US" sz="2000" dirty="0"/>
              <a:t>          (integer array of displacements)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recvtype</a:t>
            </a:r>
            <a:r>
              <a:rPr lang="en-US" sz="2000" dirty="0"/>
              <a:t>     (data type of </a:t>
            </a:r>
            <a:r>
              <a:rPr lang="en-US" sz="2000" dirty="0" err="1"/>
              <a:t>recv</a:t>
            </a:r>
            <a:r>
              <a:rPr lang="en-US" sz="2000" dirty="0"/>
              <a:t> buffer elements)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root            (rank of receiving process)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comm</a:t>
            </a:r>
            <a:r>
              <a:rPr lang="en-US" sz="2000" dirty="0"/>
              <a:t>         (communicator)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MPI_Scatterv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i="1" u="sng" dirty="0" err="1">
                <a:solidFill>
                  <a:srgbClr val="C00000"/>
                </a:solidFill>
              </a:rPr>
              <a:t>MPI_Scatterv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sendcounts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displs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MPI_Datatype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sendtype</a:t>
            </a:r>
            <a:r>
              <a:rPr lang="en-US" sz="2800" b="1" dirty="0">
                <a:solidFill>
                  <a:srgbClr val="C00000"/>
                </a:solidFill>
              </a:rPr>
              <a:t>, void 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recvcount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MPI_Datatype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root, </a:t>
            </a:r>
            <a:r>
              <a:rPr lang="en-US" sz="2800" b="1" dirty="0" err="1">
                <a:solidFill>
                  <a:srgbClr val="C00000"/>
                </a:solidFill>
              </a:rPr>
              <a:t>MPI_Comm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sendbuf</a:t>
            </a:r>
            <a:r>
              <a:rPr lang="en-US" sz="2000" dirty="0"/>
              <a:t>     (starting address of send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sendcounts</a:t>
            </a:r>
            <a:r>
              <a:rPr lang="en-US" sz="2000" dirty="0"/>
              <a:t>  (integer array #elements)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displs</a:t>
            </a:r>
            <a:r>
              <a:rPr lang="en-US" sz="2000" dirty="0"/>
              <a:t>          (integer array of displacements)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sendtype</a:t>
            </a:r>
            <a:r>
              <a:rPr lang="en-US" sz="2000" dirty="0"/>
              <a:t>    (type)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 </a:t>
            </a:r>
            <a:r>
              <a:rPr lang="en-US" sz="2000" dirty="0" err="1"/>
              <a:t>recvbuf</a:t>
            </a:r>
            <a:r>
              <a:rPr lang="en-US" sz="2000" dirty="0"/>
              <a:t>      (address of receive </a:t>
            </a:r>
            <a:r>
              <a:rPr lang="en-US" sz="2000" dirty="0" err="1"/>
              <a:t>bufer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recvcount</a:t>
            </a:r>
            <a:r>
              <a:rPr lang="en-US" sz="2000" dirty="0"/>
              <a:t>   (number of elements in receive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recvtype</a:t>
            </a:r>
            <a:r>
              <a:rPr lang="en-US" sz="2000" dirty="0"/>
              <a:t>     (data type of receive buffer elements)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root            (rank of receiving process)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comm</a:t>
            </a:r>
            <a:r>
              <a:rPr lang="en-US" sz="2000" dirty="0"/>
              <a:t>         (communicator)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Each node may have many processor cores </a:t>
            </a:r>
          </a:p>
          <a:p>
            <a:r>
              <a:rPr lang="en-US" b="1" dirty="0" smtClean="0"/>
              <a:t>High Speed Network </a:t>
            </a:r>
          </a:p>
          <a:p>
            <a:r>
              <a:rPr lang="en-US" b="1" dirty="0" smtClean="0"/>
              <a:t> Parallel Programming Libraries </a:t>
            </a:r>
          </a:p>
          <a:p>
            <a:r>
              <a:rPr lang="en-US" b="1" dirty="0" smtClean="0"/>
              <a:t> Simplified Operating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MPI_Allgatherv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i="1" u="sng" dirty="0" err="1">
                <a:solidFill>
                  <a:srgbClr val="C00000"/>
                </a:solidFill>
              </a:rPr>
              <a:t>MPI_Allgatherv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sendcount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MPI_Datatype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sendtype</a:t>
            </a:r>
            <a:r>
              <a:rPr lang="en-US" sz="2800" b="1" dirty="0">
                <a:solidFill>
                  <a:srgbClr val="C00000"/>
                </a:solidFill>
              </a:rPr>
              <a:t>, void 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recvcounts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displs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MPI_Datatype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MPI_Comm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sendbuf</a:t>
            </a:r>
            <a:r>
              <a:rPr lang="en-US" sz="2000" dirty="0"/>
              <a:t>     (starting address of send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sendcount</a:t>
            </a:r>
            <a:r>
              <a:rPr lang="en-US" sz="2000" dirty="0"/>
              <a:t>  (number of elements)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sendtype</a:t>
            </a:r>
            <a:r>
              <a:rPr lang="en-US" sz="2000" dirty="0"/>
              <a:t>    (type)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 </a:t>
            </a:r>
            <a:r>
              <a:rPr lang="en-US" sz="2000" dirty="0" err="1"/>
              <a:t>recvbuf</a:t>
            </a:r>
            <a:r>
              <a:rPr lang="en-US" sz="2000" dirty="0"/>
              <a:t>      (address of receive </a:t>
            </a:r>
            <a:r>
              <a:rPr lang="en-US" sz="2000" dirty="0" err="1"/>
              <a:t>bufer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recvcounts</a:t>
            </a:r>
            <a:r>
              <a:rPr lang="en-US" sz="2000" dirty="0"/>
              <a:t> (integer arrays – see notes)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displs</a:t>
            </a:r>
            <a:r>
              <a:rPr lang="en-US" sz="2000" dirty="0"/>
              <a:t>         (integer array of displacements)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recvtype</a:t>
            </a:r>
            <a:r>
              <a:rPr lang="en-US" sz="2000" dirty="0"/>
              <a:t>     (data type of receive elements)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comm</a:t>
            </a:r>
            <a:r>
              <a:rPr lang="en-US" sz="2000" dirty="0"/>
              <a:t>         (communicator)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MPI_Alltoallv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i="1" u="sng" dirty="0" err="1">
                <a:solidFill>
                  <a:srgbClr val="C00000"/>
                </a:solidFill>
              </a:rPr>
              <a:t>MPI_Alltoallv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sendcounts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sdispls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MPI_Datatype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sendtype</a:t>
            </a:r>
            <a:r>
              <a:rPr lang="en-US" sz="2800" b="1" dirty="0">
                <a:solidFill>
                  <a:srgbClr val="C00000"/>
                </a:solidFill>
              </a:rPr>
              <a:t>, void 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recvcounts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int</a:t>
            </a:r>
            <a:r>
              <a:rPr lang="en-US" sz="2800" b="1" dirty="0">
                <a:solidFill>
                  <a:srgbClr val="C00000"/>
                </a:solidFill>
              </a:rPr>
              <a:t> *</a:t>
            </a:r>
            <a:r>
              <a:rPr lang="en-US" sz="2800" b="1" dirty="0" err="1">
                <a:solidFill>
                  <a:srgbClr val="C00000"/>
                </a:solidFill>
              </a:rPr>
              <a:t>rdispls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MPI_Datatype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recvtype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MPI_Comm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sendbuf</a:t>
            </a:r>
            <a:r>
              <a:rPr lang="en-US" sz="2000" dirty="0"/>
              <a:t>     (starting address of send buffer)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sendcounts</a:t>
            </a:r>
            <a:r>
              <a:rPr lang="en-US" sz="2000" dirty="0"/>
              <a:t>  (number of elements)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sdispls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sendtype</a:t>
            </a:r>
            <a:r>
              <a:rPr lang="en-US" sz="2000" dirty="0"/>
              <a:t>    (type)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 </a:t>
            </a:r>
            <a:r>
              <a:rPr lang="en-US" sz="2000" dirty="0" err="1"/>
              <a:t>recvbuf</a:t>
            </a:r>
            <a:r>
              <a:rPr lang="en-US" sz="2000" dirty="0"/>
              <a:t>      (address of receive </a:t>
            </a:r>
            <a:r>
              <a:rPr lang="en-US" sz="2000" dirty="0" err="1"/>
              <a:t>bufer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recvcounts</a:t>
            </a:r>
            <a:r>
              <a:rPr lang="en-US" sz="2000" dirty="0"/>
              <a:t>   (n-elements in receive buffer)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recvdispls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recvtype</a:t>
            </a:r>
            <a:r>
              <a:rPr lang="en-US" sz="2000" dirty="0"/>
              <a:t>     (data type of receive elements)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    </a:t>
            </a:r>
            <a:r>
              <a:rPr lang="en-US" sz="2000" dirty="0" err="1"/>
              <a:t>comm</a:t>
            </a:r>
            <a:r>
              <a:rPr lang="en-US" sz="2000" dirty="0"/>
              <a:t>         (communicator)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Global Reduction Operations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4" name="Rectangle 14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Reduce/</a:t>
            </a:r>
            <a:r>
              <a:rPr lang="en-US" b="1" dirty="0" err="1">
                <a:solidFill>
                  <a:srgbClr val="C00000"/>
                </a:solidFill>
              </a:rPr>
              <a:t>Allreduce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1518" name="Group 318"/>
          <p:cNvGraphicFramePr>
            <a:graphicFrameLocks noGrp="1"/>
          </p:cNvGraphicFramePr>
          <p:nvPr>
            <p:ph sz="quarter" idx="1"/>
          </p:nvPr>
        </p:nvGraphicFramePr>
        <p:xfrm>
          <a:off x="685800" y="1981200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20" name="Group 320"/>
          <p:cNvGraphicFramePr>
            <a:graphicFrameLocks noGrp="1"/>
          </p:cNvGraphicFramePr>
          <p:nvPr>
            <p:ph sz="quarter" idx="2"/>
          </p:nvPr>
        </p:nvGraphicFramePr>
        <p:xfrm>
          <a:off x="4495800" y="1981200"/>
          <a:ext cx="4343400" cy="19812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447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21" name="Group 321"/>
          <p:cNvGraphicFramePr>
            <a:graphicFrameLocks noGrp="1"/>
          </p:cNvGraphicFramePr>
          <p:nvPr>
            <p:ph sz="quarter" idx="4"/>
          </p:nvPr>
        </p:nvGraphicFramePr>
        <p:xfrm>
          <a:off x="4495800" y="4114800"/>
          <a:ext cx="4343400" cy="1981200"/>
        </p:xfrm>
        <a:graphic>
          <a:graphicData uri="http://schemas.openxmlformats.org/drawingml/2006/table">
            <a:tbl>
              <a:tblPr/>
              <a:tblGrid>
                <a:gridCol w="1450975"/>
                <a:gridCol w="1446213"/>
                <a:gridCol w="1446212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19" name="Group 319"/>
          <p:cNvGraphicFramePr>
            <a:graphicFrameLocks noGrp="1"/>
          </p:cNvGraphicFramePr>
          <p:nvPr>
            <p:ph sz="quarter" idx="3"/>
          </p:nvPr>
        </p:nvGraphicFramePr>
        <p:xfrm>
          <a:off x="685800" y="4114800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22" name="Line 322"/>
          <p:cNvSpPr>
            <a:spLocks noChangeShapeType="1"/>
          </p:cNvSpPr>
          <p:nvPr/>
        </p:nvSpPr>
        <p:spPr bwMode="auto">
          <a:xfrm>
            <a:off x="3352800" y="2895600"/>
            <a:ext cx="609600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35" name="Line 335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536" name="Text Box 336"/>
          <p:cNvSpPr txBox="1">
            <a:spLocks noChangeArrowheads="1"/>
          </p:cNvSpPr>
          <p:nvPr/>
        </p:nvSpPr>
        <p:spPr bwMode="auto">
          <a:xfrm>
            <a:off x="3108325" y="24034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reduce</a:t>
            </a:r>
          </a:p>
        </p:txBody>
      </p:sp>
      <p:sp>
        <p:nvSpPr>
          <p:cNvPr id="51537" name="Text Box 337"/>
          <p:cNvSpPr txBox="1">
            <a:spLocks noChangeArrowheads="1"/>
          </p:cNvSpPr>
          <p:nvPr/>
        </p:nvSpPr>
        <p:spPr bwMode="auto">
          <a:xfrm>
            <a:off x="3124200" y="43434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allreduce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Reduce_scatter</a:t>
            </a:r>
            <a:r>
              <a:rPr lang="en-US" b="1" dirty="0">
                <a:solidFill>
                  <a:srgbClr val="C00000"/>
                </a:solidFill>
              </a:rPr>
              <a:t>/Scan</a:t>
            </a:r>
          </a:p>
        </p:txBody>
      </p:sp>
      <p:graphicFrame>
        <p:nvGraphicFramePr>
          <p:cNvPr id="60419" name="Group 3"/>
          <p:cNvGraphicFramePr>
            <a:graphicFrameLocks noGrp="1"/>
          </p:cNvGraphicFramePr>
          <p:nvPr>
            <p:ph sz="quarter" idx="1"/>
          </p:nvPr>
        </p:nvGraphicFramePr>
        <p:xfrm>
          <a:off x="152400" y="1981200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96" name="Group 80"/>
          <p:cNvGraphicFramePr>
            <a:graphicFrameLocks noGrp="1"/>
          </p:cNvGraphicFramePr>
          <p:nvPr>
            <p:ph sz="quarter" idx="2"/>
          </p:nvPr>
        </p:nvGraphicFramePr>
        <p:xfrm>
          <a:off x="4724400" y="1981200"/>
          <a:ext cx="4343400" cy="19812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447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55" name="Group 39"/>
          <p:cNvGraphicFramePr>
            <a:graphicFrameLocks noGrp="1"/>
          </p:cNvGraphicFramePr>
          <p:nvPr>
            <p:ph sz="quarter" idx="4"/>
          </p:nvPr>
        </p:nvGraphicFramePr>
        <p:xfrm>
          <a:off x="4724400" y="4114800"/>
          <a:ext cx="4343400" cy="1981200"/>
        </p:xfrm>
        <a:graphic>
          <a:graphicData uri="http://schemas.openxmlformats.org/drawingml/2006/table">
            <a:tbl>
              <a:tblPr/>
              <a:tblGrid>
                <a:gridCol w="1450975"/>
                <a:gridCol w="1446213"/>
                <a:gridCol w="1446212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73" name="Group 57"/>
          <p:cNvGraphicFramePr>
            <a:graphicFrameLocks noGrp="1"/>
          </p:cNvGraphicFramePr>
          <p:nvPr>
            <p:ph sz="quarter" idx="3"/>
          </p:nvPr>
        </p:nvGraphicFramePr>
        <p:xfrm>
          <a:off x="152400" y="4114800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91" name="Line 75"/>
          <p:cNvSpPr>
            <a:spLocks noChangeShapeType="1"/>
          </p:cNvSpPr>
          <p:nvPr/>
        </p:nvSpPr>
        <p:spPr bwMode="auto">
          <a:xfrm>
            <a:off x="2743200" y="2895600"/>
            <a:ext cx="1828800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>
            <a:off x="2743200" y="4876800"/>
            <a:ext cx="1752600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93" name="Text Box 77"/>
          <p:cNvSpPr txBox="1">
            <a:spLocks noChangeArrowheads="1"/>
          </p:cNvSpPr>
          <p:nvPr/>
        </p:nvSpPr>
        <p:spPr bwMode="auto">
          <a:xfrm>
            <a:off x="2590800" y="2403475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reduce-scatter</a:t>
            </a:r>
          </a:p>
        </p:txBody>
      </p:sp>
      <p:sp>
        <p:nvSpPr>
          <p:cNvPr id="60494" name="Text Box 78"/>
          <p:cNvSpPr txBox="1">
            <a:spLocks noChangeArrowheads="1"/>
          </p:cNvSpPr>
          <p:nvPr/>
        </p:nvSpPr>
        <p:spPr bwMode="auto">
          <a:xfrm>
            <a:off x="2820988" y="43434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MPI_Reduce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 i="1" u="sng" dirty="0" err="1">
                <a:solidFill>
                  <a:srgbClr val="C00000"/>
                </a:solidFill>
              </a:rPr>
              <a:t>MPI_Reduce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void </a:t>
            </a:r>
            <a:r>
              <a:rPr lang="en-US" sz="2800" b="1" dirty="0">
                <a:solidFill>
                  <a:srgbClr val="C00000"/>
                </a:solidFill>
              </a:rPr>
              <a:t>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count,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datatype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MPI_Op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op,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root,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MPI_Comm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/>
              <a:t>sendbuf</a:t>
            </a:r>
            <a:r>
              <a:rPr lang="en-US" sz="2400" dirty="0"/>
              <a:t>   (address of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OUT  </a:t>
            </a:r>
            <a:r>
              <a:rPr lang="en-US" sz="2400" dirty="0" err="1"/>
              <a:t>recvbuf</a:t>
            </a:r>
            <a:r>
              <a:rPr lang="en-US" sz="2400" dirty="0"/>
              <a:t>   (address of receive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count       (number of elements in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/>
              <a:t>datatype</a:t>
            </a:r>
            <a:r>
              <a:rPr lang="en-US" sz="2400" dirty="0"/>
              <a:t>  (data type of elements in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op            (reduce operation)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root          (rank of root process)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/>
              <a:t>comm</a:t>
            </a:r>
            <a:r>
              <a:rPr lang="en-US" sz="2400" dirty="0"/>
              <a:t>      (communicator)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MPI_Reduce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MPI_Reduce</a:t>
            </a:r>
            <a:r>
              <a:rPr lang="en-US" sz="2800" dirty="0"/>
              <a:t> combines elements specified by send buffer and performs a </a:t>
            </a:r>
            <a:r>
              <a:rPr lang="en-US" sz="2800" b="1" dirty="0"/>
              <a:t>reduction operation</a:t>
            </a:r>
            <a:r>
              <a:rPr lang="en-US" sz="2800" dirty="0"/>
              <a:t> on them.</a:t>
            </a:r>
          </a:p>
          <a:p>
            <a:r>
              <a:rPr lang="en-US" sz="2800" dirty="0"/>
              <a:t>There are a number of predefined reduction operations: </a:t>
            </a:r>
            <a:r>
              <a:rPr lang="en-US" sz="2800" b="1" dirty="0"/>
              <a:t>MPI_MAX, MPI_MIN, MPI_SUM, MPI_LAND, MPI_BAND, MPI_LOR, MPI_BOR, MPI_LXOR, MPI_BXOR, MPI_MAXLOC, MPI_MINLOC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36525" y="90488"/>
            <a:ext cx="870969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**</a:t>
            </a:r>
            <a:r>
              <a:rPr lang="en-US" sz="2000" dirty="0" err="1"/>
              <a:t>argv</a:t>
            </a:r>
            <a:r>
              <a:rPr lang="en-US" sz="2000" dirty="0"/>
              <a:t>){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mype</a:t>
            </a:r>
            <a:r>
              <a:rPr lang="en-US" sz="2000" dirty="0"/>
              <a:t>, </a:t>
            </a:r>
            <a:r>
              <a:rPr lang="en-US" sz="2000" dirty="0" err="1"/>
              <a:t>nprocs</a:t>
            </a:r>
            <a:r>
              <a:rPr lang="en-US" sz="2000" dirty="0"/>
              <a:t>, </a:t>
            </a:r>
            <a:r>
              <a:rPr lang="en-US" sz="2000" dirty="0" err="1"/>
              <a:t>gsum</a:t>
            </a:r>
            <a:r>
              <a:rPr lang="en-US" sz="2000" dirty="0"/>
              <a:t>, </a:t>
            </a:r>
            <a:r>
              <a:rPr lang="en-US" sz="2000" dirty="0" err="1"/>
              <a:t>gmax</a:t>
            </a:r>
            <a:r>
              <a:rPr lang="en-US" sz="2000" dirty="0"/>
              <a:t>, </a:t>
            </a:r>
            <a:r>
              <a:rPr lang="en-US" sz="2000" dirty="0" err="1"/>
              <a:t>gmin</a:t>
            </a:r>
            <a:r>
              <a:rPr lang="en-US" sz="2000" dirty="0"/>
              <a:t>, </a:t>
            </a:r>
            <a:r>
              <a:rPr lang="en-US" sz="2000" dirty="0" err="1"/>
              <a:t>data_l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MPI_Init</a:t>
            </a:r>
            <a:r>
              <a:rPr lang="en-US" sz="2000" dirty="0"/>
              <a:t>(&amp;</a:t>
            </a:r>
            <a:r>
              <a:rPr lang="en-US" sz="2000" dirty="0" err="1"/>
              <a:t>argc</a:t>
            </a:r>
            <a:r>
              <a:rPr lang="en-US" sz="2000" dirty="0"/>
              <a:t>, &amp;</a:t>
            </a:r>
            <a:r>
              <a:rPr lang="en-US" sz="2000" dirty="0" err="1"/>
              <a:t>argv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MPI_Comm_size</a:t>
            </a:r>
            <a:r>
              <a:rPr lang="en-US" sz="2000" dirty="0"/>
              <a:t>(MPI_COMM_WORLD, &amp;</a:t>
            </a:r>
            <a:r>
              <a:rPr lang="en-US" sz="2000" dirty="0" err="1"/>
              <a:t>nprocs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MPI_Comm_rank</a:t>
            </a:r>
            <a:r>
              <a:rPr lang="en-US" sz="2000" dirty="0"/>
              <a:t>(MPI_COMM_WORLD, &amp;</a:t>
            </a:r>
            <a:r>
              <a:rPr lang="en-US" sz="2000" dirty="0" err="1"/>
              <a:t>mype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data_l</a:t>
            </a:r>
            <a:r>
              <a:rPr lang="en-US" sz="2000" dirty="0"/>
              <a:t> = </a:t>
            </a:r>
            <a:r>
              <a:rPr lang="en-US" sz="2000" dirty="0" err="1"/>
              <a:t>mype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MPI_Reduce</a:t>
            </a:r>
            <a:r>
              <a:rPr lang="en-US" sz="2000" b="1" dirty="0">
                <a:solidFill>
                  <a:srgbClr val="C00000"/>
                </a:solidFill>
              </a:rPr>
              <a:t>(&amp;</a:t>
            </a:r>
            <a:r>
              <a:rPr lang="en-US" sz="2000" b="1" dirty="0" err="1">
                <a:solidFill>
                  <a:srgbClr val="C00000"/>
                </a:solidFill>
              </a:rPr>
              <a:t>data_l</a:t>
            </a:r>
            <a:r>
              <a:rPr lang="en-US" sz="2000" b="1" dirty="0">
                <a:solidFill>
                  <a:srgbClr val="C00000"/>
                </a:solidFill>
              </a:rPr>
              <a:t>, &amp;</a:t>
            </a:r>
            <a:r>
              <a:rPr lang="en-US" sz="2000" b="1" dirty="0" err="1">
                <a:solidFill>
                  <a:srgbClr val="C00000"/>
                </a:solidFill>
              </a:rPr>
              <a:t>gsum</a:t>
            </a:r>
            <a:r>
              <a:rPr lang="en-US" sz="2000" b="1" dirty="0">
                <a:solidFill>
                  <a:srgbClr val="C00000"/>
                </a:solidFill>
              </a:rPr>
              <a:t>, 1, MPI_INT, </a:t>
            </a:r>
            <a:r>
              <a:rPr lang="en-US" sz="2000" b="1" dirty="0"/>
              <a:t>MPI_SUM</a:t>
            </a:r>
            <a:r>
              <a:rPr lang="en-US" sz="2000" b="1" dirty="0">
                <a:solidFill>
                  <a:srgbClr val="C00000"/>
                </a:solidFill>
              </a:rPr>
              <a:t>, 0, MPI_COMM_WORLD);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MPI_Reduce</a:t>
            </a:r>
            <a:r>
              <a:rPr lang="en-US" sz="2000" b="1" dirty="0">
                <a:solidFill>
                  <a:srgbClr val="C00000"/>
                </a:solidFill>
              </a:rPr>
              <a:t>(&amp;</a:t>
            </a:r>
            <a:r>
              <a:rPr lang="en-US" sz="2000" b="1" dirty="0" err="1">
                <a:solidFill>
                  <a:srgbClr val="C00000"/>
                </a:solidFill>
              </a:rPr>
              <a:t>data_l</a:t>
            </a:r>
            <a:r>
              <a:rPr lang="en-US" sz="2000" b="1" dirty="0">
                <a:solidFill>
                  <a:srgbClr val="C00000"/>
                </a:solidFill>
              </a:rPr>
              <a:t>, &amp;</a:t>
            </a:r>
            <a:r>
              <a:rPr lang="en-US" sz="2000" b="1" dirty="0" err="1">
                <a:solidFill>
                  <a:srgbClr val="C00000"/>
                </a:solidFill>
              </a:rPr>
              <a:t>gmax</a:t>
            </a:r>
            <a:r>
              <a:rPr lang="en-US" sz="2000" b="1" dirty="0">
                <a:solidFill>
                  <a:srgbClr val="C00000"/>
                </a:solidFill>
              </a:rPr>
              <a:t>, 1, MPI_INT, </a:t>
            </a:r>
            <a:r>
              <a:rPr lang="en-US" sz="2000" b="1" dirty="0"/>
              <a:t>MPI_MAX, </a:t>
            </a:r>
            <a:r>
              <a:rPr lang="en-US" sz="2000" b="1" dirty="0">
                <a:solidFill>
                  <a:srgbClr val="C00000"/>
                </a:solidFill>
              </a:rPr>
              <a:t>0, MPI_COMM_WORLD);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MPI_Reduce</a:t>
            </a:r>
            <a:r>
              <a:rPr lang="en-US" sz="2000" b="1" dirty="0">
                <a:solidFill>
                  <a:srgbClr val="C00000"/>
                </a:solidFill>
              </a:rPr>
              <a:t>(&amp;</a:t>
            </a:r>
            <a:r>
              <a:rPr lang="en-US" sz="2000" b="1" dirty="0" err="1">
                <a:solidFill>
                  <a:srgbClr val="C00000"/>
                </a:solidFill>
              </a:rPr>
              <a:t>data_l</a:t>
            </a:r>
            <a:r>
              <a:rPr lang="en-US" sz="2000" b="1" dirty="0">
                <a:solidFill>
                  <a:srgbClr val="C00000"/>
                </a:solidFill>
              </a:rPr>
              <a:t>, &amp;</a:t>
            </a:r>
            <a:r>
              <a:rPr lang="en-US" sz="2000" b="1" dirty="0" err="1">
                <a:solidFill>
                  <a:srgbClr val="C00000"/>
                </a:solidFill>
              </a:rPr>
              <a:t>gmin</a:t>
            </a:r>
            <a:r>
              <a:rPr lang="en-US" sz="2000" b="1" dirty="0">
                <a:solidFill>
                  <a:srgbClr val="C00000"/>
                </a:solidFill>
              </a:rPr>
              <a:t>, 1, MPI_INT, </a:t>
            </a:r>
            <a:r>
              <a:rPr lang="en-US" sz="2000" b="1" dirty="0"/>
              <a:t>MPI_MIN,</a:t>
            </a:r>
            <a:r>
              <a:rPr lang="en-US" sz="2000" b="1" dirty="0">
                <a:solidFill>
                  <a:srgbClr val="C00000"/>
                </a:solidFill>
              </a:rPr>
              <a:t> 0, MPI_COMM_WORLD);</a:t>
            </a:r>
          </a:p>
          <a:p>
            <a:endParaRPr lang="en-US" sz="2000" dirty="0"/>
          </a:p>
          <a:p>
            <a:r>
              <a:rPr lang="en-US" sz="2000" dirty="0"/>
              <a:t>  if (</a:t>
            </a:r>
            <a:r>
              <a:rPr lang="en-US" sz="2000" dirty="0" err="1"/>
              <a:t>mype</a:t>
            </a:r>
            <a:r>
              <a:rPr lang="en-US" sz="2000" dirty="0"/>
              <a:t> == 0)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gsum</a:t>
            </a:r>
            <a:r>
              <a:rPr lang="en-US" sz="2000" dirty="0"/>
              <a:t>: %d, </a:t>
            </a:r>
            <a:r>
              <a:rPr lang="en-US" sz="2000" dirty="0" err="1"/>
              <a:t>gmax</a:t>
            </a:r>
            <a:r>
              <a:rPr lang="en-US" sz="2000" dirty="0"/>
              <a:t>: %d  </a:t>
            </a:r>
            <a:r>
              <a:rPr lang="en-US" sz="2000" dirty="0" err="1"/>
              <a:t>gmin</a:t>
            </a:r>
            <a:r>
              <a:rPr lang="en-US" sz="2000" dirty="0"/>
              <a:t>:%d\n", </a:t>
            </a:r>
            <a:r>
              <a:rPr lang="en-US" sz="2000" dirty="0" err="1"/>
              <a:t>gsum,gmax,gmin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MPI_Finalize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MPI_Allreduce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i="1" u="sng" dirty="0" err="1">
                <a:solidFill>
                  <a:srgbClr val="C00000"/>
                </a:solidFill>
              </a:rPr>
              <a:t>MPI_Allreduce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                    void </a:t>
            </a:r>
            <a:r>
              <a:rPr lang="en-US" sz="2800" b="1" dirty="0">
                <a:solidFill>
                  <a:srgbClr val="C00000"/>
                </a:solidFill>
              </a:rPr>
              <a:t>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count,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datatype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MPI_Op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op,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MPI_Comm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/>
              <a:t>sendbuf</a:t>
            </a:r>
            <a:r>
              <a:rPr lang="en-US" sz="2400" dirty="0"/>
              <a:t>   (address of send buffer)</a:t>
            </a:r>
          </a:p>
          <a:p>
            <a:pPr lvl="1"/>
            <a:r>
              <a:rPr lang="en-US" sz="2400" dirty="0"/>
              <a:t>OUT  </a:t>
            </a:r>
            <a:r>
              <a:rPr lang="en-US" sz="2400" dirty="0" err="1"/>
              <a:t>recvbuf</a:t>
            </a:r>
            <a:r>
              <a:rPr lang="en-US" sz="2400" dirty="0"/>
              <a:t>   (address of receive buffer)</a:t>
            </a:r>
          </a:p>
          <a:p>
            <a:pPr lvl="1"/>
            <a:r>
              <a:rPr lang="en-US" sz="2400" dirty="0"/>
              <a:t>IN      count       (number of elements in send buffer)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/>
              <a:t>datatype</a:t>
            </a:r>
            <a:r>
              <a:rPr lang="en-US" sz="2400" dirty="0"/>
              <a:t>  (data type of elements in send buffer)</a:t>
            </a:r>
          </a:p>
          <a:p>
            <a:pPr lvl="1"/>
            <a:r>
              <a:rPr lang="en-US" sz="2400" dirty="0"/>
              <a:t>IN      op            (reduce operation)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/>
              <a:t>comm</a:t>
            </a:r>
            <a:r>
              <a:rPr lang="en-US" sz="2400" dirty="0"/>
              <a:t>      (communicator)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65125" y="574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88925" y="242888"/>
            <a:ext cx="868494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**</a:t>
            </a:r>
            <a:r>
              <a:rPr lang="en-US" sz="2000" dirty="0" err="1"/>
              <a:t>argv</a:t>
            </a:r>
            <a:r>
              <a:rPr lang="en-US" sz="2000" dirty="0"/>
              <a:t>){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mype</a:t>
            </a:r>
            <a:r>
              <a:rPr lang="en-US" sz="2000" dirty="0"/>
              <a:t>, </a:t>
            </a:r>
            <a:r>
              <a:rPr lang="en-US" sz="2000" dirty="0" err="1"/>
              <a:t>nprocs</a:t>
            </a:r>
            <a:r>
              <a:rPr lang="en-US" sz="2000" dirty="0"/>
              <a:t>, </a:t>
            </a:r>
            <a:r>
              <a:rPr lang="en-US" sz="2000" dirty="0" err="1"/>
              <a:t>gsum</a:t>
            </a:r>
            <a:r>
              <a:rPr lang="en-US" sz="2000" dirty="0"/>
              <a:t>, </a:t>
            </a:r>
            <a:r>
              <a:rPr lang="en-US" sz="2000" dirty="0" err="1"/>
              <a:t>gmax</a:t>
            </a:r>
            <a:r>
              <a:rPr lang="en-US" sz="2000" dirty="0"/>
              <a:t>, </a:t>
            </a:r>
            <a:r>
              <a:rPr lang="en-US" sz="2000" dirty="0" err="1"/>
              <a:t>gmin</a:t>
            </a:r>
            <a:r>
              <a:rPr lang="en-US" sz="2000" dirty="0"/>
              <a:t>, </a:t>
            </a:r>
            <a:r>
              <a:rPr lang="en-US" sz="2000" dirty="0" err="1"/>
              <a:t>data_l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MPI_Init</a:t>
            </a:r>
            <a:r>
              <a:rPr lang="en-US" sz="2000" dirty="0"/>
              <a:t>(&amp;</a:t>
            </a:r>
            <a:r>
              <a:rPr lang="en-US" sz="2000" dirty="0" err="1"/>
              <a:t>argc</a:t>
            </a:r>
            <a:r>
              <a:rPr lang="en-US" sz="2000" dirty="0"/>
              <a:t>, &amp;</a:t>
            </a:r>
            <a:r>
              <a:rPr lang="en-US" sz="2000" dirty="0" err="1"/>
              <a:t>argv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MPI_Comm_size</a:t>
            </a:r>
            <a:r>
              <a:rPr lang="en-US" sz="2000" dirty="0"/>
              <a:t>(MPI_COMM_WORLD, &amp;</a:t>
            </a:r>
            <a:r>
              <a:rPr lang="en-US" sz="2000" dirty="0" err="1"/>
              <a:t>nprocs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MPI_Comm_rank</a:t>
            </a:r>
            <a:r>
              <a:rPr lang="en-US" sz="2000" dirty="0"/>
              <a:t>(MPI_COMM_WORLD, &amp;</a:t>
            </a:r>
            <a:r>
              <a:rPr lang="en-US" sz="2000" dirty="0" err="1"/>
              <a:t>mype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data_l</a:t>
            </a:r>
            <a:r>
              <a:rPr lang="en-US" sz="2000" dirty="0"/>
              <a:t> = </a:t>
            </a:r>
            <a:r>
              <a:rPr lang="en-US" sz="2000" dirty="0" err="1"/>
              <a:t>mype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MPI_Allreduce</a:t>
            </a:r>
            <a:r>
              <a:rPr lang="en-US" sz="2000" b="1" dirty="0">
                <a:solidFill>
                  <a:srgbClr val="C00000"/>
                </a:solidFill>
              </a:rPr>
              <a:t>(&amp;</a:t>
            </a:r>
            <a:r>
              <a:rPr lang="en-US" sz="2000" b="1" dirty="0" err="1">
                <a:solidFill>
                  <a:srgbClr val="C00000"/>
                </a:solidFill>
              </a:rPr>
              <a:t>data_l</a:t>
            </a:r>
            <a:r>
              <a:rPr lang="en-US" sz="2000" b="1" dirty="0">
                <a:solidFill>
                  <a:srgbClr val="C00000"/>
                </a:solidFill>
              </a:rPr>
              <a:t>, &amp;</a:t>
            </a:r>
            <a:r>
              <a:rPr lang="en-US" sz="2000" b="1" dirty="0" err="1">
                <a:solidFill>
                  <a:srgbClr val="C00000"/>
                </a:solidFill>
              </a:rPr>
              <a:t>gsum</a:t>
            </a:r>
            <a:r>
              <a:rPr lang="en-US" sz="2000" b="1" dirty="0">
                <a:solidFill>
                  <a:srgbClr val="C00000"/>
                </a:solidFill>
              </a:rPr>
              <a:t>, 1, MPI_INT, MPI_SUM, MPI_COMM_WORLD);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MPI_Allreduce</a:t>
            </a:r>
            <a:r>
              <a:rPr lang="en-US" sz="2000" b="1" dirty="0">
                <a:solidFill>
                  <a:srgbClr val="C00000"/>
                </a:solidFill>
              </a:rPr>
              <a:t>(&amp;</a:t>
            </a:r>
            <a:r>
              <a:rPr lang="en-US" sz="2000" b="1" dirty="0" err="1">
                <a:solidFill>
                  <a:srgbClr val="C00000"/>
                </a:solidFill>
              </a:rPr>
              <a:t>data_l</a:t>
            </a:r>
            <a:r>
              <a:rPr lang="en-US" sz="2000" b="1" dirty="0">
                <a:solidFill>
                  <a:srgbClr val="C00000"/>
                </a:solidFill>
              </a:rPr>
              <a:t>, &amp;</a:t>
            </a:r>
            <a:r>
              <a:rPr lang="en-US" sz="2000" b="1" dirty="0" err="1">
                <a:solidFill>
                  <a:srgbClr val="C00000"/>
                </a:solidFill>
              </a:rPr>
              <a:t>gmax</a:t>
            </a:r>
            <a:r>
              <a:rPr lang="en-US" sz="2000" b="1" dirty="0">
                <a:solidFill>
                  <a:srgbClr val="C00000"/>
                </a:solidFill>
              </a:rPr>
              <a:t>, 1, MPI_INT, MPI_MAX, MPI_COMM_WORLD);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 err="1">
                <a:solidFill>
                  <a:srgbClr val="C00000"/>
                </a:solidFill>
              </a:rPr>
              <a:t>MPI_Allreduce</a:t>
            </a:r>
            <a:r>
              <a:rPr lang="en-US" sz="2000" b="1" dirty="0">
                <a:solidFill>
                  <a:srgbClr val="C00000"/>
                </a:solidFill>
              </a:rPr>
              <a:t>(&amp;</a:t>
            </a:r>
            <a:r>
              <a:rPr lang="en-US" sz="2000" b="1" dirty="0" err="1">
                <a:solidFill>
                  <a:srgbClr val="C00000"/>
                </a:solidFill>
              </a:rPr>
              <a:t>data_l</a:t>
            </a:r>
            <a:r>
              <a:rPr lang="en-US" sz="2000" b="1" dirty="0">
                <a:solidFill>
                  <a:srgbClr val="C00000"/>
                </a:solidFill>
              </a:rPr>
              <a:t>, &amp;</a:t>
            </a:r>
            <a:r>
              <a:rPr lang="en-US" sz="2000" b="1" dirty="0" err="1">
                <a:solidFill>
                  <a:srgbClr val="C00000"/>
                </a:solidFill>
              </a:rPr>
              <a:t>gmin</a:t>
            </a:r>
            <a:r>
              <a:rPr lang="en-US" sz="2000" b="1" dirty="0">
                <a:solidFill>
                  <a:srgbClr val="C00000"/>
                </a:solidFill>
              </a:rPr>
              <a:t>, 1, MPI_INT, MPI_MIN, MPI_COMM_WORLD);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gsum</a:t>
            </a:r>
            <a:r>
              <a:rPr lang="en-US" sz="2000" dirty="0"/>
              <a:t>: %d, </a:t>
            </a:r>
            <a:r>
              <a:rPr lang="en-US" sz="2000" dirty="0" err="1"/>
              <a:t>gmax</a:t>
            </a:r>
            <a:r>
              <a:rPr lang="en-US" sz="2000" dirty="0"/>
              <a:t>: %d  </a:t>
            </a:r>
            <a:r>
              <a:rPr lang="en-US" sz="2000" dirty="0" err="1"/>
              <a:t>gmin</a:t>
            </a:r>
            <a:r>
              <a:rPr lang="en-US" sz="2000" dirty="0"/>
              <a:t>:%d\n", </a:t>
            </a:r>
            <a:r>
              <a:rPr lang="en-US" sz="2000" dirty="0" err="1"/>
              <a:t>gsum,gmax,gmin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MPI_Finalize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A message passing library specification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Message passing </a:t>
            </a:r>
            <a:r>
              <a:rPr lang="en-US" dirty="0" smtClean="0"/>
              <a:t>among </a:t>
            </a:r>
            <a:r>
              <a:rPr lang="en-US" b="1" dirty="0" smtClean="0"/>
              <a:t>processes</a:t>
            </a:r>
            <a:r>
              <a:rPr lang="en-US" dirty="0" smtClean="0"/>
              <a:t> in parallel computing </a:t>
            </a:r>
          </a:p>
          <a:p>
            <a:r>
              <a:rPr lang="en-US" dirty="0" smtClean="0"/>
              <a:t> Meant for </a:t>
            </a:r>
            <a:r>
              <a:rPr lang="en-US" b="1" dirty="0" smtClean="0"/>
              <a:t>clusters and network of workstations </a:t>
            </a:r>
          </a:p>
          <a:p>
            <a:r>
              <a:rPr lang="en-US" dirty="0" smtClean="0"/>
              <a:t> Message Passing Standard for Parallel Programs </a:t>
            </a:r>
          </a:p>
          <a:p>
            <a:pPr lvl="1">
              <a:buNone/>
            </a:pPr>
            <a:r>
              <a:rPr lang="en-US" dirty="0" smtClean="0"/>
              <a:t>-MPI Implementation left to individual vendors.</a:t>
            </a:r>
          </a:p>
          <a:p>
            <a:pPr lvl="1">
              <a:buNone/>
            </a:pPr>
            <a:r>
              <a:rPr lang="en-US" dirty="0" smtClean="0"/>
              <a:t> -Most commonly supports C, Fortran, C++ programs 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MPI_Reduce_scatter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u="sng" dirty="0" err="1">
                <a:solidFill>
                  <a:srgbClr val="C00000"/>
                </a:solidFill>
              </a:rPr>
              <a:t>MPI_Reduce_scatter</a:t>
            </a:r>
            <a:r>
              <a:rPr lang="en-US" b="1" dirty="0">
                <a:solidFill>
                  <a:srgbClr val="C00000"/>
                </a:solidFill>
              </a:rPr>
              <a:t> (void *</a:t>
            </a:r>
            <a:r>
              <a:rPr lang="en-US" b="1" dirty="0" err="1">
                <a:solidFill>
                  <a:srgbClr val="C00000"/>
                </a:solidFill>
              </a:rPr>
              <a:t>sendbuf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            </a:t>
            </a:r>
            <a:r>
              <a:rPr lang="en-US" b="1" dirty="0" smtClean="0">
                <a:solidFill>
                  <a:srgbClr val="C00000"/>
                </a:solidFill>
              </a:rPr>
              <a:t>void 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recvbuf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            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recvcount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             </a:t>
            </a:r>
            <a:r>
              <a:rPr lang="en-US" b="1" dirty="0" err="1" smtClean="0">
                <a:solidFill>
                  <a:srgbClr val="C00000"/>
                </a:solidFill>
              </a:rPr>
              <a:t>MPI_Datatype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datatype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                              </a:t>
            </a:r>
            <a:r>
              <a:rPr lang="en-US" b="1" dirty="0" err="1" smtClean="0">
                <a:solidFill>
                  <a:srgbClr val="C00000"/>
                </a:solidFill>
              </a:rPr>
              <a:t>MPI_Op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op, 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             </a:t>
            </a:r>
            <a:r>
              <a:rPr lang="en-US" b="1" dirty="0" err="1" smtClean="0">
                <a:solidFill>
                  <a:srgbClr val="C00000"/>
                </a:solidFill>
              </a:rPr>
              <a:t>MPI_Comm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comm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000" dirty="0"/>
              <a:t>IN      </a:t>
            </a:r>
            <a:r>
              <a:rPr lang="en-US" sz="2000" dirty="0" err="1"/>
              <a:t>sendbuf</a:t>
            </a:r>
            <a:r>
              <a:rPr lang="en-US" sz="2000" dirty="0"/>
              <a:t>   (address of send buffer)</a:t>
            </a:r>
          </a:p>
          <a:p>
            <a:pPr lvl="1"/>
            <a:r>
              <a:rPr lang="en-US" sz="2000" dirty="0"/>
              <a:t>OUT  </a:t>
            </a:r>
            <a:r>
              <a:rPr lang="en-US" sz="2000" dirty="0" err="1"/>
              <a:t>recvbuf</a:t>
            </a:r>
            <a:r>
              <a:rPr lang="en-US" sz="2000" dirty="0"/>
              <a:t>   (address of receive buffer)</a:t>
            </a:r>
          </a:p>
          <a:p>
            <a:pPr lvl="1"/>
            <a:r>
              <a:rPr lang="en-US" sz="2000" dirty="0"/>
              <a:t>IN      </a:t>
            </a:r>
            <a:r>
              <a:rPr lang="en-US" sz="2000" dirty="0" err="1"/>
              <a:t>recvcounts</a:t>
            </a:r>
            <a:r>
              <a:rPr lang="en-US" sz="2000" dirty="0"/>
              <a:t> (integer array)</a:t>
            </a:r>
          </a:p>
          <a:p>
            <a:pPr lvl="1"/>
            <a:r>
              <a:rPr lang="en-US" sz="2000" dirty="0"/>
              <a:t>IN      </a:t>
            </a:r>
            <a:r>
              <a:rPr lang="en-US" sz="2000" dirty="0" err="1"/>
              <a:t>datatype</a:t>
            </a:r>
            <a:r>
              <a:rPr lang="en-US" sz="2000" dirty="0"/>
              <a:t>  (data type of elements in send buffer)</a:t>
            </a:r>
          </a:p>
          <a:p>
            <a:pPr lvl="1"/>
            <a:r>
              <a:rPr lang="en-US" sz="2000" dirty="0"/>
              <a:t>IN      op            (reduce operation)</a:t>
            </a:r>
          </a:p>
          <a:p>
            <a:pPr lvl="1"/>
            <a:r>
              <a:rPr lang="en-US" sz="2000" dirty="0"/>
              <a:t>IN      </a:t>
            </a:r>
            <a:r>
              <a:rPr lang="en-US" sz="2000" dirty="0" err="1"/>
              <a:t>comm</a:t>
            </a:r>
            <a:r>
              <a:rPr lang="en-US" sz="2000" dirty="0"/>
              <a:t>      (communicator)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88925" y="90488"/>
            <a:ext cx="9037218" cy="71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**</a:t>
            </a:r>
            <a:r>
              <a:rPr lang="en-US" sz="2000" dirty="0" err="1"/>
              <a:t>argv</a:t>
            </a:r>
            <a:r>
              <a:rPr lang="en-US" sz="2000" dirty="0"/>
              <a:t>){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mype</a:t>
            </a:r>
            <a:r>
              <a:rPr lang="en-US" sz="2000" dirty="0"/>
              <a:t>, </a:t>
            </a:r>
            <a:r>
              <a:rPr lang="en-US" sz="2000" dirty="0" err="1"/>
              <a:t>nprocs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gsum</a:t>
            </a:r>
            <a:r>
              <a:rPr lang="en-US" sz="2000" dirty="0"/>
              <a:t>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data_l</a:t>
            </a:r>
            <a:r>
              <a:rPr lang="en-US" sz="2000" dirty="0"/>
              <a:t>, *</a:t>
            </a:r>
            <a:r>
              <a:rPr lang="en-US" sz="2000" dirty="0" err="1"/>
              <a:t>recvcounts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MPI_Init</a:t>
            </a:r>
            <a:r>
              <a:rPr lang="en-US" sz="2000" dirty="0"/>
              <a:t>(&amp;</a:t>
            </a:r>
            <a:r>
              <a:rPr lang="en-US" sz="2000" dirty="0" err="1"/>
              <a:t>argc</a:t>
            </a:r>
            <a:r>
              <a:rPr lang="en-US" sz="2000" dirty="0"/>
              <a:t>, &amp;</a:t>
            </a:r>
            <a:r>
              <a:rPr lang="en-US" sz="2000" dirty="0" err="1"/>
              <a:t>argv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MPI_Comm_size</a:t>
            </a:r>
            <a:r>
              <a:rPr lang="en-US" sz="2000" dirty="0"/>
              <a:t>(MPI_COMM_WORLD, &amp;</a:t>
            </a:r>
            <a:r>
              <a:rPr lang="en-US" sz="2000" dirty="0" err="1"/>
              <a:t>nprocs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MPI_Comm_rank</a:t>
            </a:r>
            <a:r>
              <a:rPr lang="en-US" sz="2000" dirty="0"/>
              <a:t>(MPI_COMM_WORLD, &amp;</a:t>
            </a:r>
            <a:r>
              <a:rPr lang="en-US" sz="2000" dirty="0" err="1"/>
              <a:t>mype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data_l</a:t>
            </a:r>
            <a:r>
              <a:rPr lang="en-US" sz="2000" dirty="0"/>
              <a:t> = (</a:t>
            </a:r>
            <a:r>
              <a:rPr lang="en-US" sz="2000" dirty="0" err="1"/>
              <a:t>int</a:t>
            </a:r>
            <a:r>
              <a:rPr lang="en-US" sz="2000" dirty="0"/>
              <a:t> 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nprocs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));</a:t>
            </a:r>
          </a:p>
          <a:p>
            <a:r>
              <a:rPr lang="en-US" sz="2000" dirty="0"/>
              <a:t>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nprocs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data_l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</a:t>
            </a:r>
            <a:r>
              <a:rPr lang="en-US" sz="2000" dirty="0" err="1"/>
              <a:t>mype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recvcounts</a:t>
            </a:r>
            <a:r>
              <a:rPr lang="en-US" sz="2000" dirty="0"/>
              <a:t> = (</a:t>
            </a:r>
            <a:r>
              <a:rPr lang="en-US" sz="2000" dirty="0" err="1"/>
              <a:t>int</a:t>
            </a:r>
            <a:r>
              <a:rPr lang="en-US" sz="2000" dirty="0"/>
              <a:t> *) 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nprocs</a:t>
            </a:r>
            <a:r>
              <a:rPr lang="en-US" sz="2000" dirty="0"/>
              <a:t>*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));</a:t>
            </a:r>
          </a:p>
          <a:p>
            <a:r>
              <a:rPr lang="en-US" sz="2000" dirty="0"/>
              <a:t>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nprocs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err="1"/>
              <a:t>recvcounts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1;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800" b="1" dirty="0" err="1">
                <a:solidFill>
                  <a:srgbClr val="C00000"/>
                </a:solidFill>
              </a:rPr>
              <a:t>MPI_Reduce_scatter</a:t>
            </a:r>
            <a:r>
              <a:rPr lang="en-US" sz="2800" b="1" dirty="0">
                <a:solidFill>
                  <a:srgbClr val="C00000"/>
                </a:solidFill>
              </a:rPr>
              <a:t>(</a:t>
            </a:r>
            <a:r>
              <a:rPr lang="en-US" sz="2800" b="1" dirty="0" err="1">
                <a:solidFill>
                  <a:srgbClr val="C00000"/>
                </a:solidFill>
              </a:rPr>
              <a:t>data_l</a:t>
            </a:r>
            <a:r>
              <a:rPr lang="en-US" sz="2800" b="1" dirty="0">
                <a:solidFill>
                  <a:srgbClr val="C00000"/>
                </a:solidFill>
              </a:rPr>
              <a:t>, &amp;</a:t>
            </a:r>
            <a:r>
              <a:rPr lang="en-US" sz="2800" b="1" dirty="0" err="1">
                <a:solidFill>
                  <a:srgbClr val="C00000"/>
                </a:solidFill>
              </a:rPr>
              <a:t>gsum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r>
              <a:rPr lang="en-US" sz="2800" b="1" dirty="0" err="1">
                <a:solidFill>
                  <a:srgbClr val="C00000"/>
                </a:solidFill>
              </a:rPr>
              <a:t>recvcounts</a:t>
            </a:r>
            <a:r>
              <a:rPr lang="en-US" sz="2800" b="1" dirty="0">
                <a:solidFill>
                  <a:srgbClr val="C00000"/>
                </a:solidFill>
              </a:rPr>
              <a:t>, MPI_INT,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MPI_SUM</a:t>
            </a:r>
            <a:r>
              <a:rPr lang="en-US" sz="2800" b="1" dirty="0">
                <a:solidFill>
                  <a:srgbClr val="C00000"/>
                </a:solidFill>
              </a:rPr>
              <a:t>, MPI_COMM_WORLD);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gsum</a:t>
            </a:r>
            <a:r>
              <a:rPr lang="en-US" sz="2000" dirty="0"/>
              <a:t>: %d\n", </a:t>
            </a:r>
            <a:r>
              <a:rPr lang="en-US" sz="2000" dirty="0" err="1"/>
              <a:t>gsum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MPI_Finalize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MPI_Scan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3000" b="1" i="1" u="sng" dirty="0" err="1">
                <a:solidFill>
                  <a:srgbClr val="C00000"/>
                </a:solidFill>
              </a:rPr>
              <a:t>MPI_Scan</a:t>
            </a:r>
            <a:r>
              <a:rPr lang="en-US" sz="3000" b="1" dirty="0">
                <a:solidFill>
                  <a:srgbClr val="C00000"/>
                </a:solidFill>
              </a:rPr>
              <a:t> (void *</a:t>
            </a:r>
            <a:r>
              <a:rPr lang="en-US" sz="3000" b="1" dirty="0" err="1">
                <a:solidFill>
                  <a:srgbClr val="C00000"/>
                </a:solidFill>
              </a:rPr>
              <a:t>sendbuf</a:t>
            </a:r>
            <a:r>
              <a:rPr lang="en-US" sz="3000" b="1" dirty="0">
                <a:solidFill>
                  <a:srgbClr val="C00000"/>
                </a:solidFill>
              </a:rPr>
              <a:t>, </a:t>
            </a:r>
            <a:endParaRPr lang="en-US" sz="30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</a:rPr>
              <a:t>                        </a:t>
            </a:r>
            <a:r>
              <a:rPr lang="en-US" sz="3000" b="1" dirty="0" smtClean="0">
                <a:solidFill>
                  <a:srgbClr val="C00000"/>
                </a:solidFill>
              </a:rPr>
              <a:t>void </a:t>
            </a:r>
            <a:r>
              <a:rPr lang="en-US" sz="3000" b="1" dirty="0">
                <a:solidFill>
                  <a:srgbClr val="C00000"/>
                </a:solidFill>
              </a:rPr>
              <a:t>*</a:t>
            </a:r>
            <a:r>
              <a:rPr lang="en-US" sz="3000" b="1" dirty="0" err="1">
                <a:solidFill>
                  <a:srgbClr val="C00000"/>
                </a:solidFill>
              </a:rPr>
              <a:t>recvbuf</a:t>
            </a:r>
            <a:r>
              <a:rPr lang="en-US" sz="3000" b="1" dirty="0">
                <a:solidFill>
                  <a:srgbClr val="C00000"/>
                </a:solidFill>
              </a:rPr>
              <a:t>, </a:t>
            </a:r>
            <a:endParaRPr lang="en-US" sz="30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</a:rPr>
              <a:t>                        </a:t>
            </a:r>
            <a:r>
              <a:rPr lang="en-US" sz="3000" b="1" dirty="0" err="1" smtClean="0">
                <a:solidFill>
                  <a:srgbClr val="C00000"/>
                </a:solidFill>
              </a:rPr>
              <a:t>int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count, </a:t>
            </a:r>
            <a:endParaRPr lang="en-US" sz="30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</a:rPr>
              <a:t>                       </a:t>
            </a:r>
            <a:r>
              <a:rPr lang="en-US" sz="30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datatype</a:t>
            </a:r>
            <a:r>
              <a:rPr lang="en-US" sz="3000" b="1" dirty="0">
                <a:solidFill>
                  <a:srgbClr val="C00000"/>
                </a:solidFill>
              </a:rPr>
              <a:t>, </a:t>
            </a:r>
            <a:endParaRPr lang="en-US" sz="30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</a:rPr>
              <a:t>                       </a:t>
            </a:r>
            <a:r>
              <a:rPr lang="en-US" sz="3000" b="1" dirty="0" err="1" smtClean="0">
                <a:solidFill>
                  <a:srgbClr val="C00000"/>
                </a:solidFill>
              </a:rPr>
              <a:t>MPI_Op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op, </a:t>
            </a:r>
            <a:endParaRPr lang="en-US" sz="30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</a:rPr>
              <a:t>                       </a:t>
            </a:r>
            <a:r>
              <a:rPr lang="en-US" sz="3000" b="1" dirty="0" err="1" smtClean="0">
                <a:solidFill>
                  <a:srgbClr val="C00000"/>
                </a:solidFill>
              </a:rPr>
              <a:t>MPI_Comm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comm</a:t>
            </a:r>
            <a:r>
              <a:rPr lang="en-US" sz="30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 </a:t>
            </a:r>
            <a:r>
              <a:rPr lang="en-US" sz="2000" dirty="0" err="1"/>
              <a:t>sendbuf</a:t>
            </a:r>
            <a:r>
              <a:rPr lang="en-US" sz="2000" dirty="0"/>
              <a:t>   (address of send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  </a:t>
            </a:r>
            <a:r>
              <a:rPr lang="en-US" sz="2000" dirty="0" err="1"/>
              <a:t>recvbuf</a:t>
            </a:r>
            <a:r>
              <a:rPr lang="en-US" sz="2000" dirty="0"/>
              <a:t>   (address of receive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 count       (number of elements in send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 </a:t>
            </a:r>
            <a:r>
              <a:rPr lang="en-US" sz="2000" dirty="0" err="1"/>
              <a:t>datatype</a:t>
            </a:r>
            <a:r>
              <a:rPr lang="en-US" sz="2000" dirty="0"/>
              <a:t>  (data type of elements in send buffer)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 op            (reduce operation)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     </a:t>
            </a:r>
            <a:r>
              <a:rPr lang="en-US" sz="2000" dirty="0" err="1"/>
              <a:t>comm</a:t>
            </a:r>
            <a:r>
              <a:rPr lang="en-US" sz="2000" dirty="0"/>
              <a:t>      (communicator)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Note: </a:t>
            </a:r>
            <a:r>
              <a:rPr lang="en-US" sz="2400" b="1" dirty="0"/>
              <a:t>count </a:t>
            </a:r>
            <a:r>
              <a:rPr lang="en-US" sz="2400" dirty="0"/>
              <a:t>refers to total number of elements that will be </a:t>
            </a:r>
            <a:r>
              <a:rPr lang="en-US" sz="2400" dirty="0" smtClean="0"/>
              <a:t>received </a:t>
            </a:r>
            <a:r>
              <a:rPr lang="en-US" sz="2400" dirty="0"/>
              <a:t>into receive buffer after operation is complete</a:t>
            </a: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8925" y="190500"/>
            <a:ext cx="6611682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main(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 **</a:t>
            </a:r>
            <a:r>
              <a:rPr lang="en-US" sz="1800" dirty="0" err="1"/>
              <a:t>argv</a:t>
            </a:r>
            <a:r>
              <a:rPr lang="en-US" sz="1800" dirty="0"/>
              <a:t>){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mype</a:t>
            </a:r>
            <a:r>
              <a:rPr lang="en-US" sz="1800" dirty="0"/>
              <a:t>, </a:t>
            </a:r>
            <a:r>
              <a:rPr lang="en-US" sz="1800" dirty="0" err="1"/>
              <a:t>nprocs,i</a:t>
            </a:r>
            <a:r>
              <a:rPr lang="en-US" sz="1800" dirty="0"/>
              <a:t>, n;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*result, *</a:t>
            </a:r>
            <a:r>
              <a:rPr lang="en-US" sz="1800" dirty="0" err="1"/>
              <a:t>data_l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b="1" dirty="0" err="1"/>
              <a:t>MPI_Init</a:t>
            </a:r>
            <a:r>
              <a:rPr lang="en-US" sz="1800" b="1" dirty="0"/>
              <a:t>(&amp;</a:t>
            </a:r>
            <a:r>
              <a:rPr lang="en-US" sz="1800" b="1" dirty="0" err="1"/>
              <a:t>argc</a:t>
            </a:r>
            <a:r>
              <a:rPr lang="en-US" sz="1800" b="1" dirty="0"/>
              <a:t>, &amp;</a:t>
            </a:r>
            <a:r>
              <a:rPr lang="en-US" sz="1800" b="1" dirty="0" err="1"/>
              <a:t>argv</a:t>
            </a:r>
            <a:r>
              <a:rPr lang="en-US" sz="1800" b="1" dirty="0"/>
              <a:t>);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MPI_Comm_size</a:t>
            </a:r>
            <a:r>
              <a:rPr lang="en-US" sz="1800" b="1" dirty="0"/>
              <a:t>(MPI_COMM_WORLD, &amp;</a:t>
            </a:r>
            <a:r>
              <a:rPr lang="en-US" sz="1800" b="1" dirty="0" err="1"/>
              <a:t>nprocs</a:t>
            </a:r>
            <a:r>
              <a:rPr lang="en-US" sz="1800" b="1" dirty="0"/>
              <a:t>);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MPI_Comm_rank</a:t>
            </a:r>
            <a:r>
              <a:rPr lang="en-US" sz="1800" b="1" dirty="0"/>
              <a:t>(MPI_COMM_WORLD, &amp;</a:t>
            </a:r>
            <a:r>
              <a:rPr lang="en-US" sz="1800" b="1" dirty="0" err="1"/>
              <a:t>mype</a:t>
            </a:r>
            <a:r>
              <a:rPr lang="en-US" sz="1800" b="1" dirty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data_l</a:t>
            </a:r>
            <a:r>
              <a:rPr lang="en-US" sz="1800" dirty="0"/>
              <a:t> = (</a:t>
            </a:r>
            <a:r>
              <a:rPr lang="en-US" sz="1800" dirty="0" err="1"/>
              <a:t>int</a:t>
            </a:r>
            <a:r>
              <a:rPr lang="en-US" sz="1800" dirty="0"/>
              <a:t> *) 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nprocs</a:t>
            </a:r>
            <a:r>
              <a:rPr lang="en-US" sz="1800" dirty="0"/>
              <a:t>*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));</a:t>
            </a:r>
          </a:p>
          <a:p>
            <a:r>
              <a:rPr lang="en-US" sz="1800" dirty="0"/>
              <a:t>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nprocs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 </a:t>
            </a:r>
            <a:r>
              <a:rPr lang="en-US" sz="1800" dirty="0" err="1"/>
              <a:t>data_l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dirty="0" err="1"/>
              <a:t>mype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result = (</a:t>
            </a:r>
            <a:r>
              <a:rPr lang="en-US" sz="1800" dirty="0" err="1"/>
              <a:t>int</a:t>
            </a:r>
            <a:r>
              <a:rPr lang="en-US" sz="1800" dirty="0"/>
              <a:t> *) 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nprocs</a:t>
            </a:r>
            <a:r>
              <a:rPr lang="en-US" sz="1800" dirty="0"/>
              <a:t>*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));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2800" b="1" dirty="0" err="1">
                <a:solidFill>
                  <a:srgbClr val="C00000"/>
                </a:solidFill>
              </a:rPr>
              <a:t>MPI_Scan</a:t>
            </a:r>
            <a:r>
              <a:rPr lang="en-US" sz="2800" b="1" dirty="0">
                <a:solidFill>
                  <a:srgbClr val="C00000"/>
                </a:solidFill>
              </a:rPr>
              <a:t>(</a:t>
            </a:r>
            <a:r>
              <a:rPr lang="en-US" sz="2800" b="1" dirty="0" err="1">
                <a:solidFill>
                  <a:srgbClr val="C00000"/>
                </a:solidFill>
              </a:rPr>
              <a:t>data_l</a:t>
            </a:r>
            <a:r>
              <a:rPr lang="en-US" sz="2800" b="1" dirty="0">
                <a:solidFill>
                  <a:srgbClr val="C00000"/>
                </a:solidFill>
              </a:rPr>
              <a:t>, result, </a:t>
            </a:r>
            <a:r>
              <a:rPr lang="en-US" sz="2800" b="1" dirty="0" err="1">
                <a:solidFill>
                  <a:srgbClr val="C00000"/>
                </a:solidFill>
              </a:rPr>
              <a:t>nprocs</a:t>
            </a:r>
            <a:r>
              <a:rPr lang="en-US" sz="2800" b="1" dirty="0">
                <a:solidFill>
                  <a:srgbClr val="C00000"/>
                </a:solidFill>
              </a:rPr>
              <a:t>, MPI_INT,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MPI_SUM</a:t>
            </a:r>
            <a:r>
              <a:rPr lang="en-US" sz="2800" b="1" dirty="0">
                <a:solidFill>
                  <a:srgbClr val="C00000"/>
                </a:solidFill>
              </a:rPr>
              <a:t>, MPI_COMM_WORLD);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for (n = 0; n &lt; </a:t>
            </a:r>
            <a:r>
              <a:rPr lang="en-US" sz="1800" dirty="0" err="1"/>
              <a:t>nprocs</a:t>
            </a:r>
            <a:r>
              <a:rPr lang="en-US" sz="1800" dirty="0"/>
              <a:t>; ++n){</a:t>
            </a:r>
          </a:p>
          <a:p>
            <a:r>
              <a:rPr lang="en-US" sz="1800" dirty="0"/>
              <a:t>    if (</a:t>
            </a:r>
            <a:r>
              <a:rPr lang="en-US" sz="1800" dirty="0" err="1"/>
              <a:t>mype</a:t>
            </a:r>
            <a:r>
              <a:rPr lang="en-US" sz="1800" dirty="0"/>
              <a:t> == n)</a:t>
            </a:r>
          </a:p>
          <a:p>
            <a:r>
              <a:rPr lang="en-US" sz="1800" dirty="0"/>
              <a:t>    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nprocs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</a:t>
            </a:r>
            <a:r>
              <a:rPr lang="en-US" sz="1800" dirty="0" err="1"/>
              <a:t>gsum</a:t>
            </a:r>
            <a:r>
              <a:rPr lang="en-US" sz="1800" dirty="0"/>
              <a:t>: %d\n", result[</a:t>
            </a:r>
            <a:r>
              <a:rPr lang="en-US" sz="1800" dirty="0" err="1"/>
              <a:t>i</a:t>
            </a:r>
            <a:r>
              <a:rPr lang="en-US" sz="1800" dirty="0"/>
              <a:t>]);</a:t>
            </a:r>
          </a:p>
          <a:p>
            <a:r>
              <a:rPr lang="en-US" sz="1800" b="1" dirty="0"/>
              <a:t>    </a:t>
            </a:r>
            <a:r>
              <a:rPr lang="en-US" sz="1800" b="1" dirty="0" err="1"/>
              <a:t>MPI_Barrier</a:t>
            </a:r>
            <a:r>
              <a:rPr lang="en-US" sz="1800" b="1" dirty="0"/>
              <a:t>(MPI_COMM_WORLD);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</a:t>
            </a:r>
            <a:r>
              <a:rPr lang="en-US" sz="1800" b="1" dirty="0" err="1"/>
              <a:t>MPI_Finalize</a:t>
            </a:r>
            <a:r>
              <a:rPr lang="en-US" sz="1800" b="1" dirty="0"/>
              <a:t>();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MPI_Exscan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i="1" u="sng" dirty="0" err="1">
                <a:solidFill>
                  <a:srgbClr val="C00000"/>
                </a:solidFill>
              </a:rPr>
              <a:t>MPI_Exscan</a:t>
            </a:r>
            <a:r>
              <a:rPr lang="en-US" sz="2800" b="1" dirty="0">
                <a:solidFill>
                  <a:srgbClr val="C00000"/>
                </a:solidFill>
              </a:rPr>
              <a:t> (void *</a:t>
            </a:r>
            <a:r>
              <a:rPr lang="en-US" sz="2800" b="1" dirty="0" err="1">
                <a:solidFill>
                  <a:srgbClr val="C00000"/>
                </a:solidFill>
              </a:rPr>
              <a:t>sendbuf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                void </a:t>
            </a:r>
            <a:r>
              <a:rPr lang="en-US" sz="2800" b="1" dirty="0">
                <a:solidFill>
                  <a:srgbClr val="C00000"/>
                </a:solidFill>
              </a:rPr>
              <a:t>*</a:t>
            </a:r>
            <a:r>
              <a:rPr lang="en-US" sz="2800" b="1" dirty="0" err="1">
                <a:solidFill>
                  <a:srgbClr val="C00000"/>
                </a:solidFill>
              </a:rPr>
              <a:t>recvbuf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count,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MPI_Datatype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datatype</a:t>
            </a:r>
            <a:r>
              <a:rPr lang="en-US" sz="2800" b="1" dirty="0">
                <a:solidFill>
                  <a:srgbClr val="C00000"/>
                </a:solidFill>
              </a:rPr>
              <a:t>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MPI_Op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op,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MPI_Comm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comm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/>
              <a:t>sendbuf</a:t>
            </a:r>
            <a:r>
              <a:rPr lang="en-US" sz="2400" dirty="0"/>
              <a:t>   (address of send buffer)</a:t>
            </a:r>
          </a:p>
          <a:p>
            <a:pPr lvl="1"/>
            <a:r>
              <a:rPr lang="en-US" sz="2400" dirty="0"/>
              <a:t>OUT  </a:t>
            </a:r>
            <a:r>
              <a:rPr lang="en-US" sz="2400" dirty="0" err="1"/>
              <a:t>recvbuf</a:t>
            </a:r>
            <a:r>
              <a:rPr lang="en-US" sz="2400" dirty="0"/>
              <a:t>   (address of receive buffer)</a:t>
            </a:r>
          </a:p>
          <a:p>
            <a:pPr lvl="1"/>
            <a:r>
              <a:rPr lang="en-US" sz="2400" dirty="0"/>
              <a:t>IN      count       (number of elements in send buffer)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/>
              <a:t>datatype</a:t>
            </a:r>
            <a:r>
              <a:rPr lang="en-US" sz="2400" dirty="0"/>
              <a:t>  (data type of elements in send buffer)</a:t>
            </a:r>
          </a:p>
          <a:p>
            <a:pPr lvl="1"/>
            <a:r>
              <a:rPr lang="en-US" sz="2400" dirty="0"/>
              <a:t>IN      op            (reduce operation)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/>
              <a:t>comm</a:t>
            </a:r>
            <a:r>
              <a:rPr lang="en-US" sz="2400" dirty="0"/>
              <a:t>      (communicator)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8925" y="190500"/>
            <a:ext cx="6921638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main(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 **</a:t>
            </a:r>
            <a:r>
              <a:rPr lang="en-US" sz="1800" dirty="0" err="1"/>
              <a:t>argv</a:t>
            </a:r>
            <a:r>
              <a:rPr lang="en-US" sz="1800" dirty="0"/>
              <a:t>){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mype</a:t>
            </a:r>
            <a:r>
              <a:rPr lang="en-US" sz="1800" dirty="0"/>
              <a:t>, </a:t>
            </a:r>
            <a:r>
              <a:rPr lang="en-US" sz="1800" dirty="0" err="1"/>
              <a:t>nprocs,i</a:t>
            </a:r>
            <a:r>
              <a:rPr lang="en-US" sz="1800" dirty="0"/>
              <a:t>, n;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*result, *</a:t>
            </a:r>
            <a:r>
              <a:rPr lang="en-US" sz="1800" dirty="0" err="1"/>
              <a:t>data_l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b="1" dirty="0" err="1"/>
              <a:t>MPI_Init</a:t>
            </a:r>
            <a:r>
              <a:rPr lang="en-US" sz="1800" b="1" dirty="0"/>
              <a:t>(&amp;</a:t>
            </a:r>
            <a:r>
              <a:rPr lang="en-US" sz="1800" b="1" dirty="0" err="1"/>
              <a:t>argc</a:t>
            </a:r>
            <a:r>
              <a:rPr lang="en-US" sz="1800" b="1" dirty="0"/>
              <a:t>, &amp;</a:t>
            </a:r>
            <a:r>
              <a:rPr lang="en-US" sz="1800" b="1" dirty="0" err="1"/>
              <a:t>argv</a:t>
            </a:r>
            <a:r>
              <a:rPr lang="en-US" sz="1800" b="1" dirty="0"/>
              <a:t>);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MPI_Comm_size</a:t>
            </a:r>
            <a:r>
              <a:rPr lang="en-US" sz="1800" b="1" dirty="0"/>
              <a:t>(MPI_COMM_WORLD, &amp;</a:t>
            </a:r>
            <a:r>
              <a:rPr lang="en-US" sz="1800" b="1" dirty="0" err="1"/>
              <a:t>nprocs</a:t>
            </a:r>
            <a:r>
              <a:rPr lang="en-US" sz="1800" b="1" dirty="0"/>
              <a:t>);</a:t>
            </a:r>
          </a:p>
          <a:p>
            <a:r>
              <a:rPr lang="en-US" sz="1800" b="1" dirty="0"/>
              <a:t>  </a:t>
            </a:r>
            <a:r>
              <a:rPr lang="en-US" sz="1800" b="1" dirty="0" err="1"/>
              <a:t>MPI_Comm_rank</a:t>
            </a:r>
            <a:r>
              <a:rPr lang="en-US" sz="1800" b="1" dirty="0"/>
              <a:t>(MPI_COMM_WORLD, &amp;</a:t>
            </a:r>
            <a:r>
              <a:rPr lang="en-US" sz="1800" b="1" dirty="0" err="1"/>
              <a:t>mype</a:t>
            </a:r>
            <a:r>
              <a:rPr lang="en-US" sz="1800" b="1" dirty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data_l</a:t>
            </a:r>
            <a:r>
              <a:rPr lang="en-US" sz="1800" dirty="0"/>
              <a:t> = (</a:t>
            </a:r>
            <a:r>
              <a:rPr lang="en-US" sz="1800" dirty="0" err="1"/>
              <a:t>int</a:t>
            </a:r>
            <a:r>
              <a:rPr lang="en-US" sz="1800" dirty="0"/>
              <a:t> *) 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nprocs</a:t>
            </a:r>
            <a:r>
              <a:rPr lang="en-US" sz="1800" dirty="0"/>
              <a:t>*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));</a:t>
            </a:r>
          </a:p>
          <a:p>
            <a:r>
              <a:rPr lang="en-US" sz="1800" dirty="0"/>
              <a:t>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nprocs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 </a:t>
            </a:r>
            <a:r>
              <a:rPr lang="en-US" sz="1800" dirty="0" err="1"/>
              <a:t>data_l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dirty="0" err="1"/>
              <a:t>mype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result = (</a:t>
            </a:r>
            <a:r>
              <a:rPr lang="en-US" sz="1800" dirty="0" err="1"/>
              <a:t>int</a:t>
            </a:r>
            <a:r>
              <a:rPr lang="en-US" sz="1800" dirty="0"/>
              <a:t> *) 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nprocs</a:t>
            </a:r>
            <a:r>
              <a:rPr lang="en-US" sz="1800" dirty="0"/>
              <a:t>*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));</a:t>
            </a:r>
          </a:p>
          <a:p>
            <a:r>
              <a:rPr lang="en-US" sz="1800" dirty="0" smtClean="0"/>
              <a:t>  </a:t>
            </a:r>
            <a:r>
              <a:rPr lang="en-US" sz="2800" b="1" dirty="0" err="1">
                <a:solidFill>
                  <a:srgbClr val="C00000"/>
                </a:solidFill>
              </a:rPr>
              <a:t>MPI_Exscan</a:t>
            </a:r>
            <a:r>
              <a:rPr lang="en-US" sz="2800" b="1" dirty="0">
                <a:solidFill>
                  <a:srgbClr val="C00000"/>
                </a:solidFill>
              </a:rPr>
              <a:t>(</a:t>
            </a:r>
            <a:r>
              <a:rPr lang="en-US" sz="2800" b="1" dirty="0" err="1">
                <a:solidFill>
                  <a:srgbClr val="C00000"/>
                </a:solidFill>
              </a:rPr>
              <a:t>data_l</a:t>
            </a:r>
            <a:r>
              <a:rPr lang="en-US" sz="2800" b="1" dirty="0">
                <a:solidFill>
                  <a:srgbClr val="C00000"/>
                </a:solidFill>
              </a:rPr>
              <a:t>, result, </a:t>
            </a:r>
            <a:r>
              <a:rPr lang="en-US" sz="2800" b="1" dirty="0" err="1">
                <a:solidFill>
                  <a:srgbClr val="C00000"/>
                </a:solidFill>
              </a:rPr>
              <a:t>nprocs</a:t>
            </a:r>
            <a:r>
              <a:rPr lang="en-US" sz="2800" b="1" dirty="0">
                <a:solidFill>
                  <a:srgbClr val="C00000"/>
                </a:solidFill>
              </a:rPr>
              <a:t>, MPI_INT,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MPI_SUM</a:t>
            </a:r>
            <a:r>
              <a:rPr lang="en-US" sz="2800" b="1" dirty="0">
                <a:solidFill>
                  <a:srgbClr val="C00000"/>
                </a:solidFill>
              </a:rPr>
              <a:t>, MPI_COMM_WORLD);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for (n = 0; n &lt; </a:t>
            </a:r>
            <a:r>
              <a:rPr lang="en-US" sz="1800" dirty="0" err="1"/>
              <a:t>nprocs</a:t>
            </a:r>
            <a:r>
              <a:rPr lang="en-US" sz="1800" dirty="0"/>
              <a:t>; ++n){</a:t>
            </a:r>
          </a:p>
          <a:p>
            <a:r>
              <a:rPr lang="en-US" sz="1800" dirty="0"/>
              <a:t>    if (</a:t>
            </a:r>
            <a:r>
              <a:rPr lang="en-US" sz="1800" dirty="0" err="1"/>
              <a:t>mype</a:t>
            </a:r>
            <a:r>
              <a:rPr lang="en-US" sz="1800" dirty="0"/>
              <a:t> == n)</a:t>
            </a:r>
          </a:p>
          <a:p>
            <a:r>
              <a:rPr lang="en-US" sz="1800" dirty="0"/>
              <a:t>      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nprocs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</a:t>
            </a:r>
            <a:r>
              <a:rPr lang="en-US" sz="1800" dirty="0" err="1"/>
              <a:t>gsum</a:t>
            </a:r>
            <a:r>
              <a:rPr lang="en-US" sz="1800" dirty="0"/>
              <a:t>: %d\n", result[</a:t>
            </a:r>
            <a:r>
              <a:rPr lang="en-US" sz="1800" dirty="0" err="1"/>
              <a:t>i</a:t>
            </a:r>
            <a:r>
              <a:rPr lang="en-US" sz="1800" dirty="0"/>
              <a:t>]);</a:t>
            </a:r>
          </a:p>
          <a:p>
            <a:r>
              <a:rPr lang="en-US" sz="1800" b="1" dirty="0"/>
              <a:t>    </a:t>
            </a:r>
            <a:r>
              <a:rPr lang="en-US" sz="1800" b="1" dirty="0" err="1"/>
              <a:t>MPI_Barrier</a:t>
            </a:r>
            <a:r>
              <a:rPr lang="en-US" sz="1800" b="1" dirty="0"/>
              <a:t>(MPI_COMM_WORLD);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</a:t>
            </a:r>
            <a:r>
              <a:rPr lang="en-US" sz="1800" b="1" dirty="0" err="1"/>
              <a:t>MPI_Finalize</a:t>
            </a:r>
            <a:r>
              <a:rPr lang="en-US" sz="1800" b="1" dirty="0"/>
              <a:t>();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programming</a:t>
            </a:r>
          </a:p>
          <a:p>
            <a:r>
              <a:rPr lang="en-US" dirty="0" smtClean="0"/>
              <a:t>Blocking and non blocking</a:t>
            </a:r>
          </a:p>
          <a:p>
            <a:r>
              <a:rPr lang="en-US" dirty="0" smtClean="0"/>
              <a:t>Point to point </a:t>
            </a:r>
            <a:r>
              <a:rPr lang="en-US" dirty="0" smtClean="0"/>
              <a:t>communication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Collective Communication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Requisites for MPI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features are needed in MPI  Implementations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Allow efficient Communication between processes. </a:t>
            </a:r>
          </a:p>
          <a:p>
            <a:pPr lvl="1"/>
            <a:r>
              <a:rPr lang="en-US" b="1" dirty="0" smtClean="0"/>
              <a:t> Allow overlap of computation and communication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Parallelization of Code?</a:t>
            </a:r>
            <a:endParaRPr lang="en-US" b="1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162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4438</Words>
  <Application>Microsoft Office PowerPoint</Application>
  <PresentationFormat>On-screen Show (4:3)</PresentationFormat>
  <Paragraphs>957</Paragraphs>
  <Slides>76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Message Passing Interface(MPI)</vt:lpstr>
      <vt:lpstr>Presentation Outline</vt:lpstr>
      <vt:lpstr>Programming Paradigms</vt:lpstr>
      <vt:lpstr>Distributed Parallel Architecture</vt:lpstr>
      <vt:lpstr>Distributed Architecture</vt:lpstr>
      <vt:lpstr>Distributed Architecture</vt:lpstr>
      <vt:lpstr>What is MPI?</vt:lpstr>
      <vt:lpstr>Requisites for MPI Implementation</vt:lpstr>
      <vt:lpstr>Why Parallelization of Code?</vt:lpstr>
      <vt:lpstr>Various MPI Implementation</vt:lpstr>
      <vt:lpstr>Structure of MPI Program</vt:lpstr>
      <vt:lpstr>Slide 12</vt:lpstr>
      <vt:lpstr>5 Major things to know in MPI</vt:lpstr>
      <vt:lpstr>MPI Basic Data Types</vt:lpstr>
      <vt:lpstr>Format of MPI Calls</vt:lpstr>
      <vt:lpstr>Communicator</vt:lpstr>
      <vt:lpstr>What is Rank in Communicator?</vt:lpstr>
      <vt:lpstr>MPI Communications</vt:lpstr>
      <vt:lpstr>1. MPI point to point communication</vt:lpstr>
      <vt:lpstr>MPI_send and MPI_Recv Blocking</vt:lpstr>
      <vt:lpstr>MPI Blocking Send and Recv</vt:lpstr>
      <vt:lpstr>MPI Blocking Send and Recv</vt:lpstr>
      <vt:lpstr>MPI Blocking Send and Recv</vt:lpstr>
      <vt:lpstr>Send and receive message</vt:lpstr>
      <vt:lpstr>Send and receive integer value</vt:lpstr>
      <vt:lpstr>Add N Elements</vt:lpstr>
      <vt:lpstr>MPI Non-Blocking Send and Recv</vt:lpstr>
      <vt:lpstr>MPI Non-Blocking Send and Recv</vt:lpstr>
      <vt:lpstr>Non-Blocking Send Recv</vt:lpstr>
      <vt:lpstr>Summary</vt:lpstr>
      <vt:lpstr>5 Major things to know in MPI</vt:lpstr>
      <vt:lpstr>Overview</vt:lpstr>
      <vt:lpstr>Simplifications of collective communications</vt:lpstr>
      <vt:lpstr>MPI_Barrier</vt:lpstr>
      <vt:lpstr>Examples</vt:lpstr>
      <vt:lpstr>Global Operations</vt:lpstr>
      <vt:lpstr>MPI_Bcast</vt:lpstr>
      <vt:lpstr>MPI_Bcast</vt:lpstr>
      <vt:lpstr>Examples</vt:lpstr>
      <vt:lpstr>Slide 40</vt:lpstr>
      <vt:lpstr>MPI_Scatter MPI_Gather</vt:lpstr>
      <vt:lpstr>MPI_Gather</vt:lpstr>
      <vt:lpstr>MPI_Gather</vt:lpstr>
      <vt:lpstr>Slide 44</vt:lpstr>
      <vt:lpstr>MPI_Scatter</vt:lpstr>
      <vt:lpstr>MPI_Scatter</vt:lpstr>
      <vt:lpstr>Examples</vt:lpstr>
      <vt:lpstr>Slide 48</vt:lpstr>
      <vt:lpstr>MPI_Allgather</vt:lpstr>
      <vt:lpstr>MPI_Allgather</vt:lpstr>
      <vt:lpstr>MPI_Allgather</vt:lpstr>
      <vt:lpstr>Slide 52</vt:lpstr>
      <vt:lpstr>MPI_Alltoall   similar to all gather</vt:lpstr>
      <vt:lpstr>MPI_Alltoall</vt:lpstr>
      <vt:lpstr>MPI_Alltoall</vt:lpstr>
      <vt:lpstr>Slide 56</vt:lpstr>
      <vt:lpstr>Vector variants</vt:lpstr>
      <vt:lpstr>MPI_Gatherv</vt:lpstr>
      <vt:lpstr>MPI_Scatterv</vt:lpstr>
      <vt:lpstr>MPI_Allgatherv</vt:lpstr>
      <vt:lpstr>MPI_Alltoallv</vt:lpstr>
      <vt:lpstr>Global Reduction Operations</vt:lpstr>
      <vt:lpstr>Reduce/Allreduce</vt:lpstr>
      <vt:lpstr>Reduce_scatter/Scan</vt:lpstr>
      <vt:lpstr>MPI_Reduce</vt:lpstr>
      <vt:lpstr>MPI_Reduce</vt:lpstr>
      <vt:lpstr>Slide 67</vt:lpstr>
      <vt:lpstr>MPI_Allreduce</vt:lpstr>
      <vt:lpstr>Slide 69</vt:lpstr>
      <vt:lpstr>MPI_Reduce_scatter</vt:lpstr>
      <vt:lpstr>Slide 71</vt:lpstr>
      <vt:lpstr>MPI_Scan</vt:lpstr>
      <vt:lpstr>Slide 73</vt:lpstr>
      <vt:lpstr>MPI_Exscan</vt:lpstr>
      <vt:lpstr>Slide 75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Interface(MPI)</dc:title>
  <dc:creator>Nitk</dc:creator>
  <cp:lastModifiedBy>Nitk</cp:lastModifiedBy>
  <cp:revision>48</cp:revision>
  <dcterms:created xsi:type="dcterms:W3CDTF">2016-09-27T04:25:40Z</dcterms:created>
  <dcterms:modified xsi:type="dcterms:W3CDTF">2017-10-11T07:03:25Z</dcterms:modified>
</cp:coreProperties>
</file>