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34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</p:sldIdLst>
  <p:sldSz cx="9144000" cy="6858000"/>
  <p:notesSz cx="6797675" cy="992632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2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79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80" Type="http://schemas.openxmlformats.org/officeDocument/2006/relationships/slide" Target="slides/slide72.xml"/><Relationship Id="rId8" Type="http://schemas.openxmlformats.org/officeDocument/2006/relationships/slide" Target="slides/slide1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notes format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&lt;header&gt;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B78EFC29-A416-4E69-859B-86B1D8F6D503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4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942F25-780B-4092-A5AC-9B5C7E4EA75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2B5EB9-0544-4510-B31F-4AB0E5DFADBC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59DA691-77BD-4BCC-BA8F-439B4B27A607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F7105F-380C-40D4-92E7-FEDA2A8BE3D4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397EC6-D70C-43B0-856D-8B34191106E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59FE58-F10C-4EC2-B523-F531CEC4A65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47CC70-0DC1-4BDB-B5D3-84C0A45BD430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A30FD8-FEF1-4DB1-8F7B-1BB85F451BE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181D63-A805-4E40-997A-B4CB0BD0E956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78F1D3-1C4C-403C-AFF1-3F27C54EFC1A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7069A81-C026-4BB6-833C-70F2BD42C937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CC46F8-B0A4-481B-B415-443067A7FA14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69B457F-A966-470B-820B-4C5E661FF18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623EAE-15B7-41FE-B988-11221CF0741F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CD66C3-8827-4E37-ABF3-02C93FE524FB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61C28D8-23BB-4024-A420-A16D6231259D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7906D8-D810-4235-8634-3CEFB5DBD880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461A83-721B-43B1-AF51-F11B7B8F221A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55D6FA-C2FD-4A26-AE65-4E279328A127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3A115C0-622D-47CB-B0CD-5FDF1B399AAB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D9BCCC-8163-47C1-BD27-63C7761C7670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482DCD-EB47-4642-A5C4-BF1A98E31907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6D2E60-2EFA-46E6-8AFD-7912FF540C3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E6CFD52-06CD-4BE0-AF72-9AE2C9E37BC6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6E525E6-D6DC-4305-87A6-D25282A27C91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ABD718-02AF-4102-8E8E-D6698FC535D1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289C80-4F3A-4FE0-9077-07D7ACC541D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EB25ED-8F49-4394-B97D-0D974372DC04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4DBBD0F-021E-4752-9F99-C91C22F369DD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93A149-1271-407F-B9B9-4937BABAF56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DC9EB8-8CDE-43CE-924A-333E527EF5B7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F57EC9-C7E6-4336-B1DD-737F64BCD65D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0BB7F7-6F49-4F43-B4E1-10FB51EC7FC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F9DE3C-A088-419A-9B71-377AF9591AC0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609472-FEA6-47D8-8ECA-25E3C9DD1516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0B690E-720C-4007-B745-BD509530CED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C7C340-1801-461D-84E2-28BC7B26EC4F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653584-CF1F-47A4-A2A4-96FA9EE3AC6A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B8EAB6-447D-4F2C-BDED-8172672A4B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1A472A6-062E-44B1-BEBA-23C60E54890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BBC9BE-B443-44B9-BC85-9AE02EB69C7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46FD2B-06C0-42DA-B2E3-3DF8CA7E4E51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EE466C-ED63-4827-B91B-441E34492C7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9B49D0E-BD5A-4AAE-8E03-6ADAC3082B0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5B5EFE-CB76-4574-A008-554D5A8D8777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96" name="Picture 19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97" name="Picture 19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38" name="Picture 2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239" name="Picture 238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11/10/17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FFF8E2-48DD-499F-B9C0-98565F7F078D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11/10/17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33C1CE-3882-446C-A183-3C24912CA72B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11/10/17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85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B99A1C-F92F-424C-A633-CF23442C23DE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90000" tIns="45000" rIns="90000" bIns="4500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81A2A5-96B9-4C55-9439-7A52F73A8C62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11/10/17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D76F8D-88E8-4F57-B42F-9D612AFE113F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809520" cy="198072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48320" y="1981080"/>
            <a:ext cx="3809520" cy="198072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85800" y="4114800"/>
            <a:ext cx="3809520" cy="198072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648320" y="4114800"/>
            <a:ext cx="3809520" cy="198072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05" name="PlaceHolder 8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E3C76B-242A-4DE1-A6C3-F3C1D45370BC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hyperlink" Target="http://mpi.deino.net/mpi_functions/MPI_Finalize.html" TargetMode="External"/><Relationship Id="rId6" Type="http://schemas.openxmlformats.org/officeDocument/2006/relationships/hyperlink" Target="http://mpi.deino.net/mpi_functions/MPI_Wait.html" TargetMode="External"/><Relationship Id="rId5" Type="http://schemas.openxmlformats.org/officeDocument/2006/relationships/hyperlink" Target="http://mpi.deino.net/mpi_functions/MPI_Isend.html" TargetMode="External"/><Relationship Id="rId4" Type="http://schemas.openxmlformats.org/officeDocument/2006/relationships/hyperlink" Target="http://mpi.deino.net/mpi_functions/MPI_Irecv.html" TargetMode="External"/><Relationship Id="rId3" Type="http://schemas.openxmlformats.org/officeDocument/2006/relationships/hyperlink" Target="http://mpi.deino.net/mpi_functions/MPI_Comm_rank.html" TargetMode="External"/><Relationship Id="rId2" Type="http://schemas.openxmlformats.org/officeDocument/2006/relationships/hyperlink" Target="http://mpi.deino.net/mpi_functions/MPI_Comm_size.html" TargetMode="External"/><Relationship Id="rId1" Type="http://schemas.openxmlformats.org/officeDocument/2006/relationships/hyperlink" Target="http://mpi.deino.net/mpi_functions/MPI_Ini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Message Passing Interface(MPI)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Geetha V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Dept. of Information Technology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NITK Surathkal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Various MPI 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MPICH(Public Domain)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LAM/MPI: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LAM (Local Area Multicomputer)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 is an MPI programming environment and development system for heterogeneous computers on a network.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SUN MPI: for SUN HPC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IBM MPI: IBM HPC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C-MPI (from C-DAC)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Structure of MPI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6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600200"/>
            <a:ext cx="693396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304920"/>
            <a:ext cx="8229240" cy="640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#include &lt;mpi.h&gt;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#include &lt;stdio.h&gt;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 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main(int argc, char** argv)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</a:t>
            </a:r>
            <a:r>
              <a:rPr lang="en-US" sz="51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MPI_Init(NULL, NULL);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world_size;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</a:t>
            </a: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MPI_Comm_size(MPI_COMM_WORLD, &amp;world_size);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int world_rank;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</a:t>
            </a: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MPI_Comm_rank(MPI_COMM_WORLD, &amp;world_rank);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char processor_name[MPI_MAX_PROCESSOR_NAME];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int name_len;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MPI_Get_processor_name(processor_name, &amp;name_len);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printf("Hello world from processor %s, rank %d"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" out of %d processors\n",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processor_name, world_rank, world_size);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</a:t>
            </a:r>
            <a:r>
              <a:rPr lang="en-US" sz="51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MPI_Finalize();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 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 Major things to know in MPI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 Data types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Format of MPI calls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Communicator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Rank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Communications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Point to point communication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Collective Communication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 Basic Data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7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600200"/>
            <a:ext cx="7314840" cy="4419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Format of MPI Calls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7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600200"/>
            <a:ext cx="8076960" cy="41907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Communicator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8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219320"/>
            <a:ext cx="8076960" cy="4723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What is Rank in Communicator?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8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600200"/>
            <a:ext cx="7772040" cy="43430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 Communications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Point to Point Communications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Blocking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Non Blocking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Collective Communication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Synchronization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Collective Computation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 Movement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1. MPI point to point communication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219320"/>
            <a:ext cx="8457840" cy="53337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Presentation 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Programming Paradigms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Distributed architecture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Introduction to MPI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Point to point MPI calls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Sample MPI program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Performance analysis of MPI programs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MPI_send and MPI_Recv Blocking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MPI_Send: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Basic blocking send operation. Routine returns only after the application buffer in the sending task is free for reuse.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MPI_Recv: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Receive a message and block until the requested data is available in the application buffer in the receiving task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 Blocking Send and 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Send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228600" y="2174760"/>
            <a:ext cx="42685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MPI_Send(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void* data,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int count,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MPI_Datatype datatype,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destination,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int tag,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MPI_Comm communicator)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4" name="TextShape 4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Recv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5" name="TextShape 5"/>
          <p:cNvSpPr txBox="1"/>
          <p:nvPr/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MPI_Recv(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void* data,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count,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MPI_Datatype datatype,    int source,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tag,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MPI_Comm communicator,    MPI_Status* status)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 Blocking Send and 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Send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228600" y="2174760"/>
            <a:ext cx="42685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MPI_Send(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void* data,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int count,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</a:t>
            </a: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MPI_Datatype datatype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destination,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int tag,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MPI_Comm communicator)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9" name="TextShape 4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 Types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30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419720" y="2057400"/>
            <a:ext cx="4343040" cy="3962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 Blocking Send and 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304920" y="129528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Status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228600" y="1981080"/>
            <a:ext cx="4268520" cy="426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typedef struct _MPI_Status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count;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cancelled;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MPI_SOURCE;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MPI_TAG;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MPI_ERROR;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} MPI_Status, *PMPI_Status;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//To get count of elements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MPI_Status  status;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MPI_Get_count(&amp;status, recv_type, &amp;count)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4" name="TextShape 4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Recv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5" name="TextShape 5"/>
          <p:cNvSpPr txBox="1"/>
          <p:nvPr/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MPI_Recv(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void* data,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count,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MPI_Datatype datatype,    int source,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tag,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MPI_Comm communicator,    </a:t>
            </a: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MPI_Status* status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Send and receive message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457200" y="685800"/>
            <a:ext cx="8229240" cy="5439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tag=200;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if (my_rank !=0){  </a:t>
            </a: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//slave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sprintf(message, "Hello MPI World from process %d!", my_rank);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dest = 0;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MPI_Send(message, strlen(message)+1, MPI_CHAR, dest, tag, MPI_COMM_WORLD); }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else{   </a:t>
            </a: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//master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printf("Hello MPI World From process 0: Num processes: %d\n",p);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for (source = 1; source &lt; p; source++)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MPI_Recv(message, 100, MPI_CHAR, source, tag, MPI_COMM_WORLD, &amp;status);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printf("%s\n",message); 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Send and receive integer 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304920" y="685800"/>
            <a:ext cx="8381520" cy="5439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tag=200;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if (my_rank !=0){  </a:t>
            </a: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//slave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sprintf(message, "Hello MPI World from process %d!", my_rank);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dest = 0;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MPI_Recv(&amp;num, 1, MPI_INT, dest, tag, MPI_COMM_WORLD, &amp;status); }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printf("%d\n",num);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else{   </a:t>
            </a: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//master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num=25;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for (source = 1; source &lt; p; source++)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MPI_Send(&amp;num, 1, MPI_INT, source, tag, MPI_COMM_WORLD,);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Add N Elements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304920" y="129528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Root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228600" y="1981080"/>
            <a:ext cx="4268520" cy="426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send count of array elements to each slave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Send array elements to each slave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Find partial sum of elements given to master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Receive partial sum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Calculate total sum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3" name="TextShape 4"/>
          <p:cNvSpPr txBox="1"/>
          <p:nvPr/>
        </p:nvSpPr>
        <p:spPr>
          <a:xfrm>
            <a:off x="4648320" y="137160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Slave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4" name="TextShape 5"/>
          <p:cNvSpPr txBox="1"/>
          <p:nvPr/>
        </p:nvSpPr>
        <p:spPr>
          <a:xfrm>
            <a:off x="4645080" y="1981080"/>
            <a:ext cx="4041360" cy="414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Receive count of elements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Receive elements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Find partial sum of elements given to each slave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Send partial sum to root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 </a:t>
            </a: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Non</a:t>
            </a: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-Blocking Send and 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Send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228600" y="2174760"/>
            <a:ext cx="42685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MPI_Isend(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void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*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buf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int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count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MPI_Datatype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datatype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int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dest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tag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MPI_Comm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comm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MPI_Request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*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request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Recv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9" name="TextShape 5"/>
          <p:cNvSpPr txBox="1"/>
          <p:nvPr/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MPI_Irecv(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void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*buf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int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count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MPI_Datatype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datatype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source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tag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MPI_Comm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comm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MPI_Request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*request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 </a:t>
            </a: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Non</a:t>
            </a: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-Blocking Send and 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Send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228600" y="2174760"/>
            <a:ext cx="42685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MPI_Isend(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void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*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buf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int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count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MPI_Datatype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datatype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int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dest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tag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MPI_Comm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comm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</a:t>
            </a: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MPI_Request</a:t>
            </a:r>
            <a:r>
              <a:rPr lang="en-US" sz="2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*</a:t>
            </a:r>
            <a:r>
              <a:rPr lang="en-US" sz="2400" b="0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request</a:t>
            </a:r>
            <a:r>
              <a:rPr lang="en-US" sz="2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Request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MPI_Request_get_status(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MPI_Request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request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*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flag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MPI_Status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*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status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request</a:t>
            </a:r>
            <a:r>
              <a:rPr lang="en-US" sz="2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[in]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request (handle)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flag</a:t>
            </a:r>
            <a:r>
              <a:rPr lang="en-US" sz="2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[out]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true if operation has completed (logical)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status</a:t>
            </a:r>
            <a:r>
              <a:rPr lang="en-US" sz="2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[out]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status object (Status).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May be MPI_STATUS_IGNORE.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274680"/>
            <a:ext cx="8229240" cy="410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Non-Blocking Send 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57200" y="838080"/>
            <a:ext cx="8229240" cy="5866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#include "mpi.h"
#include &lt;stdio.h&gt;
int main(int argc, char *argv[])
{
    int myid, numprocs, left, right;
    int buffer[10], buffer2[10];
    </a:t>
            </a:r>
            <a:r>
              <a:rPr lang="en-US" sz="3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MPI_Request request, request2;
    MPI_Status status;</a:t>
            </a: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
    </a:t>
            </a:r>
            <a:r>
              <a:rPr lang="en-US" sz="3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hlinkClick r:id="rId1"/>
              </a:rPr>
              <a:t>MPI_Init</a:t>
            </a: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(&amp;argc,&amp;argv);
    </a:t>
            </a:r>
            <a:r>
              <a:rPr lang="en-US" sz="3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hlinkClick r:id="rId2"/>
              </a:rPr>
              <a:t>MPI_Comm_size</a:t>
            </a: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(MPI_COMM_WORLD, &amp;numprocs);
    </a:t>
            </a:r>
            <a:r>
              <a:rPr lang="en-US" sz="3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hlinkClick r:id="rId3"/>
              </a:rPr>
              <a:t>MPI_Comm_rank</a:t>
            </a: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(MPI_COMM_WORLD, &amp;myid);
    </a:t>
            </a:r>
            <a:r>
              <a:rPr lang="en-US" sz="3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right = (myid + 1) % numprocs;
    left = myid - 1;</a:t>
            </a: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
    </a:t>
            </a:r>
            <a:r>
              <a:rPr lang="en-US" sz="3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if (left &lt; 0)
        left = numprocs - 1;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 </a:t>
            </a:r>
            <a:r>
              <a:rPr lang="en-US" sz="42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hlinkClick r:id="rId4"/>
              </a:rPr>
              <a:t>MPI_Irecv</a:t>
            </a:r>
            <a:r>
              <a:rPr lang="en-US" sz="4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(buffer, 10, MPI_INT, left, 123, MPI_COMM_WORLD, &amp;request);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42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hlinkClick r:id="rId5"/>
              </a:rPr>
              <a:t>MPI_Isend</a:t>
            </a:r>
            <a:r>
              <a:rPr lang="en-US" sz="4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(buffer2, 10, MPI_INT, right, 123, MPI_COMM_WORLD, &amp;request2);</a:t>
            </a:r>
            <a:r>
              <a:rPr lang="en-US" sz="4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
</a:t>
            </a: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    </a:t>
            </a:r>
            <a:r>
              <a:rPr lang="en-US" sz="3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hlinkClick r:id="rId6"/>
              </a:rPr>
              <a:t>MPI_Wait</a:t>
            </a: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(&amp;request, &amp;status);
    </a:t>
            </a:r>
            <a:r>
              <a:rPr lang="en-US" sz="3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hlinkClick r:id="rId6"/>
              </a:rPr>
              <a:t>MPI_Wait</a:t>
            </a: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(&amp;request2, &amp;status);
    </a:t>
            </a:r>
            <a:r>
              <a:rPr lang="en-US" sz="3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hlinkClick r:id="rId7"/>
              </a:rPr>
              <a:t>MPI_Finalize</a:t>
            </a:r>
            <a:r>
              <a:rPr lang="en-US" sz="3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();
    return 0;
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Programming Paradigms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Sequential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•C, C++, Java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• Multi-core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•OpenMP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•Pthreads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Distributed (listing only for HPC)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•Message Passing Interface (MPI)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•Parallel Virtual Machine (PVM)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 programming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Blocking and non blocking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Point to point communication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 Major things to know in MPI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 Data types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Format of MPI calls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Communicator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Rank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Communications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Point to point communication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–"/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Collective Communication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Overview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Collective communications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refer to set of MPI functions that transmit data among all processes specified by a given communicator.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Three general classes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Barrier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Global communication (broadcast, gather, scatter)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Global reduction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Simplifications of collective communications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600" indent="-608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Collective functions are less flexible than point-to-point in the following ways: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990600" lvl="1" indent="-533400">
              <a:lnSpc>
                <a:spcPct val="100000"/>
              </a:lnSpc>
              <a:buClr>
                <a:srgbClr val="C00000"/>
              </a:buClr>
              <a:buFont typeface="Arial" panose="020B0604020202020204"/>
              <a:buAutoNum type="arabicPeriod"/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Amount of data sent must exactly match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amount of data specified by receiver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990600" lvl="1" indent="-533400">
              <a:lnSpc>
                <a:spcPct val="100000"/>
              </a:lnSpc>
              <a:buClr>
                <a:srgbClr val="000000"/>
              </a:buClr>
              <a:buFont typeface="Arial" panose="020B0604020202020204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No tag argument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990600" lvl="1" indent="-533400">
              <a:lnSpc>
                <a:spcPct val="100000"/>
              </a:lnSpc>
              <a:buClr>
                <a:srgbClr val="C00000"/>
              </a:buClr>
              <a:buFont typeface="Arial" panose="020B0604020202020204"/>
              <a:buAutoNum type="arabicPeriod"/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Blocking versions only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MPI_Barrier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32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MPI_Barrier</a:t>
            </a: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IN : comm  (communicator)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Blocks each calling process until all processes in communicator have executed a call to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MPI_Barrier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Used whenever you need to enforce ordering on the execution of the processors: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e.g. Writing to an output stream in a specified order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Often, blocking calls can implicitly perform the same function as a call to barrier().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Expensive operation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Global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IN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MPI_Bcast, MPI_Gather, MPI_Scatter, MPI_Allreduce, MPI_Alltoall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MPI_Bcast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graphicFrame>
        <p:nvGraphicFramePr>
          <p:cNvPr id="342" name="Table 2"/>
          <p:cNvGraphicFramePr/>
          <p:nvPr/>
        </p:nvGraphicFramePr>
        <p:xfrm>
          <a:off x="914400" y="2685960"/>
          <a:ext cx="3047760" cy="195696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431640"/>
                <a:gridCol w="583920"/>
                <a:gridCol w="507960"/>
                <a:gridCol w="508320"/>
              </a:tblGrid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3" name="CustomShape 3"/>
          <p:cNvSpPr/>
          <p:nvPr/>
        </p:nvSpPr>
        <p:spPr>
          <a:xfrm rot="16200000">
            <a:off x="-18360" y="3104640"/>
            <a:ext cx="13161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processes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4" name="Line 4"/>
          <p:cNvSpPr/>
          <p:nvPr/>
        </p:nvSpPr>
        <p:spPr>
          <a:xfrm>
            <a:off x="761760" y="4114800"/>
            <a:ext cx="360" cy="129528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990720" y="182880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835920" y="2209680"/>
            <a:ext cx="6948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7" name="Line 7"/>
          <p:cNvSpPr/>
          <p:nvPr/>
        </p:nvSpPr>
        <p:spPr>
          <a:xfrm>
            <a:off x="1752480" y="243828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8" name="CustomShape 8"/>
          <p:cNvSpPr/>
          <p:nvPr/>
        </p:nvSpPr>
        <p:spPr>
          <a:xfrm>
            <a:off x="984600" y="272736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graphicFrame>
        <p:nvGraphicFramePr>
          <p:cNvPr id="349" name="Table 9"/>
          <p:cNvGraphicFramePr/>
          <p:nvPr/>
        </p:nvGraphicFramePr>
        <p:xfrm>
          <a:off x="5715000" y="2685960"/>
          <a:ext cx="3047760" cy="195696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431640"/>
                <a:gridCol w="583920"/>
                <a:gridCol w="507960"/>
                <a:gridCol w="508320"/>
              </a:tblGrid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0" name="CustomShape 10"/>
          <p:cNvSpPr/>
          <p:nvPr/>
        </p:nvSpPr>
        <p:spPr>
          <a:xfrm rot="16200000">
            <a:off x="4781880" y="3104640"/>
            <a:ext cx="13161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processes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1" name="Line 11"/>
          <p:cNvSpPr/>
          <p:nvPr/>
        </p:nvSpPr>
        <p:spPr>
          <a:xfrm>
            <a:off x="5562360" y="4114800"/>
            <a:ext cx="360" cy="129528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2" name="CustomShape 12"/>
          <p:cNvSpPr/>
          <p:nvPr/>
        </p:nvSpPr>
        <p:spPr>
          <a:xfrm>
            <a:off x="5636520" y="2209680"/>
            <a:ext cx="6948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3" name="Line 13"/>
          <p:cNvSpPr/>
          <p:nvPr/>
        </p:nvSpPr>
        <p:spPr>
          <a:xfrm>
            <a:off x="6553080" y="243828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4" name="CustomShape 14"/>
          <p:cNvSpPr/>
          <p:nvPr/>
        </p:nvSpPr>
        <p:spPr>
          <a:xfrm>
            <a:off x="5785200" y="272736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5" name="CustomShape 15"/>
          <p:cNvSpPr/>
          <p:nvPr/>
        </p:nvSpPr>
        <p:spPr>
          <a:xfrm>
            <a:off x="579168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6" name="CustomShape 16"/>
          <p:cNvSpPr/>
          <p:nvPr/>
        </p:nvSpPr>
        <p:spPr>
          <a:xfrm>
            <a:off x="5791680" y="37940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7" name="CustomShape 17"/>
          <p:cNvSpPr/>
          <p:nvPr/>
        </p:nvSpPr>
        <p:spPr>
          <a:xfrm>
            <a:off x="5791680" y="42512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8" name="CustomShape 18"/>
          <p:cNvSpPr/>
          <p:nvPr/>
        </p:nvSpPr>
        <p:spPr>
          <a:xfrm>
            <a:off x="5797800" y="480060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9" name="CustomShape 19"/>
          <p:cNvSpPr/>
          <p:nvPr/>
        </p:nvSpPr>
        <p:spPr>
          <a:xfrm>
            <a:off x="5791680" y="53182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0" name="Line 20"/>
          <p:cNvSpPr/>
          <p:nvPr/>
        </p:nvSpPr>
        <p:spPr>
          <a:xfrm>
            <a:off x="4190760" y="4190760"/>
            <a:ext cx="990720" cy="360"/>
          </a:xfrm>
          <a:prstGeom prst="line">
            <a:avLst/>
          </a:prstGeom>
          <a:ln w="5724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1" name="CustomShape 21"/>
          <p:cNvSpPr/>
          <p:nvPr/>
        </p:nvSpPr>
        <p:spPr>
          <a:xfrm>
            <a:off x="4041360" y="3733920"/>
            <a:ext cx="13132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broadcast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2" name="CustomShape 22"/>
          <p:cNvSpPr/>
          <p:nvPr/>
        </p:nvSpPr>
        <p:spPr>
          <a:xfrm>
            <a:off x="-217800" y="6137280"/>
            <a:ext cx="8971560" cy="427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: 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any chunk of contiguous data described with MPI_Type and count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MPI_Bcast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8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8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MPI_Bcast</a:t>
            </a: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*buffer,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int 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MPI_Datatype  type,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int root,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INOUT  : buffer (starting address, as usual)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IN          : count  (num entries in buffer)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IN          : type    (can be user-defined)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IN          : root    (rank of broadcast root – Sender 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IN          : com    (communicator)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Broadcasts message from root to all processes (including root).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comm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and </a:t>
            </a:r>
            <a:r>
              <a:rPr lang="en-US" sz="2400" b="1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root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must be identical on all processes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On return, contents of buffer is copied to all processes in comm.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Read a parameter file on a single processor and send data to all processes.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Distributed Parallel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5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981080"/>
            <a:ext cx="7543440" cy="373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36440" y="114480"/>
            <a:ext cx="8625960" cy="69476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/* includes here */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main(int argc, char **argv){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mype, nprocs;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float data = -1.0;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FILE *file;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MPI_Init(&amp;argc, &amp;argv);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MPI_Comm_size(MPI_COMM_WORLD, &amp;nprocs);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MPI_Comm_rank(MPI_COMM_WORLD, &amp;mype);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if (mype == 0){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char input[100];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file = fopen("data1.txt", "r");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assert (file != NULL);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fscanf(file, "%s\n", input);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data = atof(input);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printf("data before: %f\n", data);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MPI_Bcast(&amp;data, 1, MPI_FLOAT, 0,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printf("data after: %f rank = %d\n", data, mype);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MPI_Finalize();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080000" y="1296000"/>
            <a:ext cx="6120000" cy="460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geetha@geetha-OptiPlex-9020:~$ mpirun -np 4 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data before: 97.000000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data before: -1.000000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data before: -1.000000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data after: 97.000000  rank =2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data before: -1.000000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data after: 97.000000  rank =0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data after: 97.000000  rank =3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data after: 97.000000  rank =1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geetha@geetha-OptiPlex-9020:~$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MPI_Scatter
MPI_Gather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graphicFrame>
        <p:nvGraphicFramePr>
          <p:cNvPr id="370" name="Table 2"/>
          <p:cNvGraphicFramePr/>
          <p:nvPr/>
        </p:nvGraphicFramePr>
        <p:xfrm>
          <a:off x="914400" y="2685960"/>
          <a:ext cx="3047760" cy="195696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431640"/>
                <a:gridCol w="583920"/>
                <a:gridCol w="507960"/>
                <a:gridCol w="508320"/>
              </a:tblGrid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1" name="CustomShape 3"/>
          <p:cNvSpPr/>
          <p:nvPr/>
        </p:nvSpPr>
        <p:spPr>
          <a:xfrm rot="16200000">
            <a:off x="-18360" y="3104640"/>
            <a:ext cx="13161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processes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2" name="Line 4"/>
          <p:cNvSpPr/>
          <p:nvPr/>
        </p:nvSpPr>
        <p:spPr>
          <a:xfrm>
            <a:off x="761760" y="4114800"/>
            <a:ext cx="360" cy="129528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73" name="CustomShape 5"/>
          <p:cNvSpPr/>
          <p:nvPr/>
        </p:nvSpPr>
        <p:spPr>
          <a:xfrm>
            <a:off x="990720" y="182880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74" name="CustomShape 6"/>
          <p:cNvSpPr/>
          <p:nvPr/>
        </p:nvSpPr>
        <p:spPr>
          <a:xfrm>
            <a:off x="835920" y="2209680"/>
            <a:ext cx="6948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5" name="Line 7"/>
          <p:cNvSpPr/>
          <p:nvPr/>
        </p:nvSpPr>
        <p:spPr>
          <a:xfrm>
            <a:off x="1752480" y="243828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76" name="CustomShape 8"/>
          <p:cNvSpPr/>
          <p:nvPr/>
        </p:nvSpPr>
        <p:spPr>
          <a:xfrm>
            <a:off x="98460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graphicFrame>
        <p:nvGraphicFramePr>
          <p:cNvPr id="377" name="Table 9"/>
          <p:cNvGraphicFramePr/>
          <p:nvPr/>
        </p:nvGraphicFramePr>
        <p:xfrm>
          <a:off x="5715000" y="2685960"/>
          <a:ext cx="3047760" cy="195696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431640"/>
                <a:gridCol w="583920"/>
                <a:gridCol w="507960"/>
                <a:gridCol w="508320"/>
              </a:tblGrid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CustomShape 10"/>
          <p:cNvSpPr/>
          <p:nvPr/>
        </p:nvSpPr>
        <p:spPr>
          <a:xfrm rot="16200000">
            <a:off x="4781880" y="3104640"/>
            <a:ext cx="13161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processes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9" name="Line 11"/>
          <p:cNvSpPr/>
          <p:nvPr/>
        </p:nvSpPr>
        <p:spPr>
          <a:xfrm>
            <a:off x="5562360" y="4114800"/>
            <a:ext cx="360" cy="129528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0" name="CustomShape 12"/>
          <p:cNvSpPr/>
          <p:nvPr/>
        </p:nvSpPr>
        <p:spPr>
          <a:xfrm>
            <a:off x="5636520" y="2209680"/>
            <a:ext cx="6948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1" name="Line 13"/>
          <p:cNvSpPr/>
          <p:nvPr/>
        </p:nvSpPr>
        <p:spPr>
          <a:xfrm>
            <a:off x="6553080" y="243828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2" name="CustomShape 14"/>
          <p:cNvSpPr/>
          <p:nvPr/>
        </p:nvSpPr>
        <p:spPr>
          <a:xfrm>
            <a:off x="5785200" y="272736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3" name="CustomShape 15"/>
          <p:cNvSpPr/>
          <p:nvPr/>
        </p:nvSpPr>
        <p:spPr>
          <a:xfrm>
            <a:off x="579168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4" name="CustomShape 16"/>
          <p:cNvSpPr/>
          <p:nvPr/>
        </p:nvSpPr>
        <p:spPr>
          <a:xfrm>
            <a:off x="5791680" y="37940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5" name="CustomShape 17"/>
          <p:cNvSpPr/>
          <p:nvPr/>
        </p:nvSpPr>
        <p:spPr>
          <a:xfrm>
            <a:off x="5791680" y="42512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6" name="CustomShape 18"/>
          <p:cNvSpPr/>
          <p:nvPr/>
        </p:nvSpPr>
        <p:spPr>
          <a:xfrm>
            <a:off x="5797800" y="480060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7" name="CustomShape 19"/>
          <p:cNvSpPr/>
          <p:nvPr/>
        </p:nvSpPr>
        <p:spPr>
          <a:xfrm>
            <a:off x="5791680" y="53182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8" name="Line 20"/>
          <p:cNvSpPr/>
          <p:nvPr/>
        </p:nvSpPr>
        <p:spPr>
          <a:xfrm>
            <a:off x="4190760" y="4343400"/>
            <a:ext cx="990720" cy="360"/>
          </a:xfrm>
          <a:prstGeom prst="line">
            <a:avLst/>
          </a:prstGeom>
          <a:ln w="57240">
            <a:solidFill>
              <a:schemeClr val="tx1"/>
            </a:solidFill>
            <a:round/>
            <a:head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9" name="CustomShape 21"/>
          <p:cNvSpPr/>
          <p:nvPr/>
        </p:nvSpPr>
        <p:spPr>
          <a:xfrm>
            <a:off x="145440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0" name="CustomShape 22"/>
          <p:cNvSpPr/>
          <p:nvPr/>
        </p:nvSpPr>
        <p:spPr>
          <a:xfrm>
            <a:off x="191160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1" name="CustomShape 23"/>
          <p:cNvSpPr/>
          <p:nvPr/>
        </p:nvSpPr>
        <p:spPr>
          <a:xfrm>
            <a:off x="243864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2" name="CustomShape 24"/>
          <p:cNvSpPr/>
          <p:nvPr/>
        </p:nvSpPr>
        <p:spPr>
          <a:xfrm>
            <a:off x="297216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3" name="CustomShape 25"/>
          <p:cNvSpPr/>
          <p:nvPr/>
        </p:nvSpPr>
        <p:spPr>
          <a:xfrm>
            <a:off x="350568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4" name="Line 26"/>
          <p:cNvSpPr/>
          <p:nvPr/>
        </p:nvSpPr>
        <p:spPr>
          <a:xfrm>
            <a:off x="4190760" y="3733560"/>
            <a:ext cx="990720" cy="360"/>
          </a:xfrm>
          <a:prstGeom prst="line">
            <a:avLst/>
          </a:prstGeom>
          <a:ln w="5724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5" name="CustomShape 27"/>
          <p:cNvSpPr/>
          <p:nvPr/>
        </p:nvSpPr>
        <p:spPr>
          <a:xfrm>
            <a:off x="3942720" y="3200400"/>
            <a:ext cx="145980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Scatter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6" name="CustomShape 28"/>
          <p:cNvSpPr/>
          <p:nvPr/>
        </p:nvSpPr>
        <p:spPr>
          <a:xfrm>
            <a:off x="3989160" y="3809880"/>
            <a:ext cx="140184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Gather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MPI_Gather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457200" y="1219320"/>
            <a:ext cx="822924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6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MPI_Gather</a:t>
            </a: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int sendcount,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MPI_Datatype sendtype,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void *recvbuf,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int recvcount,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MPI_Datatype recvtype,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int root,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sendbuf     (starting 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sendcount  (number of elements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send buffer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sendtype    (type)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recvbuf      (address of receive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recvcount   (n-elements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for any single receive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recvtype     (data type of recv buffer 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root            (rank of receiving process)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comm   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MPI_Gather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Each process sends content of send buffer to the root process.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Root receives and stores in rank order.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400" b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Note</a:t>
            </a: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: Receive buffer argument ignored for all non-root processes (also recvtype, etc.)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Also, note that recvcount on root indicates number of items received </a:t>
            </a:r>
            <a:r>
              <a:rPr lang="en-US" sz="2400" b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from each process</a:t>
            </a: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not total. This is a very common error.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Exercise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: Sketch an implementation of MPI_Gather using only send and receive operations.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21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0">
                                            <p:txEl>
                                              <p:pRg st="321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0">
                                            <p:txEl>
                                              <p:pRg st="321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001520" y="144000"/>
            <a:ext cx="8383320" cy="631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main(int argc, char **argv){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mype, nprocs, nl=2, n, i, j;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float *data, *data_l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MPI_Init(&amp;argc, &amp;argv);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MPI_Comm_size(MPI_COMM_WORLD, &amp;nprocs);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MPI_Comm_rank(MPI_COMM_WORLD, &amp;mype);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/* local array size on each proc = nl */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data_l = (float *) malloc(nl*sizeof(float));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for (i = 0; i &lt; nl; ++i) data_l[i] = mype;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if (mype == 0)  data = (float *) malloc(nprocs*sizeof(float)*nl);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IN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MPI_Gather(data_l, nl, MPI_FLOAT, data, nl,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MPI_FLOAT, 0,MPI_COMM_WORLD);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if (mype == 0){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for (i = 0; i &lt; nl*nprocs; ++i){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printf("%f ", data[i]);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MPI_Finalize();}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1512000" y="1152000"/>
            <a:ext cx="5668920" cy="348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geetha@geetha-OptiPlex-9020:~$ mpirun -np 4 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rank 0 data 0.000000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rank 0 data 0.000000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rank 0 data 1.000000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rank 0 data 1.000000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rank 0 data 2.000000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rank 0 data 2.000000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rank 0 data 3.000000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rank 0 data 3.000000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MPI_Scatter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MPI_Scatter (void *sendbuf,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int sendcount,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MPI_Datatype sendtype,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void *recvbuf,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int recvcount,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MPI_Datatype recvtype,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int root,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sendbuf     (starting 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sendcount  (number of elements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sent to each process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sendtype    (type)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recvbuf      (address of receive bufer)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recvcount   (n-elements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receive buffer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recvtype     (data type of receive 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root            (rank of sending process)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comm   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MPI_Scatter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Inverse of MPI_Gather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 elements on root listed in rank order – each processor gets corresponding data chunk after call to scatter.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Note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:  all arguments are significant on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root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while on other processes only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recvbuf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recvcount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recvtype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root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and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comm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are significant.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Scatter: automatically create a distributed array from a serial one.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Gather: automatically create a serial array from a distributed one.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Distributed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5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676520"/>
            <a:ext cx="7848360" cy="449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36360" y="-38160"/>
            <a:ext cx="8954640" cy="615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main(int argc, char **argv){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mype, nprocs, nl=2, n, j;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float *data, *data_l;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MPI_Init(&amp;argc, &amp;argv);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MPI_Comm_size(MPI_COMM_WORLD, &amp;nprocs);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MPI_Comm_rank(MPI_COMM_WORLD, &amp;mype);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/* local array size on each proc = nl */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data_l = (float *) malloc(nl*sizeof(float));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if (mype == 0){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int i;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data = (float *) malloc(nprocs*sizeof(float)*nl);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for (i = 0; i &lt; nprocs*nl; ++i) data[i] = i;}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MPI_Scatter(data, nl, MPI_FLOAT, data_l, nl, MPI_FLOAT, 0,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for (n = 0; n &lt; nprocs; ++n){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if (mype == n){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for (j = 0; j &lt; nl; ++j)  printf("%f ", data_l[j]);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MPI_Barrier(MPI_COMM_WORLD);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}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50360" y="2948400"/>
            <a:ext cx="828828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geetha@geetha-OptiPlex-9020:~$ mpirun -np 4 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0.000000 1.000000 2.000000 3.000000 6.000000 7.000000 4.000000 5.000000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MPI_Allgather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graphicFrame>
        <p:nvGraphicFramePr>
          <p:cNvPr id="412" name="Table 2"/>
          <p:cNvGraphicFramePr/>
          <p:nvPr/>
        </p:nvGraphicFramePr>
        <p:xfrm>
          <a:off x="914400" y="2685960"/>
          <a:ext cx="3047760" cy="195696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431640"/>
                <a:gridCol w="583920"/>
                <a:gridCol w="507960"/>
                <a:gridCol w="508320"/>
              </a:tblGrid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3" name="CustomShape 3"/>
          <p:cNvSpPr/>
          <p:nvPr/>
        </p:nvSpPr>
        <p:spPr>
          <a:xfrm rot="16200000">
            <a:off x="-18360" y="3104640"/>
            <a:ext cx="13161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processes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4" name="Line 4"/>
          <p:cNvSpPr/>
          <p:nvPr/>
        </p:nvSpPr>
        <p:spPr>
          <a:xfrm>
            <a:off x="761760" y="4114800"/>
            <a:ext cx="360" cy="129528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5" name="CustomShape 5"/>
          <p:cNvSpPr/>
          <p:nvPr/>
        </p:nvSpPr>
        <p:spPr>
          <a:xfrm>
            <a:off x="990720" y="182880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6" name="CustomShape 6"/>
          <p:cNvSpPr/>
          <p:nvPr/>
        </p:nvSpPr>
        <p:spPr>
          <a:xfrm>
            <a:off x="835920" y="2209680"/>
            <a:ext cx="6948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7" name="Line 7"/>
          <p:cNvSpPr/>
          <p:nvPr/>
        </p:nvSpPr>
        <p:spPr>
          <a:xfrm>
            <a:off x="1752480" y="243828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8" name="CustomShape 8"/>
          <p:cNvSpPr/>
          <p:nvPr/>
        </p:nvSpPr>
        <p:spPr>
          <a:xfrm>
            <a:off x="98460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graphicFrame>
        <p:nvGraphicFramePr>
          <p:cNvPr id="419" name="Table 9"/>
          <p:cNvGraphicFramePr/>
          <p:nvPr/>
        </p:nvGraphicFramePr>
        <p:xfrm>
          <a:off x="5715000" y="2685960"/>
          <a:ext cx="3047760" cy="195696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431640"/>
                <a:gridCol w="583920"/>
                <a:gridCol w="507960"/>
                <a:gridCol w="508320"/>
              </a:tblGrid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0" name="CustomShape 10"/>
          <p:cNvSpPr/>
          <p:nvPr/>
        </p:nvSpPr>
        <p:spPr>
          <a:xfrm rot="16200000">
            <a:off x="4781880" y="3104640"/>
            <a:ext cx="13161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processes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1" name="Line 11"/>
          <p:cNvSpPr/>
          <p:nvPr/>
        </p:nvSpPr>
        <p:spPr>
          <a:xfrm>
            <a:off x="5562360" y="4114800"/>
            <a:ext cx="360" cy="129528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2" name="CustomShape 12"/>
          <p:cNvSpPr/>
          <p:nvPr/>
        </p:nvSpPr>
        <p:spPr>
          <a:xfrm>
            <a:off x="5636520" y="2209680"/>
            <a:ext cx="6948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3" name="Line 13"/>
          <p:cNvSpPr/>
          <p:nvPr/>
        </p:nvSpPr>
        <p:spPr>
          <a:xfrm>
            <a:off x="6553080" y="243828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4" name="Line 14"/>
          <p:cNvSpPr/>
          <p:nvPr/>
        </p:nvSpPr>
        <p:spPr>
          <a:xfrm>
            <a:off x="4190760" y="4267080"/>
            <a:ext cx="990720" cy="360"/>
          </a:xfrm>
          <a:prstGeom prst="line">
            <a:avLst/>
          </a:prstGeom>
          <a:ln w="5724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5" name="CustomShape 15"/>
          <p:cNvSpPr/>
          <p:nvPr/>
        </p:nvSpPr>
        <p:spPr>
          <a:xfrm>
            <a:off x="4109400" y="3784680"/>
            <a:ext cx="12038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allgather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6" name="CustomShape 16"/>
          <p:cNvSpPr/>
          <p:nvPr/>
        </p:nvSpPr>
        <p:spPr>
          <a:xfrm>
            <a:off x="98424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7" name="CustomShape 17"/>
          <p:cNvSpPr/>
          <p:nvPr/>
        </p:nvSpPr>
        <p:spPr>
          <a:xfrm>
            <a:off x="982800" y="379404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8" name="CustomShape 18"/>
          <p:cNvSpPr/>
          <p:nvPr/>
        </p:nvSpPr>
        <p:spPr>
          <a:xfrm>
            <a:off x="980640" y="432756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9" name="CustomShape 19"/>
          <p:cNvSpPr/>
          <p:nvPr/>
        </p:nvSpPr>
        <p:spPr>
          <a:xfrm>
            <a:off x="983880" y="480060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0" name="CustomShape 20"/>
          <p:cNvSpPr/>
          <p:nvPr/>
        </p:nvSpPr>
        <p:spPr>
          <a:xfrm>
            <a:off x="984600" y="531828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1" name="CustomShape 21"/>
          <p:cNvSpPr/>
          <p:nvPr/>
        </p:nvSpPr>
        <p:spPr>
          <a:xfrm>
            <a:off x="5785200" y="272736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2" name="CustomShape 22"/>
          <p:cNvSpPr/>
          <p:nvPr/>
        </p:nvSpPr>
        <p:spPr>
          <a:xfrm>
            <a:off x="579168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3" name="CustomShape 23"/>
          <p:cNvSpPr/>
          <p:nvPr/>
        </p:nvSpPr>
        <p:spPr>
          <a:xfrm>
            <a:off x="5791680" y="37940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4" name="CustomShape 24"/>
          <p:cNvSpPr/>
          <p:nvPr/>
        </p:nvSpPr>
        <p:spPr>
          <a:xfrm>
            <a:off x="5791680" y="42512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5" name="CustomShape 25"/>
          <p:cNvSpPr/>
          <p:nvPr/>
        </p:nvSpPr>
        <p:spPr>
          <a:xfrm>
            <a:off x="5797800" y="480060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6" name="CustomShape 26"/>
          <p:cNvSpPr/>
          <p:nvPr/>
        </p:nvSpPr>
        <p:spPr>
          <a:xfrm>
            <a:off x="5791680" y="53182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7" name="CustomShape 27"/>
          <p:cNvSpPr/>
          <p:nvPr/>
        </p:nvSpPr>
        <p:spPr>
          <a:xfrm>
            <a:off x="6311880" y="272736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8" name="CustomShape 28"/>
          <p:cNvSpPr/>
          <p:nvPr/>
        </p:nvSpPr>
        <p:spPr>
          <a:xfrm>
            <a:off x="631800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9" name="CustomShape 29"/>
          <p:cNvSpPr/>
          <p:nvPr/>
        </p:nvSpPr>
        <p:spPr>
          <a:xfrm>
            <a:off x="6318000" y="37940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0" name="CustomShape 30"/>
          <p:cNvSpPr/>
          <p:nvPr/>
        </p:nvSpPr>
        <p:spPr>
          <a:xfrm>
            <a:off x="6318000" y="42512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1" name="CustomShape 31"/>
          <p:cNvSpPr/>
          <p:nvPr/>
        </p:nvSpPr>
        <p:spPr>
          <a:xfrm>
            <a:off x="6324480" y="480060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2" name="CustomShape 32"/>
          <p:cNvSpPr/>
          <p:nvPr/>
        </p:nvSpPr>
        <p:spPr>
          <a:xfrm>
            <a:off x="6318000" y="53182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3" name="CustomShape 33"/>
          <p:cNvSpPr/>
          <p:nvPr/>
        </p:nvSpPr>
        <p:spPr>
          <a:xfrm>
            <a:off x="6767640" y="274320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4" name="CustomShape 34"/>
          <p:cNvSpPr/>
          <p:nvPr/>
        </p:nvSpPr>
        <p:spPr>
          <a:xfrm>
            <a:off x="6773760" y="327672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5" name="CustomShape 35"/>
          <p:cNvSpPr/>
          <p:nvPr/>
        </p:nvSpPr>
        <p:spPr>
          <a:xfrm>
            <a:off x="6773760" y="380988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6" name="CustomShape 36"/>
          <p:cNvSpPr/>
          <p:nvPr/>
        </p:nvSpPr>
        <p:spPr>
          <a:xfrm>
            <a:off x="6773760" y="426708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7" name="CustomShape 37"/>
          <p:cNvSpPr/>
          <p:nvPr/>
        </p:nvSpPr>
        <p:spPr>
          <a:xfrm>
            <a:off x="6780240" y="481644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8" name="CustomShape 38"/>
          <p:cNvSpPr/>
          <p:nvPr/>
        </p:nvSpPr>
        <p:spPr>
          <a:xfrm>
            <a:off x="6782040" y="533412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9" name="CustomShape 39"/>
          <p:cNvSpPr/>
          <p:nvPr/>
        </p:nvSpPr>
        <p:spPr>
          <a:xfrm>
            <a:off x="7222680" y="274320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0" name="CustomShape 40"/>
          <p:cNvSpPr/>
          <p:nvPr/>
        </p:nvSpPr>
        <p:spPr>
          <a:xfrm>
            <a:off x="7228800" y="327672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1" name="CustomShape 41"/>
          <p:cNvSpPr/>
          <p:nvPr/>
        </p:nvSpPr>
        <p:spPr>
          <a:xfrm>
            <a:off x="7228800" y="380988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2" name="CustomShape 42"/>
          <p:cNvSpPr/>
          <p:nvPr/>
        </p:nvSpPr>
        <p:spPr>
          <a:xfrm>
            <a:off x="7228800" y="426708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3" name="CustomShape 43"/>
          <p:cNvSpPr/>
          <p:nvPr/>
        </p:nvSpPr>
        <p:spPr>
          <a:xfrm>
            <a:off x="7235280" y="481644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4" name="CustomShape 44"/>
          <p:cNvSpPr/>
          <p:nvPr/>
        </p:nvSpPr>
        <p:spPr>
          <a:xfrm>
            <a:off x="7228800" y="533412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5" name="CustomShape 45"/>
          <p:cNvSpPr/>
          <p:nvPr/>
        </p:nvSpPr>
        <p:spPr>
          <a:xfrm>
            <a:off x="7759080" y="274320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6" name="CustomShape 46"/>
          <p:cNvSpPr/>
          <p:nvPr/>
        </p:nvSpPr>
        <p:spPr>
          <a:xfrm>
            <a:off x="7765560" y="327672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7" name="CustomShape 47"/>
          <p:cNvSpPr/>
          <p:nvPr/>
        </p:nvSpPr>
        <p:spPr>
          <a:xfrm>
            <a:off x="7765560" y="380988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8" name="CustomShape 48"/>
          <p:cNvSpPr/>
          <p:nvPr/>
        </p:nvSpPr>
        <p:spPr>
          <a:xfrm>
            <a:off x="7765560" y="426708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9" name="CustomShape 49"/>
          <p:cNvSpPr/>
          <p:nvPr/>
        </p:nvSpPr>
        <p:spPr>
          <a:xfrm>
            <a:off x="7772040" y="481644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0" name="CustomShape 50"/>
          <p:cNvSpPr/>
          <p:nvPr/>
        </p:nvSpPr>
        <p:spPr>
          <a:xfrm>
            <a:off x="7765560" y="533412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1" name="CustomShape 51"/>
          <p:cNvSpPr/>
          <p:nvPr/>
        </p:nvSpPr>
        <p:spPr>
          <a:xfrm>
            <a:off x="8293320" y="274320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2" name="CustomShape 52"/>
          <p:cNvSpPr/>
          <p:nvPr/>
        </p:nvSpPr>
        <p:spPr>
          <a:xfrm>
            <a:off x="8299800" y="327672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3" name="CustomShape 53"/>
          <p:cNvSpPr/>
          <p:nvPr/>
        </p:nvSpPr>
        <p:spPr>
          <a:xfrm>
            <a:off x="8299800" y="380988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4" name="CustomShape 54"/>
          <p:cNvSpPr/>
          <p:nvPr/>
        </p:nvSpPr>
        <p:spPr>
          <a:xfrm>
            <a:off x="8299800" y="426708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5" name="CustomShape 55"/>
          <p:cNvSpPr/>
          <p:nvPr/>
        </p:nvSpPr>
        <p:spPr>
          <a:xfrm>
            <a:off x="8305920" y="481644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6" name="CustomShape 56"/>
          <p:cNvSpPr/>
          <p:nvPr/>
        </p:nvSpPr>
        <p:spPr>
          <a:xfrm>
            <a:off x="8299800" y="533412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MPI_Allgather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8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8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MPI_Allgather</a:t>
            </a: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int sendcount,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MPI_Datatype sendtype,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void *recvbuf,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int recvcount,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MPI_Datatype recvtype,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sendbuf     (starting 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sendcount  (number of elements in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sendtype    (type)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recvbuf      (address of receive bufer)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recvcount   (n-elements received from any proc)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recvtype     (data type of receive 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comm   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MPI_Allgather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Each process has some chunk of data. Collect in a rank-order array on a single proc and broadcast this out to all procs.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Like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MPI_Gather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except that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all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processes receive the result (instead of just root).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Exercise: How can </a:t>
            </a:r>
            <a:r>
              <a:rPr lang="en-US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MPI_Allgather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be cast interms of calls to MPI_</a:t>
            </a:r>
            <a:r>
              <a:rPr lang="en-US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Gather?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120600" y="49320"/>
            <a:ext cx="8665920" cy="570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main(int argc, char **argv){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mype, nprocs, nl=2, n, i, j;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float *data, *data_l;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MPI_Init(&amp;argc, &amp;argv);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MPI_Comm_size(MPI_COMM_WORLD, &amp;nprocs);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MPI_Comm_rank(MPI_COMM_WORLD, &amp;mype);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/* local array size on each proc = nl */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data_l = (float *) malloc(nl*sizeof(float));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for (i = 0; i &lt; nl; ++i) data_l[i] = mype;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data = (float *) malloc(nprocs*sizeof(float)*nl);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MPI_Allgather(data_l, nl, MPI_FLOAT, data, nl, MPI_FLOAT,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for (i = 0; i &lt; nl*nprocs; ++i) printf("%f ", data[i]);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MPI_Finalize();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MPI_Alltoall  
</a:t>
            </a:r>
            <a:r>
              <a:rPr lang="en-US" sz="31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similar to all gather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graphicFrame>
        <p:nvGraphicFramePr>
          <p:cNvPr id="473" name="Table 2"/>
          <p:cNvGraphicFramePr/>
          <p:nvPr/>
        </p:nvGraphicFramePr>
        <p:xfrm>
          <a:off x="914400" y="2685960"/>
          <a:ext cx="3047760" cy="195696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431640"/>
                <a:gridCol w="583920"/>
                <a:gridCol w="507960"/>
                <a:gridCol w="508320"/>
              </a:tblGrid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4" name="CustomShape 3"/>
          <p:cNvSpPr/>
          <p:nvPr/>
        </p:nvSpPr>
        <p:spPr>
          <a:xfrm rot="16200000">
            <a:off x="-18360" y="3104640"/>
            <a:ext cx="13161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processes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75" name="Line 4"/>
          <p:cNvSpPr/>
          <p:nvPr/>
        </p:nvSpPr>
        <p:spPr>
          <a:xfrm>
            <a:off x="761760" y="4114800"/>
            <a:ext cx="360" cy="129528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6" name="CustomShape 5"/>
          <p:cNvSpPr/>
          <p:nvPr/>
        </p:nvSpPr>
        <p:spPr>
          <a:xfrm>
            <a:off x="990720" y="182880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7" name="CustomShape 6"/>
          <p:cNvSpPr/>
          <p:nvPr/>
        </p:nvSpPr>
        <p:spPr>
          <a:xfrm>
            <a:off x="836640" y="2209680"/>
            <a:ext cx="6948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78" name="Line 7"/>
          <p:cNvSpPr/>
          <p:nvPr/>
        </p:nvSpPr>
        <p:spPr>
          <a:xfrm>
            <a:off x="1752480" y="243828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9" name="CustomShape 8"/>
          <p:cNvSpPr/>
          <p:nvPr/>
        </p:nvSpPr>
        <p:spPr>
          <a:xfrm>
            <a:off x="98460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graphicFrame>
        <p:nvGraphicFramePr>
          <p:cNvPr id="480" name="Table 9"/>
          <p:cNvGraphicFramePr/>
          <p:nvPr/>
        </p:nvGraphicFramePr>
        <p:xfrm>
          <a:off x="5715000" y="2685960"/>
          <a:ext cx="3047760" cy="195696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431640"/>
                <a:gridCol w="583920"/>
                <a:gridCol w="507960"/>
                <a:gridCol w="508320"/>
              </a:tblGrid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1" name="CustomShape 10"/>
          <p:cNvSpPr/>
          <p:nvPr/>
        </p:nvSpPr>
        <p:spPr>
          <a:xfrm rot="16200000">
            <a:off x="4781880" y="3104640"/>
            <a:ext cx="13161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processes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2" name="Line 11"/>
          <p:cNvSpPr/>
          <p:nvPr/>
        </p:nvSpPr>
        <p:spPr>
          <a:xfrm>
            <a:off x="5562360" y="4114800"/>
            <a:ext cx="360" cy="129528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3" name="CustomShape 12"/>
          <p:cNvSpPr/>
          <p:nvPr/>
        </p:nvSpPr>
        <p:spPr>
          <a:xfrm>
            <a:off x="5637240" y="2209680"/>
            <a:ext cx="6948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4" name="Line 13"/>
          <p:cNvSpPr/>
          <p:nvPr/>
        </p:nvSpPr>
        <p:spPr>
          <a:xfrm>
            <a:off x="6553080" y="243828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5" name="Line 14"/>
          <p:cNvSpPr/>
          <p:nvPr/>
        </p:nvSpPr>
        <p:spPr>
          <a:xfrm>
            <a:off x="4190760" y="4267080"/>
            <a:ext cx="990720" cy="360"/>
          </a:xfrm>
          <a:prstGeom prst="line">
            <a:avLst/>
          </a:prstGeom>
          <a:ln w="5724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6" name="CustomShape 15"/>
          <p:cNvSpPr/>
          <p:nvPr/>
        </p:nvSpPr>
        <p:spPr>
          <a:xfrm>
            <a:off x="4128840" y="3784680"/>
            <a:ext cx="9475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alltoall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7" name="CustomShape 16"/>
          <p:cNvSpPr/>
          <p:nvPr/>
        </p:nvSpPr>
        <p:spPr>
          <a:xfrm>
            <a:off x="98424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8" name="CustomShape 17"/>
          <p:cNvSpPr/>
          <p:nvPr/>
        </p:nvSpPr>
        <p:spPr>
          <a:xfrm>
            <a:off x="982800" y="379404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9" name="CustomShape 18"/>
          <p:cNvSpPr/>
          <p:nvPr/>
        </p:nvSpPr>
        <p:spPr>
          <a:xfrm>
            <a:off x="980640" y="432756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0" name="CustomShape 19"/>
          <p:cNvSpPr/>
          <p:nvPr/>
        </p:nvSpPr>
        <p:spPr>
          <a:xfrm>
            <a:off x="983880" y="480060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1" name="CustomShape 20"/>
          <p:cNvSpPr/>
          <p:nvPr/>
        </p:nvSpPr>
        <p:spPr>
          <a:xfrm>
            <a:off x="984600" y="531828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2" name="CustomShape 21"/>
          <p:cNvSpPr/>
          <p:nvPr/>
        </p:nvSpPr>
        <p:spPr>
          <a:xfrm>
            <a:off x="5785200" y="272736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3" name="CustomShape 22"/>
          <p:cNvSpPr/>
          <p:nvPr/>
        </p:nvSpPr>
        <p:spPr>
          <a:xfrm>
            <a:off x="579168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4" name="CustomShape 23"/>
          <p:cNvSpPr/>
          <p:nvPr/>
        </p:nvSpPr>
        <p:spPr>
          <a:xfrm>
            <a:off x="5791680" y="37940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5" name="CustomShape 24"/>
          <p:cNvSpPr/>
          <p:nvPr/>
        </p:nvSpPr>
        <p:spPr>
          <a:xfrm>
            <a:off x="5791680" y="42512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6" name="CustomShape 25"/>
          <p:cNvSpPr/>
          <p:nvPr/>
        </p:nvSpPr>
        <p:spPr>
          <a:xfrm>
            <a:off x="5797800" y="480060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7" name="CustomShape 26"/>
          <p:cNvSpPr/>
          <p:nvPr/>
        </p:nvSpPr>
        <p:spPr>
          <a:xfrm>
            <a:off x="5791680" y="53182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8" name="CustomShape 27"/>
          <p:cNvSpPr/>
          <p:nvPr/>
        </p:nvSpPr>
        <p:spPr>
          <a:xfrm>
            <a:off x="6311880" y="272736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9" name="CustomShape 28"/>
          <p:cNvSpPr/>
          <p:nvPr/>
        </p:nvSpPr>
        <p:spPr>
          <a:xfrm>
            <a:off x="631800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0" name="CustomShape 29"/>
          <p:cNvSpPr/>
          <p:nvPr/>
        </p:nvSpPr>
        <p:spPr>
          <a:xfrm>
            <a:off x="6318000" y="37940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1" name="CustomShape 30"/>
          <p:cNvSpPr/>
          <p:nvPr/>
        </p:nvSpPr>
        <p:spPr>
          <a:xfrm>
            <a:off x="6318000" y="425124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2" name="CustomShape 31"/>
          <p:cNvSpPr/>
          <p:nvPr/>
        </p:nvSpPr>
        <p:spPr>
          <a:xfrm>
            <a:off x="6324480" y="480060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3" name="CustomShape 32"/>
          <p:cNvSpPr/>
          <p:nvPr/>
        </p:nvSpPr>
        <p:spPr>
          <a:xfrm>
            <a:off x="6318000" y="53182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4" name="CustomShape 33"/>
          <p:cNvSpPr/>
          <p:nvPr/>
        </p:nvSpPr>
        <p:spPr>
          <a:xfrm>
            <a:off x="6767640" y="274320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5" name="CustomShape 34"/>
          <p:cNvSpPr/>
          <p:nvPr/>
        </p:nvSpPr>
        <p:spPr>
          <a:xfrm>
            <a:off x="6773760" y="327672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6" name="CustomShape 35"/>
          <p:cNvSpPr/>
          <p:nvPr/>
        </p:nvSpPr>
        <p:spPr>
          <a:xfrm>
            <a:off x="6773760" y="380988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7" name="CustomShape 36"/>
          <p:cNvSpPr/>
          <p:nvPr/>
        </p:nvSpPr>
        <p:spPr>
          <a:xfrm>
            <a:off x="6773760" y="426708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8" name="CustomShape 37"/>
          <p:cNvSpPr/>
          <p:nvPr/>
        </p:nvSpPr>
        <p:spPr>
          <a:xfrm>
            <a:off x="6780240" y="481644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9" name="CustomShape 38"/>
          <p:cNvSpPr/>
          <p:nvPr/>
        </p:nvSpPr>
        <p:spPr>
          <a:xfrm>
            <a:off x="6782040" y="533412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0" name="CustomShape 39"/>
          <p:cNvSpPr/>
          <p:nvPr/>
        </p:nvSpPr>
        <p:spPr>
          <a:xfrm>
            <a:off x="7222680" y="274320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1" name="CustomShape 40"/>
          <p:cNvSpPr/>
          <p:nvPr/>
        </p:nvSpPr>
        <p:spPr>
          <a:xfrm>
            <a:off x="7228800" y="327672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2" name="CustomShape 41"/>
          <p:cNvSpPr/>
          <p:nvPr/>
        </p:nvSpPr>
        <p:spPr>
          <a:xfrm>
            <a:off x="7228800" y="380988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3" name="CustomShape 42"/>
          <p:cNvSpPr/>
          <p:nvPr/>
        </p:nvSpPr>
        <p:spPr>
          <a:xfrm>
            <a:off x="7228800" y="426708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4" name="CustomShape 43"/>
          <p:cNvSpPr/>
          <p:nvPr/>
        </p:nvSpPr>
        <p:spPr>
          <a:xfrm>
            <a:off x="7235280" y="481644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5" name="CustomShape 44"/>
          <p:cNvSpPr/>
          <p:nvPr/>
        </p:nvSpPr>
        <p:spPr>
          <a:xfrm>
            <a:off x="7228800" y="533412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6" name="CustomShape 45"/>
          <p:cNvSpPr/>
          <p:nvPr/>
        </p:nvSpPr>
        <p:spPr>
          <a:xfrm>
            <a:off x="7759080" y="274320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7" name="CustomShape 46"/>
          <p:cNvSpPr/>
          <p:nvPr/>
        </p:nvSpPr>
        <p:spPr>
          <a:xfrm>
            <a:off x="7765560" y="327672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8" name="CustomShape 47"/>
          <p:cNvSpPr/>
          <p:nvPr/>
        </p:nvSpPr>
        <p:spPr>
          <a:xfrm>
            <a:off x="7765560" y="380988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9" name="CustomShape 48"/>
          <p:cNvSpPr/>
          <p:nvPr/>
        </p:nvSpPr>
        <p:spPr>
          <a:xfrm>
            <a:off x="7765560" y="426708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0" name="CustomShape 49"/>
          <p:cNvSpPr/>
          <p:nvPr/>
        </p:nvSpPr>
        <p:spPr>
          <a:xfrm>
            <a:off x="7772040" y="481644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1" name="CustomShape 50"/>
          <p:cNvSpPr/>
          <p:nvPr/>
        </p:nvSpPr>
        <p:spPr>
          <a:xfrm>
            <a:off x="7765560" y="533412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2" name="CustomShape 51"/>
          <p:cNvSpPr/>
          <p:nvPr/>
        </p:nvSpPr>
        <p:spPr>
          <a:xfrm>
            <a:off x="8293320" y="274320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3" name="CustomShape 52"/>
          <p:cNvSpPr/>
          <p:nvPr/>
        </p:nvSpPr>
        <p:spPr>
          <a:xfrm>
            <a:off x="8299800" y="327672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4" name="CustomShape 53"/>
          <p:cNvSpPr/>
          <p:nvPr/>
        </p:nvSpPr>
        <p:spPr>
          <a:xfrm>
            <a:off x="8299800" y="380988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5" name="CustomShape 54"/>
          <p:cNvSpPr/>
          <p:nvPr/>
        </p:nvSpPr>
        <p:spPr>
          <a:xfrm>
            <a:off x="8299800" y="426708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6" name="CustomShape 55"/>
          <p:cNvSpPr/>
          <p:nvPr/>
        </p:nvSpPr>
        <p:spPr>
          <a:xfrm>
            <a:off x="8305920" y="481644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7" name="CustomShape 56"/>
          <p:cNvSpPr/>
          <p:nvPr/>
        </p:nvSpPr>
        <p:spPr>
          <a:xfrm>
            <a:off x="8299800" y="533412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8" name="CustomShape 57"/>
          <p:cNvSpPr/>
          <p:nvPr/>
        </p:nvSpPr>
        <p:spPr>
          <a:xfrm>
            <a:off x="144828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9" name="CustomShape 58"/>
          <p:cNvSpPr/>
          <p:nvPr/>
        </p:nvSpPr>
        <p:spPr>
          <a:xfrm>
            <a:off x="144756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0" name="CustomShape 59"/>
          <p:cNvSpPr/>
          <p:nvPr/>
        </p:nvSpPr>
        <p:spPr>
          <a:xfrm>
            <a:off x="1446120" y="379404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1" name="CustomShape 60"/>
          <p:cNvSpPr/>
          <p:nvPr/>
        </p:nvSpPr>
        <p:spPr>
          <a:xfrm>
            <a:off x="1443960" y="432756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2" name="CustomShape 61"/>
          <p:cNvSpPr/>
          <p:nvPr/>
        </p:nvSpPr>
        <p:spPr>
          <a:xfrm>
            <a:off x="1447200" y="480060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3" name="CustomShape 62"/>
          <p:cNvSpPr/>
          <p:nvPr/>
        </p:nvSpPr>
        <p:spPr>
          <a:xfrm>
            <a:off x="1447920" y="531828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4" name="CustomShape 63"/>
          <p:cNvSpPr/>
          <p:nvPr/>
        </p:nvSpPr>
        <p:spPr>
          <a:xfrm>
            <a:off x="190548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5" name="CustomShape 64"/>
          <p:cNvSpPr/>
          <p:nvPr/>
        </p:nvSpPr>
        <p:spPr>
          <a:xfrm>
            <a:off x="190476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6" name="CustomShape 65"/>
          <p:cNvSpPr/>
          <p:nvPr/>
        </p:nvSpPr>
        <p:spPr>
          <a:xfrm>
            <a:off x="1903320" y="379404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7" name="CustomShape 66"/>
          <p:cNvSpPr/>
          <p:nvPr/>
        </p:nvSpPr>
        <p:spPr>
          <a:xfrm>
            <a:off x="1901160" y="432756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8" name="CustomShape 67"/>
          <p:cNvSpPr/>
          <p:nvPr/>
        </p:nvSpPr>
        <p:spPr>
          <a:xfrm>
            <a:off x="1904400" y="480060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9" name="CustomShape 68"/>
          <p:cNvSpPr/>
          <p:nvPr/>
        </p:nvSpPr>
        <p:spPr>
          <a:xfrm>
            <a:off x="1905120" y="531828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0" name="CustomShape 69"/>
          <p:cNvSpPr/>
          <p:nvPr/>
        </p:nvSpPr>
        <p:spPr>
          <a:xfrm>
            <a:off x="2438640" y="281952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1" name="CustomShape 70"/>
          <p:cNvSpPr/>
          <p:nvPr/>
        </p:nvSpPr>
        <p:spPr>
          <a:xfrm>
            <a:off x="2438280" y="327672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2" name="CustomShape 71"/>
          <p:cNvSpPr/>
          <p:nvPr/>
        </p:nvSpPr>
        <p:spPr>
          <a:xfrm>
            <a:off x="2436840" y="380988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3" name="CustomShape 72"/>
          <p:cNvSpPr/>
          <p:nvPr/>
        </p:nvSpPr>
        <p:spPr>
          <a:xfrm>
            <a:off x="2434680" y="434340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4" name="CustomShape 73"/>
          <p:cNvSpPr/>
          <p:nvPr/>
        </p:nvSpPr>
        <p:spPr>
          <a:xfrm>
            <a:off x="2437920" y="481644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5" name="CustomShape 74"/>
          <p:cNvSpPr/>
          <p:nvPr/>
        </p:nvSpPr>
        <p:spPr>
          <a:xfrm>
            <a:off x="2438640" y="533412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6" name="CustomShape 75"/>
          <p:cNvSpPr/>
          <p:nvPr/>
        </p:nvSpPr>
        <p:spPr>
          <a:xfrm>
            <a:off x="297216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7" name="CustomShape 76"/>
          <p:cNvSpPr/>
          <p:nvPr/>
        </p:nvSpPr>
        <p:spPr>
          <a:xfrm>
            <a:off x="297180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8" name="CustomShape 77"/>
          <p:cNvSpPr/>
          <p:nvPr/>
        </p:nvSpPr>
        <p:spPr>
          <a:xfrm>
            <a:off x="2970360" y="379404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9" name="CustomShape 78"/>
          <p:cNvSpPr/>
          <p:nvPr/>
        </p:nvSpPr>
        <p:spPr>
          <a:xfrm>
            <a:off x="2968200" y="432756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0" name="CustomShape 79"/>
          <p:cNvSpPr/>
          <p:nvPr/>
        </p:nvSpPr>
        <p:spPr>
          <a:xfrm>
            <a:off x="2971440" y="480060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1" name="CustomShape 80"/>
          <p:cNvSpPr/>
          <p:nvPr/>
        </p:nvSpPr>
        <p:spPr>
          <a:xfrm>
            <a:off x="2972160" y="531828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2" name="CustomShape 81"/>
          <p:cNvSpPr/>
          <p:nvPr/>
        </p:nvSpPr>
        <p:spPr>
          <a:xfrm>
            <a:off x="3429360" y="28036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3" name="CustomShape 82"/>
          <p:cNvSpPr/>
          <p:nvPr/>
        </p:nvSpPr>
        <p:spPr>
          <a:xfrm>
            <a:off x="3429000" y="3260880"/>
            <a:ext cx="44928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4" name="CustomShape 83"/>
          <p:cNvSpPr/>
          <p:nvPr/>
        </p:nvSpPr>
        <p:spPr>
          <a:xfrm>
            <a:off x="3427560" y="3794040"/>
            <a:ext cx="45216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5" name="CustomShape 84"/>
          <p:cNvSpPr/>
          <p:nvPr/>
        </p:nvSpPr>
        <p:spPr>
          <a:xfrm>
            <a:off x="3425400" y="4327560"/>
            <a:ext cx="4705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6" name="CustomShape 85"/>
          <p:cNvSpPr/>
          <p:nvPr/>
        </p:nvSpPr>
        <p:spPr>
          <a:xfrm>
            <a:off x="3428640" y="4800600"/>
            <a:ext cx="43560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7" name="CustomShape 86"/>
          <p:cNvSpPr/>
          <p:nvPr/>
        </p:nvSpPr>
        <p:spPr>
          <a:xfrm>
            <a:off x="3429360" y="5318280"/>
            <a:ext cx="420120" cy="43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</a:t>
            </a:r>
            <a:r>
              <a:rPr lang="en-IN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MPI_Alltoall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59" name="TextShape 2"/>
          <p:cNvSpPr txBox="1"/>
          <p:nvPr/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8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8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MPI_Alltoall</a:t>
            </a: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int sendcount,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MPI_Datatype sendtype,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void *recvbuf,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int recvcount,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MPI_Datatype recvtype,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sendbuf     (starting 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sendcount  (number of elements sent to each proc)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sendtype    (type)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recvbuf      (address of receive bufer)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recvcount   (n-elements in receive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recvtype     (data type of receive 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comm   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MPI_Alltoall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MPI_Alltoall is an extension of MPI_Allgather to case where each process sends distinct data to each reciever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Exercise: express using just MPI_Send and MPI_recv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-1060560" y="14400"/>
            <a:ext cx="9916200" cy="582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main(int argc, char **argv){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mype, nprocs, nl=2, n, i, j;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float *data, *data_l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MPI_Init(&amp;argc, &amp;argv);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MPI_Comm_size(MPI_COMM_WORLD, &amp;nprocs);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MPI_Comm_rank(MPI_COMM_WORLD, &amp;mype);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/* local array size on each proc = nl */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data_l = (float *) malloc(nl*sizeof(float)*nprocs);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for (i = 0; i &lt; nl*nprocs; ++i) data_l[i] = mype;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data = (float *) malloc(nprocs*sizeof(float)*nl);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MPI_Alltoall(data_l, nl, MPI_FLOAT, data, nl,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MPI_FLOAT,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for (i = 0; i &lt; nl*nprocs; ++i) printf("%f ", data[i]);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MPI_Finalize();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Distributed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Each node may have many processor cores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High Speed Network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Parallel Programming Libraries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Simplified Operating System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Vector variants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Previous functions have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vector version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that allows for manipulation of different size chunks of data on different processors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These are: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MPI_Gatherv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MPI_Scatterv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MPI_Allgatherv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MPI_Alltoallv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Each has two extra integer array arguments – 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recvcounts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and 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displacements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– that specify size of data chunk on i’th process and where it will be stored on root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MPI_Gatherv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8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MPI_Gatherv</a:t>
            </a: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 int sendcount,      MPI_Datatype sendtype, void *recvbuf, int *recvcounts, int *displs, MPI_Datatype recvtype, int root,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sendbuf     (starting 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sendcount  (number of 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sendtype    (type)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recvbuf      (address of receive bufer)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recvcounts  (integer array of chunksize on proc i)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displs          (integer array of displacements)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recvtype     (data type of recv buffer 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root            (rank of receiving process)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comm   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MPI_Scatterv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8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MPI_Scatterv</a:t>
            </a: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 int *sendcounts, int *displs, MPI_Datatype sendtype, void *recvbuf, int recvcount, MPI_Datatype recvtype, int root,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sendbuf     (starting 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sendcounts  (integer array #elements)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displs          (integer array of displacements)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sendtype    (type)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recvbuf      (address of receive bufer)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recvcount   (number of elements in receive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recvtype     (data type of receive buffer 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root            (rank of receiving process)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comm   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MPI_Allgatherv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7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8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MPI_Allgatherv</a:t>
            </a: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 int sendcount, MPI_Datatype sendtype, void *recvbuf, int *recvcounts, int *displs, MPI_Datatype recvtype,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sendbuf     (starting 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sendcount  (number of 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sendtype    (type)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recvbuf      (address of receive bufer)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recvcounts (integer arrays – see notes)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displs         (integer array of displacements)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recvtype     (data type of receive 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comm   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MPI_Alltoallv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8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8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MPI_Alltoallv</a:t>
            </a: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 int *sendcounts, int *sdispls, MPI_Datatype sendtype, void *recvbuf, int *recvcounts, int *rdispls, MPI_Datatype recvtype, MPI_Comm comm);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sendbuf     (starting 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sendcounts  (number of 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sdispls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sendtype    (type)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recvbuf      (address of receive bufer)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recvcounts   (n-elements in receive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recvdispls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recvtype     (data type of receive elements)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8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comm   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Global Reduction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Reduce/Allreduce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graphicFrame>
        <p:nvGraphicFramePr>
          <p:cNvPr id="576" name="Table 2"/>
          <p:cNvGraphicFramePr/>
          <p:nvPr/>
        </p:nvGraphicFramePr>
        <p:xfrm>
          <a:off x="685800" y="1981080"/>
          <a:ext cx="2437920" cy="1980720"/>
        </p:xfrm>
        <a:graphic>
          <a:graphicData uri="http://schemas.openxmlformats.org/drawingml/2006/table">
            <a:tbl>
              <a:tblPr/>
              <a:tblGrid>
                <a:gridCol w="812520"/>
                <a:gridCol w="812520"/>
                <a:gridCol w="812880"/>
              </a:tblGrid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7" name="Table 3"/>
          <p:cNvGraphicFramePr/>
          <p:nvPr/>
        </p:nvGraphicFramePr>
        <p:xfrm>
          <a:off x="4495680" y="1981080"/>
          <a:ext cx="4343040" cy="198072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920"/>
              </a:tblGrid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A0+A1+A2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B0+B1+B2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C0+C1+C2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8" name="Table 4"/>
          <p:cNvGraphicFramePr/>
          <p:nvPr/>
        </p:nvGraphicFramePr>
        <p:xfrm>
          <a:off x="4495680" y="4114800"/>
          <a:ext cx="4343040" cy="1980720"/>
        </p:xfrm>
        <a:graphic>
          <a:graphicData uri="http://schemas.openxmlformats.org/drawingml/2006/table">
            <a:tbl>
              <a:tblPr/>
              <a:tblGrid>
                <a:gridCol w="1450800"/>
                <a:gridCol w="1446120"/>
                <a:gridCol w="1446120"/>
              </a:tblGrid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A0+A1+A2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B0+B1+B2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C0+C1+C2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A0+A1+A2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B0+B1+B2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C0+C1+C2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A0+A1+A2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B0+B1+B2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C0+C1+C2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9" name="Table 5"/>
          <p:cNvGraphicFramePr/>
          <p:nvPr/>
        </p:nvGraphicFramePr>
        <p:xfrm>
          <a:off x="685800" y="4114800"/>
          <a:ext cx="2437920" cy="1980720"/>
        </p:xfrm>
        <a:graphic>
          <a:graphicData uri="http://schemas.openxmlformats.org/drawingml/2006/table">
            <a:tbl>
              <a:tblPr/>
              <a:tblGrid>
                <a:gridCol w="812520"/>
                <a:gridCol w="812520"/>
                <a:gridCol w="812880"/>
              </a:tblGrid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0" name="Line 6"/>
          <p:cNvSpPr/>
          <p:nvPr/>
        </p:nvSpPr>
        <p:spPr>
          <a:xfrm>
            <a:off x="3352680" y="2895480"/>
            <a:ext cx="609480" cy="360"/>
          </a:xfrm>
          <a:prstGeom prst="line">
            <a:avLst/>
          </a:prstGeom>
          <a:ln w="4752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1" name="Line 7"/>
          <p:cNvSpPr/>
          <p:nvPr/>
        </p:nvSpPr>
        <p:spPr>
          <a:xfrm>
            <a:off x="3352680" y="4876560"/>
            <a:ext cx="609480" cy="360"/>
          </a:xfrm>
          <a:prstGeom prst="line">
            <a:avLst/>
          </a:prstGeom>
          <a:ln w="4752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2" name="CustomShape 8"/>
          <p:cNvSpPr/>
          <p:nvPr/>
        </p:nvSpPr>
        <p:spPr>
          <a:xfrm>
            <a:off x="3107520" y="2403360"/>
            <a:ext cx="10652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reduce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3" name="CustomShape 9"/>
          <p:cNvSpPr/>
          <p:nvPr/>
        </p:nvSpPr>
        <p:spPr>
          <a:xfrm>
            <a:off x="3128040" y="4343400"/>
            <a:ext cx="13759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allreduce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Reduce_scatter/Scan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graphicFrame>
        <p:nvGraphicFramePr>
          <p:cNvPr id="585" name="Table 2"/>
          <p:cNvGraphicFramePr/>
          <p:nvPr/>
        </p:nvGraphicFramePr>
        <p:xfrm>
          <a:off x="152280" y="1981080"/>
          <a:ext cx="2437920" cy="1980720"/>
        </p:xfrm>
        <a:graphic>
          <a:graphicData uri="http://schemas.openxmlformats.org/drawingml/2006/table">
            <a:tbl>
              <a:tblPr/>
              <a:tblGrid>
                <a:gridCol w="812520"/>
                <a:gridCol w="812520"/>
                <a:gridCol w="812880"/>
              </a:tblGrid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6" name="Table 3"/>
          <p:cNvGraphicFramePr/>
          <p:nvPr/>
        </p:nvGraphicFramePr>
        <p:xfrm>
          <a:off x="4724280" y="1981080"/>
          <a:ext cx="4343040" cy="198072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920"/>
              </a:tblGrid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A0+A1+A2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B0+B1+B2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C0+C1+C2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7" name="Table 4"/>
          <p:cNvGraphicFramePr/>
          <p:nvPr/>
        </p:nvGraphicFramePr>
        <p:xfrm>
          <a:off x="4724280" y="4114800"/>
          <a:ext cx="4343040" cy="1980720"/>
        </p:xfrm>
        <a:graphic>
          <a:graphicData uri="http://schemas.openxmlformats.org/drawingml/2006/table">
            <a:tbl>
              <a:tblPr/>
              <a:tblGrid>
                <a:gridCol w="1450800"/>
                <a:gridCol w="1446120"/>
                <a:gridCol w="1446120"/>
              </a:tblGrid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A0+A1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B0+B1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C0+C1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A0+A1+A2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B0+B1+B2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C0+C1+C2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8" name="Table 5"/>
          <p:cNvGraphicFramePr/>
          <p:nvPr/>
        </p:nvGraphicFramePr>
        <p:xfrm>
          <a:off x="152280" y="4114800"/>
          <a:ext cx="2437920" cy="1980720"/>
        </p:xfrm>
        <a:graphic>
          <a:graphicData uri="http://schemas.openxmlformats.org/drawingml/2006/table">
            <a:tbl>
              <a:tblPr/>
              <a:tblGrid>
                <a:gridCol w="812520"/>
                <a:gridCol w="812520"/>
                <a:gridCol w="812880"/>
              </a:tblGrid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A2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B2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/>
                        </a:rPr>
                        <a:t>C2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9" name="Line 6"/>
          <p:cNvSpPr/>
          <p:nvPr/>
        </p:nvSpPr>
        <p:spPr>
          <a:xfrm>
            <a:off x="2743200" y="2895480"/>
            <a:ext cx="1828800" cy="360"/>
          </a:xfrm>
          <a:prstGeom prst="line">
            <a:avLst/>
          </a:prstGeom>
          <a:ln w="4752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0" name="Line 7"/>
          <p:cNvSpPr/>
          <p:nvPr/>
        </p:nvSpPr>
        <p:spPr>
          <a:xfrm>
            <a:off x="2743200" y="4876560"/>
            <a:ext cx="1752480" cy="360"/>
          </a:xfrm>
          <a:prstGeom prst="line">
            <a:avLst/>
          </a:prstGeom>
          <a:ln w="4752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1" name="CustomShape 8"/>
          <p:cNvSpPr/>
          <p:nvPr/>
        </p:nvSpPr>
        <p:spPr>
          <a:xfrm>
            <a:off x="2576880" y="2403360"/>
            <a:ext cx="20725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reduce-scatter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2" name="CustomShape 9"/>
          <p:cNvSpPr/>
          <p:nvPr/>
        </p:nvSpPr>
        <p:spPr>
          <a:xfrm>
            <a:off x="2817000" y="4343400"/>
            <a:ext cx="7678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scan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MPI_Reduce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8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MPI_Reduce</a:t>
            </a: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void *recvbuf,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int 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MPI_Datatype datatype,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MPI_Op op,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int root,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sendbuf   (address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 recvbuf   (address of receive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count       (number of elements in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datatype  (data type of elements in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op            (reduce operation)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root          (rank of root process)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comm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MPI_Reduce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MPI_Reduce combines elements specified by send buffer and performs a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reduction operation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on them.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There are a number of predefined reduction operations: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MPI_MAX, MPI_MIN, MPI_SUM, MPI_LAND, MPI_BAND, MPI_LOR, MPI_BOR, MPI_LXOR, MPI_BXOR, MPI_MAXLOC, MPI_MINLOC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What is MPI?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 message passing library specification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Message passing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among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processes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in parallel computing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Meant for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clusters and network of workstations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Message Passing Standard for Parallel Programs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-MPI Implementation left to individual vendors.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-Most commonly supports C, Fortran, C++ programs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181610" y="90170"/>
            <a:ext cx="9880600" cy="527431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main(int argc, char **argv){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mype, nprocs, gsum, gmax, gmin, data_l;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MPI_Init(&amp;argc, &amp;argv);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MPI_Comm_size(MPI_COMM_WORLD, &amp;nprocs);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MPI_Comm_rank(MPI_COMM_WORLD, &amp;mype);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data_l = mype;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MPI_Reduce(&amp;data_l, &amp;gsum, 1, MPI_INT, 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MPI_SUM</a:t>
            </a: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0,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MPI_Reduce(&amp;data_l, &amp;gmax, 1, MPI_INT, 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MPI_MAX, </a:t>
            </a: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MPI_Reduce(&amp;data_l, &amp;gmin, 1, MPI_INT, 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MPI_MIN,</a:t>
            </a: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0,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if (mype == 0) printf("gsum: %d, gmax: %d  gmin:%d\n", gsum,gmax,gmin);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MPI_Finalize();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MPI_Allreduce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8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MPI_Allreduce</a:t>
            </a: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void *recvbuf,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int 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MPI_Datatype datatype,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MPI_Op op,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sendbuf   (address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 recvbuf   (address of receive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count       (number of elements in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datatype  (data type of elements in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op            (reduce operation)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comm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365040" y="57456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1" name="CustomShape 2"/>
          <p:cNvSpPr/>
          <p:nvPr/>
        </p:nvSpPr>
        <p:spPr>
          <a:xfrm>
            <a:off x="-908280" y="243000"/>
            <a:ext cx="11079360" cy="55789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main(int argc, char **argv){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mype, nprocs, gsum, gmax, gmin, data_l;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MPI_Init(&amp;argc, &amp;argv);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MPI_Comm_size(MPI_COMM_WORLD, &amp;nprocs);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MPI_Comm_rank(MPI_COMM_WORLD, &amp;mype);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data_l = mype;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MPI_Allreduce(&amp;data_l, &amp;gsum, 1, MPI_INT, MPI_SUM,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MPI_Allreduce(&amp;data_l, &amp;gmax, 1, MPI_INT, MPI_MAX,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MPI_Allreduce(&amp;data_l, &amp;gmin, 1, MPI_INT, MPI_MIN,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printf("gsum: %d, gmax: %d  gmin:%d\n", gsum,gmax,gmin);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MPI_Finalize();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MPI_Reduce_scatter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32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MPI_Reduce_scatter</a:t>
            </a: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         void *recvbuf,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          int *recvcount,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          MPI_Datatype datatype,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          MPI_Op op,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         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sendbuf   (address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 recvbuf   (address of receive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recvcounts (integer array)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datatype  (data type of elements in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op            (reduce operation)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comm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-1130760" y="90360"/>
            <a:ext cx="11876400" cy="7041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main(int argc, char **argv){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mype, nprocs, i, int gsum;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*data_l, *recvcounts;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MPI_Init(&amp;argc, &amp;argv);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MPI_Comm_size(MPI_COMM_WORLD, &amp;nprocs);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MPI_Comm_rank(MPI_COMM_WORLD, &amp;mype);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data_l = (int *) malloc(nprocs*sizeof(int));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for (i = 0; i &lt; nprocs; ++i) data_l[i] = mype;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recvcounts = (int *) malloc(nprocs*sizeof(int));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for (i = 0; i &lt; nprocs; ++i) recvcounts[i] = 1;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MPI_Reduce_scatter(data_l, &amp;gsum, recvcounts, MPI_INT,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              MPI_SUM,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printf("gsum: %d\n", gsum);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MPI_Finalize();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MPI_Scan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30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MPI_Scan</a:t>
            </a:r>
            <a:r>
              <a:rPr lang="en-US" sz="3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void *recvbuf,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int 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MPI_Datatype datatype,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MPI_Op op,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sendbuf   (address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 recvbuf   (address of receive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count       (number of elements in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datatype  (data type of elements in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op            (reduce operation)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comm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Note: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count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refers to total number of elements that will be received into receive buffer after operation is complete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-743040" y="190440"/>
            <a:ext cx="8675640" cy="67042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main(int argc, char **argv){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mype, nprocs,i, n;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*result, *data_l;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MPI_Init(&amp;argc, &amp;argv);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MPI_Comm_size(MPI_COMM_WORLD, &amp;nprocs);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MPI_Comm_rank(MPI_COMM_WORLD, &amp;mype);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data_l = (int *) malloc(nprocs*sizeof(int));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for (i = 0; i &lt; nprocs; ++i) data_l[i] = mype;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result = (int *) malloc(nprocs*sizeof(int));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MPI_Scan(data_l, result, nprocs, MPI_INT,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MPI_SUM,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for (n = 0; n &lt; nprocs; ++n){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if (mype == n)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for (i = 0; i &lt; nprocs; ++i)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printf("gsum: %d\n", result[i]);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MPI_Barrier(MPI_COMM_WORLD);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MPI_Finalize();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MPI_Exscan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2800" b="1" i="1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MPI_Exscan</a:t>
            </a: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(void *sendbuf,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void *recvbuf,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int count,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MPI_Datatype datatype,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MPI_Op op,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          MPI_Comm comm)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sendbuf   (address of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OUT  recvbuf   (address of receive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count       (number of elements in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datatype  (data type of elements in send buffer)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op            (reduce operation)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      comm      (communicator)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-801360" y="190440"/>
            <a:ext cx="9102600" cy="642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int main(int argc, char **argv){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mype, nprocs,i, n;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int *result, *data_l;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MPI_Init(&amp;argc, &amp;argv);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MPI_Comm_size(MPI_COMM_WORLD, &amp;nprocs);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MPI_Comm_rank(MPI_COMM_WORLD, &amp;mype);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data_l = (int *) malloc(nprocs*sizeof(int));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for (i = 0; i &lt; nprocs; ++i) data_l[i] = mype;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result = (int *) malloc(nprocs*sizeof(int));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MPI_Exscan(data_l, result, nprocs, MPI_INT,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MPI_SUM, 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for (n = 0; n &lt; nprocs; ++n){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if (mype == n)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for (i = 0; i &lt; nprocs; ++i)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printf("gsum: %d\n", result[i]);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MPI_Barrier(MPI_COMM_WORLD);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MPI_Finalize();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MPI programming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Blocking and non blocking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Point to point communication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Collective Communication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Requisites for MPI 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The Following features are needed in MPI  Implementations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Allow efficient Communication between processes.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Allow overlap of computation and communication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Why Parallelization of Code?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6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447920"/>
            <a:ext cx="7162560" cy="4876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24701</Words>
  <Application>WPS Presentation</Application>
  <PresentationFormat/>
  <Paragraphs>1329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79</vt:i4>
      </vt:variant>
    </vt:vector>
  </HeadingPairs>
  <TitlesOfParts>
    <vt:vector size="96" baseType="lpstr">
      <vt:lpstr>Arial</vt:lpstr>
      <vt:lpstr>SimSun</vt:lpstr>
      <vt:lpstr>Wingdings</vt:lpstr>
      <vt:lpstr>Calibri</vt:lpstr>
      <vt:lpstr>Times New Roman</vt:lpstr>
      <vt:lpstr>Symbol</vt:lpstr>
      <vt:lpstr>Arial</vt:lpstr>
      <vt:lpstr>Microsoft YaHei</vt:lpstr>
      <vt:lpstr/>
      <vt:lpstr>Arial Unicode MS</vt:lpstr>
      <vt:lpstr>Segoe Print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Interface(MPI)</dc:title>
  <dc:creator>Nitk</dc:creator>
  <cp:lastModifiedBy>Tushaar</cp:lastModifiedBy>
  <cp:revision>54</cp:revision>
  <dcterms:created xsi:type="dcterms:W3CDTF">2016-09-27T04:25:00Z</dcterms:created>
  <dcterms:modified xsi:type="dcterms:W3CDTF">2017-10-11T08:21:58Z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76</vt:i4>
  </property>
  <property fmtid="{D5CDD505-2E9C-101B-9397-08002B2CF9AE}" pid="12" name="KSOProductBuildVer">
    <vt:lpwstr>1033-10.2.0.5934</vt:lpwstr>
  </property>
</Properties>
</file>