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Bike-Share </a:t>
            </a:r>
            <a:r>
              <a:rPr lang="en-GB" b="1" dirty="0" smtClean="0"/>
              <a:t>Navigation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Data: 202004-divvy-tripdata.csv </a:t>
            </a:r>
            <a:r>
              <a:rPr lang="en-GB" dirty="0" smtClean="0"/>
              <a:t>(April Month)</a:t>
            </a:r>
            <a:endParaRPr lang="en-GB" dirty="0"/>
          </a:p>
          <a:p>
            <a:r>
              <a:rPr lang="en-GB" dirty="0"/>
              <a:t>(Source: https://divvytripdata.s3.amazonaws.com/index.html)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08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25" y="2195735"/>
            <a:ext cx="8911687" cy="1280890"/>
          </a:xfrm>
        </p:spPr>
        <p:txBody>
          <a:bodyPr/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25" y="3238500"/>
            <a:ext cx="8915400" cy="2352675"/>
          </a:xfrm>
        </p:spPr>
        <p:txBody>
          <a:bodyPr/>
          <a:lstStyle/>
          <a:p>
            <a:r>
              <a:rPr lang="en-GB" dirty="0"/>
              <a:t>Design marketing strategies aimed at converting casual riders into annual </a:t>
            </a:r>
            <a:r>
              <a:rPr lang="en-GB" dirty="0" smtClean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257275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767110"/>
            <a:ext cx="8911687" cy="1280890"/>
          </a:xfrm>
        </p:spPr>
        <p:txBody>
          <a:bodyPr/>
          <a:lstStyle/>
          <a:p>
            <a:r>
              <a:rPr lang="en-US" dirty="0" smtClean="0"/>
              <a:t>Analytical Goals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943225"/>
            <a:ext cx="8915400" cy="3777622"/>
          </a:xfrm>
        </p:spPr>
        <p:txBody>
          <a:bodyPr/>
          <a:lstStyle/>
          <a:p>
            <a:r>
              <a:rPr lang="en-GB" u="sng" dirty="0" smtClean="0"/>
              <a:t>How</a:t>
            </a:r>
            <a:r>
              <a:rPr lang="en-GB" dirty="0" smtClean="0"/>
              <a:t> </a:t>
            </a:r>
            <a:r>
              <a:rPr lang="en-GB" dirty="0"/>
              <a:t>annual members and casual riders differ</a:t>
            </a:r>
          </a:p>
          <a:p>
            <a:r>
              <a:rPr lang="en-GB" u="sng" dirty="0" smtClean="0"/>
              <a:t>Why</a:t>
            </a:r>
            <a:r>
              <a:rPr lang="en-GB" dirty="0" smtClean="0"/>
              <a:t> </a:t>
            </a:r>
            <a:r>
              <a:rPr lang="en-GB" dirty="0"/>
              <a:t>casual riders would buy a membership</a:t>
            </a:r>
          </a:p>
          <a:p>
            <a:r>
              <a:rPr lang="en-GB" u="sng" dirty="0" smtClean="0"/>
              <a:t>How</a:t>
            </a:r>
            <a:r>
              <a:rPr lang="en-GB" dirty="0" smtClean="0"/>
              <a:t> </a:t>
            </a:r>
            <a:r>
              <a:rPr lang="en-GB" dirty="0"/>
              <a:t>digital media could aspect their marketing tactics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87" y="1090835"/>
            <a:ext cx="8579900" cy="12332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No. of rides in Each day</a:t>
            </a: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87" y="1876425"/>
            <a:ext cx="5464175" cy="3909420"/>
          </a:xfrm>
        </p:spPr>
      </p:pic>
      <p:sp>
        <p:nvSpPr>
          <p:cNvPr id="6" name="TextBox 5"/>
          <p:cNvSpPr txBox="1"/>
          <p:nvPr/>
        </p:nvSpPr>
        <p:spPr>
          <a:xfrm>
            <a:off x="8086725" y="1876425"/>
            <a:ext cx="34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Downward Trend</a:t>
            </a:r>
          </a:p>
          <a:p>
            <a:endParaRPr lang="en-US" dirty="0"/>
          </a:p>
          <a:p>
            <a:r>
              <a:rPr lang="en-US" dirty="0" smtClean="0"/>
              <a:t>The number of rides have been </a:t>
            </a:r>
            <a:r>
              <a:rPr lang="en-US" dirty="0" smtClean="0">
                <a:solidFill>
                  <a:srgbClr val="FF0000"/>
                </a:solidFill>
              </a:rPr>
              <a:t>falling</a:t>
            </a:r>
            <a:r>
              <a:rPr lang="en-US" dirty="0" smtClean="0"/>
              <a:t> during weekdays and </a:t>
            </a:r>
            <a:r>
              <a:rPr lang="en-US" dirty="0" smtClean="0">
                <a:solidFill>
                  <a:srgbClr val="00B050"/>
                </a:solidFill>
              </a:rPr>
              <a:t>rises</a:t>
            </a:r>
            <a:r>
              <a:rPr lang="en-US" dirty="0" smtClean="0"/>
              <a:t> during holiday.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6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350" y="110988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No. of rides in Each day </a:t>
            </a:r>
            <a:br>
              <a:rPr lang="en-US" sz="2400" dirty="0" smtClean="0"/>
            </a:br>
            <a:r>
              <a:rPr lang="en-US" sz="2400" dirty="0" smtClean="0"/>
              <a:t>(Casual vs. Member)</a:t>
            </a: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50" y="2457450"/>
            <a:ext cx="5391508" cy="3438525"/>
          </a:xfrm>
        </p:spPr>
      </p:pic>
      <p:sp>
        <p:nvSpPr>
          <p:cNvPr id="6" name="TextBox 5"/>
          <p:cNvSpPr txBox="1"/>
          <p:nvPr/>
        </p:nvSpPr>
        <p:spPr>
          <a:xfrm>
            <a:off x="8220075" y="2581275"/>
            <a:ext cx="353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rides used by Annual Members is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than No. of rides used by Casual Member on Every 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36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350" y="110988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Ride  </a:t>
            </a:r>
            <a:br>
              <a:rPr lang="en-US" sz="2400" dirty="0" smtClean="0"/>
            </a:br>
            <a:r>
              <a:rPr lang="en-US" sz="2400" dirty="0" smtClean="0"/>
              <a:t>(Casual vs. Member)</a:t>
            </a: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50" y="2502736"/>
            <a:ext cx="5391508" cy="3347952"/>
          </a:xfrm>
        </p:spPr>
      </p:pic>
      <p:sp>
        <p:nvSpPr>
          <p:cNvPr id="6" name="TextBox 5"/>
          <p:cNvSpPr txBox="1"/>
          <p:nvPr/>
        </p:nvSpPr>
        <p:spPr>
          <a:xfrm>
            <a:off x="8220075" y="2581275"/>
            <a:ext cx="3533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ride duration travelled by </a:t>
            </a:r>
            <a:r>
              <a:rPr lang="en-US" dirty="0" smtClean="0">
                <a:solidFill>
                  <a:srgbClr val="00B050"/>
                </a:solidFill>
              </a:rPr>
              <a:t>Annual Members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than Average ride duration travelled by </a:t>
            </a:r>
            <a:r>
              <a:rPr lang="en-US" dirty="0" smtClean="0">
                <a:solidFill>
                  <a:srgbClr val="00B050"/>
                </a:solidFill>
              </a:rPr>
              <a:t>Casual Member</a:t>
            </a:r>
            <a:r>
              <a:rPr lang="en-US" dirty="0" smtClean="0"/>
              <a:t> on Every 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59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350" y="110988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Ride on Each day.  </a:t>
            </a:r>
            <a:br>
              <a:rPr lang="en-US" sz="2400" dirty="0" smtClean="0"/>
            </a:br>
            <a:r>
              <a:rPr lang="en-US" sz="2400" dirty="0" smtClean="0"/>
              <a:t>(Casual vs. Member)</a:t>
            </a: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50" y="2513047"/>
            <a:ext cx="5391508" cy="3327330"/>
          </a:xfrm>
        </p:spPr>
      </p:pic>
      <p:sp>
        <p:nvSpPr>
          <p:cNvPr id="6" name="TextBox 5"/>
          <p:cNvSpPr txBox="1"/>
          <p:nvPr/>
        </p:nvSpPr>
        <p:spPr>
          <a:xfrm>
            <a:off x="8048626" y="2513047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Average ride duration travelled by Annual Members is </a:t>
            </a: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 than Average ride duration travelled by Casual Member on Every day.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Casual Member </a:t>
            </a:r>
            <a:r>
              <a:rPr lang="en-US" dirty="0" smtClean="0"/>
              <a:t>travels for </a:t>
            </a:r>
            <a:r>
              <a:rPr lang="en-US" dirty="0" smtClean="0">
                <a:solidFill>
                  <a:srgbClr val="FF0000"/>
                </a:solidFill>
              </a:rPr>
              <a:t>long distance</a:t>
            </a:r>
            <a:r>
              <a:rPr lang="en-US" dirty="0" smtClean="0"/>
              <a:t> whereas </a:t>
            </a:r>
            <a:r>
              <a:rPr lang="en-US" dirty="0" smtClean="0">
                <a:solidFill>
                  <a:srgbClr val="00B0F0"/>
                </a:solidFill>
              </a:rPr>
              <a:t>Annual member </a:t>
            </a:r>
            <a:r>
              <a:rPr lang="en-US" dirty="0" smtClean="0"/>
              <a:t>travels for </a:t>
            </a:r>
            <a:r>
              <a:rPr lang="en-US" dirty="0" smtClean="0">
                <a:solidFill>
                  <a:srgbClr val="00B0F0"/>
                </a:solidFill>
              </a:rPr>
              <a:t>short distances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5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562" y="2105025"/>
            <a:ext cx="8915400" cy="3777622"/>
          </a:xfrm>
        </p:spPr>
        <p:txBody>
          <a:bodyPr/>
          <a:lstStyle/>
          <a:p>
            <a:r>
              <a:rPr lang="en-US" dirty="0" smtClean="0"/>
              <a:t>The no. of active riders is less on Wednesday. Thus, we can improve this by providing an amount of discount for Annual Members decided to have a ride on </a:t>
            </a:r>
            <a:r>
              <a:rPr lang="en-US" dirty="0"/>
              <a:t>W</a:t>
            </a:r>
            <a:r>
              <a:rPr lang="en-US" dirty="0" smtClean="0"/>
              <a:t>ednesday.</a:t>
            </a:r>
          </a:p>
          <a:p>
            <a:r>
              <a:rPr lang="en-US" dirty="0" smtClean="0"/>
              <a:t>The average ride of Casual Member is greater than Annual Member. Introducing discount if the distance travelled is more than certain limit, if they get converted to an Annual Member.</a:t>
            </a:r>
          </a:p>
          <a:p>
            <a:r>
              <a:rPr lang="en-US" dirty="0" smtClean="0"/>
              <a:t>Introducing referral rewards to Annual Members when they invite casual members and gets converted to an Annual Member through unique id.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00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98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260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Bike-Share Navigation</vt:lpstr>
      <vt:lpstr>Problem Statement </vt:lpstr>
      <vt:lpstr>Analytical Goals </vt:lpstr>
      <vt:lpstr>No. of rides in Each day</vt:lpstr>
      <vt:lpstr>No. of rides in Each day  (Casual vs. Member)</vt:lpstr>
      <vt:lpstr>Average Ride   (Casual vs. Member)</vt:lpstr>
      <vt:lpstr>Average Ride on Each day.   (Casual vs. Member)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Bike-Share Navigation</dc:title>
  <dc:creator>Vrajesh</dc:creator>
  <cp:lastModifiedBy>Vrajesh</cp:lastModifiedBy>
  <cp:revision>6</cp:revision>
  <dcterms:created xsi:type="dcterms:W3CDTF">2021-05-18T06:39:50Z</dcterms:created>
  <dcterms:modified xsi:type="dcterms:W3CDTF">2021-05-18T07:38:31Z</dcterms:modified>
</cp:coreProperties>
</file>