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Handling Negation:</a:t>
            </a:r>
          </a:p>
          <a:p>
            <a:pPr lvl="0" rtl="0">
              <a:spcBef>
                <a:spcPts val="0"/>
              </a:spcBef>
              <a:buNone/>
            </a:pPr>
            <a:r>
              <a:rPr lang="en"/>
              <a:t>The movie was good. ----- &gt; Positive </a:t>
            </a:r>
          </a:p>
          <a:p>
            <a:pPr rtl="0">
              <a:spcBef>
                <a:spcPts val="0"/>
              </a:spcBef>
              <a:buNone/>
            </a:pPr>
            <a:r>
              <a:rPr lang="en"/>
              <a:t>the movie was not good ----- &gt; Negative</a:t>
            </a:r>
          </a:p>
          <a:p>
            <a:pPr rtl="0">
              <a:spcBef>
                <a:spcPts val="0"/>
              </a:spcBef>
              <a:buNone/>
            </a:pPr>
            <a:r>
              <a:t/>
            </a:r>
            <a:endParaRPr/>
          </a:p>
          <a:p>
            <a:pPr rtl="0">
              <a:spcBef>
                <a:spcPts val="0"/>
              </a:spcBef>
              <a:buNone/>
            </a:pPr>
            <a:r>
              <a:rPr lang="en"/>
              <a:t>How do we differentiate between “good” in both. Using “not”</a:t>
            </a:r>
          </a:p>
          <a:p>
            <a:pPr rtl="0">
              <a:spcBef>
                <a:spcPts val="0"/>
              </a:spcBef>
              <a:buNone/>
            </a:pPr>
            <a:r>
              <a:rPr lang="en"/>
              <a:t>In pre-processing phase, the negations are handled which changes the words as “good_NEG” .</a:t>
            </a:r>
          </a:p>
          <a:p>
            <a:pPr rtl="0">
              <a:spcBef>
                <a:spcPts val="0"/>
              </a:spcBef>
              <a:buNone/>
            </a:pPr>
            <a:r>
              <a:t/>
            </a:r>
            <a:endParaRP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1" name="Shape 11"/>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2" name="Shape 12"/>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3" name="Shape 23"/>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1" name="Shape 3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2" name="Shape 3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grpSp>
        <p:nvGrpSpPr>
          <p:cNvPr id="34" name="Shape 34"/>
          <p:cNvGrpSpPr/>
          <p:nvPr/>
        </p:nvGrpSpPr>
        <p:grpSpPr>
          <a:xfrm>
            <a:off x="-6264" y="3700039"/>
            <a:ext cx="9150267" cy="2325488"/>
            <a:chOff x="-6264" y="4933386"/>
            <a:chExt cx="9150267" cy="3100650"/>
          </a:xfrm>
        </p:grpSpPr>
        <p:sp>
          <p:nvSpPr>
            <p:cNvPr id="35" name="Shape 35"/>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36" name="Shape 36"/>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7" name="Shape 37"/>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38" name="Shape 38"/>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1082050" y="263975"/>
            <a:ext cx="7050900" cy="1323900"/>
          </a:xfrm>
          <a:prstGeom prst="rect">
            <a:avLst/>
          </a:prstGeom>
        </p:spPr>
        <p:txBody>
          <a:bodyPr anchorCtr="0" anchor="b" bIns="91425" lIns="91425" rIns="91425" tIns="91425">
            <a:noAutofit/>
          </a:bodyPr>
          <a:lstStyle/>
          <a:p>
            <a:pPr lvl="0" rtl="0" algn="ctr">
              <a:spcBef>
                <a:spcPts val="0"/>
              </a:spcBef>
              <a:buNone/>
            </a:pPr>
            <a:r>
              <a:rPr lang="en" sz="3600"/>
              <a:t>Sentiment Analysis on Hindi-English Code Mixed Data</a:t>
            </a:r>
          </a:p>
        </p:txBody>
      </p:sp>
      <p:sp>
        <p:nvSpPr>
          <p:cNvPr id="42" name="Shape 42"/>
          <p:cNvSpPr txBox="1"/>
          <p:nvPr>
            <p:ph idx="1" type="subTitle"/>
          </p:nvPr>
        </p:nvSpPr>
        <p:spPr>
          <a:xfrm>
            <a:off x="1844050" y="3261340"/>
            <a:ext cx="7035899" cy="1323900"/>
          </a:xfrm>
          <a:prstGeom prst="rect">
            <a:avLst/>
          </a:prstGeom>
        </p:spPr>
        <p:txBody>
          <a:bodyPr anchorCtr="0" anchor="t" bIns="91425" lIns="91425" rIns="91425" tIns="91425">
            <a:noAutofit/>
          </a:bodyPr>
          <a:lstStyle/>
          <a:p>
            <a:pPr lvl="0" rtl="0">
              <a:spcBef>
                <a:spcPts val="0"/>
              </a:spcBef>
              <a:buNone/>
            </a:pPr>
            <a:r>
              <a:rPr baseline="-25000" lang="en"/>
              <a:t>Vrishank Shete (201305642)</a:t>
            </a:r>
          </a:p>
          <a:p>
            <a:pPr lvl="0" rtl="0">
              <a:spcBef>
                <a:spcPts val="0"/>
              </a:spcBef>
              <a:buNone/>
            </a:pPr>
            <a:r>
              <a:rPr baseline="-25000" lang="en"/>
              <a:t>Lokesh Mittal(201305650)</a:t>
            </a:r>
          </a:p>
          <a:p>
            <a:pPr lvl="0" rtl="0">
              <a:spcBef>
                <a:spcPts val="0"/>
              </a:spcBef>
              <a:buNone/>
            </a:pPr>
            <a:r>
              <a:rPr baseline="-25000" lang="en"/>
              <a:t>Gagandeep Chhabra (201305658)</a:t>
            </a:r>
          </a:p>
        </p:txBody>
      </p:sp>
      <p:sp>
        <p:nvSpPr>
          <p:cNvPr id="43" name="Shape 43"/>
          <p:cNvSpPr txBox="1"/>
          <p:nvPr/>
        </p:nvSpPr>
        <p:spPr>
          <a:xfrm>
            <a:off x="376950" y="3835550"/>
            <a:ext cx="3514499" cy="749699"/>
          </a:xfrm>
          <a:prstGeom prst="rect">
            <a:avLst/>
          </a:prstGeom>
          <a:noFill/>
          <a:ln>
            <a:noFill/>
          </a:ln>
        </p:spPr>
        <p:txBody>
          <a:bodyPr anchorCtr="0" anchor="t" bIns="91425" lIns="91425" rIns="91425" tIns="91425">
            <a:noAutofit/>
          </a:bodyPr>
          <a:lstStyle/>
          <a:p>
            <a:pPr>
              <a:spcBef>
                <a:spcPts val="0"/>
              </a:spcBef>
              <a:buNone/>
            </a:pPr>
            <a:r>
              <a:rPr lang="en" sz="1800">
                <a:solidFill>
                  <a:srgbClr val="FFFFFF"/>
                </a:solidFill>
              </a:rPr>
              <a:t>Guide: Radhika Mamidi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90275" y="1143817"/>
            <a:ext cx="8229600" cy="3630300"/>
          </a:xfrm>
          <a:prstGeom prst="rect">
            <a:avLst/>
          </a:prstGeom>
        </p:spPr>
        <p:txBody>
          <a:bodyPr anchorCtr="0" anchor="t" bIns="91425" lIns="91425" rIns="91425" tIns="91425">
            <a:noAutofit/>
          </a:bodyPr>
          <a:lstStyle/>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Feature Vector used:</a:t>
            </a:r>
            <a:r>
              <a:rPr lang="en" sz="1400">
                <a:solidFill>
                  <a:schemeClr val="dk1"/>
                </a:solidFill>
                <a:latin typeface="Arial"/>
                <a:ea typeface="Arial"/>
                <a:cs typeface="Arial"/>
                <a:sym typeface="Arial"/>
              </a:rPr>
              <a:t> Unigrams and bigrams with normalization, lexicon score based features for both english and hindi, emoticons and POS Tags based feature for both english and hindi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Accuracy obtained:</a:t>
            </a:r>
            <a:r>
              <a:rPr lang="en" sz="1400">
                <a:solidFill>
                  <a:schemeClr val="dk1"/>
                </a:solidFill>
                <a:latin typeface="Arial"/>
                <a:ea typeface="Arial"/>
                <a:cs typeface="Arial"/>
                <a:sym typeface="Arial"/>
              </a:rPr>
              <a:t> 59% (approx.)</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ML Tool used:</a:t>
            </a:r>
            <a:r>
              <a:rPr lang="en" sz="1400">
                <a:solidFill>
                  <a:schemeClr val="dk1"/>
                </a:solidFill>
                <a:latin typeface="Arial"/>
                <a:ea typeface="Arial"/>
                <a:cs typeface="Arial"/>
                <a:sym typeface="Arial"/>
              </a:rPr>
              <a:t> LibSVM</a:t>
            </a:r>
          </a:p>
        </p:txBody>
      </p:sp>
      <p:sp>
        <p:nvSpPr>
          <p:cNvPr id="97" name="Shape 97"/>
          <p:cNvSpPr txBox="1"/>
          <p:nvPr>
            <p:ph type="title"/>
          </p:nvPr>
        </p:nvSpPr>
        <p:spPr>
          <a:xfrm>
            <a:off x="390275" y="105553"/>
            <a:ext cx="8229600" cy="994200"/>
          </a:xfrm>
          <a:prstGeom prst="rect">
            <a:avLst/>
          </a:prstGeom>
        </p:spPr>
        <p:txBody>
          <a:bodyPr anchorCtr="0" anchor="b" bIns="91425" lIns="91425" rIns="91425" tIns="91425">
            <a:noAutofit/>
          </a:bodyPr>
          <a:lstStyle/>
          <a:p>
            <a:pPr lvl="0" rtl="0">
              <a:spcBef>
                <a:spcPts val="0"/>
              </a:spcBef>
              <a:buNone/>
            </a:pPr>
            <a:r>
              <a:rPr lang="en"/>
              <a:t>Method-4</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390275" y="1143817"/>
            <a:ext cx="8229600" cy="3630300"/>
          </a:xfrm>
          <a:prstGeom prst="rect">
            <a:avLst/>
          </a:prstGeom>
        </p:spPr>
        <p:txBody>
          <a:bodyPr anchorCtr="0" anchor="t" bIns="91425" lIns="91425" rIns="91425" tIns="91425">
            <a:noAutofit/>
          </a:bodyPr>
          <a:lstStyle/>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Feature Vector used:</a:t>
            </a:r>
            <a:r>
              <a:rPr lang="en" sz="1400">
                <a:solidFill>
                  <a:schemeClr val="dk1"/>
                </a:solidFill>
                <a:latin typeface="Arial"/>
                <a:ea typeface="Arial"/>
                <a:cs typeface="Arial"/>
                <a:sym typeface="Arial"/>
              </a:rPr>
              <a:t> Unigrams and bigrams with normalization, lexicon score based features for both english and hindi, emoticons and POS Tags based feature for both english and hindi , PMI score with scaling</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Accuracy obtained:</a:t>
            </a:r>
            <a:r>
              <a:rPr lang="en" sz="1400">
                <a:solidFill>
                  <a:schemeClr val="dk1"/>
                </a:solidFill>
                <a:latin typeface="Arial"/>
                <a:ea typeface="Arial"/>
                <a:cs typeface="Arial"/>
                <a:sym typeface="Arial"/>
              </a:rPr>
              <a:t> 61% (approx)</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ML Tool used:</a:t>
            </a:r>
            <a:r>
              <a:rPr lang="en" sz="1400">
                <a:solidFill>
                  <a:schemeClr val="dk1"/>
                </a:solidFill>
                <a:latin typeface="Arial"/>
                <a:ea typeface="Arial"/>
                <a:cs typeface="Arial"/>
                <a:sym typeface="Arial"/>
              </a:rPr>
              <a:t> LibSVM</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Final 10-fold cross validation accuracy:</a:t>
            </a:r>
            <a:r>
              <a:rPr lang="en" sz="1400">
                <a:solidFill>
                  <a:schemeClr val="dk1"/>
                </a:solidFill>
                <a:latin typeface="Arial"/>
                <a:ea typeface="Arial"/>
                <a:cs typeface="Arial"/>
                <a:sym typeface="Arial"/>
              </a:rPr>
              <a:t> 60% (approx.)</a:t>
            </a:r>
          </a:p>
        </p:txBody>
      </p:sp>
      <p:sp>
        <p:nvSpPr>
          <p:cNvPr id="103" name="Shape 103"/>
          <p:cNvSpPr txBox="1"/>
          <p:nvPr>
            <p:ph type="title"/>
          </p:nvPr>
        </p:nvSpPr>
        <p:spPr>
          <a:xfrm>
            <a:off x="390275" y="105553"/>
            <a:ext cx="8229600" cy="994200"/>
          </a:xfrm>
          <a:prstGeom prst="rect">
            <a:avLst/>
          </a:prstGeom>
        </p:spPr>
        <p:txBody>
          <a:bodyPr anchorCtr="0" anchor="b" bIns="91425" lIns="91425" rIns="91425" tIns="91425">
            <a:noAutofit/>
          </a:bodyPr>
          <a:lstStyle/>
          <a:p>
            <a:pPr lvl="0" rtl="0">
              <a:spcBef>
                <a:spcPts val="0"/>
              </a:spcBef>
              <a:buNone/>
            </a:pPr>
            <a:r>
              <a:rPr lang="en"/>
              <a:t>Method-5</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457200" y="1244245"/>
            <a:ext cx="8229600" cy="1583999"/>
          </a:xfrm>
          <a:prstGeom prst="rect">
            <a:avLst/>
          </a:prstGeom>
        </p:spPr>
        <p:txBody>
          <a:bodyPr anchorCtr="0" anchor="t" bIns="91425" lIns="91425" rIns="91425" tIns="91425">
            <a:noAutofit/>
          </a:bodyPr>
          <a:lstStyle/>
          <a:p>
            <a:pPr indent="-342900" lvl="0" marL="457200" rtl="0">
              <a:spcBef>
                <a:spcPts val="0"/>
              </a:spcBef>
              <a:buClr>
                <a:srgbClr val="000000"/>
              </a:buClr>
              <a:buSzPct val="100000"/>
              <a:buFont typeface="Arial"/>
              <a:buChar char="●"/>
            </a:pPr>
            <a:r>
              <a:rPr lang="en" sz="1800">
                <a:solidFill>
                  <a:schemeClr val="dk1"/>
                </a:solidFill>
              </a:rPr>
              <a:t>IIIT-H's Shallow Parser</a:t>
            </a:r>
          </a:p>
          <a:p>
            <a:pPr indent="-342900" lvl="0" marL="457200" rtl="0">
              <a:spcBef>
                <a:spcPts val="0"/>
              </a:spcBef>
              <a:buClr>
                <a:srgbClr val="000000"/>
              </a:buClr>
              <a:buSzPct val="100000"/>
              <a:buFont typeface="Arial"/>
              <a:buChar char="●"/>
            </a:pPr>
            <a:r>
              <a:rPr lang="en" sz="1800">
                <a:solidFill>
                  <a:srgbClr val="000000"/>
                </a:solidFill>
              </a:rPr>
              <a:t>LibSVM and LibLinear for SVM Classifier</a:t>
            </a:r>
          </a:p>
          <a:p>
            <a:pPr indent="-342900" lvl="0" marL="457200" rtl="0">
              <a:spcBef>
                <a:spcPts val="0"/>
              </a:spcBef>
              <a:buClr>
                <a:srgbClr val="000000"/>
              </a:buClr>
              <a:buSzPct val="100000"/>
              <a:buFont typeface="Arial"/>
              <a:buChar char="●"/>
            </a:pPr>
            <a:r>
              <a:rPr lang="en" sz="1800">
                <a:solidFill>
                  <a:srgbClr val="000000"/>
                </a:solidFill>
              </a:rPr>
              <a:t>CMU’s ARK-POS Tagger</a:t>
            </a:r>
          </a:p>
          <a:p>
            <a:pPr indent="-342900" lvl="0" marL="457200" rtl="0">
              <a:spcBef>
                <a:spcPts val="0"/>
              </a:spcBef>
              <a:buClr>
                <a:srgbClr val="000000"/>
              </a:buClr>
              <a:buSzPct val="100000"/>
              <a:buFont typeface="Arial"/>
              <a:buChar char="●"/>
            </a:pPr>
            <a:r>
              <a:rPr lang="en" sz="1800">
                <a:solidFill>
                  <a:srgbClr val="000000"/>
                </a:solidFill>
              </a:rPr>
              <a:t>English WordNet Dictionary</a:t>
            </a:r>
          </a:p>
        </p:txBody>
      </p:sp>
      <p:sp>
        <p:nvSpPr>
          <p:cNvPr id="109" name="Shape 109"/>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Tools/Resources Used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544800" y="2127475"/>
            <a:ext cx="8229600" cy="812399"/>
          </a:xfrm>
          <a:prstGeom prst="rect">
            <a:avLst/>
          </a:prstGeom>
        </p:spPr>
        <p:txBody>
          <a:bodyPr anchorCtr="0" anchor="b" bIns="91425" lIns="91425" rIns="91425" tIns="91425">
            <a:noAutofit/>
          </a:bodyPr>
          <a:lstStyle/>
          <a:p>
            <a:pPr lvl="0" rtl="0" algn="ctr">
              <a:spcBef>
                <a:spcPts val="0"/>
              </a:spcBef>
              <a:buNone/>
            </a:pPr>
            <a:r>
              <a:rPr i="1"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874225" y="382900"/>
            <a:ext cx="7725899" cy="4539000"/>
          </a:xfrm>
          <a:prstGeom prst="rect">
            <a:avLst/>
          </a:prstGeom>
        </p:spPr>
        <p:txBody>
          <a:bodyPr anchorCtr="0" anchor="b" bIns="91425" lIns="91425" rIns="91425" tIns="91425">
            <a:noAutofit/>
          </a:bodyPr>
          <a:lstStyle/>
          <a:p>
            <a:pPr indent="-419100" lvl="0" marL="457200" rtl="0">
              <a:spcBef>
                <a:spcPts val="0"/>
              </a:spcBef>
              <a:buClr>
                <a:srgbClr val="00387E"/>
              </a:buClr>
              <a:buSzPct val="100000"/>
              <a:buFont typeface="Trebuchet MS"/>
              <a:buChar char="●"/>
            </a:pPr>
            <a:r>
              <a:rPr lang="en" sz="3000">
                <a:solidFill>
                  <a:srgbClr val="00387E"/>
                </a:solidFill>
              </a:rPr>
              <a:t>Introduction: Sentiment Analysis and Code Mixing</a:t>
            </a:r>
          </a:p>
          <a:p>
            <a:pPr lvl="0" rtl="0">
              <a:spcBef>
                <a:spcPts val="0"/>
              </a:spcBef>
              <a:buNone/>
            </a:pPr>
            <a:r>
              <a:t/>
            </a:r>
            <a:endParaRPr sz="3000">
              <a:solidFill>
                <a:srgbClr val="00387E"/>
              </a:solidFill>
            </a:endParaRPr>
          </a:p>
          <a:p>
            <a:pPr indent="-419100" lvl="0" marL="457200" rtl="0">
              <a:spcBef>
                <a:spcPts val="0"/>
              </a:spcBef>
              <a:buClr>
                <a:srgbClr val="00387E"/>
              </a:buClr>
              <a:buSzPct val="100000"/>
              <a:buFont typeface="Trebuchet MS"/>
              <a:buChar char="●"/>
            </a:pPr>
            <a:r>
              <a:rPr lang="en" sz="3000">
                <a:solidFill>
                  <a:srgbClr val="00387E"/>
                </a:solidFill>
              </a:rPr>
              <a:t>Task Description</a:t>
            </a:r>
          </a:p>
          <a:p>
            <a:pPr lvl="0" rtl="0">
              <a:spcBef>
                <a:spcPts val="0"/>
              </a:spcBef>
              <a:buNone/>
            </a:pPr>
            <a:r>
              <a:t/>
            </a:r>
            <a:endParaRPr sz="3000">
              <a:solidFill>
                <a:srgbClr val="00387E"/>
              </a:solidFill>
            </a:endParaRPr>
          </a:p>
          <a:p>
            <a:pPr indent="-419100" lvl="0" marL="457200" rtl="0">
              <a:spcBef>
                <a:spcPts val="0"/>
              </a:spcBef>
              <a:buClr>
                <a:srgbClr val="00387E"/>
              </a:buClr>
              <a:buSzPct val="100000"/>
              <a:buFont typeface="Trebuchet MS"/>
              <a:buChar char="●"/>
            </a:pPr>
            <a:r>
              <a:rPr lang="en" sz="3000">
                <a:solidFill>
                  <a:srgbClr val="00387E"/>
                </a:solidFill>
              </a:rPr>
              <a:t>Resources Developed</a:t>
            </a:r>
          </a:p>
          <a:p>
            <a:pPr lvl="0" rtl="0">
              <a:spcBef>
                <a:spcPts val="0"/>
              </a:spcBef>
              <a:buNone/>
            </a:pPr>
            <a:r>
              <a:t/>
            </a:r>
            <a:endParaRPr sz="3000">
              <a:solidFill>
                <a:srgbClr val="00387E"/>
              </a:solidFill>
            </a:endParaRPr>
          </a:p>
          <a:p>
            <a:pPr indent="-419100" lvl="0" marL="457200" rtl="0">
              <a:spcBef>
                <a:spcPts val="0"/>
              </a:spcBef>
              <a:buClr>
                <a:srgbClr val="00387E"/>
              </a:buClr>
              <a:buSzPct val="100000"/>
              <a:buFont typeface="Trebuchet MS"/>
              <a:buChar char="●"/>
            </a:pPr>
            <a:r>
              <a:rPr lang="en" sz="3000"/>
              <a:t>Methods - </a:t>
            </a:r>
            <a:r>
              <a:rPr lang="en" sz="3000">
                <a:solidFill>
                  <a:srgbClr val="00387E"/>
                </a:solidFill>
              </a:rPr>
              <a:t>Feature Engineering</a:t>
            </a:r>
          </a:p>
          <a:p>
            <a:pPr lvl="0" rtl="0">
              <a:spcBef>
                <a:spcPts val="0"/>
              </a:spcBef>
              <a:buNone/>
            </a:pPr>
            <a:r>
              <a:t/>
            </a:r>
            <a:endParaRPr sz="3000">
              <a:solidFill>
                <a:srgbClr val="00387E"/>
              </a:solidFill>
            </a:endParaRPr>
          </a:p>
          <a:p>
            <a:pPr indent="-419100" lvl="0" marL="457200">
              <a:spcBef>
                <a:spcPts val="0"/>
              </a:spcBef>
              <a:buClr>
                <a:srgbClr val="00387E"/>
              </a:buClr>
              <a:buSzPct val="100000"/>
              <a:buFont typeface="Trebuchet MS"/>
              <a:buChar char="●"/>
            </a:pPr>
            <a:r>
              <a:rPr lang="en" sz="3000">
                <a:solidFill>
                  <a:srgbClr val="00387E"/>
                </a:solidFill>
              </a:rPr>
              <a:t>Results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30200" lvl="0" marL="457200" rtl="0" algn="just">
              <a:spcBef>
                <a:spcPts val="0"/>
              </a:spcBef>
              <a:buClr>
                <a:srgbClr val="000000"/>
              </a:buClr>
              <a:buSzPct val="100000"/>
              <a:buFont typeface="Arial"/>
              <a:buChar char="●"/>
            </a:pPr>
            <a:r>
              <a:rPr lang="en" sz="1600">
                <a:solidFill>
                  <a:srgbClr val="000000"/>
                </a:solidFill>
              </a:rPr>
              <a:t>Growing availability and popularity of opinion-rich resources such as online review sites, personal blogs, microblogging websites like twitter, facebook and other social networks new opportunities and challenges arise.</a:t>
            </a:r>
          </a:p>
          <a:p>
            <a:pPr lvl="0" rtl="0" algn="just">
              <a:spcBef>
                <a:spcPts val="0"/>
              </a:spcBef>
              <a:buNone/>
            </a:pPr>
            <a:r>
              <a:t/>
            </a:r>
            <a:endParaRPr sz="1600">
              <a:solidFill>
                <a:srgbClr val="000000"/>
              </a:solidFill>
            </a:endParaRPr>
          </a:p>
          <a:p>
            <a:pPr indent="-330200" lvl="0" marL="457200" rtl="0" algn="just">
              <a:spcBef>
                <a:spcPts val="0"/>
              </a:spcBef>
              <a:buClr>
                <a:srgbClr val="000000"/>
              </a:buClr>
              <a:buSzPct val="100000"/>
              <a:buFont typeface="Arial"/>
              <a:buChar char="●"/>
            </a:pPr>
            <a:r>
              <a:rPr lang="en" sz="1600">
                <a:solidFill>
                  <a:srgbClr val="000000"/>
                </a:solidFill>
              </a:rPr>
              <a:t>The Indian pages on these websites often contains hin-eng mixed comments, and mostly the users writes these comments in Roman script due to difficulty in writing Devanagari.</a:t>
            </a:r>
          </a:p>
          <a:p>
            <a:pPr lvl="0" rtl="0" algn="just">
              <a:spcBef>
                <a:spcPts val="0"/>
              </a:spcBef>
              <a:buNone/>
            </a:pPr>
            <a:r>
              <a:t/>
            </a:r>
            <a:endParaRPr b="1" sz="1600">
              <a:solidFill>
                <a:srgbClr val="000000"/>
              </a:solidFill>
            </a:endParaRPr>
          </a:p>
          <a:p>
            <a:pPr indent="-330200" lvl="0" marL="457200" rtl="0" algn="just">
              <a:spcBef>
                <a:spcPts val="0"/>
              </a:spcBef>
              <a:buClr>
                <a:srgbClr val="000000"/>
              </a:buClr>
              <a:buSzPct val="100000"/>
              <a:buFont typeface="Arial"/>
              <a:buChar char="●"/>
            </a:pPr>
            <a:r>
              <a:rPr lang="en" sz="1600">
                <a:solidFill>
                  <a:srgbClr val="000000"/>
                </a:solidFill>
              </a:rPr>
              <a:t>Marketers can use this to research public opinion of their company and products, or to analyze customer satisfaction.(can know what’s right and what went wrong in other words positive and negative aspects of there service/product)</a:t>
            </a:r>
          </a:p>
        </p:txBody>
      </p:sp>
      <p:sp>
        <p:nvSpPr>
          <p:cNvPr id="54" name="Shape 54"/>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Introduction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0" lvl="0" marL="0" rtl="0" algn="just">
              <a:lnSpc>
                <a:spcPct val="115000"/>
              </a:lnSpc>
              <a:spcBef>
                <a:spcPts val="0"/>
              </a:spcBef>
              <a:buClr>
                <a:srgbClr val="000000"/>
              </a:buClr>
              <a:buSzPct val="100000"/>
              <a:buNone/>
            </a:pPr>
            <a:r>
              <a:rPr lang="en" sz="1600">
                <a:solidFill>
                  <a:schemeClr val="dk1"/>
                </a:solidFill>
              </a:rPr>
              <a:t>Automatically extracting sentiment from a given </a:t>
            </a:r>
            <a:r>
              <a:rPr b="1" lang="en" sz="1600">
                <a:solidFill>
                  <a:schemeClr val="dk1"/>
                </a:solidFill>
              </a:rPr>
              <a:t>text sample </a:t>
            </a:r>
            <a:r>
              <a:rPr lang="en" sz="1600">
                <a:solidFill>
                  <a:schemeClr val="dk1"/>
                </a:solidFill>
              </a:rPr>
              <a:t>is the task at hand. One can observe code-mixing in user generated content on social media, especially from multilingual users (people knowing more than one language). Such data neither has any specific spelling standards nor any formal grammar rules.</a:t>
            </a:r>
          </a:p>
          <a:p>
            <a:pPr indent="0" lvl="0" marL="0" rtl="0" algn="just">
              <a:lnSpc>
                <a:spcPct val="115000"/>
              </a:lnSpc>
              <a:spcBef>
                <a:spcPts val="0"/>
              </a:spcBef>
              <a:buClr>
                <a:srgbClr val="000000"/>
              </a:buClr>
              <a:buSzPct val="100000"/>
              <a:buNone/>
            </a:pPr>
            <a:r>
              <a:rPr lang="en" sz="1600">
                <a:solidFill>
                  <a:srgbClr val="000000"/>
                </a:solidFill>
              </a:rPr>
              <a:t>We take up a training dataset which contains comments of labelled with sentiment classes, described as follows:</a:t>
            </a:r>
          </a:p>
          <a:p>
            <a:pPr indent="457200" rtl="0" algn="just">
              <a:lnSpc>
                <a:spcPct val="115000"/>
              </a:lnSpc>
              <a:spcBef>
                <a:spcPts val="0"/>
              </a:spcBef>
              <a:buNone/>
            </a:pPr>
            <a:r>
              <a:rPr b="1" lang="en" sz="1600">
                <a:solidFill>
                  <a:schemeClr val="dk1"/>
                </a:solidFill>
              </a:rPr>
              <a:t>-1 – Negative</a:t>
            </a:r>
          </a:p>
          <a:p>
            <a:pPr indent="457200" rtl="0" algn="just">
              <a:lnSpc>
                <a:spcPct val="115000"/>
              </a:lnSpc>
              <a:spcBef>
                <a:spcPts val="0"/>
              </a:spcBef>
              <a:buNone/>
            </a:pPr>
            <a:r>
              <a:rPr b="1" lang="en" sz="1600">
                <a:solidFill>
                  <a:srgbClr val="000000"/>
                </a:solidFill>
              </a:rPr>
              <a:t>0 – </a:t>
            </a:r>
            <a:r>
              <a:rPr b="1" lang="en" sz="1600">
                <a:solidFill>
                  <a:schemeClr val="dk1"/>
                </a:solidFill>
              </a:rPr>
              <a:t>Neutral</a:t>
            </a:r>
          </a:p>
          <a:p>
            <a:pPr indent="457200" rtl="0" algn="just">
              <a:lnSpc>
                <a:spcPct val="115000"/>
              </a:lnSpc>
              <a:spcBef>
                <a:spcPts val="0"/>
              </a:spcBef>
              <a:buNone/>
            </a:pPr>
            <a:r>
              <a:rPr b="1" lang="en" sz="1600">
                <a:solidFill>
                  <a:srgbClr val="000000"/>
                </a:solidFill>
              </a:rPr>
              <a:t>1 – </a:t>
            </a:r>
            <a:r>
              <a:rPr b="1" lang="en" sz="1600">
                <a:solidFill>
                  <a:schemeClr val="dk1"/>
                </a:solidFill>
              </a:rPr>
              <a:t>Positive</a:t>
            </a:r>
          </a:p>
          <a:p>
            <a:pPr indent="0" lvl="0" marL="0" rtl="0" algn="just">
              <a:lnSpc>
                <a:spcPct val="115000"/>
              </a:lnSpc>
              <a:spcBef>
                <a:spcPts val="0"/>
              </a:spcBef>
              <a:buNone/>
            </a:pPr>
            <a:r>
              <a:rPr lang="en" sz="1600">
                <a:solidFill>
                  <a:srgbClr val="000000"/>
                </a:solidFill>
              </a:rPr>
              <a:t>Task is to, use the training set to construct a model which then can be used to predict the class labels of the test dataset.</a:t>
            </a:r>
          </a:p>
        </p:txBody>
      </p:sp>
      <p:sp>
        <p:nvSpPr>
          <p:cNvPr id="60" name="Shape 60"/>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Task Description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Resources Developed</a:t>
            </a:r>
          </a:p>
        </p:txBody>
      </p:sp>
      <p:sp>
        <p:nvSpPr>
          <p:cNvPr id="66" name="Shape 66"/>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30200" lvl="0" marL="457200" rtl="0" algn="just">
              <a:lnSpc>
                <a:spcPct val="115000"/>
              </a:lnSpc>
              <a:spcBef>
                <a:spcPts val="0"/>
              </a:spcBef>
              <a:buClr>
                <a:srgbClr val="000000"/>
              </a:buClr>
              <a:buSzPct val="100000"/>
              <a:buFont typeface="Trebuchet MS"/>
              <a:buChar char="●"/>
            </a:pPr>
            <a:r>
              <a:rPr b="1" lang="en" sz="1600">
                <a:solidFill>
                  <a:srgbClr val="000000"/>
                </a:solidFill>
              </a:rPr>
              <a:t>Dataset:</a:t>
            </a:r>
            <a:r>
              <a:rPr lang="en" sz="1600">
                <a:solidFill>
                  <a:srgbClr val="000000"/>
                </a:solidFill>
              </a:rPr>
              <a:t> Crawled raw data from Facebook’s famous public pages like Narendra Modi, AAP, Garbage Bin etc.</a:t>
            </a:r>
          </a:p>
          <a:p>
            <a:pPr lvl="0" rtl="0" algn="just">
              <a:lnSpc>
                <a:spcPct val="115000"/>
              </a:lnSpc>
              <a:spcBef>
                <a:spcPts val="0"/>
              </a:spcBef>
              <a:buNone/>
            </a:pPr>
            <a:r>
              <a:rPr lang="en" sz="1600">
                <a:solidFill>
                  <a:srgbClr val="000000"/>
                </a:solidFill>
              </a:rPr>
              <a:t>	Cleaned, refined and labelled data with total count of 6700.</a:t>
            </a:r>
          </a:p>
          <a:p>
            <a:pPr indent="-330200" lvl="0" marL="457200" rtl="0" algn="just">
              <a:lnSpc>
                <a:spcPct val="115000"/>
              </a:lnSpc>
              <a:spcBef>
                <a:spcPts val="0"/>
              </a:spcBef>
              <a:buClr>
                <a:srgbClr val="000000"/>
              </a:buClr>
              <a:buSzPct val="100000"/>
              <a:buFont typeface="Trebuchet MS"/>
              <a:buChar char="●"/>
            </a:pPr>
            <a:r>
              <a:rPr b="1" lang="en" sz="1600">
                <a:solidFill>
                  <a:srgbClr val="000000"/>
                </a:solidFill>
              </a:rPr>
              <a:t>Dictionaries</a:t>
            </a:r>
            <a:r>
              <a:rPr lang="en" sz="1600">
                <a:solidFill>
                  <a:srgbClr val="000000"/>
                </a:solidFill>
              </a:rPr>
              <a:t>: Using Hindi wordnet dictionary by IITB and Hindi dictionary developed at IIITH, developed two new dictionaries by following method:</a:t>
            </a:r>
          </a:p>
          <a:p>
            <a:pPr indent="-330200" lvl="1" marL="914400" rtl="0" algn="just">
              <a:lnSpc>
                <a:spcPct val="115000"/>
              </a:lnSpc>
              <a:spcBef>
                <a:spcPts val="0"/>
              </a:spcBef>
              <a:buClr>
                <a:srgbClr val="000000"/>
              </a:buClr>
              <a:buSzPct val="100000"/>
              <a:buFont typeface="Trebuchet MS"/>
              <a:buChar char="○"/>
            </a:pPr>
            <a:r>
              <a:rPr lang="en" sz="1600">
                <a:solidFill>
                  <a:srgbClr val="000000"/>
                </a:solidFill>
              </a:rPr>
              <a:t>First converted the Devanagari words to WX using IIITH Shallow parser.</a:t>
            </a:r>
          </a:p>
          <a:p>
            <a:pPr indent="-330200" lvl="1" marL="914400" rtl="0" algn="just">
              <a:lnSpc>
                <a:spcPct val="115000"/>
              </a:lnSpc>
              <a:spcBef>
                <a:spcPts val="0"/>
              </a:spcBef>
              <a:buClr>
                <a:srgbClr val="000000"/>
              </a:buClr>
              <a:buSzPct val="100000"/>
              <a:buFont typeface="Trebuchet MS"/>
              <a:buChar char="○"/>
            </a:pPr>
            <a:r>
              <a:rPr lang="en" sz="1600">
                <a:solidFill>
                  <a:srgbClr val="000000"/>
                </a:solidFill>
              </a:rPr>
              <a:t>Using reverse-WX notation rules, converted words to roman script.</a:t>
            </a:r>
          </a:p>
          <a:p>
            <a:pPr indent="0" marL="457200" rtl="0" algn="just">
              <a:lnSpc>
                <a:spcPct val="115000"/>
              </a:lnSpc>
              <a:spcBef>
                <a:spcPts val="0"/>
              </a:spcBef>
              <a:buNone/>
            </a:pPr>
            <a:r>
              <a:rPr lang="en" sz="1600">
                <a:solidFill>
                  <a:srgbClr val="000000"/>
                </a:solidFill>
              </a:rPr>
              <a:t>For example:</a:t>
            </a:r>
          </a:p>
          <a:p>
            <a:pPr indent="0" lvl="0" marL="457200" rtl="0" algn="just">
              <a:lnSpc>
                <a:spcPct val="115000"/>
              </a:lnSpc>
              <a:spcBef>
                <a:spcPts val="0"/>
              </a:spcBef>
              <a:buNone/>
            </a:pPr>
            <a:r>
              <a:t/>
            </a:r>
            <a:endParaRPr sz="1600">
              <a:solidFill>
                <a:srgbClr val="000000"/>
              </a:solidFill>
            </a:endParaRPr>
          </a:p>
        </p:txBody>
      </p:sp>
      <p:pic>
        <p:nvPicPr>
          <p:cNvPr id="67" name="Shape 67"/>
          <p:cNvPicPr preferRelativeResize="0"/>
          <p:nvPr/>
        </p:nvPicPr>
        <p:blipFill>
          <a:blip r:embed="rId3">
            <a:alphaModFix/>
          </a:blip>
          <a:stretch>
            <a:fillRect/>
          </a:stretch>
        </p:blipFill>
        <p:spPr>
          <a:xfrm>
            <a:off x="2228050" y="3299825"/>
            <a:ext cx="4544399" cy="15747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30200" lvl="0" marL="457200" rtl="0" algn="just">
              <a:spcBef>
                <a:spcPts val="0"/>
              </a:spcBef>
              <a:buClr>
                <a:srgbClr val="000000"/>
              </a:buClr>
              <a:buSzPct val="100000"/>
              <a:buFont typeface="Arial"/>
              <a:buChar char="●"/>
            </a:pPr>
            <a:r>
              <a:rPr b="1" lang="en" sz="1600">
                <a:solidFill>
                  <a:srgbClr val="000000"/>
                </a:solidFill>
              </a:rPr>
              <a:t>Support Vector Machine (SVM)</a:t>
            </a:r>
          </a:p>
          <a:p>
            <a:pPr indent="457200" lvl="0" rtl="0" algn="just">
              <a:spcBef>
                <a:spcPts val="0"/>
              </a:spcBef>
              <a:buClr>
                <a:schemeClr val="dk1"/>
              </a:buClr>
              <a:buSzPct val="68750"/>
              <a:buFont typeface="Arial"/>
              <a:buNone/>
            </a:pPr>
            <a:r>
              <a:rPr b="1" lang="en" sz="1600">
                <a:solidFill>
                  <a:srgbClr val="000000"/>
                </a:solidFill>
              </a:rPr>
              <a:t>a. Pre-processing of comments</a:t>
            </a:r>
          </a:p>
          <a:p>
            <a:pPr indent="457200" lvl="0" marL="457200" rtl="0" algn="just">
              <a:spcBef>
                <a:spcPts val="0"/>
              </a:spcBef>
              <a:buClr>
                <a:schemeClr val="dk1"/>
              </a:buClr>
              <a:buSzPct val="68750"/>
              <a:buFont typeface="Arial"/>
              <a:buNone/>
            </a:pPr>
            <a:r>
              <a:rPr lang="en" sz="1600">
                <a:solidFill>
                  <a:srgbClr val="000000"/>
                </a:solidFill>
              </a:rPr>
              <a:t>POS tagging, lowercase, handling negation, Normalization(de-vowelization and permutations of words)</a:t>
            </a:r>
          </a:p>
          <a:p>
            <a:pPr indent="457200" lvl="0" rtl="0" algn="just">
              <a:spcBef>
                <a:spcPts val="0"/>
              </a:spcBef>
              <a:buClr>
                <a:schemeClr val="dk1"/>
              </a:buClr>
              <a:buSzPct val="68750"/>
              <a:buFont typeface="Arial"/>
              <a:buNone/>
            </a:pPr>
            <a:r>
              <a:rPr b="1" lang="en" sz="1600">
                <a:solidFill>
                  <a:srgbClr val="000000"/>
                </a:solidFill>
              </a:rPr>
              <a:t>b. Feature Vector Creation</a:t>
            </a:r>
          </a:p>
          <a:p>
            <a:pPr indent="457200" lvl="0" marL="457200" rtl="0" algn="just">
              <a:spcBef>
                <a:spcPts val="0"/>
              </a:spcBef>
              <a:buNone/>
            </a:pPr>
            <a:r>
              <a:rPr lang="en" sz="1600">
                <a:solidFill>
                  <a:srgbClr val="000000"/>
                </a:solidFill>
              </a:rPr>
              <a:t>word-n-gram, lexicon score based features (prior polarity using dictionary), POS-tags counts separate for english and hindi words, emoticons, PMI based scoring.</a:t>
            </a:r>
          </a:p>
        </p:txBody>
      </p:sp>
      <p:sp>
        <p:nvSpPr>
          <p:cNvPr id="73" name="Shape 73"/>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Technique &amp; Feature Engineering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390275" y="1143817"/>
            <a:ext cx="8229600" cy="3630300"/>
          </a:xfrm>
          <a:prstGeom prst="rect">
            <a:avLst/>
          </a:prstGeom>
        </p:spPr>
        <p:txBody>
          <a:bodyPr anchorCtr="0" anchor="t" bIns="91425" lIns="91425" rIns="91425" tIns="91425">
            <a:noAutofit/>
          </a:bodyPr>
          <a:lstStyle/>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Feature Vector used:</a:t>
            </a:r>
            <a:r>
              <a:rPr lang="en" sz="1400">
                <a:solidFill>
                  <a:schemeClr val="dk1"/>
                </a:solidFill>
                <a:latin typeface="Arial"/>
                <a:ea typeface="Arial"/>
                <a:cs typeface="Arial"/>
                <a:sym typeface="Arial"/>
              </a:rPr>
              <a:t> Unigrams and bigrams without normalization</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Accuracy obtained:</a:t>
            </a:r>
            <a:r>
              <a:rPr lang="en" sz="1400">
                <a:solidFill>
                  <a:schemeClr val="dk1"/>
                </a:solidFill>
                <a:latin typeface="Arial"/>
                <a:ea typeface="Arial"/>
                <a:cs typeface="Arial"/>
                <a:sym typeface="Arial"/>
              </a:rPr>
              <a:t> 49% (approx.)</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ML Tool used:</a:t>
            </a:r>
            <a:r>
              <a:rPr lang="en" sz="1400">
                <a:solidFill>
                  <a:schemeClr val="dk1"/>
                </a:solidFill>
                <a:latin typeface="Arial"/>
                <a:ea typeface="Arial"/>
                <a:cs typeface="Arial"/>
                <a:sym typeface="Arial"/>
              </a:rPr>
              <a:t> LibSVM</a:t>
            </a:r>
          </a:p>
        </p:txBody>
      </p:sp>
      <p:sp>
        <p:nvSpPr>
          <p:cNvPr id="79" name="Shape 79"/>
          <p:cNvSpPr txBox="1"/>
          <p:nvPr>
            <p:ph type="title"/>
          </p:nvPr>
        </p:nvSpPr>
        <p:spPr>
          <a:xfrm>
            <a:off x="390275" y="105553"/>
            <a:ext cx="8229600" cy="994200"/>
          </a:xfrm>
          <a:prstGeom prst="rect">
            <a:avLst/>
          </a:prstGeom>
        </p:spPr>
        <p:txBody>
          <a:bodyPr anchorCtr="0" anchor="b" bIns="91425" lIns="91425" rIns="91425" tIns="91425">
            <a:noAutofit/>
          </a:bodyPr>
          <a:lstStyle/>
          <a:p>
            <a:pPr lvl="0" rtl="0">
              <a:spcBef>
                <a:spcPts val="0"/>
              </a:spcBef>
              <a:buNone/>
            </a:pPr>
            <a:r>
              <a:rPr lang="en"/>
              <a:t>Method-1</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390275" y="1143817"/>
            <a:ext cx="8229600" cy="3630300"/>
          </a:xfrm>
          <a:prstGeom prst="rect">
            <a:avLst/>
          </a:prstGeom>
        </p:spPr>
        <p:txBody>
          <a:bodyPr anchorCtr="0" anchor="t" bIns="91425" lIns="91425" rIns="91425" tIns="91425">
            <a:noAutofit/>
          </a:bodyPr>
          <a:lstStyle/>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Feature Vector used:</a:t>
            </a:r>
            <a:r>
              <a:rPr lang="en" sz="1400">
                <a:solidFill>
                  <a:schemeClr val="dk1"/>
                </a:solidFill>
                <a:latin typeface="Arial"/>
                <a:ea typeface="Arial"/>
                <a:cs typeface="Arial"/>
                <a:sym typeface="Arial"/>
              </a:rPr>
              <a:t> Unigrams and bigrams with normalization</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Accuracy obtained:</a:t>
            </a:r>
            <a:r>
              <a:rPr lang="en" sz="1400">
                <a:solidFill>
                  <a:schemeClr val="dk1"/>
                </a:solidFill>
                <a:latin typeface="Arial"/>
                <a:ea typeface="Arial"/>
                <a:cs typeface="Arial"/>
                <a:sym typeface="Arial"/>
              </a:rPr>
              <a:t> 53% (approx.)</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ML Tool used:</a:t>
            </a:r>
            <a:r>
              <a:rPr lang="en" sz="1400">
                <a:solidFill>
                  <a:schemeClr val="dk1"/>
                </a:solidFill>
                <a:latin typeface="Arial"/>
                <a:ea typeface="Arial"/>
                <a:cs typeface="Arial"/>
                <a:sym typeface="Arial"/>
              </a:rPr>
              <a:t> LibSVM</a:t>
            </a:r>
          </a:p>
        </p:txBody>
      </p:sp>
      <p:sp>
        <p:nvSpPr>
          <p:cNvPr id="85" name="Shape 85"/>
          <p:cNvSpPr txBox="1"/>
          <p:nvPr>
            <p:ph type="title"/>
          </p:nvPr>
        </p:nvSpPr>
        <p:spPr>
          <a:xfrm>
            <a:off x="390275" y="105553"/>
            <a:ext cx="8229600" cy="994200"/>
          </a:xfrm>
          <a:prstGeom prst="rect">
            <a:avLst/>
          </a:prstGeom>
        </p:spPr>
        <p:txBody>
          <a:bodyPr anchorCtr="0" anchor="b" bIns="91425" lIns="91425" rIns="91425" tIns="91425">
            <a:noAutofit/>
          </a:bodyPr>
          <a:lstStyle/>
          <a:p>
            <a:pPr lvl="0" rtl="0">
              <a:spcBef>
                <a:spcPts val="0"/>
              </a:spcBef>
              <a:buNone/>
            </a:pPr>
            <a:r>
              <a:rPr lang="en"/>
              <a:t>Method-2</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390275" y="1143817"/>
            <a:ext cx="8229600" cy="3630300"/>
          </a:xfrm>
          <a:prstGeom prst="rect">
            <a:avLst/>
          </a:prstGeom>
        </p:spPr>
        <p:txBody>
          <a:bodyPr anchorCtr="0" anchor="t" bIns="91425" lIns="91425" rIns="91425" tIns="91425">
            <a:noAutofit/>
          </a:bodyPr>
          <a:lstStyle/>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Feature Vector used: </a:t>
            </a:r>
            <a:r>
              <a:rPr lang="en" sz="1400">
                <a:solidFill>
                  <a:schemeClr val="dk1"/>
                </a:solidFill>
                <a:latin typeface="Arial"/>
                <a:ea typeface="Arial"/>
                <a:cs typeface="Arial"/>
                <a:sym typeface="Arial"/>
              </a:rPr>
              <a:t>Unigrams and bigrams with normalization, lexicon score based features for both english and hindi, emoticons</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Accuracy obtained:</a:t>
            </a:r>
            <a:r>
              <a:rPr lang="en" sz="1400">
                <a:solidFill>
                  <a:schemeClr val="dk1"/>
                </a:solidFill>
                <a:latin typeface="Arial"/>
                <a:ea typeface="Arial"/>
                <a:cs typeface="Arial"/>
                <a:sym typeface="Arial"/>
              </a:rPr>
              <a:t> 57% (approx.)</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b="1" lang="en" sz="1400">
                <a:solidFill>
                  <a:schemeClr val="dk1"/>
                </a:solidFill>
                <a:latin typeface="Arial"/>
                <a:ea typeface="Arial"/>
                <a:cs typeface="Arial"/>
                <a:sym typeface="Arial"/>
              </a:rPr>
              <a:t>ML Tool used:</a:t>
            </a:r>
            <a:r>
              <a:rPr lang="en" sz="1400">
                <a:solidFill>
                  <a:schemeClr val="dk1"/>
                </a:solidFill>
                <a:latin typeface="Arial"/>
                <a:ea typeface="Arial"/>
                <a:cs typeface="Arial"/>
                <a:sym typeface="Arial"/>
              </a:rPr>
              <a:t> LibSVM</a:t>
            </a:r>
          </a:p>
        </p:txBody>
      </p:sp>
      <p:sp>
        <p:nvSpPr>
          <p:cNvPr id="91" name="Shape 91"/>
          <p:cNvSpPr txBox="1"/>
          <p:nvPr>
            <p:ph type="title"/>
          </p:nvPr>
        </p:nvSpPr>
        <p:spPr>
          <a:xfrm>
            <a:off x="390275" y="105553"/>
            <a:ext cx="8229600" cy="994200"/>
          </a:xfrm>
          <a:prstGeom prst="rect">
            <a:avLst/>
          </a:prstGeom>
        </p:spPr>
        <p:txBody>
          <a:bodyPr anchorCtr="0" anchor="b" bIns="91425" lIns="91425" rIns="91425" tIns="91425">
            <a:noAutofit/>
          </a:bodyPr>
          <a:lstStyle/>
          <a:p>
            <a:pPr lvl="0" rtl="0">
              <a:spcBef>
                <a:spcPts val="0"/>
              </a:spcBef>
              <a:buNone/>
            </a:pPr>
            <a:r>
              <a:rPr lang="en"/>
              <a:t>Method-3</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