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La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Vrishti Ja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Light-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LatoLight-italic.fntdata"/><Relationship Id="rId10" Type="http://schemas.openxmlformats.org/officeDocument/2006/relationships/slide" Target="slides/slide4.xml"/><Relationship Id="rId32" Type="http://schemas.openxmlformats.org/officeDocument/2006/relationships/font" Target="fonts/LatoLigh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atoLigh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regular.fntdata"/><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8T19:20:03.856">
    <p:pos x="6000" y="0"/>
    <p:text>It allowed us to gently guide them to get their thoughts on the elements we were most interested in.
We did focus on not tainting the results by guiding them too much.</p:text>
  </p:cm>
  <p:cm authorId="0" idx="2" dt="2019-12-08T19:19:03.708">
    <p:pos x="6000" y="100"/>
    <p:text>In the thinking aloud test, we asked test participants to use the system (forms in our case) while continuously thinking out loud — that is, simply verbalizing their thoughts as they move through the user interface(forms in our case).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12-08T19:37:36.424">
    <p:pos x="6000" y="0"/>
    <p:text>Making instructions more concise
Adjusting headings, alignment, and spacing
Adding enclosure and order
Design consistency 
Emphasizing important areas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12-08T19:14:31.106">
    <p:pos x="6000" y="0"/>
    <p:text>Recommendation to Client
We understand that the form in use has been thoughtfully designed and it has been fulfilling the purpose successfully for a long time. Our aim was to make the form more usable by applying the basic principles of usability that we learnt throughout the class.
To achieve this, we decided to create prototypes of the form and tested each of them. Usability testing helped a lot in providing perspective to our team with respect to getting insights like- what changes we thought would affect the user versus what actually the users found useful. 
During our iterations, we focused on changing only parts of the form at a time in order to isolate the changes we made, and be better able to see the differences in real-world usability due to those changes. 
Following is the final prototype we created after 2-3 iterations and it is a result of our initiations in making the design better and the users reaction to the prototypes at each stage of iteration. 
We don’t know if this could count as a better form for adding/dropping subjects in late deadlines in RPI, if practically put to practice; But we surely believe it can be a recommended revised version of the original form.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c06db24a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c06db24a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c06db24a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c06db24a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c2b73c2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c2b73c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02fa8bb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02fa8bb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c06db24a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06db24a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Instructions </a:t>
            </a:r>
            <a:endParaRPr/>
          </a:p>
          <a:p>
            <a:pPr indent="-298450" lvl="1" marL="914400" rtl="0" algn="l">
              <a:spcBef>
                <a:spcPts val="0"/>
              </a:spcBef>
              <a:spcAft>
                <a:spcPts val="0"/>
              </a:spcAft>
              <a:buSzPts val="1100"/>
              <a:buChar char="-"/>
            </a:pPr>
            <a:r>
              <a:rPr lang="en"/>
              <a:t>Wall of text</a:t>
            </a:r>
            <a:endParaRPr/>
          </a:p>
          <a:p>
            <a:pPr indent="-298450" lvl="1" marL="914400" rtl="0" algn="l">
              <a:spcBef>
                <a:spcPts val="0"/>
              </a:spcBef>
              <a:spcAft>
                <a:spcPts val="0"/>
              </a:spcAft>
              <a:buSzPts val="1100"/>
              <a:buChar char="-"/>
            </a:pPr>
            <a:r>
              <a:rPr lang="en"/>
              <a:t>Not actually read by lots of users</a:t>
            </a:r>
            <a:endParaRPr/>
          </a:p>
          <a:p>
            <a:pPr indent="-298450" lvl="1" marL="914400" rtl="0" algn="l">
              <a:spcBef>
                <a:spcPts val="0"/>
              </a:spcBef>
              <a:spcAft>
                <a:spcPts val="0"/>
              </a:spcAft>
              <a:buSzPts val="1100"/>
              <a:buChar char="-"/>
            </a:pPr>
            <a:r>
              <a:rPr lang="en"/>
              <a:t>Parts were redundant</a:t>
            </a:r>
            <a:endParaRPr/>
          </a:p>
          <a:p>
            <a:pPr indent="-298450" lvl="1" marL="914400" rtl="0" algn="l">
              <a:spcBef>
                <a:spcPts val="0"/>
              </a:spcBef>
              <a:spcAft>
                <a:spcPts val="0"/>
              </a:spcAft>
              <a:buSzPts val="1100"/>
              <a:buChar char="-"/>
            </a:pPr>
            <a:r>
              <a:rPr lang="en"/>
              <a:t>Alignment was not consistent</a:t>
            </a:r>
            <a:endParaRPr/>
          </a:p>
          <a:p>
            <a:pPr indent="-298450" lvl="0" marL="457200" rtl="0" algn="l">
              <a:spcBef>
                <a:spcPts val="0"/>
              </a:spcBef>
              <a:spcAft>
                <a:spcPts val="0"/>
              </a:spcAft>
              <a:buSzPts val="1100"/>
              <a:buChar char="-"/>
            </a:pPr>
            <a:r>
              <a:rPr lang="en"/>
              <a:t>Formatting</a:t>
            </a:r>
            <a:endParaRPr/>
          </a:p>
          <a:p>
            <a:pPr indent="-298450" lvl="1" marL="914400" rtl="0" algn="l">
              <a:spcBef>
                <a:spcPts val="0"/>
              </a:spcBef>
              <a:spcAft>
                <a:spcPts val="0"/>
              </a:spcAft>
              <a:buSzPts val="1100"/>
              <a:buChar char="-"/>
            </a:pPr>
            <a:r>
              <a:rPr lang="en"/>
              <a:t>Some parts were not clear what they actually were</a:t>
            </a:r>
            <a:endParaRPr/>
          </a:p>
          <a:p>
            <a:pPr indent="-298450" lvl="1" marL="914400" rtl="0" algn="l">
              <a:spcBef>
                <a:spcPts val="0"/>
              </a:spcBef>
              <a:spcAft>
                <a:spcPts val="0"/>
              </a:spcAft>
              <a:buSzPts val="1100"/>
              <a:buChar char="-"/>
            </a:pPr>
            <a:r>
              <a:rPr lang="en"/>
              <a:t>Date sometimes uses __/__/__ and sometimes ______</a:t>
            </a:r>
            <a:endParaRPr/>
          </a:p>
          <a:p>
            <a:pPr indent="-298450" lvl="0" marL="457200" rtl="0" algn="l">
              <a:spcBef>
                <a:spcPts val="0"/>
              </a:spcBef>
              <a:spcAft>
                <a:spcPts val="0"/>
              </a:spcAft>
              <a:buSzPts val="1100"/>
              <a:buChar char="-"/>
            </a:pPr>
            <a:r>
              <a:rPr lang="en"/>
              <a:t>Users not reading instructions</a:t>
            </a:r>
            <a:endParaRPr/>
          </a:p>
          <a:p>
            <a:pPr indent="-298450" lvl="1" marL="914400" rtl="0" algn="l">
              <a:spcBef>
                <a:spcPts val="0"/>
              </a:spcBef>
              <a:spcAft>
                <a:spcPts val="0"/>
              </a:spcAft>
              <a:buSzPts val="1100"/>
              <a:buChar char="-"/>
            </a:pPr>
            <a:r>
              <a:rPr lang="en"/>
              <a:t>Related to the first problem</a:t>
            </a:r>
            <a:endParaRPr/>
          </a:p>
          <a:p>
            <a:pPr indent="-298450" lvl="1" marL="914400" rtl="0" algn="l">
              <a:spcBef>
                <a:spcPts val="0"/>
              </a:spcBef>
              <a:spcAft>
                <a:spcPts val="0"/>
              </a:spcAft>
              <a:buSzPts val="1100"/>
              <a:buChar char="-"/>
            </a:pPr>
            <a:r>
              <a:rPr lang="en"/>
              <a:t>Also may not have known about instructions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c2b73c2c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2b73c2c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c06db24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c06db24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c06db24a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c06db24a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c06db24a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c06db24a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rgbClr val="000000"/>
              </a:buClr>
              <a:buSzPts val="1200"/>
              <a:buFont typeface="Lato Light"/>
              <a:buChar char="○"/>
            </a:pPr>
            <a:r>
              <a:rPr lang="en" sz="1200">
                <a:latin typeface="Lato Light"/>
                <a:ea typeface="Lato Light"/>
                <a:cs typeface="Lato Light"/>
                <a:sym typeface="Lato Light"/>
              </a:rPr>
              <a:t>Talk aloud- </a:t>
            </a:r>
            <a:r>
              <a:rPr lang="en" sz="1200">
                <a:latin typeface="Lato Light"/>
                <a:ea typeface="Lato Light"/>
                <a:cs typeface="Lato Light"/>
                <a:sym typeface="Lato Light"/>
              </a:rPr>
              <a:t>In this test we asked the participants to use the form while continuously thinking out loud — that is, simply verbalizing their thoughts as they move through the form.In this method we posed several questions to the users while filling out the form.</a:t>
            </a:r>
            <a:br>
              <a:rPr lang="en" sz="1200">
                <a:latin typeface="Lato Light"/>
                <a:ea typeface="Lato Light"/>
                <a:cs typeface="Lato Light"/>
                <a:sym typeface="Lato Light"/>
              </a:rPr>
            </a:br>
            <a:br>
              <a:rPr lang="en" sz="1200">
                <a:latin typeface="Lato Light"/>
                <a:ea typeface="Lato Light"/>
                <a:cs typeface="Lato Light"/>
                <a:sym typeface="Lato Light"/>
              </a:rPr>
            </a:br>
            <a:r>
              <a:rPr lang="en" sz="1200">
                <a:latin typeface="Lato Light"/>
                <a:ea typeface="Lato Light"/>
                <a:cs typeface="Lato Light"/>
                <a:sym typeface="Lato Light"/>
              </a:rPr>
              <a:t>One-on-one talk-aloud</a:t>
            </a:r>
            <a:endParaRPr sz="1200">
              <a:latin typeface="Lato Light"/>
              <a:ea typeface="Lato Light"/>
              <a:cs typeface="Lato Light"/>
              <a:sym typeface="Lato Light"/>
            </a:endParaRPr>
          </a:p>
          <a:p>
            <a:pPr indent="-304800" lvl="1" marL="914400" rtl="0" algn="just">
              <a:lnSpc>
                <a:spcPct val="115000"/>
              </a:lnSpc>
              <a:spcBef>
                <a:spcPts val="0"/>
              </a:spcBef>
              <a:spcAft>
                <a:spcPts val="0"/>
              </a:spcAft>
              <a:buClr>
                <a:srgbClr val="000000"/>
              </a:buClr>
              <a:buSzPts val="1200"/>
              <a:buFont typeface="Lato Light"/>
              <a:buChar char="○"/>
            </a:pPr>
            <a:r>
              <a:rPr lang="en" sz="1200">
                <a:latin typeface="Lato Light"/>
                <a:ea typeface="Lato Light"/>
                <a:cs typeface="Lato Light"/>
                <a:sym typeface="Lato Light"/>
              </a:rPr>
              <a:t>It allowed us to gently guide them to get their thoughts on the elements we were most interested in.</a:t>
            </a:r>
            <a:endParaRPr sz="1200">
              <a:latin typeface="Lato Light"/>
              <a:ea typeface="Lato Light"/>
              <a:cs typeface="Lato Light"/>
              <a:sym typeface="Lato Light"/>
            </a:endParaRPr>
          </a:p>
          <a:p>
            <a:pPr indent="-304800" lvl="1" marL="914400" rtl="0" algn="just">
              <a:lnSpc>
                <a:spcPct val="115000"/>
              </a:lnSpc>
              <a:spcBef>
                <a:spcPts val="0"/>
              </a:spcBef>
              <a:spcAft>
                <a:spcPts val="0"/>
              </a:spcAft>
              <a:buClr>
                <a:srgbClr val="000000"/>
              </a:buClr>
              <a:buSzPts val="1200"/>
              <a:buFont typeface="Lato Light"/>
              <a:buChar char="○"/>
            </a:pPr>
            <a:r>
              <a:rPr lang="en" sz="1200">
                <a:latin typeface="Lato Light"/>
                <a:ea typeface="Lato Light"/>
                <a:cs typeface="Lato Light"/>
                <a:sym typeface="Lato Light"/>
              </a:rPr>
              <a:t>We did focus on not tainting the results by guiding them too much.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c06db24a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c06db24a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06db24a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06db24a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3.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47200" y="1716125"/>
            <a:ext cx="8512200" cy="377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Improving usability of the“Late Add/ Drop” form</a:t>
            </a:r>
            <a:endParaRPr sz="4800"/>
          </a:p>
          <a:p>
            <a:pPr indent="0" lvl="0" marL="0" rtl="0" algn="l">
              <a:spcBef>
                <a:spcPts val="0"/>
              </a:spcBef>
              <a:spcAft>
                <a:spcPts val="0"/>
              </a:spcAft>
              <a:buNone/>
            </a:pPr>
            <a:r>
              <a:t/>
            </a:r>
            <a:endParaRPr/>
          </a:p>
        </p:txBody>
      </p:sp>
      <p:sp>
        <p:nvSpPr>
          <p:cNvPr id="87" name="Google Shape;87;p13"/>
          <p:cNvSpPr txBox="1"/>
          <p:nvPr/>
        </p:nvSpPr>
        <p:spPr>
          <a:xfrm>
            <a:off x="2687925" y="3805100"/>
            <a:ext cx="6371400" cy="743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latin typeface="Lato"/>
                <a:ea typeface="Lato"/>
                <a:cs typeface="Lato"/>
                <a:sym typeface="Lato"/>
              </a:rPr>
              <a:t>Team Infinite Loop</a:t>
            </a:r>
            <a:endParaRPr b="1" sz="2400">
              <a:latin typeface="Lato"/>
              <a:ea typeface="Lato"/>
              <a:cs typeface="Lato"/>
              <a:sym typeface="Lato"/>
            </a:endParaRPr>
          </a:p>
          <a:p>
            <a:pPr indent="0" lvl="0" marL="0" rtl="0" algn="r">
              <a:spcBef>
                <a:spcPts val="0"/>
              </a:spcBef>
              <a:spcAft>
                <a:spcPts val="0"/>
              </a:spcAft>
              <a:buNone/>
            </a:pPr>
            <a:r>
              <a:rPr b="1" lang="en">
                <a:latin typeface="Lato"/>
                <a:ea typeface="Lato"/>
                <a:cs typeface="Lato"/>
                <a:sym typeface="Lato"/>
              </a:rPr>
              <a:t>Abhishek, Chris, Harsh, Priyanshu and Vrishti</a:t>
            </a:r>
            <a:endParaRPr b="1">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made</a:t>
            </a:r>
            <a:endParaRPr/>
          </a:p>
        </p:txBody>
      </p:sp>
      <p:sp>
        <p:nvSpPr>
          <p:cNvPr id="154" name="Google Shape;15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Making instructions more concise</a:t>
            </a:r>
            <a:endParaRPr/>
          </a:p>
          <a:p>
            <a:pPr indent="-311150" lvl="0" marL="457200" rtl="0" algn="l">
              <a:spcBef>
                <a:spcPts val="0"/>
              </a:spcBef>
              <a:spcAft>
                <a:spcPts val="0"/>
              </a:spcAft>
              <a:buSzPts val="1300"/>
              <a:buChar char="●"/>
            </a:pPr>
            <a:r>
              <a:rPr lang="en"/>
              <a:t>Adjusting headings, alignment, and spacing</a:t>
            </a:r>
            <a:endParaRPr/>
          </a:p>
          <a:p>
            <a:pPr indent="-311150" lvl="0" marL="457200" rtl="0" algn="l">
              <a:spcBef>
                <a:spcPts val="0"/>
              </a:spcBef>
              <a:spcAft>
                <a:spcPts val="0"/>
              </a:spcAft>
              <a:buSzPts val="1300"/>
              <a:buChar char="●"/>
            </a:pPr>
            <a:r>
              <a:rPr lang="en"/>
              <a:t>Adding enclosure and order</a:t>
            </a:r>
            <a:endParaRPr/>
          </a:p>
          <a:p>
            <a:pPr indent="-311150" lvl="0" marL="457200" rtl="0" algn="l">
              <a:spcBef>
                <a:spcPts val="0"/>
              </a:spcBef>
              <a:spcAft>
                <a:spcPts val="0"/>
              </a:spcAft>
              <a:buSzPts val="1300"/>
              <a:buChar char="●"/>
            </a:pPr>
            <a:r>
              <a:rPr lang="en"/>
              <a:t>Design </a:t>
            </a:r>
            <a:r>
              <a:rPr lang="en"/>
              <a:t>consistency</a:t>
            </a:r>
            <a:r>
              <a:rPr lang="en"/>
              <a:t> </a:t>
            </a:r>
            <a:endParaRPr/>
          </a:p>
          <a:p>
            <a:pPr indent="-311150" lvl="0" marL="457200" rtl="0" algn="l">
              <a:spcBef>
                <a:spcPts val="0"/>
              </a:spcBef>
              <a:spcAft>
                <a:spcPts val="0"/>
              </a:spcAft>
              <a:buSzPts val="1300"/>
              <a:buChar char="●"/>
            </a:pPr>
            <a:r>
              <a:rPr lang="en"/>
              <a:t>Emphasizing important areas</a:t>
            </a:r>
            <a:endParaRPr/>
          </a:p>
        </p:txBody>
      </p:sp>
      <p:pic>
        <p:nvPicPr>
          <p:cNvPr id="155" name="Google Shape;155;p22"/>
          <p:cNvPicPr preferRelativeResize="0"/>
          <p:nvPr/>
        </p:nvPicPr>
        <p:blipFill rotWithShape="1">
          <a:blip r:embed="rId3">
            <a:alphaModFix/>
          </a:blip>
          <a:srcRect b="78971" l="64403" r="5156" t="15526"/>
          <a:stretch/>
        </p:blipFill>
        <p:spPr>
          <a:xfrm>
            <a:off x="5800162" y="3102301"/>
            <a:ext cx="1732699" cy="356699"/>
          </a:xfrm>
          <a:prstGeom prst="rect">
            <a:avLst/>
          </a:prstGeom>
          <a:noFill/>
          <a:ln>
            <a:noFill/>
          </a:ln>
        </p:spPr>
      </p:pic>
      <p:pic>
        <p:nvPicPr>
          <p:cNvPr id="156" name="Google Shape;156;p22"/>
          <p:cNvPicPr preferRelativeResize="0"/>
          <p:nvPr/>
        </p:nvPicPr>
        <p:blipFill rotWithShape="1">
          <a:blip r:embed="rId3">
            <a:alphaModFix/>
          </a:blip>
          <a:srcRect b="58060" l="73446" r="6922" t="38454"/>
          <a:stretch/>
        </p:blipFill>
        <p:spPr>
          <a:xfrm>
            <a:off x="5749550" y="3407813"/>
            <a:ext cx="1244312" cy="251599"/>
          </a:xfrm>
          <a:prstGeom prst="rect">
            <a:avLst/>
          </a:prstGeom>
          <a:noFill/>
          <a:ln>
            <a:noFill/>
          </a:ln>
        </p:spPr>
      </p:pic>
      <p:pic>
        <p:nvPicPr>
          <p:cNvPr id="157" name="Google Shape;157;p22"/>
          <p:cNvPicPr preferRelativeResize="0"/>
          <p:nvPr/>
        </p:nvPicPr>
        <p:blipFill rotWithShape="1">
          <a:blip r:embed="rId3">
            <a:alphaModFix/>
          </a:blip>
          <a:srcRect b="82844" l="5287" r="4937" t="3600"/>
          <a:stretch/>
        </p:blipFill>
        <p:spPr>
          <a:xfrm>
            <a:off x="4879100" y="4000500"/>
            <a:ext cx="3471649" cy="597101"/>
          </a:xfrm>
          <a:prstGeom prst="rect">
            <a:avLst/>
          </a:prstGeom>
          <a:noFill/>
          <a:ln>
            <a:noFill/>
          </a:ln>
        </p:spPr>
      </p:pic>
      <p:pic>
        <p:nvPicPr>
          <p:cNvPr id="158" name="Google Shape;158;p22"/>
          <p:cNvPicPr preferRelativeResize="0"/>
          <p:nvPr/>
        </p:nvPicPr>
        <p:blipFill rotWithShape="1">
          <a:blip r:embed="rId4">
            <a:alphaModFix/>
          </a:blip>
          <a:srcRect b="88111" l="4767" r="3548" t="3790"/>
          <a:stretch/>
        </p:blipFill>
        <p:spPr>
          <a:xfrm>
            <a:off x="652675" y="4162781"/>
            <a:ext cx="3156026" cy="356700"/>
          </a:xfrm>
          <a:prstGeom prst="rect">
            <a:avLst/>
          </a:prstGeom>
          <a:noFill/>
          <a:ln>
            <a:noFill/>
          </a:ln>
        </p:spPr>
      </p:pic>
      <p:cxnSp>
        <p:nvCxnSpPr>
          <p:cNvPr id="159" name="Google Shape;159;p22"/>
          <p:cNvCxnSpPr>
            <a:stCxn id="158" idx="3"/>
            <a:endCxn id="154" idx="2"/>
          </p:cNvCxnSpPr>
          <p:nvPr/>
        </p:nvCxnSpPr>
        <p:spPr>
          <a:xfrm flipH="1" rot="10800000">
            <a:off x="3808701" y="4339931"/>
            <a:ext cx="765000" cy="1200"/>
          </a:xfrm>
          <a:prstGeom prst="straightConnector1">
            <a:avLst/>
          </a:prstGeom>
          <a:noFill/>
          <a:ln cap="flat" cmpd="sng" w="28575">
            <a:solidFill>
              <a:schemeClr val="dk2"/>
            </a:solidFill>
            <a:prstDash val="solid"/>
            <a:round/>
            <a:headEnd len="med" w="med" type="none"/>
            <a:tailEnd len="med" w="med" type="triangle"/>
          </a:ln>
        </p:spPr>
      </p:cxnSp>
      <p:pic>
        <p:nvPicPr>
          <p:cNvPr id="160" name="Google Shape;160;p22"/>
          <p:cNvPicPr preferRelativeResize="0"/>
          <p:nvPr/>
        </p:nvPicPr>
        <p:blipFill rotWithShape="1">
          <a:blip r:embed="rId4">
            <a:alphaModFix/>
          </a:blip>
          <a:srcRect b="75485" l="5266" r="5773" t="10960"/>
          <a:stretch/>
        </p:blipFill>
        <p:spPr>
          <a:xfrm>
            <a:off x="5083812" y="1091800"/>
            <a:ext cx="3062226" cy="597101"/>
          </a:xfrm>
          <a:prstGeom prst="rect">
            <a:avLst/>
          </a:prstGeom>
          <a:noFill/>
          <a:ln>
            <a:noFill/>
          </a:ln>
        </p:spPr>
      </p:pic>
      <p:pic>
        <p:nvPicPr>
          <p:cNvPr id="161" name="Google Shape;161;p22"/>
          <p:cNvPicPr preferRelativeResize="0"/>
          <p:nvPr/>
        </p:nvPicPr>
        <p:blipFill rotWithShape="1">
          <a:blip r:embed="rId3">
            <a:alphaModFix/>
          </a:blip>
          <a:srcRect b="72584" l="5727" r="4497" t="13860"/>
          <a:stretch/>
        </p:blipFill>
        <p:spPr>
          <a:xfrm>
            <a:off x="4879100" y="2164100"/>
            <a:ext cx="3471649" cy="597101"/>
          </a:xfrm>
          <a:prstGeom prst="rect">
            <a:avLst/>
          </a:prstGeom>
          <a:noFill/>
          <a:ln>
            <a:noFill/>
          </a:ln>
        </p:spPr>
      </p:pic>
      <p:cxnSp>
        <p:nvCxnSpPr>
          <p:cNvPr id="162" name="Google Shape;162;p22"/>
          <p:cNvCxnSpPr/>
          <p:nvPr/>
        </p:nvCxnSpPr>
        <p:spPr>
          <a:xfrm flipH="1">
            <a:off x="6638805" y="1792400"/>
            <a:ext cx="4800" cy="416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on the New Version</a:t>
            </a:r>
            <a:endParaRPr/>
          </a:p>
        </p:txBody>
      </p:sp>
      <p:sp>
        <p:nvSpPr>
          <p:cNvPr id="168" name="Google Shape;168;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Better reading and comprehension</a:t>
            </a:r>
            <a:endParaRPr sz="1800"/>
          </a:p>
          <a:p>
            <a:pPr indent="-342900" lvl="0" marL="457200" rtl="0" algn="l">
              <a:spcBef>
                <a:spcPts val="0"/>
              </a:spcBef>
              <a:spcAft>
                <a:spcPts val="0"/>
              </a:spcAft>
              <a:buSzPts val="1800"/>
              <a:buChar char="●"/>
            </a:pPr>
            <a:r>
              <a:rPr lang="en" sz="1800"/>
              <a:t>More readable and aesthetically pleasing</a:t>
            </a:r>
            <a:endParaRPr sz="1800"/>
          </a:p>
          <a:p>
            <a:pPr indent="-342900" lvl="0" marL="457200" rtl="0" algn="l">
              <a:spcBef>
                <a:spcPts val="0"/>
              </a:spcBef>
              <a:spcAft>
                <a:spcPts val="0"/>
              </a:spcAft>
              <a:buSzPts val="1800"/>
              <a:buChar char="●"/>
            </a:pPr>
            <a:r>
              <a:rPr lang="en" sz="1800"/>
              <a:t>Consistency in date forms</a:t>
            </a:r>
            <a:endParaRPr sz="1800"/>
          </a:p>
          <a:p>
            <a:pPr indent="-342900" lvl="0" marL="457200" rtl="0" algn="l">
              <a:spcBef>
                <a:spcPts val="0"/>
              </a:spcBef>
              <a:spcAft>
                <a:spcPts val="0"/>
              </a:spcAft>
              <a:buSzPts val="1800"/>
              <a:buChar char="●"/>
            </a:pPr>
            <a:r>
              <a:rPr lang="en" sz="1800"/>
              <a:t>No </a:t>
            </a:r>
            <a:r>
              <a:rPr lang="en" sz="1800"/>
              <a:t>duplication</a:t>
            </a:r>
            <a:r>
              <a:rPr lang="en" sz="1800"/>
              <a:t> of fields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24"/>
          <p:cNvPicPr preferRelativeResize="0"/>
          <p:nvPr/>
        </p:nvPicPr>
        <p:blipFill>
          <a:blip r:embed="rId3">
            <a:alphaModFix/>
          </a:blip>
          <a:stretch>
            <a:fillRect/>
          </a:stretch>
        </p:blipFill>
        <p:spPr>
          <a:xfrm>
            <a:off x="575500" y="641625"/>
            <a:ext cx="7419975" cy="417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1000"/>
                                        <p:tgtEl>
                                          <p:spTgt spid="1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Test to </a:t>
            </a:r>
            <a:r>
              <a:rPr lang="en" sz="1800"/>
              <a:t>identify</a:t>
            </a:r>
            <a:r>
              <a:rPr lang="en" sz="1800"/>
              <a:t> problems in the original form</a:t>
            </a:r>
            <a:endParaRPr sz="1800"/>
          </a:p>
          <a:p>
            <a:pPr indent="-342900" lvl="0" marL="457200" rtl="0" algn="l">
              <a:spcBef>
                <a:spcPts val="0"/>
              </a:spcBef>
              <a:spcAft>
                <a:spcPts val="0"/>
              </a:spcAft>
              <a:buSzPts val="1800"/>
              <a:buChar char="●"/>
            </a:pPr>
            <a:r>
              <a:rPr lang="en" sz="1800"/>
              <a:t>Create prototype through feedback from users</a:t>
            </a:r>
            <a:endParaRPr sz="1800"/>
          </a:p>
          <a:p>
            <a:pPr indent="-342900" lvl="0" marL="457200" rtl="0" algn="l">
              <a:spcBef>
                <a:spcPts val="0"/>
              </a:spcBef>
              <a:spcAft>
                <a:spcPts val="0"/>
              </a:spcAft>
              <a:buSzPts val="1800"/>
              <a:buChar char="●"/>
            </a:pPr>
            <a:r>
              <a:rPr lang="en" sz="1800"/>
              <a:t>Usability testing on iterative prototypes</a:t>
            </a:r>
            <a:endParaRPr sz="1800"/>
          </a:p>
          <a:p>
            <a:pPr indent="-342900" lvl="0" marL="457200" rtl="0" algn="l">
              <a:spcBef>
                <a:spcPts val="0"/>
              </a:spcBef>
              <a:spcAft>
                <a:spcPts val="0"/>
              </a:spcAft>
              <a:buSzPts val="1800"/>
              <a:buChar char="●"/>
            </a:pPr>
            <a:r>
              <a:rPr lang="en" sz="1800"/>
              <a:t>Create a more usable version of the form</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Problems Identified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Instructions are very long</a:t>
            </a:r>
            <a:endParaRPr sz="1800"/>
          </a:p>
          <a:p>
            <a:pPr indent="-342900" lvl="0" marL="457200" rtl="0" algn="l">
              <a:spcBef>
                <a:spcPts val="0"/>
              </a:spcBef>
              <a:spcAft>
                <a:spcPts val="0"/>
              </a:spcAft>
              <a:buSzPts val="1800"/>
              <a:buChar char="●"/>
            </a:pPr>
            <a:r>
              <a:rPr lang="en" sz="1800"/>
              <a:t>Users not reading instructions</a:t>
            </a:r>
            <a:endParaRPr sz="1800"/>
          </a:p>
          <a:p>
            <a:pPr indent="-342900" lvl="0" marL="457200" rtl="0" algn="l">
              <a:spcBef>
                <a:spcPts val="0"/>
              </a:spcBef>
              <a:spcAft>
                <a:spcPts val="0"/>
              </a:spcAft>
              <a:buSzPts val="1800"/>
              <a:buChar char="●"/>
            </a:pPr>
            <a:r>
              <a:rPr lang="en" sz="1800"/>
              <a:t>Same type of field, different formats</a:t>
            </a:r>
            <a:endParaRPr sz="1800"/>
          </a:p>
          <a:p>
            <a:pPr indent="-342900" lvl="0" marL="457200" rtl="0" algn="l">
              <a:spcBef>
                <a:spcPts val="0"/>
              </a:spcBef>
              <a:spcAft>
                <a:spcPts val="0"/>
              </a:spcAft>
              <a:buSzPts val="1800"/>
              <a:buChar char="●"/>
            </a:pPr>
            <a:r>
              <a:rPr lang="en" sz="1800"/>
              <a:t>Not much spacing between elements</a:t>
            </a:r>
            <a:endParaRPr sz="1800"/>
          </a:p>
          <a:p>
            <a:pPr indent="0" lvl="0" marL="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Principles: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Focusing  on </a:t>
            </a:r>
            <a:r>
              <a:rPr i="1" lang="en" sz="1800"/>
              <a:t>spacing, alignment </a:t>
            </a:r>
            <a:r>
              <a:rPr lang="en" sz="1800"/>
              <a:t>and clarity.</a:t>
            </a:r>
            <a:endParaRPr sz="1800"/>
          </a:p>
          <a:p>
            <a:pPr indent="-342900" lvl="0" marL="457200" rtl="0" algn="l">
              <a:lnSpc>
                <a:spcPct val="150000"/>
              </a:lnSpc>
              <a:spcBef>
                <a:spcPts val="0"/>
              </a:spcBef>
              <a:spcAft>
                <a:spcPts val="0"/>
              </a:spcAft>
              <a:buSzPts val="1800"/>
              <a:buChar char="●"/>
            </a:pPr>
            <a:r>
              <a:rPr lang="en" sz="1800"/>
              <a:t>H</a:t>
            </a:r>
            <a:r>
              <a:rPr lang="en" sz="1800"/>
              <a:t>ighlighting</a:t>
            </a:r>
            <a:r>
              <a:rPr lang="en" sz="1800"/>
              <a:t> the headings to create </a:t>
            </a:r>
            <a:r>
              <a:rPr i="1" lang="en" sz="1800"/>
              <a:t>contrast.</a:t>
            </a:r>
            <a:endParaRPr sz="1800"/>
          </a:p>
          <a:p>
            <a:pPr indent="-342900" lvl="0" marL="457200" rtl="0" algn="l">
              <a:lnSpc>
                <a:spcPct val="150000"/>
              </a:lnSpc>
              <a:spcBef>
                <a:spcPts val="0"/>
              </a:spcBef>
              <a:spcAft>
                <a:spcPts val="0"/>
              </a:spcAft>
              <a:buSzPts val="1800"/>
              <a:buChar char="●"/>
            </a:pPr>
            <a:r>
              <a:rPr lang="en" sz="1800"/>
              <a:t>Focusing on improving the design without changing much of the content.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249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Summary</a:t>
            </a:r>
            <a:endParaRPr/>
          </a:p>
        </p:txBody>
      </p:sp>
      <p:sp>
        <p:nvSpPr>
          <p:cNvPr id="111" name="Google Shape;111;p17"/>
          <p:cNvSpPr txBox="1"/>
          <p:nvPr>
            <p:ph idx="1" type="body"/>
          </p:nvPr>
        </p:nvSpPr>
        <p:spPr>
          <a:xfrm>
            <a:off x="678900" y="1853850"/>
            <a:ext cx="8043300" cy="30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t>First Iteration:</a:t>
            </a:r>
            <a:r>
              <a:rPr lang="en" sz="1800"/>
              <a:t> A horizontal prototype making the  Instructions column </a:t>
            </a:r>
            <a:r>
              <a:rPr i="1" lang="en" sz="1800" u="sng"/>
              <a:t>Concise.</a:t>
            </a:r>
            <a:endParaRPr i="1" sz="1800" u="sng"/>
          </a:p>
          <a:p>
            <a:pPr indent="0" lvl="0" marL="0" marR="0" rtl="0" algn="l">
              <a:lnSpc>
                <a:spcPct val="115000"/>
              </a:lnSpc>
              <a:spcBef>
                <a:spcPts val="1600"/>
              </a:spcBef>
              <a:spcAft>
                <a:spcPts val="0"/>
              </a:spcAft>
              <a:buNone/>
            </a:pPr>
            <a:r>
              <a:rPr b="1" lang="en" sz="1800" u="sng"/>
              <a:t>Second Iteration: </a:t>
            </a:r>
            <a:r>
              <a:rPr lang="en" sz="1800"/>
              <a:t>A prototype with design changes in the first page. Improving spacing, making sections clearer with </a:t>
            </a:r>
            <a:r>
              <a:rPr i="1" lang="en" sz="1800"/>
              <a:t>headings, alignment of text, enclosure and order.</a:t>
            </a:r>
            <a:endParaRPr i="1" sz="1800"/>
          </a:p>
          <a:p>
            <a:pPr indent="0" lvl="0" marL="0" marR="0" rtl="0" algn="l">
              <a:lnSpc>
                <a:spcPct val="115000"/>
              </a:lnSpc>
              <a:spcBef>
                <a:spcPts val="1600"/>
              </a:spcBef>
              <a:spcAft>
                <a:spcPts val="1600"/>
              </a:spcAft>
              <a:buNone/>
            </a:pPr>
            <a:r>
              <a:rPr b="1" lang="en" sz="1800" u="sng"/>
              <a:t>Third Iteration:</a:t>
            </a:r>
            <a:r>
              <a:rPr lang="en" sz="1800"/>
              <a:t> Changes in the content- reduced redundancies, homogenous design for “date” and contrast incorporated in the headings, especially- </a:t>
            </a:r>
            <a:br>
              <a:rPr lang="en" sz="1800"/>
            </a:br>
            <a:r>
              <a:rPr b="1" lang="en" sz="1800">
                <a:highlight>
                  <a:srgbClr val="FFFF00"/>
                </a:highlight>
              </a:rPr>
              <a:t>“Read Instructions First”.</a:t>
            </a:r>
            <a:endParaRPr b="1" sz="18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cxnSp>
        <p:nvCxnSpPr>
          <p:cNvPr id="116" name="Google Shape;116;p18"/>
          <p:cNvCxnSpPr/>
          <p:nvPr/>
        </p:nvCxnSpPr>
        <p:spPr>
          <a:xfrm rot="5400000">
            <a:off x="4162775" y="1732575"/>
            <a:ext cx="1286700" cy="48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17" name="Google Shape;117;p18"/>
          <p:cNvCxnSpPr>
            <a:stCxn id="118" idx="0"/>
            <a:endCxn id="119" idx="2"/>
          </p:cNvCxnSpPr>
          <p:nvPr/>
        </p:nvCxnSpPr>
        <p:spPr>
          <a:xfrm rot="-5400000">
            <a:off x="2633700" y="274875"/>
            <a:ext cx="1355400" cy="2989200"/>
          </a:xfrm>
          <a:prstGeom prst="bentConnector3">
            <a:avLst>
              <a:gd fmla="val 49998" name="adj1"/>
            </a:avLst>
          </a:prstGeom>
          <a:noFill/>
          <a:ln cap="flat" cmpd="sng" w="19050">
            <a:solidFill>
              <a:srgbClr val="C2C2C2"/>
            </a:solidFill>
            <a:prstDash val="solid"/>
            <a:miter lim="8000"/>
            <a:headEnd len="sm" w="sm" type="none"/>
            <a:tailEnd len="sm" w="sm" type="none"/>
          </a:ln>
        </p:spPr>
      </p:cxnSp>
      <p:cxnSp>
        <p:nvCxnSpPr>
          <p:cNvPr id="120" name="Google Shape;120;p18"/>
          <p:cNvCxnSpPr>
            <a:stCxn id="121" idx="0"/>
            <a:endCxn id="119" idx="2"/>
          </p:cNvCxnSpPr>
          <p:nvPr/>
        </p:nvCxnSpPr>
        <p:spPr>
          <a:xfrm flipH="1" rot="5400000">
            <a:off x="5627300" y="270675"/>
            <a:ext cx="1355400" cy="2997600"/>
          </a:xfrm>
          <a:prstGeom prst="bentConnector3">
            <a:avLst>
              <a:gd fmla="val 49998" name="adj1"/>
            </a:avLst>
          </a:prstGeom>
          <a:noFill/>
          <a:ln cap="flat" cmpd="sng" w="19050">
            <a:solidFill>
              <a:srgbClr val="C2C2C2"/>
            </a:solidFill>
            <a:prstDash val="solid"/>
            <a:miter lim="8000"/>
            <a:headEnd len="sm" w="sm" type="none"/>
            <a:tailEnd len="sm" w="sm" type="none"/>
          </a:ln>
        </p:spPr>
      </p:cxnSp>
      <p:sp>
        <p:nvSpPr>
          <p:cNvPr id="119" name="Google Shape;119;p18"/>
          <p:cNvSpPr txBox="1"/>
          <p:nvPr/>
        </p:nvSpPr>
        <p:spPr>
          <a:xfrm>
            <a:off x="3351575" y="575825"/>
            <a:ext cx="2909100" cy="5160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1800" u="sng">
                <a:solidFill>
                  <a:srgbClr val="351C75"/>
                </a:solidFill>
                <a:latin typeface="Times New Roman"/>
                <a:ea typeface="Times New Roman"/>
                <a:cs typeface="Times New Roman"/>
                <a:sym typeface="Times New Roman"/>
              </a:rPr>
              <a:t>Research Questions and </a:t>
            </a:r>
            <a:r>
              <a:rPr b="1" i="1" lang="en" sz="1800" u="sng">
                <a:solidFill>
                  <a:srgbClr val="351C75"/>
                </a:solidFill>
                <a:latin typeface="Lato"/>
                <a:ea typeface="Lato"/>
                <a:cs typeface="Lato"/>
                <a:sym typeface="Lato"/>
              </a:rPr>
              <a:t>Methodologies used</a:t>
            </a:r>
            <a:endParaRPr b="1" i="1" sz="1800" u="sng">
              <a:solidFill>
                <a:srgbClr val="351C75"/>
              </a:solidFill>
              <a:latin typeface="Roboto"/>
              <a:ea typeface="Roboto"/>
              <a:cs typeface="Roboto"/>
              <a:sym typeface="Roboto"/>
            </a:endParaRPr>
          </a:p>
        </p:txBody>
      </p:sp>
      <p:sp>
        <p:nvSpPr>
          <p:cNvPr id="118" name="Google Shape;118;p18"/>
          <p:cNvSpPr txBox="1"/>
          <p:nvPr/>
        </p:nvSpPr>
        <p:spPr>
          <a:xfrm>
            <a:off x="505800" y="2447175"/>
            <a:ext cx="2622000" cy="15459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i="1" lang="en" sz="1600" u="sng">
                <a:latin typeface="Times New Roman"/>
                <a:ea typeface="Times New Roman"/>
                <a:cs typeface="Times New Roman"/>
                <a:sym typeface="Times New Roman"/>
              </a:rPr>
              <a:t>Will reducing the length of the “Instructions” column while keeping it exhaustive, makes this form more usable?</a:t>
            </a:r>
            <a:endParaRPr b="1" i="1" sz="1600" u="sng">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22" name="Google Shape;122;p18"/>
          <p:cNvSpPr txBox="1"/>
          <p:nvPr/>
        </p:nvSpPr>
        <p:spPr>
          <a:xfrm>
            <a:off x="3738725" y="2372175"/>
            <a:ext cx="2466600" cy="20055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i="1" lang="en" sz="1600" u="sng">
                <a:latin typeface="Times New Roman"/>
                <a:ea typeface="Times New Roman"/>
                <a:cs typeface="Times New Roman"/>
                <a:sym typeface="Times New Roman"/>
              </a:rPr>
              <a:t>Will applying principles of design like enclosure, alignment and spacing on the content of this form, create a positive impact on its usability?</a:t>
            </a:r>
            <a:endParaRPr sz="1600">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21" name="Google Shape;121;p18"/>
          <p:cNvSpPr txBox="1"/>
          <p:nvPr/>
        </p:nvSpPr>
        <p:spPr>
          <a:xfrm>
            <a:off x="6669950" y="2447175"/>
            <a:ext cx="2267700" cy="17892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i="1" lang="en" sz="1600" u="sng">
                <a:latin typeface="Times New Roman"/>
                <a:ea typeface="Times New Roman"/>
                <a:cs typeface="Times New Roman"/>
                <a:sym typeface="Times New Roman"/>
              </a:rPr>
              <a:t>How can we make the form more concise and simple while still keeping as many accessibility elements as we can?</a:t>
            </a:r>
            <a:endParaRPr b="1" i="1" sz="1600" u="sng">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rgbClr val="A72A1E"/>
              </a:solidFill>
              <a:latin typeface="Roboto"/>
              <a:ea typeface="Roboto"/>
              <a:cs typeface="Roboto"/>
              <a:sym typeface="Roboto"/>
            </a:endParaRPr>
          </a:p>
        </p:txBody>
      </p:sp>
      <p:sp>
        <p:nvSpPr>
          <p:cNvPr id="123" name="Google Shape;123;p18"/>
          <p:cNvSpPr txBox="1"/>
          <p:nvPr/>
        </p:nvSpPr>
        <p:spPr>
          <a:xfrm>
            <a:off x="505800" y="4297275"/>
            <a:ext cx="23139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74E13"/>
                </a:solidFill>
                <a:latin typeface="Lato"/>
                <a:ea typeface="Lato"/>
                <a:cs typeface="Lato"/>
                <a:sym typeface="Lato"/>
              </a:rPr>
              <a:t>Talk Aloud</a:t>
            </a:r>
            <a:endParaRPr b="1" sz="1800">
              <a:solidFill>
                <a:srgbClr val="274E13"/>
              </a:solidFill>
              <a:latin typeface="Lato"/>
              <a:ea typeface="Lato"/>
              <a:cs typeface="Lato"/>
              <a:sym typeface="Lato"/>
            </a:endParaRPr>
          </a:p>
        </p:txBody>
      </p:sp>
      <p:sp>
        <p:nvSpPr>
          <p:cNvPr id="124" name="Google Shape;124;p18"/>
          <p:cNvSpPr txBox="1"/>
          <p:nvPr/>
        </p:nvSpPr>
        <p:spPr>
          <a:xfrm>
            <a:off x="3838175" y="4521900"/>
            <a:ext cx="22677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74E13"/>
                </a:solidFill>
                <a:latin typeface="Lato"/>
                <a:ea typeface="Lato"/>
                <a:cs typeface="Lato"/>
                <a:sym typeface="Lato"/>
              </a:rPr>
              <a:t>Focus Group</a:t>
            </a:r>
            <a:endParaRPr b="1" sz="1800">
              <a:solidFill>
                <a:srgbClr val="274E13"/>
              </a:solidFill>
              <a:latin typeface="Lato"/>
              <a:ea typeface="Lato"/>
              <a:cs typeface="Lato"/>
              <a:sym typeface="Lato"/>
            </a:endParaRPr>
          </a:p>
        </p:txBody>
      </p:sp>
      <p:sp>
        <p:nvSpPr>
          <p:cNvPr id="125" name="Google Shape;125;p18"/>
          <p:cNvSpPr txBox="1"/>
          <p:nvPr/>
        </p:nvSpPr>
        <p:spPr>
          <a:xfrm>
            <a:off x="6414500" y="4297275"/>
            <a:ext cx="27786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74E13"/>
                </a:solidFill>
                <a:latin typeface="Lato"/>
                <a:ea typeface="Lato"/>
                <a:cs typeface="Lato"/>
                <a:sym typeface="Lato"/>
              </a:rPr>
              <a:t>One on one talk aloud</a:t>
            </a:r>
            <a:endParaRPr b="1" sz="1800">
              <a:solidFill>
                <a:srgbClr val="274E13"/>
              </a:solidFill>
              <a:latin typeface="Lato"/>
              <a:ea typeface="Lato"/>
              <a:cs typeface="Lato"/>
              <a:sym typeface="Lato"/>
            </a:endParaRPr>
          </a:p>
        </p:txBody>
      </p:sp>
      <p:sp>
        <p:nvSpPr>
          <p:cNvPr id="126" name="Google Shape;126;p18"/>
          <p:cNvSpPr txBox="1"/>
          <p:nvPr/>
        </p:nvSpPr>
        <p:spPr>
          <a:xfrm>
            <a:off x="5099375" y="1091625"/>
            <a:ext cx="4521900" cy="6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2400">
              <a:solidFill>
                <a:srgbClr val="99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Methodologies used</a:t>
            </a:r>
            <a:endParaRPr/>
          </a:p>
        </p:txBody>
      </p:sp>
      <p:sp>
        <p:nvSpPr>
          <p:cNvPr id="132" name="Google Shape;132;p19"/>
          <p:cNvSpPr txBox="1"/>
          <p:nvPr>
            <p:ph idx="1" type="body"/>
          </p:nvPr>
        </p:nvSpPr>
        <p:spPr>
          <a:xfrm>
            <a:off x="770425" y="2078875"/>
            <a:ext cx="7688700" cy="2261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Lato Light"/>
              <a:buChar char="●"/>
            </a:pPr>
            <a:r>
              <a:rPr lang="en" sz="1800">
                <a:solidFill>
                  <a:srgbClr val="000000"/>
                </a:solidFill>
                <a:latin typeface="Lato Light"/>
                <a:ea typeface="Lato Light"/>
                <a:cs typeface="Lato Light"/>
                <a:sym typeface="Lato Light"/>
              </a:rPr>
              <a:t>Talk-aloud</a:t>
            </a:r>
            <a:endParaRPr sz="1800">
              <a:solidFill>
                <a:srgbClr val="000000"/>
              </a:solidFill>
              <a:latin typeface="Lato Light"/>
              <a:ea typeface="Lato Light"/>
              <a:cs typeface="Lato Light"/>
              <a:sym typeface="Lato Light"/>
            </a:endParaRPr>
          </a:p>
          <a:p>
            <a:pPr indent="-342900" lvl="0" marL="457200" rtl="0" algn="just">
              <a:lnSpc>
                <a:spcPct val="150000"/>
              </a:lnSpc>
              <a:spcBef>
                <a:spcPts val="0"/>
              </a:spcBef>
              <a:spcAft>
                <a:spcPts val="0"/>
              </a:spcAft>
              <a:buClr>
                <a:srgbClr val="000000"/>
              </a:buClr>
              <a:buSzPts val="1800"/>
              <a:buFont typeface="Lato Light"/>
              <a:buChar char="●"/>
            </a:pPr>
            <a:r>
              <a:rPr lang="en" sz="1800">
                <a:solidFill>
                  <a:srgbClr val="000000"/>
                </a:solidFill>
                <a:latin typeface="Lato Light"/>
                <a:ea typeface="Lato Light"/>
                <a:cs typeface="Lato Light"/>
                <a:sym typeface="Lato Light"/>
              </a:rPr>
              <a:t>Focus Group</a:t>
            </a:r>
            <a:endParaRPr sz="1800">
              <a:solidFill>
                <a:srgbClr val="000000"/>
              </a:solidFill>
              <a:latin typeface="Lato Light"/>
              <a:ea typeface="Lato Light"/>
              <a:cs typeface="Lato Light"/>
              <a:sym typeface="Lato Light"/>
            </a:endParaRPr>
          </a:p>
          <a:p>
            <a:pPr indent="-342900" lvl="0" marL="457200" rtl="0" algn="just">
              <a:lnSpc>
                <a:spcPct val="150000"/>
              </a:lnSpc>
              <a:spcBef>
                <a:spcPts val="0"/>
              </a:spcBef>
              <a:spcAft>
                <a:spcPts val="0"/>
              </a:spcAft>
              <a:buClr>
                <a:srgbClr val="000000"/>
              </a:buClr>
              <a:buSzPts val="1800"/>
              <a:buFont typeface="Lato Light"/>
              <a:buChar char="●"/>
            </a:pPr>
            <a:r>
              <a:rPr lang="en" sz="1800">
                <a:solidFill>
                  <a:srgbClr val="000000"/>
                </a:solidFill>
                <a:latin typeface="Lato Light"/>
                <a:ea typeface="Lato Light"/>
                <a:cs typeface="Lato Light"/>
                <a:sym typeface="Lato Light"/>
              </a:rPr>
              <a:t>One-on-One talk-aloud</a:t>
            </a:r>
            <a:endParaRPr sz="1800">
              <a:solidFill>
                <a:srgbClr val="000000"/>
              </a:solidFill>
              <a:latin typeface="Lato Light"/>
              <a:ea typeface="Lato Light"/>
              <a:cs typeface="Lato Light"/>
              <a:sym typeface="Lato Light"/>
            </a:endParaRPr>
          </a:p>
          <a:p>
            <a:pPr indent="0" lvl="0" marL="0" rtl="0" algn="just">
              <a:lnSpc>
                <a:spcPct val="150000"/>
              </a:lnSpc>
              <a:spcBef>
                <a:spcPts val="0"/>
              </a:spcBef>
              <a:spcAft>
                <a:spcPts val="0"/>
              </a:spcAft>
              <a:buNone/>
            </a:pPr>
            <a:r>
              <a:t/>
            </a:r>
            <a:endParaRPr sz="1800">
              <a:solidFill>
                <a:srgbClr val="000000"/>
              </a:solidFill>
              <a:latin typeface="Lato Light"/>
              <a:ea typeface="Lato Light"/>
              <a:cs typeface="Lato Light"/>
              <a:sym typeface="Lato Light"/>
            </a:endParaRPr>
          </a:p>
          <a:p>
            <a:pPr indent="0" lvl="0" marL="0" rtl="0" algn="just">
              <a:spcBef>
                <a:spcPts val="0"/>
              </a:spcBef>
              <a:spcAft>
                <a:spcPts val="0"/>
              </a:spcAft>
              <a:buNone/>
            </a:pPr>
            <a:r>
              <a:t/>
            </a:r>
            <a:endParaRPr sz="1200">
              <a:solidFill>
                <a:srgbClr val="000000"/>
              </a:solidFill>
              <a:latin typeface="Lato Light"/>
              <a:ea typeface="Lato Light"/>
              <a:cs typeface="Lato Light"/>
              <a:sym typeface="Lato Light"/>
            </a:endParaRPr>
          </a:p>
          <a:p>
            <a:pPr indent="0" lvl="0" marL="0" rtl="0" algn="just">
              <a:spcBef>
                <a:spcPts val="0"/>
              </a:spcBef>
              <a:spcAft>
                <a:spcPts val="0"/>
              </a:spcAft>
              <a:buNone/>
            </a:pPr>
            <a:r>
              <a:t/>
            </a:r>
            <a:endParaRPr sz="1200">
              <a:solidFill>
                <a:srgbClr val="000000"/>
              </a:solidFill>
              <a:latin typeface="Lato Light"/>
              <a:ea typeface="Lato Light"/>
              <a:cs typeface="Lato Light"/>
              <a:sym typeface="Lato Light"/>
            </a:endParaRPr>
          </a:p>
          <a:p>
            <a:pPr indent="0" lvl="0" marL="0" rtl="0" algn="just">
              <a:spcBef>
                <a:spcPts val="0"/>
              </a:spcBef>
              <a:spcAft>
                <a:spcPts val="0"/>
              </a:spcAft>
              <a:buNone/>
            </a:pPr>
            <a:r>
              <a:t/>
            </a:r>
            <a:endParaRPr sz="1200">
              <a:solidFill>
                <a:srgbClr val="000000"/>
              </a:solidFill>
              <a:latin typeface="Lato Light"/>
              <a:ea typeface="Lato Light"/>
              <a:cs typeface="Lato Light"/>
              <a:sym typeface="La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4">
            <a:alphaModFix/>
          </a:blip>
          <a:stretch>
            <a:fillRect/>
          </a:stretch>
        </p:blipFill>
        <p:spPr>
          <a:xfrm>
            <a:off x="611850" y="634675"/>
            <a:ext cx="3442349" cy="4405051"/>
          </a:xfrm>
          <a:prstGeom prst="rect">
            <a:avLst/>
          </a:prstGeom>
          <a:noFill/>
          <a:ln>
            <a:noFill/>
          </a:ln>
        </p:spPr>
      </p:pic>
      <p:sp>
        <p:nvSpPr>
          <p:cNvPr id="138" name="Google Shape;138;p20"/>
          <p:cNvSpPr txBox="1"/>
          <p:nvPr/>
        </p:nvSpPr>
        <p:spPr>
          <a:xfrm>
            <a:off x="1097600" y="53200"/>
            <a:ext cx="15603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ato"/>
                <a:ea typeface="Lato"/>
                <a:cs typeface="Lato"/>
                <a:sym typeface="Lato"/>
              </a:rPr>
              <a:t>Old </a:t>
            </a:r>
            <a:endParaRPr b="1" sz="2400">
              <a:latin typeface="Lato"/>
              <a:ea typeface="Lato"/>
              <a:cs typeface="Lato"/>
              <a:sym typeface="Lato"/>
            </a:endParaRPr>
          </a:p>
        </p:txBody>
      </p:sp>
      <p:sp>
        <p:nvSpPr>
          <p:cNvPr id="139" name="Google Shape;139;p20"/>
          <p:cNvSpPr txBox="1"/>
          <p:nvPr/>
        </p:nvSpPr>
        <p:spPr>
          <a:xfrm>
            <a:off x="5275700" y="53200"/>
            <a:ext cx="2142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ato"/>
                <a:ea typeface="Lato"/>
                <a:cs typeface="Lato"/>
                <a:sym typeface="Lato"/>
              </a:rPr>
              <a:t>New</a:t>
            </a:r>
            <a:endParaRPr b="1" sz="2400">
              <a:latin typeface="Lato"/>
              <a:ea typeface="Lato"/>
              <a:cs typeface="Lato"/>
              <a:sym typeface="Lato"/>
            </a:endParaRPr>
          </a:p>
        </p:txBody>
      </p:sp>
      <p:pic>
        <p:nvPicPr>
          <p:cNvPr id="140" name="Google Shape;140;p20"/>
          <p:cNvPicPr preferRelativeResize="0"/>
          <p:nvPr/>
        </p:nvPicPr>
        <p:blipFill>
          <a:blip r:embed="rId5">
            <a:alphaModFix/>
          </a:blip>
          <a:stretch>
            <a:fillRect/>
          </a:stretch>
        </p:blipFill>
        <p:spPr>
          <a:xfrm>
            <a:off x="4657575" y="634675"/>
            <a:ext cx="3866947" cy="4405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1000"/>
                                        <p:tgtEl>
                                          <p:spTgt spid="13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1000"/>
                                        <p:tgtEl>
                                          <p:spTgt spid="1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4425234" y="726175"/>
            <a:ext cx="4159334" cy="4112525"/>
          </a:xfrm>
          <a:prstGeom prst="rect">
            <a:avLst/>
          </a:prstGeom>
          <a:noFill/>
          <a:ln cap="flat" cmpd="sng" w="12700">
            <a:solidFill>
              <a:srgbClr val="000000"/>
            </a:solidFill>
            <a:prstDash val="solid"/>
            <a:miter lim="8000"/>
            <a:headEnd len="sm" w="sm" type="none"/>
            <a:tailEnd len="sm" w="sm" type="none"/>
          </a:ln>
        </p:spPr>
      </p:pic>
      <p:sp>
        <p:nvSpPr>
          <p:cNvPr id="146" name="Google Shape;146;p21"/>
          <p:cNvSpPr txBox="1"/>
          <p:nvPr/>
        </p:nvSpPr>
        <p:spPr>
          <a:xfrm>
            <a:off x="1084375" y="66425"/>
            <a:ext cx="15603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ato"/>
                <a:ea typeface="Lato"/>
                <a:cs typeface="Lato"/>
                <a:sym typeface="Lato"/>
              </a:rPr>
              <a:t>Old </a:t>
            </a:r>
            <a:endParaRPr b="1" sz="2400">
              <a:latin typeface="Lato"/>
              <a:ea typeface="Lato"/>
              <a:cs typeface="Lato"/>
              <a:sym typeface="Lato"/>
            </a:endParaRPr>
          </a:p>
        </p:txBody>
      </p:sp>
      <p:sp>
        <p:nvSpPr>
          <p:cNvPr id="147" name="Google Shape;147;p21"/>
          <p:cNvSpPr txBox="1"/>
          <p:nvPr/>
        </p:nvSpPr>
        <p:spPr>
          <a:xfrm>
            <a:off x="5275700" y="66425"/>
            <a:ext cx="2142000" cy="37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ato"/>
                <a:ea typeface="Lato"/>
                <a:cs typeface="Lato"/>
                <a:sym typeface="Lato"/>
              </a:rPr>
              <a:t>New</a:t>
            </a:r>
            <a:endParaRPr b="1" sz="2400">
              <a:latin typeface="Lato"/>
              <a:ea typeface="Lato"/>
              <a:cs typeface="Lato"/>
              <a:sym typeface="Lato"/>
            </a:endParaRPr>
          </a:p>
        </p:txBody>
      </p:sp>
      <p:pic>
        <p:nvPicPr>
          <p:cNvPr id="148" name="Google Shape;148;p21"/>
          <p:cNvPicPr preferRelativeResize="0"/>
          <p:nvPr/>
        </p:nvPicPr>
        <p:blipFill>
          <a:blip r:embed="rId4">
            <a:alphaModFix/>
          </a:blip>
          <a:stretch>
            <a:fillRect/>
          </a:stretch>
        </p:blipFill>
        <p:spPr>
          <a:xfrm>
            <a:off x="424200" y="726175"/>
            <a:ext cx="3742750" cy="3960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1000"/>
                                        <p:tgtEl>
                                          <p:spTgt spid="14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