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metadata/core-properties" Target="docProps/core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0704513" cy="6016625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ster-page1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34960" y="571680"/>
            <a:ext cx="9633240" cy="118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34960" y="1951920"/>
            <a:ext cx="9633240" cy="4124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ster-page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34960" y="571680"/>
            <a:ext cx="9633240" cy="118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34960" y="1951920"/>
            <a:ext cx="9633240" cy="4124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34960" y="571680"/>
            <a:ext cx="9633240" cy="118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34960" y="1951920"/>
            <a:ext cx="9633240" cy="4124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ster-page1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34960" y="571680"/>
            <a:ext cx="9633240" cy="118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34960" y="1951920"/>
            <a:ext cx="9633240" cy="4124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11.png"/><Relationship Id="rId12" Type="http://schemas.openxmlformats.org/officeDocument/2006/relationships/image" Target="../media/image113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0.png"/><Relationship Id="rId11" Type="http://schemas.openxmlformats.org/officeDocument/2006/relationships/image" Target="../media/image112.png"/><Relationship Id="rId5" Type="http://schemas.openxmlformats.org/officeDocument/2006/relationships/image" Target="../media/image109.png"/><Relationship Id="rId10" Type="http://schemas.openxmlformats.org/officeDocument/2006/relationships/image" Target="../media/image80.png"/><Relationship Id="rId4" Type="http://schemas.openxmlformats.org/officeDocument/2006/relationships/image" Target="../media/image3.png"/><Relationship Id="rId9" Type="http://schemas.openxmlformats.org/officeDocument/2006/relationships/image" Target="../media/image5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image" Target="../media/image10.png"/><Relationship Id="rId7" Type="http://schemas.openxmlformats.org/officeDocument/2006/relationships/image" Target="../media/image5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8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23.png"/><Relationship Id="rId3" Type="http://schemas.openxmlformats.org/officeDocument/2006/relationships/image" Target="../media/image10.png"/><Relationship Id="rId7" Type="http://schemas.openxmlformats.org/officeDocument/2006/relationships/image" Target="../media/image118.png"/><Relationship Id="rId12" Type="http://schemas.openxmlformats.org/officeDocument/2006/relationships/image" Target="../media/image122.png"/><Relationship Id="rId2" Type="http://schemas.openxmlformats.org/officeDocument/2006/relationships/image" Target="../media/image1.png"/><Relationship Id="rId16" Type="http://schemas.openxmlformats.org/officeDocument/2006/relationships/image" Target="../media/image1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7.png"/><Relationship Id="rId11" Type="http://schemas.openxmlformats.org/officeDocument/2006/relationships/image" Target="../media/image121.png"/><Relationship Id="rId5" Type="http://schemas.openxmlformats.org/officeDocument/2006/relationships/image" Target="../media/image116.png"/><Relationship Id="rId15" Type="http://schemas.openxmlformats.org/officeDocument/2006/relationships/image" Target="../media/image125.png"/><Relationship Id="rId10" Type="http://schemas.openxmlformats.org/officeDocument/2006/relationships/image" Target="../media/image120.png"/><Relationship Id="rId4" Type="http://schemas.openxmlformats.org/officeDocument/2006/relationships/image" Target="../media/image3.png"/><Relationship Id="rId9" Type="http://schemas.openxmlformats.org/officeDocument/2006/relationships/image" Target="../media/image119.png"/><Relationship Id="rId14" Type="http://schemas.openxmlformats.org/officeDocument/2006/relationships/image" Target="../media/image1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136.png"/><Relationship Id="rId3" Type="http://schemas.openxmlformats.org/officeDocument/2006/relationships/image" Target="../media/image10.png"/><Relationship Id="rId7" Type="http://schemas.openxmlformats.org/officeDocument/2006/relationships/image" Target="../media/image130.png"/><Relationship Id="rId12" Type="http://schemas.openxmlformats.org/officeDocument/2006/relationships/image" Target="../media/image135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9.png"/><Relationship Id="rId11" Type="http://schemas.openxmlformats.org/officeDocument/2006/relationships/image" Target="../media/image134.png"/><Relationship Id="rId5" Type="http://schemas.openxmlformats.org/officeDocument/2006/relationships/image" Target="../media/image128.png"/><Relationship Id="rId10" Type="http://schemas.openxmlformats.org/officeDocument/2006/relationships/image" Target="../media/image133.png"/><Relationship Id="rId4" Type="http://schemas.openxmlformats.org/officeDocument/2006/relationships/image" Target="../media/image3.png"/><Relationship Id="rId9" Type="http://schemas.openxmlformats.org/officeDocument/2006/relationships/image" Target="../media/image132.png"/><Relationship Id="rId14" Type="http://schemas.openxmlformats.org/officeDocument/2006/relationships/image" Target="../media/image13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0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1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3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0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.png"/><Relationship Id="rId9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7.png"/><Relationship Id="rId3" Type="http://schemas.openxmlformats.org/officeDocument/2006/relationships/image" Target="../media/image10.png"/><Relationship Id="rId7" Type="http://schemas.openxmlformats.org/officeDocument/2006/relationships/image" Target="../media/image42.png"/><Relationship Id="rId12" Type="http://schemas.openxmlformats.org/officeDocument/2006/relationships/image" Target="../media/image46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1.png"/><Relationship Id="rId11" Type="http://schemas.openxmlformats.org/officeDocument/2006/relationships/image" Target="../media/image45.png"/><Relationship Id="rId5" Type="http://schemas.openxmlformats.org/officeDocument/2006/relationships/image" Target="../media/image40.png"/><Relationship Id="rId15" Type="http://schemas.openxmlformats.org/officeDocument/2006/relationships/image" Target="../media/image49.pn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44.png"/><Relationship Id="rId14" Type="http://schemas.openxmlformats.org/officeDocument/2006/relationships/image" Target="../media/image4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18" Type="http://schemas.openxmlformats.org/officeDocument/2006/relationships/image" Target="../media/image64.png"/><Relationship Id="rId26" Type="http://schemas.openxmlformats.org/officeDocument/2006/relationships/image" Target="../media/image26.png"/><Relationship Id="rId3" Type="http://schemas.openxmlformats.org/officeDocument/2006/relationships/image" Target="../media/image10.png"/><Relationship Id="rId21" Type="http://schemas.openxmlformats.org/officeDocument/2006/relationships/image" Target="../media/image67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5" Type="http://schemas.openxmlformats.org/officeDocument/2006/relationships/image" Target="../media/image71.png"/><Relationship Id="rId2" Type="http://schemas.openxmlformats.org/officeDocument/2006/relationships/image" Target="../media/image50.png"/><Relationship Id="rId16" Type="http://schemas.openxmlformats.org/officeDocument/2006/relationships/image" Target="../media/image62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24" Type="http://schemas.openxmlformats.org/officeDocument/2006/relationships/image" Target="../media/image70.png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23" Type="http://schemas.openxmlformats.org/officeDocument/2006/relationships/image" Target="../media/image69.png"/><Relationship Id="rId10" Type="http://schemas.openxmlformats.org/officeDocument/2006/relationships/image" Target="../media/image56.png"/><Relationship Id="rId19" Type="http://schemas.openxmlformats.org/officeDocument/2006/relationships/image" Target="../media/image65.png"/><Relationship Id="rId4" Type="http://schemas.openxmlformats.org/officeDocument/2006/relationships/image" Target="../media/image3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Relationship Id="rId22" Type="http://schemas.openxmlformats.org/officeDocument/2006/relationships/image" Target="../media/image6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3" Type="http://schemas.openxmlformats.org/officeDocument/2006/relationships/image" Target="../media/image10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2" Type="http://schemas.openxmlformats.org/officeDocument/2006/relationships/image" Target="../media/image72.png"/><Relationship Id="rId16" Type="http://schemas.openxmlformats.org/officeDocument/2006/relationships/image" Target="../media/image8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11" Type="http://schemas.openxmlformats.org/officeDocument/2006/relationships/image" Target="../media/image79.png"/><Relationship Id="rId5" Type="http://schemas.openxmlformats.org/officeDocument/2006/relationships/image" Target="../media/image74.png"/><Relationship Id="rId15" Type="http://schemas.openxmlformats.org/officeDocument/2006/relationships/image" Target="../media/image83.png"/><Relationship Id="rId10" Type="http://schemas.openxmlformats.org/officeDocument/2006/relationships/image" Target="../media/image78.png"/><Relationship Id="rId4" Type="http://schemas.openxmlformats.org/officeDocument/2006/relationships/image" Target="../media/image73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../media/image94.png"/><Relationship Id="rId3" Type="http://schemas.openxmlformats.org/officeDocument/2006/relationships/image" Target="../media/image10.png"/><Relationship Id="rId7" Type="http://schemas.openxmlformats.org/officeDocument/2006/relationships/image" Target="../media/image88.png"/><Relationship Id="rId12" Type="http://schemas.openxmlformats.org/officeDocument/2006/relationships/image" Target="../media/image93.png"/><Relationship Id="rId17" Type="http://schemas.openxmlformats.org/officeDocument/2006/relationships/image" Target="../media/image97.png"/><Relationship Id="rId2" Type="http://schemas.openxmlformats.org/officeDocument/2006/relationships/image" Target="../media/image85.png"/><Relationship Id="rId16" Type="http://schemas.openxmlformats.org/officeDocument/2006/relationships/image" Target="../media/image9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7.png"/><Relationship Id="rId11" Type="http://schemas.openxmlformats.org/officeDocument/2006/relationships/image" Target="../media/image92.png"/><Relationship Id="rId5" Type="http://schemas.openxmlformats.org/officeDocument/2006/relationships/image" Target="../media/image86.png"/><Relationship Id="rId15" Type="http://schemas.openxmlformats.org/officeDocument/2006/relationships/image" Target="../media/image55.png"/><Relationship Id="rId10" Type="http://schemas.openxmlformats.org/officeDocument/2006/relationships/image" Target="../media/image91.png"/><Relationship Id="rId4" Type="http://schemas.openxmlformats.org/officeDocument/2006/relationships/image" Target="../media/image3.png"/><Relationship Id="rId9" Type="http://schemas.openxmlformats.org/officeDocument/2006/relationships/image" Target="../media/image90.png"/><Relationship Id="rId14" Type="http://schemas.openxmlformats.org/officeDocument/2006/relationships/image" Target="../media/image9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image" Target="../media/image106.png"/><Relationship Id="rId3" Type="http://schemas.openxmlformats.org/officeDocument/2006/relationships/image" Target="../media/image10.png"/><Relationship Id="rId7" Type="http://schemas.openxmlformats.org/officeDocument/2006/relationships/image" Target="../media/image53.png"/><Relationship Id="rId12" Type="http://schemas.openxmlformats.org/officeDocument/2006/relationships/image" Target="../media/image105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1.png"/><Relationship Id="rId11" Type="http://schemas.openxmlformats.org/officeDocument/2006/relationships/image" Target="../media/image104.png"/><Relationship Id="rId5" Type="http://schemas.openxmlformats.org/officeDocument/2006/relationships/image" Target="../media/image100.png"/><Relationship Id="rId10" Type="http://schemas.openxmlformats.org/officeDocument/2006/relationships/image" Target="../media/image103.png"/><Relationship Id="rId4" Type="http://schemas.openxmlformats.org/officeDocument/2006/relationships/image" Target="../media/image99.png"/><Relationship Id="rId9" Type="http://schemas.openxmlformats.org/officeDocument/2006/relationships/image" Target="../media/image15.png"/><Relationship Id="rId14" Type="http://schemas.openxmlformats.org/officeDocument/2006/relationships/image" Target="../media/image10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/>
          <p:nvPr/>
        </p:nvPicPr>
        <p:blipFill>
          <a:blip r:embed="rId2"/>
          <a:stretch/>
        </p:blipFill>
        <p:spPr>
          <a:xfrm>
            <a:off x="0" y="0"/>
            <a:ext cx="10696320" cy="6016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" name="Grafik 8"/>
          <p:cNvPicPr/>
          <p:nvPr/>
        </p:nvPicPr>
        <p:blipFill>
          <a:blip r:embed="rId3"/>
          <a:stretch/>
        </p:blipFill>
        <p:spPr>
          <a:xfrm>
            <a:off x="4813560" y="1955520"/>
            <a:ext cx="1069200" cy="33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" name="Textfeld 9"/>
          <p:cNvSpPr txBox="1"/>
          <p:nvPr/>
        </p:nvSpPr>
        <p:spPr>
          <a:xfrm>
            <a:off x="972360" y="1391040"/>
            <a:ext cx="9126360" cy="4665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3160" b="1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Therapieoptionen für Myasthenia Gravis</a:t>
            </a:r>
            <a:endParaRPr lang="en-US" sz="316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" name="Freihandform: Form 10"/>
          <p:cNvSpPr/>
          <p:nvPr/>
        </p:nvSpPr>
        <p:spPr>
          <a:xfrm>
            <a:off x="0" y="5348160"/>
            <a:ext cx="10696680" cy="668880"/>
          </a:xfrm>
          <a:custGeom>
            <a:avLst/>
            <a:gdLst/>
            <a:ahLst/>
            <a:cxnLst/>
            <a:rect l="0" t="0" r="r" b="b"/>
            <a:pathLst>
              <a:path w="29713" h="1858">
                <a:moveTo>
                  <a:pt x="0" y="0"/>
                </a:moveTo>
                <a:lnTo>
                  <a:pt x="29713" y="0"/>
                </a:lnTo>
                <a:lnTo>
                  <a:pt x="29713" y="1858"/>
                </a:lnTo>
                <a:lnTo>
                  <a:pt x="0" y="1858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3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2" name="Grafik 11"/>
          <p:cNvPicPr/>
          <p:nvPr/>
        </p:nvPicPr>
        <p:blipFill>
          <a:blip r:embed="rId4"/>
          <a:stretch/>
        </p:blipFill>
        <p:spPr>
          <a:xfrm>
            <a:off x="334440" y="5623920"/>
            <a:ext cx="10008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" name="Textfeld 12"/>
          <p:cNvSpPr txBox="1"/>
          <p:nvPr/>
        </p:nvSpPr>
        <p:spPr>
          <a:xfrm>
            <a:off x="3207240" y="2124000"/>
            <a:ext cx="4304520" cy="2930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979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Chancen und Risiken im Überblick</a:t>
            </a:r>
            <a:endParaRPr lang="en-US" sz="1979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Freihandform: Form 13"/>
          <p:cNvSpPr/>
          <p:nvPr/>
        </p:nvSpPr>
        <p:spPr>
          <a:xfrm>
            <a:off x="3467880" y="5548680"/>
            <a:ext cx="267840" cy="267840"/>
          </a:xfrm>
          <a:custGeom>
            <a:avLst/>
            <a:gdLst/>
            <a:ahLst/>
            <a:cxnLst/>
            <a:rect l="0" t="0" r="r" b="b"/>
            <a:pathLst>
              <a:path w="744" h="744">
                <a:moveTo>
                  <a:pt x="744" y="371"/>
                </a:moveTo>
                <a:cubicBezTo>
                  <a:pt x="744" y="396"/>
                  <a:pt x="741" y="420"/>
                  <a:pt x="737" y="444"/>
                </a:cubicBezTo>
                <a:cubicBezTo>
                  <a:pt x="732" y="468"/>
                  <a:pt x="725" y="491"/>
                  <a:pt x="715" y="514"/>
                </a:cubicBezTo>
                <a:cubicBezTo>
                  <a:pt x="706" y="536"/>
                  <a:pt x="695" y="558"/>
                  <a:pt x="681" y="579"/>
                </a:cubicBezTo>
                <a:cubicBezTo>
                  <a:pt x="668" y="599"/>
                  <a:pt x="652" y="618"/>
                  <a:pt x="635" y="635"/>
                </a:cubicBezTo>
                <a:cubicBezTo>
                  <a:pt x="618" y="652"/>
                  <a:pt x="599" y="668"/>
                  <a:pt x="579" y="681"/>
                </a:cubicBezTo>
                <a:cubicBezTo>
                  <a:pt x="558" y="695"/>
                  <a:pt x="537" y="706"/>
                  <a:pt x="514" y="716"/>
                </a:cubicBezTo>
                <a:cubicBezTo>
                  <a:pt x="492" y="725"/>
                  <a:pt x="469" y="732"/>
                  <a:pt x="445" y="737"/>
                </a:cubicBezTo>
                <a:cubicBezTo>
                  <a:pt x="421" y="741"/>
                  <a:pt x="397" y="744"/>
                  <a:pt x="371" y="744"/>
                </a:cubicBezTo>
                <a:cubicBezTo>
                  <a:pt x="347" y="744"/>
                  <a:pt x="323" y="741"/>
                  <a:pt x="299" y="737"/>
                </a:cubicBezTo>
                <a:cubicBezTo>
                  <a:pt x="275" y="732"/>
                  <a:pt x="252" y="725"/>
                  <a:pt x="229" y="716"/>
                </a:cubicBezTo>
                <a:cubicBezTo>
                  <a:pt x="207" y="706"/>
                  <a:pt x="185" y="695"/>
                  <a:pt x="165" y="681"/>
                </a:cubicBezTo>
                <a:cubicBezTo>
                  <a:pt x="145" y="668"/>
                  <a:pt x="126" y="652"/>
                  <a:pt x="109" y="635"/>
                </a:cubicBezTo>
                <a:cubicBezTo>
                  <a:pt x="91" y="618"/>
                  <a:pt x="76" y="599"/>
                  <a:pt x="63" y="579"/>
                </a:cubicBezTo>
                <a:cubicBezTo>
                  <a:pt x="49" y="558"/>
                  <a:pt x="38" y="536"/>
                  <a:pt x="28" y="514"/>
                </a:cubicBezTo>
                <a:cubicBezTo>
                  <a:pt x="19" y="491"/>
                  <a:pt x="12" y="468"/>
                  <a:pt x="7" y="444"/>
                </a:cubicBezTo>
                <a:cubicBezTo>
                  <a:pt x="2" y="420"/>
                  <a:pt x="0" y="396"/>
                  <a:pt x="0" y="371"/>
                </a:cubicBezTo>
                <a:cubicBezTo>
                  <a:pt x="0" y="347"/>
                  <a:pt x="2" y="323"/>
                  <a:pt x="7" y="299"/>
                </a:cubicBezTo>
                <a:cubicBezTo>
                  <a:pt x="12" y="275"/>
                  <a:pt x="19" y="252"/>
                  <a:pt x="28" y="229"/>
                </a:cubicBezTo>
                <a:cubicBezTo>
                  <a:pt x="38" y="207"/>
                  <a:pt x="49" y="185"/>
                  <a:pt x="63" y="165"/>
                </a:cubicBezTo>
                <a:cubicBezTo>
                  <a:pt x="76" y="145"/>
                  <a:pt x="91" y="126"/>
                  <a:pt x="109" y="109"/>
                </a:cubicBezTo>
                <a:cubicBezTo>
                  <a:pt x="126" y="92"/>
                  <a:pt x="145" y="76"/>
                  <a:pt x="165" y="63"/>
                </a:cubicBezTo>
                <a:cubicBezTo>
                  <a:pt x="185" y="49"/>
                  <a:pt x="207" y="38"/>
                  <a:pt x="229" y="28"/>
                </a:cubicBezTo>
                <a:cubicBezTo>
                  <a:pt x="252" y="19"/>
                  <a:pt x="275" y="12"/>
                  <a:pt x="299" y="7"/>
                </a:cubicBezTo>
                <a:cubicBezTo>
                  <a:pt x="323" y="2"/>
                  <a:pt x="347" y="0"/>
                  <a:pt x="371" y="0"/>
                </a:cubicBezTo>
                <a:cubicBezTo>
                  <a:pt x="397" y="0"/>
                  <a:pt x="421" y="2"/>
                  <a:pt x="445" y="7"/>
                </a:cubicBezTo>
                <a:cubicBezTo>
                  <a:pt x="469" y="12"/>
                  <a:pt x="492" y="19"/>
                  <a:pt x="514" y="28"/>
                </a:cubicBezTo>
                <a:cubicBezTo>
                  <a:pt x="537" y="38"/>
                  <a:pt x="558" y="49"/>
                  <a:pt x="579" y="63"/>
                </a:cubicBezTo>
                <a:cubicBezTo>
                  <a:pt x="599" y="76"/>
                  <a:pt x="618" y="92"/>
                  <a:pt x="635" y="109"/>
                </a:cubicBezTo>
                <a:cubicBezTo>
                  <a:pt x="652" y="126"/>
                  <a:pt x="668" y="145"/>
                  <a:pt x="681" y="165"/>
                </a:cubicBezTo>
                <a:cubicBezTo>
                  <a:pt x="695" y="185"/>
                  <a:pt x="706" y="207"/>
                  <a:pt x="715" y="229"/>
                </a:cubicBezTo>
                <a:cubicBezTo>
                  <a:pt x="725" y="252"/>
                  <a:pt x="732" y="275"/>
                  <a:pt x="737" y="299"/>
                </a:cubicBezTo>
                <a:cubicBezTo>
                  <a:pt x="741" y="323"/>
                  <a:pt x="744" y="347"/>
                  <a:pt x="744" y="371"/>
                </a:cubicBezTo>
                <a:close/>
              </a:path>
            </a:pathLst>
          </a:custGeom>
          <a:solidFill>
            <a:srgbClr val="FFFFFF">
              <a:alpha val="9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5" name="Grafik 14"/>
          <p:cNvPicPr/>
          <p:nvPr/>
        </p:nvPicPr>
        <p:blipFill>
          <a:blip r:embed="rId5"/>
          <a:stretch/>
        </p:blipFill>
        <p:spPr>
          <a:xfrm>
            <a:off x="3526560" y="5615640"/>
            <a:ext cx="15012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" name="Textfeld 15"/>
          <p:cNvSpPr txBox="1"/>
          <p:nvPr/>
        </p:nvSpPr>
        <p:spPr>
          <a:xfrm>
            <a:off x="501480" y="5615640"/>
            <a:ext cx="7722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 13. Juli 2025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7" name="Grafik 16"/>
          <p:cNvPicPr/>
          <p:nvPr/>
        </p:nvPicPr>
        <p:blipFill>
          <a:blip r:embed="rId6"/>
          <a:stretch/>
        </p:blipFill>
        <p:spPr>
          <a:xfrm>
            <a:off x="8941680" y="5623920"/>
            <a:ext cx="9144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" name="Textfeld 17"/>
          <p:cNvSpPr txBox="1"/>
          <p:nvPr/>
        </p:nvSpPr>
        <p:spPr>
          <a:xfrm>
            <a:off x="3836520" y="5600160"/>
            <a:ext cx="2932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Fokus auf okuläre Myasthenia gravis (OMG)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Freihandform: Form 18"/>
          <p:cNvSpPr/>
          <p:nvPr/>
        </p:nvSpPr>
        <p:spPr>
          <a:xfrm>
            <a:off x="2406600" y="3158640"/>
            <a:ext cx="1604880" cy="1303920"/>
          </a:xfrm>
          <a:custGeom>
            <a:avLst/>
            <a:gdLst/>
            <a:ahLst/>
            <a:cxnLst/>
            <a:rect l="0" t="0" r="r" b="b"/>
            <a:pathLst>
              <a:path w="4458" h="3622">
                <a:moveTo>
                  <a:pt x="0" y="3344"/>
                </a:moveTo>
                <a:lnTo>
                  <a:pt x="0" y="280"/>
                </a:lnTo>
                <a:cubicBezTo>
                  <a:pt x="0" y="260"/>
                  <a:pt x="2" y="242"/>
                  <a:pt x="5" y="224"/>
                </a:cubicBezTo>
                <a:cubicBezTo>
                  <a:pt x="9" y="206"/>
                  <a:pt x="14" y="189"/>
                  <a:pt x="21" y="172"/>
                </a:cubicBezTo>
                <a:cubicBezTo>
                  <a:pt x="28" y="155"/>
                  <a:pt x="37" y="139"/>
                  <a:pt x="47" y="124"/>
                </a:cubicBezTo>
                <a:cubicBezTo>
                  <a:pt x="57" y="109"/>
                  <a:pt x="69" y="95"/>
                  <a:pt x="81" y="82"/>
                </a:cubicBezTo>
                <a:cubicBezTo>
                  <a:pt x="94" y="69"/>
                  <a:pt x="108" y="57"/>
                  <a:pt x="124" y="47"/>
                </a:cubicBezTo>
                <a:cubicBezTo>
                  <a:pt x="139" y="37"/>
                  <a:pt x="155" y="28"/>
                  <a:pt x="172" y="21"/>
                </a:cubicBezTo>
                <a:cubicBezTo>
                  <a:pt x="189" y="14"/>
                  <a:pt x="206" y="9"/>
                  <a:pt x="224" y="5"/>
                </a:cubicBezTo>
                <a:cubicBezTo>
                  <a:pt x="242" y="2"/>
                  <a:pt x="260" y="0"/>
                  <a:pt x="278" y="0"/>
                </a:cubicBezTo>
                <a:lnTo>
                  <a:pt x="4178" y="0"/>
                </a:lnTo>
                <a:cubicBezTo>
                  <a:pt x="4196" y="0"/>
                  <a:pt x="4215" y="2"/>
                  <a:pt x="4233" y="5"/>
                </a:cubicBezTo>
                <a:cubicBezTo>
                  <a:pt x="4250" y="9"/>
                  <a:pt x="4268" y="14"/>
                  <a:pt x="4285" y="21"/>
                </a:cubicBezTo>
                <a:cubicBezTo>
                  <a:pt x="4302" y="28"/>
                  <a:pt x="4318" y="37"/>
                  <a:pt x="4333" y="47"/>
                </a:cubicBezTo>
                <a:cubicBezTo>
                  <a:pt x="4348" y="57"/>
                  <a:pt x="4362" y="69"/>
                  <a:pt x="4375" y="82"/>
                </a:cubicBezTo>
                <a:cubicBezTo>
                  <a:pt x="4388" y="95"/>
                  <a:pt x="4400" y="109"/>
                  <a:pt x="4410" y="124"/>
                </a:cubicBezTo>
                <a:cubicBezTo>
                  <a:pt x="4420" y="139"/>
                  <a:pt x="4429" y="155"/>
                  <a:pt x="4436" y="172"/>
                </a:cubicBezTo>
                <a:cubicBezTo>
                  <a:pt x="4443" y="189"/>
                  <a:pt x="4448" y="206"/>
                  <a:pt x="4451" y="224"/>
                </a:cubicBezTo>
                <a:cubicBezTo>
                  <a:pt x="4456" y="242"/>
                  <a:pt x="4458" y="260"/>
                  <a:pt x="4458" y="280"/>
                </a:cubicBezTo>
                <a:lnTo>
                  <a:pt x="4458" y="3344"/>
                </a:lnTo>
                <a:cubicBezTo>
                  <a:pt x="4458" y="3362"/>
                  <a:pt x="4456" y="3380"/>
                  <a:pt x="4451" y="3398"/>
                </a:cubicBezTo>
                <a:cubicBezTo>
                  <a:pt x="4448" y="3416"/>
                  <a:pt x="4443" y="3433"/>
                  <a:pt x="4436" y="3450"/>
                </a:cubicBezTo>
                <a:cubicBezTo>
                  <a:pt x="4429" y="3467"/>
                  <a:pt x="4420" y="3483"/>
                  <a:pt x="4410" y="3498"/>
                </a:cubicBezTo>
                <a:cubicBezTo>
                  <a:pt x="4400" y="3514"/>
                  <a:pt x="4388" y="3528"/>
                  <a:pt x="4375" y="3541"/>
                </a:cubicBezTo>
                <a:cubicBezTo>
                  <a:pt x="4362" y="3554"/>
                  <a:pt x="4348" y="3565"/>
                  <a:pt x="4333" y="3575"/>
                </a:cubicBezTo>
                <a:cubicBezTo>
                  <a:pt x="4318" y="3585"/>
                  <a:pt x="4302" y="3594"/>
                  <a:pt x="4285" y="3601"/>
                </a:cubicBezTo>
                <a:cubicBezTo>
                  <a:pt x="4268" y="3608"/>
                  <a:pt x="4250" y="3613"/>
                  <a:pt x="4233" y="3617"/>
                </a:cubicBezTo>
                <a:cubicBezTo>
                  <a:pt x="4215" y="3620"/>
                  <a:pt x="4196" y="3622"/>
                  <a:pt x="4178" y="3622"/>
                </a:cubicBezTo>
                <a:lnTo>
                  <a:pt x="278" y="3622"/>
                </a:lnTo>
                <a:cubicBezTo>
                  <a:pt x="260" y="3622"/>
                  <a:pt x="242" y="3620"/>
                  <a:pt x="224" y="3617"/>
                </a:cubicBezTo>
                <a:cubicBezTo>
                  <a:pt x="206" y="3613"/>
                  <a:pt x="189" y="3608"/>
                  <a:pt x="172" y="3601"/>
                </a:cubicBezTo>
                <a:cubicBezTo>
                  <a:pt x="155" y="3594"/>
                  <a:pt x="139" y="3585"/>
                  <a:pt x="124" y="3575"/>
                </a:cubicBezTo>
                <a:cubicBezTo>
                  <a:pt x="108" y="3565"/>
                  <a:pt x="94" y="3554"/>
                  <a:pt x="81" y="3541"/>
                </a:cubicBezTo>
                <a:cubicBezTo>
                  <a:pt x="69" y="3528"/>
                  <a:pt x="57" y="3514"/>
                  <a:pt x="47" y="3498"/>
                </a:cubicBezTo>
                <a:cubicBezTo>
                  <a:pt x="37" y="3483"/>
                  <a:pt x="28" y="3467"/>
                  <a:pt x="21" y="3450"/>
                </a:cubicBezTo>
                <a:cubicBezTo>
                  <a:pt x="14" y="3433"/>
                  <a:pt x="9" y="3416"/>
                  <a:pt x="5" y="3398"/>
                </a:cubicBezTo>
                <a:cubicBezTo>
                  <a:pt x="2" y="3380"/>
                  <a:pt x="0" y="3362"/>
                  <a:pt x="0" y="3344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0" name="Grafik 19"/>
          <p:cNvPicPr/>
          <p:nvPr/>
        </p:nvPicPr>
        <p:blipFill>
          <a:blip r:embed="rId7"/>
          <a:stretch/>
        </p:blipFill>
        <p:spPr>
          <a:xfrm>
            <a:off x="3042000" y="3359520"/>
            <a:ext cx="342360" cy="300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1" name="Textfeld 20"/>
          <p:cNvSpPr txBox="1"/>
          <p:nvPr/>
        </p:nvSpPr>
        <p:spPr>
          <a:xfrm>
            <a:off x="9100440" y="5615640"/>
            <a:ext cx="12661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 Umfassende Analyse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2612520" y="3821400"/>
            <a:ext cx="119952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18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Medikamentöse</a:t>
            </a:r>
            <a:endParaRPr lang="en-US" sz="118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Freihandform: Form 22"/>
          <p:cNvSpPr/>
          <p:nvPr/>
        </p:nvSpPr>
        <p:spPr>
          <a:xfrm>
            <a:off x="4545720" y="3158640"/>
            <a:ext cx="1604880" cy="1303920"/>
          </a:xfrm>
          <a:custGeom>
            <a:avLst/>
            <a:gdLst/>
            <a:ahLst/>
            <a:cxnLst/>
            <a:rect l="0" t="0" r="r" b="b"/>
            <a:pathLst>
              <a:path w="4458" h="3622">
                <a:moveTo>
                  <a:pt x="0" y="3344"/>
                </a:moveTo>
                <a:lnTo>
                  <a:pt x="0" y="280"/>
                </a:lnTo>
                <a:cubicBezTo>
                  <a:pt x="0" y="260"/>
                  <a:pt x="2" y="242"/>
                  <a:pt x="6" y="224"/>
                </a:cubicBezTo>
                <a:cubicBezTo>
                  <a:pt x="9" y="206"/>
                  <a:pt x="15" y="189"/>
                  <a:pt x="22" y="172"/>
                </a:cubicBezTo>
                <a:cubicBezTo>
                  <a:pt x="29" y="155"/>
                  <a:pt x="37" y="139"/>
                  <a:pt x="47" y="124"/>
                </a:cubicBezTo>
                <a:cubicBezTo>
                  <a:pt x="58" y="109"/>
                  <a:pt x="69" y="95"/>
                  <a:pt x="82" y="82"/>
                </a:cubicBezTo>
                <a:cubicBezTo>
                  <a:pt x="95" y="69"/>
                  <a:pt x="109" y="57"/>
                  <a:pt x="124" y="47"/>
                </a:cubicBezTo>
                <a:cubicBezTo>
                  <a:pt x="139" y="37"/>
                  <a:pt x="155" y="28"/>
                  <a:pt x="172" y="21"/>
                </a:cubicBezTo>
                <a:cubicBezTo>
                  <a:pt x="189" y="14"/>
                  <a:pt x="207" y="9"/>
                  <a:pt x="225" y="5"/>
                </a:cubicBezTo>
                <a:cubicBezTo>
                  <a:pt x="243" y="2"/>
                  <a:pt x="261" y="0"/>
                  <a:pt x="279" y="0"/>
                </a:cubicBezTo>
                <a:lnTo>
                  <a:pt x="4180" y="0"/>
                </a:lnTo>
                <a:cubicBezTo>
                  <a:pt x="4198" y="0"/>
                  <a:pt x="4216" y="2"/>
                  <a:pt x="4234" y="5"/>
                </a:cubicBezTo>
                <a:cubicBezTo>
                  <a:pt x="4252" y="9"/>
                  <a:pt x="4269" y="14"/>
                  <a:pt x="4286" y="21"/>
                </a:cubicBezTo>
                <a:cubicBezTo>
                  <a:pt x="4303" y="28"/>
                  <a:pt x="4319" y="37"/>
                  <a:pt x="4335" y="47"/>
                </a:cubicBezTo>
                <a:cubicBezTo>
                  <a:pt x="4350" y="57"/>
                  <a:pt x="4364" y="69"/>
                  <a:pt x="4377" y="82"/>
                </a:cubicBezTo>
                <a:cubicBezTo>
                  <a:pt x="4390" y="95"/>
                  <a:pt x="4401" y="109"/>
                  <a:pt x="4411" y="124"/>
                </a:cubicBezTo>
                <a:cubicBezTo>
                  <a:pt x="4422" y="139"/>
                  <a:pt x="4430" y="155"/>
                  <a:pt x="4437" y="172"/>
                </a:cubicBezTo>
                <a:cubicBezTo>
                  <a:pt x="4444" y="189"/>
                  <a:pt x="4449" y="206"/>
                  <a:pt x="4453" y="224"/>
                </a:cubicBezTo>
                <a:cubicBezTo>
                  <a:pt x="4457" y="242"/>
                  <a:pt x="4458" y="260"/>
                  <a:pt x="4458" y="280"/>
                </a:cubicBezTo>
                <a:lnTo>
                  <a:pt x="4458" y="3344"/>
                </a:lnTo>
                <a:cubicBezTo>
                  <a:pt x="4458" y="3362"/>
                  <a:pt x="4457" y="3380"/>
                  <a:pt x="4453" y="3398"/>
                </a:cubicBezTo>
                <a:cubicBezTo>
                  <a:pt x="4449" y="3416"/>
                  <a:pt x="4444" y="3433"/>
                  <a:pt x="4437" y="3450"/>
                </a:cubicBezTo>
                <a:cubicBezTo>
                  <a:pt x="4430" y="3467"/>
                  <a:pt x="4422" y="3483"/>
                  <a:pt x="4411" y="3498"/>
                </a:cubicBezTo>
                <a:cubicBezTo>
                  <a:pt x="4401" y="3514"/>
                  <a:pt x="4390" y="3528"/>
                  <a:pt x="4377" y="3541"/>
                </a:cubicBezTo>
                <a:cubicBezTo>
                  <a:pt x="4364" y="3554"/>
                  <a:pt x="4350" y="3565"/>
                  <a:pt x="4335" y="3575"/>
                </a:cubicBezTo>
                <a:cubicBezTo>
                  <a:pt x="4319" y="3585"/>
                  <a:pt x="4303" y="3594"/>
                  <a:pt x="4286" y="3601"/>
                </a:cubicBezTo>
                <a:cubicBezTo>
                  <a:pt x="4269" y="3608"/>
                  <a:pt x="4252" y="3613"/>
                  <a:pt x="4234" y="3617"/>
                </a:cubicBezTo>
                <a:cubicBezTo>
                  <a:pt x="4216" y="3620"/>
                  <a:pt x="4198" y="3622"/>
                  <a:pt x="4180" y="3622"/>
                </a:cubicBezTo>
                <a:lnTo>
                  <a:pt x="279" y="3622"/>
                </a:lnTo>
                <a:cubicBezTo>
                  <a:pt x="261" y="3622"/>
                  <a:pt x="243" y="3620"/>
                  <a:pt x="225" y="3617"/>
                </a:cubicBezTo>
                <a:cubicBezTo>
                  <a:pt x="207" y="3613"/>
                  <a:pt x="189" y="3608"/>
                  <a:pt x="172" y="3601"/>
                </a:cubicBezTo>
                <a:cubicBezTo>
                  <a:pt x="155" y="3594"/>
                  <a:pt x="139" y="3585"/>
                  <a:pt x="124" y="3575"/>
                </a:cubicBezTo>
                <a:cubicBezTo>
                  <a:pt x="109" y="3565"/>
                  <a:pt x="95" y="3554"/>
                  <a:pt x="82" y="3541"/>
                </a:cubicBezTo>
                <a:cubicBezTo>
                  <a:pt x="69" y="3528"/>
                  <a:pt x="58" y="3514"/>
                  <a:pt x="47" y="3498"/>
                </a:cubicBezTo>
                <a:cubicBezTo>
                  <a:pt x="37" y="3483"/>
                  <a:pt x="29" y="3467"/>
                  <a:pt x="22" y="3450"/>
                </a:cubicBezTo>
                <a:cubicBezTo>
                  <a:pt x="15" y="3433"/>
                  <a:pt x="9" y="3416"/>
                  <a:pt x="6" y="3398"/>
                </a:cubicBezTo>
                <a:cubicBezTo>
                  <a:pt x="2" y="3380"/>
                  <a:pt x="0" y="3362"/>
                  <a:pt x="0" y="3344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4" name="Grafik 23"/>
          <p:cNvPicPr/>
          <p:nvPr/>
        </p:nvPicPr>
        <p:blipFill>
          <a:blip r:embed="rId8"/>
          <a:stretch/>
        </p:blipFill>
        <p:spPr>
          <a:xfrm>
            <a:off x="5164560" y="3359520"/>
            <a:ext cx="375840" cy="300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5" name="Textfeld 24"/>
          <p:cNvSpPr txBox="1"/>
          <p:nvPr/>
        </p:nvSpPr>
        <p:spPr>
          <a:xfrm>
            <a:off x="2877120" y="4055400"/>
            <a:ext cx="66636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18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Therapie</a:t>
            </a:r>
            <a:endParaRPr lang="en-US" sz="118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4805640" y="3821400"/>
            <a:ext cx="109188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18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Nutzen-Risiko-</a:t>
            </a:r>
            <a:endParaRPr lang="en-US" sz="118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Freihandform: Form 26"/>
          <p:cNvSpPr/>
          <p:nvPr/>
        </p:nvSpPr>
        <p:spPr>
          <a:xfrm>
            <a:off x="6685200" y="3158640"/>
            <a:ext cx="1604880" cy="1303920"/>
          </a:xfrm>
          <a:custGeom>
            <a:avLst/>
            <a:gdLst/>
            <a:ahLst/>
            <a:cxnLst/>
            <a:rect l="0" t="0" r="r" b="b"/>
            <a:pathLst>
              <a:path w="4458" h="3622">
                <a:moveTo>
                  <a:pt x="0" y="3344"/>
                </a:moveTo>
                <a:lnTo>
                  <a:pt x="0" y="280"/>
                </a:lnTo>
                <a:cubicBezTo>
                  <a:pt x="0" y="260"/>
                  <a:pt x="2" y="242"/>
                  <a:pt x="5" y="224"/>
                </a:cubicBezTo>
                <a:cubicBezTo>
                  <a:pt x="9" y="206"/>
                  <a:pt x="14" y="189"/>
                  <a:pt x="21" y="172"/>
                </a:cubicBezTo>
                <a:cubicBezTo>
                  <a:pt x="28" y="155"/>
                  <a:pt x="37" y="139"/>
                  <a:pt x="47" y="124"/>
                </a:cubicBezTo>
                <a:cubicBezTo>
                  <a:pt x="57" y="109"/>
                  <a:pt x="69" y="95"/>
                  <a:pt x="82" y="82"/>
                </a:cubicBezTo>
                <a:cubicBezTo>
                  <a:pt x="94" y="69"/>
                  <a:pt x="109" y="57"/>
                  <a:pt x="124" y="47"/>
                </a:cubicBezTo>
                <a:cubicBezTo>
                  <a:pt x="139" y="37"/>
                  <a:pt x="155" y="28"/>
                  <a:pt x="172" y="21"/>
                </a:cubicBezTo>
                <a:cubicBezTo>
                  <a:pt x="189" y="14"/>
                  <a:pt x="206" y="9"/>
                  <a:pt x="224" y="5"/>
                </a:cubicBezTo>
                <a:cubicBezTo>
                  <a:pt x="242" y="2"/>
                  <a:pt x="260" y="0"/>
                  <a:pt x="279" y="0"/>
                </a:cubicBezTo>
                <a:lnTo>
                  <a:pt x="4179" y="0"/>
                </a:lnTo>
                <a:cubicBezTo>
                  <a:pt x="4198" y="0"/>
                  <a:pt x="4216" y="2"/>
                  <a:pt x="4234" y="5"/>
                </a:cubicBezTo>
                <a:cubicBezTo>
                  <a:pt x="4252" y="9"/>
                  <a:pt x="4269" y="14"/>
                  <a:pt x="4286" y="21"/>
                </a:cubicBezTo>
                <a:cubicBezTo>
                  <a:pt x="4303" y="28"/>
                  <a:pt x="4319" y="37"/>
                  <a:pt x="4334" y="47"/>
                </a:cubicBezTo>
                <a:cubicBezTo>
                  <a:pt x="4349" y="57"/>
                  <a:pt x="4363" y="69"/>
                  <a:pt x="4376" y="82"/>
                </a:cubicBezTo>
                <a:cubicBezTo>
                  <a:pt x="4389" y="95"/>
                  <a:pt x="4401" y="109"/>
                  <a:pt x="4411" y="124"/>
                </a:cubicBezTo>
                <a:cubicBezTo>
                  <a:pt x="4421" y="139"/>
                  <a:pt x="4430" y="155"/>
                  <a:pt x="4437" y="172"/>
                </a:cubicBezTo>
                <a:cubicBezTo>
                  <a:pt x="4444" y="189"/>
                  <a:pt x="4449" y="206"/>
                  <a:pt x="4452" y="224"/>
                </a:cubicBezTo>
                <a:cubicBezTo>
                  <a:pt x="4456" y="242"/>
                  <a:pt x="4458" y="260"/>
                  <a:pt x="4458" y="280"/>
                </a:cubicBezTo>
                <a:lnTo>
                  <a:pt x="4458" y="3344"/>
                </a:lnTo>
                <a:cubicBezTo>
                  <a:pt x="4458" y="3362"/>
                  <a:pt x="4456" y="3380"/>
                  <a:pt x="4452" y="3398"/>
                </a:cubicBezTo>
                <a:cubicBezTo>
                  <a:pt x="4449" y="3416"/>
                  <a:pt x="4444" y="3433"/>
                  <a:pt x="4437" y="3450"/>
                </a:cubicBezTo>
                <a:cubicBezTo>
                  <a:pt x="4430" y="3467"/>
                  <a:pt x="4421" y="3483"/>
                  <a:pt x="4411" y="3498"/>
                </a:cubicBezTo>
                <a:cubicBezTo>
                  <a:pt x="4401" y="3514"/>
                  <a:pt x="4389" y="3528"/>
                  <a:pt x="4376" y="3541"/>
                </a:cubicBezTo>
                <a:cubicBezTo>
                  <a:pt x="4363" y="3554"/>
                  <a:pt x="4349" y="3565"/>
                  <a:pt x="4334" y="3575"/>
                </a:cubicBezTo>
                <a:cubicBezTo>
                  <a:pt x="4319" y="3585"/>
                  <a:pt x="4303" y="3594"/>
                  <a:pt x="4286" y="3601"/>
                </a:cubicBezTo>
                <a:cubicBezTo>
                  <a:pt x="4269" y="3608"/>
                  <a:pt x="4252" y="3613"/>
                  <a:pt x="4234" y="3617"/>
                </a:cubicBezTo>
                <a:cubicBezTo>
                  <a:pt x="4216" y="3620"/>
                  <a:pt x="4198" y="3622"/>
                  <a:pt x="4179" y="3622"/>
                </a:cubicBezTo>
                <a:lnTo>
                  <a:pt x="279" y="3622"/>
                </a:lnTo>
                <a:cubicBezTo>
                  <a:pt x="260" y="3622"/>
                  <a:pt x="242" y="3620"/>
                  <a:pt x="224" y="3617"/>
                </a:cubicBezTo>
                <a:cubicBezTo>
                  <a:pt x="206" y="3613"/>
                  <a:pt x="189" y="3608"/>
                  <a:pt x="172" y="3601"/>
                </a:cubicBezTo>
                <a:cubicBezTo>
                  <a:pt x="155" y="3594"/>
                  <a:pt x="139" y="3585"/>
                  <a:pt x="124" y="3575"/>
                </a:cubicBezTo>
                <a:cubicBezTo>
                  <a:pt x="109" y="3565"/>
                  <a:pt x="94" y="3554"/>
                  <a:pt x="82" y="3541"/>
                </a:cubicBezTo>
                <a:cubicBezTo>
                  <a:pt x="69" y="3528"/>
                  <a:pt x="57" y="3514"/>
                  <a:pt x="47" y="3498"/>
                </a:cubicBezTo>
                <a:cubicBezTo>
                  <a:pt x="37" y="3483"/>
                  <a:pt x="28" y="3467"/>
                  <a:pt x="21" y="3450"/>
                </a:cubicBezTo>
                <a:cubicBezTo>
                  <a:pt x="14" y="3433"/>
                  <a:pt x="9" y="3416"/>
                  <a:pt x="5" y="3398"/>
                </a:cubicBezTo>
                <a:cubicBezTo>
                  <a:pt x="2" y="3380"/>
                  <a:pt x="0" y="3362"/>
                  <a:pt x="0" y="3344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8" name="Grafik 27"/>
          <p:cNvPicPr/>
          <p:nvPr/>
        </p:nvPicPr>
        <p:blipFill>
          <a:blip r:embed="rId9"/>
          <a:stretch/>
        </p:blipFill>
        <p:spPr>
          <a:xfrm>
            <a:off x="7353720" y="3359520"/>
            <a:ext cx="267120" cy="300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9" name="Textfeld 28"/>
          <p:cNvSpPr txBox="1"/>
          <p:nvPr/>
        </p:nvSpPr>
        <p:spPr>
          <a:xfrm>
            <a:off x="4950720" y="4055400"/>
            <a:ext cx="79848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18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Abwägung</a:t>
            </a:r>
            <a:endParaRPr lang="en-US" sz="118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6887520" y="3821400"/>
            <a:ext cx="120492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18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Individualisierte</a:t>
            </a:r>
            <a:endParaRPr lang="en-US" sz="118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Freihandform: Form 30"/>
          <p:cNvSpPr/>
          <p:nvPr/>
        </p:nvSpPr>
        <p:spPr>
          <a:xfrm>
            <a:off x="9292320" y="334080"/>
            <a:ext cx="1070280" cy="1069920"/>
          </a:xfrm>
          <a:custGeom>
            <a:avLst/>
            <a:gdLst/>
            <a:ahLst/>
            <a:cxnLst/>
            <a:rect l="0" t="0" r="r" b="b"/>
            <a:pathLst>
              <a:path w="2973" h="2972">
                <a:moveTo>
                  <a:pt x="2973" y="1487"/>
                </a:moveTo>
                <a:cubicBezTo>
                  <a:pt x="2973" y="1535"/>
                  <a:pt x="2970" y="1584"/>
                  <a:pt x="2966" y="1632"/>
                </a:cubicBezTo>
                <a:cubicBezTo>
                  <a:pt x="2961" y="1681"/>
                  <a:pt x="2954" y="1729"/>
                  <a:pt x="2944" y="1776"/>
                </a:cubicBezTo>
                <a:cubicBezTo>
                  <a:pt x="2935" y="1824"/>
                  <a:pt x="2923" y="1871"/>
                  <a:pt x="2909" y="1918"/>
                </a:cubicBezTo>
                <a:cubicBezTo>
                  <a:pt x="2895" y="1964"/>
                  <a:pt x="2878" y="2010"/>
                  <a:pt x="2860" y="2055"/>
                </a:cubicBezTo>
                <a:cubicBezTo>
                  <a:pt x="2841" y="2100"/>
                  <a:pt x="2820" y="2144"/>
                  <a:pt x="2797" y="2187"/>
                </a:cubicBezTo>
                <a:cubicBezTo>
                  <a:pt x="2774" y="2230"/>
                  <a:pt x="2749" y="2272"/>
                  <a:pt x="2722" y="2312"/>
                </a:cubicBezTo>
                <a:cubicBezTo>
                  <a:pt x="2695" y="2352"/>
                  <a:pt x="2666" y="2392"/>
                  <a:pt x="2635" y="2429"/>
                </a:cubicBezTo>
                <a:cubicBezTo>
                  <a:pt x="2605" y="2467"/>
                  <a:pt x="2572" y="2503"/>
                  <a:pt x="2538" y="2537"/>
                </a:cubicBezTo>
                <a:cubicBezTo>
                  <a:pt x="2503" y="2572"/>
                  <a:pt x="2467" y="2604"/>
                  <a:pt x="2430" y="2635"/>
                </a:cubicBezTo>
                <a:cubicBezTo>
                  <a:pt x="2391" y="2666"/>
                  <a:pt x="2352" y="2695"/>
                  <a:pt x="2311" y="2722"/>
                </a:cubicBezTo>
                <a:cubicBezTo>
                  <a:pt x="2271" y="2749"/>
                  <a:pt x="2229" y="2774"/>
                  <a:pt x="2186" y="2797"/>
                </a:cubicBezTo>
                <a:cubicBezTo>
                  <a:pt x="2143" y="2820"/>
                  <a:pt x="2100" y="2841"/>
                  <a:pt x="2055" y="2859"/>
                </a:cubicBezTo>
                <a:cubicBezTo>
                  <a:pt x="2010" y="2878"/>
                  <a:pt x="1964" y="2894"/>
                  <a:pt x="1917" y="2908"/>
                </a:cubicBezTo>
                <a:cubicBezTo>
                  <a:pt x="1871" y="2922"/>
                  <a:pt x="1824" y="2934"/>
                  <a:pt x="1776" y="2944"/>
                </a:cubicBezTo>
                <a:cubicBezTo>
                  <a:pt x="1728" y="2953"/>
                  <a:pt x="1680" y="2960"/>
                  <a:pt x="1632" y="2965"/>
                </a:cubicBezTo>
                <a:cubicBezTo>
                  <a:pt x="1583" y="2970"/>
                  <a:pt x="1535" y="2972"/>
                  <a:pt x="1486" y="2972"/>
                </a:cubicBezTo>
                <a:cubicBezTo>
                  <a:pt x="1437" y="2972"/>
                  <a:pt x="1389" y="2970"/>
                  <a:pt x="1340" y="2965"/>
                </a:cubicBezTo>
                <a:cubicBezTo>
                  <a:pt x="1292" y="2960"/>
                  <a:pt x="1244" y="2953"/>
                  <a:pt x="1196" y="2944"/>
                </a:cubicBezTo>
                <a:cubicBezTo>
                  <a:pt x="1148" y="2934"/>
                  <a:pt x="1101" y="2922"/>
                  <a:pt x="1055" y="2908"/>
                </a:cubicBezTo>
                <a:cubicBezTo>
                  <a:pt x="1008" y="2894"/>
                  <a:pt x="962" y="2878"/>
                  <a:pt x="918" y="2859"/>
                </a:cubicBezTo>
                <a:cubicBezTo>
                  <a:pt x="873" y="2841"/>
                  <a:pt x="829" y="2820"/>
                  <a:pt x="786" y="2797"/>
                </a:cubicBezTo>
                <a:cubicBezTo>
                  <a:pt x="743" y="2774"/>
                  <a:pt x="701" y="2749"/>
                  <a:pt x="661" y="2722"/>
                </a:cubicBezTo>
                <a:cubicBezTo>
                  <a:pt x="620" y="2695"/>
                  <a:pt x="581" y="2666"/>
                  <a:pt x="544" y="2635"/>
                </a:cubicBezTo>
                <a:cubicBezTo>
                  <a:pt x="506" y="2604"/>
                  <a:pt x="470" y="2572"/>
                  <a:pt x="436" y="2537"/>
                </a:cubicBezTo>
                <a:cubicBezTo>
                  <a:pt x="401" y="2503"/>
                  <a:pt x="369" y="2467"/>
                  <a:pt x="338" y="2429"/>
                </a:cubicBezTo>
                <a:cubicBezTo>
                  <a:pt x="307" y="2392"/>
                  <a:pt x="278" y="2352"/>
                  <a:pt x="251" y="2312"/>
                </a:cubicBezTo>
                <a:cubicBezTo>
                  <a:pt x="224" y="2272"/>
                  <a:pt x="199" y="2230"/>
                  <a:pt x="176" y="2187"/>
                </a:cubicBezTo>
                <a:cubicBezTo>
                  <a:pt x="153" y="2144"/>
                  <a:pt x="132" y="2100"/>
                  <a:pt x="114" y="2055"/>
                </a:cubicBezTo>
                <a:cubicBezTo>
                  <a:pt x="95" y="2010"/>
                  <a:pt x="79" y="1964"/>
                  <a:pt x="64" y="1918"/>
                </a:cubicBezTo>
                <a:cubicBezTo>
                  <a:pt x="50" y="1871"/>
                  <a:pt x="38" y="1824"/>
                  <a:pt x="29" y="1776"/>
                </a:cubicBezTo>
                <a:cubicBezTo>
                  <a:pt x="19" y="1729"/>
                  <a:pt x="12" y="1681"/>
                  <a:pt x="8" y="1632"/>
                </a:cubicBezTo>
                <a:cubicBezTo>
                  <a:pt x="3" y="1584"/>
                  <a:pt x="0" y="1535"/>
                  <a:pt x="0" y="1487"/>
                </a:cubicBezTo>
                <a:cubicBezTo>
                  <a:pt x="0" y="1438"/>
                  <a:pt x="3" y="1389"/>
                  <a:pt x="8" y="1341"/>
                </a:cubicBezTo>
                <a:cubicBezTo>
                  <a:pt x="12" y="1293"/>
                  <a:pt x="19" y="1245"/>
                  <a:pt x="29" y="1197"/>
                </a:cubicBezTo>
                <a:cubicBezTo>
                  <a:pt x="38" y="1149"/>
                  <a:pt x="50" y="1102"/>
                  <a:pt x="64" y="1055"/>
                </a:cubicBezTo>
                <a:cubicBezTo>
                  <a:pt x="79" y="1009"/>
                  <a:pt x="95" y="963"/>
                  <a:pt x="114" y="918"/>
                </a:cubicBezTo>
                <a:cubicBezTo>
                  <a:pt x="132" y="873"/>
                  <a:pt x="153" y="829"/>
                  <a:pt x="176" y="786"/>
                </a:cubicBezTo>
                <a:cubicBezTo>
                  <a:pt x="199" y="743"/>
                  <a:pt x="224" y="702"/>
                  <a:pt x="251" y="661"/>
                </a:cubicBezTo>
                <a:cubicBezTo>
                  <a:pt x="278" y="621"/>
                  <a:pt x="307" y="582"/>
                  <a:pt x="338" y="543"/>
                </a:cubicBezTo>
                <a:cubicBezTo>
                  <a:pt x="369" y="506"/>
                  <a:pt x="401" y="470"/>
                  <a:pt x="436" y="435"/>
                </a:cubicBezTo>
                <a:cubicBezTo>
                  <a:pt x="470" y="401"/>
                  <a:pt x="506" y="368"/>
                  <a:pt x="544" y="337"/>
                </a:cubicBezTo>
                <a:cubicBezTo>
                  <a:pt x="581" y="306"/>
                  <a:pt x="620" y="277"/>
                  <a:pt x="661" y="250"/>
                </a:cubicBezTo>
                <a:cubicBezTo>
                  <a:pt x="701" y="223"/>
                  <a:pt x="743" y="198"/>
                  <a:pt x="786" y="175"/>
                </a:cubicBezTo>
                <a:cubicBezTo>
                  <a:pt x="829" y="153"/>
                  <a:pt x="873" y="132"/>
                  <a:pt x="918" y="113"/>
                </a:cubicBezTo>
                <a:cubicBezTo>
                  <a:pt x="962" y="94"/>
                  <a:pt x="1008" y="78"/>
                  <a:pt x="1055" y="64"/>
                </a:cubicBezTo>
                <a:cubicBezTo>
                  <a:pt x="1101" y="50"/>
                  <a:pt x="1148" y="38"/>
                  <a:pt x="1196" y="29"/>
                </a:cubicBezTo>
                <a:cubicBezTo>
                  <a:pt x="1244" y="19"/>
                  <a:pt x="1292" y="12"/>
                  <a:pt x="1340" y="7"/>
                </a:cubicBezTo>
                <a:cubicBezTo>
                  <a:pt x="1389" y="2"/>
                  <a:pt x="1437" y="0"/>
                  <a:pt x="1486" y="0"/>
                </a:cubicBezTo>
                <a:cubicBezTo>
                  <a:pt x="1535" y="0"/>
                  <a:pt x="1583" y="2"/>
                  <a:pt x="1632" y="7"/>
                </a:cubicBezTo>
                <a:cubicBezTo>
                  <a:pt x="1680" y="12"/>
                  <a:pt x="1728" y="19"/>
                  <a:pt x="1776" y="29"/>
                </a:cubicBezTo>
                <a:cubicBezTo>
                  <a:pt x="1824" y="38"/>
                  <a:pt x="1871" y="50"/>
                  <a:pt x="1917" y="64"/>
                </a:cubicBezTo>
                <a:cubicBezTo>
                  <a:pt x="1964" y="78"/>
                  <a:pt x="2010" y="94"/>
                  <a:pt x="2055" y="113"/>
                </a:cubicBezTo>
                <a:cubicBezTo>
                  <a:pt x="2100" y="132"/>
                  <a:pt x="2143" y="153"/>
                  <a:pt x="2186" y="175"/>
                </a:cubicBezTo>
                <a:cubicBezTo>
                  <a:pt x="2229" y="198"/>
                  <a:pt x="2271" y="223"/>
                  <a:pt x="2311" y="250"/>
                </a:cubicBezTo>
                <a:cubicBezTo>
                  <a:pt x="2352" y="277"/>
                  <a:pt x="2391" y="306"/>
                  <a:pt x="2430" y="337"/>
                </a:cubicBezTo>
                <a:cubicBezTo>
                  <a:pt x="2467" y="368"/>
                  <a:pt x="2503" y="401"/>
                  <a:pt x="2538" y="435"/>
                </a:cubicBezTo>
                <a:cubicBezTo>
                  <a:pt x="2572" y="470"/>
                  <a:pt x="2605" y="506"/>
                  <a:pt x="2635" y="543"/>
                </a:cubicBezTo>
                <a:cubicBezTo>
                  <a:pt x="2666" y="582"/>
                  <a:pt x="2695" y="621"/>
                  <a:pt x="2722" y="661"/>
                </a:cubicBezTo>
                <a:cubicBezTo>
                  <a:pt x="2749" y="702"/>
                  <a:pt x="2774" y="743"/>
                  <a:pt x="2797" y="786"/>
                </a:cubicBezTo>
                <a:cubicBezTo>
                  <a:pt x="2820" y="829"/>
                  <a:pt x="2841" y="873"/>
                  <a:pt x="2860" y="918"/>
                </a:cubicBezTo>
                <a:cubicBezTo>
                  <a:pt x="2878" y="963"/>
                  <a:pt x="2895" y="1009"/>
                  <a:pt x="2909" y="1055"/>
                </a:cubicBezTo>
                <a:cubicBezTo>
                  <a:pt x="2923" y="1102"/>
                  <a:pt x="2935" y="1149"/>
                  <a:pt x="2944" y="1197"/>
                </a:cubicBezTo>
                <a:cubicBezTo>
                  <a:pt x="2954" y="1245"/>
                  <a:pt x="2961" y="1293"/>
                  <a:pt x="2966" y="1341"/>
                </a:cubicBezTo>
                <a:cubicBezTo>
                  <a:pt x="2970" y="1389"/>
                  <a:pt x="2973" y="1438"/>
                  <a:pt x="2973" y="1487"/>
                </a:cubicBezTo>
                <a:close/>
              </a:path>
            </a:pathLst>
          </a:custGeom>
          <a:solidFill>
            <a:srgbClr val="8EC5FF">
              <a:alpha val="2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Freihandform: Form 31"/>
          <p:cNvSpPr/>
          <p:nvPr/>
        </p:nvSpPr>
        <p:spPr>
          <a:xfrm>
            <a:off x="334080" y="3877200"/>
            <a:ext cx="802440" cy="802800"/>
          </a:xfrm>
          <a:custGeom>
            <a:avLst/>
            <a:gdLst/>
            <a:ahLst/>
            <a:cxnLst/>
            <a:rect l="0" t="0" r="r" b="b"/>
            <a:pathLst>
              <a:path w="2229" h="2230">
                <a:moveTo>
                  <a:pt x="2229" y="1115"/>
                </a:moveTo>
                <a:cubicBezTo>
                  <a:pt x="2229" y="1151"/>
                  <a:pt x="2228" y="1187"/>
                  <a:pt x="2224" y="1224"/>
                </a:cubicBezTo>
                <a:cubicBezTo>
                  <a:pt x="2221" y="1260"/>
                  <a:pt x="2215" y="1296"/>
                  <a:pt x="2208" y="1332"/>
                </a:cubicBezTo>
                <a:cubicBezTo>
                  <a:pt x="2201" y="1368"/>
                  <a:pt x="2192" y="1403"/>
                  <a:pt x="2181" y="1438"/>
                </a:cubicBezTo>
                <a:cubicBezTo>
                  <a:pt x="2171" y="1473"/>
                  <a:pt x="2159" y="1508"/>
                  <a:pt x="2145" y="1542"/>
                </a:cubicBezTo>
                <a:cubicBezTo>
                  <a:pt x="2131" y="1576"/>
                  <a:pt x="2115" y="1609"/>
                  <a:pt x="2098" y="1641"/>
                </a:cubicBezTo>
                <a:cubicBezTo>
                  <a:pt x="2081" y="1673"/>
                  <a:pt x="2062" y="1704"/>
                  <a:pt x="2042" y="1735"/>
                </a:cubicBezTo>
                <a:cubicBezTo>
                  <a:pt x="2021" y="1765"/>
                  <a:pt x="2000" y="1794"/>
                  <a:pt x="1977" y="1822"/>
                </a:cubicBezTo>
                <a:cubicBezTo>
                  <a:pt x="1953" y="1851"/>
                  <a:pt x="1929" y="1878"/>
                  <a:pt x="1903" y="1903"/>
                </a:cubicBezTo>
                <a:cubicBezTo>
                  <a:pt x="1877" y="1929"/>
                  <a:pt x="1850" y="1954"/>
                  <a:pt x="1822" y="1977"/>
                </a:cubicBezTo>
                <a:cubicBezTo>
                  <a:pt x="1794" y="2000"/>
                  <a:pt x="1765" y="2022"/>
                  <a:pt x="1734" y="2042"/>
                </a:cubicBezTo>
                <a:cubicBezTo>
                  <a:pt x="1704" y="2062"/>
                  <a:pt x="1673" y="2081"/>
                  <a:pt x="1640" y="2098"/>
                </a:cubicBezTo>
                <a:cubicBezTo>
                  <a:pt x="1608" y="2115"/>
                  <a:pt x="1575" y="2131"/>
                  <a:pt x="1542" y="2145"/>
                </a:cubicBezTo>
                <a:cubicBezTo>
                  <a:pt x="1508" y="2159"/>
                  <a:pt x="1474" y="2171"/>
                  <a:pt x="1439" y="2182"/>
                </a:cubicBezTo>
                <a:cubicBezTo>
                  <a:pt x="1404" y="2192"/>
                  <a:pt x="1368" y="2201"/>
                  <a:pt x="1333" y="2208"/>
                </a:cubicBezTo>
                <a:cubicBezTo>
                  <a:pt x="1297" y="2216"/>
                  <a:pt x="1261" y="2221"/>
                  <a:pt x="1224" y="2224"/>
                </a:cubicBezTo>
                <a:cubicBezTo>
                  <a:pt x="1188" y="2228"/>
                  <a:pt x="1152" y="2230"/>
                  <a:pt x="1115" y="2230"/>
                </a:cubicBezTo>
                <a:cubicBezTo>
                  <a:pt x="1079" y="2230"/>
                  <a:pt x="1042" y="2228"/>
                  <a:pt x="1006" y="2224"/>
                </a:cubicBezTo>
                <a:cubicBezTo>
                  <a:pt x="970" y="2221"/>
                  <a:pt x="934" y="2216"/>
                  <a:pt x="898" y="2208"/>
                </a:cubicBezTo>
                <a:cubicBezTo>
                  <a:pt x="862" y="2201"/>
                  <a:pt x="827" y="2192"/>
                  <a:pt x="792" y="2182"/>
                </a:cubicBezTo>
                <a:cubicBezTo>
                  <a:pt x="757" y="2171"/>
                  <a:pt x="723" y="2159"/>
                  <a:pt x="689" y="2145"/>
                </a:cubicBezTo>
                <a:cubicBezTo>
                  <a:pt x="655" y="2131"/>
                  <a:pt x="622" y="2115"/>
                  <a:pt x="590" y="2098"/>
                </a:cubicBezTo>
                <a:cubicBezTo>
                  <a:pt x="558" y="2081"/>
                  <a:pt x="527" y="2062"/>
                  <a:pt x="496" y="2042"/>
                </a:cubicBezTo>
                <a:cubicBezTo>
                  <a:pt x="466" y="2022"/>
                  <a:pt x="437" y="2000"/>
                  <a:pt x="408" y="1977"/>
                </a:cubicBezTo>
                <a:cubicBezTo>
                  <a:pt x="380" y="1954"/>
                  <a:pt x="353" y="1929"/>
                  <a:pt x="327" y="1903"/>
                </a:cubicBezTo>
                <a:cubicBezTo>
                  <a:pt x="302" y="1878"/>
                  <a:pt x="277" y="1851"/>
                  <a:pt x="254" y="1822"/>
                </a:cubicBezTo>
                <a:cubicBezTo>
                  <a:pt x="231" y="1794"/>
                  <a:pt x="209" y="1765"/>
                  <a:pt x="189" y="1735"/>
                </a:cubicBezTo>
                <a:cubicBezTo>
                  <a:pt x="168" y="1704"/>
                  <a:pt x="149" y="1673"/>
                  <a:pt x="132" y="1641"/>
                </a:cubicBezTo>
                <a:cubicBezTo>
                  <a:pt x="114" y="1609"/>
                  <a:pt x="99" y="1576"/>
                  <a:pt x="85" y="1542"/>
                </a:cubicBezTo>
                <a:cubicBezTo>
                  <a:pt x="71" y="1508"/>
                  <a:pt x="59" y="1473"/>
                  <a:pt x="48" y="1438"/>
                </a:cubicBezTo>
                <a:cubicBezTo>
                  <a:pt x="37" y="1403"/>
                  <a:pt x="29" y="1368"/>
                  <a:pt x="21" y="1332"/>
                </a:cubicBezTo>
                <a:cubicBezTo>
                  <a:pt x="14" y="1296"/>
                  <a:pt x="9" y="1260"/>
                  <a:pt x="5" y="1224"/>
                </a:cubicBezTo>
                <a:cubicBezTo>
                  <a:pt x="2" y="1187"/>
                  <a:pt x="0" y="1151"/>
                  <a:pt x="0" y="1115"/>
                </a:cubicBezTo>
                <a:cubicBezTo>
                  <a:pt x="0" y="1078"/>
                  <a:pt x="2" y="1042"/>
                  <a:pt x="5" y="1005"/>
                </a:cubicBezTo>
                <a:cubicBezTo>
                  <a:pt x="9" y="969"/>
                  <a:pt x="14" y="933"/>
                  <a:pt x="21" y="897"/>
                </a:cubicBezTo>
                <a:cubicBezTo>
                  <a:pt x="29" y="861"/>
                  <a:pt x="37" y="826"/>
                  <a:pt x="48" y="791"/>
                </a:cubicBezTo>
                <a:cubicBezTo>
                  <a:pt x="59" y="756"/>
                  <a:pt x="71" y="722"/>
                  <a:pt x="85" y="688"/>
                </a:cubicBezTo>
                <a:cubicBezTo>
                  <a:pt x="99" y="654"/>
                  <a:pt x="114" y="622"/>
                  <a:pt x="132" y="589"/>
                </a:cubicBezTo>
                <a:cubicBezTo>
                  <a:pt x="149" y="557"/>
                  <a:pt x="168" y="526"/>
                  <a:pt x="189" y="496"/>
                </a:cubicBezTo>
                <a:cubicBezTo>
                  <a:pt x="209" y="465"/>
                  <a:pt x="231" y="436"/>
                  <a:pt x="254" y="408"/>
                </a:cubicBezTo>
                <a:cubicBezTo>
                  <a:pt x="277" y="380"/>
                  <a:pt x="302" y="353"/>
                  <a:pt x="327" y="327"/>
                </a:cubicBezTo>
                <a:cubicBezTo>
                  <a:pt x="353" y="301"/>
                  <a:pt x="380" y="276"/>
                  <a:pt x="408" y="253"/>
                </a:cubicBezTo>
                <a:cubicBezTo>
                  <a:pt x="437" y="230"/>
                  <a:pt x="466" y="208"/>
                  <a:pt x="496" y="188"/>
                </a:cubicBezTo>
                <a:cubicBezTo>
                  <a:pt x="527" y="168"/>
                  <a:pt x="558" y="149"/>
                  <a:pt x="590" y="132"/>
                </a:cubicBezTo>
                <a:cubicBezTo>
                  <a:pt x="622" y="115"/>
                  <a:pt x="655" y="99"/>
                  <a:pt x="689" y="85"/>
                </a:cubicBezTo>
                <a:cubicBezTo>
                  <a:pt x="723" y="71"/>
                  <a:pt x="757" y="59"/>
                  <a:pt x="792" y="48"/>
                </a:cubicBezTo>
                <a:cubicBezTo>
                  <a:pt x="827" y="38"/>
                  <a:pt x="862" y="29"/>
                  <a:pt x="898" y="22"/>
                </a:cubicBezTo>
                <a:cubicBezTo>
                  <a:pt x="934" y="15"/>
                  <a:pt x="970" y="9"/>
                  <a:pt x="1006" y="6"/>
                </a:cubicBezTo>
                <a:cubicBezTo>
                  <a:pt x="1042" y="2"/>
                  <a:pt x="1079" y="0"/>
                  <a:pt x="1115" y="0"/>
                </a:cubicBezTo>
                <a:cubicBezTo>
                  <a:pt x="1152" y="0"/>
                  <a:pt x="1188" y="2"/>
                  <a:pt x="1224" y="6"/>
                </a:cubicBezTo>
                <a:cubicBezTo>
                  <a:pt x="1261" y="9"/>
                  <a:pt x="1297" y="15"/>
                  <a:pt x="1333" y="22"/>
                </a:cubicBezTo>
                <a:cubicBezTo>
                  <a:pt x="1368" y="29"/>
                  <a:pt x="1404" y="38"/>
                  <a:pt x="1439" y="48"/>
                </a:cubicBezTo>
                <a:cubicBezTo>
                  <a:pt x="1474" y="59"/>
                  <a:pt x="1508" y="71"/>
                  <a:pt x="1542" y="85"/>
                </a:cubicBezTo>
                <a:cubicBezTo>
                  <a:pt x="1575" y="99"/>
                  <a:pt x="1608" y="115"/>
                  <a:pt x="1640" y="132"/>
                </a:cubicBezTo>
                <a:cubicBezTo>
                  <a:pt x="1673" y="149"/>
                  <a:pt x="1704" y="168"/>
                  <a:pt x="1734" y="188"/>
                </a:cubicBezTo>
                <a:cubicBezTo>
                  <a:pt x="1765" y="208"/>
                  <a:pt x="1794" y="230"/>
                  <a:pt x="1822" y="253"/>
                </a:cubicBezTo>
                <a:cubicBezTo>
                  <a:pt x="1850" y="276"/>
                  <a:pt x="1877" y="301"/>
                  <a:pt x="1903" y="327"/>
                </a:cubicBezTo>
                <a:cubicBezTo>
                  <a:pt x="1929" y="353"/>
                  <a:pt x="1953" y="380"/>
                  <a:pt x="1977" y="408"/>
                </a:cubicBezTo>
                <a:cubicBezTo>
                  <a:pt x="2000" y="436"/>
                  <a:pt x="2021" y="465"/>
                  <a:pt x="2042" y="496"/>
                </a:cubicBezTo>
                <a:cubicBezTo>
                  <a:pt x="2062" y="526"/>
                  <a:pt x="2081" y="557"/>
                  <a:pt x="2098" y="589"/>
                </a:cubicBezTo>
                <a:cubicBezTo>
                  <a:pt x="2115" y="622"/>
                  <a:pt x="2131" y="654"/>
                  <a:pt x="2145" y="688"/>
                </a:cubicBezTo>
                <a:cubicBezTo>
                  <a:pt x="2159" y="722"/>
                  <a:pt x="2171" y="756"/>
                  <a:pt x="2181" y="791"/>
                </a:cubicBezTo>
                <a:cubicBezTo>
                  <a:pt x="2192" y="826"/>
                  <a:pt x="2201" y="861"/>
                  <a:pt x="2208" y="897"/>
                </a:cubicBezTo>
                <a:cubicBezTo>
                  <a:pt x="2215" y="933"/>
                  <a:pt x="2221" y="969"/>
                  <a:pt x="2224" y="1005"/>
                </a:cubicBezTo>
                <a:cubicBezTo>
                  <a:pt x="2228" y="1042"/>
                  <a:pt x="2229" y="1078"/>
                  <a:pt x="2229" y="1115"/>
                </a:cubicBezTo>
                <a:close/>
              </a:path>
            </a:pathLst>
          </a:custGeom>
          <a:solidFill>
            <a:srgbClr val="7BF1A8">
              <a:alpha val="2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7036560" y="4055400"/>
            <a:ext cx="90540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18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Behandlung</a:t>
            </a:r>
            <a:endParaRPr lang="en-US" sz="118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9" name="Grafik 748"/>
          <p:cNvPicPr/>
          <p:nvPr/>
        </p:nvPicPr>
        <p:blipFill>
          <a:blip r:embed="rId2"/>
          <a:stretch/>
        </p:blipFill>
        <p:spPr>
          <a:xfrm>
            <a:off x="0" y="0"/>
            <a:ext cx="10696320" cy="9191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50" name="Grafik 749"/>
          <p:cNvPicPr/>
          <p:nvPr/>
        </p:nvPicPr>
        <p:blipFill>
          <a:blip r:embed="rId3"/>
          <a:stretch/>
        </p:blipFill>
        <p:spPr>
          <a:xfrm>
            <a:off x="534960" y="735480"/>
            <a:ext cx="801720" cy="33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51" name="Textfeld 750"/>
          <p:cNvSpPr txBox="1"/>
          <p:nvPr/>
        </p:nvSpPr>
        <p:spPr>
          <a:xfrm>
            <a:off x="534960" y="322560"/>
            <a:ext cx="6187320" cy="3495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2370" b="1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OMG-Therapie bei Niereninsuﬃzienz</a:t>
            </a:r>
            <a:endParaRPr lang="en-US" sz="237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2" name="Freihandform: Form 751"/>
          <p:cNvSpPr/>
          <p:nvPr/>
        </p:nvSpPr>
        <p:spPr>
          <a:xfrm>
            <a:off x="0" y="8724240"/>
            <a:ext cx="10696680" cy="468360"/>
          </a:xfrm>
          <a:custGeom>
            <a:avLst/>
            <a:gdLst/>
            <a:ahLst/>
            <a:cxnLst/>
            <a:rect l="0" t="0" r="r" b="b"/>
            <a:pathLst>
              <a:path w="29713" h="1301">
                <a:moveTo>
                  <a:pt x="0" y="0"/>
                </a:moveTo>
                <a:lnTo>
                  <a:pt x="29713" y="0"/>
                </a:lnTo>
                <a:lnTo>
                  <a:pt x="29713" y="1301"/>
                </a:lnTo>
                <a:lnTo>
                  <a:pt x="0" y="1301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3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753" name="Grafik 752"/>
          <p:cNvPicPr/>
          <p:nvPr/>
        </p:nvPicPr>
        <p:blipFill>
          <a:blip r:embed="rId4"/>
          <a:stretch/>
        </p:blipFill>
        <p:spPr>
          <a:xfrm>
            <a:off x="334440" y="8899920"/>
            <a:ext cx="10008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54" name="Textfeld 753"/>
          <p:cNvSpPr txBox="1"/>
          <p:nvPr/>
        </p:nvSpPr>
        <p:spPr>
          <a:xfrm>
            <a:off x="534960" y="923040"/>
            <a:ext cx="662580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32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Anpassungen bei terminaler Niereninsuﬃzienz (CKD Grad 5, GFR &lt; 15 ml/min)</a:t>
            </a:r>
            <a:endParaRPr lang="en-US" sz="13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5" name="Textfeld 754"/>
          <p:cNvSpPr txBox="1"/>
          <p:nvPr/>
        </p:nvSpPr>
        <p:spPr>
          <a:xfrm>
            <a:off x="501480" y="8891640"/>
            <a:ext cx="7722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 13. Juli 2025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6" name="Freihandform: Form 755"/>
          <p:cNvSpPr/>
          <p:nvPr/>
        </p:nvSpPr>
        <p:spPr>
          <a:xfrm>
            <a:off x="534600" y="1403640"/>
            <a:ext cx="9627480" cy="802800"/>
          </a:xfrm>
          <a:custGeom>
            <a:avLst/>
            <a:gdLst/>
            <a:ahLst/>
            <a:cxnLst/>
            <a:rect l="0" t="0" r="r" b="b"/>
            <a:pathLst>
              <a:path w="26743" h="2230">
                <a:moveTo>
                  <a:pt x="0" y="2044"/>
                </a:moveTo>
                <a:lnTo>
                  <a:pt x="0" y="186"/>
                </a:lnTo>
                <a:cubicBezTo>
                  <a:pt x="0" y="174"/>
                  <a:pt x="1" y="162"/>
                  <a:pt x="4" y="150"/>
                </a:cubicBezTo>
                <a:cubicBezTo>
                  <a:pt x="6" y="138"/>
                  <a:pt x="10" y="126"/>
                  <a:pt x="14" y="115"/>
                </a:cubicBezTo>
                <a:cubicBezTo>
                  <a:pt x="19" y="104"/>
                  <a:pt x="25" y="93"/>
                  <a:pt x="31" y="83"/>
                </a:cubicBezTo>
                <a:cubicBezTo>
                  <a:pt x="38" y="73"/>
                  <a:pt x="46" y="63"/>
                  <a:pt x="55" y="55"/>
                </a:cubicBezTo>
                <a:cubicBezTo>
                  <a:pt x="63" y="46"/>
                  <a:pt x="73" y="38"/>
                  <a:pt x="83" y="32"/>
                </a:cubicBezTo>
                <a:cubicBezTo>
                  <a:pt x="93" y="25"/>
                  <a:pt x="104" y="19"/>
                  <a:pt x="115" y="14"/>
                </a:cubicBezTo>
                <a:cubicBezTo>
                  <a:pt x="126" y="10"/>
                  <a:pt x="138" y="6"/>
                  <a:pt x="150" y="4"/>
                </a:cubicBezTo>
                <a:cubicBezTo>
                  <a:pt x="162" y="1"/>
                  <a:pt x="174" y="0"/>
                  <a:pt x="186" y="0"/>
                </a:cubicBezTo>
                <a:lnTo>
                  <a:pt x="26557" y="0"/>
                </a:lnTo>
                <a:cubicBezTo>
                  <a:pt x="26569" y="0"/>
                  <a:pt x="26581" y="1"/>
                  <a:pt x="26593" y="4"/>
                </a:cubicBezTo>
                <a:cubicBezTo>
                  <a:pt x="26605" y="6"/>
                  <a:pt x="26617" y="10"/>
                  <a:pt x="26628" y="14"/>
                </a:cubicBezTo>
                <a:cubicBezTo>
                  <a:pt x="26639" y="19"/>
                  <a:pt x="26650" y="25"/>
                  <a:pt x="26660" y="32"/>
                </a:cubicBezTo>
                <a:cubicBezTo>
                  <a:pt x="26670" y="38"/>
                  <a:pt x="26680" y="46"/>
                  <a:pt x="26688" y="55"/>
                </a:cubicBezTo>
                <a:cubicBezTo>
                  <a:pt x="26697" y="63"/>
                  <a:pt x="26704" y="73"/>
                  <a:pt x="26711" y="83"/>
                </a:cubicBezTo>
                <a:cubicBezTo>
                  <a:pt x="26718" y="93"/>
                  <a:pt x="26724" y="104"/>
                  <a:pt x="26728" y="115"/>
                </a:cubicBezTo>
                <a:cubicBezTo>
                  <a:pt x="26733" y="126"/>
                  <a:pt x="26737" y="138"/>
                  <a:pt x="26739" y="150"/>
                </a:cubicBezTo>
                <a:cubicBezTo>
                  <a:pt x="26741" y="162"/>
                  <a:pt x="26743" y="174"/>
                  <a:pt x="26743" y="186"/>
                </a:cubicBezTo>
                <a:lnTo>
                  <a:pt x="26743" y="2044"/>
                </a:lnTo>
                <a:cubicBezTo>
                  <a:pt x="26743" y="2056"/>
                  <a:pt x="26741" y="2068"/>
                  <a:pt x="26739" y="2080"/>
                </a:cubicBezTo>
                <a:cubicBezTo>
                  <a:pt x="26737" y="2092"/>
                  <a:pt x="26733" y="2104"/>
                  <a:pt x="26728" y="2115"/>
                </a:cubicBezTo>
                <a:cubicBezTo>
                  <a:pt x="26724" y="2126"/>
                  <a:pt x="26718" y="2137"/>
                  <a:pt x="26711" y="2147"/>
                </a:cubicBezTo>
                <a:cubicBezTo>
                  <a:pt x="26704" y="2157"/>
                  <a:pt x="26697" y="2167"/>
                  <a:pt x="26688" y="2175"/>
                </a:cubicBezTo>
                <a:cubicBezTo>
                  <a:pt x="26680" y="2184"/>
                  <a:pt x="26670" y="2192"/>
                  <a:pt x="26660" y="2198"/>
                </a:cubicBezTo>
                <a:cubicBezTo>
                  <a:pt x="26650" y="2205"/>
                  <a:pt x="26639" y="2211"/>
                  <a:pt x="26628" y="2216"/>
                </a:cubicBezTo>
                <a:cubicBezTo>
                  <a:pt x="26617" y="2220"/>
                  <a:pt x="26605" y="2224"/>
                  <a:pt x="26593" y="2226"/>
                </a:cubicBezTo>
                <a:cubicBezTo>
                  <a:pt x="26581" y="2229"/>
                  <a:pt x="26569" y="2230"/>
                  <a:pt x="26557" y="2230"/>
                </a:cubicBezTo>
                <a:lnTo>
                  <a:pt x="186" y="2230"/>
                </a:lnTo>
                <a:cubicBezTo>
                  <a:pt x="174" y="2230"/>
                  <a:pt x="162" y="2229"/>
                  <a:pt x="150" y="2226"/>
                </a:cubicBezTo>
                <a:cubicBezTo>
                  <a:pt x="138" y="2224"/>
                  <a:pt x="126" y="2220"/>
                  <a:pt x="115" y="2216"/>
                </a:cubicBezTo>
                <a:cubicBezTo>
                  <a:pt x="104" y="2211"/>
                  <a:pt x="93" y="2205"/>
                  <a:pt x="83" y="2198"/>
                </a:cubicBezTo>
                <a:cubicBezTo>
                  <a:pt x="73" y="2192"/>
                  <a:pt x="63" y="2184"/>
                  <a:pt x="55" y="2175"/>
                </a:cubicBezTo>
                <a:cubicBezTo>
                  <a:pt x="46" y="2167"/>
                  <a:pt x="38" y="2157"/>
                  <a:pt x="31" y="2147"/>
                </a:cubicBezTo>
                <a:cubicBezTo>
                  <a:pt x="25" y="2137"/>
                  <a:pt x="19" y="2126"/>
                  <a:pt x="14" y="2115"/>
                </a:cubicBezTo>
                <a:cubicBezTo>
                  <a:pt x="10" y="2104"/>
                  <a:pt x="6" y="2092"/>
                  <a:pt x="4" y="2080"/>
                </a:cubicBezTo>
                <a:cubicBezTo>
                  <a:pt x="1" y="2068"/>
                  <a:pt x="0" y="2056"/>
                  <a:pt x="0" y="2044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7" name="Freihandform: Form 756"/>
          <p:cNvSpPr/>
          <p:nvPr/>
        </p:nvSpPr>
        <p:spPr>
          <a:xfrm>
            <a:off x="701640" y="1604160"/>
            <a:ext cx="201600" cy="401760"/>
          </a:xfrm>
          <a:custGeom>
            <a:avLst/>
            <a:gdLst/>
            <a:ahLst/>
            <a:cxnLst/>
            <a:rect l="0" t="0" r="r" b="b"/>
            <a:pathLst>
              <a:path w="560" h="1116">
                <a:moveTo>
                  <a:pt x="0" y="837"/>
                </a:moveTo>
                <a:lnTo>
                  <a:pt x="0" y="279"/>
                </a:lnTo>
                <a:cubicBezTo>
                  <a:pt x="0" y="261"/>
                  <a:pt x="3" y="243"/>
                  <a:pt x="7" y="225"/>
                </a:cubicBezTo>
                <a:cubicBezTo>
                  <a:pt x="10" y="207"/>
                  <a:pt x="16" y="189"/>
                  <a:pt x="23" y="172"/>
                </a:cubicBezTo>
                <a:cubicBezTo>
                  <a:pt x="30" y="155"/>
                  <a:pt x="38" y="139"/>
                  <a:pt x="48" y="124"/>
                </a:cubicBezTo>
                <a:cubicBezTo>
                  <a:pt x="59" y="109"/>
                  <a:pt x="70" y="95"/>
                  <a:pt x="83" y="82"/>
                </a:cubicBezTo>
                <a:cubicBezTo>
                  <a:pt x="96" y="69"/>
                  <a:pt x="110" y="58"/>
                  <a:pt x="125" y="47"/>
                </a:cubicBezTo>
                <a:cubicBezTo>
                  <a:pt x="140" y="37"/>
                  <a:pt x="156" y="29"/>
                  <a:pt x="173" y="22"/>
                </a:cubicBezTo>
                <a:cubicBezTo>
                  <a:pt x="190" y="15"/>
                  <a:pt x="208" y="9"/>
                  <a:pt x="226" y="6"/>
                </a:cubicBezTo>
                <a:cubicBezTo>
                  <a:pt x="244" y="2"/>
                  <a:pt x="262" y="0"/>
                  <a:pt x="280" y="0"/>
                </a:cubicBezTo>
                <a:cubicBezTo>
                  <a:pt x="298" y="0"/>
                  <a:pt x="316" y="2"/>
                  <a:pt x="334" y="6"/>
                </a:cubicBezTo>
                <a:cubicBezTo>
                  <a:pt x="352" y="9"/>
                  <a:pt x="370" y="15"/>
                  <a:pt x="387" y="22"/>
                </a:cubicBezTo>
                <a:cubicBezTo>
                  <a:pt x="403" y="29"/>
                  <a:pt x="420" y="37"/>
                  <a:pt x="435" y="47"/>
                </a:cubicBezTo>
                <a:cubicBezTo>
                  <a:pt x="450" y="58"/>
                  <a:pt x="464" y="69"/>
                  <a:pt x="477" y="82"/>
                </a:cubicBezTo>
                <a:cubicBezTo>
                  <a:pt x="490" y="95"/>
                  <a:pt x="501" y="109"/>
                  <a:pt x="512" y="124"/>
                </a:cubicBezTo>
                <a:cubicBezTo>
                  <a:pt x="522" y="139"/>
                  <a:pt x="530" y="155"/>
                  <a:pt x="537" y="172"/>
                </a:cubicBezTo>
                <a:cubicBezTo>
                  <a:pt x="544" y="189"/>
                  <a:pt x="550" y="207"/>
                  <a:pt x="553" y="225"/>
                </a:cubicBezTo>
                <a:cubicBezTo>
                  <a:pt x="557" y="243"/>
                  <a:pt x="560" y="261"/>
                  <a:pt x="560" y="279"/>
                </a:cubicBezTo>
                <a:lnTo>
                  <a:pt x="560" y="837"/>
                </a:lnTo>
                <a:cubicBezTo>
                  <a:pt x="560" y="855"/>
                  <a:pt x="557" y="873"/>
                  <a:pt x="553" y="891"/>
                </a:cubicBezTo>
                <a:cubicBezTo>
                  <a:pt x="550" y="909"/>
                  <a:pt x="544" y="927"/>
                  <a:pt x="537" y="944"/>
                </a:cubicBezTo>
                <a:cubicBezTo>
                  <a:pt x="530" y="961"/>
                  <a:pt x="522" y="977"/>
                  <a:pt x="512" y="992"/>
                </a:cubicBezTo>
                <a:cubicBezTo>
                  <a:pt x="501" y="1007"/>
                  <a:pt x="490" y="1021"/>
                  <a:pt x="477" y="1034"/>
                </a:cubicBezTo>
                <a:cubicBezTo>
                  <a:pt x="464" y="1047"/>
                  <a:pt x="450" y="1059"/>
                  <a:pt x="435" y="1069"/>
                </a:cubicBezTo>
                <a:cubicBezTo>
                  <a:pt x="420" y="1079"/>
                  <a:pt x="403" y="1087"/>
                  <a:pt x="387" y="1094"/>
                </a:cubicBezTo>
                <a:cubicBezTo>
                  <a:pt x="370" y="1101"/>
                  <a:pt x="352" y="1107"/>
                  <a:pt x="334" y="1110"/>
                </a:cubicBezTo>
                <a:cubicBezTo>
                  <a:pt x="316" y="1114"/>
                  <a:pt x="298" y="1116"/>
                  <a:pt x="280" y="1116"/>
                </a:cubicBezTo>
                <a:cubicBezTo>
                  <a:pt x="262" y="1116"/>
                  <a:pt x="244" y="1114"/>
                  <a:pt x="226" y="1110"/>
                </a:cubicBezTo>
                <a:cubicBezTo>
                  <a:pt x="208" y="1107"/>
                  <a:pt x="190" y="1101"/>
                  <a:pt x="173" y="1094"/>
                </a:cubicBezTo>
                <a:cubicBezTo>
                  <a:pt x="156" y="1087"/>
                  <a:pt x="140" y="1079"/>
                  <a:pt x="125" y="1069"/>
                </a:cubicBezTo>
                <a:cubicBezTo>
                  <a:pt x="110" y="1059"/>
                  <a:pt x="96" y="1047"/>
                  <a:pt x="83" y="1034"/>
                </a:cubicBezTo>
                <a:cubicBezTo>
                  <a:pt x="70" y="1021"/>
                  <a:pt x="59" y="1007"/>
                  <a:pt x="48" y="992"/>
                </a:cubicBezTo>
                <a:cubicBezTo>
                  <a:pt x="38" y="977"/>
                  <a:pt x="30" y="961"/>
                  <a:pt x="23" y="944"/>
                </a:cubicBezTo>
                <a:cubicBezTo>
                  <a:pt x="16" y="927"/>
                  <a:pt x="10" y="909"/>
                  <a:pt x="7" y="891"/>
                </a:cubicBezTo>
                <a:cubicBezTo>
                  <a:pt x="3" y="873"/>
                  <a:pt x="0" y="855"/>
                  <a:pt x="0" y="837"/>
                </a:cubicBezTo>
                <a:close/>
              </a:path>
            </a:pathLst>
          </a:custGeom>
          <a:solidFill>
            <a:srgbClr val="51A2FF">
              <a:alpha val="3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8" name="Textfeld 757"/>
          <p:cNvSpPr txBox="1"/>
          <p:nvPr/>
        </p:nvSpPr>
        <p:spPr>
          <a:xfrm>
            <a:off x="3727080" y="8876160"/>
            <a:ext cx="41965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Therapieoptionen für Myasthenia Gravis: Chancen und Risiken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9" name="Textfeld 758"/>
          <p:cNvSpPr txBox="1"/>
          <p:nvPr/>
        </p:nvSpPr>
        <p:spPr>
          <a:xfrm>
            <a:off x="1036080" y="1598760"/>
            <a:ext cx="878220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18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Die Behandlung von OMG-Patienten mit terminaler Niereninsuﬃzienz erfordert erhebliche Anpassungen, da sich die</a:t>
            </a:r>
            <a:endParaRPr lang="en-US" sz="118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0" name="Freihandform: Form 759"/>
          <p:cNvSpPr/>
          <p:nvPr/>
        </p:nvSpPr>
        <p:spPr>
          <a:xfrm>
            <a:off x="551520" y="2473560"/>
            <a:ext cx="4696560" cy="1571400"/>
          </a:xfrm>
          <a:custGeom>
            <a:avLst/>
            <a:gdLst/>
            <a:ahLst/>
            <a:cxnLst/>
            <a:rect l="0" t="0" r="r" b="b"/>
            <a:pathLst>
              <a:path w="13046" h="4365">
                <a:moveTo>
                  <a:pt x="0" y="4179"/>
                </a:moveTo>
                <a:lnTo>
                  <a:pt x="0" y="185"/>
                </a:lnTo>
                <a:cubicBezTo>
                  <a:pt x="0" y="173"/>
                  <a:pt x="0" y="161"/>
                  <a:pt x="2" y="149"/>
                </a:cubicBezTo>
                <a:cubicBezTo>
                  <a:pt x="4" y="137"/>
                  <a:pt x="7" y="125"/>
                  <a:pt x="10" y="114"/>
                </a:cubicBezTo>
                <a:cubicBezTo>
                  <a:pt x="14" y="103"/>
                  <a:pt x="18" y="92"/>
                  <a:pt x="23" y="82"/>
                </a:cubicBezTo>
                <a:cubicBezTo>
                  <a:pt x="28" y="72"/>
                  <a:pt x="34" y="63"/>
                  <a:pt x="40" y="54"/>
                </a:cubicBezTo>
                <a:cubicBezTo>
                  <a:pt x="47" y="45"/>
                  <a:pt x="54" y="38"/>
                  <a:pt x="61" y="31"/>
                </a:cubicBezTo>
                <a:cubicBezTo>
                  <a:pt x="69" y="24"/>
                  <a:pt x="77" y="18"/>
                  <a:pt x="86" y="14"/>
                </a:cubicBezTo>
                <a:cubicBezTo>
                  <a:pt x="94" y="9"/>
                  <a:pt x="103" y="6"/>
                  <a:pt x="112" y="3"/>
                </a:cubicBezTo>
                <a:cubicBezTo>
                  <a:pt x="121" y="1"/>
                  <a:pt x="130" y="0"/>
                  <a:pt x="139" y="0"/>
                </a:cubicBezTo>
                <a:lnTo>
                  <a:pt x="12861" y="0"/>
                </a:lnTo>
                <a:cubicBezTo>
                  <a:pt x="12873" y="0"/>
                  <a:pt x="12885" y="1"/>
                  <a:pt x="12897" y="3"/>
                </a:cubicBezTo>
                <a:cubicBezTo>
                  <a:pt x="12909" y="6"/>
                  <a:pt x="12920" y="9"/>
                  <a:pt x="12932" y="14"/>
                </a:cubicBezTo>
                <a:cubicBezTo>
                  <a:pt x="12943" y="18"/>
                  <a:pt x="12954" y="24"/>
                  <a:pt x="12964" y="31"/>
                </a:cubicBezTo>
                <a:cubicBezTo>
                  <a:pt x="12974" y="38"/>
                  <a:pt x="12983" y="45"/>
                  <a:pt x="12992" y="54"/>
                </a:cubicBezTo>
                <a:cubicBezTo>
                  <a:pt x="13001" y="63"/>
                  <a:pt x="13008" y="72"/>
                  <a:pt x="13015" y="82"/>
                </a:cubicBezTo>
                <a:cubicBezTo>
                  <a:pt x="13022" y="92"/>
                  <a:pt x="13027" y="103"/>
                  <a:pt x="13032" y="114"/>
                </a:cubicBezTo>
                <a:cubicBezTo>
                  <a:pt x="13037" y="125"/>
                  <a:pt x="13040" y="137"/>
                  <a:pt x="13043" y="149"/>
                </a:cubicBezTo>
                <a:cubicBezTo>
                  <a:pt x="13045" y="161"/>
                  <a:pt x="13046" y="173"/>
                  <a:pt x="13046" y="185"/>
                </a:cubicBezTo>
                <a:lnTo>
                  <a:pt x="13046" y="4179"/>
                </a:lnTo>
                <a:cubicBezTo>
                  <a:pt x="13046" y="4191"/>
                  <a:pt x="13045" y="4203"/>
                  <a:pt x="13043" y="4215"/>
                </a:cubicBezTo>
                <a:cubicBezTo>
                  <a:pt x="13040" y="4227"/>
                  <a:pt x="13037" y="4239"/>
                  <a:pt x="13032" y="4250"/>
                </a:cubicBezTo>
                <a:cubicBezTo>
                  <a:pt x="13027" y="4261"/>
                  <a:pt x="13022" y="4272"/>
                  <a:pt x="13015" y="4282"/>
                </a:cubicBezTo>
                <a:cubicBezTo>
                  <a:pt x="13008" y="4292"/>
                  <a:pt x="13001" y="4302"/>
                  <a:pt x="12992" y="4310"/>
                </a:cubicBezTo>
                <a:cubicBezTo>
                  <a:pt x="12983" y="4319"/>
                  <a:pt x="12974" y="4327"/>
                  <a:pt x="12964" y="4333"/>
                </a:cubicBezTo>
                <a:cubicBezTo>
                  <a:pt x="12954" y="4340"/>
                  <a:pt x="12943" y="4346"/>
                  <a:pt x="12932" y="4350"/>
                </a:cubicBezTo>
                <a:cubicBezTo>
                  <a:pt x="12920" y="4355"/>
                  <a:pt x="12909" y="4359"/>
                  <a:pt x="12897" y="4361"/>
                </a:cubicBezTo>
                <a:cubicBezTo>
                  <a:pt x="12885" y="4363"/>
                  <a:pt x="12873" y="4365"/>
                  <a:pt x="12861" y="4365"/>
                </a:cubicBezTo>
                <a:lnTo>
                  <a:pt x="139" y="4365"/>
                </a:lnTo>
                <a:cubicBezTo>
                  <a:pt x="130" y="4365"/>
                  <a:pt x="121" y="4363"/>
                  <a:pt x="112" y="4361"/>
                </a:cubicBezTo>
                <a:cubicBezTo>
                  <a:pt x="103" y="4359"/>
                  <a:pt x="94" y="4355"/>
                  <a:pt x="86" y="4350"/>
                </a:cubicBezTo>
                <a:cubicBezTo>
                  <a:pt x="77" y="4346"/>
                  <a:pt x="69" y="4340"/>
                  <a:pt x="61" y="4333"/>
                </a:cubicBezTo>
                <a:cubicBezTo>
                  <a:pt x="54" y="4327"/>
                  <a:pt x="47" y="4319"/>
                  <a:pt x="40" y="4310"/>
                </a:cubicBezTo>
                <a:cubicBezTo>
                  <a:pt x="34" y="4302"/>
                  <a:pt x="28" y="4292"/>
                  <a:pt x="23" y="4282"/>
                </a:cubicBezTo>
                <a:cubicBezTo>
                  <a:pt x="18" y="4272"/>
                  <a:pt x="14" y="4261"/>
                  <a:pt x="10" y="4250"/>
                </a:cubicBezTo>
                <a:cubicBezTo>
                  <a:pt x="7" y="4239"/>
                  <a:pt x="4" y="4227"/>
                  <a:pt x="2" y="4215"/>
                </a:cubicBezTo>
                <a:cubicBezTo>
                  <a:pt x="0" y="4203"/>
                  <a:pt x="0" y="4191"/>
                  <a:pt x="0" y="4179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1" name="Freihandform: Form 760"/>
          <p:cNvSpPr/>
          <p:nvPr/>
        </p:nvSpPr>
        <p:spPr>
          <a:xfrm>
            <a:off x="534600" y="2473560"/>
            <a:ext cx="67320" cy="1571400"/>
          </a:xfrm>
          <a:custGeom>
            <a:avLst/>
            <a:gdLst/>
            <a:ahLst/>
            <a:cxnLst/>
            <a:rect l="0" t="0" r="r" b="b"/>
            <a:pathLst>
              <a:path w="187" h="4365">
                <a:moveTo>
                  <a:pt x="151" y="14"/>
                </a:moveTo>
                <a:cubicBezTo>
                  <a:pt x="140" y="23"/>
                  <a:pt x="130" y="37"/>
                  <a:pt x="121" y="54"/>
                </a:cubicBezTo>
                <a:cubicBezTo>
                  <a:pt x="112" y="71"/>
                  <a:pt x="106" y="91"/>
                  <a:pt x="101" y="114"/>
                </a:cubicBezTo>
                <a:cubicBezTo>
                  <a:pt x="96" y="137"/>
                  <a:pt x="94" y="161"/>
                  <a:pt x="94" y="185"/>
                </a:cubicBezTo>
                <a:lnTo>
                  <a:pt x="94" y="4179"/>
                </a:lnTo>
                <a:cubicBezTo>
                  <a:pt x="94" y="4204"/>
                  <a:pt x="96" y="4227"/>
                  <a:pt x="101" y="4250"/>
                </a:cubicBezTo>
                <a:cubicBezTo>
                  <a:pt x="106" y="4273"/>
                  <a:pt x="112" y="4293"/>
                  <a:pt x="121" y="4310"/>
                </a:cubicBezTo>
                <a:cubicBezTo>
                  <a:pt x="130" y="4328"/>
                  <a:pt x="140" y="4341"/>
                  <a:pt x="151" y="4350"/>
                </a:cubicBezTo>
                <a:cubicBezTo>
                  <a:pt x="163" y="4360"/>
                  <a:pt x="175" y="4365"/>
                  <a:pt x="187" y="4365"/>
                </a:cubicBezTo>
                <a:cubicBezTo>
                  <a:pt x="162" y="4365"/>
                  <a:pt x="139" y="4360"/>
                  <a:pt x="116" y="4350"/>
                </a:cubicBezTo>
                <a:cubicBezTo>
                  <a:pt x="93" y="4341"/>
                  <a:pt x="72" y="4328"/>
                  <a:pt x="55" y="4310"/>
                </a:cubicBezTo>
                <a:cubicBezTo>
                  <a:pt x="37" y="4293"/>
                  <a:pt x="24" y="4273"/>
                  <a:pt x="14" y="4250"/>
                </a:cubicBezTo>
                <a:cubicBezTo>
                  <a:pt x="5" y="4227"/>
                  <a:pt x="0" y="4204"/>
                  <a:pt x="0" y="4179"/>
                </a:cubicBezTo>
                <a:lnTo>
                  <a:pt x="0" y="185"/>
                </a:lnTo>
                <a:cubicBezTo>
                  <a:pt x="0" y="161"/>
                  <a:pt x="5" y="137"/>
                  <a:pt x="14" y="114"/>
                </a:cubicBezTo>
                <a:cubicBezTo>
                  <a:pt x="24" y="91"/>
                  <a:pt x="37" y="71"/>
                  <a:pt x="55" y="54"/>
                </a:cubicBezTo>
                <a:cubicBezTo>
                  <a:pt x="72" y="37"/>
                  <a:pt x="93" y="23"/>
                  <a:pt x="116" y="14"/>
                </a:cubicBezTo>
                <a:cubicBezTo>
                  <a:pt x="139" y="4"/>
                  <a:pt x="162" y="0"/>
                  <a:pt x="187" y="0"/>
                </a:cubicBezTo>
                <a:cubicBezTo>
                  <a:pt x="175" y="0"/>
                  <a:pt x="163" y="4"/>
                  <a:pt x="151" y="14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62" name="Textfeld 761"/>
          <p:cNvSpPr txBox="1"/>
          <p:nvPr/>
        </p:nvSpPr>
        <p:spPr>
          <a:xfrm>
            <a:off x="1036080" y="1832760"/>
            <a:ext cx="548280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18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Ausscheidung und das Nebenwirkungsproﬁl vieler Medikamente ändern.</a:t>
            </a:r>
            <a:endParaRPr lang="en-US" sz="118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3" name="Textfeld 762"/>
          <p:cNvSpPr txBox="1"/>
          <p:nvPr/>
        </p:nvSpPr>
        <p:spPr>
          <a:xfrm>
            <a:off x="702000" y="2627640"/>
            <a:ext cx="131688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320" b="1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Pyridostigmin</a:t>
            </a:r>
            <a:endParaRPr lang="en-US" sz="13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4" name="Freihandform: Form 763"/>
          <p:cNvSpPr/>
          <p:nvPr/>
        </p:nvSpPr>
        <p:spPr>
          <a:xfrm>
            <a:off x="4763160" y="2674080"/>
            <a:ext cx="100440" cy="100440"/>
          </a:xfrm>
          <a:custGeom>
            <a:avLst/>
            <a:gdLst/>
            <a:ahLst/>
            <a:cxnLst/>
            <a:rect l="0" t="0" r="r" b="b"/>
            <a:pathLst>
              <a:path w="279" h="279">
                <a:moveTo>
                  <a:pt x="279" y="139"/>
                </a:moveTo>
                <a:cubicBezTo>
                  <a:pt x="279" y="157"/>
                  <a:pt x="276" y="175"/>
                  <a:pt x="269" y="192"/>
                </a:cubicBezTo>
                <a:cubicBezTo>
                  <a:pt x="262" y="209"/>
                  <a:pt x="251" y="225"/>
                  <a:pt x="238" y="238"/>
                </a:cubicBezTo>
                <a:cubicBezTo>
                  <a:pt x="225" y="251"/>
                  <a:pt x="210" y="262"/>
                  <a:pt x="193" y="269"/>
                </a:cubicBezTo>
                <a:cubicBezTo>
                  <a:pt x="175" y="276"/>
                  <a:pt x="158" y="279"/>
                  <a:pt x="139" y="279"/>
                </a:cubicBezTo>
                <a:cubicBezTo>
                  <a:pt x="121" y="279"/>
                  <a:pt x="103" y="276"/>
                  <a:pt x="86" y="269"/>
                </a:cubicBezTo>
                <a:cubicBezTo>
                  <a:pt x="69" y="262"/>
                  <a:pt x="54" y="251"/>
                  <a:pt x="41" y="238"/>
                </a:cubicBezTo>
                <a:cubicBezTo>
                  <a:pt x="28" y="225"/>
                  <a:pt x="18" y="209"/>
                  <a:pt x="11" y="192"/>
                </a:cubicBezTo>
                <a:cubicBezTo>
                  <a:pt x="3" y="175"/>
                  <a:pt x="0" y="157"/>
                  <a:pt x="0" y="139"/>
                </a:cubicBezTo>
                <a:cubicBezTo>
                  <a:pt x="0" y="120"/>
                  <a:pt x="3" y="103"/>
                  <a:pt x="11" y="86"/>
                </a:cubicBezTo>
                <a:cubicBezTo>
                  <a:pt x="18" y="69"/>
                  <a:pt x="28" y="54"/>
                  <a:pt x="41" y="40"/>
                </a:cubicBezTo>
                <a:cubicBezTo>
                  <a:pt x="54" y="27"/>
                  <a:pt x="69" y="17"/>
                  <a:pt x="86" y="10"/>
                </a:cubicBezTo>
                <a:cubicBezTo>
                  <a:pt x="103" y="3"/>
                  <a:pt x="121" y="0"/>
                  <a:pt x="139" y="0"/>
                </a:cubicBezTo>
                <a:cubicBezTo>
                  <a:pt x="158" y="0"/>
                  <a:pt x="175" y="3"/>
                  <a:pt x="193" y="10"/>
                </a:cubicBezTo>
                <a:cubicBezTo>
                  <a:pt x="210" y="17"/>
                  <a:pt x="225" y="27"/>
                  <a:pt x="238" y="40"/>
                </a:cubicBezTo>
                <a:cubicBezTo>
                  <a:pt x="251" y="54"/>
                  <a:pt x="262" y="69"/>
                  <a:pt x="269" y="86"/>
                </a:cubicBezTo>
                <a:cubicBezTo>
                  <a:pt x="276" y="103"/>
                  <a:pt x="279" y="120"/>
                  <a:pt x="279" y="139"/>
                </a:cubicBezTo>
                <a:close/>
              </a:path>
            </a:pathLst>
          </a:custGeom>
          <a:solidFill>
            <a:srgbClr val="EF4444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65" name="Freihandform: Form 764"/>
          <p:cNvSpPr/>
          <p:nvPr/>
        </p:nvSpPr>
        <p:spPr>
          <a:xfrm>
            <a:off x="4880160" y="2674080"/>
            <a:ext cx="100440" cy="100440"/>
          </a:xfrm>
          <a:custGeom>
            <a:avLst/>
            <a:gdLst/>
            <a:ahLst/>
            <a:cxnLst/>
            <a:rect l="0" t="0" r="r" b="b"/>
            <a:pathLst>
              <a:path w="279" h="279">
                <a:moveTo>
                  <a:pt x="279" y="139"/>
                </a:moveTo>
                <a:cubicBezTo>
                  <a:pt x="279" y="157"/>
                  <a:pt x="276" y="175"/>
                  <a:pt x="269" y="192"/>
                </a:cubicBezTo>
                <a:cubicBezTo>
                  <a:pt x="262" y="209"/>
                  <a:pt x="252" y="225"/>
                  <a:pt x="239" y="238"/>
                </a:cubicBezTo>
                <a:cubicBezTo>
                  <a:pt x="226" y="251"/>
                  <a:pt x="211" y="262"/>
                  <a:pt x="192" y="269"/>
                </a:cubicBezTo>
                <a:cubicBezTo>
                  <a:pt x="175" y="276"/>
                  <a:pt x="158" y="279"/>
                  <a:pt x="139" y="279"/>
                </a:cubicBezTo>
                <a:cubicBezTo>
                  <a:pt x="121" y="279"/>
                  <a:pt x="103" y="276"/>
                  <a:pt x="86" y="269"/>
                </a:cubicBezTo>
                <a:cubicBezTo>
                  <a:pt x="69" y="262"/>
                  <a:pt x="54" y="251"/>
                  <a:pt x="41" y="238"/>
                </a:cubicBezTo>
                <a:cubicBezTo>
                  <a:pt x="28" y="225"/>
                  <a:pt x="18" y="209"/>
                  <a:pt x="11" y="192"/>
                </a:cubicBezTo>
                <a:cubicBezTo>
                  <a:pt x="3" y="175"/>
                  <a:pt x="0" y="157"/>
                  <a:pt x="0" y="139"/>
                </a:cubicBezTo>
                <a:cubicBezTo>
                  <a:pt x="0" y="120"/>
                  <a:pt x="3" y="103"/>
                  <a:pt x="11" y="86"/>
                </a:cubicBezTo>
                <a:cubicBezTo>
                  <a:pt x="18" y="69"/>
                  <a:pt x="28" y="54"/>
                  <a:pt x="41" y="40"/>
                </a:cubicBezTo>
                <a:cubicBezTo>
                  <a:pt x="54" y="27"/>
                  <a:pt x="69" y="17"/>
                  <a:pt x="86" y="10"/>
                </a:cubicBezTo>
                <a:cubicBezTo>
                  <a:pt x="103" y="3"/>
                  <a:pt x="121" y="0"/>
                  <a:pt x="139" y="0"/>
                </a:cubicBezTo>
                <a:cubicBezTo>
                  <a:pt x="158" y="0"/>
                  <a:pt x="175" y="3"/>
                  <a:pt x="192" y="10"/>
                </a:cubicBezTo>
                <a:cubicBezTo>
                  <a:pt x="211" y="17"/>
                  <a:pt x="226" y="27"/>
                  <a:pt x="239" y="40"/>
                </a:cubicBezTo>
                <a:cubicBezTo>
                  <a:pt x="252" y="54"/>
                  <a:pt x="262" y="69"/>
                  <a:pt x="269" y="86"/>
                </a:cubicBezTo>
                <a:cubicBezTo>
                  <a:pt x="276" y="103"/>
                  <a:pt x="279" y="120"/>
                  <a:pt x="279" y="139"/>
                </a:cubicBezTo>
                <a:close/>
              </a:path>
            </a:pathLst>
          </a:custGeom>
          <a:solidFill>
            <a:srgbClr val="9CA3A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6" name="Freihandform: Form 765"/>
          <p:cNvSpPr/>
          <p:nvPr/>
        </p:nvSpPr>
        <p:spPr>
          <a:xfrm>
            <a:off x="4997160" y="2674080"/>
            <a:ext cx="100440" cy="100440"/>
          </a:xfrm>
          <a:custGeom>
            <a:avLst/>
            <a:gdLst/>
            <a:ahLst/>
            <a:cxnLst/>
            <a:rect l="0" t="0" r="r" b="b"/>
            <a:pathLst>
              <a:path w="279" h="279">
                <a:moveTo>
                  <a:pt x="279" y="139"/>
                </a:moveTo>
                <a:cubicBezTo>
                  <a:pt x="279" y="157"/>
                  <a:pt x="276" y="175"/>
                  <a:pt x="269" y="192"/>
                </a:cubicBezTo>
                <a:cubicBezTo>
                  <a:pt x="262" y="209"/>
                  <a:pt x="252" y="225"/>
                  <a:pt x="239" y="238"/>
                </a:cubicBezTo>
                <a:cubicBezTo>
                  <a:pt x="226" y="251"/>
                  <a:pt x="211" y="262"/>
                  <a:pt x="193" y="269"/>
                </a:cubicBezTo>
                <a:cubicBezTo>
                  <a:pt x="176" y="276"/>
                  <a:pt x="159" y="279"/>
                  <a:pt x="139" y="279"/>
                </a:cubicBezTo>
                <a:cubicBezTo>
                  <a:pt x="121" y="279"/>
                  <a:pt x="103" y="276"/>
                  <a:pt x="86" y="269"/>
                </a:cubicBezTo>
                <a:cubicBezTo>
                  <a:pt x="69" y="262"/>
                  <a:pt x="54" y="251"/>
                  <a:pt x="41" y="238"/>
                </a:cubicBezTo>
                <a:cubicBezTo>
                  <a:pt x="28" y="225"/>
                  <a:pt x="18" y="209"/>
                  <a:pt x="11" y="192"/>
                </a:cubicBezTo>
                <a:cubicBezTo>
                  <a:pt x="3" y="175"/>
                  <a:pt x="0" y="157"/>
                  <a:pt x="0" y="139"/>
                </a:cubicBezTo>
                <a:cubicBezTo>
                  <a:pt x="0" y="120"/>
                  <a:pt x="3" y="103"/>
                  <a:pt x="11" y="86"/>
                </a:cubicBezTo>
                <a:cubicBezTo>
                  <a:pt x="18" y="69"/>
                  <a:pt x="28" y="54"/>
                  <a:pt x="41" y="40"/>
                </a:cubicBezTo>
                <a:cubicBezTo>
                  <a:pt x="54" y="27"/>
                  <a:pt x="69" y="17"/>
                  <a:pt x="86" y="10"/>
                </a:cubicBezTo>
                <a:cubicBezTo>
                  <a:pt x="103" y="3"/>
                  <a:pt x="121" y="0"/>
                  <a:pt x="139" y="0"/>
                </a:cubicBezTo>
                <a:cubicBezTo>
                  <a:pt x="159" y="0"/>
                  <a:pt x="176" y="3"/>
                  <a:pt x="193" y="10"/>
                </a:cubicBezTo>
                <a:cubicBezTo>
                  <a:pt x="211" y="17"/>
                  <a:pt x="226" y="27"/>
                  <a:pt x="239" y="40"/>
                </a:cubicBezTo>
                <a:cubicBezTo>
                  <a:pt x="252" y="54"/>
                  <a:pt x="262" y="69"/>
                  <a:pt x="269" y="86"/>
                </a:cubicBezTo>
                <a:cubicBezTo>
                  <a:pt x="276" y="103"/>
                  <a:pt x="279" y="120"/>
                  <a:pt x="279" y="139"/>
                </a:cubicBezTo>
                <a:close/>
              </a:path>
            </a:pathLst>
          </a:custGeom>
          <a:solidFill>
            <a:srgbClr val="9CA3A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7" name="Textfeld 766"/>
          <p:cNvSpPr txBox="1"/>
          <p:nvPr/>
        </p:nvSpPr>
        <p:spPr>
          <a:xfrm>
            <a:off x="4105800" y="2642040"/>
            <a:ext cx="5932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Eignung: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768" name="Grafik 767"/>
          <p:cNvPicPr/>
          <p:nvPr/>
        </p:nvPicPr>
        <p:blipFill>
          <a:blip r:embed="rId5"/>
          <a:stretch/>
        </p:blipFill>
        <p:spPr>
          <a:xfrm>
            <a:off x="702000" y="327600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69" name="Textfeld 768"/>
          <p:cNvSpPr txBox="1"/>
          <p:nvPr/>
        </p:nvSpPr>
        <p:spPr>
          <a:xfrm>
            <a:off x="702000" y="2926080"/>
            <a:ext cx="25088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Renale Ausscheidung stark verzögert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0" name="Textfeld 769"/>
          <p:cNvSpPr txBox="1"/>
          <p:nvPr/>
        </p:nvSpPr>
        <p:spPr>
          <a:xfrm>
            <a:off x="902520" y="3192480"/>
            <a:ext cx="40874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FCA5A5"/>
                </a:solidFill>
                <a:effectLst/>
                <a:uFillTx/>
                <a:latin typeface="DejaVuSans"/>
                <a:ea typeface="DejaVuSans"/>
              </a:rPr>
              <a:t>Dosisreduktion zwingend erforderlich (z.B. Start mit 30–60 mg alle 8–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771" name="Grafik 770"/>
          <p:cNvPicPr/>
          <p:nvPr/>
        </p:nvPicPr>
        <p:blipFill>
          <a:blip r:embed="rId6"/>
          <a:stretch/>
        </p:blipFill>
        <p:spPr>
          <a:xfrm>
            <a:off x="702000" y="356004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72" name="Textfeld 771"/>
          <p:cNvSpPr txBox="1"/>
          <p:nvPr/>
        </p:nvSpPr>
        <p:spPr>
          <a:xfrm>
            <a:off x="902520" y="3359520"/>
            <a:ext cx="3074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FCA5A5"/>
                </a:solidFill>
                <a:effectLst/>
                <a:uFillTx/>
                <a:latin typeface="DejaVuSans"/>
                <a:ea typeface="DejaVuSans"/>
              </a:rPr>
              <a:t>12 h)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773" name="Grafik 772"/>
          <p:cNvPicPr/>
          <p:nvPr/>
        </p:nvPicPr>
        <p:blipFill>
          <a:blip r:embed="rId7"/>
          <a:stretch/>
        </p:blipFill>
        <p:spPr>
          <a:xfrm>
            <a:off x="702000" y="376056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74" name="Textfeld 773"/>
          <p:cNvSpPr txBox="1"/>
          <p:nvPr/>
        </p:nvSpPr>
        <p:spPr>
          <a:xfrm>
            <a:off x="902520" y="3560040"/>
            <a:ext cx="335088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FCA5A5"/>
                </a:solidFill>
                <a:effectLst/>
                <a:uFillTx/>
                <a:latin typeface="DejaVuSans"/>
                <a:ea typeface="DejaVuSans"/>
              </a:rPr>
              <a:t>Hohes Risiko der Akkumulation und für cholinerge Krisen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5" name="Freihandform: Form 774"/>
          <p:cNvSpPr/>
          <p:nvPr/>
        </p:nvSpPr>
        <p:spPr>
          <a:xfrm>
            <a:off x="5465160" y="2473560"/>
            <a:ext cx="4696920" cy="1571400"/>
          </a:xfrm>
          <a:custGeom>
            <a:avLst/>
            <a:gdLst/>
            <a:ahLst/>
            <a:cxnLst/>
            <a:rect l="0" t="0" r="r" b="b"/>
            <a:pathLst>
              <a:path w="13047" h="4365">
                <a:moveTo>
                  <a:pt x="0" y="4179"/>
                </a:moveTo>
                <a:lnTo>
                  <a:pt x="0" y="185"/>
                </a:lnTo>
                <a:cubicBezTo>
                  <a:pt x="0" y="173"/>
                  <a:pt x="1" y="161"/>
                  <a:pt x="3" y="149"/>
                </a:cubicBezTo>
                <a:cubicBezTo>
                  <a:pt x="4" y="137"/>
                  <a:pt x="7" y="125"/>
                  <a:pt x="10" y="114"/>
                </a:cubicBezTo>
                <a:cubicBezTo>
                  <a:pt x="14" y="103"/>
                  <a:pt x="18" y="92"/>
                  <a:pt x="23" y="82"/>
                </a:cubicBezTo>
                <a:cubicBezTo>
                  <a:pt x="28" y="72"/>
                  <a:pt x="34" y="63"/>
                  <a:pt x="41" y="54"/>
                </a:cubicBezTo>
                <a:cubicBezTo>
                  <a:pt x="47" y="45"/>
                  <a:pt x="54" y="38"/>
                  <a:pt x="62" y="31"/>
                </a:cubicBezTo>
                <a:cubicBezTo>
                  <a:pt x="69" y="24"/>
                  <a:pt x="77" y="18"/>
                  <a:pt x="86" y="14"/>
                </a:cubicBezTo>
                <a:cubicBezTo>
                  <a:pt x="94" y="9"/>
                  <a:pt x="103" y="6"/>
                  <a:pt x="112" y="3"/>
                </a:cubicBezTo>
                <a:cubicBezTo>
                  <a:pt x="121" y="1"/>
                  <a:pt x="130" y="0"/>
                  <a:pt x="139" y="0"/>
                </a:cubicBezTo>
                <a:lnTo>
                  <a:pt x="12861" y="0"/>
                </a:lnTo>
                <a:cubicBezTo>
                  <a:pt x="12873" y="0"/>
                  <a:pt x="12885" y="1"/>
                  <a:pt x="12897" y="3"/>
                </a:cubicBezTo>
                <a:cubicBezTo>
                  <a:pt x="12909" y="6"/>
                  <a:pt x="12921" y="9"/>
                  <a:pt x="12932" y="14"/>
                </a:cubicBezTo>
                <a:cubicBezTo>
                  <a:pt x="12943" y="18"/>
                  <a:pt x="12954" y="24"/>
                  <a:pt x="12964" y="31"/>
                </a:cubicBezTo>
                <a:cubicBezTo>
                  <a:pt x="12974" y="38"/>
                  <a:pt x="12984" y="45"/>
                  <a:pt x="12992" y="54"/>
                </a:cubicBezTo>
                <a:cubicBezTo>
                  <a:pt x="13001" y="63"/>
                  <a:pt x="13008" y="72"/>
                  <a:pt x="13015" y="82"/>
                </a:cubicBezTo>
                <a:cubicBezTo>
                  <a:pt x="13022" y="92"/>
                  <a:pt x="13028" y="103"/>
                  <a:pt x="13032" y="114"/>
                </a:cubicBezTo>
                <a:cubicBezTo>
                  <a:pt x="13037" y="125"/>
                  <a:pt x="13041" y="137"/>
                  <a:pt x="13043" y="149"/>
                </a:cubicBezTo>
                <a:cubicBezTo>
                  <a:pt x="13045" y="161"/>
                  <a:pt x="13047" y="173"/>
                  <a:pt x="13047" y="185"/>
                </a:cubicBezTo>
                <a:lnTo>
                  <a:pt x="13047" y="4179"/>
                </a:lnTo>
                <a:cubicBezTo>
                  <a:pt x="13047" y="4191"/>
                  <a:pt x="13045" y="4203"/>
                  <a:pt x="13043" y="4215"/>
                </a:cubicBezTo>
                <a:cubicBezTo>
                  <a:pt x="13041" y="4227"/>
                  <a:pt x="13037" y="4239"/>
                  <a:pt x="13032" y="4250"/>
                </a:cubicBezTo>
                <a:cubicBezTo>
                  <a:pt x="13028" y="4261"/>
                  <a:pt x="13022" y="4272"/>
                  <a:pt x="13015" y="4282"/>
                </a:cubicBezTo>
                <a:cubicBezTo>
                  <a:pt x="13008" y="4292"/>
                  <a:pt x="13001" y="4302"/>
                  <a:pt x="12992" y="4310"/>
                </a:cubicBezTo>
                <a:cubicBezTo>
                  <a:pt x="12984" y="4319"/>
                  <a:pt x="12974" y="4327"/>
                  <a:pt x="12964" y="4333"/>
                </a:cubicBezTo>
                <a:cubicBezTo>
                  <a:pt x="12954" y="4340"/>
                  <a:pt x="12943" y="4346"/>
                  <a:pt x="12932" y="4350"/>
                </a:cubicBezTo>
                <a:cubicBezTo>
                  <a:pt x="12921" y="4355"/>
                  <a:pt x="12909" y="4359"/>
                  <a:pt x="12897" y="4361"/>
                </a:cubicBezTo>
                <a:cubicBezTo>
                  <a:pt x="12885" y="4363"/>
                  <a:pt x="12873" y="4365"/>
                  <a:pt x="12861" y="4365"/>
                </a:cubicBezTo>
                <a:lnTo>
                  <a:pt x="139" y="4365"/>
                </a:lnTo>
                <a:cubicBezTo>
                  <a:pt x="130" y="4365"/>
                  <a:pt x="121" y="4363"/>
                  <a:pt x="112" y="4361"/>
                </a:cubicBezTo>
                <a:cubicBezTo>
                  <a:pt x="103" y="4359"/>
                  <a:pt x="94" y="4355"/>
                  <a:pt x="86" y="4350"/>
                </a:cubicBezTo>
                <a:cubicBezTo>
                  <a:pt x="77" y="4346"/>
                  <a:pt x="69" y="4340"/>
                  <a:pt x="62" y="4333"/>
                </a:cubicBezTo>
                <a:cubicBezTo>
                  <a:pt x="54" y="4327"/>
                  <a:pt x="47" y="4319"/>
                  <a:pt x="41" y="4310"/>
                </a:cubicBezTo>
                <a:cubicBezTo>
                  <a:pt x="34" y="4302"/>
                  <a:pt x="28" y="4292"/>
                  <a:pt x="23" y="4282"/>
                </a:cubicBezTo>
                <a:cubicBezTo>
                  <a:pt x="18" y="4272"/>
                  <a:pt x="14" y="4261"/>
                  <a:pt x="10" y="4250"/>
                </a:cubicBezTo>
                <a:cubicBezTo>
                  <a:pt x="7" y="4239"/>
                  <a:pt x="4" y="4227"/>
                  <a:pt x="3" y="4215"/>
                </a:cubicBezTo>
                <a:cubicBezTo>
                  <a:pt x="1" y="4203"/>
                  <a:pt x="0" y="4191"/>
                  <a:pt x="0" y="4179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6" name="Freihandform: Form 775"/>
          <p:cNvSpPr/>
          <p:nvPr/>
        </p:nvSpPr>
        <p:spPr>
          <a:xfrm>
            <a:off x="5448240" y="2473560"/>
            <a:ext cx="67320" cy="1571400"/>
          </a:xfrm>
          <a:custGeom>
            <a:avLst/>
            <a:gdLst/>
            <a:ahLst/>
            <a:cxnLst/>
            <a:rect l="0" t="0" r="r" b="b"/>
            <a:pathLst>
              <a:path w="187" h="4365">
                <a:moveTo>
                  <a:pt x="152" y="14"/>
                </a:moveTo>
                <a:cubicBezTo>
                  <a:pt x="140" y="23"/>
                  <a:pt x="130" y="37"/>
                  <a:pt x="120" y="54"/>
                </a:cubicBezTo>
                <a:cubicBezTo>
                  <a:pt x="112" y="71"/>
                  <a:pt x="105" y="91"/>
                  <a:pt x="100" y="114"/>
                </a:cubicBezTo>
                <a:cubicBezTo>
                  <a:pt x="96" y="137"/>
                  <a:pt x="93" y="161"/>
                  <a:pt x="93" y="185"/>
                </a:cubicBezTo>
                <a:lnTo>
                  <a:pt x="93" y="4179"/>
                </a:lnTo>
                <a:cubicBezTo>
                  <a:pt x="93" y="4204"/>
                  <a:pt x="96" y="4227"/>
                  <a:pt x="100" y="4250"/>
                </a:cubicBezTo>
                <a:cubicBezTo>
                  <a:pt x="105" y="4273"/>
                  <a:pt x="112" y="4293"/>
                  <a:pt x="120" y="4310"/>
                </a:cubicBezTo>
                <a:cubicBezTo>
                  <a:pt x="130" y="4328"/>
                  <a:pt x="140" y="4341"/>
                  <a:pt x="152" y="4350"/>
                </a:cubicBezTo>
                <a:cubicBezTo>
                  <a:pt x="163" y="4360"/>
                  <a:pt x="175" y="4365"/>
                  <a:pt x="187" y="4365"/>
                </a:cubicBezTo>
                <a:cubicBezTo>
                  <a:pt x="162" y="4365"/>
                  <a:pt x="139" y="4360"/>
                  <a:pt x="115" y="4350"/>
                </a:cubicBezTo>
                <a:cubicBezTo>
                  <a:pt x="92" y="4341"/>
                  <a:pt x="72" y="4328"/>
                  <a:pt x="55" y="4310"/>
                </a:cubicBezTo>
                <a:cubicBezTo>
                  <a:pt x="37" y="4293"/>
                  <a:pt x="24" y="4273"/>
                  <a:pt x="15" y="4250"/>
                </a:cubicBezTo>
                <a:cubicBezTo>
                  <a:pt x="5" y="4227"/>
                  <a:pt x="0" y="4204"/>
                  <a:pt x="0" y="4179"/>
                </a:cubicBezTo>
                <a:lnTo>
                  <a:pt x="0" y="185"/>
                </a:lnTo>
                <a:cubicBezTo>
                  <a:pt x="0" y="161"/>
                  <a:pt x="5" y="137"/>
                  <a:pt x="15" y="114"/>
                </a:cubicBezTo>
                <a:cubicBezTo>
                  <a:pt x="24" y="91"/>
                  <a:pt x="37" y="71"/>
                  <a:pt x="55" y="54"/>
                </a:cubicBezTo>
                <a:cubicBezTo>
                  <a:pt x="72" y="37"/>
                  <a:pt x="92" y="23"/>
                  <a:pt x="115" y="14"/>
                </a:cubicBezTo>
                <a:cubicBezTo>
                  <a:pt x="139" y="4"/>
                  <a:pt x="162" y="0"/>
                  <a:pt x="187" y="0"/>
                </a:cubicBezTo>
                <a:cubicBezTo>
                  <a:pt x="175" y="0"/>
                  <a:pt x="163" y="4"/>
                  <a:pt x="152" y="14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77" name="Textfeld 776"/>
          <p:cNvSpPr txBox="1"/>
          <p:nvPr/>
        </p:nvSpPr>
        <p:spPr>
          <a:xfrm>
            <a:off x="902520" y="3760560"/>
            <a:ext cx="16585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FCA5A5"/>
                </a:solidFill>
                <a:effectLst/>
                <a:uFillTx/>
                <a:latin typeface="DejaVuSans"/>
                <a:ea typeface="DejaVuSans"/>
              </a:rPr>
              <a:t>Wird nicht eﬀektiv dialysiert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8" name="Textfeld 777"/>
          <p:cNvSpPr txBox="1"/>
          <p:nvPr/>
        </p:nvSpPr>
        <p:spPr>
          <a:xfrm>
            <a:off x="5615640" y="2627640"/>
            <a:ext cx="95112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320" b="1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Prednison</a:t>
            </a:r>
            <a:endParaRPr lang="en-US" sz="13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9" name="Freihandform: Form 778"/>
          <p:cNvSpPr/>
          <p:nvPr/>
        </p:nvSpPr>
        <p:spPr>
          <a:xfrm>
            <a:off x="9676800" y="2674080"/>
            <a:ext cx="100800" cy="100440"/>
          </a:xfrm>
          <a:custGeom>
            <a:avLst/>
            <a:gdLst/>
            <a:ahLst/>
            <a:cxnLst/>
            <a:rect l="0" t="0" r="r" b="b"/>
            <a:pathLst>
              <a:path w="280" h="279">
                <a:moveTo>
                  <a:pt x="280" y="139"/>
                </a:moveTo>
                <a:cubicBezTo>
                  <a:pt x="280" y="157"/>
                  <a:pt x="276" y="175"/>
                  <a:pt x="269" y="192"/>
                </a:cubicBezTo>
                <a:cubicBezTo>
                  <a:pt x="262" y="209"/>
                  <a:pt x="252" y="225"/>
                  <a:pt x="239" y="238"/>
                </a:cubicBezTo>
                <a:cubicBezTo>
                  <a:pt x="226" y="251"/>
                  <a:pt x="210" y="262"/>
                  <a:pt x="193" y="269"/>
                </a:cubicBezTo>
                <a:cubicBezTo>
                  <a:pt x="176" y="276"/>
                  <a:pt x="158" y="279"/>
                  <a:pt x="139" y="279"/>
                </a:cubicBezTo>
                <a:cubicBezTo>
                  <a:pt x="121" y="279"/>
                  <a:pt x="103" y="276"/>
                  <a:pt x="86" y="269"/>
                </a:cubicBezTo>
                <a:cubicBezTo>
                  <a:pt x="69" y="262"/>
                  <a:pt x="54" y="251"/>
                  <a:pt x="41" y="238"/>
                </a:cubicBezTo>
                <a:cubicBezTo>
                  <a:pt x="28" y="225"/>
                  <a:pt x="18" y="209"/>
                  <a:pt x="11" y="192"/>
                </a:cubicBezTo>
                <a:cubicBezTo>
                  <a:pt x="4" y="175"/>
                  <a:pt x="0" y="157"/>
                  <a:pt x="0" y="139"/>
                </a:cubicBezTo>
                <a:cubicBezTo>
                  <a:pt x="0" y="120"/>
                  <a:pt x="4" y="103"/>
                  <a:pt x="11" y="86"/>
                </a:cubicBezTo>
                <a:cubicBezTo>
                  <a:pt x="18" y="69"/>
                  <a:pt x="28" y="54"/>
                  <a:pt x="41" y="40"/>
                </a:cubicBezTo>
                <a:cubicBezTo>
                  <a:pt x="54" y="27"/>
                  <a:pt x="69" y="17"/>
                  <a:pt x="86" y="10"/>
                </a:cubicBezTo>
                <a:cubicBezTo>
                  <a:pt x="103" y="3"/>
                  <a:pt x="121" y="0"/>
                  <a:pt x="139" y="0"/>
                </a:cubicBezTo>
                <a:cubicBezTo>
                  <a:pt x="158" y="0"/>
                  <a:pt x="176" y="3"/>
                  <a:pt x="193" y="10"/>
                </a:cubicBezTo>
                <a:cubicBezTo>
                  <a:pt x="210" y="17"/>
                  <a:pt x="226" y="27"/>
                  <a:pt x="239" y="40"/>
                </a:cubicBezTo>
                <a:cubicBezTo>
                  <a:pt x="252" y="54"/>
                  <a:pt x="262" y="69"/>
                  <a:pt x="269" y="86"/>
                </a:cubicBezTo>
                <a:cubicBezTo>
                  <a:pt x="276" y="103"/>
                  <a:pt x="280" y="120"/>
                  <a:pt x="280" y="139"/>
                </a:cubicBezTo>
                <a:close/>
              </a:path>
            </a:pathLst>
          </a:custGeom>
          <a:solidFill>
            <a:srgbClr val="10B98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0" name="Freihandform: Form 779"/>
          <p:cNvSpPr/>
          <p:nvPr/>
        </p:nvSpPr>
        <p:spPr>
          <a:xfrm>
            <a:off x="9793800" y="2674080"/>
            <a:ext cx="100800" cy="100440"/>
          </a:xfrm>
          <a:custGeom>
            <a:avLst/>
            <a:gdLst/>
            <a:ahLst/>
            <a:cxnLst/>
            <a:rect l="0" t="0" r="r" b="b"/>
            <a:pathLst>
              <a:path w="280" h="279">
                <a:moveTo>
                  <a:pt x="280" y="139"/>
                </a:moveTo>
                <a:cubicBezTo>
                  <a:pt x="280" y="157"/>
                  <a:pt x="276" y="175"/>
                  <a:pt x="269" y="192"/>
                </a:cubicBezTo>
                <a:cubicBezTo>
                  <a:pt x="262" y="209"/>
                  <a:pt x="252" y="225"/>
                  <a:pt x="239" y="238"/>
                </a:cubicBezTo>
                <a:cubicBezTo>
                  <a:pt x="226" y="251"/>
                  <a:pt x="211" y="262"/>
                  <a:pt x="194" y="269"/>
                </a:cubicBezTo>
                <a:cubicBezTo>
                  <a:pt x="176" y="276"/>
                  <a:pt x="158" y="279"/>
                  <a:pt x="139" y="279"/>
                </a:cubicBezTo>
                <a:cubicBezTo>
                  <a:pt x="121" y="279"/>
                  <a:pt x="103" y="276"/>
                  <a:pt x="86" y="269"/>
                </a:cubicBezTo>
                <a:cubicBezTo>
                  <a:pt x="69" y="262"/>
                  <a:pt x="54" y="251"/>
                  <a:pt x="41" y="238"/>
                </a:cubicBezTo>
                <a:cubicBezTo>
                  <a:pt x="28" y="225"/>
                  <a:pt x="18" y="209"/>
                  <a:pt x="11" y="192"/>
                </a:cubicBezTo>
                <a:cubicBezTo>
                  <a:pt x="4" y="175"/>
                  <a:pt x="0" y="157"/>
                  <a:pt x="0" y="139"/>
                </a:cubicBezTo>
                <a:cubicBezTo>
                  <a:pt x="0" y="120"/>
                  <a:pt x="4" y="103"/>
                  <a:pt x="11" y="86"/>
                </a:cubicBezTo>
                <a:cubicBezTo>
                  <a:pt x="18" y="69"/>
                  <a:pt x="28" y="54"/>
                  <a:pt x="41" y="40"/>
                </a:cubicBezTo>
                <a:cubicBezTo>
                  <a:pt x="54" y="27"/>
                  <a:pt x="69" y="17"/>
                  <a:pt x="86" y="10"/>
                </a:cubicBezTo>
                <a:cubicBezTo>
                  <a:pt x="103" y="3"/>
                  <a:pt x="121" y="0"/>
                  <a:pt x="139" y="0"/>
                </a:cubicBezTo>
                <a:cubicBezTo>
                  <a:pt x="158" y="0"/>
                  <a:pt x="176" y="3"/>
                  <a:pt x="194" y="10"/>
                </a:cubicBezTo>
                <a:cubicBezTo>
                  <a:pt x="211" y="17"/>
                  <a:pt x="226" y="27"/>
                  <a:pt x="239" y="40"/>
                </a:cubicBezTo>
                <a:cubicBezTo>
                  <a:pt x="252" y="54"/>
                  <a:pt x="262" y="69"/>
                  <a:pt x="269" y="86"/>
                </a:cubicBezTo>
                <a:cubicBezTo>
                  <a:pt x="276" y="103"/>
                  <a:pt x="280" y="120"/>
                  <a:pt x="280" y="139"/>
                </a:cubicBezTo>
                <a:close/>
              </a:path>
            </a:pathLst>
          </a:custGeom>
          <a:solidFill>
            <a:srgbClr val="10B98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1" name="Freihandform: Form 780"/>
          <p:cNvSpPr/>
          <p:nvPr/>
        </p:nvSpPr>
        <p:spPr>
          <a:xfrm>
            <a:off x="9910800" y="2674080"/>
            <a:ext cx="100800" cy="100440"/>
          </a:xfrm>
          <a:custGeom>
            <a:avLst/>
            <a:gdLst/>
            <a:ahLst/>
            <a:cxnLst/>
            <a:rect l="0" t="0" r="r" b="b"/>
            <a:pathLst>
              <a:path w="280" h="279">
                <a:moveTo>
                  <a:pt x="280" y="139"/>
                </a:moveTo>
                <a:cubicBezTo>
                  <a:pt x="280" y="157"/>
                  <a:pt x="276" y="175"/>
                  <a:pt x="269" y="192"/>
                </a:cubicBezTo>
                <a:cubicBezTo>
                  <a:pt x="262" y="209"/>
                  <a:pt x="252" y="225"/>
                  <a:pt x="239" y="238"/>
                </a:cubicBezTo>
                <a:cubicBezTo>
                  <a:pt x="226" y="251"/>
                  <a:pt x="211" y="262"/>
                  <a:pt x="194" y="269"/>
                </a:cubicBezTo>
                <a:cubicBezTo>
                  <a:pt x="177" y="276"/>
                  <a:pt x="159" y="279"/>
                  <a:pt x="140" y="279"/>
                </a:cubicBezTo>
                <a:cubicBezTo>
                  <a:pt x="121" y="279"/>
                  <a:pt x="103" y="276"/>
                  <a:pt x="86" y="269"/>
                </a:cubicBezTo>
                <a:cubicBezTo>
                  <a:pt x="69" y="262"/>
                  <a:pt x="54" y="251"/>
                  <a:pt x="41" y="238"/>
                </a:cubicBezTo>
                <a:cubicBezTo>
                  <a:pt x="28" y="225"/>
                  <a:pt x="18" y="209"/>
                  <a:pt x="11" y="192"/>
                </a:cubicBezTo>
                <a:cubicBezTo>
                  <a:pt x="4" y="175"/>
                  <a:pt x="0" y="157"/>
                  <a:pt x="0" y="139"/>
                </a:cubicBezTo>
                <a:cubicBezTo>
                  <a:pt x="0" y="120"/>
                  <a:pt x="4" y="103"/>
                  <a:pt x="11" y="86"/>
                </a:cubicBezTo>
                <a:cubicBezTo>
                  <a:pt x="18" y="69"/>
                  <a:pt x="28" y="54"/>
                  <a:pt x="41" y="40"/>
                </a:cubicBezTo>
                <a:cubicBezTo>
                  <a:pt x="54" y="27"/>
                  <a:pt x="69" y="17"/>
                  <a:pt x="86" y="10"/>
                </a:cubicBezTo>
                <a:cubicBezTo>
                  <a:pt x="103" y="3"/>
                  <a:pt x="121" y="0"/>
                  <a:pt x="140" y="0"/>
                </a:cubicBezTo>
                <a:cubicBezTo>
                  <a:pt x="159" y="0"/>
                  <a:pt x="177" y="3"/>
                  <a:pt x="194" y="10"/>
                </a:cubicBezTo>
                <a:cubicBezTo>
                  <a:pt x="211" y="17"/>
                  <a:pt x="226" y="27"/>
                  <a:pt x="239" y="40"/>
                </a:cubicBezTo>
                <a:cubicBezTo>
                  <a:pt x="252" y="54"/>
                  <a:pt x="262" y="69"/>
                  <a:pt x="269" y="86"/>
                </a:cubicBezTo>
                <a:cubicBezTo>
                  <a:pt x="276" y="103"/>
                  <a:pt x="280" y="120"/>
                  <a:pt x="280" y="139"/>
                </a:cubicBezTo>
                <a:close/>
              </a:path>
            </a:pathLst>
          </a:custGeom>
          <a:solidFill>
            <a:srgbClr val="10B98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2" name="Textfeld 781"/>
          <p:cNvSpPr txBox="1"/>
          <p:nvPr/>
        </p:nvSpPr>
        <p:spPr>
          <a:xfrm>
            <a:off x="9019440" y="2642040"/>
            <a:ext cx="5932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Eignung: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783" name="Grafik 782"/>
          <p:cNvPicPr/>
          <p:nvPr/>
        </p:nvPicPr>
        <p:blipFill>
          <a:blip r:embed="rId8"/>
          <a:stretch/>
        </p:blipFill>
        <p:spPr>
          <a:xfrm>
            <a:off x="5615640" y="319212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84" name="Textfeld 783"/>
          <p:cNvSpPr txBox="1"/>
          <p:nvPr/>
        </p:nvSpPr>
        <p:spPr>
          <a:xfrm>
            <a:off x="5615640" y="2926080"/>
            <a:ext cx="12877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Kein renaler Abbau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785" name="Grafik 784"/>
          <p:cNvPicPr/>
          <p:nvPr/>
        </p:nvPicPr>
        <p:blipFill>
          <a:blip r:embed="rId9"/>
          <a:stretch/>
        </p:blipFill>
        <p:spPr>
          <a:xfrm>
            <a:off x="5615640" y="347652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86" name="Textfeld 785"/>
          <p:cNvSpPr txBox="1"/>
          <p:nvPr/>
        </p:nvSpPr>
        <p:spPr>
          <a:xfrm>
            <a:off x="5816160" y="3192480"/>
            <a:ext cx="267408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6EE7B7"/>
                </a:solidFill>
                <a:effectLst/>
                <a:uFillTx/>
                <a:latin typeface="DejaVuSans"/>
                <a:ea typeface="DejaVuSans"/>
              </a:rPr>
              <a:t>Gut verwendbar, keine Dosisanpassung nötig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7" name="Textfeld 786"/>
          <p:cNvSpPr txBox="1"/>
          <p:nvPr/>
        </p:nvSpPr>
        <p:spPr>
          <a:xfrm>
            <a:off x="5816160" y="3393000"/>
            <a:ext cx="31640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FCD34D"/>
                </a:solidFill>
                <a:effectLst/>
                <a:uFillTx/>
                <a:latin typeface="DejaVuSans"/>
                <a:ea typeface="DejaVuSans"/>
              </a:rPr>
              <a:t>Engmaschige Kontrolle von Blutdruck, Blutzucker und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8" name="Freihandform: Form 787"/>
          <p:cNvSpPr/>
          <p:nvPr/>
        </p:nvSpPr>
        <p:spPr>
          <a:xfrm>
            <a:off x="551520" y="4245120"/>
            <a:ext cx="4696560" cy="1404360"/>
          </a:xfrm>
          <a:custGeom>
            <a:avLst/>
            <a:gdLst/>
            <a:ahLst/>
            <a:cxnLst/>
            <a:rect l="0" t="0" r="r" b="b"/>
            <a:pathLst>
              <a:path w="13046" h="3901">
                <a:moveTo>
                  <a:pt x="0" y="3715"/>
                </a:moveTo>
                <a:lnTo>
                  <a:pt x="0" y="185"/>
                </a:lnTo>
                <a:cubicBezTo>
                  <a:pt x="0" y="173"/>
                  <a:pt x="0" y="161"/>
                  <a:pt x="2" y="149"/>
                </a:cubicBezTo>
                <a:cubicBezTo>
                  <a:pt x="4" y="137"/>
                  <a:pt x="7" y="126"/>
                  <a:pt x="10" y="114"/>
                </a:cubicBezTo>
                <a:cubicBezTo>
                  <a:pt x="14" y="103"/>
                  <a:pt x="18" y="92"/>
                  <a:pt x="23" y="82"/>
                </a:cubicBezTo>
                <a:cubicBezTo>
                  <a:pt x="28" y="72"/>
                  <a:pt x="34" y="63"/>
                  <a:pt x="40" y="54"/>
                </a:cubicBezTo>
                <a:cubicBezTo>
                  <a:pt x="47" y="45"/>
                  <a:pt x="54" y="38"/>
                  <a:pt x="61" y="31"/>
                </a:cubicBezTo>
                <a:cubicBezTo>
                  <a:pt x="69" y="24"/>
                  <a:pt x="77" y="19"/>
                  <a:pt x="86" y="14"/>
                </a:cubicBezTo>
                <a:cubicBezTo>
                  <a:pt x="94" y="9"/>
                  <a:pt x="103" y="6"/>
                  <a:pt x="112" y="3"/>
                </a:cubicBezTo>
                <a:cubicBezTo>
                  <a:pt x="121" y="1"/>
                  <a:pt x="130" y="0"/>
                  <a:pt x="139" y="0"/>
                </a:cubicBezTo>
                <a:lnTo>
                  <a:pt x="12861" y="0"/>
                </a:lnTo>
                <a:cubicBezTo>
                  <a:pt x="12873" y="0"/>
                  <a:pt x="12885" y="1"/>
                  <a:pt x="12897" y="3"/>
                </a:cubicBezTo>
                <a:cubicBezTo>
                  <a:pt x="12909" y="6"/>
                  <a:pt x="12920" y="9"/>
                  <a:pt x="12932" y="14"/>
                </a:cubicBezTo>
                <a:cubicBezTo>
                  <a:pt x="12943" y="19"/>
                  <a:pt x="12954" y="24"/>
                  <a:pt x="12964" y="31"/>
                </a:cubicBezTo>
                <a:cubicBezTo>
                  <a:pt x="12974" y="38"/>
                  <a:pt x="12983" y="45"/>
                  <a:pt x="12992" y="54"/>
                </a:cubicBezTo>
                <a:cubicBezTo>
                  <a:pt x="13001" y="63"/>
                  <a:pt x="13008" y="72"/>
                  <a:pt x="13015" y="82"/>
                </a:cubicBezTo>
                <a:cubicBezTo>
                  <a:pt x="13022" y="92"/>
                  <a:pt x="13027" y="103"/>
                  <a:pt x="13032" y="114"/>
                </a:cubicBezTo>
                <a:cubicBezTo>
                  <a:pt x="13037" y="126"/>
                  <a:pt x="13040" y="137"/>
                  <a:pt x="13043" y="149"/>
                </a:cubicBezTo>
                <a:cubicBezTo>
                  <a:pt x="13045" y="161"/>
                  <a:pt x="13046" y="173"/>
                  <a:pt x="13046" y="185"/>
                </a:cubicBezTo>
                <a:lnTo>
                  <a:pt x="13046" y="3715"/>
                </a:lnTo>
                <a:cubicBezTo>
                  <a:pt x="13046" y="3727"/>
                  <a:pt x="13045" y="3739"/>
                  <a:pt x="13043" y="3751"/>
                </a:cubicBezTo>
                <a:cubicBezTo>
                  <a:pt x="13040" y="3763"/>
                  <a:pt x="13037" y="3775"/>
                  <a:pt x="13032" y="3786"/>
                </a:cubicBezTo>
                <a:cubicBezTo>
                  <a:pt x="13027" y="3797"/>
                  <a:pt x="13022" y="3808"/>
                  <a:pt x="13015" y="3818"/>
                </a:cubicBezTo>
                <a:cubicBezTo>
                  <a:pt x="13008" y="3828"/>
                  <a:pt x="13001" y="3838"/>
                  <a:pt x="12992" y="3846"/>
                </a:cubicBezTo>
                <a:cubicBezTo>
                  <a:pt x="12983" y="3855"/>
                  <a:pt x="12974" y="3862"/>
                  <a:pt x="12964" y="3869"/>
                </a:cubicBezTo>
                <a:cubicBezTo>
                  <a:pt x="12954" y="3876"/>
                  <a:pt x="12943" y="3882"/>
                  <a:pt x="12932" y="3886"/>
                </a:cubicBezTo>
                <a:cubicBezTo>
                  <a:pt x="12920" y="3891"/>
                  <a:pt x="12909" y="3895"/>
                  <a:pt x="12897" y="3897"/>
                </a:cubicBezTo>
                <a:cubicBezTo>
                  <a:pt x="12885" y="3899"/>
                  <a:pt x="12873" y="3901"/>
                  <a:pt x="12861" y="3901"/>
                </a:cubicBezTo>
                <a:lnTo>
                  <a:pt x="139" y="3901"/>
                </a:lnTo>
                <a:cubicBezTo>
                  <a:pt x="130" y="3901"/>
                  <a:pt x="121" y="3899"/>
                  <a:pt x="112" y="3897"/>
                </a:cubicBezTo>
                <a:cubicBezTo>
                  <a:pt x="103" y="3895"/>
                  <a:pt x="94" y="3891"/>
                  <a:pt x="86" y="3886"/>
                </a:cubicBezTo>
                <a:cubicBezTo>
                  <a:pt x="77" y="3882"/>
                  <a:pt x="69" y="3876"/>
                  <a:pt x="61" y="3869"/>
                </a:cubicBezTo>
                <a:cubicBezTo>
                  <a:pt x="54" y="3862"/>
                  <a:pt x="47" y="3855"/>
                  <a:pt x="40" y="3846"/>
                </a:cubicBezTo>
                <a:cubicBezTo>
                  <a:pt x="34" y="3838"/>
                  <a:pt x="28" y="3828"/>
                  <a:pt x="23" y="3818"/>
                </a:cubicBezTo>
                <a:cubicBezTo>
                  <a:pt x="18" y="3808"/>
                  <a:pt x="14" y="3797"/>
                  <a:pt x="10" y="3786"/>
                </a:cubicBezTo>
                <a:cubicBezTo>
                  <a:pt x="7" y="3775"/>
                  <a:pt x="4" y="3763"/>
                  <a:pt x="2" y="3751"/>
                </a:cubicBezTo>
                <a:cubicBezTo>
                  <a:pt x="0" y="3739"/>
                  <a:pt x="0" y="3727"/>
                  <a:pt x="0" y="3715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9" name="Freihandform: Form 788"/>
          <p:cNvSpPr/>
          <p:nvPr/>
        </p:nvSpPr>
        <p:spPr>
          <a:xfrm>
            <a:off x="534600" y="4245120"/>
            <a:ext cx="67320" cy="1404360"/>
          </a:xfrm>
          <a:custGeom>
            <a:avLst/>
            <a:gdLst/>
            <a:ahLst/>
            <a:cxnLst/>
            <a:rect l="0" t="0" r="r" b="b"/>
            <a:pathLst>
              <a:path w="187" h="3901">
                <a:moveTo>
                  <a:pt x="151" y="14"/>
                </a:moveTo>
                <a:cubicBezTo>
                  <a:pt x="140" y="23"/>
                  <a:pt x="130" y="37"/>
                  <a:pt x="121" y="54"/>
                </a:cubicBezTo>
                <a:cubicBezTo>
                  <a:pt x="112" y="72"/>
                  <a:pt x="106" y="92"/>
                  <a:pt x="101" y="114"/>
                </a:cubicBezTo>
                <a:cubicBezTo>
                  <a:pt x="96" y="137"/>
                  <a:pt x="94" y="161"/>
                  <a:pt x="94" y="185"/>
                </a:cubicBezTo>
                <a:lnTo>
                  <a:pt x="94" y="3715"/>
                </a:lnTo>
                <a:cubicBezTo>
                  <a:pt x="94" y="3739"/>
                  <a:pt x="96" y="3763"/>
                  <a:pt x="101" y="3786"/>
                </a:cubicBezTo>
                <a:cubicBezTo>
                  <a:pt x="106" y="3809"/>
                  <a:pt x="112" y="3829"/>
                  <a:pt x="121" y="3846"/>
                </a:cubicBezTo>
                <a:cubicBezTo>
                  <a:pt x="130" y="3864"/>
                  <a:pt x="140" y="3877"/>
                  <a:pt x="151" y="3886"/>
                </a:cubicBezTo>
                <a:cubicBezTo>
                  <a:pt x="163" y="3896"/>
                  <a:pt x="175" y="3901"/>
                  <a:pt x="187" y="3901"/>
                </a:cubicBezTo>
                <a:cubicBezTo>
                  <a:pt x="162" y="3901"/>
                  <a:pt x="139" y="3896"/>
                  <a:pt x="116" y="3886"/>
                </a:cubicBezTo>
                <a:cubicBezTo>
                  <a:pt x="93" y="3877"/>
                  <a:pt x="72" y="3864"/>
                  <a:pt x="55" y="3846"/>
                </a:cubicBezTo>
                <a:cubicBezTo>
                  <a:pt x="37" y="3829"/>
                  <a:pt x="24" y="3809"/>
                  <a:pt x="14" y="3786"/>
                </a:cubicBezTo>
                <a:cubicBezTo>
                  <a:pt x="5" y="3763"/>
                  <a:pt x="0" y="3739"/>
                  <a:pt x="0" y="3715"/>
                </a:cubicBezTo>
                <a:lnTo>
                  <a:pt x="0" y="185"/>
                </a:lnTo>
                <a:cubicBezTo>
                  <a:pt x="0" y="161"/>
                  <a:pt x="5" y="137"/>
                  <a:pt x="14" y="114"/>
                </a:cubicBezTo>
                <a:cubicBezTo>
                  <a:pt x="24" y="92"/>
                  <a:pt x="37" y="72"/>
                  <a:pt x="55" y="54"/>
                </a:cubicBezTo>
                <a:cubicBezTo>
                  <a:pt x="72" y="37"/>
                  <a:pt x="93" y="23"/>
                  <a:pt x="116" y="14"/>
                </a:cubicBezTo>
                <a:cubicBezTo>
                  <a:pt x="139" y="4"/>
                  <a:pt x="162" y="0"/>
                  <a:pt x="187" y="0"/>
                </a:cubicBezTo>
                <a:cubicBezTo>
                  <a:pt x="175" y="0"/>
                  <a:pt x="163" y="4"/>
                  <a:pt x="151" y="14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90" name="Textfeld 789"/>
          <p:cNvSpPr txBox="1"/>
          <p:nvPr/>
        </p:nvSpPr>
        <p:spPr>
          <a:xfrm>
            <a:off x="5816160" y="3560040"/>
            <a:ext cx="188388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FCD34D"/>
                </a:solidFill>
                <a:effectLst/>
                <a:uFillTx/>
                <a:latin typeface="DejaVuSans"/>
                <a:ea typeface="DejaVuSans"/>
              </a:rPr>
              <a:t>Knochenstoﬀwechsel ist kritisch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1" name="Textfeld 790"/>
          <p:cNvSpPr txBox="1"/>
          <p:nvPr/>
        </p:nvSpPr>
        <p:spPr>
          <a:xfrm>
            <a:off x="702000" y="4399200"/>
            <a:ext cx="109260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320" b="1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Azathioprin</a:t>
            </a:r>
            <a:endParaRPr lang="en-US" sz="13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2" name="Freihandform: Form 791"/>
          <p:cNvSpPr/>
          <p:nvPr/>
        </p:nvSpPr>
        <p:spPr>
          <a:xfrm>
            <a:off x="4763160" y="4445640"/>
            <a:ext cx="100440" cy="100440"/>
          </a:xfrm>
          <a:custGeom>
            <a:avLst/>
            <a:gdLst/>
            <a:ahLst/>
            <a:cxnLst/>
            <a:rect l="0" t="0" r="r" b="b"/>
            <a:pathLst>
              <a:path w="279" h="279">
                <a:moveTo>
                  <a:pt x="279" y="140"/>
                </a:moveTo>
                <a:cubicBezTo>
                  <a:pt x="279" y="159"/>
                  <a:pt x="276" y="176"/>
                  <a:pt x="269" y="193"/>
                </a:cubicBezTo>
                <a:cubicBezTo>
                  <a:pt x="262" y="210"/>
                  <a:pt x="251" y="226"/>
                  <a:pt x="238" y="239"/>
                </a:cubicBezTo>
                <a:cubicBezTo>
                  <a:pt x="225" y="252"/>
                  <a:pt x="210" y="262"/>
                  <a:pt x="193" y="269"/>
                </a:cubicBezTo>
                <a:cubicBezTo>
                  <a:pt x="175" y="276"/>
                  <a:pt x="158" y="279"/>
                  <a:pt x="139" y="279"/>
                </a:cubicBezTo>
                <a:cubicBezTo>
                  <a:pt x="121" y="279"/>
                  <a:pt x="103" y="276"/>
                  <a:pt x="86" y="269"/>
                </a:cubicBezTo>
                <a:cubicBezTo>
                  <a:pt x="69" y="262"/>
                  <a:pt x="54" y="252"/>
                  <a:pt x="41" y="239"/>
                </a:cubicBezTo>
                <a:cubicBezTo>
                  <a:pt x="28" y="226"/>
                  <a:pt x="18" y="210"/>
                  <a:pt x="11" y="193"/>
                </a:cubicBezTo>
                <a:cubicBezTo>
                  <a:pt x="3" y="176"/>
                  <a:pt x="0" y="159"/>
                  <a:pt x="0" y="140"/>
                </a:cubicBezTo>
                <a:cubicBezTo>
                  <a:pt x="0" y="122"/>
                  <a:pt x="3" y="104"/>
                  <a:pt x="11" y="87"/>
                </a:cubicBezTo>
                <a:cubicBezTo>
                  <a:pt x="18" y="70"/>
                  <a:pt x="28" y="55"/>
                  <a:pt x="41" y="42"/>
                </a:cubicBezTo>
                <a:cubicBezTo>
                  <a:pt x="54" y="29"/>
                  <a:pt x="69" y="18"/>
                  <a:pt x="86" y="10"/>
                </a:cubicBezTo>
                <a:cubicBezTo>
                  <a:pt x="103" y="3"/>
                  <a:pt x="121" y="0"/>
                  <a:pt x="139" y="0"/>
                </a:cubicBezTo>
                <a:cubicBezTo>
                  <a:pt x="158" y="0"/>
                  <a:pt x="175" y="3"/>
                  <a:pt x="193" y="10"/>
                </a:cubicBezTo>
                <a:cubicBezTo>
                  <a:pt x="210" y="18"/>
                  <a:pt x="225" y="29"/>
                  <a:pt x="238" y="42"/>
                </a:cubicBezTo>
                <a:cubicBezTo>
                  <a:pt x="251" y="55"/>
                  <a:pt x="262" y="70"/>
                  <a:pt x="269" y="87"/>
                </a:cubicBezTo>
                <a:cubicBezTo>
                  <a:pt x="276" y="104"/>
                  <a:pt x="279" y="122"/>
                  <a:pt x="279" y="140"/>
                </a:cubicBezTo>
                <a:close/>
              </a:path>
            </a:pathLst>
          </a:custGeom>
          <a:solidFill>
            <a:srgbClr val="10B98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3" name="Freihandform: Form 792"/>
          <p:cNvSpPr/>
          <p:nvPr/>
        </p:nvSpPr>
        <p:spPr>
          <a:xfrm>
            <a:off x="4880160" y="4445640"/>
            <a:ext cx="100440" cy="100440"/>
          </a:xfrm>
          <a:custGeom>
            <a:avLst/>
            <a:gdLst/>
            <a:ahLst/>
            <a:cxnLst/>
            <a:rect l="0" t="0" r="r" b="b"/>
            <a:pathLst>
              <a:path w="279" h="279">
                <a:moveTo>
                  <a:pt x="279" y="140"/>
                </a:moveTo>
                <a:cubicBezTo>
                  <a:pt x="279" y="159"/>
                  <a:pt x="276" y="176"/>
                  <a:pt x="269" y="193"/>
                </a:cubicBezTo>
                <a:cubicBezTo>
                  <a:pt x="262" y="210"/>
                  <a:pt x="252" y="226"/>
                  <a:pt x="239" y="239"/>
                </a:cubicBezTo>
                <a:cubicBezTo>
                  <a:pt x="226" y="252"/>
                  <a:pt x="211" y="262"/>
                  <a:pt x="192" y="269"/>
                </a:cubicBezTo>
                <a:cubicBezTo>
                  <a:pt x="175" y="276"/>
                  <a:pt x="158" y="279"/>
                  <a:pt x="139" y="279"/>
                </a:cubicBezTo>
                <a:cubicBezTo>
                  <a:pt x="121" y="279"/>
                  <a:pt x="103" y="276"/>
                  <a:pt x="86" y="269"/>
                </a:cubicBezTo>
                <a:cubicBezTo>
                  <a:pt x="69" y="262"/>
                  <a:pt x="54" y="252"/>
                  <a:pt x="41" y="239"/>
                </a:cubicBezTo>
                <a:cubicBezTo>
                  <a:pt x="28" y="226"/>
                  <a:pt x="18" y="210"/>
                  <a:pt x="11" y="193"/>
                </a:cubicBezTo>
                <a:cubicBezTo>
                  <a:pt x="3" y="176"/>
                  <a:pt x="0" y="159"/>
                  <a:pt x="0" y="140"/>
                </a:cubicBezTo>
                <a:cubicBezTo>
                  <a:pt x="0" y="122"/>
                  <a:pt x="3" y="104"/>
                  <a:pt x="11" y="87"/>
                </a:cubicBezTo>
                <a:cubicBezTo>
                  <a:pt x="18" y="70"/>
                  <a:pt x="28" y="55"/>
                  <a:pt x="41" y="42"/>
                </a:cubicBezTo>
                <a:cubicBezTo>
                  <a:pt x="54" y="29"/>
                  <a:pt x="69" y="18"/>
                  <a:pt x="86" y="10"/>
                </a:cubicBezTo>
                <a:cubicBezTo>
                  <a:pt x="103" y="3"/>
                  <a:pt x="121" y="0"/>
                  <a:pt x="139" y="0"/>
                </a:cubicBezTo>
                <a:cubicBezTo>
                  <a:pt x="158" y="0"/>
                  <a:pt x="175" y="3"/>
                  <a:pt x="192" y="10"/>
                </a:cubicBezTo>
                <a:cubicBezTo>
                  <a:pt x="211" y="18"/>
                  <a:pt x="226" y="29"/>
                  <a:pt x="239" y="42"/>
                </a:cubicBezTo>
                <a:cubicBezTo>
                  <a:pt x="252" y="55"/>
                  <a:pt x="262" y="70"/>
                  <a:pt x="269" y="87"/>
                </a:cubicBezTo>
                <a:cubicBezTo>
                  <a:pt x="276" y="104"/>
                  <a:pt x="279" y="122"/>
                  <a:pt x="279" y="140"/>
                </a:cubicBezTo>
                <a:close/>
              </a:path>
            </a:pathLst>
          </a:custGeom>
          <a:solidFill>
            <a:srgbClr val="10B98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4" name="Freihandform: Form 793"/>
          <p:cNvSpPr/>
          <p:nvPr/>
        </p:nvSpPr>
        <p:spPr>
          <a:xfrm>
            <a:off x="4997160" y="4445640"/>
            <a:ext cx="100440" cy="100440"/>
          </a:xfrm>
          <a:custGeom>
            <a:avLst/>
            <a:gdLst/>
            <a:ahLst/>
            <a:cxnLst/>
            <a:rect l="0" t="0" r="r" b="b"/>
            <a:pathLst>
              <a:path w="279" h="279">
                <a:moveTo>
                  <a:pt x="279" y="140"/>
                </a:moveTo>
                <a:cubicBezTo>
                  <a:pt x="279" y="159"/>
                  <a:pt x="276" y="176"/>
                  <a:pt x="269" y="193"/>
                </a:cubicBezTo>
                <a:cubicBezTo>
                  <a:pt x="262" y="210"/>
                  <a:pt x="252" y="226"/>
                  <a:pt x="239" y="239"/>
                </a:cubicBezTo>
                <a:cubicBezTo>
                  <a:pt x="226" y="252"/>
                  <a:pt x="211" y="262"/>
                  <a:pt x="193" y="269"/>
                </a:cubicBezTo>
                <a:cubicBezTo>
                  <a:pt x="176" y="276"/>
                  <a:pt x="159" y="279"/>
                  <a:pt x="139" y="279"/>
                </a:cubicBezTo>
                <a:cubicBezTo>
                  <a:pt x="121" y="279"/>
                  <a:pt x="103" y="276"/>
                  <a:pt x="86" y="269"/>
                </a:cubicBezTo>
                <a:cubicBezTo>
                  <a:pt x="69" y="262"/>
                  <a:pt x="54" y="252"/>
                  <a:pt x="41" y="239"/>
                </a:cubicBezTo>
                <a:cubicBezTo>
                  <a:pt x="28" y="226"/>
                  <a:pt x="18" y="210"/>
                  <a:pt x="11" y="193"/>
                </a:cubicBezTo>
                <a:cubicBezTo>
                  <a:pt x="3" y="176"/>
                  <a:pt x="0" y="159"/>
                  <a:pt x="0" y="140"/>
                </a:cubicBezTo>
                <a:cubicBezTo>
                  <a:pt x="0" y="122"/>
                  <a:pt x="3" y="104"/>
                  <a:pt x="11" y="87"/>
                </a:cubicBezTo>
                <a:cubicBezTo>
                  <a:pt x="18" y="70"/>
                  <a:pt x="28" y="55"/>
                  <a:pt x="41" y="42"/>
                </a:cubicBezTo>
                <a:cubicBezTo>
                  <a:pt x="54" y="29"/>
                  <a:pt x="69" y="18"/>
                  <a:pt x="86" y="10"/>
                </a:cubicBezTo>
                <a:cubicBezTo>
                  <a:pt x="103" y="3"/>
                  <a:pt x="121" y="0"/>
                  <a:pt x="139" y="0"/>
                </a:cubicBezTo>
                <a:cubicBezTo>
                  <a:pt x="159" y="0"/>
                  <a:pt x="176" y="3"/>
                  <a:pt x="193" y="10"/>
                </a:cubicBezTo>
                <a:cubicBezTo>
                  <a:pt x="211" y="18"/>
                  <a:pt x="226" y="29"/>
                  <a:pt x="239" y="42"/>
                </a:cubicBezTo>
                <a:cubicBezTo>
                  <a:pt x="252" y="55"/>
                  <a:pt x="262" y="70"/>
                  <a:pt x="269" y="87"/>
                </a:cubicBezTo>
                <a:cubicBezTo>
                  <a:pt x="276" y="104"/>
                  <a:pt x="279" y="122"/>
                  <a:pt x="279" y="140"/>
                </a:cubicBezTo>
                <a:close/>
              </a:path>
            </a:pathLst>
          </a:custGeom>
          <a:solidFill>
            <a:srgbClr val="10B98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5" name="Textfeld 794"/>
          <p:cNvSpPr txBox="1"/>
          <p:nvPr/>
        </p:nvSpPr>
        <p:spPr>
          <a:xfrm>
            <a:off x="4105800" y="4413600"/>
            <a:ext cx="5932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Eignung: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796" name="Grafik 795"/>
          <p:cNvPicPr/>
          <p:nvPr/>
        </p:nvPicPr>
        <p:blipFill>
          <a:blip r:embed="rId8"/>
          <a:stretch/>
        </p:blipFill>
        <p:spPr>
          <a:xfrm>
            <a:off x="702000" y="496404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97" name="Textfeld 796"/>
          <p:cNvSpPr txBox="1"/>
          <p:nvPr/>
        </p:nvSpPr>
        <p:spPr>
          <a:xfrm>
            <a:off x="702000" y="4697640"/>
            <a:ext cx="26863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Metabolite werden renal ausgeschieden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798" name="Grafik 797"/>
          <p:cNvPicPr/>
          <p:nvPr/>
        </p:nvPicPr>
        <p:blipFill>
          <a:blip r:embed="rId9"/>
          <a:stretch/>
        </p:blipFill>
        <p:spPr>
          <a:xfrm>
            <a:off x="702000" y="524808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99" name="Textfeld 798"/>
          <p:cNvSpPr txBox="1"/>
          <p:nvPr/>
        </p:nvSpPr>
        <p:spPr>
          <a:xfrm>
            <a:off x="902520" y="4964040"/>
            <a:ext cx="250308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6EE7B7"/>
                </a:solidFill>
                <a:effectLst/>
                <a:uFillTx/>
                <a:latin typeface="DejaVuSans"/>
                <a:ea typeface="DejaVuSans"/>
              </a:rPr>
              <a:t>Bevorzugtes Immunsuppressivum bei CKD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0" name="Textfeld 799"/>
          <p:cNvSpPr txBox="1"/>
          <p:nvPr/>
        </p:nvSpPr>
        <p:spPr>
          <a:xfrm>
            <a:off x="902520" y="5164560"/>
            <a:ext cx="40370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FCD34D"/>
                </a:solidFill>
                <a:effectLst/>
                <a:uFillTx/>
                <a:latin typeface="DejaVuSans"/>
                <a:ea typeface="DejaVuSans"/>
              </a:rPr>
              <a:t>Engmaschige Blutbild- und Leberwertkontrollen sind notwendig, ggf.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1" name="Freihandform: Form 800"/>
          <p:cNvSpPr/>
          <p:nvPr/>
        </p:nvSpPr>
        <p:spPr>
          <a:xfrm>
            <a:off x="5465160" y="4245120"/>
            <a:ext cx="4696920" cy="1404360"/>
          </a:xfrm>
          <a:custGeom>
            <a:avLst/>
            <a:gdLst/>
            <a:ahLst/>
            <a:cxnLst/>
            <a:rect l="0" t="0" r="r" b="b"/>
            <a:pathLst>
              <a:path w="13047" h="3901">
                <a:moveTo>
                  <a:pt x="0" y="3715"/>
                </a:moveTo>
                <a:lnTo>
                  <a:pt x="0" y="185"/>
                </a:lnTo>
                <a:cubicBezTo>
                  <a:pt x="0" y="173"/>
                  <a:pt x="1" y="161"/>
                  <a:pt x="3" y="149"/>
                </a:cubicBezTo>
                <a:cubicBezTo>
                  <a:pt x="4" y="137"/>
                  <a:pt x="7" y="126"/>
                  <a:pt x="10" y="114"/>
                </a:cubicBezTo>
                <a:cubicBezTo>
                  <a:pt x="14" y="103"/>
                  <a:pt x="18" y="92"/>
                  <a:pt x="23" y="82"/>
                </a:cubicBezTo>
                <a:cubicBezTo>
                  <a:pt x="28" y="72"/>
                  <a:pt x="34" y="63"/>
                  <a:pt x="41" y="54"/>
                </a:cubicBezTo>
                <a:cubicBezTo>
                  <a:pt x="47" y="45"/>
                  <a:pt x="54" y="38"/>
                  <a:pt x="62" y="31"/>
                </a:cubicBezTo>
                <a:cubicBezTo>
                  <a:pt x="69" y="24"/>
                  <a:pt x="77" y="19"/>
                  <a:pt x="86" y="14"/>
                </a:cubicBezTo>
                <a:cubicBezTo>
                  <a:pt x="94" y="9"/>
                  <a:pt x="103" y="6"/>
                  <a:pt x="112" y="3"/>
                </a:cubicBezTo>
                <a:cubicBezTo>
                  <a:pt x="121" y="1"/>
                  <a:pt x="130" y="0"/>
                  <a:pt x="139" y="0"/>
                </a:cubicBezTo>
                <a:lnTo>
                  <a:pt x="12861" y="0"/>
                </a:lnTo>
                <a:cubicBezTo>
                  <a:pt x="12873" y="0"/>
                  <a:pt x="12885" y="1"/>
                  <a:pt x="12897" y="3"/>
                </a:cubicBezTo>
                <a:cubicBezTo>
                  <a:pt x="12909" y="6"/>
                  <a:pt x="12921" y="9"/>
                  <a:pt x="12932" y="14"/>
                </a:cubicBezTo>
                <a:cubicBezTo>
                  <a:pt x="12943" y="19"/>
                  <a:pt x="12954" y="24"/>
                  <a:pt x="12964" y="31"/>
                </a:cubicBezTo>
                <a:cubicBezTo>
                  <a:pt x="12974" y="38"/>
                  <a:pt x="12984" y="45"/>
                  <a:pt x="12992" y="54"/>
                </a:cubicBezTo>
                <a:cubicBezTo>
                  <a:pt x="13001" y="63"/>
                  <a:pt x="13008" y="72"/>
                  <a:pt x="13015" y="82"/>
                </a:cubicBezTo>
                <a:cubicBezTo>
                  <a:pt x="13022" y="92"/>
                  <a:pt x="13028" y="103"/>
                  <a:pt x="13032" y="114"/>
                </a:cubicBezTo>
                <a:cubicBezTo>
                  <a:pt x="13037" y="126"/>
                  <a:pt x="13041" y="137"/>
                  <a:pt x="13043" y="149"/>
                </a:cubicBezTo>
                <a:cubicBezTo>
                  <a:pt x="13045" y="161"/>
                  <a:pt x="13047" y="173"/>
                  <a:pt x="13047" y="185"/>
                </a:cubicBezTo>
                <a:lnTo>
                  <a:pt x="13047" y="3715"/>
                </a:lnTo>
                <a:cubicBezTo>
                  <a:pt x="13047" y="3727"/>
                  <a:pt x="13045" y="3739"/>
                  <a:pt x="13043" y="3751"/>
                </a:cubicBezTo>
                <a:cubicBezTo>
                  <a:pt x="13041" y="3763"/>
                  <a:pt x="13037" y="3775"/>
                  <a:pt x="13032" y="3786"/>
                </a:cubicBezTo>
                <a:cubicBezTo>
                  <a:pt x="13028" y="3797"/>
                  <a:pt x="13022" y="3808"/>
                  <a:pt x="13015" y="3818"/>
                </a:cubicBezTo>
                <a:cubicBezTo>
                  <a:pt x="13008" y="3828"/>
                  <a:pt x="13001" y="3838"/>
                  <a:pt x="12992" y="3846"/>
                </a:cubicBezTo>
                <a:cubicBezTo>
                  <a:pt x="12984" y="3855"/>
                  <a:pt x="12974" y="3862"/>
                  <a:pt x="12964" y="3869"/>
                </a:cubicBezTo>
                <a:cubicBezTo>
                  <a:pt x="12954" y="3876"/>
                  <a:pt x="12943" y="3882"/>
                  <a:pt x="12932" y="3886"/>
                </a:cubicBezTo>
                <a:cubicBezTo>
                  <a:pt x="12921" y="3891"/>
                  <a:pt x="12909" y="3895"/>
                  <a:pt x="12897" y="3897"/>
                </a:cubicBezTo>
                <a:cubicBezTo>
                  <a:pt x="12885" y="3899"/>
                  <a:pt x="12873" y="3901"/>
                  <a:pt x="12861" y="3901"/>
                </a:cubicBezTo>
                <a:lnTo>
                  <a:pt x="139" y="3901"/>
                </a:lnTo>
                <a:cubicBezTo>
                  <a:pt x="130" y="3901"/>
                  <a:pt x="121" y="3899"/>
                  <a:pt x="112" y="3897"/>
                </a:cubicBezTo>
                <a:cubicBezTo>
                  <a:pt x="103" y="3895"/>
                  <a:pt x="94" y="3891"/>
                  <a:pt x="86" y="3886"/>
                </a:cubicBezTo>
                <a:cubicBezTo>
                  <a:pt x="77" y="3882"/>
                  <a:pt x="69" y="3876"/>
                  <a:pt x="62" y="3869"/>
                </a:cubicBezTo>
                <a:cubicBezTo>
                  <a:pt x="54" y="3862"/>
                  <a:pt x="47" y="3855"/>
                  <a:pt x="41" y="3846"/>
                </a:cubicBezTo>
                <a:cubicBezTo>
                  <a:pt x="34" y="3838"/>
                  <a:pt x="28" y="3828"/>
                  <a:pt x="23" y="3818"/>
                </a:cubicBezTo>
                <a:cubicBezTo>
                  <a:pt x="18" y="3808"/>
                  <a:pt x="14" y="3797"/>
                  <a:pt x="10" y="3786"/>
                </a:cubicBezTo>
                <a:cubicBezTo>
                  <a:pt x="7" y="3775"/>
                  <a:pt x="4" y="3763"/>
                  <a:pt x="3" y="3751"/>
                </a:cubicBezTo>
                <a:cubicBezTo>
                  <a:pt x="1" y="3739"/>
                  <a:pt x="0" y="3727"/>
                  <a:pt x="0" y="3715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2" name="Freihandform: Form 801"/>
          <p:cNvSpPr/>
          <p:nvPr/>
        </p:nvSpPr>
        <p:spPr>
          <a:xfrm>
            <a:off x="5448240" y="4245120"/>
            <a:ext cx="67320" cy="1404360"/>
          </a:xfrm>
          <a:custGeom>
            <a:avLst/>
            <a:gdLst/>
            <a:ahLst/>
            <a:cxnLst/>
            <a:rect l="0" t="0" r="r" b="b"/>
            <a:pathLst>
              <a:path w="187" h="3901">
                <a:moveTo>
                  <a:pt x="152" y="14"/>
                </a:moveTo>
                <a:cubicBezTo>
                  <a:pt x="140" y="23"/>
                  <a:pt x="130" y="37"/>
                  <a:pt x="120" y="54"/>
                </a:cubicBezTo>
                <a:cubicBezTo>
                  <a:pt x="112" y="72"/>
                  <a:pt x="105" y="92"/>
                  <a:pt x="100" y="114"/>
                </a:cubicBezTo>
                <a:cubicBezTo>
                  <a:pt x="96" y="137"/>
                  <a:pt x="93" y="161"/>
                  <a:pt x="93" y="185"/>
                </a:cubicBezTo>
                <a:lnTo>
                  <a:pt x="93" y="3715"/>
                </a:lnTo>
                <a:cubicBezTo>
                  <a:pt x="93" y="3739"/>
                  <a:pt x="96" y="3763"/>
                  <a:pt x="100" y="3786"/>
                </a:cubicBezTo>
                <a:cubicBezTo>
                  <a:pt x="105" y="3809"/>
                  <a:pt x="112" y="3829"/>
                  <a:pt x="120" y="3846"/>
                </a:cubicBezTo>
                <a:cubicBezTo>
                  <a:pt x="130" y="3864"/>
                  <a:pt x="140" y="3877"/>
                  <a:pt x="152" y="3886"/>
                </a:cubicBezTo>
                <a:cubicBezTo>
                  <a:pt x="163" y="3896"/>
                  <a:pt x="175" y="3901"/>
                  <a:pt x="187" y="3901"/>
                </a:cubicBezTo>
                <a:cubicBezTo>
                  <a:pt x="162" y="3901"/>
                  <a:pt x="139" y="3896"/>
                  <a:pt x="115" y="3886"/>
                </a:cubicBezTo>
                <a:cubicBezTo>
                  <a:pt x="92" y="3877"/>
                  <a:pt x="72" y="3864"/>
                  <a:pt x="55" y="3846"/>
                </a:cubicBezTo>
                <a:cubicBezTo>
                  <a:pt x="37" y="3829"/>
                  <a:pt x="24" y="3809"/>
                  <a:pt x="15" y="3786"/>
                </a:cubicBezTo>
                <a:cubicBezTo>
                  <a:pt x="5" y="3763"/>
                  <a:pt x="0" y="3740"/>
                  <a:pt x="0" y="3715"/>
                </a:cubicBezTo>
                <a:lnTo>
                  <a:pt x="0" y="185"/>
                </a:lnTo>
                <a:cubicBezTo>
                  <a:pt x="0" y="161"/>
                  <a:pt x="5" y="137"/>
                  <a:pt x="15" y="114"/>
                </a:cubicBezTo>
                <a:cubicBezTo>
                  <a:pt x="24" y="92"/>
                  <a:pt x="37" y="72"/>
                  <a:pt x="55" y="54"/>
                </a:cubicBezTo>
                <a:cubicBezTo>
                  <a:pt x="72" y="37"/>
                  <a:pt x="92" y="23"/>
                  <a:pt x="115" y="14"/>
                </a:cubicBezTo>
                <a:cubicBezTo>
                  <a:pt x="139" y="4"/>
                  <a:pt x="162" y="0"/>
                  <a:pt x="187" y="0"/>
                </a:cubicBezTo>
                <a:cubicBezTo>
                  <a:pt x="175" y="0"/>
                  <a:pt x="163" y="4"/>
                  <a:pt x="152" y="14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03" name="Textfeld 802"/>
          <p:cNvSpPr txBox="1"/>
          <p:nvPr/>
        </p:nvSpPr>
        <p:spPr>
          <a:xfrm>
            <a:off x="902520" y="5331600"/>
            <a:ext cx="9558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FCD34D"/>
                </a:solidFill>
                <a:effectLst/>
                <a:uFillTx/>
                <a:latin typeface="DejaVuSans"/>
                <a:ea typeface="DejaVuSans"/>
              </a:rPr>
              <a:t>Dosisanpassung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4" name="Textfeld 803"/>
          <p:cNvSpPr txBox="1"/>
          <p:nvPr/>
        </p:nvSpPr>
        <p:spPr>
          <a:xfrm>
            <a:off x="5615640" y="4399200"/>
            <a:ext cx="206280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320" b="1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Mycophenolat-Mofetil</a:t>
            </a:r>
            <a:endParaRPr lang="en-US" sz="13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5" name="Freihandform: Form 804"/>
          <p:cNvSpPr/>
          <p:nvPr/>
        </p:nvSpPr>
        <p:spPr>
          <a:xfrm>
            <a:off x="9676800" y="4445640"/>
            <a:ext cx="100800" cy="100440"/>
          </a:xfrm>
          <a:custGeom>
            <a:avLst/>
            <a:gdLst/>
            <a:ahLst/>
            <a:cxnLst/>
            <a:rect l="0" t="0" r="r" b="b"/>
            <a:pathLst>
              <a:path w="280" h="279">
                <a:moveTo>
                  <a:pt x="280" y="140"/>
                </a:moveTo>
                <a:cubicBezTo>
                  <a:pt x="280" y="159"/>
                  <a:pt x="276" y="176"/>
                  <a:pt x="269" y="193"/>
                </a:cubicBezTo>
                <a:cubicBezTo>
                  <a:pt x="262" y="210"/>
                  <a:pt x="252" y="226"/>
                  <a:pt x="239" y="239"/>
                </a:cubicBezTo>
                <a:cubicBezTo>
                  <a:pt x="226" y="252"/>
                  <a:pt x="210" y="262"/>
                  <a:pt x="193" y="269"/>
                </a:cubicBezTo>
                <a:cubicBezTo>
                  <a:pt x="176" y="276"/>
                  <a:pt x="158" y="279"/>
                  <a:pt x="139" y="279"/>
                </a:cubicBezTo>
                <a:cubicBezTo>
                  <a:pt x="121" y="279"/>
                  <a:pt x="103" y="276"/>
                  <a:pt x="86" y="269"/>
                </a:cubicBezTo>
                <a:cubicBezTo>
                  <a:pt x="69" y="262"/>
                  <a:pt x="54" y="252"/>
                  <a:pt x="41" y="239"/>
                </a:cubicBezTo>
                <a:cubicBezTo>
                  <a:pt x="28" y="226"/>
                  <a:pt x="18" y="210"/>
                  <a:pt x="11" y="193"/>
                </a:cubicBezTo>
                <a:cubicBezTo>
                  <a:pt x="4" y="176"/>
                  <a:pt x="0" y="159"/>
                  <a:pt x="0" y="140"/>
                </a:cubicBezTo>
                <a:cubicBezTo>
                  <a:pt x="0" y="122"/>
                  <a:pt x="4" y="104"/>
                  <a:pt x="11" y="87"/>
                </a:cubicBezTo>
                <a:cubicBezTo>
                  <a:pt x="18" y="70"/>
                  <a:pt x="28" y="55"/>
                  <a:pt x="41" y="42"/>
                </a:cubicBezTo>
                <a:cubicBezTo>
                  <a:pt x="54" y="29"/>
                  <a:pt x="69" y="18"/>
                  <a:pt x="86" y="10"/>
                </a:cubicBezTo>
                <a:cubicBezTo>
                  <a:pt x="103" y="3"/>
                  <a:pt x="121" y="0"/>
                  <a:pt x="139" y="0"/>
                </a:cubicBezTo>
                <a:cubicBezTo>
                  <a:pt x="158" y="0"/>
                  <a:pt x="176" y="3"/>
                  <a:pt x="193" y="10"/>
                </a:cubicBezTo>
                <a:cubicBezTo>
                  <a:pt x="210" y="18"/>
                  <a:pt x="226" y="29"/>
                  <a:pt x="239" y="42"/>
                </a:cubicBezTo>
                <a:cubicBezTo>
                  <a:pt x="252" y="55"/>
                  <a:pt x="262" y="70"/>
                  <a:pt x="269" y="87"/>
                </a:cubicBezTo>
                <a:cubicBezTo>
                  <a:pt x="276" y="104"/>
                  <a:pt x="280" y="122"/>
                  <a:pt x="280" y="140"/>
                </a:cubicBezTo>
                <a:close/>
              </a:path>
            </a:pathLst>
          </a:custGeom>
          <a:solidFill>
            <a:srgbClr val="F59E0B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6" name="Freihandform: Form 805"/>
          <p:cNvSpPr/>
          <p:nvPr/>
        </p:nvSpPr>
        <p:spPr>
          <a:xfrm>
            <a:off x="9793800" y="4445640"/>
            <a:ext cx="100800" cy="100440"/>
          </a:xfrm>
          <a:custGeom>
            <a:avLst/>
            <a:gdLst/>
            <a:ahLst/>
            <a:cxnLst/>
            <a:rect l="0" t="0" r="r" b="b"/>
            <a:pathLst>
              <a:path w="280" h="279">
                <a:moveTo>
                  <a:pt x="280" y="140"/>
                </a:moveTo>
                <a:cubicBezTo>
                  <a:pt x="280" y="159"/>
                  <a:pt x="276" y="176"/>
                  <a:pt x="269" y="193"/>
                </a:cubicBezTo>
                <a:cubicBezTo>
                  <a:pt x="262" y="210"/>
                  <a:pt x="252" y="226"/>
                  <a:pt x="239" y="239"/>
                </a:cubicBezTo>
                <a:cubicBezTo>
                  <a:pt x="226" y="252"/>
                  <a:pt x="211" y="262"/>
                  <a:pt x="194" y="269"/>
                </a:cubicBezTo>
                <a:cubicBezTo>
                  <a:pt x="176" y="276"/>
                  <a:pt x="158" y="279"/>
                  <a:pt x="139" y="279"/>
                </a:cubicBezTo>
                <a:cubicBezTo>
                  <a:pt x="121" y="279"/>
                  <a:pt x="103" y="276"/>
                  <a:pt x="86" y="269"/>
                </a:cubicBezTo>
                <a:cubicBezTo>
                  <a:pt x="69" y="262"/>
                  <a:pt x="54" y="252"/>
                  <a:pt x="41" y="239"/>
                </a:cubicBezTo>
                <a:cubicBezTo>
                  <a:pt x="28" y="226"/>
                  <a:pt x="18" y="210"/>
                  <a:pt x="11" y="193"/>
                </a:cubicBezTo>
                <a:cubicBezTo>
                  <a:pt x="4" y="176"/>
                  <a:pt x="0" y="159"/>
                  <a:pt x="0" y="140"/>
                </a:cubicBezTo>
                <a:cubicBezTo>
                  <a:pt x="0" y="122"/>
                  <a:pt x="4" y="104"/>
                  <a:pt x="11" y="87"/>
                </a:cubicBezTo>
                <a:cubicBezTo>
                  <a:pt x="18" y="70"/>
                  <a:pt x="28" y="55"/>
                  <a:pt x="41" y="42"/>
                </a:cubicBezTo>
                <a:cubicBezTo>
                  <a:pt x="54" y="29"/>
                  <a:pt x="69" y="18"/>
                  <a:pt x="86" y="10"/>
                </a:cubicBezTo>
                <a:cubicBezTo>
                  <a:pt x="103" y="3"/>
                  <a:pt x="121" y="0"/>
                  <a:pt x="139" y="0"/>
                </a:cubicBezTo>
                <a:cubicBezTo>
                  <a:pt x="158" y="0"/>
                  <a:pt x="176" y="3"/>
                  <a:pt x="194" y="10"/>
                </a:cubicBezTo>
                <a:cubicBezTo>
                  <a:pt x="211" y="18"/>
                  <a:pt x="226" y="29"/>
                  <a:pt x="239" y="42"/>
                </a:cubicBezTo>
                <a:cubicBezTo>
                  <a:pt x="252" y="55"/>
                  <a:pt x="262" y="70"/>
                  <a:pt x="269" y="87"/>
                </a:cubicBezTo>
                <a:cubicBezTo>
                  <a:pt x="276" y="104"/>
                  <a:pt x="280" y="122"/>
                  <a:pt x="280" y="140"/>
                </a:cubicBezTo>
                <a:close/>
              </a:path>
            </a:pathLst>
          </a:custGeom>
          <a:solidFill>
            <a:srgbClr val="F59E0B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7" name="Freihandform: Form 806"/>
          <p:cNvSpPr/>
          <p:nvPr/>
        </p:nvSpPr>
        <p:spPr>
          <a:xfrm>
            <a:off x="9910800" y="4445640"/>
            <a:ext cx="100800" cy="100440"/>
          </a:xfrm>
          <a:custGeom>
            <a:avLst/>
            <a:gdLst/>
            <a:ahLst/>
            <a:cxnLst/>
            <a:rect l="0" t="0" r="r" b="b"/>
            <a:pathLst>
              <a:path w="280" h="279">
                <a:moveTo>
                  <a:pt x="280" y="140"/>
                </a:moveTo>
                <a:cubicBezTo>
                  <a:pt x="280" y="159"/>
                  <a:pt x="276" y="176"/>
                  <a:pt x="269" y="193"/>
                </a:cubicBezTo>
                <a:cubicBezTo>
                  <a:pt x="262" y="210"/>
                  <a:pt x="252" y="226"/>
                  <a:pt x="239" y="239"/>
                </a:cubicBezTo>
                <a:cubicBezTo>
                  <a:pt x="226" y="252"/>
                  <a:pt x="211" y="262"/>
                  <a:pt x="194" y="269"/>
                </a:cubicBezTo>
                <a:cubicBezTo>
                  <a:pt x="177" y="276"/>
                  <a:pt x="159" y="279"/>
                  <a:pt x="140" y="279"/>
                </a:cubicBezTo>
                <a:cubicBezTo>
                  <a:pt x="121" y="279"/>
                  <a:pt x="103" y="276"/>
                  <a:pt x="86" y="269"/>
                </a:cubicBezTo>
                <a:cubicBezTo>
                  <a:pt x="69" y="262"/>
                  <a:pt x="54" y="252"/>
                  <a:pt x="41" y="239"/>
                </a:cubicBezTo>
                <a:cubicBezTo>
                  <a:pt x="28" y="226"/>
                  <a:pt x="18" y="210"/>
                  <a:pt x="11" y="193"/>
                </a:cubicBezTo>
                <a:cubicBezTo>
                  <a:pt x="4" y="176"/>
                  <a:pt x="0" y="159"/>
                  <a:pt x="0" y="140"/>
                </a:cubicBezTo>
                <a:cubicBezTo>
                  <a:pt x="0" y="122"/>
                  <a:pt x="4" y="104"/>
                  <a:pt x="11" y="87"/>
                </a:cubicBezTo>
                <a:cubicBezTo>
                  <a:pt x="18" y="70"/>
                  <a:pt x="28" y="55"/>
                  <a:pt x="41" y="42"/>
                </a:cubicBezTo>
                <a:cubicBezTo>
                  <a:pt x="54" y="29"/>
                  <a:pt x="69" y="18"/>
                  <a:pt x="86" y="10"/>
                </a:cubicBezTo>
                <a:cubicBezTo>
                  <a:pt x="103" y="3"/>
                  <a:pt x="121" y="0"/>
                  <a:pt x="140" y="0"/>
                </a:cubicBezTo>
                <a:cubicBezTo>
                  <a:pt x="159" y="0"/>
                  <a:pt x="177" y="3"/>
                  <a:pt x="194" y="10"/>
                </a:cubicBezTo>
                <a:cubicBezTo>
                  <a:pt x="211" y="18"/>
                  <a:pt x="226" y="29"/>
                  <a:pt x="239" y="42"/>
                </a:cubicBezTo>
                <a:cubicBezTo>
                  <a:pt x="252" y="55"/>
                  <a:pt x="262" y="70"/>
                  <a:pt x="269" y="87"/>
                </a:cubicBezTo>
                <a:cubicBezTo>
                  <a:pt x="276" y="104"/>
                  <a:pt x="280" y="122"/>
                  <a:pt x="280" y="140"/>
                </a:cubicBezTo>
                <a:close/>
              </a:path>
            </a:pathLst>
          </a:custGeom>
          <a:solidFill>
            <a:srgbClr val="9CA3A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8" name="Textfeld 807"/>
          <p:cNvSpPr txBox="1"/>
          <p:nvPr/>
        </p:nvSpPr>
        <p:spPr>
          <a:xfrm>
            <a:off x="9019440" y="4413600"/>
            <a:ext cx="5932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Eignung: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809" name="Grafik 808"/>
          <p:cNvPicPr/>
          <p:nvPr/>
        </p:nvPicPr>
        <p:blipFill>
          <a:blip r:embed="rId10"/>
          <a:stretch/>
        </p:blipFill>
        <p:spPr>
          <a:xfrm>
            <a:off x="5615640" y="496404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10" name="Textfeld 809"/>
          <p:cNvSpPr txBox="1"/>
          <p:nvPr/>
        </p:nvSpPr>
        <p:spPr>
          <a:xfrm>
            <a:off x="5615640" y="4697640"/>
            <a:ext cx="28990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Metabolite reichern sich an (Akkumulation)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811" name="Grafik 810"/>
          <p:cNvPicPr/>
          <p:nvPr/>
        </p:nvPicPr>
        <p:blipFill>
          <a:blip r:embed="rId9"/>
          <a:stretch/>
        </p:blipFill>
        <p:spPr>
          <a:xfrm>
            <a:off x="5615640" y="516456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12" name="Textfeld 811"/>
          <p:cNvSpPr txBox="1"/>
          <p:nvPr/>
        </p:nvSpPr>
        <p:spPr>
          <a:xfrm>
            <a:off x="5816160" y="4964040"/>
            <a:ext cx="9612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FCD34D"/>
                </a:solidFill>
                <a:effectLst/>
                <a:uFillTx/>
                <a:latin typeface="DejaVuSans"/>
                <a:ea typeface="DejaVuSans"/>
              </a:rPr>
              <a:t>Nur zweite Wahl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813" name="Grafik 812"/>
          <p:cNvPicPr/>
          <p:nvPr/>
        </p:nvPicPr>
        <p:blipFill>
          <a:blip r:embed="rId11"/>
          <a:stretch/>
        </p:blipFill>
        <p:spPr>
          <a:xfrm>
            <a:off x="5615640" y="536508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14" name="Textfeld 813"/>
          <p:cNvSpPr txBox="1"/>
          <p:nvPr/>
        </p:nvSpPr>
        <p:spPr>
          <a:xfrm>
            <a:off x="5816160" y="5164560"/>
            <a:ext cx="34416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FCD34D"/>
                </a:solidFill>
                <a:effectLst/>
                <a:uFillTx/>
                <a:latin typeface="DejaVuSans"/>
                <a:ea typeface="DejaVuSans"/>
              </a:rPr>
              <a:t>Erhöhtes Risiko für Nebenwirkungen (v.a. gastrointestinal)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5" name="Freihandform: Form 814"/>
          <p:cNvSpPr/>
          <p:nvPr/>
        </p:nvSpPr>
        <p:spPr>
          <a:xfrm>
            <a:off x="551520" y="5849640"/>
            <a:ext cx="4696560" cy="1203480"/>
          </a:xfrm>
          <a:custGeom>
            <a:avLst/>
            <a:gdLst/>
            <a:ahLst/>
            <a:cxnLst/>
            <a:rect l="0" t="0" r="r" b="b"/>
            <a:pathLst>
              <a:path w="13046" h="3343">
                <a:moveTo>
                  <a:pt x="0" y="3158"/>
                </a:moveTo>
                <a:lnTo>
                  <a:pt x="0" y="185"/>
                </a:lnTo>
                <a:cubicBezTo>
                  <a:pt x="0" y="173"/>
                  <a:pt x="0" y="161"/>
                  <a:pt x="2" y="149"/>
                </a:cubicBezTo>
                <a:cubicBezTo>
                  <a:pt x="4" y="137"/>
                  <a:pt x="7" y="126"/>
                  <a:pt x="10" y="114"/>
                </a:cubicBezTo>
                <a:cubicBezTo>
                  <a:pt x="14" y="103"/>
                  <a:pt x="18" y="92"/>
                  <a:pt x="23" y="82"/>
                </a:cubicBezTo>
                <a:cubicBezTo>
                  <a:pt x="28" y="72"/>
                  <a:pt x="34" y="63"/>
                  <a:pt x="40" y="54"/>
                </a:cubicBezTo>
                <a:cubicBezTo>
                  <a:pt x="47" y="45"/>
                  <a:pt x="54" y="38"/>
                  <a:pt x="61" y="31"/>
                </a:cubicBezTo>
                <a:cubicBezTo>
                  <a:pt x="69" y="24"/>
                  <a:pt x="77" y="18"/>
                  <a:pt x="86" y="14"/>
                </a:cubicBezTo>
                <a:cubicBezTo>
                  <a:pt x="94" y="9"/>
                  <a:pt x="103" y="6"/>
                  <a:pt x="112" y="3"/>
                </a:cubicBezTo>
                <a:cubicBezTo>
                  <a:pt x="121" y="1"/>
                  <a:pt x="130" y="0"/>
                  <a:pt x="139" y="0"/>
                </a:cubicBezTo>
                <a:lnTo>
                  <a:pt x="12861" y="0"/>
                </a:lnTo>
                <a:cubicBezTo>
                  <a:pt x="12873" y="0"/>
                  <a:pt x="12885" y="1"/>
                  <a:pt x="12897" y="3"/>
                </a:cubicBezTo>
                <a:cubicBezTo>
                  <a:pt x="12909" y="6"/>
                  <a:pt x="12920" y="9"/>
                  <a:pt x="12932" y="14"/>
                </a:cubicBezTo>
                <a:cubicBezTo>
                  <a:pt x="12943" y="18"/>
                  <a:pt x="12954" y="24"/>
                  <a:pt x="12964" y="31"/>
                </a:cubicBezTo>
                <a:cubicBezTo>
                  <a:pt x="12974" y="38"/>
                  <a:pt x="12983" y="45"/>
                  <a:pt x="12992" y="54"/>
                </a:cubicBezTo>
                <a:cubicBezTo>
                  <a:pt x="13001" y="63"/>
                  <a:pt x="13008" y="72"/>
                  <a:pt x="13015" y="82"/>
                </a:cubicBezTo>
                <a:cubicBezTo>
                  <a:pt x="13022" y="92"/>
                  <a:pt x="13027" y="103"/>
                  <a:pt x="13032" y="114"/>
                </a:cubicBezTo>
                <a:cubicBezTo>
                  <a:pt x="13037" y="126"/>
                  <a:pt x="13040" y="137"/>
                  <a:pt x="13043" y="149"/>
                </a:cubicBezTo>
                <a:cubicBezTo>
                  <a:pt x="13045" y="161"/>
                  <a:pt x="13046" y="173"/>
                  <a:pt x="13046" y="185"/>
                </a:cubicBezTo>
                <a:lnTo>
                  <a:pt x="13046" y="3158"/>
                </a:lnTo>
                <a:cubicBezTo>
                  <a:pt x="13046" y="3170"/>
                  <a:pt x="13045" y="3182"/>
                  <a:pt x="13043" y="3194"/>
                </a:cubicBezTo>
                <a:cubicBezTo>
                  <a:pt x="13040" y="3206"/>
                  <a:pt x="13037" y="3217"/>
                  <a:pt x="13032" y="3229"/>
                </a:cubicBezTo>
                <a:cubicBezTo>
                  <a:pt x="13027" y="3240"/>
                  <a:pt x="13022" y="3251"/>
                  <a:pt x="13015" y="3261"/>
                </a:cubicBezTo>
                <a:cubicBezTo>
                  <a:pt x="13008" y="3271"/>
                  <a:pt x="13001" y="3280"/>
                  <a:pt x="12992" y="3289"/>
                </a:cubicBezTo>
                <a:cubicBezTo>
                  <a:pt x="12983" y="3298"/>
                  <a:pt x="12974" y="3305"/>
                  <a:pt x="12964" y="3312"/>
                </a:cubicBezTo>
                <a:cubicBezTo>
                  <a:pt x="12954" y="3319"/>
                  <a:pt x="12943" y="3325"/>
                  <a:pt x="12932" y="3329"/>
                </a:cubicBezTo>
                <a:cubicBezTo>
                  <a:pt x="12920" y="3334"/>
                  <a:pt x="12909" y="3337"/>
                  <a:pt x="12897" y="3340"/>
                </a:cubicBezTo>
                <a:cubicBezTo>
                  <a:pt x="12885" y="3342"/>
                  <a:pt x="12873" y="3343"/>
                  <a:pt x="12861" y="3343"/>
                </a:cubicBezTo>
                <a:lnTo>
                  <a:pt x="139" y="3343"/>
                </a:lnTo>
                <a:cubicBezTo>
                  <a:pt x="130" y="3343"/>
                  <a:pt x="121" y="3342"/>
                  <a:pt x="112" y="3340"/>
                </a:cubicBezTo>
                <a:cubicBezTo>
                  <a:pt x="103" y="3337"/>
                  <a:pt x="94" y="3334"/>
                  <a:pt x="86" y="3329"/>
                </a:cubicBezTo>
                <a:cubicBezTo>
                  <a:pt x="77" y="3325"/>
                  <a:pt x="69" y="3319"/>
                  <a:pt x="61" y="3312"/>
                </a:cubicBezTo>
                <a:cubicBezTo>
                  <a:pt x="54" y="3305"/>
                  <a:pt x="47" y="3298"/>
                  <a:pt x="40" y="3289"/>
                </a:cubicBezTo>
                <a:cubicBezTo>
                  <a:pt x="34" y="3280"/>
                  <a:pt x="28" y="3271"/>
                  <a:pt x="23" y="3261"/>
                </a:cubicBezTo>
                <a:cubicBezTo>
                  <a:pt x="18" y="3251"/>
                  <a:pt x="14" y="3240"/>
                  <a:pt x="10" y="3229"/>
                </a:cubicBezTo>
                <a:cubicBezTo>
                  <a:pt x="7" y="3217"/>
                  <a:pt x="4" y="3206"/>
                  <a:pt x="2" y="3194"/>
                </a:cubicBezTo>
                <a:cubicBezTo>
                  <a:pt x="0" y="3182"/>
                  <a:pt x="0" y="3170"/>
                  <a:pt x="0" y="3158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6" name="Freihandform: Form 815"/>
          <p:cNvSpPr/>
          <p:nvPr/>
        </p:nvSpPr>
        <p:spPr>
          <a:xfrm>
            <a:off x="534600" y="5849640"/>
            <a:ext cx="67320" cy="1203480"/>
          </a:xfrm>
          <a:custGeom>
            <a:avLst/>
            <a:gdLst/>
            <a:ahLst/>
            <a:cxnLst/>
            <a:rect l="0" t="0" r="r" b="b"/>
            <a:pathLst>
              <a:path w="187" h="3343">
                <a:moveTo>
                  <a:pt x="151" y="14"/>
                </a:moveTo>
                <a:cubicBezTo>
                  <a:pt x="140" y="23"/>
                  <a:pt x="130" y="37"/>
                  <a:pt x="121" y="54"/>
                </a:cubicBezTo>
                <a:cubicBezTo>
                  <a:pt x="112" y="71"/>
                  <a:pt x="106" y="92"/>
                  <a:pt x="101" y="114"/>
                </a:cubicBezTo>
                <a:cubicBezTo>
                  <a:pt x="96" y="137"/>
                  <a:pt x="94" y="161"/>
                  <a:pt x="94" y="185"/>
                </a:cubicBezTo>
                <a:lnTo>
                  <a:pt x="94" y="3158"/>
                </a:lnTo>
                <a:cubicBezTo>
                  <a:pt x="94" y="3182"/>
                  <a:pt x="96" y="3206"/>
                  <a:pt x="101" y="3229"/>
                </a:cubicBezTo>
                <a:cubicBezTo>
                  <a:pt x="106" y="3251"/>
                  <a:pt x="112" y="3272"/>
                  <a:pt x="121" y="3289"/>
                </a:cubicBezTo>
                <a:cubicBezTo>
                  <a:pt x="130" y="3306"/>
                  <a:pt x="140" y="3320"/>
                  <a:pt x="151" y="3329"/>
                </a:cubicBezTo>
                <a:cubicBezTo>
                  <a:pt x="163" y="3339"/>
                  <a:pt x="175" y="3343"/>
                  <a:pt x="187" y="3343"/>
                </a:cubicBezTo>
                <a:cubicBezTo>
                  <a:pt x="162" y="3343"/>
                  <a:pt x="139" y="3339"/>
                  <a:pt x="116" y="3329"/>
                </a:cubicBezTo>
                <a:cubicBezTo>
                  <a:pt x="93" y="3320"/>
                  <a:pt x="72" y="3306"/>
                  <a:pt x="55" y="3289"/>
                </a:cubicBezTo>
                <a:cubicBezTo>
                  <a:pt x="37" y="3272"/>
                  <a:pt x="24" y="3251"/>
                  <a:pt x="14" y="3229"/>
                </a:cubicBezTo>
                <a:cubicBezTo>
                  <a:pt x="5" y="3206"/>
                  <a:pt x="0" y="3182"/>
                  <a:pt x="0" y="3158"/>
                </a:cubicBezTo>
                <a:lnTo>
                  <a:pt x="0" y="185"/>
                </a:lnTo>
                <a:cubicBezTo>
                  <a:pt x="0" y="161"/>
                  <a:pt x="5" y="137"/>
                  <a:pt x="14" y="114"/>
                </a:cubicBezTo>
                <a:cubicBezTo>
                  <a:pt x="24" y="92"/>
                  <a:pt x="37" y="71"/>
                  <a:pt x="55" y="54"/>
                </a:cubicBezTo>
                <a:cubicBezTo>
                  <a:pt x="72" y="37"/>
                  <a:pt x="93" y="23"/>
                  <a:pt x="116" y="14"/>
                </a:cubicBezTo>
                <a:cubicBezTo>
                  <a:pt x="138" y="4"/>
                  <a:pt x="162" y="0"/>
                  <a:pt x="187" y="0"/>
                </a:cubicBezTo>
                <a:cubicBezTo>
                  <a:pt x="174" y="0"/>
                  <a:pt x="163" y="4"/>
                  <a:pt x="151" y="14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17" name="Textfeld 816"/>
          <p:cNvSpPr txBox="1"/>
          <p:nvPr/>
        </p:nvSpPr>
        <p:spPr>
          <a:xfrm>
            <a:off x="5816160" y="5365080"/>
            <a:ext cx="365616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FCD34D"/>
                </a:solidFill>
                <a:effectLst/>
                <a:uFillTx/>
                <a:latin typeface="DejaVuSans"/>
                <a:ea typeface="DejaVuSans"/>
              </a:rPr>
              <a:t>Nur bei guter Verträglichkeit und engem Monitoring einsetzen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8" name="Textfeld 817"/>
          <p:cNvSpPr txBox="1"/>
          <p:nvPr/>
        </p:nvSpPr>
        <p:spPr>
          <a:xfrm>
            <a:off x="702000" y="6003720"/>
            <a:ext cx="96012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320" b="1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Rituximab</a:t>
            </a:r>
            <a:endParaRPr lang="en-US" sz="13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9" name="Freihandform: Form 818"/>
          <p:cNvSpPr/>
          <p:nvPr/>
        </p:nvSpPr>
        <p:spPr>
          <a:xfrm>
            <a:off x="4763160" y="6050160"/>
            <a:ext cx="100440" cy="100440"/>
          </a:xfrm>
          <a:custGeom>
            <a:avLst/>
            <a:gdLst/>
            <a:ahLst/>
            <a:cxnLst/>
            <a:rect l="0" t="0" r="r" b="b"/>
            <a:pathLst>
              <a:path w="279" h="279">
                <a:moveTo>
                  <a:pt x="279" y="140"/>
                </a:moveTo>
                <a:cubicBezTo>
                  <a:pt x="279" y="158"/>
                  <a:pt x="276" y="176"/>
                  <a:pt x="269" y="193"/>
                </a:cubicBezTo>
                <a:cubicBezTo>
                  <a:pt x="262" y="210"/>
                  <a:pt x="251" y="225"/>
                  <a:pt x="238" y="239"/>
                </a:cubicBezTo>
                <a:cubicBezTo>
                  <a:pt x="225" y="252"/>
                  <a:pt x="210" y="262"/>
                  <a:pt x="193" y="269"/>
                </a:cubicBezTo>
                <a:cubicBezTo>
                  <a:pt x="175" y="276"/>
                  <a:pt x="158" y="279"/>
                  <a:pt x="139" y="279"/>
                </a:cubicBezTo>
                <a:cubicBezTo>
                  <a:pt x="121" y="279"/>
                  <a:pt x="103" y="276"/>
                  <a:pt x="86" y="269"/>
                </a:cubicBezTo>
                <a:cubicBezTo>
                  <a:pt x="69" y="262"/>
                  <a:pt x="54" y="252"/>
                  <a:pt x="41" y="239"/>
                </a:cubicBezTo>
                <a:cubicBezTo>
                  <a:pt x="28" y="225"/>
                  <a:pt x="18" y="210"/>
                  <a:pt x="11" y="193"/>
                </a:cubicBezTo>
                <a:cubicBezTo>
                  <a:pt x="3" y="176"/>
                  <a:pt x="0" y="158"/>
                  <a:pt x="0" y="140"/>
                </a:cubicBezTo>
                <a:cubicBezTo>
                  <a:pt x="0" y="122"/>
                  <a:pt x="3" y="104"/>
                  <a:pt x="11" y="87"/>
                </a:cubicBezTo>
                <a:cubicBezTo>
                  <a:pt x="18" y="70"/>
                  <a:pt x="28" y="55"/>
                  <a:pt x="41" y="42"/>
                </a:cubicBezTo>
                <a:cubicBezTo>
                  <a:pt x="54" y="28"/>
                  <a:pt x="69" y="18"/>
                  <a:pt x="86" y="10"/>
                </a:cubicBezTo>
                <a:cubicBezTo>
                  <a:pt x="103" y="3"/>
                  <a:pt x="121" y="0"/>
                  <a:pt x="139" y="0"/>
                </a:cubicBezTo>
                <a:cubicBezTo>
                  <a:pt x="158" y="0"/>
                  <a:pt x="175" y="3"/>
                  <a:pt x="193" y="10"/>
                </a:cubicBezTo>
                <a:cubicBezTo>
                  <a:pt x="210" y="18"/>
                  <a:pt x="225" y="28"/>
                  <a:pt x="238" y="42"/>
                </a:cubicBezTo>
                <a:cubicBezTo>
                  <a:pt x="251" y="55"/>
                  <a:pt x="262" y="70"/>
                  <a:pt x="269" y="87"/>
                </a:cubicBezTo>
                <a:cubicBezTo>
                  <a:pt x="276" y="104"/>
                  <a:pt x="279" y="122"/>
                  <a:pt x="279" y="140"/>
                </a:cubicBezTo>
                <a:close/>
              </a:path>
            </a:pathLst>
          </a:custGeom>
          <a:solidFill>
            <a:srgbClr val="10B98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0" name="Freihandform: Form 819"/>
          <p:cNvSpPr/>
          <p:nvPr/>
        </p:nvSpPr>
        <p:spPr>
          <a:xfrm>
            <a:off x="4880160" y="6050160"/>
            <a:ext cx="100440" cy="100440"/>
          </a:xfrm>
          <a:custGeom>
            <a:avLst/>
            <a:gdLst/>
            <a:ahLst/>
            <a:cxnLst/>
            <a:rect l="0" t="0" r="r" b="b"/>
            <a:pathLst>
              <a:path w="279" h="279">
                <a:moveTo>
                  <a:pt x="279" y="140"/>
                </a:moveTo>
                <a:cubicBezTo>
                  <a:pt x="279" y="158"/>
                  <a:pt x="276" y="176"/>
                  <a:pt x="269" y="193"/>
                </a:cubicBezTo>
                <a:cubicBezTo>
                  <a:pt x="262" y="210"/>
                  <a:pt x="252" y="225"/>
                  <a:pt x="239" y="239"/>
                </a:cubicBezTo>
                <a:cubicBezTo>
                  <a:pt x="226" y="252"/>
                  <a:pt x="211" y="262"/>
                  <a:pt x="192" y="269"/>
                </a:cubicBezTo>
                <a:cubicBezTo>
                  <a:pt x="175" y="276"/>
                  <a:pt x="158" y="279"/>
                  <a:pt x="139" y="279"/>
                </a:cubicBezTo>
                <a:cubicBezTo>
                  <a:pt x="121" y="279"/>
                  <a:pt x="103" y="276"/>
                  <a:pt x="86" y="269"/>
                </a:cubicBezTo>
                <a:cubicBezTo>
                  <a:pt x="69" y="262"/>
                  <a:pt x="54" y="252"/>
                  <a:pt x="41" y="239"/>
                </a:cubicBezTo>
                <a:cubicBezTo>
                  <a:pt x="28" y="225"/>
                  <a:pt x="18" y="210"/>
                  <a:pt x="11" y="193"/>
                </a:cubicBezTo>
                <a:cubicBezTo>
                  <a:pt x="3" y="176"/>
                  <a:pt x="0" y="158"/>
                  <a:pt x="0" y="140"/>
                </a:cubicBezTo>
                <a:cubicBezTo>
                  <a:pt x="0" y="122"/>
                  <a:pt x="3" y="104"/>
                  <a:pt x="11" y="87"/>
                </a:cubicBezTo>
                <a:cubicBezTo>
                  <a:pt x="18" y="70"/>
                  <a:pt x="28" y="55"/>
                  <a:pt x="41" y="42"/>
                </a:cubicBezTo>
                <a:cubicBezTo>
                  <a:pt x="54" y="28"/>
                  <a:pt x="69" y="18"/>
                  <a:pt x="86" y="10"/>
                </a:cubicBezTo>
                <a:cubicBezTo>
                  <a:pt x="103" y="3"/>
                  <a:pt x="121" y="0"/>
                  <a:pt x="139" y="0"/>
                </a:cubicBezTo>
                <a:cubicBezTo>
                  <a:pt x="158" y="0"/>
                  <a:pt x="175" y="3"/>
                  <a:pt x="192" y="10"/>
                </a:cubicBezTo>
                <a:cubicBezTo>
                  <a:pt x="211" y="18"/>
                  <a:pt x="226" y="28"/>
                  <a:pt x="239" y="42"/>
                </a:cubicBezTo>
                <a:cubicBezTo>
                  <a:pt x="252" y="55"/>
                  <a:pt x="262" y="70"/>
                  <a:pt x="269" y="87"/>
                </a:cubicBezTo>
                <a:cubicBezTo>
                  <a:pt x="276" y="104"/>
                  <a:pt x="279" y="122"/>
                  <a:pt x="279" y="140"/>
                </a:cubicBezTo>
                <a:close/>
              </a:path>
            </a:pathLst>
          </a:custGeom>
          <a:solidFill>
            <a:srgbClr val="10B98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1" name="Freihandform: Form 820"/>
          <p:cNvSpPr/>
          <p:nvPr/>
        </p:nvSpPr>
        <p:spPr>
          <a:xfrm>
            <a:off x="4997160" y="6050160"/>
            <a:ext cx="100440" cy="100440"/>
          </a:xfrm>
          <a:custGeom>
            <a:avLst/>
            <a:gdLst/>
            <a:ahLst/>
            <a:cxnLst/>
            <a:rect l="0" t="0" r="r" b="b"/>
            <a:pathLst>
              <a:path w="279" h="279">
                <a:moveTo>
                  <a:pt x="279" y="140"/>
                </a:moveTo>
                <a:cubicBezTo>
                  <a:pt x="279" y="158"/>
                  <a:pt x="276" y="176"/>
                  <a:pt x="269" y="193"/>
                </a:cubicBezTo>
                <a:cubicBezTo>
                  <a:pt x="262" y="210"/>
                  <a:pt x="252" y="225"/>
                  <a:pt x="239" y="239"/>
                </a:cubicBezTo>
                <a:cubicBezTo>
                  <a:pt x="226" y="252"/>
                  <a:pt x="211" y="262"/>
                  <a:pt x="193" y="269"/>
                </a:cubicBezTo>
                <a:cubicBezTo>
                  <a:pt x="176" y="276"/>
                  <a:pt x="159" y="279"/>
                  <a:pt x="139" y="279"/>
                </a:cubicBezTo>
                <a:cubicBezTo>
                  <a:pt x="121" y="279"/>
                  <a:pt x="103" y="276"/>
                  <a:pt x="86" y="269"/>
                </a:cubicBezTo>
                <a:cubicBezTo>
                  <a:pt x="69" y="262"/>
                  <a:pt x="54" y="252"/>
                  <a:pt x="41" y="239"/>
                </a:cubicBezTo>
                <a:cubicBezTo>
                  <a:pt x="28" y="225"/>
                  <a:pt x="18" y="210"/>
                  <a:pt x="11" y="193"/>
                </a:cubicBezTo>
                <a:cubicBezTo>
                  <a:pt x="3" y="176"/>
                  <a:pt x="0" y="158"/>
                  <a:pt x="0" y="140"/>
                </a:cubicBezTo>
                <a:cubicBezTo>
                  <a:pt x="0" y="122"/>
                  <a:pt x="3" y="104"/>
                  <a:pt x="11" y="87"/>
                </a:cubicBezTo>
                <a:cubicBezTo>
                  <a:pt x="18" y="70"/>
                  <a:pt x="28" y="55"/>
                  <a:pt x="41" y="42"/>
                </a:cubicBezTo>
                <a:cubicBezTo>
                  <a:pt x="54" y="28"/>
                  <a:pt x="69" y="18"/>
                  <a:pt x="86" y="10"/>
                </a:cubicBezTo>
                <a:cubicBezTo>
                  <a:pt x="103" y="3"/>
                  <a:pt x="121" y="0"/>
                  <a:pt x="139" y="0"/>
                </a:cubicBezTo>
                <a:cubicBezTo>
                  <a:pt x="159" y="0"/>
                  <a:pt x="176" y="3"/>
                  <a:pt x="193" y="10"/>
                </a:cubicBezTo>
                <a:cubicBezTo>
                  <a:pt x="211" y="18"/>
                  <a:pt x="226" y="28"/>
                  <a:pt x="239" y="42"/>
                </a:cubicBezTo>
                <a:cubicBezTo>
                  <a:pt x="252" y="55"/>
                  <a:pt x="262" y="70"/>
                  <a:pt x="269" y="87"/>
                </a:cubicBezTo>
                <a:cubicBezTo>
                  <a:pt x="276" y="104"/>
                  <a:pt x="279" y="122"/>
                  <a:pt x="279" y="140"/>
                </a:cubicBezTo>
                <a:close/>
              </a:path>
            </a:pathLst>
          </a:custGeom>
          <a:solidFill>
            <a:srgbClr val="10B98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2" name="Textfeld 821"/>
          <p:cNvSpPr txBox="1"/>
          <p:nvPr/>
        </p:nvSpPr>
        <p:spPr>
          <a:xfrm>
            <a:off x="4105800" y="6018120"/>
            <a:ext cx="5932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Eignung: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823" name="Grafik 822"/>
          <p:cNvPicPr/>
          <p:nvPr/>
        </p:nvPicPr>
        <p:blipFill>
          <a:blip r:embed="rId8"/>
          <a:stretch/>
        </p:blipFill>
        <p:spPr>
          <a:xfrm>
            <a:off x="702000" y="656820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24" name="Textfeld 823"/>
          <p:cNvSpPr txBox="1"/>
          <p:nvPr/>
        </p:nvSpPr>
        <p:spPr>
          <a:xfrm>
            <a:off x="702000" y="6302160"/>
            <a:ext cx="17517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Wird nicht renal eliminiert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825" name="Grafik 824"/>
          <p:cNvPicPr/>
          <p:nvPr/>
        </p:nvPicPr>
        <p:blipFill>
          <a:blip r:embed="rId8"/>
          <a:stretch/>
        </p:blipFill>
        <p:spPr>
          <a:xfrm>
            <a:off x="702000" y="676908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26" name="Textfeld 825"/>
          <p:cNvSpPr txBox="1"/>
          <p:nvPr/>
        </p:nvSpPr>
        <p:spPr>
          <a:xfrm>
            <a:off x="902520" y="6568560"/>
            <a:ext cx="27673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6EE7B7"/>
                </a:solidFill>
                <a:effectLst/>
                <a:uFillTx/>
                <a:latin typeface="DejaVuSans"/>
                <a:ea typeface="DejaVuSans"/>
              </a:rPr>
              <a:t>Bevorzugte Option bei refraktärer MG und CKD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7" name="Freihandform: Form 826"/>
          <p:cNvSpPr/>
          <p:nvPr/>
        </p:nvSpPr>
        <p:spPr>
          <a:xfrm>
            <a:off x="5465160" y="5849640"/>
            <a:ext cx="4696920" cy="1203480"/>
          </a:xfrm>
          <a:custGeom>
            <a:avLst/>
            <a:gdLst/>
            <a:ahLst/>
            <a:cxnLst/>
            <a:rect l="0" t="0" r="r" b="b"/>
            <a:pathLst>
              <a:path w="13047" h="3343">
                <a:moveTo>
                  <a:pt x="0" y="3158"/>
                </a:moveTo>
                <a:lnTo>
                  <a:pt x="0" y="185"/>
                </a:lnTo>
                <a:cubicBezTo>
                  <a:pt x="0" y="173"/>
                  <a:pt x="1" y="161"/>
                  <a:pt x="3" y="149"/>
                </a:cubicBezTo>
                <a:cubicBezTo>
                  <a:pt x="4" y="137"/>
                  <a:pt x="7" y="126"/>
                  <a:pt x="10" y="114"/>
                </a:cubicBezTo>
                <a:cubicBezTo>
                  <a:pt x="14" y="103"/>
                  <a:pt x="18" y="92"/>
                  <a:pt x="23" y="82"/>
                </a:cubicBezTo>
                <a:cubicBezTo>
                  <a:pt x="28" y="72"/>
                  <a:pt x="34" y="63"/>
                  <a:pt x="41" y="54"/>
                </a:cubicBezTo>
                <a:cubicBezTo>
                  <a:pt x="47" y="45"/>
                  <a:pt x="54" y="38"/>
                  <a:pt x="62" y="31"/>
                </a:cubicBezTo>
                <a:cubicBezTo>
                  <a:pt x="69" y="24"/>
                  <a:pt x="77" y="18"/>
                  <a:pt x="86" y="14"/>
                </a:cubicBezTo>
                <a:cubicBezTo>
                  <a:pt x="94" y="9"/>
                  <a:pt x="103" y="6"/>
                  <a:pt x="112" y="3"/>
                </a:cubicBezTo>
                <a:cubicBezTo>
                  <a:pt x="121" y="1"/>
                  <a:pt x="130" y="0"/>
                  <a:pt x="139" y="0"/>
                </a:cubicBezTo>
                <a:lnTo>
                  <a:pt x="12861" y="0"/>
                </a:lnTo>
                <a:cubicBezTo>
                  <a:pt x="12873" y="0"/>
                  <a:pt x="12885" y="1"/>
                  <a:pt x="12897" y="3"/>
                </a:cubicBezTo>
                <a:cubicBezTo>
                  <a:pt x="12909" y="6"/>
                  <a:pt x="12921" y="9"/>
                  <a:pt x="12932" y="14"/>
                </a:cubicBezTo>
                <a:cubicBezTo>
                  <a:pt x="12943" y="18"/>
                  <a:pt x="12954" y="24"/>
                  <a:pt x="12964" y="31"/>
                </a:cubicBezTo>
                <a:cubicBezTo>
                  <a:pt x="12974" y="38"/>
                  <a:pt x="12984" y="45"/>
                  <a:pt x="12992" y="54"/>
                </a:cubicBezTo>
                <a:cubicBezTo>
                  <a:pt x="13001" y="63"/>
                  <a:pt x="13008" y="72"/>
                  <a:pt x="13015" y="82"/>
                </a:cubicBezTo>
                <a:cubicBezTo>
                  <a:pt x="13022" y="92"/>
                  <a:pt x="13028" y="103"/>
                  <a:pt x="13032" y="114"/>
                </a:cubicBezTo>
                <a:cubicBezTo>
                  <a:pt x="13037" y="126"/>
                  <a:pt x="13041" y="137"/>
                  <a:pt x="13043" y="149"/>
                </a:cubicBezTo>
                <a:cubicBezTo>
                  <a:pt x="13045" y="161"/>
                  <a:pt x="13047" y="173"/>
                  <a:pt x="13047" y="185"/>
                </a:cubicBezTo>
                <a:lnTo>
                  <a:pt x="13047" y="3158"/>
                </a:lnTo>
                <a:cubicBezTo>
                  <a:pt x="13047" y="3170"/>
                  <a:pt x="13045" y="3182"/>
                  <a:pt x="13043" y="3194"/>
                </a:cubicBezTo>
                <a:cubicBezTo>
                  <a:pt x="13041" y="3206"/>
                  <a:pt x="13037" y="3217"/>
                  <a:pt x="13032" y="3229"/>
                </a:cubicBezTo>
                <a:cubicBezTo>
                  <a:pt x="13028" y="3240"/>
                  <a:pt x="13022" y="3251"/>
                  <a:pt x="13015" y="3261"/>
                </a:cubicBezTo>
                <a:cubicBezTo>
                  <a:pt x="13008" y="3271"/>
                  <a:pt x="13001" y="3280"/>
                  <a:pt x="12992" y="3289"/>
                </a:cubicBezTo>
                <a:cubicBezTo>
                  <a:pt x="12984" y="3298"/>
                  <a:pt x="12974" y="3305"/>
                  <a:pt x="12964" y="3312"/>
                </a:cubicBezTo>
                <a:cubicBezTo>
                  <a:pt x="12954" y="3319"/>
                  <a:pt x="12943" y="3325"/>
                  <a:pt x="12932" y="3329"/>
                </a:cubicBezTo>
                <a:cubicBezTo>
                  <a:pt x="12921" y="3334"/>
                  <a:pt x="12909" y="3337"/>
                  <a:pt x="12897" y="3340"/>
                </a:cubicBezTo>
                <a:cubicBezTo>
                  <a:pt x="12885" y="3342"/>
                  <a:pt x="12873" y="3343"/>
                  <a:pt x="12861" y="3343"/>
                </a:cubicBezTo>
                <a:lnTo>
                  <a:pt x="139" y="3343"/>
                </a:lnTo>
                <a:cubicBezTo>
                  <a:pt x="130" y="3343"/>
                  <a:pt x="121" y="3342"/>
                  <a:pt x="112" y="3340"/>
                </a:cubicBezTo>
                <a:cubicBezTo>
                  <a:pt x="103" y="3337"/>
                  <a:pt x="94" y="3334"/>
                  <a:pt x="86" y="3329"/>
                </a:cubicBezTo>
                <a:cubicBezTo>
                  <a:pt x="77" y="3325"/>
                  <a:pt x="69" y="3319"/>
                  <a:pt x="62" y="3312"/>
                </a:cubicBezTo>
                <a:cubicBezTo>
                  <a:pt x="54" y="3305"/>
                  <a:pt x="47" y="3298"/>
                  <a:pt x="41" y="3289"/>
                </a:cubicBezTo>
                <a:cubicBezTo>
                  <a:pt x="34" y="3280"/>
                  <a:pt x="28" y="3271"/>
                  <a:pt x="23" y="3261"/>
                </a:cubicBezTo>
                <a:cubicBezTo>
                  <a:pt x="18" y="3251"/>
                  <a:pt x="14" y="3240"/>
                  <a:pt x="10" y="3229"/>
                </a:cubicBezTo>
                <a:cubicBezTo>
                  <a:pt x="7" y="3217"/>
                  <a:pt x="4" y="3206"/>
                  <a:pt x="3" y="3194"/>
                </a:cubicBezTo>
                <a:cubicBezTo>
                  <a:pt x="1" y="3182"/>
                  <a:pt x="0" y="3170"/>
                  <a:pt x="0" y="3158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8" name="Freihandform: Form 827"/>
          <p:cNvSpPr/>
          <p:nvPr/>
        </p:nvSpPr>
        <p:spPr>
          <a:xfrm>
            <a:off x="5448240" y="5849640"/>
            <a:ext cx="67320" cy="1203480"/>
          </a:xfrm>
          <a:custGeom>
            <a:avLst/>
            <a:gdLst/>
            <a:ahLst/>
            <a:cxnLst/>
            <a:rect l="0" t="0" r="r" b="b"/>
            <a:pathLst>
              <a:path w="187" h="3343">
                <a:moveTo>
                  <a:pt x="152" y="14"/>
                </a:moveTo>
                <a:cubicBezTo>
                  <a:pt x="140" y="23"/>
                  <a:pt x="130" y="37"/>
                  <a:pt x="120" y="54"/>
                </a:cubicBezTo>
                <a:cubicBezTo>
                  <a:pt x="112" y="71"/>
                  <a:pt x="105" y="92"/>
                  <a:pt x="100" y="114"/>
                </a:cubicBezTo>
                <a:cubicBezTo>
                  <a:pt x="96" y="137"/>
                  <a:pt x="93" y="161"/>
                  <a:pt x="93" y="185"/>
                </a:cubicBezTo>
                <a:lnTo>
                  <a:pt x="93" y="3158"/>
                </a:lnTo>
                <a:cubicBezTo>
                  <a:pt x="93" y="3182"/>
                  <a:pt x="96" y="3206"/>
                  <a:pt x="100" y="3229"/>
                </a:cubicBezTo>
                <a:cubicBezTo>
                  <a:pt x="105" y="3251"/>
                  <a:pt x="112" y="3272"/>
                  <a:pt x="120" y="3289"/>
                </a:cubicBezTo>
                <a:cubicBezTo>
                  <a:pt x="130" y="3306"/>
                  <a:pt x="140" y="3320"/>
                  <a:pt x="152" y="3329"/>
                </a:cubicBezTo>
                <a:cubicBezTo>
                  <a:pt x="163" y="3339"/>
                  <a:pt x="175" y="3343"/>
                  <a:pt x="187" y="3343"/>
                </a:cubicBezTo>
                <a:cubicBezTo>
                  <a:pt x="162" y="3343"/>
                  <a:pt x="139" y="3339"/>
                  <a:pt x="115" y="3329"/>
                </a:cubicBezTo>
                <a:cubicBezTo>
                  <a:pt x="92" y="3320"/>
                  <a:pt x="72" y="3306"/>
                  <a:pt x="55" y="3289"/>
                </a:cubicBezTo>
                <a:cubicBezTo>
                  <a:pt x="37" y="3272"/>
                  <a:pt x="24" y="3251"/>
                  <a:pt x="15" y="3229"/>
                </a:cubicBezTo>
                <a:cubicBezTo>
                  <a:pt x="5" y="3206"/>
                  <a:pt x="0" y="3182"/>
                  <a:pt x="0" y="3158"/>
                </a:cubicBezTo>
                <a:lnTo>
                  <a:pt x="0" y="185"/>
                </a:lnTo>
                <a:cubicBezTo>
                  <a:pt x="0" y="161"/>
                  <a:pt x="5" y="137"/>
                  <a:pt x="15" y="114"/>
                </a:cubicBezTo>
                <a:cubicBezTo>
                  <a:pt x="24" y="92"/>
                  <a:pt x="37" y="71"/>
                  <a:pt x="55" y="54"/>
                </a:cubicBezTo>
                <a:cubicBezTo>
                  <a:pt x="72" y="37"/>
                  <a:pt x="92" y="23"/>
                  <a:pt x="115" y="14"/>
                </a:cubicBezTo>
                <a:cubicBezTo>
                  <a:pt x="139" y="4"/>
                  <a:pt x="162" y="0"/>
                  <a:pt x="187" y="0"/>
                </a:cubicBezTo>
                <a:cubicBezTo>
                  <a:pt x="175" y="0"/>
                  <a:pt x="163" y="4"/>
                  <a:pt x="152" y="14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29" name="Textfeld 828"/>
          <p:cNvSpPr txBox="1"/>
          <p:nvPr/>
        </p:nvSpPr>
        <p:spPr>
          <a:xfrm>
            <a:off x="902520" y="6769080"/>
            <a:ext cx="34070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6EE7B7"/>
                </a:solidFill>
                <a:effectLst/>
                <a:uFillTx/>
                <a:latin typeface="DejaVuSans"/>
                <a:ea typeface="DejaVuSans"/>
              </a:rPr>
              <a:t>Keine Dosisanpassung erforderlich, gilt als gut verträglich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30" name="Textfeld 829"/>
          <p:cNvSpPr txBox="1"/>
          <p:nvPr/>
        </p:nvSpPr>
        <p:spPr>
          <a:xfrm>
            <a:off x="5615640" y="6003720"/>
            <a:ext cx="122904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320" b="1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Efgartigimod</a:t>
            </a:r>
            <a:endParaRPr lang="en-US" sz="13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31" name="Freihandform: Form 830"/>
          <p:cNvSpPr/>
          <p:nvPr/>
        </p:nvSpPr>
        <p:spPr>
          <a:xfrm>
            <a:off x="9676800" y="6050160"/>
            <a:ext cx="100800" cy="100440"/>
          </a:xfrm>
          <a:custGeom>
            <a:avLst/>
            <a:gdLst/>
            <a:ahLst/>
            <a:cxnLst/>
            <a:rect l="0" t="0" r="r" b="b"/>
            <a:pathLst>
              <a:path w="280" h="279">
                <a:moveTo>
                  <a:pt x="280" y="140"/>
                </a:moveTo>
                <a:cubicBezTo>
                  <a:pt x="280" y="158"/>
                  <a:pt x="276" y="176"/>
                  <a:pt x="269" y="193"/>
                </a:cubicBezTo>
                <a:cubicBezTo>
                  <a:pt x="262" y="210"/>
                  <a:pt x="252" y="225"/>
                  <a:pt x="239" y="239"/>
                </a:cubicBezTo>
                <a:cubicBezTo>
                  <a:pt x="226" y="252"/>
                  <a:pt x="210" y="262"/>
                  <a:pt x="193" y="269"/>
                </a:cubicBezTo>
                <a:cubicBezTo>
                  <a:pt x="176" y="276"/>
                  <a:pt x="158" y="279"/>
                  <a:pt x="139" y="279"/>
                </a:cubicBezTo>
                <a:cubicBezTo>
                  <a:pt x="121" y="279"/>
                  <a:pt x="103" y="276"/>
                  <a:pt x="86" y="269"/>
                </a:cubicBezTo>
                <a:cubicBezTo>
                  <a:pt x="69" y="262"/>
                  <a:pt x="54" y="252"/>
                  <a:pt x="41" y="239"/>
                </a:cubicBezTo>
                <a:cubicBezTo>
                  <a:pt x="28" y="225"/>
                  <a:pt x="18" y="210"/>
                  <a:pt x="11" y="193"/>
                </a:cubicBezTo>
                <a:cubicBezTo>
                  <a:pt x="4" y="176"/>
                  <a:pt x="0" y="158"/>
                  <a:pt x="0" y="140"/>
                </a:cubicBezTo>
                <a:cubicBezTo>
                  <a:pt x="0" y="122"/>
                  <a:pt x="4" y="104"/>
                  <a:pt x="11" y="87"/>
                </a:cubicBezTo>
                <a:cubicBezTo>
                  <a:pt x="18" y="70"/>
                  <a:pt x="28" y="55"/>
                  <a:pt x="41" y="42"/>
                </a:cubicBezTo>
                <a:cubicBezTo>
                  <a:pt x="54" y="28"/>
                  <a:pt x="69" y="18"/>
                  <a:pt x="86" y="10"/>
                </a:cubicBezTo>
                <a:cubicBezTo>
                  <a:pt x="103" y="3"/>
                  <a:pt x="121" y="0"/>
                  <a:pt x="139" y="0"/>
                </a:cubicBezTo>
                <a:cubicBezTo>
                  <a:pt x="158" y="0"/>
                  <a:pt x="176" y="3"/>
                  <a:pt x="193" y="10"/>
                </a:cubicBezTo>
                <a:cubicBezTo>
                  <a:pt x="210" y="18"/>
                  <a:pt x="226" y="28"/>
                  <a:pt x="239" y="42"/>
                </a:cubicBezTo>
                <a:cubicBezTo>
                  <a:pt x="252" y="55"/>
                  <a:pt x="262" y="70"/>
                  <a:pt x="269" y="87"/>
                </a:cubicBezTo>
                <a:cubicBezTo>
                  <a:pt x="276" y="104"/>
                  <a:pt x="280" y="122"/>
                  <a:pt x="280" y="140"/>
                </a:cubicBezTo>
                <a:close/>
              </a:path>
            </a:pathLst>
          </a:custGeom>
          <a:solidFill>
            <a:srgbClr val="10B98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32" name="Freihandform: Form 831"/>
          <p:cNvSpPr/>
          <p:nvPr/>
        </p:nvSpPr>
        <p:spPr>
          <a:xfrm>
            <a:off x="9793800" y="6050160"/>
            <a:ext cx="100800" cy="100440"/>
          </a:xfrm>
          <a:custGeom>
            <a:avLst/>
            <a:gdLst/>
            <a:ahLst/>
            <a:cxnLst/>
            <a:rect l="0" t="0" r="r" b="b"/>
            <a:pathLst>
              <a:path w="280" h="279">
                <a:moveTo>
                  <a:pt x="280" y="140"/>
                </a:moveTo>
                <a:cubicBezTo>
                  <a:pt x="280" y="158"/>
                  <a:pt x="276" y="176"/>
                  <a:pt x="269" y="193"/>
                </a:cubicBezTo>
                <a:cubicBezTo>
                  <a:pt x="262" y="210"/>
                  <a:pt x="252" y="225"/>
                  <a:pt x="239" y="239"/>
                </a:cubicBezTo>
                <a:cubicBezTo>
                  <a:pt x="226" y="252"/>
                  <a:pt x="211" y="262"/>
                  <a:pt x="194" y="269"/>
                </a:cubicBezTo>
                <a:cubicBezTo>
                  <a:pt x="176" y="276"/>
                  <a:pt x="158" y="279"/>
                  <a:pt x="139" y="279"/>
                </a:cubicBezTo>
                <a:cubicBezTo>
                  <a:pt x="121" y="279"/>
                  <a:pt x="103" y="276"/>
                  <a:pt x="86" y="269"/>
                </a:cubicBezTo>
                <a:cubicBezTo>
                  <a:pt x="69" y="262"/>
                  <a:pt x="54" y="252"/>
                  <a:pt x="41" y="239"/>
                </a:cubicBezTo>
                <a:cubicBezTo>
                  <a:pt x="28" y="225"/>
                  <a:pt x="18" y="210"/>
                  <a:pt x="11" y="193"/>
                </a:cubicBezTo>
                <a:cubicBezTo>
                  <a:pt x="4" y="176"/>
                  <a:pt x="0" y="158"/>
                  <a:pt x="0" y="140"/>
                </a:cubicBezTo>
                <a:cubicBezTo>
                  <a:pt x="0" y="122"/>
                  <a:pt x="4" y="104"/>
                  <a:pt x="11" y="87"/>
                </a:cubicBezTo>
                <a:cubicBezTo>
                  <a:pt x="18" y="70"/>
                  <a:pt x="28" y="55"/>
                  <a:pt x="41" y="42"/>
                </a:cubicBezTo>
                <a:cubicBezTo>
                  <a:pt x="54" y="28"/>
                  <a:pt x="69" y="18"/>
                  <a:pt x="86" y="10"/>
                </a:cubicBezTo>
                <a:cubicBezTo>
                  <a:pt x="103" y="3"/>
                  <a:pt x="121" y="0"/>
                  <a:pt x="139" y="0"/>
                </a:cubicBezTo>
                <a:cubicBezTo>
                  <a:pt x="158" y="0"/>
                  <a:pt x="176" y="3"/>
                  <a:pt x="194" y="10"/>
                </a:cubicBezTo>
                <a:cubicBezTo>
                  <a:pt x="211" y="18"/>
                  <a:pt x="226" y="28"/>
                  <a:pt x="239" y="42"/>
                </a:cubicBezTo>
                <a:cubicBezTo>
                  <a:pt x="252" y="55"/>
                  <a:pt x="262" y="70"/>
                  <a:pt x="269" y="87"/>
                </a:cubicBezTo>
                <a:cubicBezTo>
                  <a:pt x="276" y="104"/>
                  <a:pt x="280" y="122"/>
                  <a:pt x="280" y="140"/>
                </a:cubicBezTo>
                <a:close/>
              </a:path>
            </a:pathLst>
          </a:custGeom>
          <a:solidFill>
            <a:srgbClr val="10B98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33" name="Freihandform: Form 832"/>
          <p:cNvSpPr/>
          <p:nvPr/>
        </p:nvSpPr>
        <p:spPr>
          <a:xfrm>
            <a:off x="9910800" y="6050160"/>
            <a:ext cx="100800" cy="100440"/>
          </a:xfrm>
          <a:custGeom>
            <a:avLst/>
            <a:gdLst/>
            <a:ahLst/>
            <a:cxnLst/>
            <a:rect l="0" t="0" r="r" b="b"/>
            <a:pathLst>
              <a:path w="280" h="279">
                <a:moveTo>
                  <a:pt x="280" y="140"/>
                </a:moveTo>
                <a:cubicBezTo>
                  <a:pt x="280" y="158"/>
                  <a:pt x="276" y="176"/>
                  <a:pt x="269" y="193"/>
                </a:cubicBezTo>
                <a:cubicBezTo>
                  <a:pt x="262" y="210"/>
                  <a:pt x="252" y="225"/>
                  <a:pt x="239" y="239"/>
                </a:cubicBezTo>
                <a:cubicBezTo>
                  <a:pt x="226" y="252"/>
                  <a:pt x="211" y="262"/>
                  <a:pt x="194" y="269"/>
                </a:cubicBezTo>
                <a:cubicBezTo>
                  <a:pt x="177" y="276"/>
                  <a:pt x="159" y="279"/>
                  <a:pt x="140" y="279"/>
                </a:cubicBezTo>
                <a:cubicBezTo>
                  <a:pt x="121" y="279"/>
                  <a:pt x="103" y="276"/>
                  <a:pt x="86" y="269"/>
                </a:cubicBezTo>
                <a:cubicBezTo>
                  <a:pt x="69" y="262"/>
                  <a:pt x="54" y="252"/>
                  <a:pt x="41" y="239"/>
                </a:cubicBezTo>
                <a:cubicBezTo>
                  <a:pt x="28" y="225"/>
                  <a:pt x="18" y="210"/>
                  <a:pt x="11" y="193"/>
                </a:cubicBezTo>
                <a:cubicBezTo>
                  <a:pt x="4" y="176"/>
                  <a:pt x="0" y="158"/>
                  <a:pt x="0" y="140"/>
                </a:cubicBezTo>
                <a:cubicBezTo>
                  <a:pt x="0" y="122"/>
                  <a:pt x="4" y="104"/>
                  <a:pt x="11" y="87"/>
                </a:cubicBezTo>
                <a:cubicBezTo>
                  <a:pt x="18" y="70"/>
                  <a:pt x="28" y="55"/>
                  <a:pt x="41" y="42"/>
                </a:cubicBezTo>
                <a:cubicBezTo>
                  <a:pt x="54" y="28"/>
                  <a:pt x="69" y="18"/>
                  <a:pt x="86" y="10"/>
                </a:cubicBezTo>
                <a:cubicBezTo>
                  <a:pt x="103" y="3"/>
                  <a:pt x="121" y="0"/>
                  <a:pt x="140" y="0"/>
                </a:cubicBezTo>
                <a:cubicBezTo>
                  <a:pt x="159" y="0"/>
                  <a:pt x="177" y="3"/>
                  <a:pt x="194" y="10"/>
                </a:cubicBezTo>
                <a:cubicBezTo>
                  <a:pt x="211" y="18"/>
                  <a:pt x="226" y="28"/>
                  <a:pt x="239" y="42"/>
                </a:cubicBezTo>
                <a:cubicBezTo>
                  <a:pt x="252" y="55"/>
                  <a:pt x="262" y="70"/>
                  <a:pt x="269" y="87"/>
                </a:cubicBezTo>
                <a:cubicBezTo>
                  <a:pt x="276" y="104"/>
                  <a:pt x="280" y="122"/>
                  <a:pt x="280" y="140"/>
                </a:cubicBezTo>
                <a:close/>
              </a:path>
            </a:pathLst>
          </a:custGeom>
          <a:solidFill>
            <a:srgbClr val="10B98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34" name="Textfeld 833"/>
          <p:cNvSpPr txBox="1"/>
          <p:nvPr/>
        </p:nvSpPr>
        <p:spPr>
          <a:xfrm>
            <a:off x="9019440" y="6018120"/>
            <a:ext cx="5932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Eignung: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835" name="Grafik 834"/>
          <p:cNvPicPr/>
          <p:nvPr/>
        </p:nvPicPr>
        <p:blipFill>
          <a:blip r:embed="rId8"/>
          <a:stretch/>
        </p:blipFill>
        <p:spPr>
          <a:xfrm>
            <a:off x="5615640" y="656820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36" name="Textfeld 835"/>
          <p:cNvSpPr txBox="1"/>
          <p:nvPr/>
        </p:nvSpPr>
        <p:spPr>
          <a:xfrm>
            <a:off x="5615640" y="6302160"/>
            <a:ext cx="20545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Teilweise renal ausgeschieden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837" name="Grafik 836"/>
          <p:cNvPicPr/>
          <p:nvPr/>
        </p:nvPicPr>
        <p:blipFill>
          <a:blip r:embed="rId11"/>
          <a:stretch/>
        </p:blipFill>
        <p:spPr>
          <a:xfrm>
            <a:off x="5615640" y="676908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38" name="Textfeld 837"/>
          <p:cNvSpPr txBox="1"/>
          <p:nvPr/>
        </p:nvSpPr>
        <p:spPr>
          <a:xfrm>
            <a:off x="5816160" y="6568560"/>
            <a:ext cx="203976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6EE7B7"/>
                </a:solidFill>
                <a:effectLst/>
                <a:uFillTx/>
                <a:latin typeface="DejaVuSans"/>
                <a:ea typeface="DejaVuSans"/>
              </a:rPr>
              <a:t>Keine Dosisanpassung erforderlich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39" name="Freihandform: Form 838"/>
          <p:cNvSpPr/>
          <p:nvPr/>
        </p:nvSpPr>
        <p:spPr>
          <a:xfrm>
            <a:off x="534600" y="7253280"/>
            <a:ext cx="9627480" cy="1471320"/>
          </a:xfrm>
          <a:custGeom>
            <a:avLst/>
            <a:gdLst/>
            <a:ahLst/>
            <a:cxnLst/>
            <a:rect l="0" t="0" r="r" b="b"/>
            <a:pathLst>
              <a:path w="26743" h="4087">
                <a:moveTo>
                  <a:pt x="0" y="3901"/>
                </a:moveTo>
                <a:lnTo>
                  <a:pt x="0" y="186"/>
                </a:lnTo>
                <a:cubicBezTo>
                  <a:pt x="0" y="174"/>
                  <a:pt x="1" y="162"/>
                  <a:pt x="4" y="150"/>
                </a:cubicBezTo>
                <a:cubicBezTo>
                  <a:pt x="6" y="138"/>
                  <a:pt x="10" y="126"/>
                  <a:pt x="14" y="115"/>
                </a:cubicBezTo>
                <a:cubicBezTo>
                  <a:pt x="19" y="104"/>
                  <a:pt x="25" y="93"/>
                  <a:pt x="31" y="83"/>
                </a:cubicBezTo>
                <a:cubicBezTo>
                  <a:pt x="38" y="73"/>
                  <a:pt x="46" y="63"/>
                  <a:pt x="55" y="55"/>
                </a:cubicBezTo>
                <a:cubicBezTo>
                  <a:pt x="63" y="46"/>
                  <a:pt x="73" y="38"/>
                  <a:pt x="83" y="32"/>
                </a:cubicBezTo>
                <a:cubicBezTo>
                  <a:pt x="93" y="25"/>
                  <a:pt x="104" y="19"/>
                  <a:pt x="115" y="15"/>
                </a:cubicBezTo>
                <a:cubicBezTo>
                  <a:pt x="126" y="10"/>
                  <a:pt x="138" y="6"/>
                  <a:pt x="150" y="4"/>
                </a:cubicBezTo>
                <a:cubicBezTo>
                  <a:pt x="162" y="2"/>
                  <a:pt x="174" y="0"/>
                  <a:pt x="186" y="0"/>
                </a:cubicBezTo>
                <a:lnTo>
                  <a:pt x="26557" y="0"/>
                </a:lnTo>
                <a:cubicBezTo>
                  <a:pt x="26569" y="0"/>
                  <a:pt x="26581" y="2"/>
                  <a:pt x="26593" y="4"/>
                </a:cubicBezTo>
                <a:cubicBezTo>
                  <a:pt x="26605" y="6"/>
                  <a:pt x="26617" y="10"/>
                  <a:pt x="26628" y="15"/>
                </a:cubicBezTo>
                <a:cubicBezTo>
                  <a:pt x="26639" y="19"/>
                  <a:pt x="26650" y="25"/>
                  <a:pt x="26660" y="32"/>
                </a:cubicBezTo>
                <a:cubicBezTo>
                  <a:pt x="26670" y="38"/>
                  <a:pt x="26680" y="46"/>
                  <a:pt x="26688" y="55"/>
                </a:cubicBezTo>
                <a:cubicBezTo>
                  <a:pt x="26697" y="63"/>
                  <a:pt x="26704" y="73"/>
                  <a:pt x="26711" y="83"/>
                </a:cubicBezTo>
                <a:cubicBezTo>
                  <a:pt x="26718" y="93"/>
                  <a:pt x="26724" y="104"/>
                  <a:pt x="26728" y="115"/>
                </a:cubicBezTo>
                <a:cubicBezTo>
                  <a:pt x="26733" y="126"/>
                  <a:pt x="26737" y="138"/>
                  <a:pt x="26739" y="150"/>
                </a:cubicBezTo>
                <a:cubicBezTo>
                  <a:pt x="26741" y="162"/>
                  <a:pt x="26743" y="174"/>
                  <a:pt x="26743" y="186"/>
                </a:cubicBezTo>
                <a:lnTo>
                  <a:pt x="26743" y="3901"/>
                </a:lnTo>
                <a:cubicBezTo>
                  <a:pt x="26743" y="3913"/>
                  <a:pt x="26741" y="3925"/>
                  <a:pt x="26739" y="3937"/>
                </a:cubicBezTo>
                <a:cubicBezTo>
                  <a:pt x="26737" y="3949"/>
                  <a:pt x="26733" y="3961"/>
                  <a:pt x="26728" y="3972"/>
                </a:cubicBezTo>
                <a:cubicBezTo>
                  <a:pt x="26724" y="3984"/>
                  <a:pt x="26718" y="3994"/>
                  <a:pt x="26711" y="4004"/>
                </a:cubicBezTo>
                <a:cubicBezTo>
                  <a:pt x="26704" y="4015"/>
                  <a:pt x="26697" y="4024"/>
                  <a:pt x="26688" y="4033"/>
                </a:cubicBezTo>
                <a:cubicBezTo>
                  <a:pt x="26680" y="4041"/>
                  <a:pt x="26670" y="4049"/>
                  <a:pt x="26660" y="4056"/>
                </a:cubicBezTo>
                <a:cubicBezTo>
                  <a:pt x="26650" y="4062"/>
                  <a:pt x="26639" y="4068"/>
                  <a:pt x="26628" y="4073"/>
                </a:cubicBezTo>
                <a:cubicBezTo>
                  <a:pt x="26617" y="4077"/>
                  <a:pt x="26605" y="4081"/>
                  <a:pt x="26593" y="4083"/>
                </a:cubicBezTo>
                <a:cubicBezTo>
                  <a:pt x="26581" y="4086"/>
                  <a:pt x="26569" y="4087"/>
                  <a:pt x="26557" y="4087"/>
                </a:cubicBezTo>
                <a:lnTo>
                  <a:pt x="186" y="4087"/>
                </a:lnTo>
                <a:cubicBezTo>
                  <a:pt x="174" y="4087"/>
                  <a:pt x="162" y="4086"/>
                  <a:pt x="150" y="4083"/>
                </a:cubicBezTo>
                <a:cubicBezTo>
                  <a:pt x="138" y="4081"/>
                  <a:pt x="126" y="4077"/>
                  <a:pt x="115" y="4073"/>
                </a:cubicBezTo>
                <a:cubicBezTo>
                  <a:pt x="104" y="4068"/>
                  <a:pt x="93" y="4062"/>
                  <a:pt x="83" y="4056"/>
                </a:cubicBezTo>
                <a:cubicBezTo>
                  <a:pt x="73" y="4049"/>
                  <a:pt x="63" y="4041"/>
                  <a:pt x="55" y="4033"/>
                </a:cubicBezTo>
                <a:cubicBezTo>
                  <a:pt x="46" y="4024"/>
                  <a:pt x="38" y="4015"/>
                  <a:pt x="31" y="4004"/>
                </a:cubicBezTo>
                <a:cubicBezTo>
                  <a:pt x="25" y="3994"/>
                  <a:pt x="19" y="3984"/>
                  <a:pt x="14" y="3972"/>
                </a:cubicBezTo>
                <a:cubicBezTo>
                  <a:pt x="10" y="3961"/>
                  <a:pt x="6" y="3949"/>
                  <a:pt x="4" y="3937"/>
                </a:cubicBezTo>
                <a:cubicBezTo>
                  <a:pt x="1" y="3925"/>
                  <a:pt x="0" y="3913"/>
                  <a:pt x="0" y="3901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840" name="Grafik 839"/>
          <p:cNvPicPr/>
          <p:nvPr/>
        </p:nvPicPr>
        <p:blipFill>
          <a:blip r:embed="rId12"/>
          <a:stretch/>
        </p:blipFill>
        <p:spPr>
          <a:xfrm>
            <a:off x="668520" y="7404120"/>
            <a:ext cx="15012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41" name="Textfeld 840"/>
          <p:cNvSpPr txBox="1"/>
          <p:nvPr/>
        </p:nvSpPr>
        <p:spPr>
          <a:xfrm>
            <a:off x="5816160" y="6769080"/>
            <a:ext cx="36950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FCD34D"/>
                </a:solidFill>
                <a:effectLst/>
                <a:uFillTx/>
                <a:latin typeface="DejaVuSans"/>
                <a:ea typeface="DejaVuSans"/>
              </a:rPr>
              <a:t>Einzelfallentscheidung. Wenig systematische Daten bei CKD 5.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842" name="Grafik 841"/>
          <p:cNvPicPr/>
          <p:nvPr/>
        </p:nvPicPr>
        <p:blipFill>
          <a:blip r:embed="rId8"/>
          <a:stretch/>
        </p:blipFill>
        <p:spPr>
          <a:xfrm>
            <a:off x="668520" y="775512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43" name="Textfeld 842"/>
          <p:cNvSpPr txBox="1"/>
          <p:nvPr/>
        </p:nvSpPr>
        <p:spPr>
          <a:xfrm>
            <a:off x="919080" y="7407720"/>
            <a:ext cx="412848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32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Therapieempfehlungen bei OMG und CKD Grad 5</a:t>
            </a:r>
            <a:endParaRPr lang="en-US" sz="13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4" name="Textfeld 843"/>
          <p:cNvSpPr txBox="1"/>
          <p:nvPr/>
        </p:nvSpPr>
        <p:spPr>
          <a:xfrm>
            <a:off x="869040" y="7739640"/>
            <a:ext cx="38854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Prednison bleibt ein zentraler Baustein, erfordert aber ein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845" name="Grafik 844"/>
          <p:cNvPicPr/>
          <p:nvPr/>
        </p:nvPicPr>
        <p:blipFill>
          <a:blip r:embed="rId8"/>
          <a:stretch/>
        </p:blipFill>
        <p:spPr>
          <a:xfrm>
            <a:off x="5448600" y="775512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46" name="Textfeld 845"/>
          <p:cNvSpPr txBox="1"/>
          <p:nvPr/>
        </p:nvSpPr>
        <p:spPr>
          <a:xfrm>
            <a:off x="869040" y="7940160"/>
            <a:ext cx="15955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verschärftes Monitoring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7" name="Textfeld 846"/>
          <p:cNvSpPr txBox="1"/>
          <p:nvPr/>
        </p:nvSpPr>
        <p:spPr>
          <a:xfrm>
            <a:off x="5649120" y="7739640"/>
            <a:ext cx="41882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Bei den steroid-sparenden Mitteln wird Azathioprin gegenüber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848" name="Grafik 847"/>
          <p:cNvPicPr/>
          <p:nvPr/>
        </p:nvPicPr>
        <p:blipFill>
          <a:blip r:embed="rId8"/>
          <a:stretch/>
        </p:blipFill>
        <p:spPr>
          <a:xfrm>
            <a:off x="668520" y="822312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49" name="Textfeld 848"/>
          <p:cNvSpPr txBox="1"/>
          <p:nvPr/>
        </p:nvSpPr>
        <p:spPr>
          <a:xfrm>
            <a:off x="5649120" y="7940160"/>
            <a:ext cx="166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Mycophenolat bevorzugt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850" name="Grafik 849"/>
          <p:cNvPicPr/>
          <p:nvPr/>
        </p:nvPicPr>
        <p:blipFill>
          <a:blip r:embed="rId8"/>
          <a:stretch/>
        </p:blipFill>
        <p:spPr>
          <a:xfrm>
            <a:off x="5448600" y="822312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51" name="Textfeld 850"/>
          <p:cNvSpPr txBox="1"/>
          <p:nvPr/>
        </p:nvSpPr>
        <p:spPr>
          <a:xfrm>
            <a:off x="869040" y="8207640"/>
            <a:ext cx="32313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Pyridostigmin muss stark dosisreduziert werden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2" name="Textfeld 851"/>
          <p:cNvSpPr txBox="1"/>
          <p:nvPr/>
        </p:nvSpPr>
        <p:spPr>
          <a:xfrm>
            <a:off x="5649120" y="8207640"/>
            <a:ext cx="42087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Rituximab ist aufgrund seines günstigen pharmakokinetischen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3" name="Textfeld 852"/>
          <p:cNvSpPr txBox="1"/>
          <p:nvPr/>
        </p:nvSpPr>
        <p:spPr>
          <a:xfrm>
            <a:off x="5649120" y="8408160"/>
            <a:ext cx="33508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Proﬁls eine sehr gute Option für schwere Verläufe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4" name="Freihandform: Form 853"/>
          <p:cNvSpPr/>
          <p:nvPr/>
        </p:nvSpPr>
        <p:spPr>
          <a:xfrm>
            <a:off x="9359280" y="668520"/>
            <a:ext cx="668880" cy="668880"/>
          </a:xfrm>
          <a:custGeom>
            <a:avLst/>
            <a:gdLst/>
            <a:ahLst/>
            <a:cxnLst/>
            <a:rect l="0" t="0" r="r" b="b"/>
            <a:pathLst>
              <a:path w="1858" h="1858">
                <a:moveTo>
                  <a:pt x="1858" y="928"/>
                </a:moveTo>
                <a:cubicBezTo>
                  <a:pt x="1858" y="959"/>
                  <a:pt x="1857" y="990"/>
                  <a:pt x="1854" y="1020"/>
                </a:cubicBezTo>
                <a:cubicBezTo>
                  <a:pt x="1851" y="1050"/>
                  <a:pt x="1846" y="1080"/>
                  <a:pt x="1840" y="1110"/>
                </a:cubicBezTo>
                <a:cubicBezTo>
                  <a:pt x="1834" y="1140"/>
                  <a:pt x="1827" y="1170"/>
                  <a:pt x="1818" y="1199"/>
                </a:cubicBezTo>
                <a:cubicBezTo>
                  <a:pt x="1809" y="1228"/>
                  <a:pt x="1799" y="1256"/>
                  <a:pt x="1787" y="1284"/>
                </a:cubicBezTo>
                <a:cubicBezTo>
                  <a:pt x="1776" y="1312"/>
                  <a:pt x="1763" y="1340"/>
                  <a:pt x="1749" y="1367"/>
                </a:cubicBezTo>
                <a:cubicBezTo>
                  <a:pt x="1734" y="1394"/>
                  <a:pt x="1719" y="1420"/>
                  <a:pt x="1702" y="1445"/>
                </a:cubicBezTo>
                <a:cubicBezTo>
                  <a:pt x="1685" y="1470"/>
                  <a:pt x="1667" y="1495"/>
                  <a:pt x="1647" y="1518"/>
                </a:cubicBezTo>
                <a:cubicBezTo>
                  <a:pt x="1628" y="1542"/>
                  <a:pt x="1608" y="1564"/>
                  <a:pt x="1586" y="1586"/>
                </a:cubicBezTo>
                <a:cubicBezTo>
                  <a:pt x="1565" y="1607"/>
                  <a:pt x="1542" y="1628"/>
                  <a:pt x="1519" y="1647"/>
                </a:cubicBezTo>
                <a:cubicBezTo>
                  <a:pt x="1495" y="1666"/>
                  <a:pt x="1471" y="1684"/>
                  <a:pt x="1445" y="1701"/>
                </a:cubicBezTo>
                <a:cubicBezTo>
                  <a:pt x="1420" y="1718"/>
                  <a:pt x="1394" y="1734"/>
                  <a:pt x="1367" y="1748"/>
                </a:cubicBezTo>
                <a:cubicBezTo>
                  <a:pt x="1341" y="1762"/>
                  <a:pt x="1313" y="1775"/>
                  <a:pt x="1285" y="1787"/>
                </a:cubicBezTo>
                <a:cubicBezTo>
                  <a:pt x="1257" y="1799"/>
                  <a:pt x="1228" y="1809"/>
                  <a:pt x="1199" y="1818"/>
                </a:cubicBezTo>
                <a:cubicBezTo>
                  <a:pt x="1170" y="1826"/>
                  <a:pt x="1141" y="1834"/>
                  <a:pt x="1111" y="1840"/>
                </a:cubicBezTo>
                <a:cubicBezTo>
                  <a:pt x="1081" y="1846"/>
                  <a:pt x="1051" y="1850"/>
                  <a:pt x="1021" y="1853"/>
                </a:cubicBezTo>
                <a:cubicBezTo>
                  <a:pt x="990" y="1856"/>
                  <a:pt x="960" y="1858"/>
                  <a:pt x="930" y="1858"/>
                </a:cubicBezTo>
                <a:cubicBezTo>
                  <a:pt x="898" y="1858"/>
                  <a:pt x="868" y="1856"/>
                  <a:pt x="838" y="1853"/>
                </a:cubicBezTo>
                <a:cubicBezTo>
                  <a:pt x="807" y="1850"/>
                  <a:pt x="777" y="1846"/>
                  <a:pt x="747" y="1840"/>
                </a:cubicBezTo>
                <a:cubicBezTo>
                  <a:pt x="718" y="1834"/>
                  <a:pt x="688" y="1826"/>
                  <a:pt x="659" y="1818"/>
                </a:cubicBezTo>
                <a:cubicBezTo>
                  <a:pt x="630" y="1809"/>
                  <a:pt x="601" y="1799"/>
                  <a:pt x="573" y="1787"/>
                </a:cubicBezTo>
                <a:cubicBezTo>
                  <a:pt x="545" y="1775"/>
                  <a:pt x="518" y="1762"/>
                  <a:pt x="491" y="1748"/>
                </a:cubicBezTo>
                <a:cubicBezTo>
                  <a:pt x="464" y="1734"/>
                  <a:pt x="438" y="1718"/>
                  <a:pt x="413" y="1701"/>
                </a:cubicBezTo>
                <a:cubicBezTo>
                  <a:pt x="387" y="1684"/>
                  <a:pt x="363" y="1666"/>
                  <a:pt x="340" y="1647"/>
                </a:cubicBezTo>
                <a:cubicBezTo>
                  <a:pt x="316" y="1628"/>
                  <a:pt x="294" y="1607"/>
                  <a:pt x="272" y="1586"/>
                </a:cubicBezTo>
                <a:cubicBezTo>
                  <a:pt x="251" y="1564"/>
                  <a:pt x="230" y="1542"/>
                  <a:pt x="211" y="1518"/>
                </a:cubicBezTo>
                <a:cubicBezTo>
                  <a:pt x="192" y="1495"/>
                  <a:pt x="173" y="1470"/>
                  <a:pt x="157" y="1445"/>
                </a:cubicBezTo>
                <a:cubicBezTo>
                  <a:pt x="140" y="1420"/>
                  <a:pt x="124" y="1394"/>
                  <a:pt x="110" y="1367"/>
                </a:cubicBezTo>
                <a:cubicBezTo>
                  <a:pt x="95" y="1340"/>
                  <a:pt x="82" y="1312"/>
                  <a:pt x="71" y="1284"/>
                </a:cubicBezTo>
                <a:cubicBezTo>
                  <a:pt x="59" y="1256"/>
                  <a:pt x="49" y="1228"/>
                  <a:pt x="40" y="1199"/>
                </a:cubicBezTo>
                <a:cubicBezTo>
                  <a:pt x="31" y="1170"/>
                  <a:pt x="24" y="1140"/>
                  <a:pt x="18" y="1110"/>
                </a:cubicBezTo>
                <a:cubicBezTo>
                  <a:pt x="12" y="1080"/>
                  <a:pt x="8" y="1050"/>
                  <a:pt x="5" y="1020"/>
                </a:cubicBezTo>
                <a:cubicBezTo>
                  <a:pt x="2" y="990"/>
                  <a:pt x="0" y="959"/>
                  <a:pt x="0" y="928"/>
                </a:cubicBezTo>
                <a:cubicBezTo>
                  <a:pt x="0" y="898"/>
                  <a:pt x="2" y="867"/>
                  <a:pt x="5" y="837"/>
                </a:cubicBezTo>
                <a:cubicBezTo>
                  <a:pt x="8" y="807"/>
                  <a:pt x="12" y="777"/>
                  <a:pt x="18" y="747"/>
                </a:cubicBezTo>
                <a:cubicBezTo>
                  <a:pt x="24" y="717"/>
                  <a:pt x="31" y="688"/>
                  <a:pt x="40" y="659"/>
                </a:cubicBezTo>
                <a:cubicBezTo>
                  <a:pt x="49" y="629"/>
                  <a:pt x="59" y="601"/>
                  <a:pt x="71" y="573"/>
                </a:cubicBezTo>
                <a:cubicBezTo>
                  <a:pt x="82" y="545"/>
                  <a:pt x="95" y="517"/>
                  <a:pt x="110" y="490"/>
                </a:cubicBezTo>
                <a:cubicBezTo>
                  <a:pt x="124" y="464"/>
                  <a:pt x="140" y="437"/>
                  <a:pt x="157" y="412"/>
                </a:cubicBezTo>
                <a:cubicBezTo>
                  <a:pt x="173" y="387"/>
                  <a:pt x="192" y="363"/>
                  <a:pt x="211" y="339"/>
                </a:cubicBezTo>
                <a:cubicBezTo>
                  <a:pt x="230" y="316"/>
                  <a:pt x="251" y="293"/>
                  <a:pt x="272" y="272"/>
                </a:cubicBezTo>
                <a:cubicBezTo>
                  <a:pt x="294" y="250"/>
                  <a:pt x="316" y="230"/>
                  <a:pt x="340" y="210"/>
                </a:cubicBezTo>
                <a:cubicBezTo>
                  <a:pt x="363" y="191"/>
                  <a:pt x="387" y="173"/>
                  <a:pt x="413" y="156"/>
                </a:cubicBezTo>
                <a:cubicBezTo>
                  <a:pt x="438" y="139"/>
                  <a:pt x="464" y="124"/>
                  <a:pt x="491" y="109"/>
                </a:cubicBezTo>
                <a:cubicBezTo>
                  <a:pt x="518" y="95"/>
                  <a:pt x="545" y="82"/>
                  <a:pt x="573" y="70"/>
                </a:cubicBezTo>
                <a:cubicBezTo>
                  <a:pt x="601" y="59"/>
                  <a:pt x="630" y="48"/>
                  <a:pt x="659" y="40"/>
                </a:cubicBezTo>
                <a:cubicBezTo>
                  <a:pt x="688" y="31"/>
                  <a:pt x="718" y="23"/>
                  <a:pt x="747" y="17"/>
                </a:cubicBezTo>
                <a:cubicBezTo>
                  <a:pt x="777" y="11"/>
                  <a:pt x="807" y="7"/>
                  <a:pt x="838" y="4"/>
                </a:cubicBezTo>
                <a:cubicBezTo>
                  <a:pt x="868" y="1"/>
                  <a:pt x="898" y="0"/>
                  <a:pt x="930" y="0"/>
                </a:cubicBezTo>
                <a:cubicBezTo>
                  <a:pt x="960" y="0"/>
                  <a:pt x="990" y="1"/>
                  <a:pt x="1021" y="4"/>
                </a:cubicBezTo>
                <a:cubicBezTo>
                  <a:pt x="1051" y="7"/>
                  <a:pt x="1081" y="11"/>
                  <a:pt x="1111" y="17"/>
                </a:cubicBezTo>
                <a:cubicBezTo>
                  <a:pt x="1141" y="23"/>
                  <a:pt x="1170" y="31"/>
                  <a:pt x="1199" y="40"/>
                </a:cubicBezTo>
                <a:cubicBezTo>
                  <a:pt x="1228" y="48"/>
                  <a:pt x="1257" y="59"/>
                  <a:pt x="1285" y="70"/>
                </a:cubicBezTo>
                <a:cubicBezTo>
                  <a:pt x="1313" y="82"/>
                  <a:pt x="1341" y="95"/>
                  <a:pt x="1367" y="109"/>
                </a:cubicBezTo>
                <a:cubicBezTo>
                  <a:pt x="1394" y="124"/>
                  <a:pt x="1420" y="139"/>
                  <a:pt x="1445" y="156"/>
                </a:cubicBezTo>
                <a:cubicBezTo>
                  <a:pt x="1471" y="173"/>
                  <a:pt x="1495" y="191"/>
                  <a:pt x="1519" y="210"/>
                </a:cubicBezTo>
                <a:cubicBezTo>
                  <a:pt x="1542" y="230"/>
                  <a:pt x="1565" y="250"/>
                  <a:pt x="1586" y="272"/>
                </a:cubicBezTo>
                <a:cubicBezTo>
                  <a:pt x="1608" y="293"/>
                  <a:pt x="1628" y="316"/>
                  <a:pt x="1647" y="339"/>
                </a:cubicBezTo>
                <a:cubicBezTo>
                  <a:pt x="1667" y="363"/>
                  <a:pt x="1685" y="387"/>
                  <a:pt x="1702" y="412"/>
                </a:cubicBezTo>
                <a:cubicBezTo>
                  <a:pt x="1719" y="437"/>
                  <a:pt x="1734" y="464"/>
                  <a:pt x="1749" y="490"/>
                </a:cubicBezTo>
                <a:cubicBezTo>
                  <a:pt x="1763" y="517"/>
                  <a:pt x="1776" y="545"/>
                  <a:pt x="1787" y="573"/>
                </a:cubicBezTo>
                <a:cubicBezTo>
                  <a:pt x="1799" y="601"/>
                  <a:pt x="1809" y="629"/>
                  <a:pt x="1818" y="659"/>
                </a:cubicBezTo>
                <a:cubicBezTo>
                  <a:pt x="1827" y="688"/>
                  <a:pt x="1834" y="717"/>
                  <a:pt x="1840" y="747"/>
                </a:cubicBezTo>
                <a:cubicBezTo>
                  <a:pt x="1846" y="777"/>
                  <a:pt x="1851" y="807"/>
                  <a:pt x="1854" y="837"/>
                </a:cubicBezTo>
                <a:cubicBezTo>
                  <a:pt x="1857" y="867"/>
                  <a:pt x="1858" y="898"/>
                  <a:pt x="1858" y="928"/>
                </a:cubicBezTo>
                <a:close/>
              </a:path>
            </a:pathLst>
          </a:custGeom>
          <a:solidFill>
            <a:srgbClr val="8EC5FF">
              <a:alpha val="1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5" name="Freihandform: Form 854"/>
          <p:cNvSpPr/>
          <p:nvPr/>
        </p:nvSpPr>
        <p:spPr>
          <a:xfrm>
            <a:off x="668520" y="7320240"/>
            <a:ext cx="534960" cy="535320"/>
          </a:xfrm>
          <a:custGeom>
            <a:avLst/>
            <a:gdLst/>
            <a:ahLst/>
            <a:cxnLst/>
            <a:rect l="0" t="0" r="r" b="b"/>
            <a:pathLst>
              <a:path w="1486" h="1487">
                <a:moveTo>
                  <a:pt x="1486" y="743"/>
                </a:moveTo>
                <a:cubicBezTo>
                  <a:pt x="1486" y="767"/>
                  <a:pt x="1485" y="792"/>
                  <a:pt x="1483" y="816"/>
                </a:cubicBezTo>
                <a:cubicBezTo>
                  <a:pt x="1480" y="840"/>
                  <a:pt x="1477" y="864"/>
                  <a:pt x="1472" y="888"/>
                </a:cubicBezTo>
                <a:cubicBezTo>
                  <a:pt x="1467" y="912"/>
                  <a:pt x="1461" y="935"/>
                  <a:pt x="1454" y="959"/>
                </a:cubicBezTo>
                <a:cubicBezTo>
                  <a:pt x="1447" y="982"/>
                  <a:pt x="1439" y="1005"/>
                  <a:pt x="1430" y="1027"/>
                </a:cubicBezTo>
                <a:cubicBezTo>
                  <a:pt x="1420" y="1050"/>
                  <a:pt x="1410" y="1072"/>
                  <a:pt x="1398" y="1093"/>
                </a:cubicBezTo>
                <a:cubicBezTo>
                  <a:pt x="1387" y="1115"/>
                  <a:pt x="1375" y="1135"/>
                  <a:pt x="1361" y="1156"/>
                </a:cubicBezTo>
                <a:cubicBezTo>
                  <a:pt x="1347" y="1176"/>
                  <a:pt x="1333" y="1195"/>
                  <a:pt x="1318" y="1215"/>
                </a:cubicBezTo>
                <a:cubicBezTo>
                  <a:pt x="1302" y="1234"/>
                  <a:pt x="1286" y="1252"/>
                  <a:pt x="1269" y="1269"/>
                </a:cubicBezTo>
                <a:cubicBezTo>
                  <a:pt x="1251" y="1286"/>
                  <a:pt x="1233" y="1303"/>
                  <a:pt x="1215" y="1318"/>
                </a:cubicBezTo>
                <a:cubicBezTo>
                  <a:pt x="1196" y="1334"/>
                  <a:pt x="1176" y="1348"/>
                  <a:pt x="1156" y="1362"/>
                </a:cubicBezTo>
                <a:cubicBezTo>
                  <a:pt x="1136" y="1375"/>
                  <a:pt x="1115" y="1388"/>
                  <a:pt x="1094" y="1399"/>
                </a:cubicBezTo>
                <a:cubicBezTo>
                  <a:pt x="1072" y="1411"/>
                  <a:pt x="1050" y="1421"/>
                  <a:pt x="1028" y="1430"/>
                </a:cubicBezTo>
                <a:cubicBezTo>
                  <a:pt x="1005" y="1440"/>
                  <a:pt x="982" y="1448"/>
                  <a:pt x="959" y="1455"/>
                </a:cubicBezTo>
                <a:cubicBezTo>
                  <a:pt x="936" y="1462"/>
                  <a:pt x="912" y="1468"/>
                  <a:pt x="888" y="1472"/>
                </a:cubicBezTo>
                <a:cubicBezTo>
                  <a:pt x="864" y="1477"/>
                  <a:pt x="840" y="1481"/>
                  <a:pt x="816" y="1483"/>
                </a:cubicBezTo>
                <a:cubicBezTo>
                  <a:pt x="792" y="1486"/>
                  <a:pt x="768" y="1487"/>
                  <a:pt x="743" y="1487"/>
                </a:cubicBezTo>
                <a:cubicBezTo>
                  <a:pt x="719" y="1487"/>
                  <a:pt x="695" y="1486"/>
                  <a:pt x="671" y="1483"/>
                </a:cubicBezTo>
                <a:cubicBezTo>
                  <a:pt x="646" y="1481"/>
                  <a:pt x="622" y="1477"/>
                  <a:pt x="598" y="1472"/>
                </a:cubicBezTo>
                <a:cubicBezTo>
                  <a:pt x="575" y="1468"/>
                  <a:pt x="551" y="1462"/>
                  <a:pt x="528" y="1455"/>
                </a:cubicBezTo>
                <a:cubicBezTo>
                  <a:pt x="504" y="1448"/>
                  <a:pt x="482" y="1440"/>
                  <a:pt x="459" y="1430"/>
                </a:cubicBezTo>
                <a:cubicBezTo>
                  <a:pt x="437" y="1421"/>
                  <a:pt x="415" y="1411"/>
                  <a:pt x="393" y="1399"/>
                </a:cubicBezTo>
                <a:cubicBezTo>
                  <a:pt x="372" y="1388"/>
                  <a:pt x="350" y="1375"/>
                  <a:pt x="330" y="1362"/>
                </a:cubicBezTo>
                <a:cubicBezTo>
                  <a:pt x="309" y="1348"/>
                  <a:pt x="290" y="1334"/>
                  <a:pt x="271" y="1318"/>
                </a:cubicBezTo>
                <a:cubicBezTo>
                  <a:pt x="252" y="1303"/>
                  <a:pt x="234" y="1286"/>
                  <a:pt x="217" y="1269"/>
                </a:cubicBezTo>
                <a:cubicBezTo>
                  <a:pt x="200" y="1252"/>
                  <a:pt x="184" y="1234"/>
                  <a:pt x="168" y="1215"/>
                </a:cubicBezTo>
                <a:cubicBezTo>
                  <a:pt x="153" y="1195"/>
                  <a:pt x="138" y="1176"/>
                  <a:pt x="125" y="1156"/>
                </a:cubicBezTo>
                <a:cubicBezTo>
                  <a:pt x="111" y="1135"/>
                  <a:pt x="99" y="1115"/>
                  <a:pt x="87" y="1093"/>
                </a:cubicBezTo>
                <a:cubicBezTo>
                  <a:pt x="76" y="1072"/>
                  <a:pt x="65" y="1050"/>
                  <a:pt x="56" y="1027"/>
                </a:cubicBezTo>
                <a:cubicBezTo>
                  <a:pt x="47" y="1005"/>
                  <a:pt x="39" y="982"/>
                  <a:pt x="32" y="959"/>
                </a:cubicBezTo>
                <a:cubicBezTo>
                  <a:pt x="24" y="935"/>
                  <a:pt x="19" y="912"/>
                  <a:pt x="14" y="888"/>
                </a:cubicBezTo>
                <a:cubicBezTo>
                  <a:pt x="9" y="864"/>
                  <a:pt x="6" y="840"/>
                  <a:pt x="3" y="816"/>
                </a:cubicBezTo>
                <a:cubicBezTo>
                  <a:pt x="1" y="792"/>
                  <a:pt x="0" y="767"/>
                  <a:pt x="0" y="743"/>
                </a:cubicBezTo>
                <a:cubicBezTo>
                  <a:pt x="0" y="719"/>
                  <a:pt x="1" y="694"/>
                  <a:pt x="3" y="670"/>
                </a:cubicBezTo>
                <a:cubicBezTo>
                  <a:pt x="6" y="646"/>
                  <a:pt x="9" y="622"/>
                  <a:pt x="14" y="598"/>
                </a:cubicBezTo>
                <a:cubicBezTo>
                  <a:pt x="19" y="574"/>
                  <a:pt x="24" y="551"/>
                  <a:pt x="32" y="527"/>
                </a:cubicBezTo>
                <a:cubicBezTo>
                  <a:pt x="39" y="504"/>
                  <a:pt x="47" y="481"/>
                  <a:pt x="56" y="459"/>
                </a:cubicBezTo>
                <a:cubicBezTo>
                  <a:pt x="65" y="436"/>
                  <a:pt x="76" y="414"/>
                  <a:pt x="87" y="393"/>
                </a:cubicBezTo>
                <a:cubicBezTo>
                  <a:pt x="99" y="371"/>
                  <a:pt x="111" y="350"/>
                  <a:pt x="125" y="330"/>
                </a:cubicBezTo>
                <a:cubicBezTo>
                  <a:pt x="138" y="310"/>
                  <a:pt x="153" y="291"/>
                  <a:pt x="168" y="272"/>
                </a:cubicBezTo>
                <a:cubicBezTo>
                  <a:pt x="184" y="253"/>
                  <a:pt x="200" y="235"/>
                  <a:pt x="217" y="218"/>
                </a:cubicBezTo>
                <a:cubicBezTo>
                  <a:pt x="234" y="200"/>
                  <a:pt x="252" y="184"/>
                  <a:pt x="271" y="169"/>
                </a:cubicBezTo>
                <a:cubicBezTo>
                  <a:pt x="290" y="153"/>
                  <a:pt x="309" y="139"/>
                  <a:pt x="330" y="125"/>
                </a:cubicBezTo>
                <a:cubicBezTo>
                  <a:pt x="350" y="112"/>
                  <a:pt x="372" y="99"/>
                  <a:pt x="393" y="88"/>
                </a:cubicBezTo>
                <a:cubicBezTo>
                  <a:pt x="415" y="76"/>
                  <a:pt x="437" y="66"/>
                  <a:pt x="459" y="57"/>
                </a:cubicBezTo>
                <a:cubicBezTo>
                  <a:pt x="482" y="47"/>
                  <a:pt x="504" y="39"/>
                  <a:pt x="528" y="32"/>
                </a:cubicBezTo>
                <a:cubicBezTo>
                  <a:pt x="551" y="25"/>
                  <a:pt x="575" y="19"/>
                  <a:pt x="598" y="14"/>
                </a:cubicBezTo>
                <a:cubicBezTo>
                  <a:pt x="622" y="10"/>
                  <a:pt x="646" y="6"/>
                  <a:pt x="671" y="4"/>
                </a:cubicBezTo>
                <a:cubicBezTo>
                  <a:pt x="695" y="1"/>
                  <a:pt x="719" y="0"/>
                  <a:pt x="743" y="0"/>
                </a:cubicBezTo>
                <a:cubicBezTo>
                  <a:pt x="768" y="0"/>
                  <a:pt x="792" y="1"/>
                  <a:pt x="816" y="4"/>
                </a:cubicBezTo>
                <a:cubicBezTo>
                  <a:pt x="840" y="6"/>
                  <a:pt x="864" y="10"/>
                  <a:pt x="888" y="14"/>
                </a:cubicBezTo>
                <a:cubicBezTo>
                  <a:pt x="912" y="19"/>
                  <a:pt x="936" y="25"/>
                  <a:pt x="959" y="32"/>
                </a:cubicBezTo>
                <a:cubicBezTo>
                  <a:pt x="982" y="39"/>
                  <a:pt x="1005" y="47"/>
                  <a:pt x="1028" y="57"/>
                </a:cubicBezTo>
                <a:cubicBezTo>
                  <a:pt x="1050" y="66"/>
                  <a:pt x="1072" y="76"/>
                  <a:pt x="1094" y="88"/>
                </a:cubicBezTo>
                <a:cubicBezTo>
                  <a:pt x="1115" y="99"/>
                  <a:pt x="1136" y="112"/>
                  <a:pt x="1156" y="125"/>
                </a:cubicBezTo>
                <a:cubicBezTo>
                  <a:pt x="1176" y="139"/>
                  <a:pt x="1196" y="153"/>
                  <a:pt x="1215" y="169"/>
                </a:cubicBezTo>
                <a:cubicBezTo>
                  <a:pt x="1233" y="184"/>
                  <a:pt x="1251" y="200"/>
                  <a:pt x="1269" y="218"/>
                </a:cubicBezTo>
                <a:cubicBezTo>
                  <a:pt x="1286" y="235"/>
                  <a:pt x="1302" y="253"/>
                  <a:pt x="1318" y="272"/>
                </a:cubicBezTo>
                <a:cubicBezTo>
                  <a:pt x="1333" y="291"/>
                  <a:pt x="1347" y="310"/>
                  <a:pt x="1361" y="330"/>
                </a:cubicBezTo>
                <a:cubicBezTo>
                  <a:pt x="1375" y="350"/>
                  <a:pt x="1387" y="371"/>
                  <a:pt x="1398" y="393"/>
                </a:cubicBezTo>
                <a:cubicBezTo>
                  <a:pt x="1410" y="414"/>
                  <a:pt x="1420" y="436"/>
                  <a:pt x="1430" y="459"/>
                </a:cubicBezTo>
                <a:cubicBezTo>
                  <a:pt x="1439" y="481"/>
                  <a:pt x="1447" y="504"/>
                  <a:pt x="1454" y="527"/>
                </a:cubicBezTo>
                <a:cubicBezTo>
                  <a:pt x="1461" y="551"/>
                  <a:pt x="1467" y="574"/>
                  <a:pt x="1472" y="598"/>
                </a:cubicBezTo>
                <a:cubicBezTo>
                  <a:pt x="1477" y="622"/>
                  <a:pt x="1480" y="646"/>
                  <a:pt x="1483" y="670"/>
                </a:cubicBezTo>
                <a:cubicBezTo>
                  <a:pt x="1485" y="694"/>
                  <a:pt x="1486" y="719"/>
                  <a:pt x="1486" y="743"/>
                </a:cubicBezTo>
                <a:close/>
              </a:path>
            </a:pathLst>
          </a:custGeom>
          <a:solidFill>
            <a:srgbClr val="7BF1A8">
              <a:alpha val="1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6" name="Textfeld 855"/>
          <p:cNvSpPr txBox="1"/>
          <p:nvPr/>
        </p:nvSpPr>
        <p:spPr>
          <a:xfrm>
            <a:off x="10238760" y="8958600"/>
            <a:ext cx="3762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9.1/12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7" name="Grafik 856"/>
          <p:cNvPicPr/>
          <p:nvPr/>
        </p:nvPicPr>
        <p:blipFill>
          <a:blip r:embed="rId2"/>
          <a:stretch/>
        </p:blipFill>
        <p:spPr>
          <a:xfrm>
            <a:off x="0" y="0"/>
            <a:ext cx="10696320" cy="68857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58" name="Grafik 857"/>
          <p:cNvPicPr/>
          <p:nvPr/>
        </p:nvPicPr>
        <p:blipFill>
          <a:blip r:embed="rId3"/>
          <a:stretch/>
        </p:blipFill>
        <p:spPr>
          <a:xfrm>
            <a:off x="534960" y="735480"/>
            <a:ext cx="801720" cy="33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59" name="Textfeld 858"/>
          <p:cNvSpPr txBox="1"/>
          <p:nvPr/>
        </p:nvSpPr>
        <p:spPr>
          <a:xfrm>
            <a:off x="534960" y="322560"/>
            <a:ext cx="8153640" cy="3495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2370" b="1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Sonderfall: OMG-Therapie bei Niereninsuﬃzienz</a:t>
            </a:r>
            <a:endParaRPr lang="en-US" sz="237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60" name="Freihandform: Form 859"/>
          <p:cNvSpPr/>
          <p:nvPr/>
        </p:nvSpPr>
        <p:spPr>
          <a:xfrm>
            <a:off x="0" y="6417720"/>
            <a:ext cx="10696680" cy="468360"/>
          </a:xfrm>
          <a:custGeom>
            <a:avLst/>
            <a:gdLst/>
            <a:ahLst/>
            <a:cxnLst/>
            <a:rect l="0" t="0" r="r" b="b"/>
            <a:pathLst>
              <a:path w="29713" h="1301">
                <a:moveTo>
                  <a:pt x="0" y="0"/>
                </a:moveTo>
                <a:lnTo>
                  <a:pt x="29713" y="0"/>
                </a:lnTo>
                <a:lnTo>
                  <a:pt x="29713" y="1301"/>
                </a:lnTo>
                <a:lnTo>
                  <a:pt x="0" y="1301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3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861" name="Grafik 860"/>
          <p:cNvPicPr/>
          <p:nvPr/>
        </p:nvPicPr>
        <p:blipFill>
          <a:blip r:embed="rId4"/>
          <a:stretch/>
        </p:blipFill>
        <p:spPr>
          <a:xfrm>
            <a:off x="334440" y="6593400"/>
            <a:ext cx="10008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62" name="Textfeld 861"/>
          <p:cNvSpPr txBox="1"/>
          <p:nvPr/>
        </p:nvSpPr>
        <p:spPr>
          <a:xfrm>
            <a:off x="534960" y="923040"/>
            <a:ext cx="662580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32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Anpassungen bei terminaler Niereninsuﬃzienz (CKD Grad 5, GFR &lt; 15 ml/min)</a:t>
            </a:r>
            <a:endParaRPr lang="en-US" sz="13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63" name="Textfeld 862"/>
          <p:cNvSpPr txBox="1"/>
          <p:nvPr/>
        </p:nvSpPr>
        <p:spPr>
          <a:xfrm>
            <a:off x="501480" y="6585120"/>
            <a:ext cx="7722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 13. Juli 2025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64" name="Freihandform: Form 863"/>
          <p:cNvSpPr/>
          <p:nvPr/>
        </p:nvSpPr>
        <p:spPr>
          <a:xfrm>
            <a:off x="534600" y="1403640"/>
            <a:ext cx="9627480" cy="802800"/>
          </a:xfrm>
          <a:custGeom>
            <a:avLst/>
            <a:gdLst/>
            <a:ahLst/>
            <a:cxnLst/>
            <a:rect l="0" t="0" r="r" b="b"/>
            <a:pathLst>
              <a:path w="26743" h="2230">
                <a:moveTo>
                  <a:pt x="0" y="2044"/>
                </a:moveTo>
                <a:lnTo>
                  <a:pt x="0" y="186"/>
                </a:lnTo>
                <a:cubicBezTo>
                  <a:pt x="0" y="174"/>
                  <a:pt x="1" y="162"/>
                  <a:pt x="4" y="150"/>
                </a:cubicBezTo>
                <a:cubicBezTo>
                  <a:pt x="6" y="138"/>
                  <a:pt x="10" y="126"/>
                  <a:pt x="14" y="115"/>
                </a:cubicBezTo>
                <a:cubicBezTo>
                  <a:pt x="19" y="104"/>
                  <a:pt x="25" y="93"/>
                  <a:pt x="31" y="83"/>
                </a:cubicBezTo>
                <a:cubicBezTo>
                  <a:pt x="38" y="73"/>
                  <a:pt x="46" y="63"/>
                  <a:pt x="55" y="55"/>
                </a:cubicBezTo>
                <a:cubicBezTo>
                  <a:pt x="63" y="46"/>
                  <a:pt x="73" y="38"/>
                  <a:pt x="83" y="32"/>
                </a:cubicBezTo>
                <a:cubicBezTo>
                  <a:pt x="93" y="25"/>
                  <a:pt x="104" y="19"/>
                  <a:pt x="115" y="14"/>
                </a:cubicBezTo>
                <a:cubicBezTo>
                  <a:pt x="126" y="10"/>
                  <a:pt x="138" y="6"/>
                  <a:pt x="150" y="4"/>
                </a:cubicBezTo>
                <a:cubicBezTo>
                  <a:pt x="162" y="1"/>
                  <a:pt x="174" y="0"/>
                  <a:pt x="186" y="0"/>
                </a:cubicBezTo>
                <a:lnTo>
                  <a:pt x="26557" y="0"/>
                </a:lnTo>
                <a:cubicBezTo>
                  <a:pt x="26569" y="0"/>
                  <a:pt x="26581" y="1"/>
                  <a:pt x="26593" y="4"/>
                </a:cubicBezTo>
                <a:cubicBezTo>
                  <a:pt x="26605" y="6"/>
                  <a:pt x="26617" y="10"/>
                  <a:pt x="26628" y="14"/>
                </a:cubicBezTo>
                <a:cubicBezTo>
                  <a:pt x="26639" y="19"/>
                  <a:pt x="26650" y="25"/>
                  <a:pt x="26660" y="32"/>
                </a:cubicBezTo>
                <a:cubicBezTo>
                  <a:pt x="26670" y="38"/>
                  <a:pt x="26680" y="46"/>
                  <a:pt x="26688" y="55"/>
                </a:cubicBezTo>
                <a:cubicBezTo>
                  <a:pt x="26697" y="63"/>
                  <a:pt x="26704" y="73"/>
                  <a:pt x="26711" y="83"/>
                </a:cubicBezTo>
                <a:cubicBezTo>
                  <a:pt x="26718" y="93"/>
                  <a:pt x="26724" y="104"/>
                  <a:pt x="26728" y="115"/>
                </a:cubicBezTo>
                <a:cubicBezTo>
                  <a:pt x="26733" y="126"/>
                  <a:pt x="26737" y="138"/>
                  <a:pt x="26739" y="150"/>
                </a:cubicBezTo>
                <a:cubicBezTo>
                  <a:pt x="26741" y="162"/>
                  <a:pt x="26743" y="174"/>
                  <a:pt x="26743" y="186"/>
                </a:cubicBezTo>
                <a:lnTo>
                  <a:pt x="26743" y="2044"/>
                </a:lnTo>
                <a:cubicBezTo>
                  <a:pt x="26743" y="2056"/>
                  <a:pt x="26741" y="2068"/>
                  <a:pt x="26739" y="2080"/>
                </a:cubicBezTo>
                <a:cubicBezTo>
                  <a:pt x="26737" y="2092"/>
                  <a:pt x="26733" y="2104"/>
                  <a:pt x="26728" y="2115"/>
                </a:cubicBezTo>
                <a:cubicBezTo>
                  <a:pt x="26724" y="2126"/>
                  <a:pt x="26718" y="2137"/>
                  <a:pt x="26711" y="2147"/>
                </a:cubicBezTo>
                <a:cubicBezTo>
                  <a:pt x="26704" y="2157"/>
                  <a:pt x="26697" y="2167"/>
                  <a:pt x="26688" y="2175"/>
                </a:cubicBezTo>
                <a:cubicBezTo>
                  <a:pt x="26680" y="2184"/>
                  <a:pt x="26670" y="2192"/>
                  <a:pt x="26660" y="2198"/>
                </a:cubicBezTo>
                <a:cubicBezTo>
                  <a:pt x="26650" y="2205"/>
                  <a:pt x="26639" y="2211"/>
                  <a:pt x="26628" y="2216"/>
                </a:cubicBezTo>
                <a:cubicBezTo>
                  <a:pt x="26617" y="2220"/>
                  <a:pt x="26605" y="2224"/>
                  <a:pt x="26593" y="2226"/>
                </a:cubicBezTo>
                <a:cubicBezTo>
                  <a:pt x="26581" y="2229"/>
                  <a:pt x="26569" y="2230"/>
                  <a:pt x="26557" y="2230"/>
                </a:cubicBezTo>
                <a:lnTo>
                  <a:pt x="186" y="2230"/>
                </a:lnTo>
                <a:cubicBezTo>
                  <a:pt x="174" y="2230"/>
                  <a:pt x="162" y="2229"/>
                  <a:pt x="150" y="2226"/>
                </a:cubicBezTo>
                <a:cubicBezTo>
                  <a:pt x="138" y="2224"/>
                  <a:pt x="126" y="2220"/>
                  <a:pt x="115" y="2216"/>
                </a:cubicBezTo>
                <a:cubicBezTo>
                  <a:pt x="104" y="2211"/>
                  <a:pt x="93" y="2205"/>
                  <a:pt x="83" y="2198"/>
                </a:cubicBezTo>
                <a:cubicBezTo>
                  <a:pt x="73" y="2192"/>
                  <a:pt x="63" y="2184"/>
                  <a:pt x="55" y="2175"/>
                </a:cubicBezTo>
                <a:cubicBezTo>
                  <a:pt x="46" y="2167"/>
                  <a:pt x="38" y="2157"/>
                  <a:pt x="31" y="2147"/>
                </a:cubicBezTo>
                <a:cubicBezTo>
                  <a:pt x="25" y="2137"/>
                  <a:pt x="19" y="2126"/>
                  <a:pt x="14" y="2115"/>
                </a:cubicBezTo>
                <a:cubicBezTo>
                  <a:pt x="10" y="2104"/>
                  <a:pt x="6" y="2092"/>
                  <a:pt x="4" y="2080"/>
                </a:cubicBezTo>
                <a:cubicBezTo>
                  <a:pt x="1" y="2068"/>
                  <a:pt x="0" y="2056"/>
                  <a:pt x="0" y="2044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65" name="Freihandform: Form 864"/>
          <p:cNvSpPr/>
          <p:nvPr/>
        </p:nvSpPr>
        <p:spPr>
          <a:xfrm>
            <a:off x="701640" y="1604160"/>
            <a:ext cx="201600" cy="401760"/>
          </a:xfrm>
          <a:custGeom>
            <a:avLst/>
            <a:gdLst/>
            <a:ahLst/>
            <a:cxnLst/>
            <a:rect l="0" t="0" r="r" b="b"/>
            <a:pathLst>
              <a:path w="560" h="1116">
                <a:moveTo>
                  <a:pt x="0" y="837"/>
                </a:moveTo>
                <a:lnTo>
                  <a:pt x="0" y="279"/>
                </a:lnTo>
                <a:cubicBezTo>
                  <a:pt x="0" y="261"/>
                  <a:pt x="3" y="243"/>
                  <a:pt x="7" y="225"/>
                </a:cubicBezTo>
                <a:cubicBezTo>
                  <a:pt x="10" y="207"/>
                  <a:pt x="16" y="189"/>
                  <a:pt x="23" y="172"/>
                </a:cubicBezTo>
                <a:cubicBezTo>
                  <a:pt x="30" y="155"/>
                  <a:pt x="38" y="139"/>
                  <a:pt x="48" y="124"/>
                </a:cubicBezTo>
                <a:cubicBezTo>
                  <a:pt x="59" y="109"/>
                  <a:pt x="70" y="95"/>
                  <a:pt x="83" y="82"/>
                </a:cubicBezTo>
                <a:cubicBezTo>
                  <a:pt x="96" y="69"/>
                  <a:pt x="110" y="58"/>
                  <a:pt x="125" y="47"/>
                </a:cubicBezTo>
                <a:cubicBezTo>
                  <a:pt x="140" y="37"/>
                  <a:pt x="156" y="29"/>
                  <a:pt x="173" y="22"/>
                </a:cubicBezTo>
                <a:cubicBezTo>
                  <a:pt x="190" y="15"/>
                  <a:pt x="208" y="9"/>
                  <a:pt x="226" y="6"/>
                </a:cubicBezTo>
                <a:cubicBezTo>
                  <a:pt x="244" y="2"/>
                  <a:pt x="262" y="0"/>
                  <a:pt x="280" y="0"/>
                </a:cubicBezTo>
                <a:cubicBezTo>
                  <a:pt x="298" y="0"/>
                  <a:pt x="316" y="2"/>
                  <a:pt x="334" y="6"/>
                </a:cubicBezTo>
                <a:cubicBezTo>
                  <a:pt x="352" y="9"/>
                  <a:pt x="370" y="15"/>
                  <a:pt x="387" y="22"/>
                </a:cubicBezTo>
                <a:cubicBezTo>
                  <a:pt x="403" y="29"/>
                  <a:pt x="420" y="37"/>
                  <a:pt x="435" y="47"/>
                </a:cubicBezTo>
                <a:cubicBezTo>
                  <a:pt x="450" y="58"/>
                  <a:pt x="464" y="69"/>
                  <a:pt x="477" y="82"/>
                </a:cubicBezTo>
                <a:cubicBezTo>
                  <a:pt x="490" y="95"/>
                  <a:pt x="501" y="109"/>
                  <a:pt x="512" y="124"/>
                </a:cubicBezTo>
                <a:cubicBezTo>
                  <a:pt x="522" y="139"/>
                  <a:pt x="530" y="155"/>
                  <a:pt x="537" y="172"/>
                </a:cubicBezTo>
                <a:cubicBezTo>
                  <a:pt x="544" y="189"/>
                  <a:pt x="550" y="207"/>
                  <a:pt x="553" y="225"/>
                </a:cubicBezTo>
                <a:cubicBezTo>
                  <a:pt x="557" y="243"/>
                  <a:pt x="560" y="261"/>
                  <a:pt x="560" y="279"/>
                </a:cubicBezTo>
                <a:lnTo>
                  <a:pt x="560" y="837"/>
                </a:lnTo>
                <a:cubicBezTo>
                  <a:pt x="560" y="855"/>
                  <a:pt x="557" y="873"/>
                  <a:pt x="553" y="891"/>
                </a:cubicBezTo>
                <a:cubicBezTo>
                  <a:pt x="550" y="909"/>
                  <a:pt x="544" y="927"/>
                  <a:pt x="537" y="944"/>
                </a:cubicBezTo>
                <a:cubicBezTo>
                  <a:pt x="530" y="961"/>
                  <a:pt x="522" y="977"/>
                  <a:pt x="512" y="992"/>
                </a:cubicBezTo>
                <a:cubicBezTo>
                  <a:pt x="501" y="1007"/>
                  <a:pt x="490" y="1021"/>
                  <a:pt x="477" y="1034"/>
                </a:cubicBezTo>
                <a:cubicBezTo>
                  <a:pt x="464" y="1047"/>
                  <a:pt x="450" y="1059"/>
                  <a:pt x="435" y="1069"/>
                </a:cubicBezTo>
                <a:cubicBezTo>
                  <a:pt x="420" y="1079"/>
                  <a:pt x="403" y="1087"/>
                  <a:pt x="387" y="1094"/>
                </a:cubicBezTo>
                <a:cubicBezTo>
                  <a:pt x="370" y="1101"/>
                  <a:pt x="352" y="1107"/>
                  <a:pt x="334" y="1110"/>
                </a:cubicBezTo>
                <a:cubicBezTo>
                  <a:pt x="316" y="1114"/>
                  <a:pt x="298" y="1116"/>
                  <a:pt x="280" y="1116"/>
                </a:cubicBezTo>
                <a:cubicBezTo>
                  <a:pt x="262" y="1116"/>
                  <a:pt x="244" y="1114"/>
                  <a:pt x="226" y="1110"/>
                </a:cubicBezTo>
                <a:cubicBezTo>
                  <a:pt x="208" y="1107"/>
                  <a:pt x="190" y="1101"/>
                  <a:pt x="173" y="1094"/>
                </a:cubicBezTo>
                <a:cubicBezTo>
                  <a:pt x="156" y="1087"/>
                  <a:pt x="140" y="1079"/>
                  <a:pt x="125" y="1069"/>
                </a:cubicBezTo>
                <a:cubicBezTo>
                  <a:pt x="110" y="1059"/>
                  <a:pt x="96" y="1047"/>
                  <a:pt x="83" y="1034"/>
                </a:cubicBezTo>
                <a:cubicBezTo>
                  <a:pt x="70" y="1021"/>
                  <a:pt x="59" y="1007"/>
                  <a:pt x="48" y="992"/>
                </a:cubicBezTo>
                <a:cubicBezTo>
                  <a:pt x="38" y="977"/>
                  <a:pt x="30" y="961"/>
                  <a:pt x="23" y="944"/>
                </a:cubicBezTo>
                <a:cubicBezTo>
                  <a:pt x="16" y="927"/>
                  <a:pt x="10" y="909"/>
                  <a:pt x="7" y="891"/>
                </a:cubicBezTo>
                <a:cubicBezTo>
                  <a:pt x="3" y="873"/>
                  <a:pt x="0" y="855"/>
                  <a:pt x="0" y="837"/>
                </a:cubicBezTo>
                <a:close/>
              </a:path>
            </a:pathLst>
          </a:custGeom>
          <a:solidFill>
            <a:srgbClr val="51A2FF">
              <a:alpha val="3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66" name="Textfeld 865"/>
          <p:cNvSpPr txBox="1"/>
          <p:nvPr/>
        </p:nvSpPr>
        <p:spPr>
          <a:xfrm>
            <a:off x="3727080" y="6569640"/>
            <a:ext cx="41965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Therapieoptionen für Myasthenia Gravis: Chancen und Risiken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67" name="Textfeld 866"/>
          <p:cNvSpPr txBox="1"/>
          <p:nvPr/>
        </p:nvSpPr>
        <p:spPr>
          <a:xfrm>
            <a:off x="1036080" y="1598760"/>
            <a:ext cx="860652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18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Die Behandlung von OMG-Patienten mit terminaler Niereninsuﬃzienz erfordert erhebliche Anpassungen aufgrund</a:t>
            </a:r>
            <a:endParaRPr lang="en-US" sz="118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68" name="Freihandform: Form 867"/>
          <p:cNvSpPr/>
          <p:nvPr/>
        </p:nvSpPr>
        <p:spPr>
          <a:xfrm>
            <a:off x="551520" y="2540160"/>
            <a:ext cx="4696560" cy="1203840"/>
          </a:xfrm>
          <a:custGeom>
            <a:avLst/>
            <a:gdLst/>
            <a:ahLst/>
            <a:cxnLst/>
            <a:rect l="0" t="0" r="r" b="b"/>
            <a:pathLst>
              <a:path w="13046" h="3344">
                <a:moveTo>
                  <a:pt x="0" y="3158"/>
                </a:moveTo>
                <a:lnTo>
                  <a:pt x="0" y="186"/>
                </a:lnTo>
                <a:cubicBezTo>
                  <a:pt x="0" y="174"/>
                  <a:pt x="0" y="162"/>
                  <a:pt x="2" y="150"/>
                </a:cubicBezTo>
                <a:cubicBezTo>
                  <a:pt x="4" y="138"/>
                  <a:pt x="7" y="126"/>
                  <a:pt x="10" y="115"/>
                </a:cubicBezTo>
                <a:cubicBezTo>
                  <a:pt x="14" y="104"/>
                  <a:pt x="18" y="93"/>
                  <a:pt x="23" y="83"/>
                </a:cubicBezTo>
                <a:cubicBezTo>
                  <a:pt x="28" y="73"/>
                  <a:pt x="34" y="63"/>
                  <a:pt x="40" y="55"/>
                </a:cubicBezTo>
                <a:cubicBezTo>
                  <a:pt x="47" y="46"/>
                  <a:pt x="54" y="38"/>
                  <a:pt x="61" y="32"/>
                </a:cubicBezTo>
                <a:cubicBezTo>
                  <a:pt x="69" y="25"/>
                  <a:pt x="77" y="19"/>
                  <a:pt x="86" y="14"/>
                </a:cubicBezTo>
                <a:cubicBezTo>
                  <a:pt x="94" y="10"/>
                  <a:pt x="103" y="6"/>
                  <a:pt x="112" y="4"/>
                </a:cubicBezTo>
                <a:cubicBezTo>
                  <a:pt x="121" y="1"/>
                  <a:pt x="130" y="0"/>
                  <a:pt x="139" y="0"/>
                </a:cubicBezTo>
                <a:lnTo>
                  <a:pt x="12861" y="0"/>
                </a:lnTo>
                <a:cubicBezTo>
                  <a:pt x="12873" y="0"/>
                  <a:pt x="12885" y="1"/>
                  <a:pt x="12897" y="4"/>
                </a:cubicBezTo>
                <a:cubicBezTo>
                  <a:pt x="12909" y="6"/>
                  <a:pt x="12920" y="10"/>
                  <a:pt x="12932" y="14"/>
                </a:cubicBezTo>
                <a:cubicBezTo>
                  <a:pt x="12943" y="19"/>
                  <a:pt x="12954" y="25"/>
                  <a:pt x="12964" y="32"/>
                </a:cubicBezTo>
                <a:cubicBezTo>
                  <a:pt x="12974" y="38"/>
                  <a:pt x="12983" y="46"/>
                  <a:pt x="12992" y="55"/>
                </a:cubicBezTo>
                <a:cubicBezTo>
                  <a:pt x="13001" y="63"/>
                  <a:pt x="13008" y="73"/>
                  <a:pt x="13015" y="83"/>
                </a:cubicBezTo>
                <a:cubicBezTo>
                  <a:pt x="13022" y="93"/>
                  <a:pt x="13027" y="104"/>
                  <a:pt x="13032" y="115"/>
                </a:cubicBezTo>
                <a:cubicBezTo>
                  <a:pt x="13037" y="126"/>
                  <a:pt x="13040" y="138"/>
                  <a:pt x="13043" y="150"/>
                </a:cubicBezTo>
                <a:cubicBezTo>
                  <a:pt x="13045" y="162"/>
                  <a:pt x="13046" y="174"/>
                  <a:pt x="13046" y="186"/>
                </a:cubicBezTo>
                <a:lnTo>
                  <a:pt x="13046" y="3158"/>
                </a:lnTo>
                <a:cubicBezTo>
                  <a:pt x="13046" y="3170"/>
                  <a:pt x="13045" y="3183"/>
                  <a:pt x="13043" y="3194"/>
                </a:cubicBezTo>
                <a:cubicBezTo>
                  <a:pt x="13040" y="3206"/>
                  <a:pt x="13037" y="3218"/>
                  <a:pt x="13032" y="3229"/>
                </a:cubicBezTo>
                <a:cubicBezTo>
                  <a:pt x="13027" y="3241"/>
                  <a:pt x="13022" y="3251"/>
                  <a:pt x="13015" y="3261"/>
                </a:cubicBezTo>
                <a:cubicBezTo>
                  <a:pt x="13008" y="3272"/>
                  <a:pt x="13001" y="3281"/>
                  <a:pt x="12992" y="3290"/>
                </a:cubicBezTo>
                <a:cubicBezTo>
                  <a:pt x="12983" y="3298"/>
                  <a:pt x="12974" y="3306"/>
                  <a:pt x="12964" y="3313"/>
                </a:cubicBezTo>
                <a:cubicBezTo>
                  <a:pt x="12954" y="3319"/>
                  <a:pt x="12943" y="3325"/>
                  <a:pt x="12932" y="3330"/>
                </a:cubicBezTo>
                <a:cubicBezTo>
                  <a:pt x="12920" y="3334"/>
                  <a:pt x="12909" y="3338"/>
                  <a:pt x="12897" y="3340"/>
                </a:cubicBezTo>
                <a:cubicBezTo>
                  <a:pt x="12885" y="3343"/>
                  <a:pt x="12873" y="3344"/>
                  <a:pt x="12861" y="3344"/>
                </a:cubicBezTo>
                <a:lnTo>
                  <a:pt x="139" y="3344"/>
                </a:lnTo>
                <a:cubicBezTo>
                  <a:pt x="130" y="3344"/>
                  <a:pt x="121" y="3343"/>
                  <a:pt x="112" y="3340"/>
                </a:cubicBezTo>
                <a:cubicBezTo>
                  <a:pt x="103" y="3338"/>
                  <a:pt x="94" y="3334"/>
                  <a:pt x="86" y="3330"/>
                </a:cubicBezTo>
                <a:cubicBezTo>
                  <a:pt x="77" y="3325"/>
                  <a:pt x="69" y="3319"/>
                  <a:pt x="61" y="3313"/>
                </a:cubicBezTo>
                <a:cubicBezTo>
                  <a:pt x="54" y="3306"/>
                  <a:pt x="47" y="3298"/>
                  <a:pt x="40" y="3290"/>
                </a:cubicBezTo>
                <a:cubicBezTo>
                  <a:pt x="34" y="3281"/>
                  <a:pt x="28" y="3272"/>
                  <a:pt x="23" y="3261"/>
                </a:cubicBezTo>
                <a:cubicBezTo>
                  <a:pt x="18" y="3251"/>
                  <a:pt x="14" y="3241"/>
                  <a:pt x="10" y="3229"/>
                </a:cubicBezTo>
                <a:cubicBezTo>
                  <a:pt x="7" y="3218"/>
                  <a:pt x="4" y="3206"/>
                  <a:pt x="2" y="3194"/>
                </a:cubicBezTo>
                <a:cubicBezTo>
                  <a:pt x="0" y="3183"/>
                  <a:pt x="0" y="3170"/>
                  <a:pt x="0" y="3158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69" name="Freihandform: Form 868"/>
          <p:cNvSpPr/>
          <p:nvPr/>
        </p:nvSpPr>
        <p:spPr>
          <a:xfrm>
            <a:off x="534600" y="2540160"/>
            <a:ext cx="67320" cy="1203840"/>
          </a:xfrm>
          <a:custGeom>
            <a:avLst/>
            <a:gdLst/>
            <a:ahLst/>
            <a:cxnLst/>
            <a:rect l="0" t="0" r="r" b="b"/>
            <a:pathLst>
              <a:path w="187" h="3344">
                <a:moveTo>
                  <a:pt x="151" y="14"/>
                </a:moveTo>
                <a:cubicBezTo>
                  <a:pt x="140" y="24"/>
                  <a:pt x="130" y="37"/>
                  <a:pt x="121" y="55"/>
                </a:cubicBezTo>
                <a:cubicBezTo>
                  <a:pt x="112" y="72"/>
                  <a:pt x="106" y="92"/>
                  <a:pt x="101" y="115"/>
                </a:cubicBezTo>
                <a:cubicBezTo>
                  <a:pt x="96" y="138"/>
                  <a:pt x="94" y="161"/>
                  <a:pt x="94" y="186"/>
                </a:cubicBezTo>
                <a:lnTo>
                  <a:pt x="94" y="3158"/>
                </a:lnTo>
                <a:cubicBezTo>
                  <a:pt x="94" y="3183"/>
                  <a:pt x="96" y="3207"/>
                  <a:pt x="101" y="3229"/>
                </a:cubicBezTo>
                <a:cubicBezTo>
                  <a:pt x="106" y="3252"/>
                  <a:pt x="112" y="3272"/>
                  <a:pt x="121" y="3290"/>
                </a:cubicBezTo>
                <a:cubicBezTo>
                  <a:pt x="130" y="3307"/>
                  <a:pt x="140" y="3320"/>
                  <a:pt x="151" y="3330"/>
                </a:cubicBezTo>
                <a:cubicBezTo>
                  <a:pt x="163" y="3339"/>
                  <a:pt x="175" y="3344"/>
                  <a:pt x="187" y="3344"/>
                </a:cubicBezTo>
                <a:cubicBezTo>
                  <a:pt x="162" y="3344"/>
                  <a:pt x="139" y="3339"/>
                  <a:pt x="116" y="3330"/>
                </a:cubicBezTo>
                <a:cubicBezTo>
                  <a:pt x="93" y="3320"/>
                  <a:pt x="72" y="3307"/>
                  <a:pt x="55" y="3290"/>
                </a:cubicBezTo>
                <a:cubicBezTo>
                  <a:pt x="37" y="3272"/>
                  <a:pt x="24" y="3252"/>
                  <a:pt x="14" y="3229"/>
                </a:cubicBezTo>
                <a:cubicBezTo>
                  <a:pt x="5" y="3207"/>
                  <a:pt x="0" y="3183"/>
                  <a:pt x="0" y="3158"/>
                </a:cubicBezTo>
                <a:lnTo>
                  <a:pt x="0" y="186"/>
                </a:lnTo>
                <a:cubicBezTo>
                  <a:pt x="0" y="161"/>
                  <a:pt x="5" y="138"/>
                  <a:pt x="14" y="115"/>
                </a:cubicBezTo>
                <a:cubicBezTo>
                  <a:pt x="24" y="92"/>
                  <a:pt x="37" y="72"/>
                  <a:pt x="55" y="55"/>
                </a:cubicBezTo>
                <a:cubicBezTo>
                  <a:pt x="72" y="37"/>
                  <a:pt x="93" y="24"/>
                  <a:pt x="116" y="14"/>
                </a:cubicBezTo>
                <a:cubicBezTo>
                  <a:pt x="139" y="5"/>
                  <a:pt x="162" y="0"/>
                  <a:pt x="187" y="0"/>
                </a:cubicBezTo>
                <a:cubicBezTo>
                  <a:pt x="175" y="0"/>
                  <a:pt x="163" y="5"/>
                  <a:pt x="151" y="14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70" name="Textfeld 869"/>
          <p:cNvSpPr txBox="1"/>
          <p:nvPr/>
        </p:nvSpPr>
        <p:spPr>
          <a:xfrm>
            <a:off x="1036080" y="1832760"/>
            <a:ext cx="586440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18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veränderter Medikamentenausscheidung und erhöhter Nebenwirkungsrisiken</a:t>
            </a:r>
            <a:endParaRPr lang="en-US" sz="118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1" name="Textfeld 870"/>
          <p:cNvSpPr txBox="1"/>
          <p:nvPr/>
        </p:nvSpPr>
        <p:spPr>
          <a:xfrm>
            <a:off x="702000" y="2694600"/>
            <a:ext cx="131688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320" b="1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Pyridostigmin</a:t>
            </a:r>
            <a:endParaRPr lang="en-US" sz="13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2" name="Freihandform: Form 871"/>
          <p:cNvSpPr/>
          <p:nvPr/>
        </p:nvSpPr>
        <p:spPr>
          <a:xfrm>
            <a:off x="4763160" y="2740680"/>
            <a:ext cx="100440" cy="100800"/>
          </a:xfrm>
          <a:custGeom>
            <a:avLst/>
            <a:gdLst/>
            <a:ahLst/>
            <a:cxnLst/>
            <a:rect l="0" t="0" r="r" b="b"/>
            <a:pathLst>
              <a:path w="279" h="280">
                <a:moveTo>
                  <a:pt x="279" y="141"/>
                </a:moveTo>
                <a:cubicBezTo>
                  <a:pt x="279" y="159"/>
                  <a:pt x="276" y="177"/>
                  <a:pt x="269" y="194"/>
                </a:cubicBezTo>
                <a:cubicBezTo>
                  <a:pt x="262" y="211"/>
                  <a:pt x="251" y="226"/>
                  <a:pt x="238" y="239"/>
                </a:cubicBezTo>
                <a:cubicBezTo>
                  <a:pt x="225" y="252"/>
                  <a:pt x="210" y="262"/>
                  <a:pt x="193" y="269"/>
                </a:cubicBezTo>
                <a:cubicBezTo>
                  <a:pt x="175" y="276"/>
                  <a:pt x="158" y="280"/>
                  <a:pt x="139" y="280"/>
                </a:cubicBezTo>
                <a:cubicBezTo>
                  <a:pt x="121" y="280"/>
                  <a:pt x="103" y="276"/>
                  <a:pt x="86" y="269"/>
                </a:cubicBezTo>
                <a:cubicBezTo>
                  <a:pt x="69" y="262"/>
                  <a:pt x="54" y="252"/>
                  <a:pt x="41" y="239"/>
                </a:cubicBezTo>
                <a:cubicBezTo>
                  <a:pt x="28" y="226"/>
                  <a:pt x="18" y="211"/>
                  <a:pt x="11" y="194"/>
                </a:cubicBezTo>
                <a:cubicBezTo>
                  <a:pt x="3" y="177"/>
                  <a:pt x="0" y="159"/>
                  <a:pt x="0" y="141"/>
                </a:cubicBezTo>
                <a:cubicBezTo>
                  <a:pt x="0" y="122"/>
                  <a:pt x="3" y="104"/>
                  <a:pt x="11" y="87"/>
                </a:cubicBezTo>
                <a:cubicBezTo>
                  <a:pt x="18" y="70"/>
                  <a:pt x="28" y="55"/>
                  <a:pt x="41" y="42"/>
                </a:cubicBezTo>
                <a:cubicBezTo>
                  <a:pt x="54" y="28"/>
                  <a:pt x="69" y="18"/>
                  <a:pt x="86" y="11"/>
                </a:cubicBezTo>
                <a:cubicBezTo>
                  <a:pt x="103" y="4"/>
                  <a:pt x="121" y="0"/>
                  <a:pt x="139" y="0"/>
                </a:cubicBezTo>
                <a:cubicBezTo>
                  <a:pt x="158" y="0"/>
                  <a:pt x="175" y="4"/>
                  <a:pt x="193" y="11"/>
                </a:cubicBezTo>
                <a:cubicBezTo>
                  <a:pt x="210" y="18"/>
                  <a:pt x="225" y="28"/>
                  <a:pt x="238" y="42"/>
                </a:cubicBezTo>
                <a:cubicBezTo>
                  <a:pt x="251" y="55"/>
                  <a:pt x="262" y="70"/>
                  <a:pt x="269" y="87"/>
                </a:cubicBezTo>
                <a:cubicBezTo>
                  <a:pt x="276" y="104"/>
                  <a:pt x="279" y="122"/>
                  <a:pt x="279" y="141"/>
                </a:cubicBezTo>
                <a:close/>
              </a:path>
            </a:pathLst>
          </a:custGeom>
          <a:solidFill>
            <a:srgbClr val="EF4444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73" name="Freihandform: Form 872"/>
          <p:cNvSpPr/>
          <p:nvPr/>
        </p:nvSpPr>
        <p:spPr>
          <a:xfrm>
            <a:off x="4880160" y="2740680"/>
            <a:ext cx="100440" cy="100800"/>
          </a:xfrm>
          <a:custGeom>
            <a:avLst/>
            <a:gdLst/>
            <a:ahLst/>
            <a:cxnLst/>
            <a:rect l="0" t="0" r="r" b="b"/>
            <a:pathLst>
              <a:path w="279" h="280">
                <a:moveTo>
                  <a:pt x="279" y="141"/>
                </a:moveTo>
                <a:cubicBezTo>
                  <a:pt x="279" y="159"/>
                  <a:pt x="276" y="177"/>
                  <a:pt x="269" y="194"/>
                </a:cubicBezTo>
                <a:cubicBezTo>
                  <a:pt x="262" y="211"/>
                  <a:pt x="252" y="226"/>
                  <a:pt x="239" y="239"/>
                </a:cubicBezTo>
                <a:cubicBezTo>
                  <a:pt x="226" y="252"/>
                  <a:pt x="211" y="262"/>
                  <a:pt x="192" y="269"/>
                </a:cubicBezTo>
                <a:cubicBezTo>
                  <a:pt x="175" y="276"/>
                  <a:pt x="158" y="280"/>
                  <a:pt x="139" y="280"/>
                </a:cubicBezTo>
                <a:cubicBezTo>
                  <a:pt x="121" y="280"/>
                  <a:pt x="103" y="276"/>
                  <a:pt x="86" y="269"/>
                </a:cubicBezTo>
                <a:cubicBezTo>
                  <a:pt x="69" y="262"/>
                  <a:pt x="54" y="252"/>
                  <a:pt x="41" y="239"/>
                </a:cubicBezTo>
                <a:cubicBezTo>
                  <a:pt x="28" y="226"/>
                  <a:pt x="18" y="211"/>
                  <a:pt x="11" y="194"/>
                </a:cubicBezTo>
                <a:cubicBezTo>
                  <a:pt x="3" y="177"/>
                  <a:pt x="0" y="159"/>
                  <a:pt x="0" y="141"/>
                </a:cubicBezTo>
                <a:cubicBezTo>
                  <a:pt x="0" y="122"/>
                  <a:pt x="3" y="104"/>
                  <a:pt x="11" y="87"/>
                </a:cubicBezTo>
                <a:cubicBezTo>
                  <a:pt x="18" y="70"/>
                  <a:pt x="28" y="55"/>
                  <a:pt x="41" y="42"/>
                </a:cubicBezTo>
                <a:cubicBezTo>
                  <a:pt x="54" y="28"/>
                  <a:pt x="69" y="18"/>
                  <a:pt x="86" y="11"/>
                </a:cubicBezTo>
                <a:cubicBezTo>
                  <a:pt x="103" y="4"/>
                  <a:pt x="121" y="0"/>
                  <a:pt x="139" y="0"/>
                </a:cubicBezTo>
                <a:cubicBezTo>
                  <a:pt x="158" y="0"/>
                  <a:pt x="175" y="4"/>
                  <a:pt x="192" y="11"/>
                </a:cubicBezTo>
                <a:cubicBezTo>
                  <a:pt x="211" y="18"/>
                  <a:pt x="226" y="28"/>
                  <a:pt x="239" y="42"/>
                </a:cubicBezTo>
                <a:cubicBezTo>
                  <a:pt x="252" y="55"/>
                  <a:pt x="262" y="70"/>
                  <a:pt x="269" y="87"/>
                </a:cubicBezTo>
                <a:cubicBezTo>
                  <a:pt x="276" y="104"/>
                  <a:pt x="279" y="122"/>
                  <a:pt x="279" y="141"/>
                </a:cubicBezTo>
                <a:close/>
              </a:path>
            </a:pathLst>
          </a:custGeom>
          <a:solidFill>
            <a:srgbClr val="9CA3A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4" name="Freihandform: Form 873"/>
          <p:cNvSpPr/>
          <p:nvPr/>
        </p:nvSpPr>
        <p:spPr>
          <a:xfrm>
            <a:off x="4997160" y="2740680"/>
            <a:ext cx="100440" cy="100800"/>
          </a:xfrm>
          <a:custGeom>
            <a:avLst/>
            <a:gdLst/>
            <a:ahLst/>
            <a:cxnLst/>
            <a:rect l="0" t="0" r="r" b="b"/>
            <a:pathLst>
              <a:path w="279" h="280">
                <a:moveTo>
                  <a:pt x="279" y="141"/>
                </a:moveTo>
                <a:cubicBezTo>
                  <a:pt x="279" y="159"/>
                  <a:pt x="276" y="177"/>
                  <a:pt x="269" y="194"/>
                </a:cubicBezTo>
                <a:cubicBezTo>
                  <a:pt x="262" y="211"/>
                  <a:pt x="252" y="226"/>
                  <a:pt x="239" y="239"/>
                </a:cubicBezTo>
                <a:cubicBezTo>
                  <a:pt x="226" y="252"/>
                  <a:pt x="211" y="262"/>
                  <a:pt x="193" y="269"/>
                </a:cubicBezTo>
                <a:cubicBezTo>
                  <a:pt x="176" y="276"/>
                  <a:pt x="159" y="280"/>
                  <a:pt x="139" y="280"/>
                </a:cubicBezTo>
                <a:cubicBezTo>
                  <a:pt x="121" y="280"/>
                  <a:pt x="103" y="276"/>
                  <a:pt x="86" y="269"/>
                </a:cubicBezTo>
                <a:cubicBezTo>
                  <a:pt x="69" y="262"/>
                  <a:pt x="54" y="252"/>
                  <a:pt x="41" y="239"/>
                </a:cubicBezTo>
                <a:cubicBezTo>
                  <a:pt x="28" y="226"/>
                  <a:pt x="18" y="211"/>
                  <a:pt x="11" y="194"/>
                </a:cubicBezTo>
                <a:cubicBezTo>
                  <a:pt x="3" y="177"/>
                  <a:pt x="0" y="159"/>
                  <a:pt x="0" y="141"/>
                </a:cubicBezTo>
                <a:cubicBezTo>
                  <a:pt x="0" y="122"/>
                  <a:pt x="3" y="104"/>
                  <a:pt x="11" y="87"/>
                </a:cubicBezTo>
                <a:cubicBezTo>
                  <a:pt x="18" y="70"/>
                  <a:pt x="28" y="55"/>
                  <a:pt x="41" y="42"/>
                </a:cubicBezTo>
                <a:cubicBezTo>
                  <a:pt x="54" y="28"/>
                  <a:pt x="69" y="18"/>
                  <a:pt x="86" y="11"/>
                </a:cubicBezTo>
                <a:cubicBezTo>
                  <a:pt x="103" y="4"/>
                  <a:pt x="121" y="0"/>
                  <a:pt x="139" y="0"/>
                </a:cubicBezTo>
                <a:cubicBezTo>
                  <a:pt x="159" y="0"/>
                  <a:pt x="176" y="4"/>
                  <a:pt x="193" y="11"/>
                </a:cubicBezTo>
                <a:cubicBezTo>
                  <a:pt x="211" y="18"/>
                  <a:pt x="226" y="28"/>
                  <a:pt x="239" y="42"/>
                </a:cubicBezTo>
                <a:cubicBezTo>
                  <a:pt x="252" y="55"/>
                  <a:pt x="262" y="70"/>
                  <a:pt x="269" y="87"/>
                </a:cubicBezTo>
                <a:cubicBezTo>
                  <a:pt x="276" y="104"/>
                  <a:pt x="279" y="122"/>
                  <a:pt x="279" y="141"/>
                </a:cubicBezTo>
                <a:close/>
              </a:path>
            </a:pathLst>
          </a:custGeom>
          <a:solidFill>
            <a:srgbClr val="9CA3A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5" name="Textfeld 874"/>
          <p:cNvSpPr txBox="1"/>
          <p:nvPr/>
        </p:nvSpPr>
        <p:spPr>
          <a:xfrm>
            <a:off x="4105800" y="2709000"/>
            <a:ext cx="5932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Eignung: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876" name="Grafik 875"/>
          <p:cNvPicPr/>
          <p:nvPr/>
        </p:nvPicPr>
        <p:blipFill>
          <a:blip r:embed="rId5"/>
          <a:stretch/>
        </p:blipFill>
        <p:spPr>
          <a:xfrm>
            <a:off x="702000" y="325908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77" name="Textfeld 876"/>
          <p:cNvSpPr txBox="1"/>
          <p:nvPr/>
        </p:nvSpPr>
        <p:spPr>
          <a:xfrm>
            <a:off x="702000" y="2993040"/>
            <a:ext cx="25088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Renale Ausscheidung stark verzögert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878" name="Grafik 877"/>
          <p:cNvPicPr/>
          <p:nvPr/>
        </p:nvPicPr>
        <p:blipFill>
          <a:blip r:embed="rId6"/>
          <a:stretch/>
        </p:blipFill>
        <p:spPr>
          <a:xfrm>
            <a:off x="702000" y="345960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79" name="Textfeld 878"/>
          <p:cNvSpPr txBox="1"/>
          <p:nvPr/>
        </p:nvSpPr>
        <p:spPr>
          <a:xfrm>
            <a:off x="902520" y="3259080"/>
            <a:ext cx="358596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FCA5A5"/>
                </a:solidFill>
                <a:effectLst/>
                <a:uFillTx/>
                <a:latin typeface="DejaVuSans"/>
                <a:ea typeface="DejaVuSans"/>
              </a:rPr>
              <a:t>Dosisreduktion zwingend erforderlich (30–60 mg alle 8–12 h)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0" name="Freihandform: Form 879"/>
          <p:cNvSpPr/>
          <p:nvPr/>
        </p:nvSpPr>
        <p:spPr>
          <a:xfrm>
            <a:off x="551520" y="4011120"/>
            <a:ext cx="4696560" cy="1170360"/>
          </a:xfrm>
          <a:custGeom>
            <a:avLst/>
            <a:gdLst/>
            <a:ahLst/>
            <a:cxnLst/>
            <a:rect l="0" t="0" r="r" b="b"/>
            <a:pathLst>
              <a:path w="13046" h="3251">
                <a:moveTo>
                  <a:pt x="0" y="3065"/>
                </a:moveTo>
                <a:lnTo>
                  <a:pt x="0" y="185"/>
                </a:lnTo>
                <a:cubicBezTo>
                  <a:pt x="0" y="173"/>
                  <a:pt x="0" y="161"/>
                  <a:pt x="2" y="149"/>
                </a:cubicBezTo>
                <a:cubicBezTo>
                  <a:pt x="4" y="137"/>
                  <a:pt x="7" y="126"/>
                  <a:pt x="10" y="114"/>
                </a:cubicBezTo>
                <a:cubicBezTo>
                  <a:pt x="14" y="103"/>
                  <a:pt x="18" y="92"/>
                  <a:pt x="23" y="82"/>
                </a:cubicBezTo>
                <a:cubicBezTo>
                  <a:pt x="28" y="72"/>
                  <a:pt x="34" y="63"/>
                  <a:pt x="40" y="54"/>
                </a:cubicBezTo>
                <a:cubicBezTo>
                  <a:pt x="47" y="46"/>
                  <a:pt x="54" y="38"/>
                  <a:pt x="61" y="31"/>
                </a:cubicBezTo>
                <a:cubicBezTo>
                  <a:pt x="69" y="24"/>
                  <a:pt x="77" y="19"/>
                  <a:pt x="86" y="14"/>
                </a:cubicBezTo>
                <a:cubicBezTo>
                  <a:pt x="94" y="9"/>
                  <a:pt x="103" y="6"/>
                  <a:pt x="112" y="3"/>
                </a:cubicBezTo>
                <a:cubicBezTo>
                  <a:pt x="121" y="1"/>
                  <a:pt x="130" y="0"/>
                  <a:pt x="139" y="0"/>
                </a:cubicBezTo>
                <a:lnTo>
                  <a:pt x="12861" y="0"/>
                </a:lnTo>
                <a:cubicBezTo>
                  <a:pt x="12873" y="0"/>
                  <a:pt x="12885" y="1"/>
                  <a:pt x="12897" y="3"/>
                </a:cubicBezTo>
                <a:cubicBezTo>
                  <a:pt x="12909" y="6"/>
                  <a:pt x="12920" y="9"/>
                  <a:pt x="12932" y="14"/>
                </a:cubicBezTo>
                <a:cubicBezTo>
                  <a:pt x="12943" y="19"/>
                  <a:pt x="12954" y="24"/>
                  <a:pt x="12964" y="31"/>
                </a:cubicBezTo>
                <a:cubicBezTo>
                  <a:pt x="12974" y="38"/>
                  <a:pt x="12983" y="46"/>
                  <a:pt x="12992" y="54"/>
                </a:cubicBezTo>
                <a:cubicBezTo>
                  <a:pt x="13001" y="63"/>
                  <a:pt x="13008" y="72"/>
                  <a:pt x="13015" y="82"/>
                </a:cubicBezTo>
                <a:cubicBezTo>
                  <a:pt x="13022" y="92"/>
                  <a:pt x="13027" y="103"/>
                  <a:pt x="13032" y="114"/>
                </a:cubicBezTo>
                <a:cubicBezTo>
                  <a:pt x="13037" y="126"/>
                  <a:pt x="13040" y="137"/>
                  <a:pt x="13043" y="149"/>
                </a:cubicBezTo>
                <a:cubicBezTo>
                  <a:pt x="13045" y="161"/>
                  <a:pt x="13046" y="173"/>
                  <a:pt x="13046" y="185"/>
                </a:cubicBezTo>
                <a:lnTo>
                  <a:pt x="13046" y="3065"/>
                </a:lnTo>
                <a:cubicBezTo>
                  <a:pt x="13046" y="3077"/>
                  <a:pt x="13045" y="3089"/>
                  <a:pt x="13043" y="3101"/>
                </a:cubicBezTo>
                <a:cubicBezTo>
                  <a:pt x="13040" y="3113"/>
                  <a:pt x="13037" y="3125"/>
                  <a:pt x="13032" y="3136"/>
                </a:cubicBezTo>
                <a:cubicBezTo>
                  <a:pt x="13027" y="3147"/>
                  <a:pt x="13022" y="3158"/>
                  <a:pt x="13015" y="3168"/>
                </a:cubicBezTo>
                <a:cubicBezTo>
                  <a:pt x="13008" y="3178"/>
                  <a:pt x="13001" y="3188"/>
                  <a:pt x="12992" y="3196"/>
                </a:cubicBezTo>
                <a:cubicBezTo>
                  <a:pt x="12983" y="3205"/>
                  <a:pt x="12974" y="3213"/>
                  <a:pt x="12964" y="3219"/>
                </a:cubicBezTo>
                <a:cubicBezTo>
                  <a:pt x="12954" y="3226"/>
                  <a:pt x="12943" y="3232"/>
                  <a:pt x="12932" y="3236"/>
                </a:cubicBezTo>
                <a:cubicBezTo>
                  <a:pt x="12920" y="3241"/>
                  <a:pt x="12909" y="3245"/>
                  <a:pt x="12897" y="3247"/>
                </a:cubicBezTo>
                <a:cubicBezTo>
                  <a:pt x="12885" y="3249"/>
                  <a:pt x="12873" y="3251"/>
                  <a:pt x="12861" y="3251"/>
                </a:cubicBezTo>
                <a:lnTo>
                  <a:pt x="139" y="3251"/>
                </a:lnTo>
                <a:cubicBezTo>
                  <a:pt x="130" y="3251"/>
                  <a:pt x="121" y="3249"/>
                  <a:pt x="112" y="3247"/>
                </a:cubicBezTo>
                <a:cubicBezTo>
                  <a:pt x="103" y="3245"/>
                  <a:pt x="94" y="3241"/>
                  <a:pt x="86" y="3236"/>
                </a:cubicBezTo>
                <a:cubicBezTo>
                  <a:pt x="77" y="3232"/>
                  <a:pt x="69" y="3226"/>
                  <a:pt x="61" y="3219"/>
                </a:cubicBezTo>
                <a:cubicBezTo>
                  <a:pt x="54" y="3213"/>
                  <a:pt x="47" y="3205"/>
                  <a:pt x="40" y="3196"/>
                </a:cubicBezTo>
                <a:cubicBezTo>
                  <a:pt x="34" y="3188"/>
                  <a:pt x="28" y="3178"/>
                  <a:pt x="23" y="3168"/>
                </a:cubicBezTo>
                <a:cubicBezTo>
                  <a:pt x="18" y="3158"/>
                  <a:pt x="14" y="3147"/>
                  <a:pt x="10" y="3136"/>
                </a:cubicBezTo>
                <a:cubicBezTo>
                  <a:pt x="7" y="3125"/>
                  <a:pt x="4" y="3113"/>
                  <a:pt x="2" y="3101"/>
                </a:cubicBezTo>
                <a:cubicBezTo>
                  <a:pt x="0" y="3089"/>
                  <a:pt x="0" y="3077"/>
                  <a:pt x="0" y="3065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1" name="Freihandform: Form 880"/>
          <p:cNvSpPr/>
          <p:nvPr/>
        </p:nvSpPr>
        <p:spPr>
          <a:xfrm>
            <a:off x="534600" y="4011120"/>
            <a:ext cx="67320" cy="1170360"/>
          </a:xfrm>
          <a:custGeom>
            <a:avLst/>
            <a:gdLst/>
            <a:ahLst/>
            <a:cxnLst/>
            <a:rect l="0" t="0" r="r" b="b"/>
            <a:pathLst>
              <a:path w="187" h="3251">
                <a:moveTo>
                  <a:pt x="151" y="14"/>
                </a:moveTo>
                <a:cubicBezTo>
                  <a:pt x="140" y="23"/>
                  <a:pt x="130" y="37"/>
                  <a:pt x="121" y="54"/>
                </a:cubicBezTo>
                <a:cubicBezTo>
                  <a:pt x="112" y="72"/>
                  <a:pt x="106" y="92"/>
                  <a:pt x="101" y="114"/>
                </a:cubicBezTo>
                <a:cubicBezTo>
                  <a:pt x="96" y="137"/>
                  <a:pt x="94" y="161"/>
                  <a:pt x="94" y="185"/>
                </a:cubicBezTo>
                <a:lnTo>
                  <a:pt x="94" y="3065"/>
                </a:lnTo>
                <a:cubicBezTo>
                  <a:pt x="94" y="3090"/>
                  <a:pt x="96" y="3113"/>
                  <a:pt x="101" y="3136"/>
                </a:cubicBezTo>
                <a:cubicBezTo>
                  <a:pt x="106" y="3159"/>
                  <a:pt x="112" y="3179"/>
                  <a:pt x="121" y="3196"/>
                </a:cubicBezTo>
                <a:cubicBezTo>
                  <a:pt x="130" y="3214"/>
                  <a:pt x="140" y="3227"/>
                  <a:pt x="151" y="3236"/>
                </a:cubicBezTo>
                <a:cubicBezTo>
                  <a:pt x="163" y="3246"/>
                  <a:pt x="175" y="3251"/>
                  <a:pt x="187" y="3251"/>
                </a:cubicBezTo>
                <a:cubicBezTo>
                  <a:pt x="162" y="3251"/>
                  <a:pt x="139" y="3246"/>
                  <a:pt x="116" y="3236"/>
                </a:cubicBezTo>
                <a:cubicBezTo>
                  <a:pt x="93" y="3227"/>
                  <a:pt x="72" y="3214"/>
                  <a:pt x="55" y="3196"/>
                </a:cubicBezTo>
                <a:cubicBezTo>
                  <a:pt x="37" y="3179"/>
                  <a:pt x="24" y="3159"/>
                  <a:pt x="14" y="3136"/>
                </a:cubicBezTo>
                <a:cubicBezTo>
                  <a:pt x="5" y="3113"/>
                  <a:pt x="0" y="3090"/>
                  <a:pt x="0" y="3065"/>
                </a:cubicBezTo>
                <a:lnTo>
                  <a:pt x="0" y="185"/>
                </a:lnTo>
                <a:cubicBezTo>
                  <a:pt x="0" y="161"/>
                  <a:pt x="5" y="137"/>
                  <a:pt x="14" y="114"/>
                </a:cubicBezTo>
                <a:cubicBezTo>
                  <a:pt x="24" y="92"/>
                  <a:pt x="37" y="72"/>
                  <a:pt x="55" y="54"/>
                </a:cubicBezTo>
                <a:cubicBezTo>
                  <a:pt x="72" y="37"/>
                  <a:pt x="93" y="23"/>
                  <a:pt x="116" y="14"/>
                </a:cubicBezTo>
                <a:cubicBezTo>
                  <a:pt x="139" y="4"/>
                  <a:pt x="162" y="0"/>
                  <a:pt x="187" y="0"/>
                </a:cubicBezTo>
                <a:cubicBezTo>
                  <a:pt x="175" y="0"/>
                  <a:pt x="163" y="4"/>
                  <a:pt x="151" y="14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82" name="Textfeld 881"/>
          <p:cNvSpPr txBox="1"/>
          <p:nvPr/>
        </p:nvSpPr>
        <p:spPr>
          <a:xfrm>
            <a:off x="902520" y="3459600"/>
            <a:ext cx="20120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FCA5A5"/>
                </a:solidFill>
                <a:effectLst/>
                <a:uFillTx/>
                <a:latin typeface="DejaVuSans"/>
                <a:ea typeface="DejaVuSans"/>
              </a:rPr>
              <a:t>Hohes Risiko für cholinerge Krisen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3" name="Textfeld 882"/>
          <p:cNvSpPr txBox="1"/>
          <p:nvPr/>
        </p:nvSpPr>
        <p:spPr>
          <a:xfrm>
            <a:off x="702000" y="4165200"/>
            <a:ext cx="95112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320" b="1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Prednison</a:t>
            </a:r>
            <a:endParaRPr lang="en-US" sz="13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4" name="Freihandform: Form 883"/>
          <p:cNvSpPr/>
          <p:nvPr/>
        </p:nvSpPr>
        <p:spPr>
          <a:xfrm>
            <a:off x="4763160" y="4211640"/>
            <a:ext cx="100440" cy="100440"/>
          </a:xfrm>
          <a:custGeom>
            <a:avLst/>
            <a:gdLst/>
            <a:ahLst/>
            <a:cxnLst/>
            <a:rect l="0" t="0" r="r" b="b"/>
            <a:pathLst>
              <a:path w="279" h="279">
                <a:moveTo>
                  <a:pt x="279" y="140"/>
                </a:moveTo>
                <a:cubicBezTo>
                  <a:pt x="279" y="159"/>
                  <a:pt x="276" y="176"/>
                  <a:pt x="269" y="193"/>
                </a:cubicBezTo>
                <a:cubicBezTo>
                  <a:pt x="262" y="211"/>
                  <a:pt x="251" y="226"/>
                  <a:pt x="238" y="239"/>
                </a:cubicBezTo>
                <a:cubicBezTo>
                  <a:pt x="225" y="252"/>
                  <a:pt x="210" y="262"/>
                  <a:pt x="193" y="269"/>
                </a:cubicBezTo>
                <a:cubicBezTo>
                  <a:pt x="175" y="276"/>
                  <a:pt x="158" y="279"/>
                  <a:pt x="139" y="279"/>
                </a:cubicBezTo>
                <a:cubicBezTo>
                  <a:pt x="121" y="279"/>
                  <a:pt x="103" y="276"/>
                  <a:pt x="86" y="269"/>
                </a:cubicBezTo>
                <a:cubicBezTo>
                  <a:pt x="69" y="262"/>
                  <a:pt x="54" y="252"/>
                  <a:pt x="41" y="239"/>
                </a:cubicBezTo>
                <a:cubicBezTo>
                  <a:pt x="28" y="226"/>
                  <a:pt x="18" y="211"/>
                  <a:pt x="11" y="193"/>
                </a:cubicBezTo>
                <a:cubicBezTo>
                  <a:pt x="3" y="176"/>
                  <a:pt x="0" y="159"/>
                  <a:pt x="0" y="140"/>
                </a:cubicBezTo>
                <a:cubicBezTo>
                  <a:pt x="0" y="122"/>
                  <a:pt x="3" y="103"/>
                  <a:pt x="11" y="86"/>
                </a:cubicBezTo>
                <a:cubicBezTo>
                  <a:pt x="18" y="69"/>
                  <a:pt x="28" y="54"/>
                  <a:pt x="41" y="41"/>
                </a:cubicBezTo>
                <a:cubicBezTo>
                  <a:pt x="54" y="28"/>
                  <a:pt x="69" y="18"/>
                  <a:pt x="86" y="10"/>
                </a:cubicBezTo>
                <a:cubicBezTo>
                  <a:pt x="103" y="3"/>
                  <a:pt x="121" y="0"/>
                  <a:pt x="139" y="0"/>
                </a:cubicBezTo>
                <a:cubicBezTo>
                  <a:pt x="158" y="0"/>
                  <a:pt x="175" y="3"/>
                  <a:pt x="193" y="10"/>
                </a:cubicBezTo>
                <a:cubicBezTo>
                  <a:pt x="210" y="18"/>
                  <a:pt x="225" y="28"/>
                  <a:pt x="238" y="41"/>
                </a:cubicBezTo>
                <a:cubicBezTo>
                  <a:pt x="251" y="54"/>
                  <a:pt x="262" y="69"/>
                  <a:pt x="269" y="86"/>
                </a:cubicBezTo>
                <a:cubicBezTo>
                  <a:pt x="276" y="103"/>
                  <a:pt x="279" y="122"/>
                  <a:pt x="279" y="140"/>
                </a:cubicBezTo>
                <a:close/>
              </a:path>
            </a:pathLst>
          </a:custGeom>
          <a:solidFill>
            <a:srgbClr val="10B98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5" name="Freihandform: Form 884"/>
          <p:cNvSpPr/>
          <p:nvPr/>
        </p:nvSpPr>
        <p:spPr>
          <a:xfrm>
            <a:off x="4880160" y="4211640"/>
            <a:ext cx="100440" cy="100440"/>
          </a:xfrm>
          <a:custGeom>
            <a:avLst/>
            <a:gdLst/>
            <a:ahLst/>
            <a:cxnLst/>
            <a:rect l="0" t="0" r="r" b="b"/>
            <a:pathLst>
              <a:path w="279" h="279">
                <a:moveTo>
                  <a:pt x="279" y="140"/>
                </a:moveTo>
                <a:cubicBezTo>
                  <a:pt x="279" y="159"/>
                  <a:pt x="276" y="176"/>
                  <a:pt x="269" y="193"/>
                </a:cubicBezTo>
                <a:cubicBezTo>
                  <a:pt x="262" y="211"/>
                  <a:pt x="252" y="226"/>
                  <a:pt x="239" y="239"/>
                </a:cubicBezTo>
                <a:cubicBezTo>
                  <a:pt x="226" y="252"/>
                  <a:pt x="211" y="262"/>
                  <a:pt x="192" y="269"/>
                </a:cubicBezTo>
                <a:cubicBezTo>
                  <a:pt x="175" y="276"/>
                  <a:pt x="158" y="279"/>
                  <a:pt x="139" y="279"/>
                </a:cubicBezTo>
                <a:cubicBezTo>
                  <a:pt x="121" y="279"/>
                  <a:pt x="103" y="276"/>
                  <a:pt x="86" y="269"/>
                </a:cubicBezTo>
                <a:cubicBezTo>
                  <a:pt x="69" y="262"/>
                  <a:pt x="54" y="252"/>
                  <a:pt x="41" y="239"/>
                </a:cubicBezTo>
                <a:cubicBezTo>
                  <a:pt x="28" y="226"/>
                  <a:pt x="18" y="211"/>
                  <a:pt x="11" y="193"/>
                </a:cubicBezTo>
                <a:cubicBezTo>
                  <a:pt x="3" y="176"/>
                  <a:pt x="0" y="159"/>
                  <a:pt x="0" y="140"/>
                </a:cubicBezTo>
                <a:cubicBezTo>
                  <a:pt x="0" y="122"/>
                  <a:pt x="3" y="103"/>
                  <a:pt x="11" y="86"/>
                </a:cubicBezTo>
                <a:cubicBezTo>
                  <a:pt x="18" y="69"/>
                  <a:pt x="28" y="54"/>
                  <a:pt x="41" y="41"/>
                </a:cubicBezTo>
                <a:cubicBezTo>
                  <a:pt x="54" y="28"/>
                  <a:pt x="69" y="18"/>
                  <a:pt x="86" y="10"/>
                </a:cubicBezTo>
                <a:cubicBezTo>
                  <a:pt x="103" y="3"/>
                  <a:pt x="121" y="0"/>
                  <a:pt x="139" y="0"/>
                </a:cubicBezTo>
                <a:cubicBezTo>
                  <a:pt x="158" y="0"/>
                  <a:pt x="175" y="3"/>
                  <a:pt x="192" y="10"/>
                </a:cubicBezTo>
                <a:cubicBezTo>
                  <a:pt x="211" y="18"/>
                  <a:pt x="226" y="28"/>
                  <a:pt x="239" y="41"/>
                </a:cubicBezTo>
                <a:cubicBezTo>
                  <a:pt x="252" y="54"/>
                  <a:pt x="262" y="69"/>
                  <a:pt x="269" y="86"/>
                </a:cubicBezTo>
                <a:cubicBezTo>
                  <a:pt x="276" y="103"/>
                  <a:pt x="279" y="122"/>
                  <a:pt x="279" y="140"/>
                </a:cubicBezTo>
                <a:close/>
              </a:path>
            </a:pathLst>
          </a:custGeom>
          <a:solidFill>
            <a:srgbClr val="10B98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6" name="Freihandform: Form 885"/>
          <p:cNvSpPr/>
          <p:nvPr/>
        </p:nvSpPr>
        <p:spPr>
          <a:xfrm>
            <a:off x="4997160" y="4211640"/>
            <a:ext cx="100440" cy="100440"/>
          </a:xfrm>
          <a:custGeom>
            <a:avLst/>
            <a:gdLst/>
            <a:ahLst/>
            <a:cxnLst/>
            <a:rect l="0" t="0" r="r" b="b"/>
            <a:pathLst>
              <a:path w="279" h="279">
                <a:moveTo>
                  <a:pt x="279" y="140"/>
                </a:moveTo>
                <a:cubicBezTo>
                  <a:pt x="279" y="159"/>
                  <a:pt x="276" y="176"/>
                  <a:pt x="269" y="193"/>
                </a:cubicBezTo>
                <a:cubicBezTo>
                  <a:pt x="262" y="211"/>
                  <a:pt x="252" y="226"/>
                  <a:pt x="239" y="239"/>
                </a:cubicBezTo>
                <a:cubicBezTo>
                  <a:pt x="226" y="252"/>
                  <a:pt x="211" y="262"/>
                  <a:pt x="193" y="269"/>
                </a:cubicBezTo>
                <a:cubicBezTo>
                  <a:pt x="176" y="276"/>
                  <a:pt x="159" y="279"/>
                  <a:pt x="139" y="279"/>
                </a:cubicBezTo>
                <a:cubicBezTo>
                  <a:pt x="121" y="279"/>
                  <a:pt x="103" y="276"/>
                  <a:pt x="86" y="269"/>
                </a:cubicBezTo>
                <a:cubicBezTo>
                  <a:pt x="69" y="262"/>
                  <a:pt x="54" y="252"/>
                  <a:pt x="41" y="239"/>
                </a:cubicBezTo>
                <a:cubicBezTo>
                  <a:pt x="28" y="226"/>
                  <a:pt x="18" y="211"/>
                  <a:pt x="11" y="193"/>
                </a:cubicBezTo>
                <a:cubicBezTo>
                  <a:pt x="3" y="176"/>
                  <a:pt x="0" y="159"/>
                  <a:pt x="0" y="140"/>
                </a:cubicBezTo>
                <a:cubicBezTo>
                  <a:pt x="0" y="122"/>
                  <a:pt x="3" y="103"/>
                  <a:pt x="11" y="86"/>
                </a:cubicBezTo>
                <a:cubicBezTo>
                  <a:pt x="18" y="69"/>
                  <a:pt x="28" y="54"/>
                  <a:pt x="41" y="41"/>
                </a:cubicBezTo>
                <a:cubicBezTo>
                  <a:pt x="54" y="28"/>
                  <a:pt x="69" y="18"/>
                  <a:pt x="86" y="10"/>
                </a:cubicBezTo>
                <a:cubicBezTo>
                  <a:pt x="103" y="3"/>
                  <a:pt x="121" y="0"/>
                  <a:pt x="139" y="0"/>
                </a:cubicBezTo>
                <a:cubicBezTo>
                  <a:pt x="159" y="0"/>
                  <a:pt x="176" y="3"/>
                  <a:pt x="193" y="10"/>
                </a:cubicBezTo>
                <a:cubicBezTo>
                  <a:pt x="211" y="18"/>
                  <a:pt x="226" y="28"/>
                  <a:pt x="239" y="41"/>
                </a:cubicBezTo>
                <a:cubicBezTo>
                  <a:pt x="252" y="54"/>
                  <a:pt x="262" y="69"/>
                  <a:pt x="269" y="86"/>
                </a:cubicBezTo>
                <a:cubicBezTo>
                  <a:pt x="276" y="103"/>
                  <a:pt x="279" y="122"/>
                  <a:pt x="279" y="140"/>
                </a:cubicBezTo>
                <a:close/>
              </a:path>
            </a:pathLst>
          </a:custGeom>
          <a:solidFill>
            <a:srgbClr val="10B98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7" name="Textfeld 886"/>
          <p:cNvSpPr txBox="1"/>
          <p:nvPr/>
        </p:nvSpPr>
        <p:spPr>
          <a:xfrm>
            <a:off x="4105800" y="4179600"/>
            <a:ext cx="5932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Eignung: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888" name="Grafik 887"/>
          <p:cNvPicPr/>
          <p:nvPr/>
        </p:nvPicPr>
        <p:blipFill>
          <a:blip r:embed="rId7"/>
          <a:stretch/>
        </p:blipFill>
        <p:spPr>
          <a:xfrm>
            <a:off x="702000" y="481356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89" name="Textfeld 888"/>
          <p:cNvSpPr txBox="1"/>
          <p:nvPr/>
        </p:nvSpPr>
        <p:spPr>
          <a:xfrm>
            <a:off x="702000" y="4463640"/>
            <a:ext cx="32569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Kein renaler Abbau, keine Dosisanpassung nötig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0" name="Textfeld 889"/>
          <p:cNvSpPr txBox="1"/>
          <p:nvPr/>
        </p:nvSpPr>
        <p:spPr>
          <a:xfrm>
            <a:off x="902520" y="4730040"/>
            <a:ext cx="31640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FCD34D"/>
                </a:solidFill>
                <a:effectLst/>
                <a:uFillTx/>
                <a:latin typeface="DejaVuSans"/>
                <a:ea typeface="DejaVuSans"/>
              </a:rPr>
              <a:t>Engmaschige Kontrolle von Blutdruck, Blutzucker und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1" name="Freihandform: Form 890"/>
          <p:cNvSpPr/>
          <p:nvPr/>
        </p:nvSpPr>
        <p:spPr>
          <a:xfrm>
            <a:off x="551520" y="5314680"/>
            <a:ext cx="4696560" cy="1003320"/>
          </a:xfrm>
          <a:custGeom>
            <a:avLst/>
            <a:gdLst/>
            <a:ahLst/>
            <a:cxnLst/>
            <a:rect l="0" t="0" r="r" b="b"/>
            <a:pathLst>
              <a:path w="13046" h="2787">
                <a:moveTo>
                  <a:pt x="0" y="2601"/>
                </a:moveTo>
                <a:lnTo>
                  <a:pt x="0" y="186"/>
                </a:lnTo>
                <a:cubicBezTo>
                  <a:pt x="0" y="174"/>
                  <a:pt x="0" y="161"/>
                  <a:pt x="2" y="149"/>
                </a:cubicBezTo>
                <a:cubicBezTo>
                  <a:pt x="4" y="138"/>
                  <a:pt x="7" y="126"/>
                  <a:pt x="10" y="115"/>
                </a:cubicBezTo>
                <a:cubicBezTo>
                  <a:pt x="14" y="103"/>
                  <a:pt x="18" y="93"/>
                  <a:pt x="23" y="83"/>
                </a:cubicBezTo>
                <a:cubicBezTo>
                  <a:pt x="28" y="72"/>
                  <a:pt x="34" y="63"/>
                  <a:pt x="40" y="54"/>
                </a:cubicBezTo>
                <a:cubicBezTo>
                  <a:pt x="47" y="46"/>
                  <a:pt x="54" y="38"/>
                  <a:pt x="61" y="31"/>
                </a:cubicBezTo>
                <a:cubicBezTo>
                  <a:pt x="69" y="25"/>
                  <a:pt x="77" y="19"/>
                  <a:pt x="86" y="14"/>
                </a:cubicBezTo>
                <a:cubicBezTo>
                  <a:pt x="94" y="9"/>
                  <a:pt x="103" y="6"/>
                  <a:pt x="112" y="4"/>
                </a:cubicBezTo>
                <a:cubicBezTo>
                  <a:pt x="121" y="1"/>
                  <a:pt x="130" y="0"/>
                  <a:pt x="139" y="0"/>
                </a:cubicBezTo>
                <a:lnTo>
                  <a:pt x="12861" y="0"/>
                </a:lnTo>
                <a:cubicBezTo>
                  <a:pt x="12873" y="0"/>
                  <a:pt x="12885" y="1"/>
                  <a:pt x="12897" y="4"/>
                </a:cubicBezTo>
                <a:cubicBezTo>
                  <a:pt x="12909" y="6"/>
                  <a:pt x="12920" y="9"/>
                  <a:pt x="12932" y="14"/>
                </a:cubicBezTo>
                <a:cubicBezTo>
                  <a:pt x="12943" y="19"/>
                  <a:pt x="12954" y="25"/>
                  <a:pt x="12964" y="31"/>
                </a:cubicBezTo>
                <a:cubicBezTo>
                  <a:pt x="12974" y="38"/>
                  <a:pt x="12983" y="46"/>
                  <a:pt x="12992" y="54"/>
                </a:cubicBezTo>
                <a:cubicBezTo>
                  <a:pt x="13001" y="63"/>
                  <a:pt x="13008" y="72"/>
                  <a:pt x="13015" y="83"/>
                </a:cubicBezTo>
                <a:cubicBezTo>
                  <a:pt x="13022" y="93"/>
                  <a:pt x="13027" y="103"/>
                  <a:pt x="13032" y="115"/>
                </a:cubicBezTo>
                <a:cubicBezTo>
                  <a:pt x="13037" y="126"/>
                  <a:pt x="13040" y="138"/>
                  <a:pt x="13043" y="149"/>
                </a:cubicBezTo>
                <a:cubicBezTo>
                  <a:pt x="13045" y="161"/>
                  <a:pt x="13046" y="174"/>
                  <a:pt x="13046" y="186"/>
                </a:cubicBezTo>
                <a:lnTo>
                  <a:pt x="13046" y="2601"/>
                </a:lnTo>
                <a:cubicBezTo>
                  <a:pt x="13046" y="2613"/>
                  <a:pt x="13045" y="2625"/>
                  <a:pt x="13043" y="2637"/>
                </a:cubicBezTo>
                <a:cubicBezTo>
                  <a:pt x="13040" y="2649"/>
                  <a:pt x="13037" y="2661"/>
                  <a:pt x="13032" y="2672"/>
                </a:cubicBezTo>
                <a:cubicBezTo>
                  <a:pt x="13027" y="2683"/>
                  <a:pt x="13022" y="2694"/>
                  <a:pt x="13015" y="2704"/>
                </a:cubicBezTo>
                <a:cubicBezTo>
                  <a:pt x="13008" y="2714"/>
                  <a:pt x="13001" y="2724"/>
                  <a:pt x="12992" y="2732"/>
                </a:cubicBezTo>
                <a:cubicBezTo>
                  <a:pt x="12983" y="2741"/>
                  <a:pt x="12974" y="2748"/>
                  <a:pt x="12964" y="2755"/>
                </a:cubicBezTo>
                <a:cubicBezTo>
                  <a:pt x="12954" y="2762"/>
                  <a:pt x="12943" y="2768"/>
                  <a:pt x="12932" y="2772"/>
                </a:cubicBezTo>
                <a:cubicBezTo>
                  <a:pt x="12920" y="2777"/>
                  <a:pt x="12909" y="2781"/>
                  <a:pt x="12897" y="2783"/>
                </a:cubicBezTo>
                <a:cubicBezTo>
                  <a:pt x="12885" y="2785"/>
                  <a:pt x="12873" y="2787"/>
                  <a:pt x="12861" y="2787"/>
                </a:cubicBezTo>
                <a:lnTo>
                  <a:pt x="139" y="2787"/>
                </a:lnTo>
                <a:cubicBezTo>
                  <a:pt x="130" y="2787"/>
                  <a:pt x="121" y="2785"/>
                  <a:pt x="112" y="2783"/>
                </a:cubicBezTo>
                <a:cubicBezTo>
                  <a:pt x="103" y="2781"/>
                  <a:pt x="94" y="2777"/>
                  <a:pt x="86" y="2772"/>
                </a:cubicBezTo>
                <a:cubicBezTo>
                  <a:pt x="77" y="2768"/>
                  <a:pt x="69" y="2762"/>
                  <a:pt x="61" y="2755"/>
                </a:cubicBezTo>
                <a:cubicBezTo>
                  <a:pt x="54" y="2748"/>
                  <a:pt x="47" y="2741"/>
                  <a:pt x="40" y="2732"/>
                </a:cubicBezTo>
                <a:cubicBezTo>
                  <a:pt x="34" y="2724"/>
                  <a:pt x="28" y="2714"/>
                  <a:pt x="23" y="2704"/>
                </a:cubicBezTo>
                <a:cubicBezTo>
                  <a:pt x="18" y="2694"/>
                  <a:pt x="14" y="2683"/>
                  <a:pt x="10" y="2672"/>
                </a:cubicBezTo>
                <a:cubicBezTo>
                  <a:pt x="7" y="2661"/>
                  <a:pt x="4" y="2649"/>
                  <a:pt x="2" y="2637"/>
                </a:cubicBezTo>
                <a:cubicBezTo>
                  <a:pt x="0" y="2625"/>
                  <a:pt x="0" y="2613"/>
                  <a:pt x="0" y="2601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2" name="Freihandform: Form 891"/>
          <p:cNvSpPr/>
          <p:nvPr/>
        </p:nvSpPr>
        <p:spPr>
          <a:xfrm>
            <a:off x="534600" y="5314680"/>
            <a:ext cx="67320" cy="1003320"/>
          </a:xfrm>
          <a:custGeom>
            <a:avLst/>
            <a:gdLst/>
            <a:ahLst/>
            <a:cxnLst/>
            <a:rect l="0" t="0" r="r" b="b"/>
            <a:pathLst>
              <a:path w="187" h="2787">
                <a:moveTo>
                  <a:pt x="151" y="14"/>
                </a:moveTo>
                <a:cubicBezTo>
                  <a:pt x="140" y="24"/>
                  <a:pt x="130" y="37"/>
                  <a:pt x="121" y="54"/>
                </a:cubicBezTo>
                <a:cubicBezTo>
                  <a:pt x="112" y="72"/>
                  <a:pt x="106" y="92"/>
                  <a:pt x="101" y="115"/>
                </a:cubicBezTo>
                <a:cubicBezTo>
                  <a:pt x="96" y="137"/>
                  <a:pt x="94" y="161"/>
                  <a:pt x="94" y="186"/>
                </a:cubicBezTo>
                <a:lnTo>
                  <a:pt x="94" y="2601"/>
                </a:lnTo>
                <a:cubicBezTo>
                  <a:pt x="94" y="2625"/>
                  <a:pt x="96" y="2649"/>
                  <a:pt x="101" y="2672"/>
                </a:cubicBezTo>
                <a:cubicBezTo>
                  <a:pt x="106" y="2695"/>
                  <a:pt x="112" y="2715"/>
                  <a:pt x="121" y="2732"/>
                </a:cubicBezTo>
                <a:cubicBezTo>
                  <a:pt x="130" y="2750"/>
                  <a:pt x="140" y="2763"/>
                  <a:pt x="151" y="2772"/>
                </a:cubicBezTo>
                <a:cubicBezTo>
                  <a:pt x="163" y="2782"/>
                  <a:pt x="175" y="2787"/>
                  <a:pt x="187" y="2787"/>
                </a:cubicBezTo>
                <a:cubicBezTo>
                  <a:pt x="162" y="2787"/>
                  <a:pt x="139" y="2782"/>
                  <a:pt x="116" y="2772"/>
                </a:cubicBezTo>
                <a:cubicBezTo>
                  <a:pt x="93" y="2763"/>
                  <a:pt x="72" y="2750"/>
                  <a:pt x="55" y="2732"/>
                </a:cubicBezTo>
                <a:cubicBezTo>
                  <a:pt x="37" y="2715"/>
                  <a:pt x="24" y="2695"/>
                  <a:pt x="14" y="2672"/>
                </a:cubicBezTo>
                <a:cubicBezTo>
                  <a:pt x="5" y="2649"/>
                  <a:pt x="0" y="2625"/>
                  <a:pt x="0" y="2601"/>
                </a:cubicBezTo>
                <a:lnTo>
                  <a:pt x="0" y="186"/>
                </a:lnTo>
                <a:cubicBezTo>
                  <a:pt x="0" y="161"/>
                  <a:pt x="5" y="137"/>
                  <a:pt x="14" y="115"/>
                </a:cubicBezTo>
                <a:cubicBezTo>
                  <a:pt x="24" y="92"/>
                  <a:pt x="37" y="72"/>
                  <a:pt x="55" y="54"/>
                </a:cubicBezTo>
                <a:cubicBezTo>
                  <a:pt x="72" y="37"/>
                  <a:pt x="93" y="24"/>
                  <a:pt x="116" y="14"/>
                </a:cubicBezTo>
                <a:cubicBezTo>
                  <a:pt x="138" y="5"/>
                  <a:pt x="162" y="0"/>
                  <a:pt x="187" y="0"/>
                </a:cubicBezTo>
                <a:cubicBezTo>
                  <a:pt x="174" y="0"/>
                  <a:pt x="163" y="5"/>
                  <a:pt x="151" y="14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93" name="Textfeld 892"/>
          <p:cNvSpPr txBox="1"/>
          <p:nvPr/>
        </p:nvSpPr>
        <p:spPr>
          <a:xfrm>
            <a:off x="902520" y="4897080"/>
            <a:ext cx="12420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FCD34D"/>
                </a:solidFill>
                <a:effectLst/>
                <a:uFillTx/>
                <a:latin typeface="DejaVuSans"/>
                <a:ea typeface="DejaVuSans"/>
              </a:rPr>
              <a:t>Knochenstoﬀwechsel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4" name="Textfeld 893"/>
          <p:cNvSpPr txBox="1"/>
          <p:nvPr/>
        </p:nvSpPr>
        <p:spPr>
          <a:xfrm>
            <a:off x="702000" y="5469120"/>
            <a:ext cx="109260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320" b="1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Azathioprin</a:t>
            </a:r>
            <a:endParaRPr lang="en-US" sz="13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5" name="Freihandform: Form 894"/>
          <p:cNvSpPr/>
          <p:nvPr/>
        </p:nvSpPr>
        <p:spPr>
          <a:xfrm>
            <a:off x="4763160" y="5515200"/>
            <a:ext cx="100440" cy="100800"/>
          </a:xfrm>
          <a:custGeom>
            <a:avLst/>
            <a:gdLst/>
            <a:ahLst/>
            <a:cxnLst/>
            <a:rect l="0" t="0" r="r" b="b"/>
            <a:pathLst>
              <a:path w="279" h="280">
                <a:moveTo>
                  <a:pt x="279" y="140"/>
                </a:moveTo>
                <a:cubicBezTo>
                  <a:pt x="279" y="159"/>
                  <a:pt x="276" y="177"/>
                  <a:pt x="269" y="194"/>
                </a:cubicBezTo>
                <a:cubicBezTo>
                  <a:pt x="262" y="211"/>
                  <a:pt x="251" y="226"/>
                  <a:pt x="238" y="239"/>
                </a:cubicBezTo>
                <a:cubicBezTo>
                  <a:pt x="225" y="252"/>
                  <a:pt x="210" y="262"/>
                  <a:pt x="193" y="269"/>
                </a:cubicBezTo>
                <a:cubicBezTo>
                  <a:pt x="175" y="276"/>
                  <a:pt x="158" y="280"/>
                  <a:pt x="139" y="280"/>
                </a:cubicBezTo>
                <a:cubicBezTo>
                  <a:pt x="121" y="280"/>
                  <a:pt x="103" y="276"/>
                  <a:pt x="86" y="269"/>
                </a:cubicBezTo>
                <a:cubicBezTo>
                  <a:pt x="69" y="262"/>
                  <a:pt x="54" y="252"/>
                  <a:pt x="41" y="239"/>
                </a:cubicBezTo>
                <a:cubicBezTo>
                  <a:pt x="28" y="226"/>
                  <a:pt x="18" y="211"/>
                  <a:pt x="11" y="194"/>
                </a:cubicBezTo>
                <a:cubicBezTo>
                  <a:pt x="3" y="177"/>
                  <a:pt x="0" y="159"/>
                  <a:pt x="0" y="140"/>
                </a:cubicBezTo>
                <a:cubicBezTo>
                  <a:pt x="0" y="122"/>
                  <a:pt x="3" y="103"/>
                  <a:pt x="11" y="86"/>
                </a:cubicBezTo>
                <a:cubicBezTo>
                  <a:pt x="18" y="69"/>
                  <a:pt x="28" y="54"/>
                  <a:pt x="41" y="41"/>
                </a:cubicBezTo>
                <a:cubicBezTo>
                  <a:pt x="54" y="28"/>
                  <a:pt x="69" y="18"/>
                  <a:pt x="86" y="11"/>
                </a:cubicBezTo>
                <a:cubicBezTo>
                  <a:pt x="103" y="4"/>
                  <a:pt x="121" y="0"/>
                  <a:pt x="139" y="0"/>
                </a:cubicBezTo>
                <a:cubicBezTo>
                  <a:pt x="158" y="0"/>
                  <a:pt x="175" y="4"/>
                  <a:pt x="193" y="11"/>
                </a:cubicBezTo>
                <a:cubicBezTo>
                  <a:pt x="210" y="18"/>
                  <a:pt x="225" y="28"/>
                  <a:pt x="238" y="41"/>
                </a:cubicBezTo>
                <a:cubicBezTo>
                  <a:pt x="251" y="54"/>
                  <a:pt x="262" y="69"/>
                  <a:pt x="269" y="86"/>
                </a:cubicBezTo>
                <a:cubicBezTo>
                  <a:pt x="276" y="103"/>
                  <a:pt x="279" y="122"/>
                  <a:pt x="279" y="140"/>
                </a:cubicBezTo>
                <a:close/>
              </a:path>
            </a:pathLst>
          </a:custGeom>
          <a:solidFill>
            <a:srgbClr val="10B98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6" name="Freihandform: Form 895"/>
          <p:cNvSpPr/>
          <p:nvPr/>
        </p:nvSpPr>
        <p:spPr>
          <a:xfrm>
            <a:off x="4880160" y="5515200"/>
            <a:ext cx="100440" cy="100800"/>
          </a:xfrm>
          <a:custGeom>
            <a:avLst/>
            <a:gdLst/>
            <a:ahLst/>
            <a:cxnLst/>
            <a:rect l="0" t="0" r="r" b="b"/>
            <a:pathLst>
              <a:path w="279" h="280">
                <a:moveTo>
                  <a:pt x="279" y="140"/>
                </a:moveTo>
                <a:cubicBezTo>
                  <a:pt x="279" y="159"/>
                  <a:pt x="276" y="177"/>
                  <a:pt x="269" y="194"/>
                </a:cubicBezTo>
                <a:cubicBezTo>
                  <a:pt x="262" y="211"/>
                  <a:pt x="252" y="226"/>
                  <a:pt x="239" y="239"/>
                </a:cubicBezTo>
                <a:cubicBezTo>
                  <a:pt x="226" y="252"/>
                  <a:pt x="211" y="262"/>
                  <a:pt x="192" y="269"/>
                </a:cubicBezTo>
                <a:cubicBezTo>
                  <a:pt x="175" y="276"/>
                  <a:pt x="158" y="280"/>
                  <a:pt x="139" y="280"/>
                </a:cubicBezTo>
                <a:cubicBezTo>
                  <a:pt x="121" y="280"/>
                  <a:pt x="103" y="276"/>
                  <a:pt x="86" y="269"/>
                </a:cubicBezTo>
                <a:cubicBezTo>
                  <a:pt x="69" y="262"/>
                  <a:pt x="54" y="252"/>
                  <a:pt x="41" y="239"/>
                </a:cubicBezTo>
                <a:cubicBezTo>
                  <a:pt x="28" y="226"/>
                  <a:pt x="18" y="211"/>
                  <a:pt x="11" y="194"/>
                </a:cubicBezTo>
                <a:cubicBezTo>
                  <a:pt x="3" y="177"/>
                  <a:pt x="0" y="159"/>
                  <a:pt x="0" y="140"/>
                </a:cubicBezTo>
                <a:cubicBezTo>
                  <a:pt x="0" y="122"/>
                  <a:pt x="3" y="103"/>
                  <a:pt x="11" y="86"/>
                </a:cubicBezTo>
                <a:cubicBezTo>
                  <a:pt x="18" y="69"/>
                  <a:pt x="28" y="54"/>
                  <a:pt x="41" y="41"/>
                </a:cubicBezTo>
                <a:cubicBezTo>
                  <a:pt x="54" y="28"/>
                  <a:pt x="69" y="18"/>
                  <a:pt x="86" y="11"/>
                </a:cubicBezTo>
                <a:cubicBezTo>
                  <a:pt x="103" y="4"/>
                  <a:pt x="121" y="0"/>
                  <a:pt x="139" y="0"/>
                </a:cubicBezTo>
                <a:cubicBezTo>
                  <a:pt x="158" y="0"/>
                  <a:pt x="175" y="4"/>
                  <a:pt x="192" y="11"/>
                </a:cubicBezTo>
                <a:cubicBezTo>
                  <a:pt x="211" y="18"/>
                  <a:pt x="226" y="28"/>
                  <a:pt x="239" y="41"/>
                </a:cubicBezTo>
                <a:cubicBezTo>
                  <a:pt x="252" y="54"/>
                  <a:pt x="262" y="69"/>
                  <a:pt x="269" y="86"/>
                </a:cubicBezTo>
                <a:cubicBezTo>
                  <a:pt x="276" y="103"/>
                  <a:pt x="279" y="122"/>
                  <a:pt x="279" y="140"/>
                </a:cubicBezTo>
                <a:close/>
              </a:path>
            </a:pathLst>
          </a:custGeom>
          <a:solidFill>
            <a:srgbClr val="10B98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7" name="Freihandform: Form 896"/>
          <p:cNvSpPr/>
          <p:nvPr/>
        </p:nvSpPr>
        <p:spPr>
          <a:xfrm>
            <a:off x="4997160" y="5515200"/>
            <a:ext cx="100440" cy="100800"/>
          </a:xfrm>
          <a:custGeom>
            <a:avLst/>
            <a:gdLst/>
            <a:ahLst/>
            <a:cxnLst/>
            <a:rect l="0" t="0" r="r" b="b"/>
            <a:pathLst>
              <a:path w="279" h="280">
                <a:moveTo>
                  <a:pt x="279" y="140"/>
                </a:moveTo>
                <a:cubicBezTo>
                  <a:pt x="279" y="159"/>
                  <a:pt x="276" y="177"/>
                  <a:pt x="269" y="194"/>
                </a:cubicBezTo>
                <a:cubicBezTo>
                  <a:pt x="262" y="211"/>
                  <a:pt x="252" y="226"/>
                  <a:pt x="239" y="239"/>
                </a:cubicBezTo>
                <a:cubicBezTo>
                  <a:pt x="226" y="252"/>
                  <a:pt x="211" y="262"/>
                  <a:pt x="193" y="269"/>
                </a:cubicBezTo>
                <a:cubicBezTo>
                  <a:pt x="176" y="276"/>
                  <a:pt x="159" y="280"/>
                  <a:pt x="139" y="280"/>
                </a:cubicBezTo>
                <a:cubicBezTo>
                  <a:pt x="121" y="280"/>
                  <a:pt x="103" y="276"/>
                  <a:pt x="86" y="269"/>
                </a:cubicBezTo>
                <a:cubicBezTo>
                  <a:pt x="69" y="262"/>
                  <a:pt x="54" y="252"/>
                  <a:pt x="41" y="239"/>
                </a:cubicBezTo>
                <a:cubicBezTo>
                  <a:pt x="28" y="226"/>
                  <a:pt x="18" y="211"/>
                  <a:pt x="11" y="194"/>
                </a:cubicBezTo>
                <a:cubicBezTo>
                  <a:pt x="3" y="177"/>
                  <a:pt x="0" y="159"/>
                  <a:pt x="0" y="140"/>
                </a:cubicBezTo>
                <a:cubicBezTo>
                  <a:pt x="0" y="122"/>
                  <a:pt x="3" y="103"/>
                  <a:pt x="11" y="86"/>
                </a:cubicBezTo>
                <a:cubicBezTo>
                  <a:pt x="18" y="69"/>
                  <a:pt x="28" y="54"/>
                  <a:pt x="41" y="41"/>
                </a:cubicBezTo>
                <a:cubicBezTo>
                  <a:pt x="54" y="28"/>
                  <a:pt x="69" y="18"/>
                  <a:pt x="86" y="11"/>
                </a:cubicBezTo>
                <a:cubicBezTo>
                  <a:pt x="103" y="4"/>
                  <a:pt x="121" y="0"/>
                  <a:pt x="139" y="0"/>
                </a:cubicBezTo>
                <a:cubicBezTo>
                  <a:pt x="159" y="0"/>
                  <a:pt x="176" y="4"/>
                  <a:pt x="193" y="11"/>
                </a:cubicBezTo>
                <a:cubicBezTo>
                  <a:pt x="211" y="18"/>
                  <a:pt x="226" y="28"/>
                  <a:pt x="239" y="41"/>
                </a:cubicBezTo>
                <a:cubicBezTo>
                  <a:pt x="252" y="54"/>
                  <a:pt x="262" y="69"/>
                  <a:pt x="269" y="86"/>
                </a:cubicBezTo>
                <a:cubicBezTo>
                  <a:pt x="276" y="103"/>
                  <a:pt x="279" y="122"/>
                  <a:pt x="279" y="140"/>
                </a:cubicBezTo>
                <a:close/>
              </a:path>
            </a:pathLst>
          </a:custGeom>
          <a:solidFill>
            <a:srgbClr val="10B98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8" name="Textfeld 897"/>
          <p:cNvSpPr txBox="1"/>
          <p:nvPr/>
        </p:nvSpPr>
        <p:spPr>
          <a:xfrm>
            <a:off x="4105800" y="5483160"/>
            <a:ext cx="5932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Eignung: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899" name="Grafik 898"/>
          <p:cNvPicPr/>
          <p:nvPr/>
        </p:nvPicPr>
        <p:blipFill>
          <a:blip r:embed="rId8"/>
          <a:stretch/>
        </p:blipFill>
        <p:spPr>
          <a:xfrm>
            <a:off x="702000" y="603360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00" name="Textfeld 899"/>
          <p:cNvSpPr txBox="1"/>
          <p:nvPr/>
        </p:nvSpPr>
        <p:spPr>
          <a:xfrm>
            <a:off x="702000" y="5767560"/>
            <a:ext cx="28605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Bevorzugtes Immunsuppressivum bei CKD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01" name="Freihandform: Form 900"/>
          <p:cNvSpPr/>
          <p:nvPr/>
        </p:nvSpPr>
        <p:spPr>
          <a:xfrm>
            <a:off x="5465160" y="2540160"/>
            <a:ext cx="4696920" cy="1003320"/>
          </a:xfrm>
          <a:custGeom>
            <a:avLst/>
            <a:gdLst/>
            <a:ahLst/>
            <a:cxnLst/>
            <a:rect l="0" t="0" r="r" b="b"/>
            <a:pathLst>
              <a:path w="13047" h="2787">
                <a:moveTo>
                  <a:pt x="0" y="2600"/>
                </a:moveTo>
                <a:lnTo>
                  <a:pt x="0" y="186"/>
                </a:lnTo>
                <a:cubicBezTo>
                  <a:pt x="0" y="174"/>
                  <a:pt x="1" y="162"/>
                  <a:pt x="3" y="150"/>
                </a:cubicBezTo>
                <a:cubicBezTo>
                  <a:pt x="4" y="138"/>
                  <a:pt x="7" y="126"/>
                  <a:pt x="10" y="115"/>
                </a:cubicBezTo>
                <a:cubicBezTo>
                  <a:pt x="14" y="104"/>
                  <a:pt x="18" y="93"/>
                  <a:pt x="23" y="83"/>
                </a:cubicBezTo>
                <a:cubicBezTo>
                  <a:pt x="28" y="73"/>
                  <a:pt x="34" y="63"/>
                  <a:pt x="41" y="55"/>
                </a:cubicBezTo>
                <a:cubicBezTo>
                  <a:pt x="47" y="46"/>
                  <a:pt x="54" y="38"/>
                  <a:pt x="62" y="32"/>
                </a:cubicBezTo>
                <a:cubicBezTo>
                  <a:pt x="69" y="25"/>
                  <a:pt x="77" y="19"/>
                  <a:pt x="86" y="14"/>
                </a:cubicBezTo>
                <a:cubicBezTo>
                  <a:pt x="94" y="10"/>
                  <a:pt x="103" y="6"/>
                  <a:pt x="112" y="4"/>
                </a:cubicBezTo>
                <a:cubicBezTo>
                  <a:pt x="121" y="1"/>
                  <a:pt x="130" y="0"/>
                  <a:pt x="139" y="0"/>
                </a:cubicBezTo>
                <a:lnTo>
                  <a:pt x="12861" y="0"/>
                </a:lnTo>
                <a:cubicBezTo>
                  <a:pt x="12873" y="0"/>
                  <a:pt x="12885" y="1"/>
                  <a:pt x="12897" y="4"/>
                </a:cubicBezTo>
                <a:cubicBezTo>
                  <a:pt x="12909" y="6"/>
                  <a:pt x="12921" y="10"/>
                  <a:pt x="12932" y="14"/>
                </a:cubicBezTo>
                <a:cubicBezTo>
                  <a:pt x="12943" y="19"/>
                  <a:pt x="12954" y="25"/>
                  <a:pt x="12964" y="32"/>
                </a:cubicBezTo>
                <a:cubicBezTo>
                  <a:pt x="12974" y="38"/>
                  <a:pt x="12984" y="46"/>
                  <a:pt x="12992" y="55"/>
                </a:cubicBezTo>
                <a:cubicBezTo>
                  <a:pt x="13001" y="63"/>
                  <a:pt x="13008" y="73"/>
                  <a:pt x="13015" y="83"/>
                </a:cubicBezTo>
                <a:cubicBezTo>
                  <a:pt x="13022" y="93"/>
                  <a:pt x="13028" y="104"/>
                  <a:pt x="13032" y="115"/>
                </a:cubicBezTo>
                <a:cubicBezTo>
                  <a:pt x="13037" y="126"/>
                  <a:pt x="13041" y="138"/>
                  <a:pt x="13043" y="150"/>
                </a:cubicBezTo>
                <a:cubicBezTo>
                  <a:pt x="13045" y="162"/>
                  <a:pt x="13047" y="174"/>
                  <a:pt x="13047" y="186"/>
                </a:cubicBezTo>
                <a:lnTo>
                  <a:pt x="13047" y="2600"/>
                </a:lnTo>
                <a:cubicBezTo>
                  <a:pt x="13047" y="2612"/>
                  <a:pt x="13045" y="2624"/>
                  <a:pt x="13043" y="2636"/>
                </a:cubicBezTo>
                <a:cubicBezTo>
                  <a:pt x="13041" y="2648"/>
                  <a:pt x="13037" y="2660"/>
                  <a:pt x="13032" y="2671"/>
                </a:cubicBezTo>
                <a:cubicBezTo>
                  <a:pt x="13028" y="2682"/>
                  <a:pt x="13022" y="2694"/>
                  <a:pt x="13015" y="2704"/>
                </a:cubicBezTo>
                <a:cubicBezTo>
                  <a:pt x="13008" y="2714"/>
                  <a:pt x="13001" y="2724"/>
                  <a:pt x="12992" y="2732"/>
                </a:cubicBezTo>
                <a:cubicBezTo>
                  <a:pt x="12984" y="2741"/>
                  <a:pt x="12974" y="2749"/>
                  <a:pt x="12964" y="2756"/>
                </a:cubicBezTo>
                <a:cubicBezTo>
                  <a:pt x="12954" y="2762"/>
                  <a:pt x="12943" y="2768"/>
                  <a:pt x="12932" y="2773"/>
                </a:cubicBezTo>
                <a:cubicBezTo>
                  <a:pt x="12921" y="2777"/>
                  <a:pt x="12909" y="2781"/>
                  <a:pt x="12897" y="2783"/>
                </a:cubicBezTo>
                <a:cubicBezTo>
                  <a:pt x="12885" y="2786"/>
                  <a:pt x="12873" y="2787"/>
                  <a:pt x="12861" y="2787"/>
                </a:cubicBezTo>
                <a:lnTo>
                  <a:pt x="139" y="2787"/>
                </a:lnTo>
                <a:cubicBezTo>
                  <a:pt x="130" y="2787"/>
                  <a:pt x="121" y="2786"/>
                  <a:pt x="112" y="2783"/>
                </a:cubicBezTo>
                <a:cubicBezTo>
                  <a:pt x="103" y="2781"/>
                  <a:pt x="94" y="2777"/>
                  <a:pt x="86" y="2773"/>
                </a:cubicBezTo>
                <a:cubicBezTo>
                  <a:pt x="77" y="2768"/>
                  <a:pt x="69" y="2762"/>
                  <a:pt x="62" y="2756"/>
                </a:cubicBezTo>
                <a:cubicBezTo>
                  <a:pt x="54" y="2749"/>
                  <a:pt x="47" y="2741"/>
                  <a:pt x="41" y="2732"/>
                </a:cubicBezTo>
                <a:cubicBezTo>
                  <a:pt x="34" y="2724"/>
                  <a:pt x="28" y="2714"/>
                  <a:pt x="23" y="2704"/>
                </a:cubicBezTo>
                <a:cubicBezTo>
                  <a:pt x="18" y="2694"/>
                  <a:pt x="14" y="2682"/>
                  <a:pt x="10" y="2671"/>
                </a:cubicBezTo>
                <a:cubicBezTo>
                  <a:pt x="7" y="2660"/>
                  <a:pt x="4" y="2648"/>
                  <a:pt x="3" y="2636"/>
                </a:cubicBezTo>
                <a:cubicBezTo>
                  <a:pt x="1" y="2624"/>
                  <a:pt x="0" y="2612"/>
                  <a:pt x="0" y="2600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02" name="Freihandform: Form 901"/>
          <p:cNvSpPr/>
          <p:nvPr/>
        </p:nvSpPr>
        <p:spPr>
          <a:xfrm>
            <a:off x="5448240" y="2540160"/>
            <a:ext cx="67320" cy="1003320"/>
          </a:xfrm>
          <a:custGeom>
            <a:avLst/>
            <a:gdLst/>
            <a:ahLst/>
            <a:cxnLst/>
            <a:rect l="0" t="0" r="r" b="b"/>
            <a:pathLst>
              <a:path w="187" h="2787">
                <a:moveTo>
                  <a:pt x="152" y="14"/>
                </a:moveTo>
                <a:cubicBezTo>
                  <a:pt x="140" y="24"/>
                  <a:pt x="130" y="37"/>
                  <a:pt x="120" y="55"/>
                </a:cubicBezTo>
                <a:cubicBezTo>
                  <a:pt x="112" y="72"/>
                  <a:pt x="105" y="92"/>
                  <a:pt x="100" y="115"/>
                </a:cubicBezTo>
                <a:cubicBezTo>
                  <a:pt x="96" y="138"/>
                  <a:pt x="93" y="161"/>
                  <a:pt x="93" y="186"/>
                </a:cubicBezTo>
                <a:lnTo>
                  <a:pt x="93" y="2600"/>
                </a:lnTo>
                <a:cubicBezTo>
                  <a:pt x="93" y="2625"/>
                  <a:pt x="96" y="2648"/>
                  <a:pt x="100" y="2671"/>
                </a:cubicBezTo>
                <a:cubicBezTo>
                  <a:pt x="105" y="2695"/>
                  <a:pt x="112" y="2715"/>
                  <a:pt x="120" y="2732"/>
                </a:cubicBezTo>
                <a:cubicBezTo>
                  <a:pt x="130" y="2750"/>
                  <a:pt x="140" y="2763"/>
                  <a:pt x="152" y="2773"/>
                </a:cubicBezTo>
                <a:cubicBezTo>
                  <a:pt x="163" y="2782"/>
                  <a:pt x="175" y="2787"/>
                  <a:pt x="187" y="2787"/>
                </a:cubicBezTo>
                <a:cubicBezTo>
                  <a:pt x="162" y="2787"/>
                  <a:pt x="139" y="2782"/>
                  <a:pt x="115" y="2773"/>
                </a:cubicBezTo>
                <a:cubicBezTo>
                  <a:pt x="92" y="2763"/>
                  <a:pt x="72" y="2750"/>
                  <a:pt x="55" y="2732"/>
                </a:cubicBezTo>
                <a:cubicBezTo>
                  <a:pt x="37" y="2715"/>
                  <a:pt x="24" y="2695"/>
                  <a:pt x="15" y="2671"/>
                </a:cubicBezTo>
                <a:cubicBezTo>
                  <a:pt x="5" y="2648"/>
                  <a:pt x="0" y="2625"/>
                  <a:pt x="0" y="2600"/>
                </a:cubicBezTo>
                <a:lnTo>
                  <a:pt x="0" y="186"/>
                </a:lnTo>
                <a:cubicBezTo>
                  <a:pt x="0" y="161"/>
                  <a:pt x="5" y="138"/>
                  <a:pt x="15" y="115"/>
                </a:cubicBezTo>
                <a:cubicBezTo>
                  <a:pt x="24" y="92"/>
                  <a:pt x="37" y="72"/>
                  <a:pt x="55" y="55"/>
                </a:cubicBezTo>
                <a:cubicBezTo>
                  <a:pt x="72" y="37"/>
                  <a:pt x="92" y="24"/>
                  <a:pt x="115" y="14"/>
                </a:cubicBezTo>
                <a:cubicBezTo>
                  <a:pt x="139" y="5"/>
                  <a:pt x="162" y="0"/>
                  <a:pt x="187" y="0"/>
                </a:cubicBezTo>
                <a:cubicBezTo>
                  <a:pt x="175" y="0"/>
                  <a:pt x="163" y="5"/>
                  <a:pt x="152" y="14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03" name="Textfeld 902"/>
          <p:cNvSpPr txBox="1"/>
          <p:nvPr/>
        </p:nvSpPr>
        <p:spPr>
          <a:xfrm>
            <a:off x="902520" y="6033600"/>
            <a:ext cx="34549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FCD34D"/>
                </a:solidFill>
                <a:effectLst/>
                <a:uFillTx/>
                <a:latin typeface="DejaVuSans"/>
                <a:ea typeface="DejaVuSans"/>
              </a:rPr>
              <a:t>Engmaschige Blutbild- und Leberwertkontrollen notwendig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04" name="Textfeld 903"/>
          <p:cNvSpPr txBox="1"/>
          <p:nvPr/>
        </p:nvSpPr>
        <p:spPr>
          <a:xfrm>
            <a:off x="5615640" y="2694600"/>
            <a:ext cx="206280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320" b="1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Mycophenolat-Mofetil</a:t>
            </a:r>
            <a:endParaRPr lang="en-US" sz="13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05" name="Freihandform: Form 904"/>
          <p:cNvSpPr/>
          <p:nvPr/>
        </p:nvSpPr>
        <p:spPr>
          <a:xfrm>
            <a:off x="9676800" y="2740680"/>
            <a:ext cx="100800" cy="100800"/>
          </a:xfrm>
          <a:custGeom>
            <a:avLst/>
            <a:gdLst/>
            <a:ahLst/>
            <a:cxnLst/>
            <a:rect l="0" t="0" r="r" b="b"/>
            <a:pathLst>
              <a:path w="280" h="280">
                <a:moveTo>
                  <a:pt x="280" y="141"/>
                </a:moveTo>
                <a:cubicBezTo>
                  <a:pt x="280" y="159"/>
                  <a:pt x="276" y="177"/>
                  <a:pt x="269" y="194"/>
                </a:cubicBezTo>
                <a:cubicBezTo>
                  <a:pt x="262" y="211"/>
                  <a:pt x="252" y="226"/>
                  <a:pt x="239" y="239"/>
                </a:cubicBezTo>
                <a:cubicBezTo>
                  <a:pt x="226" y="252"/>
                  <a:pt x="210" y="262"/>
                  <a:pt x="193" y="269"/>
                </a:cubicBezTo>
                <a:cubicBezTo>
                  <a:pt x="176" y="276"/>
                  <a:pt x="158" y="280"/>
                  <a:pt x="139" y="280"/>
                </a:cubicBezTo>
                <a:cubicBezTo>
                  <a:pt x="121" y="280"/>
                  <a:pt x="103" y="276"/>
                  <a:pt x="86" y="269"/>
                </a:cubicBezTo>
                <a:cubicBezTo>
                  <a:pt x="69" y="262"/>
                  <a:pt x="54" y="252"/>
                  <a:pt x="41" y="239"/>
                </a:cubicBezTo>
                <a:cubicBezTo>
                  <a:pt x="28" y="226"/>
                  <a:pt x="18" y="211"/>
                  <a:pt x="11" y="194"/>
                </a:cubicBezTo>
                <a:cubicBezTo>
                  <a:pt x="4" y="177"/>
                  <a:pt x="0" y="159"/>
                  <a:pt x="0" y="141"/>
                </a:cubicBezTo>
                <a:cubicBezTo>
                  <a:pt x="0" y="122"/>
                  <a:pt x="4" y="104"/>
                  <a:pt x="11" y="87"/>
                </a:cubicBezTo>
                <a:cubicBezTo>
                  <a:pt x="18" y="70"/>
                  <a:pt x="28" y="55"/>
                  <a:pt x="41" y="42"/>
                </a:cubicBezTo>
                <a:cubicBezTo>
                  <a:pt x="54" y="28"/>
                  <a:pt x="69" y="18"/>
                  <a:pt x="86" y="11"/>
                </a:cubicBezTo>
                <a:cubicBezTo>
                  <a:pt x="103" y="4"/>
                  <a:pt x="121" y="0"/>
                  <a:pt x="139" y="0"/>
                </a:cubicBezTo>
                <a:cubicBezTo>
                  <a:pt x="158" y="0"/>
                  <a:pt x="176" y="4"/>
                  <a:pt x="193" y="11"/>
                </a:cubicBezTo>
                <a:cubicBezTo>
                  <a:pt x="210" y="18"/>
                  <a:pt x="226" y="28"/>
                  <a:pt x="239" y="42"/>
                </a:cubicBezTo>
                <a:cubicBezTo>
                  <a:pt x="252" y="55"/>
                  <a:pt x="262" y="70"/>
                  <a:pt x="269" y="87"/>
                </a:cubicBezTo>
                <a:cubicBezTo>
                  <a:pt x="276" y="104"/>
                  <a:pt x="280" y="122"/>
                  <a:pt x="280" y="141"/>
                </a:cubicBezTo>
                <a:close/>
              </a:path>
            </a:pathLst>
          </a:custGeom>
          <a:solidFill>
            <a:srgbClr val="F59E0B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06" name="Freihandform: Form 905"/>
          <p:cNvSpPr/>
          <p:nvPr/>
        </p:nvSpPr>
        <p:spPr>
          <a:xfrm>
            <a:off x="9793800" y="2740680"/>
            <a:ext cx="100800" cy="100800"/>
          </a:xfrm>
          <a:custGeom>
            <a:avLst/>
            <a:gdLst/>
            <a:ahLst/>
            <a:cxnLst/>
            <a:rect l="0" t="0" r="r" b="b"/>
            <a:pathLst>
              <a:path w="280" h="280">
                <a:moveTo>
                  <a:pt x="280" y="141"/>
                </a:moveTo>
                <a:cubicBezTo>
                  <a:pt x="280" y="159"/>
                  <a:pt x="276" y="177"/>
                  <a:pt x="269" y="194"/>
                </a:cubicBezTo>
                <a:cubicBezTo>
                  <a:pt x="262" y="211"/>
                  <a:pt x="252" y="226"/>
                  <a:pt x="239" y="239"/>
                </a:cubicBezTo>
                <a:cubicBezTo>
                  <a:pt x="226" y="252"/>
                  <a:pt x="211" y="262"/>
                  <a:pt x="194" y="269"/>
                </a:cubicBezTo>
                <a:cubicBezTo>
                  <a:pt x="176" y="276"/>
                  <a:pt x="158" y="280"/>
                  <a:pt x="139" y="280"/>
                </a:cubicBezTo>
                <a:cubicBezTo>
                  <a:pt x="121" y="280"/>
                  <a:pt x="103" y="276"/>
                  <a:pt x="86" y="269"/>
                </a:cubicBezTo>
                <a:cubicBezTo>
                  <a:pt x="69" y="262"/>
                  <a:pt x="54" y="252"/>
                  <a:pt x="41" y="239"/>
                </a:cubicBezTo>
                <a:cubicBezTo>
                  <a:pt x="28" y="226"/>
                  <a:pt x="18" y="211"/>
                  <a:pt x="11" y="194"/>
                </a:cubicBezTo>
                <a:cubicBezTo>
                  <a:pt x="4" y="177"/>
                  <a:pt x="0" y="159"/>
                  <a:pt x="0" y="141"/>
                </a:cubicBezTo>
                <a:cubicBezTo>
                  <a:pt x="0" y="122"/>
                  <a:pt x="4" y="104"/>
                  <a:pt x="11" y="87"/>
                </a:cubicBezTo>
                <a:cubicBezTo>
                  <a:pt x="18" y="70"/>
                  <a:pt x="28" y="55"/>
                  <a:pt x="41" y="42"/>
                </a:cubicBezTo>
                <a:cubicBezTo>
                  <a:pt x="54" y="28"/>
                  <a:pt x="69" y="18"/>
                  <a:pt x="86" y="11"/>
                </a:cubicBezTo>
                <a:cubicBezTo>
                  <a:pt x="103" y="4"/>
                  <a:pt x="121" y="0"/>
                  <a:pt x="139" y="0"/>
                </a:cubicBezTo>
                <a:cubicBezTo>
                  <a:pt x="158" y="0"/>
                  <a:pt x="176" y="4"/>
                  <a:pt x="194" y="11"/>
                </a:cubicBezTo>
                <a:cubicBezTo>
                  <a:pt x="211" y="18"/>
                  <a:pt x="226" y="28"/>
                  <a:pt x="239" y="42"/>
                </a:cubicBezTo>
                <a:cubicBezTo>
                  <a:pt x="252" y="55"/>
                  <a:pt x="262" y="70"/>
                  <a:pt x="269" y="87"/>
                </a:cubicBezTo>
                <a:cubicBezTo>
                  <a:pt x="276" y="104"/>
                  <a:pt x="280" y="122"/>
                  <a:pt x="280" y="141"/>
                </a:cubicBezTo>
                <a:close/>
              </a:path>
            </a:pathLst>
          </a:custGeom>
          <a:solidFill>
            <a:srgbClr val="F59E0B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07" name="Freihandform: Form 906"/>
          <p:cNvSpPr/>
          <p:nvPr/>
        </p:nvSpPr>
        <p:spPr>
          <a:xfrm>
            <a:off x="9910800" y="2740680"/>
            <a:ext cx="100800" cy="100800"/>
          </a:xfrm>
          <a:custGeom>
            <a:avLst/>
            <a:gdLst/>
            <a:ahLst/>
            <a:cxnLst/>
            <a:rect l="0" t="0" r="r" b="b"/>
            <a:pathLst>
              <a:path w="280" h="280">
                <a:moveTo>
                  <a:pt x="280" y="141"/>
                </a:moveTo>
                <a:cubicBezTo>
                  <a:pt x="280" y="159"/>
                  <a:pt x="276" y="177"/>
                  <a:pt x="269" y="194"/>
                </a:cubicBezTo>
                <a:cubicBezTo>
                  <a:pt x="262" y="211"/>
                  <a:pt x="252" y="226"/>
                  <a:pt x="239" y="239"/>
                </a:cubicBezTo>
                <a:cubicBezTo>
                  <a:pt x="226" y="252"/>
                  <a:pt x="211" y="262"/>
                  <a:pt x="194" y="269"/>
                </a:cubicBezTo>
                <a:cubicBezTo>
                  <a:pt x="177" y="276"/>
                  <a:pt x="159" y="280"/>
                  <a:pt x="140" y="280"/>
                </a:cubicBezTo>
                <a:cubicBezTo>
                  <a:pt x="121" y="280"/>
                  <a:pt x="103" y="276"/>
                  <a:pt x="86" y="269"/>
                </a:cubicBezTo>
                <a:cubicBezTo>
                  <a:pt x="69" y="262"/>
                  <a:pt x="54" y="252"/>
                  <a:pt x="41" y="239"/>
                </a:cubicBezTo>
                <a:cubicBezTo>
                  <a:pt x="28" y="226"/>
                  <a:pt x="18" y="211"/>
                  <a:pt x="11" y="194"/>
                </a:cubicBezTo>
                <a:cubicBezTo>
                  <a:pt x="4" y="177"/>
                  <a:pt x="0" y="159"/>
                  <a:pt x="0" y="141"/>
                </a:cubicBezTo>
                <a:cubicBezTo>
                  <a:pt x="0" y="122"/>
                  <a:pt x="4" y="104"/>
                  <a:pt x="11" y="87"/>
                </a:cubicBezTo>
                <a:cubicBezTo>
                  <a:pt x="18" y="70"/>
                  <a:pt x="28" y="55"/>
                  <a:pt x="41" y="42"/>
                </a:cubicBezTo>
                <a:cubicBezTo>
                  <a:pt x="54" y="28"/>
                  <a:pt x="69" y="18"/>
                  <a:pt x="86" y="11"/>
                </a:cubicBezTo>
                <a:cubicBezTo>
                  <a:pt x="103" y="4"/>
                  <a:pt x="121" y="0"/>
                  <a:pt x="140" y="0"/>
                </a:cubicBezTo>
                <a:cubicBezTo>
                  <a:pt x="159" y="0"/>
                  <a:pt x="177" y="4"/>
                  <a:pt x="194" y="11"/>
                </a:cubicBezTo>
                <a:cubicBezTo>
                  <a:pt x="211" y="18"/>
                  <a:pt x="226" y="28"/>
                  <a:pt x="239" y="42"/>
                </a:cubicBezTo>
                <a:cubicBezTo>
                  <a:pt x="252" y="55"/>
                  <a:pt x="262" y="70"/>
                  <a:pt x="269" y="87"/>
                </a:cubicBezTo>
                <a:cubicBezTo>
                  <a:pt x="276" y="104"/>
                  <a:pt x="280" y="122"/>
                  <a:pt x="280" y="141"/>
                </a:cubicBezTo>
                <a:close/>
              </a:path>
            </a:pathLst>
          </a:custGeom>
          <a:solidFill>
            <a:srgbClr val="9CA3A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08" name="Textfeld 907"/>
          <p:cNvSpPr txBox="1"/>
          <p:nvPr/>
        </p:nvSpPr>
        <p:spPr>
          <a:xfrm>
            <a:off x="9019440" y="2709000"/>
            <a:ext cx="5932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Eignung: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909" name="Grafik 908"/>
          <p:cNvPicPr/>
          <p:nvPr/>
        </p:nvPicPr>
        <p:blipFill>
          <a:blip r:embed="rId9"/>
          <a:stretch/>
        </p:blipFill>
        <p:spPr>
          <a:xfrm>
            <a:off x="5615640" y="325908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10" name="Textfeld 909"/>
          <p:cNvSpPr txBox="1"/>
          <p:nvPr/>
        </p:nvSpPr>
        <p:spPr>
          <a:xfrm>
            <a:off x="5615640" y="2993040"/>
            <a:ext cx="28990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Metabolite reichern sich an (Akkumulation)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11" name="Freihandform: Form 910"/>
          <p:cNvSpPr/>
          <p:nvPr/>
        </p:nvSpPr>
        <p:spPr>
          <a:xfrm>
            <a:off x="5465160" y="3810600"/>
            <a:ext cx="4696920" cy="1203480"/>
          </a:xfrm>
          <a:custGeom>
            <a:avLst/>
            <a:gdLst/>
            <a:ahLst/>
            <a:cxnLst/>
            <a:rect l="0" t="0" r="r" b="b"/>
            <a:pathLst>
              <a:path w="13047" h="3343">
                <a:moveTo>
                  <a:pt x="0" y="3158"/>
                </a:moveTo>
                <a:lnTo>
                  <a:pt x="0" y="185"/>
                </a:lnTo>
                <a:cubicBezTo>
                  <a:pt x="0" y="173"/>
                  <a:pt x="1" y="161"/>
                  <a:pt x="3" y="149"/>
                </a:cubicBezTo>
                <a:cubicBezTo>
                  <a:pt x="4" y="137"/>
                  <a:pt x="7" y="126"/>
                  <a:pt x="10" y="114"/>
                </a:cubicBezTo>
                <a:cubicBezTo>
                  <a:pt x="14" y="103"/>
                  <a:pt x="18" y="92"/>
                  <a:pt x="23" y="82"/>
                </a:cubicBezTo>
                <a:cubicBezTo>
                  <a:pt x="28" y="72"/>
                  <a:pt x="34" y="63"/>
                  <a:pt x="41" y="54"/>
                </a:cubicBezTo>
                <a:cubicBezTo>
                  <a:pt x="47" y="45"/>
                  <a:pt x="54" y="38"/>
                  <a:pt x="62" y="31"/>
                </a:cubicBezTo>
                <a:cubicBezTo>
                  <a:pt x="69" y="24"/>
                  <a:pt x="77" y="18"/>
                  <a:pt x="86" y="14"/>
                </a:cubicBezTo>
                <a:cubicBezTo>
                  <a:pt x="94" y="9"/>
                  <a:pt x="103" y="6"/>
                  <a:pt x="112" y="3"/>
                </a:cubicBezTo>
                <a:cubicBezTo>
                  <a:pt x="121" y="1"/>
                  <a:pt x="130" y="0"/>
                  <a:pt x="139" y="0"/>
                </a:cubicBezTo>
                <a:lnTo>
                  <a:pt x="12861" y="0"/>
                </a:lnTo>
                <a:cubicBezTo>
                  <a:pt x="12873" y="0"/>
                  <a:pt x="12885" y="1"/>
                  <a:pt x="12897" y="3"/>
                </a:cubicBezTo>
                <a:cubicBezTo>
                  <a:pt x="12909" y="6"/>
                  <a:pt x="12921" y="9"/>
                  <a:pt x="12932" y="14"/>
                </a:cubicBezTo>
                <a:cubicBezTo>
                  <a:pt x="12943" y="18"/>
                  <a:pt x="12954" y="24"/>
                  <a:pt x="12964" y="31"/>
                </a:cubicBezTo>
                <a:cubicBezTo>
                  <a:pt x="12974" y="38"/>
                  <a:pt x="12984" y="45"/>
                  <a:pt x="12992" y="54"/>
                </a:cubicBezTo>
                <a:cubicBezTo>
                  <a:pt x="13001" y="63"/>
                  <a:pt x="13008" y="72"/>
                  <a:pt x="13015" y="82"/>
                </a:cubicBezTo>
                <a:cubicBezTo>
                  <a:pt x="13022" y="92"/>
                  <a:pt x="13028" y="103"/>
                  <a:pt x="13032" y="114"/>
                </a:cubicBezTo>
                <a:cubicBezTo>
                  <a:pt x="13037" y="126"/>
                  <a:pt x="13041" y="137"/>
                  <a:pt x="13043" y="149"/>
                </a:cubicBezTo>
                <a:cubicBezTo>
                  <a:pt x="13045" y="161"/>
                  <a:pt x="13047" y="173"/>
                  <a:pt x="13047" y="185"/>
                </a:cubicBezTo>
                <a:lnTo>
                  <a:pt x="13047" y="3158"/>
                </a:lnTo>
                <a:cubicBezTo>
                  <a:pt x="13047" y="3170"/>
                  <a:pt x="13045" y="3182"/>
                  <a:pt x="13043" y="3194"/>
                </a:cubicBezTo>
                <a:cubicBezTo>
                  <a:pt x="13041" y="3206"/>
                  <a:pt x="13037" y="3217"/>
                  <a:pt x="13032" y="3229"/>
                </a:cubicBezTo>
                <a:cubicBezTo>
                  <a:pt x="13028" y="3240"/>
                  <a:pt x="13022" y="3251"/>
                  <a:pt x="13015" y="3261"/>
                </a:cubicBezTo>
                <a:cubicBezTo>
                  <a:pt x="13008" y="3271"/>
                  <a:pt x="13001" y="3280"/>
                  <a:pt x="12992" y="3289"/>
                </a:cubicBezTo>
                <a:cubicBezTo>
                  <a:pt x="12984" y="3298"/>
                  <a:pt x="12974" y="3305"/>
                  <a:pt x="12964" y="3312"/>
                </a:cubicBezTo>
                <a:cubicBezTo>
                  <a:pt x="12954" y="3319"/>
                  <a:pt x="12943" y="3325"/>
                  <a:pt x="12932" y="3329"/>
                </a:cubicBezTo>
                <a:cubicBezTo>
                  <a:pt x="12921" y="3334"/>
                  <a:pt x="12909" y="3337"/>
                  <a:pt x="12897" y="3340"/>
                </a:cubicBezTo>
                <a:cubicBezTo>
                  <a:pt x="12885" y="3342"/>
                  <a:pt x="12873" y="3343"/>
                  <a:pt x="12861" y="3343"/>
                </a:cubicBezTo>
                <a:lnTo>
                  <a:pt x="139" y="3343"/>
                </a:lnTo>
                <a:cubicBezTo>
                  <a:pt x="130" y="3343"/>
                  <a:pt x="121" y="3342"/>
                  <a:pt x="112" y="3340"/>
                </a:cubicBezTo>
                <a:cubicBezTo>
                  <a:pt x="103" y="3337"/>
                  <a:pt x="94" y="3334"/>
                  <a:pt x="86" y="3329"/>
                </a:cubicBezTo>
                <a:cubicBezTo>
                  <a:pt x="77" y="3325"/>
                  <a:pt x="69" y="3319"/>
                  <a:pt x="62" y="3312"/>
                </a:cubicBezTo>
                <a:cubicBezTo>
                  <a:pt x="54" y="3305"/>
                  <a:pt x="47" y="3298"/>
                  <a:pt x="41" y="3289"/>
                </a:cubicBezTo>
                <a:cubicBezTo>
                  <a:pt x="34" y="3280"/>
                  <a:pt x="28" y="3271"/>
                  <a:pt x="23" y="3261"/>
                </a:cubicBezTo>
                <a:cubicBezTo>
                  <a:pt x="18" y="3251"/>
                  <a:pt x="14" y="3240"/>
                  <a:pt x="10" y="3229"/>
                </a:cubicBezTo>
                <a:cubicBezTo>
                  <a:pt x="7" y="3217"/>
                  <a:pt x="4" y="3206"/>
                  <a:pt x="3" y="3194"/>
                </a:cubicBezTo>
                <a:cubicBezTo>
                  <a:pt x="1" y="3182"/>
                  <a:pt x="0" y="3170"/>
                  <a:pt x="0" y="3158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12" name="Freihandform: Form 911"/>
          <p:cNvSpPr/>
          <p:nvPr/>
        </p:nvSpPr>
        <p:spPr>
          <a:xfrm>
            <a:off x="5448240" y="3810600"/>
            <a:ext cx="67320" cy="1203480"/>
          </a:xfrm>
          <a:custGeom>
            <a:avLst/>
            <a:gdLst/>
            <a:ahLst/>
            <a:cxnLst/>
            <a:rect l="0" t="0" r="r" b="b"/>
            <a:pathLst>
              <a:path w="187" h="3343">
                <a:moveTo>
                  <a:pt x="152" y="14"/>
                </a:moveTo>
                <a:cubicBezTo>
                  <a:pt x="140" y="23"/>
                  <a:pt x="130" y="37"/>
                  <a:pt x="120" y="54"/>
                </a:cubicBezTo>
                <a:cubicBezTo>
                  <a:pt x="112" y="71"/>
                  <a:pt x="105" y="92"/>
                  <a:pt x="100" y="114"/>
                </a:cubicBezTo>
                <a:cubicBezTo>
                  <a:pt x="96" y="137"/>
                  <a:pt x="93" y="161"/>
                  <a:pt x="93" y="185"/>
                </a:cubicBezTo>
                <a:lnTo>
                  <a:pt x="93" y="3158"/>
                </a:lnTo>
                <a:cubicBezTo>
                  <a:pt x="93" y="3182"/>
                  <a:pt x="96" y="3206"/>
                  <a:pt x="100" y="3229"/>
                </a:cubicBezTo>
                <a:cubicBezTo>
                  <a:pt x="105" y="3251"/>
                  <a:pt x="112" y="3272"/>
                  <a:pt x="120" y="3289"/>
                </a:cubicBezTo>
                <a:cubicBezTo>
                  <a:pt x="130" y="3306"/>
                  <a:pt x="140" y="3320"/>
                  <a:pt x="152" y="3329"/>
                </a:cubicBezTo>
                <a:cubicBezTo>
                  <a:pt x="163" y="3339"/>
                  <a:pt x="175" y="3343"/>
                  <a:pt x="187" y="3343"/>
                </a:cubicBezTo>
                <a:cubicBezTo>
                  <a:pt x="162" y="3343"/>
                  <a:pt x="139" y="3339"/>
                  <a:pt x="115" y="3329"/>
                </a:cubicBezTo>
                <a:cubicBezTo>
                  <a:pt x="92" y="3320"/>
                  <a:pt x="72" y="3306"/>
                  <a:pt x="55" y="3289"/>
                </a:cubicBezTo>
                <a:cubicBezTo>
                  <a:pt x="37" y="3272"/>
                  <a:pt x="24" y="3251"/>
                  <a:pt x="15" y="3229"/>
                </a:cubicBezTo>
                <a:cubicBezTo>
                  <a:pt x="5" y="3206"/>
                  <a:pt x="0" y="3182"/>
                  <a:pt x="0" y="3158"/>
                </a:cubicBezTo>
                <a:lnTo>
                  <a:pt x="0" y="185"/>
                </a:lnTo>
                <a:cubicBezTo>
                  <a:pt x="0" y="161"/>
                  <a:pt x="5" y="137"/>
                  <a:pt x="15" y="114"/>
                </a:cubicBezTo>
                <a:cubicBezTo>
                  <a:pt x="24" y="92"/>
                  <a:pt x="37" y="71"/>
                  <a:pt x="55" y="54"/>
                </a:cubicBezTo>
                <a:cubicBezTo>
                  <a:pt x="72" y="37"/>
                  <a:pt x="92" y="23"/>
                  <a:pt x="115" y="14"/>
                </a:cubicBezTo>
                <a:cubicBezTo>
                  <a:pt x="139" y="4"/>
                  <a:pt x="162" y="0"/>
                  <a:pt x="187" y="0"/>
                </a:cubicBezTo>
                <a:cubicBezTo>
                  <a:pt x="175" y="0"/>
                  <a:pt x="163" y="4"/>
                  <a:pt x="152" y="14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13" name="Textfeld 912"/>
          <p:cNvSpPr txBox="1"/>
          <p:nvPr/>
        </p:nvSpPr>
        <p:spPr>
          <a:xfrm>
            <a:off x="5816160" y="3259080"/>
            <a:ext cx="420228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FCD34D"/>
                </a:solidFill>
                <a:effectLst/>
                <a:uFillTx/>
                <a:latin typeface="DejaVuSans"/>
                <a:ea typeface="DejaVuSans"/>
              </a:rPr>
              <a:t>Nur zweite Wahl, erhöhtes Risiko für gastrointestinale Nebenwirkungen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14" name="Textfeld 913"/>
          <p:cNvSpPr txBox="1"/>
          <p:nvPr/>
        </p:nvSpPr>
        <p:spPr>
          <a:xfrm>
            <a:off x="5615640" y="3964680"/>
            <a:ext cx="96012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320" b="1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Rituximab</a:t>
            </a:r>
            <a:endParaRPr lang="en-US" sz="13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15" name="Freihandform: Form 914"/>
          <p:cNvSpPr/>
          <p:nvPr/>
        </p:nvSpPr>
        <p:spPr>
          <a:xfrm>
            <a:off x="9676800" y="4011120"/>
            <a:ext cx="100800" cy="100440"/>
          </a:xfrm>
          <a:custGeom>
            <a:avLst/>
            <a:gdLst/>
            <a:ahLst/>
            <a:cxnLst/>
            <a:rect l="0" t="0" r="r" b="b"/>
            <a:pathLst>
              <a:path w="280" h="279">
                <a:moveTo>
                  <a:pt x="280" y="140"/>
                </a:moveTo>
                <a:cubicBezTo>
                  <a:pt x="280" y="159"/>
                  <a:pt x="276" y="176"/>
                  <a:pt x="269" y="193"/>
                </a:cubicBezTo>
                <a:cubicBezTo>
                  <a:pt x="262" y="210"/>
                  <a:pt x="252" y="225"/>
                  <a:pt x="239" y="239"/>
                </a:cubicBezTo>
                <a:cubicBezTo>
                  <a:pt x="226" y="252"/>
                  <a:pt x="210" y="262"/>
                  <a:pt x="193" y="269"/>
                </a:cubicBezTo>
                <a:cubicBezTo>
                  <a:pt x="176" y="276"/>
                  <a:pt x="158" y="279"/>
                  <a:pt x="139" y="279"/>
                </a:cubicBezTo>
                <a:cubicBezTo>
                  <a:pt x="121" y="279"/>
                  <a:pt x="103" y="276"/>
                  <a:pt x="86" y="269"/>
                </a:cubicBezTo>
                <a:cubicBezTo>
                  <a:pt x="69" y="262"/>
                  <a:pt x="54" y="252"/>
                  <a:pt x="41" y="239"/>
                </a:cubicBezTo>
                <a:cubicBezTo>
                  <a:pt x="28" y="225"/>
                  <a:pt x="18" y="210"/>
                  <a:pt x="11" y="193"/>
                </a:cubicBezTo>
                <a:cubicBezTo>
                  <a:pt x="4" y="176"/>
                  <a:pt x="0" y="159"/>
                  <a:pt x="0" y="140"/>
                </a:cubicBezTo>
                <a:cubicBezTo>
                  <a:pt x="0" y="122"/>
                  <a:pt x="4" y="103"/>
                  <a:pt x="11" y="86"/>
                </a:cubicBezTo>
                <a:cubicBezTo>
                  <a:pt x="18" y="69"/>
                  <a:pt x="28" y="54"/>
                  <a:pt x="41" y="41"/>
                </a:cubicBezTo>
                <a:cubicBezTo>
                  <a:pt x="54" y="27"/>
                  <a:pt x="69" y="17"/>
                  <a:pt x="86" y="10"/>
                </a:cubicBezTo>
                <a:cubicBezTo>
                  <a:pt x="103" y="3"/>
                  <a:pt x="121" y="0"/>
                  <a:pt x="139" y="0"/>
                </a:cubicBezTo>
                <a:cubicBezTo>
                  <a:pt x="158" y="0"/>
                  <a:pt x="176" y="3"/>
                  <a:pt x="193" y="10"/>
                </a:cubicBezTo>
                <a:cubicBezTo>
                  <a:pt x="210" y="17"/>
                  <a:pt x="226" y="27"/>
                  <a:pt x="239" y="41"/>
                </a:cubicBezTo>
                <a:cubicBezTo>
                  <a:pt x="252" y="54"/>
                  <a:pt x="262" y="69"/>
                  <a:pt x="269" y="86"/>
                </a:cubicBezTo>
                <a:cubicBezTo>
                  <a:pt x="276" y="103"/>
                  <a:pt x="280" y="122"/>
                  <a:pt x="280" y="140"/>
                </a:cubicBezTo>
                <a:close/>
              </a:path>
            </a:pathLst>
          </a:custGeom>
          <a:solidFill>
            <a:srgbClr val="10B98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16" name="Freihandform: Form 915"/>
          <p:cNvSpPr/>
          <p:nvPr/>
        </p:nvSpPr>
        <p:spPr>
          <a:xfrm>
            <a:off x="9793800" y="4011120"/>
            <a:ext cx="100800" cy="100440"/>
          </a:xfrm>
          <a:custGeom>
            <a:avLst/>
            <a:gdLst/>
            <a:ahLst/>
            <a:cxnLst/>
            <a:rect l="0" t="0" r="r" b="b"/>
            <a:pathLst>
              <a:path w="280" h="279">
                <a:moveTo>
                  <a:pt x="280" y="140"/>
                </a:moveTo>
                <a:cubicBezTo>
                  <a:pt x="280" y="159"/>
                  <a:pt x="276" y="176"/>
                  <a:pt x="269" y="193"/>
                </a:cubicBezTo>
                <a:cubicBezTo>
                  <a:pt x="262" y="210"/>
                  <a:pt x="252" y="225"/>
                  <a:pt x="239" y="239"/>
                </a:cubicBezTo>
                <a:cubicBezTo>
                  <a:pt x="226" y="252"/>
                  <a:pt x="211" y="262"/>
                  <a:pt x="194" y="269"/>
                </a:cubicBezTo>
                <a:cubicBezTo>
                  <a:pt x="176" y="276"/>
                  <a:pt x="158" y="279"/>
                  <a:pt x="139" y="279"/>
                </a:cubicBezTo>
                <a:cubicBezTo>
                  <a:pt x="121" y="279"/>
                  <a:pt x="103" y="276"/>
                  <a:pt x="86" y="269"/>
                </a:cubicBezTo>
                <a:cubicBezTo>
                  <a:pt x="69" y="262"/>
                  <a:pt x="54" y="252"/>
                  <a:pt x="41" y="239"/>
                </a:cubicBezTo>
                <a:cubicBezTo>
                  <a:pt x="28" y="225"/>
                  <a:pt x="18" y="210"/>
                  <a:pt x="11" y="193"/>
                </a:cubicBezTo>
                <a:cubicBezTo>
                  <a:pt x="4" y="176"/>
                  <a:pt x="0" y="159"/>
                  <a:pt x="0" y="140"/>
                </a:cubicBezTo>
                <a:cubicBezTo>
                  <a:pt x="0" y="122"/>
                  <a:pt x="4" y="103"/>
                  <a:pt x="11" y="86"/>
                </a:cubicBezTo>
                <a:cubicBezTo>
                  <a:pt x="18" y="69"/>
                  <a:pt x="28" y="54"/>
                  <a:pt x="41" y="41"/>
                </a:cubicBezTo>
                <a:cubicBezTo>
                  <a:pt x="54" y="27"/>
                  <a:pt x="69" y="17"/>
                  <a:pt x="86" y="10"/>
                </a:cubicBezTo>
                <a:cubicBezTo>
                  <a:pt x="103" y="3"/>
                  <a:pt x="121" y="0"/>
                  <a:pt x="139" y="0"/>
                </a:cubicBezTo>
                <a:cubicBezTo>
                  <a:pt x="158" y="0"/>
                  <a:pt x="176" y="3"/>
                  <a:pt x="194" y="10"/>
                </a:cubicBezTo>
                <a:cubicBezTo>
                  <a:pt x="211" y="17"/>
                  <a:pt x="226" y="27"/>
                  <a:pt x="239" y="41"/>
                </a:cubicBezTo>
                <a:cubicBezTo>
                  <a:pt x="252" y="54"/>
                  <a:pt x="262" y="69"/>
                  <a:pt x="269" y="86"/>
                </a:cubicBezTo>
                <a:cubicBezTo>
                  <a:pt x="276" y="103"/>
                  <a:pt x="280" y="122"/>
                  <a:pt x="280" y="140"/>
                </a:cubicBezTo>
                <a:close/>
              </a:path>
            </a:pathLst>
          </a:custGeom>
          <a:solidFill>
            <a:srgbClr val="10B98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17" name="Freihandform: Form 916"/>
          <p:cNvSpPr/>
          <p:nvPr/>
        </p:nvSpPr>
        <p:spPr>
          <a:xfrm>
            <a:off x="9910800" y="4011120"/>
            <a:ext cx="100800" cy="100440"/>
          </a:xfrm>
          <a:custGeom>
            <a:avLst/>
            <a:gdLst/>
            <a:ahLst/>
            <a:cxnLst/>
            <a:rect l="0" t="0" r="r" b="b"/>
            <a:pathLst>
              <a:path w="280" h="279">
                <a:moveTo>
                  <a:pt x="280" y="140"/>
                </a:moveTo>
                <a:cubicBezTo>
                  <a:pt x="280" y="159"/>
                  <a:pt x="276" y="176"/>
                  <a:pt x="269" y="193"/>
                </a:cubicBezTo>
                <a:cubicBezTo>
                  <a:pt x="262" y="210"/>
                  <a:pt x="252" y="225"/>
                  <a:pt x="239" y="239"/>
                </a:cubicBezTo>
                <a:cubicBezTo>
                  <a:pt x="226" y="252"/>
                  <a:pt x="211" y="262"/>
                  <a:pt x="194" y="269"/>
                </a:cubicBezTo>
                <a:cubicBezTo>
                  <a:pt x="177" y="276"/>
                  <a:pt x="159" y="279"/>
                  <a:pt x="140" y="279"/>
                </a:cubicBezTo>
                <a:cubicBezTo>
                  <a:pt x="121" y="279"/>
                  <a:pt x="103" y="276"/>
                  <a:pt x="86" y="269"/>
                </a:cubicBezTo>
                <a:cubicBezTo>
                  <a:pt x="69" y="262"/>
                  <a:pt x="54" y="252"/>
                  <a:pt x="41" y="239"/>
                </a:cubicBezTo>
                <a:cubicBezTo>
                  <a:pt x="28" y="225"/>
                  <a:pt x="18" y="210"/>
                  <a:pt x="11" y="193"/>
                </a:cubicBezTo>
                <a:cubicBezTo>
                  <a:pt x="4" y="176"/>
                  <a:pt x="0" y="159"/>
                  <a:pt x="0" y="140"/>
                </a:cubicBezTo>
                <a:cubicBezTo>
                  <a:pt x="0" y="122"/>
                  <a:pt x="4" y="103"/>
                  <a:pt x="11" y="86"/>
                </a:cubicBezTo>
                <a:cubicBezTo>
                  <a:pt x="18" y="69"/>
                  <a:pt x="28" y="54"/>
                  <a:pt x="41" y="41"/>
                </a:cubicBezTo>
                <a:cubicBezTo>
                  <a:pt x="54" y="27"/>
                  <a:pt x="69" y="17"/>
                  <a:pt x="86" y="10"/>
                </a:cubicBezTo>
                <a:cubicBezTo>
                  <a:pt x="103" y="3"/>
                  <a:pt x="121" y="0"/>
                  <a:pt x="140" y="0"/>
                </a:cubicBezTo>
                <a:cubicBezTo>
                  <a:pt x="159" y="0"/>
                  <a:pt x="177" y="3"/>
                  <a:pt x="194" y="10"/>
                </a:cubicBezTo>
                <a:cubicBezTo>
                  <a:pt x="211" y="17"/>
                  <a:pt x="226" y="27"/>
                  <a:pt x="239" y="41"/>
                </a:cubicBezTo>
                <a:cubicBezTo>
                  <a:pt x="252" y="54"/>
                  <a:pt x="262" y="69"/>
                  <a:pt x="269" y="86"/>
                </a:cubicBezTo>
                <a:cubicBezTo>
                  <a:pt x="276" y="103"/>
                  <a:pt x="280" y="122"/>
                  <a:pt x="280" y="140"/>
                </a:cubicBezTo>
                <a:close/>
              </a:path>
            </a:pathLst>
          </a:custGeom>
          <a:solidFill>
            <a:srgbClr val="10B98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18" name="Textfeld 917"/>
          <p:cNvSpPr txBox="1"/>
          <p:nvPr/>
        </p:nvSpPr>
        <p:spPr>
          <a:xfrm>
            <a:off x="9019440" y="3979080"/>
            <a:ext cx="5932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Eignung: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919" name="Grafik 918"/>
          <p:cNvPicPr/>
          <p:nvPr/>
        </p:nvPicPr>
        <p:blipFill>
          <a:blip r:embed="rId10"/>
          <a:stretch/>
        </p:blipFill>
        <p:spPr>
          <a:xfrm>
            <a:off x="5615640" y="452916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20" name="Textfeld 919"/>
          <p:cNvSpPr txBox="1"/>
          <p:nvPr/>
        </p:nvSpPr>
        <p:spPr>
          <a:xfrm>
            <a:off x="5615640" y="4263120"/>
            <a:ext cx="17517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Wird nicht renal eliminiert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921" name="Grafik 920"/>
          <p:cNvPicPr/>
          <p:nvPr/>
        </p:nvPicPr>
        <p:blipFill>
          <a:blip r:embed="rId10"/>
          <a:stretch/>
        </p:blipFill>
        <p:spPr>
          <a:xfrm>
            <a:off x="5615640" y="473004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22" name="Textfeld 921"/>
          <p:cNvSpPr txBox="1"/>
          <p:nvPr/>
        </p:nvSpPr>
        <p:spPr>
          <a:xfrm>
            <a:off x="5816160" y="4529520"/>
            <a:ext cx="27673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6EE7B7"/>
                </a:solidFill>
                <a:effectLst/>
                <a:uFillTx/>
                <a:latin typeface="DejaVuSans"/>
                <a:ea typeface="DejaVuSans"/>
              </a:rPr>
              <a:t>Bevorzugte Option bei refraktärer MG und CKD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23" name="Freihandform: Form 922"/>
          <p:cNvSpPr/>
          <p:nvPr/>
        </p:nvSpPr>
        <p:spPr>
          <a:xfrm>
            <a:off x="5465160" y="5147640"/>
            <a:ext cx="4696920" cy="1203480"/>
          </a:xfrm>
          <a:custGeom>
            <a:avLst/>
            <a:gdLst/>
            <a:ahLst/>
            <a:cxnLst/>
            <a:rect l="0" t="0" r="r" b="b"/>
            <a:pathLst>
              <a:path w="13047" h="3343">
                <a:moveTo>
                  <a:pt x="0" y="3158"/>
                </a:moveTo>
                <a:lnTo>
                  <a:pt x="0" y="185"/>
                </a:lnTo>
                <a:cubicBezTo>
                  <a:pt x="0" y="173"/>
                  <a:pt x="1" y="161"/>
                  <a:pt x="3" y="149"/>
                </a:cubicBezTo>
                <a:cubicBezTo>
                  <a:pt x="4" y="137"/>
                  <a:pt x="7" y="126"/>
                  <a:pt x="10" y="114"/>
                </a:cubicBezTo>
                <a:cubicBezTo>
                  <a:pt x="14" y="103"/>
                  <a:pt x="18" y="92"/>
                  <a:pt x="23" y="82"/>
                </a:cubicBezTo>
                <a:cubicBezTo>
                  <a:pt x="28" y="72"/>
                  <a:pt x="34" y="63"/>
                  <a:pt x="41" y="54"/>
                </a:cubicBezTo>
                <a:cubicBezTo>
                  <a:pt x="47" y="46"/>
                  <a:pt x="54" y="38"/>
                  <a:pt x="62" y="31"/>
                </a:cubicBezTo>
                <a:cubicBezTo>
                  <a:pt x="69" y="24"/>
                  <a:pt x="77" y="19"/>
                  <a:pt x="86" y="14"/>
                </a:cubicBezTo>
                <a:cubicBezTo>
                  <a:pt x="94" y="9"/>
                  <a:pt x="103" y="6"/>
                  <a:pt x="112" y="3"/>
                </a:cubicBezTo>
                <a:cubicBezTo>
                  <a:pt x="121" y="1"/>
                  <a:pt x="130" y="0"/>
                  <a:pt x="139" y="0"/>
                </a:cubicBezTo>
                <a:lnTo>
                  <a:pt x="12861" y="0"/>
                </a:lnTo>
                <a:cubicBezTo>
                  <a:pt x="12873" y="0"/>
                  <a:pt x="12885" y="1"/>
                  <a:pt x="12897" y="3"/>
                </a:cubicBezTo>
                <a:cubicBezTo>
                  <a:pt x="12909" y="6"/>
                  <a:pt x="12921" y="9"/>
                  <a:pt x="12932" y="14"/>
                </a:cubicBezTo>
                <a:cubicBezTo>
                  <a:pt x="12943" y="19"/>
                  <a:pt x="12954" y="24"/>
                  <a:pt x="12964" y="31"/>
                </a:cubicBezTo>
                <a:cubicBezTo>
                  <a:pt x="12974" y="38"/>
                  <a:pt x="12984" y="46"/>
                  <a:pt x="12992" y="54"/>
                </a:cubicBezTo>
                <a:cubicBezTo>
                  <a:pt x="13001" y="63"/>
                  <a:pt x="13008" y="72"/>
                  <a:pt x="13015" y="82"/>
                </a:cubicBezTo>
                <a:cubicBezTo>
                  <a:pt x="13022" y="92"/>
                  <a:pt x="13028" y="103"/>
                  <a:pt x="13032" y="114"/>
                </a:cubicBezTo>
                <a:cubicBezTo>
                  <a:pt x="13037" y="126"/>
                  <a:pt x="13041" y="137"/>
                  <a:pt x="13043" y="149"/>
                </a:cubicBezTo>
                <a:cubicBezTo>
                  <a:pt x="13045" y="161"/>
                  <a:pt x="13047" y="173"/>
                  <a:pt x="13047" y="185"/>
                </a:cubicBezTo>
                <a:lnTo>
                  <a:pt x="13047" y="3158"/>
                </a:lnTo>
                <a:cubicBezTo>
                  <a:pt x="13047" y="3170"/>
                  <a:pt x="13045" y="3182"/>
                  <a:pt x="13043" y="3194"/>
                </a:cubicBezTo>
                <a:cubicBezTo>
                  <a:pt x="13041" y="3206"/>
                  <a:pt x="13037" y="3218"/>
                  <a:pt x="13032" y="3229"/>
                </a:cubicBezTo>
                <a:cubicBezTo>
                  <a:pt x="13028" y="3240"/>
                  <a:pt x="13022" y="3251"/>
                  <a:pt x="13015" y="3261"/>
                </a:cubicBezTo>
                <a:cubicBezTo>
                  <a:pt x="13008" y="3271"/>
                  <a:pt x="13001" y="3280"/>
                  <a:pt x="12992" y="3289"/>
                </a:cubicBezTo>
                <a:cubicBezTo>
                  <a:pt x="12984" y="3298"/>
                  <a:pt x="12974" y="3305"/>
                  <a:pt x="12964" y="3312"/>
                </a:cubicBezTo>
                <a:cubicBezTo>
                  <a:pt x="12954" y="3319"/>
                  <a:pt x="12943" y="3325"/>
                  <a:pt x="12932" y="3329"/>
                </a:cubicBezTo>
                <a:cubicBezTo>
                  <a:pt x="12921" y="3334"/>
                  <a:pt x="12909" y="3337"/>
                  <a:pt x="12897" y="3340"/>
                </a:cubicBezTo>
                <a:cubicBezTo>
                  <a:pt x="12885" y="3342"/>
                  <a:pt x="12873" y="3343"/>
                  <a:pt x="12861" y="3343"/>
                </a:cubicBezTo>
                <a:lnTo>
                  <a:pt x="139" y="3343"/>
                </a:lnTo>
                <a:cubicBezTo>
                  <a:pt x="130" y="3343"/>
                  <a:pt x="121" y="3342"/>
                  <a:pt x="112" y="3340"/>
                </a:cubicBezTo>
                <a:cubicBezTo>
                  <a:pt x="103" y="3337"/>
                  <a:pt x="94" y="3334"/>
                  <a:pt x="86" y="3329"/>
                </a:cubicBezTo>
                <a:cubicBezTo>
                  <a:pt x="77" y="3325"/>
                  <a:pt x="69" y="3319"/>
                  <a:pt x="62" y="3312"/>
                </a:cubicBezTo>
                <a:cubicBezTo>
                  <a:pt x="54" y="3305"/>
                  <a:pt x="47" y="3298"/>
                  <a:pt x="41" y="3289"/>
                </a:cubicBezTo>
                <a:cubicBezTo>
                  <a:pt x="34" y="3280"/>
                  <a:pt x="28" y="3271"/>
                  <a:pt x="23" y="3261"/>
                </a:cubicBezTo>
                <a:cubicBezTo>
                  <a:pt x="18" y="3251"/>
                  <a:pt x="14" y="3240"/>
                  <a:pt x="10" y="3229"/>
                </a:cubicBezTo>
                <a:cubicBezTo>
                  <a:pt x="7" y="3218"/>
                  <a:pt x="4" y="3206"/>
                  <a:pt x="3" y="3194"/>
                </a:cubicBezTo>
                <a:cubicBezTo>
                  <a:pt x="1" y="3182"/>
                  <a:pt x="0" y="3170"/>
                  <a:pt x="0" y="3158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24" name="Freihandform: Form 923"/>
          <p:cNvSpPr/>
          <p:nvPr/>
        </p:nvSpPr>
        <p:spPr>
          <a:xfrm>
            <a:off x="5448240" y="5147640"/>
            <a:ext cx="67320" cy="1203480"/>
          </a:xfrm>
          <a:custGeom>
            <a:avLst/>
            <a:gdLst/>
            <a:ahLst/>
            <a:cxnLst/>
            <a:rect l="0" t="0" r="r" b="b"/>
            <a:pathLst>
              <a:path w="187" h="3343">
                <a:moveTo>
                  <a:pt x="152" y="14"/>
                </a:moveTo>
                <a:cubicBezTo>
                  <a:pt x="140" y="23"/>
                  <a:pt x="130" y="37"/>
                  <a:pt x="120" y="54"/>
                </a:cubicBezTo>
                <a:cubicBezTo>
                  <a:pt x="112" y="72"/>
                  <a:pt x="105" y="92"/>
                  <a:pt x="100" y="114"/>
                </a:cubicBezTo>
                <a:cubicBezTo>
                  <a:pt x="96" y="137"/>
                  <a:pt x="93" y="161"/>
                  <a:pt x="93" y="185"/>
                </a:cubicBezTo>
                <a:lnTo>
                  <a:pt x="93" y="3158"/>
                </a:lnTo>
                <a:cubicBezTo>
                  <a:pt x="93" y="3182"/>
                  <a:pt x="96" y="3206"/>
                  <a:pt x="100" y="3229"/>
                </a:cubicBezTo>
                <a:cubicBezTo>
                  <a:pt x="105" y="3252"/>
                  <a:pt x="112" y="3272"/>
                  <a:pt x="120" y="3289"/>
                </a:cubicBezTo>
                <a:cubicBezTo>
                  <a:pt x="130" y="3306"/>
                  <a:pt x="140" y="3320"/>
                  <a:pt x="152" y="3329"/>
                </a:cubicBezTo>
                <a:cubicBezTo>
                  <a:pt x="163" y="3339"/>
                  <a:pt x="175" y="3343"/>
                  <a:pt x="187" y="3343"/>
                </a:cubicBezTo>
                <a:cubicBezTo>
                  <a:pt x="162" y="3343"/>
                  <a:pt x="139" y="3339"/>
                  <a:pt x="115" y="3329"/>
                </a:cubicBezTo>
                <a:cubicBezTo>
                  <a:pt x="92" y="3320"/>
                  <a:pt x="72" y="3306"/>
                  <a:pt x="55" y="3289"/>
                </a:cubicBezTo>
                <a:cubicBezTo>
                  <a:pt x="37" y="3272"/>
                  <a:pt x="24" y="3252"/>
                  <a:pt x="15" y="3229"/>
                </a:cubicBezTo>
                <a:cubicBezTo>
                  <a:pt x="5" y="3206"/>
                  <a:pt x="0" y="3182"/>
                  <a:pt x="0" y="3158"/>
                </a:cubicBezTo>
                <a:lnTo>
                  <a:pt x="0" y="185"/>
                </a:lnTo>
                <a:cubicBezTo>
                  <a:pt x="0" y="161"/>
                  <a:pt x="5" y="137"/>
                  <a:pt x="15" y="114"/>
                </a:cubicBezTo>
                <a:cubicBezTo>
                  <a:pt x="24" y="92"/>
                  <a:pt x="37" y="72"/>
                  <a:pt x="55" y="54"/>
                </a:cubicBezTo>
                <a:cubicBezTo>
                  <a:pt x="72" y="37"/>
                  <a:pt x="92" y="23"/>
                  <a:pt x="115" y="14"/>
                </a:cubicBezTo>
                <a:cubicBezTo>
                  <a:pt x="139" y="4"/>
                  <a:pt x="162" y="0"/>
                  <a:pt x="187" y="0"/>
                </a:cubicBezTo>
                <a:cubicBezTo>
                  <a:pt x="175" y="0"/>
                  <a:pt x="163" y="4"/>
                  <a:pt x="152" y="14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25" name="Textfeld 924"/>
          <p:cNvSpPr txBox="1"/>
          <p:nvPr/>
        </p:nvSpPr>
        <p:spPr>
          <a:xfrm>
            <a:off x="5816160" y="4730040"/>
            <a:ext cx="203976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6EE7B7"/>
                </a:solidFill>
                <a:effectLst/>
                <a:uFillTx/>
                <a:latin typeface="DejaVuSans"/>
                <a:ea typeface="DejaVuSans"/>
              </a:rPr>
              <a:t>Keine Dosisanpassung erforderlich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26" name="Textfeld 925"/>
          <p:cNvSpPr txBox="1"/>
          <p:nvPr/>
        </p:nvSpPr>
        <p:spPr>
          <a:xfrm>
            <a:off x="5615640" y="5301720"/>
            <a:ext cx="107352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320" b="1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Eculizumab</a:t>
            </a:r>
            <a:endParaRPr lang="en-US" sz="13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27" name="Freihandform: Form 926"/>
          <p:cNvSpPr/>
          <p:nvPr/>
        </p:nvSpPr>
        <p:spPr>
          <a:xfrm>
            <a:off x="9676800" y="5348160"/>
            <a:ext cx="100800" cy="100440"/>
          </a:xfrm>
          <a:custGeom>
            <a:avLst/>
            <a:gdLst/>
            <a:ahLst/>
            <a:cxnLst/>
            <a:rect l="0" t="0" r="r" b="b"/>
            <a:pathLst>
              <a:path w="280" h="279">
                <a:moveTo>
                  <a:pt x="280" y="140"/>
                </a:moveTo>
                <a:cubicBezTo>
                  <a:pt x="280" y="159"/>
                  <a:pt x="276" y="176"/>
                  <a:pt x="269" y="193"/>
                </a:cubicBezTo>
                <a:cubicBezTo>
                  <a:pt x="262" y="210"/>
                  <a:pt x="252" y="226"/>
                  <a:pt x="239" y="239"/>
                </a:cubicBezTo>
                <a:cubicBezTo>
                  <a:pt x="226" y="252"/>
                  <a:pt x="210" y="262"/>
                  <a:pt x="193" y="269"/>
                </a:cubicBezTo>
                <a:cubicBezTo>
                  <a:pt x="176" y="276"/>
                  <a:pt x="158" y="279"/>
                  <a:pt x="139" y="279"/>
                </a:cubicBezTo>
                <a:cubicBezTo>
                  <a:pt x="121" y="279"/>
                  <a:pt x="103" y="276"/>
                  <a:pt x="86" y="269"/>
                </a:cubicBezTo>
                <a:cubicBezTo>
                  <a:pt x="69" y="262"/>
                  <a:pt x="54" y="252"/>
                  <a:pt x="41" y="239"/>
                </a:cubicBezTo>
                <a:cubicBezTo>
                  <a:pt x="28" y="226"/>
                  <a:pt x="18" y="210"/>
                  <a:pt x="11" y="193"/>
                </a:cubicBezTo>
                <a:cubicBezTo>
                  <a:pt x="4" y="176"/>
                  <a:pt x="0" y="159"/>
                  <a:pt x="0" y="140"/>
                </a:cubicBezTo>
                <a:cubicBezTo>
                  <a:pt x="0" y="122"/>
                  <a:pt x="4" y="104"/>
                  <a:pt x="11" y="87"/>
                </a:cubicBezTo>
                <a:cubicBezTo>
                  <a:pt x="18" y="70"/>
                  <a:pt x="28" y="55"/>
                  <a:pt x="41" y="42"/>
                </a:cubicBezTo>
                <a:cubicBezTo>
                  <a:pt x="54" y="29"/>
                  <a:pt x="69" y="19"/>
                  <a:pt x="86" y="10"/>
                </a:cubicBezTo>
                <a:cubicBezTo>
                  <a:pt x="103" y="3"/>
                  <a:pt x="121" y="0"/>
                  <a:pt x="139" y="0"/>
                </a:cubicBezTo>
                <a:cubicBezTo>
                  <a:pt x="158" y="0"/>
                  <a:pt x="176" y="3"/>
                  <a:pt x="193" y="10"/>
                </a:cubicBezTo>
                <a:cubicBezTo>
                  <a:pt x="210" y="19"/>
                  <a:pt x="226" y="29"/>
                  <a:pt x="239" y="42"/>
                </a:cubicBezTo>
                <a:cubicBezTo>
                  <a:pt x="252" y="55"/>
                  <a:pt x="262" y="70"/>
                  <a:pt x="269" y="87"/>
                </a:cubicBezTo>
                <a:cubicBezTo>
                  <a:pt x="276" y="104"/>
                  <a:pt x="280" y="122"/>
                  <a:pt x="280" y="140"/>
                </a:cubicBezTo>
                <a:close/>
              </a:path>
            </a:pathLst>
          </a:custGeom>
          <a:solidFill>
            <a:srgbClr val="F59E0B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28" name="Freihandform: Form 927"/>
          <p:cNvSpPr/>
          <p:nvPr/>
        </p:nvSpPr>
        <p:spPr>
          <a:xfrm>
            <a:off x="9793800" y="5348160"/>
            <a:ext cx="100800" cy="100440"/>
          </a:xfrm>
          <a:custGeom>
            <a:avLst/>
            <a:gdLst/>
            <a:ahLst/>
            <a:cxnLst/>
            <a:rect l="0" t="0" r="r" b="b"/>
            <a:pathLst>
              <a:path w="280" h="279">
                <a:moveTo>
                  <a:pt x="280" y="140"/>
                </a:moveTo>
                <a:cubicBezTo>
                  <a:pt x="280" y="159"/>
                  <a:pt x="276" y="176"/>
                  <a:pt x="269" y="193"/>
                </a:cubicBezTo>
                <a:cubicBezTo>
                  <a:pt x="262" y="210"/>
                  <a:pt x="252" y="226"/>
                  <a:pt x="239" y="239"/>
                </a:cubicBezTo>
                <a:cubicBezTo>
                  <a:pt x="226" y="252"/>
                  <a:pt x="211" y="262"/>
                  <a:pt x="194" y="269"/>
                </a:cubicBezTo>
                <a:cubicBezTo>
                  <a:pt x="176" y="276"/>
                  <a:pt x="158" y="279"/>
                  <a:pt x="139" y="279"/>
                </a:cubicBezTo>
                <a:cubicBezTo>
                  <a:pt x="121" y="279"/>
                  <a:pt x="103" y="276"/>
                  <a:pt x="86" y="269"/>
                </a:cubicBezTo>
                <a:cubicBezTo>
                  <a:pt x="69" y="262"/>
                  <a:pt x="54" y="252"/>
                  <a:pt x="41" y="239"/>
                </a:cubicBezTo>
                <a:cubicBezTo>
                  <a:pt x="28" y="226"/>
                  <a:pt x="18" y="210"/>
                  <a:pt x="11" y="193"/>
                </a:cubicBezTo>
                <a:cubicBezTo>
                  <a:pt x="4" y="176"/>
                  <a:pt x="0" y="159"/>
                  <a:pt x="0" y="140"/>
                </a:cubicBezTo>
                <a:cubicBezTo>
                  <a:pt x="0" y="122"/>
                  <a:pt x="4" y="104"/>
                  <a:pt x="11" y="87"/>
                </a:cubicBezTo>
                <a:cubicBezTo>
                  <a:pt x="18" y="70"/>
                  <a:pt x="28" y="55"/>
                  <a:pt x="41" y="42"/>
                </a:cubicBezTo>
                <a:cubicBezTo>
                  <a:pt x="54" y="29"/>
                  <a:pt x="69" y="19"/>
                  <a:pt x="86" y="10"/>
                </a:cubicBezTo>
                <a:cubicBezTo>
                  <a:pt x="103" y="3"/>
                  <a:pt x="121" y="0"/>
                  <a:pt x="139" y="0"/>
                </a:cubicBezTo>
                <a:cubicBezTo>
                  <a:pt x="158" y="0"/>
                  <a:pt x="176" y="3"/>
                  <a:pt x="194" y="10"/>
                </a:cubicBezTo>
                <a:cubicBezTo>
                  <a:pt x="211" y="19"/>
                  <a:pt x="226" y="29"/>
                  <a:pt x="239" y="42"/>
                </a:cubicBezTo>
                <a:cubicBezTo>
                  <a:pt x="252" y="55"/>
                  <a:pt x="262" y="70"/>
                  <a:pt x="269" y="87"/>
                </a:cubicBezTo>
                <a:cubicBezTo>
                  <a:pt x="276" y="104"/>
                  <a:pt x="280" y="122"/>
                  <a:pt x="280" y="140"/>
                </a:cubicBezTo>
                <a:close/>
              </a:path>
            </a:pathLst>
          </a:custGeom>
          <a:solidFill>
            <a:srgbClr val="F59E0B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29" name="Freihandform: Form 928"/>
          <p:cNvSpPr/>
          <p:nvPr/>
        </p:nvSpPr>
        <p:spPr>
          <a:xfrm>
            <a:off x="9910800" y="5348160"/>
            <a:ext cx="100800" cy="100440"/>
          </a:xfrm>
          <a:custGeom>
            <a:avLst/>
            <a:gdLst/>
            <a:ahLst/>
            <a:cxnLst/>
            <a:rect l="0" t="0" r="r" b="b"/>
            <a:pathLst>
              <a:path w="280" h="279">
                <a:moveTo>
                  <a:pt x="280" y="140"/>
                </a:moveTo>
                <a:cubicBezTo>
                  <a:pt x="280" y="159"/>
                  <a:pt x="276" y="176"/>
                  <a:pt x="269" y="193"/>
                </a:cubicBezTo>
                <a:cubicBezTo>
                  <a:pt x="262" y="210"/>
                  <a:pt x="252" y="226"/>
                  <a:pt x="239" y="239"/>
                </a:cubicBezTo>
                <a:cubicBezTo>
                  <a:pt x="226" y="252"/>
                  <a:pt x="211" y="262"/>
                  <a:pt x="194" y="269"/>
                </a:cubicBezTo>
                <a:cubicBezTo>
                  <a:pt x="177" y="276"/>
                  <a:pt x="159" y="279"/>
                  <a:pt x="140" y="279"/>
                </a:cubicBezTo>
                <a:cubicBezTo>
                  <a:pt x="121" y="279"/>
                  <a:pt x="103" y="276"/>
                  <a:pt x="86" y="269"/>
                </a:cubicBezTo>
                <a:cubicBezTo>
                  <a:pt x="69" y="262"/>
                  <a:pt x="54" y="252"/>
                  <a:pt x="41" y="239"/>
                </a:cubicBezTo>
                <a:cubicBezTo>
                  <a:pt x="28" y="226"/>
                  <a:pt x="18" y="210"/>
                  <a:pt x="11" y="193"/>
                </a:cubicBezTo>
                <a:cubicBezTo>
                  <a:pt x="4" y="176"/>
                  <a:pt x="0" y="159"/>
                  <a:pt x="0" y="140"/>
                </a:cubicBezTo>
                <a:cubicBezTo>
                  <a:pt x="0" y="122"/>
                  <a:pt x="4" y="104"/>
                  <a:pt x="11" y="87"/>
                </a:cubicBezTo>
                <a:cubicBezTo>
                  <a:pt x="18" y="70"/>
                  <a:pt x="28" y="55"/>
                  <a:pt x="41" y="42"/>
                </a:cubicBezTo>
                <a:cubicBezTo>
                  <a:pt x="54" y="29"/>
                  <a:pt x="69" y="19"/>
                  <a:pt x="86" y="10"/>
                </a:cubicBezTo>
                <a:cubicBezTo>
                  <a:pt x="103" y="3"/>
                  <a:pt x="121" y="0"/>
                  <a:pt x="140" y="0"/>
                </a:cubicBezTo>
                <a:cubicBezTo>
                  <a:pt x="159" y="0"/>
                  <a:pt x="177" y="3"/>
                  <a:pt x="194" y="10"/>
                </a:cubicBezTo>
                <a:cubicBezTo>
                  <a:pt x="211" y="19"/>
                  <a:pt x="226" y="29"/>
                  <a:pt x="239" y="42"/>
                </a:cubicBezTo>
                <a:cubicBezTo>
                  <a:pt x="252" y="55"/>
                  <a:pt x="262" y="70"/>
                  <a:pt x="269" y="87"/>
                </a:cubicBezTo>
                <a:cubicBezTo>
                  <a:pt x="276" y="104"/>
                  <a:pt x="280" y="122"/>
                  <a:pt x="280" y="140"/>
                </a:cubicBezTo>
                <a:close/>
              </a:path>
            </a:pathLst>
          </a:custGeom>
          <a:solidFill>
            <a:srgbClr val="9CA3A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0" name="Textfeld 929"/>
          <p:cNvSpPr txBox="1"/>
          <p:nvPr/>
        </p:nvSpPr>
        <p:spPr>
          <a:xfrm>
            <a:off x="9019440" y="5316120"/>
            <a:ext cx="5932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Eignung: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931" name="Grafik 930"/>
          <p:cNvPicPr/>
          <p:nvPr/>
        </p:nvPicPr>
        <p:blipFill>
          <a:blip r:embed="rId9"/>
          <a:stretch/>
        </p:blipFill>
        <p:spPr>
          <a:xfrm>
            <a:off x="5615640" y="586656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32" name="Textfeld 931"/>
          <p:cNvSpPr txBox="1"/>
          <p:nvPr/>
        </p:nvSpPr>
        <p:spPr>
          <a:xfrm>
            <a:off x="5615640" y="5600160"/>
            <a:ext cx="17517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Wird nicht renal eliminiert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933" name="Grafik 932"/>
          <p:cNvPicPr/>
          <p:nvPr/>
        </p:nvPicPr>
        <p:blipFill>
          <a:blip r:embed="rId7"/>
          <a:stretch/>
        </p:blipFill>
        <p:spPr>
          <a:xfrm>
            <a:off x="5615640" y="606708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34" name="Textfeld 933"/>
          <p:cNvSpPr txBox="1"/>
          <p:nvPr/>
        </p:nvSpPr>
        <p:spPr>
          <a:xfrm>
            <a:off x="5816160" y="5866560"/>
            <a:ext cx="38948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FCD34D"/>
                </a:solidFill>
                <a:effectLst/>
                <a:uFillTx/>
                <a:latin typeface="DejaVuSans"/>
                <a:ea typeface="DejaVuSans"/>
              </a:rPr>
              <a:t>Erhöhtes Infektionsrisiko bei Dialysepatienten mit Gefäßzugängen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5" name="Textfeld 934"/>
          <p:cNvSpPr txBox="1"/>
          <p:nvPr/>
        </p:nvSpPr>
        <p:spPr>
          <a:xfrm>
            <a:off x="5816160" y="6067080"/>
            <a:ext cx="15800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FCD34D"/>
                </a:solidFill>
                <a:effectLst/>
                <a:uFillTx/>
                <a:latin typeface="DejaVuSans"/>
                <a:ea typeface="DejaVuSans"/>
              </a:rPr>
              <a:t>Nur bei strenger Indikation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6" name="Freihandform: Form 935"/>
          <p:cNvSpPr/>
          <p:nvPr/>
        </p:nvSpPr>
        <p:spPr>
          <a:xfrm>
            <a:off x="9359280" y="668520"/>
            <a:ext cx="668880" cy="668880"/>
          </a:xfrm>
          <a:custGeom>
            <a:avLst/>
            <a:gdLst/>
            <a:ahLst/>
            <a:cxnLst/>
            <a:rect l="0" t="0" r="r" b="b"/>
            <a:pathLst>
              <a:path w="1858" h="1858">
                <a:moveTo>
                  <a:pt x="1858" y="928"/>
                </a:moveTo>
                <a:cubicBezTo>
                  <a:pt x="1858" y="959"/>
                  <a:pt x="1857" y="990"/>
                  <a:pt x="1854" y="1020"/>
                </a:cubicBezTo>
                <a:cubicBezTo>
                  <a:pt x="1851" y="1050"/>
                  <a:pt x="1846" y="1080"/>
                  <a:pt x="1840" y="1110"/>
                </a:cubicBezTo>
                <a:cubicBezTo>
                  <a:pt x="1834" y="1140"/>
                  <a:pt x="1827" y="1170"/>
                  <a:pt x="1818" y="1199"/>
                </a:cubicBezTo>
                <a:cubicBezTo>
                  <a:pt x="1809" y="1228"/>
                  <a:pt x="1799" y="1256"/>
                  <a:pt x="1787" y="1284"/>
                </a:cubicBezTo>
                <a:cubicBezTo>
                  <a:pt x="1776" y="1312"/>
                  <a:pt x="1763" y="1340"/>
                  <a:pt x="1749" y="1367"/>
                </a:cubicBezTo>
                <a:cubicBezTo>
                  <a:pt x="1734" y="1394"/>
                  <a:pt x="1719" y="1420"/>
                  <a:pt x="1702" y="1445"/>
                </a:cubicBezTo>
                <a:cubicBezTo>
                  <a:pt x="1685" y="1470"/>
                  <a:pt x="1667" y="1495"/>
                  <a:pt x="1647" y="1518"/>
                </a:cubicBezTo>
                <a:cubicBezTo>
                  <a:pt x="1628" y="1542"/>
                  <a:pt x="1608" y="1564"/>
                  <a:pt x="1586" y="1586"/>
                </a:cubicBezTo>
                <a:cubicBezTo>
                  <a:pt x="1565" y="1607"/>
                  <a:pt x="1542" y="1628"/>
                  <a:pt x="1519" y="1647"/>
                </a:cubicBezTo>
                <a:cubicBezTo>
                  <a:pt x="1495" y="1666"/>
                  <a:pt x="1471" y="1684"/>
                  <a:pt x="1445" y="1701"/>
                </a:cubicBezTo>
                <a:cubicBezTo>
                  <a:pt x="1420" y="1718"/>
                  <a:pt x="1394" y="1734"/>
                  <a:pt x="1367" y="1748"/>
                </a:cubicBezTo>
                <a:cubicBezTo>
                  <a:pt x="1341" y="1762"/>
                  <a:pt x="1313" y="1775"/>
                  <a:pt x="1285" y="1787"/>
                </a:cubicBezTo>
                <a:cubicBezTo>
                  <a:pt x="1257" y="1799"/>
                  <a:pt x="1228" y="1809"/>
                  <a:pt x="1199" y="1818"/>
                </a:cubicBezTo>
                <a:cubicBezTo>
                  <a:pt x="1170" y="1826"/>
                  <a:pt x="1141" y="1834"/>
                  <a:pt x="1111" y="1840"/>
                </a:cubicBezTo>
                <a:cubicBezTo>
                  <a:pt x="1081" y="1846"/>
                  <a:pt x="1051" y="1850"/>
                  <a:pt x="1021" y="1853"/>
                </a:cubicBezTo>
                <a:cubicBezTo>
                  <a:pt x="990" y="1856"/>
                  <a:pt x="960" y="1858"/>
                  <a:pt x="930" y="1858"/>
                </a:cubicBezTo>
                <a:cubicBezTo>
                  <a:pt x="898" y="1858"/>
                  <a:pt x="868" y="1856"/>
                  <a:pt x="838" y="1853"/>
                </a:cubicBezTo>
                <a:cubicBezTo>
                  <a:pt x="807" y="1850"/>
                  <a:pt x="777" y="1846"/>
                  <a:pt x="747" y="1840"/>
                </a:cubicBezTo>
                <a:cubicBezTo>
                  <a:pt x="718" y="1834"/>
                  <a:pt x="688" y="1826"/>
                  <a:pt x="659" y="1818"/>
                </a:cubicBezTo>
                <a:cubicBezTo>
                  <a:pt x="630" y="1809"/>
                  <a:pt x="601" y="1799"/>
                  <a:pt x="573" y="1787"/>
                </a:cubicBezTo>
                <a:cubicBezTo>
                  <a:pt x="545" y="1775"/>
                  <a:pt x="518" y="1762"/>
                  <a:pt x="491" y="1748"/>
                </a:cubicBezTo>
                <a:cubicBezTo>
                  <a:pt x="464" y="1734"/>
                  <a:pt x="438" y="1718"/>
                  <a:pt x="413" y="1701"/>
                </a:cubicBezTo>
                <a:cubicBezTo>
                  <a:pt x="387" y="1684"/>
                  <a:pt x="363" y="1666"/>
                  <a:pt x="340" y="1647"/>
                </a:cubicBezTo>
                <a:cubicBezTo>
                  <a:pt x="316" y="1628"/>
                  <a:pt x="294" y="1607"/>
                  <a:pt x="272" y="1586"/>
                </a:cubicBezTo>
                <a:cubicBezTo>
                  <a:pt x="251" y="1564"/>
                  <a:pt x="230" y="1542"/>
                  <a:pt x="211" y="1518"/>
                </a:cubicBezTo>
                <a:cubicBezTo>
                  <a:pt x="192" y="1495"/>
                  <a:pt x="173" y="1470"/>
                  <a:pt x="157" y="1445"/>
                </a:cubicBezTo>
                <a:cubicBezTo>
                  <a:pt x="140" y="1420"/>
                  <a:pt x="124" y="1394"/>
                  <a:pt x="110" y="1367"/>
                </a:cubicBezTo>
                <a:cubicBezTo>
                  <a:pt x="95" y="1340"/>
                  <a:pt x="82" y="1312"/>
                  <a:pt x="71" y="1284"/>
                </a:cubicBezTo>
                <a:cubicBezTo>
                  <a:pt x="59" y="1256"/>
                  <a:pt x="49" y="1228"/>
                  <a:pt x="40" y="1199"/>
                </a:cubicBezTo>
                <a:cubicBezTo>
                  <a:pt x="31" y="1170"/>
                  <a:pt x="24" y="1140"/>
                  <a:pt x="18" y="1110"/>
                </a:cubicBezTo>
                <a:cubicBezTo>
                  <a:pt x="12" y="1080"/>
                  <a:pt x="8" y="1050"/>
                  <a:pt x="5" y="1020"/>
                </a:cubicBezTo>
                <a:cubicBezTo>
                  <a:pt x="2" y="990"/>
                  <a:pt x="0" y="959"/>
                  <a:pt x="0" y="928"/>
                </a:cubicBezTo>
                <a:cubicBezTo>
                  <a:pt x="0" y="898"/>
                  <a:pt x="2" y="867"/>
                  <a:pt x="5" y="837"/>
                </a:cubicBezTo>
                <a:cubicBezTo>
                  <a:pt x="8" y="807"/>
                  <a:pt x="12" y="777"/>
                  <a:pt x="18" y="747"/>
                </a:cubicBezTo>
                <a:cubicBezTo>
                  <a:pt x="24" y="717"/>
                  <a:pt x="31" y="688"/>
                  <a:pt x="40" y="659"/>
                </a:cubicBezTo>
                <a:cubicBezTo>
                  <a:pt x="49" y="629"/>
                  <a:pt x="59" y="601"/>
                  <a:pt x="71" y="573"/>
                </a:cubicBezTo>
                <a:cubicBezTo>
                  <a:pt x="82" y="545"/>
                  <a:pt x="95" y="517"/>
                  <a:pt x="110" y="490"/>
                </a:cubicBezTo>
                <a:cubicBezTo>
                  <a:pt x="124" y="464"/>
                  <a:pt x="140" y="437"/>
                  <a:pt x="157" y="412"/>
                </a:cubicBezTo>
                <a:cubicBezTo>
                  <a:pt x="173" y="387"/>
                  <a:pt x="192" y="363"/>
                  <a:pt x="211" y="339"/>
                </a:cubicBezTo>
                <a:cubicBezTo>
                  <a:pt x="230" y="316"/>
                  <a:pt x="251" y="293"/>
                  <a:pt x="272" y="272"/>
                </a:cubicBezTo>
                <a:cubicBezTo>
                  <a:pt x="294" y="250"/>
                  <a:pt x="316" y="230"/>
                  <a:pt x="340" y="210"/>
                </a:cubicBezTo>
                <a:cubicBezTo>
                  <a:pt x="363" y="191"/>
                  <a:pt x="387" y="173"/>
                  <a:pt x="413" y="156"/>
                </a:cubicBezTo>
                <a:cubicBezTo>
                  <a:pt x="438" y="139"/>
                  <a:pt x="464" y="124"/>
                  <a:pt x="491" y="109"/>
                </a:cubicBezTo>
                <a:cubicBezTo>
                  <a:pt x="518" y="95"/>
                  <a:pt x="545" y="82"/>
                  <a:pt x="573" y="70"/>
                </a:cubicBezTo>
                <a:cubicBezTo>
                  <a:pt x="601" y="59"/>
                  <a:pt x="630" y="48"/>
                  <a:pt x="659" y="40"/>
                </a:cubicBezTo>
                <a:cubicBezTo>
                  <a:pt x="688" y="31"/>
                  <a:pt x="718" y="23"/>
                  <a:pt x="747" y="17"/>
                </a:cubicBezTo>
                <a:cubicBezTo>
                  <a:pt x="777" y="11"/>
                  <a:pt x="807" y="7"/>
                  <a:pt x="838" y="4"/>
                </a:cubicBezTo>
                <a:cubicBezTo>
                  <a:pt x="868" y="1"/>
                  <a:pt x="898" y="0"/>
                  <a:pt x="930" y="0"/>
                </a:cubicBezTo>
                <a:cubicBezTo>
                  <a:pt x="960" y="0"/>
                  <a:pt x="990" y="1"/>
                  <a:pt x="1021" y="4"/>
                </a:cubicBezTo>
                <a:cubicBezTo>
                  <a:pt x="1051" y="7"/>
                  <a:pt x="1081" y="11"/>
                  <a:pt x="1111" y="17"/>
                </a:cubicBezTo>
                <a:cubicBezTo>
                  <a:pt x="1141" y="23"/>
                  <a:pt x="1170" y="31"/>
                  <a:pt x="1199" y="40"/>
                </a:cubicBezTo>
                <a:cubicBezTo>
                  <a:pt x="1228" y="48"/>
                  <a:pt x="1257" y="59"/>
                  <a:pt x="1285" y="70"/>
                </a:cubicBezTo>
                <a:cubicBezTo>
                  <a:pt x="1313" y="82"/>
                  <a:pt x="1341" y="95"/>
                  <a:pt x="1367" y="109"/>
                </a:cubicBezTo>
                <a:cubicBezTo>
                  <a:pt x="1394" y="124"/>
                  <a:pt x="1420" y="139"/>
                  <a:pt x="1445" y="156"/>
                </a:cubicBezTo>
                <a:cubicBezTo>
                  <a:pt x="1471" y="173"/>
                  <a:pt x="1495" y="191"/>
                  <a:pt x="1519" y="210"/>
                </a:cubicBezTo>
                <a:cubicBezTo>
                  <a:pt x="1542" y="230"/>
                  <a:pt x="1565" y="250"/>
                  <a:pt x="1586" y="272"/>
                </a:cubicBezTo>
                <a:cubicBezTo>
                  <a:pt x="1608" y="293"/>
                  <a:pt x="1628" y="316"/>
                  <a:pt x="1647" y="339"/>
                </a:cubicBezTo>
                <a:cubicBezTo>
                  <a:pt x="1667" y="363"/>
                  <a:pt x="1685" y="387"/>
                  <a:pt x="1702" y="412"/>
                </a:cubicBezTo>
                <a:cubicBezTo>
                  <a:pt x="1719" y="437"/>
                  <a:pt x="1734" y="464"/>
                  <a:pt x="1749" y="490"/>
                </a:cubicBezTo>
                <a:cubicBezTo>
                  <a:pt x="1763" y="517"/>
                  <a:pt x="1776" y="545"/>
                  <a:pt x="1787" y="573"/>
                </a:cubicBezTo>
                <a:cubicBezTo>
                  <a:pt x="1799" y="601"/>
                  <a:pt x="1809" y="629"/>
                  <a:pt x="1818" y="659"/>
                </a:cubicBezTo>
                <a:cubicBezTo>
                  <a:pt x="1827" y="688"/>
                  <a:pt x="1834" y="717"/>
                  <a:pt x="1840" y="747"/>
                </a:cubicBezTo>
                <a:cubicBezTo>
                  <a:pt x="1846" y="777"/>
                  <a:pt x="1851" y="807"/>
                  <a:pt x="1854" y="837"/>
                </a:cubicBezTo>
                <a:cubicBezTo>
                  <a:pt x="1857" y="867"/>
                  <a:pt x="1858" y="898"/>
                  <a:pt x="1858" y="928"/>
                </a:cubicBezTo>
                <a:close/>
              </a:path>
            </a:pathLst>
          </a:custGeom>
          <a:solidFill>
            <a:srgbClr val="8EC5FF">
              <a:alpha val="1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7" name="Freihandform: Form 936"/>
          <p:cNvSpPr/>
          <p:nvPr/>
        </p:nvSpPr>
        <p:spPr>
          <a:xfrm>
            <a:off x="668520" y="5013720"/>
            <a:ext cx="534960" cy="535320"/>
          </a:xfrm>
          <a:custGeom>
            <a:avLst/>
            <a:gdLst/>
            <a:ahLst/>
            <a:cxnLst/>
            <a:rect l="0" t="0" r="r" b="b"/>
            <a:pathLst>
              <a:path w="1486" h="1487">
                <a:moveTo>
                  <a:pt x="1486" y="744"/>
                </a:moveTo>
                <a:cubicBezTo>
                  <a:pt x="1486" y="768"/>
                  <a:pt x="1485" y="793"/>
                  <a:pt x="1483" y="817"/>
                </a:cubicBezTo>
                <a:cubicBezTo>
                  <a:pt x="1480" y="841"/>
                  <a:pt x="1477" y="865"/>
                  <a:pt x="1472" y="889"/>
                </a:cubicBezTo>
                <a:cubicBezTo>
                  <a:pt x="1467" y="913"/>
                  <a:pt x="1461" y="936"/>
                  <a:pt x="1454" y="960"/>
                </a:cubicBezTo>
                <a:cubicBezTo>
                  <a:pt x="1447" y="983"/>
                  <a:pt x="1439" y="1006"/>
                  <a:pt x="1430" y="1028"/>
                </a:cubicBezTo>
                <a:cubicBezTo>
                  <a:pt x="1420" y="1051"/>
                  <a:pt x="1410" y="1073"/>
                  <a:pt x="1398" y="1094"/>
                </a:cubicBezTo>
                <a:cubicBezTo>
                  <a:pt x="1387" y="1116"/>
                  <a:pt x="1375" y="1137"/>
                  <a:pt x="1361" y="1157"/>
                </a:cubicBezTo>
                <a:cubicBezTo>
                  <a:pt x="1347" y="1177"/>
                  <a:pt x="1333" y="1197"/>
                  <a:pt x="1318" y="1215"/>
                </a:cubicBezTo>
                <a:cubicBezTo>
                  <a:pt x="1302" y="1234"/>
                  <a:pt x="1286" y="1252"/>
                  <a:pt x="1269" y="1269"/>
                </a:cubicBezTo>
                <a:cubicBezTo>
                  <a:pt x="1251" y="1287"/>
                  <a:pt x="1233" y="1303"/>
                  <a:pt x="1215" y="1318"/>
                </a:cubicBezTo>
                <a:cubicBezTo>
                  <a:pt x="1196" y="1334"/>
                  <a:pt x="1176" y="1348"/>
                  <a:pt x="1156" y="1362"/>
                </a:cubicBezTo>
                <a:cubicBezTo>
                  <a:pt x="1136" y="1375"/>
                  <a:pt x="1115" y="1388"/>
                  <a:pt x="1094" y="1399"/>
                </a:cubicBezTo>
                <a:cubicBezTo>
                  <a:pt x="1072" y="1411"/>
                  <a:pt x="1050" y="1421"/>
                  <a:pt x="1028" y="1430"/>
                </a:cubicBezTo>
                <a:cubicBezTo>
                  <a:pt x="1005" y="1440"/>
                  <a:pt x="982" y="1448"/>
                  <a:pt x="959" y="1455"/>
                </a:cubicBezTo>
                <a:cubicBezTo>
                  <a:pt x="936" y="1462"/>
                  <a:pt x="912" y="1468"/>
                  <a:pt x="888" y="1473"/>
                </a:cubicBezTo>
                <a:cubicBezTo>
                  <a:pt x="864" y="1477"/>
                  <a:pt x="840" y="1481"/>
                  <a:pt x="816" y="1483"/>
                </a:cubicBezTo>
                <a:cubicBezTo>
                  <a:pt x="792" y="1486"/>
                  <a:pt x="768" y="1487"/>
                  <a:pt x="743" y="1487"/>
                </a:cubicBezTo>
                <a:cubicBezTo>
                  <a:pt x="719" y="1487"/>
                  <a:pt x="695" y="1486"/>
                  <a:pt x="671" y="1483"/>
                </a:cubicBezTo>
                <a:cubicBezTo>
                  <a:pt x="646" y="1481"/>
                  <a:pt x="622" y="1477"/>
                  <a:pt x="598" y="1473"/>
                </a:cubicBezTo>
                <a:cubicBezTo>
                  <a:pt x="575" y="1468"/>
                  <a:pt x="551" y="1462"/>
                  <a:pt x="528" y="1455"/>
                </a:cubicBezTo>
                <a:cubicBezTo>
                  <a:pt x="504" y="1448"/>
                  <a:pt x="482" y="1440"/>
                  <a:pt x="459" y="1430"/>
                </a:cubicBezTo>
                <a:cubicBezTo>
                  <a:pt x="437" y="1421"/>
                  <a:pt x="415" y="1411"/>
                  <a:pt x="393" y="1399"/>
                </a:cubicBezTo>
                <a:cubicBezTo>
                  <a:pt x="372" y="1388"/>
                  <a:pt x="350" y="1375"/>
                  <a:pt x="330" y="1362"/>
                </a:cubicBezTo>
                <a:cubicBezTo>
                  <a:pt x="309" y="1348"/>
                  <a:pt x="290" y="1334"/>
                  <a:pt x="271" y="1318"/>
                </a:cubicBezTo>
                <a:cubicBezTo>
                  <a:pt x="252" y="1303"/>
                  <a:pt x="234" y="1287"/>
                  <a:pt x="217" y="1269"/>
                </a:cubicBezTo>
                <a:cubicBezTo>
                  <a:pt x="200" y="1252"/>
                  <a:pt x="184" y="1234"/>
                  <a:pt x="168" y="1215"/>
                </a:cubicBezTo>
                <a:cubicBezTo>
                  <a:pt x="153" y="1197"/>
                  <a:pt x="138" y="1177"/>
                  <a:pt x="125" y="1157"/>
                </a:cubicBezTo>
                <a:cubicBezTo>
                  <a:pt x="111" y="1137"/>
                  <a:pt x="99" y="1116"/>
                  <a:pt x="87" y="1094"/>
                </a:cubicBezTo>
                <a:cubicBezTo>
                  <a:pt x="76" y="1073"/>
                  <a:pt x="65" y="1051"/>
                  <a:pt x="56" y="1028"/>
                </a:cubicBezTo>
                <a:cubicBezTo>
                  <a:pt x="47" y="1006"/>
                  <a:pt x="39" y="983"/>
                  <a:pt x="32" y="960"/>
                </a:cubicBezTo>
                <a:cubicBezTo>
                  <a:pt x="24" y="936"/>
                  <a:pt x="19" y="913"/>
                  <a:pt x="14" y="889"/>
                </a:cubicBezTo>
                <a:cubicBezTo>
                  <a:pt x="9" y="865"/>
                  <a:pt x="6" y="841"/>
                  <a:pt x="3" y="817"/>
                </a:cubicBezTo>
                <a:cubicBezTo>
                  <a:pt x="1" y="793"/>
                  <a:pt x="0" y="768"/>
                  <a:pt x="0" y="744"/>
                </a:cubicBezTo>
                <a:cubicBezTo>
                  <a:pt x="0" y="720"/>
                  <a:pt x="1" y="696"/>
                  <a:pt x="3" y="671"/>
                </a:cubicBezTo>
                <a:cubicBezTo>
                  <a:pt x="6" y="647"/>
                  <a:pt x="9" y="623"/>
                  <a:pt x="14" y="599"/>
                </a:cubicBezTo>
                <a:cubicBezTo>
                  <a:pt x="19" y="575"/>
                  <a:pt x="24" y="552"/>
                  <a:pt x="32" y="529"/>
                </a:cubicBezTo>
                <a:cubicBezTo>
                  <a:pt x="39" y="505"/>
                  <a:pt x="47" y="482"/>
                  <a:pt x="56" y="460"/>
                </a:cubicBezTo>
                <a:cubicBezTo>
                  <a:pt x="65" y="437"/>
                  <a:pt x="76" y="415"/>
                  <a:pt x="87" y="394"/>
                </a:cubicBezTo>
                <a:cubicBezTo>
                  <a:pt x="99" y="373"/>
                  <a:pt x="111" y="352"/>
                  <a:pt x="125" y="331"/>
                </a:cubicBezTo>
                <a:cubicBezTo>
                  <a:pt x="138" y="311"/>
                  <a:pt x="153" y="292"/>
                  <a:pt x="168" y="273"/>
                </a:cubicBezTo>
                <a:cubicBezTo>
                  <a:pt x="184" y="254"/>
                  <a:pt x="200" y="236"/>
                  <a:pt x="217" y="219"/>
                </a:cubicBezTo>
                <a:cubicBezTo>
                  <a:pt x="234" y="202"/>
                  <a:pt x="252" y="185"/>
                  <a:pt x="271" y="169"/>
                </a:cubicBezTo>
                <a:cubicBezTo>
                  <a:pt x="290" y="154"/>
                  <a:pt x="309" y="139"/>
                  <a:pt x="330" y="126"/>
                </a:cubicBezTo>
                <a:cubicBezTo>
                  <a:pt x="350" y="112"/>
                  <a:pt x="372" y="100"/>
                  <a:pt x="393" y="88"/>
                </a:cubicBezTo>
                <a:cubicBezTo>
                  <a:pt x="415" y="77"/>
                  <a:pt x="437" y="66"/>
                  <a:pt x="459" y="57"/>
                </a:cubicBezTo>
                <a:cubicBezTo>
                  <a:pt x="482" y="48"/>
                  <a:pt x="504" y="39"/>
                  <a:pt x="528" y="32"/>
                </a:cubicBezTo>
                <a:cubicBezTo>
                  <a:pt x="551" y="25"/>
                  <a:pt x="575" y="19"/>
                  <a:pt x="598" y="15"/>
                </a:cubicBezTo>
                <a:cubicBezTo>
                  <a:pt x="622" y="10"/>
                  <a:pt x="646" y="6"/>
                  <a:pt x="671" y="4"/>
                </a:cubicBezTo>
                <a:cubicBezTo>
                  <a:pt x="695" y="2"/>
                  <a:pt x="719" y="0"/>
                  <a:pt x="743" y="0"/>
                </a:cubicBezTo>
                <a:cubicBezTo>
                  <a:pt x="768" y="0"/>
                  <a:pt x="792" y="2"/>
                  <a:pt x="816" y="4"/>
                </a:cubicBezTo>
                <a:cubicBezTo>
                  <a:pt x="840" y="6"/>
                  <a:pt x="864" y="10"/>
                  <a:pt x="888" y="15"/>
                </a:cubicBezTo>
                <a:cubicBezTo>
                  <a:pt x="912" y="19"/>
                  <a:pt x="936" y="25"/>
                  <a:pt x="959" y="32"/>
                </a:cubicBezTo>
                <a:cubicBezTo>
                  <a:pt x="982" y="39"/>
                  <a:pt x="1005" y="48"/>
                  <a:pt x="1028" y="57"/>
                </a:cubicBezTo>
                <a:cubicBezTo>
                  <a:pt x="1050" y="66"/>
                  <a:pt x="1072" y="77"/>
                  <a:pt x="1094" y="88"/>
                </a:cubicBezTo>
                <a:cubicBezTo>
                  <a:pt x="1115" y="100"/>
                  <a:pt x="1136" y="112"/>
                  <a:pt x="1156" y="126"/>
                </a:cubicBezTo>
                <a:cubicBezTo>
                  <a:pt x="1176" y="139"/>
                  <a:pt x="1196" y="154"/>
                  <a:pt x="1215" y="169"/>
                </a:cubicBezTo>
                <a:cubicBezTo>
                  <a:pt x="1233" y="185"/>
                  <a:pt x="1251" y="202"/>
                  <a:pt x="1269" y="219"/>
                </a:cubicBezTo>
                <a:cubicBezTo>
                  <a:pt x="1286" y="236"/>
                  <a:pt x="1302" y="254"/>
                  <a:pt x="1318" y="273"/>
                </a:cubicBezTo>
                <a:cubicBezTo>
                  <a:pt x="1333" y="292"/>
                  <a:pt x="1347" y="311"/>
                  <a:pt x="1361" y="331"/>
                </a:cubicBezTo>
                <a:cubicBezTo>
                  <a:pt x="1375" y="352"/>
                  <a:pt x="1387" y="373"/>
                  <a:pt x="1398" y="394"/>
                </a:cubicBezTo>
                <a:cubicBezTo>
                  <a:pt x="1410" y="415"/>
                  <a:pt x="1420" y="437"/>
                  <a:pt x="1430" y="460"/>
                </a:cubicBezTo>
                <a:cubicBezTo>
                  <a:pt x="1439" y="482"/>
                  <a:pt x="1447" y="505"/>
                  <a:pt x="1454" y="529"/>
                </a:cubicBezTo>
                <a:cubicBezTo>
                  <a:pt x="1461" y="552"/>
                  <a:pt x="1467" y="575"/>
                  <a:pt x="1472" y="599"/>
                </a:cubicBezTo>
                <a:cubicBezTo>
                  <a:pt x="1477" y="623"/>
                  <a:pt x="1480" y="647"/>
                  <a:pt x="1483" y="671"/>
                </a:cubicBezTo>
                <a:cubicBezTo>
                  <a:pt x="1485" y="696"/>
                  <a:pt x="1486" y="720"/>
                  <a:pt x="1486" y="744"/>
                </a:cubicBezTo>
                <a:close/>
              </a:path>
            </a:pathLst>
          </a:custGeom>
          <a:solidFill>
            <a:srgbClr val="7BF1A8">
              <a:alpha val="1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8" name="Textfeld 937"/>
          <p:cNvSpPr txBox="1"/>
          <p:nvPr/>
        </p:nvSpPr>
        <p:spPr>
          <a:xfrm>
            <a:off x="10275840" y="6652080"/>
            <a:ext cx="33876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10/12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9" name="Grafik 938"/>
          <p:cNvPicPr/>
          <p:nvPr/>
        </p:nvPicPr>
        <p:blipFill>
          <a:blip r:embed="rId2"/>
          <a:stretch/>
        </p:blipFill>
        <p:spPr>
          <a:xfrm>
            <a:off x="0" y="0"/>
            <a:ext cx="10696320" cy="6016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40" name="Grafik 939"/>
          <p:cNvPicPr/>
          <p:nvPr/>
        </p:nvPicPr>
        <p:blipFill>
          <a:blip r:embed="rId3"/>
          <a:stretch/>
        </p:blipFill>
        <p:spPr>
          <a:xfrm>
            <a:off x="534960" y="735480"/>
            <a:ext cx="801720" cy="33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41" name="Freihandform: Form 940"/>
          <p:cNvSpPr/>
          <p:nvPr/>
        </p:nvSpPr>
        <p:spPr>
          <a:xfrm>
            <a:off x="0" y="5548680"/>
            <a:ext cx="10696680" cy="468360"/>
          </a:xfrm>
          <a:custGeom>
            <a:avLst/>
            <a:gdLst/>
            <a:ahLst/>
            <a:cxnLst/>
            <a:rect l="0" t="0" r="r" b="b"/>
            <a:pathLst>
              <a:path w="29713" h="1301">
                <a:moveTo>
                  <a:pt x="0" y="0"/>
                </a:moveTo>
                <a:lnTo>
                  <a:pt x="29713" y="0"/>
                </a:lnTo>
                <a:lnTo>
                  <a:pt x="29713" y="1301"/>
                </a:lnTo>
                <a:lnTo>
                  <a:pt x="0" y="1301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3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942" name="Grafik 941"/>
          <p:cNvPicPr/>
          <p:nvPr/>
        </p:nvPicPr>
        <p:blipFill>
          <a:blip r:embed="rId4"/>
          <a:stretch/>
        </p:blipFill>
        <p:spPr>
          <a:xfrm>
            <a:off x="334440" y="5724360"/>
            <a:ext cx="10008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43" name="Textfeld 942"/>
          <p:cNvSpPr txBox="1"/>
          <p:nvPr/>
        </p:nvSpPr>
        <p:spPr>
          <a:xfrm>
            <a:off x="534960" y="322560"/>
            <a:ext cx="6113880" cy="3495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2370" b="1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Individualisierte Therapiestrategien</a:t>
            </a:r>
            <a:endParaRPr lang="en-US" sz="237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44" name="Textfeld 943"/>
          <p:cNvSpPr txBox="1"/>
          <p:nvPr/>
        </p:nvSpPr>
        <p:spPr>
          <a:xfrm>
            <a:off x="501480" y="5716080"/>
            <a:ext cx="7722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 13. Juli 2025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45" name="Textfeld 944"/>
          <p:cNvSpPr txBox="1"/>
          <p:nvPr/>
        </p:nvSpPr>
        <p:spPr>
          <a:xfrm>
            <a:off x="3558600" y="5700600"/>
            <a:ext cx="41965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Therapieoptionen für Myasthenia Gravis: Chancen und Risiken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946" name="Grafik 945"/>
          <p:cNvPicPr/>
          <p:nvPr/>
        </p:nvPicPr>
        <p:blipFill>
          <a:blip r:embed="rId5"/>
          <a:stretch/>
        </p:blipFill>
        <p:spPr>
          <a:xfrm>
            <a:off x="4011120" y="1989000"/>
            <a:ext cx="1336680" cy="1336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47" name="Grafik 946"/>
          <p:cNvPicPr/>
          <p:nvPr/>
        </p:nvPicPr>
        <p:blipFill>
          <a:blip r:embed="rId6"/>
          <a:stretch/>
        </p:blipFill>
        <p:spPr>
          <a:xfrm>
            <a:off x="4546080" y="2273040"/>
            <a:ext cx="267120" cy="300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48" name="Textfeld 947"/>
          <p:cNvSpPr txBox="1"/>
          <p:nvPr/>
        </p:nvSpPr>
        <p:spPr>
          <a:xfrm>
            <a:off x="10024920" y="5716080"/>
            <a:ext cx="33876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11/12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49" name="Textfeld 948"/>
          <p:cNvSpPr txBox="1"/>
          <p:nvPr/>
        </p:nvSpPr>
        <p:spPr>
          <a:xfrm>
            <a:off x="4373640" y="2668320"/>
            <a:ext cx="61884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180" b="1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Patient</a:t>
            </a:r>
            <a:endParaRPr lang="en-US" sz="118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0" name="Freihandform: Form 949"/>
          <p:cNvSpPr/>
          <p:nvPr/>
        </p:nvSpPr>
        <p:spPr>
          <a:xfrm>
            <a:off x="3782520" y="2746080"/>
            <a:ext cx="591120" cy="591480"/>
          </a:xfrm>
          <a:custGeom>
            <a:avLst/>
            <a:gdLst/>
            <a:ahLst/>
            <a:cxnLst/>
            <a:rect l="0" t="0" r="r" b="b"/>
            <a:pathLst>
              <a:path w="1642" h="1643">
                <a:moveTo>
                  <a:pt x="65" y="0"/>
                </a:moveTo>
                <a:lnTo>
                  <a:pt x="1642" y="1577"/>
                </a:lnTo>
                <a:lnTo>
                  <a:pt x="1577" y="1643"/>
                </a:lnTo>
                <a:lnTo>
                  <a:pt x="0" y="66"/>
                </a:lnTo>
                <a:lnTo>
                  <a:pt x="65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1" name="Freihandform: Form 950"/>
          <p:cNvSpPr/>
          <p:nvPr/>
        </p:nvSpPr>
        <p:spPr>
          <a:xfrm>
            <a:off x="6323040" y="2746080"/>
            <a:ext cx="591120" cy="591480"/>
          </a:xfrm>
          <a:custGeom>
            <a:avLst/>
            <a:gdLst/>
            <a:ahLst/>
            <a:cxnLst/>
            <a:rect l="0" t="0" r="r" b="b"/>
            <a:pathLst>
              <a:path w="1642" h="1643">
                <a:moveTo>
                  <a:pt x="0" y="1577"/>
                </a:moveTo>
                <a:lnTo>
                  <a:pt x="1576" y="0"/>
                </a:lnTo>
                <a:lnTo>
                  <a:pt x="1642" y="66"/>
                </a:lnTo>
                <a:lnTo>
                  <a:pt x="65" y="1643"/>
                </a:lnTo>
                <a:lnTo>
                  <a:pt x="0" y="1577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2" name="Freihandform: Form 951"/>
          <p:cNvSpPr/>
          <p:nvPr/>
        </p:nvSpPr>
        <p:spPr>
          <a:xfrm>
            <a:off x="3782520" y="3314520"/>
            <a:ext cx="591120" cy="591120"/>
          </a:xfrm>
          <a:custGeom>
            <a:avLst/>
            <a:gdLst/>
            <a:ahLst/>
            <a:cxnLst/>
            <a:rect l="0" t="0" r="r" b="b"/>
            <a:pathLst>
              <a:path w="1642" h="1642">
                <a:moveTo>
                  <a:pt x="0" y="1577"/>
                </a:moveTo>
                <a:lnTo>
                  <a:pt x="1577" y="0"/>
                </a:lnTo>
                <a:lnTo>
                  <a:pt x="1642" y="65"/>
                </a:lnTo>
                <a:lnTo>
                  <a:pt x="65" y="1642"/>
                </a:lnTo>
                <a:lnTo>
                  <a:pt x="0" y="1577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3" name="Freihandform: Form 952"/>
          <p:cNvSpPr/>
          <p:nvPr/>
        </p:nvSpPr>
        <p:spPr>
          <a:xfrm>
            <a:off x="6323040" y="3314520"/>
            <a:ext cx="591120" cy="591120"/>
          </a:xfrm>
          <a:custGeom>
            <a:avLst/>
            <a:gdLst/>
            <a:ahLst/>
            <a:cxnLst/>
            <a:rect l="0" t="0" r="r" b="b"/>
            <a:pathLst>
              <a:path w="1642" h="1642">
                <a:moveTo>
                  <a:pt x="65" y="0"/>
                </a:moveTo>
                <a:lnTo>
                  <a:pt x="1642" y="1577"/>
                </a:lnTo>
                <a:lnTo>
                  <a:pt x="1576" y="1642"/>
                </a:lnTo>
                <a:lnTo>
                  <a:pt x="0" y="65"/>
                </a:lnTo>
                <a:lnTo>
                  <a:pt x="65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4" name="Freihandform: Form 953"/>
          <p:cNvSpPr/>
          <p:nvPr/>
        </p:nvSpPr>
        <p:spPr>
          <a:xfrm>
            <a:off x="7487280" y="935640"/>
            <a:ext cx="535320" cy="535320"/>
          </a:xfrm>
          <a:custGeom>
            <a:avLst/>
            <a:gdLst/>
            <a:ahLst/>
            <a:cxnLst/>
            <a:rect l="0" t="0" r="r" b="b"/>
            <a:pathLst>
              <a:path w="1487" h="1487">
                <a:moveTo>
                  <a:pt x="1487" y="743"/>
                </a:moveTo>
                <a:cubicBezTo>
                  <a:pt x="1487" y="768"/>
                  <a:pt x="1486" y="792"/>
                  <a:pt x="1483" y="816"/>
                </a:cubicBezTo>
                <a:cubicBezTo>
                  <a:pt x="1481" y="840"/>
                  <a:pt x="1478" y="864"/>
                  <a:pt x="1473" y="888"/>
                </a:cubicBezTo>
                <a:cubicBezTo>
                  <a:pt x="1468" y="912"/>
                  <a:pt x="1462" y="936"/>
                  <a:pt x="1455" y="959"/>
                </a:cubicBezTo>
                <a:cubicBezTo>
                  <a:pt x="1448" y="982"/>
                  <a:pt x="1440" y="1005"/>
                  <a:pt x="1430" y="1027"/>
                </a:cubicBezTo>
                <a:cubicBezTo>
                  <a:pt x="1421" y="1050"/>
                  <a:pt x="1411" y="1072"/>
                  <a:pt x="1399" y="1093"/>
                </a:cubicBezTo>
                <a:cubicBezTo>
                  <a:pt x="1388" y="1116"/>
                  <a:pt x="1375" y="1137"/>
                  <a:pt x="1362" y="1157"/>
                </a:cubicBezTo>
                <a:cubicBezTo>
                  <a:pt x="1348" y="1177"/>
                  <a:pt x="1334" y="1197"/>
                  <a:pt x="1318" y="1215"/>
                </a:cubicBezTo>
                <a:cubicBezTo>
                  <a:pt x="1303" y="1234"/>
                  <a:pt x="1287" y="1252"/>
                  <a:pt x="1269" y="1269"/>
                </a:cubicBezTo>
                <a:cubicBezTo>
                  <a:pt x="1252" y="1287"/>
                  <a:pt x="1234" y="1303"/>
                  <a:pt x="1215" y="1318"/>
                </a:cubicBezTo>
                <a:cubicBezTo>
                  <a:pt x="1197" y="1334"/>
                  <a:pt x="1177" y="1348"/>
                  <a:pt x="1157" y="1362"/>
                </a:cubicBezTo>
                <a:cubicBezTo>
                  <a:pt x="1137" y="1375"/>
                  <a:pt x="1116" y="1388"/>
                  <a:pt x="1094" y="1399"/>
                </a:cubicBezTo>
                <a:cubicBezTo>
                  <a:pt x="1073" y="1411"/>
                  <a:pt x="1051" y="1421"/>
                  <a:pt x="1028" y="1430"/>
                </a:cubicBezTo>
                <a:cubicBezTo>
                  <a:pt x="1006" y="1440"/>
                  <a:pt x="983" y="1448"/>
                  <a:pt x="960" y="1455"/>
                </a:cubicBezTo>
                <a:cubicBezTo>
                  <a:pt x="937" y="1462"/>
                  <a:pt x="913" y="1468"/>
                  <a:pt x="889" y="1473"/>
                </a:cubicBezTo>
                <a:cubicBezTo>
                  <a:pt x="865" y="1477"/>
                  <a:pt x="841" y="1481"/>
                  <a:pt x="817" y="1483"/>
                </a:cubicBezTo>
                <a:cubicBezTo>
                  <a:pt x="793" y="1486"/>
                  <a:pt x="769" y="1487"/>
                  <a:pt x="744" y="1487"/>
                </a:cubicBezTo>
                <a:cubicBezTo>
                  <a:pt x="719" y="1487"/>
                  <a:pt x="695" y="1486"/>
                  <a:pt x="670" y="1483"/>
                </a:cubicBezTo>
                <a:cubicBezTo>
                  <a:pt x="646" y="1481"/>
                  <a:pt x="622" y="1477"/>
                  <a:pt x="598" y="1473"/>
                </a:cubicBezTo>
                <a:cubicBezTo>
                  <a:pt x="574" y="1468"/>
                  <a:pt x="551" y="1462"/>
                  <a:pt x="528" y="1455"/>
                </a:cubicBezTo>
                <a:cubicBezTo>
                  <a:pt x="504" y="1448"/>
                  <a:pt x="481" y="1440"/>
                  <a:pt x="459" y="1430"/>
                </a:cubicBezTo>
                <a:cubicBezTo>
                  <a:pt x="436" y="1421"/>
                  <a:pt x="415" y="1411"/>
                  <a:pt x="393" y="1399"/>
                </a:cubicBezTo>
                <a:cubicBezTo>
                  <a:pt x="372" y="1388"/>
                  <a:pt x="351" y="1375"/>
                  <a:pt x="331" y="1362"/>
                </a:cubicBezTo>
                <a:cubicBezTo>
                  <a:pt x="310" y="1348"/>
                  <a:pt x="291" y="1334"/>
                  <a:pt x="272" y="1318"/>
                </a:cubicBezTo>
                <a:cubicBezTo>
                  <a:pt x="253" y="1303"/>
                  <a:pt x="235" y="1287"/>
                  <a:pt x="218" y="1269"/>
                </a:cubicBezTo>
                <a:cubicBezTo>
                  <a:pt x="201" y="1252"/>
                  <a:pt x="184" y="1234"/>
                  <a:pt x="169" y="1215"/>
                </a:cubicBezTo>
                <a:cubicBezTo>
                  <a:pt x="154" y="1197"/>
                  <a:pt x="139" y="1177"/>
                  <a:pt x="126" y="1157"/>
                </a:cubicBezTo>
                <a:cubicBezTo>
                  <a:pt x="112" y="1137"/>
                  <a:pt x="100" y="1116"/>
                  <a:pt x="88" y="1093"/>
                </a:cubicBezTo>
                <a:cubicBezTo>
                  <a:pt x="77" y="1072"/>
                  <a:pt x="66" y="1050"/>
                  <a:pt x="57" y="1027"/>
                </a:cubicBezTo>
                <a:cubicBezTo>
                  <a:pt x="48" y="1005"/>
                  <a:pt x="39" y="982"/>
                  <a:pt x="32" y="959"/>
                </a:cubicBezTo>
                <a:cubicBezTo>
                  <a:pt x="25" y="936"/>
                  <a:pt x="19" y="912"/>
                  <a:pt x="15" y="888"/>
                </a:cubicBezTo>
                <a:cubicBezTo>
                  <a:pt x="10" y="864"/>
                  <a:pt x="6" y="840"/>
                  <a:pt x="4" y="816"/>
                </a:cubicBezTo>
                <a:cubicBezTo>
                  <a:pt x="2" y="792"/>
                  <a:pt x="0" y="768"/>
                  <a:pt x="0" y="743"/>
                </a:cubicBezTo>
                <a:cubicBezTo>
                  <a:pt x="0" y="719"/>
                  <a:pt x="2" y="695"/>
                  <a:pt x="4" y="670"/>
                </a:cubicBezTo>
                <a:cubicBezTo>
                  <a:pt x="6" y="646"/>
                  <a:pt x="10" y="622"/>
                  <a:pt x="15" y="598"/>
                </a:cubicBezTo>
                <a:cubicBezTo>
                  <a:pt x="19" y="574"/>
                  <a:pt x="25" y="551"/>
                  <a:pt x="32" y="528"/>
                </a:cubicBezTo>
                <a:cubicBezTo>
                  <a:pt x="39" y="504"/>
                  <a:pt x="48" y="481"/>
                  <a:pt x="57" y="459"/>
                </a:cubicBezTo>
                <a:cubicBezTo>
                  <a:pt x="66" y="436"/>
                  <a:pt x="77" y="414"/>
                  <a:pt x="88" y="393"/>
                </a:cubicBezTo>
                <a:cubicBezTo>
                  <a:pt x="100" y="372"/>
                  <a:pt x="112" y="351"/>
                  <a:pt x="126" y="330"/>
                </a:cubicBezTo>
                <a:cubicBezTo>
                  <a:pt x="139" y="310"/>
                  <a:pt x="154" y="291"/>
                  <a:pt x="169" y="272"/>
                </a:cubicBezTo>
                <a:cubicBezTo>
                  <a:pt x="184" y="253"/>
                  <a:pt x="201" y="235"/>
                  <a:pt x="218" y="218"/>
                </a:cubicBezTo>
                <a:cubicBezTo>
                  <a:pt x="235" y="201"/>
                  <a:pt x="253" y="184"/>
                  <a:pt x="272" y="169"/>
                </a:cubicBezTo>
                <a:cubicBezTo>
                  <a:pt x="291" y="154"/>
                  <a:pt x="310" y="139"/>
                  <a:pt x="331" y="126"/>
                </a:cubicBezTo>
                <a:cubicBezTo>
                  <a:pt x="351" y="112"/>
                  <a:pt x="372" y="100"/>
                  <a:pt x="393" y="88"/>
                </a:cubicBezTo>
                <a:cubicBezTo>
                  <a:pt x="415" y="77"/>
                  <a:pt x="436" y="66"/>
                  <a:pt x="459" y="57"/>
                </a:cubicBezTo>
                <a:cubicBezTo>
                  <a:pt x="481" y="48"/>
                  <a:pt x="504" y="39"/>
                  <a:pt x="528" y="32"/>
                </a:cubicBezTo>
                <a:cubicBezTo>
                  <a:pt x="551" y="25"/>
                  <a:pt x="574" y="19"/>
                  <a:pt x="598" y="15"/>
                </a:cubicBezTo>
                <a:cubicBezTo>
                  <a:pt x="622" y="10"/>
                  <a:pt x="646" y="6"/>
                  <a:pt x="670" y="4"/>
                </a:cubicBezTo>
                <a:cubicBezTo>
                  <a:pt x="695" y="2"/>
                  <a:pt x="719" y="0"/>
                  <a:pt x="744" y="0"/>
                </a:cubicBezTo>
                <a:cubicBezTo>
                  <a:pt x="769" y="0"/>
                  <a:pt x="793" y="2"/>
                  <a:pt x="817" y="4"/>
                </a:cubicBezTo>
                <a:cubicBezTo>
                  <a:pt x="841" y="6"/>
                  <a:pt x="865" y="10"/>
                  <a:pt x="889" y="15"/>
                </a:cubicBezTo>
                <a:cubicBezTo>
                  <a:pt x="913" y="19"/>
                  <a:pt x="937" y="25"/>
                  <a:pt x="960" y="32"/>
                </a:cubicBezTo>
                <a:cubicBezTo>
                  <a:pt x="983" y="39"/>
                  <a:pt x="1006" y="48"/>
                  <a:pt x="1028" y="57"/>
                </a:cubicBezTo>
                <a:cubicBezTo>
                  <a:pt x="1051" y="66"/>
                  <a:pt x="1073" y="77"/>
                  <a:pt x="1094" y="88"/>
                </a:cubicBezTo>
                <a:cubicBezTo>
                  <a:pt x="1116" y="100"/>
                  <a:pt x="1137" y="112"/>
                  <a:pt x="1157" y="126"/>
                </a:cubicBezTo>
                <a:cubicBezTo>
                  <a:pt x="1177" y="139"/>
                  <a:pt x="1197" y="154"/>
                  <a:pt x="1215" y="169"/>
                </a:cubicBezTo>
                <a:cubicBezTo>
                  <a:pt x="1234" y="184"/>
                  <a:pt x="1252" y="201"/>
                  <a:pt x="1269" y="218"/>
                </a:cubicBezTo>
                <a:cubicBezTo>
                  <a:pt x="1287" y="235"/>
                  <a:pt x="1303" y="253"/>
                  <a:pt x="1318" y="272"/>
                </a:cubicBezTo>
                <a:cubicBezTo>
                  <a:pt x="1334" y="291"/>
                  <a:pt x="1348" y="310"/>
                  <a:pt x="1362" y="330"/>
                </a:cubicBezTo>
                <a:cubicBezTo>
                  <a:pt x="1375" y="351"/>
                  <a:pt x="1388" y="372"/>
                  <a:pt x="1399" y="393"/>
                </a:cubicBezTo>
                <a:cubicBezTo>
                  <a:pt x="1411" y="414"/>
                  <a:pt x="1421" y="436"/>
                  <a:pt x="1430" y="459"/>
                </a:cubicBezTo>
                <a:cubicBezTo>
                  <a:pt x="1440" y="481"/>
                  <a:pt x="1448" y="504"/>
                  <a:pt x="1455" y="528"/>
                </a:cubicBezTo>
                <a:cubicBezTo>
                  <a:pt x="1462" y="551"/>
                  <a:pt x="1468" y="574"/>
                  <a:pt x="1473" y="598"/>
                </a:cubicBezTo>
                <a:cubicBezTo>
                  <a:pt x="1478" y="622"/>
                  <a:pt x="1481" y="646"/>
                  <a:pt x="1483" y="670"/>
                </a:cubicBezTo>
                <a:cubicBezTo>
                  <a:pt x="1486" y="695"/>
                  <a:pt x="1487" y="719"/>
                  <a:pt x="1487" y="743"/>
                </a:cubicBezTo>
                <a:close/>
              </a:path>
            </a:pathLst>
          </a:custGeom>
          <a:solidFill>
            <a:srgbClr val="8EC5FF">
              <a:alpha val="1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5" name="Freihandform: Form 954"/>
          <p:cNvSpPr/>
          <p:nvPr/>
        </p:nvSpPr>
        <p:spPr>
          <a:xfrm>
            <a:off x="2674080" y="4278600"/>
            <a:ext cx="401400" cy="401400"/>
          </a:xfrm>
          <a:custGeom>
            <a:avLst/>
            <a:gdLst/>
            <a:ahLst/>
            <a:cxnLst/>
            <a:rect l="0" t="0" r="r" b="b"/>
            <a:pathLst>
              <a:path w="1115" h="1115">
                <a:moveTo>
                  <a:pt x="1115" y="557"/>
                </a:moveTo>
                <a:cubicBezTo>
                  <a:pt x="1115" y="593"/>
                  <a:pt x="1111" y="630"/>
                  <a:pt x="1104" y="665"/>
                </a:cubicBezTo>
                <a:cubicBezTo>
                  <a:pt x="1097" y="701"/>
                  <a:pt x="1086" y="736"/>
                  <a:pt x="1072" y="770"/>
                </a:cubicBezTo>
                <a:cubicBezTo>
                  <a:pt x="1058" y="804"/>
                  <a:pt x="1041" y="836"/>
                  <a:pt x="1021" y="866"/>
                </a:cubicBezTo>
                <a:cubicBezTo>
                  <a:pt x="1001" y="897"/>
                  <a:pt x="978" y="925"/>
                  <a:pt x="952" y="952"/>
                </a:cubicBezTo>
                <a:cubicBezTo>
                  <a:pt x="925" y="978"/>
                  <a:pt x="897" y="1001"/>
                  <a:pt x="866" y="1021"/>
                </a:cubicBezTo>
                <a:cubicBezTo>
                  <a:pt x="836" y="1041"/>
                  <a:pt x="804" y="1058"/>
                  <a:pt x="770" y="1072"/>
                </a:cubicBezTo>
                <a:cubicBezTo>
                  <a:pt x="736" y="1086"/>
                  <a:pt x="701" y="1097"/>
                  <a:pt x="665" y="1104"/>
                </a:cubicBezTo>
                <a:cubicBezTo>
                  <a:pt x="630" y="1111"/>
                  <a:pt x="593" y="1115"/>
                  <a:pt x="557" y="1115"/>
                </a:cubicBezTo>
                <a:cubicBezTo>
                  <a:pt x="520" y="1115"/>
                  <a:pt x="484" y="1111"/>
                  <a:pt x="448" y="1104"/>
                </a:cubicBezTo>
                <a:cubicBezTo>
                  <a:pt x="412" y="1097"/>
                  <a:pt x="377" y="1086"/>
                  <a:pt x="344" y="1072"/>
                </a:cubicBezTo>
                <a:cubicBezTo>
                  <a:pt x="310" y="1058"/>
                  <a:pt x="278" y="1041"/>
                  <a:pt x="247" y="1021"/>
                </a:cubicBezTo>
                <a:cubicBezTo>
                  <a:pt x="217" y="1001"/>
                  <a:pt x="189" y="978"/>
                  <a:pt x="163" y="952"/>
                </a:cubicBezTo>
                <a:cubicBezTo>
                  <a:pt x="137" y="925"/>
                  <a:pt x="114" y="897"/>
                  <a:pt x="94" y="866"/>
                </a:cubicBezTo>
                <a:cubicBezTo>
                  <a:pt x="73" y="836"/>
                  <a:pt x="56" y="804"/>
                  <a:pt x="42" y="770"/>
                </a:cubicBezTo>
                <a:cubicBezTo>
                  <a:pt x="28" y="736"/>
                  <a:pt x="18" y="701"/>
                  <a:pt x="10" y="665"/>
                </a:cubicBezTo>
                <a:cubicBezTo>
                  <a:pt x="3" y="630"/>
                  <a:pt x="0" y="593"/>
                  <a:pt x="0" y="557"/>
                </a:cubicBezTo>
                <a:cubicBezTo>
                  <a:pt x="0" y="520"/>
                  <a:pt x="3" y="484"/>
                  <a:pt x="10" y="448"/>
                </a:cubicBezTo>
                <a:cubicBezTo>
                  <a:pt x="18" y="412"/>
                  <a:pt x="28" y="377"/>
                  <a:pt x="42" y="343"/>
                </a:cubicBezTo>
                <a:cubicBezTo>
                  <a:pt x="56" y="310"/>
                  <a:pt x="73" y="278"/>
                  <a:pt x="94" y="247"/>
                </a:cubicBezTo>
                <a:cubicBezTo>
                  <a:pt x="114" y="217"/>
                  <a:pt x="137" y="189"/>
                  <a:pt x="163" y="163"/>
                </a:cubicBezTo>
                <a:cubicBezTo>
                  <a:pt x="189" y="137"/>
                  <a:pt x="217" y="114"/>
                  <a:pt x="247" y="93"/>
                </a:cubicBezTo>
                <a:cubicBezTo>
                  <a:pt x="278" y="73"/>
                  <a:pt x="310" y="56"/>
                  <a:pt x="344" y="42"/>
                </a:cubicBezTo>
                <a:cubicBezTo>
                  <a:pt x="377" y="28"/>
                  <a:pt x="412" y="17"/>
                  <a:pt x="448" y="10"/>
                </a:cubicBezTo>
                <a:cubicBezTo>
                  <a:pt x="484" y="3"/>
                  <a:pt x="520" y="0"/>
                  <a:pt x="557" y="0"/>
                </a:cubicBezTo>
                <a:cubicBezTo>
                  <a:pt x="593" y="0"/>
                  <a:pt x="630" y="3"/>
                  <a:pt x="665" y="10"/>
                </a:cubicBezTo>
                <a:cubicBezTo>
                  <a:pt x="701" y="17"/>
                  <a:pt x="736" y="28"/>
                  <a:pt x="770" y="42"/>
                </a:cubicBezTo>
                <a:cubicBezTo>
                  <a:pt x="804" y="56"/>
                  <a:pt x="836" y="73"/>
                  <a:pt x="866" y="93"/>
                </a:cubicBezTo>
                <a:cubicBezTo>
                  <a:pt x="897" y="114"/>
                  <a:pt x="925" y="137"/>
                  <a:pt x="952" y="163"/>
                </a:cubicBezTo>
                <a:cubicBezTo>
                  <a:pt x="978" y="189"/>
                  <a:pt x="1001" y="217"/>
                  <a:pt x="1021" y="247"/>
                </a:cubicBezTo>
                <a:cubicBezTo>
                  <a:pt x="1041" y="278"/>
                  <a:pt x="1058" y="310"/>
                  <a:pt x="1072" y="343"/>
                </a:cubicBezTo>
                <a:cubicBezTo>
                  <a:pt x="1086" y="377"/>
                  <a:pt x="1097" y="412"/>
                  <a:pt x="1104" y="448"/>
                </a:cubicBezTo>
                <a:cubicBezTo>
                  <a:pt x="1111" y="484"/>
                  <a:pt x="1115" y="520"/>
                  <a:pt x="1115" y="557"/>
                </a:cubicBezTo>
                <a:close/>
              </a:path>
            </a:pathLst>
          </a:custGeom>
          <a:solidFill>
            <a:srgbClr val="7BF1A8">
              <a:alpha val="1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6" name="Freihandform: Form 955"/>
          <p:cNvSpPr/>
          <p:nvPr/>
        </p:nvSpPr>
        <p:spPr>
          <a:xfrm>
            <a:off x="534600" y="1637640"/>
            <a:ext cx="2139840" cy="2106360"/>
          </a:xfrm>
          <a:custGeom>
            <a:avLst/>
            <a:gdLst/>
            <a:ahLst/>
            <a:cxnLst/>
            <a:rect l="0" t="0" r="r" b="b"/>
            <a:pathLst>
              <a:path w="5944" h="5851">
                <a:moveTo>
                  <a:pt x="0" y="5572"/>
                </a:moveTo>
                <a:lnTo>
                  <a:pt x="0" y="279"/>
                </a:lnTo>
                <a:cubicBezTo>
                  <a:pt x="0" y="261"/>
                  <a:pt x="2" y="242"/>
                  <a:pt x="5" y="224"/>
                </a:cubicBezTo>
                <a:cubicBezTo>
                  <a:pt x="9" y="207"/>
                  <a:pt x="14" y="189"/>
                  <a:pt x="21" y="172"/>
                </a:cubicBezTo>
                <a:cubicBezTo>
                  <a:pt x="28" y="155"/>
                  <a:pt x="37" y="139"/>
                  <a:pt x="47" y="124"/>
                </a:cubicBezTo>
                <a:cubicBezTo>
                  <a:pt x="57" y="109"/>
                  <a:pt x="69" y="95"/>
                  <a:pt x="82" y="82"/>
                </a:cubicBezTo>
                <a:cubicBezTo>
                  <a:pt x="95" y="69"/>
                  <a:pt x="109" y="57"/>
                  <a:pt x="124" y="47"/>
                </a:cubicBezTo>
                <a:cubicBezTo>
                  <a:pt x="139" y="37"/>
                  <a:pt x="155" y="28"/>
                  <a:pt x="172" y="21"/>
                </a:cubicBezTo>
                <a:cubicBezTo>
                  <a:pt x="189" y="14"/>
                  <a:pt x="206" y="9"/>
                  <a:pt x="224" y="6"/>
                </a:cubicBezTo>
                <a:cubicBezTo>
                  <a:pt x="242" y="2"/>
                  <a:pt x="260" y="0"/>
                  <a:pt x="279" y="0"/>
                </a:cubicBezTo>
                <a:lnTo>
                  <a:pt x="5665" y="0"/>
                </a:lnTo>
                <a:cubicBezTo>
                  <a:pt x="5683" y="0"/>
                  <a:pt x="5702" y="2"/>
                  <a:pt x="5719" y="6"/>
                </a:cubicBezTo>
                <a:cubicBezTo>
                  <a:pt x="5737" y="9"/>
                  <a:pt x="5755" y="14"/>
                  <a:pt x="5772" y="21"/>
                </a:cubicBezTo>
                <a:cubicBezTo>
                  <a:pt x="5789" y="28"/>
                  <a:pt x="5805" y="37"/>
                  <a:pt x="5820" y="47"/>
                </a:cubicBezTo>
                <a:cubicBezTo>
                  <a:pt x="5835" y="57"/>
                  <a:pt x="5849" y="69"/>
                  <a:pt x="5862" y="82"/>
                </a:cubicBezTo>
                <a:cubicBezTo>
                  <a:pt x="5875" y="95"/>
                  <a:pt x="5887" y="109"/>
                  <a:pt x="5897" y="124"/>
                </a:cubicBezTo>
                <a:cubicBezTo>
                  <a:pt x="5907" y="139"/>
                  <a:pt x="5915" y="155"/>
                  <a:pt x="5922" y="172"/>
                </a:cubicBezTo>
                <a:cubicBezTo>
                  <a:pt x="5929" y="189"/>
                  <a:pt x="5935" y="207"/>
                  <a:pt x="5938" y="224"/>
                </a:cubicBezTo>
                <a:cubicBezTo>
                  <a:pt x="5942" y="242"/>
                  <a:pt x="5944" y="261"/>
                  <a:pt x="5944" y="279"/>
                </a:cubicBezTo>
                <a:lnTo>
                  <a:pt x="5944" y="5572"/>
                </a:lnTo>
                <a:cubicBezTo>
                  <a:pt x="5944" y="5591"/>
                  <a:pt x="5942" y="5609"/>
                  <a:pt x="5938" y="5627"/>
                </a:cubicBezTo>
                <a:cubicBezTo>
                  <a:pt x="5935" y="5645"/>
                  <a:pt x="5929" y="5662"/>
                  <a:pt x="5922" y="5679"/>
                </a:cubicBezTo>
                <a:cubicBezTo>
                  <a:pt x="5915" y="5696"/>
                  <a:pt x="5907" y="5712"/>
                  <a:pt x="5897" y="5727"/>
                </a:cubicBezTo>
                <a:cubicBezTo>
                  <a:pt x="5887" y="5742"/>
                  <a:pt x="5875" y="5756"/>
                  <a:pt x="5862" y="5769"/>
                </a:cubicBezTo>
                <a:cubicBezTo>
                  <a:pt x="5849" y="5782"/>
                  <a:pt x="5835" y="5794"/>
                  <a:pt x="5820" y="5804"/>
                </a:cubicBezTo>
                <a:cubicBezTo>
                  <a:pt x="5805" y="5814"/>
                  <a:pt x="5789" y="5823"/>
                  <a:pt x="5772" y="5830"/>
                </a:cubicBezTo>
                <a:cubicBezTo>
                  <a:pt x="5755" y="5837"/>
                  <a:pt x="5737" y="5842"/>
                  <a:pt x="5719" y="5846"/>
                </a:cubicBezTo>
                <a:cubicBezTo>
                  <a:pt x="5702" y="5849"/>
                  <a:pt x="5683" y="5851"/>
                  <a:pt x="5665" y="5851"/>
                </a:cubicBezTo>
                <a:lnTo>
                  <a:pt x="279" y="5851"/>
                </a:lnTo>
                <a:cubicBezTo>
                  <a:pt x="260" y="5851"/>
                  <a:pt x="242" y="5849"/>
                  <a:pt x="224" y="5846"/>
                </a:cubicBezTo>
                <a:cubicBezTo>
                  <a:pt x="206" y="5842"/>
                  <a:pt x="189" y="5837"/>
                  <a:pt x="172" y="5830"/>
                </a:cubicBezTo>
                <a:cubicBezTo>
                  <a:pt x="155" y="5823"/>
                  <a:pt x="139" y="5814"/>
                  <a:pt x="124" y="5804"/>
                </a:cubicBezTo>
                <a:cubicBezTo>
                  <a:pt x="109" y="5794"/>
                  <a:pt x="95" y="5782"/>
                  <a:pt x="82" y="5769"/>
                </a:cubicBezTo>
                <a:cubicBezTo>
                  <a:pt x="69" y="5756"/>
                  <a:pt x="57" y="5742"/>
                  <a:pt x="47" y="5727"/>
                </a:cubicBezTo>
                <a:cubicBezTo>
                  <a:pt x="37" y="5712"/>
                  <a:pt x="28" y="5696"/>
                  <a:pt x="21" y="5679"/>
                </a:cubicBezTo>
                <a:cubicBezTo>
                  <a:pt x="14" y="5662"/>
                  <a:pt x="9" y="5645"/>
                  <a:pt x="5" y="5627"/>
                </a:cubicBezTo>
                <a:cubicBezTo>
                  <a:pt x="2" y="5609"/>
                  <a:pt x="0" y="5591"/>
                  <a:pt x="0" y="5572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7" name="Freihandform: Form 956"/>
          <p:cNvSpPr/>
          <p:nvPr/>
        </p:nvSpPr>
        <p:spPr>
          <a:xfrm>
            <a:off x="701640" y="1805040"/>
            <a:ext cx="368280" cy="401400"/>
          </a:xfrm>
          <a:custGeom>
            <a:avLst/>
            <a:gdLst/>
            <a:ahLst/>
            <a:cxnLst/>
            <a:rect l="0" t="0" r="r" b="b"/>
            <a:pathLst>
              <a:path w="1023" h="1115">
                <a:moveTo>
                  <a:pt x="0" y="603"/>
                </a:moveTo>
                <a:lnTo>
                  <a:pt x="0" y="510"/>
                </a:lnTo>
                <a:cubicBezTo>
                  <a:pt x="0" y="477"/>
                  <a:pt x="4" y="443"/>
                  <a:pt x="10" y="411"/>
                </a:cubicBezTo>
                <a:cubicBezTo>
                  <a:pt x="17" y="378"/>
                  <a:pt x="26" y="346"/>
                  <a:pt x="39" y="315"/>
                </a:cubicBezTo>
                <a:cubicBezTo>
                  <a:pt x="52" y="284"/>
                  <a:pt x="68" y="254"/>
                  <a:pt x="86" y="226"/>
                </a:cubicBezTo>
                <a:cubicBezTo>
                  <a:pt x="105" y="199"/>
                  <a:pt x="126" y="173"/>
                  <a:pt x="150" y="149"/>
                </a:cubicBezTo>
                <a:cubicBezTo>
                  <a:pt x="174" y="125"/>
                  <a:pt x="199" y="104"/>
                  <a:pt x="227" y="86"/>
                </a:cubicBezTo>
                <a:cubicBezTo>
                  <a:pt x="255" y="67"/>
                  <a:pt x="285" y="51"/>
                  <a:pt x="316" y="38"/>
                </a:cubicBezTo>
                <a:cubicBezTo>
                  <a:pt x="347" y="26"/>
                  <a:pt x="379" y="16"/>
                  <a:pt x="411" y="9"/>
                </a:cubicBezTo>
                <a:cubicBezTo>
                  <a:pt x="444" y="3"/>
                  <a:pt x="478" y="0"/>
                  <a:pt x="511" y="0"/>
                </a:cubicBezTo>
                <a:cubicBezTo>
                  <a:pt x="545" y="0"/>
                  <a:pt x="578" y="3"/>
                  <a:pt x="612" y="9"/>
                </a:cubicBezTo>
                <a:cubicBezTo>
                  <a:pt x="645" y="16"/>
                  <a:pt x="677" y="26"/>
                  <a:pt x="708" y="38"/>
                </a:cubicBezTo>
                <a:cubicBezTo>
                  <a:pt x="738" y="51"/>
                  <a:pt x="768" y="67"/>
                  <a:pt x="796" y="86"/>
                </a:cubicBezTo>
                <a:cubicBezTo>
                  <a:pt x="824" y="104"/>
                  <a:pt x="849" y="125"/>
                  <a:pt x="873" y="149"/>
                </a:cubicBezTo>
                <a:cubicBezTo>
                  <a:pt x="897" y="173"/>
                  <a:pt x="918" y="199"/>
                  <a:pt x="937" y="226"/>
                </a:cubicBezTo>
                <a:cubicBezTo>
                  <a:pt x="955" y="254"/>
                  <a:pt x="971" y="284"/>
                  <a:pt x="984" y="315"/>
                </a:cubicBezTo>
                <a:cubicBezTo>
                  <a:pt x="997" y="346"/>
                  <a:pt x="1006" y="378"/>
                  <a:pt x="1013" y="411"/>
                </a:cubicBezTo>
                <a:cubicBezTo>
                  <a:pt x="1019" y="443"/>
                  <a:pt x="1023" y="477"/>
                  <a:pt x="1023" y="510"/>
                </a:cubicBezTo>
                <a:lnTo>
                  <a:pt x="1023" y="603"/>
                </a:lnTo>
                <a:cubicBezTo>
                  <a:pt x="1023" y="637"/>
                  <a:pt x="1019" y="670"/>
                  <a:pt x="1013" y="703"/>
                </a:cubicBezTo>
                <a:cubicBezTo>
                  <a:pt x="1006" y="736"/>
                  <a:pt x="997" y="768"/>
                  <a:pt x="984" y="798"/>
                </a:cubicBezTo>
                <a:cubicBezTo>
                  <a:pt x="971" y="829"/>
                  <a:pt x="955" y="859"/>
                  <a:pt x="937" y="887"/>
                </a:cubicBezTo>
                <a:cubicBezTo>
                  <a:pt x="918" y="915"/>
                  <a:pt x="897" y="940"/>
                  <a:pt x="873" y="964"/>
                </a:cubicBezTo>
                <a:cubicBezTo>
                  <a:pt x="849" y="988"/>
                  <a:pt x="824" y="1009"/>
                  <a:pt x="796" y="1028"/>
                </a:cubicBezTo>
                <a:cubicBezTo>
                  <a:pt x="768" y="1046"/>
                  <a:pt x="738" y="1062"/>
                  <a:pt x="708" y="1075"/>
                </a:cubicBezTo>
                <a:cubicBezTo>
                  <a:pt x="677" y="1088"/>
                  <a:pt x="645" y="1097"/>
                  <a:pt x="612" y="1104"/>
                </a:cubicBezTo>
                <a:cubicBezTo>
                  <a:pt x="578" y="1110"/>
                  <a:pt x="545" y="1115"/>
                  <a:pt x="511" y="1115"/>
                </a:cubicBezTo>
                <a:cubicBezTo>
                  <a:pt x="478" y="1115"/>
                  <a:pt x="444" y="1110"/>
                  <a:pt x="411" y="1104"/>
                </a:cubicBezTo>
                <a:cubicBezTo>
                  <a:pt x="379" y="1097"/>
                  <a:pt x="347" y="1088"/>
                  <a:pt x="316" y="1075"/>
                </a:cubicBezTo>
                <a:cubicBezTo>
                  <a:pt x="285" y="1062"/>
                  <a:pt x="255" y="1046"/>
                  <a:pt x="227" y="1028"/>
                </a:cubicBezTo>
                <a:cubicBezTo>
                  <a:pt x="199" y="1009"/>
                  <a:pt x="174" y="988"/>
                  <a:pt x="150" y="964"/>
                </a:cubicBezTo>
                <a:cubicBezTo>
                  <a:pt x="126" y="940"/>
                  <a:pt x="105" y="915"/>
                  <a:pt x="86" y="887"/>
                </a:cubicBezTo>
                <a:cubicBezTo>
                  <a:pt x="68" y="859"/>
                  <a:pt x="52" y="829"/>
                  <a:pt x="39" y="798"/>
                </a:cubicBezTo>
                <a:cubicBezTo>
                  <a:pt x="26" y="768"/>
                  <a:pt x="17" y="736"/>
                  <a:pt x="10" y="703"/>
                </a:cubicBezTo>
                <a:cubicBezTo>
                  <a:pt x="4" y="670"/>
                  <a:pt x="0" y="637"/>
                  <a:pt x="0" y="603"/>
                </a:cubicBezTo>
                <a:close/>
              </a:path>
            </a:pathLst>
          </a:custGeom>
          <a:solidFill>
            <a:srgbClr val="60A5FA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958" name="Grafik 957"/>
          <p:cNvPicPr/>
          <p:nvPr/>
        </p:nvPicPr>
        <p:blipFill>
          <a:blip r:embed="rId7"/>
          <a:stretch/>
        </p:blipFill>
        <p:spPr>
          <a:xfrm>
            <a:off x="802080" y="1905480"/>
            <a:ext cx="16668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59" name="Textfeld 958"/>
          <p:cNvSpPr txBox="1"/>
          <p:nvPr/>
        </p:nvSpPr>
        <p:spPr>
          <a:xfrm>
            <a:off x="4254840" y="2891520"/>
            <a:ext cx="8528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im Mittelpunkt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960" name="Grafik 959"/>
          <p:cNvPicPr/>
          <p:nvPr/>
        </p:nvPicPr>
        <p:blipFill>
          <a:blip r:embed="rId8"/>
          <a:stretch/>
        </p:blipFill>
        <p:spPr>
          <a:xfrm>
            <a:off x="835560" y="233136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61" name="Textfeld 960"/>
          <p:cNvSpPr txBox="1"/>
          <p:nvPr/>
        </p:nvSpPr>
        <p:spPr>
          <a:xfrm>
            <a:off x="1170000" y="1909080"/>
            <a:ext cx="160524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320" b="1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Antikörperstatus</a:t>
            </a:r>
            <a:endParaRPr lang="en-US" sz="13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962" name="Grafik 961"/>
          <p:cNvPicPr/>
          <p:nvPr/>
        </p:nvPicPr>
        <p:blipFill>
          <a:blip r:embed="rId8"/>
          <a:stretch/>
        </p:blipFill>
        <p:spPr>
          <a:xfrm>
            <a:off x="835560" y="256536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63" name="Textfeld 962"/>
          <p:cNvSpPr txBox="1"/>
          <p:nvPr/>
        </p:nvSpPr>
        <p:spPr>
          <a:xfrm>
            <a:off x="1036080" y="2324520"/>
            <a:ext cx="8560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AChR-positiv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964" name="Grafik 963"/>
          <p:cNvPicPr/>
          <p:nvPr/>
        </p:nvPicPr>
        <p:blipFill>
          <a:blip r:embed="rId8"/>
          <a:stretch/>
        </p:blipFill>
        <p:spPr>
          <a:xfrm>
            <a:off x="835560" y="279936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65" name="Textfeld 964"/>
          <p:cNvSpPr txBox="1"/>
          <p:nvPr/>
        </p:nvSpPr>
        <p:spPr>
          <a:xfrm>
            <a:off x="1036080" y="2558520"/>
            <a:ext cx="8665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MuSK-positiv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66" name="Textfeld 965"/>
          <p:cNvSpPr txBox="1"/>
          <p:nvPr/>
        </p:nvSpPr>
        <p:spPr>
          <a:xfrm>
            <a:off x="1036080" y="2792520"/>
            <a:ext cx="8096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Seronegativ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67" name="Textfeld 966"/>
          <p:cNvSpPr txBox="1"/>
          <p:nvPr/>
        </p:nvSpPr>
        <p:spPr>
          <a:xfrm>
            <a:off x="702000" y="3092040"/>
            <a:ext cx="13489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Bestimmt die Wahl der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68" name="Textfeld 967"/>
          <p:cNvSpPr txBox="1"/>
          <p:nvPr/>
        </p:nvSpPr>
        <p:spPr>
          <a:xfrm>
            <a:off x="702000" y="3259080"/>
            <a:ext cx="139536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immunmodulatorischen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69" name="Freihandform: Form 968"/>
          <p:cNvSpPr/>
          <p:nvPr/>
        </p:nvSpPr>
        <p:spPr>
          <a:xfrm>
            <a:off x="8022240" y="1637640"/>
            <a:ext cx="2139840" cy="2306880"/>
          </a:xfrm>
          <a:custGeom>
            <a:avLst/>
            <a:gdLst/>
            <a:ahLst/>
            <a:cxnLst/>
            <a:rect l="0" t="0" r="r" b="b"/>
            <a:pathLst>
              <a:path w="5944" h="6408">
                <a:moveTo>
                  <a:pt x="0" y="6130"/>
                </a:moveTo>
                <a:lnTo>
                  <a:pt x="0" y="279"/>
                </a:lnTo>
                <a:cubicBezTo>
                  <a:pt x="0" y="261"/>
                  <a:pt x="2" y="242"/>
                  <a:pt x="5" y="224"/>
                </a:cubicBezTo>
                <a:cubicBezTo>
                  <a:pt x="9" y="207"/>
                  <a:pt x="14" y="189"/>
                  <a:pt x="21" y="172"/>
                </a:cubicBezTo>
                <a:cubicBezTo>
                  <a:pt x="28" y="155"/>
                  <a:pt x="37" y="139"/>
                  <a:pt x="47" y="124"/>
                </a:cubicBezTo>
                <a:cubicBezTo>
                  <a:pt x="57" y="109"/>
                  <a:pt x="69" y="95"/>
                  <a:pt x="82" y="82"/>
                </a:cubicBezTo>
                <a:cubicBezTo>
                  <a:pt x="95" y="69"/>
                  <a:pt x="109" y="57"/>
                  <a:pt x="124" y="47"/>
                </a:cubicBezTo>
                <a:cubicBezTo>
                  <a:pt x="139" y="37"/>
                  <a:pt x="155" y="28"/>
                  <a:pt x="172" y="21"/>
                </a:cubicBezTo>
                <a:cubicBezTo>
                  <a:pt x="189" y="14"/>
                  <a:pt x="206" y="9"/>
                  <a:pt x="224" y="6"/>
                </a:cubicBezTo>
                <a:cubicBezTo>
                  <a:pt x="242" y="2"/>
                  <a:pt x="260" y="0"/>
                  <a:pt x="279" y="0"/>
                </a:cubicBezTo>
                <a:lnTo>
                  <a:pt x="5665" y="0"/>
                </a:lnTo>
                <a:cubicBezTo>
                  <a:pt x="5683" y="0"/>
                  <a:pt x="5701" y="2"/>
                  <a:pt x="5719" y="6"/>
                </a:cubicBezTo>
                <a:cubicBezTo>
                  <a:pt x="5737" y="9"/>
                  <a:pt x="5755" y="14"/>
                  <a:pt x="5772" y="21"/>
                </a:cubicBezTo>
                <a:cubicBezTo>
                  <a:pt x="5789" y="28"/>
                  <a:pt x="5805" y="37"/>
                  <a:pt x="5820" y="47"/>
                </a:cubicBezTo>
                <a:cubicBezTo>
                  <a:pt x="5835" y="57"/>
                  <a:pt x="5849" y="69"/>
                  <a:pt x="5862" y="82"/>
                </a:cubicBezTo>
                <a:cubicBezTo>
                  <a:pt x="5875" y="95"/>
                  <a:pt x="5886" y="109"/>
                  <a:pt x="5897" y="124"/>
                </a:cubicBezTo>
                <a:cubicBezTo>
                  <a:pt x="5907" y="139"/>
                  <a:pt x="5915" y="155"/>
                  <a:pt x="5922" y="172"/>
                </a:cubicBezTo>
                <a:cubicBezTo>
                  <a:pt x="5929" y="189"/>
                  <a:pt x="5935" y="207"/>
                  <a:pt x="5938" y="224"/>
                </a:cubicBezTo>
                <a:cubicBezTo>
                  <a:pt x="5942" y="242"/>
                  <a:pt x="5944" y="261"/>
                  <a:pt x="5944" y="279"/>
                </a:cubicBezTo>
                <a:lnTo>
                  <a:pt x="5944" y="6130"/>
                </a:lnTo>
                <a:cubicBezTo>
                  <a:pt x="5944" y="6148"/>
                  <a:pt x="5942" y="6166"/>
                  <a:pt x="5938" y="6184"/>
                </a:cubicBezTo>
                <a:cubicBezTo>
                  <a:pt x="5935" y="6202"/>
                  <a:pt x="5929" y="6219"/>
                  <a:pt x="5922" y="6236"/>
                </a:cubicBezTo>
                <a:cubicBezTo>
                  <a:pt x="5915" y="6253"/>
                  <a:pt x="5907" y="6269"/>
                  <a:pt x="5897" y="6284"/>
                </a:cubicBezTo>
                <a:cubicBezTo>
                  <a:pt x="5886" y="6299"/>
                  <a:pt x="5875" y="6314"/>
                  <a:pt x="5862" y="6326"/>
                </a:cubicBezTo>
                <a:cubicBezTo>
                  <a:pt x="5849" y="6339"/>
                  <a:pt x="5835" y="6351"/>
                  <a:pt x="5820" y="6361"/>
                </a:cubicBezTo>
                <a:cubicBezTo>
                  <a:pt x="5805" y="6371"/>
                  <a:pt x="5789" y="6380"/>
                  <a:pt x="5772" y="6387"/>
                </a:cubicBezTo>
                <a:cubicBezTo>
                  <a:pt x="5755" y="6394"/>
                  <a:pt x="5737" y="6399"/>
                  <a:pt x="5719" y="6403"/>
                </a:cubicBezTo>
                <a:cubicBezTo>
                  <a:pt x="5701" y="6406"/>
                  <a:pt x="5683" y="6408"/>
                  <a:pt x="5665" y="6408"/>
                </a:cubicBezTo>
                <a:lnTo>
                  <a:pt x="279" y="6408"/>
                </a:lnTo>
                <a:cubicBezTo>
                  <a:pt x="260" y="6408"/>
                  <a:pt x="242" y="6406"/>
                  <a:pt x="224" y="6403"/>
                </a:cubicBezTo>
                <a:cubicBezTo>
                  <a:pt x="206" y="6399"/>
                  <a:pt x="189" y="6394"/>
                  <a:pt x="172" y="6387"/>
                </a:cubicBezTo>
                <a:cubicBezTo>
                  <a:pt x="155" y="6380"/>
                  <a:pt x="139" y="6371"/>
                  <a:pt x="124" y="6361"/>
                </a:cubicBezTo>
                <a:cubicBezTo>
                  <a:pt x="109" y="6351"/>
                  <a:pt x="95" y="6339"/>
                  <a:pt x="82" y="6326"/>
                </a:cubicBezTo>
                <a:cubicBezTo>
                  <a:pt x="69" y="6314"/>
                  <a:pt x="57" y="6299"/>
                  <a:pt x="47" y="6284"/>
                </a:cubicBezTo>
                <a:cubicBezTo>
                  <a:pt x="37" y="6269"/>
                  <a:pt x="28" y="6253"/>
                  <a:pt x="21" y="6236"/>
                </a:cubicBezTo>
                <a:cubicBezTo>
                  <a:pt x="14" y="6219"/>
                  <a:pt x="9" y="6202"/>
                  <a:pt x="5" y="6184"/>
                </a:cubicBezTo>
                <a:cubicBezTo>
                  <a:pt x="2" y="6166"/>
                  <a:pt x="0" y="6148"/>
                  <a:pt x="0" y="6130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70" name="Freihandform: Form 969"/>
          <p:cNvSpPr/>
          <p:nvPr/>
        </p:nvSpPr>
        <p:spPr>
          <a:xfrm>
            <a:off x="8189280" y="1805040"/>
            <a:ext cx="368280" cy="401400"/>
          </a:xfrm>
          <a:custGeom>
            <a:avLst/>
            <a:gdLst/>
            <a:ahLst/>
            <a:cxnLst/>
            <a:rect l="0" t="0" r="r" b="b"/>
            <a:pathLst>
              <a:path w="1023" h="1115">
                <a:moveTo>
                  <a:pt x="0" y="603"/>
                </a:moveTo>
                <a:lnTo>
                  <a:pt x="0" y="510"/>
                </a:lnTo>
                <a:cubicBezTo>
                  <a:pt x="0" y="477"/>
                  <a:pt x="4" y="443"/>
                  <a:pt x="10" y="411"/>
                </a:cubicBezTo>
                <a:cubicBezTo>
                  <a:pt x="17" y="378"/>
                  <a:pt x="26" y="346"/>
                  <a:pt x="39" y="315"/>
                </a:cubicBezTo>
                <a:cubicBezTo>
                  <a:pt x="52" y="284"/>
                  <a:pt x="68" y="254"/>
                  <a:pt x="86" y="226"/>
                </a:cubicBezTo>
                <a:cubicBezTo>
                  <a:pt x="105" y="199"/>
                  <a:pt x="126" y="173"/>
                  <a:pt x="150" y="149"/>
                </a:cubicBezTo>
                <a:cubicBezTo>
                  <a:pt x="174" y="125"/>
                  <a:pt x="199" y="104"/>
                  <a:pt x="228" y="86"/>
                </a:cubicBezTo>
                <a:cubicBezTo>
                  <a:pt x="256" y="67"/>
                  <a:pt x="286" y="51"/>
                  <a:pt x="317" y="38"/>
                </a:cubicBezTo>
                <a:cubicBezTo>
                  <a:pt x="348" y="26"/>
                  <a:pt x="379" y="16"/>
                  <a:pt x="412" y="9"/>
                </a:cubicBezTo>
                <a:cubicBezTo>
                  <a:pt x="445" y="3"/>
                  <a:pt x="478" y="0"/>
                  <a:pt x="512" y="0"/>
                </a:cubicBezTo>
                <a:cubicBezTo>
                  <a:pt x="546" y="0"/>
                  <a:pt x="579" y="3"/>
                  <a:pt x="612" y="9"/>
                </a:cubicBezTo>
                <a:cubicBezTo>
                  <a:pt x="644" y="16"/>
                  <a:pt x="676" y="26"/>
                  <a:pt x="707" y="38"/>
                </a:cubicBezTo>
                <a:cubicBezTo>
                  <a:pt x="738" y="51"/>
                  <a:pt x="768" y="67"/>
                  <a:pt x="796" y="86"/>
                </a:cubicBezTo>
                <a:cubicBezTo>
                  <a:pt x="824" y="104"/>
                  <a:pt x="849" y="125"/>
                  <a:pt x="873" y="149"/>
                </a:cubicBezTo>
                <a:cubicBezTo>
                  <a:pt x="897" y="173"/>
                  <a:pt x="918" y="199"/>
                  <a:pt x="937" y="226"/>
                </a:cubicBezTo>
                <a:cubicBezTo>
                  <a:pt x="955" y="254"/>
                  <a:pt x="971" y="284"/>
                  <a:pt x="984" y="315"/>
                </a:cubicBezTo>
                <a:cubicBezTo>
                  <a:pt x="997" y="346"/>
                  <a:pt x="1006" y="378"/>
                  <a:pt x="1013" y="411"/>
                </a:cubicBezTo>
                <a:cubicBezTo>
                  <a:pt x="1019" y="443"/>
                  <a:pt x="1023" y="477"/>
                  <a:pt x="1023" y="510"/>
                </a:cubicBezTo>
                <a:lnTo>
                  <a:pt x="1023" y="603"/>
                </a:lnTo>
                <a:cubicBezTo>
                  <a:pt x="1023" y="637"/>
                  <a:pt x="1019" y="670"/>
                  <a:pt x="1013" y="703"/>
                </a:cubicBezTo>
                <a:cubicBezTo>
                  <a:pt x="1006" y="736"/>
                  <a:pt x="997" y="768"/>
                  <a:pt x="984" y="798"/>
                </a:cubicBezTo>
                <a:cubicBezTo>
                  <a:pt x="971" y="829"/>
                  <a:pt x="955" y="859"/>
                  <a:pt x="937" y="887"/>
                </a:cubicBezTo>
                <a:cubicBezTo>
                  <a:pt x="918" y="915"/>
                  <a:pt x="897" y="940"/>
                  <a:pt x="873" y="964"/>
                </a:cubicBezTo>
                <a:cubicBezTo>
                  <a:pt x="849" y="988"/>
                  <a:pt x="824" y="1009"/>
                  <a:pt x="796" y="1028"/>
                </a:cubicBezTo>
                <a:cubicBezTo>
                  <a:pt x="768" y="1046"/>
                  <a:pt x="738" y="1062"/>
                  <a:pt x="707" y="1075"/>
                </a:cubicBezTo>
                <a:cubicBezTo>
                  <a:pt x="676" y="1088"/>
                  <a:pt x="644" y="1097"/>
                  <a:pt x="612" y="1104"/>
                </a:cubicBezTo>
                <a:cubicBezTo>
                  <a:pt x="579" y="1110"/>
                  <a:pt x="546" y="1115"/>
                  <a:pt x="512" y="1115"/>
                </a:cubicBezTo>
                <a:cubicBezTo>
                  <a:pt x="478" y="1115"/>
                  <a:pt x="445" y="1110"/>
                  <a:pt x="412" y="1104"/>
                </a:cubicBezTo>
                <a:cubicBezTo>
                  <a:pt x="379" y="1097"/>
                  <a:pt x="348" y="1088"/>
                  <a:pt x="317" y="1075"/>
                </a:cubicBezTo>
                <a:cubicBezTo>
                  <a:pt x="286" y="1062"/>
                  <a:pt x="256" y="1046"/>
                  <a:pt x="228" y="1028"/>
                </a:cubicBezTo>
                <a:cubicBezTo>
                  <a:pt x="199" y="1009"/>
                  <a:pt x="174" y="988"/>
                  <a:pt x="150" y="964"/>
                </a:cubicBezTo>
                <a:cubicBezTo>
                  <a:pt x="126" y="940"/>
                  <a:pt x="105" y="915"/>
                  <a:pt x="86" y="887"/>
                </a:cubicBezTo>
                <a:cubicBezTo>
                  <a:pt x="68" y="859"/>
                  <a:pt x="52" y="829"/>
                  <a:pt x="39" y="798"/>
                </a:cubicBezTo>
                <a:cubicBezTo>
                  <a:pt x="26" y="768"/>
                  <a:pt x="17" y="736"/>
                  <a:pt x="10" y="703"/>
                </a:cubicBezTo>
                <a:cubicBezTo>
                  <a:pt x="4" y="670"/>
                  <a:pt x="0" y="637"/>
                  <a:pt x="0" y="603"/>
                </a:cubicBezTo>
                <a:close/>
              </a:path>
            </a:pathLst>
          </a:custGeom>
          <a:solidFill>
            <a:srgbClr val="FF8904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971" name="Grafik 970"/>
          <p:cNvPicPr/>
          <p:nvPr/>
        </p:nvPicPr>
        <p:blipFill>
          <a:blip r:embed="rId9"/>
          <a:stretch/>
        </p:blipFill>
        <p:spPr>
          <a:xfrm>
            <a:off x="8289720" y="1905480"/>
            <a:ext cx="16668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72" name="Textfeld 971"/>
          <p:cNvSpPr txBox="1"/>
          <p:nvPr/>
        </p:nvSpPr>
        <p:spPr>
          <a:xfrm>
            <a:off x="702000" y="3426480"/>
            <a:ext cx="5184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Therapie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973" name="Grafik 972"/>
          <p:cNvPicPr/>
          <p:nvPr/>
        </p:nvPicPr>
        <p:blipFill>
          <a:blip r:embed="rId10"/>
          <a:stretch/>
        </p:blipFill>
        <p:spPr>
          <a:xfrm>
            <a:off x="8323200" y="2331360"/>
            <a:ext cx="11664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74" name="Textfeld 973"/>
          <p:cNvSpPr txBox="1"/>
          <p:nvPr/>
        </p:nvSpPr>
        <p:spPr>
          <a:xfrm>
            <a:off x="8657640" y="1909080"/>
            <a:ext cx="124092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320" b="1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Schweregrad</a:t>
            </a:r>
            <a:endParaRPr lang="en-US" sz="13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975" name="Grafik 974"/>
          <p:cNvPicPr/>
          <p:nvPr/>
        </p:nvPicPr>
        <p:blipFill>
          <a:blip r:embed="rId10"/>
          <a:stretch/>
        </p:blipFill>
        <p:spPr>
          <a:xfrm>
            <a:off x="8323200" y="2565360"/>
            <a:ext cx="11664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76" name="Textfeld 975"/>
          <p:cNvSpPr txBox="1"/>
          <p:nvPr/>
        </p:nvSpPr>
        <p:spPr>
          <a:xfrm>
            <a:off x="8507160" y="2324520"/>
            <a:ext cx="12510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Ptosis-Ausprägung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977" name="Grafik 976"/>
          <p:cNvPicPr/>
          <p:nvPr/>
        </p:nvPicPr>
        <p:blipFill>
          <a:blip r:embed="rId10"/>
          <a:stretch/>
        </p:blipFill>
        <p:spPr>
          <a:xfrm>
            <a:off x="8323200" y="2799360"/>
            <a:ext cx="11664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78" name="Textfeld 977"/>
          <p:cNvSpPr txBox="1"/>
          <p:nvPr/>
        </p:nvSpPr>
        <p:spPr>
          <a:xfrm>
            <a:off x="8507160" y="2558520"/>
            <a:ext cx="12380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Diplopie-Intensität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79" name="Textfeld 978"/>
          <p:cNvSpPr txBox="1"/>
          <p:nvPr/>
        </p:nvSpPr>
        <p:spPr>
          <a:xfrm>
            <a:off x="8323200" y="2993040"/>
            <a:ext cx="16077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Alltagsbeeinträchtigung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80" name="Textfeld 979"/>
          <p:cNvSpPr txBox="1"/>
          <p:nvPr/>
        </p:nvSpPr>
        <p:spPr>
          <a:xfrm>
            <a:off x="8189640" y="3292560"/>
            <a:ext cx="7844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Bestimmt die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81" name="Textfeld 980"/>
          <p:cNvSpPr txBox="1"/>
          <p:nvPr/>
        </p:nvSpPr>
        <p:spPr>
          <a:xfrm>
            <a:off x="8189640" y="3459600"/>
            <a:ext cx="141588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Therapieintensität und -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82" name="Freihandform: Form 981"/>
          <p:cNvSpPr/>
          <p:nvPr/>
        </p:nvSpPr>
        <p:spPr>
          <a:xfrm>
            <a:off x="534600" y="2908080"/>
            <a:ext cx="2139840" cy="2106000"/>
          </a:xfrm>
          <a:custGeom>
            <a:avLst/>
            <a:gdLst/>
            <a:ahLst/>
            <a:cxnLst/>
            <a:rect l="0" t="0" r="r" b="b"/>
            <a:pathLst>
              <a:path w="5944" h="5850">
                <a:moveTo>
                  <a:pt x="0" y="5572"/>
                </a:moveTo>
                <a:lnTo>
                  <a:pt x="0" y="278"/>
                </a:lnTo>
                <a:cubicBezTo>
                  <a:pt x="0" y="260"/>
                  <a:pt x="2" y="242"/>
                  <a:pt x="5" y="224"/>
                </a:cubicBezTo>
                <a:cubicBezTo>
                  <a:pt x="9" y="206"/>
                  <a:pt x="14" y="188"/>
                  <a:pt x="21" y="172"/>
                </a:cubicBezTo>
                <a:cubicBezTo>
                  <a:pt x="28" y="155"/>
                  <a:pt x="37" y="139"/>
                  <a:pt x="47" y="123"/>
                </a:cubicBezTo>
                <a:cubicBezTo>
                  <a:pt x="57" y="108"/>
                  <a:pt x="69" y="94"/>
                  <a:pt x="82" y="81"/>
                </a:cubicBezTo>
                <a:cubicBezTo>
                  <a:pt x="95" y="68"/>
                  <a:pt x="109" y="57"/>
                  <a:pt x="124" y="47"/>
                </a:cubicBezTo>
                <a:cubicBezTo>
                  <a:pt x="139" y="36"/>
                  <a:pt x="155" y="28"/>
                  <a:pt x="172" y="21"/>
                </a:cubicBezTo>
                <a:cubicBezTo>
                  <a:pt x="189" y="14"/>
                  <a:pt x="206" y="9"/>
                  <a:pt x="224" y="5"/>
                </a:cubicBezTo>
                <a:cubicBezTo>
                  <a:pt x="242" y="1"/>
                  <a:pt x="260" y="0"/>
                  <a:pt x="279" y="0"/>
                </a:cubicBezTo>
                <a:lnTo>
                  <a:pt x="5665" y="0"/>
                </a:lnTo>
                <a:cubicBezTo>
                  <a:pt x="5683" y="0"/>
                  <a:pt x="5702" y="1"/>
                  <a:pt x="5719" y="5"/>
                </a:cubicBezTo>
                <a:cubicBezTo>
                  <a:pt x="5737" y="9"/>
                  <a:pt x="5755" y="14"/>
                  <a:pt x="5772" y="21"/>
                </a:cubicBezTo>
                <a:cubicBezTo>
                  <a:pt x="5789" y="28"/>
                  <a:pt x="5805" y="36"/>
                  <a:pt x="5820" y="47"/>
                </a:cubicBezTo>
                <a:cubicBezTo>
                  <a:pt x="5835" y="57"/>
                  <a:pt x="5849" y="68"/>
                  <a:pt x="5862" y="81"/>
                </a:cubicBezTo>
                <a:cubicBezTo>
                  <a:pt x="5875" y="94"/>
                  <a:pt x="5887" y="108"/>
                  <a:pt x="5897" y="123"/>
                </a:cubicBezTo>
                <a:cubicBezTo>
                  <a:pt x="5907" y="139"/>
                  <a:pt x="5915" y="155"/>
                  <a:pt x="5922" y="172"/>
                </a:cubicBezTo>
                <a:cubicBezTo>
                  <a:pt x="5929" y="188"/>
                  <a:pt x="5935" y="206"/>
                  <a:pt x="5938" y="224"/>
                </a:cubicBezTo>
                <a:cubicBezTo>
                  <a:pt x="5942" y="242"/>
                  <a:pt x="5944" y="260"/>
                  <a:pt x="5944" y="278"/>
                </a:cubicBezTo>
                <a:lnTo>
                  <a:pt x="5944" y="5572"/>
                </a:lnTo>
                <a:cubicBezTo>
                  <a:pt x="5944" y="5590"/>
                  <a:pt x="5942" y="5608"/>
                  <a:pt x="5938" y="5626"/>
                </a:cubicBezTo>
                <a:cubicBezTo>
                  <a:pt x="5935" y="5644"/>
                  <a:pt x="5929" y="5661"/>
                  <a:pt x="5922" y="5678"/>
                </a:cubicBezTo>
                <a:cubicBezTo>
                  <a:pt x="5915" y="5695"/>
                  <a:pt x="5907" y="5711"/>
                  <a:pt x="5897" y="5727"/>
                </a:cubicBezTo>
                <a:cubicBezTo>
                  <a:pt x="5887" y="5742"/>
                  <a:pt x="5875" y="5756"/>
                  <a:pt x="5862" y="5769"/>
                </a:cubicBezTo>
                <a:cubicBezTo>
                  <a:pt x="5849" y="5782"/>
                  <a:pt x="5835" y="5793"/>
                  <a:pt x="5820" y="5803"/>
                </a:cubicBezTo>
                <a:cubicBezTo>
                  <a:pt x="5805" y="5814"/>
                  <a:pt x="5789" y="5822"/>
                  <a:pt x="5772" y="5829"/>
                </a:cubicBezTo>
                <a:cubicBezTo>
                  <a:pt x="5755" y="5836"/>
                  <a:pt x="5737" y="5841"/>
                  <a:pt x="5719" y="5845"/>
                </a:cubicBezTo>
                <a:cubicBezTo>
                  <a:pt x="5702" y="5849"/>
                  <a:pt x="5683" y="5850"/>
                  <a:pt x="5665" y="5850"/>
                </a:cubicBezTo>
                <a:lnTo>
                  <a:pt x="279" y="5850"/>
                </a:lnTo>
                <a:cubicBezTo>
                  <a:pt x="260" y="5850"/>
                  <a:pt x="242" y="5849"/>
                  <a:pt x="224" y="5845"/>
                </a:cubicBezTo>
                <a:cubicBezTo>
                  <a:pt x="206" y="5841"/>
                  <a:pt x="189" y="5836"/>
                  <a:pt x="172" y="5829"/>
                </a:cubicBezTo>
                <a:cubicBezTo>
                  <a:pt x="155" y="5822"/>
                  <a:pt x="139" y="5814"/>
                  <a:pt x="124" y="5803"/>
                </a:cubicBezTo>
                <a:cubicBezTo>
                  <a:pt x="109" y="5793"/>
                  <a:pt x="95" y="5782"/>
                  <a:pt x="82" y="5769"/>
                </a:cubicBezTo>
                <a:cubicBezTo>
                  <a:pt x="69" y="5756"/>
                  <a:pt x="57" y="5742"/>
                  <a:pt x="47" y="5727"/>
                </a:cubicBezTo>
                <a:cubicBezTo>
                  <a:pt x="37" y="5711"/>
                  <a:pt x="28" y="5695"/>
                  <a:pt x="21" y="5678"/>
                </a:cubicBezTo>
                <a:cubicBezTo>
                  <a:pt x="14" y="5661"/>
                  <a:pt x="9" y="5644"/>
                  <a:pt x="5" y="5626"/>
                </a:cubicBezTo>
                <a:cubicBezTo>
                  <a:pt x="2" y="5608"/>
                  <a:pt x="0" y="5590"/>
                  <a:pt x="0" y="5572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83" name="Freihandform: Form 982"/>
          <p:cNvSpPr/>
          <p:nvPr/>
        </p:nvSpPr>
        <p:spPr>
          <a:xfrm>
            <a:off x="701640" y="3075120"/>
            <a:ext cx="393120" cy="401400"/>
          </a:xfrm>
          <a:custGeom>
            <a:avLst/>
            <a:gdLst/>
            <a:ahLst/>
            <a:cxnLst/>
            <a:rect l="0" t="0" r="r" b="b"/>
            <a:pathLst>
              <a:path w="1092" h="1115">
                <a:moveTo>
                  <a:pt x="0" y="569"/>
                </a:moveTo>
                <a:lnTo>
                  <a:pt x="0" y="545"/>
                </a:lnTo>
                <a:cubicBezTo>
                  <a:pt x="0" y="510"/>
                  <a:pt x="4" y="474"/>
                  <a:pt x="11" y="439"/>
                </a:cubicBezTo>
                <a:cubicBezTo>
                  <a:pt x="18" y="404"/>
                  <a:pt x="28" y="370"/>
                  <a:pt x="42" y="337"/>
                </a:cubicBezTo>
                <a:cubicBezTo>
                  <a:pt x="56" y="304"/>
                  <a:pt x="72" y="272"/>
                  <a:pt x="92" y="242"/>
                </a:cubicBezTo>
                <a:cubicBezTo>
                  <a:pt x="112" y="213"/>
                  <a:pt x="135" y="185"/>
                  <a:pt x="160" y="160"/>
                </a:cubicBezTo>
                <a:cubicBezTo>
                  <a:pt x="185" y="134"/>
                  <a:pt x="213" y="112"/>
                  <a:pt x="243" y="92"/>
                </a:cubicBezTo>
                <a:cubicBezTo>
                  <a:pt x="273" y="72"/>
                  <a:pt x="304" y="55"/>
                  <a:pt x="337" y="41"/>
                </a:cubicBezTo>
                <a:cubicBezTo>
                  <a:pt x="370" y="28"/>
                  <a:pt x="404" y="17"/>
                  <a:pt x="439" y="10"/>
                </a:cubicBezTo>
                <a:cubicBezTo>
                  <a:pt x="475" y="3"/>
                  <a:pt x="510" y="0"/>
                  <a:pt x="546" y="0"/>
                </a:cubicBezTo>
                <a:cubicBezTo>
                  <a:pt x="582" y="0"/>
                  <a:pt x="617" y="3"/>
                  <a:pt x="652" y="10"/>
                </a:cubicBezTo>
                <a:cubicBezTo>
                  <a:pt x="687" y="17"/>
                  <a:pt x="722" y="28"/>
                  <a:pt x="755" y="41"/>
                </a:cubicBezTo>
                <a:cubicBezTo>
                  <a:pt x="789" y="55"/>
                  <a:pt x="820" y="72"/>
                  <a:pt x="850" y="92"/>
                </a:cubicBezTo>
                <a:cubicBezTo>
                  <a:pt x="880" y="112"/>
                  <a:pt x="907" y="134"/>
                  <a:pt x="933" y="160"/>
                </a:cubicBezTo>
                <a:cubicBezTo>
                  <a:pt x="958" y="185"/>
                  <a:pt x="981" y="213"/>
                  <a:pt x="1000" y="242"/>
                </a:cubicBezTo>
                <a:cubicBezTo>
                  <a:pt x="1020" y="272"/>
                  <a:pt x="1037" y="304"/>
                  <a:pt x="1051" y="337"/>
                </a:cubicBezTo>
                <a:cubicBezTo>
                  <a:pt x="1065" y="370"/>
                  <a:pt x="1075" y="404"/>
                  <a:pt x="1082" y="439"/>
                </a:cubicBezTo>
                <a:cubicBezTo>
                  <a:pt x="1089" y="474"/>
                  <a:pt x="1092" y="510"/>
                  <a:pt x="1092" y="545"/>
                </a:cubicBezTo>
                <a:lnTo>
                  <a:pt x="1092" y="569"/>
                </a:lnTo>
                <a:cubicBezTo>
                  <a:pt x="1092" y="604"/>
                  <a:pt x="1089" y="640"/>
                  <a:pt x="1082" y="675"/>
                </a:cubicBezTo>
                <a:cubicBezTo>
                  <a:pt x="1075" y="710"/>
                  <a:pt x="1065" y="744"/>
                  <a:pt x="1051" y="777"/>
                </a:cubicBezTo>
                <a:cubicBezTo>
                  <a:pt x="1037" y="810"/>
                  <a:pt x="1020" y="842"/>
                  <a:pt x="1000" y="872"/>
                </a:cubicBezTo>
                <a:cubicBezTo>
                  <a:pt x="981" y="901"/>
                  <a:pt x="958" y="930"/>
                  <a:pt x="933" y="955"/>
                </a:cubicBezTo>
                <a:cubicBezTo>
                  <a:pt x="907" y="981"/>
                  <a:pt x="880" y="1003"/>
                  <a:pt x="850" y="1023"/>
                </a:cubicBezTo>
                <a:cubicBezTo>
                  <a:pt x="820" y="1043"/>
                  <a:pt x="789" y="1060"/>
                  <a:pt x="755" y="1074"/>
                </a:cubicBezTo>
                <a:cubicBezTo>
                  <a:pt x="722" y="1087"/>
                  <a:pt x="687" y="1098"/>
                  <a:pt x="652" y="1105"/>
                </a:cubicBezTo>
                <a:cubicBezTo>
                  <a:pt x="617" y="1112"/>
                  <a:pt x="582" y="1115"/>
                  <a:pt x="546" y="1115"/>
                </a:cubicBezTo>
                <a:cubicBezTo>
                  <a:pt x="510" y="1115"/>
                  <a:pt x="475" y="1112"/>
                  <a:pt x="439" y="1105"/>
                </a:cubicBezTo>
                <a:cubicBezTo>
                  <a:pt x="404" y="1098"/>
                  <a:pt x="370" y="1087"/>
                  <a:pt x="337" y="1074"/>
                </a:cubicBezTo>
                <a:cubicBezTo>
                  <a:pt x="304" y="1060"/>
                  <a:pt x="273" y="1043"/>
                  <a:pt x="243" y="1023"/>
                </a:cubicBezTo>
                <a:cubicBezTo>
                  <a:pt x="213" y="1003"/>
                  <a:pt x="185" y="981"/>
                  <a:pt x="160" y="955"/>
                </a:cubicBezTo>
                <a:cubicBezTo>
                  <a:pt x="135" y="930"/>
                  <a:pt x="112" y="901"/>
                  <a:pt x="92" y="872"/>
                </a:cubicBezTo>
                <a:cubicBezTo>
                  <a:pt x="72" y="842"/>
                  <a:pt x="56" y="810"/>
                  <a:pt x="42" y="777"/>
                </a:cubicBezTo>
                <a:cubicBezTo>
                  <a:pt x="28" y="744"/>
                  <a:pt x="18" y="710"/>
                  <a:pt x="11" y="675"/>
                </a:cubicBezTo>
                <a:cubicBezTo>
                  <a:pt x="4" y="640"/>
                  <a:pt x="0" y="604"/>
                  <a:pt x="0" y="569"/>
                </a:cubicBezTo>
                <a:close/>
              </a:path>
            </a:pathLst>
          </a:custGeom>
          <a:solidFill>
            <a:srgbClr val="10B98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984" name="Grafik 983"/>
          <p:cNvPicPr/>
          <p:nvPr/>
        </p:nvPicPr>
        <p:blipFill>
          <a:blip r:embed="rId11"/>
          <a:stretch/>
        </p:blipFill>
        <p:spPr>
          <a:xfrm>
            <a:off x="802080" y="3175560"/>
            <a:ext cx="19188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85" name="Textfeld 984"/>
          <p:cNvSpPr txBox="1"/>
          <p:nvPr/>
        </p:nvSpPr>
        <p:spPr>
          <a:xfrm>
            <a:off x="8189640" y="3627000"/>
            <a:ext cx="7279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dringlichkeit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986" name="Grafik 985"/>
          <p:cNvPicPr/>
          <p:nvPr/>
        </p:nvPicPr>
        <p:blipFill>
          <a:blip r:embed="rId12"/>
          <a:stretch/>
        </p:blipFill>
        <p:spPr>
          <a:xfrm>
            <a:off x="835560" y="3601800"/>
            <a:ext cx="16668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87" name="Textfeld 986"/>
          <p:cNvSpPr txBox="1"/>
          <p:nvPr/>
        </p:nvSpPr>
        <p:spPr>
          <a:xfrm>
            <a:off x="1194840" y="3179160"/>
            <a:ext cx="147960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320" b="1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Komorbiditäten</a:t>
            </a:r>
            <a:endParaRPr lang="en-US" sz="13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988" name="Grafik 987"/>
          <p:cNvPicPr/>
          <p:nvPr/>
        </p:nvPicPr>
        <p:blipFill>
          <a:blip r:embed="rId12"/>
          <a:stretch/>
        </p:blipFill>
        <p:spPr>
          <a:xfrm>
            <a:off x="835560" y="3835800"/>
            <a:ext cx="16668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89" name="Textfeld 988"/>
          <p:cNvSpPr txBox="1"/>
          <p:nvPr/>
        </p:nvSpPr>
        <p:spPr>
          <a:xfrm>
            <a:off x="1069560" y="3594600"/>
            <a:ext cx="11959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Niereninsuﬃzienz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990" name="Grafik 989"/>
          <p:cNvPicPr/>
          <p:nvPr/>
        </p:nvPicPr>
        <p:blipFill>
          <a:blip r:embed="rId12"/>
          <a:stretch/>
        </p:blipFill>
        <p:spPr>
          <a:xfrm>
            <a:off x="835560" y="4069800"/>
            <a:ext cx="16668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91" name="Textfeld 990"/>
          <p:cNvSpPr txBox="1"/>
          <p:nvPr/>
        </p:nvSpPr>
        <p:spPr>
          <a:xfrm>
            <a:off x="1069560" y="3828600"/>
            <a:ext cx="5961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Diabetes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2" name="Textfeld 991"/>
          <p:cNvSpPr txBox="1"/>
          <p:nvPr/>
        </p:nvSpPr>
        <p:spPr>
          <a:xfrm>
            <a:off x="1069560" y="4062600"/>
            <a:ext cx="8499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Osteoporose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3" name="Textfeld 992"/>
          <p:cNvSpPr txBox="1"/>
          <p:nvPr/>
        </p:nvSpPr>
        <p:spPr>
          <a:xfrm>
            <a:off x="702000" y="4362120"/>
            <a:ext cx="64908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Beeinﬂusst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4" name="Textfeld 993"/>
          <p:cNvSpPr txBox="1"/>
          <p:nvPr/>
        </p:nvSpPr>
        <p:spPr>
          <a:xfrm>
            <a:off x="702000" y="4529520"/>
            <a:ext cx="161748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Medikamentenauswahl und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5" name="Freihandform: Form 994"/>
          <p:cNvSpPr/>
          <p:nvPr/>
        </p:nvSpPr>
        <p:spPr>
          <a:xfrm>
            <a:off x="8022240" y="2874600"/>
            <a:ext cx="2139840" cy="2139480"/>
          </a:xfrm>
          <a:custGeom>
            <a:avLst/>
            <a:gdLst/>
            <a:ahLst/>
            <a:cxnLst/>
            <a:rect l="0" t="0" r="r" b="b"/>
            <a:pathLst>
              <a:path w="5944" h="5943">
                <a:moveTo>
                  <a:pt x="0" y="5665"/>
                </a:moveTo>
                <a:lnTo>
                  <a:pt x="0" y="278"/>
                </a:lnTo>
                <a:cubicBezTo>
                  <a:pt x="0" y="260"/>
                  <a:pt x="2" y="242"/>
                  <a:pt x="5" y="224"/>
                </a:cubicBezTo>
                <a:cubicBezTo>
                  <a:pt x="9" y="206"/>
                  <a:pt x="14" y="189"/>
                  <a:pt x="21" y="172"/>
                </a:cubicBezTo>
                <a:cubicBezTo>
                  <a:pt x="28" y="155"/>
                  <a:pt x="37" y="139"/>
                  <a:pt x="47" y="124"/>
                </a:cubicBezTo>
                <a:cubicBezTo>
                  <a:pt x="57" y="108"/>
                  <a:pt x="69" y="94"/>
                  <a:pt x="82" y="81"/>
                </a:cubicBezTo>
                <a:cubicBezTo>
                  <a:pt x="95" y="68"/>
                  <a:pt x="109" y="57"/>
                  <a:pt x="124" y="47"/>
                </a:cubicBezTo>
                <a:cubicBezTo>
                  <a:pt x="139" y="37"/>
                  <a:pt x="155" y="28"/>
                  <a:pt x="172" y="21"/>
                </a:cubicBezTo>
                <a:cubicBezTo>
                  <a:pt x="189" y="14"/>
                  <a:pt x="206" y="9"/>
                  <a:pt x="224" y="5"/>
                </a:cubicBezTo>
                <a:cubicBezTo>
                  <a:pt x="242" y="2"/>
                  <a:pt x="260" y="0"/>
                  <a:pt x="279" y="0"/>
                </a:cubicBezTo>
                <a:lnTo>
                  <a:pt x="5665" y="0"/>
                </a:lnTo>
                <a:cubicBezTo>
                  <a:pt x="5683" y="0"/>
                  <a:pt x="5701" y="2"/>
                  <a:pt x="5719" y="5"/>
                </a:cubicBezTo>
                <a:cubicBezTo>
                  <a:pt x="5737" y="9"/>
                  <a:pt x="5755" y="14"/>
                  <a:pt x="5772" y="21"/>
                </a:cubicBezTo>
                <a:cubicBezTo>
                  <a:pt x="5789" y="28"/>
                  <a:pt x="5805" y="37"/>
                  <a:pt x="5820" y="47"/>
                </a:cubicBezTo>
                <a:cubicBezTo>
                  <a:pt x="5835" y="57"/>
                  <a:pt x="5849" y="68"/>
                  <a:pt x="5862" y="81"/>
                </a:cubicBezTo>
                <a:cubicBezTo>
                  <a:pt x="5875" y="94"/>
                  <a:pt x="5886" y="108"/>
                  <a:pt x="5897" y="124"/>
                </a:cubicBezTo>
                <a:cubicBezTo>
                  <a:pt x="5907" y="139"/>
                  <a:pt x="5915" y="155"/>
                  <a:pt x="5922" y="172"/>
                </a:cubicBezTo>
                <a:cubicBezTo>
                  <a:pt x="5929" y="189"/>
                  <a:pt x="5935" y="206"/>
                  <a:pt x="5938" y="224"/>
                </a:cubicBezTo>
                <a:cubicBezTo>
                  <a:pt x="5942" y="242"/>
                  <a:pt x="5944" y="260"/>
                  <a:pt x="5944" y="278"/>
                </a:cubicBezTo>
                <a:lnTo>
                  <a:pt x="5944" y="5665"/>
                </a:lnTo>
                <a:cubicBezTo>
                  <a:pt x="5944" y="5683"/>
                  <a:pt x="5942" y="5701"/>
                  <a:pt x="5938" y="5719"/>
                </a:cubicBezTo>
                <a:cubicBezTo>
                  <a:pt x="5935" y="5737"/>
                  <a:pt x="5929" y="5754"/>
                  <a:pt x="5922" y="5771"/>
                </a:cubicBezTo>
                <a:cubicBezTo>
                  <a:pt x="5915" y="5788"/>
                  <a:pt x="5907" y="5804"/>
                  <a:pt x="5897" y="5820"/>
                </a:cubicBezTo>
                <a:cubicBezTo>
                  <a:pt x="5886" y="5835"/>
                  <a:pt x="5875" y="5849"/>
                  <a:pt x="5862" y="5862"/>
                </a:cubicBezTo>
                <a:cubicBezTo>
                  <a:pt x="5849" y="5875"/>
                  <a:pt x="5835" y="5886"/>
                  <a:pt x="5820" y="5896"/>
                </a:cubicBezTo>
                <a:cubicBezTo>
                  <a:pt x="5805" y="5907"/>
                  <a:pt x="5789" y="5915"/>
                  <a:pt x="5772" y="5922"/>
                </a:cubicBezTo>
                <a:cubicBezTo>
                  <a:pt x="5755" y="5929"/>
                  <a:pt x="5737" y="5934"/>
                  <a:pt x="5719" y="5938"/>
                </a:cubicBezTo>
                <a:cubicBezTo>
                  <a:pt x="5701" y="5942"/>
                  <a:pt x="5683" y="5943"/>
                  <a:pt x="5665" y="5943"/>
                </a:cubicBezTo>
                <a:lnTo>
                  <a:pt x="279" y="5943"/>
                </a:lnTo>
                <a:cubicBezTo>
                  <a:pt x="260" y="5943"/>
                  <a:pt x="242" y="5942"/>
                  <a:pt x="224" y="5938"/>
                </a:cubicBezTo>
                <a:cubicBezTo>
                  <a:pt x="206" y="5934"/>
                  <a:pt x="189" y="5929"/>
                  <a:pt x="172" y="5922"/>
                </a:cubicBezTo>
                <a:cubicBezTo>
                  <a:pt x="155" y="5915"/>
                  <a:pt x="139" y="5907"/>
                  <a:pt x="124" y="5896"/>
                </a:cubicBezTo>
                <a:cubicBezTo>
                  <a:pt x="109" y="5886"/>
                  <a:pt x="95" y="5875"/>
                  <a:pt x="82" y="5862"/>
                </a:cubicBezTo>
                <a:cubicBezTo>
                  <a:pt x="69" y="5849"/>
                  <a:pt x="57" y="5835"/>
                  <a:pt x="47" y="5820"/>
                </a:cubicBezTo>
                <a:cubicBezTo>
                  <a:pt x="37" y="5804"/>
                  <a:pt x="28" y="5788"/>
                  <a:pt x="21" y="5771"/>
                </a:cubicBezTo>
                <a:cubicBezTo>
                  <a:pt x="14" y="5754"/>
                  <a:pt x="9" y="5737"/>
                  <a:pt x="5" y="5719"/>
                </a:cubicBezTo>
                <a:cubicBezTo>
                  <a:pt x="2" y="5701"/>
                  <a:pt x="0" y="5683"/>
                  <a:pt x="0" y="5665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6" name="Freihandform: Form 995"/>
          <p:cNvSpPr/>
          <p:nvPr/>
        </p:nvSpPr>
        <p:spPr>
          <a:xfrm>
            <a:off x="8189280" y="3041640"/>
            <a:ext cx="368280" cy="401400"/>
          </a:xfrm>
          <a:custGeom>
            <a:avLst/>
            <a:gdLst/>
            <a:ahLst/>
            <a:cxnLst/>
            <a:rect l="0" t="0" r="r" b="b"/>
            <a:pathLst>
              <a:path w="1023" h="1115">
                <a:moveTo>
                  <a:pt x="0" y="604"/>
                </a:moveTo>
                <a:lnTo>
                  <a:pt x="0" y="511"/>
                </a:lnTo>
                <a:cubicBezTo>
                  <a:pt x="0" y="477"/>
                  <a:pt x="4" y="444"/>
                  <a:pt x="10" y="411"/>
                </a:cubicBezTo>
                <a:cubicBezTo>
                  <a:pt x="17" y="378"/>
                  <a:pt x="26" y="346"/>
                  <a:pt x="39" y="315"/>
                </a:cubicBezTo>
                <a:cubicBezTo>
                  <a:pt x="52" y="284"/>
                  <a:pt x="68" y="255"/>
                  <a:pt x="86" y="227"/>
                </a:cubicBezTo>
                <a:cubicBezTo>
                  <a:pt x="105" y="199"/>
                  <a:pt x="126" y="173"/>
                  <a:pt x="150" y="150"/>
                </a:cubicBezTo>
                <a:cubicBezTo>
                  <a:pt x="174" y="126"/>
                  <a:pt x="199" y="105"/>
                  <a:pt x="228" y="86"/>
                </a:cubicBezTo>
                <a:cubicBezTo>
                  <a:pt x="256" y="67"/>
                  <a:pt x="286" y="52"/>
                  <a:pt x="317" y="39"/>
                </a:cubicBezTo>
                <a:cubicBezTo>
                  <a:pt x="348" y="26"/>
                  <a:pt x="379" y="16"/>
                  <a:pt x="412" y="10"/>
                </a:cubicBezTo>
                <a:cubicBezTo>
                  <a:pt x="445" y="3"/>
                  <a:pt x="478" y="0"/>
                  <a:pt x="512" y="0"/>
                </a:cubicBezTo>
                <a:cubicBezTo>
                  <a:pt x="546" y="0"/>
                  <a:pt x="579" y="3"/>
                  <a:pt x="612" y="10"/>
                </a:cubicBezTo>
                <a:cubicBezTo>
                  <a:pt x="644" y="16"/>
                  <a:pt x="676" y="26"/>
                  <a:pt x="707" y="39"/>
                </a:cubicBezTo>
                <a:cubicBezTo>
                  <a:pt x="738" y="52"/>
                  <a:pt x="768" y="67"/>
                  <a:pt x="796" y="86"/>
                </a:cubicBezTo>
                <a:cubicBezTo>
                  <a:pt x="824" y="105"/>
                  <a:pt x="849" y="126"/>
                  <a:pt x="873" y="150"/>
                </a:cubicBezTo>
                <a:cubicBezTo>
                  <a:pt x="897" y="173"/>
                  <a:pt x="918" y="199"/>
                  <a:pt x="937" y="227"/>
                </a:cubicBezTo>
                <a:cubicBezTo>
                  <a:pt x="955" y="255"/>
                  <a:pt x="971" y="284"/>
                  <a:pt x="984" y="315"/>
                </a:cubicBezTo>
                <a:cubicBezTo>
                  <a:pt x="997" y="346"/>
                  <a:pt x="1006" y="378"/>
                  <a:pt x="1013" y="411"/>
                </a:cubicBezTo>
                <a:cubicBezTo>
                  <a:pt x="1019" y="444"/>
                  <a:pt x="1023" y="477"/>
                  <a:pt x="1023" y="511"/>
                </a:cubicBezTo>
                <a:lnTo>
                  <a:pt x="1023" y="604"/>
                </a:lnTo>
                <a:cubicBezTo>
                  <a:pt x="1023" y="637"/>
                  <a:pt x="1019" y="670"/>
                  <a:pt x="1013" y="703"/>
                </a:cubicBezTo>
                <a:cubicBezTo>
                  <a:pt x="1006" y="736"/>
                  <a:pt x="997" y="768"/>
                  <a:pt x="984" y="799"/>
                </a:cubicBezTo>
                <a:cubicBezTo>
                  <a:pt x="971" y="830"/>
                  <a:pt x="955" y="859"/>
                  <a:pt x="937" y="887"/>
                </a:cubicBezTo>
                <a:cubicBezTo>
                  <a:pt x="918" y="915"/>
                  <a:pt x="897" y="941"/>
                  <a:pt x="873" y="965"/>
                </a:cubicBezTo>
                <a:cubicBezTo>
                  <a:pt x="849" y="988"/>
                  <a:pt x="824" y="1010"/>
                  <a:pt x="796" y="1029"/>
                </a:cubicBezTo>
                <a:cubicBezTo>
                  <a:pt x="768" y="1048"/>
                  <a:pt x="738" y="1064"/>
                  <a:pt x="707" y="1076"/>
                </a:cubicBezTo>
                <a:cubicBezTo>
                  <a:pt x="676" y="1089"/>
                  <a:pt x="644" y="1099"/>
                  <a:pt x="612" y="1105"/>
                </a:cubicBezTo>
                <a:cubicBezTo>
                  <a:pt x="579" y="1112"/>
                  <a:pt x="546" y="1115"/>
                  <a:pt x="512" y="1115"/>
                </a:cubicBezTo>
                <a:cubicBezTo>
                  <a:pt x="478" y="1115"/>
                  <a:pt x="445" y="1112"/>
                  <a:pt x="412" y="1105"/>
                </a:cubicBezTo>
                <a:cubicBezTo>
                  <a:pt x="379" y="1099"/>
                  <a:pt x="348" y="1089"/>
                  <a:pt x="317" y="1076"/>
                </a:cubicBezTo>
                <a:cubicBezTo>
                  <a:pt x="286" y="1064"/>
                  <a:pt x="256" y="1048"/>
                  <a:pt x="228" y="1029"/>
                </a:cubicBezTo>
                <a:cubicBezTo>
                  <a:pt x="199" y="1010"/>
                  <a:pt x="174" y="988"/>
                  <a:pt x="150" y="965"/>
                </a:cubicBezTo>
                <a:cubicBezTo>
                  <a:pt x="126" y="941"/>
                  <a:pt x="105" y="915"/>
                  <a:pt x="86" y="887"/>
                </a:cubicBezTo>
                <a:cubicBezTo>
                  <a:pt x="68" y="859"/>
                  <a:pt x="52" y="830"/>
                  <a:pt x="39" y="799"/>
                </a:cubicBezTo>
                <a:cubicBezTo>
                  <a:pt x="26" y="768"/>
                  <a:pt x="17" y="736"/>
                  <a:pt x="10" y="703"/>
                </a:cubicBezTo>
                <a:cubicBezTo>
                  <a:pt x="4" y="670"/>
                  <a:pt x="0" y="637"/>
                  <a:pt x="0" y="604"/>
                </a:cubicBezTo>
                <a:close/>
              </a:path>
            </a:pathLst>
          </a:custGeom>
          <a:solidFill>
            <a:srgbClr val="8B5CF6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997" name="Grafik 996"/>
          <p:cNvPicPr/>
          <p:nvPr/>
        </p:nvPicPr>
        <p:blipFill>
          <a:blip r:embed="rId13"/>
          <a:stretch/>
        </p:blipFill>
        <p:spPr>
          <a:xfrm>
            <a:off x="8289720" y="3142080"/>
            <a:ext cx="16668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98" name="Textfeld 997"/>
          <p:cNvSpPr txBox="1"/>
          <p:nvPr/>
        </p:nvSpPr>
        <p:spPr>
          <a:xfrm>
            <a:off x="702000" y="4696560"/>
            <a:ext cx="6001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Dosierung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999" name="Grafik 998"/>
          <p:cNvPicPr/>
          <p:nvPr/>
        </p:nvPicPr>
        <p:blipFill>
          <a:blip r:embed="rId14"/>
          <a:stretch/>
        </p:blipFill>
        <p:spPr>
          <a:xfrm>
            <a:off x="8323200" y="356832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00" name="Textfeld 999"/>
          <p:cNvSpPr txBox="1"/>
          <p:nvPr/>
        </p:nvSpPr>
        <p:spPr>
          <a:xfrm>
            <a:off x="8657640" y="3145680"/>
            <a:ext cx="181548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320" b="1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Therapieansprache</a:t>
            </a:r>
            <a:endParaRPr lang="en-US" sz="13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01" name="Textfeld 1000"/>
          <p:cNvSpPr txBox="1"/>
          <p:nvPr/>
        </p:nvSpPr>
        <p:spPr>
          <a:xfrm>
            <a:off x="8523720" y="3561120"/>
            <a:ext cx="10533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Ansprechen auf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002" name="Grafik 1001"/>
          <p:cNvPicPr/>
          <p:nvPr/>
        </p:nvPicPr>
        <p:blipFill>
          <a:blip r:embed="rId14"/>
          <a:stretch/>
        </p:blipFill>
        <p:spPr>
          <a:xfrm>
            <a:off x="8323200" y="400284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03" name="Textfeld 1002"/>
          <p:cNvSpPr txBox="1"/>
          <p:nvPr/>
        </p:nvSpPr>
        <p:spPr>
          <a:xfrm>
            <a:off x="8323200" y="3761640"/>
            <a:ext cx="8254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Ersttherapie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004" name="Grafik 1003"/>
          <p:cNvPicPr/>
          <p:nvPr/>
        </p:nvPicPr>
        <p:blipFill>
          <a:blip r:embed="rId14"/>
          <a:stretch/>
        </p:blipFill>
        <p:spPr>
          <a:xfrm>
            <a:off x="8323200" y="423684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05" name="Textfeld 1004"/>
          <p:cNvSpPr txBox="1"/>
          <p:nvPr/>
        </p:nvSpPr>
        <p:spPr>
          <a:xfrm>
            <a:off x="8523720" y="3995640"/>
            <a:ext cx="13849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Nebenwirkungsproﬁl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06" name="Textfeld 1005"/>
          <p:cNvSpPr txBox="1"/>
          <p:nvPr/>
        </p:nvSpPr>
        <p:spPr>
          <a:xfrm>
            <a:off x="8523720" y="4229640"/>
            <a:ext cx="12200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Therapieadhärenz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07" name="Textfeld 1006"/>
          <p:cNvSpPr txBox="1"/>
          <p:nvPr/>
        </p:nvSpPr>
        <p:spPr>
          <a:xfrm>
            <a:off x="8189640" y="4529520"/>
            <a:ext cx="129348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Bestimmt notwendige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08" name="Freihandform: Form 1007"/>
          <p:cNvSpPr/>
          <p:nvPr/>
        </p:nvSpPr>
        <p:spPr>
          <a:xfrm>
            <a:off x="0" y="4144680"/>
            <a:ext cx="5351400" cy="1003320"/>
          </a:xfrm>
          <a:custGeom>
            <a:avLst/>
            <a:gdLst/>
            <a:ahLst/>
            <a:cxnLst/>
            <a:rect l="0" t="0" r="r" b="b"/>
            <a:pathLst>
              <a:path w="14865" h="2787">
                <a:moveTo>
                  <a:pt x="0" y="0"/>
                </a:moveTo>
                <a:lnTo>
                  <a:pt x="14679" y="0"/>
                </a:lnTo>
                <a:cubicBezTo>
                  <a:pt x="14691" y="0"/>
                  <a:pt x="14703" y="1"/>
                  <a:pt x="14715" y="4"/>
                </a:cubicBezTo>
                <a:cubicBezTo>
                  <a:pt x="14727" y="6"/>
                  <a:pt x="14739" y="10"/>
                  <a:pt x="14750" y="14"/>
                </a:cubicBezTo>
                <a:cubicBezTo>
                  <a:pt x="14761" y="19"/>
                  <a:pt x="14772" y="25"/>
                  <a:pt x="14782" y="31"/>
                </a:cubicBezTo>
                <a:cubicBezTo>
                  <a:pt x="14792" y="38"/>
                  <a:pt x="14802" y="46"/>
                  <a:pt x="14810" y="55"/>
                </a:cubicBezTo>
                <a:cubicBezTo>
                  <a:pt x="14819" y="63"/>
                  <a:pt x="14827" y="73"/>
                  <a:pt x="14833" y="83"/>
                </a:cubicBezTo>
                <a:cubicBezTo>
                  <a:pt x="14840" y="93"/>
                  <a:pt x="14846" y="104"/>
                  <a:pt x="14851" y="115"/>
                </a:cubicBezTo>
                <a:cubicBezTo>
                  <a:pt x="14855" y="126"/>
                  <a:pt x="14859" y="138"/>
                  <a:pt x="14861" y="150"/>
                </a:cubicBezTo>
                <a:cubicBezTo>
                  <a:pt x="14863" y="162"/>
                  <a:pt x="14865" y="174"/>
                  <a:pt x="14865" y="186"/>
                </a:cubicBezTo>
                <a:lnTo>
                  <a:pt x="14865" y="2601"/>
                </a:lnTo>
                <a:cubicBezTo>
                  <a:pt x="14865" y="2613"/>
                  <a:pt x="14863" y="2625"/>
                  <a:pt x="14861" y="2637"/>
                </a:cubicBezTo>
                <a:cubicBezTo>
                  <a:pt x="14859" y="2649"/>
                  <a:pt x="14855" y="2661"/>
                  <a:pt x="14851" y="2672"/>
                </a:cubicBezTo>
                <a:cubicBezTo>
                  <a:pt x="14846" y="2683"/>
                  <a:pt x="14840" y="2694"/>
                  <a:pt x="14833" y="2704"/>
                </a:cubicBezTo>
                <a:cubicBezTo>
                  <a:pt x="14827" y="2714"/>
                  <a:pt x="14819" y="2724"/>
                  <a:pt x="14810" y="2732"/>
                </a:cubicBezTo>
                <a:cubicBezTo>
                  <a:pt x="14802" y="2741"/>
                  <a:pt x="14792" y="2749"/>
                  <a:pt x="14782" y="2755"/>
                </a:cubicBezTo>
                <a:cubicBezTo>
                  <a:pt x="14772" y="2762"/>
                  <a:pt x="14761" y="2768"/>
                  <a:pt x="14750" y="2773"/>
                </a:cubicBezTo>
                <a:cubicBezTo>
                  <a:pt x="14739" y="2777"/>
                  <a:pt x="14727" y="2781"/>
                  <a:pt x="14715" y="2783"/>
                </a:cubicBezTo>
                <a:cubicBezTo>
                  <a:pt x="14703" y="2786"/>
                  <a:pt x="14691" y="2787"/>
                  <a:pt x="14679" y="2787"/>
                </a:cubicBezTo>
                <a:lnTo>
                  <a:pt x="0" y="2787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09" name="Textfeld 1008"/>
          <p:cNvSpPr txBox="1"/>
          <p:nvPr/>
        </p:nvSpPr>
        <p:spPr>
          <a:xfrm>
            <a:off x="8189640" y="4696560"/>
            <a:ext cx="13032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Therapieanpassungen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10" name="Textfeld 1009"/>
          <p:cNvSpPr txBox="1"/>
          <p:nvPr/>
        </p:nvSpPr>
        <p:spPr>
          <a:xfrm>
            <a:off x="-2160" y="4299120"/>
            <a:ext cx="419760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320" b="1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selprinzipien der individualisierten Therapie</a:t>
            </a:r>
            <a:endParaRPr lang="en-US" sz="13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011" name="Grafik 1010"/>
          <p:cNvPicPr/>
          <p:nvPr/>
        </p:nvPicPr>
        <p:blipFill>
          <a:blip r:embed="rId15"/>
          <a:stretch/>
        </p:blipFill>
        <p:spPr>
          <a:xfrm>
            <a:off x="637920" y="4713120"/>
            <a:ext cx="2001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12" name="Textfeld 1011"/>
          <p:cNvSpPr txBox="1"/>
          <p:nvPr/>
        </p:nvSpPr>
        <p:spPr>
          <a:xfrm>
            <a:off x="-50400" y="4631040"/>
            <a:ext cx="6530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ägung für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13" name="Textfeld 1012"/>
          <p:cNvSpPr txBox="1"/>
          <p:nvPr/>
        </p:nvSpPr>
        <p:spPr>
          <a:xfrm>
            <a:off x="939960" y="4631040"/>
            <a:ext cx="17877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Kontinuierliche Anpassung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014" name="Grafik 1013"/>
          <p:cNvPicPr/>
          <p:nvPr/>
        </p:nvPicPr>
        <p:blipFill>
          <a:blip r:embed="rId16"/>
          <a:stretch/>
        </p:blipFill>
        <p:spPr>
          <a:xfrm>
            <a:off x="2927520" y="4713120"/>
            <a:ext cx="2001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15" name="Textfeld 1014"/>
          <p:cNvSpPr txBox="1"/>
          <p:nvPr/>
        </p:nvSpPr>
        <p:spPr>
          <a:xfrm>
            <a:off x="939960" y="4831560"/>
            <a:ext cx="8578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der Therapie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16" name="Textfeld 1015"/>
          <p:cNvSpPr txBox="1"/>
          <p:nvPr/>
        </p:nvSpPr>
        <p:spPr>
          <a:xfrm>
            <a:off x="3227760" y="4731120"/>
            <a:ext cx="184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Prävention vor Intervention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7" name="Grafik 1016"/>
          <p:cNvPicPr/>
          <p:nvPr/>
        </p:nvPicPr>
        <p:blipFill>
          <a:blip r:embed="rId2"/>
          <a:stretch/>
        </p:blipFill>
        <p:spPr>
          <a:xfrm>
            <a:off x="0" y="0"/>
            <a:ext cx="10696320" cy="7420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18" name="Grafik 1017"/>
          <p:cNvPicPr/>
          <p:nvPr/>
        </p:nvPicPr>
        <p:blipFill>
          <a:blip r:embed="rId3"/>
          <a:stretch/>
        </p:blipFill>
        <p:spPr>
          <a:xfrm>
            <a:off x="534960" y="735480"/>
            <a:ext cx="801720" cy="33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19" name="Textfeld 1018"/>
          <p:cNvSpPr txBox="1"/>
          <p:nvPr/>
        </p:nvSpPr>
        <p:spPr>
          <a:xfrm>
            <a:off x="534960" y="322560"/>
            <a:ext cx="5415480" cy="3495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2370" b="1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Fazit und Zukunftsperspektiven</a:t>
            </a:r>
            <a:endParaRPr lang="en-US" sz="237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20" name="Textfeld 1019"/>
          <p:cNvSpPr txBox="1"/>
          <p:nvPr/>
        </p:nvSpPr>
        <p:spPr>
          <a:xfrm>
            <a:off x="604440" y="6371640"/>
            <a:ext cx="987192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3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"Durch eine leitliniengerechte, an den Patienten angepasste Behandlung stehen die Chancen heute sehr gut, eine</a:t>
            </a:r>
            <a:endParaRPr lang="en-US" sz="13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21" name="Freihandform: Form 1020"/>
          <p:cNvSpPr/>
          <p:nvPr/>
        </p:nvSpPr>
        <p:spPr>
          <a:xfrm>
            <a:off x="0" y="6818760"/>
            <a:ext cx="10696680" cy="602280"/>
          </a:xfrm>
          <a:custGeom>
            <a:avLst/>
            <a:gdLst/>
            <a:ahLst/>
            <a:cxnLst/>
            <a:rect l="0" t="0" r="r" b="b"/>
            <a:pathLst>
              <a:path w="29713" h="1673">
                <a:moveTo>
                  <a:pt x="0" y="0"/>
                </a:moveTo>
                <a:lnTo>
                  <a:pt x="29713" y="0"/>
                </a:lnTo>
                <a:lnTo>
                  <a:pt x="29713" y="1673"/>
                </a:lnTo>
                <a:lnTo>
                  <a:pt x="0" y="1673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3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022" name="Grafik 1021"/>
          <p:cNvPicPr/>
          <p:nvPr/>
        </p:nvPicPr>
        <p:blipFill>
          <a:blip r:embed="rId4"/>
          <a:stretch/>
        </p:blipFill>
        <p:spPr>
          <a:xfrm>
            <a:off x="334440" y="7061400"/>
            <a:ext cx="10008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23" name="Textfeld 1022"/>
          <p:cNvSpPr txBox="1"/>
          <p:nvPr/>
        </p:nvSpPr>
        <p:spPr>
          <a:xfrm>
            <a:off x="1755360" y="6605640"/>
            <a:ext cx="75114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3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dauerhafte Remission zu erreichen und die Lebensqualität maßgeblich zu verbessern."</a:t>
            </a:r>
            <a:endParaRPr lang="en-US" sz="13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024" name="Grafik 1023"/>
          <p:cNvPicPr/>
          <p:nvPr/>
        </p:nvPicPr>
        <p:blipFill>
          <a:blip r:embed="rId5"/>
          <a:stretch/>
        </p:blipFill>
        <p:spPr>
          <a:xfrm>
            <a:off x="4362120" y="6952680"/>
            <a:ext cx="19188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25" name="Textfeld 1024"/>
          <p:cNvSpPr txBox="1"/>
          <p:nvPr/>
        </p:nvSpPr>
        <p:spPr>
          <a:xfrm>
            <a:off x="501480" y="7053120"/>
            <a:ext cx="7722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 13. Juli 2025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026" name="Grafik 1025"/>
          <p:cNvPicPr/>
          <p:nvPr/>
        </p:nvPicPr>
        <p:blipFill>
          <a:blip r:embed="rId6"/>
          <a:stretch/>
        </p:blipFill>
        <p:spPr>
          <a:xfrm>
            <a:off x="5791320" y="6952680"/>
            <a:ext cx="16668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27" name="Textfeld 1026"/>
          <p:cNvSpPr txBox="1"/>
          <p:nvPr/>
        </p:nvSpPr>
        <p:spPr>
          <a:xfrm>
            <a:off x="3775320" y="7160400"/>
            <a:ext cx="1385280" cy="1177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79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Verbesserte Lebensqualität</a:t>
            </a:r>
            <a:endParaRPr lang="en-US" sz="79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028" name="Grafik 1027"/>
          <p:cNvPicPr/>
          <p:nvPr/>
        </p:nvPicPr>
        <p:blipFill>
          <a:blip r:embed="rId7"/>
          <a:stretch/>
        </p:blipFill>
        <p:spPr>
          <a:xfrm>
            <a:off x="6960960" y="6952680"/>
            <a:ext cx="19188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29" name="Textfeld 1028"/>
          <p:cNvSpPr txBox="1"/>
          <p:nvPr/>
        </p:nvSpPr>
        <p:spPr>
          <a:xfrm>
            <a:off x="5413680" y="7160400"/>
            <a:ext cx="923040" cy="1177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79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Immunmodulation</a:t>
            </a:r>
            <a:endParaRPr lang="en-US" sz="79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30" name="Textfeld 1029"/>
          <p:cNvSpPr txBox="1"/>
          <p:nvPr/>
        </p:nvSpPr>
        <p:spPr>
          <a:xfrm>
            <a:off x="6600960" y="7160400"/>
            <a:ext cx="928440" cy="1177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79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Symptomkontrolle</a:t>
            </a:r>
            <a:endParaRPr lang="en-US" sz="79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31" name="Freihandform: Form 1030"/>
          <p:cNvSpPr/>
          <p:nvPr/>
        </p:nvSpPr>
        <p:spPr>
          <a:xfrm>
            <a:off x="551520" y="1103040"/>
            <a:ext cx="9610560" cy="2139480"/>
          </a:xfrm>
          <a:custGeom>
            <a:avLst/>
            <a:gdLst/>
            <a:ahLst/>
            <a:cxnLst/>
            <a:rect l="0" t="0" r="r" b="b"/>
            <a:pathLst>
              <a:path w="26696" h="5943">
                <a:moveTo>
                  <a:pt x="0" y="5756"/>
                </a:moveTo>
                <a:lnTo>
                  <a:pt x="0" y="185"/>
                </a:lnTo>
                <a:cubicBezTo>
                  <a:pt x="0" y="173"/>
                  <a:pt x="0" y="161"/>
                  <a:pt x="2" y="149"/>
                </a:cubicBezTo>
                <a:cubicBezTo>
                  <a:pt x="4" y="137"/>
                  <a:pt x="7" y="126"/>
                  <a:pt x="10" y="114"/>
                </a:cubicBezTo>
                <a:cubicBezTo>
                  <a:pt x="14" y="103"/>
                  <a:pt x="18" y="92"/>
                  <a:pt x="23" y="82"/>
                </a:cubicBezTo>
                <a:cubicBezTo>
                  <a:pt x="28" y="72"/>
                  <a:pt x="34" y="63"/>
                  <a:pt x="40" y="54"/>
                </a:cubicBezTo>
                <a:cubicBezTo>
                  <a:pt x="47" y="45"/>
                  <a:pt x="54" y="38"/>
                  <a:pt x="61" y="31"/>
                </a:cubicBezTo>
                <a:cubicBezTo>
                  <a:pt x="69" y="24"/>
                  <a:pt x="77" y="18"/>
                  <a:pt x="86" y="14"/>
                </a:cubicBezTo>
                <a:cubicBezTo>
                  <a:pt x="94" y="9"/>
                  <a:pt x="103" y="6"/>
                  <a:pt x="112" y="3"/>
                </a:cubicBezTo>
                <a:cubicBezTo>
                  <a:pt x="121" y="1"/>
                  <a:pt x="130" y="0"/>
                  <a:pt x="139" y="0"/>
                </a:cubicBezTo>
                <a:lnTo>
                  <a:pt x="26510" y="0"/>
                </a:lnTo>
                <a:cubicBezTo>
                  <a:pt x="26522" y="0"/>
                  <a:pt x="26534" y="1"/>
                  <a:pt x="26546" y="3"/>
                </a:cubicBezTo>
                <a:cubicBezTo>
                  <a:pt x="26558" y="6"/>
                  <a:pt x="26570" y="9"/>
                  <a:pt x="26581" y="14"/>
                </a:cubicBezTo>
                <a:cubicBezTo>
                  <a:pt x="26592" y="18"/>
                  <a:pt x="26603" y="24"/>
                  <a:pt x="26613" y="31"/>
                </a:cubicBezTo>
                <a:cubicBezTo>
                  <a:pt x="26623" y="38"/>
                  <a:pt x="26633" y="45"/>
                  <a:pt x="26641" y="54"/>
                </a:cubicBezTo>
                <a:cubicBezTo>
                  <a:pt x="26650" y="63"/>
                  <a:pt x="26657" y="72"/>
                  <a:pt x="26664" y="82"/>
                </a:cubicBezTo>
                <a:cubicBezTo>
                  <a:pt x="26671" y="92"/>
                  <a:pt x="26677" y="103"/>
                  <a:pt x="26681" y="114"/>
                </a:cubicBezTo>
                <a:cubicBezTo>
                  <a:pt x="26686" y="126"/>
                  <a:pt x="26690" y="137"/>
                  <a:pt x="26692" y="149"/>
                </a:cubicBezTo>
                <a:cubicBezTo>
                  <a:pt x="26694" y="161"/>
                  <a:pt x="26696" y="173"/>
                  <a:pt x="26696" y="185"/>
                </a:cubicBezTo>
                <a:lnTo>
                  <a:pt x="26696" y="5756"/>
                </a:lnTo>
                <a:cubicBezTo>
                  <a:pt x="26696" y="5769"/>
                  <a:pt x="26694" y="5781"/>
                  <a:pt x="26692" y="5793"/>
                </a:cubicBezTo>
                <a:cubicBezTo>
                  <a:pt x="26690" y="5805"/>
                  <a:pt x="26686" y="5816"/>
                  <a:pt x="26681" y="5828"/>
                </a:cubicBezTo>
                <a:cubicBezTo>
                  <a:pt x="26677" y="5839"/>
                  <a:pt x="26671" y="5850"/>
                  <a:pt x="26664" y="5861"/>
                </a:cubicBezTo>
                <a:cubicBezTo>
                  <a:pt x="26657" y="5871"/>
                  <a:pt x="26650" y="5880"/>
                  <a:pt x="26641" y="5889"/>
                </a:cubicBezTo>
                <a:cubicBezTo>
                  <a:pt x="26633" y="5897"/>
                  <a:pt x="26623" y="5905"/>
                  <a:pt x="26613" y="5912"/>
                </a:cubicBezTo>
                <a:cubicBezTo>
                  <a:pt x="26603" y="5919"/>
                  <a:pt x="26592" y="5924"/>
                  <a:pt x="26581" y="5929"/>
                </a:cubicBezTo>
                <a:cubicBezTo>
                  <a:pt x="26570" y="5934"/>
                  <a:pt x="26558" y="5937"/>
                  <a:pt x="26546" y="5940"/>
                </a:cubicBezTo>
                <a:cubicBezTo>
                  <a:pt x="26534" y="5942"/>
                  <a:pt x="26522" y="5943"/>
                  <a:pt x="26510" y="5943"/>
                </a:cubicBezTo>
                <a:lnTo>
                  <a:pt x="139" y="5943"/>
                </a:lnTo>
                <a:cubicBezTo>
                  <a:pt x="130" y="5943"/>
                  <a:pt x="121" y="5942"/>
                  <a:pt x="112" y="5940"/>
                </a:cubicBezTo>
                <a:cubicBezTo>
                  <a:pt x="103" y="5937"/>
                  <a:pt x="94" y="5934"/>
                  <a:pt x="86" y="5929"/>
                </a:cubicBezTo>
                <a:cubicBezTo>
                  <a:pt x="77" y="5924"/>
                  <a:pt x="69" y="5919"/>
                  <a:pt x="61" y="5912"/>
                </a:cubicBezTo>
                <a:cubicBezTo>
                  <a:pt x="54" y="5905"/>
                  <a:pt x="47" y="5897"/>
                  <a:pt x="40" y="5889"/>
                </a:cubicBezTo>
                <a:cubicBezTo>
                  <a:pt x="34" y="5880"/>
                  <a:pt x="28" y="5871"/>
                  <a:pt x="23" y="5861"/>
                </a:cubicBezTo>
                <a:cubicBezTo>
                  <a:pt x="18" y="5850"/>
                  <a:pt x="14" y="5839"/>
                  <a:pt x="10" y="5828"/>
                </a:cubicBezTo>
                <a:cubicBezTo>
                  <a:pt x="7" y="5816"/>
                  <a:pt x="4" y="5805"/>
                  <a:pt x="2" y="5793"/>
                </a:cubicBezTo>
                <a:cubicBezTo>
                  <a:pt x="0" y="5781"/>
                  <a:pt x="0" y="5769"/>
                  <a:pt x="0" y="5756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32" name="Freihandform: Form 1031"/>
          <p:cNvSpPr/>
          <p:nvPr/>
        </p:nvSpPr>
        <p:spPr>
          <a:xfrm>
            <a:off x="534600" y="1103040"/>
            <a:ext cx="67320" cy="2139480"/>
          </a:xfrm>
          <a:custGeom>
            <a:avLst/>
            <a:gdLst/>
            <a:ahLst/>
            <a:cxnLst/>
            <a:rect l="0" t="0" r="r" b="b"/>
            <a:pathLst>
              <a:path w="187" h="5943">
                <a:moveTo>
                  <a:pt x="151" y="14"/>
                </a:moveTo>
                <a:cubicBezTo>
                  <a:pt x="140" y="23"/>
                  <a:pt x="130" y="37"/>
                  <a:pt x="121" y="54"/>
                </a:cubicBezTo>
                <a:cubicBezTo>
                  <a:pt x="112" y="71"/>
                  <a:pt x="106" y="92"/>
                  <a:pt x="101" y="114"/>
                </a:cubicBezTo>
                <a:cubicBezTo>
                  <a:pt x="96" y="137"/>
                  <a:pt x="94" y="161"/>
                  <a:pt x="94" y="185"/>
                </a:cubicBezTo>
                <a:lnTo>
                  <a:pt x="94" y="5756"/>
                </a:lnTo>
                <a:cubicBezTo>
                  <a:pt x="94" y="5781"/>
                  <a:pt x="96" y="5805"/>
                  <a:pt x="101" y="5828"/>
                </a:cubicBezTo>
                <a:cubicBezTo>
                  <a:pt x="106" y="5851"/>
                  <a:pt x="112" y="5871"/>
                  <a:pt x="121" y="5889"/>
                </a:cubicBezTo>
                <a:cubicBezTo>
                  <a:pt x="130" y="5906"/>
                  <a:pt x="140" y="5920"/>
                  <a:pt x="151" y="5929"/>
                </a:cubicBezTo>
                <a:cubicBezTo>
                  <a:pt x="163" y="5938"/>
                  <a:pt x="175" y="5943"/>
                  <a:pt x="187" y="5943"/>
                </a:cubicBezTo>
                <a:cubicBezTo>
                  <a:pt x="162" y="5943"/>
                  <a:pt x="139" y="5938"/>
                  <a:pt x="116" y="5929"/>
                </a:cubicBezTo>
                <a:cubicBezTo>
                  <a:pt x="93" y="5920"/>
                  <a:pt x="72" y="5906"/>
                  <a:pt x="55" y="5889"/>
                </a:cubicBezTo>
                <a:cubicBezTo>
                  <a:pt x="37" y="5871"/>
                  <a:pt x="24" y="5851"/>
                  <a:pt x="14" y="5828"/>
                </a:cubicBezTo>
                <a:cubicBezTo>
                  <a:pt x="5" y="5805"/>
                  <a:pt x="0" y="5781"/>
                  <a:pt x="0" y="5756"/>
                </a:cubicBezTo>
                <a:lnTo>
                  <a:pt x="0" y="185"/>
                </a:lnTo>
                <a:cubicBezTo>
                  <a:pt x="0" y="161"/>
                  <a:pt x="5" y="137"/>
                  <a:pt x="14" y="114"/>
                </a:cubicBezTo>
                <a:cubicBezTo>
                  <a:pt x="24" y="92"/>
                  <a:pt x="37" y="71"/>
                  <a:pt x="55" y="54"/>
                </a:cubicBezTo>
                <a:cubicBezTo>
                  <a:pt x="72" y="37"/>
                  <a:pt x="93" y="23"/>
                  <a:pt x="116" y="14"/>
                </a:cubicBezTo>
                <a:cubicBezTo>
                  <a:pt x="139" y="4"/>
                  <a:pt x="162" y="0"/>
                  <a:pt x="187" y="0"/>
                </a:cubicBezTo>
                <a:cubicBezTo>
                  <a:pt x="175" y="0"/>
                  <a:pt x="163" y="4"/>
                  <a:pt x="151" y="14"/>
                </a:cubicBezTo>
                <a:close/>
              </a:path>
            </a:pathLst>
          </a:custGeom>
          <a:solidFill>
            <a:srgbClr val="F59E0B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33" name="Freihandform: Form 1032"/>
          <p:cNvSpPr/>
          <p:nvPr/>
        </p:nvSpPr>
        <p:spPr>
          <a:xfrm>
            <a:off x="768600" y="1303560"/>
            <a:ext cx="401400" cy="434880"/>
          </a:xfrm>
          <a:custGeom>
            <a:avLst/>
            <a:gdLst/>
            <a:ahLst/>
            <a:cxnLst/>
            <a:rect l="0" t="0" r="r" b="b"/>
            <a:pathLst>
              <a:path w="1115" h="1208">
                <a:moveTo>
                  <a:pt x="0" y="651"/>
                </a:moveTo>
                <a:lnTo>
                  <a:pt x="0" y="557"/>
                </a:lnTo>
                <a:cubicBezTo>
                  <a:pt x="0" y="520"/>
                  <a:pt x="4" y="484"/>
                  <a:pt x="11" y="448"/>
                </a:cubicBezTo>
                <a:cubicBezTo>
                  <a:pt x="18" y="412"/>
                  <a:pt x="29" y="377"/>
                  <a:pt x="43" y="344"/>
                </a:cubicBezTo>
                <a:cubicBezTo>
                  <a:pt x="57" y="310"/>
                  <a:pt x="74" y="278"/>
                  <a:pt x="94" y="247"/>
                </a:cubicBezTo>
                <a:cubicBezTo>
                  <a:pt x="114" y="217"/>
                  <a:pt x="137" y="189"/>
                  <a:pt x="163" y="163"/>
                </a:cubicBezTo>
                <a:cubicBezTo>
                  <a:pt x="189" y="137"/>
                  <a:pt x="217" y="114"/>
                  <a:pt x="248" y="94"/>
                </a:cubicBezTo>
                <a:cubicBezTo>
                  <a:pt x="278" y="73"/>
                  <a:pt x="310" y="56"/>
                  <a:pt x="344" y="42"/>
                </a:cubicBezTo>
                <a:cubicBezTo>
                  <a:pt x="378" y="28"/>
                  <a:pt x="413" y="18"/>
                  <a:pt x="449" y="10"/>
                </a:cubicBezTo>
                <a:cubicBezTo>
                  <a:pt x="484" y="3"/>
                  <a:pt x="521" y="0"/>
                  <a:pt x="557" y="0"/>
                </a:cubicBezTo>
                <a:cubicBezTo>
                  <a:pt x="594" y="0"/>
                  <a:pt x="630" y="3"/>
                  <a:pt x="667" y="10"/>
                </a:cubicBezTo>
                <a:cubicBezTo>
                  <a:pt x="703" y="18"/>
                  <a:pt x="738" y="28"/>
                  <a:pt x="771" y="42"/>
                </a:cubicBezTo>
                <a:cubicBezTo>
                  <a:pt x="805" y="56"/>
                  <a:pt x="837" y="73"/>
                  <a:pt x="868" y="94"/>
                </a:cubicBezTo>
                <a:cubicBezTo>
                  <a:pt x="898" y="114"/>
                  <a:pt x="926" y="137"/>
                  <a:pt x="952" y="163"/>
                </a:cubicBezTo>
                <a:cubicBezTo>
                  <a:pt x="978" y="189"/>
                  <a:pt x="1001" y="217"/>
                  <a:pt x="1021" y="247"/>
                </a:cubicBezTo>
                <a:cubicBezTo>
                  <a:pt x="1042" y="278"/>
                  <a:pt x="1059" y="310"/>
                  <a:pt x="1073" y="344"/>
                </a:cubicBezTo>
                <a:cubicBezTo>
                  <a:pt x="1087" y="377"/>
                  <a:pt x="1097" y="412"/>
                  <a:pt x="1105" y="448"/>
                </a:cubicBezTo>
                <a:cubicBezTo>
                  <a:pt x="1112" y="484"/>
                  <a:pt x="1115" y="520"/>
                  <a:pt x="1115" y="557"/>
                </a:cubicBezTo>
                <a:lnTo>
                  <a:pt x="1115" y="651"/>
                </a:lnTo>
                <a:cubicBezTo>
                  <a:pt x="1115" y="687"/>
                  <a:pt x="1112" y="724"/>
                  <a:pt x="1105" y="759"/>
                </a:cubicBezTo>
                <a:cubicBezTo>
                  <a:pt x="1097" y="795"/>
                  <a:pt x="1087" y="830"/>
                  <a:pt x="1073" y="864"/>
                </a:cubicBezTo>
                <a:cubicBezTo>
                  <a:pt x="1059" y="898"/>
                  <a:pt x="1042" y="930"/>
                  <a:pt x="1021" y="960"/>
                </a:cubicBezTo>
                <a:cubicBezTo>
                  <a:pt x="1001" y="991"/>
                  <a:pt x="978" y="1019"/>
                  <a:pt x="952" y="1045"/>
                </a:cubicBezTo>
                <a:cubicBezTo>
                  <a:pt x="926" y="1071"/>
                  <a:pt x="898" y="1094"/>
                  <a:pt x="868" y="1114"/>
                </a:cubicBezTo>
                <a:cubicBezTo>
                  <a:pt x="837" y="1134"/>
                  <a:pt x="805" y="1151"/>
                  <a:pt x="771" y="1165"/>
                </a:cubicBezTo>
                <a:cubicBezTo>
                  <a:pt x="738" y="1179"/>
                  <a:pt x="703" y="1190"/>
                  <a:pt x="667" y="1197"/>
                </a:cubicBezTo>
                <a:cubicBezTo>
                  <a:pt x="630" y="1204"/>
                  <a:pt x="594" y="1208"/>
                  <a:pt x="557" y="1208"/>
                </a:cubicBezTo>
                <a:cubicBezTo>
                  <a:pt x="521" y="1208"/>
                  <a:pt x="484" y="1204"/>
                  <a:pt x="449" y="1197"/>
                </a:cubicBezTo>
                <a:cubicBezTo>
                  <a:pt x="413" y="1190"/>
                  <a:pt x="378" y="1179"/>
                  <a:pt x="344" y="1165"/>
                </a:cubicBezTo>
                <a:cubicBezTo>
                  <a:pt x="310" y="1151"/>
                  <a:pt x="278" y="1134"/>
                  <a:pt x="248" y="1114"/>
                </a:cubicBezTo>
                <a:cubicBezTo>
                  <a:pt x="217" y="1094"/>
                  <a:pt x="189" y="1071"/>
                  <a:pt x="163" y="1045"/>
                </a:cubicBezTo>
                <a:cubicBezTo>
                  <a:pt x="137" y="1019"/>
                  <a:pt x="114" y="991"/>
                  <a:pt x="94" y="960"/>
                </a:cubicBezTo>
                <a:cubicBezTo>
                  <a:pt x="74" y="930"/>
                  <a:pt x="57" y="898"/>
                  <a:pt x="43" y="864"/>
                </a:cubicBezTo>
                <a:cubicBezTo>
                  <a:pt x="29" y="830"/>
                  <a:pt x="18" y="795"/>
                  <a:pt x="11" y="759"/>
                </a:cubicBezTo>
                <a:cubicBezTo>
                  <a:pt x="4" y="724"/>
                  <a:pt x="0" y="687"/>
                  <a:pt x="0" y="651"/>
                </a:cubicBezTo>
                <a:close/>
              </a:path>
            </a:pathLst>
          </a:custGeom>
          <a:solidFill>
            <a:srgbClr val="FF8904">
              <a:alpha val="8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034" name="Grafik 1033"/>
          <p:cNvPicPr/>
          <p:nvPr/>
        </p:nvPicPr>
        <p:blipFill>
          <a:blip r:embed="rId8"/>
          <a:stretch/>
        </p:blipFill>
        <p:spPr>
          <a:xfrm>
            <a:off x="869040" y="1404000"/>
            <a:ext cx="2001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35" name="Textfeld 1034"/>
          <p:cNvSpPr txBox="1"/>
          <p:nvPr/>
        </p:nvSpPr>
        <p:spPr>
          <a:xfrm>
            <a:off x="10024920" y="7053120"/>
            <a:ext cx="33876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12/12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36" name="Freihandform: Form 1035"/>
          <p:cNvSpPr/>
          <p:nvPr/>
        </p:nvSpPr>
        <p:spPr>
          <a:xfrm>
            <a:off x="768600" y="1871640"/>
            <a:ext cx="2975400" cy="1170360"/>
          </a:xfrm>
          <a:custGeom>
            <a:avLst/>
            <a:gdLst/>
            <a:ahLst/>
            <a:cxnLst/>
            <a:rect l="0" t="0" r="r" b="b"/>
            <a:pathLst>
              <a:path w="8265" h="3251">
                <a:moveTo>
                  <a:pt x="0" y="3065"/>
                </a:moveTo>
                <a:lnTo>
                  <a:pt x="0" y="186"/>
                </a:lnTo>
                <a:cubicBezTo>
                  <a:pt x="0" y="174"/>
                  <a:pt x="1" y="162"/>
                  <a:pt x="4" y="150"/>
                </a:cubicBezTo>
                <a:cubicBezTo>
                  <a:pt x="6" y="138"/>
                  <a:pt x="10" y="126"/>
                  <a:pt x="14" y="115"/>
                </a:cubicBezTo>
                <a:cubicBezTo>
                  <a:pt x="19" y="104"/>
                  <a:pt x="25" y="93"/>
                  <a:pt x="31" y="83"/>
                </a:cubicBezTo>
                <a:cubicBezTo>
                  <a:pt x="38" y="73"/>
                  <a:pt x="46" y="63"/>
                  <a:pt x="54" y="55"/>
                </a:cubicBezTo>
                <a:cubicBezTo>
                  <a:pt x="63" y="46"/>
                  <a:pt x="72" y="38"/>
                  <a:pt x="83" y="32"/>
                </a:cubicBezTo>
                <a:cubicBezTo>
                  <a:pt x="93" y="25"/>
                  <a:pt x="103" y="19"/>
                  <a:pt x="115" y="14"/>
                </a:cubicBezTo>
                <a:cubicBezTo>
                  <a:pt x="126" y="10"/>
                  <a:pt x="138" y="6"/>
                  <a:pt x="150" y="4"/>
                </a:cubicBezTo>
                <a:cubicBezTo>
                  <a:pt x="162" y="1"/>
                  <a:pt x="174" y="0"/>
                  <a:pt x="186" y="0"/>
                </a:cubicBezTo>
                <a:lnTo>
                  <a:pt x="8079" y="0"/>
                </a:lnTo>
                <a:cubicBezTo>
                  <a:pt x="8091" y="0"/>
                  <a:pt x="8104" y="1"/>
                  <a:pt x="8115" y="4"/>
                </a:cubicBezTo>
                <a:cubicBezTo>
                  <a:pt x="8127" y="6"/>
                  <a:pt x="8139" y="10"/>
                  <a:pt x="8150" y="14"/>
                </a:cubicBezTo>
                <a:cubicBezTo>
                  <a:pt x="8162" y="19"/>
                  <a:pt x="8172" y="25"/>
                  <a:pt x="8182" y="32"/>
                </a:cubicBezTo>
                <a:cubicBezTo>
                  <a:pt x="8193" y="38"/>
                  <a:pt x="8202" y="46"/>
                  <a:pt x="8211" y="55"/>
                </a:cubicBezTo>
                <a:cubicBezTo>
                  <a:pt x="8219" y="63"/>
                  <a:pt x="8227" y="73"/>
                  <a:pt x="8234" y="83"/>
                </a:cubicBezTo>
                <a:cubicBezTo>
                  <a:pt x="8240" y="93"/>
                  <a:pt x="8246" y="104"/>
                  <a:pt x="8251" y="115"/>
                </a:cubicBezTo>
                <a:cubicBezTo>
                  <a:pt x="8255" y="126"/>
                  <a:pt x="8259" y="138"/>
                  <a:pt x="8261" y="150"/>
                </a:cubicBezTo>
                <a:cubicBezTo>
                  <a:pt x="8264" y="162"/>
                  <a:pt x="8265" y="174"/>
                  <a:pt x="8265" y="186"/>
                </a:cubicBezTo>
                <a:lnTo>
                  <a:pt x="8265" y="3065"/>
                </a:lnTo>
                <a:cubicBezTo>
                  <a:pt x="8265" y="3078"/>
                  <a:pt x="8264" y="3090"/>
                  <a:pt x="8261" y="3102"/>
                </a:cubicBezTo>
                <a:cubicBezTo>
                  <a:pt x="8259" y="3114"/>
                  <a:pt x="8255" y="3125"/>
                  <a:pt x="8251" y="3136"/>
                </a:cubicBezTo>
                <a:cubicBezTo>
                  <a:pt x="8246" y="3148"/>
                  <a:pt x="8240" y="3158"/>
                  <a:pt x="8234" y="3169"/>
                </a:cubicBezTo>
                <a:cubicBezTo>
                  <a:pt x="8227" y="3179"/>
                  <a:pt x="8219" y="3188"/>
                  <a:pt x="8211" y="3197"/>
                </a:cubicBezTo>
                <a:cubicBezTo>
                  <a:pt x="8202" y="3205"/>
                  <a:pt x="8193" y="3213"/>
                  <a:pt x="8182" y="3220"/>
                </a:cubicBezTo>
                <a:cubicBezTo>
                  <a:pt x="8172" y="3227"/>
                  <a:pt x="8162" y="3232"/>
                  <a:pt x="8150" y="3237"/>
                </a:cubicBezTo>
                <a:cubicBezTo>
                  <a:pt x="8139" y="3242"/>
                  <a:pt x="8127" y="3245"/>
                  <a:pt x="8115" y="3247"/>
                </a:cubicBezTo>
                <a:cubicBezTo>
                  <a:pt x="8104" y="3250"/>
                  <a:pt x="8091" y="3251"/>
                  <a:pt x="8079" y="3251"/>
                </a:cubicBezTo>
                <a:lnTo>
                  <a:pt x="186" y="3251"/>
                </a:lnTo>
                <a:cubicBezTo>
                  <a:pt x="174" y="3251"/>
                  <a:pt x="162" y="3250"/>
                  <a:pt x="150" y="3247"/>
                </a:cubicBezTo>
                <a:cubicBezTo>
                  <a:pt x="138" y="3245"/>
                  <a:pt x="126" y="3242"/>
                  <a:pt x="115" y="3237"/>
                </a:cubicBezTo>
                <a:cubicBezTo>
                  <a:pt x="103" y="3232"/>
                  <a:pt x="93" y="3227"/>
                  <a:pt x="83" y="3220"/>
                </a:cubicBezTo>
                <a:cubicBezTo>
                  <a:pt x="72" y="3213"/>
                  <a:pt x="63" y="3205"/>
                  <a:pt x="54" y="3197"/>
                </a:cubicBezTo>
                <a:cubicBezTo>
                  <a:pt x="46" y="3188"/>
                  <a:pt x="38" y="3179"/>
                  <a:pt x="31" y="3169"/>
                </a:cubicBezTo>
                <a:cubicBezTo>
                  <a:pt x="25" y="3158"/>
                  <a:pt x="19" y="3148"/>
                  <a:pt x="14" y="3136"/>
                </a:cubicBezTo>
                <a:cubicBezTo>
                  <a:pt x="10" y="3125"/>
                  <a:pt x="6" y="3114"/>
                  <a:pt x="4" y="3102"/>
                </a:cubicBezTo>
                <a:cubicBezTo>
                  <a:pt x="1" y="3090"/>
                  <a:pt x="0" y="3078"/>
                  <a:pt x="0" y="3065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037" name="Grafik 1036"/>
          <p:cNvPicPr/>
          <p:nvPr/>
        </p:nvPicPr>
        <p:blipFill>
          <a:blip r:embed="rId9"/>
          <a:stretch/>
        </p:blipFill>
        <p:spPr>
          <a:xfrm>
            <a:off x="902520" y="2039040"/>
            <a:ext cx="15012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38" name="Textfeld 1037"/>
          <p:cNvSpPr txBox="1"/>
          <p:nvPr/>
        </p:nvSpPr>
        <p:spPr>
          <a:xfrm>
            <a:off x="1303560" y="1401480"/>
            <a:ext cx="481392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580" b="1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Fazit: Schlüsselaspekte der OMG-Therapie</a:t>
            </a:r>
            <a:endParaRPr lang="en-US" sz="158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39" name="Textfeld 1038"/>
          <p:cNvSpPr txBox="1"/>
          <p:nvPr/>
        </p:nvSpPr>
        <p:spPr>
          <a:xfrm>
            <a:off x="1153080" y="2033280"/>
            <a:ext cx="194472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18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Individualisierte Strategie</a:t>
            </a:r>
            <a:endParaRPr lang="en-US" sz="118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40" name="Textfeld 1039"/>
          <p:cNvSpPr txBox="1"/>
          <p:nvPr/>
        </p:nvSpPr>
        <p:spPr>
          <a:xfrm>
            <a:off x="902520" y="2324520"/>
            <a:ext cx="18709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Therapiewahl basierend auf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41" name="Freihandform: Form 1040"/>
          <p:cNvSpPr/>
          <p:nvPr/>
        </p:nvSpPr>
        <p:spPr>
          <a:xfrm>
            <a:off x="3877200" y="1871640"/>
            <a:ext cx="2975400" cy="1170360"/>
          </a:xfrm>
          <a:custGeom>
            <a:avLst/>
            <a:gdLst/>
            <a:ahLst/>
            <a:cxnLst/>
            <a:rect l="0" t="0" r="r" b="b"/>
            <a:pathLst>
              <a:path w="8265" h="3251">
                <a:moveTo>
                  <a:pt x="0" y="3065"/>
                </a:moveTo>
                <a:lnTo>
                  <a:pt x="0" y="186"/>
                </a:lnTo>
                <a:cubicBezTo>
                  <a:pt x="0" y="174"/>
                  <a:pt x="2" y="162"/>
                  <a:pt x="4" y="150"/>
                </a:cubicBezTo>
                <a:cubicBezTo>
                  <a:pt x="6" y="138"/>
                  <a:pt x="10" y="126"/>
                  <a:pt x="14" y="115"/>
                </a:cubicBezTo>
                <a:cubicBezTo>
                  <a:pt x="19" y="104"/>
                  <a:pt x="25" y="93"/>
                  <a:pt x="32" y="83"/>
                </a:cubicBezTo>
                <a:cubicBezTo>
                  <a:pt x="38" y="73"/>
                  <a:pt x="46" y="63"/>
                  <a:pt x="55" y="55"/>
                </a:cubicBezTo>
                <a:cubicBezTo>
                  <a:pt x="63" y="46"/>
                  <a:pt x="73" y="38"/>
                  <a:pt x="83" y="32"/>
                </a:cubicBezTo>
                <a:cubicBezTo>
                  <a:pt x="93" y="25"/>
                  <a:pt x="104" y="19"/>
                  <a:pt x="115" y="14"/>
                </a:cubicBezTo>
                <a:cubicBezTo>
                  <a:pt x="126" y="10"/>
                  <a:pt x="138" y="6"/>
                  <a:pt x="150" y="4"/>
                </a:cubicBezTo>
                <a:cubicBezTo>
                  <a:pt x="162" y="1"/>
                  <a:pt x="174" y="0"/>
                  <a:pt x="186" y="0"/>
                </a:cubicBezTo>
                <a:lnTo>
                  <a:pt x="8080" y="0"/>
                </a:lnTo>
                <a:cubicBezTo>
                  <a:pt x="8092" y="0"/>
                  <a:pt x="8104" y="1"/>
                  <a:pt x="8116" y="4"/>
                </a:cubicBezTo>
                <a:cubicBezTo>
                  <a:pt x="8128" y="6"/>
                  <a:pt x="8139" y="10"/>
                  <a:pt x="8151" y="14"/>
                </a:cubicBezTo>
                <a:cubicBezTo>
                  <a:pt x="8162" y="19"/>
                  <a:pt x="8173" y="25"/>
                  <a:pt x="8183" y="32"/>
                </a:cubicBezTo>
                <a:cubicBezTo>
                  <a:pt x="8193" y="38"/>
                  <a:pt x="8202" y="46"/>
                  <a:pt x="8211" y="55"/>
                </a:cubicBezTo>
                <a:cubicBezTo>
                  <a:pt x="8219" y="63"/>
                  <a:pt x="8227" y="73"/>
                  <a:pt x="8234" y="83"/>
                </a:cubicBezTo>
                <a:cubicBezTo>
                  <a:pt x="8241" y="93"/>
                  <a:pt x="8246" y="104"/>
                  <a:pt x="8251" y="115"/>
                </a:cubicBezTo>
                <a:cubicBezTo>
                  <a:pt x="8256" y="126"/>
                  <a:pt x="8259" y="138"/>
                  <a:pt x="8262" y="150"/>
                </a:cubicBezTo>
                <a:cubicBezTo>
                  <a:pt x="8264" y="162"/>
                  <a:pt x="8265" y="174"/>
                  <a:pt x="8265" y="186"/>
                </a:cubicBezTo>
                <a:lnTo>
                  <a:pt x="8265" y="3065"/>
                </a:lnTo>
                <a:cubicBezTo>
                  <a:pt x="8265" y="3078"/>
                  <a:pt x="8264" y="3090"/>
                  <a:pt x="8262" y="3102"/>
                </a:cubicBezTo>
                <a:cubicBezTo>
                  <a:pt x="8259" y="3114"/>
                  <a:pt x="8256" y="3125"/>
                  <a:pt x="8251" y="3136"/>
                </a:cubicBezTo>
                <a:cubicBezTo>
                  <a:pt x="8246" y="3148"/>
                  <a:pt x="8241" y="3158"/>
                  <a:pt x="8234" y="3169"/>
                </a:cubicBezTo>
                <a:cubicBezTo>
                  <a:pt x="8227" y="3179"/>
                  <a:pt x="8219" y="3188"/>
                  <a:pt x="8211" y="3197"/>
                </a:cubicBezTo>
                <a:cubicBezTo>
                  <a:pt x="8202" y="3205"/>
                  <a:pt x="8193" y="3213"/>
                  <a:pt x="8183" y="3220"/>
                </a:cubicBezTo>
                <a:cubicBezTo>
                  <a:pt x="8173" y="3227"/>
                  <a:pt x="8162" y="3232"/>
                  <a:pt x="8151" y="3237"/>
                </a:cubicBezTo>
                <a:cubicBezTo>
                  <a:pt x="8139" y="3242"/>
                  <a:pt x="8128" y="3245"/>
                  <a:pt x="8116" y="3247"/>
                </a:cubicBezTo>
                <a:cubicBezTo>
                  <a:pt x="8104" y="3250"/>
                  <a:pt x="8092" y="3251"/>
                  <a:pt x="8080" y="3251"/>
                </a:cubicBezTo>
                <a:lnTo>
                  <a:pt x="186" y="3251"/>
                </a:lnTo>
                <a:cubicBezTo>
                  <a:pt x="174" y="3251"/>
                  <a:pt x="162" y="3250"/>
                  <a:pt x="150" y="3247"/>
                </a:cubicBezTo>
                <a:cubicBezTo>
                  <a:pt x="138" y="3245"/>
                  <a:pt x="126" y="3242"/>
                  <a:pt x="115" y="3237"/>
                </a:cubicBezTo>
                <a:cubicBezTo>
                  <a:pt x="104" y="3232"/>
                  <a:pt x="93" y="3227"/>
                  <a:pt x="83" y="3220"/>
                </a:cubicBezTo>
                <a:cubicBezTo>
                  <a:pt x="73" y="3213"/>
                  <a:pt x="63" y="3205"/>
                  <a:pt x="55" y="3197"/>
                </a:cubicBezTo>
                <a:cubicBezTo>
                  <a:pt x="46" y="3188"/>
                  <a:pt x="38" y="3179"/>
                  <a:pt x="32" y="3169"/>
                </a:cubicBezTo>
                <a:cubicBezTo>
                  <a:pt x="25" y="3158"/>
                  <a:pt x="19" y="3148"/>
                  <a:pt x="14" y="3136"/>
                </a:cubicBezTo>
                <a:cubicBezTo>
                  <a:pt x="10" y="3125"/>
                  <a:pt x="6" y="3114"/>
                  <a:pt x="4" y="3102"/>
                </a:cubicBezTo>
                <a:cubicBezTo>
                  <a:pt x="2" y="3090"/>
                  <a:pt x="0" y="3078"/>
                  <a:pt x="0" y="3065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042" name="Grafik 1041"/>
          <p:cNvPicPr/>
          <p:nvPr/>
        </p:nvPicPr>
        <p:blipFill>
          <a:blip r:embed="rId10"/>
          <a:stretch/>
        </p:blipFill>
        <p:spPr>
          <a:xfrm>
            <a:off x="4011120" y="2039040"/>
            <a:ext cx="20844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43" name="Textfeld 1042"/>
          <p:cNvSpPr txBox="1"/>
          <p:nvPr/>
        </p:nvSpPr>
        <p:spPr>
          <a:xfrm>
            <a:off x="902520" y="2525040"/>
            <a:ext cx="24948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Antikörperstatus und Komorbiditäten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44" name="Textfeld 1043"/>
          <p:cNvSpPr txBox="1"/>
          <p:nvPr/>
        </p:nvSpPr>
        <p:spPr>
          <a:xfrm>
            <a:off x="4320360" y="2033280"/>
            <a:ext cx="161208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18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Doppelte Zielsetzung</a:t>
            </a:r>
            <a:endParaRPr lang="en-US" sz="118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45" name="Textfeld 1044"/>
          <p:cNvSpPr txBox="1"/>
          <p:nvPr/>
        </p:nvSpPr>
        <p:spPr>
          <a:xfrm>
            <a:off x="4011120" y="2324520"/>
            <a:ext cx="25657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Symptomkontrolle und Prävention der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46" name="Freihandform: Form 1045"/>
          <p:cNvSpPr/>
          <p:nvPr/>
        </p:nvSpPr>
        <p:spPr>
          <a:xfrm>
            <a:off x="6986160" y="1871640"/>
            <a:ext cx="2975040" cy="1170360"/>
          </a:xfrm>
          <a:custGeom>
            <a:avLst/>
            <a:gdLst/>
            <a:ahLst/>
            <a:cxnLst/>
            <a:rect l="0" t="0" r="r" b="b"/>
            <a:pathLst>
              <a:path w="8264" h="3251">
                <a:moveTo>
                  <a:pt x="0" y="3065"/>
                </a:moveTo>
                <a:lnTo>
                  <a:pt x="0" y="186"/>
                </a:lnTo>
                <a:cubicBezTo>
                  <a:pt x="0" y="174"/>
                  <a:pt x="1" y="162"/>
                  <a:pt x="3" y="150"/>
                </a:cubicBezTo>
                <a:cubicBezTo>
                  <a:pt x="6" y="138"/>
                  <a:pt x="9" y="126"/>
                  <a:pt x="14" y="115"/>
                </a:cubicBezTo>
                <a:cubicBezTo>
                  <a:pt x="18" y="104"/>
                  <a:pt x="24" y="93"/>
                  <a:pt x="31" y="83"/>
                </a:cubicBezTo>
                <a:cubicBezTo>
                  <a:pt x="38" y="73"/>
                  <a:pt x="45" y="63"/>
                  <a:pt x="54" y="55"/>
                </a:cubicBezTo>
                <a:cubicBezTo>
                  <a:pt x="63" y="46"/>
                  <a:pt x="72" y="38"/>
                  <a:pt x="82" y="32"/>
                </a:cubicBezTo>
                <a:cubicBezTo>
                  <a:pt x="92" y="25"/>
                  <a:pt x="103" y="19"/>
                  <a:pt x="114" y="14"/>
                </a:cubicBezTo>
                <a:cubicBezTo>
                  <a:pt x="126" y="10"/>
                  <a:pt x="137" y="6"/>
                  <a:pt x="149" y="4"/>
                </a:cubicBezTo>
                <a:cubicBezTo>
                  <a:pt x="161" y="1"/>
                  <a:pt x="173" y="0"/>
                  <a:pt x="185" y="0"/>
                </a:cubicBezTo>
                <a:lnTo>
                  <a:pt x="8079" y="0"/>
                </a:lnTo>
                <a:cubicBezTo>
                  <a:pt x="8091" y="0"/>
                  <a:pt x="8103" y="1"/>
                  <a:pt x="8115" y="4"/>
                </a:cubicBezTo>
                <a:cubicBezTo>
                  <a:pt x="8127" y="6"/>
                  <a:pt x="8139" y="10"/>
                  <a:pt x="8150" y="14"/>
                </a:cubicBezTo>
                <a:cubicBezTo>
                  <a:pt x="8161" y="19"/>
                  <a:pt x="8172" y="25"/>
                  <a:pt x="8182" y="32"/>
                </a:cubicBezTo>
                <a:cubicBezTo>
                  <a:pt x="8192" y="38"/>
                  <a:pt x="8201" y="46"/>
                  <a:pt x="8210" y="55"/>
                </a:cubicBezTo>
                <a:cubicBezTo>
                  <a:pt x="8219" y="63"/>
                  <a:pt x="8226" y="73"/>
                  <a:pt x="8233" y="83"/>
                </a:cubicBezTo>
                <a:cubicBezTo>
                  <a:pt x="8240" y="93"/>
                  <a:pt x="8246" y="104"/>
                  <a:pt x="8250" y="115"/>
                </a:cubicBezTo>
                <a:cubicBezTo>
                  <a:pt x="8255" y="126"/>
                  <a:pt x="8259" y="138"/>
                  <a:pt x="8261" y="150"/>
                </a:cubicBezTo>
                <a:cubicBezTo>
                  <a:pt x="8263" y="162"/>
                  <a:pt x="8264" y="174"/>
                  <a:pt x="8264" y="186"/>
                </a:cubicBezTo>
                <a:lnTo>
                  <a:pt x="8264" y="3065"/>
                </a:lnTo>
                <a:cubicBezTo>
                  <a:pt x="8264" y="3078"/>
                  <a:pt x="8263" y="3090"/>
                  <a:pt x="8261" y="3102"/>
                </a:cubicBezTo>
                <a:cubicBezTo>
                  <a:pt x="8259" y="3114"/>
                  <a:pt x="8255" y="3125"/>
                  <a:pt x="8250" y="3136"/>
                </a:cubicBezTo>
                <a:cubicBezTo>
                  <a:pt x="8246" y="3148"/>
                  <a:pt x="8240" y="3158"/>
                  <a:pt x="8233" y="3169"/>
                </a:cubicBezTo>
                <a:cubicBezTo>
                  <a:pt x="8226" y="3179"/>
                  <a:pt x="8219" y="3188"/>
                  <a:pt x="8210" y="3197"/>
                </a:cubicBezTo>
                <a:cubicBezTo>
                  <a:pt x="8201" y="3205"/>
                  <a:pt x="8192" y="3213"/>
                  <a:pt x="8182" y="3220"/>
                </a:cubicBezTo>
                <a:cubicBezTo>
                  <a:pt x="8172" y="3227"/>
                  <a:pt x="8161" y="3232"/>
                  <a:pt x="8150" y="3237"/>
                </a:cubicBezTo>
                <a:cubicBezTo>
                  <a:pt x="8139" y="3242"/>
                  <a:pt x="8127" y="3245"/>
                  <a:pt x="8115" y="3247"/>
                </a:cubicBezTo>
                <a:cubicBezTo>
                  <a:pt x="8103" y="3250"/>
                  <a:pt x="8091" y="3251"/>
                  <a:pt x="8079" y="3251"/>
                </a:cubicBezTo>
                <a:lnTo>
                  <a:pt x="185" y="3251"/>
                </a:lnTo>
                <a:cubicBezTo>
                  <a:pt x="173" y="3251"/>
                  <a:pt x="161" y="3250"/>
                  <a:pt x="149" y="3247"/>
                </a:cubicBezTo>
                <a:cubicBezTo>
                  <a:pt x="137" y="3245"/>
                  <a:pt x="126" y="3242"/>
                  <a:pt x="114" y="3237"/>
                </a:cubicBezTo>
                <a:cubicBezTo>
                  <a:pt x="103" y="3232"/>
                  <a:pt x="92" y="3227"/>
                  <a:pt x="82" y="3220"/>
                </a:cubicBezTo>
                <a:cubicBezTo>
                  <a:pt x="72" y="3213"/>
                  <a:pt x="63" y="3205"/>
                  <a:pt x="54" y="3197"/>
                </a:cubicBezTo>
                <a:cubicBezTo>
                  <a:pt x="45" y="3188"/>
                  <a:pt x="38" y="3179"/>
                  <a:pt x="31" y="3169"/>
                </a:cubicBezTo>
                <a:cubicBezTo>
                  <a:pt x="24" y="3158"/>
                  <a:pt x="18" y="3148"/>
                  <a:pt x="14" y="3136"/>
                </a:cubicBezTo>
                <a:cubicBezTo>
                  <a:pt x="9" y="3125"/>
                  <a:pt x="6" y="3114"/>
                  <a:pt x="3" y="3102"/>
                </a:cubicBezTo>
                <a:cubicBezTo>
                  <a:pt x="1" y="3090"/>
                  <a:pt x="0" y="3078"/>
                  <a:pt x="0" y="3065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047" name="Grafik 1046"/>
          <p:cNvPicPr/>
          <p:nvPr/>
        </p:nvPicPr>
        <p:blipFill>
          <a:blip r:embed="rId11"/>
          <a:stretch/>
        </p:blipFill>
        <p:spPr>
          <a:xfrm>
            <a:off x="7120080" y="2039040"/>
            <a:ext cx="19188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48" name="Textfeld 1047"/>
          <p:cNvSpPr txBox="1"/>
          <p:nvPr/>
        </p:nvSpPr>
        <p:spPr>
          <a:xfrm>
            <a:off x="4011120" y="2525040"/>
            <a:ext cx="10663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Generalisierung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49" name="Textfeld 1048"/>
          <p:cNvSpPr txBox="1"/>
          <p:nvPr/>
        </p:nvSpPr>
        <p:spPr>
          <a:xfrm>
            <a:off x="7412400" y="2033280"/>
            <a:ext cx="166500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18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Kombinationstherapie</a:t>
            </a:r>
            <a:endParaRPr lang="en-US" sz="118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50" name="Textfeld 1049"/>
          <p:cNvSpPr txBox="1"/>
          <p:nvPr/>
        </p:nvSpPr>
        <p:spPr>
          <a:xfrm>
            <a:off x="7120080" y="2324520"/>
            <a:ext cx="20941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Steroide mit steroid-sparenden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51" name="Textfeld 1050"/>
          <p:cNvSpPr txBox="1"/>
          <p:nvPr/>
        </p:nvSpPr>
        <p:spPr>
          <a:xfrm>
            <a:off x="7120080" y="2525040"/>
            <a:ext cx="22201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Immunsuppressiva für optimalen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52" name="Freihandform: Form 1051"/>
          <p:cNvSpPr/>
          <p:nvPr/>
        </p:nvSpPr>
        <p:spPr>
          <a:xfrm>
            <a:off x="551520" y="3442680"/>
            <a:ext cx="9610560" cy="2707920"/>
          </a:xfrm>
          <a:custGeom>
            <a:avLst/>
            <a:gdLst/>
            <a:ahLst/>
            <a:cxnLst/>
            <a:rect l="0" t="0" r="r" b="b"/>
            <a:pathLst>
              <a:path w="26696" h="7522">
                <a:moveTo>
                  <a:pt x="0" y="7337"/>
                </a:moveTo>
                <a:lnTo>
                  <a:pt x="0" y="186"/>
                </a:lnTo>
                <a:cubicBezTo>
                  <a:pt x="0" y="174"/>
                  <a:pt x="0" y="162"/>
                  <a:pt x="2" y="150"/>
                </a:cubicBezTo>
                <a:cubicBezTo>
                  <a:pt x="4" y="138"/>
                  <a:pt x="7" y="126"/>
                  <a:pt x="10" y="115"/>
                </a:cubicBezTo>
                <a:cubicBezTo>
                  <a:pt x="14" y="104"/>
                  <a:pt x="18" y="93"/>
                  <a:pt x="23" y="83"/>
                </a:cubicBezTo>
                <a:cubicBezTo>
                  <a:pt x="28" y="73"/>
                  <a:pt x="34" y="63"/>
                  <a:pt x="40" y="55"/>
                </a:cubicBezTo>
                <a:cubicBezTo>
                  <a:pt x="47" y="46"/>
                  <a:pt x="54" y="38"/>
                  <a:pt x="61" y="32"/>
                </a:cubicBezTo>
                <a:cubicBezTo>
                  <a:pt x="69" y="25"/>
                  <a:pt x="77" y="19"/>
                  <a:pt x="86" y="14"/>
                </a:cubicBezTo>
                <a:cubicBezTo>
                  <a:pt x="94" y="10"/>
                  <a:pt x="103" y="6"/>
                  <a:pt x="112" y="4"/>
                </a:cubicBezTo>
                <a:cubicBezTo>
                  <a:pt x="121" y="1"/>
                  <a:pt x="130" y="0"/>
                  <a:pt x="139" y="0"/>
                </a:cubicBezTo>
                <a:lnTo>
                  <a:pt x="26510" y="0"/>
                </a:lnTo>
                <a:cubicBezTo>
                  <a:pt x="26522" y="0"/>
                  <a:pt x="26534" y="1"/>
                  <a:pt x="26546" y="4"/>
                </a:cubicBezTo>
                <a:cubicBezTo>
                  <a:pt x="26558" y="6"/>
                  <a:pt x="26570" y="10"/>
                  <a:pt x="26581" y="14"/>
                </a:cubicBezTo>
                <a:cubicBezTo>
                  <a:pt x="26592" y="19"/>
                  <a:pt x="26603" y="25"/>
                  <a:pt x="26613" y="32"/>
                </a:cubicBezTo>
                <a:cubicBezTo>
                  <a:pt x="26623" y="38"/>
                  <a:pt x="26633" y="46"/>
                  <a:pt x="26641" y="55"/>
                </a:cubicBezTo>
                <a:cubicBezTo>
                  <a:pt x="26650" y="63"/>
                  <a:pt x="26657" y="73"/>
                  <a:pt x="26664" y="83"/>
                </a:cubicBezTo>
                <a:cubicBezTo>
                  <a:pt x="26671" y="93"/>
                  <a:pt x="26677" y="104"/>
                  <a:pt x="26681" y="115"/>
                </a:cubicBezTo>
                <a:cubicBezTo>
                  <a:pt x="26686" y="126"/>
                  <a:pt x="26690" y="138"/>
                  <a:pt x="26692" y="150"/>
                </a:cubicBezTo>
                <a:cubicBezTo>
                  <a:pt x="26694" y="162"/>
                  <a:pt x="26696" y="174"/>
                  <a:pt x="26696" y="186"/>
                </a:cubicBezTo>
                <a:lnTo>
                  <a:pt x="26696" y="7337"/>
                </a:lnTo>
                <a:cubicBezTo>
                  <a:pt x="26696" y="7349"/>
                  <a:pt x="26694" y="7361"/>
                  <a:pt x="26692" y="7373"/>
                </a:cubicBezTo>
                <a:cubicBezTo>
                  <a:pt x="26690" y="7385"/>
                  <a:pt x="26686" y="7396"/>
                  <a:pt x="26681" y="7408"/>
                </a:cubicBezTo>
                <a:cubicBezTo>
                  <a:pt x="26677" y="7419"/>
                  <a:pt x="26671" y="7430"/>
                  <a:pt x="26664" y="7440"/>
                </a:cubicBezTo>
                <a:cubicBezTo>
                  <a:pt x="26657" y="7450"/>
                  <a:pt x="26650" y="7459"/>
                  <a:pt x="26641" y="7468"/>
                </a:cubicBezTo>
                <a:cubicBezTo>
                  <a:pt x="26633" y="7477"/>
                  <a:pt x="26623" y="7484"/>
                  <a:pt x="26613" y="7491"/>
                </a:cubicBezTo>
                <a:cubicBezTo>
                  <a:pt x="26603" y="7498"/>
                  <a:pt x="26592" y="7504"/>
                  <a:pt x="26581" y="7508"/>
                </a:cubicBezTo>
                <a:cubicBezTo>
                  <a:pt x="26570" y="7513"/>
                  <a:pt x="26558" y="7516"/>
                  <a:pt x="26546" y="7519"/>
                </a:cubicBezTo>
                <a:cubicBezTo>
                  <a:pt x="26534" y="7521"/>
                  <a:pt x="26522" y="7522"/>
                  <a:pt x="26510" y="7522"/>
                </a:cubicBezTo>
                <a:lnTo>
                  <a:pt x="139" y="7522"/>
                </a:lnTo>
                <a:cubicBezTo>
                  <a:pt x="130" y="7522"/>
                  <a:pt x="121" y="7521"/>
                  <a:pt x="112" y="7519"/>
                </a:cubicBezTo>
                <a:cubicBezTo>
                  <a:pt x="103" y="7516"/>
                  <a:pt x="94" y="7513"/>
                  <a:pt x="86" y="7508"/>
                </a:cubicBezTo>
                <a:cubicBezTo>
                  <a:pt x="77" y="7504"/>
                  <a:pt x="69" y="7498"/>
                  <a:pt x="61" y="7491"/>
                </a:cubicBezTo>
                <a:cubicBezTo>
                  <a:pt x="54" y="7484"/>
                  <a:pt x="47" y="7477"/>
                  <a:pt x="40" y="7468"/>
                </a:cubicBezTo>
                <a:cubicBezTo>
                  <a:pt x="34" y="7459"/>
                  <a:pt x="28" y="7450"/>
                  <a:pt x="23" y="7440"/>
                </a:cubicBezTo>
                <a:cubicBezTo>
                  <a:pt x="18" y="7430"/>
                  <a:pt x="14" y="7419"/>
                  <a:pt x="10" y="7408"/>
                </a:cubicBezTo>
                <a:cubicBezTo>
                  <a:pt x="7" y="7396"/>
                  <a:pt x="4" y="7385"/>
                  <a:pt x="2" y="7373"/>
                </a:cubicBezTo>
                <a:cubicBezTo>
                  <a:pt x="0" y="7361"/>
                  <a:pt x="0" y="7349"/>
                  <a:pt x="0" y="7337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53" name="Freihandform: Form 1052"/>
          <p:cNvSpPr/>
          <p:nvPr/>
        </p:nvSpPr>
        <p:spPr>
          <a:xfrm>
            <a:off x="534600" y="3442680"/>
            <a:ext cx="67320" cy="2707920"/>
          </a:xfrm>
          <a:custGeom>
            <a:avLst/>
            <a:gdLst/>
            <a:ahLst/>
            <a:cxnLst/>
            <a:rect l="0" t="0" r="r" b="b"/>
            <a:pathLst>
              <a:path w="187" h="7522">
                <a:moveTo>
                  <a:pt x="151" y="14"/>
                </a:moveTo>
                <a:cubicBezTo>
                  <a:pt x="140" y="24"/>
                  <a:pt x="130" y="37"/>
                  <a:pt x="121" y="55"/>
                </a:cubicBezTo>
                <a:cubicBezTo>
                  <a:pt x="112" y="72"/>
                  <a:pt x="106" y="92"/>
                  <a:pt x="101" y="115"/>
                </a:cubicBezTo>
                <a:cubicBezTo>
                  <a:pt x="96" y="138"/>
                  <a:pt x="94" y="161"/>
                  <a:pt x="94" y="186"/>
                </a:cubicBezTo>
                <a:lnTo>
                  <a:pt x="94" y="7337"/>
                </a:lnTo>
                <a:cubicBezTo>
                  <a:pt x="94" y="7361"/>
                  <a:pt x="96" y="7385"/>
                  <a:pt x="101" y="7408"/>
                </a:cubicBezTo>
                <a:cubicBezTo>
                  <a:pt x="106" y="7430"/>
                  <a:pt x="112" y="7451"/>
                  <a:pt x="121" y="7468"/>
                </a:cubicBezTo>
                <a:cubicBezTo>
                  <a:pt x="130" y="7485"/>
                  <a:pt x="140" y="7499"/>
                  <a:pt x="151" y="7508"/>
                </a:cubicBezTo>
                <a:cubicBezTo>
                  <a:pt x="163" y="7518"/>
                  <a:pt x="175" y="7522"/>
                  <a:pt x="187" y="7522"/>
                </a:cubicBezTo>
                <a:cubicBezTo>
                  <a:pt x="162" y="7522"/>
                  <a:pt x="139" y="7518"/>
                  <a:pt x="116" y="7508"/>
                </a:cubicBezTo>
                <a:cubicBezTo>
                  <a:pt x="93" y="7499"/>
                  <a:pt x="72" y="7485"/>
                  <a:pt x="55" y="7468"/>
                </a:cubicBezTo>
                <a:cubicBezTo>
                  <a:pt x="37" y="7451"/>
                  <a:pt x="24" y="7430"/>
                  <a:pt x="14" y="7408"/>
                </a:cubicBezTo>
                <a:cubicBezTo>
                  <a:pt x="5" y="7385"/>
                  <a:pt x="0" y="7361"/>
                  <a:pt x="0" y="7337"/>
                </a:cubicBezTo>
                <a:lnTo>
                  <a:pt x="0" y="186"/>
                </a:lnTo>
                <a:cubicBezTo>
                  <a:pt x="0" y="161"/>
                  <a:pt x="5" y="138"/>
                  <a:pt x="14" y="115"/>
                </a:cubicBezTo>
                <a:cubicBezTo>
                  <a:pt x="24" y="92"/>
                  <a:pt x="37" y="72"/>
                  <a:pt x="55" y="55"/>
                </a:cubicBezTo>
                <a:cubicBezTo>
                  <a:pt x="72" y="37"/>
                  <a:pt x="93" y="24"/>
                  <a:pt x="116" y="14"/>
                </a:cubicBezTo>
                <a:cubicBezTo>
                  <a:pt x="139" y="5"/>
                  <a:pt x="162" y="0"/>
                  <a:pt x="187" y="0"/>
                </a:cubicBezTo>
                <a:cubicBezTo>
                  <a:pt x="175" y="0"/>
                  <a:pt x="163" y="5"/>
                  <a:pt x="151" y="14"/>
                </a:cubicBezTo>
                <a:close/>
              </a:path>
            </a:pathLst>
          </a:custGeom>
          <a:solidFill>
            <a:srgbClr val="10B98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54" name="Freihandform: Form 1053"/>
          <p:cNvSpPr/>
          <p:nvPr/>
        </p:nvSpPr>
        <p:spPr>
          <a:xfrm>
            <a:off x="768600" y="3643200"/>
            <a:ext cx="401400" cy="434880"/>
          </a:xfrm>
          <a:custGeom>
            <a:avLst/>
            <a:gdLst/>
            <a:ahLst/>
            <a:cxnLst/>
            <a:rect l="0" t="0" r="r" b="b"/>
            <a:pathLst>
              <a:path w="1115" h="1208">
                <a:moveTo>
                  <a:pt x="0" y="651"/>
                </a:moveTo>
                <a:lnTo>
                  <a:pt x="0" y="559"/>
                </a:lnTo>
                <a:cubicBezTo>
                  <a:pt x="0" y="522"/>
                  <a:pt x="4" y="486"/>
                  <a:pt x="11" y="450"/>
                </a:cubicBezTo>
                <a:cubicBezTo>
                  <a:pt x="18" y="414"/>
                  <a:pt x="29" y="379"/>
                  <a:pt x="43" y="345"/>
                </a:cubicBezTo>
                <a:cubicBezTo>
                  <a:pt x="57" y="312"/>
                  <a:pt x="74" y="279"/>
                  <a:pt x="94" y="249"/>
                </a:cubicBezTo>
                <a:cubicBezTo>
                  <a:pt x="114" y="219"/>
                  <a:pt x="137" y="190"/>
                  <a:pt x="163" y="165"/>
                </a:cubicBezTo>
                <a:cubicBezTo>
                  <a:pt x="189" y="138"/>
                  <a:pt x="217" y="115"/>
                  <a:pt x="248" y="94"/>
                </a:cubicBezTo>
                <a:cubicBezTo>
                  <a:pt x="278" y="74"/>
                  <a:pt x="310" y="57"/>
                  <a:pt x="344" y="43"/>
                </a:cubicBezTo>
                <a:cubicBezTo>
                  <a:pt x="378" y="29"/>
                  <a:pt x="413" y="18"/>
                  <a:pt x="449" y="11"/>
                </a:cubicBezTo>
                <a:cubicBezTo>
                  <a:pt x="484" y="4"/>
                  <a:pt x="521" y="0"/>
                  <a:pt x="557" y="0"/>
                </a:cubicBezTo>
                <a:cubicBezTo>
                  <a:pt x="594" y="0"/>
                  <a:pt x="630" y="4"/>
                  <a:pt x="667" y="11"/>
                </a:cubicBezTo>
                <a:cubicBezTo>
                  <a:pt x="703" y="18"/>
                  <a:pt x="738" y="29"/>
                  <a:pt x="771" y="43"/>
                </a:cubicBezTo>
                <a:cubicBezTo>
                  <a:pt x="805" y="57"/>
                  <a:pt x="837" y="74"/>
                  <a:pt x="868" y="94"/>
                </a:cubicBezTo>
                <a:cubicBezTo>
                  <a:pt x="898" y="115"/>
                  <a:pt x="926" y="138"/>
                  <a:pt x="952" y="165"/>
                </a:cubicBezTo>
                <a:cubicBezTo>
                  <a:pt x="978" y="190"/>
                  <a:pt x="1001" y="219"/>
                  <a:pt x="1021" y="249"/>
                </a:cubicBezTo>
                <a:cubicBezTo>
                  <a:pt x="1042" y="279"/>
                  <a:pt x="1059" y="312"/>
                  <a:pt x="1073" y="345"/>
                </a:cubicBezTo>
                <a:cubicBezTo>
                  <a:pt x="1087" y="379"/>
                  <a:pt x="1097" y="414"/>
                  <a:pt x="1105" y="450"/>
                </a:cubicBezTo>
                <a:cubicBezTo>
                  <a:pt x="1112" y="486"/>
                  <a:pt x="1115" y="522"/>
                  <a:pt x="1115" y="559"/>
                </a:cubicBezTo>
                <a:lnTo>
                  <a:pt x="1115" y="651"/>
                </a:lnTo>
                <a:cubicBezTo>
                  <a:pt x="1115" y="688"/>
                  <a:pt x="1112" y="724"/>
                  <a:pt x="1105" y="760"/>
                </a:cubicBezTo>
                <a:cubicBezTo>
                  <a:pt x="1097" y="796"/>
                  <a:pt x="1087" y="831"/>
                  <a:pt x="1073" y="865"/>
                </a:cubicBezTo>
                <a:cubicBezTo>
                  <a:pt x="1059" y="898"/>
                  <a:pt x="1042" y="930"/>
                  <a:pt x="1021" y="961"/>
                </a:cubicBezTo>
                <a:cubicBezTo>
                  <a:pt x="1001" y="991"/>
                  <a:pt x="978" y="1019"/>
                  <a:pt x="952" y="1045"/>
                </a:cubicBezTo>
                <a:cubicBezTo>
                  <a:pt x="926" y="1071"/>
                  <a:pt x="898" y="1094"/>
                  <a:pt x="868" y="1115"/>
                </a:cubicBezTo>
                <a:cubicBezTo>
                  <a:pt x="837" y="1135"/>
                  <a:pt x="805" y="1152"/>
                  <a:pt x="771" y="1166"/>
                </a:cubicBezTo>
                <a:cubicBezTo>
                  <a:pt x="738" y="1180"/>
                  <a:pt x="703" y="1191"/>
                  <a:pt x="667" y="1198"/>
                </a:cubicBezTo>
                <a:cubicBezTo>
                  <a:pt x="630" y="1205"/>
                  <a:pt x="594" y="1208"/>
                  <a:pt x="557" y="1208"/>
                </a:cubicBezTo>
                <a:cubicBezTo>
                  <a:pt x="521" y="1208"/>
                  <a:pt x="484" y="1205"/>
                  <a:pt x="449" y="1198"/>
                </a:cubicBezTo>
                <a:cubicBezTo>
                  <a:pt x="413" y="1191"/>
                  <a:pt x="378" y="1180"/>
                  <a:pt x="344" y="1166"/>
                </a:cubicBezTo>
                <a:cubicBezTo>
                  <a:pt x="310" y="1152"/>
                  <a:pt x="278" y="1135"/>
                  <a:pt x="248" y="1115"/>
                </a:cubicBezTo>
                <a:cubicBezTo>
                  <a:pt x="217" y="1094"/>
                  <a:pt x="189" y="1071"/>
                  <a:pt x="163" y="1045"/>
                </a:cubicBezTo>
                <a:cubicBezTo>
                  <a:pt x="137" y="1019"/>
                  <a:pt x="114" y="991"/>
                  <a:pt x="94" y="961"/>
                </a:cubicBezTo>
                <a:cubicBezTo>
                  <a:pt x="74" y="930"/>
                  <a:pt x="57" y="898"/>
                  <a:pt x="43" y="865"/>
                </a:cubicBezTo>
                <a:cubicBezTo>
                  <a:pt x="29" y="831"/>
                  <a:pt x="18" y="796"/>
                  <a:pt x="11" y="760"/>
                </a:cubicBezTo>
                <a:cubicBezTo>
                  <a:pt x="4" y="724"/>
                  <a:pt x="0" y="688"/>
                  <a:pt x="0" y="651"/>
                </a:cubicBezTo>
                <a:close/>
              </a:path>
            </a:pathLst>
          </a:custGeom>
          <a:solidFill>
            <a:srgbClr val="00C951">
              <a:alpha val="8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055" name="Grafik 1054"/>
          <p:cNvPicPr/>
          <p:nvPr/>
        </p:nvPicPr>
        <p:blipFill>
          <a:blip r:embed="rId12"/>
          <a:stretch/>
        </p:blipFill>
        <p:spPr>
          <a:xfrm>
            <a:off x="869040" y="3743640"/>
            <a:ext cx="2001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56" name="Textfeld 1055"/>
          <p:cNvSpPr txBox="1"/>
          <p:nvPr/>
        </p:nvSpPr>
        <p:spPr>
          <a:xfrm>
            <a:off x="7120080" y="2725560"/>
            <a:ext cx="9597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Langzeiterfolg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57" name="Freihandform: Form 1056"/>
          <p:cNvSpPr/>
          <p:nvPr/>
        </p:nvSpPr>
        <p:spPr>
          <a:xfrm>
            <a:off x="768600" y="4211640"/>
            <a:ext cx="4462920" cy="1604880"/>
          </a:xfrm>
          <a:custGeom>
            <a:avLst/>
            <a:gdLst/>
            <a:ahLst/>
            <a:cxnLst/>
            <a:rect l="0" t="0" r="r" b="b"/>
            <a:pathLst>
              <a:path w="12397" h="4458">
                <a:moveTo>
                  <a:pt x="0" y="4272"/>
                </a:moveTo>
                <a:lnTo>
                  <a:pt x="0" y="186"/>
                </a:lnTo>
                <a:cubicBezTo>
                  <a:pt x="0" y="173"/>
                  <a:pt x="1" y="161"/>
                  <a:pt x="4" y="149"/>
                </a:cubicBezTo>
                <a:cubicBezTo>
                  <a:pt x="6" y="137"/>
                  <a:pt x="10" y="126"/>
                  <a:pt x="14" y="115"/>
                </a:cubicBezTo>
                <a:cubicBezTo>
                  <a:pt x="19" y="103"/>
                  <a:pt x="25" y="93"/>
                  <a:pt x="31" y="82"/>
                </a:cubicBezTo>
                <a:cubicBezTo>
                  <a:pt x="38" y="72"/>
                  <a:pt x="46" y="63"/>
                  <a:pt x="54" y="54"/>
                </a:cubicBezTo>
                <a:cubicBezTo>
                  <a:pt x="63" y="46"/>
                  <a:pt x="72" y="38"/>
                  <a:pt x="83" y="31"/>
                </a:cubicBezTo>
                <a:cubicBezTo>
                  <a:pt x="93" y="24"/>
                  <a:pt x="103" y="19"/>
                  <a:pt x="115" y="14"/>
                </a:cubicBezTo>
                <a:cubicBezTo>
                  <a:pt x="126" y="9"/>
                  <a:pt x="138" y="6"/>
                  <a:pt x="150" y="3"/>
                </a:cubicBezTo>
                <a:cubicBezTo>
                  <a:pt x="162" y="1"/>
                  <a:pt x="174" y="0"/>
                  <a:pt x="186" y="0"/>
                </a:cubicBezTo>
                <a:lnTo>
                  <a:pt x="12211" y="0"/>
                </a:lnTo>
                <a:cubicBezTo>
                  <a:pt x="12223" y="0"/>
                  <a:pt x="12235" y="1"/>
                  <a:pt x="12247" y="3"/>
                </a:cubicBezTo>
                <a:cubicBezTo>
                  <a:pt x="12259" y="6"/>
                  <a:pt x="12271" y="9"/>
                  <a:pt x="12282" y="14"/>
                </a:cubicBezTo>
                <a:cubicBezTo>
                  <a:pt x="12293" y="19"/>
                  <a:pt x="12304" y="24"/>
                  <a:pt x="12314" y="31"/>
                </a:cubicBezTo>
                <a:cubicBezTo>
                  <a:pt x="12324" y="38"/>
                  <a:pt x="12334" y="46"/>
                  <a:pt x="12342" y="54"/>
                </a:cubicBezTo>
                <a:cubicBezTo>
                  <a:pt x="12351" y="63"/>
                  <a:pt x="12359" y="72"/>
                  <a:pt x="12366" y="82"/>
                </a:cubicBezTo>
                <a:cubicBezTo>
                  <a:pt x="12372" y="93"/>
                  <a:pt x="12378" y="103"/>
                  <a:pt x="12383" y="115"/>
                </a:cubicBezTo>
                <a:cubicBezTo>
                  <a:pt x="12387" y="126"/>
                  <a:pt x="12391" y="137"/>
                  <a:pt x="12393" y="149"/>
                </a:cubicBezTo>
                <a:cubicBezTo>
                  <a:pt x="12396" y="161"/>
                  <a:pt x="12397" y="173"/>
                  <a:pt x="12397" y="186"/>
                </a:cubicBezTo>
                <a:lnTo>
                  <a:pt x="12397" y="4272"/>
                </a:lnTo>
                <a:cubicBezTo>
                  <a:pt x="12397" y="4284"/>
                  <a:pt x="12396" y="4296"/>
                  <a:pt x="12393" y="4308"/>
                </a:cubicBezTo>
                <a:cubicBezTo>
                  <a:pt x="12391" y="4320"/>
                  <a:pt x="12387" y="4332"/>
                  <a:pt x="12383" y="4343"/>
                </a:cubicBezTo>
                <a:cubicBezTo>
                  <a:pt x="12378" y="4354"/>
                  <a:pt x="12372" y="4365"/>
                  <a:pt x="12366" y="4375"/>
                </a:cubicBezTo>
                <a:cubicBezTo>
                  <a:pt x="12359" y="4385"/>
                  <a:pt x="12351" y="4395"/>
                  <a:pt x="12342" y="4403"/>
                </a:cubicBezTo>
                <a:cubicBezTo>
                  <a:pt x="12334" y="4412"/>
                  <a:pt x="12324" y="4420"/>
                  <a:pt x="12314" y="4426"/>
                </a:cubicBezTo>
                <a:cubicBezTo>
                  <a:pt x="12304" y="4433"/>
                  <a:pt x="12293" y="4439"/>
                  <a:pt x="12282" y="4444"/>
                </a:cubicBezTo>
                <a:cubicBezTo>
                  <a:pt x="12271" y="4448"/>
                  <a:pt x="12259" y="4452"/>
                  <a:pt x="12247" y="4454"/>
                </a:cubicBezTo>
                <a:cubicBezTo>
                  <a:pt x="12235" y="4457"/>
                  <a:pt x="12223" y="4458"/>
                  <a:pt x="12211" y="4458"/>
                </a:cubicBezTo>
                <a:lnTo>
                  <a:pt x="186" y="4458"/>
                </a:lnTo>
                <a:cubicBezTo>
                  <a:pt x="174" y="4458"/>
                  <a:pt x="162" y="4457"/>
                  <a:pt x="150" y="4454"/>
                </a:cubicBezTo>
                <a:cubicBezTo>
                  <a:pt x="138" y="4452"/>
                  <a:pt x="126" y="4448"/>
                  <a:pt x="115" y="4444"/>
                </a:cubicBezTo>
                <a:cubicBezTo>
                  <a:pt x="103" y="4439"/>
                  <a:pt x="93" y="4433"/>
                  <a:pt x="83" y="4426"/>
                </a:cubicBezTo>
                <a:cubicBezTo>
                  <a:pt x="72" y="4420"/>
                  <a:pt x="63" y="4412"/>
                  <a:pt x="54" y="4403"/>
                </a:cubicBezTo>
                <a:cubicBezTo>
                  <a:pt x="46" y="4395"/>
                  <a:pt x="38" y="4385"/>
                  <a:pt x="31" y="4375"/>
                </a:cubicBezTo>
                <a:cubicBezTo>
                  <a:pt x="25" y="4365"/>
                  <a:pt x="19" y="4354"/>
                  <a:pt x="14" y="4343"/>
                </a:cubicBezTo>
                <a:cubicBezTo>
                  <a:pt x="10" y="4332"/>
                  <a:pt x="6" y="4320"/>
                  <a:pt x="4" y="4308"/>
                </a:cubicBezTo>
                <a:cubicBezTo>
                  <a:pt x="1" y="4296"/>
                  <a:pt x="0" y="4284"/>
                  <a:pt x="0" y="4272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058" name="Grafik 1057"/>
          <p:cNvPicPr/>
          <p:nvPr/>
        </p:nvPicPr>
        <p:blipFill>
          <a:blip r:embed="rId13"/>
          <a:stretch/>
        </p:blipFill>
        <p:spPr>
          <a:xfrm>
            <a:off x="936000" y="4412160"/>
            <a:ext cx="15012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59" name="Textfeld 1058"/>
          <p:cNvSpPr txBox="1"/>
          <p:nvPr/>
        </p:nvSpPr>
        <p:spPr>
          <a:xfrm>
            <a:off x="1303560" y="3741480"/>
            <a:ext cx="250308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580" b="1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Zukunftsperspektiven</a:t>
            </a:r>
            <a:endParaRPr lang="en-US" sz="158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0" name="Freihandform: Form 1059"/>
          <p:cNvSpPr/>
          <p:nvPr/>
        </p:nvSpPr>
        <p:spPr>
          <a:xfrm>
            <a:off x="1061280" y="4788360"/>
            <a:ext cx="42120" cy="42120"/>
          </a:xfrm>
          <a:custGeom>
            <a:avLst/>
            <a:gdLst/>
            <a:ahLst/>
            <a:cxnLst/>
            <a:rect l="0" t="0" r="r" b="b"/>
            <a:pathLst>
              <a:path w="117" h="117">
                <a:moveTo>
                  <a:pt x="117" y="58"/>
                </a:moveTo>
                <a:cubicBezTo>
                  <a:pt x="117" y="65"/>
                  <a:pt x="115" y="73"/>
                  <a:pt x="112" y="80"/>
                </a:cubicBezTo>
                <a:cubicBezTo>
                  <a:pt x="109" y="87"/>
                  <a:pt x="105" y="93"/>
                  <a:pt x="100" y="100"/>
                </a:cubicBezTo>
                <a:cubicBezTo>
                  <a:pt x="94" y="105"/>
                  <a:pt x="88" y="109"/>
                  <a:pt x="81" y="112"/>
                </a:cubicBezTo>
                <a:cubicBezTo>
                  <a:pt x="74" y="115"/>
                  <a:pt x="66" y="117"/>
                  <a:pt x="59" y="117"/>
                </a:cubicBezTo>
                <a:cubicBezTo>
                  <a:pt x="51" y="117"/>
                  <a:pt x="43" y="115"/>
                  <a:pt x="36" y="112"/>
                </a:cubicBezTo>
                <a:cubicBezTo>
                  <a:pt x="29" y="109"/>
                  <a:pt x="23" y="105"/>
                  <a:pt x="18" y="100"/>
                </a:cubicBezTo>
                <a:cubicBezTo>
                  <a:pt x="12" y="93"/>
                  <a:pt x="7" y="87"/>
                  <a:pt x="4" y="80"/>
                </a:cubicBezTo>
                <a:cubicBezTo>
                  <a:pt x="1" y="73"/>
                  <a:pt x="0" y="65"/>
                  <a:pt x="0" y="58"/>
                </a:cubicBezTo>
                <a:cubicBezTo>
                  <a:pt x="0" y="50"/>
                  <a:pt x="1" y="43"/>
                  <a:pt x="4" y="35"/>
                </a:cubicBezTo>
                <a:cubicBezTo>
                  <a:pt x="7" y="28"/>
                  <a:pt x="12" y="22"/>
                  <a:pt x="18" y="17"/>
                </a:cubicBezTo>
                <a:cubicBezTo>
                  <a:pt x="23" y="11"/>
                  <a:pt x="29" y="7"/>
                  <a:pt x="36" y="4"/>
                </a:cubicBezTo>
                <a:cubicBezTo>
                  <a:pt x="43" y="1"/>
                  <a:pt x="51" y="0"/>
                  <a:pt x="59" y="0"/>
                </a:cubicBezTo>
                <a:cubicBezTo>
                  <a:pt x="66" y="0"/>
                  <a:pt x="74" y="1"/>
                  <a:pt x="81" y="4"/>
                </a:cubicBezTo>
                <a:cubicBezTo>
                  <a:pt x="88" y="7"/>
                  <a:pt x="94" y="11"/>
                  <a:pt x="100" y="17"/>
                </a:cubicBezTo>
                <a:cubicBezTo>
                  <a:pt x="105" y="22"/>
                  <a:pt x="109" y="28"/>
                  <a:pt x="112" y="35"/>
                </a:cubicBezTo>
                <a:cubicBezTo>
                  <a:pt x="115" y="43"/>
                  <a:pt x="117" y="50"/>
                  <a:pt x="117" y="58"/>
                </a:cubicBezTo>
                <a:close/>
              </a:path>
            </a:pathLst>
          </a:custGeom>
          <a:solidFill>
            <a:srgbClr val="FFFFFF">
              <a:alpha val="9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1" name="Textfeld 1060"/>
          <p:cNvSpPr txBox="1"/>
          <p:nvPr/>
        </p:nvSpPr>
        <p:spPr>
          <a:xfrm>
            <a:off x="1186560" y="4406400"/>
            <a:ext cx="264348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18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Vielversprechende neue Therapien</a:t>
            </a:r>
            <a:endParaRPr lang="en-US" sz="118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2" name="Textfeld 1061"/>
          <p:cNvSpPr txBox="1"/>
          <p:nvPr/>
        </p:nvSpPr>
        <p:spPr>
          <a:xfrm>
            <a:off x="1203480" y="4731120"/>
            <a:ext cx="35035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Efgartigimod (FcRn-Modulator) - aktuell in klinischer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3" name="Freihandform: Form 1062"/>
          <p:cNvSpPr/>
          <p:nvPr/>
        </p:nvSpPr>
        <p:spPr>
          <a:xfrm>
            <a:off x="1061280" y="5256360"/>
            <a:ext cx="42120" cy="42120"/>
          </a:xfrm>
          <a:custGeom>
            <a:avLst/>
            <a:gdLst/>
            <a:ahLst/>
            <a:cxnLst/>
            <a:rect l="0" t="0" r="r" b="b"/>
            <a:pathLst>
              <a:path w="117" h="117">
                <a:moveTo>
                  <a:pt x="117" y="58"/>
                </a:moveTo>
                <a:cubicBezTo>
                  <a:pt x="117" y="65"/>
                  <a:pt x="115" y="73"/>
                  <a:pt x="112" y="81"/>
                </a:cubicBezTo>
                <a:cubicBezTo>
                  <a:pt x="109" y="88"/>
                  <a:pt x="105" y="94"/>
                  <a:pt x="100" y="100"/>
                </a:cubicBezTo>
                <a:cubicBezTo>
                  <a:pt x="94" y="105"/>
                  <a:pt x="88" y="109"/>
                  <a:pt x="81" y="112"/>
                </a:cubicBezTo>
                <a:cubicBezTo>
                  <a:pt x="74" y="115"/>
                  <a:pt x="66" y="117"/>
                  <a:pt x="59" y="117"/>
                </a:cubicBezTo>
                <a:cubicBezTo>
                  <a:pt x="51" y="117"/>
                  <a:pt x="43" y="115"/>
                  <a:pt x="36" y="112"/>
                </a:cubicBezTo>
                <a:cubicBezTo>
                  <a:pt x="29" y="109"/>
                  <a:pt x="23" y="105"/>
                  <a:pt x="18" y="100"/>
                </a:cubicBezTo>
                <a:cubicBezTo>
                  <a:pt x="12" y="94"/>
                  <a:pt x="7" y="88"/>
                  <a:pt x="4" y="81"/>
                </a:cubicBezTo>
                <a:cubicBezTo>
                  <a:pt x="1" y="73"/>
                  <a:pt x="0" y="65"/>
                  <a:pt x="0" y="58"/>
                </a:cubicBezTo>
                <a:cubicBezTo>
                  <a:pt x="0" y="50"/>
                  <a:pt x="1" y="42"/>
                  <a:pt x="4" y="35"/>
                </a:cubicBezTo>
                <a:cubicBezTo>
                  <a:pt x="7" y="28"/>
                  <a:pt x="12" y="22"/>
                  <a:pt x="18" y="17"/>
                </a:cubicBezTo>
                <a:cubicBezTo>
                  <a:pt x="23" y="11"/>
                  <a:pt x="29" y="7"/>
                  <a:pt x="36" y="4"/>
                </a:cubicBezTo>
                <a:cubicBezTo>
                  <a:pt x="43" y="1"/>
                  <a:pt x="51" y="0"/>
                  <a:pt x="59" y="0"/>
                </a:cubicBezTo>
                <a:cubicBezTo>
                  <a:pt x="66" y="0"/>
                  <a:pt x="74" y="1"/>
                  <a:pt x="81" y="4"/>
                </a:cubicBezTo>
                <a:cubicBezTo>
                  <a:pt x="88" y="7"/>
                  <a:pt x="94" y="11"/>
                  <a:pt x="100" y="17"/>
                </a:cubicBezTo>
                <a:cubicBezTo>
                  <a:pt x="105" y="22"/>
                  <a:pt x="109" y="28"/>
                  <a:pt x="112" y="35"/>
                </a:cubicBezTo>
                <a:cubicBezTo>
                  <a:pt x="115" y="42"/>
                  <a:pt x="117" y="50"/>
                  <a:pt x="117" y="58"/>
                </a:cubicBezTo>
                <a:close/>
              </a:path>
            </a:pathLst>
          </a:custGeom>
          <a:solidFill>
            <a:srgbClr val="FFFFFF">
              <a:alpha val="9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4" name="Textfeld 1063"/>
          <p:cNvSpPr txBox="1"/>
          <p:nvPr/>
        </p:nvSpPr>
        <p:spPr>
          <a:xfrm>
            <a:off x="1203480" y="4931640"/>
            <a:ext cx="11217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Prüfung für OMG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5" name="Freihandform: Form 1064"/>
          <p:cNvSpPr/>
          <p:nvPr/>
        </p:nvSpPr>
        <p:spPr>
          <a:xfrm>
            <a:off x="1061280" y="5523480"/>
            <a:ext cx="42120" cy="42120"/>
          </a:xfrm>
          <a:custGeom>
            <a:avLst/>
            <a:gdLst/>
            <a:ahLst/>
            <a:cxnLst/>
            <a:rect l="0" t="0" r="r" b="b"/>
            <a:pathLst>
              <a:path w="117" h="117">
                <a:moveTo>
                  <a:pt x="117" y="59"/>
                </a:moveTo>
                <a:cubicBezTo>
                  <a:pt x="117" y="67"/>
                  <a:pt x="115" y="74"/>
                  <a:pt x="112" y="82"/>
                </a:cubicBezTo>
                <a:cubicBezTo>
                  <a:pt x="109" y="89"/>
                  <a:pt x="105" y="95"/>
                  <a:pt x="100" y="100"/>
                </a:cubicBezTo>
                <a:cubicBezTo>
                  <a:pt x="94" y="106"/>
                  <a:pt x="88" y="110"/>
                  <a:pt x="81" y="113"/>
                </a:cubicBezTo>
                <a:cubicBezTo>
                  <a:pt x="74" y="116"/>
                  <a:pt x="66" y="117"/>
                  <a:pt x="59" y="117"/>
                </a:cubicBezTo>
                <a:cubicBezTo>
                  <a:pt x="51" y="117"/>
                  <a:pt x="43" y="116"/>
                  <a:pt x="36" y="113"/>
                </a:cubicBezTo>
                <a:cubicBezTo>
                  <a:pt x="29" y="110"/>
                  <a:pt x="23" y="106"/>
                  <a:pt x="18" y="100"/>
                </a:cubicBezTo>
                <a:cubicBezTo>
                  <a:pt x="12" y="95"/>
                  <a:pt x="7" y="89"/>
                  <a:pt x="4" y="82"/>
                </a:cubicBezTo>
                <a:cubicBezTo>
                  <a:pt x="1" y="74"/>
                  <a:pt x="0" y="67"/>
                  <a:pt x="0" y="59"/>
                </a:cubicBezTo>
                <a:cubicBezTo>
                  <a:pt x="0" y="52"/>
                  <a:pt x="1" y="44"/>
                  <a:pt x="4" y="37"/>
                </a:cubicBezTo>
                <a:cubicBezTo>
                  <a:pt x="7" y="30"/>
                  <a:pt x="12" y="23"/>
                  <a:pt x="18" y="17"/>
                </a:cubicBezTo>
                <a:cubicBezTo>
                  <a:pt x="23" y="12"/>
                  <a:pt x="29" y="8"/>
                  <a:pt x="36" y="5"/>
                </a:cubicBezTo>
                <a:cubicBezTo>
                  <a:pt x="43" y="2"/>
                  <a:pt x="51" y="0"/>
                  <a:pt x="59" y="0"/>
                </a:cubicBezTo>
                <a:cubicBezTo>
                  <a:pt x="66" y="0"/>
                  <a:pt x="74" y="2"/>
                  <a:pt x="81" y="5"/>
                </a:cubicBezTo>
                <a:cubicBezTo>
                  <a:pt x="88" y="8"/>
                  <a:pt x="94" y="12"/>
                  <a:pt x="100" y="17"/>
                </a:cubicBezTo>
                <a:cubicBezTo>
                  <a:pt x="105" y="23"/>
                  <a:pt x="109" y="30"/>
                  <a:pt x="112" y="37"/>
                </a:cubicBezTo>
                <a:cubicBezTo>
                  <a:pt x="115" y="44"/>
                  <a:pt x="117" y="52"/>
                  <a:pt x="117" y="59"/>
                </a:cubicBezTo>
                <a:close/>
              </a:path>
            </a:pathLst>
          </a:custGeom>
          <a:solidFill>
            <a:srgbClr val="FFFFFF">
              <a:alpha val="9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6" name="Textfeld 1065"/>
          <p:cNvSpPr txBox="1"/>
          <p:nvPr/>
        </p:nvSpPr>
        <p:spPr>
          <a:xfrm>
            <a:off x="1203480" y="5199120"/>
            <a:ext cx="319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Weiterentwicklung der Komplement-Inhibitoren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7" name="Freihandform: Form 1066"/>
          <p:cNvSpPr/>
          <p:nvPr/>
        </p:nvSpPr>
        <p:spPr>
          <a:xfrm>
            <a:off x="5498640" y="4211640"/>
            <a:ext cx="4462560" cy="1604880"/>
          </a:xfrm>
          <a:custGeom>
            <a:avLst/>
            <a:gdLst/>
            <a:ahLst/>
            <a:cxnLst/>
            <a:rect l="0" t="0" r="r" b="b"/>
            <a:pathLst>
              <a:path w="12396" h="4458">
                <a:moveTo>
                  <a:pt x="0" y="4272"/>
                </a:moveTo>
                <a:lnTo>
                  <a:pt x="0" y="186"/>
                </a:lnTo>
                <a:cubicBezTo>
                  <a:pt x="0" y="173"/>
                  <a:pt x="1" y="161"/>
                  <a:pt x="3" y="149"/>
                </a:cubicBezTo>
                <a:cubicBezTo>
                  <a:pt x="6" y="137"/>
                  <a:pt x="9" y="126"/>
                  <a:pt x="14" y="115"/>
                </a:cubicBezTo>
                <a:cubicBezTo>
                  <a:pt x="18" y="103"/>
                  <a:pt x="24" y="93"/>
                  <a:pt x="31" y="82"/>
                </a:cubicBezTo>
                <a:cubicBezTo>
                  <a:pt x="38" y="72"/>
                  <a:pt x="45" y="63"/>
                  <a:pt x="54" y="54"/>
                </a:cubicBezTo>
                <a:cubicBezTo>
                  <a:pt x="63" y="46"/>
                  <a:pt x="72" y="38"/>
                  <a:pt x="82" y="31"/>
                </a:cubicBezTo>
                <a:cubicBezTo>
                  <a:pt x="92" y="24"/>
                  <a:pt x="103" y="19"/>
                  <a:pt x="114" y="14"/>
                </a:cubicBezTo>
                <a:cubicBezTo>
                  <a:pt x="126" y="9"/>
                  <a:pt x="137" y="6"/>
                  <a:pt x="149" y="3"/>
                </a:cubicBezTo>
                <a:cubicBezTo>
                  <a:pt x="161" y="1"/>
                  <a:pt x="173" y="0"/>
                  <a:pt x="185" y="0"/>
                </a:cubicBezTo>
                <a:lnTo>
                  <a:pt x="12211" y="0"/>
                </a:lnTo>
                <a:cubicBezTo>
                  <a:pt x="12223" y="0"/>
                  <a:pt x="12235" y="1"/>
                  <a:pt x="12247" y="3"/>
                </a:cubicBezTo>
                <a:cubicBezTo>
                  <a:pt x="12259" y="6"/>
                  <a:pt x="12271" y="9"/>
                  <a:pt x="12282" y="14"/>
                </a:cubicBezTo>
                <a:cubicBezTo>
                  <a:pt x="12293" y="19"/>
                  <a:pt x="12304" y="24"/>
                  <a:pt x="12314" y="31"/>
                </a:cubicBezTo>
                <a:cubicBezTo>
                  <a:pt x="12324" y="38"/>
                  <a:pt x="12333" y="46"/>
                  <a:pt x="12342" y="54"/>
                </a:cubicBezTo>
                <a:cubicBezTo>
                  <a:pt x="12351" y="63"/>
                  <a:pt x="12358" y="72"/>
                  <a:pt x="12365" y="82"/>
                </a:cubicBezTo>
                <a:cubicBezTo>
                  <a:pt x="12372" y="93"/>
                  <a:pt x="12378" y="103"/>
                  <a:pt x="12382" y="115"/>
                </a:cubicBezTo>
                <a:cubicBezTo>
                  <a:pt x="12387" y="126"/>
                  <a:pt x="12391" y="137"/>
                  <a:pt x="12393" y="149"/>
                </a:cubicBezTo>
                <a:cubicBezTo>
                  <a:pt x="12395" y="161"/>
                  <a:pt x="12396" y="173"/>
                  <a:pt x="12396" y="186"/>
                </a:cubicBezTo>
                <a:lnTo>
                  <a:pt x="12396" y="4272"/>
                </a:lnTo>
                <a:cubicBezTo>
                  <a:pt x="12396" y="4284"/>
                  <a:pt x="12395" y="4296"/>
                  <a:pt x="12393" y="4308"/>
                </a:cubicBezTo>
                <a:cubicBezTo>
                  <a:pt x="12391" y="4320"/>
                  <a:pt x="12387" y="4332"/>
                  <a:pt x="12382" y="4343"/>
                </a:cubicBezTo>
                <a:cubicBezTo>
                  <a:pt x="12378" y="4354"/>
                  <a:pt x="12372" y="4365"/>
                  <a:pt x="12365" y="4375"/>
                </a:cubicBezTo>
                <a:cubicBezTo>
                  <a:pt x="12358" y="4385"/>
                  <a:pt x="12351" y="4395"/>
                  <a:pt x="12342" y="4403"/>
                </a:cubicBezTo>
                <a:cubicBezTo>
                  <a:pt x="12333" y="4412"/>
                  <a:pt x="12324" y="4420"/>
                  <a:pt x="12314" y="4426"/>
                </a:cubicBezTo>
                <a:cubicBezTo>
                  <a:pt x="12304" y="4433"/>
                  <a:pt x="12293" y="4439"/>
                  <a:pt x="12282" y="4444"/>
                </a:cubicBezTo>
                <a:cubicBezTo>
                  <a:pt x="12271" y="4448"/>
                  <a:pt x="12259" y="4452"/>
                  <a:pt x="12247" y="4454"/>
                </a:cubicBezTo>
                <a:cubicBezTo>
                  <a:pt x="12235" y="4457"/>
                  <a:pt x="12223" y="4458"/>
                  <a:pt x="12211" y="4458"/>
                </a:cubicBezTo>
                <a:lnTo>
                  <a:pt x="185" y="4458"/>
                </a:lnTo>
                <a:cubicBezTo>
                  <a:pt x="173" y="4458"/>
                  <a:pt x="161" y="4457"/>
                  <a:pt x="149" y="4454"/>
                </a:cubicBezTo>
                <a:cubicBezTo>
                  <a:pt x="137" y="4452"/>
                  <a:pt x="126" y="4448"/>
                  <a:pt x="114" y="4444"/>
                </a:cubicBezTo>
                <a:cubicBezTo>
                  <a:pt x="103" y="4439"/>
                  <a:pt x="92" y="4433"/>
                  <a:pt x="82" y="4426"/>
                </a:cubicBezTo>
                <a:cubicBezTo>
                  <a:pt x="72" y="4420"/>
                  <a:pt x="63" y="4412"/>
                  <a:pt x="54" y="4403"/>
                </a:cubicBezTo>
                <a:cubicBezTo>
                  <a:pt x="45" y="4395"/>
                  <a:pt x="38" y="4385"/>
                  <a:pt x="31" y="4375"/>
                </a:cubicBezTo>
                <a:cubicBezTo>
                  <a:pt x="24" y="4365"/>
                  <a:pt x="18" y="4354"/>
                  <a:pt x="14" y="4343"/>
                </a:cubicBezTo>
                <a:cubicBezTo>
                  <a:pt x="9" y="4332"/>
                  <a:pt x="6" y="4320"/>
                  <a:pt x="3" y="4308"/>
                </a:cubicBezTo>
                <a:cubicBezTo>
                  <a:pt x="1" y="4296"/>
                  <a:pt x="0" y="4284"/>
                  <a:pt x="0" y="4272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068" name="Grafik 1067"/>
          <p:cNvPicPr/>
          <p:nvPr/>
        </p:nvPicPr>
        <p:blipFill>
          <a:blip r:embed="rId14"/>
          <a:stretch/>
        </p:blipFill>
        <p:spPr>
          <a:xfrm>
            <a:off x="5665680" y="4412160"/>
            <a:ext cx="16668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69" name="Textfeld 1068"/>
          <p:cNvSpPr txBox="1"/>
          <p:nvPr/>
        </p:nvSpPr>
        <p:spPr>
          <a:xfrm>
            <a:off x="1203480" y="5466600"/>
            <a:ext cx="26103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Optimierte B-Zell-gerichtete Therapien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0" name="Freihandform: Form 1069"/>
          <p:cNvSpPr/>
          <p:nvPr/>
        </p:nvSpPr>
        <p:spPr>
          <a:xfrm>
            <a:off x="5790960" y="4788360"/>
            <a:ext cx="42120" cy="42120"/>
          </a:xfrm>
          <a:custGeom>
            <a:avLst/>
            <a:gdLst/>
            <a:ahLst/>
            <a:cxnLst/>
            <a:rect l="0" t="0" r="r" b="b"/>
            <a:pathLst>
              <a:path w="117" h="117">
                <a:moveTo>
                  <a:pt x="117" y="58"/>
                </a:moveTo>
                <a:cubicBezTo>
                  <a:pt x="117" y="65"/>
                  <a:pt x="116" y="73"/>
                  <a:pt x="113" y="80"/>
                </a:cubicBezTo>
                <a:cubicBezTo>
                  <a:pt x="110" y="87"/>
                  <a:pt x="106" y="93"/>
                  <a:pt x="100" y="100"/>
                </a:cubicBezTo>
                <a:cubicBezTo>
                  <a:pt x="94" y="105"/>
                  <a:pt x="87" y="109"/>
                  <a:pt x="80" y="112"/>
                </a:cubicBezTo>
                <a:cubicBezTo>
                  <a:pt x="73" y="115"/>
                  <a:pt x="66" y="117"/>
                  <a:pt x="58" y="117"/>
                </a:cubicBezTo>
                <a:cubicBezTo>
                  <a:pt x="50" y="117"/>
                  <a:pt x="43" y="115"/>
                  <a:pt x="36" y="112"/>
                </a:cubicBezTo>
                <a:cubicBezTo>
                  <a:pt x="29" y="109"/>
                  <a:pt x="23" y="105"/>
                  <a:pt x="17" y="100"/>
                </a:cubicBezTo>
                <a:cubicBezTo>
                  <a:pt x="12" y="93"/>
                  <a:pt x="8" y="87"/>
                  <a:pt x="5" y="80"/>
                </a:cubicBezTo>
                <a:cubicBezTo>
                  <a:pt x="2" y="73"/>
                  <a:pt x="0" y="65"/>
                  <a:pt x="0" y="58"/>
                </a:cubicBezTo>
                <a:cubicBezTo>
                  <a:pt x="0" y="50"/>
                  <a:pt x="2" y="43"/>
                  <a:pt x="5" y="35"/>
                </a:cubicBezTo>
                <a:cubicBezTo>
                  <a:pt x="8" y="28"/>
                  <a:pt x="12" y="22"/>
                  <a:pt x="17" y="17"/>
                </a:cubicBezTo>
                <a:cubicBezTo>
                  <a:pt x="23" y="11"/>
                  <a:pt x="29" y="7"/>
                  <a:pt x="36" y="4"/>
                </a:cubicBezTo>
                <a:cubicBezTo>
                  <a:pt x="43" y="1"/>
                  <a:pt x="50" y="0"/>
                  <a:pt x="58" y="0"/>
                </a:cubicBezTo>
                <a:cubicBezTo>
                  <a:pt x="66" y="0"/>
                  <a:pt x="73" y="1"/>
                  <a:pt x="80" y="4"/>
                </a:cubicBezTo>
                <a:cubicBezTo>
                  <a:pt x="87" y="7"/>
                  <a:pt x="94" y="11"/>
                  <a:pt x="100" y="17"/>
                </a:cubicBezTo>
                <a:cubicBezTo>
                  <a:pt x="106" y="22"/>
                  <a:pt x="110" y="28"/>
                  <a:pt x="113" y="35"/>
                </a:cubicBezTo>
                <a:cubicBezTo>
                  <a:pt x="116" y="43"/>
                  <a:pt x="117" y="50"/>
                  <a:pt x="117" y="58"/>
                </a:cubicBezTo>
                <a:close/>
              </a:path>
            </a:pathLst>
          </a:custGeom>
          <a:solidFill>
            <a:srgbClr val="FFFFFF">
              <a:alpha val="9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1" name="Textfeld 1070"/>
          <p:cNvSpPr txBox="1"/>
          <p:nvPr/>
        </p:nvSpPr>
        <p:spPr>
          <a:xfrm>
            <a:off x="5933160" y="4406400"/>
            <a:ext cx="243072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18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Ziele zukünftiger Entwicklungen</a:t>
            </a:r>
            <a:endParaRPr lang="en-US" sz="118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2" name="Freihandform: Form 1071"/>
          <p:cNvSpPr/>
          <p:nvPr/>
        </p:nvSpPr>
        <p:spPr>
          <a:xfrm>
            <a:off x="5790960" y="5055480"/>
            <a:ext cx="42120" cy="42120"/>
          </a:xfrm>
          <a:custGeom>
            <a:avLst/>
            <a:gdLst/>
            <a:ahLst/>
            <a:cxnLst/>
            <a:rect l="0" t="0" r="r" b="b"/>
            <a:pathLst>
              <a:path w="117" h="117">
                <a:moveTo>
                  <a:pt x="117" y="59"/>
                </a:moveTo>
                <a:cubicBezTo>
                  <a:pt x="117" y="67"/>
                  <a:pt x="116" y="75"/>
                  <a:pt x="113" y="82"/>
                </a:cubicBezTo>
                <a:cubicBezTo>
                  <a:pt x="110" y="89"/>
                  <a:pt x="106" y="95"/>
                  <a:pt x="100" y="100"/>
                </a:cubicBezTo>
                <a:cubicBezTo>
                  <a:pt x="94" y="106"/>
                  <a:pt x="87" y="110"/>
                  <a:pt x="80" y="113"/>
                </a:cubicBezTo>
                <a:cubicBezTo>
                  <a:pt x="73" y="116"/>
                  <a:pt x="66" y="117"/>
                  <a:pt x="58" y="117"/>
                </a:cubicBezTo>
                <a:cubicBezTo>
                  <a:pt x="50" y="117"/>
                  <a:pt x="43" y="116"/>
                  <a:pt x="36" y="113"/>
                </a:cubicBezTo>
                <a:cubicBezTo>
                  <a:pt x="29" y="110"/>
                  <a:pt x="23" y="106"/>
                  <a:pt x="17" y="100"/>
                </a:cubicBezTo>
                <a:cubicBezTo>
                  <a:pt x="12" y="95"/>
                  <a:pt x="8" y="89"/>
                  <a:pt x="5" y="82"/>
                </a:cubicBezTo>
                <a:cubicBezTo>
                  <a:pt x="2" y="75"/>
                  <a:pt x="0" y="67"/>
                  <a:pt x="0" y="59"/>
                </a:cubicBezTo>
                <a:cubicBezTo>
                  <a:pt x="0" y="51"/>
                  <a:pt x="2" y="43"/>
                  <a:pt x="5" y="36"/>
                </a:cubicBezTo>
                <a:cubicBezTo>
                  <a:pt x="8" y="29"/>
                  <a:pt x="12" y="23"/>
                  <a:pt x="17" y="17"/>
                </a:cubicBezTo>
                <a:cubicBezTo>
                  <a:pt x="23" y="12"/>
                  <a:pt x="29" y="8"/>
                  <a:pt x="36" y="5"/>
                </a:cubicBezTo>
                <a:cubicBezTo>
                  <a:pt x="43" y="2"/>
                  <a:pt x="50" y="0"/>
                  <a:pt x="58" y="0"/>
                </a:cubicBezTo>
                <a:cubicBezTo>
                  <a:pt x="66" y="0"/>
                  <a:pt x="73" y="2"/>
                  <a:pt x="80" y="5"/>
                </a:cubicBezTo>
                <a:cubicBezTo>
                  <a:pt x="87" y="8"/>
                  <a:pt x="94" y="12"/>
                  <a:pt x="100" y="17"/>
                </a:cubicBezTo>
                <a:cubicBezTo>
                  <a:pt x="106" y="23"/>
                  <a:pt x="110" y="29"/>
                  <a:pt x="113" y="36"/>
                </a:cubicBezTo>
                <a:cubicBezTo>
                  <a:pt x="116" y="43"/>
                  <a:pt x="117" y="51"/>
                  <a:pt x="117" y="59"/>
                </a:cubicBezTo>
                <a:close/>
              </a:path>
            </a:pathLst>
          </a:custGeom>
          <a:solidFill>
            <a:srgbClr val="FFFFFF">
              <a:alpha val="9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3" name="Textfeld 1072"/>
          <p:cNvSpPr txBox="1"/>
          <p:nvPr/>
        </p:nvSpPr>
        <p:spPr>
          <a:xfrm>
            <a:off x="5933160" y="4731120"/>
            <a:ext cx="38376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Verbesserte Präzisionsmedizin basierend auf Biomarkern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4" name="Freihandform: Form 1073"/>
          <p:cNvSpPr/>
          <p:nvPr/>
        </p:nvSpPr>
        <p:spPr>
          <a:xfrm>
            <a:off x="5790960" y="5322960"/>
            <a:ext cx="42120" cy="42120"/>
          </a:xfrm>
          <a:custGeom>
            <a:avLst/>
            <a:gdLst/>
            <a:ahLst/>
            <a:cxnLst/>
            <a:rect l="0" t="0" r="r" b="b"/>
            <a:pathLst>
              <a:path w="117" h="117">
                <a:moveTo>
                  <a:pt x="117" y="59"/>
                </a:moveTo>
                <a:cubicBezTo>
                  <a:pt x="117" y="67"/>
                  <a:pt x="116" y="74"/>
                  <a:pt x="113" y="81"/>
                </a:cubicBezTo>
                <a:cubicBezTo>
                  <a:pt x="110" y="89"/>
                  <a:pt x="106" y="95"/>
                  <a:pt x="100" y="100"/>
                </a:cubicBezTo>
                <a:cubicBezTo>
                  <a:pt x="94" y="106"/>
                  <a:pt x="87" y="110"/>
                  <a:pt x="80" y="113"/>
                </a:cubicBezTo>
                <a:cubicBezTo>
                  <a:pt x="73" y="116"/>
                  <a:pt x="66" y="117"/>
                  <a:pt x="58" y="117"/>
                </a:cubicBezTo>
                <a:cubicBezTo>
                  <a:pt x="50" y="117"/>
                  <a:pt x="43" y="116"/>
                  <a:pt x="36" y="113"/>
                </a:cubicBezTo>
                <a:cubicBezTo>
                  <a:pt x="29" y="110"/>
                  <a:pt x="23" y="106"/>
                  <a:pt x="17" y="100"/>
                </a:cubicBezTo>
                <a:cubicBezTo>
                  <a:pt x="12" y="95"/>
                  <a:pt x="8" y="89"/>
                  <a:pt x="5" y="81"/>
                </a:cubicBezTo>
                <a:cubicBezTo>
                  <a:pt x="2" y="74"/>
                  <a:pt x="0" y="67"/>
                  <a:pt x="0" y="59"/>
                </a:cubicBezTo>
                <a:cubicBezTo>
                  <a:pt x="0" y="52"/>
                  <a:pt x="2" y="44"/>
                  <a:pt x="5" y="37"/>
                </a:cubicBezTo>
                <a:cubicBezTo>
                  <a:pt x="8" y="30"/>
                  <a:pt x="12" y="24"/>
                  <a:pt x="17" y="18"/>
                </a:cubicBezTo>
                <a:cubicBezTo>
                  <a:pt x="23" y="13"/>
                  <a:pt x="29" y="9"/>
                  <a:pt x="36" y="6"/>
                </a:cubicBezTo>
                <a:cubicBezTo>
                  <a:pt x="43" y="2"/>
                  <a:pt x="50" y="0"/>
                  <a:pt x="58" y="0"/>
                </a:cubicBezTo>
                <a:cubicBezTo>
                  <a:pt x="66" y="0"/>
                  <a:pt x="73" y="2"/>
                  <a:pt x="80" y="6"/>
                </a:cubicBezTo>
                <a:cubicBezTo>
                  <a:pt x="87" y="9"/>
                  <a:pt x="94" y="13"/>
                  <a:pt x="100" y="18"/>
                </a:cubicBezTo>
                <a:cubicBezTo>
                  <a:pt x="106" y="24"/>
                  <a:pt x="110" y="30"/>
                  <a:pt x="113" y="37"/>
                </a:cubicBezTo>
                <a:cubicBezTo>
                  <a:pt x="116" y="44"/>
                  <a:pt x="117" y="52"/>
                  <a:pt x="117" y="59"/>
                </a:cubicBezTo>
                <a:close/>
              </a:path>
            </a:pathLst>
          </a:custGeom>
          <a:solidFill>
            <a:srgbClr val="FFFFFF">
              <a:alpha val="9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5" name="Textfeld 1074"/>
          <p:cNvSpPr txBox="1"/>
          <p:nvPr/>
        </p:nvSpPr>
        <p:spPr>
          <a:xfrm>
            <a:off x="5933160" y="4998600"/>
            <a:ext cx="27306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Reduzierung von Nebenwirkungsproﬁlen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6" name="Textfeld 1075"/>
          <p:cNvSpPr txBox="1"/>
          <p:nvPr/>
        </p:nvSpPr>
        <p:spPr>
          <a:xfrm>
            <a:off x="5933160" y="5266080"/>
            <a:ext cx="29491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Entwicklung von Therapien mit schnellerem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7" name="Freihandform: Form 1076"/>
          <p:cNvSpPr/>
          <p:nvPr/>
        </p:nvSpPr>
        <p:spPr>
          <a:xfrm>
            <a:off x="9091800" y="668520"/>
            <a:ext cx="936360" cy="936000"/>
          </a:xfrm>
          <a:custGeom>
            <a:avLst/>
            <a:gdLst/>
            <a:ahLst/>
            <a:cxnLst/>
            <a:rect l="0" t="0" r="r" b="b"/>
            <a:pathLst>
              <a:path w="2601" h="2600">
                <a:moveTo>
                  <a:pt x="2601" y="1299"/>
                </a:moveTo>
                <a:cubicBezTo>
                  <a:pt x="2601" y="1342"/>
                  <a:pt x="2599" y="1385"/>
                  <a:pt x="2595" y="1427"/>
                </a:cubicBezTo>
                <a:cubicBezTo>
                  <a:pt x="2591" y="1469"/>
                  <a:pt x="2584" y="1511"/>
                  <a:pt x="2576" y="1553"/>
                </a:cubicBezTo>
                <a:cubicBezTo>
                  <a:pt x="2568" y="1595"/>
                  <a:pt x="2558" y="1636"/>
                  <a:pt x="2545" y="1677"/>
                </a:cubicBezTo>
                <a:cubicBezTo>
                  <a:pt x="2533" y="1718"/>
                  <a:pt x="2519" y="1758"/>
                  <a:pt x="2502" y="1797"/>
                </a:cubicBezTo>
                <a:cubicBezTo>
                  <a:pt x="2486" y="1836"/>
                  <a:pt x="2468" y="1875"/>
                  <a:pt x="2448" y="1912"/>
                </a:cubicBezTo>
                <a:cubicBezTo>
                  <a:pt x="2428" y="1950"/>
                  <a:pt x="2406" y="1986"/>
                  <a:pt x="2382" y="2022"/>
                </a:cubicBezTo>
                <a:cubicBezTo>
                  <a:pt x="2358" y="2058"/>
                  <a:pt x="2333" y="2092"/>
                  <a:pt x="2306" y="2125"/>
                </a:cubicBezTo>
                <a:cubicBezTo>
                  <a:pt x="2279" y="2158"/>
                  <a:pt x="2251" y="2190"/>
                  <a:pt x="2220" y="2220"/>
                </a:cubicBezTo>
                <a:cubicBezTo>
                  <a:pt x="2190" y="2250"/>
                  <a:pt x="2159" y="2278"/>
                  <a:pt x="2126" y="2305"/>
                </a:cubicBezTo>
                <a:cubicBezTo>
                  <a:pt x="2093" y="2332"/>
                  <a:pt x="2059" y="2358"/>
                  <a:pt x="2022" y="2381"/>
                </a:cubicBezTo>
                <a:cubicBezTo>
                  <a:pt x="1987" y="2405"/>
                  <a:pt x="1951" y="2427"/>
                  <a:pt x="1913" y="2447"/>
                </a:cubicBezTo>
                <a:cubicBezTo>
                  <a:pt x="1875" y="2467"/>
                  <a:pt x="1837" y="2485"/>
                  <a:pt x="1798" y="2501"/>
                </a:cubicBezTo>
                <a:cubicBezTo>
                  <a:pt x="1758" y="2518"/>
                  <a:pt x="1718" y="2532"/>
                  <a:pt x="1678" y="2544"/>
                </a:cubicBezTo>
                <a:cubicBezTo>
                  <a:pt x="1637" y="2557"/>
                  <a:pt x="1596" y="2567"/>
                  <a:pt x="1554" y="2575"/>
                </a:cubicBezTo>
                <a:cubicBezTo>
                  <a:pt x="1512" y="2584"/>
                  <a:pt x="1470" y="2590"/>
                  <a:pt x="1428" y="2594"/>
                </a:cubicBezTo>
                <a:cubicBezTo>
                  <a:pt x="1385" y="2598"/>
                  <a:pt x="1343" y="2600"/>
                  <a:pt x="1300" y="2600"/>
                </a:cubicBezTo>
                <a:cubicBezTo>
                  <a:pt x="1258" y="2600"/>
                  <a:pt x="1215" y="2598"/>
                  <a:pt x="1173" y="2594"/>
                </a:cubicBezTo>
                <a:cubicBezTo>
                  <a:pt x="1130" y="2590"/>
                  <a:pt x="1088" y="2584"/>
                  <a:pt x="1047" y="2575"/>
                </a:cubicBezTo>
                <a:cubicBezTo>
                  <a:pt x="1005" y="2567"/>
                  <a:pt x="964" y="2557"/>
                  <a:pt x="923" y="2544"/>
                </a:cubicBezTo>
                <a:cubicBezTo>
                  <a:pt x="882" y="2532"/>
                  <a:pt x="842" y="2518"/>
                  <a:pt x="803" y="2501"/>
                </a:cubicBezTo>
                <a:cubicBezTo>
                  <a:pt x="763" y="2485"/>
                  <a:pt x="725" y="2467"/>
                  <a:pt x="687" y="2447"/>
                </a:cubicBezTo>
                <a:cubicBezTo>
                  <a:pt x="650" y="2427"/>
                  <a:pt x="613" y="2405"/>
                  <a:pt x="578" y="2381"/>
                </a:cubicBezTo>
                <a:cubicBezTo>
                  <a:pt x="543" y="2358"/>
                  <a:pt x="508" y="2332"/>
                  <a:pt x="476" y="2305"/>
                </a:cubicBezTo>
                <a:cubicBezTo>
                  <a:pt x="443" y="2278"/>
                  <a:pt x="411" y="2250"/>
                  <a:pt x="381" y="2220"/>
                </a:cubicBezTo>
                <a:cubicBezTo>
                  <a:pt x="351" y="2190"/>
                  <a:pt x="322" y="2158"/>
                  <a:pt x="295" y="2125"/>
                </a:cubicBezTo>
                <a:cubicBezTo>
                  <a:pt x="268" y="2092"/>
                  <a:pt x="243" y="2058"/>
                  <a:pt x="219" y="2022"/>
                </a:cubicBezTo>
                <a:cubicBezTo>
                  <a:pt x="196" y="1986"/>
                  <a:pt x="174" y="1950"/>
                  <a:pt x="154" y="1912"/>
                </a:cubicBezTo>
                <a:cubicBezTo>
                  <a:pt x="134" y="1875"/>
                  <a:pt x="116" y="1836"/>
                  <a:pt x="99" y="1797"/>
                </a:cubicBezTo>
                <a:cubicBezTo>
                  <a:pt x="83" y="1758"/>
                  <a:pt x="69" y="1718"/>
                  <a:pt x="56" y="1677"/>
                </a:cubicBezTo>
                <a:cubicBezTo>
                  <a:pt x="44" y="1636"/>
                  <a:pt x="34" y="1595"/>
                  <a:pt x="25" y="1553"/>
                </a:cubicBezTo>
                <a:cubicBezTo>
                  <a:pt x="17" y="1511"/>
                  <a:pt x="11" y="1469"/>
                  <a:pt x="7" y="1427"/>
                </a:cubicBezTo>
                <a:cubicBezTo>
                  <a:pt x="2" y="1385"/>
                  <a:pt x="0" y="1342"/>
                  <a:pt x="0" y="1299"/>
                </a:cubicBezTo>
                <a:cubicBezTo>
                  <a:pt x="0" y="1257"/>
                  <a:pt x="2" y="1214"/>
                  <a:pt x="7" y="1172"/>
                </a:cubicBezTo>
                <a:cubicBezTo>
                  <a:pt x="11" y="1130"/>
                  <a:pt x="17" y="1088"/>
                  <a:pt x="25" y="1046"/>
                </a:cubicBezTo>
                <a:cubicBezTo>
                  <a:pt x="34" y="1004"/>
                  <a:pt x="44" y="963"/>
                  <a:pt x="56" y="922"/>
                </a:cubicBezTo>
                <a:cubicBezTo>
                  <a:pt x="69" y="881"/>
                  <a:pt x="83" y="841"/>
                  <a:pt x="99" y="802"/>
                </a:cubicBezTo>
                <a:cubicBezTo>
                  <a:pt x="116" y="763"/>
                  <a:pt x="134" y="724"/>
                  <a:pt x="154" y="687"/>
                </a:cubicBezTo>
                <a:cubicBezTo>
                  <a:pt x="174" y="649"/>
                  <a:pt x="196" y="613"/>
                  <a:pt x="219" y="577"/>
                </a:cubicBezTo>
                <a:cubicBezTo>
                  <a:pt x="243" y="542"/>
                  <a:pt x="268" y="508"/>
                  <a:pt x="295" y="475"/>
                </a:cubicBezTo>
                <a:cubicBezTo>
                  <a:pt x="322" y="442"/>
                  <a:pt x="351" y="410"/>
                  <a:pt x="381" y="380"/>
                </a:cubicBezTo>
                <a:cubicBezTo>
                  <a:pt x="411" y="350"/>
                  <a:pt x="443" y="322"/>
                  <a:pt x="476" y="295"/>
                </a:cubicBezTo>
                <a:cubicBezTo>
                  <a:pt x="508" y="268"/>
                  <a:pt x="543" y="242"/>
                  <a:pt x="578" y="219"/>
                </a:cubicBezTo>
                <a:cubicBezTo>
                  <a:pt x="613" y="195"/>
                  <a:pt x="650" y="173"/>
                  <a:pt x="687" y="153"/>
                </a:cubicBezTo>
                <a:cubicBezTo>
                  <a:pt x="725" y="133"/>
                  <a:pt x="763" y="115"/>
                  <a:pt x="803" y="98"/>
                </a:cubicBezTo>
                <a:cubicBezTo>
                  <a:pt x="842" y="82"/>
                  <a:pt x="882" y="68"/>
                  <a:pt x="923" y="56"/>
                </a:cubicBezTo>
                <a:cubicBezTo>
                  <a:pt x="964" y="43"/>
                  <a:pt x="1005" y="33"/>
                  <a:pt x="1047" y="25"/>
                </a:cubicBezTo>
                <a:cubicBezTo>
                  <a:pt x="1088" y="16"/>
                  <a:pt x="1130" y="10"/>
                  <a:pt x="1173" y="6"/>
                </a:cubicBezTo>
                <a:cubicBezTo>
                  <a:pt x="1215" y="2"/>
                  <a:pt x="1258" y="0"/>
                  <a:pt x="1300" y="0"/>
                </a:cubicBezTo>
                <a:cubicBezTo>
                  <a:pt x="1343" y="0"/>
                  <a:pt x="1385" y="2"/>
                  <a:pt x="1428" y="6"/>
                </a:cubicBezTo>
                <a:cubicBezTo>
                  <a:pt x="1470" y="10"/>
                  <a:pt x="1512" y="16"/>
                  <a:pt x="1554" y="25"/>
                </a:cubicBezTo>
                <a:cubicBezTo>
                  <a:pt x="1596" y="33"/>
                  <a:pt x="1637" y="43"/>
                  <a:pt x="1678" y="56"/>
                </a:cubicBezTo>
                <a:cubicBezTo>
                  <a:pt x="1718" y="68"/>
                  <a:pt x="1758" y="82"/>
                  <a:pt x="1798" y="98"/>
                </a:cubicBezTo>
                <a:cubicBezTo>
                  <a:pt x="1837" y="115"/>
                  <a:pt x="1875" y="133"/>
                  <a:pt x="1913" y="153"/>
                </a:cubicBezTo>
                <a:cubicBezTo>
                  <a:pt x="1951" y="173"/>
                  <a:pt x="1987" y="195"/>
                  <a:pt x="2022" y="219"/>
                </a:cubicBezTo>
                <a:cubicBezTo>
                  <a:pt x="2059" y="242"/>
                  <a:pt x="2093" y="268"/>
                  <a:pt x="2126" y="295"/>
                </a:cubicBezTo>
                <a:cubicBezTo>
                  <a:pt x="2159" y="322"/>
                  <a:pt x="2190" y="350"/>
                  <a:pt x="2220" y="380"/>
                </a:cubicBezTo>
                <a:cubicBezTo>
                  <a:pt x="2251" y="410"/>
                  <a:pt x="2279" y="442"/>
                  <a:pt x="2306" y="475"/>
                </a:cubicBezTo>
                <a:cubicBezTo>
                  <a:pt x="2333" y="508"/>
                  <a:pt x="2358" y="542"/>
                  <a:pt x="2382" y="577"/>
                </a:cubicBezTo>
                <a:cubicBezTo>
                  <a:pt x="2406" y="613"/>
                  <a:pt x="2428" y="649"/>
                  <a:pt x="2448" y="687"/>
                </a:cubicBezTo>
                <a:cubicBezTo>
                  <a:pt x="2468" y="724"/>
                  <a:pt x="2486" y="763"/>
                  <a:pt x="2502" y="802"/>
                </a:cubicBezTo>
                <a:cubicBezTo>
                  <a:pt x="2519" y="841"/>
                  <a:pt x="2533" y="881"/>
                  <a:pt x="2545" y="922"/>
                </a:cubicBezTo>
                <a:cubicBezTo>
                  <a:pt x="2558" y="963"/>
                  <a:pt x="2568" y="1004"/>
                  <a:pt x="2576" y="1046"/>
                </a:cubicBezTo>
                <a:cubicBezTo>
                  <a:pt x="2584" y="1088"/>
                  <a:pt x="2591" y="1130"/>
                  <a:pt x="2595" y="1172"/>
                </a:cubicBezTo>
                <a:cubicBezTo>
                  <a:pt x="2599" y="1214"/>
                  <a:pt x="2601" y="1257"/>
                  <a:pt x="2601" y="1299"/>
                </a:cubicBezTo>
                <a:close/>
              </a:path>
            </a:pathLst>
          </a:custGeom>
          <a:solidFill>
            <a:srgbClr val="8EC5FF">
              <a:alpha val="1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8" name="Freihandform: Form 1077"/>
          <p:cNvSpPr/>
          <p:nvPr/>
        </p:nvSpPr>
        <p:spPr>
          <a:xfrm>
            <a:off x="802080" y="5415120"/>
            <a:ext cx="668880" cy="668880"/>
          </a:xfrm>
          <a:custGeom>
            <a:avLst/>
            <a:gdLst/>
            <a:ahLst/>
            <a:cxnLst/>
            <a:rect l="0" t="0" r="r" b="b"/>
            <a:pathLst>
              <a:path w="1858" h="1858">
                <a:moveTo>
                  <a:pt x="1858" y="929"/>
                </a:moveTo>
                <a:cubicBezTo>
                  <a:pt x="1858" y="959"/>
                  <a:pt x="1857" y="990"/>
                  <a:pt x="1854" y="1020"/>
                </a:cubicBezTo>
                <a:cubicBezTo>
                  <a:pt x="1851" y="1050"/>
                  <a:pt x="1846" y="1080"/>
                  <a:pt x="1840" y="1110"/>
                </a:cubicBezTo>
                <a:cubicBezTo>
                  <a:pt x="1834" y="1140"/>
                  <a:pt x="1827" y="1170"/>
                  <a:pt x="1818" y="1199"/>
                </a:cubicBezTo>
                <a:cubicBezTo>
                  <a:pt x="1809" y="1228"/>
                  <a:pt x="1799" y="1256"/>
                  <a:pt x="1787" y="1284"/>
                </a:cubicBezTo>
                <a:cubicBezTo>
                  <a:pt x="1776" y="1313"/>
                  <a:pt x="1763" y="1340"/>
                  <a:pt x="1748" y="1367"/>
                </a:cubicBezTo>
                <a:cubicBezTo>
                  <a:pt x="1734" y="1394"/>
                  <a:pt x="1718" y="1420"/>
                  <a:pt x="1702" y="1445"/>
                </a:cubicBezTo>
                <a:cubicBezTo>
                  <a:pt x="1685" y="1470"/>
                  <a:pt x="1667" y="1495"/>
                  <a:pt x="1647" y="1518"/>
                </a:cubicBezTo>
                <a:cubicBezTo>
                  <a:pt x="1628" y="1542"/>
                  <a:pt x="1608" y="1564"/>
                  <a:pt x="1586" y="1586"/>
                </a:cubicBezTo>
                <a:cubicBezTo>
                  <a:pt x="1565" y="1607"/>
                  <a:pt x="1542" y="1628"/>
                  <a:pt x="1519" y="1647"/>
                </a:cubicBezTo>
                <a:cubicBezTo>
                  <a:pt x="1495" y="1666"/>
                  <a:pt x="1471" y="1684"/>
                  <a:pt x="1445" y="1701"/>
                </a:cubicBezTo>
                <a:cubicBezTo>
                  <a:pt x="1420" y="1718"/>
                  <a:pt x="1394" y="1734"/>
                  <a:pt x="1367" y="1748"/>
                </a:cubicBezTo>
                <a:cubicBezTo>
                  <a:pt x="1340" y="1762"/>
                  <a:pt x="1313" y="1775"/>
                  <a:pt x="1285" y="1787"/>
                </a:cubicBezTo>
                <a:cubicBezTo>
                  <a:pt x="1257" y="1799"/>
                  <a:pt x="1228" y="1809"/>
                  <a:pt x="1199" y="1818"/>
                </a:cubicBezTo>
                <a:cubicBezTo>
                  <a:pt x="1170" y="1826"/>
                  <a:pt x="1140" y="1834"/>
                  <a:pt x="1111" y="1840"/>
                </a:cubicBezTo>
                <a:cubicBezTo>
                  <a:pt x="1081" y="1846"/>
                  <a:pt x="1051" y="1850"/>
                  <a:pt x="1020" y="1853"/>
                </a:cubicBezTo>
                <a:cubicBezTo>
                  <a:pt x="990" y="1856"/>
                  <a:pt x="960" y="1858"/>
                  <a:pt x="929" y="1858"/>
                </a:cubicBezTo>
                <a:cubicBezTo>
                  <a:pt x="899" y="1858"/>
                  <a:pt x="869" y="1856"/>
                  <a:pt x="838" y="1853"/>
                </a:cubicBezTo>
                <a:cubicBezTo>
                  <a:pt x="808" y="1850"/>
                  <a:pt x="778" y="1846"/>
                  <a:pt x="748" y="1840"/>
                </a:cubicBezTo>
                <a:cubicBezTo>
                  <a:pt x="719" y="1834"/>
                  <a:pt x="689" y="1826"/>
                  <a:pt x="660" y="1818"/>
                </a:cubicBezTo>
                <a:cubicBezTo>
                  <a:pt x="631" y="1809"/>
                  <a:pt x="602" y="1799"/>
                  <a:pt x="574" y="1787"/>
                </a:cubicBezTo>
                <a:cubicBezTo>
                  <a:pt x="545" y="1775"/>
                  <a:pt x="518" y="1762"/>
                  <a:pt x="491" y="1748"/>
                </a:cubicBezTo>
                <a:cubicBezTo>
                  <a:pt x="464" y="1734"/>
                  <a:pt x="438" y="1718"/>
                  <a:pt x="413" y="1701"/>
                </a:cubicBezTo>
                <a:cubicBezTo>
                  <a:pt x="387" y="1684"/>
                  <a:pt x="363" y="1666"/>
                  <a:pt x="339" y="1647"/>
                </a:cubicBezTo>
                <a:cubicBezTo>
                  <a:pt x="316" y="1628"/>
                  <a:pt x="293" y="1607"/>
                  <a:pt x="272" y="1586"/>
                </a:cubicBezTo>
                <a:cubicBezTo>
                  <a:pt x="250" y="1564"/>
                  <a:pt x="230" y="1542"/>
                  <a:pt x="211" y="1518"/>
                </a:cubicBezTo>
                <a:cubicBezTo>
                  <a:pt x="191" y="1495"/>
                  <a:pt x="173" y="1470"/>
                  <a:pt x="156" y="1445"/>
                </a:cubicBezTo>
                <a:cubicBezTo>
                  <a:pt x="140" y="1420"/>
                  <a:pt x="124" y="1394"/>
                  <a:pt x="110" y="1367"/>
                </a:cubicBezTo>
                <a:cubicBezTo>
                  <a:pt x="95" y="1340"/>
                  <a:pt x="82" y="1313"/>
                  <a:pt x="71" y="1284"/>
                </a:cubicBezTo>
                <a:cubicBezTo>
                  <a:pt x="59" y="1256"/>
                  <a:pt x="49" y="1228"/>
                  <a:pt x="40" y="1199"/>
                </a:cubicBezTo>
                <a:cubicBezTo>
                  <a:pt x="31" y="1170"/>
                  <a:pt x="24" y="1140"/>
                  <a:pt x="18" y="1110"/>
                </a:cubicBezTo>
                <a:cubicBezTo>
                  <a:pt x="12" y="1080"/>
                  <a:pt x="7" y="1050"/>
                  <a:pt x="4" y="1020"/>
                </a:cubicBezTo>
                <a:cubicBezTo>
                  <a:pt x="1" y="990"/>
                  <a:pt x="0" y="959"/>
                  <a:pt x="0" y="929"/>
                </a:cubicBezTo>
                <a:cubicBezTo>
                  <a:pt x="0" y="899"/>
                  <a:pt x="1" y="868"/>
                  <a:pt x="4" y="838"/>
                </a:cubicBezTo>
                <a:cubicBezTo>
                  <a:pt x="7" y="808"/>
                  <a:pt x="12" y="778"/>
                  <a:pt x="18" y="748"/>
                </a:cubicBezTo>
                <a:cubicBezTo>
                  <a:pt x="24" y="717"/>
                  <a:pt x="31" y="688"/>
                  <a:pt x="40" y="659"/>
                </a:cubicBezTo>
                <a:cubicBezTo>
                  <a:pt x="49" y="629"/>
                  <a:pt x="59" y="601"/>
                  <a:pt x="71" y="573"/>
                </a:cubicBezTo>
                <a:cubicBezTo>
                  <a:pt x="82" y="545"/>
                  <a:pt x="95" y="517"/>
                  <a:pt x="110" y="490"/>
                </a:cubicBezTo>
                <a:cubicBezTo>
                  <a:pt x="124" y="464"/>
                  <a:pt x="140" y="438"/>
                  <a:pt x="156" y="412"/>
                </a:cubicBezTo>
                <a:cubicBezTo>
                  <a:pt x="173" y="387"/>
                  <a:pt x="191" y="363"/>
                  <a:pt x="211" y="339"/>
                </a:cubicBezTo>
                <a:cubicBezTo>
                  <a:pt x="230" y="316"/>
                  <a:pt x="250" y="293"/>
                  <a:pt x="272" y="272"/>
                </a:cubicBezTo>
                <a:cubicBezTo>
                  <a:pt x="293" y="250"/>
                  <a:pt x="316" y="230"/>
                  <a:pt x="339" y="210"/>
                </a:cubicBezTo>
                <a:cubicBezTo>
                  <a:pt x="363" y="191"/>
                  <a:pt x="387" y="173"/>
                  <a:pt x="413" y="156"/>
                </a:cubicBezTo>
                <a:cubicBezTo>
                  <a:pt x="438" y="139"/>
                  <a:pt x="464" y="124"/>
                  <a:pt x="491" y="109"/>
                </a:cubicBezTo>
                <a:cubicBezTo>
                  <a:pt x="518" y="95"/>
                  <a:pt x="545" y="82"/>
                  <a:pt x="574" y="70"/>
                </a:cubicBezTo>
                <a:cubicBezTo>
                  <a:pt x="602" y="59"/>
                  <a:pt x="631" y="48"/>
                  <a:pt x="660" y="40"/>
                </a:cubicBezTo>
                <a:cubicBezTo>
                  <a:pt x="689" y="31"/>
                  <a:pt x="719" y="23"/>
                  <a:pt x="748" y="17"/>
                </a:cubicBezTo>
                <a:cubicBezTo>
                  <a:pt x="778" y="11"/>
                  <a:pt x="808" y="7"/>
                  <a:pt x="838" y="4"/>
                </a:cubicBezTo>
                <a:cubicBezTo>
                  <a:pt x="869" y="1"/>
                  <a:pt x="899" y="0"/>
                  <a:pt x="929" y="0"/>
                </a:cubicBezTo>
                <a:cubicBezTo>
                  <a:pt x="960" y="0"/>
                  <a:pt x="990" y="1"/>
                  <a:pt x="1020" y="4"/>
                </a:cubicBezTo>
                <a:cubicBezTo>
                  <a:pt x="1051" y="7"/>
                  <a:pt x="1081" y="11"/>
                  <a:pt x="1111" y="17"/>
                </a:cubicBezTo>
                <a:cubicBezTo>
                  <a:pt x="1140" y="23"/>
                  <a:pt x="1170" y="31"/>
                  <a:pt x="1199" y="40"/>
                </a:cubicBezTo>
                <a:cubicBezTo>
                  <a:pt x="1228" y="48"/>
                  <a:pt x="1257" y="59"/>
                  <a:pt x="1285" y="70"/>
                </a:cubicBezTo>
                <a:cubicBezTo>
                  <a:pt x="1313" y="82"/>
                  <a:pt x="1340" y="95"/>
                  <a:pt x="1367" y="109"/>
                </a:cubicBezTo>
                <a:cubicBezTo>
                  <a:pt x="1394" y="124"/>
                  <a:pt x="1420" y="139"/>
                  <a:pt x="1445" y="156"/>
                </a:cubicBezTo>
                <a:cubicBezTo>
                  <a:pt x="1471" y="173"/>
                  <a:pt x="1495" y="191"/>
                  <a:pt x="1519" y="210"/>
                </a:cubicBezTo>
                <a:cubicBezTo>
                  <a:pt x="1542" y="230"/>
                  <a:pt x="1565" y="250"/>
                  <a:pt x="1586" y="272"/>
                </a:cubicBezTo>
                <a:cubicBezTo>
                  <a:pt x="1608" y="293"/>
                  <a:pt x="1628" y="316"/>
                  <a:pt x="1647" y="339"/>
                </a:cubicBezTo>
                <a:cubicBezTo>
                  <a:pt x="1667" y="363"/>
                  <a:pt x="1685" y="387"/>
                  <a:pt x="1702" y="412"/>
                </a:cubicBezTo>
                <a:cubicBezTo>
                  <a:pt x="1718" y="438"/>
                  <a:pt x="1734" y="464"/>
                  <a:pt x="1748" y="490"/>
                </a:cubicBezTo>
                <a:cubicBezTo>
                  <a:pt x="1763" y="517"/>
                  <a:pt x="1776" y="545"/>
                  <a:pt x="1787" y="573"/>
                </a:cubicBezTo>
                <a:cubicBezTo>
                  <a:pt x="1799" y="601"/>
                  <a:pt x="1809" y="629"/>
                  <a:pt x="1818" y="659"/>
                </a:cubicBezTo>
                <a:cubicBezTo>
                  <a:pt x="1827" y="688"/>
                  <a:pt x="1834" y="717"/>
                  <a:pt x="1840" y="748"/>
                </a:cubicBezTo>
                <a:cubicBezTo>
                  <a:pt x="1846" y="778"/>
                  <a:pt x="1851" y="808"/>
                  <a:pt x="1854" y="838"/>
                </a:cubicBezTo>
                <a:cubicBezTo>
                  <a:pt x="1857" y="868"/>
                  <a:pt x="1858" y="899"/>
                  <a:pt x="1858" y="929"/>
                </a:cubicBezTo>
                <a:close/>
              </a:path>
            </a:pathLst>
          </a:custGeom>
          <a:solidFill>
            <a:srgbClr val="7BF1A8">
              <a:alpha val="1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9" name="Textfeld 1078"/>
          <p:cNvSpPr txBox="1"/>
          <p:nvPr/>
        </p:nvSpPr>
        <p:spPr>
          <a:xfrm>
            <a:off x="5933160" y="5466600"/>
            <a:ext cx="10832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Wirkungseintritt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rafik 33"/>
          <p:cNvPicPr/>
          <p:nvPr/>
        </p:nvPicPr>
        <p:blipFill>
          <a:blip r:embed="rId2"/>
          <a:stretch/>
        </p:blipFill>
        <p:spPr>
          <a:xfrm>
            <a:off x="0" y="0"/>
            <a:ext cx="10696320" cy="6250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5" name="Grafik 34"/>
          <p:cNvPicPr/>
          <p:nvPr/>
        </p:nvPicPr>
        <p:blipFill>
          <a:blip r:embed="rId3"/>
          <a:stretch/>
        </p:blipFill>
        <p:spPr>
          <a:xfrm>
            <a:off x="534960" y="735480"/>
            <a:ext cx="801720" cy="33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6" name="Freihandform: Form 35"/>
          <p:cNvSpPr/>
          <p:nvPr/>
        </p:nvSpPr>
        <p:spPr>
          <a:xfrm>
            <a:off x="0" y="5782680"/>
            <a:ext cx="10696680" cy="468360"/>
          </a:xfrm>
          <a:custGeom>
            <a:avLst/>
            <a:gdLst/>
            <a:ahLst/>
            <a:cxnLst/>
            <a:rect l="0" t="0" r="r" b="b"/>
            <a:pathLst>
              <a:path w="29713" h="1301">
                <a:moveTo>
                  <a:pt x="0" y="0"/>
                </a:moveTo>
                <a:lnTo>
                  <a:pt x="29713" y="0"/>
                </a:lnTo>
                <a:lnTo>
                  <a:pt x="29713" y="1301"/>
                </a:lnTo>
                <a:lnTo>
                  <a:pt x="0" y="1301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3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37" name="Grafik 36"/>
          <p:cNvPicPr/>
          <p:nvPr/>
        </p:nvPicPr>
        <p:blipFill>
          <a:blip r:embed="rId4"/>
          <a:stretch/>
        </p:blipFill>
        <p:spPr>
          <a:xfrm>
            <a:off x="334440" y="5958360"/>
            <a:ext cx="10008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8" name="Textfeld 37"/>
          <p:cNvSpPr txBox="1"/>
          <p:nvPr/>
        </p:nvSpPr>
        <p:spPr>
          <a:xfrm>
            <a:off x="534960" y="322560"/>
            <a:ext cx="7075800" cy="3495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2370" b="1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Deﬁnition und Behandlungsziele der OMG</a:t>
            </a:r>
            <a:endParaRPr lang="en-US" sz="237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501480" y="5950080"/>
            <a:ext cx="7722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 13. Juli 2025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Freihandform: Form 39"/>
          <p:cNvSpPr/>
          <p:nvPr/>
        </p:nvSpPr>
        <p:spPr>
          <a:xfrm>
            <a:off x="551520" y="1103040"/>
            <a:ext cx="4529520" cy="2808000"/>
          </a:xfrm>
          <a:custGeom>
            <a:avLst/>
            <a:gdLst/>
            <a:ahLst/>
            <a:cxnLst/>
            <a:rect l="0" t="0" r="r" b="b"/>
            <a:pathLst>
              <a:path w="12582" h="7800">
                <a:moveTo>
                  <a:pt x="0" y="7615"/>
                </a:moveTo>
                <a:lnTo>
                  <a:pt x="0" y="185"/>
                </a:lnTo>
                <a:cubicBezTo>
                  <a:pt x="0" y="173"/>
                  <a:pt x="0" y="161"/>
                  <a:pt x="2" y="149"/>
                </a:cubicBezTo>
                <a:cubicBezTo>
                  <a:pt x="4" y="137"/>
                  <a:pt x="7" y="126"/>
                  <a:pt x="10" y="114"/>
                </a:cubicBezTo>
                <a:cubicBezTo>
                  <a:pt x="14" y="103"/>
                  <a:pt x="18" y="92"/>
                  <a:pt x="23" y="82"/>
                </a:cubicBezTo>
                <a:cubicBezTo>
                  <a:pt x="28" y="72"/>
                  <a:pt x="34" y="63"/>
                  <a:pt x="40" y="54"/>
                </a:cubicBezTo>
                <a:cubicBezTo>
                  <a:pt x="47" y="45"/>
                  <a:pt x="54" y="38"/>
                  <a:pt x="61" y="31"/>
                </a:cubicBezTo>
                <a:cubicBezTo>
                  <a:pt x="69" y="24"/>
                  <a:pt x="77" y="18"/>
                  <a:pt x="86" y="14"/>
                </a:cubicBezTo>
                <a:cubicBezTo>
                  <a:pt x="94" y="9"/>
                  <a:pt x="103" y="6"/>
                  <a:pt x="112" y="3"/>
                </a:cubicBezTo>
                <a:cubicBezTo>
                  <a:pt x="121" y="1"/>
                  <a:pt x="130" y="0"/>
                  <a:pt x="139" y="0"/>
                </a:cubicBezTo>
                <a:lnTo>
                  <a:pt x="12396" y="0"/>
                </a:lnTo>
                <a:cubicBezTo>
                  <a:pt x="12409" y="0"/>
                  <a:pt x="12421" y="1"/>
                  <a:pt x="12433" y="3"/>
                </a:cubicBezTo>
                <a:cubicBezTo>
                  <a:pt x="12445" y="6"/>
                  <a:pt x="12456" y="9"/>
                  <a:pt x="12467" y="14"/>
                </a:cubicBezTo>
                <a:cubicBezTo>
                  <a:pt x="12479" y="18"/>
                  <a:pt x="12489" y="24"/>
                  <a:pt x="12500" y="31"/>
                </a:cubicBezTo>
                <a:cubicBezTo>
                  <a:pt x="12510" y="38"/>
                  <a:pt x="12519" y="45"/>
                  <a:pt x="12528" y="54"/>
                </a:cubicBezTo>
                <a:cubicBezTo>
                  <a:pt x="12536" y="63"/>
                  <a:pt x="12544" y="72"/>
                  <a:pt x="12551" y="82"/>
                </a:cubicBezTo>
                <a:cubicBezTo>
                  <a:pt x="12558" y="92"/>
                  <a:pt x="12563" y="103"/>
                  <a:pt x="12568" y="114"/>
                </a:cubicBezTo>
                <a:cubicBezTo>
                  <a:pt x="12573" y="126"/>
                  <a:pt x="12576" y="137"/>
                  <a:pt x="12578" y="149"/>
                </a:cubicBezTo>
                <a:cubicBezTo>
                  <a:pt x="12581" y="161"/>
                  <a:pt x="12582" y="173"/>
                  <a:pt x="12582" y="185"/>
                </a:cubicBezTo>
                <a:lnTo>
                  <a:pt x="12582" y="7615"/>
                </a:lnTo>
                <a:cubicBezTo>
                  <a:pt x="12582" y="7627"/>
                  <a:pt x="12581" y="7639"/>
                  <a:pt x="12578" y="7651"/>
                </a:cubicBezTo>
                <a:cubicBezTo>
                  <a:pt x="12576" y="7663"/>
                  <a:pt x="12573" y="7674"/>
                  <a:pt x="12568" y="7686"/>
                </a:cubicBezTo>
                <a:cubicBezTo>
                  <a:pt x="12563" y="7697"/>
                  <a:pt x="12558" y="7708"/>
                  <a:pt x="12551" y="7718"/>
                </a:cubicBezTo>
                <a:cubicBezTo>
                  <a:pt x="12544" y="7728"/>
                  <a:pt x="12536" y="7737"/>
                  <a:pt x="12528" y="7746"/>
                </a:cubicBezTo>
                <a:cubicBezTo>
                  <a:pt x="12519" y="7754"/>
                  <a:pt x="12510" y="7762"/>
                  <a:pt x="12500" y="7769"/>
                </a:cubicBezTo>
                <a:cubicBezTo>
                  <a:pt x="12489" y="7776"/>
                  <a:pt x="12479" y="7781"/>
                  <a:pt x="12467" y="7786"/>
                </a:cubicBezTo>
                <a:cubicBezTo>
                  <a:pt x="12456" y="7791"/>
                  <a:pt x="12445" y="7794"/>
                  <a:pt x="12433" y="7797"/>
                </a:cubicBezTo>
                <a:cubicBezTo>
                  <a:pt x="12421" y="7799"/>
                  <a:pt x="12409" y="7800"/>
                  <a:pt x="12396" y="7800"/>
                </a:cubicBezTo>
                <a:lnTo>
                  <a:pt x="139" y="7800"/>
                </a:lnTo>
                <a:cubicBezTo>
                  <a:pt x="130" y="7800"/>
                  <a:pt x="121" y="7799"/>
                  <a:pt x="112" y="7797"/>
                </a:cubicBezTo>
                <a:cubicBezTo>
                  <a:pt x="103" y="7794"/>
                  <a:pt x="94" y="7791"/>
                  <a:pt x="86" y="7786"/>
                </a:cubicBezTo>
                <a:cubicBezTo>
                  <a:pt x="77" y="7781"/>
                  <a:pt x="69" y="7776"/>
                  <a:pt x="61" y="7769"/>
                </a:cubicBezTo>
                <a:cubicBezTo>
                  <a:pt x="54" y="7762"/>
                  <a:pt x="47" y="7754"/>
                  <a:pt x="40" y="7746"/>
                </a:cubicBezTo>
                <a:cubicBezTo>
                  <a:pt x="34" y="7737"/>
                  <a:pt x="28" y="7728"/>
                  <a:pt x="23" y="7718"/>
                </a:cubicBezTo>
                <a:cubicBezTo>
                  <a:pt x="18" y="7708"/>
                  <a:pt x="14" y="7697"/>
                  <a:pt x="10" y="7686"/>
                </a:cubicBezTo>
                <a:cubicBezTo>
                  <a:pt x="7" y="7674"/>
                  <a:pt x="4" y="7663"/>
                  <a:pt x="2" y="7651"/>
                </a:cubicBezTo>
                <a:cubicBezTo>
                  <a:pt x="0" y="7639"/>
                  <a:pt x="0" y="7627"/>
                  <a:pt x="0" y="7615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Freihandform: Form 40"/>
          <p:cNvSpPr/>
          <p:nvPr/>
        </p:nvSpPr>
        <p:spPr>
          <a:xfrm>
            <a:off x="534600" y="1103040"/>
            <a:ext cx="67320" cy="2808000"/>
          </a:xfrm>
          <a:custGeom>
            <a:avLst/>
            <a:gdLst/>
            <a:ahLst/>
            <a:cxnLst/>
            <a:rect l="0" t="0" r="r" b="b"/>
            <a:pathLst>
              <a:path w="187" h="7800">
                <a:moveTo>
                  <a:pt x="151" y="14"/>
                </a:moveTo>
                <a:cubicBezTo>
                  <a:pt x="140" y="23"/>
                  <a:pt x="130" y="37"/>
                  <a:pt x="121" y="54"/>
                </a:cubicBezTo>
                <a:cubicBezTo>
                  <a:pt x="112" y="71"/>
                  <a:pt x="106" y="92"/>
                  <a:pt x="101" y="114"/>
                </a:cubicBezTo>
                <a:cubicBezTo>
                  <a:pt x="96" y="137"/>
                  <a:pt x="94" y="161"/>
                  <a:pt x="94" y="185"/>
                </a:cubicBezTo>
                <a:lnTo>
                  <a:pt x="94" y="7615"/>
                </a:lnTo>
                <a:cubicBezTo>
                  <a:pt x="94" y="7639"/>
                  <a:pt x="96" y="7663"/>
                  <a:pt x="101" y="7686"/>
                </a:cubicBezTo>
                <a:cubicBezTo>
                  <a:pt x="106" y="7708"/>
                  <a:pt x="112" y="7728"/>
                  <a:pt x="121" y="7746"/>
                </a:cubicBezTo>
                <a:cubicBezTo>
                  <a:pt x="130" y="7763"/>
                  <a:pt x="140" y="7777"/>
                  <a:pt x="151" y="7786"/>
                </a:cubicBezTo>
                <a:cubicBezTo>
                  <a:pt x="163" y="7795"/>
                  <a:pt x="175" y="7800"/>
                  <a:pt x="187" y="7800"/>
                </a:cubicBezTo>
                <a:cubicBezTo>
                  <a:pt x="162" y="7800"/>
                  <a:pt x="139" y="7795"/>
                  <a:pt x="116" y="7786"/>
                </a:cubicBezTo>
                <a:cubicBezTo>
                  <a:pt x="93" y="7777"/>
                  <a:pt x="72" y="7763"/>
                  <a:pt x="55" y="7746"/>
                </a:cubicBezTo>
                <a:cubicBezTo>
                  <a:pt x="37" y="7728"/>
                  <a:pt x="24" y="7708"/>
                  <a:pt x="14" y="7686"/>
                </a:cubicBezTo>
                <a:cubicBezTo>
                  <a:pt x="5" y="7663"/>
                  <a:pt x="0" y="7639"/>
                  <a:pt x="0" y="7615"/>
                </a:cubicBezTo>
                <a:lnTo>
                  <a:pt x="0" y="185"/>
                </a:lnTo>
                <a:cubicBezTo>
                  <a:pt x="0" y="161"/>
                  <a:pt x="5" y="137"/>
                  <a:pt x="14" y="114"/>
                </a:cubicBezTo>
                <a:cubicBezTo>
                  <a:pt x="24" y="92"/>
                  <a:pt x="37" y="71"/>
                  <a:pt x="55" y="54"/>
                </a:cubicBezTo>
                <a:cubicBezTo>
                  <a:pt x="72" y="37"/>
                  <a:pt x="93" y="23"/>
                  <a:pt x="116" y="14"/>
                </a:cubicBezTo>
                <a:cubicBezTo>
                  <a:pt x="139" y="4"/>
                  <a:pt x="162" y="0"/>
                  <a:pt x="187" y="0"/>
                </a:cubicBezTo>
                <a:cubicBezTo>
                  <a:pt x="175" y="0"/>
                  <a:pt x="163" y="4"/>
                  <a:pt x="151" y="14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Freihandform: Form 41"/>
          <p:cNvSpPr/>
          <p:nvPr/>
        </p:nvSpPr>
        <p:spPr>
          <a:xfrm>
            <a:off x="768600" y="1303560"/>
            <a:ext cx="401400" cy="434880"/>
          </a:xfrm>
          <a:custGeom>
            <a:avLst/>
            <a:gdLst/>
            <a:ahLst/>
            <a:cxnLst/>
            <a:rect l="0" t="0" r="r" b="b"/>
            <a:pathLst>
              <a:path w="1115" h="1208">
                <a:moveTo>
                  <a:pt x="0" y="651"/>
                </a:moveTo>
                <a:lnTo>
                  <a:pt x="0" y="557"/>
                </a:lnTo>
                <a:cubicBezTo>
                  <a:pt x="0" y="520"/>
                  <a:pt x="4" y="484"/>
                  <a:pt x="11" y="448"/>
                </a:cubicBezTo>
                <a:cubicBezTo>
                  <a:pt x="18" y="412"/>
                  <a:pt x="29" y="377"/>
                  <a:pt x="43" y="344"/>
                </a:cubicBezTo>
                <a:cubicBezTo>
                  <a:pt x="57" y="310"/>
                  <a:pt x="74" y="278"/>
                  <a:pt x="94" y="247"/>
                </a:cubicBezTo>
                <a:cubicBezTo>
                  <a:pt x="114" y="217"/>
                  <a:pt x="137" y="189"/>
                  <a:pt x="163" y="163"/>
                </a:cubicBezTo>
                <a:cubicBezTo>
                  <a:pt x="189" y="137"/>
                  <a:pt x="217" y="114"/>
                  <a:pt x="248" y="94"/>
                </a:cubicBezTo>
                <a:cubicBezTo>
                  <a:pt x="278" y="73"/>
                  <a:pt x="310" y="56"/>
                  <a:pt x="344" y="42"/>
                </a:cubicBezTo>
                <a:cubicBezTo>
                  <a:pt x="378" y="28"/>
                  <a:pt x="413" y="18"/>
                  <a:pt x="449" y="10"/>
                </a:cubicBezTo>
                <a:cubicBezTo>
                  <a:pt x="484" y="3"/>
                  <a:pt x="521" y="0"/>
                  <a:pt x="557" y="0"/>
                </a:cubicBezTo>
                <a:cubicBezTo>
                  <a:pt x="594" y="0"/>
                  <a:pt x="630" y="3"/>
                  <a:pt x="667" y="10"/>
                </a:cubicBezTo>
                <a:cubicBezTo>
                  <a:pt x="703" y="18"/>
                  <a:pt x="738" y="28"/>
                  <a:pt x="771" y="42"/>
                </a:cubicBezTo>
                <a:cubicBezTo>
                  <a:pt x="805" y="56"/>
                  <a:pt x="837" y="73"/>
                  <a:pt x="868" y="94"/>
                </a:cubicBezTo>
                <a:cubicBezTo>
                  <a:pt x="898" y="114"/>
                  <a:pt x="926" y="137"/>
                  <a:pt x="952" y="163"/>
                </a:cubicBezTo>
                <a:cubicBezTo>
                  <a:pt x="978" y="189"/>
                  <a:pt x="1001" y="217"/>
                  <a:pt x="1021" y="247"/>
                </a:cubicBezTo>
                <a:cubicBezTo>
                  <a:pt x="1042" y="278"/>
                  <a:pt x="1059" y="310"/>
                  <a:pt x="1073" y="344"/>
                </a:cubicBezTo>
                <a:cubicBezTo>
                  <a:pt x="1087" y="377"/>
                  <a:pt x="1097" y="412"/>
                  <a:pt x="1105" y="448"/>
                </a:cubicBezTo>
                <a:cubicBezTo>
                  <a:pt x="1112" y="484"/>
                  <a:pt x="1115" y="520"/>
                  <a:pt x="1115" y="557"/>
                </a:cubicBezTo>
                <a:lnTo>
                  <a:pt x="1115" y="651"/>
                </a:lnTo>
                <a:cubicBezTo>
                  <a:pt x="1115" y="687"/>
                  <a:pt x="1112" y="724"/>
                  <a:pt x="1105" y="759"/>
                </a:cubicBezTo>
                <a:cubicBezTo>
                  <a:pt x="1097" y="795"/>
                  <a:pt x="1087" y="830"/>
                  <a:pt x="1073" y="864"/>
                </a:cubicBezTo>
                <a:cubicBezTo>
                  <a:pt x="1059" y="898"/>
                  <a:pt x="1042" y="930"/>
                  <a:pt x="1021" y="960"/>
                </a:cubicBezTo>
                <a:cubicBezTo>
                  <a:pt x="1001" y="991"/>
                  <a:pt x="978" y="1019"/>
                  <a:pt x="952" y="1045"/>
                </a:cubicBezTo>
                <a:cubicBezTo>
                  <a:pt x="926" y="1071"/>
                  <a:pt x="898" y="1094"/>
                  <a:pt x="868" y="1114"/>
                </a:cubicBezTo>
                <a:cubicBezTo>
                  <a:pt x="837" y="1134"/>
                  <a:pt x="805" y="1151"/>
                  <a:pt x="771" y="1165"/>
                </a:cubicBezTo>
                <a:cubicBezTo>
                  <a:pt x="738" y="1179"/>
                  <a:pt x="703" y="1190"/>
                  <a:pt x="667" y="1197"/>
                </a:cubicBezTo>
                <a:cubicBezTo>
                  <a:pt x="630" y="1204"/>
                  <a:pt x="594" y="1208"/>
                  <a:pt x="557" y="1208"/>
                </a:cubicBezTo>
                <a:cubicBezTo>
                  <a:pt x="521" y="1208"/>
                  <a:pt x="484" y="1204"/>
                  <a:pt x="449" y="1197"/>
                </a:cubicBezTo>
                <a:cubicBezTo>
                  <a:pt x="413" y="1190"/>
                  <a:pt x="378" y="1179"/>
                  <a:pt x="344" y="1165"/>
                </a:cubicBezTo>
                <a:cubicBezTo>
                  <a:pt x="310" y="1151"/>
                  <a:pt x="278" y="1134"/>
                  <a:pt x="248" y="1114"/>
                </a:cubicBezTo>
                <a:cubicBezTo>
                  <a:pt x="217" y="1094"/>
                  <a:pt x="189" y="1071"/>
                  <a:pt x="163" y="1045"/>
                </a:cubicBezTo>
                <a:cubicBezTo>
                  <a:pt x="137" y="1019"/>
                  <a:pt x="114" y="991"/>
                  <a:pt x="94" y="960"/>
                </a:cubicBezTo>
                <a:cubicBezTo>
                  <a:pt x="74" y="930"/>
                  <a:pt x="57" y="898"/>
                  <a:pt x="43" y="864"/>
                </a:cubicBezTo>
                <a:cubicBezTo>
                  <a:pt x="29" y="830"/>
                  <a:pt x="18" y="795"/>
                  <a:pt x="11" y="759"/>
                </a:cubicBezTo>
                <a:cubicBezTo>
                  <a:pt x="4" y="724"/>
                  <a:pt x="0" y="687"/>
                  <a:pt x="0" y="651"/>
                </a:cubicBezTo>
                <a:close/>
              </a:path>
            </a:pathLst>
          </a:custGeom>
          <a:solidFill>
            <a:srgbClr val="60A5FA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3" name="Grafik 42"/>
          <p:cNvPicPr/>
          <p:nvPr/>
        </p:nvPicPr>
        <p:blipFill>
          <a:blip r:embed="rId5"/>
          <a:stretch/>
        </p:blipFill>
        <p:spPr>
          <a:xfrm>
            <a:off x="869040" y="1404000"/>
            <a:ext cx="2001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4" name="Textfeld 43"/>
          <p:cNvSpPr txBox="1"/>
          <p:nvPr/>
        </p:nvSpPr>
        <p:spPr>
          <a:xfrm>
            <a:off x="3727080" y="5934600"/>
            <a:ext cx="41965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Therapieoptionen für Myasthenia Gravis: Chancen und Risiken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1303560" y="1317960"/>
            <a:ext cx="313920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580" b="1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Was ist okuläre Myasthenia</a:t>
            </a:r>
            <a:endParaRPr lang="en-US" sz="158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1303560" y="1585440"/>
            <a:ext cx="81612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580" b="1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gravis?</a:t>
            </a:r>
            <a:endParaRPr lang="en-US" sz="158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" name="Textfeld 46"/>
          <p:cNvSpPr txBox="1"/>
          <p:nvPr/>
        </p:nvSpPr>
        <p:spPr>
          <a:xfrm>
            <a:off x="768960" y="1999800"/>
            <a:ext cx="314568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18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Autoimmunerkrankung, die sich zunächst</a:t>
            </a:r>
            <a:endParaRPr lang="en-US" sz="118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768960" y="2233800"/>
            <a:ext cx="347076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18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ausschließlich auf die äußeren Augenmuskeln</a:t>
            </a:r>
            <a:endParaRPr lang="en-US" sz="118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9" name="Grafik 48"/>
          <p:cNvPicPr/>
          <p:nvPr/>
        </p:nvPicPr>
        <p:blipFill>
          <a:blip r:embed="rId6"/>
          <a:stretch/>
        </p:blipFill>
        <p:spPr>
          <a:xfrm>
            <a:off x="768960" y="2908080"/>
            <a:ext cx="19188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0" name="Textfeld 49"/>
          <p:cNvSpPr txBox="1"/>
          <p:nvPr/>
        </p:nvSpPr>
        <p:spPr>
          <a:xfrm>
            <a:off x="768960" y="2467800"/>
            <a:ext cx="84312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18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beschränkt</a:t>
            </a:r>
            <a:endParaRPr lang="en-US" sz="118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Freihandform: Form 50"/>
          <p:cNvSpPr/>
          <p:nvPr/>
        </p:nvSpPr>
        <p:spPr>
          <a:xfrm>
            <a:off x="969120" y="3275640"/>
            <a:ext cx="50400" cy="50400"/>
          </a:xfrm>
          <a:custGeom>
            <a:avLst/>
            <a:gdLst/>
            <a:ahLst/>
            <a:cxnLst/>
            <a:rect l="0" t="0" r="r" b="b"/>
            <a:pathLst>
              <a:path w="140" h="140">
                <a:moveTo>
                  <a:pt x="140" y="71"/>
                </a:moveTo>
                <a:cubicBezTo>
                  <a:pt x="140" y="80"/>
                  <a:pt x="139" y="89"/>
                  <a:pt x="135" y="97"/>
                </a:cubicBezTo>
                <a:cubicBezTo>
                  <a:pt x="132" y="106"/>
                  <a:pt x="127" y="113"/>
                  <a:pt x="120" y="120"/>
                </a:cubicBezTo>
                <a:cubicBezTo>
                  <a:pt x="114" y="126"/>
                  <a:pt x="106" y="131"/>
                  <a:pt x="98" y="135"/>
                </a:cubicBezTo>
                <a:cubicBezTo>
                  <a:pt x="89" y="139"/>
                  <a:pt x="80" y="140"/>
                  <a:pt x="71" y="140"/>
                </a:cubicBezTo>
                <a:cubicBezTo>
                  <a:pt x="62" y="140"/>
                  <a:pt x="53" y="139"/>
                  <a:pt x="44" y="135"/>
                </a:cubicBezTo>
                <a:cubicBezTo>
                  <a:pt x="36" y="131"/>
                  <a:pt x="28" y="126"/>
                  <a:pt x="22" y="120"/>
                </a:cubicBezTo>
                <a:cubicBezTo>
                  <a:pt x="14" y="113"/>
                  <a:pt x="9" y="106"/>
                  <a:pt x="6" y="97"/>
                </a:cubicBezTo>
                <a:cubicBezTo>
                  <a:pt x="2" y="89"/>
                  <a:pt x="0" y="80"/>
                  <a:pt x="0" y="71"/>
                </a:cubicBezTo>
                <a:cubicBezTo>
                  <a:pt x="0" y="61"/>
                  <a:pt x="2" y="53"/>
                  <a:pt x="6" y="44"/>
                </a:cubicBezTo>
                <a:cubicBezTo>
                  <a:pt x="9" y="35"/>
                  <a:pt x="14" y="28"/>
                  <a:pt x="22" y="21"/>
                </a:cubicBezTo>
                <a:cubicBezTo>
                  <a:pt x="28" y="15"/>
                  <a:pt x="36" y="10"/>
                  <a:pt x="44" y="5"/>
                </a:cubicBezTo>
                <a:cubicBezTo>
                  <a:pt x="53" y="2"/>
                  <a:pt x="62" y="0"/>
                  <a:pt x="71" y="0"/>
                </a:cubicBezTo>
                <a:cubicBezTo>
                  <a:pt x="80" y="0"/>
                  <a:pt x="89" y="2"/>
                  <a:pt x="98" y="5"/>
                </a:cubicBezTo>
                <a:cubicBezTo>
                  <a:pt x="106" y="10"/>
                  <a:pt x="114" y="15"/>
                  <a:pt x="120" y="21"/>
                </a:cubicBezTo>
                <a:cubicBezTo>
                  <a:pt x="127" y="28"/>
                  <a:pt x="132" y="35"/>
                  <a:pt x="135" y="44"/>
                </a:cubicBezTo>
                <a:cubicBezTo>
                  <a:pt x="139" y="53"/>
                  <a:pt x="140" y="61"/>
                  <a:pt x="140" y="71"/>
                </a:cubicBezTo>
                <a:close/>
              </a:path>
            </a:pathLst>
          </a:custGeom>
          <a:solidFill>
            <a:srgbClr val="FFFFFF">
              <a:alpha val="9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1061280" y="2895120"/>
            <a:ext cx="139896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32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Hauptsymptome</a:t>
            </a:r>
            <a:endParaRPr lang="en-US" sz="13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Freihandform: Form 52"/>
          <p:cNvSpPr/>
          <p:nvPr/>
        </p:nvSpPr>
        <p:spPr>
          <a:xfrm>
            <a:off x="969120" y="3576600"/>
            <a:ext cx="50400" cy="50400"/>
          </a:xfrm>
          <a:custGeom>
            <a:avLst/>
            <a:gdLst/>
            <a:ahLst/>
            <a:cxnLst/>
            <a:rect l="0" t="0" r="r" b="b"/>
            <a:pathLst>
              <a:path w="140" h="140">
                <a:moveTo>
                  <a:pt x="140" y="70"/>
                </a:moveTo>
                <a:cubicBezTo>
                  <a:pt x="140" y="80"/>
                  <a:pt x="139" y="88"/>
                  <a:pt x="135" y="97"/>
                </a:cubicBezTo>
                <a:cubicBezTo>
                  <a:pt x="132" y="106"/>
                  <a:pt x="127" y="113"/>
                  <a:pt x="120" y="120"/>
                </a:cubicBezTo>
                <a:cubicBezTo>
                  <a:pt x="114" y="126"/>
                  <a:pt x="106" y="131"/>
                  <a:pt x="98" y="135"/>
                </a:cubicBezTo>
                <a:cubicBezTo>
                  <a:pt x="89" y="138"/>
                  <a:pt x="80" y="140"/>
                  <a:pt x="71" y="140"/>
                </a:cubicBezTo>
                <a:cubicBezTo>
                  <a:pt x="62" y="140"/>
                  <a:pt x="53" y="138"/>
                  <a:pt x="44" y="135"/>
                </a:cubicBezTo>
                <a:cubicBezTo>
                  <a:pt x="36" y="131"/>
                  <a:pt x="28" y="126"/>
                  <a:pt x="22" y="120"/>
                </a:cubicBezTo>
                <a:cubicBezTo>
                  <a:pt x="14" y="113"/>
                  <a:pt x="9" y="106"/>
                  <a:pt x="6" y="97"/>
                </a:cubicBezTo>
                <a:cubicBezTo>
                  <a:pt x="2" y="88"/>
                  <a:pt x="0" y="80"/>
                  <a:pt x="0" y="70"/>
                </a:cubicBezTo>
                <a:cubicBezTo>
                  <a:pt x="0" y="61"/>
                  <a:pt x="2" y="52"/>
                  <a:pt x="6" y="44"/>
                </a:cubicBezTo>
                <a:cubicBezTo>
                  <a:pt x="9" y="35"/>
                  <a:pt x="14" y="28"/>
                  <a:pt x="22" y="21"/>
                </a:cubicBezTo>
                <a:cubicBezTo>
                  <a:pt x="28" y="15"/>
                  <a:pt x="36" y="10"/>
                  <a:pt x="44" y="6"/>
                </a:cubicBezTo>
                <a:cubicBezTo>
                  <a:pt x="53" y="1"/>
                  <a:pt x="62" y="0"/>
                  <a:pt x="71" y="0"/>
                </a:cubicBezTo>
                <a:cubicBezTo>
                  <a:pt x="80" y="0"/>
                  <a:pt x="89" y="1"/>
                  <a:pt x="98" y="6"/>
                </a:cubicBezTo>
                <a:cubicBezTo>
                  <a:pt x="106" y="10"/>
                  <a:pt x="114" y="15"/>
                  <a:pt x="120" y="21"/>
                </a:cubicBezTo>
                <a:cubicBezTo>
                  <a:pt x="127" y="28"/>
                  <a:pt x="132" y="35"/>
                  <a:pt x="135" y="44"/>
                </a:cubicBezTo>
                <a:cubicBezTo>
                  <a:pt x="139" y="52"/>
                  <a:pt x="140" y="61"/>
                  <a:pt x="140" y="70"/>
                </a:cubicBezTo>
                <a:close/>
              </a:path>
            </a:pathLst>
          </a:custGeom>
          <a:solidFill>
            <a:srgbClr val="FFFFFF">
              <a:alpha val="9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" name="Textfeld 53"/>
          <p:cNvSpPr txBox="1"/>
          <p:nvPr/>
        </p:nvSpPr>
        <p:spPr>
          <a:xfrm>
            <a:off x="1178280" y="3202920"/>
            <a:ext cx="259236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18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Ptosis (herabhängendes Augenlid)</a:t>
            </a:r>
            <a:endParaRPr lang="en-US" sz="118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Freihandform: Form 54"/>
          <p:cNvSpPr/>
          <p:nvPr/>
        </p:nvSpPr>
        <p:spPr>
          <a:xfrm>
            <a:off x="551520" y="4111200"/>
            <a:ext cx="4529520" cy="1671840"/>
          </a:xfrm>
          <a:custGeom>
            <a:avLst/>
            <a:gdLst/>
            <a:ahLst/>
            <a:cxnLst/>
            <a:rect l="0" t="0" r="r" b="b"/>
            <a:pathLst>
              <a:path w="12582" h="4644">
                <a:moveTo>
                  <a:pt x="0" y="4458"/>
                </a:moveTo>
                <a:lnTo>
                  <a:pt x="0" y="187"/>
                </a:lnTo>
                <a:cubicBezTo>
                  <a:pt x="0" y="174"/>
                  <a:pt x="0" y="162"/>
                  <a:pt x="2" y="150"/>
                </a:cubicBezTo>
                <a:cubicBezTo>
                  <a:pt x="4" y="138"/>
                  <a:pt x="7" y="126"/>
                  <a:pt x="10" y="115"/>
                </a:cubicBezTo>
                <a:cubicBezTo>
                  <a:pt x="14" y="104"/>
                  <a:pt x="18" y="93"/>
                  <a:pt x="23" y="83"/>
                </a:cubicBezTo>
                <a:cubicBezTo>
                  <a:pt x="28" y="73"/>
                  <a:pt x="34" y="63"/>
                  <a:pt x="40" y="55"/>
                </a:cubicBezTo>
                <a:cubicBezTo>
                  <a:pt x="47" y="46"/>
                  <a:pt x="54" y="38"/>
                  <a:pt x="61" y="32"/>
                </a:cubicBezTo>
                <a:cubicBezTo>
                  <a:pt x="69" y="25"/>
                  <a:pt x="77" y="19"/>
                  <a:pt x="86" y="14"/>
                </a:cubicBezTo>
                <a:cubicBezTo>
                  <a:pt x="94" y="10"/>
                  <a:pt x="103" y="6"/>
                  <a:pt x="112" y="4"/>
                </a:cubicBezTo>
                <a:cubicBezTo>
                  <a:pt x="121" y="2"/>
                  <a:pt x="130" y="0"/>
                  <a:pt x="139" y="0"/>
                </a:cubicBezTo>
                <a:lnTo>
                  <a:pt x="12396" y="0"/>
                </a:lnTo>
                <a:cubicBezTo>
                  <a:pt x="12409" y="0"/>
                  <a:pt x="12421" y="2"/>
                  <a:pt x="12433" y="4"/>
                </a:cubicBezTo>
                <a:cubicBezTo>
                  <a:pt x="12445" y="6"/>
                  <a:pt x="12456" y="10"/>
                  <a:pt x="12467" y="14"/>
                </a:cubicBezTo>
                <a:cubicBezTo>
                  <a:pt x="12479" y="19"/>
                  <a:pt x="12489" y="25"/>
                  <a:pt x="12500" y="32"/>
                </a:cubicBezTo>
                <a:cubicBezTo>
                  <a:pt x="12510" y="38"/>
                  <a:pt x="12519" y="46"/>
                  <a:pt x="12528" y="55"/>
                </a:cubicBezTo>
                <a:cubicBezTo>
                  <a:pt x="12536" y="63"/>
                  <a:pt x="12544" y="73"/>
                  <a:pt x="12551" y="83"/>
                </a:cubicBezTo>
                <a:cubicBezTo>
                  <a:pt x="12558" y="93"/>
                  <a:pt x="12563" y="104"/>
                  <a:pt x="12568" y="115"/>
                </a:cubicBezTo>
                <a:cubicBezTo>
                  <a:pt x="12573" y="126"/>
                  <a:pt x="12576" y="138"/>
                  <a:pt x="12578" y="150"/>
                </a:cubicBezTo>
                <a:cubicBezTo>
                  <a:pt x="12581" y="162"/>
                  <a:pt x="12582" y="174"/>
                  <a:pt x="12582" y="187"/>
                </a:cubicBezTo>
                <a:lnTo>
                  <a:pt x="12582" y="4458"/>
                </a:lnTo>
                <a:cubicBezTo>
                  <a:pt x="12582" y="4470"/>
                  <a:pt x="12581" y="4482"/>
                  <a:pt x="12578" y="4494"/>
                </a:cubicBezTo>
                <a:cubicBezTo>
                  <a:pt x="12576" y="4506"/>
                  <a:pt x="12573" y="4518"/>
                  <a:pt x="12568" y="4529"/>
                </a:cubicBezTo>
                <a:cubicBezTo>
                  <a:pt x="12563" y="4541"/>
                  <a:pt x="12558" y="4551"/>
                  <a:pt x="12551" y="4561"/>
                </a:cubicBezTo>
                <a:cubicBezTo>
                  <a:pt x="12544" y="4572"/>
                  <a:pt x="12536" y="4581"/>
                  <a:pt x="12528" y="4590"/>
                </a:cubicBezTo>
                <a:cubicBezTo>
                  <a:pt x="12519" y="4598"/>
                  <a:pt x="12510" y="4606"/>
                  <a:pt x="12500" y="4613"/>
                </a:cubicBezTo>
                <a:cubicBezTo>
                  <a:pt x="12489" y="4619"/>
                  <a:pt x="12479" y="4625"/>
                  <a:pt x="12467" y="4630"/>
                </a:cubicBezTo>
                <a:cubicBezTo>
                  <a:pt x="12456" y="4634"/>
                  <a:pt x="12445" y="4638"/>
                  <a:pt x="12433" y="4640"/>
                </a:cubicBezTo>
                <a:cubicBezTo>
                  <a:pt x="12421" y="4643"/>
                  <a:pt x="12409" y="4644"/>
                  <a:pt x="12396" y="4644"/>
                </a:cubicBezTo>
                <a:lnTo>
                  <a:pt x="139" y="4644"/>
                </a:lnTo>
                <a:cubicBezTo>
                  <a:pt x="130" y="4644"/>
                  <a:pt x="121" y="4643"/>
                  <a:pt x="112" y="4640"/>
                </a:cubicBezTo>
                <a:cubicBezTo>
                  <a:pt x="103" y="4638"/>
                  <a:pt x="94" y="4634"/>
                  <a:pt x="86" y="4630"/>
                </a:cubicBezTo>
                <a:cubicBezTo>
                  <a:pt x="77" y="4625"/>
                  <a:pt x="69" y="4619"/>
                  <a:pt x="61" y="4613"/>
                </a:cubicBezTo>
                <a:cubicBezTo>
                  <a:pt x="54" y="4606"/>
                  <a:pt x="47" y="4598"/>
                  <a:pt x="40" y="4590"/>
                </a:cubicBezTo>
                <a:cubicBezTo>
                  <a:pt x="34" y="4581"/>
                  <a:pt x="28" y="4572"/>
                  <a:pt x="23" y="4561"/>
                </a:cubicBezTo>
                <a:cubicBezTo>
                  <a:pt x="18" y="4551"/>
                  <a:pt x="14" y="4541"/>
                  <a:pt x="10" y="4529"/>
                </a:cubicBezTo>
                <a:cubicBezTo>
                  <a:pt x="7" y="4518"/>
                  <a:pt x="4" y="4506"/>
                  <a:pt x="2" y="4494"/>
                </a:cubicBezTo>
                <a:cubicBezTo>
                  <a:pt x="0" y="4482"/>
                  <a:pt x="0" y="4470"/>
                  <a:pt x="0" y="4458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Freihandform: Form 55"/>
          <p:cNvSpPr/>
          <p:nvPr/>
        </p:nvSpPr>
        <p:spPr>
          <a:xfrm>
            <a:off x="534600" y="4111200"/>
            <a:ext cx="67320" cy="1671840"/>
          </a:xfrm>
          <a:custGeom>
            <a:avLst/>
            <a:gdLst/>
            <a:ahLst/>
            <a:cxnLst/>
            <a:rect l="0" t="0" r="r" b="b"/>
            <a:pathLst>
              <a:path w="187" h="4644">
                <a:moveTo>
                  <a:pt x="151" y="14"/>
                </a:moveTo>
                <a:cubicBezTo>
                  <a:pt x="140" y="24"/>
                  <a:pt x="130" y="37"/>
                  <a:pt x="121" y="55"/>
                </a:cubicBezTo>
                <a:cubicBezTo>
                  <a:pt x="112" y="72"/>
                  <a:pt x="106" y="92"/>
                  <a:pt x="101" y="115"/>
                </a:cubicBezTo>
                <a:cubicBezTo>
                  <a:pt x="96" y="138"/>
                  <a:pt x="94" y="161"/>
                  <a:pt x="94" y="187"/>
                </a:cubicBezTo>
                <a:lnTo>
                  <a:pt x="94" y="4458"/>
                </a:lnTo>
                <a:cubicBezTo>
                  <a:pt x="94" y="4483"/>
                  <a:pt x="96" y="4507"/>
                  <a:pt x="101" y="4529"/>
                </a:cubicBezTo>
                <a:cubicBezTo>
                  <a:pt x="106" y="4552"/>
                  <a:pt x="112" y="4572"/>
                  <a:pt x="121" y="4590"/>
                </a:cubicBezTo>
                <a:cubicBezTo>
                  <a:pt x="130" y="4607"/>
                  <a:pt x="140" y="4620"/>
                  <a:pt x="151" y="4630"/>
                </a:cubicBezTo>
                <a:cubicBezTo>
                  <a:pt x="163" y="4639"/>
                  <a:pt x="175" y="4644"/>
                  <a:pt x="187" y="4644"/>
                </a:cubicBezTo>
                <a:cubicBezTo>
                  <a:pt x="162" y="4644"/>
                  <a:pt x="139" y="4639"/>
                  <a:pt x="116" y="4630"/>
                </a:cubicBezTo>
                <a:cubicBezTo>
                  <a:pt x="93" y="4620"/>
                  <a:pt x="72" y="4607"/>
                  <a:pt x="55" y="4590"/>
                </a:cubicBezTo>
                <a:cubicBezTo>
                  <a:pt x="37" y="4572"/>
                  <a:pt x="24" y="4552"/>
                  <a:pt x="14" y="4529"/>
                </a:cubicBezTo>
                <a:cubicBezTo>
                  <a:pt x="5" y="4507"/>
                  <a:pt x="0" y="4483"/>
                  <a:pt x="0" y="4458"/>
                </a:cubicBezTo>
                <a:lnTo>
                  <a:pt x="0" y="187"/>
                </a:lnTo>
                <a:cubicBezTo>
                  <a:pt x="0" y="161"/>
                  <a:pt x="5" y="138"/>
                  <a:pt x="14" y="115"/>
                </a:cubicBezTo>
                <a:cubicBezTo>
                  <a:pt x="24" y="92"/>
                  <a:pt x="37" y="72"/>
                  <a:pt x="55" y="55"/>
                </a:cubicBezTo>
                <a:cubicBezTo>
                  <a:pt x="72" y="37"/>
                  <a:pt x="93" y="24"/>
                  <a:pt x="116" y="14"/>
                </a:cubicBezTo>
                <a:cubicBezTo>
                  <a:pt x="139" y="5"/>
                  <a:pt x="162" y="0"/>
                  <a:pt x="187" y="0"/>
                </a:cubicBezTo>
                <a:cubicBezTo>
                  <a:pt x="175" y="0"/>
                  <a:pt x="163" y="5"/>
                  <a:pt x="151" y="14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57" name="Grafik 56"/>
          <p:cNvPicPr/>
          <p:nvPr/>
        </p:nvPicPr>
        <p:blipFill>
          <a:blip r:embed="rId7"/>
          <a:stretch/>
        </p:blipFill>
        <p:spPr>
          <a:xfrm>
            <a:off x="768960" y="4345560"/>
            <a:ext cx="2001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8" name="Textfeld 57"/>
          <p:cNvSpPr txBox="1"/>
          <p:nvPr/>
        </p:nvSpPr>
        <p:spPr>
          <a:xfrm>
            <a:off x="1178280" y="3503880"/>
            <a:ext cx="174996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18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Diplopie (Doppelbilder)</a:t>
            </a:r>
            <a:endParaRPr lang="en-US" sz="118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" name="Textfeld 58"/>
          <p:cNvSpPr txBox="1"/>
          <p:nvPr/>
        </p:nvSpPr>
        <p:spPr>
          <a:xfrm>
            <a:off x="1069560" y="4326480"/>
            <a:ext cx="301392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580" b="1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Risiko der Generalisierung</a:t>
            </a:r>
            <a:endParaRPr lang="en-US" sz="158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" name="Textfeld 59"/>
          <p:cNvSpPr txBox="1"/>
          <p:nvPr/>
        </p:nvSpPr>
        <p:spPr>
          <a:xfrm>
            <a:off x="768960" y="4707360"/>
            <a:ext cx="142848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18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Bei unbehandelten</a:t>
            </a:r>
            <a:endParaRPr lang="en-US" sz="118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" name="Textfeld 60"/>
          <p:cNvSpPr txBox="1"/>
          <p:nvPr/>
        </p:nvSpPr>
        <p:spPr>
          <a:xfrm>
            <a:off x="768960" y="4941360"/>
            <a:ext cx="77220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18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Patienten:</a:t>
            </a:r>
            <a:endParaRPr lang="en-US" sz="118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Textfeld 61"/>
          <p:cNvSpPr txBox="1"/>
          <p:nvPr/>
        </p:nvSpPr>
        <p:spPr>
          <a:xfrm>
            <a:off x="768960" y="5216040"/>
            <a:ext cx="1078200" cy="2930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979" b="1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30–80%</a:t>
            </a:r>
            <a:endParaRPr lang="en-US" sz="1979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Textfeld 62"/>
          <p:cNvSpPr txBox="1"/>
          <p:nvPr/>
        </p:nvSpPr>
        <p:spPr>
          <a:xfrm>
            <a:off x="2824560" y="4807440"/>
            <a:ext cx="74592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18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Zeitraum:</a:t>
            </a:r>
            <a:endParaRPr lang="en-US" sz="118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2824560" y="5041440"/>
            <a:ext cx="199260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18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Meist innerhalb der ersten</a:t>
            </a:r>
            <a:endParaRPr lang="en-US" sz="118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" name="Freihandform: Form 64"/>
          <p:cNvSpPr/>
          <p:nvPr/>
        </p:nvSpPr>
        <p:spPr>
          <a:xfrm>
            <a:off x="5615640" y="1103040"/>
            <a:ext cx="4546440" cy="3276000"/>
          </a:xfrm>
          <a:custGeom>
            <a:avLst/>
            <a:gdLst/>
            <a:ahLst/>
            <a:cxnLst/>
            <a:rect l="0" t="0" r="r" b="b"/>
            <a:pathLst>
              <a:path w="12629" h="9100">
                <a:moveTo>
                  <a:pt x="0" y="8914"/>
                </a:moveTo>
                <a:lnTo>
                  <a:pt x="0" y="185"/>
                </a:lnTo>
                <a:cubicBezTo>
                  <a:pt x="0" y="173"/>
                  <a:pt x="1" y="161"/>
                  <a:pt x="3" y="149"/>
                </a:cubicBezTo>
                <a:cubicBezTo>
                  <a:pt x="6" y="137"/>
                  <a:pt x="9" y="126"/>
                  <a:pt x="14" y="114"/>
                </a:cubicBezTo>
                <a:cubicBezTo>
                  <a:pt x="18" y="103"/>
                  <a:pt x="24" y="92"/>
                  <a:pt x="31" y="82"/>
                </a:cubicBezTo>
                <a:cubicBezTo>
                  <a:pt x="38" y="72"/>
                  <a:pt x="45" y="63"/>
                  <a:pt x="54" y="54"/>
                </a:cubicBezTo>
                <a:cubicBezTo>
                  <a:pt x="63" y="45"/>
                  <a:pt x="72" y="38"/>
                  <a:pt x="82" y="31"/>
                </a:cubicBezTo>
                <a:cubicBezTo>
                  <a:pt x="92" y="24"/>
                  <a:pt x="103" y="18"/>
                  <a:pt x="114" y="14"/>
                </a:cubicBezTo>
                <a:cubicBezTo>
                  <a:pt x="126" y="9"/>
                  <a:pt x="137" y="6"/>
                  <a:pt x="149" y="3"/>
                </a:cubicBezTo>
                <a:cubicBezTo>
                  <a:pt x="161" y="1"/>
                  <a:pt x="173" y="0"/>
                  <a:pt x="185" y="0"/>
                </a:cubicBezTo>
                <a:lnTo>
                  <a:pt x="12443" y="0"/>
                </a:lnTo>
                <a:cubicBezTo>
                  <a:pt x="12455" y="0"/>
                  <a:pt x="12467" y="1"/>
                  <a:pt x="12479" y="3"/>
                </a:cubicBezTo>
                <a:cubicBezTo>
                  <a:pt x="12491" y="6"/>
                  <a:pt x="12503" y="9"/>
                  <a:pt x="12514" y="14"/>
                </a:cubicBezTo>
                <a:cubicBezTo>
                  <a:pt x="12525" y="18"/>
                  <a:pt x="12536" y="24"/>
                  <a:pt x="12546" y="31"/>
                </a:cubicBezTo>
                <a:cubicBezTo>
                  <a:pt x="12556" y="38"/>
                  <a:pt x="12566" y="45"/>
                  <a:pt x="12574" y="54"/>
                </a:cubicBezTo>
                <a:cubicBezTo>
                  <a:pt x="12583" y="63"/>
                  <a:pt x="12590" y="72"/>
                  <a:pt x="12597" y="82"/>
                </a:cubicBezTo>
                <a:cubicBezTo>
                  <a:pt x="12604" y="92"/>
                  <a:pt x="12610" y="103"/>
                  <a:pt x="12614" y="114"/>
                </a:cubicBezTo>
                <a:cubicBezTo>
                  <a:pt x="12619" y="126"/>
                  <a:pt x="12623" y="137"/>
                  <a:pt x="12625" y="149"/>
                </a:cubicBezTo>
                <a:cubicBezTo>
                  <a:pt x="12627" y="161"/>
                  <a:pt x="12629" y="173"/>
                  <a:pt x="12629" y="185"/>
                </a:cubicBezTo>
                <a:lnTo>
                  <a:pt x="12629" y="8914"/>
                </a:lnTo>
                <a:cubicBezTo>
                  <a:pt x="12629" y="8927"/>
                  <a:pt x="12627" y="8939"/>
                  <a:pt x="12625" y="8951"/>
                </a:cubicBezTo>
                <a:cubicBezTo>
                  <a:pt x="12623" y="8963"/>
                  <a:pt x="12619" y="8974"/>
                  <a:pt x="12614" y="8986"/>
                </a:cubicBezTo>
                <a:cubicBezTo>
                  <a:pt x="12610" y="8997"/>
                  <a:pt x="12604" y="9007"/>
                  <a:pt x="12597" y="9018"/>
                </a:cubicBezTo>
                <a:cubicBezTo>
                  <a:pt x="12590" y="9028"/>
                  <a:pt x="12583" y="9037"/>
                  <a:pt x="12574" y="9046"/>
                </a:cubicBezTo>
                <a:cubicBezTo>
                  <a:pt x="12566" y="9054"/>
                  <a:pt x="12556" y="9062"/>
                  <a:pt x="12546" y="9069"/>
                </a:cubicBezTo>
                <a:cubicBezTo>
                  <a:pt x="12536" y="9076"/>
                  <a:pt x="12525" y="9081"/>
                  <a:pt x="12514" y="9086"/>
                </a:cubicBezTo>
                <a:cubicBezTo>
                  <a:pt x="12503" y="9091"/>
                  <a:pt x="12491" y="9094"/>
                  <a:pt x="12479" y="9097"/>
                </a:cubicBezTo>
                <a:cubicBezTo>
                  <a:pt x="12467" y="9099"/>
                  <a:pt x="12455" y="9100"/>
                  <a:pt x="12443" y="9100"/>
                </a:cubicBezTo>
                <a:lnTo>
                  <a:pt x="185" y="9100"/>
                </a:lnTo>
                <a:cubicBezTo>
                  <a:pt x="173" y="9100"/>
                  <a:pt x="161" y="9099"/>
                  <a:pt x="149" y="9097"/>
                </a:cubicBezTo>
                <a:cubicBezTo>
                  <a:pt x="137" y="9094"/>
                  <a:pt x="126" y="9091"/>
                  <a:pt x="114" y="9086"/>
                </a:cubicBezTo>
                <a:cubicBezTo>
                  <a:pt x="103" y="9081"/>
                  <a:pt x="92" y="9076"/>
                  <a:pt x="82" y="9069"/>
                </a:cubicBezTo>
                <a:cubicBezTo>
                  <a:pt x="72" y="9062"/>
                  <a:pt x="63" y="9054"/>
                  <a:pt x="54" y="9046"/>
                </a:cubicBezTo>
                <a:cubicBezTo>
                  <a:pt x="45" y="9037"/>
                  <a:pt x="38" y="9028"/>
                  <a:pt x="31" y="9018"/>
                </a:cubicBezTo>
                <a:cubicBezTo>
                  <a:pt x="24" y="9007"/>
                  <a:pt x="18" y="8997"/>
                  <a:pt x="14" y="8986"/>
                </a:cubicBezTo>
                <a:cubicBezTo>
                  <a:pt x="9" y="8974"/>
                  <a:pt x="6" y="8963"/>
                  <a:pt x="3" y="8951"/>
                </a:cubicBezTo>
                <a:cubicBezTo>
                  <a:pt x="1" y="8939"/>
                  <a:pt x="0" y="8927"/>
                  <a:pt x="0" y="8914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" name="Textfeld 65"/>
          <p:cNvSpPr txBox="1"/>
          <p:nvPr/>
        </p:nvSpPr>
        <p:spPr>
          <a:xfrm>
            <a:off x="2824560" y="5275440"/>
            <a:ext cx="77328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18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zwei Jahre</a:t>
            </a:r>
            <a:endParaRPr lang="en-US" sz="118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" name="Textfeld 66"/>
          <p:cNvSpPr txBox="1"/>
          <p:nvPr/>
        </p:nvSpPr>
        <p:spPr>
          <a:xfrm>
            <a:off x="5816160" y="1317960"/>
            <a:ext cx="34131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580" b="1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Die zwei Hauptziele moderner</a:t>
            </a:r>
            <a:endParaRPr lang="en-US" sz="158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" name="Freihandform: Form 67"/>
          <p:cNvSpPr/>
          <p:nvPr/>
        </p:nvSpPr>
        <p:spPr>
          <a:xfrm>
            <a:off x="5816160" y="1972080"/>
            <a:ext cx="351360" cy="401400"/>
          </a:xfrm>
          <a:custGeom>
            <a:avLst/>
            <a:gdLst/>
            <a:ahLst/>
            <a:cxnLst/>
            <a:rect l="0" t="0" r="r" b="b"/>
            <a:pathLst>
              <a:path w="976" h="1115">
                <a:moveTo>
                  <a:pt x="0" y="627"/>
                </a:moveTo>
                <a:lnTo>
                  <a:pt x="0" y="487"/>
                </a:lnTo>
                <a:cubicBezTo>
                  <a:pt x="0" y="455"/>
                  <a:pt x="3" y="424"/>
                  <a:pt x="9" y="392"/>
                </a:cubicBezTo>
                <a:cubicBezTo>
                  <a:pt x="15" y="361"/>
                  <a:pt x="25" y="330"/>
                  <a:pt x="37" y="301"/>
                </a:cubicBezTo>
                <a:cubicBezTo>
                  <a:pt x="49" y="271"/>
                  <a:pt x="64" y="243"/>
                  <a:pt x="82" y="216"/>
                </a:cubicBezTo>
                <a:cubicBezTo>
                  <a:pt x="100" y="190"/>
                  <a:pt x="120" y="165"/>
                  <a:pt x="143" y="143"/>
                </a:cubicBezTo>
                <a:cubicBezTo>
                  <a:pt x="165" y="120"/>
                  <a:pt x="190" y="100"/>
                  <a:pt x="216" y="82"/>
                </a:cubicBezTo>
                <a:cubicBezTo>
                  <a:pt x="243" y="64"/>
                  <a:pt x="271" y="49"/>
                  <a:pt x="301" y="37"/>
                </a:cubicBezTo>
                <a:cubicBezTo>
                  <a:pt x="330" y="25"/>
                  <a:pt x="361" y="15"/>
                  <a:pt x="392" y="9"/>
                </a:cubicBezTo>
                <a:cubicBezTo>
                  <a:pt x="424" y="3"/>
                  <a:pt x="455" y="0"/>
                  <a:pt x="487" y="0"/>
                </a:cubicBezTo>
                <a:cubicBezTo>
                  <a:pt x="519" y="0"/>
                  <a:pt x="551" y="3"/>
                  <a:pt x="582" y="9"/>
                </a:cubicBezTo>
                <a:cubicBezTo>
                  <a:pt x="614" y="15"/>
                  <a:pt x="644" y="25"/>
                  <a:pt x="674" y="37"/>
                </a:cubicBezTo>
                <a:cubicBezTo>
                  <a:pt x="703" y="49"/>
                  <a:pt x="731" y="64"/>
                  <a:pt x="758" y="82"/>
                </a:cubicBezTo>
                <a:cubicBezTo>
                  <a:pt x="785" y="100"/>
                  <a:pt x="809" y="120"/>
                  <a:pt x="832" y="143"/>
                </a:cubicBezTo>
                <a:cubicBezTo>
                  <a:pt x="855" y="165"/>
                  <a:pt x="875" y="190"/>
                  <a:pt x="894" y="216"/>
                </a:cubicBezTo>
                <a:cubicBezTo>
                  <a:pt x="911" y="243"/>
                  <a:pt x="926" y="271"/>
                  <a:pt x="939" y="301"/>
                </a:cubicBezTo>
                <a:cubicBezTo>
                  <a:pt x="951" y="330"/>
                  <a:pt x="960" y="361"/>
                  <a:pt x="966" y="392"/>
                </a:cubicBezTo>
                <a:cubicBezTo>
                  <a:pt x="973" y="424"/>
                  <a:pt x="976" y="455"/>
                  <a:pt x="976" y="487"/>
                </a:cubicBezTo>
                <a:lnTo>
                  <a:pt x="976" y="627"/>
                </a:lnTo>
                <a:cubicBezTo>
                  <a:pt x="976" y="660"/>
                  <a:pt x="973" y="691"/>
                  <a:pt x="966" y="723"/>
                </a:cubicBezTo>
                <a:cubicBezTo>
                  <a:pt x="960" y="754"/>
                  <a:pt x="951" y="785"/>
                  <a:pt x="939" y="814"/>
                </a:cubicBezTo>
                <a:cubicBezTo>
                  <a:pt x="926" y="844"/>
                  <a:pt x="911" y="872"/>
                  <a:pt x="894" y="898"/>
                </a:cubicBezTo>
                <a:cubicBezTo>
                  <a:pt x="875" y="925"/>
                  <a:pt x="855" y="950"/>
                  <a:pt x="832" y="972"/>
                </a:cubicBezTo>
                <a:cubicBezTo>
                  <a:pt x="809" y="995"/>
                  <a:pt x="785" y="1015"/>
                  <a:pt x="758" y="1033"/>
                </a:cubicBezTo>
                <a:cubicBezTo>
                  <a:pt x="731" y="1051"/>
                  <a:pt x="703" y="1066"/>
                  <a:pt x="674" y="1078"/>
                </a:cubicBezTo>
                <a:cubicBezTo>
                  <a:pt x="644" y="1090"/>
                  <a:pt x="614" y="1099"/>
                  <a:pt x="582" y="1106"/>
                </a:cubicBezTo>
                <a:cubicBezTo>
                  <a:pt x="551" y="1112"/>
                  <a:pt x="519" y="1115"/>
                  <a:pt x="487" y="1115"/>
                </a:cubicBezTo>
                <a:cubicBezTo>
                  <a:pt x="455" y="1115"/>
                  <a:pt x="424" y="1112"/>
                  <a:pt x="392" y="1106"/>
                </a:cubicBezTo>
                <a:cubicBezTo>
                  <a:pt x="361" y="1099"/>
                  <a:pt x="330" y="1090"/>
                  <a:pt x="301" y="1078"/>
                </a:cubicBezTo>
                <a:cubicBezTo>
                  <a:pt x="271" y="1066"/>
                  <a:pt x="243" y="1051"/>
                  <a:pt x="216" y="1033"/>
                </a:cubicBezTo>
                <a:cubicBezTo>
                  <a:pt x="190" y="1015"/>
                  <a:pt x="165" y="995"/>
                  <a:pt x="143" y="972"/>
                </a:cubicBezTo>
                <a:cubicBezTo>
                  <a:pt x="120" y="950"/>
                  <a:pt x="100" y="925"/>
                  <a:pt x="82" y="898"/>
                </a:cubicBezTo>
                <a:cubicBezTo>
                  <a:pt x="64" y="872"/>
                  <a:pt x="49" y="844"/>
                  <a:pt x="37" y="814"/>
                </a:cubicBezTo>
                <a:cubicBezTo>
                  <a:pt x="25" y="785"/>
                  <a:pt x="15" y="754"/>
                  <a:pt x="9" y="723"/>
                </a:cubicBezTo>
                <a:cubicBezTo>
                  <a:pt x="3" y="691"/>
                  <a:pt x="0" y="660"/>
                  <a:pt x="0" y="627"/>
                </a:cubicBezTo>
                <a:close/>
              </a:path>
            </a:pathLst>
          </a:custGeom>
          <a:solidFill>
            <a:srgbClr val="00C951">
              <a:alpha val="8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5816160" y="1585440"/>
            <a:ext cx="11451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580" b="1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Therapien</a:t>
            </a:r>
            <a:endParaRPr lang="en-US" sz="158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" name="Textfeld 69"/>
          <p:cNvSpPr txBox="1"/>
          <p:nvPr/>
        </p:nvSpPr>
        <p:spPr>
          <a:xfrm>
            <a:off x="5934960" y="2076120"/>
            <a:ext cx="16668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320" b="1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1</a:t>
            </a:r>
            <a:endParaRPr lang="en-US" sz="13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" name="Textfeld 70"/>
          <p:cNvSpPr txBox="1"/>
          <p:nvPr/>
        </p:nvSpPr>
        <p:spPr>
          <a:xfrm>
            <a:off x="6303600" y="1992600"/>
            <a:ext cx="238104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32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Eﬃziente Symptomkontrolle</a:t>
            </a:r>
            <a:endParaRPr lang="en-US" sz="13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" name="Textfeld 71"/>
          <p:cNvSpPr txBox="1"/>
          <p:nvPr/>
        </p:nvSpPr>
        <p:spPr>
          <a:xfrm>
            <a:off x="6303600" y="2291040"/>
            <a:ext cx="35154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Linderung von Ptosis und Diplopie zur Verbesserung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73" name="Grafik 72"/>
          <p:cNvPicPr/>
          <p:nvPr/>
        </p:nvPicPr>
        <p:blipFill>
          <a:blip r:embed="rId8"/>
          <a:stretch/>
        </p:blipFill>
        <p:spPr>
          <a:xfrm>
            <a:off x="6301080" y="279108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4" name="Textfeld 73"/>
          <p:cNvSpPr txBox="1"/>
          <p:nvPr/>
        </p:nvSpPr>
        <p:spPr>
          <a:xfrm>
            <a:off x="6303600" y="2491560"/>
            <a:ext cx="12600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der Lebensqualität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" name="Freihandform: Form 74"/>
          <p:cNvSpPr/>
          <p:nvPr/>
        </p:nvSpPr>
        <p:spPr>
          <a:xfrm>
            <a:off x="5816160" y="3208680"/>
            <a:ext cx="343080" cy="401760"/>
          </a:xfrm>
          <a:custGeom>
            <a:avLst/>
            <a:gdLst/>
            <a:ahLst/>
            <a:cxnLst/>
            <a:rect l="0" t="0" r="r" b="b"/>
            <a:pathLst>
              <a:path w="953" h="1116">
                <a:moveTo>
                  <a:pt x="0" y="640"/>
                </a:moveTo>
                <a:lnTo>
                  <a:pt x="0" y="476"/>
                </a:lnTo>
                <a:cubicBezTo>
                  <a:pt x="0" y="445"/>
                  <a:pt x="3" y="414"/>
                  <a:pt x="9" y="383"/>
                </a:cubicBezTo>
                <a:cubicBezTo>
                  <a:pt x="15" y="353"/>
                  <a:pt x="24" y="323"/>
                  <a:pt x="36" y="294"/>
                </a:cubicBezTo>
                <a:cubicBezTo>
                  <a:pt x="48" y="265"/>
                  <a:pt x="63" y="238"/>
                  <a:pt x="80" y="212"/>
                </a:cubicBezTo>
                <a:cubicBezTo>
                  <a:pt x="97" y="186"/>
                  <a:pt x="117" y="162"/>
                  <a:pt x="139" y="140"/>
                </a:cubicBezTo>
                <a:cubicBezTo>
                  <a:pt x="161" y="118"/>
                  <a:pt x="185" y="98"/>
                  <a:pt x="211" y="81"/>
                </a:cubicBezTo>
                <a:cubicBezTo>
                  <a:pt x="237" y="63"/>
                  <a:pt x="265" y="48"/>
                  <a:pt x="294" y="37"/>
                </a:cubicBezTo>
                <a:cubicBezTo>
                  <a:pt x="322" y="25"/>
                  <a:pt x="352" y="16"/>
                  <a:pt x="383" y="9"/>
                </a:cubicBezTo>
                <a:cubicBezTo>
                  <a:pt x="413" y="3"/>
                  <a:pt x="444" y="0"/>
                  <a:pt x="476" y="0"/>
                </a:cubicBezTo>
                <a:cubicBezTo>
                  <a:pt x="508" y="0"/>
                  <a:pt x="539" y="3"/>
                  <a:pt x="569" y="9"/>
                </a:cubicBezTo>
                <a:cubicBezTo>
                  <a:pt x="600" y="16"/>
                  <a:pt x="630" y="25"/>
                  <a:pt x="659" y="37"/>
                </a:cubicBezTo>
                <a:cubicBezTo>
                  <a:pt x="688" y="48"/>
                  <a:pt x="715" y="63"/>
                  <a:pt x="741" y="81"/>
                </a:cubicBezTo>
                <a:cubicBezTo>
                  <a:pt x="767" y="98"/>
                  <a:pt x="791" y="118"/>
                  <a:pt x="813" y="140"/>
                </a:cubicBezTo>
                <a:cubicBezTo>
                  <a:pt x="835" y="162"/>
                  <a:pt x="855" y="186"/>
                  <a:pt x="872" y="212"/>
                </a:cubicBezTo>
                <a:cubicBezTo>
                  <a:pt x="890" y="238"/>
                  <a:pt x="904" y="265"/>
                  <a:pt x="916" y="294"/>
                </a:cubicBezTo>
                <a:cubicBezTo>
                  <a:pt x="928" y="323"/>
                  <a:pt x="937" y="353"/>
                  <a:pt x="943" y="383"/>
                </a:cubicBezTo>
                <a:cubicBezTo>
                  <a:pt x="949" y="414"/>
                  <a:pt x="953" y="445"/>
                  <a:pt x="953" y="476"/>
                </a:cubicBezTo>
                <a:lnTo>
                  <a:pt x="953" y="640"/>
                </a:lnTo>
                <a:cubicBezTo>
                  <a:pt x="953" y="671"/>
                  <a:pt x="949" y="702"/>
                  <a:pt x="943" y="733"/>
                </a:cubicBezTo>
                <a:cubicBezTo>
                  <a:pt x="937" y="763"/>
                  <a:pt x="928" y="793"/>
                  <a:pt x="916" y="822"/>
                </a:cubicBezTo>
                <a:cubicBezTo>
                  <a:pt x="904" y="851"/>
                  <a:pt x="890" y="878"/>
                  <a:pt x="872" y="904"/>
                </a:cubicBezTo>
                <a:cubicBezTo>
                  <a:pt x="855" y="930"/>
                  <a:pt x="835" y="954"/>
                  <a:pt x="813" y="976"/>
                </a:cubicBezTo>
                <a:cubicBezTo>
                  <a:pt x="791" y="998"/>
                  <a:pt x="767" y="1018"/>
                  <a:pt x="741" y="1035"/>
                </a:cubicBezTo>
                <a:cubicBezTo>
                  <a:pt x="715" y="1053"/>
                  <a:pt x="688" y="1067"/>
                  <a:pt x="659" y="1079"/>
                </a:cubicBezTo>
                <a:cubicBezTo>
                  <a:pt x="630" y="1091"/>
                  <a:pt x="600" y="1100"/>
                  <a:pt x="569" y="1106"/>
                </a:cubicBezTo>
                <a:cubicBezTo>
                  <a:pt x="539" y="1112"/>
                  <a:pt x="508" y="1116"/>
                  <a:pt x="476" y="1116"/>
                </a:cubicBezTo>
                <a:cubicBezTo>
                  <a:pt x="444" y="1116"/>
                  <a:pt x="413" y="1112"/>
                  <a:pt x="383" y="1106"/>
                </a:cubicBezTo>
                <a:cubicBezTo>
                  <a:pt x="352" y="1100"/>
                  <a:pt x="322" y="1091"/>
                  <a:pt x="294" y="1079"/>
                </a:cubicBezTo>
                <a:cubicBezTo>
                  <a:pt x="265" y="1067"/>
                  <a:pt x="237" y="1053"/>
                  <a:pt x="211" y="1035"/>
                </a:cubicBezTo>
                <a:cubicBezTo>
                  <a:pt x="185" y="1018"/>
                  <a:pt x="161" y="998"/>
                  <a:pt x="139" y="976"/>
                </a:cubicBezTo>
                <a:cubicBezTo>
                  <a:pt x="117" y="954"/>
                  <a:pt x="97" y="930"/>
                  <a:pt x="80" y="904"/>
                </a:cubicBezTo>
                <a:cubicBezTo>
                  <a:pt x="63" y="878"/>
                  <a:pt x="48" y="851"/>
                  <a:pt x="36" y="822"/>
                </a:cubicBezTo>
                <a:cubicBezTo>
                  <a:pt x="24" y="793"/>
                  <a:pt x="15" y="763"/>
                  <a:pt x="9" y="733"/>
                </a:cubicBezTo>
                <a:cubicBezTo>
                  <a:pt x="3" y="702"/>
                  <a:pt x="0" y="671"/>
                  <a:pt x="0" y="640"/>
                </a:cubicBezTo>
                <a:close/>
              </a:path>
            </a:pathLst>
          </a:custGeom>
          <a:solidFill>
            <a:srgbClr val="2B7FFF">
              <a:alpha val="8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6" name="Textfeld 75"/>
          <p:cNvSpPr txBox="1"/>
          <p:nvPr/>
        </p:nvSpPr>
        <p:spPr>
          <a:xfrm>
            <a:off x="6504120" y="2791080"/>
            <a:ext cx="2537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6EE7B7"/>
                </a:solidFill>
                <a:effectLst/>
                <a:uFillTx/>
                <a:latin typeface="DejaVuSans"/>
                <a:ea typeface="DejaVuSans"/>
              </a:rPr>
              <a:t>Fokus auf Funktionsverbesserung im Alltag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" name="Textfeld 76"/>
          <p:cNvSpPr txBox="1"/>
          <p:nvPr/>
        </p:nvSpPr>
        <p:spPr>
          <a:xfrm>
            <a:off x="5930280" y="3313080"/>
            <a:ext cx="16668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320" b="1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2</a:t>
            </a:r>
            <a:endParaRPr lang="en-US" sz="13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" name="Textfeld 77"/>
          <p:cNvSpPr txBox="1"/>
          <p:nvPr/>
        </p:nvSpPr>
        <p:spPr>
          <a:xfrm>
            <a:off x="6294240" y="3229200"/>
            <a:ext cx="262044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32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Prävention der Generalisierung</a:t>
            </a:r>
            <a:endParaRPr lang="en-US" sz="13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" name="Textfeld 78"/>
          <p:cNvSpPr txBox="1"/>
          <p:nvPr/>
        </p:nvSpPr>
        <p:spPr>
          <a:xfrm>
            <a:off x="6294240" y="3527640"/>
            <a:ext cx="34304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Verhinderung des Übergangs in eine generalisierte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80" name="Grafik 79"/>
          <p:cNvPicPr/>
          <p:nvPr/>
        </p:nvPicPr>
        <p:blipFill>
          <a:blip r:embed="rId9"/>
          <a:stretch/>
        </p:blipFill>
        <p:spPr>
          <a:xfrm>
            <a:off x="6292440" y="402804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1" name="Textfeld 80"/>
          <p:cNvSpPr txBox="1"/>
          <p:nvPr/>
        </p:nvSpPr>
        <p:spPr>
          <a:xfrm>
            <a:off x="6294240" y="3728520"/>
            <a:ext cx="16761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Myasthenia gravis (gMG)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" name="Freihandform: Form 81"/>
          <p:cNvSpPr/>
          <p:nvPr/>
        </p:nvSpPr>
        <p:spPr>
          <a:xfrm>
            <a:off x="5615640" y="4579200"/>
            <a:ext cx="4546440" cy="969840"/>
          </a:xfrm>
          <a:custGeom>
            <a:avLst/>
            <a:gdLst/>
            <a:ahLst/>
            <a:cxnLst/>
            <a:rect l="0" t="0" r="r" b="b"/>
            <a:pathLst>
              <a:path w="12629" h="2694">
                <a:moveTo>
                  <a:pt x="0" y="2415"/>
                </a:moveTo>
                <a:lnTo>
                  <a:pt x="0" y="279"/>
                </a:lnTo>
                <a:cubicBezTo>
                  <a:pt x="0" y="261"/>
                  <a:pt x="1" y="242"/>
                  <a:pt x="5" y="224"/>
                </a:cubicBezTo>
                <a:cubicBezTo>
                  <a:pt x="9" y="207"/>
                  <a:pt x="14" y="189"/>
                  <a:pt x="21" y="172"/>
                </a:cubicBezTo>
                <a:cubicBezTo>
                  <a:pt x="28" y="155"/>
                  <a:pt x="36" y="139"/>
                  <a:pt x="47" y="124"/>
                </a:cubicBezTo>
                <a:cubicBezTo>
                  <a:pt x="57" y="109"/>
                  <a:pt x="68" y="95"/>
                  <a:pt x="81" y="82"/>
                </a:cubicBezTo>
                <a:cubicBezTo>
                  <a:pt x="94" y="69"/>
                  <a:pt x="108" y="57"/>
                  <a:pt x="123" y="47"/>
                </a:cubicBezTo>
                <a:cubicBezTo>
                  <a:pt x="139" y="37"/>
                  <a:pt x="155" y="28"/>
                  <a:pt x="172" y="21"/>
                </a:cubicBezTo>
                <a:cubicBezTo>
                  <a:pt x="189" y="14"/>
                  <a:pt x="206" y="9"/>
                  <a:pt x="224" y="6"/>
                </a:cubicBezTo>
                <a:cubicBezTo>
                  <a:pt x="242" y="2"/>
                  <a:pt x="260" y="0"/>
                  <a:pt x="278" y="0"/>
                </a:cubicBezTo>
                <a:lnTo>
                  <a:pt x="12350" y="0"/>
                </a:lnTo>
                <a:cubicBezTo>
                  <a:pt x="12368" y="0"/>
                  <a:pt x="12386" y="2"/>
                  <a:pt x="12404" y="6"/>
                </a:cubicBezTo>
                <a:cubicBezTo>
                  <a:pt x="12422" y="9"/>
                  <a:pt x="12440" y="14"/>
                  <a:pt x="12457" y="21"/>
                </a:cubicBezTo>
                <a:cubicBezTo>
                  <a:pt x="12474" y="28"/>
                  <a:pt x="12490" y="37"/>
                  <a:pt x="12505" y="47"/>
                </a:cubicBezTo>
                <a:cubicBezTo>
                  <a:pt x="12520" y="57"/>
                  <a:pt x="12534" y="69"/>
                  <a:pt x="12547" y="82"/>
                </a:cubicBezTo>
                <a:cubicBezTo>
                  <a:pt x="12560" y="95"/>
                  <a:pt x="12571" y="109"/>
                  <a:pt x="12582" y="124"/>
                </a:cubicBezTo>
                <a:cubicBezTo>
                  <a:pt x="12592" y="139"/>
                  <a:pt x="12600" y="155"/>
                  <a:pt x="12607" y="172"/>
                </a:cubicBezTo>
                <a:cubicBezTo>
                  <a:pt x="12614" y="189"/>
                  <a:pt x="12620" y="207"/>
                  <a:pt x="12623" y="224"/>
                </a:cubicBezTo>
                <a:cubicBezTo>
                  <a:pt x="12627" y="242"/>
                  <a:pt x="12629" y="261"/>
                  <a:pt x="12629" y="279"/>
                </a:cubicBezTo>
                <a:lnTo>
                  <a:pt x="12629" y="2415"/>
                </a:lnTo>
                <a:cubicBezTo>
                  <a:pt x="12629" y="2434"/>
                  <a:pt x="12627" y="2452"/>
                  <a:pt x="12623" y="2470"/>
                </a:cubicBezTo>
                <a:cubicBezTo>
                  <a:pt x="12620" y="2488"/>
                  <a:pt x="12614" y="2505"/>
                  <a:pt x="12607" y="2522"/>
                </a:cubicBezTo>
                <a:cubicBezTo>
                  <a:pt x="12600" y="2539"/>
                  <a:pt x="12592" y="2555"/>
                  <a:pt x="12582" y="2570"/>
                </a:cubicBezTo>
                <a:cubicBezTo>
                  <a:pt x="12571" y="2585"/>
                  <a:pt x="12560" y="2599"/>
                  <a:pt x="12547" y="2612"/>
                </a:cubicBezTo>
                <a:cubicBezTo>
                  <a:pt x="12534" y="2625"/>
                  <a:pt x="12520" y="2637"/>
                  <a:pt x="12505" y="2647"/>
                </a:cubicBezTo>
                <a:cubicBezTo>
                  <a:pt x="12490" y="2657"/>
                  <a:pt x="12474" y="2666"/>
                  <a:pt x="12457" y="2673"/>
                </a:cubicBezTo>
                <a:cubicBezTo>
                  <a:pt x="12440" y="2680"/>
                  <a:pt x="12422" y="2685"/>
                  <a:pt x="12404" y="2689"/>
                </a:cubicBezTo>
                <a:cubicBezTo>
                  <a:pt x="12386" y="2692"/>
                  <a:pt x="12368" y="2694"/>
                  <a:pt x="12350" y="2694"/>
                </a:cubicBezTo>
                <a:lnTo>
                  <a:pt x="278" y="2694"/>
                </a:lnTo>
                <a:cubicBezTo>
                  <a:pt x="260" y="2694"/>
                  <a:pt x="242" y="2692"/>
                  <a:pt x="224" y="2689"/>
                </a:cubicBezTo>
                <a:cubicBezTo>
                  <a:pt x="206" y="2685"/>
                  <a:pt x="189" y="2680"/>
                  <a:pt x="172" y="2673"/>
                </a:cubicBezTo>
                <a:cubicBezTo>
                  <a:pt x="155" y="2666"/>
                  <a:pt x="139" y="2657"/>
                  <a:pt x="123" y="2647"/>
                </a:cubicBezTo>
                <a:cubicBezTo>
                  <a:pt x="108" y="2637"/>
                  <a:pt x="94" y="2625"/>
                  <a:pt x="81" y="2612"/>
                </a:cubicBezTo>
                <a:cubicBezTo>
                  <a:pt x="68" y="2599"/>
                  <a:pt x="57" y="2585"/>
                  <a:pt x="47" y="2570"/>
                </a:cubicBezTo>
                <a:cubicBezTo>
                  <a:pt x="36" y="2555"/>
                  <a:pt x="28" y="2539"/>
                  <a:pt x="21" y="2522"/>
                </a:cubicBezTo>
                <a:cubicBezTo>
                  <a:pt x="14" y="2505"/>
                  <a:pt x="9" y="2488"/>
                  <a:pt x="5" y="2470"/>
                </a:cubicBezTo>
                <a:cubicBezTo>
                  <a:pt x="1" y="2452"/>
                  <a:pt x="0" y="2434"/>
                  <a:pt x="0" y="2415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83" name="Grafik 82"/>
          <p:cNvPicPr/>
          <p:nvPr/>
        </p:nvPicPr>
        <p:blipFill>
          <a:blip r:embed="rId10"/>
          <a:stretch/>
        </p:blipFill>
        <p:spPr>
          <a:xfrm>
            <a:off x="5749560" y="4913640"/>
            <a:ext cx="225360" cy="300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4" name="Textfeld 83"/>
          <p:cNvSpPr txBox="1"/>
          <p:nvPr/>
        </p:nvSpPr>
        <p:spPr>
          <a:xfrm>
            <a:off x="6494760" y="4028040"/>
            <a:ext cx="293256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93C5FD"/>
                </a:solidFill>
                <a:effectLst/>
                <a:uFillTx/>
                <a:latin typeface="DejaVuSans"/>
                <a:ea typeface="DejaVuSans"/>
              </a:rPr>
              <a:t>Durch frühzeitige immunmodulatorische Therapie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" name="Textfeld 84"/>
          <p:cNvSpPr txBox="1"/>
          <p:nvPr/>
        </p:nvSpPr>
        <p:spPr>
          <a:xfrm>
            <a:off x="6108840" y="4740840"/>
            <a:ext cx="381744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18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Moderne Behandlungsstrategien zielen sowohl auf</a:t>
            </a:r>
            <a:endParaRPr lang="en-US" sz="118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6" name="Textfeld 85"/>
          <p:cNvSpPr txBox="1"/>
          <p:nvPr/>
        </p:nvSpPr>
        <p:spPr>
          <a:xfrm>
            <a:off x="6108840" y="4974840"/>
            <a:ext cx="388620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18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die Symptomkontrolle als auch auf die Modiﬁkation</a:t>
            </a:r>
            <a:endParaRPr lang="en-US" sz="118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" name="Textfeld 86"/>
          <p:cNvSpPr txBox="1"/>
          <p:nvPr/>
        </p:nvSpPr>
        <p:spPr>
          <a:xfrm>
            <a:off x="6108840" y="5208840"/>
            <a:ext cx="196236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18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des Krankheitsverlaufs ab</a:t>
            </a:r>
            <a:endParaRPr lang="en-US" sz="118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" name="Freihandform: Form 87"/>
          <p:cNvSpPr/>
          <p:nvPr/>
        </p:nvSpPr>
        <p:spPr>
          <a:xfrm>
            <a:off x="9091800" y="802080"/>
            <a:ext cx="802800" cy="802440"/>
          </a:xfrm>
          <a:custGeom>
            <a:avLst/>
            <a:gdLst/>
            <a:ahLst/>
            <a:cxnLst/>
            <a:rect l="0" t="0" r="r" b="b"/>
            <a:pathLst>
              <a:path w="2230" h="2229">
                <a:moveTo>
                  <a:pt x="2230" y="1115"/>
                </a:moveTo>
                <a:cubicBezTo>
                  <a:pt x="2230" y="1152"/>
                  <a:pt x="2228" y="1188"/>
                  <a:pt x="2224" y="1224"/>
                </a:cubicBezTo>
                <a:cubicBezTo>
                  <a:pt x="2221" y="1261"/>
                  <a:pt x="2215" y="1297"/>
                  <a:pt x="2208" y="1333"/>
                </a:cubicBezTo>
                <a:cubicBezTo>
                  <a:pt x="2201" y="1368"/>
                  <a:pt x="2192" y="1404"/>
                  <a:pt x="2182" y="1439"/>
                </a:cubicBezTo>
                <a:cubicBezTo>
                  <a:pt x="2171" y="1474"/>
                  <a:pt x="2159" y="1508"/>
                  <a:pt x="2145" y="1542"/>
                </a:cubicBezTo>
                <a:cubicBezTo>
                  <a:pt x="2131" y="1575"/>
                  <a:pt x="2115" y="1608"/>
                  <a:pt x="2098" y="1640"/>
                </a:cubicBezTo>
                <a:cubicBezTo>
                  <a:pt x="2081" y="1673"/>
                  <a:pt x="2062" y="1704"/>
                  <a:pt x="2042" y="1734"/>
                </a:cubicBezTo>
                <a:cubicBezTo>
                  <a:pt x="2022" y="1765"/>
                  <a:pt x="2000" y="1794"/>
                  <a:pt x="1977" y="1822"/>
                </a:cubicBezTo>
                <a:cubicBezTo>
                  <a:pt x="1954" y="1850"/>
                  <a:pt x="1929" y="1877"/>
                  <a:pt x="1903" y="1903"/>
                </a:cubicBezTo>
                <a:cubicBezTo>
                  <a:pt x="1878" y="1929"/>
                  <a:pt x="1851" y="1953"/>
                  <a:pt x="1822" y="1976"/>
                </a:cubicBezTo>
                <a:cubicBezTo>
                  <a:pt x="1794" y="2000"/>
                  <a:pt x="1765" y="2021"/>
                  <a:pt x="1735" y="2042"/>
                </a:cubicBezTo>
                <a:cubicBezTo>
                  <a:pt x="1704" y="2062"/>
                  <a:pt x="1673" y="2081"/>
                  <a:pt x="1641" y="2098"/>
                </a:cubicBezTo>
                <a:cubicBezTo>
                  <a:pt x="1609" y="2115"/>
                  <a:pt x="1576" y="2131"/>
                  <a:pt x="1542" y="2145"/>
                </a:cubicBezTo>
                <a:cubicBezTo>
                  <a:pt x="1508" y="2159"/>
                  <a:pt x="1474" y="2171"/>
                  <a:pt x="1439" y="2181"/>
                </a:cubicBezTo>
                <a:cubicBezTo>
                  <a:pt x="1404" y="2192"/>
                  <a:pt x="1369" y="2201"/>
                  <a:pt x="1333" y="2208"/>
                </a:cubicBezTo>
                <a:cubicBezTo>
                  <a:pt x="1297" y="2215"/>
                  <a:pt x="1261" y="2220"/>
                  <a:pt x="1225" y="2224"/>
                </a:cubicBezTo>
                <a:cubicBezTo>
                  <a:pt x="1188" y="2228"/>
                  <a:pt x="1152" y="2229"/>
                  <a:pt x="1116" y="2229"/>
                </a:cubicBezTo>
                <a:cubicBezTo>
                  <a:pt x="1079" y="2229"/>
                  <a:pt x="1043" y="2228"/>
                  <a:pt x="1006" y="2224"/>
                </a:cubicBezTo>
                <a:cubicBezTo>
                  <a:pt x="970" y="2220"/>
                  <a:pt x="934" y="2215"/>
                  <a:pt x="898" y="2208"/>
                </a:cubicBezTo>
                <a:cubicBezTo>
                  <a:pt x="862" y="2201"/>
                  <a:pt x="827" y="2192"/>
                  <a:pt x="792" y="2181"/>
                </a:cubicBezTo>
                <a:cubicBezTo>
                  <a:pt x="757" y="2171"/>
                  <a:pt x="723" y="2159"/>
                  <a:pt x="689" y="2145"/>
                </a:cubicBezTo>
                <a:cubicBezTo>
                  <a:pt x="655" y="2131"/>
                  <a:pt x="622" y="2115"/>
                  <a:pt x="590" y="2098"/>
                </a:cubicBezTo>
                <a:cubicBezTo>
                  <a:pt x="558" y="2081"/>
                  <a:pt x="527" y="2062"/>
                  <a:pt x="496" y="2042"/>
                </a:cubicBezTo>
                <a:cubicBezTo>
                  <a:pt x="466" y="2021"/>
                  <a:pt x="437" y="2000"/>
                  <a:pt x="409" y="1976"/>
                </a:cubicBezTo>
                <a:cubicBezTo>
                  <a:pt x="380" y="1953"/>
                  <a:pt x="352" y="1929"/>
                  <a:pt x="327" y="1903"/>
                </a:cubicBezTo>
                <a:cubicBezTo>
                  <a:pt x="301" y="1877"/>
                  <a:pt x="276" y="1850"/>
                  <a:pt x="253" y="1822"/>
                </a:cubicBezTo>
                <a:cubicBezTo>
                  <a:pt x="230" y="1794"/>
                  <a:pt x="208" y="1765"/>
                  <a:pt x="188" y="1734"/>
                </a:cubicBezTo>
                <a:cubicBezTo>
                  <a:pt x="168" y="1704"/>
                  <a:pt x="149" y="1673"/>
                  <a:pt x="132" y="1640"/>
                </a:cubicBezTo>
                <a:cubicBezTo>
                  <a:pt x="115" y="1608"/>
                  <a:pt x="99" y="1575"/>
                  <a:pt x="85" y="1542"/>
                </a:cubicBezTo>
                <a:cubicBezTo>
                  <a:pt x="71" y="1508"/>
                  <a:pt x="59" y="1474"/>
                  <a:pt x="48" y="1439"/>
                </a:cubicBezTo>
                <a:cubicBezTo>
                  <a:pt x="38" y="1404"/>
                  <a:pt x="29" y="1368"/>
                  <a:pt x="22" y="1333"/>
                </a:cubicBezTo>
                <a:cubicBezTo>
                  <a:pt x="15" y="1297"/>
                  <a:pt x="9" y="1261"/>
                  <a:pt x="6" y="1224"/>
                </a:cubicBezTo>
                <a:cubicBezTo>
                  <a:pt x="2" y="1188"/>
                  <a:pt x="0" y="1152"/>
                  <a:pt x="0" y="1115"/>
                </a:cubicBezTo>
                <a:cubicBezTo>
                  <a:pt x="0" y="1078"/>
                  <a:pt x="2" y="1041"/>
                  <a:pt x="6" y="1005"/>
                </a:cubicBezTo>
                <a:cubicBezTo>
                  <a:pt x="9" y="969"/>
                  <a:pt x="15" y="933"/>
                  <a:pt x="22" y="897"/>
                </a:cubicBezTo>
                <a:cubicBezTo>
                  <a:pt x="29" y="861"/>
                  <a:pt x="38" y="826"/>
                  <a:pt x="48" y="791"/>
                </a:cubicBezTo>
                <a:cubicBezTo>
                  <a:pt x="59" y="756"/>
                  <a:pt x="71" y="721"/>
                  <a:pt x="85" y="688"/>
                </a:cubicBezTo>
                <a:cubicBezTo>
                  <a:pt x="99" y="654"/>
                  <a:pt x="115" y="621"/>
                  <a:pt x="132" y="589"/>
                </a:cubicBezTo>
                <a:cubicBezTo>
                  <a:pt x="149" y="557"/>
                  <a:pt x="168" y="525"/>
                  <a:pt x="188" y="495"/>
                </a:cubicBezTo>
                <a:cubicBezTo>
                  <a:pt x="208" y="465"/>
                  <a:pt x="230" y="436"/>
                  <a:pt x="253" y="407"/>
                </a:cubicBezTo>
                <a:cubicBezTo>
                  <a:pt x="276" y="379"/>
                  <a:pt x="301" y="352"/>
                  <a:pt x="327" y="326"/>
                </a:cubicBezTo>
                <a:cubicBezTo>
                  <a:pt x="352" y="300"/>
                  <a:pt x="380" y="276"/>
                  <a:pt x="409" y="253"/>
                </a:cubicBezTo>
                <a:cubicBezTo>
                  <a:pt x="437" y="230"/>
                  <a:pt x="466" y="208"/>
                  <a:pt x="496" y="188"/>
                </a:cubicBezTo>
                <a:cubicBezTo>
                  <a:pt x="527" y="167"/>
                  <a:pt x="558" y="149"/>
                  <a:pt x="590" y="132"/>
                </a:cubicBezTo>
                <a:cubicBezTo>
                  <a:pt x="622" y="114"/>
                  <a:pt x="655" y="99"/>
                  <a:pt x="689" y="85"/>
                </a:cubicBezTo>
                <a:cubicBezTo>
                  <a:pt x="723" y="71"/>
                  <a:pt x="757" y="59"/>
                  <a:pt x="792" y="48"/>
                </a:cubicBezTo>
                <a:cubicBezTo>
                  <a:pt x="827" y="37"/>
                  <a:pt x="862" y="28"/>
                  <a:pt x="898" y="21"/>
                </a:cubicBezTo>
                <a:cubicBezTo>
                  <a:pt x="934" y="14"/>
                  <a:pt x="970" y="9"/>
                  <a:pt x="1006" y="5"/>
                </a:cubicBezTo>
                <a:cubicBezTo>
                  <a:pt x="1043" y="2"/>
                  <a:pt x="1079" y="0"/>
                  <a:pt x="1116" y="0"/>
                </a:cubicBezTo>
                <a:cubicBezTo>
                  <a:pt x="1152" y="0"/>
                  <a:pt x="1188" y="2"/>
                  <a:pt x="1225" y="5"/>
                </a:cubicBezTo>
                <a:cubicBezTo>
                  <a:pt x="1261" y="9"/>
                  <a:pt x="1297" y="14"/>
                  <a:pt x="1333" y="21"/>
                </a:cubicBezTo>
                <a:cubicBezTo>
                  <a:pt x="1369" y="28"/>
                  <a:pt x="1404" y="37"/>
                  <a:pt x="1439" y="48"/>
                </a:cubicBezTo>
                <a:cubicBezTo>
                  <a:pt x="1474" y="59"/>
                  <a:pt x="1508" y="71"/>
                  <a:pt x="1542" y="85"/>
                </a:cubicBezTo>
                <a:cubicBezTo>
                  <a:pt x="1576" y="99"/>
                  <a:pt x="1609" y="114"/>
                  <a:pt x="1641" y="132"/>
                </a:cubicBezTo>
                <a:cubicBezTo>
                  <a:pt x="1673" y="149"/>
                  <a:pt x="1704" y="167"/>
                  <a:pt x="1735" y="188"/>
                </a:cubicBezTo>
                <a:cubicBezTo>
                  <a:pt x="1765" y="208"/>
                  <a:pt x="1794" y="230"/>
                  <a:pt x="1822" y="253"/>
                </a:cubicBezTo>
                <a:cubicBezTo>
                  <a:pt x="1851" y="276"/>
                  <a:pt x="1878" y="300"/>
                  <a:pt x="1903" y="326"/>
                </a:cubicBezTo>
                <a:cubicBezTo>
                  <a:pt x="1929" y="352"/>
                  <a:pt x="1954" y="379"/>
                  <a:pt x="1977" y="407"/>
                </a:cubicBezTo>
                <a:cubicBezTo>
                  <a:pt x="2000" y="436"/>
                  <a:pt x="2022" y="465"/>
                  <a:pt x="2042" y="495"/>
                </a:cubicBezTo>
                <a:cubicBezTo>
                  <a:pt x="2062" y="525"/>
                  <a:pt x="2081" y="557"/>
                  <a:pt x="2098" y="589"/>
                </a:cubicBezTo>
                <a:cubicBezTo>
                  <a:pt x="2115" y="621"/>
                  <a:pt x="2131" y="654"/>
                  <a:pt x="2145" y="688"/>
                </a:cubicBezTo>
                <a:cubicBezTo>
                  <a:pt x="2159" y="721"/>
                  <a:pt x="2171" y="756"/>
                  <a:pt x="2182" y="791"/>
                </a:cubicBezTo>
                <a:cubicBezTo>
                  <a:pt x="2192" y="826"/>
                  <a:pt x="2201" y="861"/>
                  <a:pt x="2208" y="897"/>
                </a:cubicBezTo>
                <a:cubicBezTo>
                  <a:pt x="2215" y="933"/>
                  <a:pt x="2221" y="969"/>
                  <a:pt x="2224" y="1005"/>
                </a:cubicBezTo>
                <a:cubicBezTo>
                  <a:pt x="2228" y="1041"/>
                  <a:pt x="2230" y="1078"/>
                  <a:pt x="2230" y="1115"/>
                </a:cubicBezTo>
                <a:close/>
              </a:path>
            </a:pathLst>
          </a:custGeom>
          <a:solidFill>
            <a:srgbClr val="8EC5FF">
              <a:alpha val="1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" name="Freihandform: Form 88"/>
          <p:cNvSpPr/>
          <p:nvPr/>
        </p:nvSpPr>
        <p:spPr>
          <a:xfrm>
            <a:off x="802080" y="4646160"/>
            <a:ext cx="535320" cy="535320"/>
          </a:xfrm>
          <a:custGeom>
            <a:avLst/>
            <a:gdLst/>
            <a:ahLst/>
            <a:cxnLst/>
            <a:rect l="0" t="0" r="r" b="b"/>
            <a:pathLst>
              <a:path w="1487" h="1487">
                <a:moveTo>
                  <a:pt x="1487" y="743"/>
                </a:moveTo>
                <a:cubicBezTo>
                  <a:pt x="1487" y="767"/>
                  <a:pt x="1484" y="791"/>
                  <a:pt x="1482" y="816"/>
                </a:cubicBezTo>
                <a:cubicBezTo>
                  <a:pt x="1480" y="840"/>
                  <a:pt x="1476" y="864"/>
                  <a:pt x="1471" y="888"/>
                </a:cubicBezTo>
                <a:cubicBezTo>
                  <a:pt x="1467" y="912"/>
                  <a:pt x="1461" y="935"/>
                  <a:pt x="1454" y="958"/>
                </a:cubicBezTo>
                <a:cubicBezTo>
                  <a:pt x="1447" y="982"/>
                  <a:pt x="1438" y="1005"/>
                  <a:pt x="1429" y="1027"/>
                </a:cubicBezTo>
                <a:cubicBezTo>
                  <a:pt x="1420" y="1050"/>
                  <a:pt x="1409" y="1071"/>
                  <a:pt x="1398" y="1093"/>
                </a:cubicBezTo>
                <a:cubicBezTo>
                  <a:pt x="1386" y="1114"/>
                  <a:pt x="1374" y="1135"/>
                  <a:pt x="1360" y="1155"/>
                </a:cubicBezTo>
                <a:cubicBezTo>
                  <a:pt x="1347" y="1176"/>
                  <a:pt x="1332" y="1195"/>
                  <a:pt x="1317" y="1215"/>
                </a:cubicBezTo>
                <a:cubicBezTo>
                  <a:pt x="1302" y="1234"/>
                  <a:pt x="1285" y="1252"/>
                  <a:pt x="1268" y="1269"/>
                </a:cubicBezTo>
                <a:cubicBezTo>
                  <a:pt x="1251" y="1286"/>
                  <a:pt x="1233" y="1303"/>
                  <a:pt x="1214" y="1318"/>
                </a:cubicBezTo>
                <a:cubicBezTo>
                  <a:pt x="1195" y="1333"/>
                  <a:pt x="1176" y="1348"/>
                  <a:pt x="1155" y="1361"/>
                </a:cubicBezTo>
                <a:cubicBezTo>
                  <a:pt x="1135" y="1375"/>
                  <a:pt x="1114" y="1387"/>
                  <a:pt x="1093" y="1399"/>
                </a:cubicBezTo>
                <a:cubicBezTo>
                  <a:pt x="1071" y="1410"/>
                  <a:pt x="1050" y="1421"/>
                  <a:pt x="1027" y="1430"/>
                </a:cubicBezTo>
                <a:cubicBezTo>
                  <a:pt x="1005" y="1439"/>
                  <a:pt x="982" y="1448"/>
                  <a:pt x="958" y="1455"/>
                </a:cubicBezTo>
                <a:cubicBezTo>
                  <a:pt x="935" y="1462"/>
                  <a:pt x="912" y="1468"/>
                  <a:pt x="888" y="1472"/>
                </a:cubicBezTo>
                <a:cubicBezTo>
                  <a:pt x="864" y="1477"/>
                  <a:pt x="840" y="1481"/>
                  <a:pt x="816" y="1483"/>
                </a:cubicBezTo>
                <a:cubicBezTo>
                  <a:pt x="791" y="1485"/>
                  <a:pt x="767" y="1487"/>
                  <a:pt x="743" y="1487"/>
                </a:cubicBezTo>
                <a:cubicBezTo>
                  <a:pt x="718" y="1487"/>
                  <a:pt x="694" y="1485"/>
                  <a:pt x="670" y="1483"/>
                </a:cubicBezTo>
                <a:cubicBezTo>
                  <a:pt x="646" y="1481"/>
                  <a:pt x="622" y="1477"/>
                  <a:pt x="598" y="1472"/>
                </a:cubicBezTo>
                <a:cubicBezTo>
                  <a:pt x="574" y="1468"/>
                  <a:pt x="550" y="1462"/>
                  <a:pt x="527" y="1455"/>
                </a:cubicBezTo>
                <a:cubicBezTo>
                  <a:pt x="504" y="1448"/>
                  <a:pt x="481" y="1439"/>
                  <a:pt x="459" y="1430"/>
                </a:cubicBezTo>
                <a:cubicBezTo>
                  <a:pt x="436" y="1421"/>
                  <a:pt x="414" y="1410"/>
                  <a:pt x="393" y="1399"/>
                </a:cubicBezTo>
                <a:cubicBezTo>
                  <a:pt x="371" y="1387"/>
                  <a:pt x="350" y="1375"/>
                  <a:pt x="330" y="1361"/>
                </a:cubicBezTo>
                <a:cubicBezTo>
                  <a:pt x="310" y="1348"/>
                  <a:pt x="290" y="1333"/>
                  <a:pt x="272" y="1318"/>
                </a:cubicBezTo>
                <a:cubicBezTo>
                  <a:pt x="253" y="1303"/>
                  <a:pt x="235" y="1286"/>
                  <a:pt x="218" y="1269"/>
                </a:cubicBezTo>
                <a:cubicBezTo>
                  <a:pt x="200" y="1252"/>
                  <a:pt x="184" y="1234"/>
                  <a:pt x="169" y="1215"/>
                </a:cubicBezTo>
                <a:cubicBezTo>
                  <a:pt x="153" y="1195"/>
                  <a:pt x="139" y="1176"/>
                  <a:pt x="125" y="1155"/>
                </a:cubicBezTo>
                <a:cubicBezTo>
                  <a:pt x="112" y="1135"/>
                  <a:pt x="99" y="1114"/>
                  <a:pt x="88" y="1093"/>
                </a:cubicBezTo>
                <a:cubicBezTo>
                  <a:pt x="76" y="1071"/>
                  <a:pt x="66" y="1050"/>
                  <a:pt x="56" y="1027"/>
                </a:cubicBezTo>
                <a:cubicBezTo>
                  <a:pt x="47" y="1005"/>
                  <a:pt x="39" y="982"/>
                  <a:pt x="32" y="958"/>
                </a:cubicBezTo>
                <a:cubicBezTo>
                  <a:pt x="25" y="935"/>
                  <a:pt x="19" y="912"/>
                  <a:pt x="14" y="888"/>
                </a:cubicBezTo>
                <a:cubicBezTo>
                  <a:pt x="9" y="864"/>
                  <a:pt x="6" y="840"/>
                  <a:pt x="4" y="816"/>
                </a:cubicBezTo>
                <a:cubicBezTo>
                  <a:pt x="1" y="791"/>
                  <a:pt x="0" y="767"/>
                  <a:pt x="0" y="743"/>
                </a:cubicBezTo>
                <a:cubicBezTo>
                  <a:pt x="0" y="718"/>
                  <a:pt x="1" y="694"/>
                  <a:pt x="4" y="670"/>
                </a:cubicBezTo>
                <a:cubicBezTo>
                  <a:pt x="6" y="646"/>
                  <a:pt x="9" y="622"/>
                  <a:pt x="14" y="598"/>
                </a:cubicBezTo>
                <a:cubicBezTo>
                  <a:pt x="19" y="574"/>
                  <a:pt x="25" y="550"/>
                  <a:pt x="32" y="527"/>
                </a:cubicBezTo>
                <a:cubicBezTo>
                  <a:pt x="39" y="504"/>
                  <a:pt x="47" y="481"/>
                  <a:pt x="56" y="459"/>
                </a:cubicBezTo>
                <a:cubicBezTo>
                  <a:pt x="66" y="436"/>
                  <a:pt x="76" y="414"/>
                  <a:pt x="88" y="393"/>
                </a:cubicBezTo>
                <a:cubicBezTo>
                  <a:pt x="99" y="371"/>
                  <a:pt x="112" y="350"/>
                  <a:pt x="125" y="330"/>
                </a:cubicBezTo>
                <a:cubicBezTo>
                  <a:pt x="139" y="310"/>
                  <a:pt x="153" y="290"/>
                  <a:pt x="169" y="272"/>
                </a:cubicBezTo>
                <a:cubicBezTo>
                  <a:pt x="184" y="253"/>
                  <a:pt x="200" y="235"/>
                  <a:pt x="218" y="218"/>
                </a:cubicBezTo>
                <a:cubicBezTo>
                  <a:pt x="235" y="200"/>
                  <a:pt x="253" y="184"/>
                  <a:pt x="272" y="169"/>
                </a:cubicBezTo>
                <a:cubicBezTo>
                  <a:pt x="290" y="153"/>
                  <a:pt x="310" y="139"/>
                  <a:pt x="330" y="125"/>
                </a:cubicBezTo>
                <a:cubicBezTo>
                  <a:pt x="350" y="112"/>
                  <a:pt x="371" y="99"/>
                  <a:pt x="393" y="88"/>
                </a:cubicBezTo>
                <a:cubicBezTo>
                  <a:pt x="414" y="76"/>
                  <a:pt x="436" y="66"/>
                  <a:pt x="459" y="57"/>
                </a:cubicBezTo>
                <a:cubicBezTo>
                  <a:pt x="481" y="47"/>
                  <a:pt x="504" y="39"/>
                  <a:pt x="527" y="32"/>
                </a:cubicBezTo>
                <a:cubicBezTo>
                  <a:pt x="550" y="25"/>
                  <a:pt x="574" y="19"/>
                  <a:pt x="598" y="14"/>
                </a:cubicBezTo>
                <a:cubicBezTo>
                  <a:pt x="622" y="9"/>
                  <a:pt x="646" y="6"/>
                  <a:pt x="670" y="4"/>
                </a:cubicBezTo>
                <a:cubicBezTo>
                  <a:pt x="694" y="1"/>
                  <a:pt x="718" y="0"/>
                  <a:pt x="743" y="0"/>
                </a:cubicBezTo>
                <a:cubicBezTo>
                  <a:pt x="767" y="0"/>
                  <a:pt x="791" y="1"/>
                  <a:pt x="816" y="4"/>
                </a:cubicBezTo>
                <a:cubicBezTo>
                  <a:pt x="840" y="6"/>
                  <a:pt x="864" y="9"/>
                  <a:pt x="888" y="14"/>
                </a:cubicBezTo>
                <a:cubicBezTo>
                  <a:pt x="912" y="19"/>
                  <a:pt x="935" y="25"/>
                  <a:pt x="958" y="32"/>
                </a:cubicBezTo>
                <a:cubicBezTo>
                  <a:pt x="982" y="39"/>
                  <a:pt x="1005" y="47"/>
                  <a:pt x="1027" y="57"/>
                </a:cubicBezTo>
                <a:cubicBezTo>
                  <a:pt x="1050" y="66"/>
                  <a:pt x="1071" y="76"/>
                  <a:pt x="1093" y="88"/>
                </a:cubicBezTo>
                <a:cubicBezTo>
                  <a:pt x="1114" y="99"/>
                  <a:pt x="1135" y="112"/>
                  <a:pt x="1155" y="125"/>
                </a:cubicBezTo>
                <a:cubicBezTo>
                  <a:pt x="1176" y="139"/>
                  <a:pt x="1195" y="153"/>
                  <a:pt x="1214" y="169"/>
                </a:cubicBezTo>
                <a:cubicBezTo>
                  <a:pt x="1233" y="184"/>
                  <a:pt x="1251" y="200"/>
                  <a:pt x="1268" y="218"/>
                </a:cubicBezTo>
                <a:cubicBezTo>
                  <a:pt x="1285" y="235"/>
                  <a:pt x="1302" y="253"/>
                  <a:pt x="1317" y="272"/>
                </a:cubicBezTo>
                <a:cubicBezTo>
                  <a:pt x="1332" y="290"/>
                  <a:pt x="1347" y="310"/>
                  <a:pt x="1360" y="330"/>
                </a:cubicBezTo>
                <a:cubicBezTo>
                  <a:pt x="1374" y="350"/>
                  <a:pt x="1386" y="371"/>
                  <a:pt x="1398" y="393"/>
                </a:cubicBezTo>
                <a:cubicBezTo>
                  <a:pt x="1409" y="414"/>
                  <a:pt x="1420" y="436"/>
                  <a:pt x="1429" y="459"/>
                </a:cubicBezTo>
                <a:cubicBezTo>
                  <a:pt x="1438" y="481"/>
                  <a:pt x="1447" y="504"/>
                  <a:pt x="1454" y="527"/>
                </a:cubicBezTo>
                <a:cubicBezTo>
                  <a:pt x="1461" y="550"/>
                  <a:pt x="1467" y="574"/>
                  <a:pt x="1471" y="598"/>
                </a:cubicBezTo>
                <a:cubicBezTo>
                  <a:pt x="1476" y="622"/>
                  <a:pt x="1480" y="646"/>
                  <a:pt x="1482" y="670"/>
                </a:cubicBezTo>
                <a:cubicBezTo>
                  <a:pt x="1484" y="694"/>
                  <a:pt x="1487" y="718"/>
                  <a:pt x="1487" y="743"/>
                </a:cubicBezTo>
                <a:close/>
              </a:path>
            </a:pathLst>
          </a:custGeom>
          <a:solidFill>
            <a:srgbClr val="7BF1A8">
              <a:alpha val="1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0" name="Textfeld 89"/>
          <p:cNvSpPr txBox="1"/>
          <p:nvPr/>
        </p:nvSpPr>
        <p:spPr>
          <a:xfrm>
            <a:off x="10350000" y="6017040"/>
            <a:ext cx="2642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2/12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rafik 90"/>
          <p:cNvPicPr/>
          <p:nvPr/>
        </p:nvPicPr>
        <p:blipFill>
          <a:blip r:embed="rId2"/>
          <a:stretch/>
        </p:blipFill>
        <p:spPr>
          <a:xfrm>
            <a:off x="0" y="0"/>
            <a:ext cx="10696320" cy="6016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2" name="Grafik 91"/>
          <p:cNvPicPr/>
          <p:nvPr/>
        </p:nvPicPr>
        <p:blipFill>
          <a:blip r:embed="rId3"/>
          <a:stretch/>
        </p:blipFill>
        <p:spPr>
          <a:xfrm>
            <a:off x="534960" y="735480"/>
            <a:ext cx="801720" cy="33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3" name="Textfeld 92"/>
          <p:cNvSpPr txBox="1"/>
          <p:nvPr/>
        </p:nvSpPr>
        <p:spPr>
          <a:xfrm>
            <a:off x="534960" y="322560"/>
            <a:ext cx="5673600" cy="3495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2370" b="1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Stufenkonzept der OMG-Therapie</a:t>
            </a:r>
            <a:endParaRPr lang="en-US" sz="237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4" name="Textfeld 93"/>
          <p:cNvSpPr txBox="1"/>
          <p:nvPr/>
        </p:nvSpPr>
        <p:spPr>
          <a:xfrm>
            <a:off x="534960" y="1130760"/>
            <a:ext cx="942444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18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Die Behandlung der OMG folgt einem Stufenkonzept, das sich an Symptomatik, Krankheitsaktivität und Therapieansprechen</a:t>
            </a:r>
            <a:endParaRPr lang="en-US" sz="118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" name="Freihandform: Form 94"/>
          <p:cNvSpPr/>
          <p:nvPr/>
        </p:nvSpPr>
        <p:spPr>
          <a:xfrm>
            <a:off x="0" y="5548680"/>
            <a:ext cx="10696680" cy="468360"/>
          </a:xfrm>
          <a:custGeom>
            <a:avLst/>
            <a:gdLst/>
            <a:ahLst/>
            <a:cxnLst/>
            <a:rect l="0" t="0" r="r" b="b"/>
            <a:pathLst>
              <a:path w="29713" h="1301">
                <a:moveTo>
                  <a:pt x="0" y="0"/>
                </a:moveTo>
                <a:lnTo>
                  <a:pt x="29713" y="0"/>
                </a:lnTo>
                <a:lnTo>
                  <a:pt x="29713" y="1301"/>
                </a:lnTo>
                <a:lnTo>
                  <a:pt x="0" y="1301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3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96" name="Grafik 95"/>
          <p:cNvPicPr/>
          <p:nvPr/>
        </p:nvPicPr>
        <p:blipFill>
          <a:blip r:embed="rId4"/>
          <a:stretch/>
        </p:blipFill>
        <p:spPr>
          <a:xfrm>
            <a:off x="334440" y="5724360"/>
            <a:ext cx="10008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7" name="Textfeld 96"/>
          <p:cNvSpPr txBox="1"/>
          <p:nvPr/>
        </p:nvSpPr>
        <p:spPr>
          <a:xfrm>
            <a:off x="534960" y="1364760"/>
            <a:ext cx="75132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18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orientiert:</a:t>
            </a:r>
            <a:endParaRPr lang="en-US" sz="118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8" name="Textfeld 97"/>
          <p:cNvSpPr txBox="1"/>
          <p:nvPr/>
        </p:nvSpPr>
        <p:spPr>
          <a:xfrm>
            <a:off x="501480" y="5716080"/>
            <a:ext cx="7722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 13. Juli 2025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" name="Freihandform: Form 98"/>
          <p:cNvSpPr/>
          <p:nvPr/>
        </p:nvSpPr>
        <p:spPr>
          <a:xfrm>
            <a:off x="551520" y="1771560"/>
            <a:ext cx="2122920" cy="1404000"/>
          </a:xfrm>
          <a:custGeom>
            <a:avLst/>
            <a:gdLst/>
            <a:ahLst/>
            <a:cxnLst/>
            <a:rect l="0" t="0" r="r" b="b"/>
            <a:pathLst>
              <a:path w="5897" h="3900">
                <a:moveTo>
                  <a:pt x="0" y="3715"/>
                </a:moveTo>
                <a:lnTo>
                  <a:pt x="0" y="185"/>
                </a:lnTo>
                <a:cubicBezTo>
                  <a:pt x="0" y="173"/>
                  <a:pt x="0" y="161"/>
                  <a:pt x="2" y="149"/>
                </a:cubicBezTo>
                <a:cubicBezTo>
                  <a:pt x="4" y="137"/>
                  <a:pt x="7" y="126"/>
                  <a:pt x="10" y="114"/>
                </a:cubicBezTo>
                <a:cubicBezTo>
                  <a:pt x="14" y="103"/>
                  <a:pt x="18" y="92"/>
                  <a:pt x="23" y="82"/>
                </a:cubicBezTo>
                <a:cubicBezTo>
                  <a:pt x="28" y="72"/>
                  <a:pt x="34" y="63"/>
                  <a:pt x="40" y="54"/>
                </a:cubicBezTo>
                <a:cubicBezTo>
                  <a:pt x="47" y="45"/>
                  <a:pt x="54" y="38"/>
                  <a:pt x="61" y="31"/>
                </a:cubicBezTo>
                <a:cubicBezTo>
                  <a:pt x="69" y="24"/>
                  <a:pt x="77" y="18"/>
                  <a:pt x="86" y="14"/>
                </a:cubicBezTo>
                <a:cubicBezTo>
                  <a:pt x="94" y="9"/>
                  <a:pt x="103" y="6"/>
                  <a:pt x="112" y="3"/>
                </a:cubicBezTo>
                <a:cubicBezTo>
                  <a:pt x="121" y="1"/>
                  <a:pt x="130" y="0"/>
                  <a:pt x="139" y="0"/>
                </a:cubicBezTo>
                <a:lnTo>
                  <a:pt x="5711" y="0"/>
                </a:lnTo>
                <a:cubicBezTo>
                  <a:pt x="5723" y="0"/>
                  <a:pt x="5735" y="1"/>
                  <a:pt x="5747" y="3"/>
                </a:cubicBezTo>
                <a:cubicBezTo>
                  <a:pt x="5759" y="6"/>
                  <a:pt x="5771" y="9"/>
                  <a:pt x="5782" y="14"/>
                </a:cubicBezTo>
                <a:cubicBezTo>
                  <a:pt x="5793" y="18"/>
                  <a:pt x="5804" y="24"/>
                  <a:pt x="5814" y="31"/>
                </a:cubicBezTo>
                <a:cubicBezTo>
                  <a:pt x="5824" y="38"/>
                  <a:pt x="5834" y="45"/>
                  <a:pt x="5842" y="54"/>
                </a:cubicBezTo>
                <a:cubicBezTo>
                  <a:pt x="5851" y="63"/>
                  <a:pt x="5859" y="72"/>
                  <a:pt x="5865" y="82"/>
                </a:cubicBezTo>
                <a:cubicBezTo>
                  <a:pt x="5872" y="92"/>
                  <a:pt x="5878" y="103"/>
                  <a:pt x="5883" y="114"/>
                </a:cubicBezTo>
                <a:cubicBezTo>
                  <a:pt x="5887" y="126"/>
                  <a:pt x="5891" y="137"/>
                  <a:pt x="5893" y="149"/>
                </a:cubicBezTo>
                <a:cubicBezTo>
                  <a:pt x="5895" y="161"/>
                  <a:pt x="5897" y="173"/>
                  <a:pt x="5897" y="185"/>
                </a:cubicBezTo>
                <a:lnTo>
                  <a:pt x="5897" y="3715"/>
                </a:lnTo>
                <a:cubicBezTo>
                  <a:pt x="5897" y="3727"/>
                  <a:pt x="5895" y="3739"/>
                  <a:pt x="5893" y="3751"/>
                </a:cubicBezTo>
                <a:cubicBezTo>
                  <a:pt x="5891" y="3763"/>
                  <a:pt x="5887" y="3775"/>
                  <a:pt x="5883" y="3786"/>
                </a:cubicBezTo>
                <a:cubicBezTo>
                  <a:pt x="5878" y="3797"/>
                  <a:pt x="5872" y="3808"/>
                  <a:pt x="5865" y="3818"/>
                </a:cubicBezTo>
                <a:cubicBezTo>
                  <a:pt x="5859" y="3828"/>
                  <a:pt x="5851" y="3837"/>
                  <a:pt x="5842" y="3846"/>
                </a:cubicBezTo>
                <a:cubicBezTo>
                  <a:pt x="5834" y="3855"/>
                  <a:pt x="5824" y="3862"/>
                  <a:pt x="5814" y="3869"/>
                </a:cubicBezTo>
                <a:cubicBezTo>
                  <a:pt x="5804" y="3876"/>
                  <a:pt x="5793" y="3882"/>
                  <a:pt x="5782" y="3886"/>
                </a:cubicBezTo>
                <a:cubicBezTo>
                  <a:pt x="5771" y="3891"/>
                  <a:pt x="5759" y="3895"/>
                  <a:pt x="5747" y="3897"/>
                </a:cubicBezTo>
                <a:cubicBezTo>
                  <a:pt x="5735" y="3899"/>
                  <a:pt x="5723" y="3900"/>
                  <a:pt x="5711" y="3900"/>
                </a:cubicBezTo>
                <a:lnTo>
                  <a:pt x="139" y="3900"/>
                </a:lnTo>
                <a:cubicBezTo>
                  <a:pt x="130" y="3900"/>
                  <a:pt x="121" y="3899"/>
                  <a:pt x="112" y="3897"/>
                </a:cubicBezTo>
                <a:cubicBezTo>
                  <a:pt x="103" y="3895"/>
                  <a:pt x="94" y="3891"/>
                  <a:pt x="86" y="3886"/>
                </a:cubicBezTo>
                <a:cubicBezTo>
                  <a:pt x="77" y="3882"/>
                  <a:pt x="69" y="3876"/>
                  <a:pt x="61" y="3869"/>
                </a:cubicBezTo>
                <a:cubicBezTo>
                  <a:pt x="54" y="3862"/>
                  <a:pt x="47" y="3855"/>
                  <a:pt x="40" y="3846"/>
                </a:cubicBezTo>
                <a:cubicBezTo>
                  <a:pt x="34" y="3837"/>
                  <a:pt x="28" y="3828"/>
                  <a:pt x="23" y="3818"/>
                </a:cubicBezTo>
                <a:cubicBezTo>
                  <a:pt x="18" y="3808"/>
                  <a:pt x="14" y="3797"/>
                  <a:pt x="10" y="3786"/>
                </a:cubicBezTo>
                <a:cubicBezTo>
                  <a:pt x="7" y="3775"/>
                  <a:pt x="4" y="3763"/>
                  <a:pt x="2" y="3751"/>
                </a:cubicBezTo>
                <a:cubicBezTo>
                  <a:pt x="0" y="3739"/>
                  <a:pt x="0" y="3727"/>
                  <a:pt x="0" y="3715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0" name="Freihandform: Form 99"/>
          <p:cNvSpPr/>
          <p:nvPr/>
        </p:nvSpPr>
        <p:spPr>
          <a:xfrm>
            <a:off x="534600" y="1771560"/>
            <a:ext cx="67320" cy="1404000"/>
          </a:xfrm>
          <a:custGeom>
            <a:avLst/>
            <a:gdLst/>
            <a:ahLst/>
            <a:cxnLst/>
            <a:rect l="0" t="0" r="r" b="b"/>
            <a:pathLst>
              <a:path w="187" h="3900">
                <a:moveTo>
                  <a:pt x="151" y="14"/>
                </a:moveTo>
                <a:cubicBezTo>
                  <a:pt x="140" y="23"/>
                  <a:pt x="130" y="37"/>
                  <a:pt x="121" y="54"/>
                </a:cubicBezTo>
                <a:cubicBezTo>
                  <a:pt x="112" y="71"/>
                  <a:pt x="106" y="92"/>
                  <a:pt x="101" y="114"/>
                </a:cubicBezTo>
                <a:cubicBezTo>
                  <a:pt x="96" y="137"/>
                  <a:pt x="94" y="161"/>
                  <a:pt x="94" y="185"/>
                </a:cubicBezTo>
                <a:lnTo>
                  <a:pt x="94" y="3715"/>
                </a:lnTo>
                <a:cubicBezTo>
                  <a:pt x="94" y="3739"/>
                  <a:pt x="96" y="3763"/>
                  <a:pt x="101" y="3786"/>
                </a:cubicBezTo>
                <a:cubicBezTo>
                  <a:pt x="106" y="3809"/>
                  <a:pt x="112" y="3829"/>
                  <a:pt x="121" y="3846"/>
                </a:cubicBezTo>
                <a:cubicBezTo>
                  <a:pt x="130" y="3863"/>
                  <a:pt x="140" y="3877"/>
                  <a:pt x="151" y="3886"/>
                </a:cubicBezTo>
                <a:cubicBezTo>
                  <a:pt x="163" y="3896"/>
                  <a:pt x="175" y="3900"/>
                  <a:pt x="187" y="3900"/>
                </a:cubicBezTo>
                <a:cubicBezTo>
                  <a:pt x="162" y="3900"/>
                  <a:pt x="139" y="3896"/>
                  <a:pt x="116" y="3886"/>
                </a:cubicBezTo>
                <a:cubicBezTo>
                  <a:pt x="93" y="3877"/>
                  <a:pt x="72" y="3863"/>
                  <a:pt x="55" y="3846"/>
                </a:cubicBezTo>
                <a:cubicBezTo>
                  <a:pt x="37" y="3829"/>
                  <a:pt x="24" y="3809"/>
                  <a:pt x="14" y="3786"/>
                </a:cubicBezTo>
                <a:cubicBezTo>
                  <a:pt x="5" y="3763"/>
                  <a:pt x="0" y="3739"/>
                  <a:pt x="0" y="3715"/>
                </a:cubicBezTo>
                <a:lnTo>
                  <a:pt x="0" y="185"/>
                </a:lnTo>
                <a:cubicBezTo>
                  <a:pt x="0" y="161"/>
                  <a:pt x="5" y="137"/>
                  <a:pt x="14" y="114"/>
                </a:cubicBezTo>
                <a:cubicBezTo>
                  <a:pt x="24" y="92"/>
                  <a:pt x="37" y="71"/>
                  <a:pt x="55" y="54"/>
                </a:cubicBezTo>
                <a:cubicBezTo>
                  <a:pt x="72" y="37"/>
                  <a:pt x="93" y="23"/>
                  <a:pt x="116" y="14"/>
                </a:cubicBezTo>
                <a:cubicBezTo>
                  <a:pt x="139" y="4"/>
                  <a:pt x="162" y="0"/>
                  <a:pt x="187" y="0"/>
                </a:cubicBezTo>
                <a:cubicBezTo>
                  <a:pt x="175" y="0"/>
                  <a:pt x="163" y="4"/>
                  <a:pt x="151" y="14"/>
                </a:cubicBezTo>
                <a:close/>
              </a:path>
            </a:pathLst>
          </a:custGeom>
          <a:solidFill>
            <a:srgbClr val="93C5FD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1" name="Freihandform: Form 100"/>
          <p:cNvSpPr/>
          <p:nvPr/>
        </p:nvSpPr>
        <p:spPr>
          <a:xfrm>
            <a:off x="735120" y="2038680"/>
            <a:ext cx="134280" cy="267840"/>
          </a:xfrm>
          <a:custGeom>
            <a:avLst/>
            <a:gdLst/>
            <a:ahLst/>
            <a:cxnLst/>
            <a:rect l="0" t="0" r="r" b="b"/>
            <a:pathLst>
              <a:path w="373" h="744">
                <a:moveTo>
                  <a:pt x="0" y="558"/>
                </a:moveTo>
                <a:lnTo>
                  <a:pt x="0" y="186"/>
                </a:lnTo>
                <a:cubicBezTo>
                  <a:pt x="0" y="174"/>
                  <a:pt x="1" y="162"/>
                  <a:pt x="4" y="150"/>
                </a:cubicBezTo>
                <a:cubicBezTo>
                  <a:pt x="6" y="138"/>
                  <a:pt x="10" y="126"/>
                  <a:pt x="14" y="115"/>
                </a:cubicBezTo>
                <a:cubicBezTo>
                  <a:pt x="19" y="104"/>
                  <a:pt x="25" y="93"/>
                  <a:pt x="32" y="83"/>
                </a:cubicBezTo>
                <a:cubicBezTo>
                  <a:pt x="38" y="73"/>
                  <a:pt x="46" y="63"/>
                  <a:pt x="55" y="55"/>
                </a:cubicBezTo>
                <a:cubicBezTo>
                  <a:pt x="63" y="46"/>
                  <a:pt x="73" y="39"/>
                  <a:pt x="83" y="32"/>
                </a:cubicBezTo>
                <a:cubicBezTo>
                  <a:pt x="93" y="25"/>
                  <a:pt x="104" y="19"/>
                  <a:pt x="115" y="15"/>
                </a:cubicBezTo>
                <a:cubicBezTo>
                  <a:pt x="126" y="10"/>
                  <a:pt x="138" y="6"/>
                  <a:pt x="150" y="4"/>
                </a:cubicBezTo>
                <a:cubicBezTo>
                  <a:pt x="162" y="2"/>
                  <a:pt x="174" y="0"/>
                  <a:pt x="186" y="0"/>
                </a:cubicBezTo>
                <a:cubicBezTo>
                  <a:pt x="198" y="0"/>
                  <a:pt x="210" y="2"/>
                  <a:pt x="222" y="4"/>
                </a:cubicBezTo>
                <a:cubicBezTo>
                  <a:pt x="234" y="6"/>
                  <a:pt x="246" y="10"/>
                  <a:pt x="257" y="15"/>
                </a:cubicBezTo>
                <a:cubicBezTo>
                  <a:pt x="268" y="19"/>
                  <a:pt x="279" y="25"/>
                  <a:pt x="289" y="32"/>
                </a:cubicBezTo>
                <a:cubicBezTo>
                  <a:pt x="299" y="39"/>
                  <a:pt x="309" y="46"/>
                  <a:pt x="317" y="55"/>
                </a:cubicBezTo>
                <a:cubicBezTo>
                  <a:pt x="326" y="63"/>
                  <a:pt x="334" y="73"/>
                  <a:pt x="340" y="83"/>
                </a:cubicBezTo>
                <a:cubicBezTo>
                  <a:pt x="347" y="93"/>
                  <a:pt x="353" y="104"/>
                  <a:pt x="358" y="115"/>
                </a:cubicBezTo>
                <a:cubicBezTo>
                  <a:pt x="362" y="126"/>
                  <a:pt x="366" y="138"/>
                  <a:pt x="368" y="150"/>
                </a:cubicBezTo>
                <a:cubicBezTo>
                  <a:pt x="371" y="162"/>
                  <a:pt x="373" y="174"/>
                  <a:pt x="373" y="186"/>
                </a:cubicBezTo>
                <a:lnTo>
                  <a:pt x="373" y="558"/>
                </a:lnTo>
                <a:cubicBezTo>
                  <a:pt x="373" y="570"/>
                  <a:pt x="371" y="582"/>
                  <a:pt x="368" y="594"/>
                </a:cubicBezTo>
                <a:cubicBezTo>
                  <a:pt x="366" y="606"/>
                  <a:pt x="362" y="617"/>
                  <a:pt x="358" y="629"/>
                </a:cubicBezTo>
                <a:cubicBezTo>
                  <a:pt x="353" y="640"/>
                  <a:pt x="347" y="652"/>
                  <a:pt x="340" y="662"/>
                </a:cubicBezTo>
                <a:cubicBezTo>
                  <a:pt x="334" y="672"/>
                  <a:pt x="326" y="681"/>
                  <a:pt x="317" y="690"/>
                </a:cubicBezTo>
                <a:cubicBezTo>
                  <a:pt x="309" y="699"/>
                  <a:pt x="299" y="706"/>
                  <a:pt x="289" y="713"/>
                </a:cubicBezTo>
                <a:cubicBezTo>
                  <a:pt x="279" y="720"/>
                  <a:pt x="268" y="725"/>
                  <a:pt x="257" y="730"/>
                </a:cubicBezTo>
                <a:cubicBezTo>
                  <a:pt x="246" y="735"/>
                  <a:pt x="234" y="738"/>
                  <a:pt x="222" y="741"/>
                </a:cubicBezTo>
                <a:cubicBezTo>
                  <a:pt x="210" y="743"/>
                  <a:pt x="198" y="744"/>
                  <a:pt x="186" y="744"/>
                </a:cubicBezTo>
                <a:cubicBezTo>
                  <a:pt x="174" y="744"/>
                  <a:pt x="162" y="743"/>
                  <a:pt x="150" y="741"/>
                </a:cubicBezTo>
                <a:cubicBezTo>
                  <a:pt x="138" y="738"/>
                  <a:pt x="126" y="735"/>
                  <a:pt x="115" y="730"/>
                </a:cubicBezTo>
                <a:cubicBezTo>
                  <a:pt x="104" y="725"/>
                  <a:pt x="93" y="720"/>
                  <a:pt x="83" y="713"/>
                </a:cubicBezTo>
                <a:cubicBezTo>
                  <a:pt x="73" y="706"/>
                  <a:pt x="63" y="699"/>
                  <a:pt x="55" y="690"/>
                </a:cubicBezTo>
                <a:cubicBezTo>
                  <a:pt x="46" y="681"/>
                  <a:pt x="38" y="672"/>
                  <a:pt x="32" y="662"/>
                </a:cubicBezTo>
                <a:cubicBezTo>
                  <a:pt x="25" y="652"/>
                  <a:pt x="19" y="640"/>
                  <a:pt x="14" y="629"/>
                </a:cubicBezTo>
                <a:cubicBezTo>
                  <a:pt x="10" y="617"/>
                  <a:pt x="6" y="606"/>
                  <a:pt x="4" y="594"/>
                </a:cubicBezTo>
                <a:cubicBezTo>
                  <a:pt x="1" y="582"/>
                  <a:pt x="0" y="570"/>
                  <a:pt x="0" y="558"/>
                </a:cubicBezTo>
                <a:close/>
              </a:path>
            </a:pathLst>
          </a:custGeom>
          <a:solidFill>
            <a:srgbClr val="2B7FFF">
              <a:alpha val="8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2" name="Textfeld 101"/>
          <p:cNvSpPr txBox="1"/>
          <p:nvPr/>
        </p:nvSpPr>
        <p:spPr>
          <a:xfrm>
            <a:off x="3727080" y="5700600"/>
            <a:ext cx="41965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Therapieoptionen für Myasthenia Gravis: Chancen und Risiken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3" name="Textfeld 102"/>
          <p:cNvSpPr txBox="1"/>
          <p:nvPr/>
        </p:nvSpPr>
        <p:spPr>
          <a:xfrm>
            <a:off x="757440" y="209052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1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1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4" name="Textfeld 103"/>
          <p:cNvSpPr txBox="1"/>
          <p:nvPr/>
        </p:nvSpPr>
        <p:spPr>
          <a:xfrm>
            <a:off x="972720" y="1966320"/>
            <a:ext cx="142056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180" b="1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Symptomatische</a:t>
            </a:r>
            <a:endParaRPr lang="en-US" sz="118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05" name="Grafik 104"/>
          <p:cNvPicPr/>
          <p:nvPr/>
        </p:nvPicPr>
        <p:blipFill>
          <a:blip r:embed="rId5"/>
          <a:stretch/>
        </p:blipFill>
        <p:spPr>
          <a:xfrm>
            <a:off x="735480" y="2540520"/>
            <a:ext cx="2253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6" name="Textfeld 105"/>
          <p:cNvSpPr txBox="1"/>
          <p:nvPr/>
        </p:nvSpPr>
        <p:spPr>
          <a:xfrm>
            <a:off x="972720" y="2200320"/>
            <a:ext cx="153252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180" b="1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Erstlinientherapie</a:t>
            </a:r>
            <a:endParaRPr lang="en-US" sz="118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" name="Textfeld 106"/>
          <p:cNvSpPr txBox="1"/>
          <p:nvPr/>
        </p:nvSpPr>
        <p:spPr>
          <a:xfrm>
            <a:off x="1061280" y="2523960"/>
            <a:ext cx="12632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Acetylcholinesterase-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8" name="Textfeld 107"/>
          <p:cNvSpPr txBox="1"/>
          <p:nvPr/>
        </p:nvSpPr>
        <p:spPr>
          <a:xfrm>
            <a:off x="1061280" y="2691000"/>
            <a:ext cx="8100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Hemmer (z.B.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09" name="Grafik 108"/>
          <p:cNvPicPr/>
          <p:nvPr/>
        </p:nvPicPr>
        <p:blipFill>
          <a:blip r:embed="rId6"/>
          <a:stretch/>
        </p:blipFill>
        <p:spPr>
          <a:xfrm>
            <a:off x="2799360" y="2364840"/>
            <a:ext cx="12492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0" name="Freihandform: Form 109"/>
          <p:cNvSpPr/>
          <p:nvPr/>
        </p:nvSpPr>
        <p:spPr>
          <a:xfrm>
            <a:off x="3049920" y="1771560"/>
            <a:ext cx="2122920" cy="1404000"/>
          </a:xfrm>
          <a:custGeom>
            <a:avLst/>
            <a:gdLst/>
            <a:ahLst/>
            <a:cxnLst/>
            <a:rect l="0" t="0" r="r" b="b"/>
            <a:pathLst>
              <a:path w="5897" h="3900">
                <a:moveTo>
                  <a:pt x="0" y="3715"/>
                </a:moveTo>
                <a:lnTo>
                  <a:pt x="0" y="185"/>
                </a:lnTo>
                <a:cubicBezTo>
                  <a:pt x="0" y="173"/>
                  <a:pt x="1" y="161"/>
                  <a:pt x="3" y="149"/>
                </a:cubicBezTo>
                <a:cubicBezTo>
                  <a:pt x="5" y="137"/>
                  <a:pt x="7" y="126"/>
                  <a:pt x="11" y="114"/>
                </a:cubicBezTo>
                <a:cubicBezTo>
                  <a:pt x="14" y="103"/>
                  <a:pt x="19" y="92"/>
                  <a:pt x="24" y="82"/>
                </a:cubicBezTo>
                <a:cubicBezTo>
                  <a:pt x="29" y="72"/>
                  <a:pt x="35" y="63"/>
                  <a:pt x="41" y="54"/>
                </a:cubicBezTo>
                <a:cubicBezTo>
                  <a:pt x="48" y="45"/>
                  <a:pt x="55" y="38"/>
                  <a:pt x="62" y="31"/>
                </a:cubicBezTo>
                <a:cubicBezTo>
                  <a:pt x="70" y="24"/>
                  <a:pt x="78" y="18"/>
                  <a:pt x="86" y="14"/>
                </a:cubicBezTo>
                <a:cubicBezTo>
                  <a:pt x="95" y="9"/>
                  <a:pt x="103" y="6"/>
                  <a:pt x="112" y="3"/>
                </a:cubicBezTo>
                <a:cubicBezTo>
                  <a:pt x="121" y="1"/>
                  <a:pt x="130" y="0"/>
                  <a:pt x="140" y="0"/>
                </a:cubicBezTo>
                <a:lnTo>
                  <a:pt x="5712" y="0"/>
                </a:lnTo>
                <a:cubicBezTo>
                  <a:pt x="5724" y="0"/>
                  <a:pt x="5736" y="1"/>
                  <a:pt x="5748" y="3"/>
                </a:cubicBezTo>
                <a:cubicBezTo>
                  <a:pt x="5760" y="6"/>
                  <a:pt x="5771" y="9"/>
                  <a:pt x="5783" y="14"/>
                </a:cubicBezTo>
                <a:cubicBezTo>
                  <a:pt x="5794" y="18"/>
                  <a:pt x="5805" y="24"/>
                  <a:pt x="5815" y="31"/>
                </a:cubicBezTo>
                <a:cubicBezTo>
                  <a:pt x="5825" y="38"/>
                  <a:pt x="5834" y="45"/>
                  <a:pt x="5843" y="54"/>
                </a:cubicBezTo>
                <a:cubicBezTo>
                  <a:pt x="5852" y="63"/>
                  <a:pt x="5859" y="72"/>
                  <a:pt x="5866" y="82"/>
                </a:cubicBezTo>
                <a:cubicBezTo>
                  <a:pt x="5873" y="92"/>
                  <a:pt x="5879" y="103"/>
                  <a:pt x="5883" y="114"/>
                </a:cubicBezTo>
                <a:cubicBezTo>
                  <a:pt x="5888" y="126"/>
                  <a:pt x="5891" y="137"/>
                  <a:pt x="5894" y="149"/>
                </a:cubicBezTo>
                <a:cubicBezTo>
                  <a:pt x="5896" y="161"/>
                  <a:pt x="5897" y="173"/>
                  <a:pt x="5897" y="185"/>
                </a:cubicBezTo>
                <a:lnTo>
                  <a:pt x="5897" y="3715"/>
                </a:lnTo>
                <a:cubicBezTo>
                  <a:pt x="5897" y="3727"/>
                  <a:pt x="5896" y="3739"/>
                  <a:pt x="5894" y="3751"/>
                </a:cubicBezTo>
                <a:cubicBezTo>
                  <a:pt x="5891" y="3763"/>
                  <a:pt x="5888" y="3775"/>
                  <a:pt x="5883" y="3786"/>
                </a:cubicBezTo>
                <a:cubicBezTo>
                  <a:pt x="5879" y="3797"/>
                  <a:pt x="5873" y="3808"/>
                  <a:pt x="5866" y="3818"/>
                </a:cubicBezTo>
                <a:cubicBezTo>
                  <a:pt x="5859" y="3828"/>
                  <a:pt x="5852" y="3837"/>
                  <a:pt x="5843" y="3846"/>
                </a:cubicBezTo>
                <a:cubicBezTo>
                  <a:pt x="5834" y="3855"/>
                  <a:pt x="5825" y="3862"/>
                  <a:pt x="5815" y="3869"/>
                </a:cubicBezTo>
                <a:cubicBezTo>
                  <a:pt x="5805" y="3876"/>
                  <a:pt x="5794" y="3882"/>
                  <a:pt x="5783" y="3886"/>
                </a:cubicBezTo>
                <a:cubicBezTo>
                  <a:pt x="5771" y="3891"/>
                  <a:pt x="5760" y="3895"/>
                  <a:pt x="5748" y="3897"/>
                </a:cubicBezTo>
                <a:cubicBezTo>
                  <a:pt x="5736" y="3899"/>
                  <a:pt x="5724" y="3900"/>
                  <a:pt x="5712" y="3900"/>
                </a:cubicBezTo>
                <a:lnTo>
                  <a:pt x="140" y="3900"/>
                </a:lnTo>
                <a:cubicBezTo>
                  <a:pt x="130" y="3900"/>
                  <a:pt x="121" y="3899"/>
                  <a:pt x="112" y="3897"/>
                </a:cubicBezTo>
                <a:cubicBezTo>
                  <a:pt x="103" y="3895"/>
                  <a:pt x="95" y="3891"/>
                  <a:pt x="86" y="3886"/>
                </a:cubicBezTo>
                <a:cubicBezTo>
                  <a:pt x="78" y="3882"/>
                  <a:pt x="70" y="3876"/>
                  <a:pt x="62" y="3869"/>
                </a:cubicBezTo>
                <a:cubicBezTo>
                  <a:pt x="55" y="3862"/>
                  <a:pt x="48" y="3855"/>
                  <a:pt x="41" y="3846"/>
                </a:cubicBezTo>
                <a:cubicBezTo>
                  <a:pt x="35" y="3837"/>
                  <a:pt x="29" y="3828"/>
                  <a:pt x="24" y="3818"/>
                </a:cubicBezTo>
                <a:cubicBezTo>
                  <a:pt x="19" y="3808"/>
                  <a:pt x="14" y="3797"/>
                  <a:pt x="11" y="3786"/>
                </a:cubicBezTo>
                <a:cubicBezTo>
                  <a:pt x="7" y="3775"/>
                  <a:pt x="5" y="3763"/>
                  <a:pt x="3" y="3751"/>
                </a:cubicBezTo>
                <a:cubicBezTo>
                  <a:pt x="1" y="3739"/>
                  <a:pt x="0" y="3727"/>
                  <a:pt x="0" y="3715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1" name="Freihandform: Form 110"/>
          <p:cNvSpPr/>
          <p:nvPr/>
        </p:nvSpPr>
        <p:spPr>
          <a:xfrm>
            <a:off x="3033360" y="1771560"/>
            <a:ext cx="67320" cy="1404000"/>
          </a:xfrm>
          <a:custGeom>
            <a:avLst/>
            <a:gdLst/>
            <a:ahLst/>
            <a:cxnLst/>
            <a:rect l="0" t="0" r="r" b="b"/>
            <a:pathLst>
              <a:path w="187" h="3900">
                <a:moveTo>
                  <a:pt x="150" y="14"/>
                </a:moveTo>
                <a:cubicBezTo>
                  <a:pt x="139" y="23"/>
                  <a:pt x="129" y="37"/>
                  <a:pt x="120" y="54"/>
                </a:cubicBezTo>
                <a:cubicBezTo>
                  <a:pt x="111" y="71"/>
                  <a:pt x="104" y="92"/>
                  <a:pt x="100" y="114"/>
                </a:cubicBezTo>
                <a:cubicBezTo>
                  <a:pt x="95" y="137"/>
                  <a:pt x="93" y="161"/>
                  <a:pt x="93" y="185"/>
                </a:cubicBezTo>
                <a:lnTo>
                  <a:pt x="93" y="3715"/>
                </a:lnTo>
                <a:cubicBezTo>
                  <a:pt x="93" y="3739"/>
                  <a:pt x="95" y="3763"/>
                  <a:pt x="100" y="3786"/>
                </a:cubicBezTo>
                <a:cubicBezTo>
                  <a:pt x="104" y="3809"/>
                  <a:pt x="111" y="3829"/>
                  <a:pt x="120" y="3846"/>
                </a:cubicBezTo>
                <a:cubicBezTo>
                  <a:pt x="129" y="3863"/>
                  <a:pt x="139" y="3877"/>
                  <a:pt x="150" y="3886"/>
                </a:cubicBezTo>
                <a:cubicBezTo>
                  <a:pt x="161" y="3896"/>
                  <a:pt x="173" y="3900"/>
                  <a:pt x="187" y="3900"/>
                </a:cubicBezTo>
                <a:lnTo>
                  <a:pt x="186" y="3900"/>
                </a:lnTo>
                <a:cubicBezTo>
                  <a:pt x="161" y="3900"/>
                  <a:pt x="137" y="3896"/>
                  <a:pt x="114" y="3886"/>
                </a:cubicBezTo>
                <a:cubicBezTo>
                  <a:pt x="92" y="3877"/>
                  <a:pt x="72" y="3863"/>
                  <a:pt x="54" y="3846"/>
                </a:cubicBezTo>
                <a:cubicBezTo>
                  <a:pt x="37" y="3829"/>
                  <a:pt x="23" y="3809"/>
                  <a:pt x="14" y="3786"/>
                </a:cubicBezTo>
                <a:cubicBezTo>
                  <a:pt x="5" y="3763"/>
                  <a:pt x="0" y="3739"/>
                  <a:pt x="0" y="3715"/>
                </a:cubicBezTo>
                <a:lnTo>
                  <a:pt x="0" y="185"/>
                </a:lnTo>
                <a:cubicBezTo>
                  <a:pt x="0" y="161"/>
                  <a:pt x="5" y="137"/>
                  <a:pt x="14" y="114"/>
                </a:cubicBezTo>
                <a:cubicBezTo>
                  <a:pt x="23" y="92"/>
                  <a:pt x="37" y="71"/>
                  <a:pt x="54" y="54"/>
                </a:cubicBezTo>
                <a:cubicBezTo>
                  <a:pt x="72" y="37"/>
                  <a:pt x="92" y="23"/>
                  <a:pt x="114" y="14"/>
                </a:cubicBezTo>
                <a:cubicBezTo>
                  <a:pt x="137" y="4"/>
                  <a:pt x="161" y="0"/>
                  <a:pt x="187" y="0"/>
                </a:cubicBezTo>
                <a:cubicBezTo>
                  <a:pt x="173" y="0"/>
                  <a:pt x="161" y="4"/>
                  <a:pt x="150" y="14"/>
                </a:cubicBezTo>
                <a:close/>
              </a:path>
            </a:pathLst>
          </a:custGeom>
          <a:solidFill>
            <a:srgbClr val="6EE7B7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2" name="Freihandform: Form 111"/>
          <p:cNvSpPr/>
          <p:nvPr/>
        </p:nvSpPr>
        <p:spPr>
          <a:xfrm>
            <a:off x="3233880" y="2038680"/>
            <a:ext cx="92160" cy="267840"/>
          </a:xfrm>
          <a:custGeom>
            <a:avLst/>
            <a:gdLst/>
            <a:ahLst/>
            <a:cxnLst/>
            <a:rect l="0" t="0" r="r" b="b"/>
            <a:pathLst>
              <a:path w="256" h="744">
                <a:moveTo>
                  <a:pt x="0" y="616"/>
                </a:moveTo>
                <a:lnTo>
                  <a:pt x="0" y="128"/>
                </a:lnTo>
                <a:cubicBezTo>
                  <a:pt x="0" y="111"/>
                  <a:pt x="3" y="95"/>
                  <a:pt x="10" y="79"/>
                </a:cubicBezTo>
                <a:cubicBezTo>
                  <a:pt x="16" y="64"/>
                  <a:pt x="25" y="50"/>
                  <a:pt x="37" y="38"/>
                </a:cubicBezTo>
                <a:cubicBezTo>
                  <a:pt x="49" y="26"/>
                  <a:pt x="63" y="17"/>
                  <a:pt x="80" y="10"/>
                </a:cubicBezTo>
                <a:cubicBezTo>
                  <a:pt x="95" y="4"/>
                  <a:pt x="112" y="0"/>
                  <a:pt x="129" y="0"/>
                </a:cubicBezTo>
                <a:cubicBezTo>
                  <a:pt x="146" y="0"/>
                  <a:pt x="162" y="4"/>
                  <a:pt x="177" y="10"/>
                </a:cubicBezTo>
                <a:cubicBezTo>
                  <a:pt x="193" y="17"/>
                  <a:pt x="207" y="26"/>
                  <a:pt x="219" y="38"/>
                </a:cubicBezTo>
                <a:cubicBezTo>
                  <a:pt x="231" y="50"/>
                  <a:pt x="240" y="64"/>
                  <a:pt x="247" y="79"/>
                </a:cubicBezTo>
                <a:cubicBezTo>
                  <a:pt x="253" y="95"/>
                  <a:pt x="256" y="111"/>
                  <a:pt x="256" y="128"/>
                </a:cubicBezTo>
                <a:lnTo>
                  <a:pt x="256" y="616"/>
                </a:lnTo>
                <a:cubicBezTo>
                  <a:pt x="256" y="633"/>
                  <a:pt x="253" y="650"/>
                  <a:pt x="247" y="665"/>
                </a:cubicBezTo>
                <a:cubicBezTo>
                  <a:pt x="240" y="681"/>
                  <a:pt x="231" y="695"/>
                  <a:pt x="219" y="707"/>
                </a:cubicBezTo>
                <a:cubicBezTo>
                  <a:pt x="207" y="719"/>
                  <a:pt x="193" y="728"/>
                  <a:pt x="177" y="735"/>
                </a:cubicBezTo>
                <a:cubicBezTo>
                  <a:pt x="162" y="741"/>
                  <a:pt x="146" y="744"/>
                  <a:pt x="129" y="744"/>
                </a:cubicBezTo>
                <a:cubicBezTo>
                  <a:pt x="112" y="744"/>
                  <a:pt x="95" y="741"/>
                  <a:pt x="80" y="735"/>
                </a:cubicBezTo>
                <a:cubicBezTo>
                  <a:pt x="63" y="728"/>
                  <a:pt x="49" y="719"/>
                  <a:pt x="37" y="707"/>
                </a:cubicBezTo>
                <a:cubicBezTo>
                  <a:pt x="25" y="695"/>
                  <a:pt x="16" y="681"/>
                  <a:pt x="10" y="665"/>
                </a:cubicBezTo>
                <a:cubicBezTo>
                  <a:pt x="3" y="650"/>
                  <a:pt x="0" y="633"/>
                  <a:pt x="0" y="616"/>
                </a:cubicBezTo>
                <a:close/>
              </a:path>
            </a:pathLst>
          </a:custGeom>
          <a:solidFill>
            <a:srgbClr val="00C951">
              <a:alpha val="8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3" name="Textfeld 112"/>
          <p:cNvSpPr txBox="1"/>
          <p:nvPr/>
        </p:nvSpPr>
        <p:spPr>
          <a:xfrm>
            <a:off x="1061280" y="2858040"/>
            <a:ext cx="8492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Pyridostigmin)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4" name="Textfeld 113"/>
          <p:cNvSpPr txBox="1"/>
          <p:nvPr/>
        </p:nvSpPr>
        <p:spPr>
          <a:xfrm>
            <a:off x="3231000" y="209052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1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2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5" name="Textfeld 114"/>
          <p:cNvSpPr txBox="1"/>
          <p:nvPr/>
        </p:nvSpPr>
        <p:spPr>
          <a:xfrm>
            <a:off x="3424680" y="1966320"/>
            <a:ext cx="190692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180" b="1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Immunmodulatorische</a:t>
            </a:r>
            <a:endParaRPr lang="en-US" sz="118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16" name="Grafik 115"/>
          <p:cNvPicPr/>
          <p:nvPr/>
        </p:nvPicPr>
        <p:blipFill>
          <a:blip r:embed="rId7"/>
          <a:stretch/>
        </p:blipFill>
        <p:spPr>
          <a:xfrm>
            <a:off x="3233880" y="2540520"/>
            <a:ext cx="2253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7" name="Textfeld 116"/>
          <p:cNvSpPr txBox="1"/>
          <p:nvPr/>
        </p:nvSpPr>
        <p:spPr>
          <a:xfrm>
            <a:off x="3424680" y="2200320"/>
            <a:ext cx="116892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180" b="1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Basistherapie</a:t>
            </a:r>
            <a:endParaRPr lang="en-US" sz="118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8" name="Textfeld 117"/>
          <p:cNvSpPr txBox="1"/>
          <p:nvPr/>
        </p:nvSpPr>
        <p:spPr>
          <a:xfrm>
            <a:off x="3557160" y="2523960"/>
            <a:ext cx="8946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Kortikosteroide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19" name="Grafik 118"/>
          <p:cNvPicPr/>
          <p:nvPr/>
        </p:nvPicPr>
        <p:blipFill>
          <a:blip r:embed="rId8"/>
          <a:stretch/>
        </p:blipFill>
        <p:spPr>
          <a:xfrm>
            <a:off x="5298120" y="2364840"/>
            <a:ext cx="12492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0" name="Freihandform: Form 119"/>
          <p:cNvSpPr/>
          <p:nvPr/>
        </p:nvSpPr>
        <p:spPr>
          <a:xfrm>
            <a:off x="5540400" y="1771560"/>
            <a:ext cx="2122920" cy="1404000"/>
          </a:xfrm>
          <a:custGeom>
            <a:avLst/>
            <a:gdLst/>
            <a:ahLst/>
            <a:cxnLst/>
            <a:rect l="0" t="0" r="r" b="b"/>
            <a:pathLst>
              <a:path w="5897" h="3900">
                <a:moveTo>
                  <a:pt x="0" y="3715"/>
                </a:moveTo>
                <a:lnTo>
                  <a:pt x="0" y="185"/>
                </a:lnTo>
                <a:cubicBezTo>
                  <a:pt x="0" y="173"/>
                  <a:pt x="1" y="161"/>
                  <a:pt x="2" y="149"/>
                </a:cubicBezTo>
                <a:cubicBezTo>
                  <a:pt x="4" y="137"/>
                  <a:pt x="7" y="126"/>
                  <a:pt x="10" y="114"/>
                </a:cubicBezTo>
                <a:cubicBezTo>
                  <a:pt x="14" y="103"/>
                  <a:pt x="18" y="92"/>
                  <a:pt x="23" y="82"/>
                </a:cubicBezTo>
                <a:cubicBezTo>
                  <a:pt x="28" y="72"/>
                  <a:pt x="34" y="63"/>
                  <a:pt x="41" y="54"/>
                </a:cubicBezTo>
                <a:cubicBezTo>
                  <a:pt x="47" y="45"/>
                  <a:pt x="54" y="38"/>
                  <a:pt x="62" y="31"/>
                </a:cubicBezTo>
                <a:cubicBezTo>
                  <a:pt x="69" y="24"/>
                  <a:pt x="77" y="18"/>
                  <a:pt x="86" y="14"/>
                </a:cubicBezTo>
                <a:cubicBezTo>
                  <a:pt x="94" y="9"/>
                  <a:pt x="103" y="6"/>
                  <a:pt x="112" y="3"/>
                </a:cubicBezTo>
                <a:cubicBezTo>
                  <a:pt x="121" y="1"/>
                  <a:pt x="130" y="0"/>
                  <a:pt x="139" y="0"/>
                </a:cubicBezTo>
                <a:lnTo>
                  <a:pt x="5711" y="0"/>
                </a:lnTo>
                <a:cubicBezTo>
                  <a:pt x="5723" y="0"/>
                  <a:pt x="5735" y="1"/>
                  <a:pt x="5747" y="3"/>
                </a:cubicBezTo>
                <a:cubicBezTo>
                  <a:pt x="5759" y="6"/>
                  <a:pt x="5771" y="9"/>
                  <a:pt x="5782" y="14"/>
                </a:cubicBezTo>
                <a:cubicBezTo>
                  <a:pt x="5793" y="18"/>
                  <a:pt x="5804" y="24"/>
                  <a:pt x="5814" y="31"/>
                </a:cubicBezTo>
                <a:cubicBezTo>
                  <a:pt x="5824" y="38"/>
                  <a:pt x="5834" y="45"/>
                  <a:pt x="5842" y="54"/>
                </a:cubicBezTo>
                <a:cubicBezTo>
                  <a:pt x="5851" y="63"/>
                  <a:pt x="5859" y="72"/>
                  <a:pt x="5866" y="82"/>
                </a:cubicBezTo>
                <a:cubicBezTo>
                  <a:pt x="5872" y="92"/>
                  <a:pt x="5878" y="103"/>
                  <a:pt x="5883" y="114"/>
                </a:cubicBezTo>
                <a:cubicBezTo>
                  <a:pt x="5887" y="126"/>
                  <a:pt x="5891" y="137"/>
                  <a:pt x="5893" y="149"/>
                </a:cubicBezTo>
                <a:cubicBezTo>
                  <a:pt x="5896" y="161"/>
                  <a:pt x="5897" y="173"/>
                  <a:pt x="5897" y="185"/>
                </a:cubicBezTo>
                <a:lnTo>
                  <a:pt x="5897" y="3715"/>
                </a:lnTo>
                <a:cubicBezTo>
                  <a:pt x="5897" y="3727"/>
                  <a:pt x="5896" y="3739"/>
                  <a:pt x="5893" y="3751"/>
                </a:cubicBezTo>
                <a:cubicBezTo>
                  <a:pt x="5891" y="3763"/>
                  <a:pt x="5887" y="3775"/>
                  <a:pt x="5883" y="3786"/>
                </a:cubicBezTo>
                <a:cubicBezTo>
                  <a:pt x="5878" y="3797"/>
                  <a:pt x="5872" y="3808"/>
                  <a:pt x="5866" y="3818"/>
                </a:cubicBezTo>
                <a:cubicBezTo>
                  <a:pt x="5859" y="3828"/>
                  <a:pt x="5851" y="3837"/>
                  <a:pt x="5842" y="3846"/>
                </a:cubicBezTo>
                <a:cubicBezTo>
                  <a:pt x="5834" y="3855"/>
                  <a:pt x="5824" y="3862"/>
                  <a:pt x="5814" y="3869"/>
                </a:cubicBezTo>
                <a:cubicBezTo>
                  <a:pt x="5804" y="3876"/>
                  <a:pt x="5793" y="3882"/>
                  <a:pt x="5782" y="3886"/>
                </a:cubicBezTo>
                <a:cubicBezTo>
                  <a:pt x="5771" y="3891"/>
                  <a:pt x="5759" y="3895"/>
                  <a:pt x="5747" y="3897"/>
                </a:cubicBezTo>
                <a:cubicBezTo>
                  <a:pt x="5735" y="3899"/>
                  <a:pt x="5723" y="3900"/>
                  <a:pt x="5711" y="3900"/>
                </a:cubicBezTo>
                <a:lnTo>
                  <a:pt x="139" y="3900"/>
                </a:lnTo>
                <a:cubicBezTo>
                  <a:pt x="130" y="3900"/>
                  <a:pt x="121" y="3899"/>
                  <a:pt x="112" y="3897"/>
                </a:cubicBezTo>
                <a:cubicBezTo>
                  <a:pt x="103" y="3895"/>
                  <a:pt x="94" y="3891"/>
                  <a:pt x="86" y="3886"/>
                </a:cubicBezTo>
                <a:cubicBezTo>
                  <a:pt x="77" y="3882"/>
                  <a:pt x="69" y="3876"/>
                  <a:pt x="62" y="3869"/>
                </a:cubicBezTo>
                <a:cubicBezTo>
                  <a:pt x="54" y="3862"/>
                  <a:pt x="47" y="3855"/>
                  <a:pt x="41" y="3846"/>
                </a:cubicBezTo>
                <a:cubicBezTo>
                  <a:pt x="34" y="3837"/>
                  <a:pt x="28" y="3828"/>
                  <a:pt x="23" y="3818"/>
                </a:cubicBezTo>
                <a:cubicBezTo>
                  <a:pt x="18" y="3808"/>
                  <a:pt x="14" y="3797"/>
                  <a:pt x="10" y="3786"/>
                </a:cubicBezTo>
                <a:cubicBezTo>
                  <a:pt x="7" y="3775"/>
                  <a:pt x="4" y="3763"/>
                  <a:pt x="2" y="3751"/>
                </a:cubicBezTo>
                <a:cubicBezTo>
                  <a:pt x="1" y="3739"/>
                  <a:pt x="0" y="3727"/>
                  <a:pt x="0" y="3715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1" name="Freihandform: Form 120"/>
          <p:cNvSpPr/>
          <p:nvPr/>
        </p:nvSpPr>
        <p:spPr>
          <a:xfrm>
            <a:off x="5523480" y="1771560"/>
            <a:ext cx="67320" cy="1404000"/>
          </a:xfrm>
          <a:custGeom>
            <a:avLst/>
            <a:gdLst/>
            <a:ahLst/>
            <a:cxnLst/>
            <a:rect l="0" t="0" r="r" b="b"/>
            <a:pathLst>
              <a:path w="187" h="3900">
                <a:moveTo>
                  <a:pt x="152" y="14"/>
                </a:moveTo>
                <a:cubicBezTo>
                  <a:pt x="140" y="23"/>
                  <a:pt x="130" y="37"/>
                  <a:pt x="121" y="54"/>
                </a:cubicBezTo>
                <a:cubicBezTo>
                  <a:pt x="113" y="71"/>
                  <a:pt x="106" y="92"/>
                  <a:pt x="100" y="114"/>
                </a:cubicBezTo>
                <a:cubicBezTo>
                  <a:pt x="96" y="137"/>
                  <a:pt x="93" y="161"/>
                  <a:pt x="93" y="185"/>
                </a:cubicBezTo>
                <a:lnTo>
                  <a:pt x="93" y="3715"/>
                </a:lnTo>
                <a:cubicBezTo>
                  <a:pt x="93" y="3739"/>
                  <a:pt x="96" y="3763"/>
                  <a:pt x="100" y="3786"/>
                </a:cubicBezTo>
                <a:cubicBezTo>
                  <a:pt x="106" y="3809"/>
                  <a:pt x="113" y="3829"/>
                  <a:pt x="121" y="3846"/>
                </a:cubicBezTo>
                <a:cubicBezTo>
                  <a:pt x="130" y="3863"/>
                  <a:pt x="140" y="3877"/>
                  <a:pt x="152" y="3886"/>
                </a:cubicBezTo>
                <a:cubicBezTo>
                  <a:pt x="163" y="3896"/>
                  <a:pt x="175" y="3900"/>
                  <a:pt x="187" y="3900"/>
                </a:cubicBezTo>
                <a:cubicBezTo>
                  <a:pt x="162" y="3900"/>
                  <a:pt x="139" y="3896"/>
                  <a:pt x="116" y="3886"/>
                </a:cubicBezTo>
                <a:cubicBezTo>
                  <a:pt x="92" y="3877"/>
                  <a:pt x="72" y="3863"/>
                  <a:pt x="55" y="3846"/>
                </a:cubicBezTo>
                <a:cubicBezTo>
                  <a:pt x="37" y="3829"/>
                  <a:pt x="24" y="3809"/>
                  <a:pt x="14" y="3786"/>
                </a:cubicBezTo>
                <a:cubicBezTo>
                  <a:pt x="5" y="3763"/>
                  <a:pt x="0" y="3739"/>
                  <a:pt x="0" y="3715"/>
                </a:cubicBezTo>
                <a:lnTo>
                  <a:pt x="0" y="185"/>
                </a:lnTo>
                <a:cubicBezTo>
                  <a:pt x="0" y="161"/>
                  <a:pt x="5" y="137"/>
                  <a:pt x="14" y="114"/>
                </a:cubicBezTo>
                <a:cubicBezTo>
                  <a:pt x="24" y="92"/>
                  <a:pt x="37" y="71"/>
                  <a:pt x="55" y="54"/>
                </a:cubicBezTo>
                <a:cubicBezTo>
                  <a:pt x="72" y="37"/>
                  <a:pt x="92" y="23"/>
                  <a:pt x="116" y="14"/>
                </a:cubicBezTo>
                <a:cubicBezTo>
                  <a:pt x="139" y="4"/>
                  <a:pt x="162" y="0"/>
                  <a:pt x="187" y="0"/>
                </a:cubicBezTo>
                <a:cubicBezTo>
                  <a:pt x="175" y="0"/>
                  <a:pt x="163" y="4"/>
                  <a:pt x="152" y="14"/>
                </a:cubicBezTo>
                <a:close/>
              </a:path>
            </a:pathLst>
          </a:custGeom>
          <a:solidFill>
            <a:srgbClr val="FCD34D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2" name="Freihandform: Form 121"/>
          <p:cNvSpPr/>
          <p:nvPr/>
        </p:nvSpPr>
        <p:spPr>
          <a:xfrm>
            <a:off x="5724000" y="2038680"/>
            <a:ext cx="92520" cy="267840"/>
          </a:xfrm>
          <a:custGeom>
            <a:avLst/>
            <a:gdLst/>
            <a:ahLst/>
            <a:cxnLst/>
            <a:rect l="0" t="0" r="r" b="b"/>
            <a:pathLst>
              <a:path w="257" h="744">
                <a:moveTo>
                  <a:pt x="0" y="616"/>
                </a:moveTo>
                <a:lnTo>
                  <a:pt x="0" y="128"/>
                </a:lnTo>
                <a:cubicBezTo>
                  <a:pt x="0" y="111"/>
                  <a:pt x="4" y="95"/>
                  <a:pt x="10" y="79"/>
                </a:cubicBezTo>
                <a:cubicBezTo>
                  <a:pt x="17" y="64"/>
                  <a:pt x="26" y="50"/>
                  <a:pt x="39" y="38"/>
                </a:cubicBezTo>
                <a:cubicBezTo>
                  <a:pt x="51" y="26"/>
                  <a:pt x="65" y="17"/>
                  <a:pt x="80" y="10"/>
                </a:cubicBezTo>
                <a:cubicBezTo>
                  <a:pt x="96" y="4"/>
                  <a:pt x="112" y="0"/>
                  <a:pt x="129" y="0"/>
                </a:cubicBezTo>
                <a:cubicBezTo>
                  <a:pt x="146" y="0"/>
                  <a:pt x="162" y="4"/>
                  <a:pt x="178" y="10"/>
                </a:cubicBezTo>
                <a:cubicBezTo>
                  <a:pt x="194" y="17"/>
                  <a:pt x="207" y="26"/>
                  <a:pt x="219" y="38"/>
                </a:cubicBezTo>
                <a:cubicBezTo>
                  <a:pt x="231" y="50"/>
                  <a:pt x="241" y="64"/>
                  <a:pt x="247" y="79"/>
                </a:cubicBezTo>
                <a:cubicBezTo>
                  <a:pt x="254" y="95"/>
                  <a:pt x="257" y="111"/>
                  <a:pt x="257" y="128"/>
                </a:cubicBezTo>
                <a:lnTo>
                  <a:pt x="257" y="616"/>
                </a:lnTo>
                <a:cubicBezTo>
                  <a:pt x="257" y="633"/>
                  <a:pt x="254" y="650"/>
                  <a:pt x="247" y="665"/>
                </a:cubicBezTo>
                <a:cubicBezTo>
                  <a:pt x="241" y="681"/>
                  <a:pt x="231" y="695"/>
                  <a:pt x="219" y="707"/>
                </a:cubicBezTo>
                <a:cubicBezTo>
                  <a:pt x="207" y="719"/>
                  <a:pt x="194" y="728"/>
                  <a:pt x="178" y="735"/>
                </a:cubicBezTo>
                <a:cubicBezTo>
                  <a:pt x="162" y="741"/>
                  <a:pt x="146" y="744"/>
                  <a:pt x="129" y="744"/>
                </a:cubicBezTo>
                <a:cubicBezTo>
                  <a:pt x="112" y="744"/>
                  <a:pt x="96" y="741"/>
                  <a:pt x="80" y="735"/>
                </a:cubicBezTo>
                <a:cubicBezTo>
                  <a:pt x="65" y="728"/>
                  <a:pt x="51" y="719"/>
                  <a:pt x="39" y="707"/>
                </a:cubicBezTo>
                <a:cubicBezTo>
                  <a:pt x="26" y="695"/>
                  <a:pt x="17" y="681"/>
                  <a:pt x="10" y="665"/>
                </a:cubicBezTo>
                <a:cubicBezTo>
                  <a:pt x="4" y="650"/>
                  <a:pt x="0" y="633"/>
                  <a:pt x="0" y="616"/>
                </a:cubicBezTo>
                <a:close/>
              </a:path>
            </a:pathLst>
          </a:custGeom>
          <a:solidFill>
            <a:srgbClr val="F0B100">
              <a:alpha val="8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3" name="Textfeld 122"/>
          <p:cNvSpPr txBox="1"/>
          <p:nvPr/>
        </p:nvSpPr>
        <p:spPr>
          <a:xfrm>
            <a:off x="3557160" y="2691000"/>
            <a:ext cx="143136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(Prednison, Prednisolon)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4" name="Textfeld 123"/>
          <p:cNvSpPr txBox="1"/>
          <p:nvPr/>
        </p:nvSpPr>
        <p:spPr>
          <a:xfrm>
            <a:off x="5726880" y="209052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1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3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5" name="Textfeld 124"/>
          <p:cNvSpPr txBox="1"/>
          <p:nvPr/>
        </p:nvSpPr>
        <p:spPr>
          <a:xfrm>
            <a:off x="5920200" y="1966320"/>
            <a:ext cx="147816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180" b="1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Steroid-sparende</a:t>
            </a:r>
            <a:endParaRPr lang="en-US" sz="118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26" name="Grafik 125"/>
          <p:cNvPicPr/>
          <p:nvPr/>
        </p:nvPicPr>
        <p:blipFill>
          <a:blip r:embed="rId9"/>
          <a:stretch/>
        </p:blipFill>
        <p:spPr>
          <a:xfrm>
            <a:off x="5724360" y="2540520"/>
            <a:ext cx="2001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7" name="Textfeld 126"/>
          <p:cNvSpPr txBox="1"/>
          <p:nvPr/>
        </p:nvSpPr>
        <p:spPr>
          <a:xfrm>
            <a:off x="5920200" y="2200320"/>
            <a:ext cx="160740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180" b="1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Immunsuppressiva</a:t>
            </a:r>
            <a:endParaRPr lang="en-US" sz="118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8" name="Textfeld 127"/>
          <p:cNvSpPr txBox="1"/>
          <p:nvPr/>
        </p:nvSpPr>
        <p:spPr>
          <a:xfrm>
            <a:off x="6027840" y="2523960"/>
            <a:ext cx="7063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Azathioprin,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9" name="Textfeld 128"/>
          <p:cNvSpPr txBox="1"/>
          <p:nvPr/>
        </p:nvSpPr>
        <p:spPr>
          <a:xfrm>
            <a:off x="6027840" y="2691000"/>
            <a:ext cx="13028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Mycophenolat-Mofetil,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30" name="Grafik 129"/>
          <p:cNvPicPr/>
          <p:nvPr/>
        </p:nvPicPr>
        <p:blipFill>
          <a:blip r:embed="rId6"/>
          <a:stretch/>
        </p:blipFill>
        <p:spPr>
          <a:xfrm>
            <a:off x="7788600" y="2364840"/>
            <a:ext cx="12492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1" name="Freihandform: Form 130"/>
          <p:cNvSpPr/>
          <p:nvPr/>
        </p:nvSpPr>
        <p:spPr>
          <a:xfrm>
            <a:off x="8038800" y="1771560"/>
            <a:ext cx="2123280" cy="1404000"/>
          </a:xfrm>
          <a:custGeom>
            <a:avLst/>
            <a:gdLst/>
            <a:ahLst/>
            <a:cxnLst/>
            <a:rect l="0" t="0" r="r" b="b"/>
            <a:pathLst>
              <a:path w="5898" h="3900">
                <a:moveTo>
                  <a:pt x="0" y="3715"/>
                </a:moveTo>
                <a:lnTo>
                  <a:pt x="0" y="185"/>
                </a:lnTo>
                <a:cubicBezTo>
                  <a:pt x="0" y="173"/>
                  <a:pt x="1" y="161"/>
                  <a:pt x="3" y="149"/>
                </a:cubicBezTo>
                <a:cubicBezTo>
                  <a:pt x="5" y="137"/>
                  <a:pt x="8" y="126"/>
                  <a:pt x="11" y="114"/>
                </a:cubicBezTo>
                <a:cubicBezTo>
                  <a:pt x="15" y="103"/>
                  <a:pt x="19" y="92"/>
                  <a:pt x="24" y="82"/>
                </a:cubicBezTo>
                <a:cubicBezTo>
                  <a:pt x="29" y="72"/>
                  <a:pt x="35" y="63"/>
                  <a:pt x="41" y="54"/>
                </a:cubicBezTo>
                <a:cubicBezTo>
                  <a:pt x="48" y="45"/>
                  <a:pt x="55" y="38"/>
                  <a:pt x="62" y="31"/>
                </a:cubicBezTo>
                <a:cubicBezTo>
                  <a:pt x="70" y="24"/>
                  <a:pt x="78" y="18"/>
                  <a:pt x="86" y="14"/>
                </a:cubicBezTo>
                <a:cubicBezTo>
                  <a:pt x="95" y="9"/>
                  <a:pt x="104" y="6"/>
                  <a:pt x="113" y="3"/>
                </a:cubicBezTo>
                <a:cubicBezTo>
                  <a:pt x="122" y="1"/>
                  <a:pt x="131" y="0"/>
                  <a:pt x="140" y="0"/>
                </a:cubicBezTo>
                <a:lnTo>
                  <a:pt x="5712" y="0"/>
                </a:lnTo>
                <a:cubicBezTo>
                  <a:pt x="5724" y="0"/>
                  <a:pt x="5736" y="1"/>
                  <a:pt x="5748" y="3"/>
                </a:cubicBezTo>
                <a:cubicBezTo>
                  <a:pt x="5760" y="6"/>
                  <a:pt x="5772" y="9"/>
                  <a:pt x="5783" y="14"/>
                </a:cubicBezTo>
                <a:cubicBezTo>
                  <a:pt x="5794" y="18"/>
                  <a:pt x="5805" y="24"/>
                  <a:pt x="5815" y="31"/>
                </a:cubicBezTo>
                <a:cubicBezTo>
                  <a:pt x="5825" y="38"/>
                  <a:pt x="5835" y="45"/>
                  <a:pt x="5843" y="54"/>
                </a:cubicBezTo>
                <a:cubicBezTo>
                  <a:pt x="5852" y="63"/>
                  <a:pt x="5859" y="72"/>
                  <a:pt x="5866" y="82"/>
                </a:cubicBezTo>
                <a:cubicBezTo>
                  <a:pt x="5873" y="92"/>
                  <a:pt x="5879" y="103"/>
                  <a:pt x="5883" y="114"/>
                </a:cubicBezTo>
                <a:cubicBezTo>
                  <a:pt x="5888" y="126"/>
                  <a:pt x="5892" y="137"/>
                  <a:pt x="5894" y="149"/>
                </a:cubicBezTo>
                <a:cubicBezTo>
                  <a:pt x="5896" y="161"/>
                  <a:pt x="5898" y="173"/>
                  <a:pt x="5898" y="185"/>
                </a:cubicBezTo>
                <a:lnTo>
                  <a:pt x="5898" y="3715"/>
                </a:lnTo>
                <a:cubicBezTo>
                  <a:pt x="5898" y="3727"/>
                  <a:pt x="5896" y="3739"/>
                  <a:pt x="5894" y="3751"/>
                </a:cubicBezTo>
                <a:cubicBezTo>
                  <a:pt x="5892" y="3763"/>
                  <a:pt x="5888" y="3775"/>
                  <a:pt x="5883" y="3786"/>
                </a:cubicBezTo>
                <a:cubicBezTo>
                  <a:pt x="5879" y="3797"/>
                  <a:pt x="5873" y="3808"/>
                  <a:pt x="5866" y="3818"/>
                </a:cubicBezTo>
                <a:cubicBezTo>
                  <a:pt x="5859" y="3828"/>
                  <a:pt x="5852" y="3837"/>
                  <a:pt x="5843" y="3846"/>
                </a:cubicBezTo>
                <a:cubicBezTo>
                  <a:pt x="5835" y="3855"/>
                  <a:pt x="5825" y="3862"/>
                  <a:pt x="5815" y="3869"/>
                </a:cubicBezTo>
                <a:cubicBezTo>
                  <a:pt x="5805" y="3876"/>
                  <a:pt x="5794" y="3882"/>
                  <a:pt x="5783" y="3886"/>
                </a:cubicBezTo>
                <a:cubicBezTo>
                  <a:pt x="5772" y="3891"/>
                  <a:pt x="5760" y="3895"/>
                  <a:pt x="5748" y="3897"/>
                </a:cubicBezTo>
                <a:cubicBezTo>
                  <a:pt x="5736" y="3899"/>
                  <a:pt x="5724" y="3900"/>
                  <a:pt x="5712" y="3900"/>
                </a:cubicBezTo>
                <a:lnTo>
                  <a:pt x="140" y="3900"/>
                </a:lnTo>
                <a:cubicBezTo>
                  <a:pt x="131" y="3900"/>
                  <a:pt x="122" y="3899"/>
                  <a:pt x="113" y="3897"/>
                </a:cubicBezTo>
                <a:cubicBezTo>
                  <a:pt x="104" y="3895"/>
                  <a:pt x="95" y="3891"/>
                  <a:pt x="86" y="3886"/>
                </a:cubicBezTo>
                <a:cubicBezTo>
                  <a:pt x="78" y="3882"/>
                  <a:pt x="70" y="3876"/>
                  <a:pt x="62" y="3869"/>
                </a:cubicBezTo>
                <a:cubicBezTo>
                  <a:pt x="55" y="3862"/>
                  <a:pt x="48" y="3855"/>
                  <a:pt x="41" y="3846"/>
                </a:cubicBezTo>
                <a:cubicBezTo>
                  <a:pt x="35" y="3837"/>
                  <a:pt x="29" y="3828"/>
                  <a:pt x="24" y="3818"/>
                </a:cubicBezTo>
                <a:cubicBezTo>
                  <a:pt x="19" y="3808"/>
                  <a:pt x="15" y="3797"/>
                  <a:pt x="11" y="3786"/>
                </a:cubicBezTo>
                <a:cubicBezTo>
                  <a:pt x="8" y="3775"/>
                  <a:pt x="5" y="3763"/>
                  <a:pt x="3" y="3751"/>
                </a:cubicBezTo>
                <a:cubicBezTo>
                  <a:pt x="1" y="3739"/>
                  <a:pt x="0" y="3727"/>
                  <a:pt x="0" y="3715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2" name="Freihandform: Form 131"/>
          <p:cNvSpPr/>
          <p:nvPr/>
        </p:nvSpPr>
        <p:spPr>
          <a:xfrm>
            <a:off x="8022240" y="1771560"/>
            <a:ext cx="67320" cy="1404000"/>
          </a:xfrm>
          <a:custGeom>
            <a:avLst/>
            <a:gdLst/>
            <a:ahLst/>
            <a:cxnLst/>
            <a:rect l="0" t="0" r="r" b="b"/>
            <a:pathLst>
              <a:path w="187" h="3900">
                <a:moveTo>
                  <a:pt x="151" y="14"/>
                </a:moveTo>
                <a:cubicBezTo>
                  <a:pt x="140" y="23"/>
                  <a:pt x="130" y="37"/>
                  <a:pt x="121" y="54"/>
                </a:cubicBezTo>
                <a:cubicBezTo>
                  <a:pt x="112" y="71"/>
                  <a:pt x="106" y="92"/>
                  <a:pt x="101" y="114"/>
                </a:cubicBezTo>
                <a:cubicBezTo>
                  <a:pt x="96" y="137"/>
                  <a:pt x="94" y="161"/>
                  <a:pt x="94" y="185"/>
                </a:cubicBezTo>
                <a:lnTo>
                  <a:pt x="94" y="3715"/>
                </a:lnTo>
                <a:cubicBezTo>
                  <a:pt x="94" y="3739"/>
                  <a:pt x="96" y="3763"/>
                  <a:pt x="101" y="3786"/>
                </a:cubicBezTo>
                <a:cubicBezTo>
                  <a:pt x="106" y="3809"/>
                  <a:pt x="112" y="3829"/>
                  <a:pt x="121" y="3846"/>
                </a:cubicBezTo>
                <a:cubicBezTo>
                  <a:pt x="130" y="3863"/>
                  <a:pt x="140" y="3877"/>
                  <a:pt x="151" y="3886"/>
                </a:cubicBezTo>
                <a:cubicBezTo>
                  <a:pt x="163" y="3896"/>
                  <a:pt x="174" y="3900"/>
                  <a:pt x="187" y="3900"/>
                </a:cubicBezTo>
                <a:cubicBezTo>
                  <a:pt x="162" y="3900"/>
                  <a:pt x="138" y="3896"/>
                  <a:pt x="116" y="3886"/>
                </a:cubicBezTo>
                <a:cubicBezTo>
                  <a:pt x="93" y="3877"/>
                  <a:pt x="73" y="3863"/>
                  <a:pt x="55" y="3846"/>
                </a:cubicBezTo>
                <a:cubicBezTo>
                  <a:pt x="38" y="3829"/>
                  <a:pt x="25" y="3809"/>
                  <a:pt x="15" y="3786"/>
                </a:cubicBezTo>
                <a:cubicBezTo>
                  <a:pt x="5" y="3763"/>
                  <a:pt x="0" y="3739"/>
                  <a:pt x="0" y="3715"/>
                </a:cubicBezTo>
                <a:lnTo>
                  <a:pt x="0" y="185"/>
                </a:lnTo>
                <a:cubicBezTo>
                  <a:pt x="0" y="161"/>
                  <a:pt x="5" y="137"/>
                  <a:pt x="15" y="114"/>
                </a:cubicBezTo>
                <a:cubicBezTo>
                  <a:pt x="25" y="92"/>
                  <a:pt x="38" y="71"/>
                  <a:pt x="55" y="54"/>
                </a:cubicBezTo>
                <a:cubicBezTo>
                  <a:pt x="73" y="37"/>
                  <a:pt x="93" y="23"/>
                  <a:pt x="116" y="14"/>
                </a:cubicBezTo>
                <a:cubicBezTo>
                  <a:pt x="138" y="4"/>
                  <a:pt x="162" y="0"/>
                  <a:pt x="187" y="0"/>
                </a:cubicBezTo>
                <a:cubicBezTo>
                  <a:pt x="174" y="0"/>
                  <a:pt x="163" y="4"/>
                  <a:pt x="151" y="14"/>
                </a:cubicBezTo>
                <a:close/>
              </a:path>
            </a:pathLst>
          </a:custGeom>
          <a:solidFill>
            <a:srgbClr val="FCA5A5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3" name="Freihandform: Form 132"/>
          <p:cNvSpPr/>
          <p:nvPr/>
        </p:nvSpPr>
        <p:spPr>
          <a:xfrm>
            <a:off x="8222760" y="2038680"/>
            <a:ext cx="167400" cy="267840"/>
          </a:xfrm>
          <a:custGeom>
            <a:avLst/>
            <a:gdLst/>
            <a:ahLst/>
            <a:cxnLst/>
            <a:rect l="0" t="0" r="r" b="b"/>
            <a:pathLst>
              <a:path w="465" h="744">
                <a:moveTo>
                  <a:pt x="0" y="511"/>
                </a:moveTo>
                <a:lnTo>
                  <a:pt x="0" y="233"/>
                </a:lnTo>
                <a:cubicBezTo>
                  <a:pt x="0" y="217"/>
                  <a:pt x="2" y="202"/>
                  <a:pt x="5" y="187"/>
                </a:cubicBezTo>
                <a:cubicBezTo>
                  <a:pt x="8" y="172"/>
                  <a:pt x="12" y="158"/>
                  <a:pt x="18" y="144"/>
                </a:cubicBezTo>
                <a:cubicBezTo>
                  <a:pt x="24" y="130"/>
                  <a:pt x="31" y="116"/>
                  <a:pt x="39" y="104"/>
                </a:cubicBezTo>
                <a:cubicBezTo>
                  <a:pt x="48" y="91"/>
                  <a:pt x="57" y="79"/>
                  <a:pt x="68" y="68"/>
                </a:cubicBezTo>
                <a:cubicBezTo>
                  <a:pt x="79" y="58"/>
                  <a:pt x="91" y="48"/>
                  <a:pt x="103" y="40"/>
                </a:cubicBezTo>
                <a:cubicBezTo>
                  <a:pt x="116" y="31"/>
                  <a:pt x="130" y="24"/>
                  <a:pt x="144" y="18"/>
                </a:cubicBezTo>
                <a:cubicBezTo>
                  <a:pt x="159" y="12"/>
                  <a:pt x="173" y="8"/>
                  <a:pt x="188" y="5"/>
                </a:cubicBezTo>
                <a:cubicBezTo>
                  <a:pt x="203" y="2"/>
                  <a:pt x="218" y="0"/>
                  <a:pt x="233" y="0"/>
                </a:cubicBezTo>
                <a:cubicBezTo>
                  <a:pt x="249" y="0"/>
                  <a:pt x="264" y="2"/>
                  <a:pt x="279" y="5"/>
                </a:cubicBezTo>
                <a:cubicBezTo>
                  <a:pt x="294" y="8"/>
                  <a:pt x="308" y="12"/>
                  <a:pt x="322" y="18"/>
                </a:cubicBezTo>
                <a:cubicBezTo>
                  <a:pt x="336" y="24"/>
                  <a:pt x="350" y="31"/>
                  <a:pt x="362" y="40"/>
                </a:cubicBezTo>
                <a:cubicBezTo>
                  <a:pt x="375" y="48"/>
                  <a:pt x="387" y="58"/>
                  <a:pt x="397" y="68"/>
                </a:cubicBezTo>
                <a:cubicBezTo>
                  <a:pt x="408" y="79"/>
                  <a:pt x="418" y="91"/>
                  <a:pt x="426" y="104"/>
                </a:cubicBezTo>
                <a:cubicBezTo>
                  <a:pt x="435" y="116"/>
                  <a:pt x="442" y="130"/>
                  <a:pt x="448" y="144"/>
                </a:cubicBezTo>
                <a:cubicBezTo>
                  <a:pt x="454" y="158"/>
                  <a:pt x="458" y="172"/>
                  <a:pt x="461" y="187"/>
                </a:cubicBezTo>
                <a:cubicBezTo>
                  <a:pt x="464" y="202"/>
                  <a:pt x="465" y="217"/>
                  <a:pt x="465" y="233"/>
                </a:cubicBezTo>
                <a:lnTo>
                  <a:pt x="465" y="511"/>
                </a:lnTo>
                <a:cubicBezTo>
                  <a:pt x="465" y="526"/>
                  <a:pt x="464" y="542"/>
                  <a:pt x="461" y="556"/>
                </a:cubicBezTo>
                <a:cubicBezTo>
                  <a:pt x="458" y="571"/>
                  <a:pt x="454" y="586"/>
                  <a:pt x="448" y="600"/>
                </a:cubicBezTo>
                <a:cubicBezTo>
                  <a:pt x="442" y="614"/>
                  <a:pt x="435" y="627"/>
                  <a:pt x="426" y="640"/>
                </a:cubicBezTo>
                <a:cubicBezTo>
                  <a:pt x="418" y="654"/>
                  <a:pt x="408" y="666"/>
                  <a:pt x="397" y="676"/>
                </a:cubicBezTo>
                <a:cubicBezTo>
                  <a:pt x="387" y="687"/>
                  <a:pt x="375" y="697"/>
                  <a:pt x="362" y="705"/>
                </a:cubicBezTo>
                <a:cubicBezTo>
                  <a:pt x="350" y="714"/>
                  <a:pt x="336" y="721"/>
                  <a:pt x="322" y="727"/>
                </a:cubicBezTo>
                <a:cubicBezTo>
                  <a:pt x="308" y="732"/>
                  <a:pt x="294" y="737"/>
                  <a:pt x="279" y="740"/>
                </a:cubicBezTo>
                <a:cubicBezTo>
                  <a:pt x="264" y="743"/>
                  <a:pt x="249" y="744"/>
                  <a:pt x="233" y="744"/>
                </a:cubicBezTo>
                <a:cubicBezTo>
                  <a:pt x="218" y="744"/>
                  <a:pt x="203" y="743"/>
                  <a:pt x="188" y="740"/>
                </a:cubicBezTo>
                <a:cubicBezTo>
                  <a:pt x="173" y="737"/>
                  <a:pt x="159" y="732"/>
                  <a:pt x="144" y="727"/>
                </a:cubicBezTo>
                <a:cubicBezTo>
                  <a:pt x="130" y="721"/>
                  <a:pt x="116" y="714"/>
                  <a:pt x="103" y="705"/>
                </a:cubicBezTo>
                <a:cubicBezTo>
                  <a:pt x="91" y="697"/>
                  <a:pt x="79" y="687"/>
                  <a:pt x="68" y="676"/>
                </a:cubicBezTo>
                <a:cubicBezTo>
                  <a:pt x="57" y="666"/>
                  <a:pt x="48" y="654"/>
                  <a:pt x="39" y="640"/>
                </a:cubicBezTo>
                <a:cubicBezTo>
                  <a:pt x="31" y="627"/>
                  <a:pt x="24" y="614"/>
                  <a:pt x="18" y="600"/>
                </a:cubicBezTo>
                <a:cubicBezTo>
                  <a:pt x="12" y="586"/>
                  <a:pt x="8" y="571"/>
                  <a:pt x="5" y="556"/>
                </a:cubicBezTo>
                <a:cubicBezTo>
                  <a:pt x="2" y="542"/>
                  <a:pt x="0" y="526"/>
                  <a:pt x="0" y="511"/>
                </a:cubicBezTo>
                <a:close/>
              </a:path>
            </a:pathLst>
          </a:custGeom>
          <a:solidFill>
            <a:srgbClr val="FB2C36">
              <a:alpha val="8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4" name="Textfeld 133"/>
          <p:cNvSpPr txBox="1"/>
          <p:nvPr/>
        </p:nvSpPr>
        <p:spPr>
          <a:xfrm>
            <a:off x="6027840" y="2858040"/>
            <a:ext cx="22176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u.a.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5" name="Textfeld 134"/>
          <p:cNvSpPr txBox="1"/>
          <p:nvPr/>
        </p:nvSpPr>
        <p:spPr>
          <a:xfrm>
            <a:off x="8260920" y="209052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1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4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6" name="Textfeld 135"/>
          <p:cNvSpPr txBox="1"/>
          <p:nvPr/>
        </p:nvSpPr>
        <p:spPr>
          <a:xfrm>
            <a:off x="8492400" y="1966320"/>
            <a:ext cx="146952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180" b="1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Moderne &amp; akute</a:t>
            </a:r>
            <a:endParaRPr lang="en-US" sz="118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37" name="Grafik 136"/>
          <p:cNvPicPr/>
          <p:nvPr/>
        </p:nvPicPr>
        <p:blipFill>
          <a:blip r:embed="rId10"/>
          <a:stretch/>
        </p:blipFill>
        <p:spPr>
          <a:xfrm>
            <a:off x="8223120" y="2540520"/>
            <a:ext cx="2001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8" name="Textfeld 137"/>
          <p:cNvSpPr txBox="1"/>
          <p:nvPr/>
        </p:nvSpPr>
        <p:spPr>
          <a:xfrm>
            <a:off x="8492400" y="2200320"/>
            <a:ext cx="85896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180" b="1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Therapien</a:t>
            </a:r>
            <a:endParaRPr lang="en-US" sz="118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9" name="Textfeld 138"/>
          <p:cNvSpPr txBox="1"/>
          <p:nvPr/>
        </p:nvSpPr>
        <p:spPr>
          <a:xfrm>
            <a:off x="8523720" y="2523960"/>
            <a:ext cx="7945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Efgartigimod,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0" name="Textfeld 139"/>
          <p:cNvSpPr txBox="1"/>
          <p:nvPr/>
        </p:nvSpPr>
        <p:spPr>
          <a:xfrm>
            <a:off x="8523720" y="2691000"/>
            <a:ext cx="14652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Komplement-Inhibitoren,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1" name="Freihandform: Form 140"/>
          <p:cNvSpPr/>
          <p:nvPr/>
        </p:nvSpPr>
        <p:spPr>
          <a:xfrm>
            <a:off x="534600" y="3509640"/>
            <a:ext cx="9627480" cy="535320"/>
          </a:xfrm>
          <a:custGeom>
            <a:avLst/>
            <a:gdLst/>
            <a:ahLst/>
            <a:cxnLst/>
            <a:rect l="0" t="0" r="r" b="b"/>
            <a:pathLst>
              <a:path w="26743" h="1487">
                <a:moveTo>
                  <a:pt x="0" y="1300"/>
                </a:moveTo>
                <a:lnTo>
                  <a:pt x="0" y="186"/>
                </a:lnTo>
                <a:cubicBezTo>
                  <a:pt x="0" y="173"/>
                  <a:pt x="1" y="161"/>
                  <a:pt x="4" y="149"/>
                </a:cubicBezTo>
                <a:cubicBezTo>
                  <a:pt x="6" y="137"/>
                  <a:pt x="10" y="126"/>
                  <a:pt x="14" y="115"/>
                </a:cubicBezTo>
                <a:cubicBezTo>
                  <a:pt x="19" y="103"/>
                  <a:pt x="25" y="93"/>
                  <a:pt x="31" y="83"/>
                </a:cubicBezTo>
                <a:cubicBezTo>
                  <a:pt x="38" y="72"/>
                  <a:pt x="46" y="63"/>
                  <a:pt x="55" y="54"/>
                </a:cubicBezTo>
                <a:cubicBezTo>
                  <a:pt x="63" y="46"/>
                  <a:pt x="73" y="38"/>
                  <a:pt x="83" y="31"/>
                </a:cubicBezTo>
                <a:cubicBezTo>
                  <a:pt x="93" y="25"/>
                  <a:pt x="104" y="19"/>
                  <a:pt x="115" y="14"/>
                </a:cubicBezTo>
                <a:cubicBezTo>
                  <a:pt x="126" y="9"/>
                  <a:pt x="138" y="6"/>
                  <a:pt x="150" y="4"/>
                </a:cubicBezTo>
                <a:cubicBezTo>
                  <a:pt x="162" y="1"/>
                  <a:pt x="174" y="0"/>
                  <a:pt x="186" y="0"/>
                </a:cubicBezTo>
                <a:lnTo>
                  <a:pt x="26557" y="0"/>
                </a:lnTo>
                <a:cubicBezTo>
                  <a:pt x="26569" y="0"/>
                  <a:pt x="26581" y="1"/>
                  <a:pt x="26593" y="4"/>
                </a:cubicBezTo>
                <a:cubicBezTo>
                  <a:pt x="26605" y="6"/>
                  <a:pt x="26617" y="9"/>
                  <a:pt x="26628" y="14"/>
                </a:cubicBezTo>
                <a:cubicBezTo>
                  <a:pt x="26639" y="19"/>
                  <a:pt x="26650" y="25"/>
                  <a:pt x="26660" y="31"/>
                </a:cubicBezTo>
                <a:cubicBezTo>
                  <a:pt x="26670" y="38"/>
                  <a:pt x="26680" y="46"/>
                  <a:pt x="26688" y="54"/>
                </a:cubicBezTo>
                <a:cubicBezTo>
                  <a:pt x="26697" y="63"/>
                  <a:pt x="26704" y="72"/>
                  <a:pt x="26711" y="83"/>
                </a:cubicBezTo>
                <a:cubicBezTo>
                  <a:pt x="26718" y="93"/>
                  <a:pt x="26724" y="103"/>
                  <a:pt x="26728" y="115"/>
                </a:cubicBezTo>
                <a:cubicBezTo>
                  <a:pt x="26733" y="126"/>
                  <a:pt x="26737" y="137"/>
                  <a:pt x="26739" y="149"/>
                </a:cubicBezTo>
                <a:cubicBezTo>
                  <a:pt x="26741" y="161"/>
                  <a:pt x="26743" y="173"/>
                  <a:pt x="26743" y="186"/>
                </a:cubicBezTo>
                <a:lnTo>
                  <a:pt x="26743" y="1300"/>
                </a:lnTo>
                <a:cubicBezTo>
                  <a:pt x="26743" y="1312"/>
                  <a:pt x="26741" y="1324"/>
                  <a:pt x="26739" y="1336"/>
                </a:cubicBezTo>
                <a:cubicBezTo>
                  <a:pt x="26737" y="1348"/>
                  <a:pt x="26733" y="1360"/>
                  <a:pt x="26728" y="1371"/>
                </a:cubicBezTo>
                <a:cubicBezTo>
                  <a:pt x="26724" y="1382"/>
                  <a:pt x="26718" y="1394"/>
                  <a:pt x="26711" y="1404"/>
                </a:cubicBezTo>
                <a:cubicBezTo>
                  <a:pt x="26704" y="1414"/>
                  <a:pt x="26697" y="1424"/>
                  <a:pt x="26688" y="1432"/>
                </a:cubicBezTo>
                <a:cubicBezTo>
                  <a:pt x="26680" y="1441"/>
                  <a:pt x="26670" y="1449"/>
                  <a:pt x="26660" y="1455"/>
                </a:cubicBezTo>
                <a:cubicBezTo>
                  <a:pt x="26650" y="1462"/>
                  <a:pt x="26639" y="1468"/>
                  <a:pt x="26628" y="1472"/>
                </a:cubicBezTo>
                <a:cubicBezTo>
                  <a:pt x="26617" y="1477"/>
                  <a:pt x="26605" y="1481"/>
                  <a:pt x="26593" y="1483"/>
                </a:cubicBezTo>
                <a:cubicBezTo>
                  <a:pt x="26581" y="1485"/>
                  <a:pt x="26569" y="1487"/>
                  <a:pt x="26557" y="1487"/>
                </a:cubicBezTo>
                <a:lnTo>
                  <a:pt x="186" y="1487"/>
                </a:lnTo>
                <a:cubicBezTo>
                  <a:pt x="174" y="1487"/>
                  <a:pt x="162" y="1485"/>
                  <a:pt x="150" y="1483"/>
                </a:cubicBezTo>
                <a:cubicBezTo>
                  <a:pt x="138" y="1481"/>
                  <a:pt x="126" y="1477"/>
                  <a:pt x="115" y="1472"/>
                </a:cubicBezTo>
                <a:cubicBezTo>
                  <a:pt x="104" y="1468"/>
                  <a:pt x="93" y="1462"/>
                  <a:pt x="83" y="1455"/>
                </a:cubicBezTo>
                <a:cubicBezTo>
                  <a:pt x="73" y="1449"/>
                  <a:pt x="63" y="1441"/>
                  <a:pt x="55" y="1432"/>
                </a:cubicBezTo>
                <a:cubicBezTo>
                  <a:pt x="46" y="1424"/>
                  <a:pt x="38" y="1414"/>
                  <a:pt x="31" y="1404"/>
                </a:cubicBezTo>
                <a:cubicBezTo>
                  <a:pt x="25" y="1394"/>
                  <a:pt x="19" y="1382"/>
                  <a:pt x="14" y="1371"/>
                </a:cubicBezTo>
                <a:cubicBezTo>
                  <a:pt x="10" y="1360"/>
                  <a:pt x="6" y="1348"/>
                  <a:pt x="4" y="1336"/>
                </a:cubicBezTo>
                <a:cubicBezTo>
                  <a:pt x="1" y="1324"/>
                  <a:pt x="0" y="1312"/>
                  <a:pt x="0" y="1300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42" name="Grafik 141"/>
          <p:cNvPicPr/>
          <p:nvPr/>
        </p:nvPicPr>
        <p:blipFill>
          <a:blip r:embed="rId11"/>
          <a:stretch/>
        </p:blipFill>
        <p:spPr>
          <a:xfrm>
            <a:off x="668520" y="3643560"/>
            <a:ext cx="9359280" cy="66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43" name="Grafik 142"/>
          <p:cNvPicPr/>
          <p:nvPr/>
        </p:nvPicPr>
        <p:blipFill>
          <a:blip r:embed="rId12"/>
          <a:stretch/>
        </p:blipFill>
        <p:spPr>
          <a:xfrm>
            <a:off x="1278720" y="3660120"/>
            <a:ext cx="74880" cy="100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4" name="Textfeld 143"/>
          <p:cNvSpPr txBox="1"/>
          <p:nvPr/>
        </p:nvSpPr>
        <p:spPr>
          <a:xfrm>
            <a:off x="8523720" y="2858040"/>
            <a:ext cx="12132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IVIG, Plasmapherese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5" name="Textfeld 144"/>
          <p:cNvSpPr txBox="1"/>
          <p:nvPr/>
        </p:nvSpPr>
        <p:spPr>
          <a:xfrm>
            <a:off x="846360" y="3801240"/>
            <a:ext cx="936000" cy="1177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79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Niedrige Intensität</a:t>
            </a:r>
            <a:endParaRPr lang="en-US" sz="79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46" name="Grafik 145"/>
          <p:cNvPicPr/>
          <p:nvPr/>
        </p:nvPicPr>
        <p:blipFill>
          <a:blip r:embed="rId13"/>
          <a:stretch/>
        </p:blipFill>
        <p:spPr>
          <a:xfrm>
            <a:off x="9008640" y="3660120"/>
            <a:ext cx="74880" cy="100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7" name="Textfeld 146"/>
          <p:cNvSpPr txBox="1"/>
          <p:nvPr/>
        </p:nvSpPr>
        <p:spPr>
          <a:xfrm>
            <a:off x="802080" y="3934800"/>
            <a:ext cx="1029240" cy="1177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79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Rein symptomatisch</a:t>
            </a:r>
            <a:endParaRPr lang="en-US" sz="79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8" name="Textfeld 147"/>
          <p:cNvSpPr txBox="1"/>
          <p:nvPr/>
        </p:nvSpPr>
        <p:spPr>
          <a:xfrm>
            <a:off x="8659440" y="3801240"/>
            <a:ext cx="774720" cy="1177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79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Hohe Intensität</a:t>
            </a:r>
            <a:endParaRPr lang="en-US" sz="79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9" name="Freihandform: Form 148"/>
          <p:cNvSpPr/>
          <p:nvPr/>
        </p:nvSpPr>
        <p:spPr>
          <a:xfrm>
            <a:off x="551520" y="4311720"/>
            <a:ext cx="9610560" cy="1203840"/>
          </a:xfrm>
          <a:custGeom>
            <a:avLst/>
            <a:gdLst/>
            <a:ahLst/>
            <a:cxnLst/>
            <a:rect l="0" t="0" r="r" b="b"/>
            <a:pathLst>
              <a:path w="26696" h="3344">
                <a:moveTo>
                  <a:pt x="0" y="3158"/>
                </a:moveTo>
                <a:lnTo>
                  <a:pt x="0" y="186"/>
                </a:lnTo>
                <a:cubicBezTo>
                  <a:pt x="0" y="174"/>
                  <a:pt x="0" y="162"/>
                  <a:pt x="2" y="150"/>
                </a:cubicBezTo>
                <a:cubicBezTo>
                  <a:pt x="4" y="138"/>
                  <a:pt x="7" y="126"/>
                  <a:pt x="10" y="115"/>
                </a:cubicBezTo>
                <a:cubicBezTo>
                  <a:pt x="14" y="104"/>
                  <a:pt x="18" y="93"/>
                  <a:pt x="23" y="83"/>
                </a:cubicBezTo>
                <a:cubicBezTo>
                  <a:pt x="28" y="73"/>
                  <a:pt x="34" y="63"/>
                  <a:pt x="40" y="55"/>
                </a:cubicBezTo>
                <a:cubicBezTo>
                  <a:pt x="47" y="46"/>
                  <a:pt x="54" y="39"/>
                  <a:pt x="61" y="32"/>
                </a:cubicBezTo>
                <a:cubicBezTo>
                  <a:pt x="69" y="25"/>
                  <a:pt x="77" y="19"/>
                  <a:pt x="86" y="15"/>
                </a:cubicBezTo>
                <a:cubicBezTo>
                  <a:pt x="94" y="10"/>
                  <a:pt x="103" y="6"/>
                  <a:pt x="112" y="4"/>
                </a:cubicBezTo>
                <a:cubicBezTo>
                  <a:pt x="121" y="2"/>
                  <a:pt x="130" y="0"/>
                  <a:pt x="139" y="0"/>
                </a:cubicBezTo>
                <a:lnTo>
                  <a:pt x="26510" y="0"/>
                </a:lnTo>
                <a:cubicBezTo>
                  <a:pt x="26522" y="0"/>
                  <a:pt x="26534" y="2"/>
                  <a:pt x="26546" y="4"/>
                </a:cubicBezTo>
                <a:cubicBezTo>
                  <a:pt x="26558" y="6"/>
                  <a:pt x="26570" y="10"/>
                  <a:pt x="26581" y="15"/>
                </a:cubicBezTo>
                <a:cubicBezTo>
                  <a:pt x="26592" y="19"/>
                  <a:pt x="26603" y="25"/>
                  <a:pt x="26613" y="32"/>
                </a:cubicBezTo>
                <a:cubicBezTo>
                  <a:pt x="26623" y="39"/>
                  <a:pt x="26633" y="46"/>
                  <a:pt x="26641" y="55"/>
                </a:cubicBezTo>
                <a:cubicBezTo>
                  <a:pt x="26650" y="63"/>
                  <a:pt x="26657" y="73"/>
                  <a:pt x="26664" y="83"/>
                </a:cubicBezTo>
                <a:cubicBezTo>
                  <a:pt x="26671" y="93"/>
                  <a:pt x="26677" y="104"/>
                  <a:pt x="26681" y="115"/>
                </a:cubicBezTo>
                <a:cubicBezTo>
                  <a:pt x="26686" y="126"/>
                  <a:pt x="26690" y="138"/>
                  <a:pt x="26692" y="150"/>
                </a:cubicBezTo>
                <a:cubicBezTo>
                  <a:pt x="26694" y="162"/>
                  <a:pt x="26696" y="174"/>
                  <a:pt x="26696" y="186"/>
                </a:cubicBezTo>
                <a:lnTo>
                  <a:pt x="26696" y="3158"/>
                </a:lnTo>
                <a:cubicBezTo>
                  <a:pt x="26696" y="3171"/>
                  <a:pt x="26694" y="3183"/>
                  <a:pt x="26692" y="3195"/>
                </a:cubicBezTo>
                <a:cubicBezTo>
                  <a:pt x="26690" y="3207"/>
                  <a:pt x="26686" y="3218"/>
                  <a:pt x="26681" y="3229"/>
                </a:cubicBezTo>
                <a:cubicBezTo>
                  <a:pt x="26677" y="3241"/>
                  <a:pt x="26671" y="3251"/>
                  <a:pt x="26664" y="3262"/>
                </a:cubicBezTo>
                <a:cubicBezTo>
                  <a:pt x="26657" y="3272"/>
                  <a:pt x="26650" y="3281"/>
                  <a:pt x="26641" y="3290"/>
                </a:cubicBezTo>
                <a:cubicBezTo>
                  <a:pt x="26633" y="3298"/>
                  <a:pt x="26623" y="3306"/>
                  <a:pt x="26613" y="3313"/>
                </a:cubicBezTo>
                <a:cubicBezTo>
                  <a:pt x="26603" y="3320"/>
                  <a:pt x="26592" y="3325"/>
                  <a:pt x="26581" y="3330"/>
                </a:cubicBezTo>
                <a:cubicBezTo>
                  <a:pt x="26570" y="3335"/>
                  <a:pt x="26558" y="3338"/>
                  <a:pt x="26546" y="3341"/>
                </a:cubicBezTo>
                <a:cubicBezTo>
                  <a:pt x="26534" y="3343"/>
                  <a:pt x="26522" y="3344"/>
                  <a:pt x="26510" y="3344"/>
                </a:cubicBezTo>
                <a:lnTo>
                  <a:pt x="139" y="3344"/>
                </a:lnTo>
                <a:cubicBezTo>
                  <a:pt x="130" y="3344"/>
                  <a:pt x="121" y="3343"/>
                  <a:pt x="112" y="3341"/>
                </a:cubicBezTo>
                <a:cubicBezTo>
                  <a:pt x="103" y="3338"/>
                  <a:pt x="94" y="3335"/>
                  <a:pt x="86" y="3330"/>
                </a:cubicBezTo>
                <a:cubicBezTo>
                  <a:pt x="77" y="3325"/>
                  <a:pt x="69" y="3320"/>
                  <a:pt x="61" y="3313"/>
                </a:cubicBezTo>
                <a:cubicBezTo>
                  <a:pt x="54" y="3306"/>
                  <a:pt x="47" y="3298"/>
                  <a:pt x="40" y="3290"/>
                </a:cubicBezTo>
                <a:cubicBezTo>
                  <a:pt x="34" y="3281"/>
                  <a:pt x="28" y="3272"/>
                  <a:pt x="23" y="3262"/>
                </a:cubicBezTo>
                <a:cubicBezTo>
                  <a:pt x="18" y="3251"/>
                  <a:pt x="14" y="3241"/>
                  <a:pt x="10" y="3229"/>
                </a:cubicBezTo>
                <a:cubicBezTo>
                  <a:pt x="7" y="3218"/>
                  <a:pt x="4" y="3207"/>
                  <a:pt x="2" y="3195"/>
                </a:cubicBezTo>
                <a:cubicBezTo>
                  <a:pt x="0" y="3183"/>
                  <a:pt x="0" y="3171"/>
                  <a:pt x="0" y="3158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0" name="Freihandform: Form 149"/>
          <p:cNvSpPr/>
          <p:nvPr/>
        </p:nvSpPr>
        <p:spPr>
          <a:xfrm>
            <a:off x="534600" y="4311720"/>
            <a:ext cx="67320" cy="1203840"/>
          </a:xfrm>
          <a:custGeom>
            <a:avLst/>
            <a:gdLst/>
            <a:ahLst/>
            <a:cxnLst/>
            <a:rect l="0" t="0" r="r" b="b"/>
            <a:pathLst>
              <a:path w="187" h="3344">
                <a:moveTo>
                  <a:pt x="151" y="15"/>
                </a:moveTo>
                <a:cubicBezTo>
                  <a:pt x="140" y="24"/>
                  <a:pt x="130" y="37"/>
                  <a:pt x="121" y="55"/>
                </a:cubicBezTo>
                <a:cubicBezTo>
                  <a:pt x="112" y="72"/>
                  <a:pt x="106" y="92"/>
                  <a:pt x="101" y="115"/>
                </a:cubicBezTo>
                <a:cubicBezTo>
                  <a:pt x="96" y="138"/>
                  <a:pt x="94" y="162"/>
                  <a:pt x="94" y="186"/>
                </a:cubicBezTo>
                <a:lnTo>
                  <a:pt x="94" y="3158"/>
                </a:lnTo>
                <a:cubicBezTo>
                  <a:pt x="94" y="3183"/>
                  <a:pt x="96" y="3207"/>
                  <a:pt x="101" y="3229"/>
                </a:cubicBezTo>
                <a:cubicBezTo>
                  <a:pt x="106" y="3252"/>
                  <a:pt x="112" y="3272"/>
                  <a:pt x="121" y="3290"/>
                </a:cubicBezTo>
                <a:cubicBezTo>
                  <a:pt x="130" y="3307"/>
                  <a:pt x="140" y="3321"/>
                  <a:pt x="151" y="3330"/>
                </a:cubicBezTo>
                <a:cubicBezTo>
                  <a:pt x="163" y="3339"/>
                  <a:pt x="175" y="3344"/>
                  <a:pt x="187" y="3344"/>
                </a:cubicBezTo>
                <a:cubicBezTo>
                  <a:pt x="162" y="3344"/>
                  <a:pt x="139" y="3339"/>
                  <a:pt x="116" y="3330"/>
                </a:cubicBezTo>
                <a:cubicBezTo>
                  <a:pt x="93" y="3321"/>
                  <a:pt x="72" y="3307"/>
                  <a:pt x="55" y="3290"/>
                </a:cubicBezTo>
                <a:cubicBezTo>
                  <a:pt x="37" y="3272"/>
                  <a:pt x="24" y="3252"/>
                  <a:pt x="14" y="3229"/>
                </a:cubicBezTo>
                <a:cubicBezTo>
                  <a:pt x="5" y="3207"/>
                  <a:pt x="0" y="3183"/>
                  <a:pt x="0" y="3158"/>
                </a:cubicBezTo>
                <a:lnTo>
                  <a:pt x="0" y="186"/>
                </a:lnTo>
                <a:cubicBezTo>
                  <a:pt x="0" y="162"/>
                  <a:pt x="5" y="138"/>
                  <a:pt x="14" y="115"/>
                </a:cubicBezTo>
                <a:cubicBezTo>
                  <a:pt x="24" y="92"/>
                  <a:pt x="37" y="72"/>
                  <a:pt x="55" y="55"/>
                </a:cubicBezTo>
                <a:cubicBezTo>
                  <a:pt x="72" y="37"/>
                  <a:pt x="93" y="24"/>
                  <a:pt x="116" y="15"/>
                </a:cubicBezTo>
                <a:cubicBezTo>
                  <a:pt x="139" y="5"/>
                  <a:pt x="162" y="0"/>
                  <a:pt x="187" y="0"/>
                </a:cubicBezTo>
                <a:cubicBezTo>
                  <a:pt x="175" y="0"/>
                  <a:pt x="163" y="5"/>
                  <a:pt x="151" y="15"/>
                </a:cubicBezTo>
                <a:close/>
              </a:path>
            </a:pathLst>
          </a:custGeom>
          <a:solidFill>
            <a:srgbClr val="60A5FA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1" name="Textfeld 150"/>
          <p:cNvSpPr txBox="1"/>
          <p:nvPr/>
        </p:nvSpPr>
        <p:spPr>
          <a:xfrm>
            <a:off x="8196480" y="3934800"/>
            <a:ext cx="1709280" cy="1177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79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Tiefgreifend immunmodulatorisch</a:t>
            </a:r>
            <a:endParaRPr lang="en-US" sz="79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52" name="Grafik 151"/>
          <p:cNvPicPr/>
          <p:nvPr/>
        </p:nvPicPr>
        <p:blipFill>
          <a:blip r:embed="rId14"/>
          <a:stretch/>
        </p:blipFill>
        <p:spPr>
          <a:xfrm>
            <a:off x="735480" y="4847040"/>
            <a:ext cx="12492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3" name="Textfeld 152"/>
          <p:cNvSpPr txBox="1"/>
          <p:nvPr/>
        </p:nvSpPr>
        <p:spPr>
          <a:xfrm>
            <a:off x="735480" y="4499640"/>
            <a:ext cx="345816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320" b="1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Grundprinzipien des Stufenkonzepts</a:t>
            </a:r>
            <a:endParaRPr lang="en-US" sz="13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54" name="Grafik 153"/>
          <p:cNvPicPr/>
          <p:nvPr/>
        </p:nvPicPr>
        <p:blipFill>
          <a:blip r:embed="rId15"/>
          <a:stretch/>
        </p:blipFill>
        <p:spPr>
          <a:xfrm>
            <a:off x="5431680" y="4847040"/>
            <a:ext cx="16668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5" name="Textfeld 154"/>
          <p:cNvSpPr txBox="1"/>
          <p:nvPr/>
        </p:nvSpPr>
        <p:spPr>
          <a:xfrm>
            <a:off x="961200" y="4831560"/>
            <a:ext cx="33926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Beginn mit der geringsten wirksamen Intervention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56" name="Grafik 155"/>
          <p:cNvPicPr/>
          <p:nvPr/>
        </p:nvPicPr>
        <p:blipFill>
          <a:blip r:embed="rId16"/>
          <a:stretch/>
        </p:blipFill>
        <p:spPr>
          <a:xfrm>
            <a:off x="735480" y="5181120"/>
            <a:ext cx="16668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7" name="Textfeld 156"/>
          <p:cNvSpPr txBox="1"/>
          <p:nvPr/>
        </p:nvSpPr>
        <p:spPr>
          <a:xfrm>
            <a:off x="5699160" y="4831560"/>
            <a:ext cx="42026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Regelmäßige Neubewertung und Anpassung nach Ansprechen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58" name="Grafik 157"/>
          <p:cNvPicPr/>
          <p:nvPr/>
        </p:nvPicPr>
        <p:blipFill>
          <a:blip r:embed="rId17"/>
          <a:stretch/>
        </p:blipFill>
        <p:spPr>
          <a:xfrm>
            <a:off x="5431680" y="5181120"/>
            <a:ext cx="20844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9" name="Textfeld 158"/>
          <p:cNvSpPr txBox="1"/>
          <p:nvPr/>
        </p:nvSpPr>
        <p:spPr>
          <a:xfrm>
            <a:off x="1002960" y="5165640"/>
            <a:ext cx="42177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Frühzeitige Immuntherapie zur Prävention der Generalisierung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0" name="Textfeld 159"/>
          <p:cNvSpPr txBox="1"/>
          <p:nvPr/>
        </p:nvSpPr>
        <p:spPr>
          <a:xfrm>
            <a:off x="5740920" y="5165640"/>
            <a:ext cx="39686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Abwägung zwischen Wirksamkeit und Nebenwirkungsproﬁl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1" name="Freihandform: Form 160"/>
          <p:cNvSpPr/>
          <p:nvPr/>
        </p:nvSpPr>
        <p:spPr>
          <a:xfrm>
            <a:off x="9693720" y="668520"/>
            <a:ext cx="668880" cy="668880"/>
          </a:xfrm>
          <a:custGeom>
            <a:avLst/>
            <a:gdLst/>
            <a:ahLst/>
            <a:cxnLst/>
            <a:rect l="0" t="0" r="r" b="b"/>
            <a:pathLst>
              <a:path w="1858" h="1858">
                <a:moveTo>
                  <a:pt x="1858" y="928"/>
                </a:moveTo>
                <a:cubicBezTo>
                  <a:pt x="1858" y="959"/>
                  <a:pt x="1855" y="990"/>
                  <a:pt x="1852" y="1020"/>
                </a:cubicBezTo>
                <a:cubicBezTo>
                  <a:pt x="1849" y="1050"/>
                  <a:pt x="1845" y="1080"/>
                  <a:pt x="1839" y="1110"/>
                </a:cubicBezTo>
                <a:cubicBezTo>
                  <a:pt x="1833" y="1140"/>
                  <a:pt x="1826" y="1170"/>
                  <a:pt x="1817" y="1199"/>
                </a:cubicBezTo>
                <a:cubicBezTo>
                  <a:pt x="1808" y="1228"/>
                  <a:pt x="1798" y="1256"/>
                  <a:pt x="1786" y="1284"/>
                </a:cubicBezTo>
                <a:cubicBezTo>
                  <a:pt x="1774" y="1312"/>
                  <a:pt x="1761" y="1340"/>
                  <a:pt x="1747" y="1367"/>
                </a:cubicBezTo>
                <a:cubicBezTo>
                  <a:pt x="1733" y="1394"/>
                  <a:pt x="1717" y="1420"/>
                  <a:pt x="1700" y="1445"/>
                </a:cubicBezTo>
                <a:cubicBezTo>
                  <a:pt x="1683" y="1470"/>
                  <a:pt x="1665" y="1495"/>
                  <a:pt x="1646" y="1518"/>
                </a:cubicBezTo>
                <a:cubicBezTo>
                  <a:pt x="1627" y="1542"/>
                  <a:pt x="1606" y="1564"/>
                  <a:pt x="1585" y="1586"/>
                </a:cubicBezTo>
                <a:cubicBezTo>
                  <a:pt x="1563" y="1607"/>
                  <a:pt x="1541" y="1628"/>
                  <a:pt x="1517" y="1647"/>
                </a:cubicBezTo>
                <a:cubicBezTo>
                  <a:pt x="1494" y="1666"/>
                  <a:pt x="1469" y="1684"/>
                  <a:pt x="1444" y="1701"/>
                </a:cubicBezTo>
                <a:cubicBezTo>
                  <a:pt x="1419" y="1718"/>
                  <a:pt x="1393" y="1734"/>
                  <a:pt x="1366" y="1748"/>
                </a:cubicBezTo>
                <a:cubicBezTo>
                  <a:pt x="1339" y="1762"/>
                  <a:pt x="1312" y="1775"/>
                  <a:pt x="1283" y="1787"/>
                </a:cubicBezTo>
                <a:cubicBezTo>
                  <a:pt x="1255" y="1799"/>
                  <a:pt x="1227" y="1809"/>
                  <a:pt x="1198" y="1818"/>
                </a:cubicBezTo>
                <a:cubicBezTo>
                  <a:pt x="1169" y="1826"/>
                  <a:pt x="1139" y="1834"/>
                  <a:pt x="1109" y="1840"/>
                </a:cubicBezTo>
                <a:cubicBezTo>
                  <a:pt x="1079" y="1846"/>
                  <a:pt x="1049" y="1850"/>
                  <a:pt x="1019" y="1853"/>
                </a:cubicBezTo>
                <a:cubicBezTo>
                  <a:pt x="989" y="1856"/>
                  <a:pt x="959" y="1858"/>
                  <a:pt x="928" y="1858"/>
                </a:cubicBezTo>
                <a:cubicBezTo>
                  <a:pt x="898" y="1858"/>
                  <a:pt x="867" y="1856"/>
                  <a:pt x="837" y="1853"/>
                </a:cubicBezTo>
                <a:cubicBezTo>
                  <a:pt x="807" y="1850"/>
                  <a:pt x="777" y="1846"/>
                  <a:pt x="747" y="1840"/>
                </a:cubicBezTo>
                <a:cubicBezTo>
                  <a:pt x="717" y="1834"/>
                  <a:pt x="688" y="1826"/>
                  <a:pt x="659" y="1818"/>
                </a:cubicBezTo>
                <a:cubicBezTo>
                  <a:pt x="630" y="1809"/>
                  <a:pt x="601" y="1799"/>
                  <a:pt x="573" y="1787"/>
                </a:cubicBezTo>
                <a:cubicBezTo>
                  <a:pt x="545" y="1775"/>
                  <a:pt x="517" y="1762"/>
                  <a:pt x="490" y="1748"/>
                </a:cubicBezTo>
                <a:cubicBezTo>
                  <a:pt x="464" y="1734"/>
                  <a:pt x="438" y="1718"/>
                  <a:pt x="412" y="1701"/>
                </a:cubicBezTo>
                <a:cubicBezTo>
                  <a:pt x="387" y="1684"/>
                  <a:pt x="363" y="1666"/>
                  <a:pt x="339" y="1647"/>
                </a:cubicBezTo>
                <a:cubicBezTo>
                  <a:pt x="316" y="1628"/>
                  <a:pt x="293" y="1607"/>
                  <a:pt x="272" y="1586"/>
                </a:cubicBezTo>
                <a:cubicBezTo>
                  <a:pt x="250" y="1564"/>
                  <a:pt x="230" y="1542"/>
                  <a:pt x="210" y="1518"/>
                </a:cubicBezTo>
                <a:cubicBezTo>
                  <a:pt x="191" y="1495"/>
                  <a:pt x="173" y="1470"/>
                  <a:pt x="156" y="1445"/>
                </a:cubicBezTo>
                <a:cubicBezTo>
                  <a:pt x="139" y="1420"/>
                  <a:pt x="124" y="1394"/>
                  <a:pt x="109" y="1367"/>
                </a:cubicBezTo>
                <a:cubicBezTo>
                  <a:pt x="95" y="1340"/>
                  <a:pt x="82" y="1312"/>
                  <a:pt x="70" y="1284"/>
                </a:cubicBezTo>
                <a:cubicBezTo>
                  <a:pt x="59" y="1256"/>
                  <a:pt x="48" y="1228"/>
                  <a:pt x="40" y="1199"/>
                </a:cubicBezTo>
                <a:cubicBezTo>
                  <a:pt x="31" y="1170"/>
                  <a:pt x="23" y="1140"/>
                  <a:pt x="17" y="1110"/>
                </a:cubicBezTo>
                <a:cubicBezTo>
                  <a:pt x="12" y="1080"/>
                  <a:pt x="7" y="1050"/>
                  <a:pt x="4" y="1020"/>
                </a:cubicBezTo>
                <a:cubicBezTo>
                  <a:pt x="1" y="990"/>
                  <a:pt x="0" y="959"/>
                  <a:pt x="0" y="928"/>
                </a:cubicBezTo>
                <a:cubicBezTo>
                  <a:pt x="0" y="898"/>
                  <a:pt x="1" y="867"/>
                  <a:pt x="4" y="837"/>
                </a:cubicBezTo>
                <a:cubicBezTo>
                  <a:pt x="7" y="807"/>
                  <a:pt x="12" y="777"/>
                  <a:pt x="17" y="747"/>
                </a:cubicBezTo>
                <a:cubicBezTo>
                  <a:pt x="23" y="717"/>
                  <a:pt x="31" y="688"/>
                  <a:pt x="40" y="659"/>
                </a:cubicBezTo>
                <a:cubicBezTo>
                  <a:pt x="48" y="629"/>
                  <a:pt x="59" y="601"/>
                  <a:pt x="70" y="573"/>
                </a:cubicBezTo>
                <a:cubicBezTo>
                  <a:pt x="82" y="545"/>
                  <a:pt x="95" y="517"/>
                  <a:pt x="109" y="490"/>
                </a:cubicBezTo>
                <a:cubicBezTo>
                  <a:pt x="124" y="464"/>
                  <a:pt x="139" y="437"/>
                  <a:pt x="156" y="412"/>
                </a:cubicBezTo>
                <a:cubicBezTo>
                  <a:pt x="173" y="387"/>
                  <a:pt x="191" y="363"/>
                  <a:pt x="210" y="339"/>
                </a:cubicBezTo>
                <a:cubicBezTo>
                  <a:pt x="230" y="316"/>
                  <a:pt x="250" y="293"/>
                  <a:pt x="272" y="272"/>
                </a:cubicBezTo>
                <a:cubicBezTo>
                  <a:pt x="293" y="250"/>
                  <a:pt x="316" y="230"/>
                  <a:pt x="339" y="210"/>
                </a:cubicBezTo>
                <a:cubicBezTo>
                  <a:pt x="363" y="191"/>
                  <a:pt x="387" y="173"/>
                  <a:pt x="412" y="156"/>
                </a:cubicBezTo>
                <a:cubicBezTo>
                  <a:pt x="438" y="139"/>
                  <a:pt x="464" y="124"/>
                  <a:pt x="490" y="109"/>
                </a:cubicBezTo>
                <a:cubicBezTo>
                  <a:pt x="517" y="95"/>
                  <a:pt x="545" y="82"/>
                  <a:pt x="573" y="70"/>
                </a:cubicBezTo>
                <a:cubicBezTo>
                  <a:pt x="601" y="59"/>
                  <a:pt x="630" y="48"/>
                  <a:pt x="659" y="40"/>
                </a:cubicBezTo>
                <a:cubicBezTo>
                  <a:pt x="688" y="31"/>
                  <a:pt x="717" y="23"/>
                  <a:pt x="747" y="17"/>
                </a:cubicBezTo>
                <a:cubicBezTo>
                  <a:pt x="777" y="11"/>
                  <a:pt x="807" y="7"/>
                  <a:pt x="837" y="4"/>
                </a:cubicBezTo>
                <a:cubicBezTo>
                  <a:pt x="867" y="1"/>
                  <a:pt x="898" y="0"/>
                  <a:pt x="928" y="0"/>
                </a:cubicBezTo>
                <a:cubicBezTo>
                  <a:pt x="959" y="0"/>
                  <a:pt x="989" y="1"/>
                  <a:pt x="1019" y="4"/>
                </a:cubicBezTo>
                <a:cubicBezTo>
                  <a:pt x="1049" y="7"/>
                  <a:pt x="1079" y="11"/>
                  <a:pt x="1109" y="17"/>
                </a:cubicBezTo>
                <a:cubicBezTo>
                  <a:pt x="1139" y="23"/>
                  <a:pt x="1169" y="31"/>
                  <a:pt x="1198" y="40"/>
                </a:cubicBezTo>
                <a:cubicBezTo>
                  <a:pt x="1227" y="48"/>
                  <a:pt x="1255" y="59"/>
                  <a:pt x="1283" y="70"/>
                </a:cubicBezTo>
                <a:cubicBezTo>
                  <a:pt x="1312" y="82"/>
                  <a:pt x="1339" y="95"/>
                  <a:pt x="1366" y="109"/>
                </a:cubicBezTo>
                <a:cubicBezTo>
                  <a:pt x="1393" y="124"/>
                  <a:pt x="1419" y="139"/>
                  <a:pt x="1444" y="156"/>
                </a:cubicBezTo>
                <a:cubicBezTo>
                  <a:pt x="1469" y="173"/>
                  <a:pt x="1494" y="191"/>
                  <a:pt x="1517" y="210"/>
                </a:cubicBezTo>
                <a:cubicBezTo>
                  <a:pt x="1541" y="230"/>
                  <a:pt x="1563" y="250"/>
                  <a:pt x="1585" y="272"/>
                </a:cubicBezTo>
                <a:cubicBezTo>
                  <a:pt x="1606" y="293"/>
                  <a:pt x="1627" y="316"/>
                  <a:pt x="1646" y="339"/>
                </a:cubicBezTo>
                <a:cubicBezTo>
                  <a:pt x="1665" y="363"/>
                  <a:pt x="1683" y="387"/>
                  <a:pt x="1700" y="412"/>
                </a:cubicBezTo>
                <a:cubicBezTo>
                  <a:pt x="1717" y="437"/>
                  <a:pt x="1733" y="464"/>
                  <a:pt x="1747" y="490"/>
                </a:cubicBezTo>
                <a:cubicBezTo>
                  <a:pt x="1761" y="517"/>
                  <a:pt x="1774" y="545"/>
                  <a:pt x="1786" y="573"/>
                </a:cubicBezTo>
                <a:cubicBezTo>
                  <a:pt x="1798" y="601"/>
                  <a:pt x="1808" y="629"/>
                  <a:pt x="1817" y="659"/>
                </a:cubicBezTo>
                <a:cubicBezTo>
                  <a:pt x="1826" y="688"/>
                  <a:pt x="1833" y="717"/>
                  <a:pt x="1839" y="747"/>
                </a:cubicBezTo>
                <a:cubicBezTo>
                  <a:pt x="1845" y="777"/>
                  <a:pt x="1849" y="807"/>
                  <a:pt x="1852" y="837"/>
                </a:cubicBezTo>
                <a:cubicBezTo>
                  <a:pt x="1855" y="867"/>
                  <a:pt x="1858" y="898"/>
                  <a:pt x="1858" y="928"/>
                </a:cubicBezTo>
                <a:close/>
              </a:path>
            </a:pathLst>
          </a:custGeom>
          <a:solidFill>
            <a:srgbClr val="8EC5FF">
              <a:alpha val="1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2" name="Freihandform: Form 161"/>
          <p:cNvSpPr/>
          <p:nvPr/>
        </p:nvSpPr>
        <p:spPr>
          <a:xfrm>
            <a:off x="334080" y="4144680"/>
            <a:ext cx="535320" cy="535320"/>
          </a:xfrm>
          <a:custGeom>
            <a:avLst/>
            <a:gdLst/>
            <a:ahLst/>
            <a:cxnLst/>
            <a:rect l="0" t="0" r="r" b="b"/>
            <a:pathLst>
              <a:path w="1487" h="1487">
                <a:moveTo>
                  <a:pt x="1487" y="743"/>
                </a:moveTo>
                <a:cubicBezTo>
                  <a:pt x="1487" y="767"/>
                  <a:pt x="1485" y="792"/>
                  <a:pt x="1483" y="816"/>
                </a:cubicBezTo>
                <a:cubicBezTo>
                  <a:pt x="1481" y="840"/>
                  <a:pt x="1477" y="864"/>
                  <a:pt x="1472" y="888"/>
                </a:cubicBezTo>
                <a:cubicBezTo>
                  <a:pt x="1468" y="912"/>
                  <a:pt x="1462" y="935"/>
                  <a:pt x="1455" y="959"/>
                </a:cubicBezTo>
                <a:cubicBezTo>
                  <a:pt x="1448" y="982"/>
                  <a:pt x="1439" y="1005"/>
                  <a:pt x="1430" y="1027"/>
                </a:cubicBezTo>
                <a:cubicBezTo>
                  <a:pt x="1421" y="1050"/>
                  <a:pt x="1410" y="1072"/>
                  <a:pt x="1399" y="1093"/>
                </a:cubicBezTo>
                <a:cubicBezTo>
                  <a:pt x="1387" y="1116"/>
                  <a:pt x="1375" y="1136"/>
                  <a:pt x="1361" y="1157"/>
                </a:cubicBezTo>
                <a:cubicBezTo>
                  <a:pt x="1348" y="1177"/>
                  <a:pt x="1333" y="1196"/>
                  <a:pt x="1318" y="1215"/>
                </a:cubicBezTo>
                <a:cubicBezTo>
                  <a:pt x="1303" y="1234"/>
                  <a:pt x="1285" y="1252"/>
                  <a:pt x="1268" y="1269"/>
                </a:cubicBezTo>
                <a:cubicBezTo>
                  <a:pt x="1251" y="1286"/>
                  <a:pt x="1233" y="1303"/>
                  <a:pt x="1214" y="1318"/>
                </a:cubicBezTo>
                <a:cubicBezTo>
                  <a:pt x="1195" y="1334"/>
                  <a:pt x="1176" y="1348"/>
                  <a:pt x="1156" y="1362"/>
                </a:cubicBezTo>
                <a:cubicBezTo>
                  <a:pt x="1135" y="1375"/>
                  <a:pt x="1114" y="1388"/>
                  <a:pt x="1093" y="1399"/>
                </a:cubicBezTo>
                <a:cubicBezTo>
                  <a:pt x="1072" y="1411"/>
                  <a:pt x="1050" y="1421"/>
                  <a:pt x="1027" y="1430"/>
                </a:cubicBezTo>
                <a:cubicBezTo>
                  <a:pt x="1005" y="1440"/>
                  <a:pt x="982" y="1448"/>
                  <a:pt x="958" y="1455"/>
                </a:cubicBezTo>
                <a:cubicBezTo>
                  <a:pt x="935" y="1462"/>
                  <a:pt x="912" y="1468"/>
                  <a:pt x="888" y="1473"/>
                </a:cubicBezTo>
                <a:cubicBezTo>
                  <a:pt x="864" y="1477"/>
                  <a:pt x="840" y="1481"/>
                  <a:pt x="816" y="1483"/>
                </a:cubicBezTo>
                <a:cubicBezTo>
                  <a:pt x="791" y="1486"/>
                  <a:pt x="767" y="1487"/>
                  <a:pt x="743" y="1487"/>
                </a:cubicBezTo>
                <a:cubicBezTo>
                  <a:pt x="719" y="1487"/>
                  <a:pt x="694" y="1486"/>
                  <a:pt x="670" y="1483"/>
                </a:cubicBezTo>
                <a:cubicBezTo>
                  <a:pt x="646" y="1481"/>
                  <a:pt x="622" y="1477"/>
                  <a:pt x="598" y="1473"/>
                </a:cubicBezTo>
                <a:cubicBezTo>
                  <a:pt x="574" y="1468"/>
                  <a:pt x="550" y="1462"/>
                  <a:pt x="527" y="1455"/>
                </a:cubicBezTo>
                <a:cubicBezTo>
                  <a:pt x="504" y="1448"/>
                  <a:pt x="481" y="1440"/>
                  <a:pt x="459" y="1430"/>
                </a:cubicBezTo>
                <a:cubicBezTo>
                  <a:pt x="436" y="1421"/>
                  <a:pt x="414" y="1411"/>
                  <a:pt x="393" y="1399"/>
                </a:cubicBezTo>
                <a:cubicBezTo>
                  <a:pt x="371" y="1388"/>
                  <a:pt x="350" y="1375"/>
                  <a:pt x="330" y="1362"/>
                </a:cubicBezTo>
                <a:cubicBezTo>
                  <a:pt x="310" y="1348"/>
                  <a:pt x="290" y="1334"/>
                  <a:pt x="272" y="1318"/>
                </a:cubicBezTo>
                <a:cubicBezTo>
                  <a:pt x="253" y="1303"/>
                  <a:pt x="235" y="1286"/>
                  <a:pt x="218" y="1269"/>
                </a:cubicBezTo>
                <a:cubicBezTo>
                  <a:pt x="200" y="1252"/>
                  <a:pt x="184" y="1234"/>
                  <a:pt x="169" y="1215"/>
                </a:cubicBezTo>
                <a:cubicBezTo>
                  <a:pt x="153" y="1196"/>
                  <a:pt x="139" y="1177"/>
                  <a:pt x="125" y="1157"/>
                </a:cubicBezTo>
                <a:cubicBezTo>
                  <a:pt x="112" y="1136"/>
                  <a:pt x="99" y="1116"/>
                  <a:pt x="88" y="1093"/>
                </a:cubicBezTo>
                <a:cubicBezTo>
                  <a:pt x="76" y="1072"/>
                  <a:pt x="66" y="1050"/>
                  <a:pt x="57" y="1027"/>
                </a:cubicBezTo>
                <a:cubicBezTo>
                  <a:pt x="47" y="1005"/>
                  <a:pt x="39" y="982"/>
                  <a:pt x="32" y="959"/>
                </a:cubicBezTo>
                <a:cubicBezTo>
                  <a:pt x="25" y="935"/>
                  <a:pt x="19" y="912"/>
                  <a:pt x="14" y="888"/>
                </a:cubicBezTo>
                <a:cubicBezTo>
                  <a:pt x="10" y="864"/>
                  <a:pt x="6" y="840"/>
                  <a:pt x="4" y="816"/>
                </a:cubicBezTo>
                <a:cubicBezTo>
                  <a:pt x="1" y="792"/>
                  <a:pt x="0" y="767"/>
                  <a:pt x="0" y="743"/>
                </a:cubicBezTo>
                <a:cubicBezTo>
                  <a:pt x="0" y="719"/>
                  <a:pt x="1" y="694"/>
                  <a:pt x="4" y="670"/>
                </a:cubicBezTo>
                <a:cubicBezTo>
                  <a:pt x="6" y="646"/>
                  <a:pt x="10" y="622"/>
                  <a:pt x="14" y="598"/>
                </a:cubicBezTo>
                <a:cubicBezTo>
                  <a:pt x="19" y="574"/>
                  <a:pt x="25" y="551"/>
                  <a:pt x="32" y="527"/>
                </a:cubicBezTo>
                <a:cubicBezTo>
                  <a:pt x="39" y="504"/>
                  <a:pt x="47" y="481"/>
                  <a:pt x="57" y="459"/>
                </a:cubicBezTo>
                <a:cubicBezTo>
                  <a:pt x="66" y="436"/>
                  <a:pt x="76" y="414"/>
                  <a:pt x="88" y="393"/>
                </a:cubicBezTo>
                <a:cubicBezTo>
                  <a:pt x="99" y="371"/>
                  <a:pt x="112" y="351"/>
                  <a:pt x="125" y="330"/>
                </a:cubicBezTo>
                <a:cubicBezTo>
                  <a:pt x="139" y="310"/>
                  <a:pt x="153" y="291"/>
                  <a:pt x="169" y="272"/>
                </a:cubicBezTo>
                <a:cubicBezTo>
                  <a:pt x="184" y="253"/>
                  <a:pt x="200" y="235"/>
                  <a:pt x="218" y="218"/>
                </a:cubicBezTo>
                <a:cubicBezTo>
                  <a:pt x="235" y="201"/>
                  <a:pt x="253" y="184"/>
                  <a:pt x="272" y="169"/>
                </a:cubicBezTo>
                <a:cubicBezTo>
                  <a:pt x="290" y="153"/>
                  <a:pt x="310" y="139"/>
                  <a:pt x="330" y="125"/>
                </a:cubicBezTo>
                <a:cubicBezTo>
                  <a:pt x="350" y="112"/>
                  <a:pt x="371" y="99"/>
                  <a:pt x="393" y="88"/>
                </a:cubicBezTo>
                <a:cubicBezTo>
                  <a:pt x="414" y="76"/>
                  <a:pt x="436" y="66"/>
                  <a:pt x="459" y="57"/>
                </a:cubicBezTo>
                <a:cubicBezTo>
                  <a:pt x="481" y="47"/>
                  <a:pt x="504" y="39"/>
                  <a:pt x="527" y="32"/>
                </a:cubicBezTo>
                <a:cubicBezTo>
                  <a:pt x="550" y="25"/>
                  <a:pt x="574" y="19"/>
                  <a:pt x="598" y="14"/>
                </a:cubicBezTo>
                <a:cubicBezTo>
                  <a:pt x="622" y="10"/>
                  <a:pt x="646" y="6"/>
                  <a:pt x="670" y="4"/>
                </a:cubicBezTo>
                <a:cubicBezTo>
                  <a:pt x="694" y="1"/>
                  <a:pt x="719" y="0"/>
                  <a:pt x="743" y="0"/>
                </a:cubicBezTo>
                <a:cubicBezTo>
                  <a:pt x="767" y="0"/>
                  <a:pt x="791" y="1"/>
                  <a:pt x="816" y="4"/>
                </a:cubicBezTo>
                <a:cubicBezTo>
                  <a:pt x="840" y="6"/>
                  <a:pt x="864" y="10"/>
                  <a:pt x="888" y="14"/>
                </a:cubicBezTo>
                <a:cubicBezTo>
                  <a:pt x="912" y="19"/>
                  <a:pt x="935" y="25"/>
                  <a:pt x="958" y="32"/>
                </a:cubicBezTo>
                <a:cubicBezTo>
                  <a:pt x="982" y="39"/>
                  <a:pt x="1005" y="47"/>
                  <a:pt x="1027" y="57"/>
                </a:cubicBezTo>
                <a:cubicBezTo>
                  <a:pt x="1050" y="66"/>
                  <a:pt x="1072" y="76"/>
                  <a:pt x="1093" y="88"/>
                </a:cubicBezTo>
                <a:cubicBezTo>
                  <a:pt x="1114" y="99"/>
                  <a:pt x="1135" y="112"/>
                  <a:pt x="1156" y="125"/>
                </a:cubicBezTo>
                <a:cubicBezTo>
                  <a:pt x="1176" y="139"/>
                  <a:pt x="1195" y="153"/>
                  <a:pt x="1214" y="169"/>
                </a:cubicBezTo>
                <a:cubicBezTo>
                  <a:pt x="1233" y="184"/>
                  <a:pt x="1251" y="201"/>
                  <a:pt x="1268" y="218"/>
                </a:cubicBezTo>
                <a:cubicBezTo>
                  <a:pt x="1285" y="235"/>
                  <a:pt x="1303" y="253"/>
                  <a:pt x="1318" y="272"/>
                </a:cubicBezTo>
                <a:cubicBezTo>
                  <a:pt x="1333" y="291"/>
                  <a:pt x="1348" y="310"/>
                  <a:pt x="1361" y="330"/>
                </a:cubicBezTo>
                <a:cubicBezTo>
                  <a:pt x="1375" y="351"/>
                  <a:pt x="1387" y="371"/>
                  <a:pt x="1399" y="393"/>
                </a:cubicBezTo>
                <a:cubicBezTo>
                  <a:pt x="1410" y="414"/>
                  <a:pt x="1421" y="436"/>
                  <a:pt x="1430" y="459"/>
                </a:cubicBezTo>
                <a:cubicBezTo>
                  <a:pt x="1439" y="481"/>
                  <a:pt x="1448" y="504"/>
                  <a:pt x="1455" y="527"/>
                </a:cubicBezTo>
                <a:cubicBezTo>
                  <a:pt x="1462" y="551"/>
                  <a:pt x="1468" y="574"/>
                  <a:pt x="1472" y="598"/>
                </a:cubicBezTo>
                <a:cubicBezTo>
                  <a:pt x="1477" y="622"/>
                  <a:pt x="1481" y="646"/>
                  <a:pt x="1483" y="670"/>
                </a:cubicBezTo>
                <a:cubicBezTo>
                  <a:pt x="1485" y="694"/>
                  <a:pt x="1487" y="719"/>
                  <a:pt x="1487" y="743"/>
                </a:cubicBezTo>
                <a:close/>
              </a:path>
            </a:pathLst>
          </a:custGeom>
          <a:solidFill>
            <a:srgbClr val="7BF1A8">
              <a:alpha val="1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3" name="Textfeld 162"/>
          <p:cNvSpPr txBox="1"/>
          <p:nvPr/>
        </p:nvSpPr>
        <p:spPr>
          <a:xfrm>
            <a:off x="10350000" y="5783040"/>
            <a:ext cx="2642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3/12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rafik 163"/>
          <p:cNvPicPr/>
          <p:nvPr/>
        </p:nvPicPr>
        <p:blipFill>
          <a:blip r:embed="rId2"/>
          <a:stretch/>
        </p:blipFill>
        <p:spPr>
          <a:xfrm>
            <a:off x="0" y="0"/>
            <a:ext cx="10696320" cy="77547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65" name="Grafik 164"/>
          <p:cNvPicPr/>
          <p:nvPr/>
        </p:nvPicPr>
        <p:blipFill>
          <a:blip r:embed="rId3"/>
          <a:stretch/>
        </p:blipFill>
        <p:spPr>
          <a:xfrm>
            <a:off x="534960" y="735480"/>
            <a:ext cx="801720" cy="33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6" name="Textfeld 165"/>
          <p:cNvSpPr txBox="1"/>
          <p:nvPr/>
        </p:nvSpPr>
        <p:spPr>
          <a:xfrm>
            <a:off x="534960" y="322560"/>
            <a:ext cx="5978880" cy="3495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2370" b="1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Symptomatische Erstlinientherapie</a:t>
            </a:r>
            <a:endParaRPr lang="en-US" sz="237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7" name="Freihandform: Form 166"/>
          <p:cNvSpPr/>
          <p:nvPr/>
        </p:nvSpPr>
        <p:spPr>
          <a:xfrm>
            <a:off x="0" y="7286760"/>
            <a:ext cx="10696680" cy="468360"/>
          </a:xfrm>
          <a:custGeom>
            <a:avLst/>
            <a:gdLst/>
            <a:ahLst/>
            <a:cxnLst/>
            <a:rect l="0" t="0" r="r" b="b"/>
            <a:pathLst>
              <a:path w="29713" h="1301">
                <a:moveTo>
                  <a:pt x="0" y="0"/>
                </a:moveTo>
                <a:lnTo>
                  <a:pt x="29713" y="0"/>
                </a:lnTo>
                <a:lnTo>
                  <a:pt x="29713" y="1301"/>
                </a:lnTo>
                <a:lnTo>
                  <a:pt x="0" y="1301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3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68" name="Grafik 167"/>
          <p:cNvPicPr/>
          <p:nvPr/>
        </p:nvPicPr>
        <p:blipFill>
          <a:blip r:embed="rId4"/>
          <a:stretch/>
        </p:blipFill>
        <p:spPr>
          <a:xfrm>
            <a:off x="334440" y="7462440"/>
            <a:ext cx="10008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9" name="Textfeld 168"/>
          <p:cNvSpPr txBox="1"/>
          <p:nvPr/>
        </p:nvSpPr>
        <p:spPr>
          <a:xfrm>
            <a:off x="534960" y="856080"/>
            <a:ext cx="540324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32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Acetylcholinesterase-Hemmer als erste Behandlungsmaßnahme</a:t>
            </a:r>
            <a:endParaRPr lang="en-US" sz="13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0" name="Textfeld 169"/>
          <p:cNvSpPr txBox="1"/>
          <p:nvPr/>
        </p:nvSpPr>
        <p:spPr>
          <a:xfrm>
            <a:off x="501480" y="7454160"/>
            <a:ext cx="7722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 13. Juli 2025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1" name="Freihandform: Form 170"/>
          <p:cNvSpPr/>
          <p:nvPr/>
        </p:nvSpPr>
        <p:spPr>
          <a:xfrm>
            <a:off x="534600" y="1270080"/>
            <a:ext cx="9627480" cy="2005920"/>
          </a:xfrm>
          <a:custGeom>
            <a:avLst/>
            <a:gdLst/>
            <a:ahLst/>
            <a:cxnLst/>
            <a:rect l="0" t="0" r="r" b="b"/>
            <a:pathLst>
              <a:path w="26743" h="5572">
                <a:moveTo>
                  <a:pt x="0" y="5386"/>
                </a:moveTo>
                <a:lnTo>
                  <a:pt x="0" y="186"/>
                </a:lnTo>
                <a:cubicBezTo>
                  <a:pt x="0" y="173"/>
                  <a:pt x="1" y="161"/>
                  <a:pt x="4" y="149"/>
                </a:cubicBezTo>
                <a:cubicBezTo>
                  <a:pt x="6" y="137"/>
                  <a:pt x="10" y="126"/>
                  <a:pt x="14" y="115"/>
                </a:cubicBezTo>
                <a:cubicBezTo>
                  <a:pt x="19" y="103"/>
                  <a:pt x="25" y="93"/>
                  <a:pt x="31" y="82"/>
                </a:cubicBezTo>
                <a:cubicBezTo>
                  <a:pt x="38" y="72"/>
                  <a:pt x="46" y="63"/>
                  <a:pt x="55" y="54"/>
                </a:cubicBezTo>
                <a:cubicBezTo>
                  <a:pt x="63" y="46"/>
                  <a:pt x="73" y="38"/>
                  <a:pt x="83" y="31"/>
                </a:cubicBezTo>
                <a:cubicBezTo>
                  <a:pt x="93" y="24"/>
                  <a:pt x="104" y="19"/>
                  <a:pt x="115" y="14"/>
                </a:cubicBezTo>
                <a:cubicBezTo>
                  <a:pt x="126" y="9"/>
                  <a:pt x="138" y="6"/>
                  <a:pt x="150" y="3"/>
                </a:cubicBezTo>
                <a:cubicBezTo>
                  <a:pt x="162" y="1"/>
                  <a:pt x="174" y="0"/>
                  <a:pt x="186" y="0"/>
                </a:cubicBezTo>
                <a:lnTo>
                  <a:pt x="26557" y="0"/>
                </a:lnTo>
                <a:cubicBezTo>
                  <a:pt x="26569" y="0"/>
                  <a:pt x="26581" y="1"/>
                  <a:pt x="26593" y="3"/>
                </a:cubicBezTo>
                <a:cubicBezTo>
                  <a:pt x="26605" y="6"/>
                  <a:pt x="26617" y="9"/>
                  <a:pt x="26628" y="14"/>
                </a:cubicBezTo>
                <a:cubicBezTo>
                  <a:pt x="26639" y="19"/>
                  <a:pt x="26650" y="24"/>
                  <a:pt x="26660" y="31"/>
                </a:cubicBezTo>
                <a:cubicBezTo>
                  <a:pt x="26670" y="38"/>
                  <a:pt x="26680" y="46"/>
                  <a:pt x="26688" y="54"/>
                </a:cubicBezTo>
                <a:cubicBezTo>
                  <a:pt x="26697" y="63"/>
                  <a:pt x="26704" y="72"/>
                  <a:pt x="26711" y="82"/>
                </a:cubicBezTo>
                <a:cubicBezTo>
                  <a:pt x="26718" y="93"/>
                  <a:pt x="26724" y="103"/>
                  <a:pt x="26728" y="115"/>
                </a:cubicBezTo>
                <a:cubicBezTo>
                  <a:pt x="26733" y="126"/>
                  <a:pt x="26737" y="137"/>
                  <a:pt x="26739" y="149"/>
                </a:cubicBezTo>
                <a:cubicBezTo>
                  <a:pt x="26741" y="161"/>
                  <a:pt x="26743" y="173"/>
                  <a:pt x="26743" y="186"/>
                </a:cubicBezTo>
                <a:lnTo>
                  <a:pt x="26743" y="5386"/>
                </a:lnTo>
                <a:cubicBezTo>
                  <a:pt x="26743" y="5399"/>
                  <a:pt x="26741" y="5411"/>
                  <a:pt x="26739" y="5423"/>
                </a:cubicBezTo>
                <a:cubicBezTo>
                  <a:pt x="26737" y="5435"/>
                  <a:pt x="26733" y="5446"/>
                  <a:pt x="26728" y="5457"/>
                </a:cubicBezTo>
                <a:cubicBezTo>
                  <a:pt x="26724" y="5469"/>
                  <a:pt x="26718" y="5479"/>
                  <a:pt x="26711" y="5489"/>
                </a:cubicBezTo>
                <a:cubicBezTo>
                  <a:pt x="26704" y="5500"/>
                  <a:pt x="26697" y="5509"/>
                  <a:pt x="26688" y="5518"/>
                </a:cubicBezTo>
                <a:cubicBezTo>
                  <a:pt x="26680" y="5526"/>
                  <a:pt x="26670" y="5534"/>
                  <a:pt x="26660" y="5541"/>
                </a:cubicBezTo>
                <a:cubicBezTo>
                  <a:pt x="26650" y="5547"/>
                  <a:pt x="26639" y="5553"/>
                  <a:pt x="26628" y="5558"/>
                </a:cubicBezTo>
                <a:cubicBezTo>
                  <a:pt x="26617" y="5563"/>
                  <a:pt x="26605" y="5566"/>
                  <a:pt x="26593" y="5568"/>
                </a:cubicBezTo>
                <a:cubicBezTo>
                  <a:pt x="26581" y="5571"/>
                  <a:pt x="26569" y="5572"/>
                  <a:pt x="26557" y="5572"/>
                </a:cubicBezTo>
                <a:lnTo>
                  <a:pt x="186" y="5572"/>
                </a:lnTo>
                <a:cubicBezTo>
                  <a:pt x="174" y="5572"/>
                  <a:pt x="162" y="5571"/>
                  <a:pt x="150" y="5568"/>
                </a:cubicBezTo>
                <a:cubicBezTo>
                  <a:pt x="138" y="5566"/>
                  <a:pt x="126" y="5563"/>
                  <a:pt x="115" y="5558"/>
                </a:cubicBezTo>
                <a:cubicBezTo>
                  <a:pt x="104" y="5553"/>
                  <a:pt x="93" y="5547"/>
                  <a:pt x="83" y="5541"/>
                </a:cubicBezTo>
                <a:cubicBezTo>
                  <a:pt x="73" y="5534"/>
                  <a:pt x="63" y="5526"/>
                  <a:pt x="55" y="5518"/>
                </a:cubicBezTo>
                <a:cubicBezTo>
                  <a:pt x="46" y="5509"/>
                  <a:pt x="38" y="5500"/>
                  <a:pt x="31" y="5489"/>
                </a:cubicBezTo>
                <a:cubicBezTo>
                  <a:pt x="25" y="5479"/>
                  <a:pt x="19" y="5469"/>
                  <a:pt x="14" y="5457"/>
                </a:cubicBezTo>
                <a:cubicBezTo>
                  <a:pt x="10" y="5446"/>
                  <a:pt x="6" y="5435"/>
                  <a:pt x="4" y="5423"/>
                </a:cubicBezTo>
                <a:cubicBezTo>
                  <a:pt x="1" y="5411"/>
                  <a:pt x="0" y="5399"/>
                  <a:pt x="0" y="5386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2" name="Freihandform: Form 171"/>
          <p:cNvSpPr/>
          <p:nvPr/>
        </p:nvSpPr>
        <p:spPr>
          <a:xfrm>
            <a:off x="735120" y="1504080"/>
            <a:ext cx="401400" cy="434880"/>
          </a:xfrm>
          <a:custGeom>
            <a:avLst/>
            <a:gdLst/>
            <a:ahLst/>
            <a:cxnLst/>
            <a:rect l="0" t="0" r="r" b="b"/>
            <a:pathLst>
              <a:path w="1115" h="1208">
                <a:moveTo>
                  <a:pt x="0" y="651"/>
                </a:moveTo>
                <a:lnTo>
                  <a:pt x="0" y="558"/>
                </a:lnTo>
                <a:cubicBezTo>
                  <a:pt x="0" y="521"/>
                  <a:pt x="4" y="485"/>
                  <a:pt x="11" y="449"/>
                </a:cubicBezTo>
                <a:cubicBezTo>
                  <a:pt x="18" y="413"/>
                  <a:pt x="29" y="379"/>
                  <a:pt x="43" y="345"/>
                </a:cubicBezTo>
                <a:cubicBezTo>
                  <a:pt x="57" y="311"/>
                  <a:pt x="74" y="279"/>
                  <a:pt x="94" y="248"/>
                </a:cubicBezTo>
                <a:cubicBezTo>
                  <a:pt x="114" y="218"/>
                  <a:pt x="138" y="190"/>
                  <a:pt x="163" y="164"/>
                </a:cubicBezTo>
                <a:cubicBezTo>
                  <a:pt x="189" y="138"/>
                  <a:pt x="217" y="115"/>
                  <a:pt x="248" y="95"/>
                </a:cubicBezTo>
                <a:cubicBezTo>
                  <a:pt x="278" y="74"/>
                  <a:pt x="310" y="57"/>
                  <a:pt x="344" y="42"/>
                </a:cubicBezTo>
                <a:cubicBezTo>
                  <a:pt x="378" y="28"/>
                  <a:pt x="413" y="18"/>
                  <a:pt x="449" y="11"/>
                </a:cubicBezTo>
                <a:cubicBezTo>
                  <a:pt x="485" y="3"/>
                  <a:pt x="521" y="0"/>
                  <a:pt x="557" y="0"/>
                </a:cubicBezTo>
                <a:cubicBezTo>
                  <a:pt x="594" y="0"/>
                  <a:pt x="630" y="3"/>
                  <a:pt x="666" y="11"/>
                </a:cubicBezTo>
                <a:cubicBezTo>
                  <a:pt x="702" y="18"/>
                  <a:pt x="737" y="28"/>
                  <a:pt x="772" y="42"/>
                </a:cubicBezTo>
                <a:cubicBezTo>
                  <a:pt x="805" y="57"/>
                  <a:pt x="837" y="74"/>
                  <a:pt x="868" y="95"/>
                </a:cubicBezTo>
                <a:cubicBezTo>
                  <a:pt x="898" y="115"/>
                  <a:pt x="926" y="138"/>
                  <a:pt x="952" y="164"/>
                </a:cubicBezTo>
                <a:cubicBezTo>
                  <a:pt x="978" y="190"/>
                  <a:pt x="1001" y="218"/>
                  <a:pt x="1022" y="248"/>
                </a:cubicBezTo>
                <a:cubicBezTo>
                  <a:pt x="1042" y="279"/>
                  <a:pt x="1059" y="311"/>
                  <a:pt x="1073" y="345"/>
                </a:cubicBezTo>
                <a:cubicBezTo>
                  <a:pt x="1087" y="379"/>
                  <a:pt x="1098" y="413"/>
                  <a:pt x="1105" y="449"/>
                </a:cubicBezTo>
                <a:cubicBezTo>
                  <a:pt x="1112" y="485"/>
                  <a:pt x="1115" y="521"/>
                  <a:pt x="1115" y="558"/>
                </a:cubicBezTo>
                <a:lnTo>
                  <a:pt x="1115" y="651"/>
                </a:lnTo>
                <a:cubicBezTo>
                  <a:pt x="1115" y="687"/>
                  <a:pt x="1112" y="724"/>
                  <a:pt x="1105" y="760"/>
                </a:cubicBezTo>
                <a:cubicBezTo>
                  <a:pt x="1098" y="795"/>
                  <a:pt x="1087" y="830"/>
                  <a:pt x="1073" y="864"/>
                </a:cubicBezTo>
                <a:cubicBezTo>
                  <a:pt x="1059" y="898"/>
                  <a:pt x="1042" y="930"/>
                  <a:pt x="1022" y="960"/>
                </a:cubicBezTo>
                <a:cubicBezTo>
                  <a:pt x="1001" y="991"/>
                  <a:pt x="978" y="1019"/>
                  <a:pt x="952" y="1045"/>
                </a:cubicBezTo>
                <a:cubicBezTo>
                  <a:pt x="926" y="1071"/>
                  <a:pt x="898" y="1094"/>
                  <a:pt x="868" y="1114"/>
                </a:cubicBezTo>
                <a:cubicBezTo>
                  <a:pt x="837" y="1134"/>
                  <a:pt x="805" y="1152"/>
                  <a:pt x="772" y="1166"/>
                </a:cubicBezTo>
                <a:cubicBezTo>
                  <a:pt x="737" y="1180"/>
                  <a:pt x="702" y="1190"/>
                  <a:pt x="666" y="1197"/>
                </a:cubicBezTo>
                <a:cubicBezTo>
                  <a:pt x="630" y="1204"/>
                  <a:pt x="594" y="1208"/>
                  <a:pt x="557" y="1208"/>
                </a:cubicBezTo>
                <a:cubicBezTo>
                  <a:pt x="521" y="1208"/>
                  <a:pt x="485" y="1204"/>
                  <a:pt x="449" y="1197"/>
                </a:cubicBezTo>
                <a:cubicBezTo>
                  <a:pt x="413" y="1190"/>
                  <a:pt x="378" y="1180"/>
                  <a:pt x="344" y="1166"/>
                </a:cubicBezTo>
                <a:cubicBezTo>
                  <a:pt x="310" y="1152"/>
                  <a:pt x="278" y="1134"/>
                  <a:pt x="248" y="1114"/>
                </a:cubicBezTo>
                <a:cubicBezTo>
                  <a:pt x="217" y="1094"/>
                  <a:pt x="189" y="1071"/>
                  <a:pt x="163" y="1045"/>
                </a:cubicBezTo>
                <a:cubicBezTo>
                  <a:pt x="138" y="1019"/>
                  <a:pt x="114" y="991"/>
                  <a:pt x="94" y="960"/>
                </a:cubicBezTo>
                <a:cubicBezTo>
                  <a:pt x="74" y="930"/>
                  <a:pt x="57" y="898"/>
                  <a:pt x="43" y="864"/>
                </a:cubicBezTo>
                <a:cubicBezTo>
                  <a:pt x="29" y="830"/>
                  <a:pt x="18" y="795"/>
                  <a:pt x="11" y="760"/>
                </a:cubicBezTo>
                <a:cubicBezTo>
                  <a:pt x="4" y="724"/>
                  <a:pt x="0" y="687"/>
                  <a:pt x="0" y="651"/>
                </a:cubicBezTo>
                <a:close/>
              </a:path>
            </a:pathLst>
          </a:custGeom>
          <a:solidFill>
            <a:srgbClr val="2B7FFF">
              <a:alpha val="7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73" name="Grafik 172"/>
          <p:cNvPicPr/>
          <p:nvPr/>
        </p:nvPicPr>
        <p:blipFill>
          <a:blip r:embed="rId5"/>
          <a:stretch/>
        </p:blipFill>
        <p:spPr>
          <a:xfrm>
            <a:off x="835560" y="1604520"/>
            <a:ext cx="2001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4" name="Textfeld 173"/>
          <p:cNvSpPr txBox="1"/>
          <p:nvPr/>
        </p:nvSpPr>
        <p:spPr>
          <a:xfrm>
            <a:off x="3727080" y="7438680"/>
            <a:ext cx="41965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Therapieoptionen für Myasthenia Gravis: Chancen und Risiken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5" name="Textfeld 174"/>
          <p:cNvSpPr txBox="1"/>
          <p:nvPr/>
        </p:nvSpPr>
        <p:spPr>
          <a:xfrm>
            <a:off x="1270080" y="1485360"/>
            <a:ext cx="34520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580" b="1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Pyridostigmin: Wirkungsweise</a:t>
            </a:r>
            <a:endParaRPr lang="en-US" sz="158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76" name="Grafik 175"/>
          <p:cNvPicPr/>
          <p:nvPr/>
        </p:nvPicPr>
        <p:blipFill>
          <a:blip r:embed="rId6"/>
          <a:stretch/>
        </p:blipFill>
        <p:spPr>
          <a:xfrm>
            <a:off x="2005560" y="2172600"/>
            <a:ext cx="6684840" cy="835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7" name="Freihandform: Form 176"/>
          <p:cNvSpPr/>
          <p:nvPr/>
        </p:nvSpPr>
        <p:spPr>
          <a:xfrm>
            <a:off x="534600" y="3476160"/>
            <a:ext cx="4613400" cy="434880"/>
          </a:xfrm>
          <a:custGeom>
            <a:avLst/>
            <a:gdLst/>
            <a:ahLst/>
            <a:cxnLst/>
            <a:rect l="0" t="0" r="r" b="b"/>
            <a:pathLst>
              <a:path w="12815" h="1208">
                <a:moveTo>
                  <a:pt x="0" y="1208"/>
                </a:moveTo>
                <a:lnTo>
                  <a:pt x="0" y="186"/>
                </a:lnTo>
                <a:cubicBezTo>
                  <a:pt x="0" y="174"/>
                  <a:pt x="1" y="162"/>
                  <a:pt x="4" y="150"/>
                </a:cubicBezTo>
                <a:cubicBezTo>
                  <a:pt x="6" y="138"/>
                  <a:pt x="10" y="126"/>
                  <a:pt x="14" y="115"/>
                </a:cubicBezTo>
                <a:cubicBezTo>
                  <a:pt x="19" y="104"/>
                  <a:pt x="25" y="93"/>
                  <a:pt x="31" y="83"/>
                </a:cubicBezTo>
                <a:cubicBezTo>
                  <a:pt x="38" y="73"/>
                  <a:pt x="46" y="63"/>
                  <a:pt x="55" y="55"/>
                </a:cubicBezTo>
                <a:cubicBezTo>
                  <a:pt x="63" y="46"/>
                  <a:pt x="73" y="38"/>
                  <a:pt x="83" y="31"/>
                </a:cubicBezTo>
                <a:cubicBezTo>
                  <a:pt x="93" y="25"/>
                  <a:pt x="104" y="19"/>
                  <a:pt x="115" y="14"/>
                </a:cubicBezTo>
                <a:cubicBezTo>
                  <a:pt x="126" y="10"/>
                  <a:pt x="138" y="6"/>
                  <a:pt x="150" y="4"/>
                </a:cubicBezTo>
                <a:cubicBezTo>
                  <a:pt x="162" y="1"/>
                  <a:pt x="174" y="0"/>
                  <a:pt x="186" y="0"/>
                </a:cubicBezTo>
                <a:lnTo>
                  <a:pt x="12629" y="0"/>
                </a:lnTo>
                <a:cubicBezTo>
                  <a:pt x="12641" y="0"/>
                  <a:pt x="12653" y="1"/>
                  <a:pt x="12665" y="4"/>
                </a:cubicBezTo>
                <a:cubicBezTo>
                  <a:pt x="12677" y="6"/>
                  <a:pt x="12689" y="10"/>
                  <a:pt x="12700" y="14"/>
                </a:cubicBezTo>
                <a:cubicBezTo>
                  <a:pt x="12711" y="19"/>
                  <a:pt x="12722" y="25"/>
                  <a:pt x="12732" y="31"/>
                </a:cubicBezTo>
                <a:cubicBezTo>
                  <a:pt x="12742" y="38"/>
                  <a:pt x="12752" y="46"/>
                  <a:pt x="12760" y="55"/>
                </a:cubicBezTo>
                <a:cubicBezTo>
                  <a:pt x="12769" y="63"/>
                  <a:pt x="12777" y="73"/>
                  <a:pt x="12783" y="83"/>
                </a:cubicBezTo>
                <a:cubicBezTo>
                  <a:pt x="12790" y="93"/>
                  <a:pt x="12796" y="104"/>
                  <a:pt x="12801" y="115"/>
                </a:cubicBezTo>
                <a:cubicBezTo>
                  <a:pt x="12805" y="126"/>
                  <a:pt x="12809" y="138"/>
                  <a:pt x="12811" y="150"/>
                </a:cubicBezTo>
                <a:cubicBezTo>
                  <a:pt x="12814" y="162"/>
                  <a:pt x="12815" y="174"/>
                  <a:pt x="12815" y="186"/>
                </a:cubicBezTo>
                <a:lnTo>
                  <a:pt x="12815" y="1208"/>
                </a:lnTo>
                <a:lnTo>
                  <a:pt x="0" y="1208"/>
                </a:lnTo>
                <a:close/>
              </a:path>
            </a:pathLst>
          </a:custGeom>
          <a:solidFill>
            <a:srgbClr val="00C951">
              <a:alpha val="2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78" name="Grafik 177"/>
          <p:cNvPicPr/>
          <p:nvPr/>
        </p:nvPicPr>
        <p:blipFill>
          <a:blip r:embed="rId7"/>
          <a:stretch/>
        </p:blipFill>
        <p:spPr>
          <a:xfrm>
            <a:off x="635040" y="3610080"/>
            <a:ext cx="16668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9" name="Textfeld 178"/>
          <p:cNvSpPr txBox="1"/>
          <p:nvPr/>
        </p:nvSpPr>
        <p:spPr>
          <a:xfrm>
            <a:off x="1270080" y="1789560"/>
            <a:ext cx="69022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Verbessert die neuromuskuläre Signalübertragung durch Verlangsamung des Abbaus von Acetylcholin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0" name="Freihandform: Form 179"/>
          <p:cNvSpPr/>
          <p:nvPr/>
        </p:nvSpPr>
        <p:spPr>
          <a:xfrm>
            <a:off x="534600" y="3910680"/>
            <a:ext cx="4613400" cy="2005920"/>
          </a:xfrm>
          <a:custGeom>
            <a:avLst/>
            <a:gdLst/>
            <a:ahLst/>
            <a:cxnLst/>
            <a:rect l="0" t="0" r="r" b="b"/>
            <a:pathLst>
              <a:path w="12815" h="5572">
                <a:moveTo>
                  <a:pt x="0" y="5387"/>
                </a:moveTo>
                <a:lnTo>
                  <a:pt x="0" y="0"/>
                </a:lnTo>
                <a:lnTo>
                  <a:pt x="12815" y="0"/>
                </a:lnTo>
                <a:lnTo>
                  <a:pt x="12815" y="5387"/>
                </a:lnTo>
                <a:cubicBezTo>
                  <a:pt x="12815" y="5399"/>
                  <a:pt x="12814" y="5411"/>
                  <a:pt x="12811" y="5423"/>
                </a:cubicBezTo>
                <a:cubicBezTo>
                  <a:pt x="12809" y="5435"/>
                  <a:pt x="12805" y="5446"/>
                  <a:pt x="12801" y="5458"/>
                </a:cubicBezTo>
                <a:cubicBezTo>
                  <a:pt x="12796" y="5469"/>
                  <a:pt x="12790" y="5480"/>
                  <a:pt x="12783" y="5490"/>
                </a:cubicBezTo>
                <a:cubicBezTo>
                  <a:pt x="12777" y="5500"/>
                  <a:pt x="12769" y="5509"/>
                  <a:pt x="12760" y="5518"/>
                </a:cubicBezTo>
                <a:cubicBezTo>
                  <a:pt x="12752" y="5527"/>
                  <a:pt x="12742" y="5534"/>
                  <a:pt x="12732" y="5541"/>
                </a:cubicBezTo>
                <a:cubicBezTo>
                  <a:pt x="12722" y="5548"/>
                  <a:pt x="12711" y="5554"/>
                  <a:pt x="12700" y="5558"/>
                </a:cubicBezTo>
                <a:cubicBezTo>
                  <a:pt x="12689" y="5563"/>
                  <a:pt x="12677" y="5566"/>
                  <a:pt x="12665" y="5569"/>
                </a:cubicBezTo>
                <a:cubicBezTo>
                  <a:pt x="12653" y="5571"/>
                  <a:pt x="12641" y="5572"/>
                  <a:pt x="12629" y="5572"/>
                </a:cubicBezTo>
                <a:lnTo>
                  <a:pt x="186" y="5572"/>
                </a:lnTo>
                <a:cubicBezTo>
                  <a:pt x="174" y="5572"/>
                  <a:pt x="162" y="5571"/>
                  <a:pt x="150" y="5569"/>
                </a:cubicBezTo>
                <a:cubicBezTo>
                  <a:pt x="138" y="5566"/>
                  <a:pt x="126" y="5563"/>
                  <a:pt x="115" y="5558"/>
                </a:cubicBezTo>
                <a:cubicBezTo>
                  <a:pt x="104" y="5554"/>
                  <a:pt x="93" y="5548"/>
                  <a:pt x="83" y="5541"/>
                </a:cubicBezTo>
                <a:cubicBezTo>
                  <a:pt x="73" y="5534"/>
                  <a:pt x="63" y="5527"/>
                  <a:pt x="55" y="5518"/>
                </a:cubicBezTo>
                <a:cubicBezTo>
                  <a:pt x="46" y="5509"/>
                  <a:pt x="38" y="5500"/>
                  <a:pt x="31" y="5490"/>
                </a:cubicBezTo>
                <a:cubicBezTo>
                  <a:pt x="25" y="5480"/>
                  <a:pt x="19" y="5469"/>
                  <a:pt x="14" y="5458"/>
                </a:cubicBezTo>
                <a:cubicBezTo>
                  <a:pt x="10" y="5446"/>
                  <a:pt x="6" y="5435"/>
                  <a:pt x="4" y="5423"/>
                </a:cubicBezTo>
                <a:cubicBezTo>
                  <a:pt x="1" y="5411"/>
                  <a:pt x="0" y="5399"/>
                  <a:pt x="0" y="5387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1" name="Freihandform: Form 180"/>
          <p:cNvSpPr/>
          <p:nvPr/>
        </p:nvSpPr>
        <p:spPr>
          <a:xfrm>
            <a:off x="701640" y="4077720"/>
            <a:ext cx="25560" cy="535320"/>
          </a:xfrm>
          <a:custGeom>
            <a:avLst/>
            <a:gdLst/>
            <a:ahLst/>
            <a:cxnLst/>
            <a:rect l="0" t="0" r="r" b="b"/>
            <a:pathLst>
              <a:path w="71" h="1487">
                <a:moveTo>
                  <a:pt x="0" y="0"/>
                </a:moveTo>
                <a:lnTo>
                  <a:pt x="71" y="0"/>
                </a:lnTo>
                <a:lnTo>
                  <a:pt x="71" y="1487"/>
                </a:lnTo>
                <a:lnTo>
                  <a:pt x="0" y="1487"/>
                </a:lnTo>
                <a:lnTo>
                  <a:pt x="0" y="0"/>
                </a:lnTo>
                <a:close/>
              </a:path>
            </a:pathLst>
          </a:custGeom>
          <a:solidFill>
            <a:srgbClr val="10B981">
              <a:alpha val="7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2" name="Freihandform: Form 181"/>
          <p:cNvSpPr/>
          <p:nvPr/>
        </p:nvSpPr>
        <p:spPr>
          <a:xfrm>
            <a:off x="701640" y="4746600"/>
            <a:ext cx="25560" cy="534960"/>
          </a:xfrm>
          <a:custGeom>
            <a:avLst/>
            <a:gdLst/>
            <a:ahLst/>
            <a:cxnLst/>
            <a:rect l="0" t="0" r="r" b="b"/>
            <a:pathLst>
              <a:path w="71" h="1486">
                <a:moveTo>
                  <a:pt x="0" y="0"/>
                </a:moveTo>
                <a:lnTo>
                  <a:pt x="71" y="0"/>
                </a:lnTo>
                <a:lnTo>
                  <a:pt x="71" y="1486"/>
                </a:lnTo>
                <a:lnTo>
                  <a:pt x="0" y="1486"/>
                </a:lnTo>
                <a:lnTo>
                  <a:pt x="0" y="0"/>
                </a:lnTo>
                <a:close/>
              </a:path>
            </a:pathLst>
          </a:custGeom>
          <a:solidFill>
            <a:srgbClr val="10B981">
              <a:alpha val="7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3" name="Freihandform: Form 182"/>
          <p:cNvSpPr/>
          <p:nvPr/>
        </p:nvSpPr>
        <p:spPr>
          <a:xfrm>
            <a:off x="701640" y="5415120"/>
            <a:ext cx="25560" cy="334440"/>
          </a:xfrm>
          <a:custGeom>
            <a:avLst/>
            <a:gdLst/>
            <a:ahLst/>
            <a:cxnLst/>
            <a:rect l="0" t="0" r="r" b="b"/>
            <a:pathLst>
              <a:path w="71" h="929">
                <a:moveTo>
                  <a:pt x="0" y="0"/>
                </a:moveTo>
                <a:lnTo>
                  <a:pt x="71" y="0"/>
                </a:lnTo>
                <a:lnTo>
                  <a:pt x="71" y="929"/>
                </a:lnTo>
                <a:lnTo>
                  <a:pt x="0" y="929"/>
                </a:lnTo>
                <a:lnTo>
                  <a:pt x="0" y="0"/>
                </a:lnTo>
                <a:close/>
              </a:path>
            </a:pathLst>
          </a:custGeom>
          <a:solidFill>
            <a:srgbClr val="10B981">
              <a:alpha val="7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84" name="Grafik 183"/>
          <p:cNvPicPr/>
          <p:nvPr/>
        </p:nvPicPr>
        <p:blipFill>
          <a:blip r:embed="rId8"/>
          <a:stretch/>
        </p:blipFill>
        <p:spPr>
          <a:xfrm>
            <a:off x="860760" y="417852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5" name="Textfeld 184"/>
          <p:cNvSpPr txBox="1"/>
          <p:nvPr/>
        </p:nvSpPr>
        <p:spPr>
          <a:xfrm>
            <a:off x="902520" y="3597120"/>
            <a:ext cx="80784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320" b="1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Chancen</a:t>
            </a:r>
            <a:endParaRPr lang="en-US" sz="13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6" name="Textfeld 185"/>
          <p:cNvSpPr txBox="1"/>
          <p:nvPr/>
        </p:nvSpPr>
        <p:spPr>
          <a:xfrm>
            <a:off x="1094760" y="4163040"/>
            <a:ext cx="31806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Schnelle Wirkung bei leichter Muskelschwäche,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87" name="Grafik 186"/>
          <p:cNvPicPr/>
          <p:nvPr/>
        </p:nvPicPr>
        <p:blipFill>
          <a:blip r:embed="rId8"/>
          <a:stretch/>
        </p:blipFill>
        <p:spPr>
          <a:xfrm>
            <a:off x="860760" y="484704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8" name="Textfeld 187"/>
          <p:cNvSpPr txBox="1"/>
          <p:nvPr/>
        </p:nvSpPr>
        <p:spPr>
          <a:xfrm>
            <a:off x="1094760" y="4363560"/>
            <a:ext cx="13806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besonders bei Ptosis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9" name="Textfeld 188"/>
          <p:cNvSpPr txBox="1"/>
          <p:nvPr/>
        </p:nvSpPr>
        <p:spPr>
          <a:xfrm>
            <a:off x="1094760" y="4831560"/>
            <a:ext cx="38570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In milden Fällen allein ausreichend für zufriedenstellende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90" name="Grafik 189"/>
          <p:cNvPicPr/>
          <p:nvPr/>
        </p:nvPicPr>
        <p:blipFill>
          <a:blip r:embed="rId8"/>
          <a:stretch/>
        </p:blipFill>
        <p:spPr>
          <a:xfrm>
            <a:off x="860760" y="551556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1" name="Textfeld 190"/>
          <p:cNvSpPr txBox="1"/>
          <p:nvPr/>
        </p:nvSpPr>
        <p:spPr>
          <a:xfrm>
            <a:off x="1094760" y="5032080"/>
            <a:ext cx="10083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Alltagsfunktion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2" name="Freihandform: Form 191"/>
          <p:cNvSpPr/>
          <p:nvPr/>
        </p:nvSpPr>
        <p:spPr>
          <a:xfrm>
            <a:off x="5548680" y="3476160"/>
            <a:ext cx="4613400" cy="434880"/>
          </a:xfrm>
          <a:custGeom>
            <a:avLst/>
            <a:gdLst/>
            <a:ahLst/>
            <a:cxnLst/>
            <a:rect l="0" t="0" r="r" b="b"/>
            <a:pathLst>
              <a:path w="12815" h="1208">
                <a:moveTo>
                  <a:pt x="0" y="1208"/>
                </a:moveTo>
                <a:lnTo>
                  <a:pt x="0" y="186"/>
                </a:lnTo>
                <a:cubicBezTo>
                  <a:pt x="0" y="174"/>
                  <a:pt x="1" y="162"/>
                  <a:pt x="4" y="150"/>
                </a:cubicBezTo>
                <a:cubicBezTo>
                  <a:pt x="6" y="138"/>
                  <a:pt x="9" y="126"/>
                  <a:pt x="14" y="115"/>
                </a:cubicBezTo>
                <a:cubicBezTo>
                  <a:pt x="19" y="104"/>
                  <a:pt x="24" y="93"/>
                  <a:pt x="31" y="83"/>
                </a:cubicBezTo>
                <a:cubicBezTo>
                  <a:pt x="38" y="73"/>
                  <a:pt x="46" y="63"/>
                  <a:pt x="54" y="55"/>
                </a:cubicBezTo>
                <a:cubicBezTo>
                  <a:pt x="63" y="46"/>
                  <a:pt x="72" y="38"/>
                  <a:pt x="83" y="31"/>
                </a:cubicBezTo>
                <a:cubicBezTo>
                  <a:pt x="93" y="25"/>
                  <a:pt x="103" y="19"/>
                  <a:pt x="115" y="14"/>
                </a:cubicBezTo>
                <a:cubicBezTo>
                  <a:pt x="126" y="10"/>
                  <a:pt x="137" y="6"/>
                  <a:pt x="149" y="4"/>
                </a:cubicBezTo>
                <a:cubicBezTo>
                  <a:pt x="161" y="1"/>
                  <a:pt x="173" y="0"/>
                  <a:pt x="186" y="0"/>
                </a:cubicBezTo>
                <a:lnTo>
                  <a:pt x="12629" y="0"/>
                </a:lnTo>
                <a:cubicBezTo>
                  <a:pt x="12641" y="0"/>
                  <a:pt x="12653" y="1"/>
                  <a:pt x="12665" y="4"/>
                </a:cubicBezTo>
                <a:cubicBezTo>
                  <a:pt x="12677" y="6"/>
                  <a:pt x="12689" y="10"/>
                  <a:pt x="12700" y="14"/>
                </a:cubicBezTo>
                <a:cubicBezTo>
                  <a:pt x="12711" y="19"/>
                  <a:pt x="12722" y="25"/>
                  <a:pt x="12732" y="31"/>
                </a:cubicBezTo>
                <a:cubicBezTo>
                  <a:pt x="12742" y="38"/>
                  <a:pt x="12752" y="46"/>
                  <a:pt x="12760" y="55"/>
                </a:cubicBezTo>
                <a:cubicBezTo>
                  <a:pt x="12769" y="63"/>
                  <a:pt x="12776" y="73"/>
                  <a:pt x="12783" y="83"/>
                </a:cubicBezTo>
                <a:cubicBezTo>
                  <a:pt x="12790" y="93"/>
                  <a:pt x="12796" y="104"/>
                  <a:pt x="12800" y="115"/>
                </a:cubicBezTo>
                <a:cubicBezTo>
                  <a:pt x="12805" y="126"/>
                  <a:pt x="12809" y="138"/>
                  <a:pt x="12811" y="150"/>
                </a:cubicBezTo>
                <a:cubicBezTo>
                  <a:pt x="12813" y="162"/>
                  <a:pt x="12815" y="174"/>
                  <a:pt x="12815" y="186"/>
                </a:cubicBezTo>
                <a:lnTo>
                  <a:pt x="12815" y="1208"/>
                </a:lnTo>
                <a:lnTo>
                  <a:pt x="0" y="1208"/>
                </a:lnTo>
                <a:close/>
              </a:path>
            </a:pathLst>
          </a:custGeom>
          <a:solidFill>
            <a:srgbClr val="FF6900">
              <a:alpha val="2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93" name="Grafik 192"/>
          <p:cNvPicPr/>
          <p:nvPr/>
        </p:nvPicPr>
        <p:blipFill>
          <a:blip r:embed="rId9"/>
          <a:stretch/>
        </p:blipFill>
        <p:spPr>
          <a:xfrm>
            <a:off x="5649120" y="3610080"/>
            <a:ext cx="16668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4" name="Textfeld 193"/>
          <p:cNvSpPr txBox="1"/>
          <p:nvPr/>
        </p:nvSpPr>
        <p:spPr>
          <a:xfrm>
            <a:off x="1094760" y="5500080"/>
            <a:ext cx="33742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Einfache orale Anwendung mit ﬂexibler Dosierung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5" name="Freihandform: Form 194"/>
          <p:cNvSpPr/>
          <p:nvPr/>
        </p:nvSpPr>
        <p:spPr>
          <a:xfrm>
            <a:off x="5548680" y="3910680"/>
            <a:ext cx="4613400" cy="2574360"/>
          </a:xfrm>
          <a:custGeom>
            <a:avLst/>
            <a:gdLst/>
            <a:ahLst/>
            <a:cxnLst/>
            <a:rect l="0" t="0" r="r" b="b"/>
            <a:pathLst>
              <a:path w="12815" h="7151">
                <a:moveTo>
                  <a:pt x="0" y="6964"/>
                </a:moveTo>
                <a:lnTo>
                  <a:pt x="0" y="0"/>
                </a:lnTo>
                <a:lnTo>
                  <a:pt x="12815" y="0"/>
                </a:lnTo>
                <a:lnTo>
                  <a:pt x="12815" y="6964"/>
                </a:lnTo>
                <a:cubicBezTo>
                  <a:pt x="12815" y="6976"/>
                  <a:pt x="12813" y="6988"/>
                  <a:pt x="12811" y="7000"/>
                </a:cubicBezTo>
                <a:cubicBezTo>
                  <a:pt x="12809" y="7013"/>
                  <a:pt x="12805" y="7025"/>
                  <a:pt x="12800" y="7036"/>
                </a:cubicBezTo>
                <a:cubicBezTo>
                  <a:pt x="12796" y="7047"/>
                  <a:pt x="12790" y="7058"/>
                  <a:pt x="12783" y="7068"/>
                </a:cubicBezTo>
                <a:cubicBezTo>
                  <a:pt x="12776" y="7078"/>
                  <a:pt x="12769" y="7088"/>
                  <a:pt x="12760" y="7096"/>
                </a:cubicBezTo>
                <a:cubicBezTo>
                  <a:pt x="12752" y="7105"/>
                  <a:pt x="12742" y="7113"/>
                  <a:pt x="12732" y="7120"/>
                </a:cubicBezTo>
                <a:cubicBezTo>
                  <a:pt x="12722" y="7126"/>
                  <a:pt x="12711" y="7132"/>
                  <a:pt x="12700" y="7137"/>
                </a:cubicBezTo>
                <a:cubicBezTo>
                  <a:pt x="12689" y="7141"/>
                  <a:pt x="12677" y="7145"/>
                  <a:pt x="12665" y="7147"/>
                </a:cubicBezTo>
                <a:cubicBezTo>
                  <a:pt x="12653" y="7150"/>
                  <a:pt x="12641" y="7151"/>
                  <a:pt x="12629" y="7151"/>
                </a:cubicBezTo>
                <a:lnTo>
                  <a:pt x="186" y="7151"/>
                </a:lnTo>
                <a:cubicBezTo>
                  <a:pt x="173" y="7151"/>
                  <a:pt x="161" y="7150"/>
                  <a:pt x="149" y="7147"/>
                </a:cubicBezTo>
                <a:cubicBezTo>
                  <a:pt x="137" y="7145"/>
                  <a:pt x="126" y="7141"/>
                  <a:pt x="115" y="7137"/>
                </a:cubicBezTo>
                <a:cubicBezTo>
                  <a:pt x="103" y="7132"/>
                  <a:pt x="93" y="7126"/>
                  <a:pt x="83" y="7120"/>
                </a:cubicBezTo>
                <a:cubicBezTo>
                  <a:pt x="72" y="7113"/>
                  <a:pt x="63" y="7105"/>
                  <a:pt x="54" y="7096"/>
                </a:cubicBezTo>
                <a:cubicBezTo>
                  <a:pt x="46" y="7088"/>
                  <a:pt x="38" y="7078"/>
                  <a:pt x="31" y="7068"/>
                </a:cubicBezTo>
                <a:cubicBezTo>
                  <a:pt x="24" y="7058"/>
                  <a:pt x="19" y="7047"/>
                  <a:pt x="14" y="7036"/>
                </a:cubicBezTo>
                <a:cubicBezTo>
                  <a:pt x="9" y="7025"/>
                  <a:pt x="6" y="7013"/>
                  <a:pt x="4" y="7000"/>
                </a:cubicBezTo>
                <a:cubicBezTo>
                  <a:pt x="1" y="6988"/>
                  <a:pt x="0" y="6976"/>
                  <a:pt x="0" y="6964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6" name="Freihandform: Form 195"/>
          <p:cNvSpPr/>
          <p:nvPr/>
        </p:nvSpPr>
        <p:spPr>
          <a:xfrm>
            <a:off x="5715720" y="4077720"/>
            <a:ext cx="25560" cy="334800"/>
          </a:xfrm>
          <a:custGeom>
            <a:avLst/>
            <a:gdLst/>
            <a:ahLst/>
            <a:cxnLst/>
            <a:rect l="0" t="0" r="r" b="b"/>
            <a:pathLst>
              <a:path w="71" h="930">
                <a:moveTo>
                  <a:pt x="0" y="0"/>
                </a:moveTo>
                <a:lnTo>
                  <a:pt x="71" y="0"/>
                </a:lnTo>
                <a:lnTo>
                  <a:pt x="71" y="930"/>
                </a:lnTo>
                <a:lnTo>
                  <a:pt x="0" y="930"/>
                </a:lnTo>
                <a:lnTo>
                  <a:pt x="0" y="0"/>
                </a:lnTo>
                <a:close/>
              </a:path>
            </a:pathLst>
          </a:custGeom>
          <a:solidFill>
            <a:srgbClr val="F59E0B">
              <a:alpha val="7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7" name="Freihandform: Form 196"/>
          <p:cNvSpPr/>
          <p:nvPr/>
        </p:nvSpPr>
        <p:spPr>
          <a:xfrm>
            <a:off x="5715720" y="4512600"/>
            <a:ext cx="25560" cy="534960"/>
          </a:xfrm>
          <a:custGeom>
            <a:avLst/>
            <a:gdLst/>
            <a:ahLst/>
            <a:cxnLst/>
            <a:rect l="0" t="0" r="r" b="b"/>
            <a:pathLst>
              <a:path w="71" h="1486">
                <a:moveTo>
                  <a:pt x="0" y="0"/>
                </a:moveTo>
                <a:lnTo>
                  <a:pt x="71" y="0"/>
                </a:lnTo>
                <a:lnTo>
                  <a:pt x="71" y="1486"/>
                </a:lnTo>
                <a:lnTo>
                  <a:pt x="0" y="1486"/>
                </a:lnTo>
                <a:lnTo>
                  <a:pt x="0" y="0"/>
                </a:lnTo>
                <a:close/>
              </a:path>
            </a:pathLst>
          </a:custGeom>
          <a:solidFill>
            <a:srgbClr val="F59E0B">
              <a:alpha val="7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8" name="Freihandform: Form 197"/>
          <p:cNvSpPr/>
          <p:nvPr/>
        </p:nvSpPr>
        <p:spPr>
          <a:xfrm>
            <a:off x="5715720" y="5147640"/>
            <a:ext cx="25560" cy="534960"/>
          </a:xfrm>
          <a:custGeom>
            <a:avLst/>
            <a:gdLst/>
            <a:ahLst/>
            <a:cxnLst/>
            <a:rect l="0" t="0" r="r" b="b"/>
            <a:pathLst>
              <a:path w="71" h="1486">
                <a:moveTo>
                  <a:pt x="0" y="0"/>
                </a:moveTo>
                <a:lnTo>
                  <a:pt x="71" y="0"/>
                </a:lnTo>
                <a:lnTo>
                  <a:pt x="71" y="1486"/>
                </a:lnTo>
                <a:lnTo>
                  <a:pt x="0" y="1486"/>
                </a:lnTo>
                <a:lnTo>
                  <a:pt x="0" y="0"/>
                </a:lnTo>
                <a:close/>
              </a:path>
            </a:pathLst>
          </a:custGeom>
          <a:solidFill>
            <a:srgbClr val="F59E0B">
              <a:alpha val="7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9" name="Freihandform: Form 198"/>
          <p:cNvSpPr/>
          <p:nvPr/>
        </p:nvSpPr>
        <p:spPr>
          <a:xfrm>
            <a:off x="5715720" y="5782680"/>
            <a:ext cx="25560" cy="535320"/>
          </a:xfrm>
          <a:custGeom>
            <a:avLst/>
            <a:gdLst/>
            <a:ahLst/>
            <a:cxnLst/>
            <a:rect l="0" t="0" r="r" b="b"/>
            <a:pathLst>
              <a:path w="71" h="1487">
                <a:moveTo>
                  <a:pt x="0" y="0"/>
                </a:moveTo>
                <a:lnTo>
                  <a:pt x="71" y="0"/>
                </a:lnTo>
                <a:lnTo>
                  <a:pt x="71" y="1487"/>
                </a:lnTo>
                <a:lnTo>
                  <a:pt x="0" y="1487"/>
                </a:lnTo>
                <a:lnTo>
                  <a:pt x="0" y="0"/>
                </a:lnTo>
                <a:close/>
              </a:path>
            </a:pathLst>
          </a:custGeom>
          <a:solidFill>
            <a:srgbClr val="F59E0B">
              <a:alpha val="7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00" name="Grafik 199"/>
          <p:cNvPicPr/>
          <p:nvPr/>
        </p:nvPicPr>
        <p:blipFill>
          <a:blip r:embed="rId10"/>
          <a:stretch/>
        </p:blipFill>
        <p:spPr>
          <a:xfrm>
            <a:off x="5874840" y="4178520"/>
            <a:ext cx="8316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1" name="Textfeld 200"/>
          <p:cNvSpPr txBox="1"/>
          <p:nvPr/>
        </p:nvSpPr>
        <p:spPr>
          <a:xfrm>
            <a:off x="5916600" y="3597120"/>
            <a:ext cx="173592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320" b="1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Grenzen &amp; Risiken</a:t>
            </a:r>
            <a:endParaRPr lang="en-US" sz="13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02" name="Grafik 201"/>
          <p:cNvPicPr/>
          <p:nvPr/>
        </p:nvPicPr>
        <p:blipFill>
          <a:blip r:embed="rId10"/>
          <a:stretch/>
        </p:blipFill>
        <p:spPr>
          <a:xfrm>
            <a:off x="5874840" y="4613040"/>
            <a:ext cx="8316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3" name="Textfeld 202"/>
          <p:cNvSpPr txBox="1"/>
          <p:nvPr/>
        </p:nvSpPr>
        <p:spPr>
          <a:xfrm>
            <a:off x="6058440" y="4163040"/>
            <a:ext cx="38163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Unzureichende Wirkung bei ausgeprägten Doppelbildern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4" name="Textfeld 203"/>
          <p:cNvSpPr txBox="1"/>
          <p:nvPr/>
        </p:nvSpPr>
        <p:spPr>
          <a:xfrm>
            <a:off x="6058440" y="4597560"/>
            <a:ext cx="36579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Kein Einﬂuss auf den autoimmunen Krankheitsprozess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05" name="Grafik 204"/>
          <p:cNvPicPr/>
          <p:nvPr/>
        </p:nvPicPr>
        <p:blipFill>
          <a:blip r:embed="rId10"/>
          <a:stretch/>
        </p:blipFill>
        <p:spPr>
          <a:xfrm>
            <a:off x="5874840" y="5248080"/>
            <a:ext cx="8316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6" name="Textfeld 205"/>
          <p:cNvSpPr txBox="1"/>
          <p:nvPr/>
        </p:nvSpPr>
        <p:spPr>
          <a:xfrm>
            <a:off x="6058440" y="4798080"/>
            <a:ext cx="21229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oder das Generalisierungsrisiko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7" name="Textfeld 206"/>
          <p:cNvSpPr txBox="1"/>
          <p:nvPr/>
        </p:nvSpPr>
        <p:spPr>
          <a:xfrm>
            <a:off x="6058440" y="5232600"/>
            <a:ext cx="37134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Nebenwirkungen: Magen-Darm-Beschwerden, erhöhter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08" name="Grafik 207"/>
          <p:cNvPicPr/>
          <p:nvPr/>
        </p:nvPicPr>
        <p:blipFill>
          <a:blip r:embed="rId11"/>
          <a:stretch/>
        </p:blipFill>
        <p:spPr>
          <a:xfrm>
            <a:off x="5874840" y="588312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9" name="Textfeld 208"/>
          <p:cNvSpPr txBox="1"/>
          <p:nvPr/>
        </p:nvSpPr>
        <p:spPr>
          <a:xfrm>
            <a:off x="6058440" y="5433120"/>
            <a:ext cx="19922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Speichelﬂuss, Muskelkrämpfe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0" name="Textfeld 209"/>
          <p:cNvSpPr txBox="1"/>
          <p:nvPr/>
        </p:nvSpPr>
        <p:spPr>
          <a:xfrm>
            <a:off x="6108840" y="5867640"/>
            <a:ext cx="34502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Bei Überdosierung: Paradoxe Verschlechterung der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1" name="Freihandform: Form 210"/>
          <p:cNvSpPr/>
          <p:nvPr/>
        </p:nvSpPr>
        <p:spPr>
          <a:xfrm>
            <a:off x="534600" y="6484680"/>
            <a:ext cx="9627480" cy="668880"/>
          </a:xfrm>
          <a:custGeom>
            <a:avLst/>
            <a:gdLst/>
            <a:ahLst/>
            <a:cxnLst/>
            <a:rect l="0" t="0" r="r" b="b"/>
            <a:pathLst>
              <a:path w="26743" h="1858">
                <a:moveTo>
                  <a:pt x="0" y="1672"/>
                </a:moveTo>
                <a:lnTo>
                  <a:pt x="0" y="186"/>
                </a:lnTo>
                <a:cubicBezTo>
                  <a:pt x="0" y="173"/>
                  <a:pt x="1" y="161"/>
                  <a:pt x="4" y="149"/>
                </a:cubicBezTo>
                <a:cubicBezTo>
                  <a:pt x="6" y="137"/>
                  <a:pt x="10" y="126"/>
                  <a:pt x="14" y="114"/>
                </a:cubicBezTo>
                <a:cubicBezTo>
                  <a:pt x="19" y="103"/>
                  <a:pt x="25" y="92"/>
                  <a:pt x="31" y="82"/>
                </a:cubicBezTo>
                <a:cubicBezTo>
                  <a:pt x="38" y="72"/>
                  <a:pt x="46" y="63"/>
                  <a:pt x="55" y="54"/>
                </a:cubicBezTo>
                <a:cubicBezTo>
                  <a:pt x="63" y="46"/>
                  <a:pt x="73" y="38"/>
                  <a:pt x="83" y="31"/>
                </a:cubicBezTo>
                <a:cubicBezTo>
                  <a:pt x="93" y="24"/>
                  <a:pt x="104" y="19"/>
                  <a:pt x="115" y="14"/>
                </a:cubicBezTo>
                <a:cubicBezTo>
                  <a:pt x="126" y="9"/>
                  <a:pt x="138" y="6"/>
                  <a:pt x="150" y="3"/>
                </a:cubicBezTo>
                <a:cubicBezTo>
                  <a:pt x="162" y="1"/>
                  <a:pt x="174" y="0"/>
                  <a:pt x="186" y="0"/>
                </a:cubicBezTo>
                <a:lnTo>
                  <a:pt x="26557" y="0"/>
                </a:lnTo>
                <a:cubicBezTo>
                  <a:pt x="26569" y="0"/>
                  <a:pt x="26581" y="1"/>
                  <a:pt x="26593" y="3"/>
                </a:cubicBezTo>
                <a:cubicBezTo>
                  <a:pt x="26605" y="6"/>
                  <a:pt x="26617" y="9"/>
                  <a:pt x="26628" y="14"/>
                </a:cubicBezTo>
                <a:cubicBezTo>
                  <a:pt x="26639" y="19"/>
                  <a:pt x="26650" y="24"/>
                  <a:pt x="26660" y="31"/>
                </a:cubicBezTo>
                <a:cubicBezTo>
                  <a:pt x="26670" y="38"/>
                  <a:pt x="26680" y="46"/>
                  <a:pt x="26688" y="54"/>
                </a:cubicBezTo>
                <a:cubicBezTo>
                  <a:pt x="26697" y="63"/>
                  <a:pt x="26704" y="72"/>
                  <a:pt x="26711" y="82"/>
                </a:cubicBezTo>
                <a:cubicBezTo>
                  <a:pt x="26718" y="92"/>
                  <a:pt x="26724" y="103"/>
                  <a:pt x="26728" y="114"/>
                </a:cubicBezTo>
                <a:cubicBezTo>
                  <a:pt x="26733" y="126"/>
                  <a:pt x="26737" y="137"/>
                  <a:pt x="26739" y="149"/>
                </a:cubicBezTo>
                <a:cubicBezTo>
                  <a:pt x="26741" y="161"/>
                  <a:pt x="26743" y="173"/>
                  <a:pt x="26743" y="186"/>
                </a:cubicBezTo>
                <a:lnTo>
                  <a:pt x="26743" y="1672"/>
                </a:lnTo>
                <a:cubicBezTo>
                  <a:pt x="26743" y="1684"/>
                  <a:pt x="26741" y="1696"/>
                  <a:pt x="26739" y="1708"/>
                </a:cubicBezTo>
                <a:cubicBezTo>
                  <a:pt x="26737" y="1720"/>
                  <a:pt x="26733" y="1732"/>
                  <a:pt x="26728" y="1743"/>
                </a:cubicBezTo>
                <a:cubicBezTo>
                  <a:pt x="26724" y="1754"/>
                  <a:pt x="26718" y="1765"/>
                  <a:pt x="26711" y="1775"/>
                </a:cubicBezTo>
                <a:cubicBezTo>
                  <a:pt x="26704" y="1785"/>
                  <a:pt x="26697" y="1795"/>
                  <a:pt x="26688" y="1803"/>
                </a:cubicBezTo>
                <a:cubicBezTo>
                  <a:pt x="26680" y="1812"/>
                  <a:pt x="26670" y="1820"/>
                  <a:pt x="26660" y="1827"/>
                </a:cubicBezTo>
                <a:cubicBezTo>
                  <a:pt x="26650" y="1833"/>
                  <a:pt x="26639" y="1839"/>
                  <a:pt x="26628" y="1844"/>
                </a:cubicBezTo>
                <a:cubicBezTo>
                  <a:pt x="26617" y="1848"/>
                  <a:pt x="26605" y="1852"/>
                  <a:pt x="26593" y="1854"/>
                </a:cubicBezTo>
                <a:cubicBezTo>
                  <a:pt x="26581" y="1857"/>
                  <a:pt x="26569" y="1858"/>
                  <a:pt x="26557" y="1858"/>
                </a:cubicBezTo>
                <a:lnTo>
                  <a:pt x="186" y="1858"/>
                </a:lnTo>
                <a:cubicBezTo>
                  <a:pt x="174" y="1858"/>
                  <a:pt x="162" y="1857"/>
                  <a:pt x="150" y="1854"/>
                </a:cubicBezTo>
                <a:cubicBezTo>
                  <a:pt x="138" y="1852"/>
                  <a:pt x="126" y="1848"/>
                  <a:pt x="115" y="1844"/>
                </a:cubicBezTo>
                <a:cubicBezTo>
                  <a:pt x="104" y="1839"/>
                  <a:pt x="93" y="1833"/>
                  <a:pt x="83" y="1827"/>
                </a:cubicBezTo>
                <a:cubicBezTo>
                  <a:pt x="73" y="1820"/>
                  <a:pt x="63" y="1812"/>
                  <a:pt x="55" y="1803"/>
                </a:cubicBezTo>
                <a:cubicBezTo>
                  <a:pt x="46" y="1795"/>
                  <a:pt x="38" y="1785"/>
                  <a:pt x="31" y="1775"/>
                </a:cubicBezTo>
                <a:cubicBezTo>
                  <a:pt x="25" y="1765"/>
                  <a:pt x="19" y="1754"/>
                  <a:pt x="14" y="1743"/>
                </a:cubicBezTo>
                <a:cubicBezTo>
                  <a:pt x="10" y="1732"/>
                  <a:pt x="6" y="1720"/>
                  <a:pt x="4" y="1708"/>
                </a:cubicBezTo>
                <a:cubicBezTo>
                  <a:pt x="1" y="1696"/>
                  <a:pt x="0" y="1684"/>
                  <a:pt x="0" y="1672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12" name="Grafik 211"/>
          <p:cNvPicPr/>
          <p:nvPr/>
        </p:nvPicPr>
        <p:blipFill>
          <a:blip r:embed="rId12"/>
          <a:stretch/>
        </p:blipFill>
        <p:spPr>
          <a:xfrm>
            <a:off x="668520" y="6693840"/>
            <a:ext cx="191880" cy="250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13" name="Textfeld 212"/>
          <p:cNvSpPr txBox="1"/>
          <p:nvPr/>
        </p:nvSpPr>
        <p:spPr>
          <a:xfrm>
            <a:off x="6108840" y="6068160"/>
            <a:ext cx="23587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Muskelschwäche (cholinerge Krise)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4" name="Textfeld 213"/>
          <p:cNvSpPr txBox="1"/>
          <p:nvPr/>
        </p:nvSpPr>
        <p:spPr>
          <a:xfrm>
            <a:off x="994320" y="6636600"/>
            <a:ext cx="82911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Pyridostigmin bietet eine rein symptomatische Linderung, erfordert jedoch für die meisten Patienten eine Ergänzung durch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5" name="Textfeld 214"/>
          <p:cNvSpPr txBox="1"/>
          <p:nvPr/>
        </p:nvSpPr>
        <p:spPr>
          <a:xfrm>
            <a:off x="994320" y="6837120"/>
            <a:ext cx="22716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immunmodulatorische Therapien.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6" name="Freihandform: Form 215"/>
          <p:cNvSpPr/>
          <p:nvPr/>
        </p:nvSpPr>
        <p:spPr>
          <a:xfrm>
            <a:off x="9359280" y="668520"/>
            <a:ext cx="668880" cy="668880"/>
          </a:xfrm>
          <a:custGeom>
            <a:avLst/>
            <a:gdLst/>
            <a:ahLst/>
            <a:cxnLst/>
            <a:rect l="0" t="0" r="r" b="b"/>
            <a:pathLst>
              <a:path w="1858" h="1858">
                <a:moveTo>
                  <a:pt x="1858" y="928"/>
                </a:moveTo>
                <a:cubicBezTo>
                  <a:pt x="1858" y="959"/>
                  <a:pt x="1857" y="990"/>
                  <a:pt x="1854" y="1020"/>
                </a:cubicBezTo>
                <a:cubicBezTo>
                  <a:pt x="1851" y="1050"/>
                  <a:pt x="1846" y="1080"/>
                  <a:pt x="1840" y="1110"/>
                </a:cubicBezTo>
                <a:cubicBezTo>
                  <a:pt x="1834" y="1140"/>
                  <a:pt x="1827" y="1170"/>
                  <a:pt x="1818" y="1199"/>
                </a:cubicBezTo>
                <a:cubicBezTo>
                  <a:pt x="1809" y="1228"/>
                  <a:pt x="1799" y="1256"/>
                  <a:pt x="1787" y="1284"/>
                </a:cubicBezTo>
                <a:cubicBezTo>
                  <a:pt x="1776" y="1312"/>
                  <a:pt x="1763" y="1340"/>
                  <a:pt x="1749" y="1367"/>
                </a:cubicBezTo>
                <a:cubicBezTo>
                  <a:pt x="1734" y="1394"/>
                  <a:pt x="1719" y="1420"/>
                  <a:pt x="1702" y="1445"/>
                </a:cubicBezTo>
                <a:cubicBezTo>
                  <a:pt x="1685" y="1470"/>
                  <a:pt x="1667" y="1495"/>
                  <a:pt x="1647" y="1518"/>
                </a:cubicBezTo>
                <a:cubicBezTo>
                  <a:pt x="1628" y="1542"/>
                  <a:pt x="1608" y="1564"/>
                  <a:pt x="1586" y="1586"/>
                </a:cubicBezTo>
                <a:cubicBezTo>
                  <a:pt x="1565" y="1607"/>
                  <a:pt x="1542" y="1628"/>
                  <a:pt x="1519" y="1647"/>
                </a:cubicBezTo>
                <a:cubicBezTo>
                  <a:pt x="1495" y="1666"/>
                  <a:pt x="1471" y="1684"/>
                  <a:pt x="1445" y="1701"/>
                </a:cubicBezTo>
                <a:cubicBezTo>
                  <a:pt x="1420" y="1718"/>
                  <a:pt x="1394" y="1734"/>
                  <a:pt x="1367" y="1748"/>
                </a:cubicBezTo>
                <a:cubicBezTo>
                  <a:pt x="1341" y="1762"/>
                  <a:pt x="1313" y="1775"/>
                  <a:pt x="1285" y="1787"/>
                </a:cubicBezTo>
                <a:cubicBezTo>
                  <a:pt x="1257" y="1799"/>
                  <a:pt x="1228" y="1809"/>
                  <a:pt x="1199" y="1818"/>
                </a:cubicBezTo>
                <a:cubicBezTo>
                  <a:pt x="1170" y="1826"/>
                  <a:pt x="1141" y="1834"/>
                  <a:pt x="1111" y="1840"/>
                </a:cubicBezTo>
                <a:cubicBezTo>
                  <a:pt x="1081" y="1846"/>
                  <a:pt x="1051" y="1850"/>
                  <a:pt x="1021" y="1853"/>
                </a:cubicBezTo>
                <a:cubicBezTo>
                  <a:pt x="990" y="1856"/>
                  <a:pt x="960" y="1858"/>
                  <a:pt x="930" y="1858"/>
                </a:cubicBezTo>
                <a:cubicBezTo>
                  <a:pt x="898" y="1858"/>
                  <a:pt x="868" y="1856"/>
                  <a:pt x="838" y="1853"/>
                </a:cubicBezTo>
                <a:cubicBezTo>
                  <a:pt x="807" y="1850"/>
                  <a:pt x="777" y="1846"/>
                  <a:pt x="747" y="1840"/>
                </a:cubicBezTo>
                <a:cubicBezTo>
                  <a:pt x="718" y="1834"/>
                  <a:pt x="688" y="1826"/>
                  <a:pt x="659" y="1818"/>
                </a:cubicBezTo>
                <a:cubicBezTo>
                  <a:pt x="630" y="1809"/>
                  <a:pt x="601" y="1799"/>
                  <a:pt x="573" y="1787"/>
                </a:cubicBezTo>
                <a:cubicBezTo>
                  <a:pt x="545" y="1775"/>
                  <a:pt x="518" y="1762"/>
                  <a:pt x="491" y="1748"/>
                </a:cubicBezTo>
                <a:cubicBezTo>
                  <a:pt x="464" y="1734"/>
                  <a:pt x="438" y="1718"/>
                  <a:pt x="413" y="1701"/>
                </a:cubicBezTo>
                <a:cubicBezTo>
                  <a:pt x="387" y="1684"/>
                  <a:pt x="363" y="1666"/>
                  <a:pt x="340" y="1647"/>
                </a:cubicBezTo>
                <a:cubicBezTo>
                  <a:pt x="316" y="1628"/>
                  <a:pt x="294" y="1607"/>
                  <a:pt x="272" y="1586"/>
                </a:cubicBezTo>
                <a:cubicBezTo>
                  <a:pt x="251" y="1564"/>
                  <a:pt x="230" y="1542"/>
                  <a:pt x="211" y="1518"/>
                </a:cubicBezTo>
                <a:cubicBezTo>
                  <a:pt x="192" y="1495"/>
                  <a:pt x="173" y="1470"/>
                  <a:pt x="157" y="1445"/>
                </a:cubicBezTo>
                <a:cubicBezTo>
                  <a:pt x="140" y="1420"/>
                  <a:pt x="124" y="1394"/>
                  <a:pt x="110" y="1367"/>
                </a:cubicBezTo>
                <a:cubicBezTo>
                  <a:pt x="95" y="1340"/>
                  <a:pt x="82" y="1312"/>
                  <a:pt x="71" y="1284"/>
                </a:cubicBezTo>
                <a:cubicBezTo>
                  <a:pt x="59" y="1256"/>
                  <a:pt x="49" y="1228"/>
                  <a:pt x="40" y="1199"/>
                </a:cubicBezTo>
                <a:cubicBezTo>
                  <a:pt x="31" y="1170"/>
                  <a:pt x="24" y="1140"/>
                  <a:pt x="18" y="1110"/>
                </a:cubicBezTo>
                <a:cubicBezTo>
                  <a:pt x="12" y="1080"/>
                  <a:pt x="8" y="1050"/>
                  <a:pt x="5" y="1020"/>
                </a:cubicBezTo>
                <a:cubicBezTo>
                  <a:pt x="2" y="990"/>
                  <a:pt x="0" y="959"/>
                  <a:pt x="0" y="928"/>
                </a:cubicBezTo>
                <a:cubicBezTo>
                  <a:pt x="0" y="898"/>
                  <a:pt x="2" y="867"/>
                  <a:pt x="5" y="837"/>
                </a:cubicBezTo>
                <a:cubicBezTo>
                  <a:pt x="8" y="807"/>
                  <a:pt x="12" y="777"/>
                  <a:pt x="18" y="747"/>
                </a:cubicBezTo>
                <a:cubicBezTo>
                  <a:pt x="24" y="717"/>
                  <a:pt x="31" y="688"/>
                  <a:pt x="40" y="659"/>
                </a:cubicBezTo>
                <a:cubicBezTo>
                  <a:pt x="49" y="629"/>
                  <a:pt x="59" y="601"/>
                  <a:pt x="71" y="573"/>
                </a:cubicBezTo>
                <a:cubicBezTo>
                  <a:pt x="82" y="545"/>
                  <a:pt x="95" y="517"/>
                  <a:pt x="110" y="490"/>
                </a:cubicBezTo>
                <a:cubicBezTo>
                  <a:pt x="124" y="464"/>
                  <a:pt x="140" y="437"/>
                  <a:pt x="157" y="412"/>
                </a:cubicBezTo>
                <a:cubicBezTo>
                  <a:pt x="173" y="387"/>
                  <a:pt x="192" y="363"/>
                  <a:pt x="211" y="339"/>
                </a:cubicBezTo>
                <a:cubicBezTo>
                  <a:pt x="230" y="316"/>
                  <a:pt x="251" y="293"/>
                  <a:pt x="272" y="272"/>
                </a:cubicBezTo>
                <a:cubicBezTo>
                  <a:pt x="294" y="250"/>
                  <a:pt x="316" y="230"/>
                  <a:pt x="340" y="210"/>
                </a:cubicBezTo>
                <a:cubicBezTo>
                  <a:pt x="363" y="191"/>
                  <a:pt x="387" y="173"/>
                  <a:pt x="413" y="156"/>
                </a:cubicBezTo>
                <a:cubicBezTo>
                  <a:pt x="438" y="139"/>
                  <a:pt x="464" y="124"/>
                  <a:pt x="491" y="109"/>
                </a:cubicBezTo>
                <a:cubicBezTo>
                  <a:pt x="518" y="95"/>
                  <a:pt x="545" y="82"/>
                  <a:pt x="573" y="70"/>
                </a:cubicBezTo>
                <a:cubicBezTo>
                  <a:pt x="601" y="59"/>
                  <a:pt x="630" y="48"/>
                  <a:pt x="659" y="40"/>
                </a:cubicBezTo>
                <a:cubicBezTo>
                  <a:pt x="688" y="31"/>
                  <a:pt x="718" y="23"/>
                  <a:pt x="747" y="17"/>
                </a:cubicBezTo>
                <a:cubicBezTo>
                  <a:pt x="777" y="11"/>
                  <a:pt x="807" y="7"/>
                  <a:pt x="838" y="4"/>
                </a:cubicBezTo>
                <a:cubicBezTo>
                  <a:pt x="868" y="1"/>
                  <a:pt x="898" y="0"/>
                  <a:pt x="930" y="0"/>
                </a:cubicBezTo>
                <a:cubicBezTo>
                  <a:pt x="960" y="0"/>
                  <a:pt x="990" y="1"/>
                  <a:pt x="1021" y="4"/>
                </a:cubicBezTo>
                <a:cubicBezTo>
                  <a:pt x="1051" y="7"/>
                  <a:pt x="1081" y="11"/>
                  <a:pt x="1111" y="17"/>
                </a:cubicBezTo>
                <a:cubicBezTo>
                  <a:pt x="1141" y="23"/>
                  <a:pt x="1170" y="31"/>
                  <a:pt x="1199" y="40"/>
                </a:cubicBezTo>
                <a:cubicBezTo>
                  <a:pt x="1228" y="48"/>
                  <a:pt x="1257" y="59"/>
                  <a:pt x="1285" y="70"/>
                </a:cubicBezTo>
                <a:cubicBezTo>
                  <a:pt x="1313" y="82"/>
                  <a:pt x="1341" y="95"/>
                  <a:pt x="1367" y="109"/>
                </a:cubicBezTo>
                <a:cubicBezTo>
                  <a:pt x="1394" y="124"/>
                  <a:pt x="1420" y="139"/>
                  <a:pt x="1445" y="156"/>
                </a:cubicBezTo>
                <a:cubicBezTo>
                  <a:pt x="1471" y="173"/>
                  <a:pt x="1495" y="191"/>
                  <a:pt x="1519" y="210"/>
                </a:cubicBezTo>
                <a:cubicBezTo>
                  <a:pt x="1542" y="230"/>
                  <a:pt x="1565" y="250"/>
                  <a:pt x="1586" y="272"/>
                </a:cubicBezTo>
                <a:cubicBezTo>
                  <a:pt x="1608" y="293"/>
                  <a:pt x="1628" y="316"/>
                  <a:pt x="1647" y="339"/>
                </a:cubicBezTo>
                <a:cubicBezTo>
                  <a:pt x="1667" y="363"/>
                  <a:pt x="1685" y="387"/>
                  <a:pt x="1702" y="412"/>
                </a:cubicBezTo>
                <a:cubicBezTo>
                  <a:pt x="1719" y="437"/>
                  <a:pt x="1734" y="464"/>
                  <a:pt x="1749" y="490"/>
                </a:cubicBezTo>
                <a:cubicBezTo>
                  <a:pt x="1763" y="517"/>
                  <a:pt x="1776" y="545"/>
                  <a:pt x="1787" y="573"/>
                </a:cubicBezTo>
                <a:cubicBezTo>
                  <a:pt x="1799" y="601"/>
                  <a:pt x="1809" y="629"/>
                  <a:pt x="1818" y="659"/>
                </a:cubicBezTo>
                <a:cubicBezTo>
                  <a:pt x="1827" y="688"/>
                  <a:pt x="1834" y="717"/>
                  <a:pt x="1840" y="747"/>
                </a:cubicBezTo>
                <a:cubicBezTo>
                  <a:pt x="1846" y="777"/>
                  <a:pt x="1851" y="807"/>
                  <a:pt x="1854" y="837"/>
                </a:cubicBezTo>
                <a:cubicBezTo>
                  <a:pt x="1857" y="867"/>
                  <a:pt x="1858" y="898"/>
                  <a:pt x="1858" y="928"/>
                </a:cubicBezTo>
                <a:close/>
              </a:path>
            </a:pathLst>
          </a:custGeom>
          <a:solidFill>
            <a:srgbClr val="8EC5FF">
              <a:alpha val="1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7" name="Freihandform: Form 216"/>
          <p:cNvSpPr/>
          <p:nvPr/>
        </p:nvSpPr>
        <p:spPr>
          <a:xfrm>
            <a:off x="668520" y="5882760"/>
            <a:ext cx="534960" cy="535320"/>
          </a:xfrm>
          <a:custGeom>
            <a:avLst/>
            <a:gdLst/>
            <a:ahLst/>
            <a:cxnLst/>
            <a:rect l="0" t="0" r="r" b="b"/>
            <a:pathLst>
              <a:path w="1486" h="1487">
                <a:moveTo>
                  <a:pt x="1486" y="744"/>
                </a:moveTo>
                <a:cubicBezTo>
                  <a:pt x="1486" y="769"/>
                  <a:pt x="1485" y="793"/>
                  <a:pt x="1483" y="817"/>
                </a:cubicBezTo>
                <a:cubicBezTo>
                  <a:pt x="1480" y="841"/>
                  <a:pt x="1477" y="865"/>
                  <a:pt x="1472" y="889"/>
                </a:cubicBezTo>
                <a:cubicBezTo>
                  <a:pt x="1467" y="913"/>
                  <a:pt x="1461" y="937"/>
                  <a:pt x="1454" y="960"/>
                </a:cubicBezTo>
                <a:cubicBezTo>
                  <a:pt x="1447" y="983"/>
                  <a:pt x="1439" y="1006"/>
                  <a:pt x="1430" y="1029"/>
                </a:cubicBezTo>
                <a:cubicBezTo>
                  <a:pt x="1420" y="1051"/>
                  <a:pt x="1410" y="1073"/>
                  <a:pt x="1398" y="1094"/>
                </a:cubicBezTo>
                <a:cubicBezTo>
                  <a:pt x="1387" y="1116"/>
                  <a:pt x="1375" y="1137"/>
                  <a:pt x="1361" y="1157"/>
                </a:cubicBezTo>
                <a:cubicBezTo>
                  <a:pt x="1347" y="1177"/>
                  <a:pt x="1333" y="1197"/>
                  <a:pt x="1318" y="1216"/>
                </a:cubicBezTo>
                <a:cubicBezTo>
                  <a:pt x="1302" y="1234"/>
                  <a:pt x="1286" y="1252"/>
                  <a:pt x="1269" y="1270"/>
                </a:cubicBezTo>
                <a:cubicBezTo>
                  <a:pt x="1251" y="1287"/>
                  <a:pt x="1233" y="1303"/>
                  <a:pt x="1215" y="1319"/>
                </a:cubicBezTo>
                <a:cubicBezTo>
                  <a:pt x="1196" y="1334"/>
                  <a:pt x="1176" y="1348"/>
                  <a:pt x="1156" y="1362"/>
                </a:cubicBezTo>
                <a:cubicBezTo>
                  <a:pt x="1136" y="1375"/>
                  <a:pt x="1115" y="1388"/>
                  <a:pt x="1094" y="1399"/>
                </a:cubicBezTo>
                <a:cubicBezTo>
                  <a:pt x="1072" y="1411"/>
                  <a:pt x="1050" y="1421"/>
                  <a:pt x="1028" y="1431"/>
                </a:cubicBezTo>
                <a:cubicBezTo>
                  <a:pt x="1005" y="1440"/>
                  <a:pt x="982" y="1448"/>
                  <a:pt x="959" y="1455"/>
                </a:cubicBezTo>
                <a:cubicBezTo>
                  <a:pt x="936" y="1462"/>
                  <a:pt x="912" y="1468"/>
                  <a:pt x="888" y="1473"/>
                </a:cubicBezTo>
                <a:cubicBezTo>
                  <a:pt x="864" y="1478"/>
                  <a:pt x="840" y="1481"/>
                  <a:pt x="816" y="1484"/>
                </a:cubicBezTo>
                <a:cubicBezTo>
                  <a:pt x="792" y="1486"/>
                  <a:pt x="768" y="1487"/>
                  <a:pt x="743" y="1487"/>
                </a:cubicBezTo>
                <a:cubicBezTo>
                  <a:pt x="719" y="1487"/>
                  <a:pt x="695" y="1486"/>
                  <a:pt x="671" y="1484"/>
                </a:cubicBezTo>
                <a:cubicBezTo>
                  <a:pt x="646" y="1481"/>
                  <a:pt x="622" y="1478"/>
                  <a:pt x="598" y="1473"/>
                </a:cubicBezTo>
                <a:cubicBezTo>
                  <a:pt x="575" y="1468"/>
                  <a:pt x="551" y="1462"/>
                  <a:pt x="528" y="1455"/>
                </a:cubicBezTo>
                <a:cubicBezTo>
                  <a:pt x="504" y="1448"/>
                  <a:pt x="482" y="1440"/>
                  <a:pt x="459" y="1431"/>
                </a:cubicBezTo>
                <a:cubicBezTo>
                  <a:pt x="437" y="1421"/>
                  <a:pt x="415" y="1411"/>
                  <a:pt x="393" y="1399"/>
                </a:cubicBezTo>
                <a:cubicBezTo>
                  <a:pt x="372" y="1388"/>
                  <a:pt x="350" y="1375"/>
                  <a:pt x="330" y="1362"/>
                </a:cubicBezTo>
                <a:cubicBezTo>
                  <a:pt x="309" y="1348"/>
                  <a:pt x="290" y="1334"/>
                  <a:pt x="271" y="1319"/>
                </a:cubicBezTo>
                <a:cubicBezTo>
                  <a:pt x="252" y="1303"/>
                  <a:pt x="234" y="1287"/>
                  <a:pt x="217" y="1270"/>
                </a:cubicBezTo>
                <a:cubicBezTo>
                  <a:pt x="200" y="1252"/>
                  <a:pt x="184" y="1234"/>
                  <a:pt x="168" y="1216"/>
                </a:cubicBezTo>
                <a:cubicBezTo>
                  <a:pt x="153" y="1197"/>
                  <a:pt x="138" y="1177"/>
                  <a:pt x="125" y="1157"/>
                </a:cubicBezTo>
                <a:cubicBezTo>
                  <a:pt x="111" y="1137"/>
                  <a:pt x="99" y="1116"/>
                  <a:pt x="87" y="1094"/>
                </a:cubicBezTo>
                <a:cubicBezTo>
                  <a:pt x="76" y="1073"/>
                  <a:pt x="65" y="1051"/>
                  <a:pt x="56" y="1029"/>
                </a:cubicBezTo>
                <a:cubicBezTo>
                  <a:pt x="47" y="1006"/>
                  <a:pt x="39" y="983"/>
                  <a:pt x="32" y="960"/>
                </a:cubicBezTo>
                <a:cubicBezTo>
                  <a:pt x="24" y="937"/>
                  <a:pt x="19" y="913"/>
                  <a:pt x="14" y="889"/>
                </a:cubicBezTo>
                <a:cubicBezTo>
                  <a:pt x="9" y="865"/>
                  <a:pt x="6" y="841"/>
                  <a:pt x="3" y="817"/>
                </a:cubicBezTo>
                <a:cubicBezTo>
                  <a:pt x="1" y="793"/>
                  <a:pt x="0" y="769"/>
                  <a:pt x="0" y="744"/>
                </a:cubicBezTo>
                <a:cubicBezTo>
                  <a:pt x="0" y="719"/>
                  <a:pt x="1" y="695"/>
                  <a:pt x="3" y="670"/>
                </a:cubicBezTo>
                <a:cubicBezTo>
                  <a:pt x="6" y="646"/>
                  <a:pt x="9" y="622"/>
                  <a:pt x="14" y="598"/>
                </a:cubicBezTo>
                <a:cubicBezTo>
                  <a:pt x="19" y="575"/>
                  <a:pt x="24" y="551"/>
                  <a:pt x="32" y="528"/>
                </a:cubicBezTo>
                <a:cubicBezTo>
                  <a:pt x="39" y="504"/>
                  <a:pt x="47" y="482"/>
                  <a:pt x="56" y="459"/>
                </a:cubicBezTo>
                <a:cubicBezTo>
                  <a:pt x="65" y="437"/>
                  <a:pt x="76" y="415"/>
                  <a:pt x="87" y="393"/>
                </a:cubicBezTo>
                <a:cubicBezTo>
                  <a:pt x="99" y="372"/>
                  <a:pt x="111" y="351"/>
                  <a:pt x="125" y="331"/>
                </a:cubicBezTo>
                <a:cubicBezTo>
                  <a:pt x="138" y="310"/>
                  <a:pt x="153" y="291"/>
                  <a:pt x="168" y="272"/>
                </a:cubicBezTo>
                <a:cubicBezTo>
                  <a:pt x="184" y="253"/>
                  <a:pt x="200" y="235"/>
                  <a:pt x="217" y="218"/>
                </a:cubicBezTo>
                <a:cubicBezTo>
                  <a:pt x="234" y="201"/>
                  <a:pt x="252" y="185"/>
                  <a:pt x="271" y="169"/>
                </a:cubicBezTo>
                <a:cubicBezTo>
                  <a:pt x="290" y="154"/>
                  <a:pt x="309" y="139"/>
                  <a:pt x="330" y="126"/>
                </a:cubicBezTo>
                <a:cubicBezTo>
                  <a:pt x="350" y="112"/>
                  <a:pt x="372" y="100"/>
                  <a:pt x="393" y="88"/>
                </a:cubicBezTo>
                <a:cubicBezTo>
                  <a:pt x="415" y="77"/>
                  <a:pt x="437" y="66"/>
                  <a:pt x="459" y="57"/>
                </a:cubicBezTo>
                <a:cubicBezTo>
                  <a:pt x="482" y="48"/>
                  <a:pt x="504" y="40"/>
                  <a:pt x="528" y="32"/>
                </a:cubicBezTo>
                <a:cubicBezTo>
                  <a:pt x="551" y="25"/>
                  <a:pt x="575" y="20"/>
                  <a:pt x="598" y="15"/>
                </a:cubicBezTo>
                <a:cubicBezTo>
                  <a:pt x="622" y="10"/>
                  <a:pt x="646" y="6"/>
                  <a:pt x="671" y="4"/>
                </a:cubicBezTo>
                <a:cubicBezTo>
                  <a:pt x="695" y="2"/>
                  <a:pt x="719" y="0"/>
                  <a:pt x="743" y="0"/>
                </a:cubicBezTo>
                <a:cubicBezTo>
                  <a:pt x="768" y="0"/>
                  <a:pt x="792" y="2"/>
                  <a:pt x="816" y="4"/>
                </a:cubicBezTo>
                <a:cubicBezTo>
                  <a:pt x="840" y="6"/>
                  <a:pt x="864" y="10"/>
                  <a:pt x="888" y="15"/>
                </a:cubicBezTo>
                <a:cubicBezTo>
                  <a:pt x="912" y="20"/>
                  <a:pt x="936" y="25"/>
                  <a:pt x="959" y="32"/>
                </a:cubicBezTo>
                <a:cubicBezTo>
                  <a:pt x="982" y="40"/>
                  <a:pt x="1005" y="48"/>
                  <a:pt x="1028" y="57"/>
                </a:cubicBezTo>
                <a:cubicBezTo>
                  <a:pt x="1050" y="66"/>
                  <a:pt x="1072" y="77"/>
                  <a:pt x="1094" y="88"/>
                </a:cubicBezTo>
                <a:cubicBezTo>
                  <a:pt x="1115" y="100"/>
                  <a:pt x="1136" y="112"/>
                  <a:pt x="1156" y="126"/>
                </a:cubicBezTo>
                <a:cubicBezTo>
                  <a:pt x="1176" y="139"/>
                  <a:pt x="1196" y="154"/>
                  <a:pt x="1215" y="169"/>
                </a:cubicBezTo>
                <a:cubicBezTo>
                  <a:pt x="1233" y="185"/>
                  <a:pt x="1251" y="201"/>
                  <a:pt x="1269" y="218"/>
                </a:cubicBezTo>
                <a:cubicBezTo>
                  <a:pt x="1286" y="235"/>
                  <a:pt x="1302" y="253"/>
                  <a:pt x="1318" y="272"/>
                </a:cubicBezTo>
                <a:cubicBezTo>
                  <a:pt x="1333" y="291"/>
                  <a:pt x="1347" y="310"/>
                  <a:pt x="1361" y="331"/>
                </a:cubicBezTo>
                <a:cubicBezTo>
                  <a:pt x="1375" y="351"/>
                  <a:pt x="1387" y="372"/>
                  <a:pt x="1398" y="393"/>
                </a:cubicBezTo>
                <a:cubicBezTo>
                  <a:pt x="1410" y="415"/>
                  <a:pt x="1420" y="437"/>
                  <a:pt x="1430" y="459"/>
                </a:cubicBezTo>
                <a:cubicBezTo>
                  <a:pt x="1439" y="482"/>
                  <a:pt x="1447" y="504"/>
                  <a:pt x="1454" y="528"/>
                </a:cubicBezTo>
                <a:cubicBezTo>
                  <a:pt x="1461" y="551"/>
                  <a:pt x="1467" y="575"/>
                  <a:pt x="1472" y="598"/>
                </a:cubicBezTo>
                <a:cubicBezTo>
                  <a:pt x="1477" y="622"/>
                  <a:pt x="1480" y="646"/>
                  <a:pt x="1483" y="670"/>
                </a:cubicBezTo>
                <a:cubicBezTo>
                  <a:pt x="1485" y="695"/>
                  <a:pt x="1486" y="719"/>
                  <a:pt x="1486" y="744"/>
                </a:cubicBezTo>
                <a:close/>
              </a:path>
            </a:pathLst>
          </a:custGeom>
          <a:solidFill>
            <a:srgbClr val="7BF1A8">
              <a:alpha val="1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8" name="Textfeld 217"/>
          <p:cNvSpPr txBox="1"/>
          <p:nvPr/>
        </p:nvSpPr>
        <p:spPr>
          <a:xfrm>
            <a:off x="10350000" y="7521120"/>
            <a:ext cx="2642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4/12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rafik 218"/>
          <p:cNvPicPr/>
          <p:nvPr/>
        </p:nvPicPr>
        <p:blipFill>
          <a:blip r:embed="rId2"/>
          <a:stretch/>
        </p:blipFill>
        <p:spPr>
          <a:xfrm>
            <a:off x="0" y="0"/>
            <a:ext cx="10696320" cy="75873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20" name="Grafik 219"/>
          <p:cNvPicPr/>
          <p:nvPr/>
        </p:nvPicPr>
        <p:blipFill>
          <a:blip r:embed="rId3"/>
          <a:stretch/>
        </p:blipFill>
        <p:spPr>
          <a:xfrm>
            <a:off x="534960" y="735480"/>
            <a:ext cx="801720" cy="33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21" name="Textfeld 220"/>
          <p:cNvSpPr txBox="1"/>
          <p:nvPr/>
        </p:nvSpPr>
        <p:spPr>
          <a:xfrm>
            <a:off x="534960" y="322560"/>
            <a:ext cx="5659560" cy="3495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2370" b="1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Kortikosteroide als Basistherapie</a:t>
            </a:r>
            <a:endParaRPr lang="en-US" sz="237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2" name="Freihandform: Form 221"/>
          <p:cNvSpPr/>
          <p:nvPr/>
        </p:nvSpPr>
        <p:spPr>
          <a:xfrm>
            <a:off x="0" y="7119720"/>
            <a:ext cx="10696680" cy="468360"/>
          </a:xfrm>
          <a:custGeom>
            <a:avLst/>
            <a:gdLst/>
            <a:ahLst/>
            <a:cxnLst/>
            <a:rect l="0" t="0" r="r" b="b"/>
            <a:pathLst>
              <a:path w="29713" h="1301">
                <a:moveTo>
                  <a:pt x="0" y="0"/>
                </a:moveTo>
                <a:lnTo>
                  <a:pt x="29713" y="0"/>
                </a:lnTo>
                <a:lnTo>
                  <a:pt x="29713" y="1301"/>
                </a:lnTo>
                <a:lnTo>
                  <a:pt x="0" y="1301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3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223" name="Grafik 222"/>
          <p:cNvPicPr/>
          <p:nvPr/>
        </p:nvPicPr>
        <p:blipFill>
          <a:blip r:embed="rId4"/>
          <a:stretch/>
        </p:blipFill>
        <p:spPr>
          <a:xfrm>
            <a:off x="334440" y="7295400"/>
            <a:ext cx="10008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24" name="Textfeld 223"/>
          <p:cNvSpPr txBox="1"/>
          <p:nvPr/>
        </p:nvSpPr>
        <p:spPr>
          <a:xfrm>
            <a:off x="534960" y="930240"/>
            <a:ext cx="758304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18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Hochwirksame Immuntherapie bei aktiver OMG mit signiﬁkantem Einﬂuss auf den Krankheitsverlauf</a:t>
            </a:r>
            <a:endParaRPr lang="en-US" sz="118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5" name="Textfeld 224"/>
          <p:cNvSpPr txBox="1"/>
          <p:nvPr/>
        </p:nvSpPr>
        <p:spPr>
          <a:xfrm>
            <a:off x="501480" y="7287120"/>
            <a:ext cx="7722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 13. Juli 2025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6" name="Freihandform: Form 225"/>
          <p:cNvSpPr/>
          <p:nvPr/>
        </p:nvSpPr>
        <p:spPr>
          <a:xfrm>
            <a:off x="534600" y="1270080"/>
            <a:ext cx="9627480" cy="2741400"/>
          </a:xfrm>
          <a:custGeom>
            <a:avLst/>
            <a:gdLst/>
            <a:ahLst/>
            <a:cxnLst/>
            <a:rect l="0" t="0" r="r" b="b"/>
            <a:pathLst>
              <a:path w="26743" h="7615">
                <a:moveTo>
                  <a:pt x="0" y="7429"/>
                </a:moveTo>
                <a:lnTo>
                  <a:pt x="0" y="186"/>
                </a:lnTo>
                <a:cubicBezTo>
                  <a:pt x="0" y="173"/>
                  <a:pt x="1" y="161"/>
                  <a:pt x="4" y="149"/>
                </a:cubicBezTo>
                <a:cubicBezTo>
                  <a:pt x="6" y="137"/>
                  <a:pt x="10" y="126"/>
                  <a:pt x="14" y="115"/>
                </a:cubicBezTo>
                <a:cubicBezTo>
                  <a:pt x="19" y="103"/>
                  <a:pt x="25" y="93"/>
                  <a:pt x="31" y="82"/>
                </a:cubicBezTo>
                <a:cubicBezTo>
                  <a:pt x="38" y="72"/>
                  <a:pt x="46" y="63"/>
                  <a:pt x="55" y="54"/>
                </a:cubicBezTo>
                <a:cubicBezTo>
                  <a:pt x="63" y="46"/>
                  <a:pt x="73" y="38"/>
                  <a:pt x="83" y="31"/>
                </a:cubicBezTo>
                <a:cubicBezTo>
                  <a:pt x="93" y="24"/>
                  <a:pt x="104" y="19"/>
                  <a:pt x="115" y="14"/>
                </a:cubicBezTo>
                <a:cubicBezTo>
                  <a:pt x="126" y="9"/>
                  <a:pt x="138" y="6"/>
                  <a:pt x="150" y="3"/>
                </a:cubicBezTo>
                <a:cubicBezTo>
                  <a:pt x="162" y="1"/>
                  <a:pt x="174" y="0"/>
                  <a:pt x="186" y="0"/>
                </a:cubicBezTo>
                <a:lnTo>
                  <a:pt x="26557" y="0"/>
                </a:lnTo>
                <a:cubicBezTo>
                  <a:pt x="26569" y="0"/>
                  <a:pt x="26581" y="1"/>
                  <a:pt x="26593" y="3"/>
                </a:cubicBezTo>
                <a:cubicBezTo>
                  <a:pt x="26605" y="6"/>
                  <a:pt x="26617" y="9"/>
                  <a:pt x="26628" y="14"/>
                </a:cubicBezTo>
                <a:cubicBezTo>
                  <a:pt x="26639" y="19"/>
                  <a:pt x="26650" y="24"/>
                  <a:pt x="26660" y="31"/>
                </a:cubicBezTo>
                <a:cubicBezTo>
                  <a:pt x="26670" y="38"/>
                  <a:pt x="26680" y="46"/>
                  <a:pt x="26688" y="54"/>
                </a:cubicBezTo>
                <a:cubicBezTo>
                  <a:pt x="26697" y="63"/>
                  <a:pt x="26704" y="72"/>
                  <a:pt x="26711" y="82"/>
                </a:cubicBezTo>
                <a:cubicBezTo>
                  <a:pt x="26718" y="93"/>
                  <a:pt x="26724" y="103"/>
                  <a:pt x="26728" y="115"/>
                </a:cubicBezTo>
                <a:cubicBezTo>
                  <a:pt x="26733" y="126"/>
                  <a:pt x="26737" y="137"/>
                  <a:pt x="26739" y="149"/>
                </a:cubicBezTo>
                <a:cubicBezTo>
                  <a:pt x="26741" y="161"/>
                  <a:pt x="26743" y="173"/>
                  <a:pt x="26743" y="186"/>
                </a:cubicBezTo>
                <a:lnTo>
                  <a:pt x="26743" y="7429"/>
                </a:lnTo>
                <a:cubicBezTo>
                  <a:pt x="26743" y="7441"/>
                  <a:pt x="26741" y="7453"/>
                  <a:pt x="26739" y="7465"/>
                </a:cubicBezTo>
                <a:cubicBezTo>
                  <a:pt x="26737" y="7477"/>
                  <a:pt x="26733" y="7489"/>
                  <a:pt x="26728" y="7500"/>
                </a:cubicBezTo>
                <a:cubicBezTo>
                  <a:pt x="26724" y="7511"/>
                  <a:pt x="26718" y="7522"/>
                  <a:pt x="26711" y="7532"/>
                </a:cubicBezTo>
                <a:cubicBezTo>
                  <a:pt x="26704" y="7542"/>
                  <a:pt x="26697" y="7552"/>
                  <a:pt x="26688" y="7560"/>
                </a:cubicBezTo>
                <a:cubicBezTo>
                  <a:pt x="26680" y="7569"/>
                  <a:pt x="26670" y="7577"/>
                  <a:pt x="26660" y="7583"/>
                </a:cubicBezTo>
                <a:cubicBezTo>
                  <a:pt x="26650" y="7590"/>
                  <a:pt x="26639" y="7596"/>
                  <a:pt x="26628" y="7601"/>
                </a:cubicBezTo>
                <a:cubicBezTo>
                  <a:pt x="26617" y="7605"/>
                  <a:pt x="26605" y="7609"/>
                  <a:pt x="26593" y="7611"/>
                </a:cubicBezTo>
                <a:cubicBezTo>
                  <a:pt x="26581" y="7614"/>
                  <a:pt x="26569" y="7615"/>
                  <a:pt x="26557" y="7615"/>
                </a:cubicBezTo>
                <a:lnTo>
                  <a:pt x="186" y="7615"/>
                </a:lnTo>
                <a:cubicBezTo>
                  <a:pt x="174" y="7615"/>
                  <a:pt x="162" y="7614"/>
                  <a:pt x="150" y="7611"/>
                </a:cubicBezTo>
                <a:cubicBezTo>
                  <a:pt x="138" y="7609"/>
                  <a:pt x="126" y="7605"/>
                  <a:pt x="115" y="7601"/>
                </a:cubicBezTo>
                <a:cubicBezTo>
                  <a:pt x="104" y="7596"/>
                  <a:pt x="93" y="7590"/>
                  <a:pt x="83" y="7583"/>
                </a:cubicBezTo>
                <a:cubicBezTo>
                  <a:pt x="73" y="7577"/>
                  <a:pt x="63" y="7569"/>
                  <a:pt x="55" y="7560"/>
                </a:cubicBezTo>
                <a:cubicBezTo>
                  <a:pt x="46" y="7552"/>
                  <a:pt x="38" y="7542"/>
                  <a:pt x="31" y="7532"/>
                </a:cubicBezTo>
                <a:cubicBezTo>
                  <a:pt x="25" y="7522"/>
                  <a:pt x="19" y="7511"/>
                  <a:pt x="14" y="7500"/>
                </a:cubicBezTo>
                <a:cubicBezTo>
                  <a:pt x="10" y="7489"/>
                  <a:pt x="6" y="7477"/>
                  <a:pt x="4" y="7465"/>
                </a:cubicBezTo>
                <a:cubicBezTo>
                  <a:pt x="1" y="7453"/>
                  <a:pt x="0" y="7441"/>
                  <a:pt x="0" y="7429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7" name="Freihandform: Form 226"/>
          <p:cNvSpPr/>
          <p:nvPr/>
        </p:nvSpPr>
        <p:spPr>
          <a:xfrm>
            <a:off x="668520" y="1403640"/>
            <a:ext cx="9359640" cy="334800"/>
          </a:xfrm>
          <a:custGeom>
            <a:avLst/>
            <a:gdLst/>
            <a:ahLst/>
            <a:cxnLst/>
            <a:rect l="0" t="0" r="r" b="b"/>
            <a:pathLst>
              <a:path w="25999" h="930">
                <a:moveTo>
                  <a:pt x="0" y="930"/>
                </a:moveTo>
                <a:lnTo>
                  <a:pt x="0" y="186"/>
                </a:lnTo>
                <a:cubicBezTo>
                  <a:pt x="0" y="174"/>
                  <a:pt x="1" y="162"/>
                  <a:pt x="3" y="150"/>
                </a:cubicBezTo>
                <a:cubicBezTo>
                  <a:pt x="5" y="138"/>
                  <a:pt x="9" y="126"/>
                  <a:pt x="14" y="115"/>
                </a:cubicBezTo>
                <a:cubicBezTo>
                  <a:pt x="18" y="104"/>
                  <a:pt x="24" y="93"/>
                  <a:pt x="31" y="83"/>
                </a:cubicBezTo>
                <a:cubicBezTo>
                  <a:pt x="38" y="73"/>
                  <a:pt x="45" y="63"/>
                  <a:pt x="54" y="55"/>
                </a:cubicBezTo>
                <a:cubicBezTo>
                  <a:pt x="63" y="46"/>
                  <a:pt x="72" y="38"/>
                  <a:pt x="82" y="32"/>
                </a:cubicBezTo>
                <a:cubicBezTo>
                  <a:pt x="92" y="25"/>
                  <a:pt x="103" y="19"/>
                  <a:pt x="114" y="14"/>
                </a:cubicBezTo>
                <a:cubicBezTo>
                  <a:pt x="125" y="10"/>
                  <a:pt x="137" y="6"/>
                  <a:pt x="149" y="4"/>
                </a:cubicBezTo>
                <a:cubicBezTo>
                  <a:pt x="161" y="1"/>
                  <a:pt x="173" y="0"/>
                  <a:pt x="185" y="0"/>
                </a:cubicBezTo>
                <a:lnTo>
                  <a:pt x="25813" y="0"/>
                </a:lnTo>
                <a:cubicBezTo>
                  <a:pt x="25826" y="0"/>
                  <a:pt x="25838" y="1"/>
                  <a:pt x="25850" y="4"/>
                </a:cubicBezTo>
                <a:cubicBezTo>
                  <a:pt x="25862" y="6"/>
                  <a:pt x="25873" y="10"/>
                  <a:pt x="25885" y="14"/>
                </a:cubicBezTo>
                <a:cubicBezTo>
                  <a:pt x="25896" y="19"/>
                  <a:pt x="25906" y="25"/>
                  <a:pt x="25917" y="32"/>
                </a:cubicBezTo>
                <a:cubicBezTo>
                  <a:pt x="25927" y="38"/>
                  <a:pt x="25936" y="46"/>
                  <a:pt x="25945" y="55"/>
                </a:cubicBezTo>
                <a:cubicBezTo>
                  <a:pt x="25953" y="63"/>
                  <a:pt x="25961" y="73"/>
                  <a:pt x="25968" y="83"/>
                </a:cubicBezTo>
                <a:cubicBezTo>
                  <a:pt x="25975" y="93"/>
                  <a:pt x="25980" y="104"/>
                  <a:pt x="25985" y="115"/>
                </a:cubicBezTo>
                <a:cubicBezTo>
                  <a:pt x="25990" y="126"/>
                  <a:pt x="25993" y="138"/>
                  <a:pt x="25996" y="150"/>
                </a:cubicBezTo>
                <a:cubicBezTo>
                  <a:pt x="25998" y="162"/>
                  <a:pt x="25999" y="174"/>
                  <a:pt x="25999" y="186"/>
                </a:cubicBezTo>
                <a:lnTo>
                  <a:pt x="25999" y="930"/>
                </a:lnTo>
                <a:lnTo>
                  <a:pt x="0" y="93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8" name="Freihandform: Form 227"/>
          <p:cNvSpPr/>
          <p:nvPr/>
        </p:nvSpPr>
        <p:spPr>
          <a:xfrm>
            <a:off x="685080" y="1805040"/>
            <a:ext cx="9343080" cy="401400"/>
          </a:xfrm>
          <a:custGeom>
            <a:avLst/>
            <a:gdLst/>
            <a:ahLst/>
            <a:cxnLst/>
            <a:rect l="0" t="0" r="r" b="b"/>
            <a:pathLst>
              <a:path w="25953" h="1115">
                <a:moveTo>
                  <a:pt x="0" y="1021"/>
                </a:moveTo>
                <a:lnTo>
                  <a:pt x="0" y="92"/>
                </a:lnTo>
                <a:cubicBezTo>
                  <a:pt x="0" y="80"/>
                  <a:pt x="1" y="68"/>
                  <a:pt x="4" y="57"/>
                </a:cubicBezTo>
                <a:cubicBezTo>
                  <a:pt x="6" y="45"/>
                  <a:pt x="9" y="35"/>
                  <a:pt x="14" y="27"/>
                </a:cubicBezTo>
                <a:cubicBezTo>
                  <a:pt x="18" y="18"/>
                  <a:pt x="23" y="11"/>
                  <a:pt x="29" y="7"/>
                </a:cubicBezTo>
                <a:cubicBezTo>
                  <a:pt x="34" y="2"/>
                  <a:pt x="40" y="0"/>
                  <a:pt x="46" y="0"/>
                </a:cubicBezTo>
                <a:lnTo>
                  <a:pt x="25860" y="0"/>
                </a:lnTo>
                <a:cubicBezTo>
                  <a:pt x="25873" y="0"/>
                  <a:pt x="25884" y="2"/>
                  <a:pt x="25896" y="7"/>
                </a:cubicBezTo>
                <a:cubicBezTo>
                  <a:pt x="25907" y="11"/>
                  <a:pt x="25917" y="18"/>
                  <a:pt x="25926" y="27"/>
                </a:cubicBezTo>
                <a:cubicBezTo>
                  <a:pt x="25935" y="35"/>
                  <a:pt x="25941" y="45"/>
                  <a:pt x="25946" y="57"/>
                </a:cubicBezTo>
                <a:cubicBezTo>
                  <a:pt x="25951" y="68"/>
                  <a:pt x="25953" y="80"/>
                  <a:pt x="25953" y="92"/>
                </a:cubicBezTo>
                <a:lnTo>
                  <a:pt x="25953" y="1021"/>
                </a:lnTo>
                <a:cubicBezTo>
                  <a:pt x="25953" y="1033"/>
                  <a:pt x="25951" y="1045"/>
                  <a:pt x="25946" y="1056"/>
                </a:cubicBezTo>
                <a:cubicBezTo>
                  <a:pt x="25941" y="1068"/>
                  <a:pt x="25935" y="1078"/>
                  <a:pt x="25926" y="1087"/>
                </a:cubicBezTo>
                <a:cubicBezTo>
                  <a:pt x="25917" y="1095"/>
                  <a:pt x="25907" y="1102"/>
                  <a:pt x="25896" y="1107"/>
                </a:cubicBezTo>
                <a:cubicBezTo>
                  <a:pt x="25884" y="1111"/>
                  <a:pt x="25873" y="1115"/>
                  <a:pt x="25860" y="1115"/>
                </a:cubicBezTo>
                <a:lnTo>
                  <a:pt x="46" y="1115"/>
                </a:lnTo>
                <a:cubicBezTo>
                  <a:pt x="40" y="1115"/>
                  <a:pt x="34" y="1111"/>
                  <a:pt x="29" y="1107"/>
                </a:cubicBezTo>
                <a:cubicBezTo>
                  <a:pt x="23" y="1102"/>
                  <a:pt x="18" y="1095"/>
                  <a:pt x="14" y="1087"/>
                </a:cubicBezTo>
                <a:cubicBezTo>
                  <a:pt x="9" y="1078"/>
                  <a:pt x="6" y="1068"/>
                  <a:pt x="4" y="1056"/>
                </a:cubicBezTo>
                <a:cubicBezTo>
                  <a:pt x="1" y="1045"/>
                  <a:pt x="0" y="1033"/>
                  <a:pt x="0" y="1021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9" name="Freihandform: Form 228"/>
          <p:cNvSpPr/>
          <p:nvPr/>
        </p:nvSpPr>
        <p:spPr>
          <a:xfrm>
            <a:off x="668520" y="1805040"/>
            <a:ext cx="33480" cy="401400"/>
          </a:xfrm>
          <a:custGeom>
            <a:avLst/>
            <a:gdLst/>
            <a:ahLst/>
            <a:cxnLst/>
            <a:rect l="0" t="0" r="r" b="b"/>
            <a:pathLst>
              <a:path w="93" h="1115">
                <a:moveTo>
                  <a:pt x="0" y="0"/>
                </a:moveTo>
                <a:lnTo>
                  <a:pt x="93" y="0"/>
                </a:lnTo>
                <a:lnTo>
                  <a:pt x="93" y="1115"/>
                </a:lnTo>
                <a:lnTo>
                  <a:pt x="0" y="111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0" name="Freihandform: Form 229"/>
          <p:cNvSpPr/>
          <p:nvPr/>
        </p:nvSpPr>
        <p:spPr>
          <a:xfrm>
            <a:off x="685080" y="2272680"/>
            <a:ext cx="9343080" cy="401760"/>
          </a:xfrm>
          <a:custGeom>
            <a:avLst/>
            <a:gdLst/>
            <a:ahLst/>
            <a:cxnLst/>
            <a:rect l="0" t="0" r="r" b="b"/>
            <a:pathLst>
              <a:path w="25953" h="1116">
                <a:moveTo>
                  <a:pt x="0" y="1023"/>
                </a:moveTo>
                <a:lnTo>
                  <a:pt x="0" y="93"/>
                </a:lnTo>
                <a:cubicBezTo>
                  <a:pt x="0" y="81"/>
                  <a:pt x="1" y="69"/>
                  <a:pt x="4" y="58"/>
                </a:cubicBezTo>
                <a:cubicBezTo>
                  <a:pt x="6" y="46"/>
                  <a:pt x="9" y="36"/>
                  <a:pt x="14" y="28"/>
                </a:cubicBezTo>
                <a:cubicBezTo>
                  <a:pt x="18" y="19"/>
                  <a:pt x="23" y="12"/>
                  <a:pt x="29" y="8"/>
                </a:cubicBezTo>
                <a:cubicBezTo>
                  <a:pt x="34" y="3"/>
                  <a:pt x="40" y="0"/>
                  <a:pt x="46" y="0"/>
                </a:cubicBezTo>
                <a:lnTo>
                  <a:pt x="25860" y="0"/>
                </a:lnTo>
                <a:cubicBezTo>
                  <a:pt x="25873" y="0"/>
                  <a:pt x="25884" y="3"/>
                  <a:pt x="25896" y="8"/>
                </a:cubicBezTo>
                <a:cubicBezTo>
                  <a:pt x="25907" y="12"/>
                  <a:pt x="25917" y="19"/>
                  <a:pt x="25926" y="28"/>
                </a:cubicBezTo>
                <a:cubicBezTo>
                  <a:pt x="25935" y="36"/>
                  <a:pt x="25941" y="46"/>
                  <a:pt x="25946" y="58"/>
                </a:cubicBezTo>
                <a:cubicBezTo>
                  <a:pt x="25951" y="69"/>
                  <a:pt x="25953" y="81"/>
                  <a:pt x="25953" y="93"/>
                </a:cubicBezTo>
                <a:lnTo>
                  <a:pt x="25953" y="1023"/>
                </a:lnTo>
                <a:cubicBezTo>
                  <a:pt x="25953" y="1035"/>
                  <a:pt x="25951" y="1047"/>
                  <a:pt x="25946" y="1058"/>
                </a:cubicBezTo>
                <a:cubicBezTo>
                  <a:pt x="25941" y="1070"/>
                  <a:pt x="25935" y="1080"/>
                  <a:pt x="25926" y="1088"/>
                </a:cubicBezTo>
                <a:cubicBezTo>
                  <a:pt x="25917" y="1097"/>
                  <a:pt x="25907" y="1104"/>
                  <a:pt x="25896" y="1109"/>
                </a:cubicBezTo>
                <a:cubicBezTo>
                  <a:pt x="25884" y="1113"/>
                  <a:pt x="25873" y="1116"/>
                  <a:pt x="25860" y="1116"/>
                </a:cubicBezTo>
                <a:lnTo>
                  <a:pt x="46" y="1116"/>
                </a:lnTo>
                <a:cubicBezTo>
                  <a:pt x="40" y="1116"/>
                  <a:pt x="34" y="1113"/>
                  <a:pt x="29" y="1109"/>
                </a:cubicBezTo>
                <a:cubicBezTo>
                  <a:pt x="23" y="1104"/>
                  <a:pt x="18" y="1097"/>
                  <a:pt x="14" y="1088"/>
                </a:cubicBezTo>
                <a:cubicBezTo>
                  <a:pt x="9" y="1080"/>
                  <a:pt x="6" y="1070"/>
                  <a:pt x="4" y="1058"/>
                </a:cubicBezTo>
                <a:cubicBezTo>
                  <a:pt x="1" y="1047"/>
                  <a:pt x="0" y="1035"/>
                  <a:pt x="0" y="1023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1" name="Freihandform: Form 230"/>
          <p:cNvSpPr/>
          <p:nvPr/>
        </p:nvSpPr>
        <p:spPr>
          <a:xfrm>
            <a:off x="668520" y="2272680"/>
            <a:ext cx="33480" cy="401760"/>
          </a:xfrm>
          <a:custGeom>
            <a:avLst/>
            <a:gdLst/>
            <a:ahLst/>
            <a:cxnLst/>
            <a:rect l="0" t="0" r="r" b="b"/>
            <a:pathLst>
              <a:path w="93" h="1116">
                <a:moveTo>
                  <a:pt x="0" y="0"/>
                </a:moveTo>
                <a:lnTo>
                  <a:pt x="93" y="0"/>
                </a:lnTo>
                <a:lnTo>
                  <a:pt x="93" y="1116"/>
                </a:lnTo>
                <a:lnTo>
                  <a:pt x="0" y="111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2" name="Freihandform: Form 231"/>
          <p:cNvSpPr/>
          <p:nvPr/>
        </p:nvSpPr>
        <p:spPr>
          <a:xfrm>
            <a:off x="685080" y="2740680"/>
            <a:ext cx="9343080" cy="602280"/>
          </a:xfrm>
          <a:custGeom>
            <a:avLst/>
            <a:gdLst/>
            <a:ahLst/>
            <a:cxnLst/>
            <a:rect l="0" t="0" r="r" b="b"/>
            <a:pathLst>
              <a:path w="25953" h="1673">
                <a:moveTo>
                  <a:pt x="0" y="1580"/>
                </a:moveTo>
                <a:lnTo>
                  <a:pt x="0" y="93"/>
                </a:lnTo>
                <a:cubicBezTo>
                  <a:pt x="0" y="81"/>
                  <a:pt x="1" y="69"/>
                  <a:pt x="4" y="58"/>
                </a:cubicBezTo>
                <a:cubicBezTo>
                  <a:pt x="6" y="46"/>
                  <a:pt x="9" y="36"/>
                  <a:pt x="14" y="28"/>
                </a:cubicBezTo>
                <a:cubicBezTo>
                  <a:pt x="18" y="19"/>
                  <a:pt x="23" y="12"/>
                  <a:pt x="29" y="7"/>
                </a:cubicBezTo>
                <a:cubicBezTo>
                  <a:pt x="34" y="3"/>
                  <a:pt x="40" y="0"/>
                  <a:pt x="46" y="0"/>
                </a:cubicBezTo>
                <a:lnTo>
                  <a:pt x="25860" y="0"/>
                </a:lnTo>
                <a:cubicBezTo>
                  <a:pt x="25873" y="0"/>
                  <a:pt x="25884" y="3"/>
                  <a:pt x="25896" y="7"/>
                </a:cubicBezTo>
                <a:cubicBezTo>
                  <a:pt x="25907" y="12"/>
                  <a:pt x="25917" y="19"/>
                  <a:pt x="25926" y="28"/>
                </a:cubicBezTo>
                <a:cubicBezTo>
                  <a:pt x="25935" y="36"/>
                  <a:pt x="25941" y="46"/>
                  <a:pt x="25946" y="58"/>
                </a:cubicBezTo>
                <a:cubicBezTo>
                  <a:pt x="25951" y="69"/>
                  <a:pt x="25953" y="81"/>
                  <a:pt x="25953" y="93"/>
                </a:cubicBezTo>
                <a:lnTo>
                  <a:pt x="25953" y="1580"/>
                </a:lnTo>
                <a:cubicBezTo>
                  <a:pt x="25953" y="1592"/>
                  <a:pt x="25951" y="1604"/>
                  <a:pt x="25946" y="1615"/>
                </a:cubicBezTo>
                <a:cubicBezTo>
                  <a:pt x="25941" y="1627"/>
                  <a:pt x="25935" y="1637"/>
                  <a:pt x="25926" y="1646"/>
                </a:cubicBezTo>
                <a:cubicBezTo>
                  <a:pt x="25917" y="1654"/>
                  <a:pt x="25907" y="1661"/>
                  <a:pt x="25896" y="1666"/>
                </a:cubicBezTo>
                <a:cubicBezTo>
                  <a:pt x="25884" y="1670"/>
                  <a:pt x="25873" y="1673"/>
                  <a:pt x="25860" y="1673"/>
                </a:cubicBezTo>
                <a:lnTo>
                  <a:pt x="46" y="1673"/>
                </a:lnTo>
                <a:cubicBezTo>
                  <a:pt x="40" y="1673"/>
                  <a:pt x="34" y="1670"/>
                  <a:pt x="29" y="1666"/>
                </a:cubicBezTo>
                <a:cubicBezTo>
                  <a:pt x="23" y="1661"/>
                  <a:pt x="18" y="1654"/>
                  <a:pt x="14" y="1646"/>
                </a:cubicBezTo>
                <a:cubicBezTo>
                  <a:pt x="9" y="1637"/>
                  <a:pt x="6" y="1627"/>
                  <a:pt x="4" y="1615"/>
                </a:cubicBezTo>
                <a:cubicBezTo>
                  <a:pt x="1" y="1604"/>
                  <a:pt x="0" y="1592"/>
                  <a:pt x="0" y="1580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3" name="Freihandform: Form 232"/>
          <p:cNvSpPr/>
          <p:nvPr/>
        </p:nvSpPr>
        <p:spPr>
          <a:xfrm>
            <a:off x="668520" y="2740680"/>
            <a:ext cx="33480" cy="602280"/>
          </a:xfrm>
          <a:custGeom>
            <a:avLst/>
            <a:gdLst/>
            <a:ahLst/>
            <a:cxnLst/>
            <a:rect l="0" t="0" r="r" b="b"/>
            <a:pathLst>
              <a:path w="93" h="1673">
                <a:moveTo>
                  <a:pt x="0" y="0"/>
                </a:moveTo>
                <a:lnTo>
                  <a:pt x="93" y="0"/>
                </a:lnTo>
                <a:lnTo>
                  <a:pt x="93" y="1673"/>
                </a:lnTo>
                <a:lnTo>
                  <a:pt x="0" y="167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4" name="Freihandform: Form 233"/>
          <p:cNvSpPr/>
          <p:nvPr/>
        </p:nvSpPr>
        <p:spPr>
          <a:xfrm>
            <a:off x="685080" y="3409200"/>
            <a:ext cx="9343080" cy="401760"/>
          </a:xfrm>
          <a:custGeom>
            <a:avLst/>
            <a:gdLst/>
            <a:ahLst/>
            <a:cxnLst/>
            <a:rect l="0" t="0" r="r" b="b"/>
            <a:pathLst>
              <a:path w="25953" h="1116">
                <a:moveTo>
                  <a:pt x="0" y="1022"/>
                </a:moveTo>
                <a:lnTo>
                  <a:pt x="0" y="93"/>
                </a:lnTo>
                <a:cubicBezTo>
                  <a:pt x="0" y="81"/>
                  <a:pt x="1" y="69"/>
                  <a:pt x="4" y="58"/>
                </a:cubicBezTo>
                <a:cubicBezTo>
                  <a:pt x="6" y="46"/>
                  <a:pt x="9" y="36"/>
                  <a:pt x="14" y="28"/>
                </a:cubicBezTo>
                <a:cubicBezTo>
                  <a:pt x="18" y="19"/>
                  <a:pt x="23" y="12"/>
                  <a:pt x="29" y="7"/>
                </a:cubicBezTo>
                <a:cubicBezTo>
                  <a:pt x="34" y="3"/>
                  <a:pt x="40" y="0"/>
                  <a:pt x="46" y="0"/>
                </a:cubicBezTo>
                <a:lnTo>
                  <a:pt x="25860" y="0"/>
                </a:lnTo>
                <a:cubicBezTo>
                  <a:pt x="25873" y="0"/>
                  <a:pt x="25884" y="3"/>
                  <a:pt x="25896" y="7"/>
                </a:cubicBezTo>
                <a:cubicBezTo>
                  <a:pt x="25907" y="12"/>
                  <a:pt x="25917" y="19"/>
                  <a:pt x="25926" y="28"/>
                </a:cubicBezTo>
                <a:cubicBezTo>
                  <a:pt x="25935" y="36"/>
                  <a:pt x="25941" y="46"/>
                  <a:pt x="25946" y="58"/>
                </a:cubicBezTo>
                <a:cubicBezTo>
                  <a:pt x="25951" y="69"/>
                  <a:pt x="25953" y="81"/>
                  <a:pt x="25953" y="93"/>
                </a:cubicBezTo>
                <a:lnTo>
                  <a:pt x="25953" y="1022"/>
                </a:lnTo>
                <a:cubicBezTo>
                  <a:pt x="25953" y="1034"/>
                  <a:pt x="25951" y="1046"/>
                  <a:pt x="25946" y="1057"/>
                </a:cubicBezTo>
                <a:cubicBezTo>
                  <a:pt x="25941" y="1069"/>
                  <a:pt x="25935" y="1079"/>
                  <a:pt x="25926" y="1087"/>
                </a:cubicBezTo>
                <a:cubicBezTo>
                  <a:pt x="25917" y="1096"/>
                  <a:pt x="25907" y="1103"/>
                  <a:pt x="25896" y="1108"/>
                </a:cubicBezTo>
                <a:cubicBezTo>
                  <a:pt x="25884" y="1112"/>
                  <a:pt x="25873" y="1116"/>
                  <a:pt x="25860" y="1116"/>
                </a:cubicBezTo>
                <a:lnTo>
                  <a:pt x="46" y="1116"/>
                </a:lnTo>
                <a:cubicBezTo>
                  <a:pt x="40" y="1116"/>
                  <a:pt x="34" y="1112"/>
                  <a:pt x="29" y="1108"/>
                </a:cubicBezTo>
                <a:cubicBezTo>
                  <a:pt x="23" y="1103"/>
                  <a:pt x="18" y="1096"/>
                  <a:pt x="14" y="1087"/>
                </a:cubicBezTo>
                <a:cubicBezTo>
                  <a:pt x="9" y="1079"/>
                  <a:pt x="6" y="1069"/>
                  <a:pt x="4" y="1057"/>
                </a:cubicBezTo>
                <a:cubicBezTo>
                  <a:pt x="1" y="1046"/>
                  <a:pt x="0" y="1034"/>
                  <a:pt x="0" y="1022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5" name="Freihandform: Form 234"/>
          <p:cNvSpPr/>
          <p:nvPr/>
        </p:nvSpPr>
        <p:spPr>
          <a:xfrm>
            <a:off x="668520" y="3409200"/>
            <a:ext cx="33480" cy="401760"/>
          </a:xfrm>
          <a:custGeom>
            <a:avLst/>
            <a:gdLst/>
            <a:ahLst/>
            <a:cxnLst/>
            <a:rect l="0" t="0" r="r" b="b"/>
            <a:pathLst>
              <a:path w="93" h="1116">
                <a:moveTo>
                  <a:pt x="0" y="0"/>
                </a:moveTo>
                <a:lnTo>
                  <a:pt x="93" y="0"/>
                </a:lnTo>
                <a:lnTo>
                  <a:pt x="93" y="1116"/>
                </a:lnTo>
                <a:lnTo>
                  <a:pt x="0" y="111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6" name="Textfeld 235"/>
          <p:cNvSpPr txBox="1"/>
          <p:nvPr/>
        </p:nvSpPr>
        <p:spPr>
          <a:xfrm>
            <a:off x="3727080" y="7271640"/>
            <a:ext cx="41965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Therapieoptionen für Myasthenia Gravis: Chancen und Risiken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7" name="Textfeld 236"/>
          <p:cNvSpPr txBox="1"/>
          <p:nvPr/>
        </p:nvSpPr>
        <p:spPr>
          <a:xfrm>
            <a:off x="802080" y="1488600"/>
            <a:ext cx="9370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1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Medikament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8" name="Textfeld 237"/>
          <p:cNvSpPr txBox="1"/>
          <p:nvPr/>
        </p:nvSpPr>
        <p:spPr>
          <a:xfrm>
            <a:off x="2534040" y="1488600"/>
            <a:ext cx="11131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1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Verabreichung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9" name="Textfeld 238"/>
          <p:cNvSpPr txBox="1"/>
          <p:nvPr/>
        </p:nvSpPr>
        <p:spPr>
          <a:xfrm>
            <a:off x="4266000" y="1488600"/>
            <a:ext cx="112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1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Typische Dosis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0" name="Textfeld 239"/>
          <p:cNvSpPr txBox="1"/>
          <p:nvPr/>
        </p:nvSpPr>
        <p:spPr>
          <a:xfrm>
            <a:off x="6430680" y="1488600"/>
            <a:ext cx="7891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1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Wirkdauer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41" name="Grafik 240"/>
          <p:cNvPicPr/>
          <p:nvPr/>
        </p:nvPicPr>
        <p:blipFill>
          <a:blip r:embed="rId5"/>
          <a:stretch/>
        </p:blipFill>
        <p:spPr>
          <a:xfrm>
            <a:off x="802080" y="1938600"/>
            <a:ext cx="15012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42" name="Textfeld 241"/>
          <p:cNvSpPr txBox="1"/>
          <p:nvPr/>
        </p:nvSpPr>
        <p:spPr>
          <a:xfrm>
            <a:off x="8162280" y="1488600"/>
            <a:ext cx="13384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1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Hauptanwendung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3" name="Textfeld 242"/>
          <p:cNvSpPr txBox="1"/>
          <p:nvPr/>
        </p:nvSpPr>
        <p:spPr>
          <a:xfrm>
            <a:off x="1053000" y="1923480"/>
            <a:ext cx="6634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Prednison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4" name="Textfeld 243"/>
          <p:cNvSpPr txBox="1"/>
          <p:nvPr/>
        </p:nvSpPr>
        <p:spPr>
          <a:xfrm>
            <a:off x="2540520" y="1923480"/>
            <a:ext cx="2808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Oral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5" name="Textfeld 244"/>
          <p:cNvSpPr txBox="1"/>
          <p:nvPr/>
        </p:nvSpPr>
        <p:spPr>
          <a:xfrm>
            <a:off x="4278600" y="1923480"/>
            <a:ext cx="29386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10–60 mg/Tag → ausschleichen Intermediär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46" name="Grafik 245"/>
          <p:cNvPicPr/>
          <p:nvPr/>
        </p:nvPicPr>
        <p:blipFill>
          <a:blip r:embed="rId6"/>
          <a:stretch/>
        </p:blipFill>
        <p:spPr>
          <a:xfrm>
            <a:off x="802080" y="2406600"/>
            <a:ext cx="15012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47" name="Textfeld 246"/>
          <p:cNvSpPr txBox="1"/>
          <p:nvPr/>
        </p:nvSpPr>
        <p:spPr>
          <a:xfrm>
            <a:off x="8189640" y="1923480"/>
            <a:ext cx="11898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Erstlinientherapie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8" name="Textfeld 247"/>
          <p:cNvSpPr txBox="1"/>
          <p:nvPr/>
        </p:nvSpPr>
        <p:spPr>
          <a:xfrm>
            <a:off x="1053000" y="2391120"/>
            <a:ext cx="7830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Prednisolon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9" name="Textfeld 248"/>
          <p:cNvSpPr txBox="1"/>
          <p:nvPr/>
        </p:nvSpPr>
        <p:spPr>
          <a:xfrm>
            <a:off x="2540520" y="2391120"/>
            <a:ext cx="2808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Oral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0" name="Textfeld 249"/>
          <p:cNvSpPr txBox="1"/>
          <p:nvPr/>
        </p:nvSpPr>
        <p:spPr>
          <a:xfrm>
            <a:off x="4278600" y="2391120"/>
            <a:ext cx="9586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Wie Prednison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1" name="Textfeld 250"/>
          <p:cNvSpPr txBox="1"/>
          <p:nvPr/>
        </p:nvSpPr>
        <p:spPr>
          <a:xfrm>
            <a:off x="6451560" y="2391120"/>
            <a:ext cx="7884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Intermediär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52" name="Grafik 251"/>
          <p:cNvPicPr/>
          <p:nvPr/>
        </p:nvPicPr>
        <p:blipFill>
          <a:blip r:embed="rId7"/>
          <a:stretch/>
        </p:blipFill>
        <p:spPr>
          <a:xfrm>
            <a:off x="802080" y="297504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53" name="Textfeld 252"/>
          <p:cNvSpPr txBox="1"/>
          <p:nvPr/>
        </p:nvSpPr>
        <p:spPr>
          <a:xfrm>
            <a:off x="8189640" y="2391120"/>
            <a:ext cx="16423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Alternative zu Prednison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4" name="Textfeld 253"/>
          <p:cNvSpPr txBox="1"/>
          <p:nvPr/>
        </p:nvSpPr>
        <p:spPr>
          <a:xfrm>
            <a:off x="1036080" y="2959560"/>
            <a:ext cx="12394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Methylprednisolon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5" name="Textfeld 254"/>
          <p:cNvSpPr txBox="1"/>
          <p:nvPr/>
        </p:nvSpPr>
        <p:spPr>
          <a:xfrm>
            <a:off x="2540520" y="2959560"/>
            <a:ext cx="5425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IV / Oral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6" name="Textfeld 255"/>
          <p:cNvSpPr txBox="1"/>
          <p:nvPr/>
        </p:nvSpPr>
        <p:spPr>
          <a:xfrm>
            <a:off x="4278600" y="2959560"/>
            <a:ext cx="30265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IV: 500–1000 mg/Tag (3–5 Tage) Intermediär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7" name="Textfeld 256"/>
          <p:cNvSpPr txBox="1"/>
          <p:nvPr/>
        </p:nvSpPr>
        <p:spPr>
          <a:xfrm>
            <a:off x="8189640" y="2859120"/>
            <a:ext cx="15026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Schnelle Kontrolle von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58" name="Grafik 257"/>
          <p:cNvPicPr/>
          <p:nvPr/>
        </p:nvPicPr>
        <p:blipFill>
          <a:blip r:embed="rId8"/>
          <a:stretch/>
        </p:blipFill>
        <p:spPr>
          <a:xfrm>
            <a:off x="802080" y="3543120"/>
            <a:ext cx="15012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59" name="Textfeld 258"/>
          <p:cNvSpPr txBox="1"/>
          <p:nvPr/>
        </p:nvSpPr>
        <p:spPr>
          <a:xfrm>
            <a:off x="8189640" y="3060000"/>
            <a:ext cx="5821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Schüben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0" name="Textfeld 259"/>
          <p:cNvSpPr txBox="1"/>
          <p:nvPr/>
        </p:nvSpPr>
        <p:spPr>
          <a:xfrm>
            <a:off x="1053000" y="3527640"/>
            <a:ext cx="10177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Dexamethason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1" name="Textfeld 260"/>
          <p:cNvSpPr txBox="1"/>
          <p:nvPr/>
        </p:nvSpPr>
        <p:spPr>
          <a:xfrm>
            <a:off x="2540520" y="3527640"/>
            <a:ext cx="5425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Oral / IV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2" name="Textfeld 261"/>
          <p:cNvSpPr txBox="1"/>
          <p:nvPr/>
        </p:nvSpPr>
        <p:spPr>
          <a:xfrm>
            <a:off x="4278600" y="3527640"/>
            <a:ext cx="7912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1–4 mg/Tag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3" name="Textfeld 262"/>
          <p:cNvSpPr txBox="1"/>
          <p:nvPr/>
        </p:nvSpPr>
        <p:spPr>
          <a:xfrm>
            <a:off x="6451560" y="3527640"/>
            <a:ext cx="3276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Lang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4" name="Freihandform: Form 263"/>
          <p:cNvSpPr/>
          <p:nvPr/>
        </p:nvSpPr>
        <p:spPr>
          <a:xfrm>
            <a:off x="534600" y="4211640"/>
            <a:ext cx="4613400" cy="2406960"/>
          </a:xfrm>
          <a:custGeom>
            <a:avLst/>
            <a:gdLst/>
            <a:ahLst/>
            <a:cxnLst/>
            <a:rect l="0" t="0" r="r" b="b"/>
            <a:pathLst>
              <a:path w="12815" h="6686">
                <a:moveTo>
                  <a:pt x="0" y="6501"/>
                </a:moveTo>
                <a:lnTo>
                  <a:pt x="0" y="186"/>
                </a:lnTo>
                <a:cubicBezTo>
                  <a:pt x="0" y="173"/>
                  <a:pt x="1" y="161"/>
                  <a:pt x="4" y="149"/>
                </a:cubicBezTo>
                <a:cubicBezTo>
                  <a:pt x="6" y="137"/>
                  <a:pt x="10" y="126"/>
                  <a:pt x="14" y="115"/>
                </a:cubicBezTo>
                <a:cubicBezTo>
                  <a:pt x="19" y="103"/>
                  <a:pt x="25" y="93"/>
                  <a:pt x="31" y="82"/>
                </a:cubicBezTo>
                <a:cubicBezTo>
                  <a:pt x="38" y="72"/>
                  <a:pt x="46" y="63"/>
                  <a:pt x="55" y="54"/>
                </a:cubicBezTo>
                <a:cubicBezTo>
                  <a:pt x="63" y="46"/>
                  <a:pt x="73" y="38"/>
                  <a:pt x="83" y="31"/>
                </a:cubicBezTo>
                <a:cubicBezTo>
                  <a:pt x="93" y="24"/>
                  <a:pt x="104" y="19"/>
                  <a:pt x="115" y="14"/>
                </a:cubicBezTo>
                <a:cubicBezTo>
                  <a:pt x="126" y="9"/>
                  <a:pt x="138" y="6"/>
                  <a:pt x="150" y="3"/>
                </a:cubicBezTo>
                <a:cubicBezTo>
                  <a:pt x="162" y="1"/>
                  <a:pt x="174" y="0"/>
                  <a:pt x="186" y="0"/>
                </a:cubicBezTo>
                <a:lnTo>
                  <a:pt x="12629" y="0"/>
                </a:lnTo>
                <a:cubicBezTo>
                  <a:pt x="12641" y="0"/>
                  <a:pt x="12653" y="1"/>
                  <a:pt x="12665" y="3"/>
                </a:cubicBezTo>
                <a:cubicBezTo>
                  <a:pt x="12677" y="6"/>
                  <a:pt x="12689" y="9"/>
                  <a:pt x="12700" y="14"/>
                </a:cubicBezTo>
                <a:cubicBezTo>
                  <a:pt x="12711" y="19"/>
                  <a:pt x="12722" y="24"/>
                  <a:pt x="12732" y="31"/>
                </a:cubicBezTo>
                <a:cubicBezTo>
                  <a:pt x="12742" y="38"/>
                  <a:pt x="12752" y="46"/>
                  <a:pt x="12760" y="54"/>
                </a:cubicBezTo>
                <a:cubicBezTo>
                  <a:pt x="12769" y="63"/>
                  <a:pt x="12777" y="72"/>
                  <a:pt x="12783" y="82"/>
                </a:cubicBezTo>
                <a:cubicBezTo>
                  <a:pt x="12790" y="93"/>
                  <a:pt x="12796" y="103"/>
                  <a:pt x="12801" y="115"/>
                </a:cubicBezTo>
                <a:cubicBezTo>
                  <a:pt x="12805" y="126"/>
                  <a:pt x="12809" y="137"/>
                  <a:pt x="12811" y="149"/>
                </a:cubicBezTo>
                <a:cubicBezTo>
                  <a:pt x="12814" y="161"/>
                  <a:pt x="12815" y="173"/>
                  <a:pt x="12815" y="186"/>
                </a:cubicBezTo>
                <a:lnTo>
                  <a:pt x="12815" y="6501"/>
                </a:lnTo>
                <a:cubicBezTo>
                  <a:pt x="12815" y="6513"/>
                  <a:pt x="12814" y="6525"/>
                  <a:pt x="12811" y="6537"/>
                </a:cubicBezTo>
                <a:cubicBezTo>
                  <a:pt x="12809" y="6549"/>
                  <a:pt x="12805" y="6560"/>
                  <a:pt x="12801" y="6572"/>
                </a:cubicBezTo>
                <a:cubicBezTo>
                  <a:pt x="12796" y="6583"/>
                  <a:pt x="12790" y="6594"/>
                  <a:pt x="12783" y="6604"/>
                </a:cubicBezTo>
                <a:cubicBezTo>
                  <a:pt x="12777" y="6614"/>
                  <a:pt x="12769" y="6623"/>
                  <a:pt x="12760" y="6632"/>
                </a:cubicBezTo>
                <a:cubicBezTo>
                  <a:pt x="12752" y="6640"/>
                  <a:pt x="12742" y="6648"/>
                  <a:pt x="12732" y="6655"/>
                </a:cubicBezTo>
                <a:cubicBezTo>
                  <a:pt x="12722" y="6662"/>
                  <a:pt x="12711" y="6667"/>
                  <a:pt x="12700" y="6672"/>
                </a:cubicBezTo>
                <a:cubicBezTo>
                  <a:pt x="12689" y="6677"/>
                  <a:pt x="12677" y="6680"/>
                  <a:pt x="12665" y="6683"/>
                </a:cubicBezTo>
                <a:cubicBezTo>
                  <a:pt x="12653" y="6685"/>
                  <a:pt x="12641" y="6686"/>
                  <a:pt x="12629" y="6686"/>
                </a:cubicBezTo>
                <a:lnTo>
                  <a:pt x="186" y="6686"/>
                </a:lnTo>
                <a:cubicBezTo>
                  <a:pt x="174" y="6686"/>
                  <a:pt x="162" y="6685"/>
                  <a:pt x="150" y="6683"/>
                </a:cubicBezTo>
                <a:cubicBezTo>
                  <a:pt x="138" y="6680"/>
                  <a:pt x="126" y="6677"/>
                  <a:pt x="115" y="6672"/>
                </a:cubicBezTo>
                <a:cubicBezTo>
                  <a:pt x="104" y="6667"/>
                  <a:pt x="93" y="6662"/>
                  <a:pt x="83" y="6655"/>
                </a:cubicBezTo>
                <a:cubicBezTo>
                  <a:pt x="73" y="6648"/>
                  <a:pt x="63" y="6640"/>
                  <a:pt x="55" y="6632"/>
                </a:cubicBezTo>
                <a:cubicBezTo>
                  <a:pt x="46" y="6623"/>
                  <a:pt x="38" y="6614"/>
                  <a:pt x="31" y="6604"/>
                </a:cubicBezTo>
                <a:cubicBezTo>
                  <a:pt x="25" y="6594"/>
                  <a:pt x="19" y="6583"/>
                  <a:pt x="14" y="6572"/>
                </a:cubicBezTo>
                <a:cubicBezTo>
                  <a:pt x="10" y="6560"/>
                  <a:pt x="6" y="6549"/>
                  <a:pt x="4" y="6537"/>
                </a:cubicBezTo>
                <a:cubicBezTo>
                  <a:pt x="1" y="6525"/>
                  <a:pt x="0" y="6513"/>
                  <a:pt x="0" y="6501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5" name="Freihandform: Form 264"/>
          <p:cNvSpPr/>
          <p:nvPr/>
        </p:nvSpPr>
        <p:spPr>
          <a:xfrm>
            <a:off x="735120" y="4412160"/>
            <a:ext cx="267840" cy="334800"/>
          </a:xfrm>
          <a:custGeom>
            <a:avLst/>
            <a:gdLst/>
            <a:ahLst/>
            <a:cxnLst/>
            <a:rect l="0" t="0" r="r" b="b"/>
            <a:pathLst>
              <a:path w="744" h="930">
                <a:moveTo>
                  <a:pt x="0" y="558"/>
                </a:moveTo>
                <a:lnTo>
                  <a:pt x="0" y="372"/>
                </a:lnTo>
                <a:cubicBezTo>
                  <a:pt x="0" y="348"/>
                  <a:pt x="3" y="324"/>
                  <a:pt x="7" y="300"/>
                </a:cubicBezTo>
                <a:cubicBezTo>
                  <a:pt x="12" y="276"/>
                  <a:pt x="19" y="252"/>
                  <a:pt x="29" y="229"/>
                </a:cubicBezTo>
                <a:cubicBezTo>
                  <a:pt x="38" y="207"/>
                  <a:pt x="49" y="185"/>
                  <a:pt x="63" y="165"/>
                </a:cubicBezTo>
                <a:cubicBezTo>
                  <a:pt x="76" y="145"/>
                  <a:pt x="92" y="126"/>
                  <a:pt x="109" y="109"/>
                </a:cubicBezTo>
                <a:cubicBezTo>
                  <a:pt x="126" y="92"/>
                  <a:pt x="145" y="76"/>
                  <a:pt x="165" y="63"/>
                </a:cubicBezTo>
                <a:cubicBezTo>
                  <a:pt x="186" y="49"/>
                  <a:pt x="207" y="38"/>
                  <a:pt x="230" y="28"/>
                </a:cubicBezTo>
                <a:cubicBezTo>
                  <a:pt x="252" y="19"/>
                  <a:pt x="275" y="12"/>
                  <a:pt x="299" y="7"/>
                </a:cubicBezTo>
                <a:cubicBezTo>
                  <a:pt x="323" y="2"/>
                  <a:pt x="347" y="0"/>
                  <a:pt x="372" y="0"/>
                </a:cubicBezTo>
                <a:cubicBezTo>
                  <a:pt x="396" y="0"/>
                  <a:pt x="420" y="2"/>
                  <a:pt x="444" y="7"/>
                </a:cubicBezTo>
                <a:cubicBezTo>
                  <a:pt x="468" y="12"/>
                  <a:pt x="491" y="19"/>
                  <a:pt x="514" y="28"/>
                </a:cubicBezTo>
                <a:cubicBezTo>
                  <a:pt x="536" y="38"/>
                  <a:pt x="559" y="49"/>
                  <a:pt x="579" y="63"/>
                </a:cubicBezTo>
                <a:cubicBezTo>
                  <a:pt x="599" y="76"/>
                  <a:pt x="618" y="92"/>
                  <a:pt x="635" y="109"/>
                </a:cubicBezTo>
                <a:cubicBezTo>
                  <a:pt x="653" y="126"/>
                  <a:pt x="668" y="145"/>
                  <a:pt x="681" y="165"/>
                </a:cubicBezTo>
                <a:cubicBezTo>
                  <a:pt x="695" y="185"/>
                  <a:pt x="706" y="207"/>
                  <a:pt x="716" y="229"/>
                </a:cubicBezTo>
                <a:cubicBezTo>
                  <a:pt x="725" y="252"/>
                  <a:pt x="732" y="276"/>
                  <a:pt x="737" y="300"/>
                </a:cubicBezTo>
                <a:cubicBezTo>
                  <a:pt x="742" y="324"/>
                  <a:pt x="744" y="348"/>
                  <a:pt x="744" y="372"/>
                </a:cubicBezTo>
                <a:lnTo>
                  <a:pt x="744" y="558"/>
                </a:lnTo>
                <a:cubicBezTo>
                  <a:pt x="744" y="582"/>
                  <a:pt x="742" y="607"/>
                  <a:pt x="737" y="631"/>
                </a:cubicBezTo>
                <a:cubicBezTo>
                  <a:pt x="732" y="654"/>
                  <a:pt x="725" y="678"/>
                  <a:pt x="716" y="700"/>
                </a:cubicBezTo>
                <a:cubicBezTo>
                  <a:pt x="706" y="723"/>
                  <a:pt x="695" y="744"/>
                  <a:pt x="681" y="764"/>
                </a:cubicBezTo>
                <a:cubicBezTo>
                  <a:pt x="668" y="785"/>
                  <a:pt x="653" y="803"/>
                  <a:pt x="635" y="821"/>
                </a:cubicBezTo>
                <a:cubicBezTo>
                  <a:pt x="618" y="838"/>
                  <a:pt x="599" y="853"/>
                  <a:pt x="579" y="867"/>
                </a:cubicBezTo>
                <a:cubicBezTo>
                  <a:pt x="559" y="880"/>
                  <a:pt x="536" y="892"/>
                  <a:pt x="514" y="901"/>
                </a:cubicBezTo>
                <a:cubicBezTo>
                  <a:pt x="491" y="911"/>
                  <a:pt x="468" y="918"/>
                  <a:pt x="444" y="922"/>
                </a:cubicBezTo>
                <a:cubicBezTo>
                  <a:pt x="420" y="927"/>
                  <a:pt x="396" y="930"/>
                  <a:pt x="372" y="930"/>
                </a:cubicBezTo>
                <a:cubicBezTo>
                  <a:pt x="347" y="930"/>
                  <a:pt x="323" y="927"/>
                  <a:pt x="299" y="922"/>
                </a:cubicBezTo>
                <a:cubicBezTo>
                  <a:pt x="275" y="918"/>
                  <a:pt x="252" y="911"/>
                  <a:pt x="230" y="901"/>
                </a:cubicBezTo>
                <a:cubicBezTo>
                  <a:pt x="207" y="892"/>
                  <a:pt x="186" y="880"/>
                  <a:pt x="165" y="867"/>
                </a:cubicBezTo>
                <a:cubicBezTo>
                  <a:pt x="145" y="853"/>
                  <a:pt x="126" y="838"/>
                  <a:pt x="109" y="821"/>
                </a:cubicBezTo>
                <a:cubicBezTo>
                  <a:pt x="92" y="803"/>
                  <a:pt x="76" y="785"/>
                  <a:pt x="63" y="764"/>
                </a:cubicBezTo>
                <a:cubicBezTo>
                  <a:pt x="49" y="744"/>
                  <a:pt x="38" y="723"/>
                  <a:pt x="29" y="700"/>
                </a:cubicBezTo>
                <a:cubicBezTo>
                  <a:pt x="19" y="678"/>
                  <a:pt x="12" y="654"/>
                  <a:pt x="7" y="631"/>
                </a:cubicBezTo>
                <a:cubicBezTo>
                  <a:pt x="3" y="607"/>
                  <a:pt x="0" y="582"/>
                  <a:pt x="0" y="558"/>
                </a:cubicBezTo>
                <a:close/>
              </a:path>
            </a:pathLst>
          </a:custGeom>
          <a:solidFill>
            <a:srgbClr val="00C951">
              <a:alpha val="8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66" name="Grafik 265"/>
          <p:cNvPicPr/>
          <p:nvPr/>
        </p:nvPicPr>
        <p:blipFill>
          <a:blip r:embed="rId9"/>
          <a:stretch/>
        </p:blipFill>
        <p:spPr>
          <a:xfrm>
            <a:off x="802080" y="450432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67" name="Textfeld 266"/>
          <p:cNvSpPr txBox="1"/>
          <p:nvPr/>
        </p:nvSpPr>
        <p:spPr>
          <a:xfrm>
            <a:off x="8189640" y="3527640"/>
            <a:ext cx="11826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Selten verwendet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68" name="Grafik 267"/>
          <p:cNvPicPr/>
          <p:nvPr/>
        </p:nvPicPr>
        <p:blipFill>
          <a:blip r:embed="rId10"/>
          <a:stretch/>
        </p:blipFill>
        <p:spPr>
          <a:xfrm>
            <a:off x="735480" y="491364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69" name="Textfeld 268"/>
          <p:cNvSpPr txBox="1"/>
          <p:nvPr/>
        </p:nvSpPr>
        <p:spPr>
          <a:xfrm>
            <a:off x="1103040" y="4482720"/>
            <a:ext cx="193356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32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Wirksamkeit &amp; Vorteile</a:t>
            </a:r>
            <a:endParaRPr lang="en-US" sz="13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70" name="Grafik 269"/>
          <p:cNvPicPr/>
          <p:nvPr/>
        </p:nvPicPr>
        <p:blipFill>
          <a:blip r:embed="rId10"/>
          <a:stretch/>
        </p:blipFill>
        <p:spPr>
          <a:xfrm>
            <a:off x="735480" y="521460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71" name="Textfeld 270"/>
          <p:cNvSpPr txBox="1"/>
          <p:nvPr/>
        </p:nvSpPr>
        <p:spPr>
          <a:xfrm>
            <a:off x="936000" y="4898160"/>
            <a:ext cx="27018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Sehr wirksam gegen Ptosis und Diplopie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2" name="Textfeld 271"/>
          <p:cNvSpPr txBox="1"/>
          <p:nvPr/>
        </p:nvSpPr>
        <p:spPr>
          <a:xfrm>
            <a:off x="936000" y="5199120"/>
            <a:ext cx="40266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Reduziert signiﬁkant das Generalisierungsrisiko (bis zu 77%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73" name="Grafik 272"/>
          <p:cNvPicPr/>
          <p:nvPr/>
        </p:nvPicPr>
        <p:blipFill>
          <a:blip r:embed="rId10"/>
          <a:stretch/>
        </p:blipFill>
        <p:spPr>
          <a:xfrm>
            <a:off x="735480" y="571608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74" name="Textfeld 273"/>
          <p:cNvSpPr txBox="1"/>
          <p:nvPr/>
        </p:nvSpPr>
        <p:spPr>
          <a:xfrm>
            <a:off x="936000" y="5399640"/>
            <a:ext cx="19126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bei frühzeitiger Anwendung)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75" name="Grafik 274"/>
          <p:cNvPicPr/>
          <p:nvPr/>
        </p:nvPicPr>
        <p:blipFill>
          <a:blip r:embed="rId11"/>
          <a:stretch/>
        </p:blipFill>
        <p:spPr>
          <a:xfrm>
            <a:off x="735480" y="6016680"/>
            <a:ext cx="10008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76" name="Textfeld 275"/>
          <p:cNvSpPr txBox="1"/>
          <p:nvPr/>
        </p:nvSpPr>
        <p:spPr>
          <a:xfrm>
            <a:off x="936000" y="5700600"/>
            <a:ext cx="17496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Schneller Wirkungseintritt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7" name="Textfeld 276"/>
          <p:cNvSpPr txBox="1"/>
          <p:nvPr/>
        </p:nvSpPr>
        <p:spPr>
          <a:xfrm>
            <a:off x="902520" y="6001560"/>
            <a:ext cx="37026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Ziel: Niedrigste wirksame Dosis über kürzestmöglichen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8" name="Freihandform: Form 277"/>
          <p:cNvSpPr/>
          <p:nvPr/>
        </p:nvSpPr>
        <p:spPr>
          <a:xfrm>
            <a:off x="5548680" y="4211640"/>
            <a:ext cx="4613400" cy="2406960"/>
          </a:xfrm>
          <a:custGeom>
            <a:avLst/>
            <a:gdLst/>
            <a:ahLst/>
            <a:cxnLst/>
            <a:rect l="0" t="0" r="r" b="b"/>
            <a:pathLst>
              <a:path w="12815" h="6686">
                <a:moveTo>
                  <a:pt x="0" y="6501"/>
                </a:moveTo>
                <a:lnTo>
                  <a:pt x="0" y="186"/>
                </a:lnTo>
                <a:cubicBezTo>
                  <a:pt x="0" y="173"/>
                  <a:pt x="1" y="161"/>
                  <a:pt x="4" y="149"/>
                </a:cubicBezTo>
                <a:cubicBezTo>
                  <a:pt x="6" y="137"/>
                  <a:pt x="9" y="126"/>
                  <a:pt x="14" y="115"/>
                </a:cubicBezTo>
                <a:cubicBezTo>
                  <a:pt x="19" y="103"/>
                  <a:pt x="24" y="93"/>
                  <a:pt x="31" y="82"/>
                </a:cubicBezTo>
                <a:cubicBezTo>
                  <a:pt x="38" y="72"/>
                  <a:pt x="46" y="63"/>
                  <a:pt x="54" y="54"/>
                </a:cubicBezTo>
                <a:cubicBezTo>
                  <a:pt x="63" y="46"/>
                  <a:pt x="72" y="38"/>
                  <a:pt x="83" y="31"/>
                </a:cubicBezTo>
                <a:cubicBezTo>
                  <a:pt x="93" y="24"/>
                  <a:pt x="103" y="19"/>
                  <a:pt x="115" y="14"/>
                </a:cubicBezTo>
                <a:cubicBezTo>
                  <a:pt x="126" y="9"/>
                  <a:pt x="137" y="6"/>
                  <a:pt x="149" y="3"/>
                </a:cubicBezTo>
                <a:cubicBezTo>
                  <a:pt x="161" y="1"/>
                  <a:pt x="173" y="0"/>
                  <a:pt x="186" y="0"/>
                </a:cubicBezTo>
                <a:lnTo>
                  <a:pt x="12629" y="0"/>
                </a:lnTo>
                <a:cubicBezTo>
                  <a:pt x="12641" y="0"/>
                  <a:pt x="12653" y="1"/>
                  <a:pt x="12665" y="3"/>
                </a:cubicBezTo>
                <a:cubicBezTo>
                  <a:pt x="12677" y="6"/>
                  <a:pt x="12689" y="9"/>
                  <a:pt x="12700" y="14"/>
                </a:cubicBezTo>
                <a:cubicBezTo>
                  <a:pt x="12711" y="19"/>
                  <a:pt x="12722" y="24"/>
                  <a:pt x="12732" y="31"/>
                </a:cubicBezTo>
                <a:cubicBezTo>
                  <a:pt x="12742" y="38"/>
                  <a:pt x="12752" y="46"/>
                  <a:pt x="12760" y="54"/>
                </a:cubicBezTo>
                <a:cubicBezTo>
                  <a:pt x="12769" y="63"/>
                  <a:pt x="12776" y="72"/>
                  <a:pt x="12783" y="82"/>
                </a:cubicBezTo>
                <a:cubicBezTo>
                  <a:pt x="12790" y="93"/>
                  <a:pt x="12796" y="103"/>
                  <a:pt x="12800" y="115"/>
                </a:cubicBezTo>
                <a:cubicBezTo>
                  <a:pt x="12805" y="126"/>
                  <a:pt x="12809" y="137"/>
                  <a:pt x="12811" y="149"/>
                </a:cubicBezTo>
                <a:cubicBezTo>
                  <a:pt x="12813" y="161"/>
                  <a:pt x="12815" y="173"/>
                  <a:pt x="12815" y="186"/>
                </a:cubicBezTo>
                <a:lnTo>
                  <a:pt x="12815" y="6501"/>
                </a:lnTo>
                <a:cubicBezTo>
                  <a:pt x="12815" y="6513"/>
                  <a:pt x="12813" y="6525"/>
                  <a:pt x="12811" y="6537"/>
                </a:cubicBezTo>
                <a:cubicBezTo>
                  <a:pt x="12809" y="6549"/>
                  <a:pt x="12805" y="6560"/>
                  <a:pt x="12800" y="6572"/>
                </a:cubicBezTo>
                <a:cubicBezTo>
                  <a:pt x="12796" y="6583"/>
                  <a:pt x="12790" y="6594"/>
                  <a:pt x="12783" y="6604"/>
                </a:cubicBezTo>
                <a:cubicBezTo>
                  <a:pt x="12776" y="6614"/>
                  <a:pt x="12769" y="6623"/>
                  <a:pt x="12760" y="6632"/>
                </a:cubicBezTo>
                <a:cubicBezTo>
                  <a:pt x="12752" y="6640"/>
                  <a:pt x="12742" y="6648"/>
                  <a:pt x="12732" y="6655"/>
                </a:cubicBezTo>
                <a:cubicBezTo>
                  <a:pt x="12722" y="6662"/>
                  <a:pt x="12711" y="6667"/>
                  <a:pt x="12700" y="6672"/>
                </a:cubicBezTo>
                <a:cubicBezTo>
                  <a:pt x="12689" y="6677"/>
                  <a:pt x="12677" y="6680"/>
                  <a:pt x="12665" y="6683"/>
                </a:cubicBezTo>
                <a:cubicBezTo>
                  <a:pt x="12653" y="6685"/>
                  <a:pt x="12641" y="6686"/>
                  <a:pt x="12629" y="6686"/>
                </a:cubicBezTo>
                <a:lnTo>
                  <a:pt x="186" y="6686"/>
                </a:lnTo>
                <a:cubicBezTo>
                  <a:pt x="173" y="6686"/>
                  <a:pt x="161" y="6685"/>
                  <a:pt x="149" y="6683"/>
                </a:cubicBezTo>
                <a:cubicBezTo>
                  <a:pt x="137" y="6680"/>
                  <a:pt x="126" y="6677"/>
                  <a:pt x="115" y="6672"/>
                </a:cubicBezTo>
                <a:cubicBezTo>
                  <a:pt x="103" y="6667"/>
                  <a:pt x="93" y="6662"/>
                  <a:pt x="83" y="6655"/>
                </a:cubicBezTo>
                <a:cubicBezTo>
                  <a:pt x="72" y="6648"/>
                  <a:pt x="63" y="6640"/>
                  <a:pt x="54" y="6632"/>
                </a:cubicBezTo>
                <a:cubicBezTo>
                  <a:pt x="46" y="6623"/>
                  <a:pt x="38" y="6614"/>
                  <a:pt x="31" y="6604"/>
                </a:cubicBezTo>
                <a:cubicBezTo>
                  <a:pt x="24" y="6594"/>
                  <a:pt x="19" y="6583"/>
                  <a:pt x="14" y="6572"/>
                </a:cubicBezTo>
                <a:cubicBezTo>
                  <a:pt x="9" y="6560"/>
                  <a:pt x="6" y="6549"/>
                  <a:pt x="4" y="6537"/>
                </a:cubicBezTo>
                <a:cubicBezTo>
                  <a:pt x="1" y="6525"/>
                  <a:pt x="0" y="6513"/>
                  <a:pt x="0" y="6501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9" name="Freihandform: Form 278"/>
          <p:cNvSpPr/>
          <p:nvPr/>
        </p:nvSpPr>
        <p:spPr>
          <a:xfrm>
            <a:off x="5749200" y="4412160"/>
            <a:ext cx="267840" cy="334800"/>
          </a:xfrm>
          <a:custGeom>
            <a:avLst/>
            <a:gdLst/>
            <a:ahLst/>
            <a:cxnLst/>
            <a:rect l="0" t="0" r="r" b="b"/>
            <a:pathLst>
              <a:path w="744" h="930">
                <a:moveTo>
                  <a:pt x="0" y="558"/>
                </a:moveTo>
                <a:lnTo>
                  <a:pt x="0" y="372"/>
                </a:lnTo>
                <a:cubicBezTo>
                  <a:pt x="0" y="348"/>
                  <a:pt x="2" y="324"/>
                  <a:pt x="7" y="300"/>
                </a:cubicBezTo>
                <a:cubicBezTo>
                  <a:pt x="12" y="276"/>
                  <a:pt x="19" y="252"/>
                  <a:pt x="28" y="229"/>
                </a:cubicBezTo>
                <a:cubicBezTo>
                  <a:pt x="38" y="207"/>
                  <a:pt x="49" y="185"/>
                  <a:pt x="63" y="165"/>
                </a:cubicBezTo>
                <a:cubicBezTo>
                  <a:pt x="76" y="145"/>
                  <a:pt x="92" y="126"/>
                  <a:pt x="109" y="109"/>
                </a:cubicBezTo>
                <a:cubicBezTo>
                  <a:pt x="126" y="92"/>
                  <a:pt x="145" y="76"/>
                  <a:pt x="165" y="63"/>
                </a:cubicBezTo>
                <a:cubicBezTo>
                  <a:pt x="185" y="49"/>
                  <a:pt x="207" y="38"/>
                  <a:pt x="229" y="28"/>
                </a:cubicBezTo>
                <a:cubicBezTo>
                  <a:pt x="252" y="19"/>
                  <a:pt x="275" y="12"/>
                  <a:pt x="299" y="7"/>
                </a:cubicBezTo>
                <a:cubicBezTo>
                  <a:pt x="323" y="2"/>
                  <a:pt x="347" y="0"/>
                  <a:pt x="371" y="0"/>
                </a:cubicBezTo>
                <a:cubicBezTo>
                  <a:pt x="396" y="0"/>
                  <a:pt x="420" y="2"/>
                  <a:pt x="444" y="7"/>
                </a:cubicBezTo>
                <a:cubicBezTo>
                  <a:pt x="468" y="12"/>
                  <a:pt x="491" y="19"/>
                  <a:pt x="514" y="28"/>
                </a:cubicBezTo>
                <a:cubicBezTo>
                  <a:pt x="536" y="38"/>
                  <a:pt x="558" y="49"/>
                  <a:pt x="578" y="63"/>
                </a:cubicBezTo>
                <a:cubicBezTo>
                  <a:pt x="598" y="76"/>
                  <a:pt x="617" y="92"/>
                  <a:pt x="634" y="109"/>
                </a:cubicBezTo>
                <a:cubicBezTo>
                  <a:pt x="651" y="126"/>
                  <a:pt x="667" y="145"/>
                  <a:pt x="680" y="165"/>
                </a:cubicBezTo>
                <a:cubicBezTo>
                  <a:pt x="694" y="185"/>
                  <a:pt x="705" y="207"/>
                  <a:pt x="715" y="229"/>
                </a:cubicBezTo>
                <a:cubicBezTo>
                  <a:pt x="724" y="252"/>
                  <a:pt x="732" y="276"/>
                  <a:pt x="737" y="300"/>
                </a:cubicBezTo>
                <a:cubicBezTo>
                  <a:pt x="742" y="324"/>
                  <a:pt x="744" y="348"/>
                  <a:pt x="744" y="372"/>
                </a:cubicBezTo>
                <a:lnTo>
                  <a:pt x="744" y="558"/>
                </a:lnTo>
                <a:cubicBezTo>
                  <a:pt x="744" y="582"/>
                  <a:pt x="742" y="607"/>
                  <a:pt x="737" y="631"/>
                </a:cubicBezTo>
                <a:cubicBezTo>
                  <a:pt x="732" y="654"/>
                  <a:pt x="724" y="678"/>
                  <a:pt x="715" y="700"/>
                </a:cubicBezTo>
                <a:cubicBezTo>
                  <a:pt x="705" y="723"/>
                  <a:pt x="694" y="744"/>
                  <a:pt x="680" y="764"/>
                </a:cubicBezTo>
                <a:cubicBezTo>
                  <a:pt x="667" y="785"/>
                  <a:pt x="651" y="803"/>
                  <a:pt x="634" y="821"/>
                </a:cubicBezTo>
                <a:cubicBezTo>
                  <a:pt x="617" y="838"/>
                  <a:pt x="598" y="853"/>
                  <a:pt x="578" y="867"/>
                </a:cubicBezTo>
                <a:cubicBezTo>
                  <a:pt x="558" y="880"/>
                  <a:pt x="536" y="892"/>
                  <a:pt x="514" y="901"/>
                </a:cubicBezTo>
                <a:cubicBezTo>
                  <a:pt x="491" y="911"/>
                  <a:pt x="468" y="918"/>
                  <a:pt x="444" y="922"/>
                </a:cubicBezTo>
                <a:cubicBezTo>
                  <a:pt x="420" y="927"/>
                  <a:pt x="396" y="930"/>
                  <a:pt x="371" y="930"/>
                </a:cubicBezTo>
                <a:cubicBezTo>
                  <a:pt x="347" y="930"/>
                  <a:pt x="323" y="927"/>
                  <a:pt x="299" y="922"/>
                </a:cubicBezTo>
                <a:cubicBezTo>
                  <a:pt x="275" y="918"/>
                  <a:pt x="252" y="911"/>
                  <a:pt x="229" y="901"/>
                </a:cubicBezTo>
                <a:cubicBezTo>
                  <a:pt x="207" y="892"/>
                  <a:pt x="185" y="880"/>
                  <a:pt x="165" y="867"/>
                </a:cubicBezTo>
                <a:cubicBezTo>
                  <a:pt x="145" y="853"/>
                  <a:pt x="126" y="838"/>
                  <a:pt x="109" y="821"/>
                </a:cubicBezTo>
                <a:cubicBezTo>
                  <a:pt x="92" y="803"/>
                  <a:pt x="76" y="785"/>
                  <a:pt x="63" y="764"/>
                </a:cubicBezTo>
                <a:cubicBezTo>
                  <a:pt x="49" y="744"/>
                  <a:pt x="38" y="723"/>
                  <a:pt x="28" y="700"/>
                </a:cubicBezTo>
                <a:cubicBezTo>
                  <a:pt x="19" y="678"/>
                  <a:pt x="12" y="654"/>
                  <a:pt x="7" y="631"/>
                </a:cubicBezTo>
                <a:cubicBezTo>
                  <a:pt x="2" y="607"/>
                  <a:pt x="0" y="582"/>
                  <a:pt x="0" y="558"/>
                </a:cubicBezTo>
                <a:close/>
              </a:path>
            </a:pathLst>
          </a:custGeom>
          <a:solidFill>
            <a:srgbClr val="FB2C36">
              <a:alpha val="8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280" name="Grafik 279"/>
          <p:cNvPicPr/>
          <p:nvPr/>
        </p:nvPicPr>
        <p:blipFill>
          <a:blip r:embed="rId12"/>
          <a:stretch/>
        </p:blipFill>
        <p:spPr>
          <a:xfrm>
            <a:off x="5816160" y="450432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81" name="Textfeld 280"/>
          <p:cNvSpPr txBox="1"/>
          <p:nvPr/>
        </p:nvSpPr>
        <p:spPr>
          <a:xfrm>
            <a:off x="902520" y="6202080"/>
            <a:ext cx="6177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Zeitraum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82" name="Grafik 281"/>
          <p:cNvPicPr/>
          <p:nvPr/>
        </p:nvPicPr>
        <p:blipFill>
          <a:blip r:embed="rId13"/>
          <a:stretch/>
        </p:blipFill>
        <p:spPr>
          <a:xfrm>
            <a:off x="5749560" y="4921920"/>
            <a:ext cx="150120" cy="150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83" name="Textfeld 282"/>
          <p:cNvSpPr txBox="1"/>
          <p:nvPr/>
        </p:nvSpPr>
        <p:spPr>
          <a:xfrm>
            <a:off x="6117120" y="4482720"/>
            <a:ext cx="183420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32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Nebenwirkungsproﬁle</a:t>
            </a:r>
            <a:endParaRPr lang="en-US" sz="13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4" name="Textfeld 283"/>
          <p:cNvSpPr txBox="1"/>
          <p:nvPr/>
        </p:nvSpPr>
        <p:spPr>
          <a:xfrm>
            <a:off x="5966640" y="4907880"/>
            <a:ext cx="60948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18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Kurzzeit</a:t>
            </a:r>
            <a:endParaRPr lang="en-US" sz="118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5" name="Textfeld 284"/>
          <p:cNvSpPr txBox="1"/>
          <p:nvPr/>
        </p:nvSpPr>
        <p:spPr>
          <a:xfrm>
            <a:off x="5749560" y="5198040"/>
            <a:ext cx="95796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• Schlaﬂosigkeit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6" name="Textfeld 285"/>
          <p:cNvSpPr txBox="1"/>
          <p:nvPr/>
        </p:nvSpPr>
        <p:spPr>
          <a:xfrm>
            <a:off x="5749560" y="5398560"/>
            <a:ext cx="53676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• Unruhe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7" name="Textfeld 286"/>
          <p:cNvSpPr txBox="1"/>
          <p:nvPr/>
        </p:nvSpPr>
        <p:spPr>
          <a:xfrm>
            <a:off x="5749560" y="5599080"/>
            <a:ext cx="9954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• Hyperglykämie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88" name="Grafik 287"/>
          <p:cNvPicPr/>
          <p:nvPr/>
        </p:nvPicPr>
        <p:blipFill>
          <a:blip r:embed="rId14"/>
          <a:stretch/>
        </p:blipFill>
        <p:spPr>
          <a:xfrm>
            <a:off x="7855200" y="4921920"/>
            <a:ext cx="133200" cy="150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89" name="Textfeld 288"/>
          <p:cNvSpPr txBox="1"/>
          <p:nvPr/>
        </p:nvSpPr>
        <p:spPr>
          <a:xfrm>
            <a:off x="5749560" y="5799600"/>
            <a:ext cx="9554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• Bluthochdruck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0" name="Textfeld 289"/>
          <p:cNvSpPr txBox="1"/>
          <p:nvPr/>
        </p:nvSpPr>
        <p:spPr>
          <a:xfrm>
            <a:off x="8055720" y="4907880"/>
            <a:ext cx="64188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18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Langzeit</a:t>
            </a:r>
            <a:endParaRPr lang="en-US" sz="118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1" name="Textfeld 290"/>
          <p:cNvSpPr txBox="1"/>
          <p:nvPr/>
        </p:nvSpPr>
        <p:spPr>
          <a:xfrm>
            <a:off x="7855200" y="5198040"/>
            <a:ext cx="11880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• Gewichtszunahme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2" name="Textfeld 291"/>
          <p:cNvSpPr txBox="1"/>
          <p:nvPr/>
        </p:nvSpPr>
        <p:spPr>
          <a:xfrm>
            <a:off x="7855200" y="5398560"/>
            <a:ext cx="8503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• Osteoporose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3" name="Textfeld 292"/>
          <p:cNvSpPr txBox="1"/>
          <p:nvPr/>
        </p:nvSpPr>
        <p:spPr>
          <a:xfrm>
            <a:off x="7855200" y="5599080"/>
            <a:ext cx="11311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• Diabetes mellitus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4" name="Textfeld 293"/>
          <p:cNvSpPr txBox="1"/>
          <p:nvPr/>
        </p:nvSpPr>
        <p:spPr>
          <a:xfrm>
            <a:off x="7855200" y="5799600"/>
            <a:ext cx="10944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• Infektanfälligkeit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5" name="Textfeld 294"/>
          <p:cNvSpPr txBox="1"/>
          <p:nvPr/>
        </p:nvSpPr>
        <p:spPr>
          <a:xfrm>
            <a:off x="7855200" y="6000120"/>
            <a:ext cx="6080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• Katarakt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6" name="Freihandform: Form 295"/>
          <p:cNvSpPr/>
          <p:nvPr/>
        </p:nvSpPr>
        <p:spPr>
          <a:xfrm>
            <a:off x="534600" y="6752160"/>
            <a:ext cx="9627480" cy="367920"/>
          </a:xfrm>
          <a:custGeom>
            <a:avLst/>
            <a:gdLst/>
            <a:ahLst/>
            <a:cxnLst/>
            <a:rect l="0" t="0" r="r" b="b"/>
            <a:pathLst>
              <a:path w="26743" h="1022">
                <a:moveTo>
                  <a:pt x="0" y="836"/>
                </a:moveTo>
                <a:lnTo>
                  <a:pt x="0" y="186"/>
                </a:lnTo>
                <a:cubicBezTo>
                  <a:pt x="0" y="174"/>
                  <a:pt x="1" y="162"/>
                  <a:pt x="4" y="150"/>
                </a:cubicBezTo>
                <a:cubicBezTo>
                  <a:pt x="6" y="138"/>
                  <a:pt x="10" y="126"/>
                  <a:pt x="14" y="114"/>
                </a:cubicBezTo>
                <a:cubicBezTo>
                  <a:pt x="19" y="103"/>
                  <a:pt x="25" y="92"/>
                  <a:pt x="31" y="82"/>
                </a:cubicBezTo>
                <a:cubicBezTo>
                  <a:pt x="38" y="72"/>
                  <a:pt x="46" y="63"/>
                  <a:pt x="55" y="54"/>
                </a:cubicBezTo>
                <a:cubicBezTo>
                  <a:pt x="63" y="45"/>
                  <a:pt x="73" y="38"/>
                  <a:pt x="83" y="31"/>
                </a:cubicBezTo>
                <a:cubicBezTo>
                  <a:pt x="93" y="24"/>
                  <a:pt x="104" y="18"/>
                  <a:pt x="115" y="14"/>
                </a:cubicBezTo>
                <a:cubicBezTo>
                  <a:pt x="126" y="9"/>
                  <a:pt x="138" y="6"/>
                  <a:pt x="150" y="3"/>
                </a:cubicBezTo>
                <a:cubicBezTo>
                  <a:pt x="162" y="1"/>
                  <a:pt x="174" y="0"/>
                  <a:pt x="186" y="0"/>
                </a:cubicBezTo>
                <a:lnTo>
                  <a:pt x="26557" y="0"/>
                </a:lnTo>
                <a:cubicBezTo>
                  <a:pt x="26569" y="0"/>
                  <a:pt x="26581" y="1"/>
                  <a:pt x="26593" y="3"/>
                </a:cubicBezTo>
                <a:cubicBezTo>
                  <a:pt x="26605" y="6"/>
                  <a:pt x="26617" y="9"/>
                  <a:pt x="26628" y="14"/>
                </a:cubicBezTo>
                <a:cubicBezTo>
                  <a:pt x="26639" y="18"/>
                  <a:pt x="26650" y="24"/>
                  <a:pt x="26660" y="31"/>
                </a:cubicBezTo>
                <a:cubicBezTo>
                  <a:pt x="26670" y="38"/>
                  <a:pt x="26680" y="45"/>
                  <a:pt x="26688" y="54"/>
                </a:cubicBezTo>
                <a:cubicBezTo>
                  <a:pt x="26697" y="63"/>
                  <a:pt x="26704" y="72"/>
                  <a:pt x="26711" y="82"/>
                </a:cubicBezTo>
                <a:cubicBezTo>
                  <a:pt x="26718" y="92"/>
                  <a:pt x="26724" y="103"/>
                  <a:pt x="26728" y="114"/>
                </a:cubicBezTo>
                <a:cubicBezTo>
                  <a:pt x="26733" y="126"/>
                  <a:pt x="26737" y="138"/>
                  <a:pt x="26739" y="150"/>
                </a:cubicBezTo>
                <a:cubicBezTo>
                  <a:pt x="26741" y="162"/>
                  <a:pt x="26743" y="174"/>
                  <a:pt x="26743" y="186"/>
                </a:cubicBezTo>
                <a:lnTo>
                  <a:pt x="26743" y="836"/>
                </a:lnTo>
                <a:cubicBezTo>
                  <a:pt x="26743" y="849"/>
                  <a:pt x="26741" y="861"/>
                  <a:pt x="26739" y="873"/>
                </a:cubicBezTo>
                <a:cubicBezTo>
                  <a:pt x="26737" y="885"/>
                  <a:pt x="26733" y="896"/>
                  <a:pt x="26728" y="907"/>
                </a:cubicBezTo>
                <a:cubicBezTo>
                  <a:pt x="26724" y="919"/>
                  <a:pt x="26718" y="929"/>
                  <a:pt x="26711" y="939"/>
                </a:cubicBezTo>
                <a:cubicBezTo>
                  <a:pt x="26704" y="950"/>
                  <a:pt x="26697" y="959"/>
                  <a:pt x="26688" y="968"/>
                </a:cubicBezTo>
                <a:cubicBezTo>
                  <a:pt x="26680" y="976"/>
                  <a:pt x="26670" y="984"/>
                  <a:pt x="26660" y="991"/>
                </a:cubicBezTo>
                <a:cubicBezTo>
                  <a:pt x="26650" y="997"/>
                  <a:pt x="26639" y="1003"/>
                  <a:pt x="26628" y="1008"/>
                </a:cubicBezTo>
                <a:cubicBezTo>
                  <a:pt x="26617" y="1013"/>
                  <a:pt x="26605" y="1016"/>
                  <a:pt x="26593" y="1018"/>
                </a:cubicBezTo>
                <a:cubicBezTo>
                  <a:pt x="26581" y="1021"/>
                  <a:pt x="26569" y="1022"/>
                  <a:pt x="26557" y="1022"/>
                </a:cubicBezTo>
                <a:lnTo>
                  <a:pt x="186" y="1022"/>
                </a:lnTo>
                <a:cubicBezTo>
                  <a:pt x="174" y="1022"/>
                  <a:pt x="162" y="1021"/>
                  <a:pt x="150" y="1018"/>
                </a:cubicBezTo>
                <a:cubicBezTo>
                  <a:pt x="138" y="1016"/>
                  <a:pt x="126" y="1013"/>
                  <a:pt x="115" y="1008"/>
                </a:cubicBezTo>
                <a:cubicBezTo>
                  <a:pt x="104" y="1003"/>
                  <a:pt x="93" y="997"/>
                  <a:pt x="83" y="991"/>
                </a:cubicBezTo>
                <a:cubicBezTo>
                  <a:pt x="73" y="984"/>
                  <a:pt x="63" y="976"/>
                  <a:pt x="55" y="968"/>
                </a:cubicBezTo>
                <a:cubicBezTo>
                  <a:pt x="46" y="959"/>
                  <a:pt x="38" y="950"/>
                  <a:pt x="31" y="939"/>
                </a:cubicBezTo>
                <a:cubicBezTo>
                  <a:pt x="25" y="929"/>
                  <a:pt x="19" y="919"/>
                  <a:pt x="14" y="907"/>
                </a:cubicBezTo>
                <a:cubicBezTo>
                  <a:pt x="10" y="896"/>
                  <a:pt x="6" y="885"/>
                  <a:pt x="4" y="873"/>
                </a:cubicBezTo>
                <a:cubicBezTo>
                  <a:pt x="1" y="861"/>
                  <a:pt x="0" y="849"/>
                  <a:pt x="0" y="836"/>
                </a:cubicBezTo>
                <a:close/>
              </a:path>
            </a:pathLst>
          </a:custGeom>
          <a:solidFill>
            <a:srgbClr val="51A2FF">
              <a:alpha val="2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97" name="Grafik 296"/>
          <p:cNvPicPr/>
          <p:nvPr/>
        </p:nvPicPr>
        <p:blipFill>
          <a:blip r:embed="rId15"/>
          <a:stretch/>
        </p:blipFill>
        <p:spPr>
          <a:xfrm>
            <a:off x="635040" y="6852600"/>
            <a:ext cx="16668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98" name="Textfeld 297"/>
          <p:cNvSpPr txBox="1"/>
          <p:nvPr/>
        </p:nvSpPr>
        <p:spPr>
          <a:xfrm>
            <a:off x="7855200" y="6200640"/>
            <a:ext cx="103608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• Muskelschwund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9" name="Textfeld 298"/>
          <p:cNvSpPr txBox="1"/>
          <p:nvPr/>
        </p:nvSpPr>
        <p:spPr>
          <a:xfrm>
            <a:off x="902520" y="6869160"/>
            <a:ext cx="91638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Prednison ist das Standardmedikament für die Langzeitbehandlung der OMG. Studien deuten darauf hin, dass bereits niedrige Dosen wirksam sein können.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0" name="Freihandform: Form 299"/>
          <p:cNvSpPr/>
          <p:nvPr/>
        </p:nvSpPr>
        <p:spPr>
          <a:xfrm>
            <a:off x="9359280" y="668520"/>
            <a:ext cx="668880" cy="668880"/>
          </a:xfrm>
          <a:custGeom>
            <a:avLst/>
            <a:gdLst/>
            <a:ahLst/>
            <a:cxnLst/>
            <a:rect l="0" t="0" r="r" b="b"/>
            <a:pathLst>
              <a:path w="1858" h="1858">
                <a:moveTo>
                  <a:pt x="1858" y="928"/>
                </a:moveTo>
                <a:cubicBezTo>
                  <a:pt x="1858" y="959"/>
                  <a:pt x="1857" y="990"/>
                  <a:pt x="1854" y="1020"/>
                </a:cubicBezTo>
                <a:cubicBezTo>
                  <a:pt x="1851" y="1050"/>
                  <a:pt x="1846" y="1080"/>
                  <a:pt x="1840" y="1110"/>
                </a:cubicBezTo>
                <a:cubicBezTo>
                  <a:pt x="1834" y="1140"/>
                  <a:pt x="1827" y="1170"/>
                  <a:pt x="1818" y="1199"/>
                </a:cubicBezTo>
                <a:cubicBezTo>
                  <a:pt x="1809" y="1228"/>
                  <a:pt x="1799" y="1256"/>
                  <a:pt x="1787" y="1284"/>
                </a:cubicBezTo>
                <a:cubicBezTo>
                  <a:pt x="1776" y="1312"/>
                  <a:pt x="1763" y="1340"/>
                  <a:pt x="1749" y="1367"/>
                </a:cubicBezTo>
                <a:cubicBezTo>
                  <a:pt x="1734" y="1394"/>
                  <a:pt x="1719" y="1420"/>
                  <a:pt x="1702" y="1445"/>
                </a:cubicBezTo>
                <a:cubicBezTo>
                  <a:pt x="1685" y="1470"/>
                  <a:pt x="1667" y="1495"/>
                  <a:pt x="1647" y="1518"/>
                </a:cubicBezTo>
                <a:cubicBezTo>
                  <a:pt x="1628" y="1542"/>
                  <a:pt x="1608" y="1564"/>
                  <a:pt x="1586" y="1586"/>
                </a:cubicBezTo>
                <a:cubicBezTo>
                  <a:pt x="1565" y="1607"/>
                  <a:pt x="1542" y="1628"/>
                  <a:pt x="1519" y="1647"/>
                </a:cubicBezTo>
                <a:cubicBezTo>
                  <a:pt x="1495" y="1666"/>
                  <a:pt x="1471" y="1684"/>
                  <a:pt x="1445" y="1701"/>
                </a:cubicBezTo>
                <a:cubicBezTo>
                  <a:pt x="1420" y="1718"/>
                  <a:pt x="1394" y="1734"/>
                  <a:pt x="1367" y="1748"/>
                </a:cubicBezTo>
                <a:cubicBezTo>
                  <a:pt x="1341" y="1762"/>
                  <a:pt x="1313" y="1775"/>
                  <a:pt x="1285" y="1787"/>
                </a:cubicBezTo>
                <a:cubicBezTo>
                  <a:pt x="1257" y="1799"/>
                  <a:pt x="1228" y="1809"/>
                  <a:pt x="1199" y="1818"/>
                </a:cubicBezTo>
                <a:cubicBezTo>
                  <a:pt x="1170" y="1826"/>
                  <a:pt x="1141" y="1834"/>
                  <a:pt x="1111" y="1840"/>
                </a:cubicBezTo>
                <a:cubicBezTo>
                  <a:pt x="1081" y="1846"/>
                  <a:pt x="1051" y="1850"/>
                  <a:pt x="1021" y="1853"/>
                </a:cubicBezTo>
                <a:cubicBezTo>
                  <a:pt x="990" y="1856"/>
                  <a:pt x="960" y="1858"/>
                  <a:pt x="930" y="1858"/>
                </a:cubicBezTo>
                <a:cubicBezTo>
                  <a:pt x="898" y="1858"/>
                  <a:pt x="868" y="1856"/>
                  <a:pt x="838" y="1853"/>
                </a:cubicBezTo>
                <a:cubicBezTo>
                  <a:pt x="807" y="1850"/>
                  <a:pt x="777" y="1846"/>
                  <a:pt x="747" y="1840"/>
                </a:cubicBezTo>
                <a:cubicBezTo>
                  <a:pt x="718" y="1834"/>
                  <a:pt x="688" y="1826"/>
                  <a:pt x="659" y="1818"/>
                </a:cubicBezTo>
                <a:cubicBezTo>
                  <a:pt x="630" y="1809"/>
                  <a:pt x="601" y="1799"/>
                  <a:pt x="573" y="1787"/>
                </a:cubicBezTo>
                <a:cubicBezTo>
                  <a:pt x="545" y="1775"/>
                  <a:pt x="518" y="1762"/>
                  <a:pt x="491" y="1748"/>
                </a:cubicBezTo>
                <a:cubicBezTo>
                  <a:pt x="464" y="1734"/>
                  <a:pt x="438" y="1718"/>
                  <a:pt x="413" y="1701"/>
                </a:cubicBezTo>
                <a:cubicBezTo>
                  <a:pt x="387" y="1684"/>
                  <a:pt x="363" y="1666"/>
                  <a:pt x="340" y="1647"/>
                </a:cubicBezTo>
                <a:cubicBezTo>
                  <a:pt x="316" y="1628"/>
                  <a:pt x="294" y="1607"/>
                  <a:pt x="272" y="1586"/>
                </a:cubicBezTo>
                <a:cubicBezTo>
                  <a:pt x="251" y="1564"/>
                  <a:pt x="230" y="1542"/>
                  <a:pt x="211" y="1518"/>
                </a:cubicBezTo>
                <a:cubicBezTo>
                  <a:pt x="192" y="1495"/>
                  <a:pt x="173" y="1470"/>
                  <a:pt x="157" y="1445"/>
                </a:cubicBezTo>
                <a:cubicBezTo>
                  <a:pt x="140" y="1420"/>
                  <a:pt x="124" y="1394"/>
                  <a:pt x="110" y="1367"/>
                </a:cubicBezTo>
                <a:cubicBezTo>
                  <a:pt x="95" y="1340"/>
                  <a:pt x="82" y="1312"/>
                  <a:pt x="71" y="1284"/>
                </a:cubicBezTo>
                <a:cubicBezTo>
                  <a:pt x="59" y="1256"/>
                  <a:pt x="49" y="1228"/>
                  <a:pt x="40" y="1199"/>
                </a:cubicBezTo>
                <a:cubicBezTo>
                  <a:pt x="31" y="1170"/>
                  <a:pt x="24" y="1140"/>
                  <a:pt x="18" y="1110"/>
                </a:cubicBezTo>
                <a:cubicBezTo>
                  <a:pt x="12" y="1080"/>
                  <a:pt x="8" y="1050"/>
                  <a:pt x="5" y="1020"/>
                </a:cubicBezTo>
                <a:cubicBezTo>
                  <a:pt x="2" y="990"/>
                  <a:pt x="0" y="959"/>
                  <a:pt x="0" y="928"/>
                </a:cubicBezTo>
                <a:cubicBezTo>
                  <a:pt x="0" y="898"/>
                  <a:pt x="2" y="867"/>
                  <a:pt x="5" y="837"/>
                </a:cubicBezTo>
                <a:cubicBezTo>
                  <a:pt x="8" y="807"/>
                  <a:pt x="12" y="777"/>
                  <a:pt x="18" y="747"/>
                </a:cubicBezTo>
                <a:cubicBezTo>
                  <a:pt x="24" y="717"/>
                  <a:pt x="31" y="688"/>
                  <a:pt x="40" y="659"/>
                </a:cubicBezTo>
                <a:cubicBezTo>
                  <a:pt x="49" y="629"/>
                  <a:pt x="59" y="601"/>
                  <a:pt x="71" y="573"/>
                </a:cubicBezTo>
                <a:cubicBezTo>
                  <a:pt x="82" y="545"/>
                  <a:pt x="95" y="517"/>
                  <a:pt x="110" y="490"/>
                </a:cubicBezTo>
                <a:cubicBezTo>
                  <a:pt x="124" y="464"/>
                  <a:pt x="140" y="437"/>
                  <a:pt x="157" y="412"/>
                </a:cubicBezTo>
                <a:cubicBezTo>
                  <a:pt x="173" y="387"/>
                  <a:pt x="192" y="363"/>
                  <a:pt x="211" y="339"/>
                </a:cubicBezTo>
                <a:cubicBezTo>
                  <a:pt x="230" y="316"/>
                  <a:pt x="251" y="293"/>
                  <a:pt x="272" y="272"/>
                </a:cubicBezTo>
                <a:cubicBezTo>
                  <a:pt x="294" y="250"/>
                  <a:pt x="316" y="230"/>
                  <a:pt x="340" y="210"/>
                </a:cubicBezTo>
                <a:cubicBezTo>
                  <a:pt x="363" y="191"/>
                  <a:pt x="387" y="173"/>
                  <a:pt x="413" y="156"/>
                </a:cubicBezTo>
                <a:cubicBezTo>
                  <a:pt x="438" y="139"/>
                  <a:pt x="464" y="124"/>
                  <a:pt x="491" y="109"/>
                </a:cubicBezTo>
                <a:cubicBezTo>
                  <a:pt x="518" y="95"/>
                  <a:pt x="545" y="82"/>
                  <a:pt x="573" y="70"/>
                </a:cubicBezTo>
                <a:cubicBezTo>
                  <a:pt x="601" y="59"/>
                  <a:pt x="630" y="48"/>
                  <a:pt x="659" y="40"/>
                </a:cubicBezTo>
                <a:cubicBezTo>
                  <a:pt x="688" y="31"/>
                  <a:pt x="718" y="23"/>
                  <a:pt x="747" y="17"/>
                </a:cubicBezTo>
                <a:cubicBezTo>
                  <a:pt x="777" y="11"/>
                  <a:pt x="807" y="7"/>
                  <a:pt x="838" y="4"/>
                </a:cubicBezTo>
                <a:cubicBezTo>
                  <a:pt x="868" y="1"/>
                  <a:pt x="898" y="0"/>
                  <a:pt x="930" y="0"/>
                </a:cubicBezTo>
                <a:cubicBezTo>
                  <a:pt x="960" y="0"/>
                  <a:pt x="990" y="1"/>
                  <a:pt x="1021" y="4"/>
                </a:cubicBezTo>
                <a:cubicBezTo>
                  <a:pt x="1051" y="7"/>
                  <a:pt x="1081" y="11"/>
                  <a:pt x="1111" y="17"/>
                </a:cubicBezTo>
                <a:cubicBezTo>
                  <a:pt x="1141" y="23"/>
                  <a:pt x="1170" y="31"/>
                  <a:pt x="1199" y="40"/>
                </a:cubicBezTo>
                <a:cubicBezTo>
                  <a:pt x="1228" y="48"/>
                  <a:pt x="1257" y="59"/>
                  <a:pt x="1285" y="70"/>
                </a:cubicBezTo>
                <a:cubicBezTo>
                  <a:pt x="1313" y="82"/>
                  <a:pt x="1341" y="95"/>
                  <a:pt x="1367" y="109"/>
                </a:cubicBezTo>
                <a:cubicBezTo>
                  <a:pt x="1394" y="124"/>
                  <a:pt x="1420" y="139"/>
                  <a:pt x="1445" y="156"/>
                </a:cubicBezTo>
                <a:cubicBezTo>
                  <a:pt x="1471" y="173"/>
                  <a:pt x="1495" y="191"/>
                  <a:pt x="1519" y="210"/>
                </a:cubicBezTo>
                <a:cubicBezTo>
                  <a:pt x="1542" y="230"/>
                  <a:pt x="1565" y="250"/>
                  <a:pt x="1586" y="272"/>
                </a:cubicBezTo>
                <a:cubicBezTo>
                  <a:pt x="1608" y="293"/>
                  <a:pt x="1628" y="316"/>
                  <a:pt x="1647" y="339"/>
                </a:cubicBezTo>
                <a:cubicBezTo>
                  <a:pt x="1667" y="363"/>
                  <a:pt x="1685" y="387"/>
                  <a:pt x="1702" y="412"/>
                </a:cubicBezTo>
                <a:cubicBezTo>
                  <a:pt x="1719" y="437"/>
                  <a:pt x="1734" y="464"/>
                  <a:pt x="1749" y="490"/>
                </a:cubicBezTo>
                <a:cubicBezTo>
                  <a:pt x="1763" y="517"/>
                  <a:pt x="1776" y="545"/>
                  <a:pt x="1787" y="573"/>
                </a:cubicBezTo>
                <a:cubicBezTo>
                  <a:pt x="1799" y="601"/>
                  <a:pt x="1809" y="629"/>
                  <a:pt x="1818" y="659"/>
                </a:cubicBezTo>
                <a:cubicBezTo>
                  <a:pt x="1827" y="688"/>
                  <a:pt x="1834" y="717"/>
                  <a:pt x="1840" y="747"/>
                </a:cubicBezTo>
                <a:cubicBezTo>
                  <a:pt x="1846" y="777"/>
                  <a:pt x="1851" y="807"/>
                  <a:pt x="1854" y="837"/>
                </a:cubicBezTo>
                <a:cubicBezTo>
                  <a:pt x="1857" y="867"/>
                  <a:pt x="1858" y="898"/>
                  <a:pt x="1858" y="928"/>
                </a:cubicBezTo>
                <a:close/>
              </a:path>
            </a:pathLst>
          </a:custGeom>
          <a:solidFill>
            <a:srgbClr val="FFDF20">
              <a:alpha val="1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1" name="Freihandform: Form 300"/>
          <p:cNvSpPr/>
          <p:nvPr/>
        </p:nvSpPr>
        <p:spPr>
          <a:xfrm>
            <a:off x="668520" y="5715720"/>
            <a:ext cx="534960" cy="535320"/>
          </a:xfrm>
          <a:custGeom>
            <a:avLst/>
            <a:gdLst/>
            <a:ahLst/>
            <a:cxnLst/>
            <a:rect l="0" t="0" r="r" b="b"/>
            <a:pathLst>
              <a:path w="1486" h="1487">
                <a:moveTo>
                  <a:pt x="1486" y="743"/>
                </a:moveTo>
                <a:cubicBezTo>
                  <a:pt x="1486" y="767"/>
                  <a:pt x="1485" y="792"/>
                  <a:pt x="1483" y="816"/>
                </a:cubicBezTo>
                <a:cubicBezTo>
                  <a:pt x="1480" y="840"/>
                  <a:pt x="1477" y="864"/>
                  <a:pt x="1472" y="888"/>
                </a:cubicBezTo>
                <a:cubicBezTo>
                  <a:pt x="1467" y="912"/>
                  <a:pt x="1461" y="935"/>
                  <a:pt x="1454" y="959"/>
                </a:cubicBezTo>
                <a:cubicBezTo>
                  <a:pt x="1447" y="982"/>
                  <a:pt x="1439" y="1005"/>
                  <a:pt x="1430" y="1027"/>
                </a:cubicBezTo>
                <a:cubicBezTo>
                  <a:pt x="1420" y="1050"/>
                  <a:pt x="1410" y="1072"/>
                  <a:pt x="1398" y="1093"/>
                </a:cubicBezTo>
                <a:cubicBezTo>
                  <a:pt x="1387" y="1115"/>
                  <a:pt x="1375" y="1136"/>
                  <a:pt x="1361" y="1156"/>
                </a:cubicBezTo>
                <a:cubicBezTo>
                  <a:pt x="1347" y="1176"/>
                  <a:pt x="1333" y="1195"/>
                  <a:pt x="1318" y="1215"/>
                </a:cubicBezTo>
                <a:cubicBezTo>
                  <a:pt x="1302" y="1234"/>
                  <a:pt x="1286" y="1252"/>
                  <a:pt x="1269" y="1269"/>
                </a:cubicBezTo>
                <a:cubicBezTo>
                  <a:pt x="1251" y="1287"/>
                  <a:pt x="1233" y="1303"/>
                  <a:pt x="1215" y="1318"/>
                </a:cubicBezTo>
                <a:cubicBezTo>
                  <a:pt x="1196" y="1334"/>
                  <a:pt x="1176" y="1348"/>
                  <a:pt x="1156" y="1362"/>
                </a:cubicBezTo>
                <a:cubicBezTo>
                  <a:pt x="1136" y="1375"/>
                  <a:pt x="1115" y="1388"/>
                  <a:pt x="1094" y="1399"/>
                </a:cubicBezTo>
                <a:cubicBezTo>
                  <a:pt x="1072" y="1411"/>
                  <a:pt x="1050" y="1421"/>
                  <a:pt x="1028" y="1430"/>
                </a:cubicBezTo>
                <a:cubicBezTo>
                  <a:pt x="1005" y="1440"/>
                  <a:pt x="982" y="1448"/>
                  <a:pt x="959" y="1455"/>
                </a:cubicBezTo>
                <a:cubicBezTo>
                  <a:pt x="936" y="1462"/>
                  <a:pt x="912" y="1468"/>
                  <a:pt x="888" y="1473"/>
                </a:cubicBezTo>
                <a:cubicBezTo>
                  <a:pt x="864" y="1477"/>
                  <a:pt x="840" y="1481"/>
                  <a:pt x="816" y="1483"/>
                </a:cubicBezTo>
                <a:cubicBezTo>
                  <a:pt x="792" y="1486"/>
                  <a:pt x="768" y="1487"/>
                  <a:pt x="743" y="1487"/>
                </a:cubicBezTo>
                <a:cubicBezTo>
                  <a:pt x="719" y="1487"/>
                  <a:pt x="695" y="1486"/>
                  <a:pt x="671" y="1483"/>
                </a:cubicBezTo>
                <a:cubicBezTo>
                  <a:pt x="646" y="1481"/>
                  <a:pt x="622" y="1477"/>
                  <a:pt x="598" y="1473"/>
                </a:cubicBezTo>
                <a:cubicBezTo>
                  <a:pt x="575" y="1468"/>
                  <a:pt x="551" y="1462"/>
                  <a:pt x="528" y="1455"/>
                </a:cubicBezTo>
                <a:cubicBezTo>
                  <a:pt x="504" y="1448"/>
                  <a:pt x="482" y="1440"/>
                  <a:pt x="459" y="1430"/>
                </a:cubicBezTo>
                <a:cubicBezTo>
                  <a:pt x="437" y="1421"/>
                  <a:pt x="415" y="1411"/>
                  <a:pt x="393" y="1399"/>
                </a:cubicBezTo>
                <a:cubicBezTo>
                  <a:pt x="372" y="1388"/>
                  <a:pt x="350" y="1375"/>
                  <a:pt x="330" y="1362"/>
                </a:cubicBezTo>
                <a:cubicBezTo>
                  <a:pt x="309" y="1348"/>
                  <a:pt x="290" y="1334"/>
                  <a:pt x="271" y="1318"/>
                </a:cubicBezTo>
                <a:cubicBezTo>
                  <a:pt x="252" y="1303"/>
                  <a:pt x="234" y="1287"/>
                  <a:pt x="217" y="1269"/>
                </a:cubicBezTo>
                <a:cubicBezTo>
                  <a:pt x="200" y="1252"/>
                  <a:pt x="184" y="1234"/>
                  <a:pt x="168" y="1215"/>
                </a:cubicBezTo>
                <a:cubicBezTo>
                  <a:pt x="153" y="1195"/>
                  <a:pt x="138" y="1176"/>
                  <a:pt x="125" y="1156"/>
                </a:cubicBezTo>
                <a:cubicBezTo>
                  <a:pt x="111" y="1136"/>
                  <a:pt x="99" y="1115"/>
                  <a:pt x="87" y="1093"/>
                </a:cubicBezTo>
                <a:cubicBezTo>
                  <a:pt x="76" y="1072"/>
                  <a:pt x="65" y="1050"/>
                  <a:pt x="56" y="1027"/>
                </a:cubicBezTo>
                <a:cubicBezTo>
                  <a:pt x="47" y="1005"/>
                  <a:pt x="39" y="982"/>
                  <a:pt x="32" y="959"/>
                </a:cubicBezTo>
                <a:cubicBezTo>
                  <a:pt x="24" y="935"/>
                  <a:pt x="19" y="912"/>
                  <a:pt x="14" y="888"/>
                </a:cubicBezTo>
                <a:cubicBezTo>
                  <a:pt x="9" y="864"/>
                  <a:pt x="6" y="840"/>
                  <a:pt x="3" y="816"/>
                </a:cubicBezTo>
                <a:cubicBezTo>
                  <a:pt x="1" y="792"/>
                  <a:pt x="0" y="767"/>
                  <a:pt x="0" y="743"/>
                </a:cubicBezTo>
                <a:cubicBezTo>
                  <a:pt x="0" y="719"/>
                  <a:pt x="1" y="694"/>
                  <a:pt x="3" y="670"/>
                </a:cubicBezTo>
                <a:cubicBezTo>
                  <a:pt x="6" y="646"/>
                  <a:pt x="9" y="622"/>
                  <a:pt x="14" y="598"/>
                </a:cubicBezTo>
                <a:cubicBezTo>
                  <a:pt x="19" y="574"/>
                  <a:pt x="24" y="551"/>
                  <a:pt x="32" y="527"/>
                </a:cubicBezTo>
                <a:cubicBezTo>
                  <a:pt x="39" y="504"/>
                  <a:pt x="47" y="481"/>
                  <a:pt x="56" y="459"/>
                </a:cubicBezTo>
                <a:cubicBezTo>
                  <a:pt x="65" y="436"/>
                  <a:pt x="76" y="414"/>
                  <a:pt x="87" y="393"/>
                </a:cubicBezTo>
                <a:cubicBezTo>
                  <a:pt x="99" y="371"/>
                  <a:pt x="111" y="351"/>
                  <a:pt x="125" y="330"/>
                </a:cubicBezTo>
                <a:cubicBezTo>
                  <a:pt x="138" y="310"/>
                  <a:pt x="153" y="291"/>
                  <a:pt x="168" y="272"/>
                </a:cubicBezTo>
                <a:cubicBezTo>
                  <a:pt x="184" y="253"/>
                  <a:pt x="200" y="235"/>
                  <a:pt x="217" y="218"/>
                </a:cubicBezTo>
                <a:cubicBezTo>
                  <a:pt x="234" y="201"/>
                  <a:pt x="252" y="184"/>
                  <a:pt x="271" y="169"/>
                </a:cubicBezTo>
                <a:cubicBezTo>
                  <a:pt x="290" y="153"/>
                  <a:pt x="309" y="139"/>
                  <a:pt x="330" y="125"/>
                </a:cubicBezTo>
                <a:cubicBezTo>
                  <a:pt x="350" y="112"/>
                  <a:pt x="372" y="99"/>
                  <a:pt x="393" y="88"/>
                </a:cubicBezTo>
                <a:cubicBezTo>
                  <a:pt x="415" y="76"/>
                  <a:pt x="437" y="66"/>
                  <a:pt x="459" y="57"/>
                </a:cubicBezTo>
                <a:cubicBezTo>
                  <a:pt x="482" y="47"/>
                  <a:pt x="504" y="39"/>
                  <a:pt x="528" y="32"/>
                </a:cubicBezTo>
                <a:cubicBezTo>
                  <a:pt x="551" y="25"/>
                  <a:pt x="575" y="19"/>
                  <a:pt x="598" y="15"/>
                </a:cubicBezTo>
                <a:cubicBezTo>
                  <a:pt x="622" y="10"/>
                  <a:pt x="646" y="6"/>
                  <a:pt x="671" y="4"/>
                </a:cubicBezTo>
                <a:cubicBezTo>
                  <a:pt x="695" y="1"/>
                  <a:pt x="719" y="0"/>
                  <a:pt x="743" y="0"/>
                </a:cubicBezTo>
                <a:cubicBezTo>
                  <a:pt x="768" y="0"/>
                  <a:pt x="792" y="1"/>
                  <a:pt x="816" y="4"/>
                </a:cubicBezTo>
                <a:cubicBezTo>
                  <a:pt x="840" y="6"/>
                  <a:pt x="864" y="10"/>
                  <a:pt x="888" y="15"/>
                </a:cubicBezTo>
                <a:cubicBezTo>
                  <a:pt x="912" y="19"/>
                  <a:pt x="936" y="25"/>
                  <a:pt x="959" y="32"/>
                </a:cubicBezTo>
                <a:cubicBezTo>
                  <a:pt x="982" y="39"/>
                  <a:pt x="1005" y="47"/>
                  <a:pt x="1028" y="57"/>
                </a:cubicBezTo>
                <a:cubicBezTo>
                  <a:pt x="1050" y="66"/>
                  <a:pt x="1072" y="76"/>
                  <a:pt x="1094" y="88"/>
                </a:cubicBezTo>
                <a:cubicBezTo>
                  <a:pt x="1115" y="99"/>
                  <a:pt x="1136" y="112"/>
                  <a:pt x="1156" y="125"/>
                </a:cubicBezTo>
                <a:cubicBezTo>
                  <a:pt x="1176" y="139"/>
                  <a:pt x="1196" y="153"/>
                  <a:pt x="1215" y="169"/>
                </a:cubicBezTo>
                <a:cubicBezTo>
                  <a:pt x="1233" y="184"/>
                  <a:pt x="1251" y="201"/>
                  <a:pt x="1269" y="218"/>
                </a:cubicBezTo>
                <a:cubicBezTo>
                  <a:pt x="1286" y="235"/>
                  <a:pt x="1302" y="253"/>
                  <a:pt x="1318" y="272"/>
                </a:cubicBezTo>
                <a:cubicBezTo>
                  <a:pt x="1333" y="291"/>
                  <a:pt x="1347" y="310"/>
                  <a:pt x="1361" y="330"/>
                </a:cubicBezTo>
                <a:cubicBezTo>
                  <a:pt x="1375" y="351"/>
                  <a:pt x="1387" y="371"/>
                  <a:pt x="1398" y="393"/>
                </a:cubicBezTo>
                <a:cubicBezTo>
                  <a:pt x="1410" y="414"/>
                  <a:pt x="1420" y="436"/>
                  <a:pt x="1430" y="459"/>
                </a:cubicBezTo>
                <a:cubicBezTo>
                  <a:pt x="1439" y="481"/>
                  <a:pt x="1447" y="504"/>
                  <a:pt x="1454" y="527"/>
                </a:cubicBezTo>
                <a:cubicBezTo>
                  <a:pt x="1461" y="551"/>
                  <a:pt x="1467" y="574"/>
                  <a:pt x="1472" y="598"/>
                </a:cubicBezTo>
                <a:cubicBezTo>
                  <a:pt x="1477" y="622"/>
                  <a:pt x="1480" y="646"/>
                  <a:pt x="1483" y="670"/>
                </a:cubicBezTo>
                <a:cubicBezTo>
                  <a:pt x="1485" y="694"/>
                  <a:pt x="1486" y="719"/>
                  <a:pt x="1486" y="743"/>
                </a:cubicBezTo>
                <a:close/>
              </a:path>
            </a:pathLst>
          </a:custGeom>
          <a:solidFill>
            <a:srgbClr val="8EC5FF">
              <a:alpha val="1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2" name="Textfeld 301"/>
          <p:cNvSpPr txBox="1"/>
          <p:nvPr/>
        </p:nvSpPr>
        <p:spPr>
          <a:xfrm>
            <a:off x="10350000" y="7354080"/>
            <a:ext cx="2642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5/12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rafik 302"/>
          <p:cNvPicPr/>
          <p:nvPr/>
        </p:nvPicPr>
        <p:blipFill>
          <a:blip r:embed="rId2"/>
          <a:stretch/>
        </p:blipFill>
        <p:spPr>
          <a:xfrm>
            <a:off x="0" y="0"/>
            <a:ext cx="10696320" cy="66848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04" name="Grafik 303"/>
          <p:cNvPicPr/>
          <p:nvPr/>
        </p:nvPicPr>
        <p:blipFill>
          <a:blip r:embed="rId3"/>
          <a:stretch/>
        </p:blipFill>
        <p:spPr>
          <a:xfrm>
            <a:off x="534960" y="735480"/>
            <a:ext cx="801720" cy="33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05" name="Freihandform: Form 304"/>
          <p:cNvSpPr/>
          <p:nvPr/>
        </p:nvSpPr>
        <p:spPr>
          <a:xfrm>
            <a:off x="0" y="6217200"/>
            <a:ext cx="10696680" cy="468360"/>
          </a:xfrm>
          <a:custGeom>
            <a:avLst/>
            <a:gdLst/>
            <a:ahLst/>
            <a:cxnLst/>
            <a:rect l="0" t="0" r="r" b="b"/>
            <a:pathLst>
              <a:path w="29713" h="1301">
                <a:moveTo>
                  <a:pt x="0" y="0"/>
                </a:moveTo>
                <a:lnTo>
                  <a:pt x="29713" y="0"/>
                </a:lnTo>
                <a:lnTo>
                  <a:pt x="29713" y="1301"/>
                </a:lnTo>
                <a:lnTo>
                  <a:pt x="0" y="1301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3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306" name="Grafik 305"/>
          <p:cNvPicPr/>
          <p:nvPr/>
        </p:nvPicPr>
        <p:blipFill>
          <a:blip r:embed="rId4"/>
          <a:stretch/>
        </p:blipFill>
        <p:spPr>
          <a:xfrm>
            <a:off x="334440" y="6392880"/>
            <a:ext cx="10008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07" name="Textfeld 306"/>
          <p:cNvSpPr txBox="1"/>
          <p:nvPr/>
        </p:nvSpPr>
        <p:spPr>
          <a:xfrm>
            <a:off x="534960" y="322560"/>
            <a:ext cx="6242760" cy="3495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2370" b="1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Steroid-sparende Immunsuppressiva</a:t>
            </a:r>
            <a:endParaRPr lang="en-US" sz="237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8" name="Textfeld 307"/>
          <p:cNvSpPr txBox="1"/>
          <p:nvPr/>
        </p:nvSpPr>
        <p:spPr>
          <a:xfrm>
            <a:off x="501480" y="6384600"/>
            <a:ext cx="7722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 13. Juli 2025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9" name="Freihandform: Form 308"/>
          <p:cNvSpPr/>
          <p:nvPr/>
        </p:nvSpPr>
        <p:spPr>
          <a:xfrm>
            <a:off x="534600" y="969120"/>
            <a:ext cx="9627480" cy="802800"/>
          </a:xfrm>
          <a:custGeom>
            <a:avLst/>
            <a:gdLst/>
            <a:ahLst/>
            <a:cxnLst/>
            <a:rect l="0" t="0" r="r" b="b"/>
            <a:pathLst>
              <a:path w="26743" h="2230">
                <a:moveTo>
                  <a:pt x="0" y="2044"/>
                </a:moveTo>
                <a:lnTo>
                  <a:pt x="0" y="186"/>
                </a:lnTo>
                <a:cubicBezTo>
                  <a:pt x="0" y="174"/>
                  <a:pt x="1" y="162"/>
                  <a:pt x="4" y="150"/>
                </a:cubicBezTo>
                <a:cubicBezTo>
                  <a:pt x="6" y="138"/>
                  <a:pt x="10" y="126"/>
                  <a:pt x="14" y="115"/>
                </a:cubicBezTo>
                <a:cubicBezTo>
                  <a:pt x="19" y="104"/>
                  <a:pt x="25" y="93"/>
                  <a:pt x="31" y="83"/>
                </a:cubicBezTo>
                <a:cubicBezTo>
                  <a:pt x="38" y="73"/>
                  <a:pt x="46" y="63"/>
                  <a:pt x="55" y="55"/>
                </a:cubicBezTo>
                <a:cubicBezTo>
                  <a:pt x="63" y="46"/>
                  <a:pt x="73" y="38"/>
                  <a:pt x="83" y="32"/>
                </a:cubicBezTo>
                <a:cubicBezTo>
                  <a:pt x="93" y="25"/>
                  <a:pt x="104" y="19"/>
                  <a:pt x="115" y="14"/>
                </a:cubicBezTo>
                <a:cubicBezTo>
                  <a:pt x="126" y="10"/>
                  <a:pt x="138" y="6"/>
                  <a:pt x="150" y="4"/>
                </a:cubicBezTo>
                <a:cubicBezTo>
                  <a:pt x="162" y="1"/>
                  <a:pt x="174" y="0"/>
                  <a:pt x="186" y="0"/>
                </a:cubicBezTo>
                <a:lnTo>
                  <a:pt x="26557" y="0"/>
                </a:lnTo>
                <a:cubicBezTo>
                  <a:pt x="26569" y="0"/>
                  <a:pt x="26581" y="1"/>
                  <a:pt x="26593" y="4"/>
                </a:cubicBezTo>
                <a:cubicBezTo>
                  <a:pt x="26605" y="6"/>
                  <a:pt x="26617" y="10"/>
                  <a:pt x="26628" y="14"/>
                </a:cubicBezTo>
                <a:cubicBezTo>
                  <a:pt x="26639" y="19"/>
                  <a:pt x="26650" y="25"/>
                  <a:pt x="26660" y="32"/>
                </a:cubicBezTo>
                <a:cubicBezTo>
                  <a:pt x="26670" y="38"/>
                  <a:pt x="26680" y="46"/>
                  <a:pt x="26688" y="55"/>
                </a:cubicBezTo>
                <a:cubicBezTo>
                  <a:pt x="26697" y="63"/>
                  <a:pt x="26704" y="73"/>
                  <a:pt x="26711" y="83"/>
                </a:cubicBezTo>
                <a:cubicBezTo>
                  <a:pt x="26718" y="93"/>
                  <a:pt x="26724" y="104"/>
                  <a:pt x="26728" y="115"/>
                </a:cubicBezTo>
                <a:cubicBezTo>
                  <a:pt x="26733" y="126"/>
                  <a:pt x="26737" y="138"/>
                  <a:pt x="26739" y="150"/>
                </a:cubicBezTo>
                <a:cubicBezTo>
                  <a:pt x="26741" y="162"/>
                  <a:pt x="26743" y="174"/>
                  <a:pt x="26743" y="186"/>
                </a:cubicBezTo>
                <a:lnTo>
                  <a:pt x="26743" y="2044"/>
                </a:lnTo>
                <a:cubicBezTo>
                  <a:pt x="26743" y="2056"/>
                  <a:pt x="26741" y="2068"/>
                  <a:pt x="26739" y="2080"/>
                </a:cubicBezTo>
                <a:cubicBezTo>
                  <a:pt x="26737" y="2092"/>
                  <a:pt x="26733" y="2104"/>
                  <a:pt x="26728" y="2115"/>
                </a:cubicBezTo>
                <a:cubicBezTo>
                  <a:pt x="26724" y="2126"/>
                  <a:pt x="26718" y="2137"/>
                  <a:pt x="26711" y="2147"/>
                </a:cubicBezTo>
                <a:cubicBezTo>
                  <a:pt x="26704" y="2157"/>
                  <a:pt x="26697" y="2167"/>
                  <a:pt x="26688" y="2175"/>
                </a:cubicBezTo>
                <a:cubicBezTo>
                  <a:pt x="26680" y="2184"/>
                  <a:pt x="26670" y="2192"/>
                  <a:pt x="26660" y="2198"/>
                </a:cubicBezTo>
                <a:cubicBezTo>
                  <a:pt x="26650" y="2205"/>
                  <a:pt x="26639" y="2211"/>
                  <a:pt x="26628" y="2216"/>
                </a:cubicBezTo>
                <a:cubicBezTo>
                  <a:pt x="26617" y="2220"/>
                  <a:pt x="26605" y="2224"/>
                  <a:pt x="26593" y="2226"/>
                </a:cubicBezTo>
                <a:cubicBezTo>
                  <a:pt x="26581" y="2228"/>
                  <a:pt x="26569" y="2230"/>
                  <a:pt x="26557" y="2230"/>
                </a:cubicBezTo>
                <a:lnTo>
                  <a:pt x="186" y="2230"/>
                </a:lnTo>
                <a:cubicBezTo>
                  <a:pt x="174" y="2230"/>
                  <a:pt x="162" y="2228"/>
                  <a:pt x="150" y="2226"/>
                </a:cubicBezTo>
                <a:cubicBezTo>
                  <a:pt x="138" y="2224"/>
                  <a:pt x="126" y="2220"/>
                  <a:pt x="115" y="2216"/>
                </a:cubicBezTo>
                <a:cubicBezTo>
                  <a:pt x="104" y="2211"/>
                  <a:pt x="93" y="2205"/>
                  <a:pt x="83" y="2198"/>
                </a:cubicBezTo>
                <a:cubicBezTo>
                  <a:pt x="73" y="2192"/>
                  <a:pt x="63" y="2184"/>
                  <a:pt x="55" y="2175"/>
                </a:cubicBezTo>
                <a:cubicBezTo>
                  <a:pt x="46" y="2167"/>
                  <a:pt x="38" y="2157"/>
                  <a:pt x="31" y="2147"/>
                </a:cubicBezTo>
                <a:cubicBezTo>
                  <a:pt x="25" y="2137"/>
                  <a:pt x="19" y="2126"/>
                  <a:pt x="14" y="2115"/>
                </a:cubicBezTo>
                <a:cubicBezTo>
                  <a:pt x="10" y="2104"/>
                  <a:pt x="6" y="2092"/>
                  <a:pt x="4" y="2080"/>
                </a:cubicBezTo>
                <a:cubicBezTo>
                  <a:pt x="1" y="2068"/>
                  <a:pt x="0" y="2056"/>
                  <a:pt x="0" y="2044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10" name="Grafik 309"/>
          <p:cNvPicPr/>
          <p:nvPr/>
        </p:nvPicPr>
        <p:blipFill>
          <a:blip r:embed="rId5"/>
          <a:stretch/>
        </p:blipFill>
        <p:spPr>
          <a:xfrm>
            <a:off x="668520" y="1119960"/>
            <a:ext cx="2001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11" name="Textfeld 310"/>
          <p:cNvSpPr txBox="1"/>
          <p:nvPr/>
        </p:nvSpPr>
        <p:spPr>
          <a:xfrm>
            <a:off x="3727080" y="6369120"/>
            <a:ext cx="41965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Therapieoptionen für Myasthenia Gravis: Chancen und Risiken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2" name="Textfeld 311"/>
          <p:cNvSpPr txBox="1"/>
          <p:nvPr/>
        </p:nvSpPr>
        <p:spPr>
          <a:xfrm>
            <a:off x="969480" y="1123560"/>
            <a:ext cx="588780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32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Ziele: Reduktion der Steroiddosis &amp; Verhinderung der Generalisierung</a:t>
            </a:r>
            <a:endParaRPr lang="en-US" sz="13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3" name="Freihandform: Form 312"/>
          <p:cNvSpPr/>
          <p:nvPr/>
        </p:nvSpPr>
        <p:spPr>
          <a:xfrm>
            <a:off x="547200" y="1972080"/>
            <a:ext cx="3105000" cy="1537920"/>
          </a:xfrm>
          <a:custGeom>
            <a:avLst/>
            <a:gdLst/>
            <a:ahLst/>
            <a:cxnLst/>
            <a:rect l="0" t="0" r="r" b="b"/>
            <a:pathLst>
              <a:path w="8625" h="4272">
                <a:moveTo>
                  <a:pt x="0" y="4086"/>
                </a:moveTo>
                <a:lnTo>
                  <a:pt x="0" y="185"/>
                </a:lnTo>
                <a:cubicBezTo>
                  <a:pt x="0" y="173"/>
                  <a:pt x="1" y="161"/>
                  <a:pt x="3" y="149"/>
                </a:cubicBezTo>
                <a:cubicBezTo>
                  <a:pt x="5" y="137"/>
                  <a:pt x="8" y="126"/>
                  <a:pt x="11" y="114"/>
                </a:cubicBezTo>
                <a:cubicBezTo>
                  <a:pt x="15" y="103"/>
                  <a:pt x="20" y="92"/>
                  <a:pt x="25" y="82"/>
                </a:cubicBezTo>
                <a:cubicBezTo>
                  <a:pt x="31" y="72"/>
                  <a:pt x="37" y="63"/>
                  <a:pt x="44" y="54"/>
                </a:cubicBezTo>
                <a:cubicBezTo>
                  <a:pt x="51" y="46"/>
                  <a:pt x="59" y="38"/>
                  <a:pt x="67" y="31"/>
                </a:cubicBezTo>
                <a:cubicBezTo>
                  <a:pt x="75" y="24"/>
                  <a:pt x="84" y="19"/>
                  <a:pt x="93" y="14"/>
                </a:cubicBezTo>
                <a:cubicBezTo>
                  <a:pt x="102" y="9"/>
                  <a:pt x="112" y="6"/>
                  <a:pt x="121" y="3"/>
                </a:cubicBezTo>
                <a:cubicBezTo>
                  <a:pt x="131" y="1"/>
                  <a:pt x="141" y="0"/>
                  <a:pt x="151" y="0"/>
                </a:cubicBezTo>
                <a:lnTo>
                  <a:pt x="8439" y="0"/>
                </a:lnTo>
                <a:cubicBezTo>
                  <a:pt x="8451" y="0"/>
                  <a:pt x="8463" y="1"/>
                  <a:pt x="8475" y="3"/>
                </a:cubicBezTo>
                <a:cubicBezTo>
                  <a:pt x="8487" y="6"/>
                  <a:pt x="8499" y="9"/>
                  <a:pt x="8510" y="14"/>
                </a:cubicBezTo>
                <a:cubicBezTo>
                  <a:pt x="8521" y="19"/>
                  <a:pt x="8532" y="24"/>
                  <a:pt x="8542" y="31"/>
                </a:cubicBezTo>
                <a:cubicBezTo>
                  <a:pt x="8552" y="38"/>
                  <a:pt x="8562" y="46"/>
                  <a:pt x="8570" y="54"/>
                </a:cubicBezTo>
                <a:cubicBezTo>
                  <a:pt x="8579" y="63"/>
                  <a:pt x="8587" y="72"/>
                  <a:pt x="8593" y="82"/>
                </a:cubicBezTo>
                <a:cubicBezTo>
                  <a:pt x="8600" y="92"/>
                  <a:pt x="8606" y="103"/>
                  <a:pt x="8610" y="114"/>
                </a:cubicBezTo>
                <a:cubicBezTo>
                  <a:pt x="8615" y="126"/>
                  <a:pt x="8619" y="137"/>
                  <a:pt x="8621" y="149"/>
                </a:cubicBezTo>
                <a:cubicBezTo>
                  <a:pt x="8623" y="161"/>
                  <a:pt x="8625" y="173"/>
                  <a:pt x="8625" y="185"/>
                </a:cubicBezTo>
                <a:lnTo>
                  <a:pt x="8625" y="4086"/>
                </a:lnTo>
                <a:cubicBezTo>
                  <a:pt x="8625" y="4098"/>
                  <a:pt x="8623" y="4111"/>
                  <a:pt x="8621" y="4123"/>
                </a:cubicBezTo>
                <a:cubicBezTo>
                  <a:pt x="8619" y="4134"/>
                  <a:pt x="8615" y="4146"/>
                  <a:pt x="8610" y="4157"/>
                </a:cubicBezTo>
                <a:cubicBezTo>
                  <a:pt x="8606" y="4169"/>
                  <a:pt x="8600" y="4179"/>
                  <a:pt x="8593" y="4189"/>
                </a:cubicBezTo>
                <a:cubicBezTo>
                  <a:pt x="8587" y="4200"/>
                  <a:pt x="8579" y="4209"/>
                  <a:pt x="8570" y="4218"/>
                </a:cubicBezTo>
                <a:cubicBezTo>
                  <a:pt x="8562" y="4226"/>
                  <a:pt x="8552" y="4234"/>
                  <a:pt x="8542" y="4241"/>
                </a:cubicBezTo>
                <a:cubicBezTo>
                  <a:pt x="8532" y="4247"/>
                  <a:pt x="8521" y="4253"/>
                  <a:pt x="8510" y="4258"/>
                </a:cubicBezTo>
                <a:cubicBezTo>
                  <a:pt x="8499" y="4263"/>
                  <a:pt x="8487" y="4266"/>
                  <a:pt x="8475" y="4268"/>
                </a:cubicBezTo>
                <a:cubicBezTo>
                  <a:pt x="8463" y="4271"/>
                  <a:pt x="8451" y="4272"/>
                  <a:pt x="8439" y="4272"/>
                </a:cubicBezTo>
                <a:lnTo>
                  <a:pt x="151" y="4272"/>
                </a:lnTo>
                <a:cubicBezTo>
                  <a:pt x="141" y="4272"/>
                  <a:pt x="131" y="4271"/>
                  <a:pt x="121" y="4268"/>
                </a:cubicBezTo>
                <a:cubicBezTo>
                  <a:pt x="112" y="4266"/>
                  <a:pt x="102" y="4263"/>
                  <a:pt x="93" y="4258"/>
                </a:cubicBezTo>
                <a:cubicBezTo>
                  <a:pt x="84" y="4253"/>
                  <a:pt x="75" y="4247"/>
                  <a:pt x="67" y="4241"/>
                </a:cubicBezTo>
                <a:cubicBezTo>
                  <a:pt x="59" y="4234"/>
                  <a:pt x="51" y="4226"/>
                  <a:pt x="44" y="4218"/>
                </a:cubicBezTo>
                <a:cubicBezTo>
                  <a:pt x="37" y="4209"/>
                  <a:pt x="31" y="4200"/>
                  <a:pt x="25" y="4189"/>
                </a:cubicBezTo>
                <a:cubicBezTo>
                  <a:pt x="20" y="4179"/>
                  <a:pt x="15" y="4169"/>
                  <a:pt x="11" y="4157"/>
                </a:cubicBezTo>
                <a:cubicBezTo>
                  <a:pt x="8" y="4146"/>
                  <a:pt x="5" y="4134"/>
                  <a:pt x="3" y="4123"/>
                </a:cubicBezTo>
                <a:cubicBezTo>
                  <a:pt x="1" y="4111"/>
                  <a:pt x="0" y="4098"/>
                  <a:pt x="0" y="4086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4" name="Freihandform: Form 313"/>
          <p:cNvSpPr/>
          <p:nvPr/>
        </p:nvSpPr>
        <p:spPr>
          <a:xfrm>
            <a:off x="534600" y="1972080"/>
            <a:ext cx="67320" cy="1537920"/>
          </a:xfrm>
          <a:custGeom>
            <a:avLst/>
            <a:gdLst/>
            <a:ahLst/>
            <a:cxnLst/>
            <a:rect l="0" t="0" r="r" b="b"/>
            <a:pathLst>
              <a:path w="187" h="4272">
                <a:moveTo>
                  <a:pt x="142" y="14"/>
                </a:moveTo>
                <a:cubicBezTo>
                  <a:pt x="128" y="23"/>
                  <a:pt x="116" y="37"/>
                  <a:pt x="105" y="54"/>
                </a:cubicBezTo>
                <a:cubicBezTo>
                  <a:pt x="94" y="72"/>
                  <a:pt x="84" y="92"/>
                  <a:pt x="79" y="114"/>
                </a:cubicBezTo>
                <a:cubicBezTo>
                  <a:pt x="73" y="137"/>
                  <a:pt x="70" y="161"/>
                  <a:pt x="70" y="185"/>
                </a:cubicBezTo>
                <a:lnTo>
                  <a:pt x="70" y="4086"/>
                </a:lnTo>
                <a:cubicBezTo>
                  <a:pt x="70" y="4111"/>
                  <a:pt x="73" y="4135"/>
                  <a:pt x="79" y="4157"/>
                </a:cubicBezTo>
                <a:cubicBezTo>
                  <a:pt x="84" y="4180"/>
                  <a:pt x="94" y="4200"/>
                  <a:pt x="105" y="4218"/>
                </a:cubicBezTo>
                <a:cubicBezTo>
                  <a:pt x="116" y="4235"/>
                  <a:pt x="128" y="4248"/>
                  <a:pt x="142" y="4258"/>
                </a:cubicBezTo>
                <a:cubicBezTo>
                  <a:pt x="157" y="4267"/>
                  <a:pt x="171" y="4272"/>
                  <a:pt x="187" y="4272"/>
                </a:cubicBezTo>
                <a:cubicBezTo>
                  <a:pt x="162" y="4272"/>
                  <a:pt x="139" y="4267"/>
                  <a:pt x="116" y="4258"/>
                </a:cubicBezTo>
                <a:cubicBezTo>
                  <a:pt x="93" y="4248"/>
                  <a:pt x="72" y="4235"/>
                  <a:pt x="55" y="4218"/>
                </a:cubicBezTo>
                <a:cubicBezTo>
                  <a:pt x="37" y="4200"/>
                  <a:pt x="24" y="4180"/>
                  <a:pt x="14" y="4157"/>
                </a:cubicBezTo>
                <a:cubicBezTo>
                  <a:pt x="5" y="4135"/>
                  <a:pt x="0" y="4111"/>
                  <a:pt x="0" y="4086"/>
                </a:cubicBezTo>
                <a:lnTo>
                  <a:pt x="0" y="185"/>
                </a:lnTo>
                <a:cubicBezTo>
                  <a:pt x="0" y="161"/>
                  <a:pt x="5" y="137"/>
                  <a:pt x="14" y="114"/>
                </a:cubicBezTo>
                <a:cubicBezTo>
                  <a:pt x="24" y="92"/>
                  <a:pt x="37" y="72"/>
                  <a:pt x="55" y="54"/>
                </a:cubicBezTo>
                <a:cubicBezTo>
                  <a:pt x="72" y="37"/>
                  <a:pt x="93" y="23"/>
                  <a:pt x="116" y="14"/>
                </a:cubicBezTo>
                <a:cubicBezTo>
                  <a:pt x="139" y="4"/>
                  <a:pt x="162" y="0"/>
                  <a:pt x="187" y="0"/>
                </a:cubicBezTo>
                <a:cubicBezTo>
                  <a:pt x="171" y="0"/>
                  <a:pt x="157" y="4"/>
                  <a:pt x="142" y="14"/>
                </a:cubicBezTo>
                <a:close/>
              </a:path>
            </a:pathLst>
          </a:custGeom>
          <a:solidFill>
            <a:srgbClr val="60A5FA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5" name="Textfeld 314"/>
          <p:cNvSpPr txBox="1"/>
          <p:nvPr/>
        </p:nvSpPr>
        <p:spPr>
          <a:xfrm>
            <a:off x="668520" y="1431360"/>
            <a:ext cx="713340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18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Frühe immunmodulatorische Therapie kann das Generalisierungsrisiko um bis zu </a:t>
            </a:r>
            <a:r>
              <a:rPr lang="en-US" sz="1180" b="1" u="none" strike="noStrike">
                <a:solidFill>
                  <a:srgbClr val="6EE7B7"/>
                </a:solidFill>
                <a:effectLst/>
                <a:uFillTx/>
                <a:latin typeface="DejaVuSans"/>
                <a:ea typeface="DejaVuSans"/>
              </a:rPr>
              <a:t>77%</a:t>
            </a:r>
            <a:r>
              <a:rPr lang="en-US" sz="118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 senken</a:t>
            </a:r>
            <a:endParaRPr lang="en-US" sz="118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6" name="Freihandform: Form 315"/>
          <p:cNvSpPr/>
          <p:nvPr/>
        </p:nvSpPr>
        <p:spPr>
          <a:xfrm>
            <a:off x="3233880" y="2105640"/>
            <a:ext cx="284400" cy="334800"/>
          </a:xfrm>
          <a:custGeom>
            <a:avLst/>
            <a:gdLst/>
            <a:ahLst/>
            <a:cxnLst/>
            <a:rect l="0" t="0" r="r" b="b"/>
            <a:pathLst>
              <a:path w="790" h="930">
                <a:moveTo>
                  <a:pt x="0" y="535"/>
                </a:moveTo>
                <a:lnTo>
                  <a:pt x="0" y="396"/>
                </a:lnTo>
                <a:cubicBezTo>
                  <a:pt x="0" y="370"/>
                  <a:pt x="2" y="344"/>
                  <a:pt x="8" y="319"/>
                </a:cubicBezTo>
                <a:cubicBezTo>
                  <a:pt x="13" y="293"/>
                  <a:pt x="20" y="269"/>
                  <a:pt x="30" y="245"/>
                </a:cubicBezTo>
                <a:cubicBezTo>
                  <a:pt x="40" y="221"/>
                  <a:pt x="52" y="198"/>
                  <a:pt x="66" y="176"/>
                </a:cubicBezTo>
                <a:cubicBezTo>
                  <a:pt x="81" y="154"/>
                  <a:pt x="98" y="134"/>
                  <a:pt x="117" y="116"/>
                </a:cubicBezTo>
                <a:cubicBezTo>
                  <a:pt x="135" y="97"/>
                  <a:pt x="155" y="81"/>
                  <a:pt x="176" y="67"/>
                </a:cubicBezTo>
                <a:cubicBezTo>
                  <a:pt x="198" y="52"/>
                  <a:pt x="221" y="40"/>
                  <a:pt x="245" y="30"/>
                </a:cubicBezTo>
                <a:cubicBezTo>
                  <a:pt x="268" y="20"/>
                  <a:pt x="293" y="13"/>
                  <a:pt x="319" y="8"/>
                </a:cubicBezTo>
                <a:cubicBezTo>
                  <a:pt x="344" y="3"/>
                  <a:pt x="370" y="0"/>
                  <a:pt x="396" y="0"/>
                </a:cubicBezTo>
                <a:cubicBezTo>
                  <a:pt x="421" y="0"/>
                  <a:pt x="447" y="3"/>
                  <a:pt x="473" y="8"/>
                </a:cubicBezTo>
                <a:cubicBezTo>
                  <a:pt x="498" y="13"/>
                  <a:pt x="523" y="20"/>
                  <a:pt x="547" y="30"/>
                </a:cubicBezTo>
                <a:cubicBezTo>
                  <a:pt x="571" y="40"/>
                  <a:pt x="593" y="52"/>
                  <a:pt x="615" y="67"/>
                </a:cubicBezTo>
                <a:cubicBezTo>
                  <a:pt x="636" y="81"/>
                  <a:pt x="656" y="97"/>
                  <a:pt x="675" y="116"/>
                </a:cubicBezTo>
                <a:cubicBezTo>
                  <a:pt x="693" y="134"/>
                  <a:pt x="709" y="154"/>
                  <a:pt x="724" y="176"/>
                </a:cubicBezTo>
                <a:cubicBezTo>
                  <a:pt x="738" y="198"/>
                  <a:pt x="750" y="221"/>
                  <a:pt x="760" y="245"/>
                </a:cubicBezTo>
                <a:cubicBezTo>
                  <a:pt x="770" y="269"/>
                  <a:pt x="778" y="293"/>
                  <a:pt x="783" y="319"/>
                </a:cubicBezTo>
                <a:cubicBezTo>
                  <a:pt x="788" y="344"/>
                  <a:pt x="790" y="370"/>
                  <a:pt x="790" y="396"/>
                </a:cubicBezTo>
                <a:lnTo>
                  <a:pt x="790" y="535"/>
                </a:lnTo>
                <a:cubicBezTo>
                  <a:pt x="790" y="561"/>
                  <a:pt x="788" y="587"/>
                  <a:pt x="783" y="612"/>
                </a:cubicBezTo>
                <a:cubicBezTo>
                  <a:pt x="778" y="637"/>
                  <a:pt x="770" y="662"/>
                  <a:pt x="760" y="686"/>
                </a:cubicBezTo>
                <a:cubicBezTo>
                  <a:pt x="750" y="710"/>
                  <a:pt x="738" y="733"/>
                  <a:pt x="724" y="754"/>
                </a:cubicBezTo>
                <a:cubicBezTo>
                  <a:pt x="709" y="776"/>
                  <a:pt x="693" y="796"/>
                  <a:pt x="675" y="814"/>
                </a:cubicBezTo>
                <a:cubicBezTo>
                  <a:pt x="656" y="832"/>
                  <a:pt x="636" y="849"/>
                  <a:pt x="615" y="863"/>
                </a:cubicBezTo>
                <a:cubicBezTo>
                  <a:pt x="593" y="878"/>
                  <a:pt x="571" y="890"/>
                  <a:pt x="547" y="900"/>
                </a:cubicBezTo>
                <a:cubicBezTo>
                  <a:pt x="523" y="910"/>
                  <a:pt x="498" y="917"/>
                  <a:pt x="473" y="922"/>
                </a:cubicBezTo>
                <a:cubicBezTo>
                  <a:pt x="447" y="927"/>
                  <a:pt x="421" y="930"/>
                  <a:pt x="396" y="930"/>
                </a:cubicBezTo>
                <a:cubicBezTo>
                  <a:pt x="370" y="930"/>
                  <a:pt x="344" y="927"/>
                  <a:pt x="319" y="922"/>
                </a:cubicBezTo>
                <a:cubicBezTo>
                  <a:pt x="293" y="917"/>
                  <a:pt x="268" y="910"/>
                  <a:pt x="245" y="900"/>
                </a:cubicBezTo>
                <a:cubicBezTo>
                  <a:pt x="221" y="890"/>
                  <a:pt x="198" y="878"/>
                  <a:pt x="176" y="863"/>
                </a:cubicBezTo>
                <a:cubicBezTo>
                  <a:pt x="155" y="849"/>
                  <a:pt x="135" y="832"/>
                  <a:pt x="117" y="814"/>
                </a:cubicBezTo>
                <a:cubicBezTo>
                  <a:pt x="98" y="796"/>
                  <a:pt x="81" y="776"/>
                  <a:pt x="66" y="754"/>
                </a:cubicBezTo>
                <a:cubicBezTo>
                  <a:pt x="52" y="733"/>
                  <a:pt x="40" y="710"/>
                  <a:pt x="30" y="686"/>
                </a:cubicBezTo>
                <a:cubicBezTo>
                  <a:pt x="20" y="662"/>
                  <a:pt x="13" y="637"/>
                  <a:pt x="8" y="612"/>
                </a:cubicBezTo>
                <a:cubicBezTo>
                  <a:pt x="2" y="587"/>
                  <a:pt x="0" y="561"/>
                  <a:pt x="0" y="535"/>
                </a:cubicBezTo>
                <a:close/>
              </a:path>
            </a:pathLst>
          </a:custGeom>
          <a:solidFill>
            <a:srgbClr val="2B7FFF">
              <a:alpha val="3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317" name="Grafik 316"/>
          <p:cNvPicPr/>
          <p:nvPr/>
        </p:nvPicPr>
        <p:blipFill>
          <a:blip r:embed="rId6"/>
          <a:stretch/>
        </p:blipFill>
        <p:spPr>
          <a:xfrm>
            <a:off x="3300840" y="2197800"/>
            <a:ext cx="15012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18" name="Textfeld 317"/>
          <p:cNvSpPr txBox="1"/>
          <p:nvPr/>
        </p:nvSpPr>
        <p:spPr>
          <a:xfrm>
            <a:off x="693720" y="2176560"/>
            <a:ext cx="109260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320" b="1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Azathioprin</a:t>
            </a:r>
            <a:endParaRPr lang="en-US" sz="13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19" name="Grafik 318"/>
          <p:cNvPicPr/>
          <p:nvPr/>
        </p:nvPicPr>
        <p:blipFill>
          <a:blip r:embed="rId7"/>
          <a:stretch/>
        </p:blipFill>
        <p:spPr>
          <a:xfrm>
            <a:off x="693720" y="2824560"/>
            <a:ext cx="15012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20" name="Textfeld 319"/>
          <p:cNvSpPr txBox="1"/>
          <p:nvPr/>
        </p:nvSpPr>
        <p:spPr>
          <a:xfrm>
            <a:off x="693720" y="2557080"/>
            <a:ext cx="236556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Standardtherapie zur Steroideinsparung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21" name="Grafik 320"/>
          <p:cNvPicPr/>
          <p:nvPr/>
        </p:nvPicPr>
        <p:blipFill>
          <a:blip r:embed="rId8"/>
          <a:stretch/>
        </p:blipFill>
        <p:spPr>
          <a:xfrm>
            <a:off x="2139480" y="282456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22" name="Textfeld 321"/>
          <p:cNvSpPr txBox="1"/>
          <p:nvPr/>
        </p:nvSpPr>
        <p:spPr>
          <a:xfrm>
            <a:off x="910800" y="2824560"/>
            <a:ext cx="8744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2–3 mg/kg/Tag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23" name="Grafik 322"/>
          <p:cNvPicPr/>
          <p:nvPr/>
        </p:nvPicPr>
        <p:blipFill>
          <a:blip r:embed="rId9"/>
          <a:stretch/>
        </p:blipFill>
        <p:spPr>
          <a:xfrm>
            <a:off x="693720" y="307512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24" name="Textfeld 323"/>
          <p:cNvSpPr txBox="1"/>
          <p:nvPr/>
        </p:nvSpPr>
        <p:spPr>
          <a:xfrm>
            <a:off x="2341080" y="2824560"/>
            <a:ext cx="683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3–6 Monate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5" name="Textfeld 324"/>
          <p:cNvSpPr txBox="1"/>
          <p:nvPr/>
        </p:nvSpPr>
        <p:spPr>
          <a:xfrm>
            <a:off x="894240" y="3058560"/>
            <a:ext cx="246996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Lebertoxizität, Leukopenie, TPMT-Testung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6" name="Freihandform: Form 325"/>
          <p:cNvSpPr/>
          <p:nvPr/>
        </p:nvSpPr>
        <p:spPr>
          <a:xfrm>
            <a:off x="3798000" y="1972080"/>
            <a:ext cx="3113280" cy="1537920"/>
          </a:xfrm>
          <a:custGeom>
            <a:avLst/>
            <a:gdLst/>
            <a:ahLst/>
            <a:cxnLst/>
            <a:rect l="0" t="0" r="r" b="b"/>
            <a:pathLst>
              <a:path w="8648" h="4272">
                <a:moveTo>
                  <a:pt x="0" y="4086"/>
                </a:moveTo>
                <a:lnTo>
                  <a:pt x="0" y="185"/>
                </a:lnTo>
                <a:cubicBezTo>
                  <a:pt x="0" y="173"/>
                  <a:pt x="1" y="161"/>
                  <a:pt x="3" y="149"/>
                </a:cubicBezTo>
                <a:cubicBezTo>
                  <a:pt x="5" y="137"/>
                  <a:pt x="8" y="126"/>
                  <a:pt x="11" y="114"/>
                </a:cubicBezTo>
                <a:cubicBezTo>
                  <a:pt x="15" y="103"/>
                  <a:pt x="20" y="92"/>
                  <a:pt x="25" y="82"/>
                </a:cubicBezTo>
                <a:cubicBezTo>
                  <a:pt x="31" y="72"/>
                  <a:pt x="37" y="63"/>
                  <a:pt x="44" y="54"/>
                </a:cubicBezTo>
                <a:cubicBezTo>
                  <a:pt x="51" y="46"/>
                  <a:pt x="59" y="38"/>
                  <a:pt x="67" y="31"/>
                </a:cubicBezTo>
                <a:cubicBezTo>
                  <a:pt x="75" y="24"/>
                  <a:pt x="84" y="19"/>
                  <a:pt x="93" y="14"/>
                </a:cubicBezTo>
                <a:cubicBezTo>
                  <a:pt x="102" y="9"/>
                  <a:pt x="112" y="6"/>
                  <a:pt x="121" y="3"/>
                </a:cubicBezTo>
                <a:cubicBezTo>
                  <a:pt x="131" y="1"/>
                  <a:pt x="141" y="0"/>
                  <a:pt x="151" y="0"/>
                </a:cubicBezTo>
                <a:lnTo>
                  <a:pt x="8462" y="0"/>
                </a:lnTo>
                <a:cubicBezTo>
                  <a:pt x="8474" y="0"/>
                  <a:pt x="8486" y="1"/>
                  <a:pt x="8498" y="3"/>
                </a:cubicBezTo>
                <a:cubicBezTo>
                  <a:pt x="8510" y="6"/>
                  <a:pt x="8522" y="9"/>
                  <a:pt x="8533" y="14"/>
                </a:cubicBezTo>
                <a:cubicBezTo>
                  <a:pt x="8544" y="19"/>
                  <a:pt x="8555" y="24"/>
                  <a:pt x="8565" y="31"/>
                </a:cubicBezTo>
                <a:cubicBezTo>
                  <a:pt x="8575" y="38"/>
                  <a:pt x="8585" y="46"/>
                  <a:pt x="8593" y="54"/>
                </a:cubicBezTo>
                <a:cubicBezTo>
                  <a:pt x="8602" y="63"/>
                  <a:pt x="8610" y="72"/>
                  <a:pt x="8616" y="82"/>
                </a:cubicBezTo>
                <a:cubicBezTo>
                  <a:pt x="8623" y="92"/>
                  <a:pt x="8629" y="103"/>
                  <a:pt x="8634" y="114"/>
                </a:cubicBezTo>
                <a:cubicBezTo>
                  <a:pt x="8638" y="126"/>
                  <a:pt x="8642" y="137"/>
                  <a:pt x="8644" y="149"/>
                </a:cubicBezTo>
                <a:cubicBezTo>
                  <a:pt x="8647" y="161"/>
                  <a:pt x="8648" y="173"/>
                  <a:pt x="8648" y="185"/>
                </a:cubicBezTo>
                <a:lnTo>
                  <a:pt x="8648" y="4086"/>
                </a:lnTo>
                <a:cubicBezTo>
                  <a:pt x="8648" y="4098"/>
                  <a:pt x="8647" y="4111"/>
                  <a:pt x="8644" y="4123"/>
                </a:cubicBezTo>
                <a:cubicBezTo>
                  <a:pt x="8642" y="4134"/>
                  <a:pt x="8638" y="4146"/>
                  <a:pt x="8634" y="4157"/>
                </a:cubicBezTo>
                <a:cubicBezTo>
                  <a:pt x="8629" y="4169"/>
                  <a:pt x="8623" y="4179"/>
                  <a:pt x="8616" y="4189"/>
                </a:cubicBezTo>
                <a:cubicBezTo>
                  <a:pt x="8610" y="4200"/>
                  <a:pt x="8602" y="4209"/>
                  <a:pt x="8593" y="4218"/>
                </a:cubicBezTo>
                <a:cubicBezTo>
                  <a:pt x="8585" y="4226"/>
                  <a:pt x="8575" y="4234"/>
                  <a:pt x="8565" y="4241"/>
                </a:cubicBezTo>
                <a:cubicBezTo>
                  <a:pt x="8555" y="4247"/>
                  <a:pt x="8544" y="4253"/>
                  <a:pt x="8533" y="4258"/>
                </a:cubicBezTo>
                <a:cubicBezTo>
                  <a:pt x="8522" y="4263"/>
                  <a:pt x="8510" y="4266"/>
                  <a:pt x="8498" y="4268"/>
                </a:cubicBezTo>
                <a:cubicBezTo>
                  <a:pt x="8486" y="4271"/>
                  <a:pt x="8474" y="4272"/>
                  <a:pt x="8462" y="4272"/>
                </a:cubicBezTo>
                <a:lnTo>
                  <a:pt x="151" y="4272"/>
                </a:lnTo>
                <a:cubicBezTo>
                  <a:pt x="141" y="4272"/>
                  <a:pt x="131" y="4271"/>
                  <a:pt x="121" y="4268"/>
                </a:cubicBezTo>
                <a:cubicBezTo>
                  <a:pt x="112" y="4266"/>
                  <a:pt x="102" y="4263"/>
                  <a:pt x="93" y="4258"/>
                </a:cubicBezTo>
                <a:cubicBezTo>
                  <a:pt x="84" y="4253"/>
                  <a:pt x="75" y="4247"/>
                  <a:pt x="67" y="4241"/>
                </a:cubicBezTo>
                <a:cubicBezTo>
                  <a:pt x="59" y="4234"/>
                  <a:pt x="51" y="4226"/>
                  <a:pt x="44" y="4218"/>
                </a:cubicBezTo>
                <a:cubicBezTo>
                  <a:pt x="37" y="4209"/>
                  <a:pt x="31" y="4200"/>
                  <a:pt x="25" y="4189"/>
                </a:cubicBezTo>
                <a:cubicBezTo>
                  <a:pt x="20" y="4179"/>
                  <a:pt x="15" y="4169"/>
                  <a:pt x="11" y="4157"/>
                </a:cubicBezTo>
                <a:cubicBezTo>
                  <a:pt x="8" y="4146"/>
                  <a:pt x="5" y="4134"/>
                  <a:pt x="3" y="4123"/>
                </a:cubicBezTo>
                <a:cubicBezTo>
                  <a:pt x="1" y="4111"/>
                  <a:pt x="0" y="4098"/>
                  <a:pt x="0" y="4086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7" name="Freihandform: Form 326"/>
          <p:cNvSpPr/>
          <p:nvPr/>
        </p:nvSpPr>
        <p:spPr>
          <a:xfrm>
            <a:off x="3785400" y="1972080"/>
            <a:ext cx="67320" cy="1537920"/>
          </a:xfrm>
          <a:custGeom>
            <a:avLst/>
            <a:gdLst/>
            <a:ahLst/>
            <a:cxnLst/>
            <a:rect l="0" t="0" r="r" b="b"/>
            <a:pathLst>
              <a:path w="187" h="4272">
                <a:moveTo>
                  <a:pt x="142" y="14"/>
                </a:moveTo>
                <a:cubicBezTo>
                  <a:pt x="128" y="23"/>
                  <a:pt x="115" y="37"/>
                  <a:pt x="104" y="54"/>
                </a:cubicBezTo>
                <a:cubicBezTo>
                  <a:pt x="93" y="72"/>
                  <a:pt x="84" y="92"/>
                  <a:pt x="78" y="114"/>
                </a:cubicBezTo>
                <a:cubicBezTo>
                  <a:pt x="73" y="137"/>
                  <a:pt x="70" y="161"/>
                  <a:pt x="70" y="185"/>
                </a:cubicBezTo>
                <a:lnTo>
                  <a:pt x="70" y="4086"/>
                </a:lnTo>
                <a:cubicBezTo>
                  <a:pt x="70" y="4111"/>
                  <a:pt x="73" y="4135"/>
                  <a:pt x="78" y="4157"/>
                </a:cubicBezTo>
                <a:cubicBezTo>
                  <a:pt x="84" y="4180"/>
                  <a:pt x="93" y="4200"/>
                  <a:pt x="104" y="4218"/>
                </a:cubicBezTo>
                <a:cubicBezTo>
                  <a:pt x="115" y="4235"/>
                  <a:pt x="128" y="4248"/>
                  <a:pt x="142" y="4258"/>
                </a:cubicBezTo>
                <a:cubicBezTo>
                  <a:pt x="157" y="4267"/>
                  <a:pt x="171" y="4272"/>
                  <a:pt x="187" y="4272"/>
                </a:cubicBezTo>
                <a:cubicBezTo>
                  <a:pt x="162" y="4272"/>
                  <a:pt x="138" y="4267"/>
                  <a:pt x="115" y="4258"/>
                </a:cubicBezTo>
                <a:cubicBezTo>
                  <a:pt x="92" y="4248"/>
                  <a:pt x="72" y="4235"/>
                  <a:pt x="54" y="4218"/>
                </a:cubicBezTo>
                <a:cubicBezTo>
                  <a:pt x="37" y="4200"/>
                  <a:pt x="24" y="4180"/>
                  <a:pt x="14" y="4157"/>
                </a:cubicBezTo>
                <a:cubicBezTo>
                  <a:pt x="5" y="4135"/>
                  <a:pt x="0" y="4111"/>
                  <a:pt x="0" y="4086"/>
                </a:cubicBezTo>
                <a:lnTo>
                  <a:pt x="0" y="185"/>
                </a:lnTo>
                <a:cubicBezTo>
                  <a:pt x="0" y="161"/>
                  <a:pt x="5" y="137"/>
                  <a:pt x="14" y="114"/>
                </a:cubicBezTo>
                <a:cubicBezTo>
                  <a:pt x="24" y="92"/>
                  <a:pt x="37" y="72"/>
                  <a:pt x="54" y="54"/>
                </a:cubicBezTo>
                <a:cubicBezTo>
                  <a:pt x="72" y="37"/>
                  <a:pt x="92" y="23"/>
                  <a:pt x="115" y="14"/>
                </a:cubicBezTo>
                <a:cubicBezTo>
                  <a:pt x="138" y="4"/>
                  <a:pt x="162" y="0"/>
                  <a:pt x="187" y="0"/>
                </a:cubicBezTo>
                <a:cubicBezTo>
                  <a:pt x="171" y="0"/>
                  <a:pt x="157" y="4"/>
                  <a:pt x="142" y="14"/>
                </a:cubicBezTo>
                <a:close/>
              </a:path>
            </a:pathLst>
          </a:custGeom>
          <a:solidFill>
            <a:srgbClr val="34D399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8" name="Textfeld 327"/>
          <p:cNvSpPr txBox="1"/>
          <p:nvPr/>
        </p:nvSpPr>
        <p:spPr>
          <a:xfrm>
            <a:off x="894240" y="3225600"/>
            <a:ext cx="6282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empfohlen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9" name="Freihandform: Form 328"/>
          <p:cNvSpPr/>
          <p:nvPr/>
        </p:nvSpPr>
        <p:spPr>
          <a:xfrm>
            <a:off x="6509520" y="2105640"/>
            <a:ext cx="267840" cy="334800"/>
          </a:xfrm>
          <a:custGeom>
            <a:avLst/>
            <a:gdLst/>
            <a:ahLst/>
            <a:cxnLst/>
            <a:rect l="0" t="0" r="r" b="b"/>
            <a:pathLst>
              <a:path w="744" h="930">
                <a:moveTo>
                  <a:pt x="0" y="558"/>
                </a:moveTo>
                <a:lnTo>
                  <a:pt x="0" y="373"/>
                </a:lnTo>
                <a:cubicBezTo>
                  <a:pt x="0" y="348"/>
                  <a:pt x="3" y="324"/>
                  <a:pt x="8" y="300"/>
                </a:cubicBezTo>
                <a:cubicBezTo>
                  <a:pt x="12" y="276"/>
                  <a:pt x="19" y="253"/>
                  <a:pt x="29" y="230"/>
                </a:cubicBezTo>
                <a:cubicBezTo>
                  <a:pt x="38" y="208"/>
                  <a:pt x="50" y="187"/>
                  <a:pt x="63" y="165"/>
                </a:cubicBezTo>
                <a:cubicBezTo>
                  <a:pt x="77" y="145"/>
                  <a:pt x="92" y="126"/>
                  <a:pt x="110" y="109"/>
                </a:cubicBezTo>
                <a:cubicBezTo>
                  <a:pt x="127" y="92"/>
                  <a:pt x="146" y="76"/>
                  <a:pt x="167" y="63"/>
                </a:cubicBezTo>
                <a:cubicBezTo>
                  <a:pt x="187" y="49"/>
                  <a:pt x="208" y="38"/>
                  <a:pt x="231" y="28"/>
                </a:cubicBezTo>
                <a:cubicBezTo>
                  <a:pt x="253" y="19"/>
                  <a:pt x="276" y="12"/>
                  <a:pt x="300" y="7"/>
                </a:cubicBezTo>
                <a:cubicBezTo>
                  <a:pt x="324" y="3"/>
                  <a:pt x="348" y="0"/>
                  <a:pt x="373" y="0"/>
                </a:cubicBezTo>
                <a:cubicBezTo>
                  <a:pt x="397" y="0"/>
                  <a:pt x="421" y="3"/>
                  <a:pt x="445" y="7"/>
                </a:cubicBezTo>
                <a:cubicBezTo>
                  <a:pt x="469" y="12"/>
                  <a:pt x="492" y="19"/>
                  <a:pt x="515" y="28"/>
                </a:cubicBezTo>
                <a:cubicBezTo>
                  <a:pt x="538" y="38"/>
                  <a:pt x="559" y="49"/>
                  <a:pt x="579" y="63"/>
                </a:cubicBezTo>
                <a:cubicBezTo>
                  <a:pt x="599" y="76"/>
                  <a:pt x="618" y="92"/>
                  <a:pt x="636" y="109"/>
                </a:cubicBezTo>
                <a:cubicBezTo>
                  <a:pt x="653" y="126"/>
                  <a:pt x="668" y="145"/>
                  <a:pt x="682" y="165"/>
                </a:cubicBezTo>
                <a:cubicBezTo>
                  <a:pt x="695" y="187"/>
                  <a:pt x="707" y="208"/>
                  <a:pt x="716" y="230"/>
                </a:cubicBezTo>
                <a:cubicBezTo>
                  <a:pt x="725" y="253"/>
                  <a:pt x="732" y="276"/>
                  <a:pt x="737" y="300"/>
                </a:cubicBezTo>
                <a:cubicBezTo>
                  <a:pt x="742" y="324"/>
                  <a:pt x="744" y="348"/>
                  <a:pt x="744" y="373"/>
                </a:cubicBezTo>
                <a:lnTo>
                  <a:pt x="744" y="558"/>
                </a:lnTo>
                <a:cubicBezTo>
                  <a:pt x="744" y="583"/>
                  <a:pt x="742" y="607"/>
                  <a:pt x="737" y="631"/>
                </a:cubicBezTo>
                <a:cubicBezTo>
                  <a:pt x="732" y="655"/>
                  <a:pt x="725" y="678"/>
                  <a:pt x="716" y="700"/>
                </a:cubicBezTo>
                <a:cubicBezTo>
                  <a:pt x="707" y="723"/>
                  <a:pt x="695" y="744"/>
                  <a:pt x="682" y="765"/>
                </a:cubicBezTo>
                <a:cubicBezTo>
                  <a:pt x="668" y="785"/>
                  <a:pt x="653" y="804"/>
                  <a:pt x="636" y="821"/>
                </a:cubicBezTo>
                <a:cubicBezTo>
                  <a:pt x="618" y="838"/>
                  <a:pt x="599" y="854"/>
                  <a:pt x="579" y="867"/>
                </a:cubicBezTo>
                <a:cubicBezTo>
                  <a:pt x="559" y="881"/>
                  <a:pt x="538" y="892"/>
                  <a:pt x="515" y="901"/>
                </a:cubicBezTo>
                <a:cubicBezTo>
                  <a:pt x="492" y="911"/>
                  <a:pt x="469" y="918"/>
                  <a:pt x="445" y="923"/>
                </a:cubicBezTo>
                <a:cubicBezTo>
                  <a:pt x="421" y="927"/>
                  <a:pt x="397" y="930"/>
                  <a:pt x="373" y="930"/>
                </a:cubicBezTo>
                <a:cubicBezTo>
                  <a:pt x="348" y="930"/>
                  <a:pt x="324" y="927"/>
                  <a:pt x="300" y="923"/>
                </a:cubicBezTo>
                <a:cubicBezTo>
                  <a:pt x="276" y="918"/>
                  <a:pt x="253" y="911"/>
                  <a:pt x="231" y="901"/>
                </a:cubicBezTo>
                <a:cubicBezTo>
                  <a:pt x="208" y="892"/>
                  <a:pt x="187" y="881"/>
                  <a:pt x="167" y="867"/>
                </a:cubicBezTo>
                <a:cubicBezTo>
                  <a:pt x="146" y="854"/>
                  <a:pt x="127" y="838"/>
                  <a:pt x="110" y="821"/>
                </a:cubicBezTo>
                <a:cubicBezTo>
                  <a:pt x="92" y="804"/>
                  <a:pt x="77" y="785"/>
                  <a:pt x="63" y="765"/>
                </a:cubicBezTo>
                <a:cubicBezTo>
                  <a:pt x="50" y="744"/>
                  <a:pt x="38" y="723"/>
                  <a:pt x="29" y="700"/>
                </a:cubicBezTo>
                <a:cubicBezTo>
                  <a:pt x="19" y="678"/>
                  <a:pt x="12" y="655"/>
                  <a:pt x="8" y="631"/>
                </a:cubicBezTo>
                <a:cubicBezTo>
                  <a:pt x="3" y="607"/>
                  <a:pt x="0" y="583"/>
                  <a:pt x="0" y="558"/>
                </a:cubicBezTo>
                <a:close/>
              </a:path>
            </a:pathLst>
          </a:custGeom>
          <a:solidFill>
            <a:srgbClr val="00C951">
              <a:alpha val="3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30" name="Grafik 329"/>
          <p:cNvPicPr/>
          <p:nvPr/>
        </p:nvPicPr>
        <p:blipFill>
          <a:blip r:embed="rId10"/>
          <a:stretch/>
        </p:blipFill>
        <p:spPr>
          <a:xfrm>
            <a:off x="6576840" y="219780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31" name="Textfeld 330"/>
          <p:cNvSpPr txBox="1"/>
          <p:nvPr/>
        </p:nvSpPr>
        <p:spPr>
          <a:xfrm>
            <a:off x="3947040" y="2176560"/>
            <a:ext cx="206280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320" b="1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Mycophenolat-Mofetil</a:t>
            </a:r>
            <a:endParaRPr lang="en-US" sz="13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32" name="Grafik 331"/>
          <p:cNvPicPr/>
          <p:nvPr/>
        </p:nvPicPr>
        <p:blipFill>
          <a:blip r:embed="rId11"/>
          <a:stretch/>
        </p:blipFill>
        <p:spPr>
          <a:xfrm>
            <a:off x="3944520" y="2824560"/>
            <a:ext cx="15012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33" name="Textfeld 332"/>
          <p:cNvSpPr txBox="1"/>
          <p:nvPr/>
        </p:nvSpPr>
        <p:spPr>
          <a:xfrm>
            <a:off x="3947040" y="2557080"/>
            <a:ext cx="25182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Gut verträgliche Alternative zu Azathioprin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34" name="Grafik 333"/>
          <p:cNvPicPr/>
          <p:nvPr/>
        </p:nvPicPr>
        <p:blipFill>
          <a:blip r:embed="rId12"/>
          <a:stretch/>
        </p:blipFill>
        <p:spPr>
          <a:xfrm>
            <a:off x="5389920" y="282456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35" name="Textfeld 334"/>
          <p:cNvSpPr txBox="1"/>
          <p:nvPr/>
        </p:nvSpPr>
        <p:spPr>
          <a:xfrm>
            <a:off x="4164480" y="2824560"/>
            <a:ext cx="114048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1000–2000 mg/Tag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36" name="Grafik 335"/>
          <p:cNvPicPr/>
          <p:nvPr/>
        </p:nvPicPr>
        <p:blipFill>
          <a:blip r:embed="rId9"/>
          <a:stretch/>
        </p:blipFill>
        <p:spPr>
          <a:xfrm>
            <a:off x="3944520" y="307512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37" name="Textfeld 336"/>
          <p:cNvSpPr txBox="1"/>
          <p:nvPr/>
        </p:nvSpPr>
        <p:spPr>
          <a:xfrm>
            <a:off x="5594760" y="2824560"/>
            <a:ext cx="683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3–6 Monate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8" name="Freihandform: Form 337"/>
          <p:cNvSpPr/>
          <p:nvPr/>
        </p:nvSpPr>
        <p:spPr>
          <a:xfrm>
            <a:off x="7057080" y="1972080"/>
            <a:ext cx="3105000" cy="1537920"/>
          </a:xfrm>
          <a:custGeom>
            <a:avLst/>
            <a:gdLst/>
            <a:ahLst/>
            <a:cxnLst/>
            <a:rect l="0" t="0" r="r" b="b"/>
            <a:pathLst>
              <a:path w="8625" h="4272">
                <a:moveTo>
                  <a:pt x="0" y="4086"/>
                </a:moveTo>
                <a:lnTo>
                  <a:pt x="0" y="185"/>
                </a:lnTo>
                <a:cubicBezTo>
                  <a:pt x="0" y="173"/>
                  <a:pt x="1" y="161"/>
                  <a:pt x="3" y="149"/>
                </a:cubicBezTo>
                <a:cubicBezTo>
                  <a:pt x="5" y="137"/>
                  <a:pt x="8" y="126"/>
                  <a:pt x="11" y="114"/>
                </a:cubicBezTo>
                <a:cubicBezTo>
                  <a:pt x="15" y="103"/>
                  <a:pt x="20" y="92"/>
                  <a:pt x="25" y="82"/>
                </a:cubicBezTo>
                <a:cubicBezTo>
                  <a:pt x="31" y="72"/>
                  <a:pt x="37" y="63"/>
                  <a:pt x="44" y="54"/>
                </a:cubicBezTo>
                <a:cubicBezTo>
                  <a:pt x="51" y="46"/>
                  <a:pt x="59" y="38"/>
                  <a:pt x="67" y="31"/>
                </a:cubicBezTo>
                <a:cubicBezTo>
                  <a:pt x="75" y="24"/>
                  <a:pt x="84" y="19"/>
                  <a:pt x="93" y="14"/>
                </a:cubicBezTo>
                <a:cubicBezTo>
                  <a:pt x="102" y="9"/>
                  <a:pt x="112" y="6"/>
                  <a:pt x="121" y="3"/>
                </a:cubicBezTo>
                <a:cubicBezTo>
                  <a:pt x="131" y="1"/>
                  <a:pt x="141" y="0"/>
                  <a:pt x="151" y="0"/>
                </a:cubicBezTo>
                <a:lnTo>
                  <a:pt x="8439" y="0"/>
                </a:lnTo>
                <a:cubicBezTo>
                  <a:pt x="8451" y="0"/>
                  <a:pt x="8463" y="1"/>
                  <a:pt x="8475" y="3"/>
                </a:cubicBezTo>
                <a:cubicBezTo>
                  <a:pt x="8487" y="6"/>
                  <a:pt x="8499" y="9"/>
                  <a:pt x="8510" y="14"/>
                </a:cubicBezTo>
                <a:cubicBezTo>
                  <a:pt x="8521" y="19"/>
                  <a:pt x="8532" y="24"/>
                  <a:pt x="8542" y="31"/>
                </a:cubicBezTo>
                <a:cubicBezTo>
                  <a:pt x="8552" y="38"/>
                  <a:pt x="8562" y="46"/>
                  <a:pt x="8570" y="54"/>
                </a:cubicBezTo>
                <a:cubicBezTo>
                  <a:pt x="8579" y="63"/>
                  <a:pt x="8586" y="72"/>
                  <a:pt x="8593" y="82"/>
                </a:cubicBezTo>
                <a:cubicBezTo>
                  <a:pt x="8600" y="92"/>
                  <a:pt x="8606" y="103"/>
                  <a:pt x="8610" y="114"/>
                </a:cubicBezTo>
                <a:cubicBezTo>
                  <a:pt x="8615" y="126"/>
                  <a:pt x="8619" y="137"/>
                  <a:pt x="8621" y="149"/>
                </a:cubicBezTo>
                <a:cubicBezTo>
                  <a:pt x="8623" y="161"/>
                  <a:pt x="8625" y="173"/>
                  <a:pt x="8625" y="185"/>
                </a:cubicBezTo>
                <a:lnTo>
                  <a:pt x="8625" y="4086"/>
                </a:lnTo>
                <a:cubicBezTo>
                  <a:pt x="8625" y="4098"/>
                  <a:pt x="8623" y="4111"/>
                  <a:pt x="8621" y="4123"/>
                </a:cubicBezTo>
                <a:cubicBezTo>
                  <a:pt x="8619" y="4134"/>
                  <a:pt x="8615" y="4146"/>
                  <a:pt x="8610" y="4157"/>
                </a:cubicBezTo>
                <a:cubicBezTo>
                  <a:pt x="8606" y="4169"/>
                  <a:pt x="8600" y="4179"/>
                  <a:pt x="8593" y="4189"/>
                </a:cubicBezTo>
                <a:cubicBezTo>
                  <a:pt x="8586" y="4200"/>
                  <a:pt x="8579" y="4209"/>
                  <a:pt x="8570" y="4218"/>
                </a:cubicBezTo>
                <a:cubicBezTo>
                  <a:pt x="8562" y="4226"/>
                  <a:pt x="8552" y="4234"/>
                  <a:pt x="8542" y="4241"/>
                </a:cubicBezTo>
                <a:cubicBezTo>
                  <a:pt x="8532" y="4247"/>
                  <a:pt x="8521" y="4253"/>
                  <a:pt x="8510" y="4258"/>
                </a:cubicBezTo>
                <a:cubicBezTo>
                  <a:pt x="8499" y="4263"/>
                  <a:pt x="8487" y="4266"/>
                  <a:pt x="8475" y="4268"/>
                </a:cubicBezTo>
                <a:cubicBezTo>
                  <a:pt x="8463" y="4271"/>
                  <a:pt x="8451" y="4272"/>
                  <a:pt x="8439" y="4272"/>
                </a:cubicBezTo>
                <a:lnTo>
                  <a:pt x="151" y="4272"/>
                </a:lnTo>
                <a:cubicBezTo>
                  <a:pt x="141" y="4272"/>
                  <a:pt x="131" y="4271"/>
                  <a:pt x="121" y="4268"/>
                </a:cubicBezTo>
                <a:cubicBezTo>
                  <a:pt x="112" y="4266"/>
                  <a:pt x="102" y="4263"/>
                  <a:pt x="93" y="4258"/>
                </a:cubicBezTo>
                <a:cubicBezTo>
                  <a:pt x="84" y="4253"/>
                  <a:pt x="75" y="4247"/>
                  <a:pt x="67" y="4241"/>
                </a:cubicBezTo>
                <a:cubicBezTo>
                  <a:pt x="59" y="4234"/>
                  <a:pt x="51" y="4226"/>
                  <a:pt x="44" y="4218"/>
                </a:cubicBezTo>
                <a:cubicBezTo>
                  <a:pt x="37" y="4209"/>
                  <a:pt x="31" y="4200"/>
                  <a:pt x="25" y="4189"/>
                </a:cubicBezTo>
                <a:cubicBezTo>
                  <a:pt x="20" y="4179"/>
                  <a:pt x="15" y="4169"/>
                  <a:pt x="11" y="4157"/>
                </a:cubicBezTo>
                <a:cubicBezTo>
                  <a:pt x="8" y="4146"/>
                  <a:pt x="5" y="4134"/>
                  <a:pt x="3" y="4123"/>
                </a:cubicBezTo>
                <a:cubicBezTo>
                  <a:pt x="1" y="4111"/>
                  <a:pt x="0" y="4098"/>
                  <a:pt x="0" y="4086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9" name="Freihandform: Form 338"/>
          <p:cNvSpPr/>
          <p:nvPr/>
        </p:nvSpPr>
        <p:spPr>
          <a:xfrm>
            <a:off x="7044480" y="1972080"/>
            <a:ext cx="67320" cy="1537920"/>
          </a:xfrm>
          <a:custGeom>
            <a:avLst/>
            <a:gdLst/>
            <a:ahLst/>
            <a:cxnLst/>
            <a:rect l="0" t="0" r="r" b="b"/>
            <a:pathLst>
              <a:path w="187" h="4272">
                <a:moveTo>
                  <a:pt x="142" y="14"/>
                </a:moveTo>
                <a:cubicBezTo>
                  <a:pt x="127" y="23"/>
                  <a:pt x="115" y="37"/>
                  <a:pt x="104" y="54"/>
                </a:cubicBezTo>
                <a:cubicBezTo>
                  <a:pt x="93" y="72"/>
                  <a:pt x="84" y="92"/>
                  <a:pt x="79" y="114"/>
                </a:cubicBezTo>
                <a:cubicBezTo>
                  <a:pt x="73" y="137"/>
                  <a:pt x="70" y="161"/>
                  <a:pt x="70" y="185"/>
                </a:cubicBezTo>
                <a:lnTo>
                  <a:pt x="70" y="4086"/>
                </a:lnTo>
                <a:cubicBezTo>
                  <a:pt x="70" y="4111"/>
                  <a:pt x="73" y="4135"/>
                  <a:pt x="79" y="4157"/>
                </a:cubicBezTo>
                <a:cubicBezTo>
                  <a:pt x="84" y="4180"/>
                  <a:pt x="93" y="4200"/>
                  <a:pt x="104" y="4218"/>
                </a:cubicBezTo>
                <a:cubicBezTo>
                  <a:pt x="115" y="4235"/>
                  <a:pt x="127" y="4248"/>
                  <a:pt x="142" y="4258"/>
                </a:cubicBezTo>
                <a:cubicBezTo>
                  <a:pt x="157" y="4267"/>
                  <a:pt x="171" y="4272"/>
                  <a:pt x="187" y="4272"/>
                </a:cubicBezTo>
                <a:cubicBezTo>
                  <a:pt x="162" y="4272"/>
                  <a:pt x="138" y="4267"/>
                  <a:pt x="115" y="4258"/>
                </a:cubicBezTo>
                <a:cubicBezTo>
                  <a:pt x="92" y="4248"/>
                  <a:pt x="72" y="4235"/>
                  <a:pt x="54" y="4218"/>
                </a:cubicBezTo>
                <a:cubicBezTo>
                  <a:pt x="37" y="4200"/>
                  <a:pt x="24" y="4180"/>
                  <a:pt x="14" y="4157"/>
                </a:cubicBezTo>
                <a:cubicBezTo>
                  <a:pt x="5" y="4135"/>
                  <a:pt x="0" y="4111"/>
                  <a:pt x="0" y="4086"/>
                </a:cubicBezTo>
                <a:lnTo>
                  <a:pt x="0" y="185"/>
                </a:lnTo>
                <a:cubicBezTo>
                  <a:pt x="0" y="161"/>
                  <a:pt x="5" y="137"/>
                  <a:pt x="14" y="114"/>
                </a:cubicBezTo>
                <a:cubicBezTo>
                  <a:pt x="24" y="92"/>
                  <a:pt x="37" y="72"/>
                  <a:pt x="54" y="54"/>
                </a:cubicBezTo>
                <a:cubicBezTo>
                  <a:pt x="72" y="37"/>
                  <a:pt x="92" y="23"/>
                  <a:pt x="115" y="14"/>
                </a:cubicBezTo>
                <a:cubicBezTo>
                  <a:pt x="138" y="4"/>
                  <a:pt x="162" y="0"/>
                  <a:pt x="187" y="0"/>
                </a:cubicBezTo>
                <a:cubicBezTo>
                  <a:pt x="171" y="0"/>
                  <a:pt x="157" y="4"/>
                  <a:pt x="142" y="14"/>
                </a:cubicBezTo>
                <a:close/>
              </a:path>
            </a:pathLst>
          </a:custGeom>
          <a:solidFill>
            <a:srgbClr val="FBBF24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0" name="Textfeld 339"/>
          <p:cNvSpPr txBox="1"/>
          <p:nvPr/>
        </p:nvSpPr>
        <p:spPr>
          <a:xfrm>
            <a:off x="4147560" y="3058560"/>
            <a:ext cx="20196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Durchfall, Infektionen, Leukopenie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1" name="Freihandform: Form 340"/>
          <p:cNvSpPr/>
          <p:nvPr/>
        </p:nvSpPr>
        <p:spPr>
          <a:xfrm>
            <a:off x="9777240" y="2105640"/>
            <a:ext cx="250920" cy="334800"/>
          </a:xfrm>
          <a:custGeom>
            <a:avLst/>
            <a:gdLst/>
            <a:ahLst/>
            <a:cxnLst/>
            <a:rect l="0" t="0" r="r" b="b"/>
            <a:pathLst>
              <a:path w="697" h="930">
                <a:moveTo>
                  <a:pt x="0" y="582"/>
                </a:moveTo>
                <a:lnTo>
                  <a:pt x="0" y="349"/>
                </a:lnTo>
                <a:cubicBezTo>
                  <a:pt x="0" y="327"/>
                  <a:pt x="2" y="304"/>
                  <a:pt x="6" y="281"/>
                </a:cubicBezTo>
                <a:cubicBezTo>
                  <a:pt x="11" y="259"/>
                  <a:pt x="18" y="237"/>
                  <a:pt x="26" y="216"/>
                </a:cubicBezTo>
                <a:cubicBezTo>
                  <a:pt x="35" y="195"/>
                  <a:pt x="46" y="174"/>
                  <a:pt x="58" y="155"/>
                </a:cubicBezTo>
                <a:cubicBezTo>
                  <a:pt x="71" y="136"/>
                  <a:pt x="86" y="118"/>
                  <a:pt x="102" y="102"/>
                </a:cubicBezTo>
                <a:cubicBezTo>
                  <a:pt x="118" y="86"/>
                  <a:pt x="136" y="72"/>
                  <a:pt x="155" y="59"/>
                </a:cubicBezTo>
                <a:cubicBezTo>
                  <a:pt x="174" y="46"/>
                  <a:pt x="194" y="35"/>
                  <a:pt x="215" y="27"/>
                </a:cubicBezTo>
                <a:cubicBezTo>
                  <a:pt x="236" y="18"/>
                  <a:pt x="258" y="11"/>
                  <a:pt x="280" y="7"/>
                </a:cubicBezTo>
                <a:cubicBezTo>
                  <a:pt x="302" y="2"/>
                  <a:pt x="325" y="0"/>
                  <a:pt x="349" y="0"/>
                </a:cubicBezTo>
                <a:cubicBezTo>
                  <a:pt x="372" y="0"/>
                  <a:pt x="394" y="2"/>
                  <a:pt x="417" y="7"/>
                </a:cubicBezTo>
                <a:cubicBezTo>
                  <a:pt x="439" y="11"/>
                  <a:pt x="461" y="18"/>
                  <a:pt x="482" y="27"/>
                </a:cubicBezTo>
                <a:cubicBezTo>
                  <a:pt x="503" y="35"/>
                  <a:pt x="523" y="46"/>
                  <a:pt x="542" y="59"/>
                </a:cubicBezTo>
                <a:cubicBezTo>
                  <a:pt x="561" y="72"/>
                  <a:pt x="579" y="86"/>
                  <a:pt x="595" y="102"/>
                </a:cubicBezTo>
                <a:cubicBezTo>
                  <a:pt x="611" y="118"/>
                  <a:pt x="626" y="136"/>
                  <a:pt x="638" y="155"/>
                </a:cubicBezTo>
                <a:cubicBezTo>
                  <a:pt x="651" y="174"/>
                  <a:pt x="662" y="195"/>
                  <a:pt x="671" y="216"/>
                </a:cubicBezTo>
                <a:cubicBezTo>
                  <a:pt x="679" y="237"/>
                  <a:pt x="686" y="259"/>
                  <a:pt x="690" y="281"/>
                </a:cubicBezTo>
                <a:cubicBezTo>
                  <a:pt x="695" y="304"/>
                  <a:pt x="697" y="327"/>
                  <a:pt x="697" y="349"/>
                </a:cubicBezTo>
                <a:lnTo>
                  <a:pt x="697" y="582"/>
                </a:lnTo>
                <a:cubicBezTo>
                  <a:pt x="697" y="604"/>
                  <a:pt x="695" y="627"/>
                  <a:pt x="690" y="649"/>
                </a:cubicBezTo>
                <a:cubicBezTo>
                  <a:pt x="686" y="672"/>
                  <a:pt x="679" y="694"/>
                  <a:pt x="671" y="715"/>
                </a:cubicBezTo>
                <a:cubicBezTo>
                  <a:pt x="662" y="736"/>
                  <a:pt x="651" y="756"/>
                  <a:pt x="638" y="775"/>
                </a:cubicBezTo>
                <a:cubicBezTo>
                  <a:pt x="626" y="794"/>
                  <a:pt x="611" y="812"/>
                  <a:pt x="595" y="828"/>
                </a:cubicBezTo>
                <a:cubicBezTo>
                  <a:pt x="579" y="844"/>
                  <a:pt x="561" y="858"/>
                  <a:pt x="542" y="871"/>
                </a:cubicBezTo>
                <a:cubicBezTo>
                  <a:pt x="523" y="884"/>
                  <a:pt x="503" y="894"/>
                  <a:pt x="482" y="903"/>
                </a:cubicBezTo>
                <a:cubicBezTo>
                  <a:pt x="461" y="912"/>
                  <a:pt x="439" y="919"/>
                  <a:pt x="417" y="923"/>
                </a:cubicBezTo>
                <a:cubicBezTo>
                  <a:pt x="394" y="927"/>
                  <a:pt x="372" y="930"/>
                  <a:pt x="349" y="930"/>
                </a:cubicBezTo>
                <a:cubicBezTo>
                  <a:pt x="325" y="930"/>
                  <a:pt x="302" y="927"/>
                  <a:pt x="280" y="923"/>
                </a:cubicBezTo>
                <a:cubicBezTo>
                  <a:pt x="258" y="919"/>
                  <a:pt x="236" y="912"/>
                  <a:pt x="215" y="903"/>
                </a:cubicBezTo>
                <a:cubicBezTo>
                  <a:pt x="194" y="894"/>
                  <a:pt x="174" y="884"/>
                  <a:pt x="155" y="871"/>
                </a:cubicBezTo>
                <a:cubicBezTo>
                  <a:pt x="136" y="858"/>
                  <a:pt x="118" y="844"/>
                  <a:pt x="102" y="828"/>
                </a:cubicBezTo>
                <a:cubicBezTo>
                  <a:pt x="86" y="812"/>
                  <a:pt x="71" y="794"/>
                  <a:pt x="58" y="775"/>
                </a:cubicBezTo>
                <a:cubicBezTo>
                  <a:pt x="46" y="756"/>
                  <a:pt x="35" y="736"/>
                  <a:pt x="26" y="715"/>
                </a:cubicBezTo>
                <a:cubicBezTo>
                  <a:pt x="18" y="694"/>
                  <a:pt x="11" y="672"/>
                  <a:pt x="6" y="649"/>
                </a:cubicBezTo>
                <a:cubicBezTo>
                  <a:pt x="2" y="627"/>
                  <a:pt x="0" y="604"/>
                  <a:pt x="0" y="582"/>
                </a:cubicBezTo>
                <a:close/>
              </a:path>
            </a:pathLst>
          </a:custGeom>
          <a:solidFill>
            <a:srgbClr val="F0B100">
              <a:alpha val="3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42" name="Grafik 341"/>
          <p:cNvPicPr/>
          <p:nvPr/>
        </p:nvPicPr>
        <p:blipFill>
          <a:blip r:embed="rId13"/>
          <a:stretch/>
        </p:blipFill>
        <p:spPr>
          <a:xfrm>
            <a:off x="9844200" y="2197800"/>
            <a:ext cx="11664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43" name="Textfeld 342"/>
          <p:cNvSpPr txBox="1"/>
          <p:nvPr/>
        </p:nvSpPr>
        <p:spPr>
          <a:xfrm>
            <a:off x="7200720" y="2176560"/>
            <a:ext cx="117396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320" b="1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Methotrexat</a:t>
            </a:r>
            <a:endParaRPr lang="en-US" sz="13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44" name="Grafik 343"/>
          <p:cNvPicPr/>
          <p:nvPr/>
        </p:nvPicPr>
        <p:blipFill>
          <a:blip r:embed="rId14"/>
          <a:stretch/>
        </p:blipFill>
        <p:spPr>
          <a:xfrm>
            <a:off x="7203600" y="2824560"/>
            <a:ext cx="15012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45" name="Textfeld 344"/>
          <p:cNvSpPr txBox="1"/>
          <p:nvPr/>
        </p:nvSpPr>
        <p:spPr>
          <a:xfrm>
            <a:off x="7200720" y="2557080"/>
            <a:ext cx="144288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Oﬀ-Label-Einsatz bei MG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46" name="Grafik 345"/>
          <p:cNvPicPr/>
          <p:nvPr/>
        </p:nvPicPr>
        <p:blipFill>
          <a:blip r:embed="rId15"/>
          <a:stretch/>
        </p:blipFill>
        <p:spPr>
          <a:xfrm>
            <a:off x="8649360" y="282456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47" name="Textfeld 346"/>
          <p:cNvSpPr txBox="1"/>
          <p:nvPr/>
        </p:nvSpPr>
        <p:spPr>
          <a:xfrm>
            <a:off x="7417800" y="2824560"/>
            <a:ext cx="10598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7,5–25 mg/Woche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48" name="Grafik 347"/>
          <p:cNvPicPr/>
          <p:nvPr/>
        </p:nvPicPr>
        <p:blipFill>
          <a:blip r:embed="rId16"/>
          <a:stretch/>
        </p:blipFill>
        <p:spPr>
          <a:xfrm>
            <a:off x="7203600" y="307512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49" name="Textfeld 348"/>
          <p:cNvSpPr txBox="1"/>
          <p:nvPr/>
        </p:nvSpPr>
        <p:spPr>
          <a:xfrm>
            <a:off x="8848440" y="2824560"/>
            <a:ext cx="683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1–2 Monate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0" name="Freihandform: Form 349"/>
          <p:cNvSpPr/>
          <p:nvPr/>
        </p:nvSpPr>
        <p:spPr>
          <a:xfrm>
            <a:off x="547200" y="3643200"/>
            <a:ext cx="3105000" cy="1370880"/>
          </a:xfrm>
          <a:custGeom>
            <a:avLst/>
            <a:gdLst/>
            <a:ahLst/>
            <a:cxnLst/>
            <a:rect l="0" t="0" r="r" b="b"/>
            <a:pathLst>
              <a:path w="8625" h="3808">
                <a:moveTo>
                  <a:pt x="0" y="3623"/>
                </a:moveTo>
                <a:lnTo>
                  <a:pt x="0" y="186"/>
                </a:lnTo>
                <a:cubicBezTo>
                  <a:pt x="0" y="174"/>
                  <a:pt x="1" y="162"/>
                  <a:pt x="3" y="150"/>
                </a:cubicBezTo>
                <a:cubicBezTo>
                  <a:pt x="5" y="138"/>
                  <a:pt x="8" y="126"/>
                  <a:pt x="11" y="115"/>
                </a:cubicBezTo>
                <a:cubicBezTo>
                  <a:pt x="15" y="104"/>
                  <a:pt x="20" y="93"/>
                  <a:pt x="25" y="83"/>
                </a:cubicBezTo>
                <a:cubicBezTo>
                  <a:pt x="31" y="73"/>
                  <a:pt x="37" y="63"/>
                  <a:pt x="44" y="55"/>
                </a:cubicBezTo>
                <a:cubicBezTo>
                  <a:pt x="51" y="46"/>
                  <a:pt x="59" y="38"/>
                  <a:pt x="67" y="32"/>
                </a:cubicBezTo>
                <a:cubicBezTo>
                  <a:pt x="75" y="25"/>
                  <a:pt x="84" y="19"/>
                  <a:pt x="93" y="15"/>
                </a:cubicBezTo>
                <a:cubicBezTo>
                  <a:pt x="102" y="10"/>
                  <a:pt x="112" y="6"/>
                  <a:pt x="121" y="4"/>
                </a:cubicBezTo>
                <a:cubicBezTo>
                  <a:pt x="131" y="2"/>
                  <a:pt x="141" y="0"/>
                  <a:pt x="151" y="0"/>
                </a:cubicBezTo>
                <a:lnTo>
                  <a:pt x="8439" y="0"/>
                </a:lnTo>
                <a:cubicBezTo>
                  <a:pt x="8451" y="0"/>
                  <a:pt x="8463" y="2"/>
                  <a:pt x="8475" y="4"/>
                </a:cubicBezTo>
                <a:cubicBezTo>
                  <a:pt x="8487" y="6"/>
                  <a:pt x="8499" y="10"/>
                  <a:pt x="8510" y="15"/>
                </a:cubicBezTo>
                <a:cubicBezTo>
                  <a:pt x="8521" y="19"/>
                  <a:pt x="8532" y="25"/>
                  <a:pt x="8542" y="32"/>
                </a:cubicBezTo>
                <a:cubicBezTo>
                  <a:pt x="8552" y="38"/>
                  <a:pt x="8562" y="46"/>
                  <a:pt x="8570" y="55"/>
                </a:cubicBezTo>
                <a:cubicBezTo>
                  <a:pt x="8579" y="63"/>
                  <a:pt x="8587" y="73"/>
                  <a:pt x="8593" y="83"/>
                </a:cubicBezTo>
                <a:cubicBezTo>
                  <a:pt x="8600" y="93"/>
                  <a:pt x="8606" y="104"/>
                  <a:pt x="8610" y="115"/>
                </a:cubicBezTo>
                <a:cubicBezTo>
                  <a:pt x="8615" y="126"/>
                  <a:pt x="8619" y="138"/>
                  <a:pt x="8621" y="150"/>
                </a:cubicBezTo>
                <a:cubicBezTo>
                  <a:pt x="8623" y="162"/>
                  <a:pt x="8625" y="174"/>
                  <a:pt x="8625" y="186"/>
                </a:cubicBezTo>
                <a:lnTo>
                  <a:pt x="8625" y="3623"/>
                </a:lnTo>
                <a:cubicBezTo>
                  <a:pt x="8625" y="3635"/>
                  <a:pt x="8623" y="3647"/>
                  <a:pt x="8621" y="3659"/>
                </a:cubicBezTo>
                <a:cubicBezTo>
                  <a:pt x="8619" y="3671"/>
                  <a:pt x="8615" y="3682"/>
                  <a:pt x="8610" y="3694"/>
                </a:cubicBezTo>
                <a:cubicBezTo>
                  <a:pt x="8606" y="3705"/>
                  <a:pt x="8600" y="3716"/>
                  <a:pt x="8593" y="3726"/>
                </a:cubicBezTo>
                <a:cubicBezTo>
                  <a:pt x="8587" y="3736"/>
                  <a:pt x="8579" y="3745"/>
                  <a:pt x="8570" y="3754"/>
                </a:cubicBezTo>
                <a:cubicBezTo>
                  <a:pt x="8562" y="3763"/>
                  <a:pt x="8552" y="3770"/>
                  <a:pt x="8542" y="3777"/>
                </a:cubicBezTo>
                <a:cubicBezTo>
                  <a:pt x="8532" y="3784"/>
                  <a:pt x="8521" y="3790"/>
                  <a:pt x="8510" y="3794"/>
                </a:cubicBezTo>
                <a:cubicBezTo>
                  <a:pt x="8499" y="3799"/>
                  <a:pt x="8487" y="3802"/>
                  <a:pt x="8475" y="3805"/>
                </a:cubicBezTo>
                <a:cubicBezTo>
                  <a:pt x="8463" y="3807"/>
                  <a:pt x="8451" y="3808"/>
                  <a:pt x="8439" y="3808"/>
                </a:cubicBezTo>
                <a:lnTo>
                  <a:pt x="151" y="3808"/>
                </a:lnTo>
                <a:cubicBezTo>
                  <a:pt x="141" y="3808"/>
                  <a:pt x="131" y="3807"/>
                  <a:pt x="121" y="3805"/>
                </a:cubicBezTo>
                <a:cubicBezTo>
                  <a:pt x="112" y="3802"/>
                  <a:pt x="102" y="3799"/>
                  <a:pt x="93" y="3794"/>
                </a:cubicBezTo>
                <a:cubicBezTo>
                  <a:pt x="84" y="3790"/>
                  <a:pt x="75" y="3784"/>
                  <a:pt x="67" y="3777"/>
                </a:cubicBezTo>
                <a:cubicBezTo>
                  <a:pt x="59" y="3770"/>
                  <a:pt x="51" y="3763"/>
                  <a:pt x="44" y="3754"/>
                </a:cubicBezTo>
                <a:cubicBezTo>
                  <a:pt x="37" y="3745"/>
                  <a:pt x="31" y="3736"/>
                  <a:pt x="25" y="3726"/>
                </a:cubicBezTo>
                <a:cubicBezTo>
                  <a:pt x="20" y="3716"/>
                  <a:pt x="15" y="3705"/>
                  <a:pt x="11" y="3694"/>
                </a:cubicBezTo>
                <a:cubicBezTo>
                  <a:pt x="8" y="3682"/>
                  <a:pt x="5" y="3671"/>
                  <a:pt x="3" y="3659"/>
                </a:cubicBezTo>
                <a:cubicBezTo>
                  <a:pt x="1" y="3647"/>
                  <a:pt x="0" y="3635"/>
                  <a:pt x="0" y="3623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1" name="Freihandform: Form 350"/>
          <p:cNvSpPr/>
          <p:nvPr/>
        </p:nvSpPr>
        <p:spPr>
          <a:xfrm>
            <a:off x="534600" y="3643200"/>
            <a:ext cx="67320" cy="1370880"/>
          </a:xfrm>
          <a:custGeom>
            <a:avLst/>
            <a:gdLst/>
            <a:ahLst/>
            <a:cxnLst/>
            <a:rect l="0" t="0" r="r" b="b"/>
            <a:pathLst>
              <a:path w="187" h="3808">
                <a:moveTo>
                  <a:pt x="142" y="15"/>
                </a:moveTo>
                <a:cubicBezTo>
                  <a:pt x="128" y="24"/>
                  <a:pt x="116" y="37"/>
                  <a:pt x="105" y="55"/>
                </a:cubicBezTo>
                <a:cubicBezTo>
                  <a:pt x="94" y="72"/>
                  <a:pt x="84" y="92"/>
                  <a:pt x="79" y="115"/>
                </a:cubicBezTo>
                <a:cubicBezTo>
                  <a:pt x="73" y="138"/>
                  <a:pt x="70" y="161"/>
                  <a:pt x="70" y="186"/>
                </a:cubicBezTo>
                <a:lnTo>
                  <a:pt x="70" y="3623"/>
                </a:lnTo>
                <a:cubicBezTo>
                  <a:pt x="70" y="3647"/>
                  <a:pt x="73" y="3671"/>
                  <a:pt x="79" y="3694"/>
                </a:cubicBezTo>
                <a:cubicBezTo>
                  <a:pt x="84" y="3716"/>
                  <a:pt x="94" y="3737"/>
                  <a:pt x="105" y="3754"/>
                </a:cubicBezTo>
                <a:cubicBezTo>
                  <a:pt x="116" y="3771"/>
                  <a:pt x="128" y="3785"/>
                  <a:pt x="142" y="3794"/>
                </a:cubicBezTo>
                <a:cubicBezTo>
                  <a:pt x="157" y="3804"/>
                  <a:pt x="171" y="3808"/>
                  <a:pt x="187" y="3808"/>
                </a:cubicBezTo>
                <a:cubicBezTo>
                  <a:pt x="162" y="3808"/>
                  <a:pt x="139" y="3804"/>
                  <a:pt x="116" y="3794"/>
                </a:cubicBezTo>
                <a:cubicBezTo>
                  <a:pt x="93" y="3785"/>
                  <a:pt x="72" y="3771"/>
                  <a:pt x="55" y="3754"/>
                </a:cubicBezTo>
                <a:cubicBezTo>
                  <a:pt x="37" y="3737"/>
                  <a:pt x="24" y="3716"/>
                  <a:pt x="14" y="3694"/>
                </a:cubicBezTo>
                <a:cubicBezTo>
                  <a:pt x="5" y="3671"/>
                  <a:pt x="0" y="3647"/>
                  <a:pt x="0" y="3623"/>
                </a:cubicBezTo>
                <a:lnTo>
                  <a:pt x="0" y="186"/>
                </a:lnTo>
                <a:cubicBezTo>
                  <a:pt x="0" y="161"/>
                  <a:pt x="5" y="138"/>
                  <a:pt x="14" y="115"/>
                </a:cubicBezTo>
                <a:cubicBezTo>
                  <a:pt x="24" y="92"/>
                  <a:pt x="37" y="72"/>
                  <a:pt x="55" y="55"/>
                </a:cubicBezTo>
                <a:cubicBezTo>
                  <a:pt x="72" y="37"/>
                  <a:pt x="93" y="24"/>
                  <a:pt x="116" y="15"/>
                </a:cubicBezTo>
                <a:cubicBezTo>
                  <a:pt x="139" y="5"/>
                  <a:pt x="162" y="0"/>
                  <a:pt x="187" y="0"/>
                </a:cubicBezTo>
                <a:cubicBezTo>
                  <a:pt x="171" y="0"/>
                  <a:pt x="157" y="5"/>
                  <a:pt x="142" y="15"/>
                </a:cubicBezTo>
                <a:close/>
              </a:path>
            </a:pathLst>
          </a:custGeom>
          <a:solidFill>
            <a:srgbClr val="F8717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52" name="Textfeld 351"/>
          <p:cNvSpPr txBox="1"/>
          <p:nvPr/>
        </p:nvSpPr>
        <p:spPr>
          <a:xfrm>
            <a:off x="7401240" y="3058560"/>
            <a:ext cx="2402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Lebertoxizität, Knochenmarksuppression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3" name="Freihandform: Form 352"/>
          <p:cNvSpPr/>
          <p:nvPr/>
        </p:nvSpPr>
        <p:spPr>
          <a:xfrm>
            <a:off x="3250440" y="3777120"/>
            <a:ext cx="267840" cy="334440"/>
          </a:xfrm>
          <a:custGeom>
            <a:avLst/>
            <a:gdLst/>
            <a:ahLst/>
            <a:cxnLst/>
            <a:rect l="0" t="0" r="r" b="b"/>
            <a:pathLst>
              <a:path w="744" h="929">
                <a:moveTo>
                  <a:pt x="0" y="558"/>
                </a:moveTo>
                <a:lnTo>
                  <a:pt x="0" y="372"/>
                </a:lnTo>
                <a:cubicBezTo>
                  <a:pt x="0" y="348"/>
                  <a:pt x="3" y="324"/>
                  <a:pt x="8" y="300"/>
                </a:cubicBezTo>
                <a:cubicBezTo>
                  <a:pt x="12" y="276"/>
                  <a:pt x="19" y="253"/>
                  <a:pt x="29" y="230"/>
                </a:cubicBezTo>
                <a:cubicBezTo>
                  <a:pt x="38" y="208"/>
                  <a:pt x="49" y="186"/>
                  <a:pt x="63" y="165"/>
                </a:cubicBezTo>
                <a:cubicBezTo>
                  <a:pt x="77" y="145"/>
                  <a:pt x="92" y="126"/>
                  <a:pt x="109" y="109"/>
                </a:cubicBezTo>
                <a:cubicBezTo>
                  <a:pt x="126" y="91"/>
                  <a:pt x="145" y="76"/>
                  <a:pt x="165" y="62"/>
                </a:cubicBezTo>
                <a:cubicBezTo>
                  <a:pt x="186" y="49"/>
                  <a:pt x="207" y="37"/>
                  <a:pt x="230" y="28"/>
                </a:cubicBezTo>
                <a:cubicBezTo>
                  <a:pt x="253" y="19"/>
                  <a:pt x="276" y="12"/>
                  <a:pt x="300" y="7"/>
                </a:cubicBezTo>
                <a:cubicBezTo>
                  <a:pt x="324" y="2"/>
                  <a:pt x="348" y="0"/>
                  <a:pt x="373" y="0"/>
                </a:cubicBezTo>
                <a:cubicBezTo>
                  <a:pt x="397" y="0"/>
                  <a:pt x="421" y="2"/>
                  <a:pt x="445" y="7"/>
                </a:cubicBezTo>
                <a:cubicBezTo>
                  <a:pt x="469" y="12"/>
                  <a:pt x="492" y="19"/>
                  <a:pt x="515" y="28"/>
                </a:cubicBezTo>
                <a:cubicBezTo>
                  <a:pt x="537" y="37"/>
                  <a:pt x="559" y="49"/>
                  <a:pt x="579" y="62"/>
                </a:cubicBezTo>
                <a:cubicBezTo>
                  <a:pt x="599" y="76"/>
                  <a:pt x="618" y="91"/>
                  <a:pt x="635" y="109"/>
                </a:cubicBezTo>
                <a:cubicBezTo>
                  <a:pt x="653" y="126"/>
                  <a:pt x="668" y="145"/>
                  <a:pt x="682" y="165"/>
                </a:cubicBezTo>
                <a:cubicBezTo>
                  <a:pt x="695" y="186"/>
                  <a:pt x="707" y="208"/>
                  <a:pt x="716" y="230"/>
                </a:cubicBezTo>
                <a:cubicBezTo>
                  <a:pt x="725" y="253"/>
                  <a:pt x="732" y="276"/>
                  <a:pt x="737" y="300"/>
                </a:cubicBezTo>
                <a:cubicBezTo>
                  <a:pt x="742" y="324"/>
                  <a:pt x="744" y="348"/>
                  <a:pt x="744" y="372"/>
                </a:cubicBezTo>
                <a:lnTo>
                  <a:pt x="744" y="558"/>
                </a:lnTo>
                <a:cubicBezTo>
                  <a:pt x="744" y="582"/>
                  <a:pt x="742" y="606"/>
                  <a:pt x="737" y="630"/>
                </a:cubicBezTo>
                <a:cubicBezTo>
                  <a:pt x="732" y="654"/>
                  <a:pt x="725" y="678"/>
                  <a:pt x="716" y="700"/>
                </a:cubicBezTo>
                <a:cubicBezTo>
                  <a:pt x="707" y="723"/>
                  <a:pt x="695" y="744"/>
                  <a:pt x="682" y="764"/>
                </a:cubicBezTo>
                <a:cubicBezTo>
                  <a:pt x="668" y="785"/>
                  <a:pt x="653" y="803"/>
                  <a:pt x="635" y="821"/>
                </a:cubicBezTo>
                <a:cubicBezTo>
                  <a:pt x="618" y="838"/>
                  <a:pt x="599" y="853"/>
                  <a:pt x="579" y="867"/>
                </a:cubicBezTo>
                <a:cubicBezTo>
                  <a:pt x="559" y="880"/>
                  <a:pt x="537" y="892"/>
                  <a:pt x="515" y="901"/>
                </a:cubicBezTo>
                <a:cubicBezTo>
                  <a:pt x="492" y="910"/>
                  <a:pt x="469" y="917"/>
                  <a:pt x="445" y="922"/>
                </a:cubicBezTo>
                <a:cubicBezTo>
                  <a:pt x="421" y="927"/>
                  <a:pt x="397" y="929"/>
                  <a:pt x="373" y="929"/>
                </a:cubicBezTo>
                <a:cubicBezTo>
                  <a:pt x="348" y="929"/>
                  <a:pt x="324" y="927"/>
                  <a:pt x="300" y="922"/>
                </a:cubicBezTo>
                <a:cubicBezTo>
                  <a:pt x="276" y="917"/>
                  <a:pt x="253" y="910"/>
                  <a:pt x="230" y="901"/>
                </a:cubicBezTo>
                <a:cubicBezTo>
                  <a:pt x="207" y="892"/>
                  <a:pt x="186" y="880"/>
                  <a:pt x="165" y="867"/>
                </a:cubicBezTo>
                <a:cubicBezTo>
                  <a:pt x="145" y="853"/>
                  <a:pt x="126" y="838"/>
                  <a:pt x="109" y="821"/>
                </a:cubicBezTo>
                <a:cubicBezTo>
                  <a:pt x="92" y="803"/>
                  <a:pt x="77" y="785"/>
                  <a:pt x="63" y="764"/>
                </a:cubicBezTo>
                <a:cubicBezTo>
                  <a:pt x="49" y="744"/>
                  <a:pt x="38" y="723"/>
                  <a:pt x="29" y="700"/>
                </a:cubicBezTo>
                <a:cubicBezTo>
                  <a:pt x="19" y="678"/>
                  <a:pt x="12" y="654"/>
                  <a:pt x="8" y="630"/>
                </a:cubicBezTo>
                <a:cubicBezTo>
                  <a:pt x="3" y="606"/>
                  <a:pt x="0" y="582"/>
                  <a:pt x="0" y="558"/>
                </a:cubicBezTo>
                <a:close/>
              </a:path>
            </a:pathLst>
          </a:custGeom>
          <a:solidFill>
            <a:srgbClr val="FB2C36">
              <a:alpha val="3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354" name="Grafik 353"/>
          <p:cNvPicPr/>
          <p:nvPr/>
        </p:nvPicPr>
        <p:blipFill>
          <a:blip r:embed="rId17"/>
          <a:stretch/>
        </p:blipFill>
        <p:spPr>
          <a:xfrm>
            <a:off x="3317760" y="386928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55" name="Textfeld 354"/>
          <p:cNvSpPr txBox="1"/>
          <p:nvPr/>
        </p:nvSpPr>
        <p:spPr>
          <a:xfrm>
            <a:off x="693720" y="3847680"/>
            <a:ext cx="104760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320" b="1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Ciclosporin</a:t>
            </a:r>
            <a:endParaRPr lang="en-US" sz="13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56" name="Grafik 355"/>
          <p:cNvPicPr/>
          <p:nvPr/>
        </p:nvPicPr>
        <p:blipFill>
          <a:blip r:embed="rId18"/>
          <a:stretch/>
        </p:blipFill>
        <p:spPr>
          <a:xfrm>
            <a:off x="693720" y="4496040"/>
            <a:ext cx="15012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57" name="Textfeld 356"/>
          <p:cNvSpPr txBox="1"/>
          <p:nvPr/>
        </p:nvSpPr>
        <p:spPr>
          <a:xfrm>
            <a:off x="693720" y="4228560"/>
            <a:ext cx="181476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Wird heute seltener eingesetzt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58" name="Grafik 357"/>
          <p:cNvPicPr/>
          <p:nvPr/>
        </p:nvPicPr>
        <p:blipFill>
          <a:blip r:embed="rId19"/>
          <a:stretch/>
        </p:blipFill>
        <p:spPr>
          <a:xfrm>
            <a:off x="2139480" y="449604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59" name="Textfeld 358"/>
          <p:cNvSpPr txBox="1"/>
          <p:nvPr/>
        </p:nvSpPr>
        <p:spPr>
          <a:xfrm>
            <a:off x="910800" y="4496040"/>
            <a:ext cx="9864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2,5–5 mg/kg/Tag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60" name="Grafik 359"/>
          <p:cNvPicPr/>
          <p:nvPr/>
        </p:nvPicPr>
        <p:blipFill>
          <a:blip r:embed="rId9"/>
          <a:stretch/>
        </p:blipFill>
        <p:spPr>
          <a:xfrm>
            <a:off x="693720" y="474660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61" name="Textfeld 360"/>
          <p:cNvSpPr txBox="1"/>
          <p:nvPr/>
        </p:nvSpPr>
        <p:spPr>
          <a:xfrm>
            <a:off x="2341080" y="4496040"/>
            <a:ext cx="683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1–2 Monate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2" name="Freihandform: Form 361"/>
          <p:cNvSpPr/>
          <p:nvPr/>
        </p:nvSpPr>
        <p:spPr>
          <a:xfrm>
            <a:off x="3798000" y="3643200"/>
            <a:ext cx="3113280" cy="1370880"/>
          </a:xfrm>
          <a:custGeom>
            <a:avLst/>
            <a:gdLst/>
            <a:ahLst/>
            <a:cxnLst/>
            <a:rect l="0" t="0" r="r" b="b"/>
            <a:pathLst>
              <a:path w="8648" h="3808">
                <a:moveTo>
                  <a:pt x="0" y="3623"/>
                </a:moveTo>
                <a:lnTo>
                  <a:pt x="0" y="186"/>
                </a:lnTo>
                <a:cubicBezTo>
                  <a:pt x="0" y="174"/>
                  <a:pt x="1" y="162"/>
                  <a:pt x="3" y="150"/>
                </a:cubicBezTo>
                <a:cubicBezTo>
                  <a:pt x="5" y="138"/>
                  <a:pt x="8" y="126"/>
                  <a:pt x="11" y="115"/>
                </a:cubicBezTo>
                <a:cubicBezTo>
                  <a:pt x="15" y="104"/>
                  <a:pt x="20" y="93"/>
                  <a:pt x="25" y="83"/>
                </a:cubicBezTo>
                <a:cubicBezTo>
                  <a:pt x="31" y="73"/>
                  <a:pt x="37" y="63"/>
                  <a:pt x="44" y="55"/>
                </a:cubicBezTo>
                <a:cubicBezTo>
                  <a:pt x="51" y="46"/>
                  <a:pt x="59" y="38"/>
                  <a:pt x="67" y="32"/>
                </a:cubicBezTo>
                <a:cubicBezTo>
                  <a:pt x="75" y="25"/>
                  <a:pt x="84" y="19"/>
                  <a:pt x="93" y="15"/>
                </a:cubicBezTo>
                <a:cubicBezTo>
                  <a:pt x="102" y="10"/>
                  <a:pt x="112" y="6"/>
                  <a:pt x="121" y="4"/>
                </a:cubicBezTo>
                <a:cubicBezTo>
                  <a:pt x="131" y="2"/>
                  <a:pt x="141" y="0"/>
                  <a:pt x="151" y="0"/>
                </a:cubicBezTo>
                <a:lnTo>
                  <a:pt x="8462" y="0"/>
                </a:lnTo>
                <a:cubicBezTo>
                  <a:pt x="8474" y="0"/>
                  <a:pt x="8486" y="2"/>
                  <a:pt x="8498" y="4"/>
                </a:cubicBezTo>
                <a:cubicBezTo>
                  <a:pt x="8510" y="6"/>
                  <a:pt x="8522" y="10"/>
                  <a:pt x="8533" y="15"/>
                </a:cubicBezTo>
                <a:cubicBezTo>
                  <a:pt x="8544" y="19"/>
                  <a:pt x="8555" y="25"/>
                  <a:pt x="8565" y="32"/>
                </a:cubicBezTo>
                <a:cubicBezTo>
                  <a:pt x="8575" y="38"/>
                  <a:pt x="8585" y="46"/>
                  <a:pt x="8593" y="55"/>
                </a:cubicBezTo>
                <a:cubicBezTo>
                  <a:pt x="8602" y="63"/>
                  <a:pt x="8610" y="73"/>
                  <a:pt x="8616" y="83"/>
                </a:cubicBezTo>
                <a:cubicBezTo>
                  <a:pt x="8623" y="93"/>
                  <a:pt x="8629" y="104"/>
                  <a:pt x="8634" y="115"/>
                </a:cubicBezTo>
                <a:cubicBezTo>
                  <a:pt x="8638" y="126"/>
                  <a:pt x="8642" y="138"/>
                  <a:pt x="8644" y="150"/>
                </a:cubicBezTo>
                <a:cubicBezTo>
                  <a:pt x="8647" y="162"/>
                  <a:pt x="8648" y="174"/>
                  <a:pt x="8648" y="186"/>
                </a:cubicBezTo>
                <a:lnTo>
                  <a:pt x="8648" y="3623"/>
                </a:lnTo>
                <a:cubicBezTo>
                  <a:pt x="8648" y="3635"/>
                  <a:pt x="8647" y="3647"/>
                  <a:pt x="8644" y="3659"/>
                </a:cubicBezTo>
                <a:cubicBezTo>
                  <a:pt x="8642" y="3671"/>
                  <a:pt x="8638" y="3682"/>
                  <a:pt x="8634" y="3694"/>
                </a:cubicBezTo>
                <a:cubicBezTo>
                  <a:pt x="8629" y="3705"/>
                  <a:pt x="8623" y="3716"/>
                  <a:pt x="8616" y="3726"/>
                </a:cubicBezTo>
                <a:cubicBezTo>
                  <a:pt x="8610" y="3736"/>
                  <a:pt x="8602" y="3745"/>
                  <a:pt x="8593" y="3754"/>
                </a:cubicBezTo>
                <a:cubicBezTo>
                  <a:pt x="8585" y="3763"/>
                  <a:pt x="8575" y="3770"/>
                  <a:pt x="8565" y="3777"/>
                </a:cubicBezTo>
                <a:cubicBezTo>
                  <a:pt x="8555" y="3784"/>
                  <a:pt x="8544" y="3790"/>
                  <a:pt x="8533" y="3794"/>
                </a:cubicBezTo>
                <a:cubicBezTo>
                  <a:pt x="8522" y="3799"/>
                  <a:pt x="8510" y="3802"/>
                  <a:pt x="8498" y="3805"/>
                </a:cubicBezTo>
                <a:cubicBezTo>
                  <a:pt x="8486" y="3807"/>
                  <a:pt x="8474" y="3808"/>
                  <a:pt x="8462" y="3808"/>
                </a:cubicBezTo>
                <a:lnTo>
                  <a:pt x="151" y="3808"/>
                </a:lnTo>
                <a:cubicBezTo>
                  <a:pt x="141" y="3808"/>
                  <a:pt x="131" y="3807"/>
                  <a:pt x="121" y="3805"/>
                </a:cubicBezTo>
                <a:cubicBezTo>
                  <a:pt x="112" y="3802"/>
                  <a:pt x="102" y="3799"/>
                  <a:pt x="93" y="3794"/>
                </a:cubicBezTo>
                <a:cubicBezTo>
                  <a:pt x="84" y="3790"/>
                  <a:pt x="75" y="3784"/>
                  <a:pt x="67" y="3777"/>
                </a:cubicBezTo>
                <a:cubicBezTo>
                  <a:pt x="59" y="3770"/>
                  <a:pt x="51" y="3763"/>
                  <a:pt x="44" y="3754"/>
                </a:cubicBezTo>
                <a:cubicBezTo>
                  <a:pt x="37" y="3745"/>
                  <a:pt x="31" y="3736"/>
                  <a:pt x="25" y="3726"/>
                </a:cubicBezTo>
                <a:cubicBezTo>
                  <a:pt x="20" y="3716"/>
                  <a:pt x="15" y="3705"/>
                  <a:pt x="11" y="3694"/>
                </a:cubicBezTo>
                <a:cubicBezTo>
                  <a:pt x="8" y="3682"/>
                  <a:pt x="5" y="3671"/>
                  <a:pt x="3" y="3659"/>
                </a:cubicBezTo>
                <a:cubicBezTo>
                  <a:pt x="1" y="3647"/>
                  <a:pt x="0" y="3635"/>
                  <a:pt x="0" y="3623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3" name="Freihandform: Form 362"/>
          <p:cNvSpPr/>
          <p:nvPr/>
        </p:nvSpPr>
        <p:spPr>
          <a:xfrm>
            <a:off x="3785400" y="3643200"/>
            <a:ext cx="67320" cy="1370880"/>
          </a:xfrm>
          <a:custGeom>
            <a:avLst/>
            <a:gdLst/>
            <a:ahLst/>
            <a:cxnLst/>
            <a:rect l="0" t="0" r="r" b="b"/>
            <a:pathLst>
              <a:path w="187" h="3808">
                <a:moveTo>
                  <a:pt x="142" y="15"/>
                </a:moveTo>
                <a:cubicBezTo>
                  <a:pt x="128" y="24"/>
                  <a:pt x="115" y="37"/>
                  <a:pt x="104" y="55"/>
                </a:cubicBezTo>
                <a:cubicBezTo>
                  <a:pt x="93" y="72"/>
                  <a:pt x="84" y="92"/>
                  <a:pt x="78" y="115"/>
                </a:cubicBezTo>
                <a:cubicBezTo>
                  <a:pt x="73" y="138"/>
                  <a:pt x="70" y="161"/>
                  <a:pt x="70" y="186"/>
                </a:cubicBezTo>
                <a:lnTo>
                  <a:pt x="70" y="3623"/>
                </a:lnTo>
                <a:cubicBezTo>
                  <a:pt x="70" y="3647"/>
                  <a:pt x="73" y="3671"/>
                  <a:pt x="78" y="3694"/>
                </a:cubicBezTo>
                <a:cubicBezTo>
                  <a:pt x="84" y="3716"/>
                  <a:pt x="93" y="3737"/>
                  <a:pt x="104" y="3754"/>
                </a:cubicBezTo>
                <a:cubicBezTo>
                  <a:pt x="115" y="3771"/>
                  <a:pt x="128" y="3785"/>
                  <a:pt x="142" y="3794"/>
                </a:cubicBezTo>
                <a:cubicBezTo>
                  <a:pt x="157" y="3804"/>
                  <a:pt x="171" y="3808"/>
                  <a:pt x="187" y="3808"/>
                </a:cubicBezTo>
                <a:cubicBezTo>
                  <a:pt x="162" y="3808"/>
                  <a:pt x="138" y="3804"/>
                  <a:pt x="115" y="3794"/>
                </a:cubicBezTo>
                <a:cubicBezTo>
                  <a:pt x="92" y="3785"/>
                  <a:pt x="72" y="3771"/>
                  <a:pt x="54" y="3754"/>
                </a:cubicBezTo>
                <a:cubicBezTo>
                  <a:pt x="37" y="3737"/>
                  <a:pt x="24" y="3716"/>
                  <a:pt x="14" y="3694"/>
                </a:cubicBezTo>
                <a:cubicBezTo>
                  <a:pt x="5" y="3671"/>
                  <a:pt x="0" y="3647"/>
                  <a:pt x="0" y="3623"/>
                </a:cubicBezTo>
                <a:lnTo>
                  <a:pt x="0" y="186"/>
                </a:lnTo>
                <a:cubicBezTo>
                  <a:pt x="0" y="161"/>
                  <a:pt x="5" y="138"/>
                  <a:pt x="14" y="115"/>
                </a:cubicBezTo>
                <a:cubicBezTo>
                  <a:pt x="24" y="92"/>
                  <a:pt x="37" y="72"/>
                  <a:pt x="54" y="55"/>
                </a:cubicBezTo>
                <a:cubicBezTo>
                  <a:pt x="72" y="37"/>
                  <a:pt x="92" y="24"/>
                  <a:pt x="115" y="15"/>
                </a:cubicBezTo>
                <a:cubicBezTo>
                  <a:pt x="138" y="5"/>
                  <a:pt x="162" y="0"/>
                  <a:pt x="187" y="0"/>
                </a:cubicBezTo>
                <a:cubicBezTo>
                  <a:pt x="171" y="0"/>
                  <a:pt x="157" y="5"/>
                  <a:pt x="142" y="15"/>
                </a:cubicBezTo>
                <a:close/>
              </a:path>
            </a:pathLst>
          </a:custGeom>
          <a:solidFill>
            <a:srgbClr val="A78BFA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64" name="Textfeld 363"/>
          <p:cNvSpPr txBox="1"/>
          <p:nvPr/>
        </p:nvSpPr>
        <p:spPr>
          <a:xfrm>
            <a:off x="894240" y="4730040"/>
            <a:ext cx="17888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Nierentoxizität, Bluthochdruck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5" name="Freihandform: Form 364"/>
          <p:cNvSpPr/>
          <p:nvPr/>
        </p:nvSpPr>
        <p:spPr>
          <a:xfrm>
            <a:off x="6543000" y="3777120"/>
            <a:ext cx="234360" cy="334440"/>
          </a:xfrm>
          <a:custGeom>
            <a:avLst/>
            <a:gdLst/>
            <a:ahLst/>
            <a:cxnLst/>
            <a:rect l="0" t="0" r="r" b="b"/>
            <a:pathLst>
              <a:path w="651" h="929">
                <a:moveTo>
                  <a:pt x="0" y="604"/>
                </a:moveTo>
                <a:lnTo>
                  <a:pt x="0" y="326"/>
                </a:lnTo>
                <a:cubicBezTo>
                  <a:pt x="0" y="304"/>
                  <a:pt x="2" y="283"/>
                  <a:pt x="7" y="262"/>
                </a:cubicBezTo>
                <a:cubicBezTo>
                  <a:pt x="11" y="241"/>
                  <a:pt x="17" y="221"/>
                  <a:pt x="25" y="201"/>
                </a:cubicBezTo>
                <a:cubicBezTo>
                  <a:pt x="33" y="182"/>
                  <a:pt x="43" y="162"/>
                  <a:pt x="55" y="144"/>
                </a:cubicBezTo>
                <a:cubicBezTo>
                  <a:pt x="67" y="126"/>
                  <a:pt x="80" y="110"/>
                  <a:pt x="96" y="95"/>
                </a:cubicBezTo>
                <a:cubicBezTo>
                  <a:pt x="111" y="80"/>
                  <a:pt x="127" y="66"/>
                  <a:pt x="145" y="55"/>
                </a:cubicBezTo>
                <a:cubicBezTo>
                  <a:pt x="162" y="43"/>
                  <a:pt x="181" y="33"/>
                  <a:pt x="201" y="25"/>
                </a:cubicBezTo>
                <a:cubicBezTo>
                  <a:pt x="221" y="16"/>
                  <a:pt x="241" y="10"/>
                  <a:pt x="262" y="6"/>
                </a:cubicBezTo>
                <a:cubicBezTo>
                  <a:pt x="283" y="2"/>
                  <a:pt x="304" y="0"/>
                  <a:pt x="326" y="0"/>
                </a:cubicBezTo>
                <a:cubicBezTo>
                  <a:pt x="348" y="0"/>
                  <a:pt x="369" y="2"/>
                  <a:pt x="390" y="6"/>
                </a:cubicBezTo>
                <a:cubicBezTo>
                  <a:pt x="411" y="10"/>
                  <a:pt x="431" y="16"/>
                  <a:pt x="451" y="25"/>
                </a:cubicBezTo>
                <a:cubicBezTo>
                  <a:pt x="470" y="33"/>
                  <a:pt x="489" y="43"/>
                  <a:pt x="507" y="55"/>
                </a:cubicBezTo>
                <a:cubicBezTo>
                  <a:pt x="525" y="66"/>
                  <a:pt x="541" y="80"/>
                  <a:pt x="556" y="95"/>
                </a:cubicBezTo>
                <a:cubicBezTo>
                  <a:pt x="571" y="110"/>
                  <a:pt x="585" y="126"/>
                  <a:pt x="597" y="144"/>
                </a:cubicBezTo>
                <a:cubicBezTo>
                  <a:pt x="608" y="162"/>
                  <a:pt x="618" y="182"/>
                  <a:pt x="627" y="201"/>
                </a:cubicBezTo>
                <a:cubicBezTo>
                  <a:pt x="635" y="221"/>
                  <a:pt x="641" y="241"/>
                  <a:pt x="645" y="262"/>
                </a:cubicBezTo>
                <a:cubicBezTo>
                  <a:pt x="649" y="283"/>
                  <a:pt x="651" y="304"/>
                  <a:pt x="651" y="326"/>
                </a:cubicBezTo>
                <a:lnTo>
                  <a:pt x="651" y="604"/>
                </a:lnTo>
                <a:cubicBezTo>
                  <a:pt x="651" y="626"/>
                  <a:pt x="649" y="647"/>
                  <a:pt x="645" y="668"/>
                </a:cubicBezTo>
                <a:cubicBezTo>
                  <a:pt x="641" y="689"/>
                  <a:pt x="635" y="709"/>
                  <a:pt x="627" y="729"/>
                </a:cubicBezTo>
                <a:cubicBezTo>
                  <a:pt x="618" y="748"/>
                  <a:pt x="608" y="767"/>
                  <a:pt x="597" y="785"/>
                </a:cubicBezTo>
                <a:cubicBezTo>
                  <a:pt x="585" y="803"/>
                  <a:pt x="571" y="819"/>
                  <a:pt x="556" y="834"/>
                </a:cubicBezTo>
                <a:cubicBezTo>
                  <a:pt x="541" y="849"/>
                  <a:pt x="525" y="863"/>
                  <a:pt x="507" y="875"/>
                </a:cubicBezTo>
                <a:cubicBezTo>
                  <a:pt x="489" y="886"/>
                  <a:pt x="470" y="896"/>
                  <a:pt x="451" y="905"/>
                </a:cubicBezTo>
                <a:cubicBezTo>
                  <a:pt x="431" y="913"/>
                  <a:pt x="411" y="919"/>
                  <a:pt x="390" y="923"/>
                </a:cubicBezTo>
                <a:cubicBezTo>
                  <a:pt x="369" y="927"/>
                  <a:pt x="348" y="929"/>
                  <a:pt x="326" y="929"/>
                </a:cubicBezTo>
                <a:cubicBezTo>
                  <a:pt x="304" y="929"/>
                  <a:pt x="283" y="927"/>
                  <a:pt x="262" y="923"/>
                </a:cubicBezTo>
                <a:cubicBezTo>
                  <a:pt x="241" y="919"/>
                  <a:pt x="221" y="913"/>
                  <a:pt x="201" y="905"/>
                </a:cubicBezTo>
                <a:cubicBezTo>
                  <a:pt x="181" y="896"/>
                  <a:pt x="162" y="886"/>
                  <a:pt x="145" y="875"/>
                </a:cubicBezTo>
                <a:cubicBezTo>
                  <a:pt x="127" y="863"/>
                  <a:pt x="111" y="849"/>
                  <a:pt x="96" y="834"/>
                </a:cubicBezTo>
                <a:cubicBezTo>
                  <a:pt x="80" y="819"/>
                  <a:pt x="67" y="803"/>
                  <a:pt x="55" y="785"/>
                </a:cubicBezTo>
                <a:cubicBezTo>
                  <a:pt x="43" y="767"/>
                  <a:pt x="33" y="748"/>
                  <a:pt x="25" y="729"/>
                </a:cubicBezTo>
                <a:cubicBezTo>
                  <a:pt x="17" y="709"/>
                  <a:pt x="11" y="689"/>
                  <a:pt x="7" y="668"/>
                </a:cubicBezTo>
                <a:cubicBezTo>
                  <a:pt x="2" y="647"/>
                  <a:pt x="0" y="626"/>
                  <a:pt x="0" y="604"/>
                </a:cubicBezTo>
                <a:close/>
              </a:path>
            </a:pathLst>
          </a:custGeom>
          <a:solidFill>
            <a:srgbClr val="AD46FF">
              <a:alpha val="3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366" name="Grafik 365"/>
          <p:cNvPicPr/>
          <p:nvPr/>
        </p:nvPicPr>
        <p:blipFill>
          <a:blip r:embed="rId20"/>
          <a:stretch/>
        </p:blipFill>
        <p:spPr>
          <a:xfrm>
            <a:off x="6610320" y="3869280"/>
            <a:ext cx="10008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67" name="Textfeld 366"/>
          <p:cNvSpPr txBox="1"/>
          <p:nvPr/>
        </p:nvSpPr>
        <p:spPr>
          <a:xfrm>
            <a:off x="3947040" y="3847680"/>
            <a:ext cx="103428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320" b="1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Tacrolimus</a:t>
            </a:r>
            <a:endParaRPr lang="en-US" sz="13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68" name="Grafik 367"/>
          <p:cNvPicPr/>
          <p:nvPr/>
        </p:nvPicPr>
        <p:blipFill>
          <a:blip r:embed="rId21"/>
          <a:stretch/>
        </p:blipFill>
        <p:spPr>
          <a:xfrm>
            <a:off x="3944520" y="4496040"/>
            <a:ext cx="15012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69" name="Textfeld 368"/>
          <p:cNvSpPr txBox="1"/>
          <p:nvPr/>
        </p:nvSpPr>
        <p:spPr>
          <a:xfrm>
            <a:off x="3947040" y="4228560"/>
            <a:ext cx="22262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Nützlich bei steroid-resistenten Fällen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70" name="Grafik 369"/>
          <p:cNvPicPr/>
          <p:nvPr/>
        </p:nvPicPr>
        <p:blipFill>
          <a:blip r:embed="rId22"/>
          <a:stretch/>
        </p:blipFill>
        <p:spPr>
          <a:xfrm>
            <a:off x="5389920" y="449604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71" name="Textfeld 370"/>
          <p:cNvSpPr txBox="1"/>
          <p:nvPr/>
        </p:nvSpPr>
        <p:spPr>
          <a:xfrm>
            <a:off x="4164480" y="4496040"/>
            <a:ext cx="69228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1–4 mg/Tag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72" name="Grafik 371"/>
          <p:cNvPicPr/>
          <p:nvPr/>
        </p:nvPicPr>
        <p:blipFill>
          <a:blip r:embed="rId9"/>
          <a:stretch/>
        </p:blipFill>
        <p:spPr>
          <a:xfrm>
            <a:off x="3944520" y="474660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73" name="Textfeld 372"/>
          <p:cNvSpPr txBox="1"/>
          <p:nvPr/>
        </p:nvSpPr>
        <p:spPr>
          <a:xfrm>
            <a:off x="5594760" y="4496040"/>
            <a:ext cx="683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1–2 Monate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4" name="Freihandform: Form 373"/>
          <p:cNvSpPr/>
          <p:nvPr/>
        </p:nvSpPr>
        <p:spPr>
          <a:xfrm>
            <a:off x="7057080" y="3643200"/>
            <a:ext cx="3105000" cy="1370880"/>
          </a:xfrm>
          <a:custGeom>
            <a:avLst/>
            <a:gdLst/>
            <a:ahLst/>
            <a:cxnLst/>
            <a:rect l="0" t="0" r="r" b="b"/>
            <a:pathLst>
              <a:path w="8625" h="3808">
                <a:moveTo>
                  <a:pt x="0" y="3623"/>
                </a:moveTo>
                <a:lnTo>
                  <a:pt x="0" y="186"/>
                </a:lnTo>
                <a:cubicBezTo>
                  <a:pt x="0" y="174"/>
                  <a:pt x="1" y="162"/>
                  <a:pt x="3" y="150"/>
                </a:cubicBezTo>
                <a:cubicBezTo>
                  <a:pt x="5" y="138"/>
                  <a:pt x="8" y="126"/>
                  <a:pt x="11" y="115"/>
                </a:cubicBezTo>
                <a:cubicBezTo>
                  <a:pt x="15" y="104"/>
                  <a:pt x="20" y="93"/>
                  <a:pt x="25" y="83"/>
                </a:cubicBezTo>
                <a:cubicBezTo>
                  <a:pt x="31" y="73"/>
                  <a:pt x="37" y="63"/>
                  <a:pt x="44" y="55"/>
                </a:cubicBezTo>
                <a:cubicBezTo>
                  <a:pt x="51" y="46"/>
                  <a:pt x="59" y="38"/>
                  <a:pt x="67" y="32"/>
                </a:cubicBezTo>
                <a:cubicBezTo>
                  <a:pt x="75" y="25"/>
                  <a:pt x="84" y="19"/>
                  <a:pt x="93" y="15"/>
                </a:cubicBezTo>
                <a:cubicBezTo>
                  <a:pt x="102" y="10"/>
                  <a:pt x="112" y="6"/>
                  <a:pt x="121" y="4"/>
                </a:cubicBezTo>
                <a:cubicBezTo>
                  <a:pt x="131" y="2"/>
                  <a:pt x="141" y="0"/>
                  <a:pt x="151" y="0"/>
                </a:cubicBezTo>
                <a:lnTo>
                  <a:pt x="8439" y="0"/>
                </a:lnTo>
                <a:cubicBezTo>
                  <a:pt x="8451" y="0"/>
                  <a:pt x="8463" y="2"/>
                  <a:pt x="8475" y="4"/>
                </a:cubicBezTo>
                <a:cubicBezTo>
                  <a:pt x="8487" y="6"/>
                  <a:pt x="8499" y="10"/>
                  <a:pt x="8510" y="15"/>
                </a:cubicBezTo>
                <a:cubicBezTo>
                  <a:pt x="8521" y="19"/>
                  <a:pt x="8532" y="25"/>
                  <a:pt x="8542" y="32"/>
                </a:cubicBezTo>
                <a:cubicBezTo>
                  <a:pt x="8552" y="38"/>
                  <a:pt x="8562" y="46"/>
                  <a:pt x="8570" y="55"/>
                </a:cubicBezTo>
                <a:cubicBezTo>
                  <a:pt x="8579" y="63"/>
                  <a:pt x="8586" y="73"/>
                  <a:pt x="8593" y="83"/>
                </a:cubicBezTo>
                <a:cubicBezTo>
                  <a:pt x="8600" y="93"/>
                  <a:pt x="8606" y="104"/>
                  <a:pt x="8610" y="115"/>
                </a:cubicBezTo>
                <a:cubicBezTo>
                  <a:pt x="8615" y="126"/>
                  <a:pt x="8619" y="138"/>
                  <a:pt x="8621" y="150"/>
                </a:cubicBezTo>
                <a:cubicBezTo>
                  <a:pt x="8623" y="162"/>
                  <a:pt x="8625" y="174"/>
                  <a:pt x="8625" y="186"/>
                </a:cubicBezTo>
                <a:lnTo>
                  <a:pt x="8625" y="3623"/>
                </a:lnTo>
                <a:cubicBezTo>
                  <a:pt x="8625" y="3635"/>
                  <a:pt x="8623" y="3647"/>
                  <a:pt x="8621" y="3659"/>
                </a:cubicBezTo>
                <a:cubicBezTo>
                  <a:pt x="8619" y="3671"/>
                  <a:pt x="8615" y="3682"/>
                  <a:pt x="8610" y="3694"/>
                </a:cubicBezTo>
                <a:cubicBezTo>
                  <a:pt x="8606" y="3705"/>
                  <a:pt x="8600" y="3716"/>
                  <a:pt x="8593" y="3726"/>
                </a:cubicBezTo>
                <a:cubicBezTo>
                  <a:pt x="8586" y="3736"/>
                  <a:pt x="8579" y="3745"/>
                  <a:pt x="8570" y="3754"/>
                </a:cubicBezTo>
                <a:cubicBezTo>
                  <a:pt x="8562" y="3763"/>
                  <a:pt x="8552" y="3770"/>
                  <a:pt x="8542" y="3777"/>
                </a:cubicBezTo>
                <a:cubicBezTo>
                  <a:pt x="8532" y="3784"/>
                  <a:pt x="8521" y="3790"/>
                  <a:pt x="8510" y="3794"/>
                </a:cubicBezTo>
                <a:cubicBezTo>
                  <a:pt x="8499" y="3799"/>
                  <a:pt x="8487" y="3802"/>
                  <a:pt x="8475" y="3805"/>
                </a:cubicBezTo>
                <a:cubicBezTo>
                  <a:pt x="8463" y="3807"/>
                  <a:pt x="8451" y="3808"/>
                  <a:pt x="8439" y="3808"/>
                </a:cubicBezTo>
                <a:lnTo>
                  <a:pt x="151" y="3808"/>
                </a:lnTo>
                <a:cubicBezTo>
                  <a:pt x="141" y="3808"/>
                  <a:pt x="131" y="3807"/>
                  <a:pt x="121" y="3805"/>
                </a:cubicBezTo>
                <a:cubicBezTo>
                  <a:pt x="112" y="3802"/>
                  <a:pt x="102" y="3799"/>
                  <a:pt x="93" y="3794"/>
                </a:cubicBezTo>
                <a:cubicBezTo>
                  <a:pt x="84" y="3790"/>
                  <a:pt x="75" y="3784"/>
                  <a:pt x="67" y="3777"/>
                </a:cubicBezTo>
                <a:cubicBezTo>
                  <a:pt x="59" y="3770"/>
                  <a:pt x="51" y="3763"/>
                  <a:pt x="44" y="3754"/>
                </a:cubicBezTo>
                <a:cubicBezTo>
                  <a:pt x="37" y="3745"/>
                  <a:pt x="31" y="3736"/>
                  <a:pt x="25" y="3726"/>
                </a:cubicBezTo>
                <a:cubicBezTo>
                  <a:pt x="20" y="3716"/>
                  <a:pt x="15" y="3705"/>
                  <a:pt x="11" y="3694"/>
                </a:cubicBezTo>
                <a:cubicBezTo>
                  <a:pt x="8" y="3682"/>
                  <a:pt x="5" y="3671"/>
                  <a:pt x="3" y="3659"/>
                </a:cubicBezTo>
                <a:cubicBezTo>
                  <a:pt x="1" y="3647"/>
                  <a:pt x="0" y="3635"/>
                  <a:pt x="0" y="3623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5" name="Freihandform: Form 374"/>
          <p:cNvSpPr/>
          <p:nvPr/>
        </p:nvSpPr>
        <p:spPr>
          <a:xfrm>
            <a:off x="7044480" y="3643200"/>
            <a:ext cx="67320" cy="1370880"/>
          </a:xfrm>
          <a:custGeom>
            <a:avLst/>
            <a:gdLst/>
            <a:ahLst/>
            <a:cxnLst/>
            <a:rect l="0" t="0" r="r" b="b"/>
            <a:pathLst>
              <a:path w="187" h="3808">
                <a:moveTo>
                  <a:pt x="142" y="15"/>
                </a:moveTo>
                <a:cubicBezTo>
                  <a:pt x="127" y="24"/>
                  <a:pt x="115" y="37"/>
                  <a:pt x="104" y="55"/>
                </a:cubicBezTo>
                <a:cubicBezTo>
                  <a:pt x="93" y="72"/>
                  <a:pt x="84" y="92"/>
                  <a:pt x="79" y="115"/>
                </a:cubicBezTo>
                <a:cubicBezTo>
                  <a:pt x="73" y="138"/>
                  <a:pt x="70" y="161"/>
                  <a:pt x="70" y="186"/>
                </a:cubicBezTo>
                <a:lnTo>
                  <a:pt x="70" y="3623"/>
                </a:lnTo>
                <a:cubicBezTo>
                  <a:pt x="70" y="3647"/>
                  <a:pt x="73" y="3671"/>
                  <a:pt x="79" y="3694"/>
                </a:cubicBezTo>
                <a:cubicBezTo>
                  <a:pt x="84" y="3716"/>
                  <a:pt x="93" y="3737"/>
                  <a:pt x="104" y="3754"/>
                </a:cubicBezTo>
                <a:cubicBezTo>
                  <a:pt x="115" y="3771"/>
                  <a:pt x="127" y="3785"/>
                  <a:pt x="142" y="3794"/>
                </a:cubicBezTo>
                <a:cubicBezTo>
                  <a:pt x="157" y="3804"/>
                  <a:pt x="171" y="3808"/>
                  <a:pt x="187" y="3808"/>
                </a:cubicBezTo>
                <a:cubicBezTo>
                  <a:pt x="162" y="3808"/>
                  <a:pt x="138" y="3804"/>
                  <a:pt x="115" y="3794"/>
                </a:cubicBezTo>
                <a:cubicBezTo>
                  <a:pt x="92" y="3785"/>
                  <a:pt x="72" y="3771"/>
                  <a:pt x="54" y="3754"/>
                </a:cubicBezTo>
                <a:cubicBezTo>
                  <a:pt x="37" y="3737"/>
                  <a:pt x="24" y="3716"/>
                  <a:pt x="14" y="3694"/>
                </a:cubicBezTo>
                <a:cubicBezTo>
                  <a:pt x="5" y="3671"/>
                  <a:pt x="0" y="3647"/>
                  <a:pt x="0" y="3623"/>
                </a:cubicBezTo>
                <a:lnTo>
                  <a:pt x="0" y="186"/>
                </a:lnTo>
                <a:cubicBezTo>
                  <a:pt x="0" y="161"/>
                  <a:pt x="5" y="138"/>
                  <a:pt x="14" y="115"/>
                </a:cubicBezTo>
                <a:cubicBezTo>
                  <a:pt x="24" y="92"/>
                  <a:pt x="37" y="72"/>
                  <a:pt x="54" y="55"/>
                </a:cubicBezTo>
                <a:cubicBezTo>
                  <a:pt x="72" y="37"/>
                  <a:pt x="92" y="24"/>
                  <a:pt x="115" y="15"/>
                </a:cubicBezTo>
                <a:cubicBezTo>
                  <a:pt x="138" y="5"/>
                  <a:pt x="162" y="0"/>
                  <a:pt x="187" y="0"/>
                </a:cubicBezTo>
                <a:cubicBezTo>
                  <a:pt x="171" y="0"/>
                  <a:pt x="157" y="5"/>
                  <a:pt x="142" y="15"/>
                </a:cubicBezTo>
                <a:close/>
              </a:path>
            </a:pathLst>
          </a:custGeom>
          <a:solidFill>
            <a:srgbClr val="F472B6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6" name="Textfeld 375"/>
          <p:cNvSpPr txBox="1"/>
          <p:nvPr/>
        </p:nvSpPr>
        <p:spPr>
          <a:xfrm>
            <a:off x="4147560" y="4730040"/>
            <a:ext cx="22770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Tremor, Nierentoxizität, Diabetesrisiko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7" name="Freihandform: Form 376"/>
          <p:cNvSpPr/>
          <p:nvPr/>
        </p:nvSpPr>
        <p:spPr>
          <a:xfrm>
            <a:off x="9760320" y="3777120"/>
            <a:ext cx="267840" cy="334440"/>
          </a:xfrm>
          <a:custGeom>
            <a:avLst/>
            <a:gdLst/>
            <a:ahLst/>
            <a:cxnLst/>
            <a:rect l="0" t="0" r="r" b="b"/>
            <a:pathLst>
              <a:path w="744" h="929">
                <a:moveTo>
                  <a:pt x="0" y="558"/>
                </a:moveTo>
                <a:lnTo>
                  <a:pt x="0" y="372"/>
                </a:lnTo>
                <a:cubicBezTo>
                  <a:pt x="0" y="348"/>
                  <a:pt x="3" y="324"/>
                  <a:pt x="7" y="300"/>
                </a:cubicBezTo>
                <a:cubicBezTo>
                  <a:pt x="12" y="276"/>
                  <a:pt x="19" y="253"/>
                  <a:pt x="29" y="230"/>
                </a:cubicBezTo>
                <a:cubicBezTo>
                  <a:pt x="38" y="208"/>
                  <a:pt x="49" y="186"/>
                  <a:pt x="63" y="165"/>
                </a:cubicBezTo>
                <a:cubicBezTo>
                  <a:pt x="76" y="145"/>
                  <a:pt x="92" y="126"/>
                  <a:pt x="109" y="109"/>
                </a:cubicBezTo>
                <a:cubicBezTo>
                  <a:pt x="126" y="91"/>
                  <a:pt x="145" y="76"/>
                  <a:pt x="165" y="62"/>
                </a:cubicBezTo>
                <a:cubicBezTo>
                  <a:pt x="186" y="49"/>
                  <a:pt x="207" y="37"/>
                  <a:pt x="230" y="28"/>
                </a:cubicBezTo>
                <a:cubicBezTo>
                  <a:pt x="252" y="19"/>
                  <a:pt x="275" y="12"/>
                  <a:pt x="299" y="7"/>
                </a:cubicBezTo>
                <a:cubicBezTo>
                  <a:pt x="323" y="2"/>
                  <a:pt x="347" y="0"/>
                  <a:pt x="372" y="0"/>
                </a:cubicBezTo>
                <a:cubicBezTo>
                  <a:pt x="396" y="0"/>
                  <a:pt x="420" y="2"/>
                  <a:pt x="444" y="7"/>
                </a:cubicBezTo>
                <a:cubicBezTo>
                  <a:pt x="468" y="12"/>
                  <a:pt x="491" y="19"/>
                  <a:pt x="514" y="28"/>
                </a:cubicBezTo>
                <a:cubicBezTo>
                  <a:pt x="536" y="37"/>
                  <a:pt x="558" y="49"/>
                  <a:pt x="578" y="62"/>
                </a:cubicBezTo>
                <a:cubicBezTo>
                  <a:pt x="598" y="76"/>
                  <a:pt x="617" y="91"/>
                  <a:pt x="634" y="109"/>
                </a:cubicBezTo>
                <a:cubicBezTo>
                  <a:pt x="652" y="126"/>
                  <a:pt x="667" y="145"/>
                  <a:pt x="681" y="165"/>
                </a:cubicBezTo>
                <a:cubicBezTo>
                  <a:pt x="694" y="186"/>
                  <a:pt x="706" y="208"/>
                  <a:pt x="716" y="230"/>
                </a:cubicBezTo>
                <a:cubicBezTo>
                  <a:pt x="725" y="253"/>
                  <a:pt x="732" y="276"/>
                  <a:pt x="737" y="300"/>
                </a:cubicBezTo>
                <a:cubicBezTo>
                  <a:pt x="742" y="324"/>
                  <a:pt x="744" y="348"/>
                  <a:pt x="744" y="372"/>
                </a:cubicBezTo>
                <a:lnTo>
                  <a:pt x="744" y="558"/>
                </a:lnTo>
                <a:cubicBezTo>
                  <a:pt x="744" y="582"/>
                  <a:pt x="742" y="606"/>
                  <a:pt x="737" y="630"/>
                </a:cubicBezTo>
                <a:cubicBezTo>
                  <a:pt x="732" y="654"/>
                  <a:pt x="725" y="678"/>
                  <a:pt x="716" y="700"/>
                </a:cubicBezTo>
                <a:cubicBezTo>
                  <a:pt x="706" y="723"/>
                  <a:pt x="694" y="744"/>
                  <a:pt x="681" y="764"/>
                </a:cubicBezTo>
                <a:cubicBezTo>
                  <a:pt x="667" y="785"/>
                  <a:pt x="652" y="803"/>
                  <a:pt x="634" y="821"/>
                </a:cubicBezTo>
                <a:cubicBezTo>
                  <a:pt x="617" y="838"/>
                  <a:pt x="598" y="853"/>
                  <a:pt x="578" y="867"/>
                </a:cubicBezTo>
                <a:cubicBezTo>
                  <a:pt x="558" y="880"/>
                  <a:pt x="536" y="892"/>
                  <a:pt x="514" y="901"/>
                </a:cubicBezTo>
                <a:cubicBezTo>
                  <a:pt x="491" y="910"/>
                  <a:pt x="468" y="917"/>
                  <a:pt x="444" y="922"/>
                </a:cubicBezTo>
                <a:cubicBezTo>
                  <a:pt x="420" y="927"/>
                  <a:pt x="396" y="929"/>
                  <a:pt x="372" y="929"/>
                </a:cubicBezTo>
                <a:cubicBezTo>
                  <a:pt x="347" y="929"/>
                  <a:pt x="323" y="927"/>
                  <a:pt x="299" y="922"/>
                </a:cubicBezTo>
                <a:cubicBezTo>
                  <a:pt x="275" y="917"/>
                  <a:pt x="252" y="910"/>
                  <a:pt x="230" y="901"/>
                </a:cubicBezTo>
                <a:cubicBezTo>
                  <a:pt x="207" y="892"/>
                  <a:pt x="186" y="880"/>
                  <a:pt x="165" y="867"/>
                </a:cubicBezTo>
                <a:cubicBezTo>
                  <a:pt x="145" y="853"/>
                  <a:pt x="126" y="838"/>
                  <a:pt x="109" y="821"/>
                </a:cubicBezTo>
                <a:cubicBezTo>
                  <a:pt x="92" y="803"/>
                  <a:pt x="76" y="785"/>
                  <a:pt x="63" y="764"/>
                </a:cubicBezTo>
                <a:cubicBezTo>
                  <a:pt x="49" y="744"/>
                  <a:pt x="38" y="723"/>
                  <a:pt x="29" y="700"/>
                </a:cubicBezTo>
                <a:cubicBezTo>
                  <a:pt x="19" y="678"/>
                  <a:pt x="12" y="654"/>
                  <a:pt x="7" y="630"/>
                </a:cubicBezTo>
                <a:cubicBezTo>
                  <a:pt x="3" y="606"/>
                  <a:pt x="0" y="582"/>
                  <a:pt x="0" y="558"/>
                </a:cubicBezTo>
                <a:close/>
              </a:path>
            </a:pathLst>
          </a:custGeom>
          <a:solidFill>
            <a:srgbClr val="F6339A">
              <a:alpha val="3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378" name="Grafik 377"/>
          <p:cNvPicPr/>
          <p:nvPr/>
        </p:nvPicPr>
        <p:blipFill>
          <a:blip r:embed="rId23"/>
          <a:stretch/>
        </p:blipFill>
        <p:spPr>
          <a:xfrm>
            <a:off x="9827640" y="386928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79" name="Textfeld 378"/>
          <p:cNvSpPr txBox="1"/>
          <p:nvPr/>
        </p:nvSpPr>
        <p:spPr>
          <a:xfrm>
            <a:off x="7200720" y="3847680"/>
            <a:ext cx="96012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320" b="1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Rituximab</a:t>
            </a:r>
            <a:endParaRPr lang="en-US" sz="13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80" name="Grafik 379"/>
          <p:cNvPicPr/>
          <p:nvPr/>
        </p:nvPicPr>
        <p:blipFill>
          <a:blip r:embed="rId24"/>
          <a:stretch/>
        </p:blipFill>
        <p:spPr>
          <a:xfrm>
            <a:off x="7203600" y="4496040"/>
            <a:ext cx="15012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81" name="Textfeld 380"/>
          <p:cNvSpPr txBox="1"/>
          <p:nvPr/>
        </p:nvSpPr>
        <p:spPr>
          <a:xfrm>
            <a:off x="7200720" y="4228560"/>
            <a:ext cx="25074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Besonders wirksam bei MuSK-positiver MG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82" name="Grafik 381"/>
          <p:cNvPicPr/>
          <p:nvPr/>
        </p:nvPicPr>
        <p:blipFill>
          <a:blip r:embed="rId25"/>
          <a:stretch/>
        </p:blipFill>
        <p:spPr>
          <a:xfrm>
            <a:off x="8649360" y="449604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83" name="Textfeld 382"/>
          <p:cNvSpPr txBox="1"/>
          <p:nvPr/>
        </p:nvSpPr>
        <p:spPr>
          <a:xfrm>
            <a:off x="7417800" y="4496040"/>
            <a:ext cx="89928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375 mg/m² × 4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84" name="Grafik 383"/>
          <p:cNvPicPr/>
          <p:nvPr/>
        </p:nvPicPr>
        <p:blipFill>
          <a:blip r:embed="rId16"/>
          <a:stretch/>
        </p:blipFill>
        <p:spPr>
          <a:xfrm>
            <a:off x="7203600" y="474660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85" name="Textfeld 384"/>
          <p:cNvSpPr txBox="1"/>
          <p:nvPr/>
        </p:nvSpPr>
        <p:spPr>
          <a:xfrm>
            <a:off x="8848440" y="4496040"/>
            <a:ext cx="683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1–3 Monate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6" name="Freihandform: Form 385"/>
          <p:cNvSpPr/>
          <p:nvPr/>
        </p:nvSpPr>
        <p:spPr>
          <a:xfrm>
            <a:off x="534600" y="5147640"/>
            <a:ext cx="9627480" cy="936360"/>
          </a:xfrm>
          <a:custGeom>
            <a:avLst/>
            <a:gdLst/>
            <a:ahLst/>
            <a:cxnLst/>
            <a:rect l="0" t="0" r="r" b="b"/>
            <a:pathLst>
              <a:path w="26743" h="2601">
                <a:moveTo>
                  <a:pt x="0" y="2414"/>
                </a:moveTo>
                <a:lnTo>
                  <a:pt x="0" y="185"/>
                </a:lnTo>
                <a:cubicBezTo>
                  <a:pt x="0" y="173"/>
                  <a:pt x="1" y="161"/>
                  <a:pt x="4" y="149"/>
                </a:cubicBezTo>
                <a:cubicBezTo>
                  <a:pt x="6" y="137"/>
                  <a:pt x="10" y="126"/>
                  <a:pt x="14" y="114"/>
                </a:cubicBezTo>
                <a:cubicBezTo>
                  <a:pt x="19" y="103"/>
                  <a:pt x="25" y="92"/>
                  <a:pt x="31" y="82"/>
                </a:cubicBezTo>
                <a:cubicBezTo>
                  <a:pt x="38" y="72"/>
                  <a:pt x="46" y="63"/>
                  <a:pt x="55" y="54"/>
                </a:cubicBezTo>
                <a:cubicBezTo>
                  <a:pt x="63" y="46"/>
                  <a:pt x="73" y="38"/>
                  <a:pt x="83" y="31"/>
                </a:cubicBezTo>
                <a:cubicBezTo>
                  <a:pt x="93" y="24"/>
                  <a:pt x="104" y="19"/>
                  <a:pt x="115" y="14"/>
                </a:cubicBezTo>
                <a:cubicBezTo>
                  <a:pt x="126" y="9"/>
                  <a:pt x="138" y="6"/>
                  <a:pt x="150" y="3"/>
                </a:cubicBezTo>
                <a:cubicBezTo>
                  <a:pt x="162" y="1"/>
                  <a:pt x="174" y="0"/>
                  <a:pt x="186" y="0"/>
                </a:cubicBezTo>
                <a:lnTo>
                  <a:pt x="26557" y="0"/>
                </a:lnTo>
                <a:cubicBezTo>
                  <a:pt x="26569" y="0"/>
                  <a:pt x="26581" y="1"/>
                  <a:pt x="26593" y="3"/>
                </a:cubicBezTo>
                <a:cubicBezTo>
                  <a:pt x="26605" y="6"/>
                  <a:pt x="26617" y="9"/>
                  <a:pt x="26628" y="14"/>
                </a:cubicBezTo>
                <a:cubicBezTo>
                  <a:pt x="26639" y="19"/>
                  <a:pt x="26650" y="24"/>
                  <a:pt x="26660" y="31"/>
                </a:cubicBezTo>
                <a:cubicBezTo>
                  <a:pt x="26670" y="38"/>
                  <a:pt x="26680" y="46"/>
                  <a:pt x="26688" y="54"/>
                </a:cubicBezTo>
                <a:cubicBezTo>
                  <a:pt x="26697" y="63"/>
                  <a:pt x="26704" y="72"/>
                  <a:pt x="26711" y="82"/>
                </a:cubicBezTo>
                <a:cubicBezTo>
                  <a:pt x="26718" y="92"/>
                  <a:pt x="26724" y="103"/>
                  <a:pt x="26728" y="114"/>
                </a:cubicBezTo>
                <a:cubicBezTo>
                  <a:pt x="26733" y="126"/>
                  <a:pt x="26737" y="137"/>
                  <a:pt x="26739" y="149"/>
                </a:cubicBezTo>
                <a:cubicBezTo>
                  <a:pt x="26741" y="161"/>
                  <a:pt x="26743" y="173"/>
                  <a:pt x="26743" y="185"/>
                </a:cubicBezTo>
                <a:lnTo>
                  <a:pt x="26743" y="2414"/>
                </a:lnTo>
                <a:cubicBezTo>
                  <a:pt x="26743" y="2426"/>
                  <a:pt x="26741" y="2438"/>
                  <a:pt x="26739" y="2450"/>
                </a:cubicBezTo>
                <a:cubicBezTo>
                  <a:pt x="26737" y="2462"/>
                  <a:pt x="26733" y="2474"/>
                  <a:pt x="26728" y="2485"/>
                </a:cubicBezTo>
                <a:cubicBezTo>
                  <a:pt x="26724" y="2496"/>
                  <a:pt x="26718" y="2507"/>
                  <a:pt x="26711" y="2517"/>
                </a:cubicBezTo>
                <a:cubicBezTo>
                  <a:pt x="26704" y="2527"/>
                  <a:pt x="26697" y="2537"/>
                  <a:pt x="26688" y="2545"/>
                </a:cubicBezTo>
                <a:cubicBezTo>
                  <a:pt x="26680" y="2554"/>
                  <a:pt x="26670" y="2562"/>
                  <a:pt x="26660" y="2568"/>
                </a:cubicBezTo>
                <a:cubicBezTo>
                  <a:pt x="26650" y="2575"/>
                  <a:pt x="26639" y="2581"/>
                  <a:pt x="26628" y="2585"/>
                </a:cubicBezTo>
                <a:cubicBezTo>
                  <a:pt x="26617" y="2590"/>
                  <a:pt x="26605" y="2594"/>
                  <a:pt x="26593" y="2597"/>
                </a:cubicBezTo>
                <a:cubicBezTo>
                  <a:pt x="26581" y="2599"/>
                  <a:pt x="26569" y="2601"/>
                  <a:pt x="26557" y="2601"/>
                </a:cubicBezTo>
                <a:lnTo>
                  <a:pt x="186" y="2601"/>
                </a:lnTo>
                <a:cubicBezTo>
                  <a:pt x="174" y="2601"/>
                  <a:pt x="162" y="2599"/>
                  <a:pt x="150" y="2597"/>
                </a:cubicBezTo>
                <a:cubicBezTo>
                  <a:pt x="138" y="2594"/>
                  <a:pt x="126" y="2590"/>
                  <a:pt x="115" y="2585"/>
                </a:cubicBezTo>
                <a:cubicBezTo>
                  <a:pt x="104" y="2581"/>
                  <a:pt x="93" y="2575"/>
                  <a:pt x="83" y="2568"/>
                </a:cubicBezTo>
                <a:cubicBezTo>
                  <a:pt x="73" y="2562"/>
                  <a:pt x="63" y="2554"/>
                  <a:pt x="55" y="2545"/>
                </a:cubicBezTo>
                <a:cubicBezTo>
                  <a:pt x="46" y="2537"/>
                  <a:pt x="38" y="2527"/>
                  <a:pt x="31" y="2517"/>
                </a:cubicBezTo>
                <a:cubicBezTo>
                  <a:pt x="25" y="2507"/>
                  <a:pt x="19" y="2496"/>
                  <a:pt x="14" y="2485"/>
                </a:cubicBezTo>
                <a:cubicBezTo>
                  <a:pt x="10" y="2474"/>
                  <a:pt x="6" y="2462"/>
                  <a:pt x="4" y="2450"/>
                </a:cubicBezTo>
                <a:cubicBezTo>
                  <a:pt x="1" y="2438"/>
                  <a:pt x="0" y="2426"/>
                  <a:pt x="0" y="2414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87" name="Grafik 386"/>
          <p:cNvPicPr/>
          <p:nvPr/>
        </p:nvPicPr>
        <p:blipFill>
          <a:blip r:embed="rId26"/>
          <a:stretch/>
        </p:blipFill>
        <p:spPr>
          <a:xfrm>
            <a:off x="668520" y="5315040"/>
            <a:ext cx="12492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88" name="Textfeld 387"/>
          <p:cNvSpPr txBox="1"/>
          <p:nvPr/>
        </p:nvSpPr>
        <p:spPr>
          <a:xfrm>
            <a:off x="7401240" y="4730040"/>
            <a:ext cx="189468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Infusionsreaktionen, Infektionen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9" name="Textfeld 388"/>
          <p:cNvSpPr txBox="1"/>
          <p:nvPr/>
        </p:nvSpPr>
        <p:spPr>
          <a:xfrm>
            <a:off x="894240" y="5308920"/>
            <a:ext cx="122508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18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Klinische Praxis:</a:t>
            </a:r>
            <a:endParaRPr lang="en-US" sz="118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0" name="Textfeld 389"/>
          <p:cNvSpPr txBox="1"/>
          <p:nvPr/>
        </p:nvSpPr>
        <p:spPr>
          <a:xfrm>
            <a:off x="894240" y="5566680"/>
            <a:ext cx="8449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Aufgrund des verzögerten Wirkungseintritts werden steroid-sparende Immunsuppressiva parallel zur initialen Steroidtherapie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1" name="Textfeld 390"/>
          <p:cNvSpPr txBox="1"/>
          <p:nvPr/>
        </p:nvSpPr>
        <p:spPr>
          <a:xfrm>
            <a:off x="894240" y="5767560"/>
            <a:ext cx="73432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begonnen. Azathioprin ist das am häuﬁgsten eingesetzte Medikament zur langfristigen Remissionserhaltung.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2" name="Freihandform: Form 391"/>
          <p:cNvSpPr/>
          <p:nvPr/>
        </p:nvSpPr>
        <p:spPr>
          <a:xfrm>
            <a:off x="9359280" y="668520"/>
            <a:ext cx="668880" cy="668880"/>
          </a:xfrm>
          <a:custGeom>
            <a:avLst/>
            <a:gdLst/>
            <a:ahLst/>
            <a:cxnLst/>
            <a:rect l="0" t="0" r="r" b="b"/>
            <a:pathLst>
              <a:path w="1858" h="1858">
                <a:moveTo>
                  <a:pt x="1858" y="928"/>
                </a:moveTo>
                <a:cubicBezTo>
                  <a:pt x="1858" y="959"/>
                  <a:pt x="1857" y="990"/>
                  <a:pt x="1854" y="1020"/>
                </a:cubicBezTo>
                <a:cubicBezTo>
                  <a:pt x="1851" y="1050"/>
                  <a:pt x="1846" y="1080"/>
                  <a:pt x="1840" y="1110"/>
                </a:cubicBezTo>
                <a:cubicBezTo>
                  <a:pt x="1834" y="1140"/>
                  <a:pt x="1827" y="1170"/>
                  <a:pt x="1818" y="1199"/>
                </a:cubicBezTo>
                <a:cubicBezTo>
                  <a:pt x="1809" y="1228"/>
                  <a:pt x="1799" y="1256"/>
                  <a:pt x="1787" y="1284"/>
                </a:cubicBezTo>
                <a:cubicBezTo>
                  <a:pt x="1776" y="1312"/>
                  <a:pt x="1763" y="1340"/>
                  <a:pt x="1749" y="1367"/>
                </a:cubicBezTo>
                <a:cubicBezTo>
                  <a:pt x="1734" y="1394"/>
                  <a:pt x="1719" y="1420"/>
                  <a:pt x="1702" y="1445"/>
                </a:cubicBezTo>
                <a:cubicBezTo>
                  <a:pt x="1685" y="1470"/>
                  <a:pt x="1667" y="1495"/>
                  <a:pt x="1647" y="1518"/>
                </a:cubicBezTo>
                <a:cubicBezTo>
                  <a:pt x="1628" y="1542"/>
                  <a:pt x="1608" y="1564"/>
                  <a:pt x="1586" y="1586"/>
                </a:cubicBezTo>
                <a:cubicBezTo>
                  <a:pt x="1565" y="1607"/>
                  <a:pt x="1542" y="1628"/>
                  <a:pt x="1519" y="1647"/>
                </a:cubicBezTo>
                <a:cubicBezTo>
                  <a:pt x="1495" y="1666"/>
                  <a:pt x="1471" y="1684"/>
                  <a:pt x="1445" y="1701"/>
                </a:cubicBezTo>
                <a:cubicBezTo>
                  <a:pt x="1420" y="1718"/>
                  <a:pt x="1394" y="1734"/>
                  <a:pt x="1367" y="1748"/>
                </a:cubicBezTo>
                <a:cubicBezTo>
                  <a:pt x="1341" y="1762"/>
                  <a:pt x="1313" y="1775"/>
                  <a:pt x="1285" y="1787"/>
                </a:cubicBezTo>
                <a:cubicBezTo>
                  <a:pt x="1257" y="1799"/>
                  <a:pt x="1228" y="1809"/>
                  <a:pt x="1199" y="1818"/>
                </a:cubicBezTo>
                <a:cubicBezTo>
                  <a:pt x="1170" y="1826"/>
                  <a:pt x="1141" y="1834"/>
                  <a:pt x="1111" y="1840"/>
                </a:cubicBezTo>
                <a:cubicBezTo>
                  <a:pt x="1081" y="1846"/>
                  <a:pt x="1051" y="1850"/>
                  <a:pt x="1021" y="1853"/>
                </a:cubicBezTo>
                <a:cubicBezTo>
                  <a:pt x="990" y="1856"/>
                  <a:pt x="960" y="1858"/>
                  <a:pt x="930" y="1858"/>
                </a:cubicBezTo>
                <a:cubicBezTo>
                  <a:pt x="898" y="1858"/>
                  <a:pt x="868" y="1856"/>
                  <a:pt x="838" y="1853"/>
                </a:cubicBezTo>
                <a:cubicBezTo>
                  <a:pt x="807" y="1850"/>
                  <a:pt x="777" y="1846"/>
                  <a:pt x="747" y="1840"/>
                </a:cubicBezTo>
                <a:cubicBezTo>
                  <a:pt x="718" y="1834"/>
                  <a:pt x="688" y="1826"/>
                  <a:pt x="659" y="1818"/>
                </a:cubicBezTo>
                <a:cubicBezTo>
                  <a:pt x="630" y="1809"/>
                  <a:pt x="601" y="1799"/>
                  <a:pt x="573" y="1787"/>
                </a:cubicBezTo>
                <a:cubicBezTo>
                  <a:pt x="545" y="1775"/>
                  <a:pt x="518" y="1762"/>
                  <a:pt x="491" y="1748"/>
                </a:cubicBezTo>
                <a:cubicBezTo>
                  <a:pt x="464" y="1734"/>
                  <a:pt x="438" y="1718"/>
                  <a:pt x="413" y="1701"/>
                </a:cubicBezTo>
                <a:cubicBezTo>
                  <a:pt x="387" y="1684"/>
                  <a:pt x="363" y="1666"/>
                  <a:pt x="340" y="1647"/>
                </a:cubicBezTo>
                <a:cubicBezTo>
                  <a:pt x="316" y="1628"/>
                  <a:pt x="294" y="1607"/>
                  <a:pt x="272" y="1586"/>
                </a:cubicBezTo>
                <a:cubicBezTo>
                  <a:pt x="251" y="1564"/>
                  <a:pt x="230" y="1542"/>
                  <a:pt x="211" y="1518"/>
                </a:cubicBezTo>
                <a:cubicBezTo>
                  <a:pt x="192" y="1495"/>
                  <a:pt x="173" y="1470"/>
                  <a:pt x="157" y="1445"/>
                </a:cubicBezTo>
                <a:cubicBezTo>
                  <a:pt x="140" y="1420"/>
                  <a:pt x="124" y="1394"/>
                  <a:pt x="110" y="1367"/>
                </a:cubicBezTo>
                <a:cubicBezTo>
                  <a:pt x="95" y="1340"/>
                  <a:pt x="82" y="1312"/>
                  <a:pt x="71" y="1284"/>
                </a:cubicBezTo>
                <a:cubicBezTo>
                  <a:pt x="59" y="1256"/>
                  <a:pt x="49" y="1228"/>
                  <a:pt x="40" y="1199"/>
                </a:cubicBezTo>
                <a:cubicBezTo>
                  <a:pt x="31" y="1170"/>
                  <a:pt x="24" y="1140"/>
                  <a:pt x="18" y="1110"/>
                </a:cubicBezTo>
                <a:cubicBezTo>
                  <a:pt x="12" y="1080"/>
                  <a:pt x="8" y="1050"/>
                  <a:pt x="5" y="1020"/>
                </a:cubicBezTo>
                <a:cubicBezTo>
                  <a:pt x="2" y="990"/>
                  <a:pt x="0" y="959"/>
                  <a:pt x="0" y="928"/>
                </a:cubicBezTo>
                <a:cubicBezTo>
                  <a:pt x="0" y="898"/>
                  <a:pt x="2" y="867"/>
                  <a:pt x="5" y="837"/>
                </a:cubicBezTo>
                <a:cubicBezTo>
                  <a:pt x="8" y="807"/>
                  <a:pt x="12" y="777"/>
                  <a:pt x="18" y="747"/>
                </a:cubicBezTo>
                <a:cubicBezTo>
                  <a:pt x="24" y="717"/>
                  <a:pt x="31" y="688"/>
                  <a:pt x="40" y="659"/>
                </a:cubicBezTo>
                <a:cubicBezTo>
                  <a:pt x="49" y="629"/>
                  <a:pt x="59" y="601"/>
                  <a:pt x="71" y="573"/>
                </a:cubicBezTo>
                <a:cubicBezTo>
                  <a:pt x="82" y="545"/>
                  <a:pt x="95" y="517"/>
                  <a:pt x="110" y="490"/>
                </a:cubicBezTo>
                <a:cubicBezTo>
                  <a:pt x="124" y="464"/>
                  <a:pt x="140" y="437"/>
                  <a:pt x="157" y="412"/>
                </a:cubicBezTo>
                <a:cubicBezTo>
                  <a:pt x="173" y="387"/>
                  <a:pt x="192" y="363"/>
                  <a:pt x="211" y="339"/>
                </a:cubicBezTo>
                <a:cubicBezTo>
                  <a:pt x="230" y="316"/>
                  <a:pt x="251" y="293"/>
                  <a:pt x="272" y="272"/>
                </a:cubicBezTo>
                <a:cubicBezTo>
                  <a:pt x="294" y="250"/>
                  <a:pt x="316" y="230"/>
                  <a:pt x="340" y="210"/>
                </a:cubicBezTo>
                <a:cubicBezTo>
                  <a:pt x="363" y="191"/>
                  <a:pt x="387" y="173"/>
                  <a:pt x="413" y="156"/>
                </a:cubicBezTo>
                <a:cubicBezTo>
                  <a:pt x="438" y="139"/>
                  <a:pt x="464" y="124"/>
                  <a:pt x="491" y="109"/>
                </a:cubicBezTo>
                <a:cubicBezTo>
                  <a:pt x="518" y="95"/>
                  <a:pt x="545" y="82"/>
                  <a:pt x="573" y="70"/>
                </a:cubicBezTo>
                <a:cubicBezTo>
                  <a:pt x="601" y="59"/>
                  <a:pt x="630" y="48"/>
                  <a:pt x="659" y="40"/>
                </a:cubicBezTo>
                <a:cubicBezTo>
                  <a:pt x="688" y="31"/>
                  <a:pt x="718" y="23"/>
                  <a:pt x="747" y="17"/>
                </a:cubicBezTo>
                <a:cubicBezTo>
                  <a:pt x="777" y="11"/>
                  <a:pt x="807" y="7"/>
                  <a:pt x="838" y="4"/>
                </a:cubicBezTo>
                <a:cubicBezTo>
                  <a:pt x="868" y="1"/>
                  <a:pt x="898" y="0"/>
                  <a:pt x="930" y="0"/>
                </a:cubicBezTo>
                <a:cubicBezTo>
                  <a:pt x="960" y="0"/>
                  <a:pt x="990" y="1"/>
                  <a:pt x="1021" y="4"/>
                </a:cubicBezTo>
                <a:cubicBezTo>
                  <a:pt x="1051" y="7"/>
                  <a:pt x="1081" y="11"/>
                  <a:pt x="1111" y="17"/>
                </a:cubicBezTo>
                <a:cubicBezTo>
                  <a:pt x="1141" y="23"/>
                  <a:pt x="1170" y="31"/>
                  <a:pt x="1199" y="40"/>
                </a:cubicBezTo>
                <a:cubicBezTo>
                  <a:pt x="1228" y="48"/>
                  <a:pt x="1257" y="59"/>
                  <a:pt x="1285" y="70"/>
                </a:cubicBezTo>
                <a:cubicBezTo>
                  <a:pt x="1313" y="82"/>
                  <a:pt x="1341" y="95"/>
                  <a:pt x="1367" y="109"/>
                </a:cubicBezTo>
                <a:cubicBezTo>
                  <a:pt x="1394" y="124"/>
                  <a:pt x="1420" y="139"/>
                  <a:pt x="1445" y="156"/>
                </a:cubicBezTo>
                <a:cubicBezTo>
                  <a:pt x="1471" y="173"/>
                  <a:pt x="1495" y="191"/>
                  <a:pt x="1519" y="210"/>
                </a:cubicBezTo>
                <a:cubicBezTo>
                  <a:pt x="1542" y="230"/>
                  <a:pt x="1565" y="250"/>
                  <a:pt x="1586" y="272"/>
                </a:cubicBezTo>
                <a:cubicBezTo>
                  <a:pt x="1608" y="293"/>
                  <a:pt x="1628" y="316"/>
                  <a:pt x="1647" y="339"/>
                </a:cubicBezTo>
                <a:cubicBezTo>
                  <a:pt x="1667" y="363"/>
                  <a:pt x="1685" y="387"/>
                  <a:pt x="1702" y="412"/>
                </a:cubicBezTo>
                <a:cubicBezTo>
                  <a:pt x="1719" y="437"/>
                  <a:pt x="1734" y="464"/>
                  <a:pt x="1749" y="490"/>
                </a:cubicBezTo>
                <a:cubicBezTo>
                  <a:pt x="1763" y="517"/>
                  <a:pt x="1776" y="545"/>
                  <a:pt x="1787" y="573"/>
                </a:cubicBezTo>
                <a:cubicBezTo>
                  <a:pt x="1799" y="601"/>
                  <a:pt x="1809" y="629"/>
                  <a:pt x="1818" y="659"/>
                </a:cubicBezTo>
                <a:cubicBezTo>
                  <a:pt x="1827" y="688"/>
                  <a:pt x="1834" y="717"/>
                  <a:pt x="1840" y="747"/>
                </a:cubicBezTo>
                <a:cubicBezTo>
                  <a:pt x="1846" y="777"/>
                  <a:pt x="1851" y="807"/>
                  <a:pt x="1854" y="837"/>
                </a:cubicBezTo>
                <a:cubicBezTo>
                  <a:pt x="1857" y="867"/>
                  <a:pt x="1858" y="898"/>
                  <a:pt x="1858" y="928"/>
                </a:cubicBezTo>
                <a:close/>
              </a:path>
            </a:pathLst>
          </a:custGeom>
          <a:solidFill>
            <a:srgbClr val="8EC5FF">
              <a:alpha val="1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3" name="Freihandform: Form 392"/>
          <p:cNvSpPr/>
          <p:nvPr/>
        </p:nvSpPr>
        <p:spPr>
          <a:xfrm>
            <a:off x="1337040" y="4813200"/>
            <a:ext cx="534960" cy="535320"/>
          </a:xfrm>
          <a:custGeom>
            <a:avLst/>
            <a:gdLst/>
            <a:ahLst/>
            <a:cxnLst/>
            <a:rect l="0" t="0" r="r" b="b"/>
            <a:pathLst>
              <a:path w="1486" h="1487">
                <a:moveTo>
                  <a:pt x="1486" y="744"/>
                </a:moveTo>
                <a:cubicBezTo>
                  <a:pt x="1486" y="768"/>
                  <a:pt x="1485" y="793"/>
                  <a:pt x="1482" y="817"/>
                </a:cubicBezTo>
                <a:cubicBezTo>
                  <a:pt x="1479" y="841"/>
                  <a:pt x="1476" y="865"/>
                  <a:pt x="1471" y="889"/>
                </a:cubicBezTo>
                <a:cubicBezTo>
                  <a:pt x="1466" y="913"/>
                  <a:pt x="1460" y="936"/>
                  <a:pt x="1453" y="960"/>
                </a:cubicBezTo>
                <a:cubicBezTo>
                  <a:pt x="1446" y="983"/>
                  <a:pt x="1438" y="1006"/>
                  <a:pt x="1429" y="1028"/>
                </a:cubicBezTo>
                <a:cubicBezTo>
                  <a:pt x="1419" y="1051"/>
                  <a:pt x="1409" y="1073"/>
                  <a:pt x="1398" y="1094"/>
                </a:cubicBezTo>
                <a:cubicBezTo>
                  <a:pt x="1386" y="1116"/>
                  <a:pt x="1374" y="1136"/>
                  <a:pt x="1360" y="1157"/>
                </a:cubicBezTo>
                <a:cubicBezTo>
                  <a:pt x="1347" y="1177"/>
                  <a:pt x="1332" y="1196"/>
                  <a:pt x="1317" y="1215"/>
                </a:cubicBezTo>
                <a:cubicBezTo>
                  <a:pt x="1301" y="1234"/>
                  <a:pt x="1285" y="1252"/>
                  <a:pt x="1268" y="1269"/>
                </a:cubicBezTo>
                <a:cubicBezTo>
                  <a:pt x="1250" y="1286"/>
                  <a:pt x="1232" y="1303"/>
                  <a:pt x="1214" y="1318"/>
                </a:cubicBezTo>
                <a:cubicBezTo>
                  <a:pt x="1195" y="1334"/>
                  <a:pt x="1175" y="1348"/>
                  <a:pt x="1155" y="1362"/>
                </a:cubicBezTo>
                <a:cubicBezTo>
                  <a:pt x="1135" y="1375"/>
                  <a:pt x="1114" y="1388"/>
                  <a:pt x="1093" y="1399"/>
                </a:cubicBezTo>
                <a:cubicBezTo>
                  <a:pt x="1071" y="1411"/>
                  <a:pt x="1049" y="1421"/>
                  <a:pt x="1027" y="1430"/>
                </a:cubicBezTo>
                <a:cubicBezTo>
                  <a:pt x="1004" y="1440"/>
                  <a:pt x="981" y="1448"/>
                  <a:pt x="958" y="1455"/>
                </a:cubicBezTo>
                <a:cubicBezTo>
                  <a:pt x="935" y="1462"/>
                  <a:pt x="911" y="1468"/>
                  <a:pt x="887" y="1473"/>
                </a:cubicBezTo>
                <a:cubicBezTo>
                  <a:pt x="863" y="1477"/>
                  <a:pt x="839" y="1481"/>
                  <a:pt x="815" y="1483"/>
                </a:cubicBezTo>
                <a:cubicBezTo>
                  <a:pt x="791" y="1486"/>
                  <a:pt x="767" y="1487"/>
                  <a:pt x="742" y="1487"/>
                </a:cubicBezTo>
                <a:cubicBezTo>
                  <a:pt x="718" y="1487"/>
                  <a:pt x="694" y="1486"/>
                  <a:pt x="670" y="1483"/>
                </a:cubicBezTo>
                <a:cubicBezTo>
                  <a:pt x="645" y="1481"/>
                  <a:pt x="621" y="1477"/>
                  <a:pt x="597" y="1473"/>
                </a:cubicBezTo>
                <a:cubicBezTo>
                  <a:pt x="574" y="1468"/>
                  <a:pt x="550" y="1462"/>
                  <a:pt x="527" y="1455"/>
                </a:cubicBezTo>
                <a:cubicBezTo>
                  <a:pt x="503" y="1448"/>
                  <a:pt x="481" y="1440"/>
                  <a:pt x="458" y="1430"/>
                </a:cubicBezTo>
                <a:cubicBezTo>
                  <a:pt x="436" y="1421"/>
                  <a:pt x="414" y="1411"/>
                  <a:pt x="392" y="1399"/>
                </a:cubicBezTo>
                <a:cubicBezTo>
                  <a:pt x="371" y="1388"/>
                  <a:pt x="350" y="1375"/>
                  <a:pt x="330" y="1362"/>
                </a:cubicBezTo>
                <a:cubicBezTo>
                  <a:pt x="309" y="1348"/>
                  <a:pt x="290" y="1334"/>
                  <a:pt x="271" y="1318"/>
                </a:cubicBezTo>
                <a:cubicBezTo>
                  <a:pt x="252" y="1303"/>
                  <a:pt x="234" y="1286"/>
                  <a:pt x="217" y="1269"/>
                </a:cubicBezTo>
                <a:cubicBezTo>
                  <a:pt x="200" y="1252"/>
                  <a:pt x="184" y="1234"/>
                  <a:pt x="168" y="1215"/>
                </a:cubicBezTo>
                <a:cubicBezTo>
                  <a:pt x="153" y="1196"/>
                  <a:pt x="138" y="1177"/>
                  <a:pt x="125" y="1157"/>
                </a:cubicBezTo>
                <a:cubicBezTo>
                  <a:pt x="111" y="1136"/>
                  <a:pt x="99" y="1116"/>
                  <a:pt x="87" y="1094"/>
                </a:cubicBezTo>
                <a:cubicBezTo>
                  <a:pt x="76" y="1073"/>
                  <a:pt x="65" y="1051"/>
                  <a:pt x="56" y="1028"/>
                </a:cubicBezTo>
                <a:cubicBezTo>
                  <a:pt x="47" y="1006"/>
                  <a:pt x="39" y="983"/>
                  <a:pt x="32" y="960"/>
                </a:cubicBezTo>
                <a:cubicBezTo>
                  <a:pt x="25" y="936"/>
                  <a:pt x="19" y="913"/>
                  <a:pt x="14" y="889"/>
                </a:cubicBezTo>
                <a:cubicBezTo>
                  <a:pt x="9" y="865"/>
                  <a:pt x="6" y="841"/>
                  <a:pt x="3" y="817"/>
                </a:cubicBezTo>
                <a:cubicBezTo>
                  <a:pt x="1" y="793"/>
                  <a:pt x="0" y="768"/>
                  <a:pt x="0" y="744"/>
                </a:cubicBezTo>
                <a:cubicBezTo>
                  <a:pt x="0" y="719"/>
                  <a:pt x="1" y="694"/>
                  <a:pt x="3" y="670"/>
                </a:cubicBezTo>
                <a:cubicBezTo>
                  <a:pt x="6" y="646"/>
                  <a:pt x="9" y="622"/>
                  <a:pt x="14" y="598"/>
                </a:cubicBezTo>
                <a:cubicBezTo>
                  <a:pt x="19" y="574"/>
                  <a:pt x="25" y="551"/>
                  <a:pt x="32" y="527"/>
                </a:cubicBezTo>
                <a:cubicBezTo>
                  <a:pt x="39" y="504"/>
                  <a:pt x="47" y="481"/>
                  <a:pt x="56" y="459"/>
                </a:cubicBezTo>
                <a:cubicBezTo>
                  <a:pt x="65" y="436"/>
                  <a:pt x="76" y="414"/>
                  <a:pt x="87" y="393"/>
                </a:cubicBezTo>
                <a:cubicBezTo>
                  <a:pt x="99" y="371"/>
                  <a:pt x="111" y="351"/>
                  <a:pt x="125" y="330"/>
                </a:cubicBezTo>
                <a:cubicBezTo>
                  <a:pt x="138" y="310"/>
                  <a:pt x="153" y="291"/>
                  <a:pt x="168" y="272"/>
                </a:cubicBezTo>
                <a:cubicBezTo>
                  <a:pt x="184" y="253"/>
                  <a:pt x="200" y="235"/>
                  <a:pt x="217" y="218"/>
                </a:cubicBezTo>
                <a:cubicBezTo>
                  <a:pt x="234" y="201"/>
                  <a:pt x="252" y="184"/>
                  <a:pt x="271" y="169"/>
                </a:cubicBezTo>
                <a:cubicBezTo>
                  <a:pt x="290" y="153"/>
                  <a:pt x="309" y="139"/>
                  <a:pt x="330" y="125"/>
                </a:cubicBezTo>
                <a:cubicBezTo>
                  <a:pt x="350" y="112"/>
                  <a:pt x="371" y="99"/>
                  <a:pt x="392" y="88"/>
                </a:cubicBezTo>
                <a:cubicBezTo>
                  <a:pt x="414" y="76"/>
                  <a:pt x="436" y="66"/>
                  <a:pt x="458" y="57"/>
                </a:cubicBezTo>
                <a:cubicBezTo>
                  <a:pt x="481" y="47"/>
                  <a:pt x="503" y="39"/>
                  <a:pt x="527" y="32"/>
                </a:cubicBezTo>
                <a:cubicBezTo>
                  <a:pt x="550" y="25"/>
                  <a:pt x="574" y="19"/>
                  <a:pt x="597" y="14"/>
                </a:cubicBezTo>
                <a:cubicBezTo>
                  <a:pt x="621" y="10"/>
                  <a:pt x="645" y="6"/>
                  <a:pt x="670" y="4"/>
                </a:cubicBezTo>
                <a:cubicBezTo>
                  <a:pt x="694" y="1"/>
                  <a:pt x="718" y="0"/>
                  <a:pt x="742" y="0"/>
                </a:cubicBezTo>
                <a:cubicBezTo>
                  <a:pt x="767" y="0"/>
                  <a:pt x="791" y="1"/>
                  <a:pt x="815" y="4"/>
                </a:cubicBezTo>
                <a:cubicBezTo>
                  <a:pt x="839" y="6"/>
                  <a:pt x="863" y="10"/>
                  <a:pt x="887" y="14"/>
                </a:cubicBezTo>
                <a:cubicBezTo>
                  <a:pt x="911" y="19"/>
                  <a:pt x="935" y="25"/>
                  <a:pt x="958" y="32"/>
                </a:cubicBezTo>
                <a:cubicBezTo>
                  <a:pt x="981" y="39"/>
                  <a:pt x="1004" y="47"/>
                  <a:pt x="1027" y="57"/>
                </a:cubicBezTo>
                <a:cubicBezTo>
                  <a:pt x="1049" y="66"/>
                  <a:pt x="1071" y="76"/>
                  <a:pt x="1093" y="88"/>
                </a:cubicBezTo>
                <a:cubicBezTo>
                  <a:pt x="1114" y="99"/>
                  <a:pt x="1135" y="112"/>
                  <a:pt x="1155" y="125"/>
                </a:cubicBezTo>
                <a:cubicBezTo>
                  <a:pt x="1175" y="139"/>
                  <a:pt x="1195" y="153"/>
                  <a:pt x="1214" y="169"/>
                </a:cubicBezTo>
                <a:cubicBezTo>
                  <a:pt x="1232" y="184"/>
                  <a:pt x="1250" y="201"/>
                  <a:pt x="1268" y="218"/>
                </a:cubicBezTo>
                <a:cubicBezTo>
                  <a:pt x="1285" y="235"/>
                  <a:pt x="1301" y="253"/>
                  <a:pt x="1317" y="272"/>
                </a:cubicBezTo>
                <a:cubicBezTo>
                  <a:pt x="1332" y="291"/>
                  <a:pt x="1347" y="310"/>
                  <a:pt x="1360" y="330"/>
                </a:cubicBezTo>
                <a:cubicBezTo>
                  <a:pt x="1374" y="351"/>
                  <a:pt x="1386" y="371"/>
                  <a:pt x="1398" y="393"/>
                </a:cubicBezTo>
                <a:cubicBezTo>
                  <a:pt x="1409" y="414"/>
                  <a:pt x="1419" y="436"/>
                  <a:pt x="1429" y="459"/>
                </a:cubicBezTo>
                <a:cubicBezTo>
                  <a:pt x="1438" y="481"/>
                  <a:pt x="1446" y="504"/>
                  <a:pt x="1453" y="527"/>
                </a:cubicBezTo>
                <a:cubicBezTo>
                  <a:pt x="1460" y="551"/>
                  <a:pt x="1466" y="574"/>
                  <a:pt x="1471" y="598"/>
                </a:cubicBezTo>
                <a:cubicBezTo>
                  <a:pt x="1476" y="622"/>
                  <a:pt x="1479" y="646"/>
                  <a:pt x="1482" y="670"/>
                </a:cubicBezTo>
                <a:cubicBezTo>
                  <a:pt x="1485" y="694"/>
                  <a:pt x="1486" y="719"/>
                  <a:pt x="1486" y="744"/>
                </a:cubicBezTo>
                <a:close/>
              </a:path>
            </a:pathLst>
          </a:custGeom>
          <a:solidFill>
            <a:srgbClr val="7BF1A8">
              <a:alpha val="1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4" name="Textfeld 393"/>
          <p:cNvSpPr txBox="1"/>
          <p:nvPr/>
        </p:nvSpPr>
        <p:spPr>
          <a:xfrm>
            <a:off x="10350000" y="6451560"/>
            <a:ext cx="2642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6/12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Grafik 394"/>
          <p:cNvPicPr/>
          <p:nvPr/>
        </p:nvPicPr>
        <p:blipFill>
          <a:blip r:embed="rId2"/>
          <a:stretch/>
        </p:blipFill>
        <p:spPr>
          <a:xfrm>
            <a:off x="0" y="0"/>
            <a:ext cx="10696320" cy="6718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96" name="Grafik 395"/>
          <p:cNvPicPr/>
          <p:nvPr/>
        </p:nvPicPr>
        <p:blipFill>
          <a:blip r:embed="rId3"/>
          <a:stretch/>
        </p:blipFill>
        <p:spPr>
          <a:xfrm>
            <a:off x="534960" y="735480"/>
            <a:ext cx="801720" cy="33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97" name="Grafik 396"/>
          <p:cNvPicPr/>
          <p:nvPr/>
        </p:nvPicPr>
        <p:blipFill>
          <a:blip r:embed="rId4"/>
          <a:stretch/>
        </p:blipFill>
        <p:spPr>
          <a:xfrm>
            <a:off x="534960" y="1136520"/>
            <a:ext cx="2001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98" name="Textfeld 397"/>
          <p:cNvSpPr txBox="1"/>
          <p:nvPr/>
        </p:nvSpPr>
        <p:spPr>
          <a:xfrm>
            <a:off x="534960" y="322560"/>
            <a:ext cx="6408000" cy="3495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2370" b="1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Moderne und akute Therapieoptionen</a:t>
            </a:r>
            <a:endParaRPr lang="en-US" sz="237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99" name="Grafik 398"/>
          <p:cNvPicPr/>
          <p:nvPr/>
        </p:nvPicPr>
        <p:blipFill>
          <a:blip r:embed="rId5"/>
          <a:stretch/>
        </p:blipFill>
        <p:spPr>
          <a:xfrm>
            <a:off x="534960" y="3877560"/>
            <a:ext cx="2253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00" name="Textfeld 399"/>
          <p:cNvSpPr txBox="1"/>
          <p:nvPr/>
        </p:nvSpPr>
        <p:spPr>
          <a:xfrm>
            <a:off x="835560" y="1117440"/>
            <a:ext cx="3009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580" b="1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Neuere gezielte Therapien</a:t>
            </a:r>
            <a:endParaRPr lang="en-US" sz="158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1" name="Freihandform: Form 400"/>
          <p:cNvSpPr/>
          <p:nvPr/>
        </p:nvSpPr>
        <p:spPr>
          <a:xfrm>
            <a:off x="0" y="6250680"/>
            <a:ext cx="10696680" cy="468360"/>
          </a:xfrm>
          <a:custGeom>
            <a:avLst/>
            <a:gdLst/>
            <a:ahLst/>
            <a:cxnLst/>
            <a:rect l="0" t="0" r="r" b="b"/>
            <a:pathLst>
              <a:path w="29713" h="1301">
                <a:moveTo>
                  <a:pt x="0" y="0"/>
                </a:moveTo>
                <a:lnTo>
                  <a:pt x="29713" y="0"/>
                </a:lnTo>
                <a:lnTo>
                  <a:pt x="29713" y="1301"/>
                </a:lnTo>
                <a:lnTo>
                  <a:pt x="0" y="1301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3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402" name="Grafik 401"/>
          <p:cNvPicPr/>
          <p:nvPr/>
        </p:nvPicPr>
        <p:blipFill>
          <a:blip r:embed="rId6"/>
          <a:stretch/>
        </p:blipFill>
        <p:spPr>
          <a:xfrm>
            <a:off x="334440" y="6426360"/>
            <a:ext cx="10008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03" name="Textfeld 402"/>
          <p:cNvSpPr txBox="1"/>
          <p:nvPr/>
        </p:nvSpPr>
        <p:spPr>
          <a:xfrm>
            <a:off x="860760" y="3858480"/>
            <a:ext cx="366048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580" b="1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Akuttherapien für schwere Fälle</a:t>
            </a:r>
            <a:endParaRPr lang="en-US" sz="158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4" name="Textfeld 403"/>
          <p:cNvSpPr txBox="1"/>
          <p:nvPr/>
        </p:nvSpPr>
        <p:spPr>
          <a:xfrm>
            <a:off x="501480" y="6418080"/>
            <a:ext cx="7722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 13. Juli 2025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5" name="Freihandform: Form 404"/>
          <p:cNvSpPr/>
          <p:nvPr/>
        </p:nvSpPr>
        <p:spPr>
          <a:xfrm>
            <a:off x="551520" y="1504080"/>
            <a:ext cx="4596480" cy="2139480"/>
          </a:xfrm>
          <a:custGeom>
            <a:avLst/>
            <a:gdLst/>
            <a:ahLst/>
            <a:cxnLst/>
            <a:rect l="0" t="0" r="r" b="b"/>
            <a:pathLst>
              <a:path w="12768" h="5943">
                <a:moveTo>
                  <a:pt x="0" y="5758"/>
                </a:moveTo>
                <a:lnTo>
                  <a:pt x="0" y="186"/>
                </a:lnTo>
                <a:cubicBezTo>
                  <a:pt x="0" y="173"/>
                  <a:pt x="0" y="161"/>
                  <a:pt x="2" y="149"/>
                </a:cubicBezTo>
                <a:cubicBezTo>
                  <a:pt x="4" y="137"/>
                  <a:pt x="7" y="126"/>
                  <a:pt x="10" y="114"/>
                </a:cubicBezTo>
                <a:cubicBezTo>
                  <a:pt x="14" y="103"/>
                  <a:pt x="18" y="93"/>
                  <a:pt x="23" y="82"/>
                </a:cubicBezTo>
                <a:cubicBezTo>
                  <a:pt x="28" y="72"/>
                  <a:pt x="34" y="63"/>
                  <a:pt x="40" y="54"/>
                </a:cubicBezTo>
                <a:cubicBezTo>
                  <a:pt x="47" y="46"/>
                  <a:pt x="54" y="38"/>
                  <a:pt x="61" y="31"/>
                </a:cubicBezTo>
                <a:cubicBezTo>
                  <a:pt x="69" y="24"/>
                  <a:pt x="77" y="19"/>
                  <a:pt x="86" y="14"/>
                </a:cubicBezTo>
                <a:cubicBezTo>
                  <a:pt x="94" y="9"/>
                  <a:pt x="103" y="6"/>
                  <a:pt x="112" y="3"/>
                </a:cubicBezTo>
                <a:cubicBezTo>
                  <a:pt x="121" y="1"/>
                  <a:pt x="130" y="0"/>
                  <a:pt x="139" y="0"/>
                </a:cubicBezTo>
                <a:lnTo>
                  <a:pt x="12582" y="0"/>
                </a:lnTo>
                <a:cubicBezTo>
                  <a:pt x="12594" y="0"/>
                  <a:pt x="12606" y="1"/>
                  <a:pt x="12618" y="3"/>
                </a:cubicBezTo>
                <a:cubicBezTo>
                  <a:pt x="12630" y="6"/>
                  <a:pt x="12642" y="9"/>
                  <a:pt x="12653" y="14"/>
                </a:cubicBezTo>
                <a:cubicBezTo>
                  <a:pt x="12664" y="19"/>
                  <a:pt x="12675" y="24"/>
                  <a:pt x="12685" y="31"/>
                </a:cubicBezTo>
                <a:cubicBezTo>
                  <a:pt x="12695" y="38"/>
                  <a:pt x="12705" y="46"/>
                  <a:pt x="12713" y="54"/>
                </a:cubicBezTo>
                <a:cubicBezTo>
                  <a:pt x="12722" y="63"/>
                  <a:pt x="12730" y="72"/>
                  <a:pt x="12736" y="82"/>
                </a:cubicBezTo>
                <a:cubicBezTo>
                  <a:pt x="12743" y="93"/>
                  <a:pt x="12749" y="103"/>
                  <a:pt x="12754" y="114"/>
                </a:cubicBezTo>
                <a:cubicBezTo>
                  <a:pt x="12758" y="126"/>
                  <a:pt x="12762" y="137"/>
                  <a:pt x="12764" y="149"/>
                </a:cubicBezTo>
                <a:cubicBezTo>
                  <a:pt x="12767" y="161"/>
                  <a:pt x="12768" y="173"/>
                  <a:pt x="12768" y="186"/>
                </a:cubicBezTo>
                <a:lnTo>
                  <a:pt x="12768" y="5758"/>
                </a:lnTo>
                <a:cubicBezTo>
                  <a:pt x="12768" y="5770"/>
                  <a:pt x="12767" y="5782"/>
                  <a:pt x="12764" y="5794"/>
                </a:cubicBezTo>
                <a:cubicBezTo>
                  <a:pt x="12762" y="5806"/>
                  <a:pt x="12758" y="5817"/>
                  <a:pt x="12754" y="5829"/>
                </a:cubicBezTo>
                <a:cubicBezTo>
                  <a:pt x="12749" y="5840"/>
                  <a:pt x="12743" y="5851"/>
                  <a:pt x="12736" y="5861"/>
                </a:cubicBezTo>
                <a:cubicBezTo>
                  <a:pt x="12730" y="5871"/>
                  <a:pt x="12722" y="5880"/>
                  <a:pt x="12713" y="5889"/>
                </a:cubicBezTo>
                <a:cubicBezTo>
                  <a:pt x="12705" y="5898"/>
                  <a:pt x="12695" y="5905"/>
                  <a:pt x="12685" y="5912"/>
                </a:cubicBezTo>
                <a:cubicBezTo>
                  <a:pt x="12675" y="5919"/>
                  <a:pt x="12664" y="5925"/>
                  <a:pt x="12653" y="5929"/>
                </a:cubicBezTo>
                <a:cubicBezTo>
                  <a:pt x="12642" y="5934"/>
                  <a:pt x="12630" y="5937"/>
                  <a:pt x="12618" y="5940"/>
                </a:cubicBezTo>
                <a:cubicBezTo>
                  <a:pt x="12606" y="5942"/>
                  <a:pt x="12594" y="5943"/>
                  <a:pt x="12582" y="5943"/>
                </a:cubicBezTo>
                <a:lnTo>
                  <a:pt x="139" y="5943"/>
                </a:lnTo>
                <a:cubicBezTo>
                  <a:pt x="130" y="5943"/>
                  <a:pt x="121" y="5942"/>
                  <a:pt x="112" y="5940"/>
                </a:cubicBezTo>
                <a:cubicBezTo>
                  <a:pt x="103" y="5937"/>
                  <a:pt x="94" y="5934"/>
                  <a:pt x="86" y="5929"/>
                </a:cubicBezTo>
                <a:cubicBezTo>
                  <a:pt x="77" y="5925"/>
                  <a:pt x="69" y="5919"/>
                  <a:pt x="61" y="5912"/>
                </a:cubicBezTo>
                <a:cubicBezTo>
                  <a:pt x="54" y="5905"/>
                  <a:pt x="47" y="5898"/>
                  <a:pt x="40" y="5889"/>
                </a:cubicBezTo>
                <a:cubicBezTo>
                  <a:pt x="34" y="5880"/>
                  <a:pt x="28" y="5871"/>
                  <a:pt x="23" y="5861"/>
                </a:cubicBezTo>
                <a:cubicBezTo>
                  <a:pt x="18" y="5851"/>
                  <a:pt x="14" y="5840"/>
                  <a:pt x="10" y="5829"/>
                </a:cubicBezTo>
                <a:cubicBezTo>
                  <a:pt x="7" y="5817"/>
                  <a:pt x="4" y="5806"/>
                  <a:pt x="2" y="5794"/>
                </a:cubicBezTo>
                <a:cubicBezTo>
                  <a:pt x="0" y="5782"/>
                  <a:pt x="0" y="5770"/>
                  <a:pt x="0" y="5758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6" name="Freihandform: Form 405"/>
          <p:cNvSpPr/>
          <p:nvPr/>
        </p:nvSpPr>
        <p:spPr>
          <a:xfrm>
            <a:off x="534600" y="1504080"/>
            <a:ext cx="67320" cy="2139480"/>
          </a:xfrm>
          <a:custGeom>
            <a:avLst/>
            <a:gdLst/>
            <a:ahLst/>
            <a:cxnLst/>
            <a:rect l="0" t="0" r="r" b="b"/>
            <a:pathLst>
              <a:path w="187" h="5943">
                <a:moveTo>
                  <a:pt x="151" y="14"/>
                </a:moveTo>
                <a:cubicBezTo>
                  <a:pt x="140" y="23"/>
                  <a:pt x="130" y="37"/>
                  <a:pt x="121" y="54"/>
                </a:cubicBezTo>
                <a:cubicBezTo>
                  <a:pt x="112" y="72"/>
                  <a:pt x="106" y="92"/>
                  <a:pt x="101" y="114"/>
                </a:cubicBezTo>
                <a:cubicBezTo>
                  <a:pt x="96" y="137"/>
                  <a:pt x="94" y="161"/>
                  <a:pt x="94" y="186"/>
                </a:cubicBezTo>
                <a:lnTo>
                  <a:pt x="94" y="5758"/>
                </a:lnTo>
                <a:cubicBezTo>
                  <a:pt x="94" y="5782"/>
                  <a:pt x="96" y="5806"/>
                  <a:pt x="101" y="5829"/>
                </a:cubicBezTo>
                <a:cubicBezTo>
                  <a:pt x="106" y="5852"/>
                  <a:pt x="112" y="5872"/>
                  <a:pt x="121" y="5889"/>
                </a:cubicBezTo>
                <a:cubicBezTo>
                  <a:pt x="130" y="5906"/>
                  <a:pt x="140" y="5920"/>
                  <a:pt x="151" y="5929"/>
                </a:cubicBezTo>
                <a:cubicBezTo>
                  <a:pt x="163" y="5939"/>
                  <a:pt x="175" y="5943"/>
                  <a:pt x="187" y="5943"/>
                </a:cubicBezTo>
                <a:cubicBezTo>
                  <a:pt x="162" y="5943"/>
                  <a:pt x="139" y="5939"/>
                  <a:pt x="116" y="5929"/>
                </a:cubicBezTo>
                <a:cubicBezTo>
                  <a:pt x="93" y="5920"/>
                  <a:pt x="72" y="5906"/>
                  <a:pt x="55" y="5889"/>
                </a:cubicBezTo>
                <a:cubicBezTo>
                  <a:pt x="37" y="5872"/>
                  <a:pt x="24" y="5852"/>
                  <a:pt x="14" y="5829"/>
                </a:cubicBezTo>
                <a:cubicBezTo>
                  <a:pt x="5" y="5806"/>
                  <a:pt x="0" y="5782"/>
                  <a:pt x="0" y="5758"/>
                </a:cubicBezTo>
                <a:lnTo>
                  <a:pt x="0" y="186"/>
                </a:lnTo>
                <a:cubicBezTo>
                  <a:pt x="0" y="161"/>
                  <a:pt x="5" y="137"/>
                  <a:pt x="14" y="114"/>
                </a:cubicBezTo>
                <a:cubicBezTo>
                  <a:pt x="24" y="92"/>
                  <a:pt x="37" y="72"/>
                  <a:pt x="55" y="54"/>
                </a:cubicBezTo>
                <a:cubicBezTo>
                  <a:pt x="72" y="37"/>
                  <a:pt x="93" y="23"/>
                  <a:pt x="116" y="14"/>
                </a:cubicBezTo>
                <a:cubicBezTo>
                  <a:pt x="139" y="5"/>
                  <a:pt x="162" y="0"/>
                  <a:pt x="187" y="0"/>
                </a:cubicBezTo>
                <a:cubicBezTo>
                  <a:pt x="175" y="0"/>
                  <a:pt x="163" y="5"/>
                  <a:pt x="151" y="14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7" name="Freihandform: Form 406"/>
          <p:cNvSpPr/>
          <p:nvPr/>
        </p:nvSpPr>
        <p:spPr>
          <a:xfrm>
            <a:off x="735120" y="3175200"/>
            <a:ext cx="4245480" cy="301320"/>
          </a:xfrm>
          <a:custGeom>
            <a:avLst/>
            <a:gdLst/>
            <a:ahLst/>
            <a:cxnLst/>
            <a:rect l="0" t="0" r="r" b="b"/>
            <a:pathLst>
              <a:path w="11793" h="837">
                <a:moveTo>
                  <a:pt x="0" y="743"/>
                </a:moveTo>
                <a:lnTo>
                  <a:pt x="0" y="93"/>
                </a:lnTo>
                <a:cubicBezTo>
                  <a:pt x="0" y="81"/>
                  <a:pt x="3" y="69"/>
                  <a:pt x="7" y="58"/>
                </a:cubicBezTo>
                <a:cubicBezTo>
                  <a:pt x="12" y="46"/>
                  <a:pt x="19" y="36"/>
                  <a:pt x="27" y="28"/>
                </a:cubicBezTo>
                <a:cubicBezTo>
                  <a:pt x="36" y="19"/>
                  <a:pt x="46" y="12"/>
                  <a:pt x="58" y="8"/>
                </a:cubicBezTo>
                <a:cubicBezTo>
                  <a:pt x="69" y="3"/>
                  <a:pt x="81" y="0"/>
                  <a:pt x="93" y="0"/>
                </a:cubicBezTo>
                <a:lnTo>
                  <a:pt x="11701" y="0"/>
                </a:lnTo>
                <a:cubicBezTo>
                  <a:pt x="11713" y="0"/>
                  <a:pt x="11725" y="3"/>
                  <a:pt x="11736" y="8"/>
                </a:cubicBezTo>
                <a:cubicBezTo>
                  <a:pt x="11748" y="12"/>
                  <a:pt x="11758" y="19"/>
                  <a:pt x="11766" y="28"/>
                </a:cubicBezTo>
                <a:cubicBezTo>
                  <a:pt x="11775" y="36"/>
                  <a:pt x="11782" y="46"/>
                  <a:pt x="11786" y="58"/>
                </a:cubicBezTo>
                <a:cubicBezTo>
                  <a:pt x="11791" y="69"/>
                  <a:pt x="11793" y="81"/>
                  <a:pt x="11793" y="93"/>
                </a:cubicBezTo>
                <a:lnTo>
                  <a:pt x="11793" y="743"/>
                </a:lnTo>
                <a:cubicBezTo>
                  <a:pt x="11793" y="756"/>
                  <a:pt x="11791" y="767"/>
                  <a:pt x="11786" y="779"/>
                </a:cubicBezTo>
                <a:cubicBezTo>
                  <a:pt x="11782" y="791"/>
                  <a:pt x="11775" y="801"/>
                  <a:pt x="11766" y="810"/>
                </a:cubicBezTo>
                <a:cubicBezTo>
                  <a:pt x="11758" y="819"/>
                  <a:pt x="11748" y="825"/>
                  <a:pt x="11736" y="830"/>
                </a:cubicBezTo>
                <a:cubicBezTo>
                  <a:pt x="11725" y="835"/>
                  <a:pt x="11713" y="837"/>
                  <a:pt x="11701" y="837"/>
                </a:cubicBezTo>
                <a:lnTo>
                  <a:pt x="93" y="837"/>
                </a:lnTo>
                <a:cubicBezTo>
                  <a:pt x="81" y="837"/>
                  <a:pt x="69" y="835"/>
                  <a:pt x="58" y="830"/>
                </a:cubicBezTo>
                <a:cubicBezTo>
                  <a:pt x="46" y="825"/>
                  <a:pt x="36" y="819"/>
                  <a:pt x="27" y="810"/>
                </a:cubicBezTo>
                <a:cubicBezTo>
                  <a:pt x="19" y="801"/>
                  <a:pt x="12" y="791"/>
                  <a:pt x="7" y="779"/>
                </a:cubicBezTo>
                <a:cubicBezTo>
                  <a:pt x="3" y="767"/>
                  <a:pt x="0" y="756"/>
                  <a:pt x="0" y="743"/>
                </a:cubicBezTo>
                <a:close/>
              </a:path>
            </a:pathLst>
          </a:custGeom>
          <a:solidFill>
            <a:srgbClr val="2B7FFF">
              <a:alpha val="2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8" name="Freihandform: Form 407"/>
          <p:cNvSpPr/>
          <p:nvPr/>
        </p:nvSpPr>
        <p:spPr>
          <a:xfrm>
            <a:off x="735120" y="1671120"/>
            <a:ext cx="334800" cy="334800"/>
          </a:xfrm>
          <a:custGeom>
            <a:avLst/>
            <a:gdLst/>
            <a:ahLst/>
            <a:cxnLst/>
            <a:rect l="0" t="0" r="r" b="b"/>
            <a:pathLst>
              <a:path w="930" h="930">
                <a:moveTo>
                  <a:pt x="930" y="465"/>
                </a:moveTo>
                <a:cubicBezTo>
                  <a:pt x="930" y="496"/>
                  <a:pt x="927" y="526"/>
                  <a:pt x="921" y="556"/>
                </a:cubicBezTo>
                <a:cubicBezTo>
                  <a:pt x="915" y="586"/>
                  <a:pt x="906" y="615"/>
                  <a:pt x="894" y="643"/>
                </a:cubicBezTo>
                <a:cubicBezTo>
                  <a:pt x="883" y="671"/>
                  <a:pt x="868" y="698"/>
                  <a:pt x="852" y="723"/>
                </a:cubicBezTo>
                <a:cubicBezTo>
                  <a:pt x="835" y="749"/>
                  <a:pt x="815" y="772"/>
                  <a:pt x="794" y="794"/>
                </a:cubicBezTo>
                <a:cubicBezTo>
                  <a:pt x="772" y="815"/>
                  <a:pt x="749" y="834"/>
                  <a:pt x="723" y="851"/>
                </a:cubicBezTo>
                <a:cubicBezTo>
                  <a:pt x="698" y="868"/>
                  <a:pt x="671" y="883"/>
                  <a:pt x="643" y="894"/>
                </a:cubicBezTo>
                <a:cubicBezTo>
                  <a:pt x="615" y="906"/>
                  <a:pt x="586" y="915"/>
                  <a:pt x="556" y="921"/>
                </a:cubicBezTo>
                <a:cubicBezTo>
                  <a:pt x="526" y="927"/>
                  <a:pt x="496" y="930"/>
                  <a:pt x="466" y="930"/>
                </a:cubicBezTo>
                <a:cubicBezTo>
                  <a:pt x="435" y="930"/>
                  <a:pt x="405" y="927"/>
                  <a:pt x="375" y="921"/>
                </a:cubicBezTo>
                <a:cubicBezTo>
                  <a:pt x="345" y="915"/>
                  <a:pt x="316" y="906"/>
                  <a:pt x="288" y="894"/>
                </a:cubicBezTo>
                <a:cubicBezTo>
                  <a:pt x="259" y="883"/>
                  <a:pt x="232" y="868"/>
                  <a:pt x="207" y="851"/>
                </a:cubicBezTo>
                <a:cubicBezTo>
                  <a:pt x="181" y="834"/>
                  <a:pt x="158" y="815"/>
                  <a:pt x="136" y="794"/>
                </a:cubicBezTo>
                <a:cubicBezTo>
                  <a:pt x="115" y="772"/>
                  <a:pt x="95" y="749"/>
                  <a:pt x="78" y="723"/>
                </a:cubicBezTo>
                <a:cubicBezTo>
                  <a:pt x="62" y="698"/>
                  <a:pt x="47" y="671"/>
                  <a:pt x="36" y="643"/>
                </a:cubicBezTo>
                <a:cubicBezTo>
                  <a:pt x="24" y="615"/>
                  <a:pt x="15" y="586"/>
                  <a:pt x="9" y="556"/>
                </a:cubicBezTo>
                <a:cubicBezTo>
                  <a:pt x="3" y="526"/>
                  <a:pt x="0" y="496"/>
                  <a:pt x="0" y="465"/>
                </a:cubicBezTo>
                <a:cubicBezTo>
                  <a:pt x="0" y="434"/>
                  <a:pt x="3" y="404"/>
                  <a:pt x="9" y="374"/>
                </a:cubicBezTo>
                <a:cubicBezTo>
                  <a:pt x="15" y="344"/>
                  <a:pt x="24" y="315"/>
                  <a:pt x="36" y="287"/>
                </a:cubicBezTo>
                <a:cubicBezTo>
                  <a:pt x="47" y="259"/>
                  <a:pt x="62" y="232"/>
                  <a:pt x="78" y="206"/>
                </a:cubicBezTo>
                <a:cubicBezTo>
                  <a:pt x="95" y="181"/>
                  <a:pt x="115" y="158"/>
                  <a:pt x="136" y="136"/>
                </a:cubicBezTo>
                <a:cubicBezTo>
                  <a:pt x="158" y="115"/>
                  <a:pt x="181" y="95"/>
                  <a:pt x="207" y="78"/>
                </a:cubicBezTo>
                <a:cubicBezTo>
                  <a:pt x="232" y="61"/>
                  <a:pt x="259" y="47"/>
                  <a:pt x="288" y="35"/>
                </a:cubicBezTo>
                <a:cubicBezTo>
                  <a:pt x="316" y="24"/>
                  <a:pt x="345" y="15"/>
                  <a:pt x="375" y="9"/>
                </a:cubicBezTo>
                <a:cubicBezTo>
                  <a:pt x="405" y="3"/>
                  <a:pt x="435" y="0"/>
                  <a:pt x="466" y="0"/>
                </a:cubicBezTo>
                <a:cubicBezTo>
                  <a:pt x="496" y="0"/>
                  <a:pt x="526" y="3"/>
                  <a:pt x="556" y="9"/>
                </a:cubicBezTo>
                <a:cubicBezTo>
                  <a:pt x="586" y="15"/>
                  <a:pt x="615" y="24"/>
                  <a:pt x="643" y="35"/>
                </a:cubicBezTo>
                <a:cubicBezTo>
                  <a:pt x="671" y="47"/>
                  <a:pt x="698" y="61"/>
                  <a:pt x="723" y="78"/>
                </a:cubicBezTo>
                <a:cubicBezTo>
                  <a:pt x="749" y="95"/>
                  <a:pt x="772" y="115"/>
                  <a:pt x="794" y="136"/>
                </a:cubicBezTo>
                <a:cubicBezTo>
                  <a:pt x="815" y="158"/>
                  <a:pt x="835" y="181"/>
                  <a:pt x="852" y="206"/>
                </a:cubicBezTo>
                <a:cubicBezTo>
                  <a:pt x="868" y="232"/>
                  <a:pt x="883" y="259"/>
                  <a:pt x="894" y="287"/>
                </a:cubicBezTo>
                <a:cubicBezTo>
                  <a:pt x="906" y="315"/>
                  <a:pt x="915" y="344"/>
                  <a:pt x="921" y="374"/>
                </a:cubicBezTo>
                <a:cubicBezTo>
                  <a:pt x="927" y="404"/>
                  <a:pt x="930" y="434"/>
                  <a:pt x="930" y="465"/>
                </a:cubicBezTo>
                <a:close/>
              </a:path>
            </a:pathLst>
          </a:custGeom>
          <a:solidFill>
            <a:srgbClr val="2B7FFF">
              <a:alpha val="5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409" name="Grafik 408"/>
          <p:cNvPicPr/>
          <p:nvPr/>
        </p:nvPicPr>
        <p:blipFill>
          <a:blip r:embed="rId7"/>
          <a:stretch/>
        </p:blipFill>
        <p:spPr>
          <a:xfrm>
            <a:off x="844200" y="1771560"/>
            <a:ext cx="11664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10" name="Textfeld 409"/>
          <p:cNvSpPr txBox="1"/>
          <p:nvPr/>
        </p:nvSpPr>
        <p:spPr>
          <a:xfrm>
            <a:off x="3727080" y="6402600"/>
            <a:ext cx="41965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Therapieoptionen für Myasthenia Gravis: Chancen und Risiken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11" name="Grafik 410"/>
          <p:cNvPicPr/>
          <p:nvPr/>
        </p:nvPicPr>
        <p:blipFill>
          <a:blip r:embed="rId8"/>
          <a:stretch/>
        </p:blipFill>
        <p:spPr>
          <a:xfrm>
            <a:off x="735480" y="2156040"/>
            <a:ext cx="100080" cy="100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12" name="Textfeld 411"/>
          <p:cNvSpPr txBox="1"/>
          <p:nvPr/>
        </p:nvSpPr>
        <p:spPr>
          <a:xfrm>
            <a:off x="1170000" y="1742040"/>
            <a:ext cx="108144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32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Efgartigimod</a:t>
            </a:r>
            <a:endParaRPr lang="en-US" sz="13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3" name="Textfeld 412"/>
          <p:cNvSpPr txBox="1"/>
          <p:nvPr/>
        </p:nvSpPr>
        <p:spPr>
          <a:xfrm>
            <a:off x="902520" y="2124000"/>
            <a:ext cx="33868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FcRn-Modulator: Beschleunigt den Abbau von IgG-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14" name="Grafik 413"/>
          <p:cNvPicPr/>
          <p:nvPr/>
        </p:nvPicPr>
        <p:blipFill>
          <a:blip r:embed="rId8"/>
          <a:stretch/>
        </p:blipFill>
        <p:spPr>
          <a:xfrm>
            <a:off x="735480" y="2624040"/>
            <a:ext cx="100080" cy="100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15" name="Textfeld 414"/>
          <p:cNvSpPr txBox="1"/>
          <p:nvPr/>
        </p:nvSpPr>
        <p:spPr>
          <a:xfrm>
            <a:off x="902520" y="2324520"/>
            <a:ext cx="7898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Antikörpern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16" name="Grafik 415"/>
          <p:cNvPicPr/>
          <p:nvPr/>
        </p:nvPicPr>
        <p:blipFill>
          <a:blip r:embed="rId8"/>
          <a:stretch/>
        </p:blipFill>
        <p:spPr>
          <a:xfrm>
            <a:off x="735480" y="2891520"/>
            <a:ext cx="100080" cy="100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17" name="Textfeld 416"/>
          <p:cNvSpPr txBox="1"/>
          <p:nvPr/>
        </p:nvSpPr>
        <p:spPr>
          <a:xfrm>
            <a:off x="902520" y="2592000"/>
            <a:ext cx="32227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Für generalisierte AChR-positive MG zugelassen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18" name="Grafik 417"/>
          <p:cNvPicPr/>
          <p:nvPr/>
        </p:nvPicPr>
        <p:blipFill>
          <a:blip r:embed="rId9"/>
          <a:stretch/>
        </p:blipFill>
        <p:spPr>
          <a:xfrm>
            <a:off x="802080" y="325908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19" name="Textfeld 418"/>
          <p:cNvSpPr txBox="1"/>
          <p:nvPr/>
        </p:nvSpPr>
        <p:spPr>
          <a:xfrm>
            <a:off x="902520" y="2859120"/>
            <a:ext cx="28843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Aktuell in Studien für OMG (ADAPT-Oculus)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0" name="Freihandform: Form 419"/>
          <p:cNvSpPr/>
          <p:nvPr/>
        </p:nvSpPr>
        <p:spPr>
          <a:xfrm>
            <a:off x="5565240" y="1504080"/>
            <a:ext cx="4596840" cy="2139480"/>
          </a:xfrm>
          <a:custGeom>
            <a:avLst/>
            <a:gdLst/>
            <a:ahLst/>
            <a:cxnLst/>
            <a:rect l="0" t="0" r="r" b="b"/>
            <a:pathLst>
              <a:path w="12769" h="5943">
                <a:moveTo>
                  <a:pt x="0" y="5758"/>
                </a:moveTo>
                <a:lnTo>
                  <a:pt x="0" y="186"/>
                </a:lnTo>
                <a:cubicBezTo>
                  <a:pt x="0" y="173"/>
                  <a:pt x="1" y="161"/>
                  <a:pt x="3" y="149"/>
                </a:cubicBezTo>
                <a:cubicBezTo>
                  <a:pt x="5" y="137"/>
                  <a:pt x="7" y="126"/>
                  <a:pt x="11" y="114"/>
                </a:cubicBezTo>
                <a:cubicBezTo>
                  <a:pt x="14" y="103"/>
                  <a:pt x="19" y="93"/>
                  <a:pt x="24" y="82"/>
                </a:cubicBezTo>
                <a:cubicBezTo>
                  <a:pt x="29" y="72"/>
                  <a:pt x="35" y="63"/>
                  <a:pt x="41" y="54"/>
                </a:cubicBezTo>
                <a:cubicBezTo>
                  <a:pt x="48" y="46"/>
                  <a:pt x="55" y="38"/>
                  <a:pt x="62" y="31"/>
                </a:cubicBezTo>
                <a:cubicBezTo>
                  <a:pt x="70" y="24"/>
                  <a:pt x="78" y="19"/>
                  <a:pt x="86" y="14"/>
                </a:cubicBezTo>
                <a:cubicBezTo>
                  <a:pt x="95" y="9"/>
                  <a:pt x="104" y="6"/>
                  <a:pt x="112" y="3"/>
                </a:cubicBezTo>
                <a:cubicBezTo>
                  <a:pt x="121" y="1"/>
                  <a:pt x="131" y="0"/>
                  <a:pt x="140" y="0"/>
                </a:cubicBezTo>
                <a:lnTo>
                  <a:pt x="12583" y="0"/>
                </a:lnTo>
                <a:cubicBezTo>
                  <a:pt x="12595" y="0"/>
                  <a:pt x="12607" y="1"/>
                  <a:pt x="12619" y="3"/>
                </a:cubicBezTo>
                <a:cubicBezTo>
                  <a:pt x="12631" y="6"/>
                  <a:pt x="12643" y="9"/>
                  <a:pt x="12654" y="14"/>
                </a:cubicBezTo>
                <a:cubicBezTo>
                  <a:pt x="12665" y="19"/>
                  <a:pt x="12676" y="24"/>
                  <a:pt x="12686" y="31"/>
                </a:cubicBezTo>
                <a:cubicBezTo>
                  <a:pt x="12696" y="38"/>
                  <a:pt x="12706" y="46"/>
                  <a:pt x="12714" y="54"/>
                </a:cubicBezTo>
                <a:cubicBezTo>
                  <a:pt x="12723" y="63"/>
                  <a:pt x="12730" y="72"/>
                  <a:pt x="12737" y="82"/>
                </a:cubicBezTo>
                <a:cubicBezTo>
                  <a:pt x="12744" y="93"/>
                  <a:pt x="12750" y="103"/>
                  <a:pt x="12754" y="114"/>
                </a:cubicBezTo>
                <a:cubicBezTo>
                  <a:pt x="12759" y="126"/>
                  <a:pt x="12763" y="137"/>
                  <a:pt x="12765" y="149"/>
                </a:cubicBezTo>
                <a:cubicBezTo>
                  <a:pt x="12767" y="161"/>
                  <a:pt x="12769" y="173"/>
                  <a:pt x="12769" y="186"/>
                </a:cubicBezTo>
                <a:lnTo>
                  <a:pt x="12769" y="5758"/>
                </a:lnTo>
                <a:cubicBezTo>
                  <a:pt x="12769" y="5770"/>
                  <a:pt x="12767" y="5782"/>
                  <a:pt x="12765" y="5794"/>
                </a:cubicBezTo>
                <a:cubicBezTo>
                  <a:pt x="12763" y="5806"/>
                  <a:pt x="12759" y="5817"/>
                  <a:pt x="12754" y="5829"/>
                </a:cubicBezTo>
                <a:cubicBezTo>
                  <a:pt x="12750" y="5840"/>
                  <a:pt x="12744" y="5851"/>
                  <a:pt x="12737" y="5861"/>
                </a:cubicBezTo>
                <a:cubicBezTo>
                  <a:pt x="12730" y="5871"/>
                  <a:pt x="12723" y="5880"/>
                  <a:pt x="12714" y="5889"/>
                </a:cubicBezTo>
                <a:cubicBezTo>
                  <a:pt x="12706" y="5898"/>
                  <a:pt x="12696" y="5905"/>
                  <a:pt x="12686" y="5912"/>
                </a:cubicBezTo>
                <a:cubicBezTo>
                  <a:pt x="12676" y="5919"/>
                  <a:pt x="12665" y="5925"/>
                  <a:pt x="12654" y="5929"/>
                </a:cubicBezTo>
                <a:cubicBezTo>
                  <a:pt x="12643" y="5934"/>
                  <a:pt x="12631" y="5937"/>
                  <a:pt x="12619" y="5940"/>
                </a:cubicBezTo>
                <a:cubicBezTo>
                  <a:pt x="12607" y="5942"/>
                  <a:pt x="12595" y="5943"/>
                  <a:pt x="12583" y="5943"/>
                </a:cubicBezTo>
                <a:lnTo>
                  <a:pt x="140" y="5943"/>
                </a:lnTo>
                <a:cubicBezTo>
                  <a:pt x="131" y="5943"/>
                  <a:pt x="121" y="5942"/>
                  <a:pt x="112" y="5940"/>
                </a:cubicBezTo>
                <a:cubicBezTo>
                  <a:pt x="104" y="5937"/>
                  <a:pt x="95" y="5934"/>
                  <a:pt x="86" y="5929"/>
                </a:cubicBezTo>
                <a:cubicBezTo>
                  <a:pt x="78" y="5925"/>
                  <a:pt x="70" y="5919"/>
                  <a:pt x="62" y="5912"/>
                </a:cubicBezTo>
                <a:cubicBezTo>
                  <a:pt x="55" y="5905"/>
                  <a:pt x="48" y="5898"/>
                  <a:pt x="41" y="5889"/>
                </a:cubicBezTo>
                <a:cubicBezTo>
                  <a:pt x="35" y="5880"/>
                  <a:pt x="29" y="5871"/>
                  <a:pt x="24" y="5861"/>
                </a:cubicBezTo>
                <a:cubicBezTo>
                  <a:pt x="19" y="5851"/>
                  <a:pt x="14" y="5840"/>
                  <a:pt x="11" y="5829"/>
                </a:cubicBezTo>
                <a:cubicBezTo>
                  <a:pt x="7" y="5817"/>
                  <a:pt x="5" y="5806"/>
                  <a:pt x="3" y="5794"/>
                </a:cubicBezTo>
                <a:cubicBezTo>
                  <a:pt x="1" y="5782"/>
                  <a:pt x="0" y="5770"/>
                  <a:pt x="0" y="5758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1" name="Freihandform: Form 420"/>
          <p:cNvSpPr/>
          <p:nvPr/>
        </p:nvSpPr>
        <p:spPr>
          <a:xfrm>
            <a:off x="5548680" y="1504080"/>
            <a:ext cx="67320" cy="2139480"/>
          </a:xfrm>
          <a:custGeom>
            <a:avLst/>
            <a:gdLst/>
            <a:ahLst/>
            <a:cxnLst/>
            <a:rect l="0" t="0" r="r" b="b"/>
            <a:pathLst>
              <a:path w="187" h="5943">
                <a:moveTo>
                  <a:pt x="151" y="14"/>
                </a:moveTo>
                <a:cubicBezTo>
                  <a:pt x="140" y="23"/>
                  <a:pt x="130" y="37"/>
                  <a:pt x="121" y="54"/>
                </a:cubicBezTo>
                <a:cubicBezTo>
                  <a:pt x="112" y="72"/>
                  <a:pt x="106" y="92"/>
                  <a:pt x="101" y="114"/>
                </a:cubicBezTo>
                <a:cubicBezTo>
                  <a:pt x="96" y="137"/>
                  <a:pt x="94" y="161"/>
                  <a:pt x="94" y="186"/>
                </a:cubicBezTo>
                <a:lnTo>
                  <a:pt x="94" y="5758"/>
                </a:lnTo>
                <a:cubicBezTo>
                  <a:pt x="94" y="5782"/>
                  <a:pt x="96" y="5806"/>
                  <a:pt x="101" y="5829"/>
                </a:cubicBezTo>
                <a:cubicBezTo>
                  <a:pt x="106" y="5852"/>
                  <a:pt x="112" y="5872"/>
                  <a:pt x="121" y="5889"/>
                </a:cubicBezTo>
                <a:cubicBezTo>
                  <a:pt x="130" y="5906"/>
                  <a:pt x="140" y="5920"/>
                  <a:pt x="151" y="5929"/>
                </a:cubicBezTo>
                <a:cubicBezTo>
                  <a:pt x="163" y="5939"/>
                  <a:pt x="174" y="5943"/>
                  <a:pt x="187" y="5943"/>
                </a:cubicBezTo>
                <a:cubicBezTo>
                  <a:pt x="162" y="5943"/>
                  <a:pt x="138" y="5939"/>
                  <a:pt x="116" y="5929"/>
                </a:cubicBezTo>
                <a:cubicBezTo>
                  <a:pt x="93" y="5920"/>
                  <a:pt x="73" y="5906"/>
                  <a:pt x="55" y="5889"/>
                </a:cubicBezTo>
                <a:cubicBezTo>
                  <a:pt x="38" y="5872"/>
                  <a:pt x="24" y="5852"/>
                  <a:pt x="14" y="5829"/>
                </a:cubicBezTo>
                <a:cubicBezTo>
                  <a:pt x="5" y="5806"/>
                  <a:pt x="0" y="5782"/>
                  <a:pt x="0" y="5758"/>
                </a:cubicBezTo>
                <a:lnTo>
                  <a:pt x="0" y="185"/>
                </a:lnTo>
                <a:cubicBezTo>
                  <a:pt x="0" y="161"/>
                  <a:pt x="5" y="137"/>
                  <a:pt x="14" y="114"/>
                </a:cubicBezTo>
                <a:cubicBezTo>
                  <a:pt x="24" y="92"/>
                  <a:pt x="38" y="72"/>
                  <a:pt x="55" y="54"/>
                </a:cubicBezTo>
                <a:cubicBezTo>
                  <a:pt x="73" y="37"/>
                  <a:pt x="93" y="23"/>
                  <a:pt x="116" y="14"/>
                </a:cubicBezTo>
                <a:cubicBezTo>
                  <a:pt x="138" y="5"/>
                  <a:pt x="162" y="0"/>
                  <a:pt x="187" y="0"/>
                </a:cubicBezTo>
                <a:cubicBezTo>
                  <a:pt x="174" y="0"/>
                  <a:pt x="163" y="5"/>
                  <a:pt x="151" y="14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2" name="Freihandform: Form 421"/>
          <p:cNvSpPr/>
          <p:nvPr/>
        </p:nvSpPr>
        <p:spPr>
          <a:xfrm>
            <a:off x="5749200" y="3175200"/>
            <a:ext cx="4245480" cy="301320"/>
          </a:xfrm>
          <a:custGeom>
            <a:avLst/>
            <a:gdLst/>
            <a:ahLst/>
            <a:cxnLst/>
            <a:rect l="0" t="0" r="r" b="b"/>
            <a:pathLst>
              <a:path w="11793" h="837">
                <a:moveTo>
                  <a:pt x="0" y="743"/>
                </a:moveTo>
                <a:lnTo>
                  <a:pt x="0" y="93"/>
                </a:lnTo>
                <a:cubicBezTo>
                  <a:pt x="0" y="81"/>
                  <a:pt x="2" y="69"/>
                  <a:pt x="7" y="58"/>
                </a:cubicBezTo>
                <a:cubicBezTo>
                  <a:pt x="12" y="46"/>
                  <a:pt x="19" y="36"/>
                  <a:pt x="27" y="28"/>
                </a:cubicBezTo>
                <a:cubicBezTo>
                  <a:pt x="36" y="19"/>
                  <a:pt x="46" y="12"/>
                  <a:pt x="57" y="8"/>
                </a:cubicBezTo>
                <a:cubicBezTo>
                  <a:pt x="69" y="3"/>
                  <a:pt x="81" y="0"/>
                  <a:pt x="93" y="0"/>
                </a:cubicBezTo>
                <a:lnTo>
                  <a:pt x="11700" y="0"/>
                </a:lnTo>
                <a:cubicBezTo>
                  <a:pt x="11713" y="0"/>
                  <a:pt x="11725" y="3"/>
                  <a:pt x="11736" y="8"/>
                </a:cubicBezTo>
                <a:cubicBezTo>
                  <a:pt x="11747" y="12"/>
                  <a:pt x="11757" y="19"/>
                  <a:pt x="11766" y="28"/>
                </a:cubicBezTo>
                <a:cubicBezTo>
                  <a:pt x="11775" y="36"/>
                  <a:pt x="11782" y="46"/>
                  <a:pt x="11786" y="58"/>
                </a:cubicBezTo>
                <a:cubicBezTo>
                  <a:pt x="11791" y="69"/>
                  <a:pt x="11793" y="81"/>
                  <a:pt x="11793" y="93"/>
                </a:cubicBezTo>
                <a:lnTo>
                  <a:pt x="11793" y="743"/>
                </a:lnTo>
                <a:cubicBezTo>
                  <a:pt x="11793" y="756"/>
                  <a:pt x="11791" y="767"/>
                  <a:pt x="11786" y="779"/>
                </a:cubicBezTo>
                <a:cubicBezTo>
                  <a:pt x="11782" y="791"/>
                  <a:pt x="11775" y="801"/>
                  <a:pt x="11766" y="810"/>
                </a:cubicBezTo>
                <a:cubicBezTo>
                  <a:pt x="11757" y="819"/>
                  <a:pt x="11747" y="825"/>
                  <a:pt x="11736" y="830"/>
                </a:cubicBezTo>
                <a:cubicBezTo>
                  <a:pt x="11725" y="835"/>
                  <a:pt x="11713" y="837"/>
                  <a:pt x="11700" y="837"/>
                </a:cubicBezTo>
                <a:lnTo>
                  <a:pt x="93" y="837"/>
                </a:lnTo>
                <a:cubicBezTo>
                  <a:pt x="81" y="837"/>
                  <a:pt x="69" y="835"/>
                  <a:pt x="57" y="830"/>
                </a:cubicBezTo>
                <a:cubicBezTo>
                  <a:pt x="46" y="825"/>
                  <a:pt x="36" y="819"/>
                  <a:pt x="27" y="810"/>
                </a:cubicBezTo>
                <a:cubicBezTo>
                  <a:pt x="19" y="801"/>
                  <a:pt x="12" y="791"/>
                  <a:pt x="7" y="779"/>
                </a:cubicBezTo>
                <a:cubicBezTo>
                  <a:pt x="2" y="767"/>
                  <a:pt x="0" y="756"/>
                  <a:pt x="0" y="743"/>
                </a:cubicBezTo>
                <a:close/>
              </a:path>
            </a:pathLst>
          </a:custGeom>
          <a:solidFill>
            <a:srgbClr val="AD46FF">
              <a:alpha val="2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3" name="Freihandform: Form 422"/>
          <p:cNvSpPr/>
          <p:nvPr/>
        </p:nvSpPr>
        <p:spPr>
          <a:xfrm>
            <a:off x="5749200" y="1671120"/>
            <a:ext cx="334800" cy="334800"/>
          </a:xfrm>
          <a:custGeom>
            <a:avLst/>
            <a:gdLst/>
            <a:ahLst/>
            <a:cxnLst/>
            <a:rect l="0" t="0" r="r" b="b"/>
            <a:pathLst>
              <a:path w="930" h="930">
                <a:moveTo>
                  <a:pt x="930" y="465"/>
                </a:moveTo>
                <a:cubicBezTo>
                  <a:pt x="930" y="496"/>
                  <a:pt x="927" y="526"/>
                  <a:pt x="921" y="556"/>
                </a:cubicBezTo>
                <a:cubicBezTo>
                  <a:pt x="915" y="586"/>
                  <a:pt x="906" y="615"/>
                  <a:pt x="894" y="643"/>
                </a:cubicBezTo>
                <a:cubicBezTo>
                  <a:pt x="883" y="671"/>
                  <a:pt x="868" y="698"/>
                  <a:pt x="851" y="723"/>
                </a:cubicBezTo>
                <a:cubicBezTo>
                  <a:pt x="834" y="749"/>
                  <a:pt x="815" y="772"/>
                  <a:pt x="794" y="794"/>
                </a:cubicBezTo>
                <a:cubicBezTo>
                  <a:pt x="772" y="815"/>
                  <a:pt x="749" y="834"/>
                  <a:pt x="723" y="851"/>
                </a:cubicBezTo>
                <a:cubicBezTo>
                  <a:pt x="698" y="868"/>
                  <a:pt x="671" y="883"/>
                  <a:pt x="643" y="894"/>
                </a:cubicBezTo>
                <a:cubicBezTo>
                  <a:pt x="615" y="906"/>
                  <a:pt x="586" y="915"/>
                  <a:pt x="556" y="921"/>
                </a:cubicBezTo>
                <a:cubicBezTo>
                  <a:pt x="526" y="927"/>
                  <a:pt x="496" y="930"/>
                  <a:pt x="465" y="930"/>
                </a:cubicBezTo>
                <a:cubicBezTo>
                  <a:pt x="435" y="930"/>
                  <a:pt x="405" y="927"/>
                  <a:pt x="375" y="921"/>
                </a:cubicBezTo>
                <a:cubicBezTo>
                  <a:pt x="345" y="915"/>
                  <a:pt x="316" y="906"/>
                  <a:pt x="288" y="894"/>
                </a:cubicBezTo>
                <a:cubicBezTo>
                  <a:pt x="259" y="883"/>
                  <a:pt x="232" y="868"/>
                  <a:pt x="206" y="851"/>
                </a:cubicBezTo>
                <a:cubicBezTo>
                  <a:pt x="181" y="834"/>
                  <a:pt x="158" y="815"/>
                  <a:pt x="136" y="794"/>
                </a:cubicBezTo>
                <a:cubicBezTo>
                  <a:pt x="115" y="772"/>
                  <a:pt x="95" y="749"/>
                  <a:pt x="78" y="723"/>
                </a:cubicBezTo>
                <a:cubicBezTo>
                  <a:pt x="61" y="698"/>
                  <a:pt x="47" y="671"/>
                  <a:pt x="35" y="643"/>
                </a:cubicBezTo>
                <a:cubicBezTo>
                  <a:pt x="24" y="615"/>
                  <a:pt x="15" y="586"/>
                  <a:pt x="9" y="556"/>
                </a:cubicBezTo>
                <a:cubicBezTo>
                  <a:pt x="3" y="526"/>
                  <a:pt x="0" y="496"/>
                  <a:pt x="0" y="465"/>
                </a:cubicBezTo>
                <a:cubicBezTo>
                  <a:pt x="0" y="434"/>
                  <a:pt x="3" y="404"/>
                  <a:pt x="9" y="374"/>
                </a:cubicBezTo>
                <a:cubicBezTo>
                  <a:pt x="15" y="344"/>
                  <a:pt x="24" y="315"/>
                  <a:pt x="35" y="287"/>
                </a:cubicBezTo>
                <a:cubicBezTo>
                  <a:pt x="47" y="259"/>
                  <a:pt x="61" y="232"/>
                  <a:pt x="78" y="206"/>
                </a:cubicBezTo>
                <a:cubicBezTo>
                  <a:pt x="95" y="181"/>
                  <a:pt x="115" y="158"/>
                  <a:pt x="136" y="136"/>
                </a:cubicBezTo>
                <a:cubicBezTo>
                  <a:pt x="158" y="115"/>
                  <a:pt x="181" y="95"/>
                  <a:pt x="206" y="78"/>
                </a:cubicBezTo>
                <a:cubicBezTo>
                  <a:pt x="232" y="61"/>
                  <a:pt x="259" y="47"/>
                  <a:pt x="288" y="35"/>
                </a:cubicBezTo>
                <a:cubicBezTo>
                  <a:pt x="316" y="24"/>
                  <a:pt x="345" y="15"/>
                  <a:pt x="375" y="9"/>
                </a:cubicBezTo>
                <a:cubicBezTo>
                  <a:pt x="405" y="3"/>
                  <a:pt x="435" y="0"/>
                  <a:pt x="465" y="0"/>
                </a:cubicBezTo>
                <a:cubicBezTo>
                  <a:pt x="496" y="0"/>
                  <a:pt x="526" y="3"/>
                  <a:pt x="556" y="9"/>
                </a:cubicBezTo>
                <a:cubicBezTo>
                  <a:pt x="586" y="15"/>
                  <a:pt x="615" y="24"/>
                  <a:pt x="643" y="35"/>
                </a:cubicBezTo>
                <a:cubicBezTo>
                  <a:pt x="671" y="47"/>
                  <a:pt x="698" y="61"/>
                  <a:pt x="723" y="78"/>
                </a:cubicBezTo>
                <a:cubicBezTo>
                  <a:pt x="749" y="95"/>
                  <a:pt x="772" y="115"/>
                  <a:pt x="794" y="136"/>
                </a:cubicBezTo>
                <a:cubicBezTo>
                  <a:pt x="815" y="158"/>
                  <a:pt x="834" y="181"/>
                  <a:pt x="851" y="206"/>
                </a:cubicBezTo>
                <a:cubicBezTo>
                  <a:pt x="868" y="232"/>
                  <a:pt x="883" y="259"/>
                  <a:pt x="894" y="287"/>
                </a:cubicBezTo>
                <a:cubicBezTo>
                  <a:pt x="906" y="315"/>
                  <a:pt x="915" y="344"/>
                  <a:pt x="921" y="374"/>
                </a:cubicBezTo>
                <a:cubicBezTo>
                  <a:pt x="927" y="404"/>
                  <a:pt x="930" y="434"/>
                  <a:pt x="930" y="465"/>
                </a:cubicBezTo>
                <a:close/>
              </a:path>
            </a:pathLst>
          </a:custGeom>
          <a:solidFill>
            <a:srgbClr val="AD46FF">
              <a:alpha val="5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424" name="Grafik 423"/>
          <p:cNvPicPr/>
          <p:nvPr/>
        </p:nvPicPr>
        <p:blipFill>
          <a:blip r:embed="rId10"/>
          <a:stretch/>
        </p:blipFill>
        <p:spPr>
          <a:xfrm>
            <a:off x="5849640" y="177156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25" name="Textfeld 424"/>
          <p:cNvSpPr txBox="1"/>
          <p:nvPr/>
        </p:nvSpPr>
        <p:spPr>
          <a:xfrm>
            <a:off x="1002960" y="3259080"/>
            <a:ext cx="15307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Schneller Wirkungseintritt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26" name="Grafik 425"/>
          <p:cNvPicPr/>
          <p:nvPr/>
        </p:nvPicPr>
        <p:blipFill>
          <a:blip r:embed="rId11"/>
          <a:stretch/>
        </p:blipFill>
        <p:spPr>
          <a:xfrm>
            <a:off x="5749560" y="2156040"/>
            <a:ext cx="100080" cy="100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27" name="Textfeld 426"/>
          <p:cNvSpPr txBox="1"/>
          <p:nvPr/>
        </p:nvSpPr>
        <p:spPr>
          <a:xfrm>
            <a:off x="6184080" y="1742040"/>
            <a:ext cx="203976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32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Komplement-Inhibitoren</a:t>
            </a:r>
            <a:endParaRPr lang="en-US" sz="13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8" name="Textfeld 427"/>
          <p:cNvSpPr txBox="1"/>
          <p:nvPr/>
        </p:nvSpPr>
        <p:spPr>
          <a:xfrm>
            <a:off x="5916600" y="2124000"/>
            <a:ext cx="27655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Eculizumab, Ravulizumab: Blockieren die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29" name="Grafik 428"/>
          <p:cNvPicPr/>
          <p:nvPr/>
        </p:nvPicPr>
        <p:blipFill>
          <a:blip r:embed="rId11"/>
          <a:stretch/>
        </p:blipFill>
        <p:spPr>
          <a:xfrm>
            <a:off x="5749560" y="2624040"/>
            <a:ext cx="100080" cy="100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30" name="Textfeld 429"/>
          <p:cNvSpPr txBox="1"/>
          <p:nvPr/>
        </p:nvSpPr>
        <p:spPr>
          <a:xfrm>
            <a:off x="5916600" y="2324520"/>
            <a:ext cx="14140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Komplementkaskade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31" name="Grafik 430"/>
          <p:cNvPicPr/>
          <p:nvPr/>
        </p:nvPicPr>
        <p:blipFill>
          <a:blip r:embed="rId11"/>
          <a:stretch/>
        </p:blipFill>
        <p:spPr>
          <a:xfrm>
            <a:off x="5749560" y="2891520"/>
            <a:ext cx="100080" cy="100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32" name="Textfeld 431"/>
          <p:cNvSpPr txBox="1"/>
          <p:nvPr/>
        </p:nvSpPr>
        <p:spPr>
          <a:xfrm>
            <a:off x="5916600" y="2592000"/>
            <a:ext cx="37098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Verhindern Zerstörung der neuromuskulären Endplatte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33" name="Grafik 432"/>
          <p:cNvPicPr/>
          <p:nvPr/>
        </p:nvPicPr>
        <p:blipFill>
          <a:blip r:embed="rId12"/>
          <a:stretch/>
        </p:blipFill>
        <p:spPr>
          <a:xfrm>
            <a:off x="5816160" y="325908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34" name="Textfeld 433"/>
          <p:cNvSpPr txBox="1"/>
          <p:nvPr/>
        </p:nvSpPr>
        <p:spPr>
          <a:xfrm>
            <a:off x="5916600" y="2859120"/>
            <a:ext cx="36118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Für schwere, refraktäre AChR-positive MG zugelassen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5" name="Freihandform: Form 434"/>
          <p:cNvSpPr/>
          <p:nvPr/>
        </p:nvSpPr>
        <p:spPr>
          <a:xfrm>
            <a:off x="551520" y="4245120"/>
            <a:ext cx="4596480" cy="1805400"/>
          </a:xfrm>
          <a:custGeom>
            <a:avLst/>
            <a:gdLst/>
            <a:ahLst/>
            <a:cxnLst/>
            <a:rect l="0" t="0" r="r" b="b"/>
            <a:pathLst>
              <a:path w="12768" h="5015">
                <a:moveTo>
                  <a:pt x="0" y="4829"/>
                </a:moveTo>
                <a:lnTo>
                  <a:pt x="0" y="185"/>
                </a:lnTo>
                <a:cubicBezTo>
                  <a:pt x="0" y="173"/>
                  <a:pt x="0" y="161"/>
                  <a:pt x="2" y="149"/>
                </a:cubicBezTo>
                <a:cubicBezTo>
                  <a:pt x="4" y="137"/>
                  <a:pt x="7" y="126"/>
                  <a:pt x="10" y="114"/>
                </a:cubicBezTo>
                <a:cubicBezTo>
                  <a:pt x="14" y="103"/>
                  <a:pt x="18" y="92"/>
                  <a:pt x="23" y="82"/>
                </a:cubicBezTo>
                <a:cubicBezTo>
                  <a:pt x="28" y="72"/>
                  <a:pt x="34" y="63"/>
                  <a:pt x="40" y="54"/>
                </a:cubicBezTo>
                <a:cubicBezTo>
                  <a:pt x="47" y="45"/>
                  <a:pt x="54" y="38"/>
                  <a:pt x="61" y="31"/>
                </a:cubicBezTo>
                <a:cubicBezTo>
                  <a:pt x="69" y="24"/>
                  <a:pt x="77" y="19"/>
                  <a:pt x="86" y="14"/>
                </a:cubicBezTo>
                <a:cubicBezTo>
                  <a:pt x="94" y="9"/>
                  <a:pt x="103" y="6"/>
                  <a:pt x="112" y="3"/>
                </a:cubicBezTo>
                <a:cubicBezTo>
                  <a:pt x="121" y="1"/>
                  <a:pt x="130" y="0"/>
                  <a:pt x="139" y="0"/>
                </a:cubicBezTo>
                <a:lnTo>
                  <a:pt x="12582" y="0"/>
                </a:lnTo>
                <a:cubicBezTo>
                  <a:pt x="12594" y="0"/>
                  <a:pt x="12606" y="1"/>
                  <a:pt x="12618" y="3"/>
                </a:cubicBezTo>
                <a:cubicBezTo>
                  <a:pt x="12630" y="6"/>
                  <a:pt x="12642" y="9"/>
                  <a:pt x="12653" y="14"/>
                </a:cubicBezTo>
                <a:cubicBezTo>
                  <a:pt x="12664" y="19"/>
                  <a:pt x="12675" y="24"/>
                  <a:pt x="12685" y="31"/>
                </a:cubicBezTo>
                <a:cubicBezTo>
                  <a:pt x="12695" y="38"/>
                  <a:pt x="12705" y="45"/>
                  <a:pt x="12713" y="54"/>
                </a:cubicBezTo>
                <a:cubicBezTo>
                  <a:pt x="12722" y="63"/>
                  <a:pt x="12730" y="72"/>
                  <a:pt x="12736" y="82"/>
                </a:cubicBezTo>
                <a:cubicBezTo>
                  <a:pt x="12743" y="92"/>
                  <a:pt x="12749" y="103"/>
                  <a:pt x="12754" y="114"/>
                </a:cubicBezTo>
                <a:cubicBezTo>
                  <a:pt x="12758" y="126"/>
                  <a:pt x="12762" y="137"/>
                  <a:pt x="12764" y="149"/>
                </a:cubicBezTo>
                <a:cubicBezTo>
                  <a:pt x="12767" y="161"/>
                  <a:pt x="12768" y="173"/>
                  <a:pt x="12768" y="185"/>
                </a:cubicBezTo>
                <a:lnTo>
                  <a:pt x="12768" y="4829"/>
                </a:lnTo>
                <a:cubicBezTo>
                  <a:pt x="12768" y="4841"/>
                  <a:pt x="12767" y="4853"/>
                  <a:pt x="12764" y="4865"/>
                </a:cubicBezTo>
                <a:cubicBezTo>
                  <a:pt x="12762" y="4877"/>
                  <a:pt x="12758" y="4889"/>
                  <a:pt x="12754" y="4900"/>
                </a:cubicBezTo>
                <a:cubicBezTo>
                  <a:pt x="12749" y="4911"/>
                  <a:pt x="12743" y="4922"/>
                  <a:pt x="12736" y="4932"/>
                </a:cubicBezTo>
                <a:cubicBezTo>
                  <a:pt x="12730" y="4942"/>
                  <a:pt x="12722" y="4952"/>
                  <a:pt x="12713" y="4960"/>
                </a:cubicBezTo>
                <a:cubicBezTo>
                  <a:pt x="12705" y="4969"/>
                  <a:pt x="12695" y="4977"/>
                  <a:pt x="12685" y="4983"/>
                </a:cubicBezTo>
                <a:cubicBezTo>
                  <a:pt x="12675" y="4990"/>
                  <a:pt x="12664" y="4996"/>
                  <a:pt x="12653" y="5001"/>
                </a:cubicBezTo>
                <a:cubicBezTo>
                  <a:pt x="12642" y="5005"/>
                  <a:pt x="12630" y="5009"/>
                  <a:pt x="12618" y="5011"/>
                </a:cubicBezTo>
                <a:cubicBezTo>
                  <a:pt x="12606" y="5014"/>
                  <a:pt x="12594" y="5015"/>
                  <a:pt x="12582" y="5015"/>
                </a:cubicBezTo>
                <a:lnTo>
                  <a:pt x="139" y="5015"/>
                </a:lnTo>
                <a:cubicBezTo>
                  <a:pt x="130" y="5015"/>
                  <a:pt x="121" y="5014"/>
                  <a:pt x="112" y="5011"/>
                </a:cubicBezTo>
                <a:cubicBezTo>
                  <a:pt x="103" y="5009"/>
                  <a:pt x="94" y="5005"/>
                  <a:pt x="86" y="5001"/>
                </a:cubicBezTo>
                <a:cubicBezTo>
                  <a:pt x="77" y="4996"/>
                  <a:pt x="69" y="4990"/>
                  <a:pt x="61" y="4983"/>
                </a:cubicBezTo>
                <a:cubicBezTo>
                  <a:pt x="54" y="4977"/>
                  <a:pt x="47" y="4969"/>
                  <a:pt x="40" y="4960"/>
                </a:cubicBezTo>
                <a:cubicBezTo>
                  <a:pt x="34" y="4952"/>
                  <a:pt x="28" y="4942"/>
                  <a:pt x="23" y="4932"/>
                </a:cubicBezTo>
                <a:cubicBezTo>
                  <a:pt x="18" y="4922"/>
                  <a:pt x="14" y="4911"/>
                  <a:pt x="10" y="4900"/>
                </a:cubicBezTo>
                <a:cubicBezTo>
                  <a:pt x="7" y="4889"/>
                  <a:pt x="4" y="4877"/>
                  <a:pt x="2" y="4865"/>
                </a:cubicBezTo>
                <a:cubicBezTo>
                  <a:pt x="0" y="4853"/>
                  <a:pt x="0" y="4841"/>
                  <a:pt x="0" y="4829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6" name="Freihandform: Form 435"/>
          <p:cNvSpPr/>
          <p:nvPr/>
        </p:nvSpPr>
        <p:spPr>
          <a:xfrm>
            <a:off x="534600" y="4245120"/>
            <a:ext cx="67320" cy="1805400"/>
          </a:xfrm>
          <a:custGeom>
            <a:avLst/>
            <a:gdLst/>
            <a:ahLst/>
            <a:cxnLst/>
            <a:rect l="0" t="0" r="r" b="b"/>
            <a:pathLst>
              <a:path w="187" h="5015">
                <a:moveTo>
                  <a:pt x="151" y="14"/>
                </a:moveTo>
                <a:cubicBezTo>
                  <a:pt x="140" y="23"/>
                  <a:pt x="130" y="37"/>
                  <a:pt x="121" y="54"/>
                </a:cubicBezTo>
                <a:cubicBezTo>
                  <a:pt x="112" y="72"/>
                  <a:pt x="106" y="92"/>
                  <a:pt x="101" y="114"/>
                </a:cubicBezTo>
                <a:cubicBezTo>
                  <a:pt x="96" y="137"/>
                  <a:pt x="94" y="161"/>
                  <a:pt x="94" y="185"/>
                </a:cubicBezTo>
                <a:lnTo>
                  <a:pt x="94" y="4829"/>
                </a:lnTo>
                <a:cubicBezTo>
                  <a:pt x="94" y="4854"/>
                  <a:pt x="96" y="4877"/>
                  <a:pt x="101" y="4900"/>
                </a:cubicBezTo>
                <a:cubicBezTo>
                  <a:pt x="106" y="4923"/>
                  <a:pt x="112" y="4943"/>
                  <a:pt x="121" y="4960"/>
                </a:cubicBezTo>
                <a:cubicBezTo>
                  <a:pt x="130" y="4978"/>
                  <a:pt x="140" y="4991"/>
                  <a:pt x="151" y="5001"/>
                </a:cubicBezTo>
                <a:cubicBezTo>
                  <a:pt x="163" y="5010"/>
                  <a:pt x="175" y="5015"/>
                  <a:pt x="187" y="5015"/>
                </a:cubicBezTo>
                <a:cubicBezTo>
                  <a:pt x="162" y="5015"/>
                  <a:pt x="139" y="5010"/>
                  <a:pt x="116" y="5001"/>
                </a:cubicBezTo>
                <a:cubicBezTo>
                  <a:pt x="93" y="4991"/>
                  <a:pt x="72" y="4978"/>
                  <a:pt x="55" y="4960"/>
                </a:cubicBezTo>
                <a:cubicBezTo>
                  <a:pt x="37" y="4943"/>
                  <a:pt x="24" y="4923"/>
                  <a:pt x="14" y="4900"/>
                </a:cubicBezTo>
                <a:cubicBezTo>
                  <a:pt x="5" y="4877"/>
                  <a:pt x="0" y="4854"/>
                  <a:pt x="0" y="4829"/>
                </a:cubicBezTo>
                <a:lnTo>
                  <a:pt x="0" y="185"/>
                </a:lnTo>
                <a:cubicBezTo>
                  <a:pt x="0" y="161"/>
                  <a:pt x="5" y="137"/>
                  <a:pt x="14" y="114"/>
                </a:cubicBezTo>
                <a:cubicBezTo>
                  <a:pt x="24" y="92"/>
                  <a:pt x="37" y="72"/>
                  <a:pt x="55" y="54"/>
                </a:cubicBezTo>
                <a:cubicBezTo>
                  <a:pt x="72" y="37"/>
                  <a:pt x="93" y="23"/>
                  <a:pt x="116" y="14"/>
                </a:cubicBezTo>
                <a:cubicBezTo>
                  <a:pt x="139" y="4"/>
                  <a:pt x="162" y="0"/>
                  <a:pt x="187" y="0"/>
                </a:cubicBezTo>
                <a:cubicBezTo>
                  <a:pt x="175" y="0"/>
                  <a:pt x="163" y="4"/>
                  <a:pt x="151" y="14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37" name="Freihandform: Form 436"/>
          <p:cNvSpPr/>
          <p:nvPr/>
        </p:nvSpPr>
        <p:spPr>
          <a:xfrm>
            <a:off x="735120" y="5582160"/>
            <a:ext cx="4245480" cy="300960"/>
          </a:xfrm>
          <a:custGeom>
            <a:avLst/>
            <a:gdLst/>
            <a:ahLst/>
            <a:cxnLst/>
            <a:rect l="0" t="0" r="r" b="b"/>
            <a:pathLst>
              <a:path w="11793" h="836">
                <a:moveTo>
                  <a:pt x="0" y="743"/>
                </a:moveTo>
                <a:lnTo>
                  <a:pt x="0" y="93"/>
                </a:lnTo>
                <a:cubicBezTo>
                  <a:pt x="0" y="80"/>
                  <a:pt x="3" y="69"/>
                  <a:pt x="7" y="57"/>
                </a:cubicBezTo>
                <a:cubicBezTo>
                  <a:pt x="12" y="46"/>
                  <a:pt x="19" y="36"/>
                  <a:pt x="27" y="27"/>
                </a:cubicBezTo>
                <a:cubicBezTo>
                  <a:pt x="36" y="18"/>
                  <a:pt x="46" y="12"/>
                  <a:pt x="58" y="7"/>
                </a:cubicBezTo>
                <a:cubicBezTo>
                  <a:pt x="69" y="2"/>
                  <a:pt x="81" y="0"/>
                  <a:pt x="93" y="0"/>
                </a:cubicBezTo>
                <a:lnTo>
                  <a:pt x="11701" y="0"/>
                </a:lnTo>
                <a:cubicBezTo>
                  <a:pt x="11713" y="0"/>
                  <a:pt x="11725" y="2"/>
                  <a:pt x="11736" y="7"/>
                </a:cubicBezTo>
                <a:cubicBezTo>
                  <a:pt x="11748" y="12"/>
                  <a:pt x="11758" y="18"/>
                  <a:pt x="11766" y="27"/>
                </a:cubicBezTo>
                <a:cubicBezTo>
                  <a:pt x="11775" y="36"/>
                  <a:pt x="11782" y="46"/>
                  <a:pt x="11786" y="57"/>
                </a:cubicBezTo>
                <a:cubicBezTo>
                  <a:pt x="11791" y="69"/>
                  <a:pt x="11793" y="80"/>
                  <a:pt x="11793" y="93"/>
                </a:cubicBezTo>
                <a:lnTo>
                  <a:pt x="11793" y="743"/>
                </a:lnTo>
                <a:cubicBezTo>
                  <a:pt x="11793" y="755"/>
                  <a:pt x="11791" y="767"/>
                  <a:pt x="11786" y="779"/>
                </a:cubicBezTo>
                <a:cubicBezTo>
                  <a:pt x="11782" y="791"/>
                  <a:pt x="11775" y="801"/>
                  <a:pt x="11766" y="809"/>
                </a:cubicBezTo>
                <a:cubicBezTo>
                  <a:pt x="11758" y="818"/>
                  <a:pt x="11748" y="825"/>
                  <a:pt x="11736" y="829"/>
                </a:cubicBezTo>
                <a:cubicBezTo>
                  <a:pt x="11725" y="834"/>
                  <a:pt x="11713" y="836"/>
                  <a:pt x="11701" y="836"/>
                </a:cubicBezTo>
                <a:lnTo>
                  <a:pt x="93" y="836"/>
                </a:lnTo>
                <a:cubicBezTo>
                  <a:pt x="81" y="836"/>
                  <a:pt x="69" y="834"/>
                  <a:pt x="58" y="829"/>
                </a:cubicBezTo>
                <a:cubicBezTo>
                  <a:pt x="46" y="825"/>
                  <a:pt x="36" y="818"/>
                  <a:pt x="27" y="809"/>
                </a:cubicBezTo>
                <a:cubicBezTo>
                  <a:pt x="19" y="801"/>
                  <a:pt x="12" y="791"/>
                  <a:pt x="7" y="779"/>
                </a:cubicBezTo>
                <a:cubicBezTo>
                  <a:pt x="3" y="767"/>
                  <a:pt x="0" y="755"/>
                  <a:pt x="0" y="743"/>
                </a:cubicBezTo>
                <a:close/>
              </a:path>
            </a:pathLst>
          </a:custGeom>
          <a:solidFill>
            <a:srgbClr val="FF6900">
              <a:alpha val="2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38" name="Freihandform: Form 437"/>
          <p:cNvSpPr/>
          <p:nvPr/>
        </p:nvSpPr>
        <p:spPr>
          <a:xfrm>
            <a:off x="735120" y="4412160"/>
            <a:ext cx="334800" cy="334800"/>
          </a:xfrm>
          <a:custGeom>
            <a:avLst/>
            <a:gdLst/>
            <a:ahLst/>
            <a:cxnLst/>
            <a:rect l="0" t="0" r="r" b="b"/>
            <a:pathLst>
              <a:path w="930" h="930">
                <a:moveTo>
                  <a:pt x="930" y="465"/>
                </a:moveTo>
                <a:cubicBezTo>
                  <a:pt x="930" y="496"/>
                  <a:pt x="927" y="526"/>
                  <a:pt x="921" y="556"/>
                </a:cubicBezTo>
                <a:cubicBezTo>
                  <a:pt x="915" y="586"/>
                  <a:pt x="906" y="615"/>
                  <a:pt x="894" y="643"/>
                </a:cubicBezTo>
                <a:cubicBezTo>
                  <a:pt x="883" y="671"/>
                  <a:pt x="868" y="698"/>
                  <a:pt x="852" y="723"/>
                </a:cubicBezTo>
                <a:cubicBezTo>
                  <a:pt x="835" y="749"/>
                  <a:pt x="815" y="772"/>
                  <a:pt x="794" y="794"/>
                </a:cubicBezTo>
                <a:cubicBezTo>
                  <a:pt x="772" y="815"/>
                  <a:pt x="749" y="834"/>
                  <a:pt x="723" y="851"/>
                </a:cubicBezTo>
                <a:cubicBezTo>
                  <a:pt x="698" y="868"/>
                  <a:pt x="671" y="883"/>
                  <a:pt x="643" y="894"/>
                </a:cubicBezTo>
                <a:cubicBezTo>
                  <a:pt x="615" y="906"/>
                  <a:pt x="586" y="915"/>
                  <a:pt x="556" y="921"/>
                </a:cubicBezTo>
                <a:cubicBezTo>
                  <a:pt x="526" y="927"/>
                  <a:pt x="496" y="930"/>
                  <a:pt x="466" y="930"/>
                </a:cubicBezTo>
                <a:cubicBezTo>
                  <a:pt x="435" y="930"/>
                  <a:pt x="405" y="927"/>
                  <a:pt x="375" y="921"/>
                </a:cubicBezTo>
                <a:cubicBezTo>
                  <a:pt x="345" y="915"/>
                  <a:pt x="316" y="906"/>
                  <a:pt x="288" y="894"/>
                </a:cubicBezTo>
                <a:cubicBezTo>
                  <a:pt x="259" y="883"/>
                  <a:pt x="232" y="868"/>
                  <a:pt x="207" y="851"/>
                </a:cubicBezTo>
                <a:cubicBezTo>
                  <a:pt x="181" y="834"/>
                  <a:pt x="158" y="815"/>
                  <a:pt x="136" y="794"/>
                </a:cubicBezTo>
                <a:cubicBezTo>
                  <a:pt x="115" y="772"/>
                  <a:pt x="95" y="749"/>
                  <a:pt x="78" y="723"/>
                </a:cubicBezTo>
                <a:cubicBezTo>
                  <a:pt x="62" y="698"/>
                  <a:pt x="47" y="671"/>
                  <a:pt x="36" y="643"/>
                </a:cubicBezTo>
                <a:cubicBezTo>
                  <a:pt x="24" y="615"/>
                  <a:pt x="15" y="586"/>
                  <a:pt x="9" y="556"/>
                </a:cubicBezTo>
                <a:cubicBezTo>
                  <a:pt x="3" y="526"/>
                  <a:pt x="0" y="496"/>
                  <a:pt x="0" y="465"/>
                </a:cubicBezTo>
                <a:cubicBezTo>
                  <a:pt x="0" y="435"/>
                  <a:pt x="3" y="405"/>
                  <a:pt x="9" y="375"/>
                </a:cubicBezTo>
                <a:cubicBezTo>
                  <a:pt x="15" y="345"/>
                  <a:pt x="24" y="316"/>
                  <a:pt x="36" y="288"/>
                </a:cubicBezTo>
                <a:cubicBezTo>
                  <a:pt x="47" y="258"/>
                  <a:pt x="62" y="232"/>
                  <a:pt x="78" y="206"/>
                </a:cubicBezTo>
                <a:cubicBezTo>
                  <a:pt x="95" y="181"/>
                  <a:pt x="115" y="158"/>
                  <a:pt x="136" y="136"/>
                </a:cubicBezTo>
                <a:cubicBezTo>
                  <a:pt x="158" y="114"/>
                  <a:pt x="181" y="95"/>
                  <a:pt x="207" y="78"/>
                </a:cubicBezTo>
                <a:cubicBezTo>
                  <a:pt x="232" y="61"/>
                  <a:pt x="259" y="47"/>
                  <a:pt x="288" y="35"/>
                </a:cubicBezTo>
                <a:cubicBezTo>
                  <a:pt x="316" y="24"/>
                  <a:pt x="345" y="15"/>
                  <a:pt x="375" y="9"/>
                </a:cubicBezTo>
                <a:cubicBezTo>
                  <a:pt x="405" y="3"/>
                  <a:pt x="435" y="0"/>
                  <a:pt x="466" y="0"/>
                </a:cubicBezTo>
                <a:cubicBezTo>
                  <a:pt x="496" y="0"/>
                  <a:pt x="526" y="3"/>
                  <a:pt x="556" y="9"/>
                </a:cubicBezTo>
                <a:cubicBezTo>
                  <a:pt x="586" y="15"/>
                  <a:pt x="615" y="24"/>
                  <a:pt x="643" y="35"/>
                </a:cubicBezTo>
                <a:cubicBezTo>
                  <a:pt x="671" y="47"/>
                  <a:pt x="698" y="61"/>
                  <a:pt x="723" y="78"/>
                </a:cubicBezTo>
                <a:cubicBezTo>
                  <a:pt x="749" y="95"/>
                  <a:pt x="772" y="114"/>
                  <a:pt x="794" y="136"/>
                </a:cubicBezTo>
                <a:cubicBezTo>
                  <a:pt x="815" y="158"/>
                  <a:pt x="835" y="181"/>
                  <a:pt x="852" y="206"/>
                </a:cubicBezTo>
                <a:cubicBezTo>
                  <a:pt x="868" y="232"/>
                  <a:pt x="883" y="258"/>
                  <a:pt x="894" y="288"/>
                </a:cubicBezTo>
                <a:cubicBezTo>
                  <a:pt x="906" y="316"/>
                  <a:pt x="915" y="345"/>
                  <a:pt x="921" y="375"/>
                </a:cubicBezTo>
                <a:cubicBezTo>
                  <a:pt x="927" y="405"/>
                  <a:pt x="930" y="435"/>
                  <a:pt x="930" y="465"/>
                </a:cubicBezTo>
                <a:close/>
              </a:path>
            </a:pathLst>
          </a:custGeom>
          <a:solidFill>
            <a:srgbClr val="FF6900">
              <a:alpha val="5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439" name="Grafik 438"/>
          <p:cNvPicPr/>
          <p:nvPr/>
        </p:nvPicPr>
        <p:blipFill>
          <a:blip r:embed="rId13"/>
          <a:stretch/>
        </p:blipFill>
        <p:spPr>
          <a:xfrm>
            <a:off x="835560" y="451260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40" name="Textfeld 439"/>
          <p:cNvSpPr txBox="1"/>
          <p:nvPr/>
        </p:nvSpPr>
        <p:spPr>
          <a:xfrm>
            <a:off x="6016680" y="3259080"/>
            <a:ext cx="22482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Meningokokken-Impfung obligatorisch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1" name="Textfeld 440"/>
          <p:cNvSpPr txBox="1"/>
          <p:nvPr/>
        </p:nvSpPr>
        <p:spPr>
          <a:xfrm>
            <a:off x="1170000" y="4482720"/>
            <a:ext cx="293544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32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Intravenöse Immunglobuline (IVIG)</a:t>
            </a:r>
            <a:endParaRPr lang="en-US" sz="13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2" name="Textfeld 441"/>
          <p:cNvSpPr txBox="1"/>
          <p:nvPr/>
        </p:nvSpPr>
        <p:spPr>
          <a:xfrm>
            <a:off x="735480" y="4865040"/>
            <a:ext cx="42645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Hochdosierte Antikörper, die über die Vene verabreicht werden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3" name="Textfeld 442"/>
          <p:cNvSpPr txBox="1"/>
          <p:nvPr/>
        </p:nvSpPr>
        <p:spPr>
          <a:xfrm>
            <a:off x="735480" y="5065560"/>
            <a:ext cx="42030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und die Funktion der körpereigenen Autoantikörper blockieren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44" name="Grafik 443"/>
          <p:cNvPicPr/>
          <p:nvPr/>
        </p:nvPicPr>
        <p:blipFill>
          <a:blip r:embed="rId14"/>
          <a:stretch/>
        </p:blipFill>
        <p:spPr>
          <a:xfrm>
            <a:off x="802080" y="566568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45" name="Textfeld 444"/>
          <p:cNvSpPr txBox="1"/>
          <p:nvPr/>
        </p:nvSpPr>
        <p:spPr>
          <a:xfrm>
            <a:off x="735480" y="5266080"/>
            <a:ext cx="5407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können.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6" name="Freihandform: Form 445"/>
          <p:cNvSpPr/>
          <p:nvPr/>
        </p:nvSpPr>
        <p:spPr>
          <a:xfrm>
            <a:off x="5565240" y="4245120"/>
            <a:ext cx="4596840" cy="1805400"/>
          </a:xfrm>
          <a:custGeom>
            <a:avLst/>
            <a:gdLst/>
            <a:ahLst/>
            <a:cxnLst/>
            <a:rect l="0" t="0" r="r" b="b"/>
            <a:pathLst>
              <a:path w="12769" h="5015">
                <a:moveTo>
                  <a:pt x="0" y="4829"/>
                </a:moveTo>
                <a:lnTo>
                  <a:pt x="0" y="185"/>
                </a:lnTo>
                <a:cubicBezTo>
                  <a:pt x="0" y="173"/>
                  <a:pt x="1" y="161"/>
                  <a:pt x="3" y="149"/>
                </a:cubicBezTo>
                <a:cubicBezTo>
                  <a:pt x="5" y="137"/>
                  <a:pt x="7" y="126"/>
                  <a:pt x="11" y="114"/>
                </a:cubicBezTo>
                <a:cubicBezTo>
                  <a:pt x="14" y="103"/>
                  <a:pt x="19" y="92"/>
                  <a:pt x="24" y="82"/>
                </a:cubicBezTo>
                <a:cubicBezTo>
                  <a:pt x="29" y="72"/>
                  <a:pt x="35" y="63"/>
                  <a:pt x="41" y="54"/>
                </a:cubicBezTo>
                <a:cubicBezTo>
                  <a:pt x="48" y="45"/>
                  <a:pt x="55" y="38"/>
                  <a:pt x="62" y="31"/>
                </a:cubicBezTo>
                <a:cubicBezTo>
                  <a:pt x="70" y="24"/>
                  <a:pt x="78" y="19"/>
                  <a:pt x="86" y="14"/>
                </a:cubicBezTo>
                <a:cubicBezTo>
                  <a:pt x="95" y="9"/>
                  <a:pt x="104" y="6"/>
                  <a:pt x="112" y="3"/>
                </a:cubicBezTo>
                <a:cubicBezTo>
                  <a:pt x="121" y="1"/>
                  <a:pt x="131" y="0"/>
                  <a:pt x="140" y="0"/>
                </a:cubicBezTo>
                <a:lnTo>
                  <a:pt x="12583" y="0"/>
                </a:lnTo>
                <a:cubicBezTo>
                  <a:pt x="12595" y="0"/>
                  <a:pt x="12607" y="1"/>
                  <a:pt x="12619" y="3"/>
                </a:cubicBezTo>
                <a:cubicBezTo>
                  <a:pt x="12631" y="6"/>
                  <a:pt x="12643" y="9"/>
                  <a:pt x="12654" y="14"/>
                </a:cubicBezTo>
                <a:cubicBezTo>
                  <a:pt x="12665" y="19"/>
                  <a:pt x="12676" y="24"/>
                  <a:pt x="12686" y="31"/>
                </a:cubicBezTo>
                <a:cubicBezTo>
                  <a:pt x="12696" y="38"/>
                  <a:pt x="12706" y="45"/>
                  <a:pt x="12714" y="54"/>
                </a:cubicBezTo>
                <a:cubicBezTo>
                  <a:pt x="12723" y="63"/>
                  <a:pt x="12730" y="72"/>
                  <a:pt x="12737" y="82"/>
                </a:cubicBezTo>
                <a:cubicBezTo>
                  <a:pt x="12744" y="92"/>
                  <a:pt x="12750" y="103"/>
                  <a:pt x="12754" y="114"/>
                </a:cubicBezTo>
                <a:cubicBezTo>
                  <a:pt x="12759" y="126"/>
                  <a:pt x="12763" y="137"/>
                  <a:pt x="12765" y="149"/>
                </a:cubicBezTo>
                <a:cubicBezTo>
                  <a:pt x="12767" y="161"/>
                  <a:pt x="12769" y="173"/>
                  <a:pt x="12769" y="185"/>
                </a:cubicBezTo>
                <a:lnTo>
                  <a:pt x="12769" y="4829"/>
                </a:lnTo>
                <a:cubicBezTo>
                  <a:pt x="12769" y="4841"/>
                  <a:pt x="12767" y="4853"/>
                  <a:pt x="12765" y="4865"/>
                </a:cubicBezTo>
                <a:cubicBezTo>
                  <a:pt x="12763" y="4877"/>
                  <a:pt x="12759" y="4889"/>
                  <a:pt x="12754" y="4900"/>
                </a:cubicBezTo>
                <a:cubicBezTo>
                  <a:pt x="12750" y="4911"/>
                  <a:pt x="12744" y="4922"/>
                  <a:pt x="12737" y="4932"/>
                </a:cubicBezTo>
                <a:cubicBezTo>
                  <a:pt x="12730" y="4942"/>
                  <a:pt x="12723" y="4952"/>
                  <a:pt x="12714" y="4960"/>
                </a:cubicBezTo>
                <a:cubicBezTo>
                  <a:pt x="12706" y="4969"/>
                  <a:pt x="12696" y="4977"/>
                  <a:pt x="12686" y="4983"/>
                </a:cubicBezTo>
                <a:cubicBezTo>
                  <a:pt x="12676" y="4990"/>
                  <a:pt x="12665" y="4996"/>
                  <a:pt x="12654" y="5001"/>
                </a:cubicBezTo>
                <a:cubicBezTo>
                  <a:pt x="12643" y="5005"/>
                  <a:pt x="12631" y="5009"/>
                  <a:pt x="12619" y="5011"/>
                </a:cubicBezTo>
                <a:cubicBezTo>
                  <a:pt x="12607" y="5014"/>
                  <a:pt x="12595" y="5015"/>
                  <a:pt x="12583" y="5015"/>
                </a:cubicBezTo>
                <a:lnTo>
                  <a:pt x="140" y="5015"/>
                </a:lnTo>
                <a:cubicBezTo>
                  <a:pt x="131" y="5015"/>
                  <a:pt x="121" y="5014"/>
                  <a:pt x="112" y="5011"/>
                </a:cubicBezTo>
                <a:cubicBezTo>
                  <a:pt x="104" y="5009"/>
                  <a:pt x="95" y="5005"/>
                  <a:pt x="86" y="5001"/>
                </a:cubicBezTo>
                <a:cubicBezTo>
                  <a:pt x="78" y="4996"/>
                  <a:pt x="70" y="4990"/>
                  <a:pt x="62" y="4983"/>
                </a:cubicBezTo>
                <a:cubicBezTo>
                  <a:pt x="55" y="4977"/>
                  <a:pt x="48" y="4969"/>
                  <a:pt x="41" y="4960"/>
                </a:cubicBezTo>
                <a:cubicBezTo>
                  <a:pt x="35" y="4952"/>
                  <a:pt x="29" y="4942"/>
                  <a:pt x="24" y="4932"/>
                </a:cubicBezTo>
                <a:cubicBezTo>
                  <a:pt x="19" y="4922"/>
                  <a:pt x="14" y="4911"/>
                  <a:pt x="11" y="4900"/>
                </a:cubicBezTo>
                <a:cubicBezTo>
                  <a:pt x="7" y="4889"/>
                  <a:pt x="5" y="4877"/>
                  <a:pt x="3" y="4865"/>
                </a:cubicBezTo>
                <a:cubicBezTo>
                  <a:pt x="1" y="4853"/>
                  <a:pt x="0" y="4841"/>
                  <a:pt x="0" y="4829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7" name="Freihandform: Form 446"/>
          <p:cNvSpPr/>
          <p:nvPr/>
        </p:nvSpPr>
        <p:spPr>
          <a:xfrm>
            <a:off x="5548680" y="4245120"/>
            <a:ext cx="67320" cy="1805400"/>
          </a:xfrm>
          <a:custGeom>
            <a:avLst/>
            <a:gdLst/>
            <a:ahLst/>
            <a:cxnLst/>
            <a:rect l="0" t="0" r="r" b="b"/>
            <a:pathLst>
              <a:path w="187" h="5015">
                <a:moveTo>
                  <a:pt x="151" y="14"/>
                </a:moveTo>
                <a:cubicBezTo>
                  <a:pt x="140" y="23"/>
                  <a:pt x="130" y="37"/>
                  <a:pt x="121" y="54"/>
                </a:cubicBezTo>
                <a:cubicBezTo>
                  <a:pt x="112" y="72"/>
                  <a:pt x="106" y="92"/>
                  <a:pt x="101" y="114"/>
                </a:cubicBezTo>
                <a:cubicBezTo>
                  <a:pt x="96" y="137"/>
                  <a:pt x="94" y="161"/>
                  <a:pt x="94" y="185"/>
                </a:cubicBezTo>
                <a:lnTo>
                  <a:pt x="94" y="4829"/>
                </a:lnTo>
                <a:cubicBezTo>
                  <a:pt x="94" y="4854"/>
                  <a:pt x="96" y="4877"/>
                  <a:pt x="101" y="4900"/>
                </a:cubicBezTo>
                <a:cubicBezTo>
                  <a:pt x="106" y="4923"/>
                  <a:pt x="112" y="4943"/>
                  <a:pt x="121" y="4960"/>
                </a:cubicBezTo>
                <a:cubicBezTo>
                  <a:pt x="130" y="4978"/>
                  <a:pt x="140" y="4991"/>
                  <a:pt x="151" y="5001"/>
                </a:cubicBezTo>
                <a:cubicBezTo>
                  <a:pt x="163" y="5010"/>
                  <a:pt x="174" y="5015"/>
                  <a:pt x="187" y="5015"/>
                </a:cubicBezTo>
                <a:cubicBezTo>
                  <a:pt x="162" y="5015"/>
                  <a:pt x="138" y="5010"/>
                  <a:pt x="116" y="5001"/>
                </a:cubicBezTo>
                <a:cubicBezTo>
                  <a:pt x="93" y="4991"/>
                  <a:pt x="73" y="4978"/>
                  <a:pt x="55" y="4960"/>
                </a:cubicBezTo>
                <a:cubicBezTo>
                  <a:pt x="38" y="4943"/>
                  <a:pt x="24" y="4923"/>
                  <a:pt x="14" y="4900"/>
                </a:cubicBezTo>
                <a:cubicBezTo>
                  <a:pt x="5" y="4877"/>
                  <a:pt x="0" y="4854"/>
                  <a:pt x="0" y="4829"/>
                </a:cubicBezTo>
                <a:lnTo>
                  <a:pt x="0" y="185"/>
                </a:lnTo>
                <a:cubicBezTo>
                  <a:pt x="0" y="161"/>
                  <a:pt x="5" y="137"/>
                  <a:pt x="14" y="114"/>
                </a:cubicBezTo>
                <a:cubicBezTo>
                  <a:pt x="24" y="92"/>
                  <a:pt x="38" y="72"/>
                  <a:pt x="55" y="54"/>
                </a:cubicBezTo>
                <a:cubicBezTo>
                  <a:pt x="73" y="37"/>
                  <a:pt x="93" y="23"/>
                  <a:pt x="116" y="14"/>
                </a:cubicBezTo>
                <a:cubicBezTo>
                  <a:pt x="138" y="4"/>
                  <a:pt x="162" y="0"/>
                  <a:pt x="187" y="0"/>
                </a:cubicBezTo>
                <a:cubicBezTo>
                  <a:pt x="174" y="0"/>
                  <a:pt x="163" y="4"/>
                  <a:pt x="151" y="14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48" name="Freihandform: Form 447"/>
          <p:cNvSpPr/>
          <p:nvPr/>
        </p:nvSpPr>
        <p:spPr>
          <a:xfrm>
            <a:off x="5749200" y="5582160"/>
            <a:ext cx="4245480" cy="300960"/>
          </a:xfrm>
          <a:custGeom>
            <a:avLst/>
            <a:gdLst/>
            <a:ahLst/>
            <a:cxnLst/>
            <a:rect l="0" t="0" r="r" b="b"/>
            <a:pathLst>
              <a:path w="11793" h="836">
                <a:moveTo>
                  <a:pt x="0" y="743"/>
                </a:moveTo>
                <a:lnTo>
                  <a:pt x="0" y="93"/>
                </a:lnTo>
                <a:cubicBezTo>
                  <a:pt x="0" y="80"/>
                  <a:pt x="2" y="69"/>
                  <a:pt x="7" y="57"/>
                </a:cubicBezTo>
                <a:cubicBezTo>
                  <a:pt x="12" y="46"/>
                  <a:pt x="19" y="36"/>
                  <a:pt x="27" y="27"/>
                </a:cubicBezTo>
                <a:cubicBezTo>
                  <a:pt x="36" y="18"/>
                  <a:pt x="46" y="12"/>
                  <a:pt x="57" y="7"/>
                </a:cubicBezTo>
                <a:cubicBezTo>
                  <a:pt x="69" y="2"/>
                  <a:pt x="81" y="0"/>
                  <a:pt x="93" y="0"/>
                </a:cubicBezTo>
                <a:lnTo>
                  <a:pt x="11700" y="0"/>
                </a:lnTo>
                <a:cubicBezTo>
                  <a:pt x="11713" y="0"/>
                  <a:pt x="11725" y="2"/>
                  <a:pt x="11736" y="7"/>
                </a:cubicBezTo>
                <a:cubicBezTo>
                  <a:pt x="11747" y="12"/>
                  <a:pt x="11757" y="18"/>
                  <a:pt x="11766" y="27"/>
                </a:cubicBezTo>
                <a:cubicBezTo>
                  <a:pt x="11775" y="36"/>
                  <a:pt x="11782" y="46"/>
                  <a:pt x="11786" y="57"/>
                </a:cubicBezTo>
                <a:cubicBezTo>
                  <a:pt x="11791" y="69"/>
                  <a:pt x="11793" y="80"/>
                  <a:pt x="11793" y="93"/>
                </a:cubicBezTo>
                <a:lnTo>
                  <a:pt x="11793" y="743"/>
                </a:lnTo>
                <a:cubicBezTo>
                  <a:pt x="11793" y="755"/>
                  <a:pt x="11791" y="767"/>
                  <a:pt x="11786" y="779"/>
                </a:cubicBezTo>
                <a:cubicBezTo>
                  <a:pt x="11782" y="791"/>
                  <a:pt x="11775" y="801"/>
                  <a:pt x="11766" y="809"/>
                </a:cubicBezTo>
                <a:cubicBezTo>
                  <a:pt x="11757" y="818"/>
                  <a:pt x="11747" y="825"/>
                  <a:pt x="11736" y="829"/>
                </a:cubicBezTo>
                <a:cubicBezTo>
                  <a:pt x="11725" y="834"/>
                  <a:pt x="11713" y="836"/>
                  <a:pt x="11700" y="836"/>
                </a:cubicBezTo>
                <a:lnTo>
                  <a:pt x="93" y="836"/>
                </a:lnTo>
                <a:cubicBezTo>
                  <a:pt x="81" y="836"/>
                  <a:pt x="69" y="834"/>
                  <a:pt x="57" y="829"/>
                </a:cubicBezTo>
                <a:cubicBezTo>
                  <a:pt x="46" y="825"/>
                  <a:pt x="36" y="818"/>
                  <a:pt x="27" y="809"/>
                </a:cubicBezTo>
                <a:cubicBezTo>
                  <a:pt x="19" y="801"/>
                  <a:pt x="12" y="791"/>
                  <a:pt x="7" y="779"/>
                </a:cubicBezTo>
                <a:cubicBezTo>
                  <a:pt x="2" y="767"/>
                  <a:pt x="0" y="755"/>
                  <a:pt x="0" y="743"/>
                </a:cubicBezTo>
                <a:close/>
              </a:path>
            </a:pathLst>
          </a:custGeom>
          <a:solidFill>
            <a:srgbClr val="00C951">
              <a:alpha val="2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9" name="Freihandform: Form 448"/>
          <p:cNvSpPr/>
          <p:nvPr/>
        </p:nvSpPr>
        <p:spPr>
          <a:xfrm>
            <a:off x="5749200" y="4412160"/>
            <a:ext cx="334800" cy="334800"/>
          </a:xfrm>
          <a:custGeom>
            <a:avLst/>
            <a:gdLst/>
            <a:ahLst/>
            <a:cxnLst/>
            <a:rect l="0" t="0" r="r" b="b"/>
            <a:pathLst>
              <a:path w="930" h="930">
                <a:moveTo>
                  <a:pt x="930" y="465"/>
                </a:moveTo>
                <a:cubicBezTo>
                  <a:pt x="930" y="496"/>
                  <a:pt x="927" y="526"/>
                  <a:pt x="921" y="556"/>
                </a:cubicBezTo>
                <a:cubicBezTo>
                  <a:pt x="915" y="586"/>
                  <a:pt x="906" y="615"/>
                  <a:pt x="894" y="643"/>
                </a:cubicBezTo>
                <a:cubicBezTo>
                  <a:pt x="883" y="671"/>
                  <a:pt x="868" y="698"/>
                  <a:pt x="851" y="723"/>
                </a:cubicBezTo>
                <a:cubicBezTo>
                  <a:pt x="834" y="749"/>
                  <a:pt x="815" y="772"/>
                  <a:pt x="794" y="794"/>
                </a:cubicBezTo>
                <a:cubicBezTo>
                  <a:pt x="772" y="815"/>
                  <a:pt x="749" y="834"/>
                  <a:pt x="723" y="851"/>
                </a:cubicBezTo>
                <a:cubicBezTo>
                  <a:pt x="698" y="868"/>
                  <a:pt x="671" y="883"/>
                  <a:pt x="643" y="894"/>
                </a:cubicBezTo>
                <a:cubicBezTo>
                  <a:pt x="615" y="906"/>
                  <a:pt x="586" y="915"/>
                  <a:pt x="556" y="921"/>
                </a:cubicBezTo>
                <a:cubicBezTo>
                  <a:pt x="526" y="927"/>
                  <a:pt x="496" y="930"/>
                  <a:pt x="465" y="930"/>
                </a:cubicBezTo>
                <a:cubicBezTo>
                  <a:pt x="435" y="930"/>
                  <a:pt x="405" y="927"/>
                  <a:pt x="375" y="921"/>
                </a:cubicBezTo>
                <a:cubicBezTo>
                  <a:pt x="345" y="915"/>
                  <a:pt x="316" y="906"/>
                  <a:pt x="288" y="894"/>
                </a:cubicBezTo>
                <a:cubicBezTo>
                  <a:pt x="259" y="883"/>
                  <a:pt x="232" y="868"/>
                  <a:pt x="206" y="851"/>
                </a:cubicBezTo>
                <a:cubicBezTo>
                  <a:pt x="181" y="834"/>
                  <a:pt x="158" y="815"/>
                  <a:pt x="136" y="794"/>
                </a:cubicBezTo>
                <a:cubicBezTo>
                  <a:pt x="115" y="772"/>
                  <a:pt x="95" y="749"/>
                  <a:pt x="78" y="723"/>
                </a:cubicBezTo>
                <a:cubicBezTo>
                  <a:pt x="61" y="698"/>
                  <a:pt x="47" y="671"/>
                  <a:pt x="35" y="643"/>
                </a:cubicBezTo>
                <a:cubicBezTo>
                  <a:pt x="24" y="615"/>
                  <a:pt x="15" y="586"/>
                  <a:pt x="9" y="556"/>
                </a:cubicBezTo>
                <a:cubicBezTo>
                  <a:pt x="3" y="526"/>
                  <a:pt x="0" y="496"/>
                  <a:pt x="0" y="465"/>
                </a:cubicBezTo>
                <a:cubicBezTo>
                  <a:pt x="0" y="435"/>
                  <a:pt x="3" y="405"/>
                  <a:pt x="9" y="375"/>
                </a:cubicBezTo>
                <a:cubicBezTo>
                  <a:pt x="15" y="345"/>
                  <a:pt x="24" y="316"/>
                  <a:pt x="35" y="288"/>
                </a:cubicBezTo>
                <a:cubicBezTo>
                  <a:pt x="47" y="258"/>
                  <a:pt x="61" y="232"/>
                  <a:pt x="78" y="206"/>
                </a:cubicBezTo>
                <a:cubicBezTo>
                  <a:pt x="95" y="181"/>
                  <a:pt x="115" y="158"/>
                  <a:pt x="136" y="136"/>
                </a:cubicBezTo>
                <a:cubicBezTo>
                  <a:pt x="158" y="114"/>
                  <a:pt x="181" y="95"/>
                  <a:pt x="206" y="78"/>
                </a:cubicBezTo>
                <a:cubicBezTo>
                  <a:pt x="232" y="61"/>
                  <a:pt x="259" y="47"/>
                  <a:pt x="288" y="35"/>
                </a:cubicBezTo>
                <a:cubicBezTo>
                  <a:pt x="316" y="24"/>
                  <a:pt x="345" y="15"/>
                  <a:pt x="375" y="9"/>
                </a:cubicBezTo>
                <a:cubicBezTo>
                  <a:pt x="405" y="3"/>
                  <a:pt x="435" y="0"/>
                  <a:pt x="465" y="0"/>
                </a:cubicBezTo>
                <a:cubicBezTo>
                  <a:pt x="496" y="0"/>
                  <a:pt x="526" y="3"/>
                  <a:pt x="556" y="9"/>
                </a:cubicBezTo>
                <a:cubicBezTo>
                  <a:pt x="586" y="15"/>
                  <a:pt x="615" y="24"/>
                  <a:pt x="643" y="35"/>
                </a:cubicBezTo>
                <a:cubicBezTo>
                  <a:pt x="671" y="47"/>
                  <a:pt x="698" y="61"/>
                  <a:pt x="723" y="78"/>
                </a:cubicBezTo>
                <a:cubicBezTo>
                  <a:pt x="749" y="95"/>
                  <a:pt x="772" y="114"/>
                  <a:pt x="794" y="136"/>
                </a:cubicBezTo>
                <a:cubicBezTo>
                  <a:pt x="815" y="158"/>
                  <a:pt x="834" y="181"/>
                  <a:pt x="851" y="206"/>
                </a:cubicBezTo>
                <a:cubicBezTo>
                  <a:pt x="868" y="232"/>
                  <a:pt x="883" y="258"/>
                  <a:pt x="894" y="288"/>
                </a:cubicBezTo>
                <a:cubicBezTo>
                  <a:pt x="906" y="316"/>
                  <a:pt x="915" y="345"/>
                  <a:pt x="921" y="375"/>
                </a:cubicBezTo>
                <a:cubicBezTo>
                  <a:pt x="927" y="405"/>
                  <a:pt x="930" y="435"/>
                  <a:pt x="930" y="465"/>
                </a:cubicBezTo>
                <a:close/>
              </a:path>
            </a:pathLst>
          </a:custGeom>
          <a:solidFill>
            <a:srgbClr val="00C951">
              <a:alpha val="5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50" name="Grafik 449"/>
          <p:cNvPicPr/>
          <p:nvPr/>
        </p:nvPicPr>
        <p:blipFill>
          <a:blip r:embed="rId15"/>
          <a:stretch/>
        </p:blipFill>
        <p:spPr>
          <a:xfrm>
            <a:off x="5849640" y="451260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51" name="Textfeld 450"/>
          <p:cNvSpPr txBox="1"/>
          <p:nvPr/>
        </p:nvSpPr>
        <p:spPr>
          <a:xfrm>
            <a:off x="1002960" y="5666040"/>
            <a:ext cx="31399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Schnelle Wirkung bei schweren okulären Symptomen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2" name="Textfeld 451"/>
          <p:cNvSpPr txBox="1"/>
          <p:nvPr/>
        </p:nvSpPr>
        <p:spPr>
          <a:xfrm>
            <a:off x="6184080" y="4482720"/>
            <a:ext cx="292752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32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Plasmaaustausch (Plasmapherese)</a:t>
            </a:r>
            <a:endParaRPr lang="en-US" sz="13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3" name="Textfeld 452"/>
          <p:cNvSpPr txBox="1"/>
          <p:nvPr/>
        </p:nvSpPr>
        <p:spPr>
          <a:xfrm>
            <a:off x="5749560" y="4865040"/>
            <a:ext cx="35632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Mechanische Filterung des Blutes zur Entfernung der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4" name="Textfeld 453"/>
          <p:cNvSpPr txBox="1"/>
          <p:nvPr/>
        </p:nvSpPr>
        <p:spPr>
          <a:xfrm>
            <a:off x="5749560" y="5065560"/>
            <a:ext cx="35416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krankheitsverursachenden Antikörper. Schnelle aber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55" name="Grafik 454"/>
          <p:cNvPicPr/>
          <p:nvPr/>
        </p:nvPicPr>
        <p:blipFill>
          <a:blip r:embed="rId16"/>
          <a:stretch/>
        </p:blipFill>
        <p:spPr>
          <a:xfrm>
            <a:off x="5816160" y="5665680"/>
            <a:ext cx="16668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56" name="Textfeld 455"/>
          <p:cNvSpPr txBox="1"/>
          <p:nvPr/>
        </p:nvSpPr>
        <p:spPr>
          <a:xfrm>
            <a:off x="5749560" y="5266080"/>
            <a:ext cx="17557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vorübergehende Wirkung.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7" name="Textfeld 456"/>
          <p:cNvSpPr txBox="1"/>
          <p:nvPr/>
        </p:nvSpPr>
        <p:spPr>
          <a:xfrm>
            <a:off x="6050160" y="5666040"/>
            <a:ext cx="36000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Meist für generalisierte Verläufe/myasthene Krisen reserviert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8" name="Freihandform: Form 457"/>
          <p:cNvSpPr/>
          <p:nvPr/>
        </p:nvSpPr>
        <p:spPr>
          <a:xfrm>
            <a:off x="9359280" y="668520"/>
            <a:ext cx="668880" cy="668880"/>
          </a:xfrm>
          <a:custGeom>
            <a:avLst/>
            <a:gdLst/>
            <a:ahLst/>
            <a:cxnLst/>
            <a:rect l="0" t="0" r="r" b="b"/>
            <a:pathLst>
              <a:path w="1858" h="1858">
                <a:moveTo>
                  <a:pt x="1858" y="928"/>
                </a:moveTo>
                <a:cubicBezTo>
                  <a:pt x="1858" y="959"/>
                  <a:pt x="1857" y="990"/>
                  <a:pt x="1854" y="1020"/>
                </a:cubicBezTo>
                <a:cubicBezTo>
                  <a:pt x="1851" y="1050"/>
                  <a:pt x="1846" y="1080"/>
                  <a:pt x="1840" y="1110"/>
                </a:cubicBezTo>
                <a:cubicBezTo>
                  <a:pt x="1834" y="1140"/>
                  <a:pt x="1827" y="1170"/>
                  <a:pt x="1818" y="1199"/>
                </a:cubicBezTo>
                <a:cubicBezTo>
                  <a:pt x="1809" y="1228"/>
                  <a:pt x="1799" y="1256"/>
                  <a:pt x="1787" y="1284"/>
                </a:cubicBezTo>
                <a:cubicBezTo>
                  <a:pt x="1776" y="1312"/>
                  <a:pt x="1763" y="1340"/>
                  <a:pt x="1749" y="1367"/>
                </a:cubicBezTo>
                <a:cubicBezTo>
                  <a:pt x="1734" y="1394"/>
                  <a:pt x="1719" y="1420"/>
                  <a:pt x="1702" y="1445"/>
                </a:cubicBezTo>
                <a:cubicBezTo>
                  <a:pt x="1685" y="1470"/>
                  <a:pt x="1667" y="1495"/>
                  <a:pt x="1647" y="1518"/>
                </a:cubicBezTo>
                <a:cubicBezTo>
                  <a:pt x="1628" y="1542"/>
                  <a:pt x="1608" y="1564"/>
                  <a:pt x="1586" y="1586"/>
                </a:cubicBezTo>
                <a:cubicBezTo>
                  <a:pt x="1565" y="1607"/>
                  <a:pt x="1542" y="1628"/>
                  <a:pt x="1519" y="1647"/>
                </a:cubicBezTo>
                <a:cubicBezTo>
                  <a:pt x="1495" y="1666"/>
                  <a:pt x="1471" y="1684"/>
                  <a:pt x="1445" y="1701"/>
                </a:cubicBezTo>
                <a:cubicBezTo>
                  <a:pt x="1420" y="1718"/>
                  <a:pt x="1394" y="1734"/>
                  <a:pt x="1367" y="1748"/>
                </a:cubicBezTo>
                <a:cubicBezTo>
                  <a:pt x="1341" y="1762"/>
                  <a:pt x="1313" y="1775"/>
                  <a:pt x="1285" y="1787"/>
                </a:cubicBezTo>
                <a:cubicBezTo>
                  <a:pt x="1257" y="1799"/>
                  <a:pt x="1228" y="1809"/>
                  <a:pt x="1199" y="1818"/>
                </a:cubicBezTo>
                <a:cubicBezTo>
                  <a:pt x="1170" y="1826"/>
                  <a:pt x="1141" y="1834"/>
                  <a:pt x="1111" y="1840"/>
                </a:cubicBezTo>
                <a:cubicBezTo>
                  <a:pt x="1081" y="1846"/>
                  <a:pt x="1051" y="1850"/>
                  <a:pt x="1021" y="1853"/>
                </a:cubicBezTo>
                <a:cubicBezTo>
                  <a:pt x="990" y="1856"/>
                  <a:pt x="960" y="1858"/>
                  <a:pt x="930" y="1858"/>
                </a:cubicBezTo>
                <a:cubicBezTo>
                  <a:pt x="898" y="1858"/>
                  <a:pt x="868" y="1856"/>
                  <a:pt x="838" y="1853"/>
                </a:cubicBezTo>
                <a:cubicBezTo>
                  <a:pt x="807" y="1850"/>
                  <a:pt x="777" y="1846"/>
                  <a:pt x="747" y="1840"/>
                </a:cubicBezTo>
                <a:cubicBezTo>
                  <a:pt x="718" y="1834"/>
                  <a:pt x="688" y="1826"/>
                  <a:pt x="659" y="1818"/>
                </a:cubicBezTo>
                <a:cubicBezTo>
                  <a:pt x="630" y="1809"/>
                  <a:pt x="601" y="1799"/>
                  <a:pt x="573" y="1787"/>
                </a:cubicBezTo>
                <a:cubicBezTo>
                  <a:pt x="545" y="1775"/>
                  <a:pt x="518" y="1762"/>
                  <a:pt x="491" y="1748"/>
                </a:cubicBezTo>
                <a:cubicBezTo>
                  <a:pt x="464" y="1734"/>
                  <a:pt x="438" y="1718"/>
                  <a:pt x="413" y="1701"/>
                </a:cubicBezTo>
                <a:cubicBezTo>
                  <a:pt x="387" y="1684"/>
                  <a:pt x="363" y="1666"/>
                  <a:pt x="340" y="1647"/>
                </a:cubicBezTo>
                <a:cubicBezTo>
                  <a:pt x="316" y="1628"/>
                  <a:pt x="294" y="1607"/>
                  <a:pt x="272" y="1586"/>
                </a:cubicBezTo>
                <a:cubicBezTo>
                  <a:pt x="251" y="1564"/>
                  <a:pt x="230" y="1542"/>
                  <a:pt x="211" y="1518"/>
                </a:cubicBezTo>
                <a:cubicBezTo>
                  <a:pt x="192" y="1495"/>
                  <a:pt x="173" y="1470"/>
                  <a:pt x="157" y="1445"/>
                </a:cubicBezTo>
                <a:cubicBezTo>
                  <a:pt x="140" y="1420"/>
                  <a:pt x="124" y="1394"/>
                  <a:pt x="110" y="1367"/>
                </a:cubicBezTo>
                <a:cubicBezTo>
                  <a:pt x="95" y="1340"/>
                  <a:pt x="82" y="1312"/>
                  <a:pt x="71" y="1284"/>
                </a:cubicBezTo>
                <a:cubicBezTo>
                  <a:pt x="59" y="1256"/>
                  <a:pt x="49" y="1228"/>
                  <a:pt x="40" y="1199"/>
                </a:cubicBezTo>
                <a:cubicBezTo>
                  <a:pt x="31" y="1170"/>
                  <a:pt x="24" y="1140"/>
                  <a:pt x="18" y="1110"/>
                </a:cubicBezTo>
                <a:cubicBezTo>
                  <a:pt x="12" y="1080"/>
                  <a:pt x="8" y="1050"/>
                  <a:pt x="5" y="1020"/>
                </a:cubicBezTo>
                <a:cubicBezTo>
                  <a:pt x="2" y="990"/>
                  <a:pt x="0" y="959"/>
                  <a:pt x="0" y="928"/>
                </a:cubicBezTo>
                <a:cubicBezTo>
                  <a:pt x="0" y="898"/>
                  <a:pt x="2" y="867"/>
                  <a:pt x="5" y="837"/>
                </a:cubicBezTo>
                <a:cubicBezTo>
                  <a:pt x="8" y="807"/>
                  <a:pt x="12" y="777"/>
                  <a:pt x="18" y="747"/>
                </a:cubicBezTo>
                <a:cubicBezTo>
                  <a:pt x="24" y="717"/>
                  <a:pt x="31" y="688"/>
                  <a:pt x="40" y="659"/>
                </a:cubicBezTo>
                <a:cubicBezTo>
                  <a:pt x="49" y="629"/>
                  <a:pt x="59" y="601"/>
                  <a:pt x="71" y="573"/>
                </a:cubicBezTo>
                <a:cubicBezTo>
                  <a:pt x="82" y="545"/>
                  <a:pt x="95" y="517"/>
                  <a:pt x="110" y="490"/>
                </a:cubicBezTo>
                <a:cubicBezTo>
                  <a:pt x="124" y="464"/>
                  <a:pt x="140" y="437"/>
                  <a:pt x="157" y="412"/>
                </a:cubicBezTo>
                <a:cubicBezTo>
                  <a:pt x="173" y="387"/>
                  <a:pt x="192" y="363"/>
                  <a:pt x="211" y="339"/>
                </a:cubicBezTo>
                <a:cubicBezTo>
                  <a:pt x="230" y="316"/>
                  <a:pt x="251" y="293"/>
                  <a:pt x="272" y="272"/>
                </a:cubicBezTo>
                <a:cubicBezTo>
                  <a:pt x="294" y="250"/>
                  <a:pt x="316" y="230"/>
                  <a:pt x="340" y="210"/>
                </a:cubicBezTo>
                <a:cubicBezTo>
                  <a:pt x="363" y="191"/>
                  <a:pt x="387" y="173"/>
                  <a:pt x="413" y="156"/>
                </a:cubicBezTo>
                <a:cubicBezTo>
                  <a:pt x="438" y="139"/>
                  <a:pt x="464" y="124"/>
                  <a:pt x="491" y="109"/>
                </a:cubicBezTo>
                <a:cubicBezTo>
                  <a:pt x="518" y="95"/>
                  <a:pt x="545" y="82"/>
                  <a:pt x="573" y="70"/>
                </a:cubicBezTo>
                <a:cubicBezTo>
                  <a:pt x="601" y="59"/>
                  <a:pt x="630" y="48"/>
                  <a:pt x="659" y="40"/>
                </a:cubicBezTo>
                <a:cubicBezTo>
                  <a:pt x="688" y="31"/>
                  <a:pt x="718" y="23"/>
                  <a:pt x="747" y="17"/>
                </a:cubicBezTo>
                <a:cubicBezTo>
                  <a:pt x="777" y="11"/>
                  <a:pt x="807" y="7"/>
                  <a:pt x="838" y="4"/>
                </a:cubicBezTo>
                <a:cubicBezTo>
                  <a:pt x="868" y="1"/>
                  <a:pt x="898" y="0"/>
                  <a:pt x="930" y="0"/>
                </a:cubicBezTo>
                <a:cubicBezTo>
                  <a:pt x="960" y="0"/>
                  <a:pt x="990" y="1"/>
                  <a:pt x="1021" y="4"/>
                </a:cubicBezTo>
                <a:cubicBezTo>
                  <a:pt x="1051" y="7"/>
                  <a:pt x="1081" y="11"/>
                  <a:pt x="1111" y="17"/>
                </a:cubicBezTo>
                <a:cubicBezTo>
                  <a:pt x="1141" y="23"/>
                  <a:pt x="1170" y="31"/>
                  <a:pt x="1199" y="40"/>
                </a:cubicBezTo>
                <a:cubicBezTo>
                  <a:pt x="1228" y="48"/>
                  <a:pt x="1257" y="59"/>
                  <a:pt x="1285" y="70"/>
                </a:cubicBezTo>
                <a:cubicBezTo>
                  <a:pt x="1313" y="82"/>
                  <a:pt x="1341" y="95"/>
                  <a:pt x="1367" y="109"/>
                </a:cubicBezTo>
                <a:cubicBezTo>
                  <a:pt x="1394" y="124"/>
                  <a:pt x="1420" y="139"/>
                  <a:pt x="1445" y="156"/>
                </a:cubicBezTo>
                <a:cubicBezTo>
                  <a:pt x="1471" y="173"/>
                  <a:pt x="1495" y="191"/>
                  <a:pt x="1519" y="210"/>
                </a:cubicBezTo>
                <a:cubicBezTo>
                  <a:pt x="1542" y="230"/>
                  <a:pt x="1565" y="250"/>
                  <a:pt x="1586" y="272"/>
                </a:cubicBezTo>
                <a:cubicBezTo>
                  <a:pt x="1608" y="293"/>
                  <a:pt x="1628" y="316"/>
                  <a:pt x="1647" y="339"/>
                </a:cubicBezTo>
                <a:cubicBezTo>
                  <a:pt x="1667" y="363"/>
                  <a:pt x="1685" y="387"/>
                  <a:pt x="1702" y="412"/>
                </a:cubicBezTo>
                <a:cubicBezTo>
                  <a:pt x="1719" y="437"/>
                  <a:pt x="1734" y="464"/>
                  <a:pt x="1749" y="490"/>
                </a:cubicBezTo>
                <a:cubicBezTo>
                  <a:pt x="1763" y="517"/>
                  <a:pt x="1776" y="545"/>
                  <a:pt x="1787" y="573"/>
                </a:cubicBezTo>
                <a:cubicBezTo>
                  <a:pt x="1799" y="601"/>
                  <a:pt x="1809" y="629"/>
                  <a:pt x="1818" y="659"/>
                </a:cubicBezTo>
                <a:cubicBezTo>
                  <a:pt x="1827" y="688"/>
                  <a:pt x="1834" y="717"/>
                  <a:pt x="1840" y="747"/>
                </a:cubicBezTo>
                <a:cubicBezTo>
                  <a:pt x="1846" y="777"/>
                  <a:pt x="1851" y="807"/>
                  <a:pt x="1854" y="837"/>
                </a:cubicBezTo>
                <a:cubicBezTo>
                  <a:pt x="1857" y="867"/>
                  <a:pt x="1858" y="898"/>
                  <a:pt x="1858" y="928"/>
                </a:cubicBezTo>
                <a:close/>
              </a:path>
            </a:pathLst>
          </a:custGeom>
          <a:solidFill>
            <a:srgbClr val="8EC5FF">
              <a:alpha val="1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9" name="Freihandform: Form 458"/>
          <p:cNvSpPr/>
          <p:nvPr/>
        </p:nvSpPr>
        <p:spPr>
          <a:xfrm>
            <a:off x="1337040" y="4846680"/>
            <a:ext cx="534960" cy="535320"/>
          </a:xfrm>
          <a:custGeom>
            <a:avLst/>
            <a:gdLst/>
            <a:ahLst/>
            <a:cxnLst/>
            <a:rect l="0" t="0" r="r" b="b"/>
            <a:pathLst>
              <a:path w="1486" h="1487">
                <a:moveTo>
                  <a:pt x="1486" y="744"/>
                </a:moveTo>
                <a:cubicBezTo>
                  <a:pt x="1486" y="768"/>
                  <a:pt x="1485" y="792"/>
                  <a:pt x="1482" y="817"/>
                </a:cubicBezTo>
                <a:cubicBezTo>
                  <a:pt x="1479" y="841"/>
                  <a:pt x="1476" y="865"/>
                  <a:pt x="1471" y="889"/>
                </a:cubicBezTo>
                <a:cubicBezTo>
                  <a:pt x="1466" y="913"/>
                  <a:pt x="1460" y="936"/>
                  <a:pt x="1453" y="960"/>
                </a:cubicBezTo>
                <a:cubicBezTo>
                  <a:pt x="1446" y="983"/>
                  <a:pt x="1438" y="1006"/>
                  <a:pt x="1429" y="1028"/>
                </a:cubicBezTo>
                <a:cubicBezTo>
                  <a:pt x="1419" y="1051"/>
                  <a:pt x="1409" y="1073"/>
                  <a:pt x="1398" y="1094"/>
                </a:cubicBezTo>
                <a:cubicBezTo>
                  <a:pt x="1386" y="1116"/>
                  <a:pt x="1374" y="1136"/>
                  <a:pt x="1360" y="1157"/>
                </a:cubicBezTo>
                <a:cubicBezTo>
                  <a:pt x="1347" y="1177"/>
                  <a:pt x="1332" y="1196"/>
                  <a:pt x="1317" y="1215"/>
                </a:cubicBezTo>
                <a:cubicBezTo>
                  <a:pt x="1301" y="1234"/>
                  <a:pt x="1285" y="1252"/>
                  <a:pt x="1268" y="1269"/>
                </a:cubicBezTo>
                <a:cubicBezTo>
                  <a:pt x="1250" y="1286"/>
                  <a:pt x="1232" y="1303"/>
                  <a:pt x="1214" y="1318"/>
                </a:cubicBezTo>
                <a:cubicBezTo>
                  <a:pt x="1195" y="1334"/>
                  <a:pt x="1175" y="1348"/>
                  <a:pt x="1155" y="1362"/>
                </a:cubicBezTo>
                <a:cubicBezTo>
                  <a:pt x="1135" y="1375"/>
                  <a:pt x="1114" y="1388"/>
                  <a:pt x="1093" y="1399"/>
                </a:cubicBezTo>
                <a:cubicBezTo>
                  <a:pt x="1071" y="1410"/>
                  <a:pt x="1049" y="1421"/>
                  <a:pt x="1027" y="1430"/>
                </a:cubicBezTo>
                <a:cubicBezTo>
                  <a:pt x="1004" y="1439"/>
                  <a:pt x="981" y="1448"/>
                  <a:pt x="958" y="1455"/>
                </a:cubicBezTo>
                <a:cubicBezTo>
                  <a:pt x="935" y="1462"/>
                  <a:pt x="911" y="1468"/>
                  <a:pt x="887" y="1472"/>
                </a:cubicBezTo>
                <a:cubicBezTo>
                  <a:pt x="863" y="1477"/>
                  <a:pt x="839" y="1481"/>
                  <a:pt x="815" y="1483"/>
                </a:cubicBezTo>
                <a:cubicBezTo>
                  <a:pt x="791" y="1486"/>
                  <a:pt x="767" y="1487"/>
                  <a:pt x="742" y="1487"/>
                </a:cubicBezTo>
                <a:cubicBezTo>
                  <a:pt x="718" y="1487"/>
                  <a:pt x="694" y="1486"/>
                  <a:pt x="670" y="1483"/>
                </a:cubicBezTo>
                <a:cubicBezTo>
                  <a:pt x="645" y="1481"/>
                  <a:pt x="621" y="1477"/>
                  <a:pt x="597" y="1472"/>
                </a:cubicBezTo>
                <a:cubicBezTo>
                  <a:pt x="574" y="1468"/>
                  <a:pt x="550" y="1462"/>
                  <a:pt x="527" y="1455"/>
                </a:cubicBezTo>
                <a:cubicBezTo>
                  <a:pt x="503" y="1448"/>
                  <a:pt x="481" y="1439"/>
                  <a:pt x="458" y="1430"/>
                </a:cubicBezTo>
                <a:cubicBezTo>
                  <a:pt x="436" y="1421"/>
                  <a:pt x="414" y="1410"/>
                  <a:pt x="392" y="1399"/>
                </a:cubicBezTo>
                <a:cubicBezTo>
                  <a:pt x="371" y="1388"/>
                  <a:pt x="350" y="1375"/>
                  <a:pt x="330" y="1362"/>
                </a:cubicBezTo>
                <a:cubicBezTo>
                  <a:pt x="309" y="1348"/>
                  <a:pt x="290" y="1334"/>
                  <a:pt x="271" y="1318"/>
                </a:cubicBezTo>
                <a:cubicBezTo>
                  <a:pt x="252" y="1303"/>
                  <a:pt x="234" y="1286"/>
                  <a:pt x="217" y="1269"/>
                </a:cubicBezTo>
                <a:cubicBezTo>
                  <a:pt x="200" y="1252"/>
                  <a:pt x="184" y="1234"/>
                  <a:pt x="168" y="1215"/>
                </a:cubicBezTo>
                <a:cubicBezTo>
                  <a:pt x="153" y="1196"/>
                  <a:pt x="138" y="1177"/>
                  <a:pt x="125" y="1157"/>
                </a:cubicBezTo>
                <a:cubicBezTo>
                  <a:pt x="111" y="1136"/>
                  <a:pt x="99" y="1116"/>
                  <a:pt x="87" y="1094"/>
                </a:cubicBezTo>
                <a:cubicBezTo>
                  <a:pt x="76" y="1073"/>
                  <a:pt x="65" y="1051"/>
                  <a:pt x="56" y="1028"/>
                </a:cubicBezTo>
                <a:cubicBezTo>
                  <a:pt x="47" y="1006"/>
                  <a:pt x="39" y="983"/>
                  <a:pt x="32" y="960"/>
                </a:cubicBezTo>
                <a:cubicBezTo>
                  <a:pt x="25" y="936"/>
                  <a:pt x="19" y="913"/>
                  <a:pt x="14" y="889"/>
                </a:cubicBezTo>
                <a:cubicBezTo>
                  <a:pt x="9" y="865"/>
                  <a:pt x="6" y="841"/>
                  <a:pt x="3" y="817"/>
                </a:cubicBezTo>
                <a:cubicBezTo>
                  <a:pt x="1" y="792"/>
                  <a:pt x="0" y="768"/>
                  <a:pt x="0" y="744"/>
                </a:cubicBezTo>
                <a:cubicBezTo>
                  <a:pt x="0" y="720"/>
                  <a:pt x="1" y="695"/>
                  <a:pt x="3" y="671"/>
                </a:cubicBezTo>
                <a:cubicBezTo>
                  <a:pt x="6" y="647"/>
                  <a:pt x="9" y="622"/>
                  <a:pt x="14" y="598"/>
                </a:cubicBezTo>
                <a:cubicBezTo>
                  <a:pt x="19" y="574"/>
                  <a:pt x="25" y="551"/>
                  <a:pt x="32" y="527"/>
                </a:cubicBezTo>
                <a:cubicBezTo>
                  <a:pt x="39" y="504"/>
                  <a:pt x="47" y="481"/>
                  <a:pt x="56" y="459"/>
                </a:cubicBezTo>
                <a:cubicBezTo>
                  <a:pt x="65" y="436"/>
                  <a:pt x="76" y="414"/>
                  <a:pt x="87" y="393"/>
                </a:cubicBezTo>
                <a:cubicBezTo>
                  <a:pt x="99" y="371"/>
                  <a:pt x="111" y="350"/>
                  <a:pt x="125" y="330"/>
                </a:cubicBezTo>
                <a:cubicBezTo>
                  <a:pt x="138" y="310"/>
                  <a:pt x="153" y="290"/>
                  <a:pt x="168" y="272"/>
                </a:cubicBezTo>
                <a:cubicBezTo>
                  <a:pt x="184" y="253"/>
                  <a:pt x="200" y="235"/>
                  <a:pt x="217" y="218"/>
                </a:cubicBezTo>
                <a:cubicBezTo>
                  <a:pt x="234" y="200"/>
                  <a:pt x="252" y="184"/>
                  <a:pt x="271" y="169"/>
                </a:cubicBezTo>
                <a:cubicBezTo>
                  <a:pt x="290" y="153"/>
                  <a:pt x="309" y="139"/>
                  <a:pt x="330" y="125"/>
                </a:cubicBezTo>
                <a:cubicBezTo>
                  <a:pt x="350" y="112"/>
                  <a:pt x="371" y="99"/>
                  <a:pt x="392" y="88"/>
                </a:cubicBezTo>
                <a:cubicBezTo>
                  <a:pt x="414" y="76"/>
                  <a:pt x="436" y="66"/>
                  <a:pt x="458" y="57"/>
                </a:cubicBezTo>
                <a:cubicBezTo>
                  <a:pt x="481" y="47"/>
                  <a:pt x="503" y="39"/>
                  <a:pt x="527" y="32"/>
                </a:cubicBezTo>
                <a:cubicBezTo>
                  <a:pt x="550" y="25"/>
                  <a:pt x="574" y="19"/>
                  <a:pt x="597" y="14"/>
                </a:cubicBezTo>
                <a:cubicBezTo>
                  <a:pt x="621" y="10"/>
                  <a:pt x="645" y="6"/>
                  <a:pt x="670" y="4"/>
                </a:cubicBezTo>
                <a:cubicBezTo>
                  <a:pt x="694" y="1"/>
                  <a:pt x="718" y="0"/>
                  <a:pt x="742" y="0"/>
                </a:cubicBezTo>
                <a:cubicBezTo>
                  <a:pt x="767" y="0"/>
                  <a:pt x="791" y="1"/>
                  <a:pt x="815" y="4"/>
                </a:cubicBezTo>
                <a:cubicBezTo>
                  <a:pt x="839" y="6"/>
                  <a:pt x="863" y="10"/>
                  <a:pt x="887" y="14"/>
                </a:cubicBezTo>
                <a:cubicBezTo>
                  <a:pt x="911" y="19"/>
                  <a:pt x="935" y="25"/>
                  <a:pt x="958" y="32"/>
                </a:cubicBezTo>
                <a:cubicBezTo>
                  <a:pt x="981" y="39"/>
                  <a:pt x="1004" y="47"/>
                  <a:pt x="1027" y="57"/>
                </a:cubicBezTo>
                <a:cubicBezTo>
                  <a:pt x="1049" y="66"/>
                  <a:pt x="1071" y="76"/>
                  <a:pt x="1093" y="88"/>
                </a:cubicBezTo>
                <a:cubicBezTo>
                  <a:pt x="1114" y="99"/>
                  <a:pt x="1135" y="112"/>
                  <a:pt x="1155" y="125"/>
                </a:cubicBezTo>
                <a:cubicBezTo>
                  <a:pt x="1175" y="139"/>
                  <a:pt x="1195" y="153"/>
                  <a:pt x="1214" y="169"/>
                </a:cubicBezTo>
                <a:cubicBezTo>
                  <a:pt x="1232" y="184"/>
                  <a:pt x="1250" y="200"/>
                  <a:pt x="1268" y="218"/>
                </a:cubicBezTo>
                <a:cubicBezTo>
                  <a:pt x="1285" y="235"/>
                  <a:pt x="1301" y="253"/>
                  <a:pt x="1317" y="272"/>
                </a:cubicBezTo>
                <a:cubicBezTo>
                  <a:pt x="1332" y="290"/>
                  <a:pt x="1347" y="310"/>
                  <a:pt x="1360" y="330"/>
                </a:cubicBezTo>
                <a:cubicBezTo>
                  <a:pt x="1374" y="350"/>
                  <a:pt x="1386" y="371"/>
                  <a:pt x="1398" y="393"/>
                </a:cubicBezTo>
                <a:cubicBezTo>
                  <a:pt x="1409" y="414"/>
                  <a:pt x="1419" y="436"/>
                  <a:pt x="1429" y="459"/>
                </a:cubicBezTo>
                <a:cubicBezTo>
                  <a:pt x="1438" y="481"/>
                  <a:pt x="1446" y="504"/>
                  <a:pt x="1453" y="527"/>
                </a:cubicBezTo>
                <a:cubicBezTo>
                  <a:pt x="1460" y="551"/>
                  <a:pt x="1466" y="574"/>
                  <a:pt x="1471" y="598"/>
                </a:cubicBezTo>
                <a:cubicBezTo>
                  <a:pt x="1476" y="622"/>
                  <a:pt x="1479" y="647"/>
                  <a:pt x="1482" y="671"/>
                </a:cubicBezTo>
                <a:cubicBezTo>
                  <a:pt x="1485" y="695"/>
                  <a:pt x="1486" y="720"/>
                  <a:pt x="1486" y="744"/>
                </a:cubicBezTo>
                <a:close/>
              </a:path>
            </a:pathLst>
          </a:custGeom>
          <a:solidFill>
            <a:srgbClr val="7BF1A8">
              <a:alpha val="1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0" name="Textfeld 459"/>
          <p:cNvSpPr txBox="1"/>
          <p:nvPr/>
        </p:nvSpPr>
        <p:spPr>
          <a:xfrm>
            <a:off x="10350000" y="6485040"/>
            <a:ext cx="2642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7/12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1" name="Grafik 460"/>
          <p:cNvPicPr/>
          <p:nvPr/>
        </p:nvPicPr>
        <p:blipFill>
          <a:blip r:embed="rId2"/>
          <a:stretch/>
        </p:blipFill>
        <p:spPr>
          <a:xfrm>
            <a:off x="0" y="0"/>
            <a:ext cx="10696320" cy="60915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62" name="Grafik 461"/>
          <p:cNvPicPr/>
          <p:nvPr/>
        </p:nvPicPr>
        <p:blipFill>
          <a:blip r:embed="rId3"/>
          <a:stretch/>
        </p:blipFill>
        <p:spPr>
          <a:xfrm>
            <a:off x="534960" y="735480"/>
            <a:ext cx="801720" cy="33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63" name="Freihandform: Form 462"/>
          <p:cNvSpPr/>
          <p:nvPr/>
        </p:nvSpPr>
        <p:spPr>
          <a:xfrm>
            <a:off x="0" y="5623920"/>
            <a:ext cx="10696680" cy="468360"/>
          </a:xfrm>
          <a:custGeom>
            <a:avLst/>
            <a:gdLst/>
            <a:ahLst/>
            <a:cxnLst/>
            <a:rect l="0" t="0" r="r" b="b"/>
            <a:pathLst>
              <a:path w="29713" h="1301">
                <a:moveTo>
                  <a:pt x="0" y="0"/>
                </a:moveTo>
                <a:lnTo>
                  <a:pt x="29713" y="0"/>
                </a:lnTo>
                <a:lnTo>
                  <a:pt x="29713" y="1301"/>
                </a:lnTo>
                <a:lnTo>
                  <a:pt x="0" y="1301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3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464" name="Grafik 463"/>
          <p:cNvPicPr/>
          <p:nvPr/>
        </p:nvPicPr>
        <p:blipFill>
          <a:blip r:embed="rId4"/>
          <a:stretch/>
        </p:blipFill>
        <p:spPr>
          <a:xfrm>
            <a:off x="334440" y="5799600"/>
            <a:ext cx="10008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65" name="Textfeld 464"/>
          <p:cNvSpPr txBox="1"/>
          <p:nvPr/>
        </p:nvSpPr>
        <p:spPr>
          <a:xfrm>
            <a:off x="534960" y="322560"/>
            <a:ext cx="8669160" cy="3495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2370" b="1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Einﬂuss des Antikörperstatus auf die Therapiewahl</a:t>
            </a:r>
            <a:endParaRPr lang="en-US" sz="237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6" name="Textfeld 465"/>
          <p:cNvSpPr txBox="1"/>
          <p:nvPr/>
        </p:nvSpPr>
        <p:spPr>
          <a:xfrm>
            <a:off x="501480" y="5791320"/>
            <a:ext cx="7722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 13. Juli 2025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7" name="Freihandform: Form 466"/>
          <p:cNvSpPr/>
          <p:nvPr/>
        </p:nvSpPr>
        <p:spPr>
          <a:xfrm>
            <a:off x="401040" y="1119600"/>
            <a:ext cx="3167280" cy="4304160"/>
          </a:xfrm>
          <a:custGeom>
            <a:avLst/>
            <a:gdLst/>
            <a:ahLst/>
            <a:cxnLst/>
            <a:rect l="0" t="0" r="r" b="b"/>
            <a:pathLst>
              <a:path w="8798" h="11956">
                <a:moveTo>
                  <a:pt x="0" y="11677"/>
                </a:moveTo>
                <a:lnTo>
                  <a:pt x="0" y="232"/>
                </a:lnTo>
                <a:cubicBezTo>
                  <a:pt x="0" y="217"/>
                  <a:pt x="2" y="202"/>
                  <a:pt x="5" y="187"/>
                </a:cubicBezTo>
                <a:cubicBezTo>
                  <a:pt x="9" y="172"/>
                  <a:pt x="14" y="157"/>
                  <a:pt x="21" y="143"/>
                </a:cubicBezTo>
                <a:cubicBezTo>
                  <a:pt x="28" y="129"/>
                  <a:pt x="37" y="116"/>
                  <a:pt x="47" y="103"/>
                </a:cubicBezTo>
                <a:cubicBezTo>
                  <a:pt x="57" y="91"/>
                  <a:pt x="68" y="79"/>
                  <a:pt x="81" y="68"/>
                </a:cubicBezTo>
                <a:cubicBezTo>
                  <a:pt x="94" y="57"/>
                  <a:pt x="108" y="48"/>
                  <a:pt x="124" y="39"/>
                </a:cubicBezTo>
                <a:cubicBezTo>
                  <a:pt x="139" y="31"/>
                  <a:pt x="155" y="24"/>
                  <a:pt x="172" y="18"/>
                </a:cubicBezTo>
                <a:cubicBezTo>
                  <a:pt x="189" y="12"/>
                  <a:pt x="206" y="7"/>
                  <a:pt x="224" y="5"/>
                </a:cubicBezTo>
                <a:cubicBezTo>
                  <a:pt x="242" y="2"/>
                  <a:pt x="260" y="0"/>
                  <a:pt x="278" y="0"/>
                </a:cubicBezTo>
                <a:lnTo>
                  <a:pt x="8520" y="0"/>
                </a:lnTo>
                <a:cubicBezTo>
                  <a:pt x="8538" y="0"/>
                  <a:pt x="8556" y="2"/>
                  <a:pt x="8574" y="5"/>
                </a:cubicBezTo>
                <a:cubicBezTo>
                  <a:pt x="8592" y="7"/>
                  <a:pt x="8610" y="12"/>
                  <a:pt x="8627" y="18"/>
                </a:cubicBezTo>
                <a:cubicBezTo>
                  <a:pt x="8643" y="24"/>
                  <a:pt x="8659" y="31"/>
                  <a:pt x="8675" y="39"/>
                </a:cubicBezTo>
                <a:cubicBezTo>
                  <a:pt x="8690" y="48"/>
                  <a:pt x="8704" y="57"/>
                  <a:pt x="8717" y="68"/>
                </a:cubicBezTo>
                <a:cubicBezTo>
                  <a:pt x="8730" y="79"/>
                  <a:pt x="8741" y="91"/>
                  <a:pt x="8752" y="103"/>
                </a:cubicBezTo>
                <a:cubicBezTo>
                  <a:pt x="8762" y="116"/>
                  <a:pt x="8770" y="129"/>
                  <a:pt x="8777" y="143"/>
                </a:cubicBezTo>
                <a:cubicBezTo>
                  <a:pt x="8784" y="157"/>
                  <a:pt x="8790" y="172"/>
                  <a:pt x="8793" y="187"/>
                </a:cubicBezTo>
                <a:cubicBezTo>
                  <a:pt x="8797" y="202"/>
                  <a:pt x="8798" y="217"/>
                  <a:pt x="8798" y="232"/>
                </a:cubicBezTo>
                <a:lnTo>
                  <a:pt x="8798" y="11677"/>
                </a:lnTo>
                <a:cubicBezTo>
                  <a:pt x="8798" y="11696"/>
                  <a:pt x="8797" y="11714"/>
                  <a:pt x="8793" y="11732"/>
                </a:cubicBezTo>
                <a:cubicBezTo>
                  <a:pt x="8790" y="11749"/>
                  <a:pt x="8784" y="11767"/>
                  <a:pt x="8777" y="11784"/>
                </a:cubicBezTo>
                <a:cubicBezTo>
                  <a:pt x="8770" y="11801"/>
                  <a:pt x="8762" y="11817"/>
                  <a:pt x="8752" y="11832"/>
                </a:cubicBezTo>
                <a:cubicBezTo>
                  <a:pt x="8741" y="11847"/>
                  <a:pt x="8730" y="11861"/>
                  <a:pt x="8717" y="11874"/>
                </a:cubicBezTo>
                <a:cubicBezTo>
                  <a:pt x="8704" y="11887"/>
                  <a:pt x="8690" y="11899"/>
                  <a:pt x="8675" y="11909"/>
                </a:cubicBezTo>
                <a:cubicBezTo>
                  <a:pt x="8659" y="11919"/>
                  <a:pt x="8643" y="11928"/>
                  <a:pt x="8627" y="11935"/>
                </a:cubicBezTo>
                <a:cubicBezTo>
                  <a:pt x="8610" y="11942"/>
                  <a:pt x="8592" y="11947"/>
                  <a:pt x="8574" y="11950"/>
                </a:cubicBezTo>
                <a:cubicBezTo>
                  <a:pt x="8556" y="11954"/>
                  <a:pt x="8538" y="11956"/>
                  <a:pt x="8520" y="11956"/>
                </a:cubicBezTo>
                <a:lnTo>
                  <a:pt x="278" y="11956"/>
                </a:lnTo>
                <a:cubicBezTo>
                  <a:pt x="260" y="11956"/>
                  <a:pt x="242" y="11954"/>
                  <a:pt x="224" y="11950"/>
                </a:cubicBezTo>
                <a:cubicBezTo>
                  <a:pt x="206" y="11947"/>
                  <a:pt x="189" y="11942"/>
                  <a:pt x="172" y="11935"/>
                </a:cubicBezTo>
                <a:cubicBezTo>
                  <a:pt x="155" y="11928"/>
                  <a:pt x="139" y="11919"/>
                  <a:pt x="124" y="11909"/>
                </a:cubicBezTo>
                <a:cubicBezTo>
                  <a:pt x="108" y="11899"/>
                  <a:pt x="94" y="11887"/>
                  <a:pt x="81" y="11874"/>
                </a:cubicBezTo>
                <a:cubicBezTo>
                  <a:pt x="68" y="11861"/>
                  <a:pt x="57" y="11847"/>
                  <a:pt x="47" y="11832"/>
                </a:cubicBezTo>
                <a:cubicBezTo>
                  <a:pt x="37" y="11817"/>
                  <a:pt x="28" y="11801"/>
                  <a:pt x="21" y="11784"/>
                </a:cubicBezTo>
                <a:cubicBezTo>
                  <a:pt x="14" y="11767"/>
                  <a:pt x="9" y="11749"/>
                  <a:pt x="5" y="11732"/>
                </a:cubicBezTo>
                <a:cubicBezTo>
                  <a:pt x="2" y="11714"/>
                  <a:pt x="0" y="11696"/>
                  <a:pt x="0" y="11677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8" name="Freihandform: Form 467"/>
          <p:cNvSpPr/>
          <p:nvPr/>
        </p:nvSpPr>
        <p:spPr>
          <a:xfrm>
            <a:off x="401040" y="1103040"/>
            <a:ext cx="3167280" cy="100440"/>
          </a:xfrm>
          <a:custGeom>
            <a:avLst/>
            <a:gdLst/>
            <a:ahLst/>
            <a:cxnLst/>
            <a:rect l="0" t="0" r="r" b="b"/>
            <a:pathLst>
              <a:path w="8798" h="279">
                <a:moveTo>
                  <a:pt x="8777" y="208"/>
                </a:moveTo>
                <a:cubicBezTo>
                  <a:pt x="8763" y="185"/>
                  <a:pt x="8743" y="165"/>
                  <a:pt x="8717" y="148"/>
                </a:cubicBezTo>
                <a:cubicBezTo>
                  <a:pt x="8691" y="129"/>
                  <a:pt x="8661" y="116"/>
                  <a:pt x="8627" y="107"/>
                </a:cubicBezTo>
                <a:cubicBezTo>
                  <a:pt x="8592" y="97"/>
                  <a:pt x="8557" y="92"/>
                  <a:pt x="8520" y="92"/>
                </a:cubicBezTo>
                <a:lnTo>
                  <a:pt x="278" y="92"/>
                </a:lnTo>
                <a:cubicBezTo>
                  <a:pt x="241" y="92"/>
                  <a:pt x="206" y="97"/>
                  <a:pt x="172" y="107"/>
                </a:cubicBezTo>
                <a:cubicBezTo>
                  <a:pt x="138" y="116"/>
                  <a:pt x="107" y="129"/>
                  <a:pt x="81" y="148"/>
                </a:cubicBezTo>
                <a:cubicBezTo>
                  <a:pt x="55" y="165"/>
                  <a:pt x="35" y="185"/>
                  <a:pt x="21" y="208"/>
                </a:cubicBezTo>
                <a:cubicBezTo>
                  <a:pt x="7" y="231"/>
                  <a:pt x="0" y="255"/>
                  <a:pt x="0" y="279"/>
                </a:cubicBezTo>
                <a:cubicBezTo>
                  <a:pt x="0" y="242"/>
                  <a:pt x="7" y="207"/>
                  <a:pt x="21" y="173"/>
                </a:cubicBezTo>
                <a:cubicBezTo>
                  <a:pt x="35" y="138"/>
                  <a:pt x="55" y="107"/>
                  <a:pt x="81" y="81"/>
                </a:cubicBezTo>
                <a:cubicBezTo>
                  <a:pt x="107" y="55"/>
                  <a:pt x="138" y="35"/>
                  <a:pt x="172" y="21"/>
                </a:cubicBezTo>
                <a:cubicBezTo>
                  <a:pt x="206" y="7"/>
                  <a:pt x="241" y="0"/>
                  <a:pt x="278" y="0"/>
                </a:cubicBezTo>
                <a:lnTo>
                  <a:pt x="8520" y="0"/>
                </a:lnTo>
                <a:cubicBezTo>
                  <a:pt x="8557" y="0"/>
                  <a:pt x="8592" y="7"/>
                  <a:pt x="8627" y="21"/>
                </a:cubicBezTo>
                <a:cubicBezTo>
                  <a:pt x="8661" y="35"/>
                  <a:pt x="8691" y="55"/>
                  <a:pt x="8717" y="81"/>
                </a:cubicBezTo>
                <a:cubicBezTo>
                  <a:pt x="8743" y="107"/>
                  <a:pt x="8763" y="138"/>
                  <a:pt x="8777" y="173"/>
                </a:cubicBezTo>
                <a:cubicBezTo>
                  <a:pt x="8791" y="207"/>
                  <a:pt x="8798" y="242"/>
                  <a:pt x="8798" y="279"/>
                </a:cubicBezTo>
                <a:cubicBezTo>
                  <a:pt x="8798" y="255"/>
                  <a:pt x="8791" y="231"/>
                  <a:pt x="8777" y="208"/>
                </a:cubicBezTo>
                <a:close/>
              </a:path>
            </a:pathLst>
          </a:custGeom>
          <a:solidFill>
            <a:srgbClr val="60A5FA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9" name="Freihandform: Form 468"/>
          <p:cNvSpPr/>
          <p:nvPr/>
        </p:nvSpPr>
        <p:spPr>
          <a:xfrm>
            <a:off x="568080" y="2072160"/>
            <a:ext cx="2833200" cy="33840"/>
          </a:xfrm>
          <a:custGeom>
            <a:avLst/>
            <a:gdLst/>
            <a:ahLst/>
            <a:cxnLst/>
            <a:rect l="0" t="0" r="r" b="b"/>
            <a:pathLst>
              <a:path w="7870" h="94">
                <a:moveTo>
                  <a:pt x="0" y="0"/>
                </a:moveTo>
                <a:lnTo>
                  <a:pt x="7870" y="0"/>
                </a:lnTo>
                <a:lnTo>
                  <a:pt x="7870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0" name="Freihandform: Form 469"/>
          <p:cNvSpPr/>
          <p:nvPr/>
        </p:nvSpPr>
        <p:spPr>
          <a:xfrm>
            <a:off x="568080" y="2072160"/>
            <a:ext cx="2122920" cy="33840"/>
          </a:xfrm>
          <a:custGeom>
            <a:avLst/>
            <a:gdLst/>
            <a:ahLst/>
            <a:cxnLst/>
            <a:rect l="0" t="0" r="r" b="b"/>
            <a:pathLst>
              <a:path w="5897" h="94">
                <a:moveTo>
                  <a:pt x="0" y="0"/>
                </a:moveTo>
                <a:lnTo>
                  <a:pt x="5897" y="0"/>
                </a:lnTo>
                <a:lnTo>
                  <a:pt x="5897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60A5FA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1" name="Freihandform: Form 470"/>
          <p:cNvSpPr/>
          <p:nvPr/>
        </p:nvSpPr>
        <p:spPr>
          <a:xfrm>
            <a:off x="568080" y="1303560"/>
            <a:ext cx="401400" cy="401400"/>
          </a:xfrm>
          <a:custGeom>
            <a:avLst/>
            <a:gdLst/>
            <a:ahLst/>
            <a:cxnLst/>
            <a:rect l="0" t="0" r="r" b="b"/>
            <a:pathLst>
              <a:path w="1115" h="1115">
                <a:moveTo>
                  <a:pt x="1115" y="558"/>
                </a:moveTo>
                <a:cubicBezTo>
                  <a:pt x="1115" y="594"/>
                  <a:pt x="1112" y="631"/>
                  <a:pt x="1105" y="667"/>
                </a:cubicBezTo>
                <a:cubicBezTo>
                  <a:pt x="1097" y="702"/>
                  <a:pt x="1087" y="737"/>
                  <a:pt x="1073" y="771"/>
                </a:cubicBezTo>
                <a:cubicBezTo>
                  <a:pt x="1059" y="805"/>
                  <a:pt x="1042" y="837"/>
                  <a:pt x="1021" y="867"/>
                </a:cubicBezTo>
                <a:cubicBezTo>
                  <a:pt x="1001" y="898"/>
                  <a:pt x="978" y="926"/>
                  <a:pt x="952" y="952"/>
                </a:cubicBezTo>
                <a:cubicBezTo>
                  <a:pt x="926" y="978"/>
                  <a:pt x="898" y="1001"/>
                  <a:pt x="868" y="1021"/>
                </a:cubicBezTo>
                <a:cubicBezTo>
                  <a:pt x="837" y="1041"/>
                  <a:pt x="805" y="1059"/>
                  <a:pt x="771" y="1073"/>
                </a:cubicBezTo>
                <a:cubicBezTo>
                  <a:pt x="738" y="1087"/>
                  <a:pt x="703" y="1097"/>
                  <a:pt x="667" y="1104"/>
                </a:cubicBezTo>
                <a:cubicBezTo>
                  <a:pt x="631" y="1111"/>
                  <a:pt x="595" y="1115"/>
                  <a:pt x="558" y="1115"/>
                </a:cubicBezTo>
                <a:cubicBezTo>
                  <a:pt x="522" y="1115"/>
                  <a:pt x="485" y="1111"/>
                  <a:pt x="449" y="1104"/>
                </a:cubicBezTo>
                <a:cubicBezTo>
                  <a:pt x="414" y="1097"/>
                  <a:pt x="379" y="1087"/>
                  <a:pt x="345" y="1073"/>
                </a:cubicBezTo>
                <a:cubicBezTo>
                  <a:pt x="311" y="1059"/>
                  <a:pt x="279" y="1041"/>
                  <a:pt x="249" y="1021"/>
                </a:cubicBezTo>
                <a:cubicBezTo>
                  <a:pt x="218" y="1001"/>
                  <a:pt x="190" y="978"/>
                  <a:pt x="164" y="952"/>
                </a:cubicBezTo>
                <a:cubicBezTo>
                  <a:pt x="138" y="926"/>
                  <a:pt x="115" y="898"/>
                  <a:pt x="95" y="867"/>
                </a:cubicBezTo>
                <a:cubicBezTo>
                  <a:pt x="74" y="837"/>
                  <a:pt x="56" y="805"/>
                  <a:pt x="42" y="771"/>
                </a:cubicBezTo>
                <a:cubicBezTo>
                  <a:pt x="28" y="737"/>
                  <a:pt x="18" y="702"/>
                  <a:pt x="11" y="667"/>
                </a:cubicBezTo>
                <a:cubicBezTo>
                  <a:pt x="4" y="631"/>
                  <a:pt x="0" y="594"/>
                  <a:pt x="0" y="558"/>
                </a:cubicBezTo>
                <a:cubicBezTo>
                  <a:pt x="0" y="521"/>
                  <a:pt x="4" y="485"/>
                  <a:pt x="11" y="449"/>
                </a:cubicBezTo>
                <a:cubicBezTo>
                  <a:pt x="18" y="413"/>
                  <a:pt x="28" y="378"/>
                  <a:pt x="42" y="345"/>
                </a:cubicBezTo>
                <a:cubicBezTo>
                  <a:pt x="56" y="311"/>
                  <a:pt x="74" y="279"/>
                  <a:pt x="95" y="247"/>
                </a:cubicBezTo>
                <a:cubicBezTo>
                  <a:pt x="115" y="217"/>
                  <a:pt x="138" y="189"/>
                  <a:pt x="164" y="163"/>
                </a:cubicBezTo>
                <a:cubicBezTo>
                  <a:pt x="190" y="137"/>
                  <a:pt x="218" y="114"/>
                  <a:pt x="249" y="94"/>
                </a:cubicBezTo>
                <a:cubicBezTo>
                  <a:pt x="279" y="73"/>
                  <a:pt x="311" y="56"/>
                  <a:pt x="345" y="42"/>
                </a:cubicBezTo>
                <a:cubicBezTo>
                  <a:pt x="379" y="28"/>
                  <a:pt x="414" y="18"/>
                  <a:pt x="449" y="10"/>
                </a:cubicBezTo>
                <a:cubicBezTo>
                  <a:pt x="485" y="3"/>
                  <a:pt x="522" y="0"/>
                  <a:pt x="558" y="0"/>
                </a:cubicBezTo>
                <a:cubicBezTo>
                  <a:pt x="595" y="0"/>
                  <a:pt x="631" y="3"/>
                  <a:pt x="667" y="10"/>
                </a:cubicBezTo>
                <a:cubicBezTo>
                  <a:pt x="703" y="18"/>
                  <a:pt x="738" y="28"/>
                  <a:pt x="771" y="42"/>
                </a:cubicBezTo>
                <a:cubicBezTo>
                  <a:pt x="805" y="56"/>
                  <a:pt x="837" y="73"/>
                  <a:pt x="868" y="94"/>
                </a:cubicBezTo>
                <a:cubicBezTo>
                  <a:pt x="898" y="114"/>
                  <a:pt x="926" y="137"/>
                  <a:pt x="952" y="163"/>
                </a:cubicBezTo>
                <a:cubicBezTo>
                  <a:pt x="978" y="189"/>
                  <a:pt x="1001" y="217"/>
                  <a:pt x="1021" y="247"/>
                </a:cubicBezTo>
                <a:cubicBezTo>
                  <a:pt x="1042" y="279"/>
                  <a:pt x="1059" y="311"/>
                  <a:pt x="1073" y="345"/>
                </a:cubicBezTo>
                <a:cubicBezTo>
                  <a:pt x="1087" y="378"/>
                  <a:pt x="1097" y="413"/>
                  <a:pt x="1105" y="449"/>
                </a:cubicBezTo>
                <a:cubicBezTo>
                  <a:pt x="1112" y="485"/>
                  <a:pt x="1115" y="521"/>
                  <a:pt x="1115" y="558"/>
                </a:cubicBezTo>
                <a:close/>
              </a:path>
            </a:pathLst>
          </a:custGeom>
          <a:solidFill>
            <a:srgbClr val="2B7FFF">
              <a:alpha val="8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72" name="Textfeld 471"/>
          <p:cNvSpPr txBox="1"/>
          <p:nvPr/>
        </p:nvSpPr>
        <p:spPr>
          <a:xfrm>
            <a:off x="3727080" y="5775840"/>
            <a:ext cx="41965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Therapieoptionen für Myasthenia Gravis: Chancen und Risiken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3" name="Textfeld 472"/>
          <p:cNvSpPr txBox="1"/>
          <p:nvPr/>
        </p:nvSpPr>
        <p:spPr>
          <a:xfrm>
            <a:off x="1069560" y="1407600"/>
            <a:ext cx="229284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320" b="1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AChR-Antikörper-positiv</a:t>
            </a:r>
            <a:endParaRPr lang="en-US" sz="13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4" name="Textfeld 473"/>
          <p:cNvSpPr txBox="1"/>
          <p:nvPr/>
        </p:nvSpPr>
        <p:spPr>
          <a:xfrm>
            <a:off x="568080" y="1855080"/>
            <a:ext cx="90216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Häuﬁgste Form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75" name="Grafik 474"/>
          <p:cNvPicPr/>
          <p:nvPr/>
        </p:nvPicPr>
        <p:blipFill>
          <a:blip r:embed="rId5"/>
          <a:stretch/>
        </p:blipFill>
        <p:spPr>
          <a:xfrm>
            <a:off x="568080" y="2574000"/>
            <a:ext cx="11664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76" name="Textfeld 475"/>
          <p:cNvSpPr txBox="1"/>
          <p:nvPr/>
        </p:nvSpPr>
        <p:spPr>
          <a:xfrm>
            <a:off x="568080" y="2267280"/>
            <a:ext cx="155052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18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Therapieansprechen</a:t>
            </a:r>
            <a:endParaRPr lang="en-US" sz="118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7" name="Textfeld 476"/>
          <p:cNvSpPr txBox="1"/>
          <p:nvPr/>
        </p:nvSpPr>
        <p:spPr>
          <a:xfrm>
            <a:off x="752040" y="2557080"/>
            <a:ext cx="25700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Gutes Ansprechen auf klassische Therapien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78" name="Grafik 477"/>
          <p:cNvPicPr/>
          <p:nvPr/>
        </p:nvPicPr>
        <p:blipFill>
          <a:blip r:embed="rId5"/>
          <a:stretch/>
        </p:blipFill>
        <p:spPr>
          <a:xfrm>
            <a:off x="568080" y="2975040"/>
            <a:ext cx="11664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79" name="Textfeld 478"/>
          <p:cNvSpPr txBox="1"/>
          <p:nvPr/>
        </p:nvSpPr>
        <p:spPr>
          <a:xfrm>
            <a:off x="752040" y="2724480"/>
            <a:ext cx="13273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(Steroide, Azathioprin)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0" name="Textfeld 479"/>
          <p:cNvSpPr txBox="1"/>
          <p:nvPr/>
        </p:nvSpPr>
        <p:spPr>
          <a:xfrm>
            <a:off x="752040" y="2958480"/>
            <a:ext cx="25315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Primäre Zielgruppe für neue Therapien wie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81" name="Grafik 480"/>
          <p:cNvPicPr/>
          <p:nvPr/>
        </p:nvPicPr>
        <p:blipFill>
          <a:blip r:embed="rId5"/>
          <a:stretch/>
        </p:blipFill>
        <p:spPr>
          <a:xfrm>
            <a:off x="568080" y="3376080"/>
            <a:ext cx="11664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82" name="Textfeld 481"/>
          <p:cNvSpPr txBox="1"/>
          <p:nvPr/>
        </p:nvSpPr>
        <p:spPr>
          <a:xfrm>
            <a:off x="752040" y="3125520"/>
            <a:ext cx="75708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Efgartigimod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3" name="Textfeld 482"/>
          <p:cNvSpPr txBox="1"/>
          <p:nvPr/>
        </p:nvSpPr>
        <p:spPr>
          <a:xfrm>
            <a:off x="752040" y="3359520"/>
            <a:ext cx="19573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Komplement-Inhibitoren wirksam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84" name="Grafik 483"/>
          <p:cNvPicPr/>
          <p:nvPr/>
        </p:nvPicPr>
        <p:blipFill>
          <a:blip r:embed="rId6"/>
          <a:stretch/>
        </p:blipFill>
        <p:spPr>
          <a:xfrm>
            <a:off x="568080" y="397764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85" name="Textfeld 484"/>
          <p:cNvSpPr txBox="1"/>
          <p:nvPr/>
        </p:nvSpPr>
        <p:spPr>
          <a:xfrm>
            <a:off x="568080" y="3670920"/>
            <a:ext cx="119232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18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Besonderheiten</a:t>
            </a:r>
            <a:endParaRPr lang="en-US" sz="118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6" name="Textfeld 485"/>
          <p:cNvSpPr txBox="1"/>
          <p:nvPr/>
        </p:nvSpPr>
        <p:spPr>
          <a:xfrm>
            <a:off x="768960" y="3961080"/>
            <a:ext cx="248256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Thymektomie bei rein okulärer Form ohne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7" name="Textfeld 486"/>
          <p:cNvSpPr txBox="1"/>
          <p:nvPr/>
        </p:nvSpPr>
        <p:spPr>
          <a:xfrm>
            <a:off x="768960" y="4128120"/>
            <a:ext cx="225756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Thymom in der Regel nicht empfohlen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8" name="Freihandform: Form 487"/>
          <p:cNvSpPr/>
          <p:nvPr/>
        </p:nvSpPr>
        <p:spPr>
          <a:xfrm>
            <a:off x="593280" y="4737960"/>
            <a:ext cx="610200" cy="217800"/>
          </a:xfrm>
          <a:custGeom>
            <a:avLst/>
            <a:gdLst/>
            <a:ahLst/>
            <a:cxnLst/>
            <a:rect l="0" t="0" r="r" b="b"/>
            <a:pathLst>
              <a:path w="1695" h="605">
                <a:moveTo>
                  <a:pt x="0" y="325"/>
                </a:moveTo>
                <a:lnTo>
                  <a:pt x="0" y="279"/>
                </a:lnTo>
                <a:cubicBezTo>
                  <a:pt x="0" y="261"/>
                  <a:pt x="1" y="242"/>
                  <a:pt x="5" y="225"/>
                </a:cubicBezTo>
                <a:cubicBezTo>
                  <a:pt x="9" y="207"/>
                  <a:pt x="14" y="189"/>
                  <a:pt x="21" y="172"/>
                </a:cubicBezTo>
                <a:cubicBezTo>
                  <a:pt x="28" y="155"/>
                  <a:pt x="36" y="139"/>
                  <a:pt x="47" y="124"/>
                </a:cubicBezTo>
                <a:cubicBezTo>
                  <a:pt x="57" y="109"/>
                  <a:pt x="68" y="95"/>
                  <a:pt x="81" y="82"/>
                </a:cubicBezTo>
                <a:cubicBezTo>
                  <a:pt x="94" y="69"/>
                  <a:pt x="108" y="57"/>
                  <a:pt x="123" y="47"/>
                </a:cubicBezTo>
                <a:cubicBezTo>
                  <a:pt x="139" y="37"/>
                  <a:pt x="155" y="29"/>
                  <a:pt x="172" y="22"/>
                </a:cubicBezTo>
                <a:cubicBezTo>
                  <a:pt x="188" y="15"/>
                  <a:pt x="206" y="9"/>
                  <a:pt x="224" y="6"/>
                </a:cubicBezTo>
                <a:cubicBezTo>
                  <a:pt x="242" y="2"/>
                  <a:pt x="260" y="0"/>
                  <a:pt x="278" y="0"/>
                </a:cubicBezTo>
                <a:lnTo>
                  <a:pt x="1417" y="0"/>
                </a:lnTo>
                <a:cubicBezTo>
                  <a:pt x="1435" y="0"/>
                  <a:pt x="1453" y="2"/>
                  <a:pt x="1471" y="6"/>
                </a:cubicBezTo>
                <a:cubicBezTo>
                  <a:pt x="1489" y="9"/>
                  <a:pt x="1506" y="15"/>
                  <a:pt x="1523" y="22"/>
                </a:cubicBezTo>
                <a:cubicBezTo>
                  <a:pt x="1540" y="29"/>
                  <a:pt x="1556" y="37"/>
                  <a:pt x="1571" y="47"/>
                </a:cubicBezTo>
                <a:cubicBezTo>
                  <a:pt x="1587" y="57"/>
                  <a:pt x="1601" y="69"/>
                  <a:pt x="1614" y="82"/>
                </a:cubicBezTo>
                <a:cubicBezTo>
                  <a:pt x="1627" y="95"/>
                  <a:pt x="1638" y="109"/>
                  <a:pt x="1648" y="124"/>
                </a:cubicBezTo>
                <a:cubicBezTo>
                  <a:pt x="1658" y="139"/>
                  <a:pt x="1667" y="155"/>
                  <a:pt x="1674" y="172"/>
                </a:cubicBezTo>
                <a:cubicBezTo>
                  <a:pt x="1681" y="189"/>
                  <a:pt x="1686" y="207"/>
                  <a:pt x="1690" y="225"/>
                </a:cubicBezTo>
                <a:cubicBezTo>
                  <a:pt x="1693" y="242"/>
                  <a:pt x="1695" y="261"/>
                  <a:pt x="1695" y="279"/>
                </a:cubicBezTo>
                <a:lnTo>
                  <a:pt x="1695" y="325"/>
                </a:lnTo>
                <a:cubicBezTo>
                  <a:pt x="1695" y="344"/>
                  <a:pt x="1693" y="362"/>
                  <a:pt x="1690" y="380"/>
                </a:cubicBezTo>
                <a:cubicBezTo>
                  <a:pt x="1686" y="398"/>
                  <a:pt x="1681" y="416"/>
                  <a:pt x="1674" y="433"/>
                </a:cubicBezTo>
                <a:cubicBezTo>
                  <a:pt x="1667" y="450"/>
                  <a:pt x="1658" y="466"/>
                  <a:pt x="1648" y="481"/>
                </a:cubicBezTo>
                <a:cubicBezTo>
                  <a:pt x="1638" y="496"/>
                  <a:pt x="1627" y="510"/>
                  <a:pt x="1614" y="523"/>
                </a:cubicBezTo>
                <a:cubicBezTo>
                  <a:pt x="1601" y="536"/>
                  <a:pt x="1587" y="548"/>
                  <a:pt x="1571" y="558"/>
                </a:cubicBezTo>
                <a:cubicBezTo>
                  <a:pt x="1556" y="568"/>
                  <a:pt x="1540" y="577"/>
                  <a:pt x="1523" y="584"/>
                </a:cubicBezTo>
                <a:cubicBezTo>
                  <a:pt x="1506" y="591"/>
                  <a:pt x="1489" y="596"/>
                  <a:pt x="1471" y="599"/>
                </a:cubicBezTo>
                <a:cubicBezTo>
                  <a:pt x="1453" y="603"/>
                  <a:pt x="1435" y="605"/>
                  <a:pt x="1417" y="605"/>
                </a:cubicBezTo>
                <a:lnTo>
                  <a:pt x="278" y="605"/>
                </a:lnTo>
                <a:cubicBezTo>
                  <a:pt x="260" y="605"/>
                  <a:pt x="242" y="603"/>
                  <a:pt x="224" y="599"/>
                </a:cubicBezTo>
                <a:cubicBezTo>
                  <a:pt x="206" y="596"/>
                  <a:pt x="188" y="591"/>
                  <a:pt x="172" y="584"/>
                </a:cubicBezTo>
                <a:cubicBezTo>
                  <a:pt x="155" y="577"/>
                  <a:pt x="139" y="568"/>
                  <a:pt x="123" y="558"/>
                </a:cubicBezTo>
                <a:cubicBezTo>
                  <a:pt x="108" y="548"/>
                  <a:pt x="94" y="536"/>
                  <a:pt x="81" y="523"/>
                </a:cubicBezTo>
                <a:cubicBezTo>
                  <a:pt x="68" y="510"/>
                  <a:pt x="57" y="496"/>
                  <a:pt x="47" y="481"/>
                </a:cubicBezTo>
                <a:cubicBezTo>
                  <a:pt x="36" y="466"/>
                  <a:pt x="28" y="450"/>
                  <a:pt x="21" y="433"/>
                </a:cubicBezTo>
                <a:cubicBezTo>
                  <a:pt x="14" y="416"/>
                  <a:pt x="9" y="398"/>
                  <a:pt x="5" y="380"/>
                </a:cubicBezTo>
                <a:cubicBezTo>
                  <a:pt x="1" y="362"/>
                  <a:pt x="0" y="344"/>
                  <a:pt x="0" y="325"/>
                </a:cubicBezTo>
                <a:close/>
              </a:path>
            </a:pathLst>
          </a:custGeom>
          <a:solidFill>
            <a:srgbClr val="2B7FFF">
              <a:alpha val="5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89" name="Textfeld 488"/>
          <p:cNvSpPr txBox="1"/>
          <p:nvPr/>
        </p:nvSpPr>
        <p:spPr>
          <a:xfrm>
            <a:off x="568080" y="4439880"/>
            <a:ext cx="171216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18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Empfohlene Therapien</a:t>
            </a:r>
            <a:endParaRPr lang="en-US" sz="118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0" name="Textfeld 489"/>
          <p:cNvSpPr txBox="1"/>
          <p:nvPr/>
        </p:nvSpPr>
        <p:spPr>
          <a:xfrm>
            <a:off x="660240" y="4783320"/>
            <a:ext cx="479880" cy="1346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0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Steroide</a:t>
            </a:r>
            <a:endParaRPr lang="en-US" sz="9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1" name="Freihandform: Form 490"/>
          <p:cNvSpPr/>
          <p:nvPr/>
        </p:nvSpPr>
        <p:spPr>
          <a:xfrm>
            <a:off x="1295280" y="4737960"/>
            <a:ext cx="777240" cy="217800"/>
          </a:xfrm>
          <a:custGeom>
            <a:avLst/>
            <a:gdLst/>
            <a:ahLst/>
            <a:cxnLst/>
            <a:rect l="0" t="0" r="r" b="b"/>
            <a:pathLst>
              <a:path w="2159" h="605">
                <a:moveTo>
                  <a:pt x="0" y="325"/>
                </a:moveTo>
                <a:lnTo>
                  <a:pt x="0" y="279"/>
                </a:lnTo>
                <a:cubicBezTo>
                  <a:pt x="0" y="261"/>
                  <a:pt x="1" y="242"/>
                  <a:pt x="5" y="225"/>
                </a:cubicBezTo>
                <a:cubicBezTo>
                  <a:pt x="8" y="207"/>
                  <a:pt x="14" y="189"/>
                  <a:pt x="21" y="172"/>
                </a:cubicBezTo>
                <a:cubicBezTo>
                  <a:pt x="28" y="155"/>
                  <a:pt x="36" y="139"/>
                  <a:pt x="46" y="124"/>
                </a:cubicBezTo>
                <a:cubicBezTo>
                  <a:pt x="57" y="109"/>
                  <a:pt x="68" y="95"/>
                  <a:pt x="81" y="82"/>
                </a:cubicBezTo>
                <a:cubicBezTo>
                  <a:pt x="94" y="69"/>
                  <a:pt x="108" y="57"/>
                  <a:pt x="123" y="47"/>
                </a:cubicBezTo>
                <a:cubicBezTo>
                  <a:pt x="139" y="37"/>
                  <a:pt x="155" y="29"/>
                  <a:pt x="171" y="22"/>
                </a:cubicBezTo>
                <a:cubicBezTo>
                  <a:pt x="188" y="15"/>
                  <a:pt x="206" y="9"/>
                  <a:pt x="224" y="6"/>
                </a:cubicBezTo>
                <a:cubicBezTo>
                  <a:pt x="242" y="2"/>
                  <a:pt x="260" y="0"/>
                  <a:pt x="278" y="0"/>
                </a:cubicBezTo>
                <a:lnTo>
                  <a:pt x="1881" y="0"/>
                </a:lnTo>
                <a:cubicBezTo>
                  <a:pt x="1899" y="0"/>
                  <a:pt x="1917" y="2"/>
                  <a:pt x="1935" y="6"/>
                </a:cubicBezTo>
                <a:cubicBezTo>
                  <a:pt x="1953" y="9"/>
                  <a:pt x="1970" y="15"/>
                  <a:pt x="1987" y="22"/>
                </a:cubicBezTo>
                <a:cubicBezTo>
                  <a:pt x="2004" y="29"/>
                  <a:pt x="2020" y="37"/>
                  <a:pt x="2036" y="47"/>
                </a:cubicBezTo>
                <a:cubicBezTo>
                  <a:pt x="2051" y="57"/>
                  <a:pt x="2065" y="69"/>
                  <a:pt x="2078" y="82"/>
                </a:cubicBezTo>
                <a:cubicBezTo>
                  <a:pt x="2091" y="95"/>
                  <a:pt x="2102" y="109"/>
                  <a:pt x="2112" y="124"/>
                </a:cubicBezTo>
                <a:cubicBezTo>
                  <a:pt x="2123" y="139"/>
                  <a:pt x="2131" y="155"/>
                  <a:pt x="2138" y="172"/>
                </a:cubicBezTo>
                <a:cubicBezTo>
                  <a:pt x="2145" y="189"/>
                  <a:pt x="2150" y="207"/>
                  <a:pt x="2154" y="225"/>
                </a:cubicBezTo>
                <a:cubicBezTo>
                  <a:pt x="2158" y="242"/>
                  <a:pt x="2159" y="261"/>
                  <a:pt x="2159" y="279"/>
                </a:cubicBezTo>
                <a:lnTo>
                  <a:pt x="2159" y="325"/>
                </a:lnTo>
                <a:cubicBezTo>
                  <a:pt x="2159" y="344"/>
                  <a:pt x="2158" y="362"/>
                  <a:pt x="2154" y="380"/>
                </a:cubicBezTo>
                <a:cubicBezTo>
                  <a:pt x="2150" y="398"/>
                  <a:pt x="2145" y="416"/>
                  <a:pt x="2138" y="433"/>
                </a:cubicBezTo>
                <a:cubicBezTo>
                  <a:pt x="2131" y="450"/>
                  <a:pt x="2123" y="466"/>
                  <a:pt x="2112" y="481"/>
                </a:cubicBezTo>
                <a:cubicBezTo>
                  <a:pt x="2102" y="496"/>
                  <a:pt x="2091" y="510"/>
                  <a:pt x="2078" y="523"/>
                </a:cubicBezTo>
                <a:cubicBezTo>
                  <a:pt x="2065" y="536"/>
                  <a:pt x="2051" y="548"/>
                  <a:pt x="2036" y="558"/>
                </a:cubicBezTo>
                <a:cubicBezTo>
                  <a:pt x="2020" y="568"/>
                  <a:pt x="2004" y="577"/>
                  <a:pt x="1987" y="584"/>
                </a:cubicBezTo>
                <a:cubicBezTo>
                  <a:pt x="1970" y="591"/>
                  <a:pt x="1953" y="596"/>
                  <a:pt x="1935" y="599"/>
                </a:cubicBezTo>
                <a:cubicBezTo>
                  <a:pt x="1917" y="603"/>
                  <a:pt x="1899" y="605"/>
                  <a:pt x="1881" y="605"/>
                </a:cubicBezTo>
                <a:lnTo>
                  <a:pt x="278" y="605"/>
                </a:lnTo>
                <a:cubicBezTo>
                  <a:pt x="260" y="605"/>
                  <a:pt x="242" y="603"/>
                  <a:pt x="224" y="599"/>
                </a:cubicBezTo>
                <a:cubicBezTo>
                  <a:pt x="206" y="596"/>
                  <a:pt x="188" y="591"/>
                  <a:pt x="171" y="584"/>
                </a:cubicBezTo>
                <a:cubicBezTo>
                  <a:pt x="155" y="577"/>
                  <a:pt x="139" y="568"/>
                  <a:pt x="123" y="558"/>
                </a:cubicBezTo>
                <a:cubicBezTo>
                  <a:pt x="108" y="548"/>
                  <a:pt x="94" y="536"/>
                  <a:pt x="81" y="523"/>
                </a:cubicBezTo>
                <a:cubicBezTo>
                  <a:pt x="68" y="510"/>
                  <a:pt x="57" y="496"/>
                  <a:pt x="46" y="481"/>
                </a:cubicBezTo>
                <a:cubicBezTo>
                  <a:pt x="36" y="466"/>
                  <a:pt x="28" y="450"/>
                  <a:pt x="21" y="433"/>
                </a:cubicBezTo>
                <a:cubicBezTo>
                  <a:pt x="14" y="416"/>
                  <a:pt x="8" y="398"/>
                  <a:pt x="5" y="380"/>
                </a:cubicBezTo>
                <a:cubicBezTo>
                  <a:pt x="1" y="362"/>
                  <a:pt x="0" y="344"/>
                  <a:pt x="0" y="325"/>
                </a:cubicBezTo>
                <a:close/>
              </a:path>
            </a:pathLst>
          </a:custGeom>
          <a:solidFill>
            <a:srgbClr val="2B7FFF">
              <a:alpha val="5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92" name="Textfeld 491"/>
          <p:cNvSpPr txBox="1"/>
          <p:nvPr/>
        </p:nvSpPr>
        <p:spPr>
          <a:xfrm>
            <a:off x="1225800" y="476460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000000"/>
                </a:solidFill>
                <a:effectLst/>
                <a:uFillTx/>
                <a:latin typeface="DejaVuSans"/>
                <a:ea typeface="DejaVuSans"/>
              </a:rPr>
              <a:t> 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3" name="Textfeld 492"/>
          <p:cNvSpPr txBox="1"/>
          <p:nvPr/>
        </p:nvSpPr>
        <p:spPr>
          <a:xfrm>
            <a:off x="1360440" y="4783320"/>
            <a:ext cx="651600" cy="1346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0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Azathioprin</a:t>
            </a:r>
            <a:endParaRPr lang="en-US" sz="9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4" name="Freihandform: Form 493"/>
          <p:cNvSpPr/>
          <p:nvPr/>
        </p:nvSpPr>
        <p:spPr>
          <a:xfrm>
            <a:off x="2164320" y="4737960"/>
            <a:ext cx="869400" cy="217800"/>
          </a:xfrm>
          <a:custGeom>
            <a:avLst/>
            <a:gdLst/>
            <a:ahLst/>
            <a:cxnLst/>
            <a:rect l="0" t="0" r="r" b="b"/>
            <a:pathLst>
              <a:path w="2415" h="605">
                <a:moveTo>
                  <a:pt x="0" y="325"/>
                </a:moveTo>
                <a:lnTo>
                  <a:pt x="0" y="279"/>
                </a:lnTo>
                <a:cubicBezTo>
                  <a:pt x="0" y="261"/>
                  <a:pt x="1" y="242"/>
                  <a:pt x="5" y="225"/>
                </a:cubicBezTo>
                <a:cubicBezTo>
                  <a:pt x="9" y="207"/>
                  <a:pt x="14" y="189"/>
                  <a:pt x="21" y="172"/>
                </a:cubicBezTo>
                <a:cubicBezTo>
                  <a:pt x="29" y="155"/>
                  <a:pt x="37" y="139"/>
                  <a:pt x="48" y="124"/>
                </a:cubicBezTo>
                <a:cubicBezTo>
                  <a:pt x="58" y="109"/>
                  <a:pt x="69" y="95"/>
                  <a:pt x="82" y="82"/>
                </a:cubicBezTo>
                <a:cubicBezTo>
                  <a:pt x="95" y="69"/>
                  <a:pt x="109" y="57"/>
                  <a:pt x="124" y="47"/>
                </a:cubicBezTo>
                <a:cubicBezTo>
                  <a:pt x="140" y="37"/>
                  <a:pt x="156" y="29"/>
                  <a:pt x="173" y="22"/>
                </a:cubicBezTo>
                <a:cubicBezTo>
                  <a:pt x="190" y="15"/>
                  <a:pt x="207" y="9"/>
                  <a:pt x="225" y="6"/>
                </a:cubicBezTo>
                <a:cubicBezTo>
                  <a:pt x="243" y="2"/>
                  <a:pt x="261" y="0"/>
                  <a:pt x="279" y="0"/>
                </a:cubicBezTo>
                <a:lnTo>
                  <a:pt x="2136" y="0"/>
                </a:lnTo>
                <a:cubicBezTo>
                  <a:pt x="2155" y="0"/>
                  <a:pt x="2173" y="2"/>
                  <a:pt x="2191" y="6"/>
                </a:cubicBezTo>
                <a:cubicBezTo>
                  <a:pt x="2209" y="9"/>
                  <a:pt x="2226" y="15"/>
                  <a:pt x="2243" y="22"/>
                </a:cubicBezTo>
                <a:cubicBezTo>
                  <a:pt x="2260" y="29"/>
                  <a:pt x="2276" y="37"/>
                  <a:pt x="2291" y="47"/>
                </a:cubicBezTo>
                <a:cubicBezTo>
                  <a:pt x="2306" y="57"/>
                  <a:pt x="2320" y="69"/>
                  <a:pt x="2333" y="82"/>
                </a:cubicBezTo>
                <a:cubicBezTo>
                  <a:pt x="2346" y="95"/>
                  <a:pt x="2358" y="109"/>
                  <a:pt x="2368" y="124"/>
                </a:cubicBezTo>
                <a:cubicBezTo>
                  <a:pt x="2378" y="139"/>
                  <a:pt x="2387" y="155"/>
                  <a:pt x="2394" y="172"/>
                </a:cubicBezTo>
                <a:cubicBezTo>
                  <a:pt x="2401" y="189"/>
                  <a:pt x="2406" y="207"/>
                  <a:pt x="2409" y="225"/>
                </a:cubicBezTo>
                <a:cubicBezTo>
                  <a:pt x="2413" y="242"/>
                  <a:pt x="2415" y="261"/>
                  <a:pt x="2415" y="279"/>
                </a:cubicBezTo>
                <a:lnTo>
                  <a:pt x="2415" y="325"/>
                </a:lnTo>
                <a:cubicBezTo>
                  <a:pt x="2415" y="344"/>
                  <a:pt x="2413" y="362"/>
                  <a:pt x="2409" y="380"/>
                </a:cubicBezTo>
                <a:cubicBezTo>
                  <a:pt x="2406" y="398"/>
                  <a:pt x="2401" y="416"/>
                  <a:pt x="2394" y="433"/>
                </a:cubicBezTo>
                <a:cubicBezTo>
                  <a:pt x="2387" y="450"/>
                  <a:pt x="2378" y="466"/>
                  <a:pt x="2368" y="481"/>
                </a:cubicBezTo>
                <a:cubicBezTo>
                  <a:pt x="2358" y="496"/>
                  <a:pt x="2346" y="510"/>
                  <a:pt x="2333" y="523"/>
                </a:cubicBezTo>
                <a:cubicBezTo>
                  <a:pt x="2320" y="536"/>
                  <a:pt x="2306" y="548"/>
                  <a:pt x="2291" y="558"/>
                </a:cubicBezTo>
                <a:cubicBezTo>
                  <a:pt x="2276" y="568"/>
                  <a:pt x="2260" y="577"/>
                  <a:pt x="2243" y="584"/>
                </a:cubicBezTo>
                <a:cubicBezTo>
                  <a:pt x="2226" y="591"/>
                  <a:pt x="2209" y="596"/>
                  <a:pt x="2191" y="599"/>
                </a:cubicBezTo>
                <a:cubicBezTo>
                  <a:pt x="2173" y="603"/>
                  <a:pt x="2155" y="605"/>
                  <a:pt x="2136" y="605"/>
                </a:cubicBezTo>
                <a:lnTo>
                  <a:pt x="279" y="605"/>
                </a:lnTo>
                <a:cubicBezTo>
                  <a:pt x="261" y="605"/>
                  <a:pt x="243" y="603"/>
                  <a:pt x="225" y="599"/>
                </a:cubicBezTo>
                <a:cubicBezTo>
                  <a:pt x="207" y="596"/>
                  <a:pt x="190" y="591"/>
                  <a:pt x="173" y="584"/>
                </a:cubicBezTo>
                <a:cubicBezTo>
                  <a:pt x="156" y="577"/>
                  <a:pt x="140" y="568"/>
                  <a:pt x="124" y="558"/>
                </a:cubicBezTo>
                <a:cubicBezTo>
                  <a:pt x="109" y="548"/>
                  <a:pt x="95" y="536"/>
                  <a:pt x="82" y="523"/>
                </a:cubicBezTo>
                <a:cubicBezTo>
                  <a:pt x="69" y="510"/>
                  <a:pt x="58" y="496"/>
                  <a:pt x="48" y="481"/>
                </a:cubicBezTo>
                <a:cubicBezTo>
                  <a:pt x="37" y="466"/>
                  <a:pt x="29" y="450"/>
                  <a:pt x="21" y="433"/>
                </a:cubicBezTo>
                <a:cubicBezTo>
                  <a:pt x="14" y="416"/>
                  <a:pt x="9" y="398"/>
                  <a:pt x="5" y="380"/>
                </a:cubicBezTo>
                <a:cubicBezTo>
                  <a:pt x="1" y="362"/>
                  <a:pt x="0" y="344"/>
                  <a:pt x="0" y="325"/>
                </a:cubicBezTo>
                <a:close/>
              </a:path>
            </a:pathLst>
          </a:custGeom>
          <a:solidFill>
            <a:srgbClr val="2B7FFF">
              <a:alpha val="5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95" name="Textfeld 494"/>
          <p:cNvSpPr txBox="1"/>
          <p:nvPr/>
        </p:nvSpPr>
        <p:spPr>
          <a:xfrm>
            <a:off x="2099520" y="476460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000000"/>
                </a:solidFill>
                <a:effectLst/>
                <a:uFillTx/>
                <a:latin typeface="DejaVuSans"/>
                <a:ea typeface="DejaVuSans"/>
              </a:rPr>
              <a:t> 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6" name="Freihandform: Form 495"/>
          <p:cNvSpPr/>
          <p:nvPr/>
        </p:nvSpPr>
        <p:spPr>
          <a:xfrm>
            <a:off x="593280" y="5005440"/>
            <a:ext cx="1504440" cy="226080"/>
          </a:xfrm>
          <a:custGeom>
            <a:avLst/>
            <a:gdLst/>
            <a:ahLst/>
            <a:cxnLst/>
            <a:rect l="0" t="0" r="r" b="b"/>
            <a:pathLst>
              <a:path w="4179" h="628">
                <a:moveTo>
                  <a:pt x="0" y="349"/>
                </a:moveTo>
                <a:lnTo>
                  <a:pt x="0" y="280"/>
                </a:lnTo>
                <a:cubicBezTo>
                  <a:pt x="0" y="261"/>
                  <a:pt x="1" y="243"/>
                  <a:pt x="5" y="225"/>
                </a:cubicBezTo>
                <a:cubicBezTo>
                  <a:pt x="9" y="207"/>
                  <a:pt x="14" y="190"/>
                  <a:pt x="21" y="172"/>
                </a:cubicBezTo>
                <a:cubicBezTo>
                  <a:pt x="28" y="155"/>
                  <a:pt x="36" y="139"/>
                  <a:pt x="47" y="124"/>
                </a:cubicBezTo>
                <a:cubicBezTo>
                  <a:pt x="57" y="109"/>
                  <a:pt x="68" y="95"/>
                  <a:pt x="81" y="82"/>
                </a:cubicBezTo>
                <a:cubicBezTo>
                  <a:pt x="94" y="69"/>
                  <a:pt x="108" y="57"/>
                  <a:pt x="123" y="47"/>
                </a:cubicBezTo>
                <a:cubicBezTo>
                  <a:pt x="139" y="37"/>
                  <a:pt x="155" y="28"/>
                  <a:pt x="172" y="21"/>
                </a:cubicBezTo>
                <a:cubicBezTo>
                  <a:pt x="188" y="14"/>
                  <a:pt x="206" y="9"/>
                  <a:pt x="224" y="5"/>
                </a:cubicBezTo>
                <a:cubicBezTo>
                  <a:pt x="242" y="2"/>
                  <a:pt x="260" y="0"/>
                  <a:pt x="278" y="0"/>
                </a:cubicBezTo>
                <a:lnTo>
                  <a:pt x="3900" y="0"/>
                </a:lnTo>
                <a:cubicBezTo>
                  <a:pt x="3919" y="0"/>
                  <a:pt x="3937" y="2"/>
                  <a:pt x="3955" y="5"/>
                </a:cubicBezTo>
                <a:cubicBezTo>
                  <a:pt x="3973" y="9"/>
                  <a:pt x="3990" y="14"/>
                  <a:pt x="4007" y="21"/>
                </a:cubicBezTo>
                <a:cubicBezTo>
                  <a:pt x="4024" y="28"/>
                  <a:pt x="4040" y="37"/>
                  <a:pt x="4055" y="47"/>
                </a:cubicBezTo>
                <a:cubicBezTo>
                  <a:pt x="4070" y="57"/>
                  <a:pt x="4084" y="69"/>
                  <a:pt x="4097" y="82"/>
                </a:cubicBezTo>
                <a:cubicBezTo>
                  <a:pt x="4110" y="95"/>
                  <a:pt x="4122" y="109"/>
                  <a:pt x="4132" y="124"/>
                </a:cubicBezTo>
                <a:cubicBezTo>
                  <a:pt x="4142" y="139"/>
                  <a:pt x="4151" y="155"/>
                  <a:pt x="4158" y="172"/>
                </a:cubicBezTo>
                <a:cubicBezTo>
                  <a:pt x="4165" y="190"/>
                  <a:pt x="4170" y="207"/>
                  <a:pt x="4174" y="225"/>
                </a:cubicBezTo>
                <a:cubicBezTo>
                  <a:pt x="4177" y="243"/>
                  <a:pt x="4179" y="261"/>
                  <a:pt x="4179" y="280"/>
                </a:cubicBezTo>
                <a:lnTo>
                  <a:pt x="4179" y="349"/>
                </a:lnTo>
                <a:cubicBezTo>
                  <a:pt x="4179" y="368"/>
                  <a:pt x="4177" y="386"/>
                  <a:pt x="4174" y="404"/>
                </a:cubicBezTo>
                <a:cubicBezTo>
                  <a:pt x="4170" y="422"/>
                  <a:pt x="4165" y="439"/>
                  <a:pt x="4158" y="456"/>
                </a:cubicBezTo>
                <a:cubicBezTo>
                  <a:pt x="4151" y="473"/>
                  <a:pt x="4142" y="489"/>
                  <a:pt x="4132" y="504"/>
                </a:cubicBezTo>
                <a:cubicBezTo>
                  <a:pt x="4122" y="519"/>
                  <a:pt x="4110" y="533"/>
                  <a:pt x="4097" y="546"/>
                </a:cubicBezTo>
                <a:cubicBezTo>
                  <a:pt x="4084" y="559"/>
                  <a:pt x="4070" y="571"/>
                  <a:pt x="4055" y="581"/>
                </a:cubicBezTo>
                <a:cubicBezTo>
                  <a:pt x="4040" y="591"/>
                  <a:pt x="4024" y="600"/>
                  <a:pt x="4007" y="607"/>
                </a:cubicBezTo>
                <a:cubicBezTo>
                  <a:pt x="3990" y="614"/>
                  <a:pt x="3973" y="619"/>
                  <a:pt x="3955" y="623"/>
                </a:cubicBezTo>
                <a:cubicBezTo>
                  <a:pt x="3937" y="626"/>
                  <a:pt x="3919" y="628"/>
                  <a:pt x="3900" y="628"/>
                </a:cubicBezTo>
                <a:lnTo>
                  <a:pt x="278" y="628"/>
                </a:lnTo>
                <a:cubicBezTo>
                  <a:pt x="260" y="628"/>
                  <a:pt x="242" y="626"/>
                  <a:pt x="224" y="623"/>
                </a:cubicBezTo>
                <a:cubicBezTo>
                  <a:pt x="206" y="619"/>
                  <a:pt x="188" y="614"/>
                  <a:pt x="172" y="607"/>
                </a:cubicBezTo>
                <a:cubicBezTo>
                  <a:pt x="155" y="600"/>
                  <a:pt x="139" y="591"/>
                  <a:pt x="123" y="581"/>
                </a:cubicBezTo>
                <a:cubicBezTo>
                  <a:pt x="108" y="571"/>
                  <a:pt x="94" y="559"/>
                  <a:pt x="81" y="546"/>
                </a:cubicBezTo>
                <a:cubicBezTo>
                  <a:pt x="68" y="533"/>
                  <a:pt x="57" y="519"/>
                  <a:pt x="47" y="504"/>
                </a:cubicBezTo>
                <a:cubicBezTo>
                  <a:pt x="36" y="489"/>
                  <a:pt x="28" y="473"/>
                  <a:pt x="21" y="456"/>
                </a:cubicBezTo>
                <a:cubicBezTo>
                  <a:pt x="14" y="439"/>
                  <a:pt x="9" y="422"/>
                  <a:pt x="5" y="404"/>
                </a:cubicBezTo>
                <a:cubicBezTo>
                  <a:pt x="1" y="386"/>
                  <a:pt x="0" y="368"/>
                  <a:pt x="0" y="349"/>
                </a:cubicBezTo>
                <a:close/>
              </a:path>
            </a:pathLst>
          </a:custGeom>
          <a:solidFill>
            <a:srgbClr val="2B7FFF">
              <a:alpha val="5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97" name="Textfeld 496"/>
          <p:cNvSpPr txBox="1"/>
          <p:nvPr/>
        </p:nvSpPr>
        <p:spPr>
          <a:xfrm>
            <a:off x="2233800" y="4783320"/>
            <a:ext cx="737640" cy="1346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0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Efgartigimod</a:t>
            </a:r>
            <a:endParaRPr lang="en-US" sz="9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8" name="Freihandform: Form 497"/>
          <p:cNvSpPr/>
          <p:nvPr/>
        </p:nvSpPr>
        <p:spPr>
          <a:xfrm>
            <a:off x="3768840" y="1119600"/>
            <a:ext cx="3159000" cy="4304160"/>
          </a:xfrm>
          <a:custGeom>
            <a:avLst/>
            <a:gdLst/>
            <a:ahLst/>
            <a:cxnLst/>
            <a:rect l="0" t="0" r="r" b="b"/>
            <a:pathLst>
              <a:path w="8775" h="11956">
                <a:moveTo>
                  <a:pt x="0" y="11677"/>
                </a:moveTo>
                <a:lnTo>
                  <a:pt x="0" y="232"/>
                </a:lnTo>
                <a:cubicBezTo>
                  <a:pt x="0" y="217"/>
                  <a:pt x="1" y="202"/>
                  <a:pt x="5" y="187"/>
                </a:cubicBezTo>
                <a:cubicBezTo>
                  <a:pt x="9" y="172"/>
                  <a:pt x="14" y="157"/>
                  <a:pt x="21" y="143"/>
                </a:cubicBezTo>
                <a:cubicBezTo>
                  <a:pt x="28" y="129"/>
                  <a:pt x="36" y="116"/>
                  <a:pt x="47" y="103"/>
                </a:cubicBezTo>
                <a:cubicBezTo>
                  <a:pt x="57" y="91"/>
                  <a:pt x="68" y="79"/>
                  <a:pt x="81" y="68"/>
                </a:cubicBezTo>
                <a:cubicBezTo>
                  <a:pt x="94" y="57"/>
                  <a:pt x="108" y="48"/>
                  <a:pt x="123" y="39"/>
                </a:cubicBezTo>
                <a:cubicBezTo>
                  <a:pt x="139" y="31"/>
                  <a:pt x="155" y="24"/>
                  <a:pt x="172" y="18"/>
                </a:cubicBezTo>
                <a:cubicBezTo>
                  <a:pt x="188" y="12"/>
                  <a:pt x="206" y="7"/>
                  <a:pt x="224" y="5"/>
                </a:cubicBezTo>
                <a:cubicBezTo>
                  <a:pt x="242" y="2"/>
                  <a:pt x="260" y="0"/>
                  <a:pt x="278" y="0"/>
                </a:cubicBezTo>
                <a:lnTo>
                  <a:pt x="8497" y="0"/>
                </a:lnTo>
                <a:cubicBezTo>
                  <a:pt x="8515" y="0"/>
                  <a:pt x="8533" y="2"/>
                  <a:pt x="8551" y="5"/>
                </a:cubicBezTo>
                <a:cubicBezTo>
                  <a:pt x="8569" y="7"/>
                  <a:pt x="8586" y="12"/>
                  <a:pt x="8603" y="18"/>
                </a:cubicBezTo>
                <a:cubicBezTo>
                  <a:pt x="8620" y="24"/>
                  <a:pt x="8636" y="31"/>
                  <a:pt x="8651" y="39"/>
                </a:cubicBezTo>
                <a:cubicBezTo>
                  <a:pt x="8667" y="48"/>
                  <a:pt x="8681" y="57"/>
                  <a:pt x="8694" y="68"/>
                </a:cubicBezTo>
                <a:cubicBezTo>
                  <a:pt x="8706" y="79"/>
                  <a:pt x="8718" y="91"/>
                  <a:pt x="8728" y="103"/>
                </a:cubicBezTo>
                <a:cubicBezTo>
                  <a:pt x="8738" y="116"/>
                  <a:pt x="8747" y="129"/>
                  <a:pt x="8754" y="143"/>
                </a:cubicBezTo>
                <a:cubicBezTo>
                  <a:pt x="8761" y="157"/>
                  <a:pt x="8766" y="172"/>
                  <a:pt x="8770" y="187"/>
                </a:cubicBezTo>
                <a:cubicBezTo>
                  <a:pt x="8773" y="202"/>
                  <a:pt x="8775" y="217"/>
                  <a:pt x="8775" y="232"/>
                </a:cubicBezTo>
                <a:lnTo>
                  <a:pt x="8775" y="11677"/>
                </a:lnTo>
                <a:cubicBezTo>
                  <a:pt x="8775" y="11696"/>
                  <a:pt x="8773" y="11714"/>
                  <a:pt x="8770" y="11732"/>
                </a:cubicBezTo>
                <a:cubicBezTo>
                  <a:pt x="8766" y="11749"/>
                  <a:pt x="8761" y="11767"/>
                  <a:pt x="8754" y="11784"/>
                </a:cubicBezTo>
                <a:cubicBezTo>
                  <a:pt x="8747" y="11801"/>
                  <a:pt x="8738" y="11817"/>
                  <a:pt x="8728" y="11832"/>
                </a:cubicBezTo>
                <a:cubicBezTo>
                  <a:pt x="8718" y="11847"/>
                  <a:pt x="8706" y="11861"/>
                  <a:pt x="8694" y="11874"/>
                </a:cubicBezTo>
                <a:cubicBezTo>
                  <a:pt x="8681" y="11887"/>
                  <a:pt x="8667" y="11899"/>
                  <a:pt x="8651" y="11909"/>
                </a:cubicBezTo>
                <a:cubicBezTo>
                  <a:pt x="8636" y="11919"/>
                  <a:pt x="8620" y="11928"/>
                  <a:pt x="8603" y="11935"/>
                </a:cubicBezTo>
                <a:cubicBezTo>
                  <a:pt x="8586" y="11942"/>
                  <a:pt x="8569" y="11947"/>
                  <a:pt x="8551" y="11950"/>
                </a:cubicBezTo>
                <a:cubicBezTo>
                  <a:pt x="8533" y="11954"/>
                  <a:pt x="8515" y="11956"/>
                  <a:pt x="8497" y="11956"/>
                </a:cubicBezTo>
                <a:lnTo>
                  <a:pt x="278" y="11956"/>
                </a:lnTo>
                <a:cubicBezTo>
                  <a:pt x="260" y="11956"/>
                  <a:pt x="242" y="11954"/>
                  <a:pt x="224" y="11950"/>
                </a:cubicBezTo>
                <a:cubicBezTo>
                  <a:pt x="206" y="11947"/>
                  <a:pt x="188" y="11942"/>
                  <a:pt x="172" y="11935"/>
                </a:cubicBezTo>
                <a:cubicBezTo>
                  <a:pt x="155" y="11928"/>
                  <a:pt x="139" y="11919"/>
                  <a:pt x="123" y="11909"/>
                </a:cubicBezTo>
                <a:cubicBezTo>
                  <a:pt x="108" y="11899"/>
                  <a:pt x="94" y="11887"/>
                  <a:pt x="81" y="11874"/>
                </a:cubicBezTo>
                <a:cubicBezTo>
                  <a:pt x="68" y="11861"/>
                  <a:pt x="57" y="11847"/>
                  <a:pt x="47" y="11832"/>
                </a:cubicBezTo>
                <a:cubicBezTo>
                  <a:pt x="36" y="11817"/>
                  <a:pt x="28" y="11801"/>
                  <a:pt x="21" y="11784"/>
                </a:cubicBezTo>
                <a:cubicBezTo>
                  <a:pt x="14" y="11767"/>
                  <a:pt x="9" y="11749"/>
                  <a:pt x="5" y="11732"/>
                </a:cubicBezTo>
                <a:cubicBezTo>
                  <a:pt x="1" y="11714"/>
                  <a:pt x="0" y="11696"/>
                  <a:pt x="0" y="11677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9" name="Freihandform: Form 498"/>
          <p:cNvSpPr/>
          <p:nvPr/>
        </p:nvSpPr>
        <p:spPr>
          <a:xfrm>
            <a:off x="3768840" y="1103040"/>
            <a:ext cx="3159000" cy="100440"/>
          </a:xfrm>
          <a:custGeom>
            <a:avLst/>
            <a:gdLst/>
            <a:ahLst/>
            <a:cxnLst/>
            <a:rect l="0" t="0" r="r" b="b"/>
            <a:pathLst>
              <a:path w="8775" h="279">
                <a:moveTo>
                  <a:pt x="8754" y="208"/>
                </a:moveTo>
                <a:cubicBezTo>
                  <a:pt x="8740" y="185"/>
                  <a:pt x="8720" y="165"/>
                  <a:pt x="8694" y="148"/>
                </a:cubicBezTo>
                <a:cubicBezTo>
                  <a:pt x="8667" y="129"/>
                  <a:pt x="8637" y="116"/>
                  <a:pt x="8603" y="107"/>
                </a:cubicBezTo>
                <a:cubicBezTo>
                  <a:pt x="8569" y="97"/>
                  <a:pt x="8534" y="92"/>
                  <a:pt x="8497" y="92"/>
                </a:cubicBezTo>
                <a:lnTo>
                  <a:pt x="278" y="92"/>
                </a:lnTo>
                <a:cubicBezTo>
                  <a:pt x="241" y="92"/>
                  <a:pt x="206" y="97"/>
                  <a:pt x="172" y="107"/>
                </a:cubicBezTo>
                <a:cubicBezTo>
                  <a:pt x="137" y="116"/>
                  <a:pt x="107" y="129"/>
                  <a:pt x="81" y="148"/>
                </a:cubicBezTo>
                <a:cubicBezTo>
                  <a:pt x="55" y="165"/>
                  <a:pt x="35" y="185"/>
                  <a:pt x="21" y="208"/>
                </a:cubicBezTo>
                <a:cubicBezTo>
                  <a:pt x="7" y="231"/>
                  <a:pt x="0" y="255"/>
                  <a:pt x="0" y="279"/>
                </a:cubicBezTo>
                <a:cubicBezTo>
                  <a:pt x="0" y="242"/>
                  <a:pt x="7" y="207"/>
                  <a:pt x="21" y="173"/>
                </a:cubicBezTo>
                <a:cubicBezTo>
                  <a:pt x="35" y="138"/>
                  <a:pt x="55" y="107"/>
                  <a:pt x="81" y="81"/>
                </a:cubicBezTo>
                <a:cubicBezTo>
                  <a:pt x="107" y="55"/>
                  <a:pt x="137" y="35"/>
                  <a:pt x="172" y="21"/>
                </a:cubicBezTo>
                <a:cubicBezTo>
                  <a:pt x="206" y="7"/>
                  <a:pt x="241" y="0"/>
                  <a:pt x="278" y="0"/>
                </a:cubicBezTo>
                <a:lnTo>
                  <a:pt x="8497" y="0"/>
                </a:lnTo>
                <a:cubicBezTo>
                  <a:pt x="8534" y="0"/>
                  <a:pt x="8569" y="7"/>
                  <a:pt x="8603" y="21"/>
                </a:cubicBezTo>
                <a:cubicBezTo>
                  <a:pt x="8637" y="35"/>
                  <a:pt x="8667" y="55"/>
                  <a:pt x="8694" y="81"/>
                </a:cubicBezTo>
                <a:cubicBezTo>
                  <a:pt x="8720" y="107"/>
                  <a:pt x="8740" y="138"/>
                  <a:pt x="8754" y="173"/>
                </a:cubicBezTo>
                <a:cubicBezTo>
                  <a:pt x="8768" y="207"/>
                  <a:pt x="8775" y="242"/>
                  <a:pt x="8775" y="279"/>
                </a:cubicBezTo>
                <a:cubicBezTo>
                  <a:pt x="8775" y="255"/>
                  <a:pt x="8768" y="231"/>
                  <a:pt x="8754" y="208"/>
                </a:cubicBezTo>
                <a:close/>
              </a:path>
            </a:pathLst>
          </a:custGeom>
          <a:solidFill>
            <a:srgbClr val="E5E7EB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0" name="Freihandform: Form 499"/>
          <p:cNvSpPr/>
          <p:nvPr/>
        </p:nvSpPr>
        <p:spPr>
          <a:xfrm>
            <a:off x="3935880" y="2072160"/>
            <a:ext cx="2824920" cy="33840"/>
          </a:xfrm>
          <a:custGeom>
            <a:avLst/>
            <a:gdLst/>
            <a:ahLst/>
            <a:cxnLst/>
            <a:rect l="0" t="0" r="r" b="b"/>
            <a:pathLst>
              <a:path w="7847" h="94">
                <a:moveTo>
                  <a:pt x="0" y="0"/>
                </a:moveTo>
                <a:lnTo>
                  <a:pt x="7847" y="0"/>
                </a:lnTo>
                <a:lnTo>
                  <a:pt x="7847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1" name="Freihandform: Form 500"/>
          <p:cNvSpPr/>
          <p:nvPr/>
        </p:nvSpPr>
        <p:spPr>
          <a:xfrm>
            <a:off x="3935880" y="2072160"/>
            <a:ext cx="702360" cy="33840"/>
          </a:xfrm>
          <a:custGeom>
            <a:avLst/>
            <a:gdLst/>
            <a:ahLst/>
            <a:cxnLst/>
            <a:rect l="0" t="0" r="r" b="b"/>
            <a:pathLst>
              <a:path w="1951" h="94">
                <a:moveTo>
                  <a:pt x="0" y="0"/>
                </a:moveTo>
                <a:lnTo>
                  <a:pt x="1951" y="0"/>
                </a:lnTo>
                <a:lnTo>
                  <a:pt x="1951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FF8904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2" name="Freihandform: Form 501"/>
          <p:cNvSpPr/>
          <p:nvPr/>
        </p:nvSpPr>
        <p:spPr>
          <a:xfrm>
            <a:off x="3935880" y="1303560"/>
            <a:ext cx="401400" cy="401400"/>
          </a:xfrm>
          <a:custGeom>
            <a:avLst/>
            <a:gdLst/>
            <a:ahLst/>
            <a:cxnLst/>
            <a:rect l="0" t="0" r="r" b="b"/>
            <a:pathLst>
              <a:path w="1115" h="1115">
                <a:moveTo>
                  <a:pt x="1115" y="558"/>
                </a:moveTo>
                <a:cubicBezTo>
                  <a:pt x="1115" y="594"/>
                  <a:pt x="1112" y="631"/>
                  <a:pt x="1104" y="667"/>
                </a:cubicBezTo>
                <a:cubicBezTo>
                  <a:pt x="1097" y="702"/>
                  <a:pt x="1087" y="737"/>
                  <a:pt x="1073" y="771"/>
                </a:cubicBezTo>
                <a:cubicBezTo>
                  <a:pt x="1059" y="805"/>
                  <a:pt x="1042" y="837"/>
                  <a:pt x="1021" y="867"/>
                </a:cubicBezTo>
                <a:cubicBezTo>
                  <a:pt x="1001" y="898"/>
                  <a:pt x="978" y="926"/>
                  <a:pt x="952" y="952"/>
                </a:cubicBezTo>
                <a:cubicBezTo>
                  <a:pt x="926" y="978"/>
                  <a:pt x="898" y="1001"/>
                  <a:pt x="867" y="1021"/>
                </a:cubicBezTo>
                <a:cubicBezTo>
                  <a:pt x="837" y="1041"/>
                  <a:pt x="805" y="1059"/>
                  <a:pt x="771" y="1073"/>
                </a:cubicBezTo>
                <a:cubicBezTo>
                  <a:pt x="736" y="1087"/>
                  <a:pt x="702" y="1097"/>
                  <a:pt x="666" y="1104"/>
                </a:cubicBezTo>
                <a:cubicBezTo>
                  <a:pt x="630" y="1111"/>
                  <a:pt x="594" y="1115"/>
                  <a:pt x="557" y="1115"/>
                </a:cubicBezTo>
                <a:cubicBezTo>
                  <a:pt x="520" y="1115"/>
                  <a:pt x="484" y="1111"/>
                  <a:pt x="448" y="1104"/>
                </a:cubicBezTo>
                <a:cubicBezTo>
                  <a:pt x="412" y="1097"/>
                  <a:pt x="378" y="1087"/>
                  <a:pt x="344" y="1073"/>
                </a:cubicBezTo>
                <a:cubicBezTo>
                  <a:pt x="310" y="1059"/>
                  <a:pt x="278" y="1041"/>
                  <a:pt x="247" y="1021"/>
                </a:cubicBezTo>
                <a:cubicBezTo>
                  <a:pt x="217" y="1001"/>
                  <a:pt x="189" y="978"/>
                  <a:pt x="163" y="952"/>
                </a:cubicBezTo>
                <a:cubicBezTo>
                  <a:pt x="137" y="926"/>
                  <a:pt x="114" y="898"/>
                  <a:pt x="94" y="867"/>
                </a:cubicBezTo>
                <a:cubicBezTo>
                  <a:pt x="73" y="837"/>
                  <a:pt x="56" y="805"/>
                  <a:pt x="42" y="771"/>
                </a:cubicBezTo>
                <a:cubicBezTo>
                  <a:pt x="28" y="737"/>
                  <a:pt x="18" y="702"/>
                  <a:pt x="11" y="667"/>
                </a:cubicBezTo>
                <a:cubicBezTo>
                  <a:pt x="3" y="631"/>
                  <a:pt x="0" y="594"/>
                  <a:pt x="0" y="558"/>
                </a:cubicBezTo>
                <a:cubicBezTo>
                  <a:pt x="0" y="521"/>
                  <a:pt x="3" y="485"/>
                  <a:pt x="11" y="449"/>
                </a:cubicBezTo>
                <a:cubicBezTo>
                  <a:pt x="18" y="413"/>
                  <a:pt x="28" y="378"/>
                  <a:pt x="42" y="345"/>
                </a:cubicBezTo>
                <a:cubicBezTo>
                  <a:pt x="56" y="311"/>
                  <a:pt x="73" y="279"/>
                  <a:pt x="94" y="247"/>
                </a:cubicBezTo>
                <a:cubicBezTo>
                  <a:pt x="114" y="217"/>
                  <a:pt x="137" y="189"/>
                  <a:pt x="163" y="163"/>
                </a:cubicBezTo>
                <a:cubicBezTo>
                  <a:pt x="189" y="137"/>
                  <a:pt x="217" y="114"/>
                  <a:pt x="247" y="94"/>
                </a:cubicBezTo>
                <a:cubicBezTo>
                  <a:pt x="278" y="73"/>
                  <a:pt x="310" y="56"/>
                  <a:pt x="344" y="42"/>
                </a:cubicBezTo>
                <a:cubicBezTo>
                  <a:pt x="378" y="28"/>
                  <a:pt x="412" y="18"/>
                  <a:pt x="448" y="10"/>
                </a:cubicBezTo>
                <a:cubicBezTo>
                  <a:pt x="484" y="3"/>
                  <a:pt x="520" y="0"/>
                  <a:pt x="557" y="0"/>
                </a:cubicBezTo>
                <a:cubicBezTo>
                  <a:pt x="594" y="0"/>
                  <a:pt x="630" y="3"/>
                  <a:pt x="666" y="10"/>
                </a:cubicBezTo>
                <a:cubicBezTo>
                  <a:pt x="702" y="18"/>
                  <a:pt x="736" y="28"/>
                  <a:pt x="771" y="42"/>
                </a:cubicBezTo>
                <a:cubicBezTo>
                  <a:pt x="805" y="56"/>
                  <a:pt x="837" y="73"/>
                  <a:pt x="867" y="94"/>
                </a:cubicBezTo>
                <a:cubicBezTo>
                  <a:pt x="898" y="114"/>
                  <a:pt x="926" y="137"/>
                  <a:pt x="952" y="163"/>
                </a:cubicBezTo>
                <a:cubicBezTo>
                  <a:pt x="978" y="189"/>
                  <a:pt x="1001" y="217"/>
                  <a:pt x="1021" y="247"/>
                </a:cubicBezTo>
                <a:cubicBezTo>
                  <a:pt x="1042" y="279"/>
                  <a:pt x="1059" y="311"/>
                  <a:pt x="1073" y="345"/>
                </a:cubicBezTo>
                <a:cubicBezTo>
                  <a:pt x="1087" y="378"/>
                  <a:pt x="1097" y="413"/>
                  <a:pt x="1104" y="449"/>
                </a:cubicBezTo>
                <a:cubicBezTo>
                  <a:pt x="1112" y="485"/>
                  <a:pt x="1115" y="521"/>
                  <a:pt x="1115" y="558"/>
                </a:cubicBezTo>
                <a:close/>
              </a:path>
            </a:pathLst>
          </a:custGeom>
          <a:solidFill>
            <a:srgbClr val="FF6900">
              <a:alpha val="8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503" name="Grafik 502"/>
          <p:cNvPicPr/>
          <p:nvPr/>
        </p:nvPicPr>
        <p:blipFill>
          <a:blip r:embed="rId7"/>
          <a:stretch/>
        </p:blipFill>
        <p:spPr>
          <a:xfrm>
            <a:off x="4028040" y="1420560"/>
            <a:ext cx="20844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04" name="Textfeld 503"/>
          <p:cNvSpPr txBox="1"/>
          <p:nvPr/>
        </p:nvSpPr>
        <p:spPr>
          <a:xfrm>
            <a:off x="660240" y="5050440"/>
            <a:ext cx="1391040" cy="1346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0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Komplement-Inhibitoren</a:t>
            </a:r>
            <a:endParaRPr lang="en-US" sz="9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5" name="Textfeld 504"/>
          <p:cNvSpPr txBox="1"/>
          <p:nvPr/>
        </p:nvSpPr>
        <p:spPr>
          <a:xfrm>
            <a:off x="4434840" y="1407600"/>
            <a:ext cx="232848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320" b="1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MuSK-Antikörper-positiv</a:t>
            </a:r>
            <a:endParaRPr lang="en-US" sz="13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6" name="Textfeld 505"/>
          <p:cNvSpPr txBox="1"/>
          <p:nvPr/>
        </p:nvSpPr>
        <p:spPr>
          <a:xfrm>
            <a:off x="3933360" y="1855080"/>
            <a:ext cx="16052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Seltener, aber oft schwerer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507" name="Grafik 506"/>
          <p:cNvPicPr/>
          <p:nvPr/>
        </p:nvPicPr>
        <p:blipFill>
          <a:blip r:embed="rId8"/>
          <a:stretch/>
        </p:blipFill>
        <p:spPr>
          <a:xfrm>
            <a:off x="3935880" y="2574000"/>
            <a:ext cx="11664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08" name="Textfeld 507"/>
          <p:cNvSpPr txBox="1"/>
          <p:nvPr/>
        </p:nvSpPr>
        <p:spPr>
          <a:xfrm>
            <a:off x="3933360" y="2267280"/>
            <a:ext cx="155052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18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Therapieansprechen</a:t>
            </a:r>
            <a:endParaRPr lang="en-US" sz="118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509" name="Grafik 508"/>
          <p:cNvPicPr/>
          <p:nvPr/>
        </p:nvPicPr>
        <p:blipFill>
          <a:blip r:embed="rId8"/>
          <a:stretch/>
        </p:blipFill>
        <p:spPr>
          <a:xfrm>
            <a:off x="3935880" y="2808000"/>
            <a:ext cx="11664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10" name="Textfeld 509"/>
          <p:cNvSpPr txBox="1"/>
          <p:nvPr/>
        </p:nvSpPr>
        <p:spPr>
          <a:xfrm>
            <a:off x="4116960" y="2557080"/>
            <a:ext cx="243576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Schlechtes Ansprechen auf Pyridostigmin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511" name="Grafik 510"/>
          <p:cNvPicPr/>
          <p:nvPr/>
        </p:nvPicPr>
        <p:blipFill>
          <a:blip r:embed="rId9"/>
          <a:stretch/>
        </p:blipFill>
        <p:spPr>
          <a:xfrm>
            <a:off x="3935880" y="3042000"/>
            <a:ext cx="11664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12" name="Textfeld 511"/>
          <p:cNvSpPr txBox="1"/>
          <p:nvPr/>
        </p:nvSpPr>
        <p:spPr>
          <a:xfrm>
            <a:off x="4116960" y="2791080"/>
            <a:ext cx="24649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Komplement-Inhibitoren weniger wirksam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3" name="Textfeld 512"/>
          <p:cNvSpPr txBox="1"/>
          <p:nvPr/>
        </p:nvSpPr>
        <p:spPr>
          <a:xfrm>
            <a:off x="4116960" y="3025080"/>
            <a:ext cx="251028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Rituximab führt zu hohen Remissionsraten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514" name="Grafik 513"/>
          <p:cNvPicPr/>
          <p:nvPr/>
        </p:nvPicPr>
        <p:blipFill>
          <a:blip r:embed="rId10"/>
          <a:stretch/>
        </p:blipFill>
        <p:spPr>
          <a:xfrm>
            <a:off x="3935880" y="364356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15" name="Textfeld 514"/>
          <p:cNvSpPr txBox="1"/>
          <p:nvPr/>
        </p:nvSpPr>
        <p:spPr>
          <a:xfrm>
            <a:off x="3933360" y="3336840"/>
            <a:ext cx="119232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18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Besonderheiten</a:t>
            </a:r>
            <a:endParaRPr lang="en-US" sz="118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516" name="Grafik 515"/>
          <p:cNvPicPr/>
          <p:nvPr/>
        </p:nvPicPr>
        <p:blipFill>
          <a:blip r:embed="rId11"/>
          <a:stretch/>
        </p:blipFill>
        <p:spPr>
          <a:xfrm>
            <a:off x="3935880" y="391104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17" name="Textfeld 516"/>
          <p:cNvSpPr txBox="1"/>
          <p:nvPr/>
        </p:nvSpPr>
        <p:spPr>
          <a:xfrm>
            <a:off x="4133880" y="3627000"/>
            <a:ext cx="222228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Verläuft oft aggressiver und schwerer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8" name="Textfeld 517"/>
          <p:cNvSpPr txBox="1"/>
          <p:nvPr/>
        </p:nvSpPr>
        <p:spPr>
          <a:xfrm>
            <a:off x="4133880" y="3894120"/>
            <a:ext cx="24642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Thymektomie bei MuSK-MG nicht indiziert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9" name="Freihandform: Form 518"/>
          <p:cNvSpPr/>
          <p:nvPr/>
        </p:nvSpPr>
        <p:spPr>
          <a:xfrm>
            <a:off x="3960720" y="4503960"/>
            <a:ext cx="711000" cy="217800"/>
          </a:xfrm>
          <a:custGeom>
            <a:avLst/>
            <a:gdLst/>
            <a:ahLst/>
            <a:cxnLst/>
            <a:rect l="0" t="0" r="r" b="b"/>
            <a:pathLst>
              <a:path w="1975" h="605">
                <a:moveTo>
                  <a:pt x="0" y="325"/>
                </a:moveTo>
                <a:lnTo>
                  <a:pt x="0" y="279"/>
                </a:lnTo>
                <a:cubicBezTo>
                  <a:pt x="0" y="261"/>
                  <a:pt x="2" y="242"/>
                  <a:pt x="6" y="225"/>
                </a:cubicBezTo>
                <a:cubicBezTo>
                  <a:pt x="9" y="207"/>
                  <a:pt x="15" y="189"/>
                  <a:pt x="22" y="172"/>
                </a:cubicBezTo>
                <a:cubicBezTo>
                  <a:pt x="29" y="155"/>
                  <a:pt x="37" y="139"/>
                  <a:pt x="47" y="124"/>
                </a:cubicBezTo>
                <a:cubicBezTo>
                  <a:pt x="58" y="109"/>
                  <a:pt x="69" y="95"/>
                  <a:pt x="82" y="82"/>
                </a:cubicBezTo>
                <a:cubicBezTo>
                  <a:pt x="95" y="69"/>
                  <a:pt x="109" y="57"/>
                  <a:pt x="124" y="47"/>
                </a:cubicBezTo>
                <a:cubicBezTo>
                  <a:pt x="139" y="37"/>
                  <a:pt x="156" y="29"/>
                  <a:pt x="172" y="22"/>
                </a:cubicBezTo>
                <a:cubicBezTo>
                  <a:pt x="189" y="15"/>
                  <a:pt x="207" y="9"/>
                  <a:pt x="225" y="6"/>
                </a:cubicBezTo>
                <a:cubicBezTo>
                  <a:pt x="243" y="2"/>
                  <a:pt x="261" y="0"/>
                  <a:pt x="279" y="0"/>
                </a:cubicBezTo>
                <a:lnTo>
                  <a:pt x="1695" y="0"/>
                </a:lnTo>
                <a:cubicBezTo>
                  <a:pt x="1713" y="0"/>
                  <a:pt x="1731" y="2"/>
                  <a:pt x="1749" y="6"/>
                </a:cubicBezTo>
                <a:cubicBezTo>
                  <a:pt x="1767" y="9"/>
                  <a:pt x="1785" y="15"/>
                  <a:pt x="1802" y="22"/>
                </a:cubicBezTo>
                <a:cubicBezTo>
                  <a:pt x="1819" y="29"/>
                  <a:pt x="1836" y="37"/>
                  <a:pt x="1851" y="47"/>
                </a:cubicBezTo>
                <a:cubicBezTo>
                  <a:pt x="1866" y="57"/>
                  <a:pt x="1880" y="69"/>
                  <a:pt x="1893" y="82"/>
                </a:cubicBezTo>
                <a:cubicBezTo>
                  <a:pt x="1906" y="95"/>
                  <a:pt x="1917" y="109"/>
                  <a:pt x="1928" y="124"/>
                </a:cubicBezTo>
                <a:cubicBezTo>
                  <a:pt x="1938" y="139"/>
                  <a:pt x="1946" y="155"/>
                  <a:pt x="1953" y="172"/>
                </a:cubicBezTo>
                <a:cubicBezTo>
                  <a:pt x="1960" y="189"/>
                  <a:pt x="1966" y="207"/>
                  <a:pt x="1969" y="225"/>
                </a:cubicBezTo>
                <a:cubicBezTo>
                  <a:pt x="1973" y="242"/>
                  <a:pt x="1975" y="261"/>
                  <a:pt x="1975" y="279"/>
                </a:cubicBezTo>
                <a:lnTo>
                  <a:pt x="1975" y="325"/>
                </a:lnTo>
                <a:cubicBezTo>
                  <a:pt x="1975" y="344"/>
                  <a:pt x="1973" y="362"/>
                  <a:pt x="1969" y="380"/>
                </a:cubicBezTo>
                <a:cubicBezTo>
                  <a:pt x="1966" y="398"/>
                  <a:pt x="1960" y="415"/>
                  <a:pt x="1953" y="432"/>
                </a:cubicBezTo>
                <a:cubicBezTo>
                  <a:pt x="1946" y="449"/>
                  <a:pt x="1938" y="466"/>
                  <a:pt x="1928" y="481"/>
                </a:cubicBezTo>
                <a:cubicBezTo>
                  <a:pt x="1917" y="496"/>
                  <a:pt x="1906" y="510"/>
                  <a:pt x="1893" y="523"/>
                </a:cubicBezTo>
                <a:cubicBezTo>
                  <a:pt x="1880" y="536"/>
                  <a:pt x="1866" y="548"/>
                  <a:pt x="1851" y="558"/>
                </a:cubicBezTo>
                <a:cubicBezTo>
                  <a:pt x="1836" y="568"/>
                  <a:pt x="1819" y="577"/>
                  <a:pt x="1802" y="584"/>
                </a:cubicBezTo>
                <a:cubicBezTo>
                  <a:pt x="1785" y="591"/>
                  <a:pt x="1767" y="596"/>
                  <a:pt x="1749" y="600"/>
                </a:cubicBezTo>
                <a:cubicBezTo>
                  <a:pt x="1731" y="603"/>
                  <a:pt x="1713" y="605"/>
                  <a:pt x="1695" y="605"/>
                </a:cubicBezTo>
                <a:lnTo>
                  <a:pt x="279" y="605"/>
                </a:lnTo>
                <a:cubicBezTo>
                  <a:pt x="261" y="605"/>
                  <a:pt x="243" y="603"/>
                  <a:pt x="225" y="600"/>
                </a:cubicBezTo>
                <a:cubicBezTo>
                  <a:pt x="207" y="596"/>
                  <a:pt x="189" y="591"/>
                  <a:pt x="172" y="584"/>
                </a:cubicBezTo>
                <a:cubicBezTo>
                  <a:pt x="156" y="577"/>
                  <a:pt x="139" y="568"/>
                  <a:pt x="124" y="558"/>
                </a:cubicBezTo>
                <a:cubicBezTo>
                  <a:pt x="109" y="548"/>
                  <a:pt x="95" y="536"/>
                  <a:pt x="82" y="523"/>
                </a:cubicBezTo>
                <a:cubicBezTo>
                  <a:pt x="69" y="510"/>
                  <a:pt x="58" y="496"/>
                  <a:pt x="47" y="481"/>
                </a:cubicBezTo>
                <a:cubicBezTo>
                  <a:pt x="37" y="466"/>
                  <a:pt x="29" y="449"/>
                  <a:pt x="22" y="432"/>
                </a:cubicBezTo>
                <a:cubicBezTo>
                  <a:pt x="15" y="415"/>
                  <a:pt x="9" y="398"/>
                  <a:pt x="6" y="380"/>
                </a:cubicBezTo>
                <a:cubicBezTo>
                  <a:pt x="2" y="362"/>
                  <a:pt x="0" y="344"/>
                  <a:pt x="0" y="325"/>
                </a:cubicBezTo>
                <a:close/>
              </a:path>
            </a:pathLst>
          </a:custGeom>
          <a:solidFill>
            <a:srgbClr val="FF6900">
              <a:alpha val="5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20" name="Textfeld 519"/>
          <p:cNvSpPr txBox="1"/>
          <p:nvPr/>
        </p:nvSpPr>
        <p:spPr>
          <a:xfrm>
            <a:off x="3933360" y="4205880"/>
            <a:ext cx="171216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18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Empfohlene Therapien</a:t>
            </a:r>
            <a:endParaRPr lang="en-US" sz="118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1" name="Textfeld 520"/>
          <p:cNvSpPr txBox="1"/>
          <p:nvPr/>
        </p:nvSpPr>
        <p:spPr>
          <a:xfrm>
            <a:off x="4025160" y="4549320"/>
            <a:ext cx="582480" cy="1346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0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Rituximab</a:t>
            </a:r>
            <a:endParaRPr lang="en-US" sz="9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2" name="Freihandform: Form 521"/>
          <p:cNvSpPr/>
          <p:nvPr/>
        </p:nvSpPr>
        <p:spPr>
          <a:xfrm>
            <a:off x="4763160" y="4503960"/>
            <a:ext cx="610200" cy="217800"/>
          </a:xfrm>
          <a:custGeom>
            <a:avLst/>
            <a:gdLst/>
            <a:ahLst/>
            <a:cxnLst/>
            <a:rect l="0" t="0" r="r" b="b"/>
            <a:pathLst>
              <a:path w="1695" h="605">
                <a:moveTo>
                  <a:pt x="0" y="325"/>
                </a:moveTo>
                <a:lnTo>
                  <a:pt x="0" y="279"/>
                </a:lnTo>
                <a:cubicBezTo>
                  <a:pt x="0" y="261"/>
                  <a:pt x="2" y="242"/>
                  <a:pt x="5" y="225"/>
                </a:cubicBezTo>
                <a:cubicBezTo>
                  <a:pt x="9" y="207"/>
                  <a:pt x="14" y="189"/>
                  <a:pt x="21" y="172"/>
                </a:cubicBezTo>
                <a:cubicBezTo>
                  <a:pt x="28" y="155"/>
                  <a:pt x="37" y="139"/>
                  <a:pt x="47" y="124"/>
                </a:cubicBezTo>
                <a:cubicBezTo>
                  <a:pt x="57" y="109"/>
                  <a:pt x="69" y="95"/>
                  <a:pt x="82" y="82"/>
                </a:cubicBezTo>
                <a:cubicBezTo>
                  <a:pt x="94" y="69"/>
                  <a:pt x="109" y="57"/>
                  <a:pt x="124" y="47"/>
                </a:cubicBezTo>
                <a:cubicBezTo>
                  <a:pt x="139" y="37"/>
                  <a:pt x="155" y="29"/>
                  <a:pt x="172" y="22"/>
                </a:cubicBezTo>
                <a:cubicBezTo>
                  <a:pt x="189" y="15"/>
                  <a:pt x="206" y="9"/>
                  <a:pt x="224" y="6"/>
                </a:cubicBezTo>
                <a:cubicBezTo>
                  <a:pt x="242" y="2"/>
                  <a:pt x="260" y="0"/>
                  <a:pt x="278" y="0"/>
                </a:cubicBezTo>
                <a:lnTo>
                  <a:pt x="1417" y="0"/>
                </a:lnTo>
                <a:cubicBezTo>
                  <a:pt x="1435" y="0"/>
                  <a:pt x="1453" y="2"/>
                  <a:pt x="1471" y="6"/>
                </a:cubicBezTo>
                <a:cubicBezTo>
                  <a:pt x="1489" y="9"/>
                  <a:pt x="1507" y="15"/>
                  <a:pt x="1524" y="22"/>
                </a:cubicBezTo>
                <a:cubicBezTo>
                  <a:pt x="1540" y="29"/>
                  <a:pt x="1556" y="37"/>
                  <a:pt x="1572" y="47"/>
                </a:cubicBezTo>
                <a:cubicBezTo>
                  <a:pt x="1587" y="57"/>
                  <a:pt x="1601" y="69"/>
                  <a:pt x="1614" y="82"/>
                </a:cubicBezTo>
                <a:cubicBezTo>
                  <a:pt x="1627" y="95"/>
                  <a:pt x="1638" y="109"/>
                  <a:pt x="1649" y="124"/>
                </a:cubicBezTo>
                <a:cubicBezTo>
                  <a:pt x="1659" y="139"/>
                  <a:pt x="1667" y="155"/>
                  <a:pt x="1674" y="172"/>
                </a:cubicBezTo>
                <a:cubicBezTo>
                  <a:pt x="1681" y="189"/>
                  <a:pt x="1687" y="207"/>
                  <a:pt x="1690" y="225"/>
                </a:cubicBezTo>
                <a:cubicBezTo>
                  <a:pt x="1694" y="242"/>
                  <a:pt x="1695" y="261"/>
                  <a:pt x="1695" y="279"/>
                </a:cubicBezTo>
                <a:lnTo>
                  <a:pt x="1695" y="325"/>
                </a:lnTo>
                <a:cubicBezTo>
                  <a:pt x="1695" y="344"/>
                  <a:pt x="1694" y="362"/>
                  <a:pt x="1690" y="380"/>
                </a:cubicBezTo>
                <a:cubicBezTo>
                  <a:pt x="1687" y="398"/>
                  <a:pt x="1681" y="415"/>
                  <a:pt x="1674" y="432"/>
                </a:cubicBezTo>
                <a:cubicBezTo>
                  <a:pt x="1667" y="449"/>
                  <a:pt x="1659" y="466"/>
                  <a:pt x="1649" y="481"/>
                </a:cubicBezTo>
                <a:cubicBezTo>
                  <a:pt x="1638" y="496"/>
                  <a:pt x="1627" y="510"/>
                  <a:pt x="1614" y="523"/>
                </a:cubicBezTo>
                <a:cubicBezTo>
                  <a:pt x="1601" y="536"/>
                  <a:pt x="1587" y="548"/>
                  <a:pt x="1572" y="558"/>
                </a:cubicBezTo>
                <a:cubicBezTo>
                  <a:pt x="1556" y="568"/>
                  <a:pt x="1540" y="577"/>
                  <a:pt x="1524" y="584"/>
                </a:cubicBezTo>
                <a:cubicBezTo>
                  <a:pt x="1507" y="591"/>
                  <a:pt x="1489" y="596"/>
                  <a:pt x="1471" y="600"/>
                </a:cubicBezTo>
                <a:cubicBezTo>
                  <a:pt x="1453" y="603"/>
                  <a:pt x="1435" y="605"/>
                  <a:pt x="1417" y="605"/>
                </a:cubicBezTo>
                <a:lnTo>
                  <a:pt x="278" y="605"/>
                </a:lnTo>
                <a:cubicBezTo>
                  <a:pt x="260" y="605"/>
                  <a:pt x="242" y="603"/>
                  <a:pt x="224" y="600"/>
                </a:cubicBezTo>
                <a:cubicBezTo>
                  <a:pt x="206" y="596"/>
                  <a:pt x="189" y="591"/>
                  <a:pt x="172" y="584"/>
                </a:cubicBezTo>
                <a:cubicBezTo>
                  <a:pt x="155" y="577"/>
                  <a:pt x="139" y="568"/>
                  <a:pt x="124" y="558"/>
                </a:cubicBezTo>
                <a:cubicBezTo>
                  <a:pt x="109" y="548"/>
                  <a:pt x="94" y="536"/>
                  <a:pt x="82" y="523"/>
                </a:cubicBezTo>
                <a:cubicBezTo>
                  <a:pt x="69" y="510"/>
                  <a:pt x="57" y="496"/>
                  <a:pt x="47" y="481"/>
                </a:cubicBezTo>
                <a:cubicBezTo>
                  <a:pt x="37" y="466"/>
                  <a:pt x="28" y="449"/>
                  <a:pt x="21" y="432"/>
                </a:cubicBezTo>
                <a:cubicBezTo>
                  <a:pt x="14" y="415"/>
                  <a:pt x="9" y="398"/>
                  <a:pt x="5" y="380"/>
                </a:cubicBezTo>
                <a:cubicBezTo>
                  <a:pt x="2" y="362"/>
                  <a:pt x="0" y="344"/>
                  <a:pt x="0" y="325"/>
                </a:cubicBezTo>
                <a:close/>
              </a:path>
            </a:pathLst>
          </a:custGeom>
          <a:solidFill>
            <a:srgbClr val="FF6900">
              <a:alpha val="5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23" name="Textfeld 522"/>
          <p:cNvSpPr txBox="1"/>
          <p:nvPr/>
        </p:nvSpPr>
        <p:spPr>
          <a:xfrm>
            <a:off x="4695480" y="453060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000000"/>
                </a:solidFill>
                <a:effectLst/>
                <a:uFillTx/>
                <a:latin typeface="DejaVuSans"/>
                <a:ea typeface="DejaVuSans"/>
              </a:rPr>
              <a:t> 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4" name="Textfeld 523"/>
          <p:cNvSpPr txBox="1"/>
          <p:nvPr/>
        </p:nvSpPr>
        <p:spPr>
          <a:xfrm>
            <a:off x="4829760" y="4549320"/>
            <a:ext cx="479880" cy="1346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0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Steroide</a:t>
            </a:r>
            <a:endParaRPr lang="en-US" sz="9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5" name="Freihandform: Form 524"/>
          <p:cNvSpPr/>
          <p:nvPr/>
        </p:nvSpPr>
        <p:spPr>
          <a:xfrm>
            <a:off x="5465160" y="4503960"/>
            <a:ext cx="1203840" cy="217800"/>
          </a:xfrm>
          <a:custGeom>
            <a:avLst/>
            <a:gdLst/>
            <a:ahLst/>
            <a:cxnLst/>
            <a:rect l="0" t="0" r="r" b="b"/>
            <a:pathLst>
              <a:path w="3344" h="605">
                <a:moveTo>
                  <a:pt x="0" y="325"/>
                </a:moveTo>
                <a:lnTo>
                  <a:pt x="0" y="279"/>
                </a:lnTo>
                <a:cubicBezTo>
                  <a:pt x="0" y="261"/>
                  <a:pt x="2" y="242"/>
                  <a:pt x="5" y="225"/>
                </a:cubicBezTo>
                <a:cubicBezTo>
                  <a:pt x="9" y="207"/>
                  <a:pt x="14" y="189"/>
                  <a:pt x="21" y="172"/>
                </a:cubicBezTo>
                <a:cubicBezTo>
                  <a:pt x="28" y="155"/>
                  <a:pt x="37" y="139"/>
                  <a:pt x="47" y="124"/>
                </a:cubicBezTo>
                <a:cubicBezTo>
                  <a:pt x="57" y="109"/>
                  <a:pt x="68" y="95"/>
                  <a:pt x="81" y="82"/>
                </a:cubicBezTo>
                <a:cubicBezTo>
                  <a:pt x="94" y="69"/>
                  <a:pt x="108" y="57"/>
                  <a:pt x="124" y="47"/>
                </a:cubicBezTo>
                <a:cubicBezTo>
                  <a:pt x="139" y="37"/>
                  <a:pt x="155" y="29"/>
                  <a:pt x="172" y="22"/>
                </a:cubicBezTo>
                <a:cubicBezTo>
                  <a:pt x="189" y="15"/>
                  <a:pt x="206" y="9"/>
                  <a:pt x="224" y="6"/>
                </a:cubicBezTo>
                <a:cubicBezTo>
                  <a:pt x="242" y="2"/>
                  <a:pt x="260" y="0"/>
                  <a:pt x="278" y="0"/>
                </a:cubicBezTo>
                <a:lnTo>
                  <a:pt x="3064" y="0"/>
                </a:lnTo>
                <a:cubicBezTo>
                  <a:pt x="3082" y="0"/>
                  <a:pt x="3100" y="2"/>
                  <a:pt x="3118" y="6"/>
                </a:cubicBezTo>
                <a:cubicBezTo>
                  <a:pt x="3136" y="9"/>
                  <a:pt x="3154" y="15"/>
                  <a:pt x="3171" y="22"/>
                </a:cubicBezTo>
                <a:cubicBezTo>
                  <a:pt x="3187" y="29"/>
                  <a:pt x="3205" y="37"/>
                  <a:pt x="3220" y="47"/>
                </a:cubicBezTo>
                <a:cubicBezTo>
                  <a:pt x="3235" y="57"/>
                  <a:pt x="3249" y="69"/>
                  <a:pt x="3262" y="82"/>
                </a:cubicBezTo>
                <a:cubicBezTo>
                  <a:pt x="3275" y="95"/>
                  <a:pt x="3286" y="109"/>
                  <a:pt x="3297" y="124"/>
                </a:cubicBezTo>
                <a:cubicBezTo>
                  <a:pt x="3307" y="139"/>
                  <a:pt x="3315" y="155"/>
                  <a:pt x="3322" y="172"/>
                </a:cubicBezTo>
                <a:cubicBezTo>
                  <a:pt x="3329" y="189"/>
                  <a:pt x="3335" y="207"/>
                  <a:pt x="3338" y="225"/>
                </a:cubicBezTo>
                <a:cubicBezTo>
                  <a:pt x="3342" y="242"/>
                  <a:pt x="3344" y="261"/>
                  <a:pt x="3344" y="279"/>
                </a:cubicBezTo>
                <a:lnTo>
                  <a:pt x="3344" y="325"/>
                </a:lnTo>
                <a:cubicBezTo>
                  <a:pt x="3344" y="344"/>
                  <a:pt x="3342" y="362"/>
                  <a:pt x="3338" y="380"/>
                </a:cubicBezTo>
                <a:cubicBezTo>
                  <a:pt x="3335" y="398"/>
                  <a:pt x="3329" y="415"/>
                  <a:pt x="3322" y="432"/>
                </a:cubicBezTo>
                <a:cubicBezTo>
                  <a:pt x="3315" y="449"/>
                  <a:pt x="3307" y="466"/>
                  <a:pt x="3297" y="481"/>
                </a:cubicBezTo>
                <a:cubicBezTo>
                  <a:pt x="3286" y="496"/>
                  <a:pt x="3275" y="510"/>
                  <a:pt x="3262" y="523"/>
                </a:cubicBezTo>
                <a:cubicBezTo>
                  <a:pt x="3249" y="536"/>
                  <a:pt x="3235" y="548"/>
                  <a:pt x="3220" y="558"/>
                </a:cubicBezTo>
                <a:cubicBezTo>
                  <a:pt x="3205" y="568"/>
                  <a:pt x="3187" y="577"/>
                  <a:pt x="3171" y="584"/>
                </a:cubicBezTo>
                <a:cubicBezTo>
                  <a:pt x="3154" y="591"/>
                  <a:pt x="3136" y="596"/>
                  <a:pt x="3118" y="600"/>
                </a:cubicBezTo>
                <a:cubicBezTo>
                  <a:pt x="3100" y="603"/>
                  <a:pt x="3082" y="605"/>
                  <a:pt x="3064" y="605"/>
                </a:cubicBezTo>
                <a:lnTo>
                  <a:pt x="278" y="605"/>
                </a:lnTo>
                <a:cubicBezTo>
                  <a:pt x="260" y="605"/>
                  <a:pt x="242" y="603"/>
                  <a:pt x="224" y="600"/>
                </a:cubicBezTo>
                <a:cubicBezTo>
                  <a:pt x="206" y="596"/>
                  <a:pt x="189" y="591"/>
                  <a:pt x="172" y="584"/>
                </a:cubicBezTo>
                <a:cubicBezTo>
                  <a:pt x="155" y="577"/>
                  <a:pt x="139" y="568"/>
                  <a:pt x="124" y="558"/>
                </a:cubicBezTo>
                <a:cubicBezTo>
                  <a:pt x="108" y="548"/>
                  <a:pt x="94" y="536"/>
                  <a:pt x="81" y="523"/>
                </a:cubicBezTo>
                <a:cubicBezTo>
                  <a:pt x="68" y="510"/>
                  <a:pt x="57" y="496"/>
                  <a:pt x="47" y="481"/>
                </a:cubicBezTo>
                <a:cubicBezTo>
                  <a:pt x="37" y="466"/>
                  <a:pt x="28" y="449"/>
                  <a:pt x="21" y="432"/>
                </a:cubicBezTo>
                <a:cubicBezTo>
                  <a:pt x="14" y="415"/>
                  <a:pt x="9" y="398"/>
                  <a:pt x="5" y="380"/>
                </a:cubicBezTo>
                <a:cubicBezTo>
                  <a:pt x="2" y="362"/>
                  <a:pt x="0" y="344"/>
                  <a:pt x="0" y="325"/>
                </a:cubicBezTo>
                <a:close/>
              </a:path>
            </a:pathLst>
          </a:custGeom>
          <a:solidFill>
            <a:srgbClr val="FF6900">
              <a:alpha val="5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26" name="Textfeld 525"/>
          <p:cNvSpPr txBox="1"/>
          <p:nvPr/>
        </p:nvSpPr>
        <p:spPr>
          <a:xfrm>
            <a:off x="5395680" y="453060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000000"/>
                </a:solidFill>
                <a:effectLst/>
                <a:uFillTx/>
                <a:latin typeface="DejaVuSans"/>
                <a:ea typeface="DejaVuSans"/>
              </a:rPr>
              <a:t> 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7" name="Freihandform: Form 526"/>
          <p:cNvSpPr/>
          <p:nvPr/>
        </p:nvSpPr>
        <p:spPr>
          <a:xfrm>
            <a:off x="7128000" y="1119600"/>
            <a:ext cx="3167640" cy="4304160"/>
          </a:xfrm>
          <a:custGeom>
            <a:avLst/>
            <a:gdLst/>
            <a:ahLst/>
            <a:cxnLst/>
            <a:rect l="0" t="0" r="r" b="b"/>
            <a:pathLst>
              <a:path w="8799" h="11956">
                <a:moveTo>
                  <a:pt x="0" y="11677"/>
                </a:moveTo>
                <a:lnTo>
                  <a:pt x="0" y="232"/>
                </a:lnTo>
                <a:cubicBezTo>
                  <a:pt x="0" y="217"/>
                  <a:pt x="2" y="202"/>
                  <a:pt x="6" y="187"/>
                </a:cubicBezTo>
                <a:cubicBezTo>
                  <a:pt x="9" y="172"/>
                  <a:pt x="14" y="157"/>
                  <a:pt x="21" y="143"/>
                </a:cubicBezTo>
                <a:cubicBezTo>
                  <a:pt x="28" y="129"/>
                  <a:pt x="37" y="116"/>
                  <a:pt x="47" y="103"/>
                </a:cubicBezTo>
                <a:cubicBezTo>
                  <a:pt x="57" y="91"/>
                  <a:pt x="69" y="79"/>
                  <a:pt x="82" y="68"/>
                </a:cubicBezTo>
                <a:cubicBezTo>
                  <a:pt x="95" y="57"/>
                  <a:pt x="109" y="48"/>
                  <a:pt x="124" y="39"/>
                </a:cubicBezTo>
                <a:cubicBezTo>
                  <a:pt x="139" y="31"/>
                  <a:pt x="155" y="24"/>
                  <a:pt x="172" y="18"/>
                </a:cubicBezTo>
                <a:cubicBezTo>
                  <a:pt x="189" y="12"/>
                  <a:pt x="207" y="7"/>
                  <a:pt x="224" y="5"/>
                </a:cubicBezTo>
                <a:cubicBezTo>
                  <a:pt x="242" y="2"/>
                  <a:pt x="261" y="0"/>
                  <a:pt x="279" y="0"/>
                </a:cubicBezTo>
                <a:lnTo>
                  <a:pt x="8520" y="0"/>
                </a:lnTo>
                <a:cubicBezTo>
                  <a:pt x="8539" y="0"/>
                  <a:pt x="8557" y="2"/>
                  <a:pt x="8575" y="5"/>
                </a:cubicBezTo>
                <a:cubicBezTo>
                  <a:pt x="8593" y="7"/>
                  <a:pt x="8610" y="12"/>
                  <a:pt x="8627" y="18"/>
                </a:cubicBezTo>
                <a:cubicBezTo>
                  <a:pt x="8644" y="24"/>
                  <a:pt x="8660" y="31"/>
                  <a:pt x="8675" y="39"/>
                </a:cubicBezTo>
                <a:cubicBezTo>
                  <a:pt x="8690" y="48"/>
                  <a:pt x="8704" y="57"/>
                  <a:pt x="8717" y="68"/>
                </a:cubicBezTo>
                <a:cubicBezTo>
                  <a:pt x="8730" y="79"/>
                  <a:pt x="8742" y="91"/>
                  <a:pt x="8752" y="103"/>
                </a:cubicBezTo>
                <a:cubicBezTo>
                  <a:pt x="8762" y="116"/>
                  <a:pt x="8771" y="129"/>
                  <a:pt x="8778" y="143"/>
                </a:cubicBezTo>
                <a:cubicBezTo>
                  <a:pt x="8785" y="157"/>
                  <a:pt x="8790" y="172"/>
                  <a:pt x="8794" y="187"/>
                </a:cubicBezTo>
                <a:cubicBezTo>
                  <a:pt x="8797" y="202"/>
                  <a:pt x="8799" y="217"/>
                  <a:pt x="8799" y="232"/>
                </a:cubicBezTo>
                <a:lnTo>
                  <a:pt x="8799" y="11677"/>
                </a:lnTo>
                <a:cubicBezTo>
                  <a:pt x="8799" y="11696"/>
                  <a:pt x="8797" y="11714"/>
                  <a:pt x="8794" y="11732"/>
                </a:cubicBezTo>
                <a:cubicBezTo>
                  <a:pt x="8790" y="11749"/>
                  <a:pt x="8785" y="11767"/>
                  <a:pt x="8778" y="11784"/>
                </a:cubicBezTo>
                <a:cubicBezTo>
                  <a:pt x="8771" y="11801"/>
                  <a:pt x="8762" y="11817"/>
                  <a:pt x="8752" y="11832"/>
                </a:cubicBezTo>
                <a:cubicBezTo>
                  <a:pt x="8742" y="11847"/>
                  <a:pt x="8730" y="11861"/>
                  <a:pt x="8717" y="11874"/>
                </a:cubicBezTo>
                <a:cubicBezTo>
                  <a:pt x="8704" y="11887"/>
                  <a:pt x="8690" y="11899"/>
                  <a:pt x="8675" y="11909"/>
                </a:cubicBezTo>
                <a:cubicBezTo>
                  <a:pt x="8660" y="11919"/>
                  <a:pt x="8644" y="11928"/>
                  <a:pt x="8627" y="11935"/>
                </a:cubicBezTo>
                <a:cubicBezTo>
                  <a:pt x="8610" y="11942"/>
                  <a:pt x="8593" y="11947"/>
                  <a:pt x="8575" y="11950"/>
                </a:cubicBezTo>
                <a:cubicBezTo>
                  <a:pt x="8557" y="11954"/>
                  <a:pt x="8539" y="11956"/>
                  <a:pt x="8520" y="11956"/>
                </a:cubicBezTo>
                <a:lnTo>
                  <a:pt x="279" y="11956"/>
                </a:lnTo>
                <a:cubicBezTo>
                  <a:pt x="261" y="11956"/>
                  <a:pt x="242" y="11954"/>
                  <a:pt x="224" y="11950"/>
                </a:cubicBezTo>
                <a:cubicBezTo>
                  <a:pt x="207" y="11947"/>
                  <a:pt x="189" y="11942"/>
                  <a:pt x="172" y="11935"/>
                </a:cubicBezTo>
                <a:cubicBezTo>
                  <a:pt x="155" y="11928"/>
                  <a:pt x="139" y="11919"/>
                  <a:pt x="124" y="11909"/>
                </a:cubicBezTo>
                <a:cubicBezTo>
                  <a:pt x="109" y="11899"/>
                  <a:pt x="95" y="11887"/>
                  <a:pt x="82" y="11874"/>
                </a:cubicBezTo>
                <a:cubicBezTo>
                  <a:pt x="69" y="11861"/>
                  <a:pt x="57" y="11847"/>
                  <a:pt x="47" y="11832"/>
                </a:cubicBezTo>
                <a:cubicBezTo>
                  <a:pt x="37" y="11817"/>
                  <a:pt x="28" y="11801"/>
                  <a:pt x="21" y="11784"/>
                </a:cubicBezTo>
                <a:cubicBezTo>
                  <a:pt x="14" y="11767"/>
                  <a:pt x="9" y="11749"/>
                  <a:pt x="6" y="11732"/>
                </a:cubicBezTo>
                <a:cubicBezTo>
                  <a:pt x="2" y="11714"/>
                  <a:pt x="0" y="11696"/>
                  <a:pt x="0" y="11677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8" name="Freihandform: Form 527"/>
          <p:cNvSpPr/>
          <p:nvPr/>
        </p:nvSpPr>
        <p:spPr>
          <a:xfrm>
            <a:off x="7128000" y="1103040"/>
            <a:ext cx="3167640" cy="100440"/>
          </a:xfrm>
          <a:custGeom>
            <a:avLst/>
            <a:gdLst/>
            <a:ahLst/>
            <a:cxnLst/>
            <a:rect l="0" t="0" r="r" b="b"/>
            <a:pathLst>
              <a:path w="8799" h="279">
                <a:moveTo>
                  <a:pt x="8778" y="208"/>
                </a:moveTo>
                <a:cubicBezTo>
                  <a:pt x="8764" y="185"/>
                  <a:pt x="8744" y="165"/>
                  <a:pt x="8717" y="148"/>
                </a:cubicBezTo>
                <a:cubicBezTo>
                  <a:pt x="8691" y="129"/>
                  <a:pt x="8661" y="116"/>
                  <a:pt x="8627" y="107"/>
                </a:cubicBezTo>
                <a:cubicBezTo>
                  <a:pt x="8593" y="97"/>
                  <a:pt x="8557" y="92"/>
                  <a:pt x="8520" y="92"/>
                </a:cubicBezTo>
                <a:lnTo>
                  <a:pt x="279" y="92"/>
                </a:lnTo>
                <a:cubicBezTo>
                  <a:pt x="242" y="92"/>
                  <a:pt x="206" y="97"/>
                  <a:pt x="172" y="107"/>
                </a:cubicBezTo>
                <a:cubicBezTo>
                  <a:pt x="138" y="116"/>
                  <a:pt x="108" y="129"/>
                  <a:pt x="82" y="148"/>
                </a:cubicBezTo>
                <a:cubicBezTo>
                  <a:pt x="56" y="165"/>
                  <a:pt x="36" y="185"/>
                  <a:pt x="21" y="208"/>
                </a:cubicBezTo>
                <a:cubicBezTo>
                  <a:pt x="7" y="231"/>
                  <a:pt x="0" y="255"/>
                  <a:pt x="0" y="279"/>
                </a:cubicBezTo>
                <a:cubicBezTo>
                  <a:pt x="0" y="242"/>
                  <a:pt x="7" y="207"/>
                  <a:pt x="21" y="173"/>
                </a:cubicBezTo>
                <a:cubicBezTo>
                  <a:pt x="36" y="138"/>
                  <a:pt x="56" y="107"/>
                  <a:pt x="82" y="81"/>
                </a:cubicBezTo>
                <a:cubicBezTo>
                  <a:pt x="108" y="55"/>
                  <a:pt x="138" y="35"/>
                  <a:pt x="172" y="21"/>
                </a:cubicBezTo>
                <a:cubicBezTo>
                  <a:pt x="206" y="7"/>
                  <a:pt x="242" y="0"/>
                  <a:pt x="279" y="0"/>
                </a:cubicBezTo>
                <a:lnTo>
                  <a:pt x="8520" y="0"/>
                </a:lnTo>
                <a:cubicBezTo>
                  <a:pt x="8557" y="0"/>
                  <a:pt x="8593" y="7"/>
                  <a:pt x="8627" y="21"/>
                </a:cubicBezTo>
                <a:cubicBezTo>
                  <a:pt x="8661" y="35"/>
                  <a:pt x="8691" y="55"/>
                  <a:pt x="8717" y="81"/>
                </a:cubicBezTo>
                <a:cubicBezTo>
                  <a:pt x="8744" y="107"/>
                  <a:pt x="8764" y="138"/>
                  <a:pt x="8778" y="173"/>
                </a:cubicBezTo>
                <a:cubicBezTo>
                  <a:pt x="8792" y="207"/>
                  <a:pt x="8799" y="242"/>
                  <a:pt x="8799" y="279"/>
                </a:cubicBezTo>
                <a:cubicBezTo>
                  <a:pt x="8799" y="255"/>
                  <a:pt x="8792" y="231"/>
                  <a:pt x="8778" y="208"/>
                </a:cubicBezTo>
                <a:close/>
              </a:path>
            </a:pathLst>
          </a:custGeom>
          <a:solidFill>
            <a:srgbClr val="34D399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9" name="Freihandform: Form 528"/>
          <p:cNvSpPr/>
          <p:nvPr/>
        </p:nvSpPr>
        <p:spPr>
          <a:xfrm>
            <a:off x="7295040" y="2072160"/>
            <a:ext cx="2833560" cy="33840"/>
          </a:xfrm>
          <a:custGeom>
            <a:avLst/>
            <a:gdLst/>
            <a:ahLst/>
            <a:cxnLst/>
            <a:rect l="0" t="0" r="r" b="b"/>
            <a:pathLst>
              <a:path w="7871" h="94">
                <a:moveTo>
                  <a:pt x="0" y="0"/>
                </a:moveTo>
                <a:lnTo>
                  <a:pt x="7871" y="0"/>
                </a:lnTo>
                <a:lnTo>
                  <a:pt x="7871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0" name="Freihandform: Form 529"/>
          <p:cNvSpPr/>
          <p:nvPr/>
        </p:nvSpPr>
        <p:spPr>
          <a:xfrm>
            <a:off x="7295040" y="2072160"/>
            <a:ext cx="568800" cy="33840"/>
          </a:xfrm>
          <a:custGeom>
            <a:avLst/>
            <a:gdLst/>
            <a:ahLst/>
            <a:cxnLst/>
            <a:rect l="0" t="0" r="r" b="b"/>
            <a:pathLst>
              <a:path w="1580" h="94">
                <a:moveTo>
                  <a:pt x="0" y="0"/>
                </a:moveTo>
                <a:lnTo>
                  <a:pt x="1580" y="0"/>
                </a:lnTo>
                <a:lnTo>
                  <a:pt x="1580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34D399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1" name="Freihandform: Form 530"/>
          <p:cNvSpPr/>
          <p:nvPr/>
        </p:nvSpPr>
        <p:spPr>
          <a:xfrm>
            <a:off x="7295040" y="1303560"/>
            <a:ext cx="401760" cy="401400"/>
          </a:xfrm>
          <a:custGeom>
            <a:avLst/>
            <a:gdLst/>
            <a:ahLst/>
            <a:cxnLst/>
            <a:rect l="0" t="0" r="r" b="b"/>
            <a:pathLst>
              <a:path w="1116" h="1115">
                <a:moveTo>
                  <a:pt x="1116" y="558"/>
                </a:moveTo>
                <a:cubicBezTo>
                  <a:pt x="1116" y="594"/>
                  <a:pt x="1112" y="631"/>
                  <a:pt x="1105" y="667"/>
                </a:cubicBezTo>
                <a:cubicBezTo>
                  <a:pt x="1098" y="702"/>
                  <a:pt x="1087" y="737"/>
                  <a:pt x="1073" y="771"/>
                </a:cubicBezTo>
                <a:cubicBezTo>
                  <a:pt x="1059" y="805"/>
                  <a:pt x="1042" y="837"/>
                  <a:pt x="1022" y="867"/>
                </a:cubicBezTo>
                <a:cubicBezTo>
                  <a:pt x="1002" y="898"/>
                  <a:pt x="978" y="926"/>
                  <a:pt x="953" y="952"/>
                </a:cubicBezTo>
                <a:cubicBezTo>
                  <a:pt x="927" y="978"/>
                  <a:pt x="899" y="1001"/>
                  <a:pt x="868" y="1021"/>
                </a:cubicBezTo>
                <a:cubicBezTo>
                  <a:pt x="838" y="1041"/>
                  <a:pt x="806" y="1059"/>
                  <a:pt x="772" y="1073"/>
                </a:cubicBezTo>
                <a:cubicBezTo>
                  <a:pt x="738" y="1087"/>
                  <a:pt x="703" y="1097"/>
                  <a:pt x="667" y="1104"/>
                </a:cubicBezTo>
                <a:cubicBezTo>
                  <a:pt x="631" y="1111"/>
                  <a:pt x="595" y="1115"/>
                  <a:pt x="559" y="1115"/>
                </a:cubicBezTo>
                <a:cubicBezTo>
                  <a:pt x="522" y="1115"/>
                  <a:pt x="486" y="1111"/>
                  <a:pt x="450" y="1104"/>
                </a:cubicBezTo>
                <a:cubicBezTo>
                  <a:pt x="414" y="1097"/>
                  <a:pt x="379" y="1087"/>
                  <a:pt x="344" y="1073"/>
                </a:cubicBezTo>
                <a:cubicBezTo>
                  <a:pt x="311" y="1059"/>
                  <a:pt x="279" y="1041"/>
                  <a:pt x="248" y="1021"/>
                </a:cubicBezTo>
                <a:cubicBezTo>
                  <a:pt x="218" y="1001"/>
                  <a:pt x="190" y="978"/>
                  <a:pt x="164" y="952"/>
                </a:cubicBezTo>
                <a:cubicBezTo>
                  <a:pt x="138" y="926"/>
                  <a:pt x="115" y="898"/>
                  <a:pt x="94" y="867"/>
                </a:cubicBezTo>
                <a:cubicBezTo>
                  <a:pt x="74" y="837"/>
                  <a:pt x="57" y="805"/>
                  <a:pt x="43" y="771"/>
                </a:cubicBezTo>
                <a:cubicBezTo>
                  <a:pt x="29" y="737"/>
                  <a:pt x="18" y="702"/>
                  <a:pt x="11" y="667"/>
                </a:cubicBezTo>
                <a:cubicBezTo>
                  <a:pt x="4" y="631"/>
                  <a:pt x="0" y="594"/>
                  <a:pt x="0" y="558"/>
                </a:cubicBezTo>
                <a:cubicBezTo>
                  <a:pt x="0" y="521"/>
                  <a:pt x="4" y="485"/>
                  <a:pt x="11" y="449"/>
                </a:cubicBezTo>
                <a:cubicBezTo>
                  <a:pt x="18" y="413"/>
                  <a:pt x="29" y="378"/>
                  <a:pt x="43" y="345"/>
                </a:cubicBezTo>
                <a:cubicBezTo>
                  <a:pt x="57" y="311"/>
                  <a:pt x="74" y="279"/>
                  <a:pt x="94" y="247"/>
                </a:cubicBezTo>
                <a:cubicBezTo>
                  <a:pt x="115" y="217"/>
                  <a:pt x="138" y="189"/>
                  <a:pt x="164" y="163"/>
                </a:cubicBezTo>
                <a:cubicBezTo>
                  <a:pt x="190" y="137"/>
                  <a:pt x="218" y="114"/>
                  <a:pt x="248" y="94"/>
                </a:cubicBezTo>
                <a:cubicBezTo>
                  <a:pt x="279" y="73"/>
                  <a:pt x="311" y="56"/>
                  <a:pt x="344" y="42"/>
                </a:cubicBezTo>
                <a:cubicBezTo>
                  <a:pt x="379" y="28"/>
                  <a:pt x="414" y="18"/>
                  <a:pt x="450" y="10"/>
                </a:cubicBezTo>
                <a:cubicBezTo>
                  <a:pt x="486" y="3"/>
                  <a:pt x="522" y="0"/>
                  <a:pt x="559" y="0"/>
                </a:cubicBezTo>
                <a:cubicBezTo>
                  <a:pt x="595" y="0"/>
                  <a:pt x="631" y="3"/>
                  <a:pt x="667" y="10"/>
                </a:cubicBezTo>
                <a:cubicBezTo>
                  <a:pt x="703" y="18"/>
                  <a:pt x="738" y="28"/>
                  <a:pt x="772" y="42"/>
                </a:cubicBezTo>
                <a:cubicBezTo>
                  <a:pt x="806" y="56"/>
                  <a:pt x="838" y="73"/>
                  <a:pt x="868" y="94"/>
                </a:cubicBezTo>
                <a:cubicBezTo>
                  <a:pt x="899" y="114"/>
                  <a:pt x="927" y="137"/>
                  <a:pt x="953" y="163"/>
                </a:cubicBezTo>
                <a:cubicBezTo>
                  <a:pt x="978" y="189"/>
                  <a:pt x="1002" y="217"/>
                  <a:pt x="1022" y="247"/>
                </a:cubicBezTo>
                <a:cubicBezTo>
                  <a:pt x="1042" y="279"/>
                  <a:pt x="1059" y="311"/>
                  <a:pt x="1073" y="345"/>
                </a:cubicBezTo>
                <a:cubicBezTo>
                  <a:pt x="1087" y="378"/>
                  <a:pt x="1098" y="413"/>
                  <a:pt x="1105" y="449"/>
                </a:cubicBezTo>
                <a:cubicBezTo>
                  <a:pt x="1112" y="485"/>
                  <a:pt x="1116" y="521"/>
                  <a:pt x="1116" y="558"/>
                </a:cubicBezTo>
                <a:close/>
              </a:path>
            </a:pathLst>
          </a:custGeom>
          <a:solidFill>
            <a:srgbClr val="00C951">
              <a:alpha val="8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532" name="Grafik 531"/>
          <p:cNvPicPr/>
          <p:nvPr/>
        </p:nvPicPr>
        <p:blipFill>
          <a:blip r:embed="rId12"/>
          <a:stretch/>
        </p:blipFill>
        <p:spPr>
          <a:xfrm>
            <a:off x="7445880" y="1420560"/>
            <a:ext cx="10836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33" name="Textfeld 532"/>
          <p:cNvSpPr txBox="1"/>
          <p:nvPr/>
        </p:nvSpPr>
        <p:spPr>
          <a:xfrm>
            <a:off x="5530320" y="4549320"/>
            <a:ext cx="1085040" cy="1346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0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Immunsuppressiva</a:t>
            </a:r>
            <a:endParaRPr lang="en-US" sz="9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4" name="Textfeld 533"/>
          <p:cNvSpPr txBox="1"/>
          <p:nvPr/>
        </p:nvSpPr>
        <p:spPr>
          <a:xfrm>
            <a:off x="7799760" y="1407600"/>
            <a:ext cx="176508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320" b="1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Seronegative OMG</a:t>
            </a:r>
            <a:endParaRPr lang="en-US" sz="13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5" name="Textfeld 534"/>
          <p:cNvSpPr txBox="1"/>
          <p:nvPr/>
        </p:nvSpPr>
        <p:spPr>
          <a:xfrm>
            <a:off x="7298280" y="1855080"/>
            <a:ext cx="19080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Keine nachweisbaren Antikörper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536" name="Grafik 535"/>
          <p:cNvPicPr/>
          <p:nvPr/>
        </p:nvPicPr>
        <p:blipFill>
          <a:blip r:embed="rId13"/>
          <a:stretch/>
        </p:blipFill>
        <p:spPr>
          <a:xfrm>
            <a:off x="7295400" y="2574000"/>
            <a:ext cx="10008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37" name="Textfeld 536"/>
          <p:cNvSpPr txBox="1"/>
          <p:nvPr/>
        </p:nvSpPr>
        <p:spPr>
          <a:xfrm>
            <a:off x="7298280" y="2267280"/>
            <a:ext cx="155052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18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Therapieansprechen</a:t>
            </a:r>
            <a:endParaRPr lang="en-US" sz="118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8" name="Textfeld 537"/>
          <p:cNvSpPr txBox="1"/>
          <p:nvPr/>
        </p:nvSpPr>
        <p:spPr>
          <a:xfrm>
            <a:off x="7465320" y="2557080"/>
            <a:ext cx="260136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Behandlung orientiert sich am Vorgehen bei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539" name="Grafik 538"/>
          <p:cNvPicPr/>
          <p:nvPr/>
        </p:nvPicPr>
        <p:blipFill>
          <a:blip r:embed="rId14"/>
          <a:stretch/>
        </p:blipFill>
        <p:spPr>
          <a:xfrm>
            <a:off x="7295400" y="2975040"/>
            <a:ext cx="11664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40" name="Textfeld 539"/>
          <p:cNvSpPr txBox="1"/>
          <p:nvPr/>
        </p:nvSpPr>
        <p:spPr>
          <a:xfrm>
            <a:off x="7465320" y="2724480"/>
            <a:ext cx="120888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AChR-positiver Form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1" name="Textfeld 540"/>
          <p:cNvSpPr txBox="1"/>
          <p:nvPr/>
        </p:nvSpPr>
        <p:spPr>
          <a:xfrm>
            <a:off x="7482240" y="2958480"/>
            <a:ext cx="19825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Individuelles Ansprechen variabel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542" name="Grafik 541"/>
          <p:cNvPicPr/>
          <p:nvPr/>
        </p:nvPicPr>
        <p:blipFill>
          <a:blip r:embed="rId15"/>
          <a:stretch/>
        </p:blipFill>
        <p:spPr>
          <a:xfrm>
            <a:off x="7295400" y="357660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43" name="Textfeld 542"/>
          <p:cNvSpPr txBox="1"/>
          <p:nvPr/>
        </p:nvSpPr>
        <p:spPr>
          <a:xfrm>
            <a:off x="7298280" y="3269880"/>
            <a:ext cx="119232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18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Besonderheiten</a:t>
            </a:r>
            <a:endParaRPr lang="en-US" sz="118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4" name="Textfeld 543"/>
          <p:cNvSpPr txBox="1"/>
          <p:nvPr/>
        </p:nvSpPr>
        <p:spPr>
          <a:xfrm>
            <a:off x="7498800" y="3560040"/>
            <a:ext cx="12848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Bei Therapieversagen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5" name="Textfeld 544"/>
          <p:cNvSpPr txBox="1"/>
          <p:nvPr/>
        </p:nvSpPr>
        <p:spPr>
          <a:xfrm>
            <a:off x="7498800" y="3727080"/>
            <a:ext cx="23508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diﬀerentialdiagnostisch an kongenitales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6" name="Textfeld 545"/>
          <p:cNvSpPr txBox="1"/>
          <p:nvPr/>
        </p:nvSpPr>
        <p:spPr>
          <a:xfrm>
            <a:off x="7498800" y="3894120"/>
            <a:ext cx="2141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myasthenes Syndrom (CMS) denken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7" name="Freihandform: Form 546"/>
          <p:cNvSpPr/>
          <p:nvPr/>
        </p:nvSpPr>
        <p:spPr>
          <a:xfrm>
            <a:off x="7320240" y="4503960"/>
            <a:ext cx="610560" cy="217800"/>
          </a:xfrm>
          <a:custGeom>
            <a:avLst/>
            <a:gdLst/>
            <a:ahLst/>
            <a:cxnLst/>
            <a:rect l="0" t="0" r="r" b="b"/>
            <a:pathLst>
              <a:path w="1696" h="605">
                <a:moveTo>
                  <a:pt x="0" y="325"/>
                </a:moveTo>
                <a:lnTo>
                  <a:pt x="0" y="279"/>
                </a:lnTo>
                <a:cubicBezTo>
                  <a:pt x="0" y="261"/>
                  <a:pt x="2" y="242"/>
                  <a:pt x="5" y="225"/>
                </a:cubicBezTo>
                <a:cubicBezTo>
                  <a:pt x="9" y="207"/>
                  <a:pt x="14" y="189"/>
                  <a:pt x="21" y="172"/>
                </a:cubicBezTo>
                <a:cubicBezTo>
                  <a:pt x="28" y="155"/>
                  <a:pt x="37" y="139"/>
                  <a:pt x="47" y="124"/>
                </a:cubicBezTo>
                <a:cubicBezTo>
                  <a:pt x="57" y="109"/>
                  <a:pt x="69" y="95"/>
                  <a:pt x="82" y="82"/>
                </a:cubicBezTo>
                <a:cubicBezTo>
                  <a:pt x="95" y="69"/>
                  <a:pt x="109" y="57"/>
                  <a:pt x="124" y="47"/>
                </a:cubicBezTo>
                <a:cubicBezTo>
                  <a:pt x="139" y="37"/>
                  <a:pt x="155" y="29"/>
                  <a:pt x="172" y="22"/>
                </a:cubicBezTo>
                <a:cubicBezTo>
                  <a:pt x="189" y="15"/>
                  <a:pt x="206" y="9"/>
                  <a:pt x="224" y="6"/>
                </a:cubicBezTo>
                <a:cubicBezTo>
                  <a:pt x="242" y="2"/>
                  <a:pt x="260" y="0"/>
                  <a:pt x="279" y="0"/>
                </a:cubicBezTo>
                <a:lnTo>
                  <a:pt x="1417" y="0"/>
                </a:lnTo>
                <a:cubicBezTo>
                  <a:pt x="1435" y="0"/>
                  <a:pt x="1454" y="2"/>
                  <a:pt x="1471" y="6"/>
                </a:cubicBezTo>
                <a:cubicBezTo>
                  <a:pt x="1489" y="9"/>
                  <a:pt x="1507" y="15"/>
                  <a:pt x="1524" y="22"/>
                </a:cubicBezTo>
                <a:cubicBezTo>
                  <a:pt x="1541" y="29"/>
                  <a:pt x="1557" y="37"/>
                  <a:pt x="1572" y="47"/>
                </a:cubicBezTo>
                <a:cubicBezTo>
                  <a:pt x="1587" y="57"/>
                  <a:pt x="1601" y="69"/>
                  <a:pt x="1614" y="82"/>
                </a:cubicBezTo>
                <a:cubicBezTo>
                  <a:pt x="1627" y="95"/>
                  <a:pt x="1639" y="109"/>
                  <a:pt x="1649" y="124"/>
                </a:cubicBezTo>
                <a:cubicBezTo>
                  <a:pt x="1659" y="139"/>
                  <a:pt x="1667" y="155"/>
                  <a:pt x="1674" y="172"/>
                </a:cubicBezTo>
                <a:cubicBezTo>
                  <a:pt x="1681" y="189"/>
                  <a:pt x="1687" y="207"/>
                  <a:pt x="1690" y="225"/>
                </a:cubicBezTo>
                <a:cubicBezTo>
                  <a:pt x="1694" y="242"/>
                  <a:pt x="1696" y="261"/>
                  <a:pt x="1696" y="279"/>
                </a:cubicBezTo>
                <a:lnTo>
                  <a:pt x="1696" y="325"/>
                </a:lnTo>
                <a:cubicBezTo>
                  <a:pt x="1696" y="344"/>
                  <a:pt x="1694" y="362"/>
                  <a:pt x="1690" y="380"/>
                </a:cubicBezTo>
                <a:cubicBezTo>
                  <a:pt x="1687" y="398"/>
                  <a:pt x="1681" y="415"/>
                  <a:pt x="1674" y="432"/>
                </a:cubicBezTo>
                <a:cubicBezTo>
                  <a:pt x="1667" y="449"/>
                  <a:pt x="1659" y="466"/>
                  <a:pt x="1649" y="481"/>
                </a:cubicBezTo>
                <a:cubicBezTo>
                  <a:pt x="1639" y="496"/>
                  <a:pt x="1627" y="510"/>
                  <a:pt x="1614" y="523"/>
                </a:cubicBezTo>
                <a:cubicBezTo>
                  <a:pt x="1601" y="536"/>
                  <a:pt x="1587" y="548"/>
                  <a:pt x="1572" y="558"/>
                </a:cubicBezTo>
                <a:cubicBezTo>
                  <a:pt x="1557" y="568"/>
                  <a:pt x="1541" y="577"/>
                  <a:pt x="1524" y="584"/>
                </a:cubicBezTo>
                <a:cubicBezTo>
                  <a:pt x="1507" y="591"/>
                  <a:pt x="1489" y="596"/>
                  <a:pt x="1471" y="600"/>
                </a:cubicBezTo>
                <a:cubicBezTo>
                  <a:pt x="1454" y="603"/>
                  <a:pt x="1435" y="605"/>
                  <a:pt x="1417" y="605"/>
                </a:cubicBezTo>
                <a:lnTo>
                  <a:pt x="279" y="605"/>
                </a:lnTo>
                <a:cubicBezTo>
                  <a:pt x="260" y="605"/>
                  <a:pt x="242" y="603"/>
                  <a:pt x="224" y="600"/>
                </a:cubicBezTo>
                <a:cubicBezTo>
                  <a:pt x="206" y="596"/>
                  <a:pt x="189" y="591"/>
                  <a:pt x="172" y="584"/>
                </a:cubicBezTo>
                <a:cubicBezTo>
                  <a:pt x="155" y="577"/>
                  <a:pt x="139" y="568"/>
                  <a:pt x="124" y="558"/>
                </a:cubicBezTo>
                <a:cubicBezTo>
                  <a:pt x="109" y="548"/>
                  <a:pt x="95" y="536"/>
                  <a:pt x="82" y="523"/>
                </a:cubicBezTo>
                <a:cubicBezTo>
                  <a:pt x="69" y="510"/>
                  <a:pt x="57" y="496"/>
                  <a:pt x="47" y="481"/>
                </a:cubicBezTo>
                <a:cubicBezTo>
                  <a:pt x="37" y="466"/>
                  <a:pt x="28" y="449"/>
                  <a:pt x="21" y="432"/>
                </a:cubicBezTo>
                <a:cubicBezTo>
                  <a:pt x="14" y="415"/>
                  <a:pt x="9" y="398"/>
                  <a:pt x="5" y="380"/>
                </a:cubicBezTo>
                <a:cubicBezTo>
                  <a:pt x="2" y="362"/>
                  <a:pt x="0" y="344"/>
                  <a:pt x="0" y="325"/>
                </a:cubicBezTo>
                <a:close/>
              </a:path>
            </a:pathLst>
          </a:custGeom>
          <a:solidFill>
            <a:srgbClr val="00C951">
              <a:alpha val="5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8" name="Textfeld 547"/>
          <p:cNvSpPr txBox="1"/>
          <p:nvPr/>
        </p:nvSpPr>
        <p:spPr>
          <a:xfrm>
            <a:off x="7298280" y="4205880"/>
            <a:ext cx="171216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18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Empfohlene Therapien</a:t>
            </a:r>
            <a:endParaRPr lang="en-US" sz="118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9" name="Textfeld 548"/>
          <p:cNvSpPr txBox="1"/>
          <p:nvPr/>
        </p:nvSpPr>
        <p:spPr>
          <a:xfrm>
            <a:off x="7390080" y="4549320"/>
            <a:ext cx="479880" cy="1346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0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Steroide</a:t>
            </a:r>
            <a:endParaRPr lang="en-US" sz="9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0" name="Freihandform: Form 549"/>
          <p:cNvSpPr/>
          <p:nvPr/>
        </p:nvSpPr>
        <p:spPr>
          <a:xfrm>
            <a:off x="8022240" y="4503960"/>
            <a:ext cx="785880" cy="217800"/>
          </a:xfrm>
          <a:custGeom>
            <a:avLst/>
            <a:gdLst/>
            <a:ahLst/>
            <a:cxnLst/>
            <a:rect l="0" t="0" r="r" b="b"/>
            <a:pathLst>
              <a:path w="2183" h="605">
                <a:moveTo>
                  <a:pt x="0" y="325"/>
                </a:moveTo>
                <a:lnTo>
                  <a:pt x="0" y="279"/>
                </a:lnTo>
                <a:cubicBezTo>
                  <a:pt x="0" y="261"/>
                  <a:pt x="2" y="242"/>
                  <a:pt x="5" y="225"/>
                </a:cubicBezTo>
                <a:cubicBezTo>
                  <a:pt x="9" y="207"/>
                  <a:pt x="14" y="189"/>
                  <a:pt x="21" y="172"/>
                </a:cubicBezTo>
                <a:cubicBezTo>
                  <a:pt x="28" y="155"/>
                  <a:pt x="37" y="139"/>
                  <a:pt x="47" y="124"/>
                </a:cubicBezTo>
                <a:cubicBezTo>
                  <a:pt x="57" y="109"/>
                  <a:pt x="69" y="95"/>
                  <a:pt x="82" y="82"/>
                </a:cubicBezTo>
                <a:cubicBezTo>
                  <a:pt x="95" y="69"/>
                  <a:pt x="109" y="57"/>
                  <a:pt x="124" y="47"/>
                </a:cubicBezTo>
                <a:cubicBezTo>
                  <a:pt x="139" y="37"/>
                  <a:pt x="155" y="29"/>
                  <a:pt x="172" y="22"/>
                </a:cubicBezTo>
                <a:cubicBezTo>
                  <a:pt x="189" y="15"/>
                  <a:pt x="206" y="9"/>
                  <a:pt x="224" y="6"/>
                </a:cubicBezTo>
                <a:cubicBezTo>
                  <a:pt x="242" y="2"/>
                  <a:pt x="260" y="0"/>
                  <a:pt x="279" y="0"/>
                </a:cubicBezTo>
                <a:lnTo>
                  <a:pt x="1905" y="0"/>
                </a:lnTo>
                <a:cubicBezTo>
                  <a:pt x="1923" y="0"/>
                  <a:pt x="1941" y="2"/>
                  <a:pt x="1959" y="6"/>
                </a:cubicBezTo>
                <a:cubicBezTo>
                  <a:pt x="1977" y="9"/>
                  <a:pt x="1994" y="15"/>
                  <a:pt x="2011" y="22"/>
                </a:cubicBezTo>
                <a:cubicBezTo>
                  <a:pt x="2028" y="29"/>
                  <a:pt x="2044" y="37"/>
                  <a:pt x="2059" y="47"/>
                </a:cubicBezTo>
                <a:cubicBezTo>
                  <a:pt x="2074" y="57"/>
                  <a:pt x="2089" y="69"/>
                  <a:pt x="2101" y="82"/>
                </a:cubicBezTo>
                <a:cubicBezTo>
                  <a:pt x="2114" y="95"/>
                  <a:pt x="2126" y="109"/>
                  <a:pt x="2136" y="124"/>
                </a:cubicBezTo>
                <a:cubicBezTo>
                  <a:pt x="2146" y="139"/>
                  <a:pt x="2155" y="155"/>
                  <a:pt x="2162" y="172"/>
                </a:cubicBezTo>
                <a:cubicBezTo>
                  <a:pt x="2169" y="189"/>
                  <a:pt x="2174" y="207"/>
                  <a:pt x="2178" y="225"/>
                </a:cubicBezTo>
                <a:cubicBezTo>
                  <a:pt x="2181" y="242"/>
                  <a:pt x="2183" y="261"/>
                  <a:pt x="2183" y="279"/>
                </a:cubicBezTo>
                <a:lnTo>
                  <a:pt x="2183" y="325"/>
                </a:lnTo>
                <a:cubicBezTo>
                  <a:pt x="2183" y="344"/>
                  <a:pt x="2181" y="362"/>
                  <a:pt x="2178" y="380"/>
                </a:cubicBezTo>
                <a:cubicBezTo>
                  <a:pt x="2174" y="398"/>
                  <a:pt x="2169" y="415"/>
                  <a:pt x="2162" y="432"/>
                </a:cubicBezTo>
                <a:cubicBezTo>
                  <a:pt x="2155" y="449"/>
                  <a:pt x="2146" y="466"/>
                  <a:pt x="2136" y="481"/>
                </a:cubicBezTo>
                <a:cubicBezTo>
                  <a:pt x="2126" y="496"/>
                  <a:pt x="2114" y="510"/>
                  <a:pt x="2101" y="523"/>
                </a:cubicBezTo>
                <a:cubicBezTo>
                  <a:pt x="2089" y="536"/>
                  <a:pt x="2074" y="548"/>
                  <a:pt x="2059" y="558"/>
                </a:cubicBezTo>
                <a:cubicBezTo>
                  <a:pt x="2044" y="568"/>
                  <a:pt x="2028" y="577"/>
                  <a:pt x="2011" y="584"/>
                </a:cubicBezTo>
                <a:cubicBezTo>
                  <a:pt x="1994" y="591"/>
                  <a:pt x="1977" y="596"/>
                  <a:pt x="1959" y="600"/>
                </a:cubicBezTo>
                <a:cubicBezTo>
                  <a:pt x="1941" y="603"/>
                  <a:pt x="1923" y="605"/>
                  <a:pt x="1905" y="605"/>
                </a:cubicBezTo>
                <a:lnTo>
                  <a:pt x="279" y="605"/>
                </a:lnTo>
                <a:cubicBezTo>
                  <a:pt x="260" y="605"/>
                  <a:pt x="242" y="603"/>
                  <a:pt x="224" y="600"/>
                </a:cubicBezTo>
                <a:cubicBezTo>
                  <a:pt x="206" y="596"/>
                  <a:pt x="189" y="591"/>
                  <a:pt x="172" y="584"/>
                </a:cubicBezTo>
                <a:cubicBezTo>
                  <a:pt x="155" y="577"/>
                  <a:pt x="139" y="568"/>
                  <a:pt x="124" y="558"/>
                </a:cubicBezTo>
                <a:cubicBezTo>
                  <a:pt x="109" y="548"/>
                  <a:pt x="95" y="536"/>
                  <a:pt x="82" y="523"/>
                </a:cubicBezTo>
                <a:cubicBezTo>
                  <a:pt x="69" y="510"/>
                  <a:pt x="57" y="496"/>
                  <a:pt x="47" y="481"/>
                </a:cubicBezTo>
                <a:cubicBezTo>
                  <a:pt x="37" y="466"/>
                  <a:pt x="28" y="449"/>
                  <a:pt x="21" y="432"/>
                </a:cubicBezTo>
                <a:cubicBezTo>
                  <a:pt x="14" y="415"/>
                  <a:pt x="9" y="398"/>
                  <a:pt x="5" y="380"/>
                </a:cubicBezTo>
                <a:cubicBezTo>
                  <a:pt x="2" y="362"/>
                  <a:pt x="0" y="344"/>
                  <a:pt x="0" y="325"/>
                </a:cubicBezTo>
                <a:close/>
              </a:path>
            </a:pathLst>
          </a:custGeom>
          <a:solidFill>
            <a:srgbClr val="00C951">
              <a:alpha val="5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1" name="Textfeld 550"/>
          <p:cNvSpPr txBox="1"/>
          <p:nvPr/>
        </p:nvSpPr>
        <p:spPr>
          <a:xfrm>
            <a:off x="7956000" y="453060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000000"/>
                </a:solidFill>
                <a:effectLst/>
                <a:uFillTx/>
                <a:latin typeface="DejaVuSans"/>
                <a:ea typeface="DejaVuSans"/>
              </a:rPr>
              <a:t> 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2" name="Textfeld 551"/>
          <p:cNvSpPr txBox="1"/>
          <p:nvPr/>
        </p:nvSpPr>
        <p:spPr>
          <a:xfrm>
            <a:off x="8090640" y="4549320"/>
            <a:ext cx="651600" cy="1346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0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Azathioprin</a:t>
            </a:r>
            <a:endParaRPr lang="en-US" sz="9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3" name="Freihandform: Form 552"/>
          <p:cNvSpPr/>
          <p:nvPr/>
        </p:nvSpPr>
        <p:spPr>
          <a:xfrm>
            <a:off x="8899560" y="4503960"/>
            <a:ext cx="928080" cy="217800"/>
          </a:xfrm>
          <a:custGeom>
            <a:avLst/>
            <a:gdLst/>
            <a:ahLst/>
            <a:cxnLst/>
            <a:rect l="0" t="0" r="r" b="b"/>
            <a:pathLst>
              <a:path w="2578" h="605">
                <a:moveTo>
                  <a:pt x="0" y="325"/>
                </a:moveTo>
                <a:lnTo>
                  <a:pt x="0" y="279"/>
                </a:lnTo>
                <a:cubicBezTo>
                  <a:pt x="0" y="261"/>
                  <a:pt x="2" y="242"/>
                  <a:pt x="6" y="225"/>
                </a:cubicBezTo>
                <a:cubicBezTo>
                  <a:pt x="9" y="207"/>
                  <a:pt x="15" y="189"/>
                  <a:pt x="22" y="172"/>
                </a:cubicBezTo>
                <a:cubicBezTo>
                  <a:pt x="29" y="155"/>
                  <a:pt x="37" y="139"/>
                  <a:pt x="47" y="124"/>
                </a:cubicBezTo>
                <a:cubicBezTo>
                  <a:pt x="58" y="109"/>
                  <a:pt x="69" y="95"/>
                  <a:pt x="82" y="82"/>
                </a:cubicBezTo>
                <a:cubicBezTo>
                  <a:pt x="95" y="69"/>
                  <a:pt x="109" y="57"/>
                  <a:pt x="124" y="47"/>
                </a:cubicBezTo>
                <a:cubicBezTo>
                  <a:pt x="139" y="37"/>
                  <a:pt x="155" y="29"/>
                  <a:pt x="172" y="22"/>
                </a:cubicBezTo>
                <a:cubicBezTo>
                  <a:pt x="189" y="15"/>
                  <a:pt x="207" y="9"/>
                  <a:pt x="225" y="6"/>
                </a:cubicBezTo>
                <a:cubicBezTo>
                  <a:pt x="243" y="2"/>
                  <a:pt x="261" y="0"/>
                  <a:pt x="279" y="0"/>
                </a:cubicBezTo>
                <a:lnTo>
                  <a:pt x="2298" y="0"/>
                </a:lnTo>
                <a:cubicBezTo>
                  <a:pt x="2317" y="0"/>
                  <a:pt x="2336" y="2"/>
                  <a:pt x="2354" y="6"/>
                </a:cubicBezTo>
                <a:cubicBezTo>
                  <a:pt x="2372" y="9"/>
                  <a:pt x="2389" y="15"/>
                  <a:pt x="2406" y="22"/>
                </a:cubicBezTo>
                <a:cubicBezTo>
                  <a:pt x="2423" y="29"/>
                  <a:pt x="2439" y="37"/>
                  <a:pt x="2454" y="47"/>
                </a:cubicBezTo>
                <a:cubicBezTo>
                  <a:pt x="2469" y="57"/>
                  <a:pt x="2484" y="69"/>
                  <a:pt x="2496" y="82"/>
                </a:cubicBezTo>
                <a:cubicBezTo>
                  <a:pt x="2509" y="95"/>
                  <a:pt x="2521" y="109"/>
                  <a:pt x="2531" y="124"/>
                </a:cubicBezTo>
                <a:cubicBezTo>
                  <a:pt x="2541" y="139"/>
                  <a:pt x="2550" y="155"/>
                  <a:pt x="2557" y="172"/>
                </a:cubicBezTo>
                <a:cubicBezTo>
                  <a:pt x="2564" y="189"/>
                  <a:pt x="2569" y="207"/>
                  <a:pt x="2573" y="225"/>
                </a:cubicBezTo>
                <a:cubicBezTo>
                  <a:pt x="2576" y="242"/>
                  <a:pt x="2578" y="261"/>
                  <a:pt x="2578" y="279"/>
                </a:cubicBezTo>
                <a:lnTo>
                  <a:pt x="2578" y="325"/>
                </a:lnTo>
                <a:cubicBezTo>
                  <a:pt x="2578" y="344"/>
                  <a:pt x="2576" y="362"/>
                  <a:pt x="2573" y="380"/>
                </a:cubicBezTo>
                <a:cubicBezTo>
                  <a:pt x="2569" y="398"/>
                  <a:pt x="2564" y="415"/>
                  <a:pt x="2557" y="432"/>
                </a:cubicBezTo>
                <a:cubicBezTo>
                  <a:pt x="2550" y="449"/>
                  <a:pt x="2541" y="466"/>
                  <a:pt x="2531" y="481"/>
                </a:cubicBezTo>
                <a:cubicBezTo>
                  <a:pt x="2521" y="496"/>
                  <a:pt x="2509" y="510"/>
                  <a:pt x="2496" y="523"/>
                </a:cubicBezTo>
                <a:cubicBezTo>
                  <a:pt x="2484" y="536"/>
                  <a:pt x="2469" y="548"/>
                  <a:pt x="2454" y="558"/>
                </a:cubicBezTo>
                <a:cubicBezTo>
                  <a:pt x="2439" y="568"/>
                  <a:pt x="2423" y="577"/>
                  <a:pt x="2406" y="584"/>
                </a:cubicBezTo>
                <a:cubicBezTo>
                  <a:pt x="2389" y="591"/>
                  <a:pt x="2372" y="596"/>
                  <a:pt x="2354" y="600"/>
                </a:cubicBezTo>
                <a:cubicBezTo>
                  <a:pt x="2336" y="603"/>
                  <a:pt x="2317" y="605"/>
                  <a:pt x="2298" y="605"/>
                </a:cubicBezTo>
                <a:lnTo>
                  <a:pt x="279" y="605"/>
                </a:lnTo>
                <a:cubicBezTo>
                  <a:pt x="261" y="605"/>
                  <a:pt x="243" y="603"/>
                  <a:pt x="225" y="600"/>
                </a:cubicBezTo>
                <a:cubicBezTo>
                  <a:pt x="207" y="596"/>
                  <a:pt x="189" y="591"/>
                  <a:pt x="172" y="584"/>
                </a:cubicBezTo>
                <a:cubicBezTo>
                  <a:pt x="155" y="577"/>
                  <a:pt x="139" y="568"/>
                  <a:pt x="124" y="558"/>
                </a:cubicBezTo>
                <a:cubicBezTo>
                  <a:pt x="109" y="548"/>
                  <a:pt x="95" y="536"/>
                  <a:pt x="82" y="523"/>
                </a:cubicBezTo>
                <a:cubicBezTo>
                  <a:pt x="69" y="510"/>
                  <a:pt x="58" y="496"/>
                  <a:pt x="47" y="481"/>
                </a:cubicBezTo>
                <a:cubicBezTo>
                  <a:pt x="37" y="466"/>
                  <a:pt x="29" y="449"/>
                  <a:pt x="22" y="432"/>
                </a:cubicBezTo>
                <a:cubicBezTo>
                  <a:pt x="15" y="415"/>
                  <a:pt x="9" y="398"/>
                  <a:pt x="6" y="380"/>
                </a:cubicBezTo>
                <a:cubicBezTo>
                  <a:pt x="2" y="362"/>
                  <a:pt x="0" y="344"/>
                  <a:pt x="0" y="325"/>
                </a:cubicBezTo>
                <a:close/>
              </a:path>
            </a:pathLst>
          </a:custGeom>
          <a:solidFill>
            <a:srgbClr val="00C951">
              <a:alpha val="5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4" name="Textfeld 553"/>
          <p:cNvSpPr txBox="1"/>
          <p:nvPr/>
        </p:nvSpPr>
        <p:spPr>
          <a:xfrm>
            <a:off x="8829360" y="453060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000000"/>
                </a:solidFill>
                <a:effectLst/>
                <a:uFillTx/>
                <a:latin typeface="DejaVuSans"/>
                <a:ea typeface="DejaVuSans"/>
              </a:rPr>
              <a:t> 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5" name="Textfeld 554"/>
          <p:cNvSpPr txBox="1"/>
          <p:nvPr/>
        </p:nvSpPr>
        <p:spPr>
          <a:xfrm>
            <a:off x="8964000" y="4549320"/>
            <a:ext cx="803880" cy="1346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0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Mycophenolat</a:t>
            </a:r>
            <a:endParaRPr lang="en-US" sz="9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556" name="Grafik 555"/>
          <p:cNvPicPr/>
          <p:nvPr/>
        </p:nvPicPr>
        <p:blipFill>
          <a:blip r:embed="rId16"/>
          <a:stretch/>
        </p:blipFill>
        <p:spPr>
          <a:xfrm>
            <a:off x="9359640" y="668520"/>
            <a:ext cx="668160" cy="6681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57" name="Grafik 556"/>
          <p:cNvPicPr/>
          <p:nvPr/>
        </p:nvPicPr>
        <p:blipFill>
          <a:blip r:embed="rId17"/>
          <a:stretch/>
        </p:blipFill>
        <p:spPr>
          <a:xfrm>
            <a:off x="668520" y="4220280"/>
            <a:ext cx="534600" cy="534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58" name="Textfeld 557"/>
          <p:cNvSpPr txBox="1"/>
          <p:nvPr/>
        </p:nvSpPr>
        <p:spPr>
          <a:xfrm>
            <a:off x="10350000" y="5858280"/>
            <a:ext cx="2642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8/12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9" name="Grafik 558"/>
          <p:cNvPicPr/>
          <p:nvPr/>
        </p:nvPicPr>
        <p:blipFill>
          <a:blip r:embed="rId2"/>
          <a:stretch/>
        </p:blipFill>
        <p:spPr>
          <a:xfrm>
            <a:off x="0" y="0"/>
            <a:ext cx="10696320" cy="96933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60" name="Grafik 559"/>
          <p:cNvPicPr/>
          <p:nvPr/>
        </p:nvPicPr>
        <p:blipFill>
          <a:blip r:embed="rId3"/>
          <a:stretch/>
        </p:blipFill>
        <p:spPr>
          <a:xfrm>
            <a:off x="534960" y="735480"/>
            <a:ext cx="801720" cy="33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61" name="Textfeld 560"/>
          <p:cNvSpPr txBox="1"/>
          <p:nvPr/>
        </p:nvSpPr>
        <p:spPr>
          <a:xfrm>
            <a:off x="534960" y="322560"/>
            <a:ext cx="5755320" cy="3495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2370" b="1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Chancen und Risiken im Vergleich</a:t>
            </a:r>
            <a:endParaRPr lang="en-US" sz="237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2" name="Freihandform: Form 561"/>
          <p:cNvSpPr/>
          <p:nvPr/>
        </p:nvSpPr>
        <p:spPr>
          <a:xfrm>
            <a:off x="401040" y="1270080"/>
            <a:ext cx="1980720" cy="577080"/>
          </a:xfrm>
          <a:custGeom>
            <a:avLst/>
            <a:gdLst/>
            <a:ahLst/>
            <a:cxnLst/>
            <a:rect l="0" t="0" r="r" b="b"/>
            <a:pathLst>
              <a:path w="5502" h="1603">
                <a:moveTo>
                  <a:pt x="0" y="0"/>
                </a:moveTo>
                <a:lnTo>
                  <a:pt x="5502" y="0"/>
                </a:lnTo>
                <a:lnTo>
                  <a:pt x="5502" y="1603"/>
                </a:lnTo>
                <a:lnTo>
                  <a:pt x="0" y="1603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63" name="Freihandform: Form 562"/>
          <p:cNvSpPr/>
          <p:nvPr/>
        </p:nvSpPr>
        <p:spPr>
          <a:xfrm>
            <a:off x="2381400" y="1270080"/>
            <a:ext cx="2473920" cy="577080"/>
          </a:xfrm>
          <a:custGeom>
            <a:avLst/>
            <a:gdLst/>
            <a:ahLst/>
            <a:cxnLst/>
            <a:rect l="0" t="0" r="r" b="b"/>
            <a:pathLst>
              <a:path w="6872" h="1603">
                <a:moveTo>
                  <a:pt x="0" y="0"/>
                </a:moveTo>
                <a:lnTo>
                  <a:pt x="6872" y="0"/>
                </a:lnTo>
                <a:lnTo>
                  <a:pt x="6872" y="1603"/>
                </a:lnTo>
                <a:lnTo>
                  <a:pt x="0" y="1603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64" name="Freihandform: Form 563"/>
          <p:cNvSpPr/>
          <p:nvPr/>
        </p:nvSpPr>
        <p:spPr>
          <a:xfrm>
            <a:off x="4854960" y="1270080"/>
            <a:ext cx="2473920" cy="577080"/>
          </a:xfrm>
          <a:custGeom>
            <a:avLst/>
            <a:gdLst/>
            <a:ahLst/>
            <a:cxnLst/>
            <a:rect l="0" t="0" r="r" b="b"/>
            <a:pathLst>
              <a:path w="6872" h="1603">
                <a:moveTo>
                  <a:pt x="0" y="0"/>
                </a:moveTo>
                <a:lnTo>
                  <a:pt x="6872" y="0"/>
                </a:lnTo>
                <a:lnTo>
                  <a:pt x="6872" y="1603"/>
                </a:lnTo>
                <a:lnTo>
                  <a:pt x="0" y="1603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65" name="Freihandform: Form 564"/>
          <p:cNvSpPr/>
          <p:nvPr/>
        </p:nvSpPr>
        <p:spPr>
          <a:xfrm>
            <a:off x="7328520" y="1270080"/>
            <a:ext cx="2967120" cy="577080"/>
          </a:xfrm>
          <a:custGeom>
            <a:avLst/>
            <a:gdLst/>
            <a:ahLst/>
            <a:cxnLst/>
            <a:rect l="0" t="0" r="r" b="b"/>
            <a:pathLst>
              <a:path w="8242" h="1603">
                <a:moveTo>
                  <a:pt x="0" y="0"/>
                </a:moveTo>
                <a:lnTo>
                  <a:pt x="8242" y="0"/>
                </a:lnTo>
                <a:lnTo>
                  <a:pt x="8242" y="1603"/>
                </a:lnTo>
                <a:lnTo>
                  <a:pt x="0" y="1603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66" name="Freihandform: Form 565"/>
          <p:cNvSpPr/>
          <p:nvPr/>
        </p:nvSpPr>
        <p:spPr>
          <a:xfrm>
            <a:off x="401040" y="1270080"/>
            <a:ext cx="1980720" cy="577080"/>
          </a:xfrm>
          <a:custGeom>
            <a:avLst/>
            <a:gdLst/>
            <a:ahLst/>
            <a:cxnLst/>
            <a:rect l="0" t="0" r="r" b="b"/>
            <a:pathLst>
              <a:path w="5502" h="1603">
                <a:moveTo>
                  <a:pt x="0" y="0"/>
                </a:moveTo>
                <a:lnTo>
                  <a:pt x="5502" y="0"/>
                </a:lnTo>
                <a:lnTo>
                  <a:pt x="5502" y="1603"/>
                </a:lnTo>
                <a:lnTo>
                  <a:pt x="0" y="1603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67" name="Freihandform: Form 566"/>
          <p:cNvSpPr/>
          <p:nvPr/>
        </p:nvSpPr>
        <p:spPr>
          <a:xfrm>
            <a:off x="2381400" y="1270080"/>
            <a:ext cx="2473920" cy="577080"/>
          </a:xfrm>
          <a:custGeom>
            <a:avLst/>
            <a:gdLst/>
            <a:ahLst/>
            <a:cxnLst/>
            <a:rect l="0" t="0" r="r" b="b"/>
            <a:pathLst>
              <a:path w="6872" h="1603">
                <a:moveTo>
                  <a:pt x="0" y="0"/>
                </a:moveTo>
                <a:lnTo>
                  <a:pt x="6872" y="0"/>
                </a:lnTo>
                <a:lnTo>
                  <a:pt x="6872" y="1603"/>
                </a:lnTo>
                <a:lnTo>
                  <a:pt x="0" y="1603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68" name="Freihandform: Form 567"/>
          <p:cNvSpPr/>
          <p:nvPr/>
        </p:nvSpPr>
        <p:spPr>
          <a:xfrm>
            <a:off x="4854960" y="1270080"/>
            <a:ext cx="2473920" cy="577080"/>
          </a:xfrm>
          <a:custGeom>
            <a:avLst/>
            <a:gdLst/>
            <a:ahLst/>
            <a:cxnLst/>
            <a:rect l="0" t="0" r="r" b="b"/>
            <a:pathLst>
              <a:path w="6872" h="1603">
                <a:moveTo>
                  <a:pt x="0" y="0"/>
                </a:moveTo>
                <a:lnTo>
                  <a:pt x="6872" y="0"/>
                </a:lnTo>
                <a:lnTo>
                  <a:pt x="6872" y="1603"/>
                </a:lnTo>
                <a:lnTo>
                  <a:pt x="0" y="1603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69" name="Freihandform: Form 568"/>
          <p:cNvSpPr/>
          <p:nvPr/>
        </p:nvSpPr>
        <p:spPr>
          <a:xfrm>
            <a:off x="7328520" y="1270080"/>
            <a:ext cx="2967120" cy="577080"/>
          </a:xfrm>
          <a:custGeom>
            <a:avLst/>
            <a:gdLst/>
            <a:ahLst/>
            <a:cxnLst/>
            <a:rect l="0" t="0" r="r" b="b"/>
            <a:pathLst>
              <a:path w="8242" h="1603">
                <a:moveTo>
                  <a:pt x="0" y="0"/>
                </a:moveTo>
                <a:lnTo>
                  <a:pt x="8242" y="0"/>
                </a:lnTo>
                <a:lnTo>
                  <a:pt x="8242" y="1603"/>
                </a:lnTo>
                <a:lnTo>
                  <a:pt x="0" y="1603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70" name="Freihandform: Form 569"/>
          <p:cNvSpPr/>
          <p:nvPr/>
        </p:nvSpPr>
        <p:spPr>
          <a:xfrm>
            <a:off x="401040" y="1846800"/>
            <a:ext cx="1980720" cy="978120"/>
          </a:xfrm>
          <a:custGeom>
            <a:avLst/>
            <a:gdLst/>
            <a:ahLst/>
            <a:cxnLst/>
            <a:rect l="0" t="0" r="r" b="b"/>
            <a:pathLst>
              <a:path w="5502" h="2717">
                <a:moveTo>
                  <a:pt x="0" y="0"/>
                </a:moveTo>
                <a:lnTo>
                  <a:pt x="5502" y="0"/>
                </a:lnTo>
                <a:lnTo>
                  <a:pt x="5502" y="2717"/>
                </a:lnTo>
                <a:lnTo>
                  <a:pt x="0" y="2717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71" name="Freihandform: Form 570"/>
          <p:cNvSpPr/>
          <p:nvPr/>
        </p:nvSpPr>
        <p:spPr>
          <a:xfrm>
            <a:off x="2381400" y="1846800"/>
            <a:ext cx="2473920" cy="978120"/>
          </a:xfrm>
          <a:custGeom>
            <a:avLst/>
            <a:gdLst/>
            <a:ahLst/>
            <a:cxnLst/>
            <a:rect l="0" t="0" r="r" b="b"/>
            <a:pathLst>
              <a:path w="6872" h="2717">
                <a:moveTo>
                  <a:pt x="0" y="0"/>
                </a:moveTo>
                <a:lnTo>
                  <a:pt x="6872" y="0"/>
                </a:lnTo>
                <a:lnTo>
                  <a:pt x="6872" y="2717"/>
                </a:lnTo>
                <a:lnTo>
                  <a:pt x="0" y="2717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72" name="Freihandform: Form 571"/>
          <p:cNvSpPr/>
          <p:nvPr/>
        </p:nvSpPr>
        <p:spPr>
          <a:xfrm>
            <a:off x="4854960" y="1846800"/>
            <a:ext cx="2473920" cy="978120"/>
          </a:xfrm>
          <a:custGeom>
            <a:avLst/>
            <a:gdLst/>
            <a:ahLst/>
            <a:cxnLst/>
            <a:rect l="0" t="0" r="r" b="b"/>
            <a:pathLst>
              <a:path w="6872" h="2717">
                <a:moveTo>
                  <a:pt x="0" y="0"/>
                </a:moveTo>
                <a:lnTo>
                  <a:pt x="6872" y="0"/>
                </a:lnTo>
                <a:lnTo>
                  <a:pt x="6872" y="2717"/>
                </a:lnTo>
                <a:lnTo>
                  <a:pt x="0" y="2717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73" name="Freihandform: Form 572"/>
          <p:cNvSpPr/>
          <p:nvPr/>
        </p:nvSpPr>
        <p:spPr>
          <a:xfrm>
            <a:off x="7328520" y="1846800"/>
            <a:ext cx="2967120" cy="978120"/>
          </a:xfrm>
          <a:custGeom>
            <a:avLst/>
            <a:gdLst/>
            <a:ahLst/>
            <a:cxnLst/>
            <a:rect l="0" t="0" r="r" b="b"/>
            <a:pathLst>
              <a:path w="8242" h="2717">
                <a:moveTo>
                  <a:pt x="0" y="0"/>
                </a:moveTo>
                <a:lnTo>
                  <a:pt x="8242" y="0"/>
                </a:lnTo>
                <a:lnTo>
                  <a:pt x="8242" y="2717"/>
                </a:lnTo>
                <a:lnTo>
                  <a:pt x="0" y="2717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74" name="Freihandform: Form 573"/>
          <p:cNvSpPr/>
          <p:nvPr/>
        </p:nvSpPr>
        <p:spPr>
          <a:xfrm>
            <a:off x="401040" y="2824560"/>
            <a:ext cx="1980720" cy="977760"/>
          </a:xfrm>
          <a:custGeom>
            <a:avLst/>
            <a:gdLst/>
            <a:ahLst/>
            <a:cxnLst/>
            <a:rect l="0" t="0" r="r" b="b"/>
            <a:pathLst>
              <a:path w="5502" h="2716">
                <a:moveTo>
                  <a:pt x="0" y="0"/>
                </a:moveTo>
                <a:lnTo>
                  <a:pt x="5502" y="0"/>
                </a:lnTo>
                <a:lnTo>
                  <a:pt x="5502" y="2716"/>
                </a:lnTo>
                <a:lnTo>
                  <a:pt x="0" y="2716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5" name="Freihandform: Form 574"/>
          <p:cNvSpPr/>
          <p:nvPr/>
        </p:nvSpPr>
        <p:spPr>
          <a:xfrm>
            <a:off x="2381400" y="2824560"/>
            <a:ext cx="2473920" cy="977760"/>
          </a:xfrm>
          <a:custGeom>
            <a:avLst/>
            <a:gdLst/>
            <a:ahLst/>
            <a:cxnLst/>
            <a:rect l="0" t="0" r="r" b="b"/>
            <a:pathLst>
              <a:path w="6872" h="2716">
                <a:moveTo>
                  <a:pt x="0" y="0"/>
                </a:moveTo>
                <a:lnTo>
                  <a:pt x="6872" y="0"/>
                </a:lnTo>
                <a:lnTo>
                  <a:pt x="6872" y="2716"/>
                </a:lnTo>
                <a:lnTo>
                  <a:pt x="0" y="2716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6" name="Freihandform: Form 575"/>
          <p:cNvSpPr/>
          <p:nvPr/>
        </p:nvSpPr>
        <p:spPr>
          <a:xfrm>
            <a:off x="4854960" y="2824560"/>
            <a:ext cx="2473920" cy="977760"/>
          </a:xfrm>
          <a:custGeom>
            <a:avLst/>
            <a:gdLst/>
            <a:ahLst/>
            <a:cxnLst/>
            <a:rect l="0" t="0" r="r" b="b"/>
            <a:pathLst>
              <a:path w="6872" h="2716">
                <a:moveTo>
                  <a:pt x="0" y="0"/>
                </a:moveTo>
                <a:lnTo>
                  <a:pt x="6872" y="0"/>
                </a:lnTo>
                <a:lnTo>
                  <a:pt x="6872" y="2716"/>
                </a:lnTo>
                <a:lnTo>
                  <a:pt x="0" y="2716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7" name="Freihandform: Form 576"/>
          <p:cNvSpPr/>
          <p:nvPr/>
        </p:nvSpPr>
        <p:spPr>
          <a:xfrm>
            <a:off x="7328520" y="2824560"/>
            <a:ext cx="2967120" cy="977760"/>
          </a:xfrm>
          <a:custGeom>
            <a:avLst/>
            <a:gdLst/>
            <a:ahLst/>
            <a:cxnLst/>
            <a:rect l="0" t="0" r="r" b="b"/>
            <a:pathLst>
              <a:path w="8242" h="2716">
                <a:moveTo>
                  <a:pt x="0" y="0"/>
                </a:moveTo>
                <a:lnTo>
                  <a:pt x="8242" y="0"/>
                </a:lnTo>
                <a:lnTo>
                  <a:pt x="8242" y="2716"/>
                </a:lnTo>
                <a:lnTo>
                  <a:pt x="0" y="2716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8" name="Freihandform: Form 577"/>
          <p:cNvSpPr/>
          <p:nvPr/>
        </p:nvSpPr>
        <p:spPr>
          <a:xfrm>
            <a:off x="401040" y="3801960"/>
            <a:ext cx="1980720" cy="978120"/>
          </a:xfrm>
          <a:custGeom>
            <a:avLst/>
            <a:gdLst/>
            <a:ahLst/>
            <a:cxnLst/>
            <a:rect l="0" t="0" r="r" b="b"/>
            <a:pathLst>
              <a:path w="5502" h="2717">
                <a:moveTo>
                  <a:pt x="0" y="0"/>
                </a:moveTo>
                <a:lnTo>
                  <a:pt x="5502" y="0"/>
                </a:lnTo>
                <a:lnTo>
                  <a:pt x="5502" y="2717"/>
                </a:lnTo>
                <a:lnTo>
                  <a:pt x="0" y="2717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79" name="Freihandform: Form 578"/>
          <p:cNvSpPr/>
          <p:nvPr/>
        </p:nvSpPr>
        <p:spPr>
          <a:xfrm>
            <a:off x="2381400" y="3801960"/>
            <a:ext cx="2473920" cy="978120"/>
          </a:xfrm>
          <a:custGeom>
            <a:avLst/>
            <a:gdLst/>
            <a:ahLst/>
            <a:cxnLst/>
            <a:rect l="0" t="0" r="r" b="b"/>
            <a:pathLst>
              <a:path w="6872" h="2717">
                <a:moveTo>
                  <a:pt x="0" y="0"/>
                </a:moveTo>
                <a:lnTo>
                  <a:pt x="6872" y="0"/>
                </a:lnTo>
                <a:lnTo>
                  <a:pt x="6872" y="2717"/>
                </a:lnTo>
                <a:lnTo>
                  <a:pt x="0" y="2717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80" name="Freihandform: Form 579"/>
          <p:cNvSpPr/>
          <p:nvPr/>
        </p:nvSpPr>
        <p:spPr>
          <a:xfrm>
            <a:off x="4854960" y="3801960"/>
            <a:ext cx="2473920" cy="978120"/>
          </a:xfrm>
          <a:custGeom>
            <a:avLst/>
            <a:gdLst/>
            <a:ahLst/>
            <a:cxnLst/>
            <a:rect l="0" t="0" r="r" b="b"/>
            <a:pathLst>
              <a:path w="6872" h="2717">
                <a:moveTo>
                  <a:pt x="0" y="0"/>
                </a:moveTo>
                <a:lnTo>
                  <a:pt x="6872" y="0"/>
                </a:lnTo>
                <a:lnTo>
                  <a:pt x="6872" y="2717"/>
                </a:lnTo>
                <a:lnTo>
                  <a:pt x="0" y="2717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81" name="Freihandform: Form 580"/>
          <p:cNvSpPr/>
          <p:nvPr/>
        </p:nvSpPr>
        <p:spPr>
          <a:xfrm>
            <a:off x="7328520" y="3801960"/>
            <a:ext cx="2967120" cy="978120"/>
          </a:xfrm>
          <a:custGeom>
            <a:avLst/>
            <a:gdLst/>
            <a:ahLst/>
            <a:cxnLst/>
            <a:rect l="0" t="0" r="r" b="b"/>
            <a:pathLst>
              <a:path w="8242" h="2717">
                <a:moveTo>
                  <a:pt x="0" y="0"/>
                </a:moveTo>
                <a:lnTo>
                  <a:pt x="8242" y="0"/>
                </a:lnTo>
                <a:lnTo>
                  <a:pt x="8242" y="2717"/>
                </a:lnTo>
                <a:lnTo>
                  <a:pt x="0" y="2717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82" name="Freihandform: Form 581"/>
          <p:cNvSpPr/>
          <p:nvPr/>
        </p:nvSpPr>
        <p:spPr>
          <a:xfrm>
            <a:off x="401040" y="4779720"/>
            <a:ext cx="1980720" cy="978120"/>
          </a:xfrm>
          <a:custGeom>
            <a:avLst/>
            <a:gdLst/>
            <a:ahLst/>
            <a:cxnLst/>
            <a:rect l="0" t="0" r="r" b="b"/>
            <a:pathLst>
              <a:path w="5502" h="2717">
                <a:moveTo>
                  <a:pt x="0" y="0"/>
                </a:moveTo>
                <a:lnTo>
                  <a:pt x="5502" y="0"/>
                </a:lnTo>
                <a:lnTo>
                  <a:pt x="5502" y="2717"/>
                </a:lnTo>
                <a:lnTo>
                  <a:pt x="0" y="2717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3" name="Freihandform: Form 582"/>
          <p:cNvSpPr/>
          <p:nvPr/>
        </p:nvSpPr>
        <p:spPr>
          <a:xfrm>
            <a:off x="2381400" y="4779720"/>
            <a:ext cx="2473920" cy="978120"/>
          </a:xfrm>
          <a:custGeom>
            <a:avLst/>
            <a:gdLst/>
            <a:ahLst/>
            <a:cxnLst/>
            <a:rect l="0" t="0" r="r" b="b"/>
            <a:pathLst>
              <a:path w="6872" h="2717">
                <a:moveTo>
                  <a:pt x="0" y="0"/>
                </a:moveTo>
                <a:lnTo>
                  <a:pt x="6872" y="0"/>
                </a:lnTo>
                <a:lnTo>
                  <a:pt x="6872" y="2717"/>
                </a:lnTo>
                <a:lnTo>
                  <a:pt x="0" y="2717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4" name="Freihandform: Form 583"/>
          <p:cNvSpPr/>
          <p:nvPr/>
        </p:nvSpPr>
        <p:spPr>
          <a:xfrm>
            <a:off x="4854960" y="4779720"/>
            <a:ext cx="2473920" cy="978120"/>
          </a:xfrm>
          <a:custGeom>
            <a:avLst/>
            <a:gdLst/>
            <a:ahLst/>
            <a:cxnLst/>
            <a:rect l="0" t="0" r="r" b="b"/>
            <a:pathLst>
              <a:path w="6872" h="2717">
                <a:moveTo>
                  <a:pt x="0" y="0"/>
                </a:moveTo>
                <a:lnTo>
                  <a:pt x="6872" y="0"/>
                </a:lnTo>
                <a:lnTo>
                  <a:pt x="6872" y="2717"/>
                </a:lnTo>
                <a:lnTo>
                  <a:pt x="0" y="2717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5" name="Freihandform: Form 584"/>
          <p:cNvSpPr/>
          <p:nvPr/>
        </p:nvSpPr>
        <p:spPr>
          <a:xfrm>
            <a:off x="7328520" y="4779720"/>
            <a:ext cx="2967120" cy="978120"/>
          </a:xfrm>
          <a:custGeom>
            <a:avLst/>
            <a:gdLst/>
            <a:ahLst/>
            <a:cxnLst/>
            <a:rect l="0" t="0" r="r" b="b"/>
            <a:pathLst>
              <a:path w="8242" h="2717">
                <a:moveTo>
                  <a:pt x="0" y="0"/>
                </a:moveTo>
                <a:lnTo>
                  <a:pt x="8242" y="0"/>
                </a:lnTo>
                <a:lnTo>
                  <a:pt x="8242" y="2717"/>
                </a:lnTo>
                <a:lnTo>
                  <a:pt x="0" y="2717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6" name="Freihandform: Form 585"/>
          <p:cNvSpPr/>
          <p:nvPr/>
        </p:nvSpPr>
        <p:spPr>
          <a:xfrm>
            <a:off x="401040" y="5757480"/>
            <a:ext cx="1980720" cy="978120"/>
          </a:xfrm>
          <a:custGeom>
            <a:avLst/>
            <a:gdLst/>
            <a:ahLst/>
            <a:cxnLst/>
            <a:rect l="0" t="0" r="r" b="b"/>
            <a:pathLst>
              <a:path w="5502" h="2717">
                <a:moveTo>
                  <a:pt x="0" y="0"/>
                </a:moveTo>
                <a:lnTo>
                  <a:pt x="5502" y="0"/>
                </a:lnTo>
                <a:lnTo>
                  <a:pt x="5502" y="2717"/>
                </a:lnTo>
                <a:lnTo>
                  <a:pt x="0" y="2717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87" name="Freihandform: Form 586"/>
          <p:cNvSpPr/>
          <p:nvPr/>
        </p:nvSpPr>
        <p:spPr>
          <a:xfrm>
            <a:off x="2381400" y="5757480"/>
            <a:ext cx="2473920" cy="978120"/>
          </a:xfrm>
          <a:custGeom>
            <a:avLst/>
            <a:gdLst/>
            <a:ahLst/>
            <a:cxnLst/>
            <a:rect l="0" t="0" r="r" b="b"/>
            <a:pathLst>
              <a:path w="6872" h="2717">
                <a:moveTo>
                  <a:pt x="0" y="0"/>
                </a:moveTo>
                <a:lnTo>
                  <a:pt x="6872" y="0"/>
                </a:lnTo>
                <a:lnTo>
                  <a:pt x="6872" y="2717"/>
                </a:lnTo>
                <a:lnTo>
                  <a:pt x="0" y="2717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88" name="Freihandform: Form 587"/>
          <p:cNvSpPr/>
          <p:nvPr/>
        </p:nvSpPr>
        <p:spPr>
          <a:xfrm>
            <a:off x="4854960" y="5757480"/>
            <a:ext cx="2473920" cy="978120"/>
          </a:xfrm>
          <a:custGeom>
            <a:avLst/>
            <a:gdLst/>
            <a:ahLst/>
            <a:cxnLst/>
            <a:rect l="0" t="0" r="r" b="b"/>
            <a:pathLst>
              <a:path w="6872" h="2717">
                <a:moveTo>
                  <a:pt x="0" y="0"/>
                </a:moveTo>
                <a:lnTo>
                  <a:pt x="6872" y="0"/>
                </a:lnTo>
                <a:lnTo>
                  <a:pt x="6872" y="2717"/>
                </a:lnTo>
                <a:lnTo>
                  <a:pt x="0" y="2717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89" name="Freihandform: Form 588"/>
          <p:cNvSpPr/>
          <p:nvPr/>
        </p:nvSpPr>
        <p:spPr>
          <a:xfrm>
            <a:off x="7328520" y="5757480"/>
            <a:ext cx="2967120" cy="978120"/>
          </a:xfrm>
          <a:custGeom>
            <a:avLst/>
            <a:gdLst/>
            <a:ahLst/>
            <a:cxnLst/>
            <a:rect l="0" t="0" r="r" b="b"/>
            <a:pathLst>
              <a:path w="8242" h="2717">
                <a:moveTo>
                  <a:pt x="0" y="0"/>
                </a:moveTo>
                <a:lnTo>
                  <a:pt x="8242" y="0"/>
                </a:lnTo>
                <a:lnTo>
                  <a:pt x="8242" y="2717"/>
                </a:lnTo>
                <a:lnTo>
                  <a:pt x="0" y="2717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90" name="Freihandform: Form 589"/>
          <p:cNvSpPr/>
          <p:nvPr/>
        </p:nvSpPr>
        <p:spPr>
          <a:xfrm>
            <a:off x="401040" y="6735240"/>
            <a:ext cx="1980720" cy="1178640"/>
          </a:xfrm>
          <a:custGeom>
            <a:avLst/>
            <a:gdLst/>
            <a:ahLst/>
            <a:cxnLst/>
            <a:rect l="0" t="0" r="r" b="b"/>
            <a:pathLst>
              <a:path w="5502" h="3274">
                <a:moveTo>
                  <a:pt x="0" y="0"/>
                </a:moveTo>
                <a:lnTo>
                  <a:pt x="5502" y="0"/>
                </a:lnTo>
                <a:lnTo>
                  <a:pt x="5502" y="3274"/>
                </a:lnTo>
                <a:lnTo>
                  <a:pt x="0" y="32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1" name="Freihandform: Form 590"/>
          <p:cNvSpPr/>
          <p:nvPr/>
        </p:nvSpPr>
        <p:spPr>
          <a:xfrm>
            <a:off x="2381400" y="6735240"/>
            <a:ext cx="2473920" cy="1178640"/>
          </a:xfrm>
          <a:custGeom>
            <a:avLst/>
            <a:gdLst/>
            <a:ahLst/>
            <a:cxnLst/>
            <a:rect l="0" t="0" r="r" b="b"/>
            <a:pathLst>
              <a:path w="6872" h="3274">
                <a:moveTo>
                  <a:pt x="0" y="0"/>
                </a:moveTo>
                <a:lnTo>
                  <a:pt x="6872" y="0"/>
                </a:lnTo>
                <a:lnTo>
                  <a:pt x="6872" y="3274"/>
                </a:lnTo>
                <a:lnTo>
                  <a:pt x="0" y="32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2" name="Freihandform: Form 591"/>
          <p:cNvSpPr/>
          <p:nvPr/>
        </p:nvSpPr>
        <p:spPr>
          <a:xfrm>
            <a:off x="4854960" y="6735240"/>
            <a:ext cx="2473920" cy="1178640"/>
          </a:xfrm>
          <a:custGeom>
            <a:avLst/>
            <a:gdLst/>
            <a:ahLst/>
            <a:cxnLst/>
            <a:rect l="0" t="0" r="r" b="b"/>
            <a:pathLst>
              <a:path w="6872" h="3274">
                <a:moveTo>
                  <a:pt x="0" y="0"/>
                </a:moveTo>
                <a:lnTo>
                  <a:pt x="6872" y="0"/>
                </a:lnTo>
                <a:lnTo>
                  <a:pt x="6872" y="3274"/>
                </a:lnTo>
                <a:lnTo>
                  <a:pt x="0" y="32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3" name="Freihandform: Form 592"/>
          <p:cNvSpPr/>
          <p:nvPr/>
        </p:nvSpPr>
        <p:spPr>
          <a:xfrm>
            <a:off x="7328520" y="6735240"/>
            <a:ext cx="2967120" cy="1178640"/>
          </a:xfrm>
          <a:custGeom>
            <a:avLst/>
            <a:gdLst/>
            <a:ahLst/>
            <a:cxnLst/>
            <a:rect l="0" t="0" r="r" b="b"/>
            <a:pathLst>
              <a:path w="8242" h="3274">
                <a:moveTo>
                  <a:pt x="0" y="0"/>
                </a:moveTo>
                <a:lnTo>
                  <a:pt x="8242" y="0"/>
                </a:lnTo>
                <a:lnTo>
                  <a:pt x="8242" y="3274"/>
                </a:lnTo>
                <a:lnTo>
                  <a:pt x="0" y="32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4" name="Freihandform: Form 593"/>
          <p:cNvSpPr/>
          <p:nvPr/>
        </p:nvSpPr>
        <p:spPr>
          <a:xfrm>
            <a:off x="401040" y="7913520"/>
            <a:ext cx="1980720" cy="978120"/>
          </a:xfrm>
          <a:custGeom>
            <a:avLst/>
            <a:gdLst/>
            <a:ahLst/>
            <a:cxnLst/>
            <a:rect l="0" t="0" r="r" b="b"/>
            <a:pathLst>
              <a:path w="5502" h="2717">
                <a:moveTo>
                  <a:pt x="0" y="0"/>
                </a:moveTo>
                <a:lnTo>
                  <a:pt x="5502" y="0"/>
                </a:lnTo>
                <a:lnTo>
                  <a:pt x="5502" y="2717"/>
                </a:lnTo>
                <a:lnTo>
                  <a:pt x="0" y="2717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95" name="Freihandform: Form 594"/>
          <p:cNvSpPr/>
          <p:nvPr/>
        </p:nvSpPr>
        <p:spPr>
          <a:xfrm>
            <a:off x="2381400" y="7913520"/>
            <a:ext cx="2473920" cy="978120"/>
          </a:xfrm>
          <a:custGeom>
            <a:avLst/>
            <a:gdLst/>
            <a:ahLst/>
            <a:cxnLst/>
            <a:rect l="0" t="0" r="r" b="b"/>
            <a:pathLst>
              <a:path w="6872" h="2717">
                <a:moveTo>
                  <a:pt x="0" y="0"/>
                </a:moveTo>
                <a:lnTo>
                  <a:pt x="6872" y="0"/>
                </a:lnTo>
                <a:lnTo>
                  <a:pt x="6872" y="2717"/>
                </a:lnTo>
                <a:lnTo>
                  <a:pt x="0" y="2717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96" name="Freihandform: Form 595"/>
          <p:cNvSpPr/>
          <p:nvPr/>
        </p:nvSpPr>
        <p:spPr>
          <a:xfrm>
            <a:off x="4854960" y="7913520"/>
            <a:ext cx="2473920" cy="978120"/>
          </a:xfrm>
          <a:custGeom>
            <a:avLst/>
            <a:gdLst/>
            <a:ahLst/>
            <a:cxnLst/>
            <a:rect l="0" t="0" r="r" b="b"/>
            <a:pathLst>
              <a:path w="6872" h="2717">
                <a:moveTo>
                  <a:pt x="0" y="0"/>
                </a:moveTo>
                <a:lnTo>
                  <a:pt x="6872" y="0"/>
                </a:lnTo>
                <a:lnTo>
                  <a:pt x="6872" y="2717"/>
                </a:lnTo>
                <a:lnTo>
                  <a:pt x="0" y="2717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97" name="Freihandform: Form 596"/>
          <p:cNvSpPr/>
          <p:nvPr/>
        </p:nvSpPr>
        <p:spPr>
          <a:xfrm>
            <a:off x="7328520" y="7913520"/>
            <a:ext cx="2967120" cy="978120"/>
          </a:xfrm>
          <a:custGeom>
            <a:avLst/>
            <a:gdLst/>
            <a:ahLst/>
            <a:cxnLst/>
            <a:rect l="0" t="0" r="r" b="b"/>
            <a:pathLst>
              <a:path w="8242" h="2717">
                <a:moveTo>
                  <a:pt x="0" y="0"/>
                </a:moveTo>
                <a:lnTo>
                  <a:pt x="8242" y="0"/>
                </a:lnTo>
                <a:lnTo>
                  <a:pt x="8242" y="2717"/>
                </a:lnTo>
                <a:lnTo>
                  <a:pt x="0" y="2717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98" name="Freihandform: Form 597"/>
          <p:cNvSpPr/>
          <p:nvPr/>
        </p:nvSpPr>
        <p:spPr>
          <a:xfrm>
            <a:off x="401040" y="1838160"/>
            <a:ext cx="1980720" cy="9000"/>
          </a:xfrm>
          <a:custGeom>
            <a:avLst/>
            <a:gdLst/>
            <a:ahLst/>
            <a:cxnLst/>
            <a:rect l="0" t="0" r="r" b="b"/>
            <a:pathLst>
              <a:path w="5502" h="25">
                <a:moveTo>
                  <a:pt x="0" y="0"/>
                </a:moveTo>
                <a:lnTo>
                  <a:pt x="5502" y="0"/>
                </a:lnTo>
                <a:lnTo>
                  <a:pt x="5502" y="25"/>
                </a:lnTo>
                <a:lnTo>
                  <a:pt x="0" y="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9" name="Freihandform: Form 598"/>
          <p:cNvSpPr/>
          <p:nvPr/>
        </p:nvSpPr>
        <p:spPr>
          <a:xfrm>
            <a:off x="2381400" y="1838160"/>
            <a:ext cx="2473920" cy="9000"/>
          </a:xfrm>
          <a:custGeom>
            <a:avLst/>
            <a:gdLst/>
            <a:ahLst/>
            <a:cxnLst/>
            <a:rect l="0" t="0" r="r" b="b"/>
            <a:pathLst>
              <a:path w="6872" h="25">
                <a:moveTo>
                  <a:pt x="0" y="0"/>
                </a:moveTo>
                <a:lnTo>
                  <a:pt x="6872" y="0"/>
                </a:lnTo>
                <a:lnTo>
                  <a:pt x="6872" y="25"/>
                </a:lnTo>
                <a:lnTo>
                  <a:pt x="0" y="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0" name="Freihandform: Form 599"/>
          <p:cNvSpPr/>
          <p:nvPr/>
        </p:nvSpPr>
        <p:spPr>
          <a:xfrm>
            <a:off x="4854960" y="1838160"/>
            <a:ext cx="2473920" cy="9000"/>
          </a:xfrm>
          <a:custGeom>
            <a:avLst/>
            <a:gdLst/>
            <a:ahLst/>
            <a:cxnLst/>
            <a:rect l="0" t="0" r="r" b="b"/>
            <a:pathLst>
              <a:path w="6872" h="25">
                <a:moveTo>
                  <a:pt x="0" y="0"/>
                </a:moveTo>
                <a:lnTo>
                  <a:pt x="6872" y="0"/>
                </a:lnTo>
                <a:lnTo>
                  <a:pt x="6872" y="25"/>
                </a:lnTo>
                <a:lnTo>
                  <a:pt x="0" y="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1" name="Freihandform: Form 600"/>
          <p:cNvSpPr/>
          <p:nvPr/>
        </p:nvSpPr>
        <p:spPr>
          <a:xfrm>
            <a:off x="7328520" y="1838160"/>
            <a:ext cx="2967120" cy="9000"/>
          </a:xfrm>
          <a:custGeom>
            <a:avLst/>
            <a:gdLst/>
            <a:ahLst/>
            <a:cxnLst/>
            <a:rect l="0" t="0" r="r" b="b"/>
            <a:pathLst>
              <a:path w="8242" h="25">
                <a:moveTo>
                  <a:pt x="0" y="0"/>
                </a:moveTo>
                <a:lnTo>
                  <a:pt x="8242" y="0"/>
                </a:lnTo>
                <a:lnTo>
                  <a:pt x="8242" y="25"/>
                </a:lnTo>
                <a:lnTo>
                  <a:pt x="0" y="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2" name="Freihandform: Form 601"/>
          <p:cNvSpPr/>
          <p:nvPr/>
        </p:nvSpPr>
        <p:spPr>
          <a:xfrm>
            <a:off x="401040" y="2815920"/>
            <a:ext cx="1980720" cy="9000"/>
          </a:xfrm>
          <a:custGeom>
            <a:avLst/>
            <a:gdLst/>
            <a:ahLst/>
            <a:cxnLst/>
            <a:rect l="0" t="0" r="r" b="b"/>
            <a:pathLst>
              <a:path w="5502" h="25">
                <a:moveTo>
                  <a:pt x="0" y="0"/>
                </a:moveTo>
                <a:lnTo>
                  <a:pt x="5502" y="0"/>
                </a:lnTo>
                <a:lnTo>
                  <a:pt x="5502" y="25"/>
                </a:lnTo>
                <a:lnTo>
                  <a:pt x="0" y="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3" name="Freihandform: Form 602"/>
          <p:cNvSpPr/>
          <p:nvPr/>
        </p:nvSpPr>
        <p:spPr>
          <a:xfrm>
            <a:off x="2381400" y="2815920"/>
            <a:ext cx="2473920" cy="9000"/>
          </a:xfrm>
          <a:custGeom>
            <a:avLst/>
            <a:gdLst/>
            <a:ahLst/>
            <a:cxnLst/>
            <a:rect l="0" t="0" r="r" b="b"/>
            <a:pathLst>
              <a:path w="6872" h="25">
                <a:moveTo>
                  <a:pt x="0" y="0"/>
                </a:moveTo>
                <a:lnTo>
                  <a:pt x="6872" y="0"/>
                </a:lnTo>
                <a:lnTo>
                  <a:pt x="6872" y="25"/>
                </a:lnTo>
                <a:lnTo>
                  <a:pt x="0" y="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4" name="Freihandform: Form 603"/>
          <p:cNvSpPr/>
          <p:nvPr/>
        </p:nvSpPr>
        <p:spPr>
          <a:xfrm>
            <a:off x="4854960" y="2815920"/>
            <a:ext cx="2473920" cy="9000"/>
          </a:xfrm>
          <a:custGeom>
            <a:avLst/>
            <a:gdLst/>
            <a:ahLst/>
            <a:cxnLst/>
            <a:rect l="0" t="0" r="r" b="b"/>
            <a:pathLst>
              <a:path w="6872" h="25">
                <a:moveTo>
                  <a:pt x="0" y="0"/>
                </a:moveTo>
                <a:lnTo>
                  <a:pt x="6872" y="0"/>
                </a:lnTo>
                <a:lnTo>
                  <a:pt x="6872" y="25"/>
                </a:lnTo>
                <a:lnTo>
                  <a:pt x="0" y="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5" name="Freihandform: Form 604"/>
          <p:cNvSpPr/>
          <p:nvPr/>
        </p:nvSpPr>
        <p:spPr>
          <a:xfrm>
            <a:off x="7328520" y="2815920"/>
            <a:ext cx="2967120" cy="9000"/>
          </a:xfrm>
          <a:custGeom>
            <a:avLst/>
            <a:gdLst/>
            <a:ahLst/>
            <a:cxnLst/>
            <a:rect l="0" t="0" r="r" b="b"/>
            <a:pathLst>
              <a:path w="8242" h="25">
                <a:moveTo>
                  <a:pt x="0" y="0"/>
                </a:moveTo>
                <a:lnTo>
                  <a:pt x="8242" y="0"/>
                </a:lnTo>
                <a:lnTo>
                  <a:pt x="8242" y="25"/>
                </a:lnTo>
                <a:lnTo>
                  <a:pt x="0" y="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6" name="Freihandform: Form 605"/>
          <p:cNvSpPr/>
          <p:nvPr/>
        </p:nvSpPr>
        <p:spPr>
          <a:xfrm>
            <a:off x="401040" y="3793680"/>
            <a:ext cx="1980720" cy="8640"/>
          </a:xfrm>
          <a:custGeom>
            <a:avLst/>
            <a:gdLst/>
            <a:ahLst/>
            <a:cxnLst/>
            <a:rect l="0" t="0" r="r" b="b"/>
            <a:pathLst>
              <a:path w="5502" h="24">
                <a:moveTo>
                  <a:pt x="0" y="0"/>
                </a:moveTo>
                <a:lnTo>
                  <a:pt x="5502" y="0"/>
                </a:lnTo>
                <a:lnTo>
                  <a:pt x="5502" y="24"/>
                </a:lnTo>
                <a:lnTo>
                  <a:pt x="0" y="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7" name="Freihandform: Form 606"/>
          <p:cNvSpPr/>
          <p:nvPr/>
        </p:nvSpPr>
        <p:spPr>
          <a:xfrm>
            <a:off x="2381400" y="3793680"/>
            <a:ext cx="2473920" cy="8640"/>
          </a:xfrm>
          <a:custGeom>
            <a:avLst/>
            <a:gdLst/>
            <a:ahLst/>
            <a:cxnLst/>
            <a:rect l="0" t="0" r="r" b="b"/>
            <a:pathLst>
              <a:path w="6872" h="24">
                <a:moveTo>
                  <a:pt x="0" y="0"/>
                </a:moveTo>
                <a:lnTo>
                  <a:pt x="6872" y="0"/>
                </a:lnTo>
                <a:lnTo>
                  <a:pt x="6872" y="24"/>
                </a:lnTo>
                <a:lnTo>
                  <a:pt x="0" y="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8" name="Freihandform: Form 607"/>
          <p:cNvSpPr/>
          <p:nvPr/>
        </p:nvSpPr>
        <p:spPr>
          <a:xfrm>
            <a:off x="4854960" y="3793680"/>
            <a:ext cx="2473920" cy="8640"/>
          </a:xfrm>
          <a:custGeom>
            <a:avLst/>
            <a:gdLst/>
            <a:ahLst/>
            <a:cxnLst/>
            <a:rect l="0" t="0" r="r" b="b"/>
            <a:pathLst>
              <a:path w="6872" h="24">
                <a:moveTo>
                  <a:pt x="0" y="0"/>
                </a:moveTo>
                <a:lnTo>
                  <a:pt x="6872" y="0"/>
                </a:lnTo>
                <a:lnTo>
                  <a:pt x="6872" y="24"/>
                </a:lnTo>
                <a:lnTo>
                  <a:pt x="0" y="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9" name="Freihandform: Form 608"/>
          <p:cNvSpPr/>
          <p:nvPr/>
        </p:nvSpPr>
        <p:spPr>
          <a:xfrm>
            <a:off x="7328520" y="3793680"/>
            <a:ext cx="2967120" cy="8640"/>
          </a:xfrm>
          <a:custGeom>
            <a:avLst/>
            <a:gdLst/>
            <a:ahLst/>
            <a:cxnLst/>
            <a:rect l="0" t="0" r="r" b="b"/>
            <a:pathLst>
              <a:path w="8242" h="24">
                <a:moveTo>
                  <a:pt x="0" y="0"/>
                </a:moveTo>
                <a:lnTo>
                  <a:pt x="8242" y="0"/>
                </a:lnTo>
                <a:lnTo>
                  <a:pt x="8242" y="24"/>
                </a:lnTo>
                <a:lnTo>
                  <a:pt x="0" y="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0" name="Freihandform: Form 609"/>
          <p:cNvSpPr/>
          <p:nvPr/>
        </p:nvSpPr>
        <p:spPr>
          <a:xfrm>
            <a:off x="401040" y="4771440"/>
            <a:ext cx="1980720" cy="8640"/>
          </a:xfrm>
          <a:custGeom>
            <a:avLst/>
            <a:gdLst/>
            <a:ahLst/>
            <a:cxnLst/>
            <a:rect l="0" t="0" r="r" b="b"/>
            <a:pathLst>
              <a:path w="5502" h="24">
                <a:moveTo>
                  <a:pt x="0" y="0"/>
                </a:moveTo>
                <a:lnTo>
                  <a:pt x="5502" y="0"/>
                </a:lnTo>
                <a:lnTo>
                  <a:pt x="5502" y="24"/>
                </a:lnTo>
                <a:lnTo>
                  <a:pt x="0" y="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1" name="Freihandform: Form 610"/>
          <p:cNvSpPr/>
          <p:nvPr/>
        </p:nvSpPr>
        <p:spPr>
          <a:xfrm>
            <a:off x="2381400" y="4771440"/>
            <a:ext cx="2473920" cy="8640"/>
          </a:xfrm>
          <a:custGeom>
            <a:avLst/>
            <a:gdLst/>
            <a:ahLst/>
            <a:cxnLst/>
            <a:rect l="0" t="0" r="r" b="b"/>
            <a:pathLst>
              <a:path w="6872" h="24">
                <a:moveTo>
                  <a:pt x="0" y="0"/>
                </a:moveTo>
                <a:lnTo>
                  <a:pt x="6872" y="0"/>
                </a:lnTo>
                <a:lnTo>
                  <a:pt x="6872" y="24"/>
                </a:lnTo>
                <a:lnTo>
                  <a:pt x="0" y="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2" name="Freihandform: Form 611"/>
          <p:cNvSpPr/>
          <p:nvPr/>
        </p:nvSpPr>
        <p:spPr>
          <a:xfrm>
            <a:off x="4854960" y="4771440"/>
            <a:ext cx="2473920" cy="8640"/>
          </a:xfrm>
          <a:custGeom>
            <a:avLst/>
            <a:gdLst/>
            <a:ahLst/>
            <a:cxnLst/>
            <a:rect l="0" t="0" r="r" b="b"/>
            <a:pathLst>
              <a:path w="6872" h="24">
                <a:moveTo>
                  <a:pt x="0" y="0"/>
                </a:moveTo>
                <a:lnTo>
                  <a:pt x="6872" y="0"/>
                </a:lnTo>
                <a:lnTo>
                  <a:pt x="6872" y="24"/>
                </a:lnTo>
                <a:lnTo>
                  <a:pt x="0" y="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3" name="Freihandform: Form 612"/>
          <p:cNvSpPr/>
          <p:nvPr/>
        </p:nvSpPr>
        <p:spPr>
          <a:xfrm>
            <a:off x="7328520" y="4771440"/>
            <a:ext cx="2967120" cy="8640"/>
          </a:xfrm>
          <a:custGeom>
            <a:avLst/>
            <a:gdLst/>
            <a:ahLst/>
            <a:cxnLst/>
            <a:rect l="0" t="0" r="r" b="b"/>
            <a:pathLst>
              <a:path w="8242" h="24">
                <a:moveTo>
                  <a:pt x="0" y="0"/>
                </a:moveTo>
                <a:lnTo>
                  <a:pt x="8242" y="0"/>
                </a:lnTo>
                <a:lnTo>
                  <a:pt x="8242" y="24"/>
                </a:lnTo>
                <a:lnTo>
                  <a:pt x="0" y="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4" name="Freihandform: Form 613"/>
          <p:cNvSpPr/>
          <p:nvPr/>
        </p:nvSpPr>
        <p:spPr>
          <a:xfrm>
            <a:off x="401040" y="5749200"/>
            <a:ext cx="1980720" cy="8640"/>
          </a:xfrm>
          <a:custGeom>
            <a:avLst/>
            <a:gdLst/>
            <a:ahLst/>
            <a:cxnLst/>
            <a:rect l="0" t="0" r="r" b="b"/>
            <a:pathLst>
              <a:path w="5502" h="24">
                <a:moveTo>
                  <a:pt x="0" y="0"/>
                </a:moveTo>
                <a:lnTo>
                  <a:pt x="5502" y="0"/>
                </a:lnTo>
                <a:lnTo>
                  <a:pt x="5502" y="24"/>
                </a:lnTo>
                <a:lnTo>
                  <a:pt x="0" y="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5" name="Freihandform: Form 614"/>
          <p:cNvSpPr/>
          <p:nvPr/>
        </p:nvSpPr>
        <p:spPr>
          <a:xfrm>
            <a:off x="2381400" y="5749200"/>
            <a:ext cx="2473920" cy="8640"/>
          </a:xfrm>
          <a:custGeom>
            <a:avLst/>
            <a:gdLst/>
            <a:ahLst/>
            <a:cxnLst/>
            <a:rect l="0" t="0" r="r" b="b"/>
            <a:pathLst>
              <a:path w="6872" h="24">
                <a:moveTo>
                  <a:pt x="0" y="0"/>
                </a:moveTo>
                <a:lnTo>
                  <a:pt x="6872" y="0"/>
                </a:lnTo>
                <a:lnTo>
                  <a:pt x="6872" y="24"/>
                </a:lnTo>
                <a:lnTo>
                  <a:pt x="0" y="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6" name="Freihandform: Form 615"/>
          <p:cNvSpPr/>
          <p:nvPr/>
        </p:nvSpPr>
        <p:spPr>
          <a:xfrm>
            <a:off x="4854960" y="5749200"/>
            <a:ext cx="2473920" cy="8640"/>
          </a:xfrm>
          <a:custGeom>
            <a:avLst/>
            <a:gdLst/>
            <a:ahLst/>
            <a:cxnLst/>
            <a:rect l="0" t="0" r="r" b="b"/>
            <a:pathLst>
              <a:path w="6872" h="24">
                <a:moveTo>
                  <a:pt x="0" y="0"/>
                </a:moveTo>
                <a:lnTo>
                  <a:pt x="6872" y="0"/>
                </a:lnTo>
                <a:lnTo>
                  <a:pt x="6872" y="24"/>
                </a:lnTo>
                <a:lnTo>
                  <a:pt x="0" y="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7" name="Freihandform: Form 616"/>
          <p:cNvSpPr/>
          <p:nvPr/>
        </p:nvSpPr>
        <p:spPr>
          <a:xfrm>
            <a:off x="7328520" y="5749200"/>
            <a:ext cx="2967120" cy="8640"/>
          </a:xfrm>
          <a:custGeom>
            <a:avLst/>
            <a:gdLst/>
            <a:ahLst/>
            <a:cxnLst/>
            <a:rect l="0" t="0" r="r" b="b"/>
            <a:pathLst>
              <a:path w="8242" h="24">
                <a:moveTo>
                  <a:pt x="0" y="0"/>
                </a:moveTo>
                <a:lnTo>
                  <a:pt x="8242" y="0"/>
                </a:lnTo>
                <a:lnTo>
                  <a:pt x="8242" y="24"/>
                </a:lnTo>
                <a:lnTo>
                  <a:pt x="0" y="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8" name="Freihandform: Form 617"/>
          <p:cNvSpPr/>
          <p:nvPr/>
        </p:nvSpPr>
        <p:spPr>
          <a:xfrm>
            <a:off x="401040" y="6726960"/>
            <a:ext cx="1980720" cy="8640"/>
          </a:xfrm>
          <a:custGeom>
            <a:avLst/>
            <a:gdLst/>
            <a:ahLst/>
            <a:cxnLst/>
            <a:rect l="0" t="0" r="r" b="b"/>
            <a:pathLst>
              <a:path w="5502" h="24">
                <a:moveTo>
                  <a:pt x="0" y="0"/>
                </a:moveTo>
                <a:lnTo>
                  <a:pt x="5502" y="0"/>
                </a:lnTo>
                <a:lnTo>
                  <a:pt x="5502" y="24"/>
                </a:lnTo>
                <a:lnTo>
                  <a:pt x="0" y="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9" name="Freihandform: Form 618"/>
          <p:cNvSpPr/>
          <p:nvPr/>
        </p:nvSpPr>
        <p:spPr>
          <a:xfrm>
            <a:off x="2381400" y="6726960"/>
            <a:ext cx="2473920" cy="8640"/>
          </a:xfrm>
          <a:custGeom>
            <a:avLst/>
            <a:gdLst/>
            <a:ahLst/>
            <a:cxnLst/>
            <a:rect l="0" t="0" r="r" b="b"/>
            <a:pathLst>
              <a:path w="6872" h="24">
                <a:moveTo>
                  <a:pt x="0" y="0"/>
                </a:moveTo>
                <a:lnTo>
                  <a:pt x="6872" y="0"/>
                </a:lnTo>
                <a:lnTo>
                  <a:pt x="6872" y="24"/>
                </a:lnTo>
                <a:lnTo>
                  <a:pt x="0" y="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0" name="Freihandform: Form 619"/>
          <p:cNvSpPr/>
          <p:nvPr/>
        </p:nvSpPr>
        <p:spPr>
          <a:xfrm>
            <a:off x="4854960" y="6726960"/>
            <a:ext cx="2473920" cy="8640"/>
          </a:xfrm>
          <a:custGeom>
            <a:avLst/>
            <a:gdLst/>
            <a:ahLst/>
            <a:cxnLst/>
            <a:rect l="0" t="0" r="r" b="b"/>
            <a:pathLst>
              <a:path w="6872" h="24">
                <a:moveTo>
                  <a:pt x="0" y="0"/>
                </a:moveTo>
                <a:lnTo>
                  <a:pt x="6872" y="0"/>
                </a:lnTo>
                <a:lnTo>
                  <a:pt x="6872" y="24"/>
                </a:lnTo>
                <a:lnTo>
                  <a:pt x="0" y="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1" name="Freihandform: Form 620"/>
          <p:cNvSpPr/>
          <p:nvPr/>
        </p:nvSpPr>
        <p:spPr>
          <a:xfrm>
            <a:off x="7328520" y="6726960"/>
            <a:ext cx="2967120" cy="8640"/>
          </a:xfrm>
          <a:custGeom>
            <a:avLst/>
            <a:gdLst/>
            <a:ahLst/>
            <a:cxnLst/>
            <a:rect l="0" t="0" r="r" b="b"/>
            <a:pathLst>
              <a:path w="8242" h="24">
                <a:moveTo>
                  <a:pt x="0" y="0"/>
                </a:moveTo>
                <a:lnTo>
                  <a:pt x="8242" y="0"/>
                </a:lnTo>
                <a:lnTo>
                  <a:pt x="8242" y="24"/>
                </a:lnTo>
                <a:lnTo>
                  <a:pt x="0" y="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2" name="Freihandform: Form 621"/>
          <p:cNvSpPr/>
          <p:nvPr/>
        </p:nvSpPr>
        <p:spPr>
          <a:xfrm>
            <a:off x="401040" y="7905240"/>
            <a:ext cx="1980720" cy="8640"/>
          </a:xfrm>
          <a:custGeom>
            <a:avLst/>
            <a:gdLst/>
            <a:ahLst/>
            <a:cxnLst/>
            <a:rect l="0" t="0" r="r" b="b"/>
            <a:pathLst>
              <a:path w="5502" h="24">
                <a:moveTo>
                  <a:pt x="0" y="0"/>
                </a:moveTo>
                <a:lnTo>
                  <a:pt x="5502" y="0"/>
                </a:lnTo>
                <a:lnTo>
                  <a:pt x="5502" y="24"/>
                </a:lnTo>
                <a:lnTo>
                  <a:pt x="0" y="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3" name="Freihandform: Form 622"/>
          <p:cNvSpPr/>
          <p:nvPr/>
        </p:nvSpPr>
        <p:spPr>
          <a:xfrm>
            <a:off x="2381400" y="7905240"/>
            <a:ext cx="2473920" cy="8640"/>
          </a:xfrm>
          <a:custGeom>
            <a:avLst/>
            <a:gdLst/>
            <a:ahLst/>
            <a:cxnLst/>
            <a:rect l="0" t="0" r="r" b="b"/>
            <a:pathLst>
              <a:path w="6872" h="24">
                <a:moveTo>
                  <a:pt x="0" y="0"/>
                </a:moveTo>
                <a:lnTo>
                  <a:pt x="6872" y="0"/>
                </a:lnTo>
                <a:lnTo>
                  <a:pt x="6872" y="24"/>
                </a:lnTo>
                <a:lnTo>
                  <a:pt x="0" y="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4" name="Freihandform: Form 623"/>
          <p:cNvSpPr/>
          <p:nvPr/>
        </p:nvSpPr>
        <p:spPr>
          <a:xfrm>
            <a:off x="4854960" y="7905240"/>
            <a:ext cx="2473920" cy="8640"/>
          </a:xfrm>
          <a:custGeom>
            <a:avLst/>
            <a:gdLst/>
            <a:ahLst/>
            <a:cxnLst/>
            <a:rect l="0" t="0" r="r" b="b"/>
            <a:pathLst>
              <a:path w="6872" h="24">
                <a:moveTo>
                  <a:pt x="0" y="0"/>
                </a:moveTo>
                <a:lnTo>
                  <a:pt x="6872" y="0"/>
                </a:lnTo>
                <a:lnTo>
                  <a:pt x="6872" y="24"/>
                </a:lnTo>
                <a:lnTo>
                  <a:pt x="0" y="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5" name="Freihandform: Form 624"/>
          <p:cNvSpPr/>
          <p:nvPr/>
        </p:nvSpPr>
        <p:spPr>
          <a:xfrm>
            <a:off x="7328520" y="7905240"/>
            <a:ext cx="2967120" cy="8640"/>
          </a:xfrm>
          <a:custGeom>
            <a:avLst/>
            <a:gdLst/>
            <a:ahLst/>
            <a:cxnLst/>
            <a:rect l="0" t="0" r="r" b="b"/>
            <a:pathLst>
              <a:path w="8242" h="24">
                <a:moveTo>
                  <a:pt x="0" y="0"/>
                </a:moveTo>
                <a:lnTo>
                  <a:pt x="8242" y="0"/>
                </a:lnTo>
                <a:lnTo>
                  <a:pt x="8242" y="24"/>
                </a:lnTo>
                <a:lnTo>
                  <a:pt x="0" y="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6" name="Freihandform: Form 625"/>
          <p:cNvSpPr/>
          <p:nvPr/>
        </p:nvSpPr>
        <p:spPr>
          <a:xfrm>
            <a:off x="401040" y="8883000"/>
            <a:ext cx="1980720" cy="8640"/>
          </a:xfrm>
          <a:custGeom>
            <a:avLst/>
            <a:gdLst/>
            <a:ahLst/>
            <a:cxnLst/>
            <a:rect l="0" t="0" r="r" b="b"/>
            <a:pathLst>
              <a:path w="5502" h="24">
                <a:moveTo>
                  <a:pt x="0" y="0"/>
                </a:moveTo>
                <a:lnTo>
                  <a:pt x="5502" y="0"/>
                </a:lnTo>
                <a:lnTo>
                  <a:pt x="5502" y="24"/>
                </a:lnTo>
                <a:lnTo>
                  <a:pt x="0" y="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7" name="Freihandform: Form 626"/>
          <p:cNvSpPr/>
          <p:nvPr/>
        </p:nvSpPr>
        <p:spPr>
          <a:xfrm>
            <a:off x="2381400" y="8883000"/>
            <a:ext cx="2473920" cy="8640"/>
          </a:xfrm>
          <a:custGeom>
            <a:avLst/>
            <a:gdLst/>
            <a:ahLst/>
            <a:cxnLst/>
            <a:rect l="0" t="0" r="r" b="b"/>
            <a:pathLst>
              <a:path w="6872" h="24">
                <a:moveTo>
                  <a:pt x="0" y="0"/>
                </a:moveTo>
                <a:lnTo>
                  <a:pt x="6872" y="0"/>
                </a:lnTo>
                <a:lnTo>
                  <a:pt x="6872" y="24"/>
                </a:lnTo>
                <a:lnTo>
                  <a:pt x="0" y="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8" name="Freihandform: Form 627"/>
          <p:cNvSpPr/>
          <p:nvPr/>
        </p:nvSpPr>
        <p:spPr>
          <a:xfrm>
            <a:off x="4854960" y="8883000"/>
            <a:ext cx="2473920" cy="8640"/>
          </a:xfrm>
          <a:custGeom>
            <a:avLst/>
            <a:gdLst/>
            <a:ahLst/>
            <a:cxnLst/>
            <a:rect l="0" t="0" r="r" b="b"/>
            <a:pathLst>
              <a:path w="6872" h="24">
                <a:moveTo>
                  <a:pt x="0" y="0"/>
                </a:moveTo>
                <a:lnTo>
                  <a:pt x="6872" y="0"/>
                </a:lnTo>
                <a:lnTo>
                  <a:pt x="6872" y="24"/>
                </a:lnTo>
                <a:lnTo>
                  <a:pt x="0" y="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9" name="Freihandform: Form 628"/>
          <p:cNvSpPr/>
          <p:nvPr/>
        </p:nvSpPr>
        <p:spPr>
          <a:xfrm>
            <a:off x="7328520" y="8883000"/>
            <a:ext cx="2967120" cy="8640"/>
          </a:xfrm>
          <a:custGeom>
            <a:avLst/>
            <a:gdLst/>
            <a:ahLst/>
            <a:cxnLst/>
            <a:rect l="0" t="0" r="r" b="b"/>
            <a:pathLst>
              <a:path w="8242" h="24">
                <a:moveTo>
                  <a:pt x="0" y="0"/>
                </a:moveTo>
                <a:lnTo>
                  <a:pt x="8242" y="0"/>
                </a:lnTo>
                <a:lnTo>
                  <a:pt x="8242" y="24"/>
                </a:lnTo>
                <a:lnTo>
                  <a:pt x="0" y="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0" name="Textfeld 629"/>
          <p:cNvSpPr txBox="1"/>
          <p:nvPr/>
        </p:nvSpPr>
        <p:spPr>
          <a:xfrm>
            <a:off x="534960" y="930240"/>
            <a:ext cx="444924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18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Übersicht der medikamentösen Therapieoptionen bei OMG</a:t>
            </a:r>
            <a:endParaRPr lang="en-US" sz="118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631" name="Grafik 630"/>
          <p:cNvPicPr/>
          <p:nvPr/>
        </p:nvPicPr>
        <p:blipFill>
          <a:blip r:embed="rId4"/>
          <a:stretch/>
        </p:blipFill>
        <p:spPr>
          <a:xfrm>
            <a:off x="2465280" y="148752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32" name="Textfeld 631"/>
          <p:cNvSpPr txBox="1"/>
          <p:nvPr/>
        </p:nvSpPr>
        <p:spPr>
          <a:xfrm>
            <a:off x="484560" y="1472040"/>
            <a:ext cx="6681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1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Therapie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633" name="Grafik 632"/>
          <p:cNvPicPr/>
          <p:nvPr/>
        </p:nvPicPr>
        <p:blipFill>
          <a:blip r:embed="rId5"/>
          <a:stretch/>
        </p:blipFill>
        <p:spPr>
          <a:xfrm>
            <a:off x="4938840" y="148752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34" name="Textfeld 633"/>
          <p:cNvSpPr txBox="1"/>
          <p:nvPr/>
        </p:nvSpPr>
        <p:spPr>
          <a:xfrm>
            <a:off x="2664000" y="1472040"/>
            <a:ext cx="16570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1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Nutzen für Symptome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5" name="Textfeld 634"/>
          <p:cNvSpPr txBox="1"/>
          <p:nvPr/>
        </p:nvSpPr>
        <p:spPr>
          <a:xfrm>
            <a:off x="5137560" y="1371600"/>
            <a:ext cx="8794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1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Einﬂuss auf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636" name="Grafik 635"/>
          <p:cNvPicPr/>
          <p:nvPr/>
        </p:nvPicPr>
        <p:blipFill>
          <a:blip r:embed="rId6"/>
          <a:stretch/>
        </p:blipFill>
        <p:spPr>
          <a:xfrm>
            <a:off x="7412400" y="148752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37" name="Textfeld 636"/>
          <p:cNvSpPr txBox="1"/>
          <p:nvPr/>
        </p:nvSpPr>
        <p:spPr>
          <a:xfrm>
            <a:off x="5137560" y="1572480"/>
            <a:ext cx="1357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1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Krankheitsverlauf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638" name="Grafik 637"/>
          <p:cNvPicPr/>
          <p:nvPr/>
        </p:nvPicPr>
        <p:blipFill>
          <a:blip r:embed="rId7"/>
          <a:stretch/>
        </p:blipFill>
        <p:spPr>
          <a:xfrm>
            <a:off x="484560" y="2197800"/>
            <a:ext cx="15012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39" name="Textfeld 638"/>
          <p:cNvSpPr txBox="1"/>
          <p:nvPr/>
        </p:nvSpPr>
        <p:spPr>
          <a:xfrm>
            <a:off x="7611120" y="1472040"/>
            <a:ext cx="22158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1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Nebenwirkungen und Risiken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0" name="Textfeld 639"/>
          <p:cNvSpPr txBox="1"/>
          <p:nvPr/>
        </p:nvSpPr>
        <p:spPr>
          <a:xfrm>
            <a:off x="702000" y="2182320"/>
            <a:ext cx="9183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Pyridostigmin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1" name="Textfeld 640"/>
          <p:cNvSpPr txBox="1"/>
          <p:nvPr/>
        </p:nvSpPr>
        <p:spPr>
          <a:xfrm>
            <a:off x="484560" y="2372040"/>
            <a:ext cx="1598400" cy="1177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79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(Acetylcholinesterase-Hemmer)</a:t>
            </a:r>
            <a:endParaRPr lang="en-US" sz="79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2" name="Textfeld 641"/>
          <p:cNvSpPr txBox="1"/>
          <p:nvPr/>
        </p:nvSpPr>
        <p:spPr>
          <a:xfrm>
            <a:off x="2463480" y="2048760"/>
            <a:ext cx="18554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Mäßig bis gut bei Ptosis, oft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3" name="Textfeld 642"/>
          <p:cNvSpPr txBox="1"/>
          <p:nvPr/>
        </p:nvSpPr>
        <p:spPr>
          <a:xfrm>
            <a:off x="2463480" y="2249280"/>
            <a:ext cx="20257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weniger wirksam bei Diplopie.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4" name="Textfeld 643"/>
          <p:cNvSpPr txBox="1"/>
          <p:nvPr/>
        </p:nvSpPr>
        <p:spPr>
          <a:xfrm>
            <a:off x="2463480" y="2449800"/>
            <a:ext cx="17920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Schneller Wirkungseintritt.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5" name="Textfeld 644"/>
          <p:cNvSpPr txBox="1"/>
          <p:nvPr/>
        </p:nvSpPr>
        <p:spPr>
          <a:xfrm>
            <a:off x="4937040" y="2048760"/>
            <a:ext cx="22521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B86A"/>
                </a:solidFill>
                <a:effectLst/>
                <a:uFillTx/>
                <a:latin typeface="DejaVuSans"/>
                <a:ea typeface="DejaVuSans"/>
              </a:rPr>
              <a:t>Kein Einﬂuss auf die autoimmune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6" name="Textfeld 645"/>
          <p:cNvSpPr txBox="1"/>
          <p:nvPr/>
        </p:nvSpPr>
        <p:spPr>
          <a:xfrm>
            <a:off x="4937040" y="2249280"/>
            <a:ext cx="23144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B86A"/>
                </a:solidFill>
                <a:effectLst/>
                <a:uFillTx/>
                <a:latin typeface="DejaVuSans"/>
                <a:ea typeface="DejaVuSans"/>
              </a:rPr>
              <a:t>Krankheitsaktivität. Verhindert die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7" name="Textfeld 646"/>
          <p:cNvSpPr txBox="1"/>
          <p:nvPr/>
        </p:nvSpPr>
        <p:spPr>
          <a:xfrm>
            <a:off x="4937040" y="2449800"/>
            <a:ext cx="14853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B86A"/>
                </a:solidFill>
                <a:effectLst/>
                <a:uFillTx/>
                <a:latin typeface="DejaVuSans"/>
                <a:ea typeface="DejaVuSans"/>
              </a:rPr>
              <a:t>Generalisierung nicht.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8" name="Textfeld 647"/>
          <p:cNvSpPr txBox="1"/>
          <p:nvPr/>
        </p:nvSpPr>
        <p:spPr>
          <a:xfrm>
            <a:off x="7410600" y="1948320"/>
            <a:ext cx="23515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Übelkeit, Durchfall, Bauchkrämpfe,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9" name="Textfeld 648"/>
          <p:cNvSpPr txBox="1"/>
          <p:nvPr/>
        </p:nvSpPr>
        <p:spPr>
          <a:xfrm>
            <a:off x="7410600" y="2148840"/>
            <a:ext cx="1798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erhöhter Speichelﬂuss. Bei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0" name="Textfeld 649"/>
          <p:cNvSpPr txBox="1"/>
          <p:nvPr/>
        </p:nvSpPr>
        <p:spPr>
          <a:xfrm>
            <a:off x="7410600" y="2349360"/>
            <a:ext cx="17060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Überdosierung: Paradoxe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651" name="Grafik 650"/>
          <p:cNvPicPr/>
          <p:nvPr/>
        </p:nvPicPr>
        <p:blipFill>
          <a:blip r:embed="rId8"/>
          <a:stretch/>
        </p:blipFill>
        <p:spPr>
          <a:xfrm>
            <a:off x="484560" y="3175560"/>
            <a:ext cx="15012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52" name="Textfeld 651"/>
          <p:cNvSpPr txBox="1"/>
          <p:nvPr/>
        </p:nvSpPr>
        <p:spPr>
          <a:xfrm>
            <a:off x="7410600" y="2550240"/>
            <a:ext cx="2401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Muskelschwäche (cholinerge Krise).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3" name="Textfeld 652"/>
          <p:cNvSpPr txBox="1"/>
          <p:nvPr/>
        </p:nvSpPr>
        <p:spPr>
          <a:xfrm>
            <a:off x="702000" y="3160080"/>
            <a:ext cx="10224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Kortikosteroide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4" name="Textfeld 653"/>
          <p:cNvSpPr txBox="1"/>
          <p:nvPr/>
        </p:nvSpPr>
        <p:spPr>
          <a:xfrm>
            <a:off x="484560" y="3349800"/>
            <a:ext cx="794160" cy="1177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79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(z.B. Prednison)</a:t>
            </a:r>
            <a:endParaRPr lang="en-US" sz="79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5" name="Textfeld 654"/>
          <p:cNvSpPr txBox="1"/>
          <p:nvPr/>
        </p:nvSpPr>
        <p:spPr>
          <a:xfrm>
            <a:off x="2463480" y="2926080"/>
            <a:ext cx="21092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Sehr wirksam gegen Ptosis und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6" name="Textfeld 655"/>
          <p:cNvSpPr txBox="1"/>
          <p:nvPr/>
        </p:nvSpPr>
        <p:spPr>
          <a:xfrm>
            <a:off x="2463480" y="3126600"/>
            <a:ext cx="17708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Diplopie; führt oft zu einer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7" name="Textfeld 656"/>
          <p:cNvSpPr txBox="1"/>
          <p:nvPr/>
        </p:nvSpPr>
        <p:spPr>
          <a:xfrm>
            <a:off x="2463480" y="3327120"/>
            <a:ext cx="19972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deutlichen oder vollständigen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8" name="Textfeld 657"/>
          <p:cNvSpPr txBox="1"/>
          <p:nvPr/>
        </p:nvSpPr>
        <p:spPr>
          <a:xfrm>
            <a:off x="2463480" y="3527640"/>
            <a:ext cx="7502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Besserung.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9" name="Textfeld 658"/>
          <p:cNvSpPr txBox="1"/>
          <p:nvPr/>
        </p:nvSpPr>
        <p:spPr>
          <a:xfrm>
            <a:off x="4937040" y="3026520"/>
            <a:ext cx="22280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34D399"/>
                </a:solidFill>
                <a:effectLst/>
                <a:uFillTx/>
                <a:latin typeface="DejaVuSans"/>
                <a:ea typeface="DejaVuSans"/>
              </a:rPr>
              <a:t>Stark: Reduziert die autoimmune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0" name="Textfeld 659"/>
          <p:cNvSpPr txBox="1"/>
          <p:nvPr/>
        </p:nvSpPr>
        <p:spPr>
          <a:xfrm>
            <a:off x="4937040" y="3227040"/>
            <a:ext cx="15519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34D399"/>
                </a:solidFill>
                <a:effectLst/>
                <a:uFillTx/>
                <a:latin typeface="DejaVuSans"/>
                <a:ea typeface="DejaVuSans"/>
              </a:rPr>
              <a:t>Aktivität und senkt das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1" name="Textfeld 660"/>
          <p:cNvSpPr txBox="1"/>
          <p:nvPr/>
        </p:nvSpPr>
        <p:spPr>
          <a:xfrm>
            <a:off x="4937040" y="3427560"/>
            <a:ext cx="22773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34D399"/>
                </a:solidFill>
                <a:effectLst/>
                <a:uFillTx/>
                <a:latin typeface="DejaVuSans"/>
                <a:ea typeface="DejaVuSans"/>
              </a:rPr>
              <a:t>Generalisierungsrisiko signiﬁkant.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2" name="Textfeld 661"/>
          <p:cNvSpPr txBox="1"/>
          <p:nvPr/>
        </p:nvSpPr>
        <p:spPr>
          <a:xfrm>
            <a:off x="7410600" y="2926080"/>
            <a:ext cx="27446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Kurzzeit: Schlaﬂosigkeit, Hyperglykämie,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3" name="Textfeld 662"/>
          <p:cNvSpPr txBox="1"/>
          <p:nvPr/>
        </p:nvSpPr>
        <p:spPr>
          <a:xfrm>
            <a:off x="7410600" y="3126600"/>
            <a:ext cx="16704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Bluthochdruck. Langzeit: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4" name="Textfeld 663"/>
          <p:cNvSpPr txBox="1"/>
          <p:nvPr/>
        </p:nvSpPr>
        <p:spPr>
          <a:xfrm>
            <a:off x="7410600" y="3327120"/>
            <a:ext cx="22132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Gewichtszunahme, Osteoporose,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665" name="Grafik 664"/>
          <p:cNvPicPr/>
          <p:nvPr/>
        </p:nvPicPr>
        <p:blipFill>
          <a:blip r:embed="rId9"/>
          <a:stretch/>
        </p:blipFill>
        <p:spPr>
          <a:xfrm>
            <a:off x="484560" y="415332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66" name="Textfeld 665"/>
          <p:cNvSpPr txBox="1"/>
          <p:nvPr/>
        </p:nvSpPr>
        <p:spPr>
          <a:xfrm>
            <a:off x="7410600" y="3527640"/>
            <a:ext cx="25095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Diabetes, Infektanfälligkeit, Katarakt.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7" name="Textfeld 666"/>
          <p:cNvSpPr txBox="1"/>
          <p:nvPr/>
        </p:nvSpPr>
        <p:spPr>
          <a:xfrm>
            <a:off x="685080" y="4137840"/>
            <a:ext cx="7646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Azathioprin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8" name="Textfeld 667"/>
          <p:cNvSpPr txBox="1"/>
          <p:nvPr/>
        </p:nvSpPr>
        <p:spPr>
          <a:xfrm>
            <a:off x="484560" y="4327560"/>
            <a:ext cx="1133280" cy="1177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79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(Immunsuppressivum)</a:t>
            </a:r>
            <a:endParaRPr lang="en-US" sz="79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9" name="Textfeld 668"/>
          <p:cNvSpPr txBox="1"/>
          <p:nvPr/>
        </p:nvSpPr>
        <p:spPr>
          <a:xfrm>
            <a:off x="2463480" y="4004280"/>
            <a:ext cx="19922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Kein direkter Eﬀekt; dient der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0" name="Textfeld 669"/>
          <p:cNvSpPr txBox="1"/>
          <p:nvPr/>
        </p:nvSpPr>
        <p:spPr>
          <a:xfrm>
            <a:off x="2463480" y="4204800"/>
            <a:ext cx="20851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Stabilisierung. Wirkungseintritt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1" name="Textfeld 670"/>
          <p:cNvSpPr txBox="1"/>
          <p:nvPr/>
        </p:nvSpPr>
        <p:spPr>
          <a:xfrm>
            <a:off x="2463480" y="4405320"/>
            <a:ext cx="12772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nach 3–6 Monaten.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2" name="Textfeld 671"/>
          <p:cNvSpPr txBox="1"/>
          <p:nvPr/>
        </p:nvSpPr>
        <p:spPr>
          <a:xfrm>
            <a:off x="4937040" y="4004280"/>
            <a:ext cx="20898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34D399"/>
                </a:solidFill>
                <a:effectLst/>
                <a:uFillTx/>
                <a:latin typeface="DejaVuSans"/>
                <a:ea typeface="DejaVuSans"/>
              </a:rPr>
              <a:t>Mittelfristig: Senkt das Rezidiv-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3" name="Textfeld 672"/>
          <p:cNvSpPr txBox="1"/>
          <p:nvPr/>
        </p:nvSpPr>
        <p:spPr>
          <a:xfrm>
            <a:off x="4937040" y="4204800"/>
            <a:ext cx="22104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34D399"/>
                </a:solidFill>
                <a:effectLst/>
                <a:uFillTx/>
                <a:latin typeface="DejaVuSans"/>
                <a:ea typeface="DejaVuSans"/>
              </a:rPr>
              <a:t>und Progressionsrisiko. Standard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4" name="Textfeld 673"/>
          <p:cNvSpPr txBox="1"/>
          <p:nvPr/>
        </p:nvSpPr>
        <p:spPr>
          <a:xfrm>
            <a:off x="4937040" y="4405320"/>
            <a:ext cx="16837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34D399"/>
                </a:solidFill>
                <a:effectLst/>
                <a:uFillTx/>
                <a:latin typeface="DejaVuSans"/>
                <a:ea typeface="DejaVuSans"/>
              </a:rPr>
              <a:t>zur Verlaufsmodiﬁkation.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5" name="Textfeld 674"/>
          <p:cNvSpPr txBox="1"/>
          <p:nvPr/>
        </p:nvSpPr>
        <p:spPr>
          <a:xfrm>
            <a:off x="7410600" y="3903840"/>
            <a:ext cx="27460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Lebertoxizität, Knochenmarksuppression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6" name="Textfeld 675"/>
          <p:cNvSpPr txBox="1"/>
          <p:nvPr/>
        </p:nvSpPr>
        <p:spPr>
          <a:xfrm>
            <a:off x="7410600" y="4104360"/>
            <a:ext cx="26629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(Leukopenie), erhöhtes Infektionsrisiko,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7" name="Textfeld 676"/>
          <p:cNvSpPr txBox="1"/>
          <p:nvPr/>
        </p:nvSpPr>
        <p:spPr>
          <a:xfrm>
            <a:off x="7410600" y="4304880"/>
            <a:ext cx="27903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Magen-Darm-Beschwerden. Regelmäßige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678" name="Grafik 677"/>
          <p:cNvPicPr/>
          <p:nvPr/>
        </p:nvPicPr>
        <p:blipFill>
          <a:blip r:embed="rId10"/>
          <a:stretch/>
        </p:blipFill>
        <p:spPr>
          <a:xfrm>
            <a:off x="484560" y="513108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79" name="Textfeld 678"/>
          <p:cNvSpPr txBox="1"/>
          <p:nvPr/>
        </p:nvSpPr>
        <p:spPr>
          <a:xfrm>
            <a:off x="7410600" y="4505400"/>
            <a:ext cx="14839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Laborkontrollen nötig.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0" name="Textfeld 679"/>
          <p:cNvSpPr txBox="1"/>
          <p:nvPr/>
        </p:nvSpPr>
        <p:spPr>
          <a:xfrm>
            <a:off x="685080" y="5115600"/>
            <a:ext cx="14461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Mycophenolat-Mofetil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1" name="Textfeld 680"/>
          <p:cNvSpPr txBox="1"/>
          <p:nvPr/>
        </p:nvSpPr>
        <p:spPr>
          <a:xfrm>
            <a:off x="484560" y="5305320"/>
            <a:ext cx="1133280" cy="1177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79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(Immunsuppressivum)</a:t>
            </a:r>
            <a:endParaRPr lang="en-US" sz="79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2" name="Textfeld 681"/>
          <p:cNvSpPr txBox="1"/>
          <p:nvPr/>
        </p:nvSpPr>
        <p:spPr>
          <a:xfrm>
            <a:off x="2463480" y="4982040"/>
            <a:ext cx="16192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Ähnlich wie Azathioprin: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3" name="Textfeld 682"/>
          <p:cNvSpPr txBox="1"/>
          <p:nvPr/>
        </p:nvSpPr>
        <p:spPr>
          <a:xfrm>
            <a:off x="2463480" y="5182560"/>
            <a:ext cx="19821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langfristige Stabilisierung der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4" name="Textfeld 683"/>
          <p:cNvSpPr txBox="1"/>
          <p:nvPr/>
        </p:nvSpPr>
        <p:spPr>
          <a:xfrm>
            <a:off x="2463480" y="5383080"/>
            <a:ext cx="12546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okulären Funktion.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5" name="Textfeld 684"/>
          <p:cNvSpPr txBox="1"/>
          <p:nvPr/>
        </p:nvSpPr>
        <p:spPr>
          <a:xfrm>
            <a:off x="4937040" y="4881600"/>
            <a:ext cx="18777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34D399"/>
                </a:solidFill>
                <a:effectLst/>
                <a:uFillTx/>
                <a:latin typeface="DejaVuSans"/>
                <a:ea typeface="DejaVuSans"/>
              </a:rPr>
              <a:t>Vermutlich vergleichbar mit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6" name="Textfeld 685"/>
          <p:cNvSpPr txBox="1"/>
          <p:nvPr/>
        </p:nvSpPr>
        <p:spPr>
          <a:xfrm>
            <a:off x="4937040" y="5082120"/>
            <a:ext cx="15969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34D399"/>
                </a:solidFill>
                <a:effectLst/>
                <a:uFillTx/>
                <a:latin typeface="DejaVuSans"/>
                <a:ea typeface="DejaVuSans"/>
              </a:rPr>
              <a:t>Azathioprin: Hemmt die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7" name="Textfeld 686"/>
          <p:cNvSpPr txBox="1"/>
          <p:nvPr/>
        </p:nvSpPr>
        <p:spPr>
          <a:xfrm>
            <a:off x="4937040" y="5282640"/>
            <a:ext cx="16329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34D399"/>
                </a:solidFill>
                <a:effectLst/>
                <a:uFillTx/>
                <a:latin typeface="DejaVuSans"/>
                <a:ea typeface="DejaVuSans"/>
              </a:rPr>
              <a:t>Autoimmunreaktion und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8" name="Textfeld 687"/>
          <p:cNvSpPr txBox="1"/>
          <p:nvPr/>
        </p:nvSpPr>
        <p:spPr>
          <a:xfrm>
            <a:off x="4937040" y="5483160"/>
            <a:ext cx="20988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34D399"/>
                </a:solidFill>
                <a:effectLst/>
                <a:uFillTx/>
                <a:latin typeface="DejaVuSans"/>
                <a:ea typeface="DejaVuSans"/>
              </a:rPr>
              <a:t>verhindert die Generalisierung.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9" name="Textfeld 688"/>
          <p:cNvSpPr txBox="1"/>
          <p:nvPr/>
        </p:nvSpPr>
        <p:spPr>
          <a:xfrm>
            <a:off x="7410600" y="4881600"/>
            <a:ext cx="22323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Gastrointestinale Störungen (v.a.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0" name="Textfeld 689"/>
          <p:cNvSpPr txBox="1"/>
          <p:nvPr/>
        </p:nvSpPr>
        <p:spPr>
          <a:xfrm>
            <a:off x="7410600" y="5082120"/>
            <a:ext cx="27745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Durchfall), Infektanfälligkeit, Leukopenie.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1" name="Textfeld 690"/>
          <p:cNvSpPr txBox="1"/>
          <p:nvPr/>
        </p:nvSpPr>
        <p:spPr>
          <a:xfrm>
            <a:off x="7410600" y="5282640"/>
            <a:ext cx="21038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Teratogen (in Schwangerschaft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692" name="Grafik 691"/>
          <p:cNvPicPr/>
          <p:nvPr/>
        </p:nvPicPr>
        <p:blipFill>
          <a:blip r:embed="rId11"/>
          <a:stretch/>
        </p:blipFill>
        <p:spPr>
          <a:xfrm>
            <a:off x="484560" y="6108840"/>
            <a:ext cx="11664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93" name="Textfeld 692"/>
          <p:cNvSpPr txBox="1"/>
          <p:nvPr/>
        </p:nvSpPr>
        <p:spPr>
          <a:xfrm>
            <a:off x="7410600" y="5483160"/>
            <a:ext cx="10728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kontraindiziert).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4" name="Textfeld 693"/>
          <p:cNvSpPr txBox="1"/>
          <p:nvPr/>
        </p:nvSpPr>
        <p:spPr>
          <a:xfrm>
            <a:off x="668520" y="6093360"/>
            <a:ext cx="6832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Rituximab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5" name="Textfeld 694"/>
          <p:cNvSpPr txBox="1"/>
          <p:nvPr/>
        </p:nvSpPr>
        <p:spPr>
          <a:xfrm>
            <a:off x="484560" y="6283080"/>
            <a:ext cx="1155600" cy="1177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79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(Anti-CD20-Antikörper)</a:t>
            </a:r>
            <a:endParaRPr lang="en-US" sz="79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6" name="Textfeld 695"/>
          <p:cNvSpPr txBox="1"/>
          <p:nvPr/>
        </p:nvSpPr>
        <p:spPr>
          <a:xfrm>
            <a:off x="2463480" y="5859360"/>
            <a:ext cx="19688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Kann auch refraktäre okuläre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7" name="Textfeld 696"/>
          <p:cNvSpPr txBox="1"/>
          <p:nvPr/>
        </p:nvSpPr>
        <p:spPr>
          <a:xfrm>
            <a:off x="2463480" y="6059880"/>
            <a:ext cx="19252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Symptome deutlich bessern,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8" name="Textfeld 697"/>
          <p:cNvSpPr txBox="1"/>
          <p:nvPr/>
        </p:nvSpPr>
        <p:spPr>
          <a:xfrm>
            <a:off x="2463480" y="6260400"/>
            <a:ext cx="22262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insbesondere bei MuSK-positiven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9" name="Textfeld 698"/>
          <p:cNvSpPr txBox="1"/>
          <p:nvPr/>
        </p:nvSpPr>
        <p:spPr>
          <a:xfrm>
            <a:off x="2463480" y="6460920"/>
            <a:ext cx="6840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Patienten.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0" name="Textfeld 699"/>
          <p:cNvSpPr txBox="1"/>
          <p:nvPr/>
        </p:nvSpPr>
        <p:spPr>
          <a:xfrm>
            <a:off x="4937040" y="5859360"/>
            <a:ext cx="18000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34D399"/>
                </a:solidFill>
                <a:effectLst/>
                <a:uFillTx/>
                <a:latin typeface="DejaVuSans"/>
                <a:ea typeface="DejaVuSans"/>
              </a:rPr>
              <a:t>Ausgeprägt: Sehr eﬀektive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1" name="Textfeld 700"/>
          <p:cNvSpPr txBox="1"/>
          <p:nvPr/>
        </p:nvSpPr>
        <p:spPr>
          <a:xfrm>
            <a:off x="4937040" y="6059880"/>
            <a:ext cx="1996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34D399"/>
                </a:solidFill>
                <a:effectLst/>
                <a:uFillTx/>
                <a:latin typeface="DejaVuSans"/>
                <a:ea typeface="DejaVuSans"/>
              </a:rPr>
              <a:t>Verlaufsmodiﬁkation, führt zu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2" name="Textfeld 701"/>
          <p:cNvSpPr txBox="1"/>
          <p:nvPr/>
        </p:nvSpPr>
        <p:spPr>
          <a:xfrm>
            <a:off x="4937040" y="6260400"/>
            <a:ext cx="20750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34D399"/>
                </a:solidFill>
                <a:effectLst/>
                <a:uFillTx/>
                <a:latin typeface="DejaVuSans"/>
                <a:ea typeface="DejaVuSans"/>
              </a:rPr>
              <a:t>langanhaltenden Remissionen,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3" name="Textfeld 702"/>
          <p:cNvSpPr txBox="1"/>
          <p:nvPr/>
        </p:nvSpPr>
        <p:spPr>
          <a:xfrm>
            <a:off x="4937040" y="6460920"/>
            <a:ext cx="16725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34D399"/>
                </a:solidFill>
                <a:effectLst/>
                <a:uFillTx/>
                <a:latin typeface="DejaVuSans"/>
                <a:ea typeface="DejaVuSans"/>
              </a:rPr>
              <a:t>besonders bei MuSK-MG.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4" name="Textfeld 703"/>
          <p:cNvSpPr txBox="1"/>
          <p:nvPr/>
        </p:nvSpPr>
        <p:spPr>
          <a:xfrm>
            <a:off x="7410600" y="5859360"/>
            <a:ext cx="27201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Infusionsreaktionen, langfristig erhöhtes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5" name="Textfeld 704"/>
          <p:cNvSpPr txBox="1"/>
          <p:nvPr/>
        </p:nvSpPr>
        <p:spPr>
          <a:xfrm>
            <a:off x="7410600" y="6059880"/>
            <a:ext cx="26157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Infektionsrisiko durch B-Zell-Depletion,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6" name="Textfeld 705"/>
          <p:cNvSpPr txBox="1"/>
          <p:nvPr/>
        </p:nvSpPr>
        <p:spPr>
          <a:xfrm>
            <a:off x="7410600" y="6260400"/>
            <a:ext cx="26496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Reaktivierung latenter Infektionen (z.B.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707" name="Grafik 706"/>
          <p:cNvPicPr/>
          <p:nvPr/>
        </p:nvPicPr>
        <p:blipFill>
          <a:blip r:embed="rId12"/>
          <a:stretch/>
        </p:blipFill>
        <p:spPr>
          <a:xfrm>
            <a:off x="484560" y="718668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08" name="Textfeld 707"/>
          <p:cNvSpPr txBox="1"/>
          <p:nvPr/>
        </p:nvSpPr>
        <p:spPr>
          <a:xfrm>
            <a:off x="7410600" y="6460920"/>
            <a:ext cx="3801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HBV).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9" name="Textfeld 708"/>
          <p:cNvSpPr txBox="1"/>
          <p:nvPr/>
        </p:nvSpPr>
        <p:spPr>
          <a:xfrm>
            <a:off x="685080" y="7171200"/>
            <a:ext cx="8650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Efgartigimod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0" name="Textfeld 709"/>
          <p:cNvSpPr txBox="1"/>
          <p:nvPr/>
        </p:nvSpPr>
        <p:spPr>
          <a:xfrm>
            <a:off x="484560" y="7361280"/>
            <a:ext cx="870120" cy="1177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79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(FcRn-Modulator)</a:t>
            </a:r>
            <a:endParaRPr lang="en-US" sz="79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1" name="Textfeld 710"/>
          <p:cNvSpPr txBox="1"/>
          <p:nvPr/>
        </p:nvSpPr>
        <p:spPr>
          <a:xfrm>
            <a:off x="2463480" y="6937200"/>
            <a:ext cx="22568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Kann durch schnelle Senkung der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2" name="Textfeld 711"/>
          <p:cNvSpPr txBox="1"/>
          <p:nvPr/>
        </p:nvSpPr>
        <p:spPr>
          <a:xfrm>
            <a:off x="2463480" y="7137720"/>
            <a:ext cx="1861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Antikörper zu einer zügigen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3" name="Textfeld 712"/>
          <p:cNvSpPr txBox="1"/>
          <p:nvPr/>
        </p:nvSpPr>
        <p:spPr>
          <a:xfrm>
            <a:off x="2463480" y="7338600"/>
            <a:ext cx="21456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Besserung der Muskelschwäche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4" name="Textfeld 713"/>
          <p:cNvSpPr txBox="1"/>
          <p:nvPr/>
        </p:nvSpPr>
        <p:spPr>
          <a:xfrm>
            <a:off x="2463480" y="7539120"/>
            <a:ext cx="4831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führen.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5" name="Textfeld 714"/>
          <p:cNvSpPr txBox="1"/>
          <p:nvPr/>
        </p:nvSpPr>
        <p:spPr>
          <a:xfrm>
            <a:off x="4937040" y="6937200"/>
            <a:ext cx="16380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93C5FD"/>
                </a:solidFill>
                <a:effectLst/>
                <a:uFillTx/>
                <a:latin typeface="DejaVuSans"/>
                <a:ea typeface="DejaVuSans"/>
              </a:rPr>
              <a:t>Vermutlich ja: Sollte das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6" name="Textfeld 715"/>
          <p:cNvSpPr txBox="1"/>
          <p:nvPr/>
        </p:nvSpPr>
        <p:spPr>
          <a:xfrm>
            <a:off x="4937040" y="7137720"/>
            <a:ext cx="18446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93C5FD"/>
                </a:solidFill>
                <a:effectLst/>
                <a:uFillTx/>
                <a:latin typeface="DejaVuSans"/>
                <a:ea typeface="DejaVuSans"/>
              </a:rPr>
              <a:t>Fortschreiten der Krankheit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7" name="Textfeld 716"/>
          <p:cNvSpPr txBox="1"/>
          <p:nvPr/>
        </p:nvSpPr>
        <p:spPr>
          <a:xfrm>
            <a:off x="4937040" y="7338600"/>
            <a:ext cx="22633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93C5FD"/>
                </a:solidFill>
                <a:effectLst/>
                <a:uFillTx/>
                <a:latin typeface="DejaVuSans"/>
                <a:ea typeface="DejaVuSans"/>
              </a:rPr>
              <a:t>aufhalten. Wird derzeit in Studien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8" name="Textfeld 717"/>
          <p:cNvSpPr txBox="1"/>
          <p:nvPr/>
        </p:nvSpPr>
        <p:spPr>
          <a:xfrm>
            <a:off x="4937040" y="7539120"/>
            <a:ext cx="11340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93C5FD"/>
                </a:solidFill>
                <a:effectLst/>
                <a:uFillTx/>
                <a:latin typeface="DejaVuSans"/>
                <a:ea typeface="DejaVuSans"/>
              </a:rPr>
              <a:t>für OMG geprüft.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9" name="Textfeld 718"/>
          <p:cNvSpPr txBox="1"/>
          <p:nvPr/>
        </p:nvSpPr>
        <p:spPr>
          <a:xfrm>
            <a:off x="7410600" y="6837120"/>
            <a:ext cx="17380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Gut verträglich. Häuﬁgste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0" name="Textfeld 719"/>
          <p:cNvSpPr txBox="1"/>
          <p:nvPr/>
        </p:nvSpPr>
        <p:spPr>
          <a:xfrm>
            <a:off x="7410600" y="7037640"/>
            <a:ext cx="23061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Nebenwirkungen: Kopfschmerzen,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1" name="Textfeld 720"/>
          <p:cNvSpPr txBox="1"/>
          <p:nvPr/>
        </p:nvSpPr>
        <p:spPr>
          <a:xfrm>
            <a:off x="7410600" y="7238160"/>
            <a:ext cx="23400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Infektionen der oberen Atemwege,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2" name="Textfeld 721"/>
          <p:cNvSpPr txBox="1"/>
          <p:nvPr/>
        </p:nvSpPr>
        <p:spPr>
          <a:xfrm>
            <a:off x="7410600" y="7438680"/>
            <a:ext cx="22964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Übelkeit. Erhöhtes Infektionsrisiko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723" name="Grafik 722"/>
          <p:cNvPicPr/>
          <p:nvPr/>
        </p:nvPicPr>
        <p:blipFill>
          <a:blip r:embed="rId13"/>
          <a:stretch/>
        </p:blipFill>
        <p:spPr>
          <a:xfrm>
            <a:off x="484560" y="826488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24" name="Textfeld 723"/>
          <p:cNvSpPr txBox="1"/>
          <p:nvPr/>
        </p:nvSpPr>
        <p:spPr>
          <a:xfrm>
            <a:off x="7410600" y="7639200"/>
            <a:ext cx="5745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möglich.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5" name="Textfeld 724"/>
          <p:cNvSpPr txBox="1"/>
          <p:nvPr/>
        </p:nvSpPr>
        <p:spPr>
          <a:xfrm>
            <a:off x="685080" y="8148960"/>
            <a:ext cx="8600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Eculizumab /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6" name="Textfeld 725"/>
          <p:cNvSpPr txBox="1"/>
          <p:nvPr/>
        </p:nvSpPr>
        <p:spPr>
          <a:xfrm>
            <a:off x="685080" y="8349480"/>
            <a:ext cx="8683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Ravulizumab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7" name="Textfeld 726"/>
          <p:cNvSpPr txBox="1"/>
          <p:nvPr/>
        </p:nvSpPr>
        <p:spPr>
          <a:xfrm>
            <a:off x="484560" y="8539560"/>
            <a:ext cx="1176840" cy="1177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79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(Komplement-Inhibitor)</a:t>
            </a:r>
            <a:endParaRPr lang="en-US" sz="79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8" name="Textfeld 727"/>
          <p:cNvSpPr txBox="1"/>
          <p:nvPr/>
        </p:nvSpPr>
        <p:spPr>
          <a:xfrm>
            <a:off x="2463480" y="8015400"/>
            <a:ext cx="21099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Sollte Ptosis/Diplopie bei AChR-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9" name="Textfeld 728"/>
          <p:cNvSpPr txBox="1"/>
          <p:nvPr/>
        </p:nvSpPr>
        <p:spPr>
          <a:xfrm>
            <a:off x="2463480" y="8215920"/>
            <a:ext cx="20606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positiver MG verbessern durch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0" name="Textfeld 729"/>
          <p:cNvSpPr txBox="1"/>
          <p:nvPr/>
        </p:nvSpPr>
        <p:spPr>
          <a:xfrm>
            <a:off x="2463480" y="8416440"/>
            <a:ext cx="9658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Hemmung der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1" name="Textfeld 730"/>
          <p:cNvSpPr txBox="1"/>
          <p:nvPr/>
        </p:nvSpPr>
        <p:spPr>
          <a:xfrm>
            <a:off x="2463480" y="8616960"/>
            <a:ext cx="14983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Endplattenzerstörung.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2" name="Textfeld 731"/>
          <p:cNvSpPr txBox="1"/>
          <p:nvPr/>
        </p:nvSpPr>
        <p:spPr>
          <a:xfrm>
            <a:off x="4937040" y="8015400"/>
            <a:ext cx="19440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34D399"/>
                </a:solidFill>
                <a:effectLst/>
                <a:uFillTx/>
                <a:latin typeface="DejaVuSans"/>
                <a:ea typeface="DejaVuSans"/>
              </a:rPr>
              <a:t>Stark bei AChR-positiver MG: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3" name="Textfeld 732"/>
          <p:cNvSpPr txBox="1"/>
          <p:nvPr/>
        </p:nvSpPr>
        <p:spPr>
          <a:xfrm>
            <a:off x="4937040" y="8215920"/>
            <a:ext cx="15498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34D399"/>
                </a:solidFill>
                <a:effectLst/>
                <a:uFillTx/>
                <a:latin typeface="DejaVuSans"/>
                <a:ea typeface="DejaVuSans"/>
              </a:rPr>
              <a:t>Verhindert Schübe und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4" name="Textfeld 733"/>
          <p:cNvSpPr txBox="1"/>
          <p:nvPr/>
        </p:nvSpPr>
        <p:spPr>
          <a:xfrm>
            <a:off x="4937040" y="8416440"/>
            <a:ext cx="2185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34D399"/>
                </a:solidFill>
                <a:effectLst/>
                <a:uFillTx/>
                <a:latin typeface="DejaVuSans"/>
                <a:ea typeface="DejaVuSans"/>
              </a:rPr>
              <a:t>Progression. Bei MuSK-MG kaum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5" name="Textfeld 734"/>
          <p:cNvSpPr txBox="1"/>
          <p:nvPr/>
        </p:nvSpPr>
        <p:spPr>
          <a:xfrm>
            <a:off x="4937040" y="8616960"/>
            <a:ext cx="6058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34D399"/>
                </a:solidFill>
                <a:effectLst/>
                <a:uFillTx/>
                <a:latin typeface="DejaVuSans"/>
                <a:ea typeface="DejaVuSans"/>
              </a:rPr>
              <a:t>wirksam.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6" name="Textfeld 735"/>
          <p:cNvSpPr txBox="1"/>
          <p:nvPr/>
        </p:nvSpPr>
        <p:spPr>
          <a:xfrm>
            <a:off x="7410600" y="8015400"/>
            <a:ext cx="18590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Wichtig: Erhöhtes Risiko für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7" name="Textfeld 736"/>
          <p:cNvSpPr txBox="1"/>
          <p:nvPr/>
        </p:nvSpPr>
        <p:spPr>
          <a:xfrm>
            <a:off x="7410600" y="8215920"/>
            <a:ext cx="25131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Meningokokken-Infektionen (Impfung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8" name="Textfeld 737"/>
          <p:cNvSpPr txBox="1"/>
          <p:nvPr/>
        </p:nvSpPr>
        <p:spPr>
          <a:xfrm>
            <a:off x="7410600" y="8416440"/>
            <a:ext cx="20826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obligatorisch). Kopfschmerzen,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9" name="Freihandform: Form 738"/>
          <p:cNvSpPr/>
          <p:nvPr/>
        </p:nvSpPr>
        <p:spPr>
          <a:xfrm>
            <a:off x="0" y="9025200"/>
            <a:ext cx="10696680" cy="668880"/>
          </a:xfrm>
          <a:custGeom>
            <a:avLst/>
            <a:gdLst/>
            <a:ahLst/>
            <a:cxnLst/>
            <a:rect l="0" t="0" r="r" b="b"/>
            <a:pathLst>
              <a:path w="29713" h="1858">
                <a:moveTo>
                  <a:pt x="0" y="0"/>
                </a:moveTo>
                <a:lnTo>
                  <a:pt x="29713" y="0"/>
                </a:lnTo>
                <a:lnTo>
                  <a:pt x="29713" y="1858"/>
                </a:lnTo>
                <a:lnTo>
                  <a:pt x="0" y="1858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3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740" name="Grafik 739"/>
          <p:cNvPicPr/>
          <p:nvPr/>
        </p:nvPicPr>
        <p:blipFill>
          <a:blip r:embed="rId14"/>
          <a:stretch/>
        </p:blipFill>
        <p:spPr>
          <a:xfrm>
            <a:off x="334440" y="9300960"/>
            <a:ext cx="9144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41" name="Textfeld 740"/>
          <p:cNvSpPr txBox="1"/>
          <p:nvPr/>
        </p:nvSpPr>
        <p:spPr>
          <a:xfrm>
            <a:off x="7410600" y="8616960"/>
            <a:ext cx="24440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Infektanfälligkeit. Sehr hohe Kosten.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2" name="Textfeld 741"/>
          <p:cNvSpPr txBox="1"/>
          <p:nvPr/>
        </p:nvSpPr>
        <p:spPr>
          <a:xfrm>
            <a:off x="493200" y="9209160"/>
            <a:ext cx="57942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Die Therapiewahl erfordert eine sorgfältige Abwägung von Nutzen und Risiko für den individuellen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3" name="Textfeld 742"/>
          <p:cNvSpPr txBox="1"/>
          <p:nvPr/>
        </p:nvSpPr>
        <p:spPr>
          <a:xfrm>
            <a:off x="493200" y="9376200"/>
            <a:ext cx="5983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Patienten.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4" name="Textfeld 743"/>
          <p:cNvSpPr txBox="1"/>
          <p:nvPr/>
        </p:nvSpPr>
        <p:spPr>
          <a:xfrm>
            <a:off x="6458040" y="9176760"/>
            <a:ext cx="36712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Therapieoptionen für Myasthenia Gravis: Chancen und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5" name="Textfeld 744"/>
          <p:cNvSpPr txBox="1"/>
          <p:nvPr/>
        </p:nvSpPr>
        <p:spPr>
          <a:xfrm>
            <a:off x="6458040" y="9377640"/>
            <a:ext cx="4834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Risiken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6" name="Freihandform: Form 745"/>
          <p:cNvSpPr/>
          <p:nvPr/>
        </p:nvSpPr>
        <p:spPr>
          <a:xfrm>
            <a:off x="9359280" y="668520"/>
            <a:ext cx="668880" cy="668880"/>
          </a:xfrm>
          <a:custGeom>
            <a:avLst/>
            <a:gdLst/>
            <a:ahLst/>
            <a:cxnLst/>
            <a:rect l="0" t="0" r="r" b="b"/>
            <a:pathLst>
              <a:path w="1858" h="1858">
                <a:moveTo>
                  <a:pt x="1858" y="928"/>
                </a:moveTo>
                <a:cubicBezTo>
                  <a:pt x="1858" y="959"/>
                  <a:pt x="1857" y="990"/>
                  <a:pt x="1854" y="1020"/>
                </a:cubicBezTo>
                <a:cubicBezTo>
                  <a:pt x="1851" y="1050"/>
                  <a:pt x="1846" y="1080"/>
                  <a:pt x="1840" y="1110"/>
                </a:cubicBezTo>
                <a:cubicBezTo>
                  <a:pt x="1834" y="1140"/>
                  <a:pt x="1827" y="1170"/>
                  <a:pt x="1818" y="1199"/>
                </a:cubicBezTo>
                <a:cubicBezTo>
                  <a:pt x="1809" y="1228"/>
                  <a:pt x="1799" y="1256"/>
                  <a:pt x="1787" y="1284"/>
                </a:cubicBezTo>
                <a:cubicBezTo>
                  <a:pt x="1776" y="1312"/>
                  <a:pt x="1763" y="1340"/>
                  <a:pt x="1749" y="1367"/>
                </a:cubicBezTo>
                <a:cubicBezTo>
                  <a:pt x="1734" y="1394"/>
                  <a:pt x="1719" y="1420"/>
                  <a:pt x="1702" y="1445"/>
                </a:cubicBezTo>
                <a:cubicBezTo>
                  <a:pt x="1685" y="1470"/>
                  <a:pt x="1667" y="1495"/>
                  <a:pt x="1647" y="1518"/>
                </a:cubicBezTo>
                <a:cubicBezTo>
                  <a:pt x="1628" y="1542"/>
                  <a:pt x="1608" y="1564"/>
                  <a:pt x="1586" y="1586"/>
                </a:cubicBezTo>
                <a:cubicBezTo>
                  <a:pt x="1565" y="1607"/>
                  <a:pt x="1542" y="1628"/>
                  <a:pt x="1519" y="1647"/>
                </a:cubicBezTo>
                <a:cubicBezTo>
                  <a:pt x="1495" y="1666"/>
                  <a:pt x="1471" y="1684"/>
                  <a:pt x="1445" y="1701"/>
                </a:cubicBezTo>
                <a:cubicBezTo>
                  <a:pt x="1420" y="1718"/>
                  <a:pt x="1394" y="1734"/>
                  <a:pt x="1367" y="1748"/>
                </a:cubicBezTo>
                <a:cubicBezTo>
                  <a:pt x="1341" y="1762"/>
                  <a:pt x="1313" y="1775"/>
                  <a:pt x="1285" y="1787"/>
                </a:cubicBezTo>
                <a:cubicBezTo>
                  <a:pt x="1257" y="1799"/>
                  <a:pt x="1228" y="1809"/>
                  <a:pt x="1199" y="1818"/>
                </a:cubicBezTo>
                <a:cubicBezTo>
                  <a:pt x="1170" y="1826"/>
                  <a:pt x="1141" y="1834"/>
                  <a:pt x="1111" y="1840"/>
                </a:cubicBezTo>
                <a:cubicBezTo>
                  <a:pt x="1081" y="1846"/>
                  <a:pt x="1051" y="1850"/>
                  <a:pt x="1021" y="1853"/>
                </a:cubicBezTo>
                <a:cubicBezTo>
                  <a:pt x="990" y="1856"/>
                  <a:pt x="960" y="1858"/>
                  <a:pt x="930" y="1858"/>
                </a:cubicBezTo>
                <a:cubicBezTo>
                  <a:pt x="898" y="1858"/>
                  <a:pt x="868" y="1856"/>
                  <a:pt x="838" y="1853"/>
                </a:cubicBezTo>
                <a:cubicBezTo>
                  <a:pt x="807" y="1850"/>
                  <a:pt x="777" y="1846"/>
                  <a:pt x="747" y="1840"/>
                </a:cubicBezTo>
                <a:cubicBezTo>
                  <a:pt x="718" y="1834"/>
                  <a:pt x="688" y="1826"/>
                  <a:pt x="659" y="1818"/>
                </a:cubicBezTo>
                <a:cubicBezTo>
                  <a:pt x="630" y="1809"/>
                  <a:pt x="601" y="1799"/>
                  <a:pt x="573" y="1787"/>
                </a:cubicBezTo>
                <a:cubicBezTo>
                  <a:pt x="545" y="1775"/>
                  <a:pt x="518" y="1762"/>
                  <a:pt x="491" y="1748"/>
                </a:cubicBezTo>
                <a:cubicBezTo>
                  <a:pt x="464" y="1734"/>
                  <a:pt x="438" y="1718"/>
                  <a:pt x="413" y="1701"/>
                </a:cubicBezTo>
                <a:cubicBezTo>
                  <a:pt x="387" y="1684"/>
                  <a:pt x="363" y="1666"/>
                  <a:pt x="340" y="1647"/>
                </a:cubicBezTo>
                <a:cubicBezTo>
                  <a:pt x="316" y="1628"/>
                  <a:pt x="294" y="1607"/>
                  <a:pt x="272" y="1586"/>
                </a:cubicBezTo>
                <a:cubicBezTo>
                  <a:pt x="251" y="1564"/>
                  <a:pt x="230" y="1542"/>
                  <a:pt x="211" y="1518"/>
                </a:cubicBezTo>
                <a:cubicBezTo>
                  <a:pt x="192" y="1495"/>
                  <a:pt x="173" y="1470"/>
                  <a:pt x="157" y="1445"/>
                </a:cubicBezTo>
                <a:cubicBezTo>
                  <a:pt x="140" y="1420"/>
                  <a:pt x="124" y="1394"/>
                  <a:pt x="110" y="1367"/>
                </a:cubicBezTo>
                <a:cubicBezTo>
                  <a:pt x="95" y="1340"/>
                  <a:pt x="82" y="1312"/>
                  <a:pt x="71" y="1284"/>
                </a:cubicBezTo>
                <a:cubicBezTo>
                  <a:pt x="59" y="1256"/>
                  <a:pt x="49" y="1228"/>
                  <a:pt x="40" y="1199"/>
                </a:cubicBezTo>
                <a:cubicBezTo>
                  <a:pt x="31" y="1170"/>
                  <a:pt x="24" y="1140"/>
                  <a:pt x="18" y="1110"/>
                </a:cubicBezTo>
                <a:cubicBezTo>
                  <a:pt x="12" y="1080"/>
                  <a:pt x="8" y="1050"/>
                  <a:pt x="5" y="1020"/>
                </a:cubicBezTo>
                <a:cubicBezTo>
                  <a:pt x="2" y="990"/>
                  <a:pt x="0" y="959"/>
                  <a:pt x="0" y="928"/>
                </a:cubicBezTo>
                <a:cubicBezTo>
                  <a:pt x="0" y="898"/>
                  <a:pt x="2" y="867"/>
                  <a:pt x="5" y="837"/>
                </a:cubicBezTo>
                <a:cubicBezTo>
                  <a:pt x="8" y="807"/>
                  <a:pt x="12" y="777"/>
                  <a:pt x="18" y="747"/>
                </a:cubicBezTo>
                <a:cubicBezTo>
                  <a:pt x="24" y="717"/>
                  <a:pt x="31" y="688"/>
                  <a:pt x="40" y="659"/>
                </a:cubicBezTo>
                <a:cubicBezTo>
                  <a:pt x="49" y="629"/>
                  <a:pt x="59" y="601"/>
                  <a:pt x="71" y="573"/>
                </a:cubicBezTo>
                <a:cubicBezTo>
                  <a:pt x="82" y="545"/>
                  <a:pt x="95" y="517"/>
                  <a:pt x="110" y="490"/>
                </a:cubicBezTo>
                <a:cubicBezTo>
                  <a:pt x="124" y="464"/>
                  <a:pt x="140" y="437"/>
                  <a:pt x="157" y="412"/>
                </a:cubicBezTo>
                <a:cubicBezTo>
                  <a:pt x="173" y="387"/>
                  <a:pt x="192" y="363"/>
                  <a:pt x="211" y="339"/>
                </a:cubicBezTo>
                <a:cubicBezTo>
                  <a:pt x="230" y="316"/>
                  <a:pt x="251" y="293"/>
                  <a:pt x="272" y="272"/>
                </a:cubicBezTo>
                <a:cubicBezTo>
                  <a:pt x="294" y="250"/>
                  <a:pt x="316" y="230"/>
                  <a:pt x="340" y="210"/>
                </a:cubicBezTo>
                <a:cubicBezTo>
                  <a:pt x="363" y="191"/>
                  <a:pt x="387" y="173"/>
                  <a:pt x="413" y="156"/>
                </a:cubicBezTo>
                <a:cubicBezTo>
                  <a:pt x="438" y="139"/>
                  <a:pt x="464" y="124"/>
                  <a:pt x="491" y="109"/>
                </a:cubicBezTo>
                <a:cubicBezTo>
                  <a:pt x="518" y="95"/>
                  <a:pt x="545" y="82"/>
                  <a:pt x="573" y="70"/>
                </a:cubicBezTo>
                <a:cubicBezTo>
                  <a:pt x="601" y="59"/>
                  <a:pt x="630" y="48"/>
                  <a:pt x="659" y="40"/>
                </a:cubicBezTo>
                <a:cubicBezTo>
                  <a:pt x="688" y="31"/>
                  <a:pt x="718" y="23"/>
                  <a:pt x="747" y="17"/>
                </a:cubicBezTo>
                <a:cubicBezTo>
                  <a:pt x="777" y="11"/>
                  <a:pt x="807" y="7"/>
                  <a:pt x="838" y="4"/>
                </a:cubicBezTo>
                <a:cubicBezTo>
                  <a:pt x="868" y="1"/>
                  <a:pt x="898" y="0"/>
                  <a:pt x="930" y="0"/>
                </a:cubicBezTo>
                <a:cubicBezTo>
                  <a:pt x="960" y="0"/>
                  <a:pt x="990" y="1"/>
                  <a:pt x="1021" y="4"/>
                </a:cubicBezTo>
                <a:cubicBezTo>
                  <a:pt x="1051" y="7"/>
                  <a:pt x="1081" y="11"/>
                  <a:pt x="1111" y="17"/>
                </a:cubicBezTo>
                <a:cubicBezTo>
                  <a:pt x="1141" y="23"/>
                  <a:pt x="1170" y="31"/>
                  <a:pt x="1199" y="40"/>
                </a:cubicBezTo>
                <a:cubicBezTo>
                  <a:pt x="1228" y="48"/>
                  <a:pt x="1257" y="59"/>
                  <a:pt x="1285" y="70"/>
                </a:cubicBezTo>
                <a:cubicBezTo>
                  <a:pt x="1313" y="82"/>
                  <a:pt x="1341" y="95"/>
                  <a:pt x="1367" y="109"/>
                </a:cubicBezTo>
                <a:cubicBezTo>
                  <a:pt x="1394" y="124"/>
                  <a:pt x="1420" y="139"/>
                  <a:pt x="1445" y="156"/>
                </a:cubicBezTo>
                <a:cubicBezTo>
                  <a:pt x="1471" y="173"/>
                  <a:pt x="1495" y="191"/>
                  <a:pt x="1519" y="210"/>
                </a:cubicBezTo>
                <a:cubicBezTo>
                  <a:pt x="1542" y="230"/>
                  <a:pt x="1565" y="250"/>
                  <a:pt x="1586" y="272"/>
                </a:cubicBezTo>
                <a:cubicBezTo>
                  <a:pt x="1608" y="293"/>
                  <a:pt x="1628" y="316"/>
                  <a:pt x="1647" y="339"/>
                </a:cubicBezTo>
                <a:cubicBezTo>
                  <a:pt x="1667" y="363"/>
                  <a:pt x="1685" y="387"/>
                  <a:pt x="1702" y="412"/>
                </a:cubicBezTo>
                <a:cubicBezTo>
                  <a:pt x="1719" y="437"/>
                  <a:pt x="1734" y="464"/>
                  <a:pt x="1749" y="490"/>
                </a:cubicBezTo>
                <a:cubicBezTo>
                  <a:pt x="1763" y="517"/>
                  <a:pt x="1776" y="545"/>
                  <a:pt x="1787" y="573"/>
                </a:cubicBezTo>
                <a:cubicBezTo>
                  <a:pt x="1799" y="601"/>
                  <a:pt x="1809" y="629"/>
                  <a:pt x="1818" y="659"/>
                </a:cubicBezTo>
                <a:cubicBezTo>
                  <a:pt x="1827" y="688"/>
                  <a:pt x="1834" y="717"/>
                  <a:pt x="1840" y="747"/>
                </a:cubicBezTo>
                <a:cubicBezTo>
                  <a:pt x="1846" y="777"/>
                  <a:pt x="1851" y="807"/>
                  <a:pt x="1854" y="837"/>
                </a:cubicBezTo>
                <a:cubicBezTo>
                  <a:pt x="1857" y="867"/>
                  <a:pt x="1858" y="898"/>
                  <a:pt x="1858" y="928"/>
                </a:cubicBezTo>
                <a:close/>
              </a:path>
            </a:pathLst>
          </a:custGeom>
          <a:solidFill>
            <a:srgbClr val="8EC5FF">
              <a:alpha val="1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7" name="Freihandform: Form 746"/>
          <p:cNvSpPr/>
          <p:nvPr/>
        </p:nvSpPr>
        <p:spPr>
          <a:xfrm>
            <a:off x="668520" y="7821720"/>
            <a:ext cx="534960" cy="535320"/>
          </a:xfrm>
          <a:custGeom>
            <a:avLst/>
            <a:gdLst/>
            <a:ahLst/>
            <a:cxnLst/>
            <a:rect l="0" t="0" r="r" b="b"/>
            <a:pathLst>
              <a:path w="1486" h="1487">
                <a:moveTo>
                  <a:pt x="1486" y="743"/>
                </a:moveTo>
                <a:cubicBezTo>
                  <a:pt x="1486" y="767"/>
                  <a:pt x="1485" y="791"/>
                  <a:pt x="1483" y="816"/>
                </a:cubicBezTo>
                <a:cubicBezTo>
                  <a:pt x="1480" y="840"/>
                  <a:pt x="1477" y="864"/>
                  <a:pt x="1472" y="888"/>
                </a:cubicBezTo>
                <a:cubicBezTo>
                  <a:pt x="1467" y="912"/>
                  <a:pt x="1461" y="935"/>
                  <a:pt x="1454" y="958"/>
                </a:cubicBezTo>
                <a:cubicBezTo>
                  <a:pt x="1447" y="982"/>
                  <a:pt x="1439" y="1005"/>
                  <a:pt x="1430" y="1027"/>
                </a:cubicBezTo>
                <a:cubicBezTo>
                  <a:pt x="1420" y="1049"/>
                  <a:pt x="1410" y="1071"/>
                  <a:pt x="1398" y="1093"/>
                </a:cubicBezTo>
                <a:cubicBezTo>
                  <a:pt x="1387" y="1114"/>
                  <a:pt x="1375" y="1135"/>
                  <a:pt x="1361" y="1155"/>
                </a:cubicBezTo>
                <a:cubicBezTo>
                  <a:pt x="1347" y="1176"/>
                  <a:pt x="1333" y="1195"/>
                  <a:pt x="1318" y="1214"/>
                </a:cubicBezTo>
                <a:cubicBezTo>
                  <a:pt x="1302" y="1233"/>
                  <a:pt x="1286" y="1251"/>
                  <a:pt x="1269" y="1268"/>
                </a:cubicBezTo>
                <a:cubicBezTo>
                  <a:pt x="1251" y="1285"/>
                  <a:pt x="1233" y="1303"/>
                  <a:pt x="1215" y="1318"/>
                </a:cubicBezTo>
                <a:cubicBezTo>
                  <a:pt x="1196" y="1333"/>
                  <a:pt x="1176" y="1348"/>
                  <a:pt x="1156" y="1361"/>
                </a:cubicBezTo>
                <a:cubicBezTo>
                  <a:pt x="1136" y="1375"/>
                  <a:pt x="1115" y="1387"/>
                  <a:pt x="1094" y="1399"/>
                </a:cubicBezTo>
                <a:cubicBezTo>
                  <a:pt x="1072" y="1410"/>
                  <a:pt x="1050" y="1421"/>
                  <a:pt x="1028" y="1430"/>
                </a:cubicBezTo>
                <a:cubicBezTo>
                  <a:pt x="1005" y="1439"/>
                  <a:pt x="982" y="1448"/>
                  <a:pt x="959" y="1455"/>
                </a:cubicBezTo>
                <a:cubicBezTo>
                  <a:pt x="936" y="1462"/>
                  <a:pt x="912" y="1468"/>
                  <a:pt x="888" y="1472"/>
                </a:cubicBezTo>
                <a:cubicBezTo>
                  <a:pt x="864" y="1477"/>
                  <a:pt x="840" y="1481"/>
                  <a:pt x="816" y="1483"/>
                </a:cubicBezTo>
                <a:cubicBezTo>
                  <a:pt x="792" y="1485"/>
                  <a:pt x="768" y="1487"/>
                  <a:pt x="743" y="1487"/>
                </a:cubicBezTo>
                <a:cubicBezTo>
                  <a:pt x="719" y="1487"/>
                  <a:pt x="695" y="1485"/>
                  <a:pt x="671" y="1483"/>
                </a:cubicBezTo>
                <a:cubicBezTo>
                  <a:pt x="646" y="1481"/>
                  <a:pt x="622" y="1477"/>
                  <a:pt x="598" y="1472"/>
                </a:cubicBezTo>
                <a:cubicBezTo>
                  <a:pt x="575" y="1468"/>
                  <a:pt x="551" y="1462"/>
                  <a:pt x="528" y="1455"/>
                </a:cubicBezTo>
                <a:cubicBezTo>
                  <a:pt x="504" y="1448"/>
                  <a:pt x="482" y="1439"/>
                  <a:pt x="459" y="1430"/>
                </a:cubicBezTo>
                <a:cubicBezTo>
                  <a:pt x="437" y="1421"/>
                  <a:pt x="415" y="1410"/>
                  <a:pt x="393" y="1399"/>
                </a:cubicBezTo>
                <a:cubicBezTo>
                  <a:pt x="372" y="1387"/>
                  <a:pt x="350" y="1375"/>
                  <a:pt x="330" y="1361"/>
                </a:cubicBezTo>
                <a:cubicBezTo>
                  <a:pt x="309" y="1348"/>
                  <a:pt x="290" y="1333"/>
                  <a:pt x="271" y="1318"/>
                </a:cubicBezTo>
                <a:cubicBezTo>
                  <a:pt x="252" y="1303"/>
                  <a:pt x="234" y="1285"/>
                  <a:pt x="217" y="1268"/>
                </a:cubicBezTo>
                <a:cubicBezTo>
                  <a:pt x="200" y="1251"/>
                  <a:pt x="184" y="1233"/>
                  <a:pt x="168" y="1214"/>
                </a:cubicBezTo>
                <a:cubicBezTo>
                  <a:pt x="153" y="1195"/>
                  <a:pt x="138" y="1176"/>
                  <a:pt x="125" y="1155"/>
                </a:cubicBezTo>
                <a:cubicBezTo>
                  <a:pt x="111" y="1135"/>
                  <a:pt x="99" y="1114"/>
                  <a:pt x="87" y="1093"/>
                </a:cubicBezTo>
                <a:cubicBezTo>
                  <a:pt x="76" y="1071"/>
                  <a:pt x="65" y="1049"/>
                  <a:pt x="56" y="1027"/>
                </a:cubicBezTo>
                <a:cubicBezTo>
                  <a:pt x="47" y="1005"/>
                  <a:pt x="39" y="982"/>
                  <a:pt x="32" y="958"/>
                </a:cubicBezTo>
                <a:cubicBezTo>
                  <a:pt x="24" y="935"/>
                  <a:pt x="19" y="912"/>
                  <a:pt x="14" y="888"/>
                </a:cubicBezTo>
                <a:cubicBezTo>
                  <a:pt x="9" y="864"/>
                  <a:pt x="6" y="840"/>
                  <a:pt x="3" y="816"/>
                </a:cubicBezTo>
                <a:cubicBezTo>
                  <a:pt x="1" y="791"/>
                  <a:pt x="0" y="767"/>
                  <a:pt x="0" y="743"/>
                </a:cubicBezTo>
                <a:cubicBezTo>
                  <a:pt x="0" y="718"/>
                  <a:pt x="1" y="694"/>
                  <a:pt x="3" y="670"/>
                </a:cubicBezTo>
                <a:cubicBezTo>
                  <a:pt x="6" y="646"/>
                  <a:pt x="9" y="622"/>
                  <a:pt x="14" y="598"/>
                </a:cubicBezTo>
                <a:cubicBezTo>
                  <a:pt x="19" y="574"/>
                  <a:pt x="24" y="550"/>
                  <a:pt x="32" y="527"/>
                </a:cubicBezTo>
                <a:cubicBezTo>
                  <a:pt x="39" y="504"/>
                  <a:pt x="47" y="481"/>
                  <a:pt x="56" y="458"/>
                </a:cubicBezTo>
                <a:cubicBezTo>
                  <a:pt x="65" y="436"/>
                  <a:pt x="76" y="414"/>
                  <a:pt x="87" y="393"/>
                </a:cubicBezTo>
                <a:cubicBezTo>
                  <a:pt x="99" y="371"/>
                  <a:pt x="111" y="350"/>
                  <a:pt x="125" y="330"/>
                </a:cubicBezTo>
                <a:cubicBezTo>
                  <a:pt x="138" y="310"/>
                  <a:pt x="153" y="290"/>
                  <a:pt x="168" y="271"/>
                </a:cubicBezTo>
                <a:cubicBezTo>
                  <a:pt x="184" y="253"/>
                  <a:pt x="200" y="235"/>
                  <a:pt x="217" y="217"/>
                </a:cubicBezTo>
                <a:cubicBezTo>
                  <a:pt x="234" y="200"/>
                  <a:pt x="252" y="184"/>
                  <a:pt x="271" y="169"/>
                </a:cubicBezTo>
                <a:cubicBezTo>
                  <a:pt x="290" y="153"/>
                  <a:pt x="309" y="139"/>
                  <a:pt x="330" y="125"/>
                </a:cubicBezTo>
                <a:cubicBezTo>
                  <a:pt x="350" y="112"/>
                  <a:pt x="372" y="99"/>
                  <a:pt x="393" y="88"/>
                </a:cubicBezTo>
                <a:cubicBezTo>
                  <a:pt x="415" y="76"/>
                  <a:pt x="437" y="66"/>
                  <a:pt x="459" y="56"/>
                </a:cubicBezTo>
                <a:cubicBezTo>
                  <a:pt x="482" y="47"/>
                  <a:pt x="504" y="39"/>
                  <a:pt x="528" y="32"/>
                </a:cubicBezTo>
                <a:cubicBezTo>
                  <a:pt x="551" y="25"/>
                  <a:pt x="575" y="19"/>
                  <a:pt x="598" y="14"/>
                </a:cubicBezTo>
                <a:cubicBezTo>
                  <a:pt x="622" y="9"/>
                  <a:pt x="646" y="6"/>
                  <a:pt x="671" y="3"/>
                </a:cubicBezTo>
                <a:cubicBezTo>
                  <a:pt x="695" y="1"/>
                  <a:pt x="719" y="0"/>
                  <a:pt x="743" y="0"/>
                </a:cubicBezTo>
                <a:cubicBezTo>
                  <a:pt x="768" y="0"/>
                  <a:pt x="792" y="1"/>
                  <a:pt x="816" y="3"/>
                </a:cubicBezTo>
                <a:cubicBezTo>
                  <a:pt x="840" y="6"/>
                  <a:pt x="864" y="9"/>
                  <a:pt x="888" y="14"/>
                </a:cubicBezTo>
                <a:cubicBezTo>
                  <a:pt x="912" y="19"/>
                  <a:pt x="936" y="25"/>
                  <a:pt x="959" y="32"/>
                </a:cubicBezTo>
                <a:cubicBezTo>
                  <a:pt x="982" y="39"/>
                  <a:pt x="1005" y="47"/>
                  <a:pt x="1028" y="56"/>
                </a:cubicBezTo>
                <a:cubicBezTo>
                  <a:pt x="1050" y="66"/>
                  <a:pt x="1072" y="76"/>
                  <a:pt x="1094" y="88"/>
                </a:cubicBezTo>
                <a:cubicBezTo>
                  <a:pt x="1115" y="99"/>
                  <a:pt x="1136" y="112"/>
                  <a:pt x="1156" y="125"/>
                </a:cubicBezTo>
                <a:cubicBezTo>
                  <a:pt x="1176" y="139"/>
                  <a:pt x="1196" y="153"/>
                  <a:pt x="1215" y="169"/>
                </a:cubicBezTo>
                <a:cubicBezTo>
                  <a:pt x="1233" y="184"/>
                  <a:pt x="1251" y="200"/>
                  <a:pt x="1269" y="217"/>
                </a:cubicBezTo>
                <a:cubicBezTo>
                  <a:pt x="1286" y="235"/>
                  <a:pt x="1302" y="253"/>
                  <a:pt x="1318" y="271"/>
                </a:cubicBezTo>
                <a:cubicBezTo>
                  <a:pt x="1333" y="290"/>
                  <a:pt x="1347" y="310"/>
                  <a:pt x="1361" y="330"/>
                </a:cubicBezTo>
                <a:cubicBezTo>
                  <a:pt x="1375" y="350"/>
                  <a:pt x="1387" y="371"/>
                  <a:pt x="1398" y="393"/>
                </a:cubicBezTo>
                <a:cubicBezTo>
                  <a:pt x="1410" y="414"/>
                  <a:pt x="1420" y="436"/>
                  <a:pt x="1430" y="458"/>
                </a:cubicBezTo>
                <a:cubicBezTo>
                  <a:pt x="1439" y="481"/>
                  <a:pt x="1447" y="504"/>
                  <a:pt x="1454" y="527"/>
                </a:cubicBezTo>
                <a:cubicBezTo>
                  <a:pt x="1461" y="550"/>
                  <a:pt x="1467" y="574"/>
                  <a:pt x="1472" y="598"/>
                </a:cubicBezTo>
                <a:cubicBezTo>
                  <a:pt x="1477" y="622"/>
                  <a:pt x="1480" y="646"/>
                  <a:pt x="1483" y="670"/>
                </a:cubicBezTo>
                <a:cubicBezTo>
                  <a:pt x="1485" y="694"/>
                  <a:pt x="1486" y="718"/>
                  <a:pt x="1486" y="743"/>
                </a:cubicBezTo>
                <a:close/>
              </a:path>
            </a:pathLst>
          </a:custGeom>
          <a:solidFill>
            <a:srgbClr val="7BF1A8">
              <a:alpha val="1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8" name="Textfeld 747"/>
          <p:cNvSpPr txBox="1"/>
          <p:nvPr/>
        </p:nvSpPr>
        <p:spPr>
          <a:xfrm>
            <a:off x="10350000" y="9459720"/>
            <a:ext cx="2642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9/12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Benutzerdefiniert</PresentationFormat>
  <Slides>13</Slides>
  <Notes>0</Notes>
  <HiddenSlides>0</HiddenSlide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Volker Reichel</cp:lastModifiedBy>
  <cp:revision>1</cp:revision>
  <dcterms:modified xsi:type="dcterms:W3CDTF">2025-07-13T14:14:38Z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revision>0</cp:revision>
  <dc:subject/>
  <dc:title/>
</cp:coreProperties>
</file>