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Glacial Indifference" panose="020B0604020202020204" charset="0"/>
      <p:regular r:id="rId14"/>
    </p:embeddedFont>
    <p:embeddedFont>
      <p:font typeface="Glacial Indifference Bold" panose="020B0604020202020204" charset="0"/>
      <p:regular r:id="rId15"/>
      <p:bold r:id="rId16"/>
    </p:embeddedFont>
    <p:embeddedFont>
      <p:font typeface="Open Sauce Light" panose="020B0604020202020204" charset="0"/>
      <p:regular r:id="rId17"/>
    </p:embeddedFont>
    <p:embeddedFont>
      <p:font typeface="Open Sauce Light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26"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0BC59-F8D2-4799-9AEC-7AA8370FB86C}" type="datetimeFigureOut">
              <a:rPr lang="en-IN" smtClean="0"/>
              <a:t>07-01-2021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3D0F4-1BA0-4A75-9088-FAA39D084E44}" type="slidenum">
              <a:rPr lang="en-IN" smtClean="0"/>
              <a:t>‹#›</a:t>
            </a:fld>
            <a:endParaRPr lang="en-IN"/>
          </a:p>
        </p:txBody>
      </p:sp>
    </p:spTree>
    <p:extLst>
      <p:ext uri="{BB962C8B-B14F-4D97-AF65-F5344CB8AC3E}">
        <p14:creationId xmlns:p14="http://schemas.microsoft.com/office/powerpoint/2010/main" val="2491190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63D0F4-1BA0-4A75-9088-FAA39D084E44}" type="slidenum">
              <a:rPr lang="en-IN" smtClean="0"/>
              <a:t>5</a:t>
            </a:fld>
            <a:endParaRPr lang="en-IN"/>
          </a:p>
        </p:txBody>
      </p:sp>
    </p:spTree>
    <p:extLst>
      <p:ext uri="{BB962C8B-B14F-4D97-AF65-F5344CB8AC3E}">
        <p14:creationId xmlns:p14="http://schemas.microsoft.com/office/powerpoint/2010/main" val="136004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756681" y="7124700"/>
            <a:ext cx="6863319" cy="670751"/>
            <a:chOff x="0" y="0"/>
            <a:chExt cx="9151091"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8159074"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698002" y="0"/>
              <a:ext cx="7769010" cy="894335"/>
              <a:chOff x="0" y="0"/>
              <a:chExt cx="1797897" cy="206966"/>
            </a:xfrm>
          </p:grpSpPr>
          <p:sp>
            <p:nvSpPr>
              <p:cNvPr id="8" name="Freeform 8"/>
              <p:cNvSpPr/>
              <p:nvPr/>
            </p:nvSpPr>
            <p:spPr>
              <a:xfrm>
                <a:off x="0" y="0"/>
                <a:ext cx="1797897" cy="206966"/>
              </a:xfrm>
              <a:custGeom>
                <a:avLst/>
                <a:gdLst/>
                <a:ahLst/>
                <a:cxnLst/>
                <a:rect l="l" t="t" r="r" b="b"/>
                <a:pathLst>
                  <a:path w="1797897" h="206966">
                    <a:moveTo>
                      <a:pt x="0" y="0"/>
                    </a:moveTo>
                    <a:lnTo>
                      <a:pt x="1797897" y="0"/>
                    </a:lnTo>
                    <a:lnTo>
                      <a:pt x="1797897" y="206966"/>
                    </a:lnTo>
                    <a:lnTo>
                      <a:pt x="0" y="206966"/>
                    </a:lnTo>
                    <a:close/>
                  </a:path>
                </a:pathLst>
              </a:custGeom>
              <a:solidFill>
                <a:srgbClr val="000000"/>
              </a:solidFill>
            </p:spPr>
            <p:txBody>
              <a:bodyPr/>
              <a:lstStyle/>
              <a:p>
                <a:endParaRPr lang="en-IN" dirty="0"/>
              </a:p>
            </p:txBody>
          </p:sp>
        </p:grpSp>
      </p:grpSp>
      <p:sp>
        <p:nvSpPr>
          <p:cNvPr id="9" name="TextBox 9"/>
          <p:cNvSpPr txBox="1"/>
          <p:nvPr/>
        </p:nvSpPr>
        <p:spPr>
          <a:xfrm>
            <a:off x="838200" y="3169854"/>
            <a:ext cx="14608948" cy="3715761"/>
          </a:xfrm>
          <a:prstGeom prst="rect">
            <a:avLst/>
          </a:prstGeom>
        </p:spPr>
        <p:txBody>
          <a:bodyPr lIns="0" tIns="0" rIns="0" bIns="0" rtlCol="0" anchor="t">
            <a:spAutoFit/>
          </a:bodyPr>
          <a:lstStyle/>
          <a:p>
            <a:pPr>
              <a:lnSpc>
                <a:spcPts val="9900"/>
              </a:lnSpc>
            </a:pPr>
            <a:r>
              <a:rPr lang="en-US" sz="8000" dirty="0">
                <a:solidFill>
                  <a:srgbClr val="000000"/>
                </a:solidFill>
                <a:latin typeface="Glacial Indifference"/>
              </a:rPr>
              <a:t>Capstone Project: Milestone 1</a:t>
            </a:r>
            <a:br>
              <a:rPr lang="en-US" sz="8000" dirty="0">
                <a:solidFill>
                  <a:srgbClr val="000000"/>
                </a:solidFill>
                <a:latin typeface="Glacial Indifference"/>
              </a:rPr>
            </a:br>
            <a:br>
              <a:rPr lang="en-US" sz="8000" dirty="0">
                <a:solidFill>
                  <a:srgbClr val="000000"/>
                </a:solidFill>
                <a:latin typeface="Glacial Indifference"/>
              </a:rPr>
            </a:br>
            <a:r>
              <a:rPr lang="en-US" sz="6500" dirty="0">
                <a:solidFill>
                  <a:srgbClr val="000000"/>
                </a:solidFill>
                <a:latin typeface="Glacial Indifference"/>
              </a:rPr>
              <a:t>Song Recommender System</a:t>
            </a:r>
          </a:p>
        </p:txBody>
      </p:sp>
      <p:sp>
        <p:nvSpPr>
          <p:cNvPr id="10" name="TextBox 10"/>
          <p:cNvSpPr txBox="1"/>
          <p:nvPr/>
        </p:nvSpPr>
        <p:spPr>
          <a:xfrm>
            <a:off x="1094743" y="7277100"/>
            <a:ext cx="6296657" cy="381433"/>
          </a:xfrm>
          <a:prstGeom prst="rect">
            <a:avLst/>
          </a:prstGeom>
        </p:spPr>
        <p:txBody>
          <a:bodyPr lIns="0" tIns="0" rIns="0" bIns="0" rtlCol="0" anchor="t">
            <a:spAutoFit/>
          </a:bodyPr>
          <a:lstStyle/>
          <a:p>
            <a:pPr algn="ctr">
              <a:lnSpc>
                <a:spcPts val="3112"/>
              </a:lnSpc>
            </a:pPr>
            <a:r>
              <a:rPr lang="en-US" sz="2394" spc="95" dirty="0">
                <a:solidFill>
                  <a:srgbClr val="FFFFFF"/>
                </a:solidFill>
                <a:latin typeface="Open Sauce Light"/>
              </a:rPr>
              <a:t>MIT IDSS-ADSB  </a:t>
            </a:r>
            <a:r>
              <a:rPr lang="en-US" sz="2394" spc="95" dirty="0">
                <a:solidFill>
                  <a:srgbClr val="FFFFFF"/>
                </a:solidFill>
                <a:latin typeface="Open Sauce Light Bold"/>
              </a:rPr>
              <a:t>OCT20-B (Group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187631" y="2094913"/>
            <a:ext cx="10372043" cy="1285029"/>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Context</a:t>
            </a:r>
          </a:p>
        </p:txBody>
      </p:sp>
      <p:sp>
        <p:nvSpPr>
          <p:cNvPr id="3" name="TextBox 3"/>
          <p:cNvSpPr txBox="1"/>
          <p:nvPr/>
        </p:nvSpPr>
        <p:spPr>
          <a:xfrm>
            <a:off x="881434" y="4500218"/>
            <a:ext cx="16071669" cy="4758082"/>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Music has always been a form of both personal expression as well as a means for social interaction. It has become a massive industry, with global music sales nearly reaching around $15 billion</a:t>
            </a:r>
          </a:p>
          <a:p>
            <a:pPr>
              <a:lnSpc>
                <a:spcPts val="2700"/>
              </a:lnSpc>
            </a:pPr>
            <a:endParaRPr lang="en-US" sz="1800" spc="72">
              <a:solidFill>
                <a:srgbClr val="000000"/>
              </a:solidFill>
              <a:latin typeface="Open Sauce Light"/>
            </a:endParaRPr>
          </a:p>
          <a:p>
            <a:pPr>
              <a:lnSpc>
                <a:spcPts val="2700"/>
              </a:lnSpc>
            </a:pPr>
            <a:r>
              <a:rPr lang="en-US" sz="1800" spc="72">
                <a:solidFill>
                  <a:srgbClr val="000000"/>
                </a:solidFill>
                <a:latin typeface="Open Sauce Light"/>
              </a:rPr>
              <a:t>In the current times, the music industry has shifted away from the traditional distribution model of selling physical copies of music to a cloud-based model that provides music for users to listen to. In this model, value is derived when these services present songs that the customer is interested in; either the customer purchases a subscription, or the customer pays for the song. In both cases, these music services can derive financial gain by improving their recommendations to potential customers of the songs they like. Thus, there is strong financial incentive to implement a good song recommendation system.</a:t>
            </a:r>
          </a:p>
          <a:p>
            <a:pPr>
              <a:lnSpc>
                <a:spcPts val="2700"/>
              </a:lnSpc>
            </a:pPr>
            <a:endParaRPr lang="en-US" sz="1800" spc="72">
              <a:solidFill>
                <a:srgbClr val="000000"/>
              </a:solidFill>
              <a:latin typeface="Open Sauce Light"/>
            </a:endParaRPr>
          </a:p>
          <a:p>
            <a:pPr>
              <a:lnSpc>
                <a:spcPts val="2700"/>
              </a:lnSpc>
            </a:pPr>
            <a:r>
              <a:rPr lang="en-US" sz="1800" spc="72">
                <a:solidFill>
                  <a:srgbClr val="000000"/>
                </a:solidFill>
                <a:latin typeface="Open Sauce Light"/>
              </a:rPr>
              <a:t>There are many interesting problems to tackle when building a song recommendation system. One issue that makes recommending songs difficult is that there is no straightforward similarity measure between songs; two songs that sound similar may be very different songs that have completely different audiences. Thus, we needed to figure out how to gain useful information that could be used to recommend other songs. Another issue is in identifying useful features of the songs; determining which features would be best for a learning algorithm is important, since good feature selection could improve recommendations.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5435114" y="4221352"/>
            <a:ext cx="1423672" cy="1198452"/>
            <a:chOff x="0" y="0"/>
            <a:chExt cx="1898229" cy="1597936"/>
          </a:xfrm>
        </p:grpSpPr>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46314">
              <a:off x="295205" y="-9981"/>
              <a:ext cx="1485925" cy="1617899"/>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9248"/>
              <a:ext cx="1381233" cy="1205440"/>
            </a:xfrm>
            <a:prstGeom prst="rect">
              <a:avLst/>
            </a:prstGeom>
          </p:spPr>
        </p:pic>
      </p:grpSp>
      <p:grpSp>
        <p:nvGrpSpPr>
          <p:cNvPr id="5" name="Group 5"/>
          <p:cNvGrpSpPr/>
          <p:nvPr/>
        </p:nvGrpSpPr>
        <p:grpSpPr>
          <a:xfrm>
            <a:off x="11209592" y="4118616"/>
            <a:ext cx="1279385" cy="1213424"/>
            <a:chOff x="0" y="0"/>
            <a:chExt cx="1705846" cy="1617899"/>
          </a:xfrm>
        </p:grpSpPr>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1485925" cy="1617899"/>
            </a:xfrm>
            <a:prstGeom prst="rect">
              <a:avLst/>
            </a:prstGeom>
          </p:spPr>
        </p:pic>
        <p:pic>
          <p:nvPicPr>
            <p:cNvPr id="7"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421805" y="434431"/>
              <a:ext cx="1284041" cy="1078595"/>
            </a:xfrm>
            <a:prstGeom prst="rect">
              <a:avLst/>
            </a:prstGeom>
          </p:spPr>
        </p:pic>
      </p:grpSp>
      <p:sp>
        <p:nvSpPr>
          <p:cNvPr id="8" name="TextBox 8"/>
          <p:cNvSpPr txBox="1"/>
          <p:nvPr/>
        </p:nvSpPr>
        <p:spPr>
          <a:xfrm>
            <a:off x="5570792" y="2452089"/>
            <a:ext cx="7146415" cy="1285029"/>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rPr>
              <a:t>The Objective</a:t>
            </a:r>
          </a:p>
        </p:txBody>
      </p:sp>
      <p:grpSp>
        <p:nvGrpSpPr>
          <p:cNvPr id="9" name="Group 9"/>
          <p:cNvGrpSpPr/>
          <p:nvPr/>
        </p:nvGrpSpPr>
        <p:grpSpPr>
          <a:xfrm>
            <a:off x="4088958" y="5554682"/>
            <a:ext cx="4383161" cy="2217746"/>
            <a:chOff x="0" y="0"/>
            <a:chExt cx="5844215" cy="2956995"/>
          </a:xfrm>
        </p:grpSpPr>
        <p:sp>
          <p:nvSpPr>
            <p:cNvPr id="10" name="TextBox 10"/>
            <p:cNvSpPr txBox="1"/>
            <p:nvPr/>
          </p:nvSpPr>
          <p:spPr>
            <a:xfrm>
              <a:off x="0" y="720089"/>
              <a:ext cx="5844215" cy="2236906"/>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 Use transactional user data to develop a recommendation song system that can be adopted by online musing/song subscription services e.g. Spotify, Saavn </a:t>
              </a:r>
            </a:p>
          </p:txBody>
        </p:sp>
        <p:sp>
          <p:nvSpPr>
            <p:cNvPr id="11" name="TextBox 11"/>
            <p:cNvSpPr txBox="1"/>
            <p:nvPr/>
          </p:nvSpPr>
          <p:spPr>
            <a:xfrm>
              <a:off x="300375" y="-19050"/>
              <a:ext cx="5243465" cy="516126"/>
            </a:xfrm>
            <a:prstGeom prst="rect">
              <a:avLst/>
            </a:prstGeom>
          </p:spPr>
          <p:txBody>
            <a:bodyPr lIns="0" tIns="0" rIns="0" bIns="0" rtlCol="0" anchor="t">
              <a:spAutoFit/>
            </a:bodyPr>
            <a:lstStyle/>
            <a:p>
              <a:pPr algn="ctr">
                <a:lnSpc>
                  <a:spcPts val="3250"/>
                </a:lnSpc>
              </a:pPr>
              <a:r>
                <a:rPr lang="en-US" sz="2499" spc="99">
                  <a:solidFill>
                    <a:srgbClr val="000000"/>
                  </a:solidFill>
                  <a:latin typeface="Open Sauce Light"/>
                </a:rPr>
                <a:t>What we want to solve</a:t>
              </a:r>
            </a:p>
          </p:txBody>
        </p:sp>
      </p:grpSp>
      <p:grpSp>
        <p:nvGrpSpPr>
          <p:cNvPr id="12" name="Group 12"/>
          <p:cNvGrpSpPr/>
          <p:nvPr/>
        </p:nvGrpSpPr>
        <p:grpSpPr>
          <a:xfrm>
            <a:off x="9815881" y="5554682"/>
            <a:ext cx="4383161" cy="1877067"/>
            <a:chOff x="0" y="0"/>
            <a:chExt cx="5844215" cy="2502756"/>
          </a:xfrm>
        </p:grpSpPr>
        <p:sp>
          <p:nvSpPr>
            <p:cNvPr id="13" name="TextBox 13"/>
            <p:cNvSpPr txBox="1"/>
            <p:nvPr/>
          </p:nvSpPr>
          <p:spPr>
            <a:xfrm>
              <a:off x="0" y="720089"/>
              <a:ext cx="5844215" cy="1782667"/>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A recommendation engine help us to improve customer experience which helps in turn to boost sales for online players.</a:t>
              </a:r>
            </a:p>
          </p:txBody>
        </p:sp>
        <p:sp>
          <p:nvSpPr>
            <p:cNvPr id="14" name="TextBox 14"/>
            <p:cNvSpPr txBox="1"/>
            <p:nvPr/>
          </p:nvSpPr>
          <p:spPr>
            <a:xfrm>
              <a:off x="300375" y="-19050"/>
              <a:ext cx="5243465" cy="516126"/>
            </a:xfrm>
            <a:prstGeom prst="rect">
              <a:avLst/>
            </a:prstGeom>
          </p:spPr>
          <p:txBody>
            <a:bodyPr lIns="0" tIns="0" rIns="0" bIns="0" rtlCol="0" anchor="t">
              <a:spAutoFit/>
            </a:bodyPr>
            <a:lstStyle/>
            <a:p>
              <a:pPr algn="ctr">
                <a:lnSpc>
                  <a:spcPts val="3250"/>
                </a:lnSpc>
              </a:pPr>
              <a:r>
                <a:rPr lang="en-US" sz="2499" spc="99">
                  <a:solidFill>
                    <a:srgbClr val="000000"/>
                  </a:solidFill>
                  <a:latin typeface="Open Sauce Light"/>
                </a:rPr>
                <a:t>Hypothesis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sp>
        <p:nvSpPr>
          <p:cNvPr id="3" name="TextBox 3"/>
          <p:cNvSpPr txBox="1"/>
          <p:nvPr/>
        </p:nvSpPr>
        <p:spPr>
          <a:xfrm>
            <a:off x="914400" y="3695700"/>
            <a:ext cx="7270462" cy="2539157"/>
          </a:xfrm>
          <a:prstGeom prst="rect">
            <a:avLst/>
          </a:prstGeom>
        </p:spPr>
        <p:txBody>
          <a:bodyPr lIns="0" tIns="0" rIns="0" bIns="0" rtlCol="0" anchor="t">
            <a:spAutoFit/>
          </a:bodyPr>
          <a:lstStyle/>
          <a:p>
            <a:pPr>
              <a:lnSpc>
                <a:spcPts val="9900"/>
              </a:lnSpc>
            </a:pPr>
            <a:r>
              <a:rPr lang="en-US" sz="9000" dirty="0">
                <a:solidFill>
                  <a:srgbClr val="000000"/>
                </a:solidFill>
                <a:latin typeface="Glacial Indifference"/>
              </a:rPr>
              <a:t>The Key Questions ?</a:t>
            </a:r>
          </a:p>
        </p:txBody>
      </p:sp>
      <p:sp>
        <p:nvSpPr>
          <p:cNvPr id="12" name="TextBox 11">
            <a:extLst>
              <a:ext uri="{FF2B5EF4-FFF2-40B4-BE49-F238E27FC236}">
                <a16:creationId xmlns:a16="http://schemas.microsoft.com/office/drawing/2014/main" id="{36004B9A-E593-4D82-83DE-47702090344C}"/>
              </a:ext>
            </a:extLst>
          </p:cNvPr>
          <p:cNvSpPr txBox="1"/>
          <p:nvPr/>
        </p:nvSpPr>
        <p:spPr>
          <a:xfrm>
            <a:off x="8610600" y="3619500"/>
            <a:ext cx="9157854" cy="468211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What are Trends and patterns in the data?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How is the customer/consumer behavior over the years &amp; across regions?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How much sparse is the data and how can we clean and what’s the best way to do data imputation?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Which techniques and algorithms would give the best results?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How can we handhold the customer in his entire user Journey?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What is the unique selling point we are offering?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88504FCE-40DB-4561-8E1F-3C1BAA7F284C}"/>
              </a:ext>
            </a:extLst>
          </p:cNvPr>
          <p:cNvPicPr>
            <a:picLocks noChangeAspect="1"/>
          </p:cNvPicPr>
          <p:nvPr/>
        </p:nvPicPr>
        <p:blipFill>
          <a:blip r:embed="rId2"/>
          <a:stretch>
            <a:fillRect/>
          </a:stretch>
        </p:blipFill>
        <p:spPr>
          <a:xfrm>
            <a:off x="16258309" y="0"/>
            <a:ext cx="2029691" cy="29713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8352994" y="-296313"/>
            <a:ext cx="10030256" cy="10621413"/>
            <a:chOff x="0" y="-46852"/>
            <a:chExt cx="3392951" cy="3592923"/>
          </a:xfrm>
        </p:grpSpPr>
        <p:sp>
          <p:nvSpPr>
            <p:cNvPr id="3" name="Freeform 3"/>
            <p:cNvSpPr/>
            <p:nvPr/>
          </p:nvSpPr>
          <p:spPr>
            <a:xfrm>
              <a:off x="0" y="-46852"/>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txBody>
            <a:bodyPr/>
            <a:lstStyle/>
            <a:p>
              <a:endParaRPr lang="en-US" dirty="0"/>
            </a:p>
          </p:txBody>
        </p:sp>
      </p:grpSp>
      <p:grpSp>
        <p:nvGrpSpPr>
          <p:cNvPr id="4" name="Group 4"/>
          <p:cNvGrpSpPr/>
          <p:nvPr/>
        </p:nvGrpSpPr>
        <p:grpSpPr>
          <a:xfrm>
            <a:off x="1314379" y="3705878"/>
            <a:ext cx="5176244" cy="2875245"/>
            <a:chOff x="0" y="0"/>
            <a:chExt cx="6901658" cy="3833660"/>
          </a:xfrm>
        </p:grpSpPr>
        <p:sp>
          <p:nvSpPr>
            <p:cNvPr id="5" name="TextBox 5"/>
            <p:cNvSpPr txBox="1"/>
            <p:nvPr/>
          </p:nvSpPr>
          <p:spPr>
            <a:xfrm>
              <a:off x="0" y="57150"/>
              <a:ext cx="6901658" cy="2626669"/>
            </a:xfrm>
            <a:prstGeom prst="rect">
              <a:avLst/>
            </a:prstGeom>
          </p:spPr>
          <p:txBody>
            <a:bodyPr lIns="0" tIns="0" rIns="0" bIns="0" rtlCol="0" anchor="t">
              <a:spAutoFit/>
            </a:bodyPr>
            <a:lstStyle/>
            <a:p>
              <a:pPr>
                <a:lnSpc>
                  <a:spcPts val="7700"/>
                </a:lnSpc>
              </a:pPr>
              <a:r>
                <a:rPr lang="en-US" sz="7000">
                  <a:solidFill>
                    <a:srgbClr val="000000"/>
                  </a:solidFill>
                  <a:latin typeface="Glacial Indifference"/>
                </a:rPr>
                <a:t>Data Description</a:t>
              </a:r>
            </a:p>
          </p:txBody>
        </p:sp>
        <p:sp>
          <p:nvSpPr>
            <p:cNvPr id="6" name="TextBox 6"/>
            <p:cNvSpPr txBox="1"/>
            <p:nvPr/>
          </p:nvSpPr>
          <p:spPr>
            <a:xfrm>
              <a:off x="0" y="2884015"/>
              <a:ext cx="6110891" cy="949645"/>
            </a:xfrm>
            <a:prstGeom prst="rect">
              <a:avLst/>
            </a:prstGeom>
          </p:spPr>
          <p:txBody>
            <a:bodyPr lIns="0" tIns="0" rIns="0" bIns="0" rtlCol="0" anchor="t">
              <a:spAutoFit/>
            </a:bodyPr>
            <a:lstStyle/>
            <a:p>
              <a:pPr>
                <a:lnSpc>
                  <a:spcPts val="5500"/>
                </a:lnSpc>
              </a:pPr>
              <a:endParaRPr/>
            </a:p>
          </p:txBody>
        </p:sp>
      </p:grpSp>
      <p:grpSp>
        <p:nvGrpSpPr>
          <p:cNvPr id="7" name="Group 7"/>
          <p:cNvGrpSpPr/>
          <p:nvPr/>
        </p:nvGrpSpPr>
        <p:grpSpPr>
          <a:xfrm>
            <a:off x="9518072" y="210356"/>
            <a:ext cx="7261056" cy="3443259"/>
            <a:chOff x="-110837" y="-426158"/>
            <a:chExt cx="9681409" cy="4591012"/>
          </a:xfrm>
        </p:grpSpPr>
        <p:sp>
          <p:nvSpPr>
            <p:cNvPr id="8" name="TextBox 8"/>
            <p:cNvSpPr txBox="1"/>
            <p:nvPr/>
          </p:nvSpPr>
          <p:spPr>
            <a:xfrm>
              <a:off x="-55418" y="389035"/>
              <a:ext cx="9625990" cy="3775819"/>
            </a:xfrm>
            <a:prstGeom prst="rect">
              <a:avLst/>
            </a:prstGeom>
          </p:spPr>
          <p:txBody>
            <a:bodyPr lIns="0" tIns="0" rIns="0" bIns="0" rtlCol="0" anchor="t">
              <a:spAutoFit/>
            </a:bodyPr>
            <a:lstStyle/>
            <a:p>
              <a:pPr>
                <a:lnSpc>
                  <a:spcPts val="3150"/>
                </a:lnSpc>
              </a:pPr>
              <a:r>
                <a:rPr lang="en-US" sz="2100" spc="84" dirty="0">
                  <a:solidFill>
                    <a:srgbClr val="000000"/>
                  </a:solidFill>
                  <a:latin typeface="Open Sauce Light"/>
                </a:rPr>
                <a:t>Master song dataset </a:t>
              </a:r>
            </a:p>
            <a:p>
              <a:pPr marL="453390" lvl="1" indent="-226695">
                <a:lnSpc>
                  <a:spcPts val="3150"/>
                </a:lnSpc>
                <a:buFont typeface="Arial"/>
                <a:buChar char="•"/>
              </a:pPr>
              <a:r>
                <a:rPr lang="en-US" sz="2100" spc="84" dirty="0">
                  <a:solidFill>
                    <a:srgbClr val="000000"/>
                  </a:solidFill>
                  <a:latin typeface="Open Sauce Light"/>
                </a:rPr>
                <a:t>Contains details on songs </a:t>
              </a:r>
            </a:p>
            <a:p>
              <a:pPr marL="453390" lvl="1" indent="-226695">
                <a:lnSpc>
                  <a:spcPts val="3150"/>
                </a:lnSpc>
                <a:buFont typeface="Arial"/>
                <a:buChar char="•"/>
              </a:pPr>
              <a:r>
                <a:rPr lang="en-US" sz="2100" spc="84" dirty="0">
                  <a:solidFill>
                    <a:srgbClr val="000000"/>
                  </a:solidFill>
                  <a:latin typeface="Open Sauce Light"/>
                </a:rPr>
                <a:t>collected between year 1922 to 2011. </a:t>
              </a:r>
            </a:p>
            <a:p>
              <a:pPr marL="453390" lvl="1" indent="-226695">
                <a:lnSpc>
                  <a:spcPts val="3150"/>
                </a:lnSpc>
                <a:buFont typeface="Arial"/>
                <a:buChar char="•"/>
              </a:pPr>
              <a:r>
                <a:rPr lang="en-US" sz="2100" spc="84" dirty="0">
                  <a:solidFill>
                    <a:srgbClr val="000000"/>
                  </a:solidFill>
                  <a:latin typeface="Open Sauce Light"/>
                </a:rPr>
                <a:t>There are around 1,000,000 records. </a:t>
              </a:r>
            </a:p>
            <a:p>
              <a:pPr marL="453390" lvl="1" indent="-226695">
                <a:lnSpc>
                  <a:spcPts val="3150"/>
                </a:lnSpc>
                <a:buFont typeface="Arial"/>
                <a:buChar char="•"/>
              </a:pPr>
              <a:r>
                <a:rPr lang="en-US" sz="2100" spc="84" dirty="0">
                  <a:solidFill>
                    <a:srgbClr val="000000"/>
                  </a:solidFill>
                  <a:latin typeface="Open Sauce Light"/>
                </a:rPr>
                <a:t>It contains details about song title, release, Artist name and published year</a:t>
              </a:r>
            </a:p>
            <a:p>
              <a:pPr>
                <a:lnSpc>
                  <a:spcPts val="3150"/>
                </a:lnSpc>
              </a:pPr>
              <a:endParaRPr lang="en-US" sz="2100" spc="84" dirty="0">
                <a:solidFill>
                  <a:srgbClr val="000000"/>
                </a:solidFill>
                <a:latin typeface="Open Sauce Light"/>
              </a:endParaRPr>
            </a:p>
          </p:txBody>
        </p:sp>
        <p:sp>
          <p:nvSpPr>
            <p:cNvPr id="9" name="TextBox 9"/>
            <p:cNvSpPr txBox="1"/>
            <p:nvPr/>
          </p:nvSpPr>
          <p:spPr>
            <a:xfrm>
              <a:off x="-110837" y="-426158"/>
              <a:ext cx="6202103" cy="516125"/>
            </a:xfrm>
            <a:prstGeom prst="rect">
              <a:avLst/>
            </a:prstGeom>
          </p:spPr>
          <p:txBody>
            <a:bodyPr lIns="0" tIns="0" rIns="0" bIns="0" rtlCol="0" anchor="t">
              <a:spAutoFit/>
            </a:bodyPr>
            <a:lstStyle/>
            <a:p>
              <a:pPr>
                <a:lnSpc>
                  <a:spcPts val="3250"/>
                </a:lnSpc>
              </a:pPr>
              <a:r>
                <a:rPr lang="en-US" sz="2499" spc="99" dirty="0">
                  <a:solidFill>
                    <a:srgbClr val="000000"/>
                  </a:solidFill>
                  <a:latin typeface="Open Sauce Light Bold"/>
                </a:rPr>
                <a:t>Song Dataset</a:t>
              </a:r>
            </a:p>
          </p:txBody>
        </p:sp>
      </p:grpSp>
      <p:grpSp>
        <p:nvGrpSpPr>
          <p:cNvPr id="10" name="Group 10"/>
          <p:cNvGrpSpPr/>
          <p:nvPr/>
        </p:nvGrpSpPr>
        <p:grpSpPr>
          <a:xfrm>
            <a:off x="9545781" y="3546008"/>
            <a:ext cx="7219492" cy="2597369"/>
            <a:chOff x="-164593" y="-825773"/>
            <a:chExt cx="9625990" cy="3463158"/>
          </a:xfrm>
        </p:grpSpPr>
        <p:sp>
          <p:nvSpPr>
            <p:cNvPr id="11" name="TextBox 11"/>
            <p:cNvSpPr txBox="1"/>
            <p:nvPr/>
          </p:nvSpPr>
          <p:spPr>
            <a:xfrm>
              <a:off x="-164593" y="10390"/>
              <a:ext cx="9625990" cy="2626995"/>
            </a:xfrm>
            <a:prstGeom prst="rect">
              <a:avLst/>
            </a:prstGeom>
          </p:spPr>
          <p:txBody>
            <a:bodyPr lIns="0" tIns="0" rIns="0" bIns="0" rtlCol="0" anchor="t">
              <a:spAutoFit/>
            </a:bodyPr>
            <a:lstStyle/>
            <a:p>
              <a:pPr>
                <a:lnSpc>
                  <a:spcPts val="3150"/>
                </a:lnSpc>
              </a:pPr>
              <a:r>
                <a:rPr lang="en-US" sz="2100" spc="84" dirty="0">
                  <a:solidFill>
                    <a:srgbClr val="000000"/>
                  </a:solidFill>
                  <a:latin typeface="Open Sauce Light"/>
                </a:rPr>
                <a:t>Transactional data between user and song</a:t>
              </a:r>
            </a:p>
            <a:p>
              <a:pPr marL="453390" lvl="1" indent="-226695">
                <a:lnSpc>
                  <a:spcPts val="3150"/>
                </a:lnSpc>
                <a:buFont typeface="Arial"/>
                <a:buChar char="•"/>
              </a:pPr>
              <a:r>
                <a:rPr lang="en-US" sz="2100" spc="84" dirty="0">
                  <a:solidFill>
                    <a:srgbClr val="000000"/>
                  </a:solidFill>
                  <a:latin typeface="Open Sauce Light"/>
                </a:rPr>
                <a:t>Around 2,000,000 records  </a:t>
              </a:r>
            </a:p>
            <a:p>
              <a:pPr marL="453390" lvl="1" indent="-226695">
                <a:lnSpc>
                  <a:spcPts val="3150"/>
                </a:lnSpc>
                <a:buFont typeface="Arial"/>
                <a:buChar char="•"/>
              </a:pPr>
              <a:r>
                <a:rPr lang="en-US" sz="2100" spc="84" dirty="0">
                  <a:solidFill>
                    <a:srgbClr val="000000"/>
                  </a:solidFill>
                  <a:latin typeface="Open Sauce Light"/>
                </a:rPr>
                <a:t>Contains data about user's id, song id user interacted with and number of times user played the  song as the user’s implicit rating of the song</a:t>
              </a:r>
            </a:p>
          </p:txBody>
        </p:sp>
        <p:sp>
          <p:nvSpPr>
            <p:cNvPr id="12" name="TextBox 12"/>
            <p:cNvSpPr txBox="1"/>
            <p:nvPr/>
          </p:nvSpPr>
          <p:spPr>
            <a:xfrm>
              <a:off x="-127532" y="-825773"/>
              <a:ext cx="6202103" cy="521511"/>
            </a:xfrm>
            <a:prstGeom prst="rect">
              <a:avLst/>
            </a:prstGeom>
          </p:spPr>
          <p:txBody>
            <a:bodyPr lIns="0" tIns="0" rIns="0" bIns="0" rtlCol="0" anchor="t">
              <a:spAutoFit/>
            </a:bodyPr>
            <a:lstStyle/>
            <a:p>
              <a:pPr>
                <a:lnSpc>
                  <a:spcPts val="3250"/>
                </a:lnSpc>
              </a:pPr>
              <a:r>
                <a:rPr lang="en-US" sz="2499" spc="99" dirty="0">
                  <a:solidFill>
                    <a:srgbClr val="000000"/>
                  </a:solidFill>
                  <a:latin typeface="Open Sauce Light Bold"/>
                </a:rPr>
                <a:t>Count Dataset</a:t>
              </a:r>
            </a:p>
          </p:txBody>
        </p:sp>
      </p:grpSp>
      <p:sp>
        <p:nvSpPr>
          <p:cNvPr id="16" name="TextBox 15">
            <a:extLst>
              <a:ext uri="{FF2B5EF4-FFF2-40B4-BE49-F238E27FC236}">
                <a16:creationId xmlns:a16="http://schemas.microsoft.com/office/drawing/2014/main" id="{DEC48E35-6DBB-42C0-B673-F1D94B3BE221}"/>
              </a:ext>
            </a:extLst>
          </p:cNvPr>
          <p:cNvSpPr txBox="1"/>
          <p:nvPr/>
        </p:nvSpPr>
        <p:spPr>
          <a:xfrm>
            <a:off x="9573490" y="6467954"/>
            <a:ext cx="9303326" cy="3857146"/>
          </a:xfrm>
          <a:prstGeom prst="rect">
            <a:avLst/>
          </a:prstGeom>
          <a:noFill/>
        </p:spPr>
        <p:txBody>
          <a:bodyPr wrap="square">
            <a:spAutoFit/>
          </a:bodyPr>
          <a:lstStyle/>
          <a:p>
            <a:pPr>
              <a:lnSpc>
                <a:spcPts val="3250"/>
              </a:lnSpc>
            </a:pPr>
            <a:r>
              <a:rPr lang="en-US" sz="2499" spc="99" dirty="0">
                <a:solidFill>
                  <a:srgbClr val="000000"/>
                </a:solidFill>
                <a:latin typeface="Open Sauce Light Bold"/>
              </a:rPr>
              <a:t>Additional Datasets Used</a:t>
            </a:r>
            <a:br>
              <a:rPr lang="en-US" sz="2499" spc="99" dirty="0">
                <a:solidFill>
                  <a:srgbClr val="000000"/>
                </a:solidFill>
                <a:latin typeface="Open Sauce Light Bold"/>
              </a:rPr>
            </a:br>
            <a:endParaRPr lang="en-US" sz="2100" spc="84" dirty="0">
              <a:solidFill>
                <a:srgbClr val="000000"/>
              </a:solidFill>
              <a:latin typeface="Open Sauce Light"/>
            </a:endParaRPr>
          </a:p>
          <a:p>
            <a:pPr marL="342900" indent="-342900">
              <a:lnSpc>
                <a:spcPts val="3250"/>
              </a:lnSpc>
              <a:buFont typeface="Arial" panose="020B0604020202020204" pitchFamily="34" charset="0"/>
              <a:buChar char="•"/>
            </a:pPr>
            <a:r>
              <a:rPr lang="en-US" sz="2100" spc="84" dirty="0">
                <a:solidFill>
                  <a:srgbClr val="000000"/>
                </a:solidFill>
                <a:latin typeface="Open Sauce Light"/>
              </a:rPr>
              <a:t>Additionally we have added rating data which give us average ratings and number of votes</a:t>
            </a:r>
          </a:p>
          <a:p>
            <a:pPr marL="342900" indent="-342900">
              <a:lnSpc>
                <a:spcPts val="3250"/>
              </a:lnSpc>
              <a:buFont typeface="Arial" panose="020B0604020202020204" pitchFamily="34" charset="0"/>
              <a:buChar char="•"/>
            </a:pPr>
            <a:r>
              <a:rPr lang="en-US" sz="2100" spc="84" dirty="0">
                <a:solidFill>
                  <a:srgbClr val="000000"/>
                </a:solidFill>
                <a:latin typeface="Open Sauce Light"/>
              </a:rPr>
              <a:t>We have also added akas data which gives us region, language and title as the key features</a:t>
            </a:r>
          </a:p>
          <a:p>
            <a:pPr marL="342900" indent="-342900">
              <a:lnSpc>
                <a:spcPts val="3250"/>
              </a:lnSpc>
              <a:buFont typeface="Arial" panose="020B0604020202020204" pitchFamily="34" charset="0"/>
              <a:buChar char="•"/>
            </a:pPr>
            <a:r>
              <a:rPr lang="en-US" sz="2100" spc="84" dirty="0">
                <a:solidFill>
                  <a:srgbClr val="000000"/>
                </a:solidFill>
                <a:latin typeface="Open Sauce Light"/>
              </a:rPr>
              <a:t>New dataset will help us with a different dimension of rating other than play count to create popularity, content or collaborative based filtering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08</a:t>
              </a:r>
            </a:p>
          </p:txBody>
        </p:sp>
        <p:sp>
          <p:nvSpPr>
            <p:cNvPr id="8" name="AutoShape 8"/>
            <p:cNvSpPr/>
            <p:nvPr/>
          </p:nvSpPr>
          <p:spPr>
            <a:xfrm rot="-5400000">
              <a:off x="194137" y="-16317"/>
              <a:ext cx="43972" cy="432247"/>
            </a:xfrm>
            <a:prstGeom prst="rect">
              <a:avLst/>
            </a:prstGeom>
            <a:solidFill>
              <a:srgbClr val="000000"/>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10" name="Group 10"/>
          <p:cNvGrpSpPr/>
          <p:nvPr/>
        </p:nvGrpSpPr>
        <p:grpSpPr>
          <a:xfrm>
            <a:off x="1536071" y="1405374"/>
            <a:ext cx="5255797" cy="6385167"/>
            <a:chOff x="0" y="0"/>
            <a:chExt cx="7007730" cy="8513556"/>
          </a:xfrm>
        </p:grpSpPr>
        <p:sp>
          <p:nvSpPr>
            <p:cNvPr id="11" name="TextBox 11"/>
            <p:cNvSpPr txBox="1"/>
            <p:nvPr/>
          </p:nvSpPr>
          <p:spPr>
            <a:xfrm>
              <a:off x="0" y="2301801"/>
              <a:ext cx="7007730" cy="2722245"/>
            </a:xfrm>
            <a:prstGeom prst="rect">
              <a:avLst/>
            </a:prstGeom>
          </p:spPr>
          <p:txBody>
            <a:bodyPr lIns="0" tIns="0" rIns="0" bIns="0" rtlCol="0" anchor="t">
              <a:spAutoFit/>
            </a:bodyPr>
            <a:lstStyle/>
            <a:p>
              <a:pPr algn="ctr">
                <a:lnSpc>
                  <a:spcPts val="7919"/>
                </a:lnSpc>
              </a:pPr>
              <a:r>
                <a:rPr lang="en-US" sz="7199">
                  <a:solidFill>
                    <a:srgbClr val="000000"/>
                  </a:solidFill>
                  <a:latin typeface="Glacial Indifference"/>
                </a:rPr>
                <a:t>Observations</a:t>
              </a:r>
            </a:p>
            <a:p>
              <a:pPr algn="ctr">
                <a:lnSpc>
                  <a:spcPts val="7919"/>
                </a:lnSpc>
              </a:pPr>
              <a:r>
                <a:rPr lang="en-US" sz="7199">
                  <a:solidFill>
                    <a:srgbClr val="000000"/>
                  </a:solidFill>
                  <a:latin typeface="Glacial Indifference"/>
                </a:rPr>
                <a:t>&amp; Insigths</a:t>
              </a:r>
            </a:p>
          </p:txBody>
        </p:sp>
        <p:sp>
          <p:nvSpPr>
            <p:cNvPr id="12" name="AutoShape 12"/>
            <p:cNvSpPr/>
            <p:nvPr/>
          </p:nvSpPr>
          <p:spPr>
            <a:xfrm rot="-10800000">
              <a:off x="3492867" y="0"/>
              <a:ext cx="10998" cy="1700133"/>
            </a:xfrm>
            <a:prstGeom prst="rect">
              <a:avLst/>
            </a:prstGeom>
            <a:solidFill>
              <a:srgbClr val="000000"/>
            </a:solidFill>
          </p:spPr>
        </p:sp>
        <p:sp>
          <p:nvSpPr>
            <p:cNvPr id="13" name="AutoShape 13"/>
            <p:cNvSpPr/>
            <p:nvPr/>
          </p:nvSpPr>
          <p:spPr>
            <a:xfrm rot="-10800000">
              <a:off x="3492867" y="6813423"/>
              <a:ext cx="10998" cy="1700133"/>
            </a:xfrm>
            <a:prstGeom prst="rect">
              <a:avLst/>
            </a:prstGeom>
            <a:solidFill>
              <a:srgbClr val="000000"/>
            </a:solidFill>
          </p:spPr>
        </p:sp>
      </p:grpSp>
      <p:grpSp>
        <p:nvGrpSpPr>
          <p:cNvPr id="14" name="Group 14"/>
          <p:cNvGrpSpPr/>
          <p:nvPr/>
        </p:nvGrpSpPr>
        <p:grpSpPr>
          <a:xfrm>
            <a:off x="8352994" y="-157809"/>
            <a:ext cx="10030256" cy="10621413"/>
            <a:chOff x="0" y="0"/>
            <a:chExt cx="3392951" cy="3592923"/>
          </a:xfrm>
        </p:grpSpPr>
        <p:sp>
          <p:nvSpPr>
            <p:cNvPr id="15" name="Freeform 15"/>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sp>
      </p:grpSp>
      <p:grpSp>
        <p:nvGrpSpPr>
          <p:cNvPr id="16" name="Group 16"/>
          <p:cNvGrpSpPr/>
          <p:nvPr/>
        </p:nvGrpSpPr>
        <p:grpSpPr>
          <a:xfrm>
            <a:off x="8668754" y="946458"/>
            <a:ext cx="8685500" cy="7482763"/>
            <a:chOff x="0" y="-19050"/>
            <a:chExt cx="11580666" cy="9977018"/>
          </a:xfrm>
        </p:grpSpPr>
        <p:sp>
          <p:nvSpPr>
            <p:cNvPr id="17" name="TextBox 17"/>
            <p:cNvSpPr txBox="1"/>
            <p:nvPr/>
          </p:nvSpPr>
          <p:spPr>
            <a:xfrm>
              <a:off x="0" y="710564"/>
              <a:ext cx="11580666" cy="9247404"/>
            </a:xfrm>
            <a:prstGeom prst="rect">
              <a:avLst/>
            </a:prstGeom>
          </p:spPr>
          <p:txBody>
            <a:bodyPr lIns="0" tIns="0" rIns="0" bIns="0" rtlCol="0" anchor="t">
              <a:spAutoFit/>
            </a:bodyPr>
            <a:lstStyle/>
            <a:p>
              <a:pPr>
                <a:lnSpc>
                  <a:spcPts val="3150"/>
                </a:lnSpc>
              </a:pPr>
              <a:endParaRPr dirty="0"/>
            </a:p>
            <a:p>
              <a:pPr marL="453390" lvl="1" indent="-226695">
                <a:lnSpc>
                  <a:spcPts val="3150"/>
                </a:lnSpc>
                <a:buFont typeface="Arial"/>
                <a:buChar char="•"/>
              </a:pPr>
              <a:r>
                <a:rPr lang="en-US" sz="2100" spc="84" dirty="0">
                  <a:solidFill>
                    <a:srgbClr val="000000"/>
                  </a:solidFill>
                  <a:latin typeface="Open Sauce Light"/>
                </a:rPr>
                <a:t>The song dataset has year column missing for 50% of the records </a:t>
              </a:r>
            </a:p>
            <a:p>
              <a:pPr marL="453390" lvl="1" indent="-226695">
                <a:lnSpc>
                  <a:spcPts val="3150"/>
                </a:lnSpc>
                <a:buFont typeface="Arial"/>
                <a:buChar char="•"/>
              </a:pPr>
              <a:r>
                <a:rPr lang="en-US" sz="2100" spc="84" dirty="0">
                  <a:solidFill>
                    <a:srgbClr val="000000"/>
                  </a:solidFill>
                  <a:latin typeface="Open Sauce Light"/>
                </a:rPr>
                <a:t>The MSD includes 76,353 individuals, each of whom has listened to at least one song. The distribution of unique songs people listened to is skewed considerably to the right. On average, individuals listened to just over 26 songs, though there many with playlists in the hundreds of songs.</a:t>
              </a:r>
            </a:p>
            <a:p>
              <a:pPr marL="453390" lvl="1" indent="-226695">
                <a:lnSpc>
                  <a:spcPts val="3150"/>
                </a:lnSpc>
                <a:buFont typeface="Arial"/>
                <a:buChar char="•"/>
              </a:pPr>
              <a:r>
                <a:rPr lang="en-US" sz="2100" spc="84" dirty="0">
                  <a:solidFill>
                    <a:srgbClr val="000000"/>
                  </a:solidFill>
                  <a:latin typeface="Open Sauce Light"/>
                </a:rPr>
                <a:t>Only 10000 out of 100000 songs i.e. only 1% of the songs are available in the MSD data set</a:t>
              </a:r>
            </a:p>
            <a:p>
              <a:pPr marL="453390" lvl="1" indent="-226695">
                <a:lnSpc>
                  <a:spcPts val="3150"/>
                </a:lnSpc>
                <a:buFont typeface="Arial"/>
                <a:buChar char="•"/>
              </a:pPr>
              <a:r>
                <a:rPr lang="en-US" sz="2100" spc="84" dirty="0">
                  <a:solidFill>
                    <a:srgbClr val="000000"/>
                  </a:solidFill>
                  <a:latin typeface="Open Sauce Light"/>
                </a:rPr>
                <a:t>Peak song count at year 2007 and why is there is a sudden decline after 2007?</a:t>
              </a:r>
            </a:p>
            <a:p>
              <a:pPr marL="453390" lvl="1" indent="-226695">
                <a:lnSpc>
                  <a:spcPts val="3150"/>
                </a:lnSpc>
                <a:buFont typeface="Arial"/>
                <a:buChar char="•"/>
              </a:pPr>
              <a:r>
                <a:rPr lang="en-US" sz="2100" spc="84" dirty="0">
                  <a:solidFill>
                    <a:srgbClr val="000000"/>
                  </a:solidFill>
                  <a:latin typeface="Open Sauce Light"/>
                </a:rPr>
                <a:t>Users in the MSD tend to listen to a few songs very often, and the rest not very often at all. This introduces a “long tail” that skews the ratings lower.</a:t>
              </a:r>
            </a:p>
            <a:p>
              <a:pPr>
                <a:lnSpc>
                  <a:spcPts val="3150"/>
                </a:lnSpc>
              </a:pPr>
              <a:endParaRPr lang="en-US" sz="2100" spc="84" dirty="0">
                <a:solidFill>
                  <a:srgbClr val="000000"/>
                </a:solidFill>
                <a:latin typeface="Open Sauce Light"/>
              </a:endParaRPr>
            </a:p>
            <a:p>
              <a:pPr>
                <a:lnSpc>
                  <a:spcPts val="3150"/>
                </a:lnSpc>
              </a:pPr>
              <a:endParaRPr lang="en-US" sz="2100" spc="84" dirty="0">
                <a:solidFill>
                  <a:srgbClr val="000000"/>
                </a:solidFill>
                <a:latin typeface="Open Sauce Light"/>
              </a:endParaRPr>
            </a:p>
          </p:txBody>
        </p:sp>
        <p:sp>
          <p:nvSpPr>
            <p:cNvPr id="18" name="TextBox 18"/>
            <p:cNvSpPr txBox="1"/>
            <p:nvPr/>
          </p:nvSpPr>
          <p:spPr>
            <a:xfrm>
              <a:off x="0" y="-19050"/>
              <a:ext cx="7461517" cy="516126"/>
            </a:xfrm>
            <a:prstGeom prst="rect">
              <a:avLst/>
            </a:prstGeom>
          </p:spPr>
          <p:txBody>
            <a:bodyPr lIns="0" tIns="0" rIns="0" bIns="0" rtlCol="0" anchor="t">
              <a:spAutoFit/>
            </a:bodyPr>
            <a:lstStyle/>
            <a:p>
              <a:pPr>
                <a:lnSpc>
                  <a:spcPts val="3250"/>
                </a:lnSpc>
              </a:pPr>
              <a:r>
                <a:rPr lang="en-US" sz="2499" spc="99">
                  <a:solidFill>
                    <a:srgbClr val="000000"/>
                  </a:solidFill>
                  <a:latin typeface="Open Sauce Light Bold"/>
                </a:rPr>
                <a:t>Key Observations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AutoShape 2"/>
          <p:cNvSpPr/>
          <p:nvPr/>
        </p:nvSpPr>
        <p:spPr>
          <a:xfrm rot="-5400000">
            <a:off x="2779633" y="5451002"/>
            <a:ext cx="8929" cy="1124362"/>
          </a:xfrm>
          <a:prstGeom prst="rect">
            <a:avLst/>
          </a:prstGeom>
          <a:solidFill>
            <a:srgbClr val="ED3D3D"/>
          </a:solidFill>
        </p:spPr>
      </p:sp>
      <p:sp>
        <p:nvSpPr>
          <p:cNvPr id="3" name="AutoShape 3"/>
          <p:cNvSpPr/>
          <p:nvPr/>
        </p:nvSpPr>
        <p:spPr>
          <a:xfrm rot="-5400000">
            <a:off x="9238253" y="5451002"/>
            <a:ext cx="8929" cy="1124362"/>
          </a:xfrm>
          <a:prstGeom prst="rect">
            <a:avLst/>
          </a:prstGeom>
          <a:solidFill>
            <a:srgbClr val="FF1616"/>
          </a:solidFill>
        </p:spPr>
      </p:sp>
      <p:sp>
        <p:nvSpPr>
          <p:cNvPr id="4" name="AutoShape 4"/>
          <p:cNvSpPr/>
          <p:nvPr/>
        </p:nvSpPr>
        <p:spPr>
          <a:xfrm rot="-5400000">
            <a:off x="6008943" y="5451002"/>
            <a:ext cx="8929" cy="1124362"/>
          </a:xfrm>
          <a:prstGeom prst="rect">
            <a:avLst/>
          </a:prstGeom>
          <a:solidFill>
            <a:srgbClr val="FF1616"/>
          </a:solidFill>
        </p:spPr>
      </p:sp>
      <p:sp>
        <p:nvSpPr>
          <p:cNvPr id="5" name="AutoShape 5"/>
          <p:cNvSpPr/>
          <p:nvPr/>
        </p:nvSpPr>
        <p:spPr>
          <a:xfrm rot="-5400000">
            <a:off x="12467563" y="5451002"/>
            <a:ext cx="8929" cy="1124362"/>
          </a:xfrm>
          <a:prstGeom prst="rect">
            <a:avLst/>
          </a:prstGeom>
          <a:solidFill>
            <a:srgbClr val="FF1616"/>
          </a:solidFill>
        </p:spPr>
      </p:sp>
      <p:sp>
        <p:nvSpPr>
          <p:cNvPr id="6" name="TextBox 6"/>
          <p:cNvSpPr txBox="1"/>
          <p:nvPr/>
        </p:nvSpPr>
        <p:spPr>
          <a:xfrm>
            <a:off x="594846" y="424285"/>
            <a:ext cx="11315000" cy="1285029"/>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Proposed approach</a:t>
            </a:r>
          </a:p>
        </p:txBody>
      </p:sp>
      <p:grpSp>
        <p:nvGrpSpPr>
          <p:cNvPr id="7" name="Group 7"/>
          <p:cNvGrpSpPr/>
          <p:nvPr/>
        </p:nvGrpSpPr>
        <p:grpSpPr>
          <a:xfrm>
            <a:off x="238026" y="5381857"/>
            <a:ext cx="2104948" cy="2535044"/>
            <a:chOff x="0" y="0"/>
            <a:chExt cx="2806598" cy="3380059"/>
          </a:xfrm>
        </p:grpSpPr>
        <p:grpSp>
          <p:nvGrpSpPr>
            <p:cNvPr id="8" name="Group 8"/>
            <p:cNvGrpSpPr/>
            <p:nvPr/>
          </p:nvGrpSpPr>
          <p:grpSpPr>
            <a:xfrm>
              <a:off x="1299977" y="0"/>
              <a:ext cx="206644" cy="20664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10" name="TextBox 10"/>
            <p:cNvSpPr txBox="1"/>
            <p:nvPr/>
          </p:nvSpPr>
          <p:spPr>
            <a:xfrm>
              <a:off x="973938" y="505360"/>
              <a:ext cx="858722" cy="699010"/>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01</a:t>
              </a:r>
            </a:p>
          </p:txBody>
        </p:sp>
        <p:sp>
          <p:nvSpPr>
            <p:cNvPr id="11" name="TextBox 11"/>
            <p:cNvSpPr txBox="1"/>
            <p:nvPr/>
          </p:nvSpPr>
          <p:spPr>
            <a:xfrm>
              <a:off x="0" y="2140637"/>
              <a:ext cx="2806598" cy="1239421"/>
            </a:xfrm>
            <a:prstGeom prst="rect">
              <a:avLst/>
            </a:prstGeom>
          </p:spPr>
          <p:txBody>
            <a:bodyPr lIns="0" tIns="0" rIns="0" bIns="0" rtlCol="0" anchor="t">
              <a:spAutoFit/>
            </a:bodyPr>
            <a:lstStyle/>
            <a:p>
              <a:pPr algn="ctr">
                <a:lnSpc>
                  <a:spcPts val="1968"/>
                </a:lnSpc>
              </a:pPr>
              <a:endParaRPr/>
            </a:p>
            <a:p>
              <a:pPr algn="ctr">
                <a:lnSpc>
                  <a:spcPts val="1968"/>
                </a:lnSpc>
              </a:pPr>
              <a:r>
                <a:rPr lang="en-US" sz="1312" spc="52">
                  <a:solidFill>
                    <a:srgbClr val="000000"/>
                  </a:solidFill>
                  <a:latin typeface="Open Sauce Light"/>
                </a:rPr>
                <a:t>Define our goal: to create a song recommender system</a:t>
              </a:r>
            </a:p>
          </p:txBody>
        </p:sp>
        <p:sp>
          <p:nvSpPr>
            <p:cNvPr id="12" name="TextBox 12"/>
            <p:cNvSpPr txBox="1"/>
            <p:nvPr/>
          </p:nvSpPr>
          <p:spPr>
            <a:xfrm>
              <a:off x="403565" y="1393791"/>
              <a:ext cx="1999469" cy="6193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Business Understanding</a:t>
              </a:r>
            </a:p>
          </p:txBody>
        </p:sp>
      </p:grpSp>
      <p:grpSp>
        <p:nvGrpSpPr>
          <p:cNvPr id="13" name="Group 13"/>
          <p:cNvGrpSpPr/>
          <p:nvPr/>
        </p:nvGrpSpPr>
        <p:grpSpPr>
          <a:xfrm>
            <a:off x="3346279" y="2815181"/>
            <a:ext cx="2104948" cy="3467927"/>
            <a:chOff x="0" y="19051"/>
            <a:chExt cx="2806598" cy="4623902"/>
          </a:xfrm>
        </p:grpSpPr>
        <p:grpSp>
          <p:nvGrpSpPr>
            <p:cNvPr id="14" name="Group 14"/>
            <p:cNvGrpSpPr/>
            <p:nvPr/>
          </p:nvGrpSpPr>
          <p:grpSpPr>
            <a:xfrm>
              <a:off x="1299977" y="3438582"/>
              <a:ext cx="206644" cy="20664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16" name="TextBox 16"/>
            <p:cNvSpPr txBox="1"/>
            <p:nvPr/>
          </p:nvSpPr>
          <p:spPr>
            <a:xfrm>
              <a:off x="973938" y="3943943"/>
              <a:ext cx="858722" cy="699010"/>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02</a:t>
              </a:r>
            </a:p>
          </p:txBody>
        </p:sp>
        <p:sp>
          <p:nvSpPr>
            <p:cNvPr id="17" name="TextBox 17"/>
            <p:cNvSpPr txBox="1"/>
            <p:nvPr/>
          </p:nvSpPr>
          <p:spPr>
            <a:xfrm>
              <a:off x="0" y="764983"/>
              <a:ext cx="2806598" cy="2197561"/>
            </a:xfrm>
            <a:prstGeom prst="rect">
              <a:avLst/>
            </a:prstGeom>
          </p:spPr>
          <p:txBody>
            <a:bodyPr lIns="0" tIns="0" rIns="0" bIns="0" rtlCol="0" anchor="t">
              <a:spAutoFit/>
            </a:bodyPr>
            <a:lstStyle/>
            <a:p>
              <a:pPr algn="ctr">
                <a:lnSpc>
                  <a:spcPts val="1968"/>
                </a:lnSpc>
              </a:pPr>
              <a:endParaRPr/>
            </a:p>
            <a:p>
              <a:pPr algn="ctr">
                <a:lnSpc>
                  <a:spcPts val="1968"/>
                </a:lnSpc>
              </a:pPr>
              <a:r>
                <a:rPr lang="en-US" sz="1312" spc="52">
                  <a:solidFill>
                    <a:srgbClr val="000000"/>
                  </a:solidFill>
                  <a:latin typeface="Open Sauce Light"/>
                </a:rPr>
                <a:t>Read in the data, conduct exploratory data analysis, and calculate summary statistics for the Million Songs Database</a:t>
              </a:r>
            </a:p>
          </p:txBody>
        </p:sp>
        <p:sp>
          <p:nvSpPr>
            <p:cNvPr id="18" name="TextBox 18"/>
            <p:cNvSpPr txBox="1"/>
            <p:nvPr/>
          </p:nvSpPr>
          <p:spPr>
            <a:xfrm>
              <a:off x="403565" y="19051"/>
              <a:ext cx="1999468" cy="974625"/>
            </a:xfrm>
            <a:prstGeom prst="rect">
              <a:avLst/>
            </a:prstGeom>
          </p:spPr>
          <p:txBody>
            <a:bodyPr lIns="0" tIns="0" rIns="0" bIns="0" rtlCol="0" anchor="t">
              <a:spAutoFit/>
            </a:bodyPr>
            <a:lstStyle/>
            <a:p>
              <a:pPr algn="ctr">
                <a:lnSpc>
                  <a:spcPts val="1870"/>
                </a:lnSpc>
              </a:pPr>
              <a:r>
                <a:rPr lang="en-US" sz="1700" dirty="0">
                  <a:solidFill>
                    <a:srgbClr val="000000"/>
                  </a:solidFill>
                  <a:latin typeface="Glacial Indifference Bold"/>
                </a:rPr>
                <a:t>Understanding Data &amp; the trends</a:t>
              </a:r>
            </a:p>
          </p:txBody>
        </p:sp>
      </p:grpSp>
      <p:grpSp>
        <p:nvGrpSpPr>
          <p:cNvPr id="19" name="Group 19"/>
          <p:cNvGrpSpPr/>
          <p:nvPr/>
        </p:nvGrpSpPr>
        <p:grpSpPr>
          <a:xfrm>
            <a:off x="9804898" y="3287369"/>
            <a:ext cx="2104948" cy="2995738"/>
            <a:chOff x="0" y="19050"/>
            <a:chExt cx="2806598" cy="3994318"/>
          </a:xfrm>
        </p:grpSpPr>
        <p:grpSp>
          <p:nvGrpSpPr>
            <p:cNvPr id="20" name="Group 20"/>
            <p:cNvGrpSpPr/>
            <p:nvPr/>
          </p:nvGrpSpPr>
          <p:grpSpPr>
            <a:xfrm>
              <a:off x="1299977" y="2814402"/>
              <a:ext cx="206644" cy="206644"/>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22" name="TextBox 22"/>
            <p:cNvSpPr txBox="1"/>
            <p:nvPr/>
          </p:nvSpPr>
          <p:spPr>
            <a:xfrm>
              <a:off x="973938" y="3319763"/>
              <a:ext cx="858722" cy="693605"/>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04</a:t>
              </a:r>
            </a:p>
          </p:txBody>
        </p:sp>
        <p:sp>
          <p:nvSpPr>
            <p:cNvPr id="23" name="TextBox 23"/>
            <p:cNvSpPr txBox="1"/>
            <p:nvPr/>
          </p:nvSpPr>
          <p:spPr>
            <a:xfrm>
              <a:off x="0" y="460183"/>
              <a:ext cx="2806598" cy="2017904"/>
            </a:xfrm>
            <a:prstGeom prst="rect">
              <a:avLst/>
            </a:prstGeom>
          </p:spPr>
          <p:txBody>
            <a:bodyPr lIns="0" tIns="0" rIns="0" bIns="0" rtlCol="0" anchor="t">
              <a:spAutoFit/>
            </a:bodyPr>
            <a:lstStyle/>
            <a:p>
              <a:pPr algn="ctr">
                <a:lnSpc>
                  <a:spcPts val="1968"/>
                </a:lnSpc>
              </a:pPr>
              <a:endParaRPr dirty="0"/>
            </a:p>
            <a:p>
              <a:pPr algn="ctr">
                <a:lnSpc>
                  <a:spcPts val="1968"/>
                </a:lnSpc>
              </a:pPr>
              <a:r>
                <a:rPr lang="en-US" sz="1312" spc="52" dirty="0">
                  <a:solidFill>
                    <a:srgbClr val="000000"/>
                  </a:solidFill>
                  <a:latin typeface="Open Sauce Light"/>
                </a:rPr>
                <a:t>Train and test the recommender engines based on popularity ,content, collaborative filtering and hybrid .</a:t>
              </a:r>
            </a:p>
          </p:txBody>
        </p:sp>
        <p:sp>
          <p:nvSpPr>
            <p:cNvPr id="24" name="TextBox 24"/>
            <p:cNvSpPr txBox="1"/>
            <p:nvPr/>
          </p:nvSpPr>
          <p:spPr>
            <a:xfrm>
              <a:off x="403565" y="19050"/>
              <a:ext cx="1999469" cy="3145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Modeling</a:t>
              </a:r>
            </a:p>
          </p:txBody>
        </p:sp>
      </p:grpSp>
      <p:grpSp>
        <p:nvGrpSpPr>
          <p:cNvPr id="25" name="Group 25"/>
          <p:cNvGrpSpPr/>
          <p:nvPr/>
        </p:nvGrpSpPr>
        <p:grpSpPr>
          <a:xfrm>
            <a:off x="6575589" y="5383884"/>
            <a:ext cx="2104948" cy="3116879"/>
            <a:chOff x="0" y="0"/>
            <a:chExt cx="2806598" cy="4155839"/>
          </a:xfrm>
        </p:grpSpPr>
        <p:grpSp>
          <p:nvGrpSpPr>
            <p:cNvPr id="26" name="Group 26"/>
            <p:cNvGrpSpPr/>
            <p:nvPr/>
          </p:nvGrpSpPr>
          <p:grpSpPr>
            <a:xfrm>
              <a:off x="1307264" y="0"/>
              <a:ext cx="206644" cy="206644"/>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28" name="TextBox 28"/>
            <p:cNvSpPr txBox="1"/>
            <p:nvPr/>
          </p:nvSpPr>
          <p:spPr>
            <a:xfrm>
              <a:off x="973938" y="505360"/>
              <a:ext cx="858722" cy="693605"/>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03</a:t>
              </a:r>
            </a:p>
          </p:txBody>
        </p:sp>
        <p:sp>
          <p:nvSpPr>
            <p:cNvPr id="29" name="TextBox 29"/>
            <p:cNvSpPr txBox="1"/>
            <p:nvPr/>
          </p:nvSpPr>
          <p:spPr>
            <a:xfrm>
              <a:off x="0" y="2137935"/>
              <a:ext cx="2806598" cy="2017904"/>
            </a:xfrm>
            <a:prstGeom prst="rect">
              <a:avLst/>
            </a:prstGeom>
          </p:spPr>
          <p:txBody>
            <a:bodyPr lIns="0" tIns="0" rIns="0" bIns="0" rtlCol="0" anchor="t">
              <a:spAutoFit/>
            </a:bodyPr>
            <a:lstStyle/>
            <a:p>
              <a:pPr algn="ctr">
                <a:lnSpc>
                  <a:spcPts val="1968"/>
                </a:lnSpc>
              </a:pPr>
              <a:endParaRPr dirty="0"/>
            </a:p>
            <a:p>
              <a:pPr algn="ctr">
                <a:lnSpc>
                  <a:spcPts val="1968"/>
                </a:lnSpc>
              </a:pPr>
              <a:r>
                <a:rPr lang="en-US" sz="1312" spc="52" dirty="0">
                  <a:solidFill>
                    <a:srgbClr val="000000"/>
                  </a:solidFill>
                  <a:latin typeface="Open Sauce Light"/>
                </a:rPr>
                <a:t>Calculate song ratings, clean the data frame, and augment and enrich data with additional data sources..</a:t>
              </a:r>
            </a:p>
          </p:txBody>
        </p:sp>
        <p:sp>
          <p:nvSpPr>
            <p:cNvPr id="30" name="TextBox 30"/>
            <p:cNvSpPr txBox="1"/>
            <p:nvPr/>
          </p:nvSpPr>
          <p:spPr>
            <a:xfrm>
              <a:off x="403565" y="1391088"/>
              <a:ext cx="1999469" cy="6193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Data Preparation</a:t>
              </a:r>
            </a:p>
          </p:txBody>
        </p:sp>
      </p:grpSp>
      <p:grpSp>
        <p:nvGrpSpPr>
          <p:cNvPr id="31" name="Group 31"/>
          <p:cNvGrpSpPr/>
          <p:nvPr/>
        </p:nvGrpSpPr>
        <p:grpSpPr>
          <a:xfrm>
            <a:off x="13034208" y="5379830"/>
            <a:ext cx="2104948" cy="2548006"/>
            <a:chOff x="0" y="0"/>
            <a:chExt cx="2806598" cy="3397341"/>
          </a:xfrm>
        </p:grpSpPr>
        <p:grpSp>
          <p:nvGrpSpPr>
            <p:cNvPr id="32" name="Group 32"/>
            <p:cNvGrpSpPr/>
            <p:nvPr/>
          </p:nvGrpSpPr>
          <p:grpSpPr>
            <a:xfrm>
              <a:off x="1301699" y="0"/>
              <a:ext cx="206644" cy="206644"/>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34" name="TextBox 34"/>
            <p:cNvSpPr txBox="1"/>
            <p:nvPr/>
          </p:nvSpPr>
          <p:spPr>
            <a:xfrm>
              <a:off x="973938" y="505360"/>
              <a:ext cx="858722" cy="699010"/>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05</a:t>
              </a:r>
            </a:p>
          </p:txBody>
        </p:sp>
        <p:sp>
          <p:nvSpPr>
            <p:cNvPr id="35" name="TextBox 35"/>
            <p:cNvSpPr txBox="1"/>
            <p:nvPr/>
          </p:nvSpPr>
          <p:spPr>
            <a:xfrm>
              <a:off x="0" y="1838540"/>
              <a:ext cx="2806598" cy="1558801"/>
            </a:xfrm>
            <a:prstGeom prst="rect">
              <a:avLst/>
            </a:prstGeom>
          </p:spPr>
          <p:txBody>
            <a:bodyPr lIns="0" tIns="0" rIns="0" bIns="0" rtlCol="0" anchor="t">
              <a:spAutoFit/>
            </a:bodyPr>
            <a:lstStyle/>
            <a:p>
              <a:pPr algn="ctr">
                <a:lnSpc>
                  <a:spcPts val="1968"/>
                </a:lnSpc>
              </a:pPr>
              <a:endParaRPr/>
            </a:p>
            <a:p>
              <a:pPr algn="ctr">
                <a:lnSpc>
                  <a:spcPts val="1968"/>
                </a:lnSpc>
              </a:pPr>
              <a:r>
                <a:rPr lang="en-US" sz="1312" spc="52">
                  <a:solidFill>
                    <a:srgbClr val="000000"/>
                  </a:solidFill>
                  <a:latin typeface="Open Sauce Light"/>
                </a:rPr>
                <a:t>Evaluate the recommender models defined and identify best fit </a:t>
              </a:r>
            </a:p>
          </p:txBody>
        </p:sp>
        <p:sp>
          <p:nvSpPr>
            <p:cNvPr id="36" name="TextBox 36"/>
            <p:cNvSpPr txBox="1"/>
            <p:nvPr/>
          </p:nvSpPr>
          <p:spPr>
            <a:xfrm>
              <a:off x="403565" y="1396494"/>
              <a:ext cx="1999469" cy="3145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Evaluation</a:t>
              </a:r>
            </a:p>
          </p:txBody>
        </p:sp>
      </p:grpSp>
      <p:sp>
        <p:nvSpPr>
          <p:cNvPr id="37" name="AutoShape 37"/>
          <p:cNvSpPr/>
          <p:nvPr/>
        </p:nvSpPr>
        <p:spPr>
          <a:xfrm rot="-5400000">
            <a:off x="15321398" y="5451002"/>
            <a:ext cx="8929" cy="1124362"/>
          </a:xfrm>
          <a:prstGeom prst="rect">
            <a:avLst/>
          </a:prstGeom>
          <a:solidFill>
            <a:srgbClr val="FF1616"/>
          </a:solidFill>
        </p:spPr>
      </p:sp>
      <p:grpSp>
        <p:nvGrpSpPr>
          <p:cNvPr id="38" name="Group 38"/>
          <p:cNvGrpSpPr/>
          <p:nvPr/>
        </p:nvGrpSpPr>
        <p:grpSpPr>
          <a:xfrm>
            <a:off x="15888043" y="2554477"/>
            <a:ext cx="2104948" cy="3728630"/>
            <a:chOff x="0" y="0"/>
            <a:chExt cx="2806598" cy="4971507"/>
          </a:xfrm>
        </p:grpSpPr>
        <p:grpSp>
          <p:nvGrpSpPr>
            <p:cNvPr id="39" name="Group 39"/>
            <p:cNvGrpSpPr/>
            <p:nvPr/>
          </p:nvGrpSpPr>
          <p:grpSpPr>
            <a:xfrm>
              <a:off x="1299977" y="3772542"/>
              <a:ext cx="206644" cy="206644"/>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41" name="TextBox 41"/>
            <p:cNvSpPr txBox="1"/>
            <p:nvPr/>
          </p:nvSpPr>
          <p:spPr>
            <a:xfrm>
              <a:off x="973938" y="4277902"/>
              <a:ext cx="858722" cy="693605"/>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06</a:t>
              </a:r>
            </a:p>
          </p:txBody>
        </p:sp>
        <p:sp>
          <p:nvSpPr>
            <p:cNvPr id="42" name="TextBox 42"/>
            <p:cNvSpPr txBox="1"/>
            <p:nvPr/>
          </p:nvSpPr>
          <p:spPr>
            <a:xfrm>
              <a:off x="0" y="460183"/>
              <a:ext cx="2806598" cy="2836321"/>
            </a:xfrm>
            <a:prstGeom prst="rect">
              <a:avLst/>
            </a:prstGeom>
          </p:spPr>
          <p:txBody>
            <a:bodyPr lIns="0" tIns="0" rIns="0" bIns="0" rtlCol="0" anchor="t">
              <a:spAutoFit/>
            </a:bodyPr>
            <a:lstStyle/>
            <a:p>
              <a:pPr algn="ctr">
                <a:lnSpc>
                  <a:spcPts val="1968"/>
                </a:lnSpc>
              </a:pPr>
              <a:endParaRPr dirty="0"/>
            </a:p>
            <a:p>
              <a:pPr algn="ctr">
                <a:lnSpc>
                  <a:spcPts val="1968"/>
                </a:lnSpc>
              </a:pPr>
              <a:r>
                <a:rPr lang="en-US" sz="1312" spc="52" dirty="0">
                  <a:solidFill>
                    <a:srgbClr val="000000"/>
                  </a:solidFill>
                  <a:latin typeface="Open Sauce Light"/>
                </a:rPr>
                <a:t>This was our stretch goal. We aimed to build a proof-of-concept (POC) user interface in </a:t>
              </a:r>
              <a:r>
                <a:rPr lang="en-US" sz="1312" spc="52" dirty="0" err="1">
                  <a:solidFill>
                    <a:srgbClr val="000000"/>
                  </a:solidFill>
                  <a:latin typeface="Open Sauce Light"/>
                </a:rPr>
                <a:t>Streamlit</a:t>
              </a:r>
              <a:r>
                <a:rPr lang="en-US" sz="1312" spc="52" dirty="0">
                  <a:solidFill>
                    <a:srgbClr val="000000"/>
                  </a:solidFill>
                  <a:latin typeface="Open Sauce Light"/>
                </a:rPr>
                <a:t> that could provide real-time song recommendations for users..</a:t>
              </a:r>
            </a:p>
          </p:txBody>
        </p:sp>
        <p:sp>
          <p:nvSpPr>
            <p:cNvPr id="43" name="TextBox 43"/>
            <p:cNvSpPr txBox="1"/>
            <p:nvPr/>
          </p:nvSpPr>
          <p:spPr>
            <a:xfrm>
              <a:off x="403565" y="19050"/>
              <a:ext cx="1999469" cy="3145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Deployment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809</Words>
  <Application>Microsoft Office PowerPoint</Application>
  <PresentationFormat>Custom</PresentationFormat>
  <Paragraphs>71</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Glacial Indifference</vt:lpstr>
      <vt:lpstr>Open Sauce Light</vt:lpstr>
      <vt:lpstr>Calibri</vt:lpstr>
      <vt:lpstr>Symbol</vt:lpstr>
      <vt:lpstr>Open Sauce Light Bold</vt:lpstr>
      <vt:lpstr>Glacial Indifference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Illustrated Learning and Technology School Project Education Presentation</dc:title>
  <cp:lastModifiedBy>Singh A</cp:lastModifiedBy>
  <cp:revision>8</cp:revision>
  <dcterms:created xsi:type="dcterms:W3CDTF">2006-08-16T00:00:00Z</dcterms:created>
  <dcterms:modified xsi:type="dcterms:W3CDTF">2021-01-06T21:57:43Z</dcterms:modified>
  <dc:identifier>DAESalRqz-E</dc:identifier>
</cp:coreProperties>
</file>