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</p:sldIdLst>
  <p:sldSz cx="18288000" cy="10287000"/>
  <p:notesSz cx="6858000" cy="9144000"/>
  <p:embeddedFontLst>
    <p:embeddedFont>
      <p:font typeface="Aileron Heavy" pitchFamily="2" charset="77"/>
      <p:regular r:id="rId7"/>
      <p:bold r:id="rId8"/>
    </p:embeddedFont>
    <p:embeddedFont>
      <p:font typeface="Aileron Regular" pitchFamily="2" charset="77"/>
      <p:regular r:id="rId9"/>
    </p:embeddedFont>
    <p:embeddedFont>
      <p:font typeface="Aileron Regular Bold" pitchFamily="2" charset="7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94612" autoAdjust="0"/>
  </p:normalViewPr>
  <p:slideViewPr>
    <p:cSldViewPr>
      <p:cViewPr varScale="1">
        <p:scale>
          <a:sx n="75" d="100"/>
          <a:sy n="75" d="100"/>
        </p:scale>
        <p:origin x="176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46210"/>
            <a:ext cx="3076212" cy="978333"/>
            <a:chOff x="0" y="0"/>
            <a:chExt cx="10367846" cy="3230880"/>
          </a:xfrm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17297" y="3546210"/>
            <a:ext cx="3076212" cy="978333"/>
            <a:chOff x="0" y="0"/>
            <a:chExt cx="10367846" cy="3230880"/>
          </a:xfrm>
        </p:grpSpPr>
        <p:sp>
          <p:nvSpPr>
            <p:cNvPr id="5" name="Freeform 5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605894" y="3546210"/>
            <a:ext cx="3076212" cy="978333"/>
            <a:chOff x="0" y="0"/>
            <a:chExt cx="10367846" cy="3230880"/>
          </a:xfrm>
        </p:grpSpPr>
        <p:sp>
          <p:nvSpPr>
            <p:cNvPr id="7" name="Freeform 7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894491" y="3546210"/>
            <a:ext cx="3076212" cy="978333"/>
            <a:chOff x="0" y="0"/>
            <a:chExt cx="10367846" cy="3230880"/>
          </a:xfrm>
        </p:grpSpPr>
        <p:sp>
          <p:nvSpPr>
            <p:cNvPr id="9" name="Freeform 9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183088" y="3546210"/>
            <a:ext cx="3076212" cy="978333"/>
            <a:chOff x="0" y="0"/>
            <a:chExt cx="10367846" cy="3230880"/>
          </a:xfrm>
        </p:grpSpPr>
        <p:sp>
          <p:nvSpPr>
            <p:cNvPr id="11" name="Freeform 11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179146" y="5081173"/>
            <a:ext cx="2775320" cy="3812025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13" name="TextBox 13"/>
          <p:cNvSpPr txBox="1"/>
          <p:nvPr/>
        </p:nvSpPr>
        <p:spPr>
          <a:xfrm>
            <a:off x="1567693" y="5652902"/>
            <a:ext cx="199822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ileron Regular"/>
              </a:rPr>
              <a:t>Songs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77765" y="3693483"/>
            <a:ext cx="578081" cy="60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75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54959" y="3693483"/>
            <a:ext cx="578081" cy="60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75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432154" y="3693483"/>
            <a:ext cx="578081" cy="60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75">
                <a:solidFill>
                  <a:srgbClr val="FFFFFF"/>
                </a:solidFill>
                <a:latin typeface="Aileron Regular Bold"/>
              </a:rPr>
              <a:t>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66362" y="3693483"/>
            <a:ext cx="578081" cy="60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75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43557" y="3693483"/>
            <a:ext cx="578081" cy="60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75">
                <a:solidFill>
                  <a:srgbClr val="FFFFFF"/>
                </a:solidFill>
                <a:latin typeface="Aileron Regular Bold"/>
              </a:rPr>
              <a:t>4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 rot="-10800000">
            <a:off x="2344630" y="4810743"/>
            <a:ext cx="444353" cy="298769"/>
            <a:chOff x="0" y="0"/>
            <a:chExt cx="1930400" cy="12979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4467743" y="5081173"/>
            <a:ext cx="2775320" cy="3812025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22" name="TextBox 22"/>
          <p:cNvSpPr txBox="1"/>
          <p:nvPr/>
        </p:nvSpPr>
        <p:spPr>
          <a:xfrm>
            <a:off x="4856291" y="5433827"/>
            <a:ext cx="1998225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ileron Regular"/>
              </a:rPr>
              <a:t>Artist + Track Data</a:t>
            </a:r>
          </a:p>
        </p:txBody>
      </p:sp>
      <p:grpSp>
        <p:nvGrpSpPr>
          <p:cNvPr id="23" name="Group 23"/>
          <p:cNvGrpSpPr>
            <a:grpSpLocks noChangeAspect="1"/>
          </p:cNvGrpSpPr>
          <p:nvPr/>
        </p:nvGrpSpPr>
        <p:grpSpPr>
          <a:xfrm rot="-10800000">
            <a:off x="5633227" y="4810743"/>
            <a:ext cx="444353" cy="298769"/>
            <a:chOff x="0" y="0"/>
            <a:chExt cx="1930400" cy="12979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25" name="AutoShape 25"/>
          <p:cNvSpPr/>
          <p:nvPr/>
        </p:nvSpPr>
        <p:spPr>
          <a:xfrm>
            <a:off x="7756340" y="5081173"/>
            <a:ext cx="2775320" cy="3812025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26" name="TextBox 26"/>
          <p:cNvSpPr txBox="1"/>
          <p:nvPr/>
        </p:nvSpPr>
        <p:spPr>
          <a:xfrm>
            <a:off x="8144888" y="5652902"/>
            <a:ext cx="199822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ileron Regular"/>
              </a:rPr>
              <a:t>Genre Data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 rot="-10800000">
            <a:off x="8921824" y="4810743"/>
            <a:ext cx="444353" cy="298769"/>
            <a:chOff x="0" y="0"/>
            <a:chExt cx="1930400" cy="12979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9" name="AutoShape 29"/>
          <p:cNvSpPr/>
          <p:nvPr/>
        </p:nvSpPr>
        <p:spPr>
          <a:xfrm>
            <a:off x="14333534" y="5081173"/>
            <a:ext cx="2775320" cy="381202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30" name="TextBox 30"/>
          <p:cNvSpPr txBox="1"/>
          <p:nvPr/>
        </p:nvSpPr>
        <p:spPr>
          <a:xfrm>
            <a:off x="14722082" y="5433827"/>
            <a:ext cx="1998225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125">
                <a:solidFill>
                  <a:srgbClr val="FFFFFF"/>
                </a:solidFill>
                <a:latin typeface="Aileron Regular"/>
              </a:rPr>
              <a:t>Process Song DB</a:t>
            </a:r>
          </a:p>
        </p:txBody>
      </p:sp>
      <p:grpSp>
        <p:nvGrpSpPr>
          <p:cNvPr id="31" name="Group 31"/>
          <p:cNvGrpSpPr>
            <a:grpSpLocks noChangeAspect="1"/>
          </p:cNvGrpSpPr>
          <p:nvPr/>
        </p:nvGrpSpPr>
        <p:grpSpPr>
          <a:xfrm rot="-10800000">
            <a:off x="15499018" y="4810743"/>
            <a:ext cx="444353" cy="298769"/>
            <a:chOff x="0" y="0"/>
            <a:chExt cx="1930400" cy="12979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33" name="AutoShape 33"/>
          <p:cNvSpPr/>
          <p:nvPr/>
        </p:nvSpPr>
        <p:spPr>
          <a:xfrm>
            <a:off x="11044937" y="5081173"/>
            <a:ext cx="2775320" cy="3812025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34" name="TextBox 34"/>
          <p:cNvSpPr txBox="1"/>
          <p:nvPr/>
        </p:nvSpPr>
        <p:spPr>
          <a:xfrm>
            <a:off x="11433485" y="5652902"/>
            <a:ext cx="199822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ileron Regular"/>
              </a:rPr>
              <a:t>Lyrics BoW</a:t>
            </a:r>
          </a:p>
        </p:txBody>
      </p:sp>
      <p:grpSp>
        <p:nvGrpSpPr>
          <p:cNvPr id="35" name="Group 35"/>
          <p:cNvGrpSpPr>
            <a:grpSpLocks noChangeAspect="1"/>
          </p:cNvGrpSpPr>
          <p:nvPr/>
        </p:nvGrpSpPr>
        <p:grpSpPr>
          <a:xfrm rot="-10800000">
            <a:off x="12210421" y="4810743"/>
            <a:ext cx="444353" cy="298769"/>
            <a:chOff x="0" y="0"/>
            <a:chExt cx="1930400" cy="12979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3534358" y="1735498"/>
            <a:ext cx="11187724" cy="1039832"/>
            <a:chOff x="0" y="0"/>
            <a:chExt cx="14916965" cy="1386443"/>
          </a:xfrm>
        </p:grpSpPr>
        <p:sp>
          <p:nvSpPr>
            <p:cNvPr id="38" name="TextBox 38"/>
            <p:cNvSpPr txBox="1"/>
            <p:nvPr/>
          </p:nvSpPr>
          <p:spPr>
            <a:xfrm>
              <a:off x="0" y="807746"/>
              <a:ext cx="1491696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r>
                <a:rPr lang="en-US" sz="2600" u="none" spc="130" dirty="0">
                  <a:solidFill>
                    <a:srgbClr val="191919"/>
                  </a:solidFill>
                  <a:latin typeface="Aileron Regular"/>
                </a:rPr>
                <a:t>5-Steps of Feature Engineering for Music Recommendation Engine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47625"/>
              <a:ext cx="14916965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3538A"/>
                  </a:solidFill>
                  <a:latin typeface="Aileron Heavy"/>
                </a:rPr>
                <a:t> DATA PROCESSING PIPELINE 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51817" y="6527128"/>
            <a:ext cx="2629977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Original data set provided by GreatLearning Team as input</a:t>
            </a:r>
          </a:p>
          <a:p>
            <a:pPr>
              <a:lnSpc>
                <a:spcPts val="2399"/>
              </a:lnSpc>
            </a:pPr>
            <a:endParaRPr lang="en-US" sz="1600" spc="80">
              <a:solidFill>
                <a:srgbClr val="191919"/>
              </a:solidFill>
              <a:latin typeface="Aileron Regular"/>
            </a:endParaRPr>
          </a:p>
          <a:p>
            <a:pPr>
              <a:lnSpc>
                <a:spcPts val="2400"/>
              </a:lnSpc>
            </a:pPr>
            <a:endParaRPr lang="en-US" sz="1600" spc="80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613086" y="6527128"/>
            <a:ext cx="2629977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</a:rPr>
              <a:t>Add Track ID and Artist data from SQLite track_metadata.db </a:t>
            </a:r>
          </a:p>
          <a:p>
            <a:pPr>
              <a:lnSpc>
                <a:spcPts val="2400"/>
              </a:lnSpc>
            </a:pPr>
            <a:endParaRPr lang="en-US" sz="1599" spc="79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893608" y="6475227"/>
            <a:ext cx="2500783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</a:rPr>
              <a:t>Add genre data to songs provided by TU Wien Informatics </a:t>
            </a:r>
          </a:p>
          <a:p>
            <a:pPr>
              <a:lnSpc>
                <a:spcPts val="2400"/>
              </a:lnSpc>
            </a:pPr>
            <a:endParaRPr lang="en-US" sz="1599" spc="79">
              <a:solidFill>
                <a:srgbClr val="191919"/>
              </a:solidFill>
              <a:latin typeface="Aileron Regular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4406206" y="6527128"/>
            <a:ext cx="2629977" cy="175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79">
                <a:solidFill>
                  <a:srgbClr val="E9EEE5"/>
                </a:solidFill>
                <a:latin typeface="Aileron Regular"/>
              </a:rPr>
              <a:t>Handle missing values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79">
                <a:solidFill>
                  <a:srgbClr val="E9EEE5"/>
                </a:solidFill>
                <a:latin typeface="Aileron Regular"/>
              </a:rPr>
              <a:t>Handle null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79">
                <a:solidFill>
                  <a:srgbClr val="E9EEE5"/>
                </a:solidFill>
                <a:latin typeface="Aileron Regular"/>
              </a:rPr>
              <a:t>Handle duplicates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79">
                <a:solidFill>
                  <a:srgbClr val="E9EEE5"/>
                </a:solidFill>
                <a:latin typeface="Aileron Regular"/>
              </a:rPr>
              <a:t>Drop unimportant features</a:t>
            </a:r>
          </a:p>
          <a:p>
            <a:pPr>
              <a:lnSpc>
                <a:spcPts val="2400"/>
              </a:lnSpc>
            </a:pPr>
            <a:endParaRPr lang="en-US" sz="1599" spc="79">
              <a:solidFill>
                <a:srgbClr val="E9EEE5"/>
              </a:solidFill>
              <a:latin typeface="Aileron Regular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190280" y="6517603"/>
            <a:ext cx="2629977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</a:rPr>
              <a:t>MusicXMatch dataset containing a list of the 5000 words the most used in the songs in Bag of Word format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istogram&#10;&#10;Description automatically generated">
            <a:extLst>
              <a:ext uri="{FF2B5EF4-FFF2-40B4-BE49-F238E27FC236}">
                <a16:creationId xmlns:a16="http://schemas.microsoft.com/office/drawing/2014/main" id="{BBF2FAA3-0D76-934D-9EDA-A4CC7B6A9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04900"/>
            <a:ext cx="984504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26282F-AC8B-6046-AB26-76041CF59BE1}"/>
              </a:ext>
            </a:extLst>
          </p:cNvPr>
          <p:cNvSpPr/>
          <p:nvPr/>
        </p:nvSpPr>
        <p:spPr>
          <a:xfrm>
            <a:off x="914400" y="592060"/>
            <a:ext cx="3271408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3640"/>
              </a:lnSpc>
            </a:pPr>
            <a:r>
              <a:rPr lang="en-US" spc="130" dirty="0">
                <a:solidFill>
                  <a:srgbClr val="191919"/>
                </a:solidFill>
                <a:latin typeface="Aileron Regular"/>
              </a:rPr>
              <a:t>Number of Songs per year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D8A46174-607F-2B4B-B502-D0F7B9905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40" y="1071033"/>
            <a:ext cx="7857169" cy="76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BA3C700C-5CCF-584F-9493-45A610D7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0100"/>
            <a:ext cx="8331200" cy="8305800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2B53678-EB59-F84B-AE9C-7E2F6E02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0" y="844550"/>
            <a:ext cx="9359900" cy="82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4F0B0B-2C6D-604D-9B3C-745E8950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267"/>
            <a:ext cx="9238422" cy="59436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1B64940-72E1-D04B-80D3-1F8DA5F6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4881033"/>
            <a:ext cx="10350500" cy="497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EAF3F9-566F-B045-A47F-B012471B8DCD}"/>
              </a:ext>
            </a:extLst>
          </p:cNvPr>
          <p:cNvSpPr/>
          <p:nvPr/>
        </p:nvSpPr>
        <p:spPr>
          <a:xfrm>
            <a:off x="8305800" y="4389360"/>
            <a:ext cx="3978653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3640"/>
              </a:lnSpc>
            </a:pPr>
            <a:r>
              <a:rPr lang="en-US" spc="130" dirty="0">
                <a:solidFill>
                  <a:srgbClr val="191919"/>
                </a:solidFill>
                <a:latin typeface="Aileron Regular"/>
              </a:rPr>
              <a:t>Artist distribution by geography</a:t>
            </a:r>
          </a:p>
        </p:txBody>
      </p:sp>
    </p:spTree>
    <p:extLst>
      <p:ext uri="{BB962C8B-B14F-4D97-AF65-F5344CB8AC3E}">
        <p14:creationId xmlns:p14="http://schemas.microsoft.com/office/powerpoint/2010/main" val="422082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41822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6282F-AC8B-6046-AB26-76041CF59BE1}"/>
              </a:ext>
            </a:extLst>
          </p:cNvPr>
          <p:cNvSpPr/>
          <p:nvPr/>
        </p:nvSpPr>
        <p:spPr>
          <a:xfrm>
            <a:off x="1150935" y="2670991"/>
            <a:ext cx="5373109" cy="2195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spc="13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songs are recorded across the world?</a:t>
            </a:r>
          </a:p>
        </p:txBody>
      </p:sp>
      <p:grpSp>
        <p:nvGrpSpPr>
          <p:cNvPr id="59" name="Group 5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0935" y="1022442"/>
            <a:ext cx="1692574" cy="1270809"/>
            <a:chOff x="668003" y="1684057"/>
            <a:chExt cx="1128382" cy="84720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6C907763-2C43-7944-9952-0BA7BAF88424}"/>
              </a:ext>
            </a:extLst>
          </p:cNvPr>
          <p:cNvSpPr txBox="1"/>
          <p:nvPr/>
        </p:nvSpPr>
        <p:spPr>
          <a:xfrm>
            <a:off x="649224" y="5074681"/>
            <a:ext cx="6056375" cy="4189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The drill-in world map allows us to visualize how songs are recorded across the world.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You can drill in to identify that there are –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82 songs recorded in Mumbai,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36 songs in Pune,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139 songs in Chennai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29 in Karnataka etc.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D9170C3-19F3-F249-893D-45360FCE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78" y="1496501"/>
            <a:ext cx="9963798" cy="64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155</Words>
  <Application>Microsoft Macintosh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Aileron Heavy</vt:lpstr>
      <vt:lpstr>Arial</vt:lpstr>
      <vt:lpstr>Aileron Regular</vt:lpstr>
      <vt:lpstr>Aileron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Arrow Chart Presentation</dc:title>
  <cp:lastModifiedBy>Sachin Sawant</cp:lastModifiedBy>
  <cp:revision>5</cp:revision>
  <dcterms:created xsi:type="dcterms:W3CDTF">2006-08-16T00:00:00Z</dcterms:created>
  <dcterms:modified xsi:type="dcterms:W3CDTF">2021-01-23T07:30:44Z</dcterms:modified>
  <dc:identifier>DAETIOVXfRA</dc:identifier>
</cp:coreProperties>
</file>