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16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5EA5CD-3078-4CC3-856C-E81BBF52C27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819AAD-9365-4BBD-A652-D4E2B82A38A4}"/>
              </a:ext>
            </a:extLst>
          </p:cNvPr>
          <p:cNvCxnSpPr/>
          <p:nvPr/>
        </p:nvCxnSpPr>
        <p:spPr>
          <a:xfrm>
            <a:off x="1208088" y="4475163"/>
            <a:ext cx="987583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F2E451-9109-48C5-BE5B-D3456764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6BAC2-A822-48BE-BAB3-753E70761432}" type="datetime1">
              <a:rPr lang="en-US"/>
              <a:pPr>
                <a:defRPr/>
              </a:pPr>
              <a:t>1/24/2021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AA73A7-2EA0-43A2-A652-6FE94CD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09FAFFA-621D-4F89-B7D0-9302B874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A0F16-2F4D-4501-A0EE-DB5ACCE034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3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34320-30BD-4A49-8636-9A0D110A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EA7CC-03EC-4D63-9451-B99D807B9138}" type="datetime1">
              <a:rPr lang="en-US"/>
              <a:pPr>
                <a:defRPr/>
              </a:pPr>
              <a:t>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19DD1-D995-49CC-9DC7-D1BF2B64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49274-C280-4AF4-80C8-72FF4699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A26EA-1D26-423D-AC32-F6B55090D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25DE56-BFB3-4A14-A152-500663D73D5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56C1D21A-FD21-4FAD-9D5E-D779D49C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789B0-D5C5-4580-B511-A3CCB810AF3E}" type="datetime1">
              <a:rPr lang="en-US"/>
              <a:pPr>
                <a:defRPr/>
              </a:pPr>
              <a:t>1/24/2021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BA4973-C897-429C-8F94-25829BD1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84F5D05C-CE16-44C9-A7FA-7945ED9F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3BCE8-B6C8-4E76-96D5-80157D35B4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3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D3D4E-B164-46CF-9BE7-AA58EC0A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88" y="6446838"/>
            <a:ext cx="25844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8B9D2-C24A-489C-BE29-54FE253EB3A3}" type="datetime1">
              <a:rPr lang="en-US"/>
              <a:pPr>
                <a:defRPr/>
              </a:pPr>
              <a:t>1/24/2021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2E031-5ECA-442B-9FA7-7BF3AB13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6963" y="6446838"/>
            <a:ext cx="68183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3643E-13DB-47E6-954D-40C36381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438" y="6446838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963A1-3EFD-4118-BD65-AE797777AA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5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1EC0D-3515-457A-9451-3667913A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7479C-6B07-479E-9B7D-5EC89DECD8DC}" type="datetime1">
              <a:rPr lang="en-US"/>
              <a:pPr>
                <a:defRPr/>
              </a:pPr>
              <a:t>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24032-2A85-46FC-988B-7809BBD0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53A29-4F54-4807-88C1-B35CF28B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E47DC-433C-4DF2-A163-7652FE79F0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7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2C1DF7-870C-4F1B-B30F-A5179EFC677F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69D5A-37FC-4D02-8F63-4CDC6470BBF4}"/>
              </a:ext>
            </a:extLst>
          </p:cNvPr>
          <p:cNvCxnSpPr/>
          <p:nvPr/>
        </p:nvCxnSpPr>
        <p:spPr>
          <a:xfrm>
            <a:off x="1208088" y="4484688"/>
            <a:ext cx="987583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5A1467D6-7C35-42CB-A2A5-D23B7064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0B1D2-4C44-4495-AAE1-246826547A38}" type="datetime1">
              <a:rPr lang="en-US"/>
              <a:pPr>
                <a:defRPr/>
              </a:pPr>
              <a:t>1/24/2021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F795C08-83FF-41B3-898B-F42371DA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C4817033-0F98-45FB-AB98-D71A4A1F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C3E15-6229-4118-8DD5-A60967533B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6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856FB45-7282-4B50-B6A3-E980C85F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105EA-A48B-4253-86E3-1E380E54346E}" type="datetime1">
              <a:rPr lang="en-US"/>
              <a:pPr>
                <a:defRPr/>
              </a:pPr>
              <a:t>1/24/2021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7B91DA1-E665-401D-AF79-20E9EBB0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8C39FF-F6FF-4B68-BA7C-B2327B3E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456B4-5DD7-41C0-AF78-10F1E66199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9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7F23D24-5287-4CE3-BFFD-42019AF6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FBB60-ECA9-4D5B-B7FC-B61ADD51D429}" type="datetime1">
              <a:rPr lang="en-US"/>
              <a:pPr>
                <a:defRPr/>
              </a:pPr>
              <a:t>1/24/2021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84CF58A-FD0D-4775-8F05-83AEFAF1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8042115-84F9-4D80-9B74-F6BBCEA6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244E6-131C-4C80-A203-9FE1B230DE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0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FE49AA8-4F22-4DBD-8823-0A053A3C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AA962-787A-4E4C-A391-2B8D578D14FD}" type="datetime1">
              <a:rPr lang="en-US"/>
              <a:pPr>
                <a:defRPr/>
              </a:pPr>
              <a:t>1/24/2021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CEE238-A4CA-4DF2-A052-25C9DD4E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729C4BB-8CCE-46D9-ABC4-DF0E6F86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6714F-11C5-444D-A5D1-F7BC5ADFD9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4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7600C6-A95D-4A7E-8AB2-088CDB0B5099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B3E7284C-70A1-4CF9-BB30-7177C7AB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14043-CF08-4650-99CE-948F35695911}" type="datetime1">
              <a:rPr lang="en-US"/>
              <a:pPr>
                <a:defRPr/>
              </a:pPr>
              <a:t>1/24/2021</a:t>
            </a:fld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C7154A7-115E-46AE-AC1A-069D5DEF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9DEAFD6-EF7E-4F07-A88B-E15C89BF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E8111-48B7-4261-BB27-E7535DE3B8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8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F1E641-9EDE-4A16-ACE4-7E371283E344}"/>
              </a:ext>
            </a:extLst>
          </p:cNvPr>
          <p:cNvSpPr/>
          <p:nvPr/>
        </p:nvSpPr>
        <p:spPr>
          <a:xfrm>
            <a:off x="0" y="0"/>
            <a:ext cx="465455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2E3DBB6-7872-4017-A9C7-9CD27FE5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938" y="6446838"/>
            <a:ext cx="35179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89C07F5A-20DB-4761-99CB-C20FB7356154}" type="datetime1">
              <a:rPr lang="en-US"/>
              <a:pPr>
                <a:defRPr/>
              </a:pPr>
              <a:t>1/24/2021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2F615EC-AA6E-46B7-9E0E-177525889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59413" y="6446838"/>
            <a:ext cx="5334000" cy="365125"/>
          </a:xfrm>
        </p:spPr>
        <p:txBody>
          <a:bodyPr/>
          <a:lstStyle>
            <a:lvl1pPr algn="l"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49BC3CF-A1BA-4DB8-8459-330B0A73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4AF3366-EC0C-4050-983B-D2D702443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3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ED3EEDE-52D7-42AD-AC75-9211538900EE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62A24EDB-B6DC-4256-98A2-D1AE21D4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09B20FB-A0E4-427B-B86A-B40D18E809E4}" type="datetime1">
              <a:rPr lang="en-US"/>
              <a:pPr>
                <a:defRPr/>
              </a:pPr>
              <a:t>1/24/2021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2541977-4EBC-42F6-A63E-E0031C0F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FBC408C-790B-4EA8-9ABE-84D0A7EE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4054C-1C6B-40C0-8F47-706A077B5D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36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4105B3-3CAE-4AFE-8B52-36F0C01377B9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AB9C3-E431-4C42-9750-4E77675B5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79969FA-70AF-4085-99B6-9118C0251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96963" y="2108200"/>
            <a:ext cx="10058400" cy="376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4B7B8-E1E8-4EEB-A9A4-4DCBBEA30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488" y="6446838"/>
            <a:ext cx="2584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6401A043-89F0-451B-AEBE-740BE0251BEC}" type="datetime1">
              <a:rPr lang="en-US"/>
              <a:pPr>
                <a:defRPr/>
              </a:pPr>
              <a:t>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7BF78-D9CC-4D6F-8CC9-0B2130CA3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6963" y="6446838"/>
            <a:ext cx="6818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cap="all" baseline="0" dirty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DCE71-8DF1-455C-A9DB-567A49961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3438" y="6446838"/>
            <a:ext cx="77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058FB1B8-3C58-4B41-9793-7497BD59EE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DB77F9-F3B8-4C8E-BDA8-DA518F0D3B95}"/>
              </a:ext>
            </a:extLst>
          </p:cNvPr>
          <p:cNvCxnSpPr/>
          <p:nvPr/>
        </p:nvCxnSpPr>
        <p:spPr>
          <a:xfrm>
            <a:off x="1193800" y="1897063"/>
            <a:ext cx="996632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6" r:id="rId2"/>
    <p:sldLayoutId id="2147483763" r:id="rId3"/>
    <p:sldLayoutId id="2147483757" r:id="rId4"/>
    <p:sldLayoutId id="2147483758" r:id="rId5"/>
    <p:sldLayoutId id="2147483759" r:id="rId6"/>
    <p:sldLayoutId id="2147483764" r:id="rId7"/>
    <p:sldLayoutId id="2147483765" r:id="rId8"/>
    <p:sldLayoutId id="2147483766" r:id="rId9"/>
    <p:sldLayoutId id="2147483760" r:id="rId10"/>
    <p:sldLayoutId id="2147483767" r:id="rId11"/>
    <p:sldLayoutId id="2147483761" r:id="rId12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7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700">
          <a:solidFill>
            <a:srgbClr val="404040"/>
          </a:solidFill>
          <a:latin typeface="Bookman Old Style" panose="02050604050505020204" pitchFamily="18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700">
          <a:solidFill>
            <a:srgbClr val="404040"/>
          </a:solidFill>
          <a:latin typeface="Bookman Old Style" panose="02050604050505020204" pitchFamily="18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700">
          <a:solidFill>
            <a:srgbClr val="404040"/>
          </a:solidFill>
          <a:latin typeface="Bookman Old Style" panose="02050604050505020204" pitchFamily="18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700">
          <a:solidFill>
            <a:srgbClr val="404040"/>
          </a:solidFill>
          <a:latin typeface="Bookman Old Style" panose="020506040505050202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700">
          <a:solidFill>
            <a:srgbClr val="404040"/>
          </a:solidFill>
          <a:latin typeface="Bookman Old Style" panose="020506040505050202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700">
          <a:solidFill>
            <a:srgbClr val="404040"/>
          </a:solidFill>
          <a:latin typeface="Bookman Old Style" panose="020506040505050202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700">
          <a:solidFill>
            <a:srgbClr val="404040"/>
          </a:solidFill>
          <a:latin typeface="Bookman Old Style" panose="020506040505050202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700">
          <a:solidFill>
            <a:srgbClr val="404040"/>
          </a:solidFill>
          <a:latin typeface="Bookman Old Style" panose="02050604050505020204" pitchFamily="18" charset="0"/>
        </a:defRPr>
      </a:lvl9pPr>
    </p:titleStyle>
    <p:bodyStyle>
      <a:lvl1pPr marL="90488" indent="-90488" algn="l" rtl="0" fontAlgn="base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fontAlgn="base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fontAlgn="base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sz="13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fontAlgn="base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fontAlgn="base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 descr="&quot;&quot;">
            <a:extLst>
              <a:ext uri="{FF2B5EF4-FFF2-40B4-BE49-F238E27FC236}">
                <a16:creationId xmlns:a16="http://schemas.microsoft.com/office/drawing/2014/main" id="{E719D472-C623-4CC3-89F9-55D620FF21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3125-D266-47F6-A58A-4A8A29DA9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550" y="639763"/>
            <a:ext cx="6253163" cy="36845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Ground truth finding on Song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75B1D-696A-411A-B79E-7DD801DF2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550" y="4672013"/>
            <a:ext cx="6269038" cy="1022350"/>
          </a:xfrm>
        </p:spPr>
        <p:txBody>
          <a:bodyPr rtlCol="0"/>
          <a:lstStyle/>
          <a:p>
            <a:pPr fontAlgn="auto">
              <a:defRPr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 4 – MIT &amp; Great learning advanced data science bootcamp</a:t>
            </a:r>
          </a:p>
        </p:txBody>
      </p:sp>
      <p:pic>
        <p:nvPicPr>
          <p:cNvPr id="8197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912622D6-C67C-4132-81EB-3AC6762BC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35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Connector 23" descr="&quot;&quot;">
            <a:extLst>
              <a:ext uri="{FF2B5EF4-FFF2-40B4-BE49-F238E27FC236}">
                <a16:creationId xmlns:a16="http://schemas.microsoft.com/office/drawing/2014/main" id="{C02985CE-4A72-475A-B15D-A4F70D732CB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663" y="4498975"/>
            <a:ext cx="563562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767E-4A2A-4B90-9200-F7E5DB03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0" y="227013"/>
            <a:ext cx="10058400" cy="1450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Case 1 – Searching from words in Title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19" name="AutoShape 8">
            <a:extLst>
              <a:ext uri="{FF2B5EF4-FFF2-40B4-BE49-F238E27FC236}">
                <a16:creationId xmlns:a16="http://schemas.microsoft.com/office/drawing/2014/main" id="{33C1789A-9EA6-41C4-8FA2-E802DCB929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20" name="AutoShape 10">
            <a:extLst>
              <a:ext uri="{FF2B5EF4-FFF2-40B4-BE49-F238E27FC236}">
                <a16:creationId xmlns:a16="http://schemas.microsoft.com/office/drawing/2014/main" id="{6DB03E8C-4770-4DDF-860B-2EC735E98B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65588" y="2867025"/>
            <a:ext cx="5842000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pic>
        <p:nvPicPr>
          <p:cNvPr id="9221" name="Picture 10">
            <a:extLst>
              <a:ext uri="{FF2B5EF4-FFF2-40B4-BE49-F238E27FC236}">
                <a16:creationId xmlns:a16="http://schemas.microsoft.com/office/drawing/2014/main" id="{01A2F193-9605-4EBE-854A-4CA6E046B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2921000"/>
            <a:ext cx="7119938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extBox 12">
            <a:extLst>
              <a:ext uri="{FF2B5EF4-FFF2-40B4-BE49-F238E27FC236}">
                <a16:creationId xmlns:a16="http://schemas.microsoft.com/office/drawing/2014/main" id="{0A8382E4-C15A-43E7-8064-71E3A9695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1987550"/>
            <a:ext cx="11006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/>
            <a:r>
              <a:rPr lang="en-US" altLang="en-US" sz="1200"/>
              <a:t>Searching from title can be different from searching in a combination of “</a:t>
            </a:r>
            <a:r>
              <a:rPr lang="en-US" altLang="en-US" sz="1200">
                <a:solidFill>
                  <a:srgbClr val="262730"/>
                </a:solidFill>
                <a:latin typeface="IBM Plex Sans"/>
              </a:rPr>
              <a:t> title, artist name, release, and genre”. User may want to search from title with few words which is on top of his head. </a:t>
            </a:r>
            <a:r>
              <a:rPr lang="en-US" altLang="en-US" sz="1200"/>
              <a:t> </a:t>
            </a:r>
            <a:endParaRPr lang="en-IN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6DA224-EE51-47A9-A0FC-DFCB649D7E0A}"/>
              </a:ext>
            </a:extLst>
          </p:cNvPr>
          <p:cNvSpPr txBox="1"/>
          <p:nvPr/>
        </p:nvSpPr>
        <p:spPr>
          <a:xfrm>
            <a:off x="402454" y="2508178"/>
            <a:ext cx="4447713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highlight>
                  <a:srgbClr val="00FFFF"/>
                </a:highlight>
                <a:latin typeface="+mn-lt"/>
              </a:rPr>
              <a:t>Searching from title</a:t>
            </a:r>
            <a:endParaRPr lang="en-IN" sz="1200" dirty="0">
              <a:highlight>
                <a:srgbClr val="00FFFF"/>
              </a:highlight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ADB116-D2F0-442C-A1E1-BE078384DF40}"/>
              </a:ext>
            </a:extLst>
          </p:cNvPr>
          <p:cNvSpPr txBox="1"/>
          <p:nvPr/>
        </p:nvSpPr>
        <p:spPr>
          <a:xfrm>
            <a:off x="9396250" y="2470653"/>
            <a:ext cx="4447713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highlight>
                  <a:srgbClr val="00FFFF"/>
                </a:highlight>
                <a:latin typeface="+mn-lt"/>
              </a:rPr>
              <a:t>Content based search</a:t>
            </a:r>
            <a:endParaRPr lang="en-IN" sz="1200" dirty="0">
              <a:highlight>
                <a:srgbClr val="00FFFF"/>
              </a:highlight>
              <a:latin typeface="+mn-lt"/>
            </a:endParaRPr>
          </a:p>
        </p:txBody>
      </p:sp>
      <p:pic>
        <p:nvPicPr>
          <p:cNvPr id="9225" name="Picture 18">
            <a:extLst>
              <a:ext uri="{FF2B5EF4-FFF2-40B4-BE49-F238E27FC236}">
                <a16:creationId xmlns:a16="http://schemas.microsoft.com/office/drawing/2014/main" id="{097B27D7-99EF-445B-BB68-AB9D0F7CE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2755900"/>
            <a:ext cx="3106737" cy="33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B568-9E0F-4B1E-85B0-6BDB09D3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Case 2 – searching from “</a:t>
            </a:r>
            <a:r>
              <a:rPr lang="en-US" sz="4800" dirty="0">
                <a:solidFill>
                  <a:srgbClr val="262730"/>
                </a:solidFill>
                <a:latin typeface="IBM Plex Sans"/>
              </a:rPr>
              <a:t>title, artist name, release, and genre”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44420748-8EA7-4A85-96B6-C290100589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Using str.contains &amp; str.match in text we are able to get the almost same results as content based filtering results for multiple observation. 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EF3C-81AE-4316-B419-EA222971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Popularity as per the Artist Name along with Region 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CAA51855-2ED8-4E19-9063-6A2945766B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the design we can introduce Artist name along with Region to slice popularity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250C-8E7C-4361-93AE-F09EAA330F9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4800"/>
              <a:t>Case 3 – collaborative filtering with user recommendation</a:t>
            </a:r>
            <a:endParaRPr lang="en-IN" altLang="en-US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26A7BD9C-4F60-4925-B3F1-D1AFADE581F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47713" y="2108200"/>
            <a:ext cx="10058400" cy="3760788"/>
          </a:xfrm>
        </p:spPr>
        <p:txBody>
          <a:bodyPr/>
          <a:lstStyle/>
          <a:p>
            <a:r>
              <a:rPr lang="en-US" altLang="en-US" sz="1200"/>
              <a:t>Finding song recommendation for a set of users.</a:t>
            </a:r>
          </a:p>
          <a:p>
            <a:r>
              <a:rPr lang="en-US" altLang="en-US" sz="1200"/>
              <a:t>Sample user’s set used :-</a:t>
            </a:r>
          </a:p>
          <a:p>
            <a:endParaRPr lang="en-US" altLang="en-US" sz="1200"/>
          </a:p>
          <a:p>
            <a:endParaRPr lang="en-US" altLang="en-US" sz="1200"/>
          </a:p>
          <a:p>
            <a:r>
              <a:rPr lang="en-US" altLang="en-US" sz="1200"/>
              <a:t>Sample recommendation for each user in the set :-</a:t>
            </a:r>
          </a:p>
          <a:p>
            <a:endParaRPr lang="en-IN" altLang="en-US" sz="1200"/>
          </a:p>
          <a:p>
            <a:endParaRPr lang="en-IN" altLang="en-US" sz="1200"/>
          </a:p>
        </p:txBody>
      </p:sp>
      <p:pic>
        <p:nvPicPr>
          <p:cNvPr id="12293" name="Picture 5">
            <a:extLst>
              <a:ext uri="{FF2B5EF4-FFF2-40B4-BE49-F238E27FC236}">
                <a16:creationId xmlns:a16="http://schemas.microsoft.com/office/drawing/2014/main" id="{5A527309-6EA1-46EC-AC51-2F2FC70FF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8" y="2773363"/>
            <a:ext cx="57451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>
            <a:extLst>
              <a:ext uri="{FF2B5EF4-FFF2-40B4-BE49-F238E27FC236}">
                <a16:creationId xmlns:a16="http://schemas.microsoft.com/office/drawing/2014/main" id="{86B965AF-FEF6-4E62-A366-204447133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3968750"/>
            <a:ext cx="5067300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285010A8-6B1E-46D8-8D09-BAEC3F494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3984625"/>
            <a:ext cx="55816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{55CBAE73-CCBE-491F-A1C9-F1144C1DB57A}tf56160789_win32</Template>
  <TotalTime>167</TotalTime>
  <Words>172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Franklin Gothic Book</vt:lpstr>
      <vt:lpstr>Arial</vt:lpstr>
      <vt:lpstr>Bookman Old Style</vt:lpstr>
      <vt:lpstr>Calibri</vt:lpstr>
      <vt:lpstr>IBM Plex Sans</vt:lpstr>
      <vt:lpstr>1_RetrospectVTI</vt:lpstr>
      <vt:lpstr>Ground truth finding on Song Recommendation system</vt:lpstr>
      <vt:lpstr>Case 1 – Searching from words in Title. </vt:lpstr>
      <vt:lpstr>Case 2 – searching from “title, artist name, release, and genre”</vt:lpstr>
      <vt:lpstr>Popularity as per the Artist Name along with Region </vt:lpstr>
      <vt:lpstr>Case 3 – collaborative filtering with user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truth finding on Song Recommendation system</dc:title>
  <dc:creator>Singh A</dc:creator>
  <cp:lastModifiedBy>cloudconvert_13</cp:lastModifiedBy>
  <cp:revision>7</cp:revision>
  <dcterms:created xsi:type="dcterms:W3CDTF">2021-01-18T18:40:03Z</dcterms:created>
  <dcterms:modified xsi:type="dcterms:W3CDTF">2021-01-24T09:24:31Z</dcterms:modified>
</cp:coreProperties>
</file>