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9FACE4-FEB0-4C05-A2F1-5CC393A86F9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B9C5-F4D7-443D-BA18-24D680FF7D1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FACE4-FEB0-4C05-A2F1-5CC393A86F9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384815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FACE4-FEB0-4C05-A2F1-5CC393A86F9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B9C5-F4D7-443D-BA18-24D680FF7D1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61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FACE4-FEB0-4C05-A2F1-5CC393A86F9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18278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9FACE4-FEB0-4C05-A2F1-5CC393A86F9B}"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4B9C5-F4D7-443D-BA18-24D680FF7D1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29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FACE4-FEB0-4C05-A2F1-5CC393A86F9B}"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143749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9FACE4-FEB0-4C05-A2F1-5CC393A86F9B}"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222849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FACE4-FEB0-4C05-A2F1-5CC393A86F9B}"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400697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FACE4-FEB0-4C05-A2F1-5CC393A86F9B}"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93387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FACE4-FEB0-4C05-A2F1-5CC393A86F9B}"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4B9C5-F4D7-443D-BA18-24D680FF7D19}" type="slidenum">
              <a:rPr lang="en-IN" smtClean="0"/>
              <a:t>‹#›</a:t>
            </a:fld>
            <a:endParaRPr lang="en-IN"/>
          </a:p>
        </p:txBody>
      </p:sp>
    </p:spTree>
    <p:extLst>
      <p:ext uri="{BB962C8B-B14F-4D97-AF65-F5344CB8AC3E}">
        <p14:creationId xmlns:p14="http://schemas.microsoft.com/office/powerpoint/2010/main" val="81338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FACE4-FEB0-4C05-A2F1-5CC393A86F9B}"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4B9C5-F4D7-443D-BA18-24D680FF7D1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3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9FACE4-FEB0-4C05-A2F1-5CC393A86F9B}" type="datetimeFigureOut">
              <a:rPr lang="en-IN" smtClean="0"/>
              <a:t>21-03-2023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14B9C5-F4D7-443D-BA18-24D680FF7D1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547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960137"/>
            <a:ext cx="8781393" cy="1463040"/>
          </a:xfrm>
        </p:spPr>
        <p:txBody>
          <a:bodyPr>
            <a:normAutofit/>
          </a:bodyPr>
          <a:lstStyle/>
          <a:p>
            <a:r>
              <a:rPr lang="en-US" dirty="0"/>
              <a:t>How to Build a Career in Open Source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126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IN" dirty="0"/>
          </a:p>
        </p:txBody>
      </p:sp>
      <p:sp>
        <p:nvSpPr>
          <p:cNvPr id="3" name="Content Placeholder 2"/>
          <p:cNvSpPr>
            <a:spLocks noGrp="1"/>
          </p:cNvSpPr>
          <p:nvPr>
            <p:ph idx="1"/>
          </p:nvPr>
        </p:nvSpPr>
        <p:spPr>
          <a:xfrm>
            <a:off x="1024128" y="1439917"/>
            <a:ext cx="9720073" cy="4869443"/>
          </a:xfrm>
        </p:spPr>
        <p:txBody>
          <a:bodyPr/>
          <a:lstStyle/>
          <a:p>
            <a:r>
              <a:rPr lang="en-US" dirty="0">
                <a:solidFill>
                  <a:srgbClr val="FF0000"/>
                </a:solidFill>
              </a:rPr>
              <a:t>Open Source Contribution for a Company</a:t>
            </a:r>
          </a:p>
          <a:p>
            <a:r>
              <a:rPr lang="en-US" dirty="0">
                <a:latin typeface="Times New Roman" panose="02020603050405020304" pitchFamily="18" charset="0"/>
                <a:cs typeface="Times New Roman" panose="02020603050405020304" pitchFamily="18" charset="0"/>
              </a:rPr>
              <a:t>It’s unlikely that you’ll find an organization that doesn’t benefit in some way from open source contribution.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fact, many large corporations have an entire open source program devoted to </a:t>
            </a:r>
            <a:r>
              <a:rPr lang="en-US" dirty="0" smtClean="0">
                <a:latin typeface="Times New Roman" panose="02020603050405020304" pitchFamily="18" charset="0"/>
                <a:cs typeface="Times New Roman" panose="02020603050405020304" pitchFamily="18" charset="0"/>
              </a:rPr>
              <a:t>contributing </a:t>
            </a:r>
            <a:r>
              <a:rPr lang="en-US" dirty="0">
                <a:latin typeface="Times New Roman" panose="02020603050405020304" pitchFamily="18" charset="0"/>
                <a:cs typeface="Times New Roman" panose="02020603050405020304" pitchFamily="18" charset="0"/>
              </a:rPr>
              <a:t>to open source communities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Insight and access:</a:t>
            </a:r>
            <a:r>
              <a:rPr lang="en-US" dirty="0">
                <a:latin typeface="Times New Roman" panose="02020603050405020304" pitchFamily="18" charset="0"/>
                <a:cs typeface="Times New Roman" panose="02020603050405020304" pitchFamily="18" charset="0"/>
              </a:rPr>
              <a:t>  Open source contribution gives companies direct access to those who know the project inside and out. These individuals know the direction the project is going in and where the barriers to progress may lie.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03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Reduce Technical Debt: </a:t>
            </a:r>
            <a:r>
              <a:rPr lang="en-US" dirty="0">
                <a:latin typeface="Times New Roman" panose="02020603050405020304" pitchFamily="18" charset="0"/>
                <a:cs typeface="Times New Roman" panose="02020603050405020304" pitchFamily="18" charset="0"/>
              </a:rPr>
              <a:t>Organizations can also reduce their technical debt when they contribute a bug fix or improvement to open source projects. Companies that fix bugs or add new features and functionality to an open source project </a:t>
            </a:r>
            <a:r>
              <a:rPr lang="en-US" dirty="0" smtClean="0">
                <a:latin typeface="Times New Roman" panose="02020603050405020304" pitchFamily="18" charset="0"/>
                <a:cs typeface="Times New Roman" panose="02020603050405020304" pitchFamily="18" charset="0"/>
              </a:rPr>
              <a:t>.</a:t>
            </a:r>
          </a:p>
          <a:p>
            <a:pPr algn="just"/>
            <a:r>
              <a:rPr lang="en-US" dirty="0">
                <a:solidFill>
                  <a:srgbClr val="FF0000"/>
                </a:solidFill>
                <a:latin typeface="Times New Roman" panose="02020603050405020304" pitchFamily="18" charset="0"/>
                <a:cs typeface="Times New Roman" panose="02020603050405020304" pitchFamily="18" charset="0"/>
              </a:rPr>
              <a:t>Influence: </a:t>
            </a:r>
            <a:r>
              <a:rPr lang="en-US" dirty="0">
                <a:latin typeface="Times New Roman" panose="02020603050405020304" pitchFamily="18" charset="0"/>
                <a:cs typeface="Times New Roman" panose="02020603050405020304" pitchFamily="18" charset="0"/>
              </a:rPr>
              <a:t>Businesses can also influence the direction of a project when they contribute. Say that an organization wants a project to offer a functionality that’s important to the business. Having active contributors who can implement these potential changes will help guide the project in a favorable direction.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69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Building a skill</a:t>
            </a:r>
            <a:endParaRPr lang="en-IN" dirty="0"/>
          </a:p>
        </p:txBody>
      </p:sp>
      <p:sp>
        <p:nvSpPr>
          <p:cNvPr id="3" name="Content Placeholder 2"/>
          <p:cNvSpPr>
            <a:spLocks noGrp="1"/>
          </p:cNvSpPr>
          <p:nvPr>
            <p:ph idx="1"/>
          </p:nvPr>
        </p:nvSpPr>
        <p:spPr>
          <a:xfrm>
            <a:off x="1024128" y="1849821"/>
            <a:ext cx="9720073" cy="4459539"/>
          </a:xfrm>
        </p:spPr>
        <p:txBody>
          <a:bodyP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start of this journey begins simply by building on a skill that you are good at.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developers work with open source in their free time, building on unskilled areas and </a:t>
            </a:r>
            <a:r>
              <a:rPr lang="en-US" dirty="0" smtClean="0">
                <a:latin typeface="Times New Roman" panose="02020603050405020304" pitchFamily="18" charset="0"/>
                <a:cs typeface="Times New Roman" panose="02020603050405020304" pitchFamily="18" charset="0"/>
              </a:rPr>
              <a:t>channelizing </a:t>
            </a:r>
            <a:r>
              <a:rPr lang="en-US" dirty="0">
                <a:latin typeface="Times New Roman" panose="02020603050405020304" pitchFamily="18" charset="0"/>
                <a:cs typeface="Times New Roman" panose="02020603050405020304" pitchFamily="18" charset="0"/>
              </a:rPr>
              <a:t>these to tech fields.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Skills </a:t>
            </a:r>
            <a:r>
              <a:rPr lang="en-US" dirty="0">
                <a:latin typeface="Times New Roman" panose="02020603050405020304" pitchFamily="18" charset="0"/>
                <a:cs typeface="Times New Roman" panose="02020603050405020304" pitchFamily="18" charset="0"/>
              </a:rPr>
              <a:t>like machine learning (ML), cloud native and Big Data analysis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in demand since many projects revolve around them</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only way to skill up is to apply what is being learnt into a live project.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you have worked on a particular technology and project for a long time, it is the perfect time for analysis</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a proper analysis is done and a skillset has been shaped, the next step is to build your own projects.</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9585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Building projects</a:t>
            </a:r>
            <a:endParaRPr lang="en-IN"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Building a live project, irrespective of the content, has a lot of value. But remember, once it is open sourced, the public response should not be a factor that decides your next step.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whether you build a UI for an application or just document a list of proper notes, resources and URLs, your work can be of great help to open source users</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about different tools helps build open source projects to a great extent. Hence, it is important to learn everything about version control systems,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GitHub and </a:t>
            </a:r>
            <a:r>
              <a:rPr lang="en-US" dirty="0" err="1" smtClean="0">
                <a:latin typeface="Times New Roman" panose="02020603050405020304" pitchFamily="18" charset="0"/>
                <a:cs typeface="Times New Roman" panose="02020603050405020304" pitchFamily="18" charset="0"/>
              </a:rPr>
              <a:t>GitLab</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03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Building a career</a:t>
            </a:r>
            <a:endParaRPr lang="en-IN" dirty="0"/>
          </a:p>
        </p:txBody>
      </p:sp>
      <p:sp>
        <p:nvSpPr>
          <p:cNvPr id="3" name="Content Placeholder 2"/>
          <p:cNvSpPr>
            <a:spLocks noGrp="1"/>
          </p:cNvSpPr>
          <p:nvPr>
            <p:ph idx="1"/>
          </p:nvPr>
        </p:nvSpPr>
        <p:spPr/>
        <p:txBody>
          <a:bodyPr/>
          <a:lstStyle/>
          <a:p>
            <a:r>
              <a:rPr lang="en-US" dirty="0"/>
              <a:t>You </a:t>
            </a:r>
            <a:r>
              <a:rPr lang="en-US" dirty="0" smtClean="0"/>
              <a:t>can </a:t>
            </a:r>
            <a:r>
              <a:rPr lang="en-US" dirty="0"/>
              <a:t>build a career in open source in broadly three ways</a:t>
            </a:r>
            <a:r>
              <a:rPr lang="en-US" dirty="0" smtClean="0"/>
              <a:t>.</a:t>
            </a:r>
          </a:p>
          <a:p>
            <a:pPr>
              <a:buFont typeface="Arial" panose="020B0604020202020204" pitchFamily="34" charset="0"/>
              <a:buChar char="•"/>
            </a:pPr>
            <a:r>
              <a:rPr lang="en-US" b="1" dirty="0">
                <a:solidFill>
                  <a:srgbClr val="FF0000"/>
                </a:solidFill>
              </a:rPr>
              <a:t>Build, scale and </a:t>
            </a:r>
            <a:r>
              <a:rPr lang="en-US" b="1" dirty="0" smtClean="0">
                <a:solidFill>
                  <a:srgbClr val="FF0000"/>
                </a:solidFill>
              </a:rPr>
              <a:t>monetize </a:t>
            </a:r>
            <a:r>
              <a:rPr lang="en-US" b="1" dirty="0">
                <a:solidFill>
                  <a:srgbClr val="FF0000"/>
                </a:solidFill>
              </a:rPr>
              <a:t>your own open source </a:t>
            </a:r>
            <a:r>
              <a:rPr lang="en-US" b="1" dirty="0" smtClean="0">
                <a:solidFill>
                  <a:srgbClr val="FF0000"/>
                </a:solidFill>
              </a:rPr>
              <a:t>project</a:t>
            </a:r>
          </a:p>
          <a:p>
            <a:pPr>
              <a:buFont typeface="Arial" panose="020B0604020202020204" pitchFamily="34" charset="0"/>
              <a:buChar char="•"/>
            </a:pPr>
            <a:r>
              <a:rPr lang="en-US" b="1" dirty="0">
                <a:solidFill>
                  <a:srgbClr val="FF0000"/>
                </a:solidFill>
              </a:rPr>
              <a:t>Work for a company that builds projects with an open source business </a:t>
            </a:r>
            <a:r>
              <a:rPr lang="en-US" b="1" dirty="0" smtClean="0">
                <a:solidFill>
                  <a:srgbClr val="FF0000"/>
                </a:solidFill>
              </a:rPr>
              <a:t>model</a:t>
            </a:r>
          </a:p>
          <a:p>
            <a:pPr>
              <a:buFont typeface="Arial" panose="020B0604020202020204" pitchFamily="34" charset="0"/>
              <a:buChar char="•"/>
            </a:pPr>
            <a:r>
              <a:rPr lang="en-US" b="1" dirty="0">
                <a:solidFill>
                  <a:srgbClr val="FF0000"/>
                </a:solidFill>
              </a:rPr>
              <a:t>Get sponsored to work in open </a:t>
            </a:r>
            <a:r>
              <a:rPr lang="en-US" b="1" dirty="0" smtClean="0">
                <a:solidFill>
                  <a:srgbClr val="FF0000"/>
                </a:solidFill>
              </a:rPr>
              <a:t>source</a:t>
            </a:r>
            <a:endParaRPr lang="en-IN" dirty="0">
              <a:solidFill>
                <a:srgbClr val="FF0000"/>
              </a:solidFill>
            </a:endParaRPr>
          </a:p>
        </p:txBody>
      </p:sp>
    </p:spTree>
    <p:extLst>
      <p:ext uri="{BB962C8B-B14F-4D97-AF65-F5344CB8AC3E}">
        <p14:creationId xmlns:p14="http://schemas.microsoft.com/office/powerpoint/2010/main" val="353386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Build, scale and monetise your own open source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and solving a problem is a good rule of thumb for building your own project.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Noting </a:t>
            </a:r>
            <a:r>
              <a:rPr lang="en-US" dirty="0">
                <a:latin typeface="Times New Roman" panose="02020603050405020304" pitchFamily="18" charset="0"/>
                <a:cs typeface="Times New Roman" panose="02020603050405020304" pitchFamily="18" charset="0"/>
              </a:rPr>
              <a:t>down the problems that others may face will create a demand for it.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new and individual contributors who do not have much funding, social media, blogs, posts and talks at conferences help reaching out to users to a large extent. These platforms can generate a lot of traffic for your open source project</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Funding </a:t>
            </a:r>
            <a:r>
              <a:rPr lang="en-US" dirty="0">
                <a:latin typeface="Times New Roman" panose="02020603050405020304" pitchFamily="18" charset="0"/>
                <a:cs typeface="Times New Roman" panose="02020603050405020304" pitchFamily="18" charset="0"/>
              </a:rPr>
              <a:t>plays an important role in almost all business models. </a:t>
            </a:r>
            <a:r>
              <a:rPr lang="en-US" dirty="0">
                <a:latin typeface="Times New Roman" panose="02020603050405020304" pitchFamily="18" charset="0"/>
                <a:cs typeface="Times New Roman" panose="02020603050405020304" pitchFamily="18" charset="0"/>
              </a:rPr>
              <a:t>The Mozilla Foundation relies on voluntary donations to fund its projects.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MariaDB</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follows the business model of delayed open sourcing.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of IBM’s open source projects follow the open core business model, i.e., the core of the project is open sourced while the surrounding add-ons are closed source and proprietary.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Red </a:t>
            </a:r>
            <a:r>
              <a:rPr lang="en-US" dirty="0">
                <a:latin typeface="Times New Roman" panose="02020603050405020304" pitchFamily="18" charset="0"/>
                <a:cs typeface="Times New Roman" panose="02020603050405020304" pitchFamily="18" charset="0"/>
              </a:rPr>
              <a:t>Hat doesn’t sell code; instead, it sells professional services like support, tooling, and technical assistance around a project. </a:t>
            </a:r>
            <a:r>
              <a:rPr lang="en-US" dirty="0">
                <a:latin typeface="Times New Roman" panose="02020603050405020304" pitchFamily="18" charset="0"/>
                <a:cs typeface="Times New Roman" panose="02020603050405020304" pitchFamily="18" charset="0"/>
              </a:rPr>
              <a:t>These examples of business models can be adopted to build a project, open source it, and monetise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13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75115"/>
          </a:xfrm>
        </p:spPr>
        <p:txBody>
          <a:bodyPr>
            <a:normAutofit/>
          </a:bodyPr>
          <a:lstStyle/>
          <a:p>
            <a:r>
              <a:rPr lang="en-US" sz="2400" b="1" i="1" dirty="0">
                <a:latin typeface="Times New Roman" panose="02020603050405020304" pitchFamily="18" charset="0"/>
                <a:cs typeface="Times New Roman" panose="02020603050405020304" pitchFamily="18" charset="0"/>
              </a:rPr>
              <a:t>Work for a company that builds projects with an open source business model:</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860331"/>
            <a:ext cx="9720073" cy="4449029"/>
          </a:xfrm>
        </p:spPr>
        <p:txBody>
          <a:bodyPr>
            <a:normAutofit fontScale="925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Being a part of a community of contributors and maintainers, engaging in talks and participating in meetings will help you to contribute to a project.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follow the guidelines for how the first contribution can be made, which doesn’t necessarily have to be code.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Looking </a:t>
            </a:r>
            <a:r>
              <a:rPr lang="en-US" dirty="0">
                <a:latin typeface="Times New Roman" panose="02020603050405020304" pitchFamily="18" charset="0"/>
                <a:cs typeface="Times New Roman" panose="02020603050405020304" pitchFamily="18" charset="0"/>
              </a:rPr>
              <a:t>at a big code base may seem intimidating but starting small is the key here. Look for a problem and fix it. This will help you understand the contribution flow, code base, set up of the project, etc.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Non-code contributions are also valuable. People great at writing can contribute by documenting or writing for social media.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Those </a:t>
            </a:r>
            <a:r>
              <a:rPr lang="en-US" dirty="0">
                <a:latin typeface="Times New Roman" panose="02020603050405020304" pitchFamily="18" charset="0"/>
                <a:cs typeface="Times New Roman" panose="02020603050405020304" pitchFamily="18" charset="0"/>
              </a:rPr>
              <a:t>who excel at designing, can design a convention, 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scheme, or also work on creating a better user interface.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Newcomers </a:t>
            </a:r>
            <a:r>
              <a:rPr lang="en-US" dirty="0">
                <a:latin typeface="Times New Roman" panose="02020603050405020304" pitchFamily="18" charset="0"/>
                <a:cs typeface="Times New Roman" panose="02020603050405020304" pitchFamily="18" charset="0"/>
              </a:rPr>
              <a:t>have a high probability of discovering bugs when compared to senior engineers.</a:t>
            </a:r>
          </a:p>
          <a:p>
            <a:endParaRPr lang="en-IN" dirty="0"/>
          </a:p>
        </p:txBody>
      </p:sp>
    </p:spTree>
    <p:extLst>
      <p:ext uri="{BB962C8B-B14F-4D97-AF65-F5344CB8AC3E}">
        <p14:creationId xmlns:p14="http://schemas.microsoft.com/office/powerpoint/2010/main" val="173829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latin typeface="Times New Roman" panose="02020603050405020304" pitchFamily="18" charset="0"/>
                <a:cs typeface="Times New Roman" panose="02020603050405020304" pitchFamily="18" charset="0"/>
              </a:rPr>
              <a:t>Get sponsored to work in open source: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an individual, if you are working for a project that is built by a company, you can ask for funding. </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important to note that only if your contribution is significant will the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be happy to sponsor you. However, if you have built your own project that has a significant user base, you could ask for funding from users.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an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you can raise money through platforms like </a:t>
            </a:r>
            <a:r>
              <a:rPr lang="en-US" dirty="0">
                <a:solidFill>
                  <a:srgbClr val="FF0000"/>
                </a:solidFill>
                <a:latin typeface="Times New Roman" panose="02020603050405020304" pitchFamily="18" charset="0"/>
                <a:cs typeface="Times New Roman" panose="02020603050405020304" pitchFamily="18" charset="0"/>
              </a:rPr>
              <a:t>Open Collective, Patreon and GitHub Sponsors, </a:t>
            </a:r>
            <a:r>
              <a:rPr lang="en-US" dirty="0">
                <a:latin typeface="Times New Roman" panose="02020603050405020304" pitchFamily="18" charset="0"/>
                <a:cs typeface="Times New Roman" panose="02020603050405020304" pitchFamily="18" charset="0"/>
              </a:rPr>
              <a:t>where people donate to your project</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Open source grants like Linux Foundation and Mozilla Foundation also provide funds to support </a:t>
            </a:r>
            <a:r>
              <a:rPr lang="en-US" dirty="0" smtClean="0">
                <a:latin typeface="Times New Roman" panose="02020603050405020304" pitchFamily="18" charset="0"/>
                <a:cs typeface="Times New Roman" panose="02020603050405020304" pitchFamily="18" charset="0"/>
              </a:rPr>
              <a:t>projects.</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GitHub </a:t>
            </a:r>
            <a:r>
              <a:rPr lang="en-US" dirty="0">
                <a:latin typeface="Times New Roman" panose="02020603050405020304" pitchFamily="18" charset="0"/>
                <a:cs typeface="Times New Roman" panose="02020603050405020304" pitchFamily="18" charset="0"/>
              </a:rPr>
              <a:t>has given 15 Indian contributors grants for their projects.</a:t>
            </a:r>
          </a:p>
          <a:p>
            <a:endParaRPr lang="en-IN" dirty="0"/>
          </a:p>
        </p:txBody>
      </p:sp>
    </p:spTree>
    <p:extLst>
      <p:ext uri="{BB962C8B-B14F-4D97-AF65-F5344CB8AC3E}">
        <p14:creationId xmlns:p14="http://schemas.microsoft.com/office/powerpoint/2010/main" val="253402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49598"/>
          </a:xfrm>
        </p:spPr>
        <p:txBody>
          <a:bodyPr>
            <a:normAutofit fontScale="90000"/>
          </a:bodyPr>
          <a:lstStyle/>
          <a:p>
            <a:r>
              <a:rPr lang="en-US" sz="3100" dirty="0">
                <a:latin typeface="Times New Roman" panose="02020603050405020304" pitchFamily="18" charset="0"/>
                <a:cs typeface="Times New Roman" panose="02020603050405020304" pitchFamily="18" charset="0"/>
              </a:rPr>
              <a:t>The Basics of Open Source Contribution</a:t>
            </a:r>
            <a:r>
              <a:rPr lang="en-US" dirty="0"/>
              <a:t/>
            </a:r>
            <a:br>
              <a:rPr lang="en-US" dirty="0"/>
            </a:br>
            <a:endParaRPr lang="en-IN" dirty="0"/>
          </a:p>
        </p:txBody>
      </p:sp>
      <p:sp>
        <p:nvSpPr>
          <p:cNvPr id="3" name="Content Placeholder 2"/>
          <p:cNvSpPr>
            <a:spLocks noGrp="1"/>
          </p:cNvSpPr>
          <p:nvPr>
            <p:ph idx="1"/>
          </p:nvPr>
        </p:nvSpPr>
        <p:spPr>
          <a:xfrm>
            <a:off x="1024128" y="1334814"/>
            <a:ext cx="9720073" cy="4974546"/>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those outside of the IT industry, the concept of contributing to a software project without being compensated or rewarded for it can be difficult to understand. </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for software engineers and developers, contributing to open source software offers many advantages that can open doors to new opportunities that extend well beyond any commercial aspiration.</a:t>
            </a:r>
            <a:r>
              <a:rPr lang="en-US" dirty="0"/>
              <a:t> </a:t>
            </a:r>
            <a:endParaRPr lang="en-US" dirty="0" smtClean="0"/>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improving critical software to finding others who share similar interests, there are countless reasons why one should contribute to open source. </a:t>
            </a:r>
            <a:r>
              <a:rPr lang="en-US" sz="2000" dirty="0">
                <a:latin typeface="Times New Roman" panose="02020603050405020304" pitchFamily="18" charset="0"/>
                <a:cs typeface="Times New Roman" panose="02020603050405020304" pitchFamily="18" charset="0"/>
              </a:rPr>
              <a:t>Open source contributions can be a rewarding way to learn, teach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gain experience in just about any skill </a:t>
            </a:r>
            <a:r>
              <a:rPr lang="en-US" sz="2000" dirty="0">
                <a:latin typeface="Times New Roman" panose="02020603050405020304" pitchFamily="18" charset="0"/>
                <a:cs typeface="Times New Roman" panose="02020603050405020304" pitchFamily="18" charset="0"/>
              </a:rPr>
              <a:t>imaginable</a:t>
            </a:r>
            <a:r>
              <a:rPr lang="en-US"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 to products, open source software requires project management, design, technical writing and feature/function feedback.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28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96743"/>
          </a:xfrm>
        </p:spPr>
        <p:txBody>
          <a:bodyPr>
            <a:normAutofit fontScale="90000"/>
          </a:bodyPr>
          <a:lstStyle/>
          <a:p>
            <a:r>
              <a:rPr lang="en-US" sz="2700" dirty="0">
                <a:latin typeface="Times New Roman" panose="02020603050405020304" pitchFamily="18" charset="0"/>
                <a:cs typeface="Times New Roman" panose="02020603050405020304" pitchFamily="18" charset="0"/>
              </a:rPr>
              <a:t>Why Is Open Source Contribution Important?</a:t>
            </a:r>
            <a:r>
              <a:rPr lang="en-US" dirty="0"/>
              <a:t> </a:t>
            </a:r>
            <a:br>
              <a:rPr lang="en-US" dirty="0"/>
            </a:br>
            <a:endParaRPr lang="en-IN" dirty="0"/>
          </a:p>
        </p:txBody>
      </p:sp>
      <p:sp>
        <p:nvSpPr>
          <p:cNvPr id="3" name="Content Placeholder 2"/>
          <p:cNvSpPr>
            <a:spLocks noGrp="1"/>
          </p:cNvSpPr>
          <p:nvPr>
            <p:ph idx="1"/>
          </p:nvPr>
        </p:nvSpPr>
        <p:spPr>
          <a:xfrm>
            <a:off x="1024128" y="1608083"/>
            <a:ext cx="9720073" cy="4701277"/>
          </a:xfrm>
        </p:spPr>
        <p:txBody>
          <a:bodyPr/>
          <a:lstStyle/>
          <a:p>
            <a:r>
              <a:rPr lang="en-US" dirty="0">
                <a:solidFill>
                  <a:srgbClr val="FF0000"/>
                </a:solidFill>
              </a:rPr>
              <a:t>Open Source Contribution as an Individual</a:t>
            </a:r>
          </a:p>
          <a:p>
            <a:r>
              <a:rPr lang="en-US" dirty="0"/>
              <a:t>As an individual, open source contribution provides people with a platform to turn their ideas into a reality</a:t>
            </a:r>
            <a:r>
              <a:rPr lang="en-US" dirty="0" smtClean="0"/>
              <a:t>.</a:t>
            </a:r>
          </a:p>
          <a:p>
            <a:r>
              <a:rPr lang="en-US" dirty="0"/>
              <a:t>But open source gives individuals an opportunity to share their ideas with like-minded people who can help bring the project to fruition. </a:t>
            </a:r>
            <a:endParaRPr lang="en-US" dirty="0" smtClean="0"/>
          </a:p>
          <a:p>
            <a:r>
              <a:rPr lang="en-US" dirty="0"/>
              <a:t>Contribution can also help individuals hone in on desirable soft skills, like learning how to work in a collaborative, sometimes ambiguous and unstructured environment. </a:t>
            </a:r>
            <a:endParaRPr lang="en-IN" dirty="0"/>
          </a:p>
        </p:txBody>
      </p:sp>
    </p:spTree>
    <p:extLst>
      <p:ext uri="{BB962C8B-B14F-4D97-AF65-F5344CB8AC3E}">
        <p14:creationId xmlns:p14="http://schemas.microsoft.com/office/powerpoint/2010/main" val="193436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TotalTime>
  <Words>955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Tw Cen MT</vt:lpstr>
      <vt:lpstr>Tw Cen MT Condensed</vt:lpstr>
      <vt:lpstr>Wingdings 3</vt:lpstr>
      <vt:lpstr>Integral</vt:lpstr>
      <vt:lpstr>How to Build a Career in Open Source</vt:lpstr>
      <vt:lpstr>Building a skill</vt:lpstr>
      <vt:lpstr>Building projects</vt:lpstr>
      <vt:lpstr>Building a career</vt:lpstr>
      <vt:lpstr>Build, scale and monetise your own open source project:</vt:lpstr>
      <vt:lpstr>Work for a company that builds projects with an open source business model:</vt:lpstr>
      <vt:lpstr>Get sponsored to work in open source:</vt:lpstr>
      <vt:lpstr>The Basics of Open Source Contribution </vt:lpstr>
      <vt:lpstr>Why Is Open Source Contribution Important?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Build a Career in Open Source</dc:title>
  <dc:creator>Ayswarya-PC</dc:creator>
  <cp:lastModifiedBy>Ayswarya-PC</cp:lastModifiedBy>
  <cp:revision>4</cp:revision>
  <dcterms:created xsi:type="dcterms:W3CDTF">2023-03-21T03:48:41Z</dcterms:created>
  <dcterms:modified xsi:type="dcterms:W3CDTF">2023-03-21T04:15:55Z</dcterms:modified>
</cp:coreProperties>
</file>