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1" r:id="rId1"/>
  </p:sldMasterIdLst>
  <p:sldIdLst>
    <p:sldId id="256" r:id="rId2"/>
    <p:sldId id="257" r:id="rId3"/>
    <p:sldId id="258" r:id="rId4"/>
    <p:sldId id="262" r:id="rId5"/>
    <p:sldId id="259" r:id="rId6"/>
    <p:sldId id="263" r:id="rId7"/>
    <p:sldId id="264" r:id="rId8"/>
    <p:sldId id="266" r:id="rId9"/>
    <p:sldId id="265" r:id="rId10"/>
    <p:sldId id="267" r:id="rId11"/>
    <p:sldId id="268" r:id="rId12"/>
    <p:sldId id="270" r:id="rId13"/>
    <p:sldId id="269"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CA7CD816-37E3-417E-95AC-CFD38B6302BB}" type="datetimeFigureOut">
              <a:rPr lang="ru-RU" smtClean="0"/>
              <a:t>12.09.2020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C8066E-5DE9-45D4-A351-8AB14AD74E6B}" type="slidenum">
              <a:rPr lang="ru-RU" smtClean="0"/>
              <a:t>‹#›</a:t>
            </a:fld>
            <a:endParaRPr lang="ru-RU"/>
          </a:p>
        </p:txBody>
      </p:sp>
    </p:spTree>
    <p:extLst>
      <p:ext uri="{BB962C8B-B14F-4D97-AF65-F5344CB8AC3E}">
        <p14:creationId xmlns:p14="http://schemas.microsoft.com/office/powerpoint/2010/main" val="4227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A7CD816-37E3-417E-95AC-CFD38B6302BB}" type="datetimeFigureOut">
              <a:rPr lang="ru-RU" smtClean="0"/>
              <a:t>12.09.2020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8C8066E-5DE9-45D4-A351-8AB14AD74E6B}" type="slidenum">
              <a:rPr lang="ru-RU" smtClean="0"/>
              <a:t>‹#›</a:t>
            </a:fld>
            <a:endParaRPr lang="ru-RU"/>
          </a:p>
        </p:txBody>
      </p:sp>
    </p:spTree>
    <p:extLst>
      <p:ext uri="{BB962C8B-B14F-4D97-AF65-F5344CB8AC3E}">
        <p14:creationId xmlns:p14="http://schemas.microsoft.com/office/powerpoint/2010/main" val="346460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CA7CD816-37E3-417E-95AC-CFD38B6302BB}" type="datetimeFigureOut">
              <a:rPr lang="ru-RU" smtClean="0"/>
              <a:t>12.09.2020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C8066E-5DE9-45D4-A351-8AB14AD74E6B}" type="slidenum">
              <a:rPr lang="ru-RU" smtClean="0"/>
              <a:t>‹#›</a:t>
            </a:fld>
            <a:endParaRPr lang="ru-RU"/>
          </a:p>
        </p:txBody>
      </p:sp>
    </p:spTree>
    <p:extLst>
      <p:ext uri="{BB962C8B-B14F-4D97-AF65-F5344CB8AC3E}">
        <p14:creationId xmlns:p14="http://schemas.microsoft.com/office/powerpoint/2010/main" val="4261659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CA7CD816-37E3-417E-95AC-CFD38B6302BB}" type="datetimeFigureOut">
              <a:rPr lang="ru-RU" smtClean="0"/>
              <a:t>12.09.2020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8C8066E-5DE9-45D4-A351-8AB14AD74E6B}" type="slidenum">
              <a:rPr lang="ru-RU" smtClean="0"/>
              <a:t>‹#›</a:t>
            </a:fld>
            <a:endParaRPr lang="ru-RU"/>
          </a:p>
        </p:txBody>
      </p:sp>
    </p:spTree>
    <p:extLst>
      <p:ext uri="{BB962C8B-B14F-4D97-AF65-F5344CB8AC3E}">
        <p14:creationId xmlns:p14="http://schemas.microsoft.com/office/powerpoint/2010/main" val="3038316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A7CD816-37E3-417E-95AC-CFD38B6302BB}" type="datetimeFigureOut">
              <a:rPr lang="ru-RU" smtClean="0"/>
              <a:t>12.09.2020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C8066E-5DE9-45D4-A351-8AB14AD74E6B}" type="slidenum">
              <a:rPr lang="ru-RU" smtClean="0"/>
              <a:t>‹#›</a:t>
            </a:fld>
            <a:endParaRPr lang="ru-RU"/>
          </a:p>
        </p:txBody>
      </p:sp>
    </p:spTree>
    <p:extLst>
      <p:ext uri="{BB962C8B-B14F-4D97-AF65-F5344CB8AC3E}">
        <p14:creationId xmlns:p14="http://schemas.microsoft.com/office/powerpoint/2010/main" val="2358138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A7CD816-37E3-417E-95AC-CFD38B6302BB}" type="datetimeFigureOut">
              <a:rPr lang="ru-RU" smtClean="0"/>
              <a:t>12.09.2020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C8066E-5DE9-45D4-A351-8AB14AD74E6B}" type="slidenum">
              <a:rPr lang="ru-RU" smtClean="0"/>
              <a:t>‹#›</a:t>
            </a:fld>
            <a:endParaRPr lang="ru-RU"/>
          </a:p>
        </p:txBody>
      </p:sp>
    </p:spTree>
    <p:extLst>
      <p:ext uri="{BB962C8B-B14F-4D97-AF65-F5344CB8AC3E}">
        <p14:creationId xmlns:p14="http://schemas.microsoft.com/office/powerpoint/2010/main" val="154784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A7CD816-37E3-417E-95AC-CFD38B6302BB}" type="datetimeFigureOut">
              <a:rPr lang="ru-RU" smtClean="0"/>
              <a:t>12.09.2020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C8066E-5DE9-45D4-A351-8AB14AD74E6B}" type="slidenum">
              <a:rPr lang="ru-RU" smtClean="0"/>
              <a:t>‹#›</a:t>
            </a:fld>
            <a:endParaRPr lang="ru-RU"/>
          </a:p>
        </p:txBody>
      </p:sp>
    </p:spTree>
    <p:extLst>
      <p:ext uri="{BB962C8B-B14F-4D97-AF65-F5344CB8AC3E}">
        <p14:creationId xmlns:p14="http://schemas.microsoft.com/office/powerpoint/2010/main" val="353718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A7CD816-37E3-417E-95AC-CFD38B6302BB}" type="datetimeFigureOut">
              <a:rPr lang="ru-RU" smtClean="0"/>
              <a:t>12.09.2020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C8066E-5DE9-45D4-A351-8AB14AD74E6B}" type="slidenum">
              <a:rPr lang="ru-RU" smtClean="0"/>
              <a:t>‹#›</a:t>
            </a:fld>
            <a:endParaRPr lang="ru-RU"/>
          </a:p>
        </p:txBody>
      </p:sp>
    </p:spTree>
    <p:extLst>
      <p:ext uri="{BB962C8B-B14F-4D97-AF65-F5344CB8AC3E}">
        <p14:creationId xmlns:p14="http://schemas.microsoft.com/office/powerpoint/2010/main" val="2615547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CA7CD816-37E3-417E-95AC-CFD38B6302BB}" type="datetimeFigureOut">
              <a:rPr lang="ru-RU" smtClean="0"/>
              <a:t>12.09.2020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8C8066E-5DE9-45D4-A351-8AB14AD74E6B}" type="slidenum">
              <a:rPr lang="ru-RU" smtClean="0"/>
              <a:t>‹#›</a:t>
            </a:fld>
            <a:endParaRPr lang="ru-RU"/>
          </a:p>
        </p:txBody>
      </p:sp>
    </p:spTree>
    <p:extLst>
      <p:ext uri="{BB962C8B-B14F-4D97-AF65-F5344CB8AC3E}">
        <p14:creationId xmlns:p14="http://schemas.microsoft.com/office/powerpoint/2010/main" val="232709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A7CD816-37E3-417E-95AC-CFD38B6302BB}" type="datetimeFigureOut">
              <a:rPr lang="ru-RU" smtClean="0"/>
              <a:t>12.09.2020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8C8066E-5DE9-45D4-A351-8AB14AD74E6B}" type="slidenum">
              <a:rPr lang="ru-RU" smtClean="0"/>
              <a:t>‹#›</a:t>
            </a:fld>
            <a:endParaRPr lang="ru-RU"/>
          </a:p>
        </p:txBody>
      </p:sp>
    </p:spTree>
    <p:extLst>
      <p:ext uri="{BB962C8B-B14F-4D97-AF65-F5344CB8AC3E}">
        <p14:creationId xmlns:p14="http://schemas.microsoft.com/office/powerpoint/2010/main" val="138580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A7CD816-37E3-417E-95AC-CFD38B6302BB}" type="datetimeFigureOut">
              <a:rPr lang="ru-RU" smtClean="0"/>
              <a:t>12.09.2020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8C8066E-5DE9-45D4-A351-8AB14AD74E6B}" type="slidenum">
              <a:rPr lang="ru-RU" smtClean="0"/>
              <a:t>‹#›</a:t>
            </a:fld>
            <a:endParaRPr lang="ru-RU"/>
          </a:p>
        </p:txBody>
      </p:sp>
    </p:spTree>
    <p:extLst>
      <p:ext uri="{BB962C8B-B14F-4D97-AF65-F5344CB8AC3E}">
        <p14:creationId xmlns:p14="http://schemas.microsoft.com/office/powerpoint/2010/main" val="319162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CD816-37E3-417E-95AC-CFD38B6302BB}" type="datetimeFigureOut">
              <a:rPr lang="ru-RU" smtClean="0"/>
              <a:t>12.09.2020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8C8066E-5DE9-45D4-A351-8AB14AD74E6B}" type="slidenum">
              <a:rPr lang="ru-RU" smtClean="0"/>
              <a:t>‹#›</a:t>
            </a:fld>
            <a:endParaRPr lang="ru-RU"/>
          </a:p>
        </p:txBody>
      </p:sp>
    </p:spTree>
    <p:extLst>
      <p:ext uri="{BB962C8B-B14F-4D97-AF65-F5344CB8AC3E}">
        <p14:creationId xmlns:p14="http://schemas.microsoft.com/office/powerpoint/2010/main" val="489550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A7CD816-37E3-417E-95AC-CFD38B6302BB}" type="datetimeFigureOut">
              <a:rPr lang="ru-RU" smtClean="0"/>
              <a:t>12.09.2020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8C8066E-5DE9-45D4-A351-8AB14AD74E6B}" type="slidenum">
              <a:rPr lang="ru-RU" smtClean="0"/>
              <a:t>‹#›</a:t>
            </a:fld>
            <a:endParaRPr lang="ru-RU"/>
          </a:p>
        </p:txBody>
      </p:sp>
    </p:spTree>
    <p:extLst>
      <p:ext uri="{BB962C8B-B14F-4D97-AF65-F5344CB8AC3E}">
        <p14:creationId xmlns:p14="http://schemas.microsoft.com/office/powerpoint/2010/main" val="306382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CA7CD816-37E3-417E-95AC-CFD38B6302BB}" type="datetimeFigureOut">
              <a:rPr lang="ru-RU" smtClean="0"/>
              <a:t>12.09.2020</a:t>
            </a:fld>
            <a:endParaRPr lang="ru-RU"/>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58C8066E-5DE9-45D4-A351-8AB14AD74E6B}" type="slidenum">
              <a:rPr lang="ru-RU" smtClean="0"/>
              <a:t>‹#›</a:t>
            </a:fld>
            <a:endParaRPr lang="ru-RU"/>
          </a:p>
        </p:txBody>
      </p:sp>
    </p:spTree>
    <p:extLst>
      <p:ext uri="{BB962C8B-B14F-4D97-AF65-F5344CB8AC3E}">
        <p14:creationId xmlns:p14="http://schemas.microsoft.com/office/powerpoint/2010/main" val="312275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A7CD816-37E3-417E-95AC-CFD38B6302BB}" type="datetimeFigureOut">
              <a:rPr lang="ru-RU" smtClean="0"/>
              <a:t>12.09.2020</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8C8066E-5DE9-45D4-A351-8AB14AD74E6B}" type="slidenum">
              <a:rPr lang="ru-RU" smtClean="0"/>
              <a:t>‹#›</a:t>
            </a:fld>
            <a:endParaRPr lang="ru-RU"/>
          </a:p>
        </p:txBody>
      </p:sp>
    </p:spTree>
    <p:extLst>
      <p:ext uri="{BB962C8B-B14F-4D97-AF65-F5344CB8AC3E}">
        <p14:creationId xmlns:p14="http://schemas.microsoft.com/office/powerpoint/2010/main" val="1197842398"/>
      </p:ext>
    </p:extLst>
  </p:cSld>
  <p:clrMap bg1="dk1" tx1="lt1" bg2="dk2" tx2="lt2" accent1="accent1" accent2="accent2" accent3="accent3" accent4="accent4" accent5="accent5" accent6="accent6" hlink="hlink" folHlink="folHlink"/>
  <p:sldLayoutIdLst>
    <p:sldLayoutId id="2147484152" r:id="rId1"/>
    <p:sldLayoutId id="2147484153" r:id="rId2"/>
    <p:sldLayoutId id="2147484154" r:id="rId3"/>
    <p:sldLayoutId id="2147484155" r:id="rId4"/>
    <p:sldLayoutId id="2147484156" r:id="rId5"/>
    <p:sldLayoutId id="2147484157" r:id="rId6"/>
    <p:sldLayoutId id="2147484158" r:id="rId7"/>
    <p:sldLayoutId id="2147484159" r:id="rId8"/>
    <p:sldLayoutId id="2147484160" r:id="rId9"/>
    <p:sldLayoutId id="2147484161" r:id="rId10"/>
    <p:sldLayoutId id="2147484162" r:id="rId11"/>
    <p:sldLayoutId id="2147484163" r:id="rId12"/>
    <p:sldLayoutId id="2147484164" r:id="rId13"/>
    <p:sldLayoutId id="214748416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u.wikipedia.org/wiki/%D0%9B%D0%BE%D0%B3%D0%B8%D1%81%D1%82%D0%B8%D0%BA%D0%B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28435" y="441036"/>
            <a:ext cx="9918536" cy="3100449"/>
          </a:xfrm>
        </p:spPr>
        <p:txBody>
          <a:bodyPr>
            <a:normAutofit/>
          </a:bodyPr>
          <a:lstStyle/>
          <a:p>
            <a:pPr algn="ctr"/>
            <a:r>
              <a:rPr lang="ru-RU" dirty="0" smtClean="0">
                <a:solidFill>
                  <a:schemeClr val="bg2">
                    <a:lumMod val="75000"/>
                  </a:schemeClr>
                </a:solidFill>
                <a:latin typeface="Times New Roman" panose="02020603050405020304" pitchFamily="18" charset="0"/>
                <a:cs typeface="Times New Roman" panose="02020603050405020304" pitchFamily="18" charset="0"/>
              </a:rPr>
              <a:t>Политика информационной безопасности группы компаний «</a:t>
            </a:r>
            <a:r>
              <a:rPr lang="ru-RU" dirty="0" err="1">
                <a:solidFill>
                  <a:schemeClr val="bg2">
                    <a:lumMod val="75000"/>
                  </a:schemeClr>
                </a:solidFill>
              </a:rPr>
              <a:t>Pony</a:t>
            </a:r>
            <a:r>
              <a:rPr lang="ru-RU" dirty="0">
                <a:solidFill>
                  <a:schemeClr val="bg2">
                    <a:lumMod val="75000"/>
                  </a:schemeClr>
                </a:solidFill>
              </a:rPr>
              <a:t> </a:t>
            </a:r>
            <a:r>
              <a:rPr lang="ru-RU" dirty="0" err="1" smtClean="0">
                <a:solidFill>
                  <a:schemeClr val="bg2">
                    <a:lumMod val="75000"/>
                  </a:schemeClr>
                </a:solidFill>
              </a:rPr>
              <a:t>Express</a:t>
            </a:r>
            <a:r>
              <a:rPr lang="ru-RU" dirty="0" smtClean="0">
                <a:solidFill>
                  <a:schemeClr val="bg2">
                    <a:lumMod val="75000"/>
                  </a:schemeClr>
                </a:solidFill>
                <a:latin typeface="Times New Roman" panose="02020603050405020304" pitchFamily="18" charset="0"/>
                <a:cs typeface="Times New Roman" panose="02020603050405020304" pitchFamily="18" charset="0"/>
              </a:rPr>
              <a:t>»</a:t>
            </a:r>
            <a:endParaRPr lang="ru-RU"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5" name="AutoShape 4" descr="Безопасность в интернете: развеиваем опасные мифы - Евророуминг"/>
          <p:cNvSpPr>
            <a:spLocks noChangeAspect="1" noChangeArrowheads="1"/>
          </p:cNvSpPr>
          <p:nvPr/>
        </p:nvSpPr>
        <p:spPr bwMode="auto">
          <a:xfrm>
            <a:off x="3175865" y="1634837"/>
            <a:ext cx="3245275" cy="32452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1245854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Разработка мер защиты</a:t>
            </a:r>
            <a:endParaRPr lang="ru-RU" dirty="0"/>
          </a:p>
        </p:txBody>
      </p:sp>
      <p:sp>
        <p:nvSpPr>
          <p:cNvPr id="3" name="Объект 2"/>
          <p:cNvSpPr>
            <a:spLocks noGrp="1"/>
          </p:cNvSpPr>
          <p:nvPr>
            <p:ph idx="1"/>
          </p:nvPr>
        </p:nvSpPr>
        <p:spPr/>
        <p:txBody>
          <a:bodyPr>
            <a:normAutofit/>
          </a:bodyPr>
          <a:lstStyle/>
          <a:p>
            <a:r>
              <a:rPr lang="ru-RU" dirty="0"/>
              <a:t>Для создания эффективной политики безопасности предполагается первоначально провести анализ рисков в области информационной безопасности. Затем определить оптимальный уровень риска для предприятия на основе заданного критерия. Политику безопасности и соответствующую корпоративную систему защиты информации предстоит построить таким образом, чтобы достичь заданного уровня риска.</a:t>
            </a:r>
          </a:p>
        </p:txBody>
      </p:sp>
    </p:spTree>
    <p:extLst>
      <p:ext uri="{BB962C8B-B14F-4D97-AF65-F5344CB8AC3E}">
        <p14:creationId xmlns:p14="http://schemas.microsoft.com/office/powerpoint/2010/main" val="1729172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Разработка мер защиты</a:t>
            </a:r>
            <a:endParaRPr lang="ru-RU" dirty="0"/>
          </a:p>
        </p:txBody>
      </p:sp>
      <p:sp>
        <p:nvSpPr>
          <p:cNvPr id="3" name="Объект 2"/>
          <p:cNvSpPr>
            <a:spLocks noGrp="1"/>
          </p:cNvSpPr>
          <p:nvPr>
            <p:ph idx="1"/>
          </p:nvPr>
        </p:nvSpPr>
        <p:spPr/>
        <p:txBody>
          <a:bodyPr>
            <a:normAutofit/>
          </a:bodyPr>
          <a:lstStyle/>
          <a:p>
            <a:r>
              <a:rPr lang="ru-RU" dirty="0"/>
              <a:t> Наибольшая эффективность защиты информации достигается при комплексном использовании средств анализа защищенности и средств обнаружения опасных информационных воздействий (атак) в сетях. Средства обнаружения атак в сетях предназначены для осуществления контроля всего сетевого трафика, который проходит через защищаемый сегмент сети, и оперативного реагирование в случаях нападения на узлы корпоративной сети.</a:t>
            </a:r>
          </a:p>
        </p:txBody>
      </p:sp>
    </p:spTree>
    <p:extLst>
      <p:ext uri="{BB962C8B-B14F-4D97-AF65-F5344CB8AC3E}">
        <p14:creationId xmlns:p14="http://schemas.microsoft.com/office/powerpoint/2010/main" val="591569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Разработка мер защиты</a:t>
            </a:r>
            <a:endParaRPr lang="ru-RU" dirty="0"/>
          </a:p>
        </p:txBody>
      </p:sp>
      <p:sp>
        <p:nvSpPr>
          <p:cNvPr id="3" name="Объект 2"/>
          <p:cNvSpPr>
            <a:spLocks noGrp="1"/>
          </p:cNvSpPr>
          <p:nvPr>
            <p:ph idx="1"/>
          </p:nvPr>
        </p:nvSpPr>
        <p:spPr>
          <a:xfrm>
            <a:off x="1141412" y="1843314"/>
            <a:ext cx="9905999" cy="4688115"/>
          </a:xfrm>
        </p:spPr>
        <p:txBody>
          <a:bodyPr>
            <a:normAutofit/>
          </a:bodyPr>
          <a:lstStyle/>
          <a:p>
            <a:r>
              <a:rPr lang="ru-RU" sz="2600" dirty="0"/>
              <a:t>Так же, эффективной мерой по защите является проведение тестовых экспериментов по атаке на фирму: наем специализированных людей, которые проведут атаку на сетевые ресурсы компании и выявят пробелы в защите. Данная операция безусловно является дорогостоящей, однако впоследствии, это сэкономит средства компании. </a:t>
            </a:r>
          </a:p>
        </p:txBody>
      </p:sp>
    </p:spTree>
    <p:extLst>
      <p:ext uri="{BB962C8B-B14F-4D97-AF65-F5344CB8AC3E}">
        <p14:creationId xmlns:p14="http://schemas.microsoft.com/office/powerpoint/2010/main" val="2944579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Заключение	</a:t>
            </a:r>
            <a:endParaRPr lang="ru-RU" dirty="0"/>
          </a:p>
        </p:txBody>
      </p:sp>
      <p:sp>
        <p:nvSpPr>
          <p:cNvPr id="3" name="Объект 2"/>
          <p:cNvSpPr>
            <a:spLocks noGrp="1"/>
          </p:cNvSpPr>
          <p:nvPr>
            <p:ph idx="1"/>
          </p:nvPr>
        </p:nvSpPr>
        <p:spPr>
          <a:xfrm>
            <a:off x="1039812" y="1625600"/>
            <a:ext cx="9905999" cy="4637088"/>
          </a:xfrm>
        </p:spPr>
        <p:txBody>
          <a:bodyPr>
            <a:normAutofit/>
          </a:bodyPr>
          <a:lstStyle/>
          <a:p>
            <a:r>
              <a:rPr lang="ru-RU" dirty="0"/>
              <a:t>Темпы развития современных информационных технологий значительно опережают темпы разработки рекомендательной и нормативно-правовой базы руководящих документов, действующих на территории Беларуси. Поэтому решение вопроса об разработке эффективной политики информационной безопасности на современном предприятии обязательно связано с проблемой выбора критериев и показателей защищенности, а также эффективности корпоративной системы защиты информации. Вследствие этого, в дополнение к требованиям и рекомендациям стандартов, Конституции, законам и иным руководящим документам приходится использовать ряд международных рекомендаций.</a:t>
            </a:r>
          </a:p>
          <a:p>
            <a:endParaRPr lang="ru-RU" dirty="0"/>
          </a:p>
        </p:txBody>
      </p:sp>
    </p:spTree>
    <p:extLst>
      <p:ext uri="{BB962C8B-B14F-4D97-AF65-F5344CB8AC3E}">
        <p14:creationId xmlns:p14="http://schemas.microsoft.com/office/powerpoint/2010/main" val="2016873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2" y="0"/>
            <a:ext cx="9905998" cy="1478570"/>
          </a:xfrm>
        </p:spPr>
        <p:txBody>
          <a:bodyPr/>
          <a:lstStyle/>
          <a:p>
            <a:r>
              <a:rPr lang="ru-RU" dirty="0" smtClean="0"/>
              <a:t>В</a:t>
            </a:r>
            <a:r>
              <a:rPr lang="ru-RU" dirty="0" smtClean="0"/>
              <a:t>ведение</a:t>
            </a:r>
            <a:endParaRPr lang="ru-RU" dirty="0"/>
          </a:p>
        </p:txBody>
      </p:sp>
      <p:sp>
        <p:nvSpPr>
          <p:cNvPr id="4" name="Объект 3"/>
          <p:cNvSpPr>
            <a:spLocks noGrp="1"/>
          </p:cNvSpPr>
          <p:nvPr>
            <p:ph idx="1"/>
          </p:nvPr>
        </p:nvSpPr>
        <p:spPr>
          <a:xfrm>
            <a:off x="1141412" y="1625600"/>
            <a:ext cx="9905999" cy="4165601"/>
          </a:xfrm>
        </p:spPr>
        <p:txBody>
          <a:bodyPr>
            <a:noAutofit/>
          </a:bodyPr>
          <a:lstStyle/>
          <a:p>
            <a:r>
              <a:rPr lang="ru-RU" sz="2800" dirty="0"/>
              <a:t>Каждый день мы используем устройства, из которых мы считываем довольно большие объёмы информации, либо заносим туда свою информацию, которая может быть сугубо личной, либо открытой для всех, так же это относится и к компании. Так что главной задачей для всех является защита своей информации, что является довольно сложной задачей в связи с развитием технологий и появлением глобальной сети.</a:t>
            </a:r>
          </a:p>
        </p:txBody>
      </p:sp>
    </p:spTree>
    <p:extLst>
      <p:ext uri="{BB962C8B-B14F-4D97-AF65-F5344CB8AC3E}">
        <p14:creationId xmlns:p14="http://schemas.microsoft.com/office/powerpoint/2010/main" val="1811223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43013" y="175831"/>
            <a:ext cx="9905998" cy="1478570"/>
          </a:xfrm>
        </p:spPr>
        <p:txBody>
          <a:bodyPr/>
          <a:lstStyle/>
          <a:p>
            <a:r>
              <a:rPr lang="ru-RU" dirty="0" smtClean="0"/>
              <a:t>Цели политики безопасности</a:t>
            </a:r>
            <a:endParaRPr lang="ru-RU" dirty="0"/>
          </a:p>
        </p:txBody>
      </p:sp>
      <p:sp>
        <p:nvSpPr>
          <p:cNvPr id="3" name="Объект 2"/>
          <p:cNvSpPr>
            <a:spLocks noGrp="1"/>
          </p:cNvSpPr>
          <p:nvPr>
            <p:ph idx="1"/>
          </p:nvPr>
        </p:nvSpPr>
        <p:spPr>
          <a:xfrm>
            <a:off x="996269" y="1335087"/>
            <a:ext cx="9905999" cy="3541714"/>
          </a:xfrm>
        </p:spPr>
        <p:txBody>
          <a:bodyPr>
            <a:noAutofit/>
          </a:bodyPr>
          <a:lstStyle/>
          <a:p>
            <a:r>
              <a:rPr lang="ru-RU" dirty="0"/>
              <a:t>Прежде всего политика </a:t>
            </a:r>
            <a:r>
              <a:rPr lang="ru-RU" dirty="0" smtClean="0"/>
              <a:t>безопасности необходима </a:t>
            </a:r>
            <a:r>
              <a:rPr lang="ru-RU" dirty="0"/>
              <a:t>для того, чтобы донести до бизнеса цели и задачи информационной безопасности компании. Бизнес должен понимать, что агент безопасности – это не только инструмент для расследования фактов утечек данных, но и помощник в минимизации рисков компании, а следовательно – в повышении прибыльности компании.</a:t>
            </a:r>
          </a:p>
          <a:p>
            <a:r>
              <a:rPr lang="ru-RU" dirty="0"/>
              <a:t>Для построения системы защиты информации необходимо определить границы системы, для которой должен быть обеспечен режим информационной безопасности. Соответственно система управления информационной безопасности (система защиты информации) должна строиться именно в этих границах.</a:t>
            </a:r>
          </a:p>
          <a:p>
            <a:endParaRPr lang="ru-RU" dirty="0"/>
          </a:p>
        </p:txBody>
      </p:sp>
    </p:spTree>
    <p:extLst>
      <p:ext uri="{BB962C8B-B14F-4D97-AF65-F5344CB8AC3E}">
        <p14:creationId xmlns:p14="http://schemas.microsoft.com/office/powerpoint/2010/main" val="1902729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0"/>
            <a:ext cx="9905998" cy="1007082"/>
          </a:xfrm>
        </p:spPr>
        <p:txBody>
          <a:bodyPr/>
          <a:lstStyle/>
          <a:p>
            <a:r>
              <a:rPr lang="ru-RU" dirty="0" smtClean="0"/>
              <a:t>О компании</a:t>
            </a:r>
            <a:endParaRPr lang="ru-RU" dirty="0"/>
          </a:p>
        </p:txBody>
      </p:sp>
      <p:sp>
        <p:nvSpPr>
          <p:cNvPr id="3" name="Объект 2"/>
          <p:cNvSpPr>
            <a:spLocks noGrp="1"/>
          </p:cNvSpPr>
          <p:nvPr>
            <p:ph idx="1"/>
          </p:nvPr>
        </p:nvSpPr>
        <p:spPr>
          <a:xfrm>
            <a:off x="1141412" y="1190172"/>
            <a:ext cx="9905999" cy="5892799"/>
          </a:xfrm>
        </p:spPr>
        <p:txBody>
          <a:bodyPr>
            <a:noAutofit/>
          </a:bodyPr>
          <a:lstStyle/>
          <a:p>
            <a:pPr algn="just">
              <a:lnSpc>
                <a:spcPct val="100000"/>
              </a:lnSpc>
            </a:pPr>
            <a:r>
              <a:rPr lang="ru-RU" sz="2000" b="1" i="1" dirty="0"/>
              <a:t>PONY EXPRESS</a:t>
            </a:r>
            <a:r>
              <a:rPr lang="ru-RU" sz="2000" dirty="0"/>
              <a:t> — группа компаний, один из крупнейших  универсальных </a:t>
            </a:r>
            <a:r>
              <a:rPr lang="ru-RU" sz="2000" dirty="0">
                <a:solidFill>
                  <a:schemeClr val="tx2">
                    <a:lumMod val="75000"/>
                  </a:schemeClr>
                </a:solidFill>
                <a:hlinkClick r:id="rId2" tooltip="Логистика"/>
              </a:rPr>
              <a:t>логистических</a:t>
            </a:r>
            <a:r>
              <a:rPr lang="ru-RU" sz="2000" dirty="0"/>
              <a:t> </a:t>
            </a:r>
            <a:r>
              <a:rPr lang="ru-RU" sz="2000" dirty="0" smtClean="0"/>
              <a:t>операторов.</a:t>
            </a:r>
          </a:p>
          <a:p>
            <a:pPr algn="just">
              <a:lnSpc>
                <a:spcPct val="100000"/>
              </a:lnSpc>
            </a:pPr>
            <a:r>
              <a:rPr lang="ru-RU" sz="2000" i="1" dirty="0"/>
              <a:t>PONY EXPRESS</a:t>
            </a:r>
            <a:r>
              <a:rPr lang="ru-RU" sz="2000" dirty="0"/>
              <a:t> осуществляет полный комплекс услуг по обработке и доставке почтовых и грузовых отправлений, услуги ответственного хранения и складской обработки, предоставляет специализированные отраслевые решения и услуги визового сервиса</a:t>
            </a:r>
            <a:r>
              <a:rPr lang="ru-RU" sz="2000" dirty="0" smtClean="0"/>
              <a:t>.</a:t>
            </a:r>
          </a:p>
          <a:p>
            <a:pPr marL="180000" algn="just">
              <a:lnSpc>
                <a:spcPct val="100000"/>
              </a:lnSpc>
              <a:spcBef>
                <a:spcPts val="0"/>
              </a:spcBef>
            </a:pPr>
            <a:r>
              <a:rPr lang="ru-RU" sz="2000" dirty="0" smtClean="0"/>
              <a:t>Направления деятельности группы компаний </a:t>
            </a:r>
            <a:r>
              <a:rPr lang="en-US" sz="2000" dirty="0" smtClean="0"/>
              <a:t>PONY EXPRESS</a:t>
            </a:r>
            <a:r>
              <a:rPr lang="ru-RU" sz="2000" dirty="0"/>
              <a:t> </a:t>
            </a:r>
            <a:r>
              <a:rPr lang="ru-RU" sz="2000" dirty="0" smtClean="0"/>
              <a:t>является:</a:t>
            </a:r>
          </a:p>
          <a:p>
            <a:pPr marL="180000" algn="just">
              <a:lnSpc>
                <a:spcPct val="100000"/>
              </a:lnSpc>
              <a:spcBef>
                <a:spcPts val="0"/>
              </a:spcBef>
            </a:pPr>
            <a:r>
              <a:rPr lang="ru-RU" sz="2000" dirty="0" smtClean="0"/>
              <a:t>Экспресс-доставка</a:t>
            </a:r>
          </a:p>
          <a:p>
            <a:pPr marL="0" indent="0" algn="just">
              <a:lnSpc>
                <a:spcPct val="100000"/>
              </a:lnSpc>
              <a:spcBef>
                <a:spcPts val="0"/>
              </a:spcBef>
              <a:buNone/>
            </a:pPr>
            <a:r>
              <a:rPr lang="en-US" sz="2000" dirty="0" smtClean="0"/>
              <a:t>	</a:t>
            </a:r>
            <a:r>
              <a:rPr lang="ru-RU" sz="2000" dirty="0" smtClean="0"/>
              <a:t>Комплекс </a:t>
            </a:r>
            <a:r>
              <a:rPr lang="ru-RU" sz="2000" dirty="0"/>
              <a:t>услуг по доставке почтовых и грузовых отправлений по принципу от «двери до двери</a:t>
            </a:r>
            <a:r>
              <a:rPr lang="ru-RU" sz="2000" dirty="0" smtClean="0"/>
              <a:t>».</a:t>
            </a:r>
          </a:p>
          <a:p>
            <a:pPr marL="180000" algn="just">
              <a:lnSpc>
                <a:spcPct val="100000"/>
              </a:lnSpc>
              <a:spcBef>
                <a:spcPts val="0"/>
              </a:spcBef>
            </a:pPr>
            <a:r>
              <a:rPr lang="ru-RU" sz="2000" b="1" dirty="0"/>
              <a:t>Трансграничная </a:t>
            </a:r>
            <a:r>
              <a:rPr lang="ru-RU" sz="2000" b="1" dirty="0" smtClean="0"/>
              <a:t>доставка</a:t>
            </a:r>
          </a:p>
          <a:p>
            <a:pPr marL="0" indent="0" algn="just">
              <a:lnSpc>
                <a:spcPct val="100000"/>
              </a:lnSpc>
              <a:spcBef>
                <a:spcPts val="0"/>
              </a:spcBef>
              <a:buNone/>
            </a:pPr>
            <a:r>
              <a:rPr lang="en-US" sz="2000" dirty="0" smtClean="0"/>
              <a:t>     </a:t>
            </a:r>
            <a:r>
              <a:rPr lang="ru-RU" sz="2000" dirty="0" smtClean="0"/>
              <a:t>Услуги </a:t>
            </a:r>
            <a:r>
              <a:rPr lang="ru-RU" sz="2000" dirty="0"/>
              <a:t>трансграничной доставки корреспонденции и грузов, в том числе услуги по таможенному оформлению трансграничных грузов</a:t>
            </a:r>
            <a:r>
              <a:rPr lang="ru-RU" sz="2000" dirty="0" smtClean="0"/>
              <a:t>.</a:t>
            </a:r>
          </a:p>
          <a:p>
            <a:pPr marL="180000" algn="just">
              <a:lnSpc>
                <a:spcPct val="100000"/>
              </a:lnSpc>
              <a:spcBef>
                <a:spcPts val="0"/>
              </a:spcBef>
            </a:pPr>
            <a:r>
              <a:rPr lang="ru-RU" sz="2000" b="1" dirty="0"/>
              <a:t>Отраслевые </a:t>
            </a:r>
            <a:r>
              <a:rPr lang="ru-RU" sz="2000" b="1" dirty="0" smtClean="0"/>
              <a:t>решения</a:t>
            </a:r>
            <a:endParaRPr lang="ru-RU" sz="2000" dirty="0" smtClean="0"/>
          </a:p>
          <a:p>
            <a:pPr marL="180000" algn="just">
              <a:lnSpc>
                <a:spcPct val="100000"/>
              </a:lnSpc>
              <a:spcBef>
                <a:spcPts val="0"/>
              </a:spcBef>
            </a:pPr>
            <a:r>
              <a:rPr lang="ru-RU" sz="2000" b="1" dirty="0"/>
              <a:t>Визовый сервис</a:t>
            </a:r>
            <a:endParaRPr lang="ru-RU" sz="2000" dirty="0"/>
          </a:p>
        </p:txBody>
      </p:sp>
    </p:spTree>
    <p:extLst>
      <p:ext uri="{BB962C8B-B14F-4D97-AF65-F5344CB8AC3E}">
        <p14:creationId xmlns:p14="http://schemas.microsoft.com/office/powerpoint/2010/main" val="859604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487890"/>
            <a:ext cx="9905998" cy="1478570"/>
          </a:xfrm>
        </p:spPr>
        <p:txBody>
          <a:bodyPr/>
          <a:lstStyle/>
          <a:p>
            <a:r>
              <a:rPr lang="ru-RU" dirty="0" smtClean="0"/>
              <a:t>Структура компании</a:t>
            </a:r>
            <a:endParaRPr lang="ru-RU" dirty="0"/>
          </a:p>
        </p:txBody>
      </p:sp>
      <p:sp>
        <p:nvSpPr>
          <p:cNvPr id="3" name="Объект 2"/>
          <p:cNvSpPr>
            <a:spLocks noGrp="1"/>
          </p:cNvSpPr>
          <p:nvPr>
            <p:ph idx="1"/>
          </p:nvPr>
        </p:nvSpPr>
        <p:spPr/>
        <p:txBody>
          <a:bodyPr>
            <a:normAutofit/>
          </a:bodyPr>
          <a:lstStyle/>
          <a:p>
            <a:r>
              <a:rPr lang="ru-RU" dirty="0"/>
              <a:t>Сеть PONY EXPRESS насчитывает </a:t>
            </a:r>
            <a:r>
              <a:rPr lang="ru-RU" b="1" dirty="0"/>
              <a:t>60 экспресс-центров и 128 представительств</a:t>
            </a:r>
            <a:r>
              <a:rPr lang="ru-RU" dirty="0"/>
              <a:t>. Компания осуществляет доставку почты и грузов по России, 13 странам ближнего зарубежья (Азербайджан, Армения, Беларусь, Грузия, Казахстан, Кыргызстан, Латвия, Литва, Молдова, Таджикистан, Узбекистан, Украина, Эстония) и 210 странам мира.</a:t>
            </a:r>
          </a:p>
        </p:txBody>
      </p:sp>
    </p:spTree>
    <p:extLst>
      <p:ext uri="{BB962C8B-B14F-4D97-AF65-F5344CB8AC3E}">
        <p14:creationId xmlns:p14="http://schemas.microsoft.com/office/powerpoint/2010/main" val="2500930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Возможные Риски</a:t>
            </a:r>
            <a:endParaRPr lang="ru-RU" dirty="0"/>
          </a:p>
        </p:txBody>
      </p:sp>
      <p:sp>
        <p:nvSpPr>
          <p:cNvPr id="3" name="Объект 2"/>
          <p:cNvSpPr>
            <a:spLocks noGrp="1"/>
          </p:cNvSpPr>
          <p:nvPr>
            <p:ph idx="1"/>
          </p:nvPr>
        </p:nvSpPr>
        <p:spPr>
          <a:xfrm>
            <a:off x="1141412" y="1785257"/>
            <a:ext cx="9905999" cy="4760686"/>
          </a:xfrm>
        </p:spPr>
        <p:txBody>
          <a:bodyPr>
            <a:normAutofit/>
          </a:bodyPr>
          <a:lstStyle/>
          <a:p>
            <a:r>
              <a:rPr lang="ru-RU" dirty="0"/>
              <a:t>Причины нарушения информационной безопасности, в первую очередь, вызваны реализацией той или иной угрозы. Как уже отмечалось, возможности реализации угроз зависят от «модели» нарушения. Нарушения ИБ могут быть вызваны двумя причинами: либо действиями «злоумышленников», либо действиями «обстоятельств».</a:t>
            </a:r>
            <a:endParaRPr lang="ru-RU" dirty="0" smtClean="0"/>
          </a:p>
          <a:p>
            <a:r>
              <a:rPr lang="ru-RU" dirty="0" smtClean="0"/>
              <a:t>Возникновение </a:t>
            </a:r>
            <a:r>
              <a:rPr lang="ru-RU" dirty="0"/>
              <a:t>антропогенных угроз обусловлено деятельностью человека. Среди них можно выделить угрозы, возникающие вследствие как непреднамеренных (неумышленных) действий: угрозы, вызванные ошибками в проектировании информационной системы и ее элементов, ошибками в действиях персонала, так и угрозы, возникающие в силу умышленных действий, связанные с корыстными, идейными или иными устремлениями людей. </a:t>
            </a:r>
          </a:p>
          <a:p>
            <a:endParaRPr lang="ru-RU" dirty="0"/>
          </a:p>
        </p:txBody>
      </p:sp>
    </p:spTree>
    <p:extLst>
      <p:ext uri="{BB962C8B-B14F-4D97-AF65-F5344CB8AC3E}">
        <p14:creationId xmlns:p14="http://schemas.microsoft.com/office/powerpoint/2010/main" val="2116055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41412" y="754743"/>
            <a:ext cx="9905999" cy="5805714"/>
          </a:xfrm>
        </p:spPr>
        <p:txBody>
          <a:bodyPr>
            <a:normAutofit fontScale="92500" lnSpcReduction="10000"/>
          </a:bodyPr>
          <a:lstStyle/>
          <a:p>
            <a:pPr fontAlgn="t"/>
            <a:r>
              <a:rPr lang="ru-RU" dirty="0"/>
              <a:t>Риск нарушения целостности информации обеспечивается следующими факторами:</a:t>
            </a:r>
          </a:p>
          <a:p>
            <a:pPr fontAlgn="t"/>
            <a:r>
              <a:rPr lang="ru-RU" dirty="0"/>
              <a:t>• вероятностью отказа оборудования и программного обеспечения информационной системы, так как нарушение актуальности и непротиворечивости данных может произойти в результате сбоев при их работе;</a:t>
            </a:r>
          </a:p>
          <a:p>
            <a:pPr fontAlgn="t"/>
            <a:r>
              <a:rPr lang="ru-RU" dirty="0"/>
              <a:t>• степенью продуманности алгоритмов и надежностью аутентификации пользователей системы, имеющих право на редактирование хранящихся в ней данных;</a:t>
            </a:r>
          </a:p>
          <a:p>
            <a:pPr fontAlgn="t"/>
            <a:r>
              <a:rPr lang="ru-RU" dirty="0"/>
              <a:t>• вероятностью наличия в программном обеспечении недокументированных возможностей;</a:t>
            </a:r>
          </a:p>
          <a:p>
            <a:pPr fontAlgn="t"/>
            <a:r>
              <a:rPr lang="ru-RU" dirty="0"/>
              <a:t>• несоблюдением требований стандартов на этапе проектирования, производства или эксплуатации системы;</a:t>
            </a:r>
          </a:p>
          <a:p>
            <a:pPr fontAlgn="t"/>
            <a:r>
              <a:rPr lang="ru-RU" dirty="0"/>
              <a:t>• несовершенством организационной структуры ИС. Например, необходимость частой перенастройки системы или ее отдельных частей чревата нарушением целостности хранящихся и обрабатываемых в ней данных, а также дополнительными затратами;</a:t>
            </a:r>
          </a:p>
          <a:p>
            <a:pPr fontAlgn="t"/>
            <a:r>
              <a:rPr lang="ru-RU" dirty="0"/>
              <a:t>• человеческим фактором. Например, вероятностью социальной инженерии по отношению к лицам, имеющим доступ к редактированию данных, хранящихся в системе. </a:t>
            </a:r>
          </a:p>
          <a:p>
            <a:endParaRPr lang="ru-RU" dirty="0"/>
          </a:p>
        </p:txBody>
      </p:sp>
    </p:spTree>
    <p:extLst>
      <p:ext uri="{BB962C8B-B14F-4D97-AF65-F5344CB8AC3E}">
        <p14:creationId xmlns:p14="http://schemas.microsoft.com/office/powerpoint/2010/main" val="7301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Разработка мер защиты	</a:t>
            </a:r>
            <a:endParaRPr lang="ru-RU" dirty="0"/>
          </a:p>
        </p:txBody>
      </p:sp>
      <p:sp>
        <p:nvSpPr>
          <p:cNvPr id="3" name="Объект 2"/>
          <p:cNvSpPr>
            <a:spLocks noGrp="1"/>
          </p:cNvSpPr>
          <p:nvPr>
            <p:ph idx="1"/>
          </p:nvPr>
        </p:nvSpPr>
        <p:spPr/>
        <p:txBody>
          <a:bodyPr>
            <a:normAutofit/>
          </a:bodyPr>
          <a:lstStyle/>
          <a:p>
            <a:r>
              <a:rPr lang="ru-RU" dirty="0"/>
              <a:t>В первую очередь, защита информации должна начинаться с человека, сотрудника который возьмёт на себя обязанность по обеспечению информационной безопасности в компании. Если компания очень большая, то одним сотрудником не обойтись, и лучше создать отдел хотя бы из 3 человек, один руководитель и два инженера. В любом случае сотрудник или руководитель отдела должен хорошо разбираться в вопросах защиты информации, уровень компетенции сотрудника обязательно отразится на финансовых затратах на защиту информации</a:t>
            </a:r>
          </a:p>
        </p:txBody>
      </p:sp>
    </p:spTree>
    <p:extLst>
      <p:ext uri="{BB962C8B-B14F-4D97-AF65-F5344CB8AC3E}">
        <p14:creationId xmlns:p14="http://schemas.microsoft.com/office/powerpoint/2010/main" val="4177110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47812" y="92362"/>
            <a:ext cx="9905998" cy="952437"/>
          </a:xfrm>
        </p:spPr>
        <p:txBody>
          <a:bodyPr/>
          <a:lstStyle/>
          <a:p>
            <a:r>
              <a:rPr lang="ru-RU" dirty="0" smtClean="0"/>
              <a:t>Разработка мер защиты</a:t>
            </a:r>
            <a:endParaRPr lang="ru-RU" dirty="0"/>
          </a:p>
        </p:txBody>
      </p:sp>
      <p:sp>
        <p:nvSpPr>
          <p:cNvPr id="3" name="Объект 2"/>
          <p:cNvSpPr>
            <a:spLocks noGrp="1"/>
          </p:cNvSpPr>
          <p:nvPr>
            <p:ph idx="1"/>
          </p:nvPr>
        </p:nvSpPr>
        <p:spPr>
          <a:xfrm>
            <a:off x="1141411" y="1653309"/>
            <a:ext cx="9905999" cy="4213101"/>
          </a:xfrm>
        </p:spPr>
        <p:txBody>
          <a:bodyPr>
            <a:noAutofit/>
          </a:bodyPr>
          <a:lstStyle/>
          <a:p>
            <a:pPr lvl="0"/>
            <a:r>
              <a:rPr lang="ru-RU" sz="2000" dirty="0"/>
              <a:t>Физические меры – ограничение физического доступа к защищаемой информации.</a:t>
            </a:r>
          </a:p>
          <a:p>
            <a:r>
              <a:rPr lang="ru-RU" sz="2000" dirty="0"/>
              <a:t>Технические меры – разнообразные средства защиты от НСД, защита информации от утечки по техническим каналам связи, криптографические средства защиты информации, системы защиты от </a:t>
            </a:r>
            <a:r>
              <a:rPr lang="ru-RU" sz="2000" dirty="0" smtClean="0"/>
              <a:t>DDOS-атак.</a:t>
            </a:r>
          </a:p>
          <a:p>
            <a:r>
              <a:rPr lang="ru-RU" sz="2000" dirty="0"/>
              <a:t>Существуют средства защиты информации:</a:t>
            </a:r>
          </a:p>
          <a:p>
            <a:pPr lvl="0"/>
            <a:r>
              <a:rPr lang="ru-RU" sz="2000" dirty="0"/>
              <a:t>средства защиты от внешних угроз – антивирусы (</a:t>
            </a:r>
            <a:r>
              <a:rPr lang="ru-RU" sz="2000" dirty="0" err="1"/>
              <a:t>Kaspersky</a:t>
            </a:r>
            <a:r>
              <a:rPr lang="ru-RU" sz="2000" dirty="0"/>
              <a:t> </a:t>
            </a:r>
            <a:r>
              <a:rPr lang="ru-RU" sz="2000" dirty="0" err="1"/>
              <a:t>AntiVirus</a:t>
            </a:r>
            <a:r>
              <a:rPr lang="ru-RU" sz="2000" dirty="0"/>
              <a:t> </a:t>
            </a:r>
            <a:r>
              <a:rPr lang="ru-RU" sz="2000" dirty="0" err="1"/>
              <a:t>for</a:t>
            </a:r>
            <a:r>
              <a:rPr lang="ru-RU" sz="2000" dirty="0"/>
              <a:t> </a:t>
            </a:r>
            <a:r>
              <a:rPr lang="ru-RU" sz="2000" dirty="0" err="1"/>
              <a:t>Mail</a:t>
            </a:r>
            <a:r>
              <a:rPr lang="ru-RU" sz="2000" dirty="0"/>
              <a:t> </a:t>
            </a:r>
            <a:r>
              <a:rPr lang="ru-RU" sz="2000" dirty="0" err="1"/>
              <a:t>servers</a:t>
            </a:r>
            <a:r>
              <a:rPr lang="ru-RU" sz="2000" dirty="0"/>
              <a:t>, </a:t>
            </a:r>
            <a:r>
              <a:rPr lang="ru-RU" sz="2000" dirty="0" err="1"/>
              <a:t>Dr.Web</a:t>
            </a:r>
            <a:r>
              <a:rPr lang="ru-RU" sz="2000" dirty="0"/>
              <a:t> </a:t>
            </a:r>
            <a:r>
              <a:rPr lang="ru-RU" sz="2000" dirty="0" err="1"/>
              <a:t>Enterprise</a:t>
            </a:r>
            <a:r>
              <a:rPr lang="ru-RU" sz="2000" dirty="0"/>
              <a:t> </a:t>
            </a:r>
            <a:r>
              <a:rPr lang="ru-RU" sz="2000" dirty="0" err="1"/>
              <a:t>Suite</a:t>
            </a:r>
            <a:r>
              <a:rPr lang="ru-RU" sz="2000" dirty="0"/>
              <a:t> и т. д.) средства защиты от </a:t>
            </a:r>
            <a:r>
              <a:rPr lang="ru-RU" sz="2000" dirty="0" err="1"/>
              <a:t>DDoS</a:t>
            </a:r>
            <a:r>
              <a:rPr lang="ru-RU" sz="2000" dirty="0"/>
              <a:t>-атак, межсетевые экраны и т. п.;</a:t>
            </a:r>
          </a:p>
          <a:p>
            <a:pPr lvl="0"/>
            <a:r>
              <a:rPr lang="ru-RU" sz="2000" dirty="0"/>
              <a:t>средства защиты от внутренних угроз - DLP-системы (</a:t>
            </a:r>
            <a:r>
              <a:rPr lang="ru-RU" sz="2000" dirty="0" err="1"/>
              <a:t>InfoWatch</a:t>
            </a:r>
            <a:r>
              <a:rPr lang="ru-RU" sz="2000" dirty="0"/>
              <a:t>, </a:t>
            </a:r>
            <a:r>
              <a:rPr lang="ru-RU" sz="2000" dirty="0" err="1"/>
              <a:t>McAfee</a:t>
            </a:r>
            <a:r>
              <a:rPr lang="ru-RU" sz="2000" dirty="0"/>
              <a:t> DLP), защита баз данных, системы разделения доступа к информационным ресурсам.</a:t>
            </a:r>
          </a:p>
          <a:p>
            <a:pPr lvl="0"/>
            <a:r>
              <a:rPr lang="ru-RU" sz="2000" dirty="0"/>
              <a:t>средства резервирования. Аппаратные и программные средства создания </a:t>
            </a:r>
            <a:r>
              <a:rPr lang="ru-RU" sz="2000" dirty="0" err="1"/>
              <a:t>backup</a:t>
            </a:r>
            <a:r>
              <a:rPr lang="ru-RU" sz="2000" dirty="0"/>
              <a:t> (</a:t>
            </a:r>
            <a:r>
              <a:rPr lang="ru-RU" sz="2000" dirty="0" err="1"/>
              <a:t>Veeam</a:t>
            </a:r>
            <a:r>
              <a:rPr lang="ru-RU" sz="2000" dirty="0"/>
              <a:t>® </a:t>
            </a:r>
            <a:r>
              <a:rPr lang="ru-RU" sz="2000" dirty="0" err="1"/>
              <a:t>Endpoint</a:t>
            </a:r>
            <a:r>
              <a:rPr lang="ru-RU" sz="2000" dirty="0"/>
              <a:t> </a:t>
            </a:r>
            <a:r>
              <a:rPr lang="ru-RU" sz="2000" dirty="0" err="1"/>
              <a:t>Backup</a:t>
            </a:r>
            <a:r>
              <a:rPr lang="ru-RU" sz="2000" dirty="0" smtClean="0"/>
              <a:t>).</a:t>
            </a:r>
            <a:endParaRPr lang="ru-RU" sz="2000" dirty="0"/>
          </a:p>
        </p:txBody>
      </p:sp>
    </p:spTree>
    <p:extLst>
      <p:ext uri="{BB962C8B-B14F-4D97-AF65-F5344CB8AC3E}">
        <p14:creationId xmlns:p14="http://schemas.microsoft.com/office/powerpoint/2010/main" val="2938159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Густая тень">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TM03457503[[fn=Цитаты]]</Template>
  <TotalTime>1451</TotalTime>
  <Words>849</Words>
  <Application>Microsoft Office PowerPoint</Application>
  <PresentationFormat>Широкоэкранный</PresentationFormat>
  <Paragraphs>45</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Century Gothic</vt:lpstr>
      <vt:lpstr>Times New Roman</vt:lpstr>
      <vt:lpstr>Wingdings 2</vt:lpstr>
      <vt:lpstr>Цитаты</vt:lpstr>
      <vt:lpstr>Политика информационной безопасности группы компаний «Pony Express»</vt:lpstr>
      <vt:lpstr>Введение</vt:lpstr>
      <vt:lpstr>Цели политики безопасности</vt:lpstr>
      <vt:lpstr>О компании</vt:lpstr>
      <vt:lpstr>Структура компании</vt:lpstr>
      <vt:lpstr>Возможные Риски</vt:lpstr>
      <vt:lpstr>Презентация PowerPoint</vt:lpstr>
      <vt:lpstr>Разработка мер защиты </vt:lpstr>
      <vt:lpstr>Разработка мер защиты</vt:lpstr>
      <vt:lpstr>Разработка мер защиты</vt:lpstr>
      <vt:lpstr>Разработка мер защиты</vt:lpstr>
      <vt:lpstr>Разработка мер защиты</vt:lpstr>
      <vt:lpstr>Заключение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политики информационной безопасности концерна VAG</dc:title>
  <dc:creator>Никита</dc:creator>
  <cp:lastModifiedBy>Никита</cp:lastModifiedBy>
  <cp:revision>15</cp:revision>
  <dcterms:created xsi:type="dcterms:W3CDTF">2020-09-05T09:07:30Z</dcterms:created>
  <dcterms:modified xsi:type="dcterms:W3CDTF">2020-09-12T08:08:36Z</dcterms:modified>
</cp:coreProperties>
</file>