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89" r:id="rId2"/>
    <p:sldId id="282" r:id="rId3"/>
    <p:sldId id="271" r:id="rId4"/>
    <p:sldId id="267" r:id="rId5"/>
    <p:sldId id="292" r:id="rId6"/>
    <p:sldId id="294" r:id="rId7"/>
    <p:sldId id="275" r:id="rId8"/>
    <p:sldId id="300" r:id="rId9"/>
    <p:sldId id="295" r:id="rId10"/>
    <p:sldId id="296" r:id="rId11"/>
    <p:sldId id="297" r:id="rId12"/>
    <p:sldId id="298" r:id="rId13"/>
    <p:sldId id="299" r:id="rId14"/>
    <p:sldId id="263" r:id="rId15"/>
    <p:sldId id="293" r:id="rId16"/>
    <p:sldId id="265" r:id="rId17"/>
  </p:sldIdLst>
  <p:sldSz cx="9144000" cy="5143500" type="screen16x9"/>
  <p:notesSz cx="6858000" cy="9144000"/>
  <p:embeddedFontLst>
    <p:embeddedFont>
      <p:font typeface="Bebas Neue" panose="020B0606020202050201" pitchFamily="34" charset="0"/>
      <p:regular r:id="rId19"/>
    </p:embeddedFont>
    <p:embeddedFont>
      <p:font typeface="Fira Sans Extra Condensed Medium" panose="020B0604020202020204" charset="0"/>
      <p:regular r:id="rId20"/>
      <p:bold r:id="rId21"/>
      <p:italic r:id="rId22"/>
      <p:boldItalic r:id="rId23"/>
    </p:embeddedFont>
    <p:embeddedFont>
      <p:font typeface="Lato Light" panose="020F0302020204030203"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769474-FBD2-4EFE-8E05-C7C3E0DB14A7}" v="1" dt="2024-06-28T04:06:19.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6129" autoAdjust="0"/>
  </p:normalViewPr>
  <p:slideViewPr>
    <p:cSldViewPr snapToGrid="0">
      <p:cViewPr varScale="1">
        <p:scale>
          <a:sx n="84" d="100"/>
          <a:sy n="84" d="100"/>
        </p:scale>
        <p:origin x="15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anna Chancay Soledispa" userId="83e69a6fd4b42a09" providerId="LiveId" clId="{42769474-FBD2-4EFE-8E05-C7C3E0DB14A7}"/>
    <pc:docChg chg="addSld delSld modSld">
      <pc:chgData name="Dayanna Chancay Soledispa" userId="83e69a6fd4b42a09" providerId="LiveId" clId="{42769474-FBD2-4EFE-8E05-C7C3E0DB14A7}" dt="2024-06-28T04:07:09.723" v="10" actId="20577"/>
      <pc:docMkLst>
        <pc:docMk/>
      </pc:docMkLst>
      <pc:sldChg chg="del">
        <pc:chgData name="Dayanna Chancay Soledispa" userId="83e69a6fd4b42a09" providerId="LiveId" clId="{42769474-FBD2-4EFE-8E05-C7C3E0DB14A7}" dt="2024-06-28T04:07:03.513" v="3" actId="47"/>
        <pc:sldMkLst>
          <pc:docMk/>
          <pc:sldMk cId="0" sldId="256"/>
        </pc:sldMkLst>
      </pc:sldChg>
      <pc:sldChg chg="del">
        <pc:chgData name="Dayanna Chancay Soledispa" userId="83e69a6fd4b42a09" providerId="LiveId" clId="{42769474-FBD2-4EFE-8E05-C7C3E0DB14A7}" dt="2024-06-28T04:06:55.278" v="2" actId="47"/>
        <pc:sldMkLst>
          <pc:docMk/>
          <pc:sldMk cId="0" sldId="257"/>
        </pc:sldMkLst>
      </pc:sldChg>
      <pc:sldChg chg="del">
        <pc:chgData name="Dayanna Chancay Soledispa" userId="83e69a6fd4b42a09" providerId="LiveId" clId="{42769474-FBD2-4EFE-8E05-C7C3E0DB14A7}" dt="2024-06-28T04:06:55.278" v="2" actId="47"/>
        <pc:sldMkLst>
          <pc:docMk/>
          <pc:sldMk cId="0" sldId="258"/>
        </pc:sldMkLst>
      </pc:sldChg>
      <pc:sldChg chg="del">
        <pc:chgData name="Dayanna Chancay Soledispa" userId="83e69a6fd4b42a09" providerId="LiveId" clId="{42769474-FBD2-4EFE-8E05-C7C3E0DB14A7}" dt="2024-06-28T04:06:55.278" v="2" actId="47"/>
        <pc:sldMkLst>
          <pc:docMk/>
          <pc:sldMk cId="0" sldId="259"/>
        </pc:sldMkLst>
      </pc:sldChg>
      <pc:sldChg chg="modSp add mod">
        <pc:chgData name="Dayanna Chancay Soledispa" userId="83e69a6fd4b42a09" providerId="LiveId" clId="{42769474-FBD2-4EFE-8E05-C7C3E0DB14A7}" dt="2024-06-28T04:07:09.723" v="10" actId="20577"/>
        <pc:sldMkLst>
          <pc:docMk/>
          <pc:sldMk cId="0" sldId="289"/>
        </pc:sldMkLst>
        <pc:spChg chg="mod">
          <ac:chgData name="Dayanna Chancay Soledispa" userId="83e69a6fd4b42a09" providerId="LiveId" clId="{42769474-FBD2-4EFE-8E05-C7C3E0DB14A7}" dt="2024-06-28T04:07:09.723" v="10" actId="20577"/>
          <ac:spMkLst>
            <pc:docMk/>
            <pc:sldMk cId="0" sldId="289"/>
            <ac:spMk id="57" creationId="{00000000-0000-0000-0000-000000000000}"/>
          </ac:spMkLst>
        </pc:spChg>
      </pc:sldChg>
      <pc:sldChg chg="add">
        <pc:chgData name="Dayanna Chancay Soledispa" userId="83e69a6fd4b42a09" providerId="LiveId" clId="{42769474-FBD2-4EFE-8E05-C7C3E0DB14A7}" dt="2024-06-28T04:06:19.900" v="0"/>
        <pc:sldMkLst>
          <pc:docMk/>
          <pc:sldMk cId="2387605300" sldId="290"/>
        </pc:sldMkLst>
      </pc:sldChg>
      <pc:sldChg chg="add del">
        <pc:chgData name="Dayanna Chancay Soledispa" userId="83e69a6fd4b42a09" providerId="LiveId" clId="{42769474-FBD2-4EFE-8E05-C7C3E0DB14A7}" dt="2024-06-28T04:06:26.913" v="1" actId="47"/>
        <pc:sldMkLst>
          <pc:docMk/>
          <pc:sldMk cId="0" sldId="291"/>
        </pc:sldMkLst>
      </pc:sldChg>
      <pc:sldChg chg="add">
        <pc:chgData name="Dayanna Chancay Soledispa" userId="83e69a6fd4b42a09" providerId="LiveId" clId="{42769474-FBD2-4EFE-8E05-C7C3E0DB14A7}" dt="2024-06-28T04:06:19.900" v="0"/>
        <pc:sldMkLst>
          <pc:docMk/>
          <pc:sldMk cId="0" sldId="292"/>
        </pc:sldMkLst>
      </pc:sldChg>
      <pc:sldChg chg="add">
        <pc:chgData name="Dayanna Chancay Soledispa" userId="83e69a6fd4b42a09" providerId="LiveId" clId="{42769474-FBD2-4EFE-8E05-C7C3E0DB14A7}" dt="2024-06-28T04:06:19.900" v="0"/>
        <pc:sldMkLst>
          <pc:docMk/>
          <pc:sldMk cId="3955058305" sldId="293"/>
        </pc:sldMkLst>
      </pc:sldChg>
      <pc:sldChg chg="add">
        <pc:chgData name="Dayanna Chancay Soledispa" userId="83e69a6fd4b42a09" providerId="LiveId" clId="{42769474-FBD2-4EFE-8E05-C7C3E0DB14A7}" dt="2024-06-28T04:06:19.900" v="0"/>
        <pc:sldMkLst>
          <pc:docMk/>
          <pc:sldMk cId="246084243"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C" dirty="0"/>
              <a:t>gráfico de contingencia que muestra la relación entre dos variables categóricas: la clase social de nuestros clientes y si son considerados mal pagadores. En el eje X tenemos la variable 'Marca Mal Pagador', donde 0 significa que no son mal pagadores y 1 significa que sí lo son. En el eje Y tenemos las diferentes clases sociales, desde </a:t>
            </a:r>
            <a:r>
              <a:rPr lang="es-EC" dirty="0" err="1"/>
              <a:t>lower</a:t>
            </a:r>
            <a:r>
              <a:rPr lang="es-EC" dirty="0"/>
              <a:t> hasta </a:t>
            </a:r>
            <a:r>
              <a:rPr lang="es-EC" dirty="0" err="1"/>
              <a:t>upper</a:t>
            </a:r>
            <a:r>
              <a:rPr lang="es-EC" dirty="0"/>
              <a:t>.</a:t>
            </a:r>
          </a:p>
          <a:p>
            <a:r>
              <a:rPr lang="es-EC" dirty="0"/>
              <a:t>Podemos observar que las clases </a:t>
            </a:r>
            <a:r>
              <a:rPr lang="es-EC" dirty="0" err="1"/>
              <a:t>middle</a:t>
            </a:r>
            <a:r>
              <a:rPr lang="es-EC" dirty="0"/>
              <a:t> y </a:t>
            </a:r>
            <a:r>
              <a:rPr lang="es-EC" dirty="0" err="1"/>
              <a:t>upper-middle</a:t>
            </a:r>
            <a:r>
              <a:rPr lang="es-EC" dirty="0"/>
              <a:t> tienen las frecuencias más altas de no mal pagadores, lo que sugiere que estos grupos son más capaces de cumplir con sus obligaciones financieras. Sin embargo, también podemos ver que los mal pagadores están presentes en todas las clases sociales, aunque en menor frecuencia.</a:t>
            </a:r>
          </a:p>
          <a:p>
            <a:r>
              <a:rPr lang="es-EC" dirty="0"/>
              <a:t>Esta información es crucial para nuestras estrategias de crédito, ya que nos permite entender mejor el perfil de riesgo asociado a cada clase social.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19667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056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C" dirty="0"/>
              <a:t>gráfico de contingencia que muestra la relación entre dos variables categóricas: la clase social de nuestros clientes y si son considerados mal pagadores. En el eje X tenemos la variable 'Marca Mal Pagador', donde 0 significa que no son mal pagadores y 1 significa que sí lo son. En el eje Y tenemos las diferentes clases sociales, desde </a:t>
            </a:r>
            <a:r>
              <a:rPr lang="es-EC" dirty="0" err="1"/>
              <a:t>lower</a:t>
            </a:r>
            <a:r>
              <a:rPr lang="es-EC" dirty="0"/>
              <a:t> hasta </a:t>
            </a:r>
            <a:r>
              <a:rPr lang="es-EC" dirty="0" err="1"/>
              <a:t>upper</a:t>
            </a:r>
            <a:r>
              <a:rPr lang="es-EC" dirty="0"/>
              <a:t>.</a:t>
            </a:r>
          </a:p>
          <a:p>
            <a:r>
              <a:rPr lang="es-EC" dirty="0"/>
              <a:t>Los números dentro de cada celda representan la cantidad de personas en cada categoría, y los colores nos ayudan a visualizar estas frecuencias, con colores más oscuros indicando mayores cantidades.</a:t>
            </a:r>
          </a:p>
          <a:p>
            <a:r>
              <a:rPr lang="es-EC" dirty="0"/>
              <a:t>Podemos observar que las clases </a:t>
            </a:r>
            <a:r>
              <a:rPr lang="es-EC" dirty="0" err="1"/>
              <a:t>middle</a:t>
            </a:r>
            <a:r>
              <a:rPr lang="es-EC" dirty="0"/>
              <a:t> y </a:t>
            </a:r>
            <a:r>
              <a:rPr lang="es-EC" dirty="0" err="1"/>
              <a:t>upper-middle</a:t>
            </a:r>
            <a:r>
              <a:rPr lang="es-EC" dirty="0"/>
              <a:t> tienen las frecuencias más altas de no mal pagadores, lo que sugiere que estos grupos son más capaces de cumplir con sus obligaciones financieras. Sin embargo, también podemos ver que los mal pagadores están presentes en todas las clases sociales, aunque en menor frecuencia.</a:t>
            </a:r>
          </a:p>
          <a:p>
            <a:r>
              <a:rPr lang="es-EC" dirty="0"/>
              <a:t>Esta información es crucial para nuestras estrategias de crédito, ya que nos permite entender mejor el perfil de riesgo asociado a cada clase social.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0172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6d94988ad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6d94988ad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8a29d3b26_3_2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98a29d3b26_3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98a29d3b26_3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98a29d3b26_3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98a29d3b26_3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8a29d3b26_3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SzPts val="1100"/>
              <a:buFont typeface="Wingdings" panose="05000000000000000000" pitchFamily="2" charset="2"/>
              <a:buChar char="ü"/>
            </a:pPr>
            <a:r>
              <a:rPr lang="es-EC" sz="1100" dirty="0"/>
              <a:t>Estado actual del préstamo (vigente, retrasado, totalmente pagado, etc.)</a:t>
            </a:r>
          </a:p>
          <a:p>
            <a:pPr marL="171450" indent="-171450">
              <a:buSzPts val="1100"/>
              <a:buFont typeface="Wingdings" panose="05000000000000000000" pitchFamily="2" charset="2"/>
              <a:buChar char="ü"/>
            </a:pPr>
            <a:r>
              <a:rPr lang="es-EC" sz="1100" dirty="0"/>
              <a:t>Las características como la puntuación crediticia</a:t>
            </a:r>
          </a:p>
          <a:p>
            <a:pPr marL="171450" indent="-171450">
              <a:buSzPts val="1100"/>
              <a:buFont typeface="Wingdings" panose="05000000000000000000" pitchFamily="2" charset="2"/>
              <a:buChar char="ü"/>
            </a:pPr>
            <a:r>
              <a:rPr lang="es-EC" sz="1100" dirty="0"/>
              <a:t>El número de consultas financieras. </a:t>
            </a:r>
          </a:p>
          <a:p>
            <a:pPr marL="171450" indent="-171450">
              <a:buSzPts val="1100"/>
              <a:buFont typeface="Wingdings" panose="05000000000000000000" pitchFamily="2" charset="2"/>
              <a:buChar char="ü"/>
            </a:pPr>
            <a:r>
              <a:rPr lang="es-EC" sz="1100" dirty="0"/>
              <a:t>la dirección, incluidos los códigos postales.</a:t>
            </a:r>
            <a:endParaRPr lang="es-EC" sz="1100" dirty="0">
              <a:sym typeface="Roboto"/>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6d94988ad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6d94988ad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6d94988a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6d94988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C" dirty="0"/>
              <a:t>Los números dentro de cada celda representan la cantidad de personas en cada categoría, y los colores nos ayudan a visualizar estas frecuencias, con colores más oscuros indicando mayores cantidades.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87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8a29d3b26_3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8a29d3b26_3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C" dirty="0"/>
              <a:t>"En esta gráfica estamos viendo la distribución del ratio 'loan/</a:t>
            </a:r>
            <a:r>
              <a:rPr lang="es-EC" dirty="0" err="1"/>
              <a:t>income</a:t>
            </a:r>
            <a:r>
              <a:rPr lang="es-EC" dirty="0"/>
              <a:t>' entre nuestros clientes. El ratio 'loan/</a:t>
            </a:r>
            <a:r>
              <a:rPr lang="es-EC" dirty="0" err="1"/>
              <a:t>income</a:t>
            </a:r>
            <a:r>
              <a:rPr lang="es-EC" dirty="0"/>
              <a:t>' nos indica el nivel de deuda de un cliente en relación con sus ingresos. En el eje X tenemos los valores del ratio, donde 0 significa que la deuda es muy baja en comparación con los ingresos, y 1 significa que la deuda es igual a los ingresos. En el eje Y tenemos la frecuencia, o el número de clientes, para cada rango de 'loan/</a:t>
            </a:r>
            <a:r>
              <a:rPr lang="es-EC" dirty="0" err="1"/>
              <a:t>income</a:t>
            </a:r>
            <a:r>
              <a:rPr lang="es-EC" dirty="0"/>
              <a:t>'.</a:t>
            </a:r>
          </a:p>
          <a:p>
            <a:r>
              <a:rPr lang="es-EC" dirty="0"/>
              <a:t>Podemos observar que la mayoría de nuestros clientes tienen un ratio 'loan/</a:t>
            </a:r>
            <a:r>
              <a:rPr lang="es-EC" dirty="0" err="1"/>
              <a:t>income</a:t>
            </a:r>
            <a:r>
              <a:rPr lang="es-EC" dirty="0"/>
              <a:t>' entre 0 y 0.4. Esto sugiere que la mayoría tiene una deuda que es baja en comparación con sus ingresos, lo cual es positivo ya que indica una carga de deuda manejable. La curva de densidad azul nos muestra de manera más suave cómo se distribuyen estos datos, confirmando que la mayoría de los clientes se encuentran en los rangos bajos del ratio.</a:t>
            </a:r>
          </a:p>
          <a:p>
            <a:r>
              <a:rPr lang="es-EC" dirty="0"/>
              <a:t>En términos de riesgo de deuda, esto es una señal positiva, ya que implica que nuestros clientes tienen una buena capacidad para manejar sus deudas en relación con sus ingresos. Esta información es crucial para nuestras estrategias de planificación financiera y evaluación de riesgos de crédito."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115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isk Management Infographics"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701408"/>
            <a:ext cx="4109100" cy="1372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60025" y="3097692"/>
            <a:ext cx="4109100" cy="3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5066430" y="514634"/>
            <a:ext cx="2726803" cy="2751101"/>
          </a:xfrm>
          <a:custGeom>
            <a:avLst/>
            <a:gdLst/>
            <a:ahLst/>
            <a:cxnLst/>
            <a:rect l="l" t="t" r="r" b="b"/>
            <a:pathLst>
              <a:path w="77433" h="78123" extrusionOk="0">
                <a:moveTo>
                  <a:pt x="38716" y="1"/>
                </a:moveTo>
                <a:cubicBezTo>
                  <a:pt x="17339" y="1"/>
                  <a:pt x="0" y="17477"/>
                  <a:pt x="0" y="39052"/>
                </a:cubicBezTo>
                <a:cubicBezTo>
                  <a:pt x="0" y="60626"/>
                  <a:pt x="17339" y="78122"/>
                  <a:pt x="38716" y="78122"/>
                </a:cubicBezTo>
                <a:cubicBezTo>
                  <a:pt x="60114" y="78122"/>
                  <a:pt x="77432" y="60626"/>
                  <a:pt x="77432" y="39052"/>
                </a:cubicBezTo>
                <a:cubicBezTo>
                  <a:pt x="77432" y="17477"/>
                  <a:pt x="60114" y="1"/>
                  <a:pt x="38716" y="1"/>
                </a:cubicBezTo>
                <a:close/>
              </a:path>
            </a:pathLst>
          </a:custGeom>
          <a:solidFill>
            <a:srgbClr val="E0E0E0">
              <a:alpha val="5000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txBox="1">
            <a:spLocks noGrp="1"/>
          </p:cNvSpPr>
          <p:nvPr>
            <p:ph type="ctrTitle"/>
          </p:nvPr>
        </p:nvSpPr>
        <p:spPr>
          <a:xfrm>
            <a:off x="457200" y="1701408"/>
            <a:ext cx="4109100" cy="13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C" sz="3200" dirty="0"/>
              <a:t>CREDITOS OTORGADOS - PRODUBANCO</a:t>
            </a:r>
          </a:p>
        </p:txBody>
      </p:sp>
      <p:sp>
        <p:nvSpPr>
          <p:cNvPr id="57" name="Google Shape;57;p15"/>
          <p:cNvSpPr txBox="1">
            <a:spLocks noGrp="1"/>
          </p:cNvSpPr>
          <p:nvPr>
            <p:ph type="subTitle" idx="1"/>
          </p:nvPr>
        </p:nvSpPr>
        <p:spPr>
          <a:xfrm>
            <a:off x="460025" y="3097692"/>
            <a:ext cx="41091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C" dirty="0"/>
              <a:t>GRUPO 3</a:t>
            </a:r>
            <a:endParaRPr dirty="0"/>
          </a:p>
        </p:txBody>
      </p:sp>
      <p:sp>
        <p:nvSpPr>
          <p:cNvPr id="58" name="Google Shape;58;p15"/>
          <p:cNvSpPr txBox="1">
            <a:spLocks noGrp="1"/>
          </p:cNvSpPr>
          <p:nvPr>
            <p:ph type="ctrTitle"/>
          </p:nvPr>
        </p:nvSpPr>
        <p:spPr>
          <a:xfrm>
            <a:off x="5600225" y="1071900"/>
            <a:ext cx="3047700" cy="1633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800" dirty="0">
                <a:solidFill>
                  <a:schemeClr val="accent4"/>
                </a:solidFill>
              </a:rPr>
              <a:t>RIS</a:t>
            </a:r>
            <a:r>
              <a:rPr lang="en" sz="11300" dirty="0">
                <a:solidFill>
                  <a:schemeClr val="accent6"/>
                </a:solidFill>
              </a:rPr>
              <a:t>K</a:t>
            </a:r>
            <a:endParaRPr sz="11300" dirty="0">
              <a:solidFill>
                <a:schemeClr val="accent6"/>
              </a:solidFill>
            </a:endParaRPr>
          </a:p>
        </p:txBody>
      </p:sp>
      <p:sp>
        <p:nvSpPr>
          <p:cNvPr id="59" name="Google Shape;59;p15"/>
          <p:cNvSpPr/>
          <p:nvPr/>
        </p:nvSpPr>
        <p:spPr>
          <a:xfrm>
            <a:off x="4804864" y="4334230"/>
            <a:ext cx="3249957" cy="399690"/>
          </a:xfrm>
          <a:custGeom>
            <a:avLst/>
            <a:gdLst/>
            <a:ahLst/>
            <a:cxnLst/>
            <a:rect l="l" t="t" r="r" b="b"/>
            <a:pathLst>
              <a:path w="92289" h="11350" extrusionOk="0">
                <a:moveTo>
                  <a:pt x="46144" y="1"/>
                </a:moveTo>
                <a:cubicBezTo>
                  <a:pt x="20649" y="1"/>
                  <a:pt x="0" y="2542"/>
                  <a:pt x="0" y="5675"/>
                </a:cubicBezTo>
                <a:cubicBezTo>
                  <a:pt x="0" y="8808"/>
                  <a:pt x="20649" y="11349"/>
                  <a:pt x="46144" y="11349"/>
                </a:cubicBezTo>
                <a:cubicBezTo>
                  <a:pt x="71640" y="11349"/>
                  <a:pt x="92288" y="8808"/>
                  <a:pt x="92288" y="5675"/>
                </a:cubicBezTo>
                <a:cubicBezTo>
                  <a:pt x="92288" y="2542"/>
                  <a:pt x="71640" y="1"/>
                  <a:pt x="4614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7489997" y="2514951"/>
            <a:ext cx="1414058" cy="1068564"/>
          </a:xfrm>
          <a:custGeom>
            <a:avLst/>
            <a:gdLst/>
            <a:ahLst/>
            <a:cxnLst/>
            <a:rect l="l" t="t" r="r" b="b"/>
            <a:pathLst>
              <a:path w="40155" h="30344" extrusionOk="0">
                <a:moveTo>
                  <a:pt x="5241" y="1"/>
                </a:moveTo>
                <a:lnTo>
                  <a:pt x="0" y="8513"/>
                </a:lnTo>
                <a:lnTo>
                  <a:pt x="34914" y="30343"/>
                </a:lnTo>
                <a:lnTo>
                  <a:pt x="40155" y="21832"/>
                </a:lnTo>
                <a:lnTo>
                  <a:pt x="5241" y="1"/>
                </a:lnTo>
                <a:close/>
              </a:path>
            </a:pathLst>
          </a:custGeom>
          <a:solidFill>
            <a:srgbClr val="377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7508731" y="2526079"/>
            <a:ext cx="721626" cy="336550"/>
          </a:xfrm>
          <a:custGeom>
            <a:avLst/>
            <a:gdLst/>
            <a:ahLst/>
            <a:cxnLst/>
            <a:rect l="l" t="t" r="r" b="b"/>
            <a:pathLst>
              <a:path w="20492" h="9557" extrusionOk="0">
                <a:moveTo>
                  <a:pt x="5222" y="0"/>
                </a:moveTo>
                <a:cubicBezTo>
                  <a:pt x="5222" y="0"/>
                  <a:pt x="2778" y="5064"/>
                  <a:pt x="0" y="8512"/>
                </a:cubicBezTo>
                <a:lnTo>
                  <a:pt x="20491" y="9556"/>
                </a:lnTo>
                <a:lnTo>
                  <a:pt x="5222" y="0"/>
                </a:lnTo>
                <a:close/>
              </a:path>
            </a:pathLst>
          </a:custGeom>
          <a:solidFill>
            <a:srgbClr val="256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8411203" y="3069641"/>
            <a:ext cx="1658310" cy="1258831"/>
          </a:xfrm>
          <a:custGeom>
            <a:avLst/>
            <a:gdLst/>
            <a:ahLst/>
            <a:cxnLst/>
            <a:rect l="l" t="t" r="r" b="b"/>
            <a:pathLst>
              <a:path w="47091" h="35747" extrusionOk="0">
                <a:moveTo>
                  <a:pt x="7725" y="0"/>
                </a:moveTo>
                <a:cubicBezTo>
                  <a:pt x="7443" y="0"/>
                  <a:pt x="7167" y="144"/>
                  <a:pt x="7015" y="411"/>
                </a:cubicBezTo>
                <a:lnTo>
                  <a:pt x="237" y="11405"/>
                </a:lnTo>
                <a:cubicBezTo>
                  <a:pt x="1" y="11799"/>
                  <a:pt x="119" y="12331"/>
                  <a:pt x="513" y="12587"/>
                </a:cubicBezTo>
                <a:lnTo>
                  <a:pt x="36313" y="34970"/>
                </a:lnTo>
                <a:cubicBezTo>
                  <a:pt x="37150" y="35495"/>
                  <a:pt x="38084" y="35747"/>
                  <a:pt x="39008" y="35747"/>
                </a:cubicBezTo>
                <a:cubicBezTo>
                  <a:pt x="40715" y="35747"/>
                  <a:pt x="42388" y="34888"/>
                  <a:pt x="43347" y="33315"/>
                </a:cubicBezTo>
                <a:lnTo>
                  <a:pt x="45613" y="29630"/>
                </a:lnTo>
                <a:cubicBezTo>
                  <a:pt x="47091" y="27207"/>
                  <a:pt x="46362" y="24035"/>
                  <a:pt x="43958" y="22518"/>
                </a:cubicBezTo>
                <a:lnTo>
                  <a:pt x="8178" y="135"/>
                </a:lnTo>
                <a:cubicBezTo>
                  <a:pt x="8037" y="44"/>
                  <a:pt x="7880" y="0"/>
                  <a:pt x="7725" y="0"/>
                </a:cubicBezTo>
                <a:close/>
              </a:path>
            </a:pathLst>
          </a:custGeom>
          <a:solidFill>
            <a:srgbClr val="0A4D47"/>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762536" y="415574"/>
            <a:ext cx="3334614" cy="2948939"/>
          </a:xfrm>
          <a:custGeom>
            <a:avLst/>
            <a:gdLst/>
            <a:ahLst/>
            <a:cxnLst/>
            <a:rect l="l" t="t" r="r" b="b"/>
            <a:pathLst>
              <a:path w="94693" h="83741" extrusionOk="0">
                <a:moveTo>
                  <a:pt x="47427" y="3814"/>
                </a:moveTo>
                <a:cubicBezTo>
                  <a:pt x="54207" y="3814"/>
                  <a:pt x="61068" y="5653"/>
                  <a:pt x="67246" y="9513"/>
                </a:cubicBezTo>
                <a:cubicBezTo>
                  <a:pt x="84920" y="20586"/>
                  <a:pt x="90377" y="44091"/>
                  <a:pt x="79423" y="61922"/>
                </a:cubicBezTo>
                <a:cubicBezTo>
                  <a:pt x="72283" y="73536"/>
                  <a:pt x="59922" y="79920"/>
                  <a:pt x="47289" y="79920"/>
                </a:cubicBezTo>
                <a:cubicBezTo>
                  <a:pt x="40505" y="79920"/>
                  <a:pt x="33642" y="78079"/>
                  <a:pt x="27466" y="74217"/>
                </a:cubicBezTo>
                <a:cubicBezTo>
                  <a:pt x="9793" y="63144"/>
                  <a:pt x="4335" y="39638"/>
                  <a:pt x="15290" y="21807"/>
                </a:cubicBezTo>
                <a:cubicBezTo>
                  <a:pt x="22432" y="10203"/>
                  <a:pt x="34790" y="3814"/>
                  <a:pt x="47427" y="3814"/>
                </a:cubicBezTo>
                <a:close/>
                <a:moveTo>
                  <a:pt x="47425" y="0"/>
                </a:moveTo>
                <a:cubicBezTo>
                  <a:pt x="33524" y="0"/>
                  <a:pt x="19924" y="7030"/>
                  <a:pt x="12078" y="19798"/>
                </a:cubicBezTo>
                <a:cubicBezTo>
                  <a:pt x="1" y="39422"/>
                  <a:pt x="6010" y="65291"/>
                  <a:pt x="25476" y="77468"/>
                </a:cubicBezTo>
                <a:cubicBezTo>
                  <a:pt x="32271" y="81715"/>
                  <a:pt x="39821" y="83740"/>
                  <a:pt x="47284" y="83740"/>
                </a:cubicBezTo>
                <a:cubicBezTo>
                  <a:pt x="61181" y="83740"/>
                  <a:pt x="74776" y="76719"/>
                  <a:pt x="82634" y="63952"/>
                </a:cubicBezTo>
                <a:cubicBezTo>
                  <a:pt x="94692" y="44328"/>
                  <a:pt x="88683" y="18458"/>
                  <a:pt x="69236" y="6281"/>
                </a:cubicBezTo>
                <a:cubicBezTo>
                  <a:pt x="62442" y="2027"/>
                  <a:pt x="54890" y="0"/>
                  <a:pt x="47425" y="0"/>
                </a:cubicBezTo>
                <a:close/>
              </a:path>
            </a:pathLst>
          </a:custGeom>
          <a:solidFill>
            <a:srgbClr val="7B989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25363" y="685145"/>
            <a:ext cx="1036730" cy="500018"/>
          </a:xfrm>
          <a:custGeom>
            <a:avLst/>
            <a:gdLst/>
            <a:ahLst/>
            <a:cxnLst/>
            <a:rect l="l" t="t" r="r" b="b"/>
            <a:pathLst>
              <a:path w="29440" h="14199" extrusionOk="0">
                <a:moveTo>
                  <a:pt x="21265" y="0"/>
                </a:moveTo>
                <a:cubicBezTo>
                  <a:pt x="17492" y="0"/>
                  <a:pt x="13695" y="847"/>
                  <a:pt x="10274" y="2350"/>
                </a:cubicBezTo>
                <a:cubicBezTo>
                  <a:pt x="5782" y="4340"/>
                  <a:pt x="1427" y="8103"/>
                  <a:pt x="147" y="13029"/>
                </a:cubicBezTo>
                <a:cubicBezTo>
                  <a:pt x="0" y="13587"/>
                  <a:pt x="465" y="14199"/>
                  <a:pt x="980" y="14199"/>
                </a:cubicBezTo>
                <a:cubicBezTo>
                  <a:pt x="1157" y="14199"/>
                  <a:pt x="1340" y="14126"/>
                  <a:pt x="1506" y="13955"/>
                </a:cubicBezTo>
                <a:cubicBezTo>
                  <a:pt x="4541" y="10803"/>
                  <a:pt x="7732" y="8044"/>
                  <a:pt x="11791" y="6330"/>
                </a:cubicBezTo>
                <a:cubicBezTo>
                  <a:pt x="14905" y="5005"/>
                  <a:pt x="18135" y="4669"/>
                  <a:pt x="21402" y="4669"/>
                </a:cubicBezTo>
                <a:cubicBezTo>
                  <a:pt x="22994" y="4669"/>
                  <a:pt x="24594" y="4749"/>
                  <a:pt x="26194" y="4833"/>
                </a:cubicBezTo>
                <a:cubicBezTo>
                  <a:pt x="26237" y="4835"/>
                  <a:pt x="26280" y="4837"/>
                  <a:pt x="26322" y="4837"/>
                </a:cubicBezTo>
                <a:cubicBezTo>
                  <a:pt x="28554" y="4837"/>
                  <a:pt x="29440" y="1314"/>
                  <a:pt x="27081" y="715"/>
                </a:cubicBezTo>
                <a:cubicBezTo>
                  <a:pt x="25186" y="229"/>
                  <a:pt x="23228" y="0"/>
                  <a:pt x="21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186534" y="730575"/>
            <a:ext cx="2776122" cy="3915022"/>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b="0" i="0" dirty="0">
                <a:solidFill>
                  <a:srgbClr val="000000"/>
                </a:solidFill>
                <a:effectLst/>
                <a:highlight>
                  <a:srgbClr val="FFFFFF"/>
                </a:highlight>
                <a:latin typeface="Helvetica Neue"/>
              </a:rPr>
              <a:t>verificar nivel de deuda respecto a ingresos del cliente</a:t>
            </a:r>
          </a:p>
          <a:p>
            <a:pPr lvl="0" rtl="0">
              <a:spcBef>
                <a:spcPts val="0"/>
              </a:spcBef>
              <a:spcAft>
                <a:spcPts val="0"/>
              </a:spcAft>
              <a:buClr>
                <a:srgbClr val="000000"/>
              </a:buClr>
              <a:buSzPts val="1100"/>
            </a:pPr>
            <a:endParaRPr lang="es-EC" sz="1200" b="0" i="0" dirty="0">
              <a:solidFill>
                <a:srgbClr val="000000"/>
              </a:solidFill>
              <a:effectLst/>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En términos de riesgo de deuda, esto es una señal positiva, ya que implica que nuestros clientes tienen una buena capacidad para manejar sus deudas en relación con sus ingresos. Esta información es crucial para nuestras estrategias de planificación financiera y evaluación de riesgos de crédito.</a:t>
            </a:r>
          </a:p>
          <a:p>
            <a:pPr lvl="0" rtl="0">
              <a:spcBef>
                <a:spcPts val="0"/>
              </a:spcBef>
              <a:spcAft>
                <a:spcPts val="0"/>
              </a:spcAft>
              <a:buClr>
                <a:srgbClr val="000000"/>
              </a:buClr>
              <a:buSzPts val="1100"/>
            </a:pPr>
            <a:endParaRPr lang="es-EC"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Para este análisis se utilizó estadística descriptiva </a:t>
            </a:r>
            <a:r>
              <a:rPr lang="es-EC" sz="1200" dirty="0" err="1">
                <a:highlight>
                  <a:srgbClr val="FFFFFF"/>
                </a:highlight>
                <a:latin typeface="Helvetica Neue"/>
              </a:rPr>
              <a:t>univariado</a:t>
            </a:r>
            <a:endParaRPr lang="es-EC"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endParaRPr lang="es-EC" sz="1200" dirty="0">
              <a:highlight>
                <a:srgbClr val="FFFFFF"/>
              </a:highlight>
              <a:latin typeface="Helvetica Neue"/>
            </a:endParaRPr>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Loan/</a:t>
            </a:r>
            <a:r>
              <a:rPr lang="es-EC" sz="1700" dirty="0" err="1">
                <a:solidFill>
                  <a:schemeClr val="accent1"/>
                </a:solidFill>
                <a:latin typeface="Fira Sans Extra Condensed Medium"/>
                <a:ea typeface="Fira Sans Extra Condensed Medium"/>
                <a:cs typeface="Fira Sans Extra Condensed Medium"/>
                <a:sym typeface="Fira Sans Extra Condensed Medium"/>
              </a:rPr>
              <a:t>Income</a:t>
            </a: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3" name="Imagen 2">
            <a:extLst>
              <a:ext uri="{FF2B5EF4-FFF2-40B4-BE49-F238E27FC236}">
                <a16:creationId xmlns:a16="http://schemas.microsoft.com/office/drawing/2014/main" id="{18271554-E250-7AD8-4AD2-5BB4CA7D7A0D}"/>
              </a:ext>
            </a:extLst>
          </p:cNvPr>
          <p:cNvPicPr>
            <a:picLocks noChangeAspect="1"/>
          </p:cNvPicPr>
          <p:nvPr/>
        </p:nvPicPr>
        <p:blipFill>
          <a:blip r:embed="rId3"/>
          <a:stretch>
            <a:fillRect/>
          </a:stretch>
        </p:blipFill>
        <p:spPr>
          <a:xfrm>
            <a:off x="3243943" y="1151663"/>
            <a:ext cx="5232400" cy="3915022"/>
          </a:xfrm>
          <a:prstGeom prst="rect">
            <a:avLst/>
          </a:prstGeom>
        </p:spPr>
      </p:pic>
    </p:spTree>
    <p:extLst>
      <p:ext uri="{BB962C8B-B14F-4D97-AF65-F5344CB8AC3E}">
        <p14:creationId xmlns:p14="http://schemas.microsoft.com/office/powerpoint/2010/main" val="15710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5650992" y="1303378"/>
            <a:ext cx="2933192" cy="2831644"/>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Esta información es crucial para nuestras estrategias de crédito, ya que nos permite entender mejor el perfil de riesgo asociado a cada clase social</a:t>
            </a:r>
          </a:p>
          <a:p>
            <a:pPr lvl="0" rtl="0">
              <a:spcBef>
                <a:spcPts val="0"/>
              </a:spcBef>
              <a:spcAft>
                <a:spcPts val="0"/>
              </a:spcAft>
              <a:buClr>
                <a:srgbClr val="000000"/>
              </a:buClr>
              <a:buSzPts val="1100"/>
            </a:pPr>
            <a:endParaRPr lang="en-US" sz="1200"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n-US" sz="1200" dirty="0">
                <a:highlight>
                  <a:srgbClr val="FFFFFF"/>
                </a:highlight>
                <a:latin typeface="Helvetica Neue"/>
              </a:rPr>
              <a:t>P</a:t>
            </a:r>
            <a:r>
              <a:rPr lang="es-EC" sz="1200" dirty="0">
                <a:highlight>
                  <a:srgbClr val="FFFFFF"/>
                </a:highlight>
                <a:latin typeface="Helvetica Neue"/>
              </a:rPr>
              <a:t>ara este análisis se utilizó estadística descriptiva bivariado.</a:t>
            </a:r>
          </a:p>
        </p:txBody>
      </p:sp>
      <p:sp>
        <p:nvSpPr>
          <p:cNvPr id="722" name="Google Shape;722;p34"/>
          <p:cNvSpPr txBox="1"/>
          <p:nvPr/>
        </p:nvSpPr>
        <p:spPr>
          <a:xfrm>
            <a:off x="2753424" y="1008478"/>
            <a:ext cx="3637152"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Clase Social Vs Marca Mal Pagador</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4" name="Imagen 3">
            <a:extLst>
              <a:ext uri="{FF2B5EF4-FFF2-40B4-BE49-F238E27FC236}">
                <a16:creationId xmlns:a16="http://schemas.microsoft.com/office/drawing/2014/main" id="{652CF4EC-68E7-7624-0D8A-F63B83C7B4B2}"/>
              </a:ext>
            </a:extLst>
          </p:cNvPr>
          <p:cNvPicPr>
            <a:picLocks noChangeAspect="1"/>
          </p:cNvPicPr>
          <p:nvPr/>
        </p:nvPicPr>
        <p:blipFill>
          <a:blip r:embed="rId3"/>
          <a:stretch>
            <a:fillRect/>
          </a:stretch>
        </p:blipFill>
        <p:spPr>
          <a:xfrm>
            <a:off x="457225" y="1303378"/>
            <a:ext cx="4709135" cy="3586699"/>
          </a:xfrm>
          <a:prstGeom prst="rect">
            <a:avLst/>
          </a:prstGeom>
        </p:spPr>
      </p:pic>
    </p:spTree>
    <p:extLst>
      <p:ext uri="{BB962C8B-B14F-4D97-AF65-F5344CB8AC3E}">
        <p14:creationId xmlns:p14="http://schemas.microsoft.com/office/powerpoint/2010/main" val="213616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182880" y="3880369"/>
            <a:ext cx="8659368" cy="1113833"/>
          </a:xfrm>
          <a:prstGeom prst="rect">
            <a:avLst/>
          </a:prstGeom>
          <a:noFill/>
          <a:ln>
            <a:noFill/>
          </a:ln>
        </p:spPr>
        <p:txBody>
          <a:bodyPr spcFirstLastPara="1" wrap="square" lIns="91425" tIns="91425" rIns="91425" bIns="91425" anchor="ctr" anchorCtr="0">
            <a:noAutofit/>
          </a:bodyPr>
          <a:lstStyle/>
          <a:p>
            <a:pPr marL="171450" lvl="0" indent="-171450" algn="ctr" rtl="0">
              <a:spcBef>
                <a:spcPts val="0"/>
              </a:spcBef>
              <a:spcAft>
                <a:spcPts val="0"/>
              </a:spcAft>
              <a:buClr>
                <a:srgbClr val="000000"/>
              </a:buClr>
              <a:buSzPts val="1100"/>
              <a:buFont typeface="Wingdings" panose="05000000000000000000" pitchFamily="2" charset="2"/>
              <a:buChar char="Ø"/>
            </a:pPr>
            <a:r>
              <a:rPr lang="es-EC" sz="1200" i="1" dirty="0"/>
              <a:t>¿Existen estados específicos donde los índices de incumplimiento son notoriamente mayores? </a:t>
            </a:r>
          </a:p>
          <a:p>
            <a:pPr lvl="0" algn="ctr" rtl="0">
              <a:spcBef>
                <a:spcPts val="0"/>
              </a:spcBef>
              <a:spcAft>
                <a:spcPts val="0"/>
              </a:spcAft>
              <a:buClr>
                <a:srgbClr val="000000"/>
              </a:buClr>
              <a:buSzPts val="1100"/>
            </a:pPr>
            <a:endParaRPr lang="es-EC" sz="900" i="1" dirty="0">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100" dirty="0">
                <a:highlight>
                  <a:srgbClr val="FFFFFF"/>
                </a:highlight>
                <a:latin typeface="Helvetica Neue"/>
              </a:rPr>
              <a:t>Algunos estados muestran un número significativamente mayor de malos pagadores que otros. Por ejemplo, ciertos estados como CA y NY tienen barras mucho más altas, lo que indica una mayor cantidad de malos pagadores en esos estados.</a:t>
            </a:r>
          </a:p>
          <a:p>
            <a:pPr marL="171450" lvl="0" indent="-171450" rtl="0">
              <a:spcBef>
                <a:spcPts val="0"/>
              </a:spcBef>
              <a:spcAft>
                <a:spcPts val="0"/>
              </a:spcAft>
              <a:buClr>
                <a:srgbClr val="000000"/>
              </a:buClr>
              <a:buSzPts val="1100"/>
              <a:buFont typeface="Wingdings" panose="05000000000000000000" pitchFamily="2" charset="2"/>
              <a:buChar char="Ø"/>
            </a:pPr>
            <a:r>
              <a:rPr lang="es-EC" sz="1100" dirty="0">
                <a:highlight>
                  <a:srgbClr val="FFFFFF"/>
                </a:highlight>
                <a:latin typeface="Helvetica Neue"/>
              </a:rPr>
              <a:t>Esto podría reflejar factores socioeconómicos, diferencias en políticas de crédito estatales, o particularidades del mercado de crédito en esos lugares</a:t>
            </a:r>
            <a:r>
              <a:rPr lang="es-EC" sz="1200" dirty="0">
                <a:highlight>
                  <a:srgbClr val="FFFFFF"/>
                </a:highlight>
                <a:latin typeface="Helvetica Neue"/>
              </a:rPr>
              <a:t>.</a:t>
            </a:r>
          </a:p>
        </p:txBody>
      </p:sp>
      <p:sp>
        <p:nvSpPr>
          <p:cNvPr id="722" name="Google Shape;722;p34"/>
          <p:cNvSpPr txBox="1"/>
          <p:nvPr/>
        </p:nvSpPr>
        <p:spPr>
          <a:xfrm>
            <a:off x="2753424" y="1008478"/>
            <a:ext cx="3637152"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Estado Vs Marca Mal Pagador</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3" name="Imagen 2">
            <a:extLst>
              <a:ext uri="{FF2B5EF4-FFF2-40B4-BE49-F238E27FC236}">
                <a16:creationId xmlns:a16="http://schemas.microsoft.com/office/drawing/2014/main" id="{DCDF5C6F-3EB0-08DF-9236-A344FE578165}"/>
              </a:ext>
            </a:extLst>
          </p:cNvPr>
          <p:cNvPicPr>
            <a:picLocks noChangeAspect="1"/>
          </p:cNvPicPr>
          <p:nvPr/>
        </p:nvPicPr>
        <p:blipFill>
          <a:blip r:embed="rId3"/>
          <a:stretch>
            <a:fillRect/>
          </a:stretch>
        </p:blipFill>
        <p:spPr>
          <a:xfrm>
            <a:off x="182880" y="1286825"/>
            <a:ext cx="8577097" cy="2553298"/>
          </a:xfrm>
          <a:prstGeom prst="rect">
            <a:avLst/>
          </a:prstGeom>
        </p:spPr>
      </p:pic>
    </p:spTree>
    <p:extLst>
      <p:ext uri="{BB962C8B-B14F-4D97-AF65-F5344CB8AC3E}">
        <p14:creationId xmlns:p14="http://schemas.microsoft.com/office/powerpoint/2010/main" val="345498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5650992" y="1303378"/>
            <a:ext cx="2933192" cy="2831644"/>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dirty="0">
                <a:highlight>
                  <a:srgbClr val="FFFFFF"/>
                </a:highlight>
                <a:latin typeface="Helvetica Neue"/>
              </a:rPr>
              <a:t>Mayor riesgo potencial en préstamos verificados: El hecho de que los préstamos verificados tengan montos más altos y una amplia dispersión puede indicar un mayor riesgo financiero asumido por la entidad crediticia, presumiblemente bajo la suposición de que la verificación de ingresos reduce el riesgo de incumplimiento.</a:t>
            </a:r>
          </a:p>
        </p:txBody>
      </p:sp>
      <p:sp>
        <p:nvSpPr>
          <p:cNvPr id="722" name="Google Shape;722;p34"/>
          <p:cNvSpPr txBox="1"/>
          <p:nvPr/>
        </p:nvSpPr>
        <p:spPr>
          <a:xfrm>
            <a:off x="1046988" y="873496"/>
            <a:ext cx="7050024"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Distribución del Monto del Préstamo por Estado de Verificación del Ingreso</a:t>
            </a:r>
          </a:p>
        </p:txBody>
      </p:sp>
      <p:pic>
        <p:nvPicPr>
          <p:cNvPr id="3" name="Imagen 2">
            <a:extLst>
              <a:ext uri="{FF2B5EF4-FFF2-40B4-BE49-F238E27FC236}">
                <a16:creationId xmlns:a16="http://schemas.microsoft.com/office/drawing/2014/main" id="{433500C7-0EA0-1BDC-1899-25F567C2E389}"/>
              </a:ext>
            </a:extLst>
          </p:cNvPr>
          <p:cNvPicPr>
            <a:picLocks noChangeAspect="1"/>
          </p:cNvPicPr>
          <p:nvPr/>
        </p:nvPicPr>
        <p:blipFill>
          <a:blip r:embed="rId3"/>
          <a:stretch>
            <a:fillRect/>
          </a:stretch>
        </p:blipFill>
        <p:spPr>
          <a:xfrm>
            <a:off x="192025" y="1311317"/>
            <a:ext cx="5020056" cy="3608926"/>
          </a:xfrm>
          <a:prstGeom prst="rect">
            <a:avLst/>
          </a:prstGeom>
        </p:spPr>
      </p:pic>
    </p:spTree>
    <p:extLst>
      <p:ext uri="{BB962C8B-B14F-4D97-AF65-F5344CB8AC3E}">
        <p14:creationId xmlns:p14="http://schemas.microsoft.com/office/powerpoint/2010/main" val="168745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Conclusiones y Recomendaciones</a:t>
            </a:r>
            <a:endParaRPr dirty="0"/>
          </a:p>
        </p:txBody>
      </p:sp>
      <p:sp>
        <p:nvSpPr>
          <p:cNvPr id="283" name="Google Shape;283;p22"/>
          <p:cNvSpPr txBox="1"/>
          <p:nvPr/>
        </p:nvSpPr>
        <p:spPr>
          <a:xfrm>
            <a:off x="5943957" y="1236004"/>
            <a:ext cx="2506500" cy="247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Conclusiones</a:t>
            </a:r>
            <a:endParaRPr sz="19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84" name="Google Shape;284;p22"/>
          <p:cNvSpPr txBox="1"/>
          <p:nvPr/>
        </p:nvSpPr>
        <p:spPr>
          <a:xfrm>
            <a:off x="811432" y="1534357"/>
            <a:ext cx="7645897" cy="123308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C" sz="1600" dirty="0"/>
              <a:t>Nuestro análisis sugiere que ciertas características, como el ingreso anual del prestatario y el monto del préstamo, son indicadores clave de la probabilidad de incumplimiento. Los estados con tasas de incumplimiento más altas pueden requerir estrategias de mitigación específicas.</a:t>
            </a:r>
            <a:endParaRPr sz="1200" dirty="0">
              <a:solidFill>
                <a:schemeClr val="dk1"/>
              </a:solidFill>
              <a:latin typeface="Roboto"/>
              <a:ea typeface="Roboto"/>
              <a:cs typeface="Roboto"/>
              <a:sym typeface="Roboto"/>
            </a:endParaRPr>
          </a:p>
        </p:txBody>
      </p:sp>
      <p:sp>
        <p:nvSpPr>
          <p:cNvPr id="289" name="Google Shape;289;p22"/>
          <p:cNvSpPr txBox="1"/>
          <p:nvPr/>
        </p:nvSpPr>
        <p:spPr>
          <a:xfrm>
            <a:off x="-376418" y="2963744"/>
            <a:ext cx="2375700" cy="247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dirty="0">
                <a:solidFill>
                  <a:schemeClr val="accent4"/>
                </a:solidFill>
                <a:latin typeface="Fira Sans Extra Condensed Medium"/>
                <a:ea typeface="Fira Sans Extra Condensed Medium"/>
                <a:cs typeface="Fira Sans Extra Condensed Medium"/>
                <a:sym typeface="Fira Sans Extra Condensed Medium"/>
              </a:rPr>
              <a:t>Recomendaciones</a:t>
            </a:r>
            <a:endParaRPr sz="19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90" name="Google Shape;290;p22"/>
          <p:cNvSpPr txBox="1"/>
          <p:nvPr/>
        </p:nvSpPr>
        <p:spPr>
          <a:xfrm>
            <a:off x="138184" y="3294563"/>
            <a:ext cx="7020701" cy="123307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EC" sz="1600" dirty="0"/>
              <a:t>Basados en estos hallazgos, recomendamos ajustar nuestros criterios de evaluación de riesgos, especialmente en regiones con altas tasas de incumplimiento. También sugerimos implementar programas de educación financiera para prestatarios en zonas de alto riesgo.</a:t>
            </a:r>
            <a:endParaRPr sz="1200" dirty="0">
              <a:solidFill>
                <a:schemeClr val="dk1"/>
              </a:solidFill>
              <a:latin typeface="Roboto"/>
              <a:ea typeface="Roboto"/>
              <a:cs typeface="Roboto"/>
              <a:sym typeface="Roboto"/>
            </a:endParaRPr>
          </a:p>
        </p:txBody>
      </p:sp>
      <p:grpSp>
        <p:nvGrpSpPr>
          <p:cNvPr id="3" name="Grupo 2">
            <a:extLst>
              <a:ext uri="{FF2B5EF4-FFF2-40B4-BE49-F238E27FC236}">
                <a16:creationId xmlns:a16="http://schemas.microsoft.com/office/drawing/2014/main" id="{90AFF273-E42A-F0A3-1F11-2F17AD793E73}"/>
              </a:ext>
            </a:extLst>
          </p:cNvPr>
          <p:cNvGrpSpPr/>
          <p:nvPr/>
        </p:nvGrpSpPr>
        <p:grpSpPr>
          <a:xfrm>
            <a:off x="7095219" y="3087494"/>
            <a:ext cx="1591606" cy="1561964"/>
            <a:chOff x="720357" y="889046"/>
            <a:chExt cx="4198910" cy="4196758"/>
          </a:xfrm>
        </p:grpSpPr>
        <p:sp>
          <p:nvSpPr>
            <p:cNvPr id="279" name="Google Shape;279;p22"/>
            <p:cNvSpPr/>
            <p:nvPr/>
          </p:nvSpPr>
          <p:spPr>
            <a:xfrm rot="-2669010">
              <a:off x="1412757" y="2595932"/>
              <a:ext cx="1072639" cy="2489872"/>
            </a:xfrm>
            <a:custGeom>
              <a:avLst/>
              <a:gdLst/>
              <a:ahLst/>
              <a:cxnLst/>
              <a:rect l="l" t="t" r="r" b="b"/>
              <a:pathLst>
                <a:path w="15408" h="35768" extrusionOk="0">
                  <a:moveTo>
                    <a:pt x="7327" y="0"/>
                  </a:moveTo>
                  <a:cubicBezTo>
                    <a:pt x="2762" y="4679"/>
                    <a:pt x="0" y="10956"/>
                    <a:pt x="0" y="17895"/>
                  </a:cubicBezTo>
                  <a:cubicBezTo>
                    <a:pt x="0" y="24834"/>
                    <a:pt x="2762" y="31202"/>
                    <a:pt x="7327" y="35767"/>
                  </a:cubicBezTo>
                  <a:lnTo>
                    <a:pt x="15407" y="27687"/>
                  </a:lnTo>
                  <a:cubicBezTo>
                    <a:pt x="12919" y="25222"/>
                    <a:pt x="11413" y="21684"/>
                    <a:pt x="11413" y="17895"/>
                  </a:cubicBezTo>
                  <a:cubicBezTo>
                    <a:pt x="11413" y="14083"/>
                    <a:pt x="12919" y="10660"/>
                    <a:pt x="15407" y="8103"/>
                  </a:cubicBezTo>
                  <a:lnTo>
                    <a:pt x="7327" y="0"/>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rot="-2669010">
              <a:off x="720357" y="1583413"/>
              <a:ext cx="2488414" cy="1072578"/>
            </a:xfrm>
            <a:custGeom>
              <a:avLst/>
              <a:gdLst/>
              <a:ahLst/>
              <a:cxnLst/>
              <a:rect l="l" t="t" r="r" b="b"/>
              <a:pathLst>
                <a:path w="35745" h="15408" extrusionOk="0">
                  <a:moveTo>
                    <a:pt x="17872" y="0"/>
                  </a:moveTo>
                  <a:cubicBezTo>
                    <a:pt x="10934" y="0"/>
                    <a:pt x="4565" y="2739"/>
                    <a:pt x="0" y="7304"/>
                  </a:cubicBezTo>
                  <a:lnTo>
                    <a:pt x="8080" y="15407"/>
                  </a:lnTo>
                  <a:cubicBezTo>
                    <a:pt x="10637" y="12919"/>
                    <a:pt x="14061" y="11413"/>
                    <a:pt x="17872" y="11413"/>
                  </a:cubicBezTo>
                  <a:cubicBezTo>
                    <a:pt x="21684" y="11413"/>
                    <a:pt x="25108" y="12919"/>
                    <a:pt x="27665" y="15407"/>
                  </a:cubicBezTo>
                  <a:lnTo>
                    <a:pt x="35745" y="7304"/>
                  </a:lnTo>
                  <a:cubicBezTo>
                    <a:pt x="31180" y="2739"/>
                    <a:pt x="24811" y="0"/>
                    <a:pt x="1787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2"/>
            <p:cNvSpPr/>
            <p:nvPr/>
          </p:nvSpPr>
          <p:spPr>
            <a:xfrm rot="-2669010">
              <a:off x="3150913" y="889046"/>
              <a:ext cx="1072639" cy="2489872"/>
            </a:xfrm>
            <a:custGeom>
              <a:avLst/>
              <a:gdLst/>
              <a:ahLst/>
              <a:cxnLst/>
              <a:rect l="l" t="t" r="r" b="b"/>
              <a:pathLst>
                <a:path w="15408" h="35768" extrusionOk="0">
                  <a:moveTo>
                    <a:pt x="8081" y="0"/>
                  </a:moveTo>
                  <a:lnTo>
                    <a:pt x="1" y="8103"/>
                  </a:lnTo>
                  <a:cubicBezTo>
                    <a:pt x="2466" y="10660"/>
                    <a:pt x="3995" y="14083"/>
                    <a:pt x="3995" y="17895"/>
                  </a:cubicBezTo>
                  <a:cubicBezTo>
                    <a:pt x="3995" y="21684"/>
                    <a:pt x="2466" y="25222"/>
                    <a:pt x="1" y="27687"/>
                  </a:cubicBezTo>
                  <a:lnTo>
                    <a:pt x="8081" y="35767"/>
                  </a:lnTo>
                  <a:cubicBezTo>
                    <a:pt x="12646" y="31202"/>
                    <a:pt x="15408" y="24834"/>
                    <a:pt x="15408" y="17895"/>
                  </a:cubicBezTo>
                  <a:cubicBezTo>
                    <a:pt x="15408" y="10956"/>
                    <a:pt x="12646" y="4679"/>
                    <a:pt x="808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rot="-2669010">
              <a:off x="2430853" y="3319230"/>
              <a:ext cx="2488414" cy="1078912"/>
            </a:xfrm>
            <a:custGeom>
              <a:avLst/>
              <a:gdLst/>
              <a:ahLst/>
              <a:cxnLst/>
              <a:rect l="l" t="t" r="r" b="b"/>
              <a:pathLst>
                <a:path w="35745" h="15499" extrusionOk="0">
                  <a:moveTo>
                    <a:pt x="8080" y="0"/>
                  </a:moveTo>
                  <a:lnTo>
                    <a:pt x="0" y="8080"/>
                  </a:lnTo>
                  <a:cubicBezTo>
                    <a:pt x="4565" y="12645"/>
                    <a:pt x="10934" y="15499"/>
                    <a:pt x="17872" y="15499"/>
                  </a:cubicBezTo>
                  <a:cubicBezTo>
                    <a:pt x="24811" y="15499"/>
                    <a:pt x="31180" y="12645"/>
                    <a:pt x="35745" y="8080"/>
                  </a:cubicBezTo>
                  <a:lnTo>
                    <a:pt x="27665" y="0"/>
                  </a:lnTo>
                  <a:cubicBezTo>
                    <a:pt x="25108" y="2465"/>
                    <a:pt x="21684" y="3995"/>
                    <a:pt x="17872" y="3995"/>
                  </a:cubicBezTo>
                  <a:cubicBezTo>
                    <a:pt x="14061" y="3995"/>
                    <a:pt x="10637" y="2465"/>
                    <a:pt x="8080"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upo 1">
              <a:extLst>
                <a:ext uri="{FF2B5EF4-FFF2-40B4-BE49-F238E27FC236}">
                  <a16:creationId xmlns:a16="http://schemas.microsoft.com/office/drawing/2014/main" id="{E7C3F400-C82E-D4C7-3F74-5107E134D209}"/>
                </a:ext>
              </a:extLst>
            </p:cNvPr>
            <p:cNvGrpSpPr/>
            <p:nvPr/>
          </p:nvGrpSpPr>
          <p:grpSpPr>
            <a:xfrm>
              <a:off x="1657186" y="1852512"/>
              <a:ext cx="2321739" cy="2272589"/>
              <a:chOff x="1657186" y="1852512"/>
              <a:chExt cx="2321739" cy="2272589"/>
            </a:xfrm>
          </p:grpSpPr>
          <p:sp>
            <p:nvSpPr>
              <p:cNvPr id="275" name="Google Shape;275;p22"/>
              <p:cNvSpPr/>
              <p:nvPr/>
            </p:nvSpPr>
            <p:spPr>
              <a:xfrm rot="-2670332">
                <a:off x="2057515" y="2776998"/>
                <a:ext cx="580731" cy="1348103"/>
              </a:xfrm>
              <a:custGeom>
                <a:avLst/>
                <a:gdLst/>
                <a:ahLst/>
                <a:cxnLst/>
                <a:rect l="l" t="t" r="r" b="b"/>
                <a:pathLst>
                  <a:path w="15408" h="35768" extrusionOk="0">
                    <a:moveTo>
                      <a:pt x="7327" y="0"/>
                    </a:moveTo>
                    <a:cubicBezTo>
                      <a:pt x="2762" y="4679"/>
                      <a:pt x="0" y="10956"/>
                      <a:pt x="0" y="17895"/>
                    </a:cubicBezTo>
                    <a:cubicBezTo>
                      <a:pt x="0" y="24834"/>
                      <a:pt x="2762" y="31202"/>
                      <a:pt x="7327" y="35767"/>
                    </a:cubicBezTo>
                    <a:lnTo>
                      <a:pt x="15407" y="27687"/>
                    </a:lnTo>
                    <a:cubicBezTo>
                      <a:pt x="12919" y="25222"/>
                      <a:pt x="11413" y="21684"/>
                      <a:pt x="11413" y="17895"/>
                    </a:cubicBezTo>
                    <a:cubicBezTo>
                      <a:pt x="11413" y="14083"/>
                      <a:pt x="12919" y="10660"/>
                      <a:pt x="15407" y="8103"/>
                    </a:cubicBezTo>
                    <a:lnTo>
                      <a:pt x="7327" y="0"/>
                    </a:lnTo>
                    <a:close/>
                  </a:path>
                </a:pathLst>
              </a:custGeom>
              <a:solidFill>
                <a:srgbClr val="C2A2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rot="-2670332">
                <a:off x="1682630" y="2228459"/>
                <a:ext cx="1347236" cy="580731"/>
              </a:xfrm>
              <a:custGeom>
                <a:avLst/>
                <a:gdLst/>
                <a:ahLst/>
                <a:cxnLst/>
                <a:rect l="l" t="t" r="r" b="b"/>
                <a:pathLst>
                  <a:path w="35745" h="15408" extrusionOk="0">
                    <a:moveTo>
                      <a:pt x="17872" y="0"/>
                    </a:moveTo>
                    <a:cubicBezTo>
                      <a:pt x="10934" y="0"/>
                      <a:pt x="4565" y="2739"/>
                      <a:pt x="0" y="7304"/>
                    </a:cubicBezTo>
                    <a:lnTo>
                      <a:pt x="8080" y="15407"/>
                    </a:lnTo>
                    <a:cubicBezTo>
                      <a:pt x="10637" y="12919"/>
                      <a:pt x="14061" y="11413"/>
                      <a:pt x="17872" y="11413"/>
                    </a:cubicBezTo>
                    <a:cubicBezTo>
                      <a:pt x="21684" y="11413"/>
                      <a:pt x="25108" y="12919"/>
                      <a:pt x="27665" y="15407"/>
                    </a:cubicBezTo>
                    <a:lnTo>
                      <a:pt x="35745" y="7304"/>
                    </a:lnTo>
                    <a:cubicBezTo>
                      <a:pt x="31180" y="2739"/>
                      <a:pt x="24811" y="0"/>
                      <a:pt x="17872" y="0"/>
                    </a:cubicBezTo>
                    <a:close/>
                  </a:path>
                </a:pathLst>
              </a:custGeom>
              <a:solidFill>
                <a:srgbClr val="B2CDA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rot="-2670332">
                <a:off x="2998161" y="1852512"/>
                <a:ext cx="580731" cy="1348103"/>
              </a:xfrm>
              <a:custGeom>
                <a:avLst/>
                <a:gdLst/>
                <a:ahLst/>
                <a:cxnLst/>
                <a:rect l="l" t="t" r="r" b="b"/>
                <a:pathLst>
                  <a:path w="15408" h="35768" extrusionOk="0">
                    <a:moveTo>
                      <a:pt x="8081" y="0"/>
                    </a:moveTo>
                    <a:lnTo>
                      <a:pt x="1" y="8103"/>
                    </a:lnTo>
                    <a:cubicBezTo>
                      <a:pt x="2466" y="10660"/>
                      <a:pt x="3995" y="14083"/>
                      <a:pt x="3995" y="17895"/>
                    </a:cubicBezTo>
                    <a:cubicBezTo>
                      <a:pt x="3995" y="21684"/>
                      <a:pt x="2466" y="25222"/>
                      <a:pt x="1" y="27687"/>
                    </a:cubicBezTo>
                    <a:lnTo>
                      <a:pt x="8081" y="35767"/>
                    </a:lnTo>
                    <a:cubicBezTo>
                      <a:pt x="12646" y="31202"/>
                      <a:pt x="15408" y="24834"/>
                      <a:pt x="15408" y="17895"/>
                    </a:cubicBezTo>
                    <a:cubicBezTo>
                      <a:pt x="15408" y="10956"/>
                      <a:pt x="12646" y="4679"/>
                      <a:pt x="8081" y="0"/>
                    </a:cubicBezTo>
                    <a:close/>
                  </a:path>
                </a:pathLst>
              </a:custGeom>
              <a:solidFill>
                <a:srgbClr val="81E3D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rot="-2670332">
                <a:off x="2608307" y="3168616"/>
                <a:ext cx="1347236" cy="584160"/>
              </a:xfrm>
              <a:custGeom>
                <a:avLst/>
                <a:gdLst/>
                <a:ahLst/>
                <a:cxnLst/>
                <a:rect l="l" t="t" r="r" b="b"/>
                <a:pathLst>
                  <a:path w="35745" h="15499" extrusionOk="0">
                    <a:moveTo>
                      <a:pt x="8080" y="0"/>
                    </a:moveTo>
                    <a:lnTo>
                      <a:pt x="0" y="8080"/>
                    </a:lnTo>
                    <a:cubicBezTo>
                      <a:pt x="4565" y="12645"/>
                      <a:pt x="10934" y="15499"/>
                      <a:pt x="17872" y="15499"/>
                    </a:cubicBezTo>
                    <a:cubicBezTo>
                      <a:pt x="24811" y="15499"/>
                      <a:pt x="31180" y="12645"/>
                      <a:pt x="35745" y="8080"/>
                    </a:cubicBezTo>
                    <a:lnTo>
                      <a:pt x="27665" y="0"/>
                    </a:lnTo>
                    <a:cubicBezTo>
                      <a:pt x="25108" y="2465"/>
                      <a:pt x="21684" y="3995"/>
                      <a:pt x="17872" y="3995"/>
                    </a:cubicBezTo>
                    <a:cubicBezTo>
                      <a:pt x="14061" y="3995"/>
                      <a:pt x="10637" y="2465"/>
                      <a:pt x="8080" y="0"/>
                    </a:cubicBezTo>
                    <a:close/>
                  </a:path>
                </a:pathLst>
              </a:custGeom>
              <a:solidFill>
                <a:srgbClr val="39ABA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2"/>
              <p:cNvGrpSpPr/>
              <p:nvPr/>
            </p:nvGrpSpPr>
            <p:grpSpPr>
              <a:xfrm>
                <a:off x="1701653" y="1876979"/>
                <a:ext cx="283539" cy="322616"/>
                <a:chOff x="1516475" y="238075"/>
                <a:chExt cx="424650" cy="483175"/>
              </a:xfrm>
            </p:grpSpPr>
            <p:sp>
              <p:nvSpPr>
                <p:cNvPr id="292" name="Google Shape;292;p22"/>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 name="Google Shape;293;p22"/>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4" name="Google Shape;294;p22"/>
              <p:cNvGrpSpPr/>
              <p:nvPr/>
            </p:nvGrpSpPr>
            <p:grpSpPr>
              <a:xfrm>
                <a:off x="3600925" y="1876956"/>
                <a:ext cx="333433" cy="322583"/>
                <a:chOff x="3270550" y="832575"/>
                <a:chExt cx="499375" cy="483125"/>
              </a:xfrm>
            </p:grpSpPr>
            <p:sp>
              <p:nvSpPr>
                <p:cNvPr id="295" name="Google Shape;295;p22"/>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 name="Google Shape;296;p22"/>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7" name="Google Shape;297;p22"/>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8" name="Google Shape;298;p22"/>
              <p:cNvSpPr/>
              <p:nvPr/>
            </p:nvSpPr>
            <p:spPr>
              <a:xfrm>
                <a:off x="1657186" y="3766648"/>
                <a:ext cx="334234" cy="322532"/>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99" name="Google Shape;299;p22"/>
              <p:cNvGrpSpPr/>
              <p:nvPr/>
            </p:nvGrpSpPr>
            <p:grpSpPr>
              <a:xfrm>
                <a:off x="3672067" y="3775937"/>
                <a:ext cx="306858" cy="303687"/>
                <a:chOff x="3282325" y="2035675"/>
                <a:chExt cx="459575" cy="454825"/>
              </a:xfrm>
            </p:grpSpPr>
            <p:sp>
              <p:nvSpPr>
                <p:cNvPr id="300" name="Google Shape;300;p2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1" name="Google Shape;301;p2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2" name="Google Shape;302;p2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3" name="Google Shape;303;p2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BF17-5CFC-E28F-2FFE-B482D0D55301}"/>
              </a:ext>
            </a:extLst>
          </p:cNvPr>
          <p:cNvSpPr>
            <a:spLocks noGrp="1"/>
          </p:cNvSpPr>
          <p:nvPr>
            <p:ph type="title"/>
          </p:nvPr>
        </p:nvSpPr>
        <p:spPr>
          <a:xfrm>
            <a:off x="457200" y="630923"/>
            <a:ext cx="8229600" cy="321000"/>
          </a:xfrm>
        </p:spPr>
        <p:txBody>
          <a:bodyPr/>
          <a:lstStyle/>
          <a:p>
            <a:r>
              <a:rPr lang="es-EC" dirty="0"/>
              <a:t>¿ESTAS VARIABLES ESTÁN RELACIONADAS?</a:t>
            </a:r>
            <a:endParaRPr lang="en-US" dirty="0"/>
          </a:p>
        </p:txBody>
      </p:sp>
      <p:pic>
        <p:nvPicPr>
          <p:cNvPr id="4" name="Picture 3">
            <a:extLst>
              <a:ext uri="{FF2B5EF4-FFF2-40B4-BE49-F238E27FC236}">
                <a16:creationId xmlns:a16="http://schemas.microsoft.com/office/drawing/2014/main" id="{DA774455-EFB8-7E6C-8CAA-05DB91D2DECB}"/>
              </a:ext>
            </a:extLst>
          </p:cNvPr>
          <p:cNvPicPr>
            <a:picLocks noChangeAspect="1"/>
          </p:cNvPicPr>
          <p:nvPr/>
        </p:nvPicPr>
        <p:blipFill>
          <a:blip r:embed="rId2"/>
          <a:stretch>
            <a:fillRect/>
          </a:stretch>
        </p:blipFill>
        <p:spPr>
          <a:xfrm>
            <a:off x="2349190" y="1274663"/>
            <a:ext cx="4085063" cy="3077414"/>
          </a:xfrm>
          <a:prstGeom prst="rect">
            <a:avLst/>
          </a:prstGeom>
        </p:spPr>
      </p:pic>
    </p:spTree>
    <p:extLst>
      <p:ext uri="{BB962C8B-B14F-4D97-AF65-F5344CB8AC3E}">
        <p14:creationId xmlns:p14="http://schemas.microsoft.com/office/powerpoint/2010/main" val="395505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85"/>
        <p:cNvGrpSpPr/>
        <p:nvPr/>
      </p:nvGrpSpPr>
      <p:grpSpPr>
        <a:xfrm>
          <a:off x="0" y="0"/>
          <a:ext cx="0" cy="0"/>
          <a:chOff x="0" y="0"/>
          <a:chExt cx="0" cy="0"/>
        </a:xfrm>
      </p:grpSpPr>
      <p:sp>
        <p:nvSpPr>
          <p:cNvPr id="386" name="Google Shape;386;p2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Risk Management Infographics</a:t>
            </a:r>
            <a:endParaRPr/>
          </a:p>
        </p:txBody>
      </p:sp>
      <p:sp>
        <p:nvSpPr>
          <p:cNvPr id="387" name="Google Shape;387;p24"/>
          <p:cNvSpPr/>
          <p:nvPr/>
        </p:nvSpPr>
        <p:spPr>
          <a:xfrm>
            <a:off x="1230413" y="1340225"/>
            <a:ext cx="1408392" cy="558603"/>
          </a:xfrm>
          <a:custGeom>
            <a:avLst/>
            <a:gdLst/>
            <a:ahLst/>
            <a:cxnLst/>
            <a:rect l="l" t="t" r="r" b="b"/>
            <a:pathLst>
              <a:path w="33315" h="9819" extrusionOk="0">
                <a:moveTo>
                  <a:pt x="4925" y="1"/>
                </a:moveTo>
                <a:cubicBezTo>
                  <a:pt x="2220" y="1"/>
                  <a:pt x="1" y="2189"/>
                  <a:pt x="1" y="4895"/>
                </a:cubicBezTo>
                <a:cubicBezTo>
                  <a:pt x="1" y="7630"/>
                  <a:pt x="2220" y="9819"/>
                  <a:pt x="4925" y="9819"/>
                </a:cubicBezTo>
                <a:lnTo>
                  <a:pt x="29089" y="9819"/>
                </a:lnTo>
                <a:lnTo>
                  <a:pt x="33314" y="4895"/>
                </a:lnTo>
                <a:lnTo>
                  <a:pt x="29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553360" y="1340225"/>
            <a:ext cx="558546" cy="558603"/>
          </a:xfrm>
          <a:custGeom>
            <a:avLst/>
            <a:gdLst/>
            <a:ahLst/>
            <a:cxnLst/>
            <a:rect l="l" t="t" r="r" b="b"/>
            <a:pathLst>
              <a:path w="9818" h="9819" extrusionOk="0">
                <a:moveTo>
                  <a:pt x="4894" y="1"/>
                </a:moveTo>
                <a:cubicBezTo>
                  <a:pt x="2189" y="1"/>
                  <a:pt x="0" y="2189"/>
                  <a:pt x="0" y="4895"/>
                </a:cubicBezTo>
                <a:cubicBezTo>
                  <a:pt x="0" y="7630"/>
                  <a:pt x="2189" y="9819"/>
                  <a:pt x="4894" y="9819"/>
                </a:cubicBezTo>
                <a:cubicBezTo>
                  <a:pt x="7629" y="9819"/>
                  <a:pt x="9818" y="7630"/>
                  <a:pt x="9818" y="4895"/>
                </a:cubicBezTo>
                <a:cubicBezTo>
                  <a:pt x="9818" y="2189"/>
                  <a:pt x="7629" y="1"/>
                  <a:pt x="4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4"/>
          <p:cNvGrpSpPr/>
          <p:nvPr/>
        </p:nvGrpSpPr>
        <p:grpSpPr>
          <a:xfrm>
            <a:off x="646927" y="1433550"/>
            <a:ext cx="371425" cy="371950"/>
            <a:chOff x="-1712675" y="1166750"/>
            <a:chExt cx="371425" cy="371950"/>
          </a:xfrm>
        </p:grpSpPr>
        <p:sp>
          <p:nvSpPr>
            <p:cNvPr id="390" name="Google Shape;390;p24"/>
            <p:cNvSpPr/>
            <p:nvPr/>
          </p:nvSpPr>
          <p:spPr>
            <a:xfrm>
              <a:off x="-1675525" y="1204425"/>
              <a:ext cx="334275" cy="334275"/>
            </a:xfrm>
            <a:custGeom>
              <a:avLst/>
              <a:gdLst/>
              <a:ahLst/>
              <a:cxnLst/>
              <a:rect l="l" t="t" r="r" b="b"/>
              <a:pathLst>
                <a:path w="13371" h="13371" extrusionOk="0">
                  <a:moveTo>
                    <a:pt x="6696" y="0"/>
                  </a:moveTo>
                  <a:cubicBezTo>
                    <a:pt x="5587" y="0"/>
                    <a:pt x="4541" y="251"/>
                    <a:pt x="3620" y="733"/>
                  </a:cubicBezTo>
                  <a:cubicBezTo>
                    <a:pt x="3620" y="816"/>
                    <a:pt x="3620" y="900"/>
                    <a:pt x="3620" y="963"/>
                  </a:cubicBezTo>
                  <a:lnTo>
                    <a:pt x="3536" y="1946"/>
                  </a:lnTo>
                  <a:lnTo>
                    <a:pt x="4101" y="2490"/>
                  </a:lnTo>
                  <a:cubicBezTo>
                    <a:pt x="4854" y="2030"/>
                    <a:pt x="5733" y="1758"/>
                    <a:pt x="6696" y="1758"/>
                  </a:cubicBezTo>
                  <a:cubicBezTo>
                    <a:pt x="9395" y="1758"/>
                    <a:pt x="11613" y="3955"/>
                    <a:pt x="11613" y="6675"/>
                  </a:cubicBezTo>
                  <a:cubicBezTo>
                    <a:pt x="11613" y="9395"/>
                    <a:pt x="9395" y="11592"/>
                    <a:pt x="6675" y="11592"/>
                  </a:cubicBezTo>
                  <a:cubicBezTo>
                    <a:pt x="3976" y="11592"/>
                    <a:pt x="1779" y="9395"/>
                    <a:pt x="1779" y="6675"/>
                  </a:cubicBezTo>
                  <a:cubicBezTo>
                    <a:pt x="1779" y="5733"/>
                    <a:pt x="2030" y="4834"/>
                    <a:pt x="2511" y="4080"/>
                  </a:cubicBezTo>
                  <a:lnTo>
                    <a:pt x="1904" y="3473"/>
                  </a:lnTo>
                  <a:lnTo>
                    <a:pt x="1046" y="3536"/>
                  </a:lnTo>
                  <a:lnTo>
                    <a:pt x="774" y="3536"/>
                  </a:lnTo>
                  <a:cubicBezTo>
                    <a:pt x="293" y="4478"/>
                    <a:pt x="0" y="5545"/>
                    <a:pt x="0" y="6675"/>
                  </a:cubicBezTo>
                  <a:cubicBezTo>
                    <a:pt x="0" y="10378"/>
                    <a:pt x="2992" y="13370"/>
                    <a:pt x="6696" y="13370"/>
                  </a:cubicBezTo>
                  <a:cubicBezTo>
                    <a:pt x="10378" y="13370"/>
                    <a:pt x="13370" y="10378"/>
                    <a:pt x="13370" y="6675"/>
                  </a:cubicBezTo>
                  <a:cubicBezTo>
                    <a:pt x="13370" y="2992"/>
                    <a:pt x="10378" y="0"/>
                    <a:pt x="6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1590800" y="1289150"/>
              <a:ext cx="164800" cy="164275"/>
            </a:xfrm>
            <a:custGeom>
              <a:avLst/>
              <a:gdLst/>
              <a:ahLst/>
              <a:cxnLst/>
              <a:rect l="l" t="t" r="r" b="b"/>
              <a:pathLst>
                <a:path w="6592" h="6571" extrusionOk="0">
                  <a:moveTo>
                    <a:pt x="3307" y="1"/>
                  </a:moveTo>
                  <a:cubicBezTo>
                    <a:pt x="2805" y="1"/>
                    <a:pt x="2323" y="105"/>
                    <a:pt x="1905" y="294"/>
                  </a:cubicBezTo>
                  <a:lnTo>
                    <a:pt x="1926" y="336"/>
                  </a:lnTo>
                  <a:lnTo>
                    <a:pt x="3160" y="1570"/>
                  </a:lnTo>
                  <a:lnTo>
                    <a:pt x="3307" y="1570"/>
                  </a:lnTo>
                  <a:cubicBezTo>
                    <a:pt x="4248" y="1570"/>
                    <a:pt x="5022" y="2344"/>
                    <a:pt x="5022" y="3286"/>
                  </a:cubicBezTo>
                  <a:cubicBezTo>
                    <a:pt x="5022" y="4248"/>
                    <a:pt x="4248" y="5022"/>
                    <a:pt x="3307" y="5022"/>
                  </a:cubicBezTo>
                  <a:cubicBezTo>
                    <a:pt x="2344" y="5022"/>
                    <a:pt x="1570" y="4248"/>
                    <a:pt x="1570" y="3286"/>
                  </a:cubicBezTo>
                  <a:cubicBezTo>
                    <a:pt x="1570" y="3244"/>
                    <a:pt x="1570" y="3202"/>
                    <a:pt x="1570" y="3160"/>
                  </a:cubicBezTo>
                  <a:lnTo>
                    <a:pt x="336" y="1926"/>
                  </a:lnTo>
                  <a:lnTo>
                    <a:pt x="315" y="1905"/>
                  </a:lnTo>
                  <a:cubicBezTo>
                    <a:pt x="126" y="2323"/>
                    <a:pt x="1" y="2784"/>
                    <a:pt x="1" y="3286"/>
                  </a:cubicBezTo>
                  <a:cubicBezTo>
                    <a:pt x="1" y="5106"/>
                    <a:pt x="1486" y="6571"/>
                    <a:pt x="3307" y="6571"/>
                  </a:cubicBezTo>
                  <a:cubicBezTo>
                    <a:pt x="5127" y="6571"/>
                    <a:pt x="6592" y="5106"/>
                    <a:pt x="6592" y="3286"/>
                  </a:cubicBezTo>
                  <a:cubicBezTo>
                    <a:pt x="6592" y="1465"/>
                    <a:pt x="5127" y="1"/>
                    <a:pt x="3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1712675" y="1166750"/>
              <a:ext cx="204025" cy="203500"/>
            </a:xfrm>
            <a:custGeom>
              <a:avLst/>
              <a:gdLst/>
              <a:ahLst/>
              <a:cxnLst/>
              <a:rect l="l" t="t" r="r" b="b"/>
              <a:pathLst>
                <a:path w="8161" h="8140" extrusionOk="0">
                  <a:moveTo>
                    <a:pt x="2511" y="1"/>
                  </a:moveTo>
                  <a:cubicBezTo>
                    <a:pt x="2428" y="1"/>
                    <a:pt x="2365" y="43"/>
                    <a:pt x="2344" y="147"/>
                  </a:cubicBezTo>
                  <a:lnTo>
                    <a:pt x="2260" y="1340"/>
                  </a:lnTo>
                  <a:lnTo>
                    <a:pt x="1800" y="900"/>
                  </a:lnTo>
                  <a:cubicBezTo>
                    <a:pt x="1716" y="796"/>
                    <a:pt x="1591" y="754"/>
                    <a:pt x="1486" y="754"/>
                  </a:cubicBezTo>
                  <a:cubicBezTo>
                    <a:pt x="1361" y="754"/>
                    <a:pt x="1235" y="796"/>
                    <a:pt x="1151" y="900"/>
                  </a:cubicBezTo>
                  <a:lnTo>
                    <a:pt x="879" y="1172"/>
                  </a:lnTo>
                  <a:cubicBezTo>
                    <a:pt x="691" y="1361"/>
                    <a:pt x="691" y="1654"/>
                    <a:pt x="879" y="1821"/>
                  </a:cubicBezTo>
                  <a:lnTo>
                    <a:pt x="1277" y="2219"/>
                  </a:lnTo>
                  <a:lnTo>
                    <a:pt x="189" y="2302"/>
                  </a:lnTo>
                  <a:cubicBezTo>
                    <a:pt x="63" y="2323"/>
                    <a:pt x="1" y="2470"/>
                    <a:pt x="105" y="2574"/>
                  </a:cubicBezTo>
                  <a:lnTo>
                    <a:pt x="1884" y="4353"/>
                  </a:lnTo>
                  <a:cubicBezTo>
                    <a:pt x="2030" y="4499"/>
                    <a:pt x="2219" y="4583"/>
                    <a:pt x="2428" y="4583"/>
                  </a:cubicBezTo>
                  <a:lnTo>
                    <a:pt x="2532" y="4583"/>
                  </a:lnTo>
                  <a:lnTo>
                    <a:pt x="3558" y="4499"/>
                  </a:lnTo>
                  <a:lnTo>
                    <a:pt x="7073" y="8014"/>
                  </a:lnTo>
                  <a:cubicBezTo>
                    <a:pt x="7136" y="8077"/>
                    <a:pt x="7240" y="8119"/>
                    <a:pt x="7324" y="8119"/>
                  </a:cubicBezTo>
                  <a:lnTo>
                    <a:pt x="7742" y="8140"/>
                  </a:lnTo>
                  <a:lnTo>
                    <a:pt x="7763" y="8140"/>
                  </a:lnTo>
                  <a:cubicBezTo>
                    <a:pt x="7993" y="8140"/>
                    <a:pt x="8161" y="7952"/>
                    <a:pt x="8140" y="7721"/>
                  </a:cubicBezTo>
                  <a:lnTo>
                    <a:pt x="8119" y="7345"/>
                  </a:lnTo>
                  <a:cubicBezTo>
                    <a:pt x="8119" y="7240"/>
                    <a:pt x="8077" y="7157"/>
                    <a:pt x="8014" y="7094"/>
                  </a:cubicBezTo>
                  <a:lnTo>
                    <a:pt x="7512" y="6592"/>
                  </a:lnTo>
                  <a:lnTo>
                    <a:pt x="6382" y="5462"/>
                  </a:lnTo>
                  <a:lnTo>
                    <a:pt x="6361" y="5441"/>
                  </a:lnTo>
                  <a:lnTo>
                    <a:pt x="5190" y="4269"/>
                  </a:lnTo>
                  <a:lnTo>
                    <a:pt x="4541" y="3620"/>
                  </a:lnTo>
                  <a:lnTo>
                    <a:pt x="4625" y="2512"/>
                  </a:lnTo>
                  <a:lnTo>
                    <a:pt x="4646" y="2428"/>
                  </a:lnTo>
                  <a:cubicBezTo>
                    <a:pt x="4646" y="2219"/>
                    <a:pt x="4562" y="1988"/>
                    <a:pt x="4415" y="1821"/>
                  </a:cubicBezTo>
                  <a:lnTo>
                    <a:pt x="2616" y="43"/>
                  </a:lnTo>
                  <a:cubicBezTo>
                    <a:pt x="2595" y="1"/>
                    <a:pt x="2553" y="1"/>
                    <a:pt x="2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4"/>
          <p:cNvSpPr txBox="1"/>
          <p:nvPr/>
        </p:nvSpPr>
        <p:spPr>
          <a:xfrm>
            <a:off x="1511296" y="1482577"/>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lt1"/>
                </a:solidFill>
                <a:latin typeface="Bebas Neue"/>
                <a:ea typeface="Bebas Neue"/>
                <a:cs typeface="Bebas Neue"/>
                <a:sym typeface="Bebas Neue"/>
              </a:rPr>
              <a:t>1º risk</a:t>
            </a:r>
            <a:endParaRPr sz="2100">
              <a:solidFill>
                <a:schemeClr val="lt1"/>
              </a:solidFill>
              <a:latin typeface="Bebas Neue"/>
              <a:ea typeface="Bebas Neue"/>
              <a:cs typeface="Bebas Neue"/>
              <a:sym typeface="Bebas Neue"/>
            </a:endParaRPr>
          </a:p>
        </p:txBody>
      </p:sp>
      <p:sp>
        <p:nvSpPr>
          <p:cNvPr id="394" name="Google Shape;394;p24"/>
          <p:cNvSpPr txBox="1"/>
          <p:nvPr/>
        </p:nvSpPr>
        <p:spPr>
          <a:xfrm>
            <a:off x="2791214" y="1433375"/>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p:txBody>
      </p:sp>
      <p:sp>
        <p:nvSpPr>
          <p:cNvPr id="395" name="Google Shape;395;p24"/>
          <p:cNvSpPr/>
          <p:nvPr/>
        </p:nvSpPr>
        <p:spPr>
          <a:xfrm>
            <a:off x="1230413" y="3015687"/>
            <a:ext cx="3833159" cy="558603"/>
          </a:xfrm>
          <a:custGeom>
            <a:avLst/>
            <a:gdLst/>
            <a:ahLst/>
            <a:cxnLst/>
            <a:rect l="l" t="t" r="r" b="b"/>
            <a:pathLst>
              <a:path w="90672" h="9819" extrusionOk="0">
                <a:moveTo>
                  <a:pt x="4925" y="1"/>
                </a:moveTo>
                <a:cubicBezTo>
                  <a:pt x="2220" y="1"/>
                  <a:pt x="1" y="2189"/>
                  <a:pt x="1" y="4894"/>
                </a:cubicBezTo>
                <a:cubicBezTo>
                  <a:pt x="1" y="7630"/>
                  <a:pt x="2220" y="9818"/>
                  <a:pt x="4925" y="9818"/>
                </a:cubicBezTo>
                <a:lnTo>
                  <a:pt x="86446" y="9818"/>
                </a:lnTo>
                <a:lnTo>
                  <a:pt x="90671" y="4894"/>
                </a:lnTo>
                <a:lnTo>
                  <a:pt x="8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553360" y="3015687"/>
            <a:ext cx="558546" cy="558603"/>
          </a:xfrm>
          <a:custGeom>
            <a:avLst/>
            <a:gdLst/>
            <a:ahLst/>
            <a:cxnLst/>
            <a:rect l="l" t="t" r="r" b="b"/>
            <a:pathLst>
              <a:path w="9818" h="9819" extrusionOk="0">
                <a:moveTo>
                  <a:pt x="4894" y="1"/>
                </a:moveTo>
                <a:cubicBezTo>
                  <a:pt x="2189" y="1"/>
                  <a:pt x="0" y="2189"/>
                  <a:pt x="0" y="4894"/>
                </a:cubicBezTo>
                <a:cubicBezTo>
                  <a:pt x="0" y="7630"/>
                  <a:pt x="2189" y="9818"/>
                  <a:pt x="4894" y="9818"/>
                </a:cubicBezTo>
                <a:cubicBezTo>
                  <a:pt x="7629" y="9818"/>
                  <a:pt x="9818" y="7630"/>
                  <a:pt x="9818" y="4894"/>
                </a:cubicBezTo>
                <a:cubicBezTo>
                  <a:pt x="9818" y="2189"/>
                  <a:pt x="7629" y="1"/>
                  <a:pt x="4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24"/>
          <p:cNvGrpSpPr/>
          <p:nvPr/>
        </p:nvGrpSpPr>
        <p:grpSpPr>
          <a:xfrm>
            <a:off x="674902" y="3112438"/>
            <a:ext cx="315450" cy="365125"/>
            <a:chOff x="-61800" y="1169900"/>
            <a:chExt cx="315450" cy="365125"/>
          </a:xfrm>
        </p:grpSpPr>
        <p:sp>
          <p:nvSpPr>
            <p:cNvPr id="398" name="Google Shape;398;p24"/>
            <p:cNvSpPr/>
            <p:nvPr/>
          </p:nvSpPr>
          <p:spPr>
            <a:xfrm>
              <a:off x="-61800" y="1169900"/>
              <a:ext cx="315450" cy="365125"/>
            </a:xfrm>
            <a:custGeom>
              <a:avLst/>
              <a:gdLst/>
              <a:ahLst/>
              <a:cxnLst/>
              <a:rect l="l" t="t" r="r" b="b"/>
              <a:pathLst>
                <a:path w="12618" h="14605" extrusionOk="0">
                  <a:moveTo>
                    <a:pt x="8370" y="1172"/>
                  </a:moveTo>
                  <a:cubicBezTo>
                    <a:pt x="8454" y="1172"/>
                    <a:pt x="8537" y="1172"/>
                    <a:pt x="8642" y="1214"/>
                  </a:cubicBezTo>
                  <a:lnTo>
                    <a:pt x="7387" y="3515"/>
                  </a:lnTo>
                  <a:lnTo>
                    <a:pt x="5190" y="3515"/>
                  </a:lnTo>
                  <a:lnTo>
                    <a:pt x="3830" y="1486"/>
                  </a:lnTo>
                  <a:cubicBezTo>
                    <a:pt x="4081" y="1318"/>
                    <a:pt x="4311" y="1235"/>
                    <a:pt x="4583" y="1235"/>
                  </a:cubicBezTo>
                  <a:cubicBezTo>
                    <a:pt x="4980" y="1235"/>
                    <a:pt x="5420" y="1381"/>
                    <a:pt x="6027" y="1590"/>
                  </a:cubicBezTo>
                  <a:cubicBezTo>
                    <a:pt x="6173" y="1653"/>
                    <a:pt x="6340" y="1674"/>
                    <a:pt x="6508" y="1674"/>
                  </a:cubicBezTo>
                  <a:cubicBezTo>
                    <a:pt x="6905" y="1674"/>
                    <a:pt x="7282" y="1528"/>
                    <a:pt x="7596" y="1402"/>
                  </a:cubicBezTo>
                  <a:cubicBezTo>
                    <a:pt x="7889" y="1277"/>
                    <a:pt x="8140" y="1172"/>
                    <a:pt x="8370" y="1172"/>
                  </a:cubicBezTo>
                  <a:close/>
                  <a:moveTo>
                    <a:pt x="7554" y="4687"/>
                  </a:moveTo>
                  <a:cubicBezTo>
                    <a:pt x="7868" y="4896"/>
                    <a:pt x="8663" y="5503"/>
                    <a:pt x="9458" y="6487"/>
                  </a:cubicBezTo>
                  <a:cubicBezTo>
                    <a:pt x="10776" y="8077"/>
                    <a:pt x="11446" y="9813"/>
                    <a:pt x="11446" y="11655"/>
                  </a:cubicBezTo>
                  <a:cubicBezTo>
                    <a:pt x="11446" y="12136"/>
                    <a:pt x="11278" y="12575"/>
                    <a:pt x="10923" y="12910"/>
                  </a:cubicBezTo>
                  <a:cubicBezTo>
                    <a:pt x="10588" y="13266"/>
                    <a:pt x="10128" y="13454"/>
                    <a:pt x="9646" y="13454"/>
                  </a:cubicBezTo>
                  <a:lnTo>
                    <a:pt x="2972" y="13454"/>
                  </a:lnTo>
                  <a:cubicBezTo>
                    <a:pt x="1988" y="13454"/>
                    <a:pt x="1172" y="12638"/>
                    <a:pt x="1172" y="11634"/>
                  </a:cubicBezTo>
                  <a:cubicBezTo>
                    <a:pt x="1172" y="9813"/>
                    <a:pt x="1842" y="8077"/>
                    <a:pt x="3181" y="6466"/>
                  </a:cubicBezTo>
                  <a:cubicBezTo>
                    <a:pt x="3913" y="5587"/>
                    <a:pt x="4646" y="4980"/>
                    <a:pt x="5064" y="4687"/>
                  </a:cubicBezTo>
                  <a:close/>
                  <a:moveTo>
                    <a:pt x="8370" y="0"/>
                  </a:moveTo>
                  <a:cubicBezTo>
                    <a:pt x="7889" y="0"/>
                    <a:pt x="7470" y="189"/>
                    <a:pt x="7136" y="314"/>
                  </a:cubicBezTo>
                  <a:lnTo>
                    <a:pt x="7115" y="335"/>
                  </a:lnTo>
                  <a:cubicBezTo>
                    <a:pt x="6884" y="419"/>
                    <a:pt x="6675" y="523"/>
                    <a:pt x="6508" y="523"/>
                  </a:cubicBezTo>
                  <a:cubicBezTo>
                    <a:pt x="6487" y="523"/>
                    <a:pt x="6445" y="502"/>
                    <a:pt x="6424" y="502"/>
                  </a:cubicBezTo>
                  <a:cubicBezTo>
                    <a:pt x="5692" y="230"/>
                    <a:pt x="5148" y="63"/>
                    <a:pt x="4583" y="63"/>
                  </a:cubicBezTo>
                  <a:cubicBezTo>
                    <a:pt x="3871" y="63"/>
                    <a:pt x="3244" y="356"/>
                    <a:pt x="2658" y="963"/>
                  </a:cubicBezTo>
                  <a:cubicBezTo>
                    <a:pt x="2470" y="1172"/>
                    <a:pt x="2428" y="1465"/>
                    <a:pt x="2595" y="1695"/>
                  </a:cubicBezTo>
                  <a:lnTo>
                    <a:pt x="4081" y="3955"/>
                  </a:lnTo>
                  <a:cubicBezTo>
                    <a:pt x="3662" y="4290"/>
                    <a:pt x="2972" y="4875"/>
                    <a:pt x="2281" y="5712"/>
                  </a:cubicBezTo>
                  <a:cubicBezTo>
                    <a:pt x="1633" y="6507"/>
                    <a:pt x="1109" y="7344"/>
                    <a:pt x="733" y="8223"/>
                  </a:cubicBezTo>
                  <a:cubicBezTo>
                    <a:pt x="252" y="9311"/>
                    <a:pt x="1" y="10462"/>
                    <a:pt x="1" y="11634"/>
                  </a:cubicBezTo>
                  <a:cubicBezTo>
                    <a:pt x="1" y="13266"/>
                    <a:pt x="1340" y="14605"/>
                    <a:pt x="2972" y="14605"/>
                  </a:cubicBezTo>
                  <a:lnTo>
                    <a:pt x="9646" y="14605"/>
                  </a:lnTo>
                  <a:cubicBezTo>
                    <a:pt x="11278" y="14605"/>
                    <a:pt x="12617" y="13266"/>
                    <a:pt x="12617" y="11634"/>
                  </a:cubicBezTo>
                  <a:cubicBezTo>
                    <a:pt x="12617" y="10483"/>
                    <a:pt x="12387" y="9332"/>
                    <a:pt x="11906" y="8223"/>
                  </a:cubicBezTo>
                  <a:cubicBezTo>
                    <a:pt x="11529" y="7344"/>
                    <a:pt x="10985" y="6487"/>
                    <a:pt x="10337" y="5712"/>
                  </a:cubicBezTo>
                  <a:cubicBezTo>
                    <a:pt x="9625" y="4854"/>
                    <a:pt x="8935" y="4269"/>
                    <a:pt x="8496" y="3934"/>
                  </a:cubicBezTo>
                  <a:lnTo>
                    <a:pt x="9897" y="1318"/>
                  </a:lnTo>
                  <a:cubicBezTo>
                    <a:pt x="10023" y="1088"/>
                    <a:pt x="9981" y="816"/>
                    <a:pt x="9793" y="628"/>
                  </a:cubicBezTo>
                  <a:cubicBezTo>
                    <a:pt x="9353" y="209"/>
                    <a:pt x="8893" y="0"/>
                    <a:pt x="8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53800" y="1326300"/>
              <a:ext cx="85300" cy="153275"/>
            </a:xfrm>
            <a:custGeom>
              <a:avLst/>
              <a:gdLst/>
              <a:ahLst/>
              <a:cxnLst/>
              <a:rect l="l" t="t" r="r" b="b"/>
              <a:pathLst>
                <a:path w="3412" h="6131" extrusionOk="0">
                  <a:moveTo>
                    <a:pt x="1486" y="0"/>
                  </a:moveTo>
                  <a:cubicBezTo>
                    <a:pt x="1423" y="0"/>
                    <a:pt x="1361" y="42"/>
                    <a:pt x="1361" y="105"/>
                  </a:cubicBezTo>
                  <a:lnTo>
                    <a:pt x="1361" y="628"/>
                  </a:lnTo>
                  <a:cubicBezTo>
                    <a:pt x="628" y="775"/>
                    <a:pt x="147" y="1298"/>
                    <a:pt x="147" y="1946"/>
                  </a:cubicBezTo>
                  <a:cubicBezTo>
                    <a:pt x="147" y="2867"/>
                    <a:pt x="921" y="3223"/>
                    <a:pt x="1549" y="3516"/>
                  </a:cubicBezTo>
                  <a:cubicBezTo>
                    <a:pt x="1967" y="3704"/>
                    <a:pt x="2323" y="3871"/>
                    <a:pt x="2323" y="4143"/>
                  </a:cubicBezTo>
                  <a:cubicBezTo>
                    <a:pt x="2323" y="4457"/>
                    <a:pt x="2009" y="4562"/>
                    <a:pt x="1758" y="4562"/>
                  </a:cubicBezTo>
                  <a:cubicBezTo>
                    <a:pt x="1172" y="4562"/>
                    <a:pt x="817" y="3976"/>
                    <a:pt x="817" y="3976"/>
                  </a:cubicBezTo>
                  <a:cubicBezTo>
                    <a:pt x="796" y="3934"/>
                    <a:pt x="775" y="3913"/>
                    <a:pt x="733" y="3913"/>
                  </a:cubicBezTo>
                  <a:cubicBezTo>
                    <a:pt x="691" y="3913"/>
                    <a:pt x="670" y="3913"/>
                    <a:pt x="628" y="3934"/>
                  </a:cubicBezTo>
                  <a:lnTo>
                    <a:pt x="43" y="4436"/>
                  </a:lnTo>
                  <a:cubicBezTo>
                    <a:pt x="1" y="4478"/>
                    <a:pt x="1" y="4520"/>
                    <a:pt x="22" y="4583"/>
                  </a:cubicBezTo>
                  <a:cubicBezTo>
                    <a:pt x="43" y="4604"/>
                    <a:pt x="440" y="5357"/>
                    <a:pt x="1361" y="5524"/>
                  </a:cubicBezTo>
                  <a:lnTo>
                    <a:pt x="1361" y="6026"/>
                  </a:lnTo>
                  <a:cubicBezTo>
                    <a:pt x="1361" y="6089"/>
                    <a:pt x="1423" y="6131"/>
                    <a:pt x="1486" y="6131"/>
                  </a:cubicBezTo>
                  <a:lnTo>
                    <a:pt x="2051" y="6131"/>
                  </a:lnTo>
                  <a:cubicBezTo>
                    <a:pt x="2114" y="6131"/>
                    <a:pt x="2177" y="6089"/>
                    <a:pt x="2177" y="6026"/>
                  </a:cubicBezTo>
                  <a:lnTo>
                    <a:pt x="2177" y="5524"/>
                  </a:lnTo>
                  <a:cubicBezTo>
                    <a:pt x="2909" y="5378"/>
                    <a:pt x="3411" y="4813"/>
                    <a:pt x="3411" y="4122"/>
                  </a:cubicBezTo>
                  <a:cubicBezTo>
                    <a:pt x="3390" y="3139"/>
                    <a:pt x="2616" y="2783"/>
                    <a:pt x="1988" y="2532"/>
                  </a:cubicBezTo>
                  <a:cubicBezTo>
                    <a:pt x="1528" y="2323"/>
                    <a:pt x="1235" y="2176"/>
                    <a:pt x="1235" y="1925"/>
                  </a:cubicBezTo>
                  <a:cubicBezTo>
                    <a:pt x="1235" y="1716"/>
                    <a:pt x="1465" y="1570"/>
                    <a:pt x="1800" y="1570"/>
                  </a:cubicBezTo>
                  <a:cubicBezTo>
                    <a:pt x="2051" y="1570"/>
                    <a:pt x="2260" y="1674"/>
                    <a:pt x="2260" y="1821"/>
                  </a:cubicBezTo>
                  <a:lnTo>
                    <a:pt x="2260" y="2030"/>
                  </a:lnTo>
                  <a:cubicBezTo>
                    <a:pt x="2260" y="2093"/>
                    <a:pt x="2302" y="2135"/>
                    <a:pt x="2365" y="2135"/>
                  </a:cubicBezTo>
                  <a:lnTo>
                    <a:pt x="3139" y="2135"/>
                  </a:lnTo>
                  <a:cubicBezTo>
                    <a:pt x="3202" y="2135"/>
                    <a:pt x="3244" y="2093"/>
                    <a:pt x="3244" y="2030"/>
                  </a:cubicBezTo>
                  <a:lnTo>
                    <a:pt x="3244" y="1591"/>
                  </a:lnTo>
                  <a:cubicBezTo>
                    <a:pt x="3244" y="1005"/>
                    <a:pt x="2721" y="712"/>
                    <a:pt x="2177" y="607"/>
                  </a:cubicBezTo>
                  <a:lnTo>
                    <a:pt x="2177" y="105"/>
                  </a:lnTo>
                  <a:cubicBezTo>
                    <a:pt x="2177" y="42"/>
                    <a:pt x="2114" y="0"/>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4"/>
          <p:cNvSpPr txBox="1"/>
          <p:nvPr/>
        </p:nvSpPr>
        <p:spPr>
          <a:xfrm>
            <a:off x="1511296" y="3158039"/>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chemeClr val="lt1"/>
                </a:solidFill>
                <a:latin typeface="Bebas Neue"/>
                <a:ea typeface="Bebas Neue"/>
                <a:cs typeface="Bebas Neue"/>
                <a:sym typeface="Bebas Neue"/>
              </a:rPr>
              <a:t>3º risk</a:t>
            </a:r>
            <a:endParaRPr sz="2100">
              <a:solidFill>
                <a:schemeClr val="lt1"/>
              </a:solidFill>
              <a:latin typeface="Bebas Neue"/>
              <a:ea typeface="Bebas Neue"/>
              <a:cs typeface="Bebas Neue"/>
              <a:sym typeface="Bebas Neue"/>
            </a:endParaRPr>
          </a:p>
        </p:txBody>
      </p:sp>
      <p:sp>
        <p:nvSpPr>
          <p:cNvPr id="401" name="Google Shape;401;p24"/>
          <p:cNvSpPr txBox="1"/>
          <p:nvPr/>
        </p:nvSpPr>
        <p:spPr>
          <a:xfrm>
            <a:off x="5215965" y="3108850"/>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Mars is a cold place</a:t>
            </a:r>
            <a:endParaRPr sz="1200">
              <a:solidFill>
                <a:schemeClr val="dk1"/>
              </a:solidFill>
              <a:latin typeface="Roboto"/>
              <a:ea typeface="Roboto"/>
              <a:cs typeface="Roboto"/>
              <a:sym typeface="Roboto"/>
            </a:endParaRPr>
          </a:p>
        </p:txBody>
      </p:sp>
      <p:sp>
        <p:nvSpPr>
          <p:cNvPr id="402" name="Google Shape;402;p24"/>
          <p:cNvSpPr/>
          <p:nvPr/>
        </p:nvSpPr>
        <p:spPr>
          <a:xfrm>
            <a:off x="1230413" y="3852565"/>
            <a:ext cx="5166935" cy="560310"/>
          </a:xfrm>
          <a:custGeom>
            <a:avLst/>
            <a:gdLst/>
            <a:ahLst/>
            <a:cxnLst/>
            <a:rect l="l" t="t" r="r" b="b"/>
            <a:pathLst>
              <a:path w="122222" h="9849" extrusionOk="0">
                <a:moveTo>
                  <a:pt x="4925" y="0"/>
                </a:moveTo>
                <a:cubicBezTo>
                  <a:pt x="2220" y="0"/>
                  <a:pt x="1" y="2219"/>
                  <a:pt x="1" y="4924"/>
                </a:cubicBezTo>
                <a:cubicBezTo>
                  <a:pt x="1" y="7630"/>
                  <a:pt x="2220" y="9849"/>
                  <a:pt x="4925" y="9849"/>
                </a:cubicBezTo>
                <a:lnTo>
                  <a:pt x="117966" y="9849"/>
                </a:lnTo>
                <a:lnTo>
                  <a:pt x="122222" y="4924"/>
                </a:lnTo>
                <a:lnTo>
                  <a:pt x="1179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553360" y="3852565"/>
            <a:ext cx="558546" cy="560310"/>
          </a:xfrm>
          <a:custGeom>
            <a:avLst/>
            <a:gdLst/>
            <a:ahLst/>
            <a:cxnLst/>
            <a:rect l="l" t="t" r="r" b="b"/>
            <a:pathLst>
              <a:path w="9818" h="9849" extrusionOk="0">
                <a:moveTo>
                  <a:pt x="4894" y="0"/>
                </a:moveTo>
                <a:cubicBezTo>
                  <a:pt x="2189" y="0"/>
                  <a:pt x="0" y="2219"/>
                  <a:pt x="0" y="4924"/>
                </a:cubicBezTo>
                <a:cubicBezTo>
                  <a:pt x="0" y="7630"/>
                  <a:pt x="2189" y="9849"/>
                  <a:pt x="4894" y="9849"/>
                </a:cubicBezTo>
                <a:cubicBezTo>
                  <a:pt x="7629" y="9849"/>
                  <a:pt x="9818" y="7630"/>
                  <a:pt x="9818" y="4924"/>
                </a:cubicBezTo>
                <a:cubicBezTo>
                  <a:pt x="9818" y="2219"/>
                  <a:pt x="762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635414" y="3935775"/>
            <a:ext cx="394425" cy="393900"/>
          </a:xfrm>
          <a:custGeom>
            <a:avLst/>
            <a:gdLst/>
            <a:ahLst/>
            <a:cxnLst/>
            <a:rect l="l" t="t" r="r" b="b"/>
            <a:pathLst>
              <a:path w="15777" h="15756" extrusionOk="0">
                <a:moveTo>
                  <a:pt x="5420" y="0"/>
                </a:moveTo>
                <a:cubicBezTo>
                  <a:pt x="5148" y="0"/>
                  <a:pt x="4939" y="210"/>
                  <a:pt x="4939" y="482"/>
                </a:cubicBezTo>
                <a:lnTo>
                  <a:pt x="4939" y="2448"/>
                </a:lnTo>
                <a:cubicBezTo>
                  <a:pt x="4939" y="2720"/>
                  <a:pt x="5148" y="2951"/>
                  <a:pt x="5420" y="2951"/>
                </a:cubicBezTo>
                <a:cubicBezTo>
                  <a:pt x="5692" y="2951"/>
                  <a:pt x="5922" y="2720"/>
                  <a:pt x="5922" y="2448"/>
                </a:cubicBezTo>
                <a:lnTo>
                  <a:pt x="5922" y="482"/>
                </a:lnTo>
                <a:cubicBezTo>
                  <a:pt x="5922" y="210"/>
                  <a:pt x="5692" y="0"/>
                  <a:pt x="5420" y="0"/>
                </a:cubicBezTo>
                <a:close/>
                <a:moveTo>
                  <a:pt x="13308" y="0"/>
                </a:moveTo>
                <a:cubicBezTo>
                  <a:pt x="13036" y="0"/>
                  <a:pt x="12806" y="210"/>
                  <a:pt x="12806" y="482"/>
                </a:cubicBezTo>
                <a:lnTo>
                  <a:pt x="12806" y="2448"/>
                </a:lnTo>
                <a:cubicBezTo>
                  <a:pt x="12806" y="2720"/>
                  <a:pt x="13036" y="2951"/>
                  <a:pt x="13308" y="2951"/>
                </a:cubicBezTo>
                <a:cubicBezTo>
                  <a:pt x="13580" y="2951"/>
                  <a:pt x="13789" y="2720"/>
                  <a:pt x="13789" y="2448"/>
                </a:cubicBezTo>
                <a:lnTo>
                  <a:pt x="13789" y="482"/>
                </a:lnTo>
                <a:cubicBezTo>
                  <a:pt x="13789" y="210"/>
                  <a:pt x="13580" y="0"/>
                  <a:pt x="13308" y="0"/>
                </a:cubicBezTo>
                <a:close/>
                <a:moveTo>
                  <a:pt x="5922" y="5901"/>
                </a:moveTo>
                <a:lnTo>
                  <a:pt x="5922" y="7868"/>
                </a:lnTo>
                <a:lnTo>
                  <a:pt x="7889" y="7868"/>
                </a:lnTo>
                <a:lnTo>
                  <a:pt x="7889" y="5901"/>
                </a:lnTo>
                <a:close/>
                <a:moveTo>
                  <a:pt x="8872" y="5901"/>
                </a:moveTo>
                <a:lnTo>
                  <a:pt x="8872" y="7868"/>
                </a:lnTo>
                <a:lnTo>
                  <a:pt x="10839" y="7868"/>
                </a:lnTo>
                <a:lnTo>
                  <a:pt x="10839" y="5901"/>
                </a:lnTo>
                <a:close/>
                <a:moveTo>
                  <a:pt x="11822" y="5901"/>
                </a:moveTo>
                <a:lnTo>
                  <a:pt x="11822" y="7868"/>
                </a:lnTo>
                <a:lnTo>
                  <a:pt x="13789" y="7868"/>
                </a:lnTo>
                <a:lnTo>
                  <a:pt x="13789" y="5901"/>
                </a:lnTo>
                <a:close/>
                <a:moveTo>
                  <a:pt x="8872" y="8851"/>
                </a:moveTo>
                <a:lnTo>
                  <a:pt x="8872" y="10818"/>
                </a:lnTo>
                <a:lnTo>
                  <a:pt x="10839" y="10818"/>
                </a:lnTo>
                <a:lnTo>
                  <a:pt x="10839" y="8851"/>
                </a:lnTo>
                <a:close/>
                <a:moveTo>
                  <a:pt x="11822" y="8851"/>
                </a:moveTo>
                <a:lnTo>
                  <a:pt x="11822" y="10818"/>
                </a:lnTo>
                <a:lnTo>
                  <a:pt x="13789" y="10818"/>
                </a:lnTo>
                <a:lnTo>
                  <a:pt x="13789" y="8851"/>
                </a:lnTo>
                <a:close/>
                <a:moveTo>
                  <a:pt x="3830" y="9834"/>
                </a:moveTo>
                <a:cubicBezTo>
                  <a:pt x="3558" y="9834"/>
                  <a:pt x="3348" y="10065"/>
                  <a:pt x="3348" y="10337"/>
                </a:cubicBezTo>
                <a:lnTo>
                  <a:pt x="3348" y="12303"/>
                </a:lnTo>
                <a:cubicBezTo>
                  <a:pt x="3348" y="12575"/>
                  <a:pt x="3558" y="12806"/>
                  <a:pt x="3830" y="12806"/>
                </a:cubicBezTo>
                <a:lnTo>
                  <a:pt x="5796" y="12806"/>
                </a:lnTo>
                <a:cubicBezTo>
                  <a:pt x="6068" y="12806"/>
                  <a:pt x="6299" y="12575"/>
                  <a:pt x="6299" y="12303"/>
                </a:cubicBezTo>
                <a:cubicBezTo>
                  <a:pt x="6299" y="12031"/>
                  <a:pt x="6068" y="11822"/>
                  <a:pt x="5796" y="11822"/>
                </a:cubicBezTo>
                <a:lnTo>
                  <a:pt x="4332" y="11822"/>
                </a:lnTo>
                <a:lnTo>
                  <a:pt x="4332" y="10337"/>
                </a:lnTo>
                <a:cubicBezTo>
                  <a:pt x="4332" y="10065"/>
                  <a:pt x="4102" y="9834"/>
                  <a:pt x="3830" y="9834"/>
                </a:cubicBezTo>
                <a:close/>
                <a:moveTo>
                  <a:pt x="4018" y="1967"/>
                </a:moveTo>
                <a:cubicBezTo>
                  <a:pt x="3432" y="1967"/>
                  <a:pt x="2951" y="2448"/>
                  <a:pt x="2951" y="3055"/>
                </a:cubicBezTo>
                <a:lnTo>
                  <a:pt x="2951" y="6884"/>
                </a:lnTo>
                <a:lnTo>
                  <a:pt x="3934" y="6884"/>
                </a:lnTo>
                <a:lnTo>
                  <a:pt x="3934" y="4917"/>
                </a:lnTo>
                <a:lnTo>
                  <a:pt x="14773" y="4917"/>
                </a:lnTo>
                <a:lnTo>
                  <a:pt x="14773" y="11718"/>
                </a:lnTo>
                <a:cubicBezTo>
                  <a:pt x="14773" y="11759"/>
                  <a:pt x="14752" y="11822"/>
                  <a:pt x="14710" y="11822"/>
                </a:cubicBezTo>
                <a:lnTo>
                  <a:pt x="8872" y="11822"/>
                </a:lnTo>
                <a:lnTo>
                  <a:pt x="8872" y="12806"/>
                </a:lnTo>
                <a:lnTo>
                  <a:pt x="14710" y="12806"/>
                </a:lnTo>
                <a:cubicBezTo>
                  <a:pt x="15296" y="12806"/>
                  <a:pt x="15777" y="12303"/>
                  <a:pt x="15777" y="11718"/>
                </a:cubicBezTo>
                <a:lnTo>
                  <a:pt x="15777" y="3055"/>
                </a:lnTo>
                <a:cubicBezTo>
                  <a:pt x="15777" y="2448"/>
                  <a:pt x="15296" y="1967"/>
                  <a:pt x="14710" y="1967"/>
                </a:cubicBezTo>
                <a:lnTo>
                  <a:pt x="14291" y="1967"/>
                </a:lnTo>
                <a:lnTo>
                  <a:pt x="14291" y="2448"/>
                </a:lnTo>
                <a:cubicBezTo>
                  <a:pt x="14291" y="2992"/>
                  <a:pt x="13852" y="3432"/>
                  <a:pt x="13308" y="3432"/>
                </a:cubicBezTo>
                <a:cubicBezTo>
                  <a:pt x="12764" y="3432"/>
                  <a:pt x="12325" y="2992"/>
                  <a:pt x="12325" y="2448"/>
                </a:cubicBezTo>
                <a:lnTo>
                  <a:pt x="12325" y="1967"/>
                </a:lnTo>
                <a:lnTo>
                  <a:pt x="6403" y="1967"/>
                </a:lnTo>
                <a:lnTo>
                  <a:pt x="6403" y="2448"/>
                </a:lnTo>
                <a:cubicBezTo>
                  <a:pt x="6403" y="2992"/>
                  <a:pt x="5964" y="3432"/>
                  <a:pt x="5420" y="3432"/>
                </a:cubicBezTo>
                <a:cubicBezTo>
                  <a:pt x="4876" y="3432"/>
                  <a:pt x="4436" y="2992"/>
                  <a:pt x="4436" y="2448"/>
                </a:cubicBezTo>
                <a:lnTo>
                  <a:pt x="4436" y="1967"/>
                </a:lnTo>
                <a:close/>
                <a:moveTo>
                  <a:pt x="3955" y="8851"/>
                </a:moveTo>
                <a:cubicBezTo>
                  <a:pt x="5566" y="8851"/>
                  <a:pt x="6905" y="10190"/>
                  <a:pt x="6905" y="11822"/>
                </a:cubicBezTo>
                <a:cubicBezTo>
                  <a:pt x="6905" y="13433"/>
                  <a:pt x="5566" y="14772"/>
                  <a:pt x="3955" y="14772"/>
                </a:cubicBezTo>
                <a:cubicBezTo>
                  <a:pt x="2323" y="14772"/>
                  <a:pt x="984" y="13433"/>
                  <a:pt x="984" y="11822"/>
                </a:cubicBezTo>
                <a:cubicBezTo>
                  <a:pt x="984" y="10190"/>
                  <a:pt x="2323" y="8851"/>
                  <a:pt x="3955" y="8851"/>
                </a:cubicBezTo>
                <a:close/>
                <a:moveTo>
                  <a:pt x="3955" y="7868"/>
                </a:moveTo>
                <a:cubicBezTo>
                  <a:pt x="1779" y="7868"/>
                  <a:pt x="1" y="9646"/>
                  <a:pt x="1" y="11822"/>
                </a:cubicBezTo>
                <a:cubicBezTo>
                  <a:pt x="1" y="13998"/>
                  <a:pt x="1758" y="15756"/>
                  <a:pt x="3955" y="15756"/>
                </a:cubicBezTo>
                <a:cubicBezTo>
                  <a:pt x="6131" y="15756"/>
                  <a:pt x="7889" y="13998"/>
                  <a:pt x="7889" y="11822"/>
                </a:cubicBezTo>
                <a:cubicBezTo>
                  <a:pt x="7889" y="9646"/>
                  <a:pt x="6131" y="7868"/>
                  <a:pt x="3955" y="78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txBox="1"/>
          <p:nvPr/>
        </p:nvSpPr>
        <p:spPr>
          <a:xfrm>
            <a:off x="1511296" y="3995770"/>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chemeClr val="lt1"/>
                </a:solidFill>
                <a:latin typeface="Bebas Neue"/>
                <a:ea typeface="Bebas Neue"/>
                <a:cs typeface="Bebas Neue"/>
                <a:sym typeface="Bebas Neue"/>
              </a:rPr>
              <a:t>4º risk</a:t>
            </a:r>
            <a:endParaRPr sz="2100">
              <a:solidFill>
                <a:schemeClr val="lt1"/>
              </a:solidFill>
              <a:latin typeface="Bebas Neue"/>
              <a:ea typeface="Bebas Neue"/>
              <a:cs typeface="Bebas Neue"/>
              <a:sym typeface="Bebas Neue"/>
            </a:endParaRPr>
          </a:p>
        </p:txBody>
      </p:sp>
      <p:sp>
        <p:nvSpPr>
          <p:cNvPr id="406" name="Google Shape;406;p24"/>
          <p:cNvSpPr txBox="1"/>
          <p:nvPr/>
        </p:nvSpPr>
        <p:spPr>
          <a:xfrm>
            <a:off x="6549740" y="3946575"/>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hot</a:t>
            </a:r>
            <a:endParaRPr sz="1200">
              <a:solidFill>
                <a:schemeClr val="dk1"/>
              </a:solidFill>
              <a:latin typeface="Roboto"/>
              <a:ea typeface="Roboto"/>
              <a:cs typeface="Roboto"/>
              <a:sym typeface="Roboto"/>
            </a:endParaRPr>
          </a:p>
        </p:txBody>
      </p:sp>
      <p:sp>
        <p:nvSpPr>
          <p:cNvPr id="407" name="Google Shape;407;p24"/>
          <p:cNvSpPr/>
          <p:nvPr/>
        </p:nvSpPr>
        <p:spPr>
          <a:xfrm>
            <a:off x="1230413" y="2177103"/>
            <a:ext cx="2661254" cy="560310"/>
          </a:xfrm>
          <a:custGeom>
            <a:avLst/>
            <a:gdLst/>
            <a:ahLst/>
            <a:cxnLst/>
            <a:rect l="l" t="t" r="r" b="b"/>
            <a:pathLst>
              <a:path w="62951" h="9849" extrusionOk="0">
                <a:moveTo>
                  <a:pt x="4925" y="1"/>
                </a:moveTo>
                <a:cubicBezTo>
                  <a:pt x="2220" y="1"/>
                  <a:pt x="1" y="2220"/>
                  <a:pt x="1" y="4925"/>
                </a:cubicBezTo>
                <a:cubicBezTo>
                  <a:pt x="1" y="7630"/>
                  <a:pt x="2220" y="9849"/>
                  <a:pt x="4925" y="9849"/>
                </a:cubicBezTo>
                <a:lnTo>
                  <a:pt x="58725" y="9849"/>
                </a:lnTo>
                <a:lnTo>
                  <a:pt x="62950" y="4925"/>
                </a:lnTo>
                <a:lnTo>
                  <a:pt x="587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553360" y="2177103"/>
            <a:ext cx="558546" cy="560310"/>
          </a:xfrm>
          <a:custGeom>
            <a:avLst/>
            <a:gdLst/>
            <a:ahLst/>
            <a:cxnLst/>
            <a:rect l="l" t="t" r="r" b="b"/>
            <a:pathLst>
              <a:path w="9818" h="9849" extrusionOk="0">
                <a:moveTo>
                  <a:pt x="4894" y="1"/>
                </a:moveTo>
                <a:cubicBezTo>
                  <a:pt x="2189" y="1"/>
                  <a:pt x="0" y="2220"/>
                  <a:pt x="0" y="4925"/>
                </a:cubicBezTo>
                <a:cubicBezTo>
                  <a:pt x="0" y="7630"/>
                  <a:pt x="2189" y="9849"/>
                  <a:pt x="4894" y="9849"/>
                </a:cubicBezTo>
                <a:cubicBezTo>
                  <a:pt x="7629" y="9849"/>
                  <a:pt x="9818" y="7630"/>
                  <a:pt x="9818" y="4925"/>
                </a:cubicBezTo>
                <a:cubicBezTo>
                  <a:pt x="9818" y="2220"/>
                  <a:pt x="7629"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4"/>
          <p:cNvGrpSpPr/>
          <p:nvPr/>
        </p:nvGrpSpPr>
        <p:grpSpPr>
          <a:xfrm>
            <a:off x="615796" y="2274958"/>
            <a:ext cx="433675" cy="364600"/>
            <a:chOff x="-1221500" y="1170425"/>
            <a:chExt cx="433675" cy="364600"/>
          </a:xfrm>
        </p:grpSpPr>
        <p:sp>
          <p:nvSpPr>
            <p:cNvPr id="410" name="Google Shape;410;p24"/>
            <p:cNvSpPr/>
            <p:nvPr/>
          </p:nvSpPr>
          <p:spPr>
            <a:xfrm>
              <a:off x="-1050450" y="1257775"/>
              <a:ext cx="262625" cy="259475"/>
            </a:xfrm>
            <a:custGeom>
              <a:avLst/>
              <a:gdLst/>
              <a:ahLst/>
              <a:cxnLst/>
              <a:rect l="l" t="t" r="r" b="b"/>
              <a:pathLst>
                <a:path w="10505" h="10379" extrusionOk="0">
                  <a:moveTo>
                    <a:pt x="5264" y="2996"/>
                  </a:moveTo>
                  <a:cubicBezTo>
                    <a:pt x="6177" y="2996"/>
                    <a:pt x="7030" y="3566"/>
                    <a:pt x="7345" y="4478"/>
                  </a:cubicBezTo>
                  <a:cubicBezTo>
                    <a:pt x="7743" y="5629"/>
                    <a:pt x="7136" y="6884"/>
                    <a:pt x="5985" y="7282"/>
                  </a:cubicBezTo>
                  <a:cubicBezTo>
                    <a:pt x="5746" y="7364"/>
                    <a:pt x="5502" y="7404"/>
                    <a:pt x="5263" y="7404"/>
                  </a:cubicBezTo>
                  <a:cubicBezTo>
                    <a:pt x="4350" y="7404"/>
                    <a:pt x="3496" y="6833"/>
                    <a:pt x="3181" y="5922"/>
                  </a:cubicBezTo>
                  <a:cubicBezTo>
                    <a:pt x="2784" y="4771"/>
                    <a:pt x="3391" y="3516"/>
                    <a:pt x="4541" y="3118"/>
                  </a:cubicBezTo>
                  <a:cubicBezTo>
                    <a:pt x="4780" y="3035"/>
                    <a:pt x="5024" y="2996"/>
                    <a:pt x="5264" y="2996"/>
                  </a:cubicBezTo>
                  <a:close/>
                  <a:moveTo>
                    <a:pt x="4479" y="0"/>
                  </a:moveTo>
                  <a:lnTo>
                    <a:pt x="4458" y="1088"/>
                  </a:lnTo>
                  <a:cubicBezTo>
                    <a:pt x="4269" y="1130"/>
                    <a:pt x="4081" y="1193"/>
                    <a:pt x="3893" y="1256"/>
                  </a:cubicBezTo>
                  <a:cubicBezTo>
                    <a:pt x="3704" y="1319"/>
                    <a:pt x="3516" y="1402"/>
                    <a:pt x="3349" y="1486"/>
                  </a:cubicBezTo>
                  <a:lnTo>
                    <a:pt x="2658" y="628"/>
                  </a:lnTo>
                  <a:lnTo>
                    <a:pt x="1319" y="1716"/>
                  </a:lnTo>
                  <a:lnTo>
                    <a:pt x="2010" y="2574"/>
                  </a:lnTo>
                  <a:cubicBezTo>
                    <a:pt x="1758" y="2867"/>
                    <a:pt x="1570" y="3223"/>
                    <a:pt x="1403" y="3578"/>
                  </a:cubicBezTo>
                  <a:lnTo>
                    <a:pt x="336" y="3369"/>
                  </a:lnTo>
                  <a:lnTo>
                    <a:pt x="1" y="5064"/>
                  </a:lnTo>
                  <a:lnTo>
                    <a:pt x="1089" y="5273"/>
                  </a:lnTo>
                  <a:cubicBezTo>
                    <a:pt x="1089" y="5650"/>
                    <a:pt x="1152" y="6047"/>
                    <a:pt x="1277" y="6424"/>
                  </a:cubicBezTo>
                  <a:lnTo>
                    <a:pt x="315" y="6968"/>
                  </a:lnTo>
                  <a:lnTo>
                    <a:pt x="1152" y="8474"/>
                  </a:lnTo>
                  <a:lnTo>
                    <a:pt x="2114" y="7930"/>
                  </a:lnTo>
                  <a:cubicBezTo>
                    <a:pt x="2365" y="8244"/>
                    <a:pt x="2679" y="8495"/>
                    <a:pt x="2993" y="8705"/>
                  </a:cubicBezTo>
                  <a:lnTo>
                    <a:pt x="2616" y="9730"/>
                  </a:lnTo>
                  <a:lnTo>
                    <a:pt x="4227" y="10337"/>
                  </a:lnTo>
                  <a:lnTo>
                    <a:pt x="4604" y="9332"/>
                  </a:lnTo>
                  <a:cubicBezTo>
                    <a:pt x="4823" y="9367"/>
                    <a:pt x="5042" y="9382"/>
                    <a:pt x="5261" y="9382"/>
                  </a:cubicBezTo>
                  <a:cubicBezTo>
                    <a:pt x="5439" y="9382"/>
                    <a:pt x="5618" y="9372"/>
                    <a:pt x="5797" y="9353"/>
                  </a:cubicBezTo>
                  <a:lnTo>
                    <a:pt x="6152" y="10378"/>
                  </a:lnTo>
                  <a:lnTo>
                    <a:pt x="7784" y="9814"/>
                  </a:lnTo>
                  <a:lnTo>
                    <a:pt x="7408" y="8788"/>
                  </a:lnTo>
                  <a:cubicBezTo>
                    <a:pt x="7764" y="8579"/>
                    <a:pt x="8057" y="8328"/>
                    <a:pt x="8329" y="8035"/>
                  </a:cubicBezTo>
                  <a:lnTo>
                    <a:pt x="9270" y="8600"/>
                  </a:lnTo>
                  <a:lnTo>
                    <a:pt x="10149" y="7114"/>
                  </a:lnTo>
                  <a:lnTo>
                    <a:pt x="9207" y="6549"/>
                  </a:lnTo>
                  <a:cubicBezTo>
                    <a:pt x="9333" y="6194"/>
                    <a:pt x="9417" y="5796"/>
                    <a:pt x="9437" y="5399"/>
                  </a:cubicBezTo>
                  <a:lnTo>
                    <a:pt x="10505" y="5231"/>
                  </a:lnTo>
                  <a:lnTo>
                    <a:pt x="10233" y="3516"/>
                  </a:lnTo>
                  <a:lnTo>
                    <a:pt x="9165" y="3704"/>
                  </a:lnTo>
                  <a:cubicBezTo>
                    <a:pt x="9019" y="3327"/>
                    <a:pt x="8810" y="2972"/>
                    <a:pt x="8580" y="2679"/>
                  </a:cubicBezTo>
                  <a:lnTo>
                    <a:pt x="9291" y="1842"/>
                  </a:lnTo>
                  <a:lnTo>
                    <a:pt x="7994" y="712"/>
                  </a:lnTo>
                  <a:lnTo>
                    <a:pt x="7282" y="1549"/>
                  </a:lnTo>
                  <a:cubicBezTo>
                    <a:pt x="6927" y="1360"/>
                    <a:pt x="6571" y="1214"/>
                    <a:pt x="6173" y="1130"/>
                  </a:cubicBezTo>
                  <a:lnTo>
                    <a:pt x="6194" y="42"/>
                  </a:lnTo>
                  <a:lnTo>
                    <a:pt x="4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1221500" y="1170425"/>
              <a:ext cx="186775" cy="187800"/>
            </a:xfrm>
            <a:custGeom>
              <a:avLst/>
              <a:gdLst/>
              <a:ahLst/>
              <a:cxnLst/>
              <a:rect l="l" t="t" r="r" b="b"/>
              <a:pathLst>
                <a:path w="7471" h="7512" extrusionOk="0">
                  <a:moveTo>
                    <a:pt x="3725" y="2180"/>
                  </a:moveTo>
                  <a:cubicBezTo>
                    <a:pt x="4304" y="2180"/>
                    <a:pt x="4867" y="2487"/>
                    <a:pt x="5148" y="3034"/>
                  </a:cubicBezTo>
                  <a:cubicBezTo>
                    <a:pt x="5525" y="3808"/>
                    <a:pt x="5232" y="4771"/>
                    <a:pt x="4458" y="5168"/>
                  </a:cubicBezTo>
                  <a:cubicBezTo>
                    <a:pt x="4231" y="5279"/>
                    <a:pt x="3987" y="5332"/>
                    <a:pt x="3747" y="5332"/>
                  </a:cubicBezTo>
                  <a:cubicBezTo>
                    <a:pt x="3167" y="5332"/>
                    <a:pt x="2604" y="5025"/>
                    <a:pt x="2323" y="4478"/>
                  </a:cubicBezTo>
                  <a:cubicBezTo>
                    <a:pt x="1947" y="3704"/>
                    <a:pt x="2240" y="2741"/>
                    <a:pt x="3014" y="2344"/>
                  </a:cubicBezTo>
                  <a:cubicBezTo>
                    <a:pt x="3241" y="2233"/>
                    <a:pt x="3484" y="2180"/>
                    <a:pt x="3725" y="2180"/>
                  </a:cubicBezTo>
                  <a:close/>
                  <a:moveTo>
                    <a:pt x="3893" y="0"/>
                  </a:moveTo>
                  <a:lnTo>
                    <a:pt x="2658" y="147"/>
                  </a:lnTo>
                  <a:lnTo>
                    <a:pt x="2763" y="921"/>
                  </a:lnTo>
                  <a:cubicBezTo>
                    <a:pt x="2637" y="984"/>
                    <a:pt x="2491" y="1025"/>
                    <a:pt x="2365" y="1088"/>
                  </a:cubicBezTo>
                  <a:cubicBezTo>
                    <a:pt x="2240" y="1151"/>
                    <a:pt x="2114" y="1235"/>
                    <a:pt x="2010" y="1318"/>
                  </a:cubicBezTo>
                  <a:lnTo>
                    <a:pt x="1445" y="774"/>
                  </a:lnTo>
                  <a:lnTo>
                    <a:pt x="608" y="1674"/>
                  </a:lnTo>
                  <a:lnTo>
                    <a:pt x="1173" y="2218"/>
                  </a:lnTo>
                  <a:cubicBezTo>
                    <a:pt x="1026" y="2469"/>
                    <a:pt x="922" y="2720"/>
                    <a:pt x="838" y="2992"/>
                  </a:cubicBezTo>
                  <a:lnTo>
                    <a:pt x="64" y="2950"/>
                  </a:lnTo>
                  <a:lnTo>
                    <a:pt x="1" y="4185"/>
                  </a:lnTo>
                  <a:lnTo>
                    <a:pt x="775" y="4227"/>
                  </a:lnTo>
                  <a:cubicBezTo>
                    <a:pt x="817" y="4499"/>
                    <a:pt x="901" y="4771"/>
                    <a:pt x="1026" y="5022"/>
                  </a:cubicBezTo>
                  <a:lnTo>
                    <a:pt x="398" y="5503"/>
                  </a:lnTo>
                  <a:lnTo>
                    <a:pt x="1152" y="6486"/>
                  </a:lnTo>
                  <a:lnTo>
                    <a:pt x="1779" y="6005"/>
                  </a:lnTo>
                  <a:cubicBezTo>
                    <a:pt x="1989" y="6194"/>
                    <a:pt x="2219" y="6361"/>
                    <a:pt x="2491" y="6466"/>
                  </a:cubicBezTo>
                  <a:lnTo>
                    <a:pt x="2302" y="7240"/>
                  </a:lnTo>
                  <a:lnTo>
                    <a:pt x="3516" y="7512"/>
                  </a:lnTo>
                  <a:lnTo>
                    <a:pt x="3683" y="6758"/>
                  </a:lnTo>
                  <a:cubicBezTo>
                    <a:pt x="3955" y="6758"/>
                    <a:pt x="4248" y="6717"/>
                    <a:pt x="4520" y="6654"/>
                  </a:cubicBezTo>
                  <a:lnTo>
                    <a:pt x="4876" y="7344"/>
                  </a:lnTo>
                  <a:lnTo>
                    <a:pt x="5964" y="6779"/>
                  </a:lnTo>
                  <a:lnTo>
                    <a:pt x="5608" y="6089"/>
                  </a:lnTo>
                  <a:cubicBezTo>
                    <a:pt x="5839" y="5901"/>
                    <a:pt x="6027" y="5691"/>
                    <a:pt x="6194" y="5461"/>
                  </a:cubicBezTo>
                  <a:lnTo>
                    <a:pt x="6906" y="5775"/>
                  </a:lnTo>
                  <a:lnTo>
                    <a:pt x="7387" y="4645"/>
                  </a:lnTo>
                  <a:lnTo>
                    <a:pt x="6676" y="4331"/>
                  </a:lnTo>
                  <a:cubicBezTo>
                    <a:pt x="6717" y="4059"/>
                    <a:pt x="6738" y="3766"/>
                    <a:pt x="6717" y="3494"/>
                  </a:cubicBezTo>
                  <a:lnTo>
                    <a:pt x="7471" y="3264"/>
                  </a:lnTo>
                  <a:lnTo>
                    <a:pt x="7094" y="2072"/>
                  </a:lnTo>
                  <a:lnTo>
                    <a:pt x="6362" y="2302"/>
                  </a:lnTo>
                  <a:cubicBezTo>
                    <a:pt x="6215" y="2051"/>
                    <a:pt x="6048" y="1841"/>
                    <a:pt x="5839" y="1632"/>
                  </a:cubicBezTo>
                  <a:lnTo>
                    <a:pt x="6278" y="984"/>
                  </a:lnTo>
                  <a:lnTo>
                    <a:pt x="5232" y="314"/>
                  </a:lnTo>
                  <a:lnTo>
                    <a:pt x="4813" y="963"/>
                  </a:lnTo>
                  <a:cubicBezTo>
                    <a:pt x="4541" y="879"/>
                    <a:pt x="4269" y="795"/>
                    <a:pt x="3976" y="774"/>
                  </a:cubicBez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1202125" y="1386450"/>
              <a:ext cx="147525" cy="148575"/>
            </a:xfrm>
            <a:custGeom>
              <a:avLst/>
              <a:gdLst/>
              <a:ahLst/>
              <a:cxnLst/>
              <a:rect l="l" t="t" r="r" b="b"/>
              <a:pathLst>
                <a:path w="5901" h="5943" extrusionOk="0">
                  <a:moveTo>
                    <a:pt x="2955" y="1730"/>
                  </a:moveTo>
                  <a:cubicBezTo>
                    <a:pt x="3254" y="1730"/>
                    <a:pt x="3553" y="1836"/>
                    <a:pt x="3787" y="2051"/>
                  </a:cubicBezTo>
                  <a:cubicBezTo>
                    <a:pt x="4289" y="2511"/>
                    <a:pt x="4331" y="3307"/>
                    <a:pt x="3871" y="3809"/>
                  </a:cubicBezTo>
                  <a:cubicBezTo>
                    <a:pt x="3615" y="4076"/>
                    <a:pt x="3275" y="4213"/>
                    <a:pt x="2938" y="4213"/>
                  </a:cubicBezTo>
                  <a:cubicBezTo>
                    <a:pt x="2642" y="4213"/>
                    <a:pt x="2348" y="4108"/>
                    <a:pt x="2113" y="3892"/>
                  </a:cubicBezTo>
                  <a:cubicBezTo>
                    <a:pt x="1590" y="3432"/>
                    <a:pt x="1569" y="2637"/>
                    <a:pt x="2030" y="2135"/>
                  </a:cubicBezTo>
                  <a:cubicBezTo>
                    <a:pt x="2275" y="1867"/>
                    <a:pt x="2615" y="1730"/>
                    <a:pt x="2955" y="1730"/>
                  </a:cubicBezTo>
                  <a:close/>
                  <a:moveTo>
                    <a:pt x="3097" y="1"/>
                  </a:moveTo>
                  <a:lnTo>
                    <a:pt x="2971" y="607"/>
                  </a:lnTo>
                  <a:cubicBezTo>
                    <a:pt x="2741" y="607"/>
                    <a:pt x="2532" y="628"/>
                    <a:pt x="2302" y="691"/>
                  </a:cubicBezTo>
                  <a:lnTo>
                    <a:pt x="2030" y="147"/>
                  </a:lnTo>
                  <a:lnTo>
                    <a:pt x="1151" y="586"/>
                  </a:lnTo>
                  <a:lnTo>
                    <a:pt x="1444" y="1151"/>
                  </a:lnTo>
                  <a:cubicBezTo>
                    <a:pt x="1360" y="1214"/>
                    <a:pt x="1276" y="1298"/>
                    <a:pt x="1193" y="1382"/>
                  </a:cubicBezTo>
                  <a:cubicBezTo>
                    <a:pt x="1130" y="1465"/>
                    <a:pt x="1046" y="1549"/>
                    <a:pt x="983" y="1633"/>
                  </a:cubicBezTo>
                  <a:lnTo>
                    <a:pt x="419" y="1402"/>
                  </a:lnTo>
                  <a:lnTo>
                    <a:pt x="42" y="2302"/>
                  </a:lnTo>
                  <a:lnTo>
                    <a:pt x="628" y="2532"/>
                  </a:lnTo>
                  <a:cubicBezTo>
                    <a:pt x="586" y="2763"/>
                    <a:pt x="565" y="2972"/>
                    <a:pt x="586" y="3202"/>
                  </a:cubicBezTo>
                  <a:lnTo>
                    <a:pt x="0" y="3390"/>
                  </a:lnTo>
                  <a:lnTo>
                    <a:pt x="293" y="4311"/>
                  </a:lnTo>
                  <a:lnTo>
                    <a:pt x="879" y="4123"/>
                  </a:lnTo>
                  <a:cubicBezTo>
                    <a:pt x="983" y="4311"/>
                    <a:pt x="1130" y="4499"/>
                    <a:pt x="1297" y="4646"/>
                  </a:cubicBezTo>
                  <a:lnTo>
                    <a:pt x="963" y="5169"/>
                  </a:lnTo>
                  <a:lnTo>
                    <a:pt x="1779" y="5692"/>
                  </a:lnTo>
                  <a:lnTo>
                    <a:pt x="2113" y="5169"/>
                  </a:lnTo>
                  <a:cubicBezTo>
                    <a:pt x="2323" y="5252"/>
                    <a:pt x="2532" y="5294"/>
                    <a:pt x="2762" y="5315"/>
                  </a:cubicBezTo>
                  <a:lnTo>
                    <a:pt x="2846" y="5943"/>
                  </a:lnTo>
                  <a:lnTo>
                    <a:pt x="3808" y="5817"/>
                  </a:lnTo>
                  <a:lnTo>
                    <a:pt x="3724" y="5190"/>
                  </a:lnTo>
                  <a:cubicBezTo>
                    <a:pt x="3934" y="5127"/>
                    <a:pt x="4143" y="5022"/>
                    <a:pt x="4310" y="4897"/>
                  </a:cubicBezTo>
                  <a:lnTo>
                    <a:pt x="4771" y="5315"/>
                  </a:lnTo>
                  <a:lnTo>
                    <a:pt x="5440" y="4583"/>
                  </a:lnTo>
                  <a:lnTo>
                    <a:pt x="4980" y="4164"/>
                  </a:lnTo>
                  <a:cubicBezTo>
                    <a:pt x="5085" y="3976"/>
                    <a:pt x="5189" y="3767"/>
                    <a:pt x="5231" y="3558"/>
                  </a:cubicBezTo>
                  <a:lnTo>
                    <a:pt x="5859" y="3579"/>
                  </a:lnTo>
                  <a:lnTo>
                    <a:pt x="5901" y="2616"/>
                  </a:lnTo>
                  <a:lnTo>
                    <a:pt x="5273" y="2574"/>
                  </a:lnTo>
                  <a:cubicBezTo>
                    <a:pt x="5231" y="2365"/>
                    <a:pt x="5168" y="2156"/>
                    <a:pt x="5085" y="1946"/>
                  </a:cubicBezTo>
                  <a:lnTo>
                    <a:pt x="5566" y="1570"/>
                  </a:lnTo>
                  <a:lnTo>
                    <a:pt x="4980" y="796"/>
                  </a:lnTo>
                  <a:lnTo>
                    <a:pt x="4478" y="1172"/>
                  </a:lnTo>
                  <a:cubicBezTo>
                    <a:pt x="4310" y="1026"/>
                    <a:pt x="4122" y="900"/>
                    <a:pt x="3934" y="817"/>
                  </a:cubicBezTo>
                  <a:lnTo>
                    <a:pt x="4059" y="210"/>
                  </a:lnTo>
                  <a:lnTo>
                    <a:pt x="3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4"/>
          <p:cNvSpPr txBox="1"/>
          <p:nvPr/>
        </p:nvSpPr>
        <p:spPr>
          <a:xfrm>
            <a:off x="1511296" y="2320302"/>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lt1"/>
                </a:solidFill>
                <a:latin typeface="Bebas Neue"/>
                <a:ea typeface="Bebas Neue"/>
                <a:cs typeface="Bebas Neue"/>
                <a:sym typeface="Bebas Neue"/>
              </a:rPr>
              <a:t>2º risk</a:t>
            </a:r>
            <a:endParaRPr sz="2100">
              <a:solidFill>
                <a:schemeClr val="lt1"/>
              </a:solidFill>
              <a:latin typeface="Bebas Neue"/>
              <a:ea typeface="Bebas Neue"/>
              <a:cs typeface="Bebas Neue"/>
              <a:sym typeface="Bebas Neue"/>
            </a:endParaRPr>
          </a:p>
        </p:txBody>
      </p:sp>
      <p:sp>
        <p:nvSpPr>
          <p:cNvPr id="414" name="Google Shape;414;p24"/>
          <p:cNvSpPr txBox="1"/>
          <p:nvPr/>
        </p:nvSpPr>
        <p:spPr>
          <a:xfrm>
            <a:off x="4044064" y="2271125"/>
            <a:ext cx="2040900" cy="37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the only planet in the Solar System with rings</a:t>
            </a:r>
            <a:endParaRPr sz="1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41"/>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1023" name="Google Shape;1023;p41"/>
          <p:cNvSpPr/>
          <p:nvPr/>
        </p:nvSpPr>
        <p:spPr>
          <a:xfrm>
            <a:off x="1028968" y="1798027"/>
            <a:ext cx="3226500" cy="2453100"/>
          </a:xfrm>
          <a:prstGeom prst="rect">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24" name="Google Shape;1024;p41"/>
          <p:cNvSpPr/>
          <p:nvPr/>
        </p:nvSpPr>
        <p:spPr>
          <a:xfrm>
            <a:off x="4888605" y="1798027"/>
            <a:ext cx="3226500" cy="2453100"/>
          </a:xfrm>
          <a:prstGeom prst="rect">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33" name="Google Shape;1033;p41"/>
          <p:cNvSpPr/>
          <p:nvPr/>
        </p:nvSpPr>
        <p:spPr>
          <a:xfrm>
            <a:off x="5029329" y="2156632"/>
            <a:ext cx="435856" cy="435856"/>
          </a:xfrm>
          <a:prstGeom prst="ellipse">
            <a:avLst/>
          </a:pr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34" name="Google Shape;1034;p41"/>
          <p:cNvSpPr/>
          <p:nvPr/>
        </p:nvSpPr>
        <p:spPr>
          <a:xfrm>
            <a:off x="5131603" y="2283960"/>
            <a:ext cx="231312" cy="181206"/>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FFFFFF"/>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737572"/>
              </a:solidFill>
              <a:latin typeface="Lato Light"/>
              <a:ea typeface="Lato Light"/>
              <a:cs typeface="Lato Light"/>
              <a:sym typeface="Lato Light"/>
            </a:endParaRPr>
          </a:p>
        </p:txBody>
      </p:sp>
      <p:sp>
        <p:nvSpPr>
          <p:cNvPr id="1035" name="Google Shape;1035;p41"/>
          <p:cNvSpPr/>
          <p:nvPr/>
        </p:nvSpPr>
        <p:spPr>
          <a:xfrm flipH="1">
            <a:off x="1168816" y="2159145"/>
            <a:ext cx="435856" cy="435856"/>
          </a:xfrm>
          <a:prstGeom prst="ellipse">
            <a:avLst/>
          </a:pr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sp>
        <p:nvSpPr>
          <p:cNvPr id="1041" name="Google Shape;1041;p41"/>
          <p:cNvSpPr txBox="1"/>
          <p:nvPr/>
        </p:nvSpPr>
        <p:spPr>
          <a:xfrm>
            <a:off x="1642999" y="2138598"/>
            <a:ext cx="2067268" cy="1717990"/>
          </a:xfrm>
          <a:prstGeom prst="rect">
            <a:avLst/>
          </a:prstGeom>
          <a:no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s-EC" dirty="0"/>
              <a:t>El objetivo de este análisis es identificar patrones y factores que diferencian a los buenos pagadores de los malos pagadores en nuestro grupo de créditos históricos.</a:t>
            </a:r>
            <a:endParaRPr sz="1100" dirty="0">
              <a:latin typeface="Roboto"/>
              <a:ea typeface="Roboto"/>
              <a:cs typeface="Roboto"/>
              <a:sym typeface="Roboto"/>
            </a:endParaRPr>
          </a:p>
        </p:txBody>
      </p:sp>
      <p:sp>
        <p:nvSpPr>
          <p:cNvPr id="1044" name="Google Shape;1044;p41"/>
          <p:cNvSpPr txBox="1"/>
          <p:nvPr/>
        </p:nvSpPr>
        <p:spPr>
          <a:xfrm>
            <a:off x="5503512" y="1982434"/>
            <a:ext cx="2058431" cy="2084286"/>
          </a:xfrm>
          <a:prstGeom prst="rect">
            <a:avLst/>
          </a:prstGeom>
          <a:no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s-EC" dirty="0"/>
              <a:t>Identificar buenos y malos pagadores nos permitirá mejorar nuestras estrategias de riesgo crediticio y optimizar nuestras políticas de otorgamiento de crédito.</a:t>
            </a:r>
            <a:endParaRPr sz="1100" dirty="0">
              <a:latin typeface="Roboto"/>
              <a:ea typeface="Roboto"/>
              <a:cs typeface="Roboto"/>
              <a:sym typeface="Roboto"/>
            </a:endParaRPr>
          </a:p>
        </p:txBody>
      </p:sp>
      <p:sp>
        <p:nvSpPr>
          <p:cNvPr id="1047" name="Google Shape;1047;p41"/>
          <p:cNvSpPr txBox="1"/>
          <p:nvPr/>
        </p:nvSpPr>
        <p:spPr>
          <a:xfrm flipH="1">
            <a:off x="5029329" y="1354512"/>
            <a:ext cx="2471400" cy="3615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Importancia del Analisis</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048" name="Google Shape;1048;p41"/>
          <p:cNvSpPr txBox="1"/>
          <p:nvPr/>
        </p:nvSpPr>
        <p:spPr>
          <a:xfrm flipH="1">
            <a:off x="1303570" y="1340292"/>
            <a:ext cx="2471400" cy="3615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Objetivos del Analisis</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 name="Google Shape;1034;p41">
            <a:extLst>
              <a:ext uri="{FF2B5EF4-FFF2-40B4-BE49-F238E27FC236}">
                <a16:creationId xmlns:a16="http://schemas.microsoft.com/office/drawing/2014/main" id="{1B5D8EF2-27C5-75D2-1039-C08CAA83278B}"/>
              </a:ext>
            </a:extLst>
          </p:cNvPr>
          <p:cNvSpPr/>
          <p:nvPr/>
        </p:nvSpPr>
        <p:spPr>
          <a:xfrm>
            <a:off x="1271088" y="2286470"/>
            <a:ext cx="231312" cy="181206"/>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FFFFFF"/>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rgbClr val="737572"/>
              </a:solidFill>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0"/>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Metodología</a:t>
            </a:r>
            <a:endParaRPr dirty="0"/>
          </a:p>
        </p:txBody>
      </p:sp>
      <p:sp>
        <p:nvSpPr>
          <p:cNvPr id="619" name="Google Shape;619;p30"/>
          <p:cNvSpPr/>
          <p:nvPr/>
        </p:nvSpPr>
        <p:spPr>
          <a:xfrm>
            <a:off x="1400860" y="1262185"/>
            <a:ext cx="2941500" cy="1793435"/>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a:buSzPts val="1100"/>
            </a:pPr>
            <a:r>
              <a:rPr lang="es-EC" sz="1100" dirty="0"/>
              <a:t>Los datos provienen de nuestro sistema de gestión de créditos, que Incluye datos completos de todos los préstamos emitidos entre 2007 y 2015.</a:t>
            </a:r>
          </a:p>
        </p:txBody>
      </p:sp>
      <p:sp>
        <p:nvSpPr>
          <p:cNvPr id="620" name="Google Shape;620;p30"/>
          <p:cNvSpPr/>
          <p:nvPr/>
        </p:nvSpPr>
        <p:spPr>
          <a:xfrm>
            <a:off x="1400860" y="1150406"/>
            <a:ext cx="2938934" cy="483852"/>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100" dirty="0">
                <a:solidFill>
                  <a:srgbClr val="FFFFFF"/>
                </a:solidFill>
                <a:latin typeface="Fira Sans Extra Condensed Medium"/>
                <a:ea typeface="Fira Sans Extra Condensed Medium"/>
                <a:cs typeface="Fira Sans Extra Condensed Medium"/>
                <a:sym typeface="Fira Sans Extra Condensed Medium"/>
              </a:rPr>
              <a:t>Fuente de los Datos</a:t>
            </a:r>
            <a:endParaRPr sz="1800" dirty="0">
              <a:solidFill>
                <a:srgbClr val="FFFFFF"/>
              </a:solidFill>
            </a:endParaRPr>
          </a:p>
        </p:txBody>
      </p:sp>
      <p:sp>
        <p:nvSpPr>
          <p:cNvPr id="621" name="Google Shape;621;p30"/>
          <p:cNvSpPr/>
          <p:nvPr/>
        </p:nvSpPr>
        <p:spPr>
          <a:xfrm>
            <a:off x="594721" y="1152102"/>
            <a:ext cx="732671" cy="67086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Fira Sans Extra Condensed Medium"/>
                <a:ea typeface="Fira Sans Extra Condensed Medium"/>
                <a:cs typeface="Fira Sans Extra Condensed Medium"/>
                <a:sym typeface="Fira Sans Extra Condensed Medium"/>
              </a:rPr>
              <a:t>1º</a:t>
            </a:r>
            <a:endParaRPr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627" name="Google Shape;627;p30"/>
          <p:cNvSpPr/>
          <p:nvPr/>
        </p:nvSpPr>
        <p:spPr>
          <a:xfrm>
            <a:off x="7815175" y="1153142"/>
            <a:ext cx="735600" cy="668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2º</a:t>
            </a:r>
            <a:endParaRPr/>
          </a:p>
        </p:txBody>
      </p:sp>
      <p:sp>
        <p:nvSpPr>
          <p:cNvPr id="3" name="Google Shape;619;p30">
            <a:extLst>
              <a:ext uri="{FF2B5EF4-FFF2-40B4-BE49-F238E27FC236}">
                <a16:creationId xmlns:a16="http://schemas.microsoft.com/office/drawing/2014/main" id="{F679A3E6-B53D-95BF-2948-B340868FE4E6}"/>
              </a:ext>
            </a:extLst>
          </p:cNvPr>
          <p:cNvSpPr/>
          <p:nvPr/>
        </p:nvSpPr>
        <p:spPr>
          <a:xfrm>
            <a:off x="4543526" y="1254927"/>
            <a:ext cx="3214362" cy="3771275"/>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lvl="0" rtl="0">
              <a:spcBef>
                <a:spcPts val="0"/>
              </a:spcBef>
              <a:spcAft>
                <a:spcPts val="0"/>
              </a:spcAft>
              <a:buClr>
                <a:srgbClr val="000000"/>
              </a:buClr>
              <a:buSzPts val="1100"/>
            </a:pPr>
            <a:r>
              <a:rPr lang="es-EC" sz="1100" i="1" dirty="0">
                <a:solidFill>
                  <a:schemeClr val="dk1"/>
                </a:solidFill>
                <a:latin typeface="Roboto"/>
                <a:ea typeface="Roboto"/>
                <a:cs typeface="Roboto"/>
                <a:sym typeface="Roboto"/>
              </a:rPr>
              <a:t>Análisis de valores duplicados</a:t>
            </a: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3">
              <a:buSzPts val="1100"/>
            </a:pPr>
            <a:r>
              <a:rPr lang="es-EC" sz="1050" dirty="0" err="1">
                <a:solidFill>
                  <a:schemeClr val="dk1"/>
                </a:solidFill>
                <a:latin typeface="Roboto"/>
                <a:ea typeface="Roboto"/>
                <a:cs typeface="Roboto"/>
                <a:sym typeface="Roboto"/>
              </a:rPr>
              <a:t>id_cliente</a:t>
            </a:r>
            <a:r>
              <a:rPr lang="es-EC" sz="1050" dirty="0">
                <a:solidFill>
                  <a:schemeClr val="dk1"/>
                </a:solidFill>
                <a:latin typeface="Roboto"/>
                <a:ea typeface="Roboto"/>
                <a:cs typeface="Roboto"/>
                <a:sym typeface="Roboto"/>
              </a:rPr>
              <a:t> = no existen valores duplicados.</a:t>
            </a:r>
          </a:p>
          <a:p>
            <a:pPr lvl="3">
              <a:buSzPts val="1100"/>
            </a:pPr>
            <a:endParaRPr lang="es-EC" sz="1050" dirty="0">
              <a:solidFill>
                <a:schemeClr val="dk1"/>
              </a:solidFill>
              <a:latin typeface="Roboto"/>
              <a:ea typeface="Roboto"/>
              <a:cs typeface="Roboto"/>
              <a:sym typeface="Roboto"/>
            </a:endParaRPr>
          </a:p>
          <a:p>
            <a:pPr lvl="0" rtl="0">
              <a:spcBef>
                <a:spcPts val="0"/>
              </a:spcBef>
              <a:spcAft>
                <a:spcPts val="0"/>
              </a:spcAft>
              <a:buClr>
                <a:srgbClr val="000000"/>
              </a:buClr>
              <a:buSzPts val="1100"/>
            </a:pPr>
            <a:r>
              <a:rPr lang="es-EC" sz="1100" i="1" dirty="0">
                <a:solidFill>
                  <a:schemeClr val="dk1"/>
                </a:solidFill>
                <a:latin typeface="Roboto"/>
                <a:ea typeface="Roboto"/>
                <a:cs typeface="Roboto"/>
                <a:sym typeface="Roboto"/>
              </a:rPr>
              <a:t>Análisis de valores nulos</a:t>
            </a: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a:p>
            <a:pPr lvl="0" rtl="0">
              <a:spcBef>
                <a:spcPts val="0"/>
              </a:spcBef>
              <a:spcAft>
                <a:spcPts val="0"/>
              </a:spcAft>
              <a:buClr>
                <a:srgbClr val="000000"/>
              </a:buClr>
              <a:buSzPts val="1100"/>
            </a:pPr>
            <a:endParaRPr lang="es-EC" sz="1100" i="1" dirty="0">
              <a:solidFill>
                <a:schemeClr val="dk1"/>
              </a:solidFill>
              <a:latin typeface="Roboto"/>
              <a:ea typeface="Roboto"/>
              <a:cs typeface="Roboto"/>
              <a:sym typeface="Roboto"/>
            </a:endParaRPr>
          </a:p>
        </p:txBody>
      </p:sp>
      <p:sp>
        <p:nvSpPr>
          <p:cNvPr id="626" name="Google Shape;626;p30"/>
          <p:cNvSpPr/>
          <p:nvPr/>
        </p:nvSpPr>
        <p:spPr>
          <a:xfrm>
            <a:off x="4540960" y="1150406"/>
            <a:ext cx="3198064" cy="483852"/>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dirty="0">
                <a:solidFill>
                  <a:schemeClr val="lt1"/>
                </a:solidFill>
                <a:latin typeface="Fira Sans Extra Condensed Medium"/>
                <a:ea typeface="Fira Sans Extra Condensed Medium"/>
                <a:cs typeface="Fira Sans Extra Condensed Medium"/>
                <a:sym typeface="Fira Sans Extra Condensed Medium"/>
              </a:rPr>
              <a:t>Procesamiento de Datos</a:t>
            </a:r>
            <a:endParaRPr sz="2100" dirty="0">
              <a:solidFill>
                <a:srgbClr val="FFFFFF"/>
              </a:solidFill>
              <a:latin typeface="Fira Sans Extra Condensed Medium"/>
              <a:ea typeface="Fira Sans Extra Condensed Medium"/>
              <a:cs typeface="Fira Sans Extra Condensed Medium"/>
              <a:sym typeface="Fira Sans Extra Condensed Medium"/>
            </a:endParaRPr>
          </a:p>
        </p:txBody>
      </p:sp>
      <p:graphicFrame>
        <p:nvGraphicFramePr>
          <p:cNvPr id="4" name="Tabla 3">
            <a:extLst>
              <a:ext uri="{FF2B5EF4-FFF2-40B4-BE49-F238E27FC236}">
                <a16:creationId xmlns:a16="http://schemas.microsoft.com/office/drawing/2014/main" id="{88FC0691-057C-0AAE-82EE-2E36485208CA}"/>
              </a:ext>
            </a:extLst>
          </p:cNvPr>
          <p:cNvGraphicFramePr>
            <a:graphicFrameLocks noGrp="1"/>
          </p:cNvGraphicFramePr>
          <p:nvPr>
            <p:extLst>
              <p:ext uri="{D42A27DB-BD31-4B8C-83A1-F6EECF244321}">
                <p14:modId xmlns:p14="http://schemas.microsoft.com/office/powerpoint/2010/main" val="2337001290"/>
              </p:ext>
            </p:extLst>
          </p:nvPr>
        </p:nvGraphicFramePr>
        <p:xfrm>
          <a:off x="5278120" y="2926294"/>
          <a:ext cx="1574800" cy="2011680"/>
        </p:xfrm>
        <a:graphic>
          <a:graphicData uri="http://schemas.openxmlformats.org/drawingml/2006/table">
            <a:tbl>
              <a:tblPr/>
              <a:tblGrid>
                <a:gridCol w="1092200">
                  <a:extLst>
                    <a:ext uri="{9D8B030D-6E8A-4147-A177-3AD203B41FA5}">
                      <a16:colId xmlns:a16="http://schemas.microsoft.com/office/drawing/2014/main" val="999149681"/>
                    </a:ext>
                  </a:extLst>
                </a:gridCol>
                <a:gridCol w="482600">
                  <a:extLst>
                    <a:ext uri="{9D8B030D-6E8A-4147-A177-3AD203B41FA5}">
                      <a16:colId xmlns:a16="http://schemas.microsoft.com/office/drawing/2014/main" val="2558349681"/>
                    </a:ext>
                  </a:extLst>
                </a:gridCol>
              </a:tblGrid>
              <a:tr h="182880">
                <a:tc>
                  <a:txBody>
                    <a:bodyPr/>
                    <a:lstStyle/>
                    <a:p>
                      <a:pPr algn="ctr" fontAlgn="ctr"/>
                      <a:r>
                        <a:rPr lang="es-EC" sz="800" b="1" i="0" u="none" strike="noStrike">
                          <a:solidFill>
                            <a:srgbClr val="000000"/>
                          </a:solidFill>
                          <a:effectLst/>
                          <a:latin typeface="Arial" panose="020B0604020202020204" pitchFamily="34" charset="0"/>
                        </a:rPr>
                        <a:t>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EC" sz="800" b="1" i="0" u="none" strike="noStrike">
                          <a:solidFill>
                            <a:srgbClr val="000000"/>
                          </a:solidFill>
                          <a:effectLst/>
                          <a:latin typeface="Arial" panose="020B0604020202020204" pitchFamily="34" charset="0"/>
                        </a:rPr>
                        <a:t>Cantidad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9374546"/>
                  </a:ext>
                </a:extLst>
              </a:tr>
              <a:tr h="182880">
                <a:tc>
                  <a:txBody>
                    <a:bodyPr/>
                    <a:lstStyle/>
                    <a:p>
                      <a:pPr algn="l" fontAlgn="ctr"/>
                      <a:r>
                        <a:rPr lang="es-EC" sz="800" b="0" i="0" u="none" strike="noStrike">
                          <a:solidFill>
                            <a:srgbClr val="000000"/>
                          </a:solidFill>
                          <a:effectLst/>
                          <a:latin typeface="Arial" panose="020B0604020202020204" pitchFamily="34" charset="0"/>
                        </a:rPr>
                        <a:t>settlement_status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2227583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1979735"/>
                  </a:ext>
                </a:extLst>
              </a:tr>
              <a:tr h="182880">
                <a:tc>
                  <a:txBody>
                    <a:bodyPr/>
                    <a:lstStyle/>
                    <a:p>
                      <a:pPr algn="l" fontAlgn="ctr"/>
                      <a:r>
                        <a:rPr lang="es-EC" sz="800" b="0" i="0" u="none" strike="noStrike">
                          <a:solidFill>
                            <a:srgbClr val="000000"/>
                          </a:solidFill>
                          <a:effectLst/>
                          <a:latin typeface="Arial" panose="020B0604020202020204" pitchFamily="34" charset="0"/>
                        </a:rPr>
                        <a:t>next_pymnt_d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1303607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4309117"/>
                  </a:ext>
                </a:extLst>
              </a:tr>
              <a:tr h="182880">
                <a:tc>
                  <a:txBody>
                    <a:bodyPr/>
                    <a:lstStyle/>
                    <a:p>
                      <a:pPr algn="l" fontAlgn="ctr"/>
                      <a:r>
                        <a:rPr lang="es-EC" sz="800" b="0" i="0" u="none" strike="noStrike">
                          <a:solidFill>
                            <a:srgbClr val="000000"/>
                          </a:solidFill>
                          <a:effectLst/>
                          <a:latin typeface="Arial" panose="020B0604020202020204" pitchFamily="34" charset="0"/>
                        </a:rPr>
                        <a:t>mths_since_last_delinq</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1158473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9172976"/>
                  </a:ext>
                </a:extLst>
              </a:tr>
              <a:tr h="182880">
                <a:tc>
                  <a:txBody>
                    <a:bodyPr/>
                    <a:lstStyle/>
                    <a:p>
                      <a:pPr algn="l" fontAlgn="ctr"/>
                      <a:r>
                        <a:rPr lang="es-EC" sz="800" b="0" i="0" u="none" strike="noStrike">
                          <a:solidFill>
                            <a:srgbClr val="000000"/>
                          </a:solidFill>
                          <a:effectLst/>
                          <a:latin typeface="Arial" panose="020B0604020202020204" pitchFamily="34" charset="0"/>
                        </a:rPr>
                        <a:t>emp_title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166969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6375559"/>
                  </a:ext>
                </a:extLst>
              </a:tr>
              <a:tr h="182880">
                <a:tc>
                  <a:txBody>
                    <a:bodyPr/>
                    <a:lstStyle/>
                    <a:p>
                      <a:pPr algn="l" fontAlgn="ctr"/>
                      <a:r>
                        <a:rPr lang="es-EC" sz="800" b="0" i="0" u="none" strike="noStrike">
                          <a:solidFill>
                            <a:srgbClr val="000000"/>
                          </a:solidFill>
                          <a:effectLst/>
                          <a:latin typeface="Arial" panose="020B0604020202020204" pitchFamily="34" charset="0"/>
                        </a:rPr>
                        <a:t>emp_length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146907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5427852"/>
                  </a:ext>
                </a:extLst>
              </a:tr>
              <a:tr h="182880">
                <a:tc>
                  <a:txBody>
                    <a:bodyPr/>
                    <a:lstStyle/>
                    <a:p>
                      <a:pPr algn="l" fontAlgn="ctr"/>
                      <a:r>
                        <a:rPr lang="es-EC" sz="800" b="0" i="0" u="none" strike="noStrike">
                          <a:solidFill>
                            <a:srgbClr val="000000"/>
                          </a:solidFill>
                          <a:effectLst/>
                          <a:latin typeface="Arial" panose="020B0604020202020204" pitchFamily="34" charset="0"/>
                        </a:rPr>
                        <a:t>tot_hi_cred_lim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70247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5912489"/>
                  </a:ext>
                </a:extLst>
              </a:tr>
              <a:tr h="182880">
                <a:tc>
                  <a:txBody>
                    <a:bodyPr/>
                    <a:lstStyle/>
                    <a:p>
                      <a:pPr algn="l" fontAlgn="ctr"/>
                      <a:r>
                        <a:rPr lang="es-EC" sz="800" b="0" i="0" u="none" strike="noStrike">
                          <a:solidFill>
                            <a:srgbClr val="000000"/>
                          </a:solidFill>
                          <a:effectLst/>
                          <a:latin typeface="Arial" panose="020B0604020202020204" pitchFamily="34" charset="0"/>
                        </a:rPr>
                        <a:t>last_pymnt_d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2426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3168951"/>
                  </a:ext>
                </a:extLst>
              </a:tr>
              <a:tr h="182880">
                <a:tc>
                  <a:txBody>
                    <a:bodyPr/>
                    <a:lstStyle/>
                    <a:p>
                      <a:pPr algn="l" fontAlgn="ctr"/>
                      <a:r>
                        <a:rPr lang="es-EC" sz="800" b="0" i="0" u="none" strike="noStrike">
                          <a:solidFill>
                            <a:srgbClr val="000000"/>
                          </a:solidFill>
                          <a:effectLst/>
                          <a:latin typeface="Arial" panose="020B0604020202020204" pitchFamily="34" charset="0"/>
                        </a:rPr>
                        <a:t>delinq_2yrs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3268775"/>
                  </a:ext>
                </a:extLst>
              </a:tr>
              <a:tr h="182880">
                <a:tc>
                  <a:txBody>
                    <a:bodyPr/>
                    <a:lstStyle/>
                    <a:p>
                      <a:pPr algn="l" fontAlgn="ctr"/>
                      <a:r>
                        <a:rPr lang="es-EC" sz="800" b="0" i="0" u="none" strike="noStrike">
                          <a:solidFill>
                            <a:srgbClr val="000000"/>
                          </a:solidFill>
                          <a:effectLst/>
                          <a:latin typeface="Arial" panose="020B0604020202020204" pitchFamily="34" charset="0"/>
                        </a:rPr>
                        <a:t>earliest_cr_line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a:solidFill>
                            <a:srgbClr val="000000"/>
                          </a:solidFill>
                          <a:effectLst/>
                          <a:latin typeface="Arial" panose="020B060402020202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0081947"/>
                  </a:ext>
                </a:extLst>
              </a:tr>
              <a:tr h="182880">
                <a:tc>
                  <a:txBody>
                    <a:bodyPr/>
                    <a:lstStyle/>
                    <a:p>
                      <a:pPr algn="l" fontAlgn="ctr"/>
                      <a:r>
                        <a:rPr lang="es-EC" sz="800" b="0" i="0" u="none" strike="noStrike">
                          <a:solidFill>
                            <a:srgbClr val="000000"/>
                          </a:solidFill>
                          <a:effectLst/>
                          <a:latin typeface="Arial" panose="020B0604020202020204" pitchFamily="34" charset="0"/>
                        </a:rPr>
                        <a:t>annual_inc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s-EC" sz="800" b="0" i="0" u="none" strike="noStrike" dirty="0">
                          <a:solidFill>
                            <a:srgbClr val="000000"/>
                          </a:solidFill>
                          <a:effectLst/>
                          <a:latin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2918478"/>
                  </a:ext>
                </a:extLst>
              </a:tr>
            </a:tbl>
          </a:graphicData>
        </a:graphic>
      </p:graphicFrame>
      <p:sp>
        <p:nvSpPr>
          <p:cNvPr id="5" name="Google Shape;616;p30"/>
          <p:cNvSpPr/>
          <p:nvPr/>
        </p:nvSpPr>
        <p:spPr>
          <a:xfrm>
            <a:off x="1436460" y="3576262"/>
            <a:ext cx="2938934" cy="1449939"/>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0" lvl="0" indent="0" rtl="0">
              <a:spcBef>
                <a:spcPts val="0"/>
              </a:spcBef>
              <a:spcAft>
                <a:spcPts val="0"/>
              </a:spcAft>
              <a:buClr>
                <a:srgbClr val="000000"/>
              </a:buClr>
              <a:buSzPts val="1100"/>
              <a:buFont typeface="Arial"/>
              <a:buNone/>
            </a:pPr>
            <a:r>
              <a:rPr lang="en" sz="1100" dirty="0">
                <a:latin typeface="Roboto"/>
                <a:ea typeface="Roboto"/>
                <a:cs typeface="Roboto"/>
                <a:sym typeface="Roboto"/>
              </a:rPr>
              <a:t>Para el analisis se creo una nueva definición de ‘mal pagador’</a:t>
            </a:r>
            <a:endParaRPr sz="1100" dirty="0">
              <a:latin typeface="Roboto"/>
              <a:ea typeface="Roboto"/>
              <a:cs typeface="Roboto"/>
              <a:sym typeface="Roboto"/>
            </a:endParaRPr>
          </a:p>
        </p:txBody>
      </p:sp>
      <p:sp>
        <p:nvSpPr>
          <p:cNvPr id="6" name="Google Shape;617;p30"/>
          <p:cNvSpPr/>
          <p:nvPr/>
        </p:nvSpPr>
        <p:spPr>
          <a:xfrm>
            <a:off x="1436460" y="3267317"/>
            <a:ext cx="2936692" cy="483852"/>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100" dirty="0">
                <a:solidFill>
                  <a:schemeClr val="lt1"/>
                </a:solidFill>
                <a:latin typeface="Fira Sans Extra Condensed Medium"/>
                <a:ea typeface="Fira Sans Extra Condensed Medium"/>
                <a:cs typeface="Fira Sans Extra Condensed Medium"/>
                <a:sym typeface="Fira Sans Extra Condensed Medium"/>
              </a:rPr>
              <a:t>Nuevas Definiciones</a:t>
            </a:r>
            <a:endParaRPr sz="2100" dirty="0"/>
          </a:p>
        </p:txBody>
      </p:sp>
      <p:sp>
        <p:nvSpPr>
          <p:cNvPr id="7" name="Google Shape;618;p30"/>
          <p:cNvSpPr/>
          <p:nvPr/>
        </p:nvSpPr>
        <p:spPr>
          <a:xfrm>
            <a:off x="535728" y="4061625"/>
            <a:ext cx="732600" cy="672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dirty="0">
                <a:solidFill>
                  <a:schemeClr val="lt1"/>
                </a:solidFill>
                <a:latin typeface="Fira Sans Extra Condensed Medium"/>
                <a:ea typeface="Fira Sans Extra Condensed Medium"/>
                <a:cs typeface="Fira Sans Extra Condensed Medium"/>
                <a:sym typeface="Fira Sans Extra Condensed Medium"/>
              </a:rPr>
              <a:t>3º</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6"/>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Perfiles del Cliente</a:t>
            </a:r>
            <a:endParaRPr dirty="0"/>
          </a:p>
        </p:txBody>
      </p:sp>
      <p:sp>
        <p:nvSpPr>
          <p:cNvPr id="448" name="Google Shape;448;p26"/>
          <p:cNvSpPr/>
          <p:nvPr/>
        </p:nvSpPr>
        <p:spPr>
          <a:xfrm flipH="1">
            <a:off x="3149169" y="1142572"/>
            <a:ext cx="1602900" cy="6399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4250796" y="1010197"/>
            <a:ext cx="971043" cy="903820"/>
          </a:xfrm>
          <a:custGeom>
            <a:avLst/>
            <a:gdLst/>
            <a:ahLst/>
            <a:cxnLst/>
            <a:rect l="l" t="t" r="r" b="b"/>
            <a:pathLst>
              <a:path w="13434" h="12504" extrusionOk="0">
                <a:moveTo>
                  <a:pt x="6712" y="1"/>
                </a:moveTo>
                <a:cubicBezTo>
                  <a:pt x="3705" y="1"/>
                  <a:pt x="1035" y="2190"/>
                  <a:pt x="544" y="5248"/>
                </a:cubicBezTo>
                <a:cubicBezTo>
                  <a:pt x="0" y="8658"/>
                  <a:pt x="2323" y="11860"/>
                  <a:pt x="5713" y="12425"/>
                </a:cubicBezTo>
                <a:cubicBezTo>
                  <a:pt x="6046" y="12478"/>
                  <a:pt x="6378" y="12504"/>
                  <a:pt x="6706" y="12504"/>
                </a:cubicBezTo>
                <a:cubicBezTo>
                  <a:pt x="9724" y="12504"/>
                  <a:pt x="12380" y="10312"/>
                  <a:pt x="12889" y="7236"/>
                </a:cubicBezTo>
                <a:cubicBezTo>
                  <a:pt x="13433" y="3846"/>
                  <a:pt x="11111" y="624"/>
                  <a:pt x="7700" y="80"/>
                </a:cubicBezTo>
                <a:cubicBezTo>
                  <a:pt x="7368" y="26"/>
                  <a:pt x="7038" y="1"/>
                  <a:pt x="6712"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txBox="1"/>
          <p:nvPr/>
        </p:nvSpPr>
        <p:spPr>
          <a:xfrm>
            <a:off x="3635288" y="1271422"/>
            <a:ext cx="421800" cy="38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A</a:t>
            </a:r>
            <a:endParaRPr sz="3000">
              <a:solidFill>
                <a:schemeClr val="lt1"/>
              </a:solidFill>
              <a:latin typeface="Fira Sans Extra Condensed Medium"/>
              <a:ea typeface="Fira Sans Extra Condensed Medium"/>
              <a:cs typeface="Fira Sans Extra Condensed Medium"/>
              <a:sym typeface="Fira Sans Extra Condensed Medium"/>
            </a:endParaRPr>
          </a:p>
        </p:txBody>
      </p:sp>
      <p:sp>
        <p:nvSpPr>
          <p:cNvPr id="455" name="Google Shape;455;p26"/>
          <p:cNvSpPr/>
          <p:nvPr/>
        </p:nvSpPr>
        <p:spPr>
          <a:xfrm>
            <a:off x="4206076" y="2407059"/>
            <a:ext cx="108398" cy="66084"/>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6" name="Google Shape;456;p26"/>
          <p:cNvSpPr/>
          <p:nvPr/>
        </p:nvSpPr>
        <p:spPr>
          <a:xfrm>
            <a:off x="4391931" y="2036742"/>
            <a:ext cx="1602900" cy="6399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3940460" y="1903106"/>
            <a:ext cx="902953" cy="902953"/>
          </a:xfrm>
          <a:custGeom>
            <a:avLst/>
            <a:gdLst/>
            <a:ahLst/>
            <a:cxnLst/>
            <a:rect l="l" t="t" r="r" b="b"/>
            <a:pathLst>
              <a:path w="12492" h="12492" extrusionOk="0">
                <a:moveTo>
                  <a:pt x="12492" y="6257"/>
                </a:moveTo>
                <a:cubicBezTo>
                  <a:pt x="12492" y="9709"/>
                  <a:pt x="9709" y="12492"/>
                  <a:pt x="6256" y="12492"/>
                </a:cubicBezTo>
                <a:cubicBezTo>
                  <a:pt x="2804" y="12492"/>
                  <a:pt x="0" y="9709"/>
                  <a:pt x="0" y="6257"/>
                </a:cubicBezTo>
                <a:cubicBezTo>
                  <a:pt x="0" y="2804"/>
                  <a:pt x="2804" y="0"/>
                  <a:pt x="6256" y="0"/>
                </a:cubicBezTo>
                <a:cubicBezTo>
                  <a:pt x="9709" y="0"/>
                  <a:pt x="12492" y="2804"/>
                  <a:pt x="12492" y="6257"/>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txBox="1"/>
          <p:nvPr/>
        </p:nvSpPr>
        <p:spPr>
          <a:xfrm>
            <a:off x="5086913" y="2165592"/>
            <a:ext cx="421800" cy="38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B</a:t>
            </a:r>
            <a:endParaRPr sz="3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461" name="Google Shape;461;p26"/>
          <p:cNvGrpSpPr/>
          <p:nvPr/>
        </p:nvGrpSpPr>
        <p:grpSpPr>
          <a:xfrm>
            <a:off x="609700" y="953299"/>
            <a:ext cx="2007905" cy="1081219"/>
            <a:chOff x="609700" y="1129831"/>
            <a:chExt cx="2007905" cy="1081219"/>
          </a:xfrm>
        </p:grpSpPr>
        <p:sp>
          <p:nvSpPr>
            <p:cNvPr id="462" name="Google Shape;462;p26"/>
            <p:cNvSpPr txBox="1"/>
            <p:nvPr/>
          </p:nvSpPr>
          <p:spPr>
            <a:xfrm>
              <a:off x="609705" y="1129831"/>
              <a:ext cx="2007900" cy="27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C" sz="2000" dirty="0">
                  <a:solidFill>
                    <a:schemeClr val="accent1"/>
                  </a:solidFill>
                  <a:latin typeface="Fira Sans Extra Condensed Medium"/>
                  <a:ea typeface="Fira Sans Extra Condensed Medium"/>
                  <a:cs typeface="Fira Sans Extra Condensed Medium"/>
                  <a:sym typeface="Fira Sans Extra Condensed Medium"/>
                </a:rPr>
                <a:t>Demográficas</a:t>
              </a:r>
            </a:p>
          </p:txBody>
        </p:sp>
        <p:sp>
          <p:nvSpPr>
            <p:cNvPr id="463" name="Google Shape;463;p26"/>
            <p:cNvSpPr txBox="1"/>
            <p:nvPr/>
          </p:nvSpPr>
          <p:spPr>
            <a:xfrm>
              <a:off x="609700" y="1400450"/>
              <a:ext cx="2007900" cy="8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C" sz="1300" dirty="0">
                  <a:solidFill>
                    <a:schemeClr val="dk1"/>
                  </a:solidFill>
                  <a:latin typeface="Roboto"/>
                  <a:ea typeface="Roboto"/>
                  <a:cs typeface="Roboto"/>
                  <a:sym typeface="Roboto"/>
                </a:rPr>
                <a:t>Empleo</a:t>
              </a:r>
            </a:p>
            <a:p>
              <a:pPr marL="0" lvl="0" indent="0" algn="l" rtl="0">
                <a:spcBef>
                  <a:spcPts val="0"/>
                </a:spcBef>
                <a:spcAft>
                  <a:spcPts val="0"/>
                </a:spcAft>
                <a:buNone/>
              </a:pPr>
              <a:r>
                <a:rPr lang="es-EC" sz="1300" dirty="0">
                  <a:solidFill>
                    <a:schemeClr val="dk1"/>
                  </a:solidFill>
                  <a:latin typeface="Roboto"/>
                  <a:ea typeface="Roboto"/>
                  <a:cs typeface="Roboto"/>
                  <a:sym typeface="Roboto"/>
                </a:rPr>
                <a:t>Nivel de Ingresos</a:t>
              </a:r>
            </a:p>
            <a:p>
              <a:pPr marL="0" lvl="0" indent="0" algn="l" rtl="0">
                <a:spcBef>
                  <a:spcPts val="0"/>
                </a:spcBef>
                <a:spcAft>
                  <a:spcPts val="0"/>
                </a:spcAft>
                <a:buNone/>
              </a:pPr>
              <a:r>
                <a:rPr lang="es-EC" sz="1300" dirty="0">
                  <a:solidFill>
                    <a:schemeClr val="dk1"/>
                  </a:solidFill>
                  <a:latin typeface="Roboto"/>
                  <a:ea typeface="Roboto"/>
                  <a:cs typeface="Roboto"/>
                  <a:sym typeface="Roboto"/>
                </a:rPr>
                <a:t>Vivienda</a:t>
              </a:r>
            </a:p>
          </p:txBody>
        </p:sp>
      </p:grpSp>
      <p:grpSp>
        <p:nvGrpSpPr>
          <p:cNvPr id="467" name="Google Shape;467;p26"/>
          <p:cNvGrpSpPr/>
          <p:nvPr/>
        </p:nvGrpSpPr>
        <p:grpSpPr>
          <a:xfrm>
            <a:off x="6446302" y="2001464"/>
            <a:ext cx="2007900" cy="1312924"/>
            <a:chOff x="6526253" y="1129831"/>
            <a:chExt cx="2007900" cy="1312924"/>
          </a:xfrm>
        </p:grpSpPr>
        <p:sp>
          <p:nvSpPr>
            <p:cNvPr id="468" name="Google Shape;468;p26"/>
            <p:cNvSpPr txBox="1"/>
            <p:nvPr/>
          </p:nvSpPr>
          <p:spPr>
            <a:xfrm>
              <a:off x="6526253" y="1129831"/>
              <a:ext cx="2007900" cy="27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C" sz="2000" dirty="0">
                  <a:solidFill>
                    <a:schemeClr val="accent2"/>
                  </a:solidFill>
                  <a:latin typeface="Fira Sans Extra Condensed Medium"/>
                  <a:ea typeface="Fira Sans Extra Condensed Medium"/>
                  <a:cs typeface="Fira Sans Extra Condensed Medium"/>
                  <a:sym typeface="Fira Sans Extra Condensed Medium"/>
                </a:rPr>
                <a:t>Conductuales</a:t>
              </a:r>
            </a:p>
          </p:txBody>
        </p:sp>
        <p:sp>
          <p:nvSpPr>
            <p:cNvPr id="469" name="Google Shape;469;p26"/>
            <p:cNvSpPr txBox="1"/>
            <p:nvPr/>
          </p:nvSpPr>
          <p:spPr>
            <a:xfrm>
              <a:off x="6526253" y="1632155"/>
              <a:ext cx="2007900" cy="81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C" sz="1300" dirty="0">
                  <a:solidFill>
                    <a:schemeClr val="dk1"/>
                  </a:solidFill>
                  <a:latin typeface="Roboto"/>
                  <a:ea typeface="Roboto"/>
                  <a:cs typeface="Roboto"/>
                  <a:sym typeface="Roboto"/>
                </a:rPr>
                <a:t>Récord de pagos y atrasos</a:t>
              </a:r>
            </a:p>
            <a:p>
              <a:pPr marL="0" lvl="0" indent="0" algn="r" rtl="0">
                <a:spcBef>
                  <a:spcPts val="0"/>
                </a:spcBef>
                <a:spcAft>
                  <a:spcPts val="0"/>
                </a:spcAft>
                <a:buNone/>
              </a:pPr>
              <a:r>
                <a:rPr lang="es-EC" sz="1300" dirty="0">
                  <a:solidFill>
                    <a:schemeClr val="dk1"/>
                  </a:solidFill>
                  <a:latin typeface="Roboto"/>
                  <a:ea typeface="Roboto"/>
                  <a:cs typeface="Roboto"/>
                  <a:sym typeface="Roboto"/>
                </a:rPr>
                <a:t>Cobranzas y fees</a:t>
              </a:r>
            </a:p>
            <a:p>
              <a:pPr marL="0" lvl="0" indent="0" algn="r" rtl="0">
                <a:spcBef>
                  <a:spcPts val="0"/>
                </a:spcBef>
                <a:spcAft>
                  <a:spcPts val="0"/>
                </a:spcAft>
                <a:buNone/>
              </a:pPr>
              <a:r>
                <a:rPr lang="es-EC" sz="1300" dirty="0">
                  <a:solidFill>
                    <a:schemeClr val="dk1"/>
                  </a:solidFill>
                  <a:latin typeface="Roboto"/>
                  <a:ea typeface="Roboto"/>
                  <a:cs typeface="Roboto"/>
                  <a:sym typeface="Roboto"/>
                </a:rPr>
                <a:t>Meses desde el ultimo atraso</a:t>
              </a:r>
            </a:p>
            <a:p>
              <a:pPr marL="0" lvl="0" indent="0" algn="r" rtl="0">
                <a:spcBef>
                  <a:spcPts val="0"/>
                </a:spcBef>
                <a:spcAft>
                  <a:spcPts val="0"/>
                </a:spcAft>
                <a:buNone/>
              </a:pPr>
              <a:r>
                <a:rPr lang="es-EC" sz="1300" dirty="0">
                  <a:solidFill>
                    <a:schemeClr val="dk1"/>
                  </a:solidFill>
                  <a:latin typeface="Roboto"/>
                  <a:ea typeface="Roboto"/>
                  <a:cs typeface="Roboto"/>
                  <a:sym typeface="Roboto"/>
                </a:rPr>
                <a:t>Estado del préstamo</a:t>
              </a:r>
            </a:p>
          </p:txBody>
        </p:sp>
      </p:grpSp>
      <p:grpSp>
        <p:nvGrpSpPr>
          <p:cNvPr id="476" name="Google Shape;476;p26"/>
          <p:cNvGrpSpPr/>
          <p:nvPr/>
        </p:nvGrpSpPr>
        <p:grpSpPr>
          <a:xfrm>
            <a:off x="4223553" y="2157725"/>
            <a:ext cx="336768" cy="393715"/>
            <a:chOff x="-48237000" y="2342650"/>
            <a:chExt cx="256800" cy="300225"/>
          </a:xfrm>
        </p:grpSpPr>
        <p:sp>
          <p:nvSpPr>
            <p:cNvPr id="477" name="Google Shape;477;p26"/>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6"/>
          <p:cNvSpPr/>
          <p:nvPr/>
        </p:nvSpPr>
        <p:spPr>
          <a:xfrm>
            <a:off x="4543207" y="1261919"/>
            <a:ext cx="391606" cy="387407"/>
          </a:xfrm>
          <a:custGeom>
            <a:avLst/>
            <a:gdLst/>
            <a:ahLst/>
            <a:cxnLst/>
            <a:rect l="l" t="t" r="r" b="b"/>
            <a:pathLst>
              <a:path w="11752" h="11626" extrusionOk="0">
                <a:moveTo>
                  <a:pt x="5829" y="662"/>
                </a:moveTo>
                <a:cubicBezTo>
                  <a:pt x="6049" y="662"/>
                  <a:pt x="6207" y="819"/>
                  <a:pt x="6207" y="1008"/>
                </a:cubicBezTo>
                <a:cubicBezTo>
                  <a:pt x="6207" y="1197"/>
                  <a:pt x="6049" y="1355"/>
                  <a:pt x="5829" y="1355"/>
                </a:cubicBezTo>
                <a:cubicBezTo>
                  <a:pt x="5640" y="1355"/>
                  <a:pt x="5482" y="1197"/>
                  <a:pt x="5482" y="1008"/>
                </a:cubicBezTo>
                <a:cubicBezTo>
                  <a:pt x="5482" y="819"/>
                  <a:pt x="5640" y="662"/>
                  <a:pt x="5829" y="662"/>
                </a:cubicBezTo>
                <a:close/>
                <a:moveTo>
                  <a:pt x="5829" y="2048"/>
                </a:moveTo>
                <a:cubicBezTo>
                  <a:pt x="6743" y="2048"/>
                  <a:pt x="7625" y="2363"/>
                  <a:pt x="8255" y="2898"/>
                </a:cubicBezTo>
                <a:lnTo>
                  <a:pt x="7247" y="3875"/>
                </a:lnTo>
                <a:cubicBezTo>
                  <a:pt x="6869" y="3560"/>
                  <a:pt x="6364" y="3403"/>
                  <a:pt x="5797" y="3403"/>
                </a:cubicBezTo>
                <a:cubicBezTo>
                  <a:pt x="5325" y="3403"/>
                  <a:pt x="4821" y="3560"/>
                  <a:pt x="4380" y="3875"/>
                </a:cubicBezTo>
                <a:lnTo>
                  <a:pt x="3435" y="2930"/>
                </a:lnTo>
                <a:cubicBezTo>
                  <a:pt x="4065" y="2363"/>
                  <a:pt x="4884" y="2048"/>
                  <a:pt x="5829" y="2048"/>
                </a:cubicBezTo>
                <a:close/>
                <a:moveTo>
                  <a:pt x="4852" y="1355"/>
                </a:moveTo>
                <a:cubicBezTo>
                  <a:pt x="4852" y="1418"/>
                  <a:pt x="4884" y="1449"/>
                  <a:pt x="4884" y="1449"/>
                </a:cubicBezTo>
                <a:cubicBezTo>
                  <a:pt x="3214" y="1796"/>
                  <a:pt x="1828" y="3151"/>
                  <a:pt x="1481" y="4883"/>
                </a:cubicBezTo>
                <a:cubicBezTo>
                  <a:pt x="1450" y="4883"/>
                  <a:pt x="1387" y="4820"/>
                  <a:pt x="1387" y="4820"/>
                </a:cubicBezTo>
                <a:lnTo>
                  <a:pt x="1387" y="3718"/>
                </a:lnTo>
                <a:cubicBezTo>
                  <a:pt x="1387" y="2426"/>
                  <a:pt x="2458" y="1355"/>
                  <a:pt x="3750" y="1355"/>
                </a:cubicBezTo>
                <a:close/>
                <a:moveTo>
                  <a:pt x="7908" y="1355"/>
                </a:moveTo>
                <a:cubicBezTo>
                  <a:pt x="9200" y="1355"/>
                  <a:pt x="10240" y="2426"/>
                  <a:pt x="10240" y="3718"/>
                </a:cubicBezTo>
                <a:lnTo>
                  <a:pt x="10240" y="4820"/>
                </a:lnTo>
                <a:cubicBezTo>
                  <a:pt x="10208" y="4820"/>
                  <a:pt x="10177" y="4883"/>
                  <a:pt x="10177" y="4883"/>
                </a:cubicBezTo>
                <a:cubicBezTo>
                  <a:pt x="9830" y="3182"/>
                  <a:pt x="8475" y="1796"/>
                  <a:pt x="6743" y="1449"/>
                </a:cubicBezTo>
                <a:cubicBezTo>
                  <a:pt x="6743" y="1418"/>
                  <a:pt x="6774" y="1355"/>
                  <a:pt x="6774" y="1355"/>
                </a:cubicBezTo>
                <a:close/>
                <a:moveTo>
                  <a:pt x="10618" y="5419"/>
                </a:moveTo>
                <a:cubicBezTo>
                  <a:pt x="10807" y="5419"/>
                  <a:pt x="10964" y="5576"/>
                  <a:pt x="10964" y="5765"/>
                </a:cubicBezTo>
                <a:cubicBezTo>
                  <a:pt x="10964" y="5986"/>
                  <a:pt x="10807" y="6143"/>
                  <a:pt x="10618" y="6143"/>
                </a:cubicBezTo>
                <a:cubicBezTo>
                  <a:pt x="10397" y="6143"/>
                  <a:pt x="10240" y="5986"/>
                  <a:pt x="10240" y="5765"/>
                </a:cubicBezTo>
                <a:cubicBezTo>
                  <a:pt x="10240" y="5576"/>
                  <a:pt x="10397" y="5419"/>
                  <a:pt x="10618" y="5419"/>
                </a:cubicBezTo>
                <a:close/>
                <a:moveTo>
                  <a:pt x="1040" y="5450"/>
                </a:moveTo>
                <a:cubicBezTo>
                  <a:pt x="1229" y="5450"/>
                  <a:pt x="1387" y="5608"/>
                  <a:pt x="1387" y="5828"/>
                </a:cubicBezTo>
                <a:cubicBezTo>
                  <a:pt x="1387" y="6017"/>
                  <a:pt x="1229" y="6175"/>
                  <a:pt x="1040" y="6175"/>
                </a:cubicBezTo>
                <a:cubicBezTo>
                  <a:pt x="851" y="6175"/>
                  <a:pt x="694" y="6017"/>
                  <a:pt x="694" y="5828"/>
                </a:cubicBezTo>
                <a:cubicBezTo>
                  <a:pt x="694" y="5608"/>
                  <a:pt x="851" y="5450"/>
                  <a:pt x="1040" y="5450"/>
                </a:cubicBezTo>
                <a:close/>
                <a:moveTo>
                  <a:pt x="5829" y="4096"/>
                </a:moveTo>
                <a:cubicBezTo>
                  <a:pt x="6774" y="4096"/>
                  <a:pt x="7530" y="4820"/>
                  <a:pt x="7530" y="5765"/>
                </a:cubicBezTo>
                <a:cubicBezTo>
                  <a:pt x="7530" y="6711"/>
                  <a:pt x="6837" y="7498"/>
                  <a:pt x="5829" y="7498"/>
                </a:cubicBezTo>
                <a:cubicBezTo>
                  <a:pt x="4884" y="7498"/>
                  <a:pt x="4096" y="6711"/>
                  <a:pt x="4159" y="5734"/>
                </a:cubicBezTo>
                <a:cubicBezTo>
                  <a:pt x="4191" y="4789"/>
                  <a:pt x="4884" y="4096"/>
                  <a:pt x="5829" y="4096"/>
                </a:cubicBezTo>
                <a:close/>
                <a:moveTo>
                  <a:pt x="2930" y="3371"/>
                </a:moveTo>
                <a:lnTo>
                  <a:pt x="3876" y="4316"/>
                </a:lnTo>
                <a:cubicBezTo>
                  <a:pt x="3561" y="4757"/>
                  <a:pt x="3403" y="5261"/>
                  <a:pt x="3403" y="5765"/>
                </a:cubicBezTo>
                <a:cubicBezTo>
                  <a:pt x="3403" y="6301"/>
                  <a:pt x="3561" y="6805"/>
                  <a:pt x="3876" y="7183"/>
                </a:cubicBezTo>
                <a:lnTo>
                  <a:pt x="2899" y="8191"/>
                </a:lnTo>
                <a:cubicBezTo>
                  <a:pt x="2363" y="7561"/>
                  <a:pt x="2048" y="6711"/>
                  <a:pt x="2048" y="5765"/>
                </a:cubicBezTo>
                <a:cubicBezTo>
                  <a:pt x="2048" y="4883"/>
                  <a:pt x="2363" y="4001"/>
                  <a:pt x="2930" y="3371"/>
                </a:cubicBezTo>
                <a:close/>
                <a:moveTo>
                  <a:pt x="8759" y="3340"/>
                </a:moveTo>
                <a:cubicBezTo>
                  <a:pt x="9294" y="4001"/>
                  <a:pt x="9609" y="4820"/>
                  <a:pt x="9609" y="5734"/>
                </a:cubicBezTo>
                <a:cubicBezTo>
                  <a:pt x="9578" y="6711"/>
                  <a:pt x="9263" y="7561"/>
                  <a:pt x="8727" y="8191"/>
                </a:cubicBezTo>
                <a:lnTo>
                  <a:pt x="7782" y="7246"/>
                </a:lnTo>
                <a:cubicBezTo>
                  <a:pt x="8097" y="6805"/>
                  <a:pt x="8255" y="6301"/>
                  <a:pt x="8255" y="5765"/>
                </a:cubicBezTo>
                <a:cubicBezTo>
                  <a:pt x="8255" y="5576"/>
                  <a:pt x="8192" y="5387"/>
                  <a:pt x="8160" y="5198"/>
                </a:cubicBezTo>
                <a:cubicBezTo>
                  <a:pt x="8097" y="4883"/>
                  <a:pt x="7971" y="4600"/>
                  <a:pt x="7782" y="4316"/>
                </a:cubicBezTo>
                <a:lnTo>
                  <a:pt x="8759" y="3340"/>
                </a:lnTo>
                <a:close/>
                <a:moveTo>
                  <a:pt x="7310" y="7719"/>
                </a:moveTo>
                <a:lnTo>
                  <a:pt x="8255" y="8664"/>
                </a:lnTo>
                <a:cubicBezTo>
                  <a:pt x="7562" y="9231"/>
                  <a:pt x="6743" y="9546"/>
                  <a:pt x="5829" y="9546"/>
                </a:cubicBezTo>
                <a:cubicBezTo>
                  <a:pt x="4947" y="9546"/>
                  <a:pt x="4065" y="9231"/>
                  <a:pt x="3435" y="8695"/>
                </a:cubicBezTo>
                <a:lnTo>
                  <a:pt x="4411" y="7719"/>
                </a:lnTo>
                <a:cubicBezTo>
                  <a:pt x="4821" y="8034"/>
                  <a:pt x="5325" y="8191"/>
                  <a:pt x="5829" y="8191"/>
                </a:cubicBezTo>
                <a:cubicBezTo>
                  <a:pt x="6364" y="8191"/>
                  <a:pt x="6869" y="8034"/>
                  <a:pt x="7310" y="7719"/>
                </a:cubicBezTo>
                <a:close/>
                <a:moveTo>
                  <a:pt x="1481" y="6711"/>
                </a:moveTo>
                <a:cubicBezTo>
                  <a:pt x="1828" y="8443"/>
                  <a:pt x="3214" y="9798"/>
                  <a:pt x="4884" y="10145"/>
                </a:cubicBezTo>
                <a:cubicBezTo>
                  <a:pt x="4884" y="10176"/>
                  <a:pt x="4852" y="10239"/>
                  <a:pt x="4852" y="10271"/>
                </a:cubicBezTo>
                <a:lnTo>
                  <a:pt x="3781" y="10271"/>
                </a:lnTo>
                <a:cubicBezTo>
                  <a:pt x="2458" y="10271"/>
                  <a:pt x="1387" y="9168"/>
                  <a:pt x="1387" y="7813"/>
                </a:cubicBezTo>
                <a:lnTo>
                  <a:pt x="1387" y="6774"/>
                </a:lnTo>
                <a:cubicBezTo>
                  <a:pt x="1418" y="6774"/>
                  <a:pt x="1481" y="6711"/>
                  <a:pt x="1481" y="6711"/>
                </a:cubicBezTo>
                <a:close/>
                <a:moveTo>
                  <a:pt x="10177" y="6711"/>
                </a:moveTo>
                <a:cubicBezTo>
                  <a:pt x="10208" y="6711"/>
                  <a:pt x="10240" y="6774"/>
                  <a:pt x="10240" y="6774"/>
                </a:cubicBezTo>
                <a:lnTo>
                  <a:pt x="10240" y="7876"/>
                </a:lnTo>
                <a:cubicBezTo>
                  <a:pt x="10240" y="9168"/>
                  <a:pt x="9200" y="10271"/>
                  <a:pt x="7877" y="10271"/>
                </a:cubicBezTo>
                <a:lnTo>
                  <a:pt x="6774" y="10271"/>
                </a:lnTo>
                <a:cubicBezTo>
                  <a:pt x="6774" y="10239"/>
                  <a:pt x="6743" y="10176"/>
                  <a:pt x="6743" y="10145"/>
                </a:cubicBezTo>
                <a:cubicBezTo>
                  <a:pt x="8475" y="9798"/>
                  <a:pt x="9830" y="8412"/>
                  <a:pt x="10177" y="6711"/>
                </a:cubicBezTo>
                <a:close/>
                <a:moveTo>
                  <a:pt x="5829" y="10239"/>
                </a:moveTo>
                <a:cubicBezTo>
                  <a:pt x="6049" y="10239"/>
                  <a:pt x="6207" y="10397"/>
                  <a:pt x="6207" y="10586"/>
                </a:cubicBezTo>
                <a:cubicBezTo>
                  <a:pt x="6144" y="10775"/>
                  <a:pt x="5986" y="10932"/>
                  <a:pt x="5829" y="10932"/>
                </a:cubicBezTo>
                <a:cubicBezTo>
                  <a:pt x="5640" y="10932"/>
                  <a:pt x="5482" y="10775"/>
                  <a:pt x="5482" y="10586"/>
                </a:cubicBezTo>
                <a:cubicBezTo>
                  <a:pt x="5482" y="10397"/>
                  <a:pt x="5640" y="10239"/>
                  <a:pt x="5829" y="10239"/>
                </a:cubicBezTo>
                <a:close/>
                <a:moveTo>
                  <a:pt x="5829" y="0"/>
                </a:moveTo>
                <a:cubicBezTo>
                  <a:pt x="5388" y="0"/>
                  <a:pt x="5010" y="315"/>
                  <a:pt x="4852" y="693"/>
                </a:cubicBezTo>
                <a:lnTo>
                  <a:pt x="3813" y="693"/>
                </a:lnTo>
                <a:cubicBezTo>
                  <a:pt x="2111" y="693"/>
                  <a:pt x="725" y="2079"/>
                  <a:pt x="725" y="3781"/>
                </a:cubicBezTo>
                <a:lnTo>
                  <a:pt x="725" y="4820"/>
                </a:lnTo>
                <a:cubicBezTo>
                  <a:pt x="316" y="4946"/>
                  <a:pt x="0" y="5356"/>
                  <a:pt x="0" y="5828"/>
                </a:cubicBezTo>
                <a:cubicBezTo>
                  <a:pt x="0" y="6301"/>
                  <a:pt x="316" y="6648"/>
                  <a:pt x="725" y="6805"/>
                </a:cubicBezTo>
                <a:lnTo>
                  <a:pt x="725" y="7876"/>
                </a:lnTo>
                <a:cubicBezTo>
                  <a:pt x="725" y="9546"/>
                  <a:pt x="2111" y="10964"/>
                  <a:pt x="3813" y="10964"/>
                </a:cubicBezTo>
                <a:lnTo>
                  <a:pt x="4915" y="10964"/>
                </a:lnTo>
                <a:cubicBezTo>
                  <a:pt x="5073" y="11373"/>
                  <a:pt x="5419" y="11625"/>
                  <a:pt x="5892" y="11625"/>
                </a:cubicBezTo>
                <a:cubicBezTo>
                  <a:pt x="6333" y="11625"/>
                  <a:pt x="6711" y="11310"/>
                  <a:pt x="6869" y="10932"/>
                </a:cubicBezTo>
                <a:lnTo>
                  <a:pt x="7971" y="10932"/>
                </a:lnTo>
                <a:cubicBezTo>
                  <a:pt x="9672" y="10932"/>
                  <a:pt x="11059" y="9546"/>
                  <a:pt x="11059" y="7845"/>
                </a:cubicBezTo>
                <a:lnTo>
                  <a:pt x="11059" y="6774"/>
                </a:lnTo>
                <a:cubicBezTo>
                  <a:pt x="11216" y="6711"/>
                  <a:pt x="11311" y="6648"/>
                  <a:pt x="11437" y="6522"/>
                </a:cubicBezTo>
                <a:cubicBezTo>
                  <a:pt x="11626" y="6333"/>
                  <a:pt x="11752" y="6049"/>
                  <a:pt x="11752" y="5765"/>
                </a:cubicBezTo>
                <a:cubicBezTo>
                  <a:pt x="11752" y="5513"/>
                  <a:pt x="11626" y="5230"/>
                  <a:pt x="11437" y="5041"/>
                </a:cubicBezTo>
                <a:cubicBezTo>
                  <a:pt x="11248" y="4946"/>
                  <a:pt x="11090" y="4883"/>
                  <a:pt x="10964" y="4820"/>
                </a:cubicBezTo>
                <a:lnTo>
                  <a:pt x="10964" y="3781"/>
                </a:lnTo>
                <a:cubicBezTo>
                  <a:pt x="10964" y="2079"/>
                  <a:pt x="9578" y="693"/>
                  <a:pt x="7877" y="693"/>
                </a:cubicBezTo>
                <a:lnTo>
                  <a:pt x="6837" y="693"/>
                </a:lnTo>
                <a:cubicBezTo>
                  <a:pt x="6711" y="315"/>
                  <a:pt x="6301"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F434D95-29A4-F141-4286-3C3CEFB636C0}"/>
              </a:ext>
            </a:extLst>
          </p:cNvPr>
          <p:cNvPicPr>
            <a:picLocks noChangeAspect="1"/>
          </p:cNvPicPr>
          <p:nvPr/>
        </p:nvPicPr>
        <p:blipFill>
          <a:blip r:embed="rId3"/>
          <a:stretch>
            <a:fillRect/>
          </a:stretch>
        </p:blipFill>
        <p:spPr>
          <a:xfrm>
            <a:off x="609695" y="2001464"/>
            <a:ext cx="843511" cy="607328"/>
          </a:xfrm>
          <a:prstGeom prst="rect">
            <a:avLst/>
          </a:prstGeom>
        </p:spPr>
      </p:pic>
      <p:pic>
        <p:nvPicPr>
          <p:cNvPr id="2" name="Picture 6" descr="Payer - Free user icons">
            <a:extLst>
              <a:ext uri="{FF2B5EF4-FFF2-40B4-BE49-F238E27FC236}">
                <a16:creationId xmlns:a16="http://schemas.microsoft.com/office/drawing/2014/main" id="{1C5926C3-FE47-A582-8F8E-2A821CF5B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3336" y="3656215"/>
            <a:ext cx="1178437" cy="1178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¿QUÉ DEFINE A UN MAL PAGADOR?</a:t>
            </a:r>
            <a:endParaRPr dirty="0"/>
          </a:p>
        </p:txBody>
      </p:sp>
      <p:sp>
        <p:nvSpPr>
          <p:cNvPr id="91" name="Google Shape;91;p17"/>
          <p:cNvSpPr/>
          <p:nvPr/>
        </p:nvSpPr>
        <p:spPr>
          <a:xfrm>
            <a:off x="3207704" y="1476514"/>
            <a:ext cx="1317957" cy="1317957"/>
          </a:xfrm>
          <a:custGeom>
            <a:avLst/>
            <a:gdLst/>
            <a:ahLst/>
            <a:cxnLst/>
            <a:rect l="l" t="t" r="r" b="b"/>
            <a:pathLst>
              <a:path w="4836540" h="4836539" extrusionOk="0">
                <a:moveTo>
                  <a:pt x="4836540" y="0"/>
                </a:moveTo>
                <a:lnTo>
                  <a:pt x="4836540" y="1523412"/>
                </a:lnTo>
                <a:lnTo>
                  <a:pt x="4795969" y="1524438"/>
                </a:lnTo>
                <a:cubicBezTo>
                  <a:pt x="3029975" y="1613957"/>
                  <a:pt x="1613955" y="3029976"/>
                  <a:pt x="1524437" y="4795970"/>
                </a:cubicBezTo>
                <a:lnTo>
                  <a:pt x="1523411" y="4836539"/>
                </a:lnTo>
                <a:lnTo>
                  <a:pt x="0" y="4836539"/>
                </a:lnTo>
                <a:lnTo>
                  <a:pt x="3008" y="4717576"/>
                </a:lnTo>
                <a:cubicBezTo>
                  <a:pt x="132013" y="2172622"/>
                  <a:pt x="2172622" y="132012"/>
                  <a:pt x="4717576" y="3008"/>
                </a:cubicBezTo>
                <a:lnTo>
                  <a:pt x="4836540" y="0"/>
                </a:ln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2" name="Google Shape;92;p17"/>
          <p:cNvSpPr/>
          <p:nvPr/>
        </p:nvSpPr>
        <p:spPr>
          <a:xfrm>
            <a:off x="4609636" y="1476514"/>
            <a:ext cx="1317957" cy="1317957"/>
          </a:xfrm>
          <a:custGeom>
            <a:avLst/>
            <a:gdLst/>
            <a:ahLst/>
            <a:cxnLst/>
            <a:rect l="l" t="t" r="r" b="b"/>
            <a:pathLst>
              <a:path w="4836539" h="4836539" extrusionOk="0">
                <a:moveTo>
                  <a:pt x="0" y="0"/>
                </a:moveTo>
                <a:lnTo>
                  <a:pt x="118964" y="3008"/>
                </a:lnTo>
                <a:cubicBezTo>
                  <a:pt x="2663918" y="132012"/>
                  <a:pt x="4704527" y="2172622"/>
                  <a:pt x="4833531" y="4717576"/>
                </a:cubicBezTo>
                <a:lnTo>
                  <a:pt x="4836539" y="4836539"/>
                </a:lnTo>
                <a:lnTo>
                  <a:pt x="3313127" y="4836539"/>
                </a:lnTo>
                <a:lnTo>
                  <a:pt x="3312101" y="4795970"/>
                </a:lnTo>
                <a:cubicBezTo>
                  <a:pt x="3222583" y="3029976"/>
                  <a:pt x="1806563" y="1613957"/>
                  <a:pt x="40569" y="1524438"/>
                </a:cubicBezTo>
                <a:lnTo>
                  <a:pt x="0" y="1523412"/>
                </a:lnTo>
                <a:lnTo>
                  <a:pt x="0" y="0"/>
                </a:lnTo>
                <a:close/>
              </a:path>
            </a:pathLst>
          </a:custGeom>
          <a:solidFill>
            <a:schemeClr val="accent2"/>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3" name="Google Shape;93;p17"/>
          <p:cNvSpPr/>
          <p:nvPr/>
        </p:nvSpPr>
        <p:spPr>
          <a:xfrm>
            <a:off x="3207704" y="2878083"/>
            <a:ext cx="1317957" cy="1317957"/>
          </a:xfrm>
          <a:custGeom>
            <a:avLst/>
            <a:gdLst/>
            <a:ahLst/>
            <a:cxnLst/>
            <a:rect l="l" t="t" r="r" b="b"/>
            <a:pathLst>
              <a:path w="4836540" h="4836541" extrusionOk="0">
                <a:moveTo>
                  <a:pt x="0" y="0"/>
                </a:moveTo>
                <a:lnTo>
                  <a:pt x="1523411" y="0"/>
                </a:lnTo>
                <a:lnTo>
                  <a:pt x="1524437" y="40571"/>
                </a:lnTo>
                <a:cubicBezTo>
                  <a:pt x="1613955" y="1806565"/>
                  <a:pt x="3029975" y="3222585"/>
                  <a:pt x="4795969" y="3312103"/>
                </a:cubicBezTo>
                <a:lnTo>
                  <a:pt x="4836540" y="3313129"/>
                </a:lnTo>
                <a:lnTo>
                  <a:pt x="4836540" y="4836541"/>
                </a:lnTo>
                <a:lnTo>
                  <a:pt x="4717576" y="4833533"/>
                </a:lnTo>
                <a:cubicBezTo>
                  <a:pt x="2172622" y="4704529"/>
                  <a:pt x="132013" y="2663919"/>
                  <a:pt x="3008" y="118965"/>
                </a:cubicBezTo>
                <a:lnTo>
                  <a:pt x="0" y="0"/>
                </a:ln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4" name="Google Shape;94;p17"/>
          <p:cNvSpPr/>
          <p:nvPr/>
        </p:nvSpPr>
        <p:spPr>
          <a:xfrm>
            <a:off x="4609636" y="2878083"/>
            <a:ext cx="1317957" cy="1317957"/>
          </a:xfrm>
          <a:custGeom>
            <a:avLst/>
            <a:gdLst/>
            <a:ahLst/>
            <a:cxnLst/>
            <a:rect l="l" t="t" r="r" b="b"/>
            <a:pathLst>
              <a:path w="4836539" h="4836541" extrusionOk="0">
                <a:moveTo>
                  <a:pt x="3313127" y="0"/>
                </a:moveTo>
                <a:lnTo>
                  <a:pt x="4836539" y="0"/>
                </a:lnTo>
                <a:lnTo>
                  <a:pt x="4833531" y="118965"/>
                </a:lnTo>
                <a:cubicBezTo>
                  <a:pt x="4704527" y="2663919"/>
                  <a:pt x="2663918" y="4704529"/>
                  <a:pt x="118964" y="4833533"/>
                </a:cubicBezTo>
                <a:lnTo>
                  <a:pt x="0" y="4836541"/>
                </a:lnTo>
                <a:lnTo>
                  <a:pt x="0" y="3313129"/>
                </a:lnTo>
                <a:lnTo>
                  <a:pt x="40569" y="3312103"/>
                </a:lnTo>
                <a:cubicBezTo>
                  <a:pt x="1806563" y="3222585"/>
                  <a:pt x="3222583" y="1806565"/>
                  <a:pt x="3312101" y="40571"/>
                </a:cubicBezTo>
                <a:lnTo>
                  <a:pt x="3313127" y="0"/>
                </a:lnTo>
                <a:close/>
              </a:path>
            </a:pathLst>
          </a:custGeom>
          <a:solidFill>
            <a:schemeClr val="accent3"/>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dk1"/>
              </a:solidFill>
              <a:latin typeface="Lato Light"/>
              <a:ea typeface="Lato Light"/>
              <a:cs typeface="Lato Light"/>
              <a:sym typeface="Lato Light"/>
            </a:endParaRPr>
          </a:p>
        </p:txBody>
      </p:sp>
      <p:sp>
        <p:nvSpPr>
          <p:cNvPr id="95" name="Google Shape;95;p17"/>
          <p:cNvSpPr/>
          <p:nvPr/>
        </p:nvSpPr>
        <p:spPr>
          <a:xfrm>
            <a:off x="2846914" y="1054361"/>
            <a:ext cx="1326600" cy="1326300"/>
          </a:xfrm>
          <a:prstGeom prst="diamond">
            <a:avLst/>
          </a:pr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6" name="Google Shape;96;p17"/>
          <p:cNvSpPr/>
          <p:nvPr/>
        </p:nvSpPr>
        <p:spPr>
          <a:xfrm>
            <a:off x="2836275" y="3300236"/>
            <a:ext cx="1326600" cy="1326300"/>
          </a:xfrm>
          <a:prstGeom prst="diamond">
            <a:avLst/>
          </a:pr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7" name="Google Shape;97;p17"/>
          <p:cNvSpPr/>
          <p:nvPr/>
        </p:nvSpPr>
        <p:spPr>
          <a:xfrm>
            <a:off x="4981065" y="3300236"/>
            <a:ext cx="1326600" cy="1326300"/>
          </a:xfrm>
          <a:prstGeom prst="diamond">
            <a:avLst/>
          </a:prstGeom>
          <a:solidFill>
            <a:schemeClr val="accent3"/>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8" name="Google Shape;98;p17"/>
          <p:cNvSpPr/>
          <p:nvPr/>
        </p:nvSpPr>
        <p:spPr>
          <a:xfrm>
            <a:off x="4981064" y="1054361"/>
            <a:ext cx="1326600" cy="1326300"/>
          </a:xfrm>
          <a:prstGeom prst="diamond">
            <a:avLst/>
          </a:prstGeom>
          <a:solidFill>
            <a:schemeClr val="accent2"/>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b="0" i="0" u="none" strike="noStrike" cap="none">
              <a:solidFill>
                <a:schemeClr val="lt1"/>
              </a:solidFill>
              <a:latin typeface="Lato Light"/>
              <a:ea typeface="Lato Light"/>
              <a:cs typeface="Lato Light"/>
              <a:sym typeface="Lato Light"/>
            </a:endParaRPr>
          </a:p>
        </p:txBody>
      </p:sp>
      <p:sp>
        <p:nvSpPr>
          <p:cNvPr id="99" name="Google Shape;99;p17"/>
          <p:cNvSpPr txBox="1"/>
          <p:nvPr/>
        </p:nvSpPr>
        <p:spPr>
          <a:xfrm>
            <a:off x="2918827" y="1523111"/>
            <a:ext cx="11913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dirty="0">
                <a:solidFill>
                  <a:schemeClr val="lt1"/>
                </a:solidFill>
                <a:latin typeface="Fira Sans Extra Condensed Medium"/>
                <a:ea typeface="Fira Sans Extra Condensed Medium"/>
                <a:cs typeface="Fira Sans Extra Condensed Medium"/>
                <a:sym typeface="Fira Sans Extra Condensed Medium"/>
              </a:rPr>
              <a:t>RECORD DE PAGO</a:t>
            </a:r>
            <a:endParaRPr sz="800" dirty="0">
              <a:latin typeface="Fira Sans Extra Condensed Medium"/>
              <a:ea typeface="Fira Sans Extra Condensed Medium"/>
              <a:cs typeface="Fira Sans Extra Condensed Medium"/>
              <a:sym typeface="Fira Sans Extra Condensed Medium"/>
            </a:endParaRPr>
          </a:p>
        </p:txBody>
      </p:sp>
      <p:sp>
        <p:nvSpPr>
          <p:cNvPr id="100" name="Google Shape;100;p17"/>
          <p:cNvSpPr txBox="1"/>
          <p:nvPr/>
        </p:nvSpPr>
        <p:spPr>
          <a:xfrm>
            <a:off x="5044550" y="1523111"/>
            <a:ext cx="11913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i="0" u="none" strike="noStrike" cap="none" dirty="0">
                <a:solidFill>
                  <a:schemeClr val="lt1"/>
                </a:solidFill>
                <a:latin typeface="Fira Sans Extra Condensed Medium"/>
                <a:ea typeface="Fira Sans Extra Condensed Medium"/>
                <a:cs typeface="Fira Sans Extra Condensed Medium"/>
                <a:sym typeface="Fira Sans Extra Condensed Medium"/>
              </a:rPr>
              <a:t>ESTADO PRESTAMO</a:t>
            </a:r>
            <a:endParaRPr sz="800" dirty="0">
              <a:latin typeface="Fira Sans Extra Condensed Medium"/>
              <a:ea typeface="Fira Sans Extra Condensed Medium"/>
              <a:cs typeface="Fira Sans Extra Condensed Medium"/>
              <a:sym typeface="Fira Sans Extra Condensed Medium"/>
            </a:endParaRPr>
          </a:p>
        </p:txBody>
      </p:sp>
      <p:sp>
        <p:nvSpPr>
          <p:cNvPr id="101" name="Google Shape;101;p17"/>
          <p:cNvSpPr txBox="1"/>
          <p:nvPr/>
        </p:nvSpPr>
        <p:spPr>
          <a:xfrm>
            <a:off x="2940524" y="3799678"/>
            <a:ext cx="1098076" cy="200822"/>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dirty="0">
                <a:solidFill>
                  <a:schemeClr val="lt1"/>
                </a:solidFill>
                <a:latin typeface="Fira Sans Extra Condensed Medium"/>
                <a:ea typeface="Fira Sans Extra Condensed Medium"/>
                <a:cs typeface="Fira Sans Extra Condensed Medium"/>
                <a:sym typeface="Fira Sans Extra Condensed Medium"/>
              </a:rPr>
              <a:t>MESES ULTIMA VEZ EN  MORA</a:t>
            </a:r>
            <a:endParaRPr sz="800" dirty="0">
              <a:latin typeface="Fira Sans Extra Condensed Medium"/>
              <a:ea typeface="Fira Sans Extra Condensed Medium"/>
              <a:cs typeface="Fira Sans Extra Condensed Medium"/>
              <a:sym typeface="Fira Sans Extra Condensed Medium"/>
            </a:endParaRPr>
          </a:p>
        </p:txBody>
      </p:sp>
      <p:sp>
        <p:nvSpPr>
          <p:cNvPr id="102" name="Google Shape;102;p17"/>
          <p:cNvSpPr txBox="1"/>
          <p:nvPr/>
        </p:nvSpPr>
        <p:spPr>
          <a:xfrm>
            <a:off x="5234586" y="3788403"/>
            <a:ext cx="883043" cy="349966"/>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1500" i="0" u="none" strike="noStrike" cap="none" dirty="0">
                <a:solidFill>
                  <a:schemeClr val="lt1"/>
                </a:solidFill>
                <a:latin typeface="Fira Sans Extra Condensed Medium"/>
                <a:ea typeface="Fira Sans Extra Condensed Medium"/>
                <a:cs typeface="Fira Sans Extra Condensed Medium"/>
                <a:sym typeface="Fira Sans Extra Condensed Medium"/>
              </a:rPr>
              <a:t>RATIO Préstamo</a:t>
            </a:r>
            <a:r>
              <a:rPr lang="es-EC" sz="1500" dirty="0">
                <a:solidFill>
                  <a:schemeClr val="lt1"/>
                </a:solidFill>
                <a:latin typeface="Fira Sans Extra Condensed Medium"/>
                <a:ea typeface="Fira Sans Extra Condensed Medium"/>
                <a:cs typeface="Fira Sans Extra Condensed Medium"/>
                <a:sym typeface="Fira Sans Extra Condensed Medium"/>
              </a:rPr>
              <a:t>/Ingreso</a:t>
            </a:r>
            <a:endParaRPr sz="800" dirty="0">
              <a:latin typeface="Fira Sans Extra Condensed Medium"/>
              <a:ea typeface="Fira Sans Extra Condensed Medium"/>
              <a:cs typeface="Fira Sans Extra Condensed Medium"/>
              <a:sym typeface="Fira Sans Extra Condensed Medium"/>
            </a:endParaRPr>
          </a:p>
        </p:txBody>
      </p:sp>
      <p:sp>
        <p:nvSpPr>
          <p:cNvPr id="103" name="Google Shape;103;p17"/>
          <p:cNvSpPr txBox="1"/>
          <p:nvPr/>
        </p:nvSpPr>
        <p:spPr>
          <a:xfrm>
            <a:off x="3787650" y="2450969"/>
            <a:ext cx="1568700" cy="7791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s-EC" sz="2000" i="0" u="none" strike="noStrike" cap="none" dirty="0">
                <a:solidFill>
                  <a:schemeClr val="dk1"/>
                </a:solidFill>
                <a:latin typeface="Fira Sans Extra Condensed Medium"/>
                <a:ea typeface="Fira Sans Extra Condensed Medium"/>
                <a:cs typeface="Fira Sans Extra Condensed Medium"/>
                <a:sym typeface="Fira Sans Extra Condensed Medium"/>
              </a:rPr>
              <a:t>VARIABLES A CONSIDERAR</a:t>
            </a:r>
            <a:endParaRPr sz="5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104" name="Google Shape;104;p17"/>
          <p:cNvSpPr txBox="1"/>
          <p:nvPr/>
        </p:nvSpPr>
        <p:spPr>
          <a:xfrm>
            <a:off x="784777" y="2151685"/>
            <a:ext cx="2007900" cy="8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dirty="0">
              <a:solidFill>
                <a:srgbClr val="000000"/>
              </a:solidFill>
              <a:latin typeface="Roboto"/>
              <a:ea typeface="Roboto"/>
              <a:cs typeface="Roboto"/>
              <a:sym typeface="Roboto"/>
            </a:endParaRPr>
          </a:p>
        </p:txBody>
      </p:sp>
      <p:grpSp>
        <p:nvGrpSpPr>
          <p:cNvPr id="108" name="Google Shape;108;p17"/>
          <p:cNvGrpSpPr/>
          <p:nvPr/>
        </p:nvGrpSpPr>
        <p:grpSpPr>
          <a:xfrm flipH="1">
            <a:off x="1367883" y="1151553"/>
            <a:ext cx="671481" cy="592288"/>
            <a:chOff x="5049750" y="832600"/>
            <a:chExt cx="505100" cy="483100"/>
          </a:xfrm>
        </p:grpSpPr>
        <p:sp>
          <p:nvSpPr>
            <p:cNvPr id="109" name="Google Shape;109;p17"/>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 name="Google Shape;110;p17"/>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122;p17"/>
          <p:cNvGrpSpPr/>
          <p:nvPr/>
        </p:nvGrpSpPr>
        <p:grpSpPr>
          <a:xfrm>
            <a:off x="7383598" y="1241306"/>
            <a:ext cx="489163" cy="470415"/>
            <a:chOff x="1049375" y="2318350"/>
            <a:chExt cx="298525" cy="295400"/>
          </a:xfrm>
        </p:grpSpPr>
        <p:sp>
          <p:nvSpPr>
            <p:cNvPr id="123" name="Google Shape;123;p17"/>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9;p20">
            <a:extLst>
              <a:ext uri="{FF2B5EF4-FFF2-40B4-BE49-F238E27FC236}">
                <a16:creationId xmlns:a16="http://schemas.microsoft.com/office/drawing/2014/main" id="{E9C183FB-9C67-858A-2822-FFFD21DBA86F}"/>
              </a:ext>
            </a:extLst>
          </p:cNvPr>
          <p:cNvSpPr/>
          <p:nvPr/>
        </p:nvSpPr>
        <p:spPr>
          <a:xfrm>
            <a:off x="6698418" y="970056"/>
            <a:ext cx="1661100" cy="83868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p20">
            <a:extLst>
              <a:ext uri="{FF2B5EF4-FFF2-40B4-BE49-F238E27FC236}">
                <a16:creationId xmlns:a16="http://schemas.microsoft.com/office/drawing/2014/main" id="{E49B5EB0-2475-2A0A-E105-B5DF75B51E02}"/>
              </a:ext>
            </a:extLst>
          </p:cNvPr>
          <p:cNvSpPr/>
          <p:nvPr/>
        </p:nvSpPr>
        <p:spPr>
          <a:xfrm>
            <a:off x="612491" y="970056"/>
            <a:ext cx="1658995" cy="83868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F62EBA5-9FE8-C394-2329-FCE7E82B7DBE}"/>
              </a:ext>
            </a:extLst>
          </p:cNvPr>
          <p:cNvSpPr>
            <a:spLocks noGrp="1"/>
          </p:cNvSpPr>
          <p:nvPr>
            <p:ph type="title"/>
          </p:nvPr>
        </p:nvSpPr>
        <p:spPr/>
        <p:txBody>
          <a:bodyPr/>
          <a:lstStyle/>
          <a:p>
            <a:r>
              <a:rPr lang="es-EC" dirty="0"/>
              <a:t>Conducta de un mal Pagador</a:t>
            </a:r>
            <a:endParaRPr lang="en-US" dirty="0"/>
          </a:p>
        </p:txBody>
      </p:sp>
      <p:pic>
        <p:nvPicPr>
          <p:cNvPr id="7" name="Picture 6">
            <a:extLst>
              <a:ext uri="{FF2B5EF4-FFF2-40B4-BE49-F238E27FC236}">
                <a16:creationId xmlns:a16="http://schemas.microsoft.com/office/drawing/2014/main" id="{57C0C648-1D59-DE2E-DE6A-22B4189D75EF}"/>
              </a:ext>
            </a:extLst>
          </p:cNvPr>
          <p:cNvPicPr>
            <a:picLocks noChangeAspect="1"/>
          </p:cNvPicPr>
          <p:nvPr/>
        </p:nvPicPr>
        <p:blipFill>
          <a:blip r:embed="rId2"/>
          <a:stretch>
            <a:fillRect/>
          </a:stretch>
        </p:blipFill>
        <p:spPr>
          <a:xfrm>
            <a:off x="747028" y="1163877"/>
            <a:ext cx="1266812" cy="453434"/>
          </a:xfrm>
          <a:prstGeom prst="rect">
            <a:avLst/>
          </a:prstGeom>
        </p:spPr>
      </p:pic>
      <p:pic>
        <p:nvPicPr>
          <p:cNvPr id="9" name="Picture 8">
            <a:extLst>
              <a:ext uri="{FF2B5EF4-FFF2-40B4-BE49-F238E27FC236}">
                <a16:creationId xmlns:a16="http://schemas.microsoft.com/office/drawing/2014/main" id="{426894CF-6BE7-E007-B376-4A16A4A7D5AD}"/>
              </a:ext>
            </a:extLst>
          </p:cNvPr>
          <p:cNvPicPr>
            <a:picLocks noChangeAspect="1"/>
          </p:cNvPicPr>
          <p:nvPr/>
        </p:nvPicPr>
        <p:blipFill>
          <a:blip r:embed="rId3"/>
          <a:stretch>
            <a:fillRect/>
          </a:stretch>
        </p:blipFill>
        <p:spPr>
          <a:xfrm>
            <a:off x="853128" y="2679310"/>
            <a:ext cx="1120336" cy="329796"/>
          </a:xfrm>
          <a:prstGeom prst="rect">
            <a:avLst/>
          </a:prstGeom>
        </p:spPr>
      </p:pic>
      <p:sp>
        <p:nvSpPr>
          <p:cNvPr id="10" name="TextBox 9">
            <a:extLst>
              <a:ext uri="{FF2B5EF4-FFF2-40B4-BE49-F238E27FC236}">
                <a16:creationId xmlns:a16="http://schemas.microsoft.com/office/drawing/2014/main" id="{18854D27-F940-4306-0914-C71BC44379DA}"/>
              </a:ext>
            </a:extLst>
          </p:cNvPr>
          <p:cNvSpPr txBox="1"/>
          <p:nvPr/>
        </p:nvSpPr>
        <p:spPr>
          <a:xfrm>
            <a:off x="430495" y="1874693"/>
            <a:ext cx="1965603" cy="738664"/>
          </a:xfrm>
          <a:prstGeom prst="rect">
            <a:avLst/>
          </a:prstGeom>
          <a:noFill/>
        </p:spPr>
        <p:txBody>
          <a:bodyPr wrap="none" rtlCol="0">
            <a:spAutoFit/>
          </a:bodyPr>
          <a:lstStyle/>
          <a:p>
            <a:r>
              <a:rPr lang="es-EC" dirty="0"/>
              <a:t>Estados del préstamo.</a:t>
            </a:r>
          </a:p>
          <a:p>
            <a:pPr marL="171450" indent="-171450">
              <a:buFont typeface="Arial" panose="020B0604020202020204" pitchFamily="34" charset="0"/>
              <a:buChar char="•"/>
            </a:pPr>
            <a:r>
              <a:rPr lang="es-EC" sz="700" dirty="0">
                <a:solidFill>
                  <a:srgbClr val="00B050"/>
                </a:solidFill>
              </a:rPr>
              <a:t>Totalmente pagado</a:t>
            </a:r>
          </a:p>
          <a:p>
            <a:pPr marL="171450" indent="-171450">
              <a:buFont typeface="Arial" panose="020B0604020202020204" pitchFamily="34" charset="0"/>
              <a:buChar char="•"/>
            </a:pPr>
            <a:r>
              <a:rPr lang="es-EC" sz="700" dirty="0">
                <a:solidFill>
                  <a:srgbClr val="00B050"/>
                </a:solidFill>
              </a:rPr>
              <a:t>Activo – Periodo de Gracia</a:t>
            </a:r>
          </a:p>
          <a:p>
            <a:pPr marL="171450" indent="-171450">
              <a:buFont typeface="Arial" panose="020B0604020202020204" pitchFamily="34" charset="0"/>
              <a:buChar char="•"/>
            </a:pPr>
            <a:r>
              <a:rPr lang="es-EC" sz="700" dirty="0">
                <a:solidFill>
                  <a:srgbClr val="FF0000"/>
                </a:solidFill>
              </a:rPr>
              <a:t>Incobrable</a:t>
            </a:r>
          </a:p>
          <a:p>
            <a:pPr marL="171450" indent="-171450">
              <a:buFont typeface="Arial" panose="020B0604020202020204" pitchFamily="34" charset="0"/>
              <a:buChar char="•"/>
            </a:pPr>
            <a:r>
              <a:rPr lang="es-EC" sz="700" dirty="0">
                <a:solidFill>
                  <a:srgbClr val="FF0000"/>
                </a:solidFill>
              </a:rPr>
              <a:t>Retraso en el pago</a:t>
            </a:r>
          </a:p>
        </p:txBody>
      </p:sp>
      <p:pic>
        <p:nvPicPr>
          <p:cNvPr id="12" name="Picture 11">
            <a:extLst>
              <a:ext uri="{FF2B5EF4-FFF2-40B4-BE49-F238E27FC236}">
                <a16:creationId xmlns:a16="http://schemas.microsoft.com/office/drawing/2014/main" id="{CD039839-D0C2-6C0D-28EF-D100154AC202}"/>
              </a:ext>
            </a:extLst>
          </p:cNvPr>
          <p:cNvPicPr>
            <a:picLocks noChangeAspect="1"/>
          </p:cNvPicPr>
          <p:nvPr/>
        </p:nvPicPr>
        <p:blipFill>
          <a:blip r:embed="rId4"/>
          <a:stretch>
            <a:fillRect/>
          </a:stretch>
        </p:blipFill>
        <p:spPr>
          <a:xfrm>
            <a:off x="242803" y="3045151"/>
            <a:ext cx="2355271" cy="1786646"/>
          </a:xfrm>
          <a:prstGeom prst="rect">
            <a:avLst/>
          </a:prstGeom>
        </p:spPr>
      </p:pic>
      <p:pic>
        <p:nvPicPr>
          <p:cNvPr id="16" name="Picture 15">
            <a:extLst>
              <a:ext uri="{FF2B5EF4-FFF2-40B4-BE49-F238E27FC236}">
                <a16:creationId xmlns:a16="http://schemas.microsoft.com/office/drawing/2014/main" id="{C3AC4B69-1787-235D-EFB8-2D81AB54D377}"/>
              </a:ext>
            </a:extLst>
          </p:cNvPr>
          <p:cNvPicPr>
            <a:picLocks noChangeAspect="1"/>
          </p:cNvPicPr>
          <p:nvPr/>
        </p:nvPicPr>
        <p:blipFill>
          <a:blip r:embed="rId5"/>
          <a:stretch>
            <a:fillRect/>
          </a:stretch>
        </p:blipFill>
        <p:spPr>
          <a:xfrm>
            <a:off x="3030312" y="2679310"/>
            <a:ext cx="2791566" cy="2220065"/>
          </a:xfrm>
          <a:prstGeom prst="rect">
            <a:avLst/>
          </a:prstGeom>
        </p:spPr>
      </p:pic>
      <p:sp>
        <p:nvSpPr>
          <p:cNvPr id="17" name="TextBox 16">
            <a:extLst>
              <a:ext uri="{FF2B5EF4-FFF2-40B4-BE49-F238E27FC236}">
                <a16:creationId xmlns:a16="http://schemas.microsoft.com/office/drawing/2014/main" id="{89C11C2E-B549-91AB-AD9D-312BC35DF281}"/>
              </a:ext>
            </a:extLst>
          </p:cNvPr>
          <p:cNvSpPr txBox="1"/>
          <p:nvPr/>
        </p:nvSpPr>
        <p:spPr>
          <a:xfrm>
            <a:off x="3410464" y="2003019"/>
            <a:ext cx="2323072" cy="307777"/>
          </a:xfrm>
          <a:prstGeom prst="rect">
            <a:avLst/>
          </a:prstGeom>
          <a:noFill/>
        </p:spPr>
        <p:txBody>
          <a:bodyPr wrap="none" rtlCol="0">
            <a:spAutoFit/>
          </a:bodyPr>
          <a:lstStyle/>
          <a:p>
            <a:r>
              <a:rPr lang="es-EC" dirty="0"/>
              <a:t>Meses desde último atraso</a:t>
            </a:r>
            <a:endParaRPr lang="es-EC" sz="700" dirty="0">
              <a:highlight>
                <a:srgbClr val="FF0000"/>
              </a:highlight>
            </a:endParaRPr>
          </a:p>
        </p:txBody>
      </p:sp>
      <p:pic>
        <p:nvPicPr>
          <p:cNvPr id="19" name="Picture 18">
            <a:extLst>
              <a:ext uri="{FF2B5EF4-FFF2-40B4-BE49-F238E27FC236}">
                <a16:creationId xmlns:a16="http://schemas.microsoft.com/office/drawing/2014/main" id="{CF02B28C-6D11-8EBA-EC6F-093BBBBCC2B2}"/>
              </a:ext>
            </a:extLst>
          </p:cNvPr>
          <p:cNvPicPr>
            <a:picLocks noChangeAspect="1"/>
          </p:cNvPicPr>
          <p:nvPr/>
        </p:nvPicPr>
        <p:blipFill>
          <a:blip r:embed="rId6"/>
          <a:stretch>
            <a:fillRect/>
          </a:stretch>
        </p:blipFill>
        <p:spPr>
          <a:xfrm>
            <a:off x="6205430" y="2741154"/>
            <a:ext cx="2647080" cy="2125419"/>
          </a:xfrm>
          <a:prstGeom prst="rect">
            <a:avLst/>
          </a:prstGeom>
        </p:spPr>
      </p:pic>
      <p:sp>
        <p:nvSpPr>
          <p:cNvPr id="20" name="TextBox 19">
            <a:extLst>
              <a:ext uri="{FF2B5EF4-FFF2-40B4-BE49-F238E27FC236}">
                <a16:creationId xmlns:a16="http://schemas.microsoft.com/office/drawing/2014/main" id="{EE5FDDAB-84D1-072B-CE65-3F7193D8401F}"/>
              </a:ext>
            </a:extLst>
          </p:cNvPr>
          <p:cNvSpPr txBox="1"/>
          <p:nvPr/>
        </p:nvSpPr>
        <p:spPr>
          <a:xfrm>
            <a:off x="6477239" y="1973119"/>
            <a:ext cx="2103461" cy="307777"/>
          </a:xfrm>
          <a:prstGeom prst="rect">
            <a:avLst/>
          </a:prstGeom>
          <a:noFill/>
        </p:spPr>
        <p:txBody>
          <a:bodyPr wrap="none" rtlCol="0">
            <a:spAutoFit/>
          </a:bodyPr>
          <a:lstStyle/>
          <a:p>
            <a:r>
              <a:rPr lang="es-EC" dirty="0"/>
              <a:t>Récord atrasos (2 años)</a:t>
            </a:r>
            <a:endParaRPr lang="es-EC" sz="700" dirty="0">
              <a:highlight>
                <a:srgbClr val="FF0000"/>
              </a:highlight>
            </a:endParaRPr>
          </a:p>
        </p:txBody>
      </p:sp>
      <p:pic>
        <p:nvPicPr>
          <p:cNvPr id="22" name="Picture 21">
            <a:extLst>
              <a:ext uri="{FF2B5EF4-FFF2-40B4-BE49-F238E27FC236}">
                <a16:creationId xmlns:a16="http://schemas.microsoft.com/office/drawing/2014/main" id="{B6A2F300-4A01-6A3B-9B18-033A60F8FE45}"/>
              </a:ext>
            </a:extLst>
          </p:cNvPr>
          <p:cNvPicPr>
            <a:picLocks noChangeAspect="1"/>
          </p:cNvPicPr>
          <p:nvPr/>
        </p:nvPicPr>
        <p:blipFill>
          <a:blip r:embed="rId7"/>
          <a:stretch>
            <a:fillRect/>
          </a:stretch>
        </p:blipFill>
        <p:spPr>
          <a:xfrm>
            <a:off x="6968800" y="1165479"/>
            <a:ext cx="1120337" cy="439469"/>
          </a:xfrm>
          <a:prstGeom prst="rect">
            <a:avLst/>
          </a:prstGeom>
        </p:spPr>
      </p:pic>
      <p:sp>
        <p:nvSpPr>
          <p:cNvPr id="4" name="Google Shape;1099;p43">
            <a:extLst>
              <a:ext uri="{FF2B5EF4-FFF2-40B4-BE49-F238E27FC236}">
                <a16:creationId xmlns:a16="http://schemas.microsoft.com/office/drawing/2014/main" id="{38EBBE3F-C006-2B0F-9E7D-A961CC7940C0}"/>
              </a:ext>
            </a:extLst>
          </p:cNvPr>
          <p:cNvSpPr/>
          <p:nvPr/>
        </p:nvSpPr>
        <p:spPr>
          <a:xfrm rot="5400000">
            <a:off x="4478289" y="26493"/>
            <a:ext cx="547014" cy="2682665"/>
          </a:xfrm>
          <a:custGeom>
            <a:avLst/>
            <a:gdLst/>
            <a:ahLst/>
            <a:cxnLst/>
            <a:rect l="l" t="t" r="r" b="b"/>
            <a:pathLst>
              <a:path w="24485" h="34359" extrusionOk="0">
                <a:moveTo>
                  <a:pt x="12243" y="1"/>
                </a:moveTo>
                <a:lnTo>
                  <a:pt x="1" y="7339"/>
                </a:lnTo>
                <a:lnTo>
                  <a:pt x="1" y="34359"/>
                </a:lnTo>
                <a:lnTo>
                  <a:pt x="24485" y="34359"/>
                </a:lnTo>
                <a:lnTo>
                  <a:pt x="24485" y="7339"/>
                </a:lnTo>
                <a:lnTo>
                  <a:pt x="12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00;p43">
            <a:extLst>
              <a:ext uri="{FF2B5EF4-FFF2-40B4-BE49-F238E27FC236}">
                <a16:creationId xmlns:a16="http://schemas.microsoft.com/office/drawing/2014/main" id="{6A8FC950-90AB-49FD-22AA-45A1A7A81647}"/>
              </a:ext>
            </a:extLst>
          </p:cNvPr>
          <p:cNvSpPr txBox="1"/>
          <p:nvPr/>
        </p:nvSpPr>
        <p:spPr>
          <a:xfrm>
            <a:off x="4469571" y="1203337"/>
            <a:ext cx="820320" cy="4016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100" dirty="0">
                <a:solidFill>
                  <a:schemeClr val="lt1"/>
                </a:solidFill>
                <a:latin typeface="Bebas Neue"/>
                <a:ea typeface="Bebas Neue"/>
                <a:cs typeface="Bebas Neue"/>
                <a:sym typeface="Bebas Neue"/>
              </a:rPr>
              <a:t>17%</a:t>
            </a:r>
            <a:endParaRPr sz="3100" dirty="0">
              <a:solidFill>
                <a:schemeClr val="lt1"/>
              </a:solidFill>
              <a:latin typeface="Bebas Neue"/>
              <a:ea typeface="Bebas Neue"/>
              <a:cs typeface="Bebas Neue"/>
              <a:sym typeface="Bebas Neue"/>
            </a:endParaRPr>
          </a:p>
        </p:txBody>
      </p:sp>
      <p:grpSp>
        <p:nvGrpSpPr>
          <p:cNvPr id="6" name="Google Shape;1107;p43">
            <a:extLst>
              <a:ext uri="{FF2B5EF4-FFF2-40B4-BE49-F238E27FC236}">
                <a16:creationId xmlns:a16="http://schemas.microsoft.com/office/drawing/2014/main" id="{2D3BBCFD-3FF6-6FD5-8E79-1A9EC735CDAD}"/>
              </a:ext>
            </a:extLst>
          </p:cNvPr>
          <p:cNvGrpSpPr/>
          <p:nvPr/>
        </p:nvGrpSpPr>
        <p:grpSpPr>
          <a:xfrm>
            <a:off x="3593900" y="1203337"/>
            <a:ext cx="307530" cy="337928"/>
            <a:chOff x="-61783350" y="2297100"/>
            <a:chExt cx="316650" cy="316650"/>
          </a:xfrm>
        </p:grpSpPr>
        <p:sp>
          <p:nvSpPr>
            <p:cNvPr id="8" name="Google Shape;1108;p43">
              <a:extLst>
                <a:ext uri="{FF2B5EF4-FFF2-40B4-BE49-F238E27FC236}">
                  <a16:creationId xmlns:a16="http://schemas.microsoft.com/office/drawing/2014/main" id="{801A712E-3FB2-AB6E-8F61-A2419B4529C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9;p43">
              <a:extLst>
                <a:ext uri="{FF2B5EF4-FFF2-40B4-BE49-F238E27FC236}">
                  <a16:creationId xmlns:a16="http://schemas.microsoft.com/office/drawing/2014/main" id="{52D6020A-2BAF-BB4F-44E8-34BE515E0A56}"/>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08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262930" y="1017622"/>
            <a:ext cx="2955758" cy="3401568"/>
          </a:xfrm>
          <a:prstGeom prst="rect">
            <a:avLst/>
          </a:prstGeom>
          <a:noFill/>
          <a:ln>
            <a:noFill/>
          </a:ln>
        </p:spPr>
        <p:txBody>
          <a:bodyPr spcFirstLastPara="1" wrap="square" lIns="91425" tIns="91425" rIns="91425" bIns="91425" anchor="ctr" anchorCtr="0">
            <a:noAutofit/>
          </a:bodyPr>
          <a:lstStyle/>
          <a:p>
            <a:r>
              <a:rPr lang="es-EC" sz="1100" dirty="0"/>
              <a:t>Podemos observar que las categorías </a:t>
            </a:r>
            <a:r>
              <a:rPr lang="es-EC" sz="1100" i="1" dirty="0" err="1"/>
              <a:t>established</a:t>
            </a:r>
            <a:r>
              <a:rPr lang="es-EC" sz="1100" i="1" dirty="0"/>
              <a:t> y </a:t>
            </a:r>
            <a:r>
              <a:rPr lang="es-EC" sz="1100" i="1" dirty="0" err="1"/>
              <a:t>mid-term</a:t>
            </a:r>
            <a:r>
              <a:rPr lang="es-EC" sz="1100" i="1" dirty="0"/>
              <a:t> </a:t>
            </a:r>
            <a:r>
              <a:rPr lang="es-EC" sz="1100" dirty="0"/>
              <a:t>tienen las frecuencias más altas de no mal pagadores, lo que sugiere que estos grupos son más capaces de cumplir con sus obligaciones financieras. Sin embargo, también podemos ver que los mal pagadores están presentes en todas las categorías de antigüedad, aunque en menor frecuencia.</a:t>
            </a:r>
          </a:p>
          <a:p>
            <a:endParaRPr lang="es-EC" sz="1100" dirty="0"/>
          </a:p>
          <a:p>
            <a:r>
              <a:rPr lang="es-EC" sz="1100" dirty="0"/>
              <a:t>Esta información es crucial para nuestras estrategias de crédito, ya que nos permite entender mejor el perfil de riesgo asociado a cada categoría de antigüedad.</a:t>
            </a:r>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Vintage cliente</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5" name="Imagen 4">
            <a:extLst>
              <a:ext uri="{FF2B5EF4-FFF2-40B4-BE49-F238E27FC236}">
                <a16:creationId xmlns:a16="http://schemas.microsoft.com/office/drawing/2014/main" id="{B61CFA1F-A007-6CD5-5A7A-2456E8DAFDFA}"/>
              </a:ext>
            </a:extLst>
          </p:cNvPr>
          <p:cNvPicPr>
            <a:picLocks noChangeAspect="1"/>
          </p:cNvPicPr>
          <p:nvPr/>
        </p:nvPicPr>
        <p:blipFill>
          <a:blip r:embed="rId3"/>
          <a:stretch>
            <a:fillRect/>
          </a:stretch>
        </p:blipFill>
        <p:spPr>
          <a:xfrm>
            <a:off x="3310067" y="1164893"/>
            <a:ext cx="5376758" cy="38271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354370" y="1419958"/>
            <a:ext cx="2955758" cy="1862738"/>
          </a:xfrm>
          <a:prstGeom prst="rect">
            <a:avLst/>
          </a:prstGeom>
          <a:noFill/>
          <a:ln>
            <a:noFill/>
          </a:ln>
        </p:spPr>
        <p:txBody>
          <a:bodyPr spcFirstLastPara="1" wrap="square" lIns="91425" tIns="91425" rIns="91425" bIns="91425" anchor="ctr" anchorCtr="0">
            <a:noAutofit/>
          </a:bodyPr>
          <a:lstStyle/>
          <a:p>
            <a:r>
              <a:rPr lang="es-EC" sz="1100" dirty="0"/>
              <a:t>La fuerte correlación entre </a:t>
            </a:r>
          </a:p>
          <a:p>
            <a:endParaRPr lang="es-EC" sz="1100" dirty="0"/>
          </a:p>
          <a:p>
            <a:r>
              <a:rPr lang="es-EC" sz="1100" dirty="0" err="1"/>
              <a:t>recoveries</a:t>
            </a:r>
            <a:endParaRPr lang="es-EC" sz="1100" dirty="0"/>
          </a:p>
          <a:p>
            <a:r>
              <a:rPr lang="es-EC" sz="1100" dirty="0" err="1"/>
              <a:t>collection_recovery_fee</a:t>
            </a:r>
            <a:r>
              <a:rPr lang="es-EC" sz="1100" dirty="0"/>
              <a:t> </a:t>
            </a:r>
          </a:p>
          <a:p>
            <a:endParaRPr lang="es-EC" sz="1100" dirty="0"/>
          </a:p>
          <a:p>
            <a:r>
              <a:rPr lang="es-EC" sz="1100" dirty="0"/>
              <a:t>muestra que las comisiones se basan en un porcentaje de lo recuperado. Esto confirma que es un método válido, pero también subraya la necesidad de revisar regularmente cuán justas y efectivas son estas comisiones para asegurarnos de que son razonables y funcionan como deberían.</a:t>
            </a:r>
            <a:endParaRPr lang="es-EC" sz="1000" dirty="0"/>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Correlación</a:t>
            </a: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3" name="Imagen 2">
            <a:extLst>
              <a:ext uri="{FF2B5EF4-FFF2-40B4-BE49-F238E27FC236}">
                <a16:creationId xmlns:a16="http://schemas.microsoft.com/office/drawing/2014/main" id="{90714706-9E16-3193-22EA-5B1AD604988F}"/>
              </a:ext>
            </a:extLst>
          </p:cNvPr>
          <p:cNvPicPr>
            <a:picLocks noChangeAspect="1"/>
          </p:cNvPicPr>
          <p:nvPr/>
        </p:nvPicPr>
        <p:blipFill>
          <a:blip r:embed="rId3"/>
          <a:stretch>
            <a:fillRect/>
          </a:stretch>
        </p:blipFill>
        <p:spPr>
          <a:xfrm>
            <a:off x="3610257" y="1273481"/>
            <a:ext cx="5179373" cy="3698748"/>
          </a:xfrm>
          <a:prstGeom prst="rect">
            <a:avLst/>
          </a:prstGeom>
        </p:spPr>
      </p:pic>
    </p:spTree>
    <p:extLst>
      <p:ext uri="{BB962C8B-B14F-4D97-AF65-F5344CB8AC3E}">
        <p14:creationId xmlns:p14="http://schemas.microsoft.com/office/powerpoint/2010/main" val="427215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Descriptivo</a:t>
            </a:r>
            <a:endParaRPr dirty="0"/>
          </a:p>
        </p:txBody>
      </p:sp>
      <p:sp>
        <p:nvSpPr>
          <p:cNvPr id="721" name="Google Shape;721;p34"/>
          <p:cNvSpPr txBox="1"/>
          <p:nvPr/>
        </p:nvSpPr>
        <p:spPr>
          <a:xfrm>
            <a:off x="341111" y="1386114"/>
            <a:ext cx="2307746" cy="327074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Wingdings" panose="05000000000000000000" pitchFamily="2" charset="2"/>
              <a:buChar char="Ø"/>
            </a:pPr>
            <a:r>
              <a:rPr lang="es-EC" sz="1200" b="0" i="0" dirty="0">
                <a:solidFill>
                  <a:srgbClr val="000000"/>
                </a:solidFill>
                <a:effectLst/>
                <a:highlight>
                  <a:srgbClr val="FFFFFF"/>
                </a:highlight>
                <a:latin typeface="Helvetica Neue"/>
              </a:rPr>
              <a:t>Categoría basada en el nivel de ingresos del cliente</a:t>
            </a:r>
          </a:p>
          <a:p>
            <a:pPr marL="171450" lvl="0" indent="-171450" rtl="0">
              <a:spcBef>
                <a:spcPts val="0"/>
              </a:spcBef>
              <a:spcAft>
                <a:spcPts val="0"/>
              </a:spcAft>
              <a:buClr>
                <a:srgbClr val="000000"/>
              </a:buClr>
              <a:buSzPts val="1100"/>
              <a:buFont typeface="Wingdings" panose="05000000000000000000" pitchFamily="2" charset="2"/>
              <a:buChar char="Ø"/>
            </a:pPr>
            <a:endParaRPr lang="es-EC" sz="1200" b="0" i="0" dirty="0">
              <a:solidFill>
                <a:srgbClr val="000000"/>
              </a:solidFill>
              <a:effectLst/>
              <a:highlight>
                <a:srgbClr val="FFFFFF"/>
              </a:highlight>
              <a:latin typeface="Helvetica Neue"/>
            </a:endParaRPr>
          </a:p>
          <a:p>
            <a:pPr marL="171450" lvl="0" indent="-171450" rtl="0">
              <a:spcBef>
                <a:spcPts val="0"/>
              </a:spcBef>
              <a:spcAft>
                <a:spcPts val="0"/>
              </a:spcAft>
              <a:buClr>
                <a:srgbClr val="000000"/>
              </a:buClr>
              <a:buSzPts val="1100"/>
              <a:buFont typeface="Wingdings" panose="05000000000000000000" pitchFamily="2" charset="2"/>
              <a:buChar char="Ø"/>
            </a:pPr>
            <a:r>
              <a:rPr lang="es-EC" sz="1200" b="0" i="0" dirty="0">
                <a:solidFill>
                  <a:srgbClr val="000000"/>
                </a:solidFill>
                <a:effectLst/>
                <a:highlight>
                  <a:srgbClr val="FFFFFF"/>
                </a:highlight>
                <a:latin typeface="Helvetica Neue"/>
              </a:rPr>
              <a:t>Se empleará para determinar un promedio de ingresos y hacer más sencilla la evaluación de la ratio loan/</a:t>
            </a:r>
            <a:r>
              <a:rPr lang="es-EC" sz="1200" b="0" i="0" dirty="0" err="1">
                <a:solidFill>
                  <a:srgbClr val="000000"/>
                </a:solidFill>
                <a:effectLst/>
                <a:highlight>
                  <a:srgbClr val="FFFFFF"/>
                </a:highlight>
                <a:latin typeface="Helvetica Neue"/>
              </a:rPr>
              <a:t>income</a:t>
            </a:r>
            <a:endParaRPr lang="es-EC" sz="1200" dirty="0">
              <a:highlight>
                <a:srgbClr val="FFFFFF"/>
              </a:highlight>
              <a:latin typeface="Helvetica Neue"/>
            </a:endParaRPr>
          </a:p>
        </p:txBody>
      </p:sp>
      <p:sp>
        <p:nvSpPr>
          <p:cNvPr id="722" name="Google Shape;722;p34"/>
          <p:cNvSpPr txBox="1"/>
          <p:nvPr/>
        </p:nvSpPr>
        <p:spPr>
          <a:xfrm>
            <a:off x="3504261" y="978581"/>
            <a:ext cx="2135427" cy="29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EC" sz="1700" dirty="0">
                <a:solidFill>
                  <a:schemeClr val="accent1"/>
                </a:solidFill>
                <a:latin typeface="Fira Sans Extra Condensed Medium"/>
                <a:ea typeface="Fira Sans Extra Condensed Medium"/>
                <a:cs typeface="Fira Sans Extra Condensed Medium"/>
                <a:sym typeface="Fira Sans Extra Condensed Medium"/>
              </a:rPr>
              <a:t>Social </a:t>
            </a:r>
            <a:r>
              <a:rPr lang="es-EC" sz="1700" dirty="0" err="1">
                <a:solidFill>
                  <a:schemeClr val="accent1"/>
                </a:solidFill>
                <a:latin typeface="Fira Sans Extra Condensed Medium"/>
                <a:ea typeface="Fira Sans Extra Condensed Medium"/>
                <a:cs typeface="Fira Sans Extra Condensed Medium"/>
                <a:sym typeface="Fira Sans Extra Condensed Medium"/>
              </a:rPr>
              <a:t>Class</a:t>
            </a: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lang="es-EC" sz="1700" dirty="0">
              <a:solidFill>
                <a:schemeClr val="accent1"/>
              </a:solidFill>
              <a:latin typeface="Fira Sans Extra Condensed Medium"/>
              <a:ea typeface="Fira Sans Extra Condensed Medium"/>
              <a:cs typeface="Fira Sans Extra Condensed Medium"/>
              <a:sym typeface="Fira Sans Extra Condensed Medium"/>
            </a:endParaRPr>
          </a:p>
        </p:txBody>
      </p:sp>
      <p:pic>
        <p:nvPicPr>
          <p:cNvPr id="4" name="Imagen 3">
            <a:extLst>
              <a:ext uri="{FF2B5EF4-FFF2-40B4-BE49-F238E27FC236}">
                <a16:creationId xmlns:a16="http://schemas.microsoft.com/office/drawing/2014/main" id="{A299E982-A5D7-EFA7-CC2B-7D8E9DE743CD}"/>
              </a:ext>
            </a:extLst>
          </p:cNvPr>
          <p:cNvPicPr>
            <a:picLocks noChangeAspect="1"/>
          </p:cNvPicPr>
          <p:nvPr/>
        </p:nvPicPr>
        <p:blipFill>
          <a:blip r:embed="rId3"/>
          <a:stretch>
            <a:fillRect/>
          </a:stretch>
        </p:blipFill>
        <p:spPr>
          <a:xfrm>
            <a:off x="2953238" y="1273481"/>
            <a:ext cx="5733587" cy="3680461"/>
          </a:xfrm>
          <a:prstGeom prst="rect">
            <a:avLst/>
          </a:prstGeom>
        </p:spPr>
      </p:pic>
    </p:spTree>
    <p:extLst>
      <p:ext uri="{BB962C8B-B14F-4D97-AF65-F5344CB8AC3E}">
        <p14:creationId xmlns:p14="http://schemas.microsoft.com/office/powerpoint/2010/main" val="3229920838"/>
      </p:ext>
    </p:extLst>
  </p:cSld>
  <p:clrMapOvr>
    <a:masterClrMapping/>
  </p:clrMapOvr>
</p:sld>
</file>

<file path=ppt/theme/theme1.xml><?xml version="1.0" encoding="utf-8"?>
<a:theme xmlns:a="http://schemas.openxmlformats.org/drawingml/2006/main" name="Risk Management Infographics by Slidesgo">
  <a:themeElements>
    <a:clrScheme name="Simple Light">
      <a:dk1>
        <a:srgbClr val="000000"/>
      </a:dk1>
      <a:lt1>
        <a:srgbClr val="FFFFFF"/>
      </a:lt1>
      <a:dk2>
        <a:srgbClr val="929292"/>
      </a:dk2>
      <a:lt2>
        <a:srgbClr val="E0E0E0"/>
      </a:lt2>
      <a:accent1>
        <a:srgbClr val="99B68E"/>
      </a:accent1>
      <a:accent2>
        <a:srgbClr val="64BBB3"/>
      </a:accent2>
      <a:accent3>
        <a:srgbClr val="217A72"/>
      </a:accent3>
      <a:accent4>
        <a:srgbClr val="9F83A1"/>
      </a:accent4>
      <a:accent5>
        <a:srgbClr val="8C2C9E"/>
      </a:accent5>
      <a:accent6>
        <a:srgbClr val="50015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1489</Words>
  <Application>Microsoft Office PowerPoint</Application>
  <PresentationFormat>Presentación en pantalla (16:9)</PresentationFormat>
  <Paragraphs>148</Paragraphs>
  <Slides>16</Slides>
  <Notes>14</Notes>
  <HiddenSlides>2</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Lato Light</vt:lpstr>
      <vt:lpstr>Roboto</vt:lpstr>
      <vt:lpstr>Fira Sans Extra Condensed Medium</vt:lpstr>
      <vt:lpstr>Wingdings</vt:lpstr>
      <vt:lpstr>Bebas Neue</vt:lpstr>
      <vt:lpstr>Helvetica Neue</vt:lpstr>
      <vt:lpstr>Risk Management Infographics by Slidesgo</vt:lpstr>
      <vt:lpstr>CREDITOS OTORGADOS - PRODUBANCO</vt:lpstr>
      <vt:lpstr>Introducción</vt:lpstr>
      <vt:lpstr>Metodología</vt:lpstr>
      <vt:lpstr>Perfiles del Cliente</vt:lpstr>
      <vt:lpstr>¿QUÉ DEFINE A UN MAL PAGADOR?</vt:lpstr>
      <vt:lpstr>Conducta de un mal Pagador</vt:lpstr>
      <vt:lpstr>Analisis Descriptivo</vt:lpstr>
      <vt:lpstr>Analisis Descriptivo</vt:lpstr>
      <vt:lpstr>Analisis Descriptivo</vt:lpstr>
      <vt:lpstr>Analisis Descriptivo</vt:lpstr>
      <vt:lpstr>Analisis Descriptivo</vt:lpstr>
      <vt:lpstr>Analisis Descriptivo</vt:lpstr>
      <vt:lpstr>Analisis Descriptivo</vt:lpstr>
      <vt:lpstr>Conclusiones y Recomendaciones</vt:lpstr>
      <vt:lpstr>¿ESTAS VARIABLES ESTÁN RELACIONADAS?</vt:lpstr>
      <vt:lpstr>Risk Management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Vanessa Yanina Robles Solis</cp:lastModifiedBy>
  <cp:revision>4</cp:revision>
  <dcterms:modified xsi:type="dcterms:W3CDTF">2024-06-29T08:49:27Z</dcterms:modified>
</cp:coreProperties>
</file>