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80B2DE0-10F7-432D-8BD3-AE3809C58715}" type="datetimeFigureOut">
              <a:rPr lang="en-US" smtClean="0"/>
              <a:t>9/9/2013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E27C5-B284-4750-A7FC-7F8E66FF4DA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80B2DE0-10F7-432D-8BD3-AE3809C58715}" type="datetimeFigureOut">
              <a:rPr lang="en-US" smtClean="0"/>
              <a:t>9/9/2013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E27C5-B284-4750-A7FC-7F8E66FF4DA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80B2DE0-10F7-432D-8BD3-AE3809C58715}" type="datetimeFigureOut">
              <a:rPr lang="en-US" smtClean="0"/>
              <a:t>9/9/2013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E27C5-B284-4750-A7FC-7F8E66FF4DA6}"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28588"/>
            <a:ext cx="9144000" cy="547687"/>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6388" y="1262063"/>
            <a:ext cx="8637587" cy="4838700"/>
          </a:xfrm>
        </p:spPr>
        <p:txBody>
          <a:bodyPr/>
          <a:lstStyle/>
          <a:p>
            <a:endParaRPr lang="en-IN"/>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28588"/>
            <a:ext cx="9144000" cy="547687"/>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306388" y="1262063"/>
            <a:ext cx="4241800" cy="4838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700588" y="1262063"/>
            <a:ext cx="4243387" cy="4838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80B2DE0-10F7-432D-8BD3-AE3809C58715}" type="datetimeFigureOut">
              <a:rPr lang="en-US" smtClean="0"/>
              <a:t>9/9/2013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E27C5-B284-4750-A7FC-7F8E66FF4DA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0B2DE0-10F7-432D-8BD3-AE3809C58715}" type="datetimeFigureOut">
              <a:rPr lang="en-US" smtClean="0"/>
              <a:t>9/9/2013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E27C5-B284-4750-A7FC-7F8E66FF4DA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80B2DE0-10F7-432D-8BD3-AE3809C58715}" type="datetimeFigureOut">
              <a:rPr lang="en-US" smtClean="0"/>
              <a:t>9/9/2013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2E27C5-B284-4750-A7FC-7F8E66FF4DA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80B2DE0-10F7-432D-8BD3-AE3809C58715}" type="datetimeFigureOut">
              <a:rPr lang="en-US" smtClean="0"/>
              <a:t>9/9/2013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2E27C5-B284-4750-A7FC-7F8E66FF4DA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80B2DE0-10F7-432D-8BD3-AE3809C58715}" type="datetimeFigureOut">
              <a:rPr lang="en-US" smtClean="0"/>
              <a:t>9/9/2013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2E27C5-B284-4750-A7FC-7F8E66FF4DA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0B2DE0-10F7-432D-8BD3-AE3809C58715}" type="datetimeFigureOut">
              <a:rPr lang="en-US" smtClean="0"/>
              <a:t>9/9/2013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2E27C5-B284-4750-A7FC-7F8E66FF4DA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0B2DE0-10F7-432D-8BD3-AE3809C58715}" type="datetimeFigureOut">
              <a:rPr lang="en-US" smtClean="0"/>
              <a:t>9/9/2013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2E27C5-B284-4750-A7FC-7F8E66FF4DA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0B2DE0-10F7-432D-8BD3-AE3809C58715}" type="datetimeFigureOut">
              <a:rPr lang="en-US" smtClean="0"/>
              <a:t>9/9/2013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2E27C5-B284-4750-A7FC-7F8E66FF4DA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B2DE0-10F7-432D-8BD3-AE3809C58715}" type="datetimeFigureOut">
              <a:rPr lang="en-US" smtClean="0"/>
              <a:t>9/9/2013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2E27C5-B284-4750-A7FC-7F8E66FF4DA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p:txBody>
          <a:bodyPr/>
          <a:lstStyle/>
          <a:p>
            <a:r>
              <a:rPr lang="en-US"/>
              <a:t>Table of Contents</a:t>
            </a:r>
          </a:p>
        </p:txBody>
      </p:sp>
      <p:sp>
        <p:nvSpPr>
          <p:cNvPr id="819203" name="Rectangle 3"/>
          <p:cNvSpPr>
            <a:spLocks noGrp="1" noChangeArrowheads="1"/>
          </p:cNvSpPr>
          <p:nvPr>
            <p:ph type="body" idx="1"/>
          </p:nvPr>
        </p:nvSpPr>
        <p:spPr>
          <a:xfrm>
            <a:off x="922338" y="1492250"/>
            <a:ext cx="6908800" cy="4160838"/>
          </a:xfrm>
        </p:spPr>
        <p:txBody>
          <a:bodyPr>
            <a:normAutofit lnSpcReduction="10000"/>
          </a:bodyPr>
          <a:lstStyle/>
          <a:p>
            <a:r>
              <a:rPr lang="en-US"/>
              <a:t>Topics covered </a:t>
            </a:r>
          </a:p>
          <a:p>
            <a:r>
              <a:rPr lang="en-US"/>
              <a:t>Interfaces</a:t>
            </a:r>
          </a:p>
          <a:p>
            <a:pPr lvl="4"/>
            <a:r>
              <a:rPr lang="en-US"/>
              <a:t>Interface Basics</a:t>
            </a:r>
          </a:p>
          <a:p>
            <a:pPr lvl="4"/>
            <a:r>
              <a:rPr lang="en-US"/>
              <a:t>Implementing Interfaces</a:t>
            </a:r>
          </a:p>
          <a:p>
            <a:pPr lvl="4"/>
            <a:r>
              <a:rPr lang="en-US"/>
              <a:t>Interface variables</a:t>
            </a:r>
          </a:p>
          <a:p>
            <a:r>
              <a:rPr lang="en-US"/>
              <a:t>Packages</a:t>
            </a:r>
          </a:p>
          <a:p>
            <a:pPr lvl="4"/>
            <a:r>
              <a:rPr lang="en-US"/>
              <a:t>Package Basics</a:t>
            </a:r>
          </a:p>
          <a:p>
            <a:pPr lvl="4"/>
            <a:r>
              <a:rPr lang="en-US"/>
              <a:t>Using Packages</a:t>
            </a:r>
          </a:p>
          <a:p>
            <a:pPr lvl="4"/>
            <a:r>
              <a:rPr lang="en-US"/>
              <a:t>Visibility criteria</a:t>
            </a:r>
          </a:p>
          <a:p>
            <a:pPr>
              <a:buFont typeface="Wingdings" pitchFamily="2" charset="2"/>
              <a:buNone/>
            </a:pPr>
            <a:r>
              <a:rPr lang="en-US"/>
              <a:t>	</a:t>
            </a:r>
          </a:p>
          <a:p>
            <a:pPr lvl="1">
              <a:buFontTx/>
              <a:buNone/>
            </a:pPr>
            <a:endParaRPr lang="en-US"/>
          </a:p>
          <a:p>
            <a:pPr lvl="1"/>
            <a:endParaRPr lang="en-US"/>
          </a:p>
          <a:p>
            <a:pPr lvl="1">
              <a:buFontTx/>
              <a:buNone/>
            </a:pPr>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p:txBody>
          <a:bodyPr/>
          <a:lstStyle/>
          <a:p>
            <a:r>
              <a:rPr lang="en-US" sz="3300"/>
              <a:t>Interface – implementation</a:t>
            </a:r>
          </a:p>
        </p:txBody>
      </p:sp>
      <p:sp>
        <p:nvSpPr>
          <p:cNvPr id="828419" name="Rectangle 3"/>
          <p:cNvSpPr>
            <a:spLocks noGrp="1" noChangeArrowheads="1"/>
          </p:cNvSpPr>
          <p:nvPr>
            <p:ph type="body" idx="1"/>
          </p:nvPr>
        </p:nvSpPr>
        <p:spPr>
          <a:xfrm>
            <a:off x="1016000" y="1392238"/>
            <a:ext cx="7866063" cy="4260850"/>
          </a:xfrm>
        </p:spPr>
        <p:txBody>
          <a:bodyPr/>
          <a:lstStyle/>
          <a:p>
            <a:endParaRPr lang="en-US"/>
          </a:p>
          <a:p>
            <a:endParaRPr lang="en-US"/>
          </a:p>
        </p:txBody>
      </p:sp>
      <p:sp>
        <p:nvSpPr>
          <p:cNvPr id="828420" name="Rectangle 4"/>
          <p:cNvSpPr>
            <a:spLocks noChangeArrowheads="1"/>
          </p:cNvSpPr>
          <p:nvPr/>
        </p:nvSpPr>
        <p:spPr bwMode="auto">
          <a:xfrm>
            <a:off x="808038" y="1162050"/>
            <a:ext cx="7329487" cy="3013075"/>
          </a:xfrm>
          <a:prstGeom prst="rect">
            <a:avLst/>
          </a:prstGeom>
          <a:noFill/>
          <a:ln w="9525">
            <a:noFill/>
            <a:miter lim="800000"/>
            <a:headEnd/>
            <a:tailEnd/>
          </a:ln>
          <a:effectLst/>
        </p:spPr>
        <p:txBody>
          <a:bodyPr>
            <a:spAutoFit/>
          </a:bodyPr>
          <a:lstStyle/>
          <a:p>
            <a:pPr algn="l" eaLnBrk="1" hangingPunct="1">
              <a:lnSpc>
                <a:spcPct val="100000"/>
              </a:lnSpc>
            </a:pPr>
            <a:r>
              <a:rPr lang="en-US" b="0" u="sng">
                <a:latin typeface="Avenir 65" pitchFamily="2" charset="0"/>
              </a:rPr>
              <a:t>Some classes using interfaces</a:t>
            </a:r>
          </a:p>
          <a:p>
            <a:pPr algn="l" eaLnBrk="1" hangingPunct="1">
              <a:lnSpc>
                <a:spcPct val="100000"/>
              </a:lnSpc>
            </a:pPr>
            <a:endParaRPr lang="en-US" b="0" u="sng">
              <a:latin typeface="Avenir 65" pitchFamily="2" charset="0"/>
            </a:endParaRPr>
          </a:p>
          <a:p>
            <a:pPr algn="l" eaLnBrk="1" hangingPunct="1">
              <a:lnSpc>
                <a:spcPct val="100000"/>
              </a:lnSpc>
            </a:pPr>
            <a:r>
              <a:rPr lang="en-US" b="0">
                <a:latin typeface="Avenir 65" pitchFamily="2" charset="0"/>
              </a:rPr>
              <a:t>//using multiple interfaces</a:t>
            </a:r>
          </a:p>
          <a:p>
            <a:pPr algn="l" eaLnBrk="1" hangingPunct="1">
              <a:lnSpc>
                <a:spcPct val="100000"/>
              </a:lnSpc>
            </a:pPr>
            <a:r>
              <a:rPr lang="en-US" b="0">
                <a:latin typeface="Avenir 65" pitchFamily="2" charset="0"/>
              </a:rPr>
              <a:t>class class1 implements interface1, interface2…..</a:t>
            </a:r>
          </a:p>
          <a:p>
            <a:pPr algn="l" eaLnBrk="1" hangingPunct="1">
              <a:lnSpc>
                <a:spcPct val="100000"/>
              </a:lnSpc>
            </a:pPr>
            <a:endParaRPr lang="en-US" b="0">
              <a:latin typeface="Avenir 65" pitchFamily="2" charset="0"/>
            </a:endParaRPr>
          </a:p>
          <a:p>
            <a:pPr algn="l" eaLnBrk="1" hangingPunct="1">
              <a:lnSpc>
                <a:spcPct val="100000"/>
              </a:lnSpc>
            </a:pPr>
            <a:r>
              <a:rPr lang="en-US" b="0">
                <a:latin typeface="Avenir 65" pitchFamily="2" charset="0"/>
              </a:rPr>
              <a:t>//using inheritance as well as interface</a:t>
            </a:r>
          </a:p>
          <a:p>
            <a:pPr algn="l" eaLnBrk="1" hangingPunct="1">
              <a:lnSpc>
                <a:spcPct val="100000"/>
              </a:lnSpc>
            </a:pPr>
            <a:r>
              <a:rPr lang="en-US" b="0">
                <a:latin typeface="Avenir 65" pitchFamily="2" charset="0"/>
              </a:rPr>
              <a:t>class class2 extends base1 implements interface1</a:t>
            </a:r>
          </a:p>
          <a:p>
            <a:pPr algn="l" eaLnBrk="1" hangingPunct="1">
              <a:lnSpc>
                <a:spcPct val="100000"/>
              </a:lnSpc>
            </a:pPr>
            <a:endParaRPr lang="en-US" b="0">
              <a:latin typeface="Avenir 65" pitchFamily="2"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ChangeArrowheads="1"/>
          </p:cNvSpPr>
          <p:nvPr>
            <p:ph type="title"/>
          </p:nvPr>
        </p:nvSpPr>
        <p:spPr/>
        <p:txBody>
          <a:bodyPr/>
          <a:lstStyle/>
          <a:p>
            <a:r>
              <a:rPr lang="en-US" sz="3300"/>
              <a:t>Interface – variables</a:t>
            </a:r>
          </a:p>
        </p:txBody>
      </p:sp>
      <p:sp>
        <p:nvSpPr>
          <p:cNvPr id="829443" name="Rectangle 3"/>
          <p:cNvSpPr>
            <a:spLocks noGrp="1" noChangeArrowheads="1"/>
          </p:cNvSpPr>
          <p:nvPr>
            <p:ph type="body" idx="1"/>
          </p:nvPr>
        </p:nvSpPr>
        <p:spPr>
          <a:xfrm>
            <a:off x="833438" y="1379538"/>
            <a:ext cx="8048625" cy="4249737"/>
          </a:xfrm>
        </p:spPr>
        <p:txBody>
          <a:bodyPr>
            <a:normAutofit fontScale="77500" lnSpcReduction="20000"/>
          </a:bodyPr>
          <a:lstStyle/>
          <a:p>
            <a:pPr>
              <a:buClrTx/>
              <a:buFontTx/>
              <a:buChar char="•"/>
            </a:pPr>
            <a:r>
              <a:rPr lang="en-US"/>
              <a:t>An interface can have variables .</a:t>
            </a:r>
          </a:p>
          <a:p>
            <a:pPr>
              <a:buClrTx/>
              <a:buFontTx/>
              <a:buChar char="•"/>
            </a:pPr>
            <a:r>
              <a:rPr lang="en-US" sz="1800"/>
              <a:t>interface iconstant {</a:t>
            </a:r>
          </a:p>
          <a:p>
            <a:pPr>
              <a:buClrTx/>
              <a:buFontTx/>
              <a:buChar char="•"/>
            </a:pPr>
            <a:r>
              <a:rPr lang="en-US" sz="1800"/>
              <a:t>	int Age = 30;</a:t>
            </a:r>
          </a:p>
          <a:p>
            <a:pPr>
              <a:buClrTx/>
              <a:buFontTx/>
              <a:buChar char="•"/>
            </a:pPr>
            <a:r>
              <a:rPr lang="en-US" sz="1800"/>
              <a:t>	String Name = “abcd”;</a:t>
            </a:r>
          </a:p>
          <a:p>
            <a:pPr>
              <a:buClrTx/>
              <a:buFontTx/>
              <a:buChar char="•"/>
            </a:pPr>
            <a:r>
              <a:rPr lang="en-US" sz="1800"/>
              <a:t>}</a:t>
            </a:r>
          </a:p>
          <a:p>
            <a:pPr>
              <a:buClrTx/>
              <a:buFontTx/>
              <a:buChar char="•"/>
            </a:pPr>
            <a:endParaRPr lang="en-US" sz="1800"/>
          </a:p>
          <a:p>
            <a:pPr>
              <a:buClrTx/>
              <a:buFontTx/>
              <a:buChar char="•"/>
            </a:pPr>
            <a:r>
              <a:rPr lang="en-US"/>
              <a:t>These variables act as constants and the implementing class can not change these variables.</a:t>
            </a:r>
          </a:p>
          <a:p>
            <a:pPr>
              <a:buClrTx/>
              <a:buFontTx/>
              <a:buChar char="•"/>
            </a:pPr>
            <a:endParaRPr lang="en-US"/>
          </a:p>
          <a:p>
            <a:pPr>
              <a:buClrTx/>
              <a:buFontTx/>
              <a:buChar char="•"/>
            </a:pPr>
            <a:endParaRPr lang="en-US" sz="1800"/>
          </a:p>
          <a:p>
            <a:pPr>
              <a:buClrTx/>
              <a:buFontTx/>
              <a:buChar char="•"/>
            </a:pPr>
            <a:endParaRPr lang="en-US" sz="1800"/>
          </a:p>
          <a:p>
            <a:pPr>
              <a:buClrTx/>
              <a:buFontTx/>
              <a:buChar char="•"/>
            </a:pPr>
            <a:r>
              <a:rPr lang="en-US" sz="1800"/>
              <a:t>class class1 implements iconstant {</a:t>
            </a:r>
          </a:p>
          <a:p>
            <a:pPr>
              <a:buClrTx/>
              <a:buFontTx/>
              <a:buChar char="•"/>
            </a:pPr>
            <a:r>
              <a:rPr lang="en-US" sz="1800"/>
              <a:t>    void print() {</a:t>
            </a:r>
          </a:p>
          <a:p>
            <a:pPr>
              <a:buClrTx/>
              <a:buFontTx/>
              <a:buChar char="•"/>
            </a:pPr>
            <a:r>
              <a:rPr lang="en-US" sz="1800"/>
              <a:t>	System.out.println( “name is “ + Name);</a:t>
            </a:r>
          </a:p>
          <a:p>
            <a:pPr>
              <a:buClrTx/>
              <a:buFontTx/>
              <a:buChar char="•"/>
            </a:pPr>
            <a:r>
              <a:rPr lang="en-US" sz="1800"/>
              <a:t>	System.out.println( “age is “ + Age);</a:t>
            </a:r>
          </a:p>
          <a:p>
            <a:pPr>
              <a:buClrTx/>
              <a:buFontTx/>
              <a:buChar char="•"/>
            </a:pPr>
            <a:r>
              <a:rPr lang="en-US" sz="1800"/>
              <a:t>    }</a:t>
            </a:r>
          </a:p>
          <a:p>
            <a:pPr>
              <a:buClrTx/>
              <a:buFontTx/>
              <a:buChar char="•"/>
            </a:pPr>
            <a:r>
              <a:rPr lang="en-US" sz="1800"/>
              <a:t>}</a:t>
            </a:r>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p:cNvSpPr>
            <a:spLocks noGrp="1" noChangeArrowheads="1"/>
          </p:cNvSpPr>
          <p:nvPr>
            <p:ph type="title"/>
          </p:nvPr>
        </p:nvSpPr>
        <p:spPr/>
        <p:txBody>
          <a:bodyPr/>
          <a:lstStyle/>
          <a:p>
            <a:r>
              <a:rPr lang="en-US"/>
              <a:t>Interface Uses</a:t>
            </a:r>
          </a:p>
        </p:txBody>
      </p:sp>
      <p:sp>
        <p:nvSpPr>
          <p:cNvPr id="848899" name="Rectangle 3"/>
          <p:cNvSpPr>
            <a:spLocks noGrp="1" noChangeArrowheads="1"/>
          </p:cNvSpPr>
          <p:nvPr>
            <p:ph type="body" idx="1"/>
          </p:nvPr>
        </p:nvSpPr>
        <p:spPr/>
        <p:txBody>
          <a:bodyPr/>
          <a:lstStyle/>
          <a:p>
            <a:r>
              <a:rPr lang="en-US"/>
              <a:t>Interface Uses</a:t>
            </a:r>
          </a:p>
        </p:txBody>
      </p:sp>
      <p:sp>
        <p:nvSpPr>
          <p:cNvPr id="848900" name="Rectangle 4"/>
          <p:cNvSpPr>
            <a:spLocks noChangeArrowheads="1"/>
          </p:cNvSpPr>
          <p:nvPr/>
        </p:nvSpPr>
        <p:spPr bwMode="auto">
          <a:xfrm>
            <a:off x="306388" y="1731963"/>
            <a:ext cx="8469312" cy="4093428"/>
          </a:xfrm>
          <a:prstGeom prst="rect">
            <a:avLst/>
          </a:prstGeom>
          <a:noFill/>
          <a:ln w="9525">
            <a:noFill/>
            <a:miter lim="800000"/>
            <a:headEnd/>
            <a:tailEnd/>
          </a:ln>
          <a:effectLst/>
        </p:spPr>
        <p:txBody>
          <a:bodyPr>
            <a:spAutoFit/>
          </a:bodyPr>
          <a:lstStyle/>
          <a:p>
            <a:pPr algn="l"/>
            <a:endParaRPr lang="en-US" sz="2000" dirty="0" smtClean="0"/>
          </a:p>
          <a:p>
            <a:pPr algn="l"/>
            <a:r>
              <a:rPr lang="en-US" sz="2000" dirty="0" smtClean="0"/>
              <a:t>Why </a:t>
            </a:r>
            <a:r>
              <a:rPr lang="en-US" sz="2000" dirty="0"/>
              <a:t>do we use Interfaces?</a:t>
            </a:r>
          </a:p>
          <a:p>
            <a:pPr algn="l"/>
            <a:endParaRPr lang="en-US" sz="2000" dirty="0"/>
          </a:p>
          <a:p>
            <a:pPr algn="l">
              <a:buFont typeface="Wingdings" pitchFamily="2" charset="2"/>
              <a:buChar char="§"/>
            </a:pPr>
            <a:r>
              <a:rPr lang="en-US" sz="2000" b="0" dirty="0"/>
              <a:t> To reveal an object's programming interface (functionality of the object) without revealing its implementation</a:t>
            </a:r>
          </a:p>
          <a:p>
            <a:pPr algn="l"/>
            <a:r>
              <a:rPr lang="en-US" sz="2000" b="0" dirty="0"/>
              <a:t>      – This is the concept of encapsulation</a:t>
            </a:r>
          </a:p>
          <a:p>
            <a:pPr algn="l"/>
            <a:r>
              <a:rPr lang="en-US" sz="2000" b="0" dirty="0"/>
              <a:t>      – The implementation can change without affecting the caller of the interface</a:t>
            </a:r>
          </a:p>
          <a:p>
            <a:pPr algn="l"/>
            <a:r>
              <a:rPr lang="en-US" sz="2000" b="0" dirty="0"/>
              <a:t>      – The caller does not need the implementation at the compile time</a:t>
            </a:r>
          </a:p>
          <a:p>
            <a:pPr algn="l"/>
            <a:endParaRPr lang="en-US" sz="2000" b="0" dirty="0"/>
          </a:p>
          <a:p>
            <a:pPr algn="l">
              <a:buFont typeface="Wingdings" pitchFamily="2" charset="2"/>
              <a:buChar char="§"/>
            </a:pPr>
            <a:r>
              <a:rPr lang="en-US" sz="2000" b="0" dirty="0"/>
              <a:t> It needs only the interface at the compile time</a:t>
            </a:r>
          </a:p>
          <a:p>
            <a:pPr algn="l">
              <a:buFont typeface="Wingdings" pitchFamily="2" charset="2"/>
              <a:buNone/>
            </a:pPr>
            <a:endParaRPr lang="en-US" sz="2000" b="0" dirty="0"/>
          </a:p>
          <a:p>
            <a:pPr algn="l">
              <a:buFont typeface="Wingdings" pitchFamily="2" charset="2"/>
              <a:buChar char="§"/>
            </a:pPr>
            <a:r>
              <a:rPr lang="en-US" sz="2000" b="0" dirty="0"/>
              <a:t> During runtime, actual object instance is associated with the interface type</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2"/>
          <p:cNvSpPr>
            <a:spLocks noGrp="1" noChangeArrowheads="1"/>
          </p:cNvSpPr>
          <p:nvPr>
            <p:ph type="title"/>
          </p:nvPr>
        </p:nvSpPr>
        <p:spPr/>
        <p:txBody>
          <a:bodyPr/>
          <a:lstStyle/>
          <a:p>
            <a:r>
              <a:rPr lang="en-US"/>
              <a:t>Contd.</a:t>
            </a:r>
          </a:p>
        </p:txBody>
      </p:sp>
      <p:sp>
        <p:nvSpPr>
          <p:cNvPr id="849923" name="Rectangle 3"/>
          <p:cNvSpPr>
            <a:spLocks noGrp="1" noChangeArrowheads="1"/>
          </p:cNvSpPr>
          <p:nvPr>
            <p:ph type="body" idx="1"/>
          </p:nvPr>
        </p:nvSpPr>
        <p:spPr/>
        <p:txBody>
          <a:bodyPr/>
          <a:lstStyle/>
          <a:p>
            <a:r>
              <a:rPr lang="en-US"/>
              <a:t>Interface Uses</a:t>
            </a:r>
          </a:p>
        </p:txBody>
      </p:sp>
      <p:sp>
        <p:nvSpPr>
          <p:cNvPr id="849924" name="Rectangle 4"/>
          <p:cNvSpPr>
            <a:spLocks noChangeArrowheads="1"/>
          </p:cNvSpPr>
          <p:nvPr/>
        </p:nvSpPr>
        <p:spPr bwMode="auto">
          <a:xfrm>
            <a:off x="495300" y="1587500"/>
            <a:ext cx="8051800" cy="4340225"/>
          </a:xfrm>
          <a:prstGeom prst="rect">
            <a:avLst/>
          </a:prstGeom>
          <a:noFill/>
          <a:ln w="9525">
            <a:noFill/>
            <a:miter lim="800000"/>
            <a:headEnd/>
            <a:tailEnd/>
          </a:ln>
          <a:effectLst/>
        </p:spPr>
        <p:txBody>
          <a:bodyPr>
            <a:spAutoFit/>
          </a:bodyPr>
          <a:lstStyle/>
          <a:p>
            <a:pPr algn="l"/>
            <a:r>
              <a:rPr lang="en-US" b="0"/>
              <a:t>To have unrelated classes implement similar methods (behaviors)</a:t>
            </a:r>
          </a:p>
          <a:p>
            <a:pPr algn="l"/>
            <a:r>
              <a:rPr lang="en-US" sz="2000" b="0"/>
              <a:t>      – One class is not a sub-class of another</a:t>
            </a:r>
          </a:p>
          <a:p>
            <a:pPr algn="l"/>
            <a:endParaRPr lang="en-US" sz="2000" b="0"/>
          </a:p>
          <a:p>
            <a:pPr algn="l">
              <a:buFont typeface="Wingdings" pitchFamily="2" charset="2"/>
              <a:buChar char="§"/>
            </a:pPr>
            <a:r>
              <a:rPr lang="en-US" b="0"/>
              <a:t> Example:</a:t>
            </a:r>
          </a:p>
          <a:p>
            <a:pPr algn="l"/>
            <a:r>
              <a:rPr lang="en-US" sz="2000" b="0"/>
              <a:t>      – Class </a:t>
            </a:r>
            <a:r>
              <a:rPr lang="en-US" sz="2000" b="0">
                <a:solidFill>
                  <a:srgbClr val="1318E3"/>
                </a:solidFill>
              </a:rPr>
              <a:t>Line</a:t>
            </a:r>
            <a:r>
              <a:rPr lang="en-US" sz="2000" b="0"/>
              <a:t> and Class </a:t>
            </a:r>
            <a:r>
              <a:rPr lang="en-US" sz="2000" b="0">
                <a:solidFill>
                  <a:srgbClr val="1318E3"/>
                </a:solidFill>
              </a:rPr>
              <a:t>MyInteger</a:t>
            </a:r>
          </a:p>
          <a:p>
            <a:pPr algn="l"/>
            <a:endParaRPr lang="en-US" b="0"/>
          </a:p>
          <a:p>
            <a:pPr algn="l">
              <a:buFont typeface="Wingdings" pitchFamily="2" charset="2"/>
              <a:buChar char="§"/>
            </a:pPr>
            <a:r>
              <a:rPr lang="en-US" b="0"/>
              <a:t> They are not related through inheritance</a:t>
            </a:r>
          </a:p>
          <a:p>
            <a:pPr algn="l"/>
            <a:endParaRPr lang="en-US" b="0"/>
          </a:p>
          <a:p>
            <a:pPr algn="l">
              <a:buFont typeface="Wingdings" pitchFamily="2" charset="2"/>
              <a:buChar char="§"/>
            </a:pPr>
            <a:r>
              <a:rPr lang="en-US" b="0"/>
              <a:t> You want both to implement comparison methods</a:t>
            </a:r>
          </a:p>
          <a:p>
            <a:pPr lvl="1" algn="l"/>
            <a:r>
              <a:rPr lang="en-US" sz="2000" b="0">
                <a:solidFill>
                  <a:srgbClr val="1318E3"/>
                </a:solidFill>
              </a:rPr>
              <a:t>– checkIsGreater(Object x, Object y)</a:t>
            </a:r>
          </a:p>
          <a:p>
            <a:pPr lvl="1" algn="l"/>
            <a:r>
              <a:rPr lang="en-US" sz="2000" b="0">
                <a:solidFill>
                  <a:srgbClr val="1318E3"/>
                </a:solidFill>
              </a:rPr>
              <a:t>– checkIsLess(Object x, Object y)</a:t>
            </a:r>
          </a:p>
          <a:p>
            <a:pPr lvl="1" algn="l"/>
            <a:r>
              <a:rPr lang="en-US" sz="2000" b="0">
                <a:solidFill>
                  <a:srgbClr val="1318E3"/>
                </a:solidFill>
              </a:rPr>
              <a:t>– checkIsEqual(Object x, Object y)</a:t>
            </a:r>
          </a:p>
          <a:p>
            <a:pPr lvl="1" algn="l"/>
            <a:r>
              <a:rPr lang="en-US" sz="2000" b="0"/>
              <a:t>– Define </a:t>
            </a:r>
            <a:r>
              <a:rPr lang="en-US" sz="2000" b="0">
                <a:solidFill>
                  <a:srgbClr val="1318E3"/>
                </a:solidFill>
              </a:rPr>
              <a:t>Comparison</a:t>
            </a:r>
            <a:r>
              <a:rPr lang="en-US" sz="2000" b="0"/>
              <a:t> interface which has the three abstract methods above</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noChangeArrowheads="1"/>
          </p:cNvSpPr>
          <p:nvPr>
            <p:ph type="title"/>
          </p:nvPr>
        </p:nvSpPr>
        <p:spPr/>
        <p:txBody>
          <a:bodyPr/>
          <a:lstStyle/>
          <a:p>
            <a:r>
              <a:rPr lang="en-US"/>
              <a:t>Interfaces &amp; Abstract Class</a:t>
            </a:r>
          </a:p>
        </p:txBody>
      </p:sp>
      <p:sp>
        <p:nvSpPr>
          <p:cNvPr id="852995" name="Rectangle 3"/>
          <p:cNvSpPr>
            <a:spLocks noGrp="1" noChangeArrowheads="1"/>
          </p:cNvSpPr>
          <p:nvPr>
            <p:ph type="body" idx="1"/>
          </p:nvPr>
        </p:nvSpPr>
        <p:spPr>
          <a:xfrm>
            <a:off x="306388" y="889000"/>
            <a:ext cx="8637587" cy="5211763"/>
          </a:xfrm>
        </p:spPr>
        <p:txBody>
          <a:bodyPr/>
          <a:lstStyle/>
          <a:p>
            <a:pPr>
              <a:lnSpc>
                <a:spcPct val="85000"/>
              </a:lnSpc>
              <a:spcBef>
                <a:spcPct val="0"/>
              </a:spcBef>
              <a:buClrTx/>
              <a:buFontTx/>
              <a:buNone/>
            </a:pPr>
            <a:r>
              <a:rPr lang="en-US" b="1"/>
              <a:t>Interface vs. Abstract Class</a:t>
            </a:r>
          </a:p>
          <a:p>
            <a:endParaRPr lang="en-US"/>
          </a:p>
        </p:txBody>
      </p:sp>
      <p:sp>
        <p:nvSpPr>
          <p:cNvPr id="852996" name="Rectangle 4"/>
          <p:cNvSpPr>
            <a:spLocks noChangeArrowheads="1"/>
          </p:cNvSpPr>
          <p:nvPr/>
        </p:nvSpPr>
        <p:spPr bwMode="auto">
          <a:xfrm>
            <a:off x="482600" y="1274763"/>
            <a:ext cx="8461375" cy="3357562"/>
          </a:xfrm>
          <a:prstGeom prst="rect">
            <a:avLst/>
          </a:prstGeom>
          <a:noFill/>
          <a:ln w="9525">
            <a:noFill/>
            <a:miter lim="800000"/>
            <a:headEnd/>
            <a:tailEnd/>
          </a:ln>
          <a:effectLst/>
        </p:spPr>
        <p:txBody>
          <a:bodyPr>
            <a:spAutoFit/>
          </a:bodyPr>
          <a:lstStyle/>
          <a:p>
            <a:pPr algn="l">
              <a:buFont typeface="Wingdings" pitchFamily="2" charset="2"/>
              <a:buChar char="§"/>
            </a:pPr>
            <a:r>
              <a:rPr lang="en-US" b="0"/>
              <a:t> All methods of an Interface are abstract methods while some methods of an Abstract class are abstract methods</a:t>
            </a:r>
          </a:p>
          <a:p>
            <a:pPr algn="l"/>
            <a:r>
              <a:rPr lang="en-US" sz="2000" b="0"/>
              <a:t>     – Abstract methods of abstract class have abstract Modifier</a:t>
            </a:r>
          </a:p>
          <a:p>
            <a:pPr algn="l"/>
            <a:endParaRPr lang="en-US" b="0"/>
          </a:p>
          <a:p>
            <a:pPr algn="l">
              <a:buFont typeface="Wingdings" pitchFamily="2" charset="2"/>
              <a:buChar char="§"/>
            </a:pPr>
            <a:r>
              <a:rPr lang="en-US" b="0"/>
              <a:t> An interface can only define constants while abstract class can have fields.</a:t>
            </a:r>
          </a:p>
          <a:p>
            <a:pPr algn="l"/>
            <a:endParaRPr lang="en-US" b="0"/>
          </a:p>
          <a:p>
            <a:pPr algn="l">
              <a:buFont typeface="Wingdings" pitchFamily="2" charset="2"/>
              <a:buChar char="§"/>
            </a:pPr>
            <a:r>
              <a:rPr lang="en-US" b="0"/>
              <a:t> Interfaces have no direct inherited relationship with any particular class, they are defined independently.</a:t>
            </a:r>
          </a:p>
          <a:p>
            <a:pPr algn="just"/>
            <a:r>
              <a:rPr lang="en-US" sz="2000" b="0"/>
              <a:t>    – Interfaces themselves have inheritance relationship among themselves.</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Rectangle 2"/>
          <p:cNvSpPr>
            <a:spLocks noGrp="1" noChangeArrowheads="1"/>
          </p:cNvSpPr>
          <p:nvPr>
            <p:ph type="title"/>
          </p:nvPr>
        </p:nvSpPr>
        <p:spPr>
          <a:xfrm>
            <a:off x="0" y="401638"/>
            <a:ext cx="9144000" cy="547687"/>
          </a:xfrm>
        </p:spPr>
        <p:txBody>
          <a:bodyPr>
            <a:normAutofit fontScale="90000"/>
          </a:bodyPr>
          <a:lstStyle/>
          <a:p>
            <a:r>
              <a:rPr lang="en-US" sz="2600" b="0"/>
              <a:t>When to use an Abstract Class over Interface?</a:t>
            </a:r>
            <a:br>
              <a:rPr lang="en-US" sz="2600" b="0"/>
            </a:br>
            <a:endParaRPr lang="en-US" sz="2600" b="0"/>
          </a:p>
        </p:txBody>
      </p:sp>
      <p:sp>
        <p:nvSpPr>
          <p:cNvPr id="856067" name="Rectangle 3"/>
          <p:cNvSpPr>
            <a:spLocks noGrp="1" noChangeArrowheads="1"/>
          </p:cNvSpPr>
          <p:nvPr>
            <p:ph type="body" idx="1"/>
          </p:nvPr>
        </p:nvSpPr>
        <p:spPr/>
        <p:txBody>
          <a:bodyPr>
            <a:normAutofit fontScale="77500" lnSpcReduction="20000"/>
          </a:bodyPr>
          <a:lstStyle/>
          <a:p>
            <a:pPr algn="just"/>
            <a:r>
              <a:rPr lang="en-US"/>
              <a:t>For non-abstract methods, you want to use them when you want to provide common implementation code for all sub-classes.</a:t>
            </a:r>
          </a:p>
          <a:p>
            <a:pPr>
              <a:buFont typeface="Wingdings" pitchFamily="2" charset="2"/>
              <a:buNone/>
            </a:pPr>
            <a:r>
              <a:rPr lang="en-US"/>
              <a:t>		– Reducing the duplication</a:t>
            </a:r>
          </a:p>
          <a:p>
            <a:pPr algn="just"/>
            <a:endParaRPr lang="en-US"/>
          </a:p>
          <a:p>
            <a:pPr algn="just"/>
            <a:r>
              <a:rPr lang="en-US"/>
              <a:t>For abstract methods, the motivation is the same with the ones in the interface – to impose a common behavior for all sun-classes without dictating how to implement it.</a:t>
            </a:r>
          </a:p>
          <a:p>
            <a:pPr algn="just"/>
            <a:endParaRPr lang="en-US"/>
          </a:p>
          <a:p>
            <a:pPr algn="just"/>
            <a:r>
              <a:rPr lang="en-US"/>
              <a:t>Remember a concrete can extend only one super class whether that super class is in the form of concrete class or abstract class.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p:txBody>
          <a:bodyPr/>
          <a:lstStyle/>
          <a:p>
            <a:r>
              <a:rPr lang="en-US" sz="3300"/>
              <a:t>More on Interfaces</a:t>
            </a:r>
          </a:p>
        </p:txBody>
      </p:sp>
      <p:sp>
        <p:nvSpPr>
          <p:cNvPr id="830467" name="Rectangle 3"/>
          <p:cNvSpPr>
            <a:spLocks noGrp="1" noChangeArrowheads="1"/>
          </p:cNvSpPr>
          <p:nvPr>
            <p:ph type="body" idx="1"/>
          </p:nvPr>
        </p:nvSpPr>
        <p:spPr>
          <a:xfrm>
            <a:off x="884238" y="1498600"/>
            <a:ext cx="7804150" cy="4187825"/>
          </a:xfrm>
        </p:spPr>
        <p:txBody>
          <a:bodyPr>
            <a:normAutofit fontScale="92500" lnSpcReduction="10000"/>
          </a:bodyPr>
          <a:lstStyle/>
          <a:p>
            <a:r>
              <a:rPr lang="en-US"/>
              <a:t>An interface can extend another interface. </a:t>
            </a:r>
          </a:p>
          <a:p>
            <a:r>
              <a:rPr lang="en-US" sz="1800"/>
              <a:t>Interface A {</a:t>
            </a:r>
          </a:p>
          <a:p>
            <a:pPr>
              <a:buFont typeface="Wingdings" pitchFamily="2" charset="2"/>
              <a:buNone/>
            </a:pPr>
            <a:r>
              <a:rPr lang="en-US" sz="1800"/>
              <a:t>		void methodA();</a:t>
            </a:r>
          </a:p>
          <a:p>
            <a:pPr>
              <a:buFont typeface="Wingdings" pitchFamily="2" charset="2"/>
              <a:buNone/>
            </a:pPr>
            <a:r>
              <a:rPr lang="en-US" sz="1800"/>
              <a:t>	}</a:t>
            </a:r>
          </a:p>
          <a:p>
            <a:endParaRPr lang="en-US" sz="1800"/>
          </a:p>
          <a:p>
            <a:r>
              <a:rPr lang="en-US" sz="1800"/>
              <a:t>Interface B extends A {</a:t>
            </a:r>
          </a:p>
          <a:p>
            <a:pPr>
              <a:buFont typeface="Wingdings" pitchFamily="2" charset="2"/>
              <a:buNone/>
            </a:pPr>
            <a:r>
              <a:rPr lang="en-US" sz="1800"/>
              <a:t>		void methodB();</a:t>
            </a:r>
          </a:p>
          <a:p>
            <a:pPr>
              <a:buFont typeface="Wingdings" pitchFamily="2" charset="2"/>
              <a:buNone/>
            </a:pPr>
            <a:r>
              <a:rPr lang="en-US" sz="1800"/>
              <a:t>	}</a:t>
            </a:r>
          </a:p>
          <a:p>
            <a:endParaRPr lang="en-US" sz="1800"/>
          </a:p>
          <a:p>
            <a:r>
              <a:rPr lang="en-US"/>
              <a:t>Now a class which implements interface B, should provide definitions for methodB as well as methodA</a:t>
            </a:r>
            <a:endParaRPr lang="en-US" sz="160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Rectangle 2"/>
          <p:cNvSpPr>
            <a:spLocks noGrp="1" noChangeArrowheads="1"/>
          </p:cNvSpPr>
          <p:nvPr>
            <p:ph type="title"/>
          </p:nvPr>
        </p:nvSpPr>
        <p:spPr/>
        <p:txBody>
          <a:bodyPr/>
          <a:lstStyle/>
          <a:p>
            <a:r>
              <a:rPr lang="en-US"/>
              <a:t>Contd.</a:t>
            </a:r>
          </a:p>
        </p:txBody>
      </p:sp>
      <p:sp>
        <p:nvSpPr>
          <p:cNvPr id="854019" name="Rectangle 3"/>
          <p:cNvSpPr>
            <a:spLocks noGrp="1" noChangeArrowheads="1"/>
          </p:cNvSpPr>
          <p:nvPr>
            <p:ph type="body" idx="1"/>
          </p:nvPr>
        </p:nvSpPr>
        <p:spPr/>
        <p:txBody>
          <a:bodyPr>
            <a:normAutofit fontScale="92500" lnSpcReduction="20000"/>
          </a:bodyPr>
          <a:lstStyle/>
          <a:p>
            <a:r>
              <a:rPr lang="en-US"/>
              <a:t>If you define a reference variable whose type is an interface, any object you assign to it must be an instance of a class that implements the interface</a:t>
            </a:r>
          </a:p>
          <a:p>
            <a:endParaRPr lang="en-US"/>
          </a:p>
          <a:p>
            <a:r>
              <a:rPr lang="en-US"/>
              <a:t>Let's say Person class implements </a:t>
            </a:r>
            <a:r>
              <a:rPr lang="en-US" i="1"/>
              <a:t>PersonInterface </a:t>
            </a:r>
            <a:r>
              <a:rPr lang="en-US"/>
              <a:t>interface</a:t>
            </a:r>
          </a:p>
          <a:p>
            <a:pPr>
              <a:buFont typeface="Wingdings" pitchFamily="2" charset="2"/>
              <a:buNone/>
            </a:pPr>
            <a:r>
              <a:rPr lang="en-US"/>
              <a:t>	You can do</a:t>
            </a:r>
          </a:p>
          <a:p>
            <a:pPr>
              <a:buFont typeface="Wingdings" pitchFamily="2" charset="2"/>
              <a:buNone/>
            </a:pPr>
            <a:r>
              <a:rPr lang="en-US" i="1">
                <a:solidFill>
                  <a:srgbClr val="1318E3"/>
                </a:solidFill>
              </a:rPr>
              <a:t>		</a:t>
            </a:r>
            <a:r>
              <a:rPr lang="en-US" sz="2000" i="1">
                <a:solidFill>
                  <a:srgbClr val="1318E3"/>
                </a:solidFill>
              </a:rPr>
              <a:t>– Person p1 = new Person();</a:t>
            </a:r>
          </a:p>
          <a:p>
            <a:pPr>
              <a:buFont typeface="Wingdings" pitchFamily="2" charset="2"/>
              <a:buNone/>
            </a:pPr>
            <a:r>
              <a:rPr lang="en-US" sz="2000" i="1">
                <a:solidFill>
                  <a:srgbClr val="1318E3"/>
                </a:solidFill>
              </a:rPr>
              <a:t>		– PersonInterface pi1 = p1;</a:t>
            </a:r>
          </a:p>
          <a:p>
            <a:pPr>
              <a:buFont typeface="Wingdings" pitchFamily="2" charset="2"/>
              <a:buNone/>
            </a:pPr>
            <a:r>
              <a:rPr lang="en-US" sz="2000" i="1">
                <a:solidFill>
                  <a:srgbClr val="1318E3"/>
                </a:solidFill>
              </a:rPr>
              <a:t>		– PersonInterface pi2 = new Person();</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p:txBody>
          <a:bodyPr/>
          <a:lstStyle/>
          <a:p>
            <a:r>
              <a:rPr lang="en-US"/>
              <a:t>Dynamic Method Dispatch</a:t>
            </a:r>
          </a:p>
        </p:txBody>
      </p:sp>
      <p:sp>
        <p:nvSpPr>
          <p:cNvPr id="850947" name="Rectangle 3"/>
          <p:cNvSpPr>
            <a:spLocks noGrp="1" noChangeArrowheads="1"/>
          </p:cNvSpPr>
          <p:nvPr>
            <p:ph type="body" idx="1"/>
          </p:nvPr>
        </p:nvSpPr>
        <p:spPr/>
        <p:txBody>
          <a:bodyPr>
            <a:normAutofit fontScale="92500" lnSpcReduction="10000"/>
          </a:bodyPr>
          <a:lstStyle/>
          <a:p>
            <a:pPr>
              <a:lnSpc>
                <a:spcPct val="80000"/>
              </a:lnSpc>
            </a:pPr>
            <a:r>
              <a:rPr lang="en-US" sz="2200"/>
              <a:t>Also known as Runtime Polymorphism</a:t>
            </a:r>
          </a:p>
          <a:p>
            <a:pPr>
              <a:lnSpc>
                <a:spcPct val="80000"/>
              </a:lnSpc>
            </a:pPr>
            <a:endParaRPr lang="en-US" sz="2200"/>
          </a:p>
          <a:p>
            <a:pPr>
              <a:lnSpc>
                <a:spcPct val="80000"/>
              </a:lnSpc>
            </a:pPr>
            <a:r>
              <a:rPr lang="en-US"/>
              <a:t>Interfaces enables polymorphism, since program may call an interface method, and the proper version of that method will be executed depending on the type of object instance passed to the interface method call.</a:t>
            </a:r>
            <a:endParaRPr lang="en-US" sz="2200"/>
          </a:p>
          <a:p>
            <a:pPr>
              <a:lnSpc>
                <a:spcPct val="80000"/>
              </a:lnSpc>
            </a:pPr>
            <a:endParaRPr lang="en-US" sz="2200"/>
          </a:p>
          <a:p>
            <a:pPr algn="just">
              <a:lnSpc>
                <a:spcPct val="80000"/>
              </a:lnSpc>
            </a:pPr>
            <a:r>
              <a:rPr lang="en-US" sz="2200"/>
              <a:t>A process in which a call to an overridden method is resolved at runtime rather than at compile-time. </a:t>
            </a:r>
          </a:p>
          <a:p>
            <a:pPr algn="just">
              <a:lnSpc>
                <a:spcPct val="80000"/>
              </a:lnSpc>
            </a:pPr>
            <a:endParaRPr lang="en-US" sz="2200"/>
          </a:p>
          <a:p>
            <a:pPr algn="just">
              <a:lnSpc>
                <a:spcPct val="80000"/>
              </a:lnSpc>
            </a:pPr>
            <a:r>
              <a:rPr lang="en-US" sz="2200"/>
              <a:t>In this process, an overridden method is called through the reference variable of a superclass. The determination of the method to be called is based on the object being referred to by the reference variable.</a:t>
            </a:r>
          </a:p>
          <a:p>
            <a:pPr algn="just">
              <a:lnSpc>
                <a:spcPct val="80000"/>
              </a:lnSpc>
              <a:buFont typeface="Wingdings" pitchFamily="2" charset="2"/>
              <a:buNone/>
            </a:pPr>
            <a:r>
              <a:rPr lang="en-US"/>
              <a:t> </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2"/>
          <p:cNvSpPr>
            <a:spLocks noGrp="1" noChangeArrowheads="1"/>
          </p:cNvSpPr>
          <p:nvPr>
            <p:ph type="title"/>
          </p:nvPr>
        </p:nvSpPr>
        <p:spPr/>
        <p:txBody>
          <a:bodyPr/>
          <a:lstStyle/>
          <a:p>
            <a:r>
              <a:rPr lang="en-US"/>
              <a:t>Example</a:t>
            </a:r>
          </a:p>
        </p:txBody>
      </p:sp>
      <p:sp>
        <p:nvSpPr>
          <p:cNvPr id="851971" name="Rectangle 3"/>
          <p:cNvSpPr>
            <a:spLocks noGrp="1" noChangeArrowheads="1"/>
          </p:cNvSpPr>
          <p:nvPr>
            <p:ph type="body" idx="1"/>
          </p:nvPr>
        </p:nvSpPr>
        <p:spPr>
          <a:xfrm>
            <a:off x="306388" y="965200"/>
            <a:ext cx="8637587" cy="5135563"/>
          </a:xfrm>
        </p:spPr>
        <p:txBody>
          <a:bodyPr>
            <a:normAutofit lnSpcReduction="10000"/>
          </a:bodyPr>
          <a:lstStyle/>
          <a:p>
            <a:pPr>
              <a:lnSpc>
                <a:spcPct val="70000"/>
              </a:lnSpc>
            </a:pPr>
            <a:r>
              <a:rPr lang="en-US" sz="1200" b="1">
                <a:latin typeface="Courier New" pitchFamily="49" charset="0"/>
              </a:rPr>
              <a:t>public interface myInterface {</a:t>
            </a:r>
          </a:p>
          <a:p>
            <a:pPr>
              <a:lnSpc>
                <a:spcPct val="70000"/>
              </a:lnSpc>
            </a:pPr>
            <a:endParaRPr lang="en-US" sz="1200" b="1">
              <a:latin typeface="Courier New" pitchFamily="49" charset="0"/>
            </a:endParaRPr>
          </a:p>
          <a:p>
            <a:pPr>
              <a:lnSpc>
                <a:spcPct val="70000"/>
              </a:lnSpc>
            </a:pPr>
            <a:r>
              <a:rPr lang="en-US" sz="1200" b="1">
                <a:latin typeface="Courier New" pitchFamily="49" charset="0"/>
              </a:rPr>
              <a:t>    public void method();</a:t>
            </a:r>
          </a:p>
          <a:p>
            <a:pPr>
              <a:lnSpc>
                <a:spcPct val="70000"/>
              </a:lnSpc>
            </a:pPr>
            <a:r>
              <a:rPr lang="en-US" sz="1200" b="1">
                <a:latin typeface="Courier New" pitchFamily="49" charset="0"/>
              </a:rPr>
              <a:t>}</a:t>
            </a:r>
          </a:p>
          <a:p>
            <a:pPr>
              <a:lnSpc>
                <a:spcPct val="70000"/>
              </a:lnSpc>
            </a:pPr>
            <a:r>
              <a:rPr lang="en-US" sz="1200" b="1">
                <a:latin typeface="Courier New" pitchFamily="49" charset="0"/>
              </a:rPr>
              <a:t>public</a:t>
            </a:r>
            <a:r>
              <a:rPr lang="en-US" sz="1200">
                <a:latin typeface="Courier New" pitchFamily="49" charset="0"/>
              </a:rPr>
              <a:t> </a:t>
            </a:r>
            <a:r>
              <a:rPr lang="en-US" sz="1200" b="1">
                <a:latin typeface="Courier New" pitchFamily="49" charset="0"/>
              </a:rPr>
              <a:t>class</a:t>
            </a:r>
            <a:r>
              <a:rPr lang="en-US" sz="1200">
                <a:latin typeface="Courier New" pitchFamily="49" charset="0"/>
              </a:rPr>
              <a:t> SubClass1 </a:t>
            </a:r>
            <a:r>
              <a:rPr lang="en-US" sz="1200" b="1">
                <a:latin typeface="Courier New" pitchFamily="49" charset="0"/>
              </a:rPr>
              <a:t>implements</a:t>
            </a:r>
            <a:r>
              <a:rPr lang="en-US" sz="1200">
                <a:latin typeface="Courier New" pitchFamily="49" charset="0"/>
              </a:rPr>
              <a:t> myInterface {</a:t>
            </a:r>
          </a:p>
          <a:p>
            <a:pPr>
              <a:lnSpc>
                <a:spcPct val="70000"/>
              </a:lnSpc>
            </a:pPr>
            <a:endParaRPr lang="en-US" sz="1200">
              <a:latin typeface="Courier New" pitchFamily="49" charset="0"/>
            </a:endParaRPr>
          </a:p>
          <a:p>
            <a:pPr>
              <a:lnSpc>
                <a:spcPct val="70000"/>
              </a:lnSpc>
            </a:pPr>
            <a:r>
              <a:rPr lang="en-US" sz="1200">
                <a:latin typeface="Courier New" pitchFamily="49" charset="0"/>
              </a:rPr>
              <a:t>    </a:t>
            </a:r>
            <a:r>
              <a:rPr lang="en-US" sz="1200" b="1">
                <a:latin typeface="Courier New" pitchFamily="49" charset="0"/>
              </a:rPr>
              <a:t>public</a:t>
            </a:r>
            <a:r>
              <a:rPr lang="en-US" sz="1200">
                <a:latin typeface="Courier New" pitchFamily="49" charset="0"/>
              </a:rPr>
              <a:t> </a:t>
            </a:r>
            <a:r>
              <a:rPr lang="en-US" sz="1200" b="1">
                <a:latin typeface="Courier New" pitchFamily="49" charset="0"/>
              </a:rPr>
              <a:t>void</a:t>
            </a:r>
            <a:r>
              <a:rPr lang="en-US" sz="1200">
                <a:latin typeface="Courier New" pitchFamily="49" charset="0"/>
              </a:rPr>
              <a:t> method(){</a:t>
            </a:r>
          </a:p>
          <a:p>
            <a:pPr>
              <a:lnSpc>
                <a:spcPct val="70000"/>
              </a:lnSpc>
            </a:pPr>
            <a:r>
              <a:rPr lang="en-US" sz="1200">
                <a:latin typeface="Courier New" pitchFamily="49" charset="0"/>
              </a:rPr>
              <a:t>        System.</a:t>
            </a:r>
            <a:r>
              <a:rPr lang="en-US" sz="1200" i="1">
                <a:latin typeface="Courier New" pitchFamily="49" charset="0"/>
              </a:rPr>
              <a:t>out</a:t>
            </a:r>
            <a:r>
              <a:rPr lang="en-US" sz="1200">
                <a:latin typeface="Courier New" pitchFamily="49" charset="0"/>
              </a:rPr>
              <a:t>.println("Inside SubClass1");</a:t>
            </a:r>
          </a:p>
          <a:p>
            <a:pPr>
              <a:lnSpc>
                <a:spcPct val="70000"/>
              </a:lnSpc>
            </a:pPr>
            <a:r>
              <a:rPr lang="en-US" sz="1200">
                <a:latin typeface="Courier New" pitchFamily="49" charset="0"/>
              </a:rPr>
              <a:t>    }</a:t>
            </a:r>
          </a:p>
          <a:p>
            <a:pPr>
              <a:lnSpc>
                <a:spcPct val="70000"/>
              </a:lnSpc>
            </a:pPr>
            <a:r>
              <a:rPr lang="en-US" sz="1200">
                <a:latin typeface="Courier New" pitchFamily="49" charset="0"/>
              </a:rPr>
              <a:t>}</a:t>
            </a:r>
          </a:p>
          <a:p>
            <a:pPr>
              <a:lnSpc>
                <a:spcPct val="70000"/>
              </a:lnSpc>
            </a:pPr>
            <a:r>
              <a:rPr lang="en-US" sz="1200" b="1">
                <a:latin typeface="Courier New" pitchFamily="49" charset="0"/>
              </a:rPr>
              <a:t>public</a:t>
            </a:r>
            <a:r>
              <a:rPr lang="en-US" sz="1200">
                <a:latin typeface="Courier New" pitchFamily="49" charset="0"/>
              </a:rPr>
              <a:t> </a:t>
            </a:r>
            <a:r>
              <a:rPr lang="en-US" sz="1200" b="1">
                <a:latin typeface="Courier New" pitchFamily="49" charset="0"/>
              </a:rPr>
              <a:t>class</a:t>
            </a:r>
            <a:r>
              <a:rPr lang="en-US" sz="1200">
                <a:latin typeface="Courier New" pitchFamily="49" charset="0"/>
              </a:rPr>
              <a:t> SubClass2 </a:t>
            </a:r>
            <a:r>
              <a:rPr lang="en-US" sz="1200" b="1">
                <a:latin typeface="Courier New" pitchFamily="49" charset="0"/>
              </a:rPr>
              <a:t>implements</a:t>
            </a:r>
            <a:r>
              <a:rPr lang="en-US" sz="1200">
                <a:latin typeface="Courier New" pitchFamily="49" charset="0"/>
              </a:rPr>
              <a:t> myInterface {</a:t>
            </a:r>
          </a:p>
          <a:p>
            <a:pPr>
              <a:lnSpc>
                <a:spcPct val="70000"/>
              </a:lnSpc>
            </a:pPr>
            <a:endParaRPr lang="en-US" sz="1200">
              <a:latin typeface="Courier New" pitchFamily="49" charset="0"/>
            </a:endParaRPr>
          </a:p>
          <a:p>
            <a:pPr>
              <a:lnSpc>
                <a:spcPct val="70000"/>
              </a:lnSpc>
            </a:pPr>
            <a:r>
              <a:rPr lang="en-US" sz="1200">
                <a:latin typeface="Courier New" pitchFamily="49" charset="0"/>
              </a:rPr>
              <a:t>    </a:t>
            </a:r>
            <a:r>
              <a:rPr lang="en-US" sz="1200" b="1">
                <a:latin typeface="Courier New" pitchFamily="49" charset="0"/>
              </a:rPr>
              <a:t>public</a:t>
            </a:r>
            <a:r>
              <a:rPr lang="en-US" sz="1200">
                <a:latin typeface="Courier New" pitchFamily="49" charset="0"/>
              </a:rPr>
              <a:t> </a:t>
            </a:r>
            <a:r>
              <a:rPr lang="en-US" sz="1200" b="1">
                <a:latin typeface="Courier New" pitchFamily="49" charset="0"/>
              </a:rPr>
              <a:t>void</a:t>
            </a:r>
            <a:r>
              <a:rPr lang="en-US" sz="1200">
                <a:latin typeface="Courier New" pitchFamily="49" charset="0"/>
              </a:rPr>
              <a:t> method(){</a:t>
            </a:r>
          </a:p>
          <a:p>
            <a:pPr>
              <a:lnSpc>
                <a:spcPct val="70000"/>
              </a:lnSpc>
            </a:pPr>
            <a:r>
              <a:rPr lang="en-US" sz="1200">
                <a:latin typeface="Courier New" pitchFamily="49" charset="0"/>
              </a:rPr>
              <a:t>        System.</a:t>
            </a:r>
            <a:r>
              <a:rPr lang="en-US" sz="1200" i="1">
                <a:latin typeface="Courier New" pitchFamily="49" charset="0"/>
              </a:rPr>
              <a:t>out</a:t>
            </a:r>
            <a:r>
              <a:rPr lang="en-US" sz="1200">
                <a:latin typeface="Courier New" pitchFamily="49" charset="0"/>
              </a:rPr>
              <a:t>.println("Inside SubClass2");</a:t>
            </a:r>
          </a:p>
          <a:p>
            <a:pPr>
              <a:lnSpc>
                <a:spcPct val="70000"/>
              </a:lnSpc>
            </a:pPr>
            <a:r>
              <a:rPr lang="en-US" sz="1200">
                <a:latin typeface="Courier New" pitchFamily="49" charset="0"/>
              </a:rPr>
              <a:t>    }</a:t>
            </a:r>
          </a:p>
          <a:p>
            <a:pPr>
              <a:lnSpc>
                <a:spcPct val="70000"/>
              </a:lnSpc>
            </a:pPr>
            <a:r>
              <a:rPr lang="en-US" sz="1200">
                <a:latin typeface="Courier New" pitchFamily="49" charset="0"/>
              </a:rPr>
              <a:t>}</a:t>
            </a:r>
          </a:p>
          <a:p>
            <a:pPr>
              <a:lnSpc>
                <a:spcPct val="70000"/>
              </a:lnSpc>
            </a:pPr>
            <a:endParaRPr lang="en-US" sz="1200">
              <a:latin typeface="Courier New" pitchFamily="49" charset="0"/>
            </a:endParaRPr>
          </a:p>
          <a:p>
            <a:pPr>
              <a:lnSpc>
                <a:spcPct val="70000"/>
              </a:lnSpc>
            </a:pPr>
            <a:r>
              <a:rPr lang="en-US" sz="1200" b="1">
                <a:latin typeface="Courier New" pitchFamily="49" charset="0"/>
              </a:rPr>
              <a:t>public</a:t>
            </a:r>
            <a:r>
              <a:rPr lang="en-US" sz="1200">
                <a:latin typeface="Courier New" pitchFamily="49" charset="0"/>
              </a:rPr>
              <a:t> </a:t>
            </a:r>
            <a:r>
              <a:rPr lang="en-US" sz="1200" b="1">
                <a:latin typeface="Courier New" pitchFamily="49" charset="0"/>
              </a:rPr>
              <a:t>class</a:t>
            </a:r>
            <a:r>
              <a:rPr lang="en-US" sz="1200">
                <a:latin typeface="Courier New" pitchFamily="49" charset="0"/>
              </a:rPr>
              <a:t> </a:t>
            </a:r>
            <a:r>
              <a:rPr lang="en-US" sz="1200" u="sng">
                <a:latin typeface="Courier New" pitchFamily="49" charset="0"/>
              </a:rPr>
              <a:t>Test</a:t>
            </a:r>
            <a:r>
              <a:rPr lang="en-US" sz="1200">
                <a:latin typeface="Courier New" pitchFamily="49" charset="0"/>
              </a:rPr>
              <a:t> {</a:t>
            </a:r>
          </a:p>
          <a:p>
            <a:pPr>
              <a:lnSpc>
                <a:spcPct val="70000"/>
              </a:lnSpc>
            </a:pPr>
            <a:endParaRPr lang="en-US" sz="1200">
              <a:latin typeface="Courier New" pitchFamily="49" charset="0"/>
            </a:endParaRPr>
          </a:p>
          <a:p>
            <a:pPr>
              <a:lnSpc>
                <a:spcPct val="70000"/>
              </a:lnSpc>
            </a:pPr>
            <a:r>
              <a:rPr lang="en-US" sz="1200">
                <a:latin typeface="Courier New" pitchFamily="49" charset="0"/>
              </a:rPr>
              <a:t>    </a:t>
            </a:r>
            <a:r>
              <a:rPr lang="en-US" sz="1200" b="1">
                <a:latin typeface="Courier New" pitchFamily="49" charset="0"/>
              </a:rPr>
              <a:t>public</a:t>
            </a:r>
            <a:r>
              <a:rPr lang="en-US" sz="1200">
                <a:latin typeface="Courier New" pitchFamily="49" charset="0"/>
              </a:rPr>
              <a:t> </a:t>
            </a:r>
            <a:r>
              <a:rPr lang="en-US" sz="1200" b="1">
                <a:latin typeface="Courier New" pitchFamily="49" charset="0"/>
              </a:rPr>
              <a:t>static</a:t>
            </a:r>
            <a:r>
              <a:rPr lang="en-US" sz="1200">
                <a:latin typeface="Courier New" pitchFamily="49" charset="0"/>
              </a:rPr>
              <a:t> </a:t>
            </a:r>
            <a:r>
              <a:rPr lang="en-US" sz="1200" b="1">
                <a:latin typeface="Courier New" pitchFamily="49" charset="0"/>
              </a:rPr>
              <a:t>void</a:t>
            </a:r>
            <a:r>
              <a:rPr lang="en-US" sz="1200">
                <a:latin typeface="Courier New" pitchFamily="49" charset="0"/>
              </a:rPr>
              <a:t> main(String args[]) {</a:t>
            </a:r>
          </a:p>
          <a:p>
            <a:pPr>
              <a:lnSpc>
                <a:spcPct val="70000"/>
              </a:lnSpc>
            </a:pPr>
            <a:endParaRPr lang="en-US" sz="1200">
              <a:latin typeface="Courier New" pitchFamily="49" charset="0"/>
            </a:endParaRPr>
          </a:p>
          <a:p>
            <a:pPr>
              <a:lnSpc>
                <a:spcPct val="70000"/>
              </a:lnSpc>
            </a:pPr>
            <a:r>
              <a:rPr lang="en-US" sz="1200">
                <a:latin typeface="Courier New" pitchFamily="49" charset="0"/>
              </a:rPr>
              <a:t>        myInterface myInterface = </a:t>
            </a:r>
            <a:r>
              <a:rPr lang="en-US" sz="1200" b="1">
                <a:latin typeface="Courier New" pitchFamily="49" charset="0"/>
              </a:rPr>
              <a:t>new</a:t>
            </a:r>
            <a:r>
              <a:rPr lang="en-US" sz="1200">
                <a:latin typeface="Courier New" pitchFamily="49" charset="0"/>
              </a:rPr>
              <a:t> SubClass1();</a:t>
            </a:r>
          </a:p>
          <a:p>
            <a:pPr>
              <a:lnSpc>
                <a:spcPct val="70000"/>
              </a:lnSpc>
            </a:pPr>
            <a:r>
              <a:rPr lang="en-US" sz="1200">
                <a:latin typeface="Courier New" pitchFamily="49" charset="0"/>
              </a:rPr>
              <a:t>        myInterface.method();</a:t>
            </a:r>
          </a:p>
          <a:p>
            <a:pPr>
              <a:lnSpc>
                <a:spcPct val="70000"/>
              </a:lnSpc>
            </a:pPr>
            <a:endParaRPr lang="en-US" sz="1200">
              <a:latin typeface="Courier New" pitchFamily="49" charset="0"/>
            </a:endParaRPr>
          </a:p>
          <a:p>
            <a:pPr>
              <a:lnSpc>
                <a:spcPct val="70000"/>
              </a:lnSpc>
            </a:pPr>
            <a:r>
              <a:rPr lang="en-US" sz="1200">
                <a:latin typeface="Courier New" pitchFamily="49" charset="0"/>
              </a:rPr>
              <a:t>        myInterface = </a:t>
            </a:r>
            <a:r>
              <a:rPr lang="en-US" sz="1200" b="1">
                <a:latin typeface="Courier New" pitchFamily="49" charset="0"/>
              </a:rPr>
              <a:t>new</a:t>
            </a:r>
            <a:r>
              <a:rPr lang="en-US" sz="1200">
                <a:latin typeface="Courier New" pitchFamily="49" charset="0"/>
              </a:rPr>
              <a:t> SubClass2();</a:t>
            </a:r>
          </a:p>
          <a:p>
            <a:pPr>
              <a:lnSpc>
                <a:spcPct val="70000"/>
              </a:lnSpc>
            </a:pPr>
            <a:r>
              <a:rPr lang="en-US" sz="1200">
                <a:latin typeface="Courier New" pitchFamily="49" charset="0"/>
              </a:rPr>
              <a:t>        myInterface.method();</a:t>
            </a:r>
          </a:p>
          <a:p>
            <a:pPr>
              <a:lnSpc>
                <a:spcPct val="70000"/>
              </a:lnSpc>
            </a:pPr>
            <a:r>
              <a:rPr lang="en-US" sz="1200">
                <a:latin typeface="Courier New" pitchFamily="49" charset="0"/>
              </a:rPr>
              <a:t>    }</a:t>
            </a:r>
          </a:p>
          <a:p>
            <a:pPr>
              <a:lnSpc>
                <a:spcPct val="70000"/>
              </a:lnSpc>
            </a:pPr>
            <a:r>
              <a:rPr lang="en-US" sz="1200">
                <a:latin typeface="Courier New" pitchFamily="49" charset="0"/>
              </a:rPr>
              <a:t>}</a:t>
            </a:r>
          </a:p>
          <a:p>
            <a:pPr>
              <a:lnSpc>
                <a:spcPct val="70000"/>
              </a:lnSpc>
            </a:pPr>
            <a:endParaRPr lang="en-US" sz="1200">
              <a:latin typeface="Courier New" pitchFamily="49" charset="0"/>
            </a:endParaRPr>
          </a:p>
          <a:p>
            <a:pPr>
              <a:lnSpc>
                <a:spcPct val="70000"/>
              </a:lnSpc>
            </a:pPr>
            <a:r>
              <a:rPr lang="en-US" sz="1200">
                <a:latin typeface="Courier New" pitchFamily="49" charset="0"/>
              </a:rPr>
              <a:t>OutPut – </a:t>
            </a:r>
          </a:p>
          <a:p>
            <a:pPr>
              <a:lnSpc>
                <a:spcPct val="70000"/>
              </a:lnSpc>
            </a:pPr>
            <a:r>
              <a:rPr lang="en-US" sz="1200">
                <a:latin typeface="Courier New" pitchFamily="49" charset="0"/>
              </a:rPr>
              <a:t>Inside SubClass1</a:t>
            </a:r>
          </a:p>
          <a:p>
            <a:pPr>
              <a:lnSpc>
                <a:spcPct val="70000"/>
              </a:lnSpc>
            </a:pPr>
            <a:r>
              <a:rPr lang="en-US" sz="1200">
                <a:latin typeface="Courier New" pitchFamily="49" charset="0"/>
              </a:rPr>
              <a:t>Inside SubClass2</a:t>
            </a:r>
          </a:p>
          <a:p>
            <a:pPr>
              <a:lnSpc>
                <a:spcPct val="70000"/>
              </a:lnSpc>
            </a:pPr>
            <a:endParaRPr lang="en-US" sz="1200">
              <a:latin typeface="Courier New" pitchFamily="49" charset="0"/>
            </a:endParaRPr>
          </a:p>
          <a:p>
            <a:pPr>
              <a:lnSpc>
                <a:spcPct val="70000"/>
              </a:lnSpc>
            </a:pPr>
            <a:endParaRPr lang="en-US" sz="1200">
              <a:latin typeface="Courier New" pitchFamily="49" charset="0"/>
            </a:endParaRPr>
          </a:p>
          <a:p>
            <a:pPr>
              <a:lnSpc>
                <a:spcPct val="70000"/>
              </a:lnSpc>
            </a:pPr>
            <a:endParaRPr lang="en-US" sz="1200">
              <a:latin typeface="Courier New" pitchFamily="49"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2"/>
          <p:cNvSpPr>
            <a:spLocks noGrp="1" noChangeArrowheads="1"/>
          </p:cNvSpPr>
          <p:nvPr>
            <p:ph type="body" idx="1"/>
          </p:nvPr>
        </p:nvSpPr>
        <p:spPr>
          <a:xfrm>
            <a:off x="639763" y="1403350"/>
            <a:ext cx="8094662" cy="4264025"/>
          </a:xfrm>
        </p:spPr>
        <p:txBody>
          <a:bodyPr/>
          <a:lstStyle/>
          <a:p>
            <a:pPr>
              <a:buClr>
                <a:schemeClr val="tx2"/>
              </a:buClr>
            </a:pPr>
            <a:endParaRPr lang="en-US"/>
          </a:p>
          <a:p>
            <a:pPr>
              <a:buClr>
                <a:schemeClr val="tx2"/>
              </a:buClr>
            </a:pPr>
            <a:endParaRPr lang="en-US"/>
          </a:p>
          <a:p>
            <a:pPr>
              <a:buClr>
                <a:schemeClr val="tx2"/>
              </a:buClr>
            </a:pPr>
            <a:endParaRPr lang="en-US"/>
          </a:p>
          <a:p>
            <a:pPr>
              <a:buClr>
                <a:schemeClr val="tx2"/>
              </a:buClr>
            </a:pPr>
            <a:endParaRPr lang="en-US"/>
          </a:p>
          <a:p>
            <a:pPr>
              <a:buClr>
                <a:schemeClr val="tx2"/>
              </a:buClr>
            </a:pPr>
            <a:endParaRPr lang="en-US"/>
          </a:p>
          <a:p>
            <a:pPr>
              <a:buClr>
                <a:schemeClr val="tx2"/>
              </a:buClr>
              <a:buFont typeface="Wingdings" pitchFamily="2" charset="2"/>
              <a:buNone/>
            </a:pPr>
            <a:r>
              <a:rPr lang="en-US"/>
              <a:t>				</a:t>
            </a:r>
            <a:r>
              <a:rPr lang="en-US" sz="3200"/>
              <a:t>Interfaces</a:t>
            </a:r>
          </a:p>
          <a:p>
            <a:endParaRPr lang="en-US" sz="3200"/>
          </a:p>
        </p:txBody>
      </p:sp>
      <p:sp>
        <p:nvSpPr>
          <p:cNvPr id="820227" name="Text Box 3"/>
          <p:cNvSpPr txBox="1">
            <a:spLocks noChangeArrowheads="1"/>
          </p:cNvSpPr>
          <p:nvPr/>
        </p:nvSpPr>
        <p:spPr bwMode="auto">
          <a:xfrm>
            <a:off x="2973388" y="2135188"/>
            <a:ext cx="2120900" cy="457200"/>
          </a:xfrm>
          <a:prstGeom prst="rect">
            <a:avLst/>
          </a:prstGeom>
          <a:noFill/>
          <a:ln w="9525">
            <a:noFill/>
            <a:miter lim="800000"/>
            <a:headEnd/>
            <a:tailEnd/>
          </a:ln>
          <a:effectLst/>
        </p:spPr>
        <p:txBody>
          <a:bodyPr>
            <a:spAutoFit/>
          </a:bodyPr>
          <a:lstStyle/>
          <a:p>
            <a:pPr eaLnBrk="1" hangingPunct="1">
              <a:lnSpc>
                <a:spcPct val="100000"/>
              </a:lnSpc>
            </a:pPr>
            <a:endParaRPr lang="en-US" b="0">
              <a:latin typeface="Avenir 65" pitchFamily="2"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ChangeArrowheads="1"/>
          </p:cNvSpPr>
          <p:nvPr>
            <p:ph type="body" idx="1"/>
          </p:nvPr>
        </p:nvSpPr>
        <p:spPr>
          <a:xfrm>
            <a:off x="639763" y="1403350"/>
            <a:ext cx="8094662" cy="4264025"/>
          </a:xfrm>
        </p:spPr>
        <p:txBody>
          <a:bodyPr/>
          <a:lstStyle/>
          <a:p>
            <a:pPr>
              <a:buClr>
                <a:schemeClr val="tx2"/>
              </a:buClr>
            </a:pPr>
            <a:endParaRPr lang="en-US"/>
          </a:p>
          <a:p>
            <a:pPr>
              <a:buClr>
                <a:schemeClr val="tx2"/>
              </a:buClr>
            </a:pPr>
            <a:endParaRPr lang="en-US"/>
          </a:p>
          <a:p>
            <a:pPr>
              <a:buClr>
                <a:schemeClr val="tx2"/>
              </a:buClr>
            </a:pPr>
            <a:endParaRPr lang="en-US"/>
          </a:p>
          <a:p>
            <a:pPr>
              <a:buClr>
                <a:schemeClr val="tx2"/>
              </a:buClr>
            </a:pPr>
            <a:endParaRPr lang="en-US"/>
          </a:p>
          <a:p>
            <a:pPr>
              <a:buClr>
                <a:schemeClr val="tx2"/>
              </a:buClr>
            </a:pPr>
            <a:endParaRPr lang="en-US"/>
          </a:p>
          <a:p>
            <a:pPr>
              <a:buClr>
                <a:schemeClr val="tx2"/>
              </a:buClr>
            </a:pPr>
            <a:r>
              <a:rPr lang="en-US"/>
              <a:t>			</a:t>
            </a:r>
            <a:r>
              <a:rPr lang="en-US" sz="3200"/>
              <a:t>Packages</a:t>
            </a:r>
          </a:p>
          <a:p>
            <a:endParaRPr lang="en-US" sz="3200"/>
          </a:p>
        </p:txBody>
      </p:sp>
      <p:sp>
        <p:nvSpPr>
          <p:cNvPr id="831491" name="Text Box 3"/>
          <p:cNvSpPr txBox="1">
            <a:spLocks noChangeArrowheads="1"/>
          </p:cNvSpPr>
          <p:nvPr/>
        </p:nvSpPr>
        <p:spPr bwMode="auto">
          <a:xfrm>
            <a:off x="2973388" y="2135188"/>
            <a:ext cx="2120900" cy="457200"/>
          </a:xfrm>
          <a:prstGeom prst="rect">
            <a:avLst/>
          </a:prstGeom>
          <a:noFill/>
          <a:ln w="9525">
            <a:noFill/>
            <a:miter lim="800000"/>
            <a:headEnd/>
            <a:tailEnd/>
          </a:ln>
          <a:effectLst/>
        </p:spPr>
        <p:txBody>
          <a:bodyPr>
            <a:spAutoFit/>
          </a:bodyPr>
          <a:lstStyle/>
          <a:p>
            <a:pPr eaLnBrk="1" hangingPunct="1">
              <a:lnSpc>
                <a:spcPct val="100000"/>
              </a:lnSpc>
            </a:pPr>
            <a:endParaRPr lang="en-US" b="0">
              <a:latin typeface="Avenir 65" pitchFamily="2"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p:txBody>
          <a:bodyPr/>
          <a:lstStyle/>
          <a:p>
            <a:r>
              <a:rPr lang="en-US" sz="3300"/>
              <a:t>Packages - Basics</a:t>
            </a:r>
          </a:p>
        </p:txBody>
      </p:sp>
      <p:sp>
        <p:nvSpPr>
          <p:cNvPr id="832515" name="Rectangle 3"/>
          <p:cNvSpPr>
            <a:spLocks noGrp="1" noChangeArrowheads="1"/>
          </p:cNvSpPr>
          <p:nvPr>
            <p:ph type="body" idx="1"/>
          </p:nvPr>
        </p:nvSpPr>
        <p:spPr>
          <a:xfrm>
            <a:off x="650875" y="1479550"/>
            <a:ext cx="8231188" cy="4173538"/>
          </a:xfrm>
        </p:spPr>
        <p:txBody>
          <a:bodyPr/>
          <a:lstStyle/>
          <a:p>
            <a:endParaRPr lang="en-US"/>
          </a:p>
          <a:p>
            <a:pPr>
              <a:buClr>
                <a:schemeClr val="tx2"/>
              </a:buClr>
            </a:pPr>
            <a:r>
              <a:rPr lang="en-US"/>
              <a:t> Packages are containers for the classes.</a:t>
            </a:r>
          </a:p>
          <a:p>
            <a:pPr>
              <a:buClr>
                <a:schemeClr val="tx2"/>
              </a:buClr>
              <a:buFont typeface="Wingdings" pitchFamily="2" charset="2"/>
              <a:buNone/>
            </a:pPr>
            <a:endParaRPr lang="en-US"/>
          </a:p>
          <a:p>
            <a:pPr>
              <a:buClr>
                <a:schemeClr val="tx2"/>
              </a:buClr>
            </a:pPr>
            <a:endParaRPr lang="en-US"/>
          </a:p>
          <a:p>
            <a:pPr>
              <a:buClr>
                <a:schemeClr val="tx2"/>
              </a:buClr>
            </a:pPr>
            <a:r>
              <a:rPr lang="en-US"/>
              <a:t> It is possible to create classes with same names in different packages.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ChangeArrowheads="1"/>
          </p:cNvSpPr>
          <p:nvPr>
            <p:ph type="title"/>
          </p:nvPr>
        </p:nvSpPr>
        <p:spPr/>
        <p:txBody>
          <a:bodyPr/>
          <a:lstStyle/>
          <a:p>
            <a:r>
              <a:rPr lang="en-US" sz="3300"/>
              <a:t>Package - basics</a:t>
            </a:r>
          </a:p>
        </p:txBody>
      </p:sp>
      <p:sp>
        <p:nvSpPr>
          <p:cNvPr id="833539" name="Text Box 3"/>
          <p:cNvSpPr txBox="1">
            <a:spLocks noChangeArrowheads="1"/>
          </p:cNvSpPr>
          <p:nvPr/>
        </p:nvSpPr>
        <p:spPr bwMode="auto">
          <a:xfrm>
            <a:off x="582613" y="1322388"/>
            <a:ext cx="8080375" cy="4473575"/>
          </a:xfrm>
          <a:prstGeom prst="rect">
            <a:avLst/>
          </a:prstGeom>
          <a:noFill/>
          <a:ln w="9525">
            <a:noFill/>
            <a:miter lim="800000"/>
            <a:headEnd/>
            <a:tailEnd/>
          </a:ln>
          <a:effectLst/>
        </p:spPr>
        <p:txBody>
          <a:bodyPr wrap="none">
            <a:spAutoFit/>
          </a:bodyPr>
          <a:lstStyle/>
          <a:p>
            <a:pPr algn="l" eaLnBrk="1" hangingPunct="1">
              <a:lnSpc>
                <a:spcPct val="100000"/>
              </a:lnSpc>
            </a:pPr>
            <a:r>
              <a:rPr lang="en-US" b="0">
                <a:latin typeface="Avenir 65" pitchFamily="2" charset="0"/>
              </a:rPr>
              <a:t>To create a package, include following statement in java </a:t>
            </a:r>
          </a:p>
          <a:p>
            <a:pPr algn="l" eaLnBrk="1" hangingPunct="1">
              <a:lnSpc>
                <a:spcPct val="100000"/>
              </a:lnSpc>
            </a:pPr>
            <a:r>
              <a:rPr lang="en-US" b="0">
                <a:latin typeface="Avenir 65" pitchFamily="2" charset="0"/>
              </a:rPr>
              <a:t>source file as the first line.</a:t>
            </a:r>
          </a:p>
          <a:p>
            <a:pPr algn="l" eaLnBrk="1" hangingPunct="1">
              <a:lnSpc>
                <a:spcPct val="100000"/>
              </a:lnSpc>
            </a:pPr>
            <a:r>
              <a:rPr lang="en-US" b="0">
                <a:latin typeface="Avenir 65" pitchFamily="2" charset="0"/>
              </a:rPr>
              <a:t>package &lt;package name&gt;;</a:t>
            </a:r>
          </a:p>
          <a:p>
            <a:pPr algn="l" eaLnBrk="1" hangingPunct="1">
              <a:lnSpc>
                <a:spcPct val="100000"/>
              </a:lnSpc>
            </a:pPr>
            <a:endParaRPr lang="en-US" b="0">
              <a:latin typeface="Avenir 65" pitchFamily="2" charset="0"/>
            </a:endParaRPr>
          </a:p>
          <a:p>
            <a:pPr algn="l" eaLnBrk="1" hangingPunct="1">
              <a:lnSpc>
                <a:spcPct val="100000"/>
              </a:lnSpc>
            </a:pPr>
            <a:r>
              <a:rPr lang="en-US" b="0">
                <a:latin typeface="Avenir 65" pitchFamily="2" charset="0"/>
              </a:rPr>
              <a:t>E.g. package myPackage;</a:t>
            </a:r>
          </a:p>
          <a:p>
            <a:pPr algn="l" eaLnBrk="1" hangingPunct="1">
              <a:lnSpc>
                <a:spcPct val="100000"/>
              </a:lnSpc>
            </a:pPr>
            <a:endParaRPr lang="en-US" b="0">
              <a:latin typeface="Avenir 65" pitchFamily="2" charset="0"/>
            </a:endParaRPr>
          </a:p>
          <a:p>
            <a:pPr algn="l" eaLnBrk="1" hangingPunct="1">
              <a:lnSpc>
                <a:spcPct val="100000"/>
              </a:lnSpc>
            </a:pPr>
            <a:r>
              <a:rPr lang="en-US" b="0">
                <a:latin typeface="Avenir 65" pitchFamily="2" charset="0"/>
              </a:rPr>
              <a:t>All the java compiled programs( class files), which contain</a:t>
            </a:r>
          </a:p>
          <a:p>
            <a:pPr algn="l" eaLnBrk="1" hangingPunct="1">
              <a:lnSpc>
                <a:spcPct val="100000"/>
              </a:lnSpc>
            </a:pPr>
            <a:r>
              <a:rPr lang="en-US" b="0">
                <a:latin typeface="Avenir 65" pitchFamily="2" charset="0"/>
              </a:rPr>
              <a:t>above statement as first line, must be stored in the </a:t>
            </a:r>
          </a:p>
          <a:p>
            <a:pPr algn="l" eaLnBrk="1" hangingPunct="1">
              <a:lnSpc>
                <a:spcPct val="100000"/>
              </a:lnSpc>
            </a:pPr>
            <a:r>
              <a:rPr lang="en-US" b="0">
                <a:latin typeface="Avenir 65" pitchFamily="2" charset="0"/>
              </a:rPr>
              <a:t>directory called myPackage.</a:t>
            </a:r>
          </a:p>
          <a:p>
            <a:pPr algn="l" eaLnBrk="1" hangingPunct="1">
              <a:lnSpc>
                <a:spcPct val="100000"/>
              </a:lnSpc>
            </a:pPr>
            <a:endParaRPr lang="en-US" b="0">
              <a:latin typeface="Avenir 65" pitchFamily="2" charset="0"/>
            </a:endParaRPr>
          </a:p>
          <a:p>
            <a:pPr algn="l" eaLnBrk="1" hangingPunct="1">
              <a:lnSpc>
                <a:spcPct val="100000"/>
              </a:lnSpc>
            </a:pPr>
            <a:r>
              <a:rPr lang="en-US" b="0">
                <a:latin typeface="Avenir 65" pitchFamily="2" charset="0"/>
              </a:rPr>
              <a:t>If this statement is missing in a program, that program </a:t>
            </a:r>
          </a:p>
          <a:p>
            <a:pPr algn="l" eaLnBrk="1" hangingPunct="1">
              <a:lnSpc>
                <a:spcPct val="100000"/>
              </a:lnSpc>
            </a:pPr>
            <a:r>
              <a:rPr lang="en-US" b="0">
                <a:latin typeface="Avenir 65" pitchFamily="2" charset="0"/>
              </a:rPr>
              <a:t>belongs to a default package.</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p:txBody>
          <a:bodyPr/>
          <a:lstStyle/>
          <a:p>
            <a:r>
              <a:rPr lang="en-US" sz="3300"/>
              <a:t>Package - Basics</a:t>
            </a:r>
          </a:p>
        </p:txBody>
      </p:sp>
      <p:sp>
        <p:nvSpPr>
          <p:cNvPr id="834563" name="Text Box 3"/>
          <p:cNvSpPr txBox="1">
            <a:spLocks noChangeArrowheads="1"/>
          </p:cNvSpPr>
          <p:nvPr/>
        </p:nvSpPr>
        <p:spPr bwMode="auto">
          <a:xfrm>
            <a:off x="942975" y="1236663"/>
            <a:ext cx="7708900" cy="4108450"/>
          </a:xfrm>
          <a:prstGeom prst="rect">
            <a:avLst/>
          </a:prstGeom>
          <a:noFill/>
          <a:ln w="9525">
            <a:noFill/>
            <a:miter lim="800000"/>
            <a:headEnd/>
            <a:tailEnd/>
          </a:ln>
          <a:effectLst/>
        </p:spPr>
        <p:txBody>
          <a:bodyPr>
            <a:spAutoFit/>
          </a:bodyPr>
          <a:lstStyle/>
          <a:p>
            <a:pPr algn="l" eaLnBrk="1" hangingPunct="1">
              <a:lnSpc>
                <a:spcPct val="100000"/>
              </a:lnSpc>
            </a:pPr>
            <a:r>
              <a:rPr lang="en-US" b="0">
                <a:latin typeface="Avenir 65" pitchFamily="2" charset="0"/>
              </a:rPr>
              <a:t>Its possible to have a sub package under a main package.</a:t>
            </a:r>
          </a:p>
          <a:p>
            <a:pPr algn="l" eaLnBrk="1" hangingPunct="1">
              <a:lnSpc>
                <a:spcPct val="100000"/>
              </a:lnSpc>
            </a:pPr>
            <a:endParaRPr lang="en-US" b="0">
              <a:latin typeface="Avenir 65" pitchFamily="2" charset="0"/>
            </a:endParaRPr>
          </a:p>
          <a:p>
            <a:pPr algn="l" eaLnBrk="1" hangingPunct="1">
              <a:lnSpc>
                <a:spcPct val="100000"/>
              </a:lnSpc>
            </a:pPr>
            <a:r>
              <a:rPr lang="en-US" b="0">
                <a:latin typeface="Avenir 65" pitchFamily="2" charset="0"/>
              </a:rPr>
              <a:t>If there is a sub package present, there should be a sub directory present in the system with the same name.</a:t>
            </a:r>
          </a:p>
          <a:p>
            <a:pPr algn="l" eaLnBrk="1" hangingPunct="1">
              <a:lnSpc>
                <a:spcPct val="100000"/>
              </a:lnSpc>
            </a:pPr>
            <a:endParaRPr lang="en-US" b="0">
              <a:latin typeface="Avenir 65" pitchFamily="2" charset="0"/>
            </a:endParaRPr>
          </a:p>
          <a:p>
            <a:pPr algn="l" eaLnBrk="1" hangingPunct="1">
              <a:lnSpc>
                <a:spcPct val="100000"/>
              </a:lnSpc>
            </a:pPr>
            <a:r>
              <a:rPr lang="en-US" b="0">
                <a:latin typeface="Avenir 65" pitchFamily="2" charset="0"/>
              </a:rPr>
              <a:t>To refer to the sub package, use the ‘.’ notation</a:t>
            </a:r>
          </a:p>
          <a:p>
            <a:pPr algn="l" eaLnBrk="1" hangingPunct="1">
              <a:lnSpc>
                <a:spcPct val="100000"/>
              </a:lnSpc>
            </a:pPr>
            <a:r>
              <a:rPr lang="en-US" b="0">
                <a:latin typeface="Avenir 65" pitchFamily="2" charset="0"/>
              </a:rPr>
              <a:t>[main package].[sub package]</a:t>
            </a:r>
          </a:p>
          <a:p>
            <a:pPr algn="l" eaLnBrk="1" hangingPunct="1">
              <a:lnSpc>
                <a:spcPct val="100000"/>
              </a:lnSpc>
            </a:pPr>
            <a:endParaRPr lang="en-US" b="0">
              <a:latin typeface="Avenir 65" pitchFamily="2" charset="0"/>
            </a:endParaRPr>
          </a:p>
          <a:p>
            <a:pPr algn="l" eaLnBrk="1" hangingPunct="1">
              <a:lnSpc>
                <a:spcPct val="100000"/>
              </a:lnSpc>
            </a:pPr>
            <a:r>
              <a:rPr lang="en-US" b="0">
                <a:latin typeface="Avenir 65" pitchFamily="2" charset="0"/>
              </a:rPr>
              <a:t>E.g. java.lang</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ChangeArrowheads="1"/>
          </p:cNvSpPr>
          <p:nvPr>
            <p:ph type="title"/>
          </p:nvPr>
        </p:nvSpPr>
        <p:spPr/>
        <p:txBody>
          <a:bodyPr>
            <a:normAutofit fontScale="90000"/>
          </a:bodyPr>
          <a:lstStyle/>
          <a:p>
            <a:r>
              <a:rPr lang="en-US" sz="3300"/>
              <a:t>Package – Access protection</a:t>
            </a:r>
          </a:p>
        </p:txBody>
      </p:sp>
      <p:sp>
        <p:nvSpPr>
          <p:cNvPr id="835587" name="Rectangle 3"/>
          <p:cNvSpPr>
            <a:spLocks noGrp="1" noChangeArrowheads="1"/>
          </p:cNvSpPr>
          <p:nvPr>
            <p:ph type="body" sz="half" idx="1"/>
          </p:nvPr>
        </p:nvSpPr>
        <p:spPr>
          <a:xfrm>
            <a:off x="-334963" y="1262063"/>
            <a:ext cx="2562226" cy="4160837"/>
          </a:xfrm>
        </p:spPr>
        <p:txBody>
          <a:bodyPr/>
          <a:lstStyle/>
          <a:p>
            <a:r>
              <a:rPr lang="en-US" sz="2000"/>
              <a:t>How to access the members and methods of class which is present in same or other Package ?</a:t>
            </a:r>
          </a:p>
          <a:p>
            <a:endParaRPr lang="en-US" sz="2000"/>
          </a:p>
          <a:p>
            <a:endParaRPr lang="en-US" sz="2000"/>
          </a:p>
          <a:p>
            <a:endParaRPr lang="en-US" sz="2000"/>
          </a:p>
          <a:p>
            <a:endParaRPr lang="en-US" sz="2000"/>
          </a:p>
        </p:txBody>
      </p:sp>
      <p:graphicFrame>
        <p:nvGraphicFramePr>
          <p:cNvPr id="835588" name="Group 4"/>
          <p:cNvGraphicFramePr>
            <a:graphicFrameLocks noGrp="1"/>
          </p:cNvGraphicFramePr>
          <p:nvPr>
            <p:ph sz="half" idx="2"/>
          </p:nvPr>
        </p:nvGraphicFramePr>
        <p:xfrm>
          <a:off x="2174875" y="1262063"/>
          <a:ext cx="6769100" cy="5130801"/>
        </p:xfrm>
        <a:graphic>
          <a:graphicData uri="http://schemas.openxmlformats.org/drawingml/2006/table">
            <a:tbl>
              <a:tblPr/>
              <a:tblGrid>
                <a:gridCol w="1785938"/>
                <a:gridCol w="1247775"/>
                <a:gridCol w="1244600"/>
                <a:gridCol w="1246187"/>
                <a:gridCol w="1244600"/>
              </a:tblGrid>
              <a:tr h="1017588">
                <a:tc>
                  <a:txBody>
                    <a:bodyPr/>
                    <a:lstStyle/>
                    <a:p>
                      <a:pPr marL="0" marR="0" lvl="0" indent="0" algn="l" defTabSz="914400" rtl="0" eaLnBrk="0" fontAlgn="base" latinLnBrk="0" hangingPunct="0">
                        <a:lnSpc>
                          <a:spcPct val="90000"/>
                        </a:lnSpc>
                        <a:spcBef>
                          <a:spcPct val="20000"/>
                        </a:spcBef>
                        <a:spcAft>
                          <a:spcPct val="0"/>
                        </a:spcAft>
                        <a:buClr>
                          <a:schemeClr val="accent2"/>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Default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Public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l" defTabSz="914400" rtl="0" eaLnBrk="0" fontAlgn="base" latinLnBrk="0" hangingPunct="0">
                        <a:lnSpc>
                          <a:spcPct val="9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Same Pkg - Subclass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7588">
                <a:tc>
                  <a:txBody>
                    <a:bodyPr/>
                    <a:lstStyle/>
                    <a:p>
                      <a:pPr marL="0" marR="0" lvl="0" indent="0" algn="l" defTabSz="914400" rtl="0" eaLnBrk="0" fontAlgn="base" latinLnBrk="0" hangingPunct="0">
                        <a:lnSpc>
                          <a:spcPct val="9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Same Pkg – no subclass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l" defTabSz="914400" rtl="0" eaLnBrk="0" fontAlgn="base" latinLnBrk="0" hangingPunct="0">
                        <a:lnSpc>
                          <a:spcPct val="9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Other Pkg -  Subclass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3625">
                <a:tc>
                  <a:txBody>
                    <a:bodyPr/>
                    <a:lstStyle/>
                    <a:p>
                      <a:pPr marL="0" marR="0" lvl="0" indent="0" algn="l" defTabSz="914400" rtl="0" eaLnBrk="0" fontAlgn="base" latinLnBrk="0" hangingPunct="0">
                        <a:lnSpc>
                          <a:spcPct val="9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Other Pkg – no sub 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p:txBody>
          <a:bodyPr/>
          <a:lstStyle/>
          <a:p>
            <a:r>
              <a:rPr lang="en-US" sz="3300"/>
              <a:t>Importing Package</a:t>
            </a:r>
          </a:p>
        </p:txBody>
      </p:sp>
      <p:sp>
        <p:nvSpPr>
          <p:cNvPr id="836611" name="Rectangle 3"/>
          <p:cNvSpPr>
            <a:spLocks noGrp="1" noChangeArrowheads="1"/>
          </p:cNvSpPr>
          <p:nvPr>
            <p:ph type="body" idx="1"/>
          </p:nvPr>
        </p:nvSpPr>
        <p:spPr>
          <a:xfrm>
            <a:off x="868363" y="1492250"/>
            <a:ext cx="8013700" cy="4160838"/>
          </a:xfrm>
        </p:spPr>
        <p:txBody>
          <a:bodyPr>
            <a:normAutofit fontScale="92500" lnSpcReduction="20000"/>
          </a:bodyPr>
          <a:lstStyle/>
          <a:p>
            <a:r>
              <a:rPr lang="en-US"/>
              <a:t>In Java, built in classes are stored in various packages. To access these classes, specifying fully qualified path is  required.</a:t>
            </a:r>
          </a:p>
          <a:p>
            <a:endParaRPr lang="en-US"/>
          </a:p>
          <a:p>
            <a:r>
              <a:rPr lang="en-US"/>
              <a:t>To give a fully qualified name is a tedious process so there is an alternative available in import statements.</a:t>
            </a:r>
          </a:p>
          <a:p>
            <a:endParaRPr lang="en-US"/>
          </a:p>
          <a:p>
            <a:r>
              <a:rPr lang="en-US"/>
              <a:t>Import syntax appear as next line after the package statement.</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Grp="1" noChangeArrowheads="1"/>
          </p:cNvSpPr>
          <p:nvPr>
            <p:ph type="title"/>
          </p:nvPr>
        </p:nvSpPr>
        <p:spPr/>
        <p:txBody>
          <a:bodyPr/>
          <a:lstStyle/>
          <a:p>
            <a:r>
              <a:rPr lang="en-US" sz="3300"/>
              <a:t>Importing Packages</a:t>
            </a:r>
          </a:p>
        </p:txBody>
      </p:sp>
      <p:sp>
        <p:nvSpPr>
          <p:cNvPr id="837635" name="Rectangle 3"/>
          <p:cNvSpPr>
            <a:spLocks noGrp="1" noChangeArrowheads="1"/>
          </p:cNvSpPr>
          <p:nvPr>
            <p:ph type="body" idx="1"/>
          </p:nvPr>
        </p:nvSpPr>
        <p:spPr>
          <a:xfrm>
            <a:off x="854075" y="1492250"/>
            <a:ext cx="8027988" cy="1654175"/>
          </a:xfrm>
        </p:spPr>
        <p:txBody>
          <a:bodyPr/>
          <a:lstStyle/>
          <a:p>
            <a:r>
              <a:rPr lang="en-US"/>
              <a:t>Example of import:</a:t>
            </a:r>
          </a:p>
          <a:p>
            <a:r>
              <a:rPr lang="en-US" sz="1600"/>
              <a:t>package myPackage; 	// optional</a:t>
            </a:r>
          </a:p>
          <a:p>
            <a:r>
              <a:rPr lang="en-US" sz="1600"/>
              <a:t>import java.lang.*; 	   	// This makes all the classes in package java.lang 					available in current program.</a:t>
            </a:r>
          </a:p>
        </p:txBody>
      </p:sp>
      <p:sp>
        <p:nvSpPr>
          <p:cNvPr id="837636" name="Text Box 4"/>
          <p:cNvSpPr txBox="1">
            <a:spLocks noChangeArrowheads="1"/>
          </p:cNvSpPr>
          <p:nvPr/>
        </p:nvSpPr>
        <p:spPr bwMode="auto">
          <a:xfrm>
            <a:off x="474663" y="3224213"/>
            <a:ext cx="4079875" cy="1314450"/>
          </a:xfrm>
          <a:prstGeom prst="rect">
            <a:avLst/>
          </a:prstGeom>
          <a:solidFill>
            <a:srgbClr val="C0C0C0"/>
          </a:solidFill>
          <a:ln w="9525">
            <a:noFill/>
            <a:miter lim="800000"/>
            <a:headEnd/>
            <a:tailEnd/>
          </a:ln>
          <a:effectLst/>
        </p:spPr>
        <p:txBody>
          <a:bodyPr>
            <a:spAutoFit/>
          </a:bodyPr>
          <a:lstStyle/>
          <a:p>
            <a:pPr algn="l" eaLnBrk="1" hangingPunct="1">
              <a:lnSpc>
                <a:spcPct val="100000"/>
              </a:lnSpc>
            </a:pPr>
            <a:r>
              <a:rPr lang="en-US" sz="1600" b="0">
                <a:latin typeface="Avenir 65" pitchFamily="2" charset="0"/>
              </a:rPr>
              <a:t>package myPackage;</a:t>
            </a:r>
          </a:p>
          <a:p>
            <a:pPr algn="l" eaLnBrk="1" hangingPunct="1">
              <a:lnSpc>
                <a:spcPct val="100000"/>
              </a:lnSpc>
            </a:pPr>
            <a:endParaRPr lang="en-US" sz="1600" b="0">
              <a:latin typeface="Avenir 65" pitchFamily="2" charset="0"/>
            </a:endParaRPr>
          </a:p>
          <a:p>
            <a:pPr algn="l" eaLnBrk="1" hangingPunct="1">
              <a:lnSpc>
                <a:spcPct val="100000"/>
              </a:lnSpc>
            </a:pPr>
            <a:r>
              <a:rPr lang="en-US" sz="1600" b="0">
                <a:latin typeface="Avenir 65" pitchFamily="2" charset="0"/>
              </a:rPr>
              <a:t>class myClass {</a:t>
            </a:r>
          </a:p>
          <a:p>
            <a:pPr algn="l" eaLnBrk="1" hangingPunct="1">
              <a:lnSpc>
                <a:spcPct val="100000"/>
              </a:lnSpc>
            </a:pPr>
            <a:r>
              <a:rPr lang="en-US" sz="1600" b="0">
                <a:latin typeface="Avenir 65" pitchFamily="2" charset="0"/>
              </a:rPr>
              <a:t>    java.lang.String a = “without import”;</a:t>
            </a:r>
          </a:p>
          <a:p>
            <a:pPr algn="l" eaLnBrk="1" hangingPunct="1">
              <a:lnSpc>
                <a:spcPct val="100000"/>
              </a:lnSpc>
            </a:pPr>
            <a:r>
              <a:rPr lang="en-US" sz="1600" b="0">
                <a:latin typeface="Avenir 65" pitchFamily="2" charset="0"/>
              </a:rPr>
              <a:t>}</a:t>
            </a:r>
          </a:p>
        </p:txBody>
      </p:sp>
      <p:sp>
        <p:nvSpPr>
          <p:cNvPr id="837637" name="Text Box 5"/>
          <p:cNvSpPr txBox="1">
            <a:spLocks noChangeArrowheads="1"/>
          </p:cNvSpPr>
          <p:nvPr/>
        </p:nvSpPr>
        <p:spPr bwMode="auto">
          <a:xfrm>
            <a:off x="4748213" y="3211513"/>
            <a:ext cx="4003675" cy="1314450"/>
          </a:xfrm>
          <a:prstGeom prst="rect">
            <a:avLst/>
          </a:prstGeom>
          <a:solidFill>
            <a:srgbClr val="C0C0C0"/>
          </a:solidFill>
          <a:ln w="9525">
            <a:noFill/>
            <a:miter lim="800000"/>
            <a:headEnd/>
            <a:tailEnd/>
          </a:ln>
          <a:effectLst/>
        </p:spPr>
        <p:txBody>
          <a:bodyPr>
            <a:spAutoFit/>
          </a:bodyPr>
          <a:lstStyle/>
          <a:p>
            <a:pPr algn="l" eaLnBrk="1" hangingPunct="1">
              <a:lnSpc>
                <a:spcPct val="100000"/>
              </a:lnSpc>
            </a:pPr>
            <a:r>
              <a:rPr lang="en-US" sz="1600" b="0">
                <a:latin typeface="Avenir 65" pitchFamily="2" charset="0"/>
              </a:rPr>
              <a:t>package myPackage;</a:t>
            </a:r>
          </a:p>
          <a:p>
            <a:pPr algn="l" eaLnBrk="1" hangingPunct="1">
              <a:lnSpc>
                <a:spcPct val="100000"/>
              </a:lnSpc>
            </a:pPr>
            <a:r>
              <a:rPr lang="en-US" sz="1600" b="0">
                <a:latin typeface="Avenir 65" pitchFamily="2" charset="0"/>
              </a:rPr>
              <a:t>import java.lang.*;</a:t>
            </a:r>
          </a:p>
          <a:p>
            <a:pPr algn="l" eaLnBrk="1" hangingPunct="1">
              <a:lnSpc>
                <a:spcPct val="100000"/>
              </a:lnSpc>
            </a:pPr>
            <a:r>
              <a:rPr lang="en-US" sz="1600" b="0">
                <a:latin typeface="Avenir 65" pitchFamily="2" charset="0"/>
              </a:rPr>
              <a:t>class myClass {</a:t>
            </a:r>
          </a:p>
          <a:p>
            <a:pPr algn="l" eaLnBrk="1" hangingPunct="1">
              <a:lnSpc>
                <a:spcPct val="100000"/>
              </a:lnSpc>
            </a:pPr>
            <a:r>
              <a:rPr lang="en-US" sz="1600" b="0">
                <a:latin typeface="Avenir 65" pitchFamily="2" charset="0"/>
              </a:rPr>
              <a:t>    String a = “with import”;</a:t>
            </a:r>
          </a:p>
          <a:p>
            <a:pPr algn="l" eaLnBrk="1" hangingPunct="1">
              <a:lnSpc>
                <a:spcPct val="100000"/>
              </a:lnSpc>
            </a:pPr>
            <a:r>
              <a:rPr lang="en-US" sz="1600" b="0">
                <a:latin typeface="Avenir 65" pitchFamily="2" charset="0"/>
              </a:rPr>
              <a:t>}</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p:txBody>
          <a:bodyPr/>
          <a:lstStyle/>
          <a:p>
            <a:r>
              <a:rPr lang="en-US" sz="2600"/>
              <a:t>Static Import</a:t>
            </a:r>
            <a:br>
              <a:rPr lang="en-US" sz="2600"/>
            </a:br>
            <a:endParaRPr lang="en-US" sz="2600"/>
          </a:p>
        </p:txBody>
      </p:sp>
      <p:sp>
        <p:nvSpPr>
          <p:cNvPr id="844803" name="Rectangle 3"/>
          <p:cNvSpPr>
            <a:spLocks noGrp="1" noChangeArrowheads="1"/>
          </p:cNvSpPr>
          <p:nvPr>
            <p:ph type="body" idx="1"/>
          </p:nvPr>
        </p:nvSpPr>
        <p:spPr/>
        <p:txBody>
          <a:bodyPr>
            <a:normAutofit fontScale="92500" lnSpcReduction="20000"/>
          </a:bodyPr>
          <a:lstStyle/>
          <a:p>
            <a:r>
              <a:rPr lang="en-US"/>
              <a:t>Static imports</a:t>
            </a:r>
          </a:p>
          <a:p>
            <a:endParaRPr lang="en-US"/>
          </a:p>
          <a:p>
            <a:r>
              <a:rPr lang="en-US" b="1"/>
              <a:t>import static</a:t>
            </a:r>
            <a:r>
              <a:rPr lang="en-US"/>
              <a:t> </a:t>
            </a:r>
            <a:r>
              <a:rPr lang="en-US" i="1"/>
              <a:t>packageName</a:t>
            </a:r>
            <a:r>
              <a:rPr lang="en-US"/>
              <a:t>.</a:t>
            </a:r>
            <a:r>
              <a:rPr lang="en-US" i="1"/>
              <a:t>ClassName</a:t>
            </a:r>
            <a:r>
              <a:rPr lang="en-US"/>
              <a:t>.</a:t>
            </a:r>
            <a:r>
              <a:rPr lang="en-US" i="1"/>
              <a:t>staticMemberName</a:t>
            </a:r>
            <a:r>
              <a:rPr lang="en-US"/>
              <a:t>; </a:t>
            </a:r>
          </a:p>
          <a:p>
            <a:endParaRPr lang="en-US"/>
          </a:p>
          <a:p>
            <a:r>
              <a:rPr lang="en-US"/>
              <a:t>A static import declaration (a new feature of J2SE 5.0) enables programmers to refer to imported static members as if they were declared in the class that uses them—the class name and a dot (.) are not required to use an imported static member.</a:t>
            </a:r>
          </a:p>
          <a:p>
            <a:endParaRPr lang="en-US"/>
          </a:p>
          <a:p>
            <a:pPr>
              <a:buFont typeface="Wingdings" pitchFamily="2" charset="2"/>
              <a:buNone/>
            </a:pPr>
            <a:endParaRPr lang="en-US" sz="1400">
              <a:latin typeface="Courier New" pitchFamily="49"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p:cNvSpPr>
            <a:spLocks noGrp="1" noChangeArrowheads="1"/>
          </p:cNvSpPr>
          <p:nvPr>
            <p:ph type="title"/>
          </p:nvPr>
        </p:nvSpPr>
        <p:spPr/>
        <p:txBody>
          <a:bodyPr/>
          <a:lstStyle/>
          <a:p>
            <a:r>
              <a:rPr lang="en-US"/>
              <a:t>Static Import Examples</a:t>
            </a:r>
          </a:p>
        </p:txBody>
      </p:sp>
      <p:sp>
        <p:nvSpPr>
          <p:cNvPr id="845827" name="Rectangle 3"/>
          <p:cNvSpPr>
            <a:spLocks noGrp="1" noChangeArrowheads="1"/>
          </p:cNvSpPr>
          <p:nvPr>
            <p:ph type="body" idx="1"/>
          </p:nvPr>
        </p:nvSpPr>
        <p:spPr/>
        <p:txBody>
          <a:bodyPr>
            <a:normAutofit fontScale="92500" lnSpcReduction="10000"/>
          </a:bodyPr>
          <a:lstStyle/>
          <a:p>
            <a:pPr>
              <a:buFont typeface="Wingdings" pitchFamily="2" charset="2"/>
              <a:buNone/>
            </a:pPr>
            <a:endParaRPr lang="en-US" sz="1400">
              <a:latin typeface="Courier New" pitchFamily="49" charset="0"/>
            </a:endParaRPr>
          </a:p>
          <a:p>
            <a:r>
              <a:rPr lang="en-US" sz="2000"/>
              <a:t>Example (Without Static import)</a:t>
            </a:r>
          </a:p>
          <a:p>
            <a:pPr>
              <a:buFont typeface="Wingdings" pitchFamily="2" charset="2"/>
              <a:buNone/>
            </a:pPr>
            <a:endParaRPr lang="en-US" sz="1400" b="1">
              <a:latin typeface="Courier New" pitchFamily="49" charset="0"/>
            </a:endParaRPr>
          </a:p>
          <a:p>
            <a:pPr>
              <a:buFont typeface="Wingdings" pitchFamily="2" charset="2"/>
              <a:buNone/>
            </a:pPr>
            <a:r>
              <a:rPr lang="en-US" sz="1400" b="1">
                <a:latin typeface="Courier New" pitchFamily="49" charset="0"/>
              </a:rPr>
              <a:t>import</a:t>
            </a:r>
            <a:r>
              <a:rPr lang="en-US" sz="1400">
                <a:latin typeface="Courier New" pitchFamily="49" charset="0"/>
              </a:rPr>
              <a:t> java.lang.Math.</a:t>
            </a:r>
            <a:r>
              <a:rPr lang="en-US" sz="1400" i="1">
                <a:latin typeface="Courier New" pitchFamily="49" charset="0"/>
              </a:rPr>
              <a:t>PI</a:t>
            </a:r>
            <a:r>
              <a:rPr lang="en-US" sz="1400">
                <a:latin typeface="Courier New" pitchFamily="49" charset="0"/>
              </a:rPr>
              <a:t>;</a:t>
            </a:r>
          </a:p>
          <a:p>
            <a:pPr>
              <a:buFont typeface="Wingdings" pitchFamily="2" charset="2"/>
              <a:buNone/>
            </a:pPr>
            <a:r>
              <a:rPr lang="en-US"/>
              <a:t>…</a:t>
            </a:r>
          </a:p>
          <a:p>
            <a:pPr>
              <a:buFont typeface="Wingdings" pitchFamily="2" charset="2"/>
              <a:buNone/>
            </a:pPr>
            <a:r>
              <a:rPr lang="en-US" sz="1400">
                <a:latin typeface="Courier New" pitchFamily="49" charset="0"/>
              </a:rPr>
              <a:t>double r = Math.cos(Math.PI * theta);</a:t>
            </a:r>
          </a:p>
          <a:p>
            <a:pPr>
              <a:buFont typeface="Wingdings" pitchFamily="2" charset="2"/>
              <a:buNone/>
            </a:pPr>
            <a:r>
              <a:rPr lang="en-US"/>
              <a:t>…</a:t>
            </a:r>
          </a:p>
          <a:p>
            <a:r>
              <a:rPr lang="en-US" sz="2000"/>
              <a:t>Example (With Static import)</a:t>
            </a:r>
          </a:p>
          <a:p>
            <a:pPr>
              <a:buFont typeface="Wingdings" pitchFamily="2" charset="2"/>
              <a:buNone/>
            </a:pPr>
            <a:endParaRPr lang="en-US" sz="2000"/>
          </a:p>
          <a:p>
            <a:pPr>
              <a:buFont typeface="Wingdings" pitchFamily="2" charset="2"/>
              <a:buNone/>
            </a:pPr>
            <a:r>
              <a:rPr lang="en-US" sz="1400" b="1">
                <a:latin typeface="Courier New" pitchFamily="49" charset="0"/>
              </a:rPr>
              <a:t>import</a:t>
            </a:r>
            <a:r>
              <a:rPr lang="en-US" sz="1400">
                <a:latin typeface="Courier New" pitchFamily="49" charset="0"/>
              </a:rPr>
              <a:t> </a:t>
            </a:r>
            <a:r>
              <a:rPr lang="en-US" sz="1600" b="1">
                <a:solidFill>
                  <a:srgbClr val="1318E3"/>
                </a:solidFill>
                <a:latin typeface="Courier New" pitchFamily="49" charset="0"/>
              </a:rPr>
              <a:t>static</a:t>
            </a:r>
            <a:r>
              <a:rPr lang="en-US" sz="1400">
                <a:latin typeface="Courier New" pitchFamily="49" charset="0"/>
              </a:rPr>
              <a:t> java.lang.Math.</a:t>
            </a:r>
            <a:r>
              <a:rPr lang="en-US" sz="1400" i="1">
                <a:latin typeface="Courier New" pitchFamily="49" charset="0"/>
              </a:rPr>
              <a:t>PI</a:t>
            </a:r>
            <a:r>
              <a:rPr lang="en-US" sz="1400">
                <a:latin typeface="Courier New" pitchFamily="49" charset="0"/>
              </a:rPr>
              <a:t>;</a:t>
            </a:r>
          </a:p>
          <a:p>
            <a:pPr>
              <a:buFont typeface="Wingdings" pitchFamily="2" charset="2"/>
              <a:buNone/>
            </a:pPr>
            <a:r>
              <a:rPr lang="en-US"/>
              <a:t>…</a:t>
            </a:r>
          </a:p>
          <a:p>
            <a:pPr>
              <a:buFont typeface="Wingdings" pitchFamily="2" charset="2"/>
              <a:buNone/>
            </a:pPr>
            <a:r>
              <a:rPr lang="en-US" sz="1400">
                <a:latin typeface="Courier New" pitchFamily="49" charset="0"/>
              </a:rPr>
              <a:t>double r = cos(PI * theta);</a:t>
            </a:r>
          </a:p>
          <a:p>
            <a:pPr>
              <a:buFont typeface="Wingdings" pitchFamily="2" charset="2"/>
              <a:buNone/>
            </a:pPr>
            <a:r>
              <a:rPr lang="en-US"/>
              <a:t>…</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p:txBody>
          <a:bodyPr/>
          <a:lstStyle/>
          <a:p>
            <a:r>
              <a:rPr lang="en-US" sz="3300"/>
              <a:t>Summary</a:t>
            </a:r>
          </a:p>
        </p:txBody>
      </p:sp>
      <p:sp>
        <p:nvSpPr>
          <p:cNvPr id="838659" name="Rectangle 3"/>
          <p:cNvSpPr>
            <a:spLocks noGrp="1" noChangeArrowheads="1"/>
          </p:cNvSpPr>
          <p:nvPr>
            <p:ph type="body" idx="1"/>
          </p:nvPr>
        </p:nvSpPr>
        <p:spPr>
          <a:xfrm>
            <a:off x="839788" y="1492250"/>
            <a:ext cx="8042275" cy="4160838"/>
          </a:xfrm>
        </p:spPr>
        <p:txBody>
          <a:bodyPr>
            <a:normAutofit lnSpcReduction="10000"/>
          </a:bodyPr>
          <a:lstStyle/>
          <a:p>
            <a:pPr algn="just"/>
            <a:r>
              <a:rPr lang="en-US" sz="2000"/>
              <a:t> Interface is an alternative to multiple inheritance.</a:t>
            </a:r>
          </a:p>
          <a:p>
            <a:pPr algn="just"/>
            <a:r>
              <a:rPr lang="en-US" sz="2000"/>
              <a:t> Interface is a collection of method signatures.</a:t>
            </a:r>
          </a:p>
          <a:p>
            <a:pPr algn="just"/>
            <a:r>
              <a:rPr lang="en-US" sz="2000"/>
              <a:t> When a class implements an interface, it should provide body to all the methods in interface. Otherwise that class will be abstract class.</a:t>
            </a:r>
          </a:p>
          <a:p>
            <a:pPr algn="just"/>
            <a:endParaRPr lang="en-US" sz="2000"/>
          </a:p>
          <a:p>
            <a:pPr algn="just"/>
            <a:r>
              <a:rPr lang="en-US" sz="2000"/>
              <a:t> Packages are used to avoid the conflicts in the class names.</a:t>
            </a:r>
          </a:p>
          <a:p>
            <a:pPr algn="just"/>
            <a:r>
              <a:rPr lang="en-US" sz="2000"/>
              <a:t> If package is not specified, everything belongs to default package.</a:t>
            </a:r>
          </a:p>
          <a:p>
            <a:pPr algn="just"/>
            <a:r>
              <a:rPr lang="en-US" sz="2000"/>
              <a:t> For each package created, there should be a directory present with the same name.</a:t>
            </a:r>
          </a:p>
          <a:p>
            <a:pPr algn="just"/>
            <a:r>
              <a:rPr lang="en-US" sz="2000"/>
              <a:t> Generally related classes are put in same package.</a:t>
            </a:r>
          </a:p>
          <a:p>
            <a:pPr algn="just"/>
            <a:r>
              <a:rPr lang="en-US" sz="2000"/>
              <a:t> Static imports allow the static items of another class to be referenced without qualification.</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p:cNvSpPr>
            <a:spLocks noGrp="1" noChangeArrowheads="1"/>
          </p:cNvSpPr>
          <p:nvPr>
            <p:ph type="title"/>
          </p:nvPr>
        </p:nvSpPr>
        <p:spPr>
          <a:xfrm>
            <a:off x="0" y="128588"/>
            <a:ext cx="9144000" cy="508000"/>
          </a:xfrm>
        </p:spPr>
        <p:txBody>
          <a:bodyPr>
            <a:normAutofit fontScale="90000"/>
          </a:bodyPr>
          <a:lstStyle/>
          <a:p>
            <a:r>
              <a:rPr lang="en-US" sz="3300"/>
              <a:t>Interface - Basics</a:t>
            </a:r>
          </a:p>
        </p:txBody>
      </p:sp>
      <p:sp>
        <p:nvSpPr>
          <p:cNvPr id="821251" name="Rectangle 3"/>
          <p:cNvSpPr>
            <a:spLocks noGrp="1" noChangeArrowheads="1"/>
          </p:cNvSpPr>
          <p:nvPr>
            <p:ph type="body" idx="1"/>
          </p:nvPr>
        </p:nvSpPr>
        <p:spPr>
          <a:xfrm>
            <a:off x="639763" y="1403350"/>
            <a:ext cx="8094662" cy="4264025"/>
          </a:xfrm>
        </p:spPr>
        <p:txBody>
          <a:bodyPr>
            <a:normAutofit fontScale="92500"/>
          </a:bodyPr>
          <a:lstStyle/>
          <a:p>
            <a:pPr>
              <a:buClr>
                <a:schemeClr val="tx2"/>
              </a:buClr>
            </a:pPr>
            <a:endParaRPr lang="en-US"/>
          </a:p>
          <a:p>
            <a:pPr>
              <a:buClr>
                <a:schemeClr val="tx2"/>
              </a:buClr>
            </a:pPr>
            <a:r>
              <a:rPr lang="en-US"/>
              <a:t> An interface is nothing but a pure abstract class.</a:t>
            </a:r>
          </a:p>
          <a:p>
            <a:pPr>
              <a:buClr>
                <a:schemeClr val="tx2"/>
              </a:buClr>
            </a:pPr>
            <a:endParaRPr lang="en-US"/>
          </a:p>
          <a:p>
            <a:pPr>
              <a:buClr>
                <a:schemeClr val="tx2"/>
              </a:buClr>
            </a:pPr>
            <a:r>
              <a:rPr lang="en-US"/>
              <a:t> An interface is a named collection of method signatures.</a:t>
            </a:r>
          </a:p>
          <a:p>
            <a:pPr>
              <a:buClr>
                <a:schemeClr val="tx2"/>
              </a:buClr>
            </a:pPr>
            <a:endParaRPr lang="en-US"/>
          </a:p>
          <a:p>
            <a:pPr>
              <a:buClr>
                <a:schemeClr val="tx2"/>
              </a:buClr>
            </a:pPr>
            <a:r>
              <a:rPr lang="en-US"/>
              <a:t> All the methods in an interface are undefined.</a:t>
            </a:r>
          </a:p>
          <a:p>
            <a:endParaRPr lang="en-US"/>
          </a:p>
        </p:txBody>
      </p:sp>
      <p:sp>
        <p:nvSpPr>
          <p:cNvPr id="821252" name="Text Box 4"/>
          <p:cNvSpPr txBox="1">
            <a:spLocks noChangeArrowheads="1"/>
          </p:cNvSpPr>
          <p:nvPr/>
        </p:nvSpPr>
        <p:spPr bwMode="auto">
          <a:xfrm>
            <a:off x="2973388" y="2135188"/>
            <a:ext cx="2120900" cy="457200"/>
          </a:xfrm>
          <a:prstGeom prst="rect">
            <a:avLst/>
          </a:prstGeom>
          <a:noFill/>
          <a:ln w="9525">
            <a:noFill/>
            <a:miter lim="800000"/>
            <a:headEnd/>
            <a:tailEnd/>
          </a:ln>
          <a:effectLst/>
        </p:spPr>
        <p:txBody>
          <a:bodyPr>
            <a:spAutoFit/>
          </a:bodyPr>
          <a:lstStyle/>
          <a:p>
            <a:pPr eaLnBrk="1" hangingPunct="1">
              <a:lnSpc>
                <a:spcPct val="100000"/>
              </a:lnSpc>
            </a:pPr>
            <a:endParaRPr lang="en-US" b="0">
              <a:latin typeface="Avenir 65" pitchFamily="2"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Rectangle 2"/>
          <p:cNvSpPr>
            <a:spLocks noGrp="1" noChangeArrowheads="1"/>
          </p:cNvSpPr>
          <p:nvPr>
            <p:ph type="title"/>
          </p:nvPr>
        </p:nvSpPr>
        <p:spPr/>
        <p:txBody>
          <a:bodyPr/>
          <a:lstStyle/>
          <a:p>
            <a:r>
              <a:rPr lang="en-US" sz="3300"/>
              <a:t>Garbage Collection</a:t>
            </a:r>
          </a:p>
        </p:txBody>
      </p:sp>
      <p:sp>
        <p:nvSpPr>
          <p:cNvPr id="839683" name="Rectangle 3"/>
          <p:cNvSpPr>
            <a:spLocks noGrp="1" noChangeArrowheads="1"/>
          </p:cNvSpPr>
          <p:nvPr>
            <p:ph type="body" idx="1"/>
          </p:nvPr>
        </p:nvSpPr>
        <p:spPr>
          <a:xfrm>
            <a:off x="935038" y="1577975"/>
            <a:ext cx="7462837" cy="4162425"/>
          </a:xfrm>
        </p:spPr>
        <p:txBody>
          <a:bodyPr>
            <a:normAutofit fontScale="92500" lnSpcReduction="20000"/>
          </a:bodyPr>
          <a:lstStyle/>
          <a:p>
            <a:r>
              <a:rPr lang="en-US"/>
              <a:t>When a new object is created in Java, memory is allocated for that object. This memory remains allocated as long as that object is in use.</a:t>
            </a:r>
          </a:p>
          <a:p>
            <a:endParaRPr lang="en-US"/>
          </a:p>
          <a:p>
            <a:r>
              <a:rPr lang="en-US"/>
              <a:t>This memory needs to be released after the usage of the object. Otherwise, new objects start occupying more space, thereby creating a shortage of memory. This affects the system performance.</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p:cNvSpPr>
            <a:spLocks noGrp="1" noChangeArrowheads="1"/>
          </p:cNvSpPr>
          <p:nvPr>
            <p:ph type="title"/>
          </p:nvPr>
        </p:nvSpPr>
        <p:spPr/>
        <p:txBody>
          <a:bodyPr/>
          <a:lstStyle/>
          <a:p>
            <a:r>
              <a:rPr lang="en-US" sz="3300"/>
              <a:t>Garbage Collection</a:t>
            </a:r>
          </a:p>
        </p:txBody>
      </p:sp>
      <p:sp>
        <p:nvSpPr>
          <p:cNvPr id="840707" name="Rectangle 3"/>
          <p:cNvSpPr>
            <a:spLocks noGrp="1" noChangeArrowheads="1"/>
          </p:cNvSpPr>
          <p:nvPr>
            <p:ph type="body" idx="1"/>
          </p:nvPr>
        </p:nvSpPr>
        <p:spPr>
          <a:xfrm>
            <a:off x="908050" y="1492250"/>
            <a:ext cx="7974013" cy="4160838"/>
          </a:xfrm>
        </p:spPr>
        <p:txBody>
          <a:bodyPr>
            <a:normAutofit fontScale="85000" lnSpcReduction="20000"/>
          </a:bodyPr>
          <a:lstStyle/>
          <a:p>
            <a:r>
              <a:rPr lang="en-US"/>
              <a:t>In Java, there is a process/thread which takes care of freeing the memory which is no longer in use.</a:t>
            </a:r>
          </a:p>
          <a:p>
            <a:r>
              <a:rPr lang="en-US"/>
              <a:t>This is known as the garbage collector.</a:t>
            </a:r>
          </a:p>
          <a:p>
            <a:endParaRPr lang="en-US"/>
          </a:p>
          <a:p>
            <a:r>
              <a:rPr lang="en-US"/>
              <a:t>Garbage collector is a low priority thread and the JVM does not guarantee as to when garbage collection will be performed.</a:t>
            </a:r>
          </a:p>
          <a:p>
            <a:r>
              <a:rPr lang="en-US"/>
              <a:t>Methods like System.gc() and Runtime.gc() are available to trigger garbage collection, but calling these methods just suggest JVM to start garbage collection.</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ChangeArrowheads="1"/>
          </p:cNvSpPr>
          <p:nvPr>
            <p:ph type="title"/>
          </p:nvPr>
        </p:nvSpPr>
        <p:spPr/>
        <p:txBody>
          <a:bodyPr/>
          <a:lstStyle/>
          <a:p>
            <a:r>
              <a:rPr lang="en-US" sz="3300"/>
              <a:t>Garbage Collection</a:t>
            </a:r>
          </a:p>
        </p:txBody>
      </p:sp>
      <p:sp>
        <p:nvSpPr>
          <p:cNvPr id="841731" name="Rectangle 3"/>
          <p:cNvSpPr>
            <a:spLocks noGrp="1" noChangeArrowheads="1"/>
          </p:cNvSpPr>
          <p:nvPr>
            <p:ph type="body" idx="1"/>
          </p:nvPr>
        </p:nvSpPr>
        <p:spPr>
          <a:xfrm>
            <a:off x="947738" y="1539875"/>
            <a:ext cx="7718425" cy="4162425"/>
          </a:xfrm>
        </p:spPr>
        <p:txBody>
          <a:bodyPr>
            <a:normAutofit lnSpcReduction="10000"/>
          </a:bodyPr>
          <a:lstStyle/>
          <a:p>
            <a:r>
              <a:rPr lang="en-US"/>
              <a:t>A programmer can set some object to be garbage collected by setting the reference to null.</a:t>
            </a:r>
          </a:p>
          <a:p>
            <a:pPr>
              <a:buFont typeface="Wingdings" pitchFamily="2" charset="2"/>
              <a:buNone/>
            </a:pPr>
            <a:r>
              <a:rPr lang="en-US" sz="1600"/>
              <a:t>	// code</a:t>
            </a:r>
          </a:p>
          <a:p>
            <a:pPr>
              <a:buFont typeface="Wingdings" pitchFamily="2" charset="2"/>
              <a:buNone/>
            </a:pPr>
            <a:r>
              <a:rPr lang="en-US" sz="1600"/>
              <a:t>	String a = “garbage”;</a:t>
            </a:r>
          </a:p>
          <a:p>
            <a:pPr>
              <a:buFont typeface="Wingdings" pitchFamily="2" charset="2"/>
              <a:buNone/>
            </a:pPr>
            <a:r>
              <a:rPr lang="en-US" sz="1600"/>
              <a:t>	// code</a:t>
            </a:r>
          </a:p>
          <a:p>
            <a:pPr>
              <a:buFont typeface="Wingdings" pitchFamily="2" charset="2"/>
              <a:buNone/>
            </a:pPr>
            <a:r>
              <a:rPr lang="en-US" sz="1600"/>
              <a:t>	a = null;</a:t>
            </a:r>
          </a:p>
          <a:p>
            <a:endParaRPr lang="en-US"/>
          </a:p>
          <a:p>
            <a:r>
              <a:rPr lang="en-US"/>
              <a:t>After this point, the object becomes eligible for  garbage collection.</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title"/>
          </p:nvPr>
        </p:nvSpPr>
        <p:spPr/>
        <p:txBody>
          <a:bodyPr/>
          <a:lstStyle/>
          <a:p>
            <a:r>
              <a:rPr lang="en-US"/>
              <a:t>Garbage Collector</a:t>
            </a:r>
          </a:p>
        </p:txBody>
      </p:sp>
      <p:sp>
        <p:nvSpPr>
          <p:cNvPr id="847875" name="Rectangle 3"/>
          <p:cNvSpPr>
            <a:spLocks noGrp="1" noChangeArrowheads="1"/>
          </p:cNvSpPr>
          <p:nvPr>
            <p:ph type="body" idx="1"/>
          </p:nvPr>
        </p:nvSpPr>
        <p:spPr/>
        <p:txBody>
          <a:bodyPr>
            <a:normAutofit fontScale="85000" lnSpcReduction="20000"/>
          </a:bodyPr>
          <a:lstStyle/>
          <a:p>
            <a:endParaRPr lang="en-US"/>
          </a:p>
          <a:p>
            <a:r>
              <a:rPr lang="en-US"/>
              <a:t>Explicit nulling</a:t>
            </a:r>
          </a:p>
          <a:p>
            <a:pPr>
              <a:buFont typeface="Wingdings" pitchFamily="2" charset="2"/>
              <a:buNone/>
            </a:pPr>
            <a:endParaRPr lang="en-US"/>
          </a:p>
          <a:p>
            <a:r>
              <a:rPr lang="en-US"/>
              <a:t>Use of System.gc()</a:t>
            </a:r>
          </a:p>
          <a:p>
            <a:endParaRPr lang="en-US"/>
          </a:p>
          <a:p>
            <a:r>
              <a:rPr lang="en-US"/>
              <a:t>finalize() </a:t>
            </a:r>
          </a:p>
          <a:p>
            <a:pPr>
              <a:buFont typeface="Wingdings" pitchFamily="2" charset="2"/>
              <a:buNone/>
            </a:pPr>
            <a:r>
              <a:rPr lang="en-US"/>
              <a:t>	- called by the garbage collector when it determines no more references to the object</a:t>
            </a:r>
          </a:p>
          <a:p>
            <a:pPr>
              <a:buFont typeface="Wingdings" pitchFamily="2" charset="2"/>
              <a:buNone/>
            </a:pPr>
            <a:r>
              <a:rPr lang="en-US"/>
              <a:t>	- performs cleanup actions before the object is irrevocably discarded.</a:t>
            </a:r>
          </a:p>
          <a:p>
            <a:pPr>
              <a:buFont typeface="Wingdings" pitchFamily="2" charset="2"/>
              <a:buNone/>
            </a:pPr>
            <a:r>
              <a:rPr lang="en-US"/>
              <a:t>  - invoked only once by JVM for any object</a:t>
            </a:r>
          </a:p>
          <a:p>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ChangeArrowheads="1"/>
          </p:cNvSpPr>
          <p:nvPr>
            <p:ph type="title"/>
          </p:nvPr>
        </p:nvSpPr>
        <p:spPr/>
        <p:txBody>
          <a:bodyPr/>
          <a:lstStyle/>
          <a:p>
            <a:r>
              <a:rPr lang="en-US"/>
              <a:t>Mark ‘n’ Sweep Algorithm</a:t>
            </a:r>
          </a:p>
        </p:txBody>
      </p:sp>
      <p:sp>
        <p:nvSpPr>
          <p:cNvPr id="858115" name="Rectangle 3"/>
          <p:cNvSpPr>
            <a:spLocks noGrp="1" noChangeArrowheads="1"/>
          </p:cNvSpPr>
          <p:nvPr>
            <p:ph type="body" idx="1"/>
          </p:nvPr>
        </p:nvSpPr>
        <p:spPr/>
        <p:txBody>
          <a:bodyPr/>
          <a:lstStyle/>
          <a:p>
            <a:r>
              <a:rPr lang="en-US"/>
              <a:t>Mark ‘n’ Sweep</a:t>
            </a:r>
          </a:p>
        </p:txBody>
      </p:sp>
      <p:pic>
        <p:nvPicPr>
          <p:cNvPr id="858116" name="Picture 4" descr="gc"/>
          <p:cNvPicPr>
            <a:picLocks noChangeAspect="1" noChangeArrowheads="1"/>
          </p:cNvPicPr>
          <p:nvPr/>
        </p:nvPicPr>
        <p:blipFill>
          <a:blip r:embed="rId2"/>
          <a:srcRect/>
          <a:stretch>
            <a:fillRect/>
          </a:stretch>
        </p:blipFill>
        <p:spPr bwMode="auto">
          <a:xfrm>
            <a:off x="495300" y="1612900"/>
            <a:ext cx="8077200" cy="4487863"/>
          </a:xfrm>
          <a:prstGeom prst="rect">
            <a:avLst/>
          </a:prstGeom>
          <a:noFill/>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p:cNvSpPr>
            <a:spLocks noGrp="1" noChangeArrowheads="1"/>
          </p:cNvSpPr>
          <p:nvPr>
            <p:ph type="title"/>
          </p:nvPr>
        </p:nvSpPr>
        <p:spPr/>
        <p:txBody>
          <a:bodyPr/>
          <a:lstStyle/>
          <a:p>
            <a:r>
              <a:rPr lang="en-US"/>
              <a:t>Disadvantage</a:t>
            </a:r>
          </a:p>
        </p:txBody>
      </p:sp>
      <p:sp>
        <p:nvSpPr>
          <p:cNvPr id="857091" name="Rectangle 3"/>
          <p:cNvSpPr>
            <a:spLocks noGrp="1" noChangeArrowheads="1"/>
          </p:cNvSpPr>
          <p:nvPr>
            <p:ph type="body" idx="1"/>
          </p:nvPr>
        </p:nvSpPr>
        <p:spPr/>
        <p:txBody>
          <a:bodyPr>
            <a:normAutofit fontScale="77500" lnSpcReduction="20000"/>
          </a:bodyPr>
          <a:lstStyle/>
          <a:p>
            <a:r>
              <a:rPr lang="en-US"/>
              <a:t>The potential disadvantage of a garbage-collected heap is that it adds an overhead that can affect program performance. </a:t>
            </a:r>
          </a:p>
          <a:p>
            <a:pPr>
              <a:buFont typeface="Wingdings" pitchFamily="2" charset="2"/>
              <a:buNone/>
            </a:pPr>
            <a:endParaRPr lang="en-US"/>
          </a:p>
          <a:p>
            <a:r>
              <a:rPr lang="en-US"/>
              <a:t>The JVM has to keep track of which objects are being referenced by the executing program, and finalize and free unreferenced objects on the fly. This activity will likely require more CPU time than would have been required if the program explicitly freed unnecessary memory. </a:t>
            </a:r>
          </a:p>
          <a:p>
            <a:endParaRPr lang="en-US"/>
          </a:p>
          <a:p>
            <a:r>
              <a:rPr lang="en-US"/>
              <a:t>Programmers have less control over the scheduling of CPU time devoted to freeing objects that are no longer needed. </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ChangeArrowheads="1"/>
          </p:cNvSpPr>
          <p:nvPr>
            <p:ph type="ctrTitle"/>
          </p:nvPr>
        </p:nvSpPr>
        <p:spPr>
          <a:xfrm>
            <a:off x="3446463" y="1338263"/>
            <a:ext cx="5338762" cy="949325"/>
          </a:xfrm>
        </p:spPr>
        <p:txBody>
          <a:bodyPr/>
          <a:lstStyle/>
          <a:p>
            <a:r>
              <a:rPr lang="en-US"/>
              <a:t>Thank you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p:cNvSpPr>
            <a:spLocks noGrp="1" noChangeArrowheads="1"/>
          </p:cNvSpPr>
          <p:nvPr>
            <p:ph type="title"/>
          </p:nvPr>
        </p:nvSpPr>
        <p:spPr/>
        <p:txBody>
          <a:bodyPr>
            <a:normAutofit fontScale="90000"/>
          </a:bodyPr>
          <a:lstStyle/>
          <a:p>
            <a:r>
              <a:rPr lang="en-US" sz="3300"/>
              <a:t>Interface - Definition</a:t>
            </a:r>
          </a:p>
        </p:txBody>
      </p:sp>
      <p:sp>
        <p:nvSpPr>
          <p:cNvPr id="822275" name="Text Box 3"/>
          <p:cNvSpPr txBox="1">
            <a:spLocks noChangeArrowheads="1"/>
          </p:cNvSpPr>
          <p:nvPr/>
        </p:nvSpPr>
        <p:spPr bwMode="auto">
          <a:xfrm>
            <a:off x="798513" y="1138238"/>
            <a:ext cx="7634287" cy="3727450"/>
          </a:xfrm>
          <a:prstGeom prst="rect">
            <a:avLst/>
          </a:prstGeom>
          <a:noFill/>
          <a:ln w="9525">
            <a:noFill/>
            <a:miter lim="800000"/>
            <a:headEnd/>
            <a:tailEnd/>
          </a:ln>
          <a:effectLst/>
        </p:spPr>
        <p:txBody>
          <a:bodyPr>
            <a:spAutoFit/>
          </a:bodyPr>
          <a:lstStyle/>
          <a:p>
            <a:pPr algn="l" eaLnBrk="1" hangingPunct="1">
              <a:lnSpc>
                <a:spcPct val="100000"/>
              </a:lnSpc>
            </a:pPr>
            <a:r>
              <a:rPr lang="en-US" b="0" dirty="0">
                <a:latin typeface="Avenir 65" pitchFamily="2" charset="0"/>
              </a:rPr>
              <a:t>Interface can be defined as –</a:t>
            </a:r>
          </a:p>
          <a:p>
            <a:pPr algn="l" eaLnBrk="1" hangingPunct="1">
              <a:lnSpc>
                <a:spcPct val="100000"/>
              </a:lnSpc>
            </a:pPr>
            <a:endParaRPr lang="en-US" b="0" dirty="0">
              <a:latin typeface="Avenir 65" pitchFamily="2" charset="0"/>
            </a:endParaRPr>
          </a:p>
          <a:p>
            <a:pPr algn="l"/>
            <a:r>
              <a:rPr lang="en-US" sz="1800" b="0" dirty="0">
                <a:latin typeface="Avenir 65" pitchFamily="2" charset="0"/>
              </a:rPr>
              <a:t>public </a:t>
            </a:r>
            <a:r>
              <a:rPr lang="en-US" sz="1800" b="0" dirty="0">
                <a:solidFill>
                  <a:srgbClr val="1318E3"/>
                </a:solidFill>
                <a:latin typeface="Avenir 65" pitchFamily="2" charset="0"/>
              </a:rPr>
              <a:t>interface</a:t>
            </a:r>
            <a:r>
              <a:rPr lang="en-US" sz="1800" b="0" dirty="0">
                <a:latin typeface="Avenir 65" pitchFamily="2" charset="0"/>
              </a:rPr>
              <a:t> [</a:t>
            </a:r>
            <a:r>
              <a:rPr lang="en-US" sz="1800" b="0" dirty="0" err="1">
                <a:latin typeface="Avenir 65" pitchFamily="2" charset="0"/>
              </a:rPr>
              <a:t>InterfaceName</a:t>
            </a:r>
            <a:r>
              <a:rPr lang="en-US" sz="1800" b="0" dirty="0">
                <a:latin typeface="Avenir 65" pitchFamily="2" charset="0"/>
              </a:rPr>
              <a:t>] {</a:t>
            </a:r>
          </a:p>
          <a:p>
            <a:pPr algn="l"/>
            <a:r>
              <a:rPr lang="en-US" sz="1800" b="0" dirty="0">
                <a:latin typeface="Avenir 65" pitchFamily="2" charset="0"/>
              </a:rPr>
              <a:t>	//some methods without the body</a:t>
            </a:r>
          </a:p>
          <a:p>
            <a:pPr algn="l"/>
            <a:r>
              <a:rPr lang="en-US" sz="1800" b="0" dirty="0">
                <a:latin typeface="Avenir 65" pitchFamily="2" charset="0"/>
              </a:rPr>
              <a:t>}</a:t>
            </a:r>
          </a:p>
          <a:p>
            <a:pPr algn="l"/>
            <a:endParaRPr lang="en-US" sz="1800" b="0" dirty="0">
              <a:latin typeface="Avenir 65" pitchFamily="2" charset="0"/>
            </a:endParaRPr>
          </a:p>
          <a:p>
            <a:pPr algn="l"/>
            <a:r>
              <a:rPr lang="en-US" sz="1800" b="0" dirty="0">
                <a:latin typeface="Avenir 65" pitchFamily="2" charset="0"/>
              </a:rPr>
              <a:t>e.g.</a:t>
            </a:r>
          </a:p>
          <a:p>
            <a:pPr algn="l" eaLnBrk="1" hangingPunct="1">
              <a:lnSpc>
                <a:spcPct val="100000"/>
              </a:lnSpc>
            </a:pPr>
            <a:r>
              <a:rPr lang="en-US" sz="1800" b="0" dirty="0">
                <a:solidFill>
                  <a:srgbClr val="1318E3"/>
                </a:solidFill>
                <a:latin typeface="Avenir 65" pitchFamily="2" charset="0"/>
              </a:rPr>
              <a:t>interface Instrument {</a:t>
            </a:r>
          </a:p>
          <a:p>
            <a:pPr algn="l" eaLnBrk="1" hangingPunct="1">
              <a:lnSpc>
                <a:spcPct val="100000"/>
              </a:lnSpc>
            </a:pPr>
            <a:r>
              <a:rPr lang="en-US" sz="1800" b="0" dirty="0">
                <a:solidFill>
                  <a:srgbClr val="1318E3"/>
                </a:solidFill>
                <a:latin typeface="Avenir 65" pitchFamily="2" charset="0"/>
              </a:rPr>
              <a:t>	void play();</a:t>
            </a:r>
          </a:p>
          <a:p>
            <a:pPr algn="l" eaLnBrk="1" hangingPunct="1">
              <a:lnSpc>
                <a:spcPct val="100000"/>
              </a:lnSpc>
            </a:pPr>
            <a:r>
              <a:rPr lang="en-US" sz="1800" b="0" dirty="0">
                <a:solidFill>
                  <a:srgbClr val="1318E3"/>
                </a:solidFill>
                <a:latin typeface="Avenir 65" pitchFamily="2" charset="0"/>
              </a:rPr>
              <a:t>	String name();</a:t>
            </a:r>
          </a:p>
          <a:p>
            <a:pPr algn="l" eaLnBrk="1" hangingPunct="1">
              <a:lnSpc>
                <a:spcPct val="100000"/>
              </a:lnSpc>
            </a:pPr>
            <a:r>
              <a:rPr lang="en-US" sz="1800" b="0" dirty="0">
                <a:solidFill>
                  <a:srgbClr val="1318E3"/>
                </a:solidFill>
                <a:latin typeface="Avenir 65" pitchFamily="2" charset="0"/>
              </a:rPr>
              <a:t>}</a:t>
            </a:r>
          </a:p>
          <a:p>
            <a:pPr algn="l" eaLnBrk="1" hangingPunct="1">
              <a:lnSpc>
                <a:spcPct val="100000"/>
              </a:lnSpc>
            </a:pPr>
            <a:endParaRPr lang="en-US" sz="1800" b="0" dirty="0">
              <a:solidFill>
                <a:srgbClr val="1318E3"/>
              </a:solidFill>
              <a:latin typeface="Avenir 65" pitchFamily="2" charset="0"/>
            </a:endParaRPr>
          </a:p>
          <a:p>
            <a:pPr algn="l" eaLnBrk="1" hangingPunct="1">
              <a:lnSpc>
                <a:spcPct val="100000"/>
              </a:lnSpc>
            </a:pPr>
            <a:r>
              <a:rPr lang="en-US" b="0" dirty="0">
                <a:latin typeface="Avenir 65" pitchFamily="2" charset="0"/>
              </a:rPr>
              <a:t>Here only methods are declared.</a:t>
            </a: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p:txBody>
          <a:bodyPr/>
          <a:lstStyle/>
          <a:p>
            <a:r>
              <a:rPr lang="en-US" sz="3300"/>
              <a:t>Interface - Basics</a:t>
            </a:r>
          </a:p>
        </p:txBody>
      </p:sp>
      <p:sp>
        <p:nvSpPr>
          <p:cNvPr id="823299" name="Rectangle 3"/>
          <p:cNvSpPr>
            <a:spLocks noGrp="1" noChangeArrowheads="1"/>
          </p:cNvSpPr>
          <p:nvPr>
            <p:ph type="body" idx="1"/>
          </p:nvPr>
        </p:nvSpPr>
        <p:spPr>
          <a:xfrm>
            <a:off x="881063" y="1492250"/>
            <a:ext cx="8001000" cy="4160838"/>
          </a:xfrm>
        </p:spPr>
        <p:txBody>
          <a:bodyPr/>
          <a:lstStyle/>
          <a:p>
            <a:r>
              <a:rPr lang="en-US"/>
              <a:t>Difference between an interface and abstract class:</a:t>
            </a:r>
          </a:p>
          <a:p>
            <a:pPr>
              <a:buClr>
                <a:schemeClr val="tx2"/>
              </a:buClr>
            </a:pPr>
            <a:endParaRPr lang="en-US"/>
          </a:p>
          <a:p>
            <a:pPr>
              <a:buClr>
                <a:schemeClr val="tx2"/>
              </a:buClr>
            </a:pPr>
            <a:r>
              <a:rPr lang="en-US"/>
              <a:t> It is not possible to extend more than one abstract class.</a:t>
            </a:r>
          </a:p>
          <a:p>
            <a:pPr>
              <a:buClr>
                <a:schemeClr val="tx2"/>
              </a:buClr>
            </a:pPr>
            <a:r>
              <a:rPr lang="en-US"/>
              <a:t> Using interfaces,  multiple inheritance can be achieved in Java.</a:t>
            </a:r>
          </a:p>
          <a:p>
            <a:pPr>
              <a:buClr>
                <a:schemeClr val="tx2"/>
              </a:buClr>
            </a:pPr>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a:lstStyle/>
          <a:p>
            <a:r>
              <a:rPr lang="en-US" sz="3300"/>
              <a:t>Interface - Basics</a:t>
            </a:r>
          </a:p>
        </p:txBody>
      </p:sp>
      <p:sp>
        <p:nvSpPr>
          <p:cNvPr id="824323" name="Rectangle 3"/>
          <p:cNvSpPr>
            <a:spLocks noGrp="1" noChangeArrowheads="1"/>
          </p:cNvSpPr>
          <p:nvPr>
            <p:ph type="body" idx="1"/>
          </p:nvPr>
        </p:nvSpPr>
        <p:spPr>
          <a:xfrm>
            <a:off x="815975" y="1576388"/>
            <a:ext cx="7399338" cy="4162425"/>
          </a:xfrm>
        </p:spPr>
        <p:txBody>
          <a:bodyPr/>
          <a:lstStyle/>
          <a:p>
            <a:pPr marL="457200" indent="-457200"/>
            <a:endParaRPr lang="en-US"/>
          </a:p>
          <a:p>
            <a:pPr marL="457200" indent="-457200"/>
            <a:r>
              <a:rPr lang="en-US"/>
              <a:t>Interfaces tell what a class should do by declaring the methods.</a:t>
            </a:r>
          </a:p>
          <a:p>
            <a:pPr marL="457200" indent="-457200"/>
            <a:endParaRPr lang="en-US"/>
          </a:p>
          <a:p>
            <a:pPr marL="457200" indent="-457200"/>
            <a:r>
              <a:rPr lang="en-US"/>
              <a:t>Classes which use the interface will tell how they are going to function by defining the methods.</a:t>
            </a:r>
          </a:p>
          <a:p>
            <a:pPr marL="457200" indent="-457200"/>
            <a:endParaRPr lang="en-US"/>
          </a:p>
          <a:p>
            <a:pPr marL="457200" indent="-457200"/>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ChangeArrowheads="1"/>
          </p:cNvSpPr>
          <p:nvPr>
            <p:ph type="title"/>
          </p:nvPr>
        </p:nvSpPr>
        <p:spPr/>
        <p:txBody>
          <a:bodyPr/>
          <a:lstStyle/>
          <a:p>
            <a:r>
              <a:rPr lang="en-US" sz="3300"/>
              <a:t>Interface – implementation</a:t>
            </a:r>
          </a:p>
        </p:txBody>
      </p:sp>
      <p:sp>
        <p:nvSpPr>
          <p:cNvPr id="825347" name="Rectangle 3"/>
          <p:cNvSpPr>
            <a:spLocks noGrp="1" noChangeArrowheads="1"/>
          </p:cNvSpPr>
          <p:nvPr>
            <p:ph type="body" idx="1"/>
          </p:nvPr>
        </p:nvSpPr>
        <p:spPr>
          <a:xfrm>
            <a:off x="679450" y="1479550"/>
            <a:ext cx="6908800" cy="4162425"/>
          </a:xfrm>
        </p:spPr>
        <p:txBody>
          <a:bodyPr>
            <a:normAutofit fontScale="85000" lnSpcReduction="20000"/>
          </a:bodyPr>
          <a:lstStyle/>
          <a:p>
            <a:r>
              <a:rPr lang="en-US"/>
              <a:t>When a class uses an interface, it is done using the ‘implements’ keyword and that class is said to implement the specified interface.</a:t>
            </a:r>
          </a:p>
          <a:p>
            <a:endParaRPr lang="en-US"/>
          </a:p>
          <a:p>
            <a:r>
              <a:rPr lang="en-US"/>
              <a:t>A class can implement more than one interface at a time.</a:t>
            </a:r>
          </a:p>
          <a:p>
            <a:endParaRPr lang="en-US"/>
          </a:p>
          <a:p>
            <a:r>
              <a:rPr lang="en-US"/>
              <a:t>When a class implements an interface, it has to provide definitions to all the methods declared in the interface</a:t>
            </a:r>
            <a:endParaRPr lang="en-US" sz="2000"/>
          </a:p>
          <a:p>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p:txBody>
          <a:bodyPr/>
          <a:lstStyle/>
          <a:p>
            <a:r>
              <a:rPr lang="en-US" sz="3300"/>
              <a:t>Interface – implementation</a:t>
            </a:r>
          </a:p>
        </p:txBody>
      </p:sp>
      <p:sp>
        <p:nvSpPr>
          <p:cNvPr id="826371" name="Rectangle 3"/>
          <p:cNvSpPr>
            <a:spLocks noGrp="1" noChangeArrowheads="1"/>
          </p:cNvSpPr>
          <p:nvPr>
            <p:ph type="body" idx="1"/>
          </p:nvPr>
        </p:nvSpPr>
        <p:spPr>
          <a:xfrm>
            <a:off x="639763" y="1454150"/>
            <a:ext cx="7500937" cy="4249738"/>
          </a:xfrm>
        </p:spPr>
        <p:txBody>
          <a:bodyPr/>
          <a:lstStyle/>
          <a:p>
            <a:r>
              <a:rPr lang="en-US"/>
              <a:t>Example 1 (class implementing interface)</a:t>
            </a:r>
            <a:endParaRPr lang="en-US" sz="1800"/>
          </a:p>
          <a:p>
            <a:r>
              <a:rPr lang="en-US" sz="1800"/>
              <a:t>class Flute implements instrument   {</a:t>
            </a:r>
          </a:p>
          <a:p>
            <a:r>
              <a:rPr lang="en-US" sz="1800"/>
              <a:t>	//Methods which are declared in interface should be defined 	//in the class.</a:t>
            </a:r>
          </a:p>
          <a:p>
            <a:r>
              <a:rPr lang="en-US" sz="1800"/>
              <a:t>	void play() {</a:t>
            </a:r>
          </a:p>
          <a:p>
            <a:r>
              <a:rPr lang="en-US" sz="1800"/>
              <a:t>		System.out.println( “In flute class”);</a:t>
            </a:r>
          </a:p>
          <a:p>
            <a:r>
              <a:rPr lang="en-US" sz="1800"/>
              <a:t>	}</a:t>
            </a:r>
          </a:p>
          <a:p>
            <a:r>
              <a:rPr lang="en-US" sz="1800"/>
              <a:t>	String name(){</a:t>
            </a:r>
          </a:p>
          <a:p>
            <a:r>
              <a:rPr lang="en-US" sz="1800"/>
              <a:t>		return “Flute”;</a:t>
            </a:r>
          </a:p>
          <a:p>
            <a:r>
              <a:rPr lang="en-US" sz="1800"/>
              <a:t>	}</a:t>
            </a:r>
          </a:p>
          <a:p>
            <a:r>
              <a:rPr lang="en-US" sz="1800"/>
              <a:t>}</a:t>
            </a:r>
          </a:p>
          <a:p>
            <a:endParaRPr lang="en-US" sz="180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ChangeArrowheads="1"/>
          </p:cNvSpPr>
          <p:nvPr>
            <p:ph type="title"/>
          </p:nvPr>
        </p:nvSpPr>
        <p:spPr/>
        <p:txBody>
          <a:bodyPr/>
          <a:lstStyle/>
          <a:p>
            <a:r>
              <a:rPr lang="en-US" sz="3300"/>
              <a:t>Interface – implementation</a:t>
            </a:r>
          </a:p>
        </p:txBody>
      </p:sp>
      <p:sp>
        <p:nvSpPr>
          <p:cNvPr id="827395" name="Rectangle 3"/>
          <p:cNvSpPr>
            <a:spLocks noGrp="1" noChangeArrowheads="1"/>
          </p:cNvSpPr>
          <p:nvPr>
            <p:ph type="body" idx="1"/>
          </p:nvPr>
        </p:nvSpPr>
        <p:spPr>
          <a:xfrm>
            <a:off x="584200" y="1392238"/>
            <a:ext cx="8297863" cy="4260850"/>
          </a:xfrm>
        </p:spPr>
        <p:txBody>
          <a:bodyPr/>
          <a:lstStyle/>
          <a:p>
            <a:pPr marL="457200" indent="-457200"/>
            <a:r>
              <a:rPr lang="en-US"/>
              <a:t>Example 2 (class implementing interface)</a:t>
            </a:r>
          </a:p>
          <a:p>
            <a:pPr marL="457200" indent="-457200"/>
            <a:r>
              <a:rPr lang="en-US" sz="1800"/>
              <a:t>class Guitar implements instrument   {</a:t>
            </a:r>
          </a:p>
          <a:p>
            <a:pPr marL="457200" indent="-457200"/>
            <a:r>
              <a:rPr lang="en-US" sz="1800"/>
              <a:t>	//Methods which are declared in interface should be defined 	</a:t>
            </a:r>
          </a:p>
          <a:p>
            <a:pPr marL="457200" indent="-457200"/>
            <a:r>
              <a:rPr lang="en-US" sz="1800"/>
              <a:t>	//in the class.</a:t>
            </a:r>
          </a:p>
          <a:p>
            <a:pPr marL="457200" indent="-457200"/>
            <a:r>
              <a:rPr lang="en-US" sz="1800"/>
              <a:t>	void play() {</a:t>
            </a:r>
          </a:p>
          <a:p>
            <a:pPr marL="457200" indent="-457200"/>
            <a:r>
              <a:rPr lang="en-US" sz="1800"/>
              <a:t>		System.out.println( “In Guitar class”);</a:t>
            </a:r>
          </a:p>
          <a:p>
            <a:pPr marL="457200" indent="-457200"/>
            <a:r>
              <a:rPr lang="en-US" sz="1800"/>
              <a:t>	}</a:t>
            </a:r>
          </a:p>
          <a:p>
            <a:pPr marL="457200" indent="-457200"/>
            <a:r>
              <a:rPr lang="en-US" sz="1800"/>
              <a:t>	String name(){</a:t>
            </a:r>
          </a:p>
          <a:p>
            <a:pPr marL="457200" indent="-457200"/>
            <a:r>
              <a:rPr lang="en-US" sz="1800"/>
              <a:t>		return “Guitar”;</a:t>
            </a:r>
          </a:p>
          <a:p>
            <a:pPr marL="457200" indent="-457200"/>
            <a:r>
              <a:rPr lang="en-US" sz="1800"/>
              <a:t>	}</a:t>
            </a:r>
          </a:p>
          <a:p>
            <a:pPr marL="457200" indent="-457200"/>
            <a:r>
              <a:rPr lang="en-US" sz="1800"/>
              <a:t>}</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1594</Words>
  <Application>Microsoft Office PowerPoint</Application>
  <PresentationFormat>On-screen Show (4:3)</PresentationFormat>
  <Paragraphs>358</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Table of Contents</vt:lpstr>
      <vt:lpstr>Slide 2</vt:lpstr>
      <vt:lpstr>Interface - Basics</vt:lpstr>
      <vt:lpstr>Interface - Definition</vt:lpstr>
      <vt:lpstr>Interface - Basics</vt:lpstr>
      <vt:lpstr>Interface - Basics</vt:lpstr>
      <vt:lpstr>Interface – implementation</vt:lpstr>
      <vt:lpstr>Interface – implementation</vt:lpstr>
      <vt:lpstr>Interface – implementation</vt:lpstr>
      <vt:lpstr>Interface – implementation</vt:lpstr>
      <vt:lpstr>Interface – variables</vt:lpstr>
      <vt:lpstr>Interface Uses</vt:lpstr>
      <vt:lpstr>Contd.</vt:lpstr>
      <vt:lpstr>Interfaces &amp; Abstract Class</vt:lpstr>
      <vt:lpstr>When to use an Abstract Class over Interface? </vt:lpstr>
      <vt:lpstr>More on Interfaces</vt:lpstr>
      <vt:lpstr>Contd.</vt:lpstr>
      <vt:lpstr>Dynamic Method Dispatch</vt:lpstr>
      <vt:lpstr>Example</vt:lpstr>
      <vt:lpstr>Slide 20</vt:lpstr>
      <vt:lpstr>Packages - Basics</vt:lpstr>
      <vt:lpstr>Package - basics</vt:lpstr>
      <vt:lpstr>Package - Basics</vt:lpstr>
      <vt:lpstr>Package – Access protection</vt:lpstr>
      <vt:lpstr>Importing Package</vt:lpstr>
      <vt:lpstr>Importing Packages</vt:lpstr>
      <vt:lpstr>Static Import </vt:lpstr>
      <vt:lpstr>Static Import Examples</vt:lpstr>
      <vt:lpstr>Summary</vt:lpstr>
      <vt:lpstr>Garbage Collection</vt:lpstr>
      <vt:lpstr>Garbage Collection</vt:lpstr>
      <vt:lpstr>Garbage Collection</vt:lpstr>
      <vt:lpstr>Garbage Collector</vt:lpstr>
      <vt:lpstr>Mark ‘n’ Sweep Algorithm</vt:lpstr>
      <vt:lpstr>Disadvantage</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Sagar</dc:creator>
  <cp:lastModifiedBy>Sagar</cp:lastModifiedBy>
  <cp:revision>5</cp:revision>
  <dcterms:created xsi:type="dcterms:W3CDTF">2013-09-09T13:37:07Z</dcterms:created>
  <dcterms:modified xsi:type="dcterms:W3CDTF">2013-09-09T13:41:23Z</dcterms:modified>
</cp:coreProperties>
</file>