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3FB1-2041-4CC3-9FFC-0551F7C19F4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A730-0AC9-40C6-AB3E-E995A7BDC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Ver 1.0   © 2006 Capgemini - All rights reserved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D2617-3B2C-407A-92DE-F109D5784738}" type="slidenum">
              <a:rPr lang="en-GB"/>
              <a:pPr/>
              <a:t>2</a:t>
            </a:fld>
            <a:endParaRPr lang="en-GB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9"/>
            <a:ext cx="5486400" cy="411303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8"/>
            <a:ext cx="9144000" cy="547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47B-CCEF-466E-8FF1-B5806F3A7CAB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6E6B-34DA-4B97-8B6F-60CF6265E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87800" y="1517650"/>
            <a:ext cx="4508500" cy="1098550"/>
          </a:xfrm>
          <a:noFill/>
        </p:spPr>
        <p:txBody>
          <a:bodyPr>
            <a:normAutofit fontScale="90000"/>
          </a:bodyPr>
          <a:lstStyle/>
          <a:p>
            <a:r>
              <a:rPr lang="en-US" sz="3800" smtClean="0"/>
              <a:t>Core Java</a:t>
            </a:r>
            <a:br>
              <a:rPr lang="en-US" sz="3800" smtClean="0"/>
            </a:br>
            <a:r>
              <a:rPr lang="en-US" smtClean="0"/>
              <a:t> Objects and Classes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smtClean="0"/>
              <a:t>Automatic Variables:</a:t>
            </a:r>
            <a:r>
              <a:rPr lang="en-US" smtClean="0"/>
              <a:t> </a:t>
            </a:r>
          </a:p>
          <a:p>
            <a:r>
              <a:rPr lang="en-US" smtClean="0"/>
              <a:t>Also known as local variables generally declared inside the methods. </a:t>
            </a:r>
          </a:p>
          <a:p>
            <a:r>
              <a:rPr lang="en-US" smtClean="0"/>
              <a:t>Scope of the automatic variable is the scope of the method. </a:t>
            </a:r>
          </a:p>
          <a:p>
            <a:r>
              <a:rPr lang="en-US" smtClean="0"/>
              <a:t>Automatic variables are not initialized by the compiler. </a:t>
            </a:r>
          </a:p>
          <a:p>
            <a:r>
              <a:rPr lang="en-US" smtClean="0"/>
              <a:t>All the variables defined in a method scope must be initialized explicitly before being used. 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mtClean="0"/>
              <a:t>Keywords used in Classes.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this : keyword “this” refers within the code of an object to the current object itself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super: keyword “super” refers within the code of an object to the super class of the current object</a:t>
            </a:r>
          </a:p>
          <a:p>
            <a:pPr algn="just"/>
            <a:endParaRPr lang="en-US" smtClean="0"/>
          </a:p>
          <a:p>
            <a:pPr lvl="4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441450"/>
            <a:ext cx="6910387" cy="722313"/>
          </a:xfrm>
        </p:spPr>
        <p:txBody>
          <a:bodyPr/>
          <a:lstStyle/>
          <a:p>
            <a:pPr algn="ctr"/>
            <a:r>
              <a:rPr lang="en-US" smtClean="0"/>
              <a:t>Singly rooted hierarchy 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309938" y="3644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748213" y="3873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92500" y="3078163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bg1"/>
                </a:solidFill>
                <a:latin typeface="Times New Roman" pitchFamily="18" charset="0"/>
              </a:rPr>
              <a:t>Bank</a:t>
            </a:r>
            <a:r>
              <a:rPr lang="en-US" sz="1800" b="0">
                <a:latin typeface="Times New Roman" pitchFamily="18" charset="0"/>
              </a:rPr>
              <a:t> </a:t>
            </a:r>
            <a:r>
              <a:rPr lang="en-US" sz="1800" b="0">
                <a:solidFill>
                  <a:schemeClr val="bg1"/>
                </a:solidFill>
                <a:latin typeface="Times New Roman" pitchFamily="18" charset="0"/>
              </a:rPr>
              <a:t>Acct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892300" y="3840163"/>
            <a:ext cx="1755775" cy="3381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0">
                <a:solidFill>
                  <a:schemeClr val="bg1"/>
                </a:solidFill>
              </a:rPr>
              <a:t>Savings Acct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711700" y="3840163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bg1"/>
                </a:solidFill>
                <a:latin typeface="Times New Roman" pitchFamily="18" charset="0"/>
              </a:rPr>
              <a:t>Checking Acct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264025" y="34591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493963" y="368776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501900" y="36877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702300" y="36877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492500" y="2392363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bg1"/>
                </a:solidFill>
                <a:latin typeface="Times New Roman" pitchFamily="18" charset="0"/>
              </a:rPr>
              <a:t>Object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254500" y="27733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702300" y="2011363"/>
            <a:ext cx="2590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Object class is parent class for all the classes created in Java.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Order of code execution (when creating an object) </a:t>
            </a:r>
          </a:p>
          <a:p>
            <a:r>
              <a:rPr lang="en-US" smtClean="0"/>
              <a:t>static variables initialization.</a:t>
            </a:r>
          </a:p>
          <a:p>
            <a:r>
              <a:rPr lang="en-US" smtClean="0"/>
              <a:t>static initializer block execution. (in the order of declaration, if multiple blocks found)</a:t>
            </a:r>
          </a:p>
          <a:p>
            <a:r>
              <a:rPr lang="en-US" smtClean="0"/>
              <a:t> constructor header ( super or this – implicit or explicit )</a:t>
            </a:r>
          </a:p>
          <a:p>
            <a:r>
              <a:rPr lang="en-US" smtClean="0"/>
              <a:t>instance variables initialization / instance initializer block(s) execution</a:t>
            </a:r>
          </a:p>
          <a:p>
            <a:r>
              <a:rPr lang="en-US" smtClean="0"/>
              <a:t>rest of the code in the constructor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Access Modifiers :</a:t>
            </a:r>
            <a:r>
              <a:rPr lang="en-US" sz="2600" smtClean="0"/>
              <a:t> </a:t>
            </a:r>
            <a:r>
              <a:rPr lang="en-US" smtClean="0"/>
              <a:t>Objects and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Java uses three explicit keywords to set the boundaries in a class: </a:t>
            </a:r>
            <a:r>
              <a:rPr lang="en-US" b="1" smtClean="0"/>
              <a:t>public</a:t>
            </a:r>
            <a:r>
              <a:rPr lang="en-US" smtClean="0"/>
              <a:t>, </a:t>
            </a:r>
            <a:r>
              <a:rPr lang="en-US" b="1" smtClean="0"/>
              <a:t>private</a:t>
            </a:r>
            <a:r>
              <a:rPr lang="en-US" smtClean="0"/>
              <a:t>, and </a:t>
            </a:r>
            <a:r>
              <a:rPr lang="en-US" b="1" smtClean="0"/>
              <a:t>protected</a:t>
            </a:r>
            <a:r>
              <a:rPr lang="en-US" smtClean="0"/>
              <a:t>. </a:t>
            </a:r>
          </a:p>
          <a:p>
            <a:r>
              <a:rPr lang="en-US" smtClean="0"/>
              <a:t>Java also has a “default” access, which comes into play if you don’t use one of the aforementioned specifiers. </a:t>
            </a:r>
            <a:endParaRPr lang="en-US" sz="2100" smtClean="0"/>
          </a:p>
          <a:p>
            <a:pPr>
              <a:spcBef>
                <a:spcPct val="100000"/>
              </a:spcBef>
            </a:pPr>
            <a:r>
              <a:rPr lang="en-US" sz="2600" smtClean="0"/>
              <a:t>By default (no modifier), the class, data &amp; methods can be accessed by any class in the same package. They are “friends”</a:t>
            </a:r>
            <a:endParaRPr lang="en-US" smtClean="0"/>
          </a:p>
          <a:p>
            <a:pPr>
              <a:spcBef>
                <a:spcPct val="50000"/>
              </a:spcBef>
            </a:pPr>
            <a:endParaRPr lang="en-US" smtClean="0"/>
          </a:p>
          <a:p>
            <a:pPr lvl="4"/>
            <a:endParaRPr lang="en-US" smtClean="0"/>
          </a:p>
          <a:p>
            <a:pPr lvl="4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Access Modifiers :</a:t>
            </a:r>
            <a:r>
              <a:rPr lang="en-US" sz="2600" smtClean="0"/>
              <a:t> </a:t>
            </a:r>
            <a:r>
              <a:rPr lang="en-US" smtClean="0"/>
              <a:t>Objects and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lnSpcReduction="10000"/>
          </a:bodyPr>
          <a:lstStyle/>
          <a:p>
            <a:r>
              <a:rPr lang="en-US" sz="2600" smtClean="0"/>
              <a:t>public modifier : 	The class, data &amp; methods are visible to any class, in any package. </a:t>
            </a:r>
          </a:p>
          <a:p>
            <a:r>
              <a:rPr lang="en-US" sz="2600" smtClean="0"/>
              <a:t>private modifier : The data or methods can be accessed only by the declaring class.</a:t>
            </a:r>
          </a:p>
          <a:p>
            <a:pPr>
              <a:spcBef>
                <a:spcPct val="50000"/>
              </a:spcBef>
            </a:pPr>
            <a:r>
              <a:rPr lang="en-US" sz="2600" smtClean="0"/>
              <a:t>protected modifier : This modifier can be applied on data and methods in a class. A protected data or a protected method in a public class can be accessed by any class in the same package or its subclasses, even if the subclasses are in a different package.</a:t>
            </a:r>
            <a:r>
              <a:rPr lang="en-US" sz="2800" smtClean="0">
                <a:latin typeface="Courier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Overloading and Overriding :</a:t>
            </a:r>
            <a:r>
              <a:rPr lang="en-US" sz="2100" smtClean="0"/>
              <a:t> </a:t>
            </a:r>
            <a:br>
              <a:rPr lang="en-US" sz="2100" smtClean="0"/>
            </a:br>
            <a:r>
              <a:rPr lang="en-US" sz="2100" smtClean="0"/>
              <a:t>	</a:t>
            </a:r>
            <a:r>
              <a:rPr lang="en-US" sz="2600" smtClean="0"/>
              <a:t>Objects and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Method Signature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signature of a method uniquely identifies a method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The signature consists of the name of the method and the number, type, and order of the arguments required of the method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1800" smtClean="0"/>
              <a:t>The signature of a method is: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access-modifier return-value-type method-name(parameter-list){ // body }.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Examples: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static void TestMethod1(){ } </a:t>
            </a:r>
            <a:br>
              <a:rPr lang="en-US" sz="1800" smtClean="0"/>
            </a:br>
            <a:r>
              <a:rPr lang="en-US" sz="1800" smtClean="0"/>
              <a:t>public void TestMethod2("Bill") { } </a:t>
            </a:r>
            <a:br>
              <a:rPr lang="en-US" sz="1800" smtClean="0"/>
            </a:br>
            <a:r>
              <a:rPr lang="en-US" sz="1800" smtClean="0"/>
              <a:t>private void TestMethod3("Bill", 55) { } 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Overloading and Overriding :</a:t>
            </a:r>
            <a:r>
              <a:rPr lang="en-US" sz="2100" smtClean="0"/>
              <a:t> </a:t>
            </a:r>
            <a:br>
              <a:rPr lang="en-US" sz="2100" smtClean="0"/>
            </a:br>
            <a:r>
              <a:rPr lang="en-US" sz="2100" smtClean="0"/>
              <a:t>	</a:t>
            </a:r>
            <a:r>
              <a:rPr lang="en-US" sz="2600" smtClean="0"/>
              <a:t>Objects and 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r>
              <a:rPr lang="en-US" sz="2800" smtClean="0"/>
              <a:t>Term:  overloading</a:t>
            </a:r>
          </a:p>
          <a:p>
            <a:r>
              <a:rPr lang="en-US" i="1" smtClean="0"/>
              <a:t>Method overloading</a:t>
            </a:r>
            <a:r>
              <a:rPr lang="en-US" smtClean="0"/>
              <a:t>, usually just referred to as </a:t>
            </a:r>
            <a:r>
              <a:rPr lang="en-US" i="1" smtClean="0"/>
              <a:t>overloading</a:t>
            </a:r>
            <a:r>
              <a:rPr lang="en-US" smtClean="0"/>
              <a:t>,  is when you have more than one method that uses the same method name, but different signature.</a:t>
            </a:r>
          </a:p>
          <a:p>
            <a:r>
              <a:rPr lang="en-US" sz="2000" smtClean="0"/>
              <a:t>So methods</a:t>
            </a:r>
          </a:p>
          <a:p>
            <a:pPr lvl="2">
              <a:buFont typeface="Symbol" pitchFamily="18" charset="2"/>
              <a:buNone/>
            </a:pPr>
            <a:r>
              <a:rPr lang="en-US" sz="1800" smtClean="0"/>
              <a:t>public void sampleMethod()   {…code here...}</a:t>
            </a:r>
          </a:p>
          <a:p>
            <a:pPr lvl="2">
              <a:buFont typeface="Symbol" pitchFamily="18" charset="2"/>
              <a:buNone/>
            </a:pPr>
            <a:r>
              <a:rPr lang="en-US" sz="1800" smtClean="0"/>
              <a:t>public void sampleMethod(double pay)   {...}</a:t>
            </a:r>
          </a:p>
          <a:p>
            <a:pPr lvl="2">
              <a:buFont typeface="Symbol" pitchFamily="18" charset="2"/>
              <a:buNone/>
            </a:pPr>
            <a:r>
              <a:rPr lang="en-US" sz="1800" smtClean="0"/>
              <a:t>public void sampleMethod(int myInt, String a)   {...}</a:t>
            </a:r>
          </a:p>
          <a:p>
            <a:pPr lvl="1">
              <a:buFontTx/>
              <a:buNone/>
            </a:pPr>
            <a:r>
              <a:rPr lang="en-US" smtClean="0"/>
              <a:t>are </a:t>
            </a:r>
            <a:r>
              <a:rPr lang="en-US" smtClean="0">
                <a:solidFill>
                  <a:schemeClr val="tx2"/>
                </a:solidFill>
              </a:rPr>
              <a:t>overloaded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Overloading and Overriding :</a:t>
            </a:r>
            <a:r>
              <a:rPr lang="en-US" sz="2100" smtClean="0"/>
              <a:t> </a:t>
            </a:r>
            <a:br>
              <a:rPr lang="en-US" sz="2100" smtClean="0"/>
            </a:br>
            <a:r>
              <a:rPr lang="en-US" sz="2100" smtClean="0"/>
              <a:t>	</a:t>
            </a:r>
            <a:r>
              <a:rPr lang="en-US" sz="2600" smtClean="0"/>
              <a:t>Objects and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Overloaded methods: </a:t>
            </a:r>
          </a:p>
          <a:p>
            <a:pPr lvl="1"/>
            <a:r>
              <a:rPr lang="en-US" smtClean="0"/>
              <a:t>appear in the same class or a subclass </a:t>
            </a:r>
          </a:p>
          <a:p>
            <a:pPr lvl="1"/>
            <a:r>
              <a:rPr lang="en-US" smtClean="0"/>
              <a:t>have the </a:t>
            </a:r>
            <a:r>
              <a:rPr lang="en-US" b="1" smtClean="0"/>
              <a:t>same name</a:t>
            </a:r>
            <a:r>
              <a:rPr lang="en-US" smtClean="0"/>
              <a:t> but, </a:t>
            </a:r>
          </a:p>
          <a:p>
            <a:pPr lvl="1"/>
            <a:r>
              <a:rPr lang="en-US" smtClean="0"/>
              <a:t>have different </a:t>
            </a:r>
            <a:r>
              <a:rPr lang="en-US" b="1" smtClean="0"/>
              <a:t>parameter lists</a:t>
            </a:r>
            <a:r>
              <a:rPr lang="en-US" smtClean="0"/>
              <a:t>, and, </a:t>
            </a:r>
          </a:p>
          <a:p>
            <a:pPr lvl="1"/>
            <a:r>
              <a:rPr lang="en-US" smtClean="0"/>
              <a:t>can have different </a:t>
            </a:r>
            <a:r>
              <a:rPr lang="en-US" b="1" smtClean="0"/>
              <a:t>return types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compile time Java determines the method to be called on the number of parameters passed to the Method.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Overloading and Overriding :</a:t>
            </a:r>
            <a:r>
              <a:rPr lang="en-US" sz="2100" smtClean="0"/>
              <a:t> </a:t>
            </a:r>
            <a:br>
              <a:rPr lang="en-US" sz="2100" smtClean="0"/>
            </a:br>
            <a:r>
              <a:rPr lang="en-US" sz="2100" smtClean="0"/>
              <a:t>	</a:t>
            </a:r>
            <a:r>
              <a:rPr lang="en-US" sz="2600" smtClean="0"/>
              <a:t>Objects and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Term:  overriding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When methods in a subclass and its superclass have the same signature, this is called method overriding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class Super {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	 void test() {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		 System.out.println("In Super.test()");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 }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class Sub extends Super {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	void test() { 	 // </a:t>
            </a:r>
            <a:r>
              <a:rPr lang="en-US" sz="1800" smtClean="0">
                <a:solidFill>
                  <a:schemeClr val="tx2"/>
                </a:solidFill>
              </a:rPr>
              <a:t>overrides </a:t>
            </a:r>
            <a:r>
              <a:rPr lang="en-US" sz="1800" smtClean="0"/>
              <a:t>test() in Super 			System.out.println("In Sub.test()");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 }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**overridden methods cannot have weaker access rights than the original method</a:t>
            </a:r>
            <a:r>
              <a:rPr lang="en-US" sz="900" smtClean="0"/>
              <a:t> </a:t>
            </a:r>
          </a:p>
          <a:p>
            <a:pPr>
              <a:lnSpc>
                <a:spcPct val="80000"/>
              </a:lnSpc>
            </a:pPr>
            <a:endParaRPr lang="en-US" sz="90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Objects and Classes</a:t>
            </a:r>
          </a:p>
          <a:p>
            <a:pPr lvl="1"/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Concepts </a:t>
            </a:r>
          </a:p>
          <a:p>
            <a:pPr lvl="1"/>
            <a:r>
              <a:rPr lang="en-US" dirty="0" smtClean="0"/>
              <a:t>Access Modifiers</a:t>
            </a:r>
          </a:p>
          <a:p>
            <a:pPr lvl="1"/>
            <a:r>
              <a:rPr lang="en-US" dirty="0" smtClean="0"/>
              <a:t>Overloading and Overriding</a:t>
            </a:r>
          </a:p>
          <a:p>
            <a:pPr lvl="2"/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Overloading and Overriding :</a:t>
            </a:r>
            <a:r>
              <a:rPr lang="en-US" sz="2100" smtClean="0"/>
              <a:t> </a:t>
            </a:r>
            <a:br>
              <a:rPr lang="en-US" sz="2100" smtClean="0"/>
            </a:br>
            <a:r>
              <a:rPr lang="en-US" sz="2100" smtClean="0"/>
              <a:t>	</a:t>
            </a:r>
            <a:r>
              <a:rPr lang="en-US" sz="2600" smtClean="0"/>
              <a:t>Objects and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85000" lnSpcReduction="10000"/>
          </a:bodyPr>
          <a:lstStyle/>
          <a:p>
            <a:r>
              <a:rPr lang="en-US" sz="2000" smtClean="0"/>
              <a:t>Overriding methods :</a:t>
            </a:r>
          </a:p>
          <a:p>
            <a:r>
              <a:rPr lang="en-US" smtClean="0"/>
              <a:t>appear in subclasses </a:t>
            </a:r>
          </a:p>
          <a:p>
            <a:r>
              <a:rPr lang="en-US" smtClean="0"/>
              <a:t>have the same name as a superclass method </a:t>
            </a:r>
          </a:p>
          <a:p>
            <a:r>
              <a:rPr lang="en-US" smtClean="0"/>
              <a:t>have the same parameter list as a superclass method </a:t>
            </a:r>
          </a:p>
          <a:p>
            <a:r>
              <a:rPr lang="en-US" smtClean="0"/>
              <a:t>have the same return type as a superclass method </a:t>
            </a:r>
          </a:p>
          <a:p>
            <a:r>
              <a:rPr lang="en-US" smtClean="0"/>
              <a:t>the access modifier for the overriding method may not be more restrictive than the access modifier of the superclass method 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Overloading and Overriding :</a:t>
            </a:r>
            <a:r>
              <a:rPr lang="en-US" sz="2100" smtClean="0"/>
              <a:t> </a:t>
            </a:r>
            <a:br>
              <a:rPr lang="en-US" sz="2100" smtClean="0"/>
            </a:br>
            <a:r>
              <a:rPr lang="en-US" sz="2100" smtClean="0"/>
              <a:t>	</a:t>
            </a:r>
            <a:r>
              <a:rPr lang="en-US" sz="2600" smtClean="0"/>
              <a:t>Objects and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smtClean="0"/>
              <a:t>Overriding methods :</a:t>
            </a:r>
          </a:p>
          <a:p>
            <a:r>
              <a:rPr lang="en-US" smtClean="0"/>
              <a:t>the throws clause of the overriding method may only include exceptions that can be thrown by the super class method, including it's subclasses </a:t>
            </a:r>
          </a:p>
          <a:p>
            <a:r>
              <a:rPr lang="en-US" smtClean="0"/>
              <a:t>the actual method called depends on the object being passed to the method </a:t>
            </a:r>
          </a:p>
          <a:p>
            <a:r>
              <a:rPr lang="en-US" smtClean="0"/>
              <a:t>Java uses </a:t>
            </a:r>
            <a:r>
              <a:rPr lang="en-US" b="1" smtClean="0"/>
              <a:t>late-binding</a:t>
            </a:r>
            <a:r>
              <a:rPr lang="en-US" smtClean="0"/>
              <a:t> to support polymorphism; which means the decision as to which of the many methods should be used is deferred until runtime </a:t>
            </a:r>
          </a:p>
          <a:p>
            <a:endParaRPr lang="en-US" sz="2000" smtClean="0"/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03600" y="1447800"/>
            <a:ext cx="5338763" cy="573088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: Objects and Classes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Classes</a:t>
            </a:r>
          </a:p>
          <a:p>
            <a:r>
              <a:rPr lang="en-US" smtClean="0"/>
              <a:t>Class is the logical construct upon which the entire Java language is built because it defines the shape and nature of an Object.</a:t>
            </a:r>
          </a:p>
          <a:p>
            <a:endParaRPr lang="en-US" smtClean="0"/>
          </a:p>
          <a:p>
            <a:r>
              <a:rPr lang="en-US" smtClean="0"/>
              <a:t>Class in Java defines a new data type, which in terms is used to create objects of that type.</a:t>
            </a:r>
          </a:p>
          <a:p>
            <a:endParaRPr lang="en-US" smtClean="0"/>
          </a:p>
          <a:p>
            <a:r>
              <a:rPr lang="en-US" smtClean="0"/>
              <a:t>** In a nutshell , Class is a template for an Object, and an Object is an runtime instance of a Class.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: Objects and Classes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Classes in Java consist of</a:t>
            </a:r>
          </a:p>
          <a:p>
            <a:r>
              <a:rPr lang="en-US" smtClean="0"/>
              <a:t>Data Fields - declares the data values belonging to the class or object.</a:t>
            </a:r>
          </a:p>
          <a:p>
            <a:endParaRPr lang="en-US" smtClean="0"/>
          </a:p>
          <a:p>
            <a:r>
              <a:rPr lang="en-US" smtClean="0"/>
              <a:t>Constructors - special functions called when an object is created. Carries out initialization tasks. </a:t>
            </a:r>
          </a:p>
          <a:p>
            <a:endParaRPr lang="en-US" smtClean="0"/>
          </a:p>
          <a:p>
            <a:r>
              <a:rPr lang="en-US" smtClean="0"/>
              <a:t>Methods - functions to carry out tasks for the objects.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Introduction : Objects and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92350" y="1393825"/>
            <a:ext cx="3378200" cy="341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smtClean="0"/>
              <a:t>class Box </a:t>
            </a:r>
          </a:p>
          <a:p>
            <a:pPr>
              <a:lnSpc>
                <a:spcPct val="80000"/>
              </a:lnSpc>
            </a:pPr>
            <a:endParaRPr lang="en-US" sz="2000" b="1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800" smtClean="0"/>
          </a:p>
          <a:p>
            <a:pPr lvl="4">
              <a:lnSpc>
                <a:spcPct val="80000"/>
              </a:lnSpc>
            </a:pPr>
            <a:endParaRPr lang="en-US" sz="900" smtClean="0"/>
          </a:p>
          <a:p>
            <a:pPr lvl="4">
              <a:lnSpc>
                <a:spcPct val="80000"/>
              </a:lnSpc>
            </a:pPr>
            <a:endParaRPr lang="en-US" sz="900" smtClean="0"/>
          </a:p>
        </p:txBody>
      </p:sp>
      <p:graphicFrame>
        <p:nvGraphicFramePr>
          <p:cNvPr id="823300" name="Group 4"/>
          <p:cNvGraphicFramePr>
            <a:graphicFrameLocks noGrp="1"/>
          </p:cNvGraphicFramePr>
          <p:nvPr>
            <p:ph sz="half" idx="2"/>
          </p:nvPr>
        </p:nvGraphicFramePr>
        <p:xfrm>
          <a:off x="468313" y="1836738"/>
          <a:ext cx="8478837" cy="4157663"/>
        </p:xfrm>
        <a:graphic>
          <a:graphicData uri="http://schemas.openxmlformats.org/drawingml/2006/table">
            <a:tbl>
              <a:tblPr/>
              <a:tblGrid>
                <a:gridCol w="4241800"/>
                <a:gridCol w="4237037"/>
              </a:tblGrid>
              <a:tr h="415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 class Box {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 double width;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double height;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double depth;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 public Box (double w, double h, double d 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width = w;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height = h;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depth = d;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 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 public double volume()  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return width * height * depth;  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 }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Fields declares the properties “width, height and depth" as an double type.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constructor is called when an instance of this class is first created. It can be used to initialize properties, or assign a state to the Object.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Methods which compute and return Volume.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: Objects and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Objects.</a:t>
            </a:r>
          </a:p>
          <a:p>
            <a:r>
              <a:rPr lang="en-US" smtClean="0"/>
              <a:t>Obtaining objects from a Class is a two Step process.</a:t>
            </a:r>
          </a:p>
          <a:p>
            <a:r>
              <a:rPr lang="en-US" smtClean="0"/>
              <a:t> Declare  a variable of the Class type.</a:t>
            </a:r>
          </a:p>
          <a:p>
            <a:r>
              <a:rPr lang="en-US" smtClean="0"/>
              <a:t>Acquire a physical copy of the Object and assign a reference of the copy to the variable.</a:t>
            </a:r>
          </a:p>
          <a:p>
            <a:r>
              <a:rPr lang="en-US" smtClean="0"/>
              <a:t>Box mybox;				</a:t>
            </a:r>
          </a:p>
          <a:p>
            <a:endParaRPr lang="en-US" smtClean="0"/>
          </a:p>
          <a:p>
            <a:r>
              <a:rPr lang="en-US" smtClean="0"/>
              <a:t>mybox = new Box();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81788" y="48736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834188" y="475615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986338" y="4986338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86338" y="3995738"/>
            <a:ext cx="3470275" cy="1941512"/>
            <a:chOff x="3141" y="2517"/>
            <a:chExt cx="2186" cy="1223"/>
          </a:xfrm>
        </p:grpSpPr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4635" y="2933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/>
                <a:t>Width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800" b="0"/>
                <a:t>Height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800" b="0"/>
                <a:t>Depth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141" y="2517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/>
                <a:t>null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141" y="273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/>
                <a:t>mybox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141" y="333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/>
                <a:t>mybox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381" y="3237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4635" y="312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4635" y="331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539" y="3509"/>
              <a:ext cx="7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b="0"/>
                <a:t>Box object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Member ( Instance ) Variables:</a:t>
            </a:r>
            <a:r>
              <a:rPr lang="en-US" smtClean="0"/>
              <a:t> </a:t>
            </a:r>
          </a:p>
          <a:p>
            <a:r>
              <a:rPr lang="en-US" smtClean="0"/>
              <a:t>Accessible from any method in the class. </a:t>
            </a:r>
          </a:p>
          <a:p>
            <a:r>
              <a:rPr lang="en-US" smtClean="0"/>
              <a:t>Scope of the member variables is the entire class scope. </a:t>
            </a:r>
          </a:p>
          <a:p>
            <a:r>
              <a:rPr lang="en-US" smtClean="0"/>
              <a:t>If there is no explicit initialization, then the value depends upon the data type of the member variable. 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Constructor </a:t>
            </a:r>
          </a:p>
          <a:p>
            <a:r>
              <a:rPr lang="en-US" sz="2000" smtClean="0"/>
              <a:t> "</a:t>
            </a:r>
            <a:r>
              <a:rPr lang="en-US" sz="2000" b="1" smtClean="0"/>
              <a:t>IT MUST  HAVE SAME NAME AS CLASS NAME“</a:t>
            </a:r>
          </a:p>
          <a:p>
            <a:r>
              <a:rPr lang="en-US" smtClean="0"/>
              <a:t>In Java constructor is used to initialize the object. The name of the constructor should be same name as the class name. </a:t>
            </a:r>
          </a:p>
          <a:p>
            <a:r>
              <a:rPr lang="en-US" smtClean="0"/>
              <a:t>Constructor does not return any value, and even we cannot use void as a return type. </a:t>
            </a:r>
          </a:p>
          <a:p>
            <a:r>
              <a:rPr lang="en-US" smtClean="0"/>
              <a:t>If Constructors are not defined for a Class, a default constructor provided by the compiler ( i.e. no argument constructor).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: Objects and Classes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Methods in Java</a:t>
            </a:r>
          </a:p>
          <a:p>
            <a:r>
              <a:rPr lang="en-US" smtClean="0"/>
              <a:t>A method in Java is similar to function in C/C++ or any other language </a:t>
            </a:r>
          </a:p>
          <a:p>
            <a:r>
              <a:rPr lang="en-US" smtClean="0"/>
              <a:t>A method is declared inside a class and belongs to the same class </a:t>
            </a:r>
          </a:p>
          <a:p>
            <a:r>
              <a:rPr lang="en-US" smtClean="0"/>
              <a:t>A method can be called using . operator as described below  </a:t>
            </a:r>
          </a:p>
          <a:p>
            <a:r>
              <a:rPr lang="en-US" smtClean="0"/>
              <a:t>	objref</a:t>
            </a:r>
            <a:r>
              <a:rPr lang="en-US" b="1" smtClean="0"/>
              <a:t>.</a:t>
            </a:r>
            <a:r>
              <a:rPr lang="en-US" smtClean="0"/>
              <a:t>method() (dot is an operator ) 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955</Words>
  <Application>Microsoft Office PowerPoint</Application>
  <PresentationFormat>On-screen Show (4:3)</PresentationFormat>
  <Paragraphs>160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Core Java  Objects and Classes</vt:lpstr>
      <vt:lpstr>Table of Contents</vt:lpstr>
      <vt:lpstr>Introduction : Objects and Classes</vt:lpstr>
      <vt:lpstr>Introduction : Objects and Classes</vt:lpstr>
      <vt:lpstr>Introduction : Objects and Classes</vt:lpstr>
      <vt:lpstr>Introduction : Objects and Classes</vt:lpstr>
      <vt:lpstr>Concepts : Objects and Classes</vt:lpstr>
      <vt:lpstr>Concepts : Objects and Classes</vt:lpstr>
      <vt:lpstr>Concepts : Objects and Classes</vt:lpstr>
      <vt:lpstr>Concepts : Objects and Classes</vt:lpstr>
      <vt:lpstr>Concepts : Objects and Classes </vt:lpstr>
      <vt:lpstr>Concepts : Objects and Classes</vt:lpstr>
      <vt:lpstr>Concepts : Objects and Classes</vt:lpstr>
      <vt:lpstr>Access Modifiers : Objects and Classes</vt:lpstr>
      <vt:lpstr>Access Modifiers : Objects and Classes</vt:lpstr>
      <vt:lpstr>Overloading and Overriding :   Objects and Classes</vt:lpstr>
      <vt:lpstr>Overloading and Overriding :   Objects and Classes</vt:lpstr>
      <vt:lpstr>Overloading and Overriding :   Objects and Classes</vt:lpstr>
      <vt:lpstr>Overloading and Overriding :   Objects and Classes</vt:lpstr>
      <vt:lpstr>Overloading and Overriding :   Objects and Classes</vt:lpstr>
      <vt:lpstr>Overloading and Overriding :   Objects and Classes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Sagar Preethi</dc:creator>
  <cp:lastModifiedBy>Sagar</cp:lastModifiedBy>
  <cp:revision>7</cp:revision>
  <dcterms:created xsi:type="dcterms:W3CDTF">2013-06-06T02:12:31Z</dcterms:created>
  <dcterms:modified xsi:type="dcterms:W3CDTF">2013-09-05T15:10:32Z</dcterms:modified>
</cp:coreProperties>
</file>