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902A28-4868-49E8-B815-83F5E44F2AAD}" type="datetimeFigureOut">
              <a:rPr lang="en-US" smtClean="0"/>
              <a:pPr/>
              <a:t>9/4/2013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26A29-D07B-4BEF-9B7C-6E3BBFC03B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9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GB"/>
              <a:t>Ver 1.0   © 2006 Capgemini - All rights reserved</a:t>
            </a:r>
          </a:p>
        </p:txBody>
      </p:sp>
      <p:sp>
        <p:nvSpPr>
          <p:cNvPr id="50179" name="Rectangle 10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D19285-904C-4C5D-8C78-55456DE55678}" type="slidenum">
              <a:rPr lang="en-GB"/>
              <a:pPr/>
              <a:t>1</a:t>
            </a:fld>
            <a:endParaRPr lang="en-GB"/>
          </a:p>
        </p:txBody>
      </p:sp>
      <p:sp>
        <p:nvSpPr>
          <p:cNvPr id="501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989"/>
            <a:ext cx="5486400" cy="411303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C4BFA-CE8D-44AD-B0FD-7703E08E61CA}" type="datetimeFigureOut">
              <a:rPr lang="en-US" smtClean="0"/>
              <a:pPr/>
              <a:t>9/4/2013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B23B-BBD9-45D9-958D-B929914BAA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C4BFA-CE8D-44AD-B0FD-7703E08E61CA}" type="datetimeFigureOut">
              <a:rPr lang="en-US" smtClean="0"/>
              <a:pPr/>
              <a:t>9/4/2013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B23B-BBD9-45D9-958D-B929914BAA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C4BFA-CE8D-44AD-B0FD-7703E08E61CA}" type="datetimeFigureOut">
              <a:rPr lang="en-US" smtClean="0"/>
              <a:pPr/>
              <a:t>9/4/2013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B23B-BBD9-45D9-958D-B929914BAA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8588"/>
            <a:ext cx="9144000" cy="5476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6388" y="1262063"/>
            <a:ext cx="4241800" cy="4838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588" y="1262063"/>
            <a:ext cx="4243387" cy="4838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8588"/>
            <a:ext cx="9144000" cy="5476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06388" y="1262063"/>
            <a:ext cx="8637587" cy="48387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C4BFA-CE8D-44AD-B0FD-7703E08E61CA}" type="datetimeFigureOut">
              <a:rPr lang="en-US" smtClean="0"/>
              <a:pPr/>
              <a:t>9/4/2013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B23B-BBD9-45D9-958D-B929914BAA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C4BFA-CE8D-44AD-B0FD-7703E08E61CA}" type="datetimeFigureOut">
              <a:rPr lang="en-US" smtClean="0"/>
              <a:pPr/>
              <a:t>9/4/2013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B23B-BBD9-45D9-958D-B929914BAA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C4BFA-CE8D-44AD-B0FD-7703E08E61CA}" type="datetimeFigureOut">
              <a:rPr lang="en-US" smtClean="0"/>
              <a:pPr/>
              <a:t>9/4/2013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B23B-BBD9-45D9-958D-B929914BAA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C4BFA-CE8D-44AD-B0FD-7703E08E61CA}" type="datetimeFigureOut">
              <a:rPr lang="en-US" smtClean="0"/>
              <a:pPr/>
              <a:t>9/4/2013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B23B-BBD9-45D9-958D-B929914BAA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C4BFA-CE8D-44AD-B0FD-7703E08E61CA}" type="datetimeFigureOut">
              <a:rPr lang="en-US" smtClean="0"/>
              <a:pPr/>
              <a:t>9/4/2013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B23B-BBD9-45D9-958D-B929914BAA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C4BFA-CE8D-44AD-B0FD-7703E08E61CA}" type="datetimeFigureOut">
              <a:rPr lang="en-US" smtClean="0"/>
              <a:pPr/>
              <a:t>9/4/2013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B23B-BBD9-45D9-958D-B929914BAA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C4BFA-CE8D-44AD-B0FD-7703E08E61CA}" type="datetimeFigureOut">
              <a:rPr lang="en-US" smtClean="0"/>
              <a:pPr/>
              <a:t>9/4/2013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B23B-BBD9-45D9-958D-B929914BAA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C4BFA-CE8D-44AD-B0FD-7703E08E61CA}" type="datetimeFigureOut">
              <a:rPr lang="en-US" smtClean="0"/>
              <a:pPr/>
              <a:t>9/4/2013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B23B-BBD9-45D9-958D-B929914BAA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C4BFA-CE8D-44AD-B0FD-7703E08E61CA}" type="datetimeFigureOut">
              <a:rPr lang="en-US" smtClean="0"/>
              <a:pPr/>
              <a:t>9/4/2013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1B23B-BBD9-45D9-958D-B929914BAA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mtClean="0"/>
              <a:t>Table of Contents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smtClean="0"/>
              <a:t>Following topics will be covered</a:t>
            </a:r>
          </a:p>
          <a:p>
            <a:pPr lvl="1">
              <a:lnSpc>
                <a:spcPct val="80000"/>
              </a:lnSpc>
            </a:pPr>
            <a:r>
              <a:rPr lang="en-US" sz="1800" b="1" smtClean="0"/>
              <a:t>Introduction</a:t>
            </a:r>
          </a:p>
          <a:p>
            <a:pPr lvl="1">
              <a:lnSpc>
                <a:spcPct val="80000"/>
              </a:lnSpc>
            </a:pPr>
            <a:r>
              <a:rPr lang="en-US" sz="1800" b="1" smtClean="0"/>
              <a:t>Language Basics</a:t>
            </a:r>
            <a:r>
              <a:rPr lang="en-US" sz="1800" smtClean="0"/>
              <a:t> </a:t>
            </a:r>
          </a:p>
          <a:p>
            <a:pPr lvl="2">
              <a:lnSpc>
                <a:spcPct val="80000"/>
              </a:lnSpc>
            </a:pPr>
            <a:r>
              <a:rPr lang="en-US" sz="1600" smtClean="0"/>
              <a:t>Identifier</a:t>
            </a:r>
          </a:p>
          <a:p>
            <a:pPr lvl="2">
              <a:lnSpc>
                <a:spcPct val="80000"/>
              </a:lnSpc>
            </a:pPr>
            <a:r>
              <a:rPr lang="en-US" sz="1600" smtClean="0"/>
              <a:t>Reserved Keywords</a:t>
            </a:r>
          </a:p>
          <a:p>
            <a:pPr lvl="2">
              <a:lnSpc>
                <a:spcPct val="80000"/>
              </a:lnSpc>
            </a:pPr>
            <a:r>
              <a:rPr lang="en-US" sz="1600" smtClean="0"/>
              <a:t>Data Types</a:t>
            </a:r>
          </a:p>
          <a:p>
            <a:pPr lvl="2">
              <a:lnSpc>
                <a:spcPct val="80000"/>
              </a:lnSpc>
            </a:pPr>
            <a:r>
              <a:rPr lang="en-US" sz="1600" smtClean="0"/>
              <a:t>Variable</a:t>
            </a:r>
          </a:p>
          <a:p>
            <a:pPr lvl="2">
              <a:lnSpc>
                <a:spcPct val="80000"/>
              </a:lnSpc>
            </a:pPr>
            <a:r>
              <a:rPr lang="en-US" sz="1600" smtClean="0"/>
              <a:t>Constants</a:t>
            </a:r>
          </a:p>
          <a:p>
            <a:pPr lvl="2">
              <a:lnSpc>
                <a:spcPct val="80000"/>
              </a:lnSpc>
            </a:pPr>
            <a:r>
              <a:rPr lang="en-US" sz="1600" smtClean="0"/>
              <a:t>Operators </a:t>
            </a:r>
          </a:p>
          <a:p>
            <a:pPr lvl="2">
              <a:lnSpc>
                <a:spcPct val="80000"/>
              </a:lnSpc>
            </a:pPr>
            <a:r>
              <a:rPr lang="en-US" sz="1600" smtClean="0"/>
              <a:t>Type Conversion</a:t>
            </a:r>
          </a:p>
          <a:p>
            <a:pPr lvl="2">
              <a:lnSpc>
                <a:spcPct val="80000"/>
              </a:lnSpc>
            </a:pPr>
            <a:r>
              <a:rPr lang="en-US" sz="1600" smtClean="0"/>
              <a:t>Assignment</a:t>
            </a:r>
          </a:p>
          <a:p>
            <a:pPr lvl="2">
              <a:lnSpc>
                <a:spcPct val="80000"/>
              </a:lnSpc>
            </a:pPr>
            <a:r>
              <a:rPr lang="en-US" sz="1600" smtClean="0"/>
              <a:t>Control Statements</a:t>
            </a:r>
          </a:p>
          <a:p>
            <a:pPr lvl="2">
              <a:lnSpc>
                <a:spcPct val="80000"/>
              </a:lnSpc>
            </a:pPr>
            <a:r>
              <a:rPr lang="en-US" sz="1600" smtClean="0"/>
              <a:t>Array</a:t>
            </a:r>
          </a:p>
          <a:p>
            <a:pPr lvl="2">
              <a:lnSpc>
                <a:spcPct val="80000"/>
              </a:lnSpc>
              <a:buFont typeface="Symbol" pitchFamily="18" charset="2"/>
              <a:buNone/>
            </a:pPr>
            <a:endParaRPr lang="en-US" sz="1800" smtClean="0"/>
          </a:p>
          <a:p>
            <a:pPr lvl="2">
              <a:lnSpc>
                <a:spcPct val="80000"/>
              </a:lnSpc>
            </a:pPr>
            <a:endParaRPr lang="en-US" sz="16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Primitive data types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98650" y="1492250"/>
            <a:ext cx="6983413" cy="416083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="1" u="sng" smtClean="0"/>
              <a:t>Character Data Type</a:t>
            </a:r>
          </a:p>
          <a:p>
            <a:pPr algn="just"/>
            <a:r>
              <a:rPr lang="en-US" smtClean="0"/>
              <a:t>char letter = 'A'; (ASCII)       </a:t>
            </a:r>
          </a:p>
          <a:p>
            <a:pPr algn="just"/>
            <a:r>
              <a:rPr lang="en-US" smtClean="0"/>
              <a:t>char numChar = '4'; (ASCII)</a:t>
            </a:r>
          </a:p>
          <a:p>
            <a:pPr>
              <a:lnSpc>
                <a:spcPct val="30000"/>
              </a:lnSpc>
              <a:spcBef>
                <a:spcPct val="100000"/>
              </a:spcBef>
            </a:pPr>
            <a:r>
              <a:rPr lang="en-US" smtClean="0"/>
              <a:t>char letter = '\u000A'; (Unicode)</a:t>
            </a:r>
          </a:p>
          <a:p>
            <a:pPr>
              <a:lnSpc>
                <a:spcPct val="30000"/>
              </a:lnSpc>
              <a:spcBef>
                <a:spcPct val="100000"/>
              </a:spcBef>
            </a:pPr>
            <a:r>
              <a:rPr lang="en-US" smtClean="0"/>
              <a:t>char letter = '\u0004'; (Unicode)</a:t>
            </a:r>
          </a:p>
          <a:p>
            <a:pPr>
              <a:lnSpc>
                <a:spcPct val="30000"/>
              </a:lnSpc>
              <a:spcBef>
                <a:spcPct val="100000"/>
              </a:spcBef>
            </a:pPr>
            <a:endParaRPr lang="en-US" smtClean="0">
              <a:solidFill>
                <a:schemeClr val="hlink"/>
              </a:solidFill>
            </a:endParaRPr>
          </a:p>
          <a:p>
            <a:pPr>
              <a:lnSpc>
                <a:spcPct val="30000"/>
              </a:lnSpc>
              <a:spcBef>
                <a:spcPct val="100000"/>
              </a:spcBef>
            </a:pPr>
            <a:r>
              <a:rPr lang="en-US" b="1" u="sng" smtClean="0"/>
              <a:t>Special characters</a:t>
            </a:r>
          </a:p>
          <a:p>
            <a:pPr>
              <a:lnSpc>
                <a:spcPct val="30000"/>
              </a:lnSpc>
              <a:spcBef>
                <a:spcPct val="100000"/>
              </a:spcBef>
            </a:pPr>
            <a:r>
              <a:rPr lang="en-US" smtClean="0"/>
              <a:t>char tab = ‘\t’;</a:t>
            </a:r>
          </a:p>
          <a:p>
            <a:pPr>
              <a:spcBef>
                <a:spcPct val="50000"/>
              </a:spcBef>
            </a:pPr>
            <a:endParaRPr lang="en-US" smtClean="0"/>
          </a:p>
          <a:p>
            <a:pPr lvl="4"/>
            <a:endParaRPr lang="en-US" smtClean="0"/>
          </a:p>
          <a:p>
            <a:pPr lvl="4"/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98650" y="1492250"/>
            <a:ext cx="6983413" cy="4160838"/>
          </a:xfrm>
        </p:spPr>
        <p:txBody>
          <a:bodyPr/>
          <a:lstStyle/>
          <a:p>
            <a:r>
              <a:rPr lang="en-US" b="1" u="sng" smtClean="0"/>
              <a:t>boolean Type and Operators</a:t>
            </a:r>
          </a:p>
          <a:p>
            <a:endParaRPr lang="en-US" b="1" u="sng" smtClean="0"/>
          </a:p>
          <a:p>
            <a:r>
              <a:rPr lang="en-US" smtClean="0"/>
              <a:t>boolean lightsOn = true;</a:t>
            </a:r>
          </a:p>
          <a:p>
            <a:r>
              <a:rPr lang="en-US" smtClean="0"/>
              <a:t>boolean lightsOn = false; </a:t>
            </a:r>
          </a:p>
          <a:p>
            <a:r>
              <a:rPr lang="en-US" smtClean="0"/>
              <a:t>&amp;&amp; (and)   	(1 &lt; x) &amp;&amp; (x &lt; 100)</a:t>
            </a:r>
          </a:p>
          <a:p>
            <a:r>
              <a:rPr lang="en-US" smtClean="0"/>
              <a:t>|| (or) 	(lightsOn) || (isDayTime)</a:t>
            </a:r>
          </a:p>
          <a:p>
            <a:r>
              <a:rPr lang="en-US" smtClean="0"/>
              <a:t>! (not)	!(isStopped)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Primitive data types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98650" y="1492250"/>
            <a:ext cx="6983413" cy="4160838"/>
          </a:xfrm>
        </p:spPr>
        <p:txBody>
          <a:bodyPr>
            <a:normAutofit fontScale="77500" lnSpcReduction="20000"/>
          </a:bodyPr>
          <a:lstStyle/>
          <a:p>
            <a:r>
              <a:rPr lang="en-US" b="1" u="sng" smtClean="0"/>
              <a:t>data type</a:t>
            </a:r>
            <a:r>
              <a:rPr lang="en-US" b="1" smtClean="0"/>
              <a:t>		</a:t>
            </a:r>
            <a:r>
              <a:rPr lang="en-US" b="1" u="sng" smtClean="0"/>
              <a:t>default values</a:t>
            </a:r>
          </a:p>
          <a:p>
            <a:r>
              <a:rPr lang="en-US" smtClean="0"/>
              <a:t>byte			0 </a:t>
            </a:r>
          </a:p>
          <a:p>
            <a:r>
              <a:rPr lang="en-US" smtClean="0"/>
              <a:t>short			0</a:t>
            </a:r>
          </a:p>
          <a:p>
            <a:r>
              <a:rPr lang="en-US" smtClean="0"/>
              <a:t>int			0</a:t>
            </a:r>
          </a:p>
          <a:p>
            <a:r>
              <a:rPr lang="en-US" smtClean="0"/>
              <a:t>long			0L</a:t>
            </a:r>
          </a:p>
          <a:p>
            <a:r>
              <a:rPr lang="en-US" smtClean="0"/>
              <a:t>float			0.0f </a:t>
            </a:r>
          </a:p>
          <a:p>
            <a:r>
              <a:rPr lang="en-US" smtClean="0"/>
              <a:t>double		0.0d. </a:t>
            </a:r>
          </a:p>
          <a:p>
            <a:r>
              <a:rPr lang="en-US" smtClean="0"/>
              <a:t>char		null character, that is, '\u0000'. </a:t>
            </a:r>
          </a:p>
          <a:p>
            <a:r>
              <a:rPr lang="en-US" smtClean="0"/>
              <a:t>boolean		 false. </a:t>
            </a:r>
          </a:p>
          <a:p>
            <a:r>
              <a:rPr lang="en-US" smtClean="0"/>
              <a:t>all reference types  null.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Primitive data types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Variables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98650" y="1492250"/>
            <a:ext cx="6983413" cy="4160838"/>
          </a:xfrm>
        </p:spPr>
        <p:txBody>
          <a:bodyPr>
            <a:normAutofit fontScale="92500" lnSpcReduction="20000"/>
          </a:bodyPr>
          <a:lstStyle/>
          <a:p>
            <a:r>
              <a:rPr lang="en-US" u="sng" smtClean="0"/>
              <a:t>Declaring variables</a:t>
            </a:r>
          </a:p>
          <a:p>
            <a:endParaRPr lang="en-US" u="sng" smtClean="0"/>
          </a:p>
          <a:p>
            <a:r>
              <a:rPr lang="en-US" smtClean="0"/>
              <a:t>int x;         // Declare x to be an</a:t>
            </a:r>
          </a:p>
          <a:p>
            <a:r>
              <a:rPr lang="en-US" smtClean="0"/>
              <a:t>                   // integer variable;</a:t>
            </a:r>
          </a:p>
          <a:p>
            <a:pPr>
              <a:spcBef>
                <a:spcPct val="50000"/>
              </a:spcBef>
            </a:pPr>
            <a:r>
              <a:rPr lang="en-US" smtClean="0"/>
              <a:t>double radius; // Declare radius to</a:t>
            </a:r>
          </a:p>
          <a:p>
            <a:r>
              <a:rPr lang="en-US" smtClean="0"/>
              <a:t>                          // be a double variable;</a:t>
            </a:r>
          </a:p>
          <a:p>
            <a:pPr>
              <a:spcBef>
                <a:spcPct val="50000"/>
              </a:spcBef>
            </a:pPr>
            <a:r>
              <a:rPr lang="en-US" smtClean="0"/>
              <a:t>char a;        // Declare a to be a</a:t>
            </a:r>
          </a:p>
          <a:p>
            <a:r>
              <a:rPr lang="en-US" smtClean="0"/>
              <a:t>                    // character variable;</a:t>
            </a:r>
          </a:p>
          <a:p>
            <a:pPr lvl="4"/>
            <a:endParaRPr lang="en-US" sz="26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Assignment statement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98650" y="1492250"/>
            <a:ext cx="6983413" cy="4160838"/>
          </a:xfrm>
        </p:spPr>
        <p:txBody>
          <a:bodyPr/>
          <a:lstStyle/>
          <a:p>
            <a:endParaRPr lang="en-US" smtClean="0"/>
          </a:p>
          <a:p>
            <a:r>
              <a:rPr lang="en-US" smtClean="0"/>
              <a:t>x = 1;          // Assign 1 to x;</a:t>
            </a:r>
          </a:p>
          <a:p>
            <a:pPr>
              <a:spcBef>
                <a:spcPct val="50000"/>
              </a:spcBef>
            </a:pPr>
            <a:r>
              <a:rPr lang="en-US" smtClean="0"/>
              <a:t>radius = 1.0;   // Assign 1.0 to radius;</a:t>
            </a:r>
          </a:p>
          <a:p>
            <a:pPr>
              <a:spcBef>
                <a:spcPct val="50000"/>
              </a:spcBef>
            </a:pPr>
            <a:r>
              <a:rPr lang="en-US" smtClean="0"/>
              <a:t>a = 'A';        // Assign 'A' to a;</a:t>
            </a:r>
            <a:br>
              <a:rPr lang="en-US" smtClean="0"/>
            </a:br>
            <a:endParaRPr lang="en-US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674813" y="1085850"/>
            <a:ext cx="6892925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91440" bIns="0" anchor="b"/>
          <a:lstStyle/>
          <a:p>
            <a:pPr algn="l">
              <a:lnSpc>
                <a:spcPct val="80000"/>
              </a:lnSpc>
            </a:pPr>
            <a:r>
              <a:rPr lang="en-US" sz="3000" b="0">
                <a:latin typeface="Arial Narrow" pitchFamily="34" charset="0"/>
              </a:rPr>
              <a:t>Language Basics</a:t>
            </a:r>
            <a:r>
              <a:rPr lang="en-US" sz="3000">
                <a:latin typeface="Arial Narrow" pitchFamily="34" charset="0"/>
              </a:rPr>
              <a:t> - Variables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Declaring &amp; Initializing Variables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98650" y="1492250"/>
            <a:ext cx="6983413" cy="4160838"/>
          </a:xfrm>
        </p:spPr>
        <p:txBody>
          <a:bodyPr/>
          <a:lstStyle/>
          <a:p>
            <a:endParaRPr lang="en-US" smtClean="0"/>
          </a:p>
          <a:p>
            <a:r>
              <a:rPr lang="en-US" sz="2600" smtClean="0"/>
              <a:t>int x = 1;</a:t>
            </a:r>
          </a:p>
          <a:p>
            <a:pPr>
              <a:spcBef>
                <a:spcPct val="50000"/>
              </a:spcBef>
            </a:pPr>
            <a:r>
              <a:rPr lang="en-US" sz="2600" smtClean="0"/>
              <a:t>double d = 1.4;</a:t>
            </a:r>
          </a:p>
          <a:p>
            <a:pPr>
              <a:spcBef>
                <a:spcPct val="50000"/>
              </a:spcBef>
            </a:pPr>
            <a:r>
              <a:rPr lang="en-US" sz="2600" smtClean="0"/>
              <a:t>float f = 1.4;</a:t>
            </a:r>
            <a:endParaRPr lang="en-US" smtClean="0"/>
          </a:p>
          <a:p>
            <a:pPr>
              <a:spcBef>
                <a:spcPct val="50000"/>
              </a:spcBef>
            </a:pPr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Constants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98650" y="1492250"/>
            <a:ext cx="6983413" cy="4160838"/>
          </a:xfrm>
        </p:spPr>
        <p:txBody>
          <a:bodyPr/>
          <a:lstStyle/>
          <a:p>
            <a:endParaRPr lang="en-US" smtClean="0"/>
          </a:p>
          <a:p>
            <a:r>
              <a:rPr lang="en-US" sz="2600" smtClean="0"/>
              <a:t>final datatype </a:t>
            </a:r>
            <a:r>
              <a:rPr lang="en-US" sz="2000" smtClean="0"/>
              <a:t>CONSTANTNAME = VALUE</a:t>
            </a:r>
            <a:r>
              <a:rPr lang="en-US" sz="2600" smtClean="0"/>
              <a:t>; </a:t>
            </a:r>
          </a:p>
          <a:p>
            <a:endParaRPr lang="en-US" sz="2600" smtClean="0"/>
          </a:p>
          <a:p>
            <a:r>
              <a:rPr lang="en-US" sz="2600" smtClean="0"/>
              <a:t>e.g.</a:t>
            </a:r>
          </a:p>
          <a:p>
            <a:r>
              <a:rPr lang="en-US" sz="2600" smtClean="0"/>
              <a:t>final double PI = 3.14159; </a:t>
            </a:r>
          </a:p>
          <a:p>
            <a:endParaRPr lang="en-US" sz="2600" smtClean="0"/>
          </a:p>
          <a:p>
            <a:r>
              <a:rPr lang="en-US" sz="2600" smtClean="0"/>
              <a:t>final int SIZE = 3;</a:t>
            </a:r>
          </a:p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98650" y="1492250"/>
            <a:ext cx="6983413" cy="4160838"/>
          </a:xfrm>
        </p:spPr>
        <p:txBody>
          <a:bodyPr/>
          <a:lstStyle/>
          <a:p>
            <a:r>
              <a:rPr lang="en-US" smtClean="0"/>
              <a:t>Type of operators</a:t>
            </a:r>
          </a:p>
          <a:p>
            <a:endParaRPr lang="en-US" smtClean="0"/>
          </a:p>
          <a:p>
            <a:pPr algn="just"/>
            <a:r>
              <a:rPr lang="en-US" smtClean="0"/>
              <a:t>Arithmetic, Increment / Decrement</a:t>
            </a:r>
          </a:p>
          <a:p>
            <a:pPr algn="just"/>
            <a:r>
              <a:rPr lang="en-US" smtClean="0"/>
              <a:t>Logical/Conditional</a:t>
            </a:r>
          </a:p>
          <a:p>
            <a:pPr algn="just"/>
            <a:r>
              <a:rPr lang="en-US" smtClean="0"/>
              <a:t>Boolean</a:t>
            </a:r>
          </a:p>
          <a:p>
            <a:pPr algn="just"/>
            <a:r>
              <a:rPr lang="en-US" smtClean="0"/>
              <a:t>Shift</a:t>
            </a:r>
          </a:p>
          <a:p>
            <a:pPr algn="just"/>
            <a:r>
              <a:rPr lang="en-US" smtClean="0"/>
              <a:t>Ternary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Arithmetic Operators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98650" y="1492250"/>
            <a:ext cx="6983413" cy="4160838"/>
          </a:xfrm>
        </p:spPr>
        <p:txBody>
          <a:bodyPr>
            <a:normAutofit fontScale="92500" lnSpcReduction="10000"/>
          </a:bodyPr>
          <a:lstStyle/>
          <a:p>
            <a:endParaRPr lang="en-US" smtClean="0"/>
          </a:p>
          <a:p>
            <a:endParaRPr lang="en-US" smtClean="0"/>
          </a:p>
          <a:p>
            <a:pPr algn="just"/>
            <a:r>
              <a:rPr lang="en-US" smtClean="0"/>
              <a:t>+, -, *, /, and %</a:t>
            </a:r>
          </a:p>
          <a:p>
            <a:pPr algn="just"/>
            <a:endParaRPr lang="en-US" smtClean="0"/>
          </a:p>
          <a:p>
            <a:pPr algn="just"/>
            <a:r>
              <a:rPr lang="en-US" smtClean="0"/>
              <a:t>5/2 yields an integer 2.</a:t>
            </a:r>
          </a:p>
          <a:p>
            <a:pPr algn="just"/>
            <a:r>
              <a:rPr lang="en-US" smtClean="0"/>
              <a:t>5.0/2 yields a double value 2.5</a:t>
            </a:r>
          </a:p>
          <a:p>
            <a:pPr algn="just"/>
            <a:r>
              <a:rPr lang="en-US" smtClean="0"/>
              <a:t>5 % 2 yields 1 (the remainder of the division)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39875" y="288925"/>
            <a:ext cx="7264400" cy="660400"/>
          </a:xfrm>
        </p:spPr>
        <p:txBody>
          <a:bodyPr>
            <a:normAutofit fontScale="90000"/>
          </a:bodyPr>
          <a:lstStyle/>
          <a:p>
            <a:r>
              <a:rPr lang="en-US" smtClean="0"/>
              <a:t>Increment and Decrement Operators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98650" y="1492250"/>
            <a:ext cx="6983413" cy="4160838"/>
          </a:xfrm>
        </p:spPr>
        <p:txBody>
          <a:bodyPr>
            <a:normAutofit fontScale="92500" lnSpcReduction="10000"/>
          </a:bodyPr>
          <a:lstStyle/>
          <a:p>
            <a:endParaRPr lang="en-US" smtClean="0"/>
          </a:p>
          <a:p>
            <a:r>
              <a:rPr lang="en-US" smtClean="0"/>
              <a:t>x = 1;</a:t>
            </a:r>
          </a:p>
          <a:p>
            <a:pPr>
              <a:spcBef>
                <a:spcPct val="50000"/>
              </a:spcBef>
            </a:pPr>
            <a:r>
              <a:rPr lang="en-US" smtClean="0"/>
              <a:t>y = 1 + x++;</a:t>
            </a:r>
          </a:p>
          <a:p>
            <a:pPr>
              <a:spcBef>
                <a:spcPct val="50000"/>
              </a:spcBef>
            </a:pPr>
            <a:r>
              <a:rPr lang="en-US" smtClean="0"/>
              <a:t>y = 1 + ++x;</a:t>
            </a:r>
          </a:p>
          <a:p>
            <a:endParaRPr lang="en-US" smtClean="0"/>
          </a:p>
          <a:p>
            <a:r>
              <a:rPr lang="en-US" smtClean="0"/>
              <a:t>y = 1 + x--;</a:t>
            </a:r>
          </a:p>
          <a:p>
            <a:pPr>
              <a:spcBef>
                <a:spcPct val="50000"/>
              </a:spcBef>
            </a:pPr>
            <a:r>
              <a:rPr lang="en-US" smtClean="0"/>
              <a:t>y = 1 + --x;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3263" y="1312863"/>
            <a:ext cx="6908800" cy="4160837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000" b="1" smtClean="0"/>
              <a:t>What is Java?</a:t>
            </a:r>
            <a:r>
              <a:rPr lang="en-US" sz="2000" smtClean="0"/>
              <a:t> </a:t>
            </a:r>
          </a:p>
          <a:p>
            <a:pPr>
              <a:lnSpc>
                <a:spcPct val="80000"/>
              </a:lnSpc>
            </a:pPr>
            <a:r>
              <a:rPr lang="en-US" sz="2000" b="1" smtClean="0"/>
              <a:t>A simple, object-oriented, distributed, interpreted, robust, safe, portable, high performance, multithreaded, dynamic language</a:t>
            </a:r>
            <a:r>
              <a:rPr lang="en-US" sz="2000" smtClean="0"/>
              <a:t> </a:t>
            </a:r>
          </a:p>
          <a:p>
            <a:pPr>
              <a:lnSpc>
                <a:spcPct val="80000"/>
              </a:lnSpc>
            </a:pPr>
            <a:endParaRPr lang="en-US" sz="2000" smtClean="0"/>
          </a:p>
          <a:p>
            <a:pPr>
              <a:lnSpc>
                <a:spcPct val="80000"/>
              </a:lnSpc>
            </a:pPr>
            <a:r>
              <a:rPr lang="en-US" sz="2000" b="1" smtClean="0"/>
              <a:t>Java is interesting because</a:t>
            </a:r>
            <a:r>
              <a:rPr lang="en-US" sz="2000" smtClean="0"/>
              <a:t> 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It is both a general purpose, object-oriented language similar to C++ 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It is widely used in developing internet applications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The Web is becoming the dominant software development arena; this will drive Java as the best supported, most widely taught language 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Even outside the web, e.g., in scientific computing, Java is as good and in some (modest) respects better than all other languages.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Shortcut Operators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98650" y="1627188"/>
            <a:ext cx="6983413" cy="4025900"/>
          </a:xfrm>
        </p:spPr>
        <p:txBody>
          <a:bodyPr/>
          <a:lstStyle/>
          <a:p>
            <a:r>
              <a:rPr lang="en-US" i="1" smtClean="0"/>
              <a:t>Operator	Example	Equivalent</a:t>
            </a:r>
          </a:p>
          <a:p>
            <a:r>
              <a:rPr lang="en-US" smtClean="0"/>
              <a:t>+=		i+=8		i = i+8</a:t>
            </a:r>
          </a:p>
          <a:p>
            <a:r>
              <a:rPr lang="en-US" smtClean="0"/>
              <a:t>-=		f-=8.0		f = f-8.0</a:t>
            </a:r>
          </a:p>
          <a:p>
            <a:r>
              <a:rPr lang="en-US" smtClean="0"/>
              <a:t>*=		i*=8		i = i*8</a:t>
            </a:r>
          </a:p>
          <a:p>
            <a:r>
              <a:rPr lang="en-US" smtClean="0"/>
              <a:t>/=		i/=8		i = i/8</a:t>
            </a:r>
          </a:p>
          <a:p>
            <a:r>
              <a:rPr lang="en-US" smtClean="0"/>
              <a:t>%=		i%=8		i = i%8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39875" y="288925"/>
            <a:ext cx="7264400" cy="660400"/>
          </a:xfrm>
        </p:spPr>
        <p:txBody>
          <a:bodyPr>
            <a:normAutofit fontScale="90000"/>
          </a:bodyPr>
          <a:lstStyle/>
          <a:p>
            <a:r>
              <a:rPr lang="en-US" smtClean="0"/>
              <a:t>Conditional Operator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98650" y="1492250"/>
            <a:ext cx="6983413" cy="4160838"/>
          </a:xfrm>
        </p:spPr>
        <p:txBody>
          <a:bodyPr/>
          <a:lstStyle/>
          <a:p>
            <a:r>
              <a:rPr lang="en-US" smtClean="0"/>
              <a:t>if (x &gt; 0) y = 1</a:t>
            </a:r>
          </a:p>
          <a:p>
            <a:r>
              <a:rPr lang="en-US" smtClean="0"/>
              <a:t>else y = -1;</a:t>
            </a:r>
          </a:p>
          <a:p>
            <a:endParaRPr lang="en-US" smtClean="0"/>
          </a:p>
          <a:p>
            <a:r>
              <a:rPr lang="en-US" smtClean="0"/>
              <a:t>is equivalent to</a:t>
            </a:r>
          </a:p>
          <a:p>
            <a:endParaRPr lang="en-US" smtClean="0"/>
          </a:p>
          <a:p>
            <a:r>
              <a:rPr lang="en-US" smtClean="0"/>
              <a:t>y = (x &gt; 0) ? 1 : -1;</a:t>
            </a:r>
          </a:p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Logical Operators</a:t>
            </a:r>
          </a:p>
        </p:txBody>
      </p:sp>
      <p:graphicFrame>
        <p:nvGraphicFramePr>
          <p:cNvPr id="795651" name="Group 3"/>
          <p:cNvGraphicFramePr>
            <a:graphicFrameLocks noGrp="1"/>
          </p:cNvGraphicFramePr>
          <p:nvPr>
            <p:ph idx="1"/>
          </p:nvPr>
        </p:nvGraphicFramePr>
        <p:xfrm>
          <a:off x="568325" y="2022475"/>
          <a:ext cx="8075613" cy="3709990"/>
        </p:xfrm>
        <a:graphic>
          <a:graphicData uri="http://schemas.openxmlformats.org/drawingml/2006/table">
            <a:tbl>
              <a:tblPr/>
              <a:tblGrid>
                <a:gridCol w="1871663"/>
                <a:gridCol w="2511425"/>
                <a:gridCol w="3692525"/>
              </a:tblGrid>
              <a:tr h="700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Operation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6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op1 &amp; op2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bitwise and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|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op1 | op2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bitwise or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6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op1 ^ op2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bitwise xor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59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~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~op2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bitwise complement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39875" y="288925"/>
            <a:ext cx="7264400" cy="660400"/>
          </a:xfrm>
        </p:spPr>
        <p:txBody>
          <a:bodyPr>
            <a:normAutofit fontScale="90000"/>
          </a:bodyPr>
          <a:lstStyle/>
          <a:p>
            <a:r>
              <a:rPr lang="en-US" smtClean="0"/>
              <a:t>Numeric Type Conversion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98650" y="1492250"/>
            <a:ext cx="6983413" cy="416083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mtClean="0"/>
              <a:t>Consider the following statements:</a:t>
            </a:r>
          </a:p>
          <a:p>
            <a:pPr algn="just">
              <a:spcBef>
                <a:spcPct val="100000"/>
              </a:spcBef>
            </a:pPr>
            <a:r>
              <a:rPr lang="en-US" smtClean="0"/>
              <a:t>byte i = 100;</a:t>
            </a:r>
          </a:p>
          <a:p>
            <a:pPr algn="just"/>
            <a:r>
              <a:rPr lang="en-US" smtClean="0"/>
              <a:t>long l = i*3+4;</a:t>
            </a:r>
          </a:p>
          <a:p>
            <a:pPr algn="just"/>
            <a:r>
              <a:rPr lang="en-US" smtClean="0"/>
              <a:t>double d = i*3.1+l/2;</a:t>
            </a:r>
          </a:p>
          <a:p>
            <a:pPr algn="just"/>
            <a:endParaRPr lang="en-US" smtClean="0"/>
          </a:p>
          <a:p>
            <a:pPr algn="just"/>
            <a:r>
              <a:rPr lang="en-US" smtClean="0"/>
              <a:t>int x = l; (Wrong)</a:t>
            </a:r>
          </a:p>
          <a:p>
            <a:pPr algn="just"/>
            <a:r>
              <a:rPr lang="en-US" smtClean="0"/>
              <a:t>long l = x; (fine, implicit casting)</a:t>
            </a:r>
          </a:p>
          <a:p>
            <a:pPr algn="just"/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39875" y="288925"/>
            <a:ext cx="7264400" cy="660400"/>
          </a:xfrm>
        </p:spPr>
        <p:txBody>
          <a:bodyPr>
            <a:normAutofit fontScale="90000"/>
          </a:bodyPr>
          <a:lstStyle/>
          <a:p>
            <a:r>
              <a:rPr lang="en-US" smtClean="0"/>
              <a:t>Type Casting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98650" y="1492250"/>
            <a:ext cx="6983413" cy="4160838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Introduction to Data Type Casting in Java</a:t>
            </a:r>
          </a:p>
          <a:p>
            <a:endParaRPr lang="en-US" smtClean="0"/>
          </a:p>
          <a:p>
            <a:pPr algn="just"/>
            <a:r>
              <a:rPr lang="en-US" smtClean="0"/>
              <a:t>Implicit casting</a:t>
            </a:r>
          </a:p>
          <a:p>
            <a:pPr algn="just"/>
            <a:r>
              <a:rPr lang="en-US" smtClean="0"/>
              <a:t>  double d = 3; (type widening)</a:t>
            </a:r>
          </a:p>
          <a:p>
            <a:pPr algn="just"/>
            <a:endParaRPr lang="en-US" smtClean="0"/>
          </a:p>
          <a:p>
            <a:pPr algn="just"/>
            <a:r>
              <a:rPr lang="en-US" smtClean="0"/>
              <a:t>Explicit casting</a:t>
            </a:r>
          </a:p>
          <a:p>
            <a:pPr algn="just"/>
            <a:r>
              <a:rPr lang="en-US" smtClean="0"/>
              <a:t>  int i = (int)3.0; (type narrowing)</a:t>
            </a:r>
          </a:p>
          <a:p>
            <a:endParaRPr lang="en-US" smtClean="0"/>
          </a:p>
          <a:p>
            <a:pPr algn="just"/>
            <a:r>
              <a:rPr lang="en-US" smtClean="0"/>
              <a:t>What is wrong?	int x = 5/2.0;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39875" y="288925"/>
            <a:ext cx="7264400" cy="660400"/>
          </a:xfrm>
        </p:spPr>
        <p:txBody>
          <a:bodyPr>
            <a:normAutofit fontScale="90000"/>
          </a:bodyPr>
          <a:lstStyle/>
          <a:p>
            <a:r>
              <a:rPr lang="en-US" smtClean="0"/>
              <a:t>Operator Precedence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98650" y="1492250"/>
            <a:ext cx="6983413" cy="416083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mtClean="0"/>
              <a:t> Casting</a:t>
            </a:r>
          </a:p>
          <a:p>
            <a:pPr algn="just"/>
            <a:r>
              <a:rPr lang="en-US" smtClean="0"/>
              <a:t> ++, -- (Unary operators)</a:t>
            </a:r>
          </a:p>
          <a:p>
            <a:pPr algn="just"/>
            <a:r>
              <a:rPr lang="en-US" smtClean="0"/>
              <a:t> *, /, %</a:t>
            </a:r>
          </a:p>
          <a:p>
            <a:pPr algn="just"/>
            <a:r>
              <a:rPr lang="en-US" smtClean="0"/>
              <a:t> +, -</a:t>
            </a:r>
          </a:p>
          <a:p>
            <a:pPr algn="just"/>
            <a:r>
              <a:rPr lang="en-US" smtClean="0"/>
              <a:t> &lt;, &lt;=, &gt;, &gt;=</a:t>
            </a:r>
          </a:p>
          <a:p>
            <a:pPr algn="just"/>
            <a:r>
              <a:rPr lang="en-US" smtClean="0"/>
              <a:t> ==, !=;</a:t>
            </a:r>
          </a:p>
          <a:p>
            <a:pPr algn="just"/>
            <a:r>
              <a:rPr lang="en-US" smtClean="0"/>
              <a:t> &amp;&amp;, &amp;</a:t>
            </a:r>
          </a:p>
          <a:p>
            <a:pPr algn="just"/>
            <a:r>
              <a:rPr lang="en-US" smtClean="0"/>
              <a:t> ||, |</a:t>
            </a:r>
          </a:p>
          <a:p>
            <a:pPr algn="just"/>
            <a:r>
              <a:rPr lang="en-US" smtClean="0"/>
              <a:t> =, +=, -=, *=, /=, %=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98650" y="1492250"/>
            <a:ext cx="6983413" cy="4160838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Flow control constructs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 algn="just">
              <a:lnSpc>
                <a:spcPct val="80000"/>
              </a:lnSpc>
            </a:pPr>
            <a:r>
              <a:rPr lang="en-US" dirty="0" smtClean="0"/>
              <a:t> if…else</a:t>
            </a:r>
          </a:p>
          <a:p>
            <a:pPr algn="just">
              <a:lnSpc>
                <a:spcPct val="80000"/>
              </a:lnSpc>
            </a:pPr>
            <a:endParaRPr lang="en-US" dirty="0" smtClean="0"/>
          </a:p>
          <a:p>
            <a:pPr algn="just">
              <a:lnSpc>
                <a:spcPct val="80000"/>
              </a:lnSpc>
            </a:pPr>
            <a:r>
              <a:rPr lang="en-US" dirty="0" smtClean="0"/>
              <a:t> switch</a:t>
            </a:r>
          </a:p>
          <a:p>
            <a:pPr algn="just">
              <a:lnSpc>
                <a:spcPct val="80000"/>
              </a:lnSpc>
            </a:pPr>
            <a:endParaRPr lang="en-US" dirty="0" smtClean="0"/>
          </a:p>
          <a:p>
            <a:pPr algn="just">
              <a:lnSpc>
                <a:spcPct val="80000"/>
              </a:lnSpc>
            </a:pPr>
            <a:r>
              <a:rPr lang="en-US" dirty="0" smtClean="0"/>
              <a:t> do…while</a:t>
            </a:r>
          </a:p>
          <a:p>
            <a:pPr algn="just">
              <a:lnSpc>
                <a:spcPct val="80000"/>
              </a:lnSpc>
            </a:pPr>
            <a:endParaRPr lang="en-US" dirty="0" smtClean="0"/>
          </a:p>
          <a:p>
            <a:pPr algn="just">
              <a:lnSpc>
                <a:spcPct val="80000"/>
              </a:lnSpc>
            </a:pPr>
            <a:r>
              <a:rPr lang="en-US" dirty="0" smtClean="0"/>
              <a:t>for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control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98650" y="1492250"/>
            <a:ext cx="6983413" cy="41608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smtClean="0"/>
              <a:t>if (condition) </a:t>
            </a:r>
          </a:p>
          <a:p>
            <a:pPr>
              <a:lnSpc>
                <a:spcPct val="80000"/>
              </a:lnSpc>
            </a:pPr>
            <a:r>
              <a:rPr lang="en-US" smtClean="0"/>
              <a:t>{ </a:t>
            </a:r>
          </a:p>
          <a:p>
            <a:pPr>
              <a:lnSpc>
                <a:spcPct val="80000"/>
              </a:lnSpc>
            </a:pPr>
            <a:r>
              <a:rPr lang="en-US" smtClean="0"/>
              <a:t>  statement(s);</a:t>
            </a:r>
          </a:p>
          <a:p>
            <a:pPr>
              <a:lnSpc>
                <a:spcPct val="80000"/>
              </a:lnSpc>
            </a:pPr>
            <a:r>
              <a:rPr lang="en-US" smtClean="0"/>
              <a:t>}</a:t>
            </a:r>
          </a:p>
          <a:p>
            <a:pPr>
              <a:lnSpc>
                <a:spcPct val="80000"/>
              </a:lnSpc>
              <a:spcBef>
                <a:spcPct val="100000"/>
              </a:spcBef>
            </a:pPr>
            <a:r>
              <a:rPr lang="en-US" smtClean="0"/>
              <a:t>Example:</a:t>
            </a:r>
          </a:p>
          <a:p>
            <a:pPr>
              <a:lnSpc>
                <a:spcPct val="80000"/>
              </a:lnSpc>
            </a:pPr>
            <a:r>
              <a:rPr lang="en-US" smtClean="0"/>
              <a:t>if (i &gt; 0)  </a:t>
            </a:r>
          </a:p>
          <a:p>
            <a:pPr>
              <a:lnSpc>
                <a:spcPct val="80000"/>
              </a:lnSpc>
            </a:pPr>
            <a:r>
              <a:rPr lang="en-US" smtClean="0"/>
              <a:t>{ </a:t>
            </a:r>
          </a:p>
          <a:p>
            <a:pPr>
              <a:lnSpc>
                <a:spcPct val="80000"/>
              </a:lnSpc>
            </a:pPr>
            <a:r>
              <a:rPr lang="en-US" smtClean="0"/>
              <a:t>  System.out.println("i is an “ +</a:t>
            </a:r>
          </a:p>
          <a:p>
            <a:pPr>
              <a:lnSpc>
                <a:spcPct val="80000"/>
              </a:lnSpc>
            </a:pPr>
            <a:r>
              <a:rPr lang="en-US" smtClean="0"/>
              <a:t>    “integer greater than 0”);</a:t>
            </a:r>
          </a:p>
          <a:p>
            <a:pPr>
              <a:lnSpc>
                <a:spcPct val="80000"/>
              </a:lnSpc>
            </a:pPr>
            <a:r>
              <a:rPr lang="en-US" smtClean="0"/>
              <a:t>}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If Statement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98650" y="1492250"/>
            <a:ext cx="6983413" cy="4160838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if (condition) </a:t>
            </a:r>
          </a:p>
          <a:p>
            <a:r>
              <a:rPr lang="en-US" smtClean="0"/>
              <a:t>{ </a:t>
            </a:r>
          </a:p>
          <a:p>
            <a:r>
              <a:rPr lang="en-US" smtClean="0"/>
              <a:t>  statement(s)-for-the-true-case;</a:t>
            </a:r>
          </a:p>
          <a:p>
            <a:r>
              <a:rPr lang="en-US" smtClean="0"/>
              <a:t>}</a:t>
            </a:r>
          </a:p>
          <a:p>
            <a:r>
              <a:rPr lang="en-US" smtClean="0"/>
              <a:t>else </a:t>
            </a:r>
          </a:p>
          <a:p>
            <a:r>
              <a:rPr lang="en-US" smtClean="0"/>
              <a:t>{</a:t>
            </a:r>
          </a:p>
          <a:p>
            <a:r>
              <a:rPr lang="en-US" smtClean="0"/>
              <a:t>  statement(s)-for-the-false-case;</a:t>
            </a:r>
          </a:p>
          <a:p>
            <a:r>
              <a:rPr lang="en-US" smtClean="0"/>
              <a:t>}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1440" tIns="91440" rIns="91440" bIns="0" anchor="b"/>
          <a:lstStyle/>
          <a:p>
            <a:r>
              <a:rPr lang="en-US" smtClean="0"/>
              <a:t>If…else Statement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98650" y="1308100"/>
            <a:ext cx="6983413" cy="4344988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switch (year)</a:t>
            </a:r>
          </a:p>
          <a:p>
            <a:r>
              <a:rPr lang="en-US" smtClean="0"/>
              <a:t>{ </a:t>
            </a:r>
          </a:p>
          <a:p>
            <a:r>
              <a:rPr lang="en-US" smtClean="0"/>
              <a:t>  case 7:  annualInterestRate = 7.25;</a:t>
            </a:r>
          </a:p>
          <a:p>
            <a:r>
              <a:rPr lang="en-US" smtClean="0"/>
              <a:t>           break;</a:t>
            </a:r>
          </a:p>
          <a:p>
            <a:r>
              <a:rPr lang="en-US" smtClean="0"/>
              <a:t>  case 15: annualInterestRate = 8.50;</a:t>
            </a:r>
          </a:p>
          <a:p>
            <a:r>
              <a:rPr lang="en-US" smtClean="0"/>
              <a:t>           break;</a:t>
            </a:r>
          </a:p>
          <a:p>
            <a:r>
              <a:rPr lang="en-US" smtClean="0"/>
              <a:t>  case 30: annualInterestRate = 9.0;</a:t>
            </a:r>
          </a:p>
          <a:p>
            <a:r>
              <a:rPr lang="en-US" smtClean="0"/>
              <a:t>           break;</a:t>
            </a:r>
          </a:p>
          <a:p>
            <a:r>
              <a:rPr lang="en-US" smtClean="0"/>
              <a:t>  default: System.out.println(</a:t>
            </a:r>
          </a:p>
          <a:p>
            <a:r>
              <a:rPr lang="en-US" smtClean="0"/>
              <a:t>   "Wrong number of years, enter 7, 15, or 30");</a:t>
            </a:r>
          </a:p>
          <a:p>
            <a:r>
              <a:rPr lang="en-US" smtClean="0"/>
              <a:t>}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1440" tIns="91440" rIns="91440" bIns="0" anchor="b"/>
          <a:lstStyle/>
          <a:p>
            <a:r>
              <a:rPr lang="en-US" smtClean="0"/>
              <a:t>switch Statement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jvm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88963" y="2360613"/>
            <a:ext cx="8293100" cy="2200275"/>
          </a:xfrm>
        </p:spPr>
      </p:pic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 … contd</a:t>
            </a:r>
          </a:p>
        </p:txBody>
      </p:sp>
      <p:sp>
        <p:nvSpPr>
          <p:cNvPr id="11268" name="AutoShape 4"/>
          <p:cNvSpPr>
            <a:spLocks noChangeArrowheads="1"/>
          </p:cNvSpPr>
          <p:nvPr/>
        </p:nvSpPr>
        <p:spPr bwMode="auto">
          <a:xfrm rot="10800000">
            <a:off x="5740400" y="5067300"/>
            <a:ext cx="1358900" cy="635000"/>
          </a:xfrm>
          <a:prstGeom prst="wedgeRectCallout">
            <a:avLst>
              <a:gd name="adj1" fmla="val -22898"/>
              <a:gd name="adj2" fmla="val 351995"/>
            </a:avLst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rot="10800000" anchor="ctr"/>
          <a:lstStyle/>
          <a:p>
            <a:pPr eaLnBrk="1" hangingPunct="1">
              <a:lnSpc>
                <a:spcPct val="100000"/>
              </a:lnSpc>
            </a:pPr>
            <a:r>
              <a:rPr lang="en-US" sz="2000" b="0" u="sng">
                <a:latin typeface="Avenir 65" pitchFamily="2" charset="0"/>
              </a:rPr>
              <a:t>Machine code</a:t>
            </a:r>
          </a:p>
        </p:txBody>
      </p:sp>
      <p:sp>
        <p:nvSpPr>
          <p:cNvPr id="11269" name="AutoShape 5"/>
          <p:cNvSpPr>
            <a:spLocks noChangeArrowheads="1"/>
          </p:cNvSpPr>
          <p:nvPr/>
        </p:nvSpPr>
        <p:spPr bwMode="auto">
          <a:xfrm>
            <a:off x="6604000" y="1295400"/>
            <a:ext cx="1282700" cy="584200"/>
          </a:xfrm>
          <a:prstGeom prst="wedgeRoundRectCallout">
            <a:avLst>
              <a:gd name="adj1" fmla="val -102102"/>
              <a:gd name="adj2" fmla="val 133153"/>
              <a:gd name="adj3" fmla="val 16667"/>
            </a:avLst>
          </a:prstGeom>
          <a:solidFill>
            <a:srgbClr val="C0C0C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0C0C0"/>
            </a:extrusionClr>
          </a:sp3d>
        </p:spPr>
        <p:txBody>
          <a:bodyPr anchor="ctr">
            <a:flatTx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000" b="0" u="sng">
                <a:latin typeface="Avenir 65" pitchFamily="2" charset="0"/>
              </a:rPr>
              <a:t>JVM</a:t>
            </a:r>
          </a:p>
          <a:p>
            <a:pPr eaLnBrk="1" hangingPunct="1">
              <a:lnSpc>
                <a:spcPct val="100000"/>
              </a:lnSpc>
            </a:pPr>
            <a:r>
              <a:rPr lang="en-US" sz="2000" b="0">
                <a:latin typeface="Avenir 65" pitchFamily="2" charset="0"/>
              </a:rPr>
              <a:t>java</a:t>
            </a:r>
          </a:p>
        </p:txBody>
      </p:sp>
      <p:sp>
        <p:nvSpPr>
          <p:cNvPr id="11270" name="AutoShape 6"/>
          <p:cNvSpPr>
            <a:spLocks noChangeArrowheads="1"/>
          </p:cNvSpPr>
          <p:nvPr/>
        </p:nvSpPr>
        <p:spPr bwMode="auto">
          <a:xfrm rot="10800000">
            <a:off x="3200400" y="5092700"/>
            <a:ext cx="1358900" cy="635000"/>
          </a:xfrm>
          <a:prstGeom prst="wedgeRectCallout">
            <a:avLst>
              <a:gd name="adj1" fmla="val -35051"/>
              <a:gd name="adj2" fmla="val 137995"/>
            </a:avLst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rot="10800000" anchor="ctr"/>
          <a:lstStyle/>
          <a:p>
            <a:pPr eaLnBrk="1" hangingPunct="1">
              <a:lnSpc>
                <a:spcPct val="100000"/>
              </a:lnSpc>
            </a:pPr>
            <a:r>
              <a:rPr lang="en-US" sz="2000" b="0" u="sng">
                <a:latin typeface="Avenir 65" pitchFamily="2" charset="0"/>
              </a:rPr>
              <a:t>Java Bytecode</a:t>
            </a:r>
          </a:p>
        </p:txBody>
      </p:sp>
      <p:sp>
        <p:nvSpPr>
          <p:cNvPr id="11271" name="AutoShape 7"/>
          <p:cNvSpPr>
            <a:spLocks noChangeArrowheads="1"/>
          </p:cNvSpPr>
          <p:nvPr/>
        </p:nvSpPr>
        <p:spPr bwMode="auto">
          <a:xfrm rot="10800000">
            <a:off x="203200" y="4902200"/>
            <a:ext cx="1358900" cy="673100"/>
          </a:xfrm>
          <a:prstGeom prst="wedgeRoundRectCallout">
            <a:avLst>
              <a:gd name="adj1" fmla="val -49537"/>
              <a:gd name="adj2" fmla="val 113440"/>
              <a:gd name="adj3" fmla="val 16667"/>
            </a:avLst>
          </a:prstGeom>
          <a:solidFill>
            <a:srgbClr val="C0C0C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0C0C0"/>
            </a:extrusionClr>
          </a:sp3d>
        </p:spPr>
        <p:txBody>
          <a:bodyPr rot="10800000" anchor="ctr">
            <a:flatTx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000" b="0">
                <a:latin typeface="Avenir 65" pitchFamily="2" charset="0"/>
              </a:rPr>
              <a:t>javac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>
            <p:ph idx="1"/>
          </p:nvPr>
        </p:nvGraphicFramePr>
        <p:xfrm>
          <a:off x="3062288" y="1366838"/>
          <a:ext cx="5881687" cy="4286250"/>
        </p:xfrm>
        <a:graphic>
          <a:graphicData uri="http://schemas.openxmlformats.org/presentationml/2006/ole">
            <p:oleObj spid="_x0000_s1026" name="Picture" r:id="rId3" imgW="3017520" imgH="3483720" progId="Word.Picture.8">
              <p:embed/>
            </p:oleObj>
          </a:graphicData>
        </a:graphic>
      </p:graphicFrame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590550" y="3527425"/>
            <a:ext cx="47117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en-US" b="0">
                <a:latin typeface="Avenir 65" pitchFamily="2" charset="0"/>
              </a:rPr>
              <a:t>while (i &lt; 100) {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b="0">
                <a:latin typeface="Avenir 65" pitchFamily="2" charset="0"/>
              </a:rPr>
              <a:t>System.out.println("Welcome to Java! ” + i);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b="0">
                <a:latin typeface="Avenir 65" pitchFamily="2" charset="0"/>
              </a:rPr>
              <a:t>i++;   }</a:t>
            </a:r>
          </a:p>
          <a:p>
            <a:pPr algn="l" eaLnBrk="1" hangingPunct="1">
              <a:lnSpc>
                <a:spcPct val="100000"/>
              </a:lnSpc>
            </a:pPr>
            <a:endParaRPr lang="en-US" b="0">
              <a:latin typeface="Avenir 65" pitchFamily="2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1440" tIns="91440" rIns="91440" bIns="0" anchor="b"/>
          <a:lstStyle/>
          <a:p>
            <a:r>
              <a:rPr lang="en-US" smtClean="0"/>
              <a:t>while Loop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do...while Loop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855663" y="3527425"/>
            <a:ext cx="4886325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en-US" b="0">
                <a:latin typeface="Avenir 65" pitchFamily="2" charset="0"/>
              </a:rPr>
              <a:t>do {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b="0">
                <a:latin typeface="Avenir 65" pitchFamily="2" charset="0"/>
              </a:rPr>
              <a:t>  System.out.println("Welcome  to Java! ” + i);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b="0">
                <a:latin typeface="Avenir 65" pitchFamily="2" charset="0"/>
              </a:rPr>
              <a:t>   i++;   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b="0">
                <a:latin typeface="Avenir 65" pitchFamily="2" charset="0"/>
              </a:rPr>
              <a:t>} while (i &lt; 100) </a:t>
            </a:r>
          </a:p>
          <a:p>
            <a:pPr algn="l" eaLnBrk="1" hangingPunct="1">
              <a:lnSpc>
                <a:spcPct val="100000"/>
              </a:lnSpc>
            </a:pPr>
            <a:endParaRPr lang="en-US" b="0">
              <a:latin typeface="Avenir 65" pitchFamily="2" charset="0"/>
            </a:endParaRP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ph idx="1"/>
          </p:nvPr>
        </p:nvGraphicFramePr>
        <p:xfrm>
          <a:off x="4452938" y="1370013"/>
          <a:ext cx="4329112" cy="4052887"/>
        </p:xfrm>
        <a:graphic>
          <a:graphicData uri="http://schemas.openxmlformats.org/presentationml/2006/ole">
            <p:oleObj spid="_x0000_s2050" name="Picture" r:id="rId3" imgW="3017520" imgH="3483720" progId="Word.Picture.8">
              <p:embed/>
            </p:oleObj>
          </a:graphicData>
        </a:graphic>
      </p:graphicFrame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457200" y="3341688"/>
            <a:ext cx="5135563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en-US" sz="2000" b="0">
                <a:latin typeface="Avenir 65" pitchFamily="2" charset="0"/>
              </a:rPr>
              <a:t>for (int i = 0; i&lt;100; i++) {	 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2000" b="0">
                <a:latin typeface="Avenir 65" pitchFamily="2" charset="0"/>
              </a:rPr>
              <a:t>System.out.println("Welcome to Java! ” + i); }</a:t>
            </a:r>
            <a:br>
              <a:rPr lang="en-US" sz="2000" b="0">
                <a:latin typeface="Avenir 65" pitchFamily="2" charset="0"/>
              </a:rPr>
            </a:br>
            <a:r>
              <a:rPr lang="en-US" sz="2000" b="0">
                <a:latin typeface="Avenir 65" pitchFamily="2" charset="0"/>
              </a:rPr>
              <a:t/>
            </a:r>
            <a:br>
              <a:rPr lang="en-US" sz="2000" b="0">
                <a:latin typeface="Avenir 65" pitchFamily="2" charset="0"/>
              </a:rPr>
            </a:br>
            <a:r>
              <a:rPr lang="en-US" sz="2000"/>
              <a:t>// Returns the sum of the elements of array a</a:t>
            </a:r>
            <a:r>
              <a:rPr lang="en-US" sz="2000" b="0"/>
              <a:t> </a:t>
            </a:r>
            <a:br>
              <a:rPr lang="en-US" sz="2000" b="0"/>
            </a:br>
            <a:r>
              <a:rPr lang="en-US" sz="2000" b="0"/>
              <a:t>for (int i : a) {</a:t>
            </a:r>
            <a:br>
              <a:rPr lang="en-US" sz="2000" b="0"/>
            </a:br>
            <a:r>
              <a:rPr lang="en-US" sz="2000" b="0"/>
              <a:t>System.out.println(i);</a:t>
            </a:r>
            <a:br>
              <a:rPr lang="en-US" sz="2000" b="0"/>
            </a:br>
            <a:r>
              <a:rPr lang="en-US" sz="2000" b="0"/>
              <a:t>}</a:t>
            </a:r>
            <a:r>
              <a:rPr lang="en-US" sz="2000"/>
              <a:t> </a:t>
            </a:r>
            <a:endParaRPr lang="en-US" sz="2000" b="0">
              <a:latin typeface="Avenir 65" pitchFamily="2" charset="0"/>
            </a:endParaRP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3825875" y="942975"/>
          <a:ext cx="5111750" cy="4383088"/>
        </p:xfrm>
        <a:graphic>
          <a:graphicData uri="http://schemas.openxmlformats.org/presentationml/2006/ole">
            <p:oleObj spid="_x0000_s3074" name="Picture" r:id="rId3" imgW="3017520" imgH="3483720" progId="Word.Picture.8">
              <p:embed/>
            </p:oleObj>
          </a:graphicData>
        </a:graphic>
      </p:graphicFrame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1440" tIns="91440" rIns="91440" bIns="0" anchor="b"/>
          <a:lstStyle/>
          <a:p>
            <a:r>
              <a:rPr lang="en-US" smtClean="0"/>
              <a:t>for Loop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88" y="288925"/>
            <a:ext cx="8548687" cy="660400"/>
          </a:xfrm>
        </p:spPr>
        <p:txBody>
          <a:bodyPr>
            <a:normAutofit fontScale="90000"/>
          </a:bodyPr>
          <a:lstStyle/>
          <a:p>
            <a:pPr algn="ctr"/>
            <a:r>
              <a:rPr lang="en-US" smtClean="0"/>
              <a:t>The break Keyword</a:t>
            </a: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>
            <p:ph sz="half" idx="2"/>
          </p:nvPr>
        </p:nvGraphicFramePr>
        <p:xfrm>
          <a:off x="1682750" y="1458913"/>
          <a:ext cx="5386388" cy="4113212"/>
        </p:xfrm>
        <a:graphic>
          <a:graphicData uri="http://schemas.openxmlformats.org/presentationml/2006/ole">
            <p:oleObj spid="_x0000_s4098" name="Picture" r:id="rId3" imgW="3360600" imgH="3310200" progId="Word.Picture.8">
              <p:embed/>
            </p:oleObj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88925"/>
            <a:ext cx="8575675" cy="660400"/>
          </a:xfrm>
        </p:spPr>
        <p:txBody>
          <a:bodyPr>
            <a:normAutofit fontScale="90000"/>
          </a:bodyPr>
          <a:lstStyle/>
          <a:p>
            <a:pPr algn="ctr"/>
            <a:r>
              <a:rPr lang="en-US" smtClean="0"/>
              <a:t>The continue Keyword</a:t>
            </a:r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>
            <p:ph idx="1"/>
          </p:nvPr>
        </p:nvGraphicFramePr>
        <p:xfrm>
          <a:off x="1417638" y="1447800"/>
          <a:ext cx="5692775" cy="4062413"/>
        </p:xfrm>
        <a:graphic>
          <a:graphicData uri="http://schemas.openxmlformats.org/presentationml/2006/ole">
            <p:oleObj spid="_x0000_s5122" name="Picture" r:id="rId3" imgW="3360600" imgH="3310200" progId="Word.Picture.8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88925"/>
            <a:ext cx="8575675" cy="660400"/>
          </a:xfrm>
        </p:spPr>
        <p:txBody>
          <a:bodyPr>
            <a:normAutofit fontScale="90000"/>
          </a:bodyPr>
          <a:lstStyle/>
          <a:p>
            <a:pPr algn="ctr"/>
            <a:r>
              <a:rPr lang="en-US" smtClean="0"/>
              <a:t>Label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1833563" y="1597025"/>
            <a:ext cx="6323012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en-US" b="0">
                <a:latin typeface="Avenir 65" pitchFamily="2" charset="0"/>
              </a:rPr>
              <a:t>Some branching statements change the flow of control in a program to a labeled statement. </a:t>
            </a:r>
          </a:p>
          <a:p>
            <a:pPr algn="l" eaLnBrk="1" hangingPunct="1">
              <a:lnSpc>
                <a:spcPct val="100000"/>
              </a:lnSpc>
            </a:pPr>
            <a:endParaRPr lang="en-US" b="0">
              <a:latin typeface="Avenir 65" pitchFamily="2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b="0">
                <a:latin typeface="Avenir 65" pitchFamily="2" charset="0"/>
              </a:rPr>
              <a:t>You label a statement by placing a legal identifier (the label) followed by a colon (:) before the statement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b="0" u="sng">
                <a:latin typeface="Avenir 65" pitchFamily="2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88925"/>
            <a:ext cx="8575675" cy="660400"/>
          </a:xfrm>
        </p:spPr>
        <p:txBody>
          <a:bodyPr>
            <a:normAutofit fontScale="90000"/>
          </a:bodyPr>
          <a:lstStyle/>
          <a:p>
            <a:pPr algn="ctr"/>
            <a:r>
              <a:rPr lang="en-US" smtClean="0"/>
              <a:t>Example of ‘break’ and ‘continue’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406400" y="1774825"/>
            <a:ext cx="8237538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en-US">
                <a:latin typeface="Avenir 65" pitchFamily="2" charset="0"/>
              </a:rPr>
              <a:t>search:</a:t>
            </a:r>
            <a:r>
              <a:rPr lang="en-US" b="0">
                <a:latin typeface="Avenir 65" pitchFamily="2" charset="0"/>
              </a:rPr>
              <a:t> 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b="0">
                <a:latin typeface="Avenir 65" pitchFamily="2" charset="0"/>
              </a:rPr>
              <a:t>	for ( i=0; i &lt; arrayOfInts.length; i++) { 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b="0">
                <a:latin typeface="Avenir 65" pitchFamily="2" charset="0"/>
              </a:rPr>
              <a:t>		for (j = 0; j &lt; arrayOfInts[i].length; j++) {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b="0">
                <a:latin typeface="Avenir 65" pitchFamily="2" charset="0"/>
              </a:rPr>
              <a:t>			 if (arrayOfInts[i][j] == searchfor) { 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b="0">
                <a:latin typeface="Avenir 65" pitchFamily="2" charset="0"/>
              </a:rPr>
              <a:t>			foundIt = true;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b="0">
                <a:latin typeface="Avenir 65" pitchFamily="2" charset="0"/>
              </a:rPr>
              <a:t>			 break search;  //terminate outer loop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b="0">
                <a:latin typeface="Avenir 65" pitchFamily="2" charset="0"/>
              </a:rPr>
              <a:t>			} 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b="0">
                <a:latin typeface="Avenir 65" pitchFamily="2" charset="0"/>
              </a:rPr>
              <a:t>			else continue;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b="0">
                <a:latin typeface="Avenir 65" pitchFamily="2" charset="0"/>
              </a:rPr>
              <a:t>		} 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b="0">
                <a:latin typeface="Avenir 65" pitchFamily="2" charset="0"/>
              </a:rPr>
              <a:t>	}</a:t>
            </a:r>
            <a:r>
              <a:rPr lang="en-US" b="0" u="sng">
                <a:latin typeface="Avenir 65" pitchFamily="2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Arrays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1054100" y="1030288"/>
            <a:ext cx="7223125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Aft>
                <a:spcPts val="1200"/>
              </a:spcAft>
            </a:pPr>
            <a:r>
              <a:rPr lang="en-US" b="0">
                <a:latin typeface="Avenir 65" pitchFamily="2" charset="0"/>
              </a:rPr>
              <a:t>Array is a data structure that represents a collection of the </a:t>
            </a:r>
            <a:r>
              <a:rPr lang="en-US" b="0" u="sng">
                <a:latin typeface="Avenir 65" pitchFamily="2" charset="0"/>
              </a:rPr>
              <a:t>same type</a:t>
            </a:r>
            <a:r>
              <a:rPr lang="en-US" b="0">
                <a:latin typeface="Avenir 65" pitchFamily="2" charset="0"/>
              </a:rPr>
              <a:t> of data. </a:t>
            </a:r>
          </a:p>
          <a:p>
            <a:pPr algn="l">
              <a:lnSpc>
                <a:spcPct val="100000"/>
              </a:lnSpc>
              <a:spcAft>
                <a:spcPts val="1200"/>
              </a:spcAft>
            </a:pPr>
            <a:r>
              <a:rPr lang="en-US" b="0">
                <a:latin typeface="Avenir 65" pitchFamily="2" charset="0"/>
              </a:rPr>
              <a:t>Declaration:</a:t>
            </a:r>
          </a:p>
          <a:p>
            <a:pPr algn="l">
              <a:lnSpc>
                <a:spcPct val="100000"/>
              </a:lnSpc>
              <a:spcAft>
                <a:spcPts val="1200"/>
              </a:spcAft>
            </a:pPr>
            <a:r>
              <a:rPr lang="en-US" b="0">
                <a:latin typeface="Avenir 65" pitchFamily="2" charset="0"/>
              </a:rPr>
              <a:t>	datatype[] arrayname;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b="0">
                <a:latin typeface="Avenir 65" pitchFamily="2" charset="0"/>
              </a:rPr>
              <a:t>	Example:	int[] myList;</a:t>
            </a:r>
          </a:p>
          <a:p>
            <a:pPr algn="l" eaLnBrk="1" hangingPunct="1">
              <a:lnSpc>
                <a:spcPct val="100000"/>
              </a:lnSpc>
            </a:pPr>
            <a:endParaRPr lang="en-US" b="0">
              <a:latin typeface="Avenir 65" pitchFamily="2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b="0">
                <a:latin typeface="Avenir 65" pitchFamily="2" charset="0"/>
              </a:rPr>
              <a:t>Creation: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b="0">
                <a:latin typeface="Avenir 65" pitchFamily="2" charset="0"/>
              </a:rPr>
              <a:t>	arrayName = new datatype[arraySize];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b="0">
                <a:latin typeface="Avenir 65" pitchFamily="2" charset="0"/>
              </a:rPr>
              <a:t>	Example:	myList = new int[10];</a:t>
            </a:r>
          </a:p>
          <a:p>
            <a:pPr algn="l" eaLnBrk="1" hangingPunct="1">
              <a:lnSpc>
                <a:spcPct val="100000"/>
              </a:lnSpc>
            </a:pPr>
            <a:endParaRPr lang="en-US" b="0">
              <a:latin typeface="Avenir 65" pitchFamily="2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b="0">
                <a:latin typeface="Avenir 65" pitchFamily="2" charset="0"/>
              </a:rPr>
              <a:t>Arrays are Objects.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Declaring and Creating - One step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1158875" y="1090613"/>
            <a:ext cx="7223125" cy="3440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100000"/>
              </a:lnSpc>
            </a:pPr>
            <a:endParaRPr lang="en-US" sz="2800" b="0">
              <a:latin typeface="Avenir 65" pitchFamily="2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b="0">
                <a:latin typeface="Avenir 65" pitchFamily="2" charset="0"/>
              </a:rPr>
              <a:t>datatype[] arrayname = new datatype[arraySize];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b="0">
                <a:latin typeface="Avenir 65" pitchFamily="2" charset="0"/>
              </a:rPr>
              <a:t> 	int[] myList = new int[10];</a:t>
            </a:r>
          </a:p>
          <a:p>
            <a:pPr algn="l" eaLnBrk="1" hangingPunct="1">
              <a:lnSpc>
                <a:spcPct val="100000"/>
              </a:lnSpc>
            </a:pPr>
            <a:endParaRPr lang="en-US" b="0">
              <a:latin typeface="Avenir 65" pitchFamily="2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b="0">
                <a:latin typeface="Avenir 65" pitchFamily="2" charset="0"/>
              </a:rPr>
              <a:t>e.g.</a:t>
            </a:r>
          </a:p>
          <a:p>
            <a:pPr eaLnBrk="1" hangingPunct="1">
              <a:lnSpc>
                <a:spcPct val="100000"/>
              </a:lnSpc>
            </a:pPr>
            <a:r>
              <a:rPr lang="en-US" b="0">
                <a:latin typeface="Avenir 65" pitchFamily="2" charset="0"/>
              </a:rPr>
              <a:t>double[] myList = new double[10];</a:t>
            </a:r>
          </a:p>
          <a:p>
            <a:pPr eaLnBrk="1" hangingPunct="1">
              <a:lnSpc>
                <a:spcPct val="100000"/>
              </a:lnSpc>
            </a:pPr>
            <a:r>
              <a:rPr lang="en-US" b="0">
                <a:latin typeface="Avenir 65" pitchFamily="2" charset="0"/>
              </a:rPr>
              <a:t>String[] myList = new String[20];</a:t>
            </a:r>
          </a:p>
          <a:p>
            <a:pPr eaLnBrk="1" hangingPunct="1">
              <a:lnSpc>
                <a:spcPct val="100000"/>
              </a:lnSpc>
            </a:pPr>
            <a:r>
              <a:rPr lang="en-US" b="0">
                <a:latin typeface="Avenir 65" pitchFamily="2" charset="0"/>
              </a:rPr>
              <a:t>byte[] bArray = new byte[100];</a:t>
            </a:r>
          </a:p>
          <a:p>
            <a:pPr eaLnBrk="1" hangingPunct="1">
              <a:lnSpc>
                <a:spcPct val="100000"/>
              </a:lnSpc>
            </a:pPr>
            <a:endParaRPr lang="en-US" b="0">
              <a:solidFill>
                <a:schemeClr val="hlink"/>
              </a:solidFill>
              <a:latin typeface="Avenir 65" pitchFamily="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88925"/>
            <a:ext cx="8575675" cy="660400"/>
          </a:xfrm>
        </p:spPr>
        <p:txBody>
          <a:bodyPr>
            <a:normAutofit fontScale="90000"/>
          </a:bodyPr>
          <a:lstStyle/>
          <a:p>
            <a:pPr algn="ctr"/>
            <a:r>
              <a:rPr lang="en-US" smtClean="0"/>
              <a:t>Initializing Arrays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1104900" y="1687513"/>
            <a:ext cx="7223125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en-US" b="0">
                <a:latin typeface="Avenir 65" pitchFamily="2" charset="0"/>
              </a:rPr>
              <a:t>Declaring, creating, initializing in one step: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b="0">
                <a:latin typeface="Avenir 65" pitchFamily="2" charset="0"/>
              </a:rPr>
              <a:t>	double[] myList = {1.9, 2.9, 3.4, 3.5};</a:t>
            </a:r>
          </a:p>
          <a:p>
            <a:pPr algn="l" eaLnBrk="1" hangingPunct="1">
              <a:lnSpc>
                <a:spcPct val="100000"/>
              </a:lnSpc>
            </a:pPr>
            <a:endParaRPr lang="en-US" b="0">
              <a:latin typeface="Avenir 65" pitchFamily="2" charset="0"/>
            </a:endParaRPr>
          </a:p>
          <a:p>
            <a:pPr algn="l" eaLnBrk="1" hangingPunct="1">
              <a:lnSpc>
                <a:spcPct val="100000"/>
              </a:lnSpc>
            </a:pPr>
            <a:endParaRPr lang="en-US" b="0">
              <a:latin typeface="Avenir 65" pitchFamily="2" charset="0"/>
            </a:endParaRPr>
          </a:p>
          <a:p>
            <a:pPr algn="l" eaLnBrk="1" hangingPunct="1">
              <a:lnSpc>
                <a:spcPct val="100000"/>
              </a:lnSpc>
            </a:pPr>
            <a:endParaRPr lang="en-US" b="0">
              <a:latin typeface="Avenir 65" pitchFamily="2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b="0">
                <a:latin typeface="Avenir 65" pitchFamily="2" charset="0"/>
              </a:rPr>
              <a:t>Using a loop: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b="0">
                <a:latin typeface="Avenir 65" pitchFamily="2" charset="0"/>
              </a:rPr>
              <a:t>	for (int i = 0; i &lt; myList.length; i++)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b="0">
                <a:latin typeface="Avenir 65" pitchFamily="2" charset="0"/>
              </a:rPr>
              <a:t>		myList[i] = (double)i;</a:t>
            </a:r>
          </a:p>
          <a:p>
            <a:pPr algn="l" eaLnBrk="1" hangingPunct="1">
              <a:lnSpc>
                <a:spcPct val="100000"/>
              </a:lnSpc>
            </a:pPr>
            <a:endParaRPr lang="en-US" b="0">
              <a:latin typeface="Avenir 65" pitchFamily="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101725" y="1293813"/>
            <a:ext cx="7499350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en-US" sz="2000" b="0">
                <a:latin typeface="Avenir 65" pitchFamily="2" charset="0"/>
              </a:rPr>
              <a:t>/**  The HelloWorldApp class implements an application that 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2000" b="0">
                <a:latin typeface="Avenir 65" pitchFamily="2" charset="0"/>
              </a:rPr>
              <a:t>   * simply displays "Hello World!" to the standard output. 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2000" b="0">
                <a:latin typeface="Avenir 65" pitchFamily="2" charset="0"/>
              </a:rPr>
              <a:t>   */ </a:t>
            </a:r>
          </a:p>
          <a:p>
            <a:pPr algn="l" eaLnBrk="1" hangingPunct="1">
              <a:lnSpc>
                <a:spcPct val="100000"/>
              </a:lnSpc>
            </a:pPr>
            <a:endParaRPr lang="en-US" sz="2000" b="0">
              <a:latin typeface="Avenir 65" pitchFamily="2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2000" b="0">
                <a:latin typeface="Avenir 65" pitchFamily="2" charset="0"/>
              </a:rPr>
              <a:t>class HelloWorldApp { </a:t>
            </a:r>
          </a:p>
          <a:p>
            <a:pPr algn="l" eaLnBrk="1" hangingPunct="1">
              <a:lnSpc>
                <a:spcPct val="100000"/>
              </a:lnSpc>
            </a:pPr>
            <a:endParaRPr lang="en-US" sz="2000" b="0">
              <a:latin typeface="Avenir 65" pitchFamily="2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2000" b="0">
                <a:latin typeface="Avenir 65" pitchFamily="2" charset="0"/>
              </a:rPr>
              <a:t>	public static void main(String[] args) {</a:t>
            </a:r>
          </a:p>
          <a:p>
            <a:pPr algn="l" eaLnBrk="1" hangingPunct="1">
              <a:lnSpc>
                <a:spcPct val="100000"/>
              </a:lnSpc>
            </a:pPr>
            <a:endParaRPr lang="en-US" sz="2000" b="0">
              <a:latin typeface="Avenir 65" pitchFamily="2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2000" b="0">
                <a:latin typeface="Avenir 65" pitchFamily="2" charset="0"/>
              </a:rPr>
              <a:t>	String hello = "Hello World!";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2000" b="0">
                <a:latin typeface="Avenir 65" pitchFamily="2" charset="0"/>
              </a:rPr>
              <a:t> 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2000" b="0">
                <a:latin typeface="Avenir 65" pitchFamily="2" charset="0"/>
              </a:rPr>
              <a:t> 	System.out.println( hello ); //Display the string. 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2000" b="0">
                <a:latin typeface="Avenir 65" pitchFamily="2" charset="0"/>
              </a:rPr>
              <a:t>	}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2000" b="0">
                <a:latin typeface="Avenir 65" pitchFamily="2" charset="0"/>
              </a:rPr>
              <a:t> }</a:t>
            </a:r>
          </a:p>
          <a:p>
            <a:pPr algn="l" eaLnBrk="1" hangingPunct="1">
              <a:lnSpc>
                <a:spcPct val="100000"/>
              </a:lnSpc>
            </a:pPr>
            <a:endParaRPr lang="en-US" sz="2000" b="0">
              <a:latin typeface="Avenir 65" pitchFamily="2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2000" b="0">
                <a:latin typeface="Avenir 65" pitchFamily="2" charset="0"/>
              </a:rPr>
              <a:t>(General discussion) </a:t>
            </a:r>
          </a:p>
        </p:txBody>
      </p:sp>
      <p:sp>
        <p:nvSpPr>
          <p:cNvPr id="12292" name="AutoShape 4"/>
          <p:cNvSpPr>
            <a:spLocks noChangeArrowheads="1"/>
          </p:cNvSpPr>
          <p:nvPr/>
        </p:nvSpPr>
        <p:spPr bwMode="auto">
          <a:xfrm>
            <a:off x="1179513" y="2730500"/>
            <a:ext cx="1562100" cy="212725"/>
          </a:xfrm>
          <a:prstGeom prst="wedgeRectCallout">
            <a:avLst>
              <a:gd name="adj1" fmla="val 65954"/>
              <a:gd name="adj2" fmla="val 154477"/>
            </a:avLst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100000"/>
              </a:lnSpc>
            </a:pPr>
            <a:endParaRPr lang="en-US" b="0">
              <a:latin typeface="Avenir 65" pitchFamily="2" charset="0"/>
            </a:endParaRP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1209675" y="2686050"/>
            <a:ext cx="1654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600" b="0">
                <a:latin typeface="Avenir 65" pitchFamily="2" charset="0"/>
              </a:rPr>
              <a:t>reserved word</a:t>
            </a:r>
          </a:p>
        </p:txBody>
      </p:sp>
      <p:sp>
        <p:nvSpPr>
          <p:cNvPr id="12294" name="AutoShape 6"/>
          <p:cNvSpPr>
            <a:spLocks noChangeArrowheads="1"/>
          </p:cNvSpPr>
          <p:nvPr/>
        </p:nvSpPr>
        <p:spPr bwMode="auto">
          <a:xfrm>
            <a:off x="901700" y="3444875"/>
            <a:ext cx="1071563" cy="279400"/>
          </a:xfrm>
          <a:prstGeom prst="wedgeRectCallout">
            <a:avLst>
              <a:gd name="adj1" fmla="val 143481"/>
              <a:gd name="adj2" fmla="val 61366"/>
            </a:avLst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>
                <a:latin typeface="Avenir 65" pitchFamily="2" charset="0"/>
              </a:rPr>
              <a:t>identifier</a:t>
            </a:r>
          </a:p>
        </p:txBody>
      </p:sp>
      <p:sp>
        <p:nvSpPr>
          <p:cNvPr id="12295" name="AutoShape 7"/>
          <p:cNvSpPr>
            <a:spLocks noChangeArrowheads="1"/>
          </p:cNvSpPr>
          <p:nvPr/>
        </p:nvSpPr>
        <p:spPr bwMode="auto">
          <a:xfrm>
            <a:off x="4822825" y="2332038"/>
            <a:ext cx="982663" cy="292100"/>
          </a:xfrm>
          <a:prstGeom prst="wedgeRectCallout">
            <a:avLst>
              <a:gd name="adj1" fmla="val -78273"/>
              <a:gd name="adj2" fmla="val 231523"/>
            </a:avLst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>
                <a:latin typeface="Avenir 65" pitchFamily="2" charset="0"/>
              </a:rPr>
              <a:t>method</a:t>
            </a:r>
          </a:p>
        </p:txBody>
      </p:sp>
      <p:sp>
        <p:nvSpPr>
          <p:cNvPr id="12296" name="AutoShape 8"/>
          <p:cNvSpPr>
            <a:spLocks noChangeArrowheads="1"/>
          </p:cNvSpPr>
          <p:nvPr/>
        </p:nvSpPr>
        <p:spPr bwMode="auto">
          <a:xfrm>
            <a:off x="2119313" y="2012950"/>
            <a:ext cx="835025" cy="212725"/>
          </a:xfrm>
          <a:prstGeom prst="wedgeRectCallout">
            <a:avLst>
              <a:gd name="adj1" fmla="val -65588"/>
              <a:gd name="adj2" fmla="val 178356"/>
            </a:avLst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>
                <a:latin typeface="Avenir 65" pitchFamily="2" charset="0"/>
              </a:rPr>
              <a:t>class</a:t>
            </a:r>
          </a:p>
        </p:txBody>
      </p:sp>
      <p:sp>
        <p:nvSpPr>
          <p:cNvPr id="12297" name="AutoShape 9"/>
          <p:cNvSpPr>
            <a:spLocks noChangeArrowheads="1"/>
          </p:cNvSpPr>
          <p:nvPr/>
        </p:nvSpPr>
        <p:spPr bwMode="auto">
          <a:xfrm>
            <a:off x="477838" y="2039938"/>
            <a:ext cx="1060450" cy="450850"/>
          </a:xfrm>
          <a:prstGeom prst="wedgeRectCallout">
            <a:avLst>
              <a:gd name="adj1" fmla="val 36676"/>
              <a:gd name="adj2" fmla="val -169718"/>
            </a:avLst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>
                <a:latin typeface="Avenir 65" pitchFamily="2" charset="0"/>
              </a:rPr>
              <a:t>multi-line comment</a:t>
            </a:r>
          </a:p>
        </p:txBody>
      </p:sp>
      <p:sp>
        <p:nvSpPr>
          <p:cNvPr id="12298" name="AutoShape 10"/>
          <p:cNvSpPr>
            <a:spLocks noChangeArrowheads="1"/>
          </p:cNvSpPr>
          <p:nvPr/>
        </p:nvSpPr>
        <p:spPr bwMode="auto">
          <a:xfrm>
            <a:off x="6454775" y="3511550"/>
            <a:ext cx="1325563" cy="503238"/>
          </a:xfrm>
          <a:prstGeom prst="wedgeRectCallout">
            <a:avLst>
              <a:gd name="adj1" fmla="val -128204"/>
              <a:gd name="adj2" fmla="val 107097"/>
            </a:avLst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>
                <a:latin typeface="Avenir 65" pitchFamily="2" charset="0"/>
              </a:rPr>
              <a:t>Single line comment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 of Objects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492250"/>
            <a:ext cx="7766050" cy="416083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80000"/>
              </a:lnSpc>
            </a:pPr>
            <a:r>
              <a:rPr lang="en-US" smtClean="0"/>
              <a:t>Declaring and creating the array, not the Circles: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mtClean="0"/>
              <a:t>Circle[] circleArray = new Circle[10];</a:t>
            </a:r>
          </a:p>
          <a:p>
            <a:pPr>
              <a:lnSpc>
                <a:spcPct val="80000"/>
              </a:lnSpc>
              <a:spcBef>
                <a:spcPct val="100000"/>
              </a:spcBef>
            </a:pPr>
            <a:endParaRPr lang="en-US" smtClean="0"/>
          </a:p>
          <a:p>
            <a:pPr>
              <a:lnSpc>
                <a:spcPct val="80000"/>
              </a:lnSpc>
              <a:spcBef>
                <a:spcPct val="100000"/>
              </a:spcBef>
            </a:pPr>
            <a:r>
              <a:rPr lang="en-US" smtClean="0"/>
              <a:t>Initializing by construction of the Circles: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mtClean="0"/>
              <a:t>for (int i=0; i&lt;circleArray.length; i++)</a:t>
            </a:r>
          </a:p>
          <a:p>
            <a:pPr>
              <a:lnSpc>
                <a:spcPct val="80000"/>
              </a:lnSpc>
            </a:pPr>
            <a:r>
              <a:rPr lang="en-US" smtClean="0"/>
              <a:t>{  </a:t>
            </a:r>
          </a:p>
          <a:p>
            <a:pPr>
              <a:lnSpc>
                <a:spcPct val="80000"/>
              </a:lnSpc>
            </a:pPr>
            <a:r>
              <a:rPr lang="en-US" smtClean="0"/>
              <a:t>    circleArray[i] = new Circle();</a:t>
            </a:r>
          </a:p>
          <a:p>
            <a:pPr>
              <a:lnSpc>
                <a:spcPct val="80000"/>
              </a:lnSpc>
            </a:pPr>
            <a:r>
              <a:rPr lang="en-US" smtClean="0"/>
              <a:t>}</a:t>
            </a:r>
          </a:p>
          <a:p>
            <a:pPr>
              <a:lnSpc>
                <a:spcPct val="80000"/>
              </a:lnSpc>
            </a:pPr>
            <a:endParaRPr lang="en-US" smtClean="0"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Multidimensional arrays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1209675" y="954088"/>
            <a:ext cx="773430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en-US" b="0">
                <a:solidFill>
                  <a:schemeClr val="hlink"/>
                </a:solidFill>
                <a:latin typeface="Avenir 65" pitchFamily="2" charset="0"/>
              </a:rPr>
              <a:t>Single and Multidimensional arrays</a:t>
            </a:r>
          </a:p>
          <a:p>
            <a:pPr algn="l" eaLnBrk="1" hangingPunct="1">
              <a:lnSpc>
                <a:spcPct val="100000"/>
              </a:lnSpc>
            </a:pPr>
            <a:endParaRPr lang="en-US" b="0">
              <a:solidFill>
                <a:schemeClr val="hlink"/>
              </a:solidFill>
              <a:latin typeface="Avenir 65" pitchFamily="2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b="0">
                <a:latin typeface="Avenir 65" pitchFamily="2" charset="0"/>
              </a:rPr>
              <a:t>Declaring and creating </a:t>
            </a:r>
            <a:r>
              <a:rPr lang="en-US" b="0">
                <a:solidFill>
                  <a:schemeClr val="hlink"/>
                </a:solidFill>
                <a:latin typeface="Avenir 65" pitchFamily="2" charset="0"/>
              </a:rPr>
              <a:t>Multidimensional</a:t>
            </a:r>
            <a:r>
              <a:rPr lang="en-US" b="0">
                <a:latin typeface="Avenir 65" pitchFamily="2" charset="0"/>
              </a:rPr>
              <a:t> array :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b="0">
                <a:latin typeface="Avenir 65" pitchFamily="2" charset="0"/>
              </a:rPr>
              <a:t>	int[][] numbers = {{11, 12}, {21, 22}}; </a:t>
            </a:r>
          </a:p>
          <a:p>
            <a:pPr algn="l" eaLnBrk="1" hangingPunct="1">
              <a:lnSpc>
                <a:spcPct val="100000"/>
              </a:lnSpc>
            </a:pPr>
            <a:endParaRPr lang="en-US" b="0">
              <a:latin typeface="Avenir 65" pitchFamily="2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b="0">
                <a:latin typeface="Avenir 65" pitchFamily="2" charset="0"/>
              </a:rPr>
              <a:t>Explicitly create the sub-arrays within an array 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b="0">
                <a:latin typeface="Avenir 65" pitchFamily="2" charset="0"/>
              </a:rPr>
              <a:t>	int[][] numbers = new int[2][2]; </a:t>
            </a:r>
          </a:p>
          <a:p>
            <a:pPr lvl="1" algn="l" eaLnBrk="1" hangingPunct="1">
              <a:lnSpc>
                <a:spcPct val="100000"/>
              </a:lnSpc>
            </a:pPr>
            <a:r>
              <a:rPr lang="en-US" b="0">
                <a:latin typeface="Avenir 65" pitchFamily="2" charset="0"/>
              </a:rPr>
              <a:t>	for (int i=0; i&lt;numbers.length; i++) {  </a:t>
            </a:r>
          </a:p>
          <a:p>
            <a:pPr lvl="1" algn="l" eaLnBrk="1" hangingPunct="1">
              <a:lnSpc>
                <a:spcPct val="100000"/>
              </a:lnSpc>
            </a:pPr>
            <a:r>
              <a:rPr lang="en-US" b="0">
                <a:latin typeface="Avenir 65" pitchFamily="2" charset="0"/>
              </a:rPr>
              <a:t>	    numbers[i] = 2*i;</a:t>
            </a:r>
          </a:p>
          <a:p>
            <a:pPr lvl="1" algn="l" eaLnBrk="1" hangingPunct="1">
              <a:lnSpc>
                <a:spcPct val="100000"/>
              </a:lnSpc>
            </a:pPr>
            <a:r>
              <a:rPr lang="en-US" b="0">
                <a:latin typeface="Avenir 65" pitchFamily="2" charset="0"/>
              </a:rPr>
              <a:t>	} 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0">
                <a:latin typeface="Avenir 65" pitchFamily="2" charset="0"/>
              </a:rPr>
              <a:t>Note :You must specify the length of the primary array when you create the array. You can leave the length of the sub-arrays unspecified until you create them. </a:t>
            </a:r>
          </a:p>
          <a:p>
            <a:pPr algn="l" eaLnBrk="1" hangingPunct="1">
              <a:lnSpc>
                <a:spcPct val="100000"/>
              </a:lnSpc>
            </a:pPr>
            <a:endParaRPr lang="en-US" sz="1600" b="0">
              <a:latin typeface="Avenir 65" pitchFamily="2" charset="0"/>
            </a:endParaRP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Copying Arrays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0588" y="1260475"/>
            <a:ext cx="8253412" cy="4489450"/>
          </a:xfrm>
        </p:spPr>
        <p:txBody>
          <a:bodyPr/>
          <a:lstStyle/>
          <a:p>
            <a:r>
              <a:rPr lang="en-US" sz="2600" smtClean="0"/>
              <a:t>Using a loop:</a:t>
            </a:r>
            <a:endParaRPr lang="en-US" sz="2800" smtClean="0"/>
          </a:p>
          <a:p>
            <a:pPr>
              <a:spcBef>
                <a:spcPct val="50000"/>
              </a:spcBef>
            </a:pPr>
            <a:r>
              <a:rPr lang="en-US" sz="2000" smtClean="0">
                <a:latin typeface="Courier New" pitchFamily="49" charset="0"/>
              </a:rPr>
              <a:t>int[] sourceArray = {2, 3, 1, 5, 10};</a:t>
            </a:r>
          </a:p>
          <a:p>
            <a:r>
              <a:rPr lang="en-US" sz="2000" smtClean="0">
                <a:latin typeface="Courier New" pitchFamily="49" charset="0"/>
              </a:rPr>
              <a:t>int[] targetArray = </a:t>
            </a:r>
          </a:p>
          <a:p>
            <a:r>
              <a:rPr lang="en-US" sz="2000" smtClean="0">
                <a:latin typeface="Courier New" pitchFamily="49" charset="0"/>
              </a:rPr>
              <a:t>			new int[sourceArray.length];</a:t>
            </a:r>
          </a:p>
          <a:p>
            <a:endParaRPr lang="en-US" sz="2000" smtClean="0">
              <a:latin typeface="Courier New" pitchFamily="49" charset="0"/>
            </a:endParaRPr>
          </a:p>
          <a:p>
            <a:r>
              <a:rPr lang="en-US" sz="2000" smtClean="0">
                <a:latin typeface="Courier New" pitchFamily="49" charset="0"/>
              </a:rPr>
              <a:t>for (int i = 0; i &lt; sourceArrays.length; i++) </a:t>
            </a:r>
          </a:p>
          <a:p>
            <a:r>
              <a:rPr lang="en-US" sz="2000" smtClean="0">
                <a:latin typeface="Courier New" pitchFamily="49" charset="0"/>
              </a:rPr>
              <a:t>{</a:t>
            </a:r>
          </a:p>
          <a:p>
            <a:r>
              <a:rPr lang="en-US" sz="2000" smtClean="0">
                <a:latin typeface="Courier New" pitchFamily="49" charset="0"/>
              </a:rPr>
              <a:t>   targetArray[i] = sourceArray[i];</a:t>
            </a:r>
          </a:p>
          <a:p>
            <a:r>
              <a:rPr lang="en-US" sz="2000" smtClean="0">
                <a:latin typeface="Courier New" pitchFamily="49" charset="0"/>
              </a:rPr>
              <a:t>}</a:t>
            </a:r>
          </a:p>
          <a:p>
            <a:endParaRPr lang="en-US" sz="2000" smtClean="0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79913" y="1776413"/>
            <a:ext cx="4764087" cy="611187"/>
          </a:xfrm>
        </p:spPr>
        <p:txBody>
          <a:bodyPr>
            <a:normAutofit fontScale="90000"/>
          </a:bodyPr>
          <a:lstStyle/>
          <a:p>
            <a:r>
              <a:rPr lang="en-US" smtClean="0"/>
              <a:t>Thank You 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</a:p>
        </p:txBody>
      </p:sp>
      <p:pic>
        <p:nvPicPr>
          <p:cNvPr id="13315" name="Picture 3" descr="jvm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33413" y="1492250"/>
            <a:ext cx="4718050" cy="3660775"/>
          </a:xfrm>
          <a:noFill/>
        </p:spPr>
      </p:pic>
      <p:pic>
        <p:nvPicPr>
          <p:cNvPr id="13316" name="Picture 4" descr="javaplaf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5745163" y="2138363"/>
            <a:ext cx="3149600" cy="1949450"/>
          </a:xfrm>
          <a:noFill/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Identifier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98650" y="1492250"/>
            <a:ext cx="6983413" cy="4160838"/>
          </a:xfrm>
        </p:spPr>
        <p:txBody>
          <a:bodyPr>
            <a:normAutofit lnSpcReduction="10000"/>
          </a:bodyPr>
          <a:lstStyle/>
          <a:p>
            <a:r>
              <a:rPr lang="en-US" sz="2000" smtClean="0"/>
              <a:t>An identifier must start with a letter, an underscore, or a dollar sign.</a:t>
            </a:r>
          </a:p>
          <a:p>
            <a:endParaRPr lang="en-US" sz="2000" smtClean="0"/>
          </a:p>
          <a:p>
            <a:r>
              <a:rPr lang="en-US" sz="2000" smtClean="0"/>
              <a:t>An identifier cannot contain operators, such as</a:t>
            </a:r>
            <a:br>
              <a:rPr lang="en-US" sz="2000" smtClean="0"/>
            </a:br>
            <a:r>
              <a:rPr lang="en-US" sz="2000" smtClean="0"/>
              <a:t>+, -, and so on.</a:t>
            </a:r>
          </a:p>
          <a:p>
            <a:endParaRPr lang="en-US" sz="2000" smtClean="0"/>
          </a:p>
          <a:p>
            <a:r>
              <a:rPr lang="en-US" sz="2000" smtClean="0"/>
              <a:t>An identifier cannot be a reserved word. </a:t>
            </a:r>
          </a:p>
          <a:p>
            <a:endParaRPr lang="en-US" sz="2000" smtClean="0"/>
          </a:p>
          <a:p>
            <a:r>
              <a:rPr lang="en-US" sz="2000" smtClean="0"/>
              <a:t>An identifier cannot be true, false, or</a:t>
            </a:r>
            <a:br>
              <a:rPr lang="en-US" sz="2000" smtClean="0"/>
            </a:br>
            <a:r>
              <a:rPr lang="en-US" sz="2000" smtClean="0"/>
              <a:t>null.</a:t>
            </a:r>
          </a:p>
          <a:p>
            <a:endParaRPr lang="en-US" sz="2000" smtClean="0"/>
          </a:p>
          <a:p>
            <a:r>
              <a:rPr lang="en-US" sz="2000" smtClean="0"/>
              <a:t>An identifier can be of any length.</a:t>
            </a:r>
          </a:p>
          <a:p>
            <a:pPr lvl="4">
              <a:lnSpc>
                <a:spcPct val="90000"/>
              </a:lnSpc>
            </a:pPr>
            <a:endParaRPr lang="en-US" smtClean="0"/>
          </a:p>
          <a:p>
            <a:pPr lvl="4">
              <a:lnSpc>
                <a:spcPct val="90000"/>
              </a:lnSpc>
            </a:pPr>
            <a:endParaRPr lang="en-US" sz="20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Java Reserved words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6388" y="1262063"/>
            <a:ext cx="4222750" cy="4838700"/>
          </a:xfrm>
        </p:spPr>
        <p:txBody>
          <a:bodyPr/>
          <a:lstStyle/>
          <a:p>
            <a:pPr lvl="4"/>
            <a:endParaRPr lang="en-US" sz="2400" smtClean="0"/>
          </a:p>
          <a:p>
            <a:pPr lvl="4"/>
            <a:endParaRPr lang="en-US" sz="2000" smtClean="0"/>
          </a:p>
        </p:txBody>
      </p:sp>
      <p:graphicFrame>
        <p:nvGraphicFramePr>
          <p:cNvPr id="779336" name="Group 72"/>
          <p:cNvGraphicFramePr>
            <a:graphicFrameLocks noGrp="1"/>
          </p:cNvGraphicFramePr>
          <p:nvPr>
            <p:ph sz="half" idx="2"/>
          </p:nvPr>
        </p:nvGraphicFramePr>
        <p:xfrm>
          <a:off x="1219200" y="990600"/>
          <a:ext cx="6699250" cy="5081589"/>
        </p:xfrm>
        <a:graphic>
          <a:graphicData uri="http://schemas.openxmlformats.org/drawingml/2006/table">
            <a:tbl>
              <a:tblPr/>
              <a:tblGrid>
                <a:gridCol w="1412875"/>
                <a:gridCol w="1781175"/>
                <a:gridCol w="1517650"/>
                <a:gridCol w="1987550"/>
              </a:tblGrid>
              <a:tr h="615950">
                <a:tc>
                  <a:txBody>
                    <a:bodyPr/>
                    <a:lstStyle/>
                    <a:p>
                      <a:pPr marL="190500" marR="0" lvl="0" indent="-1905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abstract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90500" marR="0" lvl="0" indent="-1905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double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90500" marR="0" lvl="0" indent="-1905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int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90500" marR="0" lvl="0" indent="-1905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strictfp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190500" marR="0" lvl="0" indent="-1905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assert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B191"/>
                    </a:solidFill>
                  </a:tcPr>
                </a:tc>
                <a:tc>
                  <a:txBody>
                    <a:bodyPr/>
                    <a:lstStyle/>
                    <a:p>
                      <a:pPr marL="190500" marR="0" lvl="0" indent="-1905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else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90500" marR="0" lvl="0" indent="-1905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interface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90500" marR="0" lvl="0" indent="-1905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super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190500" marR="0" lvl="0" indent="-1905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boolean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90500" marR="0" lvl="0" indent="-1905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enum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B191"/>
                    </a:solidFill>
                  </a:tcPr>
                </a:tc>
                <a:tc>
                  <a:txBody>
                    <a:bodyPr/>
                    <a:lstStyle/>
                    <a:p>
                      <a:pPr marL="190500" marR="0" lvl="0" indent="-1905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long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90500" marR="0" lvl="0" indent="-1905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switch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190500" marR="0" lvl="0" indent="-1905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break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90500" marR="0" lvl="0" indent="-1905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extends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90500" marR="0" lvl="0" indent="-1905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native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90500" marR="0" lvl="0" indent="-1905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synchronized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190500" marR="0" lvl="0" indent="-1905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byte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90500" marR="0" lvl="0" indent="-1905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final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90500" marR="0" lvl="0" indent="-1905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new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90500" marR="0" lvl="0" indent="-1905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this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190500" marR="0" lvl="0" indent="-1905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case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90500" marR="0" lvl="0" indent="-1905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finally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90500" marR="0" lvl="0" indent="-1905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package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90500" marR="0" lvl="0" indent="-1905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throw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190500" marR="0" lvl="0" indent="-1905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catch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90500" marR="0" lvl="0" indent="-1905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float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90500" marR="0" lvl="0" indent="-1905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private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90500" marR="0" lvl="0" indent="-1905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throws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190500" marR="0" lvl="0" indent="-1905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char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90500" marR="0" lvl="0" indent="-1905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for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90500" marR="0" lvl="0" indent="-1905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protected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90500" marR="0" lvl="0" indent="-1905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transient 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190500" marR="0" lvl="0" indent="-1905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class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90500" marR="0" lvl="0" indent="-1905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goto 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90500" marR="0" lvl="0" indent="-1905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public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90500" marR="0" lvl="0" indent="-1905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try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190500" marR="0" lvl="0" indent="-1905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const 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90500" marR="0" lvl="0" indent="-1905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if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90500" marR="0" lvl="0" indent="-1905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return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90500" marR="0" lvl="0" indent="-1905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void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190500" marR="0" lvl="0" indent="-1905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continue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90500" marR="0" lvl="0" indent="-1905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implements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90500" marR="0" lvl="0" indent="-1905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short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90500" marR="0" lvl="0" indent="-1905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volatile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190500" marR="0" lvl="0" indent="-1905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default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90500" marR="0" lvl="0" indent="-1905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import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90500" marR="0" lvl="0" indent="-1905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static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90500" marR="0" lvl="0" indent="-1905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While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190500" marR="0" lvl="0" indent="-1905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do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90500" marR="0" lvl="0" indent="-1905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instanceof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90500" marR="0" lvl="0" indent="-1905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90500" marR="0" lvl="0" indent="-1905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type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5700" y="1492250"/>
            <a:ext cx="7634288" cy="4160838"/>
          </a:xfrm>
        </p:spPr>
        <p:txBody>
          <a:bodyPr>
            <a:normAutofit fontScale="85000" lnSpcReduction="10000"/>
          </a:bodyPr>
          <a:lstStyle/>
          <a:p>
            <a:r>
              <a:rPr lang="en-US" smtClean="0"/>
              <a:t>Every variable must have a data type. A variable's data type determines the values that the variable can contain and the operations that can be performed on it. </a:t>
            </a:r>
          </a:p>
          <a:p>
            <a:pPr>
              <a:spcBef>
                <a:spcPct val="50000"/>
              </a:spcBef>
            </a:pPr>
            <a:r>
              <a:rPr lang="en-US" smtClean="0"/>
              <a:t>The Java programming language has two categories of data types: </a:t>
            </a:r>
            <a:r>
              <a:rPr lang="en-US" i="1" smtClean="0"/>
              <a:t>primitive</a:t>
            </a:r>
            <a:r>
              <a:rPr lang="en-US" smtClean="0"/>
              <a:t> and </a:t>
            </a:r>
            <a:r>
              <a:rPr lang="en-US" i="1" smtClean="0"/>
              <a:t>reference</a:t>
            </a:r>
            <a:r>
              <a:rPr lang="en-US" sz="3600" smtClean="0"/>
              <a:t>.</a:t>
            </a:r>
            <a:r>
              <a:rPr lang="en-US" smtClean="0"/>
              <a:t> </a:t>
            </a:r>
          </a:p>
          <a:p>
            <a:pPr>
              <a:spcBef>
                <a:spcPct val="50000"/>
              </a:spcBef>
            </a:pPr>
            <a:r>
              <a:rPr lang="en-US" smtClean="0"/>
              <a:t>A variable of primitive type contains a single value of the appropriate size and format for its type: a number, a character, or a boolean value. </a:t>
            </a:r>
          </a:p>
          <a:p>
            <a:pPr lvl="4"/>
            <a:endParaRPr lang="en-US" sz="2000" smtClean="0"/>
          </a:p>
          <a:p>
            <a:pPr lvl="4"/>
            <a:endParaRPr lang="en-US" sz="20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Primitive data types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98650" y="1492250"/>
            <a:ext cx="6983413" cy="4160838"/>
          </a:xfrm>
        </p:spPr>
        <p:txBody>
          <a:bodyPr>
            <a:normAutofit fontScale="92500" lnSpcReduction="20000"/>
          </a:bodyPr>
          <a:lstStyle/>
          <a:p>
            <a:r>
              <a:rPr lang="en-US" b="1" u="sng" smtClean="0"/>
              <a:t>Numeric data types &amp; Range</a:t>
            </a:r>
          </a:p>
          <a:p>
            <a:r>
              <a:rPr lang="en-US" smtClean="0"/>
              <a:t>byte  numByte = 123;		8 bits</a:t>
            </a:r>
          </a:p>
          <a:p>
            <a:pPr>
              <a:spcBef>
                <a:spcPct val="50000"/>
              </a:spcBef>
            </a:pPr>
            <a:r>
              <a:rPr lang="en-US" smtClean="0"/>
              <a:t>short numShort = 123;		16 bits</a:t>
            </a:r>
          </a:p>
          <a:p>
            <a:pPr>
              <a:spcBef>
                <a:spcPct val="50000"/>
              </a:spcBef>
            </a:pPr>
            <a:r>
              <a:rPr lang="en-US" smtClean="0"/>
              <a:t>int numInt = 123; 			32 bits</a:t>
            </a:r>
          </a:p>
          <a:p>
            <a:pPr>
              <a:spcBef>
                <a:spcPct val="50000"/>
              </a:spcBef>
            </a:pPr>
            <a:r>
              <a:rPr lang="en-US" smtClean="0"/>
              <a:t>long numLong = 123L; 	       	64 bits</a:t>
            </a:r>
          </a:p>
          <a:p>
            <a:pPr>
              <a:spcBef>
                <a:spcPct val="50000"/>
              </a:spcBef>
            </a:pPr>
            <a:r>
              <a:rPr lang="en-US" smtClean="0"/>
              <a:t>float numFloat = 123.45F; 	32 bits</a:t>
            </a:r>
          </a:p>
          <a:p>
            <a:pPr>
              <a:spcBef>
                <a:spcPct val="50000"/>
              </a:spcBef>
            </a:pPr>
            <a:r>
              <a:rPr lang="en-US" smtClean="0"/>
              <a:t>double numDouble = 123.45D 	64 bits</a:t>
            </a:r>
          </a:p>
          <a:p>
            <a:pPr>
              <a:spcBef>
                <a:spcPct val="50000"/>
              </a:spcBef>
            </a:pPr>
            <a:endParaRPr lang="en-US" smtClean="0"/>
          </a:p>
          <a:p>
            <a:pPr lvl="4"/>
            <a:endParaRPr lang="en-US" sz="2000" smtClean="0"/>
          </a:p>
          <a:p>
            <a:pPr lvl="4"/>
            <a:endParaRPr lang="en-US" sz="20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1190</Words>
  <Application>Microsoft Office PowerPoint</Application>
  <PresentationFormat>On-screen Show (4:3)</PresentationFormat>
  <Paragraphs>400</Paragraphs>
  <Slides>43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Office Theme</vt:lpstr>
      <vt:lpstr>Picture</vt:lpstr>
      <vt:lpstr>Table of Contents</vt:lpstr>
      <vt:lpstr>Introduction</vt:lpstr>
      <vt:lpstr>Introduction … contd</vt:lpstr>
      <vt:lpstr>Introduction</vt:lpstr>
      <vt:lpstr>Introduction</vt:lpstr>
      <vt:lpstr>Identifier</vt:lpstr>
      <vt:lpstr>Java Reserved words</vt:lpstr>
      <vt:lpstr>Data type</vt:lpstr>
      <vt:lpstr>Primitive data types</vt:lpstr>
      <vt:lpstr>Primitive data types</vt:lpstr>
      <vt:lpstr>Primitive data types</vt:lpstr>
      <vt:lpstr>Primitive data types</vt:lpstr>
      <vt:lpstr>Variables</vt:lpstr>
      <vt:lpstr>Assignment statement</vt:lpstr>
      <vt:lpstr>Declaring &amp; Initializing Variables</vt:lpstr>
      <vt:lpstr>Constants</vt:lpstr>
      <vt:lpstr>Operators</vt:lpstr>
      <vt:lpstr>Arithmetic Operators</vt:lpstr>
      <vt:lpstr>Increment and Decrement Operators</vt:lpstr>
      <vt:lpstr>Shortcut Operators</vt:lpstr>
      <vt:lpstr>Conditional Operator</vt:lpstr>
      <vt:lpstr>Logical Operators</vt:lpstr>
      <vt:lpstr>Numeric Type Conversion</vt:lpstr>
      <vt:lpstr>Type Casting</vt:lpstr>
      <vt:lpstr>Operator Precedence</vt:lpstr>
      <vt:lpstr>Flow control</vt:lpstr>
      <vt:lpstr>If Statement</vt:lpstr>
      <vt:lpstr>If…else Statement</vt:lpstr>
      <vt:lpstr>switch Statement</vt:lpstr>
      <vt:lpstr>while Loop</vt:lpstr>
      <vt:lpstr>do...while Loop</vt:lpstr>
      <vt:lpstr>for Loop</vt:lpstr>
      <vt:lpstr>The break Keyword</vt:lpstr>
      <vt:lpstr>The continue Keyword</vt:lpstr>
      <vt:lpstr>Label</vt:lpstr>
      <vt:lpstr>Example of ‘break’ and ‘continue’</vt:lpstr>
      <vt:lpstr>Arrays</vt:lpstr>
      <vt:lpstr>Declaring and Creating - One step</vt:lpstr>
      <vt:lpstr>Initializing Arrays</vt:lpstr>
      <vt:lpstr>Array of Objects</vt:lpstr>
      <vt:lpstr>Multidimensional arrays</vt:lpstr>
      <vt:lpstr>Copying Arrays</vt:lpstr>
      <vt:lpstr>Thank You 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Sagar Preethi</dc:creator>
  <cp:lastModifiedBy>Sagar</cp:lastModifiedBy>
  <cp:revision>3</cp:revision>
  <dcterms:created xsi:type="dcterms:W3CDTF">2013-05-31T02:47:47Z</dcterms:created>
  <dcterms:modified xsi:type="dcterms:W3CDTF">2013-09-04T16:35:07Z</dcterms:modified>
</cp:coreProperties>
</file>