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/>
              <a:t>Problem_1 (R=0.1, c=10, x1=14, x2=5)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Sheet1!$A$45:$A$58</c:f>
              <c:numCache>
                <c:formatCode>General</c:formatCode>
                <c:ptCount val="1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</c:numCache>
            </c:numRef>
          </c:xVal>
          <c:yVal>
            <c:numRef>
              <c:f>Sheet1!$B$45:$B$58</c:f>
              <c:numCache>
                <c:formatCode>General</c:formatCode>
                <c:ptCount val="14"/>
                <c:pt idx="0">
                  <c:v>-57515.049954000002</c:v>
                </c:pt>
                <c:pt idx="1">
                  <c:v>-18355.014974999998</c:v>
                </c:pt>
                <c:pt idx="2">
                  <c:v>-14868.246553999999</c:v>
                </c:pt>
                <c:pt idx="3">
                  <c:v>-11643.224971</c:v>
                </c:pt>
                <c:pt idx="4">
                  <c:v>-8018.6323179999999</c:v>
                </c:pt>
                <c:pt idx="5">
                  <c:v>-7093.133159</c:v>
                </c:pt>
                <c:pt idx="6">
                  <c:v>-6975.3439239999998</c:v>
                </c:pt>
                <c:pt idx="7">
                  <c:v>-6963.1711480000004</c:v>
                </c:pt>
                <c:pt idx="8">
                  <c:v>-6961.9504710000001</c:v>
                </c:pt>
                <c:pt idx="9">
                  <c:v>-6961.8147230000004</c:v>
                </c:pt>
                <c:pt idx="10">
                  <c:v>-6961.797603</c:v>
                </c:pt>
                <c:pt idx="11">
                  <c:v>-6961.7944600000001</c:v>
                </c:pt>
                <c:pt idx="12">
                  <c:v>-6961.7933380000004</c:v>
                </c:pt>
                <c:pt idx="13">
                  <c:v>-6961.7928869999996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FCF-4E36-9D57-98F329121C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48627408"/>
        <c:axId val="1748628240"/>
      </c:scatterChart>
      <c:valAx>
        <c:axId val="17486274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Number of iterations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8628240"/>
        <c:crosses val="autoZero"/>
        <c:crossBetween val="midCat"/>
      </c:valAx>
      <c:valAx>
        <c:axId val="1748628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Function Value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86274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/>
              <a:t>Problem_1 (R=0.1, c=10, x1=14, x2=5)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Sheet1!$E$14:$E$27</c:f>
              <c:numCache>
                <c:formatCode>General</c:formatCode>
                <c:ptCount val="1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</c:numCache>
            </c:numRef>
          </c:xVal>
          <c:yVal>
            <c:numRef>
              <c:f>Sheet1!$F$14:$F$27</c:f>
              <c:numCache>
                <c:formatCode>General</c:formatCode>
                <c:ptCount val="14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14</c:v>
                </c:pt>
                <c:pt idx="6">
                  <c:v>16</c:v>
                </c:pt>
                <c:pt idx="7">
                  <c:v>16</c:v>
                </c:pt>
                <c:pt idx="8">
                  <c:v>14</c:v>
                </c:pt>
                <c:pt idx="9">
                  <c:v>6</c:v>
                </c:pt>
                <c:pt idx="10">
                  <c:v>6</c:v>
                </c:pt>
                <c:pt idx="11">
                  <c:v>6</c:v>
                </c:pt>
                <c:pt idx="12">
                  <c:v>4</c:v>
                </c:pt>
                <c:pt idx="13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B32-47DF-A804-B90447EAE2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52534464"/>
        <c:axId val="1754749616"/>
      </c:scatterChart>
      <c:valAx>
        <c:axId val="17525344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Number of iterations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4749616"/>
        <c:crosses val="autoZero"/>
        <c:crossBetween val="midCat"/>
      </c:valAx>
      <c:valAx>
        <c:axId val="1754749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Number of function evaluations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25344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200"/>
              <a:t>Problem_2 (R=0.1, c=10, x1=7, x2=4)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Sheet1!$D$71:$D$80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Sheet1!$E$71:$E$80</c:f>
              <c:numCache>
                <c:formatCode>General</c:formatCode>
                <c:ptCount val="10"/>
                <c:pt idx="0">
                  <c:v>58.446869999999997</c:v>
                </c:pt>
                <c:pt idx="1">
                  <c:v>58.445667</c:v>
                </c:pt>
                <c:pt idx="2">
                  <c:v>58.328085999999999</c:v>
                </c:pt>
                <c:pt idx="3">
                  <c:v>45.937173000000001</c:v>
                </c:pt>
                <c:pt idx="4">
                  <c:v>-1.2470000000000001E-3</c:v>
                </c:pt>
                <c:pt idx="5">
                  <c:v>0</c:v>
                </c:pt>
                <c:pt idx="6">
                  <c:v>0</c:v>
                </c:pt>
                <c:pt idx="7">
                  <c:v>1.7513999999999998E-2</c:v>
                </c:pt>
                <c:pt idx="8">
                  <c:v>9.5824999999999994E-2</c:v>
                </c:pt>
                <c:pt idx="9">
                  <c:v>9.5824999999999994E-2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B50-4B8A-A152-999513E5C4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69839840"/>
        <c:axId val="1569838592"/>
      </c:scatterChart>
      <c:valAx>
        <c:axId val="15698398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Number of iterations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9838592"/>
        <c:crosses val="autoZero"/>
        <c:crossBetween val="midCat"/>
      </c:valAx>
      <c:valAx>
        <c:axId val="1569838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Function Value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98398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/>
              <a:t>Problem_2 (R=0.1, c=10, x1=7, x2=4)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Sheet1!$D$82:$D$91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Sheet1!$E$82:$E$91</c:f>
              <c:numCache>
                <c:formatCode>General</c:formatCode>
                <c:ptCount val="10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3DA-42B3-BAD0-2669AF02C4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53334272"/>
        <c:axId val="1753331776"/>
      </c:scatterChart>
      <c:valAx>
        <c:axId val="17533342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Number of iterations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3331776"/>
        <c:crosses val="autoZero"/>
        <c:crossBetween val="midCat"/>
      </c:valAx>
      <c:valAx>
        <c:axId val="1753331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Number of function evaluations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33342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5A6C2-9284-4AFC-801A-84FA343525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07CDD9-B63D-40AD-83AA-DB6169A152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5F2EF-6839-4C5E-9691-750E32896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4589-9882-4872-9142-9A2F213307A8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7860D-867F-4254-8070-7E13AEAA7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BEDC9-3B24-4059-97F9-96CB095C4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014B3-15E8-4201-854D-ED8A56E1D8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16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E0298-8052-4694-91FB-F5C97D6BF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6FF21-40A3-4B26-871D-F60F442E8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8CE26-2015-49F6-A61A-DF651977D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4589-9882-4872-9142-9A2F213307A8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86E4C-CFEC-4C5A-BE2A-0BBDBD7B1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C5C09-59BB-4595-AF9C-B42F4CB8D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014B3-15E8-4201-854D-ED8A56E1D8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222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132194-DD0E-4DA7-AF0B-D4DC10AF50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B5C491-0F9E-4CC5-A092-9BF6DE9C5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F6532-2932-48FE-B187-F0C229FF0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4589-9882-4872-9142-9A2F213307A8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E6003-93E8-4063-9494-95922B780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EDD2E-4038-4253-87D3-BFBC0F6DE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014B3-15E8-4201-854D-ED8A56E1D8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158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ECA42-C55B-4BFE-8B10-851BCEC7C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E74E0-CBF1-4F1B-B4B4-484C91A45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8A54D-BDBE-4357-9BCA-7723617B4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4589-9882-4872-9142-9A2F213307A8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959D6-5698-4B08-A140-8DB109ED5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6CDF3-C8D7-4198-A02B-5ACA674EB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014B3-15E8-4201-854D-ED8A56E1D8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030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F4256-2C00-4C05-8FDB-F74394218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4B9BA-0D98-44AA-BFEA-A4A01834C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8A6F2-29D0-4BF6-A323-F5FD0900E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4589-9882-4872-9142-9A2F213307A8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5BA5F-B9B7-44B4-8F10-A280BD87E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8CB25-74B9-42CB-AF25-5713BA5FA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014B3-15E8-4201-854D-ED8A56E1D8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258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398AD-191D-4A08-9CB0-B83764D11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8862D-0402-466C-8D67-EAC63CB798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74C809-7572-43A4-B9A1-91A8FAAF8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0B83C3-0825-4174-A893-7DD9496B2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4589-9882-4872-9142-9A2F213307A8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134D2-3329-45D6-AAA2-7D51E0F68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A052BE-BC6E-4E68-B7B0-F8477512E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014B3-15E8-4201-854D-ED8A56E1D8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285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9707B-AE9D-4537-A3DA-1C01F55A2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96B0C-8D40-4071-9AB1-CD47668A2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5DF443-3A8D-43A8-8CB4-F05D6ADA0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496301-93AB-4C34-A544-69C36F47E1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F5782B-EEF6-41D6-8D79-FE4D83FC01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37705B-83A6-49CD-A439-5C1494EAE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4589-9882-4872-9142-9A2F213307A8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D71766-646E-40EE-A7F4-99EB2157A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B99319-85E6-471B-A356-6C00F6F85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014B3-15E8-4201-854D-ED8A56E1D8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52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6EA59-A68D-457F-8ACA-CDF89C453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F4A7F3-4BEF-470E-861E-1751B020D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4589-9882-4872-9142-9A2F213307A8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EF5225-33E1-4D75-A752-87ADFCC2A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8436FA-0FC5-4FA6-9841-B569397DD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014B3-15E8-4201-854D-ED8A56E1D8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039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7F4749-F00F-4B31-9E3A-D33EAB81A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4589-9882-4872-9142-9A2F213307A8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2FA9B9-7577-45DA-A552-16DC397A3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19492A-6305-4EA8-97F6-4CD015D02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014B3-15E8-4201-854D-ED8A56E1D8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062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C5428-8A90-49B9-9A1B-5B194857C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F3BD7-53A3-4111-853B-852EAE2A7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97B383-3C40-4962-A004-93DE7CEE1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FF242-2244-4D40-ACE9-908A19BC6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4589-9882-4872-9142-9A2F213307A8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BE1440-2DA7-431A-8627-C62C6C169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FDE01-3FC7-4416-8355-36F5BF1B7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014B3-15E8-4201-854D-ED8A56E1D8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382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589D2-0B15-42DA-B91A-D3FC95550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10C76A-BB86-436F-8D9F-42A662AA8D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0C3239-821A-49EC-811B-2A91D45BA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08D0AD-6144-49F8-84BC-01B02E7C5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4589-9882-4872-9142-9A2F213307A8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FD151-AF70-49B6-983C-EB3040D7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66EA53-5929-4161-A3D7-46D59B7CF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014B3-15E8-4201-854D-ED8A56E1D8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704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CE20DF-1D93-4DF6-BBF5-FEF5CBBA6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FD33A-801C-4668-923A-EFCB0A9CB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5A6F6-8CC4-44E2-99B9-7E67CDFC4C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E4589-9882-4872-9142-9A2F213307A8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96A9A-8F3F-4DF5-9B0C-713D1D5A4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EA97C-BD78-46DE-A553-7A42BF4EF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014B3-15E8-4201-854D-ED8A56E1D8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986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E210AB7-D437-4F50-88D0-538832D2A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68350"/>
            <a:ext cx="10515600" cy="285273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Optimization of a Multivariable Constrained Problem using C Language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F0CA34-8301-4216-8AE4-653FEF9875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IN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Rohra</a:t>
            </a:r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Vishal</a:t>
            </a:r>
          </a:p>
          <a:p>
            <a:pPr algn="ctr"/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214103231</a:t>
            </a:r>
          </a:p>
          <a:p>
            <a:pPr algn="ctr"/>
            <a:r>
              <a:rPr lang="en-IN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Mtech</a:t>
            </a:r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-Manufacturing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4263699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D4D84-DF8F-460F-8ED3-6345A0562179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IN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D8CC7-D1E0-4627-BB98-61AC8C76FEB2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/>
              <a:t>If the value of R and c is varied, it was found that there was no significant change in the value of optimum point but only the number of iterations changed.</a:t>
            </a:r>
          </a:p>
          <a:p>
            <a:r>
              <a:rPr lang="en-IN" dirty="0"/>
              <a:t>Also with the change in the initial guess, only the number of iterations varied but the optimum point was almost the same.</a:t>
            </a:r>
          </a:p>
          <a:p>
            <a:r>
              <a:rPr lang="en-IN" dirty="0"/>
              <a:t>The standard deviation of function values calculated for different initial points was found to be very small implying that code was able to converge near the exact optimum point.</a:t>
            </a:r>
          </a:p>
        </p:txBody>
      </p:sp>
    </p:spTree>
    <p:extLst>
      <p:ext uri="{BB962C8B-B14F-4D97-AF65-F5344CB8AC3E}">
        <p14:creationId xmlns:p14="http://schemas.microsoft.com/office/powerpoint/2010/main" val="2096566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14FF8C-3724-4C10-ABB1-41A0847293A0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IN" dirty="0"/>
              <a:t>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796AD2-9898-4679-A04A-E2EFCBE8CDEF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/>
              <a:t>In this project we used C language to solve a constrained optimization problem by implementation of various methods in code like bounding phase method, bisection method, conjugate gradient method and bracket-operator penalty method.</a:t>
            </a:r>
          </a:p>
          <a:p>
            <a:r>
              <a:rPr lang="en-IN" dirty="0"/>
              <a:t>The code was successful for problems involving less number of variables but was not able to give valid optimum points for problems having large number of variables.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9315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ata 2">
            <a:extLst>
              <a:ext uri="{FF2B5EF4-FFF2-40B4-BE49-F238E27FC236}">
                <a16:creationId xmlns:a16="http://schemas.microsoft.com/office/drawing/2014/main" id="{89E3D0CA-853E-47E3-BA13-61D3558A93A6}"/>
              </a:ext>
            </a:extLst>
          </p:cNvPr>
          <p:cNvSpPr/>
          <p:nvPr/>
        </p:nvSpPr>
        <p:spPr>
          <a:xfrm>
            <a:off x="3333741" y="649328"/>
            <a:ext cx="8829675" cy="514140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Taking no of variables and initial guess as input</a:t>
            </a: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44B847CD-8EE1-4D35-B089-F5E97366BAC7}"/>
              </a:ext>
            </a:extLst>
          </p:cNvPr>
          <p:cNvGrpSpPr/>
          <p:nvPr/>
        </p:nvGrpSpPr>
        <p:grpSpPr>
          <a:xfrm>
            <a:off x="3419464" y="148113"/>
            <a:ext cx="8715374" cy="6561774"/>
            <a:chOff x="2762245" y="133136"/>
            <a:chExt cx="8715374" cy="6561774"/>
          </a:xfrm>
        </p:grpSpPr>
        <p:sp>
          <p:nvSpPr>
            <p:cNvPr id="2" name="Flowchart: Terminator 1" descr="fdfdf">
              <a:extLst>
                <a:ext uri="{FF2B5EF4-FFF2-40B4-BE49-F238E27FC236}">
                  <a16:creationId xmlns:a16="http://schemas.microsoft.com/office/drawing/2014/main" id="{8E6211F0-900D-4FB7-8105-264755EF50E6}"/>
                </a:ext>
              </a:extLst>
            </p:cNvPr>
            <p:cNvSpPr/>
            <p:nvPr/>
          </p:nvSpPr>
          <p:spPr>
            <a:xfrm>
              <a:off x="6662734" y="133136"/>
              <a:ext cx="914400" cy="301752"/>
            </a:xfrm>
            <a:prstGeom prst="flowChartTermina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Start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ED79B32-BAEF-443D-8ACB-803AC8D1A1DE}"/>
                </a:ext>
              </a:extLst>
            </p:cNvPr>
            <p:cNvSpPr/>
            <p:nvPr/>
          </p:nvSpPr>
          <p:spPr>
            <a:xfrm>
              <a:off x="2762246" y="1494622"/>
              <a:ext cx="8715373" cy="53035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Forming Penalty function by converting constrained problem to unconstrained problem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6E0A145-9280-40F3-A0F5-5637DE8C0DA8}"/>
                </a:ext>
              </a:extLst>
            </p:cNvPr>
            <p:cNvSpPr/>
            <p:nvPr/>
          </p:nvSpPr>
          <p:spPr>
            <a:xfrm>
              <a:off x="2931083" y="2939374"/>
              <a:ext cx="8375096" cy="77883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Perform unidirectional search by converting multivariable problem to single variable problem and find solution by using bisection method and bounding phase method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BDCE926-CADF-4987-A677-34AB9F50AE27}"/>
                </a:ext>
              </a:extLst>
            </p:cNvPr>
            <p:cNvSpPr/>
            <p:nvPr/>
          </p:nvSpPr>
          <p:spPr>
            <a:xfrm>
              <a:off x="2762245" y="2324797"/>
              <a:ext cx="8715373" cy="45349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Perform Conjugate Gradient Method</a:t>
              </a:r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3221CA56-D2CB-4C0F-BEE3-414AEC60AC2E}"/>
                </a:ext>
              </a:extLst>
            </p:cNvPr>
            <p:cNvSpPr/>
            <p:nvPr/>
          </p:nvSpPr>
          <p:spPr>
            <a:xfrm>
              <a:off x="4604628" y="3911044"/>
              <a:ext cx="5029902" cy="914400"/>
            </a:xfrm>
            <a:prstGeom prst="diamond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Check termination conditions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FE88941-1C3E-468F-B7CA-33BB8CAA9A99}"/>
                </a:ext>
              </a:extLst>
            </p:cNvPr>
            <p:cNvSpPr/>
            <p:nvPr/>
          </p:nvSpPr>
          <p:spPr>
            <a:xfrm>
              <a:off x="4499364" y="5079556"/>
              <a:ext cx="5241132" cy="40268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Optimum point</a:t>
              </a:r>
            </a:p>
          </p:txBody>
        </p:sp>
        <p:sp>
          <p:nvSpPr>
            <p:cNvPr id="9" name="Flowchart: Data 8">
              <a:extLst>
                <a:ext uri="{FF2B5EF4-FFF2-40B4-BE49-F238E27FC236}">
                  <a16:creationId xmlns:a16="http://schemas.microsoft.com/office/drawing/2014/main" id="{78779804-AF1E-4CB0-91D0-B13C6F5A86A6}"/>
                </a:ext>
              </a:extLst>
            </p:cNvPr>
            <p:cNvSpPr/>
            <p:nvPr/>
          </p:nvSpPr>
          <p:spPr>
            <a:xfrm>
              <a:off x="5100986" y="5736357"/>
              <a:ext cx="4037887" cy="402689"/>
            </a:xfrm>
            <a:prstGeom prst="flowChartInputOutpu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Print optimum point</a:t>
              </a:r>
            </a:p>
          </p:txBody>
        </p:sp>
        <p:sp>
          <p:nvSpPr>
            <p:cNvPr id="10" name="Flowchart: Terminator 9">
              <a:extLst>
                <a:ext uri="{FF2B5EF4-FFF2-40B4-BE49-F238E27FC236}">
                  <a16:creationId xmlns:a16="http://schemas.microsoft.com/office/drawing/2014/main" id="{745B1E35-7993-4BC2-9614-F7C69956663C}"/>
                </a:ext>
              </a:extLst>
            </p:cNvPr>
            <p:cNvSpPr/>
            <p:nvPr/>
          </p:nvSpPr>
          <p:spPr>
            <a:xfrm>
              <a:off x="6662734" y="6393158"/>
              <a:ext cx="914400" cy="301752"/>
            </a:xfrm>
            <a:prstGeom prst="flowChartTermina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End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CACCAA5E-4946-4EF2-AC8C-9FCDC5474F0B}"/>
                </a:ext>
              </a:extLst>
            </p:cNvPr>
            <p:cNvCxnSpPr>
              <a:cxnSpLocks/>
              <a:stCxn id="2" idx="2"/>
              <a:endCxn id="3" idx="1"/>
            </p:cNvCxnSpPr>
            <p:nvPr/>
          </p:nvCxnSpPr>
          <p:spPr>
            <a:xfrm flipH="1">
              <a:off x="7119929" y="434888"/>
              <a:ext cx="5" cy="1899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8FDF9656-F5C4-4C4C-BAFA-FB3D2F1730BF}"/>
                </a:ext>
              </a:extLst>
            </p:cNvPr>
            <p:cNvCxnSpPr>
              <a:cxnSpLocks/>
              <a:stCxn id="3" idx="4"/>
              <a:endCxn id="4" idx="0"/>
            </p:cNvCxnSpPr>
            <p:nvPr/>
          </p:nvCxnSpPr>
          <p:spPr>
            <a:xfrm>
              <a:off x="7119929" y="1138966"/>
              <a:ext cx="4" cy="3556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19811118-2D66-4937-945B-F0FE00D25EB0}"/>
                </a:ext>
              </a:extLst>
            </p:cNvPr>
            <p:cNvCxnSpPr>
              <a:cxnSpLocks/>
              <a:stCxn id="4" idx="2"/>
              <a:endCxn id="6" idx="0"/>
            </p:cNvCxnSpPr>
            <p:nvPr/>
          </p:nvCxnSpPr>
          <p:spPr>
            <a:xfrm flipH="1">
              <a:off x="7119932" y="2024974"/>
              <a:ext cx="1" cy="2998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91E035F9-14DD-4E59-B89D-697A1FED6979}"/>
                </a:ext>
              </a:extLst>
            </p:cNvPr>
            <p:cNvCxnSpPr>
              <a:cxnSpLocks/>
              <a:stCxn id="6" idx="2"/>
              <a:endCxn id="5" idx="0"/>
            </p:cNvCxnSpPr>
            <p:nvPr/>
          </p:nvCxnSpPr>
          <p:spPr>
            <a:xfrm flipH="1">
              <a:off x="7118631" y="2778295"/>
              <a:ext cx="1301" cy="1610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85E1AED3-F2E2-417B-B199-A18D8944163C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7118631" y="3718207"/>
              <a:ext cx="948" cy="1928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3E1FC602-80AC-4F65-80AB-DC7F7BE5933F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>
              <a:off x="7119579" y="4825444"/>
              <a:ext cx="351" cy="2541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FD97B4B4-826E-43F4-BCF6-E88DA1558C1F}"/>
                </a:ext>
              </a:extLst>
            </p:cNvPr>
            <p:cNvCxnSpPr>
              <a:cxnSpLocks/>
              <a:stCxn id="8" idx="2"/>
              <a:endCxn id="9" idx="1"/>
            </p:cNvCxnSpPr>
            <p:nvPr/>
          </p:nvCxnSpPr>
          <p:spPr>
            <a:xfrm>
              <a:off x="7119930" y="5482245"/>
              <a:ext cx="0" cy="2541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5FB16D32-4B3B-4F94-B550-4371A196AF8E}"/>
                </a:ext>
              </a:extLst>
            </p:cNvPr>
            <p:cNvCxnSpPr>
              <a:cxnSpLocks/>
              <a:stCxn id="9" idx="4"/>
              <a:endCxn id="10" idx="0"/>
            </p:cNvCxnSpPr>
            <p:nvPr/>
          </p:nvCxnSpPr>
          <p:spPr>
            <a:xfrm>
              <a:off x="7119930" y="6139046"/>
              <a:ext cx="4" cy="2541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or: Elbow 101">
              <a:extLst>
                <a:ext uri="{FF2B5EF4-FFF2-40B4-BE49-F238E27FC236}">
                  <a16:creationId xmlns:a16="http://schemas.microsoft.com/office/drawing/2014/main" id="{B739435E-883F-48F2-8762-D12E05EE8244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V="1">
              <a:off x="9634530" y="3275390"/>
              <a:ext cx="1661176" cy="1092854"/>
            </a:xfrm>
            <a:prstGeom prst="bentConnector3">
              <a:avLst>
                <a:gd name="adj1" fmla="val 10963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54508C23-B342-463B-9A28-E9E4C52ECC3E}"/>
                </a:ext>
              </a:extLst>
            </p:cNvPr>
            <p:cNvSpPr txBox="1"/>
            <p:nvPr/>
          </p:nvSpPr>
          <p:spPr>
            <a:xfrm>
              <a:off x="10010775" y="3999587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No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22D98C63-6E3E-4F79-B115-AE42361AE231}"/>
                </a:ext>
              </a:extLst>
            </p:cNvPr>
            <p:cNvSpPr txBox="1"/>
            <p:nvPr/>
          </p:nvSpPr>
          <p:spPr>
            <a:xfrm>
              <a:off x="7119929" y="4767834"/>
              <a:ext cx="485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Yes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82B8384C-77A8-4FE3-BE93-F8942373713F}"/>
              </a:ext>
            </a:extLst>
          </p:cNvPr>
          <p:cNvSpPr txBox="1"/>
          <p:nvPr/>
        </p:nvSpPr>
        <p:spPr>
          <a:xfrm>
            <a:off x="0" y="90058"/>
            <a:ext cx="3333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/>
              <a:t>Description of Method and Flowchart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D1D74A3-0126-4DEC-A9F4-B3041CF0117C}"/>
              </a:ext>
            </a:extLst>
          </p:cNvPr>
          <p:cNvCxnSpPr>
            <a:cxnSpLocks/>
          </p:cNvCxnSpPr>
          <p:nvPr/>
        </p:nvCxnSpPr>
        <p:spPr>
          <a:xfrm flipH="1">
            <a:off x="3293199" y="0"/>
            <a:ext cx="40541" cy="6943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C4DFAE08-F7FD-4B71-9BCD-53927FDA175E}"/>
              </a:ext>
            </a:extLst>
          </p:cNvPr>
          <p:cNvSpPr txBox="1"/>
          <p:nvPr/>
        </p:nvSpPr>
        <p:spPr>
          <a:xfrm>
            <a:off x="0" y="736388"/>
            <a:ext cx="333374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Number of variables and initial guess is taken as input from 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Bracket operator penalty method is used to convert constrained problem to unconstrained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Optimum point is obtained by performing Conjugate Gradient Method.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Multivariable problem is converted to single variable problem to perform unidirectional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Single variable problem is solved by bounding phase method followed by bisection method. This solution is given to unidirectional search and optimum point is obtained.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Thus, a constrained optimization problem is solved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A6193FF2-60C5-4540-9591-9C5F3A7CF37C}"/>
              </a:ext>
            </a:extLst>
          </p:cNvPr>
          <p:cNvCxnSpPr>
            <a:cxnSpLocks/>
          </p:cNvCxnSpPr>
          <p:nvPr/>
        </p:nvCxnSpPr>
        <p:spPr>
          <a:xfrm flipH="1">
            <a:off x="0" y="736388"/>
            <a:ext cx="33195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960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4F4D09E-85F9-4A9B-A557-641530180A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713266"/>
              </p:ext>
            </p:extLst>
          </p:nvPr>
        </p:nvGraphicFramePr>
        <p:xfrm>
          <a:off x="0" y="0"/>
          <a:ext cx="12192001" cy="54389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9818">
                  <a:extLst>
                    <a:ext uri="{9D8B030D-6E8A-4147-A177-3AD203B41FA5}">
                      <a16:colId xmlns:a16="http://schemas.microsoft.com/office/drawing/2014/main" val="3665124522"/>
                    </a:ext>
                  </a:extLst>
                </a:gridCol>
                <a:gridCol w="3374358">
                  <a:extLst>
                    <a:ext uri="{9D8B030D-6E8A-4147-A177-3AD203B41FA5}">
                      <a16:colId xmlns:a16="http://schemas.microsoft.com/office/drawing/2014/main" val="4265365702"/>
                    </a:ext>
                  </a:extLst>
                </a:gridCol>
                <a:gridCol w="2786572">
                  <a:extLst>
                    <a:ext uri="{9D8B030D-6E8A-4147-A177-3AD203B41FA5}">
                      <a16:colId xmlns:a16="http://schemas.microsoft.com/office/drawing/2014/main" val="126584887"/>
                    </a:ext>
                  </a:extLst>
                </a:gridCol>
                <a:gridCol w="2337125">
                  <a:extLst>
                    <a:ext uri="{9D8B030D-6E8A-4147-A177-3AD203B41FA5}">
                      <a16:colId xmlns:a16="http://schemas.microsoft.com/office/drawing/2014/main" val="3867840791"/>
                    </a:ext>
                  </a:extLst>
                </a:gridCol>
                <a:gridCol w="2334128">
                  <a:extLst>
                    <a:ext uri="{9D8B030D-6E8A-4147-A177-3AD203B41FA5}">
                      <a16:colId xmlns:a16="http://schemas.microsoft.com/office/drawing/2014/main" val="292898971"/>
                    </a:ext>
                  </a:extLst>
                </a:gridCol>
              </a:tblGrid>
              <a:tr h="427391">
                <a:tc gridSpan="5"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Problem_1 (R=0.1 and c=10)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7239235"/>
                  </a:ext>
                </a:extLst>
              </a:tr>
              <a:tr h="73768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Sr. No.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Initial Guess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Optimum Point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Number of iterations(sequence)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Function 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760110"/>
                  </a:ext>
                </a:extLst>
              </a:tr>
              <a:tr h="42739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(15,4)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14.095009       0.842979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-6961.792889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8752303"/>
                  </a:ext>
                </a:extLst>
              </a:tr>
              <a:tr h="42739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(14,0)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14.095009       0.842979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-6961.792885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5864761"/>
                  </a:ext>
                </a:extLst>
              </a:tr>
              <a:tr h="42739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(7,2)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14.095008       0.842978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-6961.794452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5215773"/>
                  </a:ext>
                </a:extLst>
              </a:tr>
              <a:tr h="42739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(-2,-4)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14.095006       0.842973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-6961.800179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8803008"/>
                  </a:ext>
                </a:extLst>
              </a:tr>
              <a:tr h="42739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(0,0)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14.095009       0.842979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-6961.793343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275376"/>
                  </a:ext>
                </a:extLst>
              </a:tr>
              <a:tr h="42739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(100,100)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14.095009       0.842979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-6961.793343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6751120"/>
                  </a:ext>
                </a:extLst>
              </a:tr>
              <a:tr h="42739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(-9,8)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14.095005       0.842970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-6961.803377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958505"/>
                  </a:ext>
                </a:extLst>
              </a:tr>
              <a:tr h="42739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(82,-63)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14.095013       0.842988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-6961.782992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937595"/>
                  </a:ext>
                </a:extLst>
              </a:tr>
              <a:tr h="42739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(9032,2309)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14.095009       0.842979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-6961.792887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8807740"/>
                  </a:ext>
                </a:extLst>
              </a:tr>
              <a:tr h="42739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(2,4)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14.095009       0.842980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-6961.792655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3550921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FFE77E-D07E-44F1-AA72-3BFA4AE467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673159"/>
              </p:ext>
            </p:extLst>
          </p:nvPr>
        </p:nvGraphicFramePr>
        <p:xfrm>
          <a:off x="266699" y="5730449"/>
          <a:ext cx="1136046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93411">
                  <a:extLst>
                    <a:ext uri="{9D8B030D-6E8A-4147-A177-3AD203B41FA5}">
                      <a16:colId xmlns:a16="http://schemas.microsoft.com/office/drawing/2014/main" val="2072978401"/>
                    </a:ext>
                  </a:extLst>
                </a:gridCol>
                <a:gridCol w="1893411">
                  <a:extLst>
                    <a:ext uri="{9D8B030D-6E8A-4147-A177-3AD203B41FA5}">
                      <a16:colId xmlns:a16="http://schemas.microsoft.com/office/drawing/2014/main" val="1030652611"/>
                    </a:ext>
                  </a:extLst>
                </a:gridCol>
                <a:gridCol w="1893411">
                  <a:extLst>
                    <a:ext uri="{9D8B030D-6E8A-4147-A177-3AD203B41FA5}">
                      <a16:colId xmlns:a16="http://schemas.microsoft.com/office/drawing/2014/main" val="2779495141"/>
                    </a:ext>
                  </a:extLst>
                </a:gridCol>
                <a:gridCol w="1893411">
                  <a:extLst>
                    <a:ext uri="{9D8B030D-6E8A-4147-A177-3AD203B41FA5}">
                      <a16:colId xmlns:a16="http://schemas.microsoft.com/office/drawing/2014/main" val="2828197065"/>
                    </a:ext>
                  </a:extLst>
                </a:gridCol>
                <a:gridCol w="1760857">
                  <a:extLst>
                    <a:ext uri="{9D8B030D-6E8A-4147-A177-3AD203B41FA5}">
                      <a16:colId xmlns:a16="http://schemas.microsoft.com/office/drawing/2014/main" val="4055742699"/>
                    </a:ext>
                  </a:extLst>
                </a:gridCol>
                <a:gridCol w="2025965">
                  <a:extLst>
                    <a:ext uri="{9D8B030D-6E8A-4147-A177-3AD203B41FA5}">
                      <a16:colId xmlns:a16="http://schemas.microsoft.com/office/drawing/2014/main" val="108701669"/>
                    </a:ext>
                  </a:extLst>
                </a:gridCol>
              </a:tblGrid>
              <a:tr h="340148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Worst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Median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Standard Deviation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5790345"/>
                  </a:ext>
                </a:extLst>
              </a:tr>
              <a:tr h="34014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-6961.803377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-6961.782992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-6961.7939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-6961.793116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0.005310133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41806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2466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88A8D4F-D4E7-47F1-A585-5FB1FA64B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525254"/>
              </p:ext>
            </p:extLst>
          </p:nvPr>
        </p:nvGraphicFramePr>
        <p:xfrm>
          <a:off x="1" y="0"/>
          <a:ext cx="12192000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37358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37593EF-1599-449E-B209-4E5B729AE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357625"/>
              </p:ext>
            </p:extLst>
          </p:nvPr>
        </p:nvGraphicFramePr>
        <p:xfrm>
          <a:off x="1" y="1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54003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50C1FE2D-F82B-4FE4-9CB0-AAD2E7517C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804531"/>
              </p:ext>
            </p:extLst>
          </p:nvPr>
        </p:nvGraphicFramePr>
        <p:xfrm>
          <a:off x="0" y="0"/>
          <a:ext cx="12192000" cy="54389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9818">
                  <a:extLst>
                    <a:ext uri="{9D8B030D-6E8A-4147-A177-3AD203B41FA5}">
                      <a16:colId xmlns:a16="http://schemas.microsoft.com/office/drawing/2014/main" val="3665124522"/>
                    </a:ext>
                  </a:extLst>
                </a:gridCol>
                <a:gridCol w="3374358">
                  <a:extLst>
                    <a:ext uri="{9D8B030D-6E8A-4147-A177-3AD203B41FA5}">
                      <a16:colId xmlns:a16="http://schemas.microsoft.com/office/drawing/2014/main" val="4265365702"/>
                    </a:ext>
                  </a:extLst>
                </a:gridCol>
                <a:gridCol w="2786572">
                  <a:extLst>
                    <a:ext uri="{9D8B030D-6E8A-4147-A177-3AD203B41FA5}">
                      <a16:colId xmlns:a16="http://schemas.microsoft.com/office/drawing/2014/main" val="126584887"/>
                    </a:ext>
                  </a:extLst>
                </a:gridCol>
                <a:gridCol w="2317149">
                  <a:extLst>
                    <a:ext uri="{9D8B030D-6E8A-4147-A177-3AD203B41FA5}">
                      <a16:colId xmlns:a16="http://schemas.microsoft.com/office/drawing/2014/main" val="3867840791"/>
                    </a:ext>
                  </a:extLst>
                </a:gridCol>
                <a:gridCol w="2354103">
                  <a:extLst>
                    <a:ext uri="{9D8B030D-6E8A-4147-A177-3AD203B41FA5}">
                      <a16:colId xmlns:a16="http://schemas.microsoft.com/office/drawing/2014/main" val="292898971"/>
                    </a:ext>
                  </a:extLst>
                </a:gridCol>
              </a:tblGrid>
              <a:tr h="427391">
                <a:tc gridSpan="5"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Problem_2 (R=0.1 and c=10)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7239235"/>
                  </a:ext>
                </a:extLst>
              </a:tr>
              <a:tr h="73768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Sr. No.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Initial Guess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Optimum Point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Number of iterations(sequence)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Function 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760110"/>
                  </a:ext>
                </a:extLst>
              </a:tr>
              <a:tr h="42739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(15,4)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1.227969        4.245375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0.095825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8752303"/>
                  </a:ext>
                </a:extLst>
              </a:tr>
              <a:tr h="42739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(8,9)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1.227955        4.245444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0.095825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5864761"/>
                  </a:ext>
                </a:extLst>
              </a:tr>
              <a:tr h="42739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(10,1)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1.227997        4.245479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0.095825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5215773"/>
                  </a:ext>
                </a:extLst>
              </a:tr>
              <a:tr h="42739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(7,4)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1.227982        4.245391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0.095825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8803008"/>
                  </a:ext>
                </a:extLst>
              </a:tr>
              <a:tr h="42739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(9,2)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1.227952        4.245392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0.095825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275376"/>
                  </a:ext>
                </a:extLst>
              </a:tr>
              <a:tr h="42739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(7,3)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1.227971        4.245372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0.095825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6751120"/>
                  </a:ext>
                </a:extLst>
              </a:tr>
              <a:tr h="42739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(4,2)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1.227985        4.245407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0.095825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958505"/>
                  </a:ext>
                </a:extLst>
              </a:tr>
              <a:tr h="42739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(9,3)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1.227968        4.245371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0.095825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937595"/>
                  </a:ext>
                </a:extLst>
              </a:tr>
              <a:tr h="42739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(3,2)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1.227967        4.245377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0.095825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8807740"/>
                  </a:ext>
                </a:extLst>
              </a:tr>
              <a:tr h="42739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(2,4)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1.227968        4.245371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0.095825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3550921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8ECB4D79-568F-4BB7-B959-D060728C36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912463"/>
              </p:ext>
            </p:extLst>
          </p:nvPr>
        </p:nvGraphicFramePr>
        <p:xfrm>
          <a:off x="266699" y="5730449"/>
          <a:ext cx="1136046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93411">
                  <a:extLst>
                    <a:ext uri="{9D8B030D-6E8A-4147-A177-3AD203B41FA5}">
                      <a16:colId xmlns:a16="http://schemas.microsoft.com/office/drawing/2014/main" val="2072978401"/>
                    </a:ext>
                  </a:extLst>
                </a:gridCol>
                <a:gridCol w="1893411">
                  <a:extLst>
                    <a:ext uri="{9D8B030D-6E8A-4147-A177-3AD203B41FA5}">
                      <a16:colId xmlns:a16="http://schemas.microsoft.com/office/drawing/2014/main" val="1030652611"/>
                    </a:ext>
                  </a:extLst>
                </a:gridCol>
                <a:gridCol w="1893411">
                  <a:extLst>
                    <a:ext uri="{9D8B030D-6E8A-4147-A177-3AD203B41FA5}">
                      <a16:colId xmlns:a16="http://schemas.microsoft.com/office/drawing/2014/main" val="2779495141"/>
                    </a:ext>
                  </a:extLst>
                </a:gridCol>
                <a:gridCol w="1893411">
                  <a:extLst>
                    <a:ext uri="{9D8B030D-6E8A-4147-A177-3AD203B41FA5}">
                      <a16:colId xmlns:a16="http://schemas.microsoft.com/office/drawing/2014/main" val="2828197065"/>
                    </a:ext>
                  </a:extLst>
                </a:gridCol>
                <a:gridCol w="1760857">
                  <a:extLst>
                    <a:ext uri="{9D8B030D-6E8A-4147-A177-3AD203B41FA5}">
                      <a16:colId xmlns:a16="http://schemas.microsoft.com/office/drawing/2014/main" val="4055742699"/>
                    </a:ext>
                  </a:extLst>
                </a:gridCol>
                <a:gridCol w="2025965">
                  <a:extLst>
                    <a:ext uri="{9D8B030D-6E8A-4147-A177-3AD203B41FA5}">
                      <a16:colId xmlns:a16="http://schemas.microsoft.com/office/drawing/2014/main" val="108701669"/>
                    </a:ext>
                  </a:extLst>
                </a:gridCol>
              </a:tblGrid>
              <a:tr h="340148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Worst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Median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Standard Deviation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5790345"/>
                  </a:ext>
                </a:extLst>
              </a:tr>
              <a:tr h="34014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0.095825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0.095825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0.095825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0.095825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1.46285E-17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41806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0765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0F585CD-10C7-4BF0-B849-40ADC45F5C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946009"/>
              </p:ext>
            </p:extLst>
          </p:nvPr>
        </p:nvGraphicFramePr>
        <p:xfrm>
          <a:off x="1" y="1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38256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CD84A54-CDEB-4F31-9BDC-428EEBFAF7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770512"/>
              </p:ext>
            </p:extLst>
          </p:nvPr>
        </p:nvGraphicFramePr>
        <p:xfrm>
          <a:off x="1" y="1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44772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DD747-AC72-42D2-8BD9-FACDEFB016B5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IN" dirty="0"/>
              <a:t>Problem_3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82783-1EC2-451F-B181-228358BC2B55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/>
              <a:t>The code was not able to give valid optimum point for the problem number 3.</a:t>
            </a:r>
          </a:p>
          <a:p>
            <a:r>
              <a:rPr lang="en-IN" dirty="0"/>
              <a:t>The reason was that sometimes expressions such as 0/0 or (very large value/very large) leads to a value which is beyond the range of the data type for that variable.</a:t>
            </a:r>
          </a:p>
          <a:p>
            <a:r>
              <a:rPr lang="en-IN" dirty="0"/>
              <a:t>Another reason was that due to 8 number of variables, the norm of vector sometimes leads to a value beyond the range of data type of variable.</a:t>
            </a:r>
          </a:p>
          <a:p>
            <a:r>
              <a:rPr lang="en-IN" dirty="0"/>
              <a:t>Hence, the code could not converge and gave garbage value.</a:t>
            </a:r>
          </a:p>
        </p:txBody>
      </p:sp>
    </p:spTree>
    <p:extLst>
      <p:ext uri="{BB962C8B-B14F-4D97-AF65-F5344CB8AC3E}">
        <p14:creationId xmlns:p14="http://schemas.microsoft.com/office/powerpoint/2010/main" val="2756907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82</TotalTime>
  <Words>761</Words>
  <Application>Microsoft Office PowerPoint</Application>
  <PresentationFormat>Widescreen</PresentationFormat>
  <Paragraphs>180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Optimization of a Multivariable Constrained Problem using C Language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Problem_3</vt:lpstr>
      <vt:lpstr>Observations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 of a Multivariable Constrained Problem using C Language</dc:title>
  <dc:creator>VISHAL ROHRA</dc:creator>
  <cp:lastModifiedBy>VISHAL ROHRA</cp:lastModifiedBy>
  <cp:revision>2</cp:revision>
  <dcterms:created xsi:type="dcterms:W3CDTF">2021-11-16T16:49:30Z</dcterms:created>
  <dcterms:modified xsi:type="dcterms:W3CDTF">2021-11-16T18:11:35Z</dcterms:modified>
</cp:coreProperties>
</file>