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9" r:id="rId6"/>
    <p:sldId id="270" r:id="rId7"/>
    <p:sldId id="279" r:id="rId8"/>
    <p:sldId id="272" r:id="rId9"/>
    <p:sldId id="280" r:id="rId10"/>
    <p:sldId id="281" r:id="rId11"/>
    <p:sldId id="278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18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0009C9-2507-4EB8-99EB-51EF8F2144ED}" type="datetime1">
              <a:rPr lang="pl-PL" smtClean="0"/>
              <a:t>13.06.2020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6B3739-9081-478F-812E-AE7CE140632E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CACED0-9C75-4EA7-9161-8EACC5EDA6EF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CF8BB-EBC7-4B8F-9632-A5A136FBB880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211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pl-PL" noProof="0" smtClean="0"/>
              <a:t>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7002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pl-PL" noProof="0" smtClean="0"/>
              <a:t>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3014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pl-PL" noProof="0" smtClean="0"/>
              <a:t>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3014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pl-PL" noProof="0" smtClean="0"/>
              <a:t>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0226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pl-PL" noProof="0" smtClean="0"/>
              <a:t>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0226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pl-PL" noProof="0" smtClean="0"/>
              <a:t>7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0226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pl-PL" noProof="0" smtClean="0"/>
              <a:t>8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7787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982DA7-A3D9-445A-853E-BC8DF2371573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D8488-D81D-4F6D-870B-A7B985E4E768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5128E-599F-4EA7-8397-6C21650A443F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5362796-30D7-4341-B415-7F7E2337E003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30267-CEE0-4E6C-BC06-4C24373ED8B2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32C6ED-D3C9-4735-9969-D8176A7286C3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5B0A0-C491-4D5B-B60E-66996747CEAB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69026-376F-4544-8B19-5CDEFE72C189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4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728A2-85DB-4AC4-8A26-CBE587D1BCA4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59C689C-EAF8-4C24-ACE2-2CB889D1B5E1}" type="datetime1">
              <a:rPr lang="pl-PL" noProof="0" smtClean="0"/>
              <a:t>13.06.2020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BAZA DANYCH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Projekt na zaliczenie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Motywacja implementacji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981200" y="1987419"/>
            <a:ext cx="4114800" cy="4483101"/>
          </a:xfrm>
        </p:spPr>
        <p:txBody>
          <a:bodyPr rtlCol="0"/>
          <a:lstStyle/>
          <a:p>
            <a:pPr marL="0" indent="0">
              <a:buNone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Stworzona przeze mnie baza danych została zaprojektowana do użytku w firmie budowlanej (wykonującej np. remonty elewacji). Jej głównym zastosowaniem może być przechowywanie danych o narzędziach, materiałach, wypożyczeniach ów narzędzi etc. W większości tego typu firm te dane nie są przechowywane w ogóle lub przechowywane są w papierowej formie. Wprowadzenie relacyjnej bazy danych zapewni niezawodny dostęp do danych i zapobiegnie ich utracie. Dane będą wprowadzane do systemu przez brygadzistów lub kierowników, co zapewni odpowiedni poziom kompetencji osób użytkujących bazę danych.</a:t>
            </a:r>
          </a:p>
          <a:p>
            <a:pPr marL="0" indent="0" rtl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9CE134C-F9F1-4D3E-9A94-06D4F881AABB}"/>
              </a:ext>
            </a:extLst>
          </p:cNvPr>
          <p:cNvSpPr txBox="1"/>
          <p:nvPr/>
        </p:nvSpPr>
        <p:spPr>
          <a:xfrm>
            <a:off x="6676103" y="1987419"/>
            <a:ext cx="4984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Podsumowywując, implementacja relacyjnej bazy danych zapewni lepsze zarządzanie danymi w firmie, a także oszczędność czasu i lepszą organizację.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722870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/>
              <a:t>Spis danych przechowywanych w b.d.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ACDDD91-9F2B-48D8-9BF5-19ABB1076D4F}"/>
              </a:ext>
            </a:extLst>
          </p:cNvPr>
          <p:cNvSpPr txBox="1"/>
          <p:nvPr/>
        </p:nvSpPr>
        <p:spPr>
          <a:xfrm>
            <a:off x="6425514" y="1103870"/>
            <a:ext cx="44484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Tabela NARZEDZIA</a:t>
            </a:r>
          </a:p>
          <a:p>
            <a:r>
              <a:rPr lang="pl-PL" dirty="0"/>
              <a:t>- </a:t>
            </a:r>
            <a:r>
              <a:rPr lang="pl-PL" dirty="0" err="1"/>
              <a:t>id_narzedzia</a:t>
            </a:r>
            <a:r>
              <a:rPr lang="pl-PL" dirty="0"/>
              <a:t> – nr indentyfikacyjny narzędzia</a:t>
            </a:r>
          </a:p>
          <a:p>
            <a:r>
              <a:rPr lang="pl-PL" dirty="0"/>
              <a:t>- </a:t>
            </a:r>
            <a:r>
              <a:rPr lang="pl-PL" dirty="0" err="1"/>
              <a:t>kod_seryjny</a:t>
            </a:r>
            <a:r>
              <a:rPr lang="pl-PL" dirty="0"/>
              <a:t> – kod seryjny narzędzia</a:t>
            </a:r>
          </a:p>
          <a:p>
            <a:r>
              <a:rPr lang="pl-PL" dirty="0"/>
              <a:t>- </a:t>
            </a:r>
            <a:r>
              <a:rPr lang="pl-PL" dirty="0" err="1"/>
              <a:t>rodzaj_narzedzia</a:t>
            </a:r>
            <a:r>
              <a:rPr lang="pl-PL" dirty="0"/>
              <a:t> – określa rodzaj narzędzia (np. wiertarka, mieszadło)</a:t>
            </a:r>
          </a:p>
          <a:p>
            <a:r>
              <a:rPr lang="pl-PL" dirty="0"/>
              <a:t>- </a:t>
            </a:r>
            <a:r>
              <a:rPr lang="pl-PL" dirty="0" err="1"/>
              <a:t>data_zakupu</a:t>
            </a:r>
            <a:r>
              <a:rPr lang="pl-PL" dirty="0"/>
              <a:t> – data zakupu narzędzia</a:t>
            </a:r>
          </a:p>
          <a:p>
            <a:r>
              <a:rPr lang="pl-PL" dirty="0"/>
              <a:t>- cena – cena narzędzia</a:t>
            </a:r>
          </a:p>
          <a:p>
            <a:r>
              <a:rPr lang="pl-PL" dirty="0"/>
              <a:t>Tabela NARZEDZIA_WYPOZYCZENIA</a:t>
            </a:r>
          </a:p>
          <a:p>
            <a:r>
              <a:rPr lang="pl-PL" dirty="0"/>
              <a:t>- </a:t>
            </a:r>
            <a:r>
              <a:rPr lang="pl-PL" dirty="0" err="1"/>
              <a:t>id_narzedzia</a:t>
            </a:r>
            <a:r>
              <a:rPr lang="pl-PL" dirty="0"/>
              <a:t> – nr indentyfikacyjny wypożyczanego narzędzia </a:t>
            </a:r>
          </a:p>
          <a:p>
            <a:r>
              <a:rPr lang="pl-PL" dirty="0"/>
              <a:t>- </a:t>
            </a:r>
            <a:r>
              <a:rPr lang="pl-PL" dirty="0" err="1"/>
              <a:t>id_pracownika</a:t>
            </a:r>
            <a:r>
              <a:rPr lang="pl-PL" dirty="0"/>
              <a:t> – nr indentyfikacyjny pracownika wypożyczającego narzędzie</a:t>
            </a:r>
          </a:p>
          <a:p>
            <a:r>
              <a:rPr lang="pl-PL" dirty="0"/>
              <a:t>- </a:t>
            </a:r>
            <a:r>
              <a:rPr lang="pl-PL" dirty="0" err="1"/>
              <a:t>data_wyp</a:t>
            </a:r>
            <a:r>
              <a:rPr lang="pl-PL" dirty="0"/>
              <a:t> – data wypożyczenia narzędzia</a:t>
            </a:r>
          </a:p>
          <a:p>
            <a:r>
              <a:rPr lang="pl-PL" dirty="0"/>
              <a:t>- </a:t>
            </a:r>
            <a:r>
              <a:rPr lang="pl-PL" dirty="0" err="1"/>
              <a:t>data_zwr</a:t>
            </a:r>
            <a:r>
              <a:rPr lang="pl-PL" dirty="0"/>
              <a:t> – data zwrotu narzędzia</a:t>
            </a:r>
          </a:p>
          <a:p>
            <a:r>
              <a:rPr lang="pl-PL" dirty="0"/>
              <a:t>Tabela MATERIALY</a:t>
            </a:r>
          </a:p>
          <a:p>
            <a:r>
              <a:rPr lang="pl-PL" dirty="0"/>
              <a:t>- </a:t>
            </a:r>
            <a:r>
              <a:rPr lang="pl-PL" dirty="0" err="1"/>
              <a:t>id_materialu</a:t>
            </a:r>
            <a:r>
              <a:rPr lang="pl-PL" dirty="0"/>
              <a:t> – nr indentyfikacyjny materiału</a:t>
            </a:r>
          </a:p>
          <a:p>
            <a:r>
              <a:rPr lang="pl-PL" dirty="0"/>
              <a:t>- stan – ilość jednostek materiału na magazynie</a:t>
            </a:r>
          </a:p>
          <a:p>
            <a:r>
              <a:rPr lang="pl-PL" dirty="0"/>
              <a:t>- </a:t>
            </a:r>
            <a:r>
              <a:rPr lang="pl-PL" dirty="0" err="1"/>
              <a:t>opis_materialu</a:t>
            </a:r>
            <a:r>
              <a:rPr lang="pl-PL" dirty="0"/>
              <a:t> – opis danego materiału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  <a:p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3305FB3-33E1-469A-86F8-535BB4EBC510}"/>
              </a:ext>
            </a:extLst>
          </p:cNvPr>
          <p:cNvSpPr txBox="1"/>
          <p:nvPr/>
        </p:nvSpPr>
        <p:spPr>
          <a:xfrm>
            <a:off x="1981200" y="1103870"/>
            <a:ext cx="417658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600" dirty="0"/>
              <a:t>Tabela PRACOWNICY</a:t>
            </a:r>
          </a:p>
          <a:p>
            <a:r>
              <a:rPr lang="pl-PL" sz="1800" dirty="0"/>
              <a:t> -</a:t>
            </a:r>
            <a:r>
              <a:rPr lang="pl-PL" sz="1800" dirty="0" err="1"/>
              <a:t>id_pracownika</a:t>
            </a:r>
            <a:r>
              <a:rPr lang="pl-PL" sz="1800" dirty="0"/>
              <a:t> – nr indentyfikacyjny pracownika</a:t>
            </a:r>
          </a:p>
          <a:p>
            <a:r>
              <a:rPr lang="pl-PL" sz="1800" dirty="0"/>
              <a:t>-</a:t>
            </a:r>
            <a:r>
              <a:rPr lang="pl-PL" sz="1800" dirty="0" err="1"/>
              <a:t>imie</a:t>
            </a:r>
            <a:r>
              <a:rPr lang="pl-PL" sz="1800" dirty="0"/>
              <a:t>, nazwisko – dane osobowe pracownika</a:t>
            </a:r>
          </a:p>
          <a:p>
            <a:r>
              <a:rPr lang="pl-PL" sz="1800" dirty="0"/>
              <a:t>-</a:t>
            </a:r>
            <a:r>
              <a:rPr lang="pl-PL" sz="1800" dirty="0" err="1"/>
              <a:t>data_zatrudnienia</a:t>
            </a:r>
            <a:r>
              <a:rPr lang="pl-PL" sz="1800" dirty="0"/>
              <a:t> – data dołączenia do firmy</a:t>
            </a:r>
          </a:p>
          <a:p>
            <a:r>
              <a:rPr lang="pl-PL" sz="1800" dirty="0"/>
              <a:t>-brygada – numer brygady, w której pracuje pracownik</a:t>
            </a:r>
          </a:p>
          <a:p>
            <a:pPr marL="0" indent="0">
              <a:buNone/>
            </a:pPr>
            <a:r>
              <a:rPr lang="pl-PL" sz="1800" dirty="0"/>
              <a:t>Tabela BRYGADY</a:t>
            </a:r>
          </a:p>
          <a:p>
            <a:r>
              <a:rPr lang="pl-PL" sz="1800" dirty="0"/>
              <a:t>-</a:t>
            </a:r>
            <a:r>
              <a:rPr lang="pl-PL" sz="1800" dirty="0" err="1"/>
              <a:t>id_brygady</a:t>
            </a:r>
            <a:r>
              <a:rPr lang="pl-PL" sz="1800" dirty="0"/>
              <a:t> – numer brygady</a:t>
            </a:r>
          </a:p>
          <a:p>
            <a:r>
              <a:rPr lang="pl-PL" sz="1800" dirty="0"/>
              <a:t>-</a:t>
            </a:r>
            <a:r>
              <a:rPr lang="pl-PL" sz="1800" dirty="0" err="1"/>
              <a:t>id_brygadzisty</a:t>
            </a:r>
            <a:r>
              <a:rPr lang="pl-PL" sz="1800" dirty="0"/>
              <a:t> – identyfikator pracownika, który jest brygadzistą</a:t>
            </a:r>
          </a:p>
          <a:p>
            <a:pPr marL="0" indent="0">
              <a:buNone/>
            </a:pPr>
            <a:r>
              <a:rPr lang="pl-PL" sz="1800" dirty="0"/>
              <a:t>Tabela KLIENCI</a:t>
            </a:r>
          </a:p>
          <a:p>
            <a:r>
              <a:rPr lang="pl-PL" sz="1800" dirty="0"/>
              <a:t>-</a:t>
            </a:r>
            <a:r>
              <a:rPr lang="pl-PL" sz="1800" dirty="0" err="1"/>
              <a:t>id_klienta</a:t>
            </a:r>
            <a:r>
              <a:rPr lang="pl-PL" sz="1800" dirty="0"/>
              <a:t> – nr indentyfikacyjny klienta</a:t>
            </a:r>
          </a:p>
          <a:p>
            <a:r>
              <a:rPr lang="pl-PL" sz="1800" dirty="0"/>
              <a:t>-</a:t>
            </a:r>
            <a:r>
              <a:rPr lang="pl-PL" sz="1800" dirty="0" err="1"/>
              <a:t>imie</a:t>
            </a:r>
            <a:r>
              <a:rPr lang="pl-PL" sz="1800" dirty="0"/>
              <a:t>, nazwisko – dane osobowe klienta</a:t>
            </a:r>
          </a:p>
          <a:p>
            <a:r>
              <a:rPr lang="pl-PL" dirty="0"/>
              <a:t>Tabela DOSTAWCY</a:t>
            </a:r>
          </a:p>
          <a:p>
            <a:r>
              <a:rPr lang="pl-PL" dirty="0"/>
              <a:t>- </a:t>
            </a:r>
            <a:r>
              <a:rPr lang="pl-PL" dirty="0" err="1"/>
              <a:t>id_dostawcy</a:t>
            </a:r>
            <a:r>
              <a:rPr lang="pl-PL" dirty="0"/>
              <a:t> – nr indentyfikacyjny dostawcy</a:t>
            </a:r>
          </a:p>
          <a:p>
            <a:r>
              <a:rPr lang="pl-PL" dirty="0"/>
              <a:t>- adres – adres magazynu dostawcy</a:t>
            </a:r>
          </a:p>
          <a:p>
            <a:endParaRPr lang="pl-PL" sz="1800" dirty="0"/>
          </a:p>
          <a:p>
            <a:endParaRPr lang="pl-PL" sz="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38865" y="381000"/>
            <a:ext cx="9372600" cy="72287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Spis danych, ciąg dalszy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3305FB3-33E1-469A-86F8-535BB4EBC510}"/>
              </a:ext>
            </a:extLst>
          </p:cNvPr>
          <p:cNvSpPr txBox="1"/>
          <p:nvPr/>
        </p:nvSpPr>
        <p:spPr>
          <a:xfrm>
            <a:off x="1949278" y="1103870"/>
            <a:ext cx="955177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600" dirty="0"/>
              <a:t>Tabela ZAMOWIENIA_MATERIALOW</a:t>
            </a:r>
          </a:p>
          <a:p>
            <a:pPr marL="0" indent="0">
              <a:buNone/>
            </a:pPr>
            <a:r>
              <a:rPr lang="pl-PL" sz="1600" dirty="0"/>
              <a:t>- </a:t>
            </a:r>
            <a:r>
              <a:rPr lang="pl-PL" sz="1600" dirty="0" err="1"/>
              <a:t>id_zam_materialu</a:t>
            </a:r>
            <a:r>
              <a:rPr lang="pl-PL" sz="1600" dirty="0"/>
              <a:t> – nr indentyfikacyjny zamawianego materiału</a:t>
            </a:r>
          </a:p>
          <a:p>
            <a:pPr marL="0" indent="0">
              <a:buNone/>
            </a:pPr>
            <a:r>
              <a:rPr lang="pl-PL" sz="1600" dirty="0"/>
              <a:t>- </a:t>
            </a:r>
            <a:r>
              <a:rPr lang="pl-PL" sz="1600" dirty="0" err="1"/>
              <a:t>id_dostawcy</a:t>
            </a:r>
            <a:r>
              <a:rPr lang="pl-PL" sz="1600" dirty="0"/>
              <a:t> – nr indentyfikacyjny dostawcy, który dostarcza materiał</a:t>
            </a:r>
          </a:p>
          <a:p>
            <a:pPr marL="0" indent="0">
              <a:buNone/>
            </a:pPr>
            <a:r>
              <a:rPr lang="pl-PL" sz="1600" dirty="0"/>
              <a:t>- </a:t>
            </a:r>
            <a:r>
              <a:rPr lang="pl-PL" sz="1600" dirty="0" err="1"/>
              <a:t>ilosc</a:t>
            </a:r>
            <a:r>
              <a:rPr lang="pl-PL" sz="1600" dirty="0"/>
              <a:t> – ilość zamawianego materiału</a:t>
            </a:r>
          </a:p>
          <a:p>
            <a:pPr marL="0" indent="0">
              <a:buNone/>
            </a:pPr>
            <a:r>
              <a:rPr lang="pl-PL" sz="1600" dirty="0"/>
              <a:t>- </a:t>
            </a:r>
            <a:r>
              <a:rPr lang="pl-PL" sz="1600" dirty="0" err="1"/>
              <a:t>koszt_calkowity</a:t>
            </a:r>
            <a:r>
              <a:rPr lang="pl-PL" sz="1600" dirty="0"/>
              <a:t> – koszt całkowity zamówienia</a:t>
            </a:r>
          </a:p>
          <a:p>
            <a:pPr marL="0" indent="0">
              <a:buNone/>
            </a:pPr>
            <a:r>
              <a:rPr lang="pl-PL" sz="1600" dirty="0"/>
              <a:t>- </a:t>
            </a:r>
            <a:r>
              <a:rPr lang="pl-PL" sz="1600" dirty="0" err="1"/>
              <a:t>data_zamowienia</a:t>
            </a:r>
            <a:r>
              <a:rPr lang="pl-PL" sz="1600" dirty="0"/>
              <a:t> – data złożenia zamówienia u dostawcy</a:t>
            </a:r>
          </a:p>
          <a:p>
            <a:pPr marL="0" indent="0">
              <a:buNone/>
            </a:pPr>
            <a:r>
              <a:rPr lang="pl-PL" sz="1600" dirty="0"/>
              <a:t>- </a:t>
            </a:r>
            <a:r>
              <a:rPr lang="pl-PL" sz="1600" dirty="0" err="1"/>
              <a:t>data_realizacji</a:t>
            </a:r>
            <a:r>
              <a:rPr lang="pl-PL" sz="1600" dirty="0"/>
              <a:t> – data dostarczenia materiałów</a:t>
            </a:r>
          </a:p>
          <a:p>
            <a:pPr marL="0" indent="0">
              <a:buNone/>
            </a:pPr>
            <a:r>
              <a:rPr lang="pl-PL" sz="1600" dirty="0"/>
              <a:t>Tabela BUDYNKI</a:t>
            </a:r>
          </a:p>
          <a:p>
            <a:pPr marL="0" indent="0">
              <a:buNone/>
            </a:pPr>
            <a:r>
              <a:rPr lang="pl-PL" sz="1600" dirty="0"/>
              <a:t>- </a:t>
            </a:r>
            <a:r>
              <a:rPr lang="pl-PL" sz="1600" dirty="0" err="1"/>
              <a:t>id_budynku</a:t>
            </a:r>
            <a:r>
              <a:rPr lang="pl-PL" sz="1600" dirty="0"/>
              <a:t> – nr indentyfikacyjny budynku</a:t>
            </a:r>
          </a:p>
          <a:p>
            <a:pPr marL="0" indent="0">
              <a:buNone/>
            </a:pPr>
            <a:r>
              <a:rPr lang="pl-PL" sz="1600" dirty="0"/>
              <a:t>- </a:t>
            </a:r>
            <a:r>
              <a:rPr lang="pl-PL" sz="1600" dirty="0" err="1"/>
              <a:t>metraz</a:t>
            </a:r>
            <a:r>
              <a:rPr lang="pl-PL" sz="1600" dirty="0"/>
              <a:t> – liczba metrów kwadratowych na budynku do remontu</a:t>
            </a:r>
          </a:p>
          <a:p>
            <a:pPr marL="285750" indent="-285750">
              <a:buFontTx/>
              <a:buChar char="-"/>
            </a:pPr>
            <a:r>
              <a:rPr lang="pl-PL" sz="1600" dirty="0"/>
              <a:t>adres  - adres budynku</a:t>
            </a:r>
          </a:p>
          <a:p>
            <a:r>
              <a:rPr lang="pl-PL" sz="1800" dirty="0"/>
              <a:t>Tabela ZLECENIA_BUDOWY</a:t>
            </a:r>
          </a:p>
          <a:p>
            <a:r>
              <a:rPr lang="pl-PL" sz="1800" dirty="0"/>
              <a:t>- </a:t>
            </a:r>
            <a:r>
              <a:rPr lang="pl-PL" sz="1800" dirty="0" err="1"/>
              <a:t>data_zlecenia</a:t>
            </a:r>
            <a:r>
              <a:rPr lang="pl-PL" sz="1800" dirty="0"/>
              <a:t> – data rozpoczęcia remontu</a:t>
            </a:r>
          </a:p>
          <a:p>
            <a:r>
              <a:rPr lang="pl-PL" sz="1800" dirty="0"/>
              <a:t>- </a:t>
            </a:r>
            <a:r>
              <a:rPr lang="pl-PL" sz="1800" dirty="0" err="1"/>
              <a:t>data_ukonczenia</a:t>
            </a:r>
            <a:r>
              <a:rPr lang="pl-PL" sz="1800" dirty="0"/>
              <a:t> – data oddania wyremontowanego budynku do użycia</a:t>
            </a:r>
          </a:p>
          <a:p>
            <a:r>
              <a:rPr lang="pl-PL" sz="1800" dirty="0"/>
              <a:t>- </a:t>
            </a:r>
            <a:r>
              <a:rPr lang="pl-PL" sz="1800" dirty="0" err="1"/>
              <a:t>id_brygady</a:t>
            </a:r>
            <a:r>
              <a:rPr lang="pl-PL" sz="1800" dirty="0"/>
              <a:t> – nr indentyfikacyjny brygady, która realizuje zlecenie</a:t>
            </a:r>
          </a:p>
          <a:p>
            <a:r>
              <a:rPr lang="pl-PL" sz="1800" dirty="0"/>
              <a:t>- </a:t>
            </a:r>
            <a:r>
              <a:rPr lang="pl-PL" sz="1800" dirty="0" err="1"/>
              <a:t>id_klienta</a:t>
            </a:r>
            <a:r>
              <a:rPr lang="pl-PL" sz="1800" dirty="0"/>
              <a:t> – nr indentyfikacyjny klienta, który zamawiał remont</a:t>
            </a:r>
          </a:p>
          <a:p>
            <a:r>
              <a:rPr lang="pl-PL" sz="1800" dirty="0"/>
              <a:t>- </a:t>
            </a:r>
            <a:r>
              <a:rPr lang="pl-PL" sz="1800" dirty="0" err="1"/>
              <a:t>id_budynku</a:t>
            </a:r>
            <a:r>
              <a:rPr lang="pl-PL" sz="1800" dirty="0"/>
              <a:t> – nr indentyfikacyjny budynku, który jest remontowany</a:t>
            </a:r>
          </a:p>
          <a:p>
            <a:r>
              <a:rPr lang="pl-PL" sz="1800" dirty="0"/>
              <a:t>Tabela REKLAMACJE </a:t>
            </a:r>
          </a:p>
          <a:p>
            <a:r>
              <a:rPr lang="pl-PL" sz="1800" dirty="0"/>
              <a:t>- </a:t>
            </a:r>
            <a:r>
              <a:rPr lang="pl-PL" sz="1800" dirty="0" err="1"/>
              <a:t>id_budynku</a:t>
            </a:r>
            <a:r>
              <a:rPr lang="pl-PL" sz="1800" dirty="0"/>
              <a:t> – nr indentyfikacyjny budynku, którego remont jest reklamowany</a:t>
            </a:r>
          </a:p>
          <a:p>
            <a:r>
              <a:rPr lang="pl-PL" sz="1800" dirty="0"/>
              <a:t>- </a:t>
            </a:r>
            <a:r>
              <a:rPr lang="pl-PL" sz="1800" dirty="0" err="1"/>
              <a:t>data_reklamacji</a:t>
            </a:r>
            <a:r>
              <a:rPr lang="pl-PL" sz="1800" dirty="0"/>
              <a:t> – data złożenia reklamacji</a:t>
            </a:r>
          </a:p>
          <a:p>
            <a:r>
              <a:rPr lang="pl-PL" sz="1800" dirty="0"/>
              <a:t>- opis – opis prac wykonywanych w ramach reklamacji</a:t>
            </a:r>
          </a:p>
          <a:p>
            <a:endParaRPr lang="pl-PL" sz="1800" dirty="0"/>
          </a:p>
          <a:p>
            <a:endParaRPr lang="pl-PL" sz="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455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665205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/>
              <a:t>Modyfikacje bazy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94D401D-06BF-4260-B04A-CF95A81BC2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3" y="1390649"/>
            <a:ext cx="4726858" cy="4135079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3BBB7D88-7D25-4514-881F-F01EF0765111}"/>
              </a:ext>
            </a:extLst>
          </p:cNvPr>
          <p:cNvSpPr txBox="1"/>
          <p:nvPr/>
        </p:nvSpPr>
        <p:spPr>
          <a:xfrm>
            <a:off x="2084439" y="1096298"/>
            <a:ext cx="401156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Modyfikowanie obecnych tabel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44EC677-4FF1-4634-A9D1-6AF6BD136492}"/>
              </a:ext>
            </a:extLst>
          </p:cNvPr>
          <p:cNvSpPr txBox="1"/>
          <p:nvPr/>
        </p:nvSpPr>
        <p:spPr>
          <a:xfrm>
            <a:off x="2163097" y="1592826"/>
            <a:ext cx="4011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 zajść potrzeba wprowadzenia dodatkowych atrybutów w tabelach. Przydać się może np. data urodzenia pracownika, czy klienta. W przypadku zwolnienia należy też przechować o tym informację w bazie danych. W przykładzie obok widać dodanie do tabel kolejnych atrybutów – dat urodzenia, informacji o zwolnieniu. Oprócz tego konieczne może się okazać zwiększenie pola na adres dostawców, czy przechowywanie informacji o nazwie dostawcy.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665205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/>
              <a:t>Modyfikacje bazy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BBB7D88-7D25-4514-881F-F01EF0765111}"/>
              </a:ext>
            </a:extLst>
          </p:cNvPr>
          <p:cNvSpPr txBox="1"/>
          <p:nvPr/>
        </p:nvSpPr>
        <p:spPr>
          <a:xfrm>
            <a:off x="2084439" y="1096298"/>
            <a:ext cx="401156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Dodawanie nowych tabel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44EC677-4FF1-4634-A9D1-6AF6BD136492}"/>
              </a:ext>
            </a:extLst>
          </p:cNvPr>
          <p:cNvSpPr txBox="1"/>
          <p:nvPr/>
        </p:nvSpPr>
        <p:spPr>
          <a:xfrm>
            <a:off x="2163097" y="1592826"/>
            <a:ext cx="243361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czasem potrzebne może być przechowywanie dodatkowych informacji. W przykładzie obok pokazane jest stworzenie tabeli do przechowywania informacji o pojazdach służbowych. Konieczne też będzie stworzenie tabeli z wypożyczeniami tych pojazdów, z odpowiednimi kluczami obcymi.</a:t>
            </a:r>
          </a:p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7A1D6C6-81EB-4D1A-A507-9FDA304A6A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46" y="1479756"/>
            <a:ext cx="6546644" cy="4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1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665205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/>
              <a:t>Modyfikacje bazy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BBB7D88-7D25-4514-881F-F01EF0765111}"/>
              </a:ext>
            </a:extLst>
          </p:cNvPr>
          <p:cNvSpPr txBox="1"/>
          <p:nvPr/>
        </p:nvSpPr>
        <p:spPr>
          <a:xfrm>
            <a:off x="2084439" y="1096298"/>
            <a:ext cx="401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Tworzenie tabel na podstawie obecnych już danych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44EC677-4FF1-4634-A9D1-6AF6BD136492}"/>
              </a:ext>
            </a:extLst>
          </p:cNvPr>
          <p:cNvSpPr txBox="1"/>
          <p:nvPr/>
        </p:nvSpPr>
        <p:spPr>
          <a:xfrm>
            <a:off x="2084438" y="1742629"/>
            <a:ext cx="3327821" cy="468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Możliwa jest też selekcja danych z istniejących już tabel. W tym przypadku potrzebna jest tabela przechowywująca informacje o brygadzistach. Oprócz danych, które z pomocą odpowiedniego polecenia zostały wyciągnięte z istniejących relacji, zostało dodane dodatkowe pole – przechowywujące datę objęcia stanowiska brygadzisty.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14A7D57-042E-4B69-8E91-6B6EB559C1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59" y="1692536"/>
            <a:ext cx="6178379" cy="468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5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Koniec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l-PL" dirty="0"/>
              <a:t>Autor prezentacji: Grzegorz Wrona</a:t>
            </a:r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braz szkieletowy budynku (16:9)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095_TF03031027" id="{7E474C34-9826-4723-826C-1D4AE871AB14}" vid="{5C5BC99C-6898-442F-97D8-EFD00461A179}"/>
    </a:ext>
  </a:extLst>
</a:theme>
</file>

<file path=ppt/theme/theme2.xml><?xml version="1.0" encoding="utf-8"?>
<a:theme xmlns:a="http://schemas.openxmlformats.org/drawingml/2006/main" name="Motyw pakietu Offic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0C5B9-1E5F-4356-968E-2FC64955BFF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D6EEDF-527A-4587-A446-F1DE3EAF9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6DFB71-5650-4E53-8134-FCF33ECDD3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 obrazem szkieletowym budynku (panoramiczna)</Template>
  <TotalTime>23</TotalTime>
  <Words>694</Words>
  <Application>Microsoft Office PowerPoint</Application>
  <PresentationFormat>Panoramiczny</PresentationFormat>
  <Paragraphs>79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Calibri</vt:lpstr>
      <vt:lpstr>Obraz szkieletowy budynku (16:9)</vt:lpstr>
      <vt:lpstr>BAZA DANYCH</vt:lpstr>
      <vt:lpstr>Motywacja implementacji</vt:lpstr>
      <vt:lpstr>Spis danych przechowywanych w b.d.</vt:lpstr>
      <vt:lpstr>Spis danych, ciąg dalszy</vt:lpstr>
      <vt:lpstr>Modyfikacje bazy</vt:lpstr>
      <vt:lpstr>Modyfikacje bazy</vt:lpstr>
      <vt:lpstr>Modyfikacje bazy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DANYCH</dc:title>
  <dc:creator>Grzegorz Wrona</dc:creator>
  <cp:lastModifiedBy>Grzegorz Wrona</cp:lastModifiedBy>
  <cp:revision>2</cp:revision>
  <dcterms:created xsi:type="dcterms:W3CDTF">2020-06-13T19:12:48Z</dcterms:created>
  <dcterms:modified xsi:type="dcterms:W3CDTF">2020-06-13T19:36:02Z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