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4612D-F1D8-448C-B408-A2F2CB755872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00E87F5-F72F-465B-A6FB-4D14130A203D}">
      <dgm:prSet/>
      <dgm:spPr/>
      <dgm:t>
        <a:bodyPr/>
        <a:lstStyle/>
        <a:p>
          <a:r>
            <a:rPr lang="en-US" b="0" i="0" dirty="0"/>
            <a:t>Diabetes is a chronic health condition that affects how your body turns food into energy.</a:t>
          </a:r>
          <a:endParaRPr lang="en-US" dirty="0"/>
        </a:p>
      </dgm:t>
    </dgm:pt>
    <dgm:pt modelId="{69EEC5D1-6DF9-4ADA-AA71-B813E2B50119}" type="parTrans" cxnId="{57D4E02C-D7B4-4A45-9D10-D34608BFA362}">
      <dgm:prSet/>
      <dgm:spPr/>
      <dgm:t>
        <a:bodyPr/>
        <a:lstStyle/>
        <a:p>
          <a:endParaRPr lang="en-US"/>
        </a:p>
      </dgm:t>
    </dgm:pt>
    <dgm:pt modelId="{7BED22DD-C6B4-42EE-BA52-8C99CC0F0861}" type="sibTrans" cxnId="{57D4E02C-D7B4-4A45-9D10-D34608BFA362}">
      <dgm:prSet/>
      <dgm:spPr/>
      <dgm:t>
        <a:bodyPr/>
        <a:lstStyle/>
        <a:p>
          <a:endParaRPr lang="en-US"/>
        </a:p>
      </dgm:t>
    </dgm:pt>
    <dgm:pt modelId="{101E667F-FDCD-462C-B641-84EF219DE118}">
      <dgm:prSet/>
      <dgm:spPr/>
      <dgm:t>
        <a:bodyPr/>
        <a:lstStyle/>
        <a:p>
          <a:r>
            <a:rPr lang="en-US" b="0" i="0"/>
            <a:t>Your body breaks down most of the food you eat into sugar (glucose) and releases it into your bloodstream.</a:t>
          </a:r>
          <a:endParaRPr lang="en-US"/>
        </a:p>
      </dgm:t>
    </dgm:pt>
    <dgm:pt modelId="{09E83D2F-0091-430B-94E5-881CF1E76226}" type="parTrans" cxnId="{581BA36A-5836-4570-ABE5-054AADEDE47D}">
      <dgm:prSet/>
      <dgm:spPr/>
      <dgm:t>
        <a:bodyPr/>
        <a:lstStyle/>
        <a:p>
          <a:endParaRPr lang="en-US"/>
        </a:p>
      </dgm:t>
    </dgm:pt>
    <dgm:pt modelId="{DB522BE1-F009-4DE0-879C-632B6519945E}" type="sibTrans" cxnId="{581BA36A-5836-4570-ABE5-054AADEDE47D}">
      <dgm:prSet/>
      <dgm:spPr/>
      <dgm:t>
        <a:bodyPr/>
        <a:lstStyle/>
        <a:p>
          <a:endParaRPr lang="en-US"/>
        </a:p>
      </dgm:t>
    </dgm:pt>
    <dgm:pt modelId="{DBD5A5EE-3F84-4162-B7CC-94A3B2C47715}">
      <dgm:prSet/>
      <dgm:spPr/>
      <dgm:t>
        <a:bodyPr/>
        <a:lstStyle/>
        <a:p>
          <a:r>
            <a:rPr lang="en-US" b="0" i="0" dirty="0"/>
            <a:t>When your blood sugar goes up, it signals your pancreas to release insulin which acts like a key to let the blood sugar into your body’s cells for use as energy. </a:t>
          </a:r>
          <a:endParaRPr lang="en-US" dirty="0"/>
        </a:p>
      </dgm:t>
    </dgm:pt>
    <dgm:pt modelId="{1F6D6E29-6643-4761-9763-6652ABCB0A31}" type="parTrans" cxnId="{DB33FB0E-D625-42C2-B3F0-3CDF71BFC456}">
      <dgm:prSet/>
      <dgm:spPr/>
      <dgm:t>
        <a:bodyPr/>
        <a:lstStyle/>
        <a:p>
          <a:endParaRPr lang="en-US"/>
        </a:p>
      </dgm:t>
    </dgm:pt>
    <dgm:pt modelId="{77FD2946-0FD0-4EAA-A18A-019E697BCFCA}" type="sibTrans" cxnId="{DB33FB0E-D625-42C2-B3F0-3CDF71BFC456}">
      <dgm:prSet/>
      <dgm:spPr/>
      <dgm:t>
        <a:bodyPr/>
        <a:lstStyle/>
        <a:p>
          <a:endParaRPr lang="en-US"/>
        </a:p>
      </dgm:t>
    </dgm:pt>
    <dgm:pt modelId="{564D0DC7-FFBA-4036-8E72-DD640590BEEE}">
      <dgm:prSet/>
      <dgm:spPr/>
      <dgm:t>
        <a:bodyPr/>
        <a:lstStyle/>
        <a:p>
          <a:r>
            <a:rPr lang="en-US" b="0" i="0"/>
            <a:t>With diabetes, your body doesn’t make enough insulin or can’t use it as well as it should. </a:t>
          </a:r>
          <a:endParaRPr lang="en-US"/>
        </a:p>
      </dgm:t>
    </dgm:pt>
    <dgm:pt modelId="{D722AB02-4538-479F-8BC5-9AB1850FB106}" type="parTrans" cxnId="{E3AF969B-4117-4BD0-9214-7D53C2283E3C}">
      <dgm:prSet/>
      <dgm:spPr/>
      <dgm:t>
        <a:bodyPr/>
        <a:lstStyle/>
        <a:p>
          <a:endParaRPr lang="en-US"/>
        </a:p>
      </dgm:t>
    </dgm:pt>
    <dgm:pt modelId="{0BEA6724-2E62-46C1-8C3E-7F8DC0016E42}" type="sibTrans" cxnId="{E3AF969B-4117-4BD0-9214-7D53C2283E3C}">
      <dgm:prSet/>
      <dgm:spPr/>
      <dgm:t>
        <a:bodyPr/>
        <a:lstStyle/>
        <a:p>
          <a:endParaRPr lang="en-US"/>
        </a:p>
      </dgm:t>
    </dgm:pt>
    <dgm:pt modelId="{25841BB6-9146-BB4E-9CFF-361517D0792E}" type="pres">
      <dgm:prSet presAssocID="{1F34612D-F1D8-448C-B408-A2F2CB755872}" presName="Name0" presStyleCnt="0">
        <dgm:presLayoutVars>
          <dgm:dir/>
          <dgm:resizeHandles val="exact"/>
        </dgm:presLayoutVars>
      </dgm:prSet>
      <dgm:spPr/>
    </dgm:pt>
    <dgm:pt modelId="{970FB749-12F2-4B43-BF27-B6B4E33E734C}" type="pres">
      <dgm:prSet presAssocID="{100E87F5-F72F-465B-A6FB-4D14130A203D}" presName="node" presStyleLbl="node1" presStyleIdx="0" presStyleCnt="4">
        <dgm:presLayoutVars>
          <dgm:bulletEnabled val="1"/>
        </dgm:presLayoutVars>
      </dgm:prSet>
      <dgm:spPr/>
    </dgm:pt>
    <dgm:pt modelId="{0AC57DA3-D027-4640-B2CC-39AE5895E6F8}" type="pres">
      <dgm:prSet presAssocID="{7BED22DD-C6B4-42EE-BA52-8C99CC0F0861}" presName="sibTrans" presStyleLbl="sibTrans2D1" presStyleIdx="0" presStyleCnt="3"/>
      <dgm:spPr/>
    </dgm:pt>
    <dgm:pt modelId="{3A827BDC-1458-AE41-B6DA-8A9B907EAA7E}" type="pres">
      <dgm:prSet presAssocID="{7BED22DD-C6B4-42EE-BA52-8C99CC0F0861}" presName="connectorText" presStyleLbl="sibTrans2D1" presStyleIdx="0" presStyleCnt="3"/>
      <dgm:spPr/>
    </dgm:pt>
    <dgm:pt modelId="{7352FB6C-FCAA-704C-A596-7907AEBA26BB}" type="pres">
      <dgm:prSet presAssocID="{101E667F-FDCD-462C-B641-84EF219DE118}" presName="node" presStyleLbl="node1" presStyleIdx="1" presStyleCnt="4">
        <dgm:presLayoutVars>
          <dgm:bulletEnabled val="1"/>
        </dgm:presLayoutVars>
      </dgm:prSet>
      <dgm:spPr/>
    </dgm:pt>
    <dgm:pt modelId="{54E089B8-7285-E940-84E3-124E62F5AD7E}" type="pres">
      <dgm:prSet presAssocID="{DB522BE1-F009-4DE0-879C-632B6519945E}" presName="sibTrans" presStyleLbl="sibTrans2D1" presStyleIdx="1" presStyleCnt="3"/>
      <dgm:spPr/>
    </dgm:pt>
    <dgm:pt modelId="{83DAE024-F8EA-A440-A4B3-446677EF5718}" type="pres">
      <dgm:prSet presAssocID="{DB522BE1-F009-4DE0-879C-632B6519945E}" presName="connectorText" presStyleLbl="sibTrans2D1" presStyleIdx="1" presStyleCnt="3"/>
      <dgm:spPr/>
    </dgm:pt>
    <dgm:pt modelId="{41795269-17B8-5847-AA3C-C6D2B6EC0174}" type="pres">
      <dgm:prSet presAssocID="{DBD5A5EE-3F84-4162-B7CC-94A3B2C47715}" presName="node" presStyleLbl="node1" presStyleIdx="2" presStyleCnt="4">
        <dgm:presLayoutVars>
          <dgm:bulletEnabled val="1"/>
        </dgm:presLayoutVars>
      </dgm:prSet>
      <dgm:spPr/>
    </dgm:pt>
    <dgm:pt modelId="{DDCD0DB7-BBA1-FA48-9E6F-B3D38455FAED}" type="pres">
      <dgm:prSet presAssocID="{77FD2946-0FD0-4EAA-A18A-019E697BCFCA}" presName="sibTrans" presStyleLbl="sibTrans2D1" presStyleIdx="2" presStyleCnt="3"/>
      <dgm:spPr/>
    </dgm:pt>
    <dgm:pt modelId="{A69D0290-1D9F-5A4C-91F1-1B372D888B40}" type="pres">
      <dgm:prSet presAssocID="{77FD2946-0FD0-4EAA-A18A-019E697BCFCA}" presName="connectorText" presStyleLbl="sibTrans2D1" presStyleIdx="2" presStyleCnt="3"/>
      <dgm:spPr/>
    </dgm:pt>
    <dgm:pt modelId="{9B577560-470C-3A42-8377-CC1FD59A55CE}" type="pres">
      <dgm:prSet presAssocID="{564D0DC7-FFBA-4036-8E72-DD640590BEEE}" presName="node" presStyleLbl="node1" presStyleIdx="3" presStyleCnt="4">
        <dgm:presLayoutVars>
          <dgm:bulletEnabled val="1"/>
        </dgm:presLayoutVars>
      </dgm:prSet>
      <dgm:spPr/>
    </dgm:pt>
  </dgm:ptLst>
  <dgm:cxnLst>
    <dgm:cxn modelId="{D3905408-EF8C-4245-B85D-67D101EBA246}" type="presOf" srcId="{77FD2946-0FD0-4EAA-A18A-019E697BCFCA}" destId="{A69D0290-1D9F-5A4C-91F1-1B372D888B40}" srcOrd="1" destOrd="0" presId="urn:microsoft.com/office/officeart/2005/8/layout/process1"/>
    <dgm:cxn modelId="{DB33FB0E-D625-42C2-B3F0-3CDF71BFC456}" srcId="{1F34612D-F1D8-448C-B408-A2F2CB755872}" destId="{DBD5A5EE-3F84-4162-B7CC-94A3B2C47715}" srcOrd="2" destOrd="0" parTransId="{1F6D6E29-6643-4761-9763-6652ABCB0A31}" sibTransId="{77FD2946-0FD0-4EAA-A18A-019E697BCFCA}"/>
    <dgm:cxn modelId="{DA54111B-E491-EE4B-B896-8D7551AFAC75}" type="presOf" srcId="{100E87F5-F72F-465B-A6FB-4D14130A203D}" destId="{970FB749-12F2-4B43-BF27-B6B4E33E734C}" srcOrd="0" destOrd="0" presId="urn:microsoft.com/office/officeart/2005/8/layout/process1"/>
    <dgm:cxn modelId="{57D4E02C-D7B4-4A45-9D10-D34608BFA362}" srcId="{1F34612D-F1D8-448C-B408-A2F2CB755872}" destId="{100E87F5-F72F-465B-A6FB-4D14130A203D}" srcOrd="0" destOrd="0" parTransId="{69EEC5D1-6DF9-4ADA-AA71-B813E2B50119}" sibTransId="{7BED22DD-C6B4-42EE-BA52-8C99CC0F0861}"/>
    <dgm:cxn modelId="{39907942-2504-BC4F-9353-B3C2302B681D}" type="presOf" srcId="{7BED22DD-C6B4-42EE-BA52-8C99CC0F0861}" destId="{0AC57DA3-D027-4640-B2CC-39AE5895E6F8}" srcOrd="0" destOrd="0" presId="urn:microsoft.com/office/officeart/2005/8/layout/process1"/>
    <dgm:cxn modelId="{AEBBDD59-0143-5949-8065-69BE1A1A2145}" type="presOf" srcId="{77FD2946-0FD0-4EAA-A18A-019E697BCFCA}" destId="{DDCD0DB7-BBA1-FA48-9E6F-B3D38455FAED}" srcOrd="0" destOrd="0" presId="urn:microsoft.com/office/officeart/2005/8/layout/process1"/>
    <dgm:cxn modelId="{BE08225D-9456-614D-BCB5-215E9C58FDFF}" type="presOf" srcId="{564D0DC7-FFBA-4036-8E72-DD640590BEEE}" destId="{9B577560-470C-3A42-8377-CC1FD59A55CE}" srcOrd="0" destOrd="0" presId="urn:microsoft.com/office/officeart/2005/8/layout/process1"/>
    <dgm:cxn modelId="{135B0D5F-9C7A-4E47-9721-F2F0169287DD}" type="presOf" srcId="{101E667F-FDCD-462C-B641-84EF219DE118}" destId="{7352FB6C-FCAA-704C-A596-7907AEBA26BB}" srcOrd="0" destOrd="0" presId="urn:microsoft.com/office/officeart/2005/8/layout/process1"/>
    <dgm:cxn modelId="{277DB767-DE5E-784C-B1F6-EA0FD5B7CE9D}" type="presOf" srcId="{DBD5A5EE-3F84-4162-B7CC-94A3B2C47715}" destId="{41795269-17B8-5847-AA3C-C6D2B6EC0174}" srcOrd="0" destOrd="0" presId="urn:microsoft.com/office/officeart/2005/8/layout/process1"/>
    <dgm:cxn modelId="{581BA36A-5836-4570-ABE5-054AADEDE47D}" srcId="{1F34612D-F1D8-448C-B408-A2F2CB755872}" destId="{101E667F-FDCD-462C-B641-84EF219DE118}" srcOrd="1" destOrd="0" parTransId="{09E83D2F-0091-430B-94E5-881CF1E76226}" sibTransId="{DB522BE1-F009-4DE0-879C-632B6519945E}"/>
    <dgm:cxn modelId="{70F7EF77-23E3-5A4A-A32C-D18A7EDD9CC4}" type="presOf" srcId="{7BED22DD-C6B4-42EE-BA52-8C99CC0F0861}" destId="{3A827BDC-1458-AE41-B6DA-8A9B907EAA7E}" srcOrd="1" destOrd="0" presId="urn:microsoft.com/office/officeart/2005/8/layout/process1"/>
    <dgm:cxn modelId="{B6BFF07C-6C35-CC46-9E63-D72375506990}" type="presOf" srcId="{DB522BE1-F009-4DE0-879C-632B6519945E}" destId="{54E089B8-7285-E940-84E3-124E62F5AD7E}" srcOrd="0" destOrd="0" presId="urn:microsoft.com/office/officeart/2005/8/layout/process1"/>
    <dgm:cxn modelId="{E3AF969B-4117-4BD0-9214-7D53C2283E3C}" srcId="{1F34612D-F1D8-448C-B408-A2F2CB755872}" destId="{564D0DC7-FFBA-4036-8E72-DD640590BEEE}" srcOrd="3" destOrd="0" parTransId="{D722AB02-4538-479F-8BC5-9AB1850FB106}" sibTransId="{0BEA6724-2E62-46C1-8C3E-7F8DC0016E42}"/>
    <dgm:cxn modelId="{6212FFB9-93FA-C347-B035-8E7DED326779}" type="presOf" srcId="{1F34612D-F1D8-448C-B408-A2F2CB755872}" destId="{25841BB6-9146-BB4E-9CFF-361517D0792E}" srcOrd="0" destOrd="0" presId="urn:microsoft.com/office/officeart/2005/8/layout/process1"/>
    <dgm:cxn modelId="{2F7D9FC2-D685-6D47-9766-A0CD4CDBA338}" type="presOf" srcId="{DB522BE1-F009-4DE0-879C-632B6519945E}" destId="{83DAE024-F8EA-A440-A4B3-446677EF5718}" srcOrd="1" destOrd="0" presId="urn:microsoft.com/office/officeart/2005/8/layout/process1"/>
    <dgm:cxn modelId="{84121975-AF89-EA4E-8B7A-FFA3A03E3E4F}" type="presParOf" srcId="{25841BB6-9146-BB4E-9CFF-361517D0792E}" destId="{970FB749-12F2-4B43-BF27-B6B4E33E734C}" srcOrd="0" destOrd="0" presId="urn:microsoft.com/office/officeart/2005/8/layout/process1"/>
    <dgm:cxn modelId="{C04CD5A5-7C7D-1845-8800-B188A37E8858}" type="presParOf" srcId="{25841BB6-9146-BB4E-9CFF-361517D0792E}" destId="{0AC57DA3-D027-4640-B2CC-39AE5895E6F8}" srcOrd="1" destOrd="0" presId="urn:microsoft.com/office/officeart/2005/8/layout/process1"/>
    <dgm:cxn modelId="{B50F3866-7757-B047-83EC-BFDF84FCC94B}" type="presParOf" srcId="{0AC57DA3-D027-4640-B2CC-39AE5895E6F8}" destId="{3A827BDC-1458-AE41-B6DA-8A9B907EAA7E}" srcOrd="0" destOrd="0" presId="urn:microsoft.com/office/officeart/2005/8/layout/process1"/>
    <dgm:cxn modelId="{6F95559B-D34D-544B-8130-FAA1BD8FADBF}" type="presParOf" srcId="{25841BB6-9146-BB4E-9CFF-361517D0792E}" destId="{7352FB6C-FCAA-704C-A596-7907AEBA26BB}" srcOrd="2" destOrd="0" presId="urn:microsoft.com/office/officeart/2005/8/layout/process1"/>
    <dgm:cxn modelId="{F3C30B8B-94EC-6C43-A43B-F8F9915F6584}" type="presParOf" srcId="{25841BB6-9146-BB4E-9CFF-361517D0792E}" destId="{54E089B8-7285-E940-84E3-124E62F5AD7E}" srcOrd="3" destOrd="0" presId="urn:microsoft.com/office/officeart/2005/8/layout/process1"/>
    <dgm:cxn modelId="{F6E096AE-3F86-0A4E-91C3-D15504F45A95}" type="presParOf" srcId="{54E089B8-7285-E940-84E3-124E62F5AD7E}" destId="{83DAE024-F8EA-A440-A4B3-446677EF5718}" srcOrd="0" destOrd="0" presId="urn:microsoft.com/office/officeart/2005/8/layout/process1"/>
    <dgm:cxn modelId="{6B5F9D7F-C1DA-C34A-A723-4EE8A6E64352}" type="presParOf" srcId="{25841BB6-9146-BB4E-9CFF-361517D0792E}" destId="{41795269-17B8-5847-AA3C-C6D2B6EC0174}" srcOrd="4" destOrd="0" presId="urn:microsoft.com/office/officeart/2005/8/layout/process1"/>
    <dgm:cxn modelId="{A280B0B5-4054-9A4D-86AA-1992C6350CB0}" type="presParOf" srcId="{25841BB6-9146-BB4E-9CFF-361517D0792E}" destId="{DDCD0DB7-BBA1-FA48-9E6F-B3D38455FAED}" srcOrd="5" destOrd="0" presId="urn:microsoft.com/office/officeart/2005/8/layout/process1"/>
    <dgm:cxn modelId="{E32D781C-382B-E647-AD3E-CFC5C297D1FF}" type="presParOf" srcId="{DDCD0DB7-BBA1-FA48-9E6F-B3D38455FAED}" destId="{A69D0290-1D9F-5A4C-91F1-1B372D888B40}" srcOrd="0" destOrd="0" presId="urn:microsoft.com/office/officeart/2005/8/layout/process1"/>
    <dgm:cxn modelId="{14B15422-C378-0840-A18A-23EAA13C2EF7}" type="presParOf" srcId="{25841BB6-9146-BB4E-9CFF-361517D0792E}" destId="{9B577560-470C-3A42-8377-CC1FD59A55C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DC822F-74D3-4A1E-AC34-53F8115F7A15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6D7E138-9D1A-4D26-8345-61F9C5E2CD55}">
      <dgm:prSet/>
      <dgm:spPr/>
      <dgm:t>
        <a:bodyPr/>
        <a:lstStyle/>
        <a:p>
          <a:r>
            <a:rPr lang="en-US" b="1"/>
            <a:t>Type 1 </a:t>
          </a:r>
          <a:r>
            <a:rPr lang="en-US"/>
            <a:t>- </a:t>
          </a:r>
          <a:r>
            <a:rPr lang="en-US" b="0" i="0"/>
            <a:t>Approximately 5-10% of the people who have diabetes have type 1</a:t>
          </a:r>
          <a:endParaRPr lang="en-US"/>
        </a:p>
      </dgm:t>
    </dgm:pt>
    <dgm:pt modelId="{D20518E4-429F-4D32-A6EA-34D5AFEA7BB0}" type="parTrans" cxnId="{271705D2-2872-4357-923C-BB20435BD9E1}">
      <dgm:prSet/>
      <dgm:spPr/>
      <dgm:t>
        <a:bodyPr/>
        <a:lstStyle/>
        <a:p>
          <a:endParaRPr lang="en-US"/>
        </a:p>
      </dgm:t>
    </dgm:pt>
    <dgm:pt modelId="{7F6F700B-04C5-49EB-BAC5-6F27530FDF13}" type="sibTrans" cxnId="{271705D2-2872-4357-923C-BB20435BD9E1}">
      <dgm:prSet/>
      <dgm:spPr/>
      <dgm:t>
        <a:bodyPr/>
        <a:lstStyle/>
        <a:p>
          <a:endParaRPr lang="en-US"/>
        </a:p>
      </dgm:t>
    </dgm:pt>
    <dgm:pt modelId="{AC67DD31-7FFF-490E-8F64-BD6267BC772E}">
      <dgm:prSet/>
      <dgm:spPr/>
      <dgm:t>
        <a:bodyPr/>
        <a:lstStyle/>
        <a:p>
          <a:r>
            <a:rPr lang="en-US" b="1"/>
            <a:t>Type 2 </a:t>
          </a:r>
          <a:r>
            <a:rPr lang="en-US"/>
            <a:t>- </a:t>
          </a:r>
          <a:r>
            <a:rPr lang="en-US" b="0" i="0"/>
            <a:t>About 90-95% of people with diabetes have type 2.</a:t>
          </a:r>
          <a:endParaRPr lang="en-US"/>
        </a:p>
      </dgm:t>
    </dgm:pt>
    <dgm:pt modelId="{DD6EB6DE-8E49-4521-BD19-19751BB35FA6}" type="parTrans" cxnId="{291004B5-3404-4AD3-8908-1E01C56973DB}">
      <dgm:prSet/>
      <dgm:spPr/>
      <dgm:t>
        <a:bodyPr/>
        <a:lstStyle/>
        <a:p>
          <a:endParaRPr lang="en-US"/>
        </a:p>
      </dgm:t>
    </dgm:pt>
    <dgm:pt modelId="{3F0723E8-A6ED-4F9E-827B-A7388C4387A3}" type="sibTrans" cxnId="{291004B5-3404-4AD3-8908-1E01C56973DB}">
      <dgm:prSet/>
      <dgm:spPr/>
      <dgm:t>
        <a:bodyPr/>
        <a:lstStyle/>
        <a:p>
          <a:endParaRPr lang="en-US"/>
        </a:p>
      </dgm:t>
    </dgm:pt>
    <dgm:pt modelId="{D9472F8D-40FC-4393-86B1-B6E988572072}">
      <dgm:prSet/>
      <dgm:spPr/>
      <dgm:t>
        <a:bodyPr/>
        <a:lstStyle/>
        <a:p>
          <a:r>
            <a:rPr lang="en-US" b="0" i="0"/>
            <a:t>Men are almost twice as likely to develop type 2 diabetes as women.</a:t>
          </a:r>
          <a:endParaRPr lang="en-US"/>
        </a:p>
      </dgm:t>
    </dgm:pt>
    <dgm:pt modelId="{1CF30B89-8533-4B4F-A3A5-3ED6C157C1CE}" type="parTrans" cxnId="{3B6C3F2E-A9ED-4372-9B00-F37300EFFB96}">
      <dgm:prSet/>
      <dgm:spPr/>
      <dgm:t>
        <a:bodyPr/>
        <a:lstStyle/>
        <a:p>
          <a:endParaRPr lang="en-US"/>
        </a:p>
      </dgm:t>
    </dgm:pt>
    <dgm:pt modelId="{FAB590EF-6236-4030-9F6D-3B8A29411218}" type="sibTrans" cxnId="{3B6C3F2E-A9ED-4372-9B00-F37300EFFB96}">
      <dgm:prSet/>
      <dgm:spPr/>
      <dgm:t>
        <a:bodyPr/>
        <a:lstStyle/>
        <a:p>
          <a:endParaRPr lang="en-US"/>
        </a:p>
      </dgm:t>
    </dgm:pt>
    <dgm:pt modelId="{93A0324E-FC74-7C49-945E-4CCCA8BB5E5D}">
      <dgm:prSet/>
      <dgm:spPr/>
      <dgm:t>
        <a:bodyPr/>
        <a:lstStyle/>
        <a:p>
          <a:r>
            <a:rPr lang="en-US" b="0" i="0"/>
            <a:t>Diabetes puts both men and women at greater risk for heart disease, stroke, vision loss, kidney failure, even amputations.</a:t>
          </a:r>
          <a:endParaRPr lang="en-US"/>
        </a:p>
      </dgm:t>
    </dgm:pt>
    <dgm:pt modelId="{DDA9B910-F304-FF47-82E9-A59202D16807}" type="parTrans" cxnId="{DD086478-805B-614F-9C78-C2A95D08C939}">
      <dgm:prSet/>
      <dgm:spPr/>
      <dgm:t>
        <a:bodyPr/>
        <a:lstStyle/>
        <a:p>
          <a:endParaRPr lang="en-US"/>
        </a:p>
      </dgm:t>
    </dgm:pt>
    <dgm:pt modelId="{3CC1C2C5-F1CD-C04D-ABF6-A22514683FCC}" type="sibTrans" cxnId="{DD086478-805B-614F-9C78-C2A95D08C939}">
      <dgm:prSet/>
      <dgm:spPr/>
      <dgm:t>
        <a:bodyPr/>
        <a:lstStyle/>
        <a:p>
          <a:endParaRPr lang="en-US"/>
        </a:p>
      </dgm:t>
    </dgm:pt>
    <dgm:pt modelId="{B3738FD1-635E-DB44-AA4B-78B8239D61A4}" type="pres">
      <dgm:prSet presAssocID="{A2DC822F-74D3-4A1E-AC34-53F8115F7A15}" presName="outerComposite" presStyleCnt="0">
        <dgm:presLayoutVars>
          <dgm:chMax val="5"/>
          <dgm:dir/>
          <dgm:resizeHandles val="exact"/>
        </dgm:presLayoutVars>
      </dgm:prSet>
      <dgm:spPr/>
    </dgm:pt>
    <dgm:pt modelId="{FDE3394B-EB34-9D4E-AF62-1F1E90950B42}" type="pres">
      <dgm:prSet presAssocID="{A2DC822F-74D3-4A1E-AC34-53F8115F7A15}" presName="dummyMaxCanvas" presStyleCnt="0">
        <dgm:presLayoutVars/>
      </dgm:prSet>
      <dgm:spPr/>
    </dgm:pt>
    <dgm:pt modelId="{A4981377-0099-C44E-9297-9710560AF9EE}" type="pres">
      <dgm:prSet presAssocID="{A2DC822F-74D3-4A1E-AC34-53F8115F7A15}" presName="FourNodes_1" presStyleLbl="node1" presStyleIdx="0" presStyleCnt="4">
        <dgm:presLayoutVars>
          <dgm:bulletEnabled val="1"/>
        </dgm:presLayoutVars>
      </dgm:prSet>
      <dgm:spPr/>
    </dgm:pt>
    <dgm:pt modelId="{F7003912-28E6-734E-843D-79D9EF470C60}" type="pres">
      <dgm:prSet presAssocID="{A2DC822F-74D3-4A1E-AC34-53F8115F7A15}" presName="FourNodes_2" presStyleLbl="node1" presStyleIdx="1" presStyleCnt="4">
        <dgm:presLayoutVars>
          <dgm:bulletEnabled val="1"/>
        </dgm:presLayoutVars>
      </dgm:prSet>
      <dgm:spPr/>
    </dgm:pt>
    <dgm:pt modelId="{C8B549EC-2A76-6643-9F1A-203B4F1F5BD4}" type="pres">
      <dgm:prSet presAssocID="{A2DC822F-74D3-4A1E-AC34-53F8115F7A15}" presName="FourNodes_3" presStyleLbl="node1" presStyleIdx="2" presStyleCnt="4">
        <dgm:presLayoutVars>
          <dgm:bulletEnabled val="1"/>
        </dgm:presLayoutVars>
      </dgm:prSet>
      <dgm:spPr/>
    </dgm:pt>
    <dgm:pt modelId="{9E676808-56DF-EA4C-9C54-F910BC186A4A}" type="pres">
      <dgm:prSet presAssocID="{A2DC822F-74D3-4A1E-AC34-53F8115F7A15}" presName="FourNodes_4" presStyleLbl="node1" presStyleIdx="3" presStyleCnt="4">
        <dgm:presLayoutVars>
          <dgm:bulletEnabled val="1"/>
        </dgm:presLayoutVars>
      </dgm:prSet>
      <dgm:spPr/>
    </dgm:pt>
    <dgm:pt modelId="{3BF5CF80-9E95-5F49-8BB4-02F48EEFFC29}" type="pres">
      <dgm:prSet presAssocID="{A2DC822F-74D3-4A1E-AC34-53F8115F7A15}" presName="FourConn_1-2" presStyleLbl="fgAccFollowNode1" presStyleIdx="0" presStyleCnt="3">
        <dgm:presLayoutVars>
          <dgm:bulletEnabled val="1"/>
        </dgm:presLayoutVars>
      </dgm:prSet>
      <dgm:spPr/>
    </dgm:pt>
    <dgm:pt modelId="{90009D4F-F235-C642-B073-ED1A15D3FAB5}" type="pres">
      <dgm:prSet presAssocID="{A2DC822F-74D3-4A1E-AC34-53F8115F7A15}" presName="FourConn_2-3" presStyleLbl="fgAccFollowNode1" presStyleIdx="1" presStyleCnt="3">
        <dgm:presLayoutVars>
          <dgm:bulletEnabled val="1"/>
        </dgm:presLayoutVars>
      </dgm:prSet>
      <dgm:spPr/>
    </dgm:pt>
    <dgm:pt modelId="{E9879603-272F-404E-AD92-CF190C521A9A}" type="pres">
      <dgm:prSet presAssocID="{A2DC822F-74D3-4A1E-AC34-53F8115F7A15}" presName="FourConn_3-4" presStyleLbl="fgAccFollowNode1" presStyleIdx="2" presStyleCnt="3">
        <dgm:presLayoutVars>
          <dgm:bulletEnabled val="1"/>
        </dgm:presLayoutVars>
      </dgm:prSet>
      <dgm:spPr/>
    </dgm:pt>
    <dgm:pt modelId="{16AF5494-F921-FC45-9C79-9CF1F8D67D06}" type="pres">
      <dgm:prSet presAssocID="{A2DC822F-74D3-4A1E-AC34-53F8115F7A15}" presName="FourNodes_1_text" presStyleLbl="node1" presStyleIdx="3" presStyleCnt="4">
        <dgm:presLayoutVars>
          <dgm:bulletEnabled val="1"/>
        </dgm:presLayoutVars>
      </dgm:prSet>
      <dgm:spPr/>
    </dgm:pt>
    <dgm:pt modelId="{D6DB4D39-3B30-384B-B879-D088C8259A93}" type="pres">
      <dgm:prSet presAssocID="{A2DC822F-74D3-4A1E-AC34-53F8115F7A15}" presName="FourNodes_2_text" presStyleLbl="node1" presStyleIdx="3" presStyleCnt="4">
        <dgm:presLayoutVars>
          <dgm:bulletEnabled val="1"/>
        </dgm:presLayoutVars>
      </dgm:prSet>
      <dgm:spPr/>
    </dgm:pt>
    <dgm:pt modelId="{CADA118F-9B6A-FD41-96E7-2CFD4A23BB4F}" type="pres">
      <dgm:prSet presAssocID="{A2DC822F-74D3-4A1E-AC34-53F8115F7A15}" presName="FourNodes_3_text" presStyleLbl="node1" presStyleIdx="3" presStyleCnt="4">
        <dgm:presLayoutVars>
          <dgm:bulletEnabled val="1"/>
        </dgm:presLayoutVars>
      </dgm:prSet>
      <dgm:spPr/>
    </dgm:pt>
    <dgm:pt modelId="{FF876E07-B82B-724B-9E6B-C16CC625FA30}" type="pres">
      <dgm:prSet presAssocID="{A2DC822F-74D3-4A1E-AC34-53F8115F7A1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B149803-7213-BE46-8A3C-A34B3BAA63F7}" type="presOf" srcId="{93A0324E-FC74-7C49-945E-4CCCA8BB5E5D}" destId="{9E676808-56DF-EA4C-9C54-F910BC186A4A}" srcOrd="0" destOrd="0" presId="urn:microsoft.com/office/officeart/2005/8/layout/vProcess5"/>
    <dgm:cxn modelId="{9A5A8E0B-4012-DA49-B57B-24E72029FFAF}" type="presOf" srcId="{AC67DD31-7FFF-490E-8F64-BD6267BC772E}" destId="{D6DB4D39-3B30-384B-B879-D088C8259A93}" srcOrd="1" destOrd="0" presId="urn:microsoft.com/office/officeart/2005/8/layout/vProcess5"/>
    <dgm:cxn modelId="{EBAEE71F-4EE1-FF4A-B420-A161A02753C4}" type="presOf" srcId="{FAB590EF-6236-4030-9F6D-3B8A29411218}" destId="{E9879603-272F-404E-AD92-CF190C521A9A}" srcOrd="0" destOrd="0" presId="urn:microsoft.com/office/officeart/2005/8/layout/vProcess5"/>
    <dgm:cxn modelId="{FB5BE727-3AE9-EB4D-962E-E6C61C308B6B}" type="presOf" srcId="{86D7E138-9D1A-4D26-8345-61F9C5E2CD55}" destId="{16AF5494-F921-FC45-9C79-9CF1F8D67D06}" srcOrd="1" destOrd="0" presId="urn:microsoft.com/office/officeart/2005/8/layout/vProcess5"/>
    <dgm:cxn modelId="{7AF1912A-0AD7-9B42-9C7E-C15E0486328A}" type="presOf" srcId="{D9472F8D-40FC-4393-86B1-B6E988572072}" destId="{CADA118F-9B6A-FD41-96E7-2CFD4A23BB4F}" srcOrd="1" destOrd="0" presId="urn:microsoft.com/office/officeart/2005/8/layout/vProcess5"/>
    <dgm:cxn modelId="{3B6C3F2E-A9ED-4372-9B00-F37300EFFB96}" srcId="{A2DC822F-74D3-4A1E-AC34-53F8115F7A15}" destId="{D9472F8D-40FC-4393-86B1-B6E988572072}" srcOrd="2" destOrd="0" parTransId="{1CF30B89-8533-4B4F-A3A5-3ED6C157C1CE}" sibTransId="{FAB590EF-6236-4030-9F6D-3B8A29411218}"/>
    <dgm:cxn modelId="{3457BF51-3297-8D4A-8492-CAC87646F363}" type="presOf" srcId="{86D7E138-9D1A-4D26-8345-61F9C5E2CD55}" destId="{A4981377-0099-C44E-9297-9710560AF9EE}" srcOrd="0" destOrd="0" presId="urn:microsoft.com/office/officeart/2005/8/layout/vProcess5"/>
    <dgm:cxn modelId="{1C791770-E8D1-BA4E-81E6-AA2BB058D860}" type="presOf" srcId="{D9472F8D-40FC-4393-86B1-B6E988572072}" destId="{C8B549EC-2A76-6643-9F1A-203B4F1F5BD4}" srcOrd="0" destOrd="0" presId="urn:microsoft.com/office/officeart/2005/8/layout/vProcess5"/>
    <dgm:cxn modelId="{DD086478-805B-614F-9C78-C2A95D08C939}" srcId="{A2DC822F-74D3-4A1E-AC34-53F8115F7A15}" destId="{93A0324E-FC74-7C49-945E-4CCCA8BB5E5D}" srcOrd="3" destOrd="0" parTransId="{DDA9B910-F304-FF47-82E9-A59202D16807}" sibTransId="{3CC1C2C5-F1CD-C04D-ABF6-A22514683FCC}"/>
    <dgm:cxn modelId="{EA2DD289-4429-3440-B3FF-54C639D902EB}" type="presOf" srcId="{A2DC822F-74D3-4A1E-AC34-53F8115F7A15}" destId="{B3738FD1-635E-DB44-AA4B-78B8239D61A4}" srcOrd="0" destOrd="0" presId="urn:microsoft.com/office/officeart/2005/8/layout/vProcess5"/>
    <dgm:cxn modelId="{94185F91-08AF-804B-90DC-73B47BABB7DB}" type="presOf" srcId="{7F6F700B-04C5-49EB-BAC5-6F27530FDF13}" destId="{3BF5CF80-9E95-5F49-8BB4-02F48EEFFC29}" srcOrd="0" destOrd="0" presId="urn:microsoft.com/office/officeart/2005/8/layout/vProcess5"/>
    <dgm:cxn modelId="{1A45CDA2-BBF4-FB4C-8695-CF4E25AA325A}" type="presOf" srcId="{3F0723E8-A6ED-4F9E-827B-A7388C4387A3}" destId="{90009D4F-F235-C642-B073-ED1A15D3FAB5}" srcOrd="0" destOrd="0" presId="urn:microsoft.com/office/officeart/2005/8/layout/vProcess5"/>
    <dgm:cxn modelId="{291004B5-3404-4AD3-8908-1E01C56973DB}" srcId="{A2DC822F-74D3-4A1E-AC34-53F8115F7A15}" destId="{AC67DD31-7FFF-490E-8F64-BD6267BC772E}" srcOrd="1" destOrd="0" parTransId="{DD6EB6DE-8E49-4521-BD19-19751BB35FA6}" sibTransId="{3F0723E8-A6ED-4F9E-827B-A7388C4387A3}"/>
    <dgm:cxn modelId="{271705D2-2872-4357-923C-BB20435BD9E1}" srcId="{A2DC822F-74D3-4A1E-AC34-53F8115F7A15}" destId="{86D7E138-9D1A-4D26-8345-61F9C5E2CD55}" srcOrd="0" destOrd="0" parTransId="{D20518E4-429F-4D32-A6EA-34D5AFEA7BB0}" sibTransId="{7F6F700B-04C5-49EB-BAC5-6F27530FDF13}"/>
    <dgm:cxn modelId="{03F32BD7-B94B-3047-9A2E-FE11F218830A}" type="presOf" srcId="{AC67DD31-7FFF-490E-8F64-BD6267BC772E}" destId="{F7003912-28E6-734E-843D-79D9EF470C60}" srcOrd="0" destOrd="0" presId="urn:microsoft.com/office/officeart/2005/8/layout/vProcess5"/>
    <dgm:cxn modelId="{607C2AFB-2F72-3242-B0E9-3058F0CF60D5}" type="presOf" srcId="{93A0324E-FC74-7C49-945E-4CCCA8BB5E5D}" destId="{FF876E07-B82B-724B-9E6B-C16CC625FA30}" srcOrd="1" destOrd="0" presId="urn:microsoft.com/office/officeart/2005/8/layout/vProcess5"/>
    <dgm:cxn modelId="{81A5690A-28DA-5E48-9496-1C931864AFA2}" type="presParOf" srcId="{B3738FD1-635E-DB44-AA4B-78B8239D61A4}" destId="{FDE3394B-EB34-9D4E-AF62-1F1E90950B42}" srcOrd="0" destOrd="0" presId="urn:microsoft.com/office/officeart/2005/8/layout/vProcess5"/>
    <dgm:cxn modelId="{F4926BD2-A373-EB41-A882-27D823C4ABAA}" type="presParOf" srcId="{B3738FD1-635E-DB44-AA4B-78B8239D61A4}" destId="{A4981377-0099-C44E-9297-9710560AF9EE}" srcOrd="1" destOrd="0" presId="urn:microsoft.com/office/officeart/2005/8/layout/vProcess5"/>
    <dgm:cxn modelId="{1C11D2E7-5DAB-D54B-98EF-2252E0098C90}" type="presParOf" srcId="{B3738FD1-635E-DB44-AA4B-78B8239D61A4}" destId="{F7003912-28E6-734E-843D-79D9EF470C60}" srcOrd="2" destOrd="0" presId="urn:microsoft.com/office/officeart/2005/8/layout/vProcess5"/>
    <dgm:cxn modelId="{4718D5D5-BF77-344E-86A9-F96A027018F6}" type="presParOf" srcId="{B3738FD1-635E-DB44-AA4B-78B8239D61A4}" destId="{C8B549EC-2A76-6643-9F1A-203B4F1F5BD4}" srcOrd="3" destOrd="0" presId="urn:microsoft.com/office/officeart/2005/8/layout/vProcess5"/>
    <dgm:cxn modelId="{60293AFD-CC21-B640-91D6-48249E1A05D1}" type="presParOf" srcId="{B3738FD1-635E-DB44-AA4B-78B8239D61A4}" destId="{9E676808-56DF-EA4C-9C54-F910BC186A4A}" srcOrd="4" destOrd="0" presId="urn:microsoft.com/office/officeart/2005/8/layout/vProcess5"/>
    <dgm:cxn modelId="{70EF9F77-80D5-5F42-AE4E-D24166CCD9FD}" type="presParOf" srcId="{B3738FD1-635E-DB44-AA4B-78B8239D61A4}" destId="{3BF5CF80-9E95-5F49-8BB4-02F48EEFFC29}" srcOrd="5" destOrd="0" presId="urn:microsoft.com/office/officeart/2005/8/layout/vProcess5"/>
    <dgm:cxn modelId="{D801EAF6-3D6C-5645-B226-35697786B577}" type="presParOf" srcId="{B3738FD1-635E-DB44-AA4B-78B8239D61A4}" destId="{90009D4F-F235-C642-B073-ED1A15D3FAB5}" srcOrd="6" destOrd="0" presId="urn:microsoft.com/office/officeart/2005/8/layout/vProcess5"/>
    <dgm:cxn modelId="{99B5D34C-9228-9746-96CB-06981EEC987C}" type="presParOf" srcId="{B3738FD1-635E-DB44-AA4B-78B8239D61A4}" destId="{E9879603-272F-404E-AD92-CF190C521A9A}" srcOrd="7" destOrd="0" presId="urn:microsoft.com/office/officeart/2005/8/layout/vProcess5"/>
    <dgm:cxn modelId="{64B6E5F7-9FAF-264F-8F30-0CA5BC93F379}" type="presParOf" srcId="{B3738FD1-635E-DB44-AA4B-78B8239D61A4}" destId="{16AF5494-F921-FC45-9C79-9CF1F8D67D06}" srcOrd="8" destOrd="0" presId="urn:microsoft.com/office/officeart/2005/8/layout/vProcess5"/>
    <dgm:cxn modelId="{4FD6E2F5-C759-B24B-8FDD-4394658169DB}" type="presParOf" srcId="{B3738FD1-635E-DB44-AA4B-78B8239D61A4}" destId="{D6DB4D39-3B30-384B-B879-D088C8259A93}" srcOrd="9" destOrd="0" presId="urn:microsoft.com/office/officeart/2005/8/layout/vProcess5"/>
    <dgm:cxn modelId="{1692F0C3-9438-F644-81CD-F0A8ED9A8C8B}" type="presParOf" srcId="{B3738FD1-635E-DB44-AA4B-78B8239D61A4}" destId="{CADA118F-9B6A-FD41-96E7-2CFD4A23BB4F}" srcOrd="10" destOrd="0" presId="urn:microsoft.com/office/officeart/2005/8/layout/vProcess5"/>
    <dgm:cxn modelId="{069CEA9B-C8E3-4944-B176-E0FDBA9273BB}" type="presParOf" srcId="{B3738FD1-635E-DB44-AA4B-78B8239D61A4}" destId="{FF876E07-B82B-724B-9E6B-C16CC625FA3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ACC47F-2169-4A58-953D-7587B13E6C91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1180B5D-2216-4018-BE84-11C34A55DBE3}">
      <dgm:prSet/>
      <dgm:spPr/>
      <dgm:t>
        <a:bodyPr/>
        <a:lstStyle/>
        <a:p>
          <a:endParaRPr lang="en-US" dirty="0"/>
        </a:p>
        <a:p>
          <a:r>
            <a:rPr lang="en-US" dirty="0"/>
            <a:t>Males between the age groups 10-30 spend between 3 – 3.5 days recuperating in the hospital</a:t>
          </a:r>
        </a:p>
      </dgm:t>
    </dgm:pt>
    <dgm:pt modelId="{CA6EF378-D19A-4494-9D56-4D986020C8B8}" type="parTrans" cxnId="{030B8F16-2FFC-4501-B093-4EB7F1C843C5}">
      <dgm:prSet/>
      <dgm:spPr/>
      <dgm:t>
        <a:bodyPr/>
        <a:lstStyle/>
        <a:p>
          <a:endParaRPr lang="en-US"/>
        </a:p>
      </dgm:t>
    </dgm:pt>
    <dgm:pt modelId="{9E52565B-6201-4F18-8EA8-DCF671A40509}" type="sibTrans" cxnId="{030B8F16-2FFC-4501-B093-4EB7F1C843C5}">
      <dgm:prSet/>
      <dgm:spPr/>
      <dgm:t>
        <a:bodyPr/>
        <a:lstStyle/>
        <a:p>
          <a:endParaRPr lang="en-US"/>
        </a:p>
      </dgm:t>
    </dgm:pt>
    <dgm:pt modelId="{83914967-483E-4F7F-A477-0DC042E278B6}">
      <dgm:prSet/>
      <dgm:spPr/>
      <dgm:t>
        <a:bodyPr/>
        <a:lstStyle/>
        <a:p>
          <a:r>
            <a:rPr lang="en-US"/>
            <a:t>However, the data shows a steady however, small upward spike for individuals between the age groups 40-90, with the longest hospital stay occurring with individuals older than 90</a:t>
          </a:r>
        </a:p>
      </dgm:t>
    </dgm:pt>
    <dgm:pt modelId="{09004EB3-D7DE-4769-803F-8B18F977C4F7}" type="parTrans" cxnId="{62CBAC59-7D8D-4872-A28E-695C19AD6ACD}">
      <dgm:prSet/>
      <dgm:spPr/>
      <dgm:t>
        <a:bodyPr/>
        <a:lstStyle/>
        <a:p>
          <a:endParaRPr lang="en-US"/>
        </a:p>
      </dgm:t>
    </dgm:pt>
    <dgm:pt modelId="{4EFEF706-E046-41B9-98B2-9E72CEA603AF}" type="sibTrans" cxnId="{62CBAC59-7D8D-4872-A28E-695C19AD6ACD}">
      <dgm:prSet/>
      <dgm:spPr/>
      <dgm:t>
        <a:bodyPr/>
        <a:lstStyle/>
        <a:p>
          <a:endParaRPr lang="en-US"/>
        </a:p>
      </dgm:t>
    </dgm:pt>
    <dgm:pt modelId="{6A00AE65-B8A0-3F4B-B9AA-13B18DD53EB8}" type="pres">
      <dgm:prSet presAssocID="{1CACC47F-2169-4A58-953D-7587B13E6C91}" presName="vert0" presStyleCnt="0">
        <dgm:presLayoutVars>
          <dgm:dir/>
          <dgm:animOne val="branch"/>
          <dgm:animLvl val="lvl"/>
        </dgm:presLayoutVars>
      </dgm:prSet>
      <dgm:spPr/>
    </dgm:pt>
    <dgm:pt modelId="{DB703146-2622-8841-B8E0-D6E3CFF688A2}" type="pres">
      <dgm:prSet presAssocID="{11180B5D-2216-4018-BE84-11C34A55DBE3}" presName="thickLine" presStyleLbl="alignNode1" presStyleIdx="0" presStyleCnt="2"/>
      <dgm:spPr/>
    </dgm:pt>
    <dgm:pt modelId="{67ED3D5C-2073-2244-B4D4-E5B12450E74A}" type="pres">
      <dgm:prSet presAssocID="{11180B5D-2216-4018-BE84-11C34A55DBE3}" presName="horz1" presStyleCnt="0"/>
      <dgm:spPr/>
    </dgm:pt>
    <dgm:pt modelId="{011DD414-081F-7A49-A32B-05FE9C3B2052}" type="pres">
      <dgm:prSet presAssocID="{11180B5D-2216-4018-BE84-11C34A55DBE3}" presName="tx1" presStyleLbl="revTx" presStyleIdx="0" presStyleCnt="2"/>
      <dgm:spPr/>
    </dgm:pt>
    <dgm:pt modelId="{49D42C38-A018-8A42-88D3-A58C2C2E7D1B}" type="pres">
      <dgm:prSet presAssocID="{11180B5D-2216-4018-BE84-11C34A55DBE3}" presName="vert1" presStyleCnt="0"/>
      <dgm:spPr/>
    </dgm:pt>
    <dgm:pt modelId="{5C320526-823A-F946-ADE7-7074EB238B1B}" type="pres">
      <dgm:prSet presAssocID="{83914967-483E-4F7F-A477-0DC042E278B6}" presName="thickLine" presStyleLbl="alignNode1" presStyleIdx="1" presStyleCnt="2"/>
      <dgm:spPr/>
    </dgm:pt>
    <dgm:pt modelId="{0F1A06A0-02B1-DA48-BA4F-C663A1134A6F}" type="pres">
      <dgm:prSet presAssocID="{83914967-483E-4F7F-A477-0DC042E278B6}" presName="horz1" presStyleCnt="0"/>
      <dgm:spPr/>
    </dgm:pt>
    <dgm:pt modelId="{294F961B-F61F-2645-9A31-5EAA36C4204B}" type="pres">
      <dgm:prSet presAssocID="{83914967-483E-4F7F-A477-0DC042E278B6}" presName="tx1" presStyleLbl="revTx" presStyleIdx="1" presStyleCnt="2"/>
      <dgm:spPr/>
    </dgm:pt>
    <dgm:pt modelId="{A6F8C09F-670B-6D4C-A903-AD649B50E668}" type="pres">
      <dgm:prSet presAssocID="{83914967-483E-4F7F-A477-0DC042E278B6}" presName="vert1" presStyleCnt="0"/>
      <dgm:spPr/>
    </dgm:pt>
  </dgm:ptLst>
  <dgm:cxnLst>
    <dgm:cxn modelId="{030B8F16-2FFC-4501-B093-4EB7F1C843C5}" srcId="{1CACC47F-2169-4A58-953D-7587B13E6C91}" destId="{11180B5D-2216-4018-BE84-11C34A55DBE3}" srcOrd="0" destOrd="0" parTransId="{CA6EF378-D19A-4494-9D56-4D986020C8B8}" sibTransId="{9E52565B-6201-4F18-8EA8-DCF671A40509}"/>
    <dgm:cxn modelId="{8075BD34-9394-E241-B16F-F8B923E750AF}" type="presOf" srcId="{83914967-483E-4F7F-A477-0DC042E278B6}" destId="{294F961B-F61F-2645-9A31-5EAA36C4204B}" srcOrd="0" destOrd="0" presId="urn:microsoft.com/office/officeart/2008/layout/LinedList"/>
    <dgm:cxn modelId="{62CBAC59-7D8D-4872-A28E-695C19AD6ACD}" srcId="{1CACC47F-2169-4A58-953D-7587B13E6C91}" destId="{83914967-483E-4F7F-A477-0DC042E278B6}" srcOrd="1" destOrd="0" parTransId="{09004EB3-D7DE-4769-803F-8B18F977C4F7}" sibTransId="{4EFEF706-E046-41B9-98B2-9E72CEA603AF}"/>
    <dgm:cxn modelId="{DAC2E866-C24C-E549-A6F6-C60428D32E99}" type="presOf" srcId="{11180B5D-2216-4018-BE84-11C34A55DBE3}" destId="{011DD414-081F-7A49-A32B-05FE9C3B2052}" srcOrd="0" destOrd="0" presId="urn:microsoft.com/office/officeart/2008/layout/LinedList"/>
    <dgm:cxn modelId="{2D84F8D4-CEBF-6D4A-990A-D6193F5BA097}" type="presOf" srcId="{1CACC47F-2169-4A58-953D-7587B13E6C91}" destId="{6A00AE65-B8A0-3F4B-B9AA-13B18DD53EB8}" srcOrd="0" destOrd="0" presId="urn:microsoft.com/office/officeart/2008/layout/LinedList"/>
    <dgm:cxn modelId="{6999C7AC-4B3F-E445-B2B2-14CDA2AF385A}" type="presParOf" srcId="{6A00AE65-B8A0-3F4B-B9AA-13B18DD53EB8}" destId="{DB703146-2622-8841-B8E0-D6E3CFF688A2}" srcOrd="0" destOrd="0" presId="urn:microsoft.com/office/officeart/2008/layout/LinedList"/>
    <dgm:cxn modelId="{A4C52FC8-526C-0F46-8A6C-D2F883473C43}" type="presParOf" srcId="{6A00AE65-B8A0-3F4B-B9AA-13B18DD53EB8}" destId="{67ED3D5C-2073-2244-B4D4-E5B12450E74A}" srcOrd="1" destOrd="0" presId="urn:microsoft.com/office/officeart/2008/layout/LinedList"/>
    <dgm:cxn modelId="{8BBB8496-1739-6A4A-9EF9-3FBD11102AD5}" type="presParOf" srcId="{67ED3D5C-2073-2244-B4D4-E5B12450E74A}" destId="{011DD414-081F-7A49-A32B-05FE9C3B2052}" srcOrd="0" destOrd="0" presId="urn:microsoft.com/office/officeart/2008/layout/LinedList"/>
    <dgm:cxn modelId="{7FCEF264-01DC-5249-91B9-BC170C976235}" type="presParOf" srcId="{67ED3D5C-2073-2244-B4D4-E5B12450E74A}" destId="{49D42C38-A018-8A42-88D3-A58C2C2E7D1B}" srcOrd="1" destOrd="0" presId="urn:microsoft.com/office/officeart/2008/layout/LinedList"/>
    <dgm:cxn modelId="{2B19A6EE-3F00-C341-ADD9-81D07C1EB5B3}" type="presParOf" srcId="{6A00AE65-B8A0-3F4B-B9AA-13B18DD53EB8}" destId="{5C320526-823A-F946-ADE7-7074EB238B1B}" srcOrd="2" destOrd="0" presId="urn:microsoft.com/office/officeart/2008/layout/LinedList"/>
    <dgm:cxn modelId="{B5B8C2E2-F116-DC4E-B695-7D9FCB322244}" type="presParOf" srcId="{6A00AE65-B8A0-3F4B-B9AA-13B18DD53EB8}" destId="{0F1A06A0-02B1-DA48-BA4F-C663A1134A6F}" srcOrd="3" destOrd="0" presId="urn:microsoft.com/office/officeart/2008/layout/LinedList"/>
    <dgm:cxn modelId="{384BAB26-23A2-4840-99AF-F0485A120915}" type="presParOf" srcId="{0F1A06A0-02B1-DA48-BA4F-C663A1134A6F}" destId="{294F961B-F61F-2645-9A31-5EAA36C4204B}" srcOrd="0" destOrd="0" presId="urn:microsoft.com/office/officeart/2008/layout/LinedList"/>
    <dgm:cxn modelId="{53731D58-BFC5-634A-937C-7E9988B8BEFD}" type="presParOf" srcId="{0F1A06A0-02B1-DA48-BA4F-C663A1134A6F}" destId="{A6F8C09F-670B-6D4C-A903-AD649B50E6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FB749-12F2-4B43-BF27-B6B4E33E734C}">
      <dsp:nvSpPr>
        <dsp:cNvPr id="0" name=""/>
        <dsp:cNvSpPr/>
      </dsp:nvSpPr>
      <dsp:spPr>
        <a:xfrm>
          <a:off x="4621" y="778134"/>
          <a:ext cx="2020453" cy="27962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Diabetes is a chronic health condition that affects how your body turns food into energy.</a:t>
          </a:r>
          <a:endParaRPr lang="en-US" sz="1800" kern="1200" dirty="0"/>
        </a:p>
      </dsp:txBody>
      <dsp:txXfrm>
        <a:off x="63798" y="837311"/>
        <a:ext cx="1902099" cy="2677921"/>
      </dsp:txXfrm>
    </dsp:sp>
    <dsp:sp modelId="{0AC57DA3-D027-4640-B2CC-39AE5895E6F8}">
      <dsp:nvSpPr>
        <dsp:cNvPr id="0" name=""/>
        <dsp:cNvSpPr/>
      </dsp:nvSpPr>
      <dsp:spPr>
        <a:xfrm>
          <a:off x="2227119" y="1925735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227119" y="2025949"/>
        <a:ext cx="299835" cy="300644"/>
      </dsp:txXfrm>
    </dsp:sp>
    <dsp:sp modelId="{7352FB6C-FCAA-704C-A596-7907AEBA26BB}">
      <dsp:nvSpPr>
        <dsp:cNvPr id="0" name=""/>
        <dsp:cNvSpPr/>
      </dsp:nvSpPr>
      <dsp:spPr>
        <a:xfrm>
          <a:off x="2833255" y="778134"/>
          <a:ext cx="2020453" cy="2796275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Your body breaks down most of the food you eat into sugar (glucose) and releases it into your bloodstream.</a:t>
          </a:r>
          <a:endParaRPr lang="en-US" sz="1800" kern="1200"/>
        </a:p>
      </dsp:txBody>
      <dsp:txXfrm>
        <a:off x="2892432" y="837311"/>
        <a:ext cx="1902099" cy="2677921"/>
      </dsp:txXfrm>
    </dsp:sp>
    <dsp:sp modelId="{54E089B8-7285-E940-84E3-124E62F5AD7E}">
      <dsp:nvSpPr>
        <dsp:cNvPr id="0" name=""/>
        <dsp:cNvSpPr/>
      </dsp:nvSpPr>
      <dsp:spPr>
        <a:xfrm>
          <a:off x="5055754" y="1925735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055754" y="2025949"/>
        <a:ext cx="299835" cy="300644"/>
      </dsp:txXfrm>
    </dsp:sp>
    <dsp:sp modelId="{41795269-17B8-5847-AA3C-C6D2B6EC0174}">
      <dsp:nvSpPr>
        <dsp:cNvPr id="0" name=""/>
        <dsp:cNvSpPr/>
      </dsp:nvSpPr>
      <dsp:spPr>
        <a:xfrm>
          <a:off x="5661890" y="778134"/>
          <a:ext cx="2020453" cy="2796275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When your blood sugar goes up, it signals your pancreas to release insulin which acts like a key to let the blood sugar into your body’s cells for use as energy. </a:t>
          </a:r>
          <a:endParaRPr lang="en-US" sz="1800" kern="1200" dirty="0"/>
        </a:p>
      </dsp:txBody>
      <dsp:txXfrm>
        <a:off x="5721067" y="837311"/>
        <a:ext cx="1902099" cy="2677921"/>
      </dsp:txXfrm>
    </dsp:sp>
    <dsp:sp modelId="{DDCD0DB7-BBA1-FA48-9E6F-B3D38455FAED}">
      <dsp:nvSpPr>
        <dsp:cNvPr id="0" name=""/>
        <dsp:cNvSpPr/>
      </dsp:nvSpPr>
      <dsp:spPr>
        <a:xfrm>
          <a:off x="7884389" y="1925735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884389" y="2025949"/>
        <a:ext cx="299835" cy="300644"/>
      </dsp:txXfrm>
    </dsp:sp>
    <dsp:sp modelId="{9B577560-470C-3A42-8377-CC1FD59A55CE}">
      <dsp:nvSpPr>
        <dsp:cNvPr id="0" name=""/>
        <dsp:cNvSpPr/>
      </dsp:nvSpPr>
      <dsp:spPr>
        <a:xfrm>
          <a:off x="8490525" y="778134"/>
          <a:ext cx="2020453" cy="2796275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With diabetes, your body doesn’t make enough insulin or can’t use it as well as it should. </a:t>
          </a:r>
          <a:endParaRPr lang="en-US" sz="1800" kern="1200"/>
        </a:p>
      </dsp:txBody>
      <dsp:txXfrm>
        <a:off x="8549702" y="837311"/>
        <a:ext cx="1902099" cy="2677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81377-0099-C44E-9297-9710560AF9EE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Type 1 </a:t>
          </a:r>
          <a:r>
            <a:rPr lang="en-US" sz="2100" kern="1200"/>
            <a:t>- </a:t>
          </a:r>
          <a:r>
            <a:rPr lang="en-US" sz="2100" b="0" i="0" kern="1200"/>
            <a:t>Approximately 5-10% of the people who have diabetes have type 1</a:t>
          </a:r>
          <a:endParaRPr lang="en-US" sz="2100" kern="1200"/>
        </a:p>
      </dsp:txBody>
      <dsp:txXfrm>
        <a:off x="28038" y="28038"/>
        <a:ext cx="7298593" cy="901218"/>
      </dsp:txXfrm>
    </dsp:sp>
    <dsp:sp modelId="{F7003912-28E6-734E-843D-79D9EF470C60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Type 2 </a:t>
          </a:r>
          <a:r>
            <a:rPr lang="en-US" sz="2100" kern="1200"/>
            <a:t>- </a:t>
          </a:r>
          <a:r>
            <a:rPr lang="en-US" sz="2100" b="0" i="0" kern="1200"/>
            <a:t>About 90-95% of people with diabetes have type 2.</a:t>
          </a:r>
          <a:endParaRPr lang="en-US" sz="2100" kern="1200"/>
        </a:p>
      </dsp:txBody>
      <dsp:txXfrm>
        <a:off x="732583" y="1159385"/>
        <a:ext cx="7029617" cy="901218"/>
      </dsp:txXfrm>
    </dsp:sp>
    <dsp:sp modelId="{C8B549EC-2A76-6643-9F1A-203B4F1F5BD4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Men are almost twice as likely to develop type 2 diabetes as women.</a:t>
          </a:r>
          <a:endParaRPr lang="en-US" sz="2100" kern="1200"/>
        </a:p>
      </dsp:txBody>
      <dsp:txXfrm>
        <a:off x="1426612" y="2290733"/>
        <a:ext cx="7040133" cy="901218"/>
      </dsp:txXfrm>
    </dsp:sp>
    <dsp:sp modelId="{9E676808-56DF-EA4C-9C54-F910BC186A4A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Diabetes puts both men and women at greater risk for heart disease, stroke, vision loss, kidney failure, even amputations.</a:t>
          </a:r>
          <a:endParaRPr lang="en-US" sz="2100" kern="1200"/>
        </a:p>
      </dsp:txBody>
      <dsp:txXfrm>
        <a:off x="2131157" y="3422081"/>
        <a:ext cx="7029617" cy="901218"/>
      </dsp:txXfrm>
    </dsp:sp>
    <dsp:sp modelId="{3BF5CF80-9E95-5F49-8BB4-02F48EEFFC29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90009D4F-F235-C642-B073-ED1A15D3FAB5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E9879603-272F-404E-AD92-CF190C521A9A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03146-2622-8841-B8E0-D6E3CFF688A2}">
      <dsp:nvSpPr>
        <dsp:cNvPr id="0" name=""/>
        <dsp:cNvSpPr/>
      </dsp:nvSpPr>
      <dsp:spPr>
        <a:xfrm>
          <a:off x="0" y="0"/>
          <a:ext cx="495896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11DD414-081F-7A49-A32B-05FE9C3B2052}">
      <dsp:nvSpPr>
        <dsp:cNvPr id="0" name=""/>
        <dsp:cNvSpPr/>
      </dsp:nvSpPr>
      <dsp:spPr>
        <a:xfrm>
          <a:off x="0" y="0"/>
          <a:ext cx="4958965" cy="195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Males between the age groups 10-30 spend between 3 – 3.5 days recuperating in the hospital</a:t>
          </a:r>
        </a:p>
      </dsp:txBody>
      <dsp:txXfrm>
        <a:off x="0" y="0"/>
        <a:ext cx="4958965" cy="1958886"/>
      </dsp:txXfrm>
    </dsp:sp>
    <dsp:sp modelId="{5C320526-823A-F946-ADE7-7074EB238B1B}">
      <dsp:nvSpPr>
        <dsp:cNvPr id="0" name=""/>
        <dsp:cNvSpPr/>
      </dsp:nvSpPr>
      <dsp:spPr>
        <a:xfrm>
          <a:off x="0" y="1958886"/>
          <a:ext cx="4958965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4F961B-F61F-2645-9A31-5EAA36C4204B}">
      <dsp:nvSpPr>
        <dsp:cNvPr id="0" name=""/>
        <dsp:cNvSpPr/>
      </dsp:nvSpPr>
      <dsp:spPr>
        <a:xfrm>
          <a:off x="0" y="1958886"/>
          <a:ext cx="4958965" cy="195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However, the data shows a steady however, small upward spike for individuals between the age groups 40-90, with the longest hospital stay occurring with individuals older than 90</a:t>
          </a:r>
        </a:p>
      </dsp:txBody>
      <dsp:txXfrm>
        <a:off x="0" y="1958886"/>
        <a:ext cx="4958965" cy="1958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D14B-89B7-B51A-0F4C-F13360DB2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51082-29F9-E59E-04F1-4AA4800ED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033F-378C-CB98-2C34-3D5B9E19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7A40-9B73-7D45-A554-DBCCC703298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8589E-C963-358E-82B9-A7B25393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073EA-CA60-DCF3-DEB7-72140E86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73D-A99E-DA42-A2AA-801B6514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4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EE72-52E7-94ED-A78A-9E3D405A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4DC8F-B306-A9EB-484C-ACB417AD2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20898-9916-AE1D-58D7-400EF984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7A40-9B73-7D45-A554-DBCCC703298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7AEAD-6D20-36C2-62AC-6CBA24E3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F09FF-805B-D011-25D0-F07433AF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73D-A99E-DA42-A2AA-801B6514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A5AF6-2D92-7334-0F9F-E62D1C41C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9E465-02C5-D29A-4FC3-BE68FFB80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E05A6-488C-3B48-4929-8E13AE1F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7A40-9B73-7D45-A554-DBCCC703298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8428-62AF-59BA-71C3-DB6FC5FE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287C1-F205-D5F0-D572-180CBC3B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73D-A99E-DA42-A2AA-801B6514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8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69C3-A540-F7A1-084E-559F0C88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5D6F-B392-A4A7-7CC9-5F33C90DD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D04E1-E081-19F2-EF8F-ADF69E8F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7A40-9B73-7D45-A554-DBCCC703298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F18E7-1BEE-9327-9E8E-A781D4AC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E2493-03C7-D3DB-3EC7-ED6731AE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73D-A99E-DA42-A2AA-801B6514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6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2BA4-E672-7D94-4FC0-34D7A6D1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87110-7FE3-5CDE-3647-FCB989632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544F5-1E6F-B28E-BB10-F406D6B3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7A40-9B73-7D45-A554-DBCCC703298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8110-220F-D820-7DAF-5BE1AC6A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9BA00-F5EB-CAAA-22A8-04286A43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73D-A99E-DA42-A2AA-801B6514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1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2D24-9D60-6F21-8ED3-96E20222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0B14-A224-10F1-6CC0-AB8598617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481CA-7113-035C-CBFA-5E299707F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5F2B3-856C-4AAA-0EC5-E9DE6672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7A40-9B73-7D45-A554-DBCCC703298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0FA1-2352-0F6A-0ED2-224B4734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CDAD0-E1F1-6561-BDD2-F418CC44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73D-A99E-DA42-A2AA-801B6514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6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6FD3-7E7A-D0A7-F458-E5E2ED4A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D7626-841A-B33E-D059-17997FFD8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22FC7-BCBC-2070-6852-115448CAC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95607-FB93-92C1-F793-2A5466980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9865C-2B34-D026-1226-161471B50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2DA9F-E554-E03F-0F72-6F06BE4B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7A40-9B73-7D45-A554-DBCCC703298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B06A78-E29A-BFAB-D144-BABFF262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4805C-4210-D9A2-FE9A-79AE5973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73D-A99E-DA42-A2AA-801B6514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0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02AF-2FCB-9289-6D09-9289CF48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FA43C-9846-1C59-11EC-8A7B9B8C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7A40-9B73-7D45-A554-DBCCC703298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A5664-0F2F-608E-ADF5-7A2E23C1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321A8-7A00-8CBB-83D4-2DF09C57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73D-A99E-DA42-A2AA-801B6514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0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97CE9-EAC1-DDFF-405E-BF68E71C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7A40-9B73-7D45-A554-DBCCC703298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9B541-29CB-5787-06C0-73AFBEA1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CF0D4-6711-BAAA-760E-AA628C3B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73D-A99E-DA42-A2AA-801B6514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2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358E-1C17-72A8-7451-8F0DA332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72862-C0F4-1028-07F9-CBFDABE95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9704D-372E-61AA-9C9A-C0C5AFF90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89D3C-BF77-3603-389D-C4FC5157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7A40-9B73-7D45-A554-DBCCC703298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FFA1C-BE4B-2681-293C-C45E1996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2F42D-3810-05CE-0E61-EAA1ADA4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73D-A99E-DA42-A2AA-801B6514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2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90A4-1F7D-BD35-EFF2-67C0D7F2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C8F66-39D7-EEEC-5D75-D55A61D1E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0B940-0785-63F6-42B8-FFD588EB1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0E5F7-C0F4-F07A-C484-795A7A4D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7A40-9B73-7D45-A554-DBCCC703298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D2326-3505-FF9A-1DA6-C140CB91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B2E4-F2DA-0FAA-1EAA-14FF257F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73D-A99E-DA42-A2AA-801B6514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3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BA0AB-F9F1-860F-9BE0-B8F084977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1F453-7159-56E8-C9BC-3D3B5145B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E9037-1DD6-4E15-01C8-A75E59D0C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27A40-9B73-7D45-A554-DBCCC703298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FC09D-64E3-82EF-41CF-4A10DBBA1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CD88A-4D2E-428F-0FF7-5C2620FB2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3073D-A99E-DA42-A2AA-801B6514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1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40789-7F91-BD33-DD46-8E43B2719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737585"/>
            <a:ext cx="4670097" cy="3656285"/>
          </a:xfrm>
        </p:spPr>
        <p:txBody>
          <a:bodyPr anchor="b">
            <a:normAutofit/>
          </a:bodyPr>
          <a:lstStyle/>
          <a:p>
            <a:br>
              <a:rPr lang="en-US" sz="4800" i="1"/>
            </a:br>
            <a:br>
              <a:rPr lang="en-US" sz="4800" i="1"/>
            </a:br>
            <a:br>
              <a:rPr lang="en-US" sz="4800" i="1"/>
            </a:br>
            <a:r>
              <a:rPr lang="en-US" sz="4800" b="1" i="1">
                <a:solidFill>
                  <a:srgbClr val="002060"/>
                </a:solidFill>
              </a:rPr>
              <a:t>Diabetes Mellitus</a:t>
            </a:r>
            <a:br>
              <a:rPr lang="en-US" sz="4600"/>
            </a:br>
            <a:endParaRPr lang="en-US" sz="4600" dirty="0"/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C182CA39-3D40-2B63-EEE1-B6631E985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 sz="32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iabetes mellitus | Definition, Types, Symptoms, &amp; Treatment | Britannica">
            <a:extLst>
              <a:ext uri="{FF2B5EF4-FFF2-40B4-BE49-F238E27FC236}">
                <a16:creationId xmlns:a16="http://schemas.microsoft.com/office/drawing/2014/main" id="{FEA0EFA9-E246-710D-99A7-06C5103732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" r="32486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5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A377F-39F2-BDE6-763B-D032219E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br>
              <a:rPr lang="en-US" sz="3600"/>
            </a:br>
            <a:r>
              <a:rPr lang="en-US" sz="3600"/>
              <a:t>What is Diabetes Mellitus?</a:t>
            </a:r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984D9C32-C089-64FD-E9E2-E541F479C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42748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629553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6">
            <a:extLst>
              <a:ext uri="{FF2B5EF4-FFF2-40B4-BE49-F238E27FC236}">
                <a16:creationId xmlns:a16="http://schemas.microsoft.com/office/drawing/2014/main" id="{57BC1AF6-3564-A8D2-0A41-200DAC74D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2" b="70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A377F-39F2-BDE6-763B-D032219E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/>
            </a:br>
            <a:r>
              <a:rPr lang="en-US"/>
              <a:t>Statistics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7D97B-5940-FB80-65F6-5A0ECBA42261}"/>
              </a:ext>
            </a:extLst>
          </p:cNvPr>
          <p:cNvSpPr txBox="1"/>
          <p:nvPr/>
        </p:nvSpPr>
        <p:spPr>
          <a:xfrm>
            <a:off x="838200" y="6393517"/>
            <a:ext cx="737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i="1"/>
              <a:t>https://www.cdc.gov/diabetes/library/features/diabetes-and-men.html</a:t>
            </a:r>
          </a:p>
        </p:txBody>
      </p:sp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id="{0A1D51A6-6EEC-F3E9-F029-17821E2C49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5750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7824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6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reeform: Shape 206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A377F-39F2-BDE6-763B-D032219E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br>
              <a:rPr lang="en-US" sz="2100" b="1" i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b="1" i="1">
                <a:cs typeface="Arial" panose="020B0604020202020204" pitchFamily="34" charset="0"/>
              </a:rPr>
              <a:t>Thesis: Does age and gender play a role in the length of time people with diabetes is hospitalized?</a:t>
            </a:r>
            <a:br>
              <a:rPr lang="en-US" sz="2100"/>
            </a:br>
            <a:endParaRPr lang="en-US" sz="2100"/>
          </a:p>
        </p:txBody>
      </p:sp>
      <p:sp>
        <p:nvSpPr>
          <p:cNvPr id="99" name="Content Placeholder 3">
            <a:extLst>
              <a:ext uri="{FF2B5EF4-FFF2-40B4-BE49-F238E27FC236}">
                <a16:creationId xmlns:a16="http://schemas.microsoft.com/office/drawing/2014/main" id="{81CBD7C7-74AC-F5A8-A7BD-DC563007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/>
              <a:t>The data analyzed both males and females in different age groups ranging from 0-10 up to 90-100.</a:t>
            </a:r>
          </a:p>
          <a:p>
            <a:r>
              <a:rPr lang="en-US" sz="2000"/>
              <a:t>The results shows a steady rise in hospital stays as the individual gets older. </a:t>
            </a:r>
          </a:p>
          <a:p>
            <a:r>
              <a:rPr lang="en-US" sz="2000"/>
              <a:t>Between the ages of 40-60 individuals  recovered at the same rate, however, between the ages of 80-100, individuals spent more time recovering in the hospital</a:t>
            </a:r>
          </a:p>
        </p:txBody>
      </p:sp>
      <p:pic>
        <p:nvPicPr>
          <p:cNvPr id="2052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978E6C8-4AFF-0251-B181-31B3D3F97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302019"/>
            <a:ext cx="4788505" cy="352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Freeform: Shape 207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0EC15-86FD-6E99-B822-CCA390ABCDCB}"/>
              </a:ext>
            </a:extLst>
          </p:cNvPr>
          <p:cNvSpPr txBox="1"/>
          <p:nvPr/>
        </p:nvSpPr>
        <p:spPr>
          <a:xfrm>
            <a:off x="2814452" y="1080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FCE5D-8F61-609D-0ABC-97FE5B75182E}"/>
              </a:ext>
            </a:extLst>
          </p:cNvPr>
          <p:cNvSpPr txBox="1"/>
          <p:nvPr/>
        </p:nvSpPr>
        <p:spPr>
          <a:xfrm>
            <a:off x="12878625" y="7160017"/>
            <a:ext cx="5367646" cy="3279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147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3" name="Rectangle 412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5" name="Freeform: Shape 412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A377F-39F2-BDE6-763B-D032219E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br>
              <a:rPr lang="en-US" sz="2800" b="1" i="1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/>
            </a:br>
            <a:endParaRPr lang="en-US" sz="2800"/>
          </a:p>
        </p:txBody>
      </p:sp>
      <p:pic>
        <p:nvPicPr>
          <p:cNvPr id="4100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DD0150E-F32F-9317-244A-A2F9F79371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r="14470" b="2"/>
          <a:stretch/>
        </p:blipFill>
        <p:spPr bwMode="auto">
          <a:xfrm>
            <a:off x="7306921" y="2184914"/>
            <a:ext cx="3613396" cy="375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7" name="Freeform: Shape 4126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0EC15-86FD-6E99-B822-CCA390ABCDCB}"/>
              </a:ext>
            </a:extLst>
          </p:cNvPr>
          <p:cNvSpPr txBox="1"/>
          <p:nvPr/>
        </p:nvSpPr>
        <p:spPr>
          <a:xfrm>
            <a:off x="2814452" y="1080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102" name="Content Placeholder 3">
            <a:extLst>
              <a:ext uri="{FF2B5EF4-FFF2-40B4-BE49-F238E27FC236}">
                <a16:creationId xmlns:a16="http://schemas.microsoft.com/office/drawing/2014/main" id="{60A6B920-5149-CA64-C09D-78220A79C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979509"/>
              </p:ext>
            </p:extLst>
          </p:nvPr>
        </p:nvGraphicFramePr>
        <p:xfrm>
          <a:off x="1137034" y="2198362"/>
          <a:ext cx="4958966" cy="3917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1FCE5D-8F61-609D-0ABC-97FE5B75182E}"/>
              </a:ext>
            </a:extLst>
          </p:cNvPr>
          <p:cNvSpPr txBox="1"/>
          <p:nvPr/>
        </p:nvSpPr>
        <p:spPr>
          <a:xfrm>
            <a:off x="12878625" y="7160017"/>
            <a:ext cx="5367646" cy="3279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052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6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reeform: Shape 206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A377F-39F2-BDE6-763B-D032219E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br>
              <a:rPr lang="en-US" sz="2100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cs typeface="Arial" panose="020B0604020202020204" pitchFamily="34" charset="0"/>
              </a:rPr>
              <a:t>Analysis</a:t>
            </a:r>
            <a:br>
              <a:rPr lang="en-US" sz="2100" dirty="0"/>
            </a:br>
            <a:endParaRPr lang="en-US" sz="2100" dirty="0"/>
          </a:p>
        </p:txBody>
      </p:sp>
      <p:sp>
        <p:nvSpPr>
          <p:cNvPr id="99" name="Content Placeholder 3">
            <a:extLst>
              <a:ext uri="{FF2B5EF4-FFF2-40B4-BE49-F238E27FC236}">
                <a16:creationId xmlns:a16="http://schemas.microsoft.com/office/drawing/2014/main" id="{81CBD7C7-74AC-F5A8-A7BD-DC563007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Both males and females develop diabetes, either Type 1 or Type 2, and suffer from diabetic related complications as a result</a:t>
            </a:r>
          </a:p>
          <a:p>
            <a:r>
              <a:rPr lang="en-US" sz="2000" dirty="0"/>
              <a:t>After analysis of research conducted among different age groups, the data shows that the incident of hospitalization is prevalent throughout each age groups and gender.</a:t>
            </a:r>
          </a:p>
          <a:p>
            <a:r>
              <a:rPr lang="en-US" sz="2000" dirty="0"/>
              <a:t>However, as individuals age, the length of hospital stays increase from 2.5 days to upwards of 4.5 days. This is true for both males and females.</a:t>
            </a:r>
          </a:p>
          <a:p>
            <a:endParaRPr lang="en-US" sz="2000" dirty="0"/>
          </a:p>
        </p:txBody>
      </p:sp>
      <p:sp>
        <p:nvSpPr>
          <p:cNvPr id="2071" name="Freeform: Shape 207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0EC15-86FD-6E99-B822-CCA390ABCDCB}"/>
              </a:ext>
            </a:extLst>
          </p:cNvPr>
          <p:cNvSpPr txBox="1"/>
          <p:nvPr/>
        </p:nvSpPr>
        <p:spPr>
          <a:xfrm>
            <a:off x="2814452" y="1080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FCE5D-8F61-609D-0ABC-97FE5B75182E}"/>
              </a:ext>
            </a:extLst>
          </p:cNvPr>
          <p:cNvSpPr txBox="1"/>
          <p:nvPr/>
        </p:nvSpPr>
        <p:spPr>
          <a:xfrm>
            <a:off x="12878625" y="7160017"/>
            <a:ext cx="5367646" cy="3279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7FF8180-1EF7-AE6C-1A86-749554C65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365" y="1866899"/>
            <a:ext cx="5412123" cy="391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879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403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  Diabetes Mellitus </vt:lpstr>
      <vt:lpstr> What is Diabetes Mellitus?</vt:lpstr>
      <vt:lpstr> Statistics</vt:lpstr>
      <vt:lpstr> Thesis: Does age and gender play a role in the length of time people with diabetes is hospitalized? </vt:lpstr>
      <vt:lpstr>  </vt:lpstr>
      <vt:lpstr>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Diabetes Mellitus </dc:title>
  <dc:creator>VICKY ROOPCHANDNANAN</dc:creator>
  <cp:lastModifiedBy>VICKY ROOPCHANDNANAN</cp:lastModifiedBy>
  <cp:revision>3</cp:revision>
  <dcterms:created xsi:type="dcterms:W3CDTF">2023-01-19T01:18:38Z</dcterms:created>
  <dcterms:modified xsi:type="dcterms:W3CDTF">2023-01-20T00:33:23Z</dcterms:modified>
</cp:coreProperties>
</file>