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4">
  <p:sldMasterIdLst>
    <p:sldMasterId id="2147483648" r:id="rId1"/>
  </p:sldMasterIdLst>
  <p:notesMasterIdLst>
    <p:notesMasterId r:id="rId19"/>
  </p:notesMasterIdLst>
  <p:sldIdLst>
    <p:sldId id="256" r:id="rId2"/>
    <p:sldId id="277" r:id="rId3"/>
    <p:sldId id="257" r:id="rId4"/>
    <p:sldId id="278" r:id="rId5"/>
    <p:sldId id="282" r:id="rId6"/>
    <p:sldId id="258" r:id="rId7"/>
    <p:sldId id="286" r:id="rId8"/>
    <p:sldId id="289" r:id="rId9"/>
    <p:sldId id="295" r:id="rId10"/>
    <p:sldId id="288" r:id="rId11"/>
    <p:sldId id="294" r:id="rId12"/>
    <p:sldId id="293" r:id="rId13"/>
    <p:sldId id="299" r:id="rId14"/>
    <p:sldId id="305" r:id="rId15"/>
    <p:sldId id="300" r:id="rId16"/>
    <p:sldId id="301" r:id="rId17"/>
    <p:sldId id="28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c Ramos" initials="ER" lastIdx="1" clrIdx="0">
    <p:extLst>
      <p:ext uri="{19B8F6BF-5375-455C-9EA6-DF929625EA0E}">
        <p15:presenceInfo xmlns:p15="http://schemas.microsoft.com/office/powerpoint/2012/main" userId="86cebb88fb1884c9" providerId="Windows Live"/>
      </p:ext>
    </p:extLst>
  </p:cmAuthor>
  <p:cmAuthor id="2" name="HP ELITEBOOK 840 G5" initials="HE8G" lastIdx="65" clrIdx="1">
    <p:extLst>
      <p:ext uri="{19B8F6BF-5375-455C-9EA6-DF929625EA0E}">
        <p15:presenceInfo xmlns:p15="http://schemas.microsoft.com/office/powerpoint/2012/main" userId="HP ELITEBOOK 840 G5"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20" autoAdjust="0"/>
    <p:restoredTop sz="70052" autoAdjust="0"/>
  </p:normalViewPr>
  <p:slideViewPr>
    <p:cSldViewPr snapToGrid="0">
      <p:cViewPr varScale="1">
        <p:scale>
          <a:sx n="84" d="100"/>
          <a:sy n="84" d="100"/>
        </p:scale>
        <p:origin x="103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5-01-20T22:11:37.344" idx="61">
    <p:pos x="146" y="146"/>
    <p:text>deberias animar esta diapo para que aumente de tamanno las clases involucradas con el patron, es que no se logra ver bien, si tienes tiempo hazlo</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090E8B-B0BE-4A81-A005-022CE833E97F}" type="datetimeFigureOut">
              <a:rPr lang="en-US" smtClean="0"/>
              <a:t>1/20/2025</a:t>
            </a:fld>
            <a:endParaRPr lang="en-U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AC7CDB-FC00-4766-9DA3-95DC30DDF900}" type="slidenum">
              <a:rPr lang="en-US" smtClean="0"/>
              <a:t>‹Nº›</a:t>
            </a:fld>
            <a:endParaRPr lang="en-US" dirty="0"/>
          </a:p>
        </p:txBody>
      </p:sp>
    </p:spTree>
    <p:extLst>
      <p:ext uri="{BB962C8B-B14F-4D97-AF65-F5344CB8AC3E}">
        <p14:creationId xmlns:p14="http://schemas.microsoft.com/office/powerpoint/2010/main" val="255266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t>La biblioteca está desarrollada en Java.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t>Objetivo: encapsular el comportamiento de los algoritmos utilizados en la fase de asignación de clientes a depósitos en la variante de </a:t>
            </a:r>
            <a:r>
              <a:rPr lang="es-ES" sz="1200" b="0" dirty="0"/>
              <a:t>MDVRP</a:t>
            </a:r>
            <a:r>
              <a:rPr lang="es-E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dirty="0"/>
          </a:p>
          <a:p>
            <a:r>
              <a:rPr lang="en-US" dirty="0" err="1"/>
              <a:t>Algoritmos</a:t>
            </a:r>
            <a:r>
              <a:rPr lang="en-US" dirty="0"/>
              <a:t> que </a:t>
            </a:r>
            <a:r>
              <a:rPr lang="en-US" dirty="0" err="1"/>
              <a:t>presenta</a:t>
            </a:r>
            <a:r>
              <a:rPr lang="en-US" dirty="0"/>
              <a:t> BHAVRP, </a:t>
            </a:r>
            <a:r>
              <a:rPr lang="es-ES" dirty="0"/>
              <a:t>organizadas en: </a:t>
            </a:r>
          </a:p>
          <a:p>
            <a:pPr marL="171450" indent="-171450">
              <a:buFont typeface="Arial" panose="020B0604020202020204" pitchFamily="34" charset="0"/>
              <a:buChar char="•"/>
            </a:pPr>
            <a:r>
              <a:rPr lang="es-ES" dirty="0"/>
              <a:t>Algoritmos de agrupamiento (particionales y jerárquicos).</a:t>
            </a:r>
          </a:p>
          <a:p>
            <a:pPr marL="171450" indent="-171450">
              <a:buFont typeface="Arial" panose="020B0604020202020204" pitchFamily="34" charset="0"/>
              <a:buChar char="•"/>
            </a:pPr>
            <a:endParaRPr lang="es-ES" dirty="0"/>
          </a:p>
          <a:p>
            <a:pPr marL="171450" indent="-171450">
              <a:buFont typeface="Arial" panose="020B0604020202020204" pitchFamily="34" charset="0"/>
              <a:buChar char="•"/>
            </a:pPr>
            <a:r>
              <a:rPr lang="es-ES" dirty="0"/>
              <a:t>Métodos clásicos de asignación (basados en urgencias, ciclos y clústeres).</a:t>
            </a:r>
          </a:p>
          <a:p>
            <a:pPr marL="171450" indent="-171450">
              <a:buFont typeface="Arial" panose="020B0604020202020204" pitchFamily="34" charset="0"/>
              <a:buChar char="•"/>
            </a:pPr>
            <a:endParaRPr lang="es-ES" dirty="0"/>
          </a:p>
          <a:p>
            <a:pPr marL="171450" indent="-171450">
              <a:buFont typeface="Arial" panose="020B0604020202020204" pitchFamily="34" charset="0"/>
              <a:buChar char="•"/>
            </a:pPr>
            <a:r>
              <a:rPr lang="es-ES" dirty="0"/>
              <a:t>Estrategias fundamentadas en distancias.</a:t>
            </a:r>
          </a:p>
          <a:p>
            <a:pPr marL="0" indent="0">
              <a:buFont typeface="Arial" panose="020B0604020202020204" pitchFamily="34" charset="0"/>
              <a:buNone/>
            </a:pPr>
            <a:endParaRPr lang="es-ES" dirty="0"/>
          </a:p>
          <a:p>
            <a:pPr marL="171450" indent="-171450">
              <a:buFont typeface="Arial" panose="020B0604020202020204" pitchFamily="34" charset="0"/>
              <a:buChar char="•"/>
            </a:pPr>
            <a:r>
              <a:rPr lang="es-ES" dirty="0"/>
              <a:t>Otras inspiradas en la asignación cíclica.</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dirty="0"/>
          </a:p>
        </p:txBody>
      </p:sp>
      <p:sp>
        <p:nvSpPr>
          <p:cNvPr id="4" name="Marcador de número de diapositiva 3"/>
          <p:cNvSpPr>
            <a:spLocks noGrp="1"/>
          </p:cNvSpPr>
          <p:nvPr>
            <p:ph type="sldNum" sz="quarter" idx="5"/>
          </p:nvPr>
        </p:nvSpPr>
        <p:spPr/>
        <p:txBody>
          <a:bodyPr/>
          <a:lstStyle/>
          <a:p>
            <a:fld id="{D8AC7CDB-FC00-4766-9DA3-95DC30DDF900}" type="slidenum">
              <a:rPr lang="en-US" smtClean="0"/>
              <a:t>2</a:t>
            </a:fld>
            <a:endParaRPr lang="en-US" dirty="0"/>
          </a:p>
        </p:txBody>
      </p:sp>
    </p:spTree>
    <p:extLst>
      <p:ext uri="{BB962C8B-B14F-4D97-AF65-F5344CB8AC3E}">
        <p14:creationId xmlns:p14="http://schemas.microsoft.com/office/powerpoint/2010/main" val="2944311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noProof="0" dirty="0"/>
              <a:t>Explicar como se implementa el patrón Template Method desde la vista del diagrama de clases del paquete clustering.</a:t>
            </a:r>
          </a:p>
        </p:txBody>
      </p:sp>
      <p:sp>
        <p:nvSpPr>
          <p:cNvPr id="4" name="Marcador de número de diapositiva 3"/>
          <p:cNvSpPr>
            <a:spLocks noGrp="1"/>
          </p:cNvSpPr>
          <p:nvPr>
            <p:ph type="sldNum" sz="quarter" idx="5"/>
          </p:nvPr>
        </p:nvSpPr>
        <p:spPr/>
        <p:txBody>
          <a:bodyPr/>
          <a:lstStyle/>
          <a:p>
            <a:fld id="{D8AC7CDB-FC00-4766-9DA3-95DC30DDF900}" type="slidenum">
              <a:rPr lang="en-US" smtClean="0"/>
              <a:t>12</a:t>
            </a:fld>
            <a:endParaRPr lang="en-US" dirty="0"/>
          </a:p>
        </p:txBody>
      </p:sp>
    </p:spTree>
    <p:extLst>
      <p:ext uri="{BB962C8B-B14F-4D97-AF65-F5344CB8AC3E}">
        <p14:creationId xmlns:p14="http://schemas.microsoft.com/office/powerpoint/2010/main" val="3766392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 typeface="Arial" panose="020B0604020202020204" pitchFamily="34" charset="0"/>
              <a:buNone/>
            </a:pPr>
            <a:r>
              <a:rPr lang="es-ES" dirty="0"/>
              <a:t>En esta sección se presentan los experimentos realizados para analizar y validar el funcionamiento de las distintas versiones de BHAVRP. Estos experimentos se enfocan en las principales actividades que realiza BHAVRP: carga de datos, generación de la matriz de costo y ejecución de los algoritmos.</a:t>
            </a:r>
          </a:p>
          <a:p>
            <a:pPr marL="0" indent="0">
              <a:buFont typeface="Arial" panose="020B0604020202020204" pitchFamily="34" charset="0"/>
              <a:buNone/>
            </a:pPr>
            <a:endParaRPr lang="es-ES" dirty="0"/>
          </a:p>
          <a:p>
            <a:pPr algn="just">
              <a:lnSpc>
                <a:spcPct val="150000"/>
              </a:lnSpc>
              <a:spcAft>
                <a:spcPts val="800"/>
              </a:spcAft>
            </a:pPr>
            <a:r>
              <a:rPr lang="es-ES" sz="1200" kern="100" dirty="0">
                <a:effectLst/>
                <a:latin typeface="Arial" panose="020B0604020202020204" pitchFamily="34" charset="0"/>
                <a:ea typeface="Calibri" panose="020F0502020204030204" pitchFamily="34" charset="0"/>
                <a:cs typeface="Arial" panose="020B0604020202020204" pitchFamily="34" charset="0"/>
              </a:rPr>
              <a:t>Todos los experimentos diseñados comparan los resultados obtenidos por los algoritmos implementados en las tres versiones de </a:t>
            </a:r>
            <a:r>
              <a:rPr lang="es-ES" sz="1200" b="0" kern="100" dirty="0">
                <a:effectLst/>
                <a:latin typeface="Arial" panose="020B0604020202020204" pitchFamily="34" charset="0"/>
                <a:ea typeface="Calibri" panose="020F0502020204030204" pitchFamily="34" charset="0"/>
                <a:cs typeface="Arial" panose="020B0604020202020204" pitchFamily="34" charset="0"/>
              </a:rPr>
              <a:t>BHAVRP</a:t>
            </a:r>
            <a:r>
              <a:rPr lang="es-ES" sz="1200" kern="100" dirty="0">
                <a:effectLst/>
                <a:latin typeface="Arial" panose="020B0604020202020204" pitchFamily="34" charset="0"/>
                <a:ea typeface="Calibri" panose="020F0502020204030204" pitchFamily="34" charset="0"/>
                <a:cs typeface="Arial" panose="020B0604020202020204" pitchFamily="34" charset="0"/>
              </a:rPr>
              <a:t>: </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buFont typeface="Symbol" panose="05050102010706020507" pitchFamily="18" charset="2"/>
              <a:buChar char=""/>
            </a:pPr>
            <a:r>
              <a:rPr lang="es-ES" sz="1200" kern="100" dirty="0">
                <a:effectLst/>
                <a:latin typeface="Arial" panose="020B0604020202020204" pitchFamily="34" charset="0"/>
                <a:ea typeface="Calibri" panose="020F0502020204030204" pitchFamily="34" charset="0"/>
                <a:cs typeface="Arial" panose="020B0604020202020204" pitchFamily="34" charset="0"/>
              </a:rPr>
              <a:t>Versión original: representa la implementación original de la biblioteca en Java, que sirvió como punto de partida para identificar las oportunidades de mejora abordadas en la sección 1.5.</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buFont typeface="Symbol" panose="05050102010706020507" pitchFamily="18" charset="2"/>
              <a:buChar char=""/>
            </a:pPr>
            <a:endParaRPr lang="es-ES" sz="12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50000"/>
              </a:lnSpc>
              <a:buFont typeface="Symbol" panose="05050102010706020507" pitchFamily="18" charset="2"/>
              <a:buChar char=""/>
            </a:pPr>
            <a:r>
              <a:rPr lang="es-ES" sz="1200" kern="100" dirty="0">
                <a:effectLst/>
                <a:latin typeface="Arial" panose="020B0604020202020204" pitchFamily="34" charset="0"/>
                <a:ea typeface="Calibri" panose="020F0502020204030204" pitchFamily="34" charset="0"/>
                <a:cs typeface="Arial" panose="020B0604020202020204" pitchFamily="34" charset="0"/>
              </a:rPr>
              <a:t>Versión actualizada en Java: representa una versión mejorada de la biblioteca original, que incorpora los ajustes presentados en el </a:t>
            </a:r>
            <a:r>
              <a:rPr lang="es-ES" sz="1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Capítulo 2: Diseño de la nueva versión de BHAVRP</a:t>
            </a:r>
            <a:r>
              <a:rPr lang="es-ES" sz="1200" kern="100" dirty="0">
                <a:effectLst/>
                <a:latin typeface="Arial" panose="020B0604020202020204" pitchFamily="34" charset="0"/>
                <a:ea typeface="Calibri" panose="020F0502020204030204" pitchFamily="34" charset="0"/>
                <a:cs typeface="Arial" panose="020B0604020202020204" pitchFamily="34" charset="0"/>
              </a:rPr>
              <a:t>.</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800"/>
              </a:spcAft>
              <a:buFont typeface="Symbol" panose="05050102010706020507" pitchFamily="18" charset="2"/>
              <a:buChar char=""/>
            </a:pPr>
            <a:endParaRPr lang="es-ES" sz="12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50000"/>
              </a:lnSpc>
              <a:spcAft>
                <a:spcPts val="800"/>
              </a:spcAft>
              <a:buFont typeface="Symbol" panose="05050102010706020507" pitchFamily="18" charset="2"/>
              <a:buChar char=""/>
            </a:pPr>
            <a:r>
              <a:rPr lang="es-ES" sz="1200" kern="100" dirty="0">
                <a:effectLst/>
                <a:latin typeface="Arial" panose="020B0604020202020204" pitchFamily="34" charset="0"/>
                <a:ea typeface="Calibri" panose="020F0502020204030204" pitchFamily="34" charset="0"/>
                <a:cs typeface="Arial" panose="020B0604020202020204" pitchFamily="34" charset="0"/>
              </a:rPr>
              <a:t>Nueva versión en Python: consiste en una reimplementación paralela de la biblioteca actualizada, en Python.</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0" indent="0">
              <a:buFont typeface="Arial" panose="020B0604020202020204" pitchFamily="34" charset="0"/>
              <a:buNone/>
            </a:pPr>
            <a:r>
              <a:rPr lang="es-ES" dirty="0"/>
              <a:t>-----------------------------------------------------------------------------------------------------------------------------------------------------------------------------------------------------------------------------------------</a:t>
            </a:r>
          </a:p>
          <a:p>
            <a:pPr marL="171450" indent="-171450">
              <a:buFont typeface="Arial" panose="020B0604020202020204" pitchFamily="34" charset="0"/>
              <a:buChar char="•"/>
            </a:pPr>
            <a:r>
              <a:rPr lang="es-ES" dirty="0"/>
              <a:t>El primer experimento compara el proceso de carga de datos entre las tres versiones de la biblioteca: la versión base en Java, la versión actualizada también desarrollada en Java, y la versión migrada a Python. Este análisis tiene como objetivo demostrar que todas las versiones logran procesar y cargar los datos de manera efectiva, cumpliendo con las expectativas del problema MDVRP.</a:t>
            </a:r>
          </a:p>
          <a:p>
            <a:pPr marL="171450" indent="-171450">
              <a:buFont typeface="Arial" panose="020B0604020202020204" pitchFamily="34" charset="0"/>
              <a:buChar char="•"/>
            </a:pPr>
            <a:endParaRPr lang="es-ES" dirty="0"/>
          </a:p>
          <a:p>
            <a:pPr marL="171450" indent="-171450">
              <a:buFont typeface="Arial" panose="020B0604020202020204" pitchFamily="34" charset="0"/>
              <a:buChar char="•"/>
            </a:pPr>
            <a:r>
              <a:rPr lang="es-ES" dirty="0"/>
              <a:t>El segundo experimento compara el proceso de creación de la matriz de costos entre las tres versiones de BHAVRP. Este análisis es esencial para la solución del problema MDVRP, ya que representa los costos asociados a la distancia entre los clientes y los depósitos.</a:t>
            </a:r>
          </a:p>
          <a:p>
            <a:pPr marL="171450" indent="-171450">
              <a:buFont typeface="Arial" panose="020B0604020202020204" pitchFamily="34" charset="0"/>
              <a:buChar char="•"/>
            </a:pPr>
            <a:endParaRPr lang="es-ES" dirty="0"/>
          </a:p>
          <a:p>
            <a:pPr marL="171450" indent="-171450">
              <a:buFont typeface="Arial" panose="020B0604020202020204" pitchFamily="34" charset="0"/>
              <a:buChar char="•"/>
            </a:pPr>
            <a:r>
              <a:rPr lang="es-ES" dirty="0"/>
              <a:t>El tercer experimento tiene como objetivo analizar el desempeño de las tres implementaciones ejecutando los algoritmos de asignación que cada una incluye. La evaluación se centra en la consistencia de los resultados. Para los algoritmos deterministas, una sola ejecución es suficiente para comprobar que en las tres versiones: </a:t>
            </a:r>
          </a:p>
          <a:p>
            <a:pPr marL="457200" lvl="1" indent="0">
              <a:buFont typeface="Arial" panose="020B0604020202020204" pitchFamily="34" charset="0"/>
              <a:buNone/>
            </a:pPr>
            <a:r>
              <a:rPr lang="es-ES" dirty="0"/>
              <a:t>• Cada algoritmo genera el mismo número de clústeres. </a:t>
            </a:r>
          </a:p>
          <a:p>
            <a:pPr marL="457200" lvl="1" indent="0">
              <a:buFont typeface="Arial" panose="020B0604020202020204" pitchFamily="34" charset="0"/>
              <a:buNone/>
            </a:pPr>
            <a:r>
              <a:rPr lang="es-ES" dirty="0"/>
              <a:t>• Cada clúster contiene la misma cantidad de clientes asignados. </a:t>
            </a:r>
          </a:p>
          <a:p>
            <a:pPr marL="457200" lvl="1" indent="0">
              <a:buFont typeface="Arial" panose="020B0604020202020204" pitchFamily="34" charset="0"/>
              <a:buNone/>
            </a:pPr>
            <a:r>
              <a:rPr lang="es-ES" dirty="0"/>
              <a:t>• Los clientes asignados a cada clúster coinciden. </a:t>
            </a:r>
          </a:p>
          <a:p>
            <a:pPr marL="457200" lvl="1" indent="0">
              <a:buFont typeface="Arial" panose="020B0604020202020204" pitchFamily="34" charset="0"/>
              <a:buNone/>
            </a:pPr>
            <a:r>
              <a:rPr lang="es-ES" dirty="0"/>
              <a:t>• Los clientes deben estar ordenados de la misma manera en los clústeres. </a:t>
            </a:r>
            <a:endParaRPr lang="en-US" dirty="0"/>
          </a:p>
        </p:txBody>
      </p:sp>
      <p:sp>
        <p:nvSpPr>
          <p:cNvPr id="4" name="Marcador de número de diapositiva 3"/>
          <p:cNvSpPr>
            <a:spLocks noGrp="1"/>
          </p:cNvSpPr>
          <p:nvPr>
            <p:ph type="sldNum" sz="quarter" idx="5"/>
          </p:nvPr>
        </p:nvSpPr>
        <p:spPr/>
        <p:txBody>
          <a:bodyPr/>
          <a:lstStyle/>
          <a:p>
            <a:fld id="{D8AC7CDB-FC00-4766-9DA3-95DC30DDF900}" type="slidenum">
              <a:rPr lang="en-US" smtClean="0"/>
              <a:t>13</a:t>
            </a:fld>
            <a:endParaRPr lang="en-US" dirty="0"/>
          </a:p>
        </p:txBody>
      </p:sp>
    </p:spTree>
    <p:extLst>
      <p:ext uri="{BB962C8B-B14F-4D97-AF65-F5344CB8AC3E}">
        <p14:creationId xmlns:p14="http://schemas.microsoft.com/office/powerpoint/2010/main" val="3121601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0BECA-1A63-6EC6-C7AA-04DF4B691B9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28E883A-D762-B047-4205-31101EBB89B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D1C7647A-FDAC-6E6D-ACB0-36A98C145A70}"/>
              </a:ext>
            </a:extLst>
          </p:cNvPr>
          <p:cNvSpPr>
            <a:spLocks noGrp="1"/>
          </p:cNvSpPr>
          <p:nvPr>
            <p:ph type="body" idx="1"/>
          </p:nvPr>
        </p:nvSpPr>
        <p:spPr/>
        <p:txBody>
          <a:bodyPr/>
          <a:lstStyle/>
          <a:p>
            <a:endParaRPr lang="en-US" dirty="0"/>
          </a:p>
        </p:txBody>
      </p:sp>
      <p:sp>
        <p:nvSpPr>
          <p:cNvPr id="4" name="Marcador de número de diapositiva 3">
            <a:extLst>
              <a:ext uri="{FF2B5EF4-FFF2-40B4-BE49-F238E27FC236}">
                <a16:creationId xmlns:a16="http://schemas.microsoft.com/office/drawing/2014/main" id="{2EE1DB63-A9F7-B345-71CC-5BC0D7251AA8}"/>
              </a:ext>
            </a:extLst>
          </p:cNvPr>
          <p:cNvSpPr>
            <a:spLocks noGrp="1"/>
          </p:cNvSpPr>
          <p:nvPr>
            <p:ph type="sldNum" sz="quarter" idx="5"/>
          </p:nvPr>
        </p:nvSpPr>
        <p:spPr/>
        <p:txBody>
          <a:bodyPr/>
          <a:lstStyle/>
          <a:p>
            <a:fld id="{D8AC7CDB-FC00-4766-9DA3-95DC30DDF900}" type="slidenum">
              <a:rPr lang="en-US" smtClean="0"/>
              <a:t>14</a:t>
            </a:fld>
            <a:endParaRPr lang="en-US" dirty="0"/>
          </a:p>
        </p:txBody>
      </p:sp>
    </p:spTree>
    <p:extLst>
      <p:ext uri="{BB962C8B-B14F-4D97-AF65-F5344CB8AC3E}">
        <p14:creationId xmlns:p14="http://schemas.microsoft.com/office/powerpoint/2010/main" val="350980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11A1E9-CFED-1163-FBB6-7ADB8C82612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32FF1EE-46F3-0584-F2FC-215C1446F15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6FDD8E1-2889-0967-52D8-993E3F2DAB54}"/>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dirty="0"/>
              <a:t>El análisis del diseño de la nueva versión de BHAVRP permite concluir que se realizaron mejoras significativas tanto en la versión en Java como en la implementación en Python, cada una enfocada en resolver problemas específicos identificados previamente.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dirty="0"/>
              <a:t>La actualización en Java corrigió deficiencias de la versión original.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dirty="0"/>
              <a:t>La implementación en Python representó un cambio orientado a ampliar la accesibilidad e integración.</a:t>
            </a:r>
            <a:endParaRPr lang="es-E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E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dirty="0"/>
              <a:t>El análisis comparativo demuestra que las modificaciones implementadas en Java y la migración paralela a Python no comprometen la consistencia de los resultados al ejecutar algoritmos de asignación deterministas.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E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dirty="0"/>
              <a:t>Un avance destacado es la incorporación del servicio OSRM para generar matrices de costos basadas en distancias reales, lo que permite integrar datos geográficos precisos y factores como restricciones de tránsito. Esto incrementa significativamente la aplicabilidad de BHAVRP en escenarios reales</a:t>
            </a:r>
            <a:r>
              <a:rPr lang="es-ES" sz="1200" dirty="0"/>
              <a:t>.</a:t>
            </a:r>
          </a:p>
          <a:p>
            <a:endParaRPr lang="en-US" dirty="0"/>
          </a:p>
        </p:txBody>
      </p:sp>
      <p:sp>
        <p:nvSpPr>
          <p:cNvPr id="4" name="Marcador de número de diapositiva 3">
            <a:extLst>
              <a:ext uri="{FF2B5EF4-FFF2-40B4-BE49-F238E27FC236}">
                <a16:creationId xmlns:a16="http://schemas.microsoft.com/office/drawing/2014/main" id="{6D3D7C1A-4401-3D44-BF3D-8F054874B471}"/>
              </a:ext>
            </a:extLst>
          </p:cNvPr>
          <p:cNvSpPr>
            <a:spLocks noGrp="1"/>
          </p:cNvSpPr>
          <p:nvPr>
            <p:ph type="sldNum" sz="quarter" idx="5"/>
          </p:nvPr>
        </p:nvSpPr>
        <p:spPr/>
        <p:txBody>
          <a:bodyPr/>
          <a:lstStyle/>
          <a:p>
            <a:fld id="{D8AC7CDB-FC00-4766-9DA3-95DC30DDF900}" type="slidenum">
              <a:rPr lang="en-US" smtClean="0"/>
              <a:t>15</a:t>
            </a:fld>
            <a:endParaRPr lang="en-US" dirty="0"/>
          </a:p>
        </p:txBody>
      </p:sp>
    </p:spTree>
    <p:extLst>
      <p:ext uri="{BB962C8B-B14F-4D97-AF65-F5344CB8AC3E}">
        <p14:creationId xmlns:p14="http://schemas.microsoft.com/office/powerpoint/2010/main" val="524855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A157D-A236-5558-AAA3-356288D96BE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91BB535-21C5-0D89-14B3-334823265A9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8324636-12A9-5703-FF38-091707DE339E}"/>
              </a:ext>
            </a:extLst>
          </p:cNvPr>
          <p:cNvSpPr>
            <a:spLocks noGrp="1"/>
          </p:cNvSpPr>
          <p:nvPr>
            <p:ph type="body" idx="1"/>
          </p:nvPr>
        </p:nvSpPr>
        <p:spPr/>
        <p:txBody>
          <a:bodyPr/>
          <a:lstStyle/>
          <a:p>
            <a:r>
              <a:rPr lang="es-ES" dirty="0"/>
              <a:t>A partir del desarrollo de este trabajo se identifican un conjunto de aspectos a ser considerados en futuras iteraciones de este proceso de investigación.</a:t>
            </a:r>
            <a:endParaRPr lang="en-US" dirty="0"/>
          </a:p>
        </p:txBody>
      </p:sp>
      <p:sp>
        <p:nvSpPr>
          <p:cNvPr id="4" name="Marcador de número de diapositiva 3">
            <a:extLst>
              <a:ext uri="{FF2B5EF4-FFF2-40B4-BE49-F238E27FC236}">
                <a16:creationId xmlns:a16="http://schemas.microsoft.com/office/drawing/2014/main" id="{571BF893-CEFA-1FC0-B04B-AAD3ACE47BCE}"/>
              </a:ext>
            </a:extLst>
          </p:cNvPr>
          <p:cNvSpPr>
            <a:spLocks noGrp="1"/>
          </p:cNvSpPr>
          <p:nvPr>
            <p:ph type="sldNum" sz="quarter" idx="5"/>
          </p:nvPr>
        </p:nvSpPr>
        <p:spPr/>
        <p:txBody>
          <a:bodyPr/>
          <a:lstStyle/>
          <a:p>
            <a:fld id="{D8AC7CDB-FC00-4766-9DA3-95DC30DDF900}" type="slidenum">
              <a:rPr lang="en-US" smtClean="0"/>
              <a:t>16</a:t>
            </a:fld>
            <a:endParaRPr lang="en-US" dirty="0"/>
          </a:p>
        </p:txBody>
      </p:sp>
    </p:spTree>
    <p:extLst>
      <p:ext uri="{BB962C8B-B14F-4D97-AF65-F5344CB8AC3E}">
        <p14:creationId xmlns:p14="http://schemas.microsoft.com/office/powerpoint/2010/main" val="3043528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Explicar los MDVRP como variantes de los VRP y explicar los métodos de solución.</a:t>
            </a:r>
          </a:p>
          <a:p>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effectLst/>
                <a:latin typeface="Calibri" panose="020F0502020204030204" pitchFamily="34" charset="0"/>
                <a:ea typeface="Calibri" panose="020F0502020204030204" pitchFamily="34" charset="0"/>
                <a:cs typeface="Calibri" panose="020F0502020204030204" pitchFamily="34" charset="0"/>
              </a:rPr>
              <a:t>Esta variante consiste en una flota de vehículos dispuesta desde diferentes depósitos que se desplazan hacia la ubicación de los clientes para satisfacer su demanda. </a:t>
            </a:r>
            <a:endParaRPr lang="es-ES" sz="1200"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
        <p:nvSpPr>
          <p:cNvPr id="4" name="Marcador de número de diapositiva 3"/>
          <p:cNvSpPr>
            <a:spLocks noGrp="1"/>
          </p:cNvSpPr>
          <p:nvPr>
            <p:ph type="sldNum" sz="quarter" idx="5"/>
          </p:nvPr>
        </p:nvSpPr>
        <p:spPr/>
        <p:txBody>
          <a:bodyPr/>
          <a:lstStyle/>
          <a:p>
            <a:fld id="{D8AC7CDB-FC00-4766-9DA3-95DC30DDF900}" type="slidenum">
              <a:rPr lang="en-US" smtClean="0"/>
              <a:t>3</a:t>
            </a:fld>
            <a:endParaRPr lang="en-US" dirty="0"/>
          </a:p>
        </p:txBody>
      </p:sp>
    </p:spTree>
    <p:extLst>
      <p:ext uri="{BB962C8B-B14F-4D97-AF65-F5344CB8AC3E}">
        <p14:creationId xmlns:p14="http://schemas.microsoft.com/office/powerpoint/2010/main" val="1311780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sz="1200" dirty="0"/>
              <a:t>Deficiencias que se deslindan de esta imagen: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dirty="0"/>
              <a:t>La carga de trabajo en la capa de aplicación sugiere oportunidades para mejorar la distribución de responsabilidades y reducir el acoplamiento entre paquetes.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s-ES" sz="1200" dirty="0"/>
          </a:p>
        </p:txBody>
      </p:sp>
      <p:sp>
        <p:nvSpPr>
          <p:cNvPr id="4" name="Marcador de número de diapositiva 3"/>
          <p:cNvSpPr>
            <a:spLocks noGrp="1"/>
          </p:cNvSpPr>
          <p:nvPr>
            <p:ph type="sldNum" sz="quarter" idx="5"/>
          </p:nvPr>
        </p:nvSpPr>
        <p:spPr/>
        <p:txBody>
          <a:bodyPr/>
          <a:lstStyle/>
          <a:p>
            <a:fld id="{D8AC7CDB-FC00-4766-9DA3-95DC30DDF900}" type="slidenum">
              <a:rPr lang="en-US" smtClean="0"/>
              <a:t>4</a:t>
            </a:fld>
            <a:endParaRPr lang="en-US" dirty="0"/>
          </a:p>
        </p:txBody>
      </p:sp>
    </p:spTree>
    <p:extLst>
      <p:ext uri="{BB962C8B-B14F-4D97-AF65-F5344CB8AC3E}">
        <p14:creationId xmlns:p14="http://schemas.microsoft.com/office/powerpoint/2010/main" val="16239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sz="1200" dirty="0"/>
              <a:t>Como parte de las tareas planificadas, se realizo un análisis de la arquitectura y se identificaron otras deficiencias: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dirty="0"/>
              <a:t>La carga de trabajo en la capa de aplicación sugiere oportunidades para mejorar la distribución de responsabilidades y reducir el acoplamiento entre paquetes.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E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0" dirty="0"/>
              <a:t>BHAVRP</a:t>
            </a:r>
            <a:r>
              <a:rPr lang="es-ES" sz="1200" dirty="0"/>
              <a:t> se integra solo con sistemas en Java, lo que limita su interoperabilidad con aplicaciones en otros lenguajes.</a:t>
            </a:r>
          </a:p>
          <a:p>
            <a:pPr marL="171450" indent="-171450">
              <a:buFont typeface="Arial" panose="020B0604020202020204" pitchFamily="34" charset="0"/>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dirty="0"/>
              <a:t>Es esencial evaluar si la implementación en Java de </a:t>
            </a:r>
            <a:r>
              <a:rPr lang="es-ES" sz="1200" b="0" dirty="0"/>
              <a:t>BHAVRP</a:t>
            </a:r>
            <a:r>
              <a:rPr lang="es-ES" sz="1200" dirty="0"/>
              <a:t> sigue siendo adecuada en términos de mantenimiento, integración y escalabilidad a futuro.</a:t>
            </a:r>
          </a:p>
          <a:p>
            <a:br>
              <a:rPr lang="es-ES" noProof="0" dirty="0"/>
            </a:br>
            <a:r>
              <a:rPr lang="es-ES" noProof="0" dirty="0"/>
              <a:t>Estas deficiencias responden a la situación problemática actual.</a:t>
            </a:r>
          </a:p>
        </p:txBody>
      </p:sp>
      <p:sp>
        <p:nvSpPr>
          <p:cNvPr id="4" name="Marcador de número de diapositiva 3"/>
          <p:cNvSpPr>
            <a:spLocks noGrp="1"/>
          </p:cNvSpPr>
          <p:nvPr>
            <p:ph type="sldNum" sz="quarter" idx="5"/>
          </p:nvPr>
        </p:nvSpPr>
        <p:spPr/>
        <p:txBody>
          <a:bodyPr/>
          <a:lstStyle/>
          <a:p>
            <a:fld id="{D8AC7CDB-FC00-4766-9DA3-95DC30DDF900}" type="slidenum">
              <a:rPr lang="en-US" smtClean="0"/>
              <a:t>5</a:t>
            </a:fld>
            <a:endParaRPr lang="en-US" dirty="0"/>
          </a:p>
        </p:txBody>
      </p:sp>
    </p:spTree>
    <p:extLst>
      <p:ext uri="{BB962C8B-B14F-4D97-AF65-F5344CB8AC3E}">
        <p14:creationId xmlns:p14="http://schemas.microsoft.com/office/powerpoint/2010/main" val="1097697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err="1"/>
              <a:t>Problema</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effectLst/>
                <a:latin typeface="Arial" panose="020B0604020202020204" pitchFamily="34" charset="0"/>
                <a:ea typeface="Calibri" panose="020F0502020204030204" pitchFamily="34" charset="0"/>
              </a:rPr>
              <a:t>Por tanto, se identifica como problema a resolver que las limitaciones previamente identificadas de </a:t>
            </a:r>
            <a:r>
              <a:rPr lang="es-ES" sz="1200" b="0" dirty="0">
                <a:effectLst/>
                <a:latin typeface="Arial" panose="020B0604020202020204" pitchFamily="34" charset="0"/>
                <a:ea typeface="Calibri" panose="020F0502020204030204" pitchFamily="34" charset="0"/>
              </a:rPr>
              <a:t>BHAVRP</a:t>
            </a:r>
            <a:r>
              <a:rPr lang="es-ES" sz="1200" dirty="0">
                <a:effectLst/>
                <a:latin typeface="Arial" panose="020B0604020202020204" pitchFamily="34" charset="0"/>
                <a:ea typeface="Calibri" panose="020F0502020204030204" pitchFamily="34" charset="0"/>
              </a:rPr>
              <a:t> restringen su integración y uso. Estos problemas complican la extensión, el mantenimiento y la reutilización de la biblioteca, afectando su capacidad para adaptarse a nuevos escenarios o integrar tecnologías modernas.</a:t>
            </a:r>
            <a:endParaRPr lang="en-US" dirty="0"/>
          </a:p>
          <a:p>
            <a:endParaRPr lang="en-US" dirty="0"/>
          </a:p>
          <a:p>
            <a:r>
              <a:rPr lang="en-US" dirty="0" err="1"/>
              <a:t>Objetivo</a:t>
            </a:r>
            <a:r>
              <a:rPr lang="en-US" dirty="0"/>
              <a:t> general:</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t>Desarrollar una nueva versión del componente de software </a:t>
            </a:r>
            <a:r>
              <a:rPr lang="es-ES" sz="1200" b="0" dirty="0"/>
              <a:t>BHAVRP</a:t>
            </a:r>
            <a:r>
              <a:rPr lang="es-ES" sz="1200" dirty="0"/>
              <a:t> en el lenguaje de programación Python y refactorizar la versión en Java.</a:t>
            </a:r>
          </a:p>
          <a:p>
            <a:endParaRPr lang="en-US" dirty="0"/>
          </a:p>
        </p:txBody>
      </p:sp>
      <p:sp>
        <p:nvSpPr>
          <p:cNvPr id="4" name="Marcador de número de diapositiva 3"/>
          <p:cNvSpPr>
            <a:spLocks noGrp="1"/>
          </p:cNvSpPr>
          <p:nvPr>
            <p:ph type="sldNum" sz="quarter" idx="5"/>
          </p:nvPr>
        </p:nvSpPr>
        <p:spPr/>
        <p:txBody>
          <a:bodyPr/>
          <a:lstStyle/>
          <a:p>
            <a:fld id="{D8AC7CDB-FC00-4766-9DA3-95DC30DDF900}" type="slidenum">
              <a:rPr lang="en-US" smtClean="0"/>
              <a:t>6</a:t>
            </a:fld>
            <a:endParaRPr lang="en-US" dirty="0"/>
          </a:p>
        </p:txBody>
      </p:sp>
    </p:spTree>
    <p:extLst>
      <p:ext uri="{BB962C8B-B14F-4D97-AF65-F5344CB8AC3E}">
        <p14:creationId xmlns:p14="http://schemas.microsoft.com/office/powerpoint/2010/main" val="2824108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 typeface="Arial" panose="020B0604020202020204" pitchFamily="34" charset="0"/>
              <a:buNone/>
            </a:pPr>
            <a:r>
              <a:rPr lang="es-ES" noProof="0" dirty="0"/>
              <a:t>El nuevo diseño de la nueva versión de BHAVRP, donde resaltan los siguientes cambios:</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s-ES" dirty="0"/>
              <a:t>La separación en las capas</a:t>
            </a:r>
            <a:r>
              <a:rPr lang="en-US" dirty="0"/>
              <a:t>:</a:t>
            </a:r>
          </a:p>
          <a:p>
            <a:pPr marL="628650" lvl="1" indent="-171450">
              <a:buFont typeface="Arial" panose="020B0604020202020204" pitchFamily="34" charset="0"/>
              <a:buChar char="•"/>
            </a:pPr>
            <a:r>
              <a:rPr lang="es-ES" dirty="0"/>
              <a:t>Capa específica: Modela y gestiona la actividad de la biblioteca.</a:t>
            </a:r>
          </a:p>
          <a:p>
            <a:pPr marL="628650" lvl="1" indent="-171450">
              <a:buFont typeface="Arial" panose="020B0604020202020204" pitchFamily="34" charset="0"/>
              <a:buChar char="•"/>
            </a:pPr>
            <a:r>
              <a:rPr lang="es-ES" dirty="0"/>
              <a:t>Capa general: Define estructuras de los datos del problema y los algoritmos de asignación.</a:t>
            </a:r>
          </a:p>
          <a:p>
            <a:pPr marL="628650" lvl="1" indent="-171450">
              <a:buFont typeface="Arial" panose="020B0604020202020204" pitchFamily="34" charset="0"/>
              <a:buChar char="•"/>
            </a:pPr>
            <a:r>
              <a:rPr lang="es-ES" dirty="0"/>
              <a:t>Capa intermedia: Coordina la interacción entre las bibliotecas externas que consume.</a:t>
            </a:r>
          </a:p>
          <a:p>
            <a:pPr marL="628650" lvl="1" indent="-171450">
              <a:buFont typeface="Arial" panose="020B0604020202020204" pitchFamily="34" charset="0"/>
              <a:buChar char="•"/>
            </a:pPr>
            <a:r>
              <a:rPr lang="es-ES" dirty="0"/>
              <a:t>Capa software del sistema: Integra BHAVRP con las características propias del lenguaje de programación.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E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dirty="0"/>
              <a:t>El paquete </a:t>
            </a:r>
            <a:r>
              <a:rPr lang="es-ES" b="0" dirty="0" err="1"/>
              <a:t>heuristics</a:t>
            </a:r>
            <a:r>
              <a:rPr lang="es-ES" dirty="0"/>
              <a:t> ya no encapsula la mayoría del comportamiento de la biblioteca.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s-E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dirty="0"/>
              <a:t>El reordenamiento en </a:t>
            </a:r>
            <a:r>
              <a:rPr lang="es-ES" b="0" dirty="0"/>
              <a:t>assignment</a:t>
            </a:r>
            <a:r>
              <a:rPr lang="es-ES" dirty="0"/>
              <a:t> y </a:t>
            </a:r>
            <a:r>
              <a:rPr lang="es-ES" b="0" dirty="0"/>
              <a:t>problem</a:t>
            </a:r>
            <a:r>
              <a:rPr lang="es-ES" dirty="0"/>
              <a:t> mejora la cohesión y claridad del modelo.</a:t>
            </a: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s-E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dirty="0"/>
              <a:t>Mejora en la modularidad al convertir </a:t>
            </a:r>
            <a:r>
              <a:rPr lang="es-ES" b="0" dirty="0"/>
              <a:t>distances</a:t>
            </a:r>
            <a:r>
              <a:rPr lang="es-ES" dirty="0"/>
              <a:t> en una biblioteca externa.</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err="1"/>
              <a:t>Paquete</a:t>
            </a:r>
            <a:r>
              <a:rPr lang="en-US" dirty="0"/>
              <a:t> </a:t>
            </a:r>
            <a:r>
              <a:rPr lang="en-US" b="0" dirty="0"/>
              <a:t>service</a:t>
            </a:r>
            <a:r>
              <a:rPr lang="en-US" dirty="0"/>
              <a:t>: </a:t>
            </a:r>
            <a:r>
              <a:rPr lang="en-US" dirty="0" err="1"/>
              <a:t>Lógica</a:t>
            </a:r>
            <a:r>
              <a:rPr lang="en-US" dirty="0"/>
              <a:t> del </a:t>
            </a:r>
            <a:r>
              <a:rPr lang="en-US" dirty="0" err="1"/>
              <a:t>servicio</a:t>
            </a:r>
            <a:r>
              <a:rPr lang="en-US" dirty="0"/>
              <a:t> OSRM para </a:t>
            </a:r>
            <a:r>
              <a:rPr lang="en-US" dirty="0" err="1"/>
              <a:t>cálculos</a:t>
            </a:r>
            <a:r>
              <a:rPr lang="en-US" dirty="0"/>
              <a:t> </a:t>
            </a:r>
            <a:r>
              <a:rPr lang="en-US" dirty="0" err="1"/>
              <a:t>precisos</a:t>
            </a:r>
            <a:r>
              <a:rPr lang="en-US" dirty="0"/>
              <a:t> de </a:t>
            </a:r>
            <a:r>
              <a:rPr lang="en-US" dirty="0" err="1"/>
              <a:t>distancias</a:t>
            </a:r>
            <a:r>
              <a:rPr lang="en-US" dirty="0"/>
              <a:t> </a:t>
            </a:r>
            <a:r>
              <a:rPr lang="en-US" dirty="0" err="1"/>
              <a:t>reales</a:t>
            </a:r>
            <a:r>
              <a:rPr lang="en-US" dirty="0"/>
              <a: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s-ES" dirty="0"/>
          </a:p>
          <a:p>
            <a:pPr marL="171450" indent="-171450">
              <a:buFont typeface="Arial" panose="020B0604020202020204" pitchFamily="34" charset="0"/>
              <a:buChar char="•"/>
            </a:pPr>
            <a:endParaRPr lang="en-US" dirty="0"/>
          </a:p>
          <a:p>
            <a:pPr marL="0" indent="0">
              <a:buFont typeface="Arial" panose="020B0604020202020204" pitchFamily="34" charset="0"/>
              <a:buNone/>
            </a:pPr>
            <a:endParaRPr lang="en-US" dirty="0"/>
          </a:p>
        </p:txBody>
      </p:sp>
      <p:sp>
        <p:nvSpPr>
          <p:cNvPr id="4" name="Marcador de número de diapositiva 3"/>
          <p:cNvSpPr>
            <a:spLocks noGrp="1"/>
          </p:cNvSpPr>
          <p:nvPr>
            <p:ph type="sldNum" sz="quarter" idx="5"/>
          </p:nvPr>
        </p:nvSpPr>
        <p:spPr/>
        <p:txBody>
          <a:bodyPr/>
          <a:lstStyle/>
          <a:p>
            <a:fld id="{D8AC7CDB-FC00-4766-9DA3-95DC30DDF900}" type="slidenum">
              <a:rPr lang="en-US" smtClean="0"/>
              <a:t>8</a:t>
            </a:fld>
            <a:endParaRPr lang="en-US" dirty="0"/>
          </a:p>
        </p:txBody>
      </p:sp>
    </p:spTree>
    <p:extLst>
      <p:ext uri="{BB962C8B-B14F-4D97-AF65-F5344CB8AC3E}">
        <p14:creationId xmlns:p14="http://schemas.microsoft.com/office/powerpoint/2010/main" val="2728471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noProof="0" dirty="0"/>
              <a:t>Explicar que las diferencias en las versiones entre ambas versiones radican en las bibliotecas que consume cada una. La versión en Python utiliza bibliotecas código abierto desarrolladas por la comunidad, mientras que la versión en Java utiliza las bibliotecas desarrolladas por el proyecto de optimización y metaheurísticas de la facultad.</a:t>
            </a:r>
          </a:p>
          <a:p>
            <a:pPr algn="l">
              <a:lnSpc>
                <a:spcPct val="150000"/>
              </a:lnSpc>
              <a:spcAft>
                <a:spcPts val="800"/>
              </a:spcAft>
            </a:pPr>
            <a:endParaRPr lang="es-ES" sz="1800" b="1" kern="100" dirty="0">
              <a:effectLst/>
              <a:latin typeface="Arial" panose="020B0604020202020204" pitchFamily="34" charset="0"/>
              <a:ea typeface="Calibri" panose="020F0502020204030204" pitchFamily="34" charset="0"/>
              <a:cs typeface="Arial" panose="020B0604020202020204" pitchFamily="34" charset="0"/>
            </a:endParaRPr>
          </a:p>
          <a:p>
            <a:pPr algn="l">
              <a:lnSpc>
                <a:spcPct val="150000"/>
              </a:lnSpc>
              <a:spcAft>
                <a:spcPts val="800"/>
              </a:spcAft>
            </a:pPr>
            <a:r>
              <a:rPr lang="es-ES" sz="1800" b="1" kern="100" dirty="0">
                <a:effectLst/>
                <a:latin typeface="Arial" panose="020B0604020202020204" pitchFamily="34" charset="0"/>
                <a:ea typeface="Calibri" panose="020F0502020204030204" pitchFamily="34" charset="0"/>
                <a:cs typeface="Arial" panose="020B0604020202020204" pitchFamily="34" charset="0"/>
              </a:rPr>
              <a:t>Capa Intermedia</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l">
              <a:lnSpc>
                <a:spcPct val="150000"/>
              </a:lnSpc>
              <a:spcAft>
                <a:spcPts val="800"/>
              </a:spcAft>
            </a:pPr>
            <a:r>
              <a:rPr lang="es-ES" sz="1800" i="0" kern="100" dirty="0">
                <a:effectLst/>
                <a:latin typeface="Arial" panose="020B0604020202020204" pitchFamily="34" charset="0"/>
                <a:ea typeface="Calibri" panose="020F0502020204030204" pitchFamily="34" charset="0"/>
                <a:cs typeface="Arial" panose="020B0604020202020204" pitchFamily="34" charset="0"/>
              </a:rPr>
              <a:t>DISTANCES</a:t>
            </a:r>
            <a:endParaRPr lang="en-US" sz="1800" i="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s-ES" sz="1800" i="0" kern="100" dirty="0">
                <a:effectLst/>
                <a:latin typeface="Arial" panose="020B0604020202020204" pitchFamily="34" charset="0"/>
                <a:ea typeface="Calibri" panose="020F0502020204030204" pitchFamily="34" charset="0"/>
                <a:cs typeface="Arial" panose="020B0604020202020204" pitchFamily="34" charset="0"/>
              </a:rPr>
              <a:t>DISTANCE_MEASURE</a:t>
            </a:r>
            <a:r>
              <a:rPr lang="es-ES" sz="1800" kern="100" dirty="0">
                <a:effectLst/>
                <a:latin typeface="Arial" panose="020B0604020202020204" pitchFamily="34" charset="0"/>
                <a:ea typeface="Calibri" panose="020F0502020204030204" pitchFamily="34" charset="0"/>
                <a:cs typeface="Arial" panose="020B0604020202020204" pitchFamily="34" charset="0"/>
              </a:rPr>
              <a:t>: proporciona el cálculo de distancias aproximadas.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s-ES" sz="1800" b="0" kern="100" dirty="0">
                <a:effectLst/>
                <a:latin typeface="Arial" panose="020B0604020202020204" pitchFamily="34" charset="0"/>
                <a:ea typeface="Calibri" panose="020F0502020204030204" pitchFamily="34" charset="0"/>
                <a:cs typeface="Arial" panose="020B0604020202020204" pitchFamily="34" charset="0"/>
              </a:rPr>
              <a:t>Scipy</a:t>
            </a:r>
            <a:r>
              <a:rPr lang="es-ES" sz="1800" kern="100" dirty="0">
                <a:effectLst/>
                <a:latin typeface="Arial" panose="020B0604020202020204" pitchFamily="34" charset="0"/>
                <a:ea typeface="Calibri" panose="020F0502020204030204" pitchFamily="34" charset="0"/>
                <a:cs typeface="Arial" panose="020B0604020202020204" pitchFamily="34" charset="0"/>
              </a:rPr>
              <a:t>: presenta herramientas matemáticas optimizadas para distancias aproximadas.</a:t>
            </a:r>
          </a:p>
          <a:p>
            <a:pPr algn="just">
              <a:lnSpc>
                <a:spcPct val="150000"/>
              </a:lnSpc>
              <a:spcAft>
                <a:spcPts val="800"/>
              </a:spcAft>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l">
              <a:lnSpc>
                <a:spcPct val="150000"/>
              </a:lnSpc>
              <a:spcAft>
                <a:spcPts val="800"/>
              </a:spcAft>
            </a:pPr>
            <a:r>
              <a:rPr lang="es-ES" sz="1800" b="0" i="0" kern="100" dirty="0">
                <a:effectLst/>
                <a:latin typeface="Arial" panose="020B0604020202020204" pitchFamily="34" charset="0"/>
                <a:ea typeface="Calibri" panose="020F0502020204030204" pitchFamily="34" charset="0"/>
                <a:cs typeface="Arial" panose="020B0604020202020204" pitchFamily="34" charset="0"/>
              </a:rPr>
              <a:t>MATRIX</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s-ES" sz="1800" i="0" kern="100" dirty="0">
                <a:effectLst/>
                <a:latin typeface="Arial" panose="020B0604020202020204" pitchFamily="34" charset="0"/>
                <a:ea typeface="Calibri" panose="020F0502020204030204" pitchFamily="34" charset="0"/>
                <a:cs typeface="Arial" panose="020B0604020202020204" pitchFamily="34" charset="0"/>
              </a:rPr>
              <a:t>MATRIX_CLASS</a:t>
            </a:r>
            <a:r>
              <a:rPr lang="es-ES" sz="1800" kern="100" dirty="0">
                <a:effectLst/>
                <a:latin typeface="Arial" panose="020B0604020202020204" pitchFamily="34" charset="0"/>
                <a:ea typeface="Calibri" panose="020F0502020204030204" pitchFamily="34" charset="0"/>
                <a:cs typeface="Arial" panose="020B0604020202020204" pitchFamily="34" charset="0"/>
              </a:rPr>
              <a:t>: proporciona cálculos matriciales para la confección de la matriz de costos.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s-ES" sz="1800" b="0" kern="100" dirty="0">
                <a:effectLst/>
                <a:latin typeface="Arial" panose="020B0604020202020204" pitchFamily="34" charset="0"/>
                <a:ea typeface="Calibri" panose="020F0502020204030204" pitchFamily="34" charset="0"/>
                <a:cs typeface="Arial" panose="020B0604020202020204" pitchFamily="34" charset="0"/>
              </a:rPr>
              <a:t>NumPy</a:t>
            </a:r>
            <a:r>
              <a:rPr lang="es-ES" sz="1800" kern="100" dirty="0">
                <a:effectLst/>
                <a:latin typeface="Arial" panose="020B0604020202020204" pitchFamily="34" charset="0"/>
                <a:ea typeface="Calibri" panose="020F0502020204030204" pitchFamily="34" charset="0"/>
                <a:cs typeface="Arial" panose="020B0604020202020204" pitchFamily="34" charset="0"/>
              </a:rPr>
              <a:t>: realiza cálculos matriciales y operaciones con arreglos.</a:t>
            </a:r>
          </a:p>
          <a:p>
            <a:pPr algn="just">
              <a:lnSpc>
                <a:spcPct val="150000"/>
              </a:lnSpc>
              <a:spcAft>
                <a:spcPts val="800"/>
              </a:spcAft>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l">
              <a:lnSpc>
                <a:spcPct val="150000"/>
              </a:lnSpc>
              <a:spcAft>
                <a:spcPts val="800"/>
              </a:spcAft>
            </a:pPr>
            <a:r>
              <a:rPr lang="es-ES" sz="1800" b="0" i="0" kern="100" dirty="0">
                <a:effectLst/>
                <a:latin typeface="Arial" panose="020B0604020202020204" pitchFamily="34" charset="0"/>
                <a:ea typeface="Calibri" panose="020F0502020204030204" pitchFamily="34" charset="0"/>
                <a:cs typeface="Arial" panose="020B0604020202020204" pitchFamily="34" charset="0"/>
              </a:rPr>
              <a:t>OSRM</a:t>
            </a:r>
            <a:endParaRPr lang="en-US" sz="1800" b="0" i="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s-ES" sz="1800" kern="100" dirty="0">
                <a:effectLst/>
                <a:latin typeface="Arial" panose="020B0604020202020204" pitchFamily="34" charset="0"/>
                <a:ea typeface="Calibri" panose="020F0502020204030204" pitchFamily="34" charset="0"/>
                <a:cs typeface="Arial" panose="020B0604020202020204" pitchFamily="34" charset="0"/>
              </a:rPr>
              <a:t>No aplica para la versión en Java ya que usamos directamente los servidores de OSRM, tanto local como en línea.</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s-ES" sz="1800" b="0" kern="100" dirty="0">
                <a:effectLst/>
                <a:latin typeface="Arial" panose="020B0604020202020204" pitchFamily="34" charset="0"/>
                <a:ea typeface="Calibri" panose="020F0502020204030204" pitchFamily="34" charset="0"/>
                <a:cs typeface="Arial" panose="020B0604020202020204" pitchFamily="34" charset="0"/>
              </a:rPr>
              <a:t>osrm-py</a:t>
            </a:r>
            <a:r>
              <a:rPr lang="es-ES" sz="1800" kern="100" dirty="0">
                <a:effectLst/>
                <a:latin typeface="Arial" panose="020B0604020202020204" pitchFamily="34" charset="0"/>
                <a:ea typeface="Calibri" panose="020F0502020204030204" pitchFamily="34" charset="0"/>
                <a:cs typeface="Arial" panose="020B0604020202020204" pitchFamily="34" charset="0"/>
              </a:rPr>
              <a:t>: gestiona las solicitudes de distancias reales enviadas a </a:t>
            </a:r>
            <a:r>
              <a:rPr lang="es-ES" sz="1800" b="0" kern="100" dirty="0">
                <a:effectLst/>
                <a:latin typeface="Arial" panose="020B0604020202020204" pitchFamily="34" charset="0"/>
                <a:ea typeface="Calibri" panose="020F0502020204030204" pitchFamily="34" charset="0"/>
                <a:cs typeface="Arial" panose="020B0604020202020204" pitchFamily="34" charset="0"/>
              </a:rPr>
              <a:t>OSRM</a:t>
            </a:r>
            <a:r>
              <a:rPr lang="es-ES" sz="1800" kern="100" dirty="0">
                <a:effectLst/>
                <a:latin typeface="Arial" panose="020B0604020202020204" pitchFamily="34" charset="0"/>
                <a:ea typeface="Calibri" panose="020F0502020204030204" pitchFamily="34" charset="0"/>
                <a:cs typeface="Arial" panose="020B0604020202020204" pitchFamily="34" charset="0"/>
              </a:rPr>
              <a:t> mediante su API.</a:t>
            </a:r>
          </a:p>
          <a:p>
            <a:pPr algn="just">
              <a:lnSpc>
                <a:spcPct val="150000"/>
              </a:lnSpc>
              <a:spcAft>
                <a:spcPts val="800"/>
              </a:spcAft>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l">
              <a:lnSpc>
                <a:spcPct val="150000"/>
              </a:lnSpc>
              <a:spcAft>
                <a:spcPts val="800"/>
              </a:spcAft>
            </a:pPr>
            <a:r>
              <a:rPr lang="es-ES" sz="1800" i="0" kern="100" dirty="0">
                <a:effectLst/>
                <a:latin typeface="Arial" panose="020B0604020202020204" pitchFamily="34" charset="0"/>
                <a:ea typeface="Calibri" panose="020F0502020204030204" pitchFamily="34" charset="0"/>
                <a:cs typeface="Arial" panose="020B0604020202020204" pitchFamily="34" charset="0"/>
              </a:rPr>
              <a:t>utils</a:t>
            </a:r>
            <a:endParaRPr lang="en-US" sz="1800" i="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s-ES" sz="1800" kern="100" dirty="0">
                <a:effectLst/>
                <a:latin typeface="Arial" panose="020B0604020202020204" pitchFamily="34" charset="0"/>
                <a:ea typeface="Calibri" panose="020F0502020204030204" pitchFamily="34" charset="0"/>
                <a:cs typeface="Arial" panose="020B0604020202020204" pitchFamily="34" charset="0"/>
              </a:rPr>
              <a:t>Bibliotecas Java (</a:t>
            </a:r>
            <a:r>
              <a:rPr lang="es-ES" sz="1800" i="0" kern="100" dirty="0">
                <a:effectLst/>
                <a:latin typeface="Arial" panose="020B0604020202020204" pitchFamily="34" charset="0"/>
                <a:ea typeface="Calibri" panose="020F0502020204030204" pitchFamily="34" charset="0"/>
                <a:cs typeface="Arial" panose="020B0604020202020204" pitchFamily="34" charset="0"/>
              </a:rPr>
              <a:t>java.util, java.lang</a:t>
            </a:r>
            <a:r>
              <a:rPr lang="es-ES" sz="1800" kern="100" dirty="0">
                <a:effectLst/>
                <a:latin typeface="Arial" panose="020B0604020202020204" pitchFamily="34" charset="0"/>
                <a:ea typeface="Calibri" panose="020F0502020204030204" pitchFamily="34" charset="0"/>
                <a:cs typeface="Arial" panose="020B0604020202020204" pitchFamily="34" charset="0"/>
              </a:rPr>
              <a:t>): presenta las clases, implementaciones y excepciones propias del lenguaje.</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s-ES" sz="1800" kern="100" dirty="0">
                <a:effectLst/>
                <a:latin typeface="Arial" panose="020B0604020202020204" pitchFamily="34" charset="0"/>
                <a:ea typeface="Calibri" panose="020F0502020204030204" pitchFamily="34" charset="0"/>
                <a:cs typeface="Arial" panose="020B0604020202020204" pitchFamily="34" charset="0"/>
              </a:rPr>
              <a:t>Bibliotecas Python (</a:t>
            </a:r>
            <a:r>
              <a:rPr lang="es-ES" sz="1800" b="0" i="0" kern="100" dirty="0">
                <a:effectLst/>
                <a:latin typeface="Arial" panose="020B0604020202020204" pitchFamily="34" charset="0"/>
                <a:ea typeface="Calibri" panose="020F0502020204030204" pitchFamily="34" charset="0"/>
                <a:cs typeface="Arial" panose="020B0604020202020204" pitchFamily="34" charset="0"/>
              </a:rPr>
              <a:t>time, typing, abc</a:t>
            </a:r>
            <a:r>
              <a:rPr lang="es-ES" sz="1800" kern="100" dirty="0">
                <a:effectLst/>
                <a:latin typeface="Arial" panose="020B0604020202020204" pitchFamily="34" charset="0"/>
                <a:ea typeface="Calibri" panose="020F0502020204030204" pitchFamily="34" charset="0"/>
                <a:cs typeface="Arial" panose="020B0604020202020204" pitchFamily="34" charset="0"/>
              </a:rPr>
              <a:t>): manejo de tiempos, tipos de listas y clases base abstractas.</a:t>
            </a:r>
          </a:p>
          <a:p>
            <a:pPr algn="l">
              <a:lnSpc>
                <a:spcPct val="150000"/>
              </a:lnSpc>
              <a:spcAft>
                <a:spcPts val="800"/>
              </a:spcAft>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l">
              <a:lnSpc>
                <a:spcPct val="150000"/>
              </a:lnSpc>
              <a:spcAft>
                <a:spcPts val="800"/>
              </a:spcAft>
            </a:pPr>
            <a:r>
              <a:rPr lang="es-ES" sz="1800" b="1" kern="100" dirty="0">
                <a:effectLst/>
                <a:latin typeface="Arial" panose="020B0604020202020204" pitchFamily="34" charset="0"/>
                <a:ea typeface="Calibri" panose="020F0502020204030204" pitchFamily="34" charset="0"/>
                <a:cs typeface="Arial" panose="020B0604020202020204" pitchFamily="34" charset="0"/>
              </a:rPr>
              <a:t>Capa Software del Sistema</a:t>
            </a:r>
            <a:endParaRPr lang="en-US" sz="1800" b="1" i="0" kern="100" dirty="0">
              <a:effectLst/>
              <a:latin typeface="Calibri" panose="020F0502020204030204" pitchFamily="34" charset="0"/>
              <a:ea typeface="Calibri" panose="020F0502020204030204" pitchFamily="34" charset="0"/>
              <a:cs typeface="Arial" panose="020B0604020202020204" pitchFamily="34" charset="0"/>
            </a:endParaRPr>
          </a:p>
          <a:p>
            <a:pPr algn="l">
              <a:lnSpc>
                <a:spcPct val="150000"/>
              </a:lnSpc>
              <a:spcAft>
                <a:spcPts val="800"/>
              </a:spcAft>
            </a:pPr>
            <a:r>
              <a:rPr lang="es-ES" sz="1800" i="0" kern="100" dirty="0">
                <a:effectLst/>
                <a:latin typeface="Arial" panose="020B0604020202020204" pitchFamily="34" charset="0"/>
                <a:ea typeface="Calibri" panose="020F0502020204030204" pitchFamily="34" charset="0"/>
                <a:cs typeface="Arial" panose="020B0604020202020204" pitchFamily="34" charset="0"/>
              </a:rPr>
              <a:t>communication</a:t>
            </a:r>
            <a:endParaRPr lang="en-US" sz="1800" i="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s-ES" sz="1800" kern="100" dirty="0">
                <a:effectLst/>
                <a:latin typeface="Arial" panose="020B0604020202020204" pitchFamily="34" charset="0"/>
                <a:ea typeface="Calibri" panose="020F0502020204030204" pitchFamily="34" charset="0"/>
                <a:cs typeface="Arial" panose="020B0604020202020204" pitchFamily="34" charset="0"/>
              </a:rPr>
              <a:t>Facilita la interacción y el flujo de datos entre las bibliotecas Java.</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s-ES" sz="1800" i="0" kern="100" dirty="0">
                <a:effectLst/>
                <a:latin typeface="Arial" panose="020B0604020202020204" pitchFamily="34" charset="0"/>
                <a:ea typeface="Calibri" panose="020F0502020204030204" pitchFamily="34" charset="0"/>
                <a:cs typeface="Arial" panose="020B0604020202020204" pitchFamily="34" charset="0"/>
              </a:rPr>
              <a:t>Buffer</a:t>
            </a:r>
            <a:r>
              <a:rPr lang="es-ES" sz="1800" kern="100" dirty="0">
                <a:effectLst/>
                <a:latin typeface="Arial" panose="020B0604020202020204" pitchFamily="34" charset="0"/>
                <a:ea typeface="Calibri" panose="020F0502020204030204" pitchFamily="34" charset="0"/>
                <a:cs typeface="Arial" panose="020B0604020202020204" pitchFamily="34" charset="0"/>
              </a:rPr>
              <a:t>: protocolo de comunicación en Python para manejar grandes volúmenes de datos.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s-ES" noProof="0" dirty="0"/>
          </a:p>
        </p:txBody>
      </p:sp>
      <p:sp>
        <p:nvSpPr>
          <p:cNvPr id="4" name="Marcador de número de diapositiva 3"/>
          <p:cNvSpPr>
            <a:spLocks noGrp="1"/>
          </p:cNvSpPr>
          <p:nvPr>
            <p:ph type="sldNum" sz="quarter" idx="5"/>
          </p:nvPr>
        </p:nvSpPr>
        <p:spPr/>
        <p:txBody>
          <a:bodyPr/>
          <a:lstStyle/>
          <a:p>
            <a:fld id="{D8AC7CDB-FC00-4766-9DA3-95DC30DDF900}" type="slidenum">
              <a:rPr lang="en-US" smtClean="0"/>
              <a:t>9</a:t>
            </a:fld>
            <a:endParaRPr lang="en-US" dirty="0"/>
          </a:p>
        </p:txBody>
      </p:sp>
    </p:spTree>
    <p:extLst>
      <p:ext uri="{BB962C8B-B14F-4D97-AF65-F5344CB8AC3E}">
        <p14:creationId xmlns:p14="http://schemas.microsoft.com/office/powerpoint/2010/main" val="166890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noProof="0" dirty="0"/>
              <a:t>Señalar el paquete assignment como evidencia de la implementación del principio separación de responsabilidades. </a:t>
            </a:r>
            <a:r>
              <a:rPr lang="es-ES" sz="1800" dirty="0">
                <a:effectLst/>
                <a:latin typeface="Arial" panose="020B0604020202020204" pitchFamily="34" charset="0"/>
                <a:ea typeface="Calibri" panose="020F0502020204030204" pitchFamily="34" charset="0"/>
              </a:rPr>
              <a:t>En </a:t>
            </a:r>
            <a:r>
              <a:rPr lang="es-ES" sz="1800" b="0" dirty="0">
                <a:effectLst/>
                <a:latin typeface="Arial" panose="020B0604020202020204" pitchFamily="34" charset="0"/>
                <a:ea typeface="Calibri" panose="020F0502020204030204" pitchFamily="34" charset="0"/>
              </a:rPr>
              <a:t>BHAVRP</a:t>
            </a:r>
            <a:r>
              <a:rPr lang="es-ES" sz="1800" dirty="0">
                <a:effectLst/>
                <a:latin typeface="Arial" panose="020B0604020202020204" pitchFamily="34" charset="0"/>
                <a:ea typeface="Calibri" panose="020F0502020204030204" pitchFamily="34" charset="0"/>
              </a:rPr>
              <a:t>, la separación de preocupaciones se refleja claramente en la estructura modular del sistema. El paquete </a:t>
            </a:r>
            <a:r>
              <a:rPr lang="es-ES" sz="1800" i="0" dirty="0">
                <a:effectLst/>
                <a:latin typeface="Arial" panose="020B0604020202020204" pitchFamily="34" charset="0"/>
                <a:ea typeface="Calibri" panose="020F0502020204030204" pitchFamily="34" charset="0"/>
              </a:rPr>
              <a:t>heuristic</a:t>
            </a:r>
            <a:r>
              <a:rPr lang="es-ES" sz="1800" dirty="0">
                <a:effectLst/>
                <a:latin typeface="Arial" panose="020B0604020202020204" pitchFamily="34" charset="0"/>
                <a:ea typeface="Calibri" panose="020F0502020204030204" pitchFamily="34" charset="0"/>
              </a:rPr>
              <a:t> agrupa las clases encargadas de implementar los algoritmos de asignación, así como la separación de la lógica de los distintos tipos de algoritmos.</a:t>
            </a:r>
            <a:br>
              <a:rPr lang="es-ES" sz="1800" dirty="0">
                <a:effectLst/>
                <a:latin typeface="Arial" panose="020B0604020202020204" pitchFamily="34" charset="0"/>
                <a:ea typeface="Calibri" panose="020F0502020204030204" pitchFamily="34" charset="0"/>
              </a:rPr>
            </a:br>
            <a:br>
              <a:rPr lang="es-ES" sz="1800" dirty="0">
                <a:effectLst/>
                <a:latin typeface="Arial" panose="020B0604020202020204" pitchFamily="34" charset="0"/>
                <a:ea typeface="Calibri" panose="020F0502020204030204" pitchFamily="34" charset="0"/>
              </a:rPr>
            </a:br>
            <a:r>
              <a:rPr lang="es-ES" sz="1800" dirty="0">
                <a:effectLst/>
                <a:latin typeface="Arial" panose="020B0604020202020204" pitchFamily="34" charset="0"/>
                <a:ea typeface="Calibri" panose="020F0502020204030204" pitchFamily="34" charset="0"/>
              </a:rPr>
              <a:t>Señalar el paquete problem como evidencia de la implementación del principio de no repetir código. En </a:t>
            </a:r>
            <a:r>
              <a:rPr lang="es-ES" sz="1800" b="0" dirty="0">
                <a:effectLst/>
                <a:latin typeface="Arial" panose="020B0604020202020204" pitchFamily="34" charset="0"/>
                <a:ea typeface="Calibri" panose="020F0502020204030204" pitchFamily="34" charset="0"/>
              </a:rPr>
              <a:t>BHAVRP</a:t>
            </a:r>
            <a:r>
              <a:rPr lang="es-ES" sz="1800" dirty="0">
                <a:effectLst/>
                <a:latin typeface="Arial" panose="020B0604020202020204" pitchFamily="34" charset="0"/>
                <a:ea typeface="Calibri" panose="020F0502020204030204" pitchFamily="34" charset="0"/>
              </a:rPr>
              <a:t>, este principio se implementa de diversas maneras. Por ejemplo, la clase </a:t>
            </a:r>
            <a:r>
              <a:rPr lang="es-ES" sz="1800" i="0" dirty="0">
                <a:effectLst/>
                <a:latin typeface="Arial" panose="020B0604020202020204" pitchFamily="34" charset="0"/>
                <a:ea typeface="Calibri" panose="020F0502020204030204" pitchFamily="34" charset="0"/>
              </a:rPr>
              <a:t>Problem</a:t>
            </a:r>
            <a:r>
              <a:rPr lang="es-ES" sz="1800" dirty="0">
                <a:effectLst/>
                <a:latin typeface="Arial" panose="020B0604020202020204" pitchFamily="34" charset="0"/>
                <a:ea typeface="Calibri" panose="020F0502020204030204" pitchFamily="34" charset="0"/>
              </a:rPr>
              <a:t> centraliza toda la información relacionada con el problema </a:t>
            </a:r>
            <a:r>
              <a:rPr lang="es-ES" sz="1800" b="0" dirty="0">
                <a:effectLst/>
                <a:latin typeface="Arial" panose="020B0604020202020204" pitchFamily="34" charset="0"/>
                <a:ea typeface="Calibri" panose="020F0502020204030204" pitchFamily="34" charset="0"/>
              </a:rPr>
              <a:t>MDVRP</a:t>
            </a:r>
            <a:r>
              <a:rPr lang="es-ES" sz="1800" dirty="0">
                <a:effectLst/>
                <a:latin typeface="Arial" panose="020B0604020202020204" pitchFamily="34" charset="0"/>
                <a:ea typeface="Calibri" panose="020F0502020204030204" pitchFamily="34" charset="0"/>
              </a:rPr>
              <a:t>, evitando la necesidad de replicar datos o lógica en otras partes del sistema. También se evidencia en las clases abstractas del paquete assignment.</a:t>
            </a:r>
            <a:br>
              <a:rPr lang="es-ES" sz="1800" dirty="0">
                <a:effectLst/>
                <a:latin typeface="Arial" panose="020B0604020202020204" pitchFamily="34" charset="0"/>
                <a:ea typeface="Calibri" panose="020F0502020204030204" pitchFamily="34" charset="0"/>
              </a:rPr>
            </a:br>
            <a:br>
              <a:rPr lang="es-ES" sz="1800" dirty="0">
                <a:effectLst/>
                <a:latin typeface="Arial" panose="020B0604020202020204" pitchFamily="34" charset="0"/>
                <a:ea typeface="Calibri" panose="020F0502020204030204" pitchFamily="34" charset="0"/>
              </a:rPr>
            </a:br>
            <a:r>
              <a:rPr lang="es-ES" sz="1800" dirty="0">
                <a:effectLst/>
                <a:latin typeface="Arial" panose="020B0604020202020204" pitchFamily="34" charset="0"/>
                <a:ea typeface="Calibri" panose="020F0502020204030204" pitchFamily="34" charset="0"/>
              </a:rPr>
              <a:t>El principio de modularidad se evidencia en toda la arquitectura de la biblioteca. Los módulos están definidos como paquetes bien estructurados, como </a:t>
            </a:r>
            <a:r>
              <a:rPr lang="es-ES" sz="1800" i="0" dirty="0">
                <a:effectLst/>
                <a:latin typeface="Arial" panose="020B0604020202020204" pitchFamily="34" charset="0"/>
                <a:ea typeface="Calibri" panose="020F0502020204030204" pitchFamily="34" charset="0"/>
              </a:rPr>
              <a:t>solution</a:t>
            </a:r>
            <a:r>
              <a:rPr lang="es-ES" sz="1800" dirty="0">
                <a:effectLst/>
                <a:latin typeface="Arial" panose="020B0604020202020204" pitchFamily="34" charset="0"/>
                <a:ea typeface="Calibri" panose="020F0502020204030204" pitchFamily="34" charset="0"/>
              </a:rPr>
              <a:t>, que maneja exclusivamente las soluciones generadas en los procesos de asignación y planificación. </a:t>
            </a:r>
            <a:endParaRPr lang="en-US" dirty="0"/>
          </a:p>
        </p:txBody>
      </p:sp>
      <p:sp>
        <p:nvSpPr>
          <p:cNvPr id="4" name="Marcador de número de diapositiva 3"/>
          <p:cNvSpPr>
            <a:spLocks noGrp="1"/>
          </p:cNvSpPr>
          <p:nvPr>
            <p:ph type="sldNum" sz="quarter" idx="5"/>
          </p:nvPr>
        </p:nvSpPr>
        <p:spPr/>
        <p:txBody>
          <a:bodyPr/>
          <a:lstStyle/>
          <a:p>
            <a:fld id="{D8AC7CDB-FC00-4766-9DA3-95DC30DDF900}" type="slidenum">
              <a:rPr lang="en-US" smtClean="0"/>
              <a:t>10</a:t>
            </a:fld>
            <a:endParaRPr lang="en-US" dirty="0"/>
          </a:p>
        </p:txBody>
      </p:sp>
    </p:spTree>
    <p:extLst>
      <p:ext uri="{BB962C8B-B14F-4D97-AF65-F5344CB8AC3E}">
        <p14:creationId xmlns:p14="http://schemas.microsoft.com/office/powerpoint/2010/main" val="1106930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noProof="0" dirty="0"/>
              <a:t>Explicar como se evidencia el patrón Template Method desde la vista del diagrama de actividades de un algoritmo en especifico.</a:t>
            </a:r>
          </a:p>
        </p:txBody>
      </p:sp>
      <p:sp>
        <p:nvSpPr>
          <p:cNvPr id="4" name="Marcador de número de diapositiva 3"/>
          <p:cNvSpPr>
            <a:spLocks noGrp="1"/>
          </p:cNvSpPr>
          <p:nvPr>
            <p:ph type="sldNum" sz="quarter" idx="5"/>
          </p:nvPr>
        </p:nvSpPr>
        <p:spPr/>
        <p:txBody>
          <a:bodyPr/>
          <a:lstStyle/>
          <a:p>
            <a:fld id="{D8AC7CDB-FC00-4766-9DA3-95DC30DDF900}" type="slidenum">
              <a:rPr lang="en-US" smtClean="0"/>
              <a:t>11</a:t>
            </a:fld>
            <a:endParaRPr lang="en-US" dirty="0"/>
          </a:p>
        </p:txBody>
      </p:sp>
    </p:spTree>
    <p:extLst>
      <p:ext uri="{BB962C8B-B14F-4D97-AF65-F5344CB8AC3E}">
        <p14:creationId xmlns:p14="http://schemas.microsoft.com/office/powerpoint/2010/main" val="98860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6F077B-A50F-4D64-8574-E2D6A98A5553}" type="datetimeFigureOut">
              <a:rPr lang="en-US" dirty="0"/>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1/20/2025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1/20/2025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1/20/2025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1/20/2025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1/20/2025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5B747F8-9654-4282-85D2-65F41AAE7A75}" type="datetimeFigureOut">
              <a:rPr lang="en-US" dirty="0"/>
              <a:t>1/20/2025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1/20/2025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comments" Target="../comments/commen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EDCCB75E-F06D-EC45-D51A-1E897FD1FE45}"/>
              </a:ext>
            </a:extLst>
          </p:cNvPr>
          <p:cNvPicPr>
            <a:picLocks noChangeAspect="1"/>
          </p:cNvPicPr>
          <p:nvPr/>
        </p:nvPicPr>
        <p:blipFill>
          <a:blip r:embed="rId2"/>
          <a:stretch>
            <a:fillRect/>
          </a:stretch>
        </p:blipFill>
        <p:spPr>
          <a:xfrm>
            <a:off x="999302" y="5098281"/>
            <a:ext cx="9870279" cy="1377815"/>
          </a:xfrm>
          <a:prstGeom prst="rect">
            <a:avLst/>
          </a:prstGeom>
        </p:spPr>
      </p:pic>
      <p:pic>
        <p:nvPicPr>
          <p:cNvPr id="7" name="Picture 3">
            <a:extLst>
              <a:ext uri="{FF2B5EF4-FFF2-40B4-BE49-F238E27FC236}">
                <a16:creationId xmlns:a16="http://schemas.microsoft.com/office/drawing/2014/main" id="{61A77D3B-E686-7976-8D8A-63655A81743C}"/>
              </a:ext>
            </a:extLst>
          </p:cNvPr>
          <p:cNvPicPr/>
          <p:nvPr/>
        </p:nvPicPr>
        <p:blipFill rotWithShape="1">
          <a:blip r:embed="rId3"/>
          <a:srcRect l="72445" t="21398" r="22593" b="66298"/>
          <a:stretch/>
        </p:blipFill>
        <p:spPr bwMode="auto">
          <a:xfrm>
            <a:off x="10205907" y="4877223"/>
            <a:ext cx="1973580" cy="1387475"/>
          </a:xfrm>
          <a:prstGeom prst="rect">
            <a:avLst/>
          </a:prstGeom>
          <a:ln>
            <a:noFill/>
          </a:ln>
          <a:extLst>
            <a:ext uri="{53640926-AAD7-44D8-BBD7-CCE9431645EC}">
              <a14:shadowObscured xmlns:a14="http://schemas.microsoft.com/office/drawing/2010/main"/>
            </a:ext>
          </a:extLst>
        </p:spPr>
      </p:pic>
      <p:sp>
        <p:nvSpPr>
          <p:cNvPr id="8" name="CuadroTexto 7">
            <a:extLst>
              <a:ext uri="{FF2B5EF4-FFF2-40B4-BE49-F238E27FC236}">
                <a16:creationId xmlns:a16="http://schemas.microsoft.com/office/drawing/2014/main" id="{1FA104DE-4388-E623-5D4F-5FD3302CB8E5}"/>
              </a:ext>
            </a:extLst>
          </p:cNvPr>
          <p:cNvSpPr txBox="1"/>
          <p:nvPr/>
        </p:nvSpPr>
        <p:spPr>
          <a:xfrm>
            <a:off x="1109133" y="593302"/>
            <a:ext cx="9973734" cy="3046988"/>
          </a:xfrm>
          <a:prstGeom prst="rect">
            <a:avLst/>
          </a:prstGeom>
          <a:noFill/>
        </p:spPr>
        <p:txBody>
          <a:bodyPr wrap="square" rtlCol="0">
            <a:spAutoFit/>
          </a:bodyPr>
          <a:lstStyle/>
          <a:p>
            <a:pPr algn="ctr"/>
            <a:r>
              <a:rPr lang="es-ES" sz="4800" b="1" dirty="0"/>
              <a:t>Nueva versión de la Biblioteca de Heurísticas de Asignación para Problemas de Planificación de Rutas de Vehículos con Múltiples Depósitos</a:t>
            </a:r>
          </a:p>
        </p:txBody>
      </p:sp>
    </p:spTree>
    <p:extLst>
      <p:ext uri="{BB962C8B-B14F-4D97-AF65-F5344CB8AC3E}">
        <p14:creationId xmlns:p14="http://schemas.microsoft.com/office/powerpoint/2010/main" val="1678884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757EE-CE04-5014-4606-4AA9B6CEEC55}"/>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E433D992-51F4-5E59-311E-CA08C7E6AC8E}"/>
              </a:ext>
            </a:extLst>
          </p:cNvPr>
          <p:cNvPicPr>
            <a:picLocks noChangeAspect="1"/>
          </p:cNvPicPr>
          <p:nvPr/>
        </p:nvPicPr>
        <p:blipFill>
          <a:blip r:embed="rId3"/>
          <a:srcRect l="12692" r="29471"/>
          <a:stretch/>
        </p:blipFill>
        <p:spPr>
          <a:xfrm>
            <a:off x="1364771" y="1027906"/>
            <a:ext cx="8841136" cy="5236792"/>
          </a:xfrm>
          <a:prstGeom prst="rect">
            <a:avLst/>
          </a:prstGeom>
        </p:spPr>
      </p:pic>
      <p:pic>
        <p:nvPicPr>
          <p:cNvPr id="2" name="Picture 3">
            <a:extLst>
              <a:ext uri="{FF2B5EF4-FFF2-40B4-BE49-F238E27FC236}">
                <a16:creationId xmlns:a16="http://schemas.microsoft.com/office/drawing/2014/main" id="{B6F90F2C-8578-CA85-03BA-4E3248F8C457}"/>
              </a:ext>
            </a:extLst>
          </p:cNvPr>
          <p:cNvPicPr/>
          <p:nvPr/>
        </p:nvPicPr>
        <p:blipFill rotWithShape="1">
          <a:blip r:embed="rId4"/>
          <a:srcRect l="72445" t="21398" r="22593" b="66298"/>
          <a:stretch/>
        </p:blipFill>
        <p:spPr bwMode="auto">
          <a:xfrm>
            <a:off x="10205907" y="4877223"/>
            <a:ext cx="1973580" cy="1387475"/>
          </a:xfrm>
          <a:prstGeom prst="rect">
            <a:avLst/>
          </a:prstGeom>
          <a:ln>
            <a:noFill/>
          </a:ln>
          <a:extLst>
            <a:ext uri="{53640926-AAD7-44D8-BBD7-CCE9431645EC}">
              <a14:shadowObscured xmlns:a14="http://schemas.microsoft.com/office/drawing/2010/main"/>
            </a:ext>
          </a:extLst>
        </p:spPr>
      </p:pic>
      <p:sp>
        <p:nvSpPr>
          <p:cNvPr id="3" name="Title 1">
            <a:extLst>
              <a:ext uri="{FF2B5EF4-FFF2-40B4-BE49-F238E27FC236}">
                <a16:creationId xmlns:a16="http://schemas.microsoft.com/office/drawing/2014/main" id="{B13E7E2E-831B-8830-ED74-B5610FF37EF6}"/>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b="1" dirty="0">
                <a:solidFill>
                  <a:schemeClr val="tx1"/>
                </a:solidFill>
              </a:rPr>
              <a:t>Principios de diseño incorporados</a:t>
            </a:r>
          </a:p>
        </p:txBody>
      </p:sp>
      <p:cxnSp>
        <p:nvCxnSpPr>
          <p:cNvPr id="10" name="Conector recto 9">
            <a:extLst>
              <a:ext uri="{FF2B5EF4-FFF2-40B4-BE49-F238E27FC236}">
                <a16:creationId xmlns:a16="http://schemas.microsoft.com/office/drawing/2014/main" id="{56566BEF-8627-B64B-B344-3BE6AC37A6C4}"/>
              </a:ext>
            </a:extLst>
          </p:cNvPr>
          <p:cNvCxnSpPr>
            <a:cxnSpLocks/>
          </p:cNvCxnSpPr>
          <p:nvPr/>
        </p:nvCxnSpPr>
        <p:spPr>
          <a:xfrm>
            <a:off x="1645105" y="1851239"/>
            <a:ext cx="4450895"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1" name="Conector recto 10">
            <a:extLst>
              <a:ext uri="{FF2B5EF4-FFF2-40B4-BE49-F238E27FC236}">
                <a16:creationId xmlns:a16="http://schemas.microsoft.com/office/drawing/2014/main" id="{22495345-D4D0-8E33-D326-9820667D90E3}"/>
              </a:ext>
            </a:extLst>
          </p:cNvPr>
          <p:cNvCxnSpPr>
            <a:cxnSpLocks/>
          </p:cNvCxnSpPr>
          <p:nvPr/>
        </p:nvCxnSpPr>
        <p:spPr>
          <a:xfrm>
            <a:off x="1645105" y="3029919"/>
            <a:ext cx="4450895"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2" name="Conector recto 11">
            <a:extLst>
              <a:ext uri="{FF2B5EF4-FFF2-40B4-BE49-F238E27FC236}">
                <a16:creationId xmlns:a16="http://schemas.microsoft.com/office/drawing/2014/main" id="{A360B9B4-707D-693F-E916-26D3D56A143D}"/>
              </a:ext>
            </a:extLst>
          </p:cNvPr>
          <p:cNvCxnSpPr>
            <a:cxnSpLocks/>
          </p:cNvCxnSpPr>
          <p:nvPr/>
        </p:nvCxnSpPr>
        <p:spPr>
          <a:xfrm>
            <a:off x="1645105" y="1851239"/>
            <a:ext cx="0" cy="117868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3" name="Conector recto 12">
            <a:extLst>
              <a:ext uri="{FF2B5EF4-FFF2-40B4-BE49-F238E27FC236}">
                <a16:creationId xmlns:a16="http://schemas.microsoft.com/office/drawing/2014/main" id="{72976846-A443-D97F-12B3-43A698171C22}"/>
              </a:ext>
            </a:extLst>
          </p:cNvPr>
          <p:cNvCxnSpPr>
            <a:cxnSpLocks/>
          </p:cNvCxnSpPr>
          <p:nvPr/>
        </p:nvCxnSpPr>
        <p:spPr>
          <a:xfrm>
            <a:off x="6096000" y="1851239"/>
            <a:ext cx="0" cy="117868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8" name="Conector recto 17">
            <a:extLst>
              <a:ext uri="{FF2B5EF4-FFF2-40B4-BE49-F238E27FC236}">
                <a16:creationId xmlns:a16="http://schemas.microsoft.com/office/drawing/2014/main" id="{1A3A02C8-4710-1A26-6AC2-3E0D9F7FB269}"/>
              </a:ext>
            </a:extLst>
          </p:cNvPr>
          <p:cNvCxnSpPr>
            <a:cxnSpLocks/>
          </p:cNvCxnSpPr>
          <p:nvPr/>
        </p:nvCxnSpPr>
        <p:spPr>
          <a:xfrm>
            <a:off x="1645105" y="3192940"/>
            <a:ext cx="3901465"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9" name="Conector recto 18">
            <a:extLst>
              <a:ext uri="{FF2B5EF4-FFF2-40B4-BE49-F238E27FC236}">
                <a16:creationId xmlns:a16="http://schemas.microsoft.com/office/drawing/2014/main" id="{9FFB6C67-457A-0E98-5DEC-12720C56B187}"/>
              </a:ext>
            </a:extLst>
          </p:cNvPr>
          <p:cNvCxnSpPr>
            <a:cxnSpLocks/>
          </p:cNvCxnSpPr>
          <p:nvPr/>
        </p:nvCxnSpPr>
        <p:spPr>
          <a:xfrm>
            <a:off x="1645105" y="4371620"/>
            <a:ext cx="3901465"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0" name="Conector recto 19">
            <a:extLst>
              <a:ext uri="{FF2B5EF4-FFF2-40B4-BE49-F238E27FC236}">
                <a16:creationId xmlns:a16="http://schemas.microsoft.com/office/drawing/2014/main" id="{6017737A-2100-75B2-7F21-A74E1BF14AC4}"/>
              </a:ext>
            </a:extLst>
          </p:cNvPr>
          <p:cNvCxnSpPr>
            <a:cxnSpLocks/>
          </p:cNvCxnSpPr>
          <p:nvPr/>
        </p:nvCxnSpPr>
        <p:spPr>
          <a:xfrm>
            <a:off x="1645105" y="3192940"/>
            <a:ext cx="0" cy="117868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1" name="Conector recto 20">
            <a:extLst>
              <a:ext uri="{FF2B5EF4-FFF2-40B4-BE49-F238E27FC236}">
                <a16:creationId xmlns:a16="http://schemas.microsoft.com/office/drawing/2014/main" id="{4675D4D2-0A15-1C3D-ABD0-68E1899AC1F1}"/>
              </a:ext>
            </a:extLst>
          </p:cNvPr>
          <p:cNvCxnSpPr>
            <a:cxnSpLocks/>
          </p:cNvCxnSpPr>
          <p:nvPr/>
        </p:nvCxnSpPr>
        <p:spPr>
          <a:xfrm>
            <a:off x="5546570" y="3192940"/>
            <a:ext cx="0" cy="117868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81840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7D3EDC-95EB-6EEF-D664-3AD46238B454}"/>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745C0A2F-5C30-8E7B-531A-894200F72E3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3718" y="1027906"/>
            <a:ext cx="7101209" cy="5297365"/>
          </a:xfrm>
          <a:prstGeom prst="rect">
            <a:avLst/>
          </a:prstGeom>
          <a:noFill/>
          <a:ln>
            <a:noFill/>
          </a:ln>
        </p:spPr>
      </p:pic>
      <p:pic>
        <p:nvPicPr>
          <p:cNvPr id="2" name="Picture 3">
            <a:extLst>
              <a:ext uri="{FF2B5EF4-FFF2-40B4-BE49-F238E27FC236}">
                <a16:creationId xmlns:a16="http://schemas.microsoft.com/office/drawing/2014/main" id="{8CCDE665-E204-C01F-131E-12009B5D189F}"/>
              </a:ext>
            </a:extLst>
          </p:cNvPr>
          <p:cNvPicPr/>
          <p:nvPr/>
        </p:nvPicPr>
        <p:blipFill rotWithShape="1">
          <a:blip r:embed="rId4"/>
          <a:srcRect l="72445" t="21398" r="22593" b="66298"/>
          <a:stretch/>
        </p:blipFill>
        <p:spPr bwMode="auto">
          <a:xfrm>
            <a:off x="10205907" y="4877223"/>
            <a:ext cx="1973580" cy="1387475"/>
          </a:xfrm>
          <a:prstGeom prst="rect">
            <a:avLst/>
          </a:prstGeom>
          <a:ln>
            <a:noFill/>
          </a:ln>
          <a:extLst>
            <a:ext uri="{53640926-AAD7-44D8-BBD7-CCE9431645EC}">
              <a14:shadowObscured xmlns:a14="http://schemas.microsoft.com/office/drawing/2010/main"/>
            </a:ext>
          </a:extLst>
        </p:spPr>
      </p:pic>
      <p:cxnSp>
        <p:nvCxnSpPr>
          <p:cNvPr id="5" name="Conector recto 4">
            <a:extLst>
              <a:ext uri="{FF2B5EF4-FFF2-40B4-BE49-F238E27FC236}">
                <a16:creationId xmlns:a16="http://schemas.microsoft.com/office/drawing/2014/main" id="{5FDFC259-43A2-531A-9E00-E5DD8B0AEBA3}"/>
              </a:ext>
            </a:extLst>
          </p:cNvPr>
          <p:cNvCxnSpPr>
            <a:cxnSpLocks/>
          </p:cNvCxnSpPr>
          <p:nvPr/>
        </p:nvCxnSpPr>
        <p:spPr>
          <a:xfrm>
            <a:off x="2693718" y="1027906"/>
            <a:ext cx="1229270"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6" name="Conector recto 5">
            <a:extLst>
              <a:ext uri="{FF2B5EF4-FFF2-40B4-BE49-F238E27FC236}">
                <a16:creationId xmlns:a16="http://schemas.microsoft.com/office/drawing/2014/main" id="{6D0B3CC0-E196-902A-58FB-341979E989CF}"/>
              </a:ext>
            </a:extLst>
          </p:cNvPr>
          <p:cNvCxnSpPr>
            <a:cxnSpLocks/>
          </p:cNvCxnSpPr>
          <p:nvPr/>
        </p:nvCxnSpPr>
        <p:spPr>
          <a:xfrm>
            <a:off x="2700645" y="4789535"/>
            <a:ext cx="1222343"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7" name="Conector recto 6">
            <a:extLst>
              <a:ext uri="{FF2B5EF4-FFF2-40B4-BE49-F238E27FC236}">
                <a16:creationId xmlns:a16="http://schemas.microsoft.com/office/drawing/2014/main" id="{45EC8DCB-27F5-D46A-9C08-06F1A20C5B4F}"/>
              </a:ext>
            </a:extLst>
          </p:cNvPr>
          <p:cNvCxnSpPr>
            <a:cxnSpLocks/>
          </p:cNvCxnSpPr>
          <p:nvPr/>
        </p:nvCxnSpPr>
        <p:spPr>
          <a:xfrm>
            <a:off x="2700645" y="1027906"/>
            <a:ext cx="0" cy="3761628"/>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8" name="Conector recto 7">
            <a:extLst>
              <a:ext uri="{FF2B5EF4-FFF2-40B4-BE49-F238E27FC236}">
                <a16:creationId xmlns:a16="http://schemas.microsoft.com/office/drawing/2014/main" id="{0A53D817-EFD9-6F0D-44A9-B30226AE9057}"/>
              </a:ext>
            </a:extLst>
          </p:cNvPr>
          <p:cNvCxnSpPr>
            <a:cxnSpLocks/>
          </p:cNvCxnSpPr>
          <p:nvPr/>
        </p:nvCxnSpPr>
        <p:spPr>
          <a:xfrm>
            <a:off x="3922988" y="1027906"/>
            <a:ext cx="0" cy="3761628"/>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3" name="Conector recto 12">
            <a:extLst>
              <a:ext uri="{FF2B5EF4-FFF2-40B4-BE49-F238E27FC236}">
                <a16:creationId xmlns:a16="http://schemas.microsoft.com/office/drawing/2014/main" id="{373B214E-5E57-6012-F01B-1FAF036D8945}"/>
              </a:ext>
            </a:extLst>
          </p:cNvPr>
          <p:cNvCxnSpPr>
            <a:cxnSpLocks/>
          </p:cNvCxnSpPr>
          <p:nvPr/>
        </p:nvCxnSpPr>
        <p:spPr>
          <a:xfrm>
            <a:off x="4011978" y="1949926"/>
            <a:ext cx="3583850"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4" name="Conector recto 13">
            <a:extLst>
              <a:ext uri="{FF2B5EF4-FFF2-40B4-BE49-F238E27FC236}">
                <a16:creationId xmlns:a16="http://schemas.microsoft.com/office/drawing/2014/main" id="{313A4FA6-1839-B789-D681-86D7D488E91B}"/>
              </a:ext>
            </a:extLst>
          </p:cNvPr>
          <p:cNvCxnSpPr>
            <a:cxnSpLocks/>
          </p:cNvCxnSpPr>
          <p:nvPr/>
        </p:nvCxnSpPr>
        <p:spPr>
          <a:xfrm>
            <a:off x="4011978" y="6284113"/>
            <a:ext cx="3583850"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5" name="Conector recto 14">
            <a:extLst>
              <a:ext uri="{FF2B5EF4-FFF2-40B4-BE49-F238E27FC236}">
                <a16:creationId xmlns:a16="http://schemas.microsoft.com/office/drawing/2014/main" id="{422F4ED6-501D-61A6-2B74-7BF445DC7E3B}"/>
              </a:ext>
            </a:extLst>
          </p:cNvPr>
          <p:cNvCxnSpPr>
            <a:cxnSpLocks/>
          </p:cNvCxnSpPr>
          <p:nvPr/>
        </p:nvCxnSpPr>
        <p:spPr>
          <a:xfrm flipH="1">
            <a:off x="4011978" y="1949926"/>
            <a:ext cx="6927" cy="4334187"/>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6" name="Conector recto 15">
            <a:extLst>
              <a:ext uri="{FF2B5EF4-FFF2-40B4-BE49-F238E27FC236}">
                <a16:creationId xmlns:a16="http://schemas.microsoft.com/office/drawing/2014/main" id="{0080B640-B899-51D3-6825-D91BE85F2B9B}"/>
              </a:ext>
            </a:extLst>
          </p:cNvPr>
          <p:cNvCxnSpPr>
            <a:cxnSpLocks/>
          </p:cNvCxnSpPr>
          <p:nvPr/>
        </p:nvCxnSpPr>
        <p:spPr>
          <a:xfrm>
            <a:off x="7595828" y="1949926"/>
            <a:ext cx="0" cy="4334187"/>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1" name="Conector recto 20">
            <a:extLst>
              <a:ext uri="{FF2B5EF4-FFF2-40B4-BE49-F238E27FC236}">
                <a16:creationId xmlns:a16="http://schemas.microsoft.com/office/drawing/2014/main" id="{90E53474-52FE-3020-AA3D-5692CCB6650F}"/>
              </a:ext>
            </a:extLst>
          </p:cNvPr>
          <p:cNvCxnSpPr>
            <a:cxnSpLocks/>
          </p:cNvCxnSpPr>
          <p:nvPr/>
        </p:nvCxnSpPr>
        <p:spPr>
          <a:xfrm>
            <a:off x="7699430" y="2765266"/>
            <a:ext cx="2095497"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2" name="Conector recto 21">
            <a:extLst>
              <a:ext uri="{FF2B5EF4-FFF2-40B4-BE49-F238E27FC236}">
                <a16:creationId xmlns:a16="http://schemas.microsoft.com/office/drawing/2014/main" id="{61E712F0-C49E-F8FE-A22E-1BFA9A829BA8}"/>
              </a:ext>
            </a:extLst>
          </p:cNvPr>
          <p:cNvCxnSpPr>
            <a:cxnSpLocks/>
          </p:cNvCxnSpPr>
          <p:nvPr/>
        </p:nvCxnSpPr>
        <p:spPr>
          <a:xfrm>
            <a:off x="7706357" y="2765266"/>
            <a:ext cx="0" cy="2347754"/>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3" name="Conector recto 22">
            <a:extLst>
              <a:ext uri="{FF2B5EF4-FFF2-40B4-BE49-F238E27FC236}">
                <a16:creationId xmlns:a16="http://schemas.microsoft.com/office/drawing/2014/main" id="{233A1512-6EC6-1A6C-D563-94EDBD84D48A}"/>
              </a:ext>
            </a:extLst>
          </p:cNvPr>
          <p:cNvCxnSpPr>
            <a:cxnSpLocks/>
          </p:cNvCxnSpPr>
          <p:nvPr/>
        </p:nvCxnSpPr>
        <p:spPr>
          <a:xfrm>
            <a:off x="9794927" y="2765266"/>
            <a:ext cx="0" cy="2347754"/>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7" name="Conector recto 26">
            <a:extLst>
              <a:ext uri="{FF2B5EF4-FFF2-40B4-BE49-F238E27FC236}">
                <a16:creationId xmlns:a16="http://schemas.microsoft.com/office/drawing/2014/main" id="{BD3B1CC3-0F4A-9902-798D-631A728265B3}"/>
              </a:ext>
            </a:extLst>
          </p:cNvPr>
          <p:cNvCxnSpPr>
            <a:cxnSpLocks/>
          </p:cNvCxnSpPr>
          <p:nvPr/>
        </p:nvCxnSpPr>
        <p:spPr>
          <a:xfrm>
            <a:off x="7706357" y="5113020"/>
            <a:ext cx="2095497"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9" name="Title 1">
            <a:extLst>
              <a:ext uri="{FF2B5EF4-FFF2-40B4-BE49-F238E27FC236}">
                <a16:creationId xmlns:a16="http://schemas.microsoft.com/office/drawing/2014/main" id="{E5582E2B-6DF0-851E-51D7-FDDDF041B0B2}"/>
              </a:ext>
            </a:extLst>
          </p:cNvPr>
          <p:cNvSpPr txBox="1">
            <a:spLocks/>
          </p:cNvSpPr>
          <p:nvPr/>
        </p:nvSpPr>
        <p:spPr>
          <a:xfrm>
            <a:off x="838199" y="365125"/>
            <a:ext cx="10785529" cy="1325563"/>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3600" b="1" dirty="0">
                <a:solidFill>
                  <a:schemeClr val="tx1"/>
                </a:solidFill>
              </a:rPr>
              <a:t>Funcionamiento general de los algoritmos: </a:t>
            </a:r>
            <a:r>
              <a:rPr lang="es-ES" sz="3600" b="1" i="1" dirty="0">
                <a:solidFill>
                  <a:schemeClr val="tx1"/>
                </a:solidFill>
              </a:rPr>
              <a:t>Farthest First</a:t>
            </a:r>
          </a:p>
        </p:txBody>
      </p:sp>
      <p:sp>
        <p:nvSpPr>
          <p:cNvPr id="10" name="Content Placeholder 2">
            <a:extLst>
              <a:ext uri="{FF2B5EF4-FFF2-40B4-BE49-F238E27FC236}">
                <a16:creationId xmlns:a16="http://schemas.microsoft.com/office/drawing/2014/main" id="{75F36E34-11EE-19DB-AA9C-F13ABF7E809C}"/>
              </a:ext>
            </a:extLst>
          </p:cNvPr>
          <p:cNvSpPr txBox="1">
            <a:spLocks/>
          </p:cNvSpPr>
          <p:nvPr/>
        </p:nvSpPr>
        <p:spPr>
          <a:xfrm>
            <a:off x="876920" y="3143632"/>
            <a:ext cx="2270759" cy="4960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sz="2400" b="1" dirty="0"/>
              <a:t>Inicialización</a:t>
            </a:r>
            <a:endParaRPr lang="es-ES" sz="3200" b="1" dirty="0"/>
          </a:p>
        </p:txBody>
      </p:sp>
      <p:sp>
        <p:nvSpPr>
          <p:cNvPr id="11" name="Content Placeholder 2">
            <a:extLst>
              <a:ext uri="{FF2B5EF4-FFF2-40B4-BE49-F238E27FC236}">
                <a16:creationId xmlns:a16="http://schemas.microsoft.com/office/drawing/2014/main" id="{E13C1E61-EDBC-3D6B-91A7-4660DE1FB078}"/>
              </a:ext>
            </a:extLst>
          </p:cNvPr>
          <p:cNvSpPr txBox="1">
            <a:spLocks/>
          </p:cNvSpPr>
          <p:nvPr/>
        </p:nvSpPr>
        <p:spPr>
          <a:xfrm>
            <a:off x="5161809" y="1561026"/>
            <a:ext cx="2270759" cy="4960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sz="2400" b="1" dirty="0"/>
              <a:t>Asignación</a:t>
            </a:r>
            <a:endParaRPr lang="es-ES" sz="3200" b="1" dirty="0"/>
          </a:p>
        </p:txBody>
      </p:sp>
      <p:sp>
        <p:nvSpPr>
          <p:cNvPr id="12" name="Content Placeholder 2">
            <a:extLst>
              <a:ext uri="{FF2B5EF4-FFF2-40B4-BE49-F238E27FC236}">
                <a16:creationId xmlns:a16="http://schemas.microsoft.com/office/drawing/2014/main" id="{388DD950-136C-0B38-32A7-D116094B6850}"/>
              </a:ext>
            </a:extLst>
          </p:cNvPr>
          <p:cNvSpPr txBox="1">
            <a:spLocks/>
          </p:cNvSpPr>
          <p:nvPr/>
        </p:nvSpPr>
        <p:spPr>
          <a:xfrm>
            <a:off x="9794927" y="3839845"/>
            <a:ext cx="2270759" cy="4960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sz="2400" b="1" dirty="0"/>
              <a:t>Finalización</a:t>
            </a:r>
            <a:endParaRPr lang="es-ES" sz="3200" b="1" dirty="0"/>
          </a:p>
        </p:txBody>
      </p:sp>
    </p:spTree>
    <p:extLst>
      <p:ext uri="{BB962C8B-B14F-4D97-AF65-F5344CB8AC3E}">
        <p14:creationId xmlns:p14="http://schemas.microsoft.com/office/powerpoint/2010/main" val="361748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52BB0A-EA10-2F5B-61E7-6E7BD7C82776}"/>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854CFD38-950C-06F2-C1B9-2B2D30BC7BD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027906"/>
            <a:ext cx="10515600" cy="5066560"/>
          </a:xfrm>
          <a:prstGeom prst="rect">
            <a:avLst/>
          </a:prstGeom>
          <a:noFill/>
          <a:ln>
            <a:noFill/>
          </a:ln>
        </p:spPr>
      </p:pic>
      <p:pic>
        <p:nvPicPr>
          <p:cNvPr id="2" name="Picture 3">
            <a:extLst>
              <a:ext uri="{FF2B5EF4-FFF2-40B4-BE49-F238E27FC236}">
                <a16:creationId xmlns:a16="http://schemas.microsoft.com/office/drawing/2014/main" id="{F7824BA0-DA2B-3B88-9FE4-F8753EA7BBF5}"/>
              </a:ext>
            </a:extLst>
          </p:cNvPr>
          <p:cNvPicPr/>
          <p:nvPr/>
        </p:nvPicPr>
        <p:blipFill rotWithShape="1">
          <a:blip r:embed="rId4"/>
          <a:srcRect l="72445" t="24739" r="22593" b="66298"/>
          <a:stretch/>
        </p:blipFill>
        <p:spPr bwMode="auto">
          <a:xfrm>
            <a:off x="10205907" y="5253925"/>
            <a:ext cx="1973580" cy="1010773"/>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358C4D6B-C4CF-306E-5211-D53F38122117}"/>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b="1" dirty="0">
                <a:solidFill>
                  <a:schemeClr val="tx1"/>
                </a:solidFill>
              </a:rPr>
              <a:t>Patrón </a:t>
            </a:r>
            <a:r>
              <a:rPr lang="es-ES" b="1" i="1" dirty="0">
                <a:solidFill>
                  <a:schemeClr val="tx1"/>
                </a:solidFill>
              </a:rPr>
              <a:t>Template Method</a:t>
            </a:r>
          </a:p>
        </p:txBody>
      </p:sp>
      <p:cxnSp>
        <p:nvCxnSpPr>
          <p:cNvPr id="5" name="Conector recto 4">
            <a:extLst>
              <a:ext uri="{FF2B5EF4-FFF2-40B4-BE49-F238E27FC236}">
                <a16:creationId xmlns:a16="http://schemas.microsoft.com/office/drawing/2014/main" id="{065B921D-C85D-BE3A-B3D9-70A741FFE7AB}"/>
              </a:ext>
            </a:extLst>
          </p:cNvPr>
          <p:cNvCxnSpPr>
            <a:cxnSpLocks/>
          </p:cNvCxnSpPr>
          <p:nvPr/>
        </p:nvCxnSpPr>
        <p:spPr>
          <a:xfrm>
            <a:off x="838200" y="3772637"/>
            <a:ext cx="1655990"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6" name="Conector recto 5">
            <a:extLst>
              <a:ext uri="{FF2B5EF4-FFF2-40B4-BE49-F238E27FC236}">
                <a16:creationId xmlns:a16="http://schemas.microsoft.com/office/drawing/2014/main" id="{2826A36F-99E3-38B7-126E-BB9B8F830C58}"/>
              </a:ext>
            </a:extLst>
          </p:cNvPr>
          <p:cNvCxnSpPr>
            <a:cxnSpLocks/>
          </p:cNvCxnSpPr>
          <p:nvPr/>
        </p:nvCxnSpPr>
        <p:spPr>
          <a:xfrm>
            <a:off x="845127" y="4775826"/>
            <a:ext cx="1649063"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7" name="Conector recto 6">
            <a:extLst>
              <a:ext uri="{FF2B5EF4-FFF2-40B4-BE49-F238E27FC236}">
                <a16:creationId xmlns:a16="http://schemas.microsoft.com/office/drawing/2014/main" id="{ADDEBD3E-7A42-2EAD-A127-D19EAA4F4C12}"/>
              </a:ext>
            </a:extLst>
          </p:cNvPr>
          <p:cNvCxnSpPr>
            <a:cxnSpLocks/>
          </p:cNvCxnSpPr>
          <p:nvPr/>
        </p:nvCxnSpPr>
        <p:spPr>
          <a:xfrm flipH="1">
            <a:off x="838200" y="3772637"/>
            <a:ext cx="6927" cy="1003189"/>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8" name="Conector recto 7">
            <a:extLst>
              <a:ext uri="{FF2B5EF4-FFF2-40B4-BE49-F238E27FC236}">
                <a16:creationId xmlns:a16="http://schemas.microsoft.com/office/drawing/2014/main" id="{D74BEF87-F0AC-7810-86DC-9E3B2D24E63D}"/>
              </a:ext>
            </a:extLst>
          </p:cNvPr>
          <p:cNvCxnSpPr>
            <a:cxnSpLocks/>
          </p:cNvCxnSpPr>
          <p:nvPr/>
        </p:nvCxnSpPr>
        <p:spPr>
          <a:xfrm>
            <a:off x="2494190" y="3772637"/>
            <a:ext cx="0" cy="1003189"/>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1" name="Conector recto 20">
            <a:extLst>
              <a:ext uri="{FF2B5EF4-FFF2-40B4-BE49-F238E27FC236}">
                <a16:creationId xmlns:a16="http://schemas.microsoft.com/office/drawing/2014/main" id="{EAD7D092-C61F-924F-E84C-61E01D9D8ED6}"/>
              </a:ext>
            </a:extLst>
          </p:cNvPr>
          <p:cNvCxnSpPr>
            <a:cxnSpLocks/>
          </p:cNvCxnSpPr>
          <p:nvPr/>
        </p:nvCxnSpPr>
        <p:spPr>
          <a:xfrm>
            <a:off x="5067300" y="4580357"/>
            <a:ext cx="1549310"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2" name="Conector recto 21">
            <a:extLst>
              <a:ext uri="{FF2B5EF4-FFF2-40B4-BE49-F238E27FC236}">
                <a16:creationId xmlns:a16="http://schemas.microsoft.com/office/drawing/2014/main" id="{8BB88C14-4843-671C-9BF3-5A915FDDDA76}"/>
              </a:ext>
            </a:extLst>
          </p:cNvPr>
          <p:cNvCxnSpPr>
            <a:cxnSpLocks/>
          </p:cNvCxnSpPr>
          <p:nvPr/>
        </p:nvCxnSpPr>
        <p:spPr>
          <a:xfrm>
            <a:off x="5074227" y="5682606"/>
            <a:ext cx="1542383"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3" name="Conector recto 22">
            <a:extLst>
              <a:ext uri="{FF2B5EF4-FFF2-40B4-BE49-F238E27FC236}">
                <a16:creationId xmlns:a16="http://schemas.microsoft.com/office/drawing/2014/main" id="{3B74A82E-630D-7C8D-9AE6-039E53209D31}"/>
              </a:ext>
            </a:extLst>
          </p:cNvPr>
          <p:cNvCxnSpPr>
            <a:cxnSpLocks/>
          </p:cNvCxnSpPr>
          <p:nvPr/>
        </p:nvCxnSpPr>
        <p:spPr>
          <a:xfrm>
            <a:off x="5074227" y="4580357"/>
            <a:ext cx="0" cy="109763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4" name="Conector recto 23">
            <a:extLst>
              <a:ext uri="{FF2B5EF4-FFF2-40B4-BE49-F238E27FC236}">
                <a16:creationId xmlns:a16="http://schemas.microsoft.com/office/drawing/2014/main" id="{61707E3A-7C9D-13EA-926F-DB0F99A0BEB5}"/>
              </a:ext>
            </a:extLst>
          </p:cNvPr>
          <p:cNvCxnSpPr>
            <a:cxnSpLocks/>
          </p:cNvCxnSpPr>
          <p:nvPr/>
        </p:nvCxnSpPr>
        <p:spPr>
          <a:xfrm>
            <a:off x="6616610" y="4580357"/>
            <a:ext cx="0" cy="109763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9" name="Conector recto 28">
            <a:extLst>
              <a:ext uri="{FF2B5EF4-FFF2-40B4-BE49-F238E27FC236}">
                <a16:creationId xmlns:a16="http://schemas.microsoft.com/office/drawing/2014/main" id="{940C613A-A6B9-E119-BB78-F4544C5D1A31}"/>
              </a:ext>
            </a:extLst>
          </p:cNvPr>
          <p:cNvCxnSpPr>
            <a:cxnSpLocks/>
          </p:cNvCxnSpPr>
          <p:nvPr/>
        </p:nvCxnSpPr>
        <p:spPr>
          <a:xfrm>
            <a:off x="6758940" y="4580357"/>
            <a:ext cx="1427390"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30" name="Conector recto 29">
            <a:extLst>
              <a:ext uri="{FF2B5EF4-FFF2-40B4-BE49-F238E27FC236}">
                <a16:creationId xmlns:a16="http://schemas.microsoft.com/office/drawing/2014/main" id="{CFF3805C-B1B9-825B-B218-24C38C7A9D37}"/>
              </a:ext>
            </a:extLst>
          </p:cNvPr>
          <p:cNvCxnSpPr>
            <a:cxnSpLocks/>
          </p:cNvCxnSpPr>
          <p:nvPr/>
        </p:nvCxnSpPr>
        <p:spPr>
          <a:xfrm>
            <a:off x="6765867" y="5682606"/>
            <a:ext cx="1420463"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31" name="Conector recto 30">
            <a:extLst>
              <a:ext uri="{FF2B5EF4-FFF2-40B4-BE49-F238E27FC236}">
                <a16:creationId xmlns:a16="http://schemas.microsoft.com/office/drawing/2014/main" id="{7ADF494B-E608-3BD9-A48B-D54A328C2E06}"/>
              </a:ext>
            </a:extLst>
          </p:cNvPr>
          <p:cNvCxnSpPr>
            <a:cxnSpLocks/>
          </p:cNvCxnSpPr>
          <p:nvPr/>
        </p:nvCxnSpPr>
        <p:spPr>
          <a:xfrm>
            <a:off x="6765867" y="4580357"/>
            <a:ext cx="0" cy="109763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32" name="Conector recto 31">
            <a:extLst>
              <a:ext uri="{FF2B5EF4-FFF2-40B4-BE49-F238E27FC236}">
                <a16:creationId xmlns:a16="http://schemas.microsoft.com/office/drawing/2014/main" id="{D0390F0D-4A9C-35B1-1088-3C98721AAB45}"/>
              </a:ext>
            </a:extLst>
          </p:cNvPr>
          <p:cNvCxnSpPr>
            <a:cxnSpLocks/>
          </p:cNvCxnSpPr>
          <p:nvPr/>
        </p:nvCxnSpPr>
        <p:spPr>
          <a:xfrm>
            <a:off x="8186330" y="4580357"/>
            <a:ext cx="0" cy="109763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35" name="Conector recto 34">
            <a:extLst>
              <a:ext uri="{FF2B5EF4-FFF2-40B4-BE49-F238E27FC236}">
                <a16:creationId xmlns:a16="http://schemas.microsoft.com/office/drawing/2014/main" id="{D03BAA91-9987-2C16-5231-506250849121}"/>
              </a:ext>
            </a:extLst>
          </p:cNvPr>
          <p:cNvCxnSpPr>
            <a:cxnSpLocks/>
          </p:cNvCxnSpPr>
          <p:nvPr/>
        </p:nvCxnSpPr>
        <p:spPr>
          <a:xfrm>
            <a:off x="8290560" y="4062197"/>
            <a:ext cx="1427390"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36" name="Conector recto 35">
            <a:extLst>
              <a:ext uri="{FF2B5EF4-FFF2-40B4-BE49-F238E27FC236}">
                <a16:creationId xmlns:a16="http://schemas.microsoft.com/office/drawing/2014/main" id="{4A493A39-5278-4B89-F7EC-947034D6D4C5}"/>
              </a:ext>
            </a:extLst>
          </p:cNvPr>
          <p:cNvCxnSpPr>
            <a:cxnSpLocks/>
          </p:cNvCxnSpPr>
          <p:nvPr/>
        </p:nvCxnSpPr>
        <p:spPr>
          <a:xfrm>
            <a:off x="8297487" y="6002646"/>
            <a:ext cx="1420463"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37" name="Conector recto 36">
            <a:extLst>
              <a:ext uri="{FF2B5EF4-FFF2-40B4-BE49-F238E27FC236}">
                <a16:creationId xmlns:a16="http://schemas.microsoft.com/office/drawing/2014/main" id="{FB91E0B9-75B7-85C0-15BE-03019B2D1B50}"/>
              </a:ext>
            </a:extLst>
          </p:cNvPr>
          <p:cNvCxnSpPr>
            <a:cxnSpLocks/>
          </p:cNvCxnSpPr>
          <p:nvPr/>
        </p:nvCxnSpPr>
        <p:spPr>
          <a:xfrm>
            <a:off x="8297487" y="4062197"/>
            <a:ext cx="0" cy="1940449"/>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38" name="Conector recto 37">
            <a:extLst>
              <a:ext uri="{FF2B5EF4-FFF2-40B4-BE49-F238E27FC236}">
                <a16:creationId xmlns:a16="http://schemas.microsoft.com/office/drawing/2014/main" id="{1CE76A8A-9AA0-BA79-5B72-2E6B8FEBB56E}"/>
              </a:ext>
            </a:extLst>
          </p:cNvPr>
          <p:cNvCxnSpPr>
            <a:cxnSpLocks/>
          </p:cNvCxnSpPr>
          <p:nvPr/>
        </p:nvCxnSpPr>
        <p:spPr>
          <a:xfrm>
            <a:off x="9717950" y="4062197"/>
            <a:ext cx="0" cy="1940449"/>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43" name="Conector recto 42">
            <a:extLst>
              <a:ext uri="{FF2B5EF4-FFF2-40B4-BE49-F238E27FC236}">
                <a16:creationId xmlns:a16="http://schemas.microsoft.com/office/drawing/2014/main" id="{2FC4BDFF-5AFB-2615-261B-759D05ECB854}"/>
              </a:ext>
            </a:extLst>
          </p:cNvPr>
          <p:cNvCxnSpPr>
            <a:cxnSpLocks/>
          </p:cNvCxnSpPr>
          <p:nvPr/>
        </p:nvCxnSpPr>
        <p:spPr>
          <a:xfrm>
            <a:off x="9933337" y="2378914"/>
            <a:ext cx="1351883" cy="6883"/>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44" name="Conector recto 43">
            <a:extLst>
              <a:ext uri="{FF2B5EF4-FFF2-40B4-BE49-F238E27FC236}">
                <a16:creationId xmlns:a16="http://schemas.microsoft.com/office/drawing/2014/main" id="{357D2C6E-BA26-970D-D061-68E268B0B000}"/>
              </a:ext>
            </a:extLst>
          </p:cNvPr>
          <p:cNvCxnSpPr>
            <a:cxnSpLocks/>
          </p:cNvCxnSpPr>
          <p:nvPr/>
        </p:nvCxnSpPr>
        <p:spPr>
          <a:xfrm>
            <a:off x="9933337" y="4720572"/>
            <a:ext cx="1351883"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45" name="Conector recto 44">
            <a:extLst>
              <a:ext uri="{FF2B5EF4-FFF2-40B4-BE49-F238E27FC236}">
                <a16:creationId xmlns:a16="http://schemas.microsoft.com/office/drawing/2014/main" id="{A6986D4E-AAC6-1835-8CD8-19077A06DDD0}"/>
              </a:ext>
            </a:extLst>
          </p:cNvPr>
          <p:cNvCxnSpPr>
            <a:cxnSpLocks/>
          </p:cNvCxnSpPr>
          <p:nvPr/>
        </p:nvCxnSpPr>
        <p:spPr>
          <a:xfrm>
            <a:off x="9933337" y="2385797"/>
            <a:ext cx="0" cy="2334775"/>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46" name="Conector recto 45">
            <a:extLst>
              <a:ext uri="{FF2B5EF4-FFF2-40B4-BE49-F238E27FC236}">
                <a16:creationId xmlns:a16="http://schemas.microsoft.com/office/drawing/2014/main" id="{D900D9E8-55CB-02FA-F08E-D10A4F8BBFFD}"/>
              </a:ext>
            </a:extLst>
          </p:cNvPr>
          <p:cNvCxnSpPr>
            <a:cxnSpLocks/>
          </p:cNvCxnSpPr>
          <p:nvPr/>
        </p:nvCxnSpPr>
        <p:spPr>
          <a:xfrm>
            <a:off x="11285220" y="2385797"/>
            <a:ext cx="0" cy="2334775"/>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35777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40A00-C5D3-ADB3-2B4A-F03D820D37B3}"/>
            </a:ext>
          </a:extLst>
        </p:cNvPr>
        <p:cNvGrpSpPr/>
        <p:nvPr/>
      </p:nvGrpSpPr>
      <p:grpSpPr>
        <a:xfrm>
          <a:off x="0" y="0"/>
          <a:ext cx="0" cy="0"/>
          <a:chOff x="0" y="0"/>
          <a:chExt cx="0" cy="0"/>
        </a:xfrm>
      </p:grpSpPr>
      <p:pic>
        <p:nvPicPr>
          <p:cNvPr id="2" name="Picture 3">
            <a:extLst>
              <a:ext uri="{FF2B5EF4-FFF2-40B4-BE49-F238E27FC236}">
                <a16:creationId xmlns:a16="http://schemas.microsoft.com/office/drawing/2014/main" id="{CF532941-5EEA-93B4-1ABF-26796D6BB94E}"/>
              </a:ext>
            </a:extLst>
          </p:cNvPr>
          <p:cNvPicPr/>
          <p:nvPr/>
        </p:nvPicPr>
        <p:blipFill rotWithShape="1">
          <a:blip r:embed="rId3"/>
          <a:srcRect l="72445" t="21398" r="22593" b="66298"/>
          <a:stretch/>
        </p:blipFill>
        <p:spPr bwMode="auto">
          <a:xfrm>
            <a:off x="10205907" y="4877223"/>
            <a:ext cx="1973580" cy="1387475"/>
          </a:xfrm>
          <a:prstGeom prst="rect">
            <a:avLst/>
          </a:prstGeom>
          <a:ln>
            <a:noFill/>
          </a:ln>
          <a:extLst>
            <a:ext uri="{53640926-AAD7-44D8-BBD7-CCE9431645EC}">
              <a14:shadowObscured xmlns:a14="http://schemas.microsoft.com/office/drawing/2010/main"/>
            </a:ext>
          </a:extLst>
        </p:spPr>
      </p:pic>
      <p:sp>
        <p:nvSpPr>
          <p:cNvPr id="3" name="Title 1">
            <a:extLst>
              <a:ext uri="{FF2B5EF4-FFF2-40B4-BE49-F238E27FC236}">
                <a16:creationId xmlns:a16="http://schemas.microsoft.com/office/drawing/2014/main" id="{A9DBE3CD-2ADB-5439-F983-1DAB07164E82}"/>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b="1" dirty="0">
                <a:solidFill>
                  <a:schemeClr val="tx1"/>
                </a:solidFill>
              </a:rPr>
              <a:t>Estudio experimental</a:t>
            </a:r>
          </a:p>
        </p:txBody>
      </p:sp>
      <p:sp>
        <p:nvSpPr>
          <p:cNvPr id="4" name="Content Placeholder 2">
            <a:extLst>
              <a:ext uri="{FF2B5EF4-FFF2-40B4-BE49-F238E27FC236}">
                <a16:creationId xmlns:a16="http://schemas.microsoft.com/office/drawing/2014/main" id="{479C5BB7-F624-EA08-28B7-D541348FFBD6}"/>
              </a:ext>
            </a:extLst>
          </p:cNvPr>
          <p:cNvSpPr txBox="1">
            <a:spLocks/>
          </p:cNvSpPr>
          <p:nvPr/>
        </p:nvSpPr>
        <p:spPr>
          <a:xfrm>
            <a:off x="838200" y="1172291"/>
            <a:ext cx="10515600" cy="1036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sz="3200" dirty="0"/>
              <a:t>Experimentos propuestos para las tres versiones de </a:t>
            </a:r>
            <a:r>
              <a:rPr lang="es-ES" sz="3200" b="1" dirty="0"/>
              <a:t>BHAVRP</a:t>
            </a:r>
            <a:r>
              <a:rPr lang="es-ES" sz="3200" dirty="0"/>
              <a:t>:</a:t>
            </a:r>
          </a:p>
        </p:txBody>
      </p:sp>
      <p:sp>
        <p:nvSpPr>
          <p:cNvPr id="5" name="Content Placeholder 2">
            <a:extLst>
              <a:ext uri="{FF2B5EF4-FFF2-40B4-BE49-F238E27FC236}">
                <a16:creationId xmlns:a16="http://schemas.microsoft.com/office/drawing/2014/main" id="{1D528D8F-5974-20CD-D019-E26E1429B20D}"/>
              </a:ext>
            </a:extLst>
          </p:cNvPr>
          <p:cNvSpPr txBox="1">
            <a:spLocks/>
          </p:cNvSpPr>
          <p:nvPr/>
        </p:nvSpPr>
        <p:spPr>
          <a:xfrm>
            <a:off x="1230573" y="1837893"/>
            <a:ext cx="10515600" cy="1716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3200" dirty="0"/>
              <a:t>Comparar el proceso de carga de datos.</a:t>
            </a:r>
          </a:p>
          <a:p>
            <a:pPr algn="just"/>
            <a:r>
              <a:rPr lang="es-ES" sz="3200" dirty="0"/>
              <a:t>Comparar el proceso de creación de la matriz de costos.</a:t>
            </a:r>
          </a:p>
          <a:p>
            <a:pPr algn="just"/>
            <a:r>
              <a:rPr lang="es-ES" sz="3200" dirty="0"/>
              <a:t>Comparar el desempeño de los algoritmos implementados.</a:t>
            </a:r>
          </a:p>
          <a:p>
            <a:pPr algn="just"/>
            <a:endParaRPr lang="es-ES" sz="3200" dirty="0"/>
          </a:p>
          <a:p>
            <a:pPr algn="just"/>
            <a:endParaRPr lang="es-ES" sz="3200" dirty="0"/>
          </a:p>
        </p:txBody>
      </p:sp>
      <p:sp>
        <p:nvSpPr>
          <p:cNvPr id="8" name="Content Placeholder 2">
            <a:extLst>
              <a:ext uri="{FF2B5EF4-FFF2-40B4-BE49-F238E27FC236}">
                <a16:creationId xmlns:a16="http://schemas.microsoft.com/office/drawing/2014/main" id="{0C48B564-D99E-8C86-8AC3-27527C12230F}"/>
              </a:ext>
            </a:extLst>
          </p:cNvPr>
          <p:cNvSpPr txBox="1">
            <a:spLocks/>
          </p:cNvSpPr>
          <p:nvPr/>
        </p:nvSpPr>
        <p:spPr>
          <a:xfrm>
            <a:off x="838200" y="3697580"/>
            <a:ext cx="10515600" cy="1036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sz="3200" dirty="0"/>
              <a:t>Descripción de las instancias.</a:t>
            </a:r>
          </a:p>
        </p:txBody>
      </p:sp>
      <p:pic>
        <p:nvPicPr>
          <p:cNvPr id="6" name="Imagen 5">
            <a:extLst>
              <a:ext uri="{FF2B5EF4-FFF2-40B4-BE49-F238E27FC236}">
                <a16:creationId xmlns:a16="http://schemas.microsoft.com/office/drawing/2014/main" id="{38F06698-E0EB-B80D-9DA8-6FF3DFF40555}"/>
              </a:ext>
            </a:extLst>
          </p:cNvPr>
          <p:cNvPicPr>
            <a:picLocks noChangeAspect="1"/>
          </p:cNvPicPr>
          <p:nvPr/>
        </p:nvPicPr>
        <p:blipFill>
          <a:blip r:embed="rId4"/>
          <a:stretch>
            <a:fillRect/>
          </a:stretch>
        </p:blipFill>
        <p:spPr>
          <a:xfrm>
            <a:off x="1334918" y="4220333"/>
            <a:ext cx="9522163" cy="1402589"/>
          </a:xfrm>
          <a:prstGeom prst="rect">
            <a:avLst/>
          </a:prstGeom>
        </p:spPr>
      </p:pic>
      <p:pic>
        <p:nvPicPr>
          <p:cNvPr id="7" name="Imagen 6">
            <a:extLst>
              <a:ext uri="{FF2B5EF4-FFF2-40B4-BE49-F238E27FC236}">
                <a16:creationId xmlns:a16="http://schemas.microsoft.com/office/drawing/2014/main" id="{672D311E-C484-6ED2-0CCC-E5A56974ECC2}"/>
              </a:ext>
            </a:extLst>
          </p:cNvPr>
          <p:cNvPicPr>
            <a:picLocks noChangeAspect="1"/>
          </p:cNvPicPr>
          <p:nvPr/>
        </p:nvPicPr>
        <p:blipFill>
          <a:blip r:embed="rId5"/>
          <a:srcRect t="64331"/>
          <a:stretch/>
        </p:blipFill>
        <p:spPr>
          <a:xfrm>
            <a:off x="1334919" y="5548449"/>
            <a:ext cx="9522162" cy="483804"/>
          </a:xfrm>
          <a:prstGeom prst="rect">
            <a:avLst/>
          </a:prstGeom>
        </p:spPr>
      </p:pic>
    </p:spTree>
    <p:extLst>
      <p:ext uri="{BB962C8B-B14F-4D97-AF65-F5344CB8AC3E}">
        <p14:creationId xmlns:p14="http://schemas.microsoft.com/office/powerpoint/2010/main" val="4243901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5F6C13-6D57-8CC3-3B7B-3A1B8D49074A}"/>
            </a:ext>
          </a:extLst>
        </p:cNvPr>
        <p:cNvGrpSpPr/>
        <p:nvPr/>
      </p:nvGrpSpPr>
      <p:grpSpPr>
        <a:xfrm>
          <a:off x="0" y="0"/>
          <a:ext cx="0" cy="0"/>
          <a:chOff x="0" y="0"/>
          <a:chExt cx="0" cy="0"/>
        </a:xfrm>
      </p:grpSpPr>
      <p:pic>
        <p:nvPicPr>
          <p:cNvPr id="2" name="Picture 3">
            <a:extLst>
              <a:ext uri="{FF2B5EF4-FFF2-40B4-BE49-F238E27FC236}">
                <a16:creationId xmlns:a16="http://schemas.microsoft.com/office/drawing/2014/main" id="{B3D28CC2-3085-6993-66E2-B64F210EE2F0}"/>
              </a:ext>
            </a:extLst>
          </p:cNvPr>
          <p:cNvPicPr/>
          <p:nvPr/>
        </p:nvPicPr>
        <p:blipFill rotWithShape="1">
          <a:blip r:embed="rId3"/>
          <a:srcRect l="72445" t="21398" r="22593" b="66298"/>
          <a:stretch/>
        </p:blipFill>
        <p:spPr bwMode="auto">
          <a:xfrm>
            <a:off x="10205907" y="4877223"/>
            <a:ext cx="1973580" cy="1387475"/>
          </a:xfrm>
          <a:prstGeom prst="rect">
            <a:avLst/>
          </a:prstGeom>
          <a:ln>
            <a:noFill/>
          </a:ln>
          <a:extLst>
            <a:ext uri="{53640926-AAD7-44D8-BBD7-CCE9431645EC}">
              <a14:shadowObscured xmlns:a14="http://schemas.microsoft.com/office/drawing/2010/main"/>
            </a:ext>
          </a:extLst>
        </p:spPr>
      </p:pic>
      <p:sp>
        <p:nvSpPr>
          <p:cNvPr id="3" name="Title 1">
            <a:extLst>
              <a:ext uri="{FF2B5EF4-FFF2-40B4-BE49-F238E27FC236}">
                <a16:creationId xmlns:a16="http://schemas.microsoft.com/office/drawing/2014/main" id="{58C76383-2120-318B-A694-441E7360CB5A}"/>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b="1" dirty="0">
                <a:solidFill>
                  <a:schemeClr val="tx1"/>
                </a:solidFill>
              </a:rPr>
              <a:t>Resultados obtenidos</a:t>
            </a:r>
          </a:p>
        </p:txBody>
      </p:sp>
      <p:sp>
        <p:nvSpPr>
          <p:cNvPr id="8" name="Content Placeholder 2">
            <a:extLst>
              <a:ext uri="{FF2B5EF4-FFF2-40B4-BE49-F238E27FC236}">
                <a16:creationId xmlns:a16="http://schemas.microsoft.com/office/drawing/2014/main" id="{0DC2930D-EE29-CCFE-363C-3251E2B917BF}"/>
              </a:ext>
            </a:extLst>
          </p:cNvPr>
          <p:cNvSpPr txBox="1">
            <a:spLocks/>
          </p:cNvSpPr>
          <p:nvPr/>
        </p:nvSpPr>
        <p:spPr>
          <a:xfrm>
            <a:off x="838200" y="1458412"/>
            <a:ext cx="10843260" cy="48062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3200" dirty="0"/>
              <a:t>El proceso de carga de datos se realizó de forma correcta.</a:t>
            </a:r>
          </a:p>
          <a:p>
            <a:pPr algn="just"/>
            <a:r>
              <a:rPr lang="es-ES" sz="3200" dirty="0"/>
              <a:t>El proceso de creación de la matriz de costos con distancias aproximadas y con distancia Real se realizó de forma correcta.</a:t>
            </a:r>
          </a:p>
          <a:p>
            <a:pPr algn="just"/>
            <a:r>
              <a:rPr lang="es-ES" sz="3200" dirty="0"/>
              <a:t>La ejecución de los algoritmos deterministas obtuvo el mismo resultado.</a:t>
            </a:r>
          </a:p>
          <a:p>
            <a:pPr algn="just"/>
            <a:r>
              <a:rPr lang="es-ES" sz="3200" dirty="0"/>
              <a:t>La ejecución de los algoritmos no deterministas se realizó de forma correcta.</a:t>
            </a:r>
          </a:p>
        </p:txBody>
      </p:sp>
    </p:spTree>
    <p:extLst>
      <p:ext uri="{BB962C8B-B14F-4D97-AF65-F5344CB8AC3E}">
        <p14:creationId xmlns:p14="http://schemas.microsoft.com/office/powerpoint/2010/main" val="2558101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9EC80B-066F-391E-BE77-58B7DCAB7178}"/>
            </a:ext>
          </a:extLst>
        </p:cNvPr>
        <p:cNvGrpSpPr/>
        <p:nvPr/>
      </p:nvGrpSpPr>
      <p:grpSpPr>
        <a:xfrm>
          <a:off x="0" y="0"/>
          <a:ext cx="0" cy="0"/>
          <a:chOff x="0" y="0"/>
          <a:chExt cx="0" cy="0"/>
        </a:xfrm>
      </p:grpSpPr>
      <p:pic>
        <p:nvPicPr>
          <p:cNvPr id="2" name="Picture 3">
            <a:extLst>
              <a:ext uri="{FF2B5EF4-FFF2-40B4-BE49-F238E27FC236}">
                <a16:creationId xmlns:a16="http://schemas.microsoft.com/office/drawing/2014/main" id="{227A6132-4444-46B5-85BC-3EC800F7D309}"/>
              </a:ext>
            </a:extLst>
          </p:cNvPr>
          <p:cNvPicPr/>
          <p:nvPr/>
        </p:nvPicPr>
        <p:blipFill rotWithShape="1">
          <a:blip r:embed="rId3"/>
          <a:srcRect l="72445" t="21398" r="22593" b="66298"/>
          <a:stretch/>
        </p:blipFill>
        <p:spPr bwMode="auto">
          <a:xfrm>
            <a:off x="10205907" y="4877223"/>
            <a:ext cx="1973580" cy="1387475"/>
          </a:xfrm>
          <a:prstGeom prst="rect">
            <a:avLst/>
          </a:prstGeom>
          <a:ln>
            <a:noFill/>
          </a:ln>
          <a:extLst>
            <a:ext uri="{53640926-AAD7-44D8-BBD7-CCE9431645EC}">
              <a14:shadowObscured xmlns:a14="http://schemas.microsoft.com/office/drawing/2010/main"/>
            </a:ext>
          </a:extLst>
        </p:spPr>
      </p:pic>
      <p:sp>
        <p:nvSpPr>
          <p:cNvPr id="3" name="Title 1">
            <a:extLst>
              <a:ext uri="{FF2B5EF4-FFF2-40B4-BE49-F238E27FC236}">
                <a16:creationId xmlns:a16="http://schemas.microsoft.com/office/drawing/2014/main" id="{7F531B0D-2E37-9F53-E6D7-9F23AA53A21C}"/>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b="1" dirty="0">
                <a:solidFill>
                  <a:schemeClr val="tx1"/>
                </a:solidFill>
              </a:rPr>
              <a:t>Conclusiones</a:t>
            </a:r>
          </a:p>
        </p:txBody>
      </p:sp>
      <p:sp>
        <p:nvSpPr>
          <p:cNvPr id="8" name="Content Placeholder 2">
            <a:extLst>
              <a:ext uri="{FF2B5EF4-FFF2-40B4-BE49-F238E27FC236}">
                <a16:creationId xmlns:a16="http://schemas.microsoft.com/office/drawing/2014/main" id="{AD616752-9AB1-8026-9A0A-8369B728E059}"/>
              </a:ext>
            </a:extLst>
          </p:cNvPr>
          <p:cNvSpPr txBox="1">
            <a:spLocks/>
          </p:cNvSpPr>
          <p:nvPr/>
        </p:nvSpPr>
        <p:spPr>
          <a:xfrm>
            <a:off x="838200" y="1462380"/>
            <a:ext cx="10515600" cy="48023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3200" dirty="0"/>
              <a:t>Se realizaron mejoras significativas tanto en la versión en Java como en la implementación en Python.</a:t>
            </a:r>
          </a:p>
          <a:p>
            <a:pPr algn="just"/>
            <a:r>
              <a:rPr lang="es-ES" sz="3200" dirty="0"/>
              <a:t>No se compromete la consistencia de los resultados al ejecutar algoritmos de asignación deterministas.</a:t>
            </a:r>
          </a:p>
          <a:p>
            <a:pPr algn="just"/>
            <a:r>
              <a:rPr lang="es-ES" sz="3200" dirty="0"/>
              <a:t>La incorporación del servicio </a:t>
            </a:r>
            <a:r>
              <a:rPr lang="es-ES" sz="3200" b="1" dirty="0"/>
              <a:t>OSRM</a:t>
            </a:r>
            <a:r>
              <a:rPr lang="es-ES" sz="3200" dirty="0"/>
              <a:t> para generar matrices de costos basadas en distancias reales incrementa la aplicabilidad de </a:t>
            </a:r>
            <a:r>
              <a:rPr lang="es-ES" sz="3200" b="1" dirty="0"/>
              <a:t>BHAVRP</a:t>
            </a:r>
            <a:r>
              <a:rPr lang="es-ES" sz="3200" dirty="0"/>
              <a:t> en escenarios reales.</a:t>
            </a:r>
          </a:p>
          <a:p>
            <a:pPr marL="0" indent="0" algn="just">
              <a:buNone/>
            </a:pPr>
            <a:endParaRPr lang="es-ES" sz="3200" dirty="0"/>
          </a:p>
        </p:txBody>
      </p:sp>
    </p:spTree>
    <p:extLst>
      <p:ext uri="{BB962C8B-B14F-4D97-AF65-F5344CB8AC3E}">
        <p14:creationId xmlns:p14="http://schemas.microsoft.com/office/powerpoint/2010/main" val="343343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BFA1AB-38A0-7508-214F-EE344CE04FFA}"/>
            </a:ext>
          </a:extLst>
        </p:cNvPr>
        <p:cNvGrpSpPr/>
        <p:nvPr/>
      </p:nvGrpSpPr>
      <p:grpSpPr>
        <a:xfrm>
          <a:off x="0" y="0"/>
          <a:ext cx="0" cy="0"/>
          <a:chOff x="0" y="0"/>
          <a:chExt cx="0" cy="0"/>
        </a:xfrm>
      </p:grpSpPr>
      <p:pic>
        <p:nvPicPr>
          <p:cNvPr id="2" name="Picture 3">
            <a:extLst>
              <a:ext uri="{FF2B5EF4-FFF2-40B4-BE49-F238E27FC236}">
                <a16:creationId xmlns:a16="http://schemas.microsoft.com/office/drawing/2014/main" id="{58D4F6A2-EA94-38F2-58A3-36F74208F9F5}"/>
              </a:ext>
            </a:extLst>
          </p:cNvPr>
          <p:cNvPicPr/>
          <p:nvPr/>
        </p:nvPicPr>
        <p:blipFill rotWithShape="1">
          <a:blip r:embed="rId3"/>
          <a:srcRect l="72445" t="21398" r="22593" b="66298"/>
          <a:stretch/>
        </p:blipFill>
        <p:spPr bwMode="auto">
          <a:xfrm>
            <a:off x="10205907" y="4877223"/>
            <a:ext cx="1973580" cy="1387475"/>
          </a:xfrm>
          <a:prstGeom prst="rect">
            <a:avLst/>
          </a:prstGeom>
          <a:ln>
            <a:noFill/>
          </a:ln>
          <a:extLst>
            <a:ext uri="{53640926-AAD7-44D8-BBD7-CCE9431645EC}">
              <a14:shadowObscured xmlns:a14="http://schemas.microsoft.com/office/drawing/2010/main"/>
            </a:ext>
          </a:extLst>
        </p:spPr>
      </p:pic>
      <p:sp>
        <p:nvSpPr>
          <p:cNvPr id="3" name="Title 1">
            <a:extLst>
              <a:ext uri="{FF2B5EF4-FFF2-40B4-BE49-F238E27FC236}">
                <a16:creationId xmlns:a16="http://schemas.microsoft.com/office/drawing/2014/main" id="{B8100851-EFCB-3284-C74D-8D94C6DE90B9}"/>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b="1" dirty="0">
                <a:solidFill>
                  <a:schemeClr val="tx1"/>
                </a:solidFill>
              </a:rPr>
              <a:t>Recomendaciones</a:t>
            </a:r>
          </a:p>
        </p:txBody>
      </p:sp>
      <p:sp>
        <p:nvSpPr>
          <p:cNvPr id="8" name="Content Placeholder 2">
            <a:extLst>
              <a:ext uri="{FF2B5EF4-FFF2-40B4-BE49-F238E27FC236}">
                <a16:creationId xmlns:a16="http://schemas.microsoft.com/office/drawing/2014/main" id="{92436701-A2FD-FF71-DC7D-D7C0128E415E}"/>
              </a:ext>
            </a:extLst>
          </p:cNvPr>
          <p:cNvSpPr txBox="1">
            <a:spLocks/>
          </p:cNvSpPr>
          <p:nvPr/>
        </p:nvSpPr>
        <p:spPr>
          <a:xfrm>
            <a:off x="838200" y="1462380"/>
            <a:ext cx="10515600" cy="48023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3200" dirty="0"/>
              <a:t>Fortalecer el manejo de excepciones y errores en </a:t>
            </a:r>
            <a:r>
              <a:rPr lang="es-ES" sz="3200" b="1" dirty="0"/>
              <a:t>BHAVRP</a:t>
            </a:r>
            <a:r>
              <a:rPr lang="es-ES" sz="3200" dirty="0"/>
              <a:t>.</a:t>
            </a:r>
          </a:p>
          <a:p>
            <a:pPr algn="just"/>
            <a:r>
              <a:rPr lang="es-ES" sz="3200" dirty="0"/>
              <a:t>Facilitar la carga de instancias de problemas en formatos más diversos.</a:t>
            </a:r>
          </a:p>
          <a:p>
            <a:pPr algn="just"/>
            <a:r>
              <a:rPr lang="es-ES" sz="3200" dirty="0"/>
              <a:t>Mejorar la capacidad de exportación de resultados. </a:t>
            </a:r>
          </a:p>
          <a:p>
            <a:pPr algn="just"/>
            <a:r>
              <a:rPr lang="es-ES" sz="3200" dirty="0"/>
              <a:t>Integrar métricas avanzadas de evaluación de asignaciones.</a:t>
            </a:r>
          </a:p>
          <a:p>
            <a:pPr algn="just"/>
            <a:r>
              <a:rPr lang="es-ES" sz="3200" dirty="0"/>
              <a:t>Realizar pruebas estadísticas sobre los algoritmos con componentes aleatorios.</a:t>
            </a:r>
          </a:p>
        </p:txBody>
      </p:sp>
    </p:spTree>
    <p:extLst>
      <p:ext uri="{BB962C8B-B14F-4D97-AF65-F5344CB8AC3E}">
        <p14:creationId xmlns:p14="http://schemas.microsoft.com/office/powerpoint/2010/main" val="282375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0E4C0-9734-F805-B5A9-4E658C3C088E}"/>
            </a:ext>
          </a:extLst>
        </p:cNvPr>
        <p:cNvGrpSpPr/>
        <p:nvPr/>
      </p:nvGrpSpPr>
      <p:grpSpPr>
        <a:xfrm>
          <a:off x="0" y="0"/>
          <a:ext cx="0" cy="0"/>
          <a:chOff x="0" y="0"/>
          <a:chExt cx="0" cy="0"/>
        </a:xfrm>
      </p:grpSpPr>
      <p:pic>
        <p:nvPicPr>
          <p:cNvPr id="6" name="Imagen 5">
            <a:extLst>
              <a:ext uri="{FF2B5EF4-FFF2-40B4-BE49-F238E27FC236}">
                <a16:creationId xmlns:a16="http://schemas.microsoft.com/office/drawing/2014/main" id="{5F32DA13-06DA-C4EF-70CE-F580FFFD67C5}"/>
              </a:ext>
            </a:extLst>
          </p:cNvPr>
          <p:cNvPicPr>
            <a:picLocks noChangeAspect="1"/>
          </p:cNvPicPr>
          <p:nvPr/>
        </p:nvPicPr>
        <p:blipFill>
          <a:blip r:embed="rId2"/>
          <a:stretch>
            <a:fillRect/>
          </a:stretch>
        </p:blipFill>
        <p:spPr>
          <a:xfrm>
            <a:off x="999302" y="5098281"/>
            <a:ext cx="9870279" cy="1377815"/>
          </a:xfrm>
          <a:prstGeom prst="rect">
            <a:avLst/>
          </a:prstGeom>
        </p:spPr>
      </p:pic>
      <p:pic>
        <p:nvPicPr>
          <p:cNvPr id="7" name="Picture 3">
            <a:extLst>
              <a:ext uri="{FF2B5EF4-FFF2-40B4-BE49-F238E27FC236}">
                <a16:creationId xmlns:a16="http://schemas.microsoft.com/office/drawing/2014/main" id="{D787EBE1-3F20-8624-8689-313C1EE954F1}"/>
              </a:ext>
            </a:extLst>
          </p:cNvPr>
          <p:cNvPicPr/>
          <p:nvPr/>
        </p:nvPicPr>
        <p:blipFill rotWithShape="1">
          <a:blip r:embed="rId3"/>
          <a:srcRect l="72445" t="21398" r="22593" b="66298"/>
          <a:stretch/>
        </p:blipFill>
        <p:spPr bwMode="auto">
          <a:xfrm>
            <a:off x="10205907" y="4877223"/>
            <a:ext cx="1973580" cy="1387475"/>
          </a:xfrm>
          <a:prstGeom prst="rect">
            <a:avLst/>
          </a:prstGeom>
          <a:ln>
            <a:noFill/>
          </a:ln>
          <a:extLst>
            <a:ext uri="{53640926-AAD7-44D8-BBD7-CCE9431645EC}">
              <a14:shadowObscured xmlns:a14="http://schemas.microsoft.com/office/drawing/2010/main"/>
            </a:ext>
          </a:extLst>
        </p:spPr>
      </p:pic>
      <p:sp>
        <p:nvSpPr>
          <p:cNvPr id="2" name="CuadroTexto 1">
            <a:extLst>
              <a:ext uri="{FF2B5EF4-FFF2-40B4-BE49-F238E27FC236}">
                <a16:creationId xmlns:a16="http://schemas.microsoft.com/office/drawing/2014/main" id="{FE56ABC1-6ED6-F5A4-9FD1-CA1ABE515094}"/>
              </a:ext>
            </a:extLst>
          </p:cNvPr>
          <p:cNvSpPr txBox="1"/>
          <p:nvPr/>
        </p:nvSpPr>
        <p:spPr>
          <a:xfrm>
            <a:off x="1109133" y="593302"/>
            <a:ext cx="9973734" cy="3046988"/>
          </a:xfrm>
          <a:prstGeom prst="rect">
            <a:avLst/>
          </a:prstGeom>
          <a:noFill/>
        </p:spPr>
        <p:txBody>
          <a:bodyPr wrap="square" rtlCol="0">
            <a:spAutoFit/>
          </a:bodyPr>
          <a:lstStyle/>
          <a:p>
            <a:pPr algn="ctr"/>
            <a:r>
              <a:rPr lang="es-ES" sz="4800" b="1" dirty="0"/>
              <a:t>Nueva versión de la Biblioteca de Heurísticas de Asignación para Problemas de Planificación de Rutas de Vehículos con Múltiples Depósitos</a:t>
            </a:r>
          </a:p>
        </p:txBody>
      </p:sp>
    </p:spTree>
    <p:extLst>
      <p:ext uri="{BB962C8B-B14F-4D97-AF65-F5344CB8AC3E}">
        <p14:creationId xmlns:p14="http://schemas.microsoft.com/office/powerpoint/2010/main" val="1215707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7925E337-5ED9-F351-48A9-E23624C607A9}"/>
              </a:ext>
            </a:extLst>
          </p:cNvPr>
          <p:cNvPicPr>
            <a:picLocks noChangeAspect="1"/>
          </p:cNvPicPr>
          <p:nvPr/>
        </p:nvPicPr>
        <p:blipFill>
          <a:blip r:embed="rId3"/>
          <a:srcRect t="540" b="1"/>
          <a:stretch/>
        </p:blipFill>
        <p:spPr>
          <a:xfrm>
            <a:off x="-12513" y="834390"/>
            <a:ext cx="12192000" cy="4926330"/>
          </a:xfrm>
          <a:prstGeom prst="rect">
            <a:avLst/>
          </a:prstGeom>
        </p:spPr>
      </p:pic>
      <p:pic>
        <p:nvPicPr>
          <p:cNvPr id="2" name="Picture 3">
            <a:extLst>
              <a:ext uri="{FF2B5EF4-FFF2-40B4-BE49-F238E27FC236}">
                <a16:creationId xmlns:a16="http://schemas.microsoft.com/office/drawing/2014/main" id="{82F8EE6B-8D38-4F5E-9E8B-28609ADD5B1D}"/>
              </a:ext>
            </a:extLst>
          </p:cNvPr>
          <p:cNvPicPr/>
          <p:nvPr/>
        </p:nvPicPr>
        <p:blipFill rotWithShape="1">
          <a:blip r:embed="rId4"/>
          <a:srcRect l="72445" t="21398" r="22593" b="66298"/>
          <a:stretch/>
        </p:blipFill>
        <p:spPr bwMode="auto">
          <a:xfrm>
            <a:off x="10205907" y="4877223"/>
            <a:ext cx="1973580" cy="1387475"/>
          </a:xfrm>
          <a:prstGeom prst="rect">
            <a:avLst/>
          </a:prstGeom>
          <a:ln>
            <a:noFill/>
          </a:ln>
          <a:extLst>
            <a:ext uri="{53640926-AAD7-44D8-BBD7-CCE9431645EC}">
              <a14:shadowObscured xmlns:a14="http://schemas.microsoft.com/office/drawing/2010/main"/>
            </a:ext>
          </a:extLst>
        </p:spPr>
      </p:pic>
      <p:sp>
        <p:nvSpPr>
          <p:cNvPr id="3" name="Title 1">
            <a:extLst>
              <a:ext uri="{FF2B5EF4-FFF2-40B4-BE49-F238E27FC236}">
                <a16:creationId xmlns:a16="http://schemas.microsoft.com/office/drawing/2014/main" id="{4F5CA8F3-3E07-0878-E43A-C0F7C9B6961D}"/>
              </a:ext>
            </a:extLst>
          </p:cNvPr>
          <p:cNvSpPr txBox="1">
            <a:spLocks/>
          </p:cNvSpPr>
          <p:nvPr/>
        </p:nvSpPr>
        <p:spPr>
          <a:xfrm>
            <a:off x="838200" y="376609"/>
            <a:ext cx="10515600" cy="1837748"/>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just"/>
            <a:r>
              <a:rPr lang="es-ES" b="1" dirty="0">
                <a:solidFill>
                  <a:schemeClr val="tx1"/>
                </a:solidFill>
              </a:rPr>
              <a:t>BHAVRP</a:t>
            </a:r>
            <a:endParaRPr lang="es-ES" dirty="0">
              <a:solidFill>
                <a:schemeClr val="tx1"/>
              </a:solidFill>
            </a:endParaRPr>
          </a:p>
        </p:txBody>
      </p:sp>
    </p:spTree>
    <p:extLst>
      <p:ext uri="{BB962C8B-B14F-4D97-AF65-F5344CB8AC3E}">
        <p14:creationId xmlns:p14="http://schemas.microsoft.com/office/powerpoint/2010/main" val="2582325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4D2F5-47FD-49EE-DF76-865AE45D281B}"/>
              </a:ext>
            </a:extLst>
          </p:cNvPr>
          <p:cNvSpPr txBox="1">
            <a:spLocks/>
          </p:cNvSpPr>
          <p:nvPr/>
        </p:nvSpPr>
        <p:spPr>
          <a:xfrm>
            <a:off x="838200" y="365125"/>
            <a:ext cx="10515600" cy="1357349"/>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just"/>
            <a:r>
              <a:rPr lang="es-ES" b="1" dirty="0">
                <a:solidFill>
                  <a:schemeClr val="tx1"/>
                </a:solidFill>
              </a:rPr>
              <a:t>Problemas</a:t>
            </a:r>
            <a:r>
              <a:rPr lang="es-ES" dirty="0">
                <a:solidFill>
                  <a:schemeClr val="tx1"/>
                </a:solidFill>
              </a:rPr>
              <a:t> </a:t>
            </a:r>
            <a:r>
              <a:rPr lang="es-ES" b="1" dirty="0">
                <a:solidFill>
                  <a:schemeClr val="tx1"/>
                </a:solidFill>
              </a:rPr>
              <a:t>de Planificación de Rutas de Vehículos con Múltiples Depósitos </a:t>
            </a:r>
            <a:r>
              <a:rPr lang="es-ES" dirty="0">
                <a:solidFill>
                  <a:schemeClr val="tx1"/>
                </a:solidFill>
              </a:rPr>
              <a:t>(</a:t>
            </a:r>
            <a:r>
              <a:rPr lang="es-ES" b="1" dirty="0">
                <a:solidFill>
                  <a:schemeClr val="tx1"/>
                </a:solidFill>
              </a:rPr>
              <a:t>MDVRP)</a:t>
            </a:r>
          </a:p>
        </p:txBody>
      </p:sp>
      <p:pic>
        <p:nvPicPr>
          <p:cNvPr id="4" name="Picture 3">
            <a:extLst>
              <a:ext uri="{FF2B5EF4-FFF2-40B4-BE49-F238E27FC236}">
                <a16:creationId xmlns:a16="http://schemas.microsoft.com/office/drawing/2014/main" id="{CF55FD99-6B9A-8751-A08C-F227142A50EE}"/>
              </a:ext>
            </a:extLst>
          </p:cNvPr>
          <p:cNvPicPr/>
          <p:nvPr/>
        </p:nvPicPr>
        <p:blipFill rotWithShape="1">
          <a:blip r:embed="rId3"/>
          <a:srcRect l="72445" t="21398" r="22593" b="66298"/>
          <a:stretch/>
        </p:blipFill>
        <p:spPr bwMode="auto">
          <a:xfrm>
            <a:off x="10205907" y="4877223"/>
            <a:ext cx="1973580" cy="1387475"/>
          </a:xfrm>
          <a:prstGeom prst="rect">
            <a:avLst/>
          </a:prstGeom>
          <a:ln>
            <a:noFill/>
          </a:ln>
          <a:extLst>
            <a:ext uri="{53640926-AAD7-44D8-BBD7-CCE9431645EC}">
              <a14:shadowObscured xmlns:a14="http://schemas.microsoft.com/office/drawing/2010/main"/>
            </a:ext>
          </a:extLst>
        </p:spPr>
      </p:pic>
      <p:pic>
        <p:nvPicPr>
          <p:cNvPr id="6" name="Imagen 5">
            <a:extLst>
              <a:ext uri="{FF2B5EF4-FFF2-40B4-BE49-F238E27FC236}">
                <a16:creationId xmlns:a16="http://schemas.microsoft.com/office/drawing/2014/main" id="{2C152E51-60D4-3564-3628-1CEB4FE5EA9F}"/>
              </a:ext>
            </a:extLst>
          </p:cNvPr>
          <p:cNvPicPr>
            <a:picLocks noChangeAspect="1"/>
          </p:cNvPicPr>
          <p:nvPr/>
        </p:nvPicPr>
        <p:blipFill>
          <a:blip r:embed="rId4"/>
          <a:stretch>
            <a:fillRect/>
          </a:stretch>
        </p:blipFill>
        <p:spPr>
          <a:xfrm>
            <a:off x="2442209" y="1621518"/>
            <a:ext cx="7307582" cy="4871357"/>
          </a:xfrm>
          <a:prstGeom prst="rect">
            <a:avLst/>
          </a:prstGeom>
        </p:spPr>
      </p:pic>
    </p:spTree>
    <p:extLst>
      <p:ext uri="{BB962C8B-B14F-4D97-AF65-F5344CB8AC3E}">
        <p14:creationId xmlns:p14="http://schemas.microsoft.com/office/powerpoint/2010/main" val="2727655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82F8EE6B-8D38-4F5E-9E8B-28609ADD5B1D}"/>
              </a:ext>
            </a:extLst>
          </p:cNvPr>
          <p:cNvPicPr/>
          <p:nvPr/>
        </p:nvPicPr>
        <p:blipFill rotWithShape="1">
          <a:blip r:embed="rId3"/>
          <a:srcRect l="72445" t="21398" r="22593" b="66298"/>
          <a:stretch/>
        </p:blipFill>
        <p:spPr bwMode="auto">
          <a:xfrm>
            <a:off x="10205907" y="4877223"/>
            <a:ext cx="1973580" cy="1387475"/>
          </a:xfrm>
          <a:prstGeom prst="rect">
            <a:avLst/>
          </a:prstGeom>
          <a:ln>
            <a:noFill/>
          </a:ln>
          <a:extLst>
            <a:ext uri="{53640926-AAD7-44D8-BBD7-CCE9431645EC}">
              <a14:shadowObscured xmlns:a14="http://schemas.microsoft.com/office/drawing/2010/main"/>
            </a:ext>
          </a:extLst>
        </p:spPr>
      </p:pic>
      <p:sp>
        <p:nvSpPr>
          <p:cNvPr id="3" name="Title 1">
            <a:extLst>
              <a:ext uri="{FF2B5EF4-FFF2-40B4-BE49-F238E27FC236}">
                <a16:creationId xmlns:a16="http://schemas.microsoft.com/office/drawing/2014/main" id="{4F5CA8F3-3E07-0878-E43A-C0F7C9B6961D}"/>
              </a:ext>
            </a:extLst>
          </p:cNvPr>
          <p:cNvSpPr txBox="1">
            <a:spLocks/>
          </p:cNvSpPr>
          <p:nvPr/>
        </p:nvSpPr>
        <p:spPr>
          <a:xfrm>
            <a:off x="838200" y="348033"/>
            <a:ext cx="10515600" cy="728291"/>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just"/>
            <a:r>
              <a:rPr lang="es-ES" sz="4800" b="1" dirty="0">
                <a:solidFill>
                  <a:schemeClr val="tx1"/>
                </a:solidFill>
              </a:rPr>
              <a:t>Vista de la arquitectura de </a:t>
            </a:r>
            <a:r>
              <a:rPr lang="es-ES" b="1" dirty="0">
                <a:solidFill>
                  <a:schemeClr val="tx1"/>
                </a:solidFill>
              </a:rPr>
              <a:t>BHAVRP</a:t>
            </a:r>
            <a:endParaRPr lang="es-ES" sz="4800" b="1" dirty="0">
              <a:solidFill>
                <a:schemeClr val="tx1"/>
              </a:solidFill>
            </a:endParaRPr>
          </a:p>
        </p:txBody>
      </p:sp>
      <p:pic>
        <p:nvPicPr>
          <p:cNvPr id="5" name="Imagen 4">
            <a:extLst>
              <a:ext uri="{FF2B5EF4-FFF2-40B4-BE49-F238E27FC236}">
                <a16:creationId xmlns:a16="http://schemas.microsoft.com/office/drawing/2014/main" id="{2CF18370-583E-608B-171B-0D682BFFBD8B}"/>
              </a:ext>
            </a:extLst>
          </p:cNvPr>
          <p:cNvPicPr>
            <a:picLocks noChangeAspect="1"/>
          </p:cNvPicPr>
          <p:nvPr/>
        </p:nvPicPr>
        <p:blipFill>
          <a:blip r:embed="rId4"/>
          <a:stretch>
            <a:fillRect/>
          </a:stretch>
        </p:blipFill>
        <p:spPr>
          <a:xfrm>
            <a:off x="1084088" y="974511"/>
            <a:ext cx="9310474" cy="5351152"/>
          </a:xfrm>
          <a:prstGeom prst="rect">
            <a:avLst/>
          </a:prstGeom>
        </p:spPr>
      </p:pic>
    </p:spTree>
    <p:extLst>
      <p:ext uri="{BB962C8B-B14F-4D97-AF65-F5344CB8AC3E}">
        <p14:creationId xmlns:p14="http://schemas.microsoft.com/office/powerpoint/2010/main" val="2185848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FD20E-BAC6-778C-541F-C258DCC2FEA4}"/>
            </a:ext>
          </a:extLst>
        </p:cNvPr>
        <p:cNvGrpSpPr/>
        <p:nvPr/>
      </p:nvGrpSpPr>
      <p:grpSpPr>
        <a:xfrm>
          <a:off x="0" y="0"/>
          <a:ext cx="0" cy="0"/>
          <a:chOff x="0" y="0"/>
          <a:chExt cx="0" cy="0"/>
        </a:xfrm>
      </p:grpSpPr>
      <p:pic>
        <p:nvPicPr>
          <p:cNvPr id="2" name="Picture 3">
            <a:extLst>
              <a:ext uri="{FF2B5EF4-FFF2-40B4-BE49-F238E27FC236}">
                <a16:creationId xmlns:a16="http://schemas.microsoft.com/office/drawing/2014/main" id="{44A614A7-CBDC-CE47-E318-92BEF6AB62AF}"/>
              </a:ext>
            </a:extLst>
          </p:cNvPr>
          <p:cNvPicPr/>
          <p:nvPr/>
        </p:nvPicPr>
        <p:blipFill rotWithShape="1">
          <a:blip r:embed="rId3"/>
          <a:srcRect l="72445" t="21398" r="22593" b="66298"/>
          <a:stretch/>
        </p:blipFill>
        <p:spPr bwMode="auto">
          <a:xfrm>
            <a:off x="10205907" y="4877223"/>
            <a:ext cx="1973580" cy="1387475"/>
          </a:xfrm>
          <a:prstGeom prst="rect">
            <a:avLst/>
          </a:prstGeom>
          <a:ln>
            <a:noFill/>
          </a:ln>
          <a:extLst>
            <a:ext uri="{53640926-AAD7-44D8-BBD7-CCE9431645EC}">
              <a14:shadowObscured xmlns:a14="http://schemas.microsoft.com/office/drawing/2010/main"/>
            </a:ext>
          </a:extLst>
        </p:spPr>
      </p:pic>
      <p:sp>
        <p:nvSpPr>
          <p:cNvPr id="3" name="Title 1">
            <a:extLst>
              <a:ext uri="{FF2B5EF4-FFF2-40B4-BE49-F238E27FC236}">
                <a16:creationId xmlns:a16="http://schemas.microsoft.com/office/drawing/2014/main" id="{6B327083-292D-F6F0-8A9E-EC8F4CE64026}"/>
              </a:ext>
            </a:extLst>
          </p:cNvPr>
          <p:cNvSpPr txBox="1">
            <a:spLocks/>
          </p:cNvSpPr>
          <p:nvPr/>
        </p:nvSpPr>
        <p:spPr>
          <a:xfrm>
            <a:off x="838200" y="348033"/>
            <a:ext cx="10515600" cy="1387475"/>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just"/>
            <a:r>
              <a:rPr lang="es-ES" sz="4800" b="1" dirty="0">
                <a:solidFill>
                  <a:schemeClr val="tx1"/>
                </a:solidFill>
              </a:rPr>
              <a:t>Situación problemática</a:t>
            </a:r>
            <a:r>
              <a:rPr lang="es-ES" b="1" dirty="0">
                <a:solidFill>
                  <a:schemeClr val="tx1"/>
                </a:solidFill>
              </a:rPr>
              <a:t> </a:t>
            </a:r>
            <a:endParaRPr lang="es-ES" sz="4800" b="1" dirty="0">
              <a:solidFill>
                <a:schemeClr val="tx1"/>
              </a:solidFill>
            </a:endParaRPr>
          </a:p>
        </p:txBody>
      </p:sp>
      <p:sp>
        <p:nvSpPr>
          <p:cNvPr id="5" name="Content Placeholder 2">
            <a:extLst>
              <a:ext uri="{FF2B5EF4-FFF2-40B4-BE49-F238E27FC236}">
                <a16:creationId xmlns:a16="http://schemas.microsoft.com/office/drawing/2014/main" id="{110DD52B-5709-3118-3296-0F21275D14D5}"/>
              </a:ext>
            </a:extLst>
          </p:cNvPr>
          <p:cNvSpPr txBox="1">
            <a:spLocks/>
          </p:cNvSpPr>
          <p:nvPr/>
        </p:nvSpPr>
        <p:spPr>
          <a:xfrm>
            <a:off x="1185097" y="3777745"/>
            <a:ext cx="10515600" cy="549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3200" dirty="0"/>
              <a:t>Se integra solo con sistemas en Java.</a:t>
            </a:r>
          </a:p>
        </p:txBody>
      </p:sp>
      <p:sp>
        <p:nvSpPr>
          <p:cNvPr id="6" name="Content Placeholder 2">
            <a:extLst>
              <a:ext uri="{FF2B5EF4-FFF2-40B4-BE49-F238E27FC236}">
                <a16:creationId xmlns:a16="http://schemas.microsoft.com/office/drawing/2014/main" id="{72DDFEAE-FB95-9113-6F63-1E24978B68AA}"/>
              </a:ext>
            </a:extLst>
          </p:cNvPr>
          <p:cNvSpPr txBox="1">
            <a:spLocks/>
          </p:cNvSpPr>
          <p:nvPr/>
        </p:nvSpPr>
        <p:spPr>
          <a:xfrm>
            <a:off x="838200" y="4428755"/>
            <a:ext cx="10515600" cy="13874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sz="3200" dirty="0"/>
              <a:t>Es necesario rediseñar la arquitectura de </a:t>
            </a:r>
            <a:r>
              <a:rPr lang="es-ES" sz="3200" b="1" dirty="0"/>
              <a:t>BHAVRP</a:t>
            </a:r>
            <a:r>
              <a:rPr lang="es-ES" sz="3200" dirty="0"/>
              <a:t> e implementar en Python una nueva versión para resolver las deficiencias antes mencionadas.</a:t>
            </a:r>
          </a:p>
        </p:txBody>
      </p:sp>
      <p:sp>
        <p:nvSpPr>
          <p:cNvPr id="7" name="Content Placeholder 2">
            <a:extLst>
              <a:ext uri="{FF2B5EF4-FFF2-40B4-BE49-F238E27FC236}">
                <a16:creationId xmlns:a16="http://schemas.microsoft.com/office/drawing/2014/main" id="{8902B539-1DBE-9BD9-2FC6-68F1387A5AFB}"/>
              </a:ext>
            </a:extLst>
          </p:cNvPr>
          <p:cNvSpPr txBox="1">
            <a:spLocks/>
          </p:cNvSpPr>
          <p:nvPr/>
        </p:nvSpPr>
        <p:spPr>
          <a:xfrm>
            <a:off x="1185097" y="2574290"/>
            <a:ext cx="10515600" cy="6514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3200" dirty="0"/>
              <a:t>Dependencia de bibliotecas privadas.</a:t>
            </a:r>
          </a:p>
        </p:txBody>
      </p:sp>
      <p:sp>
        <p:nvSpPr>
          <p:cNvPr id="8" name="Content Placeholder 2">
            <a:extLst>
              <a:ext uri="{FF2B5EF4-FFF2-40B4-BE49-F238E27FC236}">
                <a16:creationId xmlns:a16="http://schemas.microsoft.com/office/drawing/2014/main" id="{DD1C276A-1685-2641-5822-DE7A3C48C13E}"/>
              </a:ext>
            </a:extLst>
          </p:cNvPr>
          <p:cNvSpPr txBox="1">
            <a:spLocks/>
          </p:cNvSpPr>
          <p:nvPr/>
        </p:nvSpPr>
        <p:spPr>
          <a:xfrm>
            <a:off x="1185097" y="3177252"/>
            <a:ext cx="10007600" cy="5499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3200" dirty="0"/>
              <a:t>Su uso se basa en cálculos de distancias aproximadas.</a:t>
            </a:r>
          </a:p>
        </p:txBody>
      </p:sp>
      <p:sp>
        <p:nvSpPr>
          <p:cNvPr id="9" name="Content Placeholder 2">
            <a:extLst>
              <a:ext uri="{FF2B5EF4-FFF2-40B4-BE49-F238E27FC236}">
                <a16:creationId xmlns:a16="http://schemas.microsoft.com/office/drawing/2014/main" id="{CB73161E-51B0-261F-BA84-2354690BE1DD}"/>
              </a:ext>
            </a:extLst>
          </p:cNvPr>
          <p:cNvSpPr txBox="1">
            <a:spLocks/>
          </p:cNvSpPr>
          <p:nvPr/>
        </p:nvSpPr>
        <p:spPr>
          <a:xfrm>
            <a:off x="1185097" y="1295342"/>
            <a:ext cx="10515600" cy="6514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3200" dirty="0"/>
              <a:t>Mejorar la distribución de responsabilidades.</a:t>
            </a:r>
          </a:p>
        </p:txBody>
      </p:sp>
      <p:sp>
        <p:nvSpPr>
          <p:cNvPr id="10" name="Content Placeholder 2">
            <a:extLst>
              <a:ext uri="{FF2B5EF4-FFF2-40B4-BE49-F238E27FC236}">
                <a16:creationId xmlns:a16="http://schemas.microsoft.com/office/drawing/2014/main" id="{186A0D80-8FD9-CBCE-2411-50FA8A8D55DC}"/>
              </a:ext>
            </a:extLst>
          </p:cNvPr>
          <p:cNvSpPr txBox="1">
            <a:spLocks/>
          </p:cNvSpPr>
          <p:nvPr/>
        </p:nvSpPr>
        <p:spPr>
          <a:xfrm>
            <a:off x="1185097" y="1933728"/>
            <a:ext cx="10515600" cy="6514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3200" dirty="0"/>
              <a:t>Alto acoplamiento entre paquetes.</a:t>
            </a:r>
          </a:p>
        </p:txBody>
      </p:sp>
    </p:spTree>
    <p:extLst>
      <p:ext uri="{BB962C8B-B14F-4D97-AF65-F5344CB8AC3E}">
        <p14:creationId xmlns:p14="http://schemas.microsoft.com/office/powerpoint/2010/main" val="3580229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82F8EE6B-8D38-4F5E-9E8B-28609ADD5B1D}"/>
              </a:ext>
            </a:extLst>
          </p:cNvPr>
          <p:cNvPicPr/>
          <p:nvPr/>
        </p:nvPicPr>
        <p:blipFill rotWithShape="1">
          <a:blip r:embed="rId3"/>
          <a:srcRect l="72445" t="21398" r="22593" b="66298"/>
          <a:stretch/>
        </p:blipFill>
        <p:spPr bwMode="auto">
          <a:xfrm>
            <a:off x="10205907" y="4877223"/>
            <a:ext cx="1973580" cy="1387475"/>
          </a:xfrm>
          <a:prstGeom prst="rect">
            <a:avLst/>
          </a:prstGeom>
          <a:ln>
            <a:noFill/>
          </a:ln>
          <a:extLst>
            <a:ext uri="{53640926-AAD7-44D8-BBD7-CCE9431645EC}">
              <a14:shadowObscured xmlns:a14="http://schemas.microsoft.com/office/drawing/2010/main"/>
            </a:ext>
          </a:extLst>
        </p:spPr>
      </p:pic>
      <p:sp>
        <p:nvSpPr>
          <p:cNvPr id="5" name="Content Placeholder 2">
            <a:extLst>
              <a:ext uri="{FF2B5EF4-FFF2-40B4-BE49-F238E27FC236}">
                <a16:creationId xmlns:a16="http://schemas.microsoft.com/office/drawing/2014/main" id="{7FBEEADC-E15D-187D-31E9-D1998323C9DC}"/>
              </a:ext>
            </a:extLst>
          </p:cNvPr>
          <p:cNvSpPr txBox="1">
            <a:spLocks/>
          </p:cNvSpPr>
          <p:nvPr/>
        </p:nvSpPr>
        <p:spPr>
          <a:xfrm>
            <a:off x="838200" y="1155646"/>
            <a:ext cx="10515600" cy="688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sz="3200" dirty="0"/>
              <a:t>Las limitaciones de </a:t>
            </a:r>
            <a:r>
              <a:rPr lang="es-ES" sz="3200" b="1" dirty="0"/>
              <a:t>BHAVRP </a:t>
            </a:r>
            <a:r>
              <a:rPr lang="es-ES" sz="3200" dirty="0"/>
              <a:t>restringen su integración y uso.</a:t>
            </a:r>
          </a:p>
          <a:p>
            <a:pPr marL="0" indent="0" algn="just">
              <a:buNone/>
            </a:pPr>
            <a:endParaRPr lang="es-ES" sz="3200" dirty="0"/>
          </a:p>
        </p:txBody>
      </p:sp>
      <p:sp>
        <p:nvSpPr>
          <p:cNvPr id="6" name="Title 1">
            <a:extLst>
              <a:ext uri="{FF2B5EF4-FFF2-40B4-BE49-F238E27FC236}">
                <a16:creationId xmlns:a16="http://schemas.microsoft.com/office/drawing/2014/main" id="{5F069707-E13B-DF7F-BA31-51E514B1EA2B}"/>
              </a:ext>
            </a:extLst>
          </p:cNvPr>
          <p:cNvSpPr txBox="1">
            <a:spLocks/>
          </p:cNvSpPr>
          <p:nvPr/>
        </p:nvSpPr>
        <p:spPr>
          <a:xfrm>
            <a:off x="838200" y="2543121"/>
            <a:ext cx="10515600" cy="1325563"/>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solidFill>
                  <a:schemeClr val="tx1"/>
                </a:solidFill>
              </a:rPr>
              <a:t>Objetivo general</a:t>
            </a:r>
            <a:endParaRPr lang="es-MX" b="1" dirty="0">
              <a:solidFill>
                <a:schemeClr val="tx1"/>
              </a:solidFill>
            </a:endParaRPr>
          </a:p>
        </p:txBody>
      </p:sp>
      <p:sp>
        <p:nvSpPr>
          <p:cNvPr id="7" name="Content Placeholder 2">
            <a:extLst>
              <a:ext uri="{FF2B5EF4-FFF2-40B4-BE49-F238E27FC236}">
                <a16:creationId xmlns:a16="http://schemas.microsoft.com/office/drawing/2014/main" id="{6B51FA48-F47D-48D1-09AD-59D6986AF7C9}"/>
              </a:ext>
            </a:extLst>
          </p:cNvPr>
          <p:cNvSpPr txBox="1">
            <a:spLocks/>
          </p:cNvSpPr>
          <p:nvPr/>
        </p:nvSpPr>
        <p:spPr>
          <a:xfrm>
            <a:off x="838200" y="3429000"/>
            <a:ext cx="10515600" cy="1966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sz="3200" dirty="0"/>
              <a:t>Desarrollar una nueva y mejorada versión del componente de software </a:t>
            </a:r>
            <a:r>
              <a:rPr lang="es-ES" sz="3200" b="1" dirty="0"/>
              <a:t>BHAVRP</a:t>
            </a:r>
            <a:r>
              <a:rPr lang="es-ES" sz="3200" dirty="0"/>
              <a:t> en los lenguajes de programación Java y Python.</a:t>
            </a:r>
          </a:p>
        </p:txBody>
      </p:sp>
      <p:sp>
        <p:nvSpPr>
          <p:cNvPr id="8" name="Title 1">
            <a:extLst>
              <a:ext uri="{FF2B5EF4-FFF2-40B4-BE49-F238E27FC236}">
                <a16:creationId xmlns:a16="http://schemas.microsoft.com/office/drawing/2014/main" id="{B3D0C335-4D04-486B-741B-F3BF405F66CA}"/>
              </a:ext>
            </a:extLst>
          </p:cNvPr>
          <p:cNvSpPr txBox="1">
            <a:spLocks/>
          </p:cNvSpPr>
          <p:nvPr/>
        </p:nvSpPr>
        <p:spPr>
          <a:xfrm>
            <a:off x="838200" y="348033"/>
            <a:ext cx="10515600" cy="1387475"/>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just"/>
            <a:r>
              <a:rPr lang="es-ES" sz="4800" b="1" dirty="0">
                <a:solidFill>
                  <a:schemeClr val="tx1"/>
                </a:solidFill>
              </a:rPr>
              <a:t>Problema</a:t>
            </a:r>
          </a:p>
        </p:txBody>
      </p:sp>
    </p:spTree>
    <p:extLst>
      <p:ext uri="{BB962C8B-B14F-4D97-AF65-F5344CB8AC3E}">
        <p14:creationId xmlns:p14="http://schemas.microsoft.com/office/powerpoint/2010/main" val="3693742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C1379-AAB1-5AFA-C664-B6EDB59CE2B6}"/>
            </a:ext>
          </a:extLst>
        </p:cNvPr>
        <p:cNvGrpSpPr/>
        <p:nvPr/>
      </p:nvGrpSpPr>
      <p:grpSpPr>
        <a:xfrm>
          <a:off x="0" y="0"/>
          <a:ext cx="0" cy="0"/>
          <a:chOff x="0" y="0"/>
          <a:chExt cx="0" cy="0"/>
        </a:xfrm>
      </p:grpSpPr>
      <p:pic>
        <p:nvPicPr>
          <p:cNvPr id="2" name="Picture 3">
            <a:extLst>
              <a:ext uri="{FF2B5EF4-FFF2-40B4-BE49-F238E27FC236}">
                <a16:creationId xmlns:a16="http://schemas.microsoft.com/office/drawing/2014/main" id="{EDA5DA05-FF53-4917-BDD7-FB764373609D}"/>
              </a:ext>
            </a:extLst>
          </p:cNvPr>
          <p:cNvPicPr/>
          <p:nvPr/>
        </p:nvPicPr>
        <p:blipFill rotWithShape="1">
          <a:blip r:embed="rId2"/>
          <a:srcRect l="72445" t="21398" r="22593" b="66298"/>
          <a:stretch/>
        </p:blipFill>
        <p:spPr bwMode="auto">
          <a:xfrm>
            <a:off x="10205907" y="4877223"/>
            <a:ext cx="1973580" cy="1387475"/>
          </a:xfrm>
          <a:prstGeom prst="rect">
            <a:avLst/>
          </a:prstGeom>
          <a:ln>
            <a:noFill/>
          </a:ln>
          <a:extLst>
            <a:ext uri="{53640926-AAD7-44D8-BBD7-CCE9431645EC}">
              <a14:shadowObscured xmlns:a14="http://schemas.microsoft.com/office/drawing/2010/main"/>
            </a:ext>
          </a:extLst>
        </p:spPr>
      </p:pic>
      <p:sp>
        <p:nvSpPr>
          <p:cNvPr id="3" name="Title 1">
            <a:extLst>
              <a:ext uri="{FF2B5EF4-FFF2-40B4-BE49-F238E27FC236}">
                <a16:creationId xmlns:a16="http://schemas.microsoft.com/office/drawing/2014/main" id="{048BCCD4-36D6-B84A-F889-725FED5077CA}"/>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b="1" dirty="0">
                <a:solidFill>
                  <a:schemeClr val="tx1"/>
                </a:solidFill>
              </a:rPr>
              <a:t>Objetivos específicos</a:t>
            </a:r>
          </a:p>
        </p:txBody>
      </p:sp>
      <p:sp>
        <p:nvSpPr>
          <p:cNvPr id="4" name="Content Placeholder 2">
            <a:extLst>
              <a:ext uri="{FF2B5EF4-FFF2-40B4-BE49-F238E27FC236}">
                <a16:creationId xmlns:a16="http://schemas.microsoft.com/office/drawing/2014/main" id="{DE2BD9C3-AB7B-C86E-D78F-2726CCA132AF}"/>
              </a:ext>
            </a:extLst>
          </p:cNvPr>
          <p:cNvSpPr txBox="1">
            <a:spLocks/>
          </p:cNvSpPr>
          <p:nvPr/>
        </p:nvSpPr>
        <p:spPr>
          <a:xfrm>
            <a:off x="838200" y="1453848"/>
            <a:ext cx="10515600" cy="1387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sz="3200" dirty="0"/>
              <a:t>1- Identificar deficiencias, limitaciones y mejoras en el diseño arquitectónico de </a:t>
            </a:r>
            <a:r>
              <a:rPr lang="es-ES" sz="3200" b="1" dirty="0"/>
              <a:t>BHAVRP</a:t>
            </a:r>
            <a:r>
              <a:rPr lang="es-ES" sz="3200" dirty="0"/>
              <a:t>.</a:t>
            </a:r>
          </a:p>
        </p:txBody>
      </p:sp>
      <p:sp>
        <p:nvSpPr>
          <p:cNvPr id="6" name="Content Placeholder 2">
            <a:extLst>
              <a:ext uri="{FF2B5EF4-FFF2-40B4-BE49-F238E27FC236}">
                <a16:creationId xmlns:a16="http://schemas.microsoft.com/office/drawing/2014/main" id="{B3E17643-4842-380E-7FC6-23BEDF21D366}"/>
              </a:ext>
            </a:extLst>
          </p:cNvPr>
          <p:cNvSpPr txBox="1">
            <a:spLocks/>
          </p:cNvSpPr>
          <p:nvPr/>
        </p:nvSpPr>
        <p:spPr>
          <a:xfrm>
            <a:off x="838200" y="2779411"/>
            <a:ext cx="10515600" cy="13255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sz="3200" dirty="0"/>
              <a:t>2- Desarrollar una nueva versión de </a:t>
            </a:r>
            <a:r>
              <a:rPr lang="es-ES" sz="3200" b="1" dirty="0"/>
              <a:t>BHAVRP</a:t>
            </a:r>
            <a:r>
              <a:rPr lang="es-ES" sz="3200" dirty="0"/>
              <a:t> en los lenguajes de programación Java y Python.</a:t>
            </a:r>
          </a:p>
        </p:txBody>
      </p:sp>
      <p:sp>
        <p:nvSpPr>
          <p:cNvPr id="7" name="Content Placeholder 2">
            <a:extLst>
              <a:ext uri="{FF2B5EF4-FFF2-40B4-BE49-F238E27FC236}">
                <a16:creationId xmlns:a16="http://schemas.microsoft.com/office/drawing/2014/main" id="{BD43E643-68F6-12F7-66C9-986F96A430F6}"/>
              </a:ext>
            </a:extLst>
          </p:cNvPr>
          <p:cNvSpPr txBox="1">
            <a:spLocks/>
          </p:cNvSpPr>
          <p:nvPr/>
        </p:nvSpPr>
        <p:spPr>
          <a:xfrm>
            <a:off x="838200" y="4104975"/>
            <a:ext cx="10515600" cy="13255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sz="3200" dirty="0"/>
              <a:t>3- Validar el funcionamiento de la nueva versión de </a:t>
            </a:r>
            <a:r>
              <a:rPr lang="es-ES" sz="3200" b="1" dirty="0"/>
              <a:t>BHAVRP</a:t>
            </a:r>
            <a:r>
              <a:rPr lang="es-ES" sz="3200" dirty="0"/>
              <a:t> mediante la ejecución de pruebas.</a:t>
            </a:r>
          </a:p>
        </p:txBody>
      </p:sp>
    </p:spTree>
    <p:extLst>
      <p:ext uri="{BB962C8B-B14F-4D97-AF65-F5344CB8AC3E}">
        <p14:creationId xmlns:p14="http://schemas.microsoft.com/office/powerpoint/2010/main" val="1250960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E0C4F2-574C-502C-C56F-56D944D1BFC7}"/>
            </a:ext>
          </a:extLst>
        </p:cNvPr>
        <p:cNvGrpSpPr/>
        <p:nvPr/>
      </p:nvGrpSpPr>
      <p:grpSpPr>
        <a:xfrm>
          <a:off x="0" y="0"/>
          <a:ext cx="0" cy="0"/>
          <a:chOff x="0" y="0"/>
          <a:chExt cx="0" cy="0"/>
        </a:xfrm>
      </p:grpSpPr>
      <p:pic>
        <p:nvPicPr>
          <p:cNvPr id="2" name="Picture 3">
            <a:extLst>
              <a:ext uri="{FF2B5EF4-FFF2-40B4-BE49-F238E27FC236}">
                <a16:creationId xmlns:a16="http://schemas.microsoft.com/office/drawing/2014/main" id="{166209FD-0BEE-BCBD-F804-9F9AA7912217}"/>
              </a:ext>
            </a:extLst>
          </p:cNvPr>
          <p:cNvPicPr/>
          <p:nvPr/>
        </p:nvPicPr>
        <p:blipFill rotWithShape="1">
          <a:blip r:embed="rId3"/>
          <a:srcRect l="72445" t="21398" r="22593" b="66298"/>
          <a:stretch/>
        </p:blipFill>
        <p:spPr bwMode="auto">
          <a:xfrm>
            <a:off x="10205907" y="4877223"/>
            <a:ext cx="1973580" cy="1387475"/>
          </a:xfrm>
          <a:prstGeom prst="rect">
            <a:avLst/>
          </a:prstGeom>
          <a:ln>
            <a:noFill/>
          </a:ln>
          <a:extLst>
            <a:ext uri="{53640926-AAD7-44D8-BBD7-CCE9431645EC}">
              <a14:shadowObscured xmlns:a14="http://schemas.microsoft.com/office/drawing/2010/main"/>
            </a:ext>
          </a:extLst>
        </p:spPr>
      </p:pic>
      <p:sp>
        <p:nvSpPr>
          <p:cNvPr id="3" name="Title 1">
            <a:extLst>
              <a:ext uri="{FF2B5EF4-FFF2-40B4-BE49-F238E27FC236}">
                <a16:creationId xmlns:a16="http://schemas.microsoft.com/office/drawing/2014/main" id="{4D550260-D9D1-5F5C-5B43-B1002962CF4B}"/>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b="1" dirty="0">
                <a:solidFill>
                  <a:schemeClr val="tx1"/>
                </a:solidFill>
              </a:rPr>
              <a:t>Diseño de la nueva versión de BHAVRP</a:t>
            </a:r>
          </a:p>
        </p:txBody>
      </p:sp>
      <p:pic>
        <p:nvPicPr>
          <p:cNvPr id="5" name="Imagen 4">
            <a:extLst>
              <a:ext uri="{FF2B5EF4-FFF2-40B4-BE49-F238E27FC236}">
                <a16:creationId xmlns:a16="http://schemas.microsoft.com/office/drawing/2014/main" id="{8E8D1B3F-B86C-EBFA-523D-B552F6B6C229}"/>
              </a:ext>
            </a:extLst>
          </p:cNvPr>
          <p:cNvPicPr>
            <a:picLocks noChangeAspect="1"/>
          </p:cNvPicPr>
          <p:nvPr/>
        </p:nvPicPr>
        <p:blipFill>
          <a:blip r:embed="rId4"/>
          <a:srcRect l="12692" r="29471"/>
          <a:stretch/>
        </p:blipFill>
        <p:spPr>
          <a:xfrm>
            <a:off x="1364771" y="1027906"/>
            <a:ext cx="8841136" cy="5236792"/>
          </a:xfrm>
          <a:prstGeom prst="rect">
            <a:avLst/>
          </a:prstGeom>
        </p:spPr>
      </p:pic>
    </p:spTree>
    <p:extLst>
      <p:ext uri="{BB962C8B-B14F-4D97-AF65-F5344CB8AC3E}">
        <p14:creationId xmlns:p14="http://schemas.microsoft.com/office/powerpoint/2010/main" val="3692755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DD52B-70D3-C194-255C-2AD92929DDAB}"/>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31D2E9F0-4364-6E71-E626-5246FF581E3F}"/>
              </a:ext>
            </a:extLst>
          </p:cNvPr>
          <p:cNvPicPr>
            <a:picLocks noChangeAspect="1"/>
          </p:cNvPicPr>
          <p:nvPr/>
        </p:nvPicPr>
        <p:blipFill>
          <a:blip r:embed="rId3"/>
          <a:srcRect l="12692" r="29471"/>
          <a:stretch/>
        </p:blipFill>
        <p:spPr>
          <a:xfrm>
            <a:off x="1364771" y="1027906"/>
            <a:ext cx="8841136" cy="5236792"/>
          </a:xfrm>
          <a:prstGeom prst="rect">
            <a:avLst/>
          </a:prstGeom>
        </p:spPr>
      </p:pic>
      <p:pic>
        <p:nvPicPr>
          <p:cNvPr id="2" name="Picture 3">
            <a:extLst>
              <a:ext uri="{FF2B5EF4-FFF2-40B4-BE49-F238E27FC236}">
                <a16:creationId xmlns:a16="http://schemas.microsoft.com/office/drawing/2014/main" id="{F44400F0-5806-0FB5-BC5B-FD3CF5E29D3B}"/>
              </a:ext>
            </a:extLst>
          </p:cNvPr>
          <p:cNvPicPr/>
          <p:nvPr/>
        </p:nvPicPr>
        <p:blipFill rotWithShape="1">
          <a:blip r:embed="rId4"/>
          <a:srcRect l="72445" t="21398" r="22593" b="66298"/>
          <a:stretch/>
        </p:blipFill>
        <p:spPr bwMode="auto">
          <a:xfrm>
            <a:off x="10205907" y="4877223"/>
            <a:ext cx="1973580" cy="1387475"/>
          </a:xfrm>
          <a:prstGeom prst="rect">
            <a:avLst/>
          </a:prstGeom>
          <a:ln>
            <a:noFill/>
          </a:ln>
          <a:extLst>
            <a:ext uri="{53640926-AAD7-44D8-BBD7-CCE9431645EC}">
              <a14:shadowObscured xmlns:a14="http://schemas.microsoft.com/office/drawing/2010/main"/>
            </a:ext>
          </a:extLst>
        </p:spPr>
      </p:pic>
      <p:sp>
        <p:nvSpPr>
          <p:cNvPr id="3" name="Title 1">
            <a:extLst>
              <a:ext uri="{FF2B5EF4-FFF2-40B4-BE49-F238E27FC236}">
                <a16:creationId xmlns:a16="http://schemas.microsoft.com/office/drawing/2014/main" id="{EB04F0A0-EE14-6366-0309-3CF6CF5BDCE5}"/>
              </a:ext>
            </a:extLst>
          </p:cNvPr>
          <p:cNvSpPr txBox="1">
            <a:spLocks/>
          </p:cNvSpPr>
          <p:nvPr/>
        </p:nvSpPr>
        <p:spPr>
          <a:xfrm>
            <a:off x="838199" y="365125"/>
            <a:ext cx="10785529" cy="1325563"/>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b="1" dirty="0">
                <a:solidFill>
                  <a:schemeClr val="tx1"/>
                </a:solidFill>
              </a:rPr>
              <a:t>Particularidades de BHAVRP en Java y Python</a:t>
            </a:r>
          </a:p>
        </p:txBody>
      </p:sp>
      <p:cxnSp>
        <p:nvCxnSpPr>
          <p:cNvPr id="10" name="Conector recto 9">
            <a:extLst>
              <a:ext uri="{FF2B5EF4-FFF2-40B4-BE49-F238E27FC236}">
                <a16:creationId xmlns:a16="http://schemas.microsoft.com/office/drawing/2014/main" id="{3C7A31FA-A199-93B6-409D-ABDDA26A85D0}"/>
              </a:ext>
            </a:extLst>
          </p:cNvPr>
          <p:cNvCxnSpPr>
            <a:cxnSpLocks/>
          </p:cNvCxnSpPr>
          <p:nvPr/>
        </p:nvCxnSpPr>
        <p:spPr>
          <a:xfrm>
            <a:off x="2252121" y="4541940"/>
            <a:ext cx="5895313"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1" name="Conector recto 10">
            <a:extLst>
              <a:ext uri="{FF2B5EF4-FFF2-40B4-BE49-F238E27FC236}">
                <a16:creationId xmlns:a16="http://schemas.microsoft.com/office/drawing/2014/main" id="{13726A5D-B583-65AD-524A-1BE7A7A60963}"/>
              </a:ext>
            </a:extLst>
          </p:cNvPr>
          <p:cNvCxnSpPr>
            <a:cxnSpLocks/>
          </p:cNvCxnSpPr>
          <p:nvPr/>
        </p:nvCxnSpPr>
        <p:spPr>
          <a:xfrm>
            <a:off x="2252121" y="6212198"/>
            <a:ext cx="5895313"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2" name="Conector recto 11">
            <a:extLst>
              <a:ext uri="{FF2B5EF4-FFF2-40B4-BE49-F238E27FC236}">
                <a16:creationId xmlns:a16="http://schemas.microsoft.com/office/drawing/2014/main" id="{2F23D2F6-A6B0-18C5-7E53-4D7B8BA38020}"/>
              </a:ext>
            </a:extLst>
          </p:cNvPr>
          <p:cNvCxnSpPr>
            <a:cxnSpLocks/>
          </p:cNvCxnSpPr>
          <p:nvPr/>
        </p:nvCxnSpPr>
        <p:spPr>
          <a:xfrm>
            <a:off x="2252121" y="4541940"/>
            <a:ext cx="0" cy="1670258"/>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3" name="Conector recto 12">
            <a:extLst>
              <a:ext uri="{FF2B5EF4-FFF2-40B4-BE49-F238E27FC236}">
                <a16:creationId xmlns:a16="http://schemas.microsoft.com/office/drawing/2014/main" id="{640F23B9-B2AC-0DA1-C236-26F7544D058A}"/>
              </a:ext>
            </a:extLst>
          </p:cNvPr>
          <p:cNvCxnSpPr>
            <a:cxnSpLocks/>
          </p:cNvCxnSpPr>
          <p:nvPr/>
        </p:nvCxnSpPr>
        <p:spPr>
          <a:xfrm>
            <a:off x="8147434" y="4541940"/>
            <a:ext cx="0" cy="1670258"/>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49146387"/>
      </p:ext>
    </p:extLst>
  </p:cSld>
  <p:clrMapOvr>
    <a:masterClrMapping/>
  </p:clrMapOvr>
</p:sld>
</file>

<file path=ppt/theme/theme1.xml><?xml version="1.0" encoding="utf-8"?>
<a:theme xmlns:a="http://schemas.openxmlformats.org/drawingml/2006/main" name="Retrospección">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2287</TotalTime>
  <Words>1860</Words>
  <Application>Microsoft Office PowerPoint</Application>
  <PresentationFormat>Panorámica</PresentationFormat>
  <Paragraphs>161</Paragraphs>
  <Slides>17</Slides>
  <Notes>14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Calibri</vt:lpstr>
      <vt:lpstr>Calibri Light</vt:lpstr>
      <vt:lpstr>Symbol</vt:lpstr>
      <vt:lpstr>Retrospección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Eric Ramos</dc:creator>
  <cp:lastModifiedBy>Eric Ramos</cp:lastModifiedBy>
  <cp:revision>30</cp:revision>
  <dcterms:created xsi:type="dcterms:W3CDTF">2024-10-25T02:36:39Z</dcterms:created>
  <dcterms:modified xsi:type="dcterms:W3CDTF">2025-01-21T03:46:42Z</dcterms:modified>
</cp:coreProperties>
</file>