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7BBB84A-66F0-4F17-8292-B3E68C7F1522}">
  <a:tblStyle styleId="{C7BBB84A-66F0-4F17-8292-B3E68C7F15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Way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Way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Way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Way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ampathweb/odsc-feature-engineering-tal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cikit-learn/scikit-learn" TargetMode="External"/><Relationship Id="rId4" Type="http://schemas.openxmlformats.org/officeDocument/2006/relationships/hyperlink" Target="https://github.com/paulgb/sklearn-pandas" TargetMode="External"/><Relationship Id="rId5" Type="http://schemas.openxmlformats.org/officeDocument/2006/relationships/hyperlink" Target="http://stackoverflow.com/questions/24458645/label-encoding-across-multiple-columns-in-scikit-learn" TargetMode="External"/><Relationship Id="rId6" Type="http://schemas.openxmlformats.org/officeDocument/2006/relationships/hyperlink" Target="http://stackoverflow.com/questions/34710281/use-featureunion-in-scikit-learn-to-combine-two-pandas-columns-for-tfidf" TargetMode="External"/><Relationship Id="rId7" Type="http://schemas.openxmlformats.org/officeDocument/2006/relationships/hyperlink" Target="http://stackoverflow.com/questions/34710281/use-featureunion-in-scikit-learn-to-combine-two-pandas-columns-for-tfi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.gl/sHC3i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Feature Engineering Pipelines in Scikit-Learn &amp; 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51"/>
            <a:ext cx="8123100" cy="14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Ramesh Sampath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Slides: goo.gl/sHC3iw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Pipeline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1779350" y="329700"/>
            <a:ext cx="6222300" cy="1562400"/>
            <a:chOff x="1779350" y="1244100"/>
            <a:chExt cx="6222300" cy="1562400"/>
          </a:xfrm>
        </p:grpSpPr>
        <p:sp>
          <p:nvSpPr>
            <p:cNvPr id="149" name="Shape 149"/>
            <p:cNvSpPr/>
            <p:nvPr/>
          </p:nvSpPr>
          <p:spPr>
            <a:xfrm>
              <a:off x="2795850" y="1244100"/>
              <a:ext cx="4674000" cy="357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Data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79350" y="2337000"/>
              <a:ext cx="2784300" cy="46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Train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6445250" y="2337000"/>
              <a:ext cx="1556400" cy="4695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lt1"/>
                  </a:solidFill>
                </a:rPr>
                <a:t>Test</a:t>
              </a:r>
            </a:p>
          </p:txBody>
        </p:sp>
        <p:cxnSp>
          <p:nvCxnSpPr>
            <p:cNvPr id="152" name="Shape 152"/>
            <p:cNvCxnSpPr>
              <a:stCxn id="149" idx="2"/>
              <a:endCxn id="150" idx="0"/>
            </p:cNvCxnSpPr>
            <p:nvPr/>
          </p:nvCxnSpPr>
          <p:spPr>
            <a:xfrm rot="5400000">
              <a:off x="3784500" y="988650"/>
              <a:ext cx="735300" cy="1961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53" name="Shape 153"/>
            <p:cNvCxnSpPr>
              <a:stCxn id="149" idx="2"/>
              <a:endCxn id="151" idx="0"/>
            </p:cNvCxnSpPr>
            <p:nvPr/>
          </p:nvCxnSpPr>
          <p:spPr>
            <a:xfrm flipH="1" rot="-5400000">
              <a:off x="5810550" y="924000"/>
              <a:ext cx="735300" cy="2090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sp>
        <p:nvSpPr>
          <p:cNvPr id="154" name="Shape 154"/>
          <p:cNvSpPr/>
          <p:nvPr/>
        </p:nvSpPr>
        <p:spPr>
          <a:xfrm>
            <a:off x="2180075" y="3809600"/>
            <a:ext cx="2002500" cy="7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fit(X_train, y_train)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00750" y="4504237"/>
            <a:ext cx="1739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 Model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1440650" y="1916647"/>
            <a:ext cx="3510300" cy="1560102"/>
            <a:chOff x="1440650" y="1916647"/>
            <a:chExt cx="3510300" cy="1560102"/>
          </a:xfrm>
        </p:grpSpPr>
        <p:sp>
          <p:nvSpPr>
            <p:cNvPr id="157" name="Shape 157"/>
            <p:cNvSpPr/>
            <p:nvPr/>
          </p:nvSpPr>
          <p:spPr>
            <a:xfrm>
              <a:off x="1440650" y="2221550"/>
              <a:ext cx="3510300" cy="1255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Clean Data</a:t>
              </a:r>
            </a:p>
            <a:p>
              <a:pPr indent="-228600" lvl="0" marL="457200">
                <a:spcBef>
                  <a:spcPts val="0"/>
                </a:spcBef>
                <a:buChar char="●"/>
              </a:pPr>
              <a:r>
                <a:rPr lang="en"/>
                <a:t>Impute Columns</a:t>
              </a:r>
            </a:p>
            <a:p>
              <a:pPr indent="-228600" lvl="0" marL="457200" rtl="0">
                <a:spcBef>
                  <a:spcPts val="0"/>
                </a:spcBef>
                <a:buChar char="●"/>
              </a:pPr>
              <a:r>
                <a:rPr lang="en"/>
                <a:t>Vectorize into Numerical Features</a:t>
              </a:r>
            </a:p>
            <a:p>
              <a:pPr indent="-228600" lvl="0" marL="457200">
                <a:spcBef>
                  <a:spcPts val="0"/>
                </a:spcBef>
                <a:buChar char="●"/>
              </a:pPr>
              <a:r>
                <a:rPr lang="en"/>
                <a:t>Extract Additional Features</a:t>
              </a:r>
            </a:p>
          </p:txBody>
        </p:sp>
        <p:cxnSp>
          <p:nvCxnSpPr>
            <p:cNvPr id="158" name="Shape 158"/>
            <p:cNvCxnSpPr/>
            <p:nvPr/>
          </p:nvCxnSpPr>
          <p:spPr>
            <a:xfrm flipH="1">
              <a:off x="3166700" y="1916647"/>
              <a:ext cx="4800" cy="26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159" name="Shape 159"/>
          <p:cNvCxnSpPr/>
          <p:nvPr/>
        </p:nvCxnSpPr>
        <p:spPr>
          <a:xfrm flipH="1">
            <a:off x="3178925" y="3513571"/>
            <a:ext cx="48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1" idx="2"/>
          </p:cNvCxnSpPr>
          <p:nvPr/>
        </p:nvCxnSpPr>
        <p:spPr>
          <a:xfrm rot="5400000">
            <a:off x="5643950" y="1268100"/>
            <a:ext cx="955500" cy="2203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1" name="Shape 161"/>
          <p:cNvSpPr/>
          <p:nvPr/>
        </p:nvSpPr>
        <p:spPr>
          <a:xfrm>
            <a:off x="1006450" y="1939275"/>
            <a:ext cx="4664100" cy="298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184350" y="4504175"/>
            <a:ext cx="1442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Pipeline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512723" y="329700"/>
            <a:ext cx="4674000" cy="35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Train</a:t>
            </a:r>
          </a:p>
        </p:txBody>
      </p:sp>
      <p:sp>
        <p:nvSpPr>
          <p:cNvPr id="168" name="Shape 168"/>
          <p:cNvSpPr/>
          <p:nvPr/>
        </p:nvSpPr>
        <p:spPr>
          <a:xfrm>
            <a:off x="3627875" y="3809600"/>
            <a:ext cx="2002500" cy="7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fit(X_train, y_train)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647375" y="3456587"/>
            <a:ext cx="1739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 Model</a:t>
            </a:r>
          </a:p>
        </p:txBody>
      </p:sp>
      <p:sp>
        <p:nvSpPr>
          <p:cNvPr id="170" name="Shape 170"/>
          <p:cNvSpPr/>
          <p:nvPr/>
        </p:nvSpPr>
        <p:spPr>
          <a:xfrm>
            <a:off x="708926" y="2912125"/>
            <a:ext cx="7832700" cy="43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Feature Union</a:t>
            </a:r>
          </a:p>
        </p:txBody>
      </p:sp>
      <p:cxnSp>
        <p:nvCxnSpPr>
          <p:cNvPr id="171" name="Shape 171"/>
          <p:cNvCxnSpPr>
            <a:stCxn id="170" idx="2"/>
            <a:endCxn id="168" idx="0"/>
          </p:cNvCxnSpPr>
          <p:nvPr/>
        </p:nvCxnSpPr>
        <p:spPr>
          <a:xfrm>
            <a:off x="4625276" y="3345025"/>
            <a:ext cx="3900" cy="4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7003750" y="4046975"/>
            <a:ext cx="1442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Pipeline</a:t>
            </a:r>
          </a:p>
        </p:txBody>
      </p:sp>
      <p:sp>
        <p:nvSpPr>
          <p:cNvPr id="173" name="Shape 173"/>
          <p:cNvSpPr/>
          <p:nvPr/>
        </p:nvSpPr>
        <p:spPr>
          <a:xfrm>
            <a:off x="708925" y="1620050"/>
            <a:ext cx="2421000" cy="8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Pclass, Sex, Embarked -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	Dummy values</a:t>
            </a:r>
          </a:p>
        </p:txBody>
      </p:sp>
      <p:sp>
        <p:nvSpPr>
          <p:cNvPr id="174" name="Shape 174"/>
          <p:cNvSpPr/>
          <p:nvPr/>
        </p:nvSpPr>
        <p:spPr>
          <a:xfrm>
            <a:off x="3201425" y="1620150"/>
            <a:ext cx="2923500" cy="8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Age, Fare -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Impute Missing values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Standardize to zero mean</a:t>
            </a:r>
          </a:p>
        </p:txBody>
      </p:sp>
      <p:sp>
        <p:nvSpPr>
          <p:cNvPr id="175" name="Shape 175"/>
          <p:cNvSpPr/>
          <p:nvPr/>
        </p:nvSpPr>
        <p:spPr>
          <a:xfrm>
            <a:off x="6209125" y="1610225"/>
            <a:ext cx="2332500" cy="8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SibSp, Parch 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No tranformation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6201125" y="329700"/>
            <a:ext cx="1497300" cy="357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Test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981825" y="840675"/>
            <a:ext cx="399900" cy="63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8" name="Shape 178"/>
          <p:cNvCxnSpPr/>
          <p:nvPr/>
        </p:nvCxnSpPr>
        <p:spPr>
          <a:xfrm>
            <a:off x="3981825" y="840675"/>
            <a:ext cx="3222900" cy="58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9" name="Shape 179"/>
          <p:cNvCxnSpPr/>
          <p:nvPr/>
        </p:nvCxnSpPr>
        <p:spPr>
          <a:xfrm flipH="1">
            <a:off x="2209225" y="839750"/>
            <a:ext cx="1792800" cy="6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>
            <a:stCxn id="173" idx="2"/>
          </p:cNvCxnSpPr>
          <p:nvPr/>
        </p:nvCxnSpPr>
        <p:spPr>
          <a:xfrm flipH="1">
            <a:off x="1914625" y="2447450"/>
            <a:ext cx="480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4660775" y="2447450"/>
            <a:ext cx="480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7406925" y="2447450"/>
            <a:ext cx="480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429575" y="859175"/>
            <a:ext cx="8297100" cy="374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347550" y="11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{C7BBB84A-66F0-4F17-8292-B3E68C7F1522}</a:tableStyleId>
              </a:tblPr>
              <a:tblGrid>
                <a:gridCol w="1568150"/>
                <a:gridCol w="4219300"/>
                <a:gridCol w="2893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Column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Transformation Required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Scikit-Learn Methods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Convert 1, 2, 3 to three columns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OneHotEncoder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Convert Male / Female to Binary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LabelBinarizer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Impute Null Values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 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Imputer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StandardScalar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SibSp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Counts.  No Pre-processing Required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Embarked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Impute Null Values (most common)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 Embarked Stations to OneHot 1/0 values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Custom Imputer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LabelBinarizer (LabelEncoder &amp; OneHotEncoder)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StandardScaler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Zero Mean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Unit STD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Other Scalers - Min-Max Scaler,  Normalizer.</a:t>
            </a:r>
          </a:p>
        </p:txBody>
      </p:sp>
      <p:pic>
        <p:nvPicPr>
          <p:cNvPr descr="Screen Shot 2016-11-06 at 12.12.37 AM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98" y="1017725"/>
            <a:ext cx="6172675" cy="28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OneHotEncoder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Transform Pclass</a:t>
            </a:r>
          </a:p>
        </p:txBody>
      </p:sp>
      <p:pic>
        <p:nvPicPr>
          <p:cNvPr descr="Screen Shot 2016-11-05 at 9.21.28 PM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150" y="445025"/>
            <a:ext cx="6222800" cy="4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Categorical Variables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OneHotEncoder Doesn’t work with Categorical Data :-(</a:t>
            </a:r>
          </a:p>
        </p:txBody>
      </p:sp>
      <p:pic>
        <p:nvPicPr>
          <p:cNvPr descr="Screen Shot 2016-11-05 at 9.24.44 PM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475" y="2454475"/>
            <a:ext cx="3174075" cy="2275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5 at 9.24.35 PM.png"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075" y="2415975"/>
            <a:ext cx="2349474" cy="22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OneHotEncoder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Map Strings to Numeric</a:t>
            </a:r>
          </a:p>
        </p:txBody>
      </p:sp>
      <p:pic>
        <p:nvPicPr>
          <p:cNvPr descr="Screen Shot 2016-11-05 at 10.57.45 PM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050" y="523949"/>
            <a:ext cx="5689250" cy="4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Column Selector</a:t>
            </a:r>
          </a:p>
        </p:txBody>
      </p:sp>
      <p:pic>
        <p:nvPicPr>
          <p:cNvPr descr="Screen Shot 2016-11-05 at 11.26.56 PM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649" y="593325"/>
            <a:ext cx="5868699" cy="4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</a:t>
            </a:r>
          </a:p>
        </p:txBody>
      </p:sp>
      <p:pic>
        <p:nvPicPr>
          <p:cNvPr descr="Screen Shot 2016-11-05 at 11.30.03 PM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760973"/>
            <a:ext cx="8008100" cy="42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Problem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ALL Categorical Columns to Numeric before OneHotEncoder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 in next Scikit-Learn version 0.19 (issue # 7327)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Encoders -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DictVectorizer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Encoder + OneHotEncoder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Binarizer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016-11-05 at 9.14.45 PM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75" y="3219525"/>
            <a:ext cx="6096525" cy="15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Ramesh Sampath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3000"/>
              <a:t>Data Science Engineer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Some Machine Learning Models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lot of Pre-Processing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Deploy it as API Services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@sampathweb (github / twitter / linkedin)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749" y="3751899"/>
            <a:ext cx="1174100" cy="11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Preprocess in Pandas and convert to Numeric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 our own Custom Transformers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Use SKLearn-Pandas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Original code by Ben Hamner (Kaggle CTO) and 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Paul Butler (Google NY) 2013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Recent Version 1.2, Oct'2016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SKLearn-Pandas</a:t>
            </a:r>
          </a:p>
        </p:txBody>
      </p:sp>
      <p:pic>
        <p:nvPicPr>
          <p:cNvPr descr="Screen Shot 2016-11-06 at 12.04.19 AM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8650"/>
            <a:ext cx="9067798" cy="356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SKLearn-Pandas</a:t>
            </a:r>
          </a:p>
        </p:txBody>
      </p:sp>
      <p:pic>
        <p:nvPicPr>
          <p:cNvPr descr="Screen Shot 2016-11-06 at 12.04.28 AM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596"/>
            <a:ext cx="9144001" cy="367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 Pipeline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93750" y="1117625"/>
            <a:ext cx="3804900" cy="110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Pre-Processing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Cleaning / Imputing Values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Encoding to Numerical Vectors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93750" y="2256250"/>
            <a:ext cx="8064000" cy="9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Feature Reduction &amp; Selection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PCA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SelectFromModel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47800" y="1117625"/>
            <a:ext cx="4209900" cy="110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Feature Extractions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Text Vectorization (Count / TFIDF)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Polynomial Features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93750" y="3284775"/>
            <a:ext cx="8064000" cy="9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Machine Learning Models</a:t>
            </a:r>
          </a:p>
        </p:txBody>
      </p:sp>
      <p:sp>
        <p:nvSpPr>
          <p:cNvPr id="265" name="Shape 265"/>
          <p:cNvSpPr/>
          <p:nvPr/>
        </p:nvSpPr>
        <p:spPr>
          <a:xfrm>
            <a:off x="380500" y="981900"/>
            <a:ext cx="8451600" cy="375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3080725" y="4354650"/>
            <a:ext cx="565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Grid Search - Hyper Parameter Tuning of Models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Grid Search</a:t>
            </a:r>
          </a:p>
        </p:txBody>
      </p:sp>
      <p:pic>
        <p:nvPicPr>
          <p:cNvPr descr="Screen Shot 2016-11-06 at 12.58.24 AM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791"/>
            <a:ext cx="9144001" cy="372391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5093650" y="2398500"/>
            <a:ext cx="3903000" cy="105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Hyper Parameter Tuning (Hurry!)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Back in Algorithm Land</a:t>
            </a:r>
          </a:p>
        </p:txBody>
      </p:sp>
      <p:sp>
        <p:nvSpPr>
          <p:cNvPr id="274" name="Shape 274"/>
          <p:cNvSpPr/>
          <p:nvPr/>
        </p:nvSpPr>
        <p:spPr>
          <a:xfrm>
            <a:off x="773250" y="3522600"/>
            <a:ext cx="8370600" cy="4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Jupyter Notebook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https://github.com/sampathweb/odsc-feature-engineering-talk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95725" y="1152475"/>
            <a:ext cx="873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https://github.com/scikit-learn/scikit-learn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Sklearn-Pandas  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https://github.com/paulgb/sklearn-pandas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StackOverflow Posts: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http://stackoverflow.com/questions/24458645/label-encoding-across-multiple-columns-in-scikit-learn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http://stackoverflow.com/questions/34710281/use-featureunion-in-scikit-learn-to-combine-two-pandas-columns-for-tfid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000"/>
              <a:t>Thank You!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000"/>
              <a:t>Slides</a:t>
            </a:r>
            <a:r>
              <a:rPr b="1" lang="en" sz="3000">
                <a:solidFill>
                  <a:schemeClr val="dk1"/>
                </a:solidFill>
              </a:rPr>
              <a:t>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https://goo.gl/sHC3iw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@sampathweb (Github / Twitter / Linkedin)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the 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3000"/>
              <a:t>Data Scientists Want to -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Build Models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Tune Models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Spend time in Algorithm Land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But Real world data is Messy and spend most of the time in Features Land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Built some ML Models with Scikit-Learn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Experienced pains of cleaning data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Familiar with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Data is Messy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Preprocessing Options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End to End 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Ideal World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779350" y="939300"/>
            <a:ext cx="6222300" cy="1562400"/>
            <a:chOff x="1779350" y="1244100"/>
            <a:chExt cx="6222300" cy="1562400"/>
          </a:xfrm>
        </p:grpSpPr>
        <p:sp>
          <p:nvSpPr>
            <p:cNvPr id="92" name="Shape 92"/>
            <p:cNvSpPr/>
            <p:nvPr/>
          </p:nvSpPr>
          <p:spPr>
            <a:xfrm>
              <a:off x="2795850" y="1244100"/>
              <a:ext cx="4674000" cy="357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/>
                <a:t>Data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1779350" y="2337000"/>
              <a:ext cx="2784300" cy="46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Train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6445250" y="2337000"/>
              <a:ext cx="1556400" cy="4695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lt1"/>
                  </a:solidFill>
                </a:rPr>
                <a:t>Test</a:t>
              </a:r>
            </a:p>
          </p:txBody>
        </p:sp>
        <p:cxnSp>
          <p:nvCxnSpPr>
            <p:cNvPr id="95" name="Shape 95"/>
            <p:cNvCxnSpPr>
              <a:stCxn id="92" idx="2"/>
              <a:endCxn id="93" idx="0"/>
            </p:cNvCxnSpPr>
            <p:nvPr/>
          </p:nvCxnSpPr>
          <p:spPr>
            <a:xfrm rot="5400000">
              <a:off x="3784500" y="988650"/>
              <a:ext cx="735300" cy="1961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96" name="Shape 96"/>
            <p:cNvCxnSpPr>
              <a:stCxn id="92" idx="2"/>
              <a:endCxn id="94" idx="0"/>
            </p:cNvCxnSpPr>
            <p:nvPr/>
          </p:nvCxnSpPr>
          <p:spPr>
            <a:xfrm flipH="1" rot="-5400000">
              <a:off x="5810550" y="924000"/>
              <a:ext cx="735300" cy="2090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grpSp>
        <p:nvGrpSpPr>
          <p:cNvPr id="97" name="Shape 97"/>
          <p:cNvGrpSpPr/>
          <p:nvPr/>
        </p:nvGrpSpPr>
        <p:grpSpPr>
          <a:xfrm>
            <a:off x="2180075" y="2501700"/>
            <a:ext cx="2002500" cy="1786237"/>
            <a:chOff x="2180075" y="2501700"/>
            <a:chExt cx="2002500" cy="1786237"/>
          </a:xfrm>
        </p:grpSpPr>
        <p:sp>
          <p:nvSpPr>
            <p:cNvPr id="98" name="Shape 98"/>
            <p:cNvSpPr/>
            <p:nvPr/>
          </p:nvSpPr>
          <p:spPr>
            <a:xfrm>
              <a:off x="2180075" y="3123800"/>
              <a:ext cx="2002500" cy="73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fit(X_train, y_train)</a:t>
              </a:r>
            </a:p>
          </p:txBody>
        </p:sp>
        <p:cxnSp>
          <p:nvCxnSpPr>
            <p:cNvPr id="99" name="Shape 99"/>
            <p:cNvCxnSpPr>
              <a:stCxn id="93" idx="2"/>
            </p:cNvCxnSpPr>
            <p:nvPr/>
          </p:nvCxnSpPr>
          <p:spPr>
            <a:xfrm flipH="1">
              <a:off x="3169400" y="2501700"/>
              <a:ext cx="2100" cy="61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300750" y="3818437"/>
              <a:ext cx="17394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Build Model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82575" y="2501700"/>
            <a:ext cx="4042425" cy="1826887"/>
            <a:chOff x="4182575" y="2501700"/>
            <a:chExt cx="4042425" cy="1826887"/>
          </a:xfrm>
        </p:grpSpPr>
        <p:cxnSp>
          <p:nvCxnSpPr>
            <p:cNvPr id="102" name="Shape 102"/>
            <p:cNvCxnSpPr>
              <a:stCxn id="94" idx="2"/>
              <a:endCxn id="103" idx="0"/>
            </p:cNvCxnSpPr>
            <p:nvPr/>
          </p:nvCxnSpPr>
          <p:spPr>
            <a:xfrm flipH="1" rot="-5400000">
              <a:off x="6912650" y="2812500"/>
              <a:ext cx="622200" cy="600"/>
            </a:xfrm>
            <a:prstGeom prst="bentConnector3">
              <a:avLst>
                <a:gd fmla="val 49992" name="adj1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103" name="Shape 103"/>
            <p:cNvSpPr/>
            <p:nvPr/>
          </p:nvSpPr>
          <p:spPr>
            <a:xfrm>
              <a:off x="6222500" y="3123800"/>
              <a:ext cx="2002500" cy="735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score(X_test, y_test)</a:t>
              </a:r>
            </a:p>
          </p:txBody>
        </p:sp>
        <p:cxnSp>
          <p:nvCxnSpPr>
            <p:cNvPr id="104" name="Shape 104"/>
            <p:cNvCxnSpPr>
              <a:stCxn id="98" idx="3"/>
              <a:endCxn id="103" idx="1"/>
            </p:cNvCxnSpPr>
            <p:nvPr/>
          </p:nvCxnSpPr>
          <p:spPr>
            <a:xfrm>
              <a:off x="4182575" y="3491450"/>
              <a:ext cx="20400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sp>
          <p:nvSpPr>
            <p:cNvPr id="105" name="Shape 105"/>
            <p:cNvSpPr txBox="1"/>
            <p:nvPr/>
          </p:nvSpPr>
          <p:spPr>
            <a:xfrm>
              <a:off x="6354050" y="3859087"/>
              <a:ext cx="1739400" cy="4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Evaluate Model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1687525" y="2996500"/>
            <a:ext cx="6915000" cy="2049100"/>
            <a:chOff x="1687525" y="2996500"/>
            <a:chExt cx="6915000" cy="2049100"/>
          </a:xfrm>
        </p:grpSpPr>
        <p:cxnSp>
          <p:nvCxnSpPr>
            <p:cNvPr id="107" name="Shape 107"/>
            <p:cNvCxnSpPr>
              <a:stCxn id="108" idx="3"/>
              <a:endCxn id="108" idx="1"/>
            </p:cNvCxnSpPr>
            <p:nvPr/>
          </p:nvCxnSpPr>
          <p:spPr>
            <a:xfrm flipH="1">
              <a:off x="1687525" y="3616000"/>
              <a:ext cx="6915000" cy="600"/>
            </a:xfrm>
            <a:prstGeom prst="curvedConnector5">
              <a:avLst>
                <a:gd fmla="val -3444" name="adj1"/>
                <a:gd fmla="val 190408333" name="adj2"/>
                <a:gd fmla="val 103444" name="adj3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09" name="Shape 109"/>
            <p:cNvGrpSpPr/>
            <p:nvPr/>
          </p:nvGrpSpPr>
          <p:grpSpPr>
            <a:xfrm>
              <a:off x="1687525" y="2996500"/>
              <a:ext cx="6915000" cy="2049100"/>
              <a:chOff x="1687525" y="2996500"/>
              <a:chExt cx="6915000" cy="2049100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1687525" y="2996500"/>
                <a:ext cx="6915000" cy="1239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3468125" y="4328600"/>
                <a:ext cx="3574800" cy="7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b="1" lang="en"/>
                  <a:t>Iterate on Algorithm Land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 is Easy (to get started)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Instantiate the Model.  model = </a:t>
            </a:r>
            <a:r>
              <a:rPr b="1" lang="en"/>
              <a:t>LogisticRegression</a:t>
            </a:r>
            <a:r>
              <a:rPr lang="en"/>
              <a:t>()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Train the Model.   model.</a:t>
            </a:r>
            <a:r>
              <a:rPr b="1" lang="en"/>
              <a:t>fit</a:t>
            </a:r>
            <a:r>
              <a:rPr lang="en"/>
              <a:t>(X_train, y_train)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Evaluate..  model.</a:t>
            </a:r>
            <a:r>
              <a:rPr b="1" lang="en"/>
              <a:t>score</a:t>
            </a:r>
            <a:r>
              <a:rPr lang="en"/>
              <a:t>(X_test, y_test) / model.</a:t>
            </a:r>
            <a:r>
              <a:rPr b="1" lang="en"/>
              <a:t>predict</a:t>
            </a:r>
            <a:r>
              <a:rPr lang="en"/>
              <a:t>(X_test)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 Gotta 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needs to be Numerical Vector for Matrix Manipulation.</a:t>
            </a:r>
          </a:p>
        </p:txBody>
      </p:sp>
      <p:pic>
        <p:nvPicPr>
          <p:cNvPr descr="Screen Shot 2016-11-05 at 5.12.13 P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404" y="3774975"/>
            <a:ext cx="2315370" cy="10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402837" y="3856850"/>
            <a:ext cx="2518500" cy="113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is Messy</a:t>
            </a:r>
          </a:p>
        </p:txBody>
      </p:sp>
      <p:pic>
        <p:nvPicPr>
          <p:cNvPr descr="Screen Shot 2016-11-05 at 5.32.27 P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1550"/>
            <a:ext cx="9143998" cy="2285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5 at 5.33.00 PM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23835"/>
            <a:ext cx="9144000" cy="124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8579625" y="57625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Vectorizing</a:t>
            </a:r>
          </a:p>
        </p:txBody>
      </p:sp>
      <p:pic>
        <p:nvPicPr>
          <p:cNvPr descr="Screen Shot 2016-11-05 at 4.59.50 P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50" y="448425"/>
            <a:ext cx="5067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21400" y="1879775"/>
            <a:ext cx="1415400" cy="469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Target -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Classification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1611325" y="1879775"/>
            <a:ext cx="1299600" cy="46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Class - Categorical</a:t>
            </a:r>
          </a:p>
        </p:txBody>
      </p:sp>
      <p:sp>
        <p:nvSpPr>
          <p:cNvPr id="135" name="Shape 135"/>
          <p:cNvSpPr/>
          <p:nvPr/>
        </p:nvSpPr>
        <p:spPr>
          <a:xfrm>
            <a:off x="2940725" y="1879775"/>
            <a:ext cx="1577700" cy="46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Gender</a:t>
            </a:r>
            <a:r>
              <a:rPr b="1" lang="en"/>
              <a:t> - Categorical</a:t>
            </a:r>
          </a:p>
        </p:txBody>
      </p:sp>
      <p:sp>
        <p:nvSpPr>
          <p:cNvPr id="136" name="Shape 136"/>
          <p:cNvSpPr/>
          <p:nvPr/>
        </p:nvSpPr>
        <p:spPr>
          <a:xfrm>
            <a:off x="4574925" y="1876025"/>
            <a:ext cx="1577700" cy="46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Age</a:t>
            </a:r>
            <a:r>
              <a:rPr b="1" lang="en"/>
              <a:t> - Continuous, N/A</a:t>
            </a:r>
          </a:p>
        </p:txBody>
      </p:sp>
      <p:sp>
        <p:nvSpPr>
          <p:cNvPr id="137" name="Shape 137"/>
          <p:cNvSpPr/>
          <p:nvPr/>
        </p:nvSpPr>
        <p:spPr>
          <a:xfrm>
            <a:off x="6209125" y="1876025"/>
            <a:ext cx="1090200" cy="46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Sibling</a:t>
            </a:r>
            <a:r>
              <a:rPr b="1" lang="en"/>
              <a:t> -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Count</a:t>
            </a:r>
          </a:p>
        </p:txBody>
      </p:sp>
      <p:sp>
        <p:nvSpPr>
          <p:cNvPr id="138" name="Shape 138"/>
          <p:cNvSpPr/>
          <p:nvPr/>
        </p:nvSpPr>
        <p:spPr>
          <a:xfrm>
            <a:off x="7352125" y="1876025"/>
            <a:ext cx="1577700" cy="46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Embarked</a:t>
            </a:r>
            <a:r>
              <a:rPr b="1" lang="en"/>
              <a:t> - Categorical, N/A</a:t>
            </a:r>
          </a:p>
        </p:txBody>
      </p:sp>
      <p:pic>
        <p:nvPicPr>
          <p:cNvPr descr="Screen Shot 2016-11-05 at 5.10.39 PM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1171"/>
            <a:ext cx="9144000" cy="1423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5 at 5.12.13 PM.png"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404" y="3774975"/>
            <a:ext cx="2315370" cy="10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595050" y="4693800"/>
            <a:ext cx="1953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Logistic Regression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3402837" y="3856850"/>
            <a:ext cx="2518500" cy="113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