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715" r:id="rId4"/>
    <p:sldMasterId id="2147483716" r:id="rId5"/>
    <p:sldMasterId id="2147483717" r:id="rId6"/>
    <p:sldMasterId id="2147483718"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 id="324" r:id="rId77"/>
    <p:sldId id="325" r:id="rId78"/>
    <p:sldId id="326" r:id="rId79"/>
    <p:sldId id="327" r:id="rId80"/>
    <p:sldId id="328" r:id="rId81"/>
    <p:sldId id="329" r:id="rId82"/>
    <p:sldId id="330" r:id="rId83"/>
    <p:sldId id="331" r:id="rId84"/>
    <p:sldId id="332" r:id="rId85"/>
    <p:sldId id="333" r:id="rId86"/>
    <p:sldId id="334" r:id="rId87"/>
    <p:sldId id="335" r:id="rId88"/>
    <p:sldId id="336" r:id="rId89"/>
    <p:sldId id="337" r:id="rId90"/>
    <p:sldId id="338" r:id="rId91"/>
    <p:sldId id="339" r:id="rId92"/>
  </p:sldIdLst>
  <p:sldSz cy="6858000" cx="9144000"/>
  <p:notesSz cx="6858000" cy="9144000"/>
  <p:embeddedFontLst>
    <p:embeddedFont>
      <p:font typeface="Titillium Web"/>
      <p:regular r:id="rId93"/>
      <p:bold r:id="rId94"/>
      <p:italic r:id="rId95"/>
      <p:boldItalic r:id="rId96"/>
    </p:embeddedFont>
    <p:embeddedFont>
      <p:font typeface="Merriweather"/>
      <p:regular r:id="rId97"/>
      <p:bold r:id="rId98"/>
      <p:italic r:id="rId99"/>
      <p:boldItalic r:id="rId100"/>
    </p:embeddedFont>
    <p:embeddedFont>
      <p:font typeface="Open Sans"/>
      <p:regular r:id="rId101"/>
      <p:bold r:id="rId102"/>
      <p:italic r:id="rId103"/>
      <p:boldItalic r:id="rId10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75D4F22D-3D51-4BD7-AE51-DFB9DEF3CFAC}">
  <a:tblStyle styleId="{75D4F22D-3D51-4BD7-AE51-DFB9DEF3CFAC}"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3B013D27-2050-41E8-891F-8E3403158C1D}" styleName="Table_1"/>
</a:tblStyleLst>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04" Type="http://schemas.openxmlformats.org/officeDocument/2006/relationships/font" Target="fonts/OpenSans-boldItalic.fntdata"/><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103" Type="http://schemas.openxmlformats.org/officeDocument/2006/relationships/font" Target="fonts/OpenSans-italic.fntdata"/><Relationship Id="rId102" Type="http://schemas.openxmlformats.org/officeDocument/2006/relationships/font" Target="fonts/OpenSans-bold.fntdata"/><Relationship Id="rId101" Type="http://schemas.openxmlformats.org/officeDocument/2006/relationships/font" Target="fonts/OpenSans-regular.fntdata"/><Relationship Id="rId100" Type="http://schemas.openxmlformats.org/officeDocument/2006/relationships/font" Target="fonts/Merriweather-boldItalic.fntdata"/><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95" Type="http://schemas.openxmlformats.org/officeDocument/2006/relationships/font" Target="fonts/TitilliumWeb-italic.fntdata"/><Relationship Id="rId94" Type="http://schemas.openxmlformats.org/officeDocument/2006/relationships/font" Target="fonts/TitilliumWeb-bold.fntdata"/><Relationship Id="rId97" Type="http://schemas.openxmlformats.org/officeDocument/2006/relationships/font" Target="fonts/Merriweather-regular.fntdata"/><Relationship Id="rId96" Type="http://schemas.openxmlformats.org/officeDocument/2006/relationships/font" Target="fonts/TitilliumWeb-boldItalic.fntdata"/><Relationship Id="rId11" Type="http://schemas.openxmlformats.org/officeDocument/2006/relationships/slide" Target="slides/slide3.xml"/><Relationship Id="rId99" Type="http://schemas.openxmlformats.org/officeDocument/2006/relationships/font" Target="fonts/Merriweather-italic.fntdata"/><Relationship Id="rId10" Type="http://schemas.openxmlformats.org/officeDocument/2006/relationships/slide" Target="slides/slide2.xml"/><Relationship Id="rId98" Type="http://schemas.openxmlformats.org/officeDocument/2006/relationships/font" Target="fonts/Merriweather-bold.fntdata"/><Relationship Id="rId13" Type="http://schemas.openxmlformats.org/officeDocument/2006/relationships/slide" Target="slides/slide5.xml"/><Relationship Id="rId12" Type="http://schemas.openxmlformats.org/officeDocument/2006/relationships/slide" Target="slides/slide4.xml"/><Relationship Id="rId91" Type="http://schemas.openxmlformats.org/officeDocument/2006/relationships/slide" Target="slides/slide83.xml"/><Relationship Id="rId90" Type="http://schemas.openxmlformats.org/officeDocument/2006/relationships/slide" Target="slides/slide82.xml"/><Relationship Id="rId93" Type="http://schemas.openxmlformats.org/officeDocument/2006/relationships/font" Target="fonts/TitilliumWeb-regular.fntdata"/><Relationship Id="rId92" Type="http://schemas.openxmlformats.org/officeDocument/2006/relationships/slide" Target="slides/slide8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 Id="rId84" Type="http://schemas.openxmlformats.org/officeDocument/2006/relationships/slide" Target="slides/slide76.xml"/><Relationship Id="rId83" Type="http://schemas.openxmlformats.org/officeDocument/2006/relationships/slide" Target="slides/slide75.xml"/><Relationship Id="rId86" Type="http://schemas.openxmlformats.org/officeDocument/2006/relationships/slide" Target="slides/slide78.xml"/><Relationship Id="rId85" Type="http://schemas.openxmlformats.org/officeDocument/2006/relationships/slide" Target="slides/slide77.xml"/><Relationship Id="rId88" Type="http://schemas.openxmlformats.org/officeDocument/2006/relationships/slide" Target="slides/slide80.xml"/><Relationship Id="rId87" Type="http://schemas.openxmlformats.org/officeDocument/2006/relationships/slide" Target="slides/slide79.xml"/><Relationship Id="rId89" Type="http://schemas.openxmlformats.org/officeDocument/2006/relationships/slide" Target="slides/slide81.xml"/><Relationship Id="rId80" Type="http://schemas.openxmlformats.org/officeDocument/2006/relationships/slide" Target="slides/slide72.xml"/><Relationship Id="rId82" Type="http://schemas.openxmlformats.org/officeDocument/2006/relationships/slide" Target="slides/slide74.xml"/><Relationship Id="rId81" Type="http://schemas.openxmlformats.org/officeDocument/2006/relationships/slide" Target="slides/slide73.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1.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notesMaster" Target="notesMasters/notesMaster1.xml"/><Relationship Id="rId73" Type="http://schemas.openxmlformats.org/officeDocument/2006/relationships/slide" Target="slides/slide65.xml"/><Relationship Id="rId72" Type="http://schemas.openxmlformats.org/officeDocument/2006/relationships/slide" Target="slides/slide64.xml"/><Relationship Id="rId75" Type="http://schemas.openxmlformats.org/officeDocument/2006/relationships/slide" Target="slides/slide67.xml"/><Relationship Id="rId74" Type="http://schemas.openxmlformats.org/officeDocument/2006/relationships/slide" Target="slides/slide66.xml"/><Relationship Id="rId77" Type="http://schemas.openxmlformats.org/officeDocument/2006/relationships/slide" Target="slides/slide69.xml"/><Relationship Id="rId76" Type="http://schemas.openxmlformats.org/officeDocument/2006/relationships/slide" Target="slides/slide68.xml"/><Relationship Id="rId79" Type="http://schemas.openxmlformats.org/officeDocument/2006/relationships/slide" Target="slides/slide71.xml"/><Relationship Id="rId78" Type="http://schemas.openxmlformats.org/officeDocument/2006/relationships/slide" Target="slides/slide70.xml"/><Relationship Id="rId71" Type="http://schemas.openxmlformats.org/officeDocument/2006/relationships/slide" Target="slides/slide63.xml"/><Relationship Id="rId70" Type="http://schemas.openxmlformats.org/officeDocument/2006/relationships/slide" Target="slides/slide62.xml"/><Relationship Id="rId62" Type="http://schemas.openxmlformats.org/officeDocument/2006/relationships/slide" Target="slides/slide54.xml"/><Relationship Id="rId61" Type="http://schemas.openxmlformats.org/officeDocument/2006/relationships/slide" Target="slides/slide53.xml"/><Relationship Id="rId64" Type="http://schemas.openxmlformats.org/officeDocument/2006/relationships/slide" Target="slides/slide56.xml"/><Relationship Id="rId63" Type="http://schemas.openxmlformats.org/officeDocument/2006/relationships/slide" Target="slides/slide55.xml"/><Relationship Id="rId66" Type="http://schemas.openxmlformats.org/officeDocument/2006/relationships/slide" Target="slides/slide58.xml"/><Relationship Id="rId65" Type="http://schemas.openxmlformats.org/officeDocument/2006/relationships/slide" Target="slides/slide57.xml"/><Relationship Id="rId68" Type="http://schemas.openxmlformats.org/officeDocument/2006/relationships/slide" Target="slides/slide60.xml"/><Relationship Id="rId67" Type="http://schemas.openxmlformats.org/officeDocument/2006/relationships/slide" Target="slides/slide59.xml"/><Relationship Id="rId60" Type="http://schemas.openxmlformats.org/officeDocument/2006/relationships/slide" Target="slides/slide52.xml"/><Relationship Id="rId69" Type="http://schemas.openxmlformats.org/officeDocument/2006/relationships/slide" Target="slides/slide6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55" Type="http://schemas.openxmlformats.org/officeDocument/2006/relationships/slide" Target="slides/slide47.xml"/><Relationship Id="rId54" Type="http://schemas.openxmlformats.org/officeDocument/2006/relationships/slide" Target="slides/slide46.xml"/><Relationship Id="rId57" Type="http://schemas.openxmlformats.org/officeDocument/2006/relationships/slide" Target="slides/slide49.xml"/><Relationship Id="rId56" Type="http://schemas.openxmlformats.org/officeDocument/2006/relationships/slide" Target="slides/slide48.xml"/><Relationship Id="rId59" Type="http://schemas.openxmlformats.org/officeDocument/2006/relationships/slide" Target="slides/slide51.xml"/><Relationship Id="rId58" Type="http://schemas.openxmlformats.org/officeDocument/2006/relationships/slide" Target="slides/slide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2" name="Shape 382"/>
        <p:cNvGrpSpPr/>
        <p:nvPr/>
      </p:nvGrpSpPr>
      <p:grpSpPr>
        <a:xfrm>
          <a:off x="0" y="0"/>
          <a:ext cx="0" cy="0"/>
          <a:chOff x="0" y="0"/>
          <a:chExt cx="0" cy="0"/>
        </a:xfrm>
      </p:grpSpPr>
      <p:sp>
        <p:nvSpPr>
          <p:cNvPr id="383" name="Shape 38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84" name="Shape 384"/>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5" name="Shape 475"/>
        <p:cNvGrpSpPr/>
        <p:nvPr/>
      </p:nvGrpSpPr>
      <p:grpSpPr>
        <a:xfrm>
          <a:off x="0" y="0"/>
          <a:ext cx="0" cy="0"/>
          <a:chOff x="0" y="0"/>
          <a:chExt cx="0" cy="0"/>
        </a:xfrm>
      </p:grpSpPr>
      <p:sp>
        <p:nvSpPr>
          <p:cNvPr id="476" name="Shape 476"/>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477" name="Shape 4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58000"/>
              </a:lnSpc>
              <a:spcBef>
                <a:spcPts val="220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8" name="Shape 488"/>
        <p:cNvGrpSpPr/>
        <p:nvPr/>
      </p:nvGrpSpPr>
      <p:grpSpPr>
        <a:xfrm>
          <a:off x="0" y="0"/>
          <a:ext cx="0" cy="0"/>
          <a:chOff x="0" y="0"/>
          <a:chExt cx="0" cy="0"/>
        </a:xfrm>
      </p:grpSpPr>
      <p:sp>
        <p:nvSpPr>
          <p:cNvPr id="489" name="Shape 489"/>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490" name="Shape 4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1" name="Shape 501"/>
        <p:cNvGrpSpPr/>
        <p:nvPr/>
      </p:nvGrpSpPr>
      <p:grpSpPr>
        <a:xfrm>
          <a:off x="0" y="0"/>
          <a:ext cx="0" cy="0"/>
          <a:chOff x="0" y="0"/>
          <a:chExt cx="0" cy="0"/>
        </a:xfrm>
      </p:grpSpPr>
      <p:sp>
        <p:nvSpPr>
          <p:cNvPr id="502" name="Shape 502"/>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503" name="Shape 5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5" name="Shape 515"/>
        <p:cNvGrpSpPr/>
        <p:nvPr/>
      </p:nvGrpSpPr>
      <p:grpSpPr>
        <a:xfrm>
          <a:off x="0" y="0"/>
          <a:ext cx="0" cy="0"/>
          <a:chOff x="0" y="0"/>
          <a:chExt cx="0" cy="0"/>
        </a:xfrm>
      </p:grpSpPr>
      <p:sp>
        <p:nvSpPr>
          <p:cNvPr id="516" name="Shape 516"/>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517" name="Shape 5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58000"/>
              </a:lnSpc>
              <a:spcBef>
                <a:spcPts val="2200"/>
              </a:spcBef>
              <a:buClr>
                <a:schemeClr val="dk1"/>
              </a:buClr>
              <a:buSzPct val="68750"/>
              <a:buFont typeface="Arial"/>
              <a:buNone/>
            </a:pPr>
            <a:r>
              <a:t/>
            </a:r>
            <a:endParaRPr sz="1600">
              <a:solidFill>
                <a:schemeClr val="dk1"/>
              </a:solidFill>
              <a:highlight>
                <a:srgbClr val="FFFFFF"/>
              </a:highlight>
              <a:latin typeface="Georgia"/>
              <a:ea typeface="Georgia"/>
              <a:cs typeface="Georgia"/>
              <a:sym typeface="Georgia"/>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8" name="Shape 528"/>
        <p:cNvGrpSpPr/>
        <p:nvPr/>
      </p:nvGrpSpPr>
      <p:grpSpPr>
        <a:xfrm>
          <a:off x="0" y="0"/>
          <a:ext cx="0" cy="0"/>
          <a:chOff x="0" y="0"/>
          <a:chExt cx="0" cy="0"/>
        </a:xfrm>
      </p:grpSpPr>
      <p:sp>
        <p:nvSpPr>
          <p:cNvPr id="529" name="Shape 529"/>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530" name="Shape 5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8" name="Shape 538"/>
        <p:cNvGrpSpPr/>
        <p:nvPr/>
      </p:nvGrpSpPr>
      <p:grpSpPr>
        <a:xfrm>
          <a:off x="0" y="0"/>
          <a:ext cx="0" cy="0"/>
          <a:chOff x="0" y="0"/>
          <a:chExt cx="0" cy="0"/>
        </a:xfrm>
      </p:grpSpPr>
      <p:sp>
        <p:nvSpPr>
          <p:cNvPr id="539" name="Shape 539"/>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540" name="Shape 5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58000"/>
              </a:lnSpc>
              <a:spcBef>
                <a:spcPts val="2200"/>
              </a:spcBef>
              <a:buNone/>
            </a:pPr>
            <a:r>
              <a:t/>
            </a:r>
            <a:endParaRPr sz="1600">
              <a:solidFill>
                <a:schemeClr val="dk1"/>
              </a:solidFill>
              <a:latin typeface="Georgia"/>
              <a:ea typeface="Georgia"/>
              <a:cs typeface="Georgia"/>
              <a:sym typeface="Georgia"/>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4" name="Shape 554"/>
        <p:cNvGrpSpPr/>
        <p:nvPr/>
      </p:nvGrpSpPr>
      <p:grpSpPr>
        <a:xfrm>
          <a:off x="0" y="0"/>
          <a:ext cx="0" cy="0"/>
          <a:chOff x="0" y="0"/>
          <a:chExt cx="0" cy="0"/>
        </a:xfrm>
      </p:grpSpPr>
      <p:sp>
        <p:nvSpPr>
          <p:cNvPr id="555" name="Shape 555"/>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556" name="Shape 5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2" name="Shape 562"/>
        <p:cNvGrpSpPr/>
        <p:nvPr/>
      </p:nvGrpSpPr>
      <p:grpSpPr>
        <a:xfrm>
          <a:off x="0" y="0"/>
          <a:ext cx="0" cy="0"/>
          <a:chOff x="0" y="0"/>
          <a:chExt cx="0" cy="0"/>
        </a:xfrm>
      </p:grpSpPr>
      <p:sp>
        <p:nvSpPr>
          <p:cNvPr id="563" name="Shape 563"/>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564" name="Shape 5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sz="1600">
              <a:solidFill>
                <a:schemeClr val="dk1"/>
              </a:solidFill>
              <a:highlight>
                <a:srgbClr val="FFFFFF"/>
              </a:highlight>
              <a:latin typeface="Georgia"/>
              <a:ea typeface="Georgia"/>
              <a:cs typeface="Georgia"/>
              <a:sym typeface="Georgia"/>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5" name="Shape 575"/>
        <p:cNvGrpSpPr/>
        <p:nvPr/>
      </p:nvGrpSpPr>
      <p:grpSpPr>
        <a:xfrm>
          <a:off x="0" y="0"/>
          <a:ext cx="0" cy="0"/>
          <a:chOff x="0" y="0"/>
          <a:chExt cx="0" cy="0"/>
        </a:xfrm>
      </p:grpSpPr>
      <p:sp>
        <p:nvSpPr>
          <p:cNvPr id="576" name="Shape 576"/>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577" name="Shape 5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3" name="Shape 583"/>
        <p:cNvGrpSpPr/>
        <p:nvPr/>
      </p:nvGrpSpPr>
      <p:grpSpPr>
        <a:xfrm>
          <a:off x="0" y="0"/>
          <a:ext cx="0" cy="0"/>
          <a:chOff x="0" y="0"/>
          <a:chExt cx="0" cy="0"/>
        </a:xfrm>
      </p:grpSpPr>
      <p:sp>
        <p:nvSpPr>
          <p:cNvPr id="584" name="Shape 584"/>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585" name="Shape 5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58000"/>
              </a:lnSpc>
              <a:spcBef>
                <a:spcPts val="220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1" name="Shape 391"/>
        <p:cNvGrpSpPr/>
        <p:nvPr/>
      </p:nvGrpSpPr>
      <p:grpSpPr>
        <a:xfrm>
          <a:off x="0" y="0"/>
          <a:ext cx="0" cy="0"/>
          <a:chOff x="0" y="0"/>
          <a:chExt cx="0" cy="0"/>
        </a:xfrm>
      </p:grpSpPr>
      <p:sp>
        <p:nvSpPr>
          <p:cNvPr id="392" name="Shape 392"/>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393" name="Shape 3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6" name="Shape 596"/>
        <p:cNvGrpSpPr/>
        <p:nvPr/>
      </p:nvGrpSpPr>
      <p:grpSpPr>
        <a:xfrm>
          <a:off x="0" y="0"/>
          <a:ext cx="0" cy="0"/>
          <a:chOff x="0" y="0"/>
          <a:chExt cx="0" cy="0"/>
        </a:xfrm>
      </p:grpSpPr>
      <p:sp>
        <p:nvSpPr>
          <p:cNvPr id="597" name="Shape 597"/>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598" name="Shape 5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58000"/>
              </a:lnSpc>
              <a:spcBef>
                <a:spcPts val="220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9" name="Shape 609"/>
        <p:cNvGrpSpPr/>
        <p:nvPr/>
      </p:nvGrpSpPr>
      <p:grpSpPr>
        <a:xfrm>
          <a:off x="0" y="0"/>
          <a:ext cx="0" cy="0"/>
          <a:chOff x="0" y="0"/>
          <a:chExt cx="0" cy="0"/>
        </a:xfrm>
      </p:grpSpPr>
      <p:sp>
        <p:nvSpPr>
          <p:cNvPr id="610" name="Shape 610"/>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611" name="Shape 6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i="1" sz="1600">
              <a:solidFill>
                <a:schemeClr val="dk1"/>
              </a:solidFill>
              <a:highlight>
                <a:srgbClr val="FFFFFF"/>
              </a:highlight>
              <a:latin typeface="Georgia"/>
              <a:ea typeface="Georgia"/>
              <a:cs typeface="Georgia"/>
              <a:sym typeface="Georgia"/>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3" name="Shape 623"/>
        <p:cNvGrpSpPr/>
        <p:nvPr/>
      </p:nvGrpSpPr>
      <p:grpSpPr>
        <a:xfrm>
          <a:off x="0" y="0"/>
          <a:ext cx="0" cy="0"/>
          <a:chOff x="0" y="0"/>
          <a:chExt cx="0" cy="0"/>
        </a:xfrm>
      </p:grpSpPr>
      <p:sp>
        <p:nvSpPr>
          <p:cNvPr id="624" name="Shape 624"/>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625" name="Shape 6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i="1" sz="1600">
              <a:solidFill>
                <a:schemeClr val="dk1"/>
              </a:solidFill>
              <a:highlight>
                <a:srgbClr val="FFFFFF"/>
              </a:highlight>
              <a:latin typeface="Georgia"/>
              <a:ea typeface="Georgia"/>
              <a:cs typeface="Georgia"/>
              <a:sym typeface="Georgia"/>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9" name="Shape 639"/>
        <p:cNvGrpSpPr/>
        <p:nvPr/>
      </p:nvGrpSpPr>
      <p:grpSpPr>
        <a:xfrm>
          <a:off x="0" y="0"/>
          <a:ext cx="0" cy="0"/>
          <a:chOff x="0" y="0"/>
          <a:chExt cx="0" cy="0"/>
        </a:xfrm>
      </p:grpSpPr>
      <p:sp>
        <p:nvSpPr>
          <p:cNvPr id="640" name="Shape 640"/>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641" name="Shape 6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sz="1600">
              <a:solidFill>
                <a:schemeClr val="dk1"/>
              </a:solidFill>
              <a:highlight>
                <a:srgbClr val="FFFFFF"/>
              </a:highlight>
              <a:latin typeface="Georgia"/>
              <a:ea typeface="Georgia"/>
              <a:cs typeface="Georgia"/>
              <a:sym typeface="Georgia"/>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8" name="Shape 648"/>
        <p:cNvGrpSpPr/>
        <p:nvPr/>
      </p:nvGrpSpPr>
      <p:grpSpPr>
        <a:xfrm>
          <a:off x="0" y="0"/>
          <a:ext cx="0" cy="0"/>
          <a:chOff x="0" y="0"/>
          <a:chExt cx="0" cy="0"/>
        </a:xfrm>
      </p:grpSpPr>
      <p:sp>
        <p:nvSpPr>
          <p:cNvPr id="649" name="Shape 649"/>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650" name="Shape 6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58000"/>
              </a:lnSpc>
              <a:spcBef>
                <a:spcPts val="2200"/>
              </a:spcBef>
              <a:buNone/>
            </a:pPr>
            <a:r>
              <a:t/>
            </a:r>
            <a:endParaRPr sz="1600">
              <a:solidFill>
                <a:schemeClr val="dk1"/>
              </a:solidFill>
              <a:highlight>
                <a:srgbClr val="FFFFFF"/>
              </a:highlight>
              <a:latin typeface="Georgia"/>
              <a:ea typeface="Georgia"/>
              <a:cs typeface="Georgia"/>
              <a:sym typeface="Georgia"/>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6" name="Shape 656"/>
        <p:cNvGrpSpPr/>
        <p:nvPr/>
      </p:nvGrpSpPr>
      <p:grpSpPr>
        <a:xfrm>
          <a:off x="0" y="0"/>
          <a:ext cx="0" cy="0"/>
          <a:chOff x="0" y="0"/>
          <a:chExt cx="0" cy="0"/>
        </a:xfrm>
      </p:grpSpPr>
      <p:sp>
        <p:nvSpPr>
          <p:cNvPr id="657" name="Shape 657"/>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658" name="Shape 6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58000"/>
              </a:lnSpc>
              <a:spcBef>
                <a:spcPts val="2200"/>
              </a:spcBef>
              <a:buNone/>
            </a:pPr>
            <a:r>
              <a:t/>
            </a:r>
            <a:endParaRPr sz="1600">
              <a:solidFill>
                <a:schemeClr val="dk1"/>
              </a:solidFill>
              <a:highlight>
                <a:srgbClr val="FFFFFF"/>
              </a:highlight>
              <a:latin typeface="Georgia"/>
              <a:ea typeface="Georgia"/>
              <a:cs typeface="Georgia"/>
              <a:sym typeface="Georgia"/>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0" name="Shape 670"/>
        <p:cNvGrpSpPr/>
        <p:nvPr/>
      </p:nvGrpSpPr>
      <p:grpSpPr>
        <a:xfrm>
          <a:off x="0" y="0"/>
          <a:ext cx="0" cy="0"/>
          <a:chOff x="0" y="0"/>
          <a:chExt cx="0" cy="0"/>
        </a:xfrm>
      </p:grpSpPr>
      <p:sp>
        <p:nvSpPr>
          <p:cNvPr id="671" name="Shape 671"/>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672" name="Shape 6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58000"/>
              </a:lnSpc>
              <a:spcBef>
                <a:spcPts val="2200"/>
              </a:spcBef>
              <a:spcAft>
                <a:spcPts val="1100"/>
              </a:spcAft>
              <a:buNone/>
            </a:pPr>
            <a:r>
              <a:t/>
            </a:r>
            <a:endParaRPr sz="1600">
              <a:solidFill>
                <a:schemeClr val="dk1"/>
              </a:solidFill>
              <a:highlight>
                <a:srgbClr val="FFFFFF"/>
              </a:highlight>
              <a:latin typeface="Georgia"/>
              <a:ea typeface="Georgia"/>
              <a:cs typeface="Georgia"/>
              <a:sym typeface="Georgia"/>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0" name="Shape 690"/>
        <p:cNvGrpSpPr/>
        <p:nvPr/>
      </p:nvGrpSpPr>
      <p:grpSpPr>
        <a:xfrm>
          <a:off x="0" y="0"/>
          <a:ext cx="0" cy="0"/>
          <a:chOff x="0" y="0"/>
          <a:chExt cx="0" cy="0"/>
        </a:xfrm>
      </p:grpSpPr>
      <p:sp>
        <p:nvSpPr>
          <p:cNvPr id="691" name="Shape 691"/>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692" name="Shape 6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i="1" sz="1600">
              <a:solidFill>
                <a:schemeClr val="dk1"/>
              </a:solidFill>
              <a:highlight>
                <a:srgbClr val="FFFFFF"/>
              </a:highlight>
              <a:latin typeface="Georgia"/>
              <a:ea typeface="Georgia"/>
              <a:cs typeface="Georgia"/>
              <a:sym typeface="Georgia"/>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0" name="Shape 710"/>
        <p:cNvGrpSpPr/>
        <p:nvPr/>
      </p:nvGrpSpPr>
      <p:grpSpPr>
        <a:xfrm>
          <a:off x="0" y="0"/>
          <a:ext cx="0" cy="0"/>
          <a:chOff x="0" y="0"/>
          <a:chExt cx="0" cy="0"/>
        </a:xfrm>
      </p:grpSpPr>
      <p:sp>
        <p:nvSpPr>
          <p:cNvPr id="711" name="Shape 711"/>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712" name="Shape 7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9" name="Shape 719"/>
        <p:cNvGrpSpPr/>
        <p:nvPr/>
      </p:nvGrpSpPr>
      <p:grpSpPr>
        <a:xfrm>
          <a:off x="0" y="0"/>
          <a:ext cx="0" cy="0"/>
          <a:chOff x="0" y="0"/>
          <a:chExt cx="0" cy="0"/>
        </a:xfrm>
      </p:grpSpPr>
      <p:sp>
        <p:nvSpPr>
          <p:cNvPr id="720" name="Shape 720"/>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721" name="Shape 7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58000"/>
              </a:lnSpc>
              <a:spcBef>
                <a:spcPts val="2200"/>
              </a:spcBef>
              <a:buNone/>
            </a:pPr>
            <a:r>
              <a:t/>
            </a:r>
            <a:endParaRPr sz="1600">
              <a:solidFill>
                <a:schemeClr val="dk1"/>
              </a:solidFill>
              <a:highlight>
                <a:srgbClr val="FFFFFF"/>
              </a:highlight>
              <a:latin typeface="Georgia"/>
              <a:ea typeface="Georgia"/>
              <a:cs typeface="Georgia"/>
              <a:sym typeface="Georgi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8" name="Shape 398"/>
        <p:cNvGrpSpPr/>
        <p:nvPr/>
      </p:nvGrpSpPr>
      <p:grpSpPr>
        <a:xfrm>
          <a:off x="0" y="0"/>
          <a:ext cx="0" cy="0"/>
          <a:chOff x="0" y="0"/>
          <a:chExt cx="0" cy="0"/>
        </a:xfrm>
      </p:grpSpPr>
      <p:sp>
        <p:nvSpPr>
          <p:cNvPr id="399" name="Shape 399"/>
          <p:cNvSpPr/>
          <p:nvPr>
            <p:ph idx="2" type="sldImg"/>
          </p:nvPr>
        </p:nvSpPr>
        <p:spPr>
          <a:xfrm>
            <a:off x="114329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00" name="Shape 400"/>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sz="1200"/>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3" name="Shape 733"/>
        <p:cNvGrpSpPr/>
        <p:nvPr/>
      </p:nvGrpSpPr>
      <p:grpSpPr>
        <a:xfrm>
          <a:off x="0" y="0"/>
          <a:ext cx="0" cy="0"/>
          <a:chOff x="0" y="0"/>
          <a:chExt cx="0" cy="0"/>
        </a:xfrm>
      </p:grpSpPr>
      <p:sp>
        <p:nvSpPr>
          <p:cNvPr id="734" name="Shape 734"/>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735" name="Shape 7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1" name="Shape 741"/>
        <p:cNvGrpSpPr/>
        <p:nvPr/>
      </p:nvGrpSpPr>
      <p:grpSpPr>
        <a:xfrm>
          <a:off x="0" y="0"/>
          <a:ext cx="0" cy="0"/>
          <a:chOff x="0" y="0"/>
          <a:chExt cx="0" cy="0"/>
        </a:xfrm>
      </p:grpSpPr>
      <p:sp>
        <p:nvSpPr>
          <p:cNvPr id="742" name="Shape 742"/>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743" name="Shape 7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sz="1600">
              <a:solidFill>
                <a:schemeClr val="dk1"/>
              </a:solidFill>
              <a:highlight>
                <a:srgbClr val="FFFFFF"/>
              </a:highlight>
              <a:latin typeface="Georgia"/>
              <a:ea typeface="Georgia"/>
              <a:cs typeface="Georgia"/>
              <a:sym typeface="Georgia"/>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9" name="Shape 749"/>
        <p:cNvGrpSpPr/>
        <p:nvPr/>
      </p:nvGrpSpPr>
      <p:grpSpPr>
        <a:xfrm>
          <a:off x="0" y="0"/>
          <a:ext cx="0" cy="0"/>
          <a:chOff x="0" y="0"/>
          <a:chExt cx="0" cy="0"/>
        </a:xfrm>
      </p:grpSpPr>
      <p:sp>
        <p:nvSpPr>
          <p:cNvPr id="750" name="Shape 750"/>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751" name="Shape 7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58000"/>
              </a:lnSpc>
              <a:spcBef>
                <a:spcPts val="2200"/>
              </a:spcBef>
              <a:buNone/>
            </a:pPr>
            <a:r>
              <a:t/>
            </a:r>
            <a:endParaRPr i="1" sz="1600">
              <a:solidFill>
                <a:schemeClr val="dk1"/>
              </a:solidFill>
              <a:highlight>
                <a:srgbClr val="FFFFFF"/>
              </a:highlight>
              <a:latin typeface="Georgia"/>
              <a:ea typeface="Georgia"/>
              <a:cs typeface="Georgia"/>
              <a:sym typeface="Georgia"/>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3" name="Shape 763"/>
        <p:cNvGrpSpPr/>
        <p:nvPr/>
      </p:nvGrpSpPr>
      <p:grpSpPr>
        <a:xfrm>
          <a:off x="0" y="0"/>
          <a:ext cx="0" cy="0"/>
          <a:chOff x="0" y="0"/>
          <a:chExt cx="0" cy="0"/>
        </a:xfrm>
      </p:grpSpPr>
      <p:sp>
        <p:nvSpPr>
          <p:cNvPr id="764" name="Shape 764"/>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765" name="Shape 7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1" name="Shape 771"/>
        <p:cNvGrpSpPr/>
        <p:nvPr/>
      </p:nvGrpSpPr>
      <p:grpSpPr>
        <a:xfrm>
          <a:off x="0" y="0"/>
          <a:ext cx="0" cy="0"/>
          <a:chOff x="0" y="0"/>
          <a:chExt cx="0" cy="0"/>
        </a:xfrm>
      </p:grpSpPr>
      <p:sp>
        <p:nvSpPr>
          <p:cNvPr id="772" name="Shape 772"/>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773" name="Shape 7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58000"/>
              </a:lnSpc>
              <a:spcBef>
                <a:spcPts val="220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4" name="Shape 784"/>
        <p:cNvGrpSpPr/>
        <p:nvPr/>
      </p:nvGrpSpPr>
      <p:grpSpPr>
        <a:xfrm>
          <a:off x="0" y="0"/>
          <a:ext cx="0" cy="0"/>
          <a:chOff x="0" y="0"/>
          <a:chExt cx="0" cy="0"/>
        </a:xfrm>
      </p:grpSpPr>
      <p:sp>
        <p:nvSpPr>
          <p:cNvPr id="785" name="Shape 785"/>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786" name="Shape 7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58000"/>
              </a:lnSpc>
              <a:spcBef>
                <a:spcPts val="220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7" name="Shape 797"/>
        <p:cNvGrpSpPr/>
        <p:nvPr/>
      </p:nvGrpSpPr>
      <p:grpSpPr>
        <a:xfrm>
          <a:off x="0" y="0"/>
          <a:ext cx="0" cy="0"/>
          <a:chOff x="0" y="0"/>
          <a:chExt cx="0" cy="0"/>
        </a:xfrm>
      </p:grpSpPr>
      <p:sp>
        <p:nvSpPr>
          <p:cNvPr id="798" name="Shape 798"/>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799" name="Shape 7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58000"/>
              </a:lnSpc>
              <a:spcBef>
                <a:spcPts val="220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4" name="Shape 804"/>
        <p:cNvGrpSpPr/>
        <p:nvPr/>
      </p:nvGrpSpPr>
      <p:grpSpPr>
        <a:xfrm>
          <a:off x="0" y="0"/>
          <a:ext cx="0" cy="0"/>
          <a:chOff x="0" y="0"/>
          <a:chExt cx="0" cy="0"/>
        </a:xfrm>
      </p:grpSpPr>
      <p:sp>
        <p:nvSpPr>
          <p:cNvPr id="805" name="Shape 805"/>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806" name="Shape 8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7" name="Shape 817"/>
        <p:cNvGrpSpPr/>
        <p:nvPr/>
      </p:nvGrpSpPr>
      <p:grpSpPr>
        <a:xfrm>
          <a:off x="0" y="0"/>
          <a:ext cx="0" cy="0"/>
          <a:chOff x="0" y="0"/>
          <a:chExt cx="0" cy="0"/>
        </a:xfrm>
      </p:grpSpPr>
      <p:sp>
        <p:nvSpPr>
          <p:cNvPr id="818" name="Shape 818"/>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819" name="Shape 8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58000"/>
              </a:lnSpc>
              <a:spcBef>
                <a:spcPts val="2200"/>
              </a:spcBef>
              <a:buClr>
                <a:schemeClr val="dk1"/>
              </a:buClr>
              <a:buSzPct val="68750"/>
              <a:buFont typeface="Arial"/>
              <a:buNone/>
            </a:pPr>
            <a:r>
              <a:t/>
            </a:r>
            <a:endParaRPr sz="1600">
              <a:solidFill>
                <a:schemeClr val="dk1"/>
              </a:solidFill>
              <a:highlight>
                <a:srgbClr val="FFFFFF"/>
              </a:highlight>
              <a:latin typeface="Georgia"/>
              <a:ea typeface="Georgia"/>
              <a:cs typeface="Georgia"/>
              <a:sym typeface="Georgia"/>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5" name="Shape 835"/>
        <p:cNvGrpSpPr/>
        <p:nvPr/>
      </p:nvGrpSpPr>
      <p:grpSpPr>
        <a:xfrm>
          <a:off x="0" y="0"/>
          <a:ext cx="0" cy="0"/>
          <a:chOff x="0" y="0"/>
          <a:chExt cx="0" cy="0"/>
        </a:xfrm>
      </p:grpSpPr>
      <p:sp>
        <p:nvSpPr>
          <p:cNvPr id="836" name="Shape 836"/>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837" name="Shape 8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sz="1600">
              <a:solidFill>
                <a:schemeClr val="dk1"/>
              </a:solidFill>
              <a:highlight>
                <a:srgbClr val="FFFFFF"/>
              </a:highlight>
              <a:latin typeface="Georgia"/>
              <a:ea typeface="Georgia"/>
              <a:cs typeface="Georgia"/>
              <a:sym typeface="Georgi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5" name="Shape 405"/>
        <p:cNvGrpSpPr/>
        <p:nvPr/>
      </p:nvGrpSpPr>
      <p:grpSpPr>
        <a:xfrm>
          <a:off x="0" y="0"/>
          <a:ext cx="0" cy="0"/>
          <a:chOff x="0" y="0"/>
          <a:chExt cx="0" cy="0"/>
        </a:xfrm>
      </p:grpSpPr>
      <p:sp>
        <p:nvSpPr>
          <p:cNvPr id="406" name="Shape 406"/>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407" name="Shape 4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8" name="Shape 848"/>
        <p:cNvGrpSpPr/>
        <p:nvPr/>
      </p:nvGrpSpPr>
      <p:grpSpPr>
        <a:xfrm>
          <a:off x="0" y="0"/>
          <a:ext cx="0" cy="0"/>
          <a:chOff x="0" y="0"/>
          <a:chExt cx="0" cy="0"/>
        </a:xfrm>
      </p:grpSpPr>
      <p:sp>
        <p:nvSpPr>
          <p:cNvPr id="849" name="Shape 849"/>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850" name="Shape 8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6" name="Shape 856"/>
        <p:cNvGrpSpPr/>
        <p:nvPr/>
      </p:nvGrpSpPr>
      <p:grpSpPr>
        <a:xfrm>
          <a:off x="0" y="0"/>
          <a:ext cx="0" cy="0"/>
          <a:chOff x="0" y="0"/>
          <a:chExt cx="0" cy="0"/>
        </a:xfrm>
      </p:grpSpPr>
      <p:sp>
        <p:nvSpPr>
          <p:cNvPr id="857" name="Shape 857"/>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858" name="Shape 8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58000"/>
              </a:lnSpc>
              <a:spcBef>
                <a:spcPts val="2200"/>
              </a:spcBef>
              <a:buNone/>
            </a:pPr>
            <a:r>
              <a:t/>
            </a:r>
            <a:endParaRPr sz="1600">
              <a:solidFill>
                <a:schemeClr val="dk1"/>
              </a:solidFill>
              <a:highlight>
                <a:srgbClr val="FFFFFF"/>
              </a:highlight>
              <a:latin typeface="Georgia"/>
              <a:ea typeface="Georgia"/>
              <a:cs typeface="Georgia"/>
              <a:sym typeface="Georgia"/>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5" name="Shape 875"/>
        <p:cNvGrpSpPr/>
        <p:nvPr/>
      </p:nvGrpSpPr>
      <p:grpSpPr>
        <a:xfrm>
          <a:off x="0" y="0"/>
          <a:ext cx="0" cy="0"/>
          <a:chOff x="0" y="0"/>
          <a:chExt cx="0" cy="0"/>
        </a:xfrm>
      </p:grpSpPr>
      <p:sp>
        <p:nvSpPr>
          <p:cNvPr id="876" name="Shape 876"/>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877" name="Shape 8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58000"/>
              </a:lnSpc>
              <a:spcBef>
                <a:spcPts val="2200"/>
              </a:spcBef>
              <a:buNone/>
            </a:pPr>
            <a:r>
              <a:t/>
            </a:r>
            <a:endParaRPr sz="1600">
              <a:solidFill>
                <a:schemeClr val="dk1"/>
              </a:solidFill>
              <a:highlight>
                <a:srgbClr val="FFFFFF"/>
              </a:highlight>
              <a:latin typeface="Georgia"/>
              <a:ea typeface="Georgia"/>
              <a:cs typeface="Georgia"/>
              <a:sym typeface="Georgia"/>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9" name="Shape 889"/>
        <p:cNvGrpSpPr/>
        <p:nvPr/>
      </p:nvGrpSpPr>
      <p:grpSpPr>
        <a:xfrm>
          <a:off x="0" y="0"/>
          <a:ext cx="0" cy="0"/>
          <a:chOff x="0" y="0"/>
          <a:chExt cx="0" cy="0"/>
        </a:xfrm>
      </p:grpSpPr>
      <p:sp>
        <p:nvSpPr>
          <p:cNvPr id="890" name="Shape 890"/>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891" name="Shape 8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58000"/>
              </a:lnSpc>
              <a:spcBef>
                <a:spcPts val="2200"/>
              </a:spcBef>
              <a:buNone/>
            </a:pPr>
            <a:r>
              <a:t/>
            </a:r>
            <a:endParaRPr sz="1600">
              <a:solidFill>
                <a:schemeClr val="dk1"/>
              </a:solidFill>
              <a:highlight>
                <a:srgbClr val="FFFFFF"/>
              </a:highlight>
              <a:latin typeface="Georgia"/>
              <a:ea typeface="Georgia"/>
              <a:cs typeface="Georgia"/>
              <a:sym typeface="Georgia"/>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3" name="Shape 903"/>
        <p:cNvGrpSpPr/>
        <p:nvPr/>
      </p:nvGrpSpPr>
      <p:grpSpPr>
        <a:xfrm>
          <a:off x="0" y="0"/>
          <a:ext cx="0" cy="0"/>
          <a:chOff x="0" y="0"/>
          <a:chExt cx="0" cy="0"/>
        </a:xfrm>
      </p:grpSpPr>
      <p:sp>
        <p:nvSpPr>
          <p:cNvPr id="904" name="Shape 904"/>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905" name="Shape 9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58000"/>
              </a:lnSpc>
              <a:spcBef>
                <a:spcPts val="2200"/>
              </a:spcBef>
              <a:buNone/>
            </a:pPr>
            <a:r>
              <a:t/>
            </a:r>
            <a:endParaRPr sz="1600">
              <a:solidFill>
                <a:schemeClr val="dk1"/>
              </a:solidFill>
              <a:highlight>
                <a:srgbClr val="FFFFFF"/>
              </a:highlight>
              <a:latin typeface="Georgia"/>
              <a:ea typeface="Georgia"/>
              <a:cs typeface="Georgia"/>
              <a:sym typeface="Georgia"/>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7" name="Shape 917"/>
        <p:cNvGrpSpPr/>
        <p:nvPr/>
      </p:nvGrpSpPr>
      <p:grpSpPr>
        <a:xfrm>
          <a:off x="0" y="0"/>
          <a:ext cx="0" cy="0"/>
          <a:chOff x="0" y="0"/>
          <a:chExt cx="0" cy="0"/>
        </a:xfrm>
      </p:grpSpPr>
      <p:sp>
        <p:nvSpPr>
          <p:cNvPr id="918" name="Shape 918"/>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919" name="Shape 9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58000"/>
              </a:lnSpc>
              <a:spcBef>
                <a:spcPts val="2200"/>
              </a:spcBef>
              <a:buNone/>
            </a:pPr>
            <a:r>
              <a:t/>
            </a:r>
            <a:endParaRPr sz="1600">
              <a:solidFill>
                <a:schemeClr val="dk1"/>
              </a:solidFill>
              <a:highlight>
                <a:srgbClr val="FFFFFF"/>
              </a:highlight>
              <a:latin typeface="Georgia"/>
              <a:ea typeface="Georgia"/>
              <a:cs typeface="Georgia"/>
              <a:sym typeface="Georgia"/>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6" name="Shape 936"/>
        <p:cNvGrpSpPr/>
        <p:nvPr/>
      </p:nvGrpSpPr>
      <p:grpSpPr>
        <a:xfrm>
          <a:off x="0" y="0"/>
          <a:ext cx="0" cy="0"/>
          <a:chOff x="0" y="0"/>
          <a:chExt cx="0" cy="0"/>
        </a:xfrm>
      </p:grpSpPr>
      <p:sp>
        <p:nvSpPr>
          <p:cNvPr id="937" name="Shape 937"/>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938" name="Shape 9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sz="1600">
              <a:solidFill>
                <a:schemeClr val="dk1"/>
              </a:solidFill>
              <a:highlight>
                <a:srgbClr val="FFFFFF"/>
              </a:highlight>
              <a:latin typeface="Georgia"/>
              <a:ea typeface="Georgia"/>
              <a:cs typeface="Georgia"/>
              <a:sym typeface="Georgia"/>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4" name="Shape 944"/>
        <p:cNvGrpSpPr/>
        <p:nvPr/>
      </p:nvGrpSpPr>
      <p:grpSpPr>
        <a:xfrm>
          <a:off x="0" y="0"/>
          <a:ext cx="0" cy="0"/>
          <a:chOff x="0" y="0"/>
          <a:chExt cx="0" cy="0"/>
        </a:xfrm>
      </p:grpSpPr>
      <p:sp>
        <p:nvSpPr>
          <p:cNvPr id="945" name="Shape 945"/>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946" name="Shape 9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58000"/>
              </a:lnSpc>
              <a:spcBef>
                <a:spcPts val="2200"/>
              </a:spcBef>
              <a:buNone/>
            </a:pPr>
            <a:r>
              <a:t/>
            </a:r>
            <a:endParaRPr sz="1600">
              <a:solidFill>
                <a:schemeClr val="dk1"/>
              </a:solidFill>
              <a:highlight>
                <a:srgbClr val="FFFFFF"/>
              </a:highlight>
              <a:latin typeface="Georgia"/>
              <a:ea typeface="Georgia"/>
              <a:cs typeface="Georgia"/>
              <a:sym typeface="Georgia"/>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8" name="Shape 958"/>
        <p:cNvGrpSpPr/>
        <p:nvPr/>
      </p:nvGrpSpPr>
      <p:grpSpPr>
        <a:xfrm>
          <a:off x="0" y="0"/>
          <a:ext cx="0" cy="0"/>
          <a:chOff x="0" y="0"/>
          <a:chExt cx="0" cy="0"/>
        </a:xfrm>
      </p:grpSpPr>
      <p:sp>
        <p:nvSpPr>
          <p:cNvPr id="959" name="Shape 959"/>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960" name="Shape 9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58000"/>
              </a:lnSpc>
              <a:spcBef>
                <a:spcPts val="2200"/>
              </a:spcBef>
              <a:spcAft>
                <a:spcPts val="1100"/>
              </a:spcAft>
              <a:buNone/>
            </a:pPr>
            <a:r>
              <a:t/>
            </a:r>
            <a:endParaRPr sz="1600">
              <a:solidFill>
                <a:schemeClr val="dk1"/>
              </a:solidFill>
              <a:highlight>
                <a:srgbClr val="FFFFFF"/>
              </a:highlight>
              <a:latin typeface="Georgia"/>
              <a:ea typeface="Georgia"/>
              <a:cs typeface="Georgia"/>
              <a:sym typeface="Georgia"/>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2" name="Shape 972"/>
        <p:cNvGrpSpPr/>
        <p:nvPr/>
      </p:nvGrpSpPr>
      <p:grpSpPr>
        <a:xfrm>
          <a:off x="0" y="0"/>
          <a:ext cx="0" cy="0"/>
          <a:chOff x="0" y="0"/>
          <a:chExt cx="0" cy="0"/>
        </a:xfrm>
      </p:grpSpPr>
      <p:sp>
        <p:nvSpPr>
          <p:cNvPr id="973" name="Shape 973"/>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974" name="Shape 9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58000"/>
              </a:lnSpc>
              <a:spcBef>
                <a:spcPts val="2200"/>
              </a:spcBef>
              <a:buNone/>
            </a:pPr>
            <a:r>
              <a:t/>
            </a:r>
            <a:endParaRPr sz="1200">
              <a:solidFill>
                <a:schemeClr val="dk1"/>
              </a:solidFill>
              <a:highlight>
                <a:srgbClr val="FFFFFF"/>
              </a:highlight>
              <a:latin typeface="Georgia"/>
              <a:ea typeface="Georgia"/>
              <a:cs typeface="Georgia"/>
              <a:sym typeface="Georgi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6" name="Shape 416"/>
        <p:cNvGrpSpPr/>
        <p:nvPr/>
      </p:nvGrpSpPr>
      <p:grpSpPr>
        <a:xfrm>
          <a:off x="0" y="0"/>
          <a:ext cx="0" cy="0"/>
          <a:chOff x="0" y="0"/>
          <a:chExt cx="0" cy="0"/>
        </a:xfrm>
      </p:grpSpPr>
      <p:sp>
        <p:nvSpPr>
          <p:cNvPr id="417" name="Shape 417"/>
          <p:cNvSpPr/>
          <p:nvPr>
            <p:ph idx="2" type="sldImg"/>
          </p:nvPr>
        </p:nvSpPr>
        <p:spPr>
          <a:xfrm>
            <a:off x="114329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18" name="Shape 418"/>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1" name="Shape 991"/>
        <p:cNvGrpSpPr/>
        <p:nvPr/>
      </p:nvGrpSpPr>
      <p:grpSpPr>
        <a:xfrm>
          <a:off x="0" y="0"/>
          <a:ext cx="0" cy="0"/>
          <a:chOff x="0" y="0"/>
          <a:chExt cx="0" cy="0"/>
        </a:xfrm>
      </p:grpSpPr>
      <p:sp>
        <p:nvSpPr>
          <p:cNvPr id="992" name="Shape 992"/>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993" name="Shape 9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0" name="Shape 1000"/>
        <p:cNvGrpSpPr/>
        <p:nvPr/>
      </p:nvGrpSpPr>
      <p:grpSpPr>
        <a:xfrm>
          <a:off x="0" y="0"/>
          <a:ext cx="0" cy="0"/>
          <a:chOff x="0" y="0"/>
          <a:chExt cx="0" cy="0"/>
        </a:xfrm>
      </p:grpSpPr>
      <p:sp>
        <p:nvSpPr>
          <p:cNvPr id="1001" name="Shape 1001"/>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1002" name="Shape 10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58000"/>
              </a:lnSpc>
              <a:spcBef>
                <a:spcPts val="2200"/>
              </a:spcBef>
              <a:buNone/>
            </a:pPr>
            <a:r>
              <a:t/>
            </a:r>
            <a:endParaRPr sz="1200">
              <a:solidFill>
                <a:schemeClr val="dk1"/>
              </a:solidFill>
              <a:highlight>
                <a:srgbClr val="FFFFFF"/>
              </a:highlight>
              <a:latin typeface="Georgia"/>
              <a:ea typeface="Georgia"/>
              <a:cs typeface="Georgia"/>
              <a:sym typeface="Georgia"/>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4" name="Shape 1014"/>
        <p:cNvGrpSpPr/>
        <p:nvPr/>
      </p:nvGrpSpPr>
      <p:grpSpPr>
        <a:xfrm>
          <a:off x="0" y="0"/>
          <a:ext cx="0" cy="0"/>
          <a:chOff x="0" y="0"/>
          <a:chExt cx="0" cy="0"/>
        </a:xfrm>
      </p:grpSpPr>
      <p:sp>
        <p:nvSpPr>
          <p:cNvPr id="1015" name="Shape 1015"/>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1016" name="Shape 10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58000"/>
              </a:lnSpc>
              <a:spcBef>
                <a:spcPts val="2200"/>
              </a:spcBef>
              <a:buNone/>
            </a:pPr>
            <a:r>
              <a:t/>
            </a:r>
            <a:endParaRPr sz="1200">
              <a:solidFill>
                <a:schemeClr val="dk1"/>
              </a:solidFill>
              <a:highlight>
                <a:srgbClr val="FFFFFF"/>
              </a:highlight>
              <a:latin typeface="Georgia"/>
              <a:ea typeface="Georgia"/>
              <a:cs typeface="Georgia"/>
              <a:sym typeface="Georgia"/>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8" name="Shape 1028"/>
        <p:cNvGrpSpPr/>
        <p:nvPr/>
      </p:nvGrpSpPr>
      <p:grpSpPr>
        <a:xfrm>
          <a:off x="0" y="0"/>
          <a:ext cx="0" cy="0"/>
          <a:chOff x="0" y="0"/>
          <a:chExt cx="0" cy="0"/>
        </a:xfrm>
      </p:grpSpPr>
      <p:sp>
        <p:nvSpPr>
          <p:cNvPr id="1029" name="Shape 1029"/>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1030" name="Shape 10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6" name="Shape 1036"/>
        <p:cNvGrpSpPr/>
        <p:nvPr/>
      </p:nvGrpSpPr>
      <p:grpSpPr>
        <a:xfrm>
          <a:off x="0" y="0"/>
          <a:ext cx="0" cy="0"/>
          <a:chOff x="0" y="0"/>
          <a:chExt cx="0" cy="0"/>
        </a:xfrm>
      </p:grpSpPr>
      <p:sp>
        <p:nvSpPr>
          <p:cNvPr id="1037" name="Shape 1037"/>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1038" name="Shape 10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sz="1200">
              <a:solidFill>
                <a:schemeClr val="dk1"/>
              </a:solidFill>
              <a:highlight>
                <a:srgbClr val="FFFFFF"/>
              </a:highlight>
              <a:latin typeface="Georgia"/>
              <a:ea typeface="Georgia"/>
              <a:cs typeface="Georgia"/>
              <a:sym typeface="Georgia"/>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4" name="Shape 1044"/>
        <p:cNvGrpSpPr/>
        <p:nvPr/>
      </p:nvGrpSpPr>
      <p:grpSpPr>
        <a:xfrm>
          <a:off x="0" y="0"/>
          <a:ext cx="0" cy="0"/>
          <a:chOff x="0" y="0"/>
          <a:chExt cx="0" cy="0"/>
        </a:xfrm>
      </p:grpSpPr>
      <p:sp>
        <p:nvSpPr>
          <p:cNvPr id="1045" name="Shape 1045"/>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1046" name="Shape 10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58000"/>
              </a:lnSpc>
              <a:spcBef>
                <a:spcPts val="2200"/>
              </a:spcBef>
              <a:buNone/>
            </a:pPr>
            <a:r>
              <a:t/>
            </a:r>
            <a:endParaRPr sz="1200">
              <a:solidFill>
                <a:schemeClr val="dk1"/>
              </a:solidFill>
              <a:highlight>
                <a:srgbClr val="FFFFFF"/>
              </a:highlight>
              <a:latin typeface="Georgia"/>
              <a:ea typeface="Georgia"/>
              <a:cs typeface="Georgia"/>
              <a:sym typeface="Georgia"/>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8" name="Shape 1058"/>
        <p:cNvGrpSpPr/>
        <p:nvPr/>
      </p:nvGrpSpPr>
      <p:grpSpPr>
        <a:xfrm>
          <a:off x="0" y="0"/>
          <a:ext cx="0" cy="0"/>
          <a:chOff x="0" y="0"/>
          <a:chExt cx="0" cy="0"/>
        </a:xfrm>
      </p:grpSpPr>
      <p:sp>
        <p:nvSpPr>
          <p:cNvPr id="1059" name="Shape 1059"/>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1060" name="Shape 10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58000"/>
              </a:lnSpc>
              <a:spcBef>
                <a:spcPts val="2200"/>
              </a:spcBef>
              <a:buNone/>
            </a:pPr>
            <a:r>
              <a:t/>
            </a:r>
            <a:endParaRPr sz="1200">
              <a:solidFill>
                <a:schemeClr val="dk1"/>
              </a:solidFill>
              <a:highlight>
                <a:srgbClr val="FFFFFF"/>
              </a:highlight>
              <a:latin typeface="Georgia"/>
              <a:ea typeface="Georgia"/>
              <a:cs typeface="Georgia"/>
              <a:sym typeface="Georgia"/>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3" name="Shape 1073"/>
        <p:cNvGrpSpPr/>
        <p:nvPr/>
      </p:nvGrpSpPr>
      <p:grpSpPr>
        <a:xfrm>
          <a:off x="0" y="0"/>
          <a:ext cx="0" cy="0"/>
          <a:chOff x="0" y="0"/>
          <a:chExt cx="0" cy="0"/>
        </a:xfrm>
      </p:grpSpPr>
      <p:sp>
        <p:nvSpPr>
          <p:cNvPr id="1074" name="Shape 1074"/>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1075" name="Shape 10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58000"/>
              </a:lnSpc>
              <a:spcBef>
                <a:spcPts val="2200"/>
              </a:spcBef>
              <a:buNone/>
            </a:pPr>
            <a:r>
              <a:t/>
            </a:r>
            <a:endParaRPr sz="1200">
              <a:solidFill>
                <a:schemeClr val="dk1"/>
              </a:solidFill>
              <a:highlight>
                <a:srgbClr val="FFFFFF"/>
              </a:highlight>
              <a:latin typeface="Georgia"/>
              <a:ea typeface="Georgia"/>
              <a:cs typeface="Georgia"/>
              <a:sym typeface="Georgia"/>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8" name="Shape 1088"/>
        <p:cNvGrpSpPr/>
        <p:nvPr/>
      </p:nvGrpSpPr>
      <p:grpSpPr>
        <a:xfrm>
          <a:off x="0" y="0"/>
          <a:ext cx="0" cy="0"/>
          <a:chOff x="0" y="0"/>
          <a:chExt cx="0" cy="0"/>
        </a:xfrm>
      </p:grpSpPr>
      <p:sp>
        <p:nvSpPr>
          <p:cNvPr id="1089" name="Shape 1089"/>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1090" name="Shape 10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58000"/>
              </a:lnSpc>
              <a:spcBef>
                <a:spcPts val="2200"/>
              </a:spcBef>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1" name="Shape 1101"/>
        <p:cNvGrpSpPr/>
        <p:nvPr/>
      </p:nvGrpSpPr>
      <p:grpSpPr>
        <a:xfrm>
          <a:off x="0" y="0"/>
          <a:ext cx="0" cy="0"/>
          <a:chOff x="0" y="0"/>
          <a:chExt cx="0" cy="0"/>
        </a:xfrm>
      </p:grpSpPr>
      <p:sp>
        <p:nvSpPr>
          <p:cNvPr id="1102" name="Shape 1102"/>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1103" name="Shape 11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58000"/>
              </a:lnSpc>
              <a:spcBef>
                <a:spcPts val="160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7" name="Shape 427"/>
        <p:cNvGrpSpPr/>
        <p:nvPr/>
      </p:nvGrpSpPr>
      <p:grpSpPr>
        <a:xfrm>
          <a:off x="0" y="0"/>
          <a:ext cx="0" cy="0"/>
          <a:chOff x="0" y="0"/>
          <a:chExt cx="0" cy="0"/>
        </a:xfrm>
      </p:grpSpPr>
      <p:sp>
        <p:nvSpPr>
          <p:cNvPr id="428" name="Shape 428"/>
          <p:cNvSpPr/>
          <p:nvPr>
            <p:ph idx="2" type="sldImg"/>
          </p:nvPr>
        </p:nvSpPr>
        <p:spPr>
          <a:xfrm>
            <a:off x="114329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29" name="Shape 429"/>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5" name="Shape 1115"/>
        <p:cNvGrpSpPr/>
        <p:nvPr/>
      </p:nvGrpSpPr>
      <p:grpSpPr>
        <a:xfrm>
          <a:off x="0" y="0"/>
          <a:ext cx="0" cy="0"/>
          <a:chOff x="0" y="0"/>
          <a:chExt cx="0" cy="0"/>
        </a:xfrm>
      </p:grpSpPr>
      <p:sp>
        <p:nvSpPr>
          <p:cNvPr id="1116" name="Shape 1116"/>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1117" name="Shape 11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58000"/>
              </a:lnSpc>
              <a:spcBef>
                <a:spcPts val="1600"/>
              </a:spcBef>
              <a:buNone/>
            </a:pPr>
            <a:r>
              <a:t/>
            </a:r>
            <a:endParaRPr sz="1350">
              <a:solidFill>
                <a:schemeClr val="dk1"/>
              </a:solidFill>
              <a:highlight>
                <a:srgbClr val="FFFFFF"/>
              </a:highlight>
              <a:latin typeface="Georgia"/>
              <a:ea typeface="Georgia"/>
              <a:cs typeface="Georgia"/>
              <a:sym typeface="Georgia"/>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0" name="Shape 1130"/>
        <p:cNvGrpSpPr/>
        <p:nvPr/>
      </p:nvGrpSpPr>
      <p:grpSpPr>
        <a:xfrm>
          <a:off x="0" y="0"/>
          <a:ext cx="0" cy="0"/>
          <a:chOff x="0" y="0"/>
          <a:chExt cx="0" cy="0"/>
        </a:xfrm>
      </p:grpSpPr>
      <p:sp>
        <p:nvSpPr>
          <p:cNvPr id="1131" name="Shape 1131"/>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1132" name="Shape 11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sz="2700">
              <a:solidFill>
                <a:schemeClr val="dk1"/>
              </a:solidFill>
              <a:highlight>
                <a:srgbClr val="FFFFFF"/>
              </a:highlight>
              <a:latin typeface="Georgia"/>
              <a:ea typeface="Georgia"/>
              <a:cs typeface="Georgia"/>
              <a:sym typeface="Georgia"/>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9" name="Shape 1139"/>
        <p:cNvGrpSpPr/>
        <p:nvPr/>
      </p:nvGrpSpPr>
      <p:grpSpPr>
        <a:xfrm>
          <a:off x="0" y="0"/>
          <a:ext cx="0" cy="0"/>
          <a:chOff x="0" y="0"/>
          <a:chExt cx="0" cy="0"/>
        </a:xfrm>
      </p:grpSpPr>
      <p:sp>
        <p:nvSpPr>
          <p:cNvPr id="1140" name="Shape 1140"/>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1141" name="Shape 11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58000"/>
              </a:lnSpc>
              <a:spcBef>
                <a:spcPts val="1600"/>
              </a:spcBef>
              <a:buClr>
                <a:schemeClr val="dk1"/>
              </a:buClr>
              <a:buSzPct val="100000"/>
              <a:buFont typeface="Arial"/>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2" name="Shape 1152"/>
        <p:cNvGrpSpPr/>
        <p:nvPr/>
      </p:nvGrpSpPr>
      <p:grpSpPr>
        <a:xfrm>
          <a:off x="0" y="0"/>
          <a:ext cx="0" cy="0"/>
          <a:chOff x="0" y="0"/>
          <a:chExt cx="0" cy="0"/>
        </a:xfrm>
      </p:grpSpPr>
      <p:sp>
        <p:nvSpPr>
          <p:cNvPr id="1153" name="Shape 1153"/>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1154" name="Shape 11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6" name="Shape 1166"/>
        <p:cNvGrpSpPr/>
        <p:nvPr/>
      </p:nvGrpSpPr>
      <p:grpSpPr>
        <a:xfrm>
          <a:off x="0" y="0"/>
          <a:ext cx="0" cy="0"/>
          <a:chOff x="0" y="0"/>
          <a:chExt cx="0" cy="0"/>
        </a:xfrm>
      </p:grpSpPr>
      <p:sp>
        <p:nvSpPr>
          <p:cNvPr id="1167" name="Shape 1167"/>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1168" name="Shape 11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i="1" sz="1350">
              <a:solidFill>
                <a:schemeClr val="dk1"/>
              </a:solidFill>
              <a:highlight>
                <a:srgbClr val="FFFFFF"/>
              </a:highlight>
              <a:latin typeface="Georgia"/>
              <a:ea typeface="Georgia"/>
              <a:cs typeface="Georgia"/>
              <a:sym typeface="Georgia"/>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0" name="Shape 1180"/>
        <p:cNvGrpSpPr/>
        <p:nvPr/>
      </p:nvGrpSpPr>
      <p:grpSpPr>
        <a:xfrm>
          <a:off x="0" y="0"/>
          <a:ext cx="0" cy="0"/>
          <a:chOff x="0" y="0"/>
          <a:chExt cx="0" cy="0"/>
        </a:xfrm>
      </p:grpSpPr>
      <p:sp>
        <p:nvSpPr>
          <p:cNvPr id="1181" name="Shape 1181"/>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1182" name="Shape 11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sz="1350">
              <a:solidFill>
                <a:schemeClr val="dk1"/>
              </a:solidFill>
              <a:highlight>
                <a:srgbClr val="FFFFFF"/>
              </a:highlight>
              <a:latin typeface="Georgia"/>
              <a:ea typeface="Georgia"/>
              <a:cs typeface="Georgia"/>
              <a:sym typeface="Georgia"/>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4" name="Shape 1194"/>
        <p:cNvGrpSpPr/>
        <p:nvPr/>
      </p:nvGrpSpPr>
      <p:grpSpPr>
        <a:xfrm>
          <a:off x="0" y="0"/>
          <a:ext cx="0" cy="0"/>
          <a:chOff x="0" y="0"/>
          <a:chExt cx="0" cy="0"/>
        </a:xfrm>
      </p:grpSpPr>
      <p:sp>
        <p:nvSpPr>
          <p:cNvPr id="1195" name="Shape 1195"/>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1196" name="Shape 11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sz="1350">
              <a:solidFill>
                <a:schemeClr val="dk1"/>
              </a:solidFill>
              <a:highlight>
                <a:srgbClr val="FFFFFF"/>
              </a:highlight>
              <a:latin typeface="Georgia"/>
              <a:ea typeface="Georgia"/>
              <a:cs typeface="Georgia"/>
              <a:sym typeface="Georgia"/>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8" name="Shape 1208"/>
        <p:cNvGrpSpPr/>
        <p:nvPr/>
      </p:nvGrpSpPr>
      <p:grpSpPr>
        <a:xfrm>
          <a:off x="0" y="0"/>
          <a:ext cx="0" cy="0"/>
          <a:chOff x="0" y="0"/>
          <a:chExt cx="0" cy="0"/>
        </a:xfrm>
      </p:grpSpPr>
      <p:sp>
        <p:nvSpPr>
          <p:cNvPr id="1209" name="Shape 1209"/>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1210" name="Shape 12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58000"/>
              </a:lnSpc>
              <a:spcBef>
                <a:spcPts val="1600"/>
              </a:spcBef>
              <a:buNone/>
            </a:pPr>
            <a:r>
              <a:t/>
            </a:r>
            <a:endParaRPr sz="1350">
              <a:solidFill>
                <a:schemeClr val="dk1"/>
              </a:solidFill>
              <a:highlight>
                <a:srgbClr val="FFFFFF"/>
              </a:highlight>
              <a:latin typeface="Georgia"/>
              <a:ea typeface="Georgia"/>
              <a:cs typeface="Georgia"/>
              <a:sym typeface="Georgia"/>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1" name="Shape 1221"/>
        <p:cNvGrpSpPr/>
        <p:nvPr/>
      </p:nvGrpSpPr>
      <p:grpSpPr>
        <a:xfrm>
          <a:off x="0" y="0"/>
          <a:ext cx="0" cy="0"/>
          <a:chOff x="0" y="0"/>
          <a:chExt cx="0" cy="0"/>
        </a:xfrm>
      </p:grpSpPr>
      <p:sp>
        <p:nvSpPr>
          <p:cNvPr id="1222" name="Shape 1222"/>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1223" name="Shape 12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sz="1350">
              <a:solidFill>
                <a:schemeClr val="dk1"/>
              </a:solidFill>
              <a:highlight>
                <a:srgbClr val="FFFFFF"/>
              </a:highlight>
              <a:latin typeface="Georgia"/>
              <a:ea typeface="Georgia"/>
              <a:cs typeface="Georgia"/>
              <a:sym typeface="Georgia"/>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5" name="Shape 1235"/>
        <p:cNvGrpSpPr/>
        <p:nvPr/>
      </p:nvGrpSpPr>
      <p:grpSpPr>
        <a:xfrm>
          <a:off x="0" y="0"/>
          <a:ext cx="0" cy="0"/>
          <a:chOff x="0" y="0"/>
          <a:chExt cx="0" cy="0"/>
        </a:xfrm>
      </p:grpSpPr>
      <p:sp>
        <p:nvSpPr>
          <p:cNvPr id="1236" name="Shape 1236"/>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1237" name="Shape 12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sz="1200">
              <a:solidFill>
                <a:schemeClr val="dk1"/>
              </a:solidFill>
              <a:highlight>
                <a:srgbClr val="FFFFFF"/>
              </a:highlight>
              <a:latin typeface="Georgia"/>
              <a:ea typeface="Georgia"/>
              <a:cs typeface="Georgia"/>
              <a:sym typeface="Georgi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2" name="Shape 432"/>
        <p:cNvGrpSpPr/>
        <p:nvPr/>
      </p:nvGrpSpPr>
      <p:grpSpPr>
        <a:xfrm>
          <a:off x="0" y="0"/>
          <a:ext cx="0" cy="0"/>
          <a:chOff x="0" y="0"/>
          <a:chExt cx="0" cy="0"/>
        </a:xfrm>
      </p:grpSpPr>
      <p:sp>
        <p:nvSpPr>
          <p:cNvPr id="433" name="Shape 433"/>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434" name="Shape 4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58000"/>
              </a:lnSpc>
              <a:spcBef>
                <a:spcPts val="2200"/>
              </a:spcBef>
              <a:buNone/>
            </a:pPr>
            <a:r>
              <a:t/>
            </a:r>
            <a:endParaRPr sz="1600">
              <a:solidFill>
                <a:schemeClr val="dk1"/>
              </a:solidFill>
              <a:highlight>
                <a:srgbClr val="FFFFFF"/>
              </a:highlight>
              <a:latin typeface="Georgia"/>
              <a:ea typeface="Georgia"/>
              <a:cs typeface="Georgia"/>
              <a:sym typeface="Georgia"/>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3" name="Shape 1243"/>
        <p:cNvGrpSpPr/>
        <p:nvPr/>
      </p:nvGrpSpPr>
      <p:grpSpPr>
        <a:xfrm>
          <a:off x="0" y="0"/>
          <a:ext cx="0" cy="0"/>
          <a:chOff x="0" y="0"/>
          <a:chExt cx="0" cy="0"/>
        </a:xfrm>
      </p:grpSpPr>
      <p:sp>
        <p:nvSpPr>
          <p:cNvPr id="1244" name="Shape 1244"/>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1245" name="Shape 12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sz="1350">
              <a:solidFill>
                <a:schemeClr val="dk1"/>
              </a:solidFill>
              <a:highlight>
                <a:srgbClr val="FFFFFF"/>
              </a:highlight>
              <a:latin typeface="Georgia"/>
              <a:ea typeface="Georgia"/>
              <a:cs typeface="Georgia"/>
              <a:sym typeface="Georgia"/>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8" name="Shape 1258"/>
        <p:cNvGrpSpPr/>
        <p:nvPr/>
      </p:nvGrpSpPr>
      <p:grpSpPr>
        <a:xfrm>
          <a:off x="0" y="0"/>
          <a:ext cx="0" cy="0"/>
          <a:chOff x="0" y="0"/>
          <a:chExt cx="0" cy="0"/>
        </a:xfrm>
      </p:grpSpPr>
      <p:sp>
        <p:nvSpPr>
          <p:cNvPr id="1259" name="Shape 1259"/>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1260" name="Shape 12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sz="1350">
              <a:solidFill>
                <a:schemeClr val="dk1"/>
              </a:solidFill>
              <a:highlight>
                <a:srgbClr val="FFFFFF"/>
              </a:highlight>
              <a:latin typeface="Georgia"/>
              <a:ea typeface="Georgia"/>
              <a:cs typeface="Georgia"/>
              <a:sym typeface="Georgia"/>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2" name="Shape 1272"/>
        <p:cNvGrpSpPr/>
        <p:nvPr/>
      </p:nvGrpSpPr>
      <p:grpSpPr>
        <a:xfrm>
          <a:off x="0" y="0"/>
          <a:ext cx="0" cy="0"/>
          <a:chOff x="0" y="0"/>
          <a:chExt cx="0" cy="0"/>
        </a:xfrm>
      </p:grpSpPr>
      <p:sp>
        <p:nvSpPr>
          <p:cNvPr id="1273" name="Shape 1273"/>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1274" name="Shape 12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sz="1200">
              <a:solidFill>
                <a:schemeClr val="dk1"/>
              </a:solidFill>
              <a:highlight>
                <a:srgbClr val="FFFFFF"/>
              </a:highlight>
              <a:latin typeface="Georgia"/>
              <a:ea typeface="Georgia"/>
              <a:cs typeface="Georgia"/>
              <a:sym typeface="Georgia"/>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0" name="Shape 1280"/>
        <p:cNvGrpSpPr/>
        <p:nvPr/>
      </p:nvGrpSpPr>
      <p:grpSpPr>
        <a:xfrm>
          <a:off x="0" y="0"/>
          <a:ext cx="0" cy="0"/>
          <a:chOff x="0" y="0"/>
          <a:chExt cx="0" cy="0"/>
        </a:xfrm>
      </p:grpSpPr>
      <p:sp>
        <p:nvSpPr>
          <p:cNvPr id="1281" name="Shape 1281"/>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1282" name="Shape 12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sz="1350">
              <a:solidFill>
                <a:schemeClr val="dk1"/>
              </a:solidFill>
              <a:highlight>
                <a:srgbClr val="FFFFFF"/>
              </a:highlight>
              <a:latin typeface="Georgia"/>
              <a:ea typeface="Georgia"/>
              <a:cs typeface="Georgia"/>
              <a:sym typeface="Georgia"/>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4" name="Shape 1294"/>
        <p:cNvGrpSpPr/>
        <p:nvPr/>
      </p:nvGrpSpPr>
      <p:grpSpPr>
        <a:xfrm>
          <a:off x="0" y="0"/>
          <a:ext cx="0" cy="0"/>
          <a:chOff x="0" y="0"/>
          <a:chExt cx="0" cy="0"/>
        </a:xfrm>
      </p:grpSpPr>
      <p:sp>
        <p:nvSpPr>
          <p:cNvPr id="1295" name="Shape 1295"/>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1296" name="Shape 1296"/>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0" lvl="0" marL="0" marR="190500" rtl="0">
              <a:lnSpc>
                <a:spcPct val="158000"/>
              </a:lnSpc>
              <a:spcBef>
                <a:spcPts val="6400"/>
              </a:spcBef>
              <a:buNone/>
            </a:pPr>
            <a:r>
              <a:rPr lang="en" sz="1350">
                <a:solidFill>
                  <a:schemeClr val="dk1"/>
                </a:solidFill>
                <a:highlight>
                  <a:srgbClr val="FFFFFF"/>
                </a:highlight>
                <a:latin typeface="Georgia"/>
                <a:ea typeface="Georgia"/>
                <a:cs typeface="Georgia"/>
                <a:sym typeface="Georgia"/>
              </a:rPr>
              <a:t>In some cases, want to estimate the causal effects of X on Y but don’t have any good historical AB tests on hand to leverage IV methods. The good news is, AB tests can be implemented specifically to facilitate IV estimation! These AB tests even come with a sexy name — </a:t>
            </a:r>
            <a:r>
              <a:rPr i="1" lang="en" sz="1350">
                <a:solidFill>
                  <a:schemeClr val="dk1"/>
                </a:solidFill>
                <a:highlight>
                  <a:srgbClr val="FFFFFF"/>
                </a:highlight>
                <a:latin typeface="Georgia"/>
                <a:ea typeface="Georgia"/>
                <a:cs typeface="Georgia"/>
                <a:sym typeface="Georgia"/>
              </a:rPr>
              <a:t>Randomized Encouragement Trials</a:t>
            </a:r>
            <a:r>
              <a:rPr lang="en" sz="1350">
                <a:solidFill>
                  <a:schemeClr val="dk1"/>
                </a:solidFill>
                <a:highlight>
                  <a:srgbClr val="FFFFFF"/>
                </a:highlight>
                <a:latin typeface="Georgia"/>
                <a:ea typeface="Georgia"/>
                <a:cs typeface="Georgia"/>
                <a:sym typeface="Georgia"/>
              </a:rPr>
              <a:t>.</a:t>
            </a:r>
          </a:p>
          <a:p>
            <a:pPr indent="0" lvl="0" marL="0" marR="190500" rtl="0">
              <a:lnSpc>
                <a:spcPct val="158000"/>
              </a:lnSpc>
              <a:spcBef>
                <a:spcPts val="6400"/>
              </a:spcBef>
              <a:buNone/>
            </a:pPr>
            <a:r>
              <a:rPr lang="en" sz="1350">
                <a:solidFill>
                  <a:schemeClr val="dk1"/>
                </a:solidFill>
                <a:highlight>
                  <a:srgbClr val="FFFFFF"/>
                </a:highlight>
                <a:latin typeface="Georgia"/>
                <a:ea typeface="Georgia"/>
                <a:cs typeface="Georgia"/>
                <a:sym typeface="Georgia"/>
              </a:rPr>
              <a:t>Returning to the example of mobile app usage on retention. We believe the raw relationships are biased by selection - more committed users being multi-device users. And we aren’t comfortable withholding the app from a bunch of users for all sorts of reasons. Here, we can push or not push the mobile app in, for example, emails or onsite, and use that treatment to to estimate the effect of app usage on retention. And voila - a randomized encouragement trial.</a:t>
            </a:r>
          </a:p>
          <a:p>
            <a:pPr lvl="0" rtl="0">
              <a:spcBef>
                <a:spcPts val="0"/>
              </a:spcBef>
              <a:buNone/>
            </a:pPr>
            <a:r>
              <a:t/>
            </a:r>
            <a:endParaRPr sz="1350">
              <a:solidFill>
                <a:schemeClr val="dk1"/>
              </a:solidFill>
              <a:highlight>
                <a:srgbClr val="FFFFFF"/>
              </a:highlight>
              <a:latin typeface="Georgia"/>
              <a:ea typeface="Georgia"/>
              <a:cs typeface="Georgia"/>
              <a:sym typeface="Georgia"/>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5" name="Shape 1315"/>
        <p:cNvGrpSpPr/>
        <p:nvPr/>
      </p:nvGrpSpPr>
      <p:grpSpPr>
        <a:xfrm>
          <a:off x="0" y="0"/>
          <a:ext cx="0" cy="0"/>
          <a:chOff x="0" y="0"/>
          <a:chExt cx="0" cy="0"/>
        </a:xfrm>
      </p:grpSpPr>
      <p:sp>
        <p:nvSpPr>
          <p:cNvPr id="1316" name="Shape 1316"/>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1317" name="Shape 13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2" name="Shape 1322"/>
        <p:cNvGrpSpPr/>
        <p:nvPr/>
      </p:nvGrpSpPr>
      <p:grpSpPr>
        <a:xfrm>
          <a:off x="0" y="0"/>
          <a:ext cx="0" cy="0"/>
          <a:chOff x="0" y="0"/>
          <a:chExt cx="0" cy="0"/>
        </a:xfrm>
      </p:grpSpPr>
      <p:sp>
        <p:nvSpPr>
          <p:cNvPr id="1323" name="Shape 132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324" name="Shape 13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9" name="Shape 1329"/>
        <p:cNvGrpSpPr/>
        <p:nvPr/>
      </p:nvGrpSpPr>
      <p:grpSpPr>
        <a:xfrm>
          <a:off x="0" y="0"/>
          <a:ext cx="0" cy="0"/>
          <a:chOff x="0" y="0"/>
          <a:chExt cx="0" cy="0"/>
        </a:xfrm>
      </p:grpSpPr>
      <p:sp>
        <p:nvSpPr>
          <p:cNvPr id="1330" name="Shape 1330"/>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331" name="Shape 1331"/>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Char char="●"/>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7" name="Shape 1337"/>
        <p:cNvGrpSpPr/>
        <p:nvPr/>
      </p:nvGrpSpPr>
      <p:grpSpPr>
        <a:xfrm>
          <a:off x="0" y="0"/>
          <a:ext cx="0" cy="0"/>
          <a:chOff x="0" y="0"/>
          <a:chExt cx="0" cy="0"/>
        </a:xfrm>
      </p:grpSpPr>
      <p:sp>
        <p:nvSpPr>
          <p:cNvPr id="1338" name="Shape 1338"/>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339" name="Shape 13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4" name="Shape 1344"/>
        <p:cNvGrpSpPr/>
        <p:nvPr/>
      </p:nvGrpSpPr>
      <p:grpSpPr>
        <a:xfrm>
          <a:off x="0" y="0"/>
          <a:ext cx="0" cy="0"/>
          <a:chOff x="0" y="0"/>
          <a:chExt cx="0" cy="0"/>
        </a:xfrm>
      </p:grpSpPr>
      <p:sp>
        <p:nvSpPr>
          <p:cNvPr id="1345" name="Shape 1345"/>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346" name="Shape 13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3" name="Shape 443"/>
        <p:cNvGrpSpPr/>
        <p:nvPr/>
      </p:nvGrpSpPr>
      <p:grpSpPr>
        <a:xfrm>
          <a:off x="0" y="0"/>
          <a:ext cx="0" cy="0"/>
          <a:chOff x="0" y="0"/>
          <a:chExt cx="0" cy="0"/>
        </a:xfrm>
      </p:grpSpPr>
      <p:sp>
        <p:nvSpPr>
          <p:cNvPr id="444" name="Shape 444"/>
          <p:cNvSpPr/>
          <p:nvPr>
            <p:ph idx="2" type="sldImg"/>
          </p:nvPr>
        </p:nvSpPr>
        <p:spPr>
          <a:xfrm>
            <a:off x="114329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45" name="Shape 445"/>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lvl="0" rtl="0">
              <a:lnSpc>
                <a:spcPct val="158000"/>
              </a:lnSpc>
              <a:spcBef>
                <a:spcPts val="2200"/>
              </a:spcBef>
              <a:buFont typeface="Arial"/>
              <a:buNone/>
            </a:pPr>
            <a:r>
              <a:t/>
            </a:r>
            <a:endParaRPr sz="1600">
              <a:solidFill>
                <a:schemeClr val="dk1"/>
              </a:solidFill>
              <a:highlight>
                <a:srgbClr val="FFFFFF"/>
              </a:highlight>
              <a:latin typeface="Georgia"/>
              <a:ea typeface="Georgia"/>
              <a:cs typeface="Georgia"/>
              <a:sym typeface="Georgia"/>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2" name="Shape 1352"/>
        <p:cNvGrpSpPr/>
        <p:nvPr/>
      </p:nvGrpSpPr>
      <p:grpSpPr>
        <a:xfrm>
          <a:off x="0" y="0"/>
          <a:ext cx="0" cy="0"/>
          <a:chOff x="0" y="0"/>
          <a:chExt cx="0" cy="0"/>
        </a:xfrm>
      </p:grpSpPr>
      <p:sp>
        <p:nvSpPr>
          <p:cNvPr id="1353" name="Shape 135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354" name="Shape 13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9" name="Shape 1359"/>
        <p:cNvGrpSpPr/>
        <p:nvPr/>
      </p:nvGrpSpPr>
      <p:grpSpPr>
        <a:xfrm>
          <a:off x="0" y="0"/>
          <a:ext cx="0" cy="0"/>
          <a:chOff x="0" y="0"/>
          <a:chExt cx="0" cy="0"/>
        </a:xfrm>
      </p:grpSpPr>
      <p:sp>
        <p:nvSpPr>
          <p:cNvPr id="1360" name="Shape 1360"/>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361" name="Shape 13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6" name="Shape 1366"/>
        <p:cNvGrpSpPr/>
        <p:nvPr/>
      </p:nvGrpSpPr>
      <p:grpSpPr>
        <a:xfrm>
          <a:off x="0" y="0"/>
          <a:ext cx="0" cy="0"/>
          <a:chOff x="0" y="0"/>
          <a:chExt cx="0" cy="0"/>
        </a:xfrm>
      </p:grpSpPr>
      <p:sp>
        <p:nvSpPr>
          <p:cNvPr id="1367" name="Shape 1367"/>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368" name="Shape 13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3" name="Shape 1373"/>
        <p:cNvGrpSpPr/>
        <p:nvPr/>
      </p:nvGrpSpPr>
      <p:grpSpPr>
        <a:xfrm>
          <a:off x="0" y="0"/>
          <a:ext cx="0" cy="0"/>
          <a:chOff x="0" y="0"/>
          <a:chExt cx="0" cy="0"/>
        </a:xfrm>
      </p:grpSpPr>
      <p:sp>
        <p:nvSpPr>
          <p:cNvPr id="1374" name="Shape 1374"/>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375" name="Shape 13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2" name="Shape 1382"/>
        <p:cNvGrpSpPr/>
        <p:nvPr/>
      </p:nvGrpSpPr>
      <p:grpSpPr>
        <a:xfrm>
          <a:off x="0" y="0"/>
          <a:ext cx="0" cy="0"/>
          <a:chOff x="0" y="0"/>
          <a:chExt cx="0" cy="0"/>
        </a:xfrm>
      </p:grpSpPr>
      <p:sp>
        <p:nvSpPr>
          <p:cNvPr id="1383" name="Shape 1383"/>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1384" name="Shape 13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7" name="Shape 457"/>
        <p:cNvGrpSpPr/>
        <p:nvPr/>
      </p:nvGrpSpPr>
      <p:grpSpPr>
        <a:xfrm>
          <a:off x="0" y="0"/>
          <a:ext cx="0" cy="0"/>
          <a:chOff x="0" y="0"/>
          <a:chExt cx="0" cy="0"/>
        </a:xfrm>
      </p:grpSpPr>
      <p:sp>
        <p:nvSpPr>
          <p:cNvPr id="458" name="Shape 458"/>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459" name="Shape 4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58000"/>
              </a:lnSpc>
              <a:spcBef>
                <a:spcPts val="220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0.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0.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02.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02.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03.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0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03.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03.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03.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03.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03.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03.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03.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03.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03.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0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03.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03.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03.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03.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03.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03.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992766"/>
            <a:ext cx="8520600" cy="2736900"/>
          </a:xfrm>
          <a:prstGeom prst="rect">
            <a:avLst/>
          </a:prstGeom>
        </p:spPr>
        <p:txBody>
          <a:bodyPr anchorCtr="0" anchor="b" bIns="91425" lIns="91425" rIns="91425" tIns="91425"/>
          <a:lstStyle>
            <a:lvl1pPr lvl="0" rtl="0" algn="ctr">
              <a:spcBef>
                <a:spcPts val="0"/>
              </a:spcBef>
              <a:buSzPct val="100000"/>
              <a:defRPr sz="5200"/>
            </a:lvl1pPr>
            <a:lvl2pPr lvl="1" rtl="0" algn="ctr">
              <a:spcBef>
                <a:spcPts val="0"/>
              </a:spcBef>
              <a:buSzPct val="100000"/>
              <a:defRPr sz="5200"/>
            </a:lvl2pPr>
            <a:lvl3pPr lvl="2" rtl="0" algn="ctr">
              <a:spcBef>
                <a:spcPts val="0"/>
              </a:spcBef>
              <a:buSzPct val="100000"/>
              <a:defRPr sz="5200"/>
            </a:lvl3pPr>
            <a:lvl4pPr lvl="3" rtl="0" algn="ctr">
              <a:spcBef>
                <a:spcPts val="0"/>
              </a:spcBef>
              <a:buSzPct val="100000"/>
              <a:defRPr sz="5200"/>
            </a:lvl4pPr>
            <a:lvl5pPr lvl="4" rtl="0" algn="ctr">
              <a:spcBef>
                <a:spcPts val="0"/>
              </a:spcBef>
              <a:buSzPct val="100000"/>
              <a:defRPr sz="5200"/>
            </a:lvl5pPr>
            <a:lvl6pPr lvl="5" rtl="0" algn="ctr">
              <a:spcBef>
                <a:spcPts val="0"/>
              </a:spcBef>
              <a:buSzPct val="100000"/>
              <a:defRPr sz="5200"/>
            </a:lvl6pPr>
            <a:lvl7pPr lvl="6" rtl="0" algn="ctr">
              <a:spcBef>
                <a:spcPts val="0"/>
              </a:spcBef>
              <a:buSzPct val="100000"/>
              <a:defRPr sz="5200"/>
            </a:lvl7pPr>
            <a:lvl8pPr lvl="7" rtl="0" algn="ctr">
              <a:spcBef>
                <a:spcPts val="0"/>
              </a:spcBef>
              <a:buSzPct val="100000"/>
              <a:defRPr sz="5200"/>
            </a:lvl8pPr>
            <a:lvl9pPr lvl="8" rtl="0" algn="ctr">
              <a:spcBef>
                <a:spcPts val="0"/>
              </a:spcBef>
              <a:buSzPct val="100000"/>
              <a:defRPr sz="5200"/>
            </a:lvl9pPr>
          </a:lstStyle>
          <a:p/>
        </p:txBody>
      </p:sp>
      <p:sp>
        <p:nvSpPr>
          <p:cNvPr id="11" name="Shape 11"/>
          <p:cNvSpPr txBox="1"/>
          <p:nvPr>
            <p:ph idx="1" type="subTitle"/>
          </p:nvPr>
        </p:nvSpPr>
        <p:spPr>
          <a:xfrm>
            <a:off x="311700" y="3778833"/>
            <a:ext cx="8520600" cy="10569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800"/>
            </a:lvl1pPr>
            <a:lvl2pPr lvl="1" rtl="0" algn="ctr">
              <a:lnSpc>
                <a:spcPct val="100000"/>
              </a:lnSpc>
              <a:spcBef>
                <a:spcPts val="0"/>
              </a:spcBef>
              <a:spcAft>
                <a:spcPts val="0"/>
              </a:spcAft>
              <a:buSzPct val="100000"/>
              <a:buNone/>
              <a:defRPr sz="2800"/>
            </a:lvl2pPr>
            <a:lvl3pPr lvl="2" rtl="0" algn="ctr">
              <a:lnSpc>
                <a:spcPct val="100000"/>
              </a:lnSpc>
              <a:spcBef>
                <a:spcPts val="0"/>
              </a:spcBef>
              <a:spcAft>
                <a:spcPts val="0"/>
              </a:spcAft>
              <a:buSzPct val="100000"/>
              <a:buNone/>
              <a:defRPr sz="2800"/>
            </a:lvl3pPr>
            <a:lvl4pPr lvl="3" rtl="0" algn="ctr">
              <a:lnSpc>
                <a:spcPct val="100000"/>
              </a:lnSpc>
              <a:spcBef>
                <a:spcPts val="0"/>
              </a:spcBef>
              <a:spcAft>
                <a:spcPts val="0"/>
              </a:spcAft>
              <a:buSzPct val="100000"/>
              <a:buNone/>
              <a:defRPr sz="2800"/>
            </a:lvl4pPr>
            <a:lvl5pPr lvl="4" rtl="0" algn="ctr">
              <a:lnSpc>
                <a:spcPct val="100000"/>
              </a:lnSpc>
              <a:spcBef>
                <a:spcPts val="0"/>
              </a:spcBef>
              <a:spcAft>
                <a:spcPts val="0"/>
              </a:spcAft>
              <a:buSzPct val="100000"/>
              <a:buNone/>
              <a:defRPr sz="2800"/>
            </a:lvl5pPr>
            <a:lvl6pPr lvl="5" rtl="0" algn="ctr">
              <a:lnSpc>
                <a:spcPct val="100000"/>
              </a:lnSpc>
              <a:spcBef>
                <a:spcPts val="0"/>
              </a:spcBef>
              <a:spcAft>
                <a:spcPts val="0"/>
              </a:spcAft>
              <a:buSzPct val="100000"/>
              <a:buNone/>
              <a:defRPr sz="2800"/>
            </a:lvl6pPr>
            <a:lvl7pPr lvl="6" rtl="0" algn="ctr">
              <a:lnSpc>
                <a:spcPct val="100000"/>
              </a:lnSpc>
              <a:spcBef>
                <a:spcPts val="0"/>
              </a:spcBef>
              <a:spcAft>
                <a:spcPts val="0"/>
              </a:spcAft>
              <a:buSzPct val="100000"/>
              <a:buNone/>
              <a:defRPr sz="2800"/>
            </a:lvl7pPr>
            <a:lvl8pPr lvl="7" rtl="0" algn="ctr">
              <a:lnSpc>
                <a:spcPct val="100000"/>
              </a:lnSpc>
              <a:spcBef>
                <a:spcPts val="0"/>
              </a:spcBef>
              <a:spcAft>
                <a:spcPts val="0"/>
              </a:spcAft>
              <a:buSzPct val="100000"/>
              <a:buNone/>
              <a:defRPr sz="2800"/>
            </a:lvl8pPr>
            <a:lvl9pPr lvl="8" rtl="0"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474833"/>
            <a:ext cx="8520600" cy="2618100"/>
          </a:xfrm>
          <a:prstGeom prst="rect">
            <a:avLst/>
          </a:prstGeom>
        </p:spPr>
        <p:txBody>
          <a:bodyPr anchorCtr="0" anchor="b" bIns="91425" lIns="91425" rIns="91425" tIns="91425"/>
          <a:lstStyle>
            <a:lvl1pPr lvl="0" rtl="0" algn="ctr">
              <a:spcBef>
                <a:spcPts val="0"/>
              </a:spcBef>
              <a:buSzPct val="100000"/>
              <a:defRPr sz="12000"/>
            </a:lvl1pPr>
            <a:lvl2pPr lvl="1" rtl="0" algn="ctr">
              <a:spcBef>
                <a:spcPts val="0"/>
              </a:spcBef>
              <a:buSzPct val="100000"/>
              <a:defRPr sz="12000"/>
            </a:lvl2pPr>
            <a:lvl3pPr lvl="2" rtl="0" algn="ctr">
              <a:spcBef>
                <a:spcPts val="0"/>
              </a:spcBef>
              <a:buSzPct val="100000"/>
              <a:defRPr sz="12000"/>
            </a:lvl3pPr>
            <a:lvl4pPr lvl="3" rtl="0" algn="ctr">
              <a:spcBef>
                <a:spcPts val="0"/>
              </a:spcBef>
              <a:buSzPct val="100000"/>
              <a:defRPr sz="12000"/>
            </a:lvl4pPr>
            <a:lvl5pPr lvl="4" rtl="0" algn="ctr">
              <a:spcBef>
                <a:spcPts val="0"/>
              </a:spcBef>
              <a:buSzPct val="100000"/>
              <a:defRPr sz="12000"/>
            </a:lvl5pPr>
            <a:lvl6pPr lvl="5" rtl="0" algn="ctr">
              <a:spcBef>
                <a:spcPts val="0"/>
              </a:spcBef>
              <a:buSzPct val="100000"/>
              <a:defRPr sz="12000"/>
            </a:lvl6pPr>
            <a:lvl7pPr lvl="6" rtl="0" algn="ctr">
              <a:spcBef>
                <a:spcPts val="0"/>
              </a:spcBef>
              <a:buSzPct val="100000"/>
              <a:defRPr sz="12000"/>
            </a:lvl7pPr>
            <a:lvl8pPr lvl="7" rtl="0" algn="ctr">
              <a:spcBef>
                <a:spcPts val="0"/>
              </a:spcBef>
              <a:buSzPct val="100000"/>
              <a:defRPr sz="12000"/>
            </a:lvl8pPr>
            <a:lvl9pPr lvl="8" rtl="0" algn="ctr">
              <a:spcBef>
                <a:spcPts val="0"/>
              </a:spcBef>
              <a:buSzPct val="100000"/>
              <a:defRPr sz="12000"/>
            </a:lvl9pPr>
          </a:lstStyle>
          <a:p/>
        </p:txBody>
      </p:sp>
      <p:sp>
        <p:nvSpPr>
          <p:cNvPr id="46" name="Shape 46"/>
          <p:cNvSpPr txBox="1"/>
          <p:nvPr>
            <p:ph idx="1" type="body"/>
          </p:nvPr>
        </p:nvSpPr>
        <p:spPr>
          <a:xfrm>
            <a:off x="311700" y="4202966"/>
            <a:ext cx="8520600" cy="1734300"/>
          </a:xfrm>
          <a:prstGeom prst="rect">
            <a:avLst/>
          </a:prstGeom>
        </p:spPr>
        <p:txBody>
          <a:bodyPr anchorCtr="0" anchor="t" bIns="91425" lIns="91425" rIns="91425"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47" name="Shape 47"/>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p:spTree>
      <p:nvGrpSpPr>
        <p:cNvPr id="54" name="Shape 54"/>
        <p:cNvGrpSpPr/>
        <p:nvPr/>
      </p:nvGrpSpPr>
      <p:grpSpPr>
        <a:xfrm>
          <a:off x="0" y="0"/>
          <a:ext cx="0" cy="0"/>
          <a:chOff x="0" y="0"/>
          <a:chExt cx="0" cy="0"/>
        </a:xfrm>
      </p:grpSpPr>
      <p:sp>
        <p:nvSpPr>
          <p:cNvPr id="55" name="Shape 55"/>
          <p:cNvSpPr/>
          <p:nvPr/>
        </p:nvSpPr>
        <p:spPr>
          <a:xfrm>
            <a:off x="0" y="0"/>
            <a:ext cx="9144000" cy="4994400"/>
          </a:xfrm>
          <a:prstGeom prst="rect">
            <a:avLst/>
          </a:prstGeom>
          <a:solidFill>
            <a:srgbClr val="2A73CC"/>
          </a:solidFill>
          <a:ln>
            <a:noFill/>
          </a:ln>
        </p:spPr>
        <p:txBody>
          <a:bodyPr anchorCtr="0" anchor="ctr" bIns="91425" lIns="91425" rIns="91425" tIns="91425">
            <a:noAutofit/>
          </a:bodyPr>
          <a:lstStyle/>
          <a:p>
            <a:pPr lvl="0">
              <a:spcBef>
                <a:spcPts val="0"/>
              </a:spcBef>
              <a:buNone/>
            </a:pPr>
            <a:r>
              <a:t/>
            </a:r>
            <a:endParaRPr/>
          </a:p>
        </p:txBody>
      </p:sp>
      <p:sp>
        <p:nvSpPr>
          <p:cNvPr id="56" name="Shape 56"/>
          <p:cNvSpPr txBox="1"/>
          <p:nvPr>
            <p:ph type="ctrTitle"/>
          </p:nvPr>
        </p:nvSpPr>
        <p:spPr>
          <a:xfrm>
            <a:off x="753173" y="1188600"/>
            <a:ext cx="7953300" cy="3216900"/>
          </a:xfrm>
          <a:prstGeom prst="rect">
            <a:avLst/>
          </a:prstGeom>
        </p:spPr>
        <p:txBody>
          <a:bodyPr anchorCtr="0" anchor="b" bIns="91425" lIns="91425" rIns="91425" tIns="91425"/>
          <a:lstStyle>
            <a:lvl1pPr lvl="0" rtl="0">
              <a:spcBef>
                <a:spcPts val="0"/>
              </a:spcBef>
              <a:buClr>
                <a:srgbClr val="FFFFFF"/>
              </a:buClr>
              <a:buSzPct val="100000"/>
              <a:defRPr sz="4200">
                <a:solidFill>
                  <a:srgbClr val="FFFFFF"/>
                </a:solidFill>
              </a:defRPr>
            </a:lvl1pPr>
            <a:lvl2pPr lvl="1" rtl="0">
              <a:spcBef>
                <a:spcPts val="0"/>
              </a:spcBef>
              <a:buClr>
                <a:srgbClr val="FFFFFF"/>
              </a:buClr>
              <a:buSzPct val="100000"/>
              <a:defRPr sz="4200">
                <a:solidFill>
                  <a:srgbClr val="FFFFFF"/>
                </a:solidFill>
              </a:defRPr>
            </a:lvl2pPr>
            <a:lvl3pPr lvl="2" rtl="0">
              <a:spcBef>
                <a:spcPts val="0"/>
              </a:spcBef>
              <a:buClr>
                <a:srgbClr val="FFFFFF"/>
              </a:buClr>
              <a:buSzPct val="100000"/>
              <a:defRPr sz="4200">
                <a:solidFill>
                  <a:srgbClr val="FFFFFF"/>
                </a:solidFill>
              </a:defRPr>
            </a:lvl3pPr>
            <a:lvl4pPr lvl="3" rtl="0">
              <a:spcBef>
                <a:spcPts val="0"/>
              </a:spcBef>
              <a:buClr>
                <a:srgbClr val="FFFFFF"/>
              </a:buClr>
              <a:buSzPct val="100000"/>
              <a:defRPr sz="4200">
                <a:solidFill>
                  <a:srgbClr val="FFFFFF"/>
                </a:solidFill>
              </a:defRPr>
            </a:lvl4pPr>
            <a:lvl5pPr lvl="4" rtl="0">
              <a:spcBef>
                <a:spcPts val="0"/>
              </a:spcBef>
              <a:buClr>
                <a:srgbClr val="FFFFFF"/>
              </a:buClr>
              <a:buSzPct val="100000"/>
              <a:defRPr sz="4200">
                <a:solidFill>
                  <a:srgbClr val="FFFFFF"/>
                </a:solidFill>
              </a:defRPr>
            </a:lvl5pPr>
            <a:lvl6pPr lvl="5" rtl="0">
              <a:spcBef>
                <a:spcPts val="0"/>
              </a:spcBef>
              <a:buClr>
                <a:srgbClr val="FFFFFF"/>
              </a:buClr>
              <a:buSzPct val="100000"/>
              <a:defRPr sz="4200">
                <a:solidFill>
                  <a:srgbClr val="FFFFFF"/>
                </a:solidFill>
              </a:defRPr>
            </a:lvl6pPr>
            <a:lvl7pPr lvl="6" rtl="0">
              <a:spcBef>
                <a:spcPts val="0"/>
              </a:spcBef>
              <a:buClr>
                <a:srgbClr val="FFFFFF"/>
              </a:buClr>
              <a:buSzPct val="100000"/>
              <a:defRPr sz="4200">
                <a:solidFill>
                  <a:srgbClr val="FFFFFF"/>
                </a:solidFill>
              </a:defRPr>
            </a:lvl7pPr>
            <a:lvl8pPr lvl="7" rtl="0">
              <a:spcBef>
                <a:spcPts val="0"/>
              </a:spcBef>
              <a:buClr>
                <a:srgbClr val="FFFFFF"/>
              </a:buClr>
              <a:buSzPct val="100000"/>
              <a:defRPr sz="4200">
                <a:solidFill>
                  <a:srgbClr val="FFFFFF"/>
                </a:solidFill>
              </a:defRPr>
            </a:lvl8pPr>
            <a:lvl9pPr lvl="8" rtl="0">
              <a:spcBef>
                <a:spcPts val="0"/>
              </a:spcBef>
              <a:buClr>
                <a:srgbClr val="FFFFFF"/>
              </a:buClr>
              <a:buSzPct val="100000"/>
              <a:defRPr sz="4200">
                <a:solidFill>
                  <a:srgbClr val="FFFFFF"/>
                </a:solidFill>
              </a:defRPr>
            </a:lvl9pPr>
          </a:lstStyle>
          <a:p/>
        </p:txBody>
      </p:sp>
      <p:pic>
        <p:nvPicPr>
          <p:cNvPr id="57" name="Shape 57"/>
          <p:cNvPicPr preferRelativeResize="0"/>
          <p:nvPr/>
        </p:nvPicPr>
        <p:blipFill>
          <a:blip r:embed="rId2">
            <a:alphaModFix/>
          </a:blip>
          <a:stretch>
            <a:fillRect/>
          </a:stretch>
        </p:blipFill>
        <p:spPr>
          <a:xfrm>
            <a:off x="7905728" y="194331"/>
            <a:ext cx="1138700" cy="197051"/>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ubtitle">
    <p:spTree>
      <p:nvGrpSpPr>
        <p:cNvPr id="58" name="Shape 58"/>
        <p:cNvGrpSpPr/>
        <p:nvPr/>
      </p:nvGrpSpPr>
      <p:grpSpPr>
        <a:xfrm>
          <a:off x="0" y="0"/>
          <a:ext cx="0" cy="0"/>
          <a:chOff x="0" y="0"/>
          <a:chExt cx="0" cy="0"/>
        </a:xfrm>
      </p:grpSpPr>
      <p:sp>
        <p:nvSpPr>
          <p:cNvPr id="59" name="Shape 59"/>
          <p:cNvSpPr/>
          <p:nvPr/>
        </p:nvSpPr>
        <p:spPr>
          <a:xfrm>
            <a:off x="0" y="0"/>
            <a:ext cx="9144000" cy="4994400"/>
          </a:xfrm>
          <a:prstGeom prst="rect">
            <a:avLst/>
          </a:prstGeom>
          <a:solidFill>
            <a:srgbClr val="2A73CC"/>
          </a:solidFill>
          <a:ln>
            <a:noFill/>
          </a:ln>
        </p:spPr>
        <p:txBody>
          <a:bodyPr anchorCtr="0" anchor="ctr" bIns="91425" lIns="91425" rIns="91425" tIns="91425">
            <a:noAutofit/>
          </a:bodyPr>
          <a:lstStyle/>
          <a:p>
            <a:pPr lvl="0">
              <a:spcBef>
                <a:spcPts val="0"/>
              </a:spcBef>
              <a:buNone/>
            </a:pPr>
            <a:r>
              <a:t/>
            </a:r>
            <a:endParaRPr/>
          </a:p>
        </p:txBody>
      </p:sp>
      <p:sp>
        <p:nvSpPr>
          <p:cNvPr id="60" name="Shape 60"/>
          <p:cNvSpPr txBox="1"/>
          <p:nvPr>
            <p:ph idx="1" type="subTitle"/>
          </p:nvPr>
        </p:nvSpPr>
        <p:spPr>
          <a:xfrm>
            <a:off x="750150" y="3701380"/>
            <a:ext cx="7632000" cy="1046400"/>
          </a:xfrm>
          <a:prstGeom prst="rect">
            <a:avLst/>
          </a:prstGeom>
        </p:spPr>
        <p:txBody>
          <a:bodyPr anchorCtr="0" anchor="t" bIns="91425" lIns="91425" rIns="91425" tIns="91425"/>
          <a:lstStyle>
            <a:lvl1pPr lvl="0" rtl="0">
              <a:spcBef>
                <a:spcPts val="0"/>
              </a:spcBef>
              <a:buClr>
                <a:srgbClr val="000000"/>
              </a:buClr>
              <a:buSzPct val="100000"/>
              <a:buFont typeface="Open Sans"/>
              <a:buNone/>
              <a:defRPr sz="2400">
                <a:solidFill>
                  <a:srgbClr val="000000"/>
                </a:solidFill>
                <a:latin typeface="Open Sans"/>
                <a:ea typeface="Open Sans"/>
                <a:cs typeface="Open Sans"/>
                <a:sym typeface="Open Sans"/>
              </a:defRPr>
            </a:lvl1pPr>
            <a:lvl2pPr lvl="1" rtl="0">
              <a:spcBef>
                <a:spcPts val="0"/>
              </a:spcBef>
              <a:buClr>
                <a:srgbClr val="000000"/>
              </a:buClr>
              <a:buSzPct val="100000"/>
              <a:buFont typeface="Open Sans"/>
              <a:buNone/>
              <a:defRPr sz="2400">
                <a:solidFill>
                  <a:srgbClr val="000000"/>
                </a:solidFill>
                <a:latin typeface="Open Sans"/>
                <a:ea typeface="Open Sans"/>
                <a:cs typeface="Open Sans"/>
                <a:sym typeface="Open Sans"/>
              </a:defRPr>
            </a:lvl2pPr>
            <a:lvl3pPr lvl="2" rtl="0">
              <a:spcBef>
                <a:spcPts val="0"/>
              </a:spcBef>
              <a:buClr>
                <a:srgbClr val="000000"/>
              </a:buClr>
              <a:buSzPct val="100000"/>
              <a:buFont typeface="Open Sans"/>
              <a:buNone/>
              <a:defRPr sz="2400">
                <a:solidFill>
                  <a:srgbClr val="000000"/>
                </a:solidFill>
                <a:latin typeface="Open Sans"/>
                <a:ea typeface="Open Sans"/>
                <a:cs typeface="Open Sans"/>
                <a:sym typeface="Open Sans"/>
              </a:defRPr>
            </a:lvl3pPr>
            <a:lvl4pPr lvl="3" rtl="0">
              <a:spcBef>
                <a:spcPts val="0"/>
              </a:spcBef>
              <a:buClr>
                <a:srgbClr val="000000"/>
              </a:buClr>
              <a:buSzPct val="100000"/>
              <a:buFont typeface="Open Sans"/>
              <a:buNone/>
              <a:defRPr sz="2400">
                <a:solidFill>
                  <a:srgbClr val="000000"/>
                </a:solidFill>
                <a:latin typeface="Open Sans"/>
                <a:ea typeface="Open Sans"/>
                <a:cs typeface="Open Sans"/>
                <a:sym typeface="Open Sans"/>
              </a:defRPr>
            </a:lvl4pPr>
            <a:lvl5pPr lvl="4" rtl="0">
              <a:spcBef>
                <a:spcPts val="0"/>
              </a:spcBef>
              <a:buClr>
                <a:srgbClr val="000000"/>
              </a:buClr>
              <a:buSzPct val="100000"/>
              <a:buFont typeface="Open Sans"/>
              <a:buNone/>
              <a:defRPr sz="2400">
                <a:solidFill>
                  <a:srgbClr val="000000"/>
                </a:solidFill>
                <a:latin typeface="Open Sans"/>
                <a:ea typeface="Open Sans"/>
                <a:cs typeface="Open Sans"/>
                <a:sym typeface="Open Sans"/>
              </a:defRPr>
            </a:lvl5pPr>
            <a:lvl6pPr lvl="5" rtl="0">
              <a:spcBef>
                <a:spcPts val="0"/>
              </a:spcBef>
              <a:buClr>
                <a:srgbClr val="000000"/>
              </a:buClr>
              <a:buSzPct val="100000"/>
              <a:buFont typeface="Open Sans"/>
              <a:buNone/>
              <a:defRPr sz="2400">
                <a:solidFill>
                  <a:srgbClr val="000000"/>
                </a:solidFill>
                <a:latin typeface="Open Sans"/>
                <a:ea typeface="Open Sans"/>
                <a:cs typeface="Open Sans"/>
                <a:sym typeface="Open Sans"/>
              </a:defRPr>
            </a:lvl6pPr>
            <a:lvl7pPr lvl="6" rtl="0">
              <a:spcBef>
                <a:spcPts val="0"/>
              </a:spcBef>
              <a:buClr>
                <a:srgbClr val="000000"/>
              </a:buClr>
              <a:buSzPct val="100000"/>
              <a:buFont typeface="Open Sans"/>
              <a:buNone/>
              <a:defRPr sz="2400">
                <a:solidFill>
                  <a:srgbClr val="000000"/>
                </a:solidFill>
                <a:latin typeface="Open Sans"/>
                <a:ea typeface="Open Sans"/>
                <a:cs typeface="Open Sans"/>
                <a:sym typeface="Open Sans"/>
              </a:defRPr>
            </a:lvl7pPr>
            <a:lvl8pPr lvl="7" rtl="0">
              <a:spcBef>
                <a:spcPts val="0"/>
              </a:spcBef>
              <a:buClr>
                <a:srgbClr val="000000"/>
              </a:buClr>
              <a:buSzPct val="100000"/>
              <a:buFont typeface="Open Sans"/>
              <a:buNone/>
              <a:defRPr sz="2400">
                <a:solidFill>
                  <a:srgbClr val="000000"/>
                </a:solidFill>
                <a:latin typeface="Open Sans"/>
                <a:ea typeface="Open Sans"/>
                <a:cs typeface="Open Sans"/>
                <a:sym typeface="Open Sans"/>
              </a:defRPr>
            </a:lvl8pPr>
            <a:lvl9pPr lvl="8" rtl="0">
              <a:spcBef>
                <a:spcPts val="0"/>
              </a:spcBef>
              <a:buClr>
                <a:srgbClr val="000000"/>
              </a:buClr>
              <a:buSzPct val="100000"/>
              <a:buFont typeface="Open Sans"/>
              <a:buNone/>
              <a:defRPr sz="2400">
                <a:solidFill>
                  <a:srgbClr val="000000"/>
                </a:solidFill>
                <a:latin typeface="Open Sans"/>
                <a:ea typeface="Open Sans"/>
                <a:cs typeface="Open Sans"/>
                <a:sym typeface="Open Sans"/>
              </a:defRPr>
            </a:lvl9pPr>
          </a:lstStyle>
          <a:p/>
        </p:txBody>
      </p:sp>
      <p:pic>
        <p:nvPicPr>
          <p:cNvPr id="61" name="Shape 61"/>
          <p:cNvPicPr preferRelativeResize="0"/>
          <p:nvPr/>
        </p:nvPicPr>
        <p:blipFill>
          <a:blip r:embed="rId2">
            <a:alphaModFix/>
          </a:blip>
          <a:stretch>
            <a:fillRect/>
          </a:stretch>
        </p:blipFill>
        <p:spPr>
          <a:xfrm>
            <a:off x="7905728" y="194331"/>
            <a:ext cx="1138700" cy="197051"/>
          </a:xfrm>
          <a:prstGeom prst="rect">
            <a:avLst/>
          </a:prstGeom>
          <a:noFill/>
          <a:ln>
            <a:noFill/>
          </a:ln>
        </p:spPr>
      </p:pic>
      <p:sp>
        <p:nvSpPr>
          <p:cNvPr id="62" name="Shape 62"/>
          <p:cNvSpPr txBox="1"/>
          <p:nvPr>
            <p:ph type="ctrTitle"/>
          </p:nvPr>
        </p:nvSpPr>
        <p:spPr>
          <a:xfrm>
            <a:off x="755216" y="882634"/>
            <a:ext cx="7150500" cy="2927700"/>
          </a:xfrm>
          <a:prstGeom prst="rect">
            <a:avLst/>
          </a:prstGeom>
        </p:spPr>
        <p:txBody>
          <a:bodyPr anchorCtr="0" anchor="b" bIns="91425" lIns="91425" rIns="91425" tIns="91425"/>
          <a:lstStyle>
            <a:lvl1pPr lvl="0" rtl="0">
              <a:spcBef>
                <a:spcPts val="0"/>
              </a:spcBef>
              <a:buClr>
                <a:srgbClr val="FFFFFF"/>
              </a:buClr>
              <a:buSzPct val="85714"/>
              <a:defRPr sz="4200">
                <a:solidFill>
                  <a:srgbClr val="FFFFFF"/>
                </a:solidFill>
              </a:defRPr>
            </a:lvl1pPr>
            <a:lvl2pPr lvl="1" rtl="0">
              <a:spcBef>
                <a:spcPts val="0"/>
              </a:spcBef>
              <a:buClr>
                <a:srgbClr val="FFFFFF"/>
              </a:buClr>
              <a:buSzPct val="100000"/>
              <a:buFont typeface="Merriweather"/>
              <a:defRPr b="0" sz="3600">
                <a:solidFill>
                  <a:srgbClr val="FFFFFF"/>
                </a:solidFill>
                <a:latin typeface="Merriweather"/>
                <a:ea typeface="Merriweather"/>
                <a:cs typeface="Merriweather"/>
                <a:sym typeface="Merriweather"/>
              </a:defRPr>
            </a:lvl2pPr>
            <a:lvl3pPr lvl="2" rtl="0">
              <a:spcBef>
                <a:spcPts val="0"/>
              </a:spcBef>
              <a:buClr>
                <a:srgbClr val="FFFFFF"/>
              </a:buClr>
              <a:buSzPct val="100000"/>
              <a:buFont typeface="Merriweather"/>
              <a:defRPr b="0" sz="3600">
                <a:solidFill>
                  <a:srgbClr val="FFFFFF"/>
                </a:solidFill>
                <a:latin typeface="Merriweather"/>
                <a:ea typeface="Merriweather"/>
                <a:cs typeface="Merriweather"/>
                <a:sym typeface="Merriweather"/>
              </a:defRPr>
            </a:lvl3pPr>
            <a:lvl4pPr lvl="3" rtl="0">
              <a:spcBef>
                <a:spcPts val="0"/>
              </a:spcBef>
              <a:buClr>
                <a:srgbClr val="FFFFFF"/>
              </a:buClr>
              <a:buSzPct val="100000"/>
              <a:buFont typeface="Merriweather"/>
              <a:defRPr b="0" sz="3600">
                <a:solidFill>
                  <a:srgbClr val="FFFFFF"/>
                </a:solidFill>
                <a:latin typeface="Merriweather"/>
                <a:ea typeface="Merriweather"/>
                <a:cs typeface="Merriweather"/>
                <a:sym typeface="Merriweather"/>
              </a:defRPr>
            </a:lvl4pPr>
            <a:lvl5pPr lvl="4" rtl="0">
              <a:spcBef>
                <a:spcPts val="0"/>
              </a:spcBef>
              <a:buClr>
                <a:srgbClr val="FFFFFF"/>
              </a:buClr>
              <a:buSzPct val="100000"/>
              <a:buFont typeface="Merriweather"/>
              <a:defRPr b="0" sz="3600">
                <a:solidFill>
                  <a:srgbClr val="FFFFFF"/>
                </a:solidFill>
                <a:latin typeface="Merriweather"/>
                <a:ea typeface="Merriweather"/>
                <a:cs typeface="Merriweather"/>
                <a:sym typeface="Merriweather"/>
              </a:defRPr>
            </a:lvl5pPr>
            <a:lvl6pPr lvl="5" rtl="0">
              <a:spcBef>
                <a:spcPts val="0"/>
              </a:spcBef>
              <a:buClr>
                <a:srgbClr val="FFFFFF"/>
              </a:buClr>
              <a:buSzPct val="100000"/>
              <a:buFont typeface="Merriweather"/>
              <a:defRPr b="0" sz="3600">
                <a:solidFill>
                  <a:srgbClr val="FFFFFF"/>
                </a:solidFill>
                <a:latin typeface="Merriweather"/>
                <a:ea typeface="Merriweather"/>
                <a:cs typeface="Merriweather"/>
                <a:sym typeface="Merriweather"/>
              </a:defRPr>
            </a:lvl6pPr>
            <a:lvl7pPr lvl="6" rtl="0">
              <a:spcBef>
                <a:spcPts val="0"/>
              </a:spcBef>
              <a:buClr>
                <a:srgbClr val="FFFFFF"/>
              </a:buClr>
              <a:buSzPct val="100000"/>
              <a:buFont typeface="Merriweather"/>
              <a:defRPr b="0" sz="3600">
                <a:solidFill>
                  <a:srgbClr val="FFFFFF"/>
                </a:solidFill>
                <a:latin typeface="Merriweather"/>
                <a:ea typeface="Merriweather"/>
                <a:cs typeface="Merriweather"/>
                <a:sym typeface="Merriweather"/>
              </a:defRPr>
            </a:lvl7pPr>
            <a:lvl8pPr lvl="7" rtl="0">
              <a:spcBef>
                <a:spcPts val="0"/>
              </a:spcBef>
              <a:buClr>
                <a:srgbClr val="FFFFFF"/>
              </a:buClr>
              <a:buSzPct val="100000"/>
              <a:buFont typeface="Merriweather"/>
              <a:defRPr b="0" sz="3600">
                <a:solidFill>
                  <a:srgbClr val="FFFFFF"/>
                </a:solidFill>
                <a:latin typeface="Merriweather"/>
                <a:ea typeface="Merriweather"/>
                <a:cs typeface="Merriweather"/>
                <a:sym typeface="Merriweather"/>
              </a:defRPr>
            </a:lvl8pPr>
            <a:lvl9pPr lvl="8" rtl="0">
              <a:spcBef>
                <a:spcPts val="0"/>
              </a:spcBef>
              <a:buClr>
                <a:srgbClr val="FFFFFF"/>
              </a:buClr>
              <a:buSzPct val="100000"/>
              <a:buFont typeface="Merriweather"/>
              <a:defRPr b="0" sz="3600">
                <a:solidFill>
                  <a:srgbClr val="FFFFFF"/>
                </a:solidFill>
                <a:latin typeface="Merriweather"/>
                <a:ea typeface="Merriweather"/>
                <a:cs typeface="Merriweather"/>
                <a:sym typeface="Merriweathe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p:spTree>
      <p:nvGrpSpPr>
        <p:cNvPr id="63" name="Shape 63"/>
        <p:cNvGrpSpPr/>
        <p:nvPr/>
      </p:nvGrpSpPr>
      <p:grpSpPr>
        <a:xfrm>
          <a:off x="0" y="0"/>
          <a:ext cx="0" cy="0"/>
          <a:chOff x="0" y="0"/>
          <a:chExt cx="0" cy="0"/>
        </a:xfrm>
      </p:grpSpPr>
      <p:sp>
        <p:nvSpPr>
          <p:cNvPr id="64" name="Shape 64"/>
          <p:cNvSpPr/>
          <p:nvPr/>
        </p:nvSpPr>
        <p:spPr>
          <a:xfrm>
            <a:off x="0" y="-13000"/>
            <a:ext cx="7726800" cy="6884100"/>
          </a:xfrm>
          <a:prstGeom prst="rect">
            <a:avLst/>
          </a:prstGeom>
          <a:solidFill>
            <a:srgbClr val="2A73CC"/>
          </a:solidFill>
          <a:ln>
            <a:noFill/>
          </a:ln>
        </p:spPr>
        <p:txBody>
          <a:bodyPr anchorCtr="0" anchor="ctr" bIns="91425" lIns="91425" rIns="91425" tIns="91425">
            <a:noAutofit/>
          </a:bodyPr>
          <a:lstStyle/>
          <a:p>
            <a:pPr lvl="0">
              <a:spcBef>
                <a:spcPts val="0"/>
              </a:spcBef>
              <a:buNone/>
            </a:pPr>
            <a:r>
              <a:t/>
            </a:r>
            <a:endParaRPr/>
          </a:p>
        </p:txBody>
      </p:sp>
      <p:sp>
        <p:nvSpPr>
          <p:cNvPr id="65" name="Shape 65"/>
          <p:cNvSpPr txBox="1"/>
          <p:nvPr>
            <p:ph idx="1" type="body"/>
          </p:nvPr>
        </p:nvSpPr>
        <p:spPr>
          <a:xfrm>
            <a:off x="1261050" y="1410866"/>
            <a:ext cx="5404500" cy="3659100"/>
          </a:xfrm>
          <a:prstGeom prst="rect">
            <a:avLst/>
          </a:prstGeom>
        </p:spPr>
        <p:txBody>
          <a:bodyPr anchorCtr="0" anchor="t" bIns="91425" lIns="91425" rIns="91425" tIns="91425"/>
          <a:lstStyle>
            <a:lvl1pPr lvl="0" rtl="0">
              <a:spcBef>
                <a:spcPts val="0"/>
              </a:spcBef>
              <a:buClr>
                <a:srgbClr val="FFFFFF"/>
              </a:buClr>
              <a:buSzPct val="100000"/>
              <a:buFont typeface="Open Sans"/>
              <a:defRPr i="1" sz="2600">
                <a:solidFill>
                  <a:srgbClr val="FFFFFF"/>
                </a:solidFill>
                <a:latin typeface="Open Sans"/>
                <a:ea typeface="Open Sans"/>
                <a:cs typeface="Open Sans"/>
                <a:sym typeface="Open Sans"/>
              </a:defRPr>
            </a:lvl1pPr>
            <a:lvl2pPr lvl="1" rtl="0">
              <a:spcBef>
                <a:spcPts val="0"/>
              </a:spcBef>
              <a:buClr>
                <a:srgbClr val="FFFFFF"/>
              </a:buClr>
              <a:buSzPct val="100000"/>
              <a:buFont typeface="Open Sans"/>
              <a:defRPr i="1" sz="2100">
                <a:solidFill>
                  <a:srgbClr val="FFFFFF"/>
                </a:solidFill>
                <a:latin typeface="Open Sans"/>
                <a:ea typeface="Open Sans"/>
                <a:cs typeface="Open Sans"/>
                <a:sym typeface="Open Sans"/>
              </a:defRPr>
            </a:lvl2pPr>
            <a:lvl3pPr lvl="2" rtl="0">
              <a:spcBef>
                <a:spcPts val="0"/>
              </a:spcBef>
              <a:buClr>
                <a:srgbClr val="FFFFFF"/>
              </a:buClr>
              <a:buFont typeface="Open Sans"/>
              <a:defRPr i="1">
                <a:solidFill>
                  <a:srgbClr val="FFFFFF"/>
                </a:solidFill>
                <a:latin typeface="Open Sans"/>
                <a:ea typeface="Open Sans"/>
                <a:cs typeface="Open Sans"/>
                <a:sym typeface="Open Sans"/>
              </a:defRPr>
            </a:lvl3pPr>
            <a:lvl4pPr lvl="3" rtl="0">
              <a:spcBef>
                <a:spcPts val="0"/>
              </a:spcBef>
              <a:buClr>
                <a:srgbClr val="FFFFFF"/>
              </a:buClr>
              <a:buFont typeface="Open Sans"/>
              <a:defRPr i="1">
                <a:solidFill>
                  <a:srgbClr val="FFFFFF"/>
                </a:solidFill>
                <a:latin typeface="Open Sans"/>
                <a:ea typeface="Open Sans"/>
                <a:cs typeface="Open Sans"/>
                <a:sym typeface="Open Sans"/>
              </a:defRPr>
            </a:lvl4pPr>
            <a:lvl5pPr lvl="4" rtl="0">
              <a:spcBef>
                <a:spcPts val="0"/>
              </a:spcBef>
              <a:buClr>
                <a:srgbClr val="FFFFFF"/>
              </a:buClr>
              <a:buFont typeface="Open Sans"/>
              <a:defRPr i="1">
                <a:solidFill>
                  <a:srgbClr val="FFFFFF"/>
                </a:solidFill>
                <a:latin typeface="Open Sans"/>
                <a:ea typeface="Open Sans"/>
                <a:cs typeface="Open Sans"/>
                <a:sym typeface="Open Sans"/>
              </a:defRPr>
            </a:lvl5pPr>
            <a:lvl6pPr lvl="5" rtl="0">
              <a:spcBef>
                <a:spcPts val="0"/>
              </a:spcBef>
              <a:buClr>
                <a:srgbClr val="FFFFFF"/>
              </a:buClr>
              <a:buFont typeface="Open Sans"/>
              <a:defRPr i="1">
                <a:solidFill>
                  <a:srgbClr val="FFFFFF"/>
                </a:solidFill>
                <a:latin typeface="Open Sans"/>
                <a:ea typeface="Open Sans"/>
                <a:cs typeface="Open Sans"/>
                <a:sym typeface="Open Sans"/>
              </a:defRPr>
            </a:lvl6pPr>
            <a:lvl7pPr lvl="6" rtl="0">
              <a:spcBef>
                <a:spcPts val="0"/>
              </a:spcBef>
              <a:buClr>
                <a:srgbClr val="FFFFFF"/>
              </a:buClr>
              <a:buFont typeface="Open Sans"/>
              <a:defRPr i="1">
                <a:solidFill>
                  <a:srgbClr val="FFFFFF"/>
                </a:solidFill>
                <a:latin typeface="Open Sans"/>
                <a:ea typeface="Open Sans"/>
                <a:cs typeface="Open Sans"/>
                <a:sym typeface="Open Sans"/>
              </a:defRPr>
            </a:lvl7pPr>
            <a:lvl8pPr lvl="7" rtl="0">
              <a:spcBef>
                <a:spcPts val="0"/>
              </a:spcBef>
              <a:buClr>
                <a:srgbClr val="FFFFFF"/>
              </a:buClr>
              <a:buFont typeface="Open Sans"/>
              <a:defRPr i="1">
                <a:solidFill>
                  <a:srgbClr val="FFFFFF"/>
                </a:solidFill>
                <a:latin typeface="Open Sans"/>
                <a:ea typeface="Open Sans"/>
                <a:cs typeface="Open Sans"/>
                <a:sym typeface="Open Sans"/>
              </a:defRPr>
            </a:lvl8pPr>
            <a:lvl9pPr lvl="8" rtl="0">
              <a:spcBef>
                <a:spcPts val="0"/>
              </a:spcBef>
              <a:buClr>
                <a:srgbClr val="FFFFFF"/>
              </a:buClr>
              <a:buFont typeface="Open Sans"/>
              <a:defRPr i="1">
                <a:solidFill>
                  <a:srgbClr val="FFFFFF"/>
                </a:solidFill>
                <a:latin typeface="Open Sans"/>
                <a:ea typeface="Open Sans"/>
                <a:cs typeface="Open Sans"/>
                <a:sym typeface="Open Sans"/>
              </a:defRPr>
            </a:lvl9pPr>
          </a:lstStyle>
          <a:p/>
        </p:txBody>
      </p:sp>
      <p:sp>
        <p:nvSpPr>
          <p:cNvPr id="66" name="Shape 66"/>
          <p:cNvSpPr txBox="1"/>
          <p:nvPr/>
        </p:nvSpPr>
        <p:spPr>
          <a:xfrm>
            <a:off x="439873" y="989791"/>
            <a:ext cx="1957200" cy="871500"/>
          </a:xfrm>
          <a:prstGeom prst="rect">
            <a:avLst/>
          </a:prstGeom>
          <a:noFill/>
          <a:ln>
            <a:noFill/>
          </a:ln>
        </p:spPr>
        <p:txBody>
          <a:bodyPr anchorCtr="0" anchor="t" bIns="91425" lIns="91425" rIns="91425" tIns="91425">
            <a:noAutofit/>
          </a:bodyPr>
          <a:lstStyle/>
          <a:p>
            <a:pPr lvl="0" rtl="0">
              <a:spcBef>
                <a:spcPts val="0"/>
              </a:spcBef>
              <a:buNone/>
            </a:pPr>
            <a:r>
              <a:rPr b="1" lang="en" sz="9600">
                <a:solidFill>
                  <a:srgbClr val="FFFFFF"/>
                </a:solidFill>
              </a:rPr>
              <a:t>“</a:t>
            </a:r>
          </a:p>
        </p:txBody>
      </p:sp>
      <p:sp>
        <p:nvSpPr>
          <p:cNvPr id="67" name="Shape 67"/>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lgn="ctr">
              <a:spcBef>
                <a:spcPts val="0"/>
              </a:spcBef>
              <a:buNone/>
            </a:pPr>
            <a:fld id="{00000000-1234-1234-1234-123412341234}" type="slidenum">
              <a:rPr b="0" lang="en" sz="1000">
                <a:solidFill>
                  <a:srgbClr val="2A73CC"/>
                </a:solidFill>
                <a:latin typeface="Open Sans"/>
                <a:ea typeface="Open Sans"/>
                <a:cs typeface="Open Sans"/>
                <a:sym typeface="Open Sans"/>
              </a:rPr>
              <a:t>‹#›</a:t>
            </a:fld>
          </a:p>
        </p:txBody>
      </p:sp>
      <p:pic>
        <p:nvPicPr>
          <p:cNvPr descr="coursera_blue_logo-01.png" id="68" name="Shape 68"/>
          <p:cNvPicPr preferRelativeResize="0"/>
          <p:nvPr/>
        </p:nvPicPr>
        <p:blipFill>
          <a:blip r:embed="rId2">
            <a:alphaModFix/>
          </a:blip>
          <a:stretch>
            <a:fillRect/>
          </a:stretch>
        </p:blipFill>
        <p:spPr>
          <a:xfrm>
            <a:off x="7973007" y="6513025"/>
            <a:ext cx="762969" cy="152574"/>
          </a:xfrm>
          <a:prstGeom prst="rect">
            <a:avLst/>
          </a:prstGeom>
          <a:noFill/>
          <a:ln>
            <a:noFill/>
          </a:ln>
        </p:spPr>
      </p:pic>
      <p:cxnSp>
        <p:nvCxnSpPr>
          <p:cNvPr id="69" name="Shape 69"/>
          <p:cNvCxnSpPr/>
          <p:nvPr/>
        </p:nvCxnSpPr>
        <p:spPr>
          <a:xfrm>
            <a:off x="8735972" y="6486367"/>
            <a:ext cx="0" cy="230700"/>
          </a:xfrm>
          <a:prstGeom prst="straightConnector1">
            <a:avLst/>
          </a:prstGeom>
          <a:noFill/>
          <a:ln cap="flat" cmpd="sng" w="9525">
            <a:solidFill>
              <a:srgbClr val="2A73CC"/>
            </a:solidFill>
            <a:prstDash val="solid"/>
            <a:round/>
            <a:headEnd len="lg" w="lg" type="none"/>
            <a:tailEnd len="lg" w="lg"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1">
    <p:spTree>
      <p:nvGrpSpPr>
        <p:cNvPr id="70" name="Shape 70"/>
        <p:cNvGrpSpPr/>
        <p:nvPr/>
      </p:nvGrpSpPr>
      <p:grpSpPr>
        <a:xfrm>
          <a:off x="0" y="0"/>
          <a:ext cx="0" cy="0"/>
          <a:chOff x="0" y="0"/>
          <a:chExt cx="0" cy="0"/>
        </a:xfrm>
      </p:grpSpPr>
      <p:sp>
        <p:nvSpPr>
          <p:cNvPr id="71" name="Shape 71"/>
          <p:cNvSpPr/>
          <p:nvPr/>
        </p:nvSpPr>
        <p:spPr>
          <a:xfrm>
            <a:off x="0" y="0"/>
            <a:ext cx="4578000" cy="6858000"/>
          </a:xfrm>
          <a:prstGeom prst="rect">
            <a:avLst/>
          </a:prstGeom>
          <a:solidFill>
            <a:srgbClr val="3279CB"/>
          </a:solidFill>
          <a:ln>
            <a:noFill/>
          </a:ln>
        </p:spPr>
        <p:txBody>
          <a:bodyPr anchorCtr="0" anchor="ctr" bIns="91425" lIns="91425" rIns="91425" tIns="91425">
            <a:noAutofit/>
          </a:bodyPr>
          <a:lstStyle/>
          <a:p>
            <a:pPr lvl="0">
              <a:spcBef>
                <a:spcPts val="0"/>
              </a:spcBef>
              <a:buNone/>
            </a:pPr>
            <a:r>
              <a:t/>
            </a:r>
            <a:endParaRPr/>
          </a:p>
        </p:txBody>
      </p:sp>
      <p:sp>
        <p:nvSpPr>
          <p:cNvPr id="72" name="Shape 72"/>
          <p:cNvSpPr txBox="1"/>
          <p:nvPr/>
        </p:nvSpPr>
        <p:spPr>
          <a:xfrm>
            <a:off x="439873" y="989791"/>
            <a:ext cx="1957200" cy="871500"/>
          </a:xfrm>
          <a:prstGeom prst="rect">
            <a:avLst/>
          </a:prstGeom>
          <a:noFill/>
          <a:ln>
            <a:noFill/>
          </a:ln>
        </p:spPr>
        <p:txBody>
          <a:bodyPr anchorCtr="0" anchor="t" bIns="91425" lIns="91425" rIns="91425" tIns="91425">
            <a:noAutofit/>
          </a:bodyPr>
          <a:lstStyle/>
          <a:p>
            <a:pPr lvl="0" rtl="0">
              <a:spcBef>
                <a:spcPts val="0"/>
              </a:spcBef>
              <a:buNone/>
            </a:pPr>
            <a:r>
              <a:rPr b="1" lang="en" sz="9600">
                <a:solidFill>
                  <a:srgbClr val="FFFFFF"/>
                </a:solidFill>
              </a:rPr>
              <a:t>“</a:t>
            </a:r>
          </a:p>
        </p:txBody>
      </p:sp>
      <p:sp>
        <p:nvSpPr>
          <p:cNvPr id="73" name="Shape 73"/>
          <p:cNvSpPr txBox="1"/>
          <p:nvPr>
            <p:ph type="title"/>
          </p:nvPr>
        </p:nvSpPr>
        <p:spPr>
          <a:xfrm>
            <a:off x="1149225" y="1477733"/>
            <a:ext cx="3226800" cy="5239500"/>
          </a:xfrm>
          <a:prstGeom prst="rect">
            <a:avLst/>
          </a:prstGeom>
        </p:spPr>
        <p:txBody>
          <a:bodyPr anchorCtr="0" anchor="t" bIns="91425" lIns="91425" rIns="91425" tIns="91425"/>
          <a:lstStyle>
            <a:lvl1pPr lvl="0" rtl="0">
              <a:spcBef>
                <a:spcPts val="0"/>
              </a:spcBef>
              <a:buClr>
                <a:srgbClr val="FFFFFF"/>
              </a:buClr>
              <a:buSzPct val="100000"/>
              <a:buFont typeface="Open Sans"/>
              <a:defRPr b="0" i="1" sz="2600">
                <a:solidFill>
                  <a:srgbClr val="FFFFFF"/>
                </a:solidFill>
                <a:latin typeface="Open Sans"/>
                <a:ea typeface="Open Sans"/>
                <a:cs typeface="Open Sans"/>
                <a:sym typeface="Open Sans"/>
              </a:defRPr>
            </a:lvl1pPr>
            <a:lvl2pPr lvl="1" rtl="0">
              <a:spcBef>
                <a:spcPts val="0"/>
              </a:spcBef>
              <a:buClr>
                <a:srgbClr val="FFFFFF"/>
              </a:buClr>
              <a:defRPr b="0" i="1">
                <a:solidFill>
                  <a:srgbClr val="FFFFFF"/>
                </a:solidFill>
              </a:defRPr>
            </a:lvl2pPr>
            <a:lvl3pPr lvl="2" rtl="0">
              <a:spcBef>
                <a:spcPts val="0"/>
              </a:spcBef>
              <a:buClr>
                <a:srgbClr val="FFFFFF"/>
              </a:buClr>
              <a:defRPr b="0" i="1">
                <a:solidFill>
                  <a:srgbClr val="FFFFFF"/>
                </a:solidFill>
              </a:defRPr>
            </a:lvl3pPr>
            <a:lvl4pPr lvl="3" rtl="0">
              <a:spcBef>
                <a:spcPts val="0"/>
              </a:spcBef>
              <a:buClr>
                <a:srgbClr val="FFFFFF"/>
              </a:buClr>
              <a:defRPr b="0" i="1">
                <a:solidFill>
                  <a:srgbClr val="FFFFFF"/>
                </a:solidFill>
              </a:defRPr>
            </a:lvl4pPr>
            <a:lvl5pPr lvl="4" rtl="0">
              <a:spcBef>
                <a:spcPts val="0"/>
              </a:spcBef>
              <a:buClr>
                <a:srgbClr val="FFFFFF"/>
              </a:buClr>
              <a:defRPr b="0" i="1">
                <a:solidFill>
                  <a:srgbClr val="FFFFFF"/>
                </a:solidFill>
              </a:defRPr>
            </a:lvl5pPr>
            <a:lvl6pPr lvl="5" rtl="0">
              <a:spcBef>
                <a:spcPts val="0"/>
              </a:spcBef>
              <a:buClr>
                <a:srgbClr val="FFFFFF"/>
              </a:buClr>
              <a:defRPr b="0" i="1">
                <a:solidFill>
                  <a:srgbClr val="FFFFFF"/>
                </a:solidFill>
              </a:defRPr>
            </a:lvl6pPr>
            <a:lvl7pPr lvl="6" rtl="0">
              <a:spcBef>
                <a:spcPts val="0"/>
              </a:spcBef>
              <a:buClr>
                <a:srgbClr val="FFFFFF"/>
              </a:buClr>
              <a:defRPr b="0" i="1">
                <a:solidFill>
                  <a:srgbClr val="FFFFFF"/>
                </a:solidFill>
              </a:defRPr>
            </a:lvl7pPr>
            <a:lvl8pPr lvl="7" rtl="0">
              <a:spcBef>
                <a:spcPts val="0"/>
              </a:spcBef>
              <a:buClr>
                <a:srgbClr val="FFFFFF"/>
              </a:buClr>
              <a:defRPr b="0" i="1">
                <a:solidFill>
                  <a:srgbClr val="FFFFFF"/>
                </a:solidFill>
              </a:defRPr>
            </a:lvl8pPr>
            <a:lvl9pPr lvl="8" rtl="0">
              <a:spcBef>
                <a:spcPts val="0"/>
              </a:spcBef>
              <a:buClr>
                <a:srgbClr val="FFFFFF"/>
              </a:buClr>
              <a:defRPr b="0" i="1">
                <a:solidFill>
                  <a:srgbClr val="FFFFFF"/>
                </a:solidFill>
              </a:defRPr>
            </a:lvl9pPr>
          </a:lstStyle>
          <a:p/>
        </p:txBody>
      </p:sp>
      <p:sp>
        <p:nvSpPr>
          <p:cNvPr id="74" name="Shape 74"/>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lgn="ctr">
              <a:spcBef>
                <a:spcPts val="0"/>
              </a:spcBef>
              <a:buNone/>
            </a:pPr>
            <a:fld id="{00000000-1234-1234-1234-123412341234}" type="slidenum">
              <a:rPr b="0" lang="en" sz="1000">
                <a:solidFill>
                  <a:srgbClr val="2A73CC"/>
                </a:solidFill>
                <a:latin typeface="Open Sans"/>
                <a:ea typeface="Open Sans"/>
                <a:cs typeface="Open Sans"/>
                <a:sym typeface="Open Sans"/>
              </a:rPr>
              <a:t>‹#›</a:t>
            </a:fld>
          </a:p>
        </p:txBody>
      </p:sp>
      <p:pic>
        <p:nvPicPr>
          <p:cNvPr descr="coursera_blue_logo-01.png" id="75" name="Shape 75"/>
          <p:cNvPicPr preferRelativeResize="0"/>
          <p:nvPr/>
        </p:nvPicPr>
        <p:blipFill>
          <a:blip r:embed="rId2">
            <a:alphaModFix/>
          </a:blip>
          <a:stretch>
            <a:fillRect/>
          </a:stretch>
        </p:blipFill>
        <p:spPr>
          <a:xfrm>
            <a:off x="7973007" y="6513025"/>
            <a:ext cx="762969" cy="152574"/>
          </a:xfrm>
          <a:prstGeom prst="rect">
            <a:avLst/>
          </a:prstGeom>
          <a:noFill/>
          <a:ln>
            <a:noFill/>
          </a:ln>
        </p:spPr>
      </p:pic>
      <p:cxnSp>
        <p:nvCxnSpPr>
          <p:cNvPr id="76" name="Shape 76"/>
          <p:cNvCxnSpPr/>
          <p:nvPr/>
        </p:nvCxnSpPr>
        <p:spPr>
          <a:xfrm>
            <a:off x="8735972" y="6486367"/>
            <a:ext cx="0" cy="230700"/>
          </a:xfrm>
          <a:prstGeom prst="straightConnector1">
            <a:avLst/>
          </a:prstGeom>
          <a:noFill/>
          <a:ln cap="flat" cmpd="sng" w="9525">
            <a:solidFill>
              <a:srgbClr val="2A73CC"/>
            </a:solidFill>
            <a:prstDash val="solid"/>
            <a:round/>
            <a:headEnd len="lg" w="lg" type="none"/>
            <a:tailEnd len="lg" w="lg"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 1 column">
    <p:spTree>
      <p:nvGrpSpPr>
        <p:cNvPr id="77" name="Shape 77"/>
        <p:cNvGrpSpPr/>
        <p:nvPr/>
      </p:nvGrpSpPr>
      <p:grpSpPr>
        <a:xfrm>
          <a:off x="0" y="0"/>
          <a:ext cx="0" cy="0"/>
          <a:chOff x="0" y="0"/>
          <a:chExt cx="0" cy="0"/>
        </a:xfrm>
      </p:grpSpPr>
      <p:sp>
        <p:nvSpPr>
          <p:cNvPr id="78" name="Shape 78"/>
          <p:cNvSpPr txBox="1"/>
          <p:nvPr>
            <p:ph type="title"/>
          </p:nvPr>
        </p:nvSpPr>
        <p:spPr>
          <a:xfrm>
            <a:off x="750575" y="191866"/>
            <a:ext cx="7971300" cy="1598099"/>
          </a:xfrm>
          <a:prstGeom prst="rect">
            <a:avLst/>
          </a:prstGeom>
        </p:spPr>
        <p:txBody>
          <a:bodyPr anchorCtr="0" anchor="t" bIns="91425" lIns="91425" rIns="91425" tIns="91425"/>
          <a:lstStyle>
            <a:lvl1pPr lvl="0" rtl="0">
              <a:spcBef>
                <a:spcPts val="0"/>
              </a:spcBef>
              <a:defRPr/>
            </a:lvl1pPr>
            <a:lvl2pPr lvl="1" rtl="0">
              <a:spcBef>
                <a:spcPts val="0"/>
              </a:spcBef>
              <a:buClr>
                <a:srgbClr val="3B404A"/>
              </a:buClr>
              <a:defRPr>
                <a:solidFill>
                  <a:srgbClr val="3B404A"/>
                </a:solidFill>
              </a:defRPr>
            </a:lvl2pPr>
            <a:lvl3pPr lvl="2" rtl="0">
              <a:spcBef>
                <a:spcPts val="0"/>
              </a:spcBef>
              <a:buClr>
                <a:srgbClr val="3B404A"/>
              </a:buClr>
              <a:defRPr>
                <a:solidFill>
                  <a:srgbClr val="3B404A"/>
                </a:solidFill>
              </a:defRPr>
            </a:lvl3pPr>
            <a:lvl4pPr lvl="3" rtl="0">
              <a:spcBef>
                <a:spcPts val="0"/>
              </a:spcBef>
              <a:buClr>
                <a:srgbClr val="3B404A"/>
              </a:buClr>
              <a:defRPr>
                <a:solidFill>
                  <a:srgbClr val="3B404A"/>
                </a:solidFill>
              </a:defRPr>
            </a:lvl4pPr>
            <a:lvl5pPr lvl="4" rtl="0">
              <a:spcBef>
                <a:spcPts val="0"/>
              </a:spcBef>
              <a:buClr>
                <a:srgbClr val="3B404A"/>
              </a:buClr>
              <a:defRPr>
                <a:solidFill>
                  <a:srgbClr val="3B404A"/>
                </a:solidFill>
              </a:defRPr>
            </a:lvl5pPr>
            <a:lvl6pPr lvl="5" rtl="0">
              <a:spcBef>
                <a:spcPts val="0"/>
              </a:spcBef>
              <a:buClr>
                <a:srgbClr val="3B404A"/>
              </a:buClr>
              <a:defRPr>
                <a:solidFill>
                  <a:srgbClr val="3B404A"/>
                </a:solidFill>
              </a:defRPr>
            </a:lvl6pPr>
            <a:lvl7pPr lvl="6" rtl="0">
              <a:spcBef>
                <a:spcPts val="0"/>
              </a:spcBef>
              <a:buClr>
                <a:srgbClr val="3B404A"/>
              </a:buClr>
              <a:defRPr>
                <a:solidFill>
                  <a:srgbClr val="3B404A"/>
                </a:solidFill>
              </a:defRPr>
            </a:lvl7pPr>
            <a:lvl8pPr lvl="7" rtl="0">
              <a:spcBef>
                <a:spcPts val="0"/>
              </a:spcBef>
              <a:buClr>
                <a:srgbClr val="3B404A"/>
              </a:buClr>
              <a:defRPr>
                <a:solidFill>
                  <a:srgbClr val="3B404A"/>
                </a:solidFill>
              </a:defRPr>
            </a:lvl8pPr>
            <a:lvl9pPr lvl="8" rtl="0">
              <a:spcBef>
                <a:spcPts val="0"/>
              </a:spcBef>
              <a:buClr>
                <a:srgbClr val="3B404A"/>
              </a:buClr>
              <a:defRPr>
                <a:solidFill>
                  <a:srgbClr val="3B404A"/>
                </a:solidFill>
              </a:defRPr>
            </a:lvl9pPr>
          </a:lstStyle>
          <a:p/>
        </p:txBody>
      </p:sp>
      <p:sp>
        <p:nvSpPr>
          <p:cNvPr id="79" name="Shape 79"/>
          <p:cNvSpPr txBox="1"/>
          <p:nvPr>
            <p:ph idx="1" type="body"/>
          </p:nvPr>
        </p:nvSpPr>
        <p:spPr>
          <a:xfrm>
            <a:off x="750575" y="1053566"/>
            <a:ext cx="8141400" cy="5349300"/>
          </a:xfrm>
          <a:prstGeom prst="rect">
            <a:avLst/>
          </a:prstGeom>
        </p:spPr>
        <p:txBody>
          <a:bodyPr anchorCtr="0" anchor="t" bIns="91425" lIns="91425" rIns="91425" tIns="91425"/>
          <a:lstStyle>
            <a:lvl1pPr lvl="0" rtl="0">
              <a:spcBef>
                <a:spcPts val="0"/>
              </a:spcBef>
              <a:buClr>
                <a:srgbClr val="000000"/>
              </a:buClr>
              <a:buFont typeface="Open Sans"/>
              <a:defRPr>
                <a:solidFill>
                  <a:srgbClr val="000000"/>
                </a:solidFill>
                <a:latin typeface="Open Sans"/>
                <a:ea typeface="Open Sans"/>
                <a:cs typeface="Open Sans"/>
                <a:sym typeface="Open Sans"/>
              </a:defRPr>
            </a:lvl1pPr>
            <a:lvl2pPr lvl="1" rtl="0">
              <a:spcBef>
                <a:spcPts val="0"/>
              </a:spcBef>
              <a:buClr>
                <a:srgbClr val="000000"/>
              </a:buClr>
              <a:buSzPct val="100000"/>
              <a:buFont typeface="Open Sans"/>
              <a:defRPr sz="1600">
                <a:solidFill>
                  <a:srgbClr val="000000"/>
                </a:solidFill>
                <a:latin typeface="Open Sans"/>
                <a:ea typeface="Open Sans"/>
                <a:cs typeface="Open Sans"/>
                <a:sym typeface="Open Sans"/>
              </a:defRPr>
            </a:lvl2pPr>
            <a:lvl3pPr lvl="2" rtl="0">
              <a:spcBef>
                <a:spcPts val="0"/>
              </a:spcBef>
              <a:buClr>
                <a:srgbClr val="000000"/>
              </a:buClr>
              <a:buSzPct val="100000"/>
              <a:buFont typeface="Open Sans"/>
              <a:defRPr sz="1600">
                <a:solidFill>
                  <a:srgbClr val="000000"/>
                </a:solidFill>
                <a:latin typeface="Open Sans"/>
                <a:ea typeface="Open Sans"/>
                <a:cs typeface="Open Sans"/>
                <a:sym typeface="Open Sans"/>
              </a:defRPr>
            </a:lvl3pPr>
            <a:lvl4pPr lvl="3" rtl="0">
              <a:spcBef>
                <a:spcPts val="0"/>
              </a:spcBef>
              <a:buClr>
                <a:srgbClr val="000000"/>
              </a:buClr>
              <a:buSzPct val="100000"/>
              <a:buFont typeface="Open Sans"/>
              <a:defRPr sz="1600">
                <a:solidFill>
                  <a:srgbClr val="000000"/>
                </a:solidFill>
                <a:latin typeface="Open Sans"/>
                <a:ea typeface="Open Sans"/>
                <a:cs typeface="Open Sans"/>
                <a:sym typeface="Open Sans"/>
              </a:defRPr>
            </a:lvl4pPr>
            <a:lvl5pPr lvl="4" rtl="0">
              <a:spcBef>
                <a:spcPts val="0"/>
              </a:spcBef>
              <a:buClr>
                <a:srgbClr val="000000"/>
              </a:buClr>
              <a:buSzPct val="100000"/>
              <a:buFont typeface="Open Sans"/>
              <a:defRPr sz="1600">
                <a:solidFill>
                  <a:srgbClr val="000000"/>
                </a:solidFill>
                <a:latin typeface="Open Sans"/>
                <a:ea typeface="Open Sans"/>
                <a:cs typeface="Open Sans"/>
                <a:sym typeface="Open Sans"/>
              </a:defRPr>
            </a:lvl5pPr>
            <a:lvl6pPr lvl="5" rtl="0">
              <a:spcBef>
                <a:spcPts val="0"/>
              </a:spcBef>
              <a:buClr>
                <a:srgbClr val="000000"/>
              </a:buClr>
              <a:buSzPct val="100000"/>
              <a:buFont typeface="Open Sans"/>
              <a:defRPr sz="1600">
                <a:solidFill>
                  <a:srgbClr val="000000"/>
                </a:solidFill>
                <a:latin typeface="Open Sans"/>
                <a:ea typeface="Open Sans"/>
                <a:cs typeface="Open Sans"/>
                <a:sym typeface="Open Sans"/>
              </a:defRPr>
            </a:lvl6pPr>
            <a:lvl7pPr lvl="6" rtl="0">
              <a:spcBef>
                <a:spcPts val="0"/>
              </a:spcBef>
              <a:buClr>
                <a:srgbClr val="000000"/>
              </a:buClr>
              <a:buSzPct val="100000"/>
              <a:buFont typeface="Open Sans"/>
              <a:defRPr sz="1600">
                <a:solidFill>
                  <a:srgbClr val="000000"/>
                </a:solidFill>
                <a:latin typeface="Open Sans"/>
                <a:ea typeface="Open Sans"/>
                <a:cs typeface="Open Sans"/>
                <a:sym typeface="Open Sans"/>
              </a:defRPr>
            </a:lvl7pPr>
            <a:lvl8pPr lvl="7" rtl="0">
              <a:spcBef>
                <a:spcPts val="0"/>
              </a:spcBef>
              <a:buClr>
                <a:srgbClr val="000000"/>
              </a:buClr>
              <a:buSzPct val="100000"/>
              <a:buFont typeface="Open Sans"/>
              <a:defRPr sz="1600">
                <a:solidFill>
                  <a:srgbClr val="000000"/>
                </a:solidFill>
                <a:latin typeface="Open Sans"/>
                <a:ea typeface="Open Sans"/>
                <a:cs typeface="Open Sans"/>
                <a:sym typeface="Open Sans"/>
              </a:defRPr>
            </a:lvl8pPr>
            <a:lvl9pPr lvl="8" rtl="0">
              <a:spcBef>
                <a:spcPts val="0"/>
              </a:spcBef>
              <a:buClr>
                <a:srgbClr val="000000"/>
              </a:buClr>
              <a:buSzPct val="100000"/>
              <a:buFont typeface="Open Sans"/>
              <a:defRPr sz="1600">
                <a:solidFill>
                  <a:srgbClr val="000000"/>
                </a:solidFill>
                <a:latin typeface="Open Sans"/>
                <a:ea typeface="Open Sans"/>
                <a:cs typeface="Open Sans"/>
                <a:sym typeface="Open Sans"/>
              </a:defRPr>
            </a:lvl9pPr>
          </a:lstStyle>
          <a:p/>
        </p:txBody>
      </p:sp>
      <p:sp>
        <p:nvSpPr>
          <p:cNvPr id="80" name="Shape 80"/>
          <p:cNvSpPr/>
          <p:nvPr/>
        </p:nvSpPr>
        <p:spPr>
          <a:xfrm>
            <a:off x="9089700" y="0"/>
            <a:ext cx="54300" cy="6858000"/>
          </a:xfrm>
          <a:prstGeom prst="rect">
            <a:avLst/>
          </a:prstGeom>
          <a:solidFill>
            <a:srgbClr val="3279CB"/>
          </a:solidFill>
          <a:ln>
            <a:noFill/>
          </a:ln>
        </p:spPr>
        <p:txBody>
          <a:bodyPr anchorCtr="0" anchor="ctr" bIns="91425" lIns="91425" rIns="91425" tIns="91425">
            <a:noAutofit/>
          </a:bodyPr>
          <a:lstStyle/>
          <a:p>
            <a:pPr lvl="0" rtl="0">
              <a:spcBef>
                <a:spcPts val="0"/>
              </a:spcBef>
              <a:buNone/>
            </a:pPr>
            <a:r>
              <a:t/>
            </a:r>
            <a:endParaRPr>
              <a:solidFill>
                <a:srgbClr val="2A73CC"/>
              </a:solidFill>
            </a:endParaRPr>
          </a:p>
        </p:txBody>
      </p:sp>
      <p:sp>
        <p:nvSpPr>
          <p:cNvPr id="81" name="Shape 81"/>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lgn="ctr">
              <a:spcBef>
                <a:spcPts val="0"/>
              </a:spcBef>
              <a:buNone/>
            </a:pPr>
            <a:fld id="{00000000-1234-1234-1234-123412341234}" type="slidenum">
              <a:rPr b="0" lang="en" sz="1000">
                <a:solidFill>
                  <a:srgbClr val="2A73CC"/>
                </a:solidFill>
                <a:latin typeface="Open Sans"/>
                <a:ea typeface="Open Sans"/>
                <a:cs typeface="Open Sans"/>
                <a:sym typeface="Open Sans"/>
              </a:rPr>
              <a:t>‹#›</a:t>
            </a:fld>
          </a:p>
        </p:txBody>
      </p:sp>
      <p:pic>
        <p:nvPicPr>
          <p:cNvPr descr="coursera_blue_logo-01.png" id="82" name="Shape 82"/>
          <p:cNvPicPr preferRelativeResize="0"/>
          <p:nvPr/>
        </p:nvPicPr>
        <p:blipFill>
          <a:blip r:embed="rId2">
            <a:alphaModFix/>
          </a:blip>
          <a:stretch>
            <a:fillRect/>
          </a:stretch>
        </p:blipFill>
        <p:spPr>
          <a:xfrm>
            <a:off x="7973007" y="6513025"/>
            <a:ext cx="762969" cy="152574"/>
          </a:xfrm>
          <a:prstGeom prst="rect">
            <a:avLst/>
          </a:prstGeom>
          <a:noFill/>
          <a:ln>
            <a:noFill/>
          </a:ln>
        </p:spPr>
      </p:pic>
      <p:cxnSp>
        <p:nvCxnSpPr>
          <p:cNvPr id="83" name="Shape 83"/>
          <p:cNvCxnSpPr/>
          <p:nvPr/>
        </p:nvCxnSpPr>
        <p:spPr>
          <a:xfrm>
            <a:off x="8735972" y="6486367"/>
            <a:ext cx="0" cy="230700"/>
          </a:xfrm>
          <a:prstGeom prst="straightConnector1">
            <a:avLst/>
          </a:prstGeom>
          <a:noFill/>
          <a:ln cap="flat" cmpd="sng" w="9525">
            <a:solidFill>
              <a:srgbClr val="2A73CC"/>
            </a:solidFill>
            <a:prstDash val="solid"/>
            <a:round/>
            <a:headEnd len="lg" w="lg" type="none"/>
            <a:tailEnd len="lg" w="lg"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1 column 1">
    <p:spTree>
      <p:nvGrpSpPr>
        <p:cNvPr id="84" name="Shape 84"/>
        <p:cNvGrpSpPr/>
        <p:nvPr/>
      </p:nvGrpSpPr>
      <p:grpSpPr>
        <a:xfrm>
          <a:off x="0" y="0"/>
          <a:ext cx="0" cy="0"/>
          <a:chOff x="0" y="0"/>
          <a:chExt cx="0" cy="0"/>
        </a:xfrm>
      </p:grpSpPr>
      <p:sp>
        <p:nvSpPr>
          <p:cNvPr id="85" name="Shape 85"/>
          <p:cNvSpPr txBox="1"/>
          <p:nvPr>
            <p:ph type="title"/>
          </p:nvPr>
        </p:nvSpPr>
        <p:spPr>
          <a:xfrm>
            <a:off x="1512250" y="191866"/>
            <a:ext cx="7209600" cy="1598099"/>
          </a:xfrm>
          <a:prstGeom prst="rect">
            <a:avLst/>
          </a:prstGeom>
        </p:spPr>
        <p:txBody>
          <a:bodyPr anchorCtr="0" anchor="t" bIns="91425" lIns="91425" rIns="91425" tIns="91425"/>
          <a:lstStyle>
            <a:lvl1pPr lvl="0" rtl="0">
              <a:spcBef>
                <a:spcPts val="0"/>
              </a:spcBef>
              <a:defRPr/>
            </a:lvl1pPr>
            <a:lvl2pPr lvl="1" rtl="0">
              <a:spcBef>
                <a:spcPts val="0"/>
              </a:spcBef>
              <a:buClr>
                <a:srgbClr val="3B404A"/>
              </a:buClr>
              <a:defRPr>
                <a:solidFill>
                  <a:srgbClr val="3B404A"/>
                </a:solidFill>
              </a:defRPr>
            </a:lvl2pPr>
            <a:lvl3pPr lvl="2" rtl="0">
              <a:spcBef>
                <a:spcPts val="0"/>
              </a:spcBef>
              <a:buClr>
                <a:srgbClr val="3B404A"/>
              </a:buClr>
              <a:defRPr>
                <a:solidFill>
                  <a:srgbClr val="3B404A"/>
                </a:solidFill>
              </a:defRPr>
            </a:lvl3pPr>
            <a:lvl4pPr lvl="3" rtl="0">
              <a:spcBef>
                <a:spcPts val="0"/>
              </a:spcBef>
              <a:buClr>
                <a:srgbClr val="3B404A"/>
              </a:buClr>
              <a:defRPr>
                <a:solidFill>
                  <a:srgbClr val="3B404A"/>
                </a:solidFill>
              </a:defRPr>
            </a:lvl4pPr>
            <a:lvl5pPr lvl="4" rtl="0">
              <a:spcBef>
                <a:spcPts val="0"/>
              </a:spcBef>
              <a:buClr>
                <a:srgbClr val="3B404A"/>
              </a:buClr>
              <a:defRPr>
                <a:solidFill>
                  <a:srgbClr val="3B404A"/>
                </a:solidFill>
              </a:defRPr>
            </a:lvl5pPr>
            <a:lvl6pPr lvl="5" rtl="0">
              <a:spcBef>
                <a:spcPts val="0"/>
              </a:spcBef>
              <a:buClr>
                <a:srgbClr val="3B404A"/>
              </a:buClr>
              <a:defRPr>
                <a:solidFill>
                  <a:srgbClr val="3B404A"/>
                </a:solidFill>
              </a:defRPr>
            </a:lvl6pPr>
            <a:lvl7pPr lvl="6" rtl="0">
              <a:spcBef>
                <a:spcPts val="0"/>
              </a:spcBef>
              <a:buClr>
                <a:srgbClr val="3B404A"/>
              </a:buClr>
              <a:defRPr>
                <a:solidFill>
                  <a:srgbClr val="3B404A"/>
                </a:solidFill>
              </a:defRPr>
            </a:lvl7pPr>
            <a:lvl8pPr lvl="7" rtl="0">
              <a:spcBef>
                <a:spcPts val="0"/>
              </a:spcBef>
              <a:buClr>
                <a:srgbClr val="3B404A"/>
              </a:buClr>
              <a:defRPr>
                <a:solidFill>
                  <a:srgbClr val="3B404A"/>
                </a:solidFill>
              </a:defRPr>
            </a:lvl8pPr>
            <a:lvl9pPr lvl="8" rtl="0">
              <a:spcBef>
                <a:spcPts val="0"/>
              </a:spcBef>
              <a:buClr>
                <a:srgbClr val="3B404A"/>
              </a:buClr>
              <a:defRPr>
                <a:solidFill>
                  <a:srgbClr val="3B404A"/>
                </a:solidFill>
              </a:defRPr>
            </a:lvl9pPr>
          </a:lstStyle>
          <a:p/>
        </p:txBody>
      </p:sp>
      <p:sp>
        <p:nvSpPr>
          <p:cNvPr id="86" name="Shape 86"/>
          <p:cNvSpPr txBox="1"/>
          <p:nvPr>
            <p:ph idx="1" type="body"/>
          </p:nvPr>
        </p:nvSpPr>
        <p:spPr>
          <a:xfrm>
            <a:off x="1512250" y="1043700"/>
            <a:ext cx="7209600" cy="5359200"/>
          </a:xfrm>
          <a:prstGeom prst="rect">
            <a:avLst/>
          </a:prstGeom>
        </p:spPr>
        <p:txBody>
          <a:bodyPr anchorCtr="0" anchor="t" bIns="91425" lIns="91425" rIns="91425" tIns="91425"/>
          <a:lstStyle>
            <a:lvl1pPr lvl="0" rtl="0">
              <a:spcBef>
                <a:spcPts val="0"/>
              </a:spcBef>
              <a:buClr>
                <a:srgbClr val="000000"/>
              </a:buClr>
              <a:buFont typeface="Open Sans"/>
              <a:defRPr>
                <a:solidFill>
                  <a:srgbClr val="000000"/>
                </a:solidFill>
                <a:latin typeface="Open Sans"/>
                <a:ea typeface="Open Sans"/>
                <a:cs typeface="Open Sans"/>
                <a:sym typeface="Open Sans"/>
              </a:defRPr>
            </a:lvl1pPr>
            <a:lvl2pPr lvl="1" rtl="0">
              <a:spcBef>
                <a:spcPts val="0"/>
              </a:spcBef>
              <a:buClr>
                <a:srgbClr val="000000"/>
              </a:buClr>
              <a:buSzPct val="100000"/>
              <a:buFont typeface="Open Sans"/>
              <a:defRPr sz="1600">
                <a:solidFill>
                  <a:srgbClr val="000000"/>
                </a:solidFill>
                <a:latin typeface="Open Sans"/>
                <a:ea typeface="Open Sans"/>
                <a:cs typeface="Open Sans"/>
                <a:sym typeface="Open Sans"/>
              </a:defRPr>
            </a:lvl2pPr>
            <a:lvl3pPr lvl="2" rtl="0">
              <a:spcBef>
                <a:spcPts val="0"/>
              </a:spcBef>
              <a:buClr>
                <a:srgbClr val="000000"/>
              </a:buClr>
              <a:buSzPct val="100000"/>
              <a:buFont typeface="Open Sans"/>
              <a:defRPr sz="1600">
                <a:solidFill>
                  <a:srgbClr val="000000"/>
                </a:solidFill>
                <a:latin typeface="Open Sans"/>
                <a:ea typeface="Open Sans"/>
                <a:cs typeface="Open Sans"/>
                <a:sym typeface="Open Sans"/>
              </a:defRPr>
            </a:lvl3pPr>
            <a:lvl4pPr lvl="3" rtl="0">
              <a:spcBef>
                <a:spcPts val="0"/>
              </a:spcBef>
              <a:buClr>
                <a:srgbClr val="000000"/>
              </a:buClr>
              <a:buSzPct val="100000"/>
              <a:buFont typeface="Open Sans"/>
              <a:defRPr sz="1600">
                <a:solidFill>
                  <a:srgbClr val="000000"/>
                </a:solidFill>
                <a:latin typeface="Open Sans"/>
                <a:ea typeface="Open Sans"/>
                <a:cs typeface="Open Sans"/>
                <a:sym typeface="Open Sans"/>
              </a:defRPr>
            </a:lvl4pPr>
            <a:lvl5pPr lvl="4" rtl="0">
              <a:spcBef>
                <a:spcPts val="0"/>
              </a:spcBef>
              <a:buClr>
                <a:srgbClr val="000000"/>
              </a:buClr>
              <a:buSzPct val="100000"/>
              <a:buFont typeface="Open Sans"/>
              <a:defRPr sz="1600">
                <a:solidFill>
                  <a:srgbClr val="000000"/>
                </a:solidFill>
                <a:latin typeface="Open Sans"/>
                <a:ea typeface="Open Sans"/>
                <a:cs typeface="Open Sans"/>
                <a:sym typeface="Open Sans"/>
              </a:defRPr>
            </a:lvl5pPr>
            <a:lvl6pPr lvl="5" rtl="0">
              <a:spcBef>
                <a:spcPts val="0"/>
              </a:spcBef>
              <a:buClr>
                <a:srgbClr val="000000"/>
              </a:buClr>
              <a:buSzPct val="100000"/>
              <a:buFont typeface="Open Sans"/>
              <a:defRPr sz="1600">
                <a:solidFill>
                  <a:srgbClr val="000000"/>
                </a:solidFill>
                <a:latin typeface="Open Sans"/>
                <a:ea typeface="Open Sans"/>
                <a:cs typeface="Open Sans"/>
                <a:sym typeface="Open Sans"/>
              </a:defRPr>
            </a:lvl6pPr>
            <a:lvl7pPr lvl="6" rtl="0">
              <a:spcBef>
                <a:spcPts val="0"/>
              </a:spcBef>
              <a:buClr>
                <a:srgbClr val="000000"/>
              </a:buClr>
              <a:buSzPct val="100000"/>
              <a:buFont typeface="Open Sans"/>
              <a:defRPr sz="1600">
                <a:solidFill>
                  <a:srgbClr val="000000"/>
                </a:solidFill>
                <a:latin typeface="Open Sans"/>
                <a:ea typeface="Open Sans"/>
                <a:cs typeface="Open Sans"/>
                <a:sym typeface="Open Sans"/>
              </a:defRPr>
            </a:lvl7pPr>
            <a:lvl8pPr lvl="7" rtl="0">
              <a:spcBef>
                <a:spcPts val="0"/>
              </a:spcBef>
              <a:buClr>
                <a:srgbClr val="000000"/>
              </a:buClr>
              <a:buSzPct val="100000"/>
              <a:buFont typeface="Open Sans"/>
              <a:defRPr sz="1600">
                <a:solidFill>
                  <a:srgbClr val="000000"/>
                </a:solidFill>
                <a:latin typeface="Open Sans"/>
                <a:ea typeface="Open Sans"/>
                <a:cs typeface="Open Sans"/>
                <a:sym typeface="Open Sans"/>
              </a:defRPr>
            </a:lvl8pPr>
            <a:lvl9pPr lvl="8" rtl="0">
              <a:spcBef>
                <a:spcPts val="0"/>
              </a:spcBef>
              <a:buClr>
                <a:srgbClr val="000000"/>
              </a:buClr>
              <a:buSzPct val="100000"/>
              <a:buFont typeface="Open Sans"/>
              <a:defRPr sz="1600">
                <a:solidFill>
                  <a:srgbClr val="000000"/>
                </a:solidFill>
                <a:latin typeface="Open Sans"/>
                <a:ea typeface="Open Sans"/>
                <a:cs typeface="Open Sans"/>
                <a:sym typeface="Open Sans"/>
              </a:defRPr>
            </a:lvl9pPr>
          </a:lstStyle>
          <a:p/>
        </p:txBody>
      </p:sp>
      <p:sp>
        <p:nvSpPr>
          <p:cNvPr id="87" name="Shape 87"/>
          <p:cNvSpPr/>
          <p:nvPr/>
        </p:nvSpPr>
        <p:spPr>
          <a:xfrm>
            <a:off x="0" y="0"/>
            <a:ext cx="1253700" cy="6858000"/>
          </a:xfrm>
          <a:prstGeom prst="rect">
            <a:avLst/>
          </a:prstGeom>
          <a:solidFill>
            <a:srgbClr val="2A73CC"/>
          </a:solidFill>
          <a:ln>
            <a:noFill/>
          </a:ln>
        </p:spPr>
        <p:txBody>
          <a:bodyPr anchorCtr="0" anchor="ctr" bIns="91425" lIns="91425" rIns="91425" tIns="91425">
            <a:noAutofit/>
          </a:bodyPr>
          <a:lstStyle/>
          <a:p>
            <a:pPr lvl="0">
              <a:spcBef>
                <a:spcPts val="0"/>
              </a:spcBef>
              <a:buNone/>
            </a:pPr>
            <a:r>
              <a:t/>
            </a:r>
            <a:endParaRPr/>
          </a:p>
        </p:txBody>
      </p:sp>
      <p:sp>
        <p:nvSpPr>
          <p:cNvPr id="88" name="Shape 88"/>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lgn="ctr">
              <a:spcBef>
                <a:spcPts val="0"/>
              </a:spcBef>
              <a:buNone/>
            </a:pPr>
            <a:fld id="{00000000-1234-1234-1234-123412341234}" type="slidenum">
              <a:rPr b="0" lang="en" sz="1000">
                <a:solidFill>
                  <a:srgbClr val="2A73CC"/>
                </a:solidFill>
                <a:latin typeface="Open Sans"/>
                <a:ea typeface="Open Sans"/>
                <a:cs typeface="Open Sans"/>
                <a:sym typeface="Open Sans"/>
              </a:rPr>
              <a:t>‹#›</a:t>
            </a:fld>
          </a:p>
        </p:txBody>
      </p:sp>
      <p:pic>
        <p:nvPicPr>
          <p:cNvPr descr="coursera_blue_logo-01.png" id="89" name="Shape 89"/>
          <p:cNvPicPr preferRelativeResize="0"/>
          <p:nvPr/>
        </p:nvPicPr>
        <p:blipFill>
          <a:blip r:embed="rId2">
            <a:alphaModFix/>
          </a:blip>
          <a:stretch>
            <a:fillRect/>
          </a:stretch>
        </p:blipFill>
        <p:spPr>
          <a:xfrm>
            <a:off x="7973007" y="6513025"/>
            <a:ext cx="762969" cy="152574"/>
          </a:xfrm>
          <a:prstGeom prst="rect">
            <a:avLst/>
          </a:prstGeom>
          <a:noFill/>
          <a:ln>
            <a:noFill/>
          </a:ln>
        </p:spPr>
      </p:pic>
      <p:cxnSp>
        <p:nvCxnSpPr>
          <p:cNvPr id="90" name="Shape 90"/>
          <p:cNvCxnSpPr/>
          <p:nvPr/>
        </p:nvCxnSpPr>
        <p:spPr>
          <a:xfrm>
            <a:off x="8735972" y="6486367"/>
            <a:ext cx="0" cy="230700"/>
          </a:xfrm>
          <a:prstGeom prst="straightConnector1">
            <a:avLst/>
          </a:prstGeom>
          <a:noFill/>
          <a:ln cap="flat" cmpd="sng" w="9525">
            <a:solidFill>
              <a:srgbClr val="2A73CC"/>
            </a:solidFill>
            <a:prstDash val="solid"/>
            <a:round/>
            <a:headEnd len="lg" w="lg" type="none"/>
            <a:tailEnd len="lg" w="lg"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1 column 1 2">
    <p:spTree>
      <p:nvGrpSpPr>
        <p:cNvPr id="91" name="Shape 91"/>
        <p:cNvGrpSpPr/>
        <p:nvPr/>
      </p:nvGrpSpPr>
      <p:grpSpPr>
        <a:xfrm>
          <a:off x="0" y="0"/>
          <a:ext cx="0" cy="0"/>
          <a:chOff x="0" y="0"/>
          <a:chExt cx="0" cy="0"/>
        </a:xfrm>
      </p:grpSpPr>
      <p:sp>
        <p:nvSpPr>
          <p:cNvPr id="92" name="Shape 92"/>
          <p:cNvSpPr txBox="1"/>
          <p:nvPr>
            <p:ph type="title"/>
          </p:nvPr>
        </p:nvSpPr>
        <p:spPr>
          <a:xfrm>
            <a:off x="1512250" y="191866"/>
            <a:ext cx="7209600" cy="1598099"/>
          </a:xfrm>
          <a:prstGeom prst="rect">
            <a:avLst/>
          </a:prstGeom>
        </p:spPr>
        <p:txBody>
          <a:bodyPr anchorCtr="0" anchor="t" bIns="91425" lIns="91425" rIns="91425" tIns="91425"/>
          <a:lstStyle>
            <a:lvl1pPr lvl="0" rtl="0">
              <a:spcBef>
                <a:spcPts val="0"/>
              </a:spcBef>
              <a:defRPr/>
            </a:lvl1pPr>
            <a:lvl2pPr lvl="1" rtl="0">
              <a:spcBef>
                <a:spcPts val="0"/>
              </a:spcBef>
              <a:buClr>
                <a:srgbClr val="3B404A"/>
              </a:buClr>
              <a:defRPr>
                <a:solidFill>
                  <a:srgbClr val="3B404A"/>
                </a:solidFill>
              </a:defRPr>
            </a:lvl2pPr>
            <a:lvl3pPr lvl="2" rtl="0">
              <a:spcBef>
                <a:spcPts val="0"/>
              </a:spcBef>
              <a:buClr>
                <a:srgbClr val="3B404A"/>
              </a:buClr>
              <a:defRPr>
                <a:solidFill>
                  <a:srgbClr val="3B404A"/>
                </a:solidFill>
              </a:defRPr>
            </a:lvl3pPr>
            <a:lvl4pPr lvl="3" rtl="0">
              <a:spcBef>
                <a:spcPts val="0"/>
              </a:spcBef>
              <a:buClr>
                <a:srgbClr val="3B404A"/>
              </a:buClr>
              <a:defRPr>
                <a:solidFill>
                  <a:srgbClr val="3B404A"/>
                </a:solidFill>
              </a:defRPr>
            </a:lvl4pPr>
            <a:lvl5pPr lvl="4" rtl="0">
              <a:spcBef>
                <a:spcPts val="0"/>
              </a:spcBef>
              <a:buClr>
                <a:srgbClr val="3B404A"/>
              </a:buClr>
              <a:defRPr>
                <a:solidFill>
                  <a:srgbClr val="3B404A"/>
                </a:solidFill>
              </a:defRPr>
            </a:lvl5pPr>
            <a:lvl6pPr lvl="5" rtl="0">
              <a:spcBef>
                <a:spcPts val="0"/>
              </a:spcBef>
              <a:buClr>
                <a:srgbClr val="3B404A"/>
              </a:buClr>
              <a:defRPr>
                <a:solidFill>
                  <a:srgbClr val="3B404A"/>
                </a:solidFill>
              </a:defRPr>
            </a:lvl6pPr>
            <a:lvl7pPr lvl="6" rtl="0">
              <a:spcBef>
                <a:spcPts val="0"/>
              </a:spcBef>
              <a:buClr>
                <a:srgbClr val="3B404A"/>
              </a:buClr>
              <a:defRPr>
                <a:solidFill>
                  <a:srgbClr val="3B404A"/>
                </a:solidFill>
              </a:defRPr>
            </a:lvl7pPr>
            <a:lvl8pPr lvl="7" rtl="0">
              <a:spcBef>
                <a:spcPts val="0"/>
              </a:spcBef>
              <a:buClr>
                <a:srgbClr val="3B404A"/>
              </a:buClr>
              <a:defRPr>
                <a:solidFill>
                  <a:srgbClr val="3B404A"/>
                </a:solidFill>
              </a:defRPr>
            </a:lvl8pPr>
            <a:lvl9pPr lvl="8" rtl="0">
              <a:spcBef>
                <a:spcPts val="0"/>
              </a:spcBef>
              <a:buClr>
                <a:srgbClr val="3B404A"/>
              </a:buClr>
              <a:defRPr>
                <a:solidFill>
                  <a:srgbClr val="3B404A"/>
                </a:solidFill>
              </a:defRPr>
            </a:lvl9pPr>
          </a:lstStyle>
          <a:p/>
        </p:txBody>
      </p:sp>
      <p:sp>
        <p:nvSpPr>
          <p:cNvPr id="93" name="Shape 93"/>
          <p:cNvSpPr txBox="1"/>
          <p:nvPr>
            <p:ph idx="1" type="body"/>
          </p:nvPr>
        </p:nvSpPr>
        <p:spPr>
          <a:xfrm>
            <a:off x="1512250" y="1043700"/>
            <a:ext cx="7209600" cy="5359200"/>
          </a:xfrm>
          <a:prstGeom prst="rect">
            <a:avLst/>
          </a:prstGeom>
        </p:spPr>
        <p:txBody>
          <a:bodyPr anchorCtr="0" anchor="t" bIns="91425" lIns="91425" rIns="91425" tIns="91425"/>
          <a:lstStyle>
            <a:lvl1pPr lvl="0" rtl="0">
              <a:spcBef>
                <a:spcPts val="0"/>
              </a:spcBef>
              <a:buClr>
                <a:srgbClr val="000000"/>
              </a:buClr>
              <a:buFont typeface="Open Sans"/>
              <a:defRPr>
                <a:solidFill>
                  <a:srgbClr val="000000"/>
                </a:solidFill>
                <a:latin typeface="Open Sans"/>
                <a:ea typeface="Open Sans"/>
                <a:cs typeface="Open Sans"/>
                <a:sym typeface="Open Sans"/>
              </a:defRPr>
            </a:lvl1pPr>
            <a:lvl2pPr lvl="1" rtl="0">
              <a:spcBef>
                <a:spcPts val="0"/>
              </a:spcBef>
              <a:buClr>
                <a:srgbClr val="000000"/>
              </a:buClr>
              <a:buSzPct val="100000"/>
              <a:buFont typeface="Open Sans"/>
              <a:defRPr sz="1600">
                <a:solidFill>
                  <a:srgbClr val="000000"/>
                </a:solidFill>
                <a:latin typeface="Open Sans"/>
                <a:ea typeface="Open Sans"/>
                <a:cs typeface="Open Sans"/>
                <a:sym typeface="Open Sans"/>
              </a:defRPr>
            </a:lvl2pPr>
            <a:lvl3pPr lvl="2" rtl="0">
              <a:spcBef>
                <a:spcPts val="0"/>
              </a:spcBef>
              <a:buClr>
                <a:srgbClr val="000000"/>
              </a:buClr>
              <a:buSzPct val="100000"/>
              <a:buFont typeface="Open Sans"/>
              <a:defRPr sz="1600">
                <a:solidFill>
                  <a:srgbClr val="000000"/>
                </a:solidFill>
                <a:latin typeface="Open Sans"/>
                <a:ea typeface="Open Sans"/>
                <a:cs typeface="Open Sans"/>
                <a:sym typeface="Open Sans"/>
              </a:defRPr>
            </a:lvl3pPr>
            <a:lvl4pPr lvl="3" rtl="0">
              <a:spcBef>
                <a:spcPts val="0"/>
              </a:spcBef>
              <a:buClr>
                <a:srgbClr val="000000"/>
              </a:buClr>
              <a:buSzPct val="100000"/>
              <a:buFont typeface="Open Sans"/>
              <a:defRPr sz="1600">
                <a:solidFill>
                  <a:srgbClr val="000000"/>
                </a:solidFill>
                <a:latin typeface="Open Sans"/>
                <a:ea typeface="Open Sans"/>
                <a:cs typeface="Open Sans"/>
                <a:sym typeface="Open Sans"/>
              </a:defRPr>
            </a:lvl4pPr>
            <a:lvl5pPr lvl="4" rtl="0">
              <a:spcBef>
                <a:spcPts val="0"/>
              </a:spcBef>
              <a:buClr>
                <a:srgbClr val="000000"/>
              </a:buClr>
              <a:buSzPct val="100000"/>
              <a:buFont typeface="Open Sans"/>
              <a:defRPr sz="1600">
                <a:solidFill>
                  <a:srgbClr val="000000"/>
                </a:solidFill>
                <a:latin typeface="Open Sans"/>
                <a:ea typeface="Open Sans"/>
                <a:cs typeface="Open Sans"/>
                <a:sym typeface="Open Sans"/>
              </a:defRPr>
            </a:lvl5pPr>
            <a:lvl6pPr lvl="5" rtl="0">
              <a:spcBef>
                <a:spcPts val="0"/>
              </a:spcBef>
              <a:buClr>
                <a:srgbClr val="000000"/>
              </a:buClr>
              <a:buSzPct val="100000"/>
              <a:buFont typeface="Open Sans"/>
              <a:defRPr sz="1600">
                <a:solidFill>
                  <a:srgbClr val="000000"/>
                </a:solidFill>
                <a:latin typeface="Open Sans"/>
                <a:ea typeface="Open Sans"/>
                <a:cs typeface="Open Sans"/>
                <a:sym typeface="Open Sans"/>
              </a:defRPr>
            </a:lvl6pPr>
            <a:lvl7pPr lvl="6" rtl="0">
              <a:spcBef>
                <a:spcPts val="0"/>
              </a:spcBef>
              <a:buClr>
                <a:srgbClr val="000000"/>
              </a:buClr>
              <a:buSzPct val="100000"/>
              <a:buFont typeface="Open Sans"/>
              <a:defRPr sz="1600">
                <a:solidFill>
                  <a:srgbClr val="000000"/>
                </a:solidFill>
                <a:latin typeface="Open Sans"/>
                <a:ea typeface="Open Sans"/>
                <a:cs typeface="Open Sans"/>
                <a:sym typeface="Open Sans"/>
              </a:defRPr>
            </a:lvl7pPr>
            <a:lvl8pPr lvl="7" rtl="0">
              <a:spcBef>
                <a:spcPts val="0"/>
              </a:spcBef>
              <a:buClr>
                <a:srgbClr val="000000"/>
              </a:buClr>
              <a:buSzPct val="100000"/>
              <a:buFont typeface="Open Sans"/>
              <a:defRPr sz="1600">
                <a:solidFill>
                  <a:srgbClr val="000000"/>
                </a:solidFill>
                <a:latin typeface="Open Sans"/>
                <a:ea typeface="Open Sans"/>
                <a:cs typeface="Open Sans"/>
                <a:sym typeface="Open Sans"/>
              </a:defRPr>
            </a:lvl8pPr>
            <a:lvl9pPr lvl="8" rtl="0">
              <a:spcBef>
                <a:spcPts val="0"/>
              </a:spcBef>
              <a:buClr>
                <a:srgbClr val="000000"/>
              </a:buClr>
              <a:buSzPct val="100000"/>
              <a:buFont typeface="Open Sans"/>
              <a:defRPr sz="1600">
                <a:solidFill>
                  <a:srgbClr val="000000"/>
                </a:solidFill>
                <a:latin typeface="Open Sans"/>
                <a:ea typeface="Open Sans"/>
                <a:cs typeface="Open Sans"/>
                <a:sym typeface="Open Sans"/>
              </a:defRPr>
            </a:lvl9pPr>
          </a:lstStyle>
          <a:p/>
        </p:txBody>
      </p:sp>
      <p:sp>
        <p:nvSpPr>
          <p:cNvPr id="94" name="Shape 94"/>
          <p:cNvSpPr/>
          <p:nvPr/>
        </p:nvSpPr>
        <p:spPr>
          <a:xfrm>
            <a:off x="0" y="0"/>
            <a:ext cx="1253700" cy="6858000"/>
          </a:xfrm>
          <a:prstGeom prst="rect">
            <a:avLst/>
          </a:prstGeom>
          <a:solidFill>
            <a:srgbClr val="EE4498"/>
          </a:solidFill>
          <a:ln>
            <a:noFill/>
          </a:ln>
        </p:spPr>
        <p:txBody>
          <a:bodyPr anchorCtr="0" anchor="ctr" bIns="91425" lIns="91425" rIns="91425" tIns="91425">
            <a:noAutofit/>
          </a:bodyPr>
          <a:lstStyle/>
          <a:p>
            <a:pPr lvl="0">
              <a:spcBef>
                <a:spcPts val="0"/>
              </a:spcBef>
              <a:buNone/>
            </a:pPr>
            <a:r>
              <a:t/>
            </a:r>
            <a:endParaRPr/>
          </a:p>
        </p:txBody>
      </p:sp>
      <p:sp>
        <p:nvSpPr>
          <p:cNvPr id="95" name="Shape 95"/>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lgn="ctr">
              <a:spcBef>
                <a:spcPts val="0"/>
              </a:spcBef>
              <a:buNone/>
            </a:pPr>
            <a:fld id="{00000000-1234-1234-1234-123412341234}" type="slidenum">
              <a:rPr b="0" lang="en" sz="1000">
                <a:solidFill>
                  <a:srgbClr val="2A73CC"/>
                </a:solidFill>
                <a:latin typeface="Open Sans"/>
                <a:ea typeface="Open Sans"/>
                <a:cs typeface="Open Sans"/>
                <a:sym typeface="Open Sans"/>
              </a:rPr>
              <a:t>‹#›</a:t>
            </a:fld>
          </a:p>
        </p:txBody>
      </p:sp>
      <p:pic>
        <p:nvPicPr>
          <p:cNvPr descr="coursera_blue_logo-01.png" id="96" name="Shape 96"/>
          <p:cNvPicPr preferRelativeResize="0"/>
          <p:nvPr/>
        </p:nvPicPr>
        <p:blipFill>
          <a:blip r:embed="rId2">
            <a:alphaModFix/>
          </a:blip>
          <a:stretch>
            <a:fillRect/>
          </a:stretch>
        </p:blipFill>
        <p:spPr>
          <a:xfrm>
            <a:off x="7973007" y="6513025"/>
            <a:ext cx="762969" cy="152574"/>
          </a:xfrm>
          <a:prstGeom prst="rect">
            <a:avLst/>
          </a:prstGeom>
          <a:noFill/>
          <a:ln>
            <a:noFill/>
          </a:ln>
        </p:spPr>
      </p:pic>
      <p:cxnSp>
        <p:nvCxnSpPr>
          <p:cNvPr id="97" name="Shape 97"/>
          <p:cNvCxnSpPr/>
          <p:nvPr/>
        </p:nvCxnSpPr>
        <p:spPr>
          <a:xfrm>
            <a:off x="8735972" y="6486367"/>
            <a:ext cx="0" cy="230700"/>
          </a:xfrm>
          <a:prstGeom prst="straightConnector1">
            <a:avLst/>
          </a:prstGeom>
          <a:noFill/>
          <a:ln cap="flat" cmpd="sng" w="9525">
            <a:solidFill>
              <a:srgbClr val="2A73CC"/>
            </a:solidFill>
            <a:prstDash val="solid"/>
            <a:round/>
            <a:headEnd len="lg" w="lg" type="none"/>
            <a:tailEnd len="lg" w="lg"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1 column 1 1">
    <p:spTree>
      <p:nvGrpSpPr>
        <p:cNvPr id="98" name="Shape 98"/>
        <p:cNvGrpSpPr/>
        <p:nvPr/>
      </p:nvGrpSpPr>
      <p:grpSpPr>
        <a:xfrm>
          <a:off x="0" y="0"/>
          <a:ext cx="0" cy="0"/>
          <a:chOff x="0" y="0"/>
          <a:chExt cx="0" cy="0"/>
        </a:xfrm>
      </p:grpSpPr>
      <p:sp>
        <p:nvSpPr>
          <p:cNvPr id="99" name="Shape 99"/>
          <p:cNvSpPr txBox="1"/>
          <p:nvPr>
            <p:ph type="title"/>
          </p:nvPr>
        </p:nvSpPr>
        <p:spPr>
          <a:xfrm>
            <a:off x="1512250" y="191866"/>
            <a:ext cx="7209600" cy="1598099"/>
          </a:xfrm>
          <a:prstGeom prst="rect">
            <a:avLst/>
          </a:prstGeom>
        </p:spPr>
        <p:txBody>
          <a:bodyPr anchorCtr="0" anchor="t" bIns="91425" lIns="91425" rIns="91425" tIns="91425"/>
          <a:lstStyle>
            <a:lvl1pPr lvl="0" rtl="0">
              <a:spcBef>
                <a:spcPts val="0"/>
              </a:spcBef>
              <a:defRPr/>
            </a:lvl1pPr>
            <a:lvl2pPr lvl="1" rtl="0">
              <a:spcBef>
                <a:spcPts val="0"/>
              </a:spcBef>
              <a:buClr>
                <a:srgbClr val="3B404A"/>
              </a:buClr>
              <a:defRPr>
                <a:solidFill>
                  <a:srgbClr val="3B404A"/>
                </a:solidFill>
              </a:defRPr>
            </a:lvl2pPr>
            <a:lvl3pPr lvl="2" rtl="0">
              <a:spcBef>
                <a:spcPts val="0"/>
              </a:spcBef>
              <a:buClr>
                <a:srgbClr val="3B404A"/>
              </a:buClr>
              <a:defRPr>
                <a:solidFill>
                  <a:srgbClr val="3B404A"/>
                </a:solidFill>
              </a:defRPr>
            </a:lvl3pPr>
            <a:lvl4pPr lvl="3" rtl="0">
              <a:spcBef>
                <a:spcPts val="0"/>
              </a:spcBef>
              <a:buClr>
                <a:srgbClr val="3B404A"/>
              </a:buClr>
              <a:defRPr>
                <a:solidFill>
                  <a:srgbClr val="3B404A"/>
                </a:solidFill>
              </a:defRPr>
            </a:lvl4pPr>
            <a:lvl5pPr lvl="4" rtl="0">
              <a:spcBef>
                <a:spcPts val="0"/>
              </a:spcBef>
              <a:buClr>
                <a:srgbClr val="3B404A"/>
              </a:buClr>
              <a:defRPr>
                <a:solidFill>
                  <a:srgbClr val="3B404A"/>
                </a:solidFill>
              </a:defRPr>
            </a:lvl5pPr>
            <a:lvl6pPr lvl="5" rtl="0">
              <a:spcBef>
                <a:spcPts val="0"/>
              </a:spcBef>
              <a:buClr>
                <a:srgbClr val="3B404A"/>
              </a:buClr>
              <a:defRPr>
                <a:solidFill>
                  <a:srgbClr val="3B404A"/>
                </a:solidFill>
              </a:defRPr>
            </a:lvl6pPr>
            <a:lvl7pPr lvl="6" rtl="0">
              <a:spcBef>
                <a:spcPts val="0"/>
              </a:spcBef>
              <a:buClr>
                <a:srgbClr val="3B404A"/>
              </a:buClr>
              <a:defRPr>
                <a:solidFill>
                  <a:srgbClr val="3B404A"/>
                </a:solidFill>
              </a:defRPr>
            </a:lvl7pPr>
            <a:lvl8pPr lvl="7" rtl="0">
              <a:spcBef>
                <a:spcPts val="0"/>
              </a:spcBef>
              <a:buClr>
                <a:srgbClr val="3B404A"/>
              </a:buClr>
              <a:defRPr>
                <a:solidFill>
                  <a:srgbClr val="3B404A"/>
                </a:solidFill>
              </a:defRPr>
            </a:lvl8pPr>
            <a:lvl9pPr lvl="8" rtl="0">
              <a:spcBef>
                <a:spcPts val="0"/>
              </a:spcBef>
              <a:buClr>
                <a:srgbClr val="3B404A"/>
              </a:buClr>
              <a:defRPr>
                <a:solidFill>
                  <a:srgbClr val="3B404A"/>
                </a:solidFill>
              </a:defRPr>
            </a:lvl9pPr>
          </a:lstStyle>
          <a:p/>
        </p:txBody>
      </p:sp>
      <p:sp>
        <p:nvSpPr>
          <p:cNvPr id="100" name="Shape 100"/>
          <p:cNvSpPr txBox="1"/>
          <p:nvPr>
            <p:ph idx="1" type="body"/>
          </p:nvPr>
        </p:nvSpPr>
        <p:spPr>
          <a:xfrm>
            <a:off x="1512250" y="1043700"/>
            <a:ext cx="7209600" cy="5359200"/>
          </a:xfrm>
          <a:prstGeom prst="rect">
            <a:avLst/>
          </a:prstGeom>
        </p:spPr>
        <p:txBody>
          <a:bodyPr anchorCtr="0" anchor="t" bIns="91425" lIns="91425" rIns="91425" tIns="91425"/>
          <a:lstStyle>
            <a:lvl1pPr lvl="0" rtl="0">
              <a:spcBef>
                <a:spcPts val="0"/>
              </a:spcBef>
              <a:buClr>
                <a:srgbClr val="000000"/>
              </a:buClr>
              <a:buFont typeface="Open Sans"/>
              <a:defRPr>
                <a:solidFill>
                  <a:srgbClr val="000000"/>
                </a:solidFill>
                <a:latin typeface="Open Sans"/>
                <a:ea typeface="Open Sans"/>
                <a:cs typeface="Open Sans"/>
                <a:sym typeface="Open Sans"/>
              </a:defRPr>
            </a:lvl1pPr>
            <a:lvl2pPr lvl="1" rtl="0">
              <a:spcBef>
                <a:spcPts val="0"/>
              </a:spcBef>
              <a:buClr>
                <a:srgbClr val="000000"/>
              </a:buClr>
              <a:buSzPct val="100000"/>
              <a:buFont typeface="Open Sans"/>
              <a:defRPr sz="1600">
                <a:solidFill>
                  <a:srgbClr val="000000"/>
                </a:solidFill>
                <a:latin typeface="Open Sans"/>
                <a:ea typeface="Open Sans"/>
                <a:cs typeface="Open Sans"/>
                <a:sym typeface="Open Sans"/>
              </a:defRPr>
            </a:lvl2pPr>
            <a:lvl3pPr lvl="2" rtl="0">
              <a:spcBef>
                <a:spcPts val="0"/>
              </a:spcBef>
              <a:buClr>
                <a:srgbClr val="000000"/>
              </a:buClr>
              <a:buSzPct val="100000"/>
              <a:buFont typeface="Open Sans"/>
              <a:defRPr sz="1600">
                <a:solidFill>
                  <a:srgbClr val="000000"/>
                </a:solidFill>
                <a:latin typeface="Open Sans"/>
                <a:ea typeface="Open Sans"/>
                <a:cs typeface="Open Sans"/>
                <a:sym typeface="Open Sans"/>
              </a:defRPr>
            </a:lvl3pPr>
            <a:lvl4pPr lvl="3" rtl="0">
              <a:spcBef>
                <a:spcPts val="0"/>
              </a:spcBef>
              <a:buClr>
                <a:srgbClr val="000000"/>
              </a:buClr>
              <a:buSzPct val="100000"/>
              <a:buFont typeface="Open Sans"/>
              <a:defRPr sz="1600">
                <a:solidFill>
                  <a:srgbClr val="000000"/>
                </a:solidFill>
                <a:latin typeface="Open Sans"/>
                <a:ea typeface="Open Sans"/>
                <a:cs typeface="Open Sans"/>
                <a:sym typeface="Open Sans"/>
              </a:defRPr>
            </a:lvl4pPr>
            <a:lvl5pPr lvl="4" rtl="0">
              <a:spcBef>
                <a:spcPts val="0"/>
              </a:spcBef>
              <a:buClr>
                <a:srgbClr val="000000"/>
              </a:buClr>
              <a:buSzPct val="100000"/>
              <a:buFont typeface="Open Sans"/>
              <a:defRPr sz="1600">
                <a:solidFill>
                  <a:srgbClr val="000000"/>
                </a:solidFill>
                <a:latin typeface="Open Sans"/>
                <a:ea typeface="Open Sans"/>
                <a:cs typeface="Open Sans"/>
                <a:sym typeface="Open Sans"/>
              </a:defRPr>
            </a:lvl5pPr>
            <a:lvl6pPr lvl="5" rtl="0">
              <a:spcBef>
                <a:spcPts val="0"/>
              </a:spcBef>
              <a:buClr>
                <a:srgbClr val="000000"/>
              </a:buClr>
              <a:buSzPct val="100000"/>
              <a:buFont typeface="Open Sans"/>
              <a:defRPr sz="1600">
                <a:solidFill>
                  <a:srgbClr val="000000"/>
                </a:solidFill>
                <a:latin typeface="Open Sans"/>
                <a:ea typeface="Open Sans"/>
                <a:cs typeface="Open Sans"/>
                <a:sym typeface="Open Sans"/>
              </a:defRPr>
            </a:lvl6pPr>
            <a:lvl7pPr lvl="6" rtl="0">
              <a:spcBef>
                <a:spcPts val="0"/>
              </a:spcBef>
              <a:buClr>
                <a:srgbClr val="000000"/>
              </a:buClr>
              <a:buSzPct val="100000"/>
              <a:buFont typeface="Open Sans"/>
              <a:defRPr sz="1600">
                <a:solidFill>
                  <a:srgbClr val="000000"/>
                </a:solidFill>
                <a:latin typeface="Open Sans"/>
                <a:ea typeface="Open Sans"/>
                <a:cs typeface="Open Sans"/>
                <a:sym typeface="Open Sans"/>
              </a:defRPr>
            </a:lvl7pPr>
            <a:lvl8pPr lvl="7" rtl="0">
              <a:spcBef>
                <a:spcPts val="0"/>
              </a:spcBef>
              <a:buClr>
                <a:srgbClr val="000000"/>
              </a:buClr>
              <a:buSzPct val="100000"/>
              <a:buFont typeface="Open Sans"/>
              <a:defRPr sz="1600">
                <a:solidFill>
                  <a:srgbClr val="000000"/>
                </a:solidFill>
                <a:latin typeface="Open Sans"/>
                <a:ea typeface="Open Sans"/>
                <a:cs typeface="Open Sans"/>
                <a:sym typeface="Open Sans"/>
              </a:defRPr>
            </a:lvl8pPr>
            <a:lvl9pPr lvl="8" rtl="0">
              <a:spcBef>
                <a:spcPts val="0"/>
              </a:spcBef>
              <a:buClr>
                <a:srgbClr val="000000"/>
              </a:buClr>
              <a:buSzPct val="100000"/>
              <a:buFont typeface="Open Sans"/>
              <a:defRPr sz="1600">
                <a:solidFill>
                  <a:srgbClr val="000000"/>
                </a:solidFill>
                <a:latin typeface="Open Sans"/>
                <a:ea typeface="Open Sans"/>
                <a:cs typeface="Open Sans"/>
                <a:sym typeface="Open Sans"/>
              </a:defRPr>
            </a:lvl9pPr>
          </a:lstStyle>
          <a:p/>
        </p:txBody>
      </p:sp>
      <p:sp>
        <p:nvSpPr>
          <p:cNvPr id="101" name="Shape 101"/>
          <p:cNvSpPr/>
          <p:nvPr/>
        </p:nvSpPr>
        <p:spPr>
          <a:xfrm>
            <a:off x="0" y="0"/>
            <a:ext cx="1253700" cy="6858000"/>
          </a:xfrm>
          <a:prstGeom prst="rect">
            <a:avLst/>
          </a:prstGeom>
          <a:solidFill>
            <a:srgbClr val="00B39F"/>
          </a:solidFill>
          <a:ln>
            <a:noFill/>
          </a:ln>
        </p:spPr>
        <p:txBody>
          <a:bodyPr anchorCtr="0" anchor="ctr" bIns="91425" lIns="91425" rIns="91425" tIns="91425">
            <a:noAutofit/>
          </a:bodyPr>
          <a:lstStyle/>
          <a:p>
            <a:pPr lvl="0">
              <a:spcBef>
                <a:spcPts val="0"/>
              </a:spcBef>
              <a:buNone/>
            </a:pPr>
            <a:r>
              <a:t/>
            </a:r>
            <a:endParaRPr/>
          </a:p>
        </p:txBody>
      </p:sp>
      <p:sp>
        <p:nvSpPr>
          <p:cNvPr id="102" name="Shape 102"/>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lgn="ctr">
              <a:spcBef>
                <a:spcPts val="0"/>
              </a:spcBef>
              <a:buNone/>
            </a:pPr>
            <a:fld id="{00000000-1234-1234-1234-123412341234}" type="slidenum">
              <a:rPr b="0" lang="en" sz="1000">
                <a:solidFill>
                  <a:srgbClr val="2A73CC"/>
                </a:solidFill>
                <a:latin typeface="Open Sans"/>
                <a:ea typeface="Open Sans"/>
                <a:cs typeface="Open Sans"/>
                <a:sym typeface="Open Sans"/>
              </a:rPr>
              <a:t>‹#›</a:t>
            </a:fld>
          </a:p>
        </p:txBody>
      </p:sp>
      <p:pic>
        <p:nvPicPr>
          <p:cNvPr descr="coursera_blue_logo-01.png" id="103" name="Shape 103"/>
          <p:cNvPicPr preferRelativeResize="0"/>
          <p:nvPr/>
        </p:nvPicPr>
        <p:blipFill>
          <a:blip r:embed="rId2">
            <a:alphaModFix/>
          </a:blip>
          <a:stretch>
            <a:fillRect/>
          </a:stretch>
        </p:blipFill>
        <p:spPr>
          <a:xfrm>
            <a:off x="7973007" y="6513025"/>
            <a:ext cx="762969" cy="152574"/>
          </a:xfrm>
          <a:prstGeom prst="rect">
            <a:avLst/>
          </a:prstGeom>
          <a:noFill/>
          <a:ln>
            <a:noFill/>
          </a:ln>
        </p:spPr>
      </p:pic>
      <p:cxnSp>
        <p:nvCxnSpPr>
          <p:cNvPr id="104" name="Shape 104"/>
          <p:cNvCxnSpPr/>
          <p:nvPr/>
        </p:nvCxnSpPr>
        <p:spPr>
          <a:xfrm>
            <a:off x="8735972" y="6486367"/>
            <a:ext cx="0" cy="230700"/>
          </a:xfrm>
          <a:prstGeom prst="straightConnector1">
            <a:avLst/>
          </a:prstGeom>
          <a:noFill/>
          <a:ln cap="flat" cmpd="sng" w="9525">
            <a:solidFill>
              <a:srgbClr val="2A73CC"/>
            </a:solidFill>
            <a:prstDash val="solid"/>
            <a:round/>
            <a:headEnd len="lg" w="lg" type="none"/>
            <a:tailEnd len="lg" w="lg"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867800"/>
            <a:ext cx="8520600" cy="1122300"/>
          </a:xfrm>
          <a:prstGeom prst="rect">
            <a:avLst/>
          </a:prstGeom>
        </p:spPr>
        <p:txBody>
          <a:bodyPr anchorCtr="0" anchor="ctr" bIns="91425" lIns="91425" rIns="91425" tIns="91425"/>
          <a:lstStyle>
            <a:lvl1pPr lvl="0" rtl="0" algn="ctr">
              <a:spcBef>
                <a:spcPts val="0"/>
              </a:spcBef>
              <a:buSzPct val="100000"/>
              <a:defRPr sz="3600"/>
            </a:lvl1pPr>
            <a:lvl2pPr lvl="1" rtl="0" algn="ctr">
              <a:spcBef>
                <a:spcPts val="0"/>
              </a:spcBef>
              <a:buSzPct val="100000"/>
              <a:defRPr sz="3600"/>
            </a:lvl2pPr>
            <a:lvl3pPr lvl="2" rtl="0" algn="ctr">
              <a:spcBef>
                <a:spcPts val="0"/>
              </a:spcBef>
              <a:buSzPct val="100000"/>
              <a:defRPr sz="3600"/>
            </a:lvl3pPr>
            <a:lvl4pPr lvl="3" rtl="0" algn="ctr">
              <a:spcBef>
                <a:spcPts val="0"/>
              </a:spcBef>
              <a:buSzPct val="100000"/>
              <a:defRPr sz="3600"/>
            </a:lvl4pPr>
            <a:lvl5pPr lvl="4" rtl="0" algn="ctr">
              <a:spcBef>
                <a:spcPts val="0"/>
              </a:spcBef>
              <a:buSzPct val="100000"/>
              <a:defRPr sz="3600"/>
            </a:lvl5pPr>
            <a:lvl6pPr lvl="5" rtl="0" algn="ctr">
              <a:spcBef>
                <a:spcPts val="0"/>
              </a:spcBef>
              <a:buSzPct val="100000"/>
              <a:defRPr sz="3600"/>
            </a:lvl6pPr>
            <a:lvl7pPr lvl="6" rtl="0" algn="ctr">
              <a:spcBef>
                <a:spcPts val="0"/>
              </a:spcBef>
              <a:buSzPct val="100000"/>
              <a:defRPr sz="3600"/>
            </a:lvl7pPr>
            <a:lvl8pPr lvl="7" rtl="0" algn="ctr">
              <a:spcBef>
                <a:spcPts val="0"/>
              </a:spcBef>
              <a:buSzPct val="100000"/>
              <a:defRPr sz="3600"/>
            </a:lvl8pPr>
            <a:lvl9pPr lvl="8" rtl="0" algn="ctr">
              <a:spcBef>
                <a:spcPts val="0"/>
              </a:spcBef>
              <a:buSzPct val="100000"/>
              <a:defRPr sz="3600"/>
            </a:lvl9pPr>
          </a:lstStyle>
          <a:p/>
        </p:txBody>
      </p:sp>
      <p:sp>
        <p:nvSpPr>
          <p:cNvPr id="15" name="Shape 15"/>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1 column 1 1 1">
    <p:spTree>
      <p:nvGrpSpPr>
        <p:cNvPr id="105" name="Shape 105"/>
        <p:cNvGrpSpPr/>
        <p:nvPr/>
      </p:nvGrpSpPr>
      <p:grpSpPr>
        <a:xfrm>
          <a:off x="0" y="0"/>
          <a:ext cx="0" cy="0"/>
          <a:chOff x="0" y="0"/>
          <a:chExt cx="0" cy="0"/>
        </a:xfrm>
      </p:grpSpPr>
      <p:sp>
        <p:nvSpPr>
          <p:cNvPr id="106" name="Shape 106"/>
          <p:cNvSpPr txBox="1"/>
          <p:nvPr>
            <p:ph type="title"/>
          </p:nvPr>
        </p:nvSpPr>
        <p:spPr>
          <a:xfrm>
            <a:off x="1512250" y="191866"/>
            <a:ext cx="7209600" cy="1598099"/>
          </a:xfrm>
          <a:prstGeom prst="rect">
            <a:avLst/>
          </a:prstGeom>
        </p:spPr>
        <p:txBody>
          <a:bodyPr anchorCtr="0" anchor="t" bIns="91425" lIns="91425" rIns="91425" tIns="91425"/>
          <a:lstStyle>
            <a:lvl1pPr lvl="0" rtl="0">
              <a:spcBef>
                <a:spcPts val="0"/>
              </a:spcBef>
              <a:defRPr/>
            </a:lvl1pPr>
            <a:lvl2pPr lvl="1" rtl="0">
              <a:spcBef>
                <a:spcPts val="0"/>
              </a:spcBef>
              <a:buClr>
                <a:srgbClr val="3B404A"/>
              </a:buClr>
              <a:defRPr>
                <a:solidFill>
                  <a:srgbClr val="3B404A"/>
                </a:solidFill>
              </a:defRPr>
            </a:lvl2pPr>
            <a:lvl3pPr lvl="2" rtl="0">
              <a:spcBef>
                <a:spcPts val="0"/>
              </a:spcBef>
              <a:buClr>
                <a:srgbClr val="3B404A"/>
              </a:buClr>
              <a:defRPr>
                <a:solidFill>
                  <a:srgbClr val="3B404A"/>
                </a:solidFill>
              </a:defRPr>
            </a:lvl3pPr>
            <a:lvl4pPr lvl="3" rtl="0">
              <a:spcBef>
                <a:spcPts val="0"/>
              </a:spcBef>
              <a:buClr>
                <a:srgbClr val="3B404A"/>
              </a:buClr>
              <a:defRPr>
                <a:solidFill>
                  <a:srgbClr val="3B404A"/>
                </a:solidFill>
              </a:defRPr>
            </a:lvl4pPr>
            <a:lvl5pPr lvl="4" rtl="0">
              <a:spcBef>
                <a:spcPts val="0"/>
              </a:spcBef>
              <a:buClr>
                <a:srgbClr val="3B404A"/>
              </a:buClr>
              <a:defRPr>
                <a:solidFill>
                  <a:srgbClr val="3B404A"/>
                </a:solidFill>
              </a:defRPr>
            </a:lvl5pPr>
            <a:lvl6pPr lvl="5" rtl="0">
              <a:spcBef>
                <a:spcPts val="0"/>
              </a:spcBef>
              <a:buClr>
                <a:srgbClr val="3B404A"/>
              </a:buClr>
              <a:defRPr>
                <a:solidFill>
                  <a:srgbClr val="3B404A"/>
                </a:solidFill>
              </a:defRPr>
            </a:lvl6pPr>
            <a:lvl7pPr lvl="6" rtl="0">
              <a:spcBef>
                <a:spcPts val="0"/>
              </a:spcBef>
              <a:buClr>
                <a:srgbClr val="3B404A"/>
              </a:buClr>
              <a:defRPr>
                <a:solidFill>
                  <a:srgbClr val="3B404A"/>
                </a:solidFill>
              </a:defRPr>
            </a:lvl7pPr>
            <a:lvl8pPr lvl="7" rtl="0">
              <a:spcBef>
                <a:spcPts val="0"/>
              </a:spcBef>
              <a:buClr>
                <a:srgbClr val="3B404A"/>
              </a:buClr>
              <a:defRPr>
                <a:solidFill>
                  <a:srgbClr val="3B404A"/>
                </a:solidFill>
              </a:defRPr>
            </a:lvl8pPr>
            <a:lvl9pPr lvl="8" rtl="0">
              <a:spcBef>
                <a:spcPts val="0"/>
              </a:spcBef>
              <a:buClr>
                <a:srgbClr val="3B404A"/>
              </a:buClr>
              <a:defRPr>
                <a:solidFill>
                  <a:srgbClr val="3B404A"/>
                </a:solidFill>
              </a:defRPr>
            </a:lvl9pPr>
          </a:lstStyle>
          <a:p/>
        </p:txBody>
      </p:sp>
      <p:sp>
        <p:nvSpPr>
          <p:cNvPr id="107" name="Shape 107"/>
          <p:cNvSpPr txBox="1"/>
          <p:nvPr>
            <p:ph idx="1" type="body"/>
          </p:nvPr>
        </p:nvSpPr>
        <p:spPr>
          <a:xfrm>
            <a:off x="1512250" y="1053566"/>
            <a:ext cx="7209600" cy="5349300"/>
          </a:xfrm>
          <a:prstGeom prst="rect">
            <a:avLst/>
          </a:prstGeom>
        </p:spPr>
        <p:txBody>
          <a:bodyPr anchorCtr="0" anchor="t" bIns="91425" lIns="91425" rIns="91425" tIns="91425"/>
          <a:lstStyle>
            <a:lvl1pPr lvl="0" rtl="0">
              <a:spcBef>
                <a:spcPts val="0"/>
              </a:spcBef>
              <a:buClr>
                <a:srgbClr val="000000"/>
              </a:buClr>
              <a:buFont typeface="Open Sans"/>
              <a:defRPr>
                <a:solidFill>
                  <a:srgbClr val="000000"/>
                </a:solidFill>
                <a:latin typeface="Open Sans"/>
                <a:ea typeface="Open Sans"/>
                <a:cs typeface="Open Sans"/>
                <a:sym typeface="Open Sans"/>
              </a:defRPr>
            </a:lvl1pPr>
            <a:lvl2pPr lvl="1" rtl="0">
              <a:spcBef>
                <a:spcPts val="0"/>
              </a:spcBef>
              <a:buClr>
                <a:srgbClr val="000000"/>
              </a:buClr>
              <a:buSzPct val="100000"/>
              <a:buFont typeface="Open Sans"/>
              <a:defRPr sz="1600">
                <a:solidFill>
                  <a:srgbClr val="000000"/>
                </a:solidFill>
                <a:latin typeface="Open Sans"/>
                <a:ea typeface="Open Sans"/>
                <a:cs typeface="Open Sans"/>
                <a:sym typeface="Open Sans"/>
              </a:defRPr>
            </a:lvl2pPr>
            <a:lvl3pPr lvl="2" rtl="0">
              <a:spcBef>
                <a:spcPts val="0"/>
              </a:spcBef>
              <a:buClr>
                <a:srgbClr val="000000"/>
              </a:buClr>
              <a:buSzPct val="100000"/>
              <a:buFont typeface="Open Sans"/>
              <a:defRPr sz="1600">
                <a:solidFill>
                  <a:srgbClr val="000000"/>
                </a:solidFill>
                <a:latin typeface="Open Sans"/>
                <a:ea typeface="Open Sans"/>
                <a:cs typeface="Open Sans"/>
                <a:sym typeface="Open Sans"/>
              </a:defRPr>
            </a:lvl3pPr>
            <a:lvl4pPr lvl="3" rtl="0">
              <a:spcBef>
                <a:spcPts val="0"/>
              </a:spcBef>
              <a:buClr>
                <a:srgbClr val="000000"/>
              </a:buClr>
              <a:buSzPct val="100000"/>
              <a:buFont typeface="Open Sans"/>
              <a:defRPr sz="1600">
                <a:solidFill>
                  <a:srgbClr val="000000"/>
                </a:solidFill>
                <a:latin typeface="Open Sans"/>
                <a:ea typeface="Open Sans"/>
                <a:cs typeface="Open Sans"/>
                <a:sym typeface="Open Sans"/>
              </a:defRPr>
            </a:lvl4pPr>
            <a:lvl5pPr lvl="4" rtl="0">
              <a:spcBef>
                <a:spcPts val="0"/>
              </a:spcBef>
              <a:buClr>
                <a:srgbClr val="000000"/>
              </a:buClr>
              <a:buSzPct val="100000"/>
              <a:buFont typeface="Open Sans"/>
              <a:defRPr sz="1600">
                <a:solidFill>
                  <a:srgbClr val="000000"/>
                </a:solidFill>
                <a:latin typeface="Open Sans"/>
                <a:ea typeface="Open Sans"/>
                <a:cs typeface="Open Sans"/>
                <a:sym typeface="Open Sans"/>
              </a:defRPr>
            </a:lvl5pPr>
            <a:lvl6pPr lvl="5" rtl="0">
              <a:spcBef>
                <a:spcPts val="0"/>
              </a:spcBef>
              <a:buClr>
                <a:srgbClr val="000000"/>
              </a:buClr>
              <a:buSzPct val="100000"/>
              <a:buFont typeface="Open Sans"/>
              <a:defRPr sz="1600">
                <a:solidFill>
                  <a:srgbClr val="000000"/>
                </a:solidFill>
                <a:latin typeface="Open Sans"/>
                <a:ea typeface="Open Sans"/>
                <a:cs typeface="Open Sans"/>
                <a:sym typeface="Open Sans"/>
              </a:defRPr>
            </a:lvl6pPr>
            <a:lvl7pPr lvl="6" rtl="0">
              <a:spcBef>
                <a:spcPts val="0"/>
              </a:spcBef>
              <a:buClr>
                <a:srgbClr val="000000"/>
              </a:buClr>
              <a:buSzPct val="100000"/>
              <a:buFont typeface="Open Sans"/>
              <a:defRPr sz="1600">
                <a:solidFill>
                  <a:srgbClr val="000000"/>
                </a:solidFill>
                <a:latin typeface="Open Sans"/>
                <a:ea typeface="Open Sans"/>
                <a:cs typeface="Open Sans"/>
                <a:sym typeface="Open Sans"/>
              </a:defRPr>
            </a:lvl7pPr>
            <a:lvl8pPr lvl="7" rtl="0">
              <a:spcBef>
                <a:spcPts val="0"/>
              </a:spcBef>
              <a:buClr>
                <a:srgbClr val="000000"/>
              </a:buClr>
              <a:buSzPct val="100000"/>
              <a:buFont typeface="Open Sans"/>
              <a:defRPr sz="1600">
                <a:solidFill>
                  <a:srgbClr val="000000"/>
                </a:solidFill>
                <a:latin typeface="Open Sans"/>
                <a:ea typeface="Open Sans"/>
                <a:cs typeface="Open Sans"/>
                <a:sym typeface="Open Sans"/>
              </a:defRPr>
            </a:lvl8pPr>
            <a:lvl9pPr lvl="8" rtl="0">
              <a:spcBef>
                <a:spcPts val="0"/>
              </a:spcBef>
              <a:buClr>
                <a:srgbClr val="000000"/>
              </a:buClr>
              <a:buSzPct val="100000"/>
              <a:buFont typeface="Open Sans"/>
              <a:defRPr sz="1600">
                <a:solidFill>
                  <a:srgbClr val="000000"/>
                </a:solidFill>
                <a:latin typeface="Open Sans"/>
                <a:ea typeface="Open Sans"/>
                <a:cs typeface="Open Sans"/>
                <a:sym typeface="Open Sans"/>
              </a:defRPr>
            </a:lvl9pPr>
          </a:lstStyle>
          <a:p/>
        </p:txBody>
      </p:sp>
      <p:sp>
        <p:nvSpPr>
          <p:cNvPr id="108" name="Shape 108"/>
          <p:cNvSpPr/>
          <p:nvPr/>
        </p:nvSpPr>
        <p:spPr>
          <a:xfrm>
            <a:off x="0" y="0"/>
            <a:ext cx="1253700" cy="6858000"/>
          </a:xfrm>
          <a:prstGeom prst="rect">
            <a:avLst/>
          </a:prstGeom>
          <a:solidFill>
            <a:srgbClr val="F05253"/>
          </a:solidFill>
          <a:ln>
            <a:noFill/>
          </a:ln>
        </p:spPr>
        <p:txBody>
          <a:bodyPr anchorCtr="0" anchor="ctr" bIns="91425" lIns="91425" rIns="91425" tIns="91425">
            <a:noAutofit/>
          </a:bodyPr>
          <a:lstStyle/>
          <a:p>
            <a:pPr lvl="0">
              <a:spcBef>
                <a:spcPts val="0"/>
              </a:spcBef>
              <a:buNone/>
            </a:pPr>
            <a:r>
              <a:t/>
            </a:r>
            <a:endParaRPr/>
          </a:p>
        </p:txBody>
      </p:sp>
      <p:sp>
        <p:nvSpPr>
          <p:cNvPr id="109" name="Shape 109"/>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lgn="ctr">
              <a:spcBef>
                <a:spcPts val="0"/>
              </a:spcBef>
              <a:buNone/>
            </a:pPr>
            <a:fld id="{00000000-1234-1234-1234-123412341234}" type="slidenum">
              <a:rPr b="0" lang="en" sz="1000">
                <a:solidFill>
                  <a:srgbClr val="2A73CC"/>
                </a:solidFill>
                <a:latin typeface="Open Sans"/>
                <a:ea typeface="Open Sans"/>
                <a:cs typeface="Open Sans"/>
                <a:sym typeface="Open Sans"/>
              </a:rPr>
              <a:t>‹#›</a:t>
            </a:fld>
          </a:p>
        </p:txBody>
      </p:sp>
      <p:pic>
        <p:nvPicPr>
          <p:cNvPr descr="coursera_blue_logo-01.png" id="110" name="Shape 110"/>
          <p:cNvPicPr preferRelativeResize="0"/>
          <p:nvPr/>
        </p:nvPicPr>
        <p:blipFill>
          <a:blip r:embed="rId2">
            <a:alphaModFix/>
          </a:blip>
          <a:stretch>
            <a:fillRect/>
          </a:stretch>
        </p:blipFill>
        <p:spPr>
          <a:xfrm>
            <a:off x="7973007" y="6513025"/>
            <a:ext cx="762969" cy="152574"/>
          </a:xfrm>
          <a:prstGeom prst="rect">
            <a:avLst/>
          </a:prstGeom>
          <a:noFill/>
          <a:ln>
            <a:noFill/>
          </a:ln>
        </p:spPr>
      </p:pic>
      <p:cxnSp>
        <p:nvCxnSpPr>
          <p:cNvPr id="111" name="Shape 111"/>
          <p:cNvCxnSpPr/>
          <p:nvPr/>
        </p:nvCxnSpPr>
        <p:spPr>
          <a:xfrm>
            <a:off x="8735972" y="6486367"/>
            <a:ext cx="0" cy="230700"/>
          </a:xfrm>
          <a:prstGeom prst="straightConnector1">
            <a:avLst/>
          </a:prstGeom>
          <a:noFill/>
          <a:ln cap="flat" cmpd="sng" w="9525">
            <a:solidFill>
              <a:srgbClr val="2A73CC"/>
            </a:solidFill>
            <a:prstDash val="solid"/>
            <a:round/>
            <a:headEnd len="lg" w="lg" type="none"/>
            <a:tailEnd len="lg" w="lg"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1 column 1 1 1 1">
    <p:spTree>
      <p:nvGrpSpPr>
        <p:cNvPr id="112" name="Shape 112"/>
        <p:cNvGrpSpPr/>
        <p:nvPr/>
      </p:nvGrpSpPr>
      <p:grpSpPr>
        <a:xfrm>
          <a:off x="0" y="0"/>
          <a:ext cx="0" cy="0"/>
          <a:chOff x="0" y="0"/>
          <a:chExt cx="0" cy="0"/>
        </a:xfrm>
      </p:grpSpPr>
      <p:sp>
        <p:nvSpPr>
          <p:cNvPr id="113" name="Shape 113"/>
          <p:cNvSpPr txBox="1"/>
          <p:nvPr>
            <p:ph type="title"/>
          </p:nvPr>
        </p:nvSpPr>
        <p:spPr>
          <a:xfrm>
            <a:off x="1512250" y="191866"/>
            <a:ext cx="7209600" cy="1598099"/>
          </a:xfrm>
          <a:prstGeom prst="rect">
            <a:avLst/>
          </a:prstGeom>
        </p:spPr>
        <p:txBody>
          <a:bodyPr anchorCtr="0" anchor="t" bIns="91425" lIns="91425" rIns="91425" tIns="91425"/>
          <a:lstStyle>
            <a:lvl1pPr lvl="0" rtl="0">
              <a:spcBef>
                <a:spcPts val="0"/>
              </a:spcBef>
              <a:defRPr/>
            </a:lvl1pPr>
            <a:lvl2pPr lvl="1" rtl="0">
              <a:spcBef>
                <a:spcPts val="0"/>
              </a:spcBef>
              <a:buClr>
                <a:srgbClr val="3B404A"/>
              </a:buClr>
              <a:defRPr>
                <a:solidFill>
                  <a:srgbClr val="3B404A"/>
                </a:solidFill>
              </a:defRPr>
            </a:lvl2pPr>
            <a:lvl3pPr lvl="2" rtl="0">
              <a:spcBef>
                <a:spcPts val="0"/>
              </a:spcBef>
              <a:buClr>
                <a:srgbClr val="3B404A"/>
              </a:buClr>
              <a:defRPr>
                <a:solidFill>
                  <a:srgbClr val="3B404A"/>
                </a:solidFill>
              </a:defRPr>
            </a:lvl3pPr>
            <a:lvl4pPr lvl="3" rtl="0">
              <a:spcBef>
                <a:spcPts val="0"/>
              </a:spcBef>
              <a:buClr>
                <a:srgbClr val="3B404A"/>
              </a:buClr>
              <a:defRPr>
                <a:solidFill>
                  <a:srgbClr val="3B404A"/>
                </a:solidFill>
              </a:defRPr>
            </a:lvl4pPr>
            <a:lvl5pPr lvl="4" rtl="0">
              <a:spcBef>
                <a:spcPts val="0"/>
              </a:spcBef>
              <a:buClr>
                <a:srgbClr val="3B404A"/>
              </a:buClr>
              <a:defRPr>
                <a:solidFill>
                  <a:srgbClr val="3B404A"/>
                </a:solidFill>
              </a:defRPr>
            </a:lvl5pPr>
            <a:lvl6pPr lvl="5" rtl="0">
              <a:spcBef>
                <a:spcPts val="0"/>
              </a:spcBef>
              <a:buClr>
                <a:srgbClr val="3B404A"/>
              </a:buClr>
              <a:defRPr>
                <a:solidFill>
                  <a:srgbClr val="3B404A"/>
                </a:solidFill>
              </a:defRPr>
            </a:lvl6pPr>
            <a:lvl7pPr lvl="6" rtl="0">
              <a:spcBef>
                <a:spcPts val="0"/>
              </a:spcBef>
              <a:buClr>
                <a:srgbClr val="3B404A"/>
              </a:buClr>
              <a:defRPr>
                <a:solidFill>
                  <a:srgbClr val="3B404A"/>
                </a:solidFill>
              </a:defRPr>
            </a:lvl7pPr>
            <a:lvl8pPr lvl="7" rtl="0">
              <a:spcBef>
                <a:spcPts val="0"/>
              </a:spcBef>
              <a:buClr>
                <a:srgbClr val="3B404A"/>
              </a:buClr>
              <a:defRPr>
                <a:solidFill>
                  <a:srgbClr val="3B404A"/>
                </a:solidFill>
              </a:defRPr>
            </a:lvl8pPr>
            <a:lvl9pPr lvl="8" rtl="0">
              <a:spcBef>
                <a:spcPts val="0"/>
              </a:spcBef>
              <a:buClr>
                <a:srgbClr val="3B404A"/>
              </a:buClr>
              <a:defRPr>
                <a:solidFill>
                  <a:srgbClr val="3B404A"/>
                </a:solidFill>
              </a:defRPr>
            </a:lvl9pPr>
          </a:lstStyle>
          <a:p/>
        </p:txBody>
      </p:sp>
      <p:sp>
        <p:nvSpPr>
          <p:cNvPr id="114" name="Shape 114"/>
          <p:cNvSpPr txBox="1"/>
          <p:nvPr>
            <p:ph idx="1" type="body"/>
          </p:nvPr>
        </p:nvSpPr>
        <p:spPr>
          <a:xfrm>
            <a:off x="1512250" y="1053566"/>
            <a:ext cx="7209600" cy="5349300"/>
          </a:xfrm>
          <a:prstGeom prst="rect">
            <a:avLst/>
          </a:prstGeom>
        </p:spPr>
        <p:txBody>
          <a:bodyPr anchorCtr="0" anchor="t" bIns="91425" lIns="91425" rIns="91425" tIns="91425"/>
          <a:lstStyle>
            <a:lvl1pPr lvl="0" rtl="0">
              <a:spcBef>
                <a:spcPts val="0"/>
              </a:spcBef>
              <a:buClr>
                <a:srgbClr val="000000"/>
              </a:buClr>
              <a:buFont typeface="Open Sans"/>
              <a:defRPr>
                <a:solidFill>
                  <a:srgbClr val="000000"/>
                </a:solidFill>
                <a:latin typeface="Open Sans"/>
                <a:ea typeface="Open Sans"/>
                <a:cs typeface="Open Sans"/>
                <a:sym typeface="Open Sans"/>
              </a:defRPr>
            </a:lvl1pPr>
            <a:lvl2pPr lvl="1" rtl="0">
              <a:spcBef>
                <a:spcPts val="0"/>
              </a:spcBef>
              <a:buClr>
                <a:srgbClr val="000000"/>
              </a:buClr>
              <a:buSzPct val="100000"/>
              <a:buFont typeface="Open Sans"/>
              <a:defRPr sz="1600">
                <a:solidFill>
                  <a:srgbClr val="000000"/>
                </a:solidFill>
                <a:latin typeface="Open Sans"/>
                <a:ea typeface="Open Sans"/>
                <a:cs typeface="Open Sans"/>
                <a:sym typeface="Open Sans"/>
              </a:defRPr>
            </a:lvl2pPr>
            <a:lvl3pPr lvl="2" rtl="0">
              <a:spcBef>
                <a:spcPts val="0"/>
              </a:spcBef>
              <a:buClr>
                <a:srgbClr val="000000"/>
              </a:buClr>
              <a:buSzPct val="100000"/>
              <a:buFont typeface="Open Sans"/>
              <a:defRPr sz="1600">
                <a:solidFill>
                  <a:srgbClr val="000000"/>
                </a:solidFill>
                <a:latin typeface="Open Sans"/>
                <a:ea typeface="Open Sans"/>
                <a:cs typeface="Open Sans"/>
                <a:sym typeface="Open Sans"/>
              </a:defRPr>
            </a:lvl3pPr>
            <a:lvl4pPr lvl="3" rtl="0">
              <a:spcBef>
                <a:spcPts val="0"/>
              </a:spcBef>
              <a:buClr>
                <a:srgbClr val="000000"/>
              </a:buClr>
              <a:buSzPct val="100000"/>
              <a:buFont typeface="Open Sans"/>
              <a:defRPr sz="1600">
                <a:solidFill>
                  <a:srgbClr val="000000"/>
                </a:solidFill>
                <a:latin typeface="Open Sans"/>
                <a:ea typeface="Open Sans"/>
                <a:cs typeface="Open Sans"/>
                <a:sym typeface="Open Sans"/>
              </a:defRPr>
            </a:lvl4pPr>
            <a:lvl5pPr lvl="4" rtl="0">
              <a:spcBef>
                <a:spcPts val="0"/>
              </a:spcBef>
              <a:buClr>
                <a:srgbClr val="000000"/>
              </a:buClr>
              <a:buSzPct val="100000"/>
              <a:buFont typeface="Open Sans"/>
              <a:defRPr sz="1600">
                <a:solidFill>
                  <a:srgbClr val="000000"/>
                </a:solidFill>
                <a:latin typeface="Open Sans"/>
                <a:ea typeface="Open Sans"/>
                <a:cs typeface="Open Sans"/>
                <a:sym typeface="Open Sans"/>
              </a:defRPr>
            </a:lvl5pPr>
            <a:lvl6pPr lvl="5" rtl="0">
              <a:spcBef>
                <a:spcPts val="0"/>
              </a:spcBef>
              <a:buClr>
                <a:srgbClr val="000000"/>
              </a:buClr>
              <a:buSzPct val="100000"/>
              <a:buFont typeface="Open Sans"/>
              <a:defRPr sz="1600">
                <a:solidFill>
                  <a:srgbClr val="000000"/>
                </a:solidFill>
                <a:latin typeface="Open Sans"/>
                <a:ea typeface="Open Sans"/>
                <a:cs typeface="Open Sans"/>
                <a:sym typeface="Open Sans"/>
              </a:defRPr>
            </a:lvl6pPr>
            <a:lvl7pPr lvl="6" rtl="0">
              <a:spcBef>
                <a:spcPts val="0"/>
              </a:spcBef>
              <a:buClr>
                <a:srgbClr val="000000"/>
              </a:buClr>
              <a:buSzPct val="100000"/>
              <a:buFont typeface="Open Sans"/>
              <a:defRPr sz="1600">
                <a:solidFill>
                  <a:srgbClr val="000000"/>
                </a:solidFill>
                <a:latin typeface="Open Sans"/>
                <a:ea typeface="Open Sans"/>
                <a:cs typeface="Open Sans"/>
                <a:sym typeface="Open Sans"/>
              </a:defRPr>
            </a:lvl7pPr>
            <a:lvl8pPr lvl="7" rtl="0">
              <a:spcBef>
                <a:spcPts val="0"/>
              </a:spcBef>
              <a:buClr>
                <a:srgbClr val="000000"/>
              </a:buClr>
              <a:buSzPct val="100000"/>
              <a:buFont typeface="Open Sans"/>
              <a:defRPr sz="1600">
                <a:solidFill>
                  <a:srgbClr val="000000"/>
                </a:solidFill>
                <a:latin typeface="Open Sans"/>
                <a:ea typeface="Open Sans"/>
                <a:cs typeface="Open Sans"/>
                <a:sym typeface="Open Sans"/>
              </a:defRPr>
            </a:lvl8pPr>
            <a:lvl9pPr lvl="8" rtl="0">
              <a:spcBef>
                <a:spcPts val="0"/>
              </a:spcBef>
              <a:buClr>
                <a:srgbClr val="000000"/>
              </a:buClr>
              <a:buSzPct val="100000"/>
              <a:buFont typeface="Open Sans"/>
              <a:defRPr sz="1600">
                <a:solidFill>
                  <a:srgbClr val="000000"/>
                </a:solidFill>
                <a:latin typeface="Open Sans"/>
                <a:ea typeface="Open Sans"/>
                <a:cs typeface="Open Sans"/>
                <a:sym typeface="Open Sans"/>
              </a:defRPr>
            </a:lvl9pPr>
          </a:lstStyle>
          <a:p/>
        </p:txBody>
      </p:sp>
      <p:sp>
        <p:nvSpPr>
          <p:cNvPr id="115" name="Shape 115"/>
          <p:cNvSpPr/>
          <p:nvPr/>
        </p:nvSpPr>
        <p:spPr>
          <a:xfrm>
            <a:off x="0" y="0"/>
            <a:ext cx="1253700" cy="6858000"/>
          </a:xfrm>
          <a:prstGeom prst="rect">
            <a:avLst/>
          </a:prstGeom>
          <a:solidFill>
            <a:srgbClr val="9772B2"/>
          </a:solidFill>
          <a:ln>
            <a:noFill/>
          </a:ln>
        </p:spPr>
        <p:txBody>
          <a:bodyPr anchorCtr="0" anchor="ctr" bIns="91425" lIns="91425" rIns="91425" tIns="91425">
            <a:noAutofit/>
          </a:bodyPr>
          <a:lstStyle/>
          <a:p>
            <a:pPr lvl="0">
              <a:spcBef>
                <a:spcPts val="0"/>
              </a:spcBef>
              <a:buNone/>
            </a:pPr>
            <a:r>
              <a:t/>
            </a:r>
            <a:endParaRPr/>
          </a:p>
        </p:txBody>
      </p:sp>
      <p:sp>
        <p:nvSpPr>
          <p:cNvPr id="116" name="Shape 116"/>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lgn="ctr">
              <a:spcBef>
                <a:spcPts val="0"/>
              </a:spcBef>
              <a:buNone/>
            </a:pPr>
            <a:fld id="{00000000-1234-1234-1234-123412341234}" type="slidenum">
              <a:rPr b="0" lang="en" sz="1000">
                <a:solidFill>
                  <a:srgbClr val="2A73CC"/>
                </a:solidFill>
                <a:latin typeface="Open Sans"/>
                <a:ea typeface="Open Sans"/>
                <a:cs typeface="Open Sans"/>
                <a:sym typeface="Open Sans"/>
              </a:rPr>
              <a:t>‹#›</a:t>
            </a:fld>
          </a:p>
        </p:txBody>
      </p:sp>
      <p:pic>
        <p:nvPicPr>
          <p:cNvPr descr="coursera_blue_logo-01.png" id="117" name="Shape 117"/>
          <p:cNvPicPr preferRelativeResize="0"/>
          <p:nvPr/>
        </p:nvPicPr>
        <p:blipFill>
          <a:blip r:embed="rId2">
            <a:alphaModFix/>
          </a:blip>
          <a:stretch>
            <a:fillRect/>
          </a:stretch>
        </p:blipFill>
        <p:spPr>
          <a:xfrm>
            <a:off x="7973007" y="6513025"/>
            <a:ext cx="762969" cy="152574"/>
          </a:xfrm>
          <a:prstGeom prst="rect">
            <a:avLst/>
          </a:prstGeom>
          <a:noFill/>
          <a:ln>
            <a:noFill/>
          </a:ln>
        </p:spPr>
      </p:pic>
      <p:cxnSp>
        <p:nvCxnSpPr>
          <p:cNvPr id="118" name="Shape 118"/>
          <p:cNvCxnSpPr/>
          <p:nvPr/>
        </p:nvCxnSpPr>
        <p:spPr>
          <a:xfrm>
            <a:off x="8735972" y="6486367"/>
            <a:ext cx="0" cy="230700"/>
          </a:xfrm>
          <a:prstGeom prst="straightConnector1">
            <a:avLst/>
          </a:prstGeom>
          <a:noFill/>
          <a:ln cap="flat" cmpd="sng" w="9525">
            <a:solidFill>
              <a:srgbClr val="2A73CC"/>
            </a:solidFill>
            <a:prstDash val="solid"/>
            <a:round/>
            <a:headEnd len="lg" w="lg" type="none"/>
            <a:tailEnd len="lg" w="lg"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1 column 1 1 1 1 1">
    <p:spTree>
      <p:nvGrpSpPr>
        <p:cNvPr id="119" name="Shape 119"/>
        <p:cNvGrpSpPr/>
        <p:nvPr/>
      </p:nvGrpSpPr>
      <p:grpSpPr>
        <a:xfrm>
          <a:off x="0" y="0"/>
          <a:ext cx="0" cy="0"/>
          <a:chOff x="0" y="0"/>
          <a:chExt cx="0" cy="0"/>
        </a:xfrm>
      </p:grpSpPr>
      <p:sp>
        <p:nvSpPr>
          <p:cNvPr id="120" name="Shape 120"/>
          <p:cNvSpPr txBox="1"/>
          <p:nvPr>
            <p:ph type="title"/>
          </p:nvPr>
        </p:nvSpPr>
        <p:spPr>
          <a:xfrm>
            <a:off x="1512250" y="191866"/>
            <a:ext cx="7209600" cy="1598099"/>
          </a:xfrm>
          <a:prstGeom prst="rect">
            <a:avLst/>
          </a:prstGeom>
        </p:spPr>
        <p:txBody>
          <a:bodyPr anchorCtr="0" anchor="t" bIns="91425" lIns="91425" rIns="91425" tIns="91425"/>
          <a:lstStyle>
            <a:lvl1pPr lvl="0" rtl="0">
              <a:spcBef>
                <a:spcPts val="0"/>
              </a:spcBef>
              <a:defRPr/>
            </a:lvl1pPr>
            <a:lvl2pPr lvl="1" rtl="0">
              <a:spcBef>
                <a:spcPts val="0"/>
              </a:spcBef>
              <a:buClr>
                <a:srgbClr val="3B404A"/>
              </a:buClr>
              <a:defRPr>
                <a:solidFill>
                  <a:srgbClr val="3B404A"/>
                </a:solidFill>
              </a:defRPr>
            </a:lvl2pPr>
            <a:lvl3pPr lvl="2" rtl="0">
              <a:spcBef>
                <a:spcPts val="0"/>
              </a:spcBef>
              <a:buClr>
                <a:srgbClr val="3B404A"/>
              </a:buClr>
              <a:defRPr>
                <a:solidFill>
                  <a:srgbClr val="3B404A"/>
                </a:solidFill>
              </a:defRPr>
            </a:lvl3pPr>
            <a:lvl4pPr lvl="3" rtl="0">
              <a:spcBef>
                <a:spcPts val="0"/>
              </a:spcBef>
              <a:buClr>
                <a:srgbClr val="3B404A"/>
              </a:buClr>
              <a:defRPr>
                <a:solidFill>
                  <a:srgbClr val="3B404A"/>
                </a:solidFill>
              </a:defRPr>
            </a:lvl4pPr>
            <a:lvl5pPr lvl="4" rtl="0">
              <a:spcBef>
                <a:spcPts val="0"/>
              </a:spcBef>
              <a:buClr>
                <a:srgbClr val="3B404A"/>
              </a:buClr>
              <a:defRPr>
                <a:solidFill>
                  <a:srgbClr val="3B404A"/>
                </a:solidFill>
              </a:defRPr>
            </a:lvl5pPr>
            <a:lvl6pPr lvl="5" rtl="0">
              <a:spcBef>
                <a:spcPts val="0"/>
              </a:spcBef>
              <a:buClr>
                <a:srgbClr val="3B404A"/>
              </a:buClr>
              <a:defRPr>
                <a:solidFill>
                  <a:srgbClr val="3B404A"/>
                </a:solidFill>
              </a:defRPr>
            </a:lvl6pPr>
            <a:lvl7pPr lvl="6" rtl="0">
              <a:spcBef>
                <a:spcPts val="0"/>
              </a:spcBef>
              <a:buClr>
                <a:srgbClr val="3B404A"/>
              </a:buClr>
              <a:defRPr>
                <a:solidFill>
                  <a:srgbClr val="3B404A"/>
                </a:solidFill>
              </a:defRPr>
            </a:lvl7pPr>
            <a:lvl8pPr lvl="7" rtl="0">
              <a:spcBef>
                <a:spcPts val="0"/>
              </a:spcBef>
              <a:buClr>
                <a:srgbClr val="3B404A"/>
              </a:buClr>
              <a:defRPr>
                <a:solidFill>
                  <a:srgbClr val="3B404A"/>
                </a:solidFill>
              </a:defRPr>
            </a:lvl8pPr>
            <a:lvl9pPr lvl="8" rtl="0">
              <a:spcBef>
                <a:spcPts val="0"/>
              </a:spcBef>
              <a:buClr>
                <a:srgbClr val="3B404A"/>
              </a:buClr>
              <a:defRPr>
                <a:solidFill>
                  <a:srgbClr val="3B404A"/>
                </a:solidFill>
              </a:defRPr>
            </a:lvl9pPr>
          </a:lstStyle>
          <a:p/>
        </p:txBody>
      </p:sp>
      <p:sp>
        <p:nvSpPr>
          <p:cNvPr id="121" name="Shape 121"/>
          <p:cNvSpPr txBox="1"/>
          <p:nvPr>
            <p:ph idx="1" type="body"/>
          </p:nvPr>
        </p:nvSpPr>
        <p:spPr>
          <a:xfrm>
            <a:off x="1512250" y="1063466"/>
            <a:ext cx="7209600" cy="5339700"/>
          </a:xfrm>
          <a:prstGeom prst="rect">
            <a:avLst/>
          </a:prstGeom>
        </p:spPr>
        <p:txBody>
          <a:bodyPr anchorCtr="0" anchor="t" bIns="91425" lIns="91425" rIns="91425" tIns="91425"/>
          <a:lstStyle>
            <a:lvl1pPr lvl="0" rtl="0">
              <a:spcBef>
                <a:spcPts val="0"/>
              </a:spcBef>
              <a:buClr>
                <a:srgbClr val="000000"/>
              </a:buClr>
              <a:buFont typeface="Open Sans"/>
              <a:defRPr>
                <a:solidFill>
                  <a:srgbClr val="000000"/>
                </a:solidFill>
                <a:latin typeface="Open Sans"/>
                <a:ea typeface="Open Sans"/>
                <a:cs typeface="Open Sans"/>
                <a:sym typeface="Open Sans"/>
              </a:defRPr>
            </a:lvl1pPr>
            <a:lvl2pPr lvl="1" rtl="0">
              <a:spcBef>
                <a:spcPts val="0"/>
              </a:spcBef>
              <a:buClr>
                <a:srgbClr val="000000"/>
              </a:buClr>
              <a:buSzPct val="100000"/>
              <a:buFont typeface="Open Sans"/>
              <a:defRPr sz="1600">
                <a:solidFill>
                  <a:srgbClr val="000000"/>
                </a:solidFill>
                <a:latin typeface="Open Sans"/>
                <a:ea typeface="Open Sans"/>
                <a:cs typeface="Open Sans"/>
                <a:sym typeface="Open Sans"/>
              </a:defRPr>
            </a:lvl2pPr>
            <a:lvl3pPr lvl="2" rtl="0">
              <a:spcBef>
                <a:spcPts val="0"/>
              </a:spcBef>
              <a:buClr>
                <a:srgbClr val="000000"/>
              </a:buClr>
              <a:buSzPct val="100000"/>
              <a:buFont typeface="Open Sans"/>
              <a:defRPr sz="1600">
                <a:solidFill>
                  <a:srgbClr val="000000"/>
                </a:solidFill>
                <a:latin typeface="Open Sans"/>
                <a:ea typeface="Open Sans"/>
                <a:cs typeface="Open Sans"/>
                <a:sym typeface="Open Sans"/>
              </a:defRPr>
            </a:lvl3pPr>
            <a:lvl4pPr lvl="3" rtl="0">
              <a:spcBef>
                <a:spcPts val="0"/>
              </a:spcBef>
              <a:buClr>
                <a:srgbClr val="000000"/>
              </a:buClr>
              <a:buSzPct val="100000"/>
              <a:buFont typeface="Open Sans"/>
              <a:defRPr sz="1600">
                <a:solidFill>
                  <a:srgbClr val="000000"/>
                </a:solidFill>
                <a:latin typeface="Open Sans"/>
                <a:ea typeface="Open Sans"/>
                <a:cs typeface="Open Sans"/>
                <a:sym typeface="Open Sans"/>
              </a:defRPr>
            </a:lvl4pPr>
            <a:lvl5pPr lvl="4" rtl="0">
              <a:spcBef>
                <a:spcPts val="0"/>
              </a:spcBef>
              <a:buClr>
                <a:srgbClr val="000000"/>
              </a:buClr>
              <a:buSzPct val="100000"/>
              <a:buFont typeface="Open Sans"/>
              <a:defRPr sz="1600">
                <a:solidFill>
                  <a:srgbClr val="000000"/>
                </a:solidFill>
                <a:latin typeface="Open Sans"/>
                <a:ea typeface="Open Sans"/>
                <a:cs typeface="Open Sans"/>
                <a:sym typeface="Open Sans"/>
              </a:defRPr>
            </a:lvl5pPr>
            <a:lvl6pPr lvl="5" rtl="0">
              <a:spcBef>
                <a:spcPts val="0"/>
              </a:spcBef>
              <a:buClr>
                <a:srgbClr val="000000"/>
              </a:buClr>
              <a:buSzPct val="100000"/>
              <a:buFont typeface="Open Sans"/>
              <a:defRPr sz="1600">
                <a:solidFill>
                  <a:srgbClr val="000000"/>
                </a:solidFill>
                <a:latin typeface="Open Sans"/>
                <a:ea typeface="Open Sans"/>
                <a:cs typeface="Open Sans"/>
                <a:sym typeface="Open Sans"/>
              </a:defRPr>
            </a:lvl6pPr>
            <a:lvl7pPr lvl="6" rtl="0">
              <a:spcBef>
                <a:spcPts val="0"/>
              </a:spcBef>
              <a:buClr>
                <a:srgbClr val="000000"/>
              </a:buClr>
              <a:buSzPct val="100000"/>
              <a:buFont typeface="Open Sans"/>
              <a:defRPr sz="1600">
                <a:solidFill>
                  <a:srgbClr val="000000"/>
                </a:solidFill>
                <a:latin typeface="Open Sans"/>
                <a:ea typeface="Open Sans"/>
                <a:cs typeface="Open Sans"/>
                <a:sym typeface="Open Sans"/>
              </a:defRPr>
            </a:lvl7pPr>
            <a:lvl8pPr lvl="7" rtl="0">
              <a:spcBef>
                <a:spcPts val="0"/>
              </a:spcBef>
              <a:buClr>
                <a:srgbClr val="000000"/>
              </a:buClr>
              <a:buSzPct val="100000"/>
              <a:buFont typeface="Open Sans"/>
              <a:defRPr sz="1600">
                <a:solidFill>
                  <a:srgbClr val="000000"/>
                </a:solidFill>
                <a:latin typeface="Open Sans"/>
                <a:ea typeface="Open Sans"/>
                <a:cs typeface="Open Sans"/>
                <a:sym typeface="Open Sans"/>
              </a:defRPr>
            </a:lvl8pPr>
            <a:lvl9pPr lvl="8" rtl="0">
              <a:spcBef>
                <a:spcPts val="0"/>
              </a:spcBef>
              <a:buClr>
                <a:srgbClr val="000000"/>
              </a:buClr>
              <a:buSzPct val="100000"/>
              <a:buFont typeface="Open Sans"/>
              <a:defRPr sz="1600">
                <a:solidFill>
                  <a:srgbClr val="000000"/>
                </a:solidFill>
                <a:latin typeface="Open Sans"/>
                <a:ea typeface="Open Sans"/>
                <a:cs typeface="Open Sans"/>
                <a:sym typeface="Open Sans"/>
              </a:defRPr>
            </a:lvl9pPr>
          </a:lstStyle>
          <a:p/>
        </p:txBody>
      </p:sp>
      <p:sp>
        <p:nvSpPr>
          <p:cNvPr id="122" name="Shape 122"/>
          <p:cNvSpPr/>
          <p:nvPr/>
        </p:nvSpPr>
        <p:spPr>
          <a:xfrm>
            <a:off x="0" y="0"/>
            <a:ext cx="1253700" cy="6858000"/>
          </a:xfrm>
          <a:prstGeom prst="rect">
            <a:avLst/>
          </a:prstGeom>
          <a:solidFill>
            <a:srgbClr val="F58441"/>
          </a:solidFill>
          <a:ln>
            <a:noFill/>
          </a:ln>
        </p:spPr>
        <p:txBody>
          <a:bodyPr anchorCtr="0" anchor="ctr" bIns="91425" lIns="91425" rIns="91425" tIns="91425">
            <a:noAutofit/>
          </a:bodyPr>
          <a:lstStyle/>
          <a:p>
            <a:pPr lvl="0">
              <a:spcBef>
                <a:spcPts val="0"/>
              </a:spcBef>
              <a:buNone/>
            </a:pPr>
            <a:r>
              <a:t/>
            </a:r>
            <a:endParaRPr/>
          </a:p>
        </p:txBody>
      </p:sp>
      <p:sp>
        <p:nvSpPr>
          <p:cNvPr id="123" name="Shape 123"/>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lgn="ctr">
              <a:spcBef>
                <a:spcPts val="0"/>
              </a:spcBef>
              <a:buNone/>
            </a:pPr>
            <a:fld id="{00000000-1234-1234-1234-123412341234}" type="slidenum">
              <a:rPr b="0" lang="en" sz="1000">
                <a:solidFill>
                  <a:srgbClr val="2A73CC"/>
                </a:solidFill>
                <a:latin typeface="Open Sans"/>
                <a:ea typeface="Open Sans"/>
                <a:cs typeface="Open Sans"/>
                <a:sym typeface="Open Sans"/>
              </a:rPr>
              <a:t>‹#›</a:t>
            </a:fld>
          </a:p>
        </p:txBody>
      </p:sp>
      <p:pic>
        <p:nvPicPr>
          <p:cNvPr descr="coursera_blue_logo-01.png" id="124" name="Shape 124"/>
          <p:cNvPicPr preferRelativeResize="0"/>
          <p:nvPr/>
        </p:nvPicPr>
        <p:blipFill>
          <a:blip r:embed="rId2">
            <a:alphaModFix/>
          </a:blip>
          <a:stretch>
            <a:fillRect/>
          </a:stretch>
        </p:blipFill>
        <p:spPr>
          <a:xfrm>
            <a:off x="7973007" y="6513025"/>
            <a:ext cx="762969" cy="152574"/>
          </a:xfrm>
          <a:prstGeom prst="rect">
            <a:avLst/>
          </a:prstGeom>
          <a:noFill/>
          <a:ln>
            <a:noFill/>
          </a:ln>
        </p:spPr>
      </p:pic>
      <p:cxnSp>
        <p:nvCxnSpPr>
          <p:cNvPr id="125" name="Shape 125"/>
          <p:cNvCxnSpPr/>
          <p:nvPr/>
        </p:nvCxnSpPr>
        <p:spPr>
          <a:xfrm>
            <a:off x="8735972" y="6486367"/>
            <a:ext cx="0" cy="230700"/>
          </a:xfrm>
          <a:prstGeom prst="straightConnector1">
            <a:avLst/>
          </a:prstGeom>
          <a:noFill/>
          <a:ln cap="flat" cmpd="sng" w="9525">
            <a:solidFill>
              <a:srgbClr val="2A73CC"/>
            </a:solidFill>
            <a:prstDash val="solid"/>
            <a:round/>
            <a:headEnd len="lg" w="lg" type="none"/>
            <a:tailEnd len="lg" w="lg"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3 columns">
    <p:spTree>
      <p:nvGrpSpPr>
        <p:cNvPr id="126" name="Shape 126"/>
        <p:cNvGrpSpPr/>
        <p:nvPr/>
      </p:nvGrpSpPr>
      <p:grpSpPr>
        <a:xfrm>
          <a:off x="0" y="0"/>
          <a:ext cx="0" cy="0"/>
          <a:chOff x="0" y="0"/>
          <a:chExt cx="0" cy="0"/>
        </a:xfrm>
      </p:grpSpPr>
      <p:sp>
        <p:nvSpPr>
          <p:cNvPr id="127" name="Shape 127"/>
          <p:cNvSpPr txBox="1"/>
          <p:nvPr>
            <p:ph idx="1" type="body"/>
          </p:nvPr>
        </p:nvSpPr>
        <p:spPr>
          <a:xfrm>
            <a:off x="749900" y="1043700"/>
            <a:ext cx="3633900" cy="5442900"/>
          </a:xfrm>
          <a:prstGeom prst="rect">
            <a:avLst/>
          </a:prstGeom>
        </p:spPr>
        <p:txBody>
          <a:bodyPr anchorCtr="0" anchor="t" bIns="91425" lIns="91425" rIns="91425" tIns="91425"/>
          <a:lstStyle>
            <a:lvl1pPr lvl="0" rtl="0">
              <a:spcBef>
                <a:spcPts val="0"/>
              </a:spcBef>
              <a:buClr>
                <a:srgbClr val="000000"/>
              </a:buClr>
              <a:defRPr/>
            </a:lvl1pPr>
            <a:lvl2pPr lvl="1" rtl="0">
              <a:spcBef>
                <a:spcPts val="0"/>
              </a:spcBef>
              <a:buClr>
                <a:srgbClr val="000000"/>
              </a:buClr>
              <a:buSzPct val="100000"/>
              <a:defRPr sz="1600"/>
            </a:lvl2pPr>
            <a:lvl3pPr lvl="2" rtl="0">
              <a:spcBef>
                <a:spcPts val="0"/>
              </a:spcBef>
              <a:buClr>
                <a:srgbClr val="000000"/>
              </a:buClr>
              <a:buSzPct val="100000"/>
              <a:defRPr sz="1600"/>
            </a:lvl3pPr>
            <a:lvl4pPr lvl="3" rtl="0">
              <a:spcBef>
                <a:spcPts val="0"/>
              </a:spcBef>
              <a:buClr>
                <a:srgbClr val="000000"/>
              </a:buClr>
              <a:buSzPct val="100000"/>
              <a:defRPr sz="1600"/>
            </a:lvl4pPr>
            <a:lvl5pPr lvl="4" rtl="0">
              <a:spcBef>
                <a:spcPts val="0"/>
              </a:spcBef>
              <a:buSzPct val="100000"/>
              <a:defRPr sz="1600"/>
            </a:lvl5pPr>
            <a:lvl6pPr lvl="5" rtl="0">
              <a:spcBef>
                <a:spcPts val="0"/>
              </a:spcBef>
              <a:buSzPct val="100000"/>
              <a:defRPr sz="1600"/>
            </a:lvl6pPr>
            <a:lvl7pPr lvl="6" rtl="0">
              <a:spcBef>
                <a:spcPts val="0"/>
              </a:spcBef>
              <a:buSzPct val="100000"/>
              <a:defRPr sz="1600"/>
            </a:lvl7pPr>
            <a:lvl8pPr lvl="7" rtl="0">
              <a:spcBef>
                <a:spcPts val="0"/>
              </a:spcBef>
              <a:buSzPct val="100000"/>
              <a:defRPr sz="1600"/>
            </a:lvl8pPr>
            <a:lvl9pPr lvl="8" rtl="0">
              <a:spcBef>
                <a:spcPts val="0"/>
              </a:spcBef>
              <a:buSzPct val="100000"/>
              <a:defRPr sz="1600"/>
            </a:lvl9pPr>
          </a:lstStyle>
          <a:p/>
        </p:txBody>
      </p:sp>
      <p:sp>
        <p:nvSpPr>
          <p:cNvPr id="128" name="Shape 128"/>
          <p:cNvSpPr/>
          <p:nvPr/>
        </p:nvSpPr>
        <p:spPr>
          <a:xfrm>
            <a:off x="9089700" y="0"/>
            <a:ext cx="54300" cy="6858000"/>
          </a:xfrm>
          <a:prstGeom prst="rect">
            <a:avLst/>
          </a:prstGeom>
          <a:solidFill>
            <a:srgbClr val="3279CB"/>
          </a:solidFill>
          <a:ln>
            <a:noFill/>
          </a:ln>
        </p:spPr>
        <p:txBody>
          <a:bodyPr anchorCtr="0" anchor="ctr" bIns="91425" lIns="91425" rIns="91425" tIns="91425">
            <a:noAutofit/>
          </a:bodyPr>
          <a:lstStyle/>
          <a:p>
            <a:pPr lvl="0">
              <a:spcBef>
                <a:spcPts val="0"/>
              </a:spcBef>
              <a:buNone/>
            </a:pPr>
            <a:r>
              <a:t/>
            </a:r>
            <a:endParaRPr/>
          </a:p>
        </p:txBody>
      </p:sp>
      <p:sp>
        <p:nvSpPr>
          <p:cNvPr id="129" name="Shape 129"/>
          <p:cNvSpPr txBox="1"/>
          <p:nvPr>
            <p:ph idx="2" type="body"/>
          </p:nvPr>
        </p:nvSpPr>
        <p:spPr>
          <a:xfrm>
            <a:off x="4866777" y="1043700"/>
            <a:ext cx="3633900" cy="5442900"/>
          </a:xfrm>
          <a:prstGeom prst="rect">
            <a:avLst/>
          </a:prstGeom>
        </p:spPr>
        <p:txBody>
          <a:bodyPr anchorCtr="0" anchor="t" bIns="91425" lIns="91425" rIns="91425" tIns="91425"/>
          <a:lstStyle>
            <a:lvl1pPr lvl="0" rtl="0">
              <a:spcBef>
                <a:spcPts val="0"/>
              </a:spcBef>
              <a:buClr>
                <a:srgbClr val="000000"/>
              </a:buClr>
              <a:defRPr/>
            </a:lvl1pPr>
            <a:lvl2pPr lvl="1" rtl="0">
              <a:spcBef>
                <a:spcPts val="0"/>
              </a:spcBef>
              <a:buClr>
                <a:srgbClr val="000000"/>
              </a:buClr>
              <a:buSzPct val="100000"/>
              <a:defRPr sz="1600"/>
            </a:lvl2pPr>
            <a:lvl3pPr lvl="2" rtl="0">
              <a:spcBef>
                <a:spcPts val="0"/>
              </a:spcBef>
              <a:buClr>
                <a:srgbClr val="000000"/>
              </a:buClr>
              <a:buSzPct val="100000"/>
              <a:defRPr sz="1600"/>
            </a:lvl3pPr>
            <a:lvl4pPr lvl="3" rtl="0">
              <a:spcBef>
                <a:spcPts val="0"/>
              </a:spcBef>
              <a:buClr>
                <a:srgbClr val="000000"/>
              </a:buClr>
              <a:buSzPct val="100000"/>
              <a:defRPr sz="1600"/>
            </a:lvl4pPr>
            <a:lvl5pPr lvl="4" rtl="0">
              <a:spcBef>
                <a:spcPts val="0"/>
              </a:spcBef>
              <a:buSzPct val="100000"/>
              <a:defRPr sz="1600"/>
            </a:lvl5pPr>
            <a:lvl6pPr lvl="5" rtl="0">
              <a:spcBef>
                <a:spcPts val="0"/>
              </a:spcBef>
              <a:buSzPct val="100000"/>
              <a:defRPr sz="1600"/>
            </a:lvl6pPr>
            <a:lvl7pPr lvl="6" rtl="0">
              <a:spcBef>
                <a:spcPts val="0"/>
              </a:spcBef>
              <a:buSzPct val="100000"/>
              <a:defRPr sz="1600"/>
            </a:lvl7pPr>
            <a:lvl8pPr lvl="7" rtl="0">
              <a:spcBef>
                <a:spcPts val="0"/>
              </a:spcBef>
              <a:buSzPct val="100000"/>
              <a:defRPr sz="1600"/>
            </a:lvl8pPr>
            <a:lvl9pPr lvl="8" rtl="0">
              <a:spcBef>
                <a:spcPts val="0"/>
              </a:spcBef>
              <a:buSzPct val="100000"/>
              <a:defRPr sz="1600"/>
            </a:lvl9pPr>
          </a:lstStyle>
          <a:p/>
        </p:txBody>
      </p:sp>
      <p:sp>
        <p:nvSpPr>
          <p:cNvPr id="130" name="Shape 130"/>
          <p:cNvSpPr txBox="1"/>
          <p:nvPr>
            <p:ph type="title"/>
          </p:nvPr>
        </p:nvSpPr>
        <p:spPr>
          <a:xfrm>
            <a:off x="749896" y="191862"/>
            <a:ext cx="7372500" cy="1598099"/>
          </a:xfrm>
          <a:prstGeom prst="rect">
            <a:avLst/>
          </a:prstGeom>
        </p:spPr>
        <p:txBody>
          <a:bodyPr anchorCtr="0" anchor="t" bIns="91425" lIns="91425" rIns="91425" tIns="91425"/>
          <a:lstStyle>
            <a:lvl1pPr lvl="0" rtl="0">
              <a:spcBef>
                <a:spcPts val="0"/>
              </a:spcBef>
              <a:defRPr/>
            </a:lvl1pPr>
            <a:lvl2pPr lvl="1" rtl="0">
              <a:spcBef>
                <a:spcPts val="0"/>
              </a:spcBef>
              <a:buClr>
                <a:srgbClr val="3B404A"/>
              </a:buClr>
              <a:buFont typeface="Merriweather"/>
              <a:defRPr>
                <a:solidFill>
                  <a:srgbClr val="3B404A"/>
                </a:solidFill>
                <a:latin typeface="Merriweather"/>
                <a:ea typeface="Merriweather"/>
                <a:cs typeface="Merriweather"/>
                <a:sym typeface="Merriweather"/>
              </a:defRPr>
            </a:lvl2pPr>
            <a:lvl3pPr lvl="2" rtl="0">
              <a:spcBef>
                <a:spcPts val="0"/>
              </a:spcBef>
              <a:buClr>
                <a:srgbClr val="3B404A"/>
              </a:buClr>
              <a:buFont typeface="Merriweather"/>
              <a:defRPr>
                <a:solidFill>
                  <a:srgbClr val="3B404A"/>
                </a:solidFill>
                <a:latin typeface="Merriweather"/>
                <a:ea typeface="Merriweather"/>
                <a:cs typeface="Merriweather"/>
                <a:sym typeface="Merriweather"/>
              </a:defRPr>
            </a:lvl3pPr>
            <a:lvl4pPr lvl="3" rtl="0">
              <a:spcBef>
                <a:spcPts val="0"/>
              </a:spcBef>
              <a:buClr>
                <a:srgbClr val="3B404A"/>
              </a:buClr>
              <a:buFont typeface="Merriweather"/>
              <a:defRPr>
                <a:solidFill>
                  <a:srgbClr val="3B404A"/>
                </a:solidFill>
                <a:latin typeface="Merriweather"/>
                <a:ea typeface="Merriweather"/>
                <a:cs typeface="Merriweather"/>
                <a:sym typeface="Merriweather"/>
              </a:defRPr>
            </a:lvl4pPr>
            <a:lvl5pPr lvl="4" rtl="0">
              <a:spcBef>
                <a:spcPts val="0"/>
              </a:spcBef>
              <a:buClr>
                <a:srgbClr val="3B404A"/>
              </a:buClr>
              <a:buFont typeface="Merriweather"/>
              <a:defRPr>
                <a:solidFill>
                  <a:srgbClr val="3B404A"/>
                </a:solidFill>
                <a:latin typeface="Merriweather"/>
                <a:ea typeface="Merriweather"/>
                <a:cs typeface="Merriweather"/>
                <a:sym typeface="Merriweather"/>
              </a:defRPr>
            </a:lvl5pPr>
            <a:lvl6pPr lvl="5" rtl="0">
              <a:spcBef>
                <a:spcPts val="0"/>
              </a:spcBef>
              <a:buClr>
                <a:srgbClr val="3B404A"/>
              </a:buClr>
              <a:buFont typeface="Merriweather"/>
              <a:defRPr>
                <a:solidFill>
                  <a:srgbClr val="3B404A"/>
                </a:solidFill>
                <a:latin typeface="Merriweather"/>
                <a:ea typeface="Merriweather"/>
                <a:cs typeface="Merriweather"/>
                <a:sym typeface="Merriweather"/>
              </a:defRPr>
            </a:lvl6pPr>
            <a:lvl7pPr lvl="6" rtl="0">
              <a:spcBef>
                <a:spcPts val="0"/>
              </a:spcBef>
              <a:buClr>
                <a:srgbClr val="3B404A"/>
              </a:buClr>
              <a:buFont typeface="Merriweather"/>
              <a:defRPr>
                <a:solidFill>
                  <a:srgbClr val="3B404A"/>
                </a:solidFill>
                <a:latin typeface="Merriweather"/>
                <a:ea typeface="Merriweather"/>
                <a:cs typeface="Merriweather"/>
                <a:sym typeface="Merriweather"/>
              </a:defRPr>
            </a:lvl7pPr>
            <a:lvl8pPr lvl="7" rtl="0">
              <a:spcBef>
                <a:spcPts val="0"/>
              </a:spcBef>
              <a:buClr>
                <a:srgbClr val="3B404A"/>
              </a:buClr>
              <a:buFont typeface="Merriweather"/>
              <a:defRPr>
                <a:solidFill>
                  <a:srgbClr val="3B404A"/>
                </a:solidFill>
                <a:latin typeface="Merriweather"/>
                <a:ea typeface="Merriweather"/>
                <a:cs typeface="Merriweather"/>
                <a:sym typeface="Merriweather"/>
              </a:defRPr>
            </a:lvl8pPr>
            <a:lvl9pPr lvl="8" rtl="0">
              <a:spcBef>
                <a:spcPts val="0"/>
              </a:spcBef>
              <a:buClr>
                <a:srgbClr val="3B404A"/>
              </a:buClr>
              <a:buFont typeface="Merriweather"/>
              <a:defRPr>
                <a:solidFill>
                  <a:srgbClr val="3B404A"/>
                </a:solidFill>
                <a:latin typeface="Merriweather"/>
                <a:ea typeface="Merriweather"/>
                <a:cs typeface="Merriweather"/>
                <a:sym typeface="Merriweather"/>
              </a:defRPr>
            </a:lvl9pPr>
          </a:lstStyle>
          <a:p/>
        </p:txBody>
      </p:sp>
      <p:sp>
        <p:nvSpPr>
          <p:cNvPr id="131" name="Shape 131"/>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lgn="ctr">
              <a:spcBef>
                <a:spcPts val="0"/>
              </a:spcBef>
              <a:buNone/>
            </a:pPr>
            <a:fld id="{00000000-1234-1234-1234-123412341234}" type="slidenum">
              <a:rPr b="0" lang="en" sz="1000">
                <a:solidFill>
                  <a:srgbClr val="2A73CC"/>
                </a:solidFill>
                <a:latin typeface="Open Sans"/>
                <a:ea typeface="Open Sans"/>
                <a:cs typeface="Open Sans"/>
                <a:sym typeface="Open Sans"/>
              </a:rPr>
              <a:t>‹#›</a:t>
            </a:fld>
          </a:p>
        </p:txBody>
      </p:sp>
      <p:pic>
        <p:nvPicPr>
          <p:cNvPr descr="coursera_blue_logo-01.png" id="132" name="Shape 132"/>
          <p:cNvPicPr preferRelativeResize="0"/>
          <p:nvPr/>
        </p:nvPicPr>
        <p:blipFill>
          <a:blip r:embed="rId2">
            <a:alphaModFix/>
          </a:blip>
          <a:stretch>
            <a:fillRect/>
          </a:stretch>
        </p:blipFill>
        <p:spPr>
          <a:xfrm>
            <a:off x="7973007" y="6513025"/>
            <a:ext cx="762969" cy="152574"/>
          </a:xfrm>
          <a:prstGeom prst="rect">
            <a:avLst/>
          </a:prstGeom>
          <a:noFill/>
          <a:ln>
            <a:noFill/>
          </a:ln>
        </p:spPr>
      </p:pic>
      <p:cxnSp>
        <p:nvCxnSpPr>
          <p:cNvPr id="133" name="Shape 133"/>
          <p:cNvCxnSpPr/>
          <p:nvPr/>
        </p:nvCxnSpPr>
        <p:spPr>
          <a:xfrm>
            <a:off x="8735972" y="6486367"/>
            <a:ext cx="0" cy="230700"/>
          </a:xfrm>
          <a:prstGeom prst="straightConnector1">
            <a:avLst/>
          </a:prstGeom>
          <a:noFill/>
          <a:ln cap="flat" cmpd="sng" w="9525">
            <a:solidFill>
              <a:srgbClr val="2A73CC"/>
            </a:solidFill>
            <a:prstDash val="solid"/>
            <a:round/>
            <a:headEnd len="lg" w="lg" type="none"/>
            <a:tailEnd len="lg" w="lg" type="none"/>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3 columns 1">
    <p:spTree>
      <p:nvGrpSpPr>
        <p:cNvPr id="134" name="Shape 134"/>
        <p:cNvGrpSpPr/>
        <p:nvPr/>
      </p:nvGrpSpPr>
      <p:grpSpPr>
        <a:xfrm>
          <a:off x="0" y="0"/>
          <a:ext cx="0" cy="0"/>
          <a:chOff x="0" y="0"/>
          <a:chExt cx="0" cy="0"/>
        </a:xfrm>
      </p:grpSpPr>
      <p:sp>
        <p:nvSpPr>
          <p:cNvPr id="135" name="Shape 135"/>
          <p:cNvSpPr txBox="1"/>
          <p:nvPr>
            <p:ph idx="1" type="body"/>
          </p:nvPr>
        </p:nvSpPr>
        <p:spPr>
          <a:xfrm>
            <a:off x="741750" y="1043700"/>
            <a:ext cx="2472300" cy="5442900"/>
          </a:xfrm>
          <a:prstGeom prst="rect">
            <a:avLst/>
          </a:prstGeom>
        </p:spPr>
        <p:txBody>
          <a:bodyPr anchorCtr="0" anchor="t" bIns="91425" lIns="91425" rIns="91425" tIns="91425"/>
          <a:lstStyle>
            <a:lvl1pPr lvl="0" rtl="0">
              <a:spcBef>
                <a:spcPts val="0"/>
              </a:spcBef>
              <a:buClr>
                <a:srgbClr val="000000"/>
              </a:buClr>
              <a:defRPr/>
            </a:lvl1pPr>
            <a:lvl2pPr lvl="1" rtl="0">
              <a:spcBef>
                <a:spcPts val="0"/>
              </a:spcBef>
              <a:buClr>
                <a:srgbClr val="000000"/>
              </a:buClr>
              <a:buSzPct val="100000"/>
              <a:defRPr sz="1600"/>
            </a:lvl2pPr>
            <a:lvl3pPr lvl="2" rtl="0">
              <a:spcBef>
                <a:spcPts val="0"/>
              </a:spcBef>
              <a:buClr>
                <a:srgbClr val="000000"/>
              </a:buClr>
              <a:buSzPct val="100000"/>
              <a:defRPr sz="1600"/>
            </a:lvl3pPr>
            <a:lvl4pPr lvl="3" rtl="0">
              <a:spcBef>
                <a:spcPts val="0"/>
              </a:spcBef>
              <a:buClr>
                <a:srgbClr val="000000"/>
              </a:buClr>
              <a:buSzPct val="100000"/>
              <a:defRPr sz="1600"/>
            </a:lvl4pPr>
            <a:lvl5pPr lvl="4" rtl="0">
              <a:spcBef>
                <a:spcPts val="0"/>
              </a:spcBef>
              <a:buSzPct val="100000"/>
              <a:defRPr sz="1600"/>
            </a:lvl5pPr>
            <a:lvl6pPr lvl="5" rtl="0">
              <a:spcBef>
                <a:spcPts val="0"/>
              </a:spcBef>
              <a:buSzPct val="100000"/>
              <a:defRPr sz="1600"/>
            </a:lvl6pPr>
            <a:lvl7pPr lvl="6" rtl="0">
              <a:spcBef>
                <a:spcPts val="0"/>
              </a:spcBef>
              <a:buSzPct val="100000"/>
              <a:defRPr sz="1600"/>
            </a:lvl7pPr>
            <a:lvl8pPr lvl="7" rtl="0">
              <a:spcBef>
                <a:spcPts val="0"/>
              </a:spcBef>
              <a:buSzPct val="100000"/>
              <a:defRPr sz="1600"/>
            </a:lvl8pPr>
            <a:lvl9pPr lvl="8" rtl="0">
              <a:spcBef>
                <a:spcPts val="0"/>
              </a:spcBef>
              <a:buSzPct val="100000"/>
              <a:defRPr sz="1600"/>
            </a:lvl9pPr>
          </a:lstStyle>
          <a:p/>
        </p:txBody>
      </p:sp>
      <p:sp>
        <p:nvSpPr>
          <p:cNvPr id="136" name="Shape 136"/>
          <p:cNvSpPr txBox="1"/>
          <p:nvPr>
            <p:ph idx="2" type="body"/>
          </p:nvPr>
        </p:nvSpPr>
        <p:spPr>
          <a:xfrm>
            <a:off x="3504187" y="1043700"/>
            <a:ext cx="2472300" cy="5442900"/>
          </a:xfrm>
          <a:prstGeom prst="rect">
            <a:avLst/>
          </a:prstGeom>
        </p:spPr>
        <p:txBody>
          <a:bodyPr anchorCtr="0" anchor="t" bIns="91425" lIns="91425" rIns="91425" tIns="91425"/>
          <a:lstStyle>
            <a:lvl1pPr lvl="0" rtl="0">
              <a:spcBef>
                <a:spcPts val="0"/>
              </a:spcBef>
              <a:buClr>
                <a:srgbClr val="000000"/>
              </a:buClr>
              <a:defRPr/>
            </a:lvl1pPr>
            <a:lvl2pPr lvl="1" rtl="0">
              <a:spcBef>
                <a:spcPts val="0"/>
              </a:spcBef>
              <a:buClr>
                <a:srgbClr val="000000"/>
              </a:buClr>
              <a:buSzPct val="100000"/>
              <a:defRPr sz="1600"/>
            </a:lvl2pPr>
            <a:lvl3pPr lvl="2" rtl="0">
              <a:spcBef>
                <a:spcPts val="0"/>
              </a:spcBef>
              <a:buClr>
                <a:srgbClr val="000000"/>
              </a:buClr>
              <a:buSzPct val="100000"/>
              <a:defRPr sz="1600"/>
            </a:lvl3pPr>
            <a:lvl4pPr lvl="3" rtl="0">
              <a:spcBef>
                <a:spcPts val="0"/>
              </a:spcBef>
              <a:buClr>
                <a:srgbClr val="000000"/>
              </a:buClr>
              <a:buSzPct val="100000"/>
              <a:defRPr sz="1600"/>
            </a:lvl4pPr>
            <a:lvl5pPr lvl="4" rtl="0">
              <a:spcBef>
                <a:spcPts val="0"/>
              </a:spcBef>
              <a:buSzPct val="100000"/>
              <a:defRPr sz="1600"/>
            </a:lvl5pPr>
            <a:lvl6pPr lvl="5" rtl="0">
              <a:spcBef>
                <a:spcPts val="0"/>
              </a:spcBef>
              <a:buSzPct val="100000"/>
              <a:defRPr sz="1600"/>
            </a:lvl6pPr>
            <a:lvl7pPr lvl="6" rtl="0">
              <a:spcBef>
                <a:spcPts val="0"/>
              </a:spcBef>
              <a:buSzPct val="100000"/>
              <a:defRPr sz="1600"/>
            </a:lvl7pPr>
            <a:lvl8pPr lvl="7" rtl="0">
              <a:spcBef>
                <a:spcPts val="0"/>
              </a:spcBef>
              <a:buSzPct val="100000"/>
              <a:defRPr sz="1600"/>
            </a:lvl8pPr>
            <a:lvl9pPr lvl="8" rtl="0">
              <a:spcBef>
                <a:spcPts val="0"/>
              </a:spcBef>
              <a:buSzPct val="100000"/>
              <a:defRPr sz="1600"/>
            </a:lvl9pPr>
          </a:lstStyle>
          <a:p/>
        </p:txBody>
      </p:sp>
      <p:sp>
        <p:nvSpPr>
          <p:cNvPr id="137" name="Shape 137"/>
          <p:cNvSpPr txBox="1"/>
          <p:nvPr>
            <p:ph idx="3" type="body"/>
          </p:nvPr>
        </p:nvSpPr>
        <p:spPr>
          <a:xfrm>
            <a:off x="6266625" y="1043700"/>
            <a:ext cx="2472300" cy="5442900"/>
          </a:xfrm>
          <a:prstGeom prst="rect">
            <a:avLst/>
          </a:prstGeom>
        </p:spPr>
        <p:txBody>
          <a:bodyPr anchorCtr="0" anchor="t" bIns="91425" lIns="91425" rIns="91425" tIns="91425"/>
          <a:lstStyle>
            <a:lvl1pPr lvl="0" rtl="0">
              <a:spcBef>
                <a:spcPts val="0"/>
              </a:spcBef>
              <a:buClr>
                <a:srgbClr val="000000"/>
              </a:buClr>
              <a:defRPr/>
            </a:lvl1pPr>
            <a:lvl2pPr lvl="1" rtl="0">
              <a:spcBef>
                <a:spcPts val="0"/>
              </a:spcBef>
              <a:buClr>
                <a:srgbClr val="000000"/>
              </a:buClr>
              <a:buSzPct val="100000"/>
              <a:defRPr sz="1600"/>
            </a:lvl2pPr>
            <a:lvl3pPr lvl="2" rtl="0">
              <a:spcBef>
                <a:spcPts val="0"/>
              </a:spcBef>
              <a:buClr>
                <a:srgbClr val="000000"/>
              </a:buClr>
              <a:buSzPct val="100000"/>
              <a:defRPr sz="1600"/>
            </a:lvl3pPr>
            <a:lvl4pPr lvl="3" rtl="0">
              <a:spcBef>
                <a:spcPts val="0"/>
              </a:spcBef>
              <a:buClr>
                <a:srgbClr val="000000"/>
              </a:buClr>
              <a:buSzPct val="100000"/>
              <a:defRPr sz="1600"/>
            </a:lvl4pPr>
            <a:lvl5pPr lvl="4" rtl="0">
              <a:spcBef>
                <a:spcPts val="0"/>
              </a:spcBef>
              <a:buSzPct val="100000"/>
              <a:defRPr sz="1600"/>
            </a:lvl5pPr>
            <a:lvl6pPr lvl="5" rtl="0">
              <a:spcBef>
                <a:spcPts val="0"/>
              </a:spcBef>
              <a:buSzPct val="100000"/>
              <a:defRPr sz="1600"/>
            </a:lvl6pPr>
            <a:lvl7pPr lvl="6" rtl="0">
              <a:spcBef>
                <a:spcPts val="0"/>
              </a:spcBef>
              <a:buSzPct val="100000"/>
              <a:defRPr sz="1600"/>
            </a:lvl7pPr>
            <a:lvl8pPr lvl="7" rtl="0">
              <a:spcBef>
                <a:spcPts val="0"/>
              </a:spcBef>
              <a:buSzPct val="100000"/>
              <a:defRPr sz="1600"/>
            </a:lvl8pPr>
            <a:lvl9pPr lvl="8" rtl="0">
              <a:spcBef>
                <a:spcPts val="0"/>
              </a:spcBef>
              <a:buSzPct val="100000"/>
              <a:defRPr sz="1600"/>
            </a:lvl9pPr>
          </a:lstStyle>
          <a:p/>
        </p:txBody>
      </p:sp>
      <p:sp>
        <p:nvSpPr>
          <p:cNvPr id="138" name="Shape 138"/>
          <p:cNvSpPr/>
          <p:nvPr/>
        </p:nvSpPr>
        <p:spPr>
          <a:xfrm>
            <a:off x="9089700" y="0"/>
            <a:ext cx="54300" cy="6858000"/>
          </a:xfrm>
          <a:prstGeom prst="rect">
            <a:avLst/>
          </a:prstGeom>
          <a:solidFill>
            <a:srgbClr val="3279CB"/>
          </a:solidFill>
          <a:ln>
            <a:noFill/>
          </a:ln>
        </p:spPr>
        <p:txBody>
          <a:bodyPr anchorCtr="0" anchor="ctr" bIns="91425" lIns="91425" rIns="91425" tIns="91425">
            <a:noAutofit/>
          </a:bodyPr>
          <a:lstStyle/>
          <a:p>
            <a:pPr lvl="0">
              <a:spcBef>
                <a:spcPts val="0"/>
              </a:spcBef>
              <a:buNone/>
            </a:pPr>
            <a:r>
              <a:t/>
            </a:r>
            <a:endParaRPr/>
          </a:p>
        </p:txBody>
      </p:sp>
      <p:sp>
        <p:nvSpPr>
          <p:cNvPr id="139" name="Shape 139"/>
          <p:cNvSpPr txBox="1"/>
          <p:nvPr>
            <p:ph type="title"/>
          </p:nvPr>
        </p:nvSpPr>
        <p:spPr>
          <a:xfrm>
            <a:off x="741746" y="191862"/>
            <a:ext cx="7372500" cy="1598099"/>
          </a:xfrm>
          <a:prstGeom prst="rect">
            <a:avLst/>
          </a:prstGeom>
        </p:spPr>
        <p:txBody>
          <a:bodyPr anchorCtr="0" anchor="t" bIns="91425" lIns="91425" rIns="91425" tIns="91425"/>
          <a:lstStyle>
            <a:lvl1pPr lvl="0" rtl="0">
              <a:spcBef>
                <a:spcPts val="0"/>
              </a:spcBef>
              <a:defRPr/>
            </a:lvl1pPr>
            <a:lvl2pPr lvl="1" rtl="0">
              <a:spcBef>
                <a:spcPts val="0"/>
              </a:spcBef>
              <a:buFont typeface="Merriweather"/>
              <a:defRPr>
                <a:latin typeface="Merriweather"/>
                <a:ea typeface="Merriweather"/>
                <a:cs typeface="Merriweather"/>
                <a:sym typeface="Merriweather"/>
              </a:defRPr>
            </a:lvl2pPr>
            <a:lvl3pPr lvl="2" rtl="0">
              <a:spcBef>
                <a:spcPts val="0"/>
              </a:spcBef>
              <a:buFont typeface="Merriweather"/>
              <a:defRPr>
                <a:latin typeface="Merriweather"/>
                <a:ea typeface="Merriweather"/>
                <a:cs typeface="Merriweather"/>
                <a:sym typeface="Merriweather"/>
              </a:defRPr>
            </a:lvl3pPr>
            <a:lvl4pPr lvl="3" rtl="0">
              <a:spcBef>
                <a:spcPts val="0"/>
              </a:spcBef>
              <a:buFont typeface="Merriweather"/>
              <a:defRPr>
                <a:latin typeface="Merriweather"/>
                <a:ea typeface="Merriweather"/>
                <a:cs typeface="Merriweather"/>
                <a:sym typeface="Merriweather"/>
              </a:defRPr>
            </a:lvl4pPr>
            <a:lvl5pPr lvl="4" rtl="0">
              <a:spcBef>
                <a:spcPts val="0"/>
              </a:spcBef>
              <a:buFont typeface="Merriweather"/>
              <a:defRPr>
                <a:latin typeface="Merriweather"/>
                <a:ea typeface="Merriweather"/>
                <a:cs typeface="Merriweather"/>
                <a:sym typeface="Merriweather"/>
              </a:defRPr>
            </a:lvl5pPr>
            <a:lvl6pPr lvl="5" rtl="0">
              <a:spcBef>
                <a:spcPts val="0"/>
              </a:spcBef>
              <a:buFont typeface="Merriweather"/>
              <a:defRPr>
                <a:latin typeface="Merriweather"/>
                <a:ea typeface="Merriweather"/>
                <a:cs typeface="Merriweather"/>
                <a:sym typeface="Merriweather"/>
              </a:defRPr>
            </a:lvl6pPr>
            <a:lvl7pPr lvl="6" rtl="0">
              <a:spcBef>
                <a:spcPts val="0"/>
              </a:spcBef>
              <a:buFont typeface="Merriweather"/>
              <a:defRPr>
                <a:latin typeface="Merriweather"/>
                <a:ea typeface="Merriweather"/>
                <a:cs typeface="Merriweather"/>
                <a:sym typeface="Merriweather"/>
              </a:defRPr>
            </a:lvl7pPr>
            <a:lvl8pPr lvl="7" rtl="0">
              <a:spcBef>
                <a:spcPts val="0"/>
              </a:spcBef>
              <a:buFont typeface="Merriweather"/>
              <a:defRPr>
                <a:latin typeface="Merriweather"/>
                <a:ea typeface="Merriweather"/>
                <a:cs typeface="Merriweather"/>
                <a:sym typeface="Merriweather"/>
              </a:defRPr>
            </a:lvl8pPr>
            <a:lvl9pPr lvl="8" rtl="0">
              <a:spcBef>
                <a:spcPts val="0"/>
              </a:spcBef>
              <a:buFont typeface="Merriweather"/>
              <a:defRPr>
                <a:latin typeface="Merriweather"/>
                <a:ea typeface="Merriweather"/>
                <a:cs typeface="Merriweather"/>
                <a:sym typeface="Merriweather"/>
              </a:defRPr>
            </a:lvl9pPr>
          </a:lstStyle>
          <a:p/>
        </p:txBody>
      </p:sp>
      <p:sp>
        <p:nvSpPr>
          <p:cNvPr id="140" name="Shape 140"/>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lgn="ctr">
              <a:spcBef>
                <a:spcPts val="0"/>
              </a:spcBef>
              <a:buNone/>
            </a:pPr>
            <a:fld id="{00000000-1234-1234-1234-123412341234}" type="slidenum">
              <a:rPr b="0" lang="en" sz="1000">
                <a:solidFill>
                  <a:srgbClr val="2A73CC"/>
                </a:solidFill>
                <a:latin typeface="Open Sans"/>
                <a:ea typeface="Open Sans"/>
                <a:cs typeface="Open Sans"/>
                <a:sym typeface="Open Sans"/>
              </a:rPr>
              <a:t>‹#›</a:t>
            </a:fld>
          </a:p>
        </p:txBody>
      </p:sp>
      <p:pic>
        <p:nvPicPr>
          <p:cNvPr descr="coursera_blue_logo-01.png" id="141" name="Shape 141"/>
          <p:cNvPicPr preferRelativeResize="0"/>
          <p:nvPr/>
        </p:nvPicPr>
        <p:blipFill>
          <a:blip r:embed="rId2">
            <a:alphaModFix/>
          </a:blip>
          <a:stretch>
            <a:fillRect/>
          </a:stretch>
        </p:blipFill>
        <p:spPr>
          <a:xfrm>
            <a:off x="7973007" y="6513025"/>
            <a:ext cx="762969" cy="152574"/>
          </a:xfrm>
          <a:prstGeom prst="rect">
            <a:avLst/>
          </a:prstGeom>
          <a:noFill/>
          <a:ln>
            <a:noFill/>
          </a:ln>
        </p:spPr>
      </p:pic>
      <p:cxnSp>
        <p:nvCxnSpPr>
          <p:cNvPr id="142" name="Shape 142"/>
          <p:cNvCxnSpPr/>
          <p:nvPr/>
        </p:nvCxnSpPr>
        <p:spPr>
          <a:xfrm>
            <a:off x="8735972" y="6486367"/>
            <a:ext cx="0" cy="230700"/>
          </a:xfrm>
          <a:prstGeom prst="straightConnector1">
            <a:avLst/>
          </a:prstGeom>
          <a:noFill/>
          <a:ln cap="flat" cmpd="sng" w="9525">
            <a:solidFill>
              <a:srgbClr val="2A73CC"/>
            </a:solidFill>
            <a:prstDash val="solid"/>
            <a:round/>
            <a:headEnd len="lg" w="lg" type="none"/>
            <a:tailEnd len="lg" w="lg"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43" name="Shape 143"/>
        <p:cNvGrpSpPr/>
        <p:nvPr/>
      </p:nvGrpSpPr>
      <p:grpSpPr>
        <a:xfrm>
          <a:off x="0" y="0"/>
          <a:ext cx="0" cy="0"/>
          <a:chOff x="0" y="0"/>
          <a:chExt cx="0" cy="0"/>
        </a:xfrm>
      </p:grpSpPr>
      <p:sp>
        <p:nvSpPr>
          <p:cNvPr id="144" name="Shape 144"/>
          <p:cNvSpPr txBox="1"/>
          <p:nvPr>
            <p:ph type="title"/>
          </p:nvPr>
        </p:nvSpPr>
        <p:spPr>
          <a:xfrm>
            <a:off x="741748" y="251465"/>
            <a:ext cx="7712400" cy="1538700"/>
          </a:xfrm>
          <a:prstGeom prst="rect">
            <a:avLst/>
          </a:prstGeom>
        </p:spPr>
        <p:txBody>
          <a:bodyPr anchorCtr="0" anchor="t" bIns="91425" lIns="91425" rIns="91425" tIns="91425"/>
          <a:lstStyle>
            <a:lvl1pPr lvl="0" rtl="0">
              <a:spcBef>
                <a:spcPts val="0"/>
              </a:spcBef>
              <a:buSzPct val="100000"/>
              <a:defRPr sz="3200"/>
            </a:lvl1pPr>
            <a:lvl2pPr lvl="1" rtl="0">
              <a:spcBef>
                <a:spcPts val="0"/>
              </a:spcBef>
              <a:buClr>
                <a:srgbClr val="3B404A"/>
              </a:buClr>
              <a:defRPr>
                <a:solidFill>
                  <a:srgbClr val="3B404A"/>
                </a:solidFill>
              </a:defRPr>
            </a:lvl2pPr>
            <a:lvl3pPr lvl="2" rtl="0">
              <a:spcBef>
                <a:spcPts val="0"/>
              </a:spcBef>
              <a:buClr>
                <a:srgbClr val="3B404A"/>
              </a:buClr>
              <a:defRPr>
                <a:solidFill>
                  <a:srgbClr val="3B404A"/>
                </a:solidFill>
              </a:defRPr>
            </a:lvl3pPr>
            <a:lvl4pPr lvl="3" rtl="0">
              <a:spcBef>
                <a:spcPts val="0"/>
              </a:spcBef>
              <a:buClr>
                <a:srgbClr val="3B404A"/>
              </a:buClr>
              <a:defRPr>
                <a:solidFill>
                  <a:srgbClr val="3B404A"/>
                </a:solidFill>
              </a:defRPr>
            </a:lvl4pPr>
            <a:lvl5pPr lvl="4" rtl="0">
              <a:spcBef>
                <a:spcPts val="0"/>
              </a:spcBef>
              <a:buClr>
                <a:srgbClr val="3B404A"/>
              </a:buClr>
              <a:defRPr>
                <a:solidFill>
                  <a:srgbClr val="3B404A"/>
                </a:solidFill>
              </a:defRPr>
            </a:lvl5pPr>
            <a:lvl6pPr lvl="5" rtl="0">
              <a:spcBef>
                <a:spcPts val="0"/>
              </a:spcBef>
              <a:buClr>
                <a:srgbClr val="3B404A"/>
              </a:buClr>
              <a:defRPr>
                <a:solidFill>
                  <a:srgbClr val="3B404A"/>
                </a:solidFill>
              </a:defRPr>
            </a:lvl6pPr>
            <a:lvl7pPr lvl="6" rtl="0">
              <a:spcBef>
                <a:spcPts val="0"/>
              </a:spcBef>
              <a:buClr>
                <a:srgbClr val="3B404A"/>
              </a:buClr>
              <a:defRPr>
                <a:solidFill>
                  <a:srgbClr val="3B404A"/>
                </a:solidFill>
              </a:defRPr>
            </a:lvl7pPr>
            <a:lvl8pPr lvl="7" rtl="0">
              <a:spcBef>
                <a:spcPts val="0"/>
              </a:spcBef>
              <a:buClr>
                <a:srgbClr val="3B404A"/>
              </a:buClr>
              <a:defRPr>
                <a:solidFill>
                  <a:srgbClr val="3B404A"/>
                </a:solidFill>
              </a:defRPr>
            </a:lvl8pPr>
            <a:lvl9pPr lvl="8" rtl="0">
              <a:spcBef>
                <a:spcPts val="0"/>
              </a:spcBef>
              <a:buClr>
                <a:srgbClr val="3B404A"/>
              </a:buClr>
              <a:defRPr>
                <a:solidFill>
                  <a:srgbClr val="3B404A"/>
                </a:solidFill>
              </a:defRPr>
            </a:lvl9pPr>
          </a:lstStyle>
          <a:p/>
        </p:txBody>
      </p:sp>
      <p:sp>
        <p:nvSpPr>
          <p:cNvPr id="145" name="Shape 145"/>
          <p:cNvSpPr/>
          <p:nvPr/>
        </p:nvSpPr>
        <p:spPr>
          <a:xfrm>
            <a:off x="9089700" y="0"/>
            <a:ext cx="54300" cy="6858000"/>
          </a:xfrm>
          <a:prstGeom prst="rect">
            <a:avLst/>
          </a:prstGeom>
          <a:solidFill>
            <a:srgbClr val="3279CB"/>
          </a:solidFill>
          <a:ln>
            <a:noFill/>
          </a:ln>
        </p:spPr>
        <p:txBody>
          <a:bodyPr anchorCtr="0" anchor="ctr" bIns="91425" lIns="91425" rIns="91425" tIns="91425">
            <a:noAutofit/>
          </a:bodyPr>
          <a:lstStyle/>
          <a:p>
            <a:pPr lvl="0">
              <a:spcBef>
                <a:spcPts val="0"/>
              </a:spcBef>
              <a:buNone/>
            </a:pPr>
            <a:r>
              <a:t/>
            </a:r>
            <a:endParaRPr/>
          </a:p>
        </p:txBody>
      </p:sp>
      <p:sp>
        <p:nvSpPr>
          <p:cNvPr id="146" name="Shape 146"/>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lgn="ctr">
              <a:spcBef>
                <a:spcPts val="0"/>
              </a:spcBef>
              <a:buNone/>
            </a:pPr>
            <a:fld id="{00000000-1234-1234-1234-123412341234}" type="slidenum">
              <a:rPr b="0" lang="en" sz="1000">
                <a:solidFill>
                  <a:srgbClr val="2A73CC"/>
                </a:solidFill>
                <a:latin typeface="Open Sans"/>
                <a:ea typeface="Open Sans"/>
                <a:cs typeface="Open Sans"/>
                <a:sym typeface="Open Sans"/>
              </a:rPr>
              <a:t>‹#›</a:t>
            </a:fld>
          </a:p>
        </p:txBody>
      </p:sp>
      <p:pic>
        <p:nvPicPr>
          <p:cNvPr descr="coursera_blue_logo-01.png" id="147" name="Shape 147"/>
          <p:cNvPicPr preferRelativeResize="0"/>
          <p:nvPr/>
        </p:nvPicPr>
        <p:blipFill>
          <a:blip r:embed="rId2">
            <a:alphaModFix/>
          </a:blip>
          <a:stretch>
            <a:fillRect/>
          </a:stretch>
        </p:blipFill>
        <p:spPr>
          <a:xfrm>
            <a:off x="7973007" y="6513025"/>
            <a:ext cx="762969" cy="152574"/>
          </a:xfrm>
          <a:prstGeom prst="rect">
            <a:avLst/>
          </a:prstGeom>
          <a:noFill/>
          <a:ln>
            <a:noFill/>
          </a:ln>
        </p:spPr>
      </p:pic>
      <p:cxnSp>
        <p:nvCxnSpPr>
          <p:cNvPr id="148" name="Shape 148"/>
          <p:cNvCxnSpPr/>
          <p:nvPr/>
        </p:nvCxnSpPr>
        <p:spPr>
          <a:xfrm>
            <a:off x="8735972" y="6486367"/>
            <a:ext cx="0" cy="230700"/>
          </a:xfrm>
          <a:prstGeom prst="straightConnector1">
            <a:avLst/>
          </a:prstGeom>
          <a:noFill/>
          <a:ln cap="flat" cmpd="sng" w="9525">
            <a:solidFill>
              <a:srgbClr val="2A73CC"/>
            </a:solidFill>
            <a:prstDash val="solid"/>
            <a:round/>
            <a:headEnd len="lg" w="lg" type="none"/>
            <a:tailEnd len="lg" w="lg"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only color">
    <p:spTree>
      <p:nvGrpSpPr>
        <p:cNvPr id="149" name="Shape 149"/>
        <p:cNvGrpSpPr/>
        <p:nvPr/>
      </p:nvGrpSpPr>
      <p:grpSpPr>
        <a:xfrm>
          <a:off x="0" y="0"/>
          <a:ext cx="0" cy="0"/>
          <a:chOff x="0" y="0"/>
          <a:chExt cx="0" cy="0"/>
        </a:xfrm>
      </p:grpSpPr>
      <p:sp>
        <p:nvSpPr>
          <p:cNvPr id="150" name="Shape 150"/>
          <p:cNvSpPr/>
          <p:nvPr/>
        </p:nvSpPr>
        <p:spPr>
          <a:xfrm>
            <a:off x="0" y="0"/>
            <a:ext cx="9144000" cy="4994400"/>
          </a:xfrm>
          <a:prstGeom prst="rect">
            <a:avLst/>
          </a:prstGeom>
          <a:solidFill>
            <a:srgbClr val="2A73CC"/>
          </a:solidFill>
          <a:ln>
            <a:noFill/>
          </a:ln>
        </p:spPr>
        <p:txBody>
          <a:bodyPr anchorCtr="0" anchor="ctr" bIns="91425" lIns="91425" rIns="91425" tIns="91425">
            <a:noAutofit/>
          </a:bodyPr>
          <a:lstStyle/>
          <a:p>
            <a:pPr lvl="0">
              <a:spcBef>
                <a:spcPts val="0"/>
              </a:spcBef>
              <a:buNone/>
            </a:pPr>
            <a:r>
              <a:t/>
            </a:r>
            <a:endParaRPr/>
          </a:p>
        </p:txBody>
      </p:sp>
      <p:sp>
        <p:nvSpPr>
          <p:cNvPr id="151" name="Shape 151"/>
          <p:cNvSpPr txBox="1"/>
          <p:nvPr>
            <p:ph type="title"/>
          </p:nvPr>
        </p:nvSpPr>
        <p:spPr>
          <a:xfrm>
            <a:off x="750572" y="191862"/>
            <a:ext cx="7372500" cy="1598099"/>
          </a:xfrm>
          <a:prstGeom prst="rect">
            <a:avLst/>
          </a:prstGeom>
        </p:spPr>
        <p:txBody>
          <a:bodyPr anchorCtr="0" anchor="b" bIns="91425" lIns="91425" rIns="91425" tIns="91425"/>
          <a:lstStyle>
            <a:lvl1pPr lvl="0" rtl="0">
              <a:spcBef>
                <a:spcPts val="0"/>
              </a:spcBef>
              <a:buClr>
                <a:srgbClr val="FFFFFF"/>
              </a:buClr>
              <a:defRPr b="1">
                <a:solidFill>
                  <a:srgbClr val="FFFFFF"/>
                </a:solidFill>
                <a:latin typeface="Open Sans"/>
                <a:ea typeface="Open Sans"/>
                <a:cs typeface="Open Sans"/>
                <a:sym typeface="Open Sans"/>
              </a:defRPr>
            </a:lvl1pPr>
            <a:lvl2pPr lvl="1" rtl="0">
              <a:spcBef>
                <a:spcPts val="0"/>
              </a:spcBef>
              <a:buClr>
                <a:srgbClr val="FFFFFF"/>
              </a:buClr>
              <a:defRPr>
                <a:solidFill>
                  <a:srgbClr val="FFFFFF"/>
                </a:solidFill>
              </a:defRPr>
            </a:lvl2pPr>
            <a:lvl3pPr lvl="2" rtl="0">
              <a:spcBef>
                <a:spcPts val="0"/>
              </a:spcBef>
              <a:buClr>
                <a:srgbClr val="FFFFFF"/>
              </a:buClr>
              <a:defRPr>
                <a:solidFill>
                  <a:srgbClr val="FFFFFF"/>
                </a:solidFill>
              </a:defRPr>
            </a:lvl3pPr>
            <a:lvl4pPr lvl="3" rtl="0">
              <a:spcBef>
                <a:spcPts val="0"/>
              </a:spcBef>
              <a:buClr>
                <a:srgbClr val="FFFFFF"/>
              </a:buClr>
              <a:defRPr>
                <a:solidFill>
                  <a:srgbClr val="FFFFFF"/>
                </a:solidFill>
              </a:defRPr>
            </a:lvl4pPr>
            <a:lvl5pPr lvl="4" rtl="0">
              <a:spcBef>
                <a:spcPts val="0"/>
              </a:spcBef>
              <a:buClr>
                <a:srgbClr val="FFFFFF"/>
              </a:buClr>
              <a:defRPr>
                <a:solidFill>
                  <a:srgbClr val="FFFFFF"/>
                </a:solidFill>
              </a:defRPr>
            </a:lvl5pPr>
            <a:lvl6pPr lvl="5" rtl="0">
              <a:spcBef>
                <a:spcPts val="0"/>
              </a:spcBef>
              <a:buClr>
                <a:srgbClr val="FFFFFF"/>
              </a:buClr>
              <a:defRPr>
                <a:solidFill>
                  <a:srgbClr val="FFFFFF"/>
                </a:solidFill>
              </a:defRPr>
            </a:lvl6pPr>
            <a:lvl7pPr lvl="6" rtl="0">
              <a:spcBef>
                <a:spcPts val="0"/>
              </a:spcBef>
              <a:buClr>
                <a:srgbClr val="FFFFFF"/>
              </a:buClr>
              <a:defRPr>
                <a:solidFill>
                  <a:srgbClr val="FFFFFF"/>
                </a:solidFill>
              </a:defRPr>
            </a:lvl7pPr>
            <a:lvl8pPr lvl="7" rtl="0">
              <a:spcBef>
                <a:spcPts val="0"/>
              </a:spcBef>
              <a:buClr>
                <a:srgbClr val="FFFFFF"/>
              </a:buClr>
              <a:defRPr>
                <a:solidFill>
                  <a:srgbClr val="FFFFFF"/>
                </a:solidFill>
              </a:defRPr>
            </a:lvl8pPr>
            <a:lvl9pPr lvl="8" rtl="0">
              <a:spcBef>
                <a:spcPts val="0"/>
              </a:spcBef>
              <a:buClr>
                <a:srgbClr val="FFFFFF"/>
              </a:buClr>
              <a:defRPr>
                <a:solidFill>
                  <a:srgbClr val="FFFFFF"/>
                </a:solidFill>
              </a:defRPr>
            </a:lvl9pPr>
          </a:lstStyle>
          <a:p/>
        </p:txBody>
      </p:sp>
      <p:sp>
        <p:nvSpPr>
          <p:cNvPr id="152" name="Shape 152"/>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lgn="ctr">
              <a:spcBef>
                <a:spcPts val="0"/>
              </a:spcBef>
              <a:buNone/>
            </a:pPr>
            <a:fld id="{00000000-1234-1234-1234-123412341234}" type="slidenum">
              <a:rPr b="0" lang="en" sz="1000">
                <a:solidFill>
                  <a:srgbClr val="2A73CC"/>
                </a:solidFill>
                <a:latin typeface="Open Sans"/>
                <a:ea typeface="Open Sans"/>
                <a:cs typeface="Open Sans"/>
                <a:sym typeface="Open Sans"/>
              </a:rPr>
              <a:t>‹#›</a:t>
            </a:fld>
          </a:p>
        </p:txBody>
      </p:sp>
      <p:pic>
        <p:nvPicPr>
          <p:cNvPr descr="coursera_blue_logo-01.png" id="153" name="Shape 153"/>
          <p:cNvPicPr preferRelativeResize="0"/>
          <p:nvPr/>
        </p:nvPicPr>
        <p:blipFill>
          <a:blip r:embed="rId2">
            <a:alphaModFix/>
          </a:blip>
          <a:stretch>
            <a:fillRect/>
          </a:stretch>
        </p:blipFill>
        <p:spPr>
          <a:xfrm>
            <a:off x="7973007" y="6513025"/>
            <a:ext cx="762969" cy="152574"/>
          </a:xfrm>
          <a:prstGeom prst="rect">
            <a:avLst/>
          </a:prstGeom>
          <a:noFill/>
          <a:ln>
            <a:noFill/>
          </a:ln>
        </p:spPr>
      </p:pic>
      <p:cxnSp>
        <p:nvCxnSpPr>
          <p:cNvPr id="154" name="Shape 154"/>
          <p:cNvCxnSpPr/>
          <p:nvPr/>
        </p:nvCxnSpPr>
        <p:spPr>
          <a:xfrm>
            <a:off x="8735972" y="6486367"/>
            <a:ext cx="0" cy="230700"/>
          </a:xfrm>
          <a:prstGeom prst="straightConnector1">
            <a:avLst/>
          </a:prstGeom>
          <a:noFill/>
          <a:ln cap="flat" cmpd="sng" w="9525">
            <a:solidFill>
              <a:srgbClr val="2A73CC"/>
            </a:solidFill>
            <a:prstDash val="solid"/>
            <a:round/>
            <a:headEnd len="lg" w="lg" type="none"/>
            <a:tailEnd len="lg" w="lg"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only half">
    <p:spTree>
      <p:nvGrpSpPr>
        <p:cNvPr id="155" name="Shape 155"/>
        <p:cNvGrpSpPr/>
        <p:nvPr/>
      </p:nvGrpSpPr>
      <p:grpSpPr>
        <a:xfrm>
          <a:off x="0" y="0"/>
          <a:ext cx="0" cy="0"/>
          <a:chOff x="0" y="0"/>
          <a:chExt cx="0" cy="0"/>
        </a:xfrm>
      </p:grpSpPr>
      <p:sp>
        <p:nvSpPr>
          <p:cNvPr id="156" name="Shape 156"/>
          <p:cNvSpPr/>
          <p:nvPr/>
        </p:nvSpPr>
        <p:spPr>
          <a:xfrm>
            <a:off x="0" y="0"/>
            <a:ext cx="4578000" cy="6858000"/>
          </a:xfrm>
          <a:prstGeom prst="rect">
            <a:avLst/>
          </a:prstGeom>
          <a:solidFill>
            <a:srgbClr val="2A73CC"/>
          </a:solidFill>
          <a:ln>
            <a:noFill/>
          </a:ln>
        </p:spPr>
        <p:txBody>
          <a:bodyPr anchorCtr="0" anchor="ctr" bIns="91425" lIns="91425" rIns="91425" tIns="91425">
            <a:noAutofit/>
          </a:bodyPr>
          <a:lstStyle/>
          <a:p>
            <a:pPr lvl="0">
              <a:spcBef>
                <a:spcPts val="0"/>
              </a:spcBef>
              <a:buNone/>
            </a:pPr>
            <a:r>
              <a:t/>
            </a:r>
            <a:endParaRPr/>
          </a:p>
        </p:txBody>
      </p:sp>
      <p:sp>
        <p:nvSpPr>
          <p:cNvPr id="157" name="Shape 157"/>
          <p:cNvSpPr/>
          <p:nvPr/>
        </p:nvSpPr>
        <p:spPr>
          <a:xfrm>
            <a:off x="9089700" y="0"/>
            <a:ext cx="54300" cy="6858000"/>
          </a:xfrm>
          <a:prstGeom prst="rect">
            <a:avLst/>
          </a:prstGeom>
          <a:solidFill>
            <a:srgbClr val="3279CB"/>
          </a:solidFill>
          <a:ln>
            <a:noFill/>
          </a:ln>
        </p:spPr>
        <p:txBody>
          <a:bodyPr anchorCtr="0" anchor="ctr" bIns="91425" lIns="91425" rIns="91425" tIns="91425">
            <a:noAutofit/>
          </a:bodyPr>
          <a:lstStyle/>
          <a:p>
            <a:pPr lvl="0">
              <a:spcBef>
                <a:spcPts val="0"/>
              </a:spcBef>
              <a:buNone/>
            </a:pPr>
            <a:r>
              <a:t/>
            </a:r>
            <a:endParaRPr/>
          </a:p>
        </p:txBody>
      </p:sp>
      <p:sp>
        <p:nvSpPr>
          <p:cNvPr id="158" name="Shape 158"/>
          <p:cNvSpPr txBox="1"/>
          <p:nvPr>
            <p:ph type="title"/>
          </p:nvPr>
        </p:nvSpPr>
        <p:spPr>
          <a:xfrm>
            <a:off x="759401" y="395066"/>
            <a:ext cx="3324900" cy="1598099"/>
          </a:xfrm>
          <a:prstGeom prst="rect">
            <a:avLst/>
          </a:prstGeom>
        </p:spPr>
        <p:txBody>
          <a:bodyPr anchorCtr="0" anchor="b" bIns="91425" lIns="91425" rIns="91425" tIns="91425"/>
          <a:lstStyle>
            <a:lvl1pPr lvl="0" rtl="0">
              <a:spcBef>
                <a:spcPts val="0"/>
              </a:spcBef>
              <a:buClr>
                <a:srgbClr val="FFFFFF"/>
              </a:buClr>
              <a:buSzPct val="100000"/>
              <a:buFont typeface="Open Sans"/>
              <a:defRPr b="1" sz="2600">
                <a:solidFill>
                  <a:srgbClr val="FFFFFF"/>
                </a:solidFill>
                <a:latin typeface="Open Sans"/>
                <a:ea typeface="Open Sans"/>
                <a:cs typeface="Open Sans"/>
                <a:sym typeface="Open Sans"/>
              </a:defRPr>
            </a:lvl1pPr>
            <a:lvl2pPr lvl="1" rtl="0">
              <a:spcBef>
                <a:spcPts val="0"/>
              </a:spcBef>
              <a:buClr>
                <a:srgbClr val="FFFFFF"/>
              </a:buClr>
              <a:defRPr>
                <a:solidFill>
                  <a:srgbClr val="FFFFFF"/>
                </a:solidFill>
              </a:defRPr>
            </a:lvl2pPr>
            <a:lvl3pPr lvl="2" rtl="0">
              <a:spcBef>
                <a:spcPts val="0"/>
              </a:spcBef>
              <a:buClr>
                <a:srgbClr val="FFFFFF"/>
              </a:buClr>
              <a:defRPr>
                <a:solidFill>
                  <a:srgbClr val="FFFFFF"/>
                </a:solidFill>
              </a:defRPr>
            </a:lvl3pPr>
            <a:lvl4pPr lvl="3" rtl="0">
              <a:spcBef>
                <a:spcPts val="0"/>
              </a:spcBef>
              <a:buClr>
                <a:srgbClr val="FFFFFF"/>
              </a:buClr>
              <a:defRPr>
                <a:solidFill>
                  <a:srgbClr val="FFFFFF"/>
                </a:solidFill>
              </a:defRPr>
            </a:lvl4pPr>
            <a:lvl5pPr lvl="4" rtl="0">
              <a:spcBef>
                <a:spcPts val="0"/>
              </a:spcBef>
              <a:buClr>
                <a:srgbClr val="FFFFFF"/>
              </a:buClr>
              <a:defRPr>
                <a:solidFill>
                  <a:srgbClr val="FFFFFF"/>
                </a:solidFill>
              </a:defRPr>
            </a:lvl5pPr>
            <a:lvl6pPr lvl="5" rtl="0">
              <a:spcBef>
                <a:spcPts val="0"/>
              </a:spcBef>
              <a:buClr>
                <a:srgbClr val="FFFFFF"/>
              </a:buClr>
              <a:defRPr>
                <a:solidFill>
                  <a:srgbClr val="FFFFFF"/>
                </a:solidFill>
              </a:defRPr>
            </a:lvl6pPr>
            <a:lvl7pPr lvl="6" rtl="0">
              <a:spcBef>
                <a:spcPts val="0"/>
              </a:spcBef>
              <a:buClr>
                <a:srgbClr val="FFFFFF"/>
              </a:buClr>
              <a:defRPr>
                <a:solidFill>
                  <a:srgbClr val="FFFFFF"/>
                </a:solidFill>
              </a:defRPr>
            </a:lvl7pPr>
            <a:lvl8pPr lvl="7" rtl="0">
              <a:spcBef>
                <a:spcPts val="0"/>
              </a:spcBef>
              <a:buClr>
                <a:srgbClr val="FFFFFF"/>
              </a:buClr>
              <a:defRPr>
                <a:solidFill>
                  <a:srgbClr val="FFFFFF"/>
                </a:solidFill>
              </a:defRPr>
            </a:lvl8pPr>
            <a:lvl9pPr lvl="8" rtl="0">
              <a:spcBef>
                <a:spcPts val="0"/>
              </a:spcBef>
              <a:buClr>
                <a:srgbClr val="FFFFFF"/>
              </a:buClr>
              <a:defRPr>
                <a:solidFill>
                  <a:srgbClr val="FFFFFF"/>
                </a:solidFill>
              </a:defRPr>
            </a:lvl9pPr>
          </a:lstStyle>
          <a:p/>
        </p:txBody>
      </p:sp>
      <p:sp>
        <p:nvSpPr>
          <p:cNvPr id="159" name="Shape 159"/>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lgn="ctr">
              <a:spcBef>
                <a:spcPts val="0"/>
              </a:spcBef>
              <a:buNone/>
            </a:pPr>
            <a:fld id="{00000000-1234-1234-1234-123412341234}" type="slidenum">
              <a:rPr b="0" lang="en" sz="1000">
                <a:solidFill>
                  <a:srgbClr val="2A73CC"/>
                </a:solidFill>
                <a:latin typeface="Open Sans"/>
                <a:ea typeface="Open Sans"/>
                <a:cs typeface="Open Sans"/>
                <a:sym typeface="Open Sans"/>
              </a:rPr>
              <a:t>‹#›</a:t>
            </a:fld>
          </a:p>
        </p:txBody>
      </p:sp>
      <p:pic>
        <p:nvPicPr>
          <p:cNvPr descr="coursera_blue_logo-01.png" id="160" name="Shape 160"/>
          <p:cNvPicPr preferRelativeResize="0"/>
          <p:nvPr/>
        </p:nvPicPr>
        <p:blipFill>
          <a:blip r:embed="rId2">
            <a:alphaModFix/>
          </a:blip>
          <a:stretch>
            <a:fillRect/>
          </a:stretch>
        </p:blipFill>
        <p:spPr>
          <a:xfrm>
            <a:off x="7973007" y="6513025"/>
            <a:ext cx="762969" cy="152574"/>
          </a:xfrm>
          <a:prstGeom prst="rect">
            <a:avLst/>
          </a:prstGeom>
          <a:noFill/>
          <a:ln>
            <a:noFill/>
          </a:ln>
        </p:spPr>
      </p:pic>
      <p:cxnSp>
        <p:nvCxnSpPr>
          <p:cNvPr id="161" name="Shape 161"/>
          <p:cNvCxnSpPr/>
          <p:nvPr/>
        </p:nvCxnSpPr>
        <p:spPr>
          <a:xfrm>
            <a:off x="8735972" y="6486367"/>
            <a:ext cx="0" cy="230700"/>
          </a:xfrm>
          <a:prstGeom prst="straightConnector1">
            <a:avLst/>
          </a:prstGeom>
          <a:noFill/>
          <a:ln cap="flat" cmpd="sng" w="9525">
            <a:solidFill>
              <a:srgbClr val="2A73CC"/>
            </a:solidFill>
            <a:prstDash val="solid"/>
            <a:round/>
            <a:headEnd len="lg" w="lg" type="none"/>
            <a:tailEnd len="lg" w="lg" type="none"/>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Image background">
    <p:spTree>
      <p:nvGrpSpPr>
        <p:cNvPr id="162" name="Shape 162"/>
        <p:cNvGrpSpPr/>
        <p:nvPr/>
      </p:nvGrpSpPr>
      <p:grpSpPr>
        <a:xfrm>
          <a:off x="0" y="0"/>
          <a:ext cx="0" cy="0"/>
          <a:chOff x="0" y="0"/>
          <a:chExt cx="0" cy="0"/>
        </a:xfrm>
      </p:grpSpPr>
      <p:sp>
        <p:nvSpPr>
          <p:cNvPr id="163" name="Shape 163"/>
          <p:cNvSpPr/>
          <p:nvPr/>
        </p:nvSpPr>
        <p:spPr>
          <a:xfrm>
            <a:off x="0" y="0"/>
            <a:ext cx="2292000" cy="6858000"/>
          </a:xfrm>
          <a:prstGeom prst="rect">
            <a:avLst/>
          </a:prstGeom>
          <a:solidFill>
            <a:srgbClr val="2A73CC"/>
          </a:solidFill>
          <a:ln>
            <a:noFill/>
          </a:ln>
        </p:spPr>
        <p:txBody>
          <a:bodyPr anchorCtr="0" anchor="ctr" bIns="91425" lIns="91425" rIns="91425" tIns="91425">
            <a:noAutofit/>
          </a:bodyPr>
          <a:lstStyle/>
          <a:p>
            <a:pPr lvl="0">
              <a:spcBef>
                <a:spcPts val="0"/>
              </a:spcBef>
              <a:buNone/>
            </a:pPr>
            <a:r>
              <a:t/>
            </a:r>
            <a:endParaRPr/>
          </a:p>
        </p:txBody>
      </p:sp>
      <p:sp>
        <p:nvSpPr>
          <p:cNvPr id="164" name="Shape 164"/>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lgn="ctr">
              <a:spcBef>
                <a:spcPts val="0"/>
              </a:spcBef>
              <a:buNone/>
            </a:pPr>
            <a:fld id="{00000000-1234-1234-1234-123412341234}" type="slidenum">
              <a:rPr b="0" lang="en" sz="1000">
                <a:solidFill>
                  <a:srgbClr val="2A73CC"/>
                </a:solidFill>
                <a:latin typeface="Open Sans"/>
                <a:ea typeface="Open Sans"/>
                <a:cs typeface="Open Sans"/>
                <a:sym typeface="Open Sans"/>
              </a:rPr>
              <a:t>‹#›</a:t>
            </a:fld>
          </a:p>
        </p:txBody>
      </p:sp>
      <p:pic>
        <p:nvPicPr>
          <p:cNvPr descr="coursera_blue_logo-01.png" id="165" name="Shape 165"/>
          <p:cNvPicPr preferRelativeResize="0"/>
          <p:nvPr/>
        </p:nvPicPr>
        <p:blipFill>
          <a:blip r:embed="rId2">
            <a:alphaModFix/>
          </a:blip>
          <a:stretch>
            <a:fillRect/>
          </a:stretch>
        </p:blipFill>
        <p:spPr>
          <a:xfrm>
            <a:off x="7973007" y="6513025"/>
            <a:ext cx="762969" cy="152574"/>
          </a:xfrm>
          <a:prstGeom prst="rect">
            <a:avLst/>
          </a:prstGeom>
          <a:noFill/>
          <a:ln>
            <a:noFill/>
          </a:ln>
        </p:spPr>
      </p:pic>
      <p:cxnSp>
        <p:nvCxnSpPr>
          <p:cNvPr id="166" name="Shape 166"/>
          <p:cNvCxnSpPr/>
          <p:nvPr/>
        </p:nvCxnSpPr>
        <p:spPr>
          <a:xfrm>
            <a:off x="8735972" y="6486367"/>
            <a:ext cx="0" cy="230700"/>
          </a:xfrm>
          <a:prstGeom prst="straightConnector1">
            <a:avLst/>
          </a:prstGeom>
          <a:noFill/>
          <a:ln cap="flat" cmpd="sng" w="9525">
            <a:solidFill>
              <a:srgbClr val="2A73CC"/>
            </a:solidFill>
            <a:prstDash val="solid"/>
            <a:round/>
            <a:headEnd len="lg" w="lg" type="none"/>
            <a:tailEnd len="lg" w="lg" type="none"/>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Image background 1">
    <p:spTree>
      <p:nvGrpSpPr>
        <p:cNvPr id="167" name="Shape 167"/>
        <p:cNvGrpSpPr/>
        <p:nvPr/>
      </p:nvGrpSpPr>
      <p:grpSpPr>
        <a:xfrm>
          <a:off x="0" y="0"/>
          <a:ext cx="0" cy="0"/>
          <a:chOff x="0" y="0"/>
          <a:chExt cx="0" cy="0"/>
        </a:xfrm>
      </p:grpSpPr>
      <p:sp>
        <p:nvSpPr>
          <p:cNvPr id="168" name="Shape 168"/>
          <p:cNvSpPr/>
          <p:nvPr/>
        </p:nvSpPr>
        <p:spPr>
          <a:xfrm>
            <a:off x="0" y="0"/>
            <a:ext cx="3387000" cy="6858000"/>
          </a:xfrm>
          <a:prstGeom prst="rect">
            <a:avLst/>
          </a:prstGeom>
          <a:solidFill>
            <a:srgbClr val="2A73CC"/>
          </a:solidFill>
          <a:ln>
            <a:noFill/>
          </a:ln>
        </p:spPr>
        <p:txBody>
          <a:bodyPr anchorCtr="0" anchor="ctr" bIns="91425" lIns="91425" rIns="91425" tIns="91425">
            <a:noAutofit/>
          </a:bodyPr>
          <a:lstStyle/>
          <a:p>
            <a:pPr lvl="0">
              <a:spcBef>
                <a:spcPts val="0"/>
              </a:spcBef>
              <a:buNone/>
            </a:pPr>
            <a:r>
              <a:t/>
            </a:r>
            <a:endParaRPr/>
          </a:p>
        </p:txBody>
      </p:sp>
      <p:sp>
        <p:nvSpPr>
          <p:cNvPr id="169" name="Shape 169"/>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lgn="ctr">
              <a:spcBef>
                <a:spcPts val="0"/>
              </a:spcBef>
              <a:buNone/>
            </a:pPr>
            <a:fld id="{00000000-1234-1234-1234-123412341234}" type="slidenum">
              <a:rPr b="0" lang="en" sz="1000">
                <a:solidFill>
                  <a:srgbClr val="2A73CC"/>
                </a:solidFill>
                <a:latin typeface="Open Sans"/>
                <a:ea typeface="Open Sans"/>
                <a:cs typeface="Open Sans"/>
                <a:sym typeface="Open Sans"/>
              </a:rPr>
              <a:t>‹#›</a:t>
            </a:fld>
          </a:p>
        </p:txBody>
      </p:sp>
      <p:pic>
        <p:nvPicPr>
          <p:cNvPr descr="coursera_blue_logo-01.png" id="170" name="Shape 170"/>
          <p:cNvPicPr preferRelativeResize="0"/>
          <p:nvPr/>
        </p:nvPicPr>
        <p:blipFill>
          <a:blip r:embed="rId2">
            <a:alphaModFix/>
          </a:blip>
          <a:stretch>
            <a:fillRect/>
          </a:stretch>
        </p:blipFill>
        <p:spPr>
          <a:xfrm>
            <a:off x="7973007" y="6513025"/>
            <a:ext cx="762969" cy="152574"/>
          </a:xfrm>
          <a:prstGeom prst="rect">
            <a:avLst/>
          </a:prstGeom>
          <a:noFill/>
          <a:ln>
            <a:noFill/>
          </a:ln>
        </p:spPr>
      </p:pic>
      <p:cxnSp>
        <p:nvCxnSpPr>
          <p:cNvPr id="171" name="Shape 171"/>
          <p:cNvCxnSpPr/>
          <p:nvPr/>
        </p:nvCxnSpPr>
        <p:spPr>
          <a:xfrm>
            <a:off x="8735972" y="6486367"/>
            <a:ext cx="0" cy="230700"/>
          </a:xfrm>
          <a:prstGeom prst="straightConnector1">
            <a:avLst/>
          </a:prstGeom>
          <a:noFill/>
          <a:ln cap="flat" cmpd="sng" w="9525">
            <a:solidFill>
              <a:srgbClr val="2A73CC"/>
            </a:solidFill>
            <a:prstDash val="solid"/>
            <a:round/>
            <a:headEnd len="lg" w="lg" type="none"/>
            <a:tailEnd len="lg" w="lg"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593366"/>
            <a:ext cx="8520600" cy="7635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8" name="Shape 18"/>
          <p:cNvSpPr txBox="1"/>
          <p:nvPr>
            <p:ph idx="1" type="body"/>
          </p:nvPr>
        </p:nvSpPr>
        <p:spPr>
          <a:xfrm>
            <a:off x="311700" y="1536633"/>
            <a:ext cx="8520600" cy="45552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9" name="Shape 19"/>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72" name="Shape 172"/>
        <p:cNvGrpSpPr/>
        <p:nvPr/>
      </p:nvGrpSpPr>
      <p:grpSpPr>
        <a:xfrm>
          <a:off x="0" y="0"/>
          <a:ext cx="0" cy="0"/>
          <a:chOff x="0" y="0"/>
          <a:chExt cx="0" cy="0"/>
        </a:xfrm>
      </p:grpSpPr>
      <p:sp>
        <p:nvSpPr>
          <p:cNvPr id="173" name="Shape 173"/>
          <p:cNvSpPr txBox="1"/>
          <p:nvPr>
            <p:ph idx="1" type="body"/>
          </p:nvPr>
        </p:nvSpPr>
        <p:spPr>
          <a:xfrm>
            <a:off x="633300" y="5726702"/>
            <a:ext cx="7574700" cy="975600"/>
          </a:xfrm>
          <a:prstGeom prst="rect">
            <a:avLst/>
          </a:prstGeom>
        </p:spPr>
        <p:txBody>
          <a:bodyPr anchorCtr="0" anchor="t" bIns="91425" lIns="91425" rIns="91425" tIns="91425"/>
          <a:lstStyle>
            <a:lvl1pPr lvl="0" rtl="0">
              <a:spcBef>
                <a:spcPts val="360"/>
              </a:spcBef>
              <a:buClr>
                <a:srgbClr val="3B404A"/>
              </a:buClr>
              <a:buSzPct val="100000"/>
              <a:buNone/>
              <a:defRPr sz="1400">
                <a:solidFill>
                  <a:srgbClr val="3B404A"/>
                </a:solidFill>
              </a:defRPr>
            </a:lvl1pPr>
          </a:lstStyle>
          <a:p/>
        </p:txBody>
      </p:sp>
      <p:sp>
        <p:nvSpPr>
          <p:cNvPr id="174" name="Shape 174"/>
          <p:cNvSpPr/>
          <p:nvPr/>
        </p:nvSpPr>
        <p:spPr>
          <a:xfrm>
            <a:off x="579000" y="5957200"/>
            <a:ext cx="54300" cy="900900"/>
          </a:xfrm>
          <a:prstGeom prst="rect">
            <a:avLst/>
          </a:prstGeom>
          <a:solidFill>
            <a:srgbClr val="2A73CC"/>
          </a:solidFill>
          <a:ln>
            <a:noFill/>
          </a:ln>
        </p:spPr>
        <p:txBody>
          <a:bodyPr anchorCtr="0" anchor="ctr" bIns="91425" lIns="91425" rIns="91425" tIns="91425">
            <a:noAutofit/>
          </a:bodyPr>
          <a:lstStyle/>
          <a:p>
            <a:pPr lvl="0">
              <a:spcBef>
                <a:spcPts val="0"/>
              </a:spcBef>
              <a:buNone/>
            </a:pPr>
            <a:r>
              <a:t/>
            </a:r>
            <a:endParaRPr/>
          </a:p>
        </p:txBody>
      </p:sp>
      <p:sp>
        <p:nvSpPr>
          <p:cNvPr id="175" name="Shape 175"/>
          <p:cNvSpPr/>
          <p:nvPr/>
        </p:nvSpPr>
        <p:spPr>
          <a:xfrm>
            <a:off x="9089700" y="0"/>
            <a:ext cx="54300" cy="6858000"/>
          </a:xfrm>
          <a:prstGeom prst="rect">
            <a:avLst/>
          </a:prstGeom>
          <a:solidFill>
            <a:srgbClr val="3279CB"/>
          </a:solidFill>
          <a:ln>
            <a:noFill/>
          </a:ln>
        </p:spPr>
        <p:txBody>
          <a:bodyPr anchorCtr="0" anchor="ctr" bIns="91425" lIns="91425" rIns="91425" tIns="91425">
            <a:noAutofit/>
          </a:bodyPr>
          <a:lstStyle/>
          <a:p>
            <a:pPr lvl="0">
              <a:spcBef>
                <a:spcPts val="0"/>
              </a:spcBef>
              <a:buNone/>
            </a:pPr>
            <a:r>
              <a:t/>
            </a:r>
            <a:endParaRPr/>
          </a:p>
        </p:txBody>
      </p:sp>
      <p:sp>
        <p:nvSpPr>
          <p:cNvPr id="176" name="Shape 176"/>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lgn="ctr">
              <a:spcBef>
                <a:spcPts val="0"/>
              </a:spcBef>
              <a:buNone/>
            </a:pPr>
            <a:fld id="{00000000-1234-1234-1234-123412341234}" type="slidenum">
              <a:rPr b="0" lang="en" sz="1000">
                <a:solidFill>
                  <a:srgbClr val="2A73CC"/>
                </a:solidFill>
                <a:latin typeface="Open Sans"/>
                <a:ea typeface="Open Sans"/>
                <a:cs typeface="Open Sans"/>
                <a:sym typeface="Open Sans"/>
              </a:rPr>
              <a:t>‹#›</a:t>
            </a:fld>
          </a:p>
        </p:txBody>
      </p:sp>
      <p:pic>
        <p:nvPicPr>
          <p:cNvPr descr="coursera_blue_logo-01.png" id="177" name="Shape 177"/>
          <p:cNvPicPr preferRelativeResize="0"/>
          <p:nvPr/>
        </p:nvPicPr>
        <p:blipFill>
          <a:blip r:embed="rId2">
            <a:alphaModFix/>
          </a:blip>
          <a:stretch>
            <a:fillRect/>
          </a:stretch>
        </p:blipFill>
        <p:spPr>
          <a:xfrm>
            <a:off x="7973007" y="6513025"/>
            <a:ext cx="762969" cy="152574"/>
          </a:xfrm>
          <a:prstGeom prst="rect">
            <a:avLst/>
          </a:prstGeom>
          <a:noFill/>
          <a:ln>
            <a:noFill/>
          </a:ln>
        </p:spPr>
      </p:pic>
      <p:cxnSp>
        <p:nvCxnSpPr>
          <p:cNvPr id="178" name="Shape 178"/>
          <p:cNvCxnSpPr/>
          <p:nvPr/>
        </p:nvCxnSpPr>
        <p:spPr>
          <a:xfrm>
            <a:off x="8735972" y="6486367"/>
            <a:ext cx="0" cy="230700"/>
          </a:xfrm>
          <a:prstGeom prst="straightConnector1">
            <a:avLst/>
          </a:prstGeom>
          <a:noFill/>
          <a:ln cap="flat" cmpd="sng" w="9525">
            <a:solidFill>
              <a:srgbClr val="2A73CC"/>
            </a:solidFill>
            <a:prstDash val="solid"/>
            <a:round/>
            <a:headEnd len="lg" w="lg" type="none"/>
            <a:tailEnd len="lg" w="lg"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79" name="Shape 179"/>
        <p:cNvGrpSpPr/>
        <p:nvPr/>
      </p:nvGrpSpPr>
      <p:grpSpPr>
        <a:xfrm>
          <a:off x="0" y="0"/>
          <a:ext cx="0" cy="0"/>
          <a:chOff x="0" y="0"/>
          <a:chExt cx="0" cy="0"/>
        </a:xfrm>
      </p:grpSpPr>
      <p:sp>
        <p:nvSpPr>
          <p:cNvPr id="180" name="Shape 180"/>
          <p:cNvSpPr/>
          <p:nvPr/>
        </p:nvSpPr>
        <p:spPr>
          <a:xfrm>
            <a:off x="9089700" y="0"/>
            <a:ext cx="54300" cy="6858000"/>
          </a:xfrm>
          <a:prstGeom prst="rect">
            <a:avLst/>
          </a:prstGeom>
          <a:solidFill>
            <a:srgbClr val="3279CB"/>
          </a:solidFill>
          <a:ln>
            <a:noFill/>
          </a:ln>
        </p:spPr>
        <p:txBody>
          <a:bodyPr anchorCtr="0" anchor="ctr" bIns="91425" lIns="91425" rIns="91425" tIns="91425">
            <a:noAutofit/>
          </a:bodyPr>
          <a:lstStyle/>
          <a:p>
            <a:pPr lvl="0">
              <a:spcBef>
                <a:spcPts val="0"/>
              </a:spcBef>
              <a:buNone/>
            </a:pPr>
            <a:r>
              <a:t/>
            </a:r>
            <a:endParaRPr/>
          </a:p>
        </p:txBody>
      </p:sp>
      <p:sp>
        <p:nvSpPr>
          <p:cNvPr id="181" name="Shape 181"/>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lgn="ctr">
              <a:spcBef>
                <a:spcPts val="0"/>
              </a:spcBef>
              <a:buNone/>
            </a:pPr>
            <a:fld id="{00000000-1234-1234-1234-123412341234}" type="slidenum">
              <a:rPr b="0" lang="en" sz="1000">
                <a:solidFill>
                  <a:srgbClr val="2A73CC"/>
                </a:solidFill>
                <a:latin typeface="Open Sans"/>
                <a:ea typeface="Open Sans"/>
                <a:cs typeface="Open Sans"/>
                <a:sym typeface="Open Sans"/>
              </a:rPr>
              <a:t>‹#›</a:t>
            </a:fld>
          </a:p>
        </p:txBody>
      </p:sp>
      <p:pic>
        <p:nvPicPr>
          <p:cNvPr descr="coursera_blue_logo-01.png" id="182" name="Shape 182"/>
          <p:cNvPicPr preferRelativeResize="0"/>
          <p:nvPr/>
        </p:nvPicPr>
        <p:blipFill>
          <a:blip r:embed="rId2">
            <a:alphaModFix/>
          </a:blip>
          <a:stretch>
            <a:fillRect/>
          </a:stretch>
        </p:blipFill>
        <p:spPr>
          <a:xfrm>
            <a:off x="7973007" y="6513025"/>
            <a:ext cx="762969" cy="152574"/>
          </a:xfrm>
          <a:prstGeom prst="rect">
            <a:avLst/>
          </a:prstGeom>
          <a:noFill/>
          <a:ln>
            <a:noFill/>
          </a:ln>
        </p:spPr>
      </p:pic>
      <p:cxnSp>
        <p:nvCxnSpPr>
          <p:cNvPr id="183" name="Shape 183"/>
          <p:cNvCxnSpPr/>
          <p:nvPr/>
        </p:nvCxnSpPr>
        <p:spPr>
          <a:xfrm>
            <a:off x="8735972" y="6486367"/>
            <a:ext cx="0" cy="230700"/>
          </a:xfrm>
          <a:prstGeom prst="straightConnector1">
            <a:avLst/>
          </a:prstGeom>
          <a:noFill/>
          <a:ln cap="flat" cmpd="sng" w="9525">
            <a:solidFill>
              <a:srgbClr val="2A73CC"/>
            </a:solidFill>
            <a:prstDash val="solid"/>
            <a:round/>
            <a:headEnd len="lg" w="lg" type="none"/>
            <a:tailEnd len="lg" w="lg" type="none"/>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color">
    <p:spTree>
      <p:nvGrpSpPr>
        <p:cNvPr id="184" name="Shape 184"/>
        <p:cNvGrpSpPr/>
        <p:nvPr/>
      </p:nvGrpSpPr>
      <p:grpSpPr>
        <a:xfrm>
          <a:off x="0" y="0"/>
          <a:ext cx="0" cy="0"/>
          <a:chOff x="0" y="0"/>
          <a:chExt cx="0" cy="0"/>
        </a:xfrm>
      </p:grpSpPr>
      <p:sp>
        <p:nvSpPr>
          <p:cNvPr id="185" name="Shape 185"/>
          <p:cNvSpPr/>
          <p:nvPr/>
        </p:nvSpPr>
        <p:spPr>
          <a:xfrm>
            <a:off x="0" y="0"/>
            <a:ext cx="9144000" cy="3458100"/>
          </a:xfrm>
          <a:prstGeom prst="rect">
            <a:avLst/>
          </a:prstGeom>
          <a:solidFill>
            <a:srgbClr val="2A73CC"/>
          </a:solidFill>
          <a:ln>
            <a:noFill/>
          </a:ln>
        </p:spPr>
        <p:txBody>
          <a:bodyPr anchorCtr="0" anchor="ctr" bIns="91425" lIns="91425" rIns="91425" tIns="91425">
            <a:noAutofit/>
          </a:bodyPr>
          <a:lstStyle/>
          <a:p>
            <a:pPr lvl="0">
              <a:spcBef>
                <a:spcPts val="0"/>
              </a:spcBef>
              <a:buNone/>
            </a:pPr>
            <a:r>
              <a:t/>
            </a:r>
            <a:endParaRPr/>
          </a:p>
        </p:txBody>
      </p:sp>
      <p:sp>
        <p:nvSpPr>
          <p:cNvPr id="186" name="Shape 186"/>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lgn="ctr">
              <a:spcBef>
                <a:spcPts val="0"/>
              </a:spcBef>
              <a:buNone/>
            </a:pPr>
            <a:fld id="{00000000-1234-1234-1234-123412341234}" type="slidenum">
              <a:rPr b="0" lang="en" sz="1000">
                <a:solidFill>
                  <a:srgbClr val="2A73CC"/>
                </a:solidFill>
                <a:latin typeface="Open Sans"/>
                <a:ea typeface="Open Sans"/>
                <a:cs typeface="Open Sans"/>
                <a:sym typeface="Open Sans"/>
              </a:rPr>
              <a:t>‹#›</a:t>
            </a:fld>
          </a:p>
        </p:txBody>
      </p:sp>
      <p:pic>
        <p:nvPicPr>
          <p:cNvPr descr="coursera_blue_logo-01.png" id="187" name="Shape 187"/>
          <p:cNvPicPr preferRelativeResize="0"/>
          <p:nvPr/>
        </p:nvPicPr>
        <p:blipFill>
          <a:blip r:embed="rId2">
            <a:alphaModFix/>
          </a:blip>
          <a:stretch>
            <a:fillRect/>
          </a:stretch>
        </p:blipFill>
        <p:spPr>
          <a:xfrm>
            <a:off x="7973007" y="6513025"/>
            <a:ext cx="762969" cy="152574"/>
          </a:xfrm>
          <a:prstGeom prst="rect">
            <a:avLst/>
          </a:prstGeom>
          <a:noFill/>
          <a:ln>
            <a:noFill/>
          </a:ln>
        </p:spPr>
      </p:pic>
      <p:cxnSp>
        <p:nvCxnSpPr>
          <p:cNvPr id="188" name="Shape 188"/>
          <p:cNvCxnSpPr/>
          <p:nvPr/>
        </p:nvCxnSpPr>
        <p:spPr>
          <a:xfrm>
            <a:off x="8735972" y="6486367"/>
            <a:ext cx="0" cy="230700"/>
          </a:xfrm>
          <a:prstGeom prst="straightConnector1">
            <a:avLst/>
          </a:prstGeom>
          <a:noFill/>
          <a:ln cap="flat" cmpd="sng" w="9525">
            <a:solidFill>
              <a:srgbClr val="2A73CC"/>
            </a:solidFill>
            <a:prstDash val="solid"/>
            <a:round/>
            <a:headEnd len="lg" w="lg" type="none"/>
            <a:tailEnd len="lg" w="lg" type="none"/>
          </a:ln>
        </p:spPr>
      </p:cxn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color 1">
    <p:spTree>
      <p:nvGrpSpPr>
        <p:cNvPr id="189" name="Shape 189"/>
        <p:cNvGrpSpPr/>
        <p:nvPr/>
      </p:nvGrpSpPr>
      <p:grpSpPr>
        <a:xfrm>
          <a:off x="0" y="0"/>
          <a:ext cx="0" cy="0"/>
          <a:chOff x="0" y="0"/>
          <a:chExt cx="0" cy="0"/>
        </a:xfrm>
      </p:grpSpPr>
      <p:sp>
        <p:nvSpPr>
          <p:cNvPr id="190" name="Shape 190"/>
          <p:cNvSpPr/>
          <p:nvPr/>
        </p:nvSpPr>
        <p:spPr>
          <a:xfrm>
            <a:off x="0" y="0"/>
            <a:ext cx="9144000" cy="1510800"/>
          </a:xfrm>
          <a:prstGeom prst="rect">
            <a:avLst/>
          </a:prstGeom>
          <a:solidFill>
            <a:srgbClr val="2A73CC"/>
          </a:solidFill>
          <a:ln>
            <a:noFill/>
          </a:ln>
        </p:spPr>
        <p:txBody>
          <a:bodyPr anchorCtr="0" anchor="ctr" bIns="91425" lIns="91425" rIns="91425" tIns="91425">
            <a:noAutofit/>
          </a:bodyPr>
          <a:lstStyle/>
          <a:p>
            <a:pPr lvl="0">
              <a:spcBef>
                <a:spcPts val="0"/>
              </a:spcBef>
              <a:buNone/>
            </a:pPr>
            <a:r>
              <a:t/>
            </a:r>
            <a:endParaRPr/>
          </a:p>
        </p:txBody>
      </p:sp>
      <p:sp>
        <p:nvSpPr>
          <p:cNvPr id="191" name="Shape 191"/>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lgn="ctr">
              <a:spcBef>
                <a:spcPts val="0"/>
              </a:spcBef>
              <a:buNone/>
            </a:pPr>
            <a:fld id="{00000000-1234-1234-1234-123412341234}" type="slidenum">
              <a:rPr b="0" lang="en" sz="1000">
                <a:solidFill>
                  <a:srgbClr val="2A73CC"/>
                </a:solidFill>
                <a:latin typeface="Open Sans"/>
                <a:ea typeface="Open Sans"/>
                <a:cs typeface="Open Sans"/>
                <a:sym typeface="Open Sans"/>
              </a:rPr>
              <a:t>‹#›</a:t>
            </a:fld>
          </a:p>
        </p:txBody>
      </p:sp>
      <p:pic>
        <p:nvPicPr>
          <p:cNvPr descr="coursera_blue_logo-01.png" id="192" name="Shape 192"/>
          <p:cNvPicPr preferRelativeResize="0"/>
          <p:nvPr/>
        </p:nvPicPr>
        <p:blipFill>
          <a:blip r:embed="rId2">
            <a:alphaModFix/>
          </a:blip>
          <a:stretch>
            <a:fillRect/>
          </a:stretch>
        </p:blipFill>
        <p:spPr>
          <a:xfrm>
            <a:off x="7973007" y="6513025"/>
            <a:ext cx="762969" cy="152574"/>
          </a:xfrm>
          <a:prstGeom prst="rect">
            <a:avLst/>
          </a:prstGeom>
          <a:noFill/>
          <a:ln>
            <a:noFill/>
          </a:ln>
        </p:spPr>
      </p:pic>
      <p:cxnSp>
        <p:nvCxnSpPr>
          <p:cNvPr id="193" name="Shape 193"/>
          <p:cNvCxnSpPr/>
          <p:nvPr/>
        </p:nvCxnSpPr>
        <p:spPr>
          <a:xfrm>
            <a:off x="8735972" y="6486367"/>
            <a:ext cx="0" cy="230700"/>
          </a:xfrm>
          <a:prstGeom prst="straightConnector1">
            <a:avLst/>
          </a:prstGeom>
          <a:noFill/>
          <a:ln cap="flat" cmpd="sng" w="9525">
            <a:solidFill>
              <a:srgbClr val="2A73CC"/>
            </a:solidFill>
            <a:prstDash val="solid"/>
            <a:round/>
            <a:headEnd len="lg" w="lg" type="none"/>
            <a:tailEnd len="lg" w="lg" type="none"/>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efault - Title Slide 03">
    <p:spTree>
      <p:nvGrpSpPr>
        <p:cNvPr id="194" name="Shape 194"/>
        <p:cNvGrpSpPr/>
        <p:nvPr/>
      </p:nvGrpSpPr>
      <p:grpSpPr>
        <a:xfrm>
          <a:off x="0" y="0"/>
          <a:ext cx="0" cy="0"/>
          <a:chOff x="0" y="0"/>
          <a:chExt cx="0" cy="0"/>
        </a:xfrm>
      </p:grpSpPr>
      <p:sp>
        <p:nvSpPr>
          <p:cNvPr id="195" name="Shape 195"/>
          <p:cNvSpPr txBox="1"/>
          <p:nvPr>
            <p:ph idx="12" type="sldNum"/>
          </p:nvPr>
        </p:nvSpPr>
        <p:spPr>
          <a:xfrm>
            <a:off x="8703100" y="6606500"/>
            <a:ext cx="420000" cy="209700"/>
          </a:xfrm>
          <a:prstGeom prst="rect">
            <a:avLst/>
          </a:prstGeom>
          <a:noFill/>
          <a:ln>
            <a:noFill/>
          </a:ln>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efault - Fullscreen image 2">
    <p:spTree>
      <p:nvGrpSpPr>
        <p:cNvPr id="196" name="Shape 196"/>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p:spTree>
      <p:nvGrpSpPr>
        <p:cNvPr id="201" name="Shape 201"/>
        <p:cNvGrpSpPr/>
        <p:nvPr/>
      </p:nvGrpSpPr>
      <p:grpSpPr>
        <a:xfrm>
          <a:off x="0" y="0"/>
          <a:ext cx="0" cy="0"/>
          <a:chOff x="0" y="0"/>
          <a:chExt cx="0" cy="0"/>
        </a:xfrm>
      </p:grpSpPr>
      <p:sp>
        <p:nvSpPr>
          <p:cNvPr id="202" name="Shape 202"/>
          <p:cNvSpPr/>
          <p:nvPr/>
        </p:nvSpPr>
        <p:spPr>
          <a:xfrm>
            <a:off x="0" y="0"/>
            <a:ext cx="9144000" cy="4994400"/>
          </a:xfrm>
          <a:prstGeom prst="rect">
            <a:avLst/>
          </a:prstGeom>
          <a:solidFill>
            <a:srgbClr val="2A73CC"/>
          </a:solidFill>
          <a:ln>
            <a:noFill/>
          </a:ln>
        </p:spPr>
        <p:txBody>
          <a:bodyPr anchorCtr="0" anchor="ctr" bIns="91425" lIns="91425" rIns="91425" tIns="91425">
            <a:noAutofit/>
          </a:bodyPr>
          <a:lstStyle/>
          <a:p>
            <a:pPr lvl="0">
              <a:spcBef>
                <a:spcPts val="0"/>
              </a:spcBef>
              <a:buNone/>
            </a:pPr>
            <a:r>
              <a:t/>
            </a:r>
            <a:endParaRPr/>
          </a:p>
        </p:txBody>
      </p:sp>
      <p:sp>
        <p:nvSpPr>
          <p:cNvPr id="203" name="Shape 203"/>
          <p:cNvSpPr txBox="1"/>
          <p:nvPr>
            <p:ph type="ctrTitle"/>
          </p:nvPr>
        </p:nvSpPr>
        <p:spPr>
          <a:xfrm>
            <a:off x="753173" y="1188600"/>
            <a:ext cx="7953300" cy="3216900"/>
          </a:xfrm>
          <a:prstGeom prst="rect">
            <a:avLst/>
          </a:prstGeom>
        </p:spPr>
        <p:txBody>
          <a:bodyPr anchorCtr="0" anchor="b" bIns="91425" lIns="91425" rIns="91425" tIns="91425"/>
          <a:lstStyle>
            <a:lvl1pPr lvl="0" rtl="0">
              <a:spcBef>
                <a:spcPts val="0"/>
              </a:spcBef>
              <a:buClr>
                <a:srgbClr val="FFFFFF"/>
              </a:buClr>
              <a:buSzPct val="100000"/>
              <a:defRPr sz="4200">
                <a:solidFill>
                  <a:srgbClr val="FFFFFF"/>
                </a:solidFill>
              </a:defRPr>
            </a:lvl1pPr>
            <a:lvl2pPr lvl="1" rtl="0">
              <a:spcBef>
                <a:spcPts val="0"/>
              </a:spcBef>
              <a:buClr>
                <a:srgbClr val="FFFFFF"/>
              </a:buClr>
              <a:buSzPct val="100000"/>
              <a:defRPr sz="4200">
                <a:solidFill>
                  <a:srgbClr val="FFFFFF"/>
                </a:solidFill>
              </a:defRPr>
            </a:lvl2pPr>
            <a:lvl3pPr lvl="2" rtl="0">
              <a:spcBef>
                <a:spcPts val="0"/>
              </a:spcBef>
              <a:buClr>
                <a:srgbClr val="FFFFFF"/>
              </a:buClr>
              <a:buSzPct val="100000"/>
              <a:defRPr sz="4200">
                <a:solidFill>
                  <a:srgbClr val="FFFFFF"/>
                </a:solidFill>
              </a:defRPr>
            </a:lvl3pPr>
            <a:lvl4pPr lvl="3" rtl="0">
              <a:spcBef>
                <a:spcPts val="0"/>
              </a:spcBef>
              <a:buClr>
                <a:srgbClr val="FFFFFF"/>
              </a:buClr>
              <a:buSzPct val="100000"/>
              <a:defRPr sz="4200">
                <a:solidFill>
                  <a:srgbClr val="FFFFFF"/>
                </a:solidFill>
              </a:defRPr>
            </a:lvl4pPr>
            <a:lvl5pPr lvl="4" rtl="0">
              <a:spcBef>
                <a:spcPts val="0"/>
              </a:spcBef>
              <a:buClr>
                <a:srgbClr val="FFFFFF"/>
              </a:buClr>
              <a:buSzPct val="100000"/>
              <a:defRPr sz="4200">
                <a:solidFill>
                  <a:srgbClr val="FFFFFF"/>
                </a:solidFill>
              </a:defRPr>
            </a:lvl5pPr>
            <a:lvl6pPr lvl="5" rtl="0">
              <a:spcBef>
                <a:spcPts val="0"/>
              </a:spcBef>
              <a:buClr>
                <a:srgbClr val="FFFFFF"/>
              </a:buClr>
              <a:buSzPct val="100000"/>
              <a:defRPr sz="4200">
                <a:solidFill>
                  <a:srgbClr val="FFFFFF"/>
                </a:solidFill>
              </a:defRPr>
            </a:lvl6pPr>
            <a:lvl7pPr lvl="6" rtl="0">
              <a:spcBef>
                <a:spcPts val="0"/>
              </a:spcBef>
              <a:buClr>
                <a:srgbClr val="FFFFFF"/>
              </a:buClr>
              <a:buSzPct val="100000"/>
              <a:defRPr sz="4200">
                <a:solidFill>
                  <a:srgbClr val="FFFFFF"/>
                </a:solidFill>
              </a:defRPr>
            </a:lvl7pPr>
            <a:lvl8pPr lvl="7" rtl="0">
              <a:spcBef>
                <a:spcPts val="0"/>
              </a:spcBef>
              <a:buClr>
                <a:srgbClr val="FFFFFF"/>
              </a:buClr>
              <a:buSzPct val="100000"/>
              <a:defRPr sz="4200">
                <a:solidFill>
                  <a:srgbClr val="FFFFFF"/>
                </a:solidFill>
              </a:defRPr>
            </a:lvl8pPr>
            <a:lvl9pPr lvl="8" rtl="0">
              <a:spcBef>
                <a:spcPts val="0"/>
              </a:spcBef>
              <a:buClr>
                <a:srgbClr val="FFFFFF"/>
              </a:buClr>
              <a:buSzPct val="100000"/>
              <a:defRPr sz="4200">
                <a:solidFill>
                  <a:srgbClr val="FFFFFF"/>
                </a:solidFill>
              </a:defRPr>
            </a:lvl9pPr>
          </a:lstStyle>
          <a:p/>
        </p:txBody>
      </p:sp>
      <p:pic>
        <p:nvPicPr>
          <p:cNvPr id="204" name="Shape 204"/>
          <p:cNvPicPr preferRelativeResize="0"/>
          <p:nvPr/>
        </p:nvPicPr>
        <p:blipFill>
          <a:blip r:embed="rId2">
            <a:alphaModFix/>
          </a:blip>
          <a:stretch>
            <a:fillRect/>
          </a:stretch>
        </p:blipFill>
        <p:spPr>
          <a:xfrm>
            <a:off x="7905728" y="194331"/>
            <a:ext cx="1138700" cy="1970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ubtitle">
    <p:spTree>
      <p:nvGrpSpPr>
        <p:cNvPr id="205" name="Shape 205"/>
        <p:cNvGrpSpPr/>
        <p:nvPr/>
      </p:nvGrpSpPr>
      <p:grpSpPr>
        <a:xfrm>
          <a:off x="0" y="0"/>
          <a:ext cx="0" cy="0"/>
          <a:chOff x="0" y="0"/>
          <a:chExt cx="0" cy="0"/>
        </a:xfrm>
      </p:grpSpPr>
      <p:sp>
        <p:nvSpPr>
          <p:cNvPr id="206" name="Shape 206"/>
          <p:cNvSpPr/>
          <p:nvPr/>
        </p:nvSpPr>
        <p:spPr>
          <a:xfrm>
            <a:off x="0" y="0"/>
            <a:ext cx="9144000" cy="4994400"/>
          </a:xfrm>
          <a:prstGeom prst="rect">
            <a:avLst/>
          </a:prstGeom>
          <a:solidFill>
            <a:srgbClr val="2A73CC"/>
          </a:solidFill>
          <a:ln>
            <a:noFill/>
          </a:ln>
        </p:spPr>
        <p:txBody>
          <a:bodyPr anchorCtr="0" anchor="ctr" bIns="91425" lIns="91425" rIns="91425" tIns="91425">
            <a:noAutofit/>
          </a:bodyPr>
          <a:lstStyle/>
          <a:p>
            <a:pPr lvl="0">
              <a:spcBef>
                <a:spcPts val="0"/>
              </a:spcBef>
              <a:buNone/>
            </a:pPr>
            <a:r>
              <a:t/>
            </a:r>
            <a:endParaRPr/>
          </a:p>
        </p:txBody>
      </p:sp>
      <p:sp>
        <p:nvSpPr>
          <p:cNvPr id="207" name="Shape 207"/>
          <p:cNvSpPr txBox="1"/>
          <p:nvPr>
            <p:ph idx="1" type="subTitle"/>
          </p:nvPr>
        </p:nvSpPr>
        <p:spPr>
          <a:xfrm>
            <a:off x="750150" y="3701380"/>
            <a:ext cx="7632000" cy="1046400"/>
          </a:xfrm>
          <a:prstGeom prst="rect">
            <a:avLst/>
          </a:prstGeom>
        </p:spPr>
        <p:txBody>
          <a:bodyPr anchorCtr="0" anchor="t" bIns="91425" lIns="91425" rIns="91425" tIns="91425"/>
          <a:lstStyle>
            <a:lvl1pPr lvl="0" rtl="0">
              <a:spcBef>
                <a:spcPts val="0"/>
              </a:spcBef>
              <a:buClr>
                <a:srgbClr val="000000"/>
              </a:buClr>
              <a:buSzPct val="100000"/>
              <a:buFont typeface="Open Sans"/>
              <a:buNone/>
              <a:defRPr sz="2400">
                <a:solidFill>
                  <a:srgbClr val="000000"/>
                </a:solidFill>
                <a:latin typeface="Open Sans"/>
                <a:ea typeface="Open Sans"/>
                <a:cs typeface="Open Sans"/>
                <a:sym typeface="Open Sans"/>
              </a:defRPr>
            </a:lvl1pPr>
            <a:lvl2pPr lvl="1" rtl="0">
              <a:spcBef>
                <a:spcPts val="0"/>
              </a:spcBef>
              <a:buClr>
                <a:srgbClr val="000000"/>
              </a:buClr>
              <a:buSzPct val="100000"/>
              <a:buFont typeface="Open Sans"/>
              <a:buNone/>
              <a:defRPr sz="2400">
                <a:solidFill>
                  <a:srgbClr val="000000"/>
                </a:solidFill>
                <a:latin typeface="Open Sans"/>
                <a:ea typeface="Open Sans"/>
                <a:cs typeface="Open Sans"/>
                <a:sym typeface="Open Sans"/>
              </a:defRPr>
            </a:lvl2pPr>
            <a:lvl3pPr lvl="2" rtl="0">
              <a:spcBef>
                <a:spcPts val="0"/>
              </a:spcBef>
              <a:buClr>
                <a:srgbClr val="000000"/>
              </a:buClr>
              <a:buSzPct val="100000"/>
              <a:buFont typeface="Open Sans"/>
              <a:buNone/>
              <a:defRPr sz="2400">
                <a:solidFill>
                  <a:srgbClr val="000000"/>
                </a:solidFill>
                <a:latin typeface="Open Sans"/>
                <a:ea typeface="Open Sans"/>
                <a:cs typeface="Open Sans"/>
                <a:sym typeface="Open Sans"/>
              </a:defRPr>
            </a:lvl3pPr>
            <a:lvl4pPr lvl="3" rtl="0">
              <a:spcBef>
                <a:spcPts val="0"/>
              </a:spcBef>
              <a:buClr>
                <a:srgbClr val="000000"/>
              </a:buClr>
              <a:buSzPct val="100000"/>
              <a:buFont typeface="Open Sans"/>
              <a:buNone/>
              <a:defRPr sz="2400">
                <a:solidFill>
                  <a:srgbClr val="000000"/>
                </a:solidFill>
                <a:latin typeface="Open Sans"/>
                <a:ea typeface="Open Sans"/>
                <a:cs typeface="Open Sans"/>
                <a:sym typeface="Open Sans"/>
              </a:defRPr>
            </a:lvl4pPr>
            <a:lvl5pPr lvl="4" rtl="0">
              <a:spcBef>
                <a:spcPts val="0"/>
              </a:spcBef>
              <a:buClr>
                <a:srgbClr val="000000"/>
              </a:buClr>
              <a:buSzPct val="100000"/>
              <a:buFont typeface="Open Sans"/>
              <a:buNone/>
              <a:defRPr sz="2400">
                <a:solidFill>
                  <a:srgbClr val="000000"/>
                </a:solidFill>
                <a:latin typeface="Open Sans"/>
                <a:ea typeface="Open Sans"/>
                <a:cs typeface="Open Sans"/>
                <a:sym typeface="Open Sans"/>
              </a:defRPr>
            </a:lvl5pPr>
            <a:lvl6pPr lvl="5" rtl="0">
              <a:spcBef>
                <a:spcPts val="0"/>
              </a:spcBef>
              <a:buClr>
                <a:srgbClr val="000000"/>
              </a:buClr>
              <a:buSzPct val="100000"/>
              <a:buFont typeface="Open Sans"/>
              <a:buNone/>
              <a:defRPr sz="2400">
                <a:solidFill>
                  <a:srgbClr val="000000"/>
                </a:solidFill>
                <a:latin typeface="Open Sans"/>
                <a:ea typeface="Open Sans"/>
                <a:cs typeface="Open Sans"/>
                <a:sym typeface="Open Sans"/>
              </a:defRPr>
            </a:lvl6pPr>
            <a:lvl7pPr lvl="6" rtl="0">
              <a:spcBef>
                <a:spcPts val="0"/>
              </a:spcBef>
              <a:buClr>
                <a:srgbClr val="000000"/>
              </a:buClr>
              <a:buSzPct val="100000"/>
              <a:buFont typeface="Open Sans"/>
              <a:buNone/>
              <a:defRPr sz="2400">
                <a:solidFill>
                  <a:srgbClr val="000000"/>
                </a:solidFill>
                <a:latin typeface="Open Sans"/>
                <a:ea typeface="Open Sans"/>
                <a:cs typeface="Open Sans"/>
                <a:sym typeface="Open Sans"/>
              </a:defRPr>
            </a:lvl7pPr>
            <a:lvl8pPr lvl="7" rtl="0">
              <a:spcBef>
                <a:spcPts val="0"/>
              </a:spcBef>
              <a:buClr>
                <a:srgbClr val="000000"/>
              </a:buClr>
              <a:buSzPct val="100000"/>
              <a:buFont typeface="Open Sans"/>
              <a:buNone/>
              <a:defRPr sz="2400">
                <a:solidFill>
                  <a:srgbClr val="000000"/>
                </a:solidFill>
                <a:latin typeface="Open Sans"/>
                <a:ea typeface="Open Sans"/>
                <a:cs typeface="Open Sans"/>
                <a:sym typeface="Open Sans"/>
              </a:defRPr>
            </a:lvl8pPr>
            <a:lvl9pPr lvl="8" rtl="0">
              <a:spcBef>
                <a:spcPts val="0"/>
              </a:spcBef>
              <a:buClr>
                <a:srgbClr val="000000"/>
              </a:buClr>
              <a:buSzPct val="100000"/>
              <a:buFont typeface="Open Sans"/>
              <a:buNone/>
              <a:defRPr sz="2400">
                <a:solidFill>
                  <a:srgbClr val="000000"/>
                </a:solidFill>
                <a:latin typeface="Open Sans"/>
                <a:ea typeface="Open Sans"/>
                <a:cs typeface="Open Sans"/>
                <a:sym typeface="Open Sans"/>
              </a:defRPr>
            </a:lvl9pPr>
          </a:lstStyle>
          <a:p/>
        </p:txBody>
      </p:sp>
      <p:pic>
        <p:nvPicPr>
          <p:cNvPr id="208" name="Shape 208"/>
          <p:cNvPicPr preferRelativeResize="0"/>
          <p:nvPr/>
        </p:nvPicPr>
        <p:blipFill>
          <a:blip r:embed="rId2">
            <a:alphaModFix/>
          </a:blip>
          <a:stretch>
            <a:fillRect/>
          </a:stretch>
        </p:blipFill>
        <p:spPr>
          <a:xfrm>
            <a:off x="7905728" y="194331"/>
            <a:ext cx="1138700" cy="197051"/>
          </a:xfrm>
          <a:prstGeom prst="rect">
            <a:avLst/>
          </a:prstGeom>
          <a:noFill/>
          <a:ln>
            <a:noFill/>
          </a:ln>
        </p:spPr>
      </p:pic>
      <p:sp>
        <p:nvSpPr>
          <p:cNvPr id="209" name="Shape 209"/>
          <p:cNvSpPr txBox="1"/>
          <p:nvPr>
            <p:ph type="ctrTitle"/>
          </p:nvPr>
        </p:nvSpPr>
        <p:spPr>
          <a:xfrm>
            <a:off x="755216" y="882634"/>
            <a:ext cx="7150500" cy="2927700"/>
          </a:xfrm>
          <a:prstGeom prst="rect">
            <a:avLst/>
          </a:prstGeom>
        </p:spPr>
        <p:txBody>
          <a:bodyPr anchorCtr="0" anchor="b" bIns="91425" lIns="91425" rIns="91425" tIns="91425"/>
          <a:lstStyle>
            <a:lvl1pPr lvl="0" rtl="0">
              <a:spcBef>
                <a:spcPts val="0"/>
              </a:spcBef>
              <a:buClr>
                <a:srgbClr val="FFFFFF"/>
              </a:buClr>
              <a:buSzPct val="85714"/>
              <a:defRPr sz="4200">
                <a:solidFill>
                  <a:srgbClr val="FFFFFF"/>
                </a:solidFill>
              </a:defRPr>
            </a:lvl1pPr>
            <a:lvl2pPr lvl="1" rtl="0">
              <a:spcBef>
                <a:spcPts val="0"/>
              </a:spcBef>
              <a:buClr>
                <a:srgbClr val="FFFFFF"/>
              </a:buClr>
              <a:buSzPct val="100000"/>
              <a:buFont typeface="Merriweather"/>
              <a:defRPr b="0" sz="3600">
                <a:solidFill>
                  <a:srgbClr val="FFFFFF"/>
                </a:solidFill>
                <a:latin typeface="Merriweather"/>
                <a:ea typeface="Merriweather"/>
                <a:cs typeface="Merriweather"/>
                <a:sym typeface="Merriweather"/>
              </a:defRPr>
            </a:lvl2pPr>
            <a:lvl3pPr lvl="2" rtl="0">
              <a:spcBef>
                <a:spcPts val="0"/>
              </a:spcBef>
              <a:buClr>
                <a:srgbClr val="FFFFFF"/>
              </a:buClr>
              <a:buSzPct val="100000"/>
              <a:buFont typeface="Merriweather"/>
              <a:defRPr b="0" sz="3600">
                <a:solidFill>
                  <a:srgbClr val="FFFFFF"/>
                </a:solidFill>
                <a:latin typeface="Merriweather"/>
                <a:ea typeface="Merriweather"/>
                <a:cs typeface="Merriweather"/>
                <a:sym typeface="Merriweather"/>
              </a:defRPr>
            </a:lvl3pPr>
            <a:lvl4pPr lvl="3" rtl="0">
              <a:spcBef>
                <a:spcPts val="0"/>
              </a:spcBef>
              <a:buClr>
                <a:srgbClr val="FFFFFF"/>
              </a:buClr>
              <a:buSzPct val="100000"/>
              <a:buFont typeface="Merriweather"/>
              <a:defRPr b="0" sz="3600">
                <a:solidFill>
                  <a:srgbClr val="FFFFFF"/>
                </a:solidFill>
                <a:latin typeface="Merriweather"/>
                <a:ea typeface="Merriweather"/>
                <a:cs typeface="Merriweather"/>
                <a:sym typeface="Merriweather"/>
              </a:defRPr>
            </a:lvl4pPr>
            <a:lvl5pPr lvl="4" rtl="0">
              <a:spcBef>
                <a:spcPts val="0"/>
              </a:spcBef>
              <a:buClr>
                <a:srgbClr val="FFFFFF"/>
              </a:buClr>
              <a:buSzPct val="100000"/>
              <a:buFont typeface="Merriweather"/>
              <a:defRPr b="0" sz="3600">
                <a:solidFill>
                  <a:srgbClr val="FFFFFF"/>
                </a:solidFill>
                <a:latin typeface="Merriweather"/>
                <a:ea typeface="Merriweather"/>
                <a:cs typeface="Merriweather"/>
                <a:sym typeface="Merriweather"/>
              </a:defRPr>
            </a:lvl5pPr>
            <a:lvl6pPr lvl="5" rtl="0">
              <a:spcBef>
                <a:spcPts val="0"/>
              </a:spcBef>
              <a:buClr>
                <a:srgbClr val="FFFFFF"/>
              </a:buClr>
              <a:buSzPct val="100000"/>
              <a:buFont typeface="Merriweather"/>
              <a:defRPr b="0" sz="3600">
                <a:solidFill>
                  <a:srgbClr val="FFFFFF"/>
                </a:solidFill>
                <a:latin typeface="Merriweather"/>
                <a:ea typeface="Merriweather"/>
                <a:cs typeface="Merriweather"/>
                <a:sym typeface="Merriweather"/>
              </a:defRPr>
            </a:lvl6pPr>
            <a:lvl7pPr lvl="6" rtl="0">
              <a:spcBef>
                <a:spcPts val="0"/>
              </a:spcBef>
              <a:buClr>
                <a:srgbClr val="FFFFFF"/>
              </a:buClr>
              <a:buSzPct val="100000"/>
              <a:buFont typeface="Merriweather"/>
              <a:defRPr b="0" sz="3600">
                <a:solidFill>
                  <a:srgbClr val="FFFFFF"/>
                </a:solidFill>
                <a:latin typeface="Merriweather"/>
                <a:ea typeface="Merriweather"/>
                <a:cs typeface="Merriweather"/>
                <a:sym typeface="Merriweather"/>
              </a:defRPr>
            </a:lvl7pPr>
            <a:lvl8pPr lvl="7" rtl="0">
              <a:spcBef>
                <a:spcPts val="0"/>
              </a:spcBef>
              <a:buClr>
                <a:srgbClr val="FFFFFF"/>
              </a:buClr>
              <a:buSzPct val="100000"/>
              <a:buFont typeface="Merriweather"/>
              <a:defRPr b="0" sz="3600">
                <a:solidFill>
                  <a:srgbClr val="FFFFFF"/>
                </a:solidFill>
                <a:latin typeface="Merriweather"/>
                <a:ea typeface="Merriweather"/>
                <a:cs typeface="Merriweather"/>
                <a:sym typeface="Merriweather"/>
              </a:defRPr>
            </a:lvl8pPr>
            <a:lvl9pPr lvl="8" rtl="0">
              <a:spcBef>
                <a:spcPts val="0"/>
              </a:spcBef>
              <a:buClr>
                <a:srgbClr val="FFFFFF"/>
              </a:buClr>
              <a:buSzPct val="100000"/>
              <a:buFont typeface="Merriweather"/>
              <a:defRPr b="0" sz="3600">
                <a:solidFill>
                  <a:srgbClr val="FFFFFF"/>
                </a:solidFill>
                <a:latin typeface="Merriweather"/>
                <a:ea typeface="Merriweather"/>
                <a:cs typeface="Merriweather"/>
                <a:sym typeface="Merriweather"/>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p:spTree>
      <p:nvGrpSpPr>
        <p:cNvPr id="210" name="Shape 210"/>
        <p:cNvGrpSpPr/>
        <p:nvPr/>
      </p:nvGrpSpPr>
      <p:grpSpPr>
        <a:xfrm>
          <a:off x="0" y="0"/>
          <a:ext cx="0" cy="0"/>
          <a:chOff x="0" y="0"/>
          <a:chExt cx="0" cy="0"/>
        </a:xfrm>
      </p:grpSpPr>
      <p:sp>
        <p:nvSpPr>
          <p:cNvPr id="211" name="Shape 211"/>
          <p:cNvSpPr/>
          <p:nvPr/>
        </p:nvSpPr>
        <p:spPr>
          <a:xfrm>
            <a:off x="0" y="-13000"/>
            <a:ext cx="7726800" cy="6884100"/>
          </a:xfrm>
          <a:prstGeom prst="rect">
            <a:avLst/>
          </a:prstGeom>
          <a:solidFill>
            <a:srgbClr val="2A73CC"/>
          </a:solidFill>
          <a:ln>
            <a:noFill/>
          </a:ln>
        </p:spPr>
        <p:txBody>
          <a:bodyPr anchorCtr="0" anchor="ctr" bIns="91425" lIns="91425" rIns="91425" tIns="91425">
            <a:noAutofit/>
          </a:bodyPr>
          <a:lstStyle/>
          <a:p>
            <a:pPr lvl="0">
              <a:spcBef>
                <a:spcPts val="0"/>
              </a:spcBef>
              <a:buNone/>
            </a:pPr>
            <a:r>
              <a:t/>
            </a:r>
            <a:endParaRPr/>
          </a:p>
        </p:txBody>
      </p:sp>
      <p:sp>
        <p:nvSpPr>
          <p:cNvPr id="212" name="Shape 212"/>
          <p:cNvSpPr txBox="1"/>
          <p:nvPr>
            <p:ph idx="1" type="body"/>
          </p:nvPr>
        </p:nvSpPr>
        <p:spPr>
          <a:xfrm>
            <a:off x="1261050" y="1410866"/>
            <a:ext cx="5404500" cy="3659100"/>
          </a:xfrm>
          <a:prstGeom prst="rect">
            <a:avLst/>
          </a:prstGeom>
        </p:spPr>
        <p:txBody>
          <a:bodyPr anchorCtr="0" anchor="t" bIns="91425" lIns="91425" rIns="91425" tIns="91425"/>
          <a:lstStyle>
            <a:lvl1pPr lvl="0" rtl="0">
              <a:spcBef>
                <a:spcPts val="0"/>
              </a:spcBef>
              <a:buClr>
                <a:srgbClr val="FFFFFF"/>
              </a:buClr>
              <a:buSzPct val="100000"/>
              <a:buFont typeface="Open Sans"/>
              <a:defRPr i="1" sz="2600">
                <a:solidFill>
                  <a:srgbClr val="FFFFFF"/>
                </a:solidFill>
                <a:latin typeface="Open Sans"/>
                <a:ea typeface="Open Sans"/>
                <a:cs typeface="Open Sans"/>
                <a:sym typeface="Open Sans"/>
              </a:defRPr>
            </a:lvl1pPr>
            <a:lvl2pPr lvl="1" rtl="0">
              <a:spcBef>
                <a:spcPts val="0"/>
              </a:spcBef>
              <a:buClr>
                <a:srgbClr val="FFFFFF"/>
              </a:buClr>
              <a:buSzPct val="100000"/>
              <a:buFont typeface="Open Sans"/>
              <a:defRPr i="1" sz="2100">
                <a:solidFill>
                  <a:srgbClr val="FFFFFF"/>
                </a:solidFill>
                <a:latin typeface="Open Sans"/>
                <a:ea typeface="Open Sans"/>
                <a:cs typeface="Open Sans"/>
                <a:sym typeface="Open Sans"/>
              </a:defRPr>
            </a:lvl2pPr>
            <a:lvl3pPr lvl="2" rtl="0">
              <a:spcBef>
                <a:spcPts val="0"/>
              </a:spcBef>
              <a:buClr>
                <a:srgbClr val="FFFFFF"/>
              </a:buClr>
              <a:buFont typeface="Open Sans"/>
              <a:defRPr i="1">
                <a:solidFill>
                  <a:srgbClr val="FFFFFF"/>
                </a:solidFill>
                <a:latin typeface="Open Sans"/>
                <a:ea typeface="Open Sans"/>
                <a:cs typeface="Open Sans"/>
                <a:sym typeface="Open Sans"/>
              </a:defRPr>
            </a:lvl3pPr>
            <a:lvl4pPr lvl="3" rtl="0">
              <a:spcBef>
                <a:spcPts val="0"/>
              </a:spcBef>
              <a:buClr>
                <a:srgbClr val="FFFFFF"/>
              </a:buClr>
              <a:buFont typeface="Open Sans"/>
              <a:defRPr i="1">
                <a:solidFill>
                  <a:srgbClr val="FFFFFF"/>
                </a:solidFill>
                <a:latin typeface="Open Sans"/>
                <a:ea typeface="Open Sans"/>
                <a:cs typeface="Open Sans"/>
                <a:sym typeface="Open Sans"/>
              </a:defRPr>
            </a:lvl4pPr>
            <a:lvl5pPr lvl="4" rtl="0">
              <a:spcBef>
                <a:spcPts val="0"/>
              </a:spcBef>
              <a:buClr>
                <a:srgbClr val="FFFFFF"/>
              </a:buClr>
              <a:buFont typeface="Open Sans"/>
              <a:defRPr i="1">
                <a:solidFill>
                  <a:srgbClr val="FFFFFF"/>
                </a:solidFill>
                <a:latin typeface="Open Sans"/>
                <a:ea typeface="Open Sans"/>
                <a:cs typeface="Open Sans"/>
                <a:sym typeface="Open Sans"/>
              </a:defRPr>
            </a:lvl5pPr>
            <a:lvl6pPr lvl="5" rtl="0">
              <a:spcBef>
                <a:spcPts val="0"/>
              </a:spcBef>
              <a:buClr>
                <a:srgbClr val="FFFFFF"/>
              </a:buClr>
              <a:buFont typeface="Open Sans"/>
              <a:defRPr i="1">
                <a:solidFill>
                  <a:srgbClr val="FFFFFF"/>
                </a:solidFill>
                <a:latin typeface="Open Sans"/>
                <a:ea typeface="Open Sans"/>
                <a:cs typeface="Open Sans"/>
                <a:sym typeface="Open Sans"/>
              </a:defRPr>
            </a:lvl6pPr>
            <a:lvl7pPr lvl="6" rtl="0">
              <a:spcBef>
                <a:spcPts val="0"/>
              </a:spcBef>
              <a:buClr>
                <a:srgbClr val="FFFFFF"/>
              </a:buClr>
              <a:buFont typeface="Open Sans"/>
              <a:defRPr i="1">
                <a:solidFill>
                  <a:srgbClr val="FFFFFF"/>
                </a:solidFill>
                <a:latin typeface="Open Sans"/>
                <a:ea typeface="Open Sans"/>
                <a:cs typeface="Open Sans"/>
                <a:sym typeface="Open Sans"/>
              </a:defRPr>
            </a:lvl7pPr>
            <a:lvl8pPr lvl="7" rtl="0">
              <a:spcBef>
                <a:spcPts val="0"/>
              </a:spcBef>
              <a:buClr>
                <a:srgbClr val="FFFFFF"/>
              </a:buClr>
              <a:buFont typeface="Open Sans"/>
              <a:defRPr i="1">
                <a:solidFill>
                  <a:srgbClr val="FFFFFF"/>
                </a:solidFill>
                <a:latin typeface="Open Sans"/>
                <a:ea typeface="Open Sans"/>
                <a:cs typeface="Open Sans"/>
                <a:sym typeface="Open Sans"/>
              </a:defRPr>
            </a:lvl8pPr>
            <a:lvl9pPr lvl="8" rtl="0">
              <a:spcBef>
                <a:spcPts val="0"/>
              </a:spcBef>
              <a:buClr>
                <a:srgbClr val="FFFFFF"/>
              </a:buClr>
              <a:buFont typeface="Open Sans"/>
              <a:defRPr i="1">
                <a:solidFill>
                  <a:srgbClr val="FFFFFF"/>
                </a:solidFill>
                <a:latin typeface="Open Sans"/>
                <a:ea typeface="Open Sans"/>
                <a:cs typeface="Open Sans"/>
                <a:sym typeface="Open Sans"/>
              </a:defRPr>
            </a:lvl9pPr>
          </a:lstStyle>
          <a:p/>
        </p:txBody>
      </p:sp>
      <p:sp>
        <p:nvSpPr>
          <p:cNvPr id="213" name="Shape 213"/>
          <p:cNvSpPr txBox="1"/>
          <p:nvPr/>
        </p:nvSpPr>
        <p:spPr>
          <a:xfrm>
            <a:off x="439873" y="989791"/>
            <a:ext cx="1957200" cy="871500"/>
          </a:xfrm>
          <a:prstGeom prst="rect">
            <a:avLst/>
          </a:prstGeom>
          <a:noFill/>
          <a:ln>
            <a:noFill/>
          </a:ln>
        </p:spPr>
        <p:txBody>
          <a:bodyPr anchorCtr="0" anchor="t" bIns="91425" lIns="91425" rIns="91425" tIns="91425">
            <a:noAutofit/>
          </a:bodyPr>
          <a:lstStyle/>
          <a:p>
            <a:pPr lvl="0" rtl="0">
              <a:spcBef>
                <a:spcPts val="0"/>
              </a:spcBef>
              <a:buNone/>
            </a:pPr>
            <a:r>
              <a:rPr b="1" lang="en" sz="9600">
                <a:solidFill>
                  <a:srgbClr val="FFFFFF"/>
                </a:solidFill>
              </a:rPr>
              <a:t>“</a:t>
            </a:r>
          </a:p>
        </p:txBody>
      </p:sp>
      <p:sp>
        <p:nvSpPr>
          <p:cNvPr id="214" name="Shape 214"/>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lgn="ctr">
              <a:spcBef>
                <a:spcPts val="0"/>
              </a:spcBef>
              <a:buNone/>
            </a:pPr>
            <a:fld id="{00000000-1234-1234-1234-123412341234}" type="slidenum">
              <a:rPr b="0" lang="en" sz="1000">
                <a:solidFill>
                  <a:srgbClr val="2A73CC"/>
                </a:solidFill>
                <a:latin typeface="Open Sans"/>
                <a:ea typeface="Open Sans"/>
                <a:cs typeface="Open Sans"/>
                <a:sym typeface="Open Sans"/>
              </a:rPr>
              <a:t>‹#›</a:t>
            </a:fld>
          </a:p>
        </p:txBody>
      </p:sp>
      <p:pic>
        <p:nvPicPr>
          <p:cNvPr descr="coursera_blue_logo-01.png" id="215" name="Shape 215"/>
          <p:cNvPicPr preferRelativeResize="0"/>
          <p:nvPr/>
        </p:nvPicPr>
        <p:blipFill>
          <a:blip r:embed="rId2">
            <a:alphaModFix/>
          </a:blip>
          <a:stretch>
            <a:fillRect/>
          </a:stretch>
        </p:blipFill>
        <p:spPr>
          <a:xfrm>
            <a:off x="7973007" y="6513025"/>
            <a:ext cx="762969" cy="152574"/>
          </a:xfrm>
          <a:prstGeom prst="rect">
            <a:avLst/>
          </a:prstGeom>
          <a:noFill/>
          <a:ln>
            <a:noFill/>
          </a:ln>
        </p:spPr>
      </p:pic>
      <p:cxnSp>
        <p:nvCxnSpPr>
          <p:cNvPr id="216" name="Shape 216"/>
          <p:cNvCxnSpPr/>
          <p:nvPr/>
        </p:nvCxnSpPr>
        <p:spPr>
          <a:xfrm>
            <a:off x="8735972" y="6486367"/>
            <a:ext cx="0" cy="230700"/>
          </a:xfrm>
          <a:prstGeom prst="straightConnector1">
            <a:avLst/>
          </a:prstGeom>
          <a:noFill/>
          <a:ln cap="flat" cmpd="sng" w="9525">
            <a:solidFill>
              <a:srgbClr val="2A73CC"/>
            </a:solidFill>
            <a:prstDash val="solid"/>
            <a:round/>
            <a:headEnd len="lg" w="lg" type="none"/>
            <a:tailEnd len="lg" w="lg" type="none"/>
          </a:ln>
        </p:spPr>
      </p:cxn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1">
    <p:spTree>
      <p:nvGrpSpPr>
        <p:cNvPr id="217" name="Shape 217"/>
        <p:cNvGrpSpPr/>
        <p:nvPr/>
      </p:nvGrpSpPr>
      <p:grpSpPr>
        <a:xfrm>
          <a:off x="0" y="0"/>
          <a:ext cx="0" cy="0"/>
          <a:chOff x="0" y="0"/>
          <a:chExt cx="0" cy="0"/>
        </a:xfrm>
      </p:grpSpPr>
      <p:sp>
        <p:nvSpPr>
          <p:cNvPr id="218" name="Shape 218"/>
          <p:cNvSpPr/>
          <p:nvPr/>
        </p:nvSpPr>
        <p:spPr>
          <a:xfrm>
            <a:off x="0" y="0"/>
            <a:ext cx="4578000" cy="6858000"/>
          </a:xfrm>
          <a:prstGeom prst="rect">
            <a:avLst/>
          </a:prstGeom>
          <a:solidFill>
            <a:srgbClr val="3279CB"/>
          </a:solidFill>
          <a:ln>
            <a:noFill/>
          </a:ln>
        </p:spPr>
        <p:txBody>
          <a:bodyPr anchorCtr="0" anchor="ctr" bIns="91425" lIns="91425" rIns="91425" tIns="91425">
            <a:noAutofit/>
          </a:bodyPr>
          <a:lstStyle/>
          <a:p>
            <a:pPr lvl="0">
              <a:spcBef>
                <a:spcPts val="0"/>
              </a:spcBef>
              <a:buNone/>
            </a:pPr>
            <a:r>
              <a:t/>
            </a:r>
            <a:endParaRPr/>
          </a:p>
        </p:txBody>
      </p:sp>
      <p:sp>
        <p:nvSpPr>
          <p:cNvPr id="219" name="Shape 219"/>
          <p:cNvSpPr txBox="1"/>
          <p:nvPr/>
        </p:nvSpPr>
        <p:spPr>
          <a:xfrm>
            <a:off x="439873" y="989791"/>
            <a:ext cx="1957200" cy="871500"/>
          </a:xfrm>
          <a:prstGeom prst="rect">
            <a:avLst/>
          </a:prstGeom>
          <a:noFill/>
          <a:ln>
            <a:noFill/>
          </a:ln>
        </p:spPr>
        <p:txBody>
          <a:bodyPr anchorCtr="0" anchor="t" bIns="91425" lIns="91425" rIns="91425" tIns="91425">
            <a:noAutofit/>
          </a:bodyPr>
          <a:lstStyle/>
          <a:p>
            <a:pPr lvl="0" rtl="0">
              <a:spcBef>
                <a:spcPts val="0"/>
              </a:spcBef>
              <a:buNone/>
            </a:pPr>
            <a:r>
              <a:rPr b="1" lang="en" sz="9600">
                <a:solidFill>
                  <a:srgbClr val="FFFFFF"/>
                </a:solidFill>
              </a:rPr>
              <a:t>“</a:t>
            </a:r>
          </a:p>
        </p:txBody>
      </p:sp>
      <p:sp>
        <p:nvSpPr>
          <p:cNvPr id="220" name="Shape 220"/>
          <p:cNvSpPr txBox="1"/>
          <p:nvPr>
            <p:ph type="title"/>
          </p:nvPr>
        </p:nvSpPr>
        <p:spPr>
          <a:xfrm>
            <a:off x="1149225" y="1477733"/>
            <a:ext cx="3226800" cy="5239500"/>
          </a:xfrm>
          <a:prstGeom prst="rect">
            <a:avLst/>
          </a:prstGeom>
        </p:spPr>
        <p:txBody>
          <a:bodyPr anchorCtr="0" anchor="t" bIns="91425" lIns="91425" rIns="91425" tIns="91425"/>
          <a:lstStyle>
            <a:lvl1pPr lvl="0" rtl="0">
              <a:spcBef>
                <a:spcPts val="0"/>
              </a:spcBef>
              <a:buClr>
                <a:srgbClr val="FFFFFF"/>
              </a:buClr>
              <a:buSzPct val="100000"/>
              <a:buFont typeface="Open Sans"/>
              <a:defRPr b="0" i="1" sz="2600">
                <a:solidFill>
                  <a:srgbClr val="FFFFFF"/>
                </a:solidFill>
                <a:latin typeface="Open Sans"/>
                <a:ea typeface="Open Sans"/>
                <a:cs typeface="Open Sans"/>
                <a:sym typeface="Open Sans"/>
              </a:defRPr>
            </a:lvl1pPr>
            <a:lvl2pPr lvl="1" rtl="0">
              <a:spcBef>
                <a:spcPts val="0"/>
              </a:spcBef>
              <a:buClr>
                <a:srgbClr val="FFFFFF"/>
              </a:buClr>
              <a:defRPr b="0" i="1">
                <a:solidFill>
                  <a:srgbClr val="FFFFFF"/>
                </a:solidFill>
              </a:defRPr>
            </a:lvl2pPr>
            <a:lvl3pPr lvl="2" rtl="0">
              <a:spcBef>
                <a:spcPts val="0"/>
              </a:spcBef>
              <a:buClr>
                <a:srgbClr val="FFFFFF"/>
              </a:buClr>
              <a:defRPr b="0" i="1">
                <a:solidFill>
                  <a:srgbClr val="FFFFFF"/>
                </a:solidFill>
              </a:defRPr>
            </a:lvl3pPr>
            <a:lvl4pPr lvl="3" rtl="0">
              <a:spcBef>
                <a:spcPts val="0"/>
              </a:spcBef>
              <a:buClr>
                <a:srgbClr val="FFFFFF"/>
              </a:buClr>
              <a:defRPr b="0" i="1">
                <a:solidFill>
                  <a:srgbClr val="FFFFFF"/>
                </a:solidFill>
              </a:defRPr>
            </a:lvl4pPr>
            <a:lvl5pPr lvl="4" rtl="0">
              <a:spcBef>
                <a:spcPts val="0"/>
              </a:spcBef>
              <a:buClr>
                <a:srgbClr val="FFFFFF"/>
              </a:buClr>
              <a:defRPr b="0" i="1">
                <a:solidFill>
                  <a:srgbClr val="FFFFFF"/>
                </a:solidFill>
              </a:defRPr>
            </a:lvl5pPr>
            <a:lvl6pPr lvl="5" rtl="0">
              <a:spcBef>
                <a:spcPts val="0"/>
              </a:spcBef>
              <a:buClr>
                <a:srgbClr val="FFFFFF"/>
              </a:buClr>
              <a:defRPr b="0" i="1">
                <a:solidFill>
                  <a:srgbClr val="FFFFFF"/>
                </a:solidFill>
              </a:defRPr>
            </a:lvl6pPr>
            <a:lvl7pPr lvl="6" rtl="0">
              <a:spcBef>
                <a:spcPts val="0"/>
              </a:spcBef>
              <a:buClr>
                <a:srgbClr val="FFFFFF"/>
              </a:buClr>
              <a:defRPr b="0" i="1">
                <a:solidFill>
                  <a:srgbClr val="FFFFFF"/>
                </a:solidFill>
              </a:defRPr>
            </a:lvl7pPr>
            <a:lvl8pPr lvl="7" rtl="0">
              <a:spcBef>
                <a:spcPts val="0"/>
              </a:spcBef>
              <a:buClr>
                <a:srgbClr val="FFFFFF"/>
              </a:buClr>
              <a:defRPr b="0" i="1">
                <a:solidFill>
                  <a:srgbClr val="FFFFFF"/>
                </a:solidFill>
              </a:defRPr>
            </a:lvl8pPr>
            <a:lvl9pPr lvl="8" rtl="0">
              <a:spcBef>
                <a:spcPts val="0"/>
              </a:spcBef>
              <a:buClr>
                <a:srgbClr val="FFFFFF"/>
              </a:buClr>
              <a:defRPr b="0" i="1">
                <a:solidFill>
                  <a:srgbClr val="FFFFFF"/>
                </a:solidFill>
              </a:defRPr>
            </a:lvl9pPr>
          </a:lstStyle>
          <a:p/>
        </p:txBody>
      </p:sp>
      <p:sp>
        <p:nvSpPr>
          <p:cNvPr id="221" name="Shape 221"/>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lgn="ctr">
              <a:spcBef>
                <a:spcPts val="0"/>
              </a:spcBef>
              <a:buNone/>
            </a:pPr>
            <a:fld id="{00000000-1234-1234-1234-123412341234}" type="slidenum">
              <a:rPr b="0" lang="en" sz="1000">
                <a:solidFill>
                  <a:srgbClr val="2A73CC"/>
                </a:solidFill>
                <a:latin typeface="Open Sans"/>
                <a:ea typeface="Open Sans"/>
                <a:cs typeface="Open Sans"/>
                <a:sym typeface="Open Sans"/>
              </a:rPr>
              <a:t>‹#›</a:t>
            </a:fld>
          </a:p>
        </p:txBody>
      </p:sp>
      <p:pic>
        <p:nvPicPr>
          <p:cNvPr descr="coursera_blue_logo-01.png" id="222" name="Shape 222"/>
          <p:cNvPicPr preferRelativeResize="0"/>
          <p:nvPr/>
        </p:nvPicPr>
        <p:blipFill>
          <a:blip r:embed="rId2">
            <a:alphaModFix/>
          </a:blip>
          <a:stretch>
            <a:fillRect/>
          </a:stretch>
        </p:blipFill>
        <p:spPr>
          <a:xfrm>
            <a:off x="7973007" y="6513025"/>
            <a:ext cx="762969" cy="152574"/>
          </a:xfrm>
          <a:prstGeom prst="rect">
            <a:avLst/>
          </a:prstGeom>
          <a:noFill/>
          <a:ln>
            <a:noFill/>
          </a:ln>
        </p:spPr>
      </p:pic>
      <p:cxnSp>
        <p:nvCxnSpPr>
          <p:cNvPr id="223" name="Shape 223"/>
          <p:cNvCxnSpPr/>
          <p:nvPr/>
        </p:nvCxnSpPr>
        <p:spPr>
          <a:xfrm>
            <a:off x="8735972" y="6486367"/>
            <a:ext cx="0" cy="230700"/>
          </a:xfrm>
          <a:prstGeom prst="straightConnector1">
            <a:avLst/>
          </a:prstGeom>
          <a:noFill/>
          <a:ln cap="flat" cmpd="sng" w="9525">
            <a:solidFill>
              <a:srgbClr val="2A73CC"/>
            </a:solidFill>
            <a:prstDash val="solid"/>
            <a:round/>
            <a:headEnd len="lg" w="lg" type="none"/>
            <a:tailEnd len="lg" w="lg"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593366"/>
            <a:ext cx="8520600" cy="7635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2" name="Shape 22"/>
          <p:cNvSpPr txBox="1"/>
          <p:nvPr>
            <p:ph idx="1" type="body"/>
          </p:nvPr>
        </p:nvSpPr>
        <p:spPr>
          <a:xfrm>
            <a:off x="311700" y="1536633"/>
            <a:ext cx="3999900" cy="45552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3" name="Shape 23"/>
          <p:cNvSpPr txBox="1"/>
          <p:nvPr>
            <p:ph idx="2" type="body"/>
          </p:nvPr>
        </p:nvSpPr>
        <p:spPr>
          <a:xfrm>
            <a:off x="4832400" y="1536633"/>
            <a:ext cx="3999900" cy="45552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4" name="Shape 24"/>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 1 column">
    <p:spTree>
      <p:nvGrpSpPr>
        <p:cNvPr id="224" name="Shape 224"/>
        <p:cNvGrpSpPr/>
        <p:nvPr/>
      </p:nvGrpSpPr>
      <p:grpSpPr>
        <a:xfrm>
          <a:off x="0" y="0"/>
          <a:ext cx="0" cy="0"/>
          <a:chOff x="0" y="0"/>
          <a:chExt cx="0" cy="0"/>
        </a:xfrm>
      </p:grpSpPr>
      <p:sp>
        <p:nvSpPr>
          <p:cNvPr id="225" name="Shape 225"/>
          <p:cNvSpPr txBox="1"/>
          <p:nvPr>
            <p:ph idx="1" type="body"/>
          </p:nvPr>
        </p:nvSpPr>
        <p:spPr>
          <a:xfrm>
            <a:off x="377000" y="1340321"/>
            <a:ext cx="8499900" cy="5072400"/>
          </a:xfrm>
          <a:prstGeom prst="rect">
            <a:avLst/>
          </a:prstGeom>
        </p:spPr>
        <p:txBody>
          <a:bodyPr anchorCtr="0" anchor="t" bIns="91425" lIns="91425" rIns="91425" tIns="91425"/>
          <a:lstStyle>
            <a:lvl1pPr lvl="0" rtl="0">
              <a:spcBef>
                <a:spcPts val="0"/>
              </a:spcBef>
              <a:buClr>
                <a:srgbClr val="000000"/>
              </a:buClr>
              <a:buFont typeface="Open Sans"/>
              <a:defRPr>
                <a:solidFill>
                  <a:srgbClr val="000000"/>
                </a:solidFill>
                <a:latin typeface="Open Sans"/>
                <a:ea typeface="Open Sans"/>
                <a:cs typeface="Open Sans"/>
                <a:sym typeface="Open Sans"/>
              </a:defRPr>
            </a:lvl1pPr>
            <a:lvl2pPr lvl="1" rtl="0">
              <a:spcBef>
                <a:spcPts val="0"/>
              </a:spcBef>
              <a:buClr>
                <a:srgbClr val="000000"/>
              </a:buClr>
              <a:buSzPct val="100000"/>
              <a:buFont typeface="Open Sans"/>
              <a:defRPr sz="1600">
                <a:solidFill>
                  <a:srgbClr val="000000"/>
                </a:solidFill>
                <a:latin typeface="Open Sans"/>
                <a:ea typeface="Open Sans"/>
                <a:cs typeface="Open Sans"/>
                <a:sym typeface="Open Sans"/>
              </a:defRPr>
            </a:lvl2pPr>
            <a:lvl3pPr lvl="2" rtl="0">
              <a:spcBef>
                <a:spcPts val="0"/>
              </a:spcBef>
              <a:buClr>
                <a:srgbClr val="000000"/>
              </a:buClr>
              <a:buSzPct val="100000"/>
              <a:buFont typeface="Open Sans"/>
              <a:defRPr sz="1600">
                <a:solidFill>
                  <a:srgbClr val="000000"/>
                </a:solidFill>
                <a:latin typeface="Open Sans"/>
                <a:ea typeface="Open Sans"/>
                <a:cs typeface="Open Sans"/>
                <a:sym typeface="Open Sans"/>
              </a:defRPr>
            </a:lvl3pPr>
            <a:lvl4pPr lvl="3" rtl="0">
              <a:spcBef>
                <a:spcPts val="0"/>
              </a:spcBef>
              <a:buClr>
                <a:srgbClr val="000000"/>
              </a:buClr>
              <a:buSzPct val="100000"/>
              <a:buFont typeface="Open Sans"/>
              <a:defRPr sz="1600">
                <a:solidFill>
                  <a:srgbClr val="000000"/>
                </a:solidFill>
                <a:latin typeface="Open Sans"/>
                <a:ea typeface="Open Sans"/>
                <a:cs typeface="Open Sans"/>
                <a:sym typeface="Open Sans"/>
              </a:defRPr>
            </a:lvl4pPr>
            <a:lvl5pPr lvl="4" rtl="0">
              <a:spcBef>
                <a:spcPts val="0"/>
              </a:spcBef>
              <a:buClr>
                <a:srgbClr val="000000"/>
              </a:buClr>
              <a:buSzPct val="100000"/>
              <a:buFont typeface="Open Sans"/>
              <a:defRPr sz="1600">
                <a:solidFill>
                  <a:srgbClr val="000000"/>
                </a:solidFill>
                <a:latin typeface="Open Sans"/>
                <a:ea typeface="Open Sans"/>
                <a:cs typeface="Open Sans"/>
                <a:sym typeface="Open Sans"/>
              </a:defRPr>
            </a:lvl5pPr>
            <a:lvl6pPr lvl="5" rtl="0">
              <a:spcBef>
                <a:spcPts val="0"/>
              </a:spcBef>
              <a:buClr>
                <a:srgbClr val="000000"/>
              </a:buClr>
              <a:buSzPct val="100000"/>
              <a:buFont typeface="Open Sans"/>
              <a:defRPr sz="1600">
                <a:solidFill>
                  <a:srgbClr val="000000"/>
                </a:solidFill>
                <a:latin typeface="Open Sans"/>
                <a:ea typeface="Open Sans"/>
                <a:cs typeface="Open Sans"/>
                <a:sym typeface="Open Sans"/>
              </a:defRPr>
            </a:lvl6pPr>
            <a:lvl7pPr lvl="6" rtl="0">
              <a:spcBef>
                <a:spcPts val="0"/>
              </a:spcBef>
              <a:buClr>
                <a:srgbClr val="000000"/>
              </a:buClr>
              <a:buSzPct val="100000"/>
              <a:buFont typeface="Open Sans"/>
              <a:defRPr sz="1600">
                <a:solidFill>
                  <a:srgbClr val="000000"/>
                </a:solidFill>
                <a:latin typeface="Open Sans"/>
                <a:ea typeface="Open Sans"/>
                <a:cs typeface="Open Sans"/>
                <a:sym typeface="Open Sans"/>
              </a:defRPr>
            </a:lvl7pPr>
            <a:lvl8pPr lvl="7" rtl="0">
              <a:spcBef>
                <a:spcPts val="0"/>
              </a:spcBef>
              <a:buClr>
                <a:srgbClr val="000000"/>
              </a:buClr>
              <a:buSzPct val="100000"/>
              <a:buFont typeface="Open Sans"/>
              <a:defRPr sz="1600">
                <a:solidFill>
                  <a:srgbClr val="000000"/>
                </a:solidFill>
                <a:latin typeface="Open Sans"/>
                <a:ea typeface="Open Sans"/>
                <a:cs typeface="Open Sans"/>
                <a:sym typeface="Open Sans"/>
              </a:defRPr>
            </a:lvl8pPr>
            <a:lvl9pPr lvl="8" rtl="0">
              <a:spcBef>
                <a:spcPts val="0"/>
              </a:spcBef>
              <a:buClr>
                <a:srgbClr val="000000"/>
              </a:buClr>
              <a:buSzPct val="100000"/>
              <a:buFont typeface="Open Sans"/>
              <a:defRPr sz="1600">
                <a:solidFill>
                  <a:srgbClr val="000000"/>
                </a:solidFill>
                <a:latin typeface="Open Sans"/>
                <a:ea typeface="Open Sans"/>
                <a:cs typeface="Open Sans"/>
                <a:sym typeface="Open Sans"/>
              </a:defRPr>
            </a:lvl9pPr>
          </a:lstStyle>
          <a:p/>
        </p:txBody>
      </p:sp>
      <p:sp>
        <p:nvSpPr>
          <p:cNvPr id="226" name="Shape 226"/>
          <p:cNvSpPr/>
          <p:nvPr/>
        </p:nvSpPr>
        <p:spPr>
          <a:xfrm>
            <a:off x="9089700" y="0"/>
            <a:ext cx="54300" cy="6858000"/>
          </a:xfrm>
          <a:prstGeom prst="rect">
            <a:avLst/>
          </a:prstGeom>
          <a:solidFill>
            <a:srgbClr val="3279CB"/>
          </a:solidFill>
          <a:ln>
            <a:noFill/>
          </a:ln>
        </p:spPr>
        <p:txBody>
          <a:bodyPr anchorCtr="0" anchor="ctr" bIns="91425" lIns="91425" rIns="91425" tIns="91425">
            <a:noAutofit/>
          </a:bodyPr>
          <a:lstStyle/>
          <a:p>
            <a:pPr lvl="0" rtl="0">
              <a:spcBef>
                <a:spcPts val="0"/>
              </a:spcBef>
              <a:buNone/>
            </a:pPr>
            <a:r>
              <a:t/>
            </a:r>
            <a:endParaRPr>
              <a:solidFill>
                <a:srgbClr val="2A73CC"/>
              </a:solidFill>
            </a:endParaRPr>
          </a:p>
        </p:txBody>
      </p:sp>
      <p:sp>
        <p:nvSpPr>
          <p:cNvPr id="227" name="Shape 227"/>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lgn="ctr">
              <a:spcBef>
                <a:spcPts val="0"/>
              </a:spcBef>
              <a:buNone/>
            </a:pPr>
            <a:fld id="{00000000-1234-1234-1234-123412341234}" type="slidenum">
              <a:rPr b="0" lang="en" sz="1000">
                <a:solidFill>
                  <a:srgbClr val="2A73CC"/>
                </a:solidFill>
                <a:latin typeface="Open Sans"/>
                <a:ea typeface="Open Sans"/>
                <a:cs typeface="Open Sans"/>
                <a:sym typeface="Open Sans"/>
              </a:rPr>
              <a:t>‹#›</a:t>
            </a:fld>
          </a:p>
        </p:txBody>
      </p:sp>
      <p:pic>
        <p:nvPicPr>
          <p:cNvPr descr="coursera_blue_logo-01.png" id="228" name="Shape 228"/>
          <p:cNvPicPr preferRelativeResize="0"/>
          <p:nvPr/>
        </p:nvPicPr>
        <p:blipFill>
          <a:blip r:embed="rId2">
            <a:alphaModFix/>
          </a:blip>
          <a:stretch>
            <a:fillRect/>
          </a:stretch>
        </p:blipFill>
        <p:spPr>
          <a:xfrm>
            <a:off x="7973007" y="6513025"/>
            <a:ext cx="762969" cy="152574"/>
          </a:xfrm>
          <a:prstGeom prst="rect">
            <a:avLst/>
          </a:prstGeom>
          <a:noFill/>
          <a:ln>
            <a:noFill/>
          </a:ln>
        </p:spPr>
      </p:pic>
      <p:cxnSp>
        <p:nvCxnSpPr>
          <p:cNvPr id="229" name="Shape 229"/>
          <p:cNvCxnSpPr/>
          <p:nvPr/>
        </p:nvCxnSpPr>
        <p:spPr>
          <a:xfrm>
            <a:off x="8735972" y="6486367"/>
            <a:ext cx="0" cy="230700"/>
          </a:xfrm>
          <a:prstGeom prst="straightConnector1">
            <a:avLst/>
          </a:prstGeom>
          <a:noFill/>
          <a:ln cap="flat" cmpd="sng" w="9525">
            <a:solidFill>
              <a:srgbClr val="2A73CC"/>
            </a:solidFill>
            <a:prstDash val="solid"/>
            <a:round/>
            <a:headEnd len="lg" w="lg" type="none"/>
            <a:tailEnd len="lg" w="lg" type="none"/>
          </a:ln>
        </p:spPr>
      </p:cxnSp>
      <p:sp>
        <p:nvSpPr>
          <p:cNvPr id="230" name="Shape 230"/>
          <p:cNvSpPr txBox="1"/>
          <p:nvPr>
            <p:ph type="title"/>
          </p:nvPr>
        </p:nvSpPr>
        <p:spPr>
          <a:xfrm>
            <a:off x="377000" y="503290"/>
            <a:ext cx="8499900" cy="860400"/>
          </a:xfrm>
          <a:prstGeom prst="rect">
            <a:avLst/>
          </a:prstGeom>
        </p:spPr>
        <p:txBody>
          <a:bodyPr anchorCtr="0" anchor="b" bIns="91425" lIns="91425" rIns="91425" tIns="91425"/>
          <a:lstStyle>
            <a:lvl1pPr lvl="0" rtl="0">
              <a:spcBef>
                <a:spcPts val="0"/>
              </a:spcBef>
              <a:defRPr/>
            </a:lvl1pPr>
            <a:lvl2pPr lvl="1" rtl="0">
              <a:spcBef>
                <a:spcPts val="0"/>
              </a:spcBef>
              <a:buClr>
                <a:srgbClr val="3B404A"/>
              </a:buClr>
              <a:defRPr>
                <a:solidFill>
                  <a:srgbClr val="3B404A"/>
                </a:solidFill>
              </a:defRPr>
            </a:lvl2pPr>
            <a:lvl3pPr lvl="2" rtl="0">
              <a:spcBef>
                <a:spcPts val="0"/>
              </a:spcBef>
              <a:buClr>
                <a:srgbClr val="3B404A"/>
              </a:buClr>
              <a:defRPr>
                <a:solidFill>
                  <a:srgbClr val="3B404A"/>
                </a:solidFill>
              </a:defRPr>
            </a:lvl3pPr>
            <a:lvl4pPr lvl="3" rtl="0">
              <a:spcBef>
                <a:spcPts val="0"/>
              </a:spcBef>
              <a:buClr>
                <a:srgbClr val="3B404A"/>
              </a:buClr>
              <a:defRPr>
                <a:solidFill>
                  <a:srgbClr val="3B404A"/>
                </a:solidFill>
              </a:defRPr>
            </a:lvl4pPr>
            <a:lvl5pPr lvl="4" rtl="0">
              <a:spcBef>
                <a:spcPts val="0"/>
              </a:spcBef>
              <a:buClr>
                <a:srgbClr val="3B404A"/>
              </a:buClr>
              <a:defRPr>
                <a:solidFill>
                  <a:srgbClr val="3B404A"/>
                </a:solidFill>
              </a:defRPr>
            </a:lvl5pPr>
            <a:lvl6pPr lvl="5" rtl="0">
              <a:spcBef>
                <a:spcPts val="0"/>
              </a:spcBef>
              <a:buClr>
                <a:srgbClr val="3B404A"/>
              </a:buClr>
              <a:defRPr>
                <a:solidFill>
                  <a:srgbClr val="3B404A"/>
                </a:solidFill>
              </a:defRPr>
            </a:lvl6pPr>
            <a:lvl7pPr lvl="6" rtl="0">
              <a:spcBef>
                <a:spcPts val="0"/>
              </a:spcBef>
              <a:buClr>
                <a:srgbClr val="3B404A"/>
              </a:buClr>
              <a:defRPr>
                <a:solidFill>
                  <a:srgbClr val="3B404A"/>
                </a:solidFill>
              </a:defRPr>
            </a:lvl7pPr>
            <a:lvl8pPr lvl="7" rtl="0">
              <a:spcBef>
                <a:spcPts val="0"/>
              </a:spcBef>
              <a:buClr>
                <a:srgbClr val="3B404A"/>
              </a:buClr>
              <a:defRPr>
                <a:solidFill>
                  <a:srgbClr val="3B404A"/>
                </a:solidFill>
              </a:defRPr>
            </a:lvl8pPr>
            <a:lvl9pPr lvl="8" rtl="0">
              <a:spcBef>
                <a:spcPts val="0"/>
              </a:spcBef>
              <a:buClr>
                <a:srgbClr val="3B404A"/>
              </a:buClr>
              <a:defRPr>
                <a:solidFill>
                  <a:srgbClr val="3B404A"/>
                </a:solidFill>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1 column 1">
    <p:spTree>
      <p:nvGrpSpPr>
        <p:cNvPr id="231" name="Shape 231"/>
        <p:cNvGrpSpPr/>
        <p:nvPr/>
      </p:nvGrpSpPr>
      <p:grpSpPr>
        <a:xfrm>
          <a:off x="0" y="0"/>
          <a:ext cx="0" cy="0"/>
          <a:chOff x="0" y="0"/>
          <a:chExt cx="0" cy="0"/>
        </a:xfrm>
      </p:grpSpPr>
      <p:sp>
        <p:nvSpPr>
          <p:cNvPr id="232" name="Shape 232"/>
          <p:cNvSpPr txBox="1"/>
          <p:nvPr>
            <p:ph idx="1" type="body"/>
          </p:nvPr>
        </p:nvSpPr>
        <p:spPr>
          <a:xfrm>
            <a:off x="1634700" y="1324200"/>
            <a:ext cx="7299900" cy="5078700"/>
          </a:xfrm>
          <a:prstGeom prst="rect">
            <a:avLst/>
          </a:prstGeom>
        </p:spPr>
        <p:txBody>
          <a:bodyPr anchorCtr="0" anchor="t" bIns="91425" lIns="91425" rIns="91425" tIns="91425"/>
          <a:lstStyle>
            <a:lvl1pPr lvl="0" rtl="0">
              <a:spcBef>
                <a:spcPts val="0"/>
              </a:spcBef>
              <a:buClr>
                <a:srgbClr val="000000"/>
              </a:buClr>
              <a:buFont typeface="Open Sans"/>
              <a:defRPr>
                <a:solidFill>
                  <a:srgbClr val="000000"/>
                </a:solidFill>
                <a:latin typeface="Open Sans"/>
                <a:ea typeface="Open Sans"/>
                <a:cs typeface="Open Sans"/>
                <a:sym typeface="Open Sans"/>
              </a:defRPr>
            </a:lvl1pPr>
            <a:lvl2pPr lvl="1" rtl="0">
              <a:spcBef>
                <a:spcPts val="0"/>
              </a:spcBef>
              <a:buClr>
                <a:srgbClr val="000000"/>
              </a:buClr>
              <a:buSzPct val="100000"/>
              <a:buFont typeface="Open Sans"/>
              <a:defRPr sz="1600">
                <a:solidFill>
                  <a:srgbClr val="000000"/>
                </a:solidFill>
                <a:latin typeface="Open Sans"/>
                <a:ea typeface="Open Sans"/>
                <a:cs typeface="Open Sans"/>
                <a:sym typeface="Open Sans"/>
              </a:defRPr>
            </a:lvl2pPr>
            <a:lvl3pPr lvl="2" rtl="0">
              <a:spcBef>
                <a:spcPts val="0"/>
              </a:spcBef>
              <a:buClr>
                <a:srgbClr val="000000"/>
              </a:buClr>
              <a:buSzPct val="100000"/>
              <a:buFont typeface="Open Sans"/>
              <a:defRPr sz="1600">
                <a:solidFill>
                  <a:srgbClr val="000000"/>
                </a:solidFill>
                <a:latin typeface="Open Sans"/>
                <a:ea typeface="Open Sans"/>
                <a:cs typeface="Open Sans"/>
                <a:sym typeface="Open Sans"/>
              </a:defRPr>
            </a:lvl3pPr>
            <a:lvl4pPr lvl="3" rtl="0">
              <a:spcBef>
                <a:spcPts val="0"/>
              </a:spcBef>
              <a:buClr>
                <a:srgbClr val="000000"/>
              </a:buClr>
              <a:buSzPct val="100000"/>
              <a:buFont typeface="Open Sans"/>
              <a:defRPr sz="1600">
                <a:solidFill>
                  <a:srgbClr val="000000"/>
                </a:solidFill>
                <a:latin typeface="Open Sans"/>
                <a:ea typeface="Open Sans"/>
                <a:cs typeface="Open Sans"/>
                <a:sym typeface="Open Sans"/>
              </a:defRPr>
            </a:lvl4pPr>
            <a:lvl5pPr lvl="4" rtl="0">
              <a:spcBef>
                <a:spcPts val="0"/>
              </a:spcBef>
              <a:buClr>
                <a:srgbClr val="000000"/>
              </a:buClr>
              <a:buSzPct val="100000"/>
              <a:buFont typeface="Open Sans"/>
              <a:defRPr sz="1600">
                <a:solidFill>
                  <a:srgbClr val="000000"/>
                </a:solidFill>
                <a:latin typeface="Open Sans"/>
                <a:ea typeface="Open Sans"/>
                <a:cs typeface="Open Sans"/>
                <a:sym typeface="Open Sans"/>
              </a:defRPr>
            </a:lvl5pPr>
            <a:lvl6pPr lvl="5" rtl="0">
              <a:spcBef>
                <a:spcPts val="0"/>
              </a:spcBef>
              <a:buClr>
                <a:srgbClr val="000000"/>
              </a:buClr>
              <a:buSzPct val="100000"/>
              <a:buFont typeface="Open Sans"/>
              <a:defRPr sz="1600">
                <a:solidFill>
                  <a:srgbClr val="000000"/>
                </a:solidFill>
                <a:latin typeface="Open Sans"/>
                <a:ea typeface="Open Sans"/>
                <a:cs typeface="Open Sans"/>
                <a:sym typeface="Open Sans"/>
              </a:defRPr>
            </a:lvl6pPr>
            <a:lvl7pPr lvl="6" rtl="0">
              <a:spcBef>
                <a:spcPts val="0"/>
              </a:spcBef>
              <a:buClr>
                <a:srgbClr val="000000"/>
              </a:buClr>
              <a:buSzPct val="100000"/>
              <a:buFont typeface="Open Sans"/>
              <a:defRPr sz="1600">
                <a:solidFill>
                  <a:srgbClr val="000000"/>
                </a:solidFill>
                <a:latin typeface="Open Sans"/>
                <a:ea typeface="Open Sans"/>
                <a:cs typeface="Open Sans"/>
                <a:sym typeface="Open Sans"/>
              </a:defRPr>
            </a:lvl7pPr>
            <a:lvl8pPr lvl="7" rtl="0">
              <a:spcBef>
                <a:spcPts val="0"/>
              </a:spcBef>
              <a:buClr>
                <a:srgbClr val="000000"/>
              </a:buClr>
              <a:buSzPct val="100000"/>
              <a:buFont typeface="Open Sans"/>
              <a:defRPr sz="1600">
                <a:solidFill>
                  <a:srgbClr val="000000"/>
                </a:solidFill>
                <a:latin typeface="Open Sans"/>
                <a:ea typeface="Open Sans"/>
                <a:cs typeface="Open Sans"/>
                <a:sym typeface="Open Sans"/>
              </a:defRPr>
            </a:lvl8pPr>
            <a:lvl9pPr lvl="8" rtl="0">
              <a:spcBef>
                <a:spcPts val="0"/>
              </a:spcBef>
              <a:buClr>
                <a:srgbClr val="000000"/>
              </a:buClr>
              <a:buSzPct val="100000"/>
              <a:buFont typeface="Open Sans"/>
              <a:defRPr sz="1600">
                <a:solidFill>
                  <a:srgbClr val="000000"/>
                </a:solidFill>
                <a:latin typeface="Open Sans"/>
                <a:ea typeface="Open Sans"/>
                <a:cs typeface="Open Sans"/>
                <a:sym typeface="Open Sans"/>
              </a:defRPr>
            </a:lvl9pPr>
          </a:lstStyle>
          <a:p/>
        </p:txBody>
      </p:sp>
      <p:sp>
        <p:nvSpPr>
          <p:cNvPr id="233" name="Shape 233"/>
          <p:cNvSpPr/>
          <p:nvPr/>
        </p:nvSpPr>
        <p:spPr>
          <a:xfrm>
            <a:off x="0" y="0"/>
            <a:ext cx="1253700" cy="6858000"/>
          </a:xfrm>
          <a:prstGeom prst="rect">
            <a:avLst/>
          </a:prstGeom>
          <a:solidFill>
            <a:srgbClr val="2A73CC"/>
          </a:solidFill>
          <a:ln>
            <a:noFill/>
          </a:ln>
        </p:spPr>
        <p:txBody>
          <a:bodyPr anchorCtr="0" anchor="ctr" bIns="91425" lIns="91425" rIns="91425" tIns="91425">
            <a:noAutofit/>
          </a:bodyPr>
          <a:lstStyle/>
          <a:p>
            <a:pPr lvl="0">
              <a:spcBef>
                <a:spcPts val="0"/>
              </a:spcBef>
              <a:buNone/>
            </a:pPr>
            <a:r>
              <a:t/>
            </a:r>
            <a:endParaRPr/>
          </a:p>
        </p:txBody>
      </p:sp>
      <p:sp>
        <p:nvSpPr>
          <p:cNvPr id="234" name="Shape 234"/>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lgn="ctr">
              <a:spcBef>
                <a:spcPts val="0"/>
              </a:spcBef>
              <a:buNone/>
            </a:pPr>
            <a:fld id="{00000000-1234-1234-1234-123412341234}" type="slidenum">
              <a:rPr b="0" lang="en" sz="1000">
                <a:solidFill>
                  <a:srgbClr val="2A73CC"/>
                </a:solidFill>
                <a:latin typeface="Open Sans"/>
                <a:ea typeface="Open Sans"/>
                <a:cs typeface="Open Sans"/>
                <a:sym typeface="Open Sans"/>
              </a:rPr>
              <a:t>‹#›</a:t>
            </a:fld>
          </a:p>
        </p:txBody>
      </p:sp>
      <p:pic>
        <p:nvPicPr>
          <p:cNvPr descr="coursera_blue_logo-01.png" id="235" name="Shape 235"/>
          <p:cNvPicPr preferRelativeResize="0"/>
          <p:nvPr/>
        </p:nvPicPr>
        <p:blipFill>
          <a:blip r:embed="rId2">
            <a:alphaModFix/>
          </a:blip>
          <a:stretch>
            <a:fillRect/>
          </a:stretch>
        </p:blipFill>
        <p:spPr>
          <a:xfrm>
            <a:off x="7973007" y="6513025"/>
            <a:ext cx="762969" cy="152574"/>
          </a:xfrm>
          <a:prstGeom prst="rect">
            <a:avLst/>
          </a:prstGeom>
          <a:noFill/>
          <a:ln>
            <a:noFill/>
          </a:ln>
        </p:spPr>
      </p:pic>
      <p:cxnSp>
        <p:nvCxnSpPr>
          <p:cNvPr id="236" name="Shape 236"/>
          <p:cNvCxnSpPr/>
          <p:nvPr/>
        </p:nvCxnSpPr>
        <p:spPr>
          <a:xfrm>
            <a:off x="8735972" y="6486367"/>
            <a:ext cx="0" cy="230700"/>
          </a:xfrm>
          <a:prstGeom prst="straightConnector1">
            <a:avLst/>
          </a:prstGeom>
          <a:noFill/>
          <a:ln cap="flat" cmpd="sng" w="9525">
            <a:solidFill>
              <a:srgbClr val="2A73CC"/>
            </a:solidFill>
            <a:prstDash val="solid"/>
            <a:round/>
            <a:headEnd len="lg" w="lg" type="none"/>
            <a:tailEnd len="lg" w="lg" type="none"/>
          </a:ln>
        </p:spPr>
      </p:cxnSp>
      <p:sp>
        <p:nvSpPr>
          <p:cNvPr id="237" name="Shape 237"/>
          <p:cNvSpPr txBox="1"/>
          <p:nvPr>
            <p:ph type="title"/>
          </p:nvPr>
        </p:nvSpPr>
        <p:spPr>
          <a:xfrm>
            <a:off x="1634700" y="503300"/>
            <a:ext cx="7299900" cy="860400"/>
          </a:xfrm>
          <a:prstGeom prst="rect">
            <a:avLst/>
          </a:prstGeom>
        </p:spPr>
        <p:txBody>
          <a:bodyPr anchorCtr="0" anchor="b" bIns="91425" lIns="91425" rIns="91425" tIns="91425"/>
          <a:lstStyle>
            <a:lvl1pPr lvl="0" rtl="0">
              <a:spcBef>
                <a:spcPts val="0"/>
              </a:spcBef>
              <a:defRPr/>
            </a:lvl1pPr>
            <a:lvl2pPr lvl="1" rtl="0">
              <a:spcBef>
                <a:spcPts val="0"/>
              </a:spcBef>
              <a:buClr>
                <a:srgbClr val="3B404A"/>
              </a:buClr>
              <a:defRPr>
                <a:solidFill>
                  <a:srgbClr val="3B404A"/>
                </a:solidFill>
              </a:defRPr>
            </a:lvl2pPr>
            <a:lvl3pPr lvl="2" rtl="0">
              <a:spcBef>
                <a:spcPts val="0"/>
              </a:spcBef>
              <a:buClr>
                <a:srgbClr val="3B404A"/>
              </a:buClr>
              <a:defRPr>
                <a:solidFill>
                  <a:srgbClr val="3B404A"/>
                </a:solidFill>
              </a:defRPr>
            </a:lvl3pPr>
            <a:lvl4pPr lvl="3" rtl="0">
              <a:spcBef>
                <a:spcPts val="0"/>
              </a:spcBef>
              <a:buClr>
                <a:srgbClr val="3B404A"/>
              </a:buClr>
              <a:defRPr>
                <a:solidFill>
                  <a:srgbClr val="3B404A"/>
                </a:solidFill>
              </a:defRPr>
            </a:lvl4pPr>
            <a:lvl5pPr lvl="4" rtl="0">
              <a:spcBef>
                <a:spcPts val="0"/>
              </a:spcBef>
              <a:buClr>
                <a:srgbClr val="3B404A"/>
              </a:buClr>
              <a:defRPr>
                <a:solidFill>
                  <a:srgbClr val="3B404A"/>
                </a:solidFill>
              </a:defRPr>
            </a:lvl5pPr>
            <a:lvl6pPr lvl="5" rtl="0">
              <a:spcBef>
                <a:spcPts val="0"/>
              </a:spcBef>
              <a:buClr>
                <a:srgbClr val="3B404A"/>
              </a:buClr>
              <a:defRPr>
                <a:solidFill>
                  <a:srgbClr val="3B404A"/>
                </a:solidFill>
              </a:defRPr>
            </a:lvl6pPr>
            <a:lvl7pPr lvl="6" rtl="0">
              <a:spcBef>
                <a:spcPts val="0"/>
              </a:spcBef>
              <a:buClr>
                <a:srgbClr val="3B404A"/>
              </a:buClr>
              <a:defRPr>
                <a:solidFill>
                  <a:srgbClr val="3B404A"/>
                </a:solidFill>
              </a:defRPr>
            </a:lvl7pPr>
            <a:lvl8pPr lvl="7" rtl="0">
              <a:spcBef>
                <a:spcPts val="0"/>
              </a:spcBef>
              <a:buClr>
                <a:srgbClr val="3B404A"/>
              </a:buClr>
              <a:defRPr>
                <a:solidFill>
                  <a:srgbClr val="3B404A"/>
                </a:solidFill>
              </a:defRPr>
            </a:lvl8pPr>
            <a:lvl9pPr lvl="8" rtl="0">
              <a:spcBef>
                <a:spcPts val="0"/>
              </a:spcBef>
              <a:buClr>
                <a:srgbClr val="3B404A"/>
              </a:buClr>
              <a:defRPr>
                <a:solidFill>
                  <a:srgbClr val="3B404A"/>
                </a:solidFill>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1 column 1 2">
    <p:spTree>
      <p:nvGrpSpPr>
        <p:cNvPr id="238" name="Shape 238"/>
        <p:cNvGrpSpPr/>
        <p:nvPr/>
      </p:nvGrpSpPr>
      <p:grpSpPr>
        <a:xfrm>
          <a:off x="0" y="0"/>
          <a:ext cx="0" cy="0"/>
          <a:chOff x="0" y="0"/>
          <a:chExt cx="0" cy="0"/>
        </a:xfrm>
      </p:grpSpPr>
      <p:sp>
        <p:nvSpPr>
          <p:cNvPr id="239" name="Shape 239"/>
          <p:cNvSpPr/>
          <p:nvPr/>
        </p:nvSpPr>
        <p:spPr>
          <a:xfrm>
            <a:off x="0" y="0"/>
            <a:ext cx="1253700" cy="6858000"/>
          </a:xfrm>
          <a:prstGeom prst="rect">
            <a:avLst/>
          </a:prstGeom>
          <a:solidFill>
            <a:srgbClr val="EE4498"/>
          </a:solidFill>
          <a:ln>
            <a:noFill/>
          </a:ln>
        </p:spPr>
        <p:txBody>
          <a:bodyPr anchorCtr="0" anchor="ctr" bIns="91425" lIns="91425" rIns="91425" tIns="91425">
            <a:noAutofit/>
          </a:bodyPr>
          <a:lstStyle/>
          <a:p>
            <a:pPr lvl="0">
              <a:spcBef>
                <a:spcPts val="0"/>
              </a:spcBef>
              <a:buNone/>
            </a:pPr>
            <a:r>
              <a:t/>
            </a:r>
            <a:endParaRPr/>
          </a:p>
        </p:txBody>
      </p:sp>
      <p:sp>
        <p:nvSpPr>
          <p:cNvPr id="240" name="Shape 240"/>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lgn="ctr">
              <a:spcBef>
                <a:spcPts val="0"/>
              </a:spcBef>
              <a:buNone/>
            </a:pPr>
            <a:fld id="{00000000-1234-1234-1234-123412341234}" type="slidenum">
              <a:rPr b="0" lang="en" sz="1000">
                <a:solidFill>
                  <a:srgbClr val="2A73CC"/>
                </a:solidFill>
                <a:latin typeface="Open Sans"/>
                <a:ea typeface="Open Sans"/>
                <a:cs typeface="Open Sans"/>
                <a:sym typeface="Open Sans"/>
              </a:rPr>
              <a:t>‹#›</a:t>
            </a:fld>
          </a:p>
        </p:txBody>
      </p:sp>
      <p:pic>
        <p:nvPicPr>
          <p:cNvPr descr="coursera_blue_logo-01.png" id="241" name="Shape 241"/>
          <p:cNvPicPr preferRelativeResize="0"/>
          <p:nvPr/>
        </p:nvPicPr>
        <p:blipFill>
          <a:blip r:embed="rId2">
            <a:alphaModFix/>
          </a:blip>
          <a:stretch>
            <a:fillRect/>
          </a:stretch>
        </p:blipFill>
        <p:spPr>
          <a:xfrm>
            <a:off x="7973007" y="6513025"/>
            <a:ext cx="762969" cy="152574"/>
          </a:xfrm>
          <a:prstGeom prst="rect">
            <a:avLst/>
          </a:prstGeom>
          <a:noFill/>
          <a:ln>
            <a:noFill/>
          </a:ln>
        </p:spPr>
      </p:pic>
      <p:cxnSp>
        <p:nvCxnSpPr>
          <p:cNvPr id="242" name="Shape 242"/>
          <p:cNvCxnSpPr/>
          <p:nvPr/>
        </p:nvCxnSpPr>
        <p:spPr>
          <a:xfrm>
            <a:off x="8735972" y="6486367"/>
            <a:ext cx="0" cy="230700"/>
          </a:xfrm>
          <a:prstGeom prst="straightConnector1">
            <a:avLst/>
          </a:prstGeom>
          <a:noFill/>
          <a:ln cap="flat" cmpd="sng" w="9525">
            <a:solidFill>
              <a:srgbClr val="2A73CC"/>
            </a:solidFill>
            <a:prstDash val="solid"/>
            <a:round/>
            <a:headEnd len="lg" w="lg" type="none"/>
            <a:tailEnd len="lg" w="lg" type="none"/>
          </a:ln>
        </p:spPr>
      </p:cxnSp>
      <p:sp>
        <p:nvSpPr>
          <p:cNvPr id="243" name="Shape 243"/>
          <p:cNvSpPr txBox="1"/>
          <p:nvPr>
            <p:ph idx="1" type="body"/>
          </p:nvPr>
        </p:nvSpPr>
        <p:spPr>
          <a:xfrm>
            <a:off x="1634700" y="1324200"/>
            <a:ext cx="7299900" cy="5078700"/>
          </a:xfrm>
          <a:prstGeom prst="rect">
            <a:avLst/>
          </a:prstGeom>
        </p:spPr>
        <p:txBody>
          <a:bodyPr anchorCtr="0" anchor="t" bIns="91425" lIns="91425" rIns="91425" tIns="91425"/>
          <a:lstStyle>
            <a:lvl1pPr lvl="0" rtl="0">
              <a:spcBef>
                <a:spcPts val="0"/>
              </a:spcBef>
              <a:buClr>
                <a:srgbClr val="000000"/>
              </a:buClr>
              <a:buFont typeface="Open Sans"/>
              <a:defRPr>
                <a:solidFill>
                  <a:srgbClr val="000000"/>
                </a:solidFill>
                <a:latin typeface="Open Sans"/>
                <a:ea typeface="Open Sans"/>
                <a:cs typeface="Open Sans"/>
                <a:sym typeface="Open Sans"/>
              </a:defRPr>
            </a:lvl1pPr>
            <a:lvl2pPr lvl="1" rtl="0">
              <a:spcBef>
                <a:spcPts val="0"/>
              </a:spcBef>
              <a:buClr>
                <a:srgbClr val="000000"/>
              </a:buClr>
              <a:buSzPct val="100000"/>
              <a:buFont typeface="Open Sans"/>
              <a:defRPr sz="1600">
                <a:solidFill>
                  <a:srgbClr val="000000"/>
                </a:solidFill>
                <a:latin typeface="Open Sans"/>
                <a:ea typeface="Open Sans"/>
                <a:cs typeface="Open Sans"/>
                <a:sym typeface="Open Sans"/>
              </a:defRPr>
            </a:lvl2pPr>
            <a:lvl3pPr lvl="2" rtl="0">
              <a:spcBef>
                <a:spcPts val="0"/>
              </a:spcBef>
              <a:buClr>
                <a:srgbClr val="000000"/>
              </a:buClr>
              <a:buSzPct val="100000"/>
              <a:buFont typeface="Open Sans"/>
              <a:defRPr sz="1600">
                <a:solidFill>
                  <a:srgbClr val="000000"/>
                </a:solidFill>
                <a:latin typeface="Open Sans"/>
                <a:ea typeface="Open Sans"/>
                <a:cs typeface="Open Sans"/>
                <a:sym typeface="Open Sans"/>
              </a:defRPr>
            </a:lvl3pPr>
            <a:lvl4pPr lvl="3" rtl="0">
              <a:spcBef>
                <a:spcPts val="0"/>
              </a:spcBef>
              <a:buClr>
                <a:srgbClr val="000000"/>
              </a:buClr>
              <a:buSzPct val="100000"/>
              <a:buFont typeface="Open Sans"/>
              <a:defRPr sz="1600">
                <a:solidFill>
                  <a:srgbClr val="000000"/>
                </a:solidFill>
                <a:latin typeface="Open Sans"/>
                <a:ea typeface="Open Sans"/>
                <a:cs typeface="Open Sans"/>
                <a:sym typeface="Open Sans"/>
              </a:defRPr>
            </a:lvl4pPr>
            <a:lvl5pPr lvl="4" rtl="0">
              <a:spcBef>
                <a:spcPts val="0"/>
              </a:spcBef>
              <a:buClr>
                <a:srgbClr val="000000"/>
              </a:buClr>
              <a:buSzPct val="100000"/>
              <a:buFont typeface="Open Sans"/>
              <a:defRPr sz="1600">
                <a:solidFill>
                  <a:srgbClr val="000000"/>
                </a:solidFill>
                <a:latin typeface="Open Sans"/>
                <a:ea typeface="Open Sans"/>
                <a:cs typeface="Open Sans"/>
                <a:sym typeface="Open Sans"/>
              </a:defRPr>
            </a:lvl5pPr>
            <a:lvl6pPr lvl="5" rtl="0">
              <a:spcBef>
                <a:spcPts val="0"/>
              </a:spcBef>
              <a:buClr>
                <a:srgbClr val="000000"/>
              </a:buClr>
              <a:buSzPct val="100000"/>
              <a:buFont typeface="Open Sans"/>
              <a:defRPr sz="1600">
                <a:solidFill>
                  <a:srgbClr val="000000"/>
                </a:solidFill>
                <a:latin typeface="Open Sans"/>
                <a:ea typeface="Open Sans"/>
                <a:cs typeface="Open Sans"/>
                <a:sym typeface="Open Sans"/>
              </a:defRPr>
            </a:lvl6pPr>
            <a:lvl7pPr lvl="6" rtl="0">
              <a:spcBef>
                <a:spcPts val="0"/>
              </a:spcBef>
              <a:buClr>
                <a:srgbClr val="000000"/>
              </a:buClr>
              <a:buSzPct val="100000"/>
              <a:buFont typeface="Open Sans"/>
              <a:defRPr sz="1600">
                <a:solidFill>
                  <a:srgbClr val="000000"/>
                </a:solidFill>
                <a:latin typeface="Open Sans"/>
                <a:ea typeface="Open Sans"/>
                <a:cs typeface="Open Sans"/>
                <a:sym typeface="Open Sans"/>
              </a:defRPr>
            </a:lvl7pPr>
            <a:lvl8pPr lvl="7" rtl="0">
              <a:spcBef>
                <a:spcPts val="0"/>
              </a:spcBef>
              <a:buClr>
                <a:srgbClr val="000000"/>
              </a:buClr>
              <a:buSzPct val="100000"/>
              <a:buFont typeface="Open Sans"/>
              <a:defRPr sz="1600">
                <a:solidFill>
                  <a:srgbClr val="000000"/>
                </a:solidFill>
                <a:latin typeface="Open Sans"/>
                <a:ea typeface="Open Sans"/>
                <a:cs typeface="Open Sans"/>
                <a:sym typeface="Open Sans"/>
              </a:defRPr>
            </a:lvl8pPr>
            <a:lvl9pPr lvl="8" rtl="0">
              <a:spcBef>
                <a:spcPts val="0"/>
              </a:spcBef>
              <a:buClr>
                <a:srgbClr val="000000"/>
              </a:buClr>
              <a:buSzPct val="100000"/>
              <a:buFont typeface="Open Sans"/>
              <a:defRPr sz="1600">
                <a:solidFill>
                  <a:srgbClr val="000000"/>
                </a:solidFill>
                <a:latin typeface="Open Sans"/>
                <a:ea typeface="Open Sans"/>
                <a:cs typeface="Open Sans"/>
                <a:sym typeface="Open Sans"/>
              </a:defRPr>
            </a:lvl9pPr>
          </a:lstStyle>
          <a:p/>
        </p:txBody>
      </p:sp>
      <p:sp>
        <p:nvSpPr>
          <p:cNvPr id="244" name="Shape 244"/>
          <p:cNvSpPr txBox="1"/>
          <p:nvPr>
            <p:ph type="title"/>
          </p:nvPr>
        </p:nvSpPr>
        <p:spPr>
          <a:xfrm>
            <a:off x="1634700" y="503300"/>
            <a:ext cx="7299900" cy="860400"/>
          </a:xfrm>
          <a:prstGeom prst="rect">
            <a:avLst/>
          </a:prstGeom>
        </p:spPr>
        <p:txBody>
          <a:bodyPr anchorCtr="0" anchor="b" bIns="91425" lIns="91425" rIns="91425" tIns="91425"/>
          <a:lstStyle>
            <a:lvl1pPr lvl="0" rtl="0">
              <a:spcBef>
                <a:spcPts val="0"/>
              </a:spcBef>
              <a:defRPr/>
            </a:lvl1pPr>
            <a:lvl2pPr lvl="1" rtl="0">
              <a:spcBef>
                <a:spcPts val="0"/>
              </a:spcBef>
              <a:buClr>
                <a:srgbClr val="3B404A"/>
              </a:buClr>
              <a:defRPr>
                <a:solidFill>
                  <a:srgbClr val="3B404A"/>
                </a:solidFill>
              </a:defRPr>
            </a:lvl2pPr>
            <a:lvl3pPr lvl="2" rtl="0">
              <a:spcBef>
                <a:spcPts val="0"/>
              </a:spcBef>
              <a:buClr>
                <a:srgbClr val="3B404A"/>
              </a:buClr>
              <a:defRPr>
                <a:solidFill>
                  <a:srgbClr val="3B404A"/>
                </a:solidFill>
              </a:defRPr>
            </a:lvl3pPr>
            <a:lvl4pPr lvl="3" rtl="0">
              <a:spcBef>
                <a:spcPts val="0"/>
              </a:spcBef>
              <a:buClr>
                <a:srgbClr val="3B404A"/>
              </a:buClr>
              <a:defRPr>
                <a:solidFill>
                  <a:srgbClr val="3B404A"/>
                </a:solidFill>
              </a:defRPr>
            </a:lvl4pPr>
            <a:lvl5pPr lvl="4" rtl="0">
              <a:spcBef>
                <a:spcPts val="0"/>
              </a:spcBef>
              <a:buClr>
                <a:srgbClr val="3B404A"/>
              </a:buClr>
              <a:defRPr>
                <a:solidFill>
                  <a:srgbClr val="3B404A"/>
                </a:solidFill>
              </a:defRPr>
            </a:lvl5pPr>
            <a:lvl6pPr lvl="5" rtl="0">
              <a:spcBef>
                <a:spcPts val="0"/>
              </a:spcBef>
              <a:buClr>
                <a:srgbClr val="3B404A"/>
              </a:buClr>
              <a:defRPr>
                <a:solidFill>
                  <a:srgbClr val="3B404A"/>
                </a:solidFill>
              </a:defRPr>
            </a:lvl6pPr>
            <a:lvl7pPr lvl="6" rtl="0">
              <a:spcBef>
                <a:spcPts val="0"/>
              </a:spcBef>
              <a:buClr>
                <a:srgbClr val="3B404A"/>
              </a:buClr>
              <a:defRPr>
                <a:solidFill>
                  <a:srgbClr val="3B404A"/>
                </a:solidFill>
              </a:defRPr>
            </a:lvl7pPr>
            <a:lvl8pPr lvl="7" rtl="0">
              <a:spcBef>
                <a:spcPts val="0"/>
              </a:spcBef>
              <a:buClr>
                <a:srgbClr val="3B404A"/>
              </a:buClr>
              <a:defRPr>
                <a:solidFill>
                  <a:srgbClr val="3B404A"/>
                </a:solidFill>
              </a:defRPr>
            </a:lvl8pPr>
            <a:lvl9pPr lvl="8" rtl="0">
              <a:spcBef>
                <a:spcPts val="0"/>
              </a:spcBef>
              <a:buClr>
                <a:srgbClr val="3B404A"/>
              </a:buClr>
              <a:defRPr>
                <a:solidFill>
                  <a:srgbClr val="3B404A"/>
                </a:solidFill>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1 column 1 1">
    <p:spTree>
      <p:nvGrpSpPr>
        <p:cNvPr id="245" name="Shape 245"/>
        <p:cNvGrpSpPr/>
        <p:nvPr/>
      </p:nvGrpSpPr>
      <p:grpSpPr>
        <a:xfrm>
          <a:off x="0" y="0"/>
          <a:ext cx="0" cy="0"/>
          <a:chOff x="0" y="0"/>
          <a:chExt cx="0" cy="0"/>
        </a:xfrm>
      </p:grpSpPr>
      <p:sp>
        <p:nvSpPr>
          <p:cNvPr id="246" name="Shape 246"/>
          <p:cNvSpPr/>
          <p:nvPr/>
        </p:nvSpPr>
        <p:spPr>
          <a:xfrm>
            <a:off x="0" y="0"/>
            <a:ext cx="1253700" cy="6858000"/>
          </a:xfrm>
          <a:prstGeom prst="rect">
            <a:avLst/>
          </a:prstGeom>
          <a:solidFill>
            <a:srgbClr val="00B39F"/>
          </a:solidFill>
          <a:ln>
            <a:noFill/>
          </a:ln>
        </p:spPr>
        <p:txBody>
          <a:bodyPr anchorCtr="0" anchor="ctr" bIns="91425" lIns="91425" rIns="91425" tIns="91425">
            <a:noAutofit/>
          </a:bodyPr>
          <a:lstStyle/>
          <a:p>
            <a:pPr lvl="0">
              <a:spcBef>
                <a:spcPts val="0"/>
              </a:spcBef>
              <a:buNone/>
            </a:pPr>
            <a:r>
              <a:t/>
            </a:r>
            <a:endParaRPr/>
          </a:p>
        </p:txBody>
      </p:sp>
      <p:sp>
        <p:nvSpPr>
          <p:cNvPr id="247" name="Shape 247"/>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lgn="ctr">
              <a:spcBef>
                <a:spcPts val="0"/>
              </a:spcBef>
              <a:buNone/>
            </a:pPr>
            <a:fld id="{00000000-1234-1234-1234-123412341234}" type="slidenum">
              <a:rPr b="0" lang="en" sz="1000">
                <a:solidFill>
                  <a:srgbClr val="2A73CC"/>
                </a:solidFill>
                <a:latin typeface="Open Sans"/>
                <a:ea typeface="Open Sans"/>
                <a:cs typeface="Open Sans"/>
                <a:sym typeface="Open Sans"/>
              </a:rPr>
              <a:t>‹#›</a:t>
            </a:fld>
          </a:p>
        </p:txBody>
      </p:sp>
      <p:pic>
        <p:nvPicPr>
          <p:cNvPr descr="coursera_blue_logo-01.png" id="248" name="Shape 248"/>
          <p:cNvPicPr preferRelativeResize="0"/>
          <p:nvPr/>
        </p:nvPicPr>
        <p:blipFill>
          <a:blip r:embed="rId2">
            <a:alphaModFix/>
          </a:blip>
          <a:stretch>
            <a:fillRect/>
          </a:stretch>
        </p:blipFill>
        <p:spPr>
          <a:xfrm>
            <a:off x="7973007" y="6513025"/>
            <a:ext cx="762969" cy="152574"/>
          </a:xfrm>
          <a:prstGeom prst="rect">
            <a:avLst/>
          </a:prstGeom>
          <a:noFill/>
          <a:ln>
            <a:noFill/>
          </a:ln>
        </p:spPr>
      </p:pic>
      <p:cxnSp>
        <p:nvCxnSpPr>
          <p:cNvPr id="249" name="Shape 249"/>
          <p:cNvCxnSpPr/>
          <p:nvPr/>
        </p:nvCxnSpPr>
        <p:spPr>
          <a:xfrm>
            <a:off x="8735972" y="6486367"/>
            <a:ext cx="0" cy="230700"/>
          </a:xfrm>
          <a:prstGeom prst="straightConnector1">
            <a:avLst/>
          </a:prstGeom>
          <a:noFill/>
          <a:ln cap="flat" cmpd="sng" w="9525">
            <a:solidFill>
              <a:srgbClr val="2A73CC"/>
            </a:solidFill>
            <a:prstDash val="solid"/>
            <a:round/>
            <a:headEnd len="lg" w="lg" type="none"/>
            <a:tailEnd len="lg" w="lg" type="none"/>
          </a:ln>
        </p:spPr>
      </p:cxnSp>
      <p:sp>
        <p:nvSpPr>
          <p:cNvPr id="250" name="Shape 250"/>
          <p:cNvSpPr txBox="1"/>
          <p:nvPr>
            <p:ph idx="1" type="body"/>
          </p:nvPr>
        </p:nvSpPr>
        <p:spPr>
          <a:xfrm>
            <a:off x="1634700" y="1324200"/>
            <a:ext cx="7299900" cy="5078700"/>
          </a:xfrm>
          <a:prstGeom prst="rect">
            <a:avLst/>
          </a:prstGeom>
        </p:spPr>
        <p:txBody>
          <a:bodyPr anchorCtr="0" anchor="t" bIns="91425" lIns="91425" rIns="91425" tIns="91425"/>
          <a:lstStyle>
            <a:lvl1pPr lvl="0" rtl="0">
              <a:spcBef>
                <a:spcPts val="0"/>
              </a:spcBef>
              <a:buClr>
                <a:srgbClr val="000000"/>
              </a:buClr>
              <a:buFont typeface="Open Sans"/>
              <a:defRPr>
                <a:solidFill>
                  <a:srgbClr val="000000"/>
                </a:solidFill>
                <a:latin typeface="Open Sans"/>
                <a:ea typeface="Open Sans"/>
                <a:cs typeface="Open Sans"/>
                <a:sym typeface="Open Sans"/>
              </a:defRPr>
            </a:lvl1pPr>
            <a:lvl2pPr lvl="1" rtl="0">
              <a:spcBef>
                <a:spcPts val="0"/>
              </a:spcBef>
              <a:buClr>
                <a:srgbClr val="000000"/>
              </a:buClr>
              <a:buSzPct val="100000"/>
              <a:buFont typeface="Open Sans"/>
              <a:defRPr sz="1600">
                <a:solidFill>
                  <a:srgbClr val="000000"/>
                </a:solidFill>
                <a:latin typeface="Open Sans"/>
                <a:ea typeface="Open Sans"/>
                <a:cs typeface="Open Sans"/>
                <a:sym typeface="Open Sans"/>
              </a:defRPr>
            </a:lvl2pPr>
            <a:lvl3pPr lvl="2" rtl="0">
              <a:spcBef>
                <a:spcPts val="0"/>
              </a:spcBef>
              <a:buClr>
                <a:srgbClr val="000000"/>
              </a:buClr>
              <a:buSzPct val="100000"/>
              <a:buFont typeface="Open Sans"/>
              <a:defRPr sz="1600">
                <a:solidFill>
                  <a:srgbClr val="000000"/>
                </a:solidFill>
                <a:latin typeface="Open Sans"/>
                <a:ea typeface="Open Sans"/>
                <a:cs typeface="Open Sans"/>
                <a:sym typeface="Open Sans"/>
              </a:defRPr>
            </a:lvl3pPr>
            <a:lvl4pPr lvl="3" rtl="0">
              <a:spcBef>
                <a:spcPts val="0"/>
              </a:spcBef>
              <a:buClr>
                <a:srgbClr val="000000"/>
              </a:buClr>
              <a:buSzPct val="100000"/>
              <a:buFont typeface="Open Sans"/>
              <a:defRPr sz="1600">
                <a:solidFill>
                  <a:srgbClr val="000000"/>
                </a:solidFill>
                <a:latin typeface="Open Sans"/>
                <a:ea typeface="Open Sans"/>
                <a:cs typeface="Open Sans"/>
                <a:sym typeface="Open Sans"/>
              </a:defRPr>
            </a:lvl4pPr>
            <a:lvl5pPr lvl="4" rtl="0">
              <a:spcBef>
                <a:spcPts val="0"/>
              </a:spcBef>
              <a:buClr>
                <a:srgbClr val="000000"/>
              </a:buClr>
              <a:buSzPct val="100000"/>
              <a:buFont typeface="Open Sans"/>
              <a:defRPr sz="1600">
                <a:solidFill>
                  <a:srgbClr val="000000"/>
                </a:solidFill>
                <a:latin typeface="Open Sans"/>
                <a:ea typeface="Open Sans"/>
                <a:cs typeface="Open Sans"/>
                <a:sym typeface="Open Sans"/>
              </a:defRPr>
            </a:lvl5pPr>
            <a:lvl6pPr lvl="5" rtl="0">
              <a:spcBef>
                <a:spcPts val="0"/>
              </a:spcBef>
              <a:buClr>
                <a:srgbClr val="000000"/>
              </a:buClr>
              <a:buSzPct val="100000"/>
              <a:buFont typeface="Open Sans"/>
              <a:defRPr sz="1600">
                <a:solidFill>
                  <a:srgbClr val="000000"/>
                </a:solidFill>
                <a:latin typeface="Open Sans"/>
                <a:ea typeface="Open Sans"/>
                <a:cs typeface="Open Sans"/>
                <a:sym typeface="Open Sans"/>
              </a:defRPr>
            </a:lvl6pPr>
            <a:lvl7pPr lvl="6" rtl="0">
              <a:spcBef>
                <a:spcPts val="0"/>
              </a:spcBef>
              <a:buClr>
                <a:srgbClr val="000000"/>
              </a:buClr>
              <a:buSzPct val="100000"/>
              <a:buFont typeface="Open Sans"/>
              <a:defRPr sz="1600">
                <a:solidFill>
                  <a:srgbClr val="000000"/>
                </a:solidFill>
                <a:latin typeface="Open Sans"/>
                <a:ea typeface="Open Sans"/>
                <a:cs typeface="Open Sans"/>
                <a:sym typeface="Open Sans"/>
              </a:defRPr>
            </a:lvl7pPr>
            <a:lvl8pPr lvl="7" rtl="0">
              <a:spcBef>
                <a:spcPts val="0"/>
              </a:spcBef>
              <a:buClr>
                <a:srgbClr val="000000"/>
              </a:buClr>
              <a:buSzPct val="100000"/>
              <a:buFont typeface="Open Sans"/>
              <a:defRPr sz="1600">
                <a:solidFill>
                  <a:srgbClr val="000000"/>
                </a:solidFill>
                <a:latin typeface="Open Sans"/>
                <a:ea typeface="Open Sans"/>
                <a:cs typeface="Open Sans"/>
                <a:sym typeface="Open Sans"/>
              </a:defRPr>
            </a:lvl8pPr>
            <a:lvl9pPr lvl="8" rtl="0">
              <a:spcBef>
                <a:spcPts val="0"/>
              </a:spcBef>
              <a:buClr>
                <a:srgbClr val="000000"/>
              </a:buClr>
              <a:buSzPct val="100000"/>
              <a:buFont typeface="Open Sans"/>
              <a:defRPr sz="1600">
                <a:solidFill>
                  <a:srgbClr val="000000"/>
                </a:solidFill>
                <a:latin typeface="Open Sans"/>
                <a:ea typeface="Open Sans"/>
                <a:cs typeface="Open Sans"/>
                <a:sym typeface="Open Sans"/>
              </a:defRPr>
            </a:lvl9pPr>
          </a:lstStyle>
          <a:p/>
        </p:txBody>
      </p:sp>
      <p:sp>
        <p:nvSpPr>
          <p:cNvPr id="251" name="Shape 251"/>
          <p:cNvSpPr txBox="1"/>
          <p:nvPr>
            <p:ph type="title"/>
          </p:nvPr>
        </p:nvSpPr>
        <p:spPr>
          <a:xfrm>
            <a:off x="1634700" y="503300"/>
            <a:ext cx="7299900" cy="860400"/>
          </a:xfrm>
          <a:prstGeom prst="rect">
            <a:avLst/>
          </a:prstGeom>
        </p:spPr>
        <p:txBody>
          <a:bodyPr anchorCtr="0" anchor="b" bIns="91425" lIns="91425" rIns="91425" tIns="91425"/>
          <a:lstStyle>
            <a:lvl1pPr lvl="0" rtl="0">
              <a:spcBef>
                <a:spcPts val="0"/>
              </a:spcBef>
              <a:defRPr/>
            </a:lvl1pPr>
            <a:lvl2pPr lvl="1" rtl="0">
              <a:spcBef>
                <a:spcPts val="0"/>
              </a:spcBef>
              <a:buClr>
                <a:srgbClr val="3B404A"/>
              </a:buClr>
              <a:defRPr>
                <a:solidFill>
                  <a:srgbClr val="3B404A"/>
                </a:solidFill>
              </a:defRPr>
            </a:lvl2pPr>
            <a:lvl3pPr lvl="2" rtl="0">
              <a:spcBef>
                <a:spcPts val="0"/>
              </a:spcBef>
              <a:buClr>
                <a:srgbClr val="3B404A"/>
              </a:buClr>
              <a:defRPr>
                <a:solidFill>
                  <a:srgbClr val="3B404A"/>
                </a:solidFill>
              </a:defRPr>
            </a:lvl3pPr>
            <a:lvl4pPr lvl="3" rtl="0">
              <a:spcBef>
                <a:spcPts val="0"/>
              </a:spcBef>
              <a:buClr>
                <a:srgbClr val="3B404A"/>
              </a:buClr>
              <a:defRPr>
                <a:solidFill>
                  <a:srgbClr val="3B404A"/>
                </a:solidFill>
              </a:defRPr>
            </a:lvl4pPr>
            <a:lvl5pPr lvl="4" rtl="0">
              <a:spcBef>
                <a:spcPts val="0"/>
              </a:spcBef>
              <a:buClr>
                <a:srgbClr val="3B404A"/>
              </a:buClr>
              <a:defRPr>
                <a:solidFill>
                  <a:srgbClr val="3B404A"/>
                </a:solidFill>
              </a:defRPr>
            </a:lvl5pPr>
            <a:lvl6pPr lvl="5" rtl="0">
              <a:spcBef>
                <a:spcPts val="0"/>
              </a:spcBef>
              <a:buClr>
                <a:srgbClr val="3B404A"/>
              </a:buClr>
              <a:defRPr>
                <a:solidFill>
                  <a:srgbClr val="3B404A"/>
                </a:solidFill>
              </a:defRPr>
            </a:lvl6pPr>
            <a:lvl7pPr lvl="6" rtl="0">
              <a:spcBef>
                <a:spcPts val="0"/>
              </a:spcBef>
              <a:buClr>
                <a:srgbClr val="3B404A"/>
              </a:buClr>
              <a:defRPr>
                <a:solidFill>
                  <a:srgbClr val="3B404A"/>
                </a:solidFill>
              </a:defRPr>
            </a:lvl7pPr>
            <a:lvl8pPr lvl="7" rtl="0">
              <a:spcBef>
                <a:spcPts val="0"/>
              </a:spcBef>
              <a:buClr>
                <a:srgbClr val="3B404A"/>
              </a:buClr>
              <a:defRPr>
                <a:solidFill>
                  <a:srgbClr val="3B404A"/>
                </a:solidFill>
              </a:defRPr>
            </a:lvl8pPr>
            <a:lvl9pPr lvl="8" rtl="0">
              <a:spcBef>
                <a:spcPts val="0"/>
              </a:spcBef>
              <a:buClr>
                <a:srgbClr val="3B404A"/>
              </a:buClr>
              <a:defRPr>
                <a:solidFill>
                  <a:srgbClr val="3B404A"/>
                </a:solidFill>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1 column 1 1 1">
    <p:spTree>
      <p:nvGrpSpPr>
        <p:cNvPr id="252" name="Shape 252"/>
        <p:cNvGrpSpPr/>
        <p:nvPr/>
      </p:nvGrpSpPr>
      <p:grpSpPr>
        <a:xfrm>
          <a:off x="0" y="0"/>
          <a:ext cx="0" cy="0"/>
          <a:chOff x="0" y="0"/>
          <a:chExt cx="0" cy="0"/>
        </a:xfrm>
      </p:grpSpPr>
      <p:sp>
        <p:nvSpPr>
          <p:cNvPr id="253" name="Shape 253"/>
          <p:cNvSpPr/>
          <p:nvPr/>
        </p:nvSpPr>
        <p:spPr>
          <a:xfrm>
            <a:off x="0" y="0"/>
            <a:ext cx="1253700" cy="6858000"/>
          </a:xfrm>
          <a:prstGeom prst="rect">
            <a:avLst/>
          </a:prstGeom>
          <a:solidFill>
            <a:srgbClr val="F05253"/>
          </a:solidFill>
          <a:ln>
            <a:noFill/>
          </a:ln>
        </p:spPr>
        <p:txBody>
          <a:bodyPr anchorCtr="0" anchor="ctr" bIns="91425" lIns="91425" rIns="91425" tIns="91425">
            <a:noAutofit/>
          </a:bodyPr>
          <a:lstStyle/>
          <a:p>
            <a:pPr lvl="0">
              <a:spcBef>
                <a:spcPts val="0"/>
              </a:spcBef>
              <a:buNone/>
            </a:pPr>
            <a:r>
              <a:t/>
            </a:r>
            <a:endParaRPr/>
          </a:p>
        </p:txBody>
      </p:sp>
      <p:sp>
        <p:nvSpPr>
          <p:cNvPr id="254" name="Shape 254"/>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lgn="ctr">
              <a:spcBef>
                <a:spcPts val="0"/>
              </a:spcBef>
              <a:buNone/>
            </a:pPr>
            <a:fld id="{00000000-1234-1234-1234-123412341234}" type="slidenum">
              <a:rPr b="0" lang="en" sz="1000">
                <a:solidFill>
                  <a:srgbClr val="2A73CC"/>
                </a:solidFill>
                <a:latin typeface="Open Sans"/>
                <a:ea typeface="Open Sans"/>
                <a:cs typeface="Open Sans"/>
                <a:sym typeface="Open Sans"/>
              </a:rPr>
              <a:t>‹#›</a:t>
            </a:fld>
          </a:p>
        </p:txBody>
      </p:sp>
      <p:pic>
        <p:nvPicPr>
          <p:cNvPr descr="coursera_blue_logo-01.png" id="255" name="Shape 255"/>
          <p:cNvPicPr preferRelativeResize="0"/>
          <p:nvPr/>
        </p:nvPicPr>
        <p:blipFill>
          <a:blip r:embed="rId2">
            <a:alphaModFix/>
          </a:blip>
          <a:stretch>
            <a:fillRect/>
          </a:stretch>
        </p:blipFill>
        <p:spPr>
          <a:xfrm>
            <a:off x="7973007" y="6513025"/>
            <a:ext cx="762969" cy="152574"/>
          </a:xfrm>
          <a:prstGeom prst="rect">
            <a:avLst/>
          </a:prstGeom>
          <a:noFill/>
          <a:ln>
            <a:noFill/>
          </a:ln>
        </p:spPr>
      </p:pic>
      <p:cxnSp>
        <p:nvCxnSpPr>
          <p:cNvPr id="256" name="Shape 256"/>
          <p:cNvCxnSpPr/>
          <p:nvPr/>
        </p:nvCxnSpPr>
        <p:spPr>
          <a:xfrm>
            <a:off x="8735972" y="6486367"/>
            <a:ext cx="0" cy="230700"/>
          </a:xfrm>
          <a:prstGeom prst="straightConnector1">
            <a:avLst/>
          </a:prstGeom>
          <a:noFill/>
          <a:ln cap="flat" cmpd="sng" w="9525">
            <a:solidFill>
              <a:srgbClr val="2A73CC"/>
            </a:solidFill>
            <a:prstDash val="solid"/>
            <a:round/>
            <a:headEnd len="lg" w="lg" type="none"/>
            <a:tailEnd len="lg" w="lg" type="none"/>
          </a:ln>
        </p:spPr>
      </p:cxnSp>
      <p:sp>
        <p:nvSpPr>
          <p:cNvPr id="257" name="Shape 257"/>
          <p:cNvSpPr txBox="1"/>
          <p:nvPr>
            <p:ph idx="1" type="body"/>
          </p:nvPr>
        </p:nvSpPr>
        <p:spPr>
          <a:xfrm>
            <a:off x="1634700" y="1324200"/>
            <a:ext cx="7299900" cy="5078700"/>
          </a:xfrm>
          <a:prstGeom prst="rect">
            <a:avLst/>
          </a:prstGeom>
        </p:spPr>
        <p:txBody>
          <a:bodyPr anchorCtr="0" anchor="t" bIns="91425" lIns="91425" rIns="91425" tIns="91425"/>
          <a:lstStyle>
            <a:lvl1pPr lvl="0" rtl="0">
              <a:spcBef>
                <a:spcPts val="0"/>
              </a:spcBef>
              <a:buClr>
                <a:srgbClr val="000000"/>
              </a:buClr>
              <a:buFont typeface="Open Sans"/>
              <a:defRPr>
                <a:solidFill>
                  <a:srgbClr val="000000"/>
                </a:solidFill>
                <a:latin typeface="Open Sans"/>
                <a:ea typeface="Open Sans"/>
                <a:cs typeface="Open Sans"/>
                <a:sym typeface="Open Sans"/>
              </a:defRPr>
            </a:lvl1pPr>
            <a:lvl2pPr lvl="1" rtl="0">
              <a:spcBef>
                <a:spcPts val="0"/>
              </a:spcBef>
              <a:buClr>
                <a:srgbClr val="000000"/>
              </a:buClr>
              <a:buSzPct val="100000"/>
              <a:buFont typeface="Open Sans"/>
              <a:defRPr sz="1600">
                <a:solidFill>
                  <a:srgbClr val="000000"/>
                </a:solidFill>
                <a:latin typeface="Open Sans"/>
                <a:ea typeface="Open Sans"/>
                <a:cs typeface="Open Sans"/>
                <a:sym typeface="Open Sans"/>
              </a:defRPr>
            </a:lvl2pPr>
            <a:lvl3pPr lvl="2" rtl="0">
              <a:spcBef>
                <a:spcPts val="0"/>
              </a:spcBef>
              <a:buClr>
                <a:srgbClr val="000000"/>
              </a:buClr>
              <a:buSzPct val="100000"/>
              <a:buFont typeface="Open Sans"/>
              <a:defRPr sz="1600">
                <a:solidFill>
                  <a:srgbClr val="000000"/>
                </a:solidFill>
                <a:latin typeface="Open Sans"/>
                <a:ea typeface="Open Sans"/>
                <a:cs typeface="Open Sans"/>
                <a:sym typeface="Open Sans"/>
              </a:defRPr>
            </a:lvl3pPr>
            <a:lvl4pPr lvl="3" rtl="0">
              <a:spcBef>
                <a:spcPts val="0"/>
              </a:spcBef>
              <a:buClr>
                <a:srgbClr val="000000"/>
              </a:buClr>
              <a:buSzPct val="100000"/>
              <a:buFont typeface="Open Sans"/>
              <a:defRPr sz="1600">
                <a:solidFill>
                  <a:srgbClr val="000000"/>
                </a:solidFill>
                <a:latin typeface="Open Sans"/>
                <a:ea typeface="Open Sans"/>
                <a:cs typeface="Open Sans"/>
                <a:sym typeface="Open Sans"/>
              </a:defRPr>
            </a:lvl4pPr>
            <a:lvl5pPr lvl="4" rtl="0">
              <a:spcBef>
                <a:spcPts val="0"/>
              </a:spcBef>
              <a:buClr>
                <a:srgbClr val="000000"/>
              </a:buClr>
              <a:buSzPct val="100000"/>
              <a:buFont typeface="Open Sans"/>
              <a:defRPr sz="1600">
                <a:solidFill>
                  <a:srgbClr val="000000"/>
                </a:solidFill>
                <a:latin typeface="Open Sans"/>
                <a:ea typeface="Open Sans"/>
                <a:cs typeface="Open Sans"/>
                <a:sym typeface="Open Sans"/>
              </a:defRPr>
            </a:lvl5pPr>
            <a:lvl6pPr lvl="5" rtl="0">
              <a:spcBef>
                <a:spcPts val="0"/>
              </a:spcBef>
              <a:buClr>
                <a:srgbClr val="000000"/>
              </a:buClr>
              <a:buSzPct val="100000"/>
              <a:buFont typeface="Open Sans"/>
              <a:defRPr sz="1600">
                <a:solidFill>
                  <a:srgbClr val="000000"/>
                </a:solidFill>
                <a:latin typeface="Open Sans"/>
                <a:ea typeface="Open Sans"/>
                <a:cs typeface="Open Sans"/>
                <a:sym typeface="Open Sans"/>
              </a:defRPr>
            </a:lvl6pPr>
            <a:lvl7pPr lvl="6" rtl="0">
              <a:spcBef>
                <a:spcPts val="0"/>
              </a:spcBef>
              <a:buClr>
                <a:srgbClr val="000000"/>
              </a:buClr>
              <a:buSzPct val="100000"/>
              <a:buFont typeface="Open Sans"/>
              <a:defRPr sz="1600">
                <a:solidFill>
                  <a:srgbClr val="000000"/>
                </a:solidFill>
                <a:latin typeface="Open Sans"/>
                <a:ea typeface="Open Sans"/>
                <a:cs typeface="Open Sans"/>
                <a:sym typeface="Open Sans"/>
              </a:defRPr>
            </a:lvl7pPr>
            <a:lvl8pPr lvl="7" rtl="0">
              <a:spcBef>
                <a:spcPts val="0"/>
              </a:spcBef>
              <a:buClr>
                <a:srgbClr val="000000"/>
              </a:buClr>
              <a:buSzPct val="100000"/>
              <a:buFont typeface="Open Sans"/>
              <a:defRPr sz="1600">
                <a:solidFill>
                  <a:srgbClr val="000000"/>
                </a:solidFill>
                <a:latin typeface="Open Sans"/>
                <a:ea typeface="Open Sans"/>
                <a:cs typeface="Open Sans"/>
                <a:sym typeface="Open Sans"/>
              </a:defRPr>
            </a:lvl8pPr>
            <a:lvl9pPr lvl="8" rtl="0">
              <a:spcBef>
                <a:spcPts val="0"/>
              </a:spcBef>
              <a:buClr>
                <a:srgbClr val="000000"/>
              </a:buClr>
              <a:buSzPct val="100000"/>
              <a:buFont typeface="Open Sans"/>
              <a:defRPr sz="1600">
                <a:solidFill>
                  <a:srgbClr val="000000"/>
                </a:solidFill>
                <a:latin typeface="Open Sans"/>
                <a:ea typeface="Open Sans"/>
                <a:cs typeface="Open Sans"/>
                <a:sym typeface="Open Sans"/>
              </a:defRPr>
            </a:lvl9pPr>
          </a:lstStyle>
          <a:p/>
        </p:txBody>
      </p:sp>
      <p:sp>
        <p:nvSpPr>
          <p:cNvPr id="258" name="Shape 258"/>
          <p:cNvSpPr txBox="1"/>
          <p:nvPr>
            <p:ph type="title"/>
          </p:nvPr>
        </p:nvSpPr>
        <p:spPr>
          <a:xfrm>
            <a:off x="1634700" y="503300"/>
            <a:ext cx="7299900" cy="860400"/>
          </a:xfrm>
          <a:prstGeom prst="rect">
            <a:avLst/>
          </a:prstGeom>
        </p:spPr>
        <p:txBody>
          <a:bodyPr anchorCtr="0" anchor="b" bIns="91425" lIns="91425" rIns="91425" tIns="91425"/>
          <a:lstStyle>
            <a:lvl1pPr lvl="0" rtl="0">
              <a:spcBef>
                <a:spcPts val="0"/>
              </a:spcBef>
              <a:defRPr/>
            </a:lvl1pPr>
            <a:lvl2pPr lvl="1" rtl="0">
              <a:spcBef>
                <a:spcPts val="0"/>
              </a:spcBef>
              <a:buClr>
                <a:srgbClr val="3B404A"/>
              </a:buClr>
              <a:defRPr>
                <a:solidFill>
                  <a:srgbClr val="3B404A"/>
                </a:solidFill>
              </a:defRPr>
            </a:lvl2pPr>
            <a:lvl3pPr lvl="2" rtl="0">
              <a:spcBef>
                <a:spcPts val="0"/>
              </a:spcBef>
              <a:buClr>
                <a:srgbClr val="3B404A"/>
              </a:buClr>
              <a:defRPr>
                <a:solidFill>
                  <a:srgbClr val="3B404A"/>
                </a:solidFill>
              </a:defRPr>
            </a:lvl3pPr>
            <a:lvl4pPr lvl="3" rtl="0">
              <a:spcBef>
                <a:spcPts val="0"/>
              </a:spcBef>
              <a:buClr>
                <a:srgbClr val="3B404A"/>
              </a:buClr>
              <a:defRPr>
                <a:solidFill>
                  <a:srgbClr val="3B404A"/>
                </a:solidFill>
              </a:defRPr>
            </a:lvl4pPr>
            <a:lvl5pPr lvl="4" rtl="0">
              <a:spcBef>
                <a:spcPts val="0"/>
              </a:spcBef>
              <a:buClr>
                <a:srgbClr val="3B404A"/>
              </a:buClr>
              <a:defRPr>
                <a:solidFill>
                  <a:srgbClr val="3B404A"/>
                </a:solidFill>
              </a:defRPr>
            </a:lvl5pPr>
            <a:lvl6pPr lvl="5" rtl="0">
              <a:spcBef>
                <a:spcPts val="0"/>
              </a:spcBef>
              <a:buClr>
                <a:srgbClr val="3B404A"/>
              </a:buClr>
              <a:defRPr>
                <a:solidFill>
                  <a:srgbClr val="3B404A"/>
                </a:solidFill>
              </a:defRPr>
            </a:lvl6pPr>
            <a:lvl7pPr lvl="6" rtl="0">
              <a:spcBef>
                <a:spcPts val="0"/>
              </a:spcBef>
              <a:buClr>
                <a:srgbClr val="3B404A"/>
              </a:buClr>
              <a:defRPr>
                <a:solidFill>
                  <a:srgbClr val="3B404A"/>
                </a:solidFill>
              </a:defRPr>
            </a:lvl7pPr>
            <a:lvl8pPr lvl="7" rtl="0">
              <a:spcBef>
                <a:spcPts val="0"/>
              </a:spcBef>
              <a:buClr>
                <a:srgbClr val="3B404A"/>
              </a:buClr>
              <a:defRPr>
                <a:solidFill>
                  <a:srgbClr val="3B404A"/>
                </a:solidFill>
              </a:defRPr>
            </a:lvl8pPr>
            <a:lvl9pPr lvl="8" rtl="0">
              <a:spcBef>
                <a:spcPts val="0"/>
              </a:spcBef>
              <a:buClr>
                <a:srgbClr val="3B404A"/>
              </a:buClr>
              <a:defRPr>
                <a:solidFill>
                  <a:srgbClr val="3B404A"/>
                </a:solidFill>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1 column 1 1 1 1">
    <p:spTree>
      <p:nvGrpSpPr>
        <p:cNvPr id="259" name="Shape 259"/>
        <p:cNvGrpSpPr/>
        <p:nvPr/>
      </p:nvGrpSpPr>
      <p:grpSpPr>
        <a:xfrm>
          <a:off x="0" y="0"/>
          <a:ext cx="0" cy="0"/>
          <a:chOff x="0" y="0"/>
          <a:chExt cx="0" cy="0"/>
        </a:xfrm>
      </p:grpSpPr>
      <p:sp>
        <p:nvSpPr>
          <p:cNvPr id="260" name="Shape 260"/>
          <p:cNvSpPr/>
          <p:nvPr/>
        </p:nvSpPr>
        <p:spPr>
          <a:xfrm>
            <a:off x="0" y="0"/>
            <a:ext cx="1253700" cy="6858000"/>
          </a:xfrm>
          <a:prstGeom prst="rect">
            <a:avLst/>
          </a:prstGeom>
          <a:solidFill>
            <a:srgbClr val="9772B2"/>
          </a:solidFill>
          <a:ln>
            <a:noFill/>
          </a:ln>
        </p:spPr>
        <p:txBody>
          <a:bodyPr anchorCtr="0" anchor="ctr" bIns="91425" lIns="91425" rIns="91425" tIns="91425">
            <a:noAutofit/>
          </a:bodyPr>
          <a:lstStyle/>
          <a:p>
            <a:pPr lvl="0">
              <a:spcBef>
                <a:spcPts val="0"/>
              </a:spcBef>
              <a:buNone/>
            </a:pPr>
            <a:r>
              <a:t/>
            </a:r>
            <a:endParaRPr/>
          </a:p>
        </p:txBody>
      </p:sp>
      <p:sp>
        <p:nvSpPr>
          <p:cNvPr id="261" name="Shape 261"/>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lgn="ctr">
              <a:spcBef>
                <a:spcPts val="0"/>
              </a:spcBef>
              <a:buNone/>
            </a:pPr>
            <a:fld id="{00000000-1234-1234-1234-123412341234}" type="slidenum">
              <a:rPr b="0" lang="en" sz="1000">
                <a:solidFill>
                  <a:srgbClr val="2A73CC"/>
                </a:solidFill>
                <a:latin typeface="Open Sans"/>
                <a:ea typeface="Open Sans"/>
                <a:cs typeface="Open Sans"/>
                <a:sym typeface="Open Sans"/>
              </a:rPr>
              <a:t>‹#›</a:t>
            </a:fld>
          </a:p>
        </p:txBody>
      </p:sp>
      <p:pic>
        <p:nvPicPr>
          <p:cNvPr descr="coursera_blue_logo-01.png" id="262" name="Shape 262"/>
          <p:cNvPicPr preferRelativeResize="0"/>
          <p:nvPr/>
        </p:nvPicPr>
        <p:blipFill>
          <a:blip r:embed="rId2">
            <a:alphaModFix/>
          </a:blip>
          <a:stretch>
            <a:fillRect/>
          </a:stretch>
        </p:blipFill>
        <p:spPr>
          <a:xfrm>
            <a:off x="7973007" y="6513025"/>
            <a:ext cx="762969" cy="152574"/>
          </a:xfrm>
          <a:prstGeom prst="rect">
            <a:avLst/>
          </a:prstGeom>
          <a:noFill/>
          <a:ln>
            <a:noFill/>
          </a:ln>
        </p:spPr>
      </p:pic>
      <p:cxnSp>
        <p:nvCxnSpPr>
          <p:cNvPr id="263" name="Shape 263"/>
          <p:cNvCxnSpPr/>
          <p:nvPr/>
        </p:nvCxnSpPr>
        <p:spPr>
          <a:xfrm>
            <a:off x="8735972" y="6486367"/>
            <a:ext cx="0" cy="230700"/>
          </a:xfrm>
          <a:prstGeom prst="straightConnector1">
            <a:avLst/>
          </a:prstGeom>
          <a:noFill/>
          <a:ln cap="flat" cmpd="sng" w="9525">
            <a:solidFill>
              <a:srgbClr val="2A73CC"/>
            </a:solidFill>
            <a:prstDash val="solid"/>
            <a:round/>
            <a:headEnd len="lg" w="lg" type="none"/>
            <a:tailEnd len="lg" w="lg" type="none"/>
          </a:ln>
        </p:spPr>
      </p:cxnSp>
      <p:sp>
        <p:nvSpPr>
          <p:cNvPr id="264" name="Shape 264"/>
          <p:cNvSpPr txBox="1"/>
          <p:nvPr>
            <p:ph idx="1" type="body"/>
          </p:nvPr>
        </p:nvSpPr>
        <p:spPr>
          <a:xfrm>
            <a:off x="1634700" y="1324200"/>
            <a:ext cx="7299900" cy="5078700"/>
          </a:xfrm>
          <a:prstGeom prst="rect">
            <a:avLst/>
          </a:prstGeom>
        </p:spPr>
        <p:txBody>
          <a:bodyPr anchorCtr="0" anchor="t" bIns="91425" lIns="91425" rIns="91425" tIns="91425"/>
          <a:lstStyle>
            <a:lvl1pPr lvl="0" rtl="0">
              <a:spcBef>
                <a:spcPts val="0"/>
              </a:spcBef>
              <a:buClr>
                <a:srgbClr val="000000"/>
              </a:buClr>
              <a:buFont typeface="Open Sans"/>
              <a:defRPr>
                <a:solidFill>
                  <a:srgbClr val="000000"/>
                </a:solidFill>
                <a:latin typeface="Open Sans"/>
                <a:ea typeface="Open Sans"/>
                <a:cs typeface="Open Sans"/>
                <a:sym typeface="Open Sans"/>
              </a:defRPr>
            </a:lvl1pPr>
            <a:lvl2pPr lvl="1" rtl="0">
              <a:spcBef>
                <a:spcPts val="0"/>
              </a:spcBef>
              <a:buClr>
                <a:srgbClr val="000000"/>
              </a:buClr>
              <a:buSzPct val="100000"/>
              <a:buFont typeface="Open Sans"/>
              <a:defRPr sz="1600">
                <a:solidFill>
                  <a:srgbClr val="000000"/>
                </a:solidFill>
                <a:latin typeface="Open Sans"/>
                <a:ea typeface="Open Sans"/>
                <a:cs typeface="Open Sans"/>
                <a:sym typeface="Open Sans"/>
              </a:defRPr>
            </a:lvl2pPr>
            <a:lvl3pPr lvl="2" rtl="0">
              <a:spcBef>
                <a:spcPts val="0"/>
              </a:spcBef>
              <a:buClr>
                <a:srgbClr val="000000"/>
              </a:buClr>
              <a:buSzPct val="100000"/>
              <a:buFont typeface="Open Sans"/>
              <a:defRPr sz="1600">
                <a:solidFill>
                  <a:srgbClr val="000000"/>
                </a:solidFill>
                <a:latin typeface="Open Sans"/>
                <a:ea typeface="Open Sans"/>
                <a:cs typeface="Open Sans"/>
                <a:sym typeface="Open Sans"/>
              </a:defRPr>
            </a:lvl3pPr>
            <a:lvl4pPr lvl="3" rtl="0">
              <a:spcBef>
                <a:spcPts val="0"/>
              </a:spcBef>
              <a:buClr>
                <a:srgbClr val="000000"/>
              </a:buClr>
              <a:buSzPct val="100000"/>
              <a:buFont typeface="Open Sans"/>
              <a:defRPr sz="1600">
                <a:solidFill>
                  <a:srgbClr val="000000"/>
                </a:solidFill>
                <a:latin typeface="Open Sans"/>
                <a:ea typeface="Open Sans"/>
                <a:cs typeface="Open Sans"/>
                <a:sym typeface="Open Sans"/>
              </a:defRPr>
            </a:lvl4pPr>
            <a:lvl5pPr lvl="4" rtl="0">
              <a:spcBef>
                <a:spcPts val="0"/>
              </a:spcBef>
              <a:buClr>
                <a:srgbClr val="000000"/>
              </a:buClr>
              <a:buSzPct val="100000"/>
              <a:buFont typeface="Open Sans"/>
              <a:defRPr sz="1600">
                <a:solidFill>
                  <a:srgbClr val="000000"/>
                </a:solidFill>
                <a:latin typeface="Open Sans"/>
                <a:ea typeface="Open Sans"/>
                <a:cs typeface="Open Sans"/>
                <a:sym typeface="Open Sans"/>
              </a:defRPr>
            </a:lvl5pPr>
            <a:lvl6pPr lvl="5" rtl="0">
              <a:spcBef>
                <a:spcPts val="0"/>
              </a:spcBef>
              <a:buClr>
                <a:srgbClr val="000000"/>
              </a:buClr>
              <a:buSzPct val="100000"/>
              <a:buFont typeface="Open Sans"/>
              <a:defRPr sz="1600">
                <a:solidFill>
                  <a:srgbClr val="000000"/>
                </a:solidFill>
                <a:latin typeface="Open Sans"/>
                <a:ea typeface="Open Sans"/>
                <a:cs typeface="Open Sans"/>
                <a:sym typeface="Open Sans"/>
              </a:defRPr>
            </a:lvl6pPr>
            <a:lvl7pPr lvl="6" rtl="0">
              <a:spcBef>
                <a:spcPts val="0"/>
              </a:spcBef>
              <a:buClr>
                <a:srgbClr val="000000"/>
              </a:buClr>
              <a:buSzPct val="100000"/>
              <a:buFont typeface="Open Sans"/>
              <a:defRPr sz="1600">
                <a:solidFill>
                  <a:srgbClr val="000000"/>
                </a:solidFill>
                <a:latin typeface="Open Sans"/>
                <a:ea typeface="Open Sans"/>
                <a:cs typeface="Open Sans"/>
                <a:sym typeface="Open Sans"/>
              </a:defRPr>
            </a:lvl7pPr>
            <a:lvl8pPr lvl="7" rtl="0">
              <a:spcBef>
                <a:spcPts val="0"/>
              </a:spcBef>
              <a:buClr>
                <a:srgbClr val="000000"/>
              </a:buClr>
              <a:buSzPct val="100000"/>
              <a:buFont typeface="Open Sans"/>
              <a:defRPr sz="1600">
                <a:solidFill>
                  <a:srgbClr val="000000"/>
                </a:solidFill>
                <a:latin typeface="Open Sans"/>
                <a:ea typeface="Open Sans"/>
                <a:cs typeface="Open Sans"/>
                <a:sym typeface="Open Sans"/>
              </a:defRPr>
            </a:lvl8pPr>
            <a:lvl9pPr lvl="8" rtl="0">
              <a:spcBef>
                <a:spcPts val="0"/>
              </a:spcBef>
              <a:buClr>
                <a:srgbClr val="000000"/>
              </a:buClr>
              <a:buSzPct val="100000"/>
              <a:buFont typeface="Open Sans"/>
              <a:defRPr sz="1600">
                <a:solidFill>
                  <a:srgbClr val="000000"/>
                </a:solidFill>
                <a:latin typeface="Open Sans"/>
                <a:ea typeface="Open Sans"/>
                <a:cs typeface="Open Sans"/>
                <a:sym typeface="Open Sans"/>
              </a:defRPr>
            </a:lvl9pPr>
          </a:lstStyle>
          <a:p/>
        </p:txBody>
      </p:sp>
      <p:sp>
        <p:nvSpPr>
          <p:cNvPr id="265" name="Shape 265"/>
          <p:cNvSpPr txBox="1"/>
          <p:nvPr>
            <p:ph type="title"/>
          </p:nvPr>
        </p:nvSpPr>
        <p:spPr>
          <a:xfrm>
            <a:off x="1634700" y="503300"/>
            <a:ext cx="7299900" cy="860400"/>
          </a:xfrm>
          <a:prstGeom prst="rect">
            <a:avLst/>
          </a:prstGeom>
        </p:spPr>
        <p:txBody>
          <a:bodyPr anchorCtr="0" anchor="b" bIns="91425" lIns="91425" rIns="91425" tIns="91425"/>
          <a:lstStyle>
            <a:lvl1pPr lvl="0" rtl="0">
              <a:spcBef>
                <a:spcPts val="0"/>
              </a:spcBef>
              <a:defRPr/>
            </a:lvl1pPr>
            <a:lvl2pPr lvl="1" rtl="0">
              <a:spcBef>
                <a:spcPts val="0"/>
              </a:spcBef>
              <a:buClr>
                <a:srgbClr val="3B404A"/>
              </a:buClr>
              <a:defRPr>
                <a:solidFill>
                  <a:srgbClr val="3B404A"/>
                </a:solidFill>
              </a:defRPr>
            </a:lvl2pPr>
            <a:lvl3pPr lvl="2" rtl="0">
              <a:spcBef>
                <a:spcPts val="0"/>
              </a:spcBef>
              <a:buClr>
                <a:srgbClr val="3B404A"/>
              </a:buClr>
              <a:defRPr>
                <a:solidFill>
                  <a:srgbClr val="3B404A"/>
                </a:solidFill>
              </a:defRPr>
            </a:lvl3pPr>
            <a:lvl4pPr lvl="3" rtl="0">
              <a:spcBef>
                <a:spcPts val="0"/>
              </a:spcBef>
              <a:buClr>
                <a:srgbClr val="3B404A"/>
              </a:buClr>
              <a:defRPr>
                <a:solidFill>
                  <a:srgbClr val="3B404A"/>
                </a:solidFill>
              </a:defRPr>
            </a:lvl4pPr>
            <a:lvl5pPr lvl="4" rtl="0">
              <a:spcBef>
                <a:spcPts val="0"/>
              </a:spcBef>
              <a:buClr>
                <a:srgbClr val="3B404A"/>
              </a:buClr>
              <a:defRPr>
                <a:solidFill>
                  <a:srgbClr val="3B404A"/>
                </a:solidFill>
              </a:defRPr>
            </a:lvl5pPr>
            <a:lvl6pPr lvl="5" rtl="0">
              <a:spcBef>
                <a:spcPts val="0"/>
              </a:spcBef>
              <a:buClr>
                <a:srgbClr val="3B404A"/>
              </a:buClr>
              <a:defRPr>
                <a:solidFill>
                  <a:srgbClr val="3B404A"/>
                </a:solidFill>
              </a:defRPr>
            </a:lvl6pPr>
            <a:lvl7pPr lvl="6" rtl="0">
              <a:spcBef>
                <a:spcPts val="0"/>
              </a:spcBef>
              <a:buClr>
                <a:srgbClr val="3B404A"/>
              </a:buClr>
              <a:defRPr>
                <a:solidFill>
                  <a:srgbClr val="3B404A"/>
                </a:solidFill>
              </a:defRPr>
            </a:lvl7pPr>
            <a:lvl8pPr lvl="7" rtl="0">
              <a:spcBef>
                <a:spcPts val="0"/>
              </a:spcBef>
              <a:buClr>
                <a:srgbClr val="3B404A"/>
              </a:buClr>
              <a:defRPr>
                <a:solidFill>
                  <a:srgbClr val="3B404A"/>
                </a:solidFill>
              </a:defRPr>
            </a:lvl8pPr>
            <a:lvl9pPr lvl="8" rtl="0">
              <a:spcBef>
                <a:spcPts val="0"/>
              </a:spcBef>
              <a:buClr>
                <a:srgbClr val="3B404A"/>
              </a:buClr>
              <a:defRPr>
                <a:solidFill>
                  <a:srgbClr val="3B404A"/>
                </a:solidFill>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1 column 1 1 1 1 1">
    <p:spTree>
      <p:nvGrpSpPr>
        <p:cNvPr id="266" name="Shape 266"/>
        <p:cNvGrpSpPr/>
        <p:nvPr/>
      </p:nvGrpSpPr>
      <p:grpSpPr>
        <a:xfrm>
          <a:off x="0" y="0"/>
          <a:ext cx="0" cy="0"/>
          <a:chOff x="0" y="0"/>
          <a:chExt cx="0" cy="0"/>
        </a:xfrm>
      </p:grpSpPr>
      <p:sp>
        <p:nvSpPr>
          <p:cNvPr id="267" name="Shape 267"/>
          <p:cNvSpPr/>
          <p:nvPr/>
        </p:nvSpPr>
        <p:spPr>
          <a:xfrm>
            <a:off x="0" y="0"/>
            <a:ext cx="1253700" cy="6858000"/>
          </a:xfrm>
          <a:prstGeom prst="rect">
            <a:avLst/>
          </a:prstGeom>
          <a:solidFill>
            <a:srgbClr val="F58441"/>
          </a:solidFill>
          <a:ln>
            <a:noFill/>
          </a:ln>
        </p:spPr>
        <p:txBody>
          <a:bodyPr anchorCtr="0" anchor="ctr" bIns="91425" lIns="91425" rIns="91425" tIns="91425">
            <a:noAutofit/>
          </a:bodyPr>
          <a:lstStyle/>
          <a:p>
            <a:pPr lvl="0">
              <a:spcBef>
                <a:spcPts val="0"/>
              </a:spcBef>
              <a:buNone/>
            </a:pPr>
            <a:r>
              <a:t/>
            </a:r>
            <a:endParaRPr/>
          </a:p>
        </p:txBody>
      </p:sp>
      <p:sp>
        <p:nvSpPr>
          <p:cNvPr id="268" name="Shape 268"/>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lgn="ctr">
              <a:spcBef>
                <a:spcPts val="0"/>
              </a:spcBef>
              <a:buNone/>
            </a:pPr>
            <a:fld id="{00000000-1234-1234-1234-123412341234}" type="slidenum">
              <a:rPr b="0" lang="en" sz="1000">
                <a:solidFill>
                  <a:srgbClr val="2A73CC"/>
                </a:solidFill>
                <a:latin typeface="Open Sans"/>
                <a:ea typeface="Open Sans"/>
                <a:cs typeface="Open Sans"/>
                <a:sym typeface="Open Sans"/>
              </a:rPr>
              <a:t>‹#›</a:t>
            </a:fld>
          </a:p>
        </p:txBody>
      </p:sp>
      <p:pic>
        <p:nvPicPr>
          <p:cNvPr descr="coursera_blue_logo-01.png" id="269" name="Shape 269"/>
          <p:cNvPicPr preferRelativeResize="0"/>
          <p:nvPr/>
        </p:nvPicPr>
        <p:blipFill>
          <a:blip r:embed="rId2">
            <a:alphaModFix/>
          </a:blip>
          <a:stretch>
            <a:fillRect/>
          </a:stretch>
        </p:blipFill>
        <p:spPr>
          <a:xfrm>
            <a:off x="7973007" y="6513025"/>
            <a:ext cx="762969" cy="152574"/>
          </a:xfrm>
          <a:prstGeom prst="rect">
            <a:avLst/>
          </a:prstGeom>
          <a:noFill/>
          <a:ln>
            <a:noFill/>
          </a:ln>
        </p:spPr>
      </p:pic>
      <p:cxnSp>
        <p:nvCxnSpPr>
          <p:cNvPr id="270" name="Shape 270"/>
          <p:cNvCxnSpPr/>
          <p:nvPr/>
        </p:nvCxnSpPr>
        <p:spPr>
          <a:xfrm>
            <a:off x="8735972" y="6486367"/>
            <a:ext cx="0" cy="230700"/>
          </a:xfrm>
          <a:prstGeom prst="straightConnector1">
            <a:avLst/>
          </a:prstGeom>
          <a:noFill/>
          <a:ln cap="flat" cmpd="sng" w="9525">
            <a:solidFill>
              <a:srgbClr val="2A73CC"/>
            </a:solidFill>
            <a:prstDash val="solid"/>
            <a:round/>
            <a:headEnd len="lg" w="lg" type="none"/>
            <a:tailEnd len="lg" w="lg" type="none"/>
          </a:ln>
        </p:spPr>
      </p:cxnSp>
      <p:sp>
        <p:nvSpPr>
          <p:cNvPr id="271" name="Shape 271"/>
          <p:cNvSpPr txBox="1"/>
          <p:nvPr>
            <p:ph idx="1" type="body"/>
          </p:nvPr>
        </p:nvSpPr>
        <p:spPr>
          <a:xfrm>
            <a:off x="1634700" y="1324200"/>
            <a:ext cx="7299900" cy="5078700"/>
          </a:xfrm>
          <a:prstGeom prst="rect">
            <a:avLst/>
          </a:prstGeom>
        </p:spPr>
        <p:txBody>
          <a:bodyPr anchorCtr="0" anchor="t" bIns="91425" lIns="91425" rIns="91425" tIns="91425"/>
          <a:lstStyle>
            <a:lvl1pPr lvl="0" rtl="0">
              <a:spcBef>
                <a:spcPts val="0"/>
              </a:spcBef>
              <a:buClr>
                <a:srgbClr val="000000"/>
              </a:buClr>
              <a:buFont typeface="Open Sans"/>
              <a:defRPr>
                <a:solidFill>
                  <a:srgbClr val="000000"/>
                </a:solidFill>
                <a:latin typeface="Open Sans"/>
                <a:ea typeface="Open Sans"/>
                <a:cs typeface="Open Sans"/>
                <a:sym typeface="Open Sans"/>
              </a:defRPr>
            </a:lvl1pPr>
            <a:lvl2pPr lvl="1" rtl="0">
              <a:spcBef>
                <a:spcPts val="0"/>
              </a:spcBef>
              <a:buClr>
                <a:srgbClr val="000000"/>
              </a:buClr>
              <a:buSzPct val="100000"/>
              <a:buFont typeface="Open Sans"/>
              <a:defRPr sz="1600">
                <a:solidFill>
                  <a:srgbClr val="000000"/>
                </a:solidFill>
                <a:latin typeface="Open Sans"/>
                <a:ea typeface="Open Sans"/>
                <a:cs typeface="Open Sans"/>
                <a:sym typeface="Open Sans"/>
              </a:defRPr>
            </a:lvl2pPr>
            <a:lvl3pPr lvl="2" rtl="0">
              <a:spcBef>
                <a:spcPts val="0"/>
              </a:spcBef>
              <a:buClr>
                <a:srgbClr val="000000"/>
              </a:buClr>
              <a:buSzPct val="100000"/>
              <a:buFont typeface="Open Sans"/>
              <a:defRPr sz="1600">
                <a:solidFill>
                  <a:srgbClr val="000000"/>
                </a:solidFill>
                <a:latin typeface="Open Sans"/>
                <a:ea typeface="Open Sans"/>
                <a:cs typeface="Open Sans"/>
                <a:sym typeface="Open Sans"/>
              </a:defRPr>
            </a:lvl3pPr>
            <a:lvl4pPr lvl="3" rtl="0">
              <a:spcBef>
                <a:spcPts val="0"/>
              </a:spcBef>
              <a:buClr>
                <a:srgbClr val="000000"/>
              </a:buClr>
              <a:buSzPct val="100000"/>
              <a:buFont typeface="Open Sans"/>
              <a:defRPr sz="1600">
                <a:solidFill>
                  <a:srgbClr val="000000"/>
                </a:solidFill>
                <a:latin typeface="Open Sans"/>
                <a:ea typeface="Open Sans"/>
                <a:cs typeface="Open Sans"/>
                <a:sym typeface="Open Sans"/>
              </a:defRPr>
            </a:lvl4pPr>
            <a:lvl5pPr lvl="4" rtl="0">
              <a:spcBef>
                <a:spcPts val="0"/>
              </a:spcBef>
              <a:buClr>
                <a:srgbClr val="000000"/>
              </a:buClr>
              <a:buSzPct val="100000"/>
              <a:buFont typeface="Open Sans"/>
              <a:defRPr sz="1600">
                <a:solidFill>
                  <a:srgbClr val="000000"/>
                </a:solidFill>
                <a:latin typeface="Open Sans"/>
                <a:ea typeface="Open Sans"/>
                <a:cs typeface="Open Sans"/>
                <a:sym typeface="Open Sans"/>
              </a:defRPr>
            </a:lvl5pPr>
            <a:lvl6pPr lvl="5" rtl="0">
              <a:spcBef>
                <a:spcPts val="0"/>
              </a:spcBef>
              <a:buClr>
                <a:srgbClr val="000000"/>
              </a:buClr>
              <a:buSzPct val="100000"/>
              <a:buFont typeface="Open Sans"/>
              <a:defRPr sz="1600">
                <a:solidFill>
                  <a:srgbClr val="000000"/>
                </a:solidFill>
                <a:latin typeface="Open Sans"/>
                <a:ea typeface="Open Sans"/>
                <a:cs typeface="Open Sans"/>
                <a:sym typeface="Open Sans"/>
              </a:defRPr>
            </a:lvl6pPr>
            <a:lvl7pPr lvl="6" rtl="0">
              <a:spcBef>
                <a:spcPts val="0"/>
              </a:spcBef>
              <a:buClr>
                <a:srgbClr val="000000"/>
              </a:buClr>
              <a:buSzPct val="100000"/>
              <a:buFont typeface="Open Sans"/>
              <a:defRPr sz="1600">
                <a:solidFill>
                  <a:srgbClr val="000000"/>
                </a:solidFill>
                <a:latin typeface="Open Sans"/>
                <a:ea typeface="Open Sans"/>
                <a:cs typeface="Open Sans"/>
                <a:sym typeface="Open Sans"/>
              </a:defRPr>
            </a:lvl7pPr>
            <a:lvl8pPr lvl="7" rtl="0">
              <a:spcBef>
                <a:spcPts val="0"/>
              </a:spcBef>
              <a:buClr>
                <a:srgbClr val="000000"/>
              </a:buClr>
              <a:buSzPct val="100000"/>
              <a:buFont typeface="Open Sans"/>
              <a:defRPr sz="1600">
                <a:solidFill>
                  <a:srgbClr val="000000"/>
                </a:solidFill>
                <a:latin typeface="Open Sans"/>
                <a:ea typeface="Open Sans"/>
                <a:cs typeface="Open Sans"/>
                <a:sym typeface="Open Sans"/>
              </a:defRPr>
            </a:lvl8pPr>
            <a:lvl9pPr lvl="8" rtl="0">
              <a:spcBef>
                <a:spcPts val="0"/>
              </a:spcBef>
              <a:buClr>
                <a:srgbClr val="000000"/>
              </a:buClr>
              <a:buSzPct val="100000"/>
              <a:buFont typeface="Open Sans"/>
              <a:defRPr sz="1600">
                <a:solidFill>
                  <a:srgbClr val="000000"/>
                </a:solidFill>
                <a:latin typeface="Open Sans"/>
                <a:ea typeface="Open Sans"/>
                <a:cs typeface="Open Sans"/>
                <a:sym typeface="Open Sans"/>
              </a:defRPr>
            </a:lvl9pPr>
          </a:lstStyle>
          <a:p/>
        </p:txBody>
      </p:sp>
      <p:sp>
        <p:nvSpPr>
          <p:cNvPr id="272" name="Shape 272"/>
          <p:cNvSpPr txBox="1"/>
          <p:nvPr>
            <p:ph type="title"/>
          </p:nvPr>
        </p:nvSpPr>
        <p:spPr>
          <a:xfrm>
            <a:off x="1634700" y="503300"/>
            <a:ext cx="7299900" cy="860400"/>
          </a:xfrm>
          <a:prstGeom prst="rect">
            <a:avLst/>
          </a:prstGeom>
        </p:spPr>
        <p:txBody>
          <a:bodyPr anchorCtr="0" anchor="b" bIns="91425" lIns="91425" rIns="91425" tIns="91425"/>
          <a:lstStyle>
            <a:lvl1pPr lvl="0" rtl="0">
              <a:spcBef>
                <a:spcPts val="0"/>
              </a:spcBef>
              <a:defRPr/>
            </a:lvl1pPr>
            <a:lvl2pPr lvl="1" rtl="0">
              <a:spcBef>
                <a:spcPts val="0"/>
              </a:spcBef>
              <a:buClr>
                <a:srgbClr val="3B404A"/>
              </a:buClr>
              <a:defRPr>
                <a:solidFill>
                  <a:srgbClr val="3B404A"/>
                </a:solidFill>
              </a:defRPr>
            </a:lvl2pPr>
            <a:lvl3pPr lvl="2" rtl="0">
              <a:spcBef>
                <a:spcPts val="0"/>
              </a:spcBef>
              <a:buClr>
                <a:srgbClr val="3B404A"/>
              </a:buClr>
              <a:defRPr>
                <a:solidFill>
                  <a:srgbClr val="3B404A"/>
                </a:solidFill>
              </a:defRPr>
            </a:lvl3pPr>
            <a:lvl4pPr lvl="3" rtl="0">
              <a:spcBef>
                <a:spcPts val="0"/>
              </a:spcBef>
              <a:buClr>
                <a:srgbClr val="3B404A"/>
              </a:buClr>
              <a:defRPr>
                <a:solidFill>
                  <a:srgbClr val="3B404A"/>
                </a:solidFill>
              </a:defRPr>
            </a:lvl4pPr>
            <a:lvl5pPr lvl="4" rtl="0">
              <a:spcBef>
                <a:spcPts val="0"/>
              </a:spcBef>
              <a:buClr>
                <a:srgbClr val="3B404A"/>
              </a:buClr>
              <a:defRPr>
                <a:solidFill>
                  <a:srgbClr val="3B404A"/>
                </a:solidFill>
              </a:defRPr>
            </a:lvl5pPr>
            <a:lvl6pPr lvl="5" rtl="0">
              <a:spcBef>
                <a:spcPts val="0"/>
              </a:spcBef>
              <a:buClr>
                <a:srgbClr val="3B404A"/>
              </a:buClr>
              <a:defRPr>
                <a:solidFill>
                  <a:srgbClr val="3B404A"/>
                </a:solidFill>
              </a:defRPr>
            </a:lvl6pPr>
            <a:lvl7pPr lvl="6" rtl="0">
              <a:spcBef>
                <a:spcPts val="0"/>
              </a:spcBef>
              <a:buClr>
                <a:srgbClr val="3B404A"/>
              </a:buClr>
              <a:defRPr>
                <a:solidFill>
                  <a:srgbClr val="3B404A"/>
                </a:solidFill>
              </a:defRPr>
            </a:lvl7pPr>
            <a:lvl8pPr lvl="7" rtl="0">
              <a:spcBef>
                <a:spcPts val="0"/>
              </a:spcBef>
              <a:buClr>
                <a:srgbClr val="3B404A"/>
              </a:buClr>
              <a:defRPr>
                <a:solidFill>
                  <a:srgbClr val="3B404A"/>
                </a:solidFill>
              </a:defRPr>
            </a:lvl8pPr>
            <a:lvl9pPr lvl="8" rtl="0">
              <a:spcBef>
                <a:spcPts val="0"/>
              </a:spcBef>
              <a:buClr>
                <a:srgbClr val="3B404A"/>
              </a:buClr>
              <a:defRPr>
                <a:solidFill>
                  <a:srgbClr val="3B404A"/>
                </a:solidFill>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3 columns">
    <p:spTree>
      <p:nvGrpSpPr>
        <p:cNvPr id="273" name="Shape 273"/>
        <p:cNvGrpSpPr/>
        <p:nvPr/>
      </p:nvGrpSpPr>
      <p:grpSpPr>
        <a:xfrm>
          <a:off x="0" y="0"/>
          <a:ext cx="0" cy="0"/>
          <a:chOff x="0" y="0"/>
          <a:chExt cx="0" cy="0"/>
        </a:xfrm>
      </p:grpSpPr>
      <p:sp>
        <p:nvSpPr>
          <p:cNvPr id="274" name="Shape 274"/>
          <p:cNvSpPr txBox="1"/>
          <p:nvPr>
            <p:ph idx="1" type="body"/>
          </p:nvPr>
        </p:nvSpPr>
        <p:spPr>
          <a:xfrm>
            <a:off x="377000" y="1324200"/>
            <a:ext cx="4006800" cy="5086800"/>
          </a:xfrm>
          <a:prstGeom prst="rect">
            <a:avLst/>
          </a:prstGeom>
        </p:spPr>
        <p:txBody>
          <a:bodyPr anchorCtr="0" anchor="t" bIns="91425" lIns="91425" rIns="91425" tIns="91425"/>
          <a:lstStyle>
            <a:lvl1pPr lvl="0" rtl="0">
              <a:spcBef>
                <a:spcPts val="0"/>
              </a:spcBef>
              <a:buClr>
                <a:srgbClr val="000000"/>
              </a:buClr>
              <a:defRPr/>
            </a:lvl1pPr>
            <a:lvl2pPr lvl="1" rtl="0">
              <a:spcBef>
                <a:spcPts val="0"/>
              </a:spcBef>
              <a:buClr>
                <a:srgbClr val="000000"/>
              </a:buClr>
              <a:buSzPct val="100000"/>
              <a:defRPr sz="1600"/>
            </a:lvl2pPr>
            <a:lvl3pPr lvl="2" rtl="0">
              <a:spcBef>
                <a:spcPts val="0"/>
              </a:spcBef>
              <a:buClr>
                <a:srgbClr val="000000"/>
              </a:buClr>
              <a:buSzPct val="100000"/>
              <a:defRPr sz="1600"/>
            </a:lvl3pPr>
            <a:lvl4pPr lvl="3" rtl="0">
              <a:spcBef>
                <a:spcPts val="0"/>
              </a:spcBef>
              <a:buClr>
                <a:srgbClr val="000000"/>
              </a:buClr>
              <a:buSzPct val="100000"/>
              <a:defRPr sz="1600"/>
            </a:lvl4pPr>
            <a:lvl5pPr lvl="4" rtl="0">
              <a:spcBef>
                <a:spcPts val="0"/>
              </a:spcBef>
              <a:buSzPct val="100000"/>
              <a:defRPr sz="1600"/>
            </a:lvl5pPr>
            <a:lvl6pPr lvl="5" rtl="0">
              <a:spcBef>
                <a:spcPts val="0"/>
              </a:spcBef>
              <a:buSzPct val="100000"/>
              <a:defRPr sz="1600"/>
            </a:lvl6pPr>
            <a:lvl7pPr lvl="6" rtl="0">
              <a:spcBef>
                <a:spcPts val="0"/>
              </a:spcBef>
              <a:buSzPct val="100000"/>
              <a:defRPr sz="1600"/>
            </a:lvl7pPr>
            <a:lvl8pPr lvl="7" rtl="0">
              <a:spcBef>
                <a:spcPts val="0"/>
              </a:spcBef>
              <a:buSzPct val="100000"/>
              <a:defRPr sz="1600"/>
            </a:lvl8pPr>
            <a:lvl9pPr lvl="8" rtl="0">
              <a:spcBef>
                <a:spcPts val="0"/>
              </a:spcBef>
              <a:buSzPct val="100000"/>
              <a:defRPr sz="1600"/>
            </a:lvl9pPr>
          </a:lstStyle>
          <a:p/>
        </p:txBody>
      </p:sp>
      <p:sp>
        <p:nvSpPr>
          <p:cNvPr id="275" name="Shape 275"/>
          <p:cNvSpPr/>
          <p:nvPr/>
        </p:nvSpPr>
        <p:spPr>
          <a:xfrm>
            <a:off x="9089700" y="0"/>
            <a:ext cx="54300" cy="6858000"/>
          </a:xfrm>
          <a:prstGeom prst="rect">
            <a:avLst/>
          </a:prstGeom>
          <a:solidFill>
            <a:srgbClr val="3279CB"/>
          </a:solidFill>
          <a:ln>
            <a:noFill/>
          </a:ln>
        </p:spPr>
        <p:txBody>
          <a:bodyPr anchorCtr="0" anchor="ctr" bIns="91425" lIns="91425" rIns="91425" tIns="91425">
            <a:noAutofit/>
          </a:bodyPr>
          <a:lstStyle/>
          <a:p>
            <a:pPr lvl="0">
              <a:spcBef>
                <a:spcPts val="0"/>
              </a:spcBef>
              <a:buNone/>
            </a:pPr>
            <a:r>
              <a:t/>
            </a:r>
            <a:endParaRPr/>
          </a:p>
        </p:txBody>
      </p:sp>
      <p:sp>
        <p:nvSpPr>
          <p:cNvPr id="276" name="Shape 276"/>
          <p:cNvSpPr txBox="1"/>
          <p:nvPr>
            <p:ph idx="2" type="body"/>
          </p:nvPr>
        </p:nvSpPr>
        <p:spPr>
          <a:xfrm>
            <a:off x="4866775" y="1324200"/>
            <a:ext cx="4006800" cy="5086800"/>
          </a:xfrm>
          <a:prstGeom prst="rect">
            <a:avLst/>
          </a:prstGeom>
        </p:spPr>
        <p:txBody>
          <a:bodyPr anchorCtr="0" anchor="t" bIns="91425" lIns="91425" rIns="91425" tIns="91425"/>
          <a:lstStyle>
            <a:lvl1pPr lvl="0" rtl="0">
              <a:spcBef>
                <a:spcPts val="0"/>
              </a:spcBef>
              <a:buClr>
                <a:srgbClr val="000000"/>
              </a:buClr>
              <a:defRPr/>
            </a:lvl1pPr>
            <a:lvl2pPr lvl="1" rtl="0">
              <a:spcBef>
                <a:spcPts val="0"/>
              </a:spcBef>
              <a:buClr>
                <a:srgbClr val="000000"/>
              </a:buClr>
              <a:buSzPct val="100000"/>
              <a:defRPr sz="1600"/>
            </a:lvl2pPr>
            <a:lvl3pPr lvl="2" rtl="0">
              <a:spcBef>
                <a:spcPts val="0"/>
              </a:spcBef>
              <a:buClr>
                <a:srgbClr val="000000"/>
              </a:buClr>
              <a:buSzPct val="100000"/>
              <a:defRPr sz="1600"/>
            </a:lvl3pPr>
            <a:lvl4pPr lvl="3" rtl="0">
              <a:spcBef>
                <a:spcPts val="0"/>
              </a:spcBef>
              <a:buClr>
                <a:srgbClr val="000000"/>
              </a:buClr>
              <a:buSzPct val="100000"/>
              <a:defRPr sz="1600"/>
            </a:lvl4pPr>
            <a:lvl5pPr lvl="4" rtl="0">
              <a:spcBef>
                <a:spcPts val="0"/>
              </a:spcBef>
              <a:buSzPct val="100000"/>
              <a:defRPr sz="1600"/>
            </a:lvl5pPr>
            <a:lvl6pPr lvl="5" rtl="0">
              <a:spcBef>
                <a:spcPts val="0"/>
              </a:spcBef>
              <a:buSzPct val="100000"/>
              <a:defRPr sz="1600"/>
            </a:lvl6pPr>
            <a:lvl7pPr lvl="6" rtl="0">
              <a:spcBef>
                <a:spcPts val="0"/>
              </a:spcBef>
              <a:buSzPct val="100000"/>
              <a:defRPr sz="1600"/>
            </a:lvl7pPr>
            <a:lvl8pPr lvl="7" rtl="0">
              <a:spcBef>
                <a:spcPts val="0"/>
              </a:spcBef>
              <a:buSzPct val="100000"/>
              <a:defRPr sz="1600"/>
            </a:lvl8pPr>
            <a:lvl9pPr lvl="8" rtl="0">
              <a:spcBef>
                <a:spcPts val="0"/>
              </a:spcBef>
              <a:buSzPct val="100000"/>
              <a:defRPr sz="1600"/>
            </a:lvl9pPr>
          </a:lstStyle>
          <a:p/>
        </p:txBody>
      </p:sp>
      <p:sp>
        <p:nvSpPr>
          <p:cNvPr id="277" name="Shape 277"/>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lgn="ctr">
              <a:spcBef>
                <a:spcPts val="0"/>
              </a:spcBef>
              <a:buNone/>
            </a:pPr>
            <a:fld id="{00000000-1234-1234-1234-123412341234}" type="slidenum">
              <a:rPr b="0" lang="en" sz="1000">
                <a:solidFill>
                  <a:srgbClr val="2A73CC"/>
                </a:solidFill>
                <a:latin typeface="Open Sans"/>
                <a:ea typeface="Open Sans"/>
                <a:cs typeface="Open Sans"/>
                <a:sym typeface="Open Sans"/>
              </a:rPr>
              <a:t>‹#›</a:t>
            </a:fld>
          </a:p>
        </p:txBody>
      </p:sp>
      <p:pic>
        <p:nvPicPr>
          <p:cNvPr descr="coursera_blue_logo-01.png" id="278" name="Shape 278"/>
          <p:cNvPicPr preferRelativeResize="0"/>
          <p:nvPr/>
        </p:nvPicPr>
        <p:blipFill>
          <a:blip r:embed="rId2">
            <a:alphaModFix/>
          </a:blip>
          <a:stretch>
            <a:fillRect/>
          </a:stretch>
        </p:blipFill>
        <p:spPr>
          <a:xfrm>
            <a:off x="7973007" y="6513025"/>
            <a:ext cx="762969" cy="152574"/>
          </a:xfrm>
          <a:prstGeom prst="rect">
            <a:avLst/>
          </a:prstGeom>
          <a:noFill/>
          <a:ln>
            <a:noFill/>
          </a:ln>
        </p:spPr>
      </p:pic>
      <p:cxnSp>
        <p:nvCxnSpPr>
          <p:cNvPr id="279" name="Shape 279"/>
          <p:cNvCxnSpPr/>
          <p:nvPr/>
        </p:nvCxnSpPr>
        <p:spPr>
          <a:xfrm>
            <a:off x="8735972" y="6486367"/>
            <a:ext cx="0" cy="230700"/>
          </a:xfrm>
          <a:prstGeom prst="straightConnector1">
            <a:avLst/>
          </a:prstGeom>
          <a:noFill/>
          <a:ln cap="flat" cmpd="sng" w="9525">
            <a:solidFill>
              <a:srgbClr val="2A73CC"/>
            </a:solidFill>
            <a:prstDash val="solid"/>
            <a:round/>
            <a:headEnd len="lg" w="lg" type="none"/>
            <a:tailEnd len="lg" w="lg" type="none"/>
          </a:ln>
        </p:spPr>
      </p:cxnSp>
      <p:sp>
        <p:nvSpPr>
          <p:cNvPr id="280" name="Shape 280"/>
          <p:cNvSpPr txBox="1"/>
          <p:nvPr>
            <p:ph type="title"/>
          </p:nvPr>
        </p:nvSpPr>
        <p:spPr>
          <a:xfrm>
            <a:off x="377000" y="503290"/>
            <a:ext cx="8499900" cy="860400"/>
          </a:xfrm>
          <a:prstGeom prst="rect">
            <a:avLst/>
          </a:prstGeom>
        </p:spPr>
        <p:txBody>
          <a:bodyPr anchorCtr="0" anchor="b" bIns="91425" lIns="91425" rIns="91425" tIns="91425"/>
          <a:lstStyle>
            <a:lvl1pPr lvl="0" rtl="0">
              <a:spcBef>
                <a:spcPts val="0"/>
              </a:spcBef>
              <a:defRPr/>
            </a:lvl1pPr>
            <a:lvl2pPr lvl="1" rtl="0">
              <a:spcBef>
                <a:spcPts val="0"/>
              </a:spcBef>
              <a:buClr>
                <a:srgbClr val="3B404A"/>
              </a:buClr>
              <a:defRPr>
                <a:solidFill>
                  <a:srgbClr val="3B404A"/>
                </a:solidFill>
              </a:defRPr>
            </a:lvl2pPr>
            <a:lvl3pPr lvl="2" rtl="0">
              <a:spcBef>
                <a:spcPts val="0"/>
              </a:spcBef>
              <a:buClr>
                <a:srgbClr val="3B404A"/>
              </a:buClr>
              <a:defRPr>
                <a:solidFill>
                  <a:srgbClr val="3B404A"/>
                </a:solidFill>
              </a:defRPr>
            </a:lvl3pPr>
            <a:lvl4pPr lvl="3" rtl="0">
              <a:spcBef>
                <a:spcPts val="0"/>
              </a:spcBef>
              <a:buClr>
                <a:srgbClr val="3B404A"/>
              </a:buClr>
              <a:defRPr>
                <a:solidFill>
                  <a:srgbClr val="3B404A"/>
                </a:solidFill>
              </a:defRPr>
            </a:lvl4pPr>
            <a:lvl5pPr lvl="4" rtl="0">
              <a:spcBef>
                <a:spcPts val="0"/>
              </a:spcBef>
              <a:buClr>
                <a:srgbClr val="3B404A"/>
              </a:buClr>
              <a:defRPr>
                <a:solidFill>
                  <a:srgbClr val="3B404A"/>
                </a:solidFill>
              </a:defRPr>
            </a:lvl5pPr>
            <a:lvl6pPr lvl="5" rtl="0">
              <a:spcBef>
                <a:spcPts val="0"/>
              </a:spcBef>
              <a:buClr>
                <a:srgbClr val="3B404A"/>
              </a:buClr>
              <a:defRPr>
                <a:solidFill>
                  <a:srgbClr val="3B404A"/>
                </a:solidFill>
              </a:defRPr>
            </a:lvl6pPr>
            <a:lvl7pPr lvl="6" rtl="0">
              <a:spcBef>
                <a:spcPts val="0"/>
              </a:spcBef>
              <a:buClr>
                <a:srgbClr val="3B404A"/>
              </a:buClr>
              <a:defRPr>
                <a:solidFill>
                  <a:srgbClr val="3B404A"/>
                </a:solidFill>
              </a:defRPr>
            </a:lvl7pPr>
            <a:lvl8pPr lvl="7" rtl="0">
              <a:spcBef>
                <a:spcPts val="0"/>
              </a:spcBef>
              <a:buClr>
                <a:srgbClr val="3B404A"/>
              </a:buClr>
              <a:defRPr>
                <a:solidFill>
                  <a:srgbClr val="3B404A"/>
                </a:solidFill>
              </a:defRPr>
            </a:lvl8pPr>
            <a:lvl9pPr lvl="8" rtl="0">
              <a:spcBef>
                <a:spcPts val="0"/>
              </a:spcBef>
              <a:buClr>
                <a:srgbClr val="3B404A"/>
              </a:buClr>
              <a:defRPr>
                <a:solidFill>
                  <a:srgbClr val="3B404A"/>
                </a:solidFill>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3 columns 1">
    <p:spTree>
      <p:nvGrpSpPr>
        <p:cNvPr id="281" name="Shape 281"/>
        <p:cNvGrpSpPr/>
        <p:nvPr/>
      </p:nvGrpSpPr>
      <p:grpSpPr>
        <a:xfrm>
          <a:off x="0" y="0"/>
          <a:ext cx="0" cy="0"/>
          <a:chOff x="0" y="0"/>
          <a:chExt cx="0" cy="0"/>
        </a:xfrm>
      </p:grpSpPr>
      <p:sp>
        <p:nvSpPr>
          <p:cNvPr id="282" name="Shape 282"/>
          <p:cNvSpPr txBox="1"/>
          <p:nvPr>
            <p:ph idx="1" type="body"/>
          </p:nvPr>
        </p:nvSpPr>
        <p:spPr>
          <a:xfrm>
            <a:off x="377000" y="1324467"/>
            <a:ext cx="2837100" cy="5008800"/>
          </a:xfrm>
          <a:prstGeom prst="rect">
            <a:avLst/>
          </a:prstGeom>
        </p:spPr>
        <p:txBody>
          <a:bodyPr anchorCtr="0" anchor="t" bIns="91425" lIns="91425" rIns="91425" tIns="91425"/>
          <a:lstStyle>
            <a:lvl1pPr lvl="0" rtl="0">
              <a:spcBef>
                <a:spcPts val="0"/>
              </a:spcBef>
              <a:buClr>
                <a:srgbClr val="000000"/>
              </a:buClr>
              <a:defRPr/>
            </a:lvl1pPr>
            <a:lvl2pPr lvl="1" rtl="0">
              <a:spcBef>
                <a:spcPts val="0"/>
              </a:spcBef>
              <a:buClr>
                <a:srgbClr val="000000"/>
              </a:buClr>
              <a:buSzPct val="100000"/>
              <a:defRPr sz="1600"/>
            </a:lvl2pPr>
            <a:lvl3pPr lvl="2" rtl="0">
              <a:spcBef>
                <a:spcPts val="0"/>
              </a:spcBef>
              <a:buClr>
                <a:srgbClr val="000000"/>
              </a:buClr>
              <a:buSzPct val="100000"/>
              <a:defRPr sz="1600"/>
            </a:lvl3pPr>
            <a:lvl4pPr lvl="3" rtl="0">
              <a:spcBef>
                <a:spcPts val="0"/>
              </a:spcBef>
              <a:buClr>
                <a:srgbClr val="000000"/>
              </a:buClr>
              <a:buSzPct val="100000"/>
              <a:defRPr sz="1600"/>
            </a:lvl4pPr>
            <a:lvl5pPr lvl="4" rtl="0">
              <a:spcBef>
                <a:spcPts val="0"/>
              </a:spcBef>
              <a:buSzPct val="100000"/>
              <a:defRPr sz="1600"/>
            </a:lvl5pPr>
            <a:lvl6pPr lvl="5" rtl="0">
              <a:spcBef>
                <a:spcPts val="0"/>
              </a:spcBef>
              <a:buSzPct val="100000"/>
              <a:defRPr sz="1600"/>
            </a:lvl6pPr>
            <a:lvl7pPr lvl="6" rtl="0">
              <a:spcBef>
                <a:spcPts val="0"/>
              </a:spcBef>
              <a:buSzPct val="100000"/>
              <a:defRPr sz="1600"/>
            </a:lvl7pPr>
            <a:lvl8pPr lvl="7" rtl="0">
              <a:spcBef>
                <a:spcPts val="0"/>
              </a:spcBef>
              <a:buSzPct val="100000"/>
              <a:defRPr sz="1600"/>
            </a:lvl8pPr>
            <a:lvl9pPr lvl="8" rtl="0">
              <a:spcBef>
                <a:spcPts val="0"/>
              </a:spcBef>
              <a:buSzPct val="100000"/>
              <a:defRPr sz="1600"/>
            </a:lvl9pPr>
          </a:lstStyle>
          <a:p/>
        </p:txBody>
      </p:sp>
      <p:sp>
        <p:nvSpPr>
          <p:cNvPr id="283" name="Shape 283"/>
          <p:cNvSpPr/>
          <p:nvPr/>
        </p:nvSpPr>
        <p:spPr>
          <a:xfrm>
            <a:off x="9089700" y="0"/>
            <a:ext cx="54300" cy="6858000"/>
          </a:xfrm>
          <a:prstGeom prst="rect">
            <a:avLst/>
          </a:prstGeom>
          <a:solidFill>
            <a:srgbClr val="3279CB"/>
          </a:solidFill>
          <a:ln>
            <a:noFill/>
          </a:ln>
        </p:spPr>
        <p:txBody>
          <a:bodyPr anchorCtr="0" anchor="ctr" bIns="91425" lIns="91425" rIns="91425" tIns="91425">
            <a:noAutofit/>
          </a:bodyPr>
          <a:lstStyle/>
          <a:p>
            <a:pPr lvl="0">
              <a:spcBef>
                <a:spcPts val="0"/>
              </a:spcBef>
              <a:buNone/>
            </a:pPr>
            <a:r>
              <a:t/>
            </a:r>
            <a:endParaRPr/>
          </a:p>
        </p:txBody>
      </p:sp>
      <p:sp>
        <p:nvSpPr>
          <p:cNvPr id="284" name="Shape 284"/>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lgn="ctr">
              <a:spcBef>
                <a:spcPts val="0"/>
              </a:spcBef>
              <a:buNone/>
            </a:pPr>
            <a:fld id="{00000000-1234-1234-1234-123412341234}" type="slidenum">
              <a:rPr b="0" lang="en" sz="1000">
                <a:solidFill>
                  <a:srgbClr val="2A73CC"/>
                </a:solidFill>
                <a:latin typeface="Open Sans"/>
                <a:ea typeface="Open Sans"/>
                <a:cs typeface="Open Sans"/>
                <a:sym typeface="Open Sans"/>
              </a:rPr>
              <a:t>‹#›</a:t>
            </a:fld>
          </a:p>
        </p:txBody>
      </p:sp>
      <p:pic>
        <p:nvPicPr>
          <p:cNvPr descr="coursera_blue_logo-01.png" id="285" name="Shape 285"/>
          <p:cNvPicPr preferRelativeResize="0"/>
          <p:nvPr/>
        </p:nvPicPr>
        <p:blipFill>
          <a:blip r:embed="rId2">
            <a:alphaModFix/>
          </a:blip>
          <a:stretch>
            <a:fillRect/>
          </a:stretch>
        </p:blipFill>
        <p:spPr>
          <a:xfrm>
            <a:off x="7973007" y="6513025"/>
            <a:ext cx="762969" cy="152574"/>
          </a:xfrm>
          <a:prstGeom prst="rect">
            <a:avLst/>
          </a:prstGeom>
          <a:noFill/>
          <a:ln>
            <a:noFill/>
          </a:ln>
        </p:spPr>
      </p:pic>
      <p:cxnSp>
        <p:nvCxnSpPr>
          <p:cNvPr id="286" name="Shape 286"/>
          <p:cNvCxnSpPr/>
          <p:nvPr/>
        </p:nvCxnSpPr>
        <p:spPr>
          <a:xfrm>
            <a:off x="8735972" y="6486367"/>
            <a:ext cx="0" cy="230700"/>
          </a:xfrm>
          <a:prstGeom prst="straightConnector1">
            <a:avLst/>
          </a:prstGeom>
          <a:noFill/>
          <a:ln cap="flat" cmpd="sng" w="9525">
            <a:solidFill>
              <a:srgbClr val="2A73CC"/>
            </a:solidFill>
            <a:prstDash val="solid"/>
            <a:round/>
            <a:headEnd len="lg" w="lg" type="none"/>
            <a:tailEnd len="lg" w="lg" type="none"/>
          </a:ln>
        </p:spPr>
      </p:cxnSp>
      <p:sp>
        <p:nvSpPr>
          <p:cNvPr id="287" name="Shape 287"/>
          <p:cNvSpPr txBox="1"/>
          <p:nvPr>
            <p:ph type="title"/>
          </p:nvPr>
        </p:nvSpPr>
        <p:spPr>
          <a:xfrm>
            <a:off x="377000" y="503290"/>
            <a:ext cx="8499900" cy="860400"/>
          </a:xfrm>
          <a:prstGeom prst="rect">
            <a:avLst/>
          </a:prstGeom>
        </p:spPr>
        <p:txBody>
          <a:bodyPr anchorCtr="0" anchor="b" bIns="91425" lIns="91425" rIns="91425" tIns="91425"/>
          <a:lstStyle>
            <a:lvl1pPr lvl="0" rtl="0">
              <a:spcBef>
                <a:spcPts val="0"/>
              </a:spcBef>
              <a:defRPr/>
            </a:lvl1pPr>
            <a:lvl2pPr lvl="1" rtl="0">
              <a:spcBef>
                <a:spcPts val="0"/>
              </a:spcBef>
              <a:buClr>
                <a:srgbClr val="3B404A"/>
              </a:buClr>
              <a:defRPr>
                <a:solidFill>
                  <a:srgbClr val="3B404A"/>
                </a:solidFill>
              </a:defRPr>
            </a:lvl2pPr>
            <a:lvl3pPr lvl="2" rtl="0">
              <a:spcBef>
                <a:spcPts val="0"/>
              </a:spcBef>
              <a:buClr>
                <a:srgbClr val="3B404A"/>
              </a:buClr>
              <a:defRPr>
                <a:solidFill>
                  <a:srgbClr val="3B404A"/>
                </a:solidFill>
              </a:defRPr>
            </a:lvl3pPr>
            <a:lvl4pPr lvl="3" rtl="0">
              <a:spcBef>
                <a:spcPts val="0"/>
              </a:spcBef>
              <a:buClr>
                <a:srgbClr val="3B404A"/>
              </a:buClr>
              <a:defRPr>
                <a:solidFill>
                  <a:srgbClr val="3B404A"/>
                </a:solidFill>
              </a:defRPr>
            </a:lvl4pPr>
            <a:lvl5pPr lvl="4" rtl="0">
              <a:spcBef>
                <a:spcPts val="0"/>
              </a:spcBef>
              <a:buClr>
                <a:srgbClr val="3B404A"/>
              </a:buClr>
              <a:defRPr>
                <a:solidFill>
                  <a:srgbClr val="3B404A"/>
                </a:solidFill>
              </a:defRPr>
            </a:lvl5pPr>
            <a:lvl6pPr lvl="5" rtl="0">
              <a:spcBef>
                <a:spcPts val="0"/>
              </a:spcBef>
              <a:buClr>
                <a:srgbClr val="3B404A"/>
              </a:buClr>
              <a:defRPr>
                <a:solidFill>
                  <a:srgbClr val="3B404A"/>
                </a:solidFill>
              </a:defRPr>
            </a:lvl6pPr>
            <a:lvl7pPr lvl="6" rtl="0">
              <a:spcBef>
                <a:spcPts val="0"/>
              </a:spcBef>
              <a:buClr>
                <a:srgbClr val="3B404A"/>
              </a:buClr>
              <a:defRPr>
                <a:solidFill>
                  <a:srgbClr val="3B404A"/>
                </a:solidFill>
              </a:defRPr>
            </a:lvl7pPr>
            <a:lvl8pPr lvl="7" rtl="0">
              <a:spcBef>
                <a:spcPts val="0"/>
              </a:spcBef>
              <a:buClr>
                <a:srgbClr val="3B404A"/>
              </a:buClr>
              <a:defRPr>
                <a:solidFill>
                  <a:srgbClr val="3B404A"/>
                </a:solidFill>
              </a:defRPr>
            </a:lvl8pPr>
            <a:lvl9pPr lvl="8" rtl="0">
              <a:spcBef>
                <a:spcPts val="0"/>
              </a:spcBef>
              <a:buClr>
                <a:srgbClr val="3B404A"/>
              </a:buClr>
              <a:defRPr>
                <a:solidFill>
                  <a:srgbClr val="3B404A"/>
                </a:solidFill>
              </a:defRPr>
            </a:lvl9pPr>
          </a:lstStyle>
          <a:p/>
        </p:txBody>
      </p:sp>
      <p:sp>
        <p:nvSpPr>
          <p:cNvPr id="288" name="Shape 288"/>
          <p:cNvSpPr txBox="1"/>
          <p:nvPr>
            <p:ph idx="2" type="body"/>
          </p:nvPr>
        </p:nvSpPr>
        <p:spPr>
          <a:xfrm>
            <a:off x="3300264" y="1324467"/>
            <a:ext cx="2837100" cy="5008800"/>
          </a:xfrm>
          <a:prstGeom prst="rect">
            <a:avLst/>
          </a:prstGeom>
        </p:spPr>
        <p:txBody>
          <a:bodyPr anchorCtr="0" anchor="t" bIns="91425" lIns="91425" rIns="91425" tIns="91425"/>
          <a:lstStyle>
            <a:lvl1pPr lvl="0" rtl="0">
              <a:spcBef>
                <a:spcPts val="0"/>
              </a:spcBef>
              <a:buClr>
                <a:srgbClr val="000000"/>
              </a:buClr>
              <a:defRPr/>
            </a:lvl1pPr>
            <a:lvl2pPr lvl="1" rtl="0">
              <a:spcBef>
                <a:spcPts val="0"/>
              </a:spcBef>
              <a:buClr>
                <a:srgbClr val="000000"/>
              </a:buClr>
              <a:buSzPct val="100000"/>
              <a:defRPr sz="1600"/>
            </a:lvl2pPr>
            <a:lvl3pPr lvl="2" rtl="0">
              <a:spcBef>
                <a:spcPts val="0"/>
              </a:spcBef>
              <a:buClr>
                <a:srgbClr val="000000"/>
              </a:buClr>
              <a:buSzPct val="100000"/>
              <a:defRPr sz="1600"/>
            </a:lvl3pPr>
            <a:lvl4pPr lvl="3" rtl="0">
              <a:spcBef>
                <a:spcPts val="0"/>
              </a:spcBef>
              <a:buClr>
                <a:srgbClr val="000000"/>
              </a:buClr>
              <a:buSzPct val="100000"/>
              <a:defRPr sz="1600"/>
            </a:lvl4pPr>
            <a:lvl5pPr lvl="4" rtl="0">
              <a:spcBef>
                <a:spcPts val="0"/>
              </a:spcBef>
              <a:buSzPct val="100000"/>
              <a:defRPr sz="1600"/>
            </a:lvl5pPr>
            <a:lvl6pPr lvl="5" rtl="0">
              <a:spcBef>
                <a:spcPts val="0"/>
              </a:spcBef>
              <a:buSzPct val="100000"/>
              <a:defRPr sz="1600"/>
            </a:lvl6pPr>
            <a:lvl7pPr lvl="6" rtl="0">
              <a:spcBef>
                <a:spcPts val="0"/>
              </a:spcBef>
              <a:buSzPct val="100000"/>
              <a:defRPr sz="1600"/>
            </a:lvl7pPr>
            <a:lvl8pPr lvl="7" rtl="0">
              <a:spcBef>
                <a:spcPts val="0"/>
              </a:spcBef>
              <a:buSzPct val="100000"/>
              <a:defRPr sz="1600"/>
            </a:lvl8pPr>
            <a:lvl9pPr lvl="8" rtl="0">
              <a:spcBef>
                <a:spcPts val="0"/>
              </a:spcBef>
              <a:buSzPct val="100000"/>
              <a:defRPr sz="1600"/>
            </a:lvl9pPr>
          </a:lstStyle>
          <a:p/>
        </p:txBody>
      </p:sp>
      <p:sp>
        <p:nvSpPr>
          <p:cNvPr id="289" name="Shape 289"/>
          <p:cNvSpPr txBox="1"/>
          <p:nvPr>
            <p:ph idx="3" type="body"/>
          </p:nvPr>
        </p:nvSpPr>
        <p:spPr>
          <a:xfrm>
            <a:off x="6223528" y="1324467"/>
            <a:ext cx="2837100" cy="5008800"/>
          </a:xfrm>
          <a:prstGeom prst="rect">
            <a:avLst/>
          </a:prstGeom>
        </p:spPr>
        <p:txBody>
          <a:bodyPr anchorCtr="0" anchor="t" bIns="91425" lIns="91425" rIns="91425" tIns="91425"/>
          <a:lstStyle>
            <a:lvl1pPr lvl="0" rtl="0">
              <a:spcBef>
                <a:spcPts val="0"/>
              </a:spcBef>
              <a:buClr>
                <a:srgbClr val="000000"/>
              </a:buClr>
              <a:defRPr/>
            </a:lvl1pPr>
            <a:lvl2pPr lvl="1" rtl="0">
              <a:spcBef>
                <a:spcPts val="0"/>
              </a:spcBef>
              <a:buClr>
                <a:srgbClr val="000000"/>
              </a:buClr>
              <a:buSzPct val="100000"/>
              <a:defRPr sz="1600"/>
            </a:lvl2pPr>
            <a:lvl3pPr lvl="2" rtl="0">
              <a:spcBef>
                <a:spcPts val="0"/>
              </a:spcBef>
              <a:buClr>
                <a:srgbClr val="000000"/>
              </a:buClr>
              <a:buSzPct val="100000"/>
              <a:defRPr sz="1600"/>
            </a:lvl3pPr>
            <a:lvl4pPr lvl="3" rtl="0">
              <a:spcBef>
                <a:spcPts val="0"/>
              </a:spcBef>
              <a:buClr>
                <a:srgbClr val="000000"/>
              </a:buClr>
              <a:buSzPct val="100000"/>
              <a:defRPr sz="1600"/>
            </a:lvl4pPr>
            <a:lvl5pPr lvl="4" rtl="0">
              <a:spcBef>
                <a:spcPts val="0"/>
              </a:spcBef>
              <a:buSzPct val="100000"/>
              <a:defRPr sz="1600"/>
            </a:lvl5pPr>
            <a:lvl6pPr lvl="5" rtl="0">
              <a:spcBef>
                <a:spcPts val="0"/>
              </a:spcBef>
              <a:buSzPct val="100000"/>
              <a:defRPr sz="1600"/>
            </a:lvl6pPr>
            <a:lvl7pPr lvl="6" rtl="0">
              <a:spcBef>
                <a:spcPts val="0"/>
              </a:spcBef>
              <a:buSzPct val="100000"/>
              <a:defRPr sz="1600"/>
            </a:lvl7pPr>
            <a:lvl8pPr lvl="7" rtl="0">
              <a:spcBef>
                <a:spcPts val="0"/>
              </a:spcBef>
              <a:buSzPct val="100000"/>
              <a:defRPr sz="1600"/>
            </a:lvl8pPr>
            <a:lvl9pPr lvl="8" rtl="0">
              <a:spcBef>
                <a:spcPts val="0"/>
              </a:spcBef>
              <a:buSzPct val="100000"/>
              <a:defRPr sz="1600"/>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90" name="Shape 290"/>
        <p:cNvGrpSpPr/>
        <p:nvPr/>
      </p:nvGrpSpPr>
      <p:grpSpPr>
        <a:xfrm>
          <a:off x="0" y="0"/>
          <a:ext cx="0" cy="0"/>
          <a:chOff x="0" y="0"/>
          <a:chExt cx="0" cy="0"/>
        </a:xfrm>
      </p:grpSpPr>
      <p:sp>
        <p:nvSpPr>
          <p:cNvPr id="291" name="Shape 291"/>
          <p:cNvSpPr/>
          <p:nvPr/>
        </p:nvSpPr>
        <p:spPr>
          <a:xfrm>
            <a:off x="9089700" y="0"/>
            <a:ext cx="54300" cy="6858000"/>
          </a:xfrm>
          <a:prstGeom prst="rect">
            <a:avLst/>
          </a:prstGeom>
          <a:solidFill>
            <a:srgbClr val="3279CB"/>
          </a:solidFill>
          <a:ln>
            <a:noFill/>
          </a:ln>
        </p:spPr>
        <p:txBody>
          <a:bodyPr anchorCtr="0" anchor="ctr" bIns="91425" lIns="91425" rIns="91425" tIns="91425">
            <a:noAutofit/>
          </a:bodyPr>
          <a:lstStyle/>
          <a:p>
            <a:pPr lvl="0">
              <a:spcBef>
                <a:spcPts val="0"/>
              </a:spcBef>
              <a:buNone/>
            </a:pPr>
            <a:r>
              <a:t/>
            </a:r>
            <a:endParaRPr/>
          </a:p>
        </p:txBody>
      </p:sp>
      <p:sp>
        <p:nvSpPr>
          <p:cNvPr id="292" name="Shape 292"/>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lgn="ctr">
              <a:spcBef>
                <a:spcPts val="0"/>
              </a:spcBef>
              <a:buNone/>
            </a:pPr>
            <a:fld id="{00000000-1234-1234-1234-123412341234}" type="slidenum">
              <a:rPr b="0" lang="en" sz="1000">
                <a:solidFill>
                  <a:srgbClr val="2A73CC"/>
                </a:solidFill>
                <a:latin typeface="Open Sans"/>
                <a:ea typeface="Open Sans"/>
                <a:cs typeface="Open Sans"/>
                <a:sym typeface="Open Sans"/>
              </a:rPr>
              <a:t>‹#›</a:t>
            </a:fld>
          </a:p>
        </p:txBody>
      </p:sp>
      <p:pic>
        <p:nvPicPr>
          <p:cNvPr descr="coursera_blue_logo-01.png" id="293" name="Shape 293"/>
          <p:cNvPicPr preferRelativeResize="0"/>
          <p:nvPr/>
        </p:nvPicPr>
        <p:blipFill>
          <a:blip r:embed="rId2">
            <a:alphaModFix/>
          </a:blip>
          <a:stretch>
            <a:fillRect/>
          </a:stretch>
        </p:blipFill>
        <p:spPr>
          <a:xfrm>
            <a:off x="7973007" y="6513025"/>
            <a:ext cx="762969" cy="152574"/>
          </a:xfrm>
          <a:prstGeom prst="rect">
            <a:avLst/>
          </a:prstGeom>
          <a:noFill/>
          <a:ln>
            <a:noFill/>
          </a:ln>
        </p:spPr>
      </p:pic>
      <p:cxnSp>
        <p:nvCxnSpPr>
          <p:cNvPr id="294" name="Shape 294"/>
          <p:cNvCxnSpPr/>
          <p:nvPr/>
        </p:nvCxnSpPr>
        <p:spPr>
          <a:xfrm>
            <a:off x="8735972" y="6486367"/>
            <a:ext cx="0" cy="230700"/>
          </a:xfrm>
          <a:prstGeom prst="straightConnector1">
            <a:avLst/>
          </a:prstGeom>
          <a:noFill/>
          <a:ln cap="flat" cmpd="sng" w="9525">
            <a:solidFill>
              <a:srgbClr val="2A73CC"/>
            </a:solidFill>
            <a:prstDash val="solid"/>
            <a:round/>
            <a:headEnd len="lg" w="lg" type="none"/>
            <a:tailEnd len="lg" w="lg" type="none"/>
          </a:ln>
        </p:spPr>
      </p:cxnSp>
      <p:sp>
        <p:nvSpPr>
          <p:cNvPr id="295" name="Shape 295"/>
          <p:cNvSpPr txBox="1"/>
          <p:nvPr>
            <p:ph type="title"/>
          </p:nvPr>
        </p:nvSpPr>
        <p:spPr>
          <a:xfrm>
            <a:off x="377000" y="503290"/>
            <a:ext cx="8499900" cy="860400"/>
          </a:xfrm>
          <a:prstGeom prst="rect">
            <a:avLst/>
          </a:prstGeom>
        </p:spPr>
        <p:txBody>
          <a:bodyPr anchorCtr="0" anchor="b" bIns="91425" lIns="91425" rIns="91425" tIns="91425"/>
          <a:lstStyle>
            <a:lvl1pPr lvl="0" rtl="0">
              <a:spcBef>
                <a:spcPts val="0"/>
              </a:spcBef>
              <a:defRPr/>
            </a:lvl1pPr>
            <a:lvl2pPr lvl="1" rtl="0">
              <a:spcBef>
                <a:spcPts val="0"/>
              </a:spcBef>
              <a:buClr>
                <a:srgbClr val="3B404A"/>
              </a:buClr>
              <a:defRPr>
                <a:solidFill>
                  <a:srgbClr val="3B404A"/>
                </a:solidFill>
              </a:defRPr>
            </a:lvl2pPr>
            <a:lvl3pPr lvl="2" rtl="0">
              <a:spcBef>
                <a:spcPts val="0"/>
              </a:spcBef>
              <a:buClr>
                <a:srgbClr val="3B404A"/>
              </a:buClr>
              <a:defRPr>
                <a:solidFill>
                  <a:srgbClr val="3B404A"/>
                </a:solidFill>
              </a:defRPr>
            </a:lvl3pPr>
            <a:lvl4pPr lvl="3" rtl="0">
              <a:spcBef>
                <a:spcPts val="0"/>
              </a:spcBef>
              <a:buClr>
                <a:srgbClr val="3B404A"/>
              </a:buClr>
              <a:defRPr>
                <a:solidFill>
                  <a:srgbClr val="3B404A"/>
                </a:solidFill>
              </a:defRPr>
            </a:lvl4pPr>
            <a:lvl5pPr lvl="4" rtl="0">
              <a:spcBef>
                <a:spcPts val="0"/>
              </a:spcBef>
              <a:buClr>
                <a:srgbClr val="3B404A"/>
              </a:buClr>
              <a:defRPr>
                <a:solidFill>
                  <a:srgbClr val="3B404A"/>
                </a:solidFill>
              </a:defRPr>
            </a:lvl5pPr>
            <a:lvl6pPr lvl="5" rtl="0">
              <a:spcBef>
                <a:spcPts val="0"/>
              </a:spcBef>
              <a:buClr>
                <a:srgbClr val="3B404A"/>
              </a:buClr>
              <a:defRPr>
                <a:solidFill>
                  <a:srgbClr val="3B404A"/>
                </a:solidFill>
              </a:defRPr>
            </a:lvl6pPr>
            <a:lvl7pPr lvl="6" rtl="0">
              <a:spcBef>
                <a:spcPts val="0"/>
              </a:spcBef>
              <a:buClr>
                <a:srgbClr val="3B404A"/>
              </a:buClr>
              <a:defRPr>
                <a:solidFill>
                  <a:srgbClr val="3B404A"/>
                </a:solidFill>
              </a:defRPr>
            </a:lvl7pPr>
            <a:lvl8pPr lvl="7" rtl="0">
              <a:spcBef>
                <a:spcPts val="0"/>
              </a:spcBef>
              <a:buClr>
                <a:srgbClr val="3B404A"/>
              </a:buClr>
              <a:defRPr>
                <a:solidFill>
                  <a:srgbClr val="3B404A"/>
                </a:solidFill>
              </a:defRPr>
            </a:lvl8pPr>
            <a:lvl9pPr lvl="8" rtl="0">
              <a:spcBef>
                <a:spcPts val="0"/>
              </a:spcBef>
              <a:buClr>
                <a:srgbClr val="3B404A"/>
              </a:buClr>
              <a:defRPr>
                <a:solidFill>
                  <a:srgbClr val="3B404A"/>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593366"/>
            <a:ext cx="8520600" cy="7635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7" name="Shape 27"/>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only color">
    <p:spTree>
      <p:nvGrpSpPr>
        <p:cNvPr id="296" name="Shape 296"/>
        <p:cNvGrpSpPr/>
        <p:nvPr/>
      </p:nvGrpSpPr>
      <p:grpSpPr>
        <a:xfrm>
          <a:off x="0" y="0"/>
          <a:ext cx="0" cy="0"/>
          <a:chOff x="0" y="0"/>
          <a:chExt cx="0" cy="0"/>
        </a:xfrm>
      </p:grpSpPr>
      <p:sp>
        <p:nvSpPr>
          <p:cNvPr id="297" name="Shape 297"/>
          <p:cNvSpPr/>
          <p:nvPr/>
        </p:nvSpPr>
        <p:spPr>
          <a:xfrm>
            <a:off x="0" y="0"/>
            <a:ext cx="9144000" cy="4994400"/>
          </a:xfrm>
          <a:prstGeom prst="rect">
            <a:avLst/>
          </a:prstGeom>
          <a:solidFill>
            <a:srgbClr val="2A73CC"/>
          </a:solidFill>
          <a:ln>
            <a:noFill/>
          </a:ln>
        </p:spPr>
        <p:txBody>
          <a:bodyPr anchorCtr="0" anchor="ctr" bIns="91425" lIns="91425" rIns="91425" tIns="91425">
            <a:noAutofit/>
          </a:bodyPr>
          <a:lstStyle/>
          <a:p>
            <a:pPr lvl="0">
              <a:spcBef>
                <a:spcPts val="0"/>
              </a:spcBef>
              <a:buNone/>
            </a:pPr>
            <a:r>
              <a:t/>
            </a:r>
            <a:endParaRPr/>
          </a:p>
        </p:txBody>
      </p:sp>
      <p:sp>
        <p:nvSpPr>
          <p:cNvPr id="298" name="Shape 298"/>
          <p:cNvSpPr txBox="1"/>
          <p:nvPr>
            <p:ph type="title"/>
          </p:nvPr>
        </p:nvSpPr>
        <p:spPr>
          <a:xfrm>
            <a:off x="750572" y="191862"/>
            <a:ext cx="7372500" cy="1598099"/>
          </a:xfrm>
          <a:prstGeom prst="rect">
            <a:avLst/>
          </a:prstGeom>
        </p:spPr>
        <p:txBody>
          <a:bodyPr anchorCtr="0" anchor="b" bIns="91425" lIns="91425" rIns="91425" tIns="91425"/>
          <a:lstStyle>
            <a:lvl1pPr lvl="0" rtl="0">
              <a:spcBef>
                <a:spcPts val="0"/>
              </a:spcBef>
              <a:buClr>
                <a:srgbClr val="FFFFFF"/>
              </a:buClr>
              <a:defRPr b="1">
                <a:solidFill>
                  <a:srgbClr val="FFFFFF"/>
                </a:solidFill>
                <a:latin typeface="Open Sans"/>
                <a:ea typeface="Open Sans"/>
                <a:cs typeface="Open Sans"/>
                <a:sym typeface="Open Sans"/>
              </a:defRPr>
            </a:lvl1pPr>
            <a:lvl2pPr lvl="1" rtl="0">
              <a:spcBef>
                <a:spcPts val="0"/>
              </a:spcBef>
              <a:buClr>
                <a:srgbClr val="FFFFFF"/>
              </a:buClr>
              <a:defRPr>
                <a:solidFill>
                  <a:srgbClr val="FFFFFF"/>
                </a:solidFill>
              </a:defRPr>
            </a:lvl2pPr>
            <a:lvl3pPr lvl="2" rtl="0">
              <a:spcBef>
                <a:spcPts val="0"/>
              </a:spcBef>
              <a:buClr>
                <a:srgbClr val="FFFFFF"/>
              </a:buClr>
              <a:defRPr>
                <a:solidFill>
                  <a:srgbClr val="FFFFFF"/>
                </a:solidFill>
              </a:defRPr>
            </a:lvl3pPr>
            <a:lvl4pPr lvl="3" rtl="0">
              <a:spcBef>
                <a:spcPts val="0"/>
              </a:spcBef>
              <a:buClr>
                <a:srgbClr val="FFFFFF"/>
              </a:buClr>
              <a:defRPr>
                <a:solidFill>
                  <a:srgbClr val="FFFFFF"/>
                </a:solidFill>
              </a:defRPr>
            </a:lvl4pPr>
            <a:lvl5pPr lvl="4" rtl="0">
              <a:spcBef>
                <a:spcPts val="0"/>
              </a:spcBef>
              <a:buClr>
                <a:srgbClr val="FFFFFF"/>
              </a:buClr>
              <a:defRPr>
                <a:solidFill>
                  <a:srgbClr val="FFFFFF"/>
                </a:solidFill>
              </a:defRPr>
            </a:lvl5pPr>
            <a:lvl6pPr lvl="5" rtl="0">
              <a:spcBef>
                <a:spcPts val="0"/>
              </a:spcBef>
              <a:buClr>
                <a:srgbClr val="FFFFFF"/>
              </a:buClr>
              <a:defRPr>
                <a:solidFill>
                  <a:srgbClr val="FFFFFF"/>
                </a:solidFill>
              </a:defRPr>
            </a:lvl6pPr>
            <a:lvl7pPr lvl="6" rtl="0">
              <a:spcBef>
                <a:spcPts val="0"/>
              </a:spcBef>
              <a:buClr>
                <a:srgbClr val="FFFFFF"/>
              </a:buClr>
              <a:defRPr>
                <a:solidFill>
                  <a:srgbClr val="FFFFFF"/>
                </a:solidFill>
              </a:defRPr>
            </a:lvl7pPr>
            <a:lvl8pPr lvl="7" rtl="0">
              <a:spcBef>
                <a:spcPts val="0"/>
              </a:spcBef>
              <a:buClr>
                <a:srgbClr val="FFFFFF"/>
              </a:buClr>
              <a:defRPr>
                <a:solidFill>
                  <a:srgbClr val="FFFFFF"/>
                </a:solidFill>
              </a:defRPr>
            </a:lvl8pPr>
            <a:lvl9pPr lvl="8" rtl="0">
              <a:spcBef>
                <a:spcPts val="0"/>
              </a:spcBef>
              <a:buClr>
                <a:srgbClr val="FFFFFF"/>
              </a:buClr>
              <a:defRPr>
                <a:solidFill>
                  <a:srgbClr val="FFFFFF"/>
                </a:solidFill>
              </a:defRPr>
            </a:lvl9pPr>
          </a:lstStyle>
          <a:p/>
        </p:txBody>
      </p:sp>
      <p:sp>
        <p:nvSpPr>
          <p:cNvPr id="299" name="Shape 299"/>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lgn="ctr">
              <a:spcBef>
                <a:spcPts val="0"/>
              </a:spcBef>
              <a:buNone/>
            </a:pPr>
            <a:fld id="{00000000-1234-1234-1234-123412341234}" type="slidenum">
              <a:rPr b="0" lang="en" sz="1000">
                <a:solidFill>
                  <a:srgbClr val="2A73CC"/>
                </a:solidFill>
                <a:latin typeface="Open Sans"/>
                <a:ea typeface="Open Sans"/>
                <a:cs typeface="Open Sans"/>
                <a:sym typeface="Open Sans"/>
              </a:rPr>
              <a:t>‹#›</a:t>
            </a:fld>
          </a:p>
        </p:txBody>
      </p:sp>
      <p:pic>
        <p:nvPicPr>
          <p:cNvPr descr="coursera_blue_logo-01.png" id="300" name="Shape 300"/>
          <p:cNvPicPr preferRelativeResize="0"/>
          <p:nvPr/>
        </p:nvPicPr>
        <p:blipFill>
          <a:blip r:embed="rId2">
            <a:alphaModFix/>
          </a:blip>
          <a:stretch>
            <a:fillRect/>
          </a:stretch>
        </p:blipFill>
        <p:spPr>
          <a:xfrm>
            <a:off x="7973007" y="6513025"/>
            <a:ext cx="762969" cy="152574"/>
          </a:xfrm>
          <a:prstGeom prst="rect">
            <a:avLst/>
          </a:prstGeom>
          <a:noFill/>
          <a:ln>
            <a:noFill/>
          </a:ln>
        </p:spPr>
      </p:pic>
      <p:cxnSp>
        <p:nvCxnSpPr>
          <p:cNvPr id="301" name="Shape 301"/>
          <p:cNvCxnSpPr/>
          <p:nvPr/>
        </p:nvCxnSpPr>
        <p:spPr>
          <a:xfrm>
            <a:off x="8735972" y="6486367"/>
            <a:ext cx="0" cy="230700"/>
          </a:xfrm>
          <a:prstGeom prst="straightConnector1">
            <a:avLst/>
          </a:prstGeom>
          <a:noFill/>
          <a:ln cap="flat" cmpd="sng" w="9525">
            <a:solidFill>
              <a:srgbClr val="2A73CC"/>
            </a:solidFill>
            <a:prstDash val="solid"/>
            <a:round/>
            <a:headEnd len="lg" w="lg" type="none"/>
            <a:tailEnd len="lg" w="lg" type="none"/>
          </a:ln>
        </p:spPr>
      </p:cxn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only half">
    <p:spTree>
      <p:nvGrpSpPr>
        <p:cNvPr id="302" name="Shape 302"/>
        <p:cNvGrpSpPr/>
        <p:nvPr/>
      </p:nvGrpSpPr>
      <p:grpSpPr>
        <a:xfrm>
          <a:off x="0" y="0"/>
          <a:ext cx="0" cy="0"/>
          <a:chOff x="0" y="0"/>
          <a:chExt cx="0" cy="0"/>
        </a:xfrm>
      </p:grpSpPr>
      <p:sp>
        <p:nvSpPr>
          <p:cNvPr id="303" name="Shape 303"/>
          <p:cNvSpPr/>
          <p:nvPr/>
        </p:nvSpPr>
        <p:spPr>
          <a:xfrm>
            <a:off x="0" y="0"/>
            <a:ext cx="4578000" cy="6858000"/>
          </a:xfrm>
          <a:prstGeom prst="rect">
            <a:avLst/>
          </a:prstGeom>
          <a:solidFill>
            <a:srgbClr val="2A73CC"/>
          </a:solidFill>
          <a:ln>
            <a:noFill/>
          </a:ln>
        </p:spPr>
        <p:txBody>
          <a:bodyPr anchorCtr="0" anchor="ctr" bIns="91425" lIns="91425" rIns="91425" tIns="91425">
            <a:noAutofit/>
          </a:bodyPr>
          <a:lstStyle/>
          <a:p>
            <a:pPr lvl="0">
              <a:spcBef>
                <a:spcPts val="0"/>
              </a:spcBef>
              <a:buNone/>
            </a:pPr>
            <a:r>
              <a:t/>
            </a:r>
            <a:endParaRPr/>
          </a:p>
        </p:txBody>
      </p:sp>
      <p:sp>
        <p:nvSpPr>
          <p:cNvPr id="304" name="Shape 304"/>
          <p:cNvSpPr/>
          <p:nvPr/>
        </p:nvSpPr>
        <p:spPr>
          <a:xfrm>
            <a:off x="9089700" y="0"/>
            <a:ext cx="54300" cy="6858000"/>
          </a:xfrm>
          <a:prstGeom prst="rect">
            <a:avLst/>
          </a:prstGeom>
          <a:solidFill>
            <a:srgbClr val="3279CB"/>
          </a:solidFill>
          <a:ln>
            <a:noFill/>
          </a:ln>
        </p:spPr>
        <p:txBody>
          <a:bodyPr anchorCtr="0" anchor="ctr" bIns="91425" lIns="91425" rIns="91425" tIns="91425">
            <a:noAutofit/>
          </a:bodyPr>
          <a:lstStyle/>
          <a:p>
            <a:pPr lvl="0">
              <a:spcBef>
                <a:spcPts val="0"/>
              </a:spcBef>
              <a:buNone/>
            </a:pPr>
            <a:r>
              <a:t/>
            </a:r>
            <a:endParaRPr/>
          </a:p>
        </p:txBody>
      </p:sp>
      <p:sp>
        <p:nvSpPr>
          <p:cNvPr id="305" name="Shape 305"/>
          <p:cNvSpPr txBox="1"/>
          <p:nvPr>
            <p:ph type="title"/>
          </p:nvPr>
        </p:nvSpPr>
        <p:spPr>
          <a:xfrm>
            <a:off x="759401" y="395066"/>
            <a:ext cx="3324900" cy="1598099"/>
          </a:xfrm>
          <a:prstGeom prst="rect">
            <a:avLst/>
          </a:prstGeom>
        </p:spPr>
        <p:txBody>
          <a:bodyPr anchorCtr="0" anchor="b" bIns="91425" lIns="91425" rIns="91425" tIns="91425"/>
          <a:lstStyle>
            <a:lvl1pPr lvl="0" rtl="0">
              <a:spcBef>
                <a:spcPts val="0"/>
              </a:spcBef>
              <a:buClr>
                <a:srgbClr val="FFFFFF"/>
              </a:buClr>
              <a:buSzPct val="100000"/>
              <a:buFont typeface="Open Sans"/>
              <a:defRPr b="1" sz="2600">
                <a:solidFill>
                  <a:srgbClr val="FFFFFF"/>
                </a:solidFill>
                <a:latin typeface="Open Sans"/>
                <a:ea typeface="Open Sans"/>
                <a:cs typeface="Open Sans"/>
                <a:sym typeface="Open Sans"/>
              </a:defRPr>
            </a:lvl1pPr>
            <a:lvl2pPr lvl="1" rtl="0">
              <a:spcBef>
                <a:spcPts val="0"/>
              </a:spcBef>
              <a:buClr>
                <a:srgbClr val="FFFFFF"/>
              </a:buClr>
              <a:defRPr>
                <a:solidFill>
                  <a:srgbClr val="FFFFFF"/>
                </a:solidFill>
              </a:defRPr>
            </a:lvl2pPr>
            <a:lvl3pPr lvl="2" rtl="0">
              <a:spcBef>
                <a:spcPts val="0"/>
              </a:spcBef>
              <a:buClr>
                <a:srgbClr val="FFFFFF"/>
              </a:buClr>
              <a:defRPr>
                <a:solidFill>
                  <a:srgbClr val="FFFFFF"/>
                </a:solidFill>
              </a:defRPr>
            </a:lvl3pPr>
            <a:lvl4pPr lvl="3" rtl="0">
              <a:spcBef>
                <a:spcPts val="0"/>
              </a:spcBef>
              <a:buClr>
                <a:srgbClr val="FFFFFF"/>
              </a:buClr>
              <a:defRPr>
                <a:solidFill>
                  <a:srgbClr val="FFFFFF"/>
                </a:solidFill>
              </a:defRPr>
            </a:lvl4pPr>
            <a:lvl5pPr lvl="4" rtl="0">
              <a:spcBef>
                <a:spcPts val="0"/>
              </a:spcBef>
              <a:buClr>
                <a:srgbClr val="FFFFFF"/>
              </a:buClr>
              <a:defRPr>
                <a:solidFill>
                  <a:srgbClr val="FFFFFF"/>
                </a:solidFill>
              </a:defRPr>
            </a:lvl5pPr>
            <a:lvl6pPr lvl="5" rtl="0">
              <a:spcBef>
                <a:spcPts val="0"/>
              </a:spcBef>
              <a:buClr>
                <a:srgbClr val="FFFFFF"/>
              </a:buClr>
              <a:defRPr>
                <a:solidFill>
                  <a:srgbClr val="FFFFFF"/>
                </a:solidFill>
              </a:defRPr>
            </a:lvl6pPr>
            <a:lvl7pPr lvl="6" rtl="0">
              <a:spcBef>
                <a:spcPts val="0"/>
              </a:spcBef>
              <a:buClr>
                <a:srgbClr val="FFFFFF"/>
              </a:buClr>
              <a:defRPr>
                <a:solidFill>
                  <a:srgbClr val="FFFFFF"/>
                </a:solidFill>
              </a:defRPr>
            </a:lvl7pPr>
            <a:lvl8pPr lvl="7" rtl="0">
              <a:spcBef>
                <a:spcPts val="0"/>
              </a:spcBef>
              <a:buClr>
                <a:srgbClr val="FFFFFF"/>
              </a:buClr>
              <a:defRPr>
                <a:solidFill>
                  <a:srgbClr val="FFFFFF"/>
                </a:solidFill>
              </a:defRPr>
            </a:lvl8pPr>
            <a:lvl9pPr lvl="8" rtl="0">
              <a:spcBef>
                <a:spcPts val="0"/>
              </a:spcBef>
              <a:buClr>
                <a:srgbClr val="FFFFFF"/>
              </a:buClr>
              <a:defRPr>
                <a:solidFill>
                  <a:srgbClr val="FFFFFF"/>
                </a:solidFill>
              </a:defRPr>
            </a:lvl9pPr>
          </a:lstStyle>
          <a:p/>
        </p:txBody>
      </p:sp>
      <p:sp>
        <p:nvSpPr>
          <p:cNvPr id="306" name="Shape 306"/>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lgn="ctr">
              <a:spcBef>
                <a:spcPts val="0"/>
              </a:spcBef>
              <a:buNone/>
            </a:pPr>
            <a:fld id="{00000000-1234-1234-1234-123412341234}" type="slidenum">
              <a:rPr b="0" lang="en" sz="1000">
                <a:solidFill>
                  <a:srgbClr val="2A73CC"/>
                </a:solidFill>
                <a:latin typeface="Open Sans"/>
                <a:ea typeface="Open Sans"/>
                <a:cs typeface="Open Sans"/>
                <a:sym typeface="Open Sans"/>
              </a:rPr>
              <a:t>‹#›</a:t>
            </a:fld>
          </a:p>
        </p:txBody>
      </p:sp>
      <p:pic>
        <p:nvPicPr>
          <p:cNvPr descr="coursera_blue_logo-01.png" id="307" name="Shape 307"/>
          <p:cNvPicPr preferRelativeResize="0"/>
          <p:nvPr/>
        </p:nvPicPr>
        <p:blipFill>
          <a:blip r:embed="rId2">
            <a:alphaModFix/>
          </a:blip>
          <a:stretch>
            <a:fillRect/>
          </a:stretch>
        </p:blipFill>
        <p:spPr>
          <a:xfrm>
            <a:off x="7973007" y="6513025"/>
            <a:ext cx="762969" cy="152574"/>
          </a:xfrm>
          <a:prstGeom prst="rect">
            <a:avLst/>
          </a:prstGeom>
          <a:noFill/>
          <a:ln>
            <a:noFill/>
          </a:ln>
        </p:spPr>
      </p:pic>
      <p:cxnSp>
        <p:nvCxnSpPr>
          <p:cNvPr id="308" name="Shape 308"/>
          <p:cNvCxnSpPr/>
          <p:nvPr/>
        </p:nvCxnSpPr>
        <p:spPr>
          <a:xfrm>
            <a:off x="8735972" y="6486367"/>
            <a:ext cx="0" cy="230700"/>
          </a:xfrm>
          <a:prstGeom prst="straightConnector1">
            <a:avLst/>
          </a:prstGeom>
          <a:noFill/>
          <a:ln cap="flat" cmpd="sng" w="9525">
            <a:solidFill>
              <a:srgbClr val="2A73CC"/>
            </a:solidFill>
            <a:prstDash val="solid"/>
            <a:round/>
            <a:headEnd len="lg" w="lg" type="none"/>
            <a:tailEnd len="lg" w="lg" type="none"/>
          </a:ln>
        </p:spPr>
      </p:cxn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Image background">
    <p:spTree>
      <p:nvGrpSpPr>
        <p:cNvPr id="309" name="Shape 309"/>
        <p:cNvGrpSpPr/>
        <p:nvPr/>
      </p:nvGrpSpPr>
      <p:grpSpPr>
        <a:xfrm>
          <a:off x="0" y="0"/>
          <a:ext cx="0" cy="0"/>
          <a:chOff x="0" y="0"/>
          <a:chExt cx="0" cy="0"/>
        </a:xfrm>
      </p:grpSpPr>
      <p:sp>
        <p:nvSpPr>
          <p:cNvPr id="310" name="Shape 310"/>
          <p:cNvSpPr/>
          <p:nvPr/>
        </p:nvSpPr>
        <p:spPr>
          <a:xfrm>
            <a:off x="0" y="0"/>
            <a:ext cx="2292000" cy="6858000"/>
          </a:xfrm>
          <a:prstGeom prst="rect">
            <a:avLst/>
          </a:prstGeom>
          <a:solidFill>
            <a:srgbClr val="2A73CC"/>
          </a:solidFill>
          <a:ln>
            <a:noFill/>
          </a:ln>
        </p:spPr>
        <p:txBody>
          <a:bodyPr anchorCtr="0" anchor="ctr" bIns="91425" lIns="91425" rIns="91425" tIns="91425">
            <a:noAutofit/>
          </a:bodyPr>
          <a:lstStyle/>
          <a:p>
            <a:pPr lvl="0">
              <a:spcBef>
                <a:spcPts val="0"/>
              </a:spcBef>
              <a:buNone/>
            </a:pPr>
            <a:r>
              <a:t/>
            </a:r>
            <a:endParaRPr/>
          </a:p>
        </p:txBody>
      </p:sp>
      <p:sp>
        <p:nvSpPr>
          <p:cNvPr id="311" name="Shape 311"/>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lgn="ctr">
              <a:spcBef>
                <a:spcPts val="0"/>
              </a:spcBef>
              <a:buNone/>
            </a:pPr>
            <a:fld id="{00000000-1234-1234-1234-123412341234}" type="slidenum">
              <a:rPr b="0" lang="en" sz="1000">
                <a:solidFill>
                  <a:srgbClr val="2A73CC"/>
                </a:solidFill>
                <a:latin typeface="Open Sans"/>
                <a:ea typeface="Open Sans"/>
                <a:cs typeface="Open Sans"/>
                <a:sym typeface="Open Sans"/>
              </a:rPr>
              <a:t>‹#›</a:t>
            </a:fld>
          </a:p>
        </p:txBody>
      </p:sp>
      <p:pic>
        <p:nvPicPr>
          <p:cNvPr descr="coursera_blue_logo-01.png" id="312" name="Shape 312"/>
          <p:cNvPicPr preferRelativeResize="0"/>
          <p:nvPr/>
        </p:nvPicPr>
        <p:blipFill>
          <a:blip r:embed="rId2">
            <a:alphaModFix/>
          </a:blip>
          <a:stretch>
            <a:fillRect/>
          </a:stretch>
        </p:blipFill>
        <p:spPr>
          <a:xfrm>
            <a:off x="7973007" y="6513025"/>
            <a:ext cx="762969" cy="152574"/>
          </a:xfrm>
          <a:prstGeom prst="rect">
            <a:avLst/>
          </a:prstGeom>
          <a:noFill/>
          <a:ln>
            <a:noFill/>
          </a:ln>
        </p:spPr>
      </p:pic>
      <p:cxnSp>
        <p:nvCxnSpPr>
          <p:cNvPr id="313" name="Shape 313"/>
          <p:cNvCxnSpPr/>
          <p:nvPr/>
        </p:nvCxnSpPr>
        <p:spPr>
          <a:xfrm>
            <a:off x="8735972" y="6486367"/>
            <a:ext cx="0" cy="230700"/>
          </a:xfrm>
          <a:prstGeom prst="straightConnector1">
            <a:avLst/>
          </a:prstGeom>
          <a:noFill/>
          <a:ln cap="flat" cmpd="sng" w="9525">
            <a:solidFill>
              <a:srgbClr val="2A73CC"/>
            </a:solidFill>
            <a:prstDash val="solid"/>
            <a:round/>
            <a:headEnd len="lg" w="lg" type="none"/>
            <a:tailEnd len="lg" w="lg" type="none"/>
          </a:ln>
        </p:spPr>
      </p:cxn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14" name="Shape 314"/>
        <p:cNvGrpSpPr/>
        <p:nvPr/>
      </p:nvGrpSpPr>
      <p:grpSpPr>
        <a:xfrm>
          <a:off x="0" y="0"/>
          <a:ext cx="0" cy="0"/>
          <a:chOff x="0" y="0"/>
          <a:chExt cx="0" cy="0"/>
        </a:xfrm>
      </p:grpSpPr>
      <p:sp>
        <p:nvSpPr>
          <p:cNvPr id="315" name="Shape 315"/>
          <p:cNvSpPr txBox="1"/>
          <p:nvPr>
            <p:ph idx="1" type="body"/>
          </p:nvPr>
        </p:nvSpPr>
        <p:spPr>
          <a:xfrm>
            <a:off x="633300" y="5726702"/>
            <a:ext cx="7574700" cy="975600"/>
          </a:xfrm>
          <a:prstGeom prst="rect">
            <a:avLst/>
          </a:prstGeom>
        </p:spPr>
        <p:txBody>
          <a:bodyPr anchorCtr="0" anchor="t" bIns="91425" lIns="91425" rIns="91425" tIns="91425"/>
          <a:lstStyle>
            <a:lvl1pPr lvl="0" rtl="0">
              <a:spcBef>
                <a:spcPts val="360"/>
              </a:spcBef>
              <a:buClr>
                <a:srgbClr val="3B404A"/>
              </a:buClr>
              <a:buSzPct val="100000"/>
              <a:buNone/>
              <a:defRPr sz="1400">
                <a:solidFill>
                  <a:srgbClr val="3B404A"/>
                </a:solidFill>
              </a:defRPr>
            </a:lvl1pPr>
          </a:lstStyle>
          <a:p/>
        </p:txBody>
      </p:sp>
      <p:sp>
        <p:nvSpPr>
          <p:cNvPr id="316" name="Shape 316"/>
          <p:cNvSpPr/>
          <p:nvPr/>
        </p:nvSpPr>
        <p:spPr>
          <a:xfrm>
            <a:off x="579000" y="5957200"/>
            <a:ext cx="54300" cy="900900"/>
          </a:xfrm>
          <a:prstGeom prst="rect">
            <a:avLst/>
          </a:prstGeom>
          <a:solidFill>
            <a:srgbClr val="2A73CC"/>
          </a:solidFill>
          <a:ln>
            <a:noFill/>
          </a:ln>
        </p:spPr>
        <p:txBody>
          <a:bodyPr anchorCtr="0" anchor="ctr" bIns="91425" lIns="91425" rIns="91425" tIns="91425">
            <a:noAutofit/>
          </a:bodyPr>
          <a:lstStyle/>
          <a:p>
            <a:pPr lvl="0">
              <a:spcBef>
                <a:spcPts val="0"/>
              </a:spcBef>
              <a:buNone/>
            </a:pPr>
            <a:r>
              <a:t/>
            </a:r>
            <a:endParaRPr/>
          </a:p>
        </p:txBody>
      </p:sp>
      <p:sp>
        <p:nvSpPr>
          <p:cNvPr id="317" name="Shape 317"/>
          <p:cNvSpPr/>
          <p:nvPr/>
        </p:nvSpPr>
        <p:spPr>
          <a:xfrm>
            <a:off x="9089700" y="0"/>
            <a:ext cx="54300" cy="6858000"/>
          </a:xfrm>
          <a:prstGeom prst="rect">
            <a:avLst/>
          </a:prstGeom>
          <a:solidFill>
            <a:srgbClr val="3279CB"/>
          </a:solidFill>
          <a:ln>
            <a:noFill/>
          </a:ln>
        </p:spPr>
        <p:txBody>
          <a:bodyPr anchorCtr="0" anchor="ctr" bIns="91425" lIns="91425" rIns="91425" tIns="91425">
            <a:noAutofit/>
          </a:bodyPr>
          <a:lstStyle/>
          <a:p>
            <a:pPr lvl="0">
              <a:spcBef>
                <a:spcPts val="0"/>
              </a:spcBef>
              <a:buNone/>
            </a:pPr>
            <a:r>
              <a:t/>
            </a:r>
            <a:endParaRPr/>
          </a:p>
        </p:txBody>
      </p:sp>
      <p:sp>
        <p:nvSpPr>
          <p:cNvPr id="318" name="Shape 318"/>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lgn="ctr">
              <a:spcBef>
                <a:spcPts val="0"/>
              </a:spcBef>
              <a:buNone/>
            </a:pPr>
            <a:fld id="{00000000-1234-1234-1234-123412341234}" type="slidenum">
              <a:rPr b="0" lang="en" sz="1000">
                <a:solidFill>
                  <a:srgbClr val="2A73CC"/>
                </a:solidFill>
                <a:latin typeface="Open Sans"/>
                <a:ea typeface="Open Sans"/>
                <a:cs typeface="Open Sans"/>
                <a:sym typeface="Open Sans"/>
              </a:rPr>
              <a:t>‹#›</a:t>
            </a:fld>
          </a:p>
        </p:txBody>
      </p:sp>
      <p:pic>
        <p:nvPicPr>
          <p:cNvPr descr="coursera_blue_logo-01.png" id="319" name="Shape 319"/>
          <p:cNvPicPr preferRelativeResize="0"/>
          <p:nvPr/>
        </p:nvPicPr>
        <p:blipFill>
          <a:blip r:embed="rId2">
            <a:alphaModFix/>
          </a:blip>
          <a:stretch>
            <a:fillRect/>
          </a:stretch>
        </p:blipFill>
        <p:spPr>
          <a:xfrm>
            <a:off x="7973007" y="6513025"/>
            <a:ext cx="762969" cy="152574"/>
          </a:xfrm>
          <a:prstGeom prst="rect">
            <a:avLst/>
          </a:prstGeom>
          <a:noFill/>
          <a:ln>
            <a:noFill/>
          </a:ln>
        </p:spPr>
      </p:pic>
      <p:cxnSp>
        <p:nvCxnSpPr>
          <p:cNvPr id="320" name="Shape 320"/>
          <p:cNvCxnSpPr/>
          <p:nvPr/>
        </p:nvCxnSpPr>
        <p:spPr>
          <a:xfrm>
            <a:off x="8735972" y="6486367"/>
            <a:ext cx="0" cy="230700"/>
          </a:xfrm>
          <a:prstGeom prst="straightConnector1">
            <a:avLst/>
          </a:prstGeom>
          <a:noFill/>
          <a:ln cap="flat" cmpd="sng" w="9525">
            <a:solidFill>
              <a:srgbClr val="2A73CC"/>
            </a:solidFill>
            <a:prstDash val="solid"/>
            <a:round/>
            <a:headEnd len="lg" w="lg" type="none"/>
            <a:tailEnd len="lg" w="lg" type="none"/>
          </a:ln>
        </p:spPr>
      </p:cxn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21" name="Shape 321"/>
        <p:cNvGrpSpPr/>
        <p:nvPr/>
      </p:nvGrpSpPr>
      <p:grpSpPr>
        <a:xfrm>
          <a:off x="0" y="0"/>
          <a:ext cx="0" cy="0"/>
          <a:chOff x="0" y="0"/>
          <a:chExt cx="0" cy="0"/>
        </a:xfrm>
      </p:grpSpPr>
      <p:sp>
        <p:nvSpPr>
          <p:cNvPr id="322" name="Shape 322"/>
          <p:cNvSpPr/>
          <p:nvPr/>
        </p:nvSpPr>
        <p:spPr>
          <a:xfrm>
            <a:off x="9089700" y="0"/>
            <a:ext cx="54300" cy="6858000"/>
          </a:xfrm>
          <a:prstGeom prst="rect">
            <a:avLst/>
          </a:prstGeom>
          <a:solidFill>
            <a:srgbClr val="3279CB"/>
          </a:solidFill>
          <a:ln>
            <a:noFill/>
          </a:ln>
        </p:spPr>
        <p:txBody>
          <a:bodyPr anchorCtr="0" anchor="ctr" bIns="91425" lIns="91425" rIns="91425" tIns="91425">
            <a:noAutofit/>
          </a:bodyPr>
          <a:lstStyle/>
          <a:p>
            <a:pPr lvl="0">
              <a:spcBef>
                <a:spcPts val="0"/>
              </a:spcBef>
              <a:buNone/>
            </a:pPr>
            <a:r>
              <a:t/>
            </a:r>
            <a:endParaRPr/>
          </a:p>
        </p:txBody>
      </p:sp>
      <p:sp>
        <p:nvSpPr>
          <p:cNvPr id="323" name="Shape 323"/>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lgn="ctr">
              <a:spcBef>
                <a:spcPts val="0"/>
              </a:spcBef>
              <a:buNone/>
            </a:pPr>
            <a:fld id="{00000000-1234-1234-1234-123412341234}" type="slidenum">
              <a:rPr b="0" lang="en" sz="1000">
                <a:solidFill>
                  <a:srgbClr val="2A73CC"/>
                </a:solidFill>
                <a:latin typeface="Open Sans"/>
                <a:ea typeface="Open Sans"/>
                <a:cs typeface="Open Sans"/>
                <a:sym typeface="Open Sans"/>
              </a:rPr>
              <a:t>‹#›</a:t>
            </a:fld>
          </a:p>
        </p:txBody>
      </p:sp>
      <p:pic>
        <p:nvPicPr>
          <p:cNvPr descr="coursera_blue_logo-01.png" id="324" name="Shape 324"/>
          <p:cNvPicPr preferRelativeResize="0"/>
          <p:nvPr/>
        </p:nvPicPr>
        <p:blipFill>
          <a:blip r:embed="rId2">
            <a:alphaModFix/>
          </a:blip>
          <a:stretch>
            <a:fillRect/>
          </a:stretch>
        </p:blipFill>
        <p:spPr>
          <a:xfrm>
            <a:off x="7973007" y="6513025"/>
            <a:ext cx="762969" cy="152574"/>
          </a:xfrm>
          <a:prstGeom prst="rect">
            <a:avLst/>
          </a:prstGeom>
          <a:noFill/>
          <a:ln>
            <a:noFill/>
          </a:ln>
        </p:spPr>
      </p:pic>
      <p:cxnSp>
        <p:nvCxnSpPr>
          <p:cNvPr id="325" name="Shape 325"/>
          <p:cNvCxnSpPr/>
          <p:nvPr/>
        </p:nvCxnSpPr>
        <p:spPr>
          <a:xfrm>
            <a:off x="8735972" y="6486367"/>
            <a:ext cx="0" cy="230700"/>
          </a:xfrm>
          <a:prstGeom prst="straightConnector1">
            <a:avLst/>
          </a:prstGeom>
          <a:noFill/>
          <a:ln cap="flat" cmpd="sng" w="9525">
            <a:solidFill>
              <a:srgbClr val="2A73CC"/>
            </a:solidFill>
            <a:prstDash val="solid"/>
            <a:round/>
            <a:headEnd len="lg" w="lg" type="none"/>
            <a:tailEnd len="lg" w="lg" type="none"/>
          </a:ln>
        </p:spPr>
      </p:cxn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color">
    <p:spTree>
      <p:nvGrpSpPr>
        <p:cNvPr id="326" name="Shape 326"/>
        <p:cNvGrpSpPr/>
        <p:nvPr/>
      </p:nvGrpSpPr>
      <p:grpSpPr>
        <a:xfrm>
          <a:off x="0" y="0"/>
          <a:ext cx="0" cy="0"/>
          <a:chOff x="0" y="0"/>
          <a:chExt cx="0" cy="0"/>
        </a:xfrm>
      </p:grpSpPr>
      <p:sp>
        <p:nvSpPr>
          <p:cNvPr id="327" name="Shape 327"/>
          <p:cNvSpPr/>
          <p:nvPr/>
        </p:nvSpPr>
        <p:spPr>
          <a:xfrm>
            <a:off x="0" y="0"/>
            <a:ext cx="9144000" cy="3458100"/>
          </a:xfrm>
          <a:prstGeom prst="rect">
            <a:avLst/>
          </a:prstGeom>
          <a:solidFill>
            <a:srgbClr val="2A73CC"/>
          </a:solidFill>
          <a:ln>
            <a:noFill/>
          </a:ln>
        </p:spPr>
        <p:txBody>
          <a:bodyPr anchorCtr="0" anchor="ctr" bIns="91425" lIns="91425" rIns="91425" tIns="91425">
            <a:noAutofit/>
          </a:bodyPr>
          <a:lstStyle/>
          <a:p>
            <a:pPr lvl="0">
              <a:spcBef>
                <a:spcPts val="0"/>
              </a:spcBef>
              <a:buNone/>
            </a:pPr>
            <a:r>
              <a:t/>
            </a:r>
            <a:endParaRPr/>
          </a:p>
        </p:txBody>
      </p:sp>
      <p:sp>
        <p:nvSpPr>
          <p:cNvPr id="328" name="Shape 328"/>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lgn="ctr">
              <a:spcBef>
                <a:spcPts val="0"/>
              </a:spcBef>
              <a:buNone/>
            </a:pPr>
            <a:fld id="{00000000-1234-1234-1234-123412341234}" type="slidenum">
              <a:rPr b="0" lang="en" sz="1000">
                <a:solidFill>
                  <a:srgbClr val="2A73CC"/>
                </a:solidFill>
                <a:latin typeface="Open Sans"/>
                <a:ea typeface="Open Sans"/>
                <a:cs typeface="Open Sans"/>
                <a:sym typeface="Open Sans"/>
              </a:rPr>
              <a:t>‹#›</a:t>
            </a:fld>
          </a:p>
        </p:txBody>
      </p:sp>
      <p:pic>
        <p:nvPicPr>
          <p:cNvPr descr="coursera_blue_logo-01.png" id="329" name="Shape 329"/>
          <p:cNvPicPr preferRelativeResize="0"/>
          <p:nvPr/>
        </p:nvPicPr>
        <p:blipFill>
          <a:blip r:embed="rId2">
            <a:alphaModFix/>
          </a:blip>
          <a:stretch>
            <a:fillRect/>
          </a:stretch>
        </p:blipFill>
        <p:spPr>
          <a:xfrm>
            <a:off x="7973007" y="6513025"/>
            <a:ext cx="762969" cy="152574"/>
          </a:xfrm>
          <a:prstGeom prst="rect">
            <a:avLst/>
          </a:prstGeom>
          <a:noFill/>
          <a:ln>
            <a:noFill/>
          </a:ln>
        </p:spPr>
      </p:pic>
      <p:cxnSp>
        <p:nvCxnSpPr>
          <p:cNvPr id="330" name="Shape 330"/>
          <p:cNvCxnSpPr/>
          <p:nvPr/>
        </p:nvCxnSpPr>
        <p:spPr>
          <a:xfrm>
            <a:off x="8735972" y="6486367"/>
            <a:ext cx="0" cy="230700"/>
          </a:xfrm>
          <a:prstGeom prst="straightConnector1">
            <a:avLst/>
          </a:prstGeom>
          <a:noFill/>
          <a:ln cap="flat" cmpd="sng" w="9525">
            <a:solidFill>
              <a:srgbClr val="2A73CC"/>
            </a:solidFill>
            <a:prstDash val="solid"/>
            <a:round/>
            <a:headEnd len="lg" w="lg" type="none"/>
            <a:tailEnd len="lg" w="lg" type="none"/>
          </a:ln>
        </p:spPr>
      </p:cxn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p:bg>
      <p:bgPr>
        <a:solidFill>
          <a:srgbClr val="FFFFFF"/>
        </a:solidFill>
      </p:bgPr>
    </p:bg>
    <p:spTree>
      <p:nvGrpSpPr>
        <p:cNvPr id="331" name="Shape 331"/>
        <p:cNvGrpSpPr/>
        <p:nvPr/>
      </p:nvGrpSpPr>
      <p:grpSpPr>
        <a:xfrm>
          <a:off x="0" y="0"/>
          <a:ext cx="0" cy="0"/>
          <a:chOff x="0" y="0"/>
          <a:chExt cx="0" cy="0"/>
        </a:xfrm>
      </p:grpSpPr>
      <p:sp>
        <p:nvSpPr>
          <p:cNvPr id="332" name="Shape 332"/>
          <p:cNvSpPr/>
          <p:nvPr/>
        </p:nvSpPr>
        <p:spPr>
          <a:xfrm>
            <a:off x="0" y="0"/>
            <a:ext cx="9144000" cy="68580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333" name="Shape 333"/>
          <p:cNvSpPr/>
          <p:nvPr/>
        </p:nvSpPr>
        <p:spPr>
          <a:xfrm>
            <a:off x="0" y="0"/>
            <a:ext cx="4583400" cy="68580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334" name="Shape 334"/>
          <p:cNvSpPr txBox="1"/>
          <p:nvPr>
            <p:ph type="title"/>
          </p:nvPr>
        </p:nvSpPr>
        <p:spPr>
          <a:xfrm>
            <a:off x="363750" y="739800"/>
            <a:ext cx="3855900" cy="5378400"/>
          </a:xfrm>
          <a:prstGeom prst="rect">
            <a:avLst/>
          </a:prstGeom>
          <a:noFill/>
        </p:spPr>
        <p:txBody>
          <a:bodyPr anchorCtr="0" anchor="ctr" bIns="91425" lIns="91425" rIns="91425" tIns="91425"/>
          <a:lstStyle>
            <a:lvl1pPr lvl="0" rtl="0" algn="ctr">
              <a:lnSpc>
                <a:spcPct val="100000"/>
              </a:lnSpc>
              <a:spcBef>
                <a:spcPts val="0"/>
              </a:spcBef>
              <a:spcAft>
                <a:spcPts val="0"/>
              </a:spcAft>
              <a:buClr>
                <a:schemeClr val="lt1"/>
              </a:buClr>
              <a:buSzPct val="100000"/>
              <a:buNone/>
              <a:defRPr sz="3600">
                <a:solidFill>
                  <a:schemeClr val="lt1"/>
                </a:solidFill>
              </a:defRPr>
            </a:lvl1pPr>
            <a:lvl2pPr lvl="1" rtl="0" algn="ctr">
              <a:lnSpc>
                <a:spcPct val="100000"/>
              </a:lnSpc>
              <a:spcBef>
                <a:spcPts val="0"/>
              </a:spcBef>
              <a:spcAft>
                <a:spcPts val="0"/>
              </a:spcAft>
              <a:buClr>
                <a:schemeClr val="lt1"/>
              </a:buClr>
              <a:buSzPct val="100000"/>
              <a:buNone/>
              <a:defRPr sz="3600">
                <a:solidFill>
                  <a:schemeClr val="lt1"/>
                </a:solidFill>
              </a:defRPr>
            </a:lvl2pPr>
            <a:lvl3pPr lvl="2" rtl="0" algn="ctr">
              <a:lnSpc>
                <a:spcPct val="100000"/>
              </a:lnSpc>
              <a:spcBef>
                <a:spcPts val="0"/>
              </a:spcBef>
              <a:spcAft>
                <a:spcPts val="0"/>
              </a:spcAft>
              <a:buClr>
                <a:schemeClr val="lt1"/>
              </a:buClr>
              <a:buSzPct val="100000"/>
              <a:buNone/>
              <a:defRPr sz="3600">
                <a:solidFill>
                  <a:schemeClr val="lt1"/>
                </a:solidFill>
              </a:defRPr>
            </a:lvl3pPr>
            <a:lvl4pPr lvl="3" rtl="0" algn="ctr">
              <a:lnSpc>
                <a:spcPct val="100000"/>
              </a:lnSpc>
              <a:spcBef>
                <a:spcPts val="0"/>
              </a:spcBef>
              <a:spcAft>
                <a:spcPts val="0"/>
              </a:spcAft>
              <a:buClr>
                <a:schemeClr val="lt1"/>
              </a:buClr>
              <a:buSzPct val="100000"/>
              <a:buNone/>
              <a:defRPr sz="3600">
                <a:solidFill>
                  <a:schemeClr val="lt1"/>
                </a:solidFill>
              </a:defRPr>
            </a:lvl4pPr>
            <a:lvl5pPr lvl="4" rtl="0" algn="ctr">
              <a:lnSpc>
                <a:spcPct val="100000"/>
              </a:lnSpc>
              <a:spcBef>
                <a:spcPts val="0"/>
              </a:spcBef>
              <a:spcAft>
                <a:spcPts val="0"/>
              </a:spcAft>
              <a:buClr>
                <a:schemeClr val="lt1"/>
              </a:buClr>
              <a:buSzPct val="100000"/>
              <a:buNone/>
              <a:defRPr sz="3600">
                <a:solidFill>
                  <a:schemeClr val="lt1"/>
                </a:solidFill>
              </a:defRPr>
            </a:lvl5pPr>
            <a:lvl6pPr lvl="5" rtl="0" algn="ctr">
              <a:lnSpc>
                <a:spcPct val="100000"/>
              </a:lnSpc>
              <a:spcBef>
                <a:spcPts val="0"/>
              </a:spcBef>
              <a:spcAft>
                <a:spcPts val="0"/>
              </a:spcAft>
              <a:buClr>
                <a:schemeClr val="lt1"/>
              </a:buClr>
              <a:buSzPct val="100000"/>
              <a:buNone/>
              <a:defRPr sz="3600">
                <a:solidFill>
                  <a:schemeClr val="lt1"/>
                </a:solidFill>
              </a:defRPr>
            </a:lvl6pPr>
            <a:lvl7pPr lvl="6" rtl="0" algn="ctr">
              <a:lnSpc>
                <a:spcPct val="100000"/>
              </a:lnSpc>
              <a:spcBef>
                <a:spcPts val="0"/>
              </a:spcBef>
              <a:spcAft>
                <a:spcPts val="0"/>
              </a:spcAft>
              <a:buClr>
                <a:schemeClr val="lt1"/>
              </a:buClr>
              <a:buSzPct val="100000"/>
              <a:buNone/>
              <a:defRPr sz="3600">
                <a:solidFill>
                  <a:schemeClr val="lt1"/>
                </a:solidFill>
              </a:defRPr>
            </a:lvl7pPr>
            <a:lvl8pPr lvl="7" rtl="0" algn="ctr">
              <a:lnSpc>
                <a:spcPct val="100000"/>
              </a:lnSpc>
              <a:spcBef>
                <a:spcPts val="0"/>
              </a:spcBef>
              <a:spcAft>
                <a:spcPts val="0"/>
              </a:spcAft>
              <a:buClr>
                <a:schemeClr val="lt1"/>
              </a:buClr>
              <a:buSzPct val="100000"/>
              <a:buNone/>
              <a:defRPr sz="3600">
                <a:solidFill>
                  <a:schemeClr val="lt1"/>
                </a:solidFill>
              </a:defRPr>
            </a:lvl8pPr>
            <a:lvl9pPr lvl="8" rtl="0" algn="ctr">
              <a:lnSpc>
                <a:spcPct val="100000"/>
              </a:lnSpc>
              <a:spcBef>
                <a:spcPts val="0"/>
              </a:spcBef>
              <a:spcAft>
                <a:spcPts val="0"/>
              </a:spcAft>
              <a:buClr>
                <a:schemeClr val="lt1"/>
              </a:buClr>
              <a:buSzPct val="100000"/>
              <a:buNone/>
              <a:defRPr sz="3600">
                <a:solidFill>
                  <a:schemeClr val="lt1"/>
                </a:solidFill>
              </a:defRPr>
            </a:lvl9pPr>
          </a:lstStyle>
          <a:p/>
        </p:txBody>
      </p:sp>
      <p:sp>
        <p:nvSpPr>
          <p:cNvPr id="335" name="Shape 335"/>
          <p:cNvSpPr txBox="1"/>
          <p:nvPr>
            <p:ph idx="1" type="body"/>
          </p:nvPr>
        </p:nvSpPr>
        <p:spPr>
          <a:xfrm>
            <a:off x="4947374" y="739800"/>
            <a:ext cx="3855899" cy="5378400"/>
          </a:xfrm>
          <a:prstGeom prst="rect">
            <a:avLst/>
          </a:prstGeom>
          <a:noFill/>
        </p:spPr>
        <p:txBody>
          <a:bodyPr anchorCtr="0" anchor="ctr" bIns="91425" lIns="91425" rIns="91425" tIns="91425"/>
          <a:lstStyle>
            <a:lvl1pPr lvl="0" rtl="0" algn="l">
              <a:lnSpc>
                <a:spcPct val="115000"/>
              </a:lnSpc>
              <a:spcBef>
                <a:spcPts val="0"/>
              </a:spcBef>
              <a:spcAft>
                <a:spcPts val="1600"/>
              </a:spcAft>
              <a:buClr>
                <a:schemeClr val="dk2"/>
              </a:buClr>
              <a:buSzPct val="100000"/>
              <a:defRPr sz="1600">
                <a:solidFill>
                  <a:schemeClr val="dk2"/>
                </a:solidFill>
              </a:defRPr>
            </a:lvl1pPr>
            <a:lvl2pPr lvl="1" rtl="0" algn="l">
              <a:lnSpc>
                <a:spcPct val="115000"/>
              </a:lnSpc>
              <a:spcBef>
                <a:spcPts val="0"/>
              </a:spcBef>
              <a:spcAft>
                <a:spcPts val="1600"/>
              </a:spcAft>
              <a:buClr>
                <a:schemeClr val="dk2"/>
              </a:buClr>
              <a:defRPr sz="1400">
                <a:solidFill>
                  <a:schemeClr val="dk2"/>
                </a:solidFill>
              </a:defRPr>
            </a:lvl2pPr>
            <a:lvl3pPr lvl="2" rtl="0" algn="l">
              <a:lnSpc>
                <a:spcPct val="115000"/>
              </a:lnSpc>
              <a:spcBef>
                <a:spcPts val="0"/>
              </a:spcBef>
              <a:spcAft>
                <a:spcPts val="1600"/>
              </a:spcAft>
              <a:buClr>
                <a:schemeClr val="dk2"/>
              </a:buClr>
              <a:defRPr sz="1400">
                <a:solidFill>
                  <a:schemeClr val="dk2"/>
                </a:solidFill>
              </a:defRPr>
            </a:lvl3pPr>
            <a:lvl4pPr lvl="3" rtl="0" algn="l">
              <a:lnSpc>
                <a:spcPct val="115000"/>
              </a:lnSpc>
              <a:spcBef>
                <a:spcPts val="0"/>
              </a:spcBef>
              <a:spcAft>
                <a:spcPts val="1600"/>
              </a:spcAft>
              <a:buClr>
                <a:schemeClr val="dk2"/>
              </a:buClr>
              <a:defRPr sz="1400">
                <a:solidFill>
                  <a:schemeClr val="dk2"/>
                </a:solidFill>
              </a:defRPr>
            </a:lvl4pPr>
            <a:lvl5pPr lvl="4" rtl="0" algn="l">
              <a:lnSpc>
                <a:spcPct val="115000"/>
              </a:lnSpc>
              <a:spcBef>
                <a:spcPts val="0"/>
              </a:spcBef>
              <a:spcAft>
                <a:spcPts val="1600"/>
              </a:spcAft>
              <a:buClr>
                <a:schemeClr val="dk2"/>
              </a:buClr>
              <a:defRPr sz="1400">
                <a:solidFill>
                  <a:schemeClr val="dk2"/>
                </a:solidFill>
              </a:defRPr>
            </a:lvl5pPr>
            <a:lvl6pPr lvl="5" rtl="0" algn="l">
              <a:lnSpc>
                <a:spcPct val="115000"/>
              </a:lnSpc>
              <a:spcBef>
                <a:spcPts val="0"/>
              </a:spcBef>
              <a:spcAft>
                <a:spcPts val="1600"/>
              </a:spcAft>
              <a:buClr>
                <a:schemeClr val="dk2"/>
              </a:buClr>
              <a:defRPr sz="1400">
                <a:solidFill>
                  <a:schemeClr val="dk2"/>
                </a:solidFill>
              </a:defRPr>
            </a:lvl6pPr>
            <a:lvl7pPr lvl="6" rtl="0" algn="l">
              <a:lnSpc>
                <a:spcPct val="115000"/>
              </a:lnSpc>
              <a:spcBef>
                <a:spcPts val="0"/>
              </a:spcBef>
              <a:spcAft>
                <a:spcPts val="1600"/>
              </a:spcAft>
              <a:buClr>
                <a:schemeClr val="dk2"/>
              </a:buClr>
              <a:defRPr sz="1400">
                <a:solidFill>
                  <a:schemeClr val="dk2"/>
                </a:solidFill>
              </a:defRPr>
            </a:lvl7pPr>
            <a:lvl8pPr lvl="7" rtl="0" algn="l">
              <a:lnSpc>
                <a:spcPct val="115000"/>
              </a:lnSpc>
              <a:spcBef>
                <a:spcPts val="0"/>
              </a:spcBef>
              <a:spcAft>
                <a:spcPts val="1600"/>
              </a:spcAft>
              <a:buClr>
                <a:schemeClr val="dk2"/>
              </a:buClr>
              <a:defRPr sz="1400">
                <a:solidFill>
                  <a:schemeClr val="dk2"/>
                </a:solidFill>
              </a:defRPr>
            </a:lvl8pPr>
            <a:lvl9pPr lvl="8" rtl="0" algn="l">
              <a:lnSpc>
                <a:spcPct val="115000"/>
              </a:lnSpc>
              <a:spcBef>
                <a:spcPts val="0"/>
              </a:spcBef>
              <a:spcAft>
                <a:spcPts val="1600"/>
              </a:spcAft>
              <a:buClr>
                <a:schemeClr val="dk2"/>
              </a:buClr>
              <a:defRPr sz="1400">
                <a:solidFill>
                  <a:schemeClr val="dk2"/>
                </a:solidFill>
              </a:defRPr>
            </a:lvl9pPr>
          </a:lstStyle>
          <a:p/>
        </p:txBody>
      </p:sp>
      <p:sp>
        <p:nvSpPr>
          <p:cNvPr id="336" name="Shape 336"/>
          <p:cNvSpPr txBox="1"/>
          <p:nvPr>
            <p:ph idx="12" type="sldNum"/>
          </p:nvPr>
        </p:nvSpPr>
        <p:spPr>
          <a:xfrm>
            <a:off x="8472457" y="6217622"/>
            <a:ext cx="548700" cy="524700"/>
          </a:xfrm>
          <a:prstGeom prst="rect">
            <a:avLst/>
          </a:prstGeom>
          <a:noFill/>
          <a:ln>
            <a:noFill/>
          </a:ln>
        </p:spPr>
        <p:txBody>
          <a:bodyPr anchorCtr="0" anchor="ctr" bIns="91425" lIns="91425" rIns="91425" tIns="91425">
            <a:noAutofit/>
          </a:bodyPr>
          <a:lstStyle/>
          <a:p>
            <a:pPr lvl="0" rtl="0" algn="r">
              <a:lnSpc>
                <a:spcPct val="100000"/>
              </a:lnSpc>
              <a:spcBef>
                <a:spcPts val="0"/>
              </a:spcBef>
              <a:spcAft>
                <a:spcPts val="0"/>
              </a:spcAft>
              <a:buNone/>
            </a:pPr>
            <a:fld id="{00000000-1234-1234-1234-123412341234}" type="slidenum">
              <a:rPr lang="en" sz="1000">
                <a:solidFill>
                  <a:schemeClr val="dk2"/>
                </a:solidFill>
              </a:rPr>
              <a:t>‹#›</a:t>
            </a:fld>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341" name="Shape 341"/>
        <p:cNvGrpSpPr/>
        <p:nvPr/>
      </p:nvGrpSpPr>
      <p:grpSpPr>
        <a:xfrm>
          <a:off x="0" y="0"/>
          <a:ext cx="0" cy="0"/>
          <a:chOff x="0" y="0"/>
          <a:chExt cx="0" cy="0"/>
        </a:xfrm>
      </p:grpSpPr>
      <p:sp>
        <p:nvSpPr>
          <p:cNvPr id="342" name="Shape 342"/>
          <p:cNvSpPr txBox="1"/>
          <p:nvPr>
            <p:ph type="ctrTitle"/>
          </p:nvPr>
        </p:nvSpPr>
        <p:spPr>
          <a:xfrm>
            <a:off x="311708" y="992766"/>
            <a:ext cx="8520600" cy="27366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chemeClr val="dk1"/>
              </a:buClr>
              <a:buFont typeface="Arial"/>
              <a:buNone/>
              <a:defRPr b="0" i="0" sz="5200" u="none" cap="none" strike="noStrike">
                <a:solidFill>
                  <a:schemeClr val="dk1"/>
                </a:solidFill>
                <a:latin typeface="Arial"/>
                <a:ea typeface="Arial"/>
                <a:cs typeface="Arial"/>
                <a:sym typeface="Arial"/>
              </a:defRPr>
            </a:lvl1pPr>
            <a:lvl2pPr indent="0" lvl="1" marL="0" marR="0" rtl="0" algn="ctr">
              <a:spcBef>
                <a:spcPts val="0"/>
              </a:spcBef>
              <a:buClr>
                <a:schemeClr val="dk1"/>
              </a:buClr>
              <a:buFont typeface="Arial"/>
              <a:buNone/>
              <a:defRPr b="0" i="0" sz="5200" u="none" cap="none" strike="noStrike">
                <a:solidFill>
                  <a:schemeClr val="dk1"/>
                </a:solidFill>
              </a:defRPr>
            </a:lvl2pPr>
            <a:lvl3pPr indent="0" lvl="2" marL="0" marR="0" rtl="0" algn="ctr">
              <a:spcBef>
                <a:spcPts val="0"/>
              </a:spcBef>
              <a:buClr>
                <a:schemeClr val="dk1"/>
              </a:buClr>
              <a:buFont typeface="Arial"/>
              <a:buNone/>
              <a:defRPr b="0" i="0" sz="5200" u="none" cap="none" strike="noStrike">
                <a:solidFill>
                  <a:schemeClr val="dk1"/>
                </a:solidFill>
              </a:defRPr>
            </a:lvl3pPr>
            <a:lvl4pPr indent="0" lvl="3" marL="0" marR="0" rtl="0" algn="ctr">
              <a:spcBef>
                <a:spcPts val="0"/>
              </a:spcBef>
              <a:buClr>
                <a:schemeClr val="dk1"/>
              </a:buClr>
              <a:buFont typeface="Arial"/>
              <a:buNone/>
              <a:defRPr b="0" i="0" sz="5200" u="none" cap="none" strike="noStrike">
                <a:solidFill>
                  <a:schemeClr val="dk1"/>
                </a:solidFill>
              </a:defRPr>
            </a:lvl4pPr>
            <a:lvl5pPr indent="0" lvl="4" marL="0" marR="0" rtl="0" algn="ctr">
              <a:spcBef>
                <a:spcPts val="0"/>
              </a:spcBef>
              <a:buClr>
                <a:schemeClr val="dk1"/>
              </a:buClr>
              <a:buFont typeface="Arial"/>
              <a:buNone/>
              <a:defRPr b="0" i="0" sz="5200" u="none" cap="none" strike="noStrike">
                <a:solidFill>
                  <a:schemeClr val="dk1"/>
                </a:solidFill>
              </a:defRPr>
            </a:lvl5pPr>
            <a:lvl6pPr indent="0" lvl="5" marL="0" marR="0" rtl="0" algn="ctr">
              <a:spcBef>
                <a:spcPts val="0"/>
              </a:spcBef>
              <a:buClr>
                <a:schemeClr val="dk1"/>
              </a:buClr>
              <a:buFont typeface="Arial"/>
              <a:buNone/>
              <a:defRPr b="0" i="0" sz="5200" u="none" cap="none" strike="noStrike">
                <a:solidFill>
                  <a:schemeClr val="dk1"/>
                </a:solidFill>
              </a:defRPr>
            </a:lvl6pPr>
            <a:lvl7pPr indent="0" lvl="6" marL="0" marR="0" rtl="0" algn="ctr">
              <a:spcBef>
                <a:spcPts val="0"/>
              </a:spcBef>
              <a:buClr>
                <a:schemeClr val="dk1"/>
              </a:buClr>
              <a:buFont typeface="Arial"/>
              <a:buNone/>
              <a:defRPr b="0" i="0" sz="5200" u="none" cap="none" strike="noStrike">
                <a:solidFill>
                  <a:schemeClr val="dk1"/>
                </a:solidFill>
              </a:defRPr>
            </a:lvl7pPr>
            <a:lvl8pPr indent="0" lvl="7" marL="0" marR="0" rtl="0" algn="ctr">
              <a:spcBef>
                <a:spcPts val="0"/>
              </a:spcBef>
              <a:buClr>
                <a:schemeClr val="dk1"/>
              </a:buClr>
              <a:buFont typeface="Arial"/>
              <a:buNone/>
              <a:defRPr b="0" i="0" sz="5200" u="none" cap="none" strike="noStrike">
                <a:solidFill>
                  <a:schemeClr val="dk1"/>
                </a:solidFill>
              </a:defRPr>
            </a:lvl8pPr>
            <a:lvl9pPr indent="0" lvl="8" marL="0" marR="0" rtl="0" algn="ctr">
              <a:spcBef>
                <a:spcPts val="0"/>
              </a:spcBef>
              <a:buClr>
                <a:schemeClr val="dk1"/>
              </a:buClr>
              <a:buFont typeface="Arial"/>
              <a:buNone/>
              <a:defRPr b="0" i="0" sz="5200" u="none" cap="none" strike="noStrike">
                <a:solidFill>
                  <a:schemeClr val="dk1"/>
                </a:solidFill>
              </a:defRPr>
            </a:lvl9pPr>
          </a:lstStyle>
          <a:p/>
        </p:txBody>
      </p:sp>
      <p:sp>
        <p:nvSpPr>
          <p:cNvPr id="343" name="Shape 343"/>
          <p:cNvSpPr txBox="1"/>
          <p:nvPr>
            <p:ph idx="1" type="subTitle"/>
          </p:nvPr>
        </p:nvSpPr>
        <p:spPr>
          <a:xfrm>
            <a:off x="311700" y="3778833"/>
            <a:ext cx="8520600" cy="105690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chemeClr val="dk2"/>
              </a:buClr>
              <a:buFont typeface="Arial"/>
              <a:buNone/>
              <a:defRPr b="0" i="0" sz="2800" u="none" cap="none" strike="noStrike">
                <a:solidFill>
                  <a:schemeClr val="dk2"/>
                </a:solidFill>
                <a:latin typeface="Arial"/>
                <a:ea typeface="Arial"/>
                <a:cs typeface="Arial"/>
                <a:sym typeface="Arial"/>
              </a:defRPr>
            </a:lvl1pPr>
            <a:lvl2pPr indent="0" lvl="1" marL="0" marR="0" rtl="0" algn="ctr">
              <a:lnSpc>
                <a:spcPct val="100000"/>
              </a:lnSpc>
              <a:spcBef>
                <a:spcPts val="0"/>
              </a:spcBef>
              <a:spcAft>
                <a:spcPts val="0"/>
              </a:spcAft>
              <a:buClr>
                <a:schemeClr val="dk2"/>
              </a:buClr>
              <a:buFont typeface="Arial"/>
              <a:buNone/>
              <a:defRPr b="0" i="0" sz="2800" u="none" cap="none" strike="noStrike">
                <a:solidFill>
                  <a:schemeClr val="dk2"/>
                </a:solidFill>
                <a:latin typeface="Arial"/>
                <a:ea typeface="Arial"/>
                <a:cs typeface="Arial"/>
                <a:sym typeface="Arial"/>
              </a:defRPr>
            </a:lvl2pPr>
            <a:lvl3pPr indent="0" lvl="2" marL="0" marR="0" rtl="0" algn="ctr">
              <a:lnSpc>
                <a:spcPct val="100000"/>
              </a:lnSpc>
              <a:spcBef>
                <a:spcPts val="0"/>
              </a:spcBef>
              <a:spcAft>
                <a:spcPts val="0"/>
              </a:spcAft>
              <a:buClr>
                <a:schemeClr val="dk2"/>
              </a:buClr>
              <a:buFont typeface="Arial"/>
              <a:buNone/>
              <a:defRPr b="0" i="0" sz="2800" u="none" cap="none" strike="noStrike">
                <a:solidFill>
                  <a:schemeClr val="dk2"/>
                </a:solidFill>
                <a:latin typeface="Arial"/>
                <a:ea typeface="Arial"/>
                <a:cs typeface="Arial"/>
                <a:sym typeface="Arial"/>
              </a:defRPr>
            </a:lvl3pPr>
            <a:lvl4pPr indent="0" lvl="3" marL="0" marR="0" rtl="0" algn="ctr">
              <a:lnSpc>
                <a:spcPct val="100000"/>
              </a:lnSpc>
              <a:spcBef>
                <a:spcPts val="0"/>
              </a:spcBef>
              <a:spcAft>
                <a:spcPts val="0"/>
              </a:spcAft>
              <a:buClr>
                <a:schemeClr val="dk2"/>
              </a:buClr>
              <a:buFont typeface="Arial"/>
              <a:buNone/>
              <a:defRPr b="0" i="0" sz="2800" u="none" cap="none" strike="noStrike">
                <a:solidFill>
                  <a:schemeClr val="dk2"/>
                </a:solidFill>
                <a:latin typeface="Arial"/>
                <a:ea typeface="Arial"/>
                <a:cs typeface="Arial"/>
                <a:sym typeface="Arial"/>
              </a:defRPr>
            </a:lvl4pPr>
            <a:lvl5pPr indent="0" lvl="4" marL="0" marR="0" rtl="0" algn="ctr">
              <a:lnSpc>
                <a:spcPct val="100000"/>
              </a:lnSpc>
              <a:spcBef>
                <a:spcPts val="0"/>
              </a:spcBef>
              <a:spcAft>
                <a:spcPts val="0"/>
              </a:spcAft>
              <a:buClr>
                <a:schemeClr val="dk2"/>
              </a:buClr>
              <a:buFont typeface="Arial"/>
              <a:buNone/>
              <a:defRPr b="0" i="0" sz="2800" u="none" cap="none" strike="noStrike">
                <a:solidFill>
                  <a:schemeClr val="dk2"/>
                </a:solidFill>
                <a:latin typeface="Arial"/>
                <a:ea typeface="Arial"/>
                <a:cs typeface="Arial"/>
                <a:sym typeface="Arial"/>
              </a:defRPr>
            </a:lvl5pPr>
            <a:lvl6pPr indent="0" lvl="5" marL="0" marR="0" rtl="0" algn="ctr">
              <a:lnSpc>
                <a:spcPct val="100000"/>
              </a:lnSpc>
              <a:spcBef>
                <a:spcPts val="0"/>
              </a:spcBef>
              <a:spcAft>
                <a:spcPts val="0"/>
              </a:spcAft>
              <a:buClr>
                <a:schemeClr val="dk2"/>
              </a:buClr>
              <a:buFont typeface="Arial"/>
              <a:buNone/>
              <a:defRPr b="0" i="0" sz="2800" u="none" cap="none" strike="noStrike">
                <a:solidFill>
                  <a:schemeClr val="dk2"/>
                </a:solidFill>
                <a:latin typeface="Arial"/>
                <a:ea typeface="Arial"/>
                <a:cs typeface="Arial"/>
                <a:sym typeface="Arial"/>
              </a:defRPr>
            </a:lvl6pPr>
            <a:lvl7pPr indent="0" lvl="6" marL="0" marR="0" rtl="0" algn="ctr">
              <a:lnSpc>
                <a:spcPct val="100000"/>
              </a:lnSpc>
              <a:spcBef>
                <a:spcPts val="0"/>
              </a:spcBef>
              <a:spcAft>
                <a:spcPts val="0"/>
              </a:spcAft>
              <a:buClr>
                <a:schemeClr val="dk2"/>
              </a:buClr>
              <a:buFont typeface="Arial"/>
              <a:buNone/>
              <a:defRPr b="0" i="0" sz="2800" u="none" cap="none" strike="noStrike">
                <a:solidFill>
                  <a:schemeClr val="dk2"/>
                </a:solidFill>
                <a:latin typeface="Arial"/>
                <a:ea typeface="Arial"/>
                <a:cs typeface="Arial"/>
                <a:sym typeface="Arial"/>
              </a:defRPr>
            </a:lvl7pPr>
            <a:lvl8pPr indent="0" lvl="7" marL="0" marR="0" rtl="0" algn="ctr">
              <a:lnSpc>
                <a:spcPct val="100000"/>
              </a:lnSpc>
              <a:spcBef>
                <a:spcPts val="0"/>
              </a:spcBef>
              <a:spcAft>
                <a:spcPts val="0"/>
              </a:spcAft>
              <a:buClr>
                <a:schemeClr val="dk2"/>
              </a:buClr>
              <a:buFont typeface="Arial"/>
              <a:buNone/>
              <a:defRPr b="0" i="0" sz="2800" u="none" cap="none" strike="noStrike">
                <a:solidFill>
                  <a:schemeClr val="dk2"/>
                </a:solidFill>
                <a:latin typeface="Arial"/>
                <a:ea typeface="Arial"/>
                <a:cs typeface="Arial"/>
                <a:sym typeface="Arial"/>
              </a:defRPr>
            </a:lvl8pPr>
            <a:lvl9pPr indent="0" lvl="8" marL="0" marR="0" rtl="0" algn="ctr">
              <a:lnSpc>
                <a:spcPct val="100000"/>
              </a:lnSpc>
              <a:spcBef>
                <a:spcPts val="0"/>
              </a:spcBef>
              <a:spcAft>
                <a:spcPts val="0"/>
              </a:spcAft>
              <a:buClr>
                <a:schemeClr val="dk2"/>
              </a:buClr>
              <a:buFont typeface="Arial"/>
              <a:buNone/>
              <a:defRPr b="0" i="0" sz="2800" u="none" cap="none" strike="noStrike">
                <a:solidFill>
                  <a:schemeClr val="dk2"/>
                </a:solidFill>
                <a:latin typeface="Arial"/>
                <a:ea typeface="Arial"/>
                <a:cs typeface="Arial"/>
                <a:sym typeface="Arial"/>
              </a:defRPr>
            </a:lvl9pPr>
          </a:lstStyle>
          <a:p/>
        </p:txBody>
      </p:sp>
      <p:sp>
        <p:nvSpPr>
          <p:cNvPr id="344" name="Shape 344"/>
          <p:cNvSpPr txBox="1"/>
          <p:nvPr>
            <p:ph idx="12" type="sldNum"/>
          </p:nvPr>
        </p:nvSpPr>
        <p:spPr>
          <a:xfrm>
            <a:off x="8472457" y="6217621"/>
            <a:ext cx="548700" cy="5250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45" name="Shape 345"/>
        <p:cNvGrpSpPr/>
        <p:nvPr/>
      </p:nvGrpSpPr>
      <p:grpSpPr>
        <a:xfrm>
          <a:off x="0" y="0"/>
          <a:ext cx="0" cy="0"/>
          <a:chOff x="0" y="0"/>
          <a:chExt cx="0" cy="0"/>
        </a:xfrm>
      </p:grpSpPr>
      <p:sp>
        <p:nvSpPr>
          <p:cNvPr id="346" name="Shape 346"/>
          <p:cNvSpPr txBox="1"/>
          <p:nvPr>
            <p:ph idx="12" type="sldNum"/>
          </p:nvPr>
        </p:nvSpPr>
        <p:spPr>
          <a:xfrm>
            <a:off x="8472457" y="6217621"/>
            <a:ext cx="548700" cy="5250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Title">
    <p:spTree>
      <p:nvGrpSpPr>
        <p:cNvPr id="347" name="Shape 347"/>
        <p:cNvGrpSpPr/>
        <p:nvPr/>
      </p:nvGrpSpPr>
      <p:grpSpPr>
        <a:xfrm>
          <a:off x="0" y="0"/>
          <a:ext cx="0" cy="0"/>
          <a:chOff x="0" y="0"/>
          <a:chExt cx="0" cy="0"/>
        </a:xfrm>
      </p:grpSpPr>
      <p:sp>
        <p:nvSpPr>
          <p:cNvPr id="348" name="Shape 348"/>
          <p:cNvSpPr txBox="1"/>
          <p:nvPr>
            <p:ph type="title"/>
          </p:nvPr>
        </p:nvSpPr>
        <p:spPr>
          <a:xfrm>
            <a:off x="311700" y="2867800"/>
            <a:ext cx="8520600" cy="1122600"/>
          </a:xfrm>
          <a:prstGeom prst="rect">
            <a:avLst/>
          </a:prstGeom>
          <a:noFill/>
          <a:ln>
            <a:noFill/>
          </a:ln>
        </p:spPr>
        <p:txBody>
          <a:bodyPr anchorCtr="0" anchor="ctr" bIns="91425" lIns="91425" rIns="91425" tIns="91425"/>
          <a:lstStyle>
            <a:lvl1pPr lvl="0" rtl="0" algn="ctr">
              <a:spcBef>
                <a:spcPts val="0"/>
              </a:spcBef>
              <a:defRPr sz="3600"/>
            </a:lvl1pPr>
            <a:lvl2pPr lvl="1" rtl="0" algn="ctr">
              <a:spcBef>
                <a:spcPts val="0"/>
              </a:spcBef>
              <a:defRPr sz="3600"/>
            </a:lvl2pPr>
            <a:lvl3pPr lvl="2" rtl="0" algn="ctr">
              <a:spcBef>
                <a:spcPts val="0"/>
              </a:spcBef>
              <a:defRPr sz="3600"/>
            </a:lvl3pPr>
            <a:lvl4pPr lvl="3" rtl="0" algn="ctr">
              <a:spcBef>
                <a:spcPts val="0"/>
              </a:spcBef>
              <a:defRPr sz="3600"/>
            </a:lvl4pPr>
            <a:lvl5pPr lvl="4" rtl="0" algn="ctr">
              <a:spcBef>
                <a:spcPts val="0"/>
              </a:spcBef>
              <a:defRPr sz="3600"/>
            </a:lvl5pPr>
            <a:lvl6pPr lvl="5" rtl="0" algn="ctr">
              <a:spcBef>
                <a:spcPts val="0"/>
              </a:spcBef>
              <a:defRPr sz="3600"/>
            </a:lvl6pPr>
            <a:lvl7pPr lvl="6" rtl="0" algn="ctr">
              <a:spcBef>
                <a:spcPts val="0"/>
              </a:spcBef>
              <a:defRPr sz="3600"/>
            </a:lvl7pPr>
            <a:lvl8pPr lvl="7" rtl="0" algn="ctr">
              <a:spcBef>
                <a:spcPts val="0"/>
              </a:spcBef>
              <a:defRPr sz="3600"/>
            </a:lvl8pPr>
            <a:lvl9pPr lvl="8" rtl="0" algn="ctr">
              <a:spcBef>
                <a:spcPts val="0"/>
              </a:spcBef>
              <a:defRPr sz="3600"/>
            </a:lvl9pPr>
          </a:lstStyle>
          <a:p/>
        </p:txBody>
      </p:sp>
      <p:sp>
        <p:nvSpPr>
          <p:cNvPr id="349" name="Shape 349"/>
          <p:cNvSpPr txBox="1"/>
          <p:nvPr>
            <p:ph idx="12" type="sldNum"/>
          </p:nvPr>
        </p:nvSpPr>
        <p:spPr>
          <a:xfrm>
            <a:off x="8472457" y="6217621"/>
            <a:ext cx="548700" cy="5250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740800"/>
            <a:ext cx="2808000" cy="1007700"/>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30" name="Shape 30"/>
          <p:cNvSpPr txBox="1"/>
          <p:nvPr>
            <p:ph idx="1" type="body"/>
          </p:nvPr>
        </p:nvSpPr>
        <p:spPr>
          <a:xfrm>
            <a:off x="311700" y="1852800"/>
            <a:ext cx="2808000" cy="42393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31" name="Shape 31"/>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350" name="Shape 350"/>
        <p:cNvGrpSpPr/>
        <p:nvPr/>
      </p:nvGrpSpPr>
      <p:grpSpPr>
        <a:xfrm>
          <a:off x="0" y="0"/>
          <a:ext cx="0" cy="0"/>
          <a:chOff x="0" y="0"/>
          <a:chExt cx="0" cy="0"/>
        </a:xfrm>
      </p:grpSpPr>
      <p:sp>
        <p:nvSpPr>
          <p:cNvPr id="351" name="Shape 351"/>
          <p:cNvSpPr txBox="1"/>
          <p:nvPr>
            <p:ph type="title"/>
          </p:nvPr>
        </p:nvSpPr>
        <p:spPr>
          <a:xfrm>
            <a:off x="311700" y="593366"/>
            <a:ext cx="8520600" cy="763499"/>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52" name="Shape 352"/>
          <p:cNvSpPr txBox="1"/>
          <p:nvPr>
            <p:ph idx="1" type="body"/>
          </p:nvPr>
        </p:nvSpPr>
        <p:spPr>
          <a:xfrm>
            <a:off x="311700" y="1536633"/>
            <a:ext cx="8520600" cy="45552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53" name="Shape 353"/>
          <p:cNvSpPr txBox="1"/>
          <p:nvPr>
            <p:ph idx="12" type="sldNum"/>
          </p:nvPr>
        </p:nvSpPr>
        <p:spPr>
          <a:xfrm>
            <a:off x="8472457" y="6217621"/>
            <a:ext cx="548700" cy="5250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54" name="Shape 354"/>
        <p:cNvGrpSpPr/>
        <p:nvPr/>
      </p:nvGrpSpPr>
      <p:grpSpPr>
        <a:xfrm>
          <a:off x="0" y="0"/>
          <a:ext cx="0" cy="0"/>
          <a:chOff x="0" y="0"/>
          <a:chExt cx="0" cy="0"/>
        </a:xfrm>
      </p:grpSpPr>
      <p:sp>
        <p:nvSpPr>
          <p:cNvPr id="355" name="Shape 355"/>
          <p:cNvSpPr txBox="1"/>
          <p:nvPr>
            <p:ph type="title"/>
          </p:nvPr>
        </p:nvSpPr>
        <p:spPr>
          <a:xfrm>
            <a:off x="311700" y="593366"/>
            <a:ext cx="8520600" cy="763499"/>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56" name="Shape 356"/>
          <p:cNvSpPr txBox="1"/>
          <p:nvPr>
            <p:ph idx="1" type="body"/>
          </p:nvPr>
        </p:nvSpPr>
        <p:spPr>
          <a:xfrm>
            <a:off x="311700" y="1536633"/>
            <a:ext cx="3999900" cy="4555200"/>
          </a:xfrm>
          <a:prstGeom prst="rect">
            <a:avLst/>
          </a:prstGeom>
          <a:noFill/>
          <a:ln>
            <a:noFill/>
          </a:ln>
        </p:spPr>
        <p:txBody>
          <a:bodyPr anchorCtr="0" anchor="t" bIns="91425" lIns="91425" rIns="91425" tIns="91425"/>
          <a:lstStyle>
            <a:lvl1pPr lvl="0" rtl="0">
              <a:spcBef>
                <a:spcPts val="0"/>
              </a:spcBef>
              <a:defRPr sz="1400"/>
            </a:lvl1pPr>
            <a:lvl2pPr lvl="1" rtl="0">
              <a:spcBef>
                <a:spcPts val="0"/>
              </a:spcBef>
              <a:defRPr sz="1200"/>
            </a:lvl2pPr>
            <a:lvl3pPr lvl="2" rtl="0">
              <a:spcBef>
                <a:spcPts val="0"/>
              </a:spcBef>
              <a:defRPr sz="1200"/>
            </a:lvl3pPr>
            <a:lvl4pPr lvl="3" rtl="0">
              <a:spcBef>
                <a:spcPts val="0"/>
              </a:spcBef>
              <a:defRPr sz="1200"/>
            </a:lvl4pPr>
            <a:lvl5pPr lvl="4" rtl="0">
              <a:spcBef>
                <a:spcPts val="0"/>
              </a:spcBef>
              <a:defRPr sz="1200"/>
            </a:lvl5pPr>
            <a:lvl6pPr lvl="5" rtl="0">
              <a:spcBef>
                <a:spcPts val="0"/>
              </a:spcBef>
              <a:defRPr sz="1200"/>
            </a:lvl6pPr>
            <a:lvl7pPr lvl="6" rtl="0">
              <a:spcBef>
                <a:spcPts val="0"/>
              </a:spcBef>
              <a:defRPr sz="1200"/>
            </a:lvl7pPr>
            <a:lvl8pPr lvl="7" rtl="0">
              <a:spcBef>
                <a:spcPts val="0"/>
              </a:spcBef>
              <a:defRPr sz="1200"/>
            </a:lvl8pPr>
            <a:lvl9pPr lvl="8" rtl="0">
              <a:spcBef>
                <a:spcPts val="0"/>
              </a:spcBef>
              <a:defRPr sz="1200"/>
            </a:lvl9pPr>
          </a:lstStyle>
          <a:p/>
        </p:txBody>
      </p:sp>
      <p:sp>
        <p:nvSpPr>
          <p:cNvPr id="357" name="Shape 357"/>
          <p:cNvSpPr txBox="1"/>
          <p:nvPr>
            <p:ph idx="2" type="body"/>
          </p:nvPr>
        </p:nvSpPr>
        <p:spPr>
          <a:xfrm>
            <a:off x="4832400" y="1536633"/>
            <a:ext cx="3999900" cy="4555200"/>
          </a:xfrm>
          <a:prstGeom prst="rect">
            <a:avLst/>
          </a:prstGeom>
          <a:noFill/>
          <a:ln>
            <a:noFill/>
          </a:ln>
        </p:spPr>
        <p:txBody>
          <a:bodyPr anchorCtr="0" anchor="t" bIns="91425" lIns="91425" rIns="91425" tIns="91425"/>
          <a:lstStyle>
            <a:lvl1pPr lvl="0" rtl="0">
              <a:spcBef>
                <a:spcPts val="0"/>
              </a:spcBef>
              <a:defRPr sz="1400"/>
            </a:lvl1pPr>
            <a:lvl2pPr lvl="1" rtl="0">
              <a:spcBef>
                <a:spcPts val="0"/>
              </a:spcBef>
              <a:defRPr sz="1200"/>
            </a:lvl2pPr>
            <a:lvl3pPr lvl="2" rtl="0">
              <a:spcBef>
                <a:spcPts val="0"/>
              </a:spcBef>
              <a:defRPr sz="1200"/>
            </a:lvl3pPr>
            <a:lvl4pPr lvl="3" rtl="0">
              <a:spcBef>
                <a:spcPts val="0"/>
              </a:spcBef>
              <a:defRPr sz="1200"/>
            </a:lvl4pPr>
            <a:lvl5pPr lvl="4" rtl="0">
              <a:spcBef>
                <a:spcPts val="0"/>
              </a:spcBef>
              <a:defRPr sz="1200"/>
            </a:lvl5pPr>
            <a:lvl6pPr lvl="5" rtl="0">
              <a:spcBef>
                <a:spcPts val="0"/>
              </a:spcBef>
              <a:defRPr sz="1200"/>
            </a:lvl6pPr>
            <a:lvl7pPr lvl="6" rtl="0">
              <a:spcBef>
                <a:spcPts val="0"/>
              </a:spcBef>
              <a:defRPr sz="1200"/>
            </a:lvl7pPr>
            <a:lvl8pPr lvl="7" rtl="0">
              <a:spcBef>
                <a:spcPts val="0"/>
              </a:spcBef>
              <a:defRPr sz="1200"/>
            </a:lvl8pPr>
            <a:lvl9pPr lvl="8" rtl="0">
              <a:spcBef>
                <a:spcPts val="0"/>
              </a:spcBef>
              <a:defRPr sz="1200"/>
            </a:lvl9pPr>
          </a:lstStyle>
          <a:p/>
        </p:txBody>
      </p:sp>
      <p:sp>
        <p:nvSpPr>
          <p:cNvPr id="358" name="Shape 358"/>
          <p:cNvSpPr txBox="1"/>
          <p:nvPr>
            <p:ph idx="12" type="sldNum"/>
          </p:nvPr>
        </p:nvSpPr>
        <p:spPr>
          <a:xfrm>
            <a:off x="8472457" y="6217621"/>
            <a:ext cx="548700" cy="5250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59" name="Shape 359"/>
        <p:cNvGrpSpPr/>
        <p:nvPr/>
      </p:nvGrpSpPr>
      <p:grpSpPr>
        <a:xfrm>
          <a:off x="0" y="0"/>
          <a:ext cx="0" cy="0"/>
          <a:chOff x="0" y="0"/>
          <a:chExt cx="0" cy="0"/>
        </a:xfrm>
      </p:grpSpPr>
      <p:sp>
        <p:nvSpPr>
          <p:cNvPr id="360" name="Shape 360"/>
          <p:cNvSpPr txBox="1"/>
          <p:nvPr>
            <p:ph type="title"/>
          </p:nvPr>
        </p:nvSpPr>
        <p:spPr>
          <a:xfrm>
            <a:off x="311700" y="593366"/>
            <a:ext cx="8520600" cy="763499"/>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61" name="Shape 361"/>
          <p:cNvSpPr txBox="1"/>
          <p:nvPr>
            <p:ph idx="12" type="sldNum"/>
          </p:nvPr>
        </p:nvSpPr>
        <p:spPr>
          <a:xfrm>
            <a:off x="8472457" y="6217621"/>
            <a:ext cx="548700" cy="5250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62" name="Shape 362"/>
        <p:cNvGrpSpPr/>
        <p:nvPr/>
      </p:nvGrpSpPr>
      <p:grpSpPr>
        <a:xfrm>
          <a:off x="0" y="0"/>
          <a:ext cx="0" cy="0"/>
          <a:chOff x="0" y="0"/>
          <a:chExt cx="0" cy="0"/>
        </a:xfrm>
      </p:grpSpPr>
      <p:sp>
        <p:nvSpPr>
          <p:cNvPr id="363" name="Shape 363"/>
          <p:cNvSpPr txBox="1"/>
          <p:nvPr>
            <p:ph type="title"/>
          </p:nvPr>
        </p:nvSpPr>
        <p:spPr>
          <a:xfrm>
            <a:off x="311700" y="740800"/>
            <a:ext cx="2808000" cy="1007700"/>
          </a:xfrm>
          <a:prstGeom prst="rect">
            <a:avLst/>
          </a:prstGeom>
          <a:noFill/>
          <a:ln>
            <a:noFill/>
          </a:ln>
        </p:spPr>
        <p:txBody>
          <a:bodyPr anchorCtr="0" anchor="b" bIns="91425" lIns="91425" rIns="91425" tIns="91425"/>
          <a:lstStyle>
            <a:lvl1pPr lvl="0" rtl="0">
              <a:spcBef>
                <a:spcPts val="0"/>
              </a:spcBef>
              <a:defRPr sz="2400"/>
            </a:lvl1pPr>
            <a:lvl2pPr lvl="1" rtl="0">
              <a:spcBef>
                <a:spcPts val="0"/>
              </a:spcBef>
              <a:defRPr sz="2400"/>
            </a:lvl2pPr>
            <a:lvl3pPr lvl="2" rtl="0">
              <a:spcBef>
                <a:spcPts val="0"/>
              </a:spcBef>
              <a:defRPr sz="2400"/>
            </a:lvl3pPr>
            <a:lvl4pPr lvl="3" rtl="0">
              <a:spcBef>
                <a:spcPts val="0"/>
              </a:spcBef>
              <a:defRPr sz="2400"/>
            </a:lvl4pPr>
            <a:lvl5pPr lvl="4" rtl="0">
              <a:spcBef>
                <a:spcPts val="0"/>
              </a:spcBef>
              <a:defRPr sz="2400"/>
            </a:lvl5pPr>
            <a:lvl6pPr lvl="5" rtl="0">
              <a:spcBef>
                <a:spcPts val="0"/>
              </a:spcBef>
              <a:defRPr sz="2400"/>
            </a:lvl6pPr>
            <a:lvl7pPr lvl="6" rtl="0">
              <a:spcBef>
                <a:spcPts val="0"/>
              </a:spcBef>
              <a:defRPr sz="2400"/>
            </a:lvl7pPr>
            <a:lvl8pPr lvl="7" rtl="0">
              <a:spcBef>
                <a:spcPts val="0"/>
              </a:spcBef>
              <a:defRPr sz="2400"/>
            </a:lvl8pPr>
            <a:lvl9pPr lvl="8" rtl="0">
              <a:spcBef>
                <a:spcPts val="0"/>
              </a:spcBef>
              <a:defRPr sz="2400"/>
            </a:lvl9pPr>
          </a:lstStyle>
          <a:p/>
        </p:txBody>
      </p:sp>
      <p:sp>
        <p:nvSpPr>
          <p:cNvPr id="364" name="Shape 364"/>
          <p:cNvSpPr txBox="1"/>
          <p:nvPr>
            <p:ph idx="1" type="body"/>
          </p:nvPr>
        </p:nvSpPr>
        <p:spPr>
          <a:xfrm>
            <a:off x="311700" y="1852800"/>
            <a:ext cx="2808000" cy="4239300"/>
          </a:xfrm>
          <a:prstGeom prst="rect">
            <a:avLst/>
          </a:prstGeom>
          <a:noFill/>
          <a:ln>
            <a:noFill/>
          </a:ln>
        </p:spPr>
        <p:txBody>
          <a:bodyPr anchorCtr="0" anchor="t" bIns="91425" lIns="91425" rIns="91425" tIns="91425"/>
          <a:lstStyle>
            <a:lvl1pPr lvl="0" rtl="0">
              <a:spcBef>
                <a:spcPts val="0"/>
              </a:spcBef>
              <a:defRPr sz="1200"/>
            </a:lvl1pPr>
            <a:lvl2pPr lvl="1" rtl="0">
              <a:spcBef>
                <a:spcPts val="0"/>
              </a:spcBef>
              <a:defRPr sz="1200"/>
            </a:lvl2pPr>
            <a:lvl3pPr lvl="2" rtl="0">
              <a:spcBef>
                <a:spcPts val="0"/>
              </a:spcBef>
              <a:defRPr sz="1200"/>
            </a:lvl3pPr>
            <a:lvl4pPr lvl="3" rtl="0">
              <a:spcBef>
                <a:spcPts val="0"/>
              </a:spcBef>
              <a:defRPr sz="1200"/>
            </a:lvl4pPr>
            <a:lvl5pPr lvl="4" rtl="0">
              <a:spcBef>
                <a:spcPts val="0"/>
              </a:spcBef>
              <a:defRPr sz="1200"/>
            </a:lvl5pPr>
            <a:lvl6pPr lvl="5" rtl="0">
              <a:spcBef>
                <a:spcPts val="0"/>
              </a:spcBef>
              <a:defRPr sz="1200"/>
            </a:lvl6pPr>
            <a:lvl7pPr lvl="6" rtl="0">
              <a:spcBef>
                <a:spcPts val="0"/>
              </a:spcBef>
              <a:defRPr sz="1200"/>
            </a:lvl7pPr>
            <a:lvl8pPr lvl="7" rtl="0">
              <a:spcBef>
                <a:spcPts val="0"/>
              </a:spcBef>
              <a:defRPr sz="1200"/>
            </a:lvl8pPr>
            <a:lvl9pPr lvl="8" rtl="0">
              <a:spcBef>
                <a:spcPts val="0"/>
              </a:spcBef>
              <a:defRPr sz="1200"/>
            </a:lvl9pPr>
          </a:lstStyle>
          <a:p/>
        </p:txBody>
      </p:sp>
      <p:sp>
        <p:nvSpPr>
          <p:cNvPr id="365" name="Shape 365"/>
          <p:cNvSpPr txBox="1"/>
          <p:nvPr>
            <p:ph idx="12" type="sldNum"/>
          </p:nvPr>
        </p:nvSpPr>
        <p:spPr>
          <a:xfrm>
            <a:off x="8472457" y="6217621"/>
            <a:ext cx="548700" cy="5250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66" name="Shape 366"/>
        <p:cNvGrpSpPr/>
        <p:nvPr/>
      </p:nvGrpSpPr>
      <p:grpSpPr>
        <a:xfrm>
          <a:off x="0" y="0"/>
          <a:ext cx="0" cy="0"/>
          <a:chOff x="0" y="0"/>
          <a:chExt cx="0" cy="0"/>
        </a:xfrm>
      </p:grpSpPr>
      <p:sp>
        <p:nvSpPr>
          <p:cNvPr id="367" name="Shape 367"/>
          <p:cNvSpPr txBox="1"/>
          <p:nvPr>
            <p:ph type="title"/>
          </p:nvPr>
        </p:nvSpPr>
        <p:spPr>
          <a:xfrm>
            <a:off x="490250" y="600200"/>
            <a:ext cx="6367800" cy="5454300"/>
          </a:xfrm>
          <a:prstGeom prst="rect">
            <a:avLst/>
          </a:prstGeom>
          <a:noFill/>
          <a:ln>
            <a:noFill/>
          </a:ln>
        </p:spPr>
        <p:txBody>
          <a:bodyPr anchorCtr="0" anchor="ctr" bIns="91425" lIns="91425" rIns="91425" tIns="91425"/>
          <a:lstStyle>
            <a:lvl1pPr lvl="0" rtl="0">
              <a:spcBef>
                <a:spcPts val="0"/>
              </a:spcBef>
              <a:defRPr sz="4800"/>
            </a:lvl1pPr>
            <a:lvl2pPr lvl="1" rtl="0">
              <a:spcBef>
                <a:spcPts val="0"/>
              </a:spcBef>
              <a:defRPr sz="4800"/>
            </a:lvl2pPr>
            <a:lvl3pPr lvl="2" rtl="0">
              <a:spcBef>
                <a:spcPts val="0"/>
              </a:spcBef>
              <a:defRPr sz="4800"/>
            </a:lvl3pPr>
            <a:lvl4pPr lvl="3" rtl="0">
              <a:spcBef>
                <a:spcPts val="0"/>
              </a:spcBef>
              <a:defRPr sz="4800"/>
            </a:lvl4pPr>
            <a:lvl5pPr lvl="4" rtl="0">
              <a:spcBef>
                <a:spcPts val="0"/>
              </a:spcBef>
              <a:defRPr sz="4800"/>
            </a:lvl5pPr>
            <a:lvl6pPr lvl="5" rtl="0">
              <a:spcBef>
                <a:spcPts val="0"/>
              </a:spcBef>
              <a:defRPr sz="4800"/>
            </a:lvl6pPr>
            <a:lvl7pPr lvl="6" rtl="0">
              <a:spcBef>
                <a:spcPts val="0"/>
              </a:spcBef>
              <a:defRPr sz="4800"/>
            </a:lvl7pPr>
            <a:lvl8pPr lvl="7" rtl="0">
              <a:spcBef>
                <a:spcPts val="0"/>
              </a:spcBef>
              <a:defRPr sz="4800"/>
            </a:lvl8pPr>
            <a:lvl9pPr lvl="8" rtl="0">
              <a:spcBef>
                <a:spcPts val="0"/>
              </a:spcBef>
              <a:defRPr sz="4800"/>
            </a:lvl9pPr>
          </a:lstStyle>
          <a:p/>
        </p:txBody>
      </p:sp>
      <p:sp>
        <p:nvSpPr>
          <p:cNvPr id="368" name="Shape 368"/>
          <p:cNvSpPr txBox="1"/>
          <p:nvPr>
            <p:ph idx="12" type="sldNum"/>
          </p:nvPr>
        </p:nvSpPr>
        <p:spPr>
          <a:xfrm>
            <a:off x="8472457" y="6217621"/>
            <a:ext cx="548700" cy="5250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69" name="Shape 369"/>
        <p:cNvGrpSpPr/>
        <p:nvPr/>
      </p:nvGrpSpPr>
      <p:grpSpPr>
        <a:xfrm>
          <a:off x="0" y="0"/>
          <a:ext cx="0" cy="0"/>
          <a:chOff x="0" y="0"/>
          <a:chExt cx="0" cy="0"/>
        </a:xfrm>
      </p:grpSpPr>
      <p:sp>
        <p:nvSpPr>
          <p:cNvPr id="370" name="Shape 370"/>
          <p:cNvSpPr/>
          <p:nvPr/>
        </p:nvSpPr>
        <p:spPr>
          <a:xfrm>
            <a:off x="4572000" y="-166"/>
            <a:ext cx="4572000" cy="6858000"/>
          </a:xfrm>
          <a:prstGeom prst="rect">
            <a:avLst/>
          </a:prstGeom>
          <a:solidFill>
            <a:schemeClr val="lt2"/>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71" name="Shape 371"/>
          <p:cNvSpPr txBox="1"/>
          <p:nvPr>
            <p:ph type="title"/>
          </p:nvPr>
        </p:nvSpPr>
        <p:spPr>
          <a:xfrm>
            <a:off x="265500" y="1644233"/>
            <a:ext cx="4045200" cy="1976400"/>
          </a:xfrm>
          <a:prstGeom prst="rect">
            <a:avLst/>
          </a:prstGeom>
          <a:noFill/>
          <a:ln>
            <a:noFill/>
          </a:ln>
        </p:spPr>
        <p:txBody>
          <a:bodyPr anchorCtr="0" anchor="b" bIns="91425" lIns="91425" rIns="91425" tIns="91425"/>
          <a:lstStyle>
            <a:lvl1pPr lvl="0" rtl="0" algn="ctr">
              <a:spcBef>
                <a:spcPts val="0"/>
              </a:spcBef>
              <a:defRPr sz="4200"/>
            </a:lvl1pPr>
            <a:lvl2pPr lvl="1" rtl="0" algn="ctr">
              <a:spcBef>
                <a:spcPts val="0"/>
              </a:spcBef>
              <a:defRPr sz="4200"/>
            </a:lvl2pPr>
            <a:lvl3pPr lvl="2" rtl="0" algn="ctr">
              <a:spcBef>
                <a:spcPts val="0"/>
              </a:spcBef>
              <a:defRPr sz="4200"/>
            </a:lvl3pPr>
            <a:lvl4pPr lvl="3" rtl="0" algn="ctr">
              <a:spcBef>
                <a:spcPts val="0"/>
              </a:spcBef>
              <a:defRPr sz="4200"/>
            </a:lvl4pPr>
            <a:lvl5pPr lvl="4" rtl="0" algn="ctr">
              <a:spcBef>
                <a:spcPts val="0"/>
              </a:spcBef>
              <a:defRPr sz="4200"/>
            </a:lvl5pPr>
            <a:lvl6pPr lvl="5" rtl="0" algn="ctr">
              <a:spcBef>
                <a:spcPts val="0"/>
              </a:spcBef>
              <a:defRPr sz="4200"/>
            </a:lvl6pPr>
            <a:lvl7pPr lvl="6" rtl="0" algn="ctr">
              <a:spcBef>
                <a:spcPts val="0"/>
              </a:spcBef>
              <a:defRPr sz="4200"/>
            </a:lvl7pPr>
            <a:lvl8pPr lvl="7" rtl="0" algn="ctr">
              <a:spcBef>
                <a:spcPts val="0"/>
              </a:spcBef>
              <a:defRPr sz="4200"/>
            </a:lvl8pPr>
            <a:lvl9pPr lvl="8" rtl="0" algn="ctr">
              <a:spcBef>
                <a:spcPts val="0"/>
              </a:spcBef>
              <a:defRPr sz="4200"/>
            </a:lvl9pPr>
          </a:lstStyle>
          <a:p/>
        </p:txBody>
      </p:sp>
      <p:sp>
        <p:nvSpPr>
          <p:cNvPr id="372" name="Shape 372"/>
          <p:cNvSpPr txBox="1"/>
          <p:nvPr>
            <p:ph idx="1" type="subTitle"/>
          </p:nvPr>
        </p:nvSpPr>
        <p:spPr>
          <a:xfrm>
            <a:off x="265500" y="3737433"/>
            <a:ext cx="4045200" cy="164670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chemeClr val="dk2"/>
              </a:buClr>
              <a:buFont typeface="Arial"/>
              <a:buNone/>
              <a:defRPr b="0" i="0" sz="2100" u="none" cap="none" strike="noStrike">
                <a:solidFill>
                  <a:schemeClr val="dk2"/>
                </a:solidFill>
                <a:latin typeface="Arial"/>
                <a:ea typeface="Arial"/>
                <a:cs typeface="Arial"/>
                <a:sym typeface="Arial"/>
              </a:defRPr>
            </a:lvl1pPr>
            <a:lvl2pPr indent="0" lvl="1" marL="0" marR="0" rtl="0" algn="ctr">
              <a:lnSpc>
                <a:spcPct val="100000"/>
              </a:lnSpc>
              <a:spcBef>
                <a:spcPts val="0"/>
              </a:spcBef>
              <a:spcAft>
                <a:spcPts val="0"/>
              </a:spcAft>
              <a:buClr>
                <a:schemeClr val="dk2"/>
              </a:buClr>
              <a:buFont typeface="Arial"/>
              <a:buNone/>
              <a:defRPr b="0" i="0" sz="2100" u="none" cap="none" strike="noStrike">
                <a:solidFill>
                  <a:schemeClr val="dk2"/>
                </a:solidFill>
                <a:latin typeface="Arial"/>
                <a:ea typeface="Arial"/>
                <a:cs typeface="Arial"/>
                <a:sym typeface="Arial"/>
              </a:defRPr>
            </a:lvl2pPr>
            <a:lvl3pPr indent="0" lvl="2" marL="0" marR="0" rtl="0" algn="ctr">
              <a:lnSpc>
                <a:spcPct val="100000"/>
              </a:lnSpc>
              <a:spcBef>
                <a:spcPts val="0"/>
              </a:spcBef>
              <a:spcAft>
                <a:spcPts val="0"/>
              </a:spcAft>
              <a:buClr>
                <a:schemeClr val="dk2"/>
              </a:buClr>
              <a:buFont typeface="Arial"/>
              <a:buNone/>
              <a:defRPr b="0" i="0" sz="2100" u="none" cap="none" strike="noStrike">
                <a:solidFill>
                  <a:schemeClr val="dk2"/>
                </a:solidFill>
                <a:latin typeface="Arial"/>
                <a:ea typeface="Arial"/>
                <a:cs typeface="Arial"/>
                <a:sym typeface="Arial"/>
              </a:defRPr>
            </a:lvl3pPr>
            <a:lvl4pPr indent="0" lvl="3" marL="0" marR="0" rtl="0" algn="ctr">
              <a:lnSpc>
                <a:spcPct val="100000"/>
              </a:lnSpc>
              <a:spcBef>
                <a:spcPts val="0"/>
              </a:spcBef>
              <a:spcAft>
                <a:spcPts val="0"/>
              </a:spcAft>
              <a:buClr>
                <a:schemeClr val="dk2"/>
              </a:buClr>
              <a:buFont typeface="Arial"/>
              <a:buNone/>
              <a:defRPr b="0" i="0" sz="2100" u="none" cap="none" strike="noStrike">
                <a:solidFill>
                  <a:schemeClr val="dk2"/>
                </a:solidFill>
                <a:latin typeface="Arial"/>
                <a:ea typeface="Arial"/>
                <a:cs typeface="Arial"/>
                <a:sym typeface="Arial"/>
              </a:defRPr>
            </a:lvl4pPr>
            <a:lvl5pPr indent="0" lvl="4" marL="0" marR="0" rtl="0" algn="ctr">
              <a:lnSpc>
                <a:spcPct val="100000"/>
              </a:lnSpc>
              <a:spcBef>
                <a:spcPts val="0"/>
              </a:spcBef>
              <a:spcAft>
                <a:spcPts val="0"/>
              </a:spcAft>
              <a:buClr>
                <a:schemeClr val="dk2"/>
              </a:buClr>
              <a:buFont typeface="Arial"/>
              <a:buNone/>
              <a:defRPr b="0" i="0" sz="2100" u="none" cap="none" strike="noStrike">
                <a:solidFill>
                  <a:schemeClr val="dk2"/>
                </a:solidFill>
                <a:latin typeface="Arial"/>
                <a:ea typeface="Arial"/>
                <a:cs typeface="Arial"/>
                <a:sym typeface="Arial"/>
              </a:defRPr>
            </a:lvl5pPr>
            <a:lvl6pPr indent="0" lvl="5" marL="0" marR="0" rtl="0" algn="ctr">
              <a:lnSpc>
                <a:spcPct val="100000"/>
              </a:lnSpc>
              <a:spcBef>
                <a:spcPts val="0"/>
              </a:spcBef>
              <a:spcAft>
                <a:spcPts val="0"/>
              </a:spcAft>
              <a:buClr>
                <a:schemeClr val="dk2"/>
              </a:buClr>
              <a:buFont typeface="Arial"/>
              <a:buNone/>
              <a:defRPr b="0" i="0" sz="2100" u="none" cap="none" strike="noStrike">
                <a:solidFill>
                  <a:schemeClr val="dk2"/>
                </a:solidFill>
                <a:latin typeface="Arial"/>
                <a:ea typeface="Arial"/>
                <a:cs typeface="Arial"/>
                <a:sym typeface="Arial"/>
              </a:defRPr>
            </a:lvl6pPr>
            <a:lvl7pPr indent="0" lvl="6" marL="0" marR="0" rtl="0" algn="ctr">
              <a:lnSpc>
                <a:spcPct val="100000"/>
              </a:lnSpc>
              <a:spcBef>
                <a:spcPts val="0"/>
              </a:spcBef>
              <a:spcAft>
                <a:spcPts val="0"/>
              </a:spcAft>
              <a:buClr>
                <a:schemeClr val="dk2"/>
              </a:buClr>
              <a:buFont typeface="Arial"/>
              <a:buNone/>
              <a:defRPr b="0" i="0" sz="2100" u="none" cap="none" strike="noStrike">
                <a:solidFill>
                  <a:schemeClr val="dk2"/>
                </a:solidFill>
                <a:latin typeface="Arial"/>
                <a:ea typeface="Arial"/>
                <a:cs typeface="Arial"/>
                <a:sym typeface="Arial"/>
              </a:defRPr>
            </a:lvl7pPr>
            <a:lvl8pPr indent="0" lvl="7" marL="0" marR="0" rtl="0" algn="ctr">
              <a:lnSpc>
                <a:spcPct val="100000"/>
              </a:lnSpc>
              <a:spcBef>
                <a:spcPts val="0"/>
              </a:spcBef>
              <a:spcAft>
                <a:spcPts val="0"/>
              </a:spcAft>
              <a:buClr>
                <a:schemeClr val="dk2"/>
              </a:buClr>
              <a:buFont typeface="Arial"/>
              <a:buNone/>
              <a:defRPr b="0" i="0" sz="2100" u="none" cap="none" strike="noStrike">
                <a:solidFill>
                  <a:schemeClr val="dk2"/>
                </a:solidFill>
                <a:latin typeface="Arial"/>
                <a:ea typeface="Arial"/>
                <a:cs typeface="Arial"/>
                <a:sym typeface="Arial"/>
              </a:defRPr>
            </a:lvl8pPr>
            <a:lvl9pPr indent="0" lvl="8" marL="0" marR="0" rtl="0" algn="ctr">
              <a:lnSpc>
                <a:spcPct val="100000"/>
              </a:lnSpc>
              <a:spcBef>
                <a:spcPts val="0"/>
              </a:spcBef>
              <a:spcAft>
                <a:spcPts val="0"/>
              </a:spcAft>
              <a:buClr>
                <a:schemeClr val="dk2"/>
              </a:buClr>
              <a:buFont typeface="Arial"/>
              <a:buNone/>
              <a:defRPr b="0" i="0" sz="2100" u="none" cap="none" strike="noStrike">
                <a:solidFill>
                  <a:schemeClr val="dk2"/>
                </a:solidFill>
                <a:latin typeface="Arial"/>
                <a:ea typeface="Arial"/>
                <a:cs typeface="Arial"/>
                <a:sym typeface="Arial"/>
              </a:defRPr>
            </a:lvl9pPr>
          </a:lstStyle>
          <a:p/>
        </p:txBody>
      </p:sp>
      <p:sp>
        <p:nvSpPr>
          <p:cNvPr id="373" name="Shape 373"/>
          <p:cNvSpPr txBox="1"/>
          <p:nvPr>
            <p:ph idx="2" type="body"/>
          </p:nvPr>
        </p:nvSpPr>
        <p:spPr>
          <a:xfrm>
            <a:off x="4939500" y="965433"/>
            <a:ext cx="3837000" cy="49269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74" name="Shape 374"/>
          <p:cNvSpPr txBox="1"/>
          <p:nvPr>
            <p:ph idx="12" type="sldNum"/>
          </p:nvPr>
        </p:nvSpPr>
        <p:spPr>
          <a:xfrm>
            <a:off x="8472457" y="6217621"/>
            <a:ext cx="548700" cy="5250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75" name="Shape 375"/>
        <p:cNvGrpSpPr/>
        <p:nvPr/>
      </p:nvGrpSpPr>
      <p:grpSpPr>
        <a:xfrm>
          <a:off x="0" y="0"/>
          <a:ext cx="0" cy="0"/>
          <a:chOff x="0" y="0"/>
          <a:chExt cx="0" cy="0"/>
        </a:xfrm>
      </p:grpSpPr>
      <p:sp>
        <p:nvSpPr>
          <p:cNvPr id="376" name="Shape 376"/>
          <p:cNvSpPr txBox="1"/>
          <p:nvPr>
            <p:ph idx="1" type="body"/>
          </p:nvPr>
        </p:nvSpPr>
        <p:spPr>
          <a:xfrm>
            <a:off x="311700" y="5640766"/>
            <a:ext cx="5998800" cy="806700"/>
          </a:xfrm>
          <a:prstGeom prst="rect">
            <a:avLst/>
          </a:prstGeom>
          <a:noFill/>
          <a:ln>
            <a:noFill/>
          </a:ln>
        </p:spPr>
        <p:txBody>
          <a:bodyPr anchorCtr="0" anchor="ctr" bIns="91425" lIns="91425" rIns="91425" tIns="91425"/>
          <a:lstStyle>
            <a:lvl1pPr lvl="0" rtl="0">
              <a:lnSpc>
                <a:spcPct val="100000"/>
              </a:lnSpc>
              <a:spcBef>
                <a:spcPts val="0"/>
              </a:spcBef>
              <a:spcAft>
                <a:spcPts val="0"/>
              </a:spcAft>
              <a:buFont typeface="Arial"/>
              <a:buNone/>
              <a:defRPr/>
            </a:lvl1pPr>
            <a:lvl2pPr lvl="1" rtl="0">
              <a:spcBef>
                <a:spcPts val="0"/>
              </a:spcBef>
              <a:defRPr>
                <a:solidFill>
                  <a:schemeClr val="dk2"/>
                </a:solidFill>
              </a:defRPr>
            </a:lvl2pPr>
            <a:lvl3pPr lvl="2" rtl="0">
              <a:spcBef>
                <a:spcPts val="0"/>
              </a:spcBef>
              <a:defRPr>
                <a:solidFill>
                  <a:schemeClr val="dk2"/>
                </a:solidFill>
              </a:defRPr>
            </a:lvl3pPr>
            <a:lvl4pPr lvl="3" rtl="0">
              <a:spcBef>
                <a:spcPts val="0"/>
              </a:spcBef>
              <a:defRPr>
                <a:solidFill>
                  <a:schemeClr val="dk2"/>
                </a:solidFill>
              </a:defRPr>
            </a:lvl4pPr>
            <a:lvl5pPr lvl="4" rtl="0">
              <a:spcBef>
                <a:spcPts val="0"/>
              </a:spcBef>
              <a:defRPr>
                <a:solidFill>
                  <a:schemeClr val="dk2"/>
                </a:solidFill>
              </a:defRPr>
            </a:lvl5pPr>
            <a:lvl6pPr lvl="5" rtl="0">
              <a:spcBef>
                <a:spcPts val="0"/>
              </a:spcBef>
              <a:defRPr>
                <a:solidFill>
                  <a:schemeClr val="dk2"/>
                </a:solidFill>
              </a:defRPr>
            </a:lvl6pPr>
            <a:lvl7pPr lvl="6" rtl="0">
              <a:spcBef>
                <a:spcPts val="0"/>
              </a:spcBef>
              <a:defRPr>
                <a:solidFill>
                  <a:schemeClr val="dk2"/>
                </a:solidFill>
              </a:defRPr>
            </a:lvl7pPr>
            <a:lvl8pPr lvl="7" rtl="0">
              <a:spcBef>
                <a:spcPts val="0"/>
              </a:spcBef>
              <a:defRPr>
                <a:solidFill>
                  <a:schemeClr val="dk2"/>
                </a:solidFill>
              </a:defRPr>
            </a:lvl8pPr>
            <a:lvl9pPr lvl="8" rtl="0">
              <a:spcBef>
                <a:spcPts val="0"/>
              </a:spcBef>
              <a:defRPr>
                <a:solidFill>
                  <a:schemeClr val="dk2"/>
                </a:solidFill>
              </a:defRPr>
            </a:lvl9pPr>
          </a:lstStyle>
          <a:p/>
        </p:txBody>
      </p:sp>
      <p:sp>
        <p:nvSpPr>
          <p:cNvPr id="377" name="Shape 377"/>
          <p:cNvSpPr txBox="1"/>
          <p:nvPr>
            <p:ph idx="12" type="sldNum"/>
          </p:nvPr>
        </p:nvSpPr>
        <p:spPr>
          <a:xfrm>
            <a:off x="8472457" y="6217621"/>
            <a:ext cx="548700" cy="5250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378" name="Shape 378"/>
        <p:cNvGrpSpPr/>
        <p:nvPr/>
      </p:nvGrpSpPr>
      <p:grpSpPr>
        <a:xfrm>
          <a:off x="0" y="0"/>
          <a:ext cx="0" cy="0"/>
          <a:chOff x="0" y="0"/>
          <a:chExt cx="0" cy="0"/>
        </a:xfrm>
      </p:grpSpPr>
      <p:sp>
        <p:nvSpPr>
          <p:cNvPr id="379" name="Shape 379"/>
          <p:cNvSpPr txBox="1"/>
          <p:nvPr>
            <p:ph type="title"/>
          </p:nvPr>
        </p:nvSpPr>
        <p:spPr>
          <a:xfrm>
            <a:off x="311700" y="1474833"/>
            <a:ext cx="8520600" cy="2617800"/>
          </a:xfrm>
          <a:prstGeom prst="rect">
            <a:avLst/>
          </a:prstGeom>
          <a:noFill/>
          <a:ln>
            <a:noFill/>
          </a:ln>
        </p:spPr>
        <p:txBody>
          <a:bodyPr anchorCtr="0" anchor="b" bIns="91425" lIns="91425" rIns="91425" tIns="91425"/>
          <a:lstStyle>
            <a:lvl1pPr lvl="0" rtl="0" algn="ctr">
              <a:spcBef>
                <a:spcPts val="0"/>
              </a:spcBef>
              <a:defRPr sz="12000"/>
            </a:lvl1pPr>
            <a:lvl2pPr lvl="1" rtl="0" algn="ctr">
              <a:spcBef>
                <a:spcPts val="0"/>
              </a:spcBef>
              <a:defRPr sz="12000"/>
            </a:lvl2pPr>
            <a:lvl3pPr lvl="2" rtl="0" algn="ctr">
              <a:spcBef>
                <a:spcPts val="0"/>
              </a:spcBef>
              <a:defRPr sz="12000"/>
            </a:lvl3pPr>
            <a:lvl4pPr lvl="3" rtl="0" algn="ctr">
              <a:spcBef>
                <a:spcPts val="0"/>
              </a:spcBef>
              <a:defRPr sz="12000"/>
            </a:lvl4pPr>
            <a:lvl5pPr lvl="4" rtl="0" algn="ctr">
              <a:spcBef>
                <a:spcPts val="0"/>
              </a:spcBef>
              <a:defRPr sz="12000"/>
            </a:lvl5pPr>
            <a:lvl6pPr lvl="5" rtl="0" algn="ctr">
              <a:spcBef>
                <a:spcPts val="0"/>
              </a:spcBef>
              <a:defRPr sz="12000"/>
            </a:lvl6pPr>
            <a:lvl7pPr lvl="6" rtl="0" algn="ctr">
              <a:spcBef>
                <a:spcPts val="0"/>
              </a:spcBef>
              <a:defRPr sz="12000"/>
            </a:lvl7pPr>
            <a:lvl8pPr lvl="7" rtl="0" algn="ctr">
              <a:spcBef>
                <a:spcPts val="0"/>
              </a:spcBef>
              <a:defRPr sz="12000"/>
            </a:lvl8pPr>
            <a:lvl9pPr lvl="8" rtl="0" algn="ctr">
              <a:spcBef>
                <a:spcPts val="0"/>
              </a:spcBef>
              <a:defRPr sz="12000"/>
            </a:lvl9pPr>
          </a:lstStyle>
          <a:p/>
        </p:txBody>
      </p:sp>
      <p:sp>
        <p:nvSpPr>
          <p:cNvPr id="380" name="Shape 380"/>
          <p:cNvSpPr txBox="1"/>
          <p:nvPr>
            <p:ph idx="1" type="body"/>
          </p:nvPr>
        </p:nvSpPr>
        <p:spPr>
          <a:xfrm>
            <a:off x="311700" y="4202966"/>
            <a:ext cx="8520600" cy="1734600"/>
          </a:xfrm>
          <a:prstGeom prst="rect">
            <a:avLst/>
          </a:prstGeom>
          <a:noFill/>
          <a:ln>
            <a:noFill/>
          </a:ln>
        </p:spPr>
        <p:txBody>
          <a:bodyPr anchorCtr="0" anchor="t" bIns="91425" lIns="91425" rIns="91425"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381" name="Shape 381"/>
          <p:cNvSpPr txBox="1"/>
          <p:nvPr>
            <p:ph idx="12" type="sldNum"/>
          </p:nvPr>
        </p:nvSpPr>
        <p:spPr>
          <a:xfrm>
            <a:off x="8472457" y="6217621"/>
            <a:ext cx="548700" cy="5250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600200"/>
            <a:ext cx="6367800" cy="5454300"/>
          </a:xfrm>
          <a:prstGeom prst="rect">
            <a:avLst/>
          </a:prstGeom>
        </p:spPr>
        <p:txBody>
          <a:bodyPr anchorCtr="0" anchor="ctr" bIns="91425" lIns="91425" rIns="91425" tIns="91425"/>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p:txBody>
      </p:sp>
      <p:sp>
        <p:nvSpPr>
          <p:cNvPr id="34" name="Shape 34"/>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66"/>
            <a:ext cx="4572000" cy="68580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644233"/>
            <a:ext cx="4045200" cy="1976400"/>
          </a:xfrm>
          <a:prstGeom prst="rect">
            <a:avLst/>
          </a:prstGeom>
        </p:spPr>
        <p:txBody>
          <a:bodyPr anchorCtr="0" anchor="b" bIns="91425" lIns="91425" rIns="91425" tIns="91425"/>
          <a:lstStyle>
            <a:lvl1pPr lvl="0" rtl="0" algn="ctr">
              <a:spcBef>
                <a:spcPts val="0"/>
              </a:spcBef>
              <a:buSzPct val="100000"/>
              <a:defRPr sz="4200"/>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38" name="Shape 38"/>
          <p:cNvSpPr txBox="1"/>
          <p:nvPr>
            <p:ph idx="1" type="subTitle"/>
          </p:nvPr>
        </p:nvSpPr>
        <p:spPr>
          <a:xfrm>
            <a:off x="265500" y="3737433"/>
            <a:ext cx="4045200" cy="16467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965433"/>
            <a:ext cx="3837000" cy="4926900"/>
          </a:xfrm>
          <a:prstGeom prst="rect">
            <a:avLst/>
          </a:prstGeom>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0" name="Shape 40"/>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5640766"/>
            <a:ext cx="5998800" cy="806700"/>
          </a:xfrm>
          <a:prstGeom prst="rect">
            <a:avLst/>
          </a:prstGeom>
        </p:spPr>
        <p:txBody>
          <a:bodyPr anchorCtr="0" anchor="ctr" bIns="91425" lIns="91425" rIns="91425" tIns="91425"/>
          <a:lstStyle>
            <a:lvl1pPr lvl="0" rtl="0">
              <a:lnSpc>
                <a:spcPct val="100000"/>
              </a:lnSpc>
              <a:spcBef>
                <a:spcPts val="0"/>
              </a:spcBef>
              <a:spcAft>
                <a:spcPts val="0"/>
              </a:spcAft>
              <a:buNone/>
              <a:defRPr/>
            </a:lvl1pPr>
          </a:lstStyle>
          <a:p/>
        </p:txBody>
      </p:sp>
      <p:sp>
        <p:nvSpPr>
          <p:cNvPr id="43" name="Shape 43"/>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5" Type="http://schemas.openxmlformats.org/officeDocument/2006/relationships/theme" Target="../theme/theme2.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55.xml"/><Relationship Id="rId22" Type="http://schemas.openxmlformats.org/officeDocument/2006/relationships/theme" Target="../theme/theme5.xml"/><Relationship Id="rId21" Type="http://schemas.openxmlformats.org/officeDocument/2006/relationships/slideLayout" Target="../slideLayouts/slideLayout56.xml"/><Relationship Id="rId1" Type="http://schemas.openxmlformats.org/officeDocument/2006/relationships/slideLayout" Target="../slideLayouts/slideLayout36.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9" Type="http://schemas.openxmlformats.org/officeDocument/2006/relationships/slideLayout" Target="../slideLayouts/slideLayout44.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11" Type="http://schemas.openxmlformats.org/officeDocument/2006/relationships/slideLayout" Target="../slideLayouts/slideLayout46.xml"/><Relationship Id="rId10" Type="http://schemas.openxmlformats.org/officeDocument/2006/relationships/slideLayout" Target="../slideLayouts/slideLayout45.xml"/><Relationship Id="rId13" Type="http://schemas.openxmlformats.org/officeDocument/2006/relationships/slideLayout" Target="../slideLayouts/slideLayout48.xml"/><Relationship Id="rId12" Type="http://schemas.openxmlformats.org/officeDocument/2006/relationships/slideLayout" Target="../slideLayouts/slideLayout47.xml"/><Relationship Id="rId15" Type="http://schemas.openxmlformats.org/officeDocument/2006/relationships/slideLayout" Target="../slideLayouts/slideLayout50.xml"/><Relationship Id="rId14" Type="http://schemas.openxmlformats.org/officeDocument/2006/relationships/slideLayout" Target="../slideLayouts/slideLayout49.xml"/><Relationship Id="rId17" Type="http://schemas.openxmlformats.org/officeDocument/2006/relationships/slideLayout" Target="../slideLayouts/slideLayout52.xml"/><Relationship Id="rId16" Type="http://schemas.openxmlformats.org/officeDocument/2006/relationships/slideLayout" Target="../slideLayouts/slideLayout51.xml"/><Relationship Id="rId19" Type="http://schemas.openxmlformats.org/officeDocument/2006/relationships/slideLayout" Target="../slideLayouts/slideLayout54.xml"/><Relationship Id="rId18" Type="http://schemas.openxmlformats.org/officeDocument/2006/relationships/slideLayout" Target="../slideLayouts/slideLayout53.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slideLayout" Target="../slideLayouts/slideLayout58.xml"/><Relationship Id="rId3" Type="http://schemas.openxmlformats.org/officeDocument/2006/relationships/slideLayout" Target="../slideLayouts/slideLayout59.xml"/><Relationship Id="rId4" Type="http://schemas.openxmlformats.org/officeDocument/2006/relationships/slideLayout" Target="../slideLayouts/slideLayout60.xml"/><Relationship Id="rId9" Type="http://schemas.openxmlformats.org/officeDocument/2006/relationships/slideLayout" Target="../slideLayouts/slideLayout65.xml"/><Relationship Id="rId5" Type="http://schemas.openxmlformats.org/officeDocument/2006/relationships/slideLayout" Target="../slideLayouts/slideLayout61.xml"/><Relationship Id="rId6" Type="http://schemas.openxmlformats.org/officeDocument/2006/relationships/slideLayout" Target="../slideLayouts/slideLayout62.xml"/><Relationship Id="rId7" Type="http://schemas.openxmlformats.org/officeDocument/2006/relationships/slideLayout" Target="../slideLayouts/slideLayout63.xml"/><Relationship Id="rId8" Type="http://schemas.openxmlformats.org/officeDocument/2006/relationships/slideLayout" Target="../slideLayouts/slideLayout64.xml"/><Relationship Id="rId11" Type="http://schemas.openxmlformats.org/officeDocument/2006/relationships/slideLayout" Target="../slideLayouts/slideLayout67.xml"/><Relationship Id="rId10" Type="http://schemas.openxmlformats.org/officeDocument/2006/relationships/slideLayout" Target="../slideLayouts/slideLayout66.xml"/><Relationship Id="rId1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593366"/>
            <a:ext cx="8520600" cy="763500"/>
          </a:xfrm>
          <a:prstGeom prst="rect">
            <a:avLst/>
          </a:prstGeom>
          <a:noFill/>
          <a:ln>
            <a:noFill/>
          </a:ln>
        </p:spPr>
        <p:txBody>
          <a:bodyPr anchorCtr="0" anchor="t" bIns="91425" lIns="91425" rIns="91425" tIns="91425"/>
          <a:lstStyle>
            <a:lvl1pPr lvl="0" rtl="0">
              <a:spcBef>
                <a:spcPts val="0"/>
              </a:spcBef>
              <a:buClr>
                <a:schemeClr val="dk1"/>
              </a:buClr>
              <a:buSzPct val="100000"/>
              <a:buNone/>
              <a:defRPr sz="2800">
                <a:solidFill>
                  <a:schemeClr val="dk1"/>
                </a:solidFill>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536633"/>
            <a:ext cx="8520600" cy="4555200"/>
          </a:xfrm>
          <a:prstGeom prst="rect">
            <a:avLst/>
          </a:prstGeom>
          <a:noFill/>
          <a:ln>
            <a:noFill/>
          </a:ln>
        </p:spPr>
        <p:txBody>
          <a:bodyPr anchorCtr="0" anchor="t" bIns="91425" lIns="91425" rIns="91425" tIns="91425"/>
          <a:lstStyle>
            <a:lvl1pPr lvl="0" rtl="0">
              <a:lnSpc>
                <a:spcPct val="115000"/>
              </a:lnSpc>
              <a:spcBef>
                <a:spcPts val="0"/>
              </a:spcBef>
              <a:spcAft>
                <a:spcPts val="1600"/>
              </a:spcAft>
              <a:buClr>
                <a:schemeClr val="dk2"/>
              </a:buClr>
              <a:buSzPct val="100000"/>
              <a:defRPr sz="1800">
                <a:solidFill>
                  <a:schemeClr val="dk2"/>
                </a:solidFill>
              </a:defRPr>
            </a:lvl1pPr>
            <a:lvl2pPr lvl="1" rtl="0">
              <a:lnSpc>
                <a:spcPct val="115000"/>
              </a:lnSpc>
              <a:spcBef>
                <a:spcPts val="0"/>
              </a:spcBef>
              <a:spcAft>
                <a:spcPts val="1600"/>
              </a:spcAft>
              <a:buClr>
                <a:schemeClr val="dk2"/>
              </a:buClr>
              <a:defRPr>
                <a:solidFill>
                  <a:schemeClr val="dk2"/>
                </a:solidFill>
              </a:defRPr>
            </a:lvl2pPr>
            <a:lvl3pPr lvl="2" rtl="0">
              <a:lnSpc>
                <a:spcPct val="115000"/>
              </a:lnSpc>
              <a:spcBef>
                <a:spcPts val="0"/>
              </a:spcBef>
              <a:spcAft>
                <a:spcPts val="1600"/>
              </a:spcAft>
              <a:buClr>
                <a:schemeClr val="dk2"/>
              </a:buClr>
              <a:defRPr>
                <a:solidFill>
                  <a:schemeClr val="dk2"/>
                </a:solidFill>
              </a:defRPr>
            </a:lvl3pPr>
            <a:lvl4pPr lvl="3" rtl="0">
              <a:lnSpc>
                <a:spcPct val="115000"/>
              </a:lnSpc>
              <a:spcBef>
                <a:spcPts val="0"/>
              </a:spcBef>
              <a:spcAft>
                <a:spcPts val="1600"/>
              </a:spcAft>
              <a:buClr>
                <a:schemeClr val="dk2"/>
              </a:buClr>
              <a:defRPr>
                <a:solidFill>
                  <a:schemeClr val="dk2"/>
                </a:solidFill>
              </a:defRPr>
            </a:lvl4pPr>
            <a:lvl5pPr lvl="4" rtl="0">
              <a:lnSpc>
                <a:spcPct val="115000"/>
              </a:lnSpc>
              <a:spcBef>
                <a:spcPts val="0"/>
              </a:spcBef>
              <a:spcAft>
                <a:spcPts val="1600"/>
              </a:spcAft>
              <a:buClr>
                <a:schemeClr val="dk2"/>
              </a:buClr>
              <a:defRPr>
                <a:solidFill>
                  <a:schemeClr val="dk2"/>
                </a:solidFill>
              </a:defRPr>
            </a:lvl5pPr>
            <a:lvl6pPr lvl="5" rtl="0">
              <a:lnSpc>
                <a:spcPct val="115000"/>
              </a:lnSpc>
              <a:spcBef>
                <a:spcPts val="0"/>
              </a:spcBef>
              <a:spcAft>
                <a:spcPts val="1600"/>
              </a:spcAft>
              <a:buClr>
                <a:schemeClr val="dk2"/>
              </a:buClr>
              <a:defRPr>
                <a:solidFill>
                  <a:schemeClr val="dk2"/>
                </a:solidFill>
              </a:defRPr>
            </a:lvl6pPr>
            <a:lvl7pPr lvl="6" rtl="0">
              <a:lnSpc>
                <a:spcPct val="115000"/>
              </a:lnSpc>
              <a:spcBef>
                <a:spcPts val="0"/>
              </a:spcBef>
              <a:spcAft>
                <a:spcPts val="1600"/>
              </a:spcAft>
              <a:buClr>
                <a:schemeClr val="dk2"/>
              </a:buClr>
              <a:defRPr>
                <a:solidFill>
                  <a:schemeClr val="dk2"/>
                </a:solidFill>
              </a:defRPr>
            </a:lvl7pPr>
            <a:lvl8pPr lvl="7" rtl="0">
              <a:lnSpc>
                <a:spcPct val="115000"/>
              </a:lnSpc>
              <a:spcBef>
                <a:spcPts val="0"/>
              </a:spcBef>
              <a:spcAft>
                <a:spcPts val="1600"/>
              </a:spcAft>
              <a:buClr>
                <a:schemeClr val="dk2"/>
              </a:buClr>
              <a:defRPr>
                <a:solidFill>
                  <a:schemeClr val="dk2"/>
                </a:solidFill>
              </a:defRPr>
            </a:lvl8pPr>
            <a:lvl9pPr lvl="8" rtl="0">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6217622"/>
            <a:ext cx="548700" cy="5247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0" name="Shape 50"/>
        <p:cNvGrpSpPr/>
        <p:nvPr/>
      </p:nvGrpSpPr>
      <p:grpSpPr>
        <a:xfrm>
          <a:off x="0" y="0"/>
          <a:ext cx="0" cy="0"/>
          <a:chOff x="0" y="0"/>
          <a:chExt cx="0" cy="0"/>
        </a:xfrm>
      </p:grpSpPr>
      <p:sp>
        <p:nvSpPr>
          <p:cNvPr id="51" name="Shape 51"/>
          <p:cNvSpPr txBox="1"/>
          <p:nvPr>
            <p:ph idx="1" type="body"/>
          </p:nvPr>
        </p:nvSpPr>
        <p:spPr>
          <a:xfrm>
            <a:off x="723800" y="1053566"/>
            <a:ext cx="8190300" cy="5462700"/>
          </a:xfrm>
          <a:prstGeom prst="rect">
            <a:avLst/>
          </a:prstGeom>
          <a:noFill/>
          <a:ln>
            <a:noFill/>
          </a:ln>
        </p:spPr>
        <p:txBody>
          <a:bodyPr anchorCtr="0" anchor="t" bIns="91425" lIns="91425" rIns="91425" tIns="91425"/>
          <a:lstStyle>
            <a:lvl1pPr lvl="0" rtl="0">
              <a:spcBef>
                <a:spcPts val="600"/>
              </a:spcBef>
              <a:buClr>
                <a:srgbClr val="2A73CC"/>
              </a:buClr>
              <a:buSzPct val="100000"/>
              <a:buFont typeface="Open Sans"/>
              <a:buChar char="▪"/>
              <a:defRPr sz="1800">
                <a:latin typeface="Open Sans"/>
                <a:ea typeface="Open Sans"/>
                <a:cs typeface="Open Sans"/>
                <a:sym typeface="Open Sans"/>
              </a:defRPr>
            </a:lvl1pPr>
            <a:lvl2pPr lvl="1" rtl="0">
              <a:spcBef>
                <a:spcPts val="480"/>
              </a:spcBef>
              <a:buClr>
                <a:srgbClr val="2A73CC"/>
              </a:buClr>
              <a:buSzPct val="100000"/>
              <a:buFont typeface="Open Sans"/>
              <a:buChar char="▫"/>
              <a:defRPr sz="1800">
                <a:latin typeface="Open Sans"/>
                <a:ea typeface="Open Sans"/>
                <a:cs typeface="Open Sans"/>
                <a:sym typeface="Open Sans"/>
              </a:defRPr>
            </a:lvl2pPr>
            <a:lvl3pPr lvl="2" rtl="0">
              <a:spcBef>
                <a:spcPts val="480"/>
              </a:spcBef>
              <a:buClr>
                <a:srgbClr val="2A73CC"/>
              </a:buClr>
              <a:buSzPct val="100000"/>
              <a:buFont typeface="Open Sans"/>
              <a:buChar char="▸"/>
              <a:defRPr sz="1800">
                <a:latin typeface="Open Sans"/>
                <a:ea typeface="Open Sans"/>
                <a:cs typeface="Open Sans"/>
                <a:sym typeface="Open Sans"/>
              </a:defRPr>
            </a:lvl3pPr>
            <a:lvl4pPr lvl="3" rtl="0">
              <a:spcBef>
                <a:spcPts val="360"/>
              </a:spcBef>
              <a:buClr>
                <a:srgbClr val="2A73CC"/>
              </a:buClr>
              <a:buSzPct val="100000"/>
              <a:buFont typeface="Open Sans"/>
              <a:buChar char="▹"/>
              <a:defRPr sz="1800">
                <a:latin typeface="Open Sans"/>
                <a:ea typeface="Open Sans"/>
                <a:cs typeface="Open Sans"/>
                <a:sym typeface="Open Sans"/>
              </a:defRPr>
            </a:lvl4pPr>
            <a:lvl5pPr lvl="4" rtl="0">
              <a:spcBef>
                <a:spcPts val="360"/>
              </a:spcBef>
              <a:buSzPct val="100000"/>
              <a:buFont typeface="Open Sans"/>
              <a:buChar char="▹"/>
              <a:defRPr sz="1800">
                <a:latin typeface="Open Sans"/>
                <a:ea typeface="Open Sans"/>
                <a:cs typeface="Open Sans"/>
                <a:sym typeface="Open Sans"/>
              </a:defRPr>
            </a:lvl5pPr>
            <a:lvl6pPr lvl="5" rtl="0">
              <a:spcBef>
                <a:spcPts val="360"/>
              </a:spcBef>
              <a:buSzPct val="100000"/>
              <a:buFont typeface="Open Sans"/>
              <a:buChar char="▹"/>
              <a:defRPr sz="1800">
                <a:latin typeface="Open Sans"/>
                <a:ea typeface="Open Sans"/>
                <a:cs typeface="Open Sans"/>
                <a:sym typeface="Open Sans"/>
              </a:defRPr>
            </a:lvl6pPr>
            <a:lvl7pPr lvl="6" rtl="0">
              <a:spcBef>
                <a:spcPts val="360"/>
              </a:spcBef>
              <a:buSzPct val="100000"/>
              <a:buFont typeface="Open Sans"/>
              <a:buChar char="▹"/>
              <a:defRPr sz="1800">
                <a:latin typeface="Open Sans"/>
                <a:ea typeface="Open Sans"/>
                <a:cs typeface="Open Sans"/>
                <a:sym typeface="Open Sans"/>
              </a:defRPr>
            </a:lvl7pPr>
            <a:lvl8pPr lvl="7" rtl="0">
              <a:spcBef>
                <a:spcPts val="360"/>
              </a:spcBef>
              <a:buSzPct val="100000"/>
              <a:buFont typeface="Open Sans"/>
              <a:buChar char="▹"/>
              <a:defRPr sz="1800">
                <a:latin typeface="Open Sans"/>
                <a:ea typeface="Open Sans"/>
                <a:cs typeface="Open Sans"/>
                <a:sym typeface="Open Sans"/>
              </a:defRPr>
            </a:lvl8pPr>
            <a:lvl9pPr lvl="8" rtl="0">
              <a:spcBef>
                <a:spcPts val="360"/>
              </a:spcBef>
              <a:buSzPct val="100000"/>
              <a:buFont typeface="Open Sans"/>
              <a:buChar char="▹"/>
              <a:defRPr sz="1800">
                <a:latin typeface="Open Sans"/>
                <a:ea typeface="Open Sans"/>
                <a:cs typeface="Open Sans"/>
                <a:sym typeface="Open Sans"/>
              </a:defRPr>
            </a:lvl9pPr>
          </a:lstStyle>
          <a:p/>
        </p:txBody>
      </p:sp>
      <p:sp>
        <p:nvSpPr>
          <p:cNvPr id="52" name="Shape 52"/>
          <p:cNvSpPr txBox="1"/>
          <p:nvPr>
            <p:ph idx="12" type="sldNum"/>
          </p:nvPr>
        </p:nvSpPr>
        <p:spPr>
          <a:xfrm>
            <a:off x="8693156" y="6333133"/>
            <a:ext cx="344400" cy="524700"/>
          </a:xfrm>
          <a:prstGeom prst="rect">
            <a:avLst/>
          </a:prstGeom>
          <a:noFill/>
          <a:ln>
            <a:noFill/>
          </a:ln>
        </p:spPr>
        <p:txBody>
          <a:bodyPr anchorCtr="0" anchor="ctr" bIns="91425" lIns="91425" rIns="91425" tIns="91425">
            <a:noAutofit/>
          </a:bodyPr>
          <a:lstStyle/>
          <a:p>
            <a:pPr lvl="0" rtl="0" algn="ctr">
              <a:spcBef>
                <a:spcPts val="0"/>
              </a:spcBef>
              <a:buNone/>
            </a:pPr>
            <a:fld id="{00000000-1234-1234-1234-123412341234}" type="slidenum">
              <a:rPr b="0" lang="en" sz="1000">
                <a:solidFill>
                  <a:srgbClr val="2A73CC"/>
                </a:solidFill>
                <a:latin typeface="Open Sans"/>
                <a:ea typeface="Open Sans"/>
                <a:cs typeface="Open Sans"/>
                <a:sym typeface="Open Sans"/>
              </a:rPr>
              <a:t>‹#›</a:t>
            </a:fld>
          </a:p>
        </p:txBody>
      </p:sp>
      <p:sp>
        <p:nvSpPr>
          <p:cNvPr id="53" name="Shape 53"/>
          <p:cNvSpPr txBox="1"/>
          <p:nvPr>
            <p:ph type="title"/>
          </p:nvPr>
        </p:nvSpPr>
        <p:spPr>
          <a:xfrm>
            <a:off x="844425" y="203200"/>
            <a:ext cx="7900800" cy="1706400"/>
          </a:xfrm>
          <a:prstGeom prst="rect">
            <a:avLst/>
          </a:prstGeom>
          <a:noFill/>
          <a:ln>
            <a:noFill/>
          </a:ln>
        </p:spPr>
        <p:txBody>
          <a:bodyPr anchorCtr="0" anchor="t" bIns="91425" lIns="91425" rIns="91425" tIns="91425"/>
          <a:lstStyle>
            <a:lvl1pPr lvl="0" rtl="0">
              <a:spcBef>
                <a:spcPts val="0"/>
              </a:spcBef>
              <a:buSzPct val="100000"/>
              <a:buFont typeface="Merriweather"/>
              <a:buNone/>
              <a:defRPr sz="3200">
                <a:latin typeface="Merriweather"/>
                <a:ea typeface="Merriweather"/>
                <a:cs typeface="Merriweather"/>
                <a:sym typeface="Merriweather"/>
              </a:defRPr>
            </a:lvl1pPr>
            <a:lvl2pPr lvl="1" rtl="0">
              <a:spcBef>
                <a:spcPts val="0"/>
              </a:spcBef>
              <a:buSzPct val="100000"/>
              <a:buFont typeface="Open Sans"/>
              <a:buNone/>
              <a:defRPr b="1" sz="2600">
                <a:latin typeface="Open Sans"/>
                <a:ea typeface="Open Sans"/>
                <a:cs typeface="Open Sans"/>
                <a:sym typeface="Open Sans"/>
              </a:defRPr>
            </a:lvl2pPr>
            <a:lvl3pPr lvl="2" rtl="0">
              <a:spcBef>
                <a:spcPts val="0"/>
              </a:spcBef>
              <a:buSzPct val="100000"/>
              <a:buFont typeface="Open Sans"/>
              <a:buNone/>
              <a:defRPr b="1" sz="2600">
                <a:latin typeface="Open Sans"/>
                <a:ea typeface="Open Sans"/>
                <a:cs typeface="Open Sans"/>
                <a:sym typeface="Open Sans"/>
              </a:defRPr>
            </a:lvl3pPr>
            <a:lvl4pPr lvl="3" rtl="0">
              <a:spcBef>
                <a:spcPts val="0"/>
              </a:spcBef>
              <a:buSzPct val="100000"/>
              <a:buFont typeface="Open Sans"/>
              <a:buNone/>
              <a:defRPr b="1" sz="2600">
                <a:latin typeface="Open Sans"/>
                <a:ea typeface="Open Sans"/>
                <a:cs typeface="Open Sans"/>
                <a:sym typeface="Open Sans"/>
              </a:defRPr>
            </a:lvl4pPr>
            <a:lvl5pPr lvl="4" rtl="0">
              <a:spcBef>
                <a:spcPts val="0"/>
              </a:spcBef>
              <a:buSzPct val="100000"/>
              <a:buFont typeface="Open Sans"/>
              <a:buNone/>
              <a:defRPr b="1" sz="2600">
                <a:latin typeface="Open Sans"/>
                <a:ea typeface="Open Sans"/>
                <a:cs typeface="Open Sans"/>
                <a:sym typeface="Open Sans"/>
              </a:defRPr>
            </a:lvl5pPr>
            <a:lvl6pPr lvl="5" rtl="0">
              <a:spcBef>
                <a:spcPts val="0"/>
              </a:spcBef>
              <a:buSzPct val="100000"/>
              <a:buFont typeface="Open Sans"/>
              <a:buNone/>
              <a:defRPr b="1" sz="2600">
                <a:latin typeface="Open Sans"/>
                <a:ea typeface="Open Sans"/>
                <a:cs typeface="Open Sans"/>
                <a:sym typeface="Open Sans"/>
              </a:defRPr>
            </a:lvl6pPr>
            <a:lvl7pPr lvl="6" rtl="0">
              <a:spcBef>
                <a:spcPts val="0"/>
              </a:spcBef>
              <a:buSzPct val="100000"/>
              <a:buFont typeface="Open Sans"/>
              <a:buNone/>
              <a:defRPr b="1" sz="2600">
                <a:latin typeface="Open Sans"/>
                <a:ea typeface="Open Sans"/>
                <a:cs typeface="Open Sans"/>
                <a:sym typeface="Open Sans"/>
              </a:defRPr>
            </a:lvl7pPr>
            <a:lvl8pPr lvl="7" rtl="0">
              <a:spcBef>
                <a:spcPts val="0"/>
              </a:spcBef>
              <a:buSzPct val="100000"/>
              <a:buFont typeface="Open Sans"/>
              <a:buNone/>
              <a:defRPr b="1" sz="2600">
                <a:latin typeface="Open Sans"/>
                <a:ea typeface="Open Sans"/>
                <a:cs typeface="Open Sans"/>
                <a:sym typeface="Open Sans"/>
              </a:defRPr>
            </a:lvl8pPr>
            <a:lvl9pPr lvl="8" rtl="0">
              <a:spcBef>
                <a:spcPts val="0"/>
              </a:spcBef>
              <a:buSzPct val="100000"/>
              <a:buFont typeface="Open Sans"/>
              <a:buNone/>
              <a:defRPr b="1" sz="2600">
                <a:latin typeface="Open Sans"/>
                <a:ea typeface="Open Sans"/>
                <a:cs typeface="Open Sans"/>
                <a:sym typeface="Open Sans"/>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97" name="Shape 197"/>
        <p:cNvGrpSpPr/>
        <p:nvPr/>
      </p:nvGrpSpPr>
      <p:grpSpPr>
        <a:xfrm>
          <a:off x="0" y="0"/>
          <a:ext cx="0" cy="0"/>
          <a:chOff x="0" y="0"/>
          <a:chExt cx="0" cy="0"/>
        </a:xfrm>
      </p:grpSpPr>
      <p:sp>
        <p:nvSpPr>
          <p:cNvPr id="198" name="Shape 198"/>
          <p:cNvSpPr txBox="1"/>
          <p:nvPr>
            <p:ph idx="1" type="body"/>
          </p:nvPr>
        </p:nvSpPr>
        <p:spPr>
          <a:xfrm>
            <a:off x="374500" y="1374235"/>
            <a:ext cx="8656500" cy="4197900"/>
          </a:xfrm>
          <a:prstGeom prst="rect">
            <a:avLst/>
          </a:prstGeom>
          <a:noFill/>
          <a:ln>
            <a:noFill/>
          </a:ln>
        </p:spPr>
        <p:txBody>
          <a:bodyPr anchorCtr="0" anchor="t" bIns="91425" lIns="91425" rIns="91425" tIns="91425"/>
          <a:lstStyle>
            <a:lvl1pPr lvl="0" rtl="0">
              <a:spcBef>
                <a:spcPts val="600"/>
              </a:spcBef>
              <a:buClr>
                <a:srgbClr val="2A73CC"/>
              </a:buClr>
              <a:buSzPct val="100000"/>
              <a:buFont typeface="Open Sans"/>
              <a:buChar char="▪"/>
              <a:defRPr sz="1800">
                <a:latin typeface="Open Sans"/>
                <a:ea typeface="Open Sans"/>
                <a:cs typeface="Open Sans"/>
                <a:sym typeface="Open Sans"/>
              </a:defRPr>
            </a:lvl1pPr>
            <a:lvl2pPr lvl="1" rtl="0">
              <a:spcBef>
                <a:spcPts val="480"/>
              </a:spcBef>
              <a:buClr>
                <a:srgbClr val="2A73CC"/>
              </a:buClr>
              <a:buSzPct val="100000"/>
              <a:buFont typeface="Open Sans"/>
              <a:buChar char="▫"/>
              <a:defRPr sz="1800">
                <a:latin typeface="Open Sans"/>
                <a:ea typeface="Open Sans"/>
                <a:cs typeface="Open Sans"/>
                <a:sym typeface="Open Sans"/>
              </a:defRPr>
            </a:lvl2pPr>
            <a:lvl3pPr lvl="2" rtl="0">
              <a:spcBef>
                <a:spcPts val="480"/>
              </a:spcBef>
              <a:buClr>
                <a:srgbClr val="2A73CC"/>
              </a:buClr>
              <a:buSzPct val="100000"/>
              <a:buFont typeface="Open Sans"/>
              <a:buChar char="▸"/>
              <a:defRPr sz="1800">
                <a:latin typeface="Open Sans"/>
                <a:ea typeface="Open Sans"/>
                <a:cs typeface="Open Sans"/>
                <a:sym typeface="Open Sans"/>
              </a:defRPr>
            </a:lvl3pPr>
            <a:lvl4pPr lvl="3" rtl="0">
              <a:spcBef>
                <a:spcPts val="360"/>
              </a:spcBef>
              <a:buClr>
                <a:srgbClr val="2A73CC"/>
              </a:buClr>
              <a:buSzPct val="100000"/>
              <a:buFont typeface="Open Sans"/>
              <a:buChar char="▹"/>
              <a:defRPr sz="1800">
                <a:latin typeface="Open Sans"/>
                <a:ea typeface="Open Sans"/>
                <a:cs typeface="Open Sans"/>
                <a:sym typeface="Open Sans"/>
              </a:defRPr>
            </a:lvl4pPr>
            <a:lvl5pPr lvl="4" rtl="0">
              <a:spcBef>
                <a:spcPts val="360"/>
              </a:spcBef>
              <a:buSzPct val="100000"/>
              <a:buFont typeface="Open Sans"/>
              <a:buChar char="▹"/>
              <a:defRPr sz="1800">
                <a:latin typeface="Open Sans"/>
                <a:ea typeface="Open Sans"/>
                <a:cs typeface="Open Sans"/>
                <a:sym typeface="Open Sans"/>
              </a:defRPr>
            </a:lvl5pPr>
            <a:lvl6pPr lvl="5" rtl="0">
              <a:spcBef>
                <a:spcPts val="360"/>
              </a:spcBef>
              <a:buSzPct val="100000"/>
              <a:buFont typeface="Open Sans"/>
              <a:buChar char="▹"/>
              <a:defRPr sz="1800">
                <a:latin typeface="Open Sans"/>
                <a:ea typeface="Open Sans"/>
                <a:cs typeface="Open Sans"/>
                <a:sym typeface="Open Sans"/>
              </a:defRPr>
            </a:lvl6pPr>
            <a:lvl7pPr lvl="6" rtl="0">
              <a:spcBef>
                <a:spcPts val="360"/>
              </a:spcBef>
              <a:buSzPct val="100000"/>
              <a:buFont typeface="Open Sans"/>
              <a:buChar char="▹"/>
              <a:defRPr sz="1800">
                <a:latin typeface="Open Sans"/>
                <a:ea typeface="Open Sans"/>
                <a:cs typeface="Open Sans"/>
                <a:sym typeface="Open Sans"/>
              </a:defRPr>
            </a:lvl7pPr>
            <a:lvl8pPr lvl="7" rtl="0">
              <a:spcBef>
                <a:spcPts val="360"/>
              </a:spcBef>
              <a:buSzPct val="100000"/>
              <a:buFont typeface="Open Sans"/>
              <a:buChar char="▹"/>
              <a:defRPr sz="1800">
                <a:latin typeface="Open Sans"/>
                <a:ea typeface="Open Sans"/>
                <a:cs typeface="Open Sans"/>
                <a:sym typeface="Open Sans"/>
              </a:defRPr>
            </a:lvl8pPr>
            <a:lvl9pPr lvl="8" rtl="0">
              <a:spcBef>
                <a:spcPts val="360"/>
              </a:spcBef>
              <a:buSzPct val="100000"/>
              <a:buFont typeface="Open Sans"/>
              <a:buChar char="▹"/>
              <a:defRPr sz="1800">
                <a:latin typeface="Open Sans"/>
                <a:ea typeface="Open Sans"/>
                <a:cs typeface="Open Sans"/>
                <a:sym typeface="Open Sans"/>
              </a:defRPr>
            </a:lvl9pPr>
          </a:lstStyle>
          <a:p/>
        </p:txBody>
      </p:sp>
      <p:sp>
        <p:nvSpPr>
          <p:cNvPr id="199" name="Shape 199"/>
          <p:cNvSpPr txBox="1"/>
          <p:nvPr>
            <p:ph type="title"/>
          </p:nvPr>
        </p:nvSpPr>
        <p:spPr>
          <a:xfrm>
            <a:off x="381000" y="496133"/>
            <a:ext cx="8656500" cy="905700"/>
          </a:xfrm>
          <a:prstGeom prst="rect">
            <a:avLst/>
          </a:prstGeom>
          <a:noFill/>
          <a:ln>
            <a:noFill/>
          </a:ln>
        </p:spPr>
        <p:txBody>
          <a:bodyPr anchorCtr="0" anchor="b" bIns="91425" lIns="91425" rIns="91425" tIns="91425"/>
          <a:lstStyle>
            <a:lvl1pPr lvl="0" rtl="0">
              <a:spcBef>
                <a:spcPts val="0"/>
              </a:spcBef>
              <a:buSzPct val="100000"/>
              <a:buFont typeface="Merriweather"/>
              <a:buNone/>
              <a:defRPr sz="3200">
                <a:latin typeface="Merriweather"/>
                <a:ea typeface="Merriweather"/>
                <a:cs typeface="Merriweather"/>
                <a:sym typeface="Merriweather"/>
              </a:defRPr>
            </a:lvl1pPr>
            <a:lvl2pPr lvl="1" rtl="0">
              <a:spcBef>
                <a:spcPts val="0"/>
              </a:spcBef>
              <a:buSzPct val="100000"/>
              <a:buFont typeface="Open Sans"/>
              <a:buNone/>
              <a:defRPr b="1" sz="2600">
                <a:latin typeface="Open Sans"/>
                <a:ea typeface="Open Sans"/>
                <a:cs typeface="Open Sans"/>
                <a:sym typeface="Open Sans"/>
              </a:defRPr>
            </a:lvl2pPr>
            <a:lvl3pPr lvl="2" rtl="0">
              <a:spcBef>
                <a:spcPts val="0"/>
              </a:spcBef>
              <a:buSzPct val="100000"/>
              <a:buFont typeface="Open Sans"/>
              <a:buNone/>
              <a:defRPr b="1" sz="2600">
                <a:latin typeface="Open Sans"/>
                <a:ea typeface="Open Sans"/>
                <a:cs typeface="Open Sans"/>
                <a:sym typeface="Open Sans"/>
              </a:defRPr>
            </a:lvl3pPr>
            <a:lvl4pPr lvl="3" rtl="0">
              <a:spcBef>
                <a:spcPts val="0"/>
              </a:spcBef>
              <a:buSzPct val="100000"/>
              <a:buFont typeface="Open Sans"/>
              <a:buNone/>
              <a:defRPr b="1" sz="2600">
                <a:latin typeface="Open Sans"/>
                <a:ea typeface="Open Sans"/>
                <a:cs typeface="Open Sans"/>
                <a:sym typeface="Open Sans"/>
              </a:defRPr>
            </a:lvl4pPr>
            <a:lvl5pPr lvl="4" rtl="0">
              <a:spcBef>
                <a:spcPts val="0"/>
              </a:spcBef>
              <a:buSzPct val="100000"/>
              <a:buFont typeface="Open Sans"/>
              <a:buNone/>
              <a:defRPr b="1" sz="2600">
                <a:latin typeface="Open Sans"/>
                <a:ea typeface="Open Sans"/>
                <a:cs typeface="Open Sans"/>
                <a:sym typeface="Open Sans"/>
              </a:defRPr>
            </a:lvl5pPr>
            <a:lvl6pPr lvl="5" rtl="0">
              <a:spcBef>
                <a:spcPts val="0"/>
              </a:spcBef>
              <a:buSzPct val="100000"/>
              <a:buFont typeface="Open Sans"/>
              <a:buNone/>
              <a:defRPr b="1" sz="2600">
                <a:latin typeface="Open Sans"/>
                <a:ea typeface="Open Sans"/>
                <a:cs typeface="Open Sans"/>
                <a:sym typeface="Open Sans"/>
              </a:defRPr>
            </a:lvl6pPr>
            <a:lvl7pPr lvl="6" rtl="0">
              <a:spcBef>
                <a:spcPts val="0"/>
              </a:spcBef>
              <a:buSzPct val="100000"/>
              <a:buFont typeface="Open Sans"/>
              <a:buNone/>
              <a:defRPr b="1" sz="2600">
                <a:latin typeface="Open Sans"/>
                <a:ea typeface="Open Sans"/>
                <a:cs typeface="Open Sans"/>
                <a:sym typeface="Open Sans"/>
              </a:defRPr>
            </a:lvl7pPr>
            <a:lvl8pPr lvl="7" rtl="0">
              <a:spcBef>
                <a:spcPts val="0"/>
              </a:spcBef>
              <a:buSzPct val="100000"/>
              <a:buFont typeface="Open Sans"/>
              <a:buNone/>
              <a:defRPr b="1" sz="2600">
                <a:latin typeface="Open Sans"/>
                <a:ea typeface="Open Sans"/>
                <a:cs typeface="Open Sans"/>
                <a:sym typeface="Open Sans"/>
              </a:defRPr>
            </a:lvl8pPr>
            <a:lvl9pPr lvl="8" rtl="0">
              <a:spcBef>
                <a:spcPts val="0"/>
              </a:spcBef>
              <a:buSzPct val="100000"/>
              <a:buFont typeface="Open Sans"/>
              <a:buNone/>
              <a:defRPr b="1" sz="2600">
                <a:latin typeface="Open Sans"/>
                <a:ea typeface="Open Sans"/>
                <a:cs typeface="Open Sans"/>
                <a:sym typeface="Open Sans"/>
              </a:defRPr>
            </a:lvl9pPr>
          </a:lstStyle>
          <a:p/>
        </p:txBody>
      </p:sp>
      <p:sp>
        <p:nvSpPr>
          <p:cNvPr id="200" name="Shape 200"/>
          <p:cNvSpPr txBox="1"/>
          <p:nvPr>
            <p:ph idx="12" type="sldNum"/>
          </p:nvPr>
        </p:nvSpPr>
        <p:spPr>
          <a:xfrm>
            <a:off x="8693156" y="6333133"/>
            <a:ext cx="344400" cy="524700"/>
          </a:xfrm>
          <a:prstGeom prst="rect">
            <a:avLst/>
          </a:prstGeom>
          <a:noFill/>
          <a:ln>
            <a:noFill/>
          </a:ln>
        </p:spPr>
        <p:txBody>
          <a:bodyPr anchorCtr="0" anchor="ctr" bIns="91425" lIns="91425" rIns="91425" tIns="91425">
            <a:noAutofit/>
          </a:bodyPr>
          <a:lstStyle/>
          <a:p>
            <a:pPr lvl="0" rtl="0" algn="ctr">
              <a:spcBef>
                <a:spcPts val="0"/>
              </a:spcBef>
              <a:buNone/>
            </a:pPr>
            <a:fld id="{00000000-1234-1234-1234-123412341234}" type="slidenum">
              <a:rPr b="0" lang="en" sz="1000">
                <a:solidFill>
                  <a:srgbClr val="2A73CC"/>
                </a:solidFill>
                <a:latin typeface="Open Sans"/>
                <a:ea typeface="Open Sans"/>
                <a:cs typeface="Open Sans"/>
                <a:sym typeface="Open Sans"/>
              </a:rPr>
              <a:t>‹#›</a:t>
            </a:fld>
          </a:p>
        </p:txBody>
      </p:sp>
    </p:spTree>
  </p:cSld>
  <p:clrMap accent1="accent1" accent2="accent2" accent3="accent3" accent4="accent4" accent5="accent5" accent6="accent6" bg1="lt1" bg2="dk2" tx1="dk1" tx2="lt2" folHlink="folHlink" hlink="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 id="2147483702" r:id="rId20"/>
    <p:sldLayoutId id="2147483703"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337" name="Shape 337"/>
        <p:cNvGrpSpPr/>
        <p:nvPr/>
      </p:nvGrpSpPr>
      <p:grpSpPr>
        <a:xfrm>
          <a:off x="0" y="0"/>
          <a:ext cx="0" cy="0"/>
          <a:chOff x="0" y="0"/>
          <a:chExt cx="0" cy="0"/>
        </a:xfrm>
      </p:grpSpPr>
      <p:sp>
        <p:nvSpPr>
          <p:cNvPr id="338" name="Shape 338"/>
          <p:cNvSpPr txBox="1"/>
          <p:nvPr>
            <p:ph type="title"/>
          </p:nvPr>
        </p:nvSpPr>
        <p:spPr>
          <a:xfrm>
            <a:off x="311700" y="593366"/>
            <a:ext cx="8520600" cy="7634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2800" u="none" cap="none" strike="noStrike">
                <a:solidFill>
                  <a:schemeClr val="dk1"/>
                </a:solidFill>
                <a:latin typeface="Arial"/>
                <a:ea typeface="Arial"/>
                <a:cs typeface="Arial"/>
                <a:sym typeface="Arial"/>
              </a:defRPr>
            </a:lvl1pPr>
            <a:lvl2pPr indent="0" lvl="1" marL="0" marR="0" rtl="0" algn="l">
              <a:spcBef>
                <a:spcPts val="0"/>
              </a:spcBef>
              <a:buClr>
                <a:schemeClr val="dk1"/>
              </a:buClr>
              <a:buFont typeface="Arial"/>
              <a:buNone/>
              <a:defRPr b="0" i="0" sz="2800" u="none" cap="none" strike="noStrike">
                <a:solidFill>
                  <a:schemeClr val="dk1"/>
                </a:solidFill>
              </a:defRPr>
            </a:lvl2pPr>
            <a:lvl3pPr indent="0" lvl="2" marL="0" marR="0" rtl="0" algn="l">
              <a:spcBef>
                <a:spcPts val="0"/>
              </a:spcBef>
              <a:buClr>
                <a:schemeClr val="dk1"/>
              </a:buClr>
              <a:buFont typeface="Arial"/>
              <a:buNone/>
              <a:defRPr b="0" i="0" sz="2800" u="none" cap="none" strike="noStrike">
                <a:solidFill>
                  <a:schemeClr val="dk1"/>
                </a:solidFill>
              </a:defRPr>
            </a:lvl3pPr>
            <a:lvl4pPr indent="0" lvl="3" marL="0" marR="0" rtl="0" algn="l">
              <a:spcBef>
                <a:spcPts val="0"/>
              </a:spcBef>
              <a:buClr>
                <a:schemeClr val="dk1"/>
              </a:buClr>
              <a:buFont typeface="Arial"/>
              <a:buNone/>
              <a:defRPr b="0" i="0" sz="2800" u="none" cap="none" strike="noStrike">
                <a:solidFill>
                  <a:schemeClr val="dk1"/>
                </a:solidFill>
              </a:defRPr>
            </a:lvl4pPr>
            <a:lvl5pPr indent="0" lvl="4" marL="0" marR="0" rtl="0" algn="l">
              <a:spcBef>
                <a:spcPts val="0"/>
              </a:spcBef>
              <a:buClr>
                <a:schemeClr val="dk1"/>
              </a:buClr>
              <a:buFont typeface="Arial"/>
              <a:buNone/>
              <a:defRPr b="0" i="0" sz="2800" u="none" cap="none" strike="noStrike">
                <a:solidFill>
                  <a:schemeClr val="dk1"/>
                </a:solidFill>
              </a:defRPr>
            </a:lvl5pPr>
            <a:lvl6pPr indent="0" lvl="5" marL="0" marR="0" rtl="0" algn="l">
              <a:spcBef>
                <a:spcPts val="0"/>
              </a:spcBef>
              <a:buClr>
                <a:schemeClr val="dk1"/>
              </a:buClr>
              <a:buFont typeface="Arial"/>
              <a:buNone/>
              <a:defRPr b="0" i="0" sz="2800" u="none" cap="none" strike="noStrike">
                <a:solidFill>
                  <a:schemeClr val="dk1"/>
                </a:solidFill>
              </a:defRPr>
            </a:lvl6pPr>
            <a:lvl7pPr indent="0" lvl="6" marL="0" marR="0" rtl="0" algn="l">
              <a:spcBef>
                <a:spcPts val="0"/>
              </a:spcBef>
              <a:buClr>
                <a:schemeClr val="dk1"/>
              </a:buClr>
              <a:buFont typeface="Arial"/>
              <a:buNone/>
              <a:defRPr b="0" i="0" sz="2800" u="none" cap="none" strike="noStrike">
                <a:solidFill>
                  <a:schemeClr val="dk1"/>
                </a:solidFill>
              </a:defRPr>
            </a:lvl7pPr>
            <a:lvl8pPr indent="0" lvl="7" marL="0" marR="0" rtl="0" algn="l">
              <a:spcBef>
                <a:spcPts val="0"/>
              </a:spcBef>
              <a:buClr>
                <a:schemeClr val="dk1"/>
              </a:buClr>
              <a:buFont typeface="Arial"/>
              <a:buNone/>
              <a:defRPr b="0" i="0" sz="2800" u="none" cap="none" strike="noStrike">
                <a:solidFill>
                  <a:schemeClr val="dk1"/>
                </a:solidFill>
              </a:defRPr>
            </a:lvl8pPr>
            <a:lvl9pPr indent="0" lvl="8" marL="0" marR="0" rtl="0" algn="l">
              <a:spcBef>
                <a:spcPts val="0"/>
              </a:spcBef>
              <a:buClr>
                <a:schemeClr val="dk1"/>
              </a:buClr>
              <a:buFont typeface="Arial"/>
              <a:buNone/>
              <a:defRPr b="0" i="0" sz="2800" u="none" cap="none" strike="noStrike">
                <a:solidFill>
                  <a:schemeClr val="dk1"/>
                </a:solidFill>
              </a:defRPr>
            </a:lvl9pPr>
          </a:lstStyle>
          <a:p/>
        </p:txBody>
      </p:sp>
      <p:sp>
        <p:nvSpPr>
          <p:cNvPr id="339" name="Shape 339"/>
          <p:cNvSpPr txBox="1"/>
          <p:nvPr>
            <p:ph idx="1" type="body"/>
          </p:nvPr>
        </p:nvSpPr>
        <p:spPr>
          <a:xfrm>
            <a:off x="311700" y="1536633"/>
            <a:ext cx="8520600" cy="45552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dk2"/>
              </a:buClr>
              <a:buFont typeface="Arial"/>
              <a:buNone/>
              <a:defRPr b="0" i="0" sz="1800" u="none" cap="none" strike="noStrike">
                <a:solidFill>
                  <a:schemeClr val="dk2"/>
                </a:solidFill>
                <a:latin typeface="Arial"/>
                <a:ea typeface="Arial"/>
                <a:cs typeface="Arial"/>
                <a:sym typeface="Arial"/>
              </a:defRPr>
            </a:lvl1pPr>
            <a:lvl2pPr indent="0" lvl="1" marL="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2pPr>
            <a:lvl3pPr indent="0" lvl="2" marL="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3pPr>
            <a:lvl4pPr indent="0" lvl="3" marL="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4pPr>
            <a:lvl5pPr indent="0" lvl="4" marL="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5pPr>
            <a:lvl6pPr indent="0" lvl="5" marL="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6pPr>
            <a:lvl7pPr indent="0" lvl="6" marL="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7pPr>
            <a:lvl8pPr indent="0" lvl="7" marL="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8pPr>
            <a:lvl9pPr indent="0" lvl="8" marL="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9pPr>
          </a:lstStyle>
          <a:p/>
        </p:txBody>
      </p:sp>
      <p:sp>
        <p:nvSpPr>
          <p:cNvPr id="340" name="Shape 340"/>
          <p:cNvSpPr txBox="1"/>
          <p:nvPr>
            <p:ph idx="12" type="sldNum"/>
          </p:nvPr>
        </p:nvSpPr>
        <p:spPr>
          <a:xfrm>
            <a:off x="8472457" y="6217621"/>
            <a:ext cx="548700" cy="5250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3.xml"/><Relationship Id="rId3" Type="http://schemas.openxmlformats.org/officeDocument/2006/relationships/hyperlink" Target="https://www.brown.edu/research/projects/oster/sites/brown.edu.research.projects.oster/files/uploads/Unobservable_Selection_and_Coefficient_Stability_0.pdf"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23.xml"/><Relationship Id="rId3" Type="http://schemas.openxmlformats.org/officeDocument/2006/relationships/image" Target="../media/image20.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26.xml"/><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27.xml"/><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notesSlide" Target="../notesSlides/notesSlide28.xml"/><Relationship Id="rId3"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29.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notesSlide" Target="../notesSlides/notesSlide3.xml"/><Relationship Id="rId3" Type="http://schemas.openxmlformats.org/officeDocument/2006/relationships/hyperlink" Target="https://www.linkedin.com/in/dsgilchrist" TargetMode="External"/><Relationship Id="rId4" Type="http://schemas.openxmlformats.org/officeDocument/2006/relationships/image" Target="../media/image0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notesSlide" Target="../notesSlides/notesSlide30.xml"/><Relationship Id="rId3"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31.xml"/><Relationship Id="rId3"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32.xml"/><Relationship Id="rId3"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notesSlide" Target="../notesSlides/notesSlide33.xml"/><Relationship Id="rId3"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34.xml"/><Relationship Id="rId3"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36.xml"/><Relationship Id="rId3" Type="http://schemas.openxmlformats.org/officeDocument/2006/relationships/image" Target="../media/image2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38.xml"/><Relationship Id="rId3" Type="http://schemas.openxmlformats.org/officeDocument/2006/relationships/image" Target="../media/image1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4.xml"/><Relationship Id="rId3" Type="http://schemas.openxmlformats.org/officeDocument/2006/relationships/image" Target="../media/image06.png"/><Relationship Id="rId4" Type="http://schemas.openxmlformats.org/officeDocument/2006/relationships/image" Target="../media/image0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notesSlide" Target="../notesSlides/notesSlide40.xml"/><Relationship Id="rId3" Type="http://schemas.openxmlformats.org/officeDocument/2006/relationships/image" Target="../media/image1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41.xml"/><Relationship Id="rId3" Type="http://schemas.openxmlformats.org/officeDocument/2006/relationships/image" Target="../media/image2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44.xml"/><Relationship Id="rId3" Type="http://schemas.openxmlformats.org/officeDocument/2006/relationships/image" Target="../media/image2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45.xml"/><Relationship Id="rId3" Type="http://schemas.openxmlformats.org/officeDocument/2006/relationships/image" Target="../media/image2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46.xml"/><Relationship Id="rId3" Type="http://schemas.openxmlformats.org/officeDocument/2006/relationships/image" Target="../media/image2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47.xml"/><Relationship Id="rId3" Type="http://schemas.openxmlformats.org/officeDocument/2006/relationships/image" Target="../media/image2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48.xml"/><Relationship Id="rId3" Type="http://schemas.openxmlformats.org/officeDocument/2006/relationships/image" Target="../media/image2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49.xml"/><Relationship Id="rId3" Type="http://schemas.openxmlformats.org/officeDocument/2006/relationships/image" Target="../media/image27.png"/><Relationship Id="rId4" Type="http://schemas.openxmlformats.org/officeDocument/2006/relationships/image" Target="../media/image26.png"/><Relationship Id="rId5"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notesSlide" Target="../notesSlides/notesSlide50.xml"/><Relationship Id="rId3" Type="http://schemas.openxmlformats.org/officeDocument/2006/relationships/image" Target="../media/image1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51.xml"/><Relationship Id="rId3" Type="http://schemas.openxmlformats.org/officeDocument/2006/relationships/image" Target="../media/image2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52.xml"/><Relationship Id="rId3" Type="http://schemas.openxmlformats.org/officeDocument/2006/relationships/image" Target="../media/image2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notesSlide" Target="../notesSlides/notesSlide53.xml"/><Relationship Id="rId3" Type="http://schemas.openxmlformats.org/officeDocument/2006/relationships/image" Target="../media/image1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54.xml"/><Relationship Id="rId3" Type="http://schemas.openxmlformats.org/officeDocument/2006/relationships/image" Target="../media/image1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55.xml"/><Relationship Id="rId3" Type="http://schemas.openxmlformats.org/officeDocument/2006/relationships/hyperlink" Target="https://medium.com/teconomics-blog/how-to-get-the-price-right-9fda84a33fe5#.otqknr71g" TargetMode="External"/><Relationship Id="rId4" Type="http://schemas.openxmlformats.org/officeDocument/2006/relationships/image" Target="../media/image17.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56.xml"/><Relationship Id="rId3" Type="http://schemas.openxmlformats.org/officeDocument/2006/relationships/image" Target="../media/image17.png"/><Relationship Id="rId4" Type="http://schemas.openxmlformats.org/officeDocument/2006/relationships/image" Target="../media/image28.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57.xml"/><Relationship Id="rId3" Type="http://schemas.openxmlformats.org/officeDocument/2006/relationships/image" Target="../media/image17.png"/><Relationship Id="rId4" Type="http://schemas.openxmlformats.org/officeDocument/2006/relationships/image" Target="../media/image39.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58.xml"/><Relationship Id="rId3" Type="http://schemas.openxmlformats.org/officeDocument/2006/relationships/image" Target="../media/image1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notesSlide" Target="../notesSlides/notesSlide6.xml"/><Relationship Id="rId3" Type="http://schemas.openxmlformats.org/officeDocument/2006/relationships/image" Target="../media/image09.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61.xml"/><Relationship Id="rId3" Type="http://schemas.openxmlformats.org/officeDocument/2006/relationships/image" Target="../media/image20.png"/><Relationship Id="rId4" Type="http://schemas.openxmlformats.org/officeDocument/2006/relationships/image" Target="../media/image17.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62.xml"/><Relationship Id="rId3" Type="http://schemas.openxmlformats.org/officeDocument/2006/relationships/image" Target="../media/image1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63.xml"/><Relationship Id="rId3" Type="http://schemas.openxmlformats.org/officeDocument/2006/relationships/image" Target="../media/image29.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65.xml"/><Relationship Id="rId3" Type="http://schemas.openxmlformats.org/officeDocument/2006/relationships/image" Target="../media/image30.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69.xml"/><Relationship Id="rId3"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7.xml"/><Relationship Id="rId3" Type="http://schemas.openxmlformats.org/officeDocument/2006/relationships/image" Target="../media/image07.png"/><Relationship Id="rId4" Type="http://schemas.openxmlformats.org/officeDocument/2006/relationships/image" Target="../media/image05.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70.xml"/><Relationship Id="rId3" Type="http://schemas.openxmlformats.org/officeDocument/2006/relationships/image" Target="../media/image31.png"/><Relationship Id="rId4" Type="http://schemas.openxmlformats.org/officeDocument/2006/relationships/image" Target="../media/image20.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71.xml"/><Relationship Id="rId3" Type="http://schemas.openxmlformats.org/officeDocument/2006/relationships/image" Target="../media/image20.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72.xml"/><Relationship Id="rId3" Type="http://schemas.openxmlformats.org/officeDocument/2006/relationships/image" Target="../media/image17.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73.xml"/><Relationship Id="rId3" Type="http://schemas.openxmlformats.org/officeDocument/2006/relationships/image" Target="../media/image17.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74.xml"/><Relationship Id="rId3" Type="http://schemas.openxmlformats.org/officeDocument/2006/relationships/image" Target="../media/image12.png"/><Relationship Id="rId4" Type="http://schemas.openxmlformats.org/officeDocument/2006/relationships/image" Target="../media/image35.png"/><Relationship Id="rId5" Type="http://schemas.openxmlformats.org/officeDocument/2006/relationships/image" Target="../media/image32.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77.xml"/><Relationship Id="rId3" Type="http://schemas.openxmlformats.org/officeDocument/2006/relationships/image" Target="../media/image33.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79.xml"/><Relationship Id="rId3" Type="http://schemas.openxmlformats.org/officeDocument/2006/relationships/image" Target="../media/image3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notesSlide" Target="../notesSlides/notesSlide8.xml"/><Relationship Id="rId3" Type="http://schemas.openxmlformats.org/officeDocument/2006/relationships/image" Target="../media/image08.png"/><Relationship Id="rId4" Type="http://schemas.openxmlformats.org/officeDocument/2006/relationships/image" Target="../media/image10.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83.xml"/><Relationship Id="rId3" Type="http://schemas.openxmlformats.org/officeDocument/2006/relationships/hyperlink" Target=" https://github.com/TeconomicsBlog/notebooks/blob/master/CausalInference.ipynb" TargetMode="External"/><Relationship Id="rId4" Type="http://schemas.openxmlformats.org/officeDocument/2006/relationships/hyperlink" Target="https://medium.com/teconomics-blog/5-tricks-when-ab-testing-is-off-the-table-f2637e9f15a5#.rxv9z6m44" TargetMode="External"/><Relationship Id="rId9" Type="http://schemas.openxmlformats.org/officeDocument/2006/relationships/image" Target="../media/image36.png"/><Relationship Id="rId5" Type="http://schemas.openxmlformats.org/officeDocument/2006/relationships/hyperlink" Target="https://medium.com/teconomics-blog/thanks-for-reaching-out-at2014-and-others-fbc5c31a6ff4#.y0z6z3k6l" TargetMode="External"/><Relationship Id="rId6" Type="http://schemas.openxmlformats.org/officeDocument/2006/relationships/hyperlink" Target="https://medium.com/teconomics-blog/thanks-for-reaching-out-at2014-and-others-fbc5c31a6ff4#.y0z6z3k6l" TargetMode="External"/><Relationship Id="rId7" Type="http://schemas.openxmlformats.org/officeDocument/2006/relationships/image" Target="../media/image38.png"/><Relationship Id="rId8" Type="http://schemas.openxmlformats.org/officeDocument/2006/relationships/image" Target="../media/image37.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notesSlide" Target="../notesSlides/notesSlide84.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FEFEF"/>
        </a:solidFill>
      </p:bgPr>
    </p:bg>
    <p:spTree>
      <p:nvGrpSpPr>
        <p:cNvPr id="385" name="Shape 385"/>
        <p:cNvGrpSpPr/>
        <p:nvPr/>
      </p:nvGrpSpPr>
      <p:grpSpPr>
        <a:xfrm>
          <a:off x="0" y="0"/>
          <a:ext cx="0" cy="0"/>
          <a:chOff x="0" y="0"/>
          <a:chExt cx="0" cy="0"/>
        </a:xfrm>
      </p:grpSpPr>
      <p:sp>
        <p:nvSpPr>
          <p:cNvPr id="386" name="Shape 386"/>
          <p:cNvSpPr txBox="1"/>
          <p:nvPr/>
        </p:nvSpPr>
        <p:spPr>
          <a:xfrm>
            <a:off x="1079700" y="4993400"/>
            <a:ext cx="7947600" cy="821100"/>
          </a:xfrm>
          <a:prstGeom prst="rect">
            <a:avLst/>
          </a:prstGeom>
          <a:noFill/>
          <a:ln>
            <a:noFill/>
          </a:ln>
        </p:spPr>
        <p:txBody>
          <a:bodyPr anchorCtr="0" anchor="t" bIns="91425" lIns="91425" rIns="91425" tIns="91425">
            <a:noAutofit/>
          </a:bodyPr>
          <a:lstStyle/>
          <a:p>
            <a:pPr indent="0" lvl="0" marL="0" marR="0" rtl="0" algn="r">
              <a:lnSpc>
                <a:spcPct val="100000"/>
              </a:lnSpc>
              <a:spcBef>
                <a:spcPts val="0"/>
              </a:spcBef>
              <a:spcAft>
                <a:spcPts val="0"/>
              </a:spcAft>
              <a:buClr>
                <a:srgbClr val="FFFFFF"/>
              </a:buClr>
              <a:buSzPct val="25000"/>
              <a:buFont typeface="Raleway"/>
              <a:buNone/>
            </a:pPr>
            <a:r>
              <a:rPr lang="en" sz="3000">
                <a:latin typeface="Open Sans"/>
                <a:ea typeface="Open Sans"/>
                <a:cs typeface="Open Sans"/>
                <a:sym typeface="Open Sans"/>
              </a:rPr>
              <a:t>An Introduction to </a:t>
            </a:r>
            <a:r>
              <a:rPr lang="en" sz="3000">
                <a:solidFill>
                  <a:srgbClr val="2A73CC"/>
                </a:solidFill>
                <a:latin typeface="Open Sans"/>
                <a:ea typeface="Open Sans"/>
                <a:cs typeface="Open Sans"/>
                <a:sym typeface="Open Sans"/>
              </a:rPr>
              <a:t>Causal Inference</a:t>
            </a:r>
            <a:r>
              <a:rPr lang="en" sz="3000">
                <a:latin typeface="Open Sans"/>
                <a:ea typeface="Open Sans"/>
                <a:cs typeface="Open Sans"/>
                <a:sym typeface="Open Sans"/>
              </a:rPr>
              <a:t> in Tech</a:t>
            </a:r>
          </a:p>
        </p:txBody>
      </p:sp>
      <p:sp>
        <p:nvSpPr>
          <p:cNvPr id="387" name="Shape 387"/>
          <p:cNvSpPr txBox="1"/>
          <p:nvPr/>
        </p:nvSpPr>
        <p:spPr>
          <a:xfrm>
            <a:off x="7426525" y="284075"/>
            <a:ext cx="1600500" cy="14094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FFFFF"/>
              </a:buClr>
              <a:buSzPct val="25000"/>
              <a:buFont typeface="Raleway"/>
              <a:buNone/>
            </a:pPr>
            <a:r>
              <a:rPr lang="en" sz="2400">
                <a:solidFill>
                  <a:srgbClr val="2A73CC"/>
                </a:solidFill>
                <a:latin typeface="Merriweather"/>
                <a:ea typeface="Merriweather"/>
                <a:cs typeface="Merriweather"/>
                <a:sym typeface="Merriweather"/>
              </a:rPr>
              <a:t>#ODSC</a:t>
            </a:r>
          </a:p>
        </p:txBody>
      </p:sp>
      <p:sp>
        <p:nvSpPr>
          <p:cNvPr id="388" name="Shape 388"/>
          <p:cNvSpPr txBox="1"/>
          <p:nvPr/>
        </p:nvSpPr>
        <p:spPr>
          <a:xfrm>
            <a:off x="491675" y="284075"/>
            <a:ext cx="6124800" cy="4114800"/>
          </a:xfrm>
          <a:prstGeom prst="rect">
            <a:avLst/>
          </a:prstGeom>
          <a:noFill/>
          <a:ln>
            <a:noFill/>
          </a:ln>
        </p:spPr>
        <p:txBody>
          <a:bodyPr anchorCtr="0" anchor="t" bIns="91425" lIns="91425" rIns="91425" tIns="91425">
            <a:noAutofit/>
          </a:bodyPr>
          <a:lstStyle/>
          <a:p>
            <a:pPr lvl="0" rtl="0">
              <a:spcBef>
                <a:spcPts val="0"/>
              </a:spcBef>
              <a:buNone/>
            </a:pPr>
            <a:r>
              <a:rPr lang="en" sz="4800">
                <a:solidFill>
                  <a:srgbClr val="2A73CC"/>
                </a:solidFill>
                <a:latin typeface="Merriweather"/>
                <a:ea typeface="Merriweather"/>
                <a:cs typeface="Merriweather"/>
                <a:sym typeface="Merriweather"/>
              </a:rPr>
              <a:t>O</a:t>
            </a:r>
            <a:r>
              <a:rPr lang="en" sz="4800">
                <a:latin typeface="Merriweather"/>
                <a:ea typeface="Merriweather"/>
                <a:cs typeface="Merriweather"/>
                <a:sym typeface="Merriweather"/>
              </a:rPr>
              <a:t>PEN </a:t>
            </a:r>
          </a:p>
          <a:p>
            <a:pPr lvl="0" rtl="0">
              <a:spcBef>
                <a:spcPts val="0"/>
              </a:spcBef>
              <a:buNone/>
            </a:pPr>
            <a:r>
              <a:rPr lang="en" sz="4800">
                <a:solidFill>
                  <a:srgbClr val="2A73CC"/>
                </a:solidFill>
                <a:latin typeface="Merriweather"/>
                <a:ea typeface="Merriweather"/>
                <a:cs typeface="Merriweather"/>
                <a:sym typeface="Merriweather"/>
              </a:rPr>
              <a:t>D</a:t>
            </a:r>
            <a:r>
              <a:rPr lang="en" sz="4800">
                <a:latin typeface="Merriweather"/>
                <a:ea typeface="Merriweather"/>
                <a:cs typeface="Merriweather"/>
                <a:sym typeface="Merriweather"/>
              </a:rPr>
              <a:t>ATA </a:t>
            </a:r>
          </a:p>
          <a:p>
            <a:pPr lvl="0" rtl="0">
              <a:spcBef>
                <a:spcPts val="0"/>
              </a:spcBef>
              <a:buNone/>
            </a:pPr>
            <a:r>
              <a:rPr lang="en" sz="4800">
                <a:solidFill>
                  <a:srgbClr val="2A73CC"/>
                </a:solidFill>
                <a:latin typeface="Merriweather"/>
                <a:ea typeface="Merriweather"/>
                <a:cs typeface="Merriweather"/>
                <a:sym typeface="Merriweather"/>
              </a:rPr>
              <a:t>S</a:t>
            </a:r>
            <a:r>
              <a:rPr lang="en" sz="4800">
                <a:latin typeface="Merriweather"/>
                <a:ea typeface="Merriweather"/>
                <a:cs typeface="Merriweather"/>
                <a:sym typeface="Merriweather"/>
              </a:rPr>
              <a:t>CIENCE </a:t>
            </a:r>
          </a:p>
          <a:p>
            <a:pPr lvl="0" rtl="0">
              <a:spcBef>
                <a:spcPts val="0"/>
              </a:spcBef>
              <a:buNone/>
            </a:pPr>
            <a:r>
              <a:rPr lang="en" sz="4800">
                <a:solidFill>
                  <a:srgbClr val="2A73CC"/>
                </a:solidFill>
                <a:latin typeface="Merriweather"/>
                <a:ea typeface="Merriweather"/>
                <a:cs typeface="Merriweather"/>
                <a:sym typeface="Merriweather"/>
              </a:rPr>
              <a:t>C</a:t>
            </a:r>
            <a:r>
              <a:rPr lang="en" sz="4800">
                <a:latin typeface="Merriweather"/>
                <a:ea typeface="Merriweather"/>
                <a:cs typeface="Merriweather"/>
                <a:sym typeface="Merriweather"/>
              </a:rPr>
              <a:t>ONFERENCE</a:t>
            </a:r>
          </a:p>
        </p:txBody>
      </p:sp>
      <p:sp>
        <p:nvSpPr>
          <p:cNvPr id="389" name="Shape 389"/>
          <p:cNvSpPr txBox="1"/>
          <p:nvPr/>
        </p:nvSpPr>
        <p:spPr>
          <a:xfrm>
            <a:off x="1306200" y="5554425"/>
            <a:ext cx="7721100" cy="1303500"/>
          </a:xfrm>
          <a:prstGeom prst="rect">
            <a:avLst/>
          </a:prstGeom>
          <a:noFill/>
          <a:ln>
            <a:noFill/>
          </a:ln>
        </p:spPr>
        <p:txBody>
          <a:bodyPr anchorCtr="0" anchor="t" bIns="91425" lIns="91425" rIns="91425" tIns="91425">
            <a:noAutofit/>
          </a:bodyPr>
          <a:lstStyle/>
          <a:p>
            <a:pPr indent="0" lvl="0" marL="0" marR="0" rtl="0" algn="r">
              <a:lnSpc>
                <a:spcPct val="100000"/>
              </a:lnSpc>
              <a:spcBef>
                <a:spcPts val="0"/>
              </a:spcBef>
              <a:spcAft>
                <a:spcPts val="0"/>
              </a:spcAft>
              <a:buClr>
                <a:srgbClr val="FFFFFF"/>
              </a:buClr>
              <a:buSzPct val="25000"/>
              <a:buFont typeface="Raleway"/>
              <a:buNone/>
            </a:pPr>
            <a:r>
              <a:rPr lang="en" sz="3600">
                <a:latin typeface="Open Sans"/>
                <a:ea typeface="Open Sans"/>
                <a:cs typeface="Open Sans"/>
                <a:sym typeface="Open Sans"/>
              </a:rPr>
              <a:t>Emily Glassberg Sands</a:t>
            </a:r>
          </a:p>
          <a:p>
            <a:pPr indent="0" lvl="0" marL="0" marR="0" rtl="0" algn="r">
              <a:lnSpc>
                <a:spcPct val="100000"/>
              </a:lnSpc>
              <a:spcBef>
                <a:spcPts val="0"/>
              </a:spcBef>
              <a:spcAft>
                <a:spcPts val="0"/>
              </a:spcAft>
              <a:buClr>
                <a:srgbClr val="FFFFFF"/>
              </a:buClr>
              <a:buSzPct val="25000"/>
              <a:buFont typeface="Raleway"/>
              <a:buNone/>
            </a:pPr>
            <a:r>
              <a:rPr lang="en" sz="2400">
                <a:latin typeface="Open Sans"/>
                <a:ea typeface="Open Sans"/>
                <a:cs typeface="Open Sans"/>
                <a:sym typeface="Open Sans"/>
              </a:rPr>
              <a:t>emily@coursera.org,</a:t>
            </a:r>
            <a:r>
              <a:rPr lang="en" sz="2400">
                <a:solidFill>
                  <a:srgbClr val="2A73CC"/>
                </a:solidFill>
                <a:latin typeface="Open Sans"/>
                <a:ea typeface="Open Sans"/>
                <a:cs typeface="Open Sans"/>
                <a:sym typeface="Open Sans"/>
              </a:rPr>
              <a:t> @emilygsands</a:t>
            </a:r>
          </a:p>
        </p:txBody>
      </p:sp>
      <p:sp>
        <p:nvSpPr>
          <p:cNvPr id="390" name="Shape 390"/>
          <p:cNvSpPr txBox="1"/>
          <p:nvPr/>
        </p:nvSpPr>
        <p:spPr>
          <a:xfrm>
            <a:off x="491675" y="3435300"/>
            <a:ext cx="5038200" cy="368400"/>
          </a:xfrm>
          <a:prstGeom prst="rect">
            <a:avLst/>
          </a:prstGeom>
          <a:noFill/>
          <a:ln>
            <a:noFill/>
          </a:ln>
        </p:spPr>
        <p:txBody>
          <a:bodyPr anchorCtr="0" anchor="t" bIns="91425" lIns="91425" rIns="91425" tIns="91425">
            <a:noAutofit/>
          </a:bodyPr>
          <a:lstStyle/>
          <a:p>
            <a:pPr lvl="0" rtl="0">
              <a:spcBef>
                <a:spcPts val="0"/>
              </a:spcBef>
              <a:buNone/>
            </a:pPr>
            <a:r>
              <a:rPr lang="en" sz="2400">
                <a:solidFill>
                  <a:srgbClr val="2A73CC"/>
                </a:solidFill>
                <a:latin typeface="Open Sans"/>
                <a:ea typeface="Open Sans"/>
                <a:cs typeface="Open Sans"/>
                <a:sym typeface="Open Sans"/>
              </a:rPr>
              <a:t>Santa Clara | </a:t>
            </a:r>
            <a:r>
              <a:rPr lang="en" sz="2200">
                <a:solidFill>
                  <a:srgbClr val="2A73CC"/>
                </a:solidFill>
                <a:latin typeface="Open Sans"/>
                <a:ea typeface="Open Sans"/>
                <a:cs typeface="Open Sans"/>
                <a:sym typeface="Open Sans"/>
              </a:rPr>
              <a:t>November 4-6th 2016</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FEFEF"/>
        </a:solidFill>
      </p:bgPr>
    </p:bg>
    <p:spTree>
      <p:nvGrpSpPr>
        <p:cNvPr id="478" name="Shape 478"/>
        <p:cNvGrpSpPr/>
        <p:nvPr/>
      </p:nvGrpSpPr>
      <p:grpSpPr>
        <a:xfrm>
          <a:off x="0" y="0"/>
          <a:ext cx="0" cy="0"/>
          <a:chOff x="0" y="0"/>
          <a:chExt cx="0" cy="0"/>
        </a:xfrm>
      </p:grpSpPr>
      <p:cxnSp>
        <p:nvCxnSpPr>
          <p:cNvPr id="479" name="Shape 479"/>
          <p:cNvCxnSpPr/>
          <p:nvPr/>
        </p:nvCxnSpPr>
        <p:spPr>
          <a:xfrm>
            <a:off x="12175" y="3409000"/>
            <a:ext cx="9130500" cy="0"/>
          </a:xfrm>
          <a:prstGeom prst="straightConnector1">
            <a:avLst/>
          </a:prstGeom>
          <a:noFill/>
          <a:ln cap="flat" cmpd="sng" w="38100">
            <a:solidFill>
              <a:srgbClr val="FFFFFF"/>
            </a:solidFill>
            <a:prstDash val="solid"/>
            <a:round/>
            <a:headEnd len="lg" w="lg" type="none"/>
            <a:tailEnd len="lg" w="lg" type="none"/>
          </a:ln>
        </p:spPr>
      </p:cxnSp>
      <p:sp>
        <p:nvSpPr>
          <p:cNvPr id="480" name="Shape 480"/>
          <p:cNvSpPr/>
          <p:nvPr/>
        </p:nvSpPr>
        <p:spPr>
          <a:xfrm>
            <a:off x="957075" y="3262800"/>
            <a:ext cx="219300" cy="292500"/>
          </a:xfrm>
          <a:prstGeom prst="ellipse">
            <a:avLst/>
          </a:prstGeom>
          <a:solidFill>
            <a:srgbClr val="F05253"/>
          </a:solid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81" name="Shape 481"/>
          <p:cNvSpPr/>
          <p:nvPr/>
        </p:nvSpPr>
        <p:spPr>
          <a:xfrm>
            <a:off x="2667934" y="3262800"/>
            <a:ext cx="219300" cy="292500"/>
          </a:xfrm>
          <a:prstGeom prst="ellipse">
            <a:avLst/>
          </a:prstGeom>
          <a:solidFill>
            <a:srgbClr val="00B39F"/>
          </a:solid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82" name="Shape 482"/>
          <p:cNvSpPr/>
          <p:nvPr/>
        </p:nvSpPr>
        <p:spPr>
          <a:xfrm>
            <a:off x="4378794" y="3262800"/>
            <a:ext cx="219300" cy="292500"/>
          </a:xfrm>
          <a:prstGeom prst="ellipse">
            <a:avLst/>
          </a:prstGeom>
          <a:solidFill>
            <a:srgbClr val="9772B2"/>
          </a:solid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83" name="Shape 483"/>
          <p:cNvSpPr txBox="1"/>
          <p:nvPr/>
        </p:nvSpPr>
        <p:spPr>
          <a:xfrm>
            <a:off x="-14775" y="2081112"/>
            <a:ext cx="2163000" cy="545100"/>
          </a:xfrm>
          <a:prstGeom prst="rect">
            <a:avLst/>
          </a:prstGeom>
          <a:noFill/>
          <a:ln>
            <a:noFill/>
          </a:ln>
        </p:spPr>
        <p:txBody>
          <a:bodyPr anchorCtr="0" anchor="t" bIns="91425" lIns="91425" rIns="91425" tIns="91425">
            <a:noAutofit/>
          </a:bodyPr>
          <a:lstStyle/>
          <a:p>
            <a:pPr lvl="0" rtl="0" algn="ctr">
              <a:spcBef>
                <a:spcPts val="0"/>
              </a:spcBef>
              <a:buNone/>
            </a:pPr>
            <a:r>
              <a:rPr b="1" lang="en" sz="2400">
                <a:solidFill>
                  <a:srgbClr val="FFFFFF"/>
                </a:solidFill>
                <a:latin typeface="Open Sans"/>
                <a:ea typeface="Open Sans"/>
                <a:cs typeface="Open Sans"/>
                <a:sym typeface="Open Sans"/>
              </a:rPr>
              <a:t>Controlled Regression</a:t>
            </a:r>
          </a:p>
        </p:txBody>
      </p:sp>
      <p:sp>
        <p:nvSpPr>
          <p:cNvPr id="484" name="Shape 484"/>
          <p:cNvSpPr/>
          <p:nvPr/>
        </p:nvSpPr>
        <p:spPr>
          <a:xfrm>
            <a:off x="6089654" y="3262800"/>
            <a:ext cx="219300" cy="292500"/>
          </a:xfrm>
          <a:prstGeom prst="ellipse">
            <a:avLst/>
          </a:prstGeom>
          <a:solidFill>
            <a:srgbClr val="EE4498"/>
          </a:solid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85" name="Shape 485"/>
          <p:cNvSpPr/>
          <p:nvPr/>
        </p:nvSpPr>
        <p:spPr>
          <a:xfrm>
            <a:off x="7800514" y="3262800"/>
            <a:ext cx="219300" cy="292500"/>
          </a:xfrm>
          <a:prstGeom prst="ellipse">
            <a:avLst/>
          </a:prstGeom>
          <a:solidFill>
            <a:srgbClr val="2A73CC"/>
          </a:solid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86" name="Shape 486"/>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pic>
        <p:nvPicPr>
          <p:cNvPr id="487" name="Shape 487"/>
          <p:cNvPicPr preferRelativeResize="0"/>
          <p:nvPr/>
        </p:nvPicPr>
        <p:blipFill>
          <a:blip r:embed="rId3">
            <a:alphaModFix/>
          </a:blip>
          <a:stretch>
            <a:fillRect/>
          </a:stretch>
        </p:blipFill>
        <p:spPr>
          <a:xfrm>
            <a:off x="8448181" y="191871"/>
            <a:ext cx="545066" cy="545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FEFEF"/>
        </a:solidFill>
      </p:bgPr>
    </p:bg>
    <p:spTree>
      <p:nvGrpSpPr>
        <p:cNvPr id="491" name="Shape 491"/>
        <p:cNvGrpSpPr/>
        <p:nvPr/>
      </p:nvGrpSpPr>
      <p:grpSpPr>
        <a:xfrm>
          <a:off x="0" y="0"/>
          <a:ext cx="0" cy="0"/>
          <a:chOff x="0" y="0"/>
          <a:chExt cx="0" cy="0"/>
        </a:xfrm>
      </p:grpSpPr>
      <p:sp>
        <p:nvSpPr>
          <p:cNvPr id="492" name="Shape 492"/>
          <p:cNvSpPr txBox="1"/>
          <p:nvPr>
            <p:ph type="title"/>
          </p:nvPr>
        </p:nvSpPr>
        <p:spPr>
          <a:xfrm>
            <a:off x="1634700" y="503300"/>
            <a:ext cx="7299900" cy="860400"/>
          </a:xfrm>
          <a:prstGeom prst="rect">
            <a:avLst/>
          </a:prstGeom>
        </p:spPr>
        <p:txBody>
          <a:bodyPr anchorCtr="0" anchor="b" bIns="91425" lIns="91425" rIns="91425" tIns="91425">
            <a:noAutofit/>
          </a:bodyPr>
          <a:lstStyle/>
          <a:p>
            <a:pPr lvl="0" rtl="0">
              <a:spcBef>
                <a:spcPts val="0"/>
              </a:spcBef>
              <a:buNone/>
            </a:pPr>
            <a:r>
              <a:rPr b="1" lang="en" sz="1800">
                <a:latin typeface="Open Sans"/>
                <a:ea typeface="Open Sans"/>
                <a:cs typeface="Open Sans"/>
                <a:sym typeface="Open Sans"/>
              </a:rPr>
              <a:t>Method 1:</a:t>
            </a:r>
            <a:r>
              <a:rPr lang="en"/>
              <a:t> </a:t>
            </a:r>
            <a:br>
              <a:rPr lang="en"/>
            </a:br>
            <a:r>
              <a:rPr lang="en">
                <a:solidFill>
                  <a:srgbClr val="F05253"/>
                </a:solidFill>
              </a:rPr>
              <a:t>Controlled Regression</a:t>
            </a:r>
          </a:p>
        </p:txBody>
      </p:sp>
      <p:sp>
        <p:nvSpPr>
          <p:cNvPr id="493" name="Shape 493"/>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494" name="Shape 494"/>
          <p:cNvSpPr/>
          <p:nvPr/>
        </p:nvSpPr>
        <p:spPr>
          <a:xfrm rot="-5400000">
            <a:off x="1151304" y="1329558"/>
            <a:ext cx="138300" cy="68100"/>
          </a:xfrm>
          <a:prstGeom prst="triangle">
            <a:avLst>
              <a:gd fmla="val 50000" name="adj"/>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495" name="Shape 495"/>
          <p:cNvSpPr txBox="1"/>
          <p:nvPr/>
        </p:nvSpPr>
        <p:spPr>
          <a:xfrm>
            <a:off x="-1" y="1139066"/>
            <a:ext cx="1241700" cy="1198800"/>
          </a:xfrm>
          <a:prstGeom prst="rect">
            <a:avLst/>
          </a:prstGeom>
          <a:noFill/>
          <a:ln>
            <a:noFill/>
          </a:ln>
        </p:spPr>
        <p:txBody>
          <a:bodyPr anchorCtr="0" anchor="t" bIns="91425" lIns="91425" rIns="91425" tIns="91425">
            <a:noAutofit/>
          </a:bodyPr>
          <a:lstStyle/>
          <a:p>
            <a:pPr lvl="0" rtl="0" algn="r">
              <a:spcBef>
                <a:spcPts val="0"/>
              </a:spcBef>
              <a:buNone/>
            </a:pPr>
            <a:r>
              <a:rPr b="1" lang="en" sz="1000">
                <a:solidFill>
                  <a:srgbClr val="FFFFFF"/>
                </a:solidFill>
                <a:latin typeface="Open Sans"/>
                <a:ea typeface="Open Sans"/>
                <a:cs typeface="Open Sans"/>
                <a:sym typeface="Open Sans"/>
              </a:rPr>
              <a:t>Method</a:t>
            </a:r>
            <a:r>
              <a:rPr b="1" lang="en" sz="1000">
                <a:solidFill>
                  <a:srgbClr val="FFFFFF"/>
                </a:solidFill>
                <a:latin typeface="Open Sans"/>
                <a:ea typeface="Open Sans"/>
                <a:cs typeface="Open Sans"/>
                <a:sym typeface="Open Sans"/>
              </a:rPr>
              <a:t> 1: </a:t>
            </a:r>
            <a:r>
              <a:rPr lang="en" sz="1000">
                <a:solidFill>
                  <a:srgbClr val="FFFFFF"/>
                </a:solidFill>
                <a:latin typeface="Open Sans"/>
                <a:ea typeface="Open Sans"/>
                <a:cs typeface="Open Sans"/>
                <a:sym typeface="Open Sans"/>
              </a:rPr>
              <a:t>Controlled Regression</a:t>
            </a:r>
          </a:p>
        </p:txBody>
      </p:sp>
      <p:sp>
        <p:nvSpPr>
          <p:cNvPr id="496" name="Shape 496"/>
          <p:cNvSpPr txBox="1"/>
          <p:nvPr/>
        </p:nvSpPr>
        <p:spPr>
          <a:xfrm>
            <a:off x="17927" y="2257500"/>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a:t>
            </a:r>
            <a:r>
              <a:rPr b="1" lang="en" sz="1000">
                <a:solidFill>
                  <a:srgbClr val="FFFFFF"/>
                </a:solidFill>
                <a:latin typeface="Open Sans"/>
                <a:ea typeface="Open Sans"/>
                <a:cs typeface="Open Sans"/>
                <a:sym typeface="Open Sans"/>
              </a:rPr>
              <a:t> 2: </a:t>
            </a:r>
            <a:r>
              <a:rPr lang="en" sz="1000">
                <a:solidFill>
                  <a:srgbClr val="FFFFFF"/>
                </a:solidFill>
                <a:latin typeface="Open Sans"/>
                <a:ea typeface="Open Sans"/>
                <a:cs typeface="Open Sans"/>
                <a:sym typeface="Open Sans"/>
              </a:rPr>
              <a:t>Regression Discontinuity Design</a:t>
            </a:r>
          </a:p>
        </p:txBody>
      </p:sp>
      <p:sp>
        <p:nvSpPr>
          <p:cNvPr id="497" name="Shape 497"/>
          <p:cNvSpPr txBox="1"/>
          <p:nvPr/>
        </p:nvSpPr>
        <p:spPr>
          <a:xfrm>
            <a:off x="17927" y="3375963"/>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a:t>
            </a:r>
            <a:r>
              <a:rPr b="1" lang="en" sz="1000">
                <a:solidFill>
                  <a:srgbClr val="FFFFFF"/>
                </a:solidFill>
                <a:latin typeface="Open Sans"/>
                <a:ea typeface="Open Sans"/>
                <a:cs typeface="Open Sans"/>
                <a:sym typeface="Open Sans"/>
              </a:rPr>
              <a:t> 3: </a:t>
            </a:r>
            <a:r>
              <a:rPr lang="en" sz="1000">
                <a:solidFill>
                  <a:srgbClr val="FFFFFF"/>
                </a:solidFill>
                <a:latin typeface="Open Sans"/>
                <a:ea typeface="Open Sans"/>
                <a:cs typeface="Open Sans"/>
                <a:sym typeface="Open Sans"/>
              </a:rPr>
              <a:t>Difference-in-</a:t>
            </a:r>
            <a:br>
              <a:rPr lang="en" sz="1000">
                <a:solidFill>
                  <a:srgbClr val="FFFFFF"/>
                </a:solidFill>
                <a:latin typeface="Open Sans"/>
                <a:ea typeface="Open Sans"/>
                <a:cs typeface="Open Sans"/>
                <a:sym typeface="Open Sans"/>
              </a:rPr>
            </a:br>
            <a:r>
              <a:rPr lang="en" sz="1000">
                <a:solidFill>
                  <a:srgbClr val="FFFFFF"/>
                </a:solidFill>
                <a:latin typeface="Open Sans"/>
                <a:ea typeface="Open Sans"/>
                <a:cs typeface="Open Sans"/>
                <a:sym typeface="Open Sans"/>
              </a:rPr>
              <a:t>Differences</a:t>
            </a:r>
          </a:p>
          <a:p>
            <a:pPr lvl="0" rtl="0" algn="r">
              <a:spcBef>
                <a:spcPts val="0"/>
              </a:spcBef>
              <a:buNone/>
            </a:pPr>
            <a:r>
              <a:t/>
            </a:r>
            <a:endParaRPr b="1" sz="1000">
              <a:solidFill>
                <a:srgbClr val="FFFFFF"/>
              </a:solidFill>
              <a:latin typeface="Open Sans"/>
              <a:ea typeface="Open Sans"/>
              <a:cs typeface="Open Sans"/>
              <a:sym typeface="Open Sans"/>
            </a:endParaRPr>
          </a:p>
        </p:txBody>
      </p:sp>
      <p:sp>
        <p:nvSpPr>
          <p:cNvPr id="498" name="Shape 498"/>
          <p:cNvSpPr txBox="1"/>
          <p:nvPr/>
        </p:nvSpPr>
        <p:spPr>
          <a:xfrm>
            <a:off x="7671" y="4494427"/>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a:t>
            </a:r>
            <a:r>
              <a:rPr b="1" lang="en" sz="1000">
                <a:solidFill>
                  <a:srgbClr val="FFFFFF"/>
                </a:solidFill>
                <a:latin typeface="Open Sans"/>
                <a:ea typeface="Open Sans"/>
                <a:cs typeface="Open Sans"/>
                <a:sym typeface="Open Sans"/>
              </a:rPr>
              <a:t> 4: </a:t>
            </a:r>
            <a:r>
              <a:rPr lang="en" sz="1000">
                <a:solidFill>
                  <a:srgbClr val="FFFFFF"/>
                </a:solidFill>
                <a:latin typeface="Open Sans"/>
                <a:ea typeface="Open Sans"/>
                <a:cs typeface="Open Sans"/>
                <a:sym typeface="Open Sans"/>
              </a:rPr>
              <a:t>Fixed Effects Regression</a:t>
            </a:r>
          </a:p>
          <a:p>
            <a:pPr lvl="0" rtl="0" algn="r">
              <a:spcBef>
                <a:spcPts val="0"/>
              </a:spcBef>
              <a:buNone/>
            </a:pPr>
            <a:r>
              <a:t/>
            </a:r>
            <a:endParaRPr b="1" sz="1000">
              <a:solidFill>
                <a:srgbClr val="FFFFFF"/>
              </a:solidFill>
              <a:latin typeface="Open Sans"/>
              <a:ea typeface="Open Sans"/>
              <a:cs typeface="Open Sans"/>
              <a:sym typeface="Open Sans"/>
            </a:endParaRPr>
          </a:p>
        </p:txBody>
      </p:sp>
      <p:sp>
        <p:nvSpPr>
          <p:cNvPr id="499" name="Shape 499"/>
          <p:cNvSpPr txBox="1"/>
          <p:nvPr/>
        </p:nvSpPr>
        <p:spPr>
          <a:xfrm>
            <a:off x="0" y="5498600"/>
            <a:ext cx="1242300" cy="1198800"/>
          </a:xfrm>
          <a:prstGeom prst="rect">
            <a:avLst/>
          </a:prstGeom>
          <a:noFill/>
          <a:ln>
            <a:noFill/>
          </a:ln>
        </p:spPr>
        <p:txBody>
          <a:bodyPr anchorCtr="0" anchor="t" bIns="91425" lIns="91425" rIns="91425" tIns="91425">
            <a:noAutofit/>
          </a:bodyPr>
          <a:lstStyle/>
          <a:p>
            <a:pPr lvl="0" rtl="0" algn="r">
              <a:spcBef>
                <a:spcPts val="0"/>
              </a:spcBef>
              <a:buNone/>
            </a:pPr>
            <a:r>
              <a:rPr b="1" lang="en" sz="1000">
                <a:solidFill>
                  <a:srgbClr val="FFFFFF"/>
                </a:solidFill>
                <a:latin typeface="Open Sans"/>
                <a:ea typeface="Open Sans"/>
                <a:cs typeface="Open Sans"/>
                <a:sym typeface="Open Sans"/>
              </a:rPr>
              <a:t>Method 5: </a:t>
            </a:r>
            <a:r>
              <a:rPr lang="en" sz="1000">
                <a:solidFill>
                  <a:srgbClr val="FFFFFF"/>
                </a:solidFill>
                <a:latin typeface="Open Sans"/>
                <a:ea typeface="Open Sans"/>
                <a:cs typeface="Open Sans"/>
                <a:sym typeface="Open Sans"/>
              </a:rPr>
              <a:t>Instrumental Variables</a:t>
            </a:r>
            <a:r>
              <a:rPr b="1" lang="en" sz="1000">
                <a:solidFill>
                  <a:srgbClr val="FFFFFF"/>
                </a:solidFill>
                <a:latin typeface="Open Sans"/>
                <a:ea typeface="Open Sans"/>
                <a:cs typeface="Open Sans"/>
                <a:sym typeface="Open Sans"/>
              </a:rPr>
              <a:t> </a:t>
            </a:r>
          </a:p>
        </p:txBody>
      </p:sp>
      <p:sp>
        <p:nvSpPr>
          <p:cNvPr id="500" name="Shape 500"/>
          <p:cNvSpPr txBox="1"/>
          <p:nvPr>
            <p:ph idx="1" type="body"/>
          </p:nvPr>
        </p:nvSpPr>
        <p:spPr>
          <a:xfrm>
            <a:off x="1634700" y="1324200"/>
            <a:ext cx="7299900" cy="5078700"/>
          </a:xfrm>
          <a:prstGeom prst="rect">
            <a:avLst/>
          </a:prstGeom>
        </p:spPr>
        <p:txBody>
          <a:bodyPr anchorCtr="0" anchor="t" bIns="91425" lIns="91425" rIns="91425" tIns="91425">
            <a:noAutofit/>
          </a:bodyPr>
          <a:lstStyle/>
          <a:p>
            <a:pPr lvl="0" rtl="0">
              <a:spcBef>
                <a:spcPts val="0"/>
              </a:spcBef>
              <a:buNone/>
            </a:pPr>
            <a:r>
              <a:rPr b="1" lang="en" sz="2400">
                <a:solidFill>
                  <a:schemeClr val="dk1"/>
                </a:solidFill>
              </a:rPr>
              <a:t>Idea</a:t>
            </a:r>
            <a:r>
              <a:rPr lang="en" sz="2400">
                <a:solidFill>
                  <a:schemeClr val="dk1"/>
                </a:solidFill>
              </a:rPr>
              <a:t>: </a:t>
            </a:r>
            <a:r>
              <a:rPr lang="en" sz="2400">
                <a:solidFill>
                  <a:schemeClr val="dk1"/>
                </a:solidFill>
              </a:rPr>
              <a:t>Control directly for the confounding variables in a regression of Y on X</a:t>
            </a:r>
          </a:p>
          <a:p>
            <a:pPr lvl="0" rtl="0">
              <a:spcBef>
                <a:spcPts val="0"/>
              </a:spcBef>
              <a:buNone/>
            </a:pPr>
            <a:r>
              <a:t/>
            </a:r>
            <a:endParaRPr sz="2400">
              <a:solidFill>
                <a:schemeClr val="dk1"/>
              </a:solidFill>
            </a:endParaRPr>
          </a:p>
          <a:p>
            <a:pPr lvl="0" rtl="0">
              <a:spcBef>
                <a:spcPts val="0"/>
              </a:spcBef>
              <a:buNone/>
            </a:pPr>
            <a:r>
              <a:rPr b="1" lang="en" sz="2400">
                <a:solidFill>
                  <a:schemeClr val="dk1"/>
                </a:solidFill>
              </a:rPr>
              <a:t>Assumption</a:t>
            </a:r>
            <a:r>
              <a:rPr lang="en" sz="2400">
                <a:solidFill>
                  <a:schemeClr val="dk1"/>
                </a:solidFill>
              </a:rPr>
              <a:t>: Distribution of outcomes, Y, conditionally independent of treatment, X, given the confounders, C</a:t>
            </a:r>
          </a:p>
          <a:p>
            <a:pPr lvl="0" rtl="0">
              <a:spcBef>
                <a:spcPts val="0"/>
              </a:spcBef>
              <a:buNone/>
            </a:pPr>
            <a:r>
              <a:t/>
            </a:r>
            <a:endParaRPr sz="2400">
              <a:solidFill>
                <a:schemeClr val="dk1"/>
              </a:solidFill>
            </a:endParaRPr>
          </a:p>
          <a:p>
            <a:pPr lvl="0" rtl="0">
              <a:spcBef>
                <a:spcPts val="0"/>
              </a:spcBef>
              <a:buClr>
                <a:srgbClr val="000000"/>
              </a:buClr>
              <a:buSzPct val="45833"/>
              <a:buFont typeface="Arial"/>
              <a:buNone/>
            </a:pPr>
            <a:r>
              <a:t/>
            </a:r>
            <a:endParaRPr sz="24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FEFEF"/>
        </a:solidFill>
      </p:bgPr>
    </p:bg>
    <p:spTree>
      <p:nvGrpSpPr>
        <p:cNvPr id="504" name="Shape 504"/>
        <p:cNvGrpSpPr/>
        <p:nvPr/>
      </p:nvGrpSpPr>
      <p:grpSpPr>
        <a:xfrm>
          <a:off x="0" y="0"/>
          <a:ext cx="0" cy="0"/>
          <a:chOff x="0" y="0"/>
          <a:chExt cx="0" cy="0"/>
        </a:xfrm>
      </p:grpSpPr>
      <p:sp>
        <p:nvSpPr>
          <p:cNvPr id="505" name="Shape 505"/>
          <p:cNvSpPr txBox="1"/>
          <p:nvPr>
            <p:ph type="title"/>
          </p:nvPr>
        </p:nvSpPr>
        <p:spPr>
          <a:xfrm>
            <a:off x="1634700" y="503300"/>
            <a:ext cx="7299900" cy="860400"/>
          </a:xfrm>
          <a:prstGeom prst="rect">
            <a:avLst/>
          </a:prstGeom>
        </p:spPr>
        <p:txBody>
          <a:bodyPr anchorCtr="0" anchor="b" bIns="91425" lIns="91425" rIns="91425" tIns="91425">
            <a:noAutofit/>
          </a:bodyPr>
          <a:lstStyle/>
          <a:p>
            <a:pPr lvl="0" rtl="0">
              <a:spcBef>
                <a:spcPts val="0"/>
              </a:spcBef>
              <a:buNone/>
            </a:pPr>
            <a:r>
              <a:rPr b="1" lang="en" sz="1800">
                <a:latin typeface="Open Sans"/>
                <a:ea typeface="Open Sans"/>
                <a:cs typeface="Open Sans"/>
                <a:sym typeface="Open Sans"/>
              </a:rPr>
              <a:t>Method 1:</a:t>
            </a:r>
            <a:r>
              <a:rPr lang="en"/>
              <a:t> </a:t>
            </a:r>
            <a:br>
              <a:rPr lang="en"/>
            </a:br>
            <a:r>
              <a:rPr lang="en">
                <a:solidFill>
                  <a:srgbClr val="F05253"/>
                </a:solidFill>
              </a:rPr>
              <a:t>Controlled Regression</a:t>
            </a:r>
          </a:p>
        </p:txBody>
      </p:sp>
      <p:sp>
        <p:nvSpPr>
          <p:cNvPr id="506" name="Shape 506"/>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507" name="Shape 507"/>
          <p:cNvSpPr/>
          <p:nvPr/>
        </p:nvSpPr>
        <p:spPr>
          <a:xfrm rot="-5400000">
            <a:off x="1151304" y="1329558"/>
            <a:ext cx="138300" cy="68100"/>
          </a:xfrm>
          <a:prstGeom prst="triangle">
            <a:avLst>
              <a:gd fmla="val 50000" name="adj"/>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508" name="Shape 508"/>
          <p:cNvSpPr txBox="1"/>
          <p:nvPr/>
        </p:nvSpPr>
        <p:spPr>
          <a:xfrm>
            <a:off x="-1" y="1139066"/>
            <a:ext cx="1241700" cy="1198800"/>
          </a:xfrm>
          <a:prstGeom prst="rect">
            <a:avLst/>
          </a:prstGeom>
          <a:noFill/>
          <a:ln>
            <a:noFill/>
          </a:ln>
        </p:spPr>
        <p:txBody>
          <a:bodyPr anchorCtr="0" anchor="t" bIns="91425" lIns="91425" rIns="91425" tIns="91425">
            <a:noAutofit/>
          </a:bodyPr>
          <a:lstStyle/>
          <a:p>
            <a:pPr lvl="0" rtl="0" algn="r">
              <a:spcBef>
                <a:spcPts val="0"/>
              </a:spcBef>
              <a:buNone/>
            </a:pPr>
            <a:r>
              <a:rPr b="1" lang="en" sz="1000">
                <a:solidFill>
                  <a:srgbClr val="FFFFFF"/>
                </a:solidFill>
                <a:latin typeface="Open Sans"/>
                <a:ea typeface="Open Sans"/>
                <a:cs typeface="Open Sans"/>
                <a:sym typeface="Open Sans"/>
              </a:rPr>
              <a:t>Method 1: </a:t>
            </a:r>
            <a:r>
              <a:rPr lang="en" sz="1000">
                <a:solidFill>
                  <a:srgbClr val="FFFFFF"/>
                </a:solidFill>
                <a:latin typeface="Open Sans"/>
                <a:ea typeface="Open Sans"/>
                <a:cs typeface="Open Sans"/>
                <a:sym typeface="Open Sans"/>
              </a:rPr>
              <a:t>Controlled Regression</a:t>
            </a:r>
          </a:p>
        </p:txBody>
      </p:sp>
      <p:sp>
        <p:nvSpPr>
          <p:cNvPr id="509" name="Shape 509"/>
          <p:cNvSpPr txBox="1"/>
          <p:nvPr/>
        </p:nvSpPr>
        <p:spPr>
          <a:xfrm>
            <a:off x="17927" y="2257500"/>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2: </a:t>
            </a:r>
            <a:r>
              <a:rPr lang="en" sz="1000">
                <a:solidFill>
                  <a:srgbClr val="FFFFFF"/>
                </a:solidFill>
                <a:latin typeface="Open Sans"/>
                <a:ea typeface="Open Sans"/>
                <a:cs typeface="Open Sans"/>
                <a:sym typeface="Open Sans"/>
              </a:rPr>
              <a:t>Regression Discontinuity Design</a:t>
            </a:r>
          </a:p>
        </p:txBody>
      </p:sp>
      <p:sp>
        <p:nvSpPr>
          <p:cNvPr id="510" name="Shape 510"/>
          <p:cNvSpPr txBox="1"/>
          <p:nvPr/>
        </p:nvSpPr>
        <p:spPr>
          <a:xfrm>
            <a:off x="17927" y="3375963"/>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3: </a:t>
            </a:r>
            <a:r>
              <a:rPr lang="en" sz="1000">
                <a:solidFill>
                  <a:srgbClr val="FFFFFF"/>
                </a:solidFill>
                <a:latin typeface="Open Sans"/>
                <a:ea typeface="Open Sans"/>
                <a:cs typeface="Open Sans"/>
                <a:sym typeface="Open Sans"/>
              </a:rPr>
              <a:t>Difference-in-</a:t>
            </a:r>
            <a:br>
              <a:rPr lang="en" sz="1000">
                <a:solidFill>
                  <a:srgbClr val="FFFFFF"/>
                </a:solidFill>
                <a:latin typeface="Open Sans"/>
                <a:ea typeface="Open Sans"/>
                <a:cs typeface="Open Sans"/>
                <a:sym typeface="Open Sans"/>
              </a:rPr>
            </a:br>
            <a:r>
              <a:rPr lang="en" sz="1000">
                <a:solidFill>
                  <a:srgbClr val="FFFFFF"/>
                </a:solidFill>
                <a:latin typeface="Open Sans"/>
                <a:ea typeface="Open Sans"/>
                <a:cs typeface="Open Sans"/>
                <a:sym typeface="Open Sans"/>
              </a:rPr>
              <a:t>Differences</a:t>
            </a:r>
          </a:p>
          <a:p>
            <a:pPr lvl="0" rtl="0" algn="r">
              <a:spcBef>
                <a:spcPts val="0"/>
              </a:spcBef>
              <a:buNone/>
            </a:pPr>
            <a:r>
              <a:t/>
            </a:r>
            <a:endParaRPr b="1" sz="1000">
              <a:solidFill>
                <a:srgbClr val="FFFFFF"/>
              </a:solidFill>
              <a:latin typeface="Open Sans"/>
              <a:ea typeface="Open Sans"/>
              <a:cs typeface="Open Sans"/>
              <a:sym typeface="Open Sans"/>
            </a:endParaRPr>
          </a:p>
        </p:txBody>
      </p:sp>
      <p:sp>
        <p:nvSpPr>
          <p:cNvPr id="511" name="Shape 511"/>
          <p:cNvSpPr txBox="1"/>
          <p:nvPr/>
        </p:nvSpPr>
        <p:spPr>
          <a:xfrm>
            <a:off x="7671" y="4494427"/>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4: </a:t>
            </a:r>
            <a:r>
              <a:rPr lang="en" sz="1000">
                <a:solidFill>
                  <a:srgbClr val="FFFFFF"/>
                </a:solidFill>
                <a:latin typeface="Open Sans"/>
                <a:ea typeface="Open Sans"/>
                <a:cs typeface="Open Sans"/>
                <a:sym typeface="Open Sans"/>
              </a:rPr>
              <a:t>Fixed Effects Regression</a:t>
            </a:r>
          </a:p>
          <a:p>
            <a:pPr lvl="0" rtl="0" algn="r">
              <a:spcBef>
                <a:spcPts val="0"/>
              </a:spcBef>
              <a:buNone/>
            </a:pPr>
            <a:r>
              <a:t/>
            </a:r>
            <a:endParaRPr b="1" sz="1000">
              <a:solidFill>
                <a:srgbClr val="FFFFFF"/>
              </a:solidFill>
              <a:latin typeface="Open Sans"/>
              <a:ea typeface="Open Sans"/>
              <a:cs typeface="Open Sans"/>
              <a:sym typeface="Open Sans"/>
            </a:endParaRPr>
          </a:p>
        </p:txBody>
      </p:sp>
      <p:sp>
        <p:nvSpPr>
          <p:cNvPr id="512" name="Shape 512"/>
          <p:cNvSpPr txBox="1"/>
          <p:nvPr/>
        </p:nvSpPr>
        <p:spPr>
          <a:xfrm>
            <a:off x="0" y="5498600"/>
            <a:ext cx="1242300" cy="1198800"/>
          </a:xfrm>
          <a:prstGeom prst="rect">
            <a:avLst/>
          </a:prstGeom>
          <a:noFill/>
          <a:ln>
            <a:noFill/>
          </a:ln>
        </p:spPr>
        <p:txBody>
          <a:bodyPr anchorCtr="0" anchor="t" bIns="91425" lIns="91425" rIns="91425" tIns="91425">
            <a:noAutofit/>
          </a:bodyPr>
          <a:lstStyle/>
          <a:p>
            <a:pPr lvl="0" rtl="0" algn="r">
              <a:spcBef>
                <a:spcPts val="0"/>
              </a:spcBef>
              <a:buNone/>
            </a:pPr>
            <a:r>
              <a:rPr b="1" lang="en" sz="1000">
                <a:solidFill>
                  <a:srgbClr val="FFFFFF"/>
                </a:solidFill>
                <a:latin typeface="Open Sans"/>
                <a:ea typeface="Open Sans"/>
                <a:cs typeface="Open Sans"/>
                <a:sym typeface="Open Sans"/>
              </a:rPr>
              <a:t>Method 5: </a:t>
            </a:r>
            <a:r>
              <a:rPr lang="en" sz="1000">
                <a:solidFill>
                  <a:srgbClr val="FFFFFF"/>
                </a:solidFill>
                <a:latin typeface="Open Sans"/>
                <a:ea typeface="Open Sans"/>
                <a:cs typeface="Open Sans"/>
                <a:sym typeface="Open Sans"/>
              </a:rPr>
              <a:t>Instrumental Variables</a:t>
            </a:r>
            <a:r>
              <a:rPr b="1" lang="en" sz="1000">
                <a:solidFill>
                  <a:srgbClr val="FFFFFF"/>
                </a:solidFill>
                <a:latin typeface="Open Sans"/>
                <a:ea typeface="Open Sans"/>
                <a:cs typeface="Open Sans"/>
                <a:sym typeface="Open Sans"/>
              </a:rPr>
              <a:t> </a:t>
            </a:r>
          </a:p>
        </p:txBody>
      </p:sp>
      <p:sp>
        <p:nvSpPr>
          <p:cNvPr id="513" name="Shape 513"/>
          <p:cNvSpPr txBox="1"/>
          <p:nvPr>
            <p:ph idx="1" type="body"/>
          </p:nvPr>
        </p:nvSpPr>
        <p:spPr>
          <a:xfrm>
            <a:off x="1634700" y="1324200"/>
            <a:ext cx="7299900" cy="2741400"/>
          </a:xfrm>
          <a:prstGeom prst="rect">
            <a:avLst/>
          </a:prstGeom>
        </p:spPr>
        <p:txBody>
          <a:bodyPr anchorCtr="0" anchor="t" bIns="91425" lIns="91425" rIns="91425" tIns="91425">
            <a:noAutofit/>
          </a:bodyPr>
          <a:lstStyle/>
          <a:p>
            <a:pPr lvl="0">
              <a:spcBef>
                <a:spcPts val="0"/>
              </a:spcBef>
              <a:buNone/>
            </a:pPr>
            <a:r>
              <a:rPr b="1" lang="en" sz="2400">
                <a:solidFill>
                  <a:schemeClr val="dk1"/>
                </a:solidFill>
              </a:rPr>
              <a:t>Example</a:t>
            </a:r>
            <a:r>
              <a:rPr lang="en" sz="2400">
                <a:solidFill>
                  <a:schemeClr val="dk1"/>
                </a:solidFill>
              </a:rPr>
              <a:t>: Effect of live chat support on sales. </a:t>
            </a:r>
          </a:p>
          <a:p>
            <a:pPr indent="-381000" lvl="0" marL="457200" rtl="0">
              <a:spcBef>
                <a:spcPts val="0"/>
              </a:spcBef>
              <a:buClr>
                <a:schemeClr val="dk1"/>
              </a:buClr>
              <a:buSzPct val="100000"/>
            </a:pPr>
            <a:r>
              <a:rPr lang="en" sz="2400">
                <a:solidFill>
                  <a:schemeClr val="dk1"/>
                </a:solidFill>
              </a:rPr>
              <a:t>Age confounder → </a:t>
            </a:r>
            <a:br>
              <a:rPr lang="en" sz="2400">
                <a:solidFill>
                  <a:schemeClr val="dk1"/>
                </a:solidFill>
              </a:rPr>
            </a:br>
            <a:r>
              <a:rPr lang="en" sz="2400">
                <a:solidFill>
                  <a:schemeClr val="dk1"/>
                </a:solidFill>
              </a:rPr>
              <a:t>Upward bias if regress sales on chat support</a:t>
            </a:r>
          </a:p>
          <a:p>
            <a:pPr indent="-381000" lvl="0" marL="457200" rtl="0">
              <a:spcBef>
                <a:spcPts val="0"/>
              </a:spcBef>
              <a:buClr>
                <a:schemeClr val="dk1"/>
              </a:buClr>
              <a:buSzPct val="100000"/>
            </a:pPr>
            <a:r>
              <a:rPr lang="en" sz="2400">
                <a:solidFill>
                  <a:schemeClr val="dk1"/>
                </a:solidFill>
              </a:rPr>
              <a:t>Add control for age</a:t>
            </a:r>
          </a:p>
          <a:p>
            <a:pPr lvl="0" rtl="0">
              <a:spcBef>
                <a:spcPts val="0"/>
              </a:spcBef>
              <a:buNone/>
            </a:pPr>
            <a:r>
              <a:t/>
            </a:r>
            <a:endParaRPr sz="2400">
              <a:solidFill>
                <a:schemeClr val="dk1"/>
              </a:solidFill>
            </a:endParaRPr>
          </a:p>
          <a:p>
            <a:pPr lvl="0" rtl="0">
              <a:spcBef>
                <a:spcPts val="0"/>
              </a:spcBef>
              <a:buNone/>
            </a:pPr>
            <a:r>
              <a:rPr b="1" lang="en" sz="2400">
                <a:solidFill>
                  <a:schemeClr val="dk1"/>
                </a:solidFill>
              </a:rPr>
              <a:t>In R</a:t>
            </a:r>
            <a:r>
              <a:rPr lang="en" sz="2400">
                <a:solidFill>
                  <a:schemeClr val="dk1"/>
                </a:solidFill>
              </a:rPr>
              <a:t>:</a:t>
            </a:r>
          </a:p>
          <a:p>
            <a:pPr lvl="0" rtl="0">
              <a:spcBef>
                <a:spcPts val="0"/>
              </a:spcBef>
              <a:buNone/>
            </a:pPr>
            <a:r>
              <a:t/>
            </a:r>
            <a:endParaRPr sz="2400">
              <a:solidFill>
                <a:schemeClr val="dk1"/>
              </a:solidFill>
            </a:endParaRPr>
          </a:p>
        </p:txBody>
      </p:sp>
      <p:sp>
        <p:nvSpPr>
          <p:cNvPr id="514" name="Shape 514"/>
          <p:cNvSpPr txBox="1"/>
          <p:nvPr/>
        </p:nvSpPr>
        <p:spPr>
          <a:xfrm>
            <a:off x="1755450" y="4065600"/>
            <a:ext cx="7058400" cy="1198800"/>
          </a:xfrm>
          <a:prstGeom prst="rect">
            <a:avLst/>
          </a:prstGeom>
          <a:solidFill>
            <a:srgbClr val="FFFFFF"/>
          </a:solidFill>
          <a:ln cap="flat" cmpd="sng" w="38100">
            <a:solidFill>
              <a:srgbClr val="F05253"/>
            </a:solidFill>
            <a:prstDash val="solid"/>
            <a:round/>
            <a:headEnd len="med" w="med" type="none"/>
            <a:tailEnd len="med" w="med" type="none"/>
          </a:ln>
        </p:spPr>
        <p:txBody>
          <a:bodyPr anchorCtr="0" anchor="t" bIns="91425" lIns="91425" rIns="91425" tIns="91425">
            <a:noAutofit/>
          </a:bodyPr>
          <a:lstStyle/>
          <a:p>
            <a:pPr lvl="0" rtl="0">
              <a:spcBef>
                <a:spcPts val="1000"/>
              </a:spcBef>
              <a:buNone/>
            </a:pPr>
            <a:r>
              <a:rPr lang="en" sz="2400">
                <a:solidFill>
                  <a:schemeClr val="dk1"/>
                </a:solidFill>
                <a:latin typeface="Courier New"/>
                <a:ea typeface="Courier New"/>
                <a:cs typeface="Courier New"/>
                <a:sym typeface="Courier New"/>
              </a:rPr>
              <a:t>fit &lt;- lm(Y ~ X + C, data = ...)</a:t>
            </a:r>
          </a:p>
          <a:p>
            <a:pPr lvl="0" rtl="0">
              <a:spcBef>
                <a:spcPts val="1000"/>
              </a:spcBef>
              <a:buNone/>
            </a:pPr>
            <a:r>
              <a:rPr lang="en" sz="2400">
                <a:solidFill>
                  <a:schemeClr val="dk1"/>
                </a:solidFill>
                <a:latin typeface="Courier New"/>
                <a:ea typeface="Courier New"/>
                <a:cs typeface="Courier New"/>
                <a:sym typeface="Courier New"/>
              </a:rPr>
              <a:t>summary(fit)</a:t>
            </a:r>
          </a:p>
          <a:p>
            <a:pPr lvl="0" rtl="0">
              <a:lnSpc>
                <a:spcPct val="100000"/>
              </a:lnSpc>
              <a:spcBef>
                <a:spcPts val="1000"/>
              </a:spcBef>
              <a:buClr>
                <a:schemeClr val="dk1"/>
              </a:buClr>
              <a:buFont typeface="Arial"/>
              <a:buNone/>
            </a:pPr>
            <a:r>
              <a:t/>
            </a:r>
            <a:endParaRPr sz="2400">
              <a:solidFill>
                <a:schemeClr val="dk1"/>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FEFEF"/>
        </a:solidFill>
      </p:bgPr>
    </p:bg>
    <p:spTree>
      <p:nvGrpSpPr>
        <p:cNvPr id="518" name="Shape 518"/>
        <p:cNvGrpSpPr/>
        <p:nvPr/>
      </p:nvGrpSpPr>
      <p:grpSpPr>
        <a:xfrm>
          <a:off x="0" y="0"/>
          <a:ext cx="0" cy="0"/>
          <a:chOff x="0" y="0"/>
          <a:chExt cx="0" cy="0"/>
        </a:xfrm>
      </p:grpSpPr>
      <p:sp>
        <p:nvSpPr>
          <p:cNvPr id="519" name="Shape 519"/>
          <p:cNvSpPr txBox="1"/>
          <p:nvPr>
            <p:ph type="title"/>
          </p:nvPr>
        </p:nvSpPr>
        <p:spPr>
          <a:xfrm>
            <a:off x="1634700" y="503300"/>
            <a:ext cx="7299900" cy="860400"/>
          </a:xfrm>
          <a:prstGeom prst="rect">
            <a:avLst/>
          </a:prstGeom>
        </p:spPr>
        <p:txBody>
          <a:bodyPr anchorCtr="0" anchor="b" bIns="91425" lIns="91425" rIns="91425" tIns="91425">
            <a:noAutofit/>
          </a:bodyPr>
          <a:lstStyle/>
          <a:p>
            <a:pPr lvl="0" rtl="0">
              <a:spcBef>
                <a:spcPts val="0"/>
              </a:spcBef>
              <a:buNone/>
            </a:pPr>
            <a:r>
              <a:rPr b="1" lang="en" sz="1800">
                <a:latin typeface="Open Sans"/>
                <a:ea typeface="Open Sans"/>
                <a:cs typeface="Open Sans"/>
                <a:sym typeface="Open Sans"/>
              </a:rPr>
              <a:t>Method 1:</a:t>
            </a:r>
            <a:r>
              <a:rPr lang="en"/>
              <a:t> </a:t>
            </a:r>
            <a:br>
              <a:rPr lang="en"/>
            </a:br>
            <a:r>
              <a:rPr lang="en">
                <a:solidFill>
                  <a:srgbClr val="F05253"/>
                </a:solidFill>
              </a:rPr>
              <a:t>Controlled Regression</a:t>
            </a:r>
          </a:p>
        </p:txBody>
      </p:sp>
      <p:sp>
        <p:nvSpPr>
          <p:cNvPr id="520" name="Shape 520"/>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521" name="Shape 521"/>
          <p:cNvSpPr/>
          <p:nvPr/>
        </p:nvSpPr>
        <p:spPr>
          <a:xfrm rot="-5400000">
            <a:off x="1151304" y="1329558"/>
            <a:ext cx="138300" cy="68100"/>
          </a:xfrm>
          <a:prstGeom prst="triangle">
            <a:avLst>
              <a:gd fmla="val 50000" name="adj"/>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522" name="Shape 522"/>
          <p:cNvSpPr txBox="1"/>
          <p:nvPr/>
        </p:nvSpPr>
        <p:spPr>
          <a:xfrm>
            <a:off x="-1" y="1139066"/>
            <a:ext cx="1241700" cy="1198800"/>
          </a:xfrm>
          <a:prstGeom prst="rect">
            <a:avLst/>
          </a:prstGeom>
          <a:noFill/>
          <a:ln>
            <a:noFill/>
          </a:ln>
        </p:spPr>
        <p:txBody>
          <a:bodyPr anchorCtr="0" anchor="t" bIns="91425" lIns="91425" rIns="91425" tIns="91425">
            <a:noAutofit/>
          </a:bodyPr>
          <a:lstStyle/>
          <a:p>
            <a:pPr lvl="0" rtl="0" algn="r">
              <a:spcBef>
                <a:spcPts val="0"/>
              </a:spcBef>
              <a:buNone/>
            </a:pPr>
            <a:r>
              <a:rPr b="1" lang="en" sz="1000">
                <a:solidFill>
                  <a:srgbClr val="FFFFFF"/>
                </a:solidFill>
                <a:latin typeface="Open Sans"/>
                <a:ea typeface="Open Sans"/>
                <a:cs typeface="Open Sans"/>
                <a:sym typeface="Open Sans"/>
              </a:rPr>
              <a:t>Method 1: </a:t>
            </a:r>
            <a:r>
              <a:rPr lang="en" sz="1000">
                <a:solidFill>
                  <a:srgbClr val="FFFFFF"/>
                </a:solidFill>
                <a:latin typeface="Open Sans"/>
                <a:ea typeface="Open Sans"/>
                <a:cs typeface="Open Sans"/>
                <a:sym typeface="Open Sans"/>
              </a:rPr>
              <a:t>Controlled Regression</a:t>
            </a:r>
          </a:p>
        </p:txBody>
      </p:sp>
      <p:sp>
        <p:nvSpPr>
          <p:cNvPr id="523" name="Shape 523"/>
          <p:cNvSpPr txBox="1"/>
          <p:nvPr/>
        </p:nvSpPr>
        <p:spPr>
          <a:xfrm>
            <a:off x="17927" y="2257500"/>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2: </a:t>
            </a:r>
            <a:r>
              <a:rPr lang="en" sz="1000">
                <a:solidFill>
                  <a:srgbClr val="FFFFFF"/>
                </a:solidFill>
                <a:latin typeface="Open Sans"/>
                <a:ea typeface="Open Sans"/>
                <a:cs typeface="Open Sans"/>
                <a:sym typeface="Open Sans"/>
              </a:rPr>
              <a:t>Regression Discontinuity Design</a:t>
            </a:r>
          </a:p>
        </p:txBody>
      </p:sp>
      <p:sp>
        <p:nvSpPr>
          <p:cNvPr id="524" name="Shape 524"/>
          <p:cNvSpPr txBox="1"/>
          <p:nvPr/>
        </p:nvSpPr>
        <p:spPr>
          <a:xfrm>
            <a:off x="17927" y="3375963"/>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3: </a:t>
            </a:r>
            <a:r>
              <a:rPr lang="en" sz="1000">
                <a:solidFill>
                  <a:srgbClr val="FFFFFF"/>
                </a:solidFill>
                <a:latin typeface="Open Sans"/>
                <a:ea typeface="Open Sans"/>
                <a:cs typeface="Open Sans"/>
                <a:sym typeface="Open Sans"/>
              </a:rPr>
              <a:t>Difference-in-</a:t>
            </a:r>
            <a:br>
              <a:rPr lang="en" sz="1000">
                <a:solidFill>
                  <a:srgbClr val="FFFFFF"/>
                </a:solidFill>
                <a:latin typeface="Open Sans"/>
                <a:ea typeface="Open Sans"/>
                <a:cs typeface="Open Sans"/>
                <a:sym typeface="Open Sans"/>
              </a:rPr>
            </a:br>
            <a:r>
              <a:rPr lang="en" sz="1000">
                <a:solidFill>
                  <a:srgbClr val="FFFFFF"/>
                </a:solidFill>
                <a:latin typeface="Open Sans"/>
                <a:ea typeface="Open Sans"/>
                <a:cs typeface="Open Sans"/>
                <a:sym typeface="Open Sans"/>
              </a:rPr>
              <a:t>Differences</a:t>
            </a:r>
          </a:p>
          <a:p>
            <a:pPr lvl="0" rtl="0" algn="r">
              <a:spcBef>
                <a:spcPts val="0"/>
              </a:spcBef>
              <a:buNone/>
            </a:pPr>
            <a:r>
              <a:t/>
            </a:r>
            <a:endParaRPr b="1" sz="1000">
              <a:solidFill>
                <a:srgbClr val="FFFFFF"/>
              </a:solidFill>
              <a:latin typeface="Open Sans"/>
              <a:ea typeface="Open Sans"/>
              <a:cs typeface="Open Sans"/>
              <a:sym typeface="Open Sans"/>
            </a:endParaRPr>
          </a:p>
        </p:txBody>
      </p:sp>
      <p:sp>
        <p:nvSpPr>
          <p:cNvPr id="525" name="Shape 525"/>
          <p:cNvSpPr txBox="1"/>
          <p:nvPr/>
        </p:nvSpPr>
        <p:spPr>
          <a:xfrm>
            <a:off x="7671" y="4494427"/>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4: </a:t>
            </a:r>
            <a:r>
              <a:rPr lang="en" sz="1000">
                <a:solidFill>
                  <a:srgbClr val="FFFFFF"/>
                </a:solidFill>
                <a:latin typeface="Open Sans"/>
                <a:ea typeface="Open Sans"/>
                <a:cs typeface="Open Sans"/>
                <a:sym typeface="Open Sans"/>
              </a:rPr>
              <a:t>Fixed Effects Regression</a:t>
            </a:r>
          </a:p>
          <a:p>
            <a:pPr lvl="0" rtl="0" algn="r">
              <a:spcBef>
                <a:spcPts val="0"/>
              </a:spcBef>
              <a:buNone/>
            </a:pPr>
            <a:r>
              <a:t/>
            </a:r>
            <a:endParaRPr b="1" sz="1000">
              <a:solidFill>
                <a:srgbClr val="FFFFFF"/>
              </a:solidFill>
              <a:latin typeface="Open Sans"/>
              <a:ea typeface="Open Sans"/>
              <a:cs typeface="Open Sans"/>
              <a:sym typeface="Open Sans"/>
            </a:endParaRPr>
          </a:p>
        </p:txBody>
      </p:sp>
      <p:sp>
        <p:nvSpPr>
          <p:cNvPr id="526" name="Shape 526"/>
          <p:cNvSpPr txBox="1"/>
          <p:nvPr/>
        </p:nvSpPr>
        <p:spPr>
          <a:xfrm>
            <a:off x="0" y="5498600"/>
            <a:ext cx="1242300" cy="1198800"/>
          </a:xfrm>
          <a:prstGeom prst="rect">
            <a:avLst/>
          </a:prstGeom>
          <a:noFill/>
          <a:ln>
            <a:noFill/>
          </a:ln>
        </p:spPr>
        <p:txBody>
          <a:bodyPr anchorCtr="0" anchor="t" bIns="91425" lIns="91425" rIns="91425" tIns="91425">
            <a:noAutofit/>
          </a:bodyPr>
          <a:lstStyle/>
          <a:p>
            <a:pPr lvl="0" rtl="0" algn="r">
              <a:spcBef>
                <a:spcPts val="0"/>
              </a:spcBef>
              <a:buNone/>
            </a:pPr>
            <a:r>
              <a:rPr b="1" lang="en" sz="1000">
                <a:solidFill>
                  <a:srgbClr val="FFFFFF"/>
                </a:solidFill>
                <a:latin typeface="Open Sans"/>
                <a:ea typeface="Open Sans"/>
                <a:cs typeface="Open Sans"/>
                <a:sym typeface="Open Sans"/>
              </a:rPr>
              <a:t>Method 5: </a:t>
            </a:r>
            <a:r>
              <a:rPr lang="en" sz="1000">
                <a:solidFill>
                  <a:srgbClr val="FFFFFF"/>
                </a:solidFill>
                <a:latin typeface="Open Sans"/>
                <a:ea typeface="Open Sans"/>
                <a:cs typeface="Open Sans"/>
                <a:sym typeface="Open Sans"/>
              </a:rPr>
              <a:t>Instrumental Variables</a:t>
            </a:r>
            <a:r>
              <a:rPr b="1" lang="en" sz="1000">
                <a:solidFill>
                  <a:srgbClr val="FFFFFF"/>
                </a:solidFill>
                <a:latin typeface="Open Sans"/>
                <a:ea typeface="Open Sans"/>
                <a:cs typeface="Open Sans"/>
                <a:sym typeface="Open Sans"/>
              </a:rPr>
              <a:t> </a:t>
            </a:r>
          </a:p>
        </p:txBody>
      </p:sp>
      <p:sp>
        <p:nvSpPr>
          <p:cNvPr id="527" name="Shape 527"/>
          <p:cNvSpPr txBox="1"/>
          <p:nvPr>
            <p:ph idx="1" type="body"/>
          </p:nvPr>
        </p:nvSpPr>
        <p:spPr>
          <a:xfrm>
            <a:off x="1634700" y="1324200"/>
            <a:ext cx="7299900" cy="2741400"/>
          </a:xfrm>
          <a:prstGeom prst="rect">
            <a:avLst/>
          </a:prstGeom>
        </p:spPr>
        <p:txBody>
          <a:bodyPr anchorCtr="0" anchor="t" bIns="91425" lIns="91425" rIns="91425" tIns="91425">
            <a:noAutofit/>
          </a:bodyPr>
          <a:lstStyle/>
          <a:p>
            <a:pPr lvl="0" rtl="0">
              <a:spcBef>
                <a:spcPts val="0"/>
              </a:spcBef>
              <a:buNone/>
            </a:pPr>
            <a:r>
              <a:rPr b="1" lang="en" sz="2400">
                <a:solidFill>
                  <a:schemeClr val="dk1"/>
                </a:solidFill>
              </a:rPr>
              <a:t>Pitfall 1</a:t>
            </a:r>
            <a:r>
              <a:rPr lang="en" sz="2400">
                <a:solidFill>
                  <a:schemeClr val="dk1"/>
                </a:solidFill>
              </a:rPr>
              <a:t>: “Missing” controls →</a:t>
            </a:r>
          </a:p>
          <a:p>
            <a:pPr lvl="0" rtl="0" algn="ctr">
              <a:spcBef>
                <a:spcPts val="0"/>
              </a:spcBef>
              <a:buNone/>
            </a:pPr>
            <a:br>
              <a:rPr lang="en" sz="2400">
                <a:solidFill>
                  <a:schemeClr val="dk1"/>
                </a:solidFill>
              </a:rPr>
            </a:br>
            <a:r>
              <a:rPr b="1" lang="en" sz="2400">
                <a:solidFill>
                  <a:srgbClr val="2A73CC"/>
                </a:solidFill>
              </a:rPr>
              <a:t>Omitted Variable Bias</a:t>
            </a:r>
          </a:p>
          <a:p>
            <a:pPr lvl="0" rtl="0">
              <a:spcBef>
                <a:spcPts val="0"/>
              </a:spcBef>
              <a:buNone/>
            </a:pPr>
            <a:r>
              <a:t/>
            </a:r>
            <a:endParaRPr sz="2400">
              <a:solidFill>
                <a:schemeClr val="dk1"/>
              </a:solidFill>
            </a:endParaRPr>
          </a:p>
          <a:p>
            <a:pPr lvl="0">
              <a:spcBef>
                <a:spcPts val="0"/>
              </a:spcBef>
              <a:buNone/>
            </a:pPr>
            <a:r>
              <a:rPr b="1" lang="en" sz="2400">
                <a:solidFill>
                  <a:schemeClr val="dk1"/>
                </a:solidFill>
              </a:rPr>
              <a:t>Can we tell how  much of a problem?</a:t>
            </a:r>
          </a:p>
          <a:p>
            <a:pPr indent="-381000" lvl="0" marL="457200" rtl="0">
              <a:spcBef>
                <a:spcPts val="0"/>
              </a:spcBef>
              <a:buClr>
                <a:schemeClr val="dk1"/>
              </a:buClr>
              <a:buSzPct val="100000"/>
            </a:pPr>
            <a:r>
              <a:rPr lang="en" sz="2400">
                <a:solidFill>
                  <a:schemeClr val="dk1"/>
                </a:solidFill>
              </a:rPr>
              <a:t>If adding proxies increases (adjusted) R-squared without impacting estimate, could be ok...*</a:t>
            </a:r>
          </a:p>
          <a:p>
            <a:pPr lvl="0" rtl="0">
              <a:spcBef>
                <a:spcPts val="0"/>
              </a:spcBef>
              <a:buNone/>
            </a:pPr>
            <a:r>
              <a:t/>
            </a:r>
            <a:endParaRPr sz="2400">
              <a:solidFill>
                <a:schemeClr val="dk1"/>
              </a:solidFill>
            </a:endParaRPr>
          </a:p>
          <a:p>
            <a:pPr lvl="0" rtl="0">
              <a:spcBef>
                <a:spcPts val="0"/>
              </a:spcBef>
              <a:buNone/>
            </a:pPr>
            <a:r>
              <a:t/>
            </a:r>
            <a:endParaRPr sz="2400">
              <a:solidFill>
                <a:schemeClr val="dk1"/>
              </a:solidFill>
            </a:endParaRPr>
          </a:p>
          <a:p>
            <a:pPr lvl="0" rtl="0">
              <a:spcBef>
                <a:spcPts val="0"/>
              </a:spcBef>
              <a:buNone/>
            </a:pPr>
            <a:r>
              <a:t/>
            </a:r>
            <a:endParaRPr sz="2400">
              <a:solidFill>
                <a:schemeClr val="dk1"/>
              </a:solidFill>
            </a:endParaRPr>
          </a:p>
          <a:p>
            <a:pPr lvl="0" rtl="0">
              <a:spcBef>
                <a:spcPts val="0"/>
              </a:spcBef>
              <a:buNone/>
            </a:pPr>
            <a:r>
              <a:rPr lang="en" sz="1400">
                <a:solidFill>
                  <a:schemeClr val="dk1"/>
                </a:solidFill>
              </a:rPr>
              <a:t>*</a:t>
            </a:r>
            <a:r>
              <a:rPr lang="en" sz="1400" u="sng">
                <a:solidFill>
                  <a:schemeClr val="hlink"/>
                </a:solidFill>
                <a:hlinkClick r:id="rId3"/>
              </a:rPr>
              <a:t>Oster 15</a:t>
            </a:r>
            <a:r>
              <a:rPr lang="en" sz="1400">
                <a:solidFill>
                  <a:schemeClr val="dk1"/>
                </a:solidFill>
              </a:rPr>
              <a:t> provides a formal treatment.</a:t>
            </a:r>
          </a:p>
          <a:p>
            <a:pPr lvl="0" rtl="0">
              <a:spcBef>
                <a:spcPts val="0"/>
              </a:spcBef>
              <a:buNone/>
            </a:pPr>
            <a:r>
              <a:t/>
            </a:r>
            <a:endParaRPr sz="24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FEFEF"/>
        </a:solidFill>
      </p:bgPr>
    </p:bg>
    <p:spTree>
      <p:nvGrpSpPr>
        <p:cNvPr id="531" name="Shape 531"/>
        <p:cNvGrpSpPr/>
        <p:nvPr/>
      </p:nvGrpSpPr>
      <p:grpSpPr>
        <a:xfrm>
          <a:off x="0" y="0"/>
          <a:ext cx="0" cy="0"/>
          <a:chOff x="0" y="0"/>
          <a:chExt cx="0" cy="0"/>
        </a:xfrm>
      </p:grpSpPr>
      <p:sp>
        <p:nvSpPr>
          <p:cNvPr id="532" name="Shape 532"/>
          <p:cNvSpPr/>
          <p:nvPr/>
        </p:nvSpPr>
        <p:spPr>
          <a:xfrm>
            <a:off x="-93625" y="0"/>
            <a:ext cx="9249900" cy="3567000"/>
          </a:xfrm>
          <a:prstGeom prst="rect">
            <a:avLst/>
          </a:prstGeom>
          <a:solidFill>
            <a:srgbClr val="EFEFEF"/>
          </a:solidFill>
          <a:ln>
            <a:noFill/>
          </a:ln>
        </p:spPr>
        <p:txBody>
          <a:bodyPr anchorCtr="0" anchor="ctr" bIns="91425" lIns="91425" rIns="91425" tIns="91425">
            <a:noAutofit/>
          </a:bodyPr>
          <a:lstStyle/>
          <a:p>
            <a:pPr lvl="0">
              <a:spcBef>
                <a:spcPts val="0"/>
              </a:spcBef>
              <a:buNone/>
            </a:pPr>
            <a:r>
              <a:t/>
            </a:r>
            <a:endParaRPr/>
          </a:p>
        </p:txBody>
      </p:sp>
      <p:sp>
        <p:nvSpPr>
          <p:cNvPr id="533" name="Shape 533"/>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534" name="Shape 534"/>
          <p:cNvSpPr/>
          <p:nvPr/>
        </p:nvSpPr>
        <p:spPr>
          <a:xfrm>
            <a:off x="1027725" y="229337"/>
            <a:ext cx="6936300" cy="6544500"/>
          </a:xfrm>
          <a:prstGeom prst="rect">
            <a:avLst/>
          </a:prstGeom>
          <a:solidFill>
            <a:srgbClr val="FFFFFF"/>
          </a:solidFill>
          <a:ln cap="flat" cmpd="sng" w="76200">
            <a:solidFill>
              <a:srgbClr val="F0525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535" name="Shape 535"/>
          <p:cNvPicPr preferRelativeResize="0"/>
          <p:nvPr/>
        </p:nvPicPr>
        <p:blipFill>
          <a:blip r:embed="rId3">
            <a:alphaModFix/>
          </a:blip>
          <a:stretch>
            <a:fillRect/>
          </a:stretch>
        </p:blipFill>
        <p:spPr>
          <a:xfrm>
            <a:off x="1051274" y="666787"/>
            <a:ext cx="6833199" cy="6027550"/>
          </a:xfrm>
          <a:prstGeom prst="rect">
            <a:avLst/>
          </a:prstGeom>
          <a:noFill/>
          <a:ln>
            <a:noFill/>
          </a:ln>
        </p:spPr>
      </p:pic>
      <p:sp>
        <p:nvSpPr>
          <p:cNvPr id="536" name="Shape 536"/>
          <p:cNvSpPr/>
          <p:nvPr/>
        </p:nvSpPr>
        <p:spPr>
          <a:xfrm>
            <a:off x="4237686" y="2696516"/>
            <a:ext cx="882600" cy="3932099"/>
          </a:xfrm>
          <a:prstGeom prst="rect">
            <a:avLst/>
          </a:prstGeom>
          <a:noFill/>
          <a:ln cap="flat" cmpd="sng" w="38100">
            <a:solidFill>
              <a:srgbClr val="F0525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37" name="Shape 537"/>
          <p:cNvSpPr txBox="1"/>
          <p:nvPr/>
        </p:nvSpPr>
        <p:spPr>
          <a:xfrm>
            <a:off x="1130675" y="-76112"/>
            <a:ext cx="6674400" cy="967500"/>
          </a:xfrm>
          <a:prstGeom prst="rect">
            <a:avLst/>
          </a:prstGeom>
          <a:noFill/>
          <a:ln>
            <a:noFill/>
          </a:ln>
        </p:spPr>
        <p:txBody>
          <a:bodyPr anchorCtr="0" anchor="ctr" bIns="91425" lIns="91425" rIns="91425" tIns="91425">
            <a:noAutofit/>
          </a:bodyPr>
          <a:lstStyle/>
          <a:p>
            <a:pPr indent="-342900" lvl="0" marL="457200" rtl="0">
              <a:spcBef>
                <a:spcPts val="600"/>
              </a:spcBef>
              <a:buClr>
                <a:schemeClr val="dk1"/>
              </a:buClr>
              <a:buSzPct val="100000"/>
              <a:buFont typeface="Open Sans"/>
              <a:buChar char="✓"/>
            </a:pPr>
            <a:r>
              <a:rPr b="1" lang="en" sz="1800">
                <a:solidFill>
                  <a:schemeClr val="dk1"/>
                </a:solidFill>
                <a:latin typeface="Open Sans"/>
                <a:ea typeface="Open Sans"/>
                <a:cs typeface="Open Sans"/>
                <a:sym typeface="Open Sans"/>
              </a:rPr>
              <a:t>Adding controls does NOT change point estimate</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FEFEF"/>
        </a:solidFill>
      </p:bgPr>
    </p:bg>
    <p:spTree>
      <p:nvGrpSpPr>
        <p:cNvPr id="541" name="Shape 541"/>
        <p:cNvGrpSpPr/>
        <p:nvPr/>
      </p:nvGrpSpPr>
      <p:grpSpPr>
        <a:xfrm>
          <a:off x="0" y="0"/>
          <a:ext cx="0" cy="0"/>
          <a:chOff x="0" y="0"/>
          <a:chExt cx="0" cy="0"/>
        </a:xfrm>
      </p:grpSpPr>
      <p:sp>
        <p:nvSpPr>
          <p:cNvPr id="542" name="Shape 542"/>
          <p:cNvSpPr/>
          <p:nvPr/>
        </p:nvSpPr>
        <p:spPr>
          <a:xfrm>
            <a:off x="1503150" y="2537225"/>
            <a:ext cx="6361200" cy="4099200"/>
          </a:xfrm>
          <a:prstGeom prst="rect">
            <a:avLst/>
          </a:prstGeom>
          <a:solidFill>
            <a:srgbClr val="FFFFFF"/>
          </a:solidFill>
          <a:ln cap="flat" cmpd="sng" w="76200">
            <a:solidFill>
              <a:srgbClr val="F0525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43" name="Shape 543"/>
          <p:cNvSpPr txBox="1"/>
          <p:nvPr>
            <p:ph type="title"/>
          </p:nvPr>
        </p:nvSpPr>
        <p:spPr>
          <a:xfrm>
            <a:off x="1634700" y="503300"/>
            <a:ext cx="7299900" cy="860400"/>
          </a:xfrm>
          <a:prstGeom prst="rect">
            <a:avLst/>
          </a:prstGeom>
        </p:spPr>
        <p:txBody>
          <a:bodyPr anchorCtr="0" anchor="b" bIns="91425" lIns="91425" rIns="91425" tIns="91425">
            <a:noAutofit/>
          </a:bodyPr>
          <a:lstStyle/>
          <a:p>
            <a:pPr lvl="0" rtl="0">
              <a:spcBef>
                <a:spcPts val="0"/>
              </a:spcBef>
              <a:buNone/>
            </a:pPr>
            <a:r>
              <a:rPr b="1" lang="en" sz="1800">
                <a:latin typeface="Open Sans"/>
                <a:ea typeface="Open Sans"/>
                <a:cs typeface="Open Sans"/>
                <a:sym typeface="Open Sans"/>
              </a:rPr>
              <a:t>Method 1:</a:t>
            </a:r>
            <a:r>
              <a:rPr lang="en"/>
              <a:t> </a:t>
            </a:r>
            <a:br>
              <a:rPr lang="en"/>
            </a:br>
            <a:r>
              <a:rPr lang="en">
                <a:solidFill>
                  <a:srgbClr val="F05253"/>
                </a:solidFill>
              </a:rPr>
              <a:t>Controlled Regression</a:t>
            </a:r>
          </a:p>
        </p:txBody>
      </p:sp>
      <p:sp>
        <p:nvSpPr>
          <p:cNvPr id="544" name="Shape 544"/>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545" name="Shape 545"/>
          <p:cNvSpPr/>
          <p:nvPr/>
        </p:nvSpPr>
        <p:spPr>
          <a:xfrm rot="-5400000">
            <a:off x="1151304" y="1329558"/>
            <a:ext cx="138300" cy="68100"/>
          </a:xfrm>
          <a:prstGeom prst="triangle">
            <a:avLst>
              <a:gd fmla="val 50000" name="adj"/>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546" name="Shape 546"/>
          <p:cNvSpPr txBox="1"/>
          <p:nvPr/>
        </p:nvSpPr>
        <p:spPr>
          <a:xfrm>
            <a:off x="-1" y="1139066"/>
            <a:ext cx="1241700" cy="1198800"/>
          </a:xfrm>
          <a:prstGeom prst="rect">
            <a:avLst/>
          </a:prstGeom>
          <a:noFill/>
          <a:ln>
            <a:noFill/>
          </a:ln>
        </p:spPr>
        <p:txBody>
          <a:bodyPr anchorCtr="0" anchor="t" bIns="91425" lIns="91425" rIns="91425" tIns="91425">
            <a:noAutofit/>
          </a:bodyPr>
          <a:lstStyle/>
          <a:p>
            <a:pPr lvl="0" rtl="0" algn="r">
              <a:spcBef>
                <a:spcPts val="0"/>
              </a:spcBef>
              <a:buNone/>
            </a:pPr>
            <a:r>
              <a:rPr b="1" lang="en" sz="1000">
                <a:solidFill>
                  <a:srgbClr val="FFFFFF"/>
                </a:solidFill>
                <a:latin typeface="Open Sans"/>
                <a:ea typeface="Open Sans"/>
                <a:cs typeface="Open Sans"/>
                <a:sym typeface="Open Sans"/>
              </a:rPr>
              <a:t>Method 1: </a:t>
            </a:r>
            <a:r>
              <a:rPr lang="en" sz="1000">
                <a:solidFill>
                  <a:srgbClr val="FFFFFF"/>
                </a:solidFill>
                <a:latin typeface="Open Sans"/>
                <a:ea typeface="Open Sans"/>
                <a:cs typeface="Open Sans"/>
                <a:sym typeface="Open Sans"/>
              </a:rPr>
              <a:t>Controlled Regression</a:t>
            </a:r>
          </a:p>
        </p:txBody>
      </p:sp>
      <p:sp>
        <p:nvSpPr>
          <p:cNvPr id="547" name="Shape 547"/>
          <p:cNvSpPr txBox="1"/>
          <p:nvPr/>
        </p:nvSpPr>
        <p:spPr>
          <a:xfrm>
            <a:off x="17927" y="2257500"/>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2: </a:t>
            </a:r>
            <a:r>
              <a:rPr lang="en" sz="1000">
                <a:solidFill>
                  <a:srgbClr val="FFFFFF"/>
                </a:solidFill>
                <a:latin typeface="Open Sans"/>
                <a:ea typeface="Open Sans"/>
                <a:cs typeface="Open Sans"/>
                <a:sym typeface="Open Sans"/>
              </a:rPr>
              <a:t>Regression Discontinuity Design</a:t>
            </a:r>
          </a:p>
        </p:txBody>
      </p:sp>
      <p:sp>
        <p:nvSpPr>
          <p:cNvPr id="548" name="Shape 548"/>
          <p:cNvSpPr txBox="1"/>
          <p:nvPr/>
        </p:nvSpPr>
        <p:spPr>
          <a:xfrm>
            <a:off x="17927" y="3375963"/>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3: </a:t>
            </a:r>
            <a:r>
              <a:rPr lang="en" sz="1000">
                <a:solidFill>
                  <a:srgbClr val="FFFFFF"/>
                </a:solidFill>
                <a:latin typeface="Open Sans"/>
                <a:ea typeface="Open Sans"/>
                <a:cs typeface="Open Sans"/>
                <a:sym typeface="Open Sans"/>
              </a:rPr>
              <a:t>Difference-in-</a:t>
            </a:r>
            <a:br>
              <a:rPr lang="en" sz="1000">
                <a:solidFill>
                  <a:srgbClr val="FFFFFF"/>
                </a:solidFill>
                <a:latin typeface="Open Sans"/>
                <a:ea typeface="Open Sans"/>
                <a:cs typeface="Open Sans"/>
                <a:sym typeface="Open Sans"/>
              </a:rPr>
            </a:br>
            <a:r>
              <a:rPr lang="en" sz="1000">
                <a:solidFill>
                  <a:srgbClr val="FFFFFF"/>
                </a:solidFill>
                <a:latin typeface="Open Sans"/>
                <a:ea typeface="Open Sans"/>
                <a:cs typeface="Open Sans"/>
                <a:sym typeface="Open Sans"/>
              </a:rPr>
              <a:t>Differences</a:t>
            </a:r>
          </a:p>
          <a:p>
            <a:pPr lvl="0" rtl="0" algn="r">
              <a:spcBef>
                <a:spcPts val="0"/>
              </a:spcBef>
              <a:buNone/>
            </a:pPr>
            <a:r>
              <a:t/>
            </a:r>
            <a:endParaRPr b="1" sz="1000">
              <a:solidFill>
                <a:srgbClr val="FFFFFF"/>
              </a:solidFill>
              <a:latin typeface="Open Sans"/>
              <a:ea typeface="Open Sans"/>
              <a:cs typeface="Open Sans"/>
              <a:sym typeface="Open Sans"/>
            </a:endParaRPr>
          </a:p>
        </p:txBody>
      </p:sp>
      <p:sp>
        <p:nvSpPr>
          <p:cNvPr id="549" name="Shape 549"/>
          <p:cNvSpPr txBox="1"/>
          <p:nvPr/>
        </p:nvSpPr>
        <p:spPr>
          <a:xfrm>
            <a:off x="7671" y="4494427"/>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4: </a:t>
            </a:r>
            <a:r>
              <a:rPr lang="en" sz="1000">
                <a:solidFill>
                  <a:srgbClr val="FFFFFF"/>
                </a:solidFill>
                <a:latin typeface="Open Sans"/>
                <a:ea typeface="Open Sans"/>
                <a:cs typeface="Open Sans"/>
                <a:sym typeface="Open Sans"/>
              </a:rPr>
              <a:t>Fixed Effects Regression</a:t>
            </a:r>
          </a:p>
          <a:p>
            <a:pPr lvl="0" rtl="0" algn="r">
              <a:spcBef>
                <a:spcPts val="0"/>
              </a:spcBef>
              <a:buNone/>
            </a:pPr>
            <a:r>
              <a:t/>
            </a:r>
            <a:endParaRPr b="1" sz="1000">
              <a:solidFill>
                <a:srgbClr val="FFFFFF"/>
              </a:solidFill>
              <a:latin typeface="Open Sans"/>
              <a:ea typeface="Open Sans"/>
              <a:cs typeface="Open Sans"/>
              <a:sym typeface="Open Sans"/>
            </a:endParaRPr>
          </a:p>
        </p:txBody>
      </p:sp>
      <p:sp>
        <p:nvSpPr>
          <p:cNvPr id="550" name="Shape 550"/>
          <p:cNvSpPr txBox="1"/>
          <p:nvPr/>
        </p:nvSpPr>
        <p:spPr>
          <a:xfrm>
            <a:off x="0" y="5498600"/>
            <a:ext cx="1242300" cy="1198800"/>
          </a:xfrm>
          <a:prstGeom prst="rect">
            <a:avLst/>
          </a:prstGeom>
          <a:noFill/>
          <a:ln>
            <a:noFill/>
          </a:ln>
        </p:spPr>
        <p:txBody>
          <a:bodyPr anchorCtr="0" anchor="t" bIns="91425" lIns="91425" rIns="91425" tIns="91425">
            <a:noAutofit/>
          </a:bodyPr>
          <a:lstStyle/>
          <a:p>
            <a:pPr lvl="0" rtl="0" algn="r">
              <a:spcBef>
                <a:spcPts val="0"/>
              </a:spcBef>
              <a:buNone/>
            </a:pPr>
            <a:r>
              <a:rPr b="1" lang="en" sz="1000">
                <a:solidFill>
                  <a:srgbClr val="FFFFFF"/>
                </a:solidFill>
                <a:latin typeface="Open Sans"/>
                <a:ea typeface="Open Sans"/>
                <a:cs typeface="Open Sans"/>
                <a:sym typeface="Open Sans"/>
              </a:rPr>
              <a:t>Method 5: </a:t>
            </a:r>
            <a:r>
              <a:rPr lang="en" sz="1000">
                <a:solidFill>
                  <a:srgbClr val="FFFFFF"/>
                </a:solidFill>
                <a:latin typeface="Open Sans"/>
                <a:ea typeface="Open Sans"/>
                <a:cs typeface="Open Sans"/>
                <a:sym typeface="Open Sans"/>
              </a:rPr>
              <a:t>Instrumental Variables</a:t>
            </a:r>
            <a:r>
              <a:rPr b="1" lang="en" sz="1000">
                <a:solidFill>
                  <a:srgbClr val="FFFFFF"/>
                </a:solidFill>
                <a:latin typeface="Open Sans"/>
                <a:ea typeface="Open Sans"/>
                <a:cs typeface="Open Sans"/>
                <a:sym typeface="Open Sans"/>
              </a:rPr>
              <a:t> </a:t>
            </a:r>
          </a:p>
        </p:txBody>
      </p:sp>
      <p:sp>
        <p:nvSpPr>
          <p:cNvPr id="551" name="Shape 551"/>
          <p:cNvSpPr txBox="1"/>
          <p:nvPr>
            <p:ph idx="1" type="body"/>
          </p:nvPr>
        </p:nvSpPr>
        <p:spPr>
          <a:xfrm>
            <a:off x="1551225" y="1324200"/>
            <a:ext cx="7383300" cy="2741400"/>
          </a:xfrm>
          <a:prstGeom prst="rect">
            <a:avLst/>
          </a:prstGeom>
        </p:spPr>
        <p:txBody>
          <a:bodyPr anchorCtr="0" anchor="t" bIns="91425" lIns="91425" rIns="91425" tIns="91425">
            <a:noAutofit/>
          </a:bodyPr>
          <a:lstStyle/>
          <a:p>
            <a:pPr indent="-381000" lvl="0" marL="457200" rtl="0">
              <a:spcBef>
                <a:spcPts val="0"/>
              </a:spcBef>
              <a:buClr>
                <a:schemeClr val="dk1"/>
              </a:buClr>
              <a:buSzPct val="100000"/>
            </a:pPr>
            <a:r>
              <a:rPr lang="en" sz="2400">
                <a:solidFill>
                  <a:schemeClr val="dk1"/>
                </a:solidFill>
              </a:rPr>
              <a:t>...</a:t>
            </a:r>
            <a:r>
              <a:rPr i="1" lang="en" sz="2400">
                <a:solidFill>
                  <a:schemeClr val="dk1"/>
                </a:solidFill>
              </a:rPr>
              <a:t>but</a:t>
            </a:r>
            <a:r>
              <a:rPr lang="en" sz="2400">
                <a:solidFill>
                  <a:schemeClr val="dk1"/>
                </a:solidFill>
              </a:rPr>
              <a:t> if adding proxies to regression impacts coefficient on X, regression won’t suffice.</a:t>
            </a:r>
          </a:p>
          <a:p>
            <a:pPr lvl="0">
              <a:spcBef>
                <a:spcPts val="0"/>
              </a:spcBef>
              <a:buNone/>
            </a:pPr>
            <a:r>
              <a:t/>
            </a:r>
            <a:endParaRPr b="1" sz="600">
              <a:solidFill>
                <a:schemeClr val="dk1"/>
              </a:solidFill>
            </a:endParaRPr>
          </a:p>
          <a:p>
            <a:pPr lvl="0" rtl="0">
              <a:spcBef>
                <a:spcPts val="0"/>
              </a:spcBef>
              <a:buNone/>
            </a:pPr>
            <a:r>
              <a:t/>
            </a:r>
            <a:endParaRPr b="1" sz="600">
              <a:solidFill>
                <a:schemeClr val="dk1"/>
              </a:solidFill>
            </a:endParaRPr>
          </a:p>
          <a:p>
            <a:pPr indent="-342900" lvl="0" marL="457200" rtl="0">
              <a:spcBef>
                <a:spcPts val="0"/>
              </a:spcBef>
              <a:buClr>
                <a:schemeClr val="dk1"/>
              </a:buClr>
              <a:buSzPct val="75000"/>
              <a:buFont typeface="Open Sans"/>
            </a:pPr>
            <a:r>
              <a:rPr b="1" lang="en">
                <a:solidFill>
                  <a:schemeClr val="dk1"/>
                </a:solidFill>
              </a:rPr>
              <a:t>Adding controls DOES change point estimate</a:t>
            </a:r>
          </a:p>
        </p:txBody>
      </p:sp>
      <p:graphicFrame>
        <p:nvGraphicFramePr>
          <p:cNvPr id="552" name="Shape 552"/>
          <p:cNvGraphicFramePr/>
          <p:nvPr/>
        </p:nvGraphicFramePr>
        <p:xfrm>
          <a:off x="1634687" y="3066262"/>
          <a:ext cx="3000000" cy="3000000"/>
        </p:xfrm>
        <a:graphic>
          <a:graphicData uri="http://schemas.openxmlformats.org/drawingml/2006/table">
            <a:tbl>
              <a:tblPr>
                <a:noFill/>
                <a:tableStyleId>{3B013D27-2050-41E8-891F-8E3403158C1D}</a:tableStyleId>
              </a:tblPr>
              <a:tblGrid>
                <a:gridCol w="3540400"/>
                <a:gridCol w="1301150"/>
                <a:gridCol w="1286050"/>
              </a:tblGrid>
              <a:tr h="487375">
                <a:tc gridSpan="3">
                  <a:txBody>
                    <a:bodyPr>
                      <a:noAutofit/>
                    </a:bodyPr>
                    <a:lstStyle/>
                    <a:p>
                      <a:pPr lvl="0" rtl="0">
                        <a:lnSpc>
                          <a:spcPct val="115000"/>
                        </a:lnSpc>
                        <a:spcBef>
                          <a:spcPts val="0"/>
                        </a:spcBef>
                        <a:buNone/>
                      </a:pPr>
                      <a:r>
                        <a:rPr lang="en" sz="2000">
                          <a:latin typeface="Open Sans"/>
                          <a:ea typeface="Open Sans"/>
                          <a:cs typeface="Open Sans"/>
                          <a:sym typeface="Open Sans"/>
                        </a:rPr>
                        <a:t>Relationship between </a:t>
                      </a:r>
                      <a:r>
                        <a:rPr lang="en" sz="2000">
                          <a:latin typeface="Open Sans"/>
                          <a:ea typeface="Open Sans"/>
                          <a:cs typeface="Open Sans"/>
                          <a:sym typeface="Open Sans"/>
                        </a:rPr>
                        <a:t>Instructor &amp; Enrollee Gender</a:t>
                      </a:r>
                    </a:p>
                  </a:txBody>
                  <a:tcPr marT="19050" marB="19050" marR="28575" marL="28575" anchor="b">
                    <a:lnB cap="flat" cmpd="sng" w="9525">
                      <a:solidFill>
                        <a:srgbClr val="000000"/>
                      </a:solidFill>
                      <a:prstDash val="solid"/>
                      <a:round/>
                      <a:headEnd len="med" w="med" type="none"/>
                      <a:tailEnd len="med" w="med" type="none"/>
                    </a:lnB>
                    <a:solidFill>
                      <a:srgbClr val="FFFFFF"/>
                    </a:solidFill>
                  </a:tcPr>
                </a:tc>
                <a:tc hMerge="1"/>
                <a:tc hMerge="1"/>
              </a:tr>
              <a:tr h="370050">
                <a:tc>
                  <a:txBody>
                    <a:bodyPr>
                      <a:noAutofit/>
                    </a:bodyPr>
                    <a:lstStyle/>
                    <a:p>
                      <a:pPr lvl="0" rtl="0">
                        <a:spcBef>
                          <a:spcPts val="0"/>
                        </a:spcBef>
                        <a:buNone/>
                      </a:pPr>
                      <a:r>
                        <a:t/>
                      </a:r>
                      <a:endParaRPr sz="2000">
                        <a:latin typeface="Open Sans"/>
                        <a:ea typeface="Open Sans"/>
                        <a:cs typeface="Open Sans"/>
                        <a:sym typeface="Open Sans"/>
                      </a:endParaRPr>
                    </a:p>
                  </a:txBody>
                  <a:tcPr marT="19050" marB="19050" marR="28575" marL="28575" anchor="b">
                    <a:lnT cap="flat" cmpd="sng" w="9525">
                      <a:solidFill>
                        <a:srgbClr val="000000"/>
                      </a:solidFill>
                      <a:prstDash val="solid"/>
                      <a:round/>
                      <a:headEnd len="med" w="med" type="none"/>
                      <a:tailEnd len="med" w="med" type="none"/>
                    </a:lnT>
                    <a:solidFill>
                      <a:srgbClr val="FFFFFF"/>
                    </a:solidFill>
                  </a:tcPr>
                </a:tc>
                <a:tc gridSpan="2">
                  <a:txBody>
                    <a:bodyPr>
                      <a:noAutofit/>
                    </a:bodyPr>
                    <a:lstStyle/>
                    <a:p>
                      <a:pPr lvl="0" rtl="0" algn="ctr">
                        <a:lnSpc>
                          <a:spcPct val="115000"/>
                        </a:lnSpc>
                        <a:spcBef>
                          <a:spcPts val="0"/>
                        </a:spcBef>
                        <a:buNone/>
                      </a:pPr>
                      <a:r>
                        <a:rPr lang="en" sz="2000">
                          <a:latin typeface="Open Sans"/>
                          <a:ea typeface="Open Sans"/>
                          <a:cs typeface="Open Sans"/>
                          <a:sym typeface="Open Sans"/>
                        </a:rPr>
                        <a:t>Share Enrollments F</a:t>
                      </a:r>
                    </a:p>
                  </a:txBody>
                  <a:tcPr marT="19050" marB="19050" marR="28575" marL="28575" anchor="b">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hMerge="1"/>
              </a:tr>
              <a:tr h="324925">
                <a:tc>
                  <a:txBody>
                    <a:bodyPr>
                      <a:noAutofit/>
                    </a:bodyPr>
                    <a:lstStyle/>
                    <a:p>
                      <a:pPr lvl="0" rtl="0">
                        <a:spcBef>
                          <a:spcPts val="0"/>
                        </a:spcBef>
                        <a:buNone/>
                      </a:pPr>
                      <a:r>
                        <a:t/>
                      </a:r>
                      <a:endParaRPr sz="2000">
                        <a:latin typeface="Open Sans"/>
                        <a:ea typeface="Open Sans"/>
                        <a:cs typeface="Open Sans"/>
                        <a:sym typeface="Open Sans"/>
                      </a:endParaRPr>
                    </a:p>
                  </a:txBody>
                  <a:tcPr marT="19050" marB="19050" marR="28575" marL="28575" anchor="b">
                    <a:solidFill>
                      <a:srgbClr val="FFFFFF"/>
                    </a:solidFill>
                  </a:tcPr>
                </a:tc>
                <a:tc>
                  <a:txBody>
                    <a:bodyPr>
                      <a:noAutofit/>
                    </a:bodyPr>
                    <a:lstStyle/>
                    <a:p>
                      <a:pPr lvl="0" rtl="0">
                        <a:spcBef>
                          <a:spcPts val="0"/>
                        </a:spcBef>
                        <a:buNone/>
                      </a:pPr>
                      <a:r>
                        <a:t/>
                      </a:r>
                      <a:endParaRPr sz="2000">
                        <a:latin typeface="Open Sans"/>
                        <a:ea typeface="Open Sans"/>
                        <a:cs typeface="Open Sans"/>
                        <a:sym typeface="Open Sans"/>
                      </a:endParaRPr>
                    </a:p>
                  </a:txBody>
                  <a:tcPr marT="19050" marB="19050" marR="28575" marL="28575" anchor="b">
                    <a:lnT cap="flat" cmpd="sng" w="9525">
                      <a:solidFill>
                        <a:srgbClr val="000000"/>
                      </a:solidFill>
                      <a:prstDash val="solid"/>
                      <a:round/>
                      <a:headEnd len="med" w="med" type="none"/>
                      <a:tailEnd len="med" w="med" type="none"/>
                    </a:lnT>
                    <a:solidFill>
                      <a:srgbClr val="FFFFFF"/>
                    </a:solidFill>
                  </a:tcPr>
                </a:tc>
                <a:tc>
                  <a:txBody>
                    <a:bodyPr>
                      <a:noAutofit/>
                    </a:bodyPr>
                    <a:lstStyle/>
                    <a:p>
                      <a:pPr lvl="0" rtl="0">
                        <a:spcBef>
                          <a:spcPts val="0"/>
                        </a:spcBef>
                        <a:buNone/>
                      </a:pPr>
                      <a:r>
                        <a:t/>
                      </a:r>
                      <a:endParaRPr sz="2000">
                        <a:latin typeface="Open Sans"/>
                        <a:ea typeface="Open Sans"/>
                        <a:cs typeface="Open Sans"/>
                        <a:sym typeface="Open Sans"/>
                      </a:endParaRPr>
                    </a:p>
                  </a:txBody>
                  <a:tcPr marT="19050" marB="19050" marR="28575" marL="28575" anchor="b">
                    <a:lnT cap="flat" cmpd="sng" w="9525">
                      <a:solidFill>
                        <a:srgbClr val="000000"/>
                      </a:solidFill>
                      <a:prstDash val="solid"/>
                      <a:round/>
                      <a:headEnd len="med" w="med" type="none"/>
                      <a:tailEnd len="med" w="med" type="none"/>
                    </a:lnT>
                    <a:solidFill>
                      <a:srgbClr val="FFFFFF"/>
                    </a:solidFill>
                  </a:tcPr>
                </a:tc>
              </a:tr>
              <a:tr h="370050">
                <a:tc>
                  <a:txBody>
                    <a:bodyPr>
                      <a:noAutofit/>
                    </a:bodyPr>
                    <a:lstStyle/>
                    <a:p>
                      <a:pPr lvl="0" rtl="0">
                        <a:lnSpc>
                          <a:spcPct val="115000"/>
                        </a:lnSpc>
                        <a:spcBef>
                          <a:spcPts val="0"/>
                        </a:spcBef>
                        <a:buNone/>
                      </a:pPr>
                      <a:r>
                        <a:rPr lang="en" sz="2000">
                          <a:latin typeface="Open Sans"/>
                          <a:ea typeface="Open Sans"/>
                          <a:cs typeface="Open Sans"/>
                          <a:sym typeface="Open Sans"/>
                        </a:rPr>
                        <a:t>Any Instructor F</a:t>
                      </a:r>
                    </a:p>
                  </a:txBody>
                  <a:tcPr marT="19050" marB="19050" marR="28575" marL="28575" anchor="b">
                    <a:solidFill>
                      <a:srgbClr val="FFFFFF"/>
                    </a:solidFill>
                  </a:tcPr>
                </a:tc>
                <a:tc>
                  <a:txBody>
                    <a:bodyPr>
                      <a:noAutofit/>
                    </a:bodyPr>
                    <a:lstStyle/>
                    <a:p>
                      <a:pPr lvl="0" rtl="0" algn="ctr">
                        <a:lnSpc>
                          <a:spcPct val="115000"/>
                        </a:lnSpc>
                        <a:spcBef>
                          <a:spcPts val="0"/>
                        </a:spcBef>
                        <a:buNone/>
                      </a:pPr>
                      <a:r>
                        <a:rPr lang="en" sz="2000">
                          <a:latin typeface="Open Sans"/>
                          <a:ea typeface="Open Sans"/>
                          <a:cs typeface="Open Sans"/>
                          <a:sym typeface="Open Sans"/>
                        </a:rPr>
                        <a:t>.090***</a:t>
                      </a:r>
                    </a:p>
                  </a:txBody>
                  <a:tcPr marT="19050" marB="19050" marR="28575" marL="28575" anchor="b">
                    <a:solidFill>
                      <a:srgbClr val="FFFFFF"/>
                    </a:solidFill>
                  </a:tcPr>
                </a:tc>
                <a:tc>
                  <a:txBody>
                    <a:bodyPr>
                      <a:noAutofit/>
                    </a:bodyPr>
                    <a:lstStyle/>
                    <a:p>
                      <a:pPr lvl="0" rtl="0" algn="ctr">
                        <a:lnSpc>
                          <a:spcPct val="115000"/>
                        </a:lnSpc>
                        <a:spcBef>
                          <a:spcPts val="0"/>
                        </a:spcBef>
                        <a:buNone/>
                      </a:pPr>
                      <a:r>
                        <a:rPr lang="en" sz="2000">
                          <a:latin typeface="Open Sans"/>
                          <a:ea typeface="Open Sans"/>
                          <a:cs typeface="Open Sans"/>
                          <a:sym typeface="Open Sans"/>
                        </a:rPr>
                        <a:t>.035***</a:t>
                      </a:r>
                    </a:p>
                  </a:txBody>
                  <a:tcPr marT="19050" marB="19050" marR="28575" marL="28575" anchor="b">
                    <a:solidFill>
                      <a:srgbClr val="FFFFFF"/>
                    </a:solidFill>
                  </a:tcPr>
                </a:tc>
              </a:tr>
              <a:tr h="370050">
                <a:tc>
                  <a:txBody>
                    <a:bodyPr>
                      <a:noAutofit/>
                    </a:bodyPr>
                    <a:lstStyle/>
                    <a:p>
                      <a:pPr lvl="0" rtl="0">
                        <a:spcBef>
                          <a:spcPts val="0"/>
                        </a:spcBef>
                        <a:buNone/>
                      </a:pPr>
                      <a:r>
                        <a:t/>
                      </a:r>
                      <a:endParaRPr sz="2000">
                        <a:latin typeface="Open Sans"/>
                        <a:ea typeface="Open Sans"/>
                        <a:cs typeface="Open Sans"/>
                        <a:sym typeface="Open Sans"/>
                      </a:endParaRPr>
                    </a:p>
                  </a:txBody>
                  <a:tcPr marT="19050" marB="19050" marR="28575" marL="28575" anchor="b">
                    <a:solidFill>
                      <a:srgbClr val="FFFFFF"/>
                    </a:solidFill>
                  </a:tcPr>
                </a:tc>
                <a:tc>
                  <a:txBody>
                    <a:bodyPr>
                      <a:noAutofit/>
                    </a:bodyPr>
                    <a:lstStyle/>
                    <a:p>
                      <a:pPr lvl="0" rtl="0" algn="ctr">
                        <a:lnSpc>
                          <a:spcPct val="115000"/>
                        </a:lnSpc>
                        <a:spcBef>
                          <a:spcPts val="0"/>
                        </a:spcBef>
                        <a:buNone/>
                      </a:pPr>
                      <a:r>
                        <a:rPr lang="en" sz="2000">
                          <a:latin typeface="Open Sans"/>
                          <a:ea typeface="Open Sans"/>
                          <a:cs typeface="Open Sans"/>
                          <a:sym typeface="Open Sans"/>
                        </a:rPr>
                        <a:t>(0.0076)</a:t>
                      </a:r>
                    </a:p>
                  </a:txBody>
                  <a:tcPr marT="19050" marB="19050" marR="28575" marL="28575" anchor="b">
                    <a:solidFill>
                      <a:srgbClr val="FFFFFF"/>
                    </a:solidFill>
                  </a:tcPr>
                </a:tc>
                <a:tc>
                  <a:txBody>
                    <a:bodyPr>
                      <a:noAutofit/>
                    </a:bodyPr>
                    <a:lstStyle/>
                    <a:p>
                      <a:pPr lvl="0" rtl="0" algn="ctr">
                        <a:lnSpc>
                          <a:spcPct val="115000"/>
                        </a:lnSpc>
                        <a:spcBef>
                          <a:spcPts val="0"/>
                        </a:spcBef>
                        <a:buNone/>
                      </a:pPr>
                      <a:r>
                        <a:rPr lang="en" sz="2000">
                          <a:latin typeface="Open Sans"/>
                          <a:ea typeface="Open Sans"/>
                          <a:cs typeface="Open Sans"/>
                          <a:sym typeface="Open Sans"/>
                        </a:rPr>
                        <a:t>(0.0074)</a:t>
                      </a:r>
                    </a:p>
                  </a:txBody>
                  <a:tcPr marT="19050" marB="19050" marR="28575" marL="28575" anchor="b">
                    <a:solidFill>
                      <a:srgbClr val="FFFFFF"/>
                    </a:solidFill>
                  </a:tcPr>
                </a:tc>
              </a:tr>
              <a:tr h="324925">
                <a:tc>
                  <a:txBody>
                    <a:bodyPr>
                      <a:noAutofit/>
                    </a:bodyPr>
                    <a:lstStyle/>
                    <a:p>
                      <a:pPr lvl="0" rtl="0">
                        <a:spcBef>
                          <a:spcPts val="0"/>
                        </a:spcBef>
                        <a:buNone/>
                      </a:pPr>
                      <a:r>
                        <a:t/>
                      </a:r>
                      <a:endParaRPr sz="2000">
                        <a:latin typeface="Open Sans"/>
                        <a:ea typeface="Open Sans"/>
                        <a:cs typeface="Open Sans"/>
                        <a:sym typeface="Open Sans"/>
                      </a:endParaRPr>
                    </a:p>
                  </a:txBody>
                  <a:tcPr marT="19050" marB="19050" marR="28575" marL="28575" anchor="b">
                    <a:solidFill>
                      <a:srgbClr val="FFFFFF"/>
                    </a:solidFill>
                  </a:tcPr>
                </a:tc>
                <a:tc>
                  <a:txBody>
                    <a:bodyPr>
                      <a:noAutofit/>
                    </a:bodyPr>
                    <a:lstStyle/>
                    <a:p>
                      <a:pPr lvl="0" rtl="0">
                        <a:spcBef>
                          <a:spcPts val="0"/>
                        </a:spcBef>
                        <a:buNone/>
                      </a:pPr>
                      <a:r>
                        <a:t/>
                      </a:r>
                      <a:endParaRPr sz="2000">
                        <a:latin typeface="Open Sans"/>
                        <a:ea typeface="Open Sans"/>
                        <a:cs typeface="Open Sans"/>
                        <a:sym typeface="Open Sans"/>
                      </a:endParaRPr>
                    </a:p>
                  </a:txBody>
                  <a:tcPr marT="19050" marB="19050" marR="28575" marL="28575" anchor="b">
                    <a:solidFill>
                      <a:srgbClr val="FFFFFF"/>
                    </a:solidFill>
                  </a:tcPr>
                </a:tc>
                <a:tc>
                  <a:txBody>
                    <a:bodyPr>
                      <a:noAutofit/>
                    </a:bodyPr>
                    <a:lstStyle/>
                    <a:p>
                      <a:pPr lvl="0" rtl="0">
                        <a:spcBef>
                          <a:spcPts val="0"/>
                        </a:spcBef>
                        <a:buNone/>
                      </a:pPr>
                      <a:r>
                        <a:t/>
                      </a:r>
                      <a:endParaRPr sz="2000">
                        <a:latin typeface="Open Sans"/>
                        <a:ea typeface="Open Sans"/>
                        <a:cs typeface="Open Sans"/>
                        <a:sym typeface="Open Sans"/>
                      </a:endParaRPr>
                    </a:p>
                  </a:txBody>
                  <a:tcPr marT="19050" marB="19050" marR="28575" marL="28575" anchor="b">
                    <a:solidFill>
                      <a:srgbClr val="FFFFFF"/>
                    </a:solidFill>
                  </a:tcPr>
                </a:tc>
              </a:tr>
              <a:tr h="370050">
                <a:tc>
                  <a:txBody>
                    <a:bodyPr>
                      <a:noAutofit/>
                    </a:bodyPr>
                    <a:lstStyle/>
                    <a:p>
                      <a:pPr lvl="0" rtl="0">
                        <a:lnSpc>
                          <a:spcPct val="115000"/>
                        </a:lnSpc>
                        <a:spcBef>
                          <a:spcPts val="0"/>
                        </a:spcBef>
                        <a:buNone/>
                      </a:pPr>
                      <a:r>
                        <a:rPr lang="en" sz="2000">
                          <a:latin typeface="Open Sans"/>
                          <a:ea typeface="Open Sans"/>
                          <a:cs typeface="Open Sans"/>
                          <a:sym typeface="Open Sans"/>
                        </a:rPr>
                        <a:t>Controls</a:t>
                      </a:r>
                    </a:p>
                  </a:txBody>
                  <a:tcPr marT="19050" marB="19050" marR="28575" marL="28575" anchor="b">
                    <a:solidFill>
                      <a:srgbClr val="FFFFFF"/>
                    </a:solidFill>
                  </a:tcPr>
                </a:tc>
                <a:tc>
                  <a:txBody>
                    <a:bodyPr>
                      <a:noAutofit/>
                    </a:bodyPr>
                    <a:lstStyle/>
                    <a:p>
                      <a:pPr lvl="0" rtl="0" algn="ctr">
                        <a:lnSpc>
                          <a:spcPct val="115000"/>
                        </a:lnSpc>
                        <a:spcBef>
                          <a:spcPts val="0"/>
                        </a:spcBef>
                        <a:buNone/>
                      </a:pPr>
                      <a:r>
                        <a:rPr lang="en" sz="2000">
                          <a:latin typeface="Open Sans"/>
                          <a:ea typeface="Open Sans"/>
                          <a:cs typeface="Open Sans"/>
                          <a:sym typeface="Open Sans"/>
                        </a:rPr>
                        <a:t>NO</a:t>
                      </a:r>
                    </a:p>
                  </a:txBody>
                  <a:tcPr marT="19050" marB="19050" marR="28575" marL="28575" anchor="b">
                    <a:solidFill>
                      <a:srgbClr val="FFFFFF"/>
                    </a:solidFill>
                  </a:tcPr>
                </a:tc>
                <a:tc>
                  <a:txBody>
                    <a:bodyPr>
                      <a:noAutofit/>
                    </a:bodyPr>
                    <a:lstStyle/>
                    <a:p>
                      <a:pPr lvl="0" rtl="0" algn="ctr">
                        <a:lnSpc>
                          <a:spcPct val="115000"/>
                        </a:lnSpc>
                        <a:spcBef>
                          <a:spcPts val="0"/>
                        </a:spcBef>
                        <a:buNone/>
                      </a:pPr>
                      <a:r>
                        <a:rPr lang="en" sz="2000">
                          <a:latin typeface="Open Sans"/>
                          <a:ea typeface="Open Sans"/>
                          <a:cs typeface="Open Sans"/>
                          <a:sym typeface="Open Sans"/>
                        </a:rPr>
                        <a:t>YES</a:t>
                      </a:r>
                    </a:p>
                  </a:txBody>
                  <a:tcPr marT="19050" marB="19050" marR="28575" marL="28575" anchor="b">
                    <a:solidFill>
                      <a:srgbClr val="FFFFFF"/>
                    </a:solidFill>
                  </a:tcPr>
                </a:tc>
              </a:tr>
              <a:tr h="370050">
                <a:tc>
                  <a:txBody>
                    <a:bodyPr>
                      <a:noAutofit/>
                    </a:bodyPr>
                    <a:lstStyle/>
                    <a:p>
                      <a:pPr lvl="0" rtl="0">
                        <a:lnSpc>
                          <a:spcPct val="115000"/>
                        </a:lnSpc>
                        <a:spcBef>
                          <a:spcPts val="0"/>
                        </a:spcBef>
                        <a:buNone/>
                      </a:pPr>
                      <a:r>
                        <a:rPr lang="en" sz="2000">
                          <a:latin typeface="Open Sans"/>
                          <a:ea typeface="Open Sans"/>
                          <a:cs typeface="Open Sans"/>
                          <a:sym typeface="Open Sans"/>
                        </a:rPr>
                        <a:t>Adjusted R-squared</a:t>
                      </a:r>
                    </a:p>
                  </a:txBody>
                  <a:tcPr marT="19050" marB="19050" marR="28575" marL="28575" anchor="b">
                    <a:solidFill>
                      <a:srgbClr val="FFFFFF"/>
                    </a:solidFill>
                  </a:tcPr>
                </a:tc>
                <a:tc>
                  <a:txBody>
                    <a:bodyPr>
                      <a:noAutofit/>
                    </a:bodyPr>
                    <a:lstStyle/>
                    <a:p>
                      <a:pPr indent="0" lvl="0" marL="0" marR="0" rtl="0" algn="ctr">
                        <a:lnSpc>
                          <a:spcPct val="115000"/>
                        </a:lnSpc>
                        <a:spcBef>
                          <a:spcPts val="0"/>
                        </a:spcBef>
                        <a:spcAft>
                          <a:spcPts val="0"/>
                        </a:spcAft>
                        <a:buNone/>
                      </a:pPr>
                      <a:r>
                        <a:rPr lang="en" sz="2000">
                          <a:latin typeface="Open Sans"/>
                          <a:ea typeface="Open Sans"/>
                          <a:cs typeface="Open Sans"/>
                          <a:sym typeface="Open Sans"/>
                        </a:rPr>
                        <a:t>0.07</a:t>
                      </a:r>
                    </a:p>
                  </a:txBody>
                  <a:tcPr marT="19050" marB="19050" marR="28575" marL="28575" anchor="b">
                    <a:solidFill>
                      <a:srgbClr val="FFFFFF"/>
                    </a:solidFill>
                  </a:tcPr>
                </a:tc>
                <a:tc>
                  <a:txBody>
                    <a:bodyPr>
                      <a:noAutofit/>
                    </a:bodyPr>
                    <a:lstStyle/>
                    <a:p>
                      <a:pPr lvl="0" rtl="0" algn="ctr">
                        <a:lnSpc>
                          <a:spcPct val="115000"/>
                        </a:lnSpc>
                        <a:spcBef>
                          <a:spcPts val="0"/>
                        </a:spcBef>
                        <a:buNone/>
                      </a:pPr>
                      <a:r>
                        <a:rPr lang="en" sz="2000">
                          <a:latin typeface="Open Sans"/>
                          <a:ea typeface="Open Sans"/>
                          <a:cs typeface="Open Sans"/>
                          <a:sym typeface="Open Sans"/>
                        </a:rPr>
                        <a:t>0.74</a:t>
                      </a:r>
                    </a:p>
                  </a:txBody>
                  <a:tcPr marT="19050" marB="19050" marR="28575" marL="28575" anchor="b">
                    <a:solidFill>
                      <a:srgbClr val="FFFFFF"/>
                    </a:solidFill>
                  </a:tcPr>
                </a:tc>
              </a:tr>
              <a:tr h="370050">
                <a:tc>
                  <a:txBody>
                    <a:bodyPr>
                      <a:noAutofit/>
                    </a:bodyPr>
                    <a:lstStyle/>
                    <a:p>
                      <a:pPr lvl="0" rtl="0">
                        <a:lnSpc>
                          <a:spcPct val="115000"/>
                        </a:lnSpc>
                        <a:spcBef>
                          <a:spcPts val="0"/>
                        </a:spcBef>
                        <a:buNone/>
                      </a:pPr>
                      <a:r>
                        <a:rPr lang="en" sz="2000">
                          <a:latin typeface="Open Sans"/>
                          <a:ea typeface="Open Sans"/>
                          <a:cs typeface="Open Sans"/>
                          <a:sym typeface="Open Sans"/>
                        </a:rPr>
                        <a:t>Base Group Mean</a:t>
                      </a:r>
                    </a:p>
                  </a:txBody>
                  <a:tcPr marT="19050" marB="19050" marR="28575" marL="28575" anchor="b">
                    <a:lnB cap="flat" cmpd="sng" w="9525">
                      <a:solidFill>
                        <a:srgbClr val="000000"/>
                      </a:solidFill>
                      <a:prstDash val="solid"/>
                      <a:round/>
                      <a:headEnd len="med" w="med" type="none"/>
                      <a:tailEnd len="med" w="med" type="none"/>
                    </a:lnB>
                    <a:solidFill>
                      <a:srgbClr val="FFFFFF"/>
                    </a:solidFill>
                  </a:tcPr>
                </a:tc>
                <a:tc>
                  <a:txBody>
                    <a:bodyPr>
                      <a:noAutofit/>
                    </a:bodyPr>
                    <a:lstStyle/>
                    <a:p>
                      <a:pPr lvl="0" rtl="0" algn="ctr">
                        <a:lnSpc>
                          <a:spcPct val="115000"/>
                        </a:lnSpc>
                        <a:spcBef>
                          <a:spcPts val="0"/>
                        </a:spcBef>
                        <a:buNone/>
                      </a:pPr>
                      <a:r>
                        <a:rPr lang="en" sz="2000">
                          <a:latin typeface="Open Sans"/>
                          <a:ea typeface="Open Sans"/>
                          <a:cs typeface="Open Sans"/>
                          <a:sym typeface="Open Sans"/>
                        </a:rPr>
                        <a:t>0.32</a:t>
                      </a:r>
                    </a:p>
                  </a:txBody>
                  <a:tcPr marT="19050" marB="19050" marR="28575" marL="28575" anchor="b">
                    <a:lnB cap="flat" cmpd="sng" w="9525">
                      <a:solidFill>
                        <a:srgbClr val="000000"/>
                      </a:solidFill>
                      <a:prstDash val="solid"/>
                      <a:round/>
                      <a:headEnd len="med" w="med" type="none"/>
                      <a:tailEnd len="med" w="med" type="none"/>
                    </a:lnB>
                    <a:solidFill>
                      <a:srgbClr val="FFFFFF"/>
                    </a:solidFill>
                  </a:tcPr>
                </a:tc>
                <a:tc>
                  <a:txBody>
                    <a:bodyPr>
                      <a:noAutofit/>
                    </a:bodyPr>
                    <a:lstStyle/>
                    <a:p>
                      <a:pPr lvl="0" rtl="0" algn="ctr">
                        <a:lnSpc>
                          <a:spcPct val="115000"/>
                        </a:lnSpc>
                        <a:spcBef>
                          <a:spcPts val="0"/>
                        </a:spcBef>
                        <a:buNone/>
                      </a:pPr>
                      <a:r>
                        <a:rPr lang="en" sz="2000">
                          <a:latin typeface="Open Sans"/>
                          <a:ea typeface="Open Sans"/>
                          <a:cs typeface="Open Sans"/>
                          <a:sym typeface="Open Sans"/>
                        </a:rPr>
                        <a:t>0.32</a:t>
                      </a:r>
                    </a:p>
                  </a:txBody>
                  <a:tcPr marT="19050" marB="19050" marR="28575" marL="28575" anchor="b">
                    <a:lnB cap="flat" cmpd="sng" w="9525">
                      <a:solidFill>
                        <a:srgbClr val="000000"/>
                      </a:solidFill>
                      <a:prstDash val="solid"/>
                      <a:round/>
                      <a:headEnd len="med" w="med" type="none"/>
                      <a:tailEnd len="med" w="med" type="none"/>
                    </a:lnB>
                    <a:solidFill>
                      <a:srgbClr val="FFFFFF"/>
                    </a:solidFill>
                  </a:tcPr>
                </a:tc>
              </a:tr>
            </a:tbl>
          </a:graphicData>
        </a:graphic>
      </p:graphicFrame>
      <p:sp>
        <p:nvSpPr>
          <p:cNvPr id="553" name="Shape 553"/>
          <p:cNvSpPr/>
          <p:nvPr/>
        </p:nvSpPr>
        <p:spPr>
          <a:xfrm>
            <a:off x="5116300" y="4185425"/>
            <a:ext cx="2589600" cy="977400"/>
          </a:xfrm>
          <a:prstGeom prst="rect">
            <a:avLst/>
          </a:prstGeom>
          <a:noFill/>
          <a:ln cap="flat" cmpd="sng" w="38100">
            <a:solidFill>
              <a:srgbClr val="F0525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FEFEF"/>
        </a:solidFill>
      </p:bgPr>
    </p:bg>
    <p:spTree>
      <p:nvGrpSpPr>
        <p:cNvPr id="557" name="Shape 557"/>
        <p:cNvGrpSpPr/>
        <p:nvPr/>
      </p:nvGrpSpPr>
      <p:grpSpPr>
        <a:xfrm>
          <a:off x="0" y="0"/>
          <a:ext cx="0" cy="0"/>
          <a:chOff x="0" y="0"/>
          <a:chExt cx="0" cy="0"/>
        </a:xfrm>
      </p:grpSpPr>
      <p:sp>
        <p:nvSpPr>
          <p:cNvPr id="558" name="Shape 558"/>
          <p:cNvSpPr/>
          <p:nvPr/>
        </p:nvSpPr>
        <p:spPr>
          <a:xfrm>
            <a:off x="12275" y="0"/>
            <a:ext cx="9144000" cy="3447300"/>
          </a:xfrm>
          <a:prstGeom prst="rect">
            <a:avLst/>
          </a:prstGeom>
          <a:solidFill>
            <a:srgbClr val="F0525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59" name="Shape 559"/>
          <p:cNvSpPr txBox="1"/>
          <p:nvPr>
            <p:ph idx="4294967295" type="ctrTitle"/>
          </p:nvPr>
        </p:nvSpPr>
        <p:spPr>
          <a:xfrm>
            <a:off x="503000" y="148150"/>
            <a:ext cx="8190000" cy="3204600"/>
          </a:xfrm>
          <a:prstGeom prst="rect">
            <a:avLst/>
          </a:prstGeom>
        </p:spPr>
        <p:txBody>
          <a:bodyPr anchorCtr="0" anchor="b" bIns="91425" lIns="91425" rIns="91425" tIns="91425">
            <a:noAutofit/>
          </a:bodyPr>
          <a:lstStyle/>
          <a:p>
            <a:pPr lvl="0" rtl="0" algn="ctr">
              <a:spcBef>
                <a:spcPts val="600"/>
              </a:spcBef>
              <a:buClr>
                <a:schemeClr val="dk1"/>
              </a:buClr>
              <a:buSzPct val="30555"/>
              <a:buFont typeface="Arial"/>
              <a:buNone/>
            </a:pPr>
            <a:r>
              <a:t/>
            </a:r>
            <a:endParaRPr b="1" sz="3600">
              <a:solidFill>
                <a:srgbClr val="FFFFFF"/>
              </a:solidFill>
              <a:latin typeface="Open Sans"/>
              <a:ea typeface="Open Sans"/>
              <a:cs typeface="Open Sans"/>
              <a:sym typeface="Open Sans"/>
            </a:endParaRPr>
          </a:p>
          <a:p>
            <a:pPr lvl="0" rtl="0" algn="ctr">
              <a:spcBef>
                <a:spcPts val="600"/>
              </a:spcBef>
              <a:buClr>
                <a:schemeClr val="dk1"/>
              </a:buClr>
              <a:buSzPct val="30555"/>
              <a:buFont typeface="Arial"/>
              <a:buNone/>
            </a:pPr>
            <a:br>
              <a:rPr b="1" lang="en" sz="3600">
                <a:solidFill>
                  <a:srgbClr val="FFFFFF"/>
                </a:solidFill>
                <a:latin typeface="Open Sans"/>
                <a:ea typeface="Open Sans"/>
                <a:cs typeface="Open Sans"/>
                <a:sym typeface="Open Sans"/>
              </a:rPr>
            </a:br>
            <a:r>
              <a:rPr b="1" lang="en" sz="3600">
                <a:solidFill>
                  <a:srgbClr val="FFFFFF"/>
                </a:solidFill>
                <a:latin typeface="Open Sans"/>
                <a:ea typeface="Open Sans"/>
                <a:cs typeface="Open Sans"/>
                <a:sym typeface="Open Sans"/>
              </a:rPr>
              <a:t>Watch for omitted variables biasing coefficient of interest</a:t>
            </a:r>
          </a:p>
        </p:txBody>
      </p:sp>
      <p:sp>
        <p:nvSpPr>
          <p:cNvPr id="560" name="Shape 560"/>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pic>
        <p:nvPicPr>
          <p:cNvPr id="561" name="Shape 561"/>
          <p:cNvPicPr preferRelativeResize="0"/>
          <p:nvPr/>
        </p:nvPicPr>
        <p:blipFill>
          <a:blip r:embed="rId3">
            <a:alphaModFix/>
          </a:blip>
          <a:stretch>
            <a:fillRect/>
          </a:stretch>
        </p:blipFill>
        <p:spPr>
          <a:xfrm>
            <a:off x="8512850" y="148150"/>
            <a:ext cx="524700" cy="524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FEFEF"/>
        </a:solidFill>
      </p:bgPr>
    </p:bg>
    <p:spTree>
      <p:nvGrpSpPr>
        <p:cNvPr id="565" name="Shape 565"/>
        <p:cNvGrpSpPr/>
        <p:nvPr/>
      </p:nvGrpSpPr>
      <p:grpSpPr>
        <a:xfrm>
          <a:off x="0" y="0"/>
          <a:ext cx="0" cy="0"/>
          <a:chOff x="0" y="0"/>
          <a:chExt cx="0" cy="0"/>
        </a:xfrm>
      </p:grpSpPr>
      <p:sp>
        <p:nvSpPr>
          <p:cNvPr id="566" name="Shape 566"/>
          <p:cNvSpPr txBox="1"/>
          <p:nvPr>
            <p:ph type="title"/>
          </p:nvPr>
        </p:nvSpPr>
        <p:spPr>
          <a:xfrm>
            <a:off x="1634700" y="503300"/>
            <a:ext cx="7299900" cy="860400"/>
          </a:xfrm>
          <a:prstGeom prst="rect">
            <a:avLst/>
          </a:prstGeom>
        </p:spPr>
        <p:txBody>
          <a:bodyPr anchorCtr="0" anchor="b" bIns="91425" lIns="91425" rIns="91425" tIns="91425">
            <a:noAutofit/>
          </a:bodyPr>
          <a:lstStyle/>
          <a:p>
            <a:pPr lvl="0" rtl="0">
              <a:spcBef>
                <a:spcPts val="0"/>
              </a:spcBef>
              <a:buNone/>
            </a:pPr>
            <a:r>
              <a:rPr b="1" lang="en" sz="1800">
                <a:latin typeface="Open Sans"/>
                <a:ea typeface="Open Sans"/>
                <a:cs typeface="Open Sans"/>
                <a:sym typeface="Open Sans"/>
              </a:rPr>
              <a:t>Method 1:</a:t>
            </a:r>
            <a:r>
              <a:rPr lang="en"/>
              <a:t> </a:t>
            </a:r>
            <a:br>
              <a:rPr lang="en"/>
            </a:br>
            <a:r>
              <a:rPr lang="en">
                <a:solidFill>
                  <a:srgbClr val="F05253"/>
                </a:solidFill>
              </a:rPr>
              <a:t>Controlled Regression</a:t>
            </a:r>
          </a:p>
        </p:txBody>
      </p:sp>
      <p:sp>
        <p:nvSpPr>
          <p:cNvPr id="567" name="Shape 567"/>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568" name="Shape 568"/>
          <p:cNvSpPr/>
          <p:nvPr/>
        </p:nvSpPr>
        <p:spPr>
          <a:xfrm rot="-5400000">
            <a:off x="1151304" y="1329558"/>
            <a:ext cx="138300" cy="68100"/>
          </a:xfrm>
          <a:prstGeom prst="triangle">
            <a:avLst>
              <a:gd fmla="val 50000" name="adj"/>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569" name="Shape 569"/>
          <p:cNvSpPr txBox="1"/>
          <p:nvPr/>
        </p:nvSpPr>
        <p:spPr>
          <a:xfrm>
            <a:off x="-1" y="1139066"/>
            <a:ext cx="1241700" cy="1198800"/>
          </a:xfrm>
          <a:prstGeom prst="rect">
            <a:avLst/>
          </a:prstGeom>
          <a:noFill/>
          <a:ln>
            <a:noFill/>
          </a:ln>
        </p:spPr>
        <p:txBody>
          <a:bodyPr anchorCtr="0" anchor="t" bIns="91425" lIns="91425" rIns="91425" tIns="91425">
            <a:noAutofit/>
          </a:bodyPr>
          <a:lstStyle/>
          <a:p>
            <a:pPr lvl="0" rtl="0" algn="r">
              <a:spcBef>
                <a:spcPts val="0"/>
              </a:spcBef>
              <a:buNone/>
            </a:pPr>
            <a:r>
              <a:rPr b="1" lang="en" sz="1000">
                <a:solidFill>
                  <a:srgbClr val="FFFFFF"/>
                </a:solidFill>
                <a:latin typeface="Open Sans"/>
                <a:ea typeface="Open Sans"/>
                <a:cs typeface="Open Sans"/>
                <a:sym typeface="Open Sans"/>
              </a:rPr>
              <a:t>Method 1: </a:t>
            </a:r>
            <a:r>
              <a:rPr lang="en" sz="1000">
                <a:solidFill>
                  <a:srgbClr val="FFFFFF"/>
                </a:solidFill>
                <a:latin typeface="Open Sans"/>
                <a:ea typeface="Open Sans"/>
                <a:cs typeface="Open Sans"/>
                <a:sym typeface="Open Sans"/>
              </a:rPr>
              <a:t>Controlled Regression</a:t>
            </a:r>
          </a:p>
        </p:txBody>
      </p:sp>
      <p:sp>
        <p:nvSpPr>
          <p:cNvPr id="570" name="Shape 570"/>
          <p:cNvSpPr txBox="1"/>
          <p:nvPr/>
        </p:nvSpPr>
        <p:spPr>
          <a:xfrm>
            <a:off x="17927" y="2257500"/>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2: </a:t>
            </a:r>
            <a:r>
              <a:rPr lang="en" sz="1000">
                <a:solidFill>
                  <a:srgbClr val="FFFFFF"/>
                </a:solidFill>
                <a:latin typeface="Open Sans"/>
                <a:ea typeface="Open Sans"/>
                <a:cs typeface="Open Sans"/>
                <a:sym typeface="Open Sans"/>
              </a:rPr>
              <a:t>Regression Discontinuity Design</a:t>
            </a:r>
          </a:p>
        </p:txBody>
      </p:sp>
      <p:sp>
        <p:nvSpPr>
          <p:cNvPr id="571" name="Shape 571"/>
          <p:cNvSpPr txBox="1"/>
          <p:nvPr/>
        </p:nvSpPr>
        <p:spPr>
          <a:xfrm>
            <a:off x="17927" y="3375963"/>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3: </a:t>
            </a:r>
            <a:r>
              <a:rPr lang="en" sz="1000">
                <a:solidFill>
                  <a:srgbClr val="FFFFFF"/>
                </a:solidFill>
                <a:latin typeface="Open Sans"/>
                <a:ea typeface="Open Sans"/>
                <a:cs typeface="Open Sans"/>
                <a:sym typeface="Open Sans"/>
              </a:rPr>
              <a:t>Difference-in-</a:t>
            </a:r>
            <a:br>
              <a:rPr lang="en" sz="1000">
                <a:solidFill>
                  <a:srgbClr val="FFFFFF"/>
                </a:solidFill>
                <a:latin typeface="Open Sans"/>
                <a:ea typeface="Open Sans"/>
                <a:cs typeface="Open Sans"/>
                <a:sym typeface="Open Sans"/>
              </a:rPr>
            </a:br>
            <a:r>
              <a:rPr lang="en" sz="1000">
                <a:solidFill>
                  <a:srgbClr val="FFFFFF"/>
                </a:solidFill>
                <a:latin typeface="Open Sans"/>
                <a:ea typeface="Open Sans"/>
                <a:cs typeface="Open Sans"/>
                <a:sym typeface="Open Sans"/>
              </a:rPr>
              <a:t>Differences</a:t>
            </a:r>
          </a:p>
          <a:p>
            <a:pPr lvl="0" rtl="0" algn="r">
              <a:spcBef>
                <a:spcPts val="0"/>
              </a:spcBef>
              <a:buNone/>
            </a:pPr>
            <a:r>
              <a:t/>
            </a:r>
            <a:endParaRPr b="1" sz="1000">
              <a:solidFill>
                <a:srgbClr val="FFFFFF"/>
              </a:solidFill>
              <a:latin typeface="Open Sans"/>
              <a:ea typeface="Open Sans"/>
              <a:cs typeface="Open Sans"/>
              <a:sym typeface="Open Sans"/>
            </a:endParaRPr>
          </a:p>
        </p:txBody>
      </p:sp>
      <p:sp>
        <p:nvSpPr>
          <p:cNvPr id="572" name="Shape 572"/>
          <p:cNvSpPr txBox="1"/>
          <p:nvPr/>
        </p:nvSpPr>
        <p:spPr>
          <a:xfrm>
            <a:off x="7671" y="4494427"/>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4: </a:t>
            </a:r>
            <a:r>
              <a:rPr lang="en" sz="1000">
                <a:solidFill>
                  <a:srgbClr val="FFFFFF"/>
                </a:solidFill>
                <a:latin typeface="Open Sans"/>
                <a:ea typeface="Open Sans"/>
                <a:cs typeface="Open Sans"/>
                <a:sym typeface="Open Sans"/>
              </a:rPr>
              <a:t>Fixed Effects Regression</a:t>
            </a:r>
          </a:p>
          <a:p>
            <a:pPr lvl="0" rtl="0" algn="r">
              <a:spcBef>
                <a:spcPts val="0"/>
              </a:spcBef>
              <a:buNone/>
            </a:pPr>
            <a:r>
              <a:t/>
            </a:r>
            <a:endParaRPr b="1" sz="1000">
              <a:solidFill>
                <a:srgbClr val="FFFFFF"/>
              </a:solidFill>
              <a:latin typeface="Open Sans"/>
              <a:ea typeface="Open Sans"/>
              <a:cs typeface="Open Sans"/>
              <a:sym typeface="Open Sans"/>
            </a:endParaRPr>
          </a:p>
        </p:txBody>
      </p:sp>
      <p:sp>
        <p:nvSpPr>
          <p:cNvPr id="573" name="Shape 573"/>
          <p:cNvSpPr txBox="1"/>
          <p:nvPr/>
        </p:nvSpPr>
        <p:spPr>
          <a:xfrm>
            <a:off x="0" y="5498600"/>
            <a:ext cx="1242300" cy="1198800"/>
          </a:xfrm>
          <a:prstGeom prst="rect">
            <a:avLst/>
          </a:prstGeom>
          <a:noFill/>
          <a:ln>
            <a:noFill/>
          </a:ln>
        </p:spPr>
        <p:txBody>
          <a:bodyPr anchorCtr="0" anchor="t" bIns="91425" lIns="91425" rIns="91425" tIns="91425">
            <a:noAutofit/>
          </a:bodyPr>
          <a:lstStyle/>
          <a:p>
            <a:pPr lvl="0" rtl="0" algn="r">
              <a:spcBef>
                <a:spcPts val="0"/>
              </a:spcBef>
              <a:buNone/>
            </a:pPr>
            <a:r>
              <a:rPr b="1" lang="en" sz="1000">
                <a:solidFill>
                  <a:srgbClr val="FFFFFF"/>
                </a:solidFill>
                <a:latin typeface="Open Sans"/>
                <a:ea typeface="Open Sans"/>
                <a:cs typeface="Open Sans"/>
                <a:sym typeface="Open Sans"/>
              </a:rPr>
              <a:t>Method 5: </a:t>
            </a:r>
            <a:r>
              <a:rPr lang="en" sz="1000">
                <a:solidFill>
                  <a:srgbClr val="FFFFFF"/>
                </a:solidFill>
                <a:latin typeface="Open Sans"/>
                <a:ea typeface="Open Sans"/>
                <a:cs typeface="Open Sans"/>
                <a:sym typeface="Open Sans"/>
              </a:rPr>
              <a:t>Instrumental Variables</a:t>
            </a:r>
            <a:r>
              <a:rPr b="1" lang="en" sz="1000">
                <a:solidFill>
                  <a:srgbClr val="FFFFFF"/>
                </a:solidFill>
                <a:latin typeface="Open Sans"/>
                <a:ea typeface="Open Sans"/>
                <a:cs typeface="Open Sans"/>
                <a:sym typeface="Open Sans"/>
              </a:rPr>
              <a:t> </a:t>
            </a:r>
          </a:p>
        </p:txBody>
      </p:sp>
      <p:sp>
        <p:nvSpPr>
          <p:cNvPr id="574" name="Shape 574"/>
          <p:cNvSpPr txBox="1"/>
          <p:nvPr>
            <p:ph idx="1" type="body"/>
          </p:nvPr>
        </p:nvSpPr>
        <p:spPr>
          <a:xfrm>
            <a:off x="1634700" y="1324200"/>
            <a:ext cx="7299900" cy="2741400"/>
          </a:xfrm>
          <a:prstGeom prst="rect">
            <a:avLst/>
          </a:prstGeom>
        </p:spPr>
        <p:txBody>
          <a:bodyPr anchorCtr="0" anchor="t" bIns="91425" lIns="91425" rIns="91425" tIns="91425">
            <a:noAutofit/>
          </a:bodyPr>
          <a:lstStyle/>
          <a:p>
            <a:pPr lvl="0" rtl="0">
              <a:spcBef>
                <a:spcPts val="0"/>
              </a:spcBef>
              <a:buNone/>
            </a:pPr>
            <a:r>
              <a:rPr b="1" lang="en" sz="2400">
                <a:solidFill>
                  <a:schemeClr val="dk1"/>
                </a:solidFill>
              </a:rPr>
              <a:t>Pitfall 2</a:t>
            </a:r>
            <a:r>
              <a:rPr lang="en" sz="2400">
                <a:solidFill>
                  <a:schemeClr val="dk1"/>
                </a:solidFill>
              </a:rPr>
              <a:t>: “Bad” controls → </a:t>
            </a:r>
          </a:p>
          <a:p>
            <a:pPr lvl="0" rtl="0" algn="ctr">
              <a:spcBef>
                <a:spcPts val="0"/>
              </a:spcBef>
              <a:buNone/>
            </a:pPr>
            <a:br>
              <a:rPr b="1" lang="en" sz="2400">
                <a:solidFill>
                  <a:schemeClr val="dk1"/>
                </a:solidFill>
              </a:rPr>
            </a:br>
            <a:r>
              <a:rPr b="1" lang="en" sz="2400">
                <a:solidFill>
                  <a:srgbClr val="2A73CC"/>
                </a:solidFill>
              </a:rPr>
              <a:t>Included Variable Bias</a:t>
            </a:r>
          </a:p>
          <a:p>
            <a:pPr lvl="0">
              <a:spcBef>
                <a:spcPts val="0"/>
              </a:spcBef>
              <a:buNone/>
            </a:pPr>
            <a:r>
              <a:t/>
            </a:r>
            <a:endParaRPr sz="2400">
              <a:solidFill>
                <a:schemeClr val="dk1"/>
              </a:solidFill>
            </a:endParaRPr>
          </a:p>
          <a:p>
            <a:pPr lvl="0">
              <a:spcBef>
                <a:spcPts val="0"/>
              </a:spcBef>
              <a:buNone/>
            </a:pPr>
            <a:r>
              <a:rPr b="1" lang="en" sz="2400">
                <a:solidFill>
                  <a:schemeClr val="dk1"/>
                </a:solidFill>
              </a:rPr>
              <a:t>Example: </a:t>
            </a:r>
          </a:p>
          <a:p>
            <a:pPr indent="-381000" lvl="0" marL="457200" rtl="0">
              <a:spcBef>
                <a:spcPts val="0"/>
              </a:spcBef>
              <a:buClr>
                <a:schemeClr val="dk1"/>
              </a:buClr>
              <a:buSzPct val="100000"/>
            </a:pPr>
            <a:r>
              <a:rPr lang="en" sz="2400">
                <a:solidFill>
                  <a:schemeClr val="dk1"/>
                </a:solidFill>
              </a:rPr>
              <a:t>Suppose “ interest in product” is confounder</a:t>
            </a:r>
          </a:p>
          <a:p>
            <a:pPr indent="-381000" lvl="0" marL="457200" rtl="0">
              <a:spcBef>
                <a:spcPts val="0"/>
              </a:spcBef>
              <a:buClr>
                <a:schemeClr val="dk1"/>
              </a:buClr>
              <a:buSzPct val="100000"/>
            </a:pPr>
            <a:r>
              <a:rPr lang="en" sz="2400">
                <a:solidFill>
                  <a:schemeClr val="dk1"/>
                </a:solidFill>
              </a:rPr>
              <a:t>Control for proportion of emails opened?</a:t>
            </a:r>
          </a:p>
          <a:p>
            <a:pPr indent="-381000" lvl="1" marL="914400" rtl="0">
              <a:spcBef>
                <a:spcPts val="0"/>
              </a:spcBef>
              <a:buClr>
                <a:schemeClr val="dk1"/>
              </a:buClr>
              <a:buSzPct val="100000"/>
            </a:pPr>
            <a:r>
              <a:rPr lang="en" sz="2400">
                <a:solidFill>
                  <a:schemeClr val="dk1"/>
                </a:solidFill>
              </a:rPr>
              <a:t>Not if directly impacted by treatment!</a:t>
            </a:r>
          </a:p>
          <a:p>
            <a:pPr lvl="0" rtl="0">
              <a:spcBef>
                <a:spcPts val="0"/>
              </a:spcBef>
              <a:buNone/>
            </a:pPr>
            <a:r>
              <a:t/>
            </a:r>
            <a:endParaRPr sz="24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FEFEF"/>
        </a:solidFill>
      </p:bgPr>
    </p:bg>
    <p:spTree>
      <p:nvGrpSpPr>
        <p:cNvPr id="578" name="Shape 578"/>
        <p:cNvGrpSpPr/>
        <p:nvPr/>
      </p:nvGrpSpPr>
      <p:grpSpPr>
        <a:xfrm>
          <a:off x="0" y="0"/>
          <a:ext cx="0" cy="0"/>
          <a:chOff x="0" y="0"/>
          <a:chExt cx="0" cy="0"/>
        </a:xfrm>
      </p:grpSpPr>
      <p:sp>
        <p:nvSpPr>
          <p:cNvPr id="579" name="Shape 579"/>
          <p:cNvSpPr/>
          <p:nvPr/>
        </p:nvSpPr>
        <p:spPr>
          <a:xfrm>
            <a:off x="12275" y="0"/>
            <a:ext cx="9144000" cy="3447300"/>
          </a:xfrm>
          <a:prstGeom prst="rect">
            <a:avLst/>
          </a:prstGeom>
          <a:solidFill>
            <a:srgbClr val="F0525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80" name="Shape 580"/>
          <p:cNvSpPr txBox="1"/>
          <p:nvPr>
            <p:ph idx="4294967295" type="ctrTitle"/>
          </p:nvPr>
        </p:nvSpPr>
        <p:spPr>
          <a:xfrm>
            <a:off x="503000" y="1806325"/>
            <a:ext cx="8190000" cy="1546500"/>
          </a:xfrm>
          <a:prstGeom prst="rect">
            <a:avLst/>
          </a:prstGeom>
        </p:spPr>
        <p:txBody>
          <a:bodyPr anchorCtr="0" anchor="b" bIns="91425" lIns="91425" rIns="91425" tIns="91425">
            <a:noAutofit/>
          </a:bodyPr>
          <a:lstStyle/>
          <a:p>
            <a:pPr lvl="0" rtl="0" algn="ctr">
              <a:spcBef>
                <a:spcPts val="600"/>
              </a:spcBef>
              <a:buClr>
                <a:schemeClr val="dk1"/>
              </a:buClr>
              <a:buSzPct val="30555"/>
              <a:buFont typeface="Arial"/>
              <a:buNone/>
            </a:pPr>
            <a:r>
              <a:rPr b="1" lang="en" sz="3600">
                <a:solidFill>
                  <a:srgbClr val="FFFFFF"/>
                </a:solidFill>
                <a:latin typeface="Open Sans"/>
                <a:ea typeface="Open Sans"/>
                <a:cs typeface="Open Sans"/>
                <a:sym typeface="Open Sans"/>
              </a:rPr>
              <a:t>Leave out “controls”  that are themselves not fixed at the time treatment was determined</a:t>
            </a:r>
          </a:p>
        </p:txBody>
      </p:sp>
      <p:sp>
        <p:nvSpPr>
          <p:cNvPr id="581" name="Shape 581"/>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pic>
        <p:nvPicPr>
          <p:cNvPr id="582" name="Shape 582"/>
          <p:cNvPicPr preferRelativeResize="0"/>
          <p:nvPr/>
        </p:nvPicPr>
        <p:blipFill>
          <a:blip r:embed="rId3">
            <a:alphaModFix/>
          </a:blip>
          <a:stretch>
            <a:fillRect/>
          </a:stretch>
        </p:blipFill>
        <p:spPr>
          <a:xfrm>
            <a:off x="8512849" y="216750"/>
            <a:ext cx="524700" cy="524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FEFEF"/>
        </a:solidFill>
      </p:bgPr>
    </p:bg>
    <p:spTree>
      <p:nvGrpSpPr>
        <p:cNvPr id="586" name="Shape 586"/>
        <p:cNvGrpSpPr/>
        <p:nvPr/>
      </p:nvGrpSpPr>
      <p:grpSpPr>
        <a:xfrm>
          <a:off x="0" y="0"/>
          <a:ext cx="0" cy="0"/>
          <a:chOff x="0" y="0"/>
          <a:chExt cx="0" cy="0"/>
        </a:xfrm>
      </p:grpSpPr>
      <p:cxnSp>
        <p:nvCxnSpPr>
          <p:cNvPr id="587" name="Shape 587"/>
          <p:cNvCxnSpPr/>
          <p:nvPr/>
        </p:nvCxnSpPr>
        <p:spPr>
          <a:xfrm>
            <a:off x="12175" y="3409000"/>
            <a:ext cx="9130500" cy="0"/>
          </a:xfrm>
          <a:prstGeom prst="straightConnector1">
            <a:avLst/>
          </a:prstGeom>
          <a:noFill/>
          <a:ln cap="flat" cmpd="sng" w="38100">
            <a:solidFill>
              <a:srgbClr val="FFFFFF"/>
            </a:solidFill>
            <a:prstDash val="solid"/>
            <a:round/>
            <a:headEnd len="lg" w="lg" type="none"/>
            <a:tailEnd len="lg" w="lg" type="none"/>
          </a:ln>
        </p:spPr>
      </p:cxnSp>
      <p:sp>
        <p:nvSpPr>
          <p:cNvPr id="588" name="Shape 588"/>
          <p:cNvSpPr/>
          <p:nvPr/>
        </p:nvSpPr>
        <p:spPr>
          <a:xfrm>
            <a:off x="957075" y="3262800"/>
            <a:ext cx="219300" cy="292500"/>
          </a:xfrm>
          <a:prstGeom prst="ellipse">
            <a:avLst/>
          </a:prstGeom>
          <a:solidFill>
            <a:srgbClr val="F05253"/>
          </a:solid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89" name="Shape 589"/>
          <p:cNvSpPr/>
          <p:nvPr/>
        </p:nvSpPr>
        <p:spPr>
          <a:xfrm>
            <a:off x="2667934" y="3262800"/>
            <a:ext cx="219300" cy="292500"/>
          </a:xfrm>
          <a:prstGeom prst="ellipse">
            <a:avLst/>
          </a:prstGeom>
          <a:solidFill>
            <a:srgbClr val="00B39F"/>
          </a:solid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90" name="Shape 590"/>
          <p:cNvSpPr/>
          <p:nvPr/>
        </p:nvSpPr>
        <p:spPr>
          <a:xfrm>
            <a:off x="4378794" y="3262800"/>
            <a:ext cx="219300" cy="292500"/>
          </a:xfrm>
          <a:prstGeom prst="ellipse">
            <a:avLst/>
          </a:prstGeom>
          <a:solidFill>
            <a:srgbClr val="9772B2"/>
          </a:solid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91" name="Shape 591"/>
          <p:cNvSpPr/>
          <p:nvPr/>
        </p:nvSpPr>
        <p:spPr>
          <a:xfrm>
            <a:off x="6089654" y="3262800"/>
            <a:ext cx="219300" cy="292500"/>
          </a:xfrm>
          <a:prstGeom prst="ellipse">
            <a:avLst/>
          </a:prstGeom>
          <a:solidFill>
            <a:srgbClr val="EE4498"/>
          </a:solid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92" name="Shape 592"/>
          <p:cNvSpPr/>
          <p:nvPr/>
        </p:nvSpPr>
        <p:spPr>
          <a:xfrm>
            <a:off x="7800514" y="3262800"/>
            <a:ext cx="219300" cy="292500"/>
          </a:xfrm>
          <a:prstGeom prst="ellipse">
            <a:avLst/>
          </a:prstGeom>
          <a:solidFill>
            <a:srgbClr val="2A73CC"/>
          </a:solid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93" name="Shape 593"/>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594" name="Shape 594"/>
          <p:cNvSpPr txBox="1"/>
          <p:nvPr/>
        </p:nvSpPr>
        <p:spPr>
          <a:xfrm>
            <a:off x="1595575" y="3746750"/>
            <a:ext cx="2364000" cy="545100"/>
          </a:xfrm>
          <a:prstGeom prst="rect">
            <a:avLst/>
          </a:prstGeom>
          <a:noFill/>
          <a:ln>
            <a:noFill/>
          </a:ln>
        </p:spPr>
        <p:txBody>
          <a:bodyPr anchorCtr="0" anchor="t" bIns="91425" lIns="91425" rIns="91425" tIns="91425">
            <a:noAutofit/>
          </a:bodyPr>
          <a:lstStyle/>
          <a:p>
            <a:pPr lvl="0" rtl="0" algn="ctr">
              <a:spcBef>
                <a:spcPts val="0"/>
              </a:spcBef>
              <a:buNone/>
            </a:pPr>
            <a:r>
              <a:rPr b="1" lang="en" sz="2400">
                <a:solidFill>
                  <a:srgbClr val="FFFFFF"/>
                </a:solidFill>
                <a:latin typeface="Open Sans"/>
                <a:ea typeface="Open Sans"/>
                <a:cs typeface="Open Sans"/>
                <a:sym typeface="Open Sans"/>
              </a:rPr>
              <a:t>Regression Discontinuity Design</a:t>
            </a:r>
          </a:p>
        </p:txBody>
      </p:sp>
      <p:pic>
        <p:nvPicPr>
          <p:cNvPr id="595" name="Shape 595"/>
          <p:cNvPicPr preferRelativeResize="0"/>
          <p:nvPr/>
        </p:nvPicPr>
        <p:blipFill>
          <a:blip r:embed="rId3">
            <a:alphaModFix/>
          </a:blip>
          <a:stretch>
            <a:fillRect/>
          </a:stretch>
        </p:blipFill>
        <p:spPr>
          <a:xfrm>
            <a:off x="8448181" y="191871"/>
            <a:ext cx="545066" cy="545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FEFEF"/>
        </a:solidFill>
      </p:bgPr>
    </p:bg>
    <p:spTree>
      <p:nvGrpSpPr>
        <p:cNvPr id="394" name="Shape 394"/>
        <p:cNvGrpSpPr/>
        <p:nvPr/>
      </p:nvGrpSpPr>
      <p:grpSpPr>
        <a:xfrm>
          <a:off x="0" y="0"/>
          <a:ext cx="0" cy="0"/>
          <a:chOff x="0" y="0"/>
          <a:chExt cx="0" cy="0"/>
        </a:xfrm>
      </p:grpSpPr>
      <p:sp>
        <p:nvSpPr>
          <p:cNvPr id="395" name="Shape 395"/>
          <p:cNvSpPr txBox="1"/>
          <p:nvPr/>
        </p:nvSpPr>
        <p:spPr>
          <a:xfrm>
            <a:off x="4038150" y="0"/>
            <a:ext cx="5206200" cy="3438300"/>
          </a:xfrm>
          <a:prstGeom prst="rect">
            <a:avLst/>
          </a:prstGeom>
          <a:noFill/>
          <a:ln>
            <a:noFill/>
          </a:ln>
        </p:spPr>
        <p:txBody>
          <a:bodyPr anchorCtr="0" anchor="b" bIns="91425" lIns="91425" rIns="91425" tIns="91425">
            <a:noAutofit/>
          </a:bodyPr>
          <a:lstStyle/>
          <a:p>
            <a:pPr lvl="0" rtl="0">
              <a:spcBef>
                <a:spcPts val="0"/>
              </a:spcBef>
              <a:buNone/>
            </a:pPr>
            <a:r>
              <a:rPr b="1" lang="en" sz="2400">
                <a:solidFill>
                  <a:srgbClr val="FFFFFF"/>
                </a:solidFill>
                <a:latin typeface="Open Sans"/>
                <a:ea typeface="Open Sans"/>
                <a:cs typeface="Open Sans"/>
                <a:sym typeface="Open Sans"/>
              </a:rPr>
              <a:t>About me</a:t>
            </a:r>
          </a:p>
          <a:p>
            <a:pPr indent="-381000" lvl="0" marL="457200" rtl="0">
              <a:spcBef>
                <a:spcPts val="0"/>
              </a:spcBef>
              <a:buClr>
                <a:srgbClr val="FFFFFF"/>
              </a:buClr>
              <a:buSzPct val="100000"/>
              <a:buFont typeface="Open Sans"/>
              <a:buChar char="●"/>
            </a:pPr>
            <a:r>
              <a:rPr lang="en" sz="2400">
                <a:solidFill>
                  <a:srgbClr val="FFFFFF"/>
                </a:solidFill>
                <a:latin typeface="Open Sans"/>
                <a:ea typeface="Open Sans"/>
                <a:cs typeface="Open Sans"/>
                <a:sym typeface="Open Sans"/>
              </a:rPr>
              <a:t>Harvard Economics PhD</a:t>
            </a:r>
          </a:p>
          <a:p>
            <a:pPr indent="-381000" lvl="0" marL="457200" rtl="0">
              <a:spcBef>
                <a:spcPts val="0"/>
              </a:spcBef>
              <a:buClr>
                <a:srgbClr val="FFFFFF"/>
              </a:buClr>
              <a:buSzPct val="100000"/>
              <a:buFont typeface="Open Sans"/>
              <a:buChar char="●"/>
            </a:pPr>
            <a:r>
              <a:rPr lang="en" sz="2400">
                <a:solidFill>
                  <a:srgbClr val="FFFFFF"/>
                </a:solidFill>
                <a:latin typeface="Open Sans"/>
                <a:ea typeface="Open Sans"/>
                <a:cs typeface="Open Sans"/>
                <a:sym typeface="Open Sans"/>
              </a:rPr>
              <a:t>Data Science Manager @ Coursera</a:t>
            </a:r>
          </a:p>
          <a:p>
            <a:pPr lvl="0" rtl="0">
              <a:spcBef>
                <a:spcPts val="0"/>
              </a:spcBef>
              <a:buNone/>
            </a:pPr>
            <a:r>
              <a:t/>
            </a:r>
            <a:endParaRPr sz="2400">
              <a:solidFill>
                <a:srgbClr val="FFFFFF"/>
              </a:solidFill>
              <a:latin typeface="Open Sans"/>
              <a:ea typeface="Open Sans"/>
              <a:cs typeface="Open Sans"/>
              <a:sym typeface="Open Sans"/>
            </a:endParaRPr>
          </a:p>
        </p:txBody>
      </p:sp>
      <p:sp>
        <p:nvSpPr>
          <p:cNvPr id="396" name="Shape 396"/>
          <p:cNvSpPr txBox="1"/>
          <p:nvPr/>
        </p:nvSpPr>
        <p:spPr>
          <a:xfrm>
            <a:off x="4198775" y="3908100"/>
            <a:ext cx="4449000" cy="2357700"/>
          </a:xfrm>
          <a:prstGeom prst="rect">
            <a:avLst/>
          </a:prstGeom>
          <a:noFill/>
          <a:ln>
            <a:noFill/>
          </a:ln>
        </p:spPr>
        <p:txBody>
          <a:bodyPr anchorCtr="0" anchor="t" bIns="91425" lIns="91425" rIns="91425" tIns="91425">
            <a:noAutofit/>
          </a:bodyPr>
          <a:lstStyle/>
          <a:p>
            <a:pPr lvl="0" rtl="0" algn="r">
              <a:spcBef>
                <a:spcPts val="0"/>
              </a:spcBef>
              <a:buNone/>
            </a:pPr>
            <a:r>
              <a:rPr lang="en" sz="2400">
                <a:latin typeface="Open Sans"/>
                <a:ea typeface="Open Sans"/>
                <a:cs typeface="Open Sans"/>
                <a:sym typeface="Open Sans"/>
              </a:rPr>
              <a:t>econometrics</a:t>
            </a:r>
          </a:p>
          <a:p>
            <a:pPr lvl="0" rtl="0" algn="r">
              <a:spcBef>
                <a:spcPts val="0"/>
              </a:spcBef>
              <a:buNone/>
            </a:pPr>
            <a:r>
              <a:rPr lang="en" sz="2400">
                <a:latin typeface="Open Sans"/>
                <a:ea typeface="Open Sans"/>
                <a:cs typeface="Open Sans"/>
                <a:sym typeface="Open Sans"/>
              </a:rPr>
              <a:t>causal inference</a:t>
            </a:r>
          </a:p>
          <a:p>
            <a:pPr lvl="0" rtl="0" algn="r">
              <a:spcBef>
                <a:spcPts val="0"/>
              </a:spcBef>
              <a:buNone/>
            </a:pPr>
            <a:r>
              <a:rPr lang="en" sz="2400">
                <a:latin typeface="Open Sans"/>
                <a:ea typeface="Open Sans"/>
                <a:cs typeface="Open Sans"/>
                <a:sym typeface="Open Sans"/>
              </a:rPr>
              <a:t>experimental design</a:t>
            </a:r>
          </a:p>
          <a:p>
            <a:pPr lvl="0" rtl="0" algn="r">
              <a:spcBef>
                <a:spcPts val="0"/>
              </a:spcBef>
              <a:buNone/>
            </a:pPr>
            <a:r>
              <a:rPr lang="en" sz="2400">
                <a:latin typeface="Open Sans"/>
                <a:ea typeface="Open Sans"/>
                <a:cs typeface="Open Sans"/>
                <a:sym typeface="Open Sans"/>
              </a:rPr>
              <a:t>labor markets &amp; education</a:t>
            </a:r>
          </a:p>
          <a:p>
            <a:pPr lvl="0" rtl="0" algn="r">
              <a:spcBef>
                <a:spcPts val="0"/>
              </a:spcBef>
              <a:buNone/>
            </a:pPr>
            <a:r>
              <a:t/>
            </a:r>
            <a:endParaRPr sz="1800">
              <a:latin typeface="Open Sans"/>
              <a:ea typeface="Open Sans"/>
              <a:cs typeface="Open Sans"/>
              <a:sym typeface="Open Sans"/>
            </a:endParaRPr>
          </a:p>
        </p:txBody>
      </p:sp>
      <p:pic>
        <p:nvPicPr>
          <p:cNvPr id="397" name="Shape 397"/>
          <p:cNvPicPr preferRelativeResize="0"/>
          <p:nvPr/>
        </p:nvPicPr>
        <p:blipFill>
          <a:blip r:embed="rId3">
            <a:alphaModFix/>
          </a:blip>
          <a:stretch>
            <a:fillRect/>
          </a:stretch>
        </p:blipFill>
        <p:spPr>
          <a:xfrm>
            <a:off x="730574" y="1147675"/>
            <a:ext cx="3124325" cy="31013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FEFEF"/>
        </a:solidFill>
      </p:bgPr>
    </p:bg>
    <p:spTree>
      <p:nvGrpSpPr>
        <p:cNvPr id="599" name="Shape 599"/>
        <p:cNvGrpSpPr/>
        <p:nvPr/>
      </p:nvGrpSpPr>
      <p:grpSpPr>
        <a:xfrm>
          <a:off x="0" y="0"/>
          <a:ext cx="0" cy="0"/>
          <a:chOff x="0" y="0"/>
          <a:chExt cx="0" cy="0"/>
        </a:xfrm>
      </p:grpSpPr>
      <p:sp>
        <p:nvSpPr>
          <p:cNvPr id="600" name="Shape 600"/>
          <p:cNvSpPr txBox="1"/>
          <p:nvPr>
            <p:ph type="title"/>
          </p:nvPr>
        </p:nvSpPr>
        <p:spPr>
          <a:xfrm>
            <a:off x="1634700" y="503300"/>
            <a:ext cx="7299900" cy="860400"/>
          </a:xfrm>
          <a:prstGeom prst="rect">
            <a:avLst/>
          </a:prstGeom>
        </p:spPr>
        <p:txBody>
          <a:bodyPr anchorCtr="0" anchor="b" bIns="91425" lIns="91425" rIns="91425" tIns="91425">
            <a:noAutofit/>
          </a:bodyPr>
          <a:lstStyle/>
          <a:p>
            <a:pPr lvl="0" rtl="0">
              <a:spcBef>
                <a:spcPts val="0"/>
              </a:spcBef>
              <a:buNone/>
            </a:pPr>
            <a:r>
              <a:rPr b="1" lang="en" sz="1800">
                <a:latin typeface="Open Sans"/>
                <a:ea typeface="Open Sans"/>
                <a:cs typeface="Open Sans"/>
                <a:sym typeface="Open Sans"/>
              </a:rPr>
              <a:t>Method 2:</a:t>
            </a:r>
            <a:r>
              <a:rPr lang="en"/>
              <a:t> </a:t>
            </a:r>
            <a:br>
              <a:rPr lang="en"/>
            </a:br>
            <a:r>
              <a:rPr lang="en">
                <a:solidFill>
                  <a:srgbClr val="00B39F"/>
                </a:solidFill>
              </a:rPr>
              <a:t>Regression Discontinuity Design</a:t>
            </a:r>
          </a:p>
        </p:txBody>
      </p:sp>
      <p:sp>
        <p:nvSpPr>
          <p:cNvPr id="601" name="Shape 601"/>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602" name="Shape 602"/>
          <p:cNvSpPr/>
          <p:nvPr/>
        </p:nvSpPr>
        <p:spPr>
          <a:xfrm rot="-5400000">
            <a:off x="1151304" y="2449695"/>
            <a:ext cx="138300" cy="68100"/>
          </a:xfrm>
          <a:prstGeom prst="triangle">
            <a:avLst>
              <a:gd fmla="val 50000" name="adj"/>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603" name="Shape 603"/>
          <p:cNvSpPr txBox="1"/>
          <p:nvPr>
            <p:ph idx="1" type="body"/>
          </p:nvPr>
        </p:nvSpPr>
        <p:spPr>
          <a:xfrm>
            <a:off x="1634700" y="1324200"/>
            <a:ext cx="6746700" cy="5078700"/>
          </a:xfrm>
          <a:prstGeom prst="rect">
            <a:avLst/>
          </a:prstGeom>
        </p:spPr>
        <p:txBody>
          <a:bodyPr anchorCtr="0" anchor="t" bIns="91425" lIns="91425" rIns="91425" tIns="91425">
            <a:noAutofit/>
          </a:bodyPr>
          <a:lstStyle/>
          <a:p>
            <a:pPr lvl="0">
              <a:spcBef>
                <a:spcPts val="0"/>
              </a:spcBef>
              <a:buNone/>
            </a:pPr>
            <a:r>
              <a:rPr b="1" lang="en" sz="2400">
                <a:solidFill>
                  <a:schemeClr val="dk1"/>
                </a:solidFill>
              </a:rPr>
              <a:t>Idea</a:t>
            </a:r>
            <a:r>
              <a:rPr lang="en" sz="2400">
                <a:solidFill>
                  <a:schemeClr val="dk1"/>
                </a:solidFill>
              </a:rPr>
              <a:t>: Focus on a cut-off point that can be thought of as a local randomized experiment</a:t>
            </a:r>
          </a:p>
          <a:p>
            <a:pPr lvl="0">
              <a:spcBef>
                <a:spcPts val="0"/>
              </a:spcBef>
              <a:buNone/>
            </a:pPr>
            <a:r>
              <a:t/>
            </a:r>
            <a:endParaRPr sz="2400">
              <a:solidFill>
                <a:schemeClr val="dk1"/>
              </a:solidFill>
            </a:endParaRPr>
          </a:p>
          <a:p>
            <a:pPr lvl="0">
              <a:spcBef>
                <a:spcPts val="0"/>
              </a:spcBef>
              <a:buNone/>
            </a:pPr>
            <a:r>
              <a:rPr b="1" lang="en" sz="2400">
                <a:solidFill>
                  <a:schemeClr val="dk1"/>
                </a:solidFill>
              </a:rPr>
              <a:t>Example: </a:t>
            </a:r>
            <a:r>
              <a:rPr lang="en" sz="2400">
                <a:solidFill>
                  <a:schemeClr val="dk1"/>
                </a:solidFill>
              </a:rPr>
              <a:t>Effect of passing course on income?</a:t>
            </a:r>
          </a:p>
          <a:p>
            <a:pPr indent="-381000" lvl="0" marL="457200" rtl="0">
              <a:spcBef>
                <a:spcPts val="0"/>
              </a:spcBef>
              <a:buClr>
                <a:schemeClr val="dk1"/>
              </a:buClr>
              <a:buSzPct val="100000"/>
            </a:pPr>
            <a:r>
              <a:rPr lang="en" sz="2400">
                <a:solidFill>
                  <a:srgbClr val="2A73CC"/>
                </a:solidFill>
              </a:rPr>
              <a:t>A/B test</a:t>
            </a:r>
            <a:r>
              <a:rPr lang="en" sz="2400">
                <a:solidFill>
                  <a:schemeClr val="dk1"/>
                </a:solidFill>
              </a:rPr>
              <a:t>? Randomly passing some, failing others unethical</a:t>
            </a:r>
          </a:p>
          <a:p>
            <a:pPr indent="-381000" lvl="0" marL="457200" rtl="0">
              <a:spcBef>
                <a:spcPts val="0"/>
              </a:spcBef>
              <a:buClr>
                <a:schemeClr val="dk1"/>
              </a:buClr>
              <a:buSzPct val="100000"/>
            </a:pPr>
            <a:r>
              <a:rPr lang="en" sz="2400">
                <a:solidFill>
                  <a:srgbClr val="2A73CC"/>
                </a:solidFill>
              </a:rPr>
              <a:t>Controlled regression</a:t>
            </a:r>
            <a:r>
              <a:rPr lang="en" sz="2400">
                <a:solidFill>
                  <a:schemeClr val="dk1"/>
                </a:solidFill>
              </a:rPr>
              <a:t>? Key unobservables like ability and motivation </a:t>
            </a:r>
          </a:p>
          <a:p>
            <a:pPr lvl="0" rtl="0">
              <a:spcBef>
                <a:spcPts val="0"/>
              </a:spcBef>
              <a:buNone/>
            </a:pPr>
            <a:r>
              <a:t/>
            </a:r>
            <a:endParaRPr>
              <a:solidFill>
                <a:schemeClr val="dk1"/>
              </a:solidFill>
            </a:endParaRPr>
          </a:p>
        </p:txBody>
      </p:sp>
      <p:sp>
        <p:nvSpPr>
          <p:cNvPr id="604" name="Shape 604"/>
          <p:cNvSpPr txBox="1"/>
          <p:nvPr/>
        </p:nvSpPr>
        <p:spPr>
          <a:xfrm>
            <a:off x="-1" y="1139066"/>
            <a:ext cx="1241700" cy="1198800"/>
          </a:xfrm>
          <a:prstGeom prst="rect">
            <a:avLst/>
          </a:prstGeom>
          <a:noFill/>
          <a:ln>
            <a:noFill/>
          </a:ln>
        </p:spPr>
        <p:txBody>
          <a:bodyPr anchorCtr="0" anchor="t" bIns="91425" lIns="91425" rIns="91425" tIns="91425">
            <a:noAutofit/>
          </a:bodyPr>
          <a:lstStyle/>
          <a:p>
            <a:pPr lvl="0" rtl="0" algn="r">
              <a:spcBef>
                <a:spcPts val="0"/>
              </a:spcBef>
              <a:buNone/>
            </a:pPr>
            <a:r>
              <a:rPr b="1" lang="en" sz="1000">
                <a:solidFill>
                  <a:srgbClr val="FFFFFF"/>
                </a:solidFill>
                <a:latin typeface="Open Sans"/>
                <a:ea typeface="Open Sans"/>
                <a:cs typeface="Open Sans"/>
                <a:sym typeface="Open Sans"/>
              </a:rPr>
              <a:t>Method 1: </a:t>
            </a:r>
            <a:r>
              <a:rPr lang="en" sz="1000">
                <a:solidFill>
                  <a:srgbClr val="FFFFFF"/>
                </a:solidFill>
                <a:latin typeface="Open Sans"/>
                <a:ea typeface="Open Sans"/>
                <a:cs typeface="Open Sans"/>
                <a:sym typeface="Open Sans"/>
              </a:rPr>
              <a:t>Controlled Regression</a:t>
            </a:r>
          </a:p>
        </p:txBody>
      </p:sp>
      <p:sp>
        <p:nvSpPr>
          <p:cNvPr id="605" name="Shape 605"/>
          <p:cNvSpPr txBox="1"/>
          <p:nvPr/>
        </p:nvSpPr>
        <p:spPr>
          <a:xfrm>
            <a:off x="17927" y="2257500"/>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2: </a:t>
            </a:r>
            <a:r>
              <a:rPr lang="en" sz="1000">
                <a:solidFill>
                  <a:srgbClr val="FFFFFF"/>
                </a:solidFill>
                <a:latin typeface="Open Sans"/>
                <a:ea typeface="Open Sans"/>
                <a:cs typeface="Open Sans"/>
                <a:sym typeface="Open Sans"/>
              </a:rPr>
              <a:t>Regression Discontinuity Design</a:t>
            </a:r>
          </a:p>
        </p:txBody>
      </p:sp>
      <p:sp>
        <p:nvSpPr>
          <p:cNvPr id="606" name="Shape 606"/>
          <p:cNvSpPr txBox="1"/>
          <p:nvPr/>
        </p:nvSpPr>
        <p:spPr>
          <a:xfrm>
            <a:off x="17927" y="3375963"/>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3: </a:t>
            </a:r>
            <a:r>
              <a:rPr lang="en" sz="1000">
                <a:solidFill>
                  <a:srgbClr val="FFFFFF"/>
                </a:solidFill>
                <a:latin typeface="Open Sans"/>
                <a:ea typeface="Open Sans"/>
                <a:cs typeface="Open Sans"/>
                <a:sym typeface="Open Sans"/>
              </a:rPr>
              <a:t>Difference-in-</a:t>
            </a:r>
            <a:br>
              <a:rPr lang="en" sz="1000">
                <a:solidFill>
                  <a:srgbClr val="FFFFFF"/>
                </a:solidFill>
                <a:latin typeface="Open Sans"/>
                <a:ea typeface="Open Sans"/>
                <a:cs typeface="Open Sans"/>
                <a:sym typeface="Open Sans"/>
              </a:rPr>
            </a:br>
            <a:r>
              <a:rPr lang="en" sz="1000">
                <a:solidFill>
                  <a:srgbClr val="FFFFFF"/>
                </a:solidFill>
                <a:latin typeface="Open Sans"/>
                <a:ea typeface="Open Sans"/>
                <a:cs typeface="Open Sans"/>
                <a:sym typeface="Open Sans"/>
              </a:rPr>
              <a:t>Differences</a:t>
            </a:r>
          </a:p>
          <a:p>
            <a:pPr lvl="0" rtl="0" algn="r">
              <a:spcBef>
                <a:spcPts val="0"/>
              </a:spcBef>
              <a:buNone/>
            </a:pPr>
            <a:r>
              <a:t/>
            </a:r>
            <a:endParaRPr b="1" sz="1000">
              <a:solidFill>
                <a:srgbClr val="FFFFFF"/>
              </a:solidFill>
              <a:latin typeface="Open Sans"/>
              <a:ea typeface="Open Sans"/>
              <a:cs typeface="Open Sans"/>
              <a:sym typeface="Open Sans"/>
            </a:endParaRPr>
          </a:p>
        </p:txBody>
      </p:sp>
      <p:sp>
        <p:nvSpPr>
          <p:cNvPr id="607" name="Shape 607"/>
          <p:cNvSpPr txBox="1"/>
          <p:nvPr/>
        </p:nvSpPr>
        <p:spPr>
          <a:xfrm>
            <a:off x="7671" y="4494427"/>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4: </a:t>
            </a:r>
            <a:r>
              <a:rPr lang="en" sz="1000">
                <a:solidFill>
                  <a:srgbClr val="FFFFFF"/>
                </a:solidFill>
                <a:latin typeface="Open Sans"/>
                <a:ea typeface="Open Sans"/>
                <a:cs typeface="Open Sans"/>
                <a:sym typeface="Open Sans"/>
              </a:rPr>
              <a:t>Fixed Effects Regression</a:t>
            </a:r>
          </a:p>
          <a:p>
            <a:pPr lvl="0" rtl="0" algn="r">
              <a:spcBef>
                <a:spcPts val="0"/>
              </a:spcBef>
              <a:buNone/>
            </a:pPr>
            <a:r>
              <a:t/>
            </a:r>
            <a:endParaRPr b="1" sz="1000">
              <a:solidFill>
                <a:srgbClr val="FFFFFF"/>
              </a:solidFill>
              <a:latin typeface="Open Sans"/>
              <a:ea typeface="Open Sans"/>
              <a:cs typeface="Open Sans"/>
              <a:sym typeface="Open Sans"/>
            </a:endParaRPr>
          </a:p>
        </p:txBody>
      </p:sp>
      <p:sp>
        <p:nvSpPr>
          <p:cNvPr id="608" name="Shape 608"/>
          <p:cNvSpPr txBox="1"/>
          <p:nvPr/>
        </p:nvSpPr>
        <p:spPr>
          <a:xfrm>
            <a:off x="0" y="5498600"/>
            <a:ext cx="1242300" cy="1198800"/>
          </a:xfrm>
          <a:prstGeom prst="rect">
            <a:avLst/>
          </a:prstGeom>
          <a:noFill/>
          <a:ln>
            <a:noFill/>
          </a:ln>
        </p:spPr>
        <p:txBody>
          <a:bodyPr anchorCtr="0" anchor="t" bIns="91425" lIns="91425" rIns="91425" tIns="91425">
            <a:noAutofit/>
          </a:bodyPr>
          <a:lstStyle/>
          <a:p>
            <a:pPr lvl="0" rtl="0" algn="r">
              <a:spcBef>
                <a:spcPts val="0"/>
              </a:spcBef>
              <a:buNone/>
            </a:pPr>
            <a:r>
              <a:rPr b="1" lang="en" sz="1000">
                <a:solidFill>
                  <a:srgbClr val="FFFFFF"/>
                </a:solidFill>
                <a:latin typeface="Open Sans"/>
                <a:ea typeface="Open Sans"/>
                <a:cs typeface="Open Sans"/>
                <a:sym typeface="Open Sans"/>
              </a:rPr>
              <a:t>Method 5: </a:t>
            </a:r>
            <a:r>
              <a:rPr lang="en" sz="1000">
                <a:solidFill>
                  <a:srgbClr val="FFFFFF"/>
                </a:solidFill>
                <a:latin typeface="Open Sans"/>
                <a:ea typeface="Open Sans"/>
                <a:cs typeface="Open Sans"/>
                <a:sym typeface="Open Sans"/>
              </a:rPr>
              <a:t>Instrumental Variables</a:t>
            </a:r>
            <a:r>
              <a:rPr b="1" lang="en" sz="1000">
                <a:solidFill>
                  <a:srgbClr val="FFFFFF"/>
                </a:solidFill>
                <a:latin typeface="Open Sans"/>
                <a:ea typeface="Open Sans"/>
                <a:cs typeface="Open Sans"/>
                <a:sym typeface="Open Sans"/>
              </a:rPr>
              <a:t> </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FEFEF"/>
        </a:solidFill>
      </p:bgPr>
    </p:bg>
    <p:spTree>
      <p:nvGrpSpPr>
        <p:cNvPr id="612" name="Shape 612"/>
        <p:cNvGrpSpPr/>
        <p:nvPr/>
      </p:nvGrpSpPr>
      <p:grpSpPr>
        <a:xfrm>
          <a:off x="0" y="0"/>
          <a:ext cx="0" cy="0"/>
          <a:chOff x="0" y="0"/>
          <a:chExt cx="0" cy="0"/>
        </a:xfrm>
      </p:grpSpPr>
      <p:sp>
        <p:nvSpPr>
          <p:cNvPr id="613" name="Shape 613"/>
          <p:cNvSpPr txBox="1"/>
          <p:nvPr>
            <p:ph type="title"/>
          </p:nvPr>
        </p:nvSpPr>
        <p:spPr>
          <a:xfrm>
            <a:off x="1634700" y="503300"/>
            <a:ext cx="7299900" cy="860400"/>
          </a:xfrm>
          <a:prstGeom prst="rect">
            <a:avLst/>
          </a:prstGeom>
        </p:spPr>
        <p:txBody>
          <a:bodyPr anchorCtr="0" anchor="b" bIns="91425" lIns="91425" rIns="91425" tIns="91425">
            <a:noAutofit/>
          </a:bodyPr>
          <a:lstStyle/>
          <a:p>
            <a:pPr lvl="0" rtl="0">
              <a:spcBef>
                <a:spcPts val="0"/>
              </a:spcBef>
              <a:buNone/>
            </a:pPr>
            <a:r>
              <a:rPr b="1" lang="en" sz="1800">
                <a:latin typeface="Open Sans"/>
                <a:ea typeface="Open Sans"/>
                <a:cs typeface="Open Sans"/>
                <a:sym typeface="Open Sans"/>
              </a:rPr>
              <a:t>Method 2:</a:t>
            </a:r>
            <a:r>
              <a:rPr lang="en"/>
              <a:t> </a:t>
            </a:r>
            <a:br>
              <a:rPr lang="en"/>
            </a:br>
            <a:r>
              <a:rPr lang="en">
                <a:solidFill>
                  <a:srgbClr val="00B39F"/>
                </a:solidFill>
              </a:rPr>
              <a:t>Regression Discontinuity Design</a:t>
            </a:r>
          </a:p>
        </p:txBody>
      </p:sp>
      <p:sp>
        <p:nvSpPr>
          <p:cNvPr id="614" name="Shape 614"/>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615" name="Shape 615"/>
          <p:cNvSpPr/>
          <p:nvPr/>
        </p:nvSpPr>
        <p:spPr>
          <a:xfrm rot="-5400000">
            <a:off x="1151304" y="2449695"/>
            <a:ext cx="138300" cy="68100"/>
          </a:xfrm>
          <a:prstGeom prst="triangle">
            <a:avLst>
              <a:gd fmla="val 50000" name="adj"/>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616" name="Shape 616"/>
          <p:cNvSpPr txBox="1"/>
          <p:nvPr>
            <p:ph idx="1" type="body"/>
          </p:nvPr>
        </p:nvSpPr>
        <p:spPr>
          <a:xfrm>
            <a:off x="1634700" y="1324200"/>
            <a:ext cx="7299900" cy="3056400"/>
          </a:xfrm>
          <a:prstGeom prst="rect">
            <a:avLst/>
          </a:prstGeom>
        </p:spPr>
        <p:txBody>
          <a:bodyPr anchorCtr="0" anchor="t" bIns="91425" lIns="91425" rIns="91425" tIns="91425">
            <a:noAutofit/>
          </a:bodyPr>
          <a:lstStyle/>
          <a:p>
            <a:pPr lvl="0" rtl="0">
              <a:spcBef>
                <a:spcPts val="0"/>
              </a:spcBef>
              <a:buNone/>
            </a:pPr>
            <a:r>
              <a:rPr b="1" lang="en" sz="2400">
                <a:solidFill>
                  <a:schemeClr val="dk1"/>
                </a:solidFill>
              </a:rPr>
              <a:t>Example cont’d</a:t>
            </a:r>
            <a:r>
              <a:rPr lang="en" sz="2400">
                <a:solidFill>
                  <a:schemeClr val="dk1"/>
                </a:solidFill>
              </a:rPr>
              <a:t>: </a:t>
            </a:r>
            <a:br>
              <a:rPr lang="en" sz="2400">
                <a:solidFill>
                  <a:schemeClr val="dk1"/>
                </a:solidFill>
              </a:rPr>
            </a:br>
            <a:r>
              <a:rPr lang="en" sz="2400">
                <a:solidFill>
                  <a:schemeClr val="dk1"/>
                </a:solidFill>
              </a:rPr>
              <a:t>Passing cutoff → </a:t>
            </a:r>
            <a:r>
              <a:rPr lang="en" sz="2400">
                <a:solidFill>
                  <a:srgbClr val="2A73CC"/>
                </a:solidFill>
              </a:rPr>
              <a:t>natural experiment</a:t>
            </a:r>
            <a:r>
              <a:rPr lang="en" sz="2400">
                <a:solidFill>
                  <a:schemeClr val="dk1"/>
                </a:solidFill>
              </a:rPr>
              <a:t>!!</a:t>
            </a:r>
          </a:p>
          <a:p>
            <a:pPr indent="-381000" lvl="0" marL="457200" rtl="0">
              <a:spcBef>
                <a:spcPts val="0"/>
              </a:spcBef>
              <a:buClr>
                <a:schemeClr val="dk1"/>
              </a:buClr>
              <a:buSzPct val="100000"/>
            </a:pPr>
            <a:r>
              <a:rPr lang="en" sz="2400">
                <a:solidFill>
                  <a:schemeClr val="dk1"/>
                </a:solidFill>
              </a:rPr>
              <a:t>User earning 69 similar to user earning 70</a:t>
            </a:r>
          </a:p>
          <a:p>
            <a:pPr indent="-381000" lvl="0" marL="457200" rtl="0">
              <a:spcBef>
                <a:spcPts val="0"/>
              </a:spcBef>
              <a:buClr>
                <a:schemeClr val="dk1"/>
              </a:buClr>
              <a:buSzPct val="100000"/>
            </a:pPr>
            <a:r>
              <a:rPr lang="en" sz="2400">
                <a:solidFill>
                  <a:schemeClr val="dk1"/>
                </a:solidFill>
              </a:rPr>
              <a:t>Use discontinuity to estimate causal effect</a:t>
            </a:r>
          </a:p>
          <a:p>
            <a:pPr lvl="0" rtl="0">
              <a:spcBef>
                <a:spcPts val="0"/>
              </a:spcBef>
              <a:buNone/>
            </a:pPr>
            <a:r>
              <a:t/>
            </a:r>
            <a:endParaRPr sz="2400">
              <a:solidFill>
                <a:schemeClr val="dk1"/>
              </a:solidFill>
            </a:endParaRPr>
          </a:p>
          <a:p>
            <a:pPr lvl="0" rtl="0">
              <a:spcBef>
                <a:spcPts val="0"/>
              </a:spcBef>
              <a:buClr>
                <a:schemeClr val="dk1"/>
              </a:buClr>
              <a:buSzPct val="45833"/>
              <a:buFont typeface="Arial"/>
              <a:buNone/>
            </a:pPr>
            <a:r>
              <a:rPr b="1" lang="en" sz="2400">
                <a:solidFill>
                  <a:schemeClr val="dk1"/>
                </a:solidFill>
              </a:rPr>
              <a:t>In R</a:t>
            </a:r>
            <a:r>
              <a:rPr lang="en" sz="2400">
                <a:solidFill>
                  <a:schemeClr val="dk1"/>
                </a:solidFill>
              </a:rPr>
              <a:t>:</a:t>
            </a:r>
          </a:p>
          <a:p>
            <a:pPr lvl="0" rtl="0">
              <a:spcBef>
                <a:spcPts val="0"/>
              </a:spcBef>
              <a:buNone/>
            </a:pPr>
            <a:r>
              <a:t/>
            </a:r>
            <a:endParaRPr sz="2400">
              <a:solidFill>
                <a:schemeClr val="dk1"/>
              </a:solidFill>
            </a:endParaRPr>
          </a:p>
          <a:p>
            <a:pPr lvl="0" rtl="0">
              <a:spcBef>
                <a:spcPts val="0"/>
              </a:spcBef>
              <a:buNone/>
            </a:pPr>
            <a:r>
              <a:t/>
            </a:r>
            <a:endParaRPr>
              <a:solidFill>
                <a:schemeClr val="dk1"/>
              </a:solidFill>
            </a:endParaRPr>
          </a:p>
        </p:txBody>
      </p:sp>
      <p:sp>
        <p:nvSpPr>
          <p:cNvPr id="617" name="Shape 617"/>
          <p:cNvSpPr txBox="1"/>
          <p:nvPr/>
        </p:nvSpPr>
        <p:spPr>
          <a:xfrm>
            <a:off x="-1" y="1139066"/>
            <a:ext cx="1241700" cy="1198800"/>
          </a:xfrm>
          <a:prstGeom prst="rect">
            <a:avLst/>
          </a:prstGeom>
          <a:noFill/>
          <a:ln>
            <a:noFill/>
          </a:ln>
        </p:spPr>
        <p:txBody>
          <a:bodyPr anchorCtr="0" anchor="t" bIns="91425" lIns="91425" rIns="91425" tIns="91425">
            <a:noAutofit/>
          </a:bodyPr>
          <a:lstStyle/>
          <a:p>
            <a:pPr lvl="0" rtl="0" algn="r">
              <a:spcBef>
                <a:spcPts val="0"/>
              </a:spcBef>
              <a:buNone/>
            </a:pPr>
            <a:r>
              <a:rPr b="1" lang="en" sz="1000">
                <a:solidFill>
                  <a:srgbClr val="FFFFFF"/>
                </a:solidFill>
                <a:latin typeface="Open Sans"/>
                <a:ea typeface="Open Sans"/>
                <a:cs typeface="Open Sans"/>
                <a:sym typeface="Open Sans"/>
              </a:rPr>
              <a:t>Method 1: </a:t>
            </a:r>
            <a:r>
              <a:rPr lang="en" sz="1000">
                <a:solidFill>
                  <a:srgbClr val="FFFFFF"/>
                </a:solidFill>
                <a:latin typeface="Open Sans"/>
                <a:ea typeface="Open Sans"/>
                <a:cs typeface="Open Sans"/>
                <a:sym typeface="Open Sans"/>
              </a:rPr>
              <a:t>Controlled Regression</a:t>
            </a:r>
          </a:p>
        </p:txBody>
      </p:sp>
      <p:sp>
        <p:nvSpPr>
          <p:cNvPr id="618" name="Shape 618"/>
          <p:cNvSpPr txBox="1"/>
          <p:nvPr/>
        </p:nvSpPr>
        <p:spPr>
          <a:xfrm>
            <a:off x="17927" y="2257500"/>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2: </a:t>
            </a:r>
            <a:r>
              <a:rPr lang="en" sz="1000">
                <a:solidFill>
                  <a:srgbClr val="FFFFFF"/>
                </a:solidFill>
                <a:latin typeface="Open Sans"/>
                <a:ea typeface="Open Sans"/>
                <a:cs typeface="Open Sans"/>
                <a:sym typeface="Open Sans"/>
              </a:rPr>
              <a:t>Regression Discontinuity Design</a:t>
            </a:r>
          </a:p>
        </p:txBody>
      </p:sp>
      <p:sp>
        <p:nvSpPr>
          <p:cNvPr id="619" name="Shape 619"/>
          <p:cNvSpPr txBox="1"/>
          <p:nvPr/>
        </p:nvSpPr>
        <p:spPr>
          <a:xfrm>
            <a:off x="17927" y="3375963"/>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3: </a:t>
            </a:r>
            <a:r>
              <a:rPr lang="en" sz="1000">
                <a:solidFill>
                  <a:srgbClr val="FFFFFF"/>
                </a:solidFill>
                <a:latin typeface="Open Sans"/>
                <a:ea typeface="Open Sans"/>
                <a:cs typeface="Open Sans"/>
                <a:sym typeface="Open Sans"/>
              </a:rPr>
              <a:t>Difference-in-</a:t>
            </a:r>
            <a:br>
              <a:rPr lang="en" sz="1000">
                <a:solidFill>
                  <a:srgbClr val="FFFFFF"/>
                </a:solidFill>
                <a:latin typeface="Open Sans"/>
                <a:ea typeface="Open Sans"/>
                <a:cs typeface="Open Sans"/>
                <a:sym typeface="Open Sans"/>
              </a:rPr>
            </a:br>
            <a:r>
              <a:rPr lang="en" sz="1000">
                <a:solidFill>
                  <a:srgbClr val="FFFFFF"/>
                </a:solidFill>
                <a:latin typeface="Open Sans"/>
                <a:ea typeface="Open Sans"/>
                <a:cs typeface="Open Sans"/>
                <a:sym typeface="Open Sans"/>
              </a:rPr>
              <a:t>Differences</a:t>
            </a:r>
          </a:p>
          <a:p>
            <a:pPr lvl="0" rtl="0" algn="r">
              <a:spcBef>
                <a:spcPts val="0"/>
              </a:spcBef>
              <a:buNone/>
            </a:pPr>
            <a:r>
              <a:t/>
            </a:r>
            <a:endParaRPr b="1" sz="1000">
              <a:solidFill>
                <a:srgbClr val="FFFFFF"/>
              </a:solidFill>
              <a:latin typeface="Open Sans"/>
              <a:ea typeface="Open Sans"/>
              <a:cs typeface="Open Sans"/>
              <a:sym typeface="Open Sans"/>
            </a:endParaRPr>
          </a:p>
        </p:txBody>
      </p:sp>
      <p:sp>
        <p:nvSpPr>
          <p:cNvPr id="620" name="Shape 620"/>
          <p:cNvSpPr txBox="1"/>
          <p:nvPr/>
        </p:nvSpPr>
        <p:spPr>
          <a:xfrm>
            <a:off x="7671" y="4494427"/>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4: </a:t>
            </a:r>
            <a:r>
              <a:rPr lang="en" sz="1000">
                <a:solidFill>
                  <a:srgbClr val="FFFFFF"/>
                </a:solidFill>
                <a:latin typeface="Open Sans"/>
                <a:ea typeface="Open Sans"/>
                <a:cs typeface="Open Sans"/>
                <a:sym typeface="Open Sans"/>
              </a:rPr>
              <a:t>Fixed Effects Regression</a:t>
            </a:r>
          </a:p>
          <a:p>
            <a:pPr lvl="0" rtl="0" algn="r">
              <a:spcBef>
                <a:spcPts val="0"/>
              </a:spcBef>
              <a:buNone/>
            </a:pPr>
            <a:r>
              <a:t/>
            </a:r>
            <a:endParaRPr b="1" sz="1000">
              <a:solidFill>
                <a:srgbClr val="FFFFFF"/>
              </a:solidFill>
              <a:latin typeface="Open Sans"/>
              <a:ea typeface="Open Sans"/>
              <a:cs typeface="Open Sans"/>
              <a:sym typeface="Open Sans"/>
            </a:endParaRPr>
          </a:p>
        </p:txBody>
      </p:sp>
      <p:sp>
        <p:nvSpPr>
          <p:cNvPr id="621" name="Shape 621"/>
          <p:cNvSpPr txBox="1"/>
          <p:nvPr/>
        </p:nvSpPr>
        <p:spPr>
          <a:xfrm>
            <a:off x="0" y="5498600"/>
            <a:ext cx="1242300" cy="1198800"/>
          </a:xfrm>
          <a:prstGeom prst="rect">
            <a:avLst/>
          </a:prstGeom>
          <a:noFill/>
          <a:ln>
            <a:noFill/>
          </a:ln>
        </p:spPr>
        <p:txBody>
          <a:bodyPr anchorCtr="0" anchor="t" bIns="91425" lIns="91425" rIns="91425" tIns="91425">
            <a:noAutofit/>
          </a:bodyPr>
          <a:lstStyle/>
          <a:p>
            <a:pPr lvl="0" rtl="0" algn="r">
              <a:spcBef>
                <a:spcPts val="0"/>
              </a:spcBef>
              <a:buNone/>
            </a:pPr>
            <a:r>
              <a:rPr b="1" lang="en" sz="1000">
                <a:solidFill>
                  <a:srgbClr val="FFFFFF"/>
                </a:solidFill>
                <a:latin typeface="Open Sans"/>
                <a:ea typeface="Open Sans"/>
                <a:cs typeface="Open Sans"/>
                <a:sym typeface="Open Sans"/>
              </a:rPr>
              <a:t>Method 5: </a:t>
            </a:r>
            <a:r>
              <a:rPr lang="en" sz="1000">
                <a:solidFill>
                  <a:srgbClr val="FFFFFF"/>
                </a:solidFill>
                <a:latin typeface="Open Sans"/>
                <a:ea typeface="Open Sans"/>
                <a:cs typeface="Open Sans"/>
                <a:sym typeface="Open Sans"/>
              </a:rPr>
              <a:t>Instrumental Variables</a:t>
            </a:r>
            <a:r>
              <a:rPr b="1" lang="en" sz="1000">
                <a:solidFill>
                  <a:srgbClr val="FFFFFF"/>
                </a:solidFill>
                <a:latin typeface="Open Sans"/>
                <a:ea typeface="Open Sans"/>
                <a:cs typeface="Open Sans"/>
                <a:sym typeface="Open Sans"/>
              </a:rPr>
              <a:t> </a:t>
            </a:r>
          </a:p>
        </p:txBody>
      </p:sp>
      <p:sp>
        <p:nvSpPr>
          <p:cNvPr id="622" name="Shape 622"/>
          <p:cNvSpPr txBox="1"/>
          <p:nvPr/>
        </p:nvSpPr>
        <p:spPr>
          <a:xfrm>
            <a:off x="1755450" y="4086125"/>
            <a:ext cx="6750300" cy="1851600"/>
          </a:xfrm>
          <a:prstGeom prst="rect">
            <a:avLst/>
          </a:prstGeom>
          <a:solidFill>
            <a:srgbClr val="FFFFFF"/>
          </a:solidFill>
          <a:ln cap="flat" cmpd="sng" w="38100">
            <a:solidFill>
              <a:srgbClr val="00B39F"/>
            </a:solidFill>
            <a:prstDash val="solid"/>
            <a:round/>
            <a:headEnd len="med" w="med" type="none"/>
            <a:tailEnd len="med" w="med" type="none"/>
          </a:ln>
        </p:spPr>
        <p:txBody>
          <a:bodyPr anchorCtr="0" anchor="t" bIns="91425" lIns="91425" rIns="91425" tIns="91425">
            <a:noAutofit/>
          </a:bodyPr>
          <a:lstStyle/>
          <a:p>
            <a:pPr lvl="0" rtl="0">
              <a:spcBef>
                <a:spcPts val="1000"/>
              </a:spcBef>
              <a:buNone/>
            </a:pPr>
            <a:r>
              <a:rPr lang="en" sz="2400">
                <a:solidFill>
                  <a:schemeClr val="dk1"/>
                </a:solidFill>
                <a:latin typeface="Courier New"/>
                <a:ea typeface="Courier New"/>
                <a:cs typeface="Courier New"/>
                <a:sym typeface="Courier New"/>
              </a:rPr>
              <a:t>library(rdd)</a:t>
            </a:r>
          </a:p>
          <a:p>
            <a:pPr lvl="0" rtl="0">
              <a:spcBef>
                <a:spcPts val="1000"/>
              </a:spcBef>
              <a:buNone/>
            </a:pPr>
            <a:r>
              <a:rPr lang="en" sz="2400">
                <a:solidFill>
                  <a:schemeClr val="dk1"/>
                </a:solidFill>
                <a:latin typeface="Courier New"/>
                <a:ea typeface="Courier New"/>
                <a:cs typeface="Courier New"/>
                <a:sym typeface="Courier New"/>
              </a:rPr>
              <a:t>RDestimate(Y ~ D, data = …, </a:t>
            </a:r>
          </a:p>
          <a:p>
            <a:pPr indent="457200" lvl="0" marL="1371600" rtl="0">
              <a:spcBef>
                <a:spcPts val="1000"/>
              </a:spcBef>
              <a:buNone/>
            </a:pPr>
            <a:r>
              <a:rPr lang="en" sz="2400">
                <a:solidFill>
                  <a:schemeClr val="dk1"/>
                </a:solidFill>
                <a:latin typeface="Courier New"/>
                <a:ea typeface="Courier New"/>
                <a:cs typeface="Courier New"/>
                <a:sym typeface="Courier New"/>
              </a:rPr>
              <a:t>subset = …, </a:t>
            </a:r>
            <a:r>
              <a:rPr lang="en" sz="2400">
                <a:solidFill>
                  <a:schemeClr val="dk1"/>
                </a:solidFill>
                <a:latin typeface="Courier New"/>
                <a:ea typeface="Courier New"/>
                <a:cs typeface="Courier New"/>
                <a:sym typeface="Courier New"/>
              </a:rPr>
              <a:t>cutpoint = …)</a:t>
            </a:r>
          </a:p>
          <a:p>
            <a:pPr lvl="0" rtl="0">
              <a:lnSpc>
                <a:spcPct val="100000"/>
              </a:lnSpc>
              <a:spcBef>
                <a:spcPts val="1000"/>
              </a:spcBef>
              <a:buNone/>
            </a:pPr>
            <a:r>
              <a:t/>
            </a:r>
            <a:endParaRPr sz="2400">
              <a:solidFill>
                <a:schemeClr val="dk1"/>
              </a:solidFill>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FEFEF"/>
        </a:solidFill>
      </p:bgPr>
    </p:bg>
    <p:spTree>
      <p:nvGrpSpPr>
        <p:cNvPr id="626" name="Shape 626"/>
        <p:cNvGrpSpPr/>
        <p:nvPr/>
      </p:nvGrpSpPr>
      <p:grpSpPr>
        <a:xfrm>
          <a:off x="0" y="0"/>
          <a:ext cx="0" cy="0"/>
          <a:chOff x="0" y="0"/>
          <a:chExt cx="0" cy="0"/>
        </a:xfrm>
      </p:grpSpPr>
      <p:sp>
        <p:nvSpPr>
          <p:cNvPr id="627" name="Shape 627"/>
          <p:cNvSpPr txBox="1"/>
          <p:nvPr>
            <p:ph type="title"/>
          </p:nvPr>
        </p:nvSpPr>
        <p:spPr>
          <a:xfrm>
            <a:off x="1634700" y="503300"/>
            <a:ext cx="7299900" cy="860400"/>
          </a:xfrm>
          <a:prstGeom prst="rect">
            <a:avLst/>
          </a:prstGeom>
        </p:spPr>
        <p:txBody>
          <a:bodyPr anchorCtr="0" anchor="b" bIns="91425" lIns="91425" rIns="91425" tIns="91425">
            <a:noAutofit/>
          </a:bodyPr>
          <a:lstStyle/>
          <a:p>
            <a:pPr lvl="0" rtl="0">
              <a:spcBef>
                <a:spcPts val="0"/>
              </a:spcBef>
              <a:buNone/>
            </a:pPr>
            <a:r>
              <a:rPr b="1" lang="en" sz="1800">
                <a:latin typeface="Open Sans"/>
                <a:ea typeface="Open Sans"/>
                <a:cs typeface="Open Sans"/>
                <a:sym typeface="Open Sans"/>
              </a:rPr>
              <a:t>Method 2:</a:t>
            </a:r>
            <a:r>
              <a:rPr lang="en"/>
              <a:t> </a:t>
            </a:r>
            <a:br>
              <a:rPr lang="en"/>
            </a:br>
            <a:r>
              <a:rPr lang="en">
                <a:solidFill>
                  <a:srgbClr val="00B39F"/>
                </a:solidFill>
              </a:rPr>
              <a:t>Regression Discontinuity Design</a:t>
            </a:r>
          </a:p>
        </p:txBody>
      </p:sp>
      <p:sp>
        <p:nvSpPr>
          <p:cNvPr id="628" name="Shape 628"/>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629" name="Shape 629"/>
          <p:cNvSpPr/>
          <p:nvPr/>
        </p:nvSpPr>
        <p:spPr>
          <a:xfrm rot="-5400000">
            <a:off x="1151304" y="2449695"/>
            <a:ext cx="138300" cy="68100"/>
          </a:xfrm>
          <a:prstGeom prst="triangle">
            <a:avLst>
              <a:gd fmla="val 50000" name="adj"/>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630" name="Shape 630"/>
          <p:cNvSpPr txBox="1"/>
          <p:nvPr/>
        </p:nvSpPr>
        <p:spPr>
          <a:xfrm>
            <a:off x="-1" y="1139066"/>
            <a:ext cx="1241700" cy="1198800"/>
          </a:xfrm>
          <a:prstGeom prst="rect">
            <a:avLst/>
          </a:prstGeom>
          <a:noFill/>
          <a:ln>
            <a:noFill/>
          </a:ln>
        </p:spPr>
        <p:txBody>
          <a:bodyPr anchorCtr="0" anchor="t" bIns="91425" lIns="91425" rIns="91425" tIns="91425">
            <a:noAutofit/>
          </a:bodyPr>
          <a:lstStyle/>
          <a:p>
            <a:pPr lvl="0" rtl="0" algn="r">
              <a:spcBef>
                <a:spcPts val="0"/>
              </a:spcBef>
              <a:buNone/>
            </a:pPr>
            <a:r>
              <a:rPr b="1" lang="en" sz="1000">
                <a:solidFill>
                  <a:srgbClr val="FFFFFF"/>
                </a:solidFill>
                <a:latin typeface="Open Sans"/>
                <a:ea typeface="Open Sans"/>
                <a:cs typeface="Open Sans"/>
                <a:sym typeface="Open Sans"/>
              </a:rPr>
              <a:t>Method 1: </a:t>
            </a:r>
            <a:r>
              <a:rPr lang="en" sz="1000">
                <a:solidFill>
                  <a:srgbClr val="FFFFFF"/>
                </a:solidFill>
                <a:latin typeface="Open Sans"/>
                <a:ea typeface="Open Sans"/>
                <a:cs typeface="Open Sans"/>
                <a:sym typeface="Open Sans"/>
              </a:rPr>
              <a:t>Controlled Regression</a:t>
            </a:r>
          </a:p>
        </p:txBody>
      </p:sp>
      <p:sp>
        <p:nvSpPr>
          <p:cNvPr id="631" name="Shape 631"/>
          <p:cNvSpPr txBox="1"/>
          <p:nvPr/>
        </p:nvSpPr>
        <p:spPr>
          <a:xfrm>
            <a:off x="17927" y="2257500"/>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2: </a:t>
            </a:r>
            <a:r>
              <a:rPr lang="en" sz="1000">
                <a:solidFill>
                  <a:srgbClr val="FFFFFF"/>
                </a:solidFill>
                <a:latin typeface="Open Sans"/>
                <a:ea typeface="Open Sans"/>
                <a:cs typeface="Open Sans"/>
                <a:sym typeface="Open Sans"/>
              </a:rPr>
              <a:t>Regression Discontinuity Design</a:t>
            </a:r>
          </a:p>
        </p:txBody>
      </p:sp>
      <p:sp>
        <p:nvSpPr>
          <p:cNvPr id="632" name="Shape 632"/>
          <p:cNvSpPr txBox="1"/>
          <p:nvPr/>
        </p:nvSpPr>
        <p:spPr>
          <a:xfrm>
            <a:off x="17927" y="3375963"/>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3: </a:t>
            </a:r>
            <a:r>
              <a:rPr lang="en" sz="1000">
                <a:solidFill>
                  <a:srgbClr val="FFFFFF"/>
                </a:solidFill>
                <a:latin typeface="Open Sans"/>
                <a:ea typeface="Open Sans"/>
                <a:cs typeface="Open Sans"/>
                <a:sym typeface="Open Sans"/>
              </a:rPr>
              <a:t>Difference-in-</a:t>
            </a:r>
            <a:br>
              <a:rPr lang="en" sz="1000">
                <a:solidFill>
                  <a:srgbClr val="FFFFFF"/>
                </a:solidFill>
                <a:latin typeface="Open Sans"/>
                <a:ea typeface="Open Sans"/>
                <a:cs typeface="Open Sans"/>
                <a:sym typeface="Open Sans"/>
              </a:rPr>
            </a:br>
            <a:r>
              <a:rPr lang="en" sz="1000">
                <a:solidFill>
                  <a:srgbClr val="FFFFFF"/>
                </a:solidFill>
                <a:latin typeface="Open Sans"/>
                <a:ea typeface="Open Sans"/>
                <a:cs typeface="Open Sans"/>
                <a:sym typeface="Open Sans"/>
              </a:rPr>
              <a:t>Differences</a:t>
            </a:r>
          </a:p>
          <a:p>
            <a:pPr lvl="0" rtl="0" algn="r">
              <a:spcBef>
                <a:spcPts val="0"/>
              </a:spcBef>
              <a:buNone/>
            </a:pPr>
            <a:r>
              <a:t/>
            </a:r>
            <a:endParaRPr b="1" sz="1000">
              <a:solidFill>
                <a:srgbClr val="FFFFFF"/>
              </a:solidFill>
              <a:latin typeface="Open Sans"/>
              <a:ea typeface="Open Sans"/>
              <a:cs typeface="Open Sans"/>
              <a:sym typeface="Open Sans"/>
            </a:endParaRPr>
          </a:p>
        </p:txBody>
      </p:sp>
      <p:sp>
        <p:nvSpPr>
          <p:cNvPr id="633" name="Shape 633"/>
          <p:cNvSpPr txBox="1"/>
          <p:nvPr/>
        </p:nvSpPr>
        <p:spPr>
          <a:xfrm>
            <a:off x="7671" y="4494427"/>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4: </a:t>
            </a:r>
            <a:r>
              <a:rPr lang="en" sz="1000">
                <a:solidFill>
                  <a:srgbClr val="FFFFFF"/>
                </a:solidFill>
                <a:latin typeface="Open Sans"/>
                <a:ea typeface="Open Sans"/>
                <a:cs typeface="Open Sans"/>
                <a:sym typeface="Open Sans"/>
              </a:rPr>
              <a:t>Fixed Effects Regression</a:t>
            </a:r>
          </a:p>
          <a:p>
            <a:pPr lvl="0" rtl="0" algn="r">
              <a:spcBef>
                <a:spcPts val="0"/>
              </a:spcBef>
              <a:buNone/>
            </a:pPr>
            <a:r>
              <a:t/>
            </a:r>
            <a:endParaRPr b="1" sz="1000">
              <a:solidFill>
                <a:srgbClr val="FFFFFF"/>
              </a:solidFill>
              <a:latin typeface="Open Sans"/>
              <a:ea typeface="Open Sans"/>
              <a:cs typeface="Open Sans"/>
              <a:sym typeface="Open Sans"/>
            </a:endParaRPr>
          </a:p>
        </p:txBody>
      </p:sp>
      <p:sp>
        <p:nvSpPr>
          <p:cNvPr id="634" name="Shape 634"/>
          <p:cNvSpPr txBox="1"/>
          <p:nvPr/>
        </p:nvSpPr>
        <p:spPr>
          <a:xfrm>
            <a:off x="0" y="5498600"/>
            <a:ext cx="1242300" cy="1198800"/>
          </a:xfrm>
          <a:prstGeom prst="rect">
            <a:avLst/>
          </a:prstGeom>
          <a:noFill/>
          <a:ln>
            <a:noFill/>
          </a:ln>
        </p:spPr>
        <p:txBody>
          <a:bodyPr anchorCtr="0" anchor="t" bIns="91425" lIns="91425" rIns="91425" tIns="91425">
            <a:noAutofit/>
          </a:bodyPr>
          <a:lstStyle/>
          <a:p>
            <a:pPr lvl="0" rtl="0" algn="r">
              <a:spcBef>
                <a:spcPts val="0"/>
              </a:spcBef>
              <a:buNone/>
            </a:pPr>
            <a:r>
              <a:rPr b="1" lang="en" sz="1000">
                <a:solidFill>
                  <a:srgbClr val="FFFFFF"/>
                </a:solidFill>
                <a:latin typeface="Open Sans"/>
                <a:ea typeface="Open Sans"/>
                <a:cs typeface="Open Sans"/>
                <a:sym typeface="Open Sans"/>
              </a:rPr>
              <a:t>Method 5: </a:t>
            </a:r>
            <a:r>
              <a:rPr lang="en" sz="1000">
                <a:solidFill>
                  <a:srgbClr val="FFFFFF"/>
                </a:solidFill>
                <a:latin typeface="Open Sans"/>
                <a:ea typeface="Open Sans"/>
                <a:cs typeface="Open Sans"/>
                <a:sym typeface="Open Sans"/>
              </a:rPr>
              <a:t>Instrumental Variables</a:t>
            </a:r>
            <a:r>
              <a:rPr b="1" lang="en" sz="1000">
                <a:solidFill>
                  <a:srgbClr val="FFFFFF"/>
                </a:solidFill>
                <a:latin typeface="Open Sans"/>
                <a:ea typeface="Open Sans"/>
                <a:cs typeface="Open Sans"/>
                <a:sym typeface="Open Sans"/>
              </a:rPr>
              <a:t> </a:t>
            </a:r>
          </a:p>
        </p:txBody>
      </p:sp>
      <p:pic>
        <p:nvPicPr>
          <p:cNvPr id="635" name="Shape 635"/>
          <p:cNvPicPr preferRelativeResize="0"/>
          <p:nvPr/>
        </p:nvPicPr>
        <p:blipFill>
          <a:blip r:embed="rId3">
            <a:alphaModFix/>
          </a:blip>
          <a:stretch>
            <a:fillRect/>
          </a:stretch>
        </p:blipFill>
        <p:spPr>
          <a:xfrm>
            <a:off x="2506976" y="1534675"/>
            <a:ext cx="5062499" cy="5054399"/>
          </a:xfrm>
          <a:prstGeom prst="rect">
            <a:avLst/>
          </a:prstGeom>
          <a:noFill/>
          <a:ln cap="flat" cmpd="sng" w="38100">
            <a:solidFill>
              <a:srgbClr val="00B39F"/>
            </a:solidFill>
            <a:prstDash val="solid"/>
            <a:round/>
            <a:headEnd len="med" w="med" type="none"/>
            <a:tailEnd len="med" w="med" type="none"/>
          </a:ln>
        </p:spPr>
      </p:pic>
      <p:cxnSp>
        <p:nvCxnSpPr>
          <p:cNvPr id="636" name="Shape 636"/>
          <p:cNvCxnSpPr/>
          <p:nvPr/>
        </p:nvCxnSpPr>
        <p:spPr>
          <a:xfrm flipH="1">
            <a:off x="4943596" y="3561736"/>
            <a:ext cx="8700" cy="915600"/>
          </a:xfrm>
          <a:prstGeom prst="straightConnector1">
            <a:avLst/>
          </a:prstGeom>
          <a:noFill/>
          <a:ln cap="flat" cmpd="sng" w="152400">
            <a:solidFill>
              <a:srgbClr val="00B39F"/>
            </a:solidFill>
            <a:prstDash val="solid"/>
            <a:round/>
            <a:headEnd len="lg" w="lg" type="none"/>
            <a:tailEnd len="lg" w="lg" type="none"/>
          </a:ln>
        </p:spPr>
      </p:cxnSp>
      <p:cxnSp>
        <p:nvCxnSpPr>
          <p:cNvPr id="637" name="Shape 637"/>
          <p:cNvCxnSpPr/>
          <p:nvPr/>
        </p:nvCxnSpPr>
        <p:spPr>
          <a:xfrm>
            <a:off x="4943515" y="1534675"/>
            <a:ext cx="5400" cy="4712700"/>
          </a:xfrm>
          <a:prstGeom prst="straightConnector1">
            <a:avLst/>
          </a:prstGeom>
          <a:noFill/>
          <a:ln cap="flat" cmpd="sng" w="28575">
            <a:solidFill>
              <a:srgbClr val="9E9E9E"/>
            </a:solidFill>
            <a:prstDash val="solid"/>
            <a:round/>
            <a:headEnd len="lg" w="lg" type="none"/>
            <a:tailEnd len="lg" w="lg" type="none"/>
          </a:ln>
        </p:spPr>
      </p:cxnSp>
      <p:sp>
        <p:nvSpPr>
          <p:cNvPr id="638" name="Shape 638"/>
          <p:cNvSpPr txBox="1"/>
          <p:nvPr/>
        </p:nvSpPr>
        <p:spPr>
          <a:xfrm>
            <a:off x="3867150" y="5791250"/>
            <a:ext cx="1148700" cy="461100"/>
          </a:xfrm>
          <a:prstGeom prst="rect">
            <a:avLst/>
          </a:prstGeom>
          <a:noFill/>
          <a:ln>
            <a:noFill/>
          </a:ln>
        </p:spPr>
        <p:txBody>
          <a:bodyPr anchorCtr="0" anchor="t" bIns="91425" lIns="91425" rIns="91425" tIns="91425">
            <a:noAutofit/>
          </a:bodyPr>
          <a:lstStyle/>
          <a:p>
            <a:pPr lvl="0" rtl="0">
              <a:spcBef>
                <a:spcPts val="0"/>
              </a:spcBef>
              <a:buNone/>
            </a:pPr>
            <a:r>
              <a:rPr b="1" lang="en">
                <a:solidFill>
                  <a:schemeClr val="dk2"/>
                </a:solidFill>
                <a:latin typeface="Open Sans"/>
                <a:ea typeface="Open Sans"/>
                <a:cs typeface="Open Sans"/>
                <a:sym typeface="Open Sans"/>
              </a:rPr>
              <a:t>Threshold</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FEFEF"/>
        </a:solidFill>
      </p:bgPr>
    </p:bg>
    <p:spTree>
      <p:nvGrpSpPr>
        <p:cNvPr id="642" name="Shape 642"/>
        <p:cNvGrpSpPr/>
        <p:nvPr/>
      </p:nvGrpSpPr>
      <p:grpSpPr>
        <a:xfrm>
          <a:off x="0" y="0"/>
          <a:ext cx="0" cy="0"/>
          <a:chOff x="0" y="0"/>
          <a:chExt cx="0" cy="0"/>
        </a:xfrm>
      </p:grpSpPr>
      <p:sp>
        <p:nvSpPr>
          <p:cNvPr id="643" name="Shape 643"/>
          <p:cNvSpPr txBox="1"/>
          <p:nvPr>
            <p:ph idx="4294967295" type="title"/>
          </p:nvPr>
        </p:nvSpPr>
        <p:spPr>
          <a:xfrm>
            <a:off x="140800" y="503300"/>
            <a:ext cx="8793900" cy="860400"/>
          </a:xfrm>
          <a:prstGeom prst="rect">
            <a:avLst/>
          </a:prstGeom>
        </p:spPr>
        <p:txBody>
          <a:bodyPr anchorCtr="0" anchor="b" bIns="91425" lIns="91425" rIns="91425" tIns="91425">
            <a:noAutofit/>
          </a:bodyPr>
          <a:lstStyle/>
          <a:p>
            <a:pPr lvl="0" rtl="0">
              <a:spcBef>
                <a:spcPts val="0"/>
              </a:spcBef>
              <a:buNone/>
            </a:pPr>
            <a:r>
              <a:rPr lang="en"/>
              <a:t>Note on </a:t>
            </a:r>
            <a:r>
              <a:rPr lang="en">
                <a:solidFill>
                  <a:srgbClr val="2A73CC"/>
                </a:solidFill>
              </a:rPr>
              <a:t>Validity </a:t>
            </a:r>
            <a:r>
              <a:rPr lang="en">
                <a:solidFill>
                  <a:schemeClr val="dk1"/>
                </a:solidFill>
              </a:rPr>
              <a:t>- </a:t>
            </a:r>
            <a:r>
              <a:rPr b="1" lang="en">
                <a:solidFill>
                  <a:schemeClr val="dk1"/>
                </a:solidFill>
              </a:rPr>
              <a:t>A/B testing</a:t>
            </a:r>
          </a:p>
        </p:txBody>
      </p:sp>
      <p:sp>
        <p:nvSpPr>
          <p:cNvPr id="644" name="Shape 644"/>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graphicFrame>
        <p:nvGraphicFramePr>
          <p:cNvPr id="645" name="Shape 645"/>
          <p:cNvGraphicFramePr/>
          <p:nvPr/>
        </p:nvGraphicFramePr>
        <p:xfrm>
          <a:off x="140790" y="1923937"/>
          <a:ext cx="3000000" cy="3000000"/>
        </p:xfrm>
        <a:graphic>
          <a:graphicData uri="http://schemas.openxmlformats.org/drawingml/2006/table">
            <a:tbl>
              <a:tblPr>
                <a:noFill/>
                <a:tableStyleId>{75D4F22D-3D51-4BD7-AE51-DFB9DEF3CFAC}</a:tableStyleId>
              </a:tblPr>
              <a:tblGrid>
                <a:gridCol w="1932750"/>
                <a:gridCol w="3300900"/>
                <a:gridCol w="3334250"/>
              </a:tblGrid>
              <a:tr h="678525">
                <a:tc>
                  <a:txBody>
                    <a:bodyPr>
                      <a:noAutofit/>
                    </a:bodyPr>
                    <a:lstStyle/>
                    <a:p>
                      <a:pPr lvl="0" rtl="0">
                        <a:spcBef>
                          <a:spcPts val="0"/>
                        </a:spcBef>
                        <a:buNone/>
                      </a:pPr>
                      <a:r>
                        <a:rPr b="1" lang="en" sz="2400">
                          <a:solidFill>
                            <a:srgbClr val="FFFFFF"/>
                          </a:solidFill>
                          <a:latin typeface="Open Sans"/>
                          <a:ea typeface="Open Sans"/>
                          <a:cs typeface="Open Sans"/>
                          <a:sym typeface="Open Sans"/>
                        </a:rPr>
                        <a:t>Type</a:t>
                      </a:r>
                    </a:p>
                  </a:txBody>
                  <a:tcPr marT="121900" marB="121900" marR="91425" marL="91425">
                    <a:lnL cap="flat" cmpd="sng" w="28575">
                      <a:solidFill>
                        <a:srgbClr val="9E9E9E"/>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28575">
                      <a:solidFill>
                        <a:srgbClr val="9E9E9E"/>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rgbClr val="2A73CC"/>
                    </a:solidFill>
                  </a:tcPr>
                </a:tc>
                <a:tc>
                  <a:txBody>
                    <a:bodyPr>
                      <a:noAutofit/>
                    </a:bodyPr>
                    <a:lstStyle/>
                    <a:p>
                      <a:pPr lvl="0" rtl="0">
                        <a:spcBef>
                          <a:spcPts val="0"/>
                        </a:spcBef>
                        <a:buNone/>
                      </a:pPr>
                      <a:r>
                        <a:rPr b="1" lang="en" sz="2400">
                          <a:solidFill>
                            <a:srgbClr val="FFFFFF"/>
                          </a:solidFill>
                          <a:latin typeface="Open Sans"/>
                          <a:ea typeface="Open Sans"/>
                          <a:cs typeface="Open Sans"/>
                          <a:sym typeface="Open Sans"/>
                        </a:rPr>
                        <a:t>Definition</a:t>
                      </a:r>
                    </a:p>
                  </a:txBody>
                  <a:tcPr marT="121900" marB="121900"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28575">
                      <a:solidFill>
                        <a:srgbClr val="9E9E9E"/>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rgbClr val="2A73CC"/>
                    </a:solidFill>
                  </a:tcPr>
                </a:tc>
                <a:tc>
                  <a:txBody>
                    <a:bodyPr>
                      <a:noAutofit/>
                    </a:bodyPr>
                    <a:lstStyle/>
                    <a:p>
                      <a:pPr lvl="0" rtl="0">
                        <a:spcBef>
                          <a:spcPts val="0"/>
                        </a:spcBef>
                        <a:buNone/>
                      </a:pPr>
                      <a:r>
                        <a:rPr b="1" lang="en" sz="2400">
                          <a:solidFill>
                            <a:srgbClr val="FFFFFF"/>
                          </a:solidFill>
                          <a:latin typeface="Open Sans"/>
                          <a:ea typeface="Open Sans"/>
                          <a:cs typeface="Open Sans"/>
                          <a:sym typeface="Open Sans"/>
                        </a:rPr>
                        <a:t>Assumptions</a:t>
                      </a:r>
                    </a:p>
                  </a:txBody>
                  <a:tcPr marT="121900" marB="121900" marR="91425" marL="91425">
                    <a:lnL cap="flat" cmpd="sng" w="9525">
                      <a:solidFill>
                        <a:srgbClr val="9E9E9E">
                          <a:alpha val="0"/>
                        </a:srgbClr>
                      </a:solidFill>
                      <a:prstDash val="solid"/>
                      <a:round/>
                      <a:headEnd len="med" w="med" type="none"/>
                      <a:tailEnd len="med" w="med" type="none"/>
                    </a:lnL>
                    <a:lnR cap="flat" cmpd="sng" w="28575">
                      <a:solidFill>
                        <a:srgbClr val="9E9E9E"/>
                      </a:solidFill>
                      <a:prstDash val="solid"/>
                      <a:round/>
                      <a:headEnd len="med" w="med" type="none"/>
                      <a:tailEnd len="med" w="med" type="none"/>
                    </a:lnR>
                    <a:lnT cap="flat" cmpd="sng" w="28575">
                      <a:solidFill>
                        <a:srgbClr val="9E9E9E"/>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rgbClr val="2A73CC"/>
                    </a:solidFill>
                  </a:tcPr>
                </a:tc>
              </a:tr>
              <a:tr h="1113375">
                <a:tc>
                  <a:txBody>
                    <a:bodyPr>
                      <a:noAutofit/>
                    </a:bodyPr>
                    <a:lstStyle/>
                    <a:p>
                      <a:pPr lvl="0" rtl="0">
                        <a:spcBef>
                          <a:spcPts val="0"/>
                        </a:spcBef>
                        <a:buNone/>
                      </a:pPr>
                      <a:r>
                        <a:rPr lang="en" sz="2400">
                          <a:solidFill>
                            <a:srgbClr val="2A73CC"/>
                          </a:solidFill>
                          <a:latin typeface="Open Sans"/>
                          <a:ea typeface="Open Sans"/>
                          <a:cs typeface="Open Sans"/>
                          <a:sym typeface="Open Sans"/>
                        </a:rPr>
                        <a:t>Internal</a:t>
                      </a:r>
                      <a:r>
                        <a:rPr lang="en" sz="2400">
                          <a:latin typeface="Open Sans"/>
                          <a:ea typeface="Open Sans"/>
                          <a:cs typeface="Open Sans"/>
                          <a:sym typeface="Open Sans"/>
                        </a:rPr>
                        <a:t> validity</a:t>
                      </a:r>
                    </a:p>
                  </a:txBody>
                  <a:tcPr marT="121900" marB="121900" marR="91425" marL="91425">
                    <a:lnL cap="flat" cmpd="sng" w="28575">
                      <a:solidFill>
                        <a:srgbClr val="9E9E9E"/>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rgbClr val="FFFFFF"/>
                    </a:solidFill>
                  </a:tcPr>
                </a:tc>
                <a:tc>
                  <a:txBody>
                    <a:bodyPr>
                      <a:noAutofit/>
                    </a:bodyPr>
                    <a:lstStyle/>
                    <a:p>
                      <a:pPr lvl="0" rtl="0">
                        <a:spcBef>
                          <a:spcPts val="0"/>
                        </a:spcBef>
                        <a:buNone/>
                      </a:pPr>
                      <a:r>
                        <a:rPr lang="en" sz="2400">
                          <a:latin typeface="Open Sans"/>
                          <a:ea typeface="Open Sans"/>
                          <a:cs typeface="Open Sans"/>
                          <a:sym typeface="Open Sans"/>
                        </a:rPr>
                        <a:t>Unbiased for </a:t>
                      </a:r>
                      <a:r>
                        <a:rPr lang="en" sz="2400">
                          <a:solidFill>
                            <a:srgbClr val="2A73CC"/>
                          </a:solidFill>
                          <a:latin typeface="Open Sans"/>
                          <a:ea typeface="Open Sans"/>
                          <a:cs typeface="Open Sans"/>
                          <a:sym typeface="Open Sans"/>
                        </a:rPr>
                        <a:t>subpopulation</a:t>
                      </a:r>
                      <a:r>
                        <a:rPr lang="en" sz="2400">
                          <a:latin typeface="Open Sans"/>
                          <a:ea typeface="Open Sans"/>
                          <a:cs typeface="Open Sans"/>
                          <a:sym typeface="Open Sans"/>
                        </a:rPr>
                        <a:t> studied</a:t>
                      </a:r>
                    </a:p>
                  </a:txBody>
                  <a:tcPr marT="121900" marB="121900"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rgbClr val="FFFFFF"/>
                    </a:solidFill>
                  </a:tcPr>
                </a:tc>
                <a:tc>
                  <a:txBody>
                    <a:bodyPr>
                      <a:noAutofit/>
                    </a:bodyPr>
                    <a:lstStyle/>
                    <a:p>
                      <a:pPr lvl="0" rtl="0">
                        <a:spcBef>
                          <a:spcPts val="0"/>
                        </a:spcBef>
                        <a:buNone/>
                      </a:pPr>
                      <a:r>
                        <a:rPr lang="en" sz="2400">
                          <a:latin typeface="Open Sans"/>
                          <a:ea typeface="Open Sans"/>
                          <a:cs typeface="Open Sans"/>
                          <a:sym typeface="Open Sans"/>
                        </a:rPr>
                        <a:t>Randomized correctly, i.e. </a:t>
                      </a:r>
                      <a:r>
                        <a:rPr lang="en" sz="2400">
                          <a:solidFill>
                            <a:srgbClr val="2A73CC"/>
                          </a:solidFill>
                          <a:latin typeface="Open Sans"/>
                          <a:ea typeface="Open Sans"/>
                          <a:cs typeface="Open Sans"/>
                          <a:sym typeface="Open Sans"/>
                        </a:rPr>
                        <a:t>samples balanced</a:t>
                      </a:r>
                    </a:p>
                  </a:txBody>
                  <a:tcPr marT="121900" marB="121900" marR="91425" marL="91425">
                    <a:lnL cap="flat" cmpd="sng" w="9525">
                      <a:solidFill>
                        <a:srgbClr val="9E9E9E">
                          <a:alpha val="0"/>
                        </a:srgbClr>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rgbClr val="FFFFFF"/>
                    </a:solidFill>
                  </a:tcPr>
                </a:tc>
              </a:tr>
              <a:tr h="1113375">
                <a:tc>
                  <a:txBody>
                    <a:bodyPr>
                      <a:noAutofit/>
                    </a:bodyPr>
                    <a:lstStyle/>
                    <a:p>
                      <a:pPr lvl="0" rtl="0">
                        <a:spcBef>
                          <a:spcPts val="0"/>
                        </a:spcBef>
                        <a:buNone/>
                      </a:pPr>
                      <a:r>
                        <a:rPr lang="en" sz="2400">
                          <a:solidFill>
                            <a:srgbClr val="2A73CC"/>
                          </a:solidFill>
                          <a:latin typeface="Open Sans"/>
                          <a:ea typeface="Open Sans"/>
                          <a:cs typeface="Open Sans"/>
                          <a:sym typeface="Open Sans"/>
                        </a:rPr>
                        <a:t>External</a:t>
                      </a:r>
                      <a:r>
                        <a:rPr lang="en" sz="2400">
                          <a:latin typeface="Open Sans"/>
                          <a:ea typeface="Open Sans"/>
                          <a:cs typeface="Open Sans"/>
                          <a:sym typeface="Open Sans"/>
                        </a:rPr>
                        <a:t> validity</a:t>
                      </a:r>
                    </a:p>
                  </a:txBody>
                  <a:tcPr marT="121900" marB="121900" marR="91425" marL="91425">
                    <a:lnL cap="flat" cmpd="sng" w="28575">
                      <a:solidFill>
                        <a:srgbClr val="9E9E9E"/>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28575">
                      <a:solidFill>
                        <a:srgbClr val="9E9E9E"/>
                      </a:solidFill>
                      <a:prstDash val="solid"/>
                      <a:round/>
                      <a:headEnd len="med" w="med" type="none"/>
                      <a:tailEnd len="med" w="med" type="none"/>
                    </a:lnB>
                    <a:solidFill>
                      <a:srgbClr val="FFFFFF"/>
                    </a:solidFill>
                  </a:tcPr>
                </a:tc>
                <a:tc>
                  <a:txBody>
                    <a:bodyPr>
                      <a:noAutofit/>
                    </a:bodyPr>
                    <a:lstStyle/>
                    <a:p>
                      <a:pPr lvl="0" rtl="0">
                        <a:spcBef>
                          <a:spcPts val="0"/>
                        </a:spcBef>
                        <a:buNone/>
                      </a:pPr>
                      <a:r>
                        <a:rPr lang="en" sz="2400">
                          <a:latin typeface="Open Sans"/>
                          <a:ea typeface="Open Sans"/>
                          <a:cs typeface="Open Sans"/>
                          <a:sym typeface="Open Sans"/>
                        </a:rPr>
                        <a:t>Unbiased for </a:t>
                      </a:r>
                      <a:r>
                        <a:rPr lang="en" sz="2400">
                          <a:solidFill>
                            <a:srgbClr val="2A73CC"/>
                          </a:solidFill>
                          <a:latin typeface="Open Sans"/>
                          <a:ea typeface="Open Sans"/>
                          <a:cs typeface="Open Sans"/>
                          <a:sym typeface="Open Sans"/>
                        </a:rPr>
                        <a:t>full population</a:t>
                      </a:r>
                    </a:p>
                  </a:txBody>
                  <a:tcPr marT="121900" marB="121900"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28575">
                      <a:solidFill>
                        <a:srgbClr val="9E9E9E"/>
                      </a:solidFill>
                      <a:prstDash val="solid"/>
                      <a:round/>
                      <a:headEnd len="med" w="med" type="none"/>
                      <a:tailEnd len="med" w="med" type="none"/>
                    </a:lnB>
                    <a:solidFill>
                      <a:srgbClr val="FFFFFF"/>
                    </a:solidFill>
                  </a:tcPr>
                </a:tc>
                <a:tc>
                  <a:txBody>
                    <a:bodyPr>
                      <a:noAutofit/>
                    </a:bodyPr>
                    <a:lstStyle/>
                    <a:p>
                      <a:pPr lvl="0" rtl="0">
                        <a:spcBef>
                          <a:spcPts val="0"/>
                        </a:spcBef>
                        <a:buNone/>
                      </a:pPr>
                      <a:r>
                        <a:rPr lang="en" sz="2400">
                          <a:latin typeface="Open Sans"/>
                          <a:ea typeface="Open Sans"/>
                          <a:cs typeface="Open Sans"/>
                          <a:sym typeface="Open Sans"/>
                        </a:rPr>
                        <a:t>Experimental group </a:t>
                      </a:r>
                      <a:r>
                        <a:rPr lang="en" sz="2400">
                          <a:solidFill>
                            <a:srgbClr val="2A73CC"/>
                          </a:solidFill>
                          <a:latin typeface="Open Sans"/>
                          <a:ea typeface="Open Sans"/>
                          <a:cs typeface="Open Sans"/>
                          <a:sym typeface="Open Sans"/>
                        </a:rPr>
                        <a:t>representative</a:t>
                      </a:r>
                      <a:r>
                        <a:rPr lang="en" sz="2400">
                          <a:latin typeface="Open Sans"/>
                          <a:ea typeface="Open Sans"/>
                          <a:cs typeface="Open Sans"/>
                          <a:sym typeface="Open Sans"/>
                        </a:rPr>
                        <a:t> of overall</a:t>
                      </a:r>
                    </a:p>
                  </a:txBody>
                  <a:tcPr marT="121900" marB="121900" marR="91425" marL="91425">
                    <a:lnL cap="flat" cmpd="sng" w="9525">
                      <a:solidFill>
                        <a:srgbClr val="9E9E9E">
                          <a:alpha val="0"/>
                        </a:srgbClr>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28575">
                      <a:solidFill>
                        <a:srgbClr val="9E9E9E"/>
                      </a:solidFill>
                      <a:prstDash val="solid"/>
                      <a:round/>
                      <a:headEnd len="med" w="med" type="none"/>
                      <a:tailEnd len="med" w="med" type="none"/>
                    </a:lnB>
                    <a:solidFill>
                      <a:srgbClr val="FFFFFF"/>
                    </a:solidFill>
                  </a:tcPr>
                </a:tc>
              </a:tr>
            </a:tbl>
          </a:graphicData>
        </a:graphic>
      </p:graphicFrame>
      <p:pic>
        <p:nvPicPr>
          <p:cNvPr id="646" name="Shape 646"/>
          <p:cNvPicPr preferRelativeResize="0"/>
          <p:nvPr/>
        </p:nvPicPr>
        <p:blipFill>
          <a:blip r:embed="rId3">
            <a:alphaModFix/>
          </a:blip>
          <a:stretch>
            <a:fillRect/>
          </a:stretch>
        </p:blipFill>
        <p:spPr>
          <a:xfrm>
            <a:off x="1269799" y="3210467"/>
            <a:ext cx="437077" cy="437077"/>
          </a:xfrm>
          <a:prstGeom prst="rect">
            <a:avLst/>
          </a:prstGeom>
          <a:noFill/>
          <a:ln>
            <a:noFill/>
          </a:ln>
        </p:spPr>
      </p:pic>
      <p:pic>
        <p:nvPicPr>
          <p:cNvPr id="647" name="Shape 647"/>
          <p:cNvPicPr preferRelativeResize="0"/>
          <p:nvPr/>
        </p:nvPicPr>
        <p:blipFill>
          <a:blip r:embed="rId4">
            <a:alphaModFix/>
          </a:blip>
          <a:stretch>
            <a:fillRect/>
          </a:stretch>
        </p:blipFill>
        <p:spPr>
          <a:xfrm>
            <a:off x="1269804" y="4513413"/>
            <a:ext cx="437077" cy="43707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FEFEF"/>
        </a:solidFill>
      </p:bgPr>
    </p:bg>
    <p:spTree>
      <p:nvGrpSpPr>
        <p:cNvPr id="651" name="Shape 651"/>
        <p:cNvGrpSpPr/>
        <p:nvPr/>
      </p:nvGrpSpPr>
      <p:grpSpPr>
        <a:xfrm>
          <a:off x="0" y="0"/>
          <a:ext cx="0" cy="0"/>
          <a:chOff x="0" y="0"/>
          <a:chExt cx="0" cy="0"/>
        </a:xfrm>
      </p:grpSpPr>
      <p:sp>
        <p:nvSpPr>
          <p:cNvPr id="652" name="Shape 652"/>
          <p:cNvSpPr txBox="1"/>
          <p:nvPr>
            <p:ph idx="4294967295" type="title"/>
          </p:nvPr>
        </p:nvSpPr>
        <p:spPr>
          <a:xfrm>
            <a:off x="140800" y="503300"/>
            <a:ext cx="8793900" cy="1214700"/>
          </a:xfrm>
          <a:prstGeom prst="rect">
            <a:avLst/>
          </a:prstGeom>
        </p:spPr>
        <p:txBody>
          <a:bodyPr anchorCtr="0" anchor="b" bIns="91425" lIns="91425" rIns="91425" tIns="91425">
            <a:noAutofit/>
          </a:bodyPr>
          <a:lstStyle/>
          <a:p>
            <a:pPr lvl="0" rtl="0">
              <a:spcBef>
                <a:spcPts val="0"/>
              </a:spcBef>
              <a:buNone/>
            </a:pPr>
            <a:r>
              <a:rPr lang="en"/>
              <a:t>Note on </a:t>
            </a:r>
            <a:r>
              <a:rPr lang="en">
                <a:solidFill>
                  <a:srgbClr val="2A73CC"/>
                </a:solidFill>
              </a:rPr>
              <a:t>Validity </a:t>
            </a:r>
            <a:r>
              <a:rPr lang="en">
                <a:solidFill>
                  <a:schemeClr val="dk1"/>
                </a:solidFill>
              </a:rPr>
              <a:t>- </a:t>
            </a:r>
            <a:r>
              <a:rPr b="1" lang="en">
                <a:solidFill>
                  <a:schemeClr val="dk1"/>
                </a:solidFill>
              </a:rPr>
              <a:t>Regression Discontinuity Design</a:t>
            </a:r>
          </a:p>
        </p:txBody>
      </p:sp>
      <p:sp>
        <p:nvSpPr>
          <p:cNvPr id="653" name="Shape 653"/>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graphicFrame>
        <p:nvGraphicFramePr>
          <p:cNvPr id="654" name="Shape 654"/>
          <p:cNvGraphicFramePr/>
          <p:nvPr/>
        </p:nvGraphicFramePr>
        <p:xfrm>
          <a:off x="140790" y="2004325"/>
          <a:ext cx="3000000" cy="3000000"/>
        </p:xfrm>
        <a:graphic>
          <a:graphicData uri="http://schemas.openxmlformats.org/drawingml/2006/table">
            <a:tbl>
              <a:tblPr>
                <a:noFill/>
                <a:tableStyleId>{75D4F22D-3D51-4BD7-AE51-DFB9DEF3CFAC}</a:tableStyleId>
              </a:tblPr>
              <a:tblGrid>
                <a:gridCol w="1932750"/>
                <a:gridCol w="3300900"/>
                <a:gridCol w="3334250"/>
              </a:tblGrid>
              <a:tr h="678525">
                <a:tc>
                  <a:txBody>
                    <a:bodyPr>
                      <a:noAutofit/>
                    </a:bodyPr>
                    <a:lstStyle/>
                    <a:p>
                      <a:pPr lvl="0" rtl="0">
                        <a:spcBef>
                          <a:spcPts val="0"/>
                        </a:spcBef>
                        <a:buNone/>
                      </a:pPr>
                      <a:r>
                        <a:rPr b="1" lang="en" sz="2400">
                          <a:solidFill>
                            <a:srgbClr val="FFFFFF"/>
                          </a:solidFill>
                          <a:latin typeface="Open Sans"/>
                          <a:ea typeface="Open Sans"/>
                          <a:cs typeface="Open Sans"/>
                          <a:sym typeface="Open Sans"/>
                        </a:rPr>
                        <a:t>Type</a:t>
                      </a:r>
                    </a:p>
                  </a:txBody>
                  <a:tcPr marT="121900" marB="121900" marR="91425" marL="91425">
                    <a:lnL cap="flat" cmpd="sng" w="28575">
                      <a:solidFill>
                        <a:srgbClr val="9E9E9E"/>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28575">
                      <a:solidFill>
                        <a:srgbClr val="9E9E9E"/>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rgbClr val="00B39F"/>
                    </a:solidFill>
                  </a:tcPr>
                </a:tc>
                <a:tc>
                  <a:txBody>
                    <a:bodyPr>
                      <a:noAutofit/>
                    </a:bodyPr>
                    <a:lstStyle/>
                    <a:p>
                      <a:pPr lvl="0" rtl="0">
                        <a:spcBef>
                          <a:spcPts val="0"/>
                        </a:spcBef>
                        <a:buNone/>
                      </a:pPr>
                      <a:r>
                        <a:rPr b="1" lang="en" sz="2400">
                          <a:solidFill>
                            <a:srgbClr val="FFFFFF"/>
                          </a:solidFill>
                          <a:latin typeface="Open Sans"/>
                          <a:ea typeface="Open Sans"/>
                          <a:cs typeface="Open Sans"/>
                          <a:sym typeface="Open Sans"/>
                        </a:rPr>
                        <a:t>Definition</a:t>
                      </a:r>
                    </a:p>
                  </a:txBody>
                  <a:tcPr marT="121900" marB="121900"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28575">
                      <a:solidFill>
                        <a:srgbClr val="9E9E9E"/>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rgbClr val="00B39F"/>
                    </a:solidFill>
                  </a:tcPr>
                </a:tc>
                <a:tc>
                  <a:txBody>
                    <a:bodyPr>
                      <a:noAutofit/>
                    </a:bodyPr>
                    <a:lstStyle/>
                    <a:p>
                      <a:pPr lvl="0" rtl="0">
                        <a:spcBef>
                          <a:spcPts val="0"/>
                        </a:spcBef>
                        <a:buNone/>
                      </a:pPr>
                      <a:r>
                        <a:rPr b="1" lang="en" sz="2400">
                          <a:solidFill>
                            <a:srgbClr val="FFFFFF"/>
                          </a:solidFill>
                          <a:latin typeface="Open Sans"/>
                          <a:ea typeface="Open Sans"/>
                          <a:cs typeface="Open Sans"/>
                          <a:sym typeface="Open Sans"/>
                        </a:rPr>
                        <a:t>Assumptions</a:t>
                      </a:r>
                    </a:p>
                  </a:txBody>
                  <a:tcPr marT="121900" marB="121900" marR="91425" marL="91425">
                    <a:lnL cap="flat" cmpd="sng" w="9525">
                      <a:solidFill>
                        <a:srgbClr val="9E9E9E">
                          <a:alpha val="0"/>
                        </a:srgbClr>
                      </a:solidFill>
                      <a:prstDash val="solid"/>
                      <a:round/>
                      <a:headEnd len="med" w="med" type="none"/>
                      <a:tailEnd len="med" w="med" type="none"/>
                    </a:lnL>
                    <a:lnR cap="flat" cmpd="sng" w="28575">
                      <a:solidFill>
                        <a:schemeClr val="dk2"/>
                      </a:solidFill>
                      <a:prstDash val="solid"/>
                      <a:round/>
                      <a:headEnd len="med" w="med" type="none"/>
                      <a:tailEnd len="med" w="med" type="none"/>
                    </a:lnR>
                    <a:lnT cap="flat" cmpd="sng" w="28575">
                      <a:solidFill>
                        <a:srgbClr val="9E9E9E"/>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rgbClr val="00B39F"/>
                    </a:solidFill>
                  </a:tcPr>
                </a:tc>
              </a:tr>
              <a:tr h="1113375">
                <a:tc>
                  <a:txBody>
                    <a:bodyPr>
                      <a:noAutofit/>
                    </a:bodyPr>
                    <a:lstStyle/>
                    <a:p>
                      <a:pPr lvl="0" rtl="0">
                        <a:spcBef>
                          <a:spcPts val="0"/>
                        </a:spcBef>
                        <a:buNone/>
                      </a:pPr>
                      <a:r>
                        <a:rPr lang="en" sz="2400">
                          <a:solidFill>
                            <a:srgbClr val="2A73CC"/>
                          </a:solidFill>
                          <a:latin typeface="Open Sans"/>
                          <a:ea typeface="Open Sans"/>
                          <a:cs typeface="Open Sans"/>
                          <a:sym typeface="Open Sans"/>
                        </a:rPr>
                        <a:t>Internal</a:t>
                      </a:r>
                      <a:r>
                        <a:rPr lang="en" sz="2400">
                          <a:latin typeface="Open Sans"/>
                          <a:ea typeface="Open Sans"/>
                          <a:cs typeface="Open Sans"/>
                          <a:sym typeface="Open Sans"/>
                        </a:rPr>
                        <a:t> validity</a:t>
                      </a:r>
                    </a:p>
                  </a:txBody>
                  <a:tcPr marT="121900" marB="121900" marR="91425" marL="91425">
                    <a:lnL cap="flat" cmpd="sng" w="28575">
                      <a:solidFill>
                        <a:srgbClr val="9E9E9E"/>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rgbClr val="FFFFFF"/>
                    </a:solidFill>
                  </a:tcPr>
                </a:tc>
                <a:tc>
                  <a:txBody>
                    <a:bodyPr>
                      <a:noAutofit/>
                    </a:bodyPr>
                    <a:lstStyle/>
                    <a:p>
                      <a:pPr lvl="0" rtl="0">
                        <a:spcBef>
                          <a:spcPts val="0"/>
                        </a:spcBef>
                        <a:buNone/>
                      </a:pPr>
                      <a:r>
                        <a:rPr lang="en" sz="2400">
                          <a:latin typeface="Open Sans"/>
                          <a:ea typeface="Open Sans"/>
                          <a:cs typeface="Open Sans"/>
                          <a:sym typeface="Open Sans"/>
                        </a:rPr>
                        <a:t>Unbiased for </a:t>
                      </a:r>
                      <a:r>
                        <a:rPr lang="en" sz="2400">
                          <a:solidFill>
                            <a:srgbClr val="2A73CC"/>
                          </a:solidFill>
                          <a:latin typeface="Open Sans"/>
                          <a:ea typeface="Open Sans"/>
                          <a:cs typeface="Open Sans"/>
                          <a:sym typeface="Open Sans"/>
                        </a:rPr>
                        <a:t>subpopulation</a:t>
                      </a:r>
                      <a:r>
                        <a:rPr lang="en" sz="2400">
                          <a:latin typeface="Open Sans"/>
                          <a:ea typeface="Open Sans"/>
                          <a:cs typeface="Open Sans"/>
                          <a:sym typeface="Open Sans"/>
                        </a:rPr>
                        <a:t> studied</a:t>
                      </a:r>
                    </a:p>
                  </a:txBody>
                  <a:tcPr marT="121900" marB="121900"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rgbClr val="FFFFFF"/>
                    </a:solidFill>
                  </a:tcPr>
                </a:tc>
                <a:tc>
                  <a:txBody>
                    <a:bodyPr>
                      <a:noAutofit/>
                    </a:bodyPr>
                    <a:lstStyle/>
                    <a:p>
                      <a:pPr indent="-381000" lvl="0" marL="457200" rtl="0">
                        <a:spcBef>
                          <a:spcPts val="0"/>
                        </a:spcBef>
                        <a:buSzPct val="100000"/>
                        <a:buFont typeface="Open Sans"/>
                        <a:buAutoNum type="arabicPeriod"/>
                      </a:pPr>
                      <a:r>
                        <a:rPr lang="en" sz="2400">
                          <a:solidFill>
                            <a:srgbClr val="2A73CC"/>
                          </a:solidFill>
                          <a:latin typeface="Open Sans"/>
                          <a:ea typeface="Open Sans"/>
                          <a:cs typeface="Open Sans"/>
                          <a:sym typeface="Open Sans"/>
                        </a:rPr>
                        <a:t>Imprecise control</a:t>
                      </a:r>
                      <a:r>
                        <a:rPr lang="en" sz="2400">
                          <a:latin typeface="Open Sans"/>
                          <a:ea typeface="Open Sans"/>
                          <a:cs typeface="Open Sans"/>
                          <a:sym typeface="Open Sans"/>
                        </a:rPr>
                        <a:t> of assignment</a:t>
                      </a:r>
                    </a:p>
                    <a:p>
                      <a:pPr indent="-381000" lvl="0" marL="457200" rtl="0">
                        <a:spcBef>
                          <a:spcPts val="0"/>
                        </a:spcBef>
                        <a:buSzPct val="100000"/>
                        <a:buFont typeface="Open Sans"/>
                        <a:buAutoNum type="arabicPeriod"/>
                      </a:pPr>
                      <a:r>
                        <a:rPr lang="en" sz="2400">
                          <a:solidFill>
                            <a:srgbClr val="2A73CC"/>
                          </a:solidFill>
                          <a:latin typeface="Open Sans"/>
                          <a:ea typeface="Open Sans"/>
                          <a:cs typeface="Open Sans"/>
                          <a:sym typeface="Open Sans"/>
                        </a:rPr>
                        <a:t>No confounding discontinuities</a:t>
                      </a:r>
                    </a:p>
                  </a:txBody>
                  <a:tcPr marT="121900" marB="121900" marR="91425" marL="91425">
                    <a:lnL cap="flat" cmpd="sng" w="9525">
                      <a:solidFill>
                        <a:srgbClr val="9E9E9E">
                          <a:alpha val="0"/>
                        </a:srgbClr>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rgbClr val="FFFFFF"/>
                    </a:solidFill>
                  </a:tcPr>
                </a:tc>
              </a:tr>
              <a:tr h="1113375">
                <a:tc>
                  <a:txBody>
                    <a:bodyPr>
                      <a:noAutofit/>
                    </a:bodyPr>
                    <a:lstStyle/>
                    <a:p>
                      <a:pPr lvl="0" rtl="0">
                        <a:spcBef>
                          <a:spcPts val="0"/>
                        </a:spcBef>
                        <a:buNone/>
                      </a:pPr>
                      <a:r>
                        <a:rPr lang="en" sz="2400">
                          <a:solidFill>
                            <a:srgbClr val="9E9E9E"/>
                          </a:solidFill>
                          <a:latin typeface="Open Sans"/>
                          <a:ea typeface="Open Sans"/>
                          <a:cs typeface="Open Sans"/>
                          <a:sym typeface="Open Sans"/>
                        </a:rPr>
                        <a:t>External validity</a:t>
                      </a:r>
                    </a:p>
                  </a:txBody>
                  <a:tcPr marT="121900" marB="121900" marR="91425" marL="91425">
                    <a:lnL cap="flat" cmpd="sng" w="28575">
                      <a:solidFill>
                        <a:srgbClr val="9E9E9E"/>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28575">
                      <a:solidFill>
                        <a:srgbClr val="9E9E9E"/>
                      </a:solidFill>
                      <a:prstDash val="solid"/>
                      <a:round/>
                      <a:headEnd len="med" w="med" type="none"/>
                      <a:tailEnd len="med" w="med" type="none"/>
                    </a:lnB>
                    <a:solidFill>
                      <a:srgbClr val="FFFFFF"/>
                    </a:solidFill>
                  </a:tcPr>
                </a:tc>
                <a:tc>
                  <a:txBody>
                    <a:bodyPr>
                      <a:noAutofit/>
                    </a:bodyPr>
                    <a:lstStyle/>
                    <a:p>
                      <a:pPr lvl="0" rtl="0">
                        <a:spcBef>
                          <a:spcPts val="0"/>
                        </a:spcBef>
                        <a:buNone/>
                      </a:pPr>
                      <a:r>
                        <a:rPr lang="en" sz="2400">
                          <a:solidFill>
                            <a:srgbClr val="9E9E9E"/>
                          </a:solidFill>
                          <a:latin typeface="Open Sans"/>
                          <a:ea typeface="Open Sans"/>
                          <a:cs typeface="Open Sans"/>
                          <a:sym typeface="Open Sans"/>
                        </a:rPr>
                        <a:t>Unbiased for full population</a:t>
                      </a:r>
                    </a:p>
                  </a:txBody>
                  <a:tcPr marT="121900" marB="121900"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28575">
                      <a:solidFill>
                        <a:srgbClr val="9E9E9E"/>
                      </a:solidFill>
                      <a:prstDash val="solid"/>
                      <a:round/>
                      <a:headEnd len="med" w="med" type="none"/>
                      <a:tailEnd len="med" w="med" type="none"/>
                    </a:lnB>
                    <a:solidFill>
                      <a:srgbClr val="FFFFFF"/>
                    </a:solidFill>
                  </a:tcPr>
                </a:tc>
                <a:tc>
                  <a:txBody>
                    <a:bodyPr>
                      <a:noAutofit/>
                    </a:bodyPr>
                    <a:lstStyle/>
                    <a:p>
                      <a:pPr lvl="0" rtl="0">
                        <a:spcBef>
                          <a:spcPts val="0"/>
                        </a:spcBef>
                        <a:buNone/>
                      </a:pPr>
                      <a:r>
                        <a:rPr lang="en" sz="2400">
                          <a:solidFill>
                            <a:srgbClr val="9E9E9E"/>
                          </a:solidFill>
                          <a:latin typeface="Open Sans"/>
                          <a:ea typeface="Open Sans"/>
                          <a:cs typeface="Open Sans"/>
                          <a:sym typeface="Open Sans"/>
                        </a:rPr>
                        <a:t>Homogeneous treatment effects</a:t>
                      </a:r>
                    </a:p>
                  </a:txBody>
                  <a:tcPr marT="121900" marB="121900" marR="91425" marL="91425">
                    <a:lnL cap="flat" cmpd="sng" w="9525">
                      <a:solidFill>
                        <a:srgbClr val="9E9E9E">
                          <a:alpha val="0"/>
                        </a:srgbClr>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28575">
                      <a:solidFill>
                        <a:srgbClr val="9E9E9E"/>
                      </a:solidFill>
                      <a:prstDash val="solid"/>
                      <a:round/>
                      <a:headEnd len="med" w="med" type="none"/>
                      <a:tailEnd len="med" w="med" type="none"/>
                    </a:lnB>
                    <a:solidFill>
                      <a:srgbClr val="FFFFFF"/>
                    </a:solidFill>
                  </a:tcPr>
                </a:tc>
              </a:tr>
            </a:tbl>
          </a:graphicData>
        </a:graphic>
      </p:graphicFrame>
      <p:pic>
        <p:nvPicPr>
          <p:cNvPr id="655" name="Shape 655"/>
          <p:cNvPicPr preferRelativeResize="0"/>
          <p:nvPr/>
        </p:nvPicPr>
        <p:blipFill>
          <a:blip r:embed="rId3">
            <a:alphaModFix/>
          </a:blip>
          <a:stretch>
            <a:fillRect/>
          </a:stretch>
        </p:blipFill>
        <p:spPr>
          <a:xfrm>
            <a:off x="1269799" y="3210467"/>
            <a:ext cx="437077" cy="43707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FEFEF"/>
        </a:solidFill>
      </p:bgPr>
    </p:bg>
    <p:spTree>
      <p:nvGrpSpPr>
        <p:cNvPr id="659" name="Shape 659"/>
        <p:cNvGrpSpPr/>
        <p:nvPr/>
      </p:nvGrpSpPr>
      <p:grpSpPr>
        <a:xfrm>
          <a:off x="0" y="0"/>
          <a:ext cx="0" cy="0"/>
          <a:chOff x="0" y="0"/>
          <a:chExt cx="0" cy="0"/>
        </a:xfrm>
      </p:grpSpPr>
      <p:sp>
        <p:nvSpPr>
          <p:cNvPr id="660" name="Shape 660"/>
          <p:cNvSpPr txBox="1"/>
          <p:nvPr>
            <p:ph type="title"/>
          </p:nvPr>
        </p:nvSpPr>
        <p:spPr>
          <a:xfrm>
            <a:off x="1634700" y="503300"/>
            <a:ext cx="7299900" cy="860400"/>
          </a:xfrm>
          <a:prstGeom prst="rect">
            <a:avLst/>
          </a:prstGeom>
        </p:spPr>
        <p:txBody>
          <a:bodyPr anchorCtr="0" anchor="b" bIns="91425" lIns="91425" rIns="91425" tIns="91425">
            <a:noAutofit/>
          </a:bodyPr>
          <a:lstStyle/>
          <a:p>
            <a:pPr lvl="0" rtl="0">
              <a:spcBef>
                <a:spcPts val="0"/>
              </a:spcBef>
              <a:buNone/>
            </a:pPr>
            <a:r>
              <a:rPr b="1" lang="en" sz="1800">
                <a:latin typeface="Open Sans"/>
                <a:ea typeface="Open Sans"/>
                <a:cs typeface="Open Sans"/>
                <a:sym typeface="Open Sans"/>
              </a:rPr>
              <a:t>Method 2:</a:t>
            </a:r>
            <a:r>
              <a:rPr lang="en"/>
              <a:t> </a:t>
            </a:r>
            <a:br>
              <a:rPr lang="en"/>
            </a:br>
            <a:r>
              <a:rPr lang="en">
                <a:solidFill>
                  <a:srgbClr val="00B39F"/>
                </a:solidFill>
              </a:rPr>
              <a:t>Internal Validity in RDD</a:t>
            </a:r>
          </a:p>
        </p:txBody>
      </p:sp>
      <p:sp>
        <p:nvSpPr>
          <p:cNvPr id="661" name="Shape 661"/>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662" name="Shape 662"/>
          <p:cNvSpPr/>
          <p:nvPr/>
        </p:nvSpPr>
        <p:spPr>
          <a:xfrm rot="-5400000">
            <a:off x="1151304" y="2449695"/>
            <a:ext cx="138300" cy="68100"/>
          </a:xfrm>
          <a:prstGeom prst="triangle">
            <a:avLst>
              <a:gd fmla="val 50000" name="adj"/>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663" name="Shape 663"/>
          <p:cNvSpPr txBox="1"/>
          <p:nvPr>
            <p:ph idx="1" type="body"/>
          </p:nvPr>
        </p:nvSpPr>
        <p:spPr>
          <a:xfrm>
            <a:off x="1634700" y="1324200"/>
            <a:ext cx="7299900" cy="3056400"/>
          </a:xfrm>
          <a:prstGeom prst="rect">
            <a:avLst/>
          </a:prstGeom>
        </p:spPr>
        <p:txBody>
          <a:bodyPr anchorCtr="0" anchor="t" bIns="91425" lIns="91425" rIns="91425" tIns="91425">
            <a:noAutofit/>
          </a:bodyPr>
          <a:lstStyle/>
          <a:p>
            <a:pPr lvl="0" rtl="0">
              <a:spcBef>
                <a:spcPts val="0"/>
              </a:spcBef>
              <a:buNone/>
            </a:pPr>
            <a:r>
              <a:rPr b="1" lang="en" sz="2400">
                <a:solidFill>
                  <a:schemeClr val="dk1"/>
                </a:solidFill>
              </a:rPr>
              <a:t>Assumption 1: </a:t>
            </a:r>
            <a:r>
              <a:rPr lang="en" sz="2400">
                <a:solidFill>
                  <a:srgbClr val="2A73CC"/>
                </a:solidFill>
              </a:rPr>
              <a:t>Imprecise control of assignment</a:t>
            </a:r>
            <a:r>
              <a:rPr lang="en" sz="2400">
                <a:solidFill>
                  <a:schemeClr val="dk1"/>
                </a:solidFill>
              </a:rPr>
              <a:t>, AKA no manipulation at the threshold</a:t>
            </a:r>
          </a:p>
          <a:p>
            <a:pPr indent="-381000" lvl="0" marL="457200" rtl="0">
              <a:spcBef>
                <a:spcPts val="0"/>
              </a:spcBef>
              <a:buClr>
                <a:schemeClr val="dk1"/>
              </a:buClr>
              <a:buSzPct val="100000"/>
            </a:pPr>
            <a:r>
              <a:rPr lang="en" sz="2400">
                <a:solidFill>
                  <a:schemeClr val="dk1"/>
                </a:solidFill>
              </a:rPr>
              <a:t>Users cannot control whether just above versus just below the cutoff</a:t>
            </a:r>
          </a:p>
          <a:p>
            <a:pPr lvl="0" rtl="0">
              <a:spcBef>
                <a:spcPts val="0"/>
              </a:spcBef>
              <a:buNone/>
            </a:pPr>
            <a:r>
              <a:t/>
            </a:r>
            <a:endParaRPr sz="2400">
              <a:solidFill>
                <a:schemeClr val="dk1"/>
              </a:solidFill>
            </a:endParaRPr>
          </a:p>
          <a:p>
            <a:pPr lvl="0">
              <a:spcBef>
                <a:spcPts val="0"/>
              </a:spcBef>
              <a:buNone/>
            </a:pPr>
            <a:r>
              <a:rPr b="1" lang="en" sz="2400">
                <a:solidFill>
                  <a:schemeClr val="dk1"/>
                </a:solidFill>
              </a:rPr>
              <a:t>In example</a:t>
            </a:r>
            <a:r>
              <a:rPr lang="en" sz="2400">
                <a:solidFill>
                  <a:schemeClr val="dk1"/>
                </a:solidFill>
              </a:rPr>
              <a:t>: Cannot control grade around the cutoff (e.g., asking for re-grade). </a:t>
            </a:r>
          </a:p>
          <a:p>
            <a:pPr lvl="0">
              <a:spcBef>
                <a:spcPts val="0"/>
              </a:spcBef>
              <a:buNone/>
            </a:pPr>
            <a:r>
              <a:t/>
            </a:r>
            <a:endParaRPr sz="2400">
              <a:solidFill>
                <a:schemeClr val="dk1"/>
              </a:solidFill>
            </a:endParaRPr>
          </a:p>
          <a:p>
            <a:pPr lvl="0">
              <a:spcBef>
                <a:spcPts val="0"/>
              </a:spcBef>
              <a:buNone/>
            </a:pPr>
            <a:r>
              <a:rPr b="1" lang="en" sz="2400">
                <a:solidFill>
                  <a:schemeClr val="dk1"/>
                </a:solidFill>
              </a:rPr>
              <a:t>How can we tell?</a:t>
            </a:r>
          </a:p>
          <a:p>
            <a:pPr lvl="0" rtl="0">
              <a:spcBef>
                <a:spcPts val="0"/>
              </a:spcBef>
              <a:buNone/>
            </a:pPr>
            <a:r>
              <a:t/>
            </a:r>
            <a:endParaRPr sz="2400">
              <a:solidFill>
                <a:schemeClr val="dk1"/>
              </a:solidFill>
            </a:endParaRPr>
          </a:p>
          <a:p>
            <a:pPr lvl="0" rtl="0">
              <a:spcBef>
                <a:spcPts val="0"/>
              </a:spcBef>
              <a:buNone/>
            </a:pPr>
            <a:r>
              <a:t/>
            </a:r>
            <a:endParaRPr sz="2400">
              <a:solidFill>
                <a:schemeClr val="dk1"/>
              </a:solidFill>
            </a:endParaRPr>
          </a:p>
          <a:p>
            <a:pPr lvl="0" rtl="0">
              <a:spcBef>
                <a:spcPts val="0"/>
              </a:spcBef>
              <a:buNone/>
            </a:pPr>
            <a:r>
              <a:t/>
            </a:r>
            <a:endParaRPr>
              <a:solidFill>
                <a:schemeClr val="dk1"/>
              </a:solidFill>
            </a:endParaRPr>
          </a:p>
        </p:txBody>
      </p:sp>
      <p:sp>
        <p:nvSpPr>
          <p:cNvPr id="664" name="Shape 664"/>
          <p:cNvSpPr txBox="1"/>
          <p:nvPr/>
        </p:nvSpPr>
        <p:spPr>
          <a:xfrm>
            <a:off x="-1" y="1139066"/>
            <a:ext cx="1241700" cy="1198800"/>
          </a:xfrm>
          <a:prstGeom prst="rect">
            <a:avLst/>
          </a:prstGeom>
          <a:noFill/>
          <a:ln>
            <a:noFill/>
          </a:ln>
        </p:spPr>
        <p:txBody>
          <a:bodyPr anchorCtr="0" anchor="t" bIns="91425" lIns="91425" rIns="91425" tIns="91425">
            <a:noAutofit/>
          </a:bodyPr>
          <a:lstStyle/>
          <a:p>
            <a:pPr lvl="0" rtl="0" algn="r">
              <a:spcBef>
                <a:spcPts val="0"/>
              </a:spcBef>
              <a:buNone/>
            </a:pPr>
            <a:r>
              <a:rPr b="1" lang="en" sz="1000">
                <a:solidFill>
                  <a:srgbClr val="FFFFFF"/>
                </a:solidFill>
                <a:latin typeface="Open Sans"/>
                <a:ea typeface="Open Sans"/>
                <a:cs typeface="Open Sans"/>
                <a:sym typeface="Open Sans"/>
              </a:rPr>
              <a:t>Method 1: </a:t>
            </a:r>
            <a:r>
              <a:rPr lang="en" sz="1000">
                <a:solidFill>
                  <a:srgbClr val="FFFFFF"/>
                </a:solidFill>
                <a:latin typeface="Open Sans"/>
                <a:ea typeface="Open Sans"/>
                <a:cs typeface="Open Sans"/>
                <a:sym typeface="Open Sans"/>
              </a:rPr>
              <a:t>Controlled Regression</a:t>
            </a:r>
          </a:p>
        </p:txBody>
      </p:sp>
      <p:sp>
        <p:nvSpPr>
          <p:cNvPr id="665" name="Shape 665"/>
          <p:cNvSpPr txBox="1"/>
          <p:nvPr/>
        </p:nvSpPr>
        <p:spPr>
          <a:xfrm>
            <a:off x="17927" y="2257500"/>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2: </a:t>
            </a:r>
            <a:r>
              <a:rPr lang="en" sz="1000">
                <a:solidFill>
                  <a:srgbClr val="FFFFFF"/>
                </a:solidFill>
                <a:latin typeface="Open Sans"/>
                <a:ea typeface="Open Sans"/>
                <a:cs typeface="Open Sans"/>
                <a:sym typeface="Open Sans"/>
              </a:rPr>
              <a:t>Regression Discontinuity Design</a:t>
            </a:r>
          </a:p>
        </p:txBody>
      </p:sp>
      <p:sp>
        <p:nvSpPr>
          <p:cNvPr id="666" name="Shape 666"/>
          <p:cNvSpPr txBox="1"/>
          <p:nvPr/>
        </p:nvSpPr>
        <p:spPr>
          <a:xfrm>
            <a:off x="17927" y="3375963"/>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3: </a:t>
            </a:r>
            <a:r>
              <a:rPr lang="en" sz="1000">
                <a:solidFill>
                  <a:srgbClr val="FFFFFF"/>
                </a:solidFill>
                <a:latin typeface="Open Sans"/>
                <a:ea typeface="Open Sans"/>
                <a:cs typeface="Open Sans"/>
                <a:sym typeface="Open Sans"/>
              </a:rPr>
              <a:t>Difference-in-</a:t>
            </a:r>
            <a:br>
              <a:rPr lang="en" sz="1000">
                <a:solidFill>
                  <a:srgbClr val="FFFFFF"/>
                </a:solidFill>
                <a:latin typeface="Open Sans"/>
                <a:ea typeface="Open Sans"/>
                <a:cs typeface="Open Sans"/>
                <a:sym typeface="Open Sans"/>
              </a:rPr>
            </a:br>
            <a:r>
              <a:rPr lang="en" sz="1000">
                <a:solidFill>
                  <a:srgbClr val="FFFFFF"/>
                </a:solidFill>
                <a:latin typeface="Open Sans"/>
                <a:ea typeface="Open Sans"/>
                <a:cs typeface="Open Sans"/>
                <a:sym typeface="Open Sans"/>
              </a:rPr>
              <a:t>Differences</a:t>
            </a:r>
          </a:p>
          <a:p>
            <a:pPr lvl="0" rtl="0" algn="r">
              <a:spcBef>
                <a:spcPts val="0"/>
              </a:spcBef>
              <a:buNone/>
            </a:pPr>
            <a:r>
              <a:t/>
            </a:r>
            <a:endParaRPr b="1" sz="1000">
              <a:solidFill>
                <a:srgbClr val="FFFFFF"/>
              </a:solidFill>
              <a:latin typeface="Open Sans"/>
              <a:ea typeface="Open Sans"/>
              <a:cs typeface="Open Sans"/>
              <a:sym typeface="Open Sans"/>
            </a:endParaRPr>
          </a:p>
        </p:txBody>
      </p:sp>
      <p:sp>
        <p:nvSpPr>
          <p:cNvPr id="667" name="Shape 667"/>
          <p:cNvSpPr txBox="1"/>
          <p:nvPr/>
        </p:nvSpPr>
        <p:spPr>
          <a:xfrm>
            <a:off x="7671" y="4494427"/>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4: </a:t>
            </a:r>
            <a:r>
              <a:rPr lang="en" sz="1000">
                <a:solidFill>
                  <a:srgbClr val="FFFFFF"/>
                </a:solidFill>
                <a:latin typeface="Open Sans"/>
                <a:ea typeface="Open Sans"/>
                <a:cs typeface="Open Sans"/>
                <a:sym typeface="Open Sans"/>
              </a:rPr>
              <a:t>Fixed Effects Regression</a:t>
            </a:r>
          </a:p>
          <a:p>
            <a:pPr lvl="0" rtl="0" algn="r">
              <a:spcBef>
                <a:spcPts val="0"/>
              </a:spcBef>
              <a:buNone/>
            </a:pPr>
            <a:r>
              <a:t/>
            </a:r>
            <a:endParaRPr b="1" sz="1000">
              <a:solidFill>
                <a:srgbClr val="FFFFFF"/>
              </a:solidFill>
              <a:latin typeface="Open Sans"/>
              <a:ea typeface="Open Sans"/>
              <a:cs typeface="Open Sans"/>
              <a:sym typeface="Open Sans"/>
            </a:endParaRPr>
          </a:p>
        </p:txBody>
      </p:sp>
      <p:sp>
        <p:nvSpPr>
          <p:cNvPr id="668" name="Shape 668"/>
          <p:cNvSpPr txBox="1"/>
          <p:nvPr/>
        </p:nvSpPr>
        <p:spPr>
          <a:xfrm>
            <a:off x="0" y="5498600"/>
            <a:ext cx="1242300" cy="1198800"/>
          </a:xfrm>
          <a:prstGeom prst="rect">
            <a:avLst/>
          </a:prstGeom>
          <a:noFill/>
          <a:ln>
            <a:noFill/>
          </a:ln>
        </p:spPr>
        <p:txBody>
          <a:bodyPr anchorCtr="0" anchor="t" bIns="91425" lIns="91425" rIns="91425" tIns="91425">
            <a:noAutofit/>
          </a:bodyPr>
          <a:lstStyle/>
          <a:p>
            <a:pPr lvl="0" rtl="0" algn="r">
              <a:spcBef>
                <a:spcPts val="0"/>
              </a:spcBef>
              <a:buNone/>
            </a:pPr>
            <a:r>
              <a:rPr b="1" lang="en" sz="1000">
                <a:solidFill>
                  <a:srgbClr val="FFFFFF"/>
                </a:solidFill>
                <a:latin typeface="Open Sans"/>
                <a:ea typeface="Open Sans"/>
                <a:cs typeface="Open Sans"/>
                <a:sym typeface="Open Sans"/>
              </a:rPr>
              <a:t>Method 5: </a:t>
            </a:r>
            <a:r>
              <a:rPr lang="en" sz="1000">
                <a:solidFill>
                  <a:srgbClr val="FFFFFF"/>
                </a:solidFill>
                <a:latin typeface="Open Sans"/>
                <a:ea typeface="Open Sans"/>
                <a:cs typeface="Open Sans"/>
                <a:sym typeface="Open Sans"/>
              </a:rPr>
              <a:t>Instrumental Variables</a:t>
            </a:r>
            <a:r>
              <a:rPr b="1" lang="en" sz="1000">
                <a:solidFill>
                  <a:srgbClr val="FFFFFF"/>
                </a:solidFill>
                <a:latin typeface="Open Sans"/>
                <a:ea typeface="Open Sans"/>
                <a:cs typeface="Open Sans"/>
                <a:sym typeface="Open Sans"/>
              </a:rPr>
              <a:t> </a:t>
            </a:r>
          </a:p>
        </p:txBody>
      </p:sp>
      <p:pic>
        <p:nvPicPr>
          <p:cNvPr id="669" name="Shape 669"/>
          <p:cNvPicPr preferRelativeResize="0"/>
          <p:nvPr/>
        </p:nvPicPr>
        <p:blipFill>
          <a:blip r:embed="rId3">
            <a:alphaModFix/>
          </a:blip>
          <a:stretch>
            <a:fillRect/>
          </a:stretch>
        </p:blipFill>
        <p:spPr>
          <a:xfrm>
            <a:off x="8497524" y="261517"/>
            <a:ext cx="437077" cy="43707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FEFEF"/>
        </a:solidFill>
      </p:bgPr>
    </p:bg>
    <p:spTree>
      <p:nvGrpSpPr>
        <p:cNvPr id="673" name="Shape 673"/>
        <p:cNvGrpSpPr/>
        <p:nvPr/>
      </p:nvGrpSpPr>
      <p:grpSpPr>
        <a:xfrm>
          <a:off x="0" y="0"/>
          <a:ext cx="0" cy="0"/>
          <a:chOff x="0" y="0"/>
          <a:chExt cx="0" cy="0"/>
        </a:xfrm>
      </p:grpSpPr>
      <p:sp>
        <p:nvSpPr>
          <p:cNvPr id="674" name="Shape 674"/>
          <p:cNvSpPr/>
          <p:nvPr/>
        </p:nvSpPr>
        <p:spPr>
          <a:xfrm>
            <a:off x="1634700" y="2257500"/>
            <a:ext cx="7299900" cy="4075500"/>
          </a:xfrm>
          <a:prstGeom prst="rect">
            <a:avLst/>
          </a:prstGeom>
          <a:solidFill>
            <a:srgbClr val="FFFFFF"/>
          </a:solidFill>
          <a:ln cap="flat" cmpd="sng" w="76200">
            <a:solidFill>
              <a:srgbClr val="00B39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75" name="Shape 675"/>
          <p:cNvSpPr txBox="1"/>
          <p:nvPr>
            <p:ph type="title"/>
          </p:nvPr>
        </p:nvSpPr>
        <p:spPr>
          <a:xfrm>
            <a:off x="1634700" y="503300"/>
            <a:ext cx="7299900" cy="860400"/>
          </a:xfrm>
          <a:prstGeom prst="rect">
            <a:avLst/>
          </a:prstGeom>
        </p:spPr>
        <p:txBody>
          <a:bodyPr anchorCtr="0" anchor="b" bIns="91425" lIns="91425" rIns="91425" tIns="91425">
            <a:noAutofit/>
          </a:bodyPr>
          <a:lstStyle/>
          <a:p>
            <a:pPr lvl="0" rtl="0">
              <a:spcBef>
                <a:spcPts val="0"/>
              </a:spcBef>
              <a:buNone/>
            </a:pPr>
            <a:r>
              <a:rPr b="1" lang="en" sz="1800">
                <a:latin typeface="Open Sans"/>
                <a:ea typeface="Open Sans"/>
                <a:cs typeface="Open Sans"/>
                <a:sym typeface="Open Sans"/>
              </a:rPr>
              <a:t>Method 2:</a:t>
            </a:r>
            <a:r>
              <a:rPr lang="en"/>
              <a:t> </a:t>
            </a:r>
            <a:br>
              <a:rPr lang="en"/>
            </a:br>
            <a:r>
              <a:rPr lang="en">
                <a:solidFill>
                  <a:srgbClr val="00B39F"/>
                </a:solidFill>
              </a:rPr>
              <a:t>Internal Validity in RDD</a:t>
            </a:r>
          </a:p>
        </p:txBody>
      </p:sp>
      <p:sp>
        <p:nvSpPr>
          <p:cNvPr id="676" name="Shape 676"/>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677" name="Shape 677"/>
          <p:cNvSpPr/>
          <p:nvPr/>
        </p:nvSpPr>
        <p:spPr>
          <a:xfrm rot="-5400000">
            <a:off x="1151304" y="2449695"/>
            <a:ext cx="138300" cy="68100"/>
          </a:xfrm>
          <a:prstGeom prst="triangle">
            <a:avLst>
              <a:gd fmla="val 50000" name="adj"/>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678" name="Shape 678"/>
          <p:cNvSpPr txBox="1"/>
          <p:nvPr>
            <p:ph idx="1" type="body"/>
          </p:nvPr>
        </p:nvSpPr>
        <p:spPr>
          <a:xfrm>
            <a:off x="1634700" y="1324200"/>
            <a:ext cx="7299900" cy="676500"/>
          </a:xfrm>
          <a:prstGeom prst="rect">
            <a:avLst/>
          </a:prstGeom>
        </p:spPr>
        <p:txBody>
          <a:bodyPr anchorCtr="0" anchor="t" bIns="91425" lIns="91425" rIns="91425" tIns="91425">
            <a:noAutofit/>
          </a:bodyPr>
          <a:lstStyle/>
          <a:p>
            <a:pPr lvl="0">
              <a:spcBef>
                <a:spcPts val="0"/>
              </a:spcBef>
              <a:buNone/>
            </a:pPr>
            <a:r>
              <a:rPr b="1" lang="en" sz="2400">
                <a:solidFill>
                  <a:schemeClr val="dk1"/>
                </a:solidFill>
              </a:rPr>
              <a:t>Check 1: </a:t>
            </a:r>
            <a:r>
              <a:rPr lang="en" sz="2400">
                <a:solidFill>
                  <a:srgbClr val="2A73CC"/>
                </a:solidFill>
              </a:rPr>
              <a:t>Mass just below ~= Mass just above</a:t>
            </a:r>
          </a:p>
          <a:p>
            <a:pPr lvl="0" rtl="0">
              <a:spcBef>
                <a:spcPts val="0"/>
              </a:spcBef>
              <a:buNone/>
            </a:pPr>
            <a:r>
              <a:t/>
            </a:r>
            <a:endParaRPr b="1" sz="2400">
              <a:solidFill>
                <a:schemeClr val="dk1"/>
              </a:solidFill>
            </a:endParaRPr>
          </a:p>
          <a:p>
            <a:pPr lvl="0" rtl="0">
              <a:spcBef>
                <a:spcPts val="0"/>
              </a:spcBef>
              <a:buNone/>
            </a:pPr>
            <a:r>
              <a:t/>
            </a:r>
            <a:endParaRPr sz="2400">
              <a:solidFill>
                <a:schemeClr val="dk1"/>
              </a:solidFill>
            </a:endParaRPr>
          </a:p>
          <a:p>
            <a:pPr lvl="0" rtl="0">
              <a:spcBef>
                <a:spcPts val="0"/>
              </a:spcBef>
              <a:buNone/>
            </a:pPr>
            <a:r>
              <a:t/>
            </a:r>
            <a:endParaRPr>
              <a:solidFill>
                <a:schemeClr val="dk1"/>
              </a:solidFill>
            </a:endParaRPr>
          </a:p>
        </p:txBody>
      </p:sp>
      <p:sp>
        <p:nvSpPr>
          <p:cNvPr id="679" name="Shape 679"/>
          <p:cNvSpPr txBox="1"/>
          <p:nvPr/>
        </p:nvSpPr>
        <p:spPr>
          <a:xfrm>
            <a:off x="-1" y="1139066"/>
            <a:ext cx="1241700" cy="1198800"/>
          </a:xfrm>
          <a:prstGeom prst="rect">
            <a:avLst/>
          </a:prstGeom>
          <a:noFill/>
          <a:ln>
            <a:noFill/>
          </a:ln>
        </p:spPr>
        <p:txBody>
          <a:bodyPr anchorCtr="0" anchor="t" bIns="91425" lIns="91425" rIns="91425" tIns="91425">
            <a:noAutofit/>
          </a:bodyPr>
          <a:lstStyle/>
          <a:p>
            <a:pPr lvl="0" rtl="0" algn="r">
              <a:spcBef>
                <a:spcPts val="0"/>
              </a:spcBef>
              <a:buNone/>
            </a:pPr>
            <a:r>
              <a:rPr b="1" lang="en" sz="1000">
                <a:solidFill>
                  <a:srgbClr val="FFFFFF"/>
                </a:solidFill>
                <a:latin typeface="Open Sans"/>
                <a:ea typeface="Open Sans"/>
                <a:cs typeface="Open Sans"/>
                <a:sym typeface="Open Sans"/>
              </a:rPr>
              <a:t>Method 1: </a:t>
            </a:r>
            <a:r>
              <a:rPr lang="en" sz="1000">
                <a:solidFill>
                  <a:srgbClr val="FFFFFF"/>
                </a:solidFill>
                <a:latin typeface="Open Sans"/>
                <a:ea typeface="Open Sans"/>
                <a:cs typeface="Open Sans"/>
                <a:sym typeface="Open Sans"/>
              </a:rPr>
              <a:t>Controlled Regression</a:t>
            </a:r>
          </a:p>
        </p:txBody>
      </p:sp>
      <p:sp>
        <p:nvSpPr>
          <p:cNvPr id="680" name="Shape 680"/>
          <p:cNvSpPr txBox="1"/>
          <p:nvPr/>
        </p:nvSpPr>
        <p:spPr>
          <a:xfrm>
            <a:off x="17927" y="2257500"/>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2: </a:t>
            </a:r>
            <a:r>
              <a:rPr lang="en" sz="1000">
                <a:solidFill>
                  <a:srgbClr val="FFFFFF"/>
                </a:solidFill>
                <a:latin typeface="Open Sans"/>
                <a:ea typeface="Open Sans"/>
                <a:cs typeface="Open Sans"/>
                <a:sym typeface="Open Sans"/>
              </a:rPr>
              <a:t>Regression Discontinuity Design</a:t>
            </a:r>
          </a:p>
        </p:txBody>
      </p:sp>
      <p:sp>
        <p:nvSpPr>
          <p:cNvPr id="681" name="Shape 681"/>
          <p:cNvSpPr txBox="1"/>
          <p:nvPr/>
        </p:nvSpPr>
        <p:spPr>
          <a:xfrm>
            <a:off x="17927" y="3375963"/>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3: </a:t>
            </a:r>
            <a:r>
              <a:rPr lang="en" sz="1000">
                <a:solidFill>
                  <a:srgbClr val="FFFFFF"/>
                </a:solidFill>
                <a:latin typeface="Open Sans"/>
                <a:ea typeface="Open Sans"/>
                <a:cs typeface="Open Sans"/>
                <a:sym typeface="Open Sans"/>
              </a:rPr>
              <a:t>Difference-in-</a:t>
            </a:r>
            <a:br>
              <a:rPr lang="en" sz="1000">
                <a:solidFill>
                  <a:srgbClr val="FFFFFF"/>
                </a:solidFill>
                <a:latin typeface="Open Sans"/>
                <a:ea typeface="Open Sans"/>
                <a:cs typeface="Open Sans"/>
                <a:sym typeface="Open Sans"/>
              </a:rPr>
            </a:br>
            <a:r>
              <a:rPr lang="en" sz="1000">
                <a:solidFill>
                  <a:srgbClr val="FFFFFF"/>
                </a:solidFill>
                <a:latin typeface="Open Sans"/>
                <a:ea typeface="Open Sans"/>
                <a:cs typeface="Open Sans"/>
                <a:sym typeface="Open Sans"/>
              </a:rPr>
              <a:t>Differences</a:t>
            </a:r>
          </a:p>
          <a:p>
            <a:pPr lvl="0" rtl="0" algn="r">
              <a:spcBef>
                <a:spcPts val="0"/>
              </a:spcBef>
              <a:buNone/>
            </a:pPr>
            <a:r>
              <a:t/>
            </a:r>
            <a:endParaRPr b="1" sz="1000">
              <a:solidFill>
                <a:srgbClr val="FFFFFF"/>
              </a:solidFill>
              <a:latin typeface="Open Sans"/>
              <a:ea typeface="Open Sans"/>
              <a:cs typeface="Open Sans"/>
              <a:sym typeface="Open Sans"/>
            </a:endParaRPr>
          </a:p>
        </p:txBody>
      </p:sp>
      <p:sp>
        <p:nvSpPr>
          <p:cNvPr id="682" name="Shape 682"/>
          <p:cNvSpPr txBox="1"/>
          <p:nvPr/>
        </p:nvSpPr>
        <p:spPr>
          <a:xfrm>
            <a:off x="7671" y="4494427"/>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4: </a:t>
            </a:r>
            <a:r>
              <a:rPr lang="en" sz="1000">
                <a:solidFill>
                  <a:srgbClr val="FFFFFF"/>
                </a:solidFill>
                <a:latin typeface="Open Sans"/>
                <a:ea typeface="Open Sans"/>
                <a:cs typeface="Open Sans"/>
                <a:sym typeface="Open Sans"/>
              </a:rPr>
              <a:t>Fixed Effects Regression</a:t>
            </a:r>
          </a:p>
          <a:p>
            <a:pPr lvl="0" rtl="0" algn="r">
              <a:spcBef>
                <a:spcPts val="0"/>
              </a:spcBef>
              <a:buNone/>
            </a:pPr>
            <a:r>
              <a:t/>
            </a:r>
            <a:endParaRPr b="1" sz="1000">
              <a:solidFill>
                <a:srgbClr val="FFFFFF"/>
              </a:solidFill>
              <a:latin typeface="Open Sans"/>
              <a:ea typeface="Open Sans"/>
              <a:cs typeface="Open Sans"/>
              <a:sym typeface="Open Sans"/>
            </a:endParaRPr>
          </a:p>
        </p:txBody>
      </p:sp>
      <p:sp>
        <p:nvSpPr>
          <p:cNvPr id="683" name="Shape 683"/>
          <p:cNvSpPr txBox="1"/>
          <p:nvPr/>
        </p:nvSpPr>
        <p:spPr>
          <a:xfrm>
            <a:off x="0" y="5498600"/>
            <a:ext cx="1242300" cy="1198800"/>
          </a:xfrm>
          <a:prstGeom prst="rect">
            <a:avLst/>
          </a:prstGeom>
          <a:noFill/>
          <a:ln>
            <a:noFill/>
          </a:ln>
        </p:spPr>
        <p:txBody>
          <a:bodyPr anchorCtr="0" anchor="t" bIns="91425" lIns="91425" rIns="91425" tIns="91425">
            <a:noAutofit/>
          </a:bodyPr>
          <a:lstStyle/>
          <a:p>
            <a:pPr lvl="0" rtl="0" algn="r">
              <a:spcBef>
                <a:spcPts val="0"/>
              </a:spcBef>
              <a:buNone/>
            </a:pPr>
            <a:r>
              <a:rPr b="1" lang="en" sz="1000">
                <a:solidFill>
                  <a:srgbClr val="FFFFFF"/>
                </a:solidFill>
                <a:latin typeface="Open Sans"/>
                <a:ea typeface="Open Sans"/>
                <a:cs typeface="Open Sans"/>
                <a:sym typeface="Open Sans"/>
              </a:rPr>
              <a:t>Method 5: </a:t>
            </a:r>
            <a:r>
              <a:rPr lang="en" sz="1000">
                <a:solidFill>
                  <a:srgbClr val="FFFFFF"/>
                </a:solidFill>
                <a:latin typeface="Open Sans"/>
                <a:ea typeface="Open Sans"/>
                <a:cs typeface="Open Sans"/>
                <a:sym typeface="Open Sans"/>
              </a:rPr>
              <a:t>Instrumental Variables</a:t>
            </a:r>
            <a:r>
              <a:rPr b="1" lang="en" sz="1000">
                <a:solidFill>
                  <a:srgbClr val="FFFFFF"/>
                </a:solidFill>
                <a:latin typeface="Open Sans"/>
                <a:ea typeface="Open Sans"/>
                <a:cs typeface="Open Sans"/>
                <a:sym typeface="Open Sans"/>
              </a:rPr>
              <a:t> </a:t>
            </a:r>
          </a:p>
        </p:txBody>
      </p:sp>
      <p:pic>
        <p:nvPicPr>
          <p:cNvPr id="684" name="Shape 684"/>
          <p:cNvPicPr preferRelativeResize="0"/>
          <p:nvPr/>
        </p:nvPicPr>
        <p:blipFill rotWithShape="1">
          <a:blip r:embed="rId3">
            <a:alphaModFix/>
          </a:blip>
          <a:srcRect b="0" l="3947" r="0" t="0"/>
          <a:stretch/>
        </p:blipFill>
        <p:spPr>
          <a:xfrm>
            <a:off x="1778950" y="2695050"/>
            <a:ext cx="3507600" cy="3453674"/>
          </a:xfrm>
          <a:prstGeom prst="rect">
            <a:avLst/>
          </a:prstGeom>
          <a:noFill/>
          <a:ln>
            <a:noFill/>
          </a:ln>
        </p:spPr>
      </p:pic>
      <p:pic>
        <p:nvPicPr>
          <p:cNvPr id="685" name="Shape 685"/>
          <p:cNvPicPr preferRelativeResize="0"/>
          <p:nvPr/>
        </p:nvPicPr>
        <p:blipFill rotWithShape="1">
          <a:blip r:embed="rId4">
            <a:alphaModFix/>
          </a:blip>
          <a:srcRect b="0" l="0" r="3818" t="0"/>
          <a:stretch/>
        </p:blipFill>
        <p:spPr>
          <a:xfrm>
            <a:off x="5427000" y="2698124"/>
            <a:ext cx="3373700" cy="3453674"/>
          </a:xfrm>
          <a:prstGeom prst="rect">
            <a:avLst/>
          </a:prstGeom>
          <a:noFill/>
          <a:ln>
            <a:noFill/>
          </a:ln>
        </p:spPr>
      </p:pic>
      <p:sp>
        <p:nvSpPr>
          <p:cNvPr id="686" name="Shape 686"/>
          <p:cNvSpPr txBox="1"/>
          <p:nvPr/>
        </p:nvSpPr>
        <p:spPr>
          <a:xfrm>
            <a:off x="1634700" y="2221400"/>
            <a:ext cx="3626400" cy="524700"/>
          </a:xfrm>
          <a:prstGeom prst="rect">
            <a:avLst/>
          </a:prstGeom>
          <a:noFill/>
          <a:ln>
            <a:noFill/>
          </a:ln>
        </p:spPr>
        <p:txBody>
          <a:bodyPr anchorCtr="0" anchor="t" bIns="91425" lIns="91425" rIns="91425" tIns="91425">
            <a:noAutofit/>
          </a:bodyPr>
          <a:lstStyle/>
          <a:p>
            <a:pPr indent="-342900" lvl="0" marL="457200" rtl="0">
              <a:spcBef>
                <a:spcPts val="600"/>
              </a:spcBef>
              <a:buClr>
                <a:schemeClr val="dk1"/>
              </a:buClr>
              <a:buSzPct val="100000"/>
              <a:buFont typeface="Open Sans"/>
              <a:buChar char="✓"/>
            </a:pPr>
            <a:r>
              <a:rPr b="1" lang="en" sz="1800">
                <a:solidFill>
                  <a:schemeClr val="dk1"/>
                </a:solidFill>
                <a:latin typeface="Open Sans"/>
                <a:ea typeface="Open Sans"/>
                <a:cs typeface="Open Sans"/>
                <a:sym typeface="Open Sans"/>
              </a:rPr>
              <a:t>Even mass around cut-off</a:t>
            </a:r>
          </a:p>
        </p:txBody>
      </p:sp>
      <p:sp>
        <p:nvSpPr>
          <p:cNvPr id="687" name="Shape 687"/>
          <p:cNvSpPr txBox="1"/>
          <p:nvPr/>
        </p:nvSpPr>
        <p:spPr>
          <a:xfrm>
            <a:off x="5326650" y="2221400"/>
            <a:ext cx="4245900" cy="524700"/>
          </a:xfrm>
          <a:prstGeom prst="rect">
            <a:avLst/>
          </a:prstGeom>
          <a:noFill/>
          <a:ln>
            <a:noFill/>
          </a:ln>
        </p:spPr>
        <p:txBody>
          <a:bodyPr anchorCtr="0" anchor="t" bIns="91425" lIns="91425" rIns="91425" tIns="91425">
            <a:noAutofit/>
          </a:bodyPr>
          <a:lstStyle/>
          <a:p>
            <a:pPr indent="-342900" lvl="0" marL="457200" rtl="0">
              <a:spcBef>
                <a:spcPts val="600"/>
              </a:spcBef>
              <a:buClr>
                <a:schemeClr val="dk1"/>
              </a:buClr>
              <a:buSzPct val="100000"/>
              <a:buFont typeface="Open Sans"/>
              <a:buChar char="💔"/>
            </a:pPr>
            <a:r>
              <a:rPr b="1" lang="en" sz="1800">
                <a:solidFill>
                  <a:schemeClr val="dk1"/>
                </a:solidFill>
                <a:latin typeface="Open Sans"/>
                <a:ea typeface="Open Sans"/>
                <a:cs typeface="Open Sans"/>
                <a:sym typeface="Open Sans"/>
              </a:rPr>
              <a:t>Agency over assignment</a:t>
            </a:r>
          </a:p>
        </p:txBody>
      </p:sp>
      <p:pic>
        <p:nvPicPr>
          <p:cNvPr id="688" name="Shape 688"/>
          <p:cNvPicPr preferRelativeResize="0"/>
          <p:nvPr/>
        </p:nvPicPr>
        <p:blipFill>
          <a:blip r:embed="rId5">
            <a:alphaModFix/>
          </a:blip>
          <a:stretch>
            <a:fillRect/>
          </a:stretch>
        </p:blipFill>
        <p:spPr>
          <a:xfrm>
            <a:off x="8497524" y="261517"/>
            <a:ext cx="437077" cy="437077"/>
          </a:xfrm>
          <a:prstGeom prst="rect">
            <a:avLst/>
          </a:prstGeom>
          <a:noFill/>
          <a:ln>
            <a:noFill/>
          </a:ln>
        </p:spPr>
      </p:pic>
      <p:sp>
        <p:nvSpPr>
          <p:cNvPr id="689" name="Shape 689"/>
          <p:cNvSpPr/>
          <p:nvPr/>
        </p:nvSpPr>
        <p:spPr>
          <a:xfrm>
            <a:off x="6171737" y="2837025"/>
            <a:ext cx="2159699" cy="2276700"/>
          </a:xfrm>
          <a:prstGeom prst="noSmoking">
            <a:avLst>
              <a:gd fmla="val 3314" name="adj"/>
            </a:avLst>
          </a:prstGeom>
          <a:solidFill>
            <a:srgbClr val="F05253"/>
          </a:solidFill>
          <a:ln cap="flat" cmpd="sng" w="9525">
            <a:solidFill>
              <a:schemeClr val="dk2"/>
            </a:solidFill>
            <a:prstDash val="dot"/>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FEFEF"/>
        </a:solidFill>
      </p:bgPr>
    </p:bg>
    <p:spTree>
      <p:nvGrpSpPr>
        <p:cNvPr id="693" name="Shape 693"/>
        <p:cNvGrpSpPr/>
        <p:nvPr/>
      </p:nvGrpSpPr>
      <p:grpSpPr>
        <a:xfrm>
          <a:off x="0" y="0"/>
          <a:ext cx="0" cy="0"/>
          <a:chOff x="0" y="0"/>
          <a:chExt cx="0" cy="0"/>
        </a:xfrm>
      </p:grpSpPr>
      <p:sp>
        <p:nvSpPr>
          <p:cNvPr id="694" name="Shape 694"/>
          <p:cNvSpPr txBox="1"/>
          <p:nvPr>
            <p:ph type="title"/>
          </p:nvPr>
        </p:nvSpPr>
        <p:spPr>
          <a:xfrm>
            <a:off x="1634700" y="503300"/>
            <a:ext cx="7299900" cy="860400"/>
          </a:xfrm>
          <a:prstGeom prst="rect">
            <a:avLst/>
          </a:prstGeom>
        </p:spPr>
        <p:txBody>
          <a:bodyPr anchorCtr="0" anchor="b" bIns="91425" lIns="91425" rIns="91425" tIns="91425">
            <a:noAutofit/>
          </a:bodyPr>
          <a:lstStyle/>
          <a:p>
            <a:pPr lvl="0" rtl="0">
              <a:spcBef>
                <a:spcPts val="0"/>
              </a:spcBef>
              <a:buNone/>
            </a:pPr>
            <a:r>
              <a:rPr b="1" lang="en" sz="1800">
                <a:latin typeface="Open Sans"/>
                <a:ea typeface="Open Sans"/>
                <a:cs typeface="Open Sans"/>
                <a:sym typeface="Open Sans"/>
              </a:rPr>
              <a:t>Method 2:</a:t>
            </a:r>
            <a:r>
              <a:rPr lang="en"/>
              <a:t> </a:t>
            </a:r>
            <a:br>
              <a:rPr lang="en"/>
            </a:br>
            <a:r>
              <a:rPr lang="en">
                <a:solidFill>
                  <a:srgbClr val="00B39F"/>
                </a:solidFill>
              </a:rPr>
              <a:t>Internal Validity in RDD</a:t>
            </a:r>
          </a:p>
        </p:txBody>
      </p:sp>
      <p:sp>
        <p:nvSpPr>
          <p:cNvPr id="695" name="Shape 695"/>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696" name="Shape 696"/>
          <p:cNvSpPr/>
          <p:nvPr/>
        </p:nvSpPr>
        <p:spPr>
          <a:xfrm rot="-5400000">
            <a:off x="1151304" y="2449695"/>
            <a:ext cx="138300" cy="68100"/>
          </a:xfrm>
          <a:prstGeom prst="triangle">
            <a:avLst>
              <a:gd fmla="val 50000" name="adj"/>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697" name="Shape 697"/>
          <p:cNvSpPr txBox="1"/>
          <p:nvPr>
            <p:ph idx="1" type="body"/>
          </p:nvPr>
        </p:nvSpPr>
        <p:spPr>
          <a:xfrm>
            <a:off x="1634700" y="1363700"/>
            <a:ext cx="7299900" cy="3093000"/>
          </a:xfrm>
          <a:prstGeom prst="rect">
            <a:avLst/>
          </a:prstGeom>
        </p:spPr>
        <p:txBody>
          <a:bodyPr anchorCtr="0" anchor="t" bIns="91425" lIns="91425" rIns="91425" tIns="91425">
            <a:noAutofit/>
          </a:bodyPr>
          <a:lstStyle/>
          <a:p>
            <a:pPr lvl="0">
              <a:spcBef>
                <a:spcPts val="0"/>
              </a:spcBef>
              <a:buNone/>
            </a:pPr>
            <a:r>
              <a:rPr b="1" lang="en" sz="2400">
                <a:solidFill>
                  <a:schemeClr val="dk1"/>
                </a:solidFill>
              </a:rPr>
              <a:t>Check 2: </a:t>
            </a:r>
            <a:r>
              <a:rPr lang="en" sz="2400">
                <a:solidFill>
                  <a:schemeClr val="dk1"/>
                </a:solidFill>
              </a:rPr>
              <a:t>Composition of </a:t>
            </a:r>
            <a:r>
              <a:rPr lang="en" sz="2400">
                <a:solidFill>
                  <a:srgbClr val="2A73CC"/>
                </a:solidFill>
              </a:rPr>
              <a:t>users</a:t>
            </a:r>
            <a:r>
              <a:rPr lang="en" sz="2400">
                <a:solidFill>
                  <a:schemeClr val="dk1"/>
                </a:solidFill>
              </a:rPr>
              <a:t> in two buckets </a:t>
            </a:r>
            <a:r>
              <a:rPr lang="en" sz="2400">
                <a:solidFill>
                  <a:srgbClr val="2A73CC"/>
                </a:solidFill>
              </a:rPr>
              <a:t>similar along key observable dimension(s)</a:t>
            </a:r>
          </a:p>
          <a:p>
            <a:pPr lvl="0" rtl="0">
              <a:spcBef>
                <a:spcPts val="0"/>
              </a:spcBef>
              <a:buNone/>
            </a:pPr>
            <a:r>
              <a:t/>
            </a:r>
            <a:endParaRPr sz="2400">
              <a:solidFill>
                <a:srgbClr val="2A73CC"/>
              </a:solidFill>
            </a:endParaRPr>
          </a:p>
          <a:p>
            <a:pPr lvl="0" rtl="0">
              <a:spcBef>
                <a:spcPts val="0"/>
              </a:spcBef>
              <a:buNone/>
            </a:pPr>
            <a:r>
              <a:t/>
            </a:r>
            <a:endParaRPr>
              <a:solidFill>
                <a:schemeClr val="dk1"/>
              </a:solidFill>
            </a:endParaRPr>
          </a:p>
        </p:txBody>
      </p:sp>
      <p:sp>
        <p:nvSpPr>
          <p:cNvPr id="698" name="Shape 698"/>
          <p:cNvSpPr txBox="1"/>
          <p:nvPr/>
        </p:nvSpPr>
        <p:spPr>
          <a:xfrm>
            <a:off x="-1" y="1139066"/>
            <a:ext cx="1241700" cy="1198800"/>
          </a:xfrm>
          <a:prstGeom prst="rect">
            <a:avLst/>
          </a:prstGeom>
          <a:noFill/>
          <a:ln>
            <a:noFill/>
          </a:ln>
        </p:spPr>
        <p:txBody>
          <a:bodyPr anchorCtr="0" anchor="t" bIns="91425" lIns="91425" rIns="91425" tIns="91425">
            <a:noAutofit/>
          </a:bodyPr>
          <a:lstStyle/>
          <a:p>
            <a:pPr lvl="0" rtl="0" algn="r">
              <a:spcBef>
                <a:spcPts val="0"/>
              </a:spcBef>
              <a:buNone/>
            </a:pPr>
            <a:r>
              <a:rPr b="1" lang="en" sz="1000">
                <a:solidFill>
                  <a:srgbClr val="FFFFFF"/>
                </a:solidFill>
                <a:latin typeface="Open Sans"/>
                <a:ea typeface="Open Sans"/>
                <a:cs typeface="Open Sans"/>
                <a:sym typeface="Open Sans"/>
              </a:rPr>
              <a:t>Method 1: </a:t>
            </a:r>
            <a:r>
              <a:rPr lang="en" sz="1000">
                <a:solidFill>
                  <a:srgbClr val="FFFFFF"/>
                </a:solidFill>
                <a:latin typeface="Open Sans"/>
                <a:ea typeface="Open Sans"/>
                <a:cs typeface="Open Sans"/>
                <a:sym typeface="Open Sans"/>
              </a:rPr>
              <a:t>Controlled Regression</a:t>
            </a:r>
          </a:p>
        </p:txBody>
      </p:sp>
      <p:sp>
        <p:nvSpPr>
          <p:cNvPr id="699" name="Shape 699"/>
          <p:cNvSpPr txBox="1"/>
          <p:nvPr/>
        </p:nvSpPr>
        <p:spPr>
          <a:xfrm>
            <a:off x="17927" y="2257500"/>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2: </a:t>
            </a:r>
            <a:r>
              <a:rPr lang="en" sz="1000">
                <a:solidFill>
                  <a:srgbClr val="FFFFFF"/>
                </a:solidFill>
                <a:latin typeface="Open Sans"/>
                <a:ea typeface="Open Sans"/>
                <a:cs typeface="Open Sans"/>
                <a:sym typeface="Open Sans"/>
              </a:rPr>
              <a:t>Regression Discontinuity Design</a:t>
            </a:r>
          </a:p>
        </p:txBody>
      </p:sp>
      <p:sp>
        <p:nvSpPr>
          <p:cNvPr id="700" name="Shape 700"/>
          <p:cNvSpPr txBox="1"/>
          <p:nvPr/>
        </p:nvSpPr>
        <p:spPr>
          <a:xfrm>
            <a:off x="17927" y="3375963"/>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3: </a:t>
            </a:r>
            <a:r>
              <a:rPr lang="en" sz="1000">
                <a:solidFill>
                  <a:srgbClr val="FFFFFF"/>
                </a:solidFill>
                <a:latin typeface="Open Sans"/>
                <a:ea typeface="Open Sans"/>
                <a:cs typeface="Open Sans"/>
                <a:sym typeface="Open Sans"/>
              </a:rPr>
              <a:t>Difference-in-</a:t>
            </a:r>
            <a:br>
              <a:rPr lang="en" sz="1000">
                <a:solidFill>
                  <a:srgbClr val="FFFFFF"/>
                </a:solidFill>
                <a:latin typeface="Open Sans"/>
                <a:ea typeface="Open Sans"/>
                <a:cs typeface="Open Sans"/>
                <a:sym typeface="Open Sans"/>
              </a:rPr>
            </a:br>
            <a:r>
              <a:rPr lang="en" sz="1000">
                <a:solidFill>
                  <a:srgbClr val="FFFFFF"/>
                </a:solidFill>
                <a:latin typeface="Open Sans"/>
                <a:ea typeface="Open Sans"/>
                <a:cs typeface="Open Sans"/>
                <a:sym typeface="Open Sans"/>
              </a:rPr>
              <a:t>Differences</a:t>
            </a:r>
          </a:p>
          <a:p>
            <a:pPr lvl="0" rtl="0" algn="r">
              <a:spcBef>
                <a:spcPts val="0"/>
              </a:spcBef>
              <a:buNone/>
            </a:pPr>
            <a:r>
              <a:t/>
            </a:r>
            <a:endParaRPr b="1" sz="1000">
              <a:solidFill>
                <a:srgbClr val="FFFFFF"/>
              </a:solidFill>
              <a:latin typeface="Open Sans"/>
              <a:ea typeface="Open Sans"/>
              <a:cs typeface="Open Sans"/>
              <a:sym typeface="Open Sans"/>
            </a:endParaRPr>
          </a:p>
        </p:txBody>
      </p:sp>
      <p:sp>
        <p:nvSpPr>
          <p:cNvPr id="701" name="Shape 701"/>
          <p:cNvSpPr txBox="1"/>
          <p:nvPr/>
        </p:nvSpPr>
        <p:spPr>
          <a:xfrm>
            <a:off x="7671" y="4494427"/>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4: </a:t>
            </a:r>
            <a:r>
              <a:rPr lang="en" sz="1000">
                <a:solidFill>
                  <a:srgbClr val="FFFFFF"/>
                </a:solidFill>
                <a:latin typeface="Open Sans"/>
                <a:ea typeface="Open Sans"/>
                <a:cs typeface="Open Sans"/>
                <a:sym typeface="Open Sans"/>
              </a:rPr>
              <a:t>Fixed Effects Regression</a:t>
            </a:r>
          </a:p>
          <a:p>
            <a:pPr lvl="0" rtl="0" algn="r">
              <a:spcBef>
                <a:spcPts val="0"/>
              </a:spcBef>
              <a:buNone/>
            </a:pPr>
            <a:r>
              <a:t/>
            </a:r>
            <a:endParaRPr b="1" sz="1000">
              <a:solidFill>
                <a:srgbClr val="FFFFFF"/>
              </a:solidFill>
              <a:latin typeface="Open Sans"/>
              <a:ea typeface="Open Sans"/>
              <a:cs typeface="Open Sans"/>
              <a:sym typeface="Open Sans"/>
            </a:endParaRPr>
          </a:p>
        </p:txBody>
      </p:sp>
      <p:sp>
        <p:nvSpPr>
          <p:cNvPr id="702" name="Shape 702"/>
          <p:cNvSpPr txBox="1"/>
          <p:nvPr/>
        </p:nvSpPr>
        <p:spPr>
          <a:xfrm>
            <a:off x="0" y="5498600"/>
            <a:ext cx="1242300" cy="1198800"/>
          </a:xfrm>
          <a:prstGeom prst="rect">
            <a:avLst/>
          </a:prstGeom>
          <a:noFill/>
          <a:ln>
            <a:noFill/>
          </a:ln>
        </p:spPr>
        <p:txBody>
          <a:bodyPr anchorCtr="0" anchor="t" bIns="91425" lIns="91425" rIns="91425" tIns="91425">
            <a:noAutofit/>
          </a:bodyPr>
          <a:lstStyle/>
          <a:p>
            <a:pPr lvl="0" rtl="0" algn="r">
              <a:spcBef>
                <a:spcPts val="0"/>
              </a:spcBef>
              <a:buNone/>
            </a:pPr>
            <a:r>
              <a:rPr b="1" lang="en" sz="1000">
                <a:solidFill>
                  <a:srgbClr val="FFFFFF"/>
                </a:solidFill>
                <a:latin typeface="Open Sans"/>
                <a:ea typeface="Open Sans"/>
                <a:cs typeface="Open Sans"/>
                <a:sym typeface="Open Sans"/>
              </a:rPr>
              <a:t>Method 5: </a:t>
            </a:r>
            <a:r>
              <a:rPr lang="en" sz="1000">
                <a:solidFill>
                  <a:srgbClr val="FFFFFF"/>
                </a:solidFill>
                <a:latin typeface="Open Sans"/>
                <a:ea typeface="Open Sans"/>
                <a:cs typeface="Open Sans"/>
                <a:sym typeface="Open Sans"/>
              </a:rPr>
              <a:t>Instrumental Variables</a:t>
            </a:r>
            <a:r>
              <a:rPr b="1" lang="en" sz="1000">
                <a:solidFill>
                  <a:srgbClr val="FFFFFF"/>
                </a:solidFill>
                <a:latin typeface="Open Sans"/>
                <a:ea typeface="Open Sans"/>
                <a:cs typeface="Open Sans"/>
                <a:sym typeface="Open Sans"/>
              </a:rPr>
              <a:t> </a:t>
            </a:r>
          </a:p>
        </p:txBody>
      </p:sp>
      <p:pic>
        <p:nvPicPr>
          <p:cNvPr id="703" name="Shape 703"/>
          <p:cNvPicPr preferRelativeResize="0"/>
          <p:nvPr/>
        </p:nvPicPr>
        <p:blipFill>
          <a:blip r:embed="rId3">
            <a:alphaModFix/>
          </a:blip>
          <a:stretch>
            <a:fillRect/>
          </a:stretch>
        </p:blipFill>
        <p:spPr>
          <a:xfrm>
            <a:off x="8497524" y="261517"/>
            <a:ext cx="437077" cy="437077"/>
          </a:xfrm>
          <a:prstGeom prst="rect">
            <a:avLst/>
          </a:prstGeom>
          <a:noFill/>
          <a:ln>
            <a:noFill/>
          </a:ln>
        </p:spPr>
      </p:pic>
      <p:sp>
        <p:nvSpPr>
          <p:cNvPr id="704" name="Shape 704"/>
          <p:cNvSpPr/>
          <p:nvPr/>
        </p:nvSpPr>
        <p:spPr>
          <a:xfrm>
            <a:off x="1634700" y="2333700"/>
            <a:ext cx="7299900" cy="4075500"/>
          </a:xfrm>
          <a:prstGeom prst="rect">
            <a:avLst/>
          </a:prstGeom>
          <a:solidFill>
            <a:srgbClr val="FFFFFF"/>
          </a:solidFill>
          <a:ln cap="flat" cmpd="sng" w="76200">
            <a:solidFill>
              <a:srgbClr val="00B39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05" name="Shape 705"/>
          <p:cNvSpPr txBox="1"/>
          <p:nvPr/>
        </p:nvSpPr>
        <p:spPr>
          <a:xfrm>
            <a:off x="1634700" y="2297600"/>
            <a:ext cx="4245900" cy="524700"/>
          </a:xfrm>
          <a:prstGeom prst="rect">
            <a:avLst/>
          </a:prstGeom>
          <a:noFill/>
          <a:ln>
            <a:noFill/>
          </a:ln>
        </p:spPr>
        <p:txBody>
          <a:bodyPr anchorCtr="0" anchor="t" bIns="91425" lIns="91425" rIns="91425" tIns="91425">
            <a:noAutofit/>
          </a:bodyPr>
          <a:lstStyle/>
          <a:p>
            <a:pPr indent="-342900" lvl="0" marL="457200" rtl="0">
              <a:spcBef>
                <a:spcPts val="600"/>
              </a:spcBef>
              <a:buClr>
                <a:schemeClr val="dk1"/>
              </a:buClr>
              <a:buSzPct val="100000"/>
              <a:buFont typeface="Open Sans"/>
              <a:buChar char="✓"/>
            </a:pPr>
            <a:r>
              <a:rPr b="1" lang="en" sz="1800">
                <a:solidFill>
                  <a:schemeClr val="dk1"/>
                </a:solidFill>
                <a:latin typeface="Open Sans"/>
                <a:ea typeface="Open Sans"/>
                <a:cs typeface="Open Sans"/>
                <a:sym typeface="Open Sans"/>
              </a:rPr>
              <a:t>Similar on observable</a:t>
            </a:r>
          </a:p>
        </p:txBody>
      </p:sp>
      <p:sp>
        <p:nvSpPr>
          <p:cNvPr id="706" name="Shape 706"/>
          <p:cNvSpPr txBox="1"/>
          <p:nvPr/>
        </p:nvSpPr>
        <p:spPr>
          <a:xfrm>
            <a:off x="5326650" y="2297600"/>
            <a:ext cx="4245900" cy="524700"/>
          </a:xfrm>
          <a:prstGeom prst="rect">
            <a:avLst/>
          </a:prstGeom>
          <a:noFill/>
          <a:ln>
            <a:noFill/>
          </a:ln>
        </p:spPr>
        <p:txBody>
          <a:bodyPr anchorCtr="0" anchor="t" bIns="91425" lIns="91425" rIns="91425" tIns="91425">
            <a:noAutofit/>
          </a:bodyPr>
          <a:lstStyle/>
          <a:p>
            <a:pPr indent="-342900" lvl="0" marL="457200" rtl="0">
              <a:spcBef>
                <a:spcPts val="600"/>
              </a:spcBef>
              <a:buClr>
                <a:schemeClr val="dk1"/>
              </a:buClr>
              <a:buSzPct val="100000"/>
              <a:buFont typeface="Open Sans"/>
              <a:buChar char="💔"/>
            </a:pPr>
            <a:r>
              <a:rPr b="1" lang="en" sz="1800">
                <a:solidFill>
                  <a:schemeClr val="dk1"/>
                </a:solidFill>
                <a:latin typeface="Open Sans"/>
                <a:ea typeface="Open Sans"/>
                <a:cs typeface="Open Sans"/>
                <a:sym typeface="Open Sans"/>
              </a:rPr>
              <a:t>Different on observable</a:t>
            </a:r>
          </a:p>
        </p:txBody>
      </p:sp>
      <p:pic>
        <p:nvPicPr>
          <p:cNvPr id="707" name="Shape 707"/>
          <p:cNvPicPr preferRelativeResize="0"/>
          <p:nvPr/>
        </p:nvPicPr>
        <p:blipFill>
          <a:blip r:embed="rId4">
            <a:alphaModFix/>
          </a:blip>
          <a:stretch>
            <a:fillRect/>
          </a:stretch>
        </p:blipFill>
        <p:spPr>
          <a:xfrm>
            <a:off x="5218374" y="2829941"/>
            <a:ext cx="3474775" cy="3501134"/>
          </a:xfrm>
          <a:prstGeom prst="rect">
            <a:avLst/>
          </a:prstGeom>
          <a:noFill/>
          <a:ln>
            <a:noFill/>
          </a:ln>
        </p:spPr>
      </p:pic>
      <p:sp>
        <p:nvSpPr>
          <p:cNvPr id="708" name="Shape 708"/>
          <p:cNvSpPr/>
          <p:nvPr/>
        </p:nvSpPr>
        <p:spPr>
          <a:xfrm>
            <a:off x="5875912" y="2837025"/>
            <a:ext cx="2159699" cy="2276700"/>
          </a:xfrm>
          <a:prstGeom prst="noSmoking">
            <a:avLst>
              <a:gd fmla="val 3314" name="adj"/>
            </a:avLst>
          </a:prstGeom>
          <a:solidFill>
            <a:srgbClr val="F05253"/>
          </a:solidFill>
          <a:ln cap="flat" cmpd="sng" w="9525">
            <a:solidFill>
              <a:schemeClr val="dk2"/>
            </a:solidFill>
            <a:prstDash val="dot"/>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709" name="Shape 709"/>
          <p:cNvPicPr preferRelativeResize="0"/>
          <p:nvPr/>
        </p:nvPicPr>
        <p:blipFill>
          <a:blip r:embed="rId5">
            <a:alphaModFix/>
          </a:blip>
          <a:stretch>
            <a:fillRect/>
          </a:stretch>
        </p:blipFill>
        <p:spPr>
          <a:xfrm>
            <a:off x="1851874" y="2821850"/>
            <a:ext cx="3474774" cy="351733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FEFEF"/>
        </a:solidFill>
      </p:bgPr>
    </p:bg>
    <p:spTree>
      <p:nvGrpSpPr>
        <p:cNvPr id="713" name="Shape 713"/>
        <p:cNvGrpSpPr/>
        <p:nvPr/>
      </p:nvGrpSpPr>
      <p:grpSpPr>
        <a:xfrm>
          <a:off x="0" y="0"/>
          <a:ext cx="0" cy="0"/>
          <a:chOff x="0" y="0"/>
          <a:chExt cx="0" cy="0"/>
        </a:xfrm>
      </p:grpSpPr>
      <p:sp>
        <p:nvSpPr>
          <p:cNvPr id="714" name="Shape 714"/>
          <p:cNvSpPr/>
          <p:nvPr/>
        </p:nvSpPr>
        <p:spPr>
          <a:xfrm>
            <a:off x="12275" y="0"/>
            <a:ext cx="9144000" cy="3447300"/>
          </a:xfrm>
          <a:prstGeom prst="rect">
            <a:avLst/>
          </a:prstGeom>
          <a:solidFill>
            <a:srgbClr val="00B39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15" name="Shape 715"/>
          <p:cNvSpPr txBox="1"/>
          <p:nvPr>
            <p:ph idx="4294967295" type="ctrTitle"/>
          </p:nvPr>
        </p:nvSpPr>
        <p:spPr>
          <a:xfrm>
            <a:off x="503000" y="1806325"/>
            <a:ext cx="8190000" cy="1546500"/>
          </a:xfrm>
          <a:prstGeom prst="rect">
            <a:avLst/>
          </a:prstGeom>
        </p:spPr>
        <p:txBody>
          <a:bodyPr anchorCtr="0" anchor="b" bIns="91425" lIns="91425" rIns="91425" tIns="91425">
            <a:noAutofit/>
          </a:bodyPr>
          <a:lstStyle/>
          <a:p>
            <a:pPr lvl="0" rtl="0" algn="ctr">
              <a:spcBef>
                <a:spcPts val="600"/>
              </a:spcBef>
              <a:buClr>
                <a:schemeClr val="dk1"/>
              </a:buClr>
              <a:buSzPct val="30555"/>
              <a:buFont typeface="Arial"/>
              <a:buNone/>
            </a:pPr>
            <a:br>
              <a:rPr b="1" lang="en" sz="3600">
                <a:solidFill>
                  <a:srgbClr val="FFFFFF"/>
                </a:solidFill>
                <a:latin typeface="Open Sans"/>
                <a:ea typeface="Open Sans"/>
                <a:cs typeface="Open Sans"/>
                <a:sym typeface="Open Sans"/>
              </a:rPr>
            </a:br>
            <a:r>
              <a:rPr b="1" lang="en" sz="3600">
                <a:solidFill>
                  <a:srgbClr val="FFFFFF"/>
                </a:solidFill>
                <a:latin typeface="Open Sans"/>
                <a:ea typeface="Open Sans"/>
                <a:cs typeface="Open Sans"/>
                <a:sym typeface="Open Sans"/>
              </a:rPr>
              <a:t>Check for manipulation at the threshold </a:t>
            </a:r>
          </a:p>
        </p:txBody>
      </p:sp>
      <p:sp>
        <p:nvSpPr>
          <p:cNvPr id="716" name="Shape 716"/>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pic>
        <p:nvPicPr>
          <p:cNvPr id="717" name="Shape 717"/>
          <p:cNvPicPr preferRelativeResize="0"/>
          <p:nvPr/>
        </p:nvPicPr>
        <p:blipFill>
          <a:blip r:embed="rId3">
            <a:alphaModFix/>
          </a:blip>
          <a:stretch>
            <a:fillRect/>
          </a:stretch>
        </p:blipFill>
        <p:spPr>
          <a:xfrm>
            <a:off x="8512850" y="165300"/>
            <a:ext cx="524700" cy="524700"/>
          </a:xfrm>
          <a:prstGeom prst="rect">
            <a:avLst/>
          </a:prstGeom>
          <a:noFill/>
          <a:ln>
            <a:noFill/>
          </a:ln>
        </p:spPr>
      </p:pic>
      <p:sp>
        <p:nvSpPr>
          <p:cNvPr id="718" name="Shape 718"/>
          <p:cNvSpPr txBox="1"/>
          <p:nvPr/>
        </p:nvSpPr>
        <p:spPr>
          <a:xfrm>
            <a:off x="793500" y="3634925"/>
            <a:ext cx="8085900" cy="2097000"/>
          </a:xfrm>
          <a:prstGeom prst="rect">
            <a:avLst/>
          </a:prstGeom>
          <a:noFill/>
          <a:ln>
            <a:noFill/>
          </a:ln>
        </p:spPr>
        <p:txBody>
          <a:bodyPr anchorCtr="0" anchor="t" bIns="91425" lIns="91425" rIns="91425" tIns="91425">
            <a:noAutofit/>
          </a:bodyPr>
          <a:lstStyle/>
          <a:p>
            <a:pPr indent="-381000" lvl="0" marL="457200" rtl="0">
              <a:spcBef>
                <a:spcPts val="0"/>
              </a:spcBef>
              <a:buSzPct val="100000"/>
              <a:buAutoNum type="arabicPeriod"/>
            </a:pPr>
            <a:r>
              <a:rPr lang="en" sz="2400"/>
              <a:t>Mass just below ~= Mass just above? </a:t>
            </a:r>
          </a:p>
          <a:p>
            <a:pPr indent="-381000" lvl="0" marL="457200">
              <a:spcBef>
                <a:spcPts val="0"/>
              </a:spcBef>
              <a:buSzPct val="100000"/>
              <a:buAutoNum type="arabicPeriod"/>
            </a:pPr>
            <a:r>
              <a:rPr lang="en" sz="2400"/>
              <a:t>Just below vs. just above similar on key observables?</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FEFEF"/>
        </a:solidFill>
      </p:bgPr>
    </p:bg>
    <p:spTree>
      <p:nvGrpSpPr>
        <p:cNvPr id="722" name="Shape 722"/>
        <p:cNvGrpSpPr/>
        <p:nvPr/>
      </p:nvGrpSpPr>
      <p:grpSpPr>
        <a:xfrm>
          <a:off x="0" y="0"/>
          <a:ext cx="0" cy="0"/>
          <a:chOff x="0" y="0"/>
          <a:chExt cx="0" cy="0"/>
        </a:xfrm>
      </p:grpSpPr>
      <p:sp>
        <p:nvSpPr>
          <p:cNvPr id="723" name="Shape 723"/>
          <p:cNvSpPr txBox="1"/>
          <p:nvPr>
            <p:ph type="title"/>
          </p:nvPr>
        </p:nvSpPr>
        <p:spPr>
          <a:xfrm>
            <a:off x="1634700" y="503300"/>
            <a:ext cx="7299900" cy="860400"/>
          </a:xfrm>
          <a:prstGeom prst="rect">
            <a:avLst/>
          </a:prstGeom>
        </p:spPr>
        <p:txBody>
          <a:bodyPr anchorCtr="0" anchor="b" bIns="91425" lIns="91425" rIns="91425" tIns="91425">
            <a:noAutofit/>
          </a:bodyPr>
          <a:lstStyle/>
          <a:p>
            <a:pPr lvl="0" rtl="0">
              <a:spcBef>
                <a:spcPts val="0"/>
              </a:spcBef>
              <a:buNone/>
            </a:pPr>
            <a:r>
              <a:rPr b="1" lang="en" sz="1800">
                <a:latin typeface="Open Sans"/>
                <a:ea typeface="Open Sans"/>
                <a:cs typeface="Open Sans"/>
                <a:sym typeface="Open Sans"/>
              </a:rPr>
              <a:t>Method 2:</a:t>
            </a:r>
            <a:r>
              <a:rPr lang="en"/>
              <a:t> </a:t>
            </a:r>
            <a:br>
              <a:rPr lang="en"/>
            </a:br>
            <a:r>
              <a:rPr lang="en">
                <a:solidFill>
                  <a:srgbClr val="00B39F"/>
                </a:solidFill>
              </a:rPr>
              <a:t>Internal Validity in RDD</a:t>
            </a:r>
          </a:p>
        </p:txBody>
      </p:sp>
      <p:sp>
        <p:nvSpPr>
          <p:cNvPr id="724" name="Shape 724"/>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725" name="Shape 725"/>
          <p:cNvSpPr/>
          <p:nvPr/>
        </p:nvSpPr>
        <p:spPr>
          <a:xfrm rot="-5400000">
            <a:off x="1151304" y="2449695"/>
            <a:ext cx="138300" cy="68100"/>
          </a:xfrm>
          <a:prstGeom prst="triangle">
            <a:avLst>
              <a:gd fmla="val 50000" name="adj"/>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726" name="Shape 726"/>
          <p:cNvSpPr txBox="1"/>
          <p:nvPr>
            <p:ph idx="1" type="body"/>
          </p:nvPr>
        </p:nvSpPr>
        <p:spPr>
          <a:xfrm>
            <a:off x="1634700" y="1324200"/>
            <a:ext cx="7299900" cy="3056400"/>
          </a:xfrm>
          <a:prstGeom prst="rect">
            <a:avLst/>
          </a:prstGeom>
        </p:spPr>
        <p:txBody>
          <a:bodyPr anchorCtr="0" anchor="t" bIns="91425" lIns="91425" rIns="91425" tIns="91425">
            <a:noAutofit/>
          </a:bodyPr>
          <a:lstStyle/>
          <a:p>
            <a:pPr lvl="0" rtl="0">
              <a:spcBef>
                <a:spcPts val="0"/>
              </a:spcBef>
              <a:buNone/>
            </a:pPr>
            <a:r>
              <a:rPr b="1" lang="en" sz="2400">
                <a:solidFill>
                  <a:schemeClr val="dk1"/>
                </a:solidFill>
              </a:rPr>
              <a:t>Assumption 2: </a:t>
            </a:r>
            <a:r>
              <a:rPr lang="en" sz="2400">
                <a:solidFill>
                  <a:srgbClr val="2A73CC"/>
                </a:solidFill>
              </a:rPr>
              <a:t>No confounding discontinuities </a:t>
            </a:r>
          </a:p>
          <a:p>
            <a:pPr indent="-381000" lvl="0" marL="457200" rtl="0">
              <a:spcBef>
                <a:spcPts val="0"/>
              </a:spcBef>
              <a:buClr>
                <a:schemeClr val="dk1"/>
              </a:buClr>
              <a:buSzPct val="100000"/>
            </a:pPr>
            <a:r>
              <a:rPr lang="en" sz="2400">
                <a:solidFill>
                  <a:schemeClr val="dk1"/>
                </a:solidFill>
              </a:rPr>
              <a:t>Being just above (versus just below) the cutoff should not influence other features</a:t>
            </a:r>
          </a:p>
          <a:p>
            <a:pPr lvl="0" rtl="0">
              <a:spcBef>
                <a:spcPts val="0"/>
              </a:spcBef>
              <a:buNone/>
            </a:pPr>
            <a:r>
              <a:t/>
            </a:r>
            <a:endParaRPr sz="2400">
              <a:solidFill>
                <a:schemeClr val="dk1"/>
              </a:solidFill>
            </a:endParaRPr>
          </a:p>
          <a:p>
            <a:pPr lvl="0">
              <a:spcBef>
                <a:spcPts val="0"/>
              </a:spcBef>
              <a:buNone/>
            </a:pPr>
            <a:r>
              <a:rPr b="1" lang="en" sz="2400">
                <a:solidFill>
                  <a:schemeClr val="dk1"/>
                </a:solidFill>
              </a:rPr>
              <a:t>In example</a:t>
            </a:r>
            <a:r>
              <a:rPr lang="en" sz="2400">
                <a:solidFill>
                  <a:schemeClr val="dk1"/>
                </a:solidFill>
              </a:rPr>
              <a:t>: Assumes passing is the only differentiator between a 60 and a 70</a:t>
            </a:r>
          </a:p>
          <a:p>
            <a:pPr lvl="0" rtl="0">
              <a:spcBef>
                <a:spcPts val="0"/>
              </a:spcBef>
              <a:buNone/>
            </a:pPr>
            <a:r>
              <a:t/>
            </a:r>
            <a:endParaRPr sz="2400">
              <a:solidFill>
                <a:schemeClr val="dk1"/>
              </a:solidFill>
            </a:endParaRPr>
          </a:p>
          <a:p>
            <a:pPr lvl="0" rtl="0">
              <a:spcBef>
                <a:spcPts val="0"/>
              </a:spcBef>
              <a:buNone/>
            </a:pPr>
            <a:r>
              <a:t/>
            </a:r>
            <a:endParaRPr sz="2400">
              <a:solidFill>
                <a:schemeClr val="dk1"/>
              </a:solidFill>
            </a:endParaRPr>
          </a:p>
          <a:p>
            <a:pPr lvl="0" rtl="0">
              <a:spcBef>
                <a:spcPts val="0"/>
              </a:spcBef>
              <a:buNone/>
            </a:pPr>
            <a:r>
              <a:t/>
            </a:r>
            <a:endParaRPr>
              <a:solidFill>
                <a:schemeClr val="dk1"/>
              </a:solidFill>
            </a:endParaRPr>
          </a:p>
        </p:txBody>
      </p:sp>
      <p:sp>
        <p:nvSpPr>
          <p:cNvPr id="727" name="Shape 727"/>
          <p:cNvSpPr txBox="1"/>
          <p:nvPr/>
        </p:nvSpPr>
        <p:spPr>
          <a:xfrm>
            <a:off x="-1" y="1139066"/>
            <a:ext cx="1241700" cy="1198800"/>
          </a:xfrm>
          <a:prstGeom prst="rect">
            <a:avLst/>
          </a:prstGeom>
          <a:noFill/>
          <a:ln>
            <a:noFill/>
          </a:ln>
        </p:spPr>
        <p:txBody>
          <a:bodyPr anchorCtr="0" anchor="t" bIns="91425" lIns="91425" rIns="91425" tIns="91425">
            <a:noAutofit/>
          </a:bodyPr>
          <a:lstStyle/>
          <a:p>
            <a:pPr lvl="0" rtl="0" algn="r">
              <a:spcBef>
                <a:spcPts val="0"/>
              </a:spcBef>
              <a:buNone/>
            </a:pPr>
            <a:r>
              <a:rPr b="1" lang="en" sz="1000">
                <a:solidFill>
                  <a:srgbClr val="FFFFFF"/>
                </a:solidFill>
                <a:latin typeface="Open Sans"/>
                <a:ea typeface="Open Sans"/>
                <a:cs typeface="Open Sans"/>
                <a:sym typeface="Open Sans"/>
              </a:rPr>
              <a:t>Method 1: </a:t>
            </a:r>
            <a:r>
              <a:rPr lang="en" sz="1000">
                <a:solidFill>
                  <a:srgbClr val="FFFFFF"/>
                </a:solidFill>
                <a:latin typeface="Open Sans"/>
                <a:ea typeface="Open Sans"/>
                <a:cs typeface="Open Sans"/>
                <a:sym typeface="Open Sans"/>
              </a:rPr>
              <a:t>Controlled Regression</a:t>
            </a:r>
          </a:p>
        </p:txBody>
      </p:sp>
      <p:sp>
        <p:nvSpPr>
          <p:cNvPr id="728" name="Shape 728"/>
          <p:cNvSpPr txBox="1"/>
          <p:nvPr/>
        </p:nvSpPr>
        <p:spPr>
          <a:xfrm>
            <a:off x="17927" y="2257500"/>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2: </a:t>
            </a:r>
            <a:r>
              <a:rPr lang="en" sz="1000">
                <a:solidFill>
                  <a:srgbClr val="FFFFFF"/>
                </a:solidFill>
                <a:latin typeface="Open Sans"/>
                <a:ea typeface="Open Sans"/>
                <a:cs typeface="Open Sans"/>
                <a:sym typeface="Open Sans"/>
              </a:rPr>
              <a:t>Regression Discontinuity Design</a:t>
            </a:r>
          </a:p>
        </p:txBody>
      </p:sp>
      <p:sp>
        <p:nvSpPr>
          <p:cNvPr id="729" name="Shape 729"/>
          <p:cNvSpPr txBox="1"/>
          <p:nvPr/>
        </p:nvSpPr>
        <p:spPr>
          <a:xfrm>
            <a:off x="17927" y="3375963"/>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3: </a:t>
            </a:r>
            <a:r>
              <a:rPr lang="en" sz="1000">
                <a:solidFill>
                  <a:srgbClr val="FFFFFF"/>
                </a:solidFill>
                <a:latin typeface="Open Sans"/>
                <a:ea typeface="Open Sans"/>
                <a:cs typeface="Open Sans"/>
                <a:sym typeface="Open Sans"/>
              </a:rPr>
              <a:t>Difference-in-</a:t>
            </a:r>
            <a:br>
              <a:rPr lang="en" sz="1000">
                <a:solidFill>
                  <a:srgbClr val="FFFFFF"/>
                </a:solidFill>
                <a:latin typeface="Open Sans"/>
                <a:ea typeface="Open Sans"/>
                <a:cs typeface="Open Sans"/>
                <a:sym typeface="Open Sans"/>
              </a:rPr>
            </a:br>
            <a:r>
              <a:rPr lang="en" sz="1000">
                <a:solidFill>
                  <a:srgbClr val="FFFFFF"/>
                </a:solidFill>
                <a:latin typeface="Open Sans"/>
                <a:ea typeface="Open Sans"/>
                <a:cs typeface="Open Sans"/>
                <a:sym typeface="Open Sans"/>
              </a:rPr>
              <a:t>Differences</a:t>
            </a:r>
          </a:p>
          <a:p>
            <a:pPr lvl="0" rtl="0" algn="r">
              <a:spcBef>
                <a:spcPts val="0"/>
              </a:spcBef>
              <a:buNone/>
            </a:pPr>
            <a:r>
              <a:t/>
            </a:r>
            <a:endParaRPr b="1" sz="1000">
              <a:solidFill>
                <a:srgbClr val="FFFFFF"/>
              </a:solidFill>
              <a:latin typeface="Open Sans"/>
              <a:ea typeface="Open Sans"/>
              <a:cs typeface="Open Sans"/>
              <a:sym typeface="Open Sans"/>
            </a:endParaRPr>
          </a:p>
        </p:txBody>
      </p:sp>
      <p:sp>
        <p:nvSpPr>
          <p:cNvPr id="730" name="Shape 730"/>
          <p:cNvSpPr txBox="1"/>
          <p:nvPr/>
        </p:nvSpPr>
        <p:spPr>
          <a:xfrm>
            <a:off x="7671" y="4494427"/>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4: </a:t>
            </a:r>
            <a:r>
              <a:rPr lang="en" sz="1000">
                <a:solidFill>
                  <a:srgbClr val="FFFFFF"/>
                </a:solidFill>
                <a:latin typeface="Open Sans"/>
                <a:ea typeface="Open Sans"/>
                <a:cs typeface="Open Sans"/>
                <a:sym typeface="Open Sans"/>
              </a:rPr>
              <a:t>Fixed Effects Regression</a:t>
            </a:r>
          </a:p>
          <a:p>
            <a:pPr lvl="0" rtl="0" algn="r">
              <a:spcBef>
                <a:spcPts val="0"/>
              </a:spcBef>
              <a:buNone/>
            </a:pPr>
            <a:r>
              <a:t/>
            </a:r>
            <a:endParaRPr b="1" sz="1000">
              <a:solidFill>
                <a:srgbClr val="FFFFFF"/>
              </a:solidFill>
              <a:latin typeface="Open Sans"/>
              <a:ea typeface="Open Sans"/>
              <a:cs typeface="Open Sans"/>
              <a:sym typeface="Open Sans"/>
            </a:endParaRPr>
          </a:p>
        </p:txBody>
      </p:sp>
      <p:sp>
        <p:nvSpPr>
          <p:cNvPr id="731" name="Shape 731"/>
          <p:cNvSpPr txBox="1"/>
          <p:nvPr/>
        </p:nvSpPr>
        <p:spPr>
          <a:xfrm>
            <a:off x="0" y="5498600"/>
            <a:ext cx="1242300" cy="1198800"/>
          </a:xfrm>
          <a:prstGeom prst="rect">
            <a:avLst/>
          </a:prstGeom>
          <a:noFill/>
          <a:ln>
            <a:noFill/>
          </a:ln>
        </p:spPr>
        <p:txBody>
          <a:bodyPr anchorCtr="0" anchor="t" bIns="91425" lIns="91425" rIns="91425" tIns="91425">
            <a:noAutofit/>
          </a:bodyPr>
          <a:lstStyle/>
          <a:p>
            <a:pPr lvl="0" rtl="0" algn="r">
              <a:spcBef>
                <a:spcPts val="0"/>
              </a:spcBef>
              <a:buNone/>
            </a:pPr>
            <a:r>
              <a:rPr b="1" lang="en" sz="1000">
                <a:solidFill>
                  <a:srgbClr val="FFFFFF"/>
                </a:solidFill>
                <a:latin typeface="Open Sans"/>
                <a:ea typeface="Open Sans"/>
                <a:cs typeface="Open Sans"/>
                <a:sym typeface="Open Sans"/>
              </a:rPr>
              <a:t>Method 5: </a:t>
            </a:r>
            <a:r>
              <a:rPr lang="en" sz="1000">
                <a:solidFill>
                  <a:srgbClr val="FFFFFF"/>
                </a:solidFill>
                <a:latin typeface="Open Sans"/>
                <a:ea typeface="Open Sans"/>
                <a:cs typeface="Open Sans"/>
                <a:sym typeface="Open Sans"/>
              </a:rPr>
              <a:t>Instrumental Variables</a:t>
            </a:r>
            <a:r>
              <a:rPr b="1" lang="en" sz="1000">
                <a:solidFill>
                  <a:srgbClr val="FFFFFF"/>
                </a:solidFill>
                <a:latin typeface="Open Sans"/>
                <a:ea typeface="Open Sans"/>
                <a:cs typeface="Open Sans"/>
                <a:sym typeface="Open Sans"/>
              </a:rPr>
              <a:t> </a:t>
            </a:r>
          </a:p>
        </p:txBody>
      </p:sp>
      <p:pic>
        <p:nvPicPr>
          <p:cNvPr id="732" name="Shape 732"/>
          <p:cNvPicPr preferRelativeResize="0"/>
          <p:nvPr/>
        </p:nvPicPr>
        <p:blipFill>
          <a:blip r:embed="rId3">
            <a:alphaModFix/>
          </a:blip>
          <a:stretch>
            <a:fillRect/>
          </a:stretch>
        </p:blipFill>
        <p:spPr>
          <a:xfrm>
            <a:off x="8497524" y="261517"/>
            <a:ext cx="437077" cy="43707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FEFEF"/>
        </a:solidFill>
      </p:bgPr>
    </p:bg>
    <p:spTree>
      <p:nvGrpSpPr>
        <p:cNvPr id="401" name="Shape 401"/>
        <p:cNvGrpSpPr/>
        <p:nvPr/>
      </p:nvGrpSpPr>
      <p:grpSpPr>
        <a:xfrm>
          <a:off x="0" y="0"/>
          <a:ext cx="0" cy="0"/>
          <a:chOff x="0" y="0"/>
          <a:chExt cx="0" cy="0"/>
        </a:xfrm>
      </p:grpSpPr>
      <p:sp>
        <p:nvSpPr>
          <p:cNvPr id="402" name="Shape 402"/>
          <p:cNvSpPr txBox="1"/>
          <p:nvPr>
            <p:ph idx="4294967295" type="title"/>
          </p:nvPr>
        </p:nvSpPr>
        <p:spPr>
          <a:xfrm>
            <a:off x="317224" y="662325"/>
            <a:ext cx="8729700" cy="1598100"/>
          </a:xfrm>
          <a:prstGeom prst="rect">
            <a:avLst/>
          </a:prstGeom>
        </p:spPr>
        <p:txBody>
          <a:bodyPr anchorCtr="0" anchor="t" bIns="91425" lIns="91425" rIns="91425" tIns="91425">
            <a:noAutofit/>
          </a:bodyPr>
          <a:lstStyle/>
          <a:p>
            <a:pPr lvl="0" rtl="0">
              <a:spcBef>
                <a:spcPts val="0"/>
              </a:spcBef>
              <a:buNone/>
            </a:pPr>
            <a:r>
              <a:rPr b="1" lang="en" sz="3600">
                <a:solidFill>
                  <a:srgbClr val="3279CB"/>
                </a:solidFill>
                <a:latin typeface="Merriweather"/>
                <a:ea typeface="Merriweather"/>
                <a:cs typeface="Merriweather"/>
                <a:sym typeface="Merriweather"/>
              </a:rPr>
              <a:t>Does X drive Y?</a:t>
            </a:r>
          </a:p>
        </p:txBody>
      </p:sp>
      <p:sp>
        <p:nvSpPr>
          <p:cNvPr id="403" name="Shape 403"/>
          <p:cNvSpPr txBox="1"/>
          <p:nvPr>
            <p:ph idx="4294967295" type="body"/>
          </p:nvPr>
        </p:nvSpPr>
        <p:spPr>
          <a:xfrm>
            <a:off x="317225" y="1993175"/>
            <a:ext cx="8640000" cy="4574400"/>
          </a:xfrm>
          <a:prstGeom prst="rect">
            <a:avLst/>
          </a:prstGeom>
        </p:spPr>
        <p:txBody>
          <a:bodyPr anchorCtr="0" anchor="t" bIns="91425" lIns="91425" rIns="91425" tIns="91425">
            <a:noAutofit/>
          </a:bodyPr>
          <a:lstStyle/>
          <a:p>
            <a:pPr indent="-419100" lvl="0" marL="457200" rtl="0">
              <a:lnSpc>
                <a:spcPct val="150000"/>
              </a:lnSpc>
              <a:spcBef>
                <a:spcPts val="0"/>
              </a:spcBef>
              <a:buClr>
                <a:srgbClr val="000000"/>
              </a:buClr>
              <a:buSzPct val="100000"/>
              <a:buFont typeface="Open Sans"/>
              <a:buChar char="●"/>
            </a:pPr>
            <a:r>
              <a:rPr lang="en" sz="3000">
                <a:solidFill>
                  <a:srgbClr val="000000"/>
                </a:solidFill>
                <a:latin typeface="Open Sans"/>
                <a:ea typeface="Open Sans"/>
                <a:cs typeface="Open Sans"/>
                <a:sym typeface="Open Sans"/>
              </a:rPr>
              <a:t>Did PR coverage drive sign-ups? </a:t>
            </a:r>
          </a:p>
          <a:p>
            <a:pPr indent="-419100" lvl="0" marL="457200" rtl="0">
              <a:lnSpc>
                <a:spcPct val="150000"/>
              </a:lnSpc>
              <a:spcBef>
                <a:spcPts val="0"/>
              </a:spcBef>
              <a:buClr>
                <a:srgbClr val="000000"/>
              </a:buClr>
              <a:buSzPct val="100000"/>
              <a:buFont typeface="Open Sans"/>
              <a:buChar char="●"/>
            </a:pPr>
            <a:r>
              <a:rPr lang="en" sz="3000">
                <a:solidFill>
                  <a:srgbClr val="000000"/>
                </a:solidFill>
                <a:latin typeface="Open Sans"/>
                <a:ea typeface="Open Sans"/>
                <a:cs typeface="Open Sans"/>
                <a:sym typeface="Open Sans"/>
              </a:rPr>
              <a:t>Does mobile app improve retention? </a:t>
            </a:r>
          </a:p>
          <a:p>
            <a:pPr indent="-419100" lvl="0" marL="457200" rtl="0">
              <a:lnSpc>
                <a:spcPct val="150000"/>
              </a:lnSpc>
              <a:spcBef>
                <a:spcPts val="0"/>
              </a:spcBef>
              <a:buClr>
                <a:srgbClr val="000000"/>
              </a:buClr>
              <a:buSzPct val="100000"/>
              <a:buFont typeface="Open Sans"/>
              <a:buChar char="●"/>
            </a:pPr>
            <a:r>
              <a:rPr lang="en" sz="3000">
                <a:solidFill>
                  <a:srgbClr val="000000"/>
                </a:solidFill>
                <a:latin typeface="Open Sans"/>
                <a:ea typeface="Open Sans"/>
                <a:cs typeface="Open Sans"/>
                <a:sym typeface="Open Sans"/>
              </a:rPr>
              <a:t>Does customer support increase sales?</a:t>
            </a:r>
          </a:p>
          <a:p>
            <a:pPr indent="-419100" lvl="0" marL="457200" rtl="0">
              <a:lnSpc>
                <a:spcPct val="150000"/>
              </a:lnSpc>
              <a:spcBef>
                <a:spcPts val="0"/>
              </a:spcBef>
              <a:buClr>
                <a:srgbClr val="000000"/>
              </a:buClr>
              <a:buSzPct val="100000"/>
              <a:buFont typeface="Open Sans"/>
              <a:buChar char="●"/>
            </a:pPr>
            <a:r>
              <a:rPr lang="en" sz="3000">
                <a:solidFill>
                  <a:srgbClr val="000000"/>
                </a:solidFill>
                <a:latin typeface="Open Sans"/>
                <a:ea typeface="Open Sans"/>
                <a:cs typeface="Open Sans"/>
                <a:sym typeface="Open Sans"/>
              </a:rPr>
              <a:t>Would lowering price increase revenues?</a:t>
            </a:r>
          </a:p>
          <a:p>
            <a:pPr indent="-419100" lvl="0" marL="457200" rtl="0">
              <a:lnSpc>
                <a:spcPct val="150000"/>
              </a:lnSpc>
              <a:spcBef>
                <a:spcPts val="0"/>
              </a:spcBef>
              <a:buClr>
                <a:srgbClr val="000000"/>
              </a:buClr>
              <a:buSzPct val="100000"/>
              <a:buFont typeface="Open Sans"/>
              <a:buChar char="●"/>
            </a:pPr>
            <a:r>
              <a:rPr lang="en" sz="3000">
                <a:solidFill>
                  <a:srgbClr val="000000"/>
                </a:solidFill>
                <a:latin typeface="Open Sans"/>
                <a:ea typeface="Open Sans"/>
                <a:cs typeface="Open Sans"/>
                <a:sym typeface="Open Sans"/>
              </a:rPr>
              <a:t>... </a:t>
            </a:r>
          </a:p>
          <a:p>
            <a:pPr lvl="0" rtl="0">
              <a:lnSpc>
                <a:spcPct val="100000"/>
              </a:lnSpc>
              <a:spcBef>
                <a:spcPts val="0"/>
              </a:spcBef>
              <a:buNone/>
            </a:pPr>
            <a:r>
              <a:rPr i="1" lang="en" sz="3000">
                <a:solidFill>
                  <a:srgbClr val="000000"/>
                </a:solidFill>
                <a:latin typeface="Open Sans"/>
                <a:ea typeface="Open Sans"/>
                <a:cs typeface="Open Sans"/>
                <a:sym typeface="Open Sans"/>
              </a:rPr>
              <a:t>Inspired by work with</a:t>
            </a:r>
            <a:r>
              <a:rPr i="1" lang="en" sz="3000" u="sng">
                <a:solidFill>
                  <a:schemeClr val="hlink"/>
                </a:solidFill>
                <a:latin typeface="Open Sans"/>
                <a:ea typeface="Open Sans"/>
                <a:cs typeface="Open Sans"/>
                <a:sym typeface="Open Sans"/>
                <a:hlinkClick r:id="rId3"/>
              </a:rPr>
              <a:t> Duncan Gilchrist</a:t>
            </a:r>
            <a:r>
              <a:rPr i="1" lang="en" sz="3000">
                <a:solidFill>
                  <a:srgbClr val="000000"/>
                </a:solidFill>
                <a:latin typeface="Open Sans"/>
                <a:ea typeface="Open Sans"/>
                <a:cs typeface="Open Sans"/>
                <a:sym typeface="Open Sans"/>
              </a:rPr>
              <a:t>, Economist and Data Scientist @ Wealthfront</a:t>
            </a:r>
          </a:p>
        </p:txBody>
      </p:sp>
      <p:pic>
        <p:nvPicPr>
          <p:cNvPr id="404" name="Shape 404"/>
          <p:cNvPicPr preferRelativeResize="0"/>
          <p:nvPr/>
        </p:nvPicPr>
        <p:blipFill>
          <a:blip r:embed="rId4">
            <a:alphaModFix/>
          </a:blip>
          <a:stretch>
            <a:fillRect/>
          </a:stretch>
        </p:blipFill>
        <p:spPr>
          <a:xfrm>
            <a:off x="8281022" y="235575"/>
            <a:ext cx="676200" cy="6761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FEFEF"/>
        </a:solidFill>
      </p:bgPr>
    </p:bg>
    <p:spTree>
      <p:nvGrpSpPr>
        <p:cNvPr id="736" name="Shape 736"/>
        <p:cNvGrpSpPr/>
        <p:nvPr/>
      </p:nvGrpSpPr>
      <p:grpSpPr>
        <a:xfrm>
          <a:off x="0" y="0"/>
          <a:ext cx="0" cy="0"/>
          <a:chOff x="0" y="0"/>
          <a:chExt cx="0" cy="0"/>
        </a:xfrm>
      </p:grpSpPr>
      <p:sp>
        <p:nvSpPr>
          <p:cNvPr id="737" name="Shape 737"/>
          <p:cNvSpPr/>
          <p:nvPr/>
        </p:nvSpPr>
        <p:spPr>
          <a:xfrm>
            <a:off x="12275" y="0"/>
            <a:ext cx="9144000" cy="3447300"/>
          </a:xfrm>
          <a:prstGeom prst="rect">
            <a:avLst/>
          </a:prstGeom>
          <a:solidFill>
            <a:srgbClr val="00B39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38" name="Shape 738"/>
          <p:cNvSpPr txBox="1"/>
          <p:nvPr>
            <p:ph idx="4294967295" type="ctrTitle"/>
          </p:nvPr>
        </p:nvSpPr>
        <p:spPr>
          <a:xfrm>
            <a:off x="503000" y="1806325"/>
            <a:ext cx="8190000" cy="1546500"/>
          </a:xfrm>
          <a:prstGeom prst="rect">
            <a:avLst/>
          </a:prstGeom>
        </p:spPr>
        <p:txBody>
          <a:bodyPr anchorCtr="0" anchor="b" bIns="91425" lIns="91425" rIns="91425" tIns="91425">
            <a:noAutofit/>
          </a:bodyPr>
          <a:lstStyle/>
          <a:p>
            <a:pPr lvl="0" rtl="0" algn="ctr">
              <a:spcBef>
                <a:spcPts val="600"/>
              </a:spcBef>
              <a:buClr>
                <a:schemeClr val="dk1"/>
              </a:buClr>
              <a:buSzPct val="30555"/>
              <a:buFont typeface="Arial"/>
              <a:buNone/>
            </a:pPr>
            <a:br>
              <a:rPr b="1" lang="en" sz="3600">
                <a:solidFill>
                  <a:srgbClr val="FFFFFF"/>
                </a:solidFill>
                <a:latin typeface="Open Sans"/>
                <a:ea typeface="Open Sans"/>
                <a:cs typeface="Open Sans"/>
                <a:sym typeface="Open Sans"/>
              </a:rPr>
            </a:br>
            <a:r>
              <a:rPr b="1" lang="en" sz="3600">
                <a:solidFill>
                  <a:srgbClr val="FFFFFF"/>
                </a:solidFill>
                <a:latin typeface="Open Sans"/>
                <a:ea typeface="Open Sans"/>
                <a:cs typeface="Open Sans"/>
                <a:sym typeface="Open Sans"/>
              </a:rPr>
              <a:t>Watch out for confounding discontinuities</a:t>
            </a:r>
          </a:p>
        </p:txBody>
      </p:sp>
      <p:sp>
        <p:nvSpPr>
          <p:cNvPr id="739" name="Shape 739"/>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pic>
        <p:nvPicPr>
          <p:cNvPr id="740" name="Shape 740"/>
          <p:cNvPicPr preferRelativeResize="0"/>
          <p:nvPr/>
        </p:nvPicPr>
        <p:blipFill>
          <a:blip r:embed="rId3">
            <a:alphaModFix/>
          </a:blip>
          <a:stretch>
            <a:fillRect/>
          </a:stretch>
        </p:blipFill>
        <p:spPr>
          <a:xfrm>
            <a:off x="8512850" y="165300"/>
            <a:ext cx="524700" cy="5247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FEFEF"/>
        </a:solidFill>
      </p:bgPr>
    </p:bg>
    <p:spTree>
      <p:nvGrpSpPr>
        <p:cNvPr id="744" name="Shape 744"/>
        <p:cNvGrpSpPr/>
        <p:nvPr/>
      </p:nvGrpSpPr>
      <p:grpSpPr>
        <a:xfrm>
          <a:off x="0" y="0"/>
          <a:ext cx="0" cy="0"/>
          <a:chOff x="0" y="0"/>
          <a:chExt cx="0" cy="0"/>
        </a:xfrm>
      </p:grpSpPr>
      <p:sp>
        <p:nvSpPr>
          <p:cNvPr id="745" name="Shape 745"/>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graphicFrame>
        <p:nvGraphicFramePr>
          <p:cNvPr id="746" name="Shape 746"/>
          <p:cNvGraphicFramePr/>
          <p:nvPr/>
        </p:nvGraphicFramePr>
        <p:xfrm>
          <a:off x="140790" y="1887275"/>
          <a:ext cx="3000000" cy="3000000"/>
        </p:xfrm>
        <a:graphic>
          <a:graphicData uri="http://schemas.openxmlformats.org/drawingml/2006/table">
            <a:tbl>
              <a:tblPr>
                <a:noFill/>
                <a:tableStyleId>{75D4F22D-3D51-4BD7-AE51-DFB9DEF3CFAC}</a:tableStyleId>
              </a:tblPr>
              <a:tblGrid>
                <a:gridCol w="1805250"/>
                <a:gridCol w="3083075"/>
                <a:gridCol w="3706350"/>
              </a:tblGrid>
              <a:tr h="678525">
                <a:tc>
                  <a:txBody>
                    <a:bodyPr>
                      <a:noAutofit/>
                    </a:bodyPr>
                    <a:lstStyle/>
                    <a:p>
                      <a:pPr lvl="0" rtl="0">
                        <a:spcBef>
                          <a:spcPts val="0"/>
                        </a:spcBef>
                        <a:buNone/>
                      </a:pPr>
                      <a:r>
                        <a:rPr b="1" lang="en" sz="2400">
                          <a:solidFill>
                            <a:srgbClr val="FFFFFF"/>
                          </a:solidFill>
                          <a:latin typeface="Open Sans"/>
                          <a:ea typeface="Open Sans"/>
                          <a:cs typeface="Open Sans"/>
                          <a:sym typeface="Open Sans"/>
                        </a:rPr>
                        <a:t>Type</a:t>
                      </a:r>
                    </a:p>
                  </a:txBody>
                  <a:tcPr marT="121900" marB="121900" marR="91425" marL="91425">
                    <a:lnL cap="flat" cmpd="sng" w="28575">
                      <a:solidFill>
                        <a:srgbClr val="9E9E9E"/>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28575">
                      <a:solidFill>
                        <a:srgbClr val="9E9E9E"/>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rgbClr val="00B39F"/>
                    </a:solidFill>
                  </a:tcPr>
                </a:tc>
                <a:tc>
                  <a:txBody>
                    <a:bodyPr>
                      <a:noAutofit/>
                    </a:bodyPr>
                    <a:lstStyle/>
                    <a:p>
                      <a:pPr lvl="0" rtl="0">
                        <a:spcBef>
                          <a:spcPts val="0"/>
                        </a:spcBef>
                        <a:buNone/>
                      </a:pPr>
                      <a:r>
                        <a:rPr b="1" lang="en" sz="2400">
                          <a:solidFill>
                            <a:srgbClr val="FFFFFF"/>
                          </a:solidFill>
                          <a:latin typeface="Open Sans"/>
                          <a:ea typeface="Open Sans"/>
                          <a:cs typeface="Open Sans"/>
                          <a:sym typeface="Open Sans"/>
                        </a:rPr>
                        <a:t>Definition</a:t>
                      </a:r>
                    </a:p>
                  </a:txBody>
                  <a:tcPr marT="121900" marB="121900"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28575">
                      <a:solidFill>
                        <a:srgbClr val="9E9E9E"/>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rgbClr val="00B39F"/>
                    </a:solidFill>
                  </a:tcPr>
                </a:tc>
                <a:tc>
                  <a:txBody>
                    <a:bodyPr>
                      <a:noAutofit/>
                    </a:bodyPr>
                    <a:lstStyle/>
                    <a:p>
                      <a:pPr lvl="0" rtl="0">
                        <a:spcBef>
                          <a:spcPts val="0"/>
                        </a:spcBef>
                        <a:buNone/>
                      </a:pPr>
                      <a:r>
                        <a:rPr b="1" lang="en" sz="2400">
                          <a:solidFill>
                            <a:srgbClr val="FFFFFF"/>
                          </a:solidFill>
                          <a:latin typeface="Open Sans"/>
                          <a:ea typeface="Open Sans"/>
                          <a:cs typeface="Open Sans"/>
                          <a:sym typeface="Open Sans"/>
                        </a:rPr>
                        <a:t>Assumptions</a:t>
                      </a:r>
                    </a:p>
                  </a:txBody>
                  <a:tcPr marT="121900" marB="121900" marR="91425" marL="91425">
                    <a:lnL cap="flat" cmpd="sng" w="9525">
                      <a:solidFill>
                        <a:srgbClr val="9E9E9E">
                          <a:alpha val="0"/>
                        </a:srgbClr>
                      </a:solidFill>
                      <a:prstDash val="solid"/>
                      <a:round/>
                      <a:headEnd len="med" w="med" type="none"/>
                      <a:tailEnd len="med" w="med" type="none"/>
                    </a:lnL>
                    <a:lnR cap="flat" cmpd="sng" w="28575">
                      <a:solidFill>
                        <a:srgbClr val="9E9E9E"/>
                      </a:solidFill>
                      <a:prstDash val="solid"/>
                      <a:round/>
                      <a:headEnd len="med" w="med" type="none"/>
                      <a:tailEnd len="med" w="med" type="none"/>
                    </a:lnR>
                    <a:lnT cap="flat" cmpd="sng" w="28575">
                      <a:solidFill>
                        <a:srgbClr val="9E9E9E"/>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rgbClr val="00B39F"/>
                    </a:solidFill>
                  </a:tcPr>
                </a:tc>
              </a:tr>
              <a:tr h="1113375">
                <a:tc>
                  <a:txBody>
                    <a:bodyPr>
                      <a:noAutofit/>
                    </a:bodyPr>
                    <a:lstStyle/>
                    <a:p>
                      <a:pPr lvl="0" rtl="0">
                        <a:spcBef>
                          <a:spcPts val="0"/>
                        </a:spcBef>
                        <a:buNone/>
                      </a:pPr>
                      <a:r>
                        <a:rPr lang="en" sz="2400">
                          <a:solidFill>
                            <a:srgbClr val="9E9E9E"/>
                          </a:solidFill>
                          <a:latin typeface="Open Sans"/>
                          <a:ea typeface="Open Sans"/>
                          <a:cs typeface="Open Sans"/>
                          <a:sym typeface="Open Sans"/>
                        </a:rPr>
                        <a:t>Internal validity</a:t>
                      </a:r>
                    </a:p>
                  </a:txBody>
                  <a:tcPr marT="121900" marB="121900" marR="91425" marL="91425">
                    <a:lnL cap="flat" cmpd="sng" w="28575">
                      <a:solidFill>
                        <a:srgbClr val="9E9E9E"/>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rgbClr val="FFFFFF"/>
                    </a:solidFill>
                  </a:tcPr>
                </a:tc>
                <a:tc>
                  <a:txBody>
                    <a:bodyPr>
                      <a:noAutofit/>
                    </a:bodyPr>
                    <a:lstStyle/>
                    <a:p>
                      <a:pPr lvl="0" rtl="0">
                        <a:spcBef>
                          <a:spcPts val="0"/>
                        </a:spcBef>
                        <a:buNone/>
                      </a:pPr>
                      <a:r>
                        <a:rPr lang="en" sz="2400">
                          <a:solidFill>
                            <a:srgbClr val="9E9E9E"/>
                          </a:solidFill>
                          <a:latin typeface="Open Sans"/>
                          <a:ea typeface="Open Sans"/>
                          <a:cs typeface="Open Sans"/>
                          <a:sym typeface="Open Sans"/>
                        </a:rPr>
                        <a:t>Unbiased for subpopulation studied</a:t>
                      </a:r>
                    </a:p>
                  </a:txBody>
                  <a:tcPr marT="121900" marB="121900"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rgbClr val="FFFFFF"/>
                    </a:solidFill>
                  </a:tcPr>
                </a:tc>
                <a:tc>
                  <a:txBody>
                    <a:bodyPr>
                      <a:noAutofit/>
                    </a:bodyPr>
                    <a:lstStyle/>
                    <a:p>
                      <a:pPr indent="-381000" lvl="0" marL="457200" rtl="0">
                        <a:spcBef>
                          <a:spcPts val="0"/>
                        </a:spcBef>
                        <a:buClr>
                          <a:srgbClr val="9E9E9E"/>
                        </a:buClr>
                        <a:buSzPct val="100000"/>
                        <a:buFont typeface="Open Sans"/>
                        <a:buAutoNum type="arabicPeriod"/>
                      </a:pPr>
                      <a:r>
                        <a:rPr lang="en" sz="2400">
                          <a:solidFill>
                            <a:srgbClr val="9E9E9E"/>
                          </a:solidFill>
                          <a:latin typeface="Open Sans"/>
                          <a:ea typeface="Open Sans"/>
                          <a:cs typeface="Open Sans"/>
                          <a:sym typeface="Open Sans"/>
                        </a:rPr>
                        <a:t>Imprecise control of assignment</a:t>
                      </a:r>
                    </a:p>
                    <a:p>
                      <a:pPr indent="-381000" lvl="0" marL="457200" rtl="0">
                        <a:spcBef>
                          <a:spcPts val="0"/>
                        </a:spcBef>
                        <a:buClr>
                          <a:srgbClr val="9E9E9E"/>
                        </a:buClr>
                        <a:buSzPct val="100000"/>
                        <a:buFont typeface="Open Sans"/>
                        <a:buAutoNum type="arabicPeriod"/>
                      </a:pPr>
                      <a:r>
                        <a:rPr lang="en" sz="2400">
                          <a:solidFill>
                            <a:srgbClr val="9E9E9E"/>
                          </a:solidFill>
                          <a:latin typeface="Open Sans"/>
                          <a:ea typeface="Open Sans"/>
                          <a:cs typeface="Open Sans"/>
                          <a:sym typeface="Open Sans"/>
                        </a:rPr>
                        <a:t>No confounding discontinuities</a:t>
                      </a:r>
                    </a:p>
                  </a:txBody>
                  <a:tcPr marT="121900" marB="121900" marR="91425" marL="91425">
                    <a:lnL cap="flat" cmpd="sng" w="9525">
                      <a:solidFill>
                        <a:srgbClr val="9E9E9E">
                          <a:alpha val="0"/>
                        </a:srgbClr>
                      </a:solidFill>
                      <a:prstDash val="solid"/>
                      <a:round/>
                      <a:headEnd len="med" w="med" type="none"/>
                      <a:tailEnd len="med" w="med" type="none"/>
                    </a:lnL>
                    <a:lnR cap="flat" cmpd="sng" w="28575">
                      <a:solidFill>
                        <a:srgbClr val="9E9E9E"/>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rgbClr val="FFFFFF"/>
                    </a:solidFill>
                  </a:tcPr>
                </a:tc>
              </a:tr>
              <a:tr h="1113375">
                <a:tc>
                  <a:txBody>
                    <a:bodyPr>
                      <a:noAutofit/>
                    </a:bodyPr>
                    <a:lstStyle/>
                    <a:p>
                      <a:pPr lvl="0" rtl="0">
                        <a:spcBef>
                          <a:spcPts val="0"/>
                        </a:spcBef>
                        <a:buNone/>
                      </a:pPr>
                      <a:r>
                        <a:rPr lang="en" sz="2400">
                          <a:solidFill>
                            <a:srgbClr val="2A73CC"/>
                          </a:solidFill>
                          <a:latin typeface="Open Sans"/>
                          <a:ea typeface="Open Sans"/>
                          <a:cs typeface="Open Sans"/>
                          <a:sym typeface="Open Sans"/>
                        </a:rPr>
                        <a:t>External</a:t>
                      </a:r>
                      <a:r>
                        <a:rPr lang="en" sz="2400">
                          <a:latin typeface="Open Sans"/>
                          <a:ea typeface="Open Sans"/>
                          <a:cs typeface="Open Sans"/>
                          <a:sym typeface="Open Sans"/>
                        </a:rPr>
                        <a:t> validity</a:t>
                      </a:r>
                    </a:p>
                  </a:txBody>
                  <a:tcPr marT="121900" marB="121900" marR="91425" marL="91425">
                    <a:lnL cap="flat" cmpd="sng" w="28575">
                      <a:solidFill>
                        <a:srgbClr val="9E9E9E"/>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28575">
                      <a:solidFill>
                        <a:srgbClr val="9E9E9E"/>
                      </a:solidFill>
                      <a:prstDash val="solid"/>
                      <a:round/>
                      <a:headEnd len="med" w="med" type="none"/>
                      <a:tailEnd len="med" w="med" type="none"/>
                    </a:lnB>
                    <a:solidFill>
                      <a:srgbClr val="FFFFFF"/>
                    </a:solidFill>
                  </a:tcPr>
                </a:tc>
                <a:tc>
                  <a:txBody>
                    <a:bodyPr>
                      <a:noAutofit/>
                    </a:bodyPr>
                    <a:lstStyle/>
                    <a:p>
                      <a:pPr lvl="0" rtl="0">
                        <a:spcBef>
                          <a:spcPts val="0"/>
                        </a:spcBef>
                        <a:buNone/>
                      </a:pPr>
                      <a:r>
                        <a:rPr lang="en" sz="2400">
                          <a:latin typeface="Open Sans"/>
                          <a:ea typeface="Open Sans"/>
                          <a:cs typeface="Open Sans"/>
                          <a:sym typeface="Open Sans"/>
                        </a:rPr>
                        <a:t>Unbiased for </a:t>
                      </a:r>
                      <a:r>
                        <a:rPr lang="en" sz="2400">
                          <a:solidFill>
                            <a:srgbClr val="2A73CC"/>
                          </a:solidFill>
                          <a:latin typeface="Open Sans"/>
                          <a:ea typeface="Open Sans"/>
                          <a:cs typeface="Open Sans"/>
                          <a:sym typeface="Open Sans"/>
                        </a:rPr>
                        <a:t>full population</a:t>
                      </a:r>
                    </a:p>
                  </a:txBody>
                  <a:tcPr marT="121900" marB="121900"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28575">
                      <a:solidFill>
                        <a:srgbClr val="9E9E9E"/>
                      </a:solidFill>
                      <a:prstDash val="solid"/>
                      <a:round/>
                      <a:headEnd len="med" w="med" type="none"/>
                      <a:tailEnd len="med" w="med" type="none"/>
                    </a:lnB>
                    <a:solidFill>
                      <a:srgbClr val="FFFFFF"/>
                    </a:solidFill>
                  </a:tcPr>
                </a:tc>
                <a:tc>
                  <a:txBody>
                    <a:bodyPr>
                      <a:noAutofit/>
                    </a:bodyPr>
                    <a:lstStyle/>
                    <a:p>
                      <a:pPr lvl="0" rtl="0">
                        <a:spcBef>
                          <a:spcPts val="0"/>
                        </a:spcBef>
                        <a:buNone/>
                      </a:pPr>
                      <a:r>
                        <a:rPr lang="en" sz="2400">
                          <a:solidFill>
                            <a:srgbClr val="2A73CC"/>
                          </a:solidFill>
                          <a:latin typeface="Open Sans"/>
                          <a:ea typeface="Open Sans"/>
                          <a:cs typeface="Open Sans"/>
                          <a:sym typeface="Open Sans"/>
                        </a:rPr>
                        <a:t>Homogeneous</a:t>
                      </a:r>
                      <a:r>
                        <a:rPr lang="en" sz="2400">
                          <a:latin typeface="Open Sans"/>
                          <a:ea typeface="Open Sans"/>
                          <a:cs typeface="Open Sans"/>
                          <a:sym typeface="Open Sans"/>
                        </a:rPr>
                        <a:t> </a:t>
                      </a:r>
                      <a:r>
                        <a:rPr lang="en" sz="2400">
                          <a:solidFill>
                            <a:srgbClr val="2A73CC"/>
                          </a:solidFill>
                          <a:latin typeface="Open Sans"/>
                          <a:ea typeface="Open Sans"/>
                          <a:cs typeface="Open Sans"/>
                          <a:sym typeface="Open Sans"/>
                        </a:rPr>
                        <a:t>treatment effects</a:t>
                      </a:r>
                    </a:p>
                  </a:txBody>
                  <a:tcPr marT="121900" marB="121900" marR="91425" marL="91425">
                    <a:lnL cap="flat" cmpd="sng" w="9525">
                      <a:solidFill>
                        <a:srgbClr val="9E9E9E">
                          <a:alpha val="0"/>
                        </a:srgbClr>
                      </a:solidFill>
                      <a:prstDash val="solid"/>
                      <a:round/>
                      <a:headEnd len="med" w="med" type="none"/>
                      <a:tailEnd len="med" w="med" type="none"/>
                    </a:lnL>
                    <a:lnR cap="flat" cmpd="sng" w="28575">
                      <a:solidFill>
                        <a:srgbClr val="9E9E9E"/>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28575">
                      <a:solidFill>
                        <a:srgbClr val="9E9E9E"/>
                      </a:solidFill>
                      <a:prstDash val="solid"/>
                      <a:round/>
                      <a:headEnd len="med" w="med" type="none"/>
                      <a:tailEnd len="med" w="med" type="none"/>
                    </a:lnB>
                    <a:solidFill>
                      <a:srgbClr val="FFFFFF"/>
                    </a:solidFill>
                  </a:tcPr>
                </a:tc>
              </a:tr>
            </a:tbl>
          </a:graphicData>
        </a:graphic>
      </p:graphicFrame>
      <p:sp>
        <p:nvSpPr>
          <p:cNvPr id="747" name="Shape 747"/>
          <p:cNvSpPr txBox="1"/>
          <p:nvPr>
            <p:ph idx="4294967295" type="title"/>
          </p:nvPr>
        </p:nvSpPr>
        <p:spPr>
          <a:xfrm>
            <a:off x="140800" y="503300"/>
            <a:ext cx="8793900" cy="1214700"/>
          </a:xfrm>
          <a:prstGeom prst="rect">
            <a:avLst/>
          </a:prstGeom>
        </p:spPr>
        <p:txBody>
          <a:bodyPr anchorCtr="0" anchor="b" bIns="91425" lIns="91425" rIns="91425" tIns="91425">
            <a:noAutofit/>
          </a:bodyPr>
          <a:lstStyle/>
          <a:p>
            <a:pPr lvl="0" rtl="0">
              <a:spcBef>
                <a:spcPts val="0"/>
              </a:spcBef>
              <a:buNone/>
            </a:pPr>
            <a:r>
              <a:rPr lang="en"/>
              <a:t>Note on </a:t>
            </a:r>
            <a:r>
              <a:rPr lang="en">
                <a:solidFill>
                  <a:srgbClr val="2A73CC"/>
                </a:solidFill>
              </a:rPr>
              <a:t>Validity </a:t>
            </a:r>
            <a:r>
              <a:rPr lang="en">
                <a:solidFill>
                  <a:schemeClr val="dk1"/>
                </a:solidFill>
              </a:rPr>
              <a:t>- </a:t>
            </a:r>
            <a:r>
              <a:rPr b="1" lang="en">
                <a:solidFill>
                  <a:schemeClr val="dk1"/>
                </a:solidFill>
              </a:rPr>
              <a:t>Regression Discontinuity Design</a:t>
            </a:r>
          </a:p>
        </p:txBody>
      </p:sp>
      <p:pic>
        <p:nvPicPr>
          <p:cNvPr id="748" name="Shape 748"/>
          <p:cNvPicPr preferRelativeResize="0"/>
          <p:nvPr/>
        </p:nvPicPr>
        <p:blipFill>
          <a:blip r:embed="rId3">
            <a:alphaModFix/>
          </a:blip>
          <a:stretch>
            <a:fillRect/>
          </a:stretch>
        </p:blipFill>
        <p:spPr>
          <a:xfrm>
            <a:off x="1331054" y="4724063"/>
            <a:ext cx="437077" cy="437077"/>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FEFEF"/>
        </a:solidFill>
      </p:bgPr>
    </p:bg>
    <p:spTree>
      <p:nvGrpSpPr>
        <p:cNvPr id="752" name="Shape 752"/>
        <p:cNvGrpSpPr/>
        <p:nvPr/>
      </p:nvGrpSpPr>
      <p:grpSpPr>
        <a:xfrm>
          <a:off x="0" y="0"/>
          <a:ext cx="0" cy="0"/>
          <a:chOff x="0" y="0"/>
          <a:chExt cx="0" cy="0"/>
        </a:xfrm>
      </p:grpSpPr>
      <p:sp>
        <p:nvSpPr>
          <p:cNvPr id="753" name="Shape 753"/>
          <p:cNvSpPr txBox="1"/>
          <p:nvPr>
            <p:ph type="title"/>
          </p:nvPr>
        </p:nvSpPr>
        <p:spPr>
          <a:xfrm>
            <a:off x="1634700" y="503300"/>
            <a:ext cx="7299900" cy="860400"/>
          </a:xfrm>
          <a:prstGeom prst="rect">
            <a:avLst/>
          </a:prstGeom>
        </p:spPr>
        <p:txBody>
          <a:bodyPr anchorCtr="0" anchor="b" bIns="91425" lIns="91425" rIns="91425" tIns="91425">
            <a:noAutofit/>
          </a:bodyPr>
          <a:lstStyle/>
          <a:p>
            <a:pPr lvl="0" rtl="0">
              <a:spcBef>
                <a:spcPts val="0"/>
              </a:spcBef>
              <a:buNone/>
            </a:pPr>
            <a:r>
              <a:rPr b="1" lang="en" sz="1800">
                <a:latin typeface="Open Sans"/>
                <a:ea typeface="Open Sans"/>
                <a:cs typeface="Open Sans"/>
                <a:sym typeface="Open Sans"/>
              </a:rPr>
              <a:t>Method 2:</a:t>
            </a:r>
            <a:r>
              <a:rPr lang="en"/>
              <a:t> </a:t>
            </a:r>
            <a:br>
              <a:rPr lang="en"/>
            </a:br>
            <a:r>
              <a:rPr lang="en">
                <a:solidFill>
                  <a:srgbClr val="00B39F"/>
                </a:solidFill>
              </a:rPr>
              <a:t>External Validity in RDD</a:t>
            </a:r>
          </a:p>
        </p:txBody>
      </p:sp>
      <p:sp>
        <p:nvSpPr>
          <p:cNvPr id="754" name="Shape 754"/>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755" name="Shape 755"/>
          <p:cNvSpPr/>
          <p:nvPr/>
        </p:nvSpPr>
        <p:spPr>
          <a:xfrm rot="-5400000">
            <a:off x="1151304" y="2449695"/>
            <a:ext cx="138300" cy="68100"/>
          </a:xfrm>
          <a:prstGeom prst="triangle">
            <a:avLst>
              <a:gd fmla="val 50000" name="adj"/>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756" name="Shape 756"/>
          <p:cNvSpPr txBox="1"/>
          <p:nvPr>
            <p:ph idx="1" type="body"/>
          </p:nvPr>
        </p:nvSpPr>
        <p:spPr>
          <a:xfrm>
            <a:off x="1634700" y="1324200"/>
            <a:ext cx="7299900" cy="3056400"/>
          </a:xfrm>
          <a:prstGeom prst="rect">
            <a:avLst/>
          </a:prstGeom>
        </p:spPr>
        <p:txBody>
          <a:bodyPr anchorCtr="0" anchor="t" bIns="91425" lIns="91425" rIns="91425" tIns="91425">
            <a:noAutofit/>
          </a:bodyPr>
          <a:lstStyle/>
          <a:p>
            <a:pPr lvl="0" rtl="0">
              <a:spcBef>
                <a:spcPts val="0"/>
              </a:spcBef>
              <a:buNone/>
            </a:pPr>
            <a:r>
              <a:rPr b="1" lang="en" sz="2400">
                <a:solidFill>
                  <a:schemeClr val="dk1"/>
                </a:solidFill>
              </a:rPr>
              <a:t>LATE</a:t>
            </a:r>
            <a:r>
              <a:rPr b="1" lang="en" sz="2400">
                <a:solidFill>
                  <a:schemeClr val="dk1"/>
                </a:solidFill>
              </a:rPr>
              <a:t>: </a:t>
            </a:r>
            <a:r>
              <a:rPr lang="en" sz="2400">
                <a:solidFill>
                  <a:schemeClr val="dk1"/>
                </a:solidFill>
              </a:rPr>
              <a:t>RDD estimates </a:t>
            </a:r>
            <a:r>
              <a:rPr lang="en" sz="2400">
                <a:solidFill>
                  <a:srgbClr val="2A73CC"/>
                </a:solidFill>
              </a:rPr>
              <a:t>Local Average Treatment Effect</a:t>
            </a:r>
            <a:r>
              <a:rPr lang="en" sz="2400">
                <a:solidFill>
                  <a:schemeClr val="dk1"/>
                </a:solidFill>
              </a:rPr>
              <a:t> (LATE)</a:t>
            </a:r>
          </a:p>
          <a:p>
            <a:pPr indent="-381000" lvl="0" marL="457200" rtl="0">
              <a:spcBef>
                <a:spcPts val="0"/>
              </a:spcBef>
              <a:buClr>
                <a:schemeClr val="dk1"/>
              </a:buClr>
              <a:buSzPct val="100000"/>
            </a:pPr>
            <a:r>
              <a:rPr lang="en" sz="2400">
                <a:solidFill>
                  <a:schemeClr val="dk1"/>
                </a:solidFill>
              </a:rPr>
              <a:t>“Local” around the cut-off</a:t>
            </a:r>
          </a:p>
          <a:p>
            <a:pPr lvl="0" rtl="0">
              <a:spcBef>
                <a:spcPts val="0"/>
              </a:spcBef>
              <a:buNone/>
            </a:pPr>
            <a:r>
              <a:t/>
            </a:r>
            <a:endParaRPr sz="2400">
              <a:solidFill>
                <a:schemeClr val="dk1"/>
              </a:solidFill>
            </a:endParaRPr>
          </a:p>
          <a:p>
            <a:pPr lvl="0" rtl="0">
              <a:spcBef>
                <a:spcPts val="0"/>
              </a:spcBef>
              <a:buNone/>
            </a:pPr>
            <a:r>
              <a:rPr lang="en" sz="2400">
                <a:solidFill>
                  <a:schemeClr val="dk1"/>
                </a:solidFill>
              </a:rPr>
              <a:t>If </a:t>
            </a:r>
            <a:r>
              <a:rPr lang="en" sz="2400">
                <a:solidFill>
                  <a:srgbClr val="2A73CC"/>
                </a:solidFill>
              </a:rPr>
              <a:t>heterogeneous treatment effects</a:t>
            </a:r>
            <a:r>
              <a:rPr lang="en" sz="2400">
                <a:solidFill>
                  <a:schemeClr val="dk1"/>
                </a:solidFill>
              </a:rPr>
              <a:t> may not be applicable to the full group. </a:t>
            </a:r>
          </a:p>
          <a:p>
            <a:pPr lvl="0" rtl="0">
              <a:spcBef>
                <a:spcPts val="0"/>
              </a:spcBef>
              <a:buNone/>
            </a:pPr>
            <a:r>
              <a:t/>
            </a:r>
            <a:endParaRPr sz="2400">
              <a:solidFill>
                <a:schemeClr val="dk1"/>
              </a:solidFill>
            </a:endParaRPr>
          </a:p>
          <a:p>
            <a:pPr lvl="0" rtl="0">
              <a:spcBef>
                <a:spcPts val="0"/>
              </a:spcBef>
              <a:buNone/>
            </a:pPr>
            <a:r>
              <a:rPr b="1" i="1" lang="en" sz="2400">
                <a:solidFill>
                  <a:schemeClr val="dk1"/>
                </a:solidFill>
              </a:rPr>
              <a:t>But interventions we’d consider would often occur on margin anyway</a:t>
            </a:r>
          </a:p>
          <a:p>
            <a:pPr lvl="0" rtl="0">
              <a:spcBef>
                <a:spcPts val="0"/>
              </a:spcBef>
              <a:buNone/>
            </a:pPr>
            <a:r>
              <a:t/>
            </a:r>
            <a:endParaRPr sz="2400">
              <a:solidFill>
                <a:schemeClr val="dk1"/>
              </a:solidFill>
            </a:endParaRPr>
          </a:p>
          <a:p>
            <a:pPr lvl="0" rtl="0">
              <a:spcBef>
                <a:spcPts val="0"/>
              </a:spcBef>
              <a:buNone/>
            </a:pPr>
            <a:r>
              <a:t/>
            </a:r>
            <a:endParaRPr>
              <a:solidFill>
                <a:schemeClr val="dk1"/>
              </a:solidFill>
            </a:endParaRPr>
          </a:p>
        </p:txBody>
      </p:sp>
      <p:sp>
        <p:nvSpPr>
          <p:cNvPr id="757" name="Shape 757"/>
          <p:cNvSpPr txBox="1"/>
          <p:nvPr/>
        </p:nvSpPr>
        <p:spPr>
          <a:xfrm>
            <a:off x="-1" y="1139066"/>
            <a:ext cx="1241700" cy="1198800"/>
          </a:xfrm>
          <a:prstGeom prst="rect">
            <a:avLst/>
          </a:prstGeom>
          <a:noFill/>
          <a:ln>
            <a:noFill/>
          </a:ln>
        </p:spPr>
        <p:txBody>
          <a:bodyPr anchorCtr="0" anchor="t" bIns="91425" lIns="91425" rIns="91425" tIns="91425">
            <a:noAutofit/>
          </a:bodyPr>
          <a:lstStyle/>
          <a:p>
            <a:pPr lvl="0" rtl="0" algn="r">
              <a:spcBef>
                <a:spcPts val="0"/>
              </a:spcBef>
              <a:buNone/>
            </a:pPr>
            <a:r>
              <a:rPr b="1" lang="en" sz="1000">
                <a:solidFill>
                  <a:srgbClr val="FFFFFF"/>
                </a:solidFill>
                <a:latin typeface="Open Sans"/>
                <a:ea typeface="Open Sans"/>
                <a:cs typeface="Open Sans"/>
                <a:sym typeface="Open Sans"/>
              </a:rPr>
              <a:t>Method 1: </a:t>
            </a:r>
            <a:r>
              <a:rPr lang="en" sz="1000">
                <a:solidFill>
                  <a:srgbClr val="FFFFFF"/>
                </a:solidFill>
                <a:latin typeface="Open Sans"/>
                <a:ea typeface="Open Sans"/>
                <a:cs typeface="Open Sans"/>
                <a:sym typeface="Open Sans"/>
              </a:rPr>
              <a:t>Controlled Regression</a:t>
            </a:r>
          </a:p>
        </p:txBody>
      </p:sp>
      <p:sp>
        <p:nvSpPr>
          <p:cNvPr id="758" name="Shape 758"/>
          <p:cNvSpPr txBox="1"/>
          <p:nvPr/>
        </p:nvSpPr>
        <p:spPr>
          <a:xfrm>
            <a:off x="17927" y="2257500"/>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2: </a:t>
            </a:r>
            <a:r>
              <a:rPr lang="en" sz="1000">
                <a:solidFill>
                  <a:srgbClr val="FFFFFF"/>
                </a:solidFill>
                <a:latin typeface="Open Sans"/>
                <a:ea typeface="Open Sans"/>
                <a:cs typeface="Open Sans"/>
                <a:sym typeface="Open Sans"/>
              </a:rPr>
              <a:t>Regression Discontinuity Design</a:t>
            </a:r>
          </a:p>
        </p:txBody>
      </p:sp>
      <p:sp>
        <p:nvSpPr>
          <p:cNvPr id="759" name="Shape 759"/>
          <p:cNvSpPr txBox="1"/>
          <p:nvPr/>
        </p:nvSpPr>
        <p:spPr>
          <a:xfrm>
            <a:off x="17927" y="3375963"/>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3: </a:t>
            </a:r>
            <a:r>
              <a:rPr lang="en" sz="1000">
                <a:solidFill>
                  <a:srgbClr val="FFFFFF"/>
                </a:solidFill>
                <a:latin typeface="Open Sans"/>
                <a:ea typeface="Open Sans"/>
                <a:cs typeface="Open Sans"/>
                <a:sym typeface="Open Sans"/>
              </a:rPr>
              <a:t>Difference-in-</a:t>
            </a:r>
            <a:br>
              <a:rPr lang="en" sz="1000">
                <a:solidFill>
                  <a:srgbClr val="FFFFFF"/>
                </a:solidFill>
                <a:latin typeface="Open Sans"/>
                <a:ea typeface="Open Sans"/>
                <a:cs typeface="Open Sans"/>
                <a:sym typeface="Open Sans"/>
              </a:rPr>
            </a:br>
            <a:r>
              <a:rPr lang="en" sz="1000">
                <a:solidFill>
                  <a:srgbClr val="FFFFFF"/>
                </a:solidFill>
                <a:latin typeface="Open Sans"/>
                <a:ea typeface="Open Sans"/>
                <a:cs typeface="Open Sans"/>
                <a:sym typeface="Open Sans"/>
              </a:rPr>
              <a:t>Differences</a:t>
            </a:r>
          </a:p>
          <a:p>
            <a:pPr lvl="0" rtl="0" algn="r">
              <a:spcBef>
                <a:spcPts val="0"/>
              </a:spcBef>
              <a:buNone/>
            </a:pPr>
            <a:r>
              <a:t/>
            </a:r>
            <a:endParaRPr b="1" sz="1000">
              <a:solidFill>
                <a:srgbClr val="FFFFFF"/>
              </a:solidFill>
              <a:latin typeface="Open Sans"/>
              <a:ea typeface="Open Sans"/>
              <a:cs typeface="Open Sans"/>
              <a:sym typeface="Open Sans"/>
            </a:endParaRPr>
          </a:p>
        </p:txBody>
      </p:sp>
      <p:sp>
        <p:nvSpPr>
          <p:cNvPr id="760" name="Shape 760"/>
          <p:cNvSpPr txBox="1"/>
          <p:nvPr/>
        </p:nvSpPr>
        <p:spPr>
          <a:xfrm>
            <a:off x="7671" y="4494427"/>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4: </a:t>
            </a:r>
            <a:r>
              <a:rPr lang="en" sz="1000">
                <a:solidFill>
                  <a:srgbClr val="FFFFFF"/>
                </a:solidFill>
                <a:latin typeface="Open Sans"/>
                <a:ea typeface="Open Sans"/>
                <a:cs typeface="Open Sans"/>
                <a:sym typeface="Open Sans"/>
              </a:rPr>
              <a:t>Fixed Effects Regression</a:t>
            </a:r>
          </a:p>
          <a:p>
            <a:pPr lvl="0" rtl="0" algn="r">
              <a:spcBef>
                <a:spcPts val="0"/>
              </a:spcBef>
              <a:buNone/>
            </a:pPr>
            <a:r>
              <a:t/>
            </a:r>
            <a:endParaRPr b="1" sz="1000">
              <a:solidFill>
                <a:srgbClr val="FFFFFF"/>
              </a:solidFill>
              <a:latin typeface="Open Sans"/>
              <a:ea typeface="Open Sans"/>
              <a:cs typeface="Open Sans"/>
              <a:sym typeface="Open Sans"/>
            </a:endParaRPr>
          </a:p>
        </p:txBody>
      </p:sp>
      <p:sp>
        <p:nvSpPr>
          <p:cNvPr id="761" name="Shape 761"/>
          <p:cNvSpPr txBox="1"/>
          <p:nvPr/>
        </p:nvSpPr>
        <p:spPr>
          <a:xfrm>
            <a:off x="0" y="5498600"/>
            <a:ext cx="1242300" cy="1198800"/>
          </a:xfrm>
          <a:prstGeom prst="rect">
            <a:avLst/>
          </a:prstGeom>
          <a:noFill/>
          <a:ln>
            <a:noFill/>
          </a:ln>
        </p:spPr>
        <p:txBody>
          <a:bodyPr anchorCtr="0" anchor="t" bIns="91425" lIns="91425" rIns="91425" tIns="91425">
            <a:noAutofit/>
          </a:bodyPr>
          <a:lstStyle/>
          <a:p>
            <a:pPr lvl="0" rtl="0" algn="r">
              <a:spcBef>
                <a:spcPts val="0"/>
              </a:spcBef>
              <a:buNone/>
            </a:pPr>
            <a:r>
              <a:rPr b="1" lang="en" sz="1000">
                <a:solidFill>
                  <a:srgbClr val="FFFFFF"/>
                </a:solidFill>
                <a:latin typeface="Open Sans"/>
                <a:ea typeface="Open Sans"/>
                <a:cs typeface="Open Sans"/>
                <a:sym typeface="Open Sans"/>
              </a:rPr>
              <a:t>Method 5: </a:t>
            </a:r>
            <a:r>
              <a:rPr lang="en" sz="1000">
                <a:solidFill>
                  <a:srgbClr val="FFFFFF"/>
                </a:solidFill>
                <a:latin typeface="Open Sans"/>
                <a:ea typeface="Open Sans"/>
                <a:cs typeface="Open Sans"/>
                <a:sym typeface="Open Sans"/>
              </a:rPr>
              <a:t>Instrumental Variables</a:t>
            </a:r>
            <a:r>
              <a:rPr b="1" lang="en" sz="1000">
                <a:solidFill>
                  <a:srgbClr val="FFFFFF"/>
                </a:solidFill>
                <a:latin typeface="Open Sans"/>
                <a:ea typeface="Open Sans"/>
                <a:cs typeface="Open Sans"/>
                <a:sym typeface="Open Sans"/>
              </a:rPr>
              <a:t> </a:t>
            </a:r>
          </a:p>
        </p:txBody>
      </p:sp>
      <p:pic>
        <p:nvPicPr>
          <p:cNvPr id="762" name="Shape 762"/>
          <p:cNvPicPr preferRelativeResize="0"/>
          <p:nvPr/>
        </p:nvPicPr>
        <p:blipFill>
          <a:blip r:embed="rId3">
            <a:alphaModFix/>
          </a:blip>
          <a:stretch>
            <a:fillRect/>
          </a:stretch>
        </p:blipFill>
        <p:spPr>
          <a:xfrm>
            <a:off x="8497529" y="180638"/>
            <a:ext cx="437077" cy="437077"/>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FEFEF"/>
        </a:solidFill>
      </p:bgPr>
    </p:bg>
    <p:spTree>
      <p:nvGrpSpPr>
        <p:cNvPr id="766" name="Shape 766"/>
        <p:cNvGrpSpPr/>
        <p:nvPr/>
      </p:nvGrpSpPr>
      <p:grpSpPr>
        <a:xfrm>
          <a:off x="0" y="0"/>
          <a:ext cx="0" cy="0"/>
          <a:chOff x="0" y="0"/>
          <a:chExt cx="0" cy="0"/>
        </a:xfrm>
      </p:grpSpPr>
      <p:sp>
        <p:nvSpPr>
          <p:cNvPr id="767" name="Shape 767"/>
          <p:cNvSpPr/>
          <p:nvPr/>
        </p:nvSpPr>
        <p:spPr>
          <a:xfrm>
            <a:off x="12275" y="0"/>
            <a:ext cx="9144000" cy="3447300"/>
          </a:xfrm>
          <a:prstGeom prst="rect">
            <a:avLst/>
          </a:prstGeom>
          <a:solidFill>
            <a:srgbClr val="00B39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68" name="Shape 768"/>
          <p:cNvSpPr txBox="1"/>
          <p:nvPr>
            <p:ph idx="4294967295" type="ctrTitle"/>
          </p:nvPr>
        </p:nvSpPr>
        <p:spPr>
          <a:xfrm>
            <a:off x="503000" y="1806325"/>
            <a:ext cx="8190000" cy="1546500"/>
          </a:xfrm>
          <a:prstGeom prst="rect">
            <a:avLst/>
          </a:prstGeom>
        </p:spPr>
        <p:txBody>
          <a:bodyPr anchorCtr="0" anchor="b" bIns="91425" lIns="91425" rIns="91425" tIns="91425">
            <a:noAutofit/>
          </a:bodyPr>
          <a:lstStyle/>
          <a:p>
            <a:pPr lvl="0" rtl="0" algn="ctr">
              <a:spcBef>
                <a:spcPts val="600"/>
              </a:spcBef>
              <a:buClr>
                <a:schemeClr val="dk1"/>
              </a:buClr>
              <a:buSzPct val="30555"/>
              <a:buFont typeface="Arial"/>
              <a:buNone/>
            </a:pPr>
            <a:r>
              <a:rPr b="1" lang="en" sz="3600">
                <a:solidFill>
                  <a:srgbClr val="FFFFFF"/>
                </a:solidFill>
                <a:latin typeface="Open Sans"/>
                <a:ea typeface="Open Sans"/>
                <a:cs typeface="Open Sans"/>
                <a:sym typeface="Open Sans"/>
              </a:rPr>
              <a:t>Estimated effect is “local” average treatment effect around cut-off</a:t>
            </a:r>
          </a:p>
        </p:txBody>
      </p:sp>
      <p:sp>
        <p:nvSpPr>
          <p:cNvPr id="769" name="Shape 769"/>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pic>
        <p:nvPicPr>
          <p:cNvPr id="770" name="Shape 770"/>
          <p:cNvPicPr preferRelativeResize="0"/>
          <p:nvPr/>
        </p:nvPicPr>
        <p:blipFill>
          <a:blip r:embed="rId3">
            <a:alphaModFix/>
          </a:blip>
          <a:stretch>
            <a:fillRect/>
          </a:stretch>
        </p:blipFill>
        <p:spPr>
          <a:xfrm>
            <a:off x="8512850" y="165300"/>
            <a:ext cx="524700" cy="5247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FEFEF"/>
        </a:solidFill>
      </p:bgPr>
    </p:bg>
    <p:spTree>
      <p:nvGrpSpPr>
        <p:cNvPr id="774" name="Shape 774"/>
        <p:cNvGrpSpPr/>
        <p:nvPr/>
      </p:nvGrpSpPr>
      <p:grpSpPr>
        <a:xfrm>
          <a:off x="0" y="0"/>
          <a:ext cx="0" cy="0"/>
          <a:chOff x="0" y="0"/>
          <a:chExt cx="0" cy="0"/>
        </a:xfrm>
      </p:grpSpPr>
      <p:cxnSp>
        <p:nvCxnSpPr>
          <p:cNvPr id="775" name="Shape 775"/>
          <p:cNvCxnSpPr/>
          <p:nvPr/>
        </p:nvCxnSpPr>
        <p:spPr>
          <a:xfrm>
            <a:off x="12175" y="3409000"/>
            <a:ext cx="9130500" cy="0"/>
          </a:xfrm>
          <a:prstGeom prst="straightConnector1">
            <a:avLst/>
          </a:prstGeom>
          <a:noFill/>
          <a:ln cap="flat" cmpd="sng" w="38100">
            <a:solidFill>
              <a:srgbClr val="FFFFFF"/>
            </a:solidFill>
            <a:prstDash val="solid"/>
            <a:round/>
            <a:headEnd len="lg" w="lg" type="none"/>
            <a:tailEnd len="lg" w="lg" type="none"/>
          </a:ln>
        </p:spPr>
      </p:cxnSp>
      <p:sp>
        <p:nvSpPr>
          <p:cNvPr id="776" name="Shape 776"/>
          <p:cNvSpPr/>
          <p:nvPr/>
        </p:nvSpPr>
        <p:spPr>
          <a:xfrm>
            <a:off x="957075" y="3262800"/>
            <a:ext cx="219300" cy="292500"/>
          </a:xfrm>
          <a:prstGeom prst="ellipse">
            <a:avLst/>
          </a:prstGeom>
          <a:solidFill>
            <a:srgbClr val="F05253"/>
          </a:solid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77" name="Shape 777"/>
          <p:cNvSpPr/>
          <p:nvPr/>
        </p:nvSpPr>
        <p:spPr>
          <a:xfrm>
            <a:off x="2667934" y="3262800"/>
            <a:ext cx="219300" cy="292500"/>
          </a:xfrm>
          <a:prstGeom prst="ellipse">
            <a:avLst/>
          </a:prstGeom>
          <a:solidFill>
            <a:srgbClr val="00B39F"/>
          </a:solid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78" name="Shape 778"/>
          <p:cNvSpPr/>
          <p:nvPr/>
        </p:nvSpPr>
        <p:spPr>
          <a:xfrm>
            <a:off x="4378794" y="3262800"/>
            <a:ext cx="219300" cy="292500"/>
          </a:xfrm>
          <a:prstGeom prst="ellipse">
            <a:avLst/>
          </a:prstGeom>
          <a:solidFill>
            <a:srgbClr val="9772B2"/>
          </a:solid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79" name="Shape 779"/>
          <p:cNvSpPr txBox="1"/>
          <p:nvPr/>
        </p:nvSpPr>
        <p:spPr>
          <a:xfrm>
            <a:off x="3419849" y="2081125"/>
            <a:ext cx="2304300" cy="545100"/>
          </a:xfrm>
          <a:prstGeom prst="rect">
            <a:avLst/>
          </a:prstGeom>
          <a:noFill/>
          <a:ln>
            <a:noFill/>
          </a:ln>
        </p:spPr>
        <p:txBody>
          <a:bodyPr anchorCtr="0" anchor="t" bIns="91425" lIns="91425" rIns="91425" tIns="91425">
            <a:noAutofit/>
          </a:bodyPr>
          <a:lstStyle/>
          <a:p>
            <a:pPr lvl="0" rtl="0" algn="ctr">
              <a:spcBef>
                <a:spcPts val="0"/>
              </a:spcBef>
              <a:buNone/>
            </a:pPr>
            <a:r>
              <a:rPr b="1" lang="en" sz="2400">
                <a:solidFill>
                  <a:schemeClr val="lt1"/>
                </a:solidFill>
                <a:latin typeface="Open Sans"/>
                <a:ea typeface="Open Sans"/>
                <a:cs typeface="Open Sans"/>
                <a:sym typeface="Open Sans"/>
              </a:rPr>
              <a:t>Difference-in-Differences</a:t>
            </a:r>
          </a:p>
        </p:txBody>
      </p:sp>
      <p:sp>
        <p:nvSpPr>
          <p:cNvPr id="780" name="Shape 780"/>
          <p:cNvSpPr/>
          <p:nvPr/>
        </p:nvSpPr>
        <p:spPr>
          <a:xfrm>
            <a:off x="6089654" y="3262800"/>
            <a:ext cx="219300" cy="292500"/>
          </a:xfrm>
          <a:prstGeom prst="ellipse">
            <a:avLst/>
          </a:prstGeom>
          <a:solidFill>
            <a:srgbClr val="EE4498"/>
          </a:solid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81" name="Shape 781"/>
          <p:cNvSpPr/>
          <p:nvPr/>
        </p:nvSpPr>
        <p:spPr>
          <a:xfrm>
            <a:off x="7800514" y="3262800"/>
            <a:ext cx="219300" cy="292500"/>
          </a:xfrm>
          <a:prstGeom prst="ellipse">
            <a:avLst/>
          </a:prstGeom>
          <a:solidFill>
            <a:srgbClr val="2A73CC"/>
          </a:solid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82" name="Shape 782"/>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pic>
        <p:nvPicPr>
          <p:cNvPr id="783" name="Shape 783"/>
          <p:cNvPicPr preferRelativeResize="0"/>
          <p:nvPr/>
        </p:nvPicPr>
        <p:blipFill>
          <a:blip r:embed="rId3">
            <a:alphaModFix/>
          </a:blip>
          <a:stretch>
            <a:fillRect/>
          </a:stretch>
        </p:blipFill>
        <p:spPr>
          <a:xfrm>
            <a:off x="8448181" y="191871"/>
            <a:ext cx="545066" cy="5451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FEFEF"/>
        </a:solidFill>
      </p:bgPr>
    </p:bg>
    <p:spTree>
      <p:nvGrpSpPr>
        <p:cNvPr id="787" name="Shape 787"/>
        <p:cNvGrpSpPr/>
        <p:nvPr/>
      </p:nvGrpSpPr>
      <p:grpSpPr>
        <a:xfrm>
          <a:off x="0" y="0"/>
          <a:ext cx="0" cy="0"/>
          <a:chOff x="0" y="0"/>
          <a:chExt cx="0" cy="0"/>
        </a:xfrm>
      </p:grpSpPr>
      <p:sp>
        <p:nvSpPr>
          <p:cNvPr id="788" name="Shape 788"/>
          <p:cNvSpPr txBox="1"/>
          <p:nvPr>
            <p:ph type="title"/>
          </p:nvPr>
        </p:nvSpPr>
        <p:spPr>
          <a:xfrm>
            <a:off x="1634700" y="503300"/>
            <a:ext cx="7299900" cy="860400"/>
          </a:xfrm>
          <a:prstGeom prst="rect">
            <a:avLst/>
          </a:prstGeom>
        </p:spPr>
        <p:txBody>
          <a:bodyPr anchorCtr="0" anchor="b" bIns="91425" lIns="91425" rIns="91425" tIns="91425">
            <a:noAutofit/>
          </a:bodyPr>
          <a:lstStyle/>
          <a:p>
            <a:pPr lvl="0" rtl="0">
              <a:spcBef>
                <a:spcPts val="0"/>
              </a:spcBef>
              <a:buNone/>
            </a:pPr>
            <a:r>
              <a:rPr b="1" lang="en" sz="1800">
                <a:latin typeface="Open Sans"/>
                <a:ea typeface="Open Sans"/>
                <a:cs typeface="Open Sans"/>
                <a:sym typeface="Open Sans"/>
              </a:rPr>
              <a:t>Method 3:</a:t>
            </a:r>
            <a:r>
              <a:rPr lang="en"/>
              <a:t> </a:t>
            </a:r>
            <a:br>
              <a:rPr lang="en"/>
            </a:br>
            <a:r>
              <a:rPr lang="en">
                <a:solidFill>
                  <a:srgbClr val="9772B2"/>
                </a:solidFill>
              </a:rPr>
              <a:t>Difference-in-Differences</a:t>
            </a:r>
          </a:p>
        </p:txBody>
      </p:sp>
      <p:sp>
        <p:nvSpPr>
          <p:cNvPr id="789" name="Shape 789"/>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790" name="Shape 790"/>
          <p:cNvSpPr/>
          <p:nvPr/>
        </p:nvSpPr>
        <p:spPr>
          <a:xfrm rot="-5400000">
            <a:off x="1151304" y="3564758"/>
            <a:ext cx="138300" cy="68100"/>
          </a:xfrm>
          <a:prstGeom prst="triangle">
            <a:avLst>
              <a:gd fmla="val 50000" name="adj"/>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791" name="Shape 791"/>
          <p:cNvSpPr txBox="1"/>
          <p:nvPr>
            <p:ph idx="1" type="body"/>
          </p:nvPr>
        </p:nvSpPr>
        <p:spPr>
          <a:xfrm>
            <a:off x="1634700" y="1324200"/>
            <a:ext cx="7299900" cy="5078700"/>
          </a:xfrm>
          <a:prstGeom prst="rect">
            <a:avLst/>
          </a:prstGeom>
        </p:spPr>
        <p:txBody>
          <a:bodyPr anchorCtr="0" anchor="t" bIns="91425" lIns="91425" rIns="91425" tIns="91425">
            <a:noAutofit/>
          </a:bodyPr>
          <a:lstStyle/>
          <a:p>
            <a:pPr lvl="0">
              <a:spcBef>
                <a:spcPts val="0"/>
              </a:spcBef>
              <a:buNone/>
            </a:pPr>
            <a:r>
              <a:rPr b="1" lang="en" sz="2400">
                <a:solidFill>
                  <a:schemeClr val="dk1"/>
                </a:solidFill>
              </a:rPr>
              <a:t>Idea</a:t>
            </a:r>
            <a:r>
              <a:rPr lang="en" sz="2400">
                <a:solidFill>
                  <a:schemeClr val="dk1"/>
                </a:solidFill>
              </a:rPr>
              <a:t>: Comparison of pre and post outcomes between treatment and control groups</a:t>
            </a:r>
          </a:p>
          <a:p>
            <a:pPr lvl="0">
              <a:spcBef>
                <a:spcPts val="0"/>
              </a:spcBef>
              <a:buNone/>
            </a:pPr>
            <a:r>
              <a:t/>
            </a:r>
            <a:endParaRPr sz="2400">
              <a:solidFill>
                <a:schemeClr val="dk1"/>
              </a:solidFill>
            </a:endParaRPr>
          </a:p>
          <a:p>
            <a:pPr lvl="0">
              <a:spcBef>
                <a:spcPts val="0"/>
              </a:spcBef>
              <a:buNone/>
            </a:pPr>
            <a:r>
              <a:rPr b="1" lang="en" sz="2400">
                <a:solidFill>
                  <a:schemeClr val="dk1"/>
                </a:solidFill>
              </a:rPr>
              <a:t>Example: </a:t>
            </a:r>
            <a:r>
              <a:rPr lang="en" sz="2400">
                <a:solidFill>
                  <a:schemeClr val="dk1"/>
                </a:solidFill>
              </a:rPr>
              <a:t>Effect of lowering price on revenue?</a:t>
            </a:r>
          </a:p>
          <a:p>
            <a:pPr indent="-381000" lvl="0" marL="457200">
              <a:spcBef>
                <a:spcPts val="0"/>
              </a:spcBef>
              <a:buClr>
                <a:schemeClr val="dk1"/>
              </a:buClr>
              <a:buSzPct val="100000"/>
            </a:pPr>
            <a:r>
              <a:rPr lang="en" sz="2400">
                <a:solidFill>
                  <a:srgbClr val="2A73CC"/>
                </a:solidFill>
              </a:rPr>
              <a:t>A/B test</a:t>
            </a:r>
            <a:r>
              <a:rPr lang="en" sz="2400">
                <a:solidFill>
                  <a:schemeClr val="dk1"/>
                </a:solidFill>
              </a:rPr>
              <a:t>? Could, but may be perceived as unfair</a:t>
            </a:r>
          </a:p>
          <a:p>
            <a:pPr indent="-381000" lvl="0" marL="457200">
              <a:spcBef>
                <a:spcPts val="0"/>
              </a:spcBef>
              <a:buClr>
                <a:schemeClr val="dk1"/>
              </a:buClr>
              <a:buSzPct val="100000"/>
            </a:pPr>
            <a:r>
              <a:rPr lang="en" sz="2400">
                <a:solidFill>
                  <a:schemeClr val="dk1"/>
                </a:solidFill>
              </a:rPr>
              <a:t>Alternative: </a:t>
            </a:r>
            <a:r>
              <a:rPr lang="en" sz="2400">
                <a:solidFill>
                  <a:srgbClr val="2A73CC"/>
                </a:solidFill>
              </a:rPr>
              <a:t>Quasi-experimental design + DD</a:t>
            </a:r>
          </a:p>
          <a:p>
            <a:pPr lvl="0" rtl="0">
              <a:spcBef>
                <a:spcPts val="0"/>
              </a:spcBef>
              <a:buNone/>
            </a:pPr>
            <a:r>
              <a:t/>
            </a:r>
            <a:endParaRPr sz="2400">
              <a:solidFill>
                <a:schemeClr val="dk1"/>
              </a:solidFill>
            </a:endParaRPr>
          </a:p>
        </p:txBody>
      </p:sp>
      <p:sp>
        <p:nvSpPr>
          <p:cNvPr id="792" name="Shape 792"/>
          <p:cNvSpPr txBox="1"/>
          <p:nvPr/>
        </p:nvSpPr>
        <p:spPr>
          <a:xfrm>
            <a:off x="-1" y="1139066"/>
            <a:ext cx="1241700" cy="1198800"/>
          </a:xfrm>
          <a:prstGeom prst="rect">
            <a:avLst/>
          </a:prstGeom>
          <a:noFill/>
          <a:ln>
            <a:noFill/>
          </a:ln>
        </p:spPr>
        <p:txBody>
          <a:bodyPr anchorCtr="0" anchor="t" bIns="91425" lIns="91425" rIns="91425" tIns="91425">
            <a:noAutofit/>
          </a:bodyPr>
          <a:lstStyle/>
          <a:p>
            <a:pPr lvl="0" rtl="0" algn="r">
              <a:spcBef>
                <a:spcPts val="0"/>
              </a:spcBef>
              <a:buNone/>
            </a:pPr>
            <a:r>
              <a:rPr b="1" lang="en" sz="1000">
                <a:solidFill>
                  <a:srgbClr val="FFFFFF"/>
                </a:solidFill>
                <a:latin typeface="Open Sans"/>
                <a:ea typeface="Open Sans"/>
                <a:cs typeface="Open Sans"/>
                <a:sym typeface="Open Sans"/>
              </a:rPr>
              <a:t>Method 1: </a:t>
            </a:r>
            <a:r>
              <a:rPr lang="en" sz="1000">
                <a:solidFill>
                  <a:srgbClr val="FFFFFF"/>
                </a:solidFill>
                <a:latin typeface="Open Sans"/>
                <a:ea typeface="Open Sans"/>
                <a:cs typeface="Open Sans"/>
                <a:sym typeface="Open Sans"/>
              </a:rPr>
              <a:t>Controlled Regression</a:t>
            </a:r>
          </a:p>
        </p:txBody>
      </p:sp>
      <p:sp>
        <p:nvSpPr>
          <p:cNvPr id="793" name="Shape 793"/>
          <p:cNvSpPr txBox="1"/>
          <p:nvPr/>
        </p:nvSpPr>
        <p:spPr>
          <a:xfrm>
            <a:off x="17927" y="2257500"/>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2: </a:t>
            </a:r>
            <a:r>
              <a:rPr lang="en" sz="1000">
                <a:solidFill>
                  <a:srgbClr val="FFFFFF"/>
                </a:solidFill>
                <a:latin typeface="Open Sans"/>
                <a:ea typeface="Open Sans"/>
                <a:cs typeface="Open Sans"/>
                <a:sym typeface="Open Sans"/>
              </a:rPr>
              <a:t>Regression Discontinuity Design</a:t>
            </a:r>
          </a:p>
        </p:txBody>
      </p:sp>
      <p:sp>
        <p:nvSpPr>
          <p:cNvPr id="794" name="Shape 794"/>
          <p:cNvSpPr txBox="1"/>
          <p:nvPr/>
        </p:nvSpPr>
        <p:spPr>
          <a:xfrm>
            <a:off x="17927" y="3375963"/>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3: </a:t>
            </a:r>
            <a:r>
              <a:rPr lang="en" sz="1000">
                <a:solidFill>
                  <a:srgbClr val="FFFFFF"/>
                </a:solidFill>
                <a:latin typeface="Open Sans"/>
                <a:ea typeface="Open Sans"/>
                <a:cs typeface="Open Sans"/>
                <a:sym typeface="Open Sans"/>
              </a:rPr>
              <a:t>Difference-in-</a:t>
            </a:r>
            <a:br>
              <a:rPr lang="en" sz="1000">
                <a:solidFill>
                  <a:srgbClr val="FFFFFF"/>
                </a:solidFill>
                <a:latin typeface="Open Sans"/>
                <a:ea typeface="Open Sans"/>
                <a:cs typeface="Open Sans"/>
                <a:sym typeface="Open Sans"/>
              </a:rPr>
            </a:br>
            <a:r>
              <a:rPr lang="en" sz="1000">
                <a:solidFill>
                  <a:srgbClr val="FFFFFF"/>
                </a:solidFill>
                <a:latin typeface="Open Sans"/>
                <a:ea typeface="Open Sans"/>
                <a:cs typeface="Open Sans"/>
                <a:sym typeface="Open Sans"/>
              </a:rPr>
              <a:t>Differences</a:t>
            </a:r>
          </a:p>
          <a:p>
            <a:pPr lvl="0" rtl="0" algn="r">
              <a:spcBef>
                <a:spcPts val="0"/>
              </a:spcBef>
              <a:buNone/>
            </a:pPr>
            <a:r>
              <a:t/>
            </a:r>
            <a:endParaRPr b="1" sz="1000">
              <a:solidFill>
                <a:srgbClr val="FFFFFF"/>
              </a:solidFill>
              <a:latin typeface="Open Sans"/>
              <a:ea typeface="Open Sans"/>
              <a:cs typeface="Open Sans"/>
              <a:sym typeface="Open Sans"/>
            </a:endParaRPr>
          </a:p>
        </p:txBody>
      </p:sp>
      <p:sp>
        <p:nvSpPr>
          <p:cNvPr id="795" name="Shape 795"/>
          <p:cNvSpPr txBox="1"/>
          <p:nvPr/>
        </p:nvSpPr>
        <p:spPr>
          <a:xfrm>
            <a:off x="7671" y="4494427"/>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4: </a:t>
            </a:r>
            <a:r>
              <a:rPr lang="en" sz="1000">
                <a:solidFill>
                  <a:srgbClr val="FFFFFF"/>
                </a:solidFill>
                <a:latin typeface="Open Sans"/>
                <a:ea typeface="Open Sans"/>
                <a:cs typeface="Open Sans"/>
                <a:sym typeface="Open Sans"/>
              </a:rPr>
              <a:t>Fixed Effects Regression</a:t>
            </a:r>
          </a:p>
          <a:p>
            <a:pPr lvl="0" rtl="0" algn="r">
              <a:spcBef>
                <a:spcPts val="0"/>
              </a:spcBef>
              <a:buNone/>
            </a:pPr>
            <a:r>
              <a:t/>
            </a:r>
            <a:endParaRPr b="1" sz="1000">
              <a:solidFill>
                <a:srgbClr val="FFFFFF"/>
              </a:solidFill>
              <a:latin typeface="Open Sans"/>
              <a:ea typeface="Open Sans"/>
              <a:cs typeface="Open Sans"/>
              <a:sym typeface="Open Sans"/>
            </a:endParaRPr>
          </a:p>
        </p:txBody>
      </p:sp>
      <p:sp>
        <p:nvSpPr>
          <p:cNvPr id="796" name="Shape 796"/>
          <p:cNvSpPr txBox="1"/>
          <p:nvPr/>
        </p:nvSpPr>
        <p:spPr>
          <a:xfrm>
            <a:off x="0" y="5498600"/>
            <a:ext cx="1242300" cy="1198800"/>
          </a:xfrm>
          <a:prstGeom prst="rect">
            <a:avLst/>
          </a:prstGeom>
          <a:noFill/>
          <a:ln>
            <a:noFill/>
          </a:ln>
        </p:spPr>
        <p:txBody>
          <a:bodyPr anchorCtr="0" anchor="t" bIns="91425" lIns="91425" rIns="91425" tIns="91425">
            <a:noAutofit/>
          </a:bodyPr>
          <a:lstStyle/>
          <a:p>
            <a:pPr lvl="0" rtl="0" algn="r">
              <a:spcBef>
                <a:spcPts val="0"/>
              </a:spcBef>
              <a:buNone/>
            </a:pPr>
            <a:r>
              <a:rPr b="1" lang="en" sz="1000">
                <a:solidFill>
                  <a:srgbClr val="FFFFFF"/>
                </a:solidFill>
                <a:latin typeface="Open Sans"/>
                <a:ea typeface="Open Sans"/>
                <a:cs typeface="Open Sans"/>
                <a:sym typeface="Open Sans"/>
              </a:rPr>
              <a:t>Method 5: </a:t>
            </a:r>
            <a:r>
              <a:rPr lang="en" sz="1000">
                <a:solidFill>
                  <a:srgbClr val="FFFFFF"/>
                </a:solidFill>
                <a:latin typeface="Open Sans"/>
                <a:ea typeface="Open Sans"/>
                <a:cs typeface="Open Sans"/>
                <a:sym typeface="Open Sans"/>
              </a:rPr>
              <a:t>Instrumental Variables</a:t>
            </a:r>
            <a:r>
              <a:rPr b="1" lang="en" sz="1000">
                <a:solidFill>
                  <a:srgbClr val="FFFFFF"/>
                </a:solidFill>
                <a:latin typeface="Open Sans"/>
                <a:ea typeface="Open Sans"/>
                <a:cs typeface="Open Sans"/>
                <a:sym typeface="Open Sans"/>
              </a:rPr>
              <a:t> </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FEFEF"/>
        </a:solidFill>
      </p:bgPr>
    </p:bg>
    <p:spTree>
      <p:nvGrpSpPr>
        <p:cNvPr id="800" name="Shape 800"/>
        <p:cNvGrpSpPr/>
        <p:nvPr/>
      </p:nvGrpSpPr>
      <p:grpSpPr>
        <a:xfrm>
          <a:off x="0" y="0"/>
          <a:ext cx="0" cy="0"/>
          <a:chOff x="0" y="0"/>
          <a:chExt cx="0" cy="0"/>
        </a:xfrm>
      </p:grpSpPr>
      <p:sp>
        <p:nvSpPr>
          <p:cNvPr id="801" name="Shape 801"/>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802" name="Shape 802"/>
          <p:cNvSpPr/>
          <p:nvPr/>
        </p:nvSpPr>
        <p:spPr>
          <a:xfrm rot="-5400000">
            <a:off x="1151304" y="3564758"/>
            <a:ext cx="138300" cy="68100"/>
          </a:xfrm>
          <a:prstGeom prst="triangle">
            <a:avLst>
              <a:gd fmla="val 50000" name="adj"/>
            </a:avLst>
          </a:prstGeom>
          <a:solidFill>
            <a:srgbClr val="FFFFFF"/>
          </a:solidFill>
          <a:ln>
            <a:noFill/>
          </a:ln>
        </p:spPr>
        <p:txBody>
          <a:bodyPr anchorCtr="0" anchor="ctr" bIns="91425" lIns="91425" rIns="91425" tIns="91425">
            <a:noAutofit/>
          </a:bodyPr>
          <a:lstStyle/>
          <a:p>
            <a:pPr lvl="0">
              <a:spcBef>
                <a:spcPts val="0"/>
              </a:spcBef>
              <a:buNone/>
            </a:pPr>
            <a:r>
              <a:t/>
            </a:r>
            <a:endParaRPr/>
          </a:p>
        </p:txBody>
      </p:sp>
      <p:pic>
        <p:nvPicPr>
          <p:cNvPr id="803" name="Shape 803"/>
          <p:cNvPicPr preferRelativeResize="0"/>
          <p:nvPr/>
        </p:nvPicPr>
        <p:blipFill>
          <a:blip r:embed="rId3">
            <a:alphaModFix/>
          </a:blip>
          <a:stretch>
            <a:fillRect/>
          </a:stretch>
        </p:blipFill>
        <p:spPr>
          <a:xfrm>
            <a:off x="332749" y="545050"/>
            <a:ext cx="8811249" cy="534699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FEFEF"/>
        </a:solidFill>
      </p:bgPr>
    </p:bg>
    <p:spTree>
      <p:nvGrpSpPr>
        <p:cNvPr id="807" name="Shape 807"/>
        <p:cNvGrpSpPr/>
        <p:nvPr/>
      </p:nvGrpSpPr>
      <p:grpSpPr>
        <a:xfrm>
          <a:off x="0" y="0"/>
          <a:ext cx="0" cy="0"/>
          <a:chOff x="0" y="0"/>
          <a:chExt cx="0" cy="0"/>
        </a:xfrm>
      </p:grpSpPr>
      <p:sp>
        <p:nvSpPr>
          <p:cNvPr id="808" name="Shape 808"/>
          <p:cNvSpPr txBox="1"/>
          <p:nvPr>
            <p:ph type="title"/>
          </p:nvPr>
        </p:nvSpPr>
        <p:spPr>
          <a:xfrm>
            <a:off x="1634700" y="503300"/>
            <a:ext cx="7299900" cy="860400"/>
          </a:xfrm>
          <a:prstGeom prst="rect">
            <a:avLst/>
          </a:prstGeom>
        </p:spPr>
        <p:txBody>
          <a:bodyPr anchorCtr="0" anchor="b" bIns="91425" lIns="91425" rIns="91425" tIns="91425">
            <a:noAutofit/>
          </a:bodyPr>
          <a:lstStyle/>
          <a:p>
            <a:pPr lvl="0" rtl="0">
              <a:spcBef>
                <a:spcPts val="0"/>
              </a:spcBef>
              <a:buNone/>
            </a:pPr>
            <a:r>
              <a:rPr b="1" lang="en" sz="1800">
                <a:latin typeface="Open Sans"/>
                <a:ea typeface="Open Sans"/>
                <a:cs typeface="Open Sans"/>
                <a:sym typeface="Open Sans"/>
              </a:rPr>
              <a:t>Method 3:</a:t>
            </a:r>
            <a:r>
              <a:rPr lang="en"/>
              <a:t> </a:t>
            </a:r>
            <a:br>
              <a:rPr lang="en"/>
            </a:br>
            <a:r>
              <a:rPr lang="en">
                <a:solidFill>
                  <a:srgbClr val="9772B2"/>
                </a:solidFill>
              </a:rPr>
              <a:t>Difference-in-Differences</a:t>
            </a:r>
          </a:p>
        </p:txBody>
      </p:sp>
      <p:sp>
        <p:nvSpPr>
          <p:cNvPr id="809" name="Shape 809"/>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810" name="Shape 810"/>
          <p:cNvSpPr/>
          <p:nvPr/>
        </p:nvSpPr>
        <p:spPr>
          <a:xfrm rot="-5400000">
            <a:off x="1151304" y="3564758"/>
            <a:ext cx="138300" cy="68100"/>
          </a:xfrm>
          <a:prstGeom prst="triangle">
            <a:avLst>
              <a:gd fmla="val 50000" name="adj"/>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811" name="Shape 811"/>
          <p:cNvSpPr txBox="1"/>
          <p:nvPr>
            <p:ph idx="1" type="body"/>
          </p:nvPr>
        </p:nvSpPr>
        <p:spPr>
          <a:xfrm>
            <a:off x="1634700" y="1324200"/>
            <a:ext cx="7299900" cy="5078700"/>
          </a:xfrm>
          <a:prstGeom prst="rect">
            <a:avLst/>
          </a:prstGeom>
        </p:spPr>
        <p:txBody>
          <a:bodyPr anchorCtr="0" anchor="t" bIns="91425" lIns="91425" rIns="91425" tIns="91425">
            <a:noAutofit/>
          </a:bodyPr>
          <a:lstStyle/>
          <a:p>
            <a:pPr lvl="0" rtl="0">
              <a:spcBef>
                <a:spcPts val="0"/>
              </a:spcBef>
              <a:buNone/>
            </a:pPr>
            <a:r>
              <a:rPr b="1" lang="en" sz="2400">
                <a:solidFill>
                  <a:schemeClr val="dk1"/>
                </a:solidFill>
              </a:rPr>
              <a:t>Idea</a:t>
            </a:r>
            <a:r>
              <a:rPr lang="en" sz="2400">
                <a:solidFill>
                  <a:schemeClr val="dk1"/>
                </a:solidFill>
              </a:rPr>
              <a:t>: Comparison of pre and post outcomes between treatment and control groups</a:t>
            </a:r>
          </a:p>
          <a:p>
            <a:pPr lvl="0" rtl="0">
              <a:spcBef>
                <a:spcPts val="0"/>
              </a:spcBef>
              <a:buNone/>
            </a:pPr>
            <a:r>
              <a:t/>
            </a:r>
            <a:endParaRPr sz="2400">
              <a:solidFill>
                <a:schemeClr val="dk1"/>
              </a:solidFill>
            </a:endParaRPr>
          </a:p>
          <a:p>
            <a:pPr lvl="0" rtl="0">
              <a:spcBef>
                <a:spcPts val="0"/>
              </a:spcBef>
              <a:buNone/>
            </a:pPr>
            <a:r>
              <a:rPr b="1" lang="en" sz="2400">
                <a:solidFill>
                  <a:schemeClr val="dk1"/>
                </a:solidFill>
              </a:rPr>
              <a:t>Example: </a:t>
            </a:r>
            <a:r>
              <a:rPr lang="en" sz="2400">
                <a:solidFill>
                  <a:schemeClr val="dk1"/>
                </a:solidFill>
              </a:rPr>
              <a:t>Effect of lowering price on revenue?</a:t>
            </a:r>
          </a:p>
          <a:p>
            <a:pPr indent="-381000" lvl="0" marL="457200" rtl="0">
              <a:spcBef>
                <a:spcPts val="0"/>
              </a:spcBef>
              <a:buClr>
                <a:schemeClr val="dk1"/>
              </a:buClr>
              <a:buSzPct val="100000"/>
            </a:pPr>
            <a:r>
              <a:rPr lang="en" sz="2400">
                <a:solidFill>
                  <a:srgbClr val="2A73CC"/>
                </a:solidFill>
              </a:rPr>
              <a:t>A/B test</a:t>
            </a:r>
            <a:r>
              <a:rPr lang="en" sz="2400">
                <a:solidFill>
                  <a:schemeClr val="dk1"/>
                </a:solidFill>
              </a:rPr>
              <a:t>? Could, but may be perceived as unfair</a:t>
            </a:r>
          </a:p>
          <a:p>
            <a:pPr indent="-381000" lvl="0" marL="457200" rtl="0">
              <a:spcBef>
                <a:spcPts val="0"/>
              </a:spcBef>
              <a:buClr>
                <a:schemeClr val="dk1"/>
              </a:buClr>
              <a:buSzPct val="100000"/>
            </a:pPr>
            <a:r>
              <a:rPr lang="en" sz="2400">
                <a:solidFill>
                  <a:schemeClr val="dk1"/>
                </a:solidFill>
              </a:rPr>
              <a:t>Alternative: </a:t>
            </a:r>
            <a:r>
              <a:rPr lang="en" sz="2400">
                <a:solidFill>
                  <a:srgbClr val="2A73CC"/>
                </a:solidFill>
              </a:rPr>
              <a:t>Quasi-experimental design + DD</a:t>
            </a:r>
          </a:p>
          <a:p>
            <a:pPr lvl="0" rtl="0">
              <a:spcBef>
                <a:spcPts val="0"/>
              </a:spcBef>
              <a:buNone/>
            </a:pPr>
            <a:r>
              <a:t/>
            </a:r>
            <a:endParaRPr sz="2400">
              <a:solidFill>
                <a:schemeClr val="dk1"/>
              </a:solidFill>
            </a:endParaRPr>
          </a:p>
        </p:txBody>
      </p:sp>
      <p:sp>
        <p:nvSpPr>
          <p:cNvPr id="812" name="Shape 812"/>
          <p:cNvSpPr txBox="1"/>
          <p:nvPr/>
        </p:nvSpPr>
        <p:spPr>
          <a:xfrm>
            <a:off x="-1" y="1139066"/>
            <a:ext cx="1241700" cy="1198800"/>
          </a:xfrm>
          <a:prstGeom prst="rect">
            <a:avLst/>
          </a:prstGeom>
          <a:noFill/>
          <a:ln>
            <a:noFill/>
          </a:ln>
        </p:spPr>
        <p:txBody>
          <a:bodyPr anchorCtr="0" anchor="t" bIns="91425" lIns="91425" rIns="91425" tIns="91425">
            <a:noAutofit/>
          </a:bodyPr>
          <a:lstStyle/>
          <a:p>
            <a:pPr lvl="0" rtl="0" algn="r">
              <a:spcBef>
                <a:spcPts val="0"/>
              </a:spcBef>
              <a:buNone/>
            </a:pPr>
            <a:r>
              <a:rPr b="1" lang="en" sz="1000">
                <a:solidFill>
                  <a:srgbClr val="FFFFFF"/>
                </a:solidFill>
                <a:latin typeface="Open Sans"/>
                <a:ea typeface="Open Sans"/>
                <a:cs typeface="Open Sans"/>
                <a:sym typeface="Open Sans"/>
              </a:rPr>
              <a:t>Method 1: </a:t>
            </a:r>
            <a:r>
              <a:rPr lang="en" sz="1000">
                <a:solidFill>
                  <a:srgbClr val="FFFFFF"/>
                </a:solidFill>
                <a:latin typeface="Open Sans"/>
                <a:ea typeface="Open Sans"/>
                <a:cs typeface="Open Sans"/>
                <a:sym typeface="Open Sans"/>
              </a:rPr>
              <a:t>Controlled Regression</a:t>
            </a:r>
          </a:p>
        </p:txBody>
      </p:sp>
      <p:sp>
        <p:nvSpPr>
          <p:cNvPr id="813" name="Shape 813"/>
          <p:cNvSpPr txBox="1"/>
          <p:nvPr/>
        </p:nvSpPr>
        <p:spPr>
          <a:xfrm>
            <a:off x="17927" y="2257500"/>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2: </a:t>
            </a:r>
            <a:r>
              <a:rPr lang="en" sz="1000">
                <a:solidFill>
                  <a:srgbClr val="FFFFFF"/>
                </a:solidFill>
                <a:latin typeface="Open Sans"/>
                <a:ea typeface="Open Sans"/>
                <a:cs typeface="Open Sans"/>
                <a:sym typeface="Open Sans"/>
              </a:rPr>
              <a:t>Regression Discontinuity Design</a:t>
            </a:r>
          </a:p>
        </p:txBody>
      </p:sp>
      <p:sp>
        <p:nvSpPr>
          <p:cNvPr id="814" name="Shape 814"/>
          <p:cNvSpPr txBox="1"/>
          <p:nvPr/>
        </p:nvSpPr>
        <p:spPr>
          <a:xfrm>
            <a:off x="17927" y="3375963"/>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3: </a:t>
            </a:r>
            <a:r>
              <a:rPr lang="en" sz="1000">
                <a:solidFill>
                  <a:srgbClr val="FFFFFF"/>
                </a:solidFill>
                <a:latin typeface="Open Sans"/>
                <a:ea typeface="Open Sans"/>
                <a:cs typeface="Open Sans"/>
                <a:sym typeface="Open Sans"/>
              </a:rPr>
              <a:t>Difference-in-</a:t>
            </a:r>
            <a:br>
              <a:rPr lang="en" sz="1000">
                <a:solidFill>
                  <a:srgbClr val="FFFFFF"/>
                </a:solidFill>
                <a:latin typeface="Open Sans"/>
                <a:ea typeface="Open Sans"/>
                <a:cs typeface="Open Sans"/>
                <a:sym typeface="Open Sans"/>
              </a:rPr>
            </a:br>
            <a:r>
              <a:rPr lang="en" sz="1000">
                <a:solidFill>
                  <a:srgbClr val="FFFFFF"/>
                </a:solidFill>
                <a:latin typeface="Open Sans"/>
                <a:ea typeface="Open Sans"/>
                <a:cs typeface="Open Sans"/>
                <a:sym typeface="Open Sans"/>
              </a:rPr>
              <a:t>Differences</a:t>
            </a:r>
          </a:p>
          <a:p>
            <a:pPr lvl="0" rtl="0" algn="r">
              <a:spcBef>
                <a:spcPts val="0"/>
              </a:spcBef>
              <a:buNone/>
            </a:pPr>
            <a:r>
              <a:t/>
            </a:r>
            <a:endParaRPr b="1" sz="1000">
              <a:solidFill>
                <a:srgbClr val="FFFFFF"/>
              </a:solidFill>
              <a:latin typeface="Open Sans"/>
              <a:ea typeface="Open Sans"/>
              <a:cs typeface="Open Sans"/>
              <a:sym typeface="Open Sans"/>
            </a:endParaRPr>
          </a:p>
        </p:txBody>
      </p:sp>
      <p:sp>
        <p:nvSpPr>
          <p:cNvPr id="815" name="Shape 815"/>
          <p:cNvSpPr txBox="1"/>
          <p:nvPr/>
        </p:nvSpPr>
        <p:spPr>
          <a:xfrm>
            <a:off x="7671" y="4494427"/>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4: </a:t>
            </a:r>
            <a:r>
              <a:rPr lang="en" sz="1000">
                <a:solidFill>
                  <a:srgbClr val="FFFFFF"/>
                </a:solidFill>
                <a:latin typeface="Open Sans"/>
                <a:ea typeface="Open Sans"/>
                <a:cs typeface="Open Sans"/>
                <a:sym typeface="Open Sans"/>
              </a:rPr>
              <a:t>Fixed Effects Regression</a:t>
            </a:r>
          </a:p>
          <a:p>
            <a:pPr lvl="0" rtl="0" algn="r">
              <a:spcBef>
                <a:spcPts val="0"/>
              </a:spcBef>
              <a:buNone/>
            </a:pPr>
            <a:r>
              <a:t/>
            </a:r>
            <a:endParaRPr b="1" sz="1000">
              <a:solidFill>
                <a:srgbClr val="FFFFFF"/>
              </a:solidFill>
              <a:latin typeface="Open Sans"/>
              <a:ea typeface="Open Sans"/>
              <a:cs typeface="Open Sans"/>
              <a:sym typeface="Open Sans"/>
            </a:endParaRPr>
          </a:p>
        </p:txBody>
      </p:sp>
      <p:sp>
        <p:nvSpPr>
          <p:cNvPr id="816" name="Shape 816"/>
          <p:cNvSpPr txBox="1"/>
          <p:nvPr/>
        </p:nvSpPr>
        <p:spPr>
          <a:xfrm>
            <a:off x="0" y="5498600"/>
            <a:ext cx="1242300" cy="1198800"/>
          </a:xfrm>
          <a:prstGeom prst="rect">
            <a:avLst/>
          </a:prstGeom>
          <a:noFill/>
          <a:ln>
            <a:noFill/>
          </a:ln>
        </p:spPr>
        <p:txBody>
          <a:bodyPr anchorCtr="0" anchor="t" bIns="91425" lIns="91425" rIns="91425" tIns="91425">
            <a:noAutofit/>
          </a:bodyPr>
          <a:lstStyle/>
          <a:p>
            <a:pPr lvl="0" rtl="0" algn="r">
              <a:spcBef>
                <a:spcPts val="0"/>
              </a:spcBef>
              <a:buNone/>
            </a:pPr>
            <a:r>
              <a:rPr b="1" lang="en" sz="1000">
                <a:solidFill>
                  <a:srgbClr val="FFFFFF"/>
                </a:solidFill>
                <a:latin typeface="Open Sans"/>
                <a:ea typeface="Open Sans"/>
                <a:cs typeface="Open Sans"/>
                <a:sym typeface="Open Sans"/>
              </a:rPr>
              <a:t>Method 5: </a:t>
            </a:r>
            <a:r>
              <a:rPr lang="en" sz="1000">
                <a:solidFill>
                  <a:srgbClr val="FFFFFF"/>
                </a:solidFill>
                <a:latin typeface="Open Sans"/>
                <a:ea typeface="Open Sans"/>
                <a:cs typeface="Open Sans"/>
                <a:sym typeface="Open Sans"/>
              </a:rPr>
              <a:t>Instrumental Variables</a:t>
            </a:r>
            <a:r>
              <a:rPr b="1" lang="en" sz="1000">
                <a:solidFill>
                  <a:srgbClr val="FFFFFF"/>
                </a:solidFill>
                <a:latin typeface="Open Sans"/>
                <a:ea typeface="Open Sans"/>
                <a:cs typeface="Open Sans"/>
                <a:sym typeface="Open Sans"/>
              </a:rPr>
              <a:t> </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FEFEF"/>
        </a:solidFill>
      </p:bgPr>
    </p:bg>
    <p:spTree>
      <p:nvGrpSpPr>
        <p:cNvPr id="820" name="Shape 820"/>
        <p:cNvGrpSpPr/>
        <p:nvPr/>
      </p:nvGrpSpPr>
      <p:grpSpPr>
        <a:xfrm>
          <a:off x="0" y="0"/>
          <a:ext cx="0" cy="0"/>
          <a:chOff x="0" y="0"/>
          <a:chExt cx="0" cy="0"/>
        </a:xfrm>
      </p:grpSpPr>
      <p:sp>
        <p:nvSpPr>
          <p:cNvPr id="821" name="Shape 821"/>
          <p:cNvSpPr txBox="1"/>
          <p:nvPr>
            <p:ph type="title"/>
          </p:nvPr>
        </p:nvSpPr>
        <p:spPr>
          <a:xfrm>
            <a:off x="1634700" y="503300"/>
            <a:ext cx="7299900" cy="860400"/>
          </a:xfrm>
          <a:prstGeom prst="rect">
            <a:avLst/>
          </a:prstGeom>
        </p:spPr>
        <p:txBody>
          <a:bodyPr anchorCtr="0" anchor="b" bIns="91425" lIns="91425" rIns="91425" tIns="91425">
            <a:noAutofit/>
          </a:bodyPr>
          <a:lstStyle/>
          <a:p>
            <a:pPr lvl="0" rtl="0">
              <a:spcBef>
                <a:spcPts val="0"/>
              </a:spcBef>
              <a:buNone/>
            </a:pPr>
            <a:r>
              <a:rPr b="1" lang="en" sz="1800">
                <a:latin typeface="Open Sans"/>
                <a:ea typeface="Open Sans"/>
                <a:cs typeface="Open Sans"/>
                <a:sym typeface="Open Sans"/>
              </a:rPr>
              <a:t>Method 3:</a:t>
            </a:r>
            <a:r>
              <a:rPr lang="en"/>
              <a:t> </a:t>
            </a:r>
            <a:br>
              <a:rPr lang="en"/>
            </a:br>
            <a:r>
              <a:rPr lang="en">
                <a:solidFill>
                  <a:srgbClr val="9772B2"/>
                </a:solidFill>
              </a:rPr>
              <a:t>Difference-in-Differences</a:t>
            </a:r>
          </a:p>
        </p:txBody>
      </p:sp>
      <p:sp>
        <p:nvSpPr>
          <p:cNvPr id="822" name="Shape 822"/>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823" name="Shape 823"/>
          <p:cNvSpPr/>
          <p:nvPr/>
        </p:nvSpPr>
        <p:spPr>
          <a:xfrm rot="-5400000">
            <a:off x="1151304" y="3564758"/>
            <a:ext cx="138300" cy="68100"/>
          </a:xfrm>
          <a:prstGeom prst="triangle">
            <a:avLst>
              <a:gd fmla="val 50000" name="adj"/>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824" name="Shape 824"/>
          <p:cNvSpPr txBox="1"/>
          <p:nvPr>
            <p:ph idx="1" type="body"/>
          </p:nvPr>
        </p:nvSpPr>
        <p:spPr>
          <a:xfrm>
            <a:off x="1634700" y="1363700"/>
            <a:ext cx="7509300" cy="1854300"/>
          </a:xfrm>
          <a:prstGeom prst="rect">
            <a:avLst/>
          </a:prstGeom>
        </p:spPr>
        <p:txBody>
          <a:bodyPr anchorCtr="0" anchor="t" bIns="91425" lIns="91425" rIns="91425" tIns="91425">
            <a:noAutofit/>
          </a:bodyPr>
          <a:lstStyle/>
          <a:p>
            <a:pPr lvl="0" rtl="0">
              <a:spcBef>
                <a:spcPts val="0"/>
              </a:spcBef>
              <a:buNone/>
            </a:pPr>
            <a:r>
              <a:rPr b="1" lang="en" sz="2400">
                <a:solidFill>
                  <a:schemeClr val="dk1"/>
                </a:solidFill>
              </a:rPr>
              <a:t>Example con’t</a:t>
            </a:r>
            <a:r>
              <a:rPr lang="en" sz="2400">
                <a:solidFill>
                  <a:schemeClr val="dk1"/>
                </a:solidFill>
              </a:rPr>
              <a:t>:</a:t>
            </a:r>
          </a:p>
          <a:p>
            <a:pPr indent="-381000" lvl="0" marL="457200" rtl="0">
              <a:spcBef>
                <a:spcPts val="0"/>
              </a:spcBef>
              <a:buClr>
                <a:schemeClr val="dk1"/>
              </a:buClr>
              <a:buSzPct val="100000"/>
            </a:pPr>
            <a:r>
              <a:rPr lang="en" sz="2400">
                <a:solidFill>
                  <a:srgbClr val="2A73CC"/>
                </a:solidFill>
              </a:rPr>
              <a:t>Change price + RDD</a:t>
            </a:r>
            <a:r>
              <a:rPr lang="en" sz="2400"/>
              <a:t>? But if co-timed marketing, feature launch, external shock …counterfactual no longer obvious</a:t>
            </a:r>
            <a:r>
              <a:rPr lang="en" sz="2400"/>
              <a:t>...</a:t>
            </a:r>
          </a:p>
          <a:p>
            <a:pPr lvl="0" rtl="0">
              <a:spcBef>
                <a:spcPts val="0"/>
              </a:spcBef>
              <a:buNone/>
            </a:pPr>
            <a:r>
              <a:t/>
            </a:r>
            <a:endParaRPr sz="2400"/>
          </a:p>
          <a:p>
            <a:pPr lvl="0" marR="0" rtl="0" algn="l">
              <a:lnSpc>
                <a:spcPct val="100000"/>
              </a:lnSpc>
              <a:spcBef>
                <a:spcPts val="600"/>
              </a:spcBef>
              <a:spcAft>
                <a:spcPts val="0"/>
              </a:spcAft>
              <a:buNone/>
            </a:pPr>
            <a:r>
              <a:t/>
            </a:r>
            <a:endParaRPr sz="2400">
              <a:solidFill>
                <a:schemeClr val="dk1"/>
              </a:solidFill>
            </a:endParaRPr>
          </a:p>
        </p:txBody>
      </p:sp>
      <p:sp>
        <p:nvSpPr>
          <p:cNvPr id="825" name="Shape 825"/>
          <p:cNvSpPr txBox="1"/>
          <p:nvPr/>
        </p:nvSpPr>
        <p:spPr>
          <a:xfrm>
            <a:off x="-1" y="1139066"/>
            <a:ext cx="1241700" cy="1198800"/>
          </a:xfrm>
          <a:prstGeom prst="rect">
            <a:avLst/>
          </a:prstGeom>
          <a:noFill/>
          <a:ln>
            <a:noFill/>
          </a:ln>
        </p:spPr>
        <p:txBody>
          <a:bodyPr anchorCtr="0" anchor="t" bIns="91425" lIns="91425" rIns="91425" tIns="91425">
            <a:noAutofit/>
          </a:bodyPr>
          <a:lstStyle/>
          <a:p>
            <a:pPr lvl="0" rtl="0" algn="r">
              <a:spcBef>
                <a:spcPts val="0"/>
              </a:spcBef>
              <a:buNone/>
            </a:pPr>
            <a:r>
              <a:rPr b="1" lang="en" sz="1000">
                <a:solidFill>
                  <a:srgbClr val="FFFFFF"/>
                </a:solidFill>
                <a:latin typeface="Open Sans"/>
                <a:ea typeface="Open Sans"/>
                <a:cs typeface="Open Sans"/>
                <a:sym typeface="Open Sans"/>
              </a:rPr>
              <a:t>Method 1: </a:t>
            </a:r>
            <a:r>
              <a:rPr lang="en" sz="1000">
                <a:solidFill>
                  <a:srgbClr val="FFFFFF"/>
                </a:solidFill>
                <a:latin typeface="Open Sans"/>
                <a:ea typeface="Open Sans"/>
                <a:cs typeface="Open Sans"/>
                <a:sym typeface="Open Sans"/>
              </a:rPr>
              <a:t>Controlled Regression</a:t>
            </a:r>
          </a:p>
        </p:txBody>
      </p:sp>
      <p:sp>
        <p:nvSpPr>
          <p:cNvPr id="826" name="Shape 826"/>
          <p:cNvSpPr txBox="1"/>
          <p:nvPr/>
        </p:nvSpPr>
        <p:spPr>
          <a:xfrm>
            <a:off x="17927" y="2257500"/>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2: </a:t>
            </a:r>
            <a:r>
              <a:rPr lang="en" sz="1000">
                <a:solidFill>
                  <a:srgbClr val="FFFFFF"/>
                </a:solidFill>
                <a:latin typeface="Open Sans"/>
                <a:ea typeface="Open Sans"/>
                <a:cs typeface="Open Sans"/>
                <a:sym typeface="Open Sans"/>
              </a:rPr>
              <a:t>Regression Discontinuity Design</a:t>
            </a:r>
          </a:p>
        </p:txBody>
      </p:sp>
      <p:sp>
        <p:nvSpPr>
          <p:cNvPr id="827" name="Shape 827"/>
          <p:cNvSpPr txBox="1"/>
          <p:nvPr/>
        </p:nvSpPr>
        <p:spPr>
          <a:xfrm>
            <a:off x="17927" y="3375963"/>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3: </a:t>
            </a:r>
            <a:r>
              <a:rPr lang="en" sz="1000">
                <a:solidFill>
                  <a:srgbClr val="FFFFFF"/>
                </a:solidFill>
                <a:latin typeface="Open Sans"/>
                <a:ea typeface="Open Sans"/>
                <a:cs typeface="Open Sans"/>
                <a:sym typeface="Open Sans"/>
              </a:rPr>
              <a:t>Difference-in-</a:t>
            </a:r>
            <a:br>
              <a:rPr lang="en" sz="1000">
                <a:solidFill>
                  <a:srgbClr val="FFFFFF"/>
                </a:solidFill>
                <a:latin typeface="Open Sans"/>
                <a:ea typeface="Open Sans"/>
                <a:cs typeface="Open Sans"/>
                <a:sym typeface="Open Sans"/>
              </a:rPr>
            </a:br>
            <a:r>
              <a:rPr lang="en" sz="1000">
                <a:solidFill>
                  <a:srgbClr val="FFFFFF"/>
                </a:solidFill>
                <a:latin typeface="Open Sans"/>
                <a:ea typeface="Open Sans"/>
                <a:cs typeface="Open Sans"/>
                <a:sym typeface="Open Sans"/>
              </a:rPr>
              <a:t>Differences</a:t>
            </a:r>
          </a:p>
          <a:p>
            <a:pPr lvl="0" rtl="0" algn="r">
              <a:spcBef>
                <a:spcPts val="0"/>
              </a:spcBef>
              <a:buNone/>
            </a:pPr>
            <a:r>
              <a:t/>
            </a:r>
            <a:endParaRPr b="1" sz="1000">
              <a:solidFill>
                <a:srgbClr val="FFFFFF"/>
              </a:solidFill>
              <a:latin typeface="Open Sans"/>
              <a:ea typeface="Open Sans"/>
              <a:cs typeface="Open Sans"/>
              <a:sym typeface="Open Sans"/>
            </a:endParaRPr>
          </a:p>
        </p:txBody>
      </p:sp>
      <p:sp>
        <p:nvSpPr>
          <p:cNvPr id="828" name="Shape 828"/>
          <p:cNvSpPr txBox="1"/>
          <p:nvPr/>
        </p:nvSpPr>
        <p:spPr>
          <a:xfrm>
            <a:off x="7671" y="4494427"/>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4: </a:t>
            </a:r>
            <a:r>
              <a:rPr lang="en" sz="1000">
                <a:solidFill>
                  <a:srgbClr val="FFFFFF"/>
                </a:solidFill>
                <a:latin typeface="Open Sans"/>
                <a:ea typeface="Open Sans"/>
                <a:cs typeface="Open Sans"/>
                <a:sym typeface="Open Sans"/>
              </a:rPr>
              <a:t>Fixed Effects Regression</a:t>
            </a:r>
          </a:p>
          <a:p>
            <a:pPr lvl="0" rtl="0" algn="r">
              <a:spcBef>
                <a:spcPts val="0"/>
              </a:spcBef>
              <a:buNone/>
            </a:pPr>
            <a:r>
              <a:t/>
            </a:r>
            <a:endParaRPr b="1" sz="1000">
              <a:solidFill>
                <a:srgbClr val="FFFFFF"/>
              </a:solidFill>
              <a:latin typeface="Open Sans"/>
              <a:ea typeface="Open Sans"/>
              <a:cs typeface="Open Sans"/>
              <a:sym typeface="Open Sans"/>
            </a:endParaRPr>
          </a:p>
        </p:txBody>
      </p:sp>
      <p:sp>
        <p:nvSpPr>
          <p:cNvPr id="829" name="Shape 829"/>
          <p:cNvSpPr txBox="1"/>
          <p:nvPr/>
        </p:nvSpPr>
        <p:spPr>
          <a:xfrm>
            <a:off x="0" y="5498600"/>
            <a:ext cx="1242300" cy="1198800"/>
          </a:xfrm>
          <a:prstGeom prst="rect">
            <a:avLst/>
          </a:prstGeom>
          <a:noFill/>
          <a:ln>
            <a:noFill/>
          </a:ln>
        </p:spPr>
        <p:txBody>
          <a:bodyPr anchorCtr="0" anchor="t" bIns="91425" lIns="91425" rIns="91425" tIns="91425">
            <a:noAutofit/>
          </a:bodyPr>
          <a:lstStyle/>
          <a:p>
            <a:pPr lvl="0" rtl="0" algn="r">
              <a:spcBef>
                <a:spcPts val="0"/>
              </a:spcBef>
              <a:buNone/>
            </a:pPr>
            <a:r>
              <a:rPr b="1" lang="en" sz="1000">
                <a:solidFill>
                  <a:srgbClr val="FFFFFF"/>
                </a:solidFill>
                <a:latin typeface="Open Sans"/>
                <a:ea typeface="Open Sans"/>
                <a:cs typeface="Open Sans"/>
                <a:sym typeface="Open Sans"/>
              </a:rPr>
              <a:t>Method 5: </a:t>
            </a:r>
            <a:r>
              <a:rPr lang="en" sz="1000">
                <a:solidFill>
                  <a:srgbClr val="FFFFFF"/>
                </a:solidFill>
                <a:latin typeface="Open Sans"/>
                <a:ea typeface="Open Sans"/>
                <a:cs typeface="Open Sans"/>
                <a:sym typeface="Open Sans"/>
              </a:rPr>
              <a:t>Instrumental Variables</a:t>
            </a:r>
            <a:r>
              <a:rPr b="1" lang="en" sz="1000">
                <a:solidFill>
                  <a:srgbClr val="FFFFFF"/>
                </a:solidFill>
                <a:latin typeface="Open Sans"/>
                <a:ea typeface="Open Sans"/>
                <a:cs typeface="Open Sans"/>
                <a:sym typeface="Open Sans"/>
              </a:rPr>
              <a:t> </a:t>
            </a:r>
          </a:p>
        </p:txBody>
      </p:sp>
      <p:pic>
        <p:nvPicPr>
          <p:cNvPr id="830" name="Shape 830"/>
          <p:cNvPicPr preferRelativeResize="0"/>
          <p:nvPr/>
        </p:nvPicPr>
        <p:blipFill>
          <a:blip r:embed="rId3">
            <a:alphaModFix/>
          </a:blip>
          <a:stretch>
            <a:fillRect/>
          </a:stretch>
        </p:blipFill>
        <p:spPr>
          <a:xfrm>
            <a:off x="3909974" y="3217999"/>
            <a:ext cx="3226424" cy="3474649"/>
          </a:xfrm>
          <a:prstGeom prst="rect">
            <a:avLst/>
          </a:prstGeom>
          <a:noFill/>
          <a:ln cap="flat" cmpd="sng" w="38100">
            <a:solidFill>
              <a:srgbClr val="9772B2"/>
            </a:solidFill>
            <a:prstDash val="solid"/>
            <a:round/>
            <a:headEnd len="med" w="med" type="none"/>
            <a:tailEnd len="med" w="med" type="none"/>
          </a:ln>
        </p:spPr>
      </p:pic>
      <p:cxnSp>
        <p:nvCxnSpPr>
          <p:cNvPr id="831" name="Shape 831"/>
          <p:cNvCxnSpPr/>
          <p:nvPr/>
        </p:nvCxnSpPr>
        <p:spPr>
          <a:xfrm flipH="1" rot="10800000">
            <a:off x="5402447" y="4439557"/>
            <a:ext cx="1227900" cy="822300"/>
          </a:xfrm>
          <a:prstGeom prst="straightConnector1">
            <a:avLst/>
          </a:prstGeom>
          <a:noFill/>
          <a:ln cap="flat" cmpd="sng" w="38100">
            <a:solidFill>
              <a:srgbClr val="F05253"/>
            </a:solidFill>
            <a:prstDash val="dashDot"/>
            <a:round/>
            <a:headEnd len="lg" w="lg" type="none"/>
            <a:tailEnd len="lg" w="lg" type="none"/>
          </a:ln>
        </p:spPr>
      </p:cxnSp>
      <p:cxnSp>
        <p:nvCxnSpPr>
          <p:cNvPr id="832" name="Shape 832"/>
          <p:cNvCxnSpPr/>
          <p:nvPr/>
        </p:nvCxnSpPr>
        <p:spPr>
          <a:xfrm flipH="1" rot="10800000">
            <a:off x="5460911" y="4842285"/>
            <a:ext cx="1176600" cy="789900"/>
          </a:xfrm>
          <a:prstGeom prst="straightConnector1">
            <a:avLst/>
          </a:prstGeom>
          <a:noFill/>
          <a:ln cap="flat" cmpd="sng" w="38100">
            <a:solidFill>
              <a:srgbClr val="F05253"/>
            </a:solidFill>
            <a:prstDash val="dashDot"/>
            <a:round/>
            <a:headEnd len="lg" w="lg" type="none"/>
            <a:tailEnd len="lg" w="lg" type="none"/>
          </a:ln>
        </p:spPr>
      </p:cxnSp>
      <p:cxnSp>
        <p:nvCxnSpPr>
          <p:cNvPr id="833" name="Shape 833"/>
          <p:cNvCxnSpPr/>
          <p:nvPr/>
        </p:nvCxnSpPr>
        <p:spPr>
          <a:xfrm flipH="1" rot="10800000">
            <a:off x="5475300" y="4069186"/>
            <a:ext cx="1097400" cy="730500"/>
          </a:xfrm>
          <a:prstGeom prst="straightConnector1">
            <a:avLst/>
          </a:prstGeom>
          <a:noFill/>
          <a:ln cap="flat" cmpd="sng" w="38100">
            <a:solidFill>
              <a:srgbClr val="F05253"/>
            </a:solidFill>
            <a:prstDash val="dashDot"/>
            <a:round/>
            <a:headEnd len="lg" w="lg" type="none"/>
            <a:tailEnd len="lg" w="lg" type="none"/>
          </a:ln>
        </p:spPr>
      </p:cxnSp>
      <p:cxnSp>
        <p:nvCxnSpPr>
          <p:cNvPr id="834" name="Shape 834"/>
          <p:cNvCxnSpPr/>
          <p:nvPr/>
        </p:nvCxnSpPr>
        <p:spPr>
          <a:xfrm>
            <a:off x="5447406" y="3344281"/>
            <a:ext cx="1500" cy="3114000"/>
          </a:xfrm>
          <a:prstGeom prst="straightConnector1">
            <a:avLst/>
          </a:prstGeom>
          <a:noFill/>
          <a:ln cap="flat" cmpd="sng" w="38100">
            <a:solidFill>
              <a:srgbClr val="9E9E9E"/>
            </a:solidFill>
            <a:prstDash val="solid"/>
            <a:round/>
            <a:headEnd len="lg" w="lg" type="none"/>
            <a:tailEnd len="lg" w="lg" type="none"/>
          </a:ln>
        </p:spPr>
      </p:cxn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FEFEF"/>
        </a:solidFill>
      </p:bgPr>
    </p:bg>
    <p:spTree>
      <p:nvGrpSpPr>
        <p:cNvPr id="838" name="Shape 838"/>
        <p:cNvGrpSpPr/>
        <p:nvPr/>
      </p:nvGrpSpPr>
      <p:grpSpPr>
        <a:xfrm>
          <a:off x="0" y="0"/>
          <a:ext cx="0" cy="0"/>
          <a:chOff x="0" y="0"/>
          <a:chExt cx="0" cy="0"/>
        </a:xfrm>
      </p:grpSpPr>
      <p:sp>
        <p:nvSpPr>
          <p:cNvPr id="839" name="Shape 839"/>
          <p:cNvSpPr txBox="1"/>
          <p:nvPr>
            <p:ph type="title"/>
          </p:nvPr>
        </p:nvSpPr>
        <p:spPr>
          <a:xfrm>
            <a:off x="1634700" y="503300"/>
            <a:ext cx="7299900" cy="860400"/>
          </a:xfrm>
          <a:prstGeom prst="rect">
            <a:avLst/>
          </a:prstGeom>
        </p:spPr>
        <p:txBody>
          <a:bodyPr anchorCtr="0" anchor="b" bIns="91425" lIns="91425" rIns="91425" tIns="91425">
            <a:noAutofit/>
          </a:bodyPr>
          <a:lstStyle/>
          <a:p>
            <a:pPr lvl="0" rtl="0">
              <a:spcBef>
                <a:spcPts val="0"/>
              </a:spcBef>
              <a:buNone/>
            </a:pPr>
            <a:r>
              <a:rPr b="1" lang="en" sz="1800">
                <a:latin typeface="Open Sans"/>
                <a:ea typeface="Open Sans"/>
                <a:cs typeface="Open Sans"/>
                <a:sym typeface="Open Sans"/>
              </a:rPr>
              <a:t>Method 3:</a:t>
            </a:r>
            <a:r>
              <a:rPr lang="en"/>
              <a:t> </a:t>
            </a:r>
            <a:br>
              <a:rPr lang="en"/>
            </a:br>
            <a:r>
              <a:rPr lang="en">
                <a:solidFill>
                  <a:srgbClr val="9772B2"/>
                </a:solidFill>
              </a:rPr>
              <a:t>Difference-in-Differences</a:t>
            </a:r>
          </a:p>
        </p:txBody>
      </p:sp>
      <p:sp>
        <p:nvSpPr>
          <p:cNvPr id="840" name="Shape 840"/>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841" name="Shape 841"/>
          <p:cNvSpPr/>
          <p:nvPr/>
        </p:nvSpPr>
        <p:spPr>
          <a:xfrm rot="-5400000">
            <a:off x="1151304" y="3564758"/>
            <a:ext cx="138300" cy="68100"/>
          </a:xfrm>
          <a:prstGeom prst="triangle">
            <a:avLst>
              <a:gd fmla="val 50000" name="adj"/>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842" name="Shape 842"/>
          <p:cNvSpPr txBox="1"/>
          <p:nvPr>
            <p:ph idx="1" type="body"/>
          </p:nvPr>
        </p:nvSpPr>
        <p:spPr>
          <a:xfrm>
            <a:off x="1634700" y="1324200"/>
            <a:ext cx="7299900" cy="5078700"/>
          </a:xfrm>
          <a:prstGeom prst="rect">
            <a:avLst/>
          </a:prstGeom>
        </p:spPr>
        <p:txBody>
          <a:bodyPr anchorCtr="0" anchor="t" bIns="91425" lIns="91425" rIns="91425" tIns="91425">
            <a:noAutofit/>
          </a:bodyPr>
          <a:lstStyle/>
          <a:p>
            <a:pPr lvl="0" rtl="0">
              <a:spcBef>
                <a:spcPts val="0"/>
              </a:spcBef>
              <a:buNone/>
            </a:pPr>
            <a:r>
              <a:rPr b="1" lang="en" sz="2400">
                <a:solidFill>
                  <a:schemeClr val="dk1"/>
                </a:solidFill>
              </a:rPr>
              <a:t>Example con’t</a:t>
            </a:r>
            <a:r>
              <a:rPr lang="en" sz="2400">
                <a:solidFill>
                  <a:schemeClr val="dk1"/>
                </a:solidFill>
              </a:rPr>
              <a:t>:</a:t>
            </a:r>
          </a:p>
          <a:p>
            <a:pPr indent="-381000" lvl="0" marL="457200" rtl="0">
              <a:spcBef>
                <a:spcPts val="0"/>
              </a:spcBef>
              <a:buClr>
                <a:schemeClr val="dk1"/>
              </a:buClr>
              <a:buSzPct val="100000"/>
            </a:pPr>
            <a:r>
              <a:rPr lang="en" sz="2400">
                <a:solidFill>
                  <a:srgbClr val="2A73CC"/>
                </a:solidFill>
              </a:rPr>
              <a:t>DD design</a:t>
            </a:r>
            <a:r>
              <a:rPr lang="en" sz="2400">
                <a:solidFill>
                  <a:schemeClr val="dk1"/>
                </a:solidFill>
              </a:rPr>
              <a:t>. Change price in some geos (e.g., countries) but not others</a:t>
            </a:r>
          </a:p>
          <a:p>
            <a:pPr indent="0" lvl="0" marL="457200" rtl="0">
              <a:spcBef>
                <a:spcPts val="0"/>
              </a:spcBef>
              <a:buNone/>
            </a:pPr>
            <a:r>
              <a:t/>
            </a:r>
            <a:endParaRPr sz="2400">
              <a:solidFill>
                <a:schemeClr val="dk1"/>
              </a:solidFill>
            </a:endParaRPr>
          </a:p>
          <a:p>
            <a:pPr indent="0" lvl="0" marL="457200" rtl="0">
              <a:spcBef>
                <a:spcPts val="0"/>
              </a:spcBef>
              <a:buNone/>
            </a:pPr>
            <a:r>
              <a:rPr lang="en" sz="2400">
                <a:solidFill>
                  <a:schemeClr val="dk1"/>
                </a:solidFill>
              </a:rPr>
              <a:t>Use control markets to compute counterfactual in treatment markets</a:t>
            </a:r>
          </a:p>
        </p:txBody>
      </p:sp>
      <p:sp>
        <p:nvSpPr>
          <p:cNvPr id="843" name="Shape 843"/>
          <p:cNvSpPr txBox="1"/>
          <p:nvPr/>
        </p:nvSpPr>
        <p:spPr>
          <a:xfrm>
            <a:off x="-1" y="1139066"/>
            <a:ext cx="1241700" cy="1198800"/>
          </a:xfrm>
          <a:prstGeom prst="rect">
            <a:avLst/>
          </a:prstGeom>
          <a:noFill/>
          <a:ln>
            <a:noFill/>
          </a:ln>
        </p:spPr>
        <p:txBody>
          <a:bodyPr anchorCtr="0" anchor="t" bIns="91425" lIns="91425" rIns="91425" tIns="91425">
            <a:noAutofit/>
          </a:bodyPr>
          <a:lstStyle/>
          <a:p>
            <a:pPr lvl="0" rtl="0" algn="r">
              <a:spcBef>
                <a:spcPts val="0"/>
              </a:spcBef>
              <a:buNone/>
            </a:pPr>
            <a:r>
              <a:rPr b="1" lang="en" sz="1000">
                <a:solidFill>
                  <a:srgbClr val="FFFFFF"/>
                </a:solidFill>
                <a:latin typeface="Open Sans"/>
                <a:ea typeface="Open Sans"/>
                <a:cs typeface="Open Sans"/>
                <a:sym typeface="Open Sans"/>
              </a:rPr>
              <a:t>Method 1: </a:t>
            </a:r>
            <a:r>
              <a:rPr lang="en" sz="1000">
                <a:solidFill>
                  <a:srgbClr val="FFFFFF"/>
                </a:solidFill>
                <a:latin typeface="Open Sans"/>
                <a:ea typeface="Open Sans"/>
                <a:cs typeface="Open Sans"/>
                <a:sym typeface="Open Sans"/>
              </a:rPr>
              <a:t>Controlled Regression</a:t>
            </a:r>
          </a:p>
        </p:txBody>
      </p:sp>
      <p:sp>
        <p:nvSpPr>
          <p:cNvPr id="844" name="Shape 844"/>
          <p:cNvSpPr txBox="1"/>
          <p:nvPr/>
        </p:nvSpPr>
        <p:spPr>
          <a:xfrm>
            <a:off x="17927" y="2257500"/>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2: </a:t>
            </a:r>
            <a:r>
              <a:rPr lang="en" sz="1000">
                <a:solidFill>
                  <a:srgbClr val="FFFFFF"/>
                </a:solidFill>
                <a:latin typeface="Open Sans"/>
                <a:ea typeface="Open Sans"/>
                <a:cs typeface="Open Sans"/>
                <a:sym typeface="Open Sans"/>
              </a:rPr>
              <a:t>Regression Discontinuity Design</a:t>
            </a:r>
          </a:p>
        </p:txBody>
      </p:sp>
      <p:sp>
        <p:nvSpPr>
          <p:cNvPr id="845" name="Shape 845"/>
          <p:cNvSpPr txBox="1"/>
          <p:nvPr/>
        </p:nvSpPr>
        <p:spPr>
          <a:xfrm>
            <a:off x="17927" y="3375963"/>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3: </a:t>
            </a:r>
            <a:r>
              <a:rPr lang="en" sz="1000">
                <a:solidFill>
                  <a:srgbClr val="FFFFFF"/>
                </a:solidFill>
                <a:latin typeface="Open Sans"/>
                <a:ea typeface="Open Sans"/>
                <a:cs typeface="Open Sans"/>
                <a:sym typeface="Open Sans"/>
              </a:rPr>
              <a:t>Difference-in-</a:t>
            </a:r>
            <a:br>
              <a:rPr lang="en" sz="1000">
                <a:solidFill>
                  <a:srgbClr val="FFFFFF"/>
                </a:solidFill>
                <a:latin typeface="Open Sans"/>
                <a:ea typeface="Open Sans"/>
                <a:cs typeface="Open Sans"/>
                <a:sym typeface="Open Sans"/>
              </a:rPr>
            </a:br>
            <a:r>
              <a:rPr lang="en" sz="1000">
                <a:solidFill>
                  <a:srgbClr val="FFFFFF"/>
                </a:solidFill>
                <a:latin typeface="Open Sans"/>
                <a:ea typeface="Open Sans"/>
                <a:cs typeface="Open Sans"/>
                <a:sym typeface="Open Sans"/>
              </a:rPr>
              <a:t>Differences</a:t>
            </a:r>
          </a:p>
          <a:p>
            <a:pPr lvl="0" rtl="0" algn="r">
              <a:spcBef>
                <a:spcPts val="0"/>
              </a:spcBef>
              <a:buNone/>
            </a:pPr>
            <a:r>
              <a:t/>
            </a:r>
            <a:endParaRPr b="1" sz="1000">
              <a:solidFill>
                <a:srgbClr val="FFFFFF"/>
              </a:solidFill>
              <a:latin typeface="Open Sans"/>
              <a:ea typeface="Open Sans"/>
              <a:cs typeface="Open Sans"/>
              <a:sym typeface="Open Sans"/>
            </a:endParaRPr>
          </a:p>
        </p:txBody>
      </p:sp>
      <p:sp>
        <p:nvSpPr>
          <p:cNvPr id="846" name="Shape 846"/>
          <p:cNvSpPr txBox="1"/>
          <p:nvPr/>
        </p:nvSpPr>
        <p:spPr>
          <a:xfrm>
            <a:off x="7671" y="4494427"/>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4: </a:t>
            </a:r>
            <a:r>
              <a:rPr lang="en" sz="1000">
                <a:solidFill>
                  <a:srgbClr val="FFFFFF"/>
                </a:solidFill>
                <a:latin typeface="Open Sans"/>
                <a:ea typeface="Open Sans"/>
                <a:cs typeface="Open Sans"/>
                <a:sym typeface="Open Sans"/>
              </a:rPr>
              <a:t>Fixed Effects Regression</a:t>
            </a:r>
          </a:p>
          <a:p>
            <a:pPr lvl="0" rtl="0" algn="r">
              <a:spcBef>
                <a:spcPts val="0"/>
              </a:spcBef>
              <a:buNone/>
            </a:pPr>
            <a:r>
              <a:t/>
            </a:r>
            <a:endParaRPr b="1" sz="1000">
              <a:solidFill>
                <a:srgbClr val="FFFFFF"/>
              </a:solidFill>
              <a:latin typeface="Open Sans"/>
              <a:ea typeface="Open Sans"/>
              <a:cs typeface="Open Sans"/>
              <a:sym typeface="Open Sans"/>
            </a:endParaRPr>
          </a:p>
        </p:txBody>
      </p:sp>
      <p:sp>
        <p:nvSpPr>
          <p:cNvPr id="847" name="Shape 847"/>
          <p:cNvSpPr txBox="1"/>
          <p:nvPr/>
        </p:nvSpPr>
        <p:spPr>
          <a:xfrm>
            <a:off x="0" y="5498600"/>
            <a:ext cx="1242300" cy="1198800"/>
          </a:xfrm>
          <a:prstGeom prst="rect">
            <a:avLst/>
          </a:prstGeom>
          <a:noFill/>
          <a:ln>
            <a:noFill/>
          </a:ln>
        </p:spPr>
        <p:txBody>
          <a:bodyPr anchorCtr="0" anchor="t" bIns="91425" lIns="91425" rIns="91425" tIns="91425">
            <a:noAutofit/>
          </a:bodyPr>
          <a:lstStyle/>
          <a:p>
            <a:pPr lvl="0" rtl="0" algn="r">
              <a:spcBef>
                <a:spcPts val="0"/>
              </a:spcBef>
              <a:buNone/>
            </a:pPr>
            <a:r>
              <a:rPr b="1" lang="en" sz="1000">
                <a:solidFill>
                  <a:srgbClr val="FFFFFF"/>
                </a:solidFill>
                <a:latin typeface="Open Sans"/>
                <a:ea typeface="Open Sans"/>
                <a:cs typeface="Open Sans"/>
                <a:sym typeface="Open Sans"/>
              </a:rPr>
              <a:t>Method 5: </a:t>
            </a:r>
            <a:r>
              <a:rPr lang="en" sz="1000">
                <a:solidFill>
                  <a:srgbClr val="FFFFFF"/>
                </a:solidFill>
                <a:latin typeface="Open Sans"/>
                <a:ea typeface="Open Sans"/>
                <a:cs typeface="Open Sans"/>
                <a:sym typeface="Open Sans"/>
              </a:rPr>
              <a:t>Instrumental Variables</a:t>
            </a:r>
            <a:r>
              <a:rPr b="1" lang="en" sz="1000">
                <a:solidFill>
                  <a:srgbClr val="FFFFFF"/>
                </a:solidFill>
                <a:latin typeface="Open Sans"/>
                <a:ea typeface="Open Sans"/>
                <a:cs typeface="Open Sans"/>
                <a:sym typeface="Open Sans"/>
              </a:rPr>
              <a:t> </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FEFEF"/>
        </a:solidFill>
      </p:bgPr>
    </p:bg>
    <p:spTree>
      <p:nvGrpSpPr>
        <p:cNvPr id="408" name="Shape 408"/>
        <p:cNvGrpSpPr/>
        <p:nvPr/>
      </p:nvGrpSpPr>
      <p:grpSpPr>
        <a:xfrm>
          <a:off x="0" y="0"/>
          <a:ext cx="0" cy="0"/>
          <a:chOff x="0" y="0"/>
          <a:chExt cx="0" cy="0"/>
        </a:xfrm>
      </p:grpSpPr>
      <p:sp>
        <p:nvSpPr>
          <p:cNvPr id="409" name="Shape 409"/>
          <p:cNvSpPr txBox="1"/>
          <p:nvPr>
            <p:ph type="title"/>
          </p:nvPr>
        </p:nvSpPr>
        <p:spPr>
          <a:xfrm>
            <a:off x="3316200" y="0"/>
            <a:ext cx="5847300" cy="6858000"/>
          </a:xfrm>
          <a:prstGeom prst="rect">
            <a:avLst/>
          </a:prstGeom>
          <a:solidFill>
            <a:srgbClr val="EFEFEF"/>
          </a:solidFill>
        </p:spPr>
        <p:txBody>
          <a:bodyPr anchorCtr="0" anchor="ctr" bIns="91425" lIns="91425" rIns="91425" tIns="91425">
            <a:noAutofit/>
          </a:bodyPr>
          <a:lstStyle/>
          <a:p>
            <a:pPr lvl="0" rtl="0" algn="l">
              <a:spcBef>
                <a:spcPts val="0"/>
              </a:spcBef>
              <a:buNone/>
            </a:pPr>
            <a:r>
              <a:rPr b="1" lang="en">
                <a:latin typeface="Open Sans"/>
                <a:ea typeface="Open Sans"/>
                <a:cs typeface="Open Sans"/>
                <a:sym typeface="Open Sans"/>
              </a:rPr>
              <a:t>       </a:t>
            </a:r>
          </a:p>
        </p:txBody>
      </p:sp>
      <p:sp>
        <p:nvSpPr>
          <p:cNvPr id="410" name="Shape 410"/>
          <p:cNvSpPr txBox="1"/>
          <p:nvPr>
            <p:ph type="title"/>
          </p:nvPr>
        </p:nvSpPr>
        <p:spPr>
          <a:xfrm>
            <a:off x="0" y="-200"/>
            <a:ext cx="3316200" cy="6858000"/>
          </a:xfrm>
          <a:prstGeom prst="rect">
            <a:avLst/>
          </a:prstGeom>
          <a:solidFill>
            <a:srgbClr val="3279CB"/>
          </a:solidFill>
        </p:spPr>
        <p:txBody>
          <a:bodyPr anchorCtr="0" anchor="ctr" bIns="91425" lIns="91425" rIns="91425" tIns="91425">
            <a:noAutofit/>
          </a:bodyPr>
          <a:lstStyle/>
          <a:p>
            <a:pPr lvl="0" rtl="0">
              <a:spcBef>
                <a:spcPts val="0"/>
              </a:spcBef>
              <a:buNone/>
            </a:pPr>
            <a:r>
              <a:rPr lang="en" sz="3000">
                <a:solidFill>
                  <a:srgbClr val="FFFFFF"/>
                </a:solidFill>
                <a:latin typeface="Open Sans"/>
                <a:ea typeface="Open Sans"/>
                <a:cs typeface="Open Sans"/>
                <a:sym typeface="Open Sans"/>
              </a:rPr>
              <a:t>Does X drive Y?</a:t>
            </a:r>
          </a:p>
        </p:txBody>
      </p:sp>
      <p:sp>
        <p:nvSpPr>
          <p:cNvPr id="411" name="Shape 411"/>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412" name="Shape 412"/>
          <p:cNvSpPr txBox="1"/>
          <p:nvPr>
            <p:ph type="title"/>
          </p:nvPr>
        </p:nvSpPr>
        <p:spPr>
          <a:xfrm>
            <a:off x="3809722" y="395075"/>
            <a:ext cx="4655400" cy="1598100"/>
          </a:xfrm>
          <a:prstGeom prst="rect">
            <a:avLst/>
          </a:prstGeom>
        </p:spPr>
        <p:txBody>
          <a:bodyPr anchorCtr="0" anchor="ctr" bIns="91425" lIns="91425" rIns="91425" tIns="91425">
            <a:noAutofit/>
          </a:bodyPr>
          <a:lstStyle/>
          <a:p>
            <a:pPr lvl="0" rtl="0">
              <a:spcBef>
                <a:spcPts val="0"/>
              </a:spcBef>
              <a:buNone/>
            </a:pPr>
            <a:r>
              <a:rPr b="1" lang="en">
                <a:solidFill>
                  <a:srgbClr val="2A73CC"/>
                </a:solidFill>
              </a:rPr>
              <a:t>Raw Correlation</a:t>
            </a:r>
          </a:p>
        </p:txBody>
      </p:sp>
      <p:sp>
        <p:nvSpPr>
          <p:cNvPr id="413" name="Shape 413"/>
          <p:cNvSpPr txBox="1"/>
          <p:nvPr>
            <p:ph idx="1" type="body"/>
          </p:nvPr>
        </p:nvSpPr>
        <p:spPr>
          <a:xfrm>
            <a:off x="3534900" y="1517149"/>
            <a:ext cx="5609100" cy="5050500"/>
          </a:xfrm>
          <a:prstGeom prst="rect">
            <a:avLst/>
          </a:prstGeom>
        </p:spPr>
        <p:txBody>
          <a:bodyPr anchorCtr="0" anchor="ctr" bIns="91425" lIns="91425" rIns="91425" tIns="91425">
            <a:noAutofit/>
          </a:bodyPr>
          <a:lstStyle/>
          <a:p>
            <a:pPr indent="-381000" lvl="0" marL="457200" rtl="0">
              <a:spcBef>
                <a:spcPts val="0"/>
              </a:spcBef>
              <a:buClr>
                <a:srgbClr val="000000"/>
              </a:buClr>
              <a:buSzPct val="100000"/>
            </a:pPr>
            <a:r>
              <a:rPr lang="en" sz="2400">
                <a:solidFill>
                  <a:srgbClr val="000000"/>
                </a:solidFill>
              </a:rPr>
              <a:t>Users engaging with X more likely to have outcome Y?</a:t>
            </a:r>
          </a:p>
          <a:p>
            <a:pPr indent="-381000" lvl="1" marL="914400" rtl="0">
              <a:spcBef>
                <a:spcPts val="0"/>
              </a:spcBef>
              <a:buClr>
                <a:srgbClr val="000000"/>
              </a:buClr>
              <a:buSzPct val="100000"/>
            </a:pPr>
            <a:r>
              <a:rPr lang="en" sz="2400">
                <a:solidFill>
                  <a:srgbClr val="000000"/>
                </a:solidFill>
              </a:rPr>
              <a:t>Plot Y against X</a:t>
            </a:r>
          </a:p>
          <a:p>
            <a:pPr indent="-381000" lvl="1" marL="914400" rtl="0">
              <a:spcBef>
                <a:spcPts val="0"/>
              </a:spcBef>
              <a:buClr>
                <a:schemeClr val="dk1"/>
              </a:buClr>
              <a:buSzPct val="100000"/>
            </a:pPr>
            <a:r>
              <a:rPr lang="en" sz="2400">
                <a:solidFill>
                  <a:schemeClr val="dk1"/>
                </a:solidFill>
              </a:rPr>
              <a:t>corr(X, Y)</a:t>
            </a:r>
          </a:p>
          <a:p>
            <a:pPr lvl="0" rtl="0">
              <a:spcBef>
                <a:spcPts val="0"/>
              </a:spcBef>
              <a:buNone/>
            </a:pPr>
            <a:r>
              <a:t/>
            </a:r>
            <a:endParaRPr sz="2400">
              <a:solidFill>
                <a:schemeClr val="dk1"/>
              </a:solidFill>
            </a:endParaRPr>
          </a:p>
          <a:p>
            <a:pPr lvl="0" rtl="0">
              <a:spcBef>
                <a:spcPts val="0"/>
              </a:spcBef>
              <a:buNone/>
            </a:pPr>
            <a:r>
              <a:t/>
            </a:r>
            <a:endParaRPr sz="2400">
              <a:solidFill>
                <a:schemeClr val="dk1"/>
              </a:solidFill>
            </a:endParaRPr>
          </a:p>
          <a:p>
            <a:pPr lvl="0" rtl="0">
              <a:spcBef>
                <a:spcPts val="0"/>
              </a:spcBef>
              <a:buNone/>
            </a:pPr>
            <a:r>
              <a:t/>
            </a:r>
            <a:endParaRPr sz="2400">
              <a:solidFill>
                <a:schemeClr val="dk1"/>
              </a:solidFill>
            </a:endParaRPr>
          </a:p>
          <a:p>
            <a:pPr lvl="0" rtl="0">
              <a:spcBef>
                <a:spcPts val="0"/>
              </a:spcBef>
              <a:buNone/>
            </a:pPr>
            <a:r>
              <a:t/>
            </a:r>
            <a:endParaRPr sz="2400">
              <a:solidFill>
                <a:srgbClr val="000000"/>
              </a:solidFill>
            </a:endParaRPr>
          </a:p>
          <a:p>
            <a:pPr indent="-381000" lvl="0" marL="457200" rtl="0">
              <a:spcBef>
                <a:spcPts val="0"/>
              </a:spcBef>
              <a:buClr>
                <a:srgbClr val="000000"/>
              </a:buClr>
              <a:buSzPct val="100000"/>
            </a:pPr>
            <a:r>
              <a:rPr lang="en" sz="2400">
                <a:solidFill>
                  <a:srgbClr val="000000"/>
                </a:solidFill>
              </a:rPr>
              <a:t>But beware </a:t>
            </a:r>
            <a:r>
              <a:rPr lang="en" sz="2400">
                <a:solidFill>
                  <a:srgbClr val="2A73CC"/>
                </a:solidFill>
              </a:rPr>
              <a:t>confounding variables</a:t>
            </a:r>
          </a:p>
        </p:txBody>
      </p:sp>
      <p:pic>
        <p:nvPicPr>
          <p:cNvPr id="414" name="Shape 414"/>
          <p:cNvPicPr preferRelativeResize="0"/>
          <p:nvPr/>
        </p:nvPicPr>
        <p:blipFill>
          <a:blip r:embed="rId3">
            <a:alphaModFix/>
          </a:blip>
          <a:stretch>
            <a:fillRect/>
          </a:stretch>
        </p:blipFill>
        <p:spPr>
          <a:xfrm>
            <a:off x="5029937" y="3326150"/>
            <a:ext cx="2619024" cy="2619024"/>
          </a:xfrm>
          <a:prstGeom prst="rect">
            <a:avLst/>
          </a:prstGeom>
          <a:noFill/>
          <a:ln>
            <a:noFill/>
          </a:ln>
        </p:spPr>
      </p:pic>
      <p:pic>
        <p:nvPicPr>
          <p:cNvPr id="415" name="Shape 415"/>
          <p:cNvPicPr preferRelativeResize="0"/>
          <p:nvPr/>
        </p:nvPicPr>
        <p:blipFill>
          <a:blip r:embed="rId4">
            <a:alphaModFix/>
          </a:blip>
          <a:stretch>
            <a:fillRect/>
          </a:stretch>
        </p:blipFill>
        <p:spPr>
          <a:xfrm>
            <a:off x="1243636" y="3791471"/>
            <a:ext cx="828924" cy="828924"/>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FEFEF"/>
        </a:solidFill>
      </p:bgPr>
    </p:bg>
    <p:spTree>
      <p:nvGrpSpPr>
        <p:cNvPr id="851" name="Shape 851"/>
        <p:cNvGrpSpPr/>
        <p:nvPr/>
      </p:nvGrpSpPr>
      <p:grpSpPr>
        <a:xfrm>
          <a:off x="0" y="0"/>
          <a:ext cx="0" cy="0"/>
          <a:chOff x="0" y="0"/>
          <a:chExt cx="0" cy="0"/>
        </a:xfrm>
      </p:grpSpPr>
      <p:sp>
        <p:nvSpPr>
          <p:cNvPr id="852" name="Shape 852"/>
          <p:cNvSpPr/>
          <p:nvPr/>
        </p:nvSpPr>
        <p:spPr>
          <a:xfrm>
            <a:off x="12275" y="0"/>
            <a:ext cx="9144000" cy="3447300"/>
          </a:xfrm>
          <a:prstGeom prst="rect">
            <a:avLst/>
          </a:prstGeom>
          <a:solidFill>
            <a:srgbClr val="9772B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53" name="Shape 853"/>
          <p:cNvSpPr txBox="1"/>
          <p:nvPr>
            <p:ph idx="4294967295" type="ctrTitle"/>
          </p:nvPr>
        </p:nvSpPr>
        <p:spPr>
          <a:xfrm>
            <a:off x="503000" y="1806325"/>
            <a:ext cx="8190000" cy="1546500"/>
          </a:xfrm>
          <a:prstGeom prst="rect">
            <a:avLst/>
          </a:prstGeom>
        </p:spPr>
        <p:txBody>
          <a:bodyPr anchorCtr="0" anchor="b" bIns="91425" lIns="91425" rIns="91425" tIns="91425">
            <a:noAutofit/>
          </a:bodyPr>
          <a:lstStyle/>
          <a:p>
            <a:pPr lvl="0" rtl="0" algn="ctr">
              <a:spcBef>
                <a:spcPts val="600"/>
              </a:spcBef>
              <a:buClr>
                <a:schemeClr val="dk1"/>
              </a:buClr>
              <a:buSzPct val="30555"/>
              <a:buFont typeface="Arial"/>
              <a:buNone/>
            </a:pPr>
            <a:br>
              <a:rPr b="1" lang="en" sz="3600">
                <a:solidFill>
                  <a:srgbClr val="FFFFFF"/>
                </a:solidFill>
                <a:latin typeface="Open Sans"/>
                <a:ea typeface="Open Sans"/>
                <a:cs typeface="Open Sans"/>
                <a:sym typeface="Open Sans"/>
              </a:rPr>
            </a:br>
            <a:r>
              <a:rPr b="1" lang="en" sz="3600">
                <a:solidFill>
                  <a:srgbClr val="FFFFFF"/>
                </a:solidFill>
                <a:latin typeface="Open Sans"/>
                <a:ea typeface="Open Sans"/>
                <a:cs typeface="Open Sans"/>
                <a:sym typeface="Open Sans"/>
              </a:rPr>
              <a:t>DD more robust than RDD so design for DD where feasible</a:t>
            </a:r>
          </a:p>
        </p:txBody>
      </p:sp>
      <p:sp>
        <p:nvSpPr>
          <p:cNvPr id="854" name="Shape 854"/>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pic>
        <p:nvPicPr>
          <p:cNvPr id="855" name="Shape 855"/>
          <p:cNvPicPr preferRelativeResize="0"/>
          <p:nvPr/>
        </p:nvPicPr>
        <p:blipFill>
          <a:blip r:embed="rId3">
            <a:alphaModFix/>
          </a:blip>
          <a:stretch>
            <a:fillRect/>
          </a:stretch>
        </p:blipFill>
        <p:spPr>
          <a:xfrm>
            <a:off x="8512850" y="165300"/>
            <a:ext cx="524700" cy="5247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FEFEF"/>
        </a:solidFill>
      </p:bgPr>
    </p:bg>
    <p:spTree>
      <p:nvGrpSpPr>
        <p:cNvPr id="859" name="Shape 859"/>
        <p:cNvGrpSpPr/>
        <p:nvPr/>
      </p:nvGrpSpPr>
      <p:grpSpPr>
        <a:xfrm>
          <a:off x="0" y="0"/>
          <a:ext cx="0" cy="0"/>
          <a:chOff x="0" y="0"/>
          <a:chExt cx="0" cy="0"/>
        </a:xfrm>
      </p:grpSpPr>
      <p:sp>
        <p:nvSpPr>
          <p:cNvPr id="860" name="Shape 860"/>
          <p:cNvSpPr txBox="1"/>
          <p:nvPr>
            <p:ph type="title"/>
          </p:nvPr>
        </p:nvSpPr>
        <p:spPr>
          <a:xfrm>
            <a:off x="1634700" y="503300"/>
            <a:ext cx="7299900" cy="860400"/>
          </a:xfrm>
          <a:prstGeom prst="rect">
            <a:avLst/>
          </a:prstGeom>
        </p:spPr>
        <p:txBody>
          <a:bodyPr anchorCtr="0" anchor="b" bIns="91425" lIns="91425" rIns="91425" tIns="91425">
            <a:noAutofit/>
          </a:bodyPr>
          <a:lstStyle/>
          <a:p>
            <a:pPr lvl="0" rtl="0">
              <a:spcBef>
                <a:spcPts val="0"/>
              </a:spcBef>
              <a:buNone/>
            </a:pPr>
            <a:r>
              <a:rPr b="1" lang="en" sz="1800">
                <a:latin typeface="Open Sans"/>
                <a:ea typeface="Open Sans"/>
                <a:cs typeface="Open Sans"/>
                <a:sym typeface="Open Sans"/>
              </a:rPr>
              <a:t>Method 3:</a:t>
            </a:r>
            <a:r>
              <a:rPr lang="en"/>
              <a:t> </a:t>
            </a:r>
            <a:br>
              <a:rPr lang="en"/>
            </a:br>
            <a:r>
              <a:rPr lang="en">
                <a:solidFill>
                  <a:srgbClr val="9772B2"/>
                </a:solidFill>
              </a:rPr>
              <a:t>Difference-in-Differences</a:t>
            </a:r>
          </a:p>
        </p:txBody>
      </p:sp>
      <p:sp>
        <p:nvSpPr>
          <p:cNvPr id="861" name="Shape 861"/>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862" name="Shape 862"/>
          <p:cNvSpPr/>
          <p:nvPr/>
        </p:nvSpPr>
        <p:spPr>
          <a:xfrm rot="-5400000">
            <a:off x="1151304" y="3564758"/>
            <a:ext cx="138300" cy="68100"/>
          </a:xfrm>
          <a:prstGeom prst="triangle">
            <a:avLst>
              <a:gd fmla="val 50000" name="adj"/>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863" name="Shape 863"/>
          <p:cNvSpPr txBox="1"/>
          <p:nvPr/>
        </p:nvSpPr>
        <p:spPr>
          <a:xfrm>
            <a:off x="-1" y="1139066"/>
            <a:ext cx="1241700" cy="1198800"/>
          </a:xfrm>
          <a:prstGeom prst="rect">
            <a:avLst/>
          </a:prstGeom>
          <a:noFill/>
          <a:ln>
            <a:noFill/>
          </a:ln>
        </p:spPr>
        <p:txBody>
          <a:bodyPr anchorCtr="0" anchor="t" bIns="91425" lIns="91425" rIns="91425" tIns="91425">
            <a:noAutofit/>
          </a:bodyPr>
          <a:lstStyle/>
          <a:p>
            <a:pPr lvl="0" rtl="0" algn="r">
              <a:spcBef>
                <a:spcPts val="0"/>
              </a:spcBef>
              <a:buNone/>
            </a:pPr>
            <a:r>
              <a:rPr b="1" lang="en" sz="1000">
                <a:solidFill>
                  <a:srgbClr val="FFFFFF"/>
                </a:solidFill>
                <a:latin typeface="Open Sans"/>
                <a:ea typeface="Open Sans"/>
                <a:cs typeface="Open Sans"/>
                <a:sym typeface="Open Sans"/>
              </a:rPr>
              <a:t>Method 1: </a:t>
            </a:r>
            <a:r>
              <a:rPr lang="en" sz="1000">
                <a:solidFill>
                  <a:srgbClr val="FFFFFF"/>
                </a:solidFill>
                <a:latin typeface="Open Sans"/>
                <a:ea typeface="Open Sans"/>
                <a:cs typeface="Open Sans"/>
                <a:sym typeface="Open Sans"/>
              </a:rPr>
              <a:t>Controlled Regression</a:t>
            </a:r>
          </a:p>
        </p:txBody>
      </p:sp>
      <p:sp>
        <p:nvSpPr>
          <p:cNvPr id="864" name="Shape 864"/>
          <p:cNvSpPr txBox="1"/>
          <p:nvPr/>
        </p:nvSpPr>
        <p:spPr>
          <a:xfrm>
            <a:off x="17927" y="2257500"/>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2: </a:t>
            </a:r>
            <a:r>
              <a:rPr lang="en" sz="1000">
                <a:solidFill>
                  <a:srgbClr val="FFFFFF"/>
                </a:solidFill>
                <a:latin typeface="Open Sans"/>
                <a:ea typeface="Open Sans"/>
                <a:cs typeface="Open Sans"/>
                <a:sym typeface="Open Sans"/>
              </a:rPr>
              <a:t>Regression Discontinuity Design</a:t>
            </a:r>
          </a:p>
        </p:txBody>
      </p:sp>
      <p:sp>
        <p:nvSpPr>
          <p:cNvPr id="865" name="Shape 865"/>
          <p:cNvSpPr txBox="1"/>
          <p:nvPr/>
        </p:nvSpPr>
        <p:spPr>
          <a:xfrm>
            <a:off x="17927" y="3375963"/>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3: </a:t>
            </a:r>
            <a:r>
              <a:rPr lang="en" sz="1000">
                <a:solidFill>
                  <a:srgbClr val="FFFFFF"/>
                </a:solidFill>
                <a:latin typeface="Open Sans"/>
                <a:ea typeface="Open Sans"/>
                <a:cs typeface="Open Sans"/>
                <a:sym typeface="Open Sans"/>
              </a:rPr>
              <a:t>Difference-in-</a:t>
            </a:r>
            <a:br>
              <a:rPr lang="en" sz="1000">
                <a:solidFill>
                  <a:srgbClr val="FFFFFF"/>
                </a:solidFill>
                <a:latin typeface="Open Sans"/>
                <a:ea typeface="Open Sans"/>
                <a:cs typeface="Open Sans"/>
                <a:sym typeface="Open Sans"/>
              </a:rPr>
            </a:br>
            <a:r>
              <a:rPr lang="en" sz="1000">
                <a:solidFill>
                  <a:srgbClr val="FFFFFF"/>
                </a:solidFill>
                <a:latin typeface="Open Sans"/>
                <a:ea typeface="Open Sans"/>
                <a:cs typeface="Open Sans"/>
                <a:sym typeface="Open Sans"/>
              </a:rPr>
              <a:t>Differences</a:t>
            </a:r>
          </a:p>
          <a:p>
            <a:pPr lvl="0" rtl="0" algn="r">
              <a:spcBef>
                <a:spcPts val="0"/>
              </a:spcBef>
              <a:buNone/>
            </a:pPr>
            <a:r>
              <a:t/>
            </a:r>
            <a:endParaRPr b="1" sz="1000">
              <a:solidFill>
                <a:srgbClr val="FFFFFF"/>
              </a:solidFill>
              <a:latin typeface="Open Sans"/>
              <a:ea typeface="Open Sans"/>
              <a:cs typeface="Open Sans"/>
              <a:sym typeface="Open Sans"/>
            </a:endParaRPr>
          </a:p>
        </p:txBody>
      </p:sp>
      <p:sp>
        <p:nvSpPr>
          <p:cNvPr id="866" name="Shape 866"/>
          <p:cNvSpPr txBox="1"/>
          <p:nvPr/>
        </p:nvSpPr>
        <p:spPr>
          <a:xfrm>
            <a:off x="7671" y="4494427"/>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4: </a:t>
            </a:r>
            <a:r>
              <a:rPr lang="en" sz="1000">
                <a:solidFill>
                  <a:srgbClr val="FFFFFF"/>
                </a:solidFill>
                <a:latin typeface="Open Sans"/>
                <a:ea typeface="Open Sans"/>
                <a:cs typeface="Open Sans"/>
                <a:sym typeface="Open Sans"/>
              </a:rPr>
              <a:t>Fixed Effects Regression</a:t>
            </a:r>
          </a:p>
          <a:p>
            <a:pPr lvl="0" rtl="0" algn="r">
              <a:spcBef>
                <a:spcPts val="0"/>
              </a:spcBef>
              <a:buNone/>
            </a:pPr>
            <a:r>
              <a:t/>
            </a:r>
            <a:endParaRPr b="1" sz="1000">
              <a:solidFill>
                <a:srgbClr val="FFFFFF"/>
              </a:solidFill>
              <a:latin typeface="Open Sans"/>
              <a:ea typeface="Open Sans"/>
              <a:cs typeface="Open Sans"/>
              <a:sym typeface="Open Sans"/>
            </a:endParaRPr>
          </a:p>
        </p:txBody>
      </p:sp>
      <p:sp>
        <p:nvSpPr>
          <p:cNvPr id="867" name="Shape 867"/>
          <p:cNvSpPr txBox="1"/>
          <p:nvPr/>
        </p:nvSpPr>
        <p:spPr>
          <a:xfrm>
            <a:off x="0" y="5498600"/>
            <a:ext cx="1242300" cy="1198800"/>
          </a:xfrm>
          <a:prstGeom prst="rect">
            <a:avLst/>
          </a:prstGeom>
          <a:noFill/>
          <a:ln>
            <a:noFill/>
          </a:ln>
        </p:spPr>
        <p:txBody>
          <a:bodyPr anchorCtr="0" anchor="t" bIns="91425" lIns="91425" rIns="91425" tIns="91425">
            <a:noAutofit/>
          </a:bodyPr>
          <a:lstStyle/>
          <a:p>
            <a:pPr lvl="0" rtl="0" algn="r">
              <a:spcBef>
                <a:spcPts val="0"/>
              </a:spcBef>
              <a:buNone/>
            </a:pPr>
            <a:r>
              <a:rPr b="1" lang="en" sz="1000">
                <a:solidFill>
                  <a:srgbClr val="FFFFFF"/>
                </a:solidFill>
                <a:latin typeface="Open Sans"/>
                <a:ea typeface="Open Sans"/>
                <a:cs typeface="Open Sans"/>
                <a:sym typeface="Open Sans"/>
              </a:rPr>
              <a:t>Method 5: </a:t>
            </a:r>
            <a:r>
              <a:rPr lang="en" sz="1000">
                <a:solidFill>
                  <a:srgbClr val="FFFFFF"/>
                </a:solidFill>
                <a:latin typeface="Open Sans"/>
                <a:ea typeface="Open Sans"/>
                <a:cs typeface="Open Sans"/>
                <a:sym typeface="Open Sans"/>
              </a:rPr>
              <a:t>Instrumental Variables</a:t>
            </a:r>
            <a:r>
              <a:rPr b="1" lang="en" sz="1000">
                <a:solidFill>
                  <a:srgbClr val="FFFFFF"/>
                </a:solidFill>
                <a:latin typeface="Open Sans"/>
                <a:ea typeface="Open Sans"/>
                <a:cs typeface="Open Sans"/>
                <a:sym typeface="Open Sans"/>
              </a:rPr>
              <a:t> </a:t>
            </a:r>
          </a:p>
        </p:txBody>
      </p:sp>
      <p:pic>
        <p:nvPicPr>
          <p:cNvPr id="868" name="Shape 868"/>
          <p:cNvPicPr preferRelativeResize="0"/>
          <p:nvPr/>
        </p:nvPicPr>
        <p:blipFill>
          <a:blip r:embed="rId3">
            <a:alphaModFix/>
          </a:blip>
          <a:stretch>
            <a:fillRect/>
          </a:stretch>
        </p:blipFill>
        <p:spPr>
          <a:xfrm>
            <a:off x="2712600" y="1413665"/>
            <a:ext cx="5144099" cy="5083434"/>
          </a:xfrm>
          <a:prstGeom prst="rect">
            <a:avLst/>
          </a:prstGeom>
          <a:noFill/>
          <a:ln>
            <a:noFill/>
          </a:ln>
        </p:spPr>
      </p:pic>
      <p:sp>
        <p:nvSpPr>
          <p:cNvPr id="869" name="Shape 869"/>
          <p:cNvSpPr/>
          <p:nvPr/>
        </p:nvSpPr>
        <p:spPr>
          <a:xfrm>
            <a:off x="2712600" y="1413675"/>
            <a:ext cx="5144100" cy="5123400"/>
          </a:xfrm>
          <a:prstGeom prst="rect">
            <a:avLst/>
          </a:prstGeom>
          <a:noFill/>
          <a:ln cap="flat" cmpd="sng" w="76200">
            <a:solidFill>
              <a:srgbClr val="9772B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870" name="Shape 870"/>
          <p:cNvCxnSpPr/>
          <p:nvPr/>
        </p:nvCxnSpPr>
        <p:spPr>
          <a:xfrm>
            <a:off x="5284650" y="2053575"/>
            <a:ext cx="0" cy="1322400"/>
          </a:xfrm>
          <a:prstGeom prst="straightConnector1">
            <a:avLst/>
          </a:prstGeom>
          <a:noFill/>
          <a:ln cap="flat" cmpd="sng" w="152400">
            <a:solidFill>
              <a:srgbClr val="9772B2"/>
            </a:solidFill>
            <a:prstDash val="solid"/>
            <a:round/>
            <a:headEnd len="lg" w="lg" type="none"/>
            <a:tailEnd len="lg" w="lg" type="none"/>
          </a:ln>
        </p:spPr>
      </p:cxnSp>
      <p:sp>
        <p:nvSpPr>
          <p:cNvPr id="871" name="Shape 871"/>
          <p:cNvSpPr txBox="1"/>
          <p:nvPr/>
        </p:nvSpPr>
        <p:spPr>
          <a:xfrm>
            <a:off x="5969400" y="4192150"/>
            <a:ext cx="1719300" cy="461100"/>
          </a:xfrm>
          <a:prstGeom prst="rect">
            <a:avLst/>
          </a:prstGeom>
          <a:noFill/>
          <a:ln>
            <a:noFill/>
          </a:ln>
        </p:spPr>
        <p:txBody>
          <a:bodyPr anchorCtr="0" anchor="t" bIns="91425" lIns="91425" rIns="91425" tIns="91425">
            <a:noAutofit/>
          </a:bodyPr>
          <a:lstStyle/>
          <a:p>
            <a:pPr lvl="0" rtl="0">
              <a:spcBef>
                <a:spcPts val="0"/>
              </a:spcBef>
              <a:buNone/>
            </a:pPr>
            <a:r>
              <a:rPr b="1" lang="en">
                <a:solidFill>
                  <a:srgbClr val="CC4125"/>
                </a:solidFill>
                <a:latin typeface="Open Sans"/>
                <a:ea typeface="Open Sans"/>
                <a:cs typeface="Open Sans"/>
                <a:sym typeface="Open Sans"/>
              </a:rPr>
              <a:t>Control markets</a:t>
            </a:r>
          </a:p>
        </p:txBody>
      </p:sp>
      <p:sp>
        <p:nvSpPr>
          <p:cNvPr id="872" name="Shape 872"/>
          <p:cNvSpPr txBox="1"/>
          <p:nvPr/>
        </p:nvSpPr>
        <p:spPr>
          <a:xfrm>
            <a:off x="5734200" y="1701950"/>
            <a:ext cx="2189700" cy="461100"/>
          </a:xfrm>
          <a:prstGeom prst="rect">
            <a:avLst/>
          </a:prstGeom>
          <a:noFill/>
          <a:ln>
            <a:noFill/>
          </a:ln>
        </p:spPr>
        <p:txBody>
          <a:bodyPr anchorCtr="0" anchor="t" bIns="91425" lIns="91425" rIns="91425" tIns="91425">
            <a:noAutofit/>
          </a:bodyPr>
          <a:lstStyle/>
          <a:p>
            <a:pPr lvl="0" rtl="0">
              <a:spcBef>
                <a:spcPts val="0"/>
              </a:spcBef>
              <a:buNone/>
            </a:pPr>
            <a:r>
              <a:rPr b="1" lang="en">
                <a:solidFill>
                  <a:srgbClr val="3D85C6"/>
                </a:solidFill>
                <a:latin typeface="Open Sans"/>
                <a:ea typeface="Open Sans"/>
                <a:cs typeface="Open Sans"/>
                <a:sym typeface="Open Sans"/>
              </a:rPr>
              <a:t>Treatment markets</a:t>
            </a:r>
          </a:p>
        </p:txBody>
      </p:sp>
      <p:sp>
        <p:nvSpPr>
          <p:cNvPr id="873" name="Shape 873"/>
          <p:cNvSpPr txBox="1"/>
          <p:nvPr/>
        </p:nvSpPr>
        <p:spPr>
          <a:xfrm>
            <a:off x="3631575" y="5498600"/>
            <a:ext cx="1625700" cy="461100"/>
          </a:xfrm>
          <a:prstGeom prst="rect">
            <a:avLst/>
          </a:prstGeom>
          <a:noFill/>
          <a:ln>
            <a:noFill/>
          </a:ln>
        </p:spPr>
        <p:txBody>
          <a:bodyPr anchorCtr="0" anchor="t" bIns="91425" lIns="91425" rIns="91425" tIns="91425">
            <a:noAutofit/>
          </a:bodyPr>
          <a:lstStyle/>
          <a:p>
            <a:pPr lvl="0" rtl="0">
              <a:spcBef>
                <a:spcPts val="0"/>
              </a:spcBef>
              <a:buNone/>
            </a:pPr>
            <a:r>
              <a:rPr b="1" lang="en">
                <a:solidFill>
                  <a:schemeClr val="dk2"/>
                </a:solidFill>
                <a:latin typeface="Open Sans"/>
                <a:ea typeface="Open Sans"/>
                <a:cs typeface="Open Sans"/>
                <a:sym typeface="Open Sans"/>
              </a:rPr>
              <a:t>Date of Change</a:t>
            </a:r>
          </a:p>
        </p:txBody>
      </p:sp>
      <p:cxnSp>
        <p:nvCxnSpPr>
          <p:cNvPr id="874" name="Shape 874"/>
          <p:cNvCxnSpPr/>
          <p:nvPr/>
        </p:nvCxnSpPr>
        <p:spPr>
          <a:xfrm>
            <a:off x="5257262" y="1413675"/>
            <a:ext cx="35400" cy="482550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FEFEF"/>
        </a:solidFill>
      </p:bgPr>
    </p:bg>
    <p:spTree>
      <p:nvGrpSpPr>
        <p:cNvPr id="878" name="Shape 878"/>
        <p:cNvGrpSpPr/>
        <p:nvPr/>
      </p:nvGrpSpPr>
      <p:grpSpPr>
        <a:xfrm>
          <a:off x="0" y="0"/>
          <a:ext cx="0" cy="0"/>
          <a:chOff x="0" y="0"/>
          <a:chExt cx="0" cy="0"/>
        </a:xfrm>
      </p:grpSpPr>
      <p:sp>
        <p:nvSpPr>
          <p:cNvPr id="879" name="Shape 879"/>
          <p:cNvSpPr txBox="1"/>
          <p:nvPr>
            <p:ph type="title"/>
          </p:nvPr>
        </p:nvSpPr>
        <p:spPr>
          <a:xfrm>
            <a:off x="1634700" y="503300"/>
            <a:ext cx="7299900" cy="860400"/>
          </a:xfrm>
          <a:prstGeom prst="rect">
            <a:avLst/>
          </a:prstGeom>
        </p:spPr>
        <p:txBody>
          <a:bodyPr anchorCtr="0" anchor="b" bIns="91425" lIns="91425" rIns="91425" tIns="91425">
            <a:noAutofit/>
          </a:bodyPr>
          <a:lstStyle/>
          <a:p>
            <a:pPr lvl="0" rtl="0">
              <a:spcBef>
                <a:spcPts val="0"/>
              </a:spcBef>
              <a:buNone/>
            </a:pPr>
            <a:r>
              <a:rPr b="1" lang="en" sz="1800">
                <a:latin typeface="Open Sans"/>
                <a:ea typeface="Open Sans"/>
                <a:cs typeface="Open Sans"/>
                <a:sym typeface="Open Sans"/>
              </a:rPr>
              <a:t>Method 3:</a:t>
            </a:r>
            <a:r>
              <a:rPr lang="en"/>
              <a:t> </a:t>
            </a:r>
            <a:br>
              <a:rPr lang="en"/>
            </a:br>
            <a:r>
              <a:rPr lang="en">
                <a:solidFill>
                  <a:srgbClr val="9772B2"/>
                </a:solidFill>
              </a:rPr>
              <a:t>Difference-in-Differences</a:t>
            </a:r>
          </a:p>
        </p:txBody>
      </p:sp>
      <p:sp>
        <p:nvSpPr>
          <p:cNvPr id="880" name="Shape 880"/>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881" name="Shape 881"/>
          <p:cNvSpPr/>
          <p:nvPr/>
        </p:nvSpPr>
        <p:spPr>
          <a:xfrm rot="-5400000">
            <a:off x="1151304" y="3564758"/>
            <a:ext cx="138300" cy="68100"/>
          </a:xfrm>
          <a:prstGeom prst="triangle">
            <a:avLst>
              <a:gd fmla="val 50000" name="adj"/>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882" name="Shape 882"/>
          <p:cNvSpPr txBox="1"/>
          <p:nvPr/>
        </p:nvSpPr>
        <p:spPr>
          <a:xfrm>
            <a:off x="-1" y="1139066"/>
            <a:ext cx="1241700" cy="1198800"/>
          </a:xfrm>
          <a:prstGeom prst="rect">
            <a:avLst/>
          </a:prstGeom>
          <a:noFill/>
          <a:ln>
            <a:noFill/>
          </a:ln>
        </p:spPr>
        <p:txBody>
          <a:bodyPr anchorCtr="0" anchor="t" bIns="91425" lIns="91425" rIns="91425" tIns="91425">
            <a:noAutofit/>
          </a:bodyPr>
          <a:lstStyle/>
          <a:p>
            <a:pPr lvl="0" rtl="0" algn="r">
              <a:spcBef>
                <a:spcPts val="0"/>
              </a:spcBef>
              <a:buNone/>
            </a:pPr>
            <a:r>
              <a:rPr b="1" lang="en" sz="1000">
                <a:solidFill>
                  <a:srgbClr val="FFFFFF"/>
                </a:solidFill>
                <a:latin typeface="Open Sans"/>
                <a:ea typeface="Open Sans"/>
                <a:cs typeface="Open Sans"/>
                <a:sym typeface="Open Sans"/>
              </a:rPr>
              <a:t>Method 1: </a:t>
            </a:r>
            <a:r>
              <a:rPr lang="en" sz="1000">
                <a:solidFill>
                  <a:srgbClr val="FFFFFF"/>
                </a:solidFill>
                <a:latin typeface="Open Sans"/>
                <a:ea typeface="Open Sans"/>
                <a:cs typeface="Open Sans"/>
                <a:sym typeface="Open Sans"/>
              </a:rPr>
              <a:t>Controlled Regression</a:t>
            </a:r>
          </a:p>
        </p:txBody>
      </p:sp>
      <p:sp>
        <p:nvSpPr>
          <p:cNvPr id="883" name="Shape 883"/>
          <p:cNvSpPr txBox="1"/>
          <p:nvPr/>
        </p:nvSpPr>
        <p:spPr>
          <a:xfrm>
            <a:off x="17927" y="2257500"/>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2: </a:t>
            </a:r>
            <a:r>
              <a:rPr lang="en" sz="1000">
                <a:solidFill>
                  <a:srgbClr val="FFFFFF"/>
                </a:solidFill>
                <a:latin typeface="Open Sans"/>
                <a:ea typeface="Open Sans"/>
                <a:cs typeface="Open Sans"/>
                <a:sym typeface="Open Sans"/>
              </a:rPr>
              <a:t>Regression Discontinuity Design</a:t>
            </a:r>
          </a:p>
        </p:txBody>
      </p:sp>
      <p:sp>
        <p:nvSpPr>
          <p:cNvPr id="884" name="Shape 884"/>
          <p:cNvSpPr txBox="1"/>
          <p:nvPr/>
        </p:nvSpPr>
        <p:spPr>
          <a:xfrm>
            <a:off x="17927" y="3375963"/>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3: </a:t>
            </a:r>
            <a:r>
              <a:rPr lang="en" sz="1000">
                <a:solidFill>
                  <a:srgbClr val="FFFFFF"/>
                </a:solidFill>
                <a:latin typeface="Open Sans"/>
                <a:ea typeface="Open Sans"/>
                <a:cs typeface="Open Sans"/>
                <a:sym typeface="Open Sans"/>
              </a:rPr>
              <a:t>Difference-in-</a:t>
            </a:r>
            <a:br>
              <a:rPr lang="en" sz="1000">
                <a:solidFill>
                  <a:srgbClr val="FFFFFF"/>
                </a:solidFill>
                <a:latin typeface="Open Sans"/>
                <a:ea typeface="Open Sans"/>
                <a:cs typeface="Open Sans"/>
                <a:sym typeface="Open Sans"/>
              </a:rPr>
            </a:br>
            <a:r>
              <a:rPr lang="en" sz="1000">
                <a:solidFill>
                  <a:srgbClr val="FFFFFF"/>
                </a:solidFill>
                <a:latin typeface="Open Sans"/>
                <a:ea typeface="Open Sans"/>
                <a:cs typeface="Open Sans"/>
                <a:sym typeface="Open Sans"/>
              </a:rPr>
              <a:t>Differences</a:t>
            </a:r>
          </a:p>
          <a:p>
            <a:pPr lvl="0" rtl="0" algn="r">
              <a:spcBef>
                <a:spcPts val="0"/>
              </a:spcBef>
              <a:buNone/>
            </a:pPr>
            <a:r>
              <a:t/>
            </a:r>
            <a:endParaRPr b="1" sz="1000">
              <a:solidFill>
                <a:srgbClr val="FFFFFF"/>
              </a:solidFill>
              <a:latin typeface="Open Sans"/>
              <a:ea typeface="Open Sans"/>
              <a:cs typeface="Open Sans"/>
              <a:sym typeface="Open Sans"/>
            </a:endParaRPr>
          </a:p>
        </p:txBody>
      </p:sp>
      <p:sp>
        <p:nvSpPr>
          <p:cNvPr id="885" name="Shape 885"/>
          <p:cNvSpPr txBox="1"/>
          <p:nvPr/>
        </p:nvSpPr>
        <p:spPr>
          <a:xfrm>
            <a:off x="7671" y="4494427"/>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4: </a:t>
            </a:r>
            <a:r>
              <a:rPr lang="en" sz="1000">
                <a:solidFill>
                  <a:srgbClr val="FFFFFF"/>
                </a:solidFill>
                <a:latin typeface="Open Sans"/>
                <a:ea typeface="Open Sans"/>
                <a:cs typeface="Open Sans"/>
                <a:sym typeface="Open Sans"/>
              </a:rPr>
              <a:t>Fixed Effects Regression</a:t>
            </a:r>
          </a:p>
          <a:p>
            <a:pPr lvl="0" rtl="0" algn="r">
              <a:spcBef>
                <a:spcPts val="0"/>
              </a:spcBef>
              <a:buNone/>
            </a:pPr>
            <a:r>
              <a:t/>
            </a:r>
            <a:endParaRPr b="1" sz="1000">
              <a:solidFill>
                <a:srgbClr val="FFFFFF"/>
              </a:solidFill>
              <a:latin typeface="Open Sans"/>
              <a:ea typeface="Open Sans"/>
              <a:cs typeface="Open Sans"/>
              <a:sym typeface="Open Sans"/>
            </a:endParaRPr>
          </a:p>
        </p:txBody>
      </p:sp>
      <p:sp>
        <p:nvSpPr>
          <p:cNvPr id="886" name="Shape 886"/>
          <p:cNvSpPr txBox="1"/>
          <p:nvPr/>
        </p:nvSpPr>
        <p:spPr>
          <a:xfrm>
            <a:off x="0" y="5498600"/>
            <a:ext cx="1242300" cy="1198800"/>
          </a:xfrm>
          <a:prstGeom prst="rect">
            <a:avLst/>
          </a:prstGeom>
          <a:noFill/>
          <a:ln>
            <a:noFill/>
          </a:ln>
        </p:spPr>
        <p:txBody>
          <a:bodyPr anchorCtr="0" anchor="t" bIns="91425" lIns="91425" rIns="91425" tIns="91425">
            <a:noAutofit/>
          </a:bodyPr>
          <a:lstStyle/>
          <a:p>
            <a:pPr lvl="0" rtl="0" algn="r">
              <a:spcBef>
                <a:spcPts val="0"/>
              </a:spcBef>
              <a:buNone/>
            </a:pPr>
            <a:r>
              <a:rPr b="1" lang="en" sz="1000">
                <a:solidFill>
                  <a:srgbClr val="FFFFFF"/>
                </a:solidFill>
                <a:latin typeface="Open Sans"/>
                <a:ea typeface="Open Sans"/>
                <a:cs typeface="Open Sans"/>
                <a:sym typeface="Open Sans"/>
              </a:rPr>
              <a:t>Method 5: </a:t>
            </a:r>
            <a:r>
              <a:rPr lang="en" sz="1000">
                <a:solidFill>
                  <a:srgbClr val="FFFFFF"/>
                </a:solidFill>
                <a:latin typeface="Open Sans"/>
                <a:ea typeface="Open Sans"/>
                <a:cs typeface="Open Sans"/>
                <a:sym typeface="Open Sans"/>
              </a:rPr>
              <a:t>Instrumental Variables</a:t>
            </a:r>
            <a:r>
              <a:rPr b="1" lang="en" sz="1000">
                <a:solidFill>
                  <a:srgbClr val="FFFFFF"/>
                </a:solidFill>
                <a:latin typeface="Open Sans"/>
                <a:ea typeface="Open Sans"/>
                <a:cs typeface="Open Sans"/>
                <a:sym typeface="Open Sans"/>
              </a:rPr>
              <a:t> </a:t>
            </a:r>
          </a:p>
        </p:txBody>
      </p:sp>
      <p:sp>
        <p:nvSpPr>
          <p:cNvPr id="887" name="Shape 887"/>
          <p:cNvSpPr txBox="1"/>
          <p:nvPr>
            <p:ph idx="1" type="body"/>
          </p:nvPr>
        </p:nvSpPr>
        <p:spPr>
          <a:xfrm>
            <a:off x="1634700" y="1324200"/>
            <a:ext cx="7299900" cy="3056400"/>
          </a:xfrm>
          <a:prstGeom prst="rect">
            <a:avLst/>
          </a:prstGeom>
        </p:spPr>
        <p:txBody>
          <a:bodyPr anchorCtr="0" anchor="t" bIns="91425" lIns="91425" rIns="91425" tIns="91425">
            <a:noAutofit/>
          </a:bodyPr>
          <a:lstStyle/>
          <a:p>
            <a:pPr lvl="0" rtl="0">
              <a:spcBef>
                <a:spcPts val="0"/>
              </a:spcBef>
              <a:buNone/>
            </a:pPr>
            <a:r>
              <a:rPr b="1" lang="en" sz="2400">
                <a:solidFill>
                  <a:schemeClr val="dk1"/>
                </a:solidFill>
              </a:rPr>
              <a:t>In R</a:t>
            </a:r>
            <a:r>
              <a:rPr lang="en" sz="2400">
                <a:solidFill>
                  <a:schemeClr val="dk1"/>
                </a:solidFill>
              </a:rPr>
              <a:t>:</a:t>
            </a:r>
          </a:p>
          <a:p>
            <a:pPr lvl="0" rtl="0">
              <a:spcBef>
                <a:spcPts val="0"/>
              </a:spcBef>
              <a:buNone/>
            </a:pPr>
            <a:r>
              <a:t/>
            </a:r>
            <a:endParaRPr sz="2400">
              <a:solidFill>
                <a:schemeClr val="dk1"/>
              </a:solidFill>
            </a:endParaRPr>
          </a:p>
          <a:p>
            <a:pPr lvl="0" rtl="0">
              <a:spcBef>
                <a:spcPts val="0"/>
              </a:spcBef>
              <a:buNone/>
            </a:pPr>
            <a:r>
              <a:t/>
            </a:r>
            <a:endParaRPr>
              <a:solidFill>
                <a:schemeClr val="dk1"/>
              </a:solidFill>
            </a:endParaRPr>
          </a:p>
        </p:txBody>
      </p:sp>
      <p:sp>
        <p:nvSpPr>
          <p:cNvPr id="888" name="Shape 888"/>
          <p:cNvSpPr txBox="1"/>
          <p:nvPr/>
        </p:nvSpPr>
        <p:spPr>
          <a:xfrm>
            <a:off x="1461550" y="2054875"/>
            <a:ext cx="7473300" cy="3056400"/>
          </a:xfrm>
          <a:prstGeom prst="rect">
            <a:avLst/>
          </a:prstGeom>
          <a:solidFill>
            <a:srgbClr val="FFFFFF"/>
          </a:solidFill>
          <a:ln cap="flat" cmpd="sng" w="38100">
            <a:solidFill>
              <a:srgbClr val="9772B2"/>
            </a:solidFill>
            <a:prstDash val="solid"/>
            <a:round/>
            <a:headEnd len="med" w="med" type="none"/>
            <a:tailEnd len="med" w="med" type="none"/>
          </a:ln>
        </p:spPr>
        <p:txBody>
          <a:bodyPr anchorCtr="0" anchor="t" bIns="91425" lIns="91425" rIns="91425" tIns="91425">
            <a:noAutofit/>
          </a:bodyPr>
          <a:lstStyle/>
          <a:p>
            <a:pPr lvl="0" rtl="0">
              <a:spcBef>
                <a:spcPts val="1000"/>
              </a:spcBef>
              <a:buNone/>
            </a:pPr>
            <a:r>
              <a:rPr lang="en" sz="2400">
                <a:solidFill>
                  <a:schemeClr val="dk1"/>
                </a:solidFill>
                <a:latin typeface="Courier New"/>
                <a:ea typeface="Courier New"/>
                <a:cs typeface="Courier New"/>
                <a:sym typeface="Courier New"/>
              </a:rPr>
              <a:t>fit &lt;- lm(Y ~ treatment + </a:t>
            </a:r>
          </a:p>
          <a:p>
            <a:pPr indent="457200" lvl="0" marL="1828800" rtl="0">
              <a:spcBef>
                <a:spcPts val="1000"/>
              </a:spcBef>
              <a:buNone/>
            </a:pPr>
            <a:r>
              <a:rPr lang="en" sz="2400">
                <a:solidFill>
                  <a:schemeClr val="dk1"/>
                </a:solidFill>
                <a:latin typeface="Courier New"/>
                <a:ea typeface="Courier New"/>
                <a:cs typeface="Courier New"/>
                <a:sym typeface="Courier New"/>
              </a:rPr>
              <a:t>post +</a:t>
            </a:r>
          </a:p>
          <a:p>
            <a:pPr lvl="0" rtl="0">
              <a:spcBef>
                <a:spcPts val="1000"/>
              </a:spcBef>
              <a:buNone/>
            </a:pPr>
            <a:r>
              <a:rPr lang="en" sz="2400">
                <a:solidFill>
                  <a:schemeClr val="dk1"/>
                </a:solidFill>
                <a:latin typeface="Courier New"/>
                <a:ea typeface="Courier New"/>
                <a:cs typeface="Courier New"/>
                <a:sym typeface="Courier New"/>
              </a:rPr>
              <a:t>					I(treatment * post),</a:t>
            </a:r>
          </a:p>
          <a:p>
            <a:pPr lvl="0" rtl="0">
              <a:spcBef>
                <a:spcPts val="1000"/>
              </a:spcBef>
              <a:buNone/>
            </a:pPr>
            <a:r>
              <a:rPr lang="en" sz="2400">
                <a:solidFill>
                  <a:schemeClr val="dk1"/>
                </a:solidFill>
                <a:latin typeface="Courier New"/>
                <a:ea typeface="Courier New"/>
                <a:cs typeface="Courier New"/>
                <a:sym typeface="Courier New"/>
              </a:rPr>
              <a:t>			   data = … )</a:t>
            </a:r>
          </a:p>
          <a:p>
            <a:pPr lvl="0" rtl="0">
              <a:spcBef>
                <a:spcPts val="1000"/>
              </a:spcBef>
              <a:buNone/>
            </a:pPr>
            <a:r>
              <a:rPr lang="en" sz="2400">
                <a:solidFill>
                  <a:schemeClr val="dk1"/>
                </a:solidFill>
                <a:latin typeface="Courier New"/>
                <a:ea typeface="Courier New"/>
                <a:cs typeface="Courier New"/>
                <a:sym typeface="Courier New"/>
              </a:rPr>
              <a:t>summary(fit)</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FEFEF"/>
        </a:solidFill>
      </p:bgPr>
    </p:bg>
    <p:spTree>
      <p:nvGrpSpPr>
        <p:cNvPr id="892" name="Shape 892"/>
        <p:cNvGrpSpPr/>
        <p:nvPr/>
      </p:nvGrpSpPr>
      <p:grpSpPr>
        <a:xfrm>
          <a:off x="0" y="0"/>
          <a:ext cx="0" cy="0"/>
          <a:chOff x="0" y="0"/>
          <a:chExt cx="0" cy="0"/>
        </a:xfrm>
      </p:grpSpPr>
      <p:sp>
        <p:nvSpPr>
          <p:cNvPr id="893" name="Shape 893"/>
          <p:cNvSpPr txBox="1"/>
          <p:nvPr>
            <p:ph type="title"/>
          </p:nvPr>
        </p:nvSpPr>
        <p:spPr>
          <a:xfrm>
            <a:off x="1634700" y="503300"/>
            <a:ext cx="7299900" cy="860400"/>
          </a:xfrm>
          <a:prstGeom prst="rect">
            <a:avLst/>
          </a:prstGeom>
        </p:spPr>
        <p:txBody>
          <a:bodyPr anchorCtr="0" anchor="b" bIns="91425" lIns="91425" rIns="91425" tIns="91425">
            <a:noAutofit/>
          </a:bodyPr>
          <a:lstStyle/>
          <a:p>
            <a:pPr lvl="0" rtl="0">
              <a:spcBef>
                <a:spcPts val="0"/>
              </a:spcBef>
              <a:buNone/>
            </a:pPr>
            <a:r>
              <a:rPr b="1" lang="en" sz="1800">
                <a:latin typeface="Open Sans"/>
                <a:ea typeface="Open Sans"/>
                <a:cs typeface="Open Sans"/>
                <a:sym typeface="Open Sans"/>
              </a:rPr>
              <a:t>Method 3:</a:t>
            </a:r>
            <a:r>
              <a:rPr lang="en"/>
              <a:t> </a:t>
            </a:r>
            <a:br>
              <a:rPr lang="en"/>
            </a:br>
            <a:r>
              <a:rPr lang="en">
                <a:solidFill>
                  <a:srgbClr val="9772B2"/>
                </a:solidFill>
              </a:rPr>
              <a:t>Difference-in-Differences</a:t>
            </a:r>
          </a:p>
        </p:txBody>
      </p:sp>
      <p:sp>
        <p:nvSpPr>
          <p:cNvPr id="894" name="Shape 894"/>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895" name="Shape 895"/>
          <p:cNvSpPr/>
          <p:nvPr/>
        </p:nvSpPr>
        <p:spPr>
          <a:xfrm rot="-5400000">
            <a:off x="1151304" y="3564758"/>
            <a:ext cx="138300" cy="68100"/>
          </a:xfrm>
          <a:prstGeom prst="triangle">
            <a:avLst>
              <a:gd fmla="val 50000" name="adj"/>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896" name="Shape 896"/>
          <p:cNvSpPr txBox="1"/>
          <p:nvPr/>
        </p:nvSpPr>
        <p:spPr>
          <a:xfrm>
            <a:off x="-1" y="1139066"/>
            <a:ext cx="1241700" cy="1198800"/>
          </a:xfrm>
          <a:prstGeom prst="rect">
            <a:avLst/>
          </a:prstGeom>
          <a:noFill/>
          <a:ln>
            <a:noFill/>
          </a:ln>
        </p:spPr>
        <p:txBody>
          <a:bodyPr anchorCtr="0" anchor="t" bIns="91425" lIns="91425" rIns="91425" tIns="91425">
            <a:noAutofit/>
          </a:bodyPr>
          <a:lstStyle/>
          <a:p>
            <a:pPr lvl="0" rtl="0" algn="r">
              <a:spcBef>
                <a:spcPts val="0"/>
              </a:spcBef>
              <a:buNone/>
            </a:pPr>
            <a:r>
              <a:rPr b="1" lang="en" sz="1000">
                <a:solidFill>
                  <a:srgbClr val="FFFFFF"/>
                </a:solidFill>
                <a:latin typeface="Open Sans"/>
                <a:ea typeface="Open Sans"/>
                <a:cs typeface="Open Sans"/>
                <a:sym typeface="Open Sans"/>
              </a:rPr>
              <a:t>Method 1: </a:t>
            </a:r>
            <a:r>
              <a:rPr lang="en" sz="1000">
                <a:solidFill>
                  <a:srgbClr val="FFFFFF"/>
                </a:solidFill>
                <a:latin typeface="Open Sans"/>
                <a:ea typeface="Open Sans"/>
                <a:cs typeface="Open Sans"/>
                <a:sym typeface="Open Sans"/>
              </a:rPr>
              <a:t>Controlled Regression</a:t>
            </a:r>
          </a:p>
        </p:txBody>
      </p:sp>
      <p:sp>
        <p:nvSpPr>
          <p:cNvPr id="897" name="Shape 897"/>
          <p:cNvSpPr txBox="1"/>
          <p:nvPr/>
        </p:nvSpPr>
        <p:spPr>
          <a:xfrm>
            <a:off x="17927" y="2257500"/>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2: </a:t>
            </a:r>
            <a:r>
              <a:rPr lang="en" sz="1000">
                <a:solidFill>
                  <a:srgbClr val="FFFFFF"/>
                </a:solidFill>
                <a:latin typeface="Open Sans"/>
                <a:ea typeface="Open Sans"/>
                <a:cs typeface="Open Sans"/>
                <a:sym typeface="Open Sans"/>
              </a:rPr>
              <a:t>Regression Discontinuity Design</a:t>
            </a:r>
          </a:p>
        </p:txBody>
      </p:sp>
      <p:sp>
        <p:nvSpPr>
          <p:cNvPr id="898" name="Shape 898"/>
          <p:cNvSpPr txBox="1"/>
          <p:nvPr/>
        </p:nvSpPr>
        <p:spPr>
          <a:xfrm>
            <a:off x="17927" y="3375963"/>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3: </a:t>
            </a:r>
            <a:r>
              <a:rPr lang="en" sz="1000">
                <a:solidFill>
                  <a:srgbClr val="FFFFFF"/>
                </a:solidFill>
                <a:latin typeface="Open Sans"/>
                <a:ea typeface="Open Sans"/>
                <a:cs typeface="Open Sans"/>
                <a:sym typeface="Open Sans"/>
              </a:rPr>
              <a:t>Difference-in-</a:t>
            </a:r>
            <a:br>
              <a:rPr lang="en" sz="1000">
                <a:solidFill>
                  <a:srgbClr val="FFFFFF"/>
                </a:solidFill>
                <a:latin typeface="Open Sans"/>
                <a:ea typeface="Open Sans"/>
                <a:cs typeface="Open Sans"/>
                <a:sym typeface="Open Sans"/>
              </a:rPr>
            </a:br>
            <a:r>
              <a:rPr lang="en" sz="1000">
                <a:solidFill>
                  <a:srgbClr val="FFFFFF"/>
                </a:solidFill>
                <a:latin typeface="Open Sans"/>
                <a:ea typeface="Open Sans"/>
                <a:cs typeface="Open Sans"/>
                <a:sym typeface="Open Sans"/>
              </a:rPr>
              <a:t>Differences</a:t>
            </a:r>
          </a:p>
          <a:p>
            <a:pPr lvl="0" rtl="0" algn="r">
              <a:spcBef>
                <a:spcPts val="0"/>
              </a:spcBef>
              <a:buNone/>
            </a:pPr>
            <a:r>
              <a:t/>
            </a:r>
            <a:endParaRPr b="1" sz="1000">
              <a:solidFill>
                <a:srgbClr val="FFFFFF"/>
              </a:solidFill>
              <a:latin typeface="Open Sans"/>
              <a:ea typeface="Open Sans"/>
              <a:cs typeface="Open Sans"/>
              <a:sym typeface="Open Sans"/>
            </a:endParaRPr>
          </a:p>
        </p:txBody>
      </p:sp>
      <p:sp>
        <p:nvSpPr>
          <p:cNvPr id="899" name="Shape 899"/>
          <p:cNvSpPr txBox="1"/>
          <p:nvPr/>
        </p:nvSpPr>
        <p:spPr>
          <a:xfrm>
            <a:off x="7671" y="4494427"/>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4: </a:t>
            </a:r>
            <a:r>
              <a:rPr lang="en" sz="1000">
                <a:solidFill>
                  <a:srgbClr val="FFFFFF"/>
                </a:solidFill>
                <a:latin typeface="Open Sans"/>
                <a:ea typeface="Open Sans"/>
                <a:cs typeface="Open Sans"/>
                <a:sym typeface="Open Sans"/>
              </a:rPr>
              <a:t>Fixed Effects Regression</a:t>
            </a:r>
          </a:p>
          <a:p>
            <a:pPr lvl="0" rtl="0" algn="r">
              <a:spcBef>
                <a:spcPts val="0"/>
              </a:spcBef>
              <a:buNone/>
            </a:pPr>
            <a:r>
              <a:t/>
            </a:r>
            <a:endParaRPr b="1" sz="1000">
              <a:solidFill>
                <a:srgbClr val="FFFFFF"/>
              </a:solidFill>
              <a:latin typeface="Open Sans"/>
              <a:ea typeface="Open Sans"/>
              <a:cs typeface="Open Sans"/>
              <a:sym typeface="Open Sans"/>
            </a:endParaRPr>
          </a:p>
        </p:txBody>
      </p:sp>
      <p:sp>
        <p:nvSpPr>
          <p:cNvPr id="900" name="Shape 900"/>
          <p:cNvSpPr txBox="1"/>
          <p:nvPr/>
        </p:nvSpPr>
        <p:spPr>
          <a:xfrm>
            <a:off x="0" y="5498600"/>
            <a:ext cx="1242300" cy="1198800"/>
          </a:xfrm>
          <a:prstGeom prst="rect">
            <a:avLst/>
          </a:prstGeom>
          <a:noFill/>
          <a:ln>
            <a:noFill/>
          </a:ln>
        </p:spPr>
        <p:txBody>
          <a:bodyPr anchorCtr="0" anchor="t" bIns="91425" lIns="91425" rIns="91425" tIns="91425">
            <a:noAutofit/>
          </a:bodyPr>
          <a:lstStyle/>
          <a:p>
            <a:pPr lvl="0" rtl="0" algn="r">
              <a:spcBef>
                <a:spcPts val="0"/>
              </a:spcBef>
              <a:buNone/>
            </a:pPr>
            <a:r>
              <a:rPr b="1" lang="en" sz="1000">
                <a:solidFill>
                  <a:srgbClr val="FFFFFF"/>
                </a:solidFill>
                <a:latin typeface="Open Sans"/>
                <a:ea typeface="Open Sans"/>
                <a:cs typeface="Open Sans"/>
                <a:sym typeface="Open Sans"/>
              </a:rPr>
              <a:t>Method 5: </a:t>
            </a:r>
            <a:r>
              <a:rPr lang="en" sz="1000">
                <a:solidFill>
                  <a:srgbClr val="FFFFFF"/>
                </a:solidFill>
                <a:latin typeface="Open Sans"/>
                <a:ea typeface="Open Sans"/>
                <a:cs typeface="Open Sans"/>
                <a:sym typeface="Open Sans"/>
              </a:rPr>
              <a:t>Instrumental Variables</a:t>
            </a:r>
            <a:r>
              <a:rPr b="1" lang="en" sz="1000">
                <a:solidFill>
                  <a:srgbClr val="FFFFFF"/>
                </a:solidFill>
                <a:latin typeface="Open Sans"/>
                <a:ea typeface="Open Sans"/>
                <a:cs typeface="Open Sans"/>
                <a:sym typeface="Open Sans"/>
              </a:rPr>
              <a:t> </a:t>
            </a:r>
          </a:p>
        </p:txBody>
      </p:sp>
      <p:sp>
        <p:nvSpPr>
          <p:cNvPr id="901" name="Shape 901"/>
          <p:cNvSpPr txBox="1"/>
          <p:nvPr>
            <p:ph idx="1" type="body"/>
          </p:nvPr>
        </p:nvSpPr>
        <p:spPr>
          <a:xfrm>
            <a:off x="1634700" y="1324200"/>
            <a:ext cx="7299900" cy="3056400"/>
          </a:xfrm>
          <a:prstGeom prst="rect">
            <a:avLst/>
          </a:prstGeom>
        </p:spPr>
        <p:txBody>
          <a:bodyPr anchorCtr="0" anchor="t" bIns="91425" lIns="91425" rIns="91425" tIns="91425">
            <a:noAutofit/>
          </a:bodyPr>
          <a:lstStyle/>
          <a:p>
            <a:pPr lvl="0" rtl="0">
              <a:spcBef>
                <a:spcPts val="0"/>
              </a:spcBef>
              <a:buNone/>
            </a:pPr>
            <a:r>
              <a:rPr b="1" lang="en" sz="2400">
                <a:solidFill>
                  <a:schemeClr val="dk1"/>
                </a:solidFill>
              </a:rPr>
              <a:t>In R </a:t>
            </a:r>
            <a:r>
              <a:rPr lang="en" sz="2400">
                <a:solidFill>
                  <a:schemeClr val="dk1"/>
                </a:solidFill>
              </a:rPr>
              <a:t>(with time trends):</a:t>
            </a:r>
          </a:p>
          <a:p>
            <a:pPr lvl="0" rtl="0">
              <a:spcBef>
                <a:spcPts val="0"/>
              </a:spcBef>
              <a:buNone/>
            </a:pPr>
            <a:r>
              <a:t/>
            </a:r>
            <a:endParaRPr sz="2400">
              <a:solidFill>
                <a:schemeClr val="dk1"/>
              </a:solidFill>
            </a:endParaRPr>
          </a:p>
          <a:p>
            <a:pPr lvl="0" rtl="0">
              <a:spcBef>
                <a:spcPts val="0"/>
              </a:spcBef>
              <a:buNone/>
            </a:pPr>
            <a:r>
              <a:t/>
            </a:r>
            <a:endParaRPr>
              <a:solidFill>
                <a:schemeClr val="dk1"/>
              </a:solidFill>
            </a:endParaRPr>
          </a:p>
        </p:txBody>
      </p:sp>
      <p:sp>
        <p:nvSpPr>
          <p:cNvPr id="902" name="Shape 902"/>
          <p:cNvSpPr txBox="1"/>
          <p:nvPr/>
        </p:nvSpPr>
        <p:spPr>
          <a:xfrm>
            <a:off x="1424075" y="2054875"/>
            <a:ext cx="7510800" cy="3056400"/>
          </a:xfrm>
          <a:prstGeom prst="rect">
            <a:avLst/>
          </a:prstGeom>
          <a:solidFill>
            <a:srgbClr val="FFFFFF"/>
          </a:solidFill>
          <a:ln cap="flat" cmpd="sng" w="38100">
            <a:solidFill>
              <a:srgbClr val="9772B2"/>
            </a:solidFill>
            <a:prstDash val="solid"/>
            <a:round/>
            <a:headEnd len="med" w="med" type="none"/>
            <a:tailEnd len="med" w="med" type="none"/>
          </a:ln>
        </p:spPr>
        <p:txBody>
          <a:bodyPr anchorCtr="0" anchor="t" bIns="91425" lIns="91425" rIns="91425" tIns="91425">
            <a:noAutofit/>
          </a:bodyPr>
          <a:lstStyle/>
          <a:p>
            <a:pPr lvl="0" rtl="0">
              <a:spcBef>
                <a:spcPts val="1000"/>
              </a:spcBef>
              <a:buNone/>
            </a:pPr>
            <a:r>
              <a:rPr lang="en" sz="2400">
                <a:solidFill>
                  <a:schemeClr val="dk1"/>
                </a:solidFill>
                <a:latin typeface="Courier New"/>
                <a:ea typeface="Courier New"/>
                <a:cs typeface="Courier New"/>
                <a:sym typeface="Courier New"/>
              </a:rPr>
              <a:t>fit &lt;- lm(Y ~ time + </a:t>
            </a:r>
          </a:p>
          <a:p>
            <a:pPr lvl="0" rtl="0">
              <a:spcBef>
                <a:spcPts val="1000"/>
              </a:spcBef>
              <a:buNone/>
            </a:pPr>
            <a:r>
              <a:rPr lang="en" sz="2400">
                <a:solidFill>
                  <a:schemeClr val="dk1"/>
                </a:solidFill>
                <a:latin typeface="Courier New"/>
                <a:ea typeface="Courier New"/>
                <a:cs typeface="Courier New"/>
                <a:sym typeface="Courier New"/>
              </a:rPr>
              <a:t>					treatment + </a:t>
            </a:r>
          </a:p>
          <a:p>
            <a:pPr lvl="0" rtl="0">
              <a:spcBef>
                <a:spcPts val="1000"/>
              </a:spcBef>
              <a:buNone/>
            </a:pPr>
            <a:r>
              <a:rPr lang="en" sz="2400">
                <a:solidFill>
                  <a:schemeClr val="dk1"/>
                </a:solidFill>
                <a:latin typeface="Courier New"/>
                <a:ea typeface="Courier New"/>
                <a:cs typeface="Courier New"/>
                <a:sym typeface="Courier New"/>
              </a:rPr>
              <a:t>					I((time &gt;= 0) * treatment),</a:t>
            </a:r>
          </a:p>
          <a:p>
            <a:pPr lvl="0" rtl="0">
              <a:spcBef>
                <a:spcPts val="1000"/>
              </a:spcBef>
              <a:buNone/>
            </a:pPr>
            <a:r>
              <a:rPr lang="en" sz="2400">
                <a:solidFill>
                  <a:schemeClr val="dk1"/>
                </a:solidFill>
                <a:latin typeface="Courier New"/>
                <a:ea typeface="Courier New"/>
                <a:cs typeface="Courier New"/>
                <a:sym typeface="Courier New"/>
              </a:rPr>
              <a:t>			   data = … )</a:t>
            </a:r>
          </a:p>
          <a:p>
            <a:pPr lvl="0" rtl="0">
              <a:spcBef>
                <a:spcPts val="1000"/>
              </a:spcBef>
              <a:buNone/>
            </a:pPr>
            <a:r>
              <a:rPr lang="en" sz="2400">
                <a:solidFill>
                  <a:schemeClr val="dk1"/>
                </a:solidFill>
                <a:latin typeface="Courier New"/>
                <a:ea typeface="Courier New"/>
                <a:cs typeface="Courier New"/>
                <a:sym typeface="Courier New"/>
              </a:rPr>
              <a:t>summary(fit)</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FEFEF"/>
        </a:solidFill>
      </p:bgPr>
    </p:bg>
    <p:spTree>
      <p:nvGrpSpPr>
        <p:cNvPr id="906" name="Shape 906"/>
        <p:cNvGrpSpPr/>
        <p:nvPr/>
      </p:nvGrpSpPr>
      <p:grpSpPr>
        <a:xfrm>
          <a:off x="0" y="0"/>
          <a:ext cx="0" cy="0"/>
          <a:chOff x="0" y="0"/>
          <a:chExt cx="0" cy="0"/>
        </a:xfrm>
      </p:grpSpPr>
      <p:sp>
        <p:nvSpPr>
          <p:cNvPr id="907" name="Shape 907"/>
          <p:cNvSpPr txBox="1"/>
          <p:nvPr>
            <p:ph type="title"/>
          </p:nvPr>
        </p:nvSpPr>
        <p:spPr>
          <a:xfrm>
            <a:off x="1634700" y="503300"/>
            <a:ext cx="7299900" cy="860400"/>
          </a:xfrm>
          <a:prstGeom prst="rect">
            <a:avLst/>
          </a:prstGeom>
        </p:spPr>
        <p:txBody>
          <a:bodyPr anchorCtr="0" anchor="b" bIns="91425" lIns="91425" rIns="91425" tIns="91425">
            <a:noAutofit/>
          </a:bodyPr>
          <a:lstStyle/>
          <a:p>
            <a:pPr lvl="0" rtl="0">
              <a:spcBef>
                <a:spcPts val="0"/>
              </a:spcBef>
              <a:buNone/>
            </a:pPr>
            <a:r>
              <a:rPr b="1" lang="en" sz="1800">
                <a:latin typeface="Open Sans"/>
                <a:ea typeface="Open Sans"/>
                <a:cs typeface="Open Sans"/>
                <a:sym typeface="Open Sans"/>
              </a:rPr>
              <a:t>Method 3:</a:t>
            </a:r>
            <a:r>
              <a:rPr lang="en"/>
              <a:t> </a:t>
            </a:r>
            <a:br>
              <a:rPr lang="en"/>
            </a:br>
            <a:r>
              <a:rPr lang="en">
                <a:solidFill>
                  <a:srgbClr val="9772B2"/>
                </a:solidFill>
              </a:rPr>
              <a:t>Difference-in-Differences</a:t>
            </a:r>
          </a:p>
        </p:txBody>
      </p:sp>
      <p:sp>
        <p:nvSpPr>
          <p:cNvPr id="908" name="Shape 908"/>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909" name="Shape 909"/>
          <p:cNvSpPr/>
          <p:nvPr/>
        </p:nvSpPr>
        <p:spPr>
          <a:xfrm rot="-5400000">
            <a:off x="1151304" y="3564758"/>
            <a:ext cx="138300" cy="68100"/>
          </a:xfrm>
          <a:prstGeom prst="triangle">
            <a:avLst>
              <a:gd fmla="val 50000" name="adj"/>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910" name="Shape 910"/>
          <p:cNvSpPr txBox="1"/>
          <p:nvPr/>
        </p:nvSpPr>
        <p:spPr>
          <a:xfrm>
            <a:off x="-1" y="1139066"/>
            <a:ext cx="1241700" cy="1198800"/>
          </a:xfrm>
          <a:prstGeom prst="rect">
            <a:avLst/>
          </a:prstGeom>
          <a:noFill/>
          <a:ln>
            <a:noFill/>
          </a:ln>
        </p:spPr>
        <p:txBody>
          <a:bodyPr anchorCtr="0" anchor="t" bIns="91425" lIns="91425" rIns="91425" tIns="91425">
            <a:noAutofit/>
          </a:bodyPr>
          <a:lstStyle/>
          <a:p>
            <a:pPr lvl="0" rtl="0" algn="r">
              <a:spcBef>
                <a:spcPts val="0"/>
              </a:spcBef>
              <a:buNone/>
            </a:pPr>
            <a:r>
              <a:rPr b="1" lang="en" sz="1000">
                <a:solidFill>
                  <a:srgbClr val="FFFFFF"/>
                </a:solidFill>
                <a:latin typeface="Open Sans"/>
                <a:ea typeface="Open Sans"/>
                <a:cs typeface="Open Sans"/>
                <a:sym typeface="Open Sans"/>
              </a:rPr>
              <a:t>Method 1: </a:t>
            </a:r>
            <a:r>
              <a:rPr lang="en" sz="1000">
                <a:solidFill>
                  <a:srgbClr val="FFFFFF"/>
                </a:solidFill>
                <a:latin typeface="Open Sans"/>
                <a:ea typeface="Open Sans"/>
                <a:cs typeface="Open Sans"/>
                <a:sym typeface="Open Sans"/>
              </a:rPr>
              <a:t>Controlled Regression</a:t>
            </a:r>
          </a:p>
        </p:txBody>
      </p:sp>
      <p:sp>
        <p:nvSpPr>
          <p:cNvPr id="911" name="Shape 911"/>
          <p:cNvSpPr txBox="1"/>
          <p:nvPr/>
        </p:nvSpPr>
        <p:spPr>
          <a:xfrm>
            <a:off x="17927" y="2257500"/>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2: </a:t>
            </a:r>
            <a:r>
              <a:rPr lang="en" sz="1000">
                <a:solidFill>
                  <a:srgbClr val="FFFFFF"/>
                </a:solidFill>
                <a:latin typeface="Open Sans"/>
                <a:ea typeface="Open Sans"/>
                <a:cs typeface="Open Sans"/>
                <a:sym typeface="Open Sans"/>
              </a:rPr>
              <a:t>Regression Discontinuity Design</a:t>
            </a:r>
          </a:p>
        </p:txBody>
      </p:sp>
      <p:sp>
        <p:nvSpPr>
          <p:cNvPr id="912" name="Shape 912"/>
          <p:cNvSpPr txBox="1"/>
          <p:nvPr/>
        </p:nvSpPr>
        <p:spPr>
          <a:xfrm>
            <a:off x="17927" y="3375963"/>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3: </a:t>
            </a:r>
            <a:r>
              <a:rPr lang="en" sz="1000">
                <a:solidFill>
                  <a:srgbClr val="FFFFFF"/>
                </a:solidFill>
                <a:latin typeface="Open Sans"/>
                <a:ea typeface="Open Sans"/>
                <a:cs typeface="Open Sans"/>
                <a:sym typeface="Open Sans"/>
              </a:rPr>
              <a:t>Difference-in-</a:t>
            </a:r>
            <a:br>
              <a:rPr lang="en" sz="1000">
                <a:solidFill>
                  <a:srgbClr val="FFFFFF"/>
                </a:solidFill>
                <a:latin typeface="Open Sans"/>
                <a:ea typeface="Open Sans"/>
                <a:cs typeface="Open Sans"/>
                <a:sym typeface="Open Sans"/>
              </a:rPr>
            </a:br>
            <a:r>
              <a:rPr lang="en" sz="1000">
                <a:solidFill>
                  <a:srgbClr val="FFFFFF"/>
                </a:solidFill>
                <a:latin typeface="Open Sans"/>
                <a:ea typeface="Open Sans"/>
                <a:cs typeface="Open Sans"/>
                <a:sym typeface="Open Sans"/>
              </a:rPr>
              <a:t>Differences</a:t>
            </a:r>
          </a:p>
          <a:p>
            <a:pPr lvl="0" rtl="0" algn="r">
              <a:spcBef>
                <a:spcPts val="0"/>
              </a:spcBef>
              <a:buNone/>
            </a:pPr>
            <a:r>
              <a:t/>
            </a:r>
            <a:endParaRPr b="1" sz="1000">
              <a:solidFill>
                <a:srgbClr val="FFFFFF"/>
              </a:solidFill>
              <a:latin typeface="Open Sans"/>
              <a:ea typeface="Open Sans"/>
              <a:cs typeface="Open Sans"/>
              <a:sym typeface="Open Sans"/>
            </a:endParaRPr>
          </a:p>
        </p:txBody>
      </p:sp>
      <p:sp>
        <p:nvSpPr>
          <p:cNvPr id="913" name="Shape 913"/>
          <p:cNvSpPr txBox="1"/>
          <p:nvPr/>
        </p:nvSpPr>
        <p:spPr>
          <a:xfrm>
            <a:off x="7671" y="4494427"/>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4: </a:t>
            </a:r>
            <a:r>
              <a:rPr lang="en" sz="1000">
                <a:solidFill>
                  <a:srgbClr val="FFFFFF"/>
                </a:solidFill>
                <a:latin typeface="Open Sans"/>
                <a:ea typeface="Open Sans"/>
                <a:cs typeface="Open Sans"/>
                <a:sym typeface="Open Sans"/>
              </a:rPr>
              <a:t>Fixed Effects Regression</a:t>
            </a:r>
          </a:p>
          <a:p>
            <a:pPr lvl="0" rtl="0" algn="r">
              <a:spcBef>
                <a:spcPts val="0"/>
              </a:spcBef>
              <a:buNone/>
            </a:pPr>
            <a:r>
              <a:t/>
            </a:r>
            <a:endParaRPr b="1" sz="1000">
              <a:solidFill>
                <a:srgbClr val="FFFFFF"/>
              </a:solidFill>
              <a:latin typeface="Open Sans"/>
              <a:ea typeface="Open Sans"/>
              <a:cs typeface="Open Sans"/>
              <a:sym typeface="Open Sans"/>
            </a:endParaRPr>
          </a:p>
        </p:txBody>
      </p:sp>
      <p:sp>
        <p:nvSpPr>
          <p:cNvPr id="914" name="Shape 914"/>
          <p:cNvSpPr txBox="1"/>
          <p:nvPr/>
        </p:nvSpPr>
        <p:spPr>
          <a:xfrm>
            <a:off x="0" y="5498600"/>
            <a:ext cx="1242300" cy="1198800"/>
          </a:xfrm>
          <a:prstGeom prst="rect">
            <a:avLst/>
          </a:prstGeom>
          <a:noFill/>
          <a:ln>
            <a:noFill/>
          </a:ln>
        </p:spPr>
        <p:txBody>
          <a:bodyPr anchorCtr="0" anchor="t" bIns="91425" lIns="91425" rIns="91425" tIns="91425">
            <a:noAutofit/>
          </a:bodyPr>
          <a:lstStyle/>
          <a:p>
            <a:pPr lvl="0" rtl="0" algn="r">
              <a:spcBef>
                <a:spcPts val="0"/>
              </a:spcBef>
              <a:buNone/>
            </a:pPr>
            <a:r>
              <a:rPr b="1" lang="en" sz="1000">
                <a:solidFill>
                  <a:srgbClr val="FFFFFF"/>
                </a:solidFill>
                <a:latin typeface="Open Sans"/>
                <a:ea typeface="Open Sans"/>
                <a:cs typeface="Open Sans"/>
                <a:sym typeface="Open Sans"/>
              </a:rPr>
              <a:t>Method 5: </a:t>
            </a:r>
            <a:r>
              <a:rPr lang="en" sz="1000">
                <a:solidFill>
                  <a:srgbClr val="FFFFFF"/>
                </a:solidFill>
                <a:latin typeface="Open Sans"/>
                <a:ea typeface="Open Sans"/>
                <a:cs typeface="Open Sans"/>
                <a:sym typeface="Open Sans"/>
              </a:rPr>
              <a:t>Instrumental Variables</a:t>
            </a:r>
            <a:r>
              <a:rPr b="1" lang="en" sz="1000">
                <a:solidFill>
                  <a:srgbClr val="FFFFFF"/>
                </a:solidFill>
                <a:latin typeface="Open Sans"/>
                <a:ea typeface="Open Sans"/>
                <a:cs typeface="Open Sans"/>
                <a:sym typeface="Open Sans"/>
              </a:rPr>
              <a:t> </a:t>
            </a:r>
          </a:p>
        </p:txBody>
      </p:sp>
      <p:pic>
        <p:nvPicPr>
          <p:cNvPr id="915" name="Shape 915"/>
          <p:cNvPicPr preferRelativeResize="0"/>
          <p:nvPr/>
        </p:nvPicPr>
        <p:blipFill rotWithShape="1">
          <a:blip r:embed="rId3">
            <a:alphaModFix/>
          </a:blip>
          <a:srcRect b="29078" l="0" r="34049" t="39203"/>
          <a:stretch/>
        </p:blipFill>
        <p:spPr>
          <a:xfrm>
            <a:off x="1489975" y="2958275"/>
            <a:ext cx="7547575" cy="1948449"/>
          </a:xfrm>
          <a:prstGeom prst="rect">
            <a:avLst/>
          </a:prstGeom>
          <a:noFill/>
          <a:ln cap="flat" cmpd="sng" w="38100">
            <a:solidFill>
              <a:srgbClr val="9772B2"/>
            </a:solidFill>
            <a:prstDash val="solid"/>
            <a:round/>
            <a:headEnd len="med" w="med" type="none"/>
            <a:tailEnd len="med" w="med" type="none"/>
          </a:ln>
        </p:spPr>
      </p:pic>
      <p:sp>
        <p:nvSpPr>
          <p:cNvPr id="916" name="Shape 916"/>
          <p:cNvSpPr/>
          <p:nvPr/>
        </p:nvSpPr>
        <p:spPr>
          <a:xfrm>
            <a:off x="1636140" y="3896958"/>
            <a:ext cx="5948700" cy="927000"/>
          </a:xfrm>
          <a:prstGeom prst="rect">
            <a:avLst/>
          </a:prstGeom>
          <a:noFill/>
          <a:ln cap="flat" cmpd="sng" w="38100">
            <a:solidFill>
              <a:srgbClr val="9772B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FEFEF"/>
        </a:solidFill>
      </p:bgPr>
    </p:bg>
    <p:spTree>
      <p:nvGrpSpPr>
        <p:cNvPr id="920" name="Shape 920"/>
        <p:cNvGrpSpPr/>
        <p:nvPr/>
      </p:nvGrpSpPr>
      <p:grpSpPr>
        <a:xfrm>
          <a:off x="0" y="0"/>
          <a:ext cx="0" cy="0"/>
          <a:chOff x="0" y="0"/>
          <a:chExt cx="0" cy="0"/>
        </a:xfrm>
      </p:grpSpPr>
      <p:pic>
        <p:nvPicPr>
          <p:cNvPr id="921" name="Shape 921"/>
          <p:cNvPicPr preferRelativeResize="0"/>
          <p:nvPr/>
        </p:nvPicPr>
        <p:blipFill>
          <a:blip r:embed="rId3">
            <a:alphaModFix/>
          </a:blip>
          <a:stretch>
            <a:fillRect/>
          </a:stretch>
        </p:blipFill>
        <p:spPr>
          <a:xfrm>
            <a:off x="2712600" y="1413665"/>
            <a:ext cx="5144099" cy="5083434"/>
          </a:xfrm>
          <a:prstGeom prst="rect">
            <a:avLst/>
          </a:prstGeom>
          <a:noFill/>
          <a:ln>
            <a:noFill/>
          </a:ln>
        </p:spPr>
      </p:pic>
      <p:sp>
        <p:nvSpPr>
          <p:cNvPr id="922" name="Shape 922"/>
          <p:cNvSpPr/>
          <p:nvPr/>
        </p:nvSpPr>
        <p:spPr>
          <a:xfrm>
            <a:off x="2712600" y="1413675"/>
            <a:ext cx="5144100" cy="5123400"/>
          </a:xfrm>
          <a:prstGeom prst="rect">
            <a:avLst/>
          </a:prstGeom>
          <a:noFill/>
          <a:ln cap="flat" cmpd="sng" w="76200">
            <a:solidFill>
              <a:srgbClr val="9772B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23" name="Shape 923"/>
          <p:cNvSpPr txBox="1"/>
          <p:nvPr>
            <p:ph type="title"/>
          </p:nvPr>
        </p:nvSpPr>
        <p:spPr>
          <a:xfrm>
            <a:off x="1634700" y="503300"/>
            <a:ext cx="7299900" cy="860400"/>
          </a:xfrm>
          <a:prstGeom prst="rect">
            <a:avLst/>
          </a:prstGeom>
        </p:spPr>
        <p:txBody>
          <a:bodyPr anchorCtr="0" anchor="b" bIns="91425" lIns="91425" rIns="91425" tIns="91425">
            <a:noAutofit/>
          </a:bodyPr>
          <a:lstStyle/>
          <a:p>
            <a:pPr lvl="0" rtl="0">
              <a:spcBef>
                <a:spcPts val="0"/>
              </a:spcBef>
              <a:buNone/>
            </a:pPr>
            <a:r>
              <a:rPr b="1" lang="en" sz="1800">
                <a:latin typeface="Open Sans"/>
                <a:ea typeface="Open Sans"/>
                <a:cs typeface="Open Sans"/>
                <a:sym typeface="Open Sans"/>
              </a:rPr>
              <a:t>Method 3:</a:t>
            </a:r>
            <a:r>
              <a:rPr lang="en"/>
              <a:t> </a:t>
            </a:r>
            <a:br>
              <a:rPr lang="en"/>
            </a:br>
            <a:r>
              <a:rPr lang="en">
                <a:solidFill>
                  <a:srgbClr val="9772B2"/>
                </a:solidFill>
              </a:rPr>
              <a:t>Difference-in-Differences</a:t>
            </a:r>
          </a:p>
        </p:txBody>
      </p:sp>
      <p:sp>
        <p:nvSpPr>
          <p:cNvPr id="924" name="Shape 924"/>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925" name="Shape 925"/>
          <p:cNvSpPr/>
          <p:nvPr/>
        </p:nvSpPr>
        <p:spPr>
          <a:xfrm rot="-5400000">
            <a:off x="1151304" y="3564758"/>
            <a:ext cx="138300" cy="68100"/>
          </a:xfrm>
          <a:prstGeom prst="triangle">
            <a:avLst>
              <a:gd fmla="val 50000" name="adj"/>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926" name="Shape 926"/>
          <p:cNvSpPr txBox="1"/>
          <p:nvPr/>
        </p:nvSpPr>
        <p:spPr>
          <a:xfrm>
            <a:off x="-1" y="1139066"/>
            <a:ext cx="1241700" cy="1198800"/>
          </a:xfrm>
          <a:prstGeom prst="rect">
            <a:avLst/>
          </a:prstGeom>
          <a:noFill/>
          <a:ln>
            <a:noFill/>
          </a:ln>
        </p:spPr>
        <p:txBody>
          <a:bodyPr anchorCtr="0" anchor="t" bIns="91425" lIns="91425" rIns="91425" tIns="91425">
            <a:noAutofit/>
          </a:bodyPr>
          <a:lstStyle/>
          <a:p>
            <a:pPr lvl="0" rtl="0" algn="r">
              <a:spcBef>
                <a:spcPts val="0"/>
              </a:spcBef>
              <a:buNone/>
            </a:pPr>
            <a:r>
              <a:rPr b="1" lang="en" sz="1000">
                <a:solidFill>
                  <a:srgbClr val="FFFFFF"/>
                </a:solidFill>
                <a:latin typeface="Open Sans"/>
                <a:ea typeface="Open Sans"/>
                <a:cs typeface="Open Sans"/>
                <a:sym typeface="Open Sans"/>
              </a:rPr>
              <a:t>Method 1: </a:t>
            </a:r>
            <a:r>
              <a:rPr lang="en" sz="1000">
                <a:solidFill>
                  <a:srgbClr val="FFFFFF"/>
                </a:solidFill>
                <a:latin typeface="Open Sans"/>
                <a:ea typeface="Open Sans"/>
                <a:cs typeface="Open Sans"/>
                <a:sym typeface="Open Sans"/>
              </a:rPr>
              <a:t>Controlled Regression</a:t>
            </a:r>
          </a:p>
        </p:txBody>
      </p:sp>
      <p:sp>
        <p:nvSpPr>
          <p:cNvPr id="927" name="Shape 927"/>
          <p:cNvSpPr txBox="1"/>
          <p:nvPr/>
        </p:nvSpPr>
        <p:spPr>
          <a:xfrm>
            <a:off x="17927" y="2257500"/>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2: </a:t>
            </a:r>
            <a:r>
              <a:rPr lang="en" sz="1000">
                <a:solidFill>
                  <a:srgbClr val="FFFFFF"/>
                </a:solidFill>
                <a:latin typeface="Open Sans"/>
                <a:ea typeface="Open Sans"/>
                <a:cs typeface="Open Sans"/>
                <a:sym typeface="Open Sans"/>
              </a:rPr>
              <a:t>Regression Discontinuity Design</a:t>
            </a:r>
          </a:p>
        </p:txBody>
      </p:sp>
      <p:sp>
        <p:nvSpPr>
          <p:cNvPr id="928" name="Shape 928"/>
          <p:cNvSpPr txBox="1"/>
          <p:nvPr/>
        </p:nvSpPr>
        <p:spPr>
          <a:xfrm>
            <a:off x="17927" y="3375963"/>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3: </a:t>
            </a:r>
            <a:r>
              <a:rPr lang="en" sz="1000">
                <a:solidFill>
                  <a:srgbClr val="FFFFFF"/>
                </a:solidFill>
                <a:latin typeface="Open Sans"/>
                <a:ea typeface="Open Sans"/>
                <a:cs typeface="Open Sans"/>
                <a:sym typeface="Open Sans"/>
              </a:rPr>
              <a:t>Difference-in-</a:t>
            </a:r>
            <a:br>
              <a:rPr lang="en" sz="1000">
                <a:solidFill>
                  <a:srgbClr val="FFFFFF"/>
                </a:solidFill>
                <a:latin typeface="Open Sans"/>
                <a:ea typeface="Open Sans"/>
                <a:cs typeface="Open Sans"/>
                <a:sym typeface="Open Sans"/>
              </a:rPr>
            </a:br>
            <a:r>
              <a:rPr lang="en" sz="1000">
                <a:solidFill>
                  <a:srgbClr val="FFFFFF"/>
                </a:solidFill>
                <a:latin typeface="Open Sans"/>
                <a:ea typeface="Open Sans"/>
                <a:cs typeface="Open Sans"/>
                <a:sym typeface="Open Sans"/>
              </a:rPr>
              <a:t>Differences</a:t>
            </a:r>
          </a:p>
          <a:p>
            <a:pPr lvl="0" rtl="0" algn="r">
              <a:spcBef>
                <a:spcPts val="0"/>
              </a:spcBef>
              <a:buNone/>
            </a:pPr>
            <a:r>
              <a:t/>
            </a:r>
            <a:endParaRPr b="1" sz="1000">
              <a:solidFill>
                <a:srgbClr val="FFFFFF"/>
              </a:solidFill>
              <a:latin typeface="Open Sans"/>
              <a:ea typeface="Open Sans"/>
              <a:cs typeface="Open Sans"/>
              <a:sym typeface="Open Sans"/>
            </a:endParaRPr>
          </a:p>
        </p:txBody>
      </p:sp>
      <p:sp>
        <p:nvSpPr>
          <p:cNvPr id="929" name="Shape 929"/>
          <p:cNvSpPr txBox="1"/>
          <p:nvPr/>
        </p:nvSpPr>
        <p:spPr>
          <a:xfrm>
            <a:off x="7671" y="4494427"/>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4: </a:t>
            </a:r>
            <a:r>
              <a:rPr lang="en" sz="1000">
                <a:solidFill>
                  <a:srgbClr val="FFFFFF"/>
                </a:solidFill>
                <a:latin typeface="Open Sans"/>
                <a:ea typeface="Open Sans"/>
                <a:cs typeface="Open Sans"/>
                <a:sym typeface="Open Sans"/>
              </a:rPr>
              <a:t>Fixed Effects Regression</a:t>
            </a:r>
          </a:p>
          <a:p>
            <a:pPr lvl="0" rtl="0" algn="r">
              <a:spcBef>
                <a:spcPts val="0"/>
              </a:spcBef>
              <a:buNone/>
            </a:pPr>
            <a:r>
              <a:t/>
            </a:r>
            <a:endParaRPr b="1" sz="1000">
              <a:solidFill>
                <a:srgbClr val="FFFFFF"/>
              </a:solidFill>
              <a:latin typeface="Open Sans"/>
              <a:ea typeface="Open Sans"/>
              <a:cs typeface="Open Sans"/>
              <a:sym typeface="Open Sans"/>
            </a:endParaRPr>
          </a:p>
        </p:txBody>
      </p:sp>
      <p:sp>
        <p:nvSpPr>
          <p:cNvPr id="930" name="Shape 930"/>
          <p:cNvSpPr txBox="1"/>
          <p:nvPr/>
        </p:nvSpPr>
        <p:spPr>
          <a:xfrm>
            <a:off x="0" y="5498600"/>
            <a:ext cx="1242300" cy="1198800"/>
          </a:xfrm>
          <a:prstGeom prst="rect">
            <a:avLst/>
          </a:prstGeom>
          <a:noFill/>
          <a:ln>
            <a:noFill/>
          </a:ln>
        </p:spPr>
        <p:txBody>
          <a:bodyPr anchorCtr="0" anchor="t" bIns="91425" lIns="91425" rIns="91425" tIns="91425">
            <a:noAutofit/>
          </a:bodyPr>
          <a:lstStyle/>
          <a:p>
            <a:pPr lvl="0" rtl="0" algn="r">
              <a:spcBef>
                <a:spcPts val="0"/>
              </a:spcBef>
              <a:buNone/>
            </a:pPr>
            <a:r>
              <a:rPr b="1" lang="en" sz="1000">
                <a:solidFill>
                  <a:srgbClr val="FFFFFF"/>
                </a:solidFill>
                <a:latin typeface="Open Sans"/>
                <a:ea typeface="Open Sans"/>
                <a:cs typeface="Open Sans"/>
                <a:sym typeface="Open Sans"/>
              </a:rPr>
              <a:t>Method 5: </a:t>
            </a:r>
            <a:r>
              <a:rPr lang="en" sz="1000">
                <a:solidFill>
                  <a:srgbClr val="FFFFFF"/>
                </a:solidFill>
                <a:latin typeface="Open Sans"/>
                <a:ea typeface="Open Sans"/>
                <a:cs typeface="Open Sans"/>
                <a:sym typeface="Open Sans"/>
              </a:rPr>
              <a:t>Instrumental Variables</a:t>
            </a:r>
            <a:r>
              <a:rPr b="1" lang="en" sz="1000">
                <a:solidFill>
                  <a:srgbClr val="FFFFFF"/>
                </a:solidFill>
                <a:latin typeface="Open Sans"/>
                <a:ea typeface="Open Sans"/>
                <a:cs typeface="Open Sans"/>
                <a:sym typeface="Open Sans"/>
              </a:rPr>
              <a:t> </a:t>
            </a:r>
          </a:p>
        </p:txBody>
      </p:sp>
      <p:cxnSp>
        <p:nvCxnSpPr>
          <p:cNvPr id="931" name="Shape 931"/>
          <p:cNvCxnSpPr/>
          <p:nvPr/>
        </p:nvCxnSpPr>
        <p:spPr>
          <a:xfrm>
            <a:off x="5284650" y="2053575"/>
            <a:ext cx="0" cy="1322400"/>
          </a:xfrm>
          <a:prstGeom prst="straightConnector1">
            <a:avLst/>
          </a:prstGeom>
          <a:noFill/>
          <a:ln cap="flat" cmpd="sng" w="152400">
            <a:solidFill>
              <a:srgbClr val="9772B2"/>
            </a:solidFill>
            <a:prstDash val="solid"/>
            <a:round/>
            <a:headEnd len="lg" w="lg" type="none"/>
            <a:tailEnd len="lg" w="lg" type="none"/>
          </a:ln>
        </p:spPr>
      </p:cxnSp>
      <p:sp>
        <p:nvSpPr>
          <p:cNvPr id="932" name="Shape 932"/>
          <p:cNvSpPr txBox="1"/>
          <p:nvPr/>
        </p:nvSpPr>
        <p:spPr>
          <a:xfrm>
            <a:off x="5969400" y="4192150"/>
            <a:ext cx="1719300" cy="461100"/>
          </a:xfrm>
          <a:prstGeom prst="rect">
            <a:avLst/>
          </a:prstGeom>
          <a:noFill/>
          <a:ln>
            <a:noFill/>
          </a:ln>
        </p:spPr>
        <p:txBody>
          <a:bodyPr anchorCtr="0" anchor="t" bIns="91425" lIns="91425" rIns="91425" tIns="91425">
            <a:noAutofit/>
          </a:bodyPr>
          <a:lstStyle/>
          <a:p>
            <a:pPr lvl="0" rtl="0">
              <a:spcBef>
                <a:spcPts val="0"/>
              </a:spcBef>
              <a:buNone/>
            </a:pPr>
            <a:r>
              <a:rPr b="1" lang="en">
                <a:solidFill>
                  <a:srgbClr val="CC4125"/>
                </a:solidFill>
                <a:latin typeface="Open Sans"/>
                <a:ea typeface="Open Sans"/>
                <a:cs typeface="Open Sans"/>
                <a:sym typeface="Open Sans"/>
              </a:rPr>
              <a:t>Control markets</a:t>
            </a:r>
          </a:p>
        </p:txBody>
      </p:sp>
      <p:sp>
        <p:nvSpPr>
          <p:cNvPr id="933" name="Shape 933"/>
          <p:cNvSpPr txBox="1"/>
          <p:nvPr/>
        </p:nvSpPr>
        <p:spPr>
          <a:xfrm>
            <a:off x="5734200" y="1701950"/>
            <a:ext cx="2189700" cy="461100"/>
          </a:xfrm>
          <a:prstGeom prst="rect">
            <a:avLst/>
          </a:prstGeom>
          <a:noFill/>
          <a:ln>
            <a:noFill/>
          </a:ln>
        </p:spPr>
        <p:txBody>
          <a:bodyPr anchorCtr="0" anchor="t" bIns="91425" lIns="91425" rIns="91425" tIns="91425">
            <a:noAutofit/>
          </a:bodyPr>
          <a:lstStyle/>
          <a:p>
            <a:pPr lvl="0" rtl="0">
              <a:spcBef>
                <a:spcPts val="0"/>
              </a:spcBef>
              <a:buNone/>
            </a:pPr>
            <a:r>
              <a:rPr b="1" lang="en">
                <a:solidFill>
                  <a:srgbClr val="3D85C6"/>
                </a:solidFill>
                <a:latin typeface="Open Sans"/>
                <a:ea typeface="Open Sans"/>
                <a:cs typeface="Open Sans"/>
                <a:sym typeface="Open Sans"/>
              </a:rPr>
              <a:t>Treatment markets</a:t>
            </a:r>
          </a:p>
        </p:txBody>
      </p:sp>
      <p:sp>
        <p:nvSpPr>
          <p:cNvPr id="934" name="Shape 934"/>
          <p:cNvSpPr txBox="1"/>
          <p:nvPr/>
        </p:nvSpPr>
        <p:spPr>
          <a:xfrm>
            <a:off x="3631575" y="5498600"/>
            <a:ext cx="1625700" cy="461100"/>
          </a:xfrm>
          <a:prstGeom prst="rect">
            <a:avLst/>
          </a:prstGeom>
          <a:noFill/>
          <a:ln>
            <a:noFill/>
          </a:ln>
        </p:spPr>
        <p:txBody>
          <a:bodyPr anchorCtr="0" anchor="t" bIns="91425" lIns="91425" rIns="91425" tIns="91425">
            <a:noAutofit/>
          </a:bodyPr>
          <a:lstStyle/>
          <a:p>
            <a:pPr lvl="0" rtl="0">
              <a:spcBef>
                <a:spcPts val="0"/>
              </a:spcBef>
              <a:buNone/>
            </a:pPr>
            <a:r>
              <a:rPr b="1" lang="en">
                <a:solidFill>
                  <a:schemeClr val="dk2"/>
                </a:solidFill>
                <a:latin typeface="Open Sans"/>
                <a:ea typeface="Open Sans"/>
                <a:cs typeface="Open Sans"/>
                <a:sym typeface="Open Sans"/>
              </a:rPr>
              <a:t>Date of Change</a:t>
            </a:r>
          </a:p>
        </p:txBody>
      </p:sp>
      <p:cxnSp>
        <p:nvCxnSpPr>
          <p:cNvPr id="935" name="Shape 935"/>
          <p:cNvCxnSpPr/>
          <p:nvPr/>
        </p:nvCxnSpPr>
        <p:spPr>
          <a:xfrm>
            <a:off x="5257262" y="1413675"/>
            <a:ext cx="35400" cy="482550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FEFEF"/>
        </a:solidFill>
      </p:bgPr>
    </p:bg>
    <p:spTree>
      <p:nvGrpSpPr>
        <p:cNvPr id="939" name="Shape 939"/>
        <p:cNvGrpSpPr/>
        <p:nvPr/>
      </p:nvGrpSpPr>
      <p:grpSpPr>
        <a:xfrm>
          <a:off x="0" y="0"/>
          <a:ext cx="0" cy="0"/>
          <a:chOff x="0" y="0"/>
          <a:chExt cx="0" cy="0"/>
        </a:xfrm>
      </p:grpSpPr>
      <p:sp>
        <p:nvSpPr>
          <p:cNvPr id="940" name="Shape 940"/>
          <p:cNvSpPr txBox="1"/>
          <p:nvPr>
            <p:ph idx="4294967295" type="title"/>
          </p:nvPr>
        </p:nvSpPr>
        <p:spPr>
          <a:xfrm>
            <a:off x="140800" y="503300"/>
            <a:ext cx="8793900" cy="1144500"/>
          </a:xfrm>
          <a:prstGeom prst="rect">
            <a:avLst/>
          </a:prstGeom>
        </p:spPr>
        <p:txBody>
          <a:bodyPr anchorCtr="0" anchor="b" bIns="91425" lIns="91425" rIns="91425" tIns="91425">
            <a:noAutofit/>
          </a:bodyPr>
          <a:lstStyle/>
          <a:p>
            <a:pPr lvl="0" rtl="0">
              <a:spcBef>
                <a:spcPts val="0"/>
              </a:spcBef>
              <a:buNone/>
            </a:pPr>
            <a:r>
              <a:rPr lang="en"/>
              <a:t>Note on </a:t>
            </a:r>
            <a:r>
              <a:rPr lang="en">
                <a:solidFill>
                  <a:srgbClr val="2A73CC"/>
                </a:solidFill>
              </a:rPr>
              <a:t>Validity </a:t>
            </a:r>
            <a:r>
              <a:rPr lang="en">
                <a:solidFill>
                  <a:schemeClr val="dk1"/>
                </a:solidFill>
              </a:rPr>
              <a:t>- </a:t>
            </a:r>
            <a:r>
              <a:rPr b="1" lang="en">
                <a:solidFill>
                  <a:schemeClr val="dk1"/>
                </a:solidFill>
              </a:rPr>
              <a:t>Difference-in-Differences</a:t>
            </a:r>
          </a:p>
        </p:txBody>
      </p:sp>
      <p:sp>
        <p:nvSpPr>
          <p:cNvPr id="941" name="Shape 941"/>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graphicFrame>
        <p:nvGraphicFramePr>
          <p:cNvPr id="942" name="Shape 942"/>
          <p:cNvGraphicFramePr/>
          <p:nvPr/>
        </p:nvGraphicFramePr>
        <p:xfrm>
          <a:off x="140790" y="1868225"/>
          <a:ext cx="3000000" cy="3000000"/>
        </p:xfrm>
        <a:graphic>
          <a:graphicData uri="http://schemas.openxmlformats.org/drawingml/2006/table">
            <a:tbl>
              <a:tblPr>
                <a:noFill/>
                <a:tableStyleId>{75D4F22D-3D51-4BD7-AE51-DFB9DEF3CFAC}</a:tableStyleId>
              </a:tblPr>
              <a:tblGrid>
                <a:gridCol w="1805250"/>
                <a:gridCol w="3083075"/>
                <a:gridCol w="3706350"/>
              </a:tblGrid>
              <a:tr h="678525">
                <a:tc>
                  <a:txBody>
                    <a:bodyPr>
                      <a:noAutofit/>
                    </a:bodyPr>
                    <a:lstStyle/>
                    <a:p>
                      <a:pPr lvl="0" rtl="0">
                        <a:spcBef>
                          <a:spcPts val="0"/>
                        </a:spcBef>
                        <a:buNone/>
                      </a:pPr>
                      <a:r>
                        <a:rPr b="1" lang="en" sz="2400">
                          <a:solidFill>
                            <a:srgbClr val="FFFFFF"/>
                          </a:solidFill>
                          <a:latin typeface="Open Sans"/>
                          <a:ea typeface="Open Sans"/>
                          <a:cs typeface="Open Sans"/>
                          <a:sym typeface="Open Sans"/>
                        </a:rPr>
                        <a:t>Type</a:t>
                      </a:r>
                    </a:p>
                  </a:txBody>
                  <a:tcPr marT="121900" marB="121900" marR="91425" marL="91425">
                    <a:lnL cap="flat" cmpd="sng" w="28575">
                      <a:solidFill>
                        <a:srgbClr val="9E9E9E"/>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28575">
                      <a:solidFill>
                        <a:srgbClr val="9E9E9E"/>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rgbClr val="9772B2"/>
                    </a:solidFill>
                  </a:tcPr>
                </a:tc>
                <a:tc>
                  <a:txBody>
                    <a:bodyPr>
                      <a:noAutofit/>
                    </a:bodyPr>
                    <a:lstStyle/>
                    <a:p>
                      <a:pPr lvl="0" rtl="0">
                        <a:spcBef>
                          <a:spcPts val="0"/>
                        </a:spcBef>
                        <a:buNone/>
                      </a:pPr>
                      <a:r>
                        <a:rPr b="1" lang="en" sz="2400">
                          <a:solidFill>
                            <a:srgbClr val="FFFFFF"/>
                          </a:solidFill>
                          <a:latin typeface="Open Sans"/>
                          <a:ea typeface="Open Sans"/>
                          <a:cs typeface="Open Sans"/>
                          <a:sym typeface="Open Sans"/>
                        </a:rPr>
                        <a:t>Definition</a:t>
                      </a:r>
                    </a:p>
                  </a:txBody>
                  <a:tcPr marT="121900" marB="121900"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28575">
                      <a:solidFill>
                        <a:srgbClr val="9E9E9E"/>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rgbClr val="9772B2"/>
                    </a:solidFill>
                  </a:tcPr>
                </a:tc>
                <a:tc>
                  <a:txBody>
                    <a:bodyPr>
                      <a:noAutofit/>
                    </a:bodyPr>
                    <a:lstStyle/>
                    <a:p>
                      <a:pPr lvl="0" rtl="0">
                        <a:spcBef>
                          <a:spcPts val="0"/>
                        </a:spcBef>
                        <a:buNone/>
                      </a:pPr>
                      <a:r>
                        <a:rPr b="1" lang="en" sz="2400">
                          <a:solidFill>
                            <a:srgbClr val="FFFFFF"/>
                          </a:solidFill>
                          <a:latin typeface="Open Sans"/>
                          <a:ea typeface="Open Sans"/>
                          <a:cs typeface="Open Sans"/>
                          <a:sym typeface="Open Sans"/>
                        </a:rPr>
                        <a:t>Assumptions</a:t>
                      </a:r>
                    </a:p>
                  </a:txBody>
                  <a:tcPr marT="121900" marB="121900" marR="91425" marL="91425">
                    <a:lnL cap="flat" cmpd="sng" w="9525">
                      <a:solidFill>
                        <a:srgbClr val="9E9E9E">
                          <a:alpha val="0"/>
                        </a:srgbClr>
                      </a:solidFill>
                      <a:prstDash val="solid"/>
                      <a:round/>
                      <a:headEnd len="med" w="med" type="none"/>
                      <a:tailEnd len="med" w="med" type="none"/>
                    </a:lnL>
                    <a:lnR cap="flat" cmpd="sng" w="28575">
                      <a:solidFill>
                        <a:srgbClr val="9E9E9E"/>
                      </a:solidFill>
                      <a:prstDash val="solid"/>
                      <a:round/>
                      <a:headEnd len="med" w="med" type="none"/>
                      <a:tailEnd len="med" w="med" type="none"/>
                    </a:lnR>
                    <a:lnT cap="flat" cmpd="sng" w="28575">
                      <a:solidFill>
                        <a:srgbClr val="9E9E9E"/>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rgbClr val="9772B2"/>
                    </a:solidFill>
                  </a:tcPr>
                </a:tc>
              </a:tr>
              <a:tr h="1113375">
                <a:tc>
                  <a:txBody>
                    <a:bodyPr>
                      <a:noAutofit/>
                    </a:bodyPr>
                    <a:lstStyle/>
                    <a:p>
                      <a:pPr lvl="0" rtl="0">
                        <a:spcBef>
                          <a:spcPts val="0"/>
                        </a:spcBef>
                        <a:buNone/>
                      </a:pPr>
                      <a:r>
                        <a:rPr lang="en" sz="2400">
                          <a:solidFill>
                            <a:srgbClr val="2A73CC"/>
                          </a:solidFill>
                          <a:latin typeface="Open Sans"/>
                          <a:ea typeface="Open Sans"/>
                          <a:cs typeface="Open Sans"/>
                          <a:sym typeface="Open Sans"/>
                        </a:rPr>
                        <a:t>Internal</a:t>
                      </a:r>
                      <a:r>
                        <a:rPr lang="en" sz="2400">
                          <a:latin typeface="Open Sans"/>
                          <a:ea typeface="Open Sans"/>
                          <a:cs typeface="Open Sans"/>
                          <a:sym typeface="Open Sans"/>
                        </a:rPr>
                        <a:t> validity</a:t>
                      </a:r>
                    </a:p>
                  </a:txBody>
                  <a:tcPr marT="121900" marB="121900" marR="91425" marL="91425">
                    <a:lnL cap="flat" cmpd="sng" w="28575">
                      <a:solidFill>
                        <a:srgbClr val="9E9E9E"/>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rgbClr val="FFFFFF"/>
                    </a:solidFill>
                  </a:tcPr>
                </a:tc>
                <a:tc>
                  <a:txBody>
                    <a:bodyPr>
                      <a:noAutofit/>
                    </a:bodyPr>
                    <a:lstStyle/>
                    <a:p>
                      <a:pPr lvl="0" rtl="0">
                        <a:spcBef>
                          <a:spcPts val="0"/>
                        </a:spcBef>
                        <a:buNone/>
                      </a:pPr>
                      <a:r>
                        <a:rPr lang="en" sz="2400">
                          <a:latin typeface="Open Sans"/>
                          <a:ea typeface="Open Sans"/>
                          <a:cs typeface="Open Sans"/>
                          <a:sym typeface="Open Sans"/>
                        </a:rPr>
                        <a:t>Unbiased for </a:t>
                      </a:r>
                      <a:r>
                        <a:rPr lang="en" sz="2400">
                          <a:solidFill>
                            <a:srgbClr val="2A73CC"/>
                          </a:solidFill>
                          <a:latin typeface="Open Sans"/>
                          <a:ea typeface="Open Sans"/>
                          <a:cs typeface="Open Sans"/>
                          <a:sym typeface="Open Sans"/>
                        </a:rPr>
                        <a:t>subpopulation</a:t>
                      </a:r>
                      <a:r>
                        <a:rPr lang="en" sz="2400">
                          <a:latin typeface="Open Sans"/>
                          <a:ea typeface="Open Sans"/>
                          <a:cs typeface="Open Sans"/>
                          <a:sym typeface="Open Sans"/>
                        </a:rPr>
                        <a:t> studied</a:t>
                      </a:r>
                    </a:p>
                  </a:txBody>
                  <a:tcPr marT="121900" marB="121900"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rgbClr val="FFFFFF"/>
                    </a:solidFill>
                  </a:tcPr>
                </a:tc>
                <a:tc>
                  <a:txBody>
                    <a:bodyPr>
                      <a:noAutofit/>
                    </a:bodyPr>
                    <a:lstStyle/>
                    <a:p>
                      <a:pPr lvl="0" rtl="0">
                        <a:spcBef>
                          <a:spcPts val="0"/>
                        </a:spcBef>
                        <a:buNone/>
                      </a:pPr>
                      <a:r>
                        <a:rPr lang="en" sz="2400">
                          <a:solidFill>
                            <a:srgbClr val="2A73CC"/>
                          </a:solidFill>
                          <a:latin typeface="Open Sans"/>
                          <a:ea typeface="Open Sans"/>
                          <a:cs typeface="Open Sans"/>
                          <a:sym typeface="Open Sans"/>
                        </a:rPr>
                        <a:t>Parallel trends</a:t>
                      </a:r>
                    </a:p>
                  </a:txBody>
                  <a:tcPr marT="121900" marB="121900" marR="91425" marL="91425">
                    <a:lnL cap="flat" cmpd="sng" w="9525">
                      <a:solidFill>
                        <a:srgbClr val="9E9E9E">
                          <a:alpha val="0"/>
                        </a:srgbClr>
                      </a:solidFill>
                      <a:prstDash val="solid"/>
                      <a:round/>
                      <a:headEnd len="med" w="med" type="none"/>
                      <a:tailEnd len="med" w="med" type="none"/>
                    </a:lnL>
                    <a:lnR cap="flat" cmpd="sng" w="28575">
                      <a:solidFill>
                        <a:srgbClr val="9E9E9E"/>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rgbClr val="FFFFFF"/>
                    </a:solidFill>
                  </a:tcPr>
                </a:tc>
              </a:tr>
              <a:tr h="1113375">
                <a:tc>
                  <a:txBody>
                    <a:bodyPr>
                      <a:noAutofit/>
                    </a:bodyPr>
                    <a:lstStyle/>
                    <a:p>
                      <a:pPr lvl="0" rtl="0">
                        <a:spcBef>
                          <a:spcPts val="0"/>
                        </a:spcBef>
                        <a:buNone/>
                      </a:pPr>
                      <a:r>
                        <a:rPr lang="en" sz="2400">
                          <a:solidFill>
                            <a:srgbClr val="9E9E9E"/>
                          </a:solidFill>
                          <a:latin typeface="Open Sans"/>
                          <a:ea typeface="Open Sans"/>
                          <a:cs typeface="Open Sans"/>
                          <a:sym typeface="Open Sans"/>
                        </a:rPr>
                        <a:t>External validity</a:t>
                      </a:r>
                    </a:p>
                  </a:txBody>
                  <a:tcPr marT="121900" marB="121900" marR="91425" marL="91425">
                    <a:lnL cap="flat" cmpd="sng" w="28575">
                      <a:solidFill>
                        <a:srgbClr val="9E9E9E"/>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28575">
                      <a:solidFill>
                        <a:srgbClr val="9E9E9E"/>
                      </a:solidFill>
                      <a:prstDash val="solid"/>
                      <a:round/>
                      <a:headEnd len="med" w="med" type="none"/>
                      <a:tailEnd len="med" w="med" type="none"/>
                    </a:lnB>
                    <a:solidFill>
                      <a:srgbClr val="FFFFFF"/>
                    </a:solidFill>
                  </a:tcPr>
                </a:tc>
                <a:tc>
                  <a:txBody>
                    <a:bodyPr>
                      <a:noAutofit/>
                    </a:bodyPr>
                    <a:lstStyle/>
                    <a:p>
                      <a:pPr lvl="0" rtl="0">
                        <a:spcBef>
                          <a:spcPts val="0"/>
                        </a:spcBef>
                        <a:buNone/>
                      </a:pPr>
                      <a:r>
                        <a:rPr lang="en" sz="2400">
                          <a:solidFill>
                            <a:srgbClr val="9E9E9E"/>
                          </a:solidFill>
                          <a:latin typeface="Open Sans"/>
                          <a:ea typeface="Open Sans"/>
                          <a:cs typeface="Open Sans"/>
                          <a:sym typeface="Open Sans"/>
                        </a:rPr>
                        <a:t>Unbiased for full population</a:t>
                      </a:r>
                    </a:p>
                  </a:txBody>
                  <a:tcPr marT="121900" marB="121900"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28575">
                      <a:solidFill>
                        <a:srgbClr val="9E9E9E"/>
                      </a:solidFill>
                      <a:prstDash val="solid"/>
                      <a:round/>
                      <a:headEnd len="med" w="med" type="none"/>
                      <a:tailEnd len="med" w="med" type="none"/>
                    </a:lnB>
                    <a:solidFill>
                      <a:srgbClr val="FFFFFF"/>
                    </a:solidFill>
                  </a:tcPr>
                </a:tc>
                <a:tc>
                  <a:txBody>
                    <a:bodyPr>
                      <a:noAutofit/>
                    </a:bodyPr>
                    <a:lstStyle/>
                    <a:p>
                      <a:pPr lvl="0" rtl="0">
                        <a:spcBef>
                          <a:spcPts val="0"/>
                        </a:spcBef>
                        <a:buNone/>
                      </a:pPr>
                      <a:r>
                        <a:rPr lang="en" sz="2400">
                          <a:solidFill>
                            <a:srgbClr val="9E9E9E"/>
                          </a:solidFill>
                          <a:latin typeface="Open Sans"/>
                          <a:ea typeface="Open Sans"/>
                          <a:cs typeface="Open Sans"/>
                          <a:sym typeface="Open Sans"/>
                        </a:rPr>
                        <a:t>Homogeneous treatment effect</a:t>
                      </a:r>
                    </a:p>
                  </a:txBody>
                  <a:tcPr marT="121900" marB="121900" marR="91425" marL="91425">
                    <a:lnL cap="flat" cmpd="sng" w="9525">
                      <a:solidFill>
                        <a:srgbClr val="9E9E9E">
                          <a:alpha val="0"/>
                        </a:srgbClr>
                      </a:solidFill>
                      <a:prstDash val="solid"/>
                      <a:round/>
                      <a:headEnd len="med" w="med" type="none"/>
                      <a:tailEnd len="med" w="med" type="none"/>
                    </a:lnL>
                    <a:lnR cap="flat" cmpd="sng" w="28575">
                      <a:solidFill>
                        <a:srgbClr val="9E9E9E"/>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28575">
                      <a:solidFill>
                        <a:srgbClr val="9E9E9E"/>
                      </a:solidFill>
                      <a:prstDash val="solid"/>
                      <a:round/>
                      <a:headEnd len="med" w="med" type="none"/>
                      <a:tailEnd len="med" w="med" type="none"/>
                    </a:lnB>
                    <a:solidFill>
                      <a:srgbClr val="FFFFFF"/>
                    </a:solidFill>
                  </a:tcPr>
                </a:tc>
              </a:tr>
            </a:tbl>
          </a:graphicData>
        </a:graphic>
      </p:graphicFrame>
      <p:pic>
        <p:nvPicPr>
          <p:cNvPr id="943" name="Shape 943"/>
          <p:cNvPicPr preferRelativeResize="0"/>
          <p:nvPr/>
        </p:nvPicPr>
        <p:blipFill>
          <a:blip r:embed="rId3">
            <a:alphaModFix/>
          </a:blip>
          <a:stretch>
            <a:fillRect/>
          </a:stretch>
        </p:blipFill>
        <p:spPr>
          <a:xfrm>
            <a:off x="1269799" y="3210467"/>
            <a:ext cx="437077" cy="437077"/>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FEFEF"/>
        </a:solidFill>
      </p:bgPr>
    </p:bg>
    <p:spTree>
      <p:nvGrpSpPr>
        <p:cNvPr id="947" name="Shape 947"/>
        <p:cNvGrpSpPr/>
        <p:nvPr/>
      </p:nvGrpSpPr>
      <p:grpSpPr>
        <a:xfrm>
          <a:off x="0" y="0"/>
          <a:ext cx="0" cy="0"/>
          <a:chOff x="0" y="0"/>
          <a:chExt cx="0" cy="0"/>
        </a:xfrm>
      </p:grpSpPr>
      <p:sp>
        <p:nvSpPr>
          <p:cNvPr id="948" name="Shape 948"/>
          <p:cNvSpPr txBox="1"/>
          <p:nvPr>
            <p:ph type="title"/>
          </p:nvPr>
        </p:nvSpPr>
        <p:spPr>
          <a:xfrm>
            <a:off x="1634700" y="503300"/>
            <a:ext cx="7299900" cy="860400"/>
          </a:xfrm>
          <a:prstGeom prst="rect">
            <a:avLst/>
          </a:prstGeom>
        </p:spPr>
        <p:txBody>
          <a:bodyPr anchorCtr="0" anchor="b" bIns="91425" lIns="91425" rIns="91425" tIns="91425">
            <a:noAutofit/>
          </a:bodyPr>
          <a:lstStyle/>
          <a:p>
            <a:pPr lvl="0" rtl="0">
              <a:spcBef>
                <a:spcPts val="0"/>
              </a:spcBef>
              <a:buNone/>
            </a:pPr>
            <a:r>
              <a:rPr b="1" lang="en" sz="1800">
                <a:latin typeface="Open Sans"/>
                <a:ea typeface="Open Sans"/>
                <a:cs typeface="Open Sans"/>
                <a:sym typeface="Open Sans"/>
              </a:rPr>
              <a:t>Method 3:</a:t>
            </a:r>
            <a:r>
              <a:rPr lang="en"/>
              <a:t> </a:t>
            </a:r>
            <a:br>
              <a:rPr lang="en"/>
            </a:br>
            <a:r>
              <a:rPr lang="en">
                <a:solidFill>
                  <a:srgbClr val="9772B2"/>
                </a:solidFill>
              </a:rPr>
              <a:t>Internal Validity in DD</a:t>
            </a:r>
          </a:p>
        </p:txBody>
      </p:sp>
      <p:sp>
        <p:nvSpPr>
          <p:cNvPr id="949" name="Shape 949"/>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950" name="Shape 950"/>
          <p:cNvSpPr/>
          <p:nvPr/>
        </p:nvSpPr>
        <p:spPr>
          <a:xfrm rot="-5400000">
            <a:off x="1151304" y="3564758"/>
            <a:ext cx="138300" cy="68100"/>
          </a:xfrm>
          <a:prstGeom prst="triangle">
            <a:avLst>
              <a:gd fmla="val 50000" name="adj"/>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951" name="Shape 951"/>
          <p:cNvSpPr txBox="1"/>
          <p:nvPr/>
        </p:nvSpPr>
        <p:spPr>
          <a:xfrm>
            <a:off x="-1" y="1139066"/>
            <a:ext cx="1241700" cy="1198800"/>
          </a:xfrm>
          <a:prstGeom prst="rect">
            <a:avLst/>
          </a:prstGeom>
          <a:noFill/>
          <a:ln>
            <a:noFill/>
          </a:ln>
        </p:spPr>
        <p:txBody>
          <a:bodyPr anchorCtr="0" anchor="t" bIns="91425" lIns="91425" rIns="91425" tIns="91425">
            <a:noAutofit/>
          </a:bodyPr>
          <a:lstStyle/>
          <a:p>
            <a:pPr lvl="0" rtl="0" algn="r">
              <a:spcBef>
                <a:spcPts val="0"/>
              </a:spcBef>
              <a:buNone/>
            </a:pPr>
            <a:r>
              <a:rPr b="1" lang="en" sz="1000">
                <a:solidFill>
                  <a:srgbClr val="FFFFFF"/>
                </a:solidFill>
                <a:latin typeface="Open Sans"/>
                <a:ea typeface="Open Sans"/>
                <a:cs typeface="Open Sans"/>
                <a:sym typeface="Open Sans"/>
              </a:rPr>
              <a:t>Method 1: </a:t>
            </a:r>
            <a:r>
              <a:rPr lang="en" sz="1000">
                <a:solidFill>
                  <a:srgbClr val="FFFFFF"/>
                </a:solidFill>
                <a:latin typeface="Open Sans"/>
                <a:ea typeface="Open Sans"/>
                <a:cs typeface="Open Sans"/>
                <a:sym typeface="Open Sans"/>
              </a:rPr>
              <a:t>Controlled Regression</a:t>
            </a:r>
          </a:p>
        </p:txBody>
      </p:sp>
      <p:sp>
        <p:nvSpPr>
          <p:cNvPr id="952" name="Shape 952"/>
          <p:cNvSpPr txBox="1"/>
          <p:nvPr/>
        </p:nvSpPr>
        <p:spPr>
          <a:xfrm>
            <a:off x="17927" y="2257500"/>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2: </a:t>
            </a:r>
            <a:r>
              <a:rPr lang="en" sz="1000">
                <a:solidFill>
                  <a:srgbClr val="FFFFFF"/>
                </a:solidFill>
                <a:latin typeface="Open Sans"/>
                <a:ea typeface="Open Sans"/>
                <a:cs typeface="Open Sans"/>
                <a:sym typeface="Open Sans"/>
              </a:rPr>
              <a:t>Regression Discontinuity Design</a:t>
            </a:r>
          </a:p>
        </p:txBody>
      </p:sp>
      <p:sp>
        <p:nvSpPr>
          <p:cNvPr id="953" name="Shape 953"/>
          <p:cNvSpPr txBox="1"/>
          <p:nvPr/>
        </p:nvSpPr>
        <p:spPr>
          <a:xfrm>
            <a:off x="17927" y="3375963"/>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3: </a:t>
            </a:r>
            <a:r>
              <a:rPr lang="en" sz="1000">
                <a:solidFill>
                  <a:srgbClr val="FFFFFF"/>
                </a:solidFill>
                <a:latin typeface="Open Sans"/>
                <a:ea typeface="Open Sans"/>
                <a:cs typeface="Open Sans"/>
                <a:sym typeface="Open Sans"/>
              </a:rPr>
              <a:t>Difference-in-</a:t>
            </a:r>
            <a:br>
              <a:rPr lang="en" sz="1000">
                <a:solidFill>
                  <a:srgbClr val="FFFFFF"/>
                </a:solidFill>
                <a:latin typeface="Open Sans"/>
                <a:ea typeface="Open Sans"/>
                <a:cs typeface="Open Sans"/>
                <a:sym typeface="Open Sans"/>
              </a:rPr>
            </a:br>
            <a:r>
              <a:rPr lang="en" sz="1000">
                <a:solidFill>
                  <a:srgbClr val="FFFFFF"/>
                </a:solidFill>
                <a:latin typeface="Open Sans"/>
                <a:ea typeface="Open Sans"/>
                <a:cs typeface="Open Sans"/>
                <a:sym typeface="Open Sans"/>
              </a:rPr>
              <a:t>Differences</a:t>
            </a:r>
          </a:p>
          <a:p>
            <a:pPr lvl="0" rtl="0" algn="r">
              <a:spcBef>
                <a:spcPts val="0"/>
              </a:spcBef>
              <a:buNone/>
            </a:pPr>
            <a:r>
              <a:t/>
            </a:r>
            <a:endParaRPr b="1" sz="1000">
              <a:solidFill>
                <a:srgbClr val="FFFFFF"/>
              </a:solidFill>
              <a:latin typeface="Open Sans"/>
              <a:ea typeface="Open Sans"/>
              <a:cs typeface="Open Sans"/>
              <a:sym typeface="Open Sans"/>
            </a:endParaRPr>
          </a:p>
        </p:txBody>
      </p:sp>
      <p:sp>
        <p:nvSpPr>
          <p:cNvPr id="954" name="Shape 954"/>
          <p:cNvSpPr txBox="1"/>
          <p:nvPr/>
        </p:nvSpPr>
        <p:spPr>
          <a:xfrm>
            <a:off x="7671" y="4494427"/>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4: </a:t>
            </a:r>
            <a:r>
              <a:rPr lang="en" sz="1000">
                <a:solidFill>
                  <a:srgbClr val="FFFFFF"/>
                </a:solidFill>
                <a:latin typeface="Open Sans"/>
                <a:ea typeface="Open Sans"/>
                <a:cs typeface="Open Sans"/>
                <a:sym typeface="Open Sans"/>
              </a:rPr>
              <a:t>Fixed Effects Regression</a:t>
            </a:r>
          </a:p>
          <a:p>
            <a:pPr lvl="0" rtl="0" algn="r">
              <a:spcBef>
                <a:spcPts val="0"/>
              </a:spcBef>
              <a:buNone/>
            </a:pPr>
            <a:r>
              <a:t/>
            </a:r>
            <a:endParaRPr b="1" sz="1000">
              <a:solidFill>
                <a:srgbClr val="FFFFFF"/>
              </a:solidFill>
              <a:latin typeface="Open Sans"/>
              <a:ea typeface="Open Sans"/>
              <a:cs typeface="Open Sans"/>
              <a:sym typeface="Open Sans"/>
            </a:endParaRPr>
          </a:p>
        </p:txBody>
      </p:sp>
      <p:sp>
        <p:nvSpPr>
          <p:cNvPr id="955" name="Shape 955"/>
          <p:cNvSpPr txBox="1"/>
          <p:nvPr/>
        </p:nvSpPr>
        <p:spPr>
          <a:xfrm>
            <a:off x="0" y="5498600"/>
            <a:ext cx="1242300" cy="1198800"/>
          </a:xfrm>
          <a:prstGeom prst="rect">
            <a:avLst/>
          </a:prstGeom>
          <a:noFill/>
          <a:ln>
            <a:noFill/>
          </a:ln>
        </p:spPr>
        <p:txBody>
          <a:bodyPr anchorCtr="0" anchor="t" bIns="91425" lIns="91425" rIns="91425" tIns="91425">
            <a:noAutofit/>
          </a:bodyPr>
          <a:lstStyle/>
          <a:p>
            <a:pPr lvl="0" rtl="0" algn="r">
              <a:spcBef>
                <a:spcPts val="0"/>
              </a:spcBef>
              <a:buNone/>
            </a:pPr>
            <a:r>
              <a:rPr b="1" lang="en" sz="1000">
                <a:solidFill>
                  <a:srgbClr val="FFFFFF"/>
                </a:solidFill>
                <a:latin typeface="Open Sans"/>
                <a:ea typeface="Open Sans"/>
                <a:cs typeface="Open Sans"/>
                <a:sym typeface="Open Sans"/>
              </a:rPr>
              <a:t>Method 5: </a:t>
            </a:r>
            <a:r>
              <a:rPr lang="en" sz="1000">
                <a:solidFill>
                  <a:srgbClr val="FFFFFF"/>
                </a:solidFill>
                <a:latin typeface="Open Sans"/>
                <a:ea typeface="Open Sans"/>
                <a:cs typeface="Open Sans"/>
                <a:sym typeface="Open Sans"/>
              </a:rPr>
              <a:t>Instrumental Variables</a:t>
            </a:r>
            <a:r>
              <a:rPr b="1" lang="en" sz="1000">
                <a:solidFill>
                  <a:srgbClr val="FFFFFF"/>
                </a:solidFill>
                <a:latin typeface="Open Sans"/>
                <a:ea typeface="Open Sans"/>
                <a:cs typeface="Open Sans"/>
                <a:sym typeface="Open Sans"/>
              </a:rPr>
              <a:t> </a:t>
            </a:r>
          </a:p>
        </p:txBody>
      </p:sp>
      <p:sp>
        <p:nvSpPr>
          <p:cNvPr id="956" name="Shape 956"/>
          <p:cNvSpPr txBox="1"/>
          <p:nvPr>
            <p:ph idx="1" type="body"/>
          </p:nvPr>
        </p:nvSpPr>
        <p:spPr>
          <a:xfrm>
            <a:off x="1634700" y="1324200"/>
            <a:ext cx="7299900" cy="3056400"/>
          </a:xfrm>
          <a:prstGeom prst="rect">
            <a:avLst/>
          </a:prstGeom>
        </p:spPr>
        <p:txBody>
          <a:bodyPr anchorCtr="0" anchor="t" bIns="91425" lIns="91425" rIns="91425" tIns="91425">
            <a:noAutofit/>
          </a:bodyPr>
          <a:lstStyle/>
          <a:p>
            <a:pPr lvl="0" rtl="0">
              <a:spcBef>
                <a:spcPts val="0"/>
              </a:spcBef>
              <a:buNone/>
            </a:pPr>
            <a:r>
              <a:rPr b="1" lang="en" sz="2400">
                <a:solidFill>
                  <a:schemeClr val="dk1"/>
                </a:solidFill>
              </a:rPr>
              <a:t>Assumption: </a:t>
            </a:r>
            <a:r>
              <a:rPr lang="en" sz="2400">
                <a:solidFill>
                  <a:srgbClr val="2A73CC"/>
                </a:solidFill>
              </a:rPr>
              <a:t>Parallel trends</a:t>
            </a:r>
          </a:p>
          <a:p>
            <a:pPr indent="-381000" lvl="0" marL="457200" rtl="0">
              <a:spcBef>
                <a:spcPts val="0"/>
              </a:spcBef>
              <a:buClr>
                <a:schemeClr val="dk1"/>
              </a:buClr>
              <a:buSzPct val="100000"/>
            </a:pPr>
            <a:r>
              <a:rPr lang="en" sz="2400">
                <a:solidFill>
                  <a:schemeClr val="dk1"/>
                </a:solidFill>
              </a:rPr>
              <a:t>Absent treatment, same trends</a:t>
            </a:r>
          </a:p>
          <a:p>
            <a:pPr lvl="0" rtl="0">
              <a:spcBef>
                <a:spcPts val="0"/>
              </a:spcBef>
              <a:buNone/>
            </a:pPr>
            <a:r>
              <a:t/>
            </a:r>
            <a:endParaRPr sz="2400">
              <a:solidFill>
                <a:schemeClr val="dk1"/>
              </a:solidFill>
            </a:endParaRPr>
          </a:p>
          <a:p>
            <a:pPr lvl="0">
              <a:spcBef>
                <a:spcPts val="0"/>
              </a:spcBef>
              <a:buNone/>
            </a:pPr>
            <a:r>
              <a:rPr b="1" lang="en" sz="2400">
                <a:solidFill>
                  <a:schemeClr val="dk1"/>
                </a:solidFill>
              </a:rPr>
              <a:t>In example</a:t>
            </a:r>
            <a:r>
              <a:rPr lang="en" sz="2400">
                <a:solidFill>
                  <a:schemeClr val="dk1"/>
                </a:solidFill>
              </a:rPr>
              <a:t>: Treatment and control markets would have followed same trends if no price change </a:t>
            </a:r>
          </a:p>
          <a:p>
            <a:pPr lvl="0">
              <a:spcBef>
                <a:spcPts val="0"/>
              </a:spcBef>
              <a:buNone/>
            </a:pPr>
            <a:r>
              <a:t/>
            </a:r>
            <a:endParaRPr sz="2400">
              <a:solidFill>
                <a:schemeClr val="dk1"/>
              </a:solidFill>
            </a:endParaRPr>
          </a:p>
          <a:p>
            <a:pPr lvl="0">
              <a:spcBef>
                <a:spcPts val="0"/>
              </a:spcBef>
              <a:buNone/>
            </a:pPr>
            <a:r>
              <a:rPr b="1" lang="en" sz="2400">
                <a:solidFill>
                  <a:schemeClr val="dk1"/>
                </a:solidFill>
              </a:rPr>
              <a:t>How can we tell?</a:t>
            </a:r>
          </a:p>
          <a:p>
            <a:pPr lvl="0" rtl="0">
              <a:spcBef>
                <a:spcPts val="0"/>
              </a:spcBef>
              <a:buNone/>
            </a:pPr>
            <a:r>
              <a:t/>
            </a:r>
            <a:endParaRPr b="1" sz="2400">
              <a:solidFill>
                <a:schemeClr val="dk1"/>
              </a:solidFill>
            </a:endParaRPr>
          </a:p>
          <a:p>
            <a:pPr lvl="0" rtl="0">
              <a:spcBef>
                <a:spcPts val="0"/>
              </a:spcBef>
              <a:buNone/>
            </a:pPr>
            <a:r>
              <a:t/>
            </a:r>
            <a:endParaRPr sz="2400">
              <a:solidFill>
                <a:schemeClr val="dk1"/>
              </a:solidFill>
            </a:endParaRPr>
          </a:p>
          <a:p>
            <a:pPr lvl="0" rtl="0">
              <a:spcBef>
                <a:spcPts val="0"/>
              </a:spcBef>
              <a:buNone/>
            </a:pPr>
            <a:r>
              <a:t/>
            </a:r>
            <a:endParaRPr>
              <a:solidFill>
                <a:schemeClr val="dk1"/>
              </a:solidFill>
            </a:endParaRPr>
          </a:p>
        </p:txBody>
      </p:sp>
      <p:pic>
        <p:nvPicPr>
          <p:cNvPr id="957" name="Shape 957"/>
          <p:cNvPicPr preferRelativeResize="0"/>
          <p:nvPr/>
        </p:nvPicPr>
        <p:blipFill>
          <a:blip r:embed="rId3">
            <a:alphaModFix/>
          </a:blip>
          <a:stretch>
            <a:fillRect/>
          </a:stretch>
        </p:blipFill>
        <p:spPr>
          <a:xfrm>
            <a:off x="8497512" y="243842"/>
            <a:ext cx="437077" cy="437077"/>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FEFEF"/>
        </a:solidFill>
      </p:bgPr>
    </p:bg>
    <p:spTree>
      <p:nvGrpSpPr>
        <p:cNvPr id="961" name="Shape 961"/>
        <p:cNvGrpSpPr/>
        <p:nvPr/>
      </p:nvGrpSpPr>
      <p:grpSpPr>
        <a:xfrm>
          <a:off x="0" y="0"/>
          <a:ext cx="0" cy="0"/>
          <a:chOff x="0" y="0"/>
          <a:chExt cx="0" cy="0"/>
        </a:xfrm>
      </p:grpSpPr>
      <p:sp>
        <p:nvSpPr>
          <p:cNvPr id="962" name="Shape 962"/>
          <p:cNvSpPr txBox="1"/>
          <p:nvPr>
            <p:ph type="title"/>
          </p:nvPr>
        </p:nvSpPr>
        <p:spPr>
          <a:xfrm>
            <a:off x="1634700" y="503300"/>
            <a:ext cx="7299900" cy="860400"/>
          </a:xfrm>
          <a:prstGeom prst="rect">
            <a:avLst/>
          </a:prstGeom>
        </p:spPr>
        <p:txBody>
          <a:bodyPr anchorCtr="0" anchor="b" bIns="91425" lIns="91425" rIns="91425" tIns="91425">
            <a:noAutofit/>
          </a:bodyPr>
          <a:lstStyle/>
          <a:p>
            <a:pPr lvl="0" rtl="0">
              <a:spcBef>
                <a:spcPts val="0"/>
              </a:spcBef>
              <a:buNone/>
            </a:pPr>
            <a:r>
              <a:rPr b="1" lang="en" sz="1800">
                <a:latin typeface="Open Sans"/>
                <a:ea typeface="Open Sans"/>
                <a:cs typeface="Open Sans"/>
                <a:sym typeface="Open Sans"/>
              </a:rPr>
              <a:t>Method 3:</a:t>
            </a:r>
            <a:r>
              <a:rPr lang="en"/>
              <a:t> </a:t>
            </a:r>
            <a:br>
              <a:rPr lang="en"/>
            </a:br>
            <a:r>
              <a:rPr lang="en">
                <a:solidFill>
                  <a:srgbClr val="9772B2"/>
                </a:solidFill>
              </a:rPr>
              <a:t>Internal Validity in DD</a:t>
            </a:r>
          </a:p>
        </p:txBody>
      </p:sp>
      <p:sp>
        <p:nvSpPr>
          <p:cNvPr id="963" name="Shape 963"/>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964" name="Shape 964"/>
          <p:cNvSpPr/>
          <p:nvPr/>
        </p:nvSpPr>
        <p:spPr>
          <a:xfrm rot="-5400000">
            <a:off x="1151304" y="3564758"/>
            <a:ext cx="138300" cy="68100"/>
          </a:xfrm>
          <a:prstGeom prst="triangle">
            <a:avLst>
              <a:gd fmla="val 50000" name="adj"/>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965" name="Shape 965"/>
          <p:cNvSpPr txBox="1"/>
          <p:nvPr/>
        </p:nvSpPr>
        <p:spPr>
          <a:xfrm>
            <a:off x="-1" y="1139066"/>
            <a:ext cx="1241700" cy="1198800"/>
          </a:xfrm>
          <a:prstGeom prst="rect">
            <a:avLst/>
          </a:prstGeom>
          <a:noFill/>
          <a:ln>
            <a:noFill/>
          </a:ln>
        </p:spPr>
        <p:txBody>
          <a:bodyPr anchorCtr="0" anchor="t" bIns="91425" lIns="91425" rIns="91425" tIns="91425">
            <a:noAutofit/>
          </a:bodyPr>
          <a:lstStyle/>
          <a:p>
            <a:pPr lvl="0" rtl="0" algn="r">
              <a:spcBef>
                <a:spcPts val="0"/>
              </a:spcBef>
              <a:buNone/>
            </a:pPr>
            <a:r>
              <a:rPr b="1" lang="en" sz="1000">
                <a:solidFill>
                  <a:srgbClr val="FFFFFF"/>
                </a:solidFill>
                <a:latin typeface="Open Sans"/>
                <a:ea typeface="Open Sans"/>
                <a:cs typeface="Open Sans"/>
                <a:sym typeface="Open Sans"/>
              </a:rPr>
              <a:t>Method 1: </a:t>
            </a:r>
            <a:r>
              <a:rPr lang="en" sz="1000">
                <a:solidFill>
                  <a:srgbClr val="FFFFFF"/>
                </a:solidFill>
                <a:latin typeface="Open Sans"/>
                <a:ea typeface="Open Sans"/>
                <a:cs typeface="Open Sans"/>
                <a:sym typeface="Open Sans"/>
              </a:rPr>
              <a:t>Controlled Regression</a:t>
            </a:r>
          </a:p>
        </p:txBody>
      </p:sp>
      <p:sp>
        <p:nvSpPr>
          <p:cNvPr id="966" name="Shape 966"/>
          <p:cNvSpPr txBox="1"/>
          <p:nvPr/>
        </p:nvSpPr>
        <p:spPr>
          <a:xfrm>
            <a:off x="17927" y="2257500"/>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2: </a:t>
            </a:r>
            <a:r>
              <a:rPr lang="en" sz="1000">
                <a:solidFill>
                  <a:srgbClr val="FFFFFF"/>
                </a:solidFill>
                <a:latin typeface="Open Sans"/>
                <a:ea typeface="Open Sans"/>
                <a:cs typeface="Open Sans"/>
                <a:sym typeface="Open Sans"/>
              </a:rPr>
              <a:t>Regression Discontinuity Design</a:t>
            </a:r>
          </a:p>
        </p:txBody>
      </p:sp>
      <p:sp>
        <p:nvSpPr>
          <p:cNvPr id="967" name="Shape 967"/>
          <p:cNvSpPr txBox="1"/>
          <p:nvPr/>
        </p:nvSpPr>
        <p:spPr>
          <a:xfrm>
            <a:off x="17927" y="3375963"/>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3: </a:t>
            </a:r>
            <a:r>
              <a:rPr lang="en" sz="1000">
                <a:solidFill>
                  <a:srgbClr val="FFFFFF"/>
                </a:solidFill>
                <a:latin typeface="Open Sans"/>
                <a:ea typeface="Open Sans"/>
                <a:cs typeface="Open Sans"/>
                <a:sym typeface="Open Sans"/>
              </a:rPr>
              <a:t>Difference-in-</a:t>
            </a:r>
            <a:br>
              <a:rPr lang="en" sz="1000">
                <a:solidFill>
                  <a:srgbClr val="FFFFFF"/>
                </a:solidFill>
                <a:latin typeface="Open Sans"/>
                <a:ea typeface="Open Sans"/>
                <a:cs typeface="Open Sans"/>
                <a:sym typeface="Open Sans"/>
              </a:rPr>
            </a:br>
            <a:r>
              <a:rPr lang="en" sz="1000">
                <a:solidFill>
                  <a:srgbClr val="FFFFFF"/>
                </a:solidFill>
                <a:latin typeface="Open Sans"/>
                <a:ea typeface="Open Sans"/>
                <a:cs typeface="Open Sans"/>
                <a:sym typeface="Open Sans"/>
              </a:rPr>
              <a:t>Differences</a:t>
            </a:r>
          </a:p>
          <a:p>
            <a:pPr lvl="0" rtl="0" algn="r">
              <a:spcBef>
                <a:spcPts val="0"/>
              </a:spcBef>
              <a:buNone/>
            </a:pPr>
            <a:r>
              <a:t/>
            </a:r>
            <a:endParaRPr b="1" sz="1000">
              <a:solidFill>
                <a:srgbClr val="FFFFFF"/>
              </a:solidFill>
              <a:latin typeface="Open Sans"/>
              <a:ea typeface="Open Sans"/>
              <a:cs typeface="Open Sans"/>
              <a:sym typeface="Open Sans"/>
            </a:endParaRPr>
          </a:p>
        </p:txBody>
      </p:sp>
      <p:sp>
        <p:nvSpPr>
          <p:cNvPr id="968" name="Shape 968"/>
          <p:cNvSpPr txBox="1"/>
          <p:nvPr/>
        </p:nvSpPr>
        <p:spPr>
          <a:xfrm>
            <a:off x="7671" y="4494427"/>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4: </a:t>
            </a:r>
            <a:r>
              <a:rPr lang="en" sz="1000">
                <a:solidFill>
                  <a:srgbClr val="FFFFFF"/>
                </a:solidFill>
                <a:latin typeface="Open Sans"/>
                <a:ea typeface="Open Sans"/>
                <a:cs typeface="Open Sans"/>
                <a:sym typeface="Open Sans"/>
              </a:rPr>
              <a:t>Fixed Effects Regression</a:t>
            </a:r>
          </a:p>
          <a:p>
            <a:pPr lvl="0" rtl="0" algn="r">
              <a:spcBef>
                <a:spcPts val="0"/>
              </a:spcBef>
              <a:buNone/>
            </a:pPr>
            <a:r>
              <a:t/>
            </a:r>
            <a:endParaRPr b="1" sz="1000">
              <a:solidFill>
                <a:srgbClr val="FFFFFF"/>
              </a:solidFill>
              <a:latin typeface="Open Sans"/>
              <a:ea typeface="Open Sans"/>
              <a:cs typeface="Open Sans"/>
              <a:sym typeface="Open Sans"/>
            </a:endParaRPr>
          </a:p>
        </p:txBody>
      </p:sp>
      <p:sp>
        <p:nvSpPr>
          <p:cNvPr id="969" name="Shape 969"/>
          <p:cNvSpPr txBox="1"/>
          <p:nvPr/>
        </p:nvSpPr>
        <p:spPr>
          <a:xfrm>
            <a:off x="0" y="5498600"/>
            <a:ext cx="1242300" cy="1198800"/>
          </a:xfrm>
          <a:prstGeom prst="rect">
            <a:avLst/>
          </a:prstGeom>
          <a:noFill/>
          <a:ln>
            <a:noFill/>
          </a:ln>
        </p:spPr>
        <p:txBody>
          <a:bodyPr anchorCtr="0" anchor="t" bIns="91425" lIns="91425" rIns="91425" tIns="91425">
            <a:noAutofit/>
          </a:bodyPr>
          <a:lstStyle/>
          <a:p>
            <a:pPr lvl="0" rtl="0" algn="r">
              <a:spcBef>
                <a:spcPts val="0"/>
              </a:spcBef>
              <a:buNone/>
            </a:pPr>
            <a:r>
              <a:rPr b="1" lang="en" sz="1000">
                <a:solidFill>
                  <a:srgbClr val="FFFFFF"/>
                </a:solidFill>
                <a:latin typeface="Open Sans"/>
                <a:ea typeface="Open Sans"/>
                <a:cs typeface="Open Sans"/>
                <a:sym typeface="Open Sans"/>
              </a:rPr>
              <a:t>Method 5: </a:t>
            </a:r>
            <a:r>
              <a:rPr lang="en" sz="1000">
                <a:solidFill>
                  <a:srgbClr val="FFFFFF"/>
                </a:solidFill>
                <a:latin typeface="Open Sans"/>
                <a:ea typeface="Open Sans"/>
                <a:cs typeface="Open Sans"/>
                <a:sym typeface="Open Sans"/>
              </a:rPr>
              <a:t>Instrumental Variables</a:t>
            </a:r>
            <a:r>
              <a:rPr b="1" lang="en" sz="1000">
                <a:solidFill>
                  <a:srgbClr val="FFFFFF"/>
                </a:solidFill>
                <a:latin typeface="Open Sans"/>
                <a:ea typeface="Open Sans"/>
                <a:cs typeface="Open Sans"/>
                <a:sym typeface="Open Sans"/>
              </a:rPr>
              <a:t> </a:t>
            </a:r>
          </a:p>
        </p:txBody>
      </p:sp>
      <p:sp>
        <p:nvSpPr>
          <p:cNvPr id="970" name="Shape 970"/>
          <p:cNvSpPr txBox="1"/>
          <p:nvPr>
            <p:ph idx="1" type="body"/>
          </p:nvPr>
        </p:nvSpPr>
        <p:spPr>
          <a:xfrm>
            <a:off x="1634700" y="1324200"/>
            <a:ext cx="7299900" cy="3056400"/>
          </a:xfrm>
          <a:prstGeom prst="rect">
            <a:avLst/>
          </a:prstGeom>
        </p:spPr>
        <p:txBody>
          <a:bodyPr anchorCtr="0" anchor="t" bIns="91425" lIns="91425" rIns="91425" tIns="91425">
            <a:noAutofit/>
          </a:bodyPr>
          <a:lstStyle/>
          <a:p>
            <a:pPr lvl="0" rtl="0">
              <a:spcBef>
                <a:spcPts val="0"/>
              </a:spcBef>
              <a:buNone/>
            </a:pPr>
            <a:r>
              <a:rPr b="1" lang="en" sz="2400">
                <a:solidFill>
                  <a:schemeClr val="dk1"/>
                </a:solidFill>
              </a:rPr>
              <a:t>Pre-experiment: </a:t>
            </a:r>
          </a:p>
          <a:p>
            <a:pPr indent="-381000" lvl="0" marL="457200" rtl="0">
              <a:spcBef>
                <a:spcPts val="0"/>
              </a:spcBef>
              <a:buSzPct val="100000"/>
            </a:pPr>
            <a:r>
              <a:rPr lang="en" sz="2400"/>
              <a:t>Make </a:t>
            </a:r>
            <a:r>
              <a:rPr lang="en" sz="2400">
                <a:solidFill>
                  <a:srgbClr val="2A73CC"/>
                </a:solidFill>
              </a:rPr>
              <a:t>treatment and control similar</a:t>
            </a:r>
          </a:p>
          <a:p>
            <a:pPr lvl="0" rtl="0">
              <a:spcBef>
                <a:spcPts val="0"/>
              </a:spcBef>
              <a:buNone/>
            </a:pPr>
            <a:r>
              <a:t/>
            </a:r>
            <a:endParaRPr sz="2400">
              <a:solidFill>
                <a:srgbClr val="2A73CC"/>
              </a:solidFill>
            </a:endParaRPr>
          </a:p>
          <a:p>
            <a:pPr indent="-381000" lvl="1" marL="914400" rtl="0">
              <a:spcBef>
                <a:spcPts val="0"/>
              </a:spcBef>
              <a:buClr>
                <a:schemeClr val="dk1"/>
              </a:buClr>
              <a:buSzPct val="100000"/>
            </a:pPr>
            <a:r>
              <a:rPr i="1" lang="en" sz="2400">
                <a:solidFill>
                  <a:schemeClr val="dk1"/>
                </a:solidFill>
              </a:rPr>
              <a:t>Stratified randomization</a:t>
            </a:r>
            <a:r>
              <a:rPr lang="en" sz="2400">
                <a:solidFill>
                  <a:schemeClr val="dk1"/>
                </a:solidFill>
              </a:rPr>
              <a:t>.</a:t>
            </a:r>
          </a:p>
          <a:p>
            <a:pPr indent="-381000" lvl="2" marL="1371600" rtl="0">
              <a:spcBef>
                <a:spcPts val="0"/>
              </a:spcBef>
              <a:buClr>
                <a:schemeClr val="dk1"/>
              </a:buClr>
              <a:buSzPct val="100000"/>
              <a:buAutoNum type="arabicPeriod"/>
            </a:pPr>
            <a:r>
              <a:rPr lang="en" sz="2400">
                <a:solidFill>
                  <a:schemeClr val="dk1"/>
                </a:solidFill>
              </a:rPr>
              <a:t>Stratify based on key attributes</a:t>
            </a:r>
          </a:p>
          <a:p>
            <a:pPr indent="-381000" lvl="2" marL="1371600" rtl="0">
              <a:spcBef>
                <a:spcPts val="0"/>
              </a:spcBef>
              <a:buClr>
                <a:schemeClr val="dk1"/>
              </a:buClr>
              <a:buSzPct val="100000"/>
              <a:buAutoNum type="arabicPeriod"/>
            </a:pPr>
            <a:r>
              <a:rPr lang="en" sz="2400">
                <a:solidFill>
                  <a:schemeClr val="dk1"/>
                </a:solidFill>
              </a:rPr>
              <a:t>Randomize within strata</a:t>
            </a:r>
          </a:p>
          <a:p>
            <a:pPr indent="-381000" lvl="2" marL="1371600" rtl="0">
              <a:spcBef>
                <a:spcPts val="0"/>
              </a:spcBef>
              <a:buClr>
                <a:schemeClr val="dk1"/>
              </a:buClr>
              <a:buSzPct val="100000"/>
              <a:buAutoNum type="arabicPeriod"/>
            </a:pPr>
            <a:r>
              <a:rPr lang="en" sz="2400">
                <a:solidFill>
                  <a:schemeClr val="dk1"/>
                </a:solidFill>
              </a:rPr>
              <a:t>Pool across strata</a:t>
            </a:r>
          </a:p>
          <a:p>
            <a:pPr indent="0" lvl="0" marL="914400" rtl="0">
              <a:spcBef>
                <a:spcPts val="0"/>
              </a:spcBef>
              <a:buNone/>
            </a:pPr>
            <a:r>
              <a:t/>
            </a:r>
            <a:endParaRPr sz="2400">
              <a:solidFill>
                <a:schemeClr val="dk1"/>
              </a:solidFill>
            </a:endParaRPr>
          </a:p>
          <a:p>
            <a:pPr indent="-381000" lvl="1" marL="914400" rtl="0">
              <a:spcBef>
                <a:spcPts val="0"/>
              </a:spcBef>
              <a:buClr>
                <a:schemeClr val="dk1"/>
              </a:buClr>
              <a:buSzPct val="100000"/>
            </a:pPr>
            <a:r>
              <a:rPr i="1" lang="en" sz="2400">
                <a:solidFill>
                  <a:schemeClr val="dk1"/>
                </a:solidFill>
              </a:rPr>
              <a:t>Matched pairs.</a:t>
            </a:r>
            <a:r>
              <a:rPr lang="en" sz="2400">
                <a:solidFill>
                  <a:schemeClr val="dk1"/>
                </a:solidFill>
              </a:rPr>
              <a:t> Historically followed similar trends and/or are expected to respond similarly to internal or external shocks</a:t>
            </a:r>
          </a:p>
          <a:p>
            <a:pPr lvl="0" rtl="0">
              <a:spcBef>
                <a:spcPts val="0"/>
              </a:spcBef>
              <a:buNone/>
            </a:pPr>
            <a:r>
              <a:t/>
            </a:r>
            <a:endParaRPr>
              <a:solidFill>
                <a:schemeClr val="dk1"/>
              </a:solidFill>
            </a:endParaRPr>
          </a:p>
        </p:txBody>
      </p:sp>
      <p:pic>
        <p:nvPicPr>
          <p:cNvPr id="971" name="Shape 971"/>
          <p:cNvPicPr preferRelativeResize="0"/>
          <p:nvPr/>
        </p:nvPicPr>
        <p:blipFill>
          <a:blip r:embed="rId3">
            <a:alphaModFix/>
          </a:blip>
          <a:stretch>
            <a:fillRect/>
          </a:stretch>
        </p:blipFill>
        <p:spPr>
          <a:xfrm>
            <a:off x="8497524" y="210092"/>
            <a:ext cx="437077" cy="437077"/>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FEFEF"/>
        </a:solidFill>
      </p:bgPr>
    </p:bg>
    <p:spTree>
      <p:nvGrpSpPr>
        <p:cNvPr id="975" name="Shape 975"/>
        <p:cNvGrpSpPr/>
        <p:nvPr/>
      </p:nvGrpSpPr>
      <p:grpSpPr>
        <a:xfrm>
          <a:off x="0" y="0"/>
          <a:ext cx="0" cy="0"/>
          <a:chOff x="0" y="0"/>
          <a:chExt cx="0" cy="0"/>
        </a:xfrm>
      </p:grpSpPr>
      <p:sp>
        <p:nvSpPr>
          <p:cNvPr id="976" name="Shape 976"/>
          <p:cNvSpPr/>
          <p:nvPr/>
        </p:nvSpPr>
        <p:spPr>
          <a:xfrm>
            <a:off x="1655125" y="2754900"/>
            <a:ext cx="6530100" cy="3703800"/>
          </a:xfrm>
          <a:prstGeom prst="rect">
            <a:avLst/>
          </a:prstGeom>
          <a:solidFill>
            <a:srgbClr val="FFFFFF"/>
          </a:solidFill>
          <a:ln cap="flat" cmpd="sng" w="76200">
            <a:solidFill>
              <a:srgbClr val="9772B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977" name="Shape 977"/>
          <p:cNvPicPr preferRelativeResize="0"/>
          <p:nvPr/>
        </p:nvPicPr>
        <p:blipFill rotWithShape="1">
          <a:blip r:embed="rId3">
            <a:alphaModFix/>
          </a:blip>
          <a:srcRect b="7330" l="8063" r="4477" t="0"/>
          <a:stretch/>
        </p:blipFill>
        <p:spPr>
          <a:xfrm>
            <a:off x="5268400" y="3238424"/>
            <a:ext cx="2682250" cy="2973575"/>
          </a:xfrm>
          <a:prstGeom prst="rect">
            <a:avLst/>
          </a:prstGeom>
          <a:noFill/>
          <a:ln>
            <a:noFill/>
          </a:ln>
        </p:spPr>
      </p:pic>
      <p:pic>
        <p:nvPicPr>
          <p:cNvPr id="978" name="Shape 978"/>
          <p:cNvPicPr preferRelativeResize="0"/>
          <p:nvPr/>
        </p:nvPicPr>
        <p:blipFill rotWithShape="1">
          <a:blip r:embed="rId4">
            <a:alphaModFix/>
          </a:blip>
          <a:srcRect b="7330" l="6437" r="0" t="0"/>
          <a:stretch/>
        </p:blipFill>
        <p:spPr>
          <a:xfrm>
            <a:off x="1849075" y="3238425"/>
            <a:ext cx="2819675" cy="2973574"/>
          </a:xfrm>
          <a:prstGeom prst="rect">
            <a:avLst/>
          </a:prstGeom>
          <a:noFill/>
          <a:ln>
            <a:noFill/>
          </a:ln>
        </p:spPr>
      </p:pic>
      <p:sp>
        <p:nvSpPr>
          <p:cNvPr id="979" name="Shape 979"/>
          <p:cNvSpPr txBox="1"/>
          <p:nvPr>
            <p:ph type="title"/>
          </p:nvPr>
        </p:nvSpPr>
        <p:spPr>
          <a:xfrm>
            <a:off x="1634700" y="503300"/>
            <a:ext cx="7299900" cy="860400"/>
          </a:xfrm>
          <a:prstGeom prst="rect">
            <a:avLst/>
          </a:prstGeom>
        </p:spPr>
        <p:txBody>
          <a:bodyPr anchorCtr="0" anchor="b" bIns="91425" lIns="91425" rIns="91425" tIns="91425">
            <a:noAutofit/>
          </a:bodyPr>
          <a:lstStyle/>
          <a:p>
            <a:pPr lvl="0" rtl="0">
              <a:spcBef>
                <a:spcPts val="0"/>
              </a:spcBef>
              <a:buNone/>
            </a:pPr>
            <a:r>
              <a:rPr b="1" lang="en" sz="1800">
                <a:latin typeface="Open Sans"/>
                <a:ea typeface="Open Sans"/>
                <a:cs typeface="Open Sans"/>
                <a:sym typeface="Open Sans"/>
              </a:rPr>
              <a:t>Method 3:</a:t>
            </a:r>
            <a:r>
              <a:rPr lang="en"/>
              <a:t> </a:t>
            </a:r>
            <a:br>
              <a:rPr lang="en"/>
            </a:br>
            <a:r>
              <a:rPr lang="en">
                <a:solidFill>
                  <a:srgbClr val="9772B2"/>
                </a:solidFill>
              </a:rPr>
              <a:t>Internal Validity in DD</a:t>
            </a:r>
          </a:p>
        </p:txBody>
      </p:sp>
      <p:sp>
        <p:nvSpPr>
          <p:cNvPr id="980" name="Shape 980"/>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981" name="Shape 981"/>
          <p:cNvSpPr/>
          <p:nvPr/>
        </p:nvSpPr>
        <p:spPr>
          <a:xfrm rot="-5400000">
            <a:off x="753691" y="3548283"/>
            <a:ext cx="138300" cy="68100"/>
          </a:xfrm>
          <a:prstGeom prst="triangle">
            <a:avLst>
              <a:gd fmla="val 50000" name="adj"/>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982" name="Shape 982"/>
          <p:cNvSpPr txBox="1"/>
          <p:nvPr/>
        </p:nvSpPr>
        <p:spPr>
          <a:xfrm>
            <a:off x="-1" y="1139066"/>
            <a:ext cx="1241700" cy="1198800"/>
          </a:xfrm>
          <a:prstGeom prst="rect">
            <a:avLst/>
          </a:prstGeom>
          <a:noFill/>
          <a:ln>
            <a:noFill/>
          </a:ln>
        </p:spPr>
        <p:txBody>
          <a:bodyPr anchorCtr="0" anchor="t" bIns="91425" lIns="91425" rIns="91425" tIns="91425">
            <a:noAutofit/>
          </a:bodyPr>
          <a:lstStyle/>
          <a:p>
            <a:pPr lvl="0" rtl="0" algn="r">
              <a:spcBef>
                <a:spcPts val="0"/>
              </a:spcBef>
              <a:buNone/>
            </a:pPr>
            <a:r>
              <a:rPr b="1" lang="en" sz="1000">
                <a:solidFill>
                  <a:srgbClr val="FFFFFF"/>
                </a:solidFill>
                <a:latin typeface="Open Sans"/>
                <a:ea typeface="Open Sans"/>
                <a:cs typeface="Open Sans"/>
                <a:sym typeface="Open Sans"/>
              </a:rPr>
              <a:t>Method 1: </a:t>
            </a:r>
            <a:r>
              <a:rPr lang="en" sz="1000">
                <a:solidFill>
                  <a:srgbClr val="FFFFFF"/>
                </a:solidFill>
                <a:latin typeface="Open Sans"/>
                <a:ea typeface="Open Sans"/>
                <a:cs typeface="Open Sans"/>
                <a:sym typeface="Open Sans"/>
              </a:rPr>
              <a:t>Controlled Regression</a:t>
            </a:r>
          </a:p>
        </p:txBody>
      </p:sp>
      <p:sp>
        <p:nvSpPr>
          <p:cNvPr id="983" name="Shape 983"/>
          <p:cNvSpPr txBox="1"/>
          <p:nvPr/>
        </p:nvSpPr>
        <p:spPr>
          <a:xfrm>
            <a:off x="17927" y="2257500"/>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2: </a:t>
            </a:r>
            <a:r>
              <a:rPr lang="en" sz="1000">
                <a:solidFill>
                  <a:srgbClr val="FFFFFF"/>
                </a:solidFill>
                <a:latin typeface="Open Sans"/>
                <a:ea typeface="Open Sans"/>
                <a:cs typeface="Open Sans"/>
                <a:sym typeface="Open Sans"/>
              </a:rPr>
              <a:t>Regression Discontinuity Design</a:t>
            </a:r>
          </a:p>
        </p:txBody>
      </p:sp>
      <p:sp>
        <p:nvSpPr>
          <p:cNvPr id="984" name="Shape 984"/>
          <p:cNvSpPr txBox="1"/>
          <p:nvPr/>
        </p:nvSpPr>
        <p:spPr>
          <a:xfrm>
            <a:off x="17927" y="3375963"/>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3: </a:t>
            </a:r>
            <a:r>
              <a:rPr lang="en" sz="1000">
                <a:solidFill>
                  <a:srgbClr val="FFFFFF"/>
                </a:solidFill>
                <a:latin typeface="Open Sans"/>
                <a:ea typeface="Open Sans"/>
                <a:cs typeface="Open Sans"/>
                <a:sym typeface="Open Sans"/>
              </a:rPr>
              <a:t>Difference-in-</a:t>
            </a:r>
            <a:br>
              <a:rPr lang="en" sz="1000">
                <a:solidFill>
                  <a:srgbClr val="FFFFFF"/>
                </a:solidFill>
                <a:latin typeface="Open Sans"/>
                <a:ea typeface="Open Sans"/>
                <a:cs typeface="Open Sans"/>
                <a:sym typeface="Open Sans"/>
              </a:rPr>
            </a:br>
            <a:r>
              <a:rPr lang="en" sz="1000">
                <a:solidFill>
                  <a:srgbClr val="FFFFFF"/>
                </a:solidFill>
                <a:latin typeface="Open Sans"/>
                <a:ea typeface="Open Sans"/>
                <a:cs typeface="Open Sans"/>
                <a:sym typeface="Open Sans"/>
              </a:rPr>
              <a:t>Differences</a:t>
            </a:r>
          </a:p>
          <a:p>
            <a:pPr lvl="0" rtl="0" algn="r">
              <a:spcBef>
                <a:spcPts val="0"/>
              </a:spcBef>
              <a:buNone/>
            </a:pPr>
            <a:r>
              <a:t/>
            </a:r>
            <a:endParaRPr b="1" sz="1000">
              <a:solidFill>
                <a:srgbClr val="FFFFFF"/>
              </a:solidFill>
              <a:latin typeface="Open Sans"/>
              <a:ea typeface="Open Sans"/>
              <a:cs typeface="Open Sans"/>
              <a:sym typeface="Open Sans"/>
            </a:endParaRPr>
          </a:p>
        </p:txBody>
      </p:sp>
      <p:sp>
        <p:nvSpPr>
          <p:cNvPr id="985" name="Shape 985"/>
          <p:cNvSpPr txBox="1"/>
          <p:nvPr/>
        </p:nvSpPr>
        <p:spPr>
          <a:xfrm>
            <a:off x="7671" y="4494427"/>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4: </a:t>
            </a:r>
            <a:r>
              <a:rPr lang="en" sz="1000">
                <a:solidFill>
                  <a:srgbClr val="FFFFFF"/>
                </a:solidFill>
                <a:latin typeface="Open Sans"/>
                <a:ea typeface="Open Sans"/>
                <a:cs typeface="Open Sans"/>
                <a:sym typeface="Open Sans"/>
              </a:rPr>
              <a:t>Fixed Effects Regression</a:t>
            </a:r>
          </a:p>
          <a:p>
            <a:pPr lvl="0" rtl="0" algn="r">
              <a:spcBef>
                <a:spcPts val="0"/>
              </a:spcBef>
              <a:buNone/>
            </a:pPr>
            <a:r>
              <a:t/>
            </a:r>
            <a:endParaRPr b="1" sz="1000">
              <a:solidFill>
                <a:srgbClr val="FFFFFF"/>
              </a:solidFill>
              <a:latin typeface="Open Sans"/>
              <a:ea typeface="Open Sans"/>
              <a:cs typeface="Open Sans"/>
              <a:sym typeface="Open Sans"/>
            </a:endParaRPr>
          </a:p>
        </p:txBody>
      </p:sp>
      <p:sp>
        <p:nvSpPr>
          <p:cNvPr id="986" name="Shape 986"/>
          <p:cNvSpPr txBox="1"/>
          <p:nvPr/>
        </p:nvSpPr>
        <p:spPr>
          <a:xfrm>
            <a:off x="0" y="5498600"/>
            <a:ext cx="1242300" cy="1198800"/>
          </a:xfrm>
          <a:prstGeom prst="rect">
            <a:avLst/>
          </a:prstGeom>
          <a:noFill/>
          <a:ln>
            <a:noFill/>
          </a:ln>
        </p:spPr>
        <p:txBody>
          <a:bodyPr anchorCtr="0" anchor="t" bIns="91425" lIns="91425" rIns="91425" tIns="91425">
            <a:noAutofit/>
          </a:bodyPr>
          <a:lstStyle/>
          <a:p>
            <a:pPr lvl="0" rtl="0" algn="r">
              <a:spcBef>
                <a:spcPts val="0"/>
              </a:spcBef>
              <a:buNone/>
            </a:pPr>
            <a:r>
              <a:rPr b="1" lang="en" sz="1000">
                <a:solidFill>
                  <a:srgbClr val="FFFFFF"/>
                </a:solidFill>
                <a:latin typeface="Open Sans"/>
                <a:ea typeface="Open Sans"/>
                <a:cs typeface="Open Sans"/>
                <a:sym typeface="Open Sans"/>
              </a:rPr>
              <a:t>Method 5: </a:t>
            </a:r>
            <a:r>
              <a:rPr lang="en" sz="1000">
                <a:solidFill>
                  <a:srgbClr val="FFFFFF"/>
                </a:solidFill>
                <a:latin typeface="Open Sans"/>
                <a:ea typeface="Open Sans"/>
                <a:cs typeface="Open Sans"/>
                <a:sym typeface="Open Sans"/>
              </a:rPr>
              <a:t>Instrumental Variables</a:t>
            </a:r>
            <a:r>
              <a:rPr b="1" lang="en" sz="1000">
                <a:solidFill>
                  <a:srgbClr val="FFFFFF"/>
                </a:solidFill>
                <a:latin typeface="Open Sans"/>
                <a:ea typeface="Open Sans"/>
                <a:cs typeface="Open Sans"/>
                <a:sym typeface="Open Sans"/>
              </a:rPr>
              <a:t> </a:t>
            </a:r>
          </a:p>
        </p:txBody>
      </p:sp>
      <p:sp>
        <p:nvSpPr>
          <p:cNvPr id="987" name="Shape 987"/>
          <p:cNvSpPr txBox="1"/>
          <p:nvPr>
            <p:ph idx="1" type="body"/>
          </p:nvPr>
        </p:nvSpPr>
        <p:spPr>
          <a:xfrm>
            <a:off x="1634700" y="1324200"/>
            <a:ext cx="7299900" cy="1430700"/>
          </a:xfrm>
          <a:prstGeom prst="rect">
            <a:avLst/>
          </a:prstGeom>
        </p:spPr>
        <p:txBody>
          <a:bodyPr anchorCtr="0" anchor="t" bIns="91425" lIns="91425" rIns="91425" tIns="91425">
            <a:noAutofit/>
          </a:bodyPr>
          <a:lstStyle/>
          <a:p>
            <a:pPr lvl="0" rtl="0">
              <a:spcBef>
                <a:spcPts val="0"/>
              </a:spcBef>
              <a:buNone/>
            </a:pPr>
            <a:r>
              <a:rPr b="1" lang="en" sz="2400">
                <a:solidFill>
                  <a:schemeClr val="dk1"/>
                </a:solidFill>
              </a:rPr>
              <a:t>Pre-experiment (cont): </a:t>
            </a:r>
          </a:p>
          <a:p>
            <a:pPr indent="-381000" lvl="0" marL="457200" rtl="0">
              <a:spcBef>
                <a:spcPts val="0"/>
              </a:spcBef>
              <a:buClr>
                <a:schemeClr val="dk1"/>
              </a:buClr>
              <a:buSzPct val="100000"/>
            </a:pPr>
            <a:r>
              <a:rPr lang="en" sz="2400">
                <a:solidFill>
                  <a:srgbClr val="2A73CC"/>
                </a:solidFill>
              </a:rPr>
              <a:t>Check graphically &amp; statistically</a:t>
            </a:r>
            <a:r>
              <a:rPr lang="en" sz="2400">
                <a:solidFill>
                  <a:schemeClr val="dk1"/>
                </a:solidFill>
              </a:rPr>
              <a:t> that pre-experiment trends parallel</a:t>
            </a:r>
          </a:p>
          <a:p>
            <a:pPr lvl="0" rtl="0">
              <a:spcBef>
                <a:spcPts val="0"/>
              </a:spcBef>
              <a:buNone/>
            </a:pPr>
            <a:r>
              <a:t/>
            </a:r>
            <a:endParaRPr sz="2400">
              <a:solidFill>
                <a:schemeClr val="dk1"/>
              </a:solidFill>
            </a:endParaRPr>
          </a:p>
          <a:p>
            <a:pPr lvl="0" rtl="0">
              <a:spcBef>
                <a:spcPts val="0"/>
              </a:spcBef>
              <a:buNone/>
            </a:pPr>
            <a:r>
              <a:t/>
            </a:r>
            <a:endParaRPr>
              <a:solidFill>
                <a:schemeClr val="dk1"/>
              </a:solidFill>
            </a:endParaRPr>
          </a:p>
        </p:txBody>
      </p:sp>
      <p:sp>
        <p:nvSpPr>
          <p:cNvPr id="988" name="Shape 988"/>
          <p:cNvSpPr txBox="1"/>
          <p:nvPr/>
        </p:nvSpPr>
        <p:spPr>
          <a:xfrm>
            <a:off x="1655124" y="2754900"/>
            <a:ext cx="3862500" cy="585600"/>
          </a:xfrm>
          <a:prstGeom prst="rect">
            <a:avLst/>
          </a:prstGeom>
          <a:noFill/>
          <a:ln>
            <a:noFill/>
          </a:ln>
        </p:spPr>
        <p:txBody>
          <a:bodyPr anchorCtr="0" anchor="t" bIns="91425" lIns="91425" rIns="91425" tIns="91425">
            <a:noAutofit/>
          </a:bodyPr>
          <a:lstStyle/>
          <a:p>
            <a:pPr indent="-342900" lvl="0" marL="457200" rtl="0">
              <a:spcBef>
                <a:spcPts val="600"/>
              </a:spcBef>
              <a:buClr>
                <a:schemeClr val="dk1"/>
              </a:buClr>
              <a:buSzPct val="100000"/>
              <a:buFont typeface="Open Sans"/>
              <a:buChar char="✓"/>
            </a:pPr>
            <a:r>
              <a:rPr b="1" lang="en" sz="1800">
                <a:solidFill>
                  <a:schemeClr val="dk1"/>
                </a:solidFill>
                <a:latin typeface="Open Sans"/>
                <a:ea typeface="Open Sans"/>
                <a:cs typeface="Open Sans"/>
                <a:sym typeface="Open Sans"/>
              </a:rPr>
              <a:t>Parallel trends</a:t>
            </a:r>
          </a:p>
        </p:txBody>
      </p:sp>
      <p:sp>
        <p:nvSpPr>
          <p:cNvPr id="989" name="Shape 989"/>
          <p:cNvSpPr txBox="1"/>
          <p:nvPr/>
        </p:nvSpPr>
        <p:spPr>
          <a:xfrm>
            <a:off x="4961100" y="2774625"/>
            <a:ext cx="4522200" cy="524700"/>
          </a:xfrm>
          <a:prstGeom prst="rect">
            <a:avLst/>
          </a:prstGeom>
          <a:noFill/>
          <a:ln>
            <a:noFill/>
          </a:ln>
        </p:spPr>
        <p:txBody>
          <a:bodyPr anchorCtr="0" anchor="t" bIns="91425" lIns="91425" rIns="91425" tIns="91425">
            <a:noAutofit/>
          </a:bodyPr>
          <a:lstStyle/>
          <a:p>
            <a:pPr indent="-342900" lvl="0" marL="457200" rtl="0">
              <a:spcBef>
                <a:spcPts val="600"/>
              </a:spcBef>
              <a:buClr>
                <a:schemeClr val="dk1"/>
              </a:buClr>
              <a:buSzPct val="100000"/>
              <a:buFont typeface="Open Sans"/>
              <a:buChar char="💔"/>
            </a:pPr>
            <a:r>
              <a:rPr b="1" lang="en" sz="1800">
                <a:solidFill>
                  <a:schemeClr val="dk1"/>
                </a:solidFill>
                <a:latin typeface="Open Sans"/>
                <a:ea typeface="Open Sans"/>
                <a:cs typeface="Open Sans"/>
                <a:sym typeface="Open Sans"/>
              </a:rPr>
              <a:t>NOT parallel trends</a:t>
            </a:r>
          </a:p>
        </p:txBody>
      </p:sp>
      <p:pic>
        <p:nvPicPr>
          <p:cNvPr id="990" name="Shape 990"/>
          <p:cNvPicPr preferRelativeResize="0"/>
          <p:nvPr/>
        </p:nvPicPr>
        <p:blipFill>
          <a:blip r:embed="rId5">
            <a:alphaModFix/>
          </a:blip>
          <a:stretch>
            <a:fillRect/>
          </a:stretch>
        </p:blipFill>
        <p:spPr>
          <a:xfrm>
            <a:off x="8497524" y="210092"/>
            <a:ext cx="437077" cy="43707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FEFEF"/>
        </a:solidFill>
      </p:bgPr>
    </p:bg>
    <p:spTree>
      <p:nvGrpSpPr>
        <p:cNvPr id="419" name="Shape 419"/>
        <p:cNvGrpSpPr/>
        <p:nvPr/>
      </p:nvGrpSpPr>
      <p:grpSpPr>
        <a:xfrm>
          <a:off x="0" y="0"/>
          <a:ext cx="0" cy="0"/>
          <a:chOff x="0" y="0"/>
          <a:chExt cx="0" cy="0"/>
        </a:xfrm>
      </p:grpSpPr>
      <p:sp>
        <p:nvSpPr>
          <p:cNvPr id="420" name="Shape 420"/>
          <p:cNvSpPr txBox="1"/>
          <p:nvPr>
            <p:ph idx="4294967295" type="title"/>
          </p:nvPr>
        </p:nvSpPr>
        <p:spPr>
          <a:xfrm>
            <a:off x="317224" y="283950"/>
            <a:ext cx="8729700" cy="1598100"/>
          </a:xfrm>
          <a:prstGeom prst="rect">
            <a:avLst/>
          </a:prstGeom>
        </p:spPr>
        <p:txBody>
          <a:bodyPr anchorCtr="0" anchor="t" bIns="91425" lIns="91425" rIns="91425" tIns="91425">
            <a:noAutofit/>
          </a:bodyPr>
          <a:lstStyle/>
          <a:p>
            <a:pPr lvl="0" rtl="0">
              <a:spcBef>
                <a:spcPts val="0"/>
              </a:spcBef>
              <a:buNone/>
            </a:pPr>
            <a:r>
              <a:rPr lang="en" sz="3600">
                <a:solidFill>
                  <a:srgbClr val="000000"/>
                </a:solidFill>
                <a:latin typeface="Merriweather"/>
                <a:ea typeface="Merriweather"/>
                <a:cs typeface="Merriweather"/>
                <a:sym typeface="Merriweather"/>
              </a:rPr>
              <a:t>“Impact” of Mobile App Usage on Retention</a:t>
            </a:r>
          </a:p>
        </p:txBody>
      </p:sp>
      <p:sp>
        <p:nvSpPr>
          <p:cNvPr id="421" name="Shape 421"/>
          <p:cNvSpPr/>
          <p:nvPr/>
        </p:nvSpPr>
        <p:spPr>
          <a:xfrm rot="5400000">
            <a:off x="1605743" y="3711263"/>
            <a:ext cx="1310400" cy="236400"/>
          </a:xfrm>
          <a:prstGeom prst="triangle">
            <a:avLst>
              <a:gd fmla="val 51492" name="adj"/>
            </a:avLst>
          </a:prstGeom>
          <a:solidFill>
            <a:srgbClr val="2A73CC">
              <a:alpha val="68080"/>
            </a:srgbClr>
          </a:solidFill>
          <a:ln>
            <a:noFill/>
          </a:ln>
        </p:spPr>
        <p:txBody>
          <a:bodyPr anchorCtr="0" anchor="ctr" bIns="91425" lIns="91425" rIns="91425" tIns="91425">
            <a:noAutofit/>
          </a:bodyPr>
          <a:lstStyle/>
          <a:p>
            <a:pPr lvl="0">
              <a:spcBef>
                <a:spcPts val="0"/>
              </a:spcBef>
              <a:buNone/>
            </a:pPr>
            <a:r>
              <a:t/>
            </a:r>
            <a:endParaRPr/>
          </a:p>
        </p:txBody>
      </p:sp>
      <p:graphicFrame>
        <p:nvGraphicFramePr>
          <p:cNvPr id="422" name="Shape 422"/>
          <p:cNvGraphicFramePr/>
          <p:nvPr/>
        </p:nvGraphicFramePr>
        <p:xfrm>
          <a:off x="2559090" y="2567850"/>
          <a:ext cx="3000000" cy="3000000"/>
        </p:xfrm>
        <a:graphic>
          <a:graphicData uri="http://schemas.openxmlformats.org/drawingml/2006/table">
            <a:tbl>
              <a:tblPr>
                <a:noFill/>
                <a:tableStyleId>{75D4F22D-3D51-4BD7-AE51-DFB9DEF3CFAC}</a:tableStyleId>
              </a:tblPr>
              <a:tblGrid>
                <a:gridCol w="1922925"/>
                <a:gridCol w="1922925"/>
              </a:tblGrid>
              <a:tr h="1011075">
                <a:tc>
                  <a:txBody>
                    <a:bodyPr>
                      <a:noAutofit/>
                    </a:bodyPr>
                    <a:lstStyle/>
                    <a:p>
                      <a:pPr lvl="0" rtl="0" algn="ctr">
                        <a:spcBef>
                          <a:spcPts val="0"/>
                        </a:spcBef>
                        <a:buNone/>
                      </a:pPr>
                      <a:r>
                        <a:rPr lang="en" sz="2400">
                          <a:solidFill>
                            <a:srgbClr val="FFFFFF"/>
                          </a:solidFill>
                          <a:latin typeface="Open Sans"/>
                          <a:ea typeface="Open Sans"/>
                          <a:cs typeface="Open Sans"/>
                          <a:sym typeface="Open Sans"/>
                        </a:rPr>
                        <a:t>Mobile Usage?</a:t>
                      </a:r>
                    </a:p>
                  </a:txBody>
                  <a:tcPr marT="121900" marB="121900" marR="91425" marL="91425">
                    <a:lnL cap="flat" cmpd="sng" w="28575">
                      <a:solidFill>
                        <a:srgbClr val="9E9E9E"/>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28575">
                      <a:solidFill>
                        <a:srgbClr val="9E9E9E"/>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rgbClr val="2A73CC"/>
                    </a:solidFill>
                  </a:tcPr>
                </a:tc>
                <a:tc>
                  <a:txBody>
                    <a:bodyPr>
                      <a:noAutofit/>
                    </a:bodyPr>
                    <a:lstStyle/>
                    <a:p>
                      <a:pPr lvl="0" rtl="0" algn="ctr">
                        <a:spcBef>
                          <a:spcPts val="0"/>
                        </a:spcBef>
                        <a:buNone/>
                      </a:pPr>
                      <a:r>
                        <a:rPr lang="en" sz="2400">
                          <a:solidFill>
                            <a:srgbClr val="FFFFFF"/>
                          </a:solidFill>
                          <a:latin typeface="Open Sans"/>
                          <a:ea typeface="Open Sans"/>
                          <a:cs typeface="Open Sans"/>
                          <a:sym typeface="Open Sans"/>
                        </a:rPr>
                        <a:t>MoM Retention</a:t>
                      </a:r>
                    </a:p>
                  </a:txBody>
                  <a:tcPr marT="121900" marB="121900" marR="91425" marL="91425">
                    <a:lnL cap="flat" cmpd="sng" w="9525">
                      <a:solidFill>
                        <a:srgbClr val="9E9E9E">
                          <a:alpha val="0"/>
                        </a:srgbClr>
                      </a:solidFill>
                      <a:prstDash val="solid"/>
                      <a:round/>
                      <a:headEnd len="med" w="med" type="none"/>
                      <a:tailEnd len="med" w="med" type="none"/>
                    </a:lnL>
                    <a:lnR cap="flat" cmpd="sng" w="28575">
                      <a:solidFill>
                        <a:srgbClr val="9E9E9E"/>
                      </a:solidFill>
                      <a:prstDash val="solid"/>
                      <a:round/>
                      <a:headEnd len="med" w="med" type="none"/>
                      <a:tailEnd len="med" w="med" type="none"/>
                    </a:lnR>
                    <a:lnT cap="flat" cmpd="sng" w="28575">
                      <a:solidFill>
                        <a:srgbClr val="9E9E9E"/>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rgbClr val="2A73CC"/>
                    </a:solidFill>
                  </a:tcPr>
                </a:tc>
              </a:tr>
              <a:tr h="632900">
                <a:tc>
                  <a:txBody>
                    <a:bodyPr>
                      <a:noAutofit/>
                    </a:bodyPr>
                    <a:lstStyle/>
                    <a:p>
                      <a:pPr lvl="0" rtl="0" algn="ctr">
                        <a:spcBef>
                          <a:spcPts val="0"/>
                        </a:spcBef>
                        <a:buNone/>
                      </a:pPr>
                      <a:r>
                        <a:rPr lang="en" sz="2400">
                          <a:latin typeface="Open Sans"/>
                          <a:ea typeface="Open Sans"/>
                          <a:cs typeface="Open Sans"/>
                          <a:sym typeface="Open Sans"/>
                        </a:rPr>
                        <a:t>No</a:t>
                      </a:r>
                    </a:p>
                  </a:txBody>
                  <a:tcPr marT="121900" marB="121900" marR="91425" marL="91425">
                    <a:lnL cap="flat" cmpd="sng" w="28575">
                      <a:solidFill>
                        <a:srgbClr val="9E9E9E"/>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rgbClr val="FFFFFF"/>
                    </a:solidFill>
                  </a:tcPr>
                </a:tc>
                <a:tc>
                  <a:txBody>
                    <a:bodyPr>
                      <a:noAutofit/>
                    </a:bodyPr>
                    <a:lstStyle/>
                    <a:p>
                      <a:pPr lvl="0" rtl="0" algn="ctr">
                        <a:spcBef>
                          <a:spcPts val="0"/>
                        </a:spcBef>
                        <a:buNone/>
                      </a:pPr>
                      <a:r>
                        <a:rPr lang="en" sz="2400">
                          <a:latin typeface="Open Sans"/>
                          <a:ea typeface="Open Sans"/>
                          <a:cs typeface="Open Sans"/>
                          <a:sym typeface="Open Sans"/>
                        </a:rPr>
                        <a:t>35</a:t>
                      </a:r>
                      <a:r>
                        <a:rPr lang="en" sz="2400">
                          <a:latin typeface="Open Sans"/>
                          <a:ea typeface="Open Sans"/>
                          <a:cs typeface="Open Sans"/>
                          <a:sym typeface="Open Sans"/>
                        </a:rPr>
                        <a:t>%</a:t>
                      </a:r>
                    </a:p>
                  </a:txBody>
                  <a:tcPr marT="121900" marB="121900" marR="91425" marL="91425">
                    <a:lnL cap="flat" cmpd="sng" w="9525">
                      <a:solidFill>
                        <a:srgbClr val="9E9E9E">
                          <a:alpha val="0"/>
                        </a:srgbClr>
                      </a:solidFill>
                      <a:prstDash val="solid"/>
                      <a:round/>
                      <a:headEnd len="med" w="med" type="none"/>
                      <a:tailEnd len="med" w="med" type="none"/>
                    </a:lnL>
                    <a:lnR cap="flat" cmpd="sng" w="28575">
                      <a:solidFill>
                        <a:srgbClr val="9E9E9E"/>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rgbClr val="FFFFFF"/>
                    </a:solidFill>
                  </a:tcPr>
                </a:tc>
              </a:tr>
              <a:tr h="632900">
                <a:tc>
                  <a:txBody>
                    <a:bodyPr>
                      <a:noAutofit/>
                    </a:bodyPr>
                    <a:lstStyle/>
                    <a:p>
                      <a:pPr lvl="0" rtl="0" algn="ctr">
                        <a:spcBef>
                          <a:spcPts val="0"/>
                        </a:spcBef>
                        <a:buNone/>
                      </a:pPr>
                      <a:r>
                        <a:rPr lang="en" sz="2400">
                          <a:latin typeface="Open Sans"/>
                          <a:ea typeface="Open Sans"/>
                          <a:cs typeface="Open Sans"/>
                          <a:sym typeface="Open Sans"/>
                        </a:rPr>
                        <a:t>Yes</a:t>
                      </a:r>
                    </a:p>
                  </a:txBody>
                  <a:tcPr marT="121900" marB="121900" marR="91425" marL="91425">
                    <a:lnL cap="flat" cmpd="sng" w="28575">
                      <a:solidFill>
                        <a:srgbClr val="9E9E9E"/>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28575">
                      <a:solidFill>
                        <a:srgbClr val="9E9E9E"/>
                      </a:solidFill>
                      <a:prstDash val="solid"/>
                      <a:round/>
                      <a:headEnd len="med" w="med" type="none"/>
                      <a:tailEnd len="med" w="med" type="none"/>
                    </a:lnB>
                    <a:solidFill>
                      <a:srgbClr val="FFFFFF"/>
                    </a:solidFill>
                  </a:tcPr>
                </a:tc>
                <a:tc>
                  <a:txBody>
                    <a:bodyPr>
                      <a:noAutofit/>
                    </a:bodyPr>
                    <a:lstStyle/>
                    <a:p>
                      <a:pPr lvl="0" rtl="0" algn="ctr">
                        <a:spcBef>
                          <a:spcPts val="0"/>
                        </a:spcBef>
                        <a:buNone/>
                      </a:pPr>
                      <a:r>
                        <a:rPr lang="en" sz="2400">
                          <a:latin typeface="Open Sans"/>
                          <a:ea typeface="Open Sans"/>
                          <a:cs typeface="Open Sans"/>
                          <a:sym typeface="Open Sans"/>
                        </a:rPr>
                        <a:t>40</a:t>
                      </a:r>
                      <a:r>
                        <a:rPr lang="en" sz="2400">
                          <a:latin typeface="Open Sans"/>
                          <a:ea typeface="Open Sans"/>
                          <a:cs typeface="Open Sans"/>
                          <a:sym typeface="Open Sans"/>
                        </a:rPr>
                        <a:t>%</a:t>
                      </a:r>
                    </a:p>
                  </a:txBody>
                  <a:tcPr marT="121900" marB="121900" marR="91425" marL="91425">
                    <a:lnL cap="flat" cmpd="sng" w="9525">
                      <a:solidFill>
                        <a:srgbClr val="9E9E9E">
                          <a:alpha val="0"/>
                        </a:srgbClr>
                      </a:solidFill>
                      <a:prstDash val="solid"/>
                      <a:round/>
                      <a:headEnd len="med" w="med" type="none"/>
                      <a:tailEnd len="med" w="med" type="none"/>
                    </a:lnL>
                    <a:lnR cap="flat" cmpd="sng" w="28575">
                      <a:solidFill>
                        <a:srgbClr val="9E9E9E"/>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28575">
                      <a:solidFill>
                        <a:srgbClr val="9E9E9E"/>
                      </a:solidFill>
                      <a:prstDash val="solid"/>
                      <a:round/>
                      <a:headEnd len="med" w="med" type="none"/>
                      <a:tailEnd len="med" w="med" type="none"/>
                    </a:lnB>
                    <a:solidFill>
                      <a:srgbClr val="FFFFFF"/>
                    </a:solidFill>
                  </a:tcPr>
                </a:tc>
              </a:tr>
            </a:tbl>
          </a:graphicData>
        </a:graphic>
      </p:graphicFrame>
      <p:sp>
        <p:nvSpPr>
          <p:cNvPr id="423" name="Shape 423"/>
          <p:cNvSpPr txBox="1"/>
          <p:nvPr/>
        </p:nvSpPr>
        <p:spPr>
          <a:xfrm>
            <a:off x="6668000" y="3246850"/>
            <a:ext cx="2470200" cy="918900"/>
          </a:xfrm>
          <a:prstGeom prst="rect">
            <a:avLst/>
          </a:prstGeom>
          <a:noFill/>
          <a:ln>
            <a:noFill/>
          </a:ln>
        </p:spPr>
        <p:txBody>
          <a:bodyPr anchorCtr="0" anchor="ctr" bIns="91425" lIns="91425" rIns="91425" tIns="91425">
            <a:noAutofit/>
          </a:bodyPr>
          <a:lstStyle/>
          <a:p>
            <a:pPr lvl="0" rtl="0">
              <a:spcBef>
                <a:spcPts val="0"/>
              </a:spcBef>
              <a:buNone/>
            </a:pPr>
            <a:r>
              <a:rPr lang="en" sz="3600">
                <a:solidFill>
                  <a:schemeClr val="dk1"/>
                </a:solidFill>
                <a:latin typeface="Open Sans"/>
                <a:ea typeface="Open Sans"/>
                <a:cs typeface="Open Sans"/>
                <a:sym typeface="Open Sans"/>
              </a:rPr>
              <a:t>Selection B</a:t>
            </a:r>
            <a:r>
              <a:rPr lang="en" sz="3600">
                <a:solidFill>
                  <a:schemeClr val="dk1"/>
                </a:solidFill>
                <a:latin typeface="Open Sans"/>
                <a:ea typeface="Open Sans"/>
                <a:cs typeface="Open Sans"/>
                <a:sym typeface="Open Sans"/>
              </a:rPr>
              <a:t>ias?</a:t>
            </a:r>
          </a:p>
        </p:txBody>
      </p:sp>
      <p:sp>
        <p:nvSpPr>
          <p:cNvPr id="424" name="Shape 424"/>
          <p:cNvSpPr/>
          <p:nvPr/>
        </p:nvSpPr>
        <p:spPr>
          <a:xfrm>
            <a:off x="6584900" y="2651550"/>
            <a:ext cx="83100" cy="2193300"/>
          </a:xfrm>
          <a:prstGeom prst="rightBrace">
            <a:avLst>
              <a:gd fmla="val 100090" name="adj1"/>
              <a:gd fmla="val 50000" name="adj2"/>
            </a:avLst>
          </a:prstGeom>
          <a:noFill/>
          <a:ln cap="flat" cmpd="sng" w="2857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25" name="Shape 425"/>
          <p:cNvSpPr/>
          <p:nvPr/>
        </p:nvSpPr>
        <p:spPr>
          <a:xfrm>
            <a:off x="152000" y="1770525"/>
            <a:ext cx="1887007" cy="4079264"/>
          </a:xfrm>
          <a:custGeom>
            <a:pathLst>
              <a:path extrusionOk="0" h="54713" w="25999">
                <a:moveTo>
                  <a:pt x="12966" y="2173"/>
                </a:moveTo>
                <a:lnTo>
                  <a:pt x="13169" y="2240"/>
                </a:lnTo>
                <a:lnTo>
                  <a:pt x="13373" y="2308"/>
                </a:lnTo>
                <a:lnTo>
                  <a:pt x="13441" y="2512"/>
                </a:lnTo>
                <a:lnTo>
                  <a:pt x="13509" y="2716"/>
                </a:lnTo>
                <a:lnTo>
                  <a:pt x="13441" y="2919"/>
                </a:lnTo>
                <a:lnTo>
                  <a:pt x="13373" y="3123"/>
                </a:lnTo>
                <a:lnTo>
                  <a:pt x="13169" y="3191"/>
                </a:lnTo>
                <a:lnTo>
                  <a:pt x="12966" y="3259"/>
                </a:lnTo>
                <a:lnTo>
                  <a:pt x="12762" y="3191"/>
                </a:lnTo>
                <a:lnTo>
                  <a:pt x="12626" y="3123"/>
                </a:lnTo>
                <a:lnTo>
                  <a:pt x="12491" y="2919"/>
                </a:lnTo>
                <a:lnTo>
                  <a:pt x="12423" y="2716"/>
                </a:lnTo>
                <a:lnTo>
                  <a:pt x="12491" y="2512"/>
                </a:lnTo>
                <a:lnTo>
                  <a:pt x="12626" y="2308"/>
                </a:lnTo>
                <a:lnTo>
                  <a:pt x="12762" y="2240"/>
                </a:lnTo>
                <a:lnTo>
                  <a:pt x="12966" y="2173"/>
                </a:lnTo>
                <a:close/>
                <a:moveTo>
                  <a:pt x="14934" y="4480"/>
                </a:moveTo>
                <a:lnTo>
                  <a:pt x="15002" y="4548"/>
                </a:lnTo>
                <a:lnTo>
                  <a:pt x="15070" y="4684"/>
                </a:lnTo>
                <a:lnTo>
                  <a:pt x="15138" y="4752"/>
                </a:lnTo>
                <a:lnTo>
                  <a:pt x="15070" y="4888"/>
                </a:lnTo>
                <a:lnTo>
                  <a:pt x="15002" y="5024"/>
                </a:lnTo>
                <a:lnTo>
                  <a:pt x="14934" y="5024"/>
                </a:lnTo>
                <a:lnTo>
                  <a:pt x="14799" y="5091"/>
                </a:lnTo>
                <a:lnTo>
                  <a:pt x="11065" y="5091"/>
                </a:lnTo>
                <a:lnTo>
                  <a:pt x="10929" y="5024"/>
                </a:lnTo>
                <a:lnTo>
                  <a:pt x="10861" y="5024"/>
                </a:lnTo>
                <a:lnTo>
                  <a:pt x="10794" y="4888"/>
                </a:lnTo>
                <a:lnTo>
                  <a:pt x="10726" y="4752"/>
                </a:lnTo>
                <a:lnTo>
                  <a:pt x="10794" y="4684"/>
                </a:lnTo>
                <a:lnTo>
                  <a:pt x="10861" y="4548"/>
                </a:lnTo>
                <a:lnTo>
                  <a:pt x="10929" y="4480"/>
                </a:lnTo>
                <a:close/>
                <a:moveTo>
                  <a:pt x="23963" y="7807"/>
                </a:moveTo>
                <a:lnTo>
                  <a:pt x="23963" y="7875"/>
                </a:lnTo>
                <a:lnTo>
                  <a:pt x="23963" y="46771"/>
                </a:lnTo>
                <a:lnTo>
                  <a:pt x="23963" y="46838"/>
                </a:lnTo>
                <a:lnTo>
                  <a:pt x="1969" y="46838"/>
                </a:lnTo>
                <a:lnTo>
                  <a:pt x="1969" y="46771"/>
                </a:lnTo>
                <a:lnTo>
                  <a:pt x="1969" y="7875"/>
                </a:lnTo>
                <a:lnTo>
                  <a:pt x="1969" y="7807"/>
                </a:lnTo>
                <a:close/>
                <a:moveTo>
                  <a:pt x="12558" y="48536"/>
                </a:moveTo>
                <a:lnTo>
                  <a:pt x="12151" y="48671"/>
                </a:lnTo>
                <a:lnTo>
                  <a:pt x="11812" y="48875"/>
                </a:lnTo>
                <a:lnTo>
                  <a:pt x="11472" y="49146"/>
                </a:lnTo>
                <a:lnTo>
                  <a:pt x="11269" y="49418"/>
                </a:lnTo>
                <a:lnTo>
                  <a:pt x="11065" y="49825"/>
                </a:lnTo>
                <a:lnTo>
                  <a:pt x="10929" y="50165"/>
                </a:lnTo>
                <a:lnTo>
                  <a:pt x="10861" y="50640"/>
                </a:lnTo>
                <a:lnTo>
                  <a:pt x="10929" y="51047"/>
                </a:lnTo>
                <a:lnTo>
                  <a:pt x="11065" y="51454"/>
                </a:lnTo>
                <a:lnTo>
                  <a:pt x="11269" y="51794"/>
                </a:lnTo>
                <a:lnTo>
                  <a:pt x="11472" y="52065"/>
                </a:lnTo>
                <a:lnTo>
                  <a:pt x="11812" y="52337"/>
                </a:lnTo>
                <a:lnTo>
                  <a:pt x="12151" y="52541"/>
                </a:lnTo>
                <a:lnTo>
                  <a:pt x="12558" y="52676"/>
                </a:lnTo>
                <a:lnTo>
                  <a:pt x="12966" y="52744"/>
                </a:lnTo>
                <a:lnTo>
                  <a:pt x="13373" y="52676"/>
                </a:lnTo>
                <a:lnTo>
                  <a:pt x="13780" y="52541"/>
                </a:lnTo>
                <a:lnTo>
                  <a:pt x="14120" y="52337"/>
                </a:lnTo>
                <a:lnTo>
                  <a:pt x="14459" y="52065"/>
                </a:lnTo>
                <a:lnTo>
                  <a:pt x="14731" y="51794"/>
                </a:lnTo>
                <a:lnTo>
                  <a:pt x="14934" y="51454"/>
                </a:lnTo>
                <a:lnTo>
                  <a:pt x="15002" y="51047"/>
                </a:lnTo>
                <a:lnTo>
                  <a:pt x="15070" y="50640"/>
                </a:lnTo>
                <a:lnTo>
                  <a:pt x="15002" y="50165"/>
                </a:lnTo>
                <a:lnTo>
                  <a:pt x="14934" y="49825"/>
                </a:lnTo>
                <a:lnTo>
                  <a:pt x="14731" y="49418"/>
                </a:lnTo>
                <a:lnTo>
                  <a:pt x="14459" y="49146"/>
                </a:lnTo>
                <a:lnTo>
                  <a:pt x="14120" y="48875"/>
                </a:lnTo>
                <a:lnTo>
                  <a:pt x="13780" y="48671"/>
                </a:lnTo>
                <a:lnTo>
                  <a:pt x="13373" y="48536"/>
                </a:lnTo>
                <a:close/>
                <a:moveTo>
                  <a:pt x="12966" y="48332"/>
                </a:moveTo>
                <a:lnTo>
                  <a:pt x="13441" y="48400"/>
                </a:lnTo>
                <a:lnTo>
                  <a:pt x="13848" y="48536"/>
                </a:lnTo>
                <a:lnTo>
                  <a:pt x="14256" y="48739"/>
                </a:lnTo>
                <a:lnTo>
                  <a:pt x="14595" y="49011"/>
                </a:lnTo>
                <a:lnTo>
                  <a:pt x="14866" y="49350"/>
                </a:lnTo>
                <a:lnTo>
                  <a:pt x="15070" y="49757"/>
                </a:lnTo>
                <a:lnTo>
                  <a:pt x="15206" y="50165"/>
                </a:lnTo>
                <a:lnTo>
                  <a:pt x="15274" y="50640"/>
                </a:lnTo>
                <a:lnTo>
                  <a:pt x="15206" y="51047"/>
                </a:lnTo>
                <a:lnTo>
                  <a:pt x="15070" y="51522"/>
                </a:lnTo>
                <a:lnTo>
                  <a:pt x="14866" y="51862"/>
                </a:lnTo>
                <a:lnTo>
                  <a:pt x="14595" y="52201"/>
                </a:lnTo>
                <a:lnTo>
                  <a:pt x="14256" y="52473"/>
                </a:lnTo>
                <a:lnTo>
                  <a:pt x="13848" y="52676"/>
                </a:lnTo>
                <a:lnTo>
                  <a:pt x="13441" y="52812"/>
                </a:lnTo>
                <a:lnTo>
                  <a:pt x="12966" y="52880"/>
                </a:lnTo>
                <a:lnTo>
                  <a:pt x="12558" y="52812"/>
                </a:lnTo>
                <a:lnTo>
                  <a:pt x="12083" y="52676"/>
                </a:lnTo>
                <a:lnTo>
                  <a:pt x="11744" y="52473"/>
                </a:lnTo>
                <a:lnTo>
                  <a:pt x="11404" y="52201"/>
                </a:lnTo>
                <a:lnTo>
                  <a:pt x="11133" y="51862"/>
                </a:lnTo>
                <a:lnTo>
                  <a:pt x="10929" y="51522"/>
                </a:lnTo>
                <a:lnTo>
                  <a:pt x="10794" y="51047"/>
                </a:lnTo>
                <a:lnTo>
                  <a:pt x="10726" y="50640"/>
                </a:lnTo>
                <a:lnTo>
                  <a:pt x="10794" y="50165"/>
                </a:lnTo>
                <a:lnTo>
                  <a:pt x="10929" y="49757"/>
                </a:lnTo>
                <a:lnTo>
                  <a:pt x="11133" y="49350"/>
                </a:lnTo>
                <a:lnTo>
                  <a:pt x="11404" y="49011"/>
                </a:lnTo>
                <a:lnTo>
                  <a:pt x="11744" y="48739"/>
                </a:lnTo>
                <a:lnTo>
                  <a:pt x="12083" y="48536"/>
                </a:lnTo>
                <a:lnTo>
                  <a:pt x="12558" y="48400"/>
                </a:lnTo>
                <a:lnTo>
                  <a:pt x="12966" y="48332"/>
                </a:lnTo>
                <a:close/>
                <a:moveTo>
                  <a:pt x="3938" y="679"/>
                </a:moveTo>
                <a:lnTo>
                  <a:pt x="3259" y="747"/>
                </a:lnTo>
                <a:lnTo>
                  <a:pt x="2648" y="951"/>
                </a:lnTo>
                <a:lnTo>
                  <a:pt x="2105" y="1222"/>
                </a:lnTo>
                <a:lnTo>
                  <a:pt x="1630" y="1629"/>
                </a:lnTo>
                <a:lnTo>
                  <a:pt x="1290" y="2105"/>
                </a:lnTo>
                <a:lnTo>
                  <a:pt x="951" y="2648"/>
                </a:lnTo>
                <a:lnTo>
                  <a:pt x="747" y="3259"/>
                </a:lnTo>
                <a:lnTo>
                  <a:pt x="747" y="3870"/>
                </a:lnTo>
                <a:lnTo>
                  <a:pt x="747" y="50776"/>
                </a:lnTo>
                <a:lnTo>
                  <a:pt x="747" y="51387"/>
                </a:lnTo>
                <a:lnTo>
                  <a:pt x="951" y="51997"/>
                </a:lnTo>
                <a:lnTo>
                  <a:pt x="1290" y="52541"/>
                </a:lnTo>
                <a:lnTo>
                  <a:pt x="1630" y="53016"/>
                </a:lnTo>
                <a:lnTo>
                  <a:pt x="2105" y="53423"/>
                </a:lnTo>
                <a:lnTo>
                  <a:pt x="2648" y="53695"/>
                </a:lnTo>
                <a:lnTo>
                  <a:pt x="3259" y="53898"/>
                </a:lnTo>
                <a:lnTo>
                  <a:pt x="3938" y="53966"/>
                </a:lnTo>
                <a:lnTo>
                  <a:pt x="22062" y="53966"/>
                </a:lnTo>
                <a:lnTo>
                  <a:pt x="22741" y="53898"/>
                </a:lnTo>
                <a:lnTo>
                  <a:pt x="23352" y="53695"/>
                </a:lnTo>
                <a:lnTo>
                  <a:pt x="23895" y="53423"/>
                </a:lnTo>
                <a:lnTo>
                  <a:pt x="24370" y="53016"/>
                </a:lnTo>
                <a:lnTo>
                  <a:pt x="24709" y="52541"/>
                </a:lnTo>
                <a:lnTo>
                  <a:pt x="25049" y="51997"/>
                </a:lnTo>
                <a:lnTo>
                  <a:pt x="25252" y="51387"/>
                </a:lnTo>
                <a:lnTo>
                  <a:pt x="25320" y="50776"/>
                </a:lnTo>
                <a:lnTo>
                  <a:pt x="25320" y="3870"/>
                </a:lnTo>
                <a:lnTo>
                  <a:pt x="25252" y="3259"/>
                </a:lnTo>
                <a:lnTo>
                  <a:pt x="25049" y="2648"/>
                </a:lnTo>
                <a:lnTo>
                  <a:pt x="24709" y="2105"/>
                </a:lnTo>
                <a:lnTo>
                  <a:pt x="24370" y="1629"/>
                </a:lnTo>
                <a:lnTo>
                  <a:pt x="23895" y="1222"/>
                </a:lnTo>
                <a:lnTo>
                  <a:pt x="23352" y="951"/>
                </a:lnTo>
                <a:lnTo>
                  <a:pt x="22741" y="747"/>
                </a:lnTo>
                <a:lnTo>
                  <a:pt x="22062" y="679"/>
                </a:lnTo>
                <a:close/>
                <a:moveTo>
                  <a:pt x="22062" y="543"/>
                </a:moveTo>
                <a:lnTo>
                  <a:pt x="22741" y="611"/>
                </a:lnTo>
                <a:lnTo>
                  <a:pt x="23419" y="815"/>
                </a:lnTo>
                <a:lnTo>
                  <a:pt x="23963" y="1086"/>
                </a:lnTo>
                <a:lnTo>
                  <a:pt x="24438" y="1494"/>
                </a:lnTo>
                <a:lnTo>
                  <a:pt x="24845" y="2037"/>
                </a:lnTo>
                <a:lnTo>
                  <a:pt x="25184" y="2580"/>
                </a:lnTo>
                <a:lnTo>
                  <a:pt x="25388" y="3191"/>
                </a:lnTo>
                <a:lnTo>
                  <a:pt x="25456" y="3870"/>
                </a:lnTo>
                <a:lnTo>
                  <a:pt x="25456" y="50776"/>
                </a:lnTo>
                <a:lnTo>
                  <a:pt x="25388" y="51454"/>
                </a:lnTo>
                <a:lnTo>
                  <a:pt x="25184" y="52065"/>
                </a:lnTo>
                <a:lnTo>
                  <a:pt x="24845" y="52676"/>
                </a:lnTo>
                <a:lnTo>
                  <a:pt x="24438" y="53151"/>
                </a:lnTo>
                <a:lnTo>
                  <a:pt x="23963" y="53559"/>
                </a:lnTo>
                <a:lnTo>
                  <a:pt x="23419" y="53898"/>
                </a:lnTo>
                <a:lnTo>
                  <a:pt x="22741" y="54102"/>
                </a:lnTo>
                <a:lnTo>
                  <a:pt x="22062" y="54170"/>
                </a:lnTo>
                <a:lnTo>
                  <a:pt x="3938" y="54170"/>
                </a:lnTo>
                <a:lnTo>
                  <a:pt x="3259" y="54102"/>
                </a:lnTo>
                <a:lnTo>
                  <a:pt x="2580" y="53898"/>
                </a:lnTo>
                <a:lnTo>
                  <a:pt x="2037" y="53559"/>
                </a:lnTo>
                <a:lnTo>
                  <a:pt x="1562" y="53151"/>
                </a:lnTo>
                <a:lnTo>
                  <a:pt x="1154" y="52676"/>
                </a:lnTo>
                <a:lnTo>
                  <a:pt x="815" y="52065"/>
                </a:lnTo>
                <a:lnTo>
                  <a:pt x="611" y="51454"/>
                </a:lnTo>
                <a:lnTo>
                  <a:pt x="543" y="50776"/>
                </a:lnTo>
                <a:lnTo>
                  <a:pt x="543" y="3870"/>
                </a:lnTo>
                <a:lnTo>
                  <a:pt x="611" y="3191"/>
                </a:lnTo>
                <a:lnTo>
                  <a:pt x="815" y="2580"/>
                </a:lnTo>
                <a:lnTo>
                  <a:pt x="1154" y="2037"/>
                </a:lnTo>
                <a:lnTo>
                  <a:pt x="1562" y="1494"/>
                </a:lnTo>
                <a:lnTo>
                  <a:pt x="2037" y="1086"/>
                </a:lnTo>
                <a:lnTo>
                  <a:pt x="2580" y="815"/>
                </a:lnTo>
                <a:lnTo>
                  <a:pt x="3259" y="611"/>
                </a:lnTo>
                <a:lnTo>
                  <a:pt x="3938" y="543"/>
                </a:lnTo>
                <a:close/>
                <a:moveTo>
                  <a:pt x="3938" y="0"/>
                </a:moveTo>
                <a:lnTo>
                  <a:pt x="3123" y="68"/>
                </a:lnTo>
                <a:lnTo>
                  <a:pt x="2444" y="272"/>
                </a:lnTo>
                <a:lnTo>
                  <a:pt x="1765" y="611"/>
                </a:lnTo>
                <a:lnTo>
                  <a:pt x="1154" y="1154"/>
                </a:lnTo>
                <a:lnTo>
                  <a:pt x="679" y="1697"/>
                </a:lnTo>
                <a:lnTo>
                  <a:pt x="272" y="2376"/>
                </a:lnTo>
                <a:lnTo>
                  <a:pt x="68" y="3123"/>
                </a:lnTo>
                <a:lnTo>
                  <a:pt x="0" y="3870"/>
                </a:lnTo>
                <a:lnTo>
                  <a:pt x="0" y="50776"/>
                </a:lnTo>
                <a:lnTo>
                  <a:pt x="68" y="51522"/>
                </a:lnTo>
                <a:lnTo>
                  <a:pt x="272" y="52269"/>
                </a:lnTo>
                <a:lnTo>
                  <a:pt x="679" y="52948"/>
                </a:lnTo>
                <a:lnTo>
                  <a:pt x="1154" y="53559"/>
                </a:lnTo>
                <a:lnTo>
                  <a:pt x="1765" y="54034"/>
                </a:lnTo>
                <a:lnTo>
                  <a:pt x="2444" y="54373"/>
                </a:lnTo>
                <a:lnTo>
                  <a:pt x="3123" y="54645"/>
                </a:lnTo>
                <a:lnTo>
                  <a:pt x="3938" y="54713"/>
                </a:lnTo>
                <a:lnTo>
                  <a:pt x="22062" y="54713"/>
                </a:lnTo>
                <a:lnTo>
                  <a:pt x="22876" y="54645"/>
                </a:lnTo>
                <a:lnTo>
                  <a:pt x="23555" y="54373"/>
                </a:lnTo>
                <a:lnTo>
                  <a:pt x="24234" y="54034"/>
                </a:lnTo>
                <a:lnTo>
                  <a:pt x="24845" y="53559"/>
                </a:lnTo>
                <a:lnTo>
                  <a:pt x="25320" y="52948"/>
                </a:lnTo>
                <a:lnTo>
                  <a:pt x="25727" y="52269"/>
                </a:lnTo>
                <a:lnTo>
                  <a:pt x="25931" y="51522"/>
                </a:lnTo>
                <a:lnTo>
                  <a:pt x="25999" y="50776"/>
                </a:lnTo>
                <a:lnTo>
                  <a:pt x="25999" y="3870"/>
                </a:lnTo>
                <a:lnTo>
                  <a:pt x="25931" y="3123"/>
                </a:lnTo>
                <a:lnTo>
                  <a:pt x="25727" y="2376"/>
                </a:lnTo>
                <a:lnTo>
                  <a:pt x="25320" y="1697"/>
                </a:lnTo>
                <a:lnTo>
                  <a:pt x="24845" y="1154"/>
                </a:lnTo>
                <a:lnTo>
                  <a:pt x="24234" y="611"/>
                </a:lnTo>
                <a:lnTo>
                  <a:pt x="23555" y="272"/>
                </a:lnTo>
                <a:lnTo>
                  <a:pt x="22876" y="68"/>
                </a:lnTo>
                <a:lnTo>
                  <a:pt x="22062" y="0"/>
                </a:lnTo>
                <a:close/>
              </a:path>
            </a:pathLst>
          </a:cu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latin typeface="Titillium Web"/>
              <a:ea typeface="Titillium Web"/>
              <a:cs typeface="Titillium Web"/>
              <a:sym typeface="Titillium Web"/>
            </a:endParaRPr>
          </a:p>
        </p:txBody>
      </p:sp>
      <p:pic>
        <p:nvPicPr>
          <p:cNvPr descr="1-Content@2x.png" id="426" name="Shape 426"/>
          <p:cNvPicPr preferRelativeResize="0"/>
          <p:nvPr/>
        </p:nvPicPr>
        <p:blipFill>
          <a:blip r:embed="rId3">
            <a:alphaModFix/>
          </a:blip>
          <a:stretch>
            <a:fillRect/>
          </a:stretch>
        </p:blipFill>
        <p:spPr>
          <a:xfrm>
            <a:off x="242719" y="2344915"/>
            <a:ext cx="1674600" cy="2930487"/>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FEFEF"/>
        </a:solidFill>
      </p:bgPr>
    </p:bg>
    <p:spTree>
      <p:nvGrpSpPr>
        <p:cNvPr id="994" name="Shape 994"/>
        <p:cNvGrpSpPr/>
        <p:nvPr/>
      </p:nvGrpSpPr>
      <p:grpSpPr>
        <a:xfrm>
          <a:off x="0" y="0"/>
          <a:ext cx="0" cy="0"/>
          <a:chOff x="0" y="0"/>
          <a:chExt cx="0" cy="0"/>
        </a:xfrm>
      </p:grpSpPr>
      <p:sp>
        <p:nvSpPr>
          <p:cNvPr id="995" name="Shape 995"/>
          <p:cNvSpPr/>
          <p:nvPr/>
        </p:nvSpPr>
        <p:spPr>
          <a:xfrm>
            <a:off x="12275" y="0"/>
            <a:ext cx="9144000" cy="3447300"/>
          </a:xfrm>
          <a:prstGeom prst="rect">
            <a:avLst/>
          </a:prstGeom>
          <a:solidFill>
            <a:srgbClr val="9772B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96" name="Shape 996"/>
          <p:cNvSpPr txBox="1"/>
          <p:nvPr>
            <p:ph idx="4294967295" type="ctrTitle"/>
          </p:nvPr>
        </p:nvSpPr>
        <p:spPr>
          <a:xfrm>
            <a:off x="503000" y="1806325"/>
            <a:ext cx="8190000" cy="1546500"/>
          </a:xfrm>
          <a:prstGeom prst="rect">
            <a:avLst/>
          </a:prstGeom>
        </p:spPr>
        <p:txBody>
          <a:bodyPr anchorCtr="0" anchor="b" bIns="91425" lIns="91425" rIns="91425" tIns="91425">
            <a:noAutofit/>
          </a:bodyPr>
          <a:lstStyle/>
          <a:p>
            <a:pPr lvl="0" rtl="0" algn="ctr">
              <a:spcBef>
                <a:spcPts val="600"/>
              </a:spcBef>
              <a:buClr>
                <a:schemeClr val="dk1"/>
              </a:buClr>
              <a:buSzPct val="30555"/>
              <a:buFont typeface="Arial"/>
              <a:buNone/>
            </a:pPr>
            <a:br>
              <a:rPr b="1" lang="en" sz="3600">
                <a:solidFill>
                  <a:srgbClr val="FFFFFF"/>
                </a:solidFill>
                <a:latin typeface="Open Sans"/>
                <a:ea typeface="Open Sans"/>
                <a:cs typeface="Open Sans"/>
                <a:sym typeface="Open Sans"/>
              </a:rPr>
            </a:br>
            <a:r>
              <a:rPr b="1" lang="en" sz="3600">
                <a:solidFill>
                  <a:srgbClr val="FFFFFF"/>
                </a:solidFill>
                <a:latin typeface="Open Sans"/>
                <a:ea typeface="Open Sans"/>
                <a:cs typeface="Open Sans"/>
                <a:sym typeface="Open Sans"/>
              </a:rPr>
              <a:t>Design DD for parallel trends</a:t>
            </a:r>
          </a:p>
        </p:txBody>
      </p:sp>
      <p:sp>
        <p:nvSpPr>
          <p:cNvPr id="997" name="Shape 997"/>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pic>
        <p:nvPicPr>
          <p:cNvPr id="998" name="Shape 998"/>
          <p:cNvPicPr preferRelativeResize="0"/>
          <p:nvPr/>
        </p:nvPicPr>
        <p:blipFill>
          <a:blip r:embed="rId3">
            <a:alphaModFix/>
          </a:blip>
          <a:stretch>
            <a:fillRect/>
          </a:stretch>
        </p:blipFill>
        <p:spPr>
          <a:xfrm>
            <a:off x="8512850" y="165300"/>
            <a:ext cx="524700" cy="524700"/>
          </a:xfrm>
          <a:prstGeom prst="rect">
            <a:avLst/>
          </a:prstGeom>
          <a:noFill/>
          <a:ln>
            <a:noFill/>
          </a:ln>
        </p:spPr>
      </p:pic>
      <p:sp>
        <p:nvSpPr>
          <p:cNvPr id="999" name="Shape 999"/>
          <p:cNvSpPr txBox="1"/>
          <p:nvPr/>
        </p:nvSpPr>
        <p:spPr>
          <a:xfrm>
            <a:off x="793500" y="3634925"/>
            <a:ext cx="8085900" cy="2097000"/>
          </a:xfrm>
          <a:prstGeom prst="rect">
            <a:avLst/>
          </a:prstGeom>
          <a:noFill/>
          <a:ln>
            <a:noFill/>
          </a:ln>
        </p:spPr>
        <p:txBody>
          <a:bodyPr anchorCtr="0" anchor="t" bIns="91425" lIns="91425" rIns="91425" tIns="91425">
            <a:noAutofit/>
          </a:bodyPr>
          <a:lstStyle/>
          <a:p>
            <a:pPr indent="-381000" lvl="0" marL="457200" rtl="0">
              <a:spcBef>
                <a:spcPts val="0"/>
              </a:spcBef>
              <a:buSzPct val="100000"/>
              <a:buAutoNum type="arabicPeriod"/>
            </a:pPr>
            <a:r>
              <a:rPr lang="en" sz="2400"/>
              <a:t>Set-up: stratified randomization, matched pairs</a:t>
            </a:r>
          </a:p>
          <a:p>
            <a:pPr indent="-381000" lvl="0" marL="457200" rtl="0">
              <a:spcBef>
                <a:spcPts val="0"/>
              </a:spcBef>
              <a:buSzPct val="100000"/>
              <a:buAutoNum type="arabicPeriod"/>
            </a:pPr>
            <a:r>
              <a:rPr lang="en" sz="2400"/>
              <a:t>Check: parallel trends ex ante</a:t>
            </a: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FEFEF"/>
        </a:solidFill>
      </p:bgPr>
    </p:bg>
    <p:spTree>
      <p:nvGrpSpPr>
        <p:cNvPr id="1003" name="Shape 1003"/>
        <p:cNvGrpSpPr/>
        <p:nvPr/>
      </p:nvGrpSpPr>
      <p:grpSpPr>
        <a:xfrm>
          <a:off x="0" y="0"/>
          <a:ext cx="0" cy="0"/>
          <a:chOff x="0" y="0"/>
          <a:chExt cx="0" cy="0"/>
        </a:xfrm>
      </p:grpSpPr>
      <p:sp>
        <p:nvSpPr>
          <p:cNvPr id="1004" name="Shape 1004"/>
          <p:cNvSpPr txBox="1"/>
          <p:nvPr>
            <p:ph type="title"/>
          </p:nvPr>
        </p:nvSpPr>
        <p:spPr>
          <a:xfrm>
            <a:off x="1634700" y="503300"/>
            <a:ext cx="7299900" cy="860400"/>
          </a:xfrm>
          <a:prstGeom prst="rect">
            <a:avLst/>
          </a:prstGeom>
        </p:spPr>
        <p:txBody>
          <a:bodyPr anchorCtr="0" anchor="b" bIns="91425" lIns="91425" rIns="91425" tIns="91425">
            <a:noAutofit/>
          </a:bodyPr>
          <a:lstStyle/>
          <a:p>
            <a:pPr lvl="0" rtl="0">
              <a:spcBef>
                <a:spcPts val="0"/>
              </a:spcBef>
              <a:buNone/>
            </a:pPr>
            <a:r>
              <a:rPr b="1" lang="en" sz="1800">
                <a:latin typeface="Open Sans"/>
                <a:ea typeface="Open Sans"/>
                <a:cs typeface="Open Sans"/>
                <a:sym typeface="Open Sans"/>
              </a:rPr>
              <a:t>Method 3:</a:t>
            </a:r>
            <a:r>
              <a:rPr lang="en"/>
              <a:t> </a:t>
            </a:r>
            <a:br>
              <a:rPr lang="en"/>
            </a:br>
            <a:r>
              <a:rPr lang="en">
                <a:solidFill>
                  <a:srgbClr val="9772B2"/>
                </a:solidFill>
              </a:rPr>
              <a:t>Internal Validity in DD</a:t>
            </a:r>
          </a:p>
        </p:txBody>
      </p:sp>
      <p:sp>
        <p:nvSpPr>
          <p:cNvPr id="1005" name="Shape 1005"/>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1006" name="Shape 1006"/>
          <p:cNvSpPr/>
          <p:nvPr/>
        </p:nvSpPr>
        <p:spPr>
          <a:xfrm rot="-5400000">
            <a:off x="1151304" y="3564758"/>
            <a:ext cx="138300" cy="68100"/>
          </a:xfrm>
          <a:prstGeom prst="triangle">
            <a:avLst>
              <a:gd fmla="val 50000" name="adj"/>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1007" name="Shape 1007"/>
          <p:cNvSpPr txBox="1"/>
          <p:nvPr/>
        </p:nvSpPr>
        <p:spPr>
          <a:xfrm>
            <a:off x="-1" y="1139066"/>
            <a:ext cx="1241700" cy="1198800"/>
          </a:xfrm>
          <a:prstGeom prst="rect">
            <a:avLst/>
          </a:prstGeom>
          <a:noFill/>
          <a:ln>
            <a:noFill/>
          </a:ln>
        </p:spPr>
        <p:txBody>
          <a:bodyPr anchorCtr="0" anchor="t" bIns="91425" lIns="91425" rIns="91425" tIns="91425">
            <a:noAutofit/>
          </a:bodyPr>
          <a:lstStyle/>
          <a:p>
            <a:pPr lvl="0" rtl="0" algn="r">
              <a:spcBef>
                <a:spcPts val="0"/>
              </a:spcBef>
              <a:buNone/>
            </a:pPr>
            <a:r>
              <a:rPr b="1" lang="en" sz="1000">
                <a:solidFill>
                  <a:srgbClr val="FFFFFF"/>
                </a:solidFill>
                <a:latin typeface="Open Sans"/>
                <a:ea typeface="Open Sans"/>
                <a:cs typeface="Open Sans"/>
                <a:sym typeface="Open Sans"/>
              </a:rPr>
              <a:t>Method 1: </a:t>
            </a:r>
            <a:r>
              <a:rPr lang="en" sz="1000">
                <a:solidFill>
                  <a:srgbClr val="FFFFFF"/>
                </a:solidFill>
                <a:latin typeface="Open Sans"/>
                <a:ea typeface="Open Sans"/>
                <a:cs typeface="Open Sans"/>
                <a:sym typeface="Open Sans"/>
              </a:rPr>
              <a:t>Controlled Regression</a:t>
            </a:r>
          </a:p>
        </p:txBody>
      </p:sp>
      <p:sp>
        <p:nvSpPr>
          <p:cNvPr id="1008" name="Shape 1008"/>
          <p:cNvSpPr txBox="1"/>
          <p:nvPr/>
        </p:nvSpPr>
        <p:spPr>
          <a:xfrm>
            <a:off x="17927" y="2257500"/>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2: </a:t>
            </a:r>
            <a:r>
              <a:rPr lang="en" sz="1000">
                <a:solidFill>
                  <a:srgbClr val="FFFFFF"/>
                </a:solidFill>
                <a:latin typeface="Open Sans"/>
                <a:ea typeface="Open Sans"/>
                <a:cs typeface="Open Sans"/>
                <a:sym typeface="Open Sans"/>
              </a:rPr>
              <a:t>Regression Discontinuity Design</a:t>
            </a:r>
          </a:p>
        </p:txBody>
      </p:sp>
      <p:sp>
        <p:nvSpPr>
          <p:cNvPr id="1009" name="Shape 1009"/>
          <p:cNvSpPr txBox="1"/>
          <p:nvPr/>
        </p:nvSpPr>
        <p:spPr>
          <a:xfrm>
            <a:off x="17927" y="3375963"/>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3: </a:t>
            </a:r>
            <a:r>
              <a:rPr lang="en" sz="1000">
                <a:solidFill>
                  <a:srgbClr val="FFFFFF"/>
                </a:solidFill>
                <a:latin typeface="Open Sans"/>
                <a:ea typeface="Open Sans"/>
                <a:cs typeface="Open Sans"/>
                <a:sym typeface="Open Sans"/>
              </a:rPr>
              <a:t>Difference-in-</a:t>
            </a:r>
            <a:br>
              <a:rPr lang="en" sz="1000">
                <a:solidFill>
                  <a:srgbClr val="FFFFFF"/>
                </a:solidFill>
                <a:latin typeface="Open Sans"/>
                <a:ea typeface="Open Sans"/>
                <a:cs typeface="Open Sans"/>
                <a:sym typeface="Open Sans"/>
              </a:rPr>
            </a:br>
            <a:r>
              <a:rPr lang="en" sz="1000">
                <a:solidFill>
                  <a:srgbClr val="FFFFFF"/>
                </a:solidFill>
                <a:latin typeface="Open Sans"/>
                <a:ea typeface="Open Sans"/>
                <a:cs typeface="Open Sans"/>
                <a:sym typeface="Open Sans"/>
              </a:rPr>
              <a:t>Differences</a:t>
            </a:r>
          </a:p>
          <a:p>
            <a:pPr lvl="0" rtl="0" algn="r">
              <a:spcBef>
                <a:spcPts val="0"/>
              </a:spcBef>
              <a:buNone/>
            </a:pPr>
            <a:r>
              <a:t/>
            </a:r>
            <a:endParaRPr b="1" sz="1000">
              <a:solidFill>
                <a:srgbClr val="FFFFFF"/>
              </a:solidFill>
              <a:latin typeface="Open Sans"/>
              <a:ea typeface="Open Sans"/>
              <a:cs typeface="Open Sans"/>
              <a:sym typeface="Open Sans"/>
            </a:endParaRPr>
          </a:p>
        </p:txBody>
      </p:sp>
      <p:sp>
        <p:nvSpPr>
          <p:cNvPr id="1010" name="Shape 1010"/>
          <p:cNvSpPr txBox="1"/>
          <p:nvPr/>
        </p:nvSpPr>
        <p:spPr>
          <a:xfrm>
            <a:off x="7671" y="4494427"/>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4: </a:t>
            </a:r>
            <a:r>
              <a:rPr lang="en" sz="1000">
                <a:solidFill>
                  <a:srgbClr val="FFFFFF"/>
                </a:solidFill>
                <a:latin typeface="Open Sans"/>
                <a:ea typeface="Open Sans"/>
                <a:cs typeface="Open Sans"/>
                <a:sym typeface="Open Sans"/>
              </a:rPr>
              <a:t>Fixed Effects Regression</a:t>
            </a:r>
          </a:p>
          <a:p>
            <a:pPr lvl="0" rtl="0" algn="r">
              <a:spcBef>
                <a:spcPts val="0"/>
              </a:spcBef>
              <a:buNone/>
            </a:pPr>
            <a:r>
              <a:t/>
            </a:r>
            <a:endParaRPr b="1" sz="1000">
              <a:solidFill>
                <a:srgbClr val="FFFFFF"/>
              </a:solidFill>
              <a:latin typeface="Open Sans"/>
              <a:ea typeface="Open Sans"/>
              <a:cs typeface="Open Sans"/>
              <a:sym typeface="Open Sans"/>
            </a:endParaRPr>
          </a:p>
        </p:txBody>
      </p:sp>
      <p:sp>
        <p:nvSpPr>
          <p:cNvPr id="1011" name="Shape 1011"/>
          <p:cNvSpPr txBox="1"/>
          <p:nvPr/>
        </p:nvSpPr>
        <p:spPr>
          <a:xfrm>
            <a:off x="0" y="5498600"/>
            <a:ext cx="1242300" cy="1198800"/>
          </a:xfrm>
          <a:prstGeom prst="rect">
            <a:avLst/>
          </a:prstGeom>
          <a:noFill/>
          <a:ln>
            <a:noFill/>
          </a:ln>
        </p:spPr>
        <p:txBody>
          <a:bodyPr anchorCtr="0" anchor="t" bIns="91425" lIns="91425" rIns="91425" tIns="91425">
            <a:noAutofit/>
          </a:bodyPr>
          <a:lstStyle/>
          <a:p>
            <a:pPr lvl="0" rtl="0" algn="r">
              <a:spcBef>
                <a:spcPts val="0"/>
              </a:spcBef>
              <a:buNone/>
            </a:pPr>
            <a:r>
              <a:rPr b="1" lang="en" sz="1000">
                <a:solidFill>
                  <a:srgbClr val="FFFFFF"/>
                </a:solidFill>
                <a:latin typeface="Open Sans"/>
                <a:ea typeface="Open Sans"/>
                <a:cs typeface="Open Sans"/>
                <a:sym typeface="Open Sans"/>
              </a:rPr>
              <a:t>Method 5: </a:t>
            </a:r>
            <a:r>
              <a:rPr lang="en" sz="1000">
                <a:solidFill>
                  <a:srgbClr val="FFFFFF"/>
                </a:solidFill>
                <a:latin typeface="Open Sans"/>
                <a:ea typeface="Open Sans"/>
                <a:cs typeface="Open Sans"/>
                <a:sym typeface="Open Sans"/>
              </a:rPr>
              <a:t>Instrumental Variables</a:t>
            </a:r>
            <a:r>
              <a:rPr b="1" lang="en" sz="1000">
                <a:solidFill>
                  <a:srgbClr val="FFFFFF"/>
                </a:solidFill>
                <a:latin typeface="Open Sans"/>
                <a:ea typeface="Open Sans"/>
                <a:cs typeface="Open Sans"/>
                <a:sym typeface="Open Sans"/>
              </a:rPr>
              <a:t> </a:t>
            </a:r>
          </a:p>
        </p:txBody>
      </p:sp>
      <p:sp>
        <p:nvSpPr>
          <p:cNvPr id="1012" name="Shape 1012"/>
          <p:cNvSpPr txBox="1"/>
          <p:nvPr>
            <p:ph idx="1" type="body"/>
          </p:nvPr>
        </p:nvSpPr>
        <p:spPr>
          <a:xfrm>
            <a:off x="1634700" y="1324200"/>
            <a:ext cx="7299900" cy="5373300"/>
          </a:xfrm>
          <a:prstGeom prst="rect">
            <a:avLst/>
          </a:prstGeom>
        </p:spPr>
        <p:txBody>
          <a:bodyPr anchorCtr="0" anchor="t" bIns="91425" lIns="91425" rIns="91425" tIns="91425">
            <a:noAutofit/>
          </a:bodyPr>
          <a:lstStyle/>
          <a:p>
            <a:pPr lvl="0" rtl="0">
              <a:spcBef>
                <a:spcPts val="0"/>
              </a:spcBef>
              <a:buNone/>
            </a:pPr>
            <a:r>
              <a:rPr b="1" lang="en" sz="2400">
                <a:solidFill>
                  <a:schemeClr val="dk1"/>
                </a:solidFill>
              </a:rPr>
              <a:t>Post roll-out:</a:t>
            </a:r>
          </a:p>
          <a:p>
            <a:pPr lvl="0" rtl="0">
              <a:spcBef>
                <a:spcPts val="0"/>
              </a:spcBef>
              <a:buNone/>
            </a:pPr>
            <a:r>
              <a:t/>
            </a:r>
            <a:endParaRPr sz="2400">
              <a:solidFill>
                <a:schemeClr val="dk1"/>
              </a:solidFill>
            </a:endParaRPr>
          </a:p>
          <a:p>
            <a:pPr lvl="0" rtl="0">
              <a:spcBef>
                <a:spcPts val="0"/>
              </a:spcBef>
              <a:buNone/>
            </a:pPr>
            <a:r>
              <a:rPr i="1" lang="en" sz="2400">
                <a:solidFill>
                  <a:schemeClr val="dk1"/>
                </a:solidFill>
              </a:rPr>
              <a:t>Problem 1</a:t>
            </a:r>
            <a:r>
              <a:rPr b="1" lang="en" sz="2400">
                <a:solidFill>
                  <a:schemeClr val="dk1"/>
                </a:solidFill>
              </a:rPr>
              <a:t>: </a:t>
            </a:r>
            <a:r>
              <a:rPr lang="en" sz="2400">
                <a:solidFill>
                  <a:srgbClr val="2A73CC"/>
                </a:solidFill>
              </a:rPr>
              <a:t>Confounder(s) in certain treatment or control market(s)</a:t>
            </a:r>
            <a:r>
              <a:rPr lang="en" sz="2400">
                <a:solidFill>
                  <a:schemeClr val="dk1"/>
                </a:solidFill>
              </a:rPr>
              <a:t>, e.g., launch localized payments</a:t>
            </a:r>
          </a:p>
          <a:p>
            <a:pPr lvl="0" rtl="0">
              <a:spcBef>
                <a:spcPts val="0"/>
              </a:spcBef>
              <a:buNone/>
            </a:pPr>
            <a:r>
              <a:t/>
            </a:r>
            <a:endParaRPr sz="2400">
              <a:solidFill>
                <a:schemeClr val="dk1"/>
              </a:solidFill>
            </a:endParaRPr>
          </a:p>
          <a:p>
            <a:pPr lvl="0" rtl="0">
              <a:spcBef>
                <a:spcPts val="0"/>
              </a:spcBef>
              <a:buNone/>
            </a:pPr>
            <a:r>
              <a:rPr i="1" lang="en" sz="2400">
                <a:solidFill>
                  <a:schemeClr val="dk1"/>
                </a:solidFill>
              </a:rPr>
              <a:t>Solution 1</a:t>
            </a:r>
            <a:r>
              <a:rPr lang="en" sz="2400">
                <a:solidFill>
                  <a:schemeClr val="dk1"/>
                </a:solidFill>
              </a:rPr>
              <a:t>: Exclude those observations.</a:t>
            </a:r>
          </a:p>
        </p:txBody>
      </p:sp>
      <p:pic>
        <p:nvPicPr>
          <p:cNvPr id="1013" name="Shape 1013"/>
          <p:cNvPicPr preferRelativeResize="0"/>
          <p:nvPr/>
        </p:nvPicPr>
        <p:blipFill>
          <a:blip r:embed="rId3">
            <a:alphaModFix/>
          </a:blip>
          <a:stretch>
            <a:fillRect/>
          </a:stretch>
        </p:blipFill>
        <p:spPr>
          <a:xfrm>
            <a:off x="8497524" y="158667"/>
            <a:ext cx="437077" cy="437077"/>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FEFEF"/>
        </a:solidFill>
      </p:bgPr>
    </p:bg>
    <p:spTree>
      <p:nvGrpSpPr>
        <p:cNvPr id="1017" name="Shape 1017"/>
        <p:cNvGrpSpPr/>
        <p:nvPr/>
      </p:nvGrpSpPr>
      <p:grpSpPr>
        <a:xfrm>
          <a:off x="0" y="0"/>
          <a:ext cx="0" cy="0"/>
          <a:chOff x="0" y="0"/>
          <a:chExt cx="0" cy="0"/>
        </a:xfrm>
      </p:grpSpPr>
      <p:sp>
        <p:nvSpPr>
          <p:cNvPr id="1018" name="Shape 1018"/>
          <p:cNvSpPr txBox="1"/>
          <p:nvPr>
            <p:ph type="title"/>
          </p:nvPr>
        </p:nvSpPr>
        <p:spPr>
          <a:xfrm>
            <a:off x="1634700" y="503300"/>
            <a:ext cx="7299900" cy="860400"/>
          </a:xfrm>
          <a:prstGeom prst="rect">
            <a:avLst/>
          </a:prstGeom>
        </p:spPr>
        <p:txBody>
          <a:bodyPr anchorCtr="0" anchor="b" bIns="91425" lIns="91425" rIns="91425" tIns="91425">
            <a:noAutofit/>
          </a:bodyPr>
          <a:lstStyle/>
          <a:p>
            <a:pPr lvl="0" rtl="0">
              <a:spcBef>
                <a:spcPts val="0"/>
              </a:spcBef>
              <a:buNone/>
            </a:pPr>
            <a:r>
              <a:rPr b="1" lang="en" sz="1800">
                <a:latin typeface="Open Sans"/>
                <a:ea typeface="Open Sans"/>
                <a:cs typeface="Open Sans"/>
                <a:sym typeface="Open Sans"/>
              </a:rPr>
              <a:t>Method 3:</a:t>
            </a:r>
            <a:r>
              <a:rPr lang="en"/>
              <a:t> </a:t>
            </a:r>
            <a:br>
              <a:rPr lang="en"/>
            </a:br>
            <a:r>
              <a:rPr lang="en">
                <a:solidFill>
                  <a:srgbClr val="9772B2"/>
                </a:solidFill>
              </a:rPr>
              <a:t>Internal Validity in DD</a:t>
            </a:r>
          </a:p>
        </p:txBody>
      </p:sp>
      <p:sp>
        <p:nvSpPr>
          <p:cNvPr id="1019" name="Shape 1019"/>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1020" name="Shape 1020"/>
          <p:cNvSpPr/>
          <p:nvPr/>
        </p:nvSpPr>
        <p:spPr>
          <a:xfrm rot="-5400000">
            <a:off x="1151304" y="3564758"/>
            <a:ext cx="138300" cy="68100"/>
          </a:xfrm>
          <a:prstGeom prst="triangle">
            <a:avLst>
              <a:gd fmla="val 50000" name="adj"/>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1021" name="Shape 1021"/>
          <p:cNvSpPr txBox="1"/>
          <p:nvPr/>
        </p:nvSpPr>
        <p:spPr>
          <a:xfrm>
            <a:off x="-1" y="1139066"/>
            <a:ext cx="1241700" cy="1198800"/>
          </a:xfrm>
          <a:prstGeom prst="rect">
            <a:avLst/>
          </a:prstGeom>
          <a:noFill/>
          <a:ln>
            <a:noFill/>
          </a:ln>
        </p:spPr>
        <p:txBody>
          <a:bodyPr anchorCtr="0" anchor="t" bIns="91425" lIns="91425" rIns="91425" tIns="91425">
            <a:noAutofit/>
          </a:bodyPr>
          <a:lstStyle/>
          <a:p>
            <a:pPr lvl="0" rtl="0" algn="r">
              <a:spcBef>
                <a:spcPts val="0"/>
              </a:spcBef>
              <a:buNone/>
            </a:pPr>
            <a:r>
              <a:rPr b="1" lang="en" sz="1000">
                <a:solidFill>
                  <a:srgbClr val="FFFFFF"/>
                </a:solidFill>
                <a:latin typeface="Open Sans"/>
                <a:ea typeface="Open Sans"/>
                <a:cs typeface="Open Sans"/>
                <a:sym typeface="Open Sans"/>
              </a:rPr>
              <a:t>Method 1: </a:t>
            </a:r>
            <a:r>
              <a:rPr lang="en" sz="1000">
                <a:solidFill>
                  <a:srgbClr val="FFFFFF"/>
                </a:solidFill>
                <a:latin typeface="Open Sans"/>
                <a:ea typeface="Open Sans"/>
                <a:cs typeface="Open Sans"/>
                <a:sym typeface="Open Sans"/>
              </a:rPr>
              <a:t>Controlled Regression</a:t>
            </a:r>
          </a:p>
        </p:txBody>
      </p:sp>
      <p:sp>
        <p:nvSpPr>
          <p:cNvPr id="1022" name="Shape 1022"/>
          <p:cNvSpPr txBox="1"/>
          <p:nvPr/>
        </p:nvSpPr>
        <p:spPr>
          <a:xfrm>
            <a:off x="17927" y="2257500"/>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2: </a:t>
            </a:r>
            <a:r>
              <a:rPr lang="en" sz="1000">
                <a:solidFill>
                  <a:srgbClr val="FFFFFF"/>
                </a:solidFill>
                <a:latin typeface="Open Sans"/>
                <a:ea typeface="Open Sans"/>
                <a:cs typeface="Open Sans"/>
                <a:sym typeface="Open Sans"/>
              </a:rPr>
              <a:t>Regression Discontinuity Design</a:t>
            </a:r>
          </a:p>
        </p:txBody>
      </p:sp>
      <p:sp>
        <p:nvSpPr>
          <p:cNvPr id="1023" name="Shape 1023"/>
          <p:cNvSpPr txBox="1"/>
          <p:nvPr/>
        </p:nvSpPr>
        <p:spPr>
          <a:xfrm>
            <a:off x="17927" y="3375963"/>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3: </a:t>
            </a:r>
            <a:r>
              <a:rPr lang="en" sz="1000">
                <a:solidFill>
                  <a:srgbClr val="FFFFFF"/>
                </a:solidFill>
                <a:latin typeface="Open Sans"/>
                <a:ea typeface="Open Sans"/>
                <a:cs typeface="Open Sans"/>
                <a:sym typeface="Open Sans"/>
              </a:rPr>
              <a:t>Difference-in-</a:t>
            </a:r>
            <a:br>
              <a:rPr lang="en" sz="1000">
                <a:solidFill>
                  <a:srgbClr val="FFFFFF"/>
                </a:solidFill>
                <a:latin typeface="Open Sans"/>
                <a:ea typeface="Open Sans"/>
                <a:cs typeface="Open Sans"/>
                <a:sym typeface="Open Sans"/>
              </a:rPr>
            </a:br>
            <a:r>
              <a:rPr lang="en" sz="1000">
                <a:solidFill>
                  <a:srgbClr val="FFFFFF"/>
                </a:solidFill>
                <a:latin typeface="Open Sans"/>
                <a:ea typeface="Open Sans"/>
                <a:cs typeface="Open Sans"/>
                <a:sym typeface="Open Sans"/>
              </a:rPr>
              <a:t>Differences</a:t>
            </a:r>
          </a:p>
          <a:p>
            <a:pPr lvl="0" rtl="0" algn="r">
              <a:spcBef>
                <a:spcPts val="0"/>
              </a:spcBef>
              <a:buNone/>
            </a:pPr>
            <a:r>
              <a:t/>
            </a:r>
            <a:endParaRPr b="1" sz="1000">
              <a:solidFill>
                <a:srgbClr val="FFFFFF"/>
              </a:solidFill>
              <a:latin typeface="Open Sans"/>
              <a:ea typeface="Open Sans"/>
              <a:cs typeface="Open Sans"/>
              <a:sym typeface="Open Sans"/>
            </a:endParaRPr>
          </a:p>
        </p:txBody>
      </p:sp>
      <p:sp>
        <p:nvSpPr>
          <p:cNvPr id="1024" name="Shape 1024"/>
          <p:cNvSpPr txBox="1"/>
          <p:nvPr/>
        </p:nvSpPr>
        <p:spPr>
          <a:xfrm>
            <a:off x="7671" y="4494427"/>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4: </a:t>
            </a:r>
            <a:r>
              <a:rPr lang="en" sz="1000">
                <a:solidFill>
                  <a:srgbClr val="FFFFFF"/>
                </a:solidFill>
                <a:latin typeface="Open Sans"/>
                <a:ea typeface="Open Sans"/>
                <a:cs typeface="Open Sans"/>
                <a:sym typeface="Open Sans"/>
              </a:rPr>
              <a:t>Fixed Effects Regression</a:t>
            </a:r>
          </a:p>
          <a:p>
            <a:pPr lvl="0" rtl="0" algn="r">
              <a:spcBef>
                <a:spcPts val="0"/>
              </a:spcBef>
              <a:buNone/>
            </a:pPr>
            <a:r>
              <a:t/>
            </a:r>
            <a:endParaRPr b="1" sz="1000">
              <a:solidFill>
                <a:srgbClr val="FFFFFF"/>
              </a:solidFill>
              <a:latin typeface="Open Sans"/>
              <a:ea typeface="Open Sans"/>
              <a:cs typeface="Open Sans"/>
              <a:sym typeface="Open Sans"/>
            </a:endParaRPr>
          </a:p>
        </p:txBody>
      </p:sp>
      <p:sp>
        <p:nvSpPr>
          <p:cNvPr id="1025" name="Shape 1025"/>
          <p:cNvSpPr txBox="1"/>
          <p:nvPr/>
        </p:nvSpPr>
        <p:spPr>
          <a:xfrm>
            <a:off x="0" y="5498600"/>
            <a:ext cx="1242300" cy="1198800"/>
          </a:xfrm>
          <a:prstGeom prst="rect">
            <a:avLst/>
          </a:prstGeom>
          <a:noFill/>
          <a:ln>
            <a:noFill/>
          </a:ln>
        </p:spPr>
        <p:txBody>
          <a:bodyPr anchorCtr="0" anchor="t" bIns="91425" lIns="91425" rIns="91425" tIns="91425">
            <a:noAutofit/>
          </a:bodyPr>
          <a:lstStyle/>
          <a:p>
            <a:pPr lvl="0" rtl="0" algn="r">
              <a:spcBef>
                <a:spcPts val="0"/>
              </a:spcBef>
              <a:buNone/>
            </a:pPr>
            <a:r>
              <a:rPr b="1" lang="en" sz="1000">
                <a:solidFill>
                  <a:srgbClr val="FFFFFF"/>
                </a:solidFill>
                <a:latin typeface="Open Sans"/>
                <a:ea typeface="Open Sans"/>
                <a:cs typeface="Open Sans"/>
                <a:sym typeface="Open Sans"/>
              </a:rPr>
              <a:t>Method 5: </a:t>
            </a:r>
            <a:r>
              <a:rPr lang="en" sz="1000">
                <a:solidFill>
                  <a:srgbClr val="FFFFFF"/>
                </a:solidFill>
                <a:latin typeface="Open Sans"/>
                <a:ea typeface="Open Sans"/>
                <a:cs typeface="Open Sans"/>
                <a:sym typeface="Open Sans"/>
              </a:rPr>
              <a:t>Instrumental Variables</a:t>
            </a:r>
            <a:r>
              <a:rPr b="1" lang="en" sz="1000">
                <a:solidFill>
                  <a:srgbClr val="FFFFFF"/>
                </a:solidFill>
                <a:latin typeface="Open Sans"/>
                <a:ea typeface="Open Sans"/>
                <a:cs typeface="Open Sans"/>
                <a:sym typeface="Open Sans"/>
              </a:rPr>
              <a:t> </a:t>
            </a:r>
          </a:p>
        </p:txBody>
      </p:sp>
      <p:sp>
        <p:nvSpPr>
          <p:cNvPr id="1026" name="Shape 1026"/>
          <p:cNvSpPr txBox="1"/>
          <p:nvPr>
            <p:ph idx="1" type="body"/>
          </p:nvPr>
        </p:nvSpPr>
        <p:spPr>
          <a:xfrm>
            <a:off x="1634700" y="1324200"/>
            <a:ext cx="7299900" cy="5373300"/>
          </a:xfrm>
          <a:prstGeom prst="rect">
            <a:avLst/>
          </a:prstGeom>
        </p:spPr>
        <p:txBody>
          <a:bodyPr anchorCtr="0" anchor="t" bIns="91425" lIns="91425" rIns="91425" tIns="91425">
            <a:noAutofit/>
          </a:bodyPr>
          <a:lstStyle/>
          <a:p>
            <a:pPr lvl="0" rtl="0">
              <a:spcBef>
                <a:spcPts val="0"/>
              </a:spcBef>
              <a:buNone/>
            </a:pPr>
            <a:r>
              <a:rPr b="1" lang="en" sz="2400">
                <a:solidFill>
                  <a:schemeClr val="dk1"/>
                </a:solidFill>
              </a:rPr>
              <a:t>Post roll-out (cont):</a:t>
            </a:r>
          </a:p>
          <a:p>
            <a:pPr lvl="0" rtl="0">
              <a:spcBef>
                <a:spcPts val="0"/>
              </a:spcBef>
              <a:buNone/>
            </a:pPr>
            <a:r>
              <a:t/>
            </a:r>
            <a:endParaRPr sz="2400">
              <a:solidFill>
                <a:schemeClr val="dk1"/>
              </a:solidFill>
            </a:endParaRPr>
          </a:p>
          <a:p>
            <a:pPr lvl="0">
              <a:spcBef>
                <a:spcPts val="0"/>
              </a:spcBef>
              <a:buNone/>
            </a:pPr>
            <a:r>
              <a:rPr i="1" lang="en" sz="2400">
                <a:solidFill>
                  <a:schemeClr val="dk1"/>
                </a:solidFill>
              </a:rPr>
              <a:t>Problem 2:</a:t>
            </a:r>
            <a:r>
              <a:rPr b="1" lang="en" sz="2400">
                <a:solidFill>
                  <a:schemeClr val="dk1"/>
                </a:solidFill>
              </a:rPr>
              <a:t> </a:t>
            </a:r>
            <a:r>
              <a:rPr lang="en" sz="2400">
                <a:solidFill>
                  <a:srgbClr val="2A73CC"/>
                </a:solidFill>
              </a:rPr>
              <a:t>Confounder(s) in subset of treatment </a:t>
            </a:r>
            <a:r>
              <a:rPr b="1" lang="en" sz="2400">
                <a:solidFill>
                  <a:srgbClr val="2A73CC"/>
                </a:solidFill>
              </a:rPr>
              <a:t>and</a:t>
            </a:r>
            <a:r>
              <a:rPr lang="en" sz="2400">
                <a:solidFill>
                  <a:srgbClr val="2A73CC"/>
                </a:solidFill>
              </a:rPr>
              <a:t> control market(s)</a:t>
            </a:r>
            <a:r>
              <a:rPr lang="en" sz="2400">
                <a:solidFill>
                  <a:schemeClr val="dk1"/>
                </a:solidFill>
              </a:rPr>
              <a:t>, e.g., Euro value plunges</a:t>
            </a:r>
          </a:p>
          <a:p>
            <a:pPr lvl="0">
              <a:spcBef>
                <a:spcPts val="0"/>
              </a:spcBef>
              <a:buClr>
                <a:schemeClr val="dk1"/>
              </a:buClr>
              <a:buSzPct val="45833"/>
              <a:buFont typeface="Arial"/>
              <a:buNone/>
            </a:pPr>
            <a:r>
              <a:t/>
            </a:r>
            <a:endParaRPr sz="2400">
              <a:solidFill>
                <a:schemeClr val="dk1"/>
              </a:solidFill>
            </a:endParaRPr>
          </a:p>
          <a:p>
            <a:pPr lvl="0">
              <a:spcBef>
                <a:spcPts val="0"/>
              </a:spcBef>
              <a:buClr>
                <a:schemeClr val="dk1"/>
              </a:buClr>
              <a:buSzPct val="45833"/>
              <a:buFont typeface="Arial"/>
              <a:buNone/>
            </a:pPr>
            <a:r>
              <a:rPr i="1" lang="en" sz="2400">
                <a:solidFill>
                  <a:schemeClr val="dk1"/>
                </a:solidFill>
              </a:rPr>
              <a:t>Solution 2:</a:t>
            </a:r>
            <a:r>
              <a:rPr lang="en" sz="2400">
                <a:solidFill>
                  <a:schemeClr val="dk1"/>
                </a:solidFill>
              </a:rPr>
              <a:t> Difference-in-Difference-in-Difference</a:t>
            </a:r>
          </a:p>
          <a:p>
            <a:pPr lvl="0" rtl="0">
              <a:spcBef>
                <a:spcPts val="0"/>
              </a:spcBef>
              <a:buNone/>
            </a:pPr>
            <a:r>
              <a:t/>
            </a:r>
            <a:endParaRPr i="1" sz="2400">
              <a:solidFill>
                <a:schemeClr val="dk1"/>
              </a:solidFill>
            </a:endParaRPr>
          </a:p>
        </p:txBody>
      </p:sp>
      <p:pic>
        <p:nvPicPr>
          <p:cNvPr id="1027" name="Shape 1027"/>
          <p:cNvPicPr preferRelativeResize="0"/>
          <p:nvPr/>
        </p:nvPicPr>
        <p:blipFill>
          <a:blip r:embed="rId3">
            <a:alphaModFix/>
          </a:blip>
          <a:stretch>
            <a:fillRect/>
          </a:stretch>
        </p:blipFill>
        <p:spPr>
          <a:xfrm>
            <a:off x="8497524" y="175792"/>
            <a:ext cx="437077" cy="437077"/>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FEFEF"/>
        </a:solidFill>
      </p:bgPr>
    </p:bg>
    <p:spTree>
      <p:nvGrpSpPr>
        <p:cNvPr id="1031" name="Shape 1031"/>
        <p:cNvGrpSpPr/>
        <p:nvPr/>
      </p:nvGrpSpPr>
      <p:grpSpPr>
        <a:xfrm>
          <a:off x="0" y="0"/>
          <a:ext cx="0" cy="0"/>
          <a:chOff x="0" y="0"/>
          <a:chExt cx="0" cy="0"/>
        </a:xfrm>
      </p:grpSpPr>
      <p:sp>
        <p:nvSpPr>
          <p:cNvPr id="1032" name="Shape 1032"/>
          <p:cNvSpPr/>
          <p:nvPr/>
        </p:nvSpPr>
        <p:spPr>
          <a:xfrm>
            <a:off x="12275" y="0"/>
            <a:ext cx="9144000" cy="3447300"/>
          </a:xfrm>
          <a:prstGeom prst="rect">
            <a:avLst/>
          </a:prstGeom>
          <a:solidFill>
            <a:srgbClr val="9772B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33" name="Shape 1033"/>
          <p:cNvSpPr txBox="1"/>
          <p:nvPr>
            <p:ph idx="4294967295" type="ctrTitle"/>
          </p:nvPr>
        </p:nvSpPr>
        <p:spPr>
          <a:xfrm>
            <a:off x="503000" y="1806325"/>
            <a:ext cx="8190000" cy="1546500"/>
          </a:xfrm>
          <a:prstGeom prst="rect">
            <a:avLst/>
          </a:prstGeom>
        </p:spPr>
        <p:txBody>
          <a:bodyPr anchorCtr="0" anchor="b" bIns="91425" lIns="91425" rIns="91425" tIns="91425">
            <a:noAutofit/>
          </a:bodyPr>
          <a:lstStyle/>
          <a:p>
            <a:pPr lvl="0" rtl="0" algn="ctr">
              <a:spcBef>
                <a:spcPts val="600"/>
              </a:spcBef>
              <a:buClr>
                <a:schemeClr val="dk1"/>
              </a:buClr>
              <a:buSzPct val="30555"/>
              <a:buFont typeface="Arial"/>
              <a:buNone/>
            </a:pPr>
            <a:br>
              <a:rPr b="1" lang="en" sz="3600">
                <a:solidFill>
                  <a:srgbClr val="FFFFFF"/>
                </a:solidFill>
                <a:latin typeface="Open Sans"/>
                <a:ea typeface="Open Sans"/>
                <a:cs typeface="Open Sans"/>
                <a:sym typeface="Open Sans"/>
              </a:rPr>
            </a:br>
            <a:r>
              <a:rPr b="1" lang="en" sz="3600">
                <a:solidFill>
                  <a:srgbClr val="FFFFFF"/>
                </a:solidFill>
                <a:latin typeface="Open Sans"/>
                <a:ea typeface="Open Sans"/>
                <a:cs typeface="Open Sans"/>
                <a:sym typeface="Open Sans"/>
              </a:rPr>
              <a:t>Consider excluding confounded observations, or triple differencing</a:t>
            </a:r>
          </a:p>
        </p:txBody>
      </p:sp>
      <p:sp>
        <p:nvSpPr>
          <p:cNvPr id="1034" name="Shape 1034"/>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pic>
        <p:nvPicPr>
          <p:cNvPr id="1035" name="Shape 1035"/>
          <p:cNvPicPr preferRelativeResize="0"/>
          <p:nvPr/>
        </p:nvPicPr>
        <p:blipFill>
          <a:blip r:embed="rId3">
            <a:alphaModFix/>
          </a:blip>
          <a:stretch>
            <a:fillRect/>
          </a:stretch>
        </p:blipFill>
        <p:spPr>
          <a:xfrm>
            <a:off x="8512850" y="165300"/>
            <a:ext cx="524700" cy="5247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FEFEF"/>
        </a:solidFill>
      </p:bgPr>
    </p:bg>
    <p:spTree>
      <p:nvGrpSpPr>
        <p:cNvPr id="1039" name="Shape 1039"/>
        <p:cNvGrpSpPr/>
        <p:nvPr/>
      </p:nvGrpSpPr>
      <p:grpSpPr>
        <a:xfrm>
          <a:off x="0" y="0"/>
          <a:ext cx="0" cy="0"/>
          <a:chOff x="0" y="0"/>
          <a:chExt cx="0" cy="0"/>
        </a:xfrm>
      </p:grpSpPr>
      <p:sp>
        <p:nvSpPr>
          <p:cNvPr id="1040" name="Shape 1040"/>
          <p:cNvSpPr txBox="1"/>
          <p:nvPr>
            <p:ph idx="4294967295" type="title"/>
          </p:nvPr>
        </p:nvSpPr>
        <p:spPr>
          <a:xfrm>
            <a:off x="140800" y="503300"/>
            <a:ext cx="8793900" cy="1256700"/>
          </a:xfrm>
          <a:prstGeom prst="rect">
            <a:avLst/>
          </a:prstGeom>
        </p:spPr>
        <p:txBody>
          <a:bodyPr anchorCtr="0" anchor="b" bIns="91425" lIns="91425" rIns="91425" tIns="91425">
            <a:noAutofit/>
          </a:bodyPr>
          <a:lstStyle/>
          <a:p>
            <a:pPr lvl="0" rtl="0">
              <a:spcBef>
                <a:spcPts val="0"/>
              </a:spcBef>
              <a:buNone/>
            </a:pPr>
            <a:r>
              <a:rPr lang="en"/>
              <a:t>Note on </a:t>
            </a:r>
            <a:r>
              <a:rPr lang="en">
                <a:solidFill>
                  <a:srgbClr val="2A73CC"/>
                </a:solidFill>
              </a:rPr>
              <a:t>Validity </a:t>
            </a:r>
            <a:r>
              <a:rPr lang="en">
                <a:solidFill>
                  <a:schemeClr val="dk1"/>
                </a:solidFill>
              </a:rPr>
              <a:t>- </a:t>
            </a:r>
            <a:r>
              <a:rPr b="1" lang="en">
                <a:solidFill>
                  <a:schemeClr val="dk1"/>
                </a:solidFill>
              </a:rPr>
              <a:t>Difference-in-Differences</a:t>
            </a:r>
          </a:p>
        </p:txBody>
      </p:sp>
      <p:sp>
        <p:nvSpPr>
          <p:cNvPr id="1041" name="Shape 1041"/>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graphicFrame>
        <p:nvGraphicFramePr>
          <p:cNvPr id="1042" name="Shape 1042"/>
          <p:cNvGraphicFramePr/>
          <p:nvPr/>
        </p:nvGraphicFramePr>
        <p:xfrm>
          <a:off x="140790" y="1760075"/>
          <a:ext cx="3000000" cy="3000000"/>
        </p:xfrm>
        <a:graphic>
          <a:graphicData uri="http://schemas.openxmlformats.org/drawingml/2006/table">
            <a:tbl>
              <a:tblPr>
                <a:noFill/>
                <a:tableStyleId>{75D4F22D-3D51-4BD7-AE51-DFB9DEF3CFAC}</a:tableStyleId>
              </a:tblPr>
              <a:tblGrid>
                <a:gridCol w="1805250"/>
                <a:gridCol w="3083075"/>
                <a:gridCol w="3706350"/>
              </a:tblGrid>
              <a:tr h="678525">
                <a:tc>
                  <a:txBody>
                    <a:bodyPr>
                      <a:noAutofit/>
                    </a:bodyPr>
                    <a:lstStyle/>
                    <a:p>
                      <a:pPr lvl="0" rtl="0">
                        <a:spcBef>
                          <a:spcPts val="0"/>
                        </a:spcBef>
                        <a:buNone/>
                      </a:pPr>
                      <a:r>
                        <a:rPr b="1" lang="en" sz="2400">
                          <a:solidFill>
                            <a:srgbClr val="FFFFFF"/>
                          </a:solidFill>
                          <a:latin typeface="Open Sans"/>
                          <a:ea typeface="Open Sans"/>
                          <a:cs typeface="Open Sans"/>
                          <a:sym typeface="Open Sans"/>
                        </a:rPr>
                        <a:t>Type</a:t>
                      </a:r>
                    </a:p>
                  </a:txBody>
                  <a:tcPr marT="121900" marB="121900" marR="91425" marL="91425">
                    <a:lnL cap="flat" cmpd="sng" w="28575">
                      <a:solidFill>
                        <a:srgbClr val="9E9E9E"/>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28575">
                      <a:solidFill>
                        <a:srgbClr val="9E9E9E"/>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rgbClr val="9772B2"/>
                    </a:solidFill>
                  </a:tcPr>
                </a:tc>
                <a:tc>
                  <a:txBody>
                    <a:bodyPr>
                      <a:noAutofit/>
                    </a:bodyPr>
                    <a:lstStyle/>
                    <a:p>
                      <a:pPr lvl="0" rtl="0">
                        <a:spcBef>
                          <a:spcPts val="0"/>
                        </a:spcBef>
                        <a:buNone/>
                      </a:pPr>
                      <a:r>
                        <a:rPr b="1" lang="en" sz="2400">
                          <a:solidFill>
                            <a:srgbClr val="FFFFFF"/>
                          </a:solidFill>
                          <a:latin typeface="Open Sans"/>
                          <a:ea typeface="Open Sans"/>
                          <a:cs typeface="Open Sans"/>
                          <a:sym typeface="Open Sans"/>
                        </a:rPr>
                        <a:t>Definition</a:t>
                      </a:r>
                    </a:p>
                  </a:txBody>
                  <a:tcPr marT="121900" marB="121900"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28575">
                      <a:solidFill>
                        <a:srgbClr val="9E9E9E"/>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rgbClr val="9772B2"/>
                    </a:solidFill>
                  </a:tcPr>
                </a:tc>
                <a:tc>
                  <a:txBody>
                    <a:bodyPr>
                      <a:noAutofit/>
                    </a:bodyPr>
                    <a:lstStyle/>
                    <a:p>
                      <a:pPr lvl="0" rtl="0">
                        <a:spcBef>
                          <a:spcPts val="0"/>
                        </a:spcBef>
                        <a:buNone/>
                      </a:pPr>
                      <a:r>
                        <a:rPr b="1" lang="en" sz="2400">
                          <a:solidFill>
                            <a:srgbClr val="FFFFFF"/>
                          </a:solidFill>
                          <a:latin typeface="Open Sans"/>
                          <a:ea typeface="Open Sans"/>
                          <a:cs typeface="Open Sans"/>
                          <a:sym typeface="Open Sans"/>
                        </a:rPr>
                        <a:t>Assumptions</a:t>
                      </a:r>
                    </a:p>
                  </a:txBody>
                  <a:tcPr marT="121900" marB="121900" marR="91425" marL="91425">
                    <a:lnL cap="flat" cmpd="sng" w="9525">
                      <a:solidFill>
                        <a:srgbClr val="9E9E9E">
                          <a:alpha val="0"/>
                        </a:srgbClr>
                      </a:solidFill>
                      <a:prstDash val="solid"/>
                      <a:round/>
                      <a:headEnd len="med" w="med" type="none"/>
                      <a:tailEnd len="med" w="med" type="none"/>
                    </a:lnL>
                    <a:lnR cap="flat" cmpd="sng" w="28575">
                      <a:solidFill>
                        <a:srgbClr val="9E9E9E"/>
                      </a:solidFill>
                      <a:prstDash val="solid"/>
                      <a:round/>
                      <a:headEnd len="med" w="med" type="none"/>
                      <a:tailEnd len="med" w="med" type="none"/>
                    </a:lnR>
                    <a:lnT cap="flat" cmpd="sng" w="28575">
                      <a:solidFill>
                        <a:srgbClr val="9E9E9E"/>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rgbClr val="9772B2"/>
                    </a:solidFill>
                  </a:tcPr>
                </a:tc>
              </a:tr>
              <a:tr h="1113375">
                <a:tc>
                  <a:txBody>
                    <a:bodyPr>
                      <a:noAutofit/>
                    </a:bodyPr>
                    <a:lstStyle/>
                    <a:p>
                      <a:pPr lvl="0" rtl="0">
                        <a:spcBef>
                          <a:spcPts val="0"/>
                        </a:spcBef>
                        <a:buNone/>
                      </a:pPr>
                      <a:r>
                        <a:rPr lang="en" sz="2400">
                          <a:solidFill>
                            <a:srgbClr val="9E9E9E"/>
                          </a:solidFill>
                          <a:latin typeface="Open Sans"/>
                          <a:ea typeface="Open Sans"/>
                          <a:cs typeface="Open Sans"/>
                          <a:sym typeface="Open Sans"/>
                        </a:rPr>
                        <a:t>Internal validity</a:t>
                      </a:r>
                    </a:p>
                  </a:txBody>
                  <a:tcPr marT="121900" marB="121900" marR="91425" marL="91425">
                    <a:lnL cap="flat" cmpd="sng" w="28575">
                      <a:solidFill>
                        <a:srgbClr val="9E9E9E"/>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rgbClr val="FFFFFF"/>
                    </a:solidFill>
                  </a:tcPr>
                </a:tc>
                <a:tc>
                  <a:txBody>
                    <a:bodyPr>
                      <a:noAutofit/>
                    </a:bodyPr>
                    <a:lstStyle/>
                    <a:p>
                      <a:pPr lvl="0" rtl="0">
                        <a:spcBef>
                          <a:spcPts val="0"/>
                        </a:spcBef>
                        <a:buNone/>
                      </a:pPr>
                      <a:r>
                        <a:rPr lang="en" sz="2400">
                          <a:solidFill>
                            <a:srgbClr val="9E9E9E"/>
                          </a:solidFill>
                          <a:latin typeface="Open Sans"/>
                          <a:ea typeface="Open Sans"/>
                          <a:cs typeface="Open Sans"/>
                          <a:sym typeface="Open Sans"/>
                        </a:rPr>
                        <a:t>Unbiased for subpopulation studied</a:t>
                      </a:r>
                    </a:p>
                  </a:txBody>
                  <a:tcPr marT="121900" marB="121900"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rgbClr val="FFFFFF"/>
                    </a:solidFill>
                  </a:tcPr>
                </a:tc>
                <a:tc>
                  <a:txBody>
                    <a:bodyPr>
                      <a:noAutofit/>
                    </a:bodyPr>
                    <a:lstStyle/>
                    <a:p>
                      <a:pPr lvl="0" rtl="0">
                        <a:spcBef>
                          <a:spcPts val="0"/>
                        </a:spcBef>
                        <a:buNone/>
                      </a:pPr>
                      <a:r>
                        <a:rPr lang="en" sz="2400">
                          <a:solidFill>
                            <a:srgbClr val="9E9E9E"/>
                          </a:solidFill>
                          <a:latin typeface="Open Sans"/>
                          <a:ea typeface="Open Sans"/>
                          <a:cs typeface="Open Sans"/>
                          <a:sym typeface="Open Sans"/>
                        </a:rPr>
                        <a:t>Parallel trends</a:t>
                      </a:r>
                    </a:p>
                  </a:txBody>
                  <a:tcPr marT="121900" marB="121900" marR="91425" marL="91425">
                    <a:lnL cap="flat" cmpd="sng" w="9525">
                      <a:solidFill>
                        <a:srgbClr val="9E9E9E">
                          <a:alpha val="0"/>
                        </a:srgbClr>
                      </a:solidFill>
                      <a:prstDash val="solid"/>
                      <a:round/>
                      <a:headEnd len="med" w="med" type="none"/>
                      <a:tailEnd len="med" w="med" type="none"/>
                    </a:lnL>
                    <a:lnR cap="flat" cmpd="sng" w="28575">
                      <a:solidFill>
                        <a:srgbClr val="9E9E9E"/>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rgbClr val="FFFFFF"/>
                    </a:solidFill>
                  </a:tcPr>
                </a:tc>
              </a:tr>
              <a:tr h="1113375">
                <a:tc>
                  <a:txBody>
                    <a:bodyPr>
                      <a:noAutofit/>
                    </a:bodyPr>
                    <a:lstStyle/>
                    <a:p>
                      <a:pPr lvl="0" rtl="0">
                        <a:spcBef>
                          <a:spcPts val="0"/>
                        </a:spcBef>
                        <a:buNone/>
                      </a:pPr>
                      <a:r>
                        <a:rPr lang="en" sz="2400">
                          <a:solidFill>
                            <a:srgbClr val="2A73CC"/>
                          </a:solidFill>
                          <a:latin typeface="Open Sans"/>
                          <a:ea typeface="Open Sans"/>
                          <a:cs typeface="Open Sans"/>
                          <a:sym typeface="Open Sans"/>
                        </a:rPr>
                        <a:t>External</a:t>
                      </a:r>
                      <a:r>
                        <a:rPr lang="en" sz="2400">
                          <a:latin typeface="Open Sans"/>
                          <a:ea typeface="Open Sans"/>
                          <a:cs typeface="Open Sans"/>
                          <a:sym typeface="Open Sans"/>
                        </a:rPr>
                        <a:t> validity</a:t>
                      </a:r>
                    </a:p>
                  </a:txBody>
                  <a:tcPr marT="121900" marB="121900" marR="91425" marL="91425">
                    <a:lnL cap="flat" cmpd="sng" w="28575">
                      <a:solidFill>
                        <a:srgbClr val="9E9E9E"/>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28575">
                      <a:solidFill>
                        <a:srgbClr val="9E9E9E"/>
                      </a:solidFill>
                      <a:prstDash val="solid"/>
                      <a:round/>
                      <a:headEnd len="med" w="med" type="none"/>
                      <a:tailEnd len="med" w="med" type="none"/>
                    </a:lnB>
                    <a:solidFill>
                      <a:srgbClr val="FFFFFF"/>
                    </a:solidFill>
                  </a:tcPr>
                </a:tc>
                <a:tc>
                  <a:txBody>
                    <a:bodyPr>
                      <a:noAutofit/>
                    </a:bodyPr>
                    <a:lstStyle/>
                    <a:p>
                      <a:pPr lvl="0" rtl="0">
                        <a:spcBef>
                          <a:spcPts val="0"/>
                        </a:spcBef>
                        <a:buNone/>
                      </a:pPr>
                      <a:r>
                        <a:rPr lang="en" sz="2400">
                          <a:latin typeface="Open Sans"/>
                          <a:ea typeface="Open Sans"/>
                          <a:cs typeface="Open Sans"/>
                          <a:sym typeface="Open Sans"/>
                        </a:rPr>
                        <a:t>Unbiased for </a:t>
                      </a:r>
                      <a:r>
                        <a:rPr lang="en" sz="2400">
                          <a:solidFill>
                            <a:srgbClr val="2A73CC"/>
                          </a:solidFill>
                          <a:latin typeface="Open Sans"/>
                          <a:ea typeface="Open Sans"/>
                          <a:cs typeface="Open Sans"/>
                          <a:sym typeface="Open Sans"/>
                        </a:rPr>
                        <a:t>full population</a:t>
                      </a:r>
                    </a:p>
                  </a:txBody>
                  <a:tcPr marT="121900" marB="121900"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28575">
                      <a:solidFill>
                        <a:srgbClr val="9E9E9E"/>
                      </a:solidFill>
                      <a:prstDash val="solid"/>
                      <a:round/>
                      <a:headEnd len="med" w="med" type="none"/>
                      <a:tailEnd len="med" w="med" type="none"/>
                    </a:lnB>
                    <a:solidFill>
                      <a:srgbClr val="FFFFFF"/>
                    </a:solidFill>
                  </a:tcPr>
                </a:tc>
                <a:tc>
                  <a:txBody>
                    <a:bodyPr>
                      <a:noAutofit/>
                    </a:bodyPr>
                    <a:lstStyle/>
                    <a:p>
                      <a:pPr lvl="0">
                        <a:spcBef>
                          <a:spcPts val="0"/>
                        </a:spcBef>
                        <a:buClr>
                          <a:schemeClr val="dk1"/>
                        </a:buClr>
                        <a:buSzPct val="45833"/>
                        <a:buFont typeface="Arial"/>
                        <a:buNone/>
                      </a:pPr>
                      <a:r>
                        <a:rPr lang="en" sz="2400">
                          <a:solidFill>
                            <a:srgbClr val="2A73CC"/>
                          </a:solidFill>
                          <a:latin typeface="Open Sans"/>
                          <a:ea typeface="Open Sans"/>
                          <a:cs typeface="Open Sans"/>
                          <a:sym typeface="Open Sans"/>
                        </a:rPr>
                        <a:t>Homogeneous treatment effect</a:t>
                      </a:r>
                    </a:p>
                    <a:p>
                      <a:pPr lvl="0" rtl="0">
                        <a:spcBef>
                          <a:spcPts val="0"/>
                        </a:spcBef>
                        <a:buNone/>
                      </a:pPr>
                      <a:r>
                        <a:t/>
                      </a:r>
                      <a:endParaRPr sz="2400">
                        <a:solidFill>
                          <a:srgbClr val="2A73CC"/>
                        </a:solidFill>
                        <a:latin typeface="Open Sans"/>
                        <a:ea typeface="Open Sans"/>
                        <a:cs typeface="Open Sans"/>
                        <a:sym typeface="Open Sans"/>
                      </a:endParaRPr>
                    </a:p>
                  </a:txBody>
                  <a:tcPr marT="121900" marB="121900" marR="91425" marL="91425">
                    <a:lnL cap="flat" cmpd="sng" w="9525">
                      <a:solidFill>
                        <a:srgbClr val="9E9E9E">
                          <a:alpha val="0"/>
                        </a:srgbClr>
                      </a:solidFill>
                      <a:prstDash val="solid"/>
                      <a:round/>
                      <a:headEnd len="med" w="med" type="none"/>
                      <a:tailEnd len="med" w="med" type="none"/>
                    </a:lnL>
                    <a:lnR cap="flat" cmpd="sng" w="28575">
                      <a:solidFill>
                        <a:srgbClr val="9E9E9E"/>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28575">
                      <a:solidFill>
                        <a:srgbClr val="9E9E9E"/>
                      </a:solidFill>
                      <a:prstDash val="solid"/>
                      <a:round/>
                      <a:headEnd len="med" w="med" type="none"/>
                      <a:tailEnd len="med" w="med" type="none"/>
                    </a:lnB>
                    <a:solidFill>
                      <a:srgbClr val="FFFFFF"/>
                    </a:solidFill>
                  </a:tcPr>
                </a:tc>
              </a:tr>
            </a:tbl>
          </a:graphicData>
        </a:graphic>
      </p:graphicFrame>
      <p:pic>
        <p:nvPicPr>
          <p:cNvPr id="1043" name="Shape 1043"/>
          <p:cNvPicPr preferRelativeResize="0"/>
          <p:nvPr/>
        </p:nvPicPr>
        <p:blipFill>
          <a:blip r:embed="rId3">
            <a:alphaModFix/>
          </a:blip>
          <a:stretch>
            <a:fillRect/>
          </a:stretch>
        </p:blipFill>
        <p:spPr>
          <a:xfrm>
            <a:off x="1260854" y="4279338"/>
            <a:ext cx="437077" cy="437077"/>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FEFEF"/>
        </a:solidFill>
      </p:bgPr>
    </p:bg>
    <p:spTree>
      <p:nvGrpSpPr>
        <p:cNvPr id="1047" name="Shape 1047"/>
        <p:cNvGrpSpPr/>
        <p:nvPr/>
      </p:nvGrpSpPr>
      <p:grpSpPr>
        <a:xfrm>
          <a:off x="0" y="0"/>
          <a:ext cx="0" cy="0"/>
          <a:chOff x="0" y="0"/>
          <a:chExt cx="0" cy="0"/>
        </a:xfrm>
      </p:grpSpPr>
      <p:sp>
        <p:nvSpPr>
          <p:cNvPr id="1048" name="Shape 1048"/>
          <p:cNvSpPr txBox="1"/>
          <p:nvPr>
            <p:ph type="title"/>
          </p:nvPr>
        </p:nvSpPr>
        <p:spPr>
          <a:xfrm>
            <a:off x="1634700" y="503300"/>
            <a:ext cx="7299900" cy="860400"/>
          </a:xfrm>
          <a:prstGeom prst="rect">
            <a:avLst/>
          </a:prstGeom>
        </p:spPr>
        <p:txBody>
          <a:bodyPr anchorCtr="0" anchor="b" bIns="91425" lIns="91425" rIns="91425" tIns="91425">
            <a:noAutofit/>
          </a:bodyPr>
          <a:lstStyle/>
          <a:p>
            <a:pPr lvl="0" rtl="0">
              <a:spcBef>
                <a:spcPts val="0"/>
              </a:spcBef>
              <a:buNone/>
            </a:pPr>
            <a:r>
              <a:rPr b="1" lang="en" sz="1800">
                <a:latin typeface="Open Sans"/>
                <a:ea typeface="Open Sans"/>
                <a:cs typeface="Open Sans"/>
                <a:sym typeface="Open Sans"/>
              </a:rPr>
              <a:t>Method 3:</a:t>
            </a:r>
            <a:r>
              <a:rPr lang="en"/>
              <a:t> </a:t>
            </a:r>
            <a:br>
              <a:rPr lang="en"/>
            </a:br>
            <a:r>
              <a:rPr lang="en">
                <a:solidFill>
                  <a:srgbClr val="9772B2"/>
                </a:solidFill>
              </a:rPr>
              <a:t>External Validity in DD</a:t>
            </a:r>
          </a:p>
        </p:txBody>
      </p:sp>
      <p:sp>
        <p:nvSpPr>
          <p:cNvPr id="1049" name="Shape 1049"/>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1050" name="Shape 1050"/>
          <p:cNvSpPr/>
          <p:nvPr/>
        </p:nvSpPr>
        <p:spPr>
          <a:xfrm rot="-5400000">
            <a:off x="1151304" y="3564758"/>
            <a:ext cx="138300" cy="68100"/>
          </a:xfrm>
          <a:prstGeom prst="triangle">
            <a:avLst>
              <a:gd fmla="val 50000" name="adj"/>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1051" name="Shape 1051"/>
          <p:cNvSpPr txBox="1"/>
          <p:nvPr/>
        </p:nvSpPr>
        <p:spPr>
          <a:xfrm>
            <a:off x="-1" y="1139066"/>
            <a:ext cx="1241700" cy="1198800"/>
          </a:xfrm>
          <a:prstGeom prst="rect">
            <a:avLst/>
          </a:prstGeom>
          <a:noFill/>
          <a:ln>
            <a:noFill/>
          </a:ln>
        </p:spPr>
        <p:txBody>
          <a:bodyPr anchorCtr="0" anchor="t" bIns="91425" lIns="91425" rIns="91425" tIns="91425">
            <a:noAutofit/>
          </a:bodyPr>
          <a:lstStyle/>
          <a:p>
            <a:pPr lvl="0" rtl="0" algn="r">
              <a:spcBef>
                <a:spcPts val="0"/>
              </a:spcBef>
              <a:buNone/>
            </a:pPr>
            <a:r>
              <a:rPr b="1" lang="en" sz="1000">
                <a:solidFill>
                  <a:srgbClr val="FFFFFF"/>
                </a:solidFill>
                <a:latin typeface="Open Sans"/>
                <a:ea typeface="Open Sans"/>
                <a:cs typeface="Open Sans"/>
                <a:sym typeface="Open Sans"/>
              </a:rPr>
              <a:t>Method 1: </a:t>
            </a:r>
            <a:r>
              <a:rPr lang="en" sz="1000">
                <a:solidFill>
                  <a:srgbClr val="FFFFFF"/>
                </a:solidFill>
                <a:latin typeface="Open Sans"/>
                <a:ea typeface="Open Sans"/>
                <a:cs typeface="Open Sans"/>
                <a:sym typeface="Open Sans"/>
              </a:rPr>
              <a:t>Controlled Regression</a:t>
            </a:r>
          </a:p>
        </p:txBody>
      </p:sp>
      <p:sp>
        <p:nvSpPr>
          <p:cNvPr id="1052" name="Shape 1052"/>
          <p:cNvSpPr txBox="1"/>
          <p:nvPr/>
        </p:nvSpPr>
        <p:spPr>
          <a:xfrm>
            <a:off x="17927" y="2257500"/>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2: </a:t>
            </a:r>
            <a:r>
              <a:rPr lang="en" sz="1000">
                <a:solidFill>
                  <a:srgbClr val="FFFFFF"/>
                </a:solidFill>
                <a:latin typeface="Open Sans"/>
                <a:ea typeface="Open Sans"/>
                <a:cs typeface="Open Sans"/>
                <a:sym typeface="Open Sans"/>
              </a:rPr>
              <a:t>Regression Discontinuity Design</a:t>
            </a:r>
          </a:p>
        </p:txBody>
      </p:sp>
      <p:sp>
        <p:nvSpPr>
          <p:cNvPr id="1053" name="Shape 1053"/>
          <p:cNvSpPr txBox="1"/>
          <p:nvPr/>
        </p:nvSpPr>
        <p:spPr>
          <a:xfrm>
            <a:off x="17927" y="3375963"/>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3: </a:t>
            </a:r>
            <a:r>
              <a:rPr lang="en" sz="1000">
                <a:solidFill>
                  <a:srgbClr val="FFFFFF"/>
                </a:solidFill>
                <a:latin typeface="Open Sans"/>
                <a:ea typeface="Open Sans"/>
                <a:cs typeface="Open Sans"/>
                <a:sym typeface="Open Sans"/>
              </a:rPr>
              <a:t>Difference-in-</a:t>
            </a:r>
            <a:br>
              <a:rPr lang="en" sz="1000">
                <a:solidFill>
                  <a:srgbClr val="FFFFFF"/>
                </a:solidFill>
                <a:latin typeface="Open Sans"/>
                <a:ea typeface="Open Sans"/>
                <a:cs typeface="Open Sans"/>
                <a:sym typeface="Open Sans"/>
              </a:rPr>
            </a:br>
            <a:r>
              <a:rPr lang="en" sz="1000">
                <a:solidFill>
                  <a:srgbClr val="FFFFFF"/>
                </a:solidFill>
                <a:latin typeface="Open Sans"/>
                <a:ea typeface="Open Sans"/>
                <a:cs typeface="Open Sans"/>
                <a:sym typeface="Open Sans"/>
              </a:rPr>
              <a:t>Differences</a:t>
            </a:r>
          </a:p>
          <a:p>
            <a:pPr lvl="0" rtl="0" algn="r">
              <a:spcBef>
                <a:spcPts val="0"/>
              </a:spcBef>
              <a:buNone/>
            </a:pPr>
            <a:r>
              <a:t/>
            </a:r>
            <a:endParaRPr b="1" sz="1000">
              <a:solidFill>
                <a:srgbClr val="FFFFFF"/>
              </a:solidFill>
              <a:latin typeface="Open Sans"/>
              <a:ea typeface="Open Sans"/>
              <a:cs typeface="Open Sans"/>
              <a:sym typeface="Open Sans"/>
            </a:endParaRPr>
          </a:p>
        </p:txBody>
      </p:sp>
      <p:sp>
        <p:nvSpPr>
          <p:cNvPr id="1054" name="Shape 1054"/>
          <p:cNvSpPr txBox="1"/>
          <p:nvPr/>
        </p:nvSpPr>
        <p:spPr>
          <a:xfrm>
            <a:off x="7671" y="4494427"/>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4: </a:t>
            </a:r>
            <a:r>
              <a:rPr lang="en" sz="1000">
                <a:solidFill>
                  <a:srgbClr val="FFFFFF"/>
                </a:solidFill>
                <a:latin typeface="Open Sans"/>
                <a:ea typeface="Open Sans"/>
                <a:cs typeface="Open Sans"/>
                <a:sym typeface="Open Sans"/>
              </a:rPr>
              <a:t>Fixed Effects Regression</a:t>
            </a:r>
          </a:p>
          <a:p>
            <a:pPr lvl="0" rtl="0" algn="r">
              <a:spcBef>
                <a:spcPts val="0"/>
              </a:spcBef>
              <a:buNone/>
            </a:pPr>
            <a:r>
              <a:t/>
            </a:r>
            <a:endParaRPr b="1" sz="1000">
              <a:solidFill>
                <a:srgbClr val="FFFFFF"/>
              </a:solidFill>
              <a:latin typeface="Open Sans"/>
              <a:ea typeface="Open Sans"/>
              <a:cs typeface="Open Sans"/>
              <a:sym typeface="Open Sans"/>
            </a:endParaRPr>
          </a:p>
        </p:txBody>
      </p:sp>
      <p:sp>
        <p:nvSpPr>
          <p:cNvPr id="1055" name="Shape 1055"/>
          <p:cNvSpPr txBox="1"/>
          <p:nvPr/>
        </p:nvSpPr>
        <p:spPr>
          <a:xfrm>
            <a:off x="0" y="5498600"/>
            <a:ext cx="1242300" cy="1198800"/>
          </a:xfrm>
          <a:prstGeom prst="rect">
            <a:avLst/>
          </a:prstGeom>
          <a:noFill/>
          <a:ln>
            <a:noFill/>
          </a:ln>
        </p:spPr>
        <p:txBody>
          <a:bodyPr anchorCtr="0" anchor="t" bIns="91425" lIns="91425" rIns="91425" tIns="91425">
            <a:noAutofit/>
          </a:bodyPr>
          <a:lstStyle/>
          <a:p>
            <a:pPr lvl="0" rtl="0" algn="r">
              <a:spcBef>
                <a:spcPts val="0"/>
              </a:spcBef>
              <a:buNone/>
            </a:pPr>
            <a:r>
              <a:rPr b="1" lang="en" sz="1000">
                <a:solidFill>
                  <a:srgbClr val="FFFFFF"/>
                </a:solidFill>
                <a:latin typeface="Open Sans"/>
                <a:ea typeface="Open Sans"/>
                <a:cs typeface="Open Sans"/>
                <a:sym typeface="Open Sans"/>
              </a:rPr>
              <a:t>Method 5: </a:t>
            </a:r>
            <a:r>
              <a:rPr lang="en" sz="1000">
                <a:solidFill>
                  <a:srgbClr val="FFFFFF"/>
                </a:solidFill>
                <a:latin typeface="Open Sans"/>
                <a:ea typeface="Open Sans"/>
                <a:cs typeface="Open Sans"/>
                <a:sym typeface="Open Sans"/>
              </a:rPr>
              <a:t>Instrumental Variables</a:t>
            </a:r>
            <a:r>
              <a:rPr b="1" lang="en" sz="1000">
                <a:solidFill>
                  <a:srgbClr val="FFFFFF"/>
                </a:solidFill>
                <a:latin typeface="Open Sans"/>
                <a:ea typeface="Open Sans"/>
                <a:cs typeface="Open Sans"/>
                <a:sym typeface="Open Sans"/>
              </a:rPr>
              <a:t> </a:t>
            </a:r>
          </a:p>
        </p:txBody>
      </p:sp>
      <p:sp>
        <p:nvSpPr>
          <p:cNvPr id="1056" name="Shape 1056"/>
          <p:cNvSpPr txBox="1"/>
          <p:nvPr>
            <p:ph idx="1" type="body"/>
          </p:nvPr>
        </p:nvSpPr>
        <p:spPr>
          <a:xfrm>
            <a:off x="1634700" y="1324200"/>
            <a:ext cx="7299900" cy="3056400"/>
          </a:xfrm>
          <a:prstGeom prst="rect">
            <a:avLst/>
          </a:prstGeom>
        </p:spPr>
        <p:txBody>
          <a:bodyPr anchorCtr="0" anchor="t" bIns="91425" lIns="91425" rIns="91425" tIns="91425">
            <a:noAutofit/>
          </a:bodyPr>
          <a:lstStyle/>
          <a:p>
            <a:pPr lvl="0" rtl="0">
              <a:spcBef>
                <a:spcPts val="0"/>
              </a:spcBef>
              <a:buNone/>
            </a:pPr>
            <a:r>
              <a:rPr b="1" lang="en" sz="2400">
                <a:solidFill>
                  <a:schemeClr val="dk1"/>
                </a:solidFill>
              </a:rPr>
              <a:t>Assumption: </a:t>
            </a:r>
            <a:r>
              <a:rPr lang="en" sz="2400">
                <a:solidFill>
                  <a:srgbClr val="2A73CC"/>
                </a:solidFill>
              </a:rPr>
              <a:t>Homogeneous treatment effects</a:t>
            </a:r>
            <a:r>
              <a:rPr lang="en" sz="2400">
                <a:solidFill>
                  <a:schemeClr val="dk1"/>
                </a:solidFill>
              </a:rPr>
              <a:t>, as with RDD</a:t>
            </a:r>
          </a:p>
          <a:p>
            <a:pPr lvl="0">
              <a:spcBef>
                <a:spcPts val="0"/>
              </a:spcBef>
              <a:buNone/>
            </a:pPr>
            <a:r>
              <a:t/>
            </a:r>
            <a:endParaRPr sz="2400">
              <a:solidFill>
                <a:schemeClr val="dk1"/>
              </a:solidFill>
            </a:endParaRPr>
          </a:p>
          <a:p>
            <a:pPr lvl="0" rtl="0">
              <a:spcBef>
                <a:spcPts val="0"/>
              </a:spcBef>
              <a:buNone/>
            </a:pPr>
            <a:r>
              <a:rPr b="1" lang="en" sz="2400">
                <a:solidFill>
                  <a:schemeClr val="dk1"/>
                </a:solidFill>
              </a:rPr>
              <a:t>Pricing caveat: </a:t>
            </a:r>
            <a:r>
              <a:rPr lang="en" sz="2400">
                <a:solidFill>
                  <a:schemeClr val="dk1"/>
                </a:solidFill>
              </a:rPr>
              <a:t>General Equilibrium? In experiment, users influenced by price </a:t>
            </a:r>
            <a:r>
              <a:rPr i="1" lang="en" sz="2400">
                <a:solidFill>
                  <a:schemeClr val="dk1"/>
                </a:solidFill>
              </a:rPr>
              <a:t>change </a:t>
            </a:r>
          </a:p>
          <a:p>
            <a:pPr indent="-381000" lvl="1" marL="914400" rtl="0">
              <a:spcBef>
                <a:spcPts val="0"/>
              </a:spcBef>
              <a:buClr>
                <a:schemeClr val="dk1"/>
              </a:buClr>
              <a:buSzPct val="100000"/>
            </a:pPr>
            <a:r>
              <a:rPr lang="en" sz="2400">
                <a:solidFill>
                  <a:schemeClr val="dk1"/>
                </a:solidFill>
              </a:rPr>
              <a:t>Can cut on new users only</a:t>
            </a:r>
          </a:p>
          <a:p>
            <a:pPr indent="-381000" lvl="1" marL="914400" rtl="0">
              <a:spcBef>
                <a:spcPts val="0"/>
              </a:spcBef>
              <a:buClr>
                <a:schemeClr val="dk1"/>
              </a:buClr>
              <a:buSzPct val="100000"/>
            </a:pPr>
            <a:r>
              <a:rPr lang="en" sz="2400">
                <a:solidFill>
                  <a:schemeClr val="dk1"/>
                </a:solidFill>
              </a:rPr>
              <a:t>See </a:t>
            </a:r>
            <a:r>
              <a:rPr lang="en" sz="2400" u="sng">
                <a:solidFill>
                  <a:schemeClr val="hlink"/>
                </a:solidFill>
                <a:hlinkClick r:id="rId3"/>
              </a:rPr>
              <a:t>Pricing Post</a:t>
            </a:r>
            <a:r>
              <a:rPr lang="en" sz="2400">
                <a:solidFill>
                  <a:schemeClr val="dk1"/>
                </a:solidFill>
              </a:rPr>
              <a:t> for more pricing tips</a:t>
            </a:r>
          </a:p>
          <a:p>
            <a:pPr lvl="0">
              <a:spcBef>
                <a:spcPts val="0"/>
              </a:spcBef>
              <a:buNone/>
            </a:pPr>
            <a:r>
              <a:t/>
            </a:r>
            <a:endParaRPr b="1" sz="2400">
              <a:solidFill>
                <a:schemeClr val="dk1"/>
              </a:solidFill>
            </a:endParaRPr>
          </a:p>
          <a:p>
            <a:pPr lvl="0">
              <a:spcBef>
                <a:spcPts val="0"/>
              </a:spcBef>
              <a:buNone/>
            </a:pPr>
            <a:r>
              <a:t/>
            </a:r>
            <a:endParaRPr sz="2400">
              <a:solidFill>
                <a:schemeClr val="dk1"/>
              </a:solidFill>
            </a:endParaRPr>
          </a:p>
          <a:p>
            <a:pPr lvl="0">
              <a:spcBef>
                <a:spcPts val="0"/>
              </a:spcBef>
              <a:buNone/>
            </a:pPr>
            <a:r>
              <a:t/>
            </a:r>
            <a:endParaRPr>
              <a:solidFill>
                <a:schemeClr val="dk1"/>
              </a:solidFill>
            </a:endParaRPr>
          </a:p>
          <a:p>
            <a:pPr lvl="0" rtl="0">
              <a:spcBef>
                <a:spcPts val="0"/>
              </a:spcBef>
              <a:buNone/>
            </a:pPr>
            <a:r>
              <a:t/>
            </a:r>
            <a:endParaRPr sz="2400">
              <a:solidFill>
                <a:schemeClr val="dk1"/>
              </a:solidFill>
            </a:endParaRPr>
          </a:p>
        </p:txBody>
      </p:sp>
      <p:pic>
        <p:nvPicPr>
          <p:cNvPr id="1057" name="Shape 1057"/>
          <p:cNvPicPr preferRelativeResize="0"/>
          <p:nvPr/>
        </p:nvPicPr>
        <p:blipFill>
          <a:blip r:embed="rId4">
            <a:alphaModFix/>
          </a:blip>
          <a:stretch>
            <a:fillRect/>
          </a:stretch>
        </p:blipFill>
        <p:spPr>
          <a:xfrm>
            <a:off x="8497529" y="147388"/>
            <a:ext cx="437077" cy="437077"/>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FEFEF"/>
        </a:solidFill>
      </p:bgPr>
    </p:bg>
    <p:spTree>
      <p:nvGrpSpPr>
        <p:cNvPr id="1061" name="Shape 1061"/>
        <p:cNvGrpSpPr/>
        <p:nvPr/>
      </p:nvGrpSpPr>
      <p:grpSpPr>
        <a:xfrm>
          <a:off x="0" y="0"/>
          <a:ext cx="0" cy="0"/>
          <a:chOff x="0" y="0"/>
          <a:chExt cx="0" cy="0"/>
        </a:xfrm>
      </p:grpSpPr>
      <p:sp>
        <p:nvSpPr>
          <p:cNvPr id="1062" name="Shape 1062"/>
          <p:cNvSpPr txBox="1"/>
          <p:nvPr>
            <p:ph type="title"/>
          </p:nvPr>
        </p:nvSpPr>
        <p:spPr>
          <a:xfrm>
            <a:off x="1634700" y="503300"/>
            <a:ext cx="7299900" cy="860400"/>
          </a:xfrm>
          <a:prstGeom prst="rect">
            <a:avLst/>
          </a:prstGeom>
        </p:spPr>
        <p:txBody>
          <a:bodyPr anchorCtr="0" anchor="b" bIns="91425" lIns="91425" rIns="91425" tIns="91425">
            <a:noAutofit/>
          </a:bodyPr>
          <a:lstStyle/>
          <a:p>
            <a:pPr lvl="0" rtl="0">
              <a:spcBef>
                <a:spcPts val="0"/>
              </a:spcBef>
              <a:buNone/>
            </a:pPr>
            <a:r>
              <a:rPr b="1" lang="en" sz="1800">
                <a:latin typeface="Open Sans"/>
                <a:ea typeface="Open Sans"/>
                <a:cs typeface="Open Sans"/>
                <a:sym typeface="Open Sans"/>
              </a:rPr>
              <a:t>Method 3:</a:t>
            </a:r>
            <a:r>
              <a:rPr lang="en"/>
              <a:t> </a:t>
            </a:r>
            <a:br>
              <a:rPr lang="en"/>
            </a:br>
            <a:r>
              <a:rPr lang="en">
                <a:solidFill>
                  <a:srgbClr val="9772B2"/>
                </a:solidFill>
              </a:rPr>
              <a:t>Extension: Bayesian Approach </a:t>
            </a:r>
          </a:p>
        </p:txBody>
      </p:sp>
      <p:sp>
        <p:nvSpPr>
          <p:cNvPr id="1063" name="Shape 1063"/>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1064" name="Shape 1064"/>
          <p:cNvSpPr/>
          <p:nvPr/>
        </p:nvSpPr>
        <p:spPr>
          <a:xfrm rot="-5400000">
            <a:off x="1151304" y="3564758"/>
            <a:ext cx="138300" cy="68100"/>
          </a:xfrm>
          <a:prstGeom prst="triangle">
            <a:avLst>
              <a:gd fmla="val 50000" name="adj"/>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1065" name="Shape 1065"/>
          <p:cNvSpPr txBox="1"/>
          <p:nvPr/>
        </p:nvSpPr>
        <p:spPr>
          <a:xfrm>
            <a:off x="-1" y="1139066"/>
            <a:ext cx="1241700" cy="1198800"/>
          </a:xfrm>
          <a:prstGeom prst="rect">
            <a:avLst/>
          </a:prstGeom>
          <a:noFill/>
          <a:ln>
            <a:noFill/>
          </a:ln>
        </p:spPr>
        <p:txBody>
          <a:bodyPr anchorCtr="0" anchor="t" bIns="91425" lIns="91425" rIns="91425" tIns="91425">
            <a:noAutofit/>
          </a:bodyPr>
          <a:lstStyle/>
          <a:p>
            <a:pPr lvl="0" rtl="0" algn="r">
              <a:spcBef>
                <a:spcPts val="0"/>
              </a:spcBef>
              <a:buNone/>
            </a:pPr>
            <a:r>
              <a:rPr b="1" lang="en" sz="1000">
                <a:solidFill>
                  <a:srgbClr val="FFFFFF"/>
                </a:solidFill>
                <a:latin typeface="Open Sans"/>
                <a:ea typeface="Open Sans"/>
                <a:cs typeface="Open Sans"/>
                <a:sym typeface="Open Sans"/>
              </a:rPr>
              <a:t>Method 1: </a:t>
            </a:r>
            <a:r>
              <a:rPr lang="en" sz="1000">
                <a:solidFill>
                  <a:srgbClr val="FFFFFF"/>
                </a:solidFill>
                <a:latin typeface="Open Sans"/>
                <a:ea typeface="Open Sans"/>
                <a:cs typeface="Open Sans"/>
                <a:sym typeface="Open Sans"/>
              </a:rPr>
              <a:t>Controlled Regression</a:t>
            </a:r>
          </a:p>
        </p:txBody>
      </p:sp>
      <p:sp>
        <p:nvSpPr>
          <p:cNvPr id="1066" name="Shape 1066"/>
          <p:cNvSpPr txBox="1"/>
          <p:nvPr/>
        </p:nvSpPr>
        <p:spPr>
          <a:xfrm>
            <a:off x="17927" y="2257500"/>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2: </a:t>
            </a:r>
            <a:r>
              <a:rPr lang="en" sz="1000">
                <a:solidFill>
                  <a:srgbClr val="FFFFFF"/>
                </a:solidFill>
                <a:latin typeface="Open Sans"/>
                <a:ea typeface="Open Sans"/>
                <a:cs typeface="Open Sans"/>
                <a:sym typeface="Open Sans"/>
              </a:rPr>
              <a:t>Regression Discontinuity Design</a:t>
            </a:r>
          </a:p>
        </p:txBody>
      </p:sp>
      <p:sp>
        <p:nvSpPr>
          <p:cNvPr id="1067" name="Shape 1067"/>
          <p:cNvSpPr txBox="1"/>
          <p:nvPr/>
        </p:nvSpPr>
        <p:spPr>
          <a:xfrm>
            <a:off x="17927" y="3375963"/>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3: </a:t>
            </a:r>
            <a:r>
              <a:rPr lang="en" sz="1000">
                <a:solidFill>
                  <a:srgbClr val="FFFFFF"/>
                </a:solidFill>
                <a:latin typeface="Open Sans"/>
                <a:ea typeface="Open Sans"/>
                <a:cs typeface="Open Sans"/>
                <a:sym typeface="Open Sans"/>
              </a:rPr>
              <a:t>Difference-in-</a:t>
            </a:r>
            <a:br>
              <a:rPr lang="en" sz="1000">
                <a:solidFill>
                  <a:srgbClr val="FFFFFF"/>
                </a:solidFill>
                <a:latin typeface="Open Sans"/>
                <a:ea typeface="Open Sans"/>
                <a:cs typeface="Open Sans"/>
                <a:sym typeface="Open Sans"/>
              </a:rPr>
            </a:br>
            <a:r>
              <a:rPr lang="en" sz="1000">
                <a:solidFill>
                  <a:srgbClr val="FFFFFF"/>
                </a:solidFill>
                <a:latin typeface="Open Sans"/>
                <a:ea typeface="Open Sans"/>
                <a:cs typeface="Open Sans"/>
                <a:sym typeface="Open Sans"/>
              </a:rPr>
              <a:t>Differences</a:t>
            </a:r>
          </a:p>
          <a:p>
            <a:pPr lvl="0" rtl="0" algn="r">
              <a:spcBef>
                <a:spcPts val="0"/>
              </a:spcBef>
              <a:buNone/>
            </a:pPr>
            <a:r>
              <a:t/>
            </a:r>
            <a:endParaRPr b="1" sz="1000">
              <a:solidFill>
                <a:srgbClr val="FFFFFF"/>
              </a:solidFill>
              <a:latin typeface="Open Sans"/>
              <a:ea typeface="Open Sans"/>
              <a:cs typeface="Open Sans"/>
              <a:sym typeface="Open Sans"/>
            </a:endParaRPr>
          </a:p>
        </p:txBody>
      </p:sp>
      <p:sp>
        <p:nvSpPr>
          <p:cNvPr id="1068" name="Shape 1068"/>
          <p:cNvSpPr txBox="1"/>
          <p:nvPr/>
        </p:nvSpPr>
        <p:spPr>
          <a:xfrm>
            <a:off x="7671" y="4494427"/>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4: </a:t>
            </a:r>
            <a:r>
              <a:rPr lang="en" sz="1000">
                <a:solidFill>
                  <a:srgbClr val="FFFFFF"/>
                </a:solidFill>
                <a:latin typeface="Open Sans"/>
                <a:ea typeface="Open Sans"/>
                <a:cs typeface="Open Sans"/>
                <a:sym typeface="Open Sans"/>
              </a:rPr>
              <a:t>Fixed Effects Regression</a:t>
            </a:r>
          </a:p>
          <a:p>
            <a:pPr lvl="0" rtl="0" algn="r">
              <a:spcBef>
                <a:spcPts val="0"/>
              </a:spcBef>
              <a:buNone/>
            </a:pPr>
            <a:r>
              <a:t/>
            </a:r>
            <a:endParaRPr b="1" sz="1000">
              <a:solidFill>
                <a:srgbClr val="FFFFFF"/>
              </a:solidFill>
              <a:latin typeface="Open Sans"/>
              <a:ea typeface="Open Sans"/>
              <a:cs typeface="Open Sans"/>
              <a:sym typeface="Open Sans"/>
            </a:endParaRPr>
          </a:p>
        </p:txBody>
      </p:sp>
      <p:sp>
        <p:nvSpPr>
          <p:cNvPr id="1069" name="Shape 1069"/>
          <p:cNvSpPr txBox="1"/>
          <p:nvPr/>
        </p:nvSpPr>
        <p:spPr>
          <a:xfrm>
            <a:off x="0" y="5498600"/>
            <a:ext cx="1242300" cy="1198800"/>
          </a:xfrm>
          <a:prstGeom prst="rect">
            <a:avLst/>
          </a:prstGeom>
          <a:noFill/>
          <a:ln>
            <a:noFill/>
          </a:ln>
        </p:spPr>
        <p:txBody>
          <a:bodyPr anchorCtr="0" anchor="t" bIns="91425" lIns="91425" rIns="91425" tIns="91425">
            <a:noAutofit/>
          </a:bodyPr>
          <a:lstStyle/>
          <a:p>
            <a:pPr lvl="0" rtl="0" algn="r">
              <a:spcBef>
                <a:spcPts val="0"/>
              </a:spcBef>
              <a:buNone/>
            </a:pPr>
            <a:r>
              <a:rPr b="1" lang="en" sz="1000">
                <a:solidFill>
                  <a:srgbClr val="FFFFFF"/>
                </a:solidFill>
                <a:latin typeface="Open Sans"/>
                <a:ea typeface="Open Sans"/>
                <a:cs typeface="Open Sans"/>
                <a:sym typeface="Open Sans"/>
              </a:rPr>
              <a:t>Method 5: </a:t>
            </a:r>
            <a:r>
              <a:rPr lang="en" sz="1000">
                <a:solidFill>
                  <a:srgbClr val="FFFFFF"/>
                </a:solidFill>
                <a:latin typeface="Open Sans"/>
                <a:ea typeface="Open Sans"/>
                <a:cs typeface="Open Sans"/>
                <a:sym typeface="Open Sans"/>
              </a:rPr>
              <a:t>Instrumental Variables</a:t>
            </a:r>
            <a:r>
              <a:rPr b="1" lang="en" sz="1000">
                <a:solidFill>
                  <a:srgbClr val="FFFFFF"/>
                </a:solidFill>
                <a:latin typeface="Open Sans"/>
                <a:ea typeface="Open Sans"/>
                <a:cs typeface="Open Sans"/>
                <a:sym typeface="Open Sans"/>
              </a:rPr>
              <a:t> </a:t>
            </a:r>
          </a:p>
        </p:txBody>
      </p:sp>
      <p:sp>
        <p:nvSpPr>
          <p:cNvPr id="1070" name="Shape 1070"/>
          <p:cNvSpPr txBox="1"/>
          <p:nvPr>
            <p:ph idx="1" type="body"/>
          </p:nvPr>
        </p:nvSpPr>
        <p:spPr>
          <a:xfrm>
            <a:off x="1634700" y="1324200"/>
            <a:ext cx="7299900" cy="3056400"/>
          </a:xfrm>
          <a:prstGeom prst="rect">
            <a:avLst/>
          </a:prstGeom>
        </p:spPr>
        <p:txBody>
          <a:bodyPr anchorCtr="0" anchor="t" bIns="91425" lIns="91425" rIns="91425" tIns="91425">
            <a:noAutofit/>
          </a:bodyPr>
          <a:lstStyle/>
          <a:p>
            <a:pPr lvl="0">
              <a:spcBef>
                <a:spcPts val="0"/>
              </a:spcBef>
              <a:buNone/>
            </a:pPr>
            <a:r>
              <a:rPr b="1" lang="en" sz="2400">
                <a:solidFill>
                  <a:schemeClr val="dk1"/>
                </a:solidFill>
              </a:rPr>
              <a:t>Idea: </a:t>
            </a:r>
            <a:r>
              <a:rPr lang="en" sz="2400">
                <a:solidFill>
                  <a:schemeClr val="dk1"/>
                </a:solidFill>
              </a:rPr>
              <a:t>Construct a Bayesian structural time-series model and use to predict counterfactual</a:t>
            </a:r>
          </a:p>
          <a:p>
            <a:pPr lvl="0">
              <a:spcBef>
                <a:spcPts val="0"/>
              </a:spcBef>
              <a:buNone/>
            </a:pPr>
            <a:r>
              <a:t/>
            </a:r>
            <a:endParaRPr sz="2400">
              <a:solidFill>
                <a:schemeClr val="dk1"/>
              </a:solidFill>
            </a:endParaRPr>
          </a:p>
          <a:p>
            <a:pPr lvl="0" rtl="0">
              <a:spcBef>
                <a:spcPts val="0"/>
              </a:spcBef>
              <a:buNone/>
            </a:pPr>
            <a:r>
              <a:rPr b="1" lang="en" sz="2400">
                <a:solidFill>
                  <a:schemeClr val="dk1"/>
                </a:solidFill>
              </a:rPr>
              <a:t>Open source resource</a:t>
            </a:r>
            <a:r>
              <a:rPr lang="en" sz="2400">
                <a:solidFill>
                  <a:schemeClr val="dk1"/>
                </a:solidFill>
              </a:rPr>
              <a:t>: Google’s </a:t>
            </a:r>
            <a:r>
              <a:rPr lang="en" sz="2400">
                <a:solidFill>
                  <a:srgbClr val="3279CB"/>
                </a:solidFill>
              </a:rPr>
              <a:t>CausalImpact</a:t>
            </a:r>
            <a:r>
              <a:rPr lang="en" sz="2400">
                <a:solidFill>
                  <a:schemeClr val="dk1"/>
                </a:solidFill>
              </a:rPr>
              <a:t> </a:t>
            </a:r>
          </a:p>
          <a:p>
            <a:pPr lvl="0" rtl="0">
              <a:spcBef>
                <a:spcPts val="0"/>
              </a:spcBef>
              <a:buNone/>
            </a:pPr>
            <a:r>
              <a:t/>
            </a:r>
            <a:endParaRPr>
              <a:solidFill>
                <a:schemeClr val="dk1"/>
              </a:solidFill>
            </a:endParaRPr>
          </a:p>
          <a:p>
            <a:pPr lvl="0" rtl="0">
              <a:spcBef>
                <a:spcPts val="0"/>
              </a:spcBef>
              <a:buNone/>
            </a:pPr>
            <a:r>
              <a:t/>
            </a:r>
            <a:endParaRPr sz="2400">
              <a:solidFill>
                <a:schemeClr val="dk1"/>
              </a:solidFill>
            </a:endParaRPr>
          </a:p>
        </p:txBody>
      </p:sp>
      <p:pic>
        <p:nvPicPr>
          <p:cNvPr id="1071" name="Shape 1071"/>
          <p:cNvPicPr preferRelativeResize="0"/>
          <p:nvPr/>
        </p:nvPicPr>
        <p:blipFill>
          <a:blip r:embed="rId3">
            <a:alphaModFix/>
          </a:blip>
          <a:stretch>
            <a:fillRect/>
          </a:stretch>
        </p:blipFill>
        <p:spPr>
          <a:xfrm>
            <a:off x="8497529" y="147388"/>
            <a:ext cx="437077" cy="437077"/>
          </a:xfrm>
          <a:prstGeom prst="rect">
            <a:avLst/>
          </a:prstGeom>
          <a:noFill/>
          <a:ln>
            <a:noFill/>
          </a:ln>
        </p:spPr>
      </p:pic>
      <p:pic>
        <p:nvPicPr>
          <p:cNvPr id="1072" name="Shape 1072"/>
          <p:cNvPicPr preferRelativeResize="0"/>
          <p:nvPr/>
        </p:nvPicPr>
        <p:blipFill>
          <a:blip r:embed="rId4">
            <a:alphaModFix/>
          </a:blip>
          <a:stretch>
            <a:fillRect/>
          </a:stretch>
        </p:blipFill>
        <p:spPr>
          <a:xfrm>
            <a:off x="2580075" y="3206925"/>
            <a:ext cx="4965649" cy="3490474"/>
          </a:xfrm>
          <a:prstGeom prst="rect">
            <a:avLst/>
          </a:prstGeom>
          <a:noFill/>
          <a:ln cap="flat" cmpd="sng" w="38100">
            <a:solidFill>
              <a:srgbClr val="9772B2"/>
            </a:solidFill>
            <a:prstDash val="solid"/>
            <a:round/>
            <a:headEnd len="med" w="med" type="none"/>
            <a:tailEnd len="med" w="med" type="none"/>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FEFEF"/>
        </a:solidFill>
      </p:bgPr>
    </p:bg>
    <p:spTree>
      <p:nvGrpSpPr>
        <p:cNvPr id="1076" name="Shape 1076"/>
        <p:cNvGrpSpPr/>
        <p:nvPr/>
      </p:nvGrpSpPr>
      <p:grpSpPr>
        <a:xfrm>
          <a:off x="0" y="0"/>
          <a:ext cx="0" cy="0"/>
          <a:chOff x="0" y="0"/>
          <a:chExt cx="0" cy="0"/>
        </a:xfrm>
      </p:grpSpPr>
      <p:sp>
        <p:nvSpPr>
          <p:cNvPr id="1077" name="Shape 1077"/>
          <p:cNvSpPr txBox="1"/>
          <p:nvPr>
            <p:ph type="title"/>
          </p:nvPr>
        </p:nvSpPr>
        <p:spPr>
          <a:xfrm>
            <a:off x="1634700" y="503300"/>
            <a:ext cx="7299900" cy="860400"/>
          </a:xfrm>
          <a:prstGeom prst="rect">
            <a:avLst/>
          </a:prstGeom>
        </p:spPr>
        <p:txBody>
          <a:bodyPr anchorCtr="0" anchor="b" bIns="91425" lIns="91425" rIns="91425" tIns="91425">
            <a:noAutofit/>
          </a:bodyPr>
          <a:lstStyle/>
          <a:p>
            <a:pPr lvl="0" rtl="0">
              <a:spcBef>
                <a:spcPts val="0"/>
              </a:spcBef>
              <a:buNone/>
            </a:pPr>
            <a:r>
              <a:rPr b="1" lang="en" sz="1800">
                <a:latin typeface="Open Sans"/>
                <a:ea typeface="Open Sans"/>
                <a:cs typeface="Open Sans"/>
                <a:sym typeface="Open Sans"/>
              </a:rPr>
              <a:t>Method 3:</a:t>
            </a:r>
            <a:r>
              <a:rPr lang="en"/>
              <a:t> </a:t>
            </a:r>
            <a:br>
              <a:rPr lang="en"/>
            </a:br>
            <a:r>
              <a:rPr lang="en">
                <a:solidFill>
                  <a:srgbClr val="9772B2"/>
                </a:solidFill>
              </a:rPr>
              <a:t>Extension: Bayesian Approach </a:t>
            </a:r>
          </a:p>
        </p:txBody>
      </p:sp>
      <p:sp>
        <p:nvSpPr>
          <p:cNvPr id="1078" name="Shape 1078"/>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1079" name="Shape 1079"/>
          <p:cNvSpPr/>
          <p:nvPr/>
        </p:nvSpPr>
        <p:spPr>
          <a:xfrm rot="-5400000">
            <a:off x="1151304" y="3564758"/>
            <a:ext cx="138300" cy="68100"/>
          </a:xfrm>
          <a:prstGeom prst="triangle">
            <a:avLst>
              <a:gd fmla="val 50000" name="adj"/>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1080" name="Shape 1080"/>
          <p:cNvSpPr txBox="1"/>
          <p:nvPr/>
        </p:nvSpPr>
        <p:spPr>
          <a:xfrm>
            <a:off x="-1" y="1139066"/>
            <a:ext cx="1241700" cy="1198800"/>
          </a:xfrm>
          <a:prstGeom prst="rect">
            <a:avLst/>
          </a:prstGeom>
          <a:noFill/>
          <a:ln>
            <a:noFill/>
          </a:ln>
        </p:spPr>
        <p:txBody>
          <a:bodyPr anchorCtr="0" anchor="t" bIns="91425" lIns="91425" rIns="91425" tIns="91425">
            <a:noAutofit/>
          </a:bodyPr>
          <a:lstStyle/>
          <a:p>
            <a:pPr lvl="0" rtl="0" algn="r">
              <a:spcBef>
                <a:spcPts val="0"/>
              </a:spcBef>
              <a:buNone/>
            </a:pPr>
            <a:r>
              <a:rPr b="1" lang="en" sz="1000">
                <a:solidFill>
                  <a:srgbClr val="FFFFFF"/>
                </a:solidFill>
                <a:latin typeface="Open Sans"/>
                <a:ea typeface="Open Sans"/>
                <a:cs typeface="Open Sans"/>
                <a:sym typeface="Open Sans"/>
              </a:rPr>
              <a:t>Method 1: </a:t>
            </a:r>
            <a:r>
              <a:rPr lang="en" sz="1000">
                <a:solidFill>
                  <a:srgbClr val="FFFFFF"/>
                </a:solidFill>
                <a:latin typeface="Open Sans"/>
                <a:ea typeface="Open Sans"/>
                <a:cs typeface="Open Sans"/>
                <a:sym typeface="Open Sans"/>
              </a:rPr>
              <a:t>Controlled Regression</a:t>
            </a:r>
          </a:p>
        </p:txBody>
      </p:sp>
      <p:sp>
        <p:nvSpPr>
          <p:cNvPr id="1081" name="Shape 1081"/>
          <p:cNvSpPr txBox="1"/>
          <p:nvPr/>
        </p:nvSpPr>
        <p:spPr>
          <a:xfrm>
            <a:off x="17927" y="2257500"/>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2: </a:t>
            </a:r>
            <a:r>
              <a:rPr lang="en" sz="1000">
                <a:solidFill>
                  <a:srgbClr val="FFFFFF"/>
                </a:solidFill>
                <a:latin typeface="Open Sans"/>
                <a:ea typeface="Open Sans"/>
                <a:cs typeface="Open Sans"/>
                <a:sym typeface="Open Sans"/>
              </a:rPr>
              <a:t>Regression Discontinuity Design</a:t>
            </a:r>
          </a:p>
        </p:txBody>
      </p:sp>
      <p:sp>
        <p:nvSpPr>
          <p:cNvPr id="1082" name="Shape 1082"/>
          <p:cNvSpPr txBox="1"/>
          <p:nvPr/>
        </p:nvSpPr>
        <p:spPr>
          <a:xfrm>
            <a:off x="17927" y="3375963"/>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3: </a:t>
            </a:r>
            <a:r>
              <a:rPr lang="en" sz="1000">
                <a:solidFill>
                  <a:srgbClr val="FFFFFF"/>
                </a:solidFill>
                <a:latin typeface="Open Sans"/>
                <a:ea typeface="Open Sans"/>
                <a:cs typeface="Open Sans"/>
                <a:sym typeface="Open Sans"/>
              </a:rPr>
              <a:t>Difference-in-</a:t>
            </a:r>
            <a:br>
              <a:rPr lang="en" sz="1000">
                <a:solidFill>
                  <a:srgbClr val="FFFFFF"/>
                </a:solidFill>
                <a:latin typeface="Open Sans"/>
                <a:ea typeface="Open Sans"/>
                <a:cs typeface="Open Sans"/>
                <a:sym typeface="Open Sans"/>
              </a:rPr>
            </a:br>
            <a:r>
              <a:rPr lang="en" sz="1000">
                <a:solidFill>
                  <a:srgbClr val="FFFFFF"/>
                </a:solidFill>
                <a:latin typeface="Open Sans"/>
                <a:ea typeface="Open Sans"/>
                <a:cs typeface="Open Sans"/>
                <a:sym typeface="Open Sans"/>
              </a:rPr>
              <a:t>Differences</a:t>
            </a:r>
          </a:p>
          <a:p>
            <a:pPr lvl="0" rtl="0" algn="r">
              <a:spcBef>
                <a:spcPts val="0"/>
              </a:spcBef>
              <a:buNone/>
            </a:pPr>
            <a:r>
              <a:t/>
            </a:r>
            <a:endParaRPr b="1" sz="1000">
              <a:solidFill>
                <a:srgbClr val="FFFFFF"/>
              </a:solidFill>
              <a:latin typeface="Open Sans"/>
              <a:ea typeface="Open Sans"/>
              <a:cs typeface="Open Sans"/>
              <a:sym typeface="Open Sans"/>
            </a:endParaRPr>
          </a:p>
        </p:txBody>
      </p:sp>
      <p:sp>
        <p:nvSpPr>
          <p:cNvPr id="1083" name="Shape 1083"/>
          <p:cNvSpPr txBox="1"/>
          <p:nvPr/>
        </p:nvSpPr>
        <p:spPr>
          <a:xfrm>
            <a:off x="7671" y="4494427"/>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4: </a:t>
            </a:r>
            <a:r>
              <a:rPr lang="en" sz="1000">
                <a:solidFill>
                  <a:srgbClr val="FFFFFF"/>
                </a:solidFill>
                <a:latin typeface="Open Sans"/>
                <a:ea typeface="Open Sans"/>
                <a:cs typeface="Open Sans"/>
                <a:sym typeface="Open Sans"/>
              </a:rPr>
              <a:t>Fixed Effects Regression</a:t>
            </a:r>
          </a:p>
          <a:p>
            <a:pPr lvl="0" rtl="0" algn="r">
              <a:spcBef>
                <a:spcPts val="0"/>
              </a:spcBef>
              <a:buNone/>
            </a:pPr>
            <a:r>
              <a:t/>
            </a:r>
            <a:endParaRPr b="1" sz="1000">
              <a:solidFill>
                <a:srgbClr val="FFFFFF"/>
              </a:solidFill>
              <a:latin typeface="Open Sans"/>
              <a:ea typeface="Open Sans"/>
              <a:cs typeface="Open Sans"/>
              <a:sym typeface="Open Sans"/>
            </a:endParaRPr>
          </a:p>
        </p:txBody>
      </p:sp>
      <p:sp>
        <p:nvSpPr>
          <p:cNvPr id="1084" name="Shape 1084"/>
          <p:cNvSpPr txBox="1"/>
          <p:nvPr/>
        </p:nvSpPr>
        <p:spPr>
          <a:xfrm>
            <a:off x="0" y="5498600"/>
            <a:ext cx="1242300" cy="1198800"/>
          </a:xfrm>
          <a:prstGeom prst="rect">
            <a:avLst/>
          </a:prstGeom>
          <a:noFill/>
          <a:ln>
            <a:noFill/>
          </a:ln>
        </p:spPr>
        <p:txBody>
          <a:bodyPr anchorCtr="0" anchor="t" bIns="91425" lIns="91425" rIns="91425" tIns="91425">
            <a:noAutofit/>
          </a:bodyPr>
          <a:lstStyle/>
          <a:p>
            <a:pPr lvl="0" rtl="0" algn="r">
              <a:spcBef>
                <a:spcPts val="0"/>
              </a:spcBef>
              <a:buNone/>
            </a:pPr>
            <a:r>
              <a:rPr b="1" lang="en" sz="1000">
                <a:solidFill>
                  <a:srgbClr val="FFFFFF"/>
                </a:solidFill>
                <a:latin typeface="Open Sans"/>
                <a:ea typeface="Open Sans"/>
                <a:cs typeface="Open Sans"/>
                <a:sym typeface="Open Sans"/>
              </a:rPr>
              <a:t>Method 5: </a:t>
            </a:r>
            <a:r>
              <a:rPr lang="en" sz="1000">
                <a:solidFill>
                  <a:srgbClr val="FFFFFF"/>
                </a:solidFill>
                <a:latin typeface="Open Sans"/>
                <a:ea typeface="Open Sans"/>
                <a:cs typeface="Open Sans"/>
                <a:sym typeface="Open Sans"/>
              </a:rPr>
              <a:t>Instrumental Variables</a:t>
            </a:r>
            <a:r>
              <a:rPr b="1" lang="en" sz="1000">
                <a:solidFill>
                  <a:srgbClr val="FFFFFF"/>
                </a:solidFill>
                <a:latin typeface="Open Sans"/>
                <a:ea typeface="Open Sans"/>
                <a:cs typeface="Open Sans"/>
                <a:sym typeface="Open Sans"/>
              </a:rPr>
              <a:t> </a:t>
            </a:r>
          </a:p>
        </p:txBody>
      </p:sp>
      <p:sp>
        <p:nvSpPr>
          <p:cNvPr id="1085" name="Shape 1085"/>
          <p:cNvSpPr txBox="1"/>
          <p:nvPr>
            <p:ph idx="1" type="body"/>
          </p:nvPr>
        </p:nvSpPr>
        <p:spPr>
          <a:xfrm>
            <a:off x="1634700" y="1324200"/>
            <a:ext cx="7299900" cy="3056400"/>
          </a:xfrm>
          <a:prstGeom prst="rect">
            <a:avLst/>
          </a:prstGeom>
        </p:spPr>
        <p:txBody>
          <a:bodyPr anchorCtr="0" anchor="t" bIns="91425" lIns="91425" rIns="91425" tIns="91425">
            <a:noAutofit/>
          </a:bodyPr>
          <a:lstStyle/>
          <a:p>
            <a:pPr lvl="0">
              <a:spcBef>
                <a:spcPts val="0"/>
              </a:spcBef>
              <a:buNone/>
            </a:pPr>
            <a:r>
              <a:rPr b="1" lang="en" sz="2400">
                <a:solidFill>
                  <a:schemeClr val="dk1"/>
                </a:solidFill>
              </a:rPr>
              <a:t>Example: </a:t>
            </a:r>
            <a:r>
              <a:rPr lang="en" sz="2400">
                <a:solidFill>
                  <a:schemeClr val="dk1"/>
                </a:solidFill>
              </a:rPr>
              <a:t>Discrete shock in given market, e.g.,</a:t>
            </a:r>
          </a:p>
          <a:p>
            <a:pPr indent="-381000" lvl="0" marL="457200" rtl="0">
              <a:spcBef>
                <a:spcPts val="0"/>
              </a:spcBef>
              <a:buClr>
                <a:schemeClr val="dk1"/>
              </a:buClr>
              <a:buSzPct val="100000"/>
            </a:pPr>
            <a:r>
              <a:rPr lang="en" sz="2400">
                <a:solidFill>
                  <a:schemeClr val="dk1"/>
                </a:solidFill>
              </a:rPr>
              <a:t>PR announcement in India</a:t>
            </a:r>
          </a:p>
          <a:p>
            <a:pPr indent="-381000" lvl="0" marL="457200" rtl="0">
              <a:spcBef>
                <a:spcPts val="0"/>
              </a:spcBef>
              <a:buClr>
                <a:schemeClr val="dk1"/>
              </a:buClr>
              <a:buSzPct val="100000"/>
            </a:pPr>
            <a:r>
              <a:rPr lang="en" sz="2400">
                <a:solidFill>
                  <a:schemeClr val="dk1"/>
                </a:solidFill>
              </a:rPr>
              <a:t>New partnership with Singaporean government</a:t>
            </a:r>
          </a:p>
          <a:p>
            <a:pPr lvl="0" rtl="0">
              <a:spcBef>
                <a:spcPts val="0"/>
              </a:spcBef>
              <a:buNone/>
            </a:pPr>
            <a:r>
              <a:rPr lang="en" sz="2400">
                <a:solidFill>
                  <a:schemeClr val="dk1"/>
                </a:solidFill>
              </a:rPr>
              <a:t>A/B testing infeasible; </a:t>
            </a:r>
            <a:r>
              <a:rPr lang="en" sz="2400">
                <a:solidFill>
                  <a:srgbClr val="3279CB"/>
                </a:solidFill>
              </a:rPr>
              <a:t>CausalImpact</a:t>
            </a:r>
            <a:r>
              <a:rPr b="1" lang="en" sz="2400">
                <a:solidFill>
                  <a:schemeClr val="dk1"/>
                </a:solidFill>
              </a:rPr>
              <a:t> </a:t>
            </a:r>
            <a:r>
              <a:rPr lang="en" sz="2400">
                <a:solidFill>
                  <a:schemeClr val="dk1"/>
                </a:solidFill>
              </a:rPr>
              <a:t>compares pre/post in treated/untreated markets</a:t>
            </a:r>
          </a:p>
        </p:txBody>
      </p:sp>
      <p:pic>
        <p:nvPicPr>
          <p:cNvPr id="1086" name="Shape 1086"/>
          <p:cNvPicPr preferRelativeResize="0"/>
          <p:nvPr/>
        </p:nvPicPr>
        <p:blipFill>
          <a:blip r:embed="rId3">
            <a:alphaModFix/>
          </a:blip>
          <a:stretch>
            <a:fillRect/>
          </a:stretch>
        </p:blipFill>
        <p:spPr>
          <a:xfrm>
            <a:off x="8497529" y="147388"/>
            <a:ext cx="437077" cy="437077"/>
          </a:xfrm>
          <a:prstGeom prst="rect">
            <a:avLst/>
          </a:prstGeom>
          <a:noFill/>
          <a:ln>
            <a:noFill/>
          </a:ln>
        </p:spPr>
      </p:pic>
      <p:pic>
        <p:nvPicPr>
          <p:cNvPr descr="Screen Shot 2015-09-17 at 4.49.46 PM.png" id="1087" name="Shape 1087"/>
          <p:cNvPicPr preferRelativeResize="0"/>
          <p:nvPr/>
        </p:nvPicPr>
        <p:blipFill>
          <a:blip r:embed="rId4">
            <a:alphaModFix/>
          </a:blip>
          <a:stretch>
            <a:fillRect/>
          </a:stretch>
        </p:blipFill>
        <p:spPr>
          <a:xfrm>
            <a:off x="1329700" y="4140475"/>
            <a:ext cx="7707849" cy="2556925"/>
          </a:xfrm>
          <a:prstGeom prst="rect">
            <a:avLst/>
          </a:prstGeom>
          <a:noFill/>
          <a:ln cap="flat" cmpd="sng" w="28575">
            <a:solidFill>
              <a:srgbClr val="9772B2"/>
            </a:solidFill>
            <a:prstDash val="solid"/>
            <a:round/>
            <a:headEnd len="med" w="med" type="none"/>
            <a:tailEnd len="med" w="med" type="none"/>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FEFEF"/>
        </a:solidFill>
      </p:bgPr>
    </p:bg>
    <p:spTree>
      <p:nvGrpSpPr>
        <p:cNvPr id="1091" name="Shape 1091"/>
        <p:cNvGrpSpPr/>
        <p:nvPr/>
      </p:nvGrpSpPr>
      <p:grpSpPr>
        <a:xfrm>
          <a:off x="0" y="0"/>
          <a:ext cx="0" cy="0"/>
          <a:chOff x="0" y="0"/>
          <a:chExt cx="0" cy="0"/>
        </a:xfrm>
      </p:grpSpPr>
      <p:cxnSp>
        <p:nvCxnSpPr>
          <p:cNvPr id="1092" name="Shape 1092"/>
          <p:cNvCxnSpPr/>
          <p:nvPr/>
        </p:nvCxnSpPr>
        <p:spPr>
          <a:xfrm>
            <a:off x="12175" y="3409000"/>
            <a:ext cx="9130500" cy="0"/>
          </a:xfrm>
          <a:prstGeom prst="straightConnector1">
            <a:avLst/>
          </a:prstGeom>
          <a:noFill/>
          <a:ln cap="flat" cmpd="sng" w="38100">
            <a:solidFill>
              <a:srgbClr val="FFFFFF"/>
            </a:solidFill>
            <a:prstDash val="solid"/>
            <a:round/>
            <a:headEnd len="lg" w="lg" type="none"/>
            <a:tailEnd len="lg" w="lg" type="none"/>
          </a:ln>
        </p:spPr>
      </p:cxnSp>
      <p:sp>
        <p:nvSpPr>
          <p:cNvPr id="1093" name="Shape 1093"/>
          <p:cNvSpPr/>
          <p:nvPr/>
        </p:nvSpPr>
        <p:spPr>
          <a:xfrm>
            <a:off x="957075" y="3262800"/>
            <a:ext cx="219300" cy="292500"/>
          </a:xfrm>
          <a:prstGeom prst="ellipse">
            <a:avLst/>
          </a:prstGeom>
          <a:solidFill>
            <a:srgbClr val="F05253"/>
          </a:solid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94" name="Shape 1094"/>
          <p:cNvSpPr/>
          <p:nvPr/>
        </p:nvSpPr>
        <p:spPr>
          <a:xfrm>
            <a:off x="2667934" y="3262800"/>
            <a:ext cx="219300" cy="292500"/>
          </a:xfrm>
          <a:prstGeom prst="ellipse">
            <a:avLst/>
          </a:prstGeom>
          <a:solidFill>
            <a:srgbClr val="00B39F"/>
          </a:solid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95" name="Shape 1095"/>
          <p:cNvSpPr/>
          <p:nvPr/>
        </p:nvSpPr>
        <p:spPr>
          <a:xfrm>
            <a:off x="4378794" y="3262800"/>
            <a:ext cx="219300" cy="292500"/>
          </a:xfrm>
          <a:prstGeom prst="ellipse">
            <a:avLst/>
          </a:prstGeom>
          <a:solidFill>
            <a:srgbClr val="9772B2"/>
          </a:solid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96" name="Shape 1096"/>
          <p:cNvSpPr txBox="1"/>
          <p:nvPr/>
        </p:nvSpPr>
        <p:spPr>
          <a:xfrm>
            <a:off x="5266299" y="3717912"/>
            <a:ext cx="1866000" cy="545100"/>
          </a:xfrm>
          <a:prstGeom prst="rect">
            <a:avLst/>
          </a:prstGeom>
          <a:noFill/>
          <a:ln>
            <a:noFill/>
          </a:ln>
        </p:spPr>
        <p:txBody>
          <a:bodyPr anchorCtr="0" anchor="t" bIns="91425" lIns="91425" rIns="91425" tIns="91425">
            <a:noAutofit/>
          </a:bodyPr>
          <a:lstStyle/>
          <a:p>
            <a:pPr lvl="0" rtl="0" algn="ctr">
              <a:spcBef>
                <a:spcPts val="0"/>
              </a:spcBef>
              <a:buNone/>
            </a:pPr>
            <a:r>
              <a:rPr b="1" lang="en" sz="2400">
                <a:solidFill>
                  <a:schemeClr val="lt1"/>
                </a:solidFill>
                <a:latin typeface="Open Sans"/>
                <a:ea typeface="Open Sans"/>
                <a:cs typeface="Open Sans"/>
                <a:sym typeface="Open Sans"/>
              </a:rPr>
              <a:t>Fixed Effects Regression</a:t>
            </a:r>
          </a:p>
        </p:txBody>
      </p:sp>
      <p:sp>
        <p:nvSpPr>
          <p:cNvPr id="1097" name="Shape 1097"/>
          <p:cNvSpPr/>
          <p:nvPr/>
        </p:nvSpPr>
        <p:spPr>
          <a:xfrm>
            <a:off x="6089654" y="3262800"/>
            <a:ext cx="219300" cy="292500"/>
          </a:xfrm>
          <a:prstGeom prst="ellipse">
            <a:avLst/>
          </a:prstGeom>
          <a:solidFill>
            <a:srgbClr val="EE4498"/>
          </a:solid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98" name="Shape 1098"/>
          <p:cNvSpPr/>
          <p:nvPr/>
        </p:nvSpPr>
        <p:spPr>
          <a:xfrm>
            <a:off x="7800514" y="3262800"/>
            <a:ext cx="219300" cy="292500"/>
          </a:xfrm>
          <a:prstGeom prst="ellipse">
            <a:avLst/>
          </a:prstGeom>
          <a:solidFill>
            <a:srgbClr val="2A73CC"/>
          </a:solid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99" name="Shape 1099"/>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pic>
        <p:nvPicPr>
          <p:cNvPr id="1100" name="Shape 1100"/>
          <p:cNvPicPr preferRelativeResize="0"/>
          <p:nvPr/>
        </p:nvPicPr>
        <p:blipFill>
          <a:blip r:embed="rId3">
            <a:alphaModFix/>
          </a:blip>
          <a:stretch>
            <a:fillRect/>
          </a:stretch>
        </p:blipFill>
        <p:spPr>
          <a:xfrm>
            <a:off x="8448181" y="191871"/>
            <a:ext cx="545066" cy="5451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FEFEF"/>
        </a:solidFill>
      </p:bgPr>
    </p:bg>
    <p:spTree>
      <p:nvGrpSpPr>
        <p:cNvPr id="1104" name="Shape 1104"/>
        <p:cNvGrpSpPr/>
        <p:nvPr/>
      </p:nvGrpSpPr>
      <p:grpSpPr>
        <a:xfrm>
          <a:off x="0" y="0"/>
          <a:ext cx="0" cy="0"/>
          <a:chOff x="0" y="0"/>
          <a:chExt cx="0" cy="0"/>
        </a:xfrm>
      </p:grpSpPr>
      <p:sp>
        <p:nvSpPr>
          <p:cNvPr id="1105" name="Shape 1105"/>
          <p:cNvSpPr txBox="1"/>
          <p:nvPr>
            <p:ph type="title"/>
          </p:nvPr>
        </p:nvSpPr>
        <p:spPr>
          <a:xfrm>
            <a:off x="1634700" y="503300"/>
            <a:ext cx="7299900" cy="860400"/>
          </a:xfrm>
          <a:prstGeom prst="rect">
            <a:avLst/>
          </a:prstGeom>
        </p:spPr>
        <p:txBody>
          <a:bodyPr anchorCtr="0" anchor="b" bIns="91425" lIns="91425" rIns="91425" tIns="91425">
            <a:noAutofit/>
          </a:bodyPr>
          <a:lstStyle/>
          <a:p>
            <a:pPr lvl="0" rtl="0">
              <a:spcBef>
                <a:spcPts val="0"/>
              </a:spcBef>
              <a:buNone/>
            </a:pPr>
            <a:r>
              <a:rPr b="1" lang="en" sz="1800">
                <a:latin typeface="Open Sans"/>
                <a:ea typeface="Open Sans"/>
                <a:cs typeface="Open Sans"/>
                <a:sym typeface="Open Sans"/>
              </a:rPr>
              <a:t>Method 4:</a:t>
            </a:r>
            <a:r>
              <a:rPr lang="en"/>
              <a:t> </a:t>
            </a:r>
            <a:br>
              <a:rPr lang="en"/>
            </a:br>
            <a:r>
              <a:rPr lang="en">
                <a:solidFill>
                  <a:srgbClr val="EE4498"/>
                </a:solidFill>
              </a:rPr>
              <a:t>Fixed Effects Regression</a:t>
            </a:r>
          </a:p>
        </p:txBody>
      </p:sp>
      <p:sp>
        <p:nvSpPr>
          <p:cNvPr id="1106" name="Shape 1106"/>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1107" name="Shape 1107"/>
          <p:cNvSpPr/>
          <p:nvPr/>
        </p:nvSpPr>
        <p:spPr>
          <a:xfrm rot="-5400000">
            <a:off x="1151304" y="4690369"/>
            <a:ext cx="138300" cy="68100"/>
          </a:xfrm>
          <a:prstGeom prst="triangle">
            <a:avLst>
              <a:gd fmla="val 50000" name="adj"/>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1108" name="Shape 1108"/>
          <p:cNvSpPr txBox="1"/>
          <p:nvPr>
            <p:ph idx="1" type="body"/>
          </p:nvPr>
        </p:nvSpPr>
        <p:spPr>
          <a:xfrm>
            <a:off x="1634700" y="1324200"/>
            <a:ext cx="7299900" cy="5078700"/>
          </a:xfrm>
          <a:prstGeom prst="rect">
            <a:avLst/>
          </a:prstGeom>
        </p:spPr>
        <p:txBody>
          <a:bodyPr anchorCtr="0" anchor="t" bIns="91425" lIns="91425" rIns="91425" tIns="91425">
            <a:noAutofit/>
          </a:bodyPr>
          <a:lstStyle/>
          <a:p>
            <a:pPr lvl="0">
              <a:spcBef>
                <a:spcPts val="0"/>
              </a:spcBef>
              <a:buNone/>
            </a:pPr>
            <a:r>
              <a:rPr b="1" lang="en" sz="2400">
                <a:solidFill>
                  <a:schemeClr val="dk1"/>
                </a:solidFill>
              </a:rPr>
              <a:t>Idea: </a:t>
            </a:r>
            <a:r>
              <a:rPr lang="en" sz="2400">
                <a:solidFill>
                  <a:schemeClr val="dk1"/>
                </a:solidFill>
              </a:rPr>
              <a:t>Special type of controlled regression </a:t>
            </a:r>
          </a:p>
          <a:p>
            <a:pPr indent="-381000" lvl="0" marL="457200" rtl="0">
              <a:spcBef>
                <a:spcPts val="0"/>
              </a:spcBef>
              <a:buClr>
                <a:schemeClr val="dk1"/>
              </a:buClr>
              <a:buSzPct val="100000"/>
            </a:pPr>
            <a:r>
              <a:rPr lang="en" sz="2400">
                <a:solidFill>
                  <a:schemeClr val="dk1"/>
                </a:solidFill>
              </a:rPr>
              <a:t>most commonly used with panel data</a:t>
            </a:r>
          </a:p>
          <a:p>
            <a:pPr indent="-381000" lvl="0" marL="457200">
              <a:spcBef>
                <a:spcPts val="0"/>
              </a:spcBef>
              <a:buClr>
                <a:schemeClr val="dk1"/>
              </a:buClr>
              <a:buSzPct val="100000"/>
            </a:pPr>
            <a:r>
              <a:rPr lang="en" sz="2400">
                <a:solidFill>
                  <a:schemeClr val="dk1"/>
                </a:solidFill>
              </a:rPr>
              <a:t>often to capture heterogeneity across individuals (or products) fixed over time</a:t>
            </a:r>
          </a:p>
          <a:p>
            <a:pPr lvl="0">
              <a:spcBef>
                <a:spcPts val="0"/>
              </a:spcBef>
              <a:buNone/>
            </a:pPr>
            <a:r>
              <a:t/>
            </a:r>
            <a:endParaRPr sz="2400">
              <a:solidFill>
                <a:schemeClr val="dk1"/>
              </a:solidFill>
            </a:endParaRPr>
          </a:p>
          <a:p>
            <a:pPr lvl="0">
              <a:spcBef>
                <a:spcPts val="0"/>
              </a:spcBef>
              <a:buNone/>
            </a:pPr>
            <a:r>
              <a:rPr b="1" lang="en" sz="2400">
                <a:solidFill>
                  <a:schemeClr val="dk1"/>
                </a:solidFill>
              </a:rPr>
              <a:t>Example: </a:t>
            </a:r>
            <a:r>
              <a:rPr lang="en" sz="2400">
                <a:solidFill>
                  <a:schemeClr val="dk1"/>
                </a:solidFill>
              </a:rPr>
              <a:t>Estimate effect of price on conversion</a:t>
            </a:r>
          </a:p>
          <a:p>
            <a:pPr indent="-381000" lvl="0" marL="457200" rtl="0">
              <a:spcBef>
                <a:spcPts val="0"/>
              </a:spcBef>
              <a:buClr>
                <a:schemeClr val="dk1"/>
              </a:buClr>
              <a:buSzPct val="100000"/>
            </a:pPr>
            <a:r>
              <a:rPr lang="en" sz="2400">
                <a:solidFill>
                  <a:schemeClr val="dk1"/>
                </a:solidFill>
              </a:rPr>
              <a:t>1(pay) = ɑ + β*1($49) + X’Ⲅ</a:t>
            </a:r>
          </a:p>
          <a:p>
            <a:pPr indent="-381000" lvl="1" marL="914400" rtl="0">
              <a:spcBef>
                <a:spcPts val="0"/>
              </a:spcBef>
              <a:buClr>
                <a:schemeClr val="dk1"/>
              </a:buClr>
              <a:buSzPct val="100000"/>
            </a:pPr>
            <a:r>
              <a:rPr lang="en" sz="2400">
                <a:solidFill>
                  <a:schemeClr val="dk1"/>
                </a:solidFill>
              </a:rPr>
              <a:t>X is vector of product fixed effects</a:t>
            </a:r>
          </a:p>
          <a:p>
            <a:pPr indent="-381000" lvl="1" marL="914400" rtl="0">
              <a:spcBef>
                <a:spcPts val="600"/>
              </a:spcBef>
              <a:buClr>
                <a:schemeClr val="dk1"/>
              </a:buClr>
              <a:buSzPct val="100000"/>
            </a:pPr>
            <a:r>
              <a:rPr lang="en" sz="2400">
                <a:solidFill>
                  <a:schemeClr val="dk1"/>
                </a:solidFill>
              </a:rPr>
              <a:t>Ⲅ is a vector of product-specific intercepts</a:t>
            </a:r>
          </a:p>
        </p:txBody>
      </p:sp>
      <p:sp>
        <p:nvSpPr>
          <p:cNvPr id="1109" name="Shape 1109"/>
          <p:cNvSpPr/>
          <p:nvPr/>
        </p:nvSpPr>
        <p:spPr>
          <a:xfrm rot="-5400000">
            <a:off x="1151304" y="4690369"/>
            <a:ext cx="138300" cy="68100"/>
          </a:xfrm>
          <a:prstGeom prst="triangle">
            <a:avLst>
              <a:gd fmla="val 50000" name="adj"/>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1110" name="Shape 1110"/>
          <p:cNvSpPr txBox="1"/>
          <p:nvPr/>
        </p:nvSpPr>
        <p:spPr>
          <a:xfrm>
            <a:off x="-1" y="1139066"/>
            <a:ext cx="1241700" cy="1198800"/>
          </a:xfrm>
          <a:prstGeom prst="rect">
            <a:avLst/>
          </a:prstGeom>
          <a:noFill/>
          <a:ln>
            <a:noFill/>
          </a:ln>
        </p:spPr>
        <p:txBody>
          <a:bodyPr anchorCtr="0" anchor="t" bIns="91425" lIns="91425" rIns="91425" tIns="91425">
            <a:noAutofit/>
          </a:bodyPr>
          <a:lstStyle/>
          <a:p>
            <a:pPr lvl="0" rtl="0" algn="r">
              <a:spcBef>
                <a:spcPts val="0"/>
              </a:spcBef>
              <a:buNone/>
            </a:pPr>
            <a:r>
              <a:rPr b="1" lang="en" sz="1000">
                <a:solidFill>
                  <a:srgbClr val="FFFFFF"/>
                </a:solidFill>
                <a:latin typeface="Open Sans"/>
                <a:ea typeface="Open Sans"/>
                <a:cs typeface="Open Sans"/>
                <a:sym typeface="Open Sans"/>
              </a:rPr>
              <a:t>Method 1: </a:t>
            </a:r>
            <a:r>
              <a:rPr lang="en" sz="1000">
                <a:solidFill>
                  <a:srgbClr val="FFFFFF"/>
                </a:solidFill>
                <a:latin typeface="Open Sans"/>
                <a:ea typeface="Open Sans"/>
                <a:cs typeface="Open Sans"/>
                <a:sym typeface="Open Sans"/>
              </a:rPr>
              <a:t>Controlled Regression</a:t>
            </a:r>
          </a:p>
        </p:txBody>
      </p:sp>
      <p:sp>
        <p:nvSpPr>
          <p:cNvPr id="1111" name="Shape 1111"/>
          <p:cNvSpPr txBox="1"/>
          <p:nvPr/>
        </p:nvSpPr>
        <p:spPr>
          <a:xfrm>
            <a:off x="17927" y="2257500"/>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2: </a:t>
            </a:r>
            <a:r>
              <a:rPr lang="en" sz="1000">
                <a:solidFill>
                  <a:srgbClr val="FFFFFF"/>
                </a:solidFill>
                <a:latin typeface="Open Sans"/>
                <a:ea typeface="Open Sans"/>
                <a:cs typeface="Open Sans"/>
                <a:sym typeface="Open Sans"/>
              </a:rPr>
              <a:t>Regression Discontinuity Design</a:t>
            </a:r>
          </a:p>
        </p:txBody>
      </p:sp>
      <p:sp>
        <p:nvSpPr>
          <p:cNvPr id="1112" name="Shape 1112"/>
          <p:cNvSpPr txBox="1"/>
          <p:nvPr/>
        </p:nvSpPr>
        <p:spPr>
          <a:xfrm>
            <a:off x="17927" y="3375963"/>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3: </a:t>
            </a:r>
            <a:r>
              <a:rPr lang="en" sz="1000">
                <a:solidFill>
                  <a:srgbClr val="FFFFFF"/>
                </a:solidFill>
                <a:latin typeface="Open Sans"/>
                <a:ea typeface="Open Sans"/>
                <a:cs typeface="Open Sans"/>
                <a:sym typeface="Open Sans"/>
              </a:rPr>
              <a:t>Difference-in-</a:t>
            </a:r>
            <a:br>
              <a:rPr lang="en" sz="1000">
                <a:solidFill>
                  <a:srgbClr val="FFFFFF"/>
                </a:solidFill>
                <a:latin typeface="Open Sans"/>
                <a:ea typeface="Open Sans"/>
                <a:cs typeface="Open Sans"/>
                <a:sym typeface="Open Sans"/>
              </a:rPr>
            </a:br>
            <a:r>
              <a:rPr lang="en" sz="1000">
                <a:solidFill>
                  <a:srgbClr val="FFFFFF"/>
                </a:solidFill>
                <a:latin typeface="Open Sans"/>
                <a:ea typeface="Open Sans"/>
                <a:cs typeface="Open Sans"/>
                <a:sym typeface="Open Sans"/>
              </a:rPr>
              <a:t>Differences</a:t>
            </a:r>
          </a:p>
          <a:p>
            <a:pPr lvl="0" rtl="0" algn="r">
              <a:spcBef>
                <a:spcPts val="0"/>
              </a:spcBef>
              <a:buNone/>
            </a:pPr>
            <a:r>
              <a:t/>
            </a:r>
            <a:endParaRPr b="1" sz="1000">
              <a:solidFill>
                <a:srgbClr val="FFFFFF"/>
              </a:solidFill>
              <a:latin typeface="Open Sans"/>
              <a:ea typeface="Open Sans"/>
              <a:cs typeface="Open Sans"/>
              <a:sym typeface="Open Sans"/>
            </a:endParaRPr>
          </a:p>
        </p:txBody>
      </p:sp>
      <p:sp>
        <p:nvSpPr>
          <p:cNvPr id="1113" name="Shape 1113"/>
          <p:cNvSpPr txBox="1"/>
          <p:nvPr/>
        </p:nvSpPr>
        <p:spPr>
          <a:xfrm>
            <a:off x="7671" y="4494427"/>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4: </a:t>
            </a:r>
            <a:r>
              <a:rPr lang="en" sz="1000">
                <a:solidFill>
                  <a:srgbClr val="FFFFFF"/>
                </a:solidFill>
                <a:latin typeface="Open Sans"/>
                <a:ea typeface="Open Sans"/>
                <a:cs typeface="Open Sans"/>
                <a:sym typeface="Open Sans"/>
              </a:rPr>
              <a:t>Fixed Effects Regression</a:t>
            </a:r>
          </a:p>
          <a:p>
            <a:pPr lvl="0" rtl="0" algn="r">
              <a:spcBef>
                <a:spcPts val="0"/>
              </a:spcBef>
              <a:buNone/>
            </a:pPr>
            <a:r>
              <a:t/>
            </a:r>
            <a:endParaRPr b="1" sz="1000">
              <a:solidFill>
                <a:srgbClr val="FFFFFF"/>
              </a:solidFill>
              <a:latin typeface="Open Sans"/>
              <a:ea typeface="Open Sans"/>
              <a:cs typeface="Open Sans"/>
              <a:sym typeface="Open Sans"/>
            </a:endParaRPr>
          </a:p>
        </p:txBody>
      </p:sp>
      <p:sp>
        <p:nvSpPr>
          <p:cNvPr id="1114" name="Shape 1114"/>
          <p:cNvSpPr txBox="1"/>
          <p:nvPr/>
        </p:nvSpPr>
        <p:spPr>
          <a:xfrm>
            <a:off x="0" y="5498600"/>
            <a:ext cx="1242300" cy="1198800"/>
          </a:xfrm>
          <a:prstGeom prst="rect">
            <a:avLst/>
          </a:prstGeom>
          <a:noFill/>
          <a:ln>
            <a:noFill/>
          </a:ln>
        </p:spPr>
        <p:txBody>
          <a:bodyPr anchorCtr="0" anchor="t" bIns="91425" lIns="91425" rIns="91425" tIns="91425">
            <a:noAutofit/>
          </a:bodyPr>
          <a:lstStyle/>
          <a:p>
            <a:pPr lvl="0" rtl="0" algn="r">
              <a:spcBef>
                <a:spcPts val="0"/>
              </a:spcBef>
              <a:buNone/>
            </a:pPr>
            <a:r>
              <a:rPr b="1" lang="en" sz="1000">
                <a:solidFill>
                  <a:srgbClr val="FFFFFF"/>
                </a:solidFill>
                <a:latin typeface="Open Sans"/>
                <a:ea typeface="Open Sans"/>
                <a:cs typeface="Open Sans"/>
                <a:sym typeface="Open Sans"/>
              </a:rPr>
              <a:t>Method 5: </a:t>
            </a:r>
            <a:r>
              <a:rPr lang="en" sz="1000">
                <a:solidFill>
                  <a:srgbClr val="FFFFFF"/>
                </a:solidFill>
                <a:latin typeface="Open Sans"/>
                <a:ea typeface="Open Sans"/>
                <a:cs typeface="Open Sans"/>
                <a:sym typeface="Open Sans"/>
              </a:rPr>
              <a:t>Instrumental Variables</a:t>
            </a:r>
            <a:r>
              <a:rPr b="1" lang="en" sz="1000">
                <a:solidFill>
                  <a:srgbClr val="FFFFFF"/>
                </a:solidFill>
                <a:latin typeface="Open Sans"/>
                <a:ea typeface="Open Sans"/>
                <a:cs typeface="Open Sans"/>
                <a:sym typeface="Open Sans"/>
              </a:rPr>
              <a:t> </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FEFEF"/>
        </a:solidFill>
      </p:bgPr>
    </p:bg>
    <p:spTree>
      <p:nvGrpSpPr>
        <p:cNvPr id="430" name="Shape 430"/>
        <p:cNvGrpSpPr/>
        <p:nvPr/>
      </p:nvGrpSpPr>
      <p:grpSpPr>
        <a:xfrm>
          <a:off x="0" y="0"/>
          <a:ext cx="0" cy="0"/>
          <a:chOff x="0" y="0"/>
          <a:chExt cx="0" cy="0"/>
        </a:xfrm>
      </p:grpSpPr>
      <p:pic>
        <p:nvPicPr>
          <p:cNvPr id="431" name="Shape 431"/>
          <p:cNvPicPr preferRelativeResize="0"/>
          <p:nvPr/>
        </p:nvPicPr>
        <p:blipFill>
          <a:blip r:embed="rId3">
            <a:alphaModFix/>
          </a:blip>
          <a:stretch>
            <a:fillRect/>
          </a:stretch>
        </p:blipFill>
        <p:spPr>
          <a:xfrm>
            <a:off x="430149" y="356349"/>
            <a:ext cx="8283699" cy="614532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FEFEF"/>
        </a:solidFill>
      </p:bgPr>
    </p:bg>
    <p:spTree>
      <p:nvGrpSpPr>
        <p:cNvPr id="1118" name="Shape 1118"/>
        <p:cNvGrpSpPr/>
        <p:nvPr/>
      </p:nvGrpSpPr>
      <p:grpSpPr>
        <a:xfrm>
          <a:off x="0" y="0"/>
          <a:ext cx="0" cy="0"/>
          <a:chOff x="0" y="0"/>
          <a:chExt cx="0" cy="0"/>
        </a:xfrm>
      </p:grpSpPr>
      <p:sp>
        <p:nvSpPr>
          <p:cNvPr id="1119" name="Shape 1119"/>
          <p:cNvSpPr txBox="1"/>
          <p:nvPr>
            <p:ph type="title"/>
          </p:nvPr>
        </p:nvSpPr>
        <p:spPr>
          <a:xfrm>
            <a:off x="1634700" y="503300"/>
            <a:ext cx="7299900" cy="860400"/>
          </a:xfrm>
          <a:prstGeom prst="rect">
            <a:avLst/>
          </a:prstGeom>
        </p:spPr>
        <p:txBody>
          <a:bodyPr anchorCtr="0" anchor="b" bIns="91425" lIns="91425" rIns="91425" tIns="91425">
            <a:noAutofit/>
          </a:bodyPr>
          <a:lstStyle/>
          <a:p>
            <a:pPr lvl="0" rtl="0">
              <a:spcBef>
                <a:spcPts val="0"/>
              </a:spcBef>
              <a:buNone/>
            </a:pPr>
            <a:r>
              <a:rPr b="1" lang="en" sz="1800">
                <a:latin typeface="Open Sans"/>
                <a:ea typeface="Open Sans"/>
                <a:cs typeface="Open Sans"/>
                <a:sym typeface="Open Sans"/>
              </a:rPr>
              <a:t>Method 4:</a:t>
            </a:r>
            <a:r>
              <a:rPr lang="en"/>
              <a:t> </a:t>
            </a:r>
            <a:br>
              <a:rPr lang="en"/>
            </a:br>
            <a:r>
              <a:rPr lang="en">
                <a:solidFill>
                  <a:srgbClr val="EE4498"/>
                </a:solidFill>
              </a:rPr>
              <a:t>Fixed Effects Regression</a:t>
            </a:r>
          </a:p>
        </p:txBody>
      </p:sp>
      <p:sp>
        <p:nvSpPr>
          <p:cNvPr id="1120" name="Shape 1120"/>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1121" name="Shape 1121"/>
          <p:cNvSpPr/>
          <p:nvPr/>
        </p:nvSpPr>
        <p:spPr>
          <a:xfrm rot="-5400000">
            <a:off x="1151304" y="4690369"/>
            <a:ext cx="138300" cy="68100"/>
          </a:xfrm>
          <a:prstGeom prst="triangle">
            <a:avLst>
              <a:gd fmla="val 50000" name="adj"/>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1122" name="Shape 1122"/>
          <p:cNvSpPr txBox="1"/>
          <p:nvPr>
            <p:ph idx="1" type="body"/>
          </p:nvPr>
        </p:nvSpPr>
        <p:spPr>
          <a:xfrm>
            <a:off x="1634700" y="1324200"/>
            <a:ext cx="7299900" cy="5078700"/>
          </a:xfrm>
          <a:prstGeom prst="rect">
            <a:avLst/>
          </a:prstGeom>
        </p:spPr>
        <p:txBody>
          <a:bodyPr anchorCtr="0" anchor="t" bIns="91425" lIns="91425" rIns="91425" tIns="91425">
            <a:noAutofit/>
          </a:bodyPr>
          <a:lstStyle/>
          <a:p>
            <a:pPr lvl="0">
              <a:spcBef>
                <a:spcPts val="0"/>
              </a:spcBef>
              <a:buNone/>
            </a:pPr>
            <a:r>
              <a:rPr b="1" lang="en" sz="2400">
                <a:solidFill>
                  <a:schemeClr val="dk1"/>
                </a:solidFill>
              </a:rPr>
              <a:t>In R: </a:t>
            </a:r>
          </a:p>
          <a:p>
            <a:pPr lvl="0">
              <a:spcBef>
                <a:spcPts val="0"/>
              </a:spcBef>
              <a:buNone/>
            </a:pPr>
            <a:r>
              <a:t/>
            </a:r>
            <a:endParaRPr b="1" sz="2400">
              <a:solidFill>
                <a:schemeClr val="dk1"/>
              </a:solidFill>
            </a:endParaRPr>
          </a:p>
          <a:p>
            <a:pPr lvl="0">
              <a:spcBef>
                <a:spcPts val="0"/>
              </a:spcBef>
              <a:buNone/>
            </a:pPr>
            <a:r>
              <a:t/>
            </a:r>
            <a:endParaRPr b="1" sz="2400">
              <a:solidFill>
                <a:schemeClr val="dk1"/>
              </a:solidFill>
            </a:endParaRPr>
          </a:p>
          <a:p>
            <a:pPr lvl="0">
              <a:spcBef>
                <a:spcPts val="0"/>
              </a:spcBef>
              <a:buNone/>
            </a:pPr>
            <a:r>
              <a:t/>
            </a:r>
            <a:endParaRPr b="1" sz="2400">
              <a:solidFill>
                <a:schemeClr val="dk1"/>
              </a:solidFill>
            </a:endParaRPr>
          </a:p>
          <a:p>
            <a:pPr lvl="0">
              <a:spcBef>
                <a:spcPts val="0"/>
              </a:spcBef>
              <a:buNone/>
            </a:pPr>
            <a:r>
              <a:t/>
            </a:r>
            <a:endParaRPr b="1" sz="2400">
              <a:solidFill>
                <a:schemeClr val="dk1"/>
              </a:solidFill>
            </a:endParaRPr>
          </a:p>
          <a:p>
            <a:pPr lvl="0">
              <a:spcBef>
                <a:spcPts val="0"/>
              </a:spcBef>
              <a:buNone/>
            </a:pPr>
            <a:r>
              <a:t/>
            </a:r>
            <a:endParaRPr b="1" sz="2400">
              <a:solidFill>
                <a:schemeClr val="dk1"/>
              </a:solidFill>
            </a:endParaRPr>
          </a:p>
          <a:p>
            <a:pPr lvl="0" rtl="0">
              <a:spcBef>
                <a:spcPts val="0"/>
              </a:spcBef>
              <a:buNone/>
            </a:pPr>
            <a:r>
              <a:rPr b="1" lang="en" sz="2400">
                <a:solidFill>
                  <a:schemeClr val="dk1"/>
                </a:solidFill>
              </a:rPr>
              <a:t>Note: </a:t>
            </a:r>
            <a:r>
              <a:rPr lang="en" sz="2400">
                <a:solidFill>
                  <a:schemeClr val="dk1"/>
                </a:solidFill>
              </a:rPr>
              <a:t>Requires meaningful variation in X after controlling for fixed effects</a:t>
            </a:r>
            <a:r>
              <a:rPr b="1" lang="en" sz="2400">
                <a:solidFill>
                  <a:schemeClr val="dk1"/>
                </a:solidFill>
              </a:rPr>
              <a:t>. </a:t>
            </a:r>
          </a:p>
          <a:p>
            <a:pPr lvl="0" rtl="0">
              <a:spcBef>
                <a:spcPts val="0"/>
              </a:spcBef>
              <a:buNone/>
            </a:pPr>
            <a:r>
              <a:t/>
            </a:r>
            <a:endParaRPr b="1" sz="2400">
              <a:solidFill>
                <a:schemeClr val="dk1"/>
              </a:solidFill>
            </a:endParaRPr>
          </a:p>
          <a:p>
            <a:pPr lvl="0" rtl="0">
              <a:spcBef>
                <a:spcPts val="0"/>
              </a:spcBef>
              <a:buNone/>
            </a:pPr>
            <a:r>
              <a:t/>
            </a:r>
            <a:endParaRPr b="1" sz="2400">
              <a:solidFill>
                <a:schemeClr val="dk1"/>
              </a:solidFill>
            </a:endParaRPr>
          </a:p>
          <a:p>
            <a:pPr lvl="0" rtl="0">
              <a:spcBef>
                <a:spcPts val="0"/>
              </a:spcBef>
              <a:buNone/>
            </a:pPr>
            <a:r>
              <a:t/>
            </a:r>
            <a:endParaRPr b="1" sz="2400">
              <a:solidFill>
                <a:schemeClr val="dk1"/>
              </a:solidFill>
            </a:endParaRPr>
          </a:p>
          <a:p>
            <a:pPr lvl="0" rtl="0">
              <a:spcBef>
                <a:spcPts val="0"/>
              </a:spcBef>
              <a:buNone/>
            </a:pPr>
            <a:r>
              <a:t/>
            </a:r>
            <a:endParaRPr b="1" sz="2400">
              <a:solidFill>
                <a:schemeClr val="dk1"/>
              </a:solidFill>
            </a:endParaRPr>
          </a:p>
          <a:p>
            <a:pPr lvl="0" rtl="0">
              <a:spcBef>
                <a:spcPts val="0"/>
              </a:spcBef>
              <a:buNone/>
            </a:pPr>
            <a:r>
              <a:t/>
            </a:r>
            <a:endParaRPr b="1" sz="2400">
              <a:solidFill>
                <a:schemeClr val="dk1"/>
              </a:solidFill>
            </a:endParaRPr>
          </a:p>
          <a:p>
            <a:pPr lvl="0" rtl="0">
              <a:spcBef>
                <a:spcPts val="0"/>
              </a:spcBef>
              <a:buNone/>
            </a:pPr>
            <a:r>
              <a:t/>
            </a:r>
            <a:endParaRPr b="1" sz="2400">
              <a:solidFill>
                <a:schemeClr val="dk1"/>
              </a:solidFill>
            </a:endParaRPr>
          </a:p>
          <a:p>
            <a:pPr lvl="0" rtl="0">
              <a:spcBef>
                <a:spcPts val="0"/>
              </a:spcBef>
              <a:buNone/>
            </a:pPr>
            <a:r>
              <a:t/>
            </a:r>
            <a:endParaRPr b="1" sz="2400">
              <a:solidFill>
                <a:schemeClr val="dk1"/>
              </a:solidFill>
            </a:endParaRPr>
          </a:p>
          <a:p>
            <a:pPr lvl="0" rtl="0">
              <a:spcBef>
                <a:spcPts val="0"/>
              </a:spcBef>
              <a:buNone/>
            </a:pPr>
            <a:r>
              <a:t/>
            </a:r>
            <a:endParaRPr b="1" sz="2400">
              <a:solidFill>
                <a:schemeClr val="dk1"/>
              </a:solidFill>
            </a:endParaRPr>
          </a:p>
        </p:txBody>
      </p:sp>
      <p:sp>
        <p:nvSpPr>
          <p:cNvPr id="1123" name="Shape 1123"/>
          <p:cNvSpPr/>
          <p:nvPr/>
        </p:nvSpPr>
        <p:spPr>
          <a:xfrm rot="-5400000">
            <a:off x="1151304" y="4690369"/>
            <a:ext cx="138300" cy="68100"/>
          </a:xfrm>
          <a:prstGeom prst="triangle">
            <a:avLst>
              <a:gd fmla="val 50000" name="adj"/>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1124" name="Shape 1124"/>
          <p:cNvSpPr txBox="1"/>
          <p:nvPr/>
        </p:nvSpPr>
        <p:spPr>
          <a:xfrm>
            <a:off x="-1" y="1139066"/>
            <a:ext cx="1241700" cy="1198800"/>
          </a:xfrm>
          <a:prstGeom prst="rect">
            <a:avLst/>
          </a:prstGeom>
          <a:noFill/>
          <a:ln>
            <a:noFill/>
          </a:ln>
        </p:spPr>
        <p:txBody>
          <a:bodyPr anchorCtr="0" anchor="t" bIns="91425" lIns="91425" rIns="91425" tIns="91425">
            <a:noAutofit/>
          </a:bodyPr>
          <a:lstStyle/>
          <a:p>
            <a:pPr lvl="0" rtl="0" algn="r">
              <a:spcBef>
                <a:spcPts val="0"/>
              </a:spcBef>
              <a:buNone/>
            </a:pPr>
            <a:r>
              <a:rPr b="1" lang="en" sz="1000">
                <a:solidFill>
                  <a:srgbClr val="FFFFFF"/>
                </a:solidFill>
                <a:latin typeface="Open Sans"/>
                <a:ea typeface="Open Sans"/>
                <a:cs typeface="Open Sans"/>
                <a:sym typeface="Open Sans"/>
              </a:rPr>
              <a:t>Method 1: </a:t>
            </a:r>
            <a:r>
              <a:rPr lang="en" sz="1000">
                <a:solidFill>
                  <a:srgbClr val="FFFFFF"/>
                </a:solidFill>
                <a:latin typeface="Open Sans"/>
                <a:ea typeface="Open Sans"/>
                <a:cs typeface="Open Sans"/>
                <a:sym typeface="Open Sans"/>
              </a:rPr>
              <a:t>Controlled Regression</a:t>
            </a:r>
          </a:p>
        </p:txBody>
      </p:sp>
      <p:sp>
        <p:nvSpPr>
          <p:cNvPr id="1125" name="Shape 1125"/>
          <p:cNvSpPr txBox="1"/>
          <p:nvPr/>
        </p:nvSpPr>
        <p:spPr>
          <a:xfrm>
            <a:off x="17927" y="2257500"/>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2: </a:t>
            </a:r>
            <a:r>
              <a:rPr lang="en" sz="1000">
                <a:solidFill>
                  <a:srgbClr val="FFFFFF"/>
                </a:solidFill>
                <a:latin typeface="Open Sans"/>
                <a:ea typeface="Open Sans"/>
                <a:cs typeface="Open Sans"/>
                <a:sym typeface="Open Sans"/>
              </a:rPr>
              <a:t>Regression Discontinuity Design</a:t>
            </a:r>
          </a:p>
        </p:txBody>
      </p:sp>
      <p:sp>
        <p:nvSpPr>
          <p:cNvPr id="1126" name="Shape 1126"/>
          <p:cNvSpPr txBox="1"/>
          <p:nvPr/>
        </p:nvSpPr>
        <p:spPr>
          <a:xfrm>
            <a:off x="17927" y="3375963"/>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3: </a:t>
            </a:r>
            <a:r>
              <a:rPr lang="en" sz="1000">
                <a:solidFill>
                  <a:srgbClr val="FFFFFF"/>
                </a:solidFill>
                <a:latin typeface="Open Sans"/>
                <a:ea typeface="Open Sans"/>
                <a:cs typeface="Open Sans"/>
                <a:sym typeface="Open Sans"/>
              </a:rPr>
              <a:t>Difference-in-</a:t>
            </a:r>
            <a:br>
              <a:rPr lang="en" sz="1000">
                <a:solidFill>
                  <a:srgbClr val="FFFFFF"/>
                </a:solidFill>
                <a:latin typeface="Open Sans"/>
                <a:ea typeface="Open Sans"/>
                <a:cs typeface="Open Sans"/>
                <a:sym typeface="Open Sans"/>
              </a:rPr>
            </a:br>
            <a:r>
              <a:rPr lang="en" sz="1000">
                <a:solidFill>
                  <a:srgbClr val="FFFFFF"/>
                </a:solidFill>
                <a:latin typeface="Open Sans"/>
                <a:ea typeface="Open Sans"/>
                <a:cs typeface="Open Sans"/>
                <a:sym typeface="Open Sans"/>
              </a:rPr>
              <a:t>Differences</a:t>
            </a:r>
          </a:p>
          <a:p>
            <a:pPr lvl="0" rtl="0" algn="r">
              <a:spcBef>
                <a:spcPts val="0"/>
              </a:spcBef>
              <a:buNone/>
            </a:pPr>
            <a:r>
              <a:t/>
            </a:r>
            <a:endParaRPr b="1" sz="1000">
              <a:solidFill>
                <a:srgbClr val="FFFFFF"/>
              </a:solidFill>
              <a:latin typeface="Open Sans"/>
              <a:ea typeface="Open Sans"/>
              <a:cs typeface="Open Sans"/>
              <a:sym typeface="Open Sans"/>
            </a:endParaRPr>
          </a:p>
        </p:txBody>
      </p:sp>
      <p:sp>
        <p:nvSpPr>
          <p:cNvPr id="1127" name="Shape 1127"/>
          <p:cNvSpPr txBox="1"/>
          <p:nvPr/>
        </p:nvSpPr>
        <p:spPr>
          <a:xfrm>
            <a:off x="7671" y="4494427"/>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4: </a:t>
            </a:r>
            <a:r>
              <a:rPr lang="en" sz="1000">
                <a:solidFill>
                  <a:srgbClr val="FFFFFF"/>
                </a:solidFill>
                <a:latin typeface="Open Sans"/>
                <a:ea typeface="Open Sans"/>
                <a:cs typeface="Open Sans"/>
                <a:sym typeface="Open Sans"/>
              </a:rPr>
              <a:t>Fixed Effects Regression</a:t>
            </a:r>
          </a:p>
          <a:p>
            <a:pPr lvl="0" rtl="0" algn="r">
              <a:spcBef>
                <a:spcPts val="0"/>
              </a:spcBef>
              <a:buNone/>
            </a:pPr>
            <a:r>
              <a:t/>
            </a:r>
            <a:endParaRPr b="1" sz="1000">
              <a:solidFill>
                <a:srgbClr val="FFFFFF"/>
              </a:solidFill>
              <a:latin typeface="Open Sans"/>
              <a:ea typeface="Open Sans"/>
              <a:cs typeface="Open Sans"/>
              <a:sym typeface="Open Sans"/>
            </a:endParaRPr>
          </a:p>
        </p:txBody>
      </p:sp>
      <p:sp>
        <p:nvSpPr>
          <p:cNvPr id="1128" name="Shape 1128"/>
          <p:cNvSpPr txBox="1"/>
          <p:nvPr/>
        </p:nvSpPr>
        <p:spPr>
          <a:xfrm>
            <a:off x="0" y="5498600"/>
            <a:ext cx="1242300" cy="1198800"/>
          </a:xfrm>
          <a:prstGeom prst="rect">
            <a:avLst/>
          </a:prstGeom>
          <a:noFill/>
          <a:ln>
            <a:noFill/>
          </a:ln>
        </p:spPr>
        <p:txBody>
          <a:bodyPr anchorCtr="0" anchor="t" bIns="91425" lIns="91425" rIns="91425" tIns="91425">
            <a:noAutofit/>
          </a:bodyPr>
          <a:lstStyle/>
          <a:p>
            <a:pPr lvl="0" rtl="0" algn="r">
              <a:spcBef>
                <a:spcPts val="0"/>
              </a:spcBef>
              <a:buNone/>
            </a:pPr>
            <a:r>
              <a:rPr b="1" lang="en" sz="1000">
                <a:solidFill>
                  <a:srgbClr val="FFFFFF"/>
                </a:solidFill>
                <a:latin typeface="Open Sans"/>
                <a:ea typeface="Open Sans"/>
                <a:cs typeface="Open Sans"/>
                <a:sym typeface="Open Sans"/>
              </a:rPr>
              <a:t>Method 5: </a:t>
            </a:r>
            <a:r>
              <a:rPr lang="en" sz="1000">
                <a:solidFill>
                  <a:srgbClr val="FFFFFF"/>
                </a:solidFill>
                <a:latin typeface="Open Sans"/>
                <a:ea typeface="Open Sans"/>
                <a:cs typeface="Open Sans"/>
                <a:sym typeface="Open Sans"/>
              </a:rPr>
              <a:t>Instrumental Variables</a:t>
            </a:r>
            <a:r>
              <a:rPr b="1" lang="en" sz="1000">
                <a:solidFill>
                  <a:srgbClr val="FFFFFF"/>
                </a:solidFill>
                <a:latin typeface="Open Sans"/>
                <a:ea typeface="Open Sans"/>
                <a:cs typeface="Open Sans"/>
                <a:sym typeface="Open Sans"/>
              </a:rPr>
              <a:t> </a:t>
            </a:r>
          </a:p>
        </p:txBody>
      </p:sp>
      <p:sp>
        <p:nvSpPr>
          <p:cNvPr id="1129" name="Shape 1129"/>
          <p:cNvSpPr txBox="1"/>
          <p:nvPr/>
        </p:nvSpPr>
        <p:spPr>
          <a:xfrm>
            <a:off x="1749200" y="2128650"/>
            <a:ext cx="6943800" cy="1544100"/>
          </a:xfrm>
          <a:prstGeom prst="rect">
            <a:avLst/>
          </a:prstGeom>
          <a:solidFill>
            <a:srgbClr val="FFFFFF"/>
          </a:solidFill>
          <a:ln cap="flat" cmpd="sng" w="38100">
            <a:solidFill>
              <a:srgbClr val="EE4498"/>
            </a:solidFill>
            <a:prstDash val="solid"/>
            <a:round/>
            <a:headEnd len="med" w="med" type="none"/>
            <a:tailEnd len="med" w="med" type="none"/>
          </a:ln>
        </p:spPr>
        <p:txBody>
          <a:bodyPr anchorCtr="0" anchor="ctr" bIns="91425" lIns="91425" rIns="91425" tIns="91425">
            <a:noAutofit/>
          </a:bodyPr>
          <a:lstStyle/>
          <a:p>
            <a:pPr lvl="0" rtl="0">
              <a:spcBef>
                <a:spcPts val="1000"/>
              </a:spcBef>
              <a:buNone/>
            </a:pPr>
            <a:r>
              <a:rPr lang="en" sz="2400">
                <a:solidFill>
                  <a:schemeClr val="dk1"/>
                </a:solidFill>
                <a:latin typeface="Courier New"/>
                <a:ea typeface="Courier New"/>
                <a:cs typeface="Courier New"/>
                <a:sym typeface="Courier New"/>
              </a:rPr>
              <a:t>fit &lt;- lm(Y ~ X + factor(SKU), </a:t>
            </a:r>
            <a:br>
              <a:rPr lang="en" sz="2400">
                <a:solidFill>
                  <a:schemeClr val="dk1"/>
                </a:solidFill>
                <a:latin typeface="Courier New"/>
                <a:ea typeface="Courier New"/>
                <a:cs typeface="Courier New"/>
                <a:sym typeface="Courier New"/>
              </a:rPr>
            </a:br>
            <a:r>
              <a:rPr lang="en" sz="2400">
                <a:solidFill>
                  <a:schemeClr val="dk1"/>
                </a:solidFill>
                <a:latin typeface="Courier New"/>
                <a:ea typeface="Courier New"/>
                <a:cs typeface="Courier New"/>
                <a:sym typeface="Courier New"/>
              </a:rPr>
              <a:t>          data = …)</a:t>
            </a:r>
          </a:p>
          <a:p>
            <a:pPr lvl="0" rtl="0">
              <a:spcBef>
                <a:spcPts val="1000"/>
              </a:spcBef>
              <a:buNone/>
            </a:pPr>
            <a:r>
              <a:rPr lang="en" sz="2400">
                <a:solidFill>
                  <a:schemeClr val="dk1"/>
                </a:solidFill>
                <a:latin typeface="Courier New"/>
                <a:ea typeface="Courier New"/>
                <a:cs typeface="Courier New"/>
                <a:sym typeface="Courier New"/>
              </a:rPr>
              <a:t>summary(fit)</a:t>
            </a: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FEFEF"/>
        </a:solidFill>
      </p:bgPr>
    </p:bg>
    <p:spTree>
      <p:nvGrpSpPr>
        <p:cNvPr id="1133" name="Shape 1133"/>
        <p:cNvGrpSpPr/>
        <p:nvPr/>
      </p:nvGrpSpPr>
      <p:grpSpPr>
        <a:xfrm>
          <a:off x="0" y="0"/>
          <a:ext cx="0" cy="0"/>
          <a:chOff x="0" y="0"/>
          <a:chExt cx="0" cy="0"/>
        </a:xfrm>
      </p:grpSpPr>
      <p:sp>
        <p:nvSpPr>
          <p:cNvPr id="1134" name="Shape 1134"/>
          <p:cNvSpPr txBox="1"/>
          <p:nvPr>
            <p:ph idx="4294967295" type="title"/>
          </p:nvPr>
        </p:nvSpPr>
        <p:spPr>
          <a:xfrm>
            <a:off x="140800" y="503300"/>
            <a:ext cx="8793900" cy="1144500"/>
          </a:xfrm>
          <a:prstGeom prst="rect">
            <a:avLst/>
          </a:prstGeom>
        </p:spPr>
        <p:txBody>
          <a:bodyPr anchorCtr="0" anchor="b" bIns="91425" lIns="91425" rIns="91425" tIns="91425">
            <a:noAutofit/>
          </a:bodyPr>
          <a:lstStyle/>
          <a:p>
            <a:pPr lvl="0" rtl="0">
              <a:spcBef>
                <a:spcPts val="0"/>
              </a:spcBef>
              <a:buNone/>
            </a:pPr>
            <a:r>
              <a:rPr lang="en"/>
              <a:t>Note on </a:t>
            </a:r>
            <a:r>
              <a:rPr lang="en">
                <a:solidFill>
                  <a:srgbClr val="2A73CC"/>
                </a:solidFill>
              </a:rPr>
              <a:t>Validity </a:t>
            </a:r>
            <a:r>
              <a:rPr lang="en">
                <a:solidFill>
                  <a:schemeClr val="dk1"/>
                </a:solidFill>
              </a:rPr>
              <a:t>- </a:t>
            </a:r>
            <a:r>
              <a:rPr b="1" lang="en">
                <a:solidFill>
                  <a:schemeClr val="dk1"/>
                </a:solidFill>
              </a:rPr>
              <a:t>Fixed Effects</a:t>
            </a:r>
          </a:p>
        </p:txBody>
      </p:sp>
      <p:sp>
        <p:nvSpPr>
          <p:cNvPr id="1135" name="Shape 1135"/>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graphicFrame>
        <p:nvGraphicFramePr>
          <p:cNvPr id="1136" name="Shape 1136"/>
          <p:cNvGraphicFramePr/>
          <p:nvPr/>
        </p:nvGraphicFramePr>
        <p:xfrm>
          <a:off x="140790" y="1868225"/>
          <a:ext cx="3000000" cy="3000000"/>
        </p:xfrm>
        <a:graphic>
          <a:graphicData uri="http://schemas.openxmlformats.org/drawingml/2006/table">
            <a:tbl>
              <a:tblPr>
                <a:noFill/>
                <a:tableStyleId>{75D4F22D-3D51-4BD7-AE51-DFB9DEF3CFAC}</a:tableStyleId>
              </a:tblPr>
              <a:tblGrid>
                <a:gridCol w="1805250"/>
                <a:gridCol w="3083075"/>
                <a:gridCol w="3706350"/>
              </a:tblGrid>
              <a:tr h="678525">
                <a:tc>
                  <a:txBody>
                    <a:bodyPr>
                      <a:noAutofit/>
                    </a:bodyPr>
                    <a:lstStyle/>
                    <a:p>
                      <a:pPr lvl="0" rtl="0">
                        <a:spcBef>
                          <a:spcPts val="0"/>
                        </a:spcBef>
                        <a:buNone/>
                      </a:pPr>
                      <a:r>
                        <a:rPr b="1" lang="en" sz="2400">
                          <a:solidFill>
                            <a:srgbClr val="FFFFFF"/>
                          </a:solidFill>
                          <a:latin typeface="Open Sans"/>
                          <a:ea typeface="Open Sans"/>
                          <a:cs typeface="Open Sans"/>
                          <a:sym typeface="Open Sans"/>
                        </a:rPr>
                        <a:t>Type</a:t>
                      </a:r>
                    </a:p>
                  </a:txBody>
                  <a:tcPr marT="121900" marB="121900" marR="91425" marL="91425">
                    <a:lnL cap="flat" cmpd="sng" w="28575">
                      <a:solidFill>
                        <a:srgbClr val="9E9E9E"/>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28575">
                      <a:solidFill>
                        <a:srgbClr val="9E9E9E"/>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rgbClr val="EE4498"/>
                    </a:solidFill>
                  </a:tcPr>
                </a:tc>
                <a:tc>
                  <a:txBody>
                    <a:bodyPr>
                      <a:noAutofit/>
                    </a:bodyPr>
                    <a:lstStyle/>
                    <a:p>
                      <a:pPr lvl="0" rtl="0">
                        <a:spcBef>
                          <a:spcPts val="0"/>
                        </a:spcBef>
                        <a:buNone/>
                      </a:pPr>
                      <a:r>
                        <a:rPr b="1" lang="en" sz="2400">
                          <a:solidFill>
                            <a:srgbClr val="FFFFFF"/>
                          </a:solidFill>
                          <a:latin typeface="Open Sans"/>
                          <a:ea typeface="Open Sans"/>
                          <a:cs typeface="Open Sans"/>
                          <a:sym typeface="Open Sans"/>
                        </a:rPr>
                        <a:t>Definition</a:t>
                      </a:r>
                    </a:p>
                  </a:txBody>
                  <a:tcPr marT="121900" marB="121900"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28575">
                      <a:solidFill>
                        <a:srgbClr val="9E9E9E"/>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rgbClr val="EE4498"/>
                    </a:solidFill>
                  </a:tcPr>
                </a:tc>
                <a:tc>
                  <a:txBody>
                    <a:bodyPr>
                      <a:noAutofit/>
                    </a:bodyPr>
                    <a:lstStyle/>
                    <a:p>
                      <a:pPr lvl="0" rtl="0">
                        <a:spcBef>
                          <a:spcPts val="0"/>
                        </a:spcBef>
                        <a:buNone/>
                      </a:pPr>
                      <a:r>
                        <a:rPr b="1" lang="en" sz="2400">
                          <a:solidFill>
                            <a:srgbClr val="FFFFFF"/>
                          </a:solidFill>
                          <a:latin typeface="Open Sans"/>
                          <a:ea typeface="Open Sans"/>
                          <a:cs typeface="Open Sans"/>
                          <a:sym typeface="Open Sans"/>
                        </a:rPr>
                        <a:t>Assumptions</a:t>
                      </a:r>
                    </a:p>
                  </a:txBody>
                  <a:tcPr marT="121900" marB="121900" marR="91425" marL="91425">
                    <a:lnL cap="flat" cmpd="sng" w="9525">
                      <a:solidFill>
                        <a:srgbClr val="9E9E9E">
                          <a:alpha val="0"/>
                        </a:srgbClr>
                      </a:solidFill>
                      <a:prstDash val="solid"/>
                      <a:round/>
                      <a:headEnd len="med" w="med" type="none"/>
                      <a:tailEnd len="med" w="med" type="none"/>
                    </a:lnL>
                    <a:lnR cap="flat" cmpd="sng" w="28575">
                      <a:solidFill>
                        <a:srgbClr val="9E9E9E"/>
                      </a:solidFill>
                      <a:prstDash val="solid"/>
                      <a:round/>
                      <a:headEnd len="med" w="med" type="none"/>
                      <a:tailEnd len="med" w="med" type="none"/>
                    </a:lnR>
                    <a:lnT cap="flat" cmpd="sng" w="28575">
                      <a:solidFill>
                        <a:srgbClr val="9E9E9E"/>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rgbClr val="EE4498"/>
                    </a:solidFill>
                  </a:tcPr>
                </a:tc>
              </a:tr>
              <a:tr h="1113375">
                <a:tc>
                  <a:txBody>
                    <a:bodyPr>
                      <a:noAutofit/>
                    </a:bodyPr>
                    <a:lstStyle/>
                    <a:p>
                      <a:pPr lvl="0" rtl="0">
                        <a:spcBef>
                          <a:spcPts val="0"/>
                        </a:spcBef>
                        <a:buNone/>
                      </a:pPr>
                      <a:r>
                        <a:rPr lang="en" sz="2400">
                          <a:solidFill>
                            <a:srgbClr val="2A73CC"/>
                          </a:solidFill>
                          <a:latin typeface="Open Sans"/>
                          <a:ea typeface="Open Sans"/>
                          <a:cs typeface="Open Sans"/>
                          <a:sym typeface="Open Sans"/>
                        </a:rPr>
                        <a:t>Internal</a:t>
                      </a:r>
                      <a:r>
                        <a:rPr lang="en" sz="2400">
                          <a:latin typeface="Open Sans"/>
                          <a:ea typeface="Open Sans"/>
                          <a:cs typeface="Open Sans"/>
                          <a:sym typeface="Open Sans"/>
                        </a:rPr>
                        <a:t> validity</a:t>
                      </a:r>
                    </a:p>
                  </a:txBody>
                  <a:tcPr marT="121900" marB="121900" marR="91425" marL="91425">
                    <a:lnL cap="flat" cmpd="sng" w="28575">
                      <a:solidFill>
                        <a:srgbClr val="9E9E9E"/>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rgbClr val="FFFFFF"/>
                    </a:solidFill>
                  </a:tcPr>
                </a:tc>
                <a:tc>
                  <a:txBody>
                    <a:bodyPr>
                      <a:noAutofit/>
                    </a:bodyPr>
                    <a:lstStyle/>
                    <a:p>
                      <a:pPr lvl="0" rtl="0">
                        <a:spcBef>
                          <a:spcPts val="0"/>
                        </a:spcBef>
                        <a:buNone/>
                      </a:pPr>
                      <a:r>
                        <a:rPr lang="en" sz="2400">
                          <a:latin typeface="Open Sans"/>
                          <a:ea typeface="Open Sans"/>
                          <a:cs typeface="Open Sans"/>
                          <a:sym typeface="Open Sans"/>
                        </a:rPr>
                        <a:t>Unbiased for </a:t>
                      </a:r>
                      <a:r>
                        <a:rPr lang="en" sz="2400">
                          <a:solidFill>
                            <a:srgbClr val="2A73CC"/>
                          </a:solidFill>
                          <a:latin typeface="Open Sans"/>
                          <a:ea typeface="Open Sans"/>
                          <a:cs typeface="Open Sans"/>
                          <a:sym typeface="Open Sans"/>
                        </a:rPr>
                        <a:t>subpopulation</a:t>
                      </a:r>
                      <a:r>
                        <a:rPr lang="en" sz="2400">
                          <a:latin typeface="Open Sans"/>
                          <a:ea typeface="Open Sans"/>
                          <a:cs typeface="Open Sans"/>
                          <a:sym typeface="Open Sans"/>
                        </a:rPr>
                        <a:t> studied</a:t>
                      </a:r>
                    </a:p>
                  </a:txBody>
                  <a:tcPr marT="121900" marB="121900"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rgbClr val="FFFFFF"/>
                    </a:solidFill>
                  </a:tcPr>
                </a:tc>
                <a:tc>
                  <a:txBody>
                    <a:bodyPr>
                      <a:noAutofit/>
                    </a:bodyPr>
                    <a:lstStyle/>
                    <a:p>
                      <a:pPr indent="-381000" lvl="0" marL="457200" rtl="0">
                        <a:spcBef>
                          <a:spcPts val="0"/>
                        </a:spcBef>
                        <a:buClr>
                          <a:schemeClr val="dk1"/>
                        </a:buClr>
                        <a:buSzPct val="100000"/>
                        <a:buFont typeface="Open Sans"/>
                        <a:buAutoNum type="arabicPeriod"/>
                      </a:pPr>
                      <a:r>
                        <a:rPr lang="en" sz="2400">
                          <a:solidFill>
                            <a:srgbClr val="2A73CC"/>
                          </a:solidFill>
                          <a:latin typeface="Open Sans"/>
                          <a:ea typeface="Open Sans"/>
                          <a:cs typeface="Open Sans"/>
                          <a:sym typeface="Open Sans"/>
                        </a:rPr>
                        <a:t>Imprecise control</a:t>
                      </a:r>
                      <a:r>
                        <a:rPr lang="en" sz="2400">
                          <a:solidFill>
                            <a:schemeClr val="dk1"/>
                          </a:solidFill>
                          <a:latin typeface="Open Sans"/>
                          <a:ea typeface="Open Sans"/>
                          <a:cs typeface="Open Sans"/>
                          <a:sym typeface="Open Sans"/>
                        </a:rPr>
                        <a:t> of assignment</a:t>
                      </a:r>
                    </a:p>
                    <a:p>
                      <a:pPr indent="-381000" lvl="0" marL="457200" rtl="0">
                        <a:spcBef>
                          <a:spcPts val="0"/>
                        </a:spcBef>
                        <a:buClr>
                          <a:schemeClr val="dk1"/>
                        </a:buClr>
                        <a:buSzPct val="100000"/>
                        <a:buFont typeface="Open Sans"/>
                        <a:buAutoNum type="arabicPeriod"/>
                      </a:pPr>
                      <a:r>
                        <a:rPr lang="en" sz="2400">
                          <a:solidFill>
                            <a:srgbClr val="2A73CC"/>
                          </a:solidFill>
                          <a:latin typeface="Open Sans"/>
                          <a:ea typeface="Open Sans"/>
                          <a:cs typeface="Open Sans"/>
                          <a:sym typeface="Open Sans"/>
                        </a:rPr>
                        <a:t>No confounding discontinuities</a:t>
                      </a:r>
                    </a:p>
                  </a:txBody>
                  <a:tcPr marT="121900" marB="121900" marR="91425" marL="91425">
                    <a:lnL cap="flat" cmpd="sng" w="9525">
                      <a:solidFill>
                        <a:srgbClr val="9E9E9E">
                          <a:alpha val="0"/>
                        </a:srgbClr>
                      </a:solidFill>
                      <a:prstDash val="solid"/>
                      <a:round/>
                      <a:headEnd len="med" w="med" type="none"/>
                      <a:tailEnd len="med" w="med" type="none"/>
                    </a:lnL>
                    <a:lnR cap="flat" cmpd="sng" w="28575">
                      <a:solidFill>
                        <a:srgbClr val="9E9E9E"/>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rgbClr val="FFFFFF"/>
                    </a:solidFill>
                  </a:tcPr>
                </a:tc>
              </a:tr>
              <a:tr h="1113375">
                <a:tc>
                  <a:txBody>
                    <a:bodyPr>
                      <a:noAutofit/>
                    </a:bodyPr>
                    <a:lstStyle/>
                    <a:p>
                      <a:pPr lvl="0" rtl="0">
                        <a:spcBef>
                          <a:spcPts val="0"/>
                        </a:spcBef>
                        <a:buNone/>
                      </a:pPr>
                      <a:r>
                        <a:rPr lang="en" sz="2400">
                          <a:solidFill>
                            <a:srgbClr val="2A73CC"/>
                          </a:solidFill>
                          <a:latin typeface="Open Sans"/>
                          <a:ea typeface="Open Sans"/>
                          <a:cs typeface="Open Sans"/>
                          <a:sym typeface="Open Sans"/>
                        </a:rPr>
                        <a:t>External</a:t>
                      </a:r>
                      <a:r>
                        <a:rPr lang="en" sz="2400">
                          <a:latin typeface="Open Sans"/>
                          <a:ea typeface="Open Sans"/>
                          <a:cs typeface="Open Sans"/>
                          <a:sym typeface="Open Sans"/>
                        </a:rPr>
                        <a:t> validity</a:t>
                      </a:r>
                    </a:p>
                  </a:txBody>
                  <a:tcPr marT="121900" marB="121900" marR="91425" marL="91425">
                    <a:lnL cap="flat" cmpd="sng" w="28575">
                      <a:solidFill>
                        <a:srgbClr val="9E9E9E"/>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28575">
                      <a:solidFill>
                        <a:srgbClr val="9E9E9E"/>
                      </a:solidFill>
                      <a:prstDash val="solid"/>
                      <a:round/>
                      <a:headEnd len="med" w="med" type="none"/>
                      <a:tailEnd len="med" w="med" type="none"/>
                    </a:lnB>
                    <a:solidFill>
                      <a:srgbClr val="FFFFFF"/>
                    </a:solidFill>
                  </a:tcPr>
                </a:tc>
                <a:tc>
                  <a:txBody>
                    <a:bodyPr>
                      <a:noAutofit/>
                    </a:bodyPr>
                    <a:lstStyle/>
                    <a:p>
                      <a:pPr lvl="0" rtl="0">
                        <a:spcBef>
                          <a:spcPts val="0"/>
                        </a:spcBef>
                        <a:buNone/>
                      </a:pPr>
                      <a:r>
                        <a:rPr lang="en" sz="2400">
                          <a:latin typeface="Open Sans"/>
                          <a:ea typeface="Open Sans"/>
                          <a:cs typeface="Open Sans"/>
                          <a:sym typeface="Open Sans"/>
                        </a:rPr>
                        <a:t>Unbiased for </a:t>
                      </a:r>
                      <a:r>
                        <a:rPr lang="en" sz="2400">
                          <a:solidFill>
                            <a:srgbClr val="2A73CC"/>
                          </a:solidFill>
                          <a:latin typeface="Open Sans"/>
                          <a:ea typeface="Open Sans"/>
                          <a:cs typeface="Open Sans"/>
                          <a:sym typeface="Open Sans"/>
                        </a:rPr>
                        <a:t>full population</a:t>
                      </a:r>
                    </a:p>
                  </a:txBody>
                  <a:tcPr marT="121900" marB="121900"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28575">
                      <a:solidFill>
                        <a:srgbClr val="9E9E9E"/>
                      </a:solidFill>
                      <a:prstDash val="solid"/>
                      <a:round/>
                      <a:headEnd len="med" w="med" type="none"/>
                      <a:tailEnd len="med" w="med" type="none"/>
                    </a:lnB>
                    <a:solidFill>
                      <a:srgbClr val="FFFFFF"/>
                    </a:solidFill>
                  </a:tcPr>
                </a:tc>
                <a:tc>
                  <a:txBody>
                    <a:bodyPr>
                      <a:noAutofit/>
                    </a:bodyPr>
                    <a:lstStyle/>
                    <a:p>
                      <a:pPr lvl="0" rtl="0">
                        <a:spcBef>
                          <a:spcPts val="0"/>
                        </a:spcBef>
                        <a:buNone/>
                      </a:pPr>
                      <a:r>
                        <a:rPr lang="en" sz="2400">
                          <a:solidFill>
                            <a:srgbClr val="2A73CC"/>
                          </a:solidFill>
                          <a:latin typeface="Open Sans"/>
                          <a:ea typeface="Open Sans"/>
                          <a:cs typeface="Open Sans"/>
                          <a:sym typeface="Open Sans"/>
                        </a:rPr>
                        <a:t>Homogeneous</a:t>
                      </a:r>
                      <a:r>
                        <a:rPr lang="en" sz="2400">
                          <a:latin typeface="Open Sans"/>
                          <a:ea typeface="Open Sans"/>
                          <a:cs typeface="Open Sans"/>
                          <a:sym typeface="Open Sans"/>
                        </a:rPr>
                        <a:t> </a:t>
                      </a:r>
                      <a:r>
                        <a:rPr lang="en" sz="2400">
                          <a:solidFill>
                            <a:srgbClr val="2A73CC"/>
                          </a:solidFill>
                          <a:latin typeface="Open Sans"/>
                          <a:ea typeface="Open Sans"/>
                          <a:cs typeface="Open Sans"/>
                          <a:sym typeface="Open Sans"/>
                        </a:rPr>
                        <a:t>treatment effects</a:t>
                      </a:r>
                    </a:p>
                  </a:txBody>
                  <a:tcPr marT="121900" marB="121900" marR="91425" marL="91425">
                    <a:lnL cap="flat" cmpd="sng" w="9525">
                      <a:solidFill>
                        <a:srgbClr val="9E9E9E">
                          <a:alpha val="0"/>
                        </a:srgbClr>
                      </a:solidFill>
                      <a:prstDash val="solid"/>
                      <a:round/>
                      <a:headEnd len="med" w="med" type="none"/>
                      <a:tailEnd len="med" w="med" type="none"/>
                    </a:lnL>
                    <a:lnR cap="flat" cmpd="sng" w="28575">
                      <a:solidFill>
                        <a:srgbClr val="9E9E9E"/>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28575">
                      <a:solidFill>
                        <a:srgbClr val="9E9E9E"/>
                      </a:solidFill>
                      <a:prstDash val="solid"/>
                      <a:round/>
                      <a:headEnd len="med" w="med" type="none"/>
                      <a:tailEnd len="med" w="med" type="none"/>
                    </a:lnB>
                    <a:solidFill>
                      <a:srgbClr val="FFFFFF"/>
                    </a:solidFill>
                  </a:tcPr>
                </a:tc>
              </a:tr>
            </a:tbl>
          </a:graphicData>
        </a:graphic>
      </p:graphicFrame>
      <p:pic>
        <p:nvPicPr>
          <p:cNvPr id="1137" name="Shape 1137"/>
          <p:cNvPicPr preferRelativeResize="0"/>
          <p:nvPr/>
        </p:nvPicPr>
        <p:blipFill>
          <a:blip r:embed="rId3">
            <a:alphaModFix/>
          </a:blip>
          <a:stretch>
            <a:fillRect/>
          </a:stretch>
        </p:blipFill>
        <p:spPr>
          <a:xfrm>
            <a:off x="1269799" y="3210467"/>
            <a:ext cx="437077" cy="437077"/>
          </a:xfrm>
          <a:prstGeom prst="rect">
            <a:avLst/>
          </a:prstGeom>
          <a:noFill/>
          <a:ln>
            <a:noFill/>
          </a:ln>
        </p:spPr>
      </p:pic>
      <p:pic>
        <p:nvPicPr>
          <p:cNvPr id="1138" name="Shape 1138"/>
          <p:cNvPicPr preferRelativeResize="0"/>
          <p:nvPr/>
        </p:nvPicPr>
        <p:blipFill>
          <a:blip r:embed="rId4">
            <a:alphaModFix/>
          </a:blip>
          <a:stretch>
            <a:fillRect/>
          </a:stretch>
        </p:blipFill>
        <p:spPr>
          <a:xfrm>
            <a:off x="1269804" y="4739413"/>
            <a:ext cx="437077" cy="437077"/>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FEFEF"/>
        </a:solidFill>
      </p:bgPr>
    </p:bg>
    <p:spTree>
      <p:nvGrpSpPr>
        <p:cNvPr id="1142" name="Shape 1142"/>
        <p:cNvGrpSpPr/>
        <p:nvPr/>
      </p:nvGrpSpPr>
      <p:grpSpPr>
        <a:xfrm>
          <a:off x="0" y="0"/>
          <a:ext cx="0" cy="0"/>
          <a:chOff x="0" y="0"/>
          <a:chExt cx="0" cy="0"/>
        </a:xfrm>
      </p:grpSpPr>
      <p:cxnSp>
        <p:nvCxnSpPr>
          <p:cNvPr id="1143" name="Shape 1143"/>
          <p:cNvCxnSpPr/>
          <p:nvPr/>
        </p:nvCxnSpPr>
        <p:spPr>
          <a:xfrm>
            <a:off x="12175" y="3409000"/>
            <a:ext cx="9130500" cy="0"/>
          </a:xfrm>
          <a:prstGeom prst="straightConnector1">
            <a:avLst/>
          </a:prstGeom>
          <a:noFill/>
          <a:ln cap="flat" cmpd="sng" w="38100">
            <a:solidFill>
              <a:srgbClr val="FFFFFF"/>
            </a:solidFill>
            <a:prstDash val="solid"/>
            <a:round/>
            <a:headEnd len="lg" w="lg" type="none"/>
            <a:tailEnd len="lg" w="lg" type="none"/>
          </a:ln>
        </p:spPr>
      </p:cxnSp>
      <p:sp>
        <p:nvSpPr>
          <p:cNvPr id="1144" name="Shape 1144"/>
          <p:cNvSpPr/>
          <p:nvPr/>
        </p:nvSpPr>
        <p:spPr>
          <a:xfrm>
            <a:off x="957075" y="3262800"/>
            <a:ext cx="219300" cy="292500"/>
          </a:xfrm>
          <a:prstGeom prst="ellipse">
            <a:avLst/>
          </a:prstGeom>
          <a:solidFill>
            <a:srgbClr val="F05253"/>
          </a:solid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45" name="Shape 1145"/>
          <p:cNvSpPr/>
          <p:nvPr/>
        </p:nvSpPr>
        <p:spPr>
          <a:xfrm>
            <a:off x="2667934" y="3262800"/>
            <a:ext cx="219300" cy="292500"/>
          </a:xfrm>
          <a:prstGeom prst="ellipse">
            <a:avLst/>
          </a:prstGeom>
          <a:solidFill>
            <a:srgbClr val="00B39F"/>
          </a:solid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46" name="Shape 1146"/>
          <p:cNvSpPr/>
          <p:nvPr/>
        </p:nvSpPr>
        <p:spPr>
          <a:xfrm>
            <a:off x="4378794" y="3262800"/>
            <a:ext cx="219300" cy="292500"/>
          </a:xfrm>
          <a:prstGeom prst="ellipse">
            <a:avLst/>
          </a:prstGeom>
          <a:solidFill>
            <a:srgbClr val="9772B2"/>
          </a:solid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47" name="Shape 1147"/>
          <p:cNvSpPr/>
          <p:nvPr/>
        </p:nvSpPr>
        <p:spPr>
          <a:xfrm>
            <a:off x="6089654" y="3262800"/>
            <a:ext cx="219300" cy="292500"/>
          </a:xfrm>
          <a:prstGeom prst="ellipse">
            <a:avLst/>
          </a:prstGeom>
          <a:solidFill>
            <a:srgbClr val="EE4498"/>
          </a:solid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48" name="Shape 1148"/>
          <p:cNvSpPr/>
          <p:nvPr/>
        </p:nvSpPr>
        <p:spPr>
          <a:xfrm>
            <a:off x="7800514" y="3262800"/>
            <a:ext cx="219300" cy="292500"/>
          </a:xfrm>
          <a:prstGeom prst="ellipse">
            <a:avLst/>
          </a:prstGeom>
          <a:solidFill>
            <a:srgbClr val="2A73CC"/>
          </a:solid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49" name="Shape 1149"/>
          <p:cNvSpPr txBox="1"/>
          <p:nvPr/>
        </p:nvSpPr>
        <p:spPr>
          <a:xfrm>
            <a:off x="6740175" y="2081125"/>
            <a:ext cx="2340000" cy="545100"/>
          </a:xfrm>
          <a:prstGeom prst="rect">
            <a:avLst/>
          </a:prstGeom>
          <a:noFill/>
          <a:ln>
            <a:noFill/>
          </a:ln>
        </p:spPr>
        <p:txBody>
          <a:bodyPr anchorCtr="0" anchor="t" bIns="91425" lIns="91425" rIns="91425" tIns="91425">
            <a:noAutofit/>
          </a:bodyPr>
          <a:lstStyle/>
          <a:p>
            <a:pPr lvl="0" rtl="0" algn="ctr">
              <a:spcBef>
                <a:spcPts val="0"/>
              </a:spcBef>
              <a:buNone/>
            </a:pPr>
            <a:r>
              <a:rPr b="1" lang="en" sz="2400">
                <a:solidFill>
                  <a:schemeClr val="lt1"/>
                </a:solidFill>
                <a:latin typeface="Open Sans"/>
                <a:ea typeface="Open Sans"/>
                <a:cs typeface="Open Sans"/>
                <a:sym typeface="Open Sans"/>
              </a:rPr>
              <a:t>Instrumental Variables</a:t>
            </a:r>
          </a:p>
          <a:p>
            <a:pPr lvl="0" rtl="0" algn="ctr">
              <a:spcBef>
                <a:spcPts val="0"/>
              </a:spcBef>
              <a:buNone/>
            </a:pPr>
            <a:r>
              <a:t/>
            </a:r>
            <a:endParaRPr b="1" sz="1800">
              <a:solidFill>
                <a:srgbClr val="FFFFFF"/>
              </a:solidFill>
              <a:latin typeface="Open Sans"/>
              <a:ea typeface="Open Sans"/>
              <a:cs typeface="Open Sans"/>
              <a:sym typeface="Open Sans"/>
            </a:endParaRPr>
          </a:p>
        </p:txBody>
      </p:sp>
      <p:sp>
        <p:nvSpPr>
          <p:cNvPr id="1150" name="Shape 1150"/>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pic>
        <p:nvPicPr>
          <p:cNvPr id="1151" name="Shape 1151"/>
          <p:cNvPicPr preferRelativeResize="0"/>
          <p:nvPr/>
        </p:nvPicPr>
        <p:blipFill>
          <a:blip r:embed="rId3">
            <a:alphaModFix/>
          </a:blip>
          <a:stretch>
            <a:fillRect/>
          </a:stretch>
        </p:blipFill>
        <p:spPr>
          <a:xfrm>
            <a:off x="8448181" y="191871"/>
            <a:ext cx="545066" cy="54510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FEFEF"/>
        </a:solidFill>
      </p:bgPr>
    </p:bg>
    <p:spTree>
      <p:nvGrpSpPr>
        <p:cNvPr id="1155" name="Shape 1155"/>
        <p:cNvGrpSpPr/>
        <p:nvPr/>
      </p:nvGrpSpPr>
      <p:grpSpPr>
        <a:xfrm>
          <a:off x="0" y="0"/>
          <a:ext cx="0" cy="0"/>
          <a:chOff x="0" y="0"/>
          <a:chExt cx="0" cy="0"/>
        </a:xfrm>
      </p:grpSpPr>
      <p:sp>
        <p:nvSpPr>
          <p:cNvPr id="1156" name="Shape 1156"/>
          <p:cNvSpPr txBox="1"/>
          <p:nvPr>
            <p:ph type="title"/>
          </p:nvPr>
        </p:nvSpPr>
        <p:spPr>
          <a:xfrm>
            <a:off x="1634700" y="503300"/>
            <a:ext cx="7299900" cy="860400"/>
          </a:xfrm>
          <a:prstGeom prst="rect">
            <a:avLst/>
          </a:prstGeom>
        </p:spPr>
        <p:txBody>
          <a:bodyPr anchorCtr="0" anchor="b" bIns="91425" lIns="91425" rIns="91425" tIns="91425">
            <a:noAutofit/>
          </a:bodyPr>
          <a:lstStyle/>
          <a:p>
            <a:pPr lvl="0">
              <a:spcBef>
                <a:spcPts val="0"/>
              </a:spcBef>
              <a:buNone/>
            </a:pPr>
            <a:r>
              <a:t/>
            </a:r>
            <a:endParaRPr/>
          </a:p>
          <a:p>
            <a:pPr lvl="0">
              <a:spcBef>
                <a:spcPts val="0"/>
              </a:spcBef>
              <a:buNone/>
            </a:pPr>
            <a:r>
              <a:rPr b="1" lang="en" sz="1800">
                <a:solidFill>
                  <a:schemeClr val="dk1"/>
                </a:solidFill>
                <a:latin typeface="Open Sans"/>
                <a:ea typeface="Open Sans"/>
                <a:cs typeface="Open Sans"/>
                <a:sym typeface="Open Sans"/>
              </a:rPr>
              <a:t>Method 5:</a:t>
            </a:r>
            <a:r>
              <a:rPr lang="en">
                <a:solidFill>
                  <a:schemeClr val="dk1"/>
                </a:solidFill>
              </a:rPr>
              <a:t> </a:t>
            </a:r>
          </a:p>
          <a:p>
            <a:pPr lvl="0" rtl="0">
              <a:spcBef>
                <a:spcPts val="0"/>
              </a:spcBef>
              <a:buNone/>
            </a:pPr>
            <a:r>
              <a:rPr lang="en">
                <a:solidFill>
                  <a:srgbClr val="2A73CC"/>
                </a:solidFill>
              </a:rPr>
              <a:t>Instrumental Variables</a:t>
            </a:r>
          </a:p>
        </p:txBody>
      </p:sp>
      <p:sp>
        <p:nvSpPr>
          <p:cNvPr id="1157" name="Shape 1157"/>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1158" name="Shape 1158"/>
          <p:cNvSpPr txBox="1"/>
          <p:nvPr>
            <p:ph idx="1" type="body"/>
          </p:nvPr>
        </p:nvSpPr>
        <p:spPr>
          <a:xfrm>
            <a:off x="1634700" y="1324200"/>
            <a:ext cx="6908400" cy="3513300"/>
          </a:xfrm>
          <a:prstGeom prst="rect">
            <a:avLst/>
          </a:prstGeom>
        </p:spPr>
        <p:txBody>
          <a:bodyPr anchorCtr="0" anchor="t" bIns="91425" lIns="91425" rIns="91425" tIns="91425">
            <a:noAutofit/>
          </a:bodyPr>
          <a:lstStyle/>
          <a:p>
            <a:pPr lvl="0">
              <a:spcBef>
                <a:spcPts val="0"/>
              </a:spcBef>
              <a:buClr>
                <a:schemeClr val="dk1"/>
              </a:buClr>
              <a:buSzPct val="45833"/>
              <a:buFont typeface="Arial"/>
              <a:buNone/>
            </a:pPr>
            <a:r>
              <a:rPr b="1" lang="en" sz="2400">
                <a:solidFill>
                  <a:schemeClr val="dk1"/>
                </a:solidFill>
              </a:rPr>
              <a:t>Idea</a:t>
            </a:r>
            <a:r>
              <a:rPr lang="en" sz="2400">
                <a:solidFill>
                  <a:schemeClr val="dk1"/>
                </a:solidFill>
              </a:rPr>
              <a:t>: “Instrument” for X of interest with some feature, Z, that drives Y only through its effect on X; back out effect of X on Y</a:t>
            </a:r>
          </a:p>
          <a:p>
            <a:pPr lvl="0">
              <a:spcBef>
                <a:spcPts val="0"/>
              </a:spcBef>
              <a:buNone/>
            </a:pPr>
            <a:r>
              <a:t/>
            </a:r>
            <a:endParaRPr sz="2400">
              <a:solidFill>
                <a:schemeClr val="dk1"/>
              </a:solidFill>
            </a:endParaRPr>
          </a:p>
          <a:p>
            <a:pPr lvl="0">
              <a:spcBef>
                <a:spcPts val="0"/>
              </a:spcBef>
              <a:buNone/>
            </a:pPr>
            <a:r>
              <a:rPr b="1" lang="en" sz="2400">
                <a:solidFill>
                  <a:schemeClr val="dk1"/>
                </a:solidFill>
              </a:rPr>
              <a:t>Requirements: </a:t>
            </a:r>
          </a:p>
          <a:p>
            <a:pPr indent="-381000" lvl="0" marL="457200" rtl="0">
              <a:spcBef>
                <a:spcPts val="0"/>
              </a:spcBef>
              <a:buClr>
                <a:schemeClr val="dk1"/>
              </a:buClr>
              <a:buSzPct val="100000"/>
            </a:pPr>
            <a:r>
              <a:rPr b="1" lang="en" sz="2400">
                <a:solidFill>
                  <a:srgbClr val="3279CB"/>
                </a:solidFill>
              </a:rPr>
              <a:t>Strong first stage</a:t>
            </a:r>
            <a:r>
              <a:rPr b="1" lang="en" sz="2400">
                <a:solidFill>
                  <a:schemeClr val="dk1"/>
                </a:solidFill>
              </a:rPr>
              <a:t>: </a:t>
            </a:r>
            <a:r>
              <a:rPr lang="en" sz="2400">
                <a:solidFill>
                  <a:schemeClr val="dk1"/>
                </a:solidFill>
              </a:rPr>
              <a:t> Z meaningfully affects X</a:t>
            </a:r>
          </a:p>
          <a:p>
            <a:pPr indent="-381000" lvl="0" marL="457200" rtl="0">
              <a:spcBef>
                <a:spcPts val="0"/>
              </a:spcBef>
              <a:buClr>
                <a:schemeClr val="dk1"/>
              </a:buClr>
              <a:buSzPct val="100000"/>
            </a:pPr>
            <a:r>
              <a:rPr b="1" lang="en" sz="2400">
                <a:solidFill>
                  <a:srgbClr val="3279CB"/>
                </a:solidFill>
              </a:rPr>
              <a:t>Exclusion restriction</a:t>
            </a:r>
            <a:r>
              <a:rPr b="1" lang="en" sz="2400">
                <a:solidFill>
                  <a:schemeClr val="dk1"/>
                </a:solidFill>
              </a:rPr>
              <a:t>: </a:t>
            </a:r>
            <a:r>
              <a:rPr lang="en" sz="2400">
                <a:solidFill>
                  <a:schemeClr val="dk1"/>
                </a:solidFill>
              </a:rPr>
              <a:t>Z affects Y only through its effect on X</a:t>
            </a:r>
          </a:p>
        </p:txBody>
      </p:sp>
      <p:sp>
        <p:nvSpPr>
          <p:cNvPr id="1159" name="Shape 1159"/>
          <p:cNvSpPr/>
          <p:nvPr/>
        </p:nvSpPr>
        <p:spPr>
          <a:xfrm rot="-5400000">
            <a:off x="1151304" y="5698358"/>
            <a:ext cx="138300" cy="68100"/>
          </a:xfrm>
          <a:prstGeom prst="triangle">
            <a:avLst>
              <a:gd fmla="val 50000" name="adj"/>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1160" name="Shape 1160"/>
          <p:cNvSpPr txBox="1"/>
          <p:nvPr/>
        </p:nvSpPr>
        <p:spPr>
          <a:xfrm>
            <a:off x="-1" y="1139066"/>
            <a:ext cx="1241700" cy="1198800"/>
          </a:xfrm>
          <a:prstGeom prst="rect">
            <a:avLst/>
          </a:prstGeom>
          <a:noFill/>
          <a:ln>
            <a:noFill/>
          </a:ln>
        </p:spPr>
        <p:txBody>
          <a:bodyPr anchorCtr="0" anchor="t" bIns="91425" lIns="91425" rIns="91425" tIns="91425">
            <a:noAutofit/>
          </a:bodyPr>
          <a:lstStyle/>
          <a:p>
            <a:pPr lvl="0" rtl="0" algn="r">
              <a:spcBef>
                <a:spcPts val="0"/>
              </a:spcBef>
              <a:buNone/>
            </a:pPr>
            <a:r>
              <a:rPr b="1" lang="en" sz="1000">
                <a:solidFill>
                  <a:srgbClr val="FFFFFF"/>
                </a:solidFill>
                <a:latin typeface="Open Sans"/>
                <a:ea typeface="Open Sans"/>
                <a:cs typeface="Open Sans"/>
                <a:sym typeface="Open Sans"/>
              </a:rPr>
              <a:t>Method 1: </a:t>
            </a:r>
            <a:r>
              <a:rPr lang="en" sz="1000">
                <a:solidFill>
                  <a:srgbClr val="FFFFFF"/>
                </a:solidFill>
                <a:latin typeface="Open Sans"/>
                <a:ea typeface="Open Sans"/>
                <a:cs typeface="Open Sans"/>
                <a:sym typeface="Open Sans"/>
              </a:rPr>
              <a:t>Controlled Regression</a:t>
            </a:r>
          </a:p>
        </p:txBody>
      </p:sp>
      <p:sp>
        <p:nvSpPr>
          <p:cNvPr id="1161" name="Shape 1161"/>
          <p:cNvSpPr txBox="1"/>
          <p:nvPr/>
        </p:nvSpPr>
        <p:spPr>
          <a:xfrm>
            <a:off x="17927" y="2257500"/>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2: </a:t>
            </a:r>
            <a:r>
              <a:rPr lang="en" sz="1000">
                <a:solidFill>
                  <a:srgbClr val="FFFFFF"/>
                </a:solidFill>
                <a:latin typeface="Open Sans"/>
                <a:ea typeface="Open Sans"/>
                <a:cs typeface="Open Sans"/>
                <a:sym typeface="Open Sans"/>
              </a:rPr>
              <a:t>Regression Discontinuity Design</a:t>
            </a:r>
          </a:p>
        </p:txBody>
      </p:sp>
      <p:sp>
        <p:nvSpPr>
          <p:cNvPr id="1162" name="Shape 1162"/>
          <p:cNvSpPr txBox="1"/>
          <p:nvPr/>
        </p:nvSpPr>
        <p:spPr>
          <a:xfrm>
            <a:off x="17927" y="3375963"/>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3: </a:t>
            </a:r>
            <a:r>
              <a:rPr lang="en" sz="1000">
                <a:solidFill>
                  <a:srgbClr val="FFFFFF"/>
                </a:solidFill>
                <a:latin typeface="Open Sans"/>
                <a:ea typeface="Open Sans"/>
                <a:cs typeface="Open Sans"/>
                <a:sym typeface="Open Sans"/>
              </a:rPr>
              <a:t>Difference-in-</a:t>
            </a:r>
            <a:br>
              <a:rPr lang="en" sz="1000">
                <a:solidFill>
                  <a:srgbClr val="FFFFFF"/>
                </a:solidFill>
                <a:latin typeface="Open Sans"/>
                <a:ea typeface="Open Sans"/>
                <a:cs typeface="Open Sans"/>
                <a:sym typeface="Open Sans"/>
              </a:rPr>
            </a:br>
            <a:r>
              <a:rPr lang="en" sz="1000">
                <a:solidFill>
                  <a:srgbClr val="FFFFFF"/>
                </a:solidFill>
                <a:latin typeface="Open Sans"/>
                <a:ea typeface="Open Sans"/>
                <a:cs typeface="Open Sans"/>
                <a:sym typeface="Open Sans"/>
              </a:rPr>
              <a:t>Differences</a:t>
            </a:r>
          </a:p>
          <a:p>
            <a:pPr lvl="0" rtl="0" algn="r">
              <a:spcBef>
                <a:spcPts val="0"/>
              </a:spcBef>
              <a:buNone/>
            </a:pPr>
            <a:r>
              <a:t/>
            </a:r>
            <a:endParaRPr b="1" sz="1000">
              <a:solidFill>
                <a:srgbClr val="FFFFFF"/>
              </a:solidFill>
              <a:latin typeface="Open Sans"/>
              <a:ea typeface="Open Sans"/>
              <a:cs typeface="Open Sans"/>
              <a:sym typeface="Open Sans"/>
            </a:endParaRPr>
          </a:p>
        </p:txBody>
      </p:sp>
      <p:sp>
        <p:nvSpPr>
          <p:cNvPr id="1163" name="Shape 1163"/>
          <p:cNvSpPr txBox="1"/>
          <p:nvPr/>
        </p:nvSpPr>
        <p:spPr>
          <a:xfrm>
            <a:off x="7671" y="4494427"/>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4: </a:t>
            </a:r>
            <a:r>
              <a:rPr lang="en" sz="1000">
                <a:solidFill>
                  <a:srgbClr val="FFFFFF"/>
                </a:solidFill>
                <a:latin typeface="Open Sans"/>
                <a:ea typeface="Open Sans"/>
                <a:cs typeface="Open Sans"/>
                <a:sym typeface="Open Sans"/>
              </a:rPr>
              <a:t>Fixed Effects Regression</a:t>
            </a:r>
          </a:p>
          <a:p>
            <a:pPr lvl="0" rtl="0" algn="r">
              <a:spcBef>
                <a:spcPts val="0"/>
              </a:spcBef>
              <a:buNone/>
            </a:pPr>
            <a:r>
              <a:t/>
            </a:r>
            <a:endParaRPr b="1" sz="1000">
              <a:solidFill>
                <a:srgbClr val="FFFFFF"/>
              </a:solidFill>
              <a:latin typeface="Open Sans"/>
              <a:ea typeface="Open Sans"/>
              <a:cs typeface="Open Sans"/>
              <a:sym typeface="Open Sans"/>
            </a:endParaRPr>
          </a:p>
        </p:txBody>
      </p:sp>
      <p:sp>
        <p:nvSpPr>
          <p:cNvPr id="1164" name="Shape 1164"/>
          <p:cNvSpPr txBox="1"/>
          <p:nvPr/>
        </p:nvSpPr>
        <p:spPr>
          <a:xfrm>
            <a:off x="0" y="5498600"/>
            <a:ext cx="1242300" cy="1198800"/>
          </a:xfrm>
          <a:prstGeom prst="rect">
            <a:avLst/>
          </a:prstGeom>
          <a:noFill/>
          <a:ln>
            <a:noFill/>
          </a:ln>
        </p:spPr>
        <p:txBody>
          <a:bodyPr anchorCtr="0" anchor="t" bIns="91425" lIns="91425" rIns="91425" tIns="91425">
            <a:noAutofit/>
          </a:bodyPr>
          <a:lstStyle/>
          <a:p>
            <a:pPr lvl="0" rtl="0" algn="r">
              <a:spcBef>
                <a:spcPts val="0"/>
              </a:spcBef>
              <a:buNone/>
            </a:pPr>
            <a:r>
              <a:rPr b="1" lang="en" sz="1000">
                <a:solidFill>
                  <a:srgbClr val="FFFFFF"/>
                </a:solidFill>
                <a:latin typeface="Open Sans"/>
                <a:ea typeface="Open Sans"/>
                <a:cs typeface="Open Sans"/>
                <a:sym typeface="Open Sans"/>
              </a:rPr>
              <a:t>Method 5: </a:t>
            </a:r>
            <a:r>
              <a:rPr lang="en" sz="1000">
                <a:solidFill>
                  <a:srgbClr val="FFFFFF"/>
                </a:solidFill>
                <a:latin typeface="Open Sans"/>
                <a:ea typeface="Open Sans"/>
                <a:cs typeface="Open Sans"/>
                <a:sym typeface="Open Sans"/>
              </a:rPr>
              <a:t>Instrumental Variables</a:t>
            </a:r>
            <a:r>
              <a:rPr b="1" lang="en" sz="1000">
                <a:solidFill>
                  <a:srgbClr val="FFFFFF"/>
                </a:solidFill>
                <a:latin typeface="Open Sans"/>
                <a:ea typeface="Open Sans"/>
                <a:cs typeface="Open Sans"/>
                <a:sym typeface="Open Sans"/>
              </a:rPr>
              <a:t> </a:t>
            </a:r>
          </a:p>
        </p:txBody>
      </p:sp>
      <p:pic>
        <p:nvPicPr>
          <p:cNvPr id="1165" name="Shape 1165"/>
          <p:cNvPicPr preferRelativeResize="0"/>
          <p:nvPr/>
        </p:nvPicPr>
        <p:blipFill>
          <a:blip r:embed="rId3">
            <a:alphaModFix/>
          </a:blip>
          <a:stretch>
            <a:fillRect/>
          </a:stretch>
        </p:blipFill>
        <p:spPr>
          <a:xfrm>
            <a:off x="4015725" y="4963775"/>
            <a:ext cx="2537849" cy="1369350"/>
          </a:xfrm>
          <a:prstGeom prst="rect">
            <a:avLst/>
          </a:prstGeom>
          <a:noFill/>
          <a:ln cap="flat" cmpd="sng" w="38100">
            <a:solidFill>
              <a:srgbClr val="3279CB"/>
            </a:solidFill>
            <a:prstDash val="solid"/>
            <a:round/>
            <a:headEnd len="med" w="med" type="none"/>
            <a:tailEnd len="med" w="med" type="none"/>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FEFEF"/>
        </a:solidFill>
      </p:bgPr>
    </p:bg>
    <p:spTree>
      <p:nvGrpSpPr>
        <p:cNvPr id="1169" name="Shape 1169"/>
        <p:cNvGrpSpPr/>
        <p:nvPr/>
      </p:nvGrpSpPr>
      <p:grpSpPr>
        <a:xfrm>
          <a:off x="0" y="0"/>
          <a:ext cx="0" cy="0"/>
          <a:chOff x="0" y="0"/>
          <a:chExt cx="0" cy="0"/>
        </a:xfrm>
      </p:grpSpPr>
      <p:sp>
        <p:nvSpPr>
          <p:cNvPr id="1170" name="Shape 1170"/>
          <p:cNvSpPr txBox="1"/>
          <p:nvPr>
            <p:ph type="title"/>
          </p:nvPr>
        </p:nvSpPr>
        <p:spPr>
          <a:xfrm>
            <a:off x="1634700" y="503300"/>
            <a:ext cx="7299900" cy="860400"/>
          </a:xfrm>
          <a:prstGeom prst="rect">
            <a:avLst/>
          </a:prstGeom>
        </p:spPr>
        <p:txBody>
          <a:bodyPr anchorCtr="0" anchor="b" bIns="91425" lIns="91425" rIns="91425" tIns="91425">
            <a:noAutofit/>
          </a:bodyPr>
          <a:lstStyle/>
          <a:p>
            <a:pPr lvl="0" rtl="0">
              <a:spcBef>
                <a:spcPts val="0"/>
              </a:spcBef>
              <a:buNone/>
            </a:pPr>
            <a:r>
              <a:t/>
            </a:r>
            <a:endParaRPr/>
          </a:p>
          <a:p>
            <a:pPr lvl="0" rtl="0">
              <a:spcBef>
                <a:spcPts val="0"/>
              </a:spcBef>
              <a:buNone/>
            </a:pPr>
            <a:r>
              <a:rPr b="1" lang="en" sz="1800">
                <a:solidFill>
                  <a:schemeClr val="dk1"/>
                </a:solidFill>
                <a:latin typeface="Open Sans"/>
                <a:ea typeface="Open Sans"/>
                <a:cs typeface="Open Sans"/>
                <a:sym typeface="Open Sans"/>
              </a:rPr>
              <a:t>Method 5:</a:t>
            </a:r>
            <a:r>
              <a:rPr lang="en">
                <a:solidFill>
                  <a:schemeClr val="dk1"/>
                </a:solidFill>
              </a:rPr>
              <a:t> </a:t>
            </a:r>
          </a:p>
          <a:p>
            <a:pPr lvl="0" rtl="0">
              <a:spcBef>
                <a:spcPts val="0"/>
              </a:spcBef>
              <a:buNone/>
            </a:pPr>
            <a:r>
              <a:rPr lang="en">
                <a:solidFill>
                  <a:srgbClr val="2A73CC"/>
                </a:solidFill>
              </a:rPr>
              <a:t>Instrumental Variables</a:t>
            </a:r>
          </a:p>
        </p:txBody>
      </p:sp>
      <p:sp>
        <p:nvSpPr>
          <p:cNvPr id="1171" name="Shape 1171"/>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1172" name="Shape 1172"/>
          <p:cNvSpPr txBox="1"/>
          <p:nvPr>
            <p:ph idx="1" type="body"/>
          </p:nvPr>
        </p:nvSpPr>
        <p:spPr>
          <a:xfrm>
            <a:off x="1634700" y="1324200"/>
            <a:ext cx="7299900" cy="3513300"/>
          </a:xfrm>
          <a:prstGeom prst="rect">
            <a:avLst/>
          </a:prstGeom>
        </p:spPr>
        <p:txBody>
          <a:bodyPr anchorCtr="0" anchor="t" bIns="91425" lIns="91425" rIns="91425" tIns="91425">
            <a:noAutofit/>
          </a:bodyPr>
          <a:lstStyle/>
          <a:p>
            <a:pPr lvl="0">
              <a:spcBef>
                <a:spcPts val="0"/>
              </a:spcBef>
              <a:buNone/>
            </a:pPr>
            <a:r>
              <a:rPr b="1" lang="en" sz="2400">
                <a:solidFill>
                  <a:schemeClr val="dk1"/>
                </a:solidFill>
              </a:rPr>
              <a:t>Implementation</a:t>
            </a:r>
            <a:r>
              <a:rPr lang="en" sz="2400">
                <a:solidFill>
                  <a:schemeClr val="dk1"/>
                </a:solidFill>
              </a:rPr>
              <a:t>: </a:t>
            </a:r>
          </a:p>
          <a:p>
            <a:pPr indent="-381000" lvl="0" marL="457200" rtl="0">
              <a:spcBef>
                <a:spcPts val="0"/>
              </a:spcBef>
              <a:buClr>
                <a:schemeClr val="dk1"/>
              </a:buClr>
              <a:buSzPct val="100000"/>
              <a:buAutoNum type="arabicPeriod"/>
            </a:pPr>
            <a:r>
              <a:rPr lang="en" sz="2400">
                <a:solidFill>
                  <a:schemeClr val="dk1"/>
                </a:solidFill>
              </a:rPr>
              <a:t>Instrument for X with Z</a:t>
            </a:r>
          </a:p>
          <a:p>
            <a:pPr indent="-381000" lvl="0" marL="457200" rtl="0">
              <a:spcBef>
                <a:spcPts val="0"/>
              </a:spcBef>
              <a:buClr>
                <a:schemeClr val="dk1"/>
              </a:buClr>
              <a:buSzPct val="100000"/>
              <a:buAutoNum type="arabicPeriod"/>
            </a:pPr>
            <a:r>
              <a:rPr lang="en" sz="2400">
                <a:solidFill>
                  <a:schemeClr val="dk1"/>
                </a:solidFill>
              </a:rPr>
              <a:t>Estimate the effect of (instrumented) X on Y</a:t>
            </a:r>
          </a:p>
          <a:p>
            <a:pPr lvl="0" rtl="0">
              <a:spcBef>
                <a:spcPts val="0"/>
              </a:spcBef>
              <a:buNone/>
            </a:pPr>
            <a:r>
              <a:t/>
            </a:r>
            <a:endParaRPr sz="2400">
              <a:solidFill>
                <a:schemeClr val="dk1"/>
              </a:solidFill>
            </a:endParaRPr>
          </a:p>
          <a:p>
            <a:pPr lvl="0" rtl="0">
              <a:spcBef>
                <a:spcPts val="0"/>
              </a:spcBef>
              <a:buNone/>
            </a:pPr>
            <a:r>
              <a:rPr b="1" lang="en" sz="2400">
                <a:solidFill>
                  <a:schemeClr val="dk1"/>
                </a:solidFill>
              </a:rPr>
              <a:t>In R: </a:t>
            </a:r>
          </a:p>
          <a:p>
            <a:pPr lvl="0" rtl="0">
              <a:spcBef>
                <a:spcPts val="0"/>
              </a:spcBef>
              <a:buNone/>
            </a:pPr>
            <a:r>
              <a:t/>
            </a:r>
            <a:endParaRPr>
              <a:solidFill>
                <a:schemeClr val="dk1"/>
              </a:solidFill>
            </a:endParaRPr>
          </a:p>
        </p:txBody>
      </p:sp>
      <p:sp>
        <p:nvSpPr>
          <p:cNvPr id="1173" name="Shape 1173"/>
          <p:cNvSpPr/>
          <p:nvPr/>
        </p:nvSpPr>
        <p:spPr>
          <a:xfrm rot="-5400000">
            <a:off x="1151304" y="5698358"/>
            <a:ext cx="138300" cy="68100"/>
          </a:xfrm>
          <a:prstGeom prst="triangle">
            <a:avLst>
              <a:gd fmla="val 50000" name="adj"/>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1174" name="Shape 1174"/>
          <p:cNvSpPr txBox="1"/>
          <p:nvPr/>
        </p:nvSpPr>
        <p:spPr>
          <a:xfrm>
            <a:off x="-1" y="1139066"/>
            <a:ext cx="1241700" cy="1198800"/>
          </a:xfrm>
          <a:prstGeom prst="rect">
            <a:avLst/>
          </a:prstGeom>
          <a:noFill/>
          <a:ln>
            <a:noFill/>
          </a:ln>
        </p:spPr>
        <p:txBody>
          <a:bodyPr anchorCtr="0" anchor="t" bIns="91425" lIns="91425" rIns="91425" tIns="91425">
            <a:noAutofit/>
          </a:bodyPr>
          <a:lstStyle/>
          <a:p>
            <a:pPr lvl="0" rtl="0" algn="r">
              <a:spcBef>
                <a:spcPts val="0"/>
              </a:spcBef>
              <a:buNone/>
            </a:pPr>
            <a:r>
              <a:rPr b="1" lang="en" sz="1000">
                <a:solidFill>
                  <a:srgbClr val="FFFFFF"/>
                </a:solidFill>
                <a:latin typeface="Open Sans"/>
                <a:ea typeface="Open Sans"/>
                <a:cs typeface="Open Sans"/>
                <a:sym typeface="Open Sans"/>
              </a:rPr>
              <a:t>Method 1: </a:t>
            </a:r>
            <a:r>
              <a:rPr lang="en" sz="1000">
                <a:solidFill>
                  <a:srgbClr val="FFFFFF"/>
                </a:solidFill>
                <a:latin typeface="Open Sans"/>
                <a:ea typeface="Open Sans"/>
                <a:cs typeface="Open Sans"/>
                <a:sym typeface="Open Sans"/>
              </a:rPr>
              <a:t>Controlled Regression</a:t>
            </a:r>
          </a:p>
        </p:txBody>
      </p:sp>
      <p:sp>
        <p:nvSpPr>
          <p:cNvPr id="1175" name="Shape 1175"/>
          <p:cNvSpPr txBox="1"/>
          <p:nvPr/>
        </p:nvSpPr>
        <p:spPr>
          <a:xfrm>
            <a:off x="17927" y="2257500"/>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2: </a:t>
            </a:r>
            <a:r>
              <a:rPr lang="en" sz="1000">
                <a:solidFill>
                  <a:srgbClr val="FFFFFF"/>
                </a:solidFill>
                <a:latin typeface="Open Sans"/>
                <a:ea typeface="Open Sans"/>
                <a:cs typeface="Open Sans"/>
                <a:sym typeface="Open Sans"/>
              </a:rPr>
              <a:t>Regression Discontinuity Design</a:t>
            </a:r>
          </a:p>
        </p:txBody>
      </p:sp>
      <p:sp>
        <p:nvSpPr>
          <p:cNvPr id="1176" name="Shape 1176"/>
          <p:cNvSpPr txBox="1"/>
          <p:nvPr/>
        </p:nvSpPr>
        <p:spPr>
          <a:xfrm>
            <a:off x="17927" y="3375963"/>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3: </a:t>
            </a:r>
            <a:r>
              <a:rPr lang="en" sz="1000">
                <a:solidFill>
                  <a:srgbClr val="FFFFFF"/>
                </a:solidFill>
                <a:latin typeface="Open Sans"/>
                <a:ea typeface="Open Sans"/>
                <a:cs typeface="Open Sans"/>
                <a:sym typeface="Open Sans"/>
              </a:rPr>
              <a:t>Difference-in-</a:t>
            </a:r>
            <a:br>
              <a:rPr lang="en" sz="1000">
                <a:solidFill>
                  <a:srgbClr val="FFFFFF"/>
                </a:solidFill>
                <a:latin typeface="Open Sans"/>
                <a:ea typeface="Open Sans"/>
                <a:cs typeface="Open Sans"/>
                <a:sym typeface="Open Sans"/>
              </a:rPr>
            </a:br>
            <a:r>
              <a:rPr lang="en" sz="1000">
                <a:solidFill>
                  <a:srgbClr val="FFFFFF"/>
                </a:solidFill>
                <a:latin typeface="Open Sans"/>
                <a:ea typeface="Open Sans"/>
                <a:cs typeface="Open Sans"/>
                <a:sym typeface="Open Sans"/>
              </a:rPr>
              <a:t>Differences</a:t>
            </a:r>
          </a:p>
          <a:p>
            <a:pPr lvl="0" rtl="0" algn="r">
              <a:spcBef>
                <a:spcPts val="0"/>
              </a:spcBef>
              <a:buNone/>
            </a:pPr>
            <a:r>
              <a:t/>
            </a:r>
            <a:endParaRPr b="1" sz="1000">
              <a:solidFill>
                <a:srgbClr val="FFFFFF"/>
              </a:solidFill>
              <a:latin typeface="Open Sans"/>
              <a:ea typeface="Open Sans"/>
              <a:cs typeface="Open Sans"/>
              <a:sym typeface="Open Sans"/>
            </a:endParaRPr>
          </a:p>
        </p:txBody>
      </p:sp>
      <p:sp>
        <p:nvSpPr>
          <p:cNvPr id="1177" name="Shape 1177"/>
          <p:cNvSpPr txBox="1"/>
          <p:nvPr/>
        </p:nvSpPr>
        <p:spPr>
          <a:xfrm>
            <a:off x="7671" y="4494427"/>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4: </a:t>
            </a:r>
            <a:r>
              <a:rPr lang="en" sz="1000">
                <a:solidFill>
                  <a:srgbClr val="FFFFFF"/>
                </a:solidFill>
                <a:latin typeface="Open Sans"/>
                <a:ea typeface="Open Sans"/>
                <a:cs typeface="Open Sans"/>
                <a:sym typeface="Open Sans"/>
              </a:rPr>
              <a:t>Fixed Effects Regression</a:t>
            </a:r>
          </a:p>
          <a:p>
            <a:pPr lvl="0" rtl="0" algn="r">
              <a:spcBef>
                <a:spcPts val="0"/>
              </a:spcBef>
              <a:buNone/>
            </a:pPr>
            <a:r>
              <a:t/>
            </a:r>
            <a:endParaRPr b="1" sz="1000">
              <a:solidFill>
                <a:srgbClr val="FFFFFF"/>
              </a:solidFill>
              <a:latin typeface="Open Sans"/>
              <a:ea typeface="Open Sans"/>
              <a:cs typeface="Open Sans"/>
              <a:sym typeface="Open Sans"/>
            </a:endParaRPr>
          </a:p>
        </p:txBody>
      </p:sp>
      <p:sp>
        <p:nvSpPr>
          <p:cNvPr id="1178" name="Shape 1178"/>
          <p:cNvSpPr txBox="1"/>
          <p:nvPr/>
        </p:nvSpPr>
        <p:spPr>
          <a:xfrm>
            <a:off x="0" y="5498600"/>
            <a:ext cx="1242300" cy="1198800"/>
          </a:xfrm>
          <a:prstGeom prst="rect">
            <a:avLst/>
          </a:prstGeom>
          <a:noFill/>
          <a:ln>
            <a:noFill/>
          </a:ln>
        </p:spPr>
        <p:txBody>
          <a:bodyPr anchorCtr="0" anchor="t" bIns="91425" lIns="91425" rIns="91425" tIns="91425">
            <a:noAutofit/>
          </a:bodyPr>
          <a:lstStyle/>
          <a:p>
            <a:pPr lvl="0" rtl="0" algn="r">
              <a:spcBef>
                <a:spcPts val="0"/>
              </a:spcBef>
              <a:buNone/>
            </a:pPr>
            <a:r>
              <a:rPr b="1" lang="en" sz="1000">
                <a:solidFill>
                  <a:srgbClr val="FFFFFF"/>
                </a:solidFill>
                <a:latin typeface="Open Sans"/>
                <a:ea typeface="Open Sans"/>
                <a:cs typeface="Open Sans"/>
                <a:sym typeface="Open Sans"/>
              </a:rPr>
              <a:t>Method 5: </a:t>
            </a:r>
            <a:r>
              <a:rPr lang="en" sz="1000">
                <a:solidFill>
                  <a:srgbClr val="FFFFFF"/>
                </a:solidFill>
                <a:latin typeface="Open Sans"/>
                <a:ea typeface="Open Sans"/>
                <a:cs typeface="Open Sans"/>
                <a:sym typeface="Open Sans"/>
              </a:rPr>
              <a:t>Instrumental Variables</a:t>
            </a:r>
            <a:r>
              <a:rPr b="1" lang="en" sz="1000">
                <a:solidFill>
                  <a:srgbClr val="FFFFFF"/>
                </a:solidFill>
                <a:latin typeface="Open Sans"/>
                <a:ea typeface="Open Sans"/>
                <a:cs typeface="Open Sans"/>
                <a:sym typeface="Open Sans"/>
              </a:rPr>
              <a:t> </a:t>
            </a:r>
          </a:p>
        </p:txBody>
      </p:sp>
      <p:sp>
        <p:nvSpPr>
          <p:cNvPr id="1179" name="Shape 1179"/>
          <p:cNvSpPr txBox="1"/>
          <p:nvPr/>
        </p:nvSpPr>
        <p:spPr>
          <a:xfrm>
            <a:off x="1702650" y="3796400"/>
            <a:ext cx="7164000" cy="2122500"/>
          </a:xfrm>
          <a:prstGeom prst="rect">
            <a:avLst/>
          </a:prstGeom>
          <a:solidFill>
            <a:srgbClr val="FFFFFF"/>
          </a:solidFill>
          <a:ln cap="flat" cmpd="sng" w="38100">
            <a:solidFill>
              <a:srgbClr val="3279CB"/>
            </a:solidFill>
            <a:prstDash val="solid"/>
            <a:round/>
            <a:headEnd len="med" w="med" type="none"/>
            <a:tailEnd len="med" w="med" type="none"/>
          </a:ln>
        </p:spPr>
        <p:txBody>
          <a:bodyPr anchorCtr="0" anchor="t" bIns="91425" lIns="91425" rIns="91425" tIns="91425">
            <a:noAutofit/>
          </a:bodyPr>
          <a:lstStyle/>
          <a:p>
            <a:pPr lvl="0" rtl="0">
              <a:spcBef>
                <a:spcPts val="1000"/>
              </a:spcBef>
              <a:buNone/>
            </a:pPr>
            <a:r>
              <a:rPr lang="en" sz="2400">
                <a:solidFill>
                  <a:schemeClr val="dk1"/>
                </a:solidFill>
                <a:latin typeface="Courier New"/>
                <a:ea typeface="Courier New"/>
                <a:cs typeface="Courier New"/>
                <a:sym typeface="Courier New"/>
              </a:rPr>
              <a:t>library(aer)</a:t>
            </a:r>
          </a:p>
          <a:p>
            <a:pPr lvl="0" rtl="0">
              <a:spcBef>
                <a:spcPts val="1000"/>
              </a:spcBef>
              <a:buNone/>
            </a:pPr>
            <a:r>
              <a:rPr lang="en" sz="2400">
                <a:solidFill>
                  <a:schemeClr val="dk1"/>
                </a:solidFill>
                <a:latin typeface="Courier New"/>
                <a:ea typeface="Courier New"/>
                <a:cs typeface="Courier New"/>
                <a:sym typeface="Courier New"/>
              </a:rPr>
              <a:t>fit &lt;- ivreg(Y ~ X | Z, data = …)</a:t>
            </a:r>
          </a:p>
          <a:p>
            <a:pPr lvl="0" rtl="0">
              <a:spcBef>
                <a:spcPts val="1000"/>
              </a:spcBef>
              <a:buNone/>
            </a:pPr>
            <a:r>
              <a:rPr lang="en" sz="2400">
                <a:solidFill>
                  <a:schemeClr val="dk1"/>
                </a:solidFill>
                <a:latin typeface="Courier New"/>
                <a:ea typeface="Courier New"/>
                <a:cs typeface="Courier New"/>
                <a:sym typeface="Courier New"/>
              </a:rPr>
              <a:t>summary(fit, vcov = sandwich, </a:t>
            </a:r>
          </a:p>
          <a:p>
            <a:pPr indent="457200" lvl="0" marL="914400" rtl="0">
              <a:spcBef>
                <a:spcPts val="1000"/>
              </a:spcBef>
              <a:buNone/>
            </a:pPr>
            <a:r>
              <a:rPr lang="en" sz="2400">
                <a:solidFill>
                  <a:schemeClr val="dk1"/>
                </a:solidFill>
                <a:latin typeface="Courier New"/>
                <a:ea typeface="Courier New"/>
                <a:cs typeface="Courier New"/>
                <a:sym typeface="Courier New"/>
              </a:rPr>
              <a:t>df = Inf, diagnostics = TRUE)</a:t>
            </a: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FEFEF"/>
        </a:solidFill>
      </p:bgPr>
    </p:bg>
    <p:spTree>
      <p:nvGrpSpPr>
        <p:cNvPr id="1183" name="Shape 1183"/>
        <p:cNvGrpSpPr/>
        <p:nvPr/>
      </p:nvGrpSpPr>
      <p:grpSpPr>
        <a:xfrm>
          <a:off x="0" y="0"/>
          <a:ext cx="0" cy="0"/>
          <a:chOff x="0" y="0"/>
          <a:chExt cx="0" cy="0"/>
        </a:xfrm>
      </p:grpSpPr>
      <p:sp>
        <p:nvSpPr>
          <p:cNvPr id="1184" name="Shape 1184"/>
          <p:cNvSpPr txBox="1"/>
          <p:nvPr>
            <p:ph type="title"/>
          </p:nvPr>
        </p:nvSpPr>
        <p:spPr>
          <a:xfrm>
            <a:off x="1634700" y="503300"/>
            <a:ext cx="7299900" cy="860400"/>
          </a:xfrm>
          <a:prstGeom prst="rect">
            <a:avLst/>
          </a:prstGeom>
        </p:spPr>
        <p:txBody>
          <a:bodyPr anchorCtr="0" anchor="b" bIns="91425" lIns="91425" rIns="91425" tIns="91425">
            <a:noAutofit/>
          </a:bodyPr>
          <a:lstStyle/>
          <a:p>
            <a:pPr lvl="0" rtl="0">
              <a:spcBef>
                <a:spcPts val="0"/>
              </a:spcBef>
              <a:buNone/>
            </a:pPr>
            <a:r>
              <a:t/>
            </a:r>
            <a:endParaRPr/>
          </a:p>
          <a:p>
            <a:pPr lvl="0" rtl="0">
              <a:spcBef>
                <a:spcPts val="0"/>
              </a:spcBef>
              <a:buNone/>
            </a:pPr>
            <a:r>
              <a:rPr b="1" lang="en" sz="1800">
                <a:solidFill>
                  <a:schemeClr val="dk1"/>
                </a:solidFill>
                <a:latin typeface="Open Sans"/>
                <a:ea typeface="Open Sans"/>
                <a:cs typeface="Open Sans"/>
                <a:sym typeface="Open Sans"/>
              </a:rPr>
              <a:t>Method 5:</a:t>
            </a:r>
            <a:r>
              <a:rPr lang="en">
                <a:solidFill>
                  <a:schemeClr val="dk1"/>
                </a:solidFill>
              </a:rPr>
              <a:t> </a:t>
            </a:r>
          </a:p>
          <a:p>
            <a:pPr lvl="0" rtl="0">
              <a:spcBef>
                <a:spcPts val="0"/>
              </a:spcBef>
              <a:buNone/>
            </a:pPr>
            <a:r>
              <a:rPr lang="en">
                <a:solidFill>
                  <a:srgbClr val="2A73CC"/>
                </a:solidFill>
              </a:rPr>
              <a:t>Instrumental Variables</a:t>
            </a:r>
          </a:p>
        </p:txBody>
      </p:sp>
      <p:sp>
        <p:nvSpPr>
          <p:cNvPr id="1185" name="Shape 1185"/>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1186" name="Shape 1186"/>
          <p:cNvSpPr txBox="1"/>
          <p:nvPr>
            <p:ph idx="1" type="body"/>
          </p:nvPr>
        </p:nvSpPr>
        <p:spPr>
          <a:xfrm>
            <a:off x="1634700" y="1324200"/>
            <a:ext cx="7299900" cy="3513300"/>
          </a:xfrm>
          <a:prstGeom prst="rect">
            <a:avLst/>
          </a:prstGeom>
        </p:spPr>
        <p:txBody>
          <a:bodyPr anchorCtr="0" anchor="t" bIns="91425" lIns="91425" rIns="91425" tIns="91425">
            <a:noAutofit/>
          </a:bodyPr>
          <a:lstStyle/>
          <a:p>
            <a:pPr lvl="0" rtl="0">
              <a:spcBef>
                <a:spcPts val="0"/>
              </a:spcBef>
              <a:buNone/>
            </a:pPr>
            <a:r>
              <a:rPr b="1" lang="en" sz="2400">
                <a:solidFill>
                  <a:schemeClr val="dk1"/>
                </a:solidFill>
              </a:rPr>
              <a:t>Sample output</a:t>
            </a:r>
            <a:r>
              <a:rPr lang="en" sz="2400">
                <a:solidFill>
                  <a:schemeClr val="dk1"/>
                </a:solidFill>
              </a:rPr>
              <a:t>: </a:t>
            </a:r>
          </a:p>
          <a:p>
            <a:pPr lvl="0" rtl="0">
              <a:spcBef>
                <a:spcPts val="0"/>
              </a:spcBef>
              <a:buNone/>
            </a:pPr>
            <a:r>
              <a:t/>
            </a:r>
            <a:endParaRPr>
              <a:solidFill>
                <a:schemeClr val="dk1"/>
              </a:solidFill>
            </a:endParaRPr>
          </a:p>
        </p:txBody>
      </p:sp>
      <p:sp>
        <p:nvSpPr>
          <p:cNvPr id="1187" name="Shape 1187"/>
          <p:cNvSpPr/>
          <p:nvPr/>
        </p:nvSpPr>
        <p:spPr>
          <a:xfrm rot="-5400000">
            <a:off x="1151304" y="5698358"/>
            <a:ext cx="138300" cy="68100"/>
          </a:xfrm>
          <a:prstGeom prst="triangle">
            <a:avLst>
              <a:gd fmla="val 50000" name="adj"/>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1188" name="Shape 1188"/>
          <p:cNvSpPr txBox="1"/>
          <p:nvPr/>
        </p:nvSpPr>
        <p:spPr>
          <a:xfrm>
            <a:off x="-1" y="1139066"/>
            <a:ext cx="1241700" cy="1198800"/>
          </a:xfrm>
          <a:prstGeom prst="rect">
            <a:avLst/>
          </a:prstGeom>
          <a:noFill/>
          <a:ln>
            <a:noFill/>
          </a:ln>
        </p:spPr>
        <p:txBody>
          <a:bodyPr anchorCtr="0" anchor="t" bIns="91425" lIns="91425" rIns="91425" tIns="91425">
            <a:noAutofit/>
          </a:bodyPr>
          <a:lstStyle/>
          <a:p>
            <a:pPr lvl="0" rtl="0" algn="r">
              <a:spcBef>
                <a:spcPts val="0"/>
              </a:spcBef>
              <a:buNone/>
            </a:pPr>
            <a:r>
              <a:rPr b="1" lang="en" sz="1000">
                <a:solidFill>
                  <a:srgbClr val="FFFFFF"/>
                </a:solidFill>
                <a:latin typeface="Open Sans"/>
                <a:ea typeface="Open Sans"/>
                <a:cs typeface="Open Sans"/>
                <a:sym typeface="Open Sans"/>
              </a:rPr>
              <a:t>Method 1: </a:t>
            </a:r>
            <a:r>
              <a:rPr lang="en" sz="1000">
                <a:solidFill>
                  <a:srgbClr val="FFFFFF"/>
                </a:solidFill>
                <a:latin typeface="Open Sans"/>
                <a:ea typeface="Open Sans"/>
                <a:cs typeface="Open Sans"/>
                <a:sym typeface="Open Sans"/>
              </a:rPr>
              <a:t>Controlled Regression</a:t>
            </a:r>
          </a:p>
        </p:txBody>
      </p:sp>
      <p:sp>
        <p:nvSpPr>
          <p:cNvPr id="1189" name="Shape 1189"/>
          <p:cNvSpPr txBox="1"/>
          <p:nvPr/>
        </p:nvSpPr>
        <p:spPr>
          <a:xfrm>
            <a:off x="17927" y="2257500"/>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2: </a:t>
            </a:r>
            <a:r>
              <a:rPr lang="en" sz="1000">
                <a:solidFill>
                  <a:srgbClr val="FFFFFF"/>
                </a:solidFill>
                <a:latin typeface="Open Sans"/>
                <a:ea typeface="Open Sans"/>
                <a:cs typeface="Open Sans"/>
                <a:sym typeface="Open Sans"/>
              </a:rPr>
              <a:t>Regression Discontinuity Design</a:t>
            </a:r>
          </a:p>
        </p:txBody>
      </p:sp>
      <p:sp>
        <p:nvSpPr>
          <p:cNvPr id="1190" name="Shape 1190"/>
          <p:cNvSpPr txBox="1"/>
          <p:nvPr/>
        </p:nvSpPr>
        <p:spPr>
          <a:xfrm>
            <a:off x="17927" y="3375963"/>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3: </a:t>
            </a:r>
            <a:r>
              <a:rPr lang="en" sz="1000">
                <a:solidFill>
                  <a:srgbClr val="FFFFFF"/>
                </a:solidFill>
                <a:latin typeface="Open Sans"/>
                <a:ea typeface="Open Sans"/>
                <a:cs typeface="Open Sans"/>
                <a:sym typeface="Open Sans"/>
              </a:rPr>
              <a:t>Difference-in-</a:t>
            </a:r>
            <a:br>
              <a:rPr lang="en" sz="1000">
                <a:solidFill>
                  <a:srgbClr val="FFFFFF"/>
                </a:solidFill>
                <a:latin typeface="Open Sans"/>
                <a:ea typeface="Open Sans"/>
                <a:cs typeface="Open Sans"/>
                <a:sym typeface="Open Sans"/>
              </a:rPr>
            </a:br>
            <a:r>
              <a:rPr lang="en" sz="1000">
                <a:solidFill>
                  <a:srgbClr val="FFFFFF"/>
                </a:solidFill>
                <a:latin typeface="Open Sans"/>
                <a:ea typeface="Open Sans"/>
                <a:cs typeface="Open Sans"/>
                <a:sym typeface="Open Sans"/>
              </a:rPr>
              <a:t>Differences</a:t>
            </a:r>
          </a:p>
          <a:p>
            <a:pPr lvl="0" rtl="0" algn="r">
              <a:spcBef>
                <a:spcPts val="0"/>
              </a:spcBef>
              <a:buNone/>
            </a:pPr>
            <a:r>
              <a:t/>
            </a:r>
            <a:endParaRPr b="1" sz="1000">
              <a:solidFill>
                <a:srgbClr val="FFFFFF"/>
              </a:solidFill>
              <a:latin typeface="Open Sans"/>
              <a:ea typeface="Open Sans"/>
              <a:cs typeface="Open Sans"/>
              <a:sym typeface="Open Sans"/>
            </a:endParaRPr>
          </a:p>
        </p:txBody>
      </p:sp>
      <p:sp>
        <p:nvSpPr>
          <p:cNvPr id="1191" name="Shape 1191"/>
          <p:cNvSpPr txBox="1"/>
          <p:nvPr/>
        </p:nvSpPr>
        <p:spPr>
          <a:xfrm>
            <a:off x="7671" y="4494427"/>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4: </a:t>
            </a:r>
            <a:r>
              <a:rPr lang="en" sz="1000">
                <a:solidFill>
                  <a:srgbClr val="FFFFFF"/>
                </a:solidFill>
                <a:latin typeface="Open Sans"/>
                <a:ea typeface="Open Sans"/>
                <a:cs typeface="Open Sans"/>
                <a:sym typeface="Open Sans"/>
              </a:rPr>
              <a:t>Fixed Effects Regression</a:t>
            </a:r>
          </a:p>
          <a:p>
            <a:pPr lvl="0" rtl="0" algn="r">
              <a:spcBef>
                <a:spcPts val="0"/>
              </a:spcBef>
              <a:buNone/>
            </a:pPr>
            <a:r>
              <a:t/>
            </a:r>
            <a:endParaRPr b="1" sz="1000">
              <a:solidFill>
                <a:srgbClr val="FFFFFF"/>
              </a:solidFill>
              <a:latin typeface="Open Sans"/>
              <a:ea typeface="Open Sans"/>
              <a:cs typeface="Open Sans"/>
              <a:sym typeface="Open Sans"/>
            </a:endParaRPr>
          </a:p>
        </p:txBody>
      </p:sp>
      <p:sp>
        <p:nvSpPr>
          <p:cNvPr id="1192" name="Shape 1192"/>
          <p:cNvSpPr txBox="1"/>
          <p:nvPr/>
        </p:nvSpPr>
        <p:spPr>
          <a:xfrm>
            <a:off x="0" y="5498600"/>
            <a:ext cx="1242300" cy="1198800"/>
          </a:xfrm>
          <a:prstGeom prst="rect">
            <a:avLst/>
          </a:prstGeom>
          <a:noFill/>
          <a:ln>
            <a:noFill/>
          </a:ln>
        </p:spPr>
        <p:txBody>
          <a:bodyPr anchorCtr="0" anchor="t" bIns="91425" lIns="91425" rIns="91425" tIns="91425">
            <a:noAutofit/>
          </a:bodyPr>
          <a:lstStyle/>
          <a:p>
            <a:pPr lvl="0" rtl="0" algn="r">
              <a:spcBef>
                <a:spcPts val="0"/>
              </a:spcBef>
              <a:buNone/>
            </a:pPr>
            <a:r>
              <a:rPr b="1" lang="en" sz="1000">
                <a:solidFill>
                  <a:srgbClr val="FFFFFF"/>
                </a:solidFill>
                <a:latin typeface="Open Sans"/>
                <a:ea typeface="Open Sans"/>
                <a:cs typeface="Open Sans"/>
                <a:sym typeface="Open Sans"/>
              </a:rPr>
              <a:t>Method 5: </a:t>
            </a:r>
            <a:r>
              <a:rPr lang="en" sz="1000">
                <a:solidFill>
                  <a:srgbClr val="FFFFFF"/>
                </a:solidFill>
                <a:latin typeface="Open Sans"/>
                <a:ea typeface="Open Sans"/>
                <a:cs typeface="Open Sans"/>
                <a:sym typeface="Open Sans"/>
              </a:rPr>
              <a:t>Instrumental Variables</a:t>
            </a:r>
            <a:r>
              <a:rPr b="1" lang="en" sz="1000">
                <a:solidFill>
                  <a:srgbClr val="FFFFFF"/>
                </a:solidFill>
                <a:latin typeface="Open Sans"/>
                <a:ea typeface="Open Sans"/>
                <a:cs typeface="Open Sans"/>
                <a:sym typeface="Open Sans"/>
              </a:rPr>
              <a:t> </a:t>
            </a:r>
          </a:p>
        </p:txBody>
      </p:sp>
      <p:pic>
        <p:nvPicPr>
          <p:cNvPr id="1193" name="Shape 1193"/>
          <p:cNvPicPr preferRelativeResize="0"/>
          <p:nvPr/>
        </p:nvPicPr>
        <p:blipFill>
          <a:blip r:embed="rId3">
            <a:alphaModFix/>
          </a:blip>
          <a:stretch>
            <a:fillRect/>
          </a:stretch>
        </p:blipFill>
        <p:spPr>
          <a:xfrm>
            <a:off x="1776125" y="2099775"/>
            <a:ext cx="7083524" cy="2737725"/>
          </a:xfrm>
          <a:prstGeom prst="rect">
            <a:avLst/>
          </a:prstGeom>
          <a:noFill/>
          <a:ln cap="flat" cmpd="sng" w="38100">
            <a:solidFill>
              <a:srgbClr val="3279CB"/>
            </a:solidFill>
            <a:prstDash val="solid"/>
            <a:round/>
            <a:headEnd len="med" w="med" type="none"/>
            <a:tailEnd len="med" w="med" type="none"/>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FEFEF"/>
        </a:solidFill>
      </p:bgPr>
    </p:bg>
    <p:spTree>
      <p:nvGrpSpPr>
        <p:cNvPr id="1197" name="Shape 1197"/>
        <p:cNvGrpSpPr/>
        <p:nvPr/>
      </p:nvGrpSpPr>
      <p:grpSpPr>
        <a:xfrm>
          <a:off x="0" y="0"/>
          <a:ext cx="0" cy="0"/>
          <a:chOff x="0" y="0"/>
          <a:chExt cx="0" cy="0"/>
        </a:xfrm>
      </p:grpSpPr>
      <p:sp>
        <p:nvSpPr>
          <p:cNvPr id="1198" name="Shape 1198"/>
          <p:cNvSpPr txBox="1"/>
          <p:nvPr>
            <p:ph type="title"/>
          </p:nvPr>
        </p:nvSpPr>
        <p:spPr>
          <a:xfrm>
            <a:off x="1634700" y="503300"/>
            <a:ext cx="7299900" cy="860400"/>
          </a:xfrm>
          <a:prstGeom prst="rect">
            <a:avLst/>
          </a:prstGeom>
        </p:spPr>
        <p:txBody>
          <a:bodyPr anchorCtr="0" anchor="b" bIns="91425" lIns="91425" rIns="91425" tIns="91425">
            <a:noAutofit/>
          </a:bodyPr>
          <a:lstStyle/>
          <a:p>
            <a:pPr lvl="0" rtl="0">
              <a:spcBef>
                <a:spcPts val="0"/>
              </a:spcBef>
              <a:buNone/>
            </a:pPr>
            <a:r>
              <a:t/>
            </a:r>
            <a:endParaRPr/>
          </a:p>
          <a:p>
            <a:pPr lvl="0" rtl="0">
              <a:spcBef>
                <a:spcPts val="0"/>
              </a:spcBef>
              <a:buNone/>
            </a:pPr>
            <a:r>
              <a:rPr b="1" lang="en" sz="1800">
                <a:solidFill>
                  <a:schemeClr val="dk1"/>
                </a:solidFill>
                <a:latin typeface="Open Sans"/>
                <a:ea typeface="Open Sans"/>
                <a:cs typeface="Open Sans"/>
                <a:sym typeface="Open Sans"/>
              </a:rPr>
              <a:t>Method 5:</a:t>
            </a:r>
            <a:r>
              <a:rPr lang="en">
                <a:solidFill>
                  <a:schemeClr val="dk1"/>
                </a:solidFill>
              </a:rPr>
              <a:t> </a:t>
            </a:r>
          </a:p>
          <a:p>
            <a:pPr lvl="0" rtl="0">
              <a:spcBef>
                <a:spcPts val="0"/>
              </a:spcBef>
              <a:buNone/>
            </a:pPr>
            <a:r>
              <a:rPr lang="en">
                <a:solidFill>
                  <a:srgbClr val="2A73CC"/>
                </a:solidFill>
              </a:rPr>
              <a:t>Instrumental Variables</a:t>
            </a:r>
          </a:p>
        </p:txBody>
      </p:sp>
      <p:sp>
        <p:nvSpPr>
          <p:cNvPr id="1199" name="Shape 1199"/>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1200" name="Shape 1200"/>
          <p:cNvSpPr txBox="1"/>
          <p:nvPr>
            <p:ph idx="1" type="body"/>
          </p:nvPr>
        </p:nvSpPr>
        <p:spPr>
          <a:xfrm>
            <a:off x="1634700" y="1363700"/>
            <a:ext cx="7299900" cy="3513300"/>
          </a:xfrm>
          <a:prstGeom prst="rect">
            <a:avLst/>
          </a:prstGeom>
        </p:spPr>
        <p:txBody>
          <a:bodyPr anchorCtr="0" anchor="t" bIns="91425" lIns="91425" rIns="91425" tIns="91425">
            <a:noAutofit/>
          </a:bodyPr>
          <a:lstStyle/>
          <a:p>
            <a:pPr lvl="0" rtl="0">
              <a:spcBef>
                <a:spcPts val="0"/>
              </a:spcBef>
              <a:buNone/>
            </a:pPr>
            <a:r>
              <a:rPr b="1" lang="en" sz="2400">
                <a:solidFill>
                  <a:schemeClr val="dk1"/>
                </a:solidFill>
              </a:rPr>
              <a:t>Instruments in real world? </a:t>
            </a:r>
            <a:r>
              <a:rPr lang="en" sz="2400">
                <a:solidFill>
                  <a:schemeClr val="dk1"/>
                </a:solidFill>
              </a:rPr>
              <a:t>Often look to policies</a:t>
            </a:r>
          </a:p>
          <a:p>
            <a:pPr lvl="0" rtl="0">
              <a:spcBef>
                <a:spcPts val="0"/>
              </a:spcBef>
              <a:buNone/>
            </a:pPr>
            <a:r>
              <a:t/>
            </a:r>
            <a:endParaRPr sz="2400">
              <a:solidFill>
                <a:schemeClr val="dk1"/>
              </a:solidFill>
            </a:endParaRPr>
          </a:p>
          <a:p>
            <a:pPr lvl="0" rtl="0">
              <a:spcBef>
                <a:spcPts val="0"/>
              </a:spcBef>
              <a:buNone/>
            </a:pPr>
            <a:r>
              <a:t/>
            </a:r>
            <a:endParaRPr>
              <a:solidFill>
                <a:schemeClr val="dk1"/>
              </a:solidFill>
            </a:endParaRPr>
          </a:p>
        </p:txBody>
      </p:sp>
      <p:sp>
        <p:nvSpPr>
          <p:cNvPr id="1201" name="Shape 1201"/>
          <p:cNvSpPr/>
          <p:nvPr/>
        </p:nvSpPr>
        <p:spPr>
          <a:xfrm rot="-5400000">
            <a:off x="1151304" y="5698358"/>
            <a:ext cx="138300" cy="68100"/>
          </a:xfrm>
          <a:prstGeom prst="triangle">
            <a:avLst>
              <a:gd fmla="val 50000" name="adj"/>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1202" name="Shape 1202"/>
          <p:cNvSpPr txBox="1"/>
          <p:nvPr/>
        </p:nvSpPr>
        <p:spPr>
          <a:xfrm>
            <a:off x="-1" y="1139066"/>
            <a:ext cx="1241700" cy="1198800"/>
          </a:xfrm>
          <a:prstGeom prst="rect">
            <a:avLst/>
          </a:prstGeom>
          <a:noFill/>
          <a:ln>
            <a:noFill/>
          </a:ln>
        </p:spPr>
        <p:txBody>
          <a:bodyPr anchorCtr="0" anchor="t" bIns="91425" lIns="91425" rIns="91425" tIns="91425">
            <a:noAutofit/>
          </a:bodyPr>
          <a:lstStyle/>
          <a:p>
            <a:pPr lvl="0" rtl="0" algn="r">
              <a:spcBef>
                <a:spcPts val="0"/>
              </a:spcBef>
              <a:buNone/>
            </a:pPr>
            <a:r>
              <a:rPr b="1" lang="en" sz="1000">
                <a:solidFill>
                  <a:srgbClr val="FFFFFF"/>
                </a:solidFill>
                <a:latin typeface="Open Sans"/>
                <a:ea typeface="Open Sans"/>
                <a:cs typeface="Open Sans"/>
                <a:sym typeface="Open Sans"/>
              </a:rPr>
              <a:t>Method 1: </a:t>
            </a:r>
            <a:r>
              <a:rPr lang="en" sz="1000">
                <a:solidFill>
                  <a:srgbClr val="FFFFFF"/>
                </a:solidFill>
                <a:latin typeface="Open Sans"/>
                <a:ea typeface="Open Sans"/>
                <a:cs typeface="Open Sans"/>
                <a:sym typeface="Open Sans"/>
              </a:rPr>
              <a:t>Controlled Regression</a:t>
            </a:r>
          </a:p>
        </p:txBody>
      </p:sp>
      <p:sp>
        <p:nvSpPr>
          <p:cNvPr id="1203" name="Shape 1203"/>
          <p:cNvSpPr txBox="1"/>
          <p:nvPr/>
        </p:nvSpPr>
        <p:spPr>
          <a:xfrm>
            <a:off x="17927" y="2257500"/>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2: </a:t>
            </a:r>
            <a:r>
              <a:rPr lang="en" sz="1000">
                <a:solidFill>
                  <a:srgbClr val="FFFFFF"/>
                </a:solidFill>
                <a:latin typeface="Open Sans"/>
                <a:ea typeface="Open Sans"/>
                <a:cs typeface="Open Sans"/>
                <a:sym typeface="Open Sans"/>
              </a:rPr>
              <a:t>Regression Discontinuity Design</a:t>
            </a:r>
          </a:p>
        </p:txBody>
      </p:sp>
      <p:sp>
        <p:nvSpPr>
          <p:cNvPr id="1204" name="Shape 1204"/>
          <p:cNvSpPr txBox="1"/>
          <p:nvPr/>
        </p:nvSpPr>
        <p:spPr>
          <a:xfrm>
            <a:off x="17927" y="3375963"/>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3: </a:t>
            </a:r>
            <a:r>
              <a:rPr lang="en" sz="1000">
                <a:solidFill>
                  <a:srgbClr val="FFFFFF"/>
                </a:solidFill>
                <a:latin typeface="Open Sans"/>
                <a:ea typeface="Open Sans"/>
                <a:cs typeface="Open Sans"/>
                <a:sym typeface="Open Sans"/>
              </a:rPr>
              <a:t>Difference-in-</a:t>
            </a:r>
            <a:br>
              <a:rPr lang="en" sz="1000">
                <a:solidFill>
                  <a:srgbClr val="FFFFFF"/>
                </a:solidFill>
                <a:latin typeface="Open Sans"/>
                <a:ea typeface="Open Sans"/>
                <a:cs typeface="Open Sans"/>
                <a:sym typeface="Open Sans"/>
              </a:rPr>
            </a:br>
            <a:r>
              <a:rPr lang="en" sz="1000">
                <a:solidFill>
                  <a:srgbClr val="FFFFFF"/>
                </a:solidFill>
                <a:latin typeface="Open Sans"/>
                <a:ea typeface="Open Sans"/>
                <a:cs typeface="Open Sans"/>
                <a:sym typeface="Open Sans"/>
              </a:rPr>
              <a:t>Differences</a:t>
            </a:r>
          </a:p>
          <a:p>
            <a:pPr lvl="0" rtl="0" algn="r">
              <a:spcBef>
                <a:spcPts val="0"/>
              </a:spcBef>
              <a:buNone/>
            </a:pPr>
            <a:r>
              <a:t/>
            </a:r>
            <a:endParaRPr b="1" sz="1000">
              <a:solidFill>
                <a:srgbClr val="FFFFFF"/>
              </a:solidFill>
              <a:latin typeface="Open Sans"/>
              <a:ea typeface="Open Sans"/>
              <a:cs typeface="Open Sans"/>
              <a:sym typeface="Open Sans"/>
            </a:endParaRPr>
          </a:p>
        </p:txBody>
      </p:sp>
      <p:sp>
        <p:nvSpPr>
          <p:cNvPr id="1205" name="Shape 1205"/>
          <p:cNvSpPr txBox="1"/>
          <p:nvPr/>
        </p:nvSpPr>
        <p:spPr>
          <a:xfrm>
            <a:off x="7671" y="4494427"/>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4: </a:t>
            </a:r>
            <a:r>
              <a:rPr lang="en" sz="1000">
                <a:solidFill>
                  <a:srgbClr val="FFFFFF"/>
                </a:solidFill>
                <a:latin typeface="Open Sans"/>
                <a:ea typeface="Open Sans"/>
                <a:cs typeface="Open Sans"/>
                <a:sym typeface="Open Sans"/>
              </a:rPr>
              <a:t>Fixed Effects Regression</a:t>
            </a:r>
          </a:p>
          <a:p>
            <a:pPr lvl="0" rtl="0" algn="r">
              <a:spcBef>
                <a:spcPts val="0"/>
              </a:spcBef>
              <a:buNone/>
            </a:pPr>
            <a:r>
              <a:t/>
            </a:r>
            <a:endParaRPr b="1" sz="1000">
              <a:solidFill>
                <a:srgbClr val="FFFFFF"/>
              </a:solidFill>
              <a:latin typeface="Open Sans"/>
              <a:ea typeface="Open Sans"/>
              <a:cs typeface="Open Sans"/>
              <a:sym typeface="Open Sans"/>
            </a:endParaRPr>
          </a:p>
        </p:txBody>
      </p:sp>
      <p:sp>
        <p:nvSpPr>
          <p:cNvPr id="1206" name="Shape 1206"/>
          <p:cNvSpPr txBox="1"/>
          <p:nvPr/>
        </p:nvSpPr>
        <p:spPr>
          <a:xfrm>
            <a:off x="0" y="5498600"/>
            <a:ext cx="1242300" cy="1198800"/>
          </a:xfrm>
          <a:prstGeom prst="rect">
            <a:avLst/>
          </a:prstGeom>
          <a:noFill/>
          <a:ln>
            <a:noFill/>
          </a:ln>
        </p:spPr>
        <p:txBody>
          <a:bodyPr anchorCtr="0" anchor="t" bIns="91425" lIns="91425" rIns="91425" tIns="91425">
            <a:noAutofit/>
          </a:bodyPr>
          <a:lstStyle/>
          <a:p>
            <a:pPr lvl="0" rtl="0" algn="r">
              <a:spcBef>
                <a:spcPts val="0"/>
              </a:spcBef>
              <a:buNone/>
            </a:pPr>
            <a:r>
              <a:rPr b="1" lang="en" sz="1000">
                <a:solidFill>
                  <a:srgbClr val="FFFFFF"/>
                </a:solidFill>
                <a:latin typeface="Open Sans"/>
                <a:ea typeface="Open Sans"/>
                <a:cs typeface="Open Sans"/>
                <a:sym typeface="Open Sans"/>
              </a:rPr>
              <a:t>Method 5: </a:t>
            </a:r>
            <a:r>
              <a:rPr lang="en" sz="1000">
                <a:solidFill>
                  <a:srgbClr val="FFFFFF"/>
                </a:solidFill>
                <a:latin typeface="Open Sans"/>
                <a:ea typeface="Open Sans"/>
                <a:cs typeface="Open Sans"/>
                <a:sym typeface="Open Sans"/>
              </a:rPr>
              <a:t>Instrumental Variables</a:t>
            </a:r>
            <a:r>
              <a:rPr b="1" lang="en" sz="1000">
                <a:solidFill>
                  <a:srgbClr val="FFFFFF"/>
                </a:solidFill>
                <a:latin typeface="Open Sans"/>
                <a:ea typeface="Open Sans"/>
                <a:cs typeface="Open Sans"/>
                <a:sym typeface="Open Sans"/>
              </a:rPr>
              <a:t> </a:t>
            </a:r>
          </a:p>
        </p:txBody>
      </p:sp>
      <p:graphicFrame>
        <p:nvGraphicFramePr>
          <p:cNvPr id="1207" name="Shape 1207"/>
          <p:cNvGraphicFramePr/>
          <p:nvPr/>
        </p:nvGraphicFramePr>
        <p:xfrm>
          <a:off x="1590015" y="2257487"/>
          <a:ext cx="3000000" cy="3000000"/>
        </p:xfrm>
        <a:graphic>
          <a:graphicData uri="http://schemas.openxmlformats.org/drawingml/2006/table">
            <a:tbl>
              <a:tblPr>
                <a:noFill/>
                <a:tableStyleId>{75D4F22D-3D51-4BD7-AE51-DFB9DEF3CFAC}</a:tableStyleId>
              </a:tblPr>
              <a:tblGrid>
                <a:gridCol w="1296450"/>
                <a:gridCol w="1483700"/>
                <a:gridCol w="2444650"/>
                <a:gridCol w="2164450"/>
              </a:tblGrid>
              <a:tr h="573100">
                <a:tc>
                  <a:txBody>
                    <a:bodyPr>
                      <a:noAutofit/>
                    </a:bodyPr>
                    <a:lstStyle/>
                    <a:p>
                      <a:pPr lvl="0" rtl="0">
                        <a:spcBef>
                          <a:spcPts val="0"/>
                        </a:spcBef>
                        <a:buNone/>
                      </a:pPr>
                      <a:r>
                        <a:rPr b="1" lang="en" sz="1800">
                          <a:latin typeface="Open Sans"/>
                          <a:ea typeface="Open Sans"/>
                          <a:cs typeface="Open Sans"/>
                          <a:sym typeface="Open Sans"/>
                        </a:rPr>
                        <a:t>Y</a:t>
                      </a:r>
                    </a:p>
                  </a:txBody>
                  <a:tcPr marT="121900" marB="121900" marR="91425" marL="91425">
                    <a:lnL cap="flat" cmpd="sng" w="28575">
                      <a:solidFill>
                        <a:srgbClr val="9E9E9E"/>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28575">
                      <a:solidFill>
                        <a:srgbClr val="9E9E9E"/>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rgbClr val="DEDEDE"/>
                    </a:solidFill>
                  </a:tcPr>
                </a:tc>
                <a:tc>
                  <a:txBody>
                    <a:bodyPr>
                      <a:noAutofit/>
                    </a:bodyPr>
                    <a:lstStyle/>
                    <a:p>
                      <a:pPr lvl="0" rtl="0">
                        <a:spcBef>
                          <a:spcPts val="0"/>
                        </a:spcBef>
                        <a:buNone/>
                      </a:pPr>
                      <a:r>
                        <a:rPr b="1" lang="en" sz="1800">
                          <a:latin typeface="Open Sans"/>
                          <a:ea typeface="Open Sans"/>
                          <a:cs typeface="Open Sans"/>
                          <a:sym typeface="Open Sans"/>
                        </a:rPr>
                        <a:t>X</a:t>
                      </a:r>
                    </a:p>
                  </a:txBody>
                  <a:tcPr marT="121900" marB="121900"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28575">
                      <a:solidFill>
                        <a:srgbClr val="9E9E9E"/>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rgbClr val="DEDEDE"/>
                    </a:solidFill>
                  </a:tcPr>
                </a:tc>
                <a:tc>
                  <a:txBody>
                    <a:bodyPr>
                      <a:noAutofit/>
                    </a:bodyPr>
                    <a:lstStyle/>
                    <a:p>
                      <a:pPr lvl="0" rtl="0">
                        <a:spcBef>
                          <a:spcPts val="0"/>
                        </a:spcBef>
                        <a:buNone/>
                      </a:pPr>
                      <a:r>
                        <a:rPr b="1" lang="en" sz="1800">
                          <a:latin typeface="Open Sans"/>
                          <a:ea typeface="Open Sans"/>
                          <a:cs typeface="Open Sans"/>
                          <a:sym typeface="Open Sans"/>
                        </a:rPr>
                        <a:t>Instrument</a:t>
                      </a:r>
                    </a:p>
                  </a:txBody>
                  <a:tcPr marT="121900" marB="121900"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28575">
                      <a:solidFill>
                        <a:srgbClr val="9E9E9E"/>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rgbClr val="DEDEDE"/>
                    </a:solidFill>
                  </a:tcPr>
                </a:tc>
                <a:tc>
                  <a:txBody>
                    <a:bodyPr>
                      <a:noAutofit/>
                    </a:bodyPr>
                    <a:lstStyle/>
                    <a:p>
                      <a:pPr lvl="0" rtl="0">
                        <a:spcBef>
                          <a:spcPts val="0"/>
                        </a:spcBef>
                        <a:buNone/>
                      </a:pPr>
                      <a:r>
                        <a:rPr b="1" lang="en" sz="1800">
                          <a:latin typeface="Open Sans"/>
                          <a:ea typeface="Open Sans"/>
                          <a:cs typeface="Open Sans"/>
                          <a:sym typeface="Open Sans"/>
                        </a:rPr>
                        <a:t>Economist(s)</a:t>
                      </a:r>
                    </a:p>
                  </a:txBody>
                  <a:tcPr marT="121900" marB="121900" marR="91425" marL="91425">
                    <a:lnL cap="flat" cmpd="sng" w="9525">
                      <a:solidFill>
                        <a:srgbClr val="9E9E9E">
                          <a:alpha val="0"/>
                        </a:srgbClr>
                      </a:solidFill>
                      <a:prstDash val="solid"/>
                      <a:round/>
                      <a:headEnd len="med" w="med" type="none"/>
                      <a:tailEnd len="med" w="med" type="none"/>
                    </a:lnL>
                    <a:lnR cap="flat" cmpd="sng" w="28575">
                      <a:solidFill>
                        <a:srgbClr val="9E9E9E"/>
                      </a:solidFill>
                      <a:prstDash val="solid"/>
                      <a:round/>
                      <a:headEnd len="med" w="med" type="none"/>
                      <a:tailEnd len="med" w="med" type="none"/>
                    </a:lnR>
                    <a:lnT cap="flat" cmpd="sng" w="28575">
                      <a:solidFill>
                        <a:srgbClr val="9E9E9E"/>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rgbClr val="DEDEDE"/>
                    </a:solidFill>
                  </a:tcPr>
                </a:tc>
              </a:tr>
              <a:tr h="573100">
                <a:tc>
                  <a:txBody>
                    <a:bodyPr>
                      <a:noAutofit/>
                    </a:bodyPr>
                    <a:lstStyle/>
                    <a:p>
                      <a:pPr lvl="0" rtl="0">
                        <a:spcBef>
                          <a:spcPts val="0"/>
                        </a:spcBef>
                        <a:buNone/>
                      </a:pPr>
                      <a:r>
                        <a:rPr b="1" lang="en" sz="1800">
                          <a:latin typeface="Open Sans"/>
                          <a:ea typeface="Open Sans"/>
                          <a:cs typeface="Open Sans"/>
                          <a:sym typeface="Open Sans"/>
                        </a:rPr>
                        <a:t>Earnings</a:t>
                      </a:r>
                    </a:p>
                  </a:txBody>
                  <a:tcPr marT="121900" marB="121900" marR="91425" marL="91425">
                    <a:lnL cap="flat" cmpd="sng" w="28575">
                      <a:solidFill>
                        <a:srgbClr val="9E9E9E"/>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rgbClr val="FFFFFF"/>
                    </a:solidFill>
                  </a:tcPr>
                </a:tc>
                <a:tc>
                  <a:txBody>
                    <a:bodyPr>
                      <a:noAutofit/>
                    </a:bodyPr>
                    <a:lstStyle/>
                    <a:p>
                      <a:pPr lvl="0" rtl="0">
                        <a:spcBef>
                          <a:spcPts val="0"/>
                        </a:spcBef>
                        <a:buNone/>
                      </a:pPr>
                      <a:r>
                        <a:rPr lang="en" sz="1800">
                          <a:latin typeface="Open Sans"/>
                          <a:ea typeface="Open Sans"/>
                          <a:cs typeface="Open Sans"/>
                          <a:sym typeface="Open Sans"/>
                        </a:rPr>
                        <a:t> Education</a:t>
                      </a:r>
                    </a:p>
                  </a:txBody>
                  <a:tcPr marT="121900" marB="121900"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rgbClr val="FFFFFF"/>
                    </a:solidFill>
                  </a:tcPr>
                </a:tc>
                <a:tc>
                  <a:txBody>
                    <a:bodyPr>
                      <a:noAutofit/>
                    </a:bodyPr>
                    <a:lstStyle/>
                    <a:p>
                      <a:pPr lvl="0" rtl="0">
                        <a:spcBef>
                          <a:spcPts val="0"/>
                        </a:spcBef>
                        <a:buNone/>
                      </a:pPr>
                      <a:r>
                        <a:rPr lang="en" sz="1800">
                          <a:latin typeface="Open Sans"/>
                          <a:ea typeface="Open Sans"/>
                          <a:cs typeface="Open Sans"/>
                          <a:sym typeface="Open Sans"/>
                        </a:rPr>
                        <a:t>Vietnam Draft lottery</a:t>
                      </a:r>
                    </a:p>
                  </a:txBody>
                  <a:tcPr marT="121900" marB="121900"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rgbClr val="FFFFFF"/>
                    </a:solidFill>
                  </a:tcPr>
                </a:tc>
                <a:tc>
                  <a:txBody>
                    <a:bodyPr>
                      <a:noAutofit/>
                    </a:bodyPr>
                    <a:lstStyle/>
                    <a:p>
                      <a:pPr lvl="0" rtl="0">
                        <a:spcBef>
                          <a:spcPts val="0"/>
                        </a:spcBef>
                        <a:buNone/>
                      </a:pPr>
                      <a:r>
                        <a:rPr lang="en" sz="1800">
                          <a:latin typeface="Open Sans"/>
                          <a:ea typeface="Open Sans"/>
                          <a:cs typeface="Open Sans"/>
                          <a:sym typeface="Open Sans"/>
                        </a:rPr>
                        <a:t>Angrist</a:t>
                      </a:r>
                    </a:p>
                  </a:txBody>
                  <a:tcPr marT="121900" marB="121900" marR="91425" marL="91425">
                    <a:lnL cap="flat" cmpd="sng" w="9525">
                      <a:solidFill>
                        <a:srgbClr val="9E9E9E">
                          <a:alpha val="0"/>
                        </a:srgbClr>
                      </a:solidFill>
                      <a:prstDash val="solid"/>
                      <a:round/>
                      <a:headEnd len="med" w="med" type="none"/>
                      <a:tailEnd len="med" w="med" type="none"/>
                    </a:lnL>
                    <a:lnR cap="flat" cmpd="sng" w="28575">
                      <a:solidFill>
                        <a:srgbClr val="9E9E9E"/>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rgbClr val="FFFFFF"/>
                    </a:solidFill>
                  </a:tcPr>
                </a:tc>
              </a:tr>
              <a:tr h="573100">
                <a:tc>
                  <a:txBody>
                    <a:bodyPr>
                      <a:noAutofit/>
                    </a:bodyPr>
                    <a:lstStyle/>
                    <a:p>
                      <a:pPr lvl="0" rtl="0">
                        <a:spcBef>
                          <a:spcPts val="0"/>
                        </a:spcBef>
                        <a:buNone/>
                      </a:pPr>
                      <a:r>
                        <a:t/>
                      </a:r>
                      <a:endParaRPr sz="1800">
                        <a:latin typeface="Open Sans"/>
                        <a:ea typeface="Open Sans"/>
                        <a:cs typeface="Open Sans"/>
                        <a:sym typeface="Open Sans"/>
                      </a:endParaRPr>
                    </a:p>
                  </a:txBody>
                  <a:tcPr marT="121900" marB="121900" marR="91425" marL="91425">
                    <a:lnL cap="flat" cmpd="sng" w="28575">
                      <a:solidFill>
                        <a:srgbClr val="9E9E9E"/>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rgbClr val="FFFFFF"/>
                    </a:solidFill>
                  </a:tcPr>
                </a:tc>
                <a:tc>
                  <a:txBody>
                    <a:bodyPr>
                      <a:noAutofit/>
                    </a:bodyPr>
                    <a:lstStyle/>
                    <a:p>
                      <a:pPr lvl="0" rtl="0">
                        <a:spcBef>
                          <a:spcPts val="0"/>
                        </a:spcBef>
                        <a:buNone/>
                      </a:pPr>
                      <a:r>
                        <a:t/>
                      </a:r>
                      <a:endParaRPr sz="1800">
                        <a:latin typeface="Open Sans"/>
                        <a:ea typeface="Open Sans"/>
                        <a:cs typeface="Open Sans"/>
                        <a:sym typeface="Open Sans"/>
                      </a:endParaRPr>
                    </a:p>
                  </a:txBody>
                  <a:tcPr marT="121900" marB="121900"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rgbClr val="FFFFFF"/>
                    </a:solidFill>
                  </a:tcPr>
                </a:tc>
                <a:tc>
                  <a:txBody>
                    <a:bodyPr>
                      <a:noAutofit/>
                    </a:bodyPr>
                    <a:lstStyle/>
                    <a:p>
                      <a:pPr lvl="0" rtl="0">
                        <a:spcBef>
                          <a:spcPts val="0"/>
                        </a:spcBef>
                        <a:buNone/>
                      </a:pPr>
                      <a:r>
                        <a:rPr lang="en" sz="1800">
                          <a:latin typeface="Open Sans"/>
                          <a:ea typeface="Open Sans"/>
                          <a:cs typeface="Open Sans"/>
                          <a:sym typeface="Open Sans"/>
                        </a:rPr>
                        <a:t>Compulsory schooling laws</a:t>
                      </a:r>
                    </a:p>
                  </a:txBody>
                  <a:tcPr marT="121900" marB="121900"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rgbClr val="FFFFFF"/>
                    </a:solidFill>
                  </a:tcPr>
                </a:tc>
                <a:tc>
                  <a:txBody>
                    <a:bodyPr>
                      <a:noAutofit/>
                    </a:bodyPr>
                    <a:lstStyle/>
                    <a:p>
                      <a:pPr lvl="0" rtl="0">
                        <a:spcBef>
                          <a:spcPts val="0"/>
                        </a:spcBef>
                        <a:buClr>
                          <a:schemeClr val="dk1"/>
                        </a:buClr>
                        <a:buSzPct val="61111"/>
                        <a:buFont typeface="Arial"/>
                        <a:buNone/>
                      </a:pPr>
                      <a:r>
                        <a:rPr lang="en" sz="1800">
                          <a:latin typeface="Open Sans"/>
                          <a:ea typeface="Open Sans"/>
                          <a:cs typeface="Open Sans"/>
                          <a:sym typeface="Open Sans"/>
                        </a:rPr>
                        <a:t>Angrist &amp; Krueger </a:t>
                      </a:r>
                    </a:p>
                  </a:txBody>
                  <a:tcPr marT="121900" marB="121900" marR="91425" marL="91425">
                    <a:lnL cap="flat" cmpd="sng" w="9525">
                      <a:solidFill>
                        <a:srgbClr val="9E9E9E">
                          <a:alpha val="0"/>
                        </a:srgbClr>
                      </a:solidFill>
                      <a:prstDash val="solid"/>
                      <a:round/>
                      <a:headEnd len="med" w="med" type="none"/>
                      <a:tailEnd len="med" w="med" type="none"/>
                    </a:lnL>
                    <a:lnR cap="flat" cmpd="sng" w="28575">
                      <a:solidFill>
                        <a:srgbClr val="9E9E9E"/>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rgbClr val="FFFFFF"/>
                    </a:solidFill>
                  </a:tcPr>
                </a:tc>
              </a:tr>
              <a:tr h="573100">
                <a:tc>
                  <a:txBody>
                    <a:bodyPr>
                      <a:noAutofit/>
                    </a:bodyPr>
                    <a:lstStyle/>
                    <a:p>
                      <a:pPr lvl="0" rtl="0">
                        <a:spcBef>
                          <a:spcPts val="0"/>
                        </a:spcBef>
                        <a:buNone/>
                      </a:pPr>
                      <a:r>
                        <a:t/>
                      </a:r>
                      <a:endParaRPr sz="1800">
                        <a:latin typeface="Open Sans"/>
                        <a:ea typeface="Open Sans"/>
                        <a:cs typeface="Open Sans"/>
                        <a:sym typeface="Open Sans"/>
                      </a:endParaRPr>
                    </a:p>
                  </a:txBody>
                  <a:tcPr marT="121900" marB="121900" marR="91425" marL="91425">
                    <a:lnL cap="flat" cmpd="sng" w="28575">
                      <a:solidFill>
                        <a:srgbClr val="9E9E9E"/>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rgbClr val="FFFFFF"/>
                    </a:solidFill>
                  </a:tcPr>
                </a:tc>
                <a:tc>
                  <a:txBody>
                    <a:bodyPr>
                      <a:noAutofit/>
                    </a:bodyPr>
                    <a:lstStyle/>
                    <a:p>
                      <a:pPr lvl="0" rtl="0">
                        <a:spcBef>
                          <a:spcPts val="0"/>
                        </a:spcBef>
                        <a:buNone/>
                      </a:pPr>
                      <a:r>
                        <a:t/>
                      </a:r>
                      <a:endParaRPr sz="1800">
                        <a:latin typeface="Open Sans"/>
                        <a:ea typeface="Open Sans"/>
                        <a:cs typeface="Open Sans"/>
                        <a:sym typeface="Open Sans"/>
                      </a:endParaRPr>
                    </a:p>
                  </a:txBody>
                  <a:tcPr marT="121900" marB="121900"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rgbClr val="FFFFFF"/>
                    </a:solidFill>
                  </a:tcPr>
                </a:tc>
                <a:tc>
                  <a:txBody>
                    <a:bodyPr>
                      <a:noAutofit/>
                    </a:bodyPr>
                    <a:lstStyle/>
                    <a:p>
                      <a:pPr lvl="0" rtl="0">
                        <a:spcBef>
                          <a:spcPts val="0"/>
                        </a:spcBef>
                        <a:buNone/>
                      </a:pPr>
                      <a:r>
                        <a:rPr lang="en" sz="1800">
                          <a:latin typeface="Open Sans"/>
                          <a:ea typeface="Open Sans"/>
                          <a:cs typeface="Open Sans"/>
                          <a:sym typeface="Open Sans"/>
                        </a:rPr>
                        <a:t>Quarter of birth</a:t>
                      </a:r>
                    </a:p>
                  </a:txBody>
                  <a:tcPr marT="121900" marB="121900"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rgbClr val="FFFFFF"/>
                    </a:solidFill>
                  </a:tcPr>
                </a:tc>
                <a:tc>
                  <a:txBody>
                    <a:bodyPr>
                      <a:noAutofit/>
                    </a:bodyPr>
                    <a:lstStyle/>
                    <a:p>
                      <a:pPr lvl="0" rtl="0">
                        <a:spcBef>
                          <a:spcPts val="0"/>
                        </a:spcBef>
                        <a:buNone/>
                      </a:pPr>
                      <a:r>
                        <a:rPr lang="en" sz="1800">
                          <a:latin typeface="Open Sans"/>
                          <a:ea typeface="Open Sans"/>
                          <a:cs typeface="Open Sans"/>
                          <a:sym typeface="Open Sans"/>
                        </a:rPr>
                        <a:t>Angrist &amp; Krueger</a:t>
                      </a:r>
                    </a:p>
                  </a:txBody>
                  <a:tcPr marT="121900" marB="121900" marR="91425" marL="91425">
                    <a:lnL cap="flat" cmpd="sng" w="9525">
                      <a:solidFill>
                        <a:srgbClr val="9E9E9E">
                          <a:alpha val="0"/>
                        </a:srgbClr>
                      </a:solidFill>
                      <a:prstDash val="solid"/>
                      <a:round/>
                      <a:headEnd len="med" w="med" type="none"/>
                      <a:tailEnd len="med" w="med" type="none"/>
                    </a:lnL>
                    <a:lnR cap="flat" cmpd="sng" w="28575">
                      <a:solidFill>
                        <a:srgbClr val="9E9E9E"/>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rgbClr val="FFFFFF"/>
                    </a:solidFill>
                  </a:tcPr>
                </a:tc>
              </a:tr>
              <a:tr h="771900">
                <a:tc>
                  <a:txBody>
                    <a:bodyPr>
                      <a:noAutofit/>
                    </a:bodyPr>
                    <a:lstStyle/>
                    <a:p>
                      <a:pPr lvl="0" rtl="0">
                        <a:spcBef>
                          <a:spcPts val="0"/>
                        </a:spcBef>
                        <a:buNone/>
                      </a:pPr>
                      <a:r>
                        <a:rPr b="1" lang="en" sz="1800">
                          <a:latin typeface="Open Sans"/>
                          <a:ea typeface="Open Sans"/>
                          <a:cs typeface="Open Sans"/>
                          <a:sym typeface="Open Sans"/>
                        </a:rPr>
                        <a:t>Crime</a:t>
                      </a:r>
                    </a:p>
                  </a:txBody>
                  <a:tcPr marT="121900" marB="121900" marR="91425" marL="91425">
                    <a:lnL cap="flat" cmpd="sng" w="28575">
                      <a:solidFill>
                        <a:srgbClr val="9E9E9E"/>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rgbClr val="FFFFFF"/>
                    </a:solidFill>
                  </a:tcPr>
                </a:tc>
                <a:tc>
                  <a:txBody>
                    <a:bodyPr>
                      <a:noAutofit/>
                    </a:bodyPr>
                    <a:lstStyle/>
                    <a:p>
                      <a:pPr lvl="0" rtl="0">
                        <a:spcBef>
                          <a:spcPts val="0"/>
                        </a:spcBef>
                        <a:buNone/>
                      </a:pPr>
                      <a:r>
                        <a:rPr lang="en" sz="1800">
                          <a:latin typeface="Open Sans"/>
                          <a:ea typeface="Open Sans"/>
                          <a:cs typeface="Open Sans"/>
                          <a:sym typeface="Open Sans"/>
                        </a:rPr>
                        <a:t>Prison populations</a:t>
                      </a:r>
                    </a:p>
                  </a:txBody>
                  <a:tcPr marT="121900" marB="121900"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rgbClr val="FFFFFF"/>
                    </a:solidFill>
                  </a:tcPr>
                </a:tc>
                <a:tc>
                  <a:txBody>
                    <a:bodyPr>
                      <a:noAutofit/>
                    </a:bodyPr>
                    <a:lstStyle/>
                    <a:p>
                      <a:pPr lvl="0" rtl="0">
                        <a:spcBef>
                          <a:spcPts val="0"/>
                        </a:spcBef>
                        <a:buNone/>
                      </a:pPr>
                      <a:r>
                        <a:rPr lang="en" sz="1800">
                          <a:latin typeface="Open Sans"/>
                          <a:ea typeface="Open Sans"/>
                          <a:cs typeface="Open Sans"/>
                          <a:sym typeface="Open Sans"/>
                        </a:rPr>
                        <a:t>Prison overcrowding litigation</a:t>
                      </a:r>
                    </a:p>
                  </a:txBody>
                  <a:tcPr marT="121900" marB="121900"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rgbClr val="FFFFFF"/>
                    </a:solidFill>
                  </a:tcPr>
                </a:tc>
                <a:tc>
                  <a:txBody>
                    <a:bodyPr>
                      <a:noAutofit/>
                    </a:bodyPr>
                    <a:lstStyle/>
                    <a:p>
                      <a:pPr lvl="0" rtl="0">
                        <a:spcBef>
                          <a:spcPts val="0"/>
                        </a:spcBef>
                        <a:buClr>
                          <a:schemeClr val="dk1"/>
                        </a:buClr>
                        <a:buSzPct val="61111"/>
                        <a:buFont typeface="Arial"/>
                        <a:buNone/>
                      </a:pPr>
                      <a:r>
                        <a:rPr lang="en" sz="1800">
                          <a:latin typeface="Open Sans"/>
                          <a:ea typeface="Open Sans"/>
                          <a:cs typeface="Open Sans"/>
                          <a:sym typeface="Open Sans"/>
                        </a:rPr>
                        <a:t>Levitt</a:t>
                      </a:r>
                    </a:p>
                    <a:p>
                      <a:pPr lvl="0" rtl="0">
                        <a:spcBef>
                          <a:spcPts val="0"/>
                        </a:spcBef>
                        <a:buClr>
                          <a:schemeClr val="dk1"/>
                        </a:buClr>
                        <a:buSzPct val="61111"/>
                        <a:buFont typeface="Arial"/>
                        <a:buNone/>
                      </a:pPr>
                      <a:r>
                        <a:t/>
                      </a:r>
                      <a:endParaRPr sz="1800">
                        <a:latin typeface="Open Sans"/>
                        <a:ea typeface="Open Sans"/>
                        <a:cs typeface="Open Sans"/>
                        <a:sym typeface="Open Sans"/>
                      </a:endParaRPr>
                    </a:p>
                  </a:txBody>
                  <a:tcPr marT="121900" marB="121900" marR="91425" marL="91425">
                    <a:lnL cap="flat" cmpd="sng" w="9525">
                      <a:solidFill>
                        <a:srgbClr val="9E9E9E">
                          <a:alpha val="0"/>
                        </a:srgbClr>
                      </a:solidFill>
                      <a:prstDash val="solid"/>
                      <a:round/>
                      <a:headEnd len="med" w="med" type="none"/>
                      <a:tailEnd len="med" w="med" type="none"/>
                    </a:lnL>
                    <a:lnR cap="flat" cmpd="sng" w="28575">
                      <a:solidFill>
                        <a:srgbClr val="9E9E9E"/>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rgbClr val="FFFFFF"/>
                    </a:solidFill>
                  </a:tcPr>
                </a:tc>
              </a:tr>
              <a:tr h="488225">
                <a:tc>
                  <a:txBody>
                    <a:bodyPr>
                      <a:noAutofit/>
                    </a:bodyPr>
                    <a:lstStyle/>
                    <a:p>
                      <a:pPr lvl="0" rtl="0">
                        <a:spcBef>
                          <a:spcPts val="0"/>
                        </a:spcBef>
                        <a:buNone/>
                      </a:pPr>
                      <a:r>
                        <a:t/>
                      </a:r>
                      <a:endParaRPr sz="1800">
                        <a:latin typeface="Open Sans"/>
                        <a:ea typeface="Open Sans"/>
                        <a:cs typeface="Open Sans"/>
                        <a:sym typeface="Open Sans"/>
                      </a:endParaRPr>
                    </a:p>
                  </a:txBody>
                  <a:tcPr marT="121900" marB="121900" marR="91425" marL="91425">
                    <a:lnL cap="flat" cmpd="sng" w="28575">
                      <a:solidFill>
                        <a:srgbClr val="9E9E9E"/>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28575">
                      <a:solidFill>
                        <a:srgbClr val="9E9E9E"/>
                      </a:solidFill>
                      <a:prstDash val="solid"/>
                      <a:round/>
                      <a:headEnd len="med" w="med" type="none"/>
                      <a:tailEnd len="med" w="med" type="none"/>
                    </a:lnB>
                    <a:solidFill>
                      <a:srgbClr val="FFFFFF"/>
                    </a:solidFill>
                  </a:tcPr>
                </a:tc>
                <a:tc>
                  <a:txBody>
                    <a:bodyPr>
                      <a:noAutofit/>
                    </a:bodyPr>
                    <a:lstStyle/>
                    <a:p>
                      <a:pPr lvl="0" rtl="0">
                        <a:spcBef>
                          <a:spcPts val="0"/>
                        </a:spcBef>
                        <a:buNone/>
                      </a:pPr>
                      <a:r>
                        <a:rPr lang="en" sz="1800">
                          <a:latin typeface="Open Sans"/>
                          <a:ea typeface="Open Sans"/>
                          <a:cs typeface="Open Sans"/>
                          <a:sym typeface="Open Sans"/>
                        </a:rPr>
                        <a:t>Police</a:t>
                      </a:r>
                    </a:p>
                  </a:txBody>
                  <a:tcPr marT="121900" marB="121900"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28575">
                      <a:solidFill>
                        <a:srgbClr val="9E9E9E"/>
                      </a:solidFill>
                      <a:prstDash val="solid"/>
                      <a:round/>
                      <a:headEnd len="med" w="med" type="none"/>
                      <a:tailEnd len="med" w="med" type="none"/>
                    </a:lnB>
                    <a:solidFill>
                      <a:srgbClr val="FFFFFF"/>
                    </a:solidFill>
                  </a:tcPr>
                </a:tc>
                <a:tc>
                  <a:txBody>
                    <a:bodyPr>
                      <a:noAutofit/>
                    </a:bodyPr>
                    <a:lstStyle/>
                    <a:p>
                      <a:pPr lvl="0" rtl="0">
                        <a:spcBef>
                          <a:spcPts val="0"/>
                        </a:spcBef>
                        <a:buNone/>
                      </a:pPr>
                      <a:r>
                        <a:rPr lang="en" sz="1800">
                          <a:latin typeface="Open Sans"/>
                          <a:ea typeface="Open Sans"/>
                          <a:cs typeface="Open Sans"/>
                          <a:sym typeface="Open Sans"/>
                        </a:rPr>
                        <a:t>Electoral cycles</a:t>
                      </a:r>
                    </a:p>
                  </a:txBody>
                  <a:tcPr marT="121900" marB="121900"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28575">
                      <a:solidFill>
                        <a:srgbClr val="9E9E9E"/>
                      </a:solidFill>
                      <a:prstDash val="solid"/>
                      <a:round/>
                      <a:headEnd len="med" w="med" type="none"/>
                      <a:tailEnd len="med" w="med" type="none"/>
                    </a:lnB>
                    <a:solidFill>
                      <a:srgbClr val="FFFFFF"/>
                    </a:solidFill>
                  </a:tcPr>
                </a:tc>
                <a:tc>
                  <a:txBody>
                    <a:bodyPr>
                      <a:noAutofit/>
                    </a:bodyPr>
                    <a:lstStyle/>
                    <a:p>
                      <a:pPr lvl="0" rtl="0">
                        <a:spcBef>
                          <a:spcPts val="0"/>
                        </a:spcBef>
                        <a:buClr>
                          <a:schemeClr val="dk1"/>
                        </a:buClr>
                        <a:buSzPct val="61111"/>
                        <a:buFont typeface="Arial"/>
                        <a:buNone/>
                      </a:pPr>
                      <a:r>
                        <a:rPr lang="en" sz="1800">
                          <a:latin typeface="Open Sans"/>
                          <a:ea typeface="Open Sans"/>
                          <a:cs typeface="Open Sans"/>
                          <a:sym typeface="Open Sans"/>
                        </a:rPr>
                        <a:t>Levitt</a:t>
                      </a:r>
                    </a:p>
                  </a:txBody>
                  <a:tcPr marT="121900" marB="121900" marR="91425" marL="91425">
                    <a:lnL cap="flat" cmpd="sng" w="9525">
                      <a:solidFill>
                        <a:srgbClr val="9E9E9E">
                          <a:alpha val="0"/>
                        </a:srgbClr>
                      </a:solidFill>
                      <a:prstDash val="solid"/>
                      <a:round/>
                      <a:headEnd len="med" w="med" type="none"/>
                      <a:tailEnd len="med" w="med" type="none"/>
                    </a:lnL>
                    <a:lnR cap="flat" cmpd="sng" w="28575">
                      <a:solidFill>
                        <a:srgbClr val="9E9E9E"/>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28575">
                      <a:solidFill>
                        <a:srgbClr val="9E9E9E"/>
                      </a:solidFill>
                      <a:prstDash val="solid"/>
                      <a:round/>
                      <a:headEnd len="med" w="med" type="none"/>
                      <a:tailEnd len="med" w="med" type="none"/>
                    </a:lnB>
                    <a:solidFill>
                      <a:srgbClr val="FFFFFF"/>
                    </a:solidFill>
                  </a:tcPr>
                </a:tc>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FEFEF"/>
        </a:solidFill>
      </p:bgPr>
    </p:bg>
    <p:spTree>
      <p:nvGrpSpPr>
        <p:cNvPr id="1211" name="Shape 1211"/>
        <p:cNvGrpSpPr/>
        <p:nvPr/>
      </p:nvGrpSpPr>
      <p:grpSpPr>
        <a:xfrm>
          <a:off x="0" y="0"/>
          <a:ext cx="0" cy="0"/>
          <a:chOff x="0" y="0"/>
          <a:chExt cx="0" cy="0"/>
        </a:xfrm>
      </p:grpSpPr>
      <p:sp>
        <p:nvSpPr>
          <p:cNvPr id="1212" name="Shape 1212"/>
          <p:cNvSpPr txBox="1"/>
          <p:nvPr>
            <p:ph type="title"/>
          </p:nvPr>
        </p:nvSpPr>
        <p:spPr>
          <a:xfrm>
            <a:off x="1634700" y="503300"/>
            <a:ext cx="7299900" cy="860400"/>
          </a:xfrm>
          <a:prstGeom prst="rect">
            <a:avLst/>
          </a:prstGeom>
        </p:spPr>
        <p:txBody>
          <a:bodyPr anchorCtr="0" anchor="b" bIns="91425" lIns="91425" rIns="91425" tIns="91425">
            <a:noAutofit/>
          </a:bodyPr>
          <a:lstStyle/>
          <a:p>
            <a:pPr lvl="0" rtl="0">
              <a:spcBef>
                <a:spcPts val="0"/>
              </a:spcBef>
              <a:buNone/>
            </a:pPr>
            <a:r>
              <a:t/>
            </a:r>
            <a:endParaRPr/>
          </a:p>
          <a:p>
            <a:pPr lvl="0" rtl="0">
              <a:spcBef>
                <a:spcPts val="0"/>
              </a:spcBef>
              <a:buNone/>
            </a:pPr>
            <a:r>
              <a:rPr b="1" lang="en" sz="1800">
                <a:solidFill>
                  <a:schemeClr val="dk1"/>
                </a:solidFill>
                <a:latin typeface="Open Sans"/>
                <a:ea typeface="Open Sans"/>
                <a:cs typeface="Open Sans"/>
                <a:sym typeface="Open Sans"/>
              </a:rPr>
              <a:t>Method 5:</a:t>
            </a:r>
            <a:r>
              <a:rPr lang="en">
                <a:solidFill>
                  <a:schemeClr val="dk1"/>
                </a:solidFill>
              </a:rPr>
              <a:t> </a:t>
            </a:r>
          </a:p>
          <a:p>
            <a:pPr lvl="0" rtl="0">
              <a:spcBef>
                <a:spcPts val="0"/>
              </a:spcBef>
              <a:buNone/>
            </a:pPr>
            <a:r>
              <a:rPr lang="en">
                <a:solidFill>
                  <a:srgbClr val="2A73CC"/>
                </a:solidFill>
              </a:rPr>
              <a:t>Instrumental Variables</a:t>
            </a:r>
          </a:p>
        </p:txBody>
      </p:sp>
      <p:sp>
        <p:nvSpPr>
          <p:cNvPr id="1213" name="Shape 1213"/>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1214" name="Shape 1214"/>
          <p:cNvSpPr txBox="1"/>
          <p:nvPr>
            <p:ph idx="1" type="body"/>
          </p:nvPr>
        </p:nvSpPr>
        <p:spPr>
          <a:xfrm>
            <a:off x="1634700" y="1363700"/>
            <a:ext cx="7299900" cy="1198800"/>
          </a:xfrm>
          <a:prstGeom prst="rect">
            <a:avLst/>
          </a:prstGeom>
        </p:spPr>
        <p:txBody>
          <a:bodyPr anchorCtr="0" anchor="t" bIns="91425" lIns="91425" rIns="91425" tIns="91425">
            <a:noAutofit/>
          </a:bodyPr>
          <a:lstStyle/>
          <a:p>
            <a:pPr lvl="0" rtl="0">
              <a:spcBef>
                <a:spcPts val="0"/>
              </a:spcBef>
              <a:buNone/>
            </a:pPr>
            <a:r>
              <a:rPr b="1" lang="en" sz="2400">
                <a:solidFill>
                  <a:schemeClr val="dk1"/>
                </a:solidFill>
              </a:rPr>
              <a:t>Instruments in tech? </a:t>
            </a:r>
            <a:r>
              <a:rPr lang="en" sz="2400">
                <a:solidFill>
                  <a:schemeClr val="dk1"/>
                </a:solidFill>
              </a:rPr>
              <a:t>Everywhere! Especially old A/B tests</a:t>
            </a:r>
          </a:p>
          <a:p>
            <a:pPr lvl="0" rtl="0">
              <a:spcBef>
                <a:spcPts val="0"/>
              </a:spcBef>
              <a:buNone/>
            </a:pPr>
            <a:r>
              <a:t/>
            </a:r>
            <a:endParaRPr sz="2400">
              <a:solidFill>
                <a:schemeClr val="dk1"/>
              </a:solidFill>
            </a:endParaRPr>
          </a:p>
          <a:p>
            <a:pPr lvl="0" rtl="0">
              <a:spcBef>
                <a:spcPts val="0"/>
              </a:spcBef>
              <a:buNone/>
            </a:pPr>
            <a:r>
              <a:t/>
            </a:r>
            <a:endParaRPr sz="2400">
              <a:solidFill>
                <a:schemeClr val="dk1"/>
              </a:solidFill>
            </a:endParaRPr>
          </a:p>
          <a:p>
            <a:pPr lvl="0" rtl="0">
              <a:spcBef>
                <a:spcPts val="0"/>
              </a:spcBef>
              <a:buNone/>
            </a:pPr>
            <a:r>
              <a:t/>
            </a:r>
            <a:endParaRPr>
              <a:solidFill>
                <a:schemeClr val="dk1"/>
              </a:solidFill>
            </a:endParaRPr>
          </a:p>
        </p:txBody>
      </p:sp>
      <p:sp>
        <p:nvSpPr>
          <p:cNvPr id="1215" name="Shape 1215"/>
          <p:cNvSpPr/>
          <p:nvPr/>
        </p:nvSpPr>
        <p:spPr>
          <a:xfrm rot="-5400000">
            <a:off x="1151304" y="5698358"/>
            <a:ext cx="138300" cy="68100"/>
          </a:xfrm>
          <a:prstGeom prst="triangle">
            <a:avLst>
              <a:gd fmla="val 50000" name="adj"/>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1216" name="Shape 1216"/>
          <p:cNvSpPr txBox="1"/>
          <p:nvPr/>
        </p:nvSpPr>
        <p:spPr>
          <a:xfrm>
            <a:off x="-1" y="1139066"/>
            <a:ext cx="1241700" cy="1198800"/>
          </a:xfrm>
          <a:prstGeom prst="rect">
            <a:avLst/>
          </a:prstGeom>
          <a:noFill/>
          <a:ln>
            <a:noFill/>
          </a:ln>
        </p:spPr>
        <p:txBody>
          <a:bodyPr anchorCtr="0" anchor="t" bIns="91425" lIns="91425" rIns="91425" tIns="91425">
            <a:noAutofit/>
          </a:bodyPr>
          <a:lstStyle/>
          <a:p>
            <a:pPr lvl="0" rtl="0" algn="r">
              <a:spcBef>
                <a:spcPts val="0"/>
              </a:spcBef>
              <a:buNone/>
            </a:pPr>
            <a:r>
              <a:rPr b="1" lang="en" sz="1000">
                <a:solidFill>
                  <a:srgbClr val="FFFFFF"/>
                </a:solidFill>
                <a:latin typeface="Open Sans"/>
                <a:ea typeface="Open Sans"/>
                <a:cs typeface="Open Sans"/>
                <a:sym typeface="Open Sans"/>
              </a:rPr>
              <a:t>Method 1: </a:t>
            </a:r>
            <a:r>
              <a:rPr lang="en" sz="1000">
                <a:solidFill>
                  <a:srgbClr val="FFFFFF"/>
                </a:solidFill>
                <a:latin typeface="Open Sans"/>
                <a:ea typeface="Open Sans"/>
                <a:cs typeface="Open Sans"/>
                <a:sym typeface="Open Sans"/>
              </a:rPr>
              <a:t>Controlled Regression</a:t>
            </a:r>
          </a:p>
        </p:txBody>
      </p:sp>
      <p:sp>
        <p:nvSpPr>
          <p:cNvPr id="1217" name="Shape 1217"/>
          <p:cNvSpPr txBox="1"/>
          <p:nvPr/>
        </p:nvSpPr>
        <p:spPr>
          <a:xfrm>
            <a:off x="17927" y="2257500"/>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2: </a:t>
            </a:r>
            <a:r>
              <a:rPr lang="en" sz="1000">
                <a:solidFill>
                  <a:srgbClr val="FFFFFF"/>
                </a:solidFill>
                <a:latin typeface="Open Sans"/>
                <a:ea typeface="Open Sans"/>
                <a:cs typeface="Open Sans"/>
                <a:sym typeface="Open Sans"/>
              </a:rPr>
              <a:t>Regression Discontinuity Design</a:t>
            </a:r>
          </a:p>
        </p:txBody>
      </p:sp>
      <p:sp>
        <p:nvSpPr>
          <p:cNvPr id="1218" name="Shape 1218"/>
          <p:cNvSpPr txBox="1"/>
          <p:nvPr/>
        </p:nvSpPr>
        <p:spPr>
          <a:xfrm>
            <a:off x="17927" y="3375963"/>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3: </a:t>
            </a:r>
            <a:r>
              <a:rPr lang="en" sz="1000">
                <a:solidFill>
                  <a:srgbClr val="FFFFFF"/>
                </a:solidFill>
                <a:latin typeface="Open Sans"/>
                <a:ea typeface="Open Sans"/>
                <a:cs typeface="Open Sans"/>
                <a:sym typeface="Open Sans"/>
              </a:rPr>
              <a:t>Difference-in-</a:t>
            </a:r>
            <a:br>
              <a:rPr lang="en" sz="1000">
                <a:solidFill>
                  <a:srgbClr val="FFFFFF"/>
                </a:solidFill>
                <a:latin typeface="Open Sans"/>
                <a:ea typeface="Open Sans"/>
                <a:cs typeface="Open Sans"/>
                <a:sym typeface="Open Sans"/>
              </a:rPr>
            </a:br>
            <a:r>
              <a:rPr lang="en" sz="1000">
                <a:solidFill>
                  <a:srgbClr val="FFFFFF"/>
                </a:solidFill>
                <a:latin typeface="Open Sans"/>
                <a:ea typeface="Open Sans"/>
                <a:cs typeface="Open Sans"/>
                <a:sym typeface="Open Sans"/>
              </a:rPr>
              <a:t>Differences</a:t>
            </a:r>
          </a:p>
          <a:p>
            <a:pPr lvl="0" rtl="0" algn="r">
              <a:spcBef>
                <a:spcPts val="0"/>
              </a:spcBef>
              <a:buNone/>
            </a:pPr>
            <a:r>
              <a:t/>
            </a:r>
            <a:endParaRPr b="1" sz="1000">
              <a:solidFill>
                <a:srgbClr val="FFFFFF"/>
              </a:solidFill>
              <a:latin typeface="Open Sans"/>
              <a:ea typeface="Open Sans"/>
              <a:cs typeface="Open Sans"/>
              <a:sym typeface="Open Sans"/>
            </a:endParaRPr>
          </a:p>
        </p:txBody>
      </p:sp>
      <p:sp>
        <p:nvSpPr>
          <p:cNvPr id="1219" name="Shape 1219"/>
          <p:cNvSpPr txBox="1"/>
          <p:nvPr/>
        </p:nvSpPr>
        <p:spPr>
          <a:xfrm>
            <a:off x="7671" y="4494427"/>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4: </a:t>
            </a:r>
            <a:r>
              <a:rPr lang="en" sz="1000">
                <a:solidFill>
                  <a:srgbClr val="FFFFFF"/>
                </a:solidFill>
                <a:latin typeface="Open Sans"/>
                <a:ea typeface="Open Sans"/>
                <a:cs typeface="Open Sans"/>
                <a:sym typeface="Open Sans"/>
              </a:rPr>
              <a:t>Fixed Effects Regression</a:t>
            </a:r>
          </a:p>
          <a:p>
            <a:pPr lvl="0" rtl="0" algn="r">
              <a:spcBef>
                <a:spcPts val="0"/>
              </a:spcBef>
              <a:buNone/>
            </a:pPr>
            <a:r>
              <a:t/>
            </a:r>
            <a:endParaRPr b="1" sz="1000">
              <a:solidFill>
                <a:srgbClr val="FFFFFF"/>
              </a:solidFill>
              <a:latin typeface="Open Sans"/>
              <a:ea typeface="Open Sans"/>
              <a:cs typeface="Open Sans"/>
              <a:sym typeface="Open Sans"/>
            </a:endParaRPr>
          </a:p>
        </p:txBody>
      </p:sp>
      <p:sp>
        <p:nvSpPr>
          <p:cNvPr id="1220" name="Shape 1220"/>
          <p:cNvSpPr txBox="1"/>
          <p:nvPr/>
        </p:nvSpPr>
        <p:spPr>
          <a:xfrm>
            <a:off x="0" y="5498600"/>
            <a:ext cx="1242300" cy="1198800"/>
          </a:xfrm>
          <a:prstGeom prst="rect">
            <a:avLst/>
          </a:prstGeom>
          <a:noFill/>
          <a:ln>
            <a:noFill/>
          </a:ln>
        </p:spPr>
        <p:txBody>
          <a:bodyPr anchorCtr="0" anchor="t" bIns="91425" lIns="91425" rIns="91425" tIns="91425">
            <a:noAutofit/>
          </a:bodyPr>
          <a:lstStyle/>
          <a:p>
            <a:pPr lvl="0" rtl="0" algn="r">
              <a:spcBef>
                <a:spcPts val="0"/>
              </a:spcBef>
              <a:buNone/>
            </a:pPr>
            <a:r>
              <a:rPr b="1" lang="en" sz="1000">
                <a:solidFill>
                  <a:srgbClr val="FFFFFF"/>
                </a:solidFill>
                <a:latin typeface="Open Sans"/>
                <a:ea typeface="Open Sans"/>
                <a:cs typeface="Open Sans"/>
                <a:sym typeface="Open Sans"/>
              </a:rPr>
              <a:t>Method 5: </a:t>
            </a:r>
            <a:r>
              <a:rPr lang="en" sz="1000">
                <a:solidFill>
                  <a:srgbClr val="FFFFFF"/>
                </a:solidFill>
                <a:latin typeface="Open Sans"/>
                <a:ea typeface="Open Sans"/>
                <a:cs typeface="Open Sans"/>
                <a:sym typeface="Open Sans"/>
              </a:rPr>
              <a:t>Instrumental Variables</a:t>
            </a:r>
            <a:r>
              <a:rPr b="1" lang="en" sz="1000">
                <a:solidFill>
                  <a:srgbClr val="FFFFFF"/>
                </a:solidFill>
                <a:latin typeface="Open Sans"/>
                <a:ea typeface="Open Sans"/>
                <a:cs typeface="Open Sans"/>
                <a:sym typeface="Open Sans"/>
              </a:rPr>
              <a:t> </a:t>
            </a: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FEFEF"/>
        </a:solidFill>
      </p:bgPr>
    </p:bg>
    <p:spTree>
      <p:nvGrpSpPr>
        <p:cNvPr id="1224" name="Shape 1224"/>
        <p:cNvGrpSpPr/>
        <p:nvPr/>
      </p:nvGrpSpPr>
      <p:grpSpPr>
        <a:xfrm>
          <a:off x="0" y="0"/>
          <a:ext cx="0" cy="0"/>
          <a:chOff x="0" y="0"/>
          <a:chExt cx="0" cy="0"/>
        </a:xfrm>
      </p:grpSpPr>
      <p:sp>
        <p:nvSpPr>
          <p:cNvPr id="1225" name="Shape 1225"/>
          <p:cNvSpPr txBox="1"/>
          <p:nvPr>
            <p:ph type="title"/>
          </p:nvPr>
        </p:nvSpPr>
        <p:spPr>
          <a:xfrm>
            <a:off x="1634700" y="503300"/>
            <a:ext cx="7299900" cy="860400"/>
          </a:xfrm>
          <a:prstGeom prst="rect">
            <a:avLst/>
          </a:prstGeom>
        </p:spPr>
        <p:txBody>
          <a:bodyPr anchorCtr="0" anchor="b" bIns="91425" lIns="91425" rIns="91425" tIns="91425">
            <a:noAutofit/>
          </a:bodyPr>
          <a:lstStyle/>
          <a:p>
            <a:pPr lvl="0" rtl="0">
              <a:spcBef>
                <a:spcPts val="0"/>
              </a:spcBef>
              <a:buNone/>
            </a:pPr>
            <a:r>
              <a:t/>
            </a:r>
            <a:endParaRPr/>
          </a:p>
          <a:p>
            <a:pPr lvl="0" rtl="0">
              <a:spcBef>
                <a:spcPts val="0"/>
              </a:spcBef>
              <a:buNone/>
            </a:pPr>
            <a:r>
              <a:rPr b="1" lang="en" sz="1800">
                <a:solidFill>
                  <a:schemeClr val="dk1"/>
                </a:solidFill>
                <a:latin typeface="Open Sans"/>
                <a:ea typeface="Open Sans"/>
                <a:cs typeface="Open Sans"/>
                <a:sym typeface="Open Sans"/>
              </a:rPr>
              <a:t>Method 5:</a:t>
            </a:r>
            <a:r>
              <a:rPr lang="en">
                <a:solidFill>
                  <a:schemeClr val="dk1"/>
                </a:solidFill>
              </a:rPr>
              <a:t> </a:t>
            </a:r>
          </a:p>
          <a:p>
            <a:pPr lvl="0" rtl="0">
              <a:spcBef>
                <a:spcPts val="0"/>
              </a:spcBef>
              <a:buNone/>
            </a:pPr>
            <a:r>
              <a:rPr lang="en">
                <a:solidFill>
                  <a:srgbClr val="2A73CC"/>
                </a:solidFill>
              </a:rPr>
              <a:t>Instrumental Variables</a:t>
            </a:r>
          </a:p>
        </p:txBody>
      </p:sp>
      <p:sp>
        <p:nvSpPr>
          <p:cNvPr id="1226" name="Shape 1226"/>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1227" name="Shape 1227"/>
          <p:cNvSpPr txBox="1"/>
          <p:nvPr>
            <p:ph idx="1" type="body"/>
          </p:nvPr>
        </p:nvSpPr>
        <p:spPr>
          <a:xfrm>
            <a:off x="1634700" y="1363700"/>
            <a:ext cx="7299900" cy="1198800"/>
          </a:xfrm>
          <a:prstGeom prst="rect">
            <a:avLst/>
          </a:prstGeom>
        </p:spPr>
        <p:txBody>
          <a:bodyPr anchorCtr="0" anchor="t" bIns="91425" lIns="91425" rIns="91425" tIns="91425">
            <a:noAutofit/>
          </a:bodyPr>
          <a:lstStyle/>
          <a:p>
            <a:pPr lvl="0" rtl="0">
              <a:spcBef>
                <a:spcPts val="0"/>
              </a:spcBef>
              <a:buNone/>
            </a:pPr>
            <a:r>
              <a:rPr b="1" lang="en" sz="2400">
                <a:solidFill>
                  <a:schemeClr val="dk1"/>
                </a:solidFill>
              </a:rPr>
              <a:t>Instruments in tech? </a:t>
            </a:r>
            <a:r>
              <a:rPr lang="en" sz="2400">
                <a:solidFill>
                  <a:schemeClr val="dk1"/>
                </a:solidFill>
              </a:rPr>
              <a:t>Everywhere! Especially old A/B tests</a:t>
            </a:r>
          </a:p>
          <a:p>
            <a:pPr lvl="0" rtl="0">
              <a:spcBef>
                <a:spcPts val="0"/>
              </a:spcBef>
              <a:buNone/>
            </a:pPr>
            <a:r>
              <a:t/>
            </a:r>
            <a:endParaRPr sz="2400">
              <a:solidFill>
                <a:schemeClr val="dk1"/>
              </a:solidFill>
            </a:endParaRPr>
          </a:p>
          <a:p>
            <a:pPr lvl="0" rtl="0">
              <a:spcBef>
                <a:spcPts val="0"/>
              </a:spcBef>
              <a:buNone/>
            </a:pPr>
            <a:r>
              <a:t/>
            </a:r>
            <a:endParaRPr sz="2400">
              <a:solidFill>
                <a:schemeClr val="dk1"/>
              </a:solidFill>
            </a:endParaRPr>
          </a:p>
          <a:p>
            <a:pPr lvl="0" rtl="0">
              <a:spcBef>
                <a:spcPts val="0"/>
              </a:spcBef>
              <a:buNone/>
            </a:pPr>
            <a:r>
              <a:t/>
            </a:r>
            <a:endParaRPr>
              <a:solidFill>
                <a:schemeClr val="dk1"/>
              </a:solidFill>
            </a:endParaRPr>
          </a:p>
        </p:txBody>
      </p:sp>
      <p:sp>
        <p:nvSpPr>
          <p:cNvPr id="1228" name="Shape 1228"/>
          <p:cNvSpPr/>
          <p:nvPr/>
        </p:nvSpPr>
        <p:spPr>
          <a:xfrm rot="-5400000">
            <a:off x="1151304" y="5698358"/>
            <a:ext cx="138300" cy="68100"/>
          </a:xfrm>
          <a:prstGeom prst="triangle">
            <a:avLst>
              <a:gd fmla="val 50000" name="adj"/>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1229" name="Shape 1229"/>
          <p:cNvSpPr txBox="1"/>
          <p:nvPr/>
        </p:nvSpPr>
        <p:spPr>
          <a:xfrm>
            <a:off x="-1" y="1139066"/>
            <a:ext cx="1241700" cy="1198800"/>
          </a:xfrm>
          <a:prstGeom prst="rect">
            <a:avLst/>
          </a:prstGeom>
          <a:noFill/>
          <a:ln>
            <a:noFill/>
          </a:ln>
        </p:spPr>
        <p:txBody>
          <a:bodyPr anchorCtr="0" anchor="t" bIns="91425" lIns="91425" rIns="91425" tIns="91425">
            <a:noAutofit/>
          </a:bodyPr>
          <a:lstStyle/>
          <a:p>
            <a:pPr lvl="0" rtl="0" algn="r">
              <a:spcBef>
                <a:spcPts val="0"/>
              </a:spcBef>
              <a:buNone/>
            </a:pPr>
            <a:r>
              <a:rPr b="1" lang="en" sz="1000">
                <a:solidFill>
                  <a:srgbClr val="FFFFFF"/>
                </a:solidFill>
                <a:latin typeface="Open Sans"/>
                <a:ea typeface="Open Sans"/>
                <a:cs typeface="Open Sans"/>
                <a:sym typeface="Open Sans"/>
              </a:rPr>
              <a:t>Method 1: </a:t>
            </a:r>
            <a:r>
              <a:rPr lang="en" sz="1000">
                <a:solidFill>
                  <a:srgbClr val="FFFFFF"/>
                </a:solidFill>
                <a:latin typeface="Open Sans"/>
                <a:ea typeface="Open Sans"/>
                <a:cs typeface="Open Sans"/>
                <a:sym typeface="Open Sans"/>
              </a:rPr>
              <a:t>Controlled Regression</a:t>
            </a:r>
          </a:p>
        </p:txBody>
      </p:sp>
      <p:sp>
        <p:nvSpPr>
          <p:cNvPr id="1230" name="Shape 1230"/>
          <p:cNvSpPr txBox="1"/>
          <p:nvPr/>
        </p:nvSpPr>
        <p:spPr>
          <a:xfrm>
            <a:off x="17927" y="2257500"/>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2: </a:t>
            </a:r>
            <a:r>
              <a:rPr lang="en" sz="1000">
                <a:solidFill>
                  <a:srgbClr val="FFFFFF"/>
                </a:solidFill>
                <a:latin typeface="Open Sans"/>
                <a:ea typeface="Open Sans"/>
                <a:cs typeface="Open Sans"/>
                <a:sym typeface="Open Sans"/>
              </a:rPr>
              <a:t>Regression Discontinuity Design</a:t>
            </a:r>
          </a:p>
        </p:txBody>
      </p:sp>
      <p:sp>
        <p:nvSpPr>
          <p:cNvPr id="1231" name="Shape 1231"/>
          <p:cNvSpPr txBox="1"/>
          <p:nvPr/>
        </p:nvSpPr>
        <p:spPr>
          <a:xfrm>
            <a:off x="17927" y="3375963"/>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3: </a:t>
            </a:r>
            <a:r>
              <a:rPr lang="en" sz="1000">
                <a:solidFill>
                  <a:srgbClr val="FFFFFF"/>
                </a:solidFill>
                <a:latin typeface="Open Sans"/>
                <a:ea typeface="Open Sans"/>
                <a:cs typeface="Open Sans"/>
                <a:sym typeface="Open Sans"/>
              </a:rPr>
              <a:t>Difference-in-</a:t>
            </a:r>
            <a:br>
              <a:rPr lang="en" sz="1000">
                <a:solidFill>
                  <a:srgbClr val="FFFFFF"/>
                </a:solidFill>
                <a:latin typeface="Open Sans"/>
                <a:ea typeface="Open Sans"/>
                <a:cs typeface="Open Sans"/>
                <a:sym typeface="Open Sans"/>
              </a:rPr>
            </a:br>
            <a:r>
              <a:rPr lang="en" sz="1000">
                <a:solidFill>
                  <a:srgbClr val="FFFFFF"/>
                </a:solidFill>
                <a:latin typeface="Open Sans"/>
                <a:ea typeface="Open Sans"/>
                <a:cs typeface="Open Sans"/>
                <a:sym typeface="Open Sans"/>
              </a:rPr>
              <a:t>Differences</a:t>
            </a:r>
          </a:p>
          <a:p>
            <a:pPr lvl="0" rtl="0" algn="r">
              <a:spcBef>
                <a:spcPts val="0"/>
              </a:spcBef>
              <a:buNone/>
            </a:pPr>
            <a:r>
              <a:t/>
            </a:r>
            <a:endParaRPr b="1" sz="1000">
              <a:solidFill>
                <a:srgbClr val="FFFFFF"/>
              </a:solidFill>
              <a:latin typeface="Open Sans"/>
              <a:ea typeface="Open Sans"/>
              <a:cs typeface="Open Sans"/>
              <a:sym typeface="Open Sans"/>
            </a:endParaRPr>
          </a:p>
        </p:txBody>
      </p:sp>
      <p:sp>
        <p:nvSpPr>
          <p:cNvPr id="1232" name="Shape 1232"/>
          <p:cNvSpPr txBox="1"/>
          <p:nvPr/>
        </p:nvSpPr>
        <p:spPr>
          <a:xfrm>
            <a:off x="7671" y="4494427"/>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4: </a:t>
            </a:r>
            <a:r>
              <a:rPr lang="en" sz="1000">
                <a:solidFill>
                  <a:srgbClr val="FFFFFF"/>
                </a:solidFill>
                <a:latin typeface="Open Sans"/>
                <a:ea typeface="Open Sans"/>
                <a:cs typeface="Open Sans"/>
                <a:sym typeface="Open Sans"/>
              </a:rPr>
              <a:t>Fixed Effects Regression</a:t>
            </a:r>
          </a:p>
          <a:p>
            <a:pPr lvl="0" rtl="0" algn="r">
              <a:spcBef>
                <a:spcPts val="0"/>
              </a:spcBef>
              <a:buNone/>
            </a:pPr>
            <a:r>
              <a:t/>
            </a:r>
            <a:endParaRPr b="1" sz="1000">
              <a:solidFill>
                <a:srgbClr val="FFFFFF"/>
              </a:solidFill>
              <a:latin typeface="Open Sans"/>
              <a:ea typeface="Open Sans"/>
              <a:cs typeface="Open Sans"/>
              <a:sym typeface="Open Sans"/>
            </a:endParaRPr>
          </a:p>
        </p:txBody>
      </p:sp>
      <p:sp>
        <p:nvSpPr>
          <p:cNvPr id="1233" name="Shape 1233"/>
          <p:cNvSpPr txBox="1"/>
          <p:nvPr/>
        </p:nvSpPr>
        <p:spPr>
          <a:xfrm>
            <a:off x="0" y="5498600"/>
            <a:ext cx="1242300" cy="1198800"/>
          </a:xfrm>
          <a:prstGeom prst="rect">
            <a:avLst/>
          </a:prstGeom>
          <a:noFill/>
          <a:ln>
            <a:noFill/>
          </a:ln>
        </p:spPr>
        <p:txBody>
          <a:bodyPr anchorCtr="0" anchor="t" bIns="91425" lIns="91425" rIns="91425" tIns="91425">
            <a:noAutofit/>
          </a:bodyPr>
          <a:lstStyle/>
          <a:p>
            <a:pPr lvl="0" rtl="0" algn="r">
              <a:spcBef>
                <a:spcPts val="0"/>
              </a:spcBef>
              <a:buNone/>
            </a:pPr>
            <a:r>
              <a:rPr b="1" lang="en" sz="1000">
                <a:solidFill>
                  <a:srgbClr val="FFFFFF"/>
                </a:solidFill>
                <a:latin typeface="Open Sans"/>
                <a:ea typeface="Open Sans"/>
                <a:cs typeface="Open Sans"/>
                <a:sym typeface="Open Sans"/>
              </a:rPr>
              <a:t>Method 5: </a:t>
            </a:r>
            <a:r>
              <a:rPr lang="en" sz="1000">
                <a:solidFill>
                  <a:srgbClr val="FFFFFF"/>
                </a:solidFill>
                <a:latin typeface="Open Sans"/>
                <a:ea typeface="Open Sans"/>
                <a:cs typeface="Open Sans"/>
                <a:sym typeface="Open Sans"/>
              </a:rPr>
              <a:t>Instrumental Variables</a:t>
            </a:r>
            <a:r>
              <a:rPr b="1" lang="en" sz="1000">
                <a:solidFill>
                  <a:srgbClr val="FFFFFF"/>
                </a:solidFill>
                <a:latin typeface="Open Sans"/>
                <a:ea typeface="Open Sans"/>
                <a:cs typeface="Open Sans"/>
                <a:sym typeface="Open Sans"/>
              </a:rPr>
              <a:t> </a:t>
            </a:r>
          </a:p>
        </p:txBody>
      </p:sp>
      <p:graphicFrame>
        <p:nvGraphicFramePr>
          <p:cNvPr id="1234" name="Shape 1234"/>
          <p:cNvGraphicFramePr/>
          <p:nvPr/>
        </p:nvGraphicFramePr>
        <p:xfrm>
          <a:off x="1590015" y="2388512"/>
          <a:ext cx="3000000" cy="3000000"/>
        </p:xfrm>
        <a:graphic>
          <a:graphicData uri="http://schemas.openxmlformats.org/drawingml/2006/table">
            <a:tbl>
              <a:tblPr>
                <a:noFill/>
                <a:tableStyleId>{75D4F22D-3D51-4BD7-AE51-DFB9DEF3CFAC}</a:tableStyleId>
              </a:tblPr>
              <a:tblGrid>
                <a:gridCol w="1296450"/>
                <a:gridCol w="2232725"/>
                <a:gridCol w="1695625"/>
                <a:gridCol w="2141050"/>
              </a:tblGrid>
              <a:tr h="553525">
                <a:tc>
                  <a:txBody>
                    <a:bodyPr>
                      <a:noAutofit/>
                    </a:bodyPr>
                    <a:lstStyle/>
                    <a:p>
                      <a:pPr lvl="0" rtl="0">
                        <a:spcBef>
                          <a:spcPts val="0"/>
                        </a:spcBef>
                        <a:buNone/>
                      </a:pPr>
                      <a:r>
                        <a:rPr b="1" lang="en" sz="1800">
                          <a:latin typeface="Open Sans"/>
                          <a:ea typeface="Open Sans"/>
                          <a:cs typeface="Open Sans"/>
                          <a:sym typeface="Open Sans"/>
                        </a:rPr>
                        <a:t>Y</a:t>
                      </a:r>
                    </a:p>
                  </a:txBody>
                  <a:tcPr marT="121900" marB="121900" marR="91425" marL="91425">
                    <a:lnL cap="flat" cmpd="sng" w="28575">
                      <a:solidFill>
                        <a:srgbClr val="9E9E9E"/>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28575">
                      <a:solidFill>
                        <a:srgbClr val="9E9E9E"/>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rgbClr val="DEDEDE"/>
                    </a:solidFill>
                  </a:tcPr>
                </a:tc>
                <a:tc>
                  <a:txBody>
                    <a:bodyPr>
                      <a:noAutofit/>
                    </a:bodyPr>
                    <a:lstStyle/>
                    <a:p>
                      <a:pPr lvl="0" rtl="0">
                        <a:spcBef>
                          <a:spcPts val="0"/>
                        </a:spcBef>
                        <a:buNone/>
                      </a:pPr>
                      <a:r>
                        <a:rPr b="1" lang="en" sz="1800">
                          <a:latin typeface="Open Sans"/>
                          <a:ea typeface="Open Sans"/>
                          <a:cs typeface="Open Sans"/>
                          <a:sym typeface="Open Sans"/>
                        </a:rPr>
                        <a:t>X</a:t>
                      </a:r>
                    </a:p>
                  </a:txBody>
                  <a:tcPr marT="121900" marB="121900"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28575">
                      <a:solidFill>
                        <a:srgbClr val="9E9E9E"/>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rgbClr val="DEDEDE"/>
                    </a:solidFill>
                  </a:tcPr>
                </a:tc>
                <a:tc>
                  <a:txBody>
                    <a:bodyPr>
                      <a:noAutofit/>
                    </a:bodyPr>
                    <a:lstStyle/>
                    <a:p>
                      <a:pPr lvl="0" rtl="0">
                        <a:spcBef>
                          <a:spcPts val="0"/>
                        </a:spcBef>
                        <a:buNone/>
                      </a:pPr>
                      <a:r>
                        <a:rPr b="1" lang="en" sz="1800">
                          <a:latin typeface="Open Sans"/>
                          <a:ea typeface="Open Sans"/>
                          <a:cs typeface="Open Sans"/>
                          <a:sym typeface="Open Sans"/>
                        </a:rPr>
                        <a:t>Instrument</a:t>
                      </a:r>
                    </a:p>
                  </a:txBody>
                  <a:tcPr marT="121900" marB="121900"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28575">
                      <a:solidFill>
                        <a:srgbClr val="9E9E9E"/>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rgbClr val="DEDEDE"/>
                    </a:solidFill>
                  </a:tcPr>
                </a:tc>
                <a:tc>
                  <a:txBody>
                    <a:bodyPr>
                      <a:noAutofit/>
                    </a:bodyPr>
                    <a:lstStyle/>
                    <a:p>
                      <a:pPr lvl="0" rtl="0">
                        <a:spcBef>
                          <a:spcPts val="0"/>
                        </a:spcBef>
                        <a:buNone/>
                      </a:pPr>
                      <a:r>
                        <a:rPr b="1" lang="en" sz="1800">
                          <a:latin typeface="Open Sans"/>
                          <a:ea typeface="Open Sans"/>
                          <a:cs typeface="Open Sans"/>
                          <a:sym typeface="Open Sans"/>
                        </a:rPr>
                        <a:t>Data Scientist</a:t>
                      </a:r>
                    </a:p>
                  </a:txBody>
                  <a:tcPr marT="121900" marB="121900" marR="91425" marL="91425">
                    <a:lnL cap="flat" cmpd="sng" w="9525">
                      <a:solidFill>
                        <a:srgbClr val="9E9E9E">
                          <a:alpha val="0"/>
                        </a:srgbClr>
                      </a:solidFill>
                      <a:prstDash val="solid"/>
                      <a:round/>
                      <a:headEnd len="med" w="med" type="none"/>
                      <a:tailEnd len="med" w="med" type="none"/>
                    </a:lnL>
                    <a:lnR cap="flat" cmpd="sng" w="28575">
                      <a:solidFill>
                        <a:srgbClr val="9E9E9E"/>
                      </a:solidFill>
                      <a:prstDash val="solid"/>
                      <a:round/>
                      <a:headEnd len="med" w="med" type="none"/>
                      <a:tailEnd len="med" w="med" type="none"/>
                    </a:lnR>
                    <a:lnT cap="flat" cmpd="sng" w="28575">
                      <a:solidFill>
                        <a:srgbClr val="9E9E9E"/>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rgbClr val="DEDEDE"/>
                    </a:solidFill>
                  </a:tcPr>
                </a:tc>
              </a:tr>
              <a:tr h="553525">
                <a:tc>
                  <a:txBody>
                    <a:bodyPr>
                      <a:noAutofit/>
                    </a:bodyPr>
                    <a:lstStyle/>
                    <a:p>
                      <a:pPr lvl="0" rtl="0">
                        <a:spcBef>
                          <a:spcPts val="0"/>
                        </a:spcBef>
                        <a:buNone/>
                      </a:pPr>
                      <a:r>
                        <a:rPr b="1" lang="en" sz="1800">
                          <a:latin typeface="Open Sans"/>
                          <a:ea typeface="Open Sans"/>
                          <a:cs typeface="Open Sans"/>
                          <a:sym typeface="Open Sans"/>
                        </a:rPr>
                        <a:t>Platform retention</a:t>
                      </a:r>
                    </a:p>
                  </a:txBody>
                  <a:tcPr marT="121900" marB="121900" marR="91425" marL="91425">
                    <a:lnL cap="flat" cmpd="sng" w="28575">
                      <a:solidFill>
                        <a:srgbClr val="9E9E9E"/>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rgbClr val="FFFFFF"/>
                    </a:solidFill>
                  </a:tcPr>
                </a:tc>
                <a:tc>
                  <a:txBody>
                    <a:bodyPr>
                      <a:noAutofit/>
                    </a:bodyPr>
                    <a:lstStyle/>
                    <a:p>
                      <a:pPr lvl="0" rtl="0">
                        <a:spcBef>
                          <a:spcPts val="0"/>
                        </a:spcBef>
                        <a:buNone/>
                      </a:pPr>
                      <a:r>
                        <a:rPr lang="en" sz="1800">
                          <a:latin typeface="Open Sans"/>
                          <a:ea typeface="Open Sans"/>
                          <a:cs typeface="Open Sans"/>
                          <a:sym typeface="Open Sans"/>
                        </a:rPr>
                        <a:t>Having friends on the platform</a:t>
                      </a:r>
                    </a:p>
                  </a:txBody>
                  <a:tcPr marT="121900" marB="121900"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rgbClr val="FFFFFF"/>
                    </a:solidFill>
                  </a:tcPr>
                </a:tc>
                <a:tc>
                  <a:txBody>
                    <a:bodyPr>
                      <a:noAutofit/>
                    </a:bodyPr>
                    <a:lstStyle/>
                    <a:p>
                      <a:pPr lvl="0" rtl="0">
                        <a:spcBef>
                          <a:spcPts val="0"/>
                        </a:spcBef>
                        <a:buNone/>
                      </a:pPr>
                      <a:r>
                        <a:rPr lang="en" sz="1800">
                          <a:latin typeface="Open Sans"/>
                          <a:ea typeface="Open Sans"/>
                          <a:cs typeface="Open Sans"/>
                          <a:sym typeface="Open Sans"/>
                        </a:rPr>
                        <a:t>Referral test 1</a:t>
                      </a:r>
                    </a:p>
                  </a:txBody>
                  <a:tcPr marT="121900" marB="121900"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rgbClr val="FFFFFF"/>
                    </a:solidFill>
                  </a:tcPr>
                </a:tc>
                <a:tc>
                  <a:txBody>
                    <a:bodyPr>
                      <a:noAutofit/>
                    </a:bodyPr>
                    <a:lstStyle/>
                    <a:p>
                      <a:pPr lvl="0" rtl="0">
                        <a:spcBef>
                          <a:spcPts val="0"/>
                        </a:spcBef>
                        <a:buNone/>
                      </a:pPr>
                      <a:r>
                        <a:rPr lang="en" sz="1800">
                          <a:latin typeface="Open Sans"/>
                          <a:ea typeface="Open Sans"/>
                          <a:cs typeface="Open Sans"/>
                          <a:sym typeface="Open Sans"/>
                        </a:rPr>
                        <a:t>You!</a:t>
                      </a:r>
                    </a:p>
                  </a:txBody>
                  <a:tcPr marT="121900" marB="121900" marR="91425" marL="91425">
                    <a:lnL cap="flat" cmpd="sng" w="9525">
                      <a:solidFill>
                        <a:srgbClr val="9E9E9E">
                          <a:alpha val="0"/>
                        </a:srgbClr>
                      </a:solidFill>
                      <a:prstDash val="solid"/>
                      <a:round/>
                      <a:headEnd len="med" w="med" type="none"/>
                      <a:tailEnd len="med" w="med" type="none"/>
                    </a:lnL>
                    <a:lnR cap="flat" cmpd="sng" w="28575">
                      <a:solidFill>
                        <a:srgbClr val="9E9E9E"/>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rgbClr val="FFFFFF"/>
                    </a:solidFill>
                  </a:tcPr>
                </a:tc>
              </a:tr>
              <a:tr h="794775">
                <a:tc>
                  <a:txBody>
                    <a:bodyPr>
                      <a:noAutofit/>
                    </a:bodyPr>
                    <a:lstStyle/>
                    <a:p>
                      <a:pPr lvl="0" rtl="0">
                        <a:spcBef>
                          <a:spcPts val="0"/>
                        </a:spcBef>
                        <a:buNone/>
                      </a:pPr>
                      <a:r>
                        <a:t/>
                      </a:r>
                      <a:endParaRPr sz="1800">
                        <a:latin typeface="Open Sans"/>
                        <a:ea typeface="Open Sans"/>
                        <a:cs typeface="Open Sans"/>
                        <a:sym typeface="Open Sans"/>
                      </a:endParaRPr>
                    </a:p>
                  </a:txBody>
                  <a:tcPr marT="121900" marB="121900" marR="91425" marL="91425">
                    <a:lnL cap="flat" cmpd="sng" w="28575">
                      <a:solidFill>
                        <a:srgbClr val="9E9E9E"/>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rgbClr val="FFFFFF"/>
                    </a:solidFill>
                  </a:tcPr>
                </a:tc>
                <a:tc>
                  <a:txBody>
                    <a:bodyPr>
                      <a:noAutofit/>
                    </a:bodyPr>
                    <a:lstStyle/>
                    <a:p>
                      <a:pPr lvl="0" rtl="0">
                        <a:spcBef>
                          <a:spcPts val="0"/>
                        </a:spcBef>
                        <a:buNone/>
                      </a:pPr>
                      <a:r>
                        <a:t/>
                      </a:r>
                      <a:endParaRPr sz="1800">
                        <a:latin typeface="Open Sans"/>
                        <a:ea typeface="Open Sans"/>
                        <a:cs typeface="Open Sans"/>
                        <a:sym typeface="Open Sans"/>
                      </a:endParaRPr>
                    </a:p>
                  </a:txBody>
                  <a:tcPr marT="121900" marB="121900"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rgbClr val="FFFFFF"/>
                    </a:solidFill>
                  </a:tcPr>
                </a:tc>
                <a:tc>
                  <a:txBody>
                    <a:bodyPr>
                      <a:noAutofit/>
                    </a:bodyPr>
                    <a:lstStyle/>
                    <a:p>
                      <a:pPr lvl="0" rtl="0">
                        <a:spcBef>
                          <a:spcPts val="0"/>
                        </a:spcBef>
                        <a:buNone/>
                      </a:pPr>
                      <a:r>
                        <a:rPr lang="en" sz="1800">
                          <a:latin typeface="Open Sans"/>
                          <a:ea typeface="Open Sans"/>
                          <a:cs typeface="Open Sans"/>
                          <a:sym typeface="Open Sans"/>
                        </a:rPr>
                        <a:t>Referral test 2</a:t>
                      </a:r>
                    </a:p>
                  </a:txBody>
                  <a:tcPr marT="121900" marB="121900"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rgbClr val="FFFFFF"/>
                    </a:solidFill>
                  </a:tcPr>
                </a:tc>
                <a:tc>
                  <a:txBody>
                    <a:bodyPr>
                      <a:noAutofit/>
                    </a:bodyPr>
                    <a:lstStyle/>
                    <a:p>
                      <a:pPr lvl="0" rtl="0">
                        <a:spcBef>
                          <a:spcPts val="0"/>
                        </a:spcBef>
                        <a:buNone/>
                      </a:pPr>
                      <a:r>
                        <a:rPr lang="en" sz="1800">
                          <a:solidFill>
                            <a:schemeClr val="dk1"/>
                          </a:solidFill>
                          <a:latin typeface="Open Sans"/>
                          <a:ea typeface="Open Sans"/>
                          <a:cs typeface="Open Sans"/>
                          <a:sym typeface="Open Sans"/>
                        </a:rPr>
                        <a:t>You!</a:t>
                      </a:r>
                    </a:p>
                    <a:p>
                      <a:pPr lvl="0" rtl="0">
                        <a:spcBef>
                          <a:spcPts val="0"/>
                        </a:spcBef>
                        <a:buNone/>
                      </a:pPr>
                      <a:r>
                        <a:t/>
                      </a:r>
                      <a:endParaRPr sz="1800">
                        <a:latin typeface="Open Sans"/>
                        <a:ea typeface="Open Sans"/>
                        <a:cs typeface="Open Sans"/>
                        <a:sym typeface="Open Sans"/>
                      </a:endParaRPr>
                    </a:p>
                  </a:txBody>
                  <a:tcPr marT="121900" marB="121900" marR="91425" marL="91425">
                    <a:lnL cap="flat" cmpd="sng" w="9525">
                      <a:solidFill>
                        <a:srgbClr val="9E9E9E">
                          <a:alpha val="0"/>
                        </a:srgbClr>
                      </a:solidFill>
                      <a:prstDash val="solid"/>
                      <a:round/>
                      <a:headEnd len="med" w="med" type="none"/>
                      <a:tailEnd len="med" w="med" type="none"/>
                    </a:lnL>
                    <a:lnR cap="flat" cmpd="sng" w="28575">
                      <a:solidFill>
                        <a:srgbClr val="9E9E9E"/>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rgbClr val="FFFFFF"/>
                    </a:solidFill>
                  </a:tcPr>
                </a:tc>
              </a:tr>
              <a:tr h="553525">
                <a:tc>
                  <a:txBody>
                    <a:bodyPr>
                      <a:noAutofit/>
                    </a:bodyPr>
                    <a:lstStyle/>
                    <a:p>
                      <a:pPr lvl="0" rtl="0">
                        <a:spcBef>
                          <a:spcPts val="0"/>
                        </a:spcBef>
                        <a:buNone/>
                      </a:pPr>
                      <a:r>
                        <a:t/>
                      </a:r>
                      <a:endParaRPr sz="1800">
                        <a:latin typeface="Open Sans"/>
                        <a:ea typeface="Open Sans"/>
                        <a:cs typeface="Open Sans"/>
                        <a:sym typeface="Open Sans"/>
                      </a:endParaRPr>
                    </a:p>
                  </a:txBody>
                  <a:tcPr marT="121900" marB="121900" marR="91425" marL="91425">
                    <a:lnL cap="flat" cmpd="sng" w="28575">
                      <a:solidFill>
                        <a:srgbClr val="9E9E9E"/>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rgbClr val="FFFFFF"/>
                    </a:solidFill>
                  </a:tcPr>
                </a:tc>
                <a:tc>
                  <a:txBody>
                    <a:bodyPr>
                      <a:noAutofit/>
                    </a:bodyPr>
                    <a:lstStyle/>
                    <a:p>
                      <a:pPr lvl="0" rtl="0">
                        <a:spcBef>
                          <a:spcPts val="0"/>
                        </a:spcBef>
                        <a:buNone/>
                      </a:pPr>
                      <a:r>
                        <a:t/>
                      </a:r>
                      <a:endParaRPr sz="1800">
                        <a:latin typeface="Open Sans"/>
                        <a:ea typeface="Open Sans"/>
                        <a:cs typeface="Open Sans"/>
                        <a:sym typeface="Open Sans"/>
                      </a:endParaRPr>
                    </a:p>
                  </a:txBody>
                  <a:tcPr marT="121900" marB="121900"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rgbClr val="FFFFFF"/>
                    </a:solidFill>
                  </a:tcPr>
                </a:tc>
                <a:tc>
                  <a:txBody>
                    <a:bodyPr>
                      <a:noAutofit/>
                    </a:bodyPr>
                    <a:lstStyle/>
                    <a:p>
                      <a:pPr lvl="0" rtl="0">
                        <a:spcBef>
                          <a:spcPts val="0"/>
                        </a:spcBef>
                        <a:buNone/>
                      </a:pPr>
                      <a:r>
                        <a:rPr lang="en" sz="1800">
                          <a:latin typeface="Open Sans"/>
                          <a:ea typeface="Open Sans"/>
                          <a:cs typeface="Open Sans"/>
                          <a:sym typeface="Open Sans"/>
                        </a:rPr>
                        <a:t>Referral test 3</a:t>
                      </a:r>
                    </a:p>
                  </a:txBody>
                  <a:tcPr marT="121900" marB="121900"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rgbClr val="FFFFFF"/>
                    </a:solidFill>
                  </a:tcPr>
                </a:tc>
                <a:tc>
                  <a:txBody>
                    <a:bodyPr>
                      <a:noAutofit/>
                    </a:bodyPr>
                    <a:lstStyle/>
                    <a:p>
                      <a:pPr lvl="0" rtl="0">
                        <a:spcBef>
                          <a:spcPts val="0"/>
                        </a:spcBef>
                        <a:buNone/>
                      </a:pPr>
                      <a:r>
                        <a:rPr lang="en" sz="1800">
                          <a:solidFill>
                            <a:schemeClr val="dk1"/>
                          </a:solidFill>
                          <a:latin typeface="Open Sans"/>
                          <a:ea typeface="Open Sans"/>
                          <a:cs typeface="Open Sans"/>
                          <a:sym typeface="Open Sans"/>
                        </a:rPr>
                        <a:t>You!</a:t>
                      </a:r>
                    </a:p>
                    <a:p>
                      <a:pPr lvl="0" rtl="0">
                        <a:spcBef>
                          <a:spcPts val="0"/>
                        </a:spcBef>
                        <a:buNone/>
                      </a:pPr>
                      <a:r>
                        <a:t/>
                      </a:r>
                      <a:endParaRPr sz="1800">
                        <a:latin typeface="Open Sans"/>
                        <a:ea typeface="Open Sans"/>
                        <a:cs typeface="Open Sans"/>
                        <a:sym typeface="Open Sans"/>
                      </a:endParaRPr>
                    </a:p>
                  </a:txBody>
                  <a:tcPr marT="121900" marB="121900" marR="91425" marL="91425">
                    <a:lnL cap="flat" cmpd="sng" w="9525">
                      <a:solidFill>
                        <a:srgbClr val="9E9E9E">
                          <a:alpha val="0"/>
                        </a:srgbClr>
                      </a:solidFill>
                      <a:prstDash val="solid"/>
                      <a:round/>
                      <a:headEnd len="med" w="med" type="none"/>
                      <a:tailEnd len="med" w="med" type="none"/>
                    </a:lnL>
                    <a:lnR cap="flat" cmpd="sng" w="28575">
                      <a:solidFill>
                        <a:srgbClr val="9E9E9E"/>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rgbClr val="FFFFFF"/>
                    </a:solidFill>
                  </a:tcPr>
                </a:tc>
              </a:tr>
              <a:tr h="794775">
                <a:tc>
                  <a:txBody>
                    <a:bodyPr>
                      <a:noAutofit/>
                    </a:bodyPr>
                    <a:lstStyle/>
                    <a:p>
                      <a:pPr lvl="0" rtl="0">
                        <a:spcBef>
                          <a:spcPts val="0"/>
                        </a:spcBef>
                        <a:buNone/>
                      </a:pPr>
                      <a:r>
                        <a:t/>
                      </a:r>
                      <a:endParaRPr/>
                    </a:p>
                  </a:txBody>
                  <a:tcPr marT="121900" marB="121900" marR="91425" marL="91425">
                    <a:lnL cap="flat" cmpd="sng" w="28575">
                      <a:solidFill>
                        <a:srgbClr val="9E9E9E"/>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rgbClr val="FFFFFF"/>
                    </a:solidFill>
                  </a:tcPr>
                </a:tc>
                <a:tc>
                  <a:txBody>
                    <a:bodyPr>
                      <a:noAutofit/>
                    </a:bodyPr>
                    <a:lstStyle/>
                    <a:p>
                      <a:pPr lvl="0" rtl="0">
                        <a:spcBef>
                          <a:spcPts val="0"/>
                        </a:spcBef>
                        <a:buNone/>
                      </a:pPr>
                      <a:r>
                        <a:t/>
                      </a:r>
                      <a:endParaRPr/>
                    </a:p>
                  </a:txBody>
                  <a:tcPr marT="121900" marB="121900"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rgbClr val="FFFFFF"/>
                    </a:solidFill>
                  </a:tcPr>
                </a:tc>
                <a:tc>
                  <a:txBody>
                    <a:bodyPr>
                      <a:noAutofit/>
                    </a:bodyPr>
                    <a:lstStyle/>
                    <a:p>
                      <a:pPr lvl="0" rtl="0">
                        <a:spcBef>
                          <a:spcPts val="0"/>
                        </a:spcBef>
                        <a:buNone/>
                      </a:pPr>
                      <a:r>
                        <a:rPr lang="en" sz="1800">
                          <a:latin typeface="Open Sans"/>
                          <a:ea typeface="Open Sans"/>
                          <a:cs typeface="Open Sans"/>
                          <a:sym typeface="Open Sans"/>
                        </a:rPr>
                        <a:t>...</a:t>
                      </a:r>
                    </a:p>
                  </a:txBody>
                  <a:tcPr marT="121900" marB="121900"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rgbClr val="FFFFFF"/>
                    </a:solidFill>
                  </a:tcPr>
                </a:tc>
                <a:tc>
                  <a:txBody>
                    <a:bodyPr>
                      <a:noAutofit/>
                    </a:bodyPr>
                    <a:lstStyle/>
                    <a:p>
                      <a:pPr lvl="0" rtl="0">
                        <a:spcBef>
                          <a:spcPts val="0"/>
                        </a:spcBef>
                        <a:buClr>
                          <a:schemeClr val="dk1"/>
                        </a:buClr>
                        <a:buSzPct val="61111"/>
                        <a:buFont typeface="Arial"/>
                        <a:buNone/>
                      </a:pPr>
                      <a:r>
                        <a:rPr lang="en" sz="1800">
                          <a:latin typeface="Open Sans"/>
                          <a:ea typeface="Open Sans"/>
                          <a:cs typeface="Open Sans"/>
                          <a:sym typeface="Open Sans"/>
                        </a:rPr>
                        <a:t>...</a:t>
                      </a:r>
                    </a:p>
                    <a:p>
                      <a:pPr lvl="0" rtl="0">
                        <a:spcBef>
                          <a:spcPts val="0"/>
                        </a:spcBef>
                        <a:buNone/>
                      </a:pPr>
                      <a:r>
                        <a:t/>
                      </a:r>
                      <a:endParaRPr sz="1800">
                        <a:latin typeface="Open Sans"/>
                        <a:ea typeface="Open Sans"/>
                        <a:cs typeface="Open Sans"/>
                        <a:sym typeface="Open Sans"/>
                      </a:endParaRPr>
                    </a:p>
                  </a:txBody>
                  <a:tcPr marT="121900" marB="121900" marR="91425" marL="91425">
                    <a:lnL cap="flat" cmpd="sng" w="9525">
                      <a:solidFill>
                        <a:srgbClr val="9E9E9E">
                          <a:alpha val="0"/>
                        </a:srgbClr>
                      </a:solidFill>
                      <a:prstDash val="solid"/>
                      <a:round/>
                      <a:headEnd len="med" w="med" type="none"/>
                      <a:tailEnd len="med" w="med" type="none"/>
                    </a:lnL>
                    <a:lnR cap="flat" cmpd="sng" w="28575">
                      <a:solidFill>
                        <a:srgbClr val="9E9E9E"/>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rgbClr val="FFFFFF"/>
                    </a:solidFill>
                  </a:tcPr>
                </a:tc>
              </a:tr>
            </a:tbl>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FEFEF"/>
        </a:solidFill>
      </p:bgPr>
    </p:bg>
    <p:spTree>
      <p:nvGrpSpPr>
        <p:cNvPr id="1238" name="Shape 1238"/>
        <p:cNvGrpSpPr/>
        <p:nvPr/>
      </p:nvGrpSpPr>
      <p:grpSpPr>
        <a:xfrm>
          <a:off x="0" y="0"/>
          <a:ext cx="0" cy="0"/>
          <a:chOff x="0" y="0"/>
          <a:chExt cx="0" cy="0"/>
        </a:xfrm>
      </p:grpSpPr>
      <p:sp>
        <p:nvSpPr>
          <p:cNvPr id="1239" name="Shape 1239"/>
          <p:cNvSpPr txBox="1"/>
          <p:nvPr>
            <p:ph idx="4294967295" type="title"/>
          </p:nvPr>
        </p:nvSpPr>
        <p:spPr>
          <a:xfrm>
            <a:off x="140800" y="503300"/>
            <a:ext cx="8793900" cy="860400"/>
          </a:xfrm>
          <a:prstGeom prst="rect">
            <a:avLst/>
          </a:prstGeom>
        </p:spPr>
        <p:txBody>
          <a:bodyPr anchorCtr="0" anchor="b" bIns="91425" lIns="91425" rIns="91425" tIns="91425">
            <a:noAutofit/>
          </a:bodyPr>
          <a:lstStyle/>
          <a:p>
            <a:pPr lvl="0" rtl="0">
              <a:spcBef>
                <a:spcPts val="0"/>
              </a:spcBef>
              <a:buNone/>
            </a:pPr>
            <a:r>
              <a:rPr lang="en"/>
              <a:t>Note on </a:t>
            </a:r>
            <a:r>
              <a:rPr lang="en">
                <a:solidFill>
                  <a:srgbClr val="2A73CC"/>
                </a:solidFill>
              </a:rPr>
              <a:t>Validity </a:t>
            </a:r>
            <a:r>
              <a:rPr lang="en">
                <a:solidFill>
                  <a:schemeClr val="dk1"/>
                </a:solidFill>
              </a:rPr>
              <a:t>- </a:t>
            </a:r>
            <a:r>
              <a:rPr b="1" lang="en">
                <a:solidFill>
                  <a:schemeClr val="dk1"/>
                </a:solidFill>
              </a:rPr>
              <a:t>Instrumental Variables</a:t>
            </a:r>
          </a:p>
        </p:txBody>
      </p:sp>
      <p:sp>
        <p:nvSpPr>
          <p:cNvPr id="1240" name="Shape 1240"/>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graphicFrame>
        <p:nvGraphicFramePr>
          <p:cNvPr id="1241" name="Shape 1241"/>
          <p:cNvGraphicFramePr/>
          <p:nvPr/>
        </p:nvGraphicFramePr>
        <p:xfrm>
          <a:off x="140840" y="1512775"/>
          <a:ext cx="3000000" cy="3000000"/>
        </p:xfrm>
        <a:graphic>
          <a:graphicData uri="http://schemas.openxmlformats.org/drawingml/2006/table">
            <a:tbl>
              <a:tblPr>
                <a:noFill/>
                <a:tableStyleId>{75D4F22D-3D51-4BD7-AE51-DFB9DEF3CFAC}</a:tableStyleId>
              </a:tblPr>
              <a:tblGrid>
                <a:gridCol w="1805250"/>
                <a:gridCol w="3083075"/>
                <a:gridCol w="3706350"/>
              </a:tblGrid>
              <a:tr h="678525">
                <a:tc>
                  <a:txBody>
                    <a:bodyPr>
                      <a:noAutofit/>
                    </a:bodyPr>
                    <a:lstStyle/>
                    <a:p>
                      <a:pPr lvl="0" rtl="0">
                        <a:spcBef>
                          <a:spcPts val="0"/>
                        </a:spcBef>
                        <a:buNone/>
                      </a:pPr>
                      <a:r>
                        <a:rPr b="1" lang="en" sz="2400">
                          <a:solidFill>
                            <a:srgbClr val="FFFFFF"/>
                          </a:solidFill>
                          <a:latin typeface="Open Sans"/>
                          <a:ea typeface="Open Sans"/>
                          <a:cs typeface="Open Sans"/>
                          <a:sym typeface="Open Sans"/>
                        </a:rPr>
                        <a:t>Type</a:t>
                      </a:r>
                    </a:p>
                  </a:txBody>
                  <a:tcPr marT="121900" marB="121900" marR="91425" marL="91425">
                    <a:lnL cap="flat" cmpd="sng" w="28575">
                      <a:solidFill>
                        <a:srgbClr val="9E9E9E"/>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28575">
                      <a:solidFill>
                        <a:srgbClr val="9E9E9E"/>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rgbClr val="3279CB"/>
                    </a:solidFill>
                  </a:tcPr>
                </a:tc>
                <a:tc>
                  <a:txBody>
                    <a:bodyPr>
                      <a:noAutofit/>
                    </a:bodyPr>
                    <a:lstStyle/>
                    <a:p>
                      <a:pPr lvl="0" rtl="0">
                        <a:spcBef>
                          <a:spcPts val="0"/>
                        </a:spcBef>
                        <a:buNone/>
                      </a:pPr>
                      <a:r>
                        <a:rPr b="1" lang="en" sz="2400">
                          <a:solidFill>
                            <a:srgbClr val="FFFFFF"/>
                          </a:solidFill>
                          <a:latin typeface="Open Sans"/>
                          <a:ea typeface="Open Sans"/>
                          <a:cs typeface="Open Sans"/>
                          <a:sym typeface="Open Sans"/>
                        </a:rPr>
                        <a:t>Definition</a:t>
                      </a:r>
                    </a:p>
                  </a:txBody>
                  <a:tcPr marT="121900" marB="121900"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28575">
                      <a:solidFill>
                        <a:srgbClr val="9E9E9E"/>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rgbClr val="3279CB"/>
                    </a:solidFill>
                  </a:tcPr>
                </a:tc>
                <a:tc>
                  <a:txBody>
                    <a:bodyPr>
                      <a:noAutofit/>
                    </a:bodyPr>
                    <a:lstStyle/>
                    <a:p>
                      <a:pPr lvl="0" rtl="0">
                        <a:spcBef>
                          <a:spcPts val="0"/>
                        </a:spcBef>
                        <a:buNone/>
                      </a:pPr>
                      <a:r>
                        <a:rPr b="1" lang="en" sz="2400">
                          <a:solidFill>
                            <a:srgbClr val="FFFFFF"/>
                          </a:solidFill>
                          <a:latin typeface="Open Sans"/>
                          <a:ea typeface="Open Sans"/>
                          <a:cs typeface="Open Sans"/>
                          <a:sym typeface="Open Sans"/>
                        </a:rPr>
                        <a:t>Assumptions</a:t>
                      </a:r>
                    </a:p>
                  </a:txBody>
                  <a:tcPr marT="121900" marB="121900" marR="91425" marL="91425">
                    <a:lnL cap="flat" cmpd="sng" w="9525">
                      <a:solidFill>
                        <a:srgbClr val="9E9E9E">
                          <a:alpha val="0"/>
                        </a:srgbClr>
                      </a:solidFill>
                      <a:prstDash val="solid"/>
                      <a:round/>
                      <a:headEnd len="med" w="med" type="none"/>
                      <a:tailEnd len="med" w="med" type="none"/>
                    </a:lnL>
                    <a:lnR cap="flat" cmpd="sng" w="28575">
                      <a:solidFill>
                        <a:srgbClr val="9E9E9E"/>
                      </a:solidFill>
                      <a:prstDash val="solid"/>
                      <a:round/>
                      <a:headEnd len="med" w="med" type="none"/>
                      <a:tailEnd len="med" w="med" type="none"/>
                    </a:lnR>
                    <a:lnT cap="flat" cmpd="sng" w="28575">
                      <a:solidFill>
                        <a:srgbClr val="9E9E9E"/>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rgbClr val="3279CB"/>
                    </a:solidFill>
                  </a:tcPr>
                </a:tc>
              </a:tr>
              <a:tr h="1113375">
                <a:tc>
                  <a:txBody>
                    <a:bodyPr>
                      <a:noAutofit/>
                    </a:bodyPr>
                    <a:lstStyle/>
                    <a:p>
                      <a:pPr lvl="0" rtl="0">
                        <a:spcBef>
                          <a:spcPts val="0"/>
                        </a:spcBef>
                        <a:buNone/>
                      </a:pPr>
                      <a:r>
                        <a:rPr lang="en" sz="2400">
                          <a:solidFill>
                            <a:srgbClr val="2A73CC"/>
                          </a:solidFill>
                          <a:latin typeface="Open Sans"/>
                          <a:ea typeface="Open Sans"/>
                          <a:cs typeface="Open Sans"/>
                          <a:sym typeface="Open Sans"/>
                        </a:rPr>
                        <a:t>Internal</a:t>
                      </a:r>
                      <a:r>
                        <a:rPr lang="en" sz="2400">
                          <a:latin typeface="Open Sans"/>
                          <a:ea typeface="Open Sans"/>
                          <a:cs typeface="Open Sans"/>
                          <a:sym typeface="Open Sans"/>
                        </a:rPr>
                        <a:t> validity</a:t>
                      </a:r>
                    </a:p>
                  </a:txBody>
                  <a:tcPr marT="121900" marB="121900" marR="91425" marL="91425">
                    <a:lnL cap="flat" cmpd="sng" w="28575">
                      <a:solidFill>
                        <a:srgbClr val="9E9E9E"/>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rgbClr val="FFFFFF"/>
                    </a:solidFill>
                  </a:tcPr>
                </a:tc>
                <a:tc>
                  <a:txBody>
                    <a:bodyPr>
                      <a:noAutofit/>
                    </a:bodyPr>
                    <a:lstStyle/>
                    <a:p>
                      <a:pPr lvl="0" rtl="0">
                        <a:spcBef>
                          <a:spcPts val="0"/>
                        </a:spcBef>
                        <a:buNone/>
                      </a:pPr>
                      <a:r>
                        <a:rPr lang="en" sz="2400">
                          <a:latin typeface="Open Sans"/>
                          <a:ea typeface="Open Sans"/>
                          <a:cs typeface="Open Sans"/>
                          <a:sym typeface="Open Sans"/>
                        </a:rPr>
                        <a:t>Unbiased for </a:t>
                      </a:r>
                      <a:r>
                        <a:rPr lang="en" sz="2400">
                          <a:solidFill>
                            <a:srgbClr val="2A73CC"/>
                          </a:solidFill>
                          <a:latin typeface="Open Sans"/>
                          <a:ea typeface="Open Sans"/>
                          <a:cs typeface="Open Sans"/>
                          <a:sym typeface="Open Sans"/>
                        </a:rPr>
                        <a:t>subpopulation</a:t>
                      </a:r>
                      <a:r>
                        <a:rPr lang="en" sz="2400">
                          <a:latin typeface="Open Sans"/>
                          <a:ea typeface="Open Sans"/>
                          <a:cs typeface="Open Sans"/>
                          <a:sym typeface="Open Sans"/>
                        </a:rPr>
                        <a:t> studied</a:t>
                      </a:r>
                    </a:p>
                  </a:txBody>
                  <a:tcPr marT="121900" marB="121900"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rgbClr val="FFFFFF"/>
                    </a:solidFill>
                  </a:tcPr>
                </a:tc>
                <a:tc>
                  <a:txBody>
                    <a:bodyPr>
                      <a:noAutofit/>
                    </a:bodyPr>
                    <a:lstStyle/>
                    <a:p>
                      <a:pPr indent="-381000" lvl="0" marL="457200" rtl="0">
                        <a:spcBef>
                          <a:spcPts val="0"/>
                        </a:spcBef>
                        <a:buSzPct val="100000"/>
                        <a:buFont typeface="Open Sans"/>
                        <a:buAutoNum type="arabicPeriod"/>
                      </a:pPr>
                      <a:r>
                        <a:rPr lang="en" sz="2400">
                          <a:solidFill>
                            <a:srgbClr val="3279CB"/>
                          </a:solidFill>
                          <a:latin typeface="Open Sans"/>
                          <a:ea typeface="Open Sans"/>
                          <a:cs typeface="Open Sans"/>
                          <a:sym typeface="Open Sans"/>
                        </a:rPr>
                        <a:t>Strong</a:t>
                      </a:r>
                      <a:r>
                        <a:rPr lang="en" sz="2400">
                          <a:latin typeface="Open Sans"/>
                          <a:ea typeface="Open Sans"/>
                          <a:cs typeface="Open Sans"/>
                          <a:sym typeface="Open Sans"/>
                        </a:rPr>
                        <a:t> </a:t>
                      </a:r>
                      <a:r>
                        <a:rPr lang="en" sz="2400">
                          <a:solidFill>
                            <a:srgbClr val="3279CB"/>
                          </a:solidFill>
                          <a:latin typeface="Open Sans"/>
                          <a:ea typeface="Open Sans"/>
                          <a:cs typeface="Open Sans"/>
                          <a:sym typeface="Open Sans"/>
                        </a:rPr>
                        <a:t>first stage</a:t>
                      </a:r>
                    </a:p>
                    <a:p>
                      <a:pPr indent="-381000" lvl="0" marL="457200" rtl="0">
                        <a:spcBef>
                          <a:spcPts val="0"/>
                        </a:spcBef>
                        <a:buSzPct val="100000"/>
                        <a:buFont typeface="Open Sans"/>
                        <a:buAutoNum type="arabicPeriod"/>
                      </a:pPr>
                      <a:r>
                        <a:rPr lang="en" sz="2400">
                          <a:solidFill>
                            <a:srgbClr val="3279CB"/>
                          </a:solidFill>
                          <a:latin typeface="Open Sans"/>
                          <a:ea typeface="Open Sans"/>
                          <a:cs typeface="Open Sans"/>
                          <a:sym typeface="Open Sans"/>
                        </a:rPr>
                        <a:t>Exclusion restriction</a:t>
                      </a:r>
                      <a:r>
                        <a:rPr lang="en" sz="2400">
                          <a:latin typeface="Open Sans"/>
                          <a:ea typeface="Open Sans"/>
                          <a:cs typeface="Open Sans"/>
                          <a:sym typeface="Open Sans"/>
                        </a:rPr>
                        <a:t> </a:t>
                      </a:r>
                    </a:p>
                  </a:txBody>
                  <a:tcPr marT="121900" marB="121900" marR="91425" marL="91425">
                    <a:lnL cap="flat" cmpd="sng" w="9525">
                      <a:solidFill>
                        <a:srgbClr val="9E9E9E">
                          <a:alpha val="0"/>
                        </a:srgbClr>
                      </a:solidFill>
                      <a:prstDash val="solid"/>
                      <a:round/>
                      <a:headEnd len="med" w="med" type="none"/>
                      <a:tailEnd len="med" w="med" type="none"/>
                    </a:lnL>
                    <a:lnR cap="flat" cmpd="sng" w="28575">
                      <a:solidFill>
                        <a:srgbClr val="9E9E9E"/>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rgbClr val="FFFFFF"/>
                    </a:solidFill>
                  </a:tcPr>
                </a:tc>
              </a:tr>
              <a:tr h="1113375">
                <a:tc>
                  <a:txBody>
                    <a:bodyPr>
                      <a:noAutofit/>
                    </a:bodyPr>
                    <a:lstStyle/>
                    <a:p>
                      <a:pPr lvl="0" rtl="0">
                        <a:spcBef>
                          <a:spcPts val="0"/>
                        </a:spcBef>
                        <a:buNone/>
                      </a:pPr>
                      <a:r>
                        <a:rPr lang="en" sz="2400">
                          <a:solidFill>
                            <a:srgbClr val="9E9E9E"/>
                          </a:solidFill>
                          <a:latin typeface="Open Sans"/>
                          <a:ea typeface="Open Sans"/>
                          <a:cs typeface="Open Sans"/>
                          <a:sym typeface="Open Sans"/>
                        </a:rPr>
                        <a:t>External validity</a:t>
                      </a:r>
                    </a:p>
                  </a:txBody>
                  <a:tcPr marT="121900" marB="121900" marR="91425" marL="91425">
                    <a:lnL cap="flat" cmpd="sng" w="28575">
                      <a:solidFill>
                        <a:srgbClr val="9E9E9E"/>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28575">
                      <a:solidFill>
                        <a:srgbClr val="9E9E9E"/>
                      </a:solidFill>
                      <a:prstDash val="solid"/>
                      <a:round/>
                      <a:headEnd len="med" w="med" type="none"/>
                      <a:tailEnd len="med" w="med" type="none"/>
                    </a:lnB>
                    <a:solidFill>
                      <a:srgbClr val="FFFFFF"/>
                    </a:solidFill>
                  </a:tcPr>
                </a:tc>
                <a:tc>
                  <a:txBody>
                    <a:bodyPr>
                      <a:noAutofit/>
                    </a:bodyPr>
                    <a:lstStyle/>
                    <a:p>
                      <a:pPr lvl="0" rtl="0">
                        <a:spcBef>
                          <a:spcPts val="0"/>
                        </a:spcBef>
                        <a:buNone/>
                      </a:pPr>
                      <a:r>
                        <a:rPr lang="en" sz="2400">
                          <a:solidFill>
                            <a:srgbClr val="9E9E9E"/>
                          </a:solidFill>
                          <a:latin typeface="Open Sans"/>
                          <a:ea typeface="Open Sans"/>
                          <a:cs typeface="Open Sans"/>
                          <a:sym typeface="Open Sans"/>
                        </a:rPr>
                        <a:t>Unbiased for full population</a:t>
                      </a:r>
                    </a:p>
                  </a:txBody>
                  <a:tcPr marT="121900" marB="121900"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28575">
                      <a:solidFill>
                        <a:srgbClr val="9E9E9E"/>
                      </a:solidFill>
                      <a:prstDash val="solid"/>
                      <a:round/>
                      <a:headEnd len="med" w="med" type="none"/>
                      <a:tailEnd len="med" w="med" type="none"/>
                    </a:lnB>
                    <a:solidFill>
                      <a:srgbClr val="FFFFFF"/>
                    </a:solidFill>
                  </a:tcPr>
                </a:tc>
                <a:tc>
                  <a:txBody>
                    <a:bodyPr>
                      <a:noAutofit/>
                    </a:bodyPr>
                    <a:lstStyle/>
                    <a:p>
                      <a:pPr lvl="0" rtl="0">
                        <a:spcBef>
                          <a:spcPts val="0"/>
                        </a:spcBef>
                        <a:buClr>
                          <a:schemeClr val="dk1"/>
                        </a:buClr>
                        <a:buSzPct val="45833"/>
                        <a:buFont typeface="Arial"/>
                        <a:buNone/>
                      </a:pPr>
                      <a:r>
                        <a:rPr lang="en" sz="2400">
                          <a:solidFill>
                            <a:srgbClr val="9E9E9E"/>
                          </a:solidFill>
                          <a:latin typeface="Open Sans"/>
                          <a:ea typeface="Open Sans"/>
                          <a:cs typeface="Open Sans"/>
                          <a:sym typeface="Open Sans"/>
                        </a:rPr>
                        <a:t>Homogeneous treatment effect</a:t>
                      </a:r>
                    </a:p>
                    <a:p>
                      <a:pPr lvl="0" rtl="0">
                        <a:spcBef>
                          <a:spcPts val="0"/>
                        </a:spcBef>
                        <a:buNone/>
                      </a:pPr>
                      <a:r>
                        <a:t/>
                      </a:r>
                      <a:endParaRPr sz="2400">
                        <a:solidFill>
                          <a:srgbClr val="9E9E9E"/>
                        </a:solidFill>
                        <a:latin typeface="Open Sans"/>
                        <a:ea typeface="Open Sans"/>
                        <a:cs typeface="Open Sans"/>
                        <a:sym typeface="Open Sans"/>
                      </a:endParaRPr>
                    </a:p>
                  </a:txBody>
                  <a:tcPr marT="121900" marB="121900" marR="91425" marL="91425">
                    <a:lnL cap="flat" cmpd="sng" w="9525">
                      <a:solidFill>
                        <a:srgbClr val="9E9E9E">
                          <a:alpha val="0"/>
                        </a:srgbClr>
                      </a:solidFill>
                      <a:prstDash val="solid"/>
                      <a:round/>
                      <a:headEnd len="med" w="med" type="none"/>
                      <a:tailEnd len="med" w="med" type="none"/>
                    </a:lnL>
                    <a:lnR cap="flat" cmpd="sng" w="28575">
                      <a:solidFill>
                        <a:srgbClr val="9E9E9E"/>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28575">
                      <a:solidFill>
                        <a:srgbClr val="9E9E9E"/>
                      </a:solidFill>
                      <a:prstDash val="solid"/>
                      <a:round/>
                      <a:headEnd len="med" w="med" type="none"/>
                      <a:tailEnd len="med" w="med" type="none"/>
                    </a:lnB>
                    <a:solidFill>
                      <a:srgbClr val="FFFFFF"/>
                    </a:solidFill>
                  </a:tcPr>
                </a:tc>
              </a:tr>
            </a:tbl>
          </a:graphicData>
        </a:graphic>
      </p:graphicFrame>
      <p:pic>
        <p:nvPicPr>
          <p:cNvPr id="1242" name="Shape 1242"/>
          <p:cNvPicPr preferRelativeResize="0"/>
          <p:nvPr/>
        </p:nvPicPr>
        <p:blipFill>
          <a:blip r:embed="rId3">
            <a:alphaModFix/>
          </a:blip>
          <a:stretch>
            <a:fillRect/>
          </a:stretch>
        </p:blipFill>
        <p:spPr>
          <a:xfrm>
            <a:off x="1269799" y="2695542"/>
            <a:ext cx="437077" cy="43707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FEFEF"/>
        </a:solidFill>
      </p:bgPr>
    </p:bg>
    <p:spTree>
      <p:nvGrpSpPr>
        <p:cNvPr id="435" name="Shape 435"/>
        <p:cNvGrpSpPr/>
        <p:nvPr/>
      </p:nvGrpSpPr>
      <p:grpSpPr>
        <a:xfrm>
          <a:off x="0" y="0"/>
          <a:ext cx="0" cy="0"/>
          <a:chOff x="0" y="0"/>
          <a:chExt cx="0" cy="0"/>
        </a:xfrm>
      </p:grpSpPr>
      <p:sp>
        <p:nvSpPr>
          <p:cNvPr id="436" name="Shape 436"/>
          <p:cNvSpPr txBox="1"/>
          <p:nvPr>
            <p:ph type="title"/>
          </p:nvPr>
        </p:nvSpPr>
        <p:spPr>
          <a:xfrm>
            <a:off x="3316200" y="0"/>
            <a:ext cx="5847300" cy="6858000"/>
          </a:xfrm>
          <a:prstGeom prst="rect">
            <a:avLst/>
          </a:prstGeom>
          <a:solidFill>
            <a:srgbClr val="EFEFEF"/>
          </a:solidFill>
        </p:spPr>
        <p:txBody>
          <a:bodyPr anchorCtr="0" anchor="ctr" bIns="91425" lIns="91425" rIns="91425" tIns="91425">
            <a:noAutofit/>
          </a:bodyPr>
          <a:lstStyle/>
          <a:p>
            <a:pPr lvl="0" rtl="0" algn="l">
              <a:spcBef>
                <a:spcPts val="0"/>
              </a:spcBef>
              <a:buNone/>
            </a:pPr>
            <a:r>
              <a:rPr b="1" lang="en">
                <a:latin typeface="Open Sans"/>
                <a:ea typeface="Open Sans"/>
                <a:cs typeface="Open Sans"/>
                <a:sym typeface="Open Sans"/>
              </a:rPr>
              <a:t>       </a:t>
            </a:r>
          </a:p>
        </p:txBody>
      </p:sp>
      <p:sp>
        <p:nvSpPr>
          <p:cNvPr id="437" name="Shape 437"/>
          <p:cNvSpPr txBox="1"/>
          <p:nvPr>
            <p:ph type="title"/>
          </p:nvPr>
        </p:nvSpPr>
        <p:spPr>
          <a:xfrm>
            <a:off x="0" y="-200"/>
            <a:ext cx="3316200" cy="6858000"/>
          </a:xfrm>
          <a:prstGeom prst="rect">
            <a:avLst/>
          </a:prstGeom>
          <a:solidFill>
            <a:srgbClr val="3279CB"/>
          </a:solidFill>
        </p:spPr>
        <p:txBody>
          <a:bodyPr anchorCtr="0" anchor="ctr" bIns="91425" lIns="91425" rIns="91425" tIns="91425">
            <a:noAutofit/>
          </a:bodyPr>
          <a:lstStyle/>
          <a:p>
            <a:pPr lvl="0" rtl="0">
              <a:spcBef>
                <a:spcPts val="0"/>
              </a:spcBef>
              <a:buNone/>
            </a:pPr>
            <a:r>
              <a:rPr lang="en" sz="3000">
                <a:solidFill>
                  <a:srgbClr val="FFFFFF"/>
                </a:solidFill>
                <a:latin typeface="Open Sans"/>
                <a:ea typeface="Open Sans"/>
                <a:cs typeface="Open Sans"/>
                <a:sym typeface="Open Sans"/>
              </a:rPr>
              <a:t>Does X drive Y?</a:t>
            </a:r>
          </a:p>
        </p:txBody>
      </p:sp>
      <p:sp>
        <p:nvSpPr>
          <p:cNvPr id="438" name="Shape 438"/>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439" name="Shape 439"/>
          <p:cNvSpPr txBox="1"/>
          <p:nvPr>
            <p:ph type="title"/>
          </p:nvPr>
        </p:nvSpPr>
        <p:spPr>
          <a:xfrm>
            <a:off x="5897873" y="395075"/>
            <a:ext cx="2567400" cy="1598100"/>
          </a:xfrm>
          <a:prstGeom prst="rect">
            <a:avLst/>
          </a:prstGeom>
        </p:spPr>
        <p:txBody>
          <a:bodyPr anchorCtr="0" anchor="ctr" bIns="91425" lIns="91425" rIns="91425" tIns="91425">
            <a:noAutofit/>
          </a:bodyPr>
          <a:lstStyle/>
          <a:p>
            <a:pPr lvl="0" rtl="0">
              <a:spcBef>
                <a:spcPts val="0"/>
              </a:spcBef>
              <a:buNone/>
            </a:pPr>
            <a:r>
              <a:rPr b="1" lang="en">
                <a:solidFill>
                  <a:srgbClr val="2A73CC"/>
                </a:solidFill>
              </a:rPr>
              <a:t>Testing</a:t>
            </a:r>
          </a:p>
        </p:txBody>
      </p:sp>
      <p:sp>
        <p:nvSpPr>
          <p:cNvPr id="440" name="Shape 440"/>
          <p:cNvSpPr txBox="1"/>
          <p:nvPr>
            <p:ph idx="1" type="body"/>
          </p:nvPr>
        </p:nvSpPr>
        <p:spPr>
          <a:xfrm>
            <a:off x="3534975" y="1993175"/>
            <a:ext cx="5609100" cy="3568500"/>
          </a:xfrm>
          <a:prstGeom prst="rect">
            <a:avLst/>
          </a:prstGeom>
        </p:spPr>
        <p:txBody>
          <a:bodyPr anchorCtr="0" anchor="ctr" bIns="91425" lIns="91425" rIns="91425" tIns="91425">
            <a:noAutofit/>
          </a:bodyPr>
          <a:lstStyle/>
          <a:p>
            <a:pPr indent="-381000" lvl="0" marL="457200" marR="0" rtl="0" algn="l">
              <a:lnSpc>
                <a:spcPct val="115000"/>
              </a:lnSpc>
              <a:spcBef>
                <a:spcPts val="600"/>
              </a:spcBef>
              <a:spcAft>
                <a:spcPts val="1600"/>
              </a:spcAft>
              <a:buClr>
                <a:srgbClr val="000000"/>
              </a:buClr>
              <a:buSzPct val="100000"/>
            </a:pPr>
            <a:r>
              <a:rPr lang="en" sz="2400">
                <a:solidFill>
                  <a:srgbClr val="000000"/>
                </a:solidFill>
              </a:rPr>
              <a:t>Randomly assign some users and not others an experience</a:t>
            </a:r>
          </a:p>
          <a:p>
            <a:pPr indent="-381000" lvl="0" marL="457200" marR="0" rtl="0" algn="l">
              <a:lnSpc>
                <a:spcPct val="115000"/>
              </a:lnSpc>
              <a:spcBef>
                <a:spcPts val="600"/>
              </a:spcBef>
              <a:spcAft>
                <a:spcPts val="1600"/>
              </a:spcAft>
              <a:buClr>
                <a:srgbClr val="000000"/>
              </a:buClr>
              <a:buSzPct val="100000"/>
            </a:pPr>
            <a:r>
              <a:rPr lang="en" sz="2400">
                <a:solidFill>
                  <a:srgbClr val="000000"/>
                </a:solidFill>
              </a:rPr>
              <a:t>Estimate the causal effect of the experience on the outcome </a:t>
            </a:r>
          </a:p>
          <a:p>
            <a:pPr lvl="0" marR="0" rtl="0" algn="l">
              <a:lnSpc>
                <a:spcPct val="115000"/>
              </a:lnSpc>
              <a:spcBef>
                <a:spcPts val="600"/>
              </a:spcBef>
              <a:spcAft>
                <a:spcPts val="1600"/>
              </a:spcAft>
              <a:buNone/>
            </a:pPr>
            <a:r>
              <a:t/>
            </a:r>
            <a:endParaRPr sz="2400">
              <a:solidFill>
                <a:srgbClr val="000000"/>
              </a:solidFill>
            </a:endParaRPr>
          </a:p>
          <a:p>
            <a:pPr indent="-381000" lvl="0" marL="457200" rtl="0">
              <a:spcBef>
                <a:spcPts val="0"/>
              </a:spcBef>
              <a:buClr>
                <a:srgbClr val="000000"/>
              </a:buClr>
              <a:buSzPct val="100000"/>
            </a:pPr>
            <a:r>
              <a:rPr lang="en" sz="2400">
                <a:solidFill>
                  <a:srgbClr val="000000"/>
                </a:solidFill>
              </a:rPr>
              <a:t>Often best path forward… </a:t>
            </a:r>
            <a:br>
              <a:rPr lang="en" sz="2400">
                <a:solidFill>
                  <a:srgbClr val="000000"/>
                </a:solidFill>
              </a:rPr>
            </a:br>
            <a:r>
              <a:rPr i="1" lang="en" sz="2400">
                <a:solidFill>
                  <a:srgbClr val="000000"/>
                </a:solidFill>
              </a:rPr>
              <a:t>...but not in all cases</a:t>
            </a:r>
          </a:p>
        </p:txBody>
      </p:sp>
      <p:pic>
        <p:nvPicPr>
          <p:cNvPr id="441" name="Shape 441"/>
          <p:cNvPicPr preferRelativeResize="0"/>
          <p:nvPr/>
        </p:nvPicPr>
        <p:blipFill>
          <a:blip r:embed="rId3">
            <a:alphaModFix/>
          </a:blip>
          <a:stretch>
            <a:fillRect/>
          </a:stretch>
        </p:blipFill>
        <p:spPr>
          <a:xfrm>
            <a:off x="4217674" y="737000"/>
            <a:ext cx="1810549" cy="914249"/>
          </a:xfrm>
          <a:prstGeom prst="rect">
            <a:avLst/>
          </a:prstGeom>
          <a:noFill/>
          <a:ln cap="flat" cmpd="sng" w="38100">
            <a:solidFill>
              <a:srgbClr val="3279CB"/>
            </a:solidFill>
            <a:prstDash val="solid"/>
            <a:round/>
            <a:headEnd len="med" w="med" type="none"/>
            <a:tailEnd len="med" w="med" type="none"/>
          </a:ln>
        </p:spPr>
      </p:pic>
      <p:pic>
        <p:nvPicPr>
          <p:cNvPr id="442" name="Shape 442"/>
          <p:cNvPicPr preferRelativeResize="0"/>
          <p:nvPr/>
        </p:nvPicPr>
        <p:blipFill>
          <a:blip r:embed="rId4">
            <a:alphaModFix/>
          </a:blip>
          <a:stretch>
            <a:fillRect/>
          </a:stretch>
        </p:blipFill>
        <p:spPr>
          <a:xfrm>
            <a:off x="1243636" y="3791471"/>
            <a:ext cx="828924" cy="828924"/>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FEFEF"/>
        </a:solidFill>
      </p:bgPr>
    </p:bg>
    <p:spTree>
      <p:nvGrpSpPr>
        <p:cNvPr id="1246" name="Shape 1246"/>
        <p:cNvGrpSpPr/>
        <p:nvPr/>
      </p:nvGrpSpPr>
      <p:grpSpPr>
        <a:xfrm>
          <a:off x="0" y="0"/>
          <a:ext cx="0" cy="0"/>
          <a:chOff x="0" y="0"/>
          <a:chExt cx="0" cy="0"/>
        </a:xfrm>
      </p:grpSpPr>
      <p:sp>
        <p:nvSpPr>
          <p:cNvPr id="1247" name="Shape 1247"/>
          <p:cNvSpPr txBox="1"/>
          <p:nvPr>
            <p:ph type="title"/>
          </p:nvPr>
        </p:nvSpPr>
        <p:spPr>
          <a:xfrm>
            <a:off x="1634700" y="503300"/>
            <a:ext cx="7299900" cy="860400"/>
          </a:xfrm>
          <a:prstGeom prst="rect">
            <a:avLst/>
          </a:prstGeom>
        </p:spPr>
        <p:txBody>
          <a:bodyPr anchorCtr="0" anchor="b" bIns="91425" lIns="91425" rIns="91425" tIns="91425">
            <a:noAutofit/>
          </a:bodyPr>
          <a:lstStyle/>
          <a:p>
            <a:pPr lvl="0" rtl="0">
              <a:spcBef>
                <a:spcPts val="0"/>
              </a:spcBef>
              <a:buNone/>
            </a:pPr>
            <a:r>
              <a:t/>
            </a:r>
            <a:endParaRPr/>
          </a:p>
          <a:p>
            <a:pPr lvl="0" rtl="0">
              <a:spcBef>
                <a:spcPts val="0"/>
              </a:spcBef>
              <a:buNone/>
            </a:pPr>
            <a:r>
              <a:rPr b="1" lang="en" sz="1800">
                <a:solidFill>
                  <a:schemeClr val="dk1"/>
                </a:solidFill>
                <a:latin typeface="Open Sans"/>
                <a:ea typeface="Open Sans"/>
                <a:cs typeface="Open Sans"/>
                <a:sym typeface="Open Sans"/>
              </a:rPr>
              <a:t>Method 5:</a:t>
            </a:r>
            <a:r>
              <a:rPr lang="en">
                <a:solidFill>
                  <a:schemeClr val="dk1"/>
                </a:solidFill>
              </a:rPr>
              <a:t> </a:t>
            </a:r>
          </a:p>
          <a:p>
            <a:pPr lvl="0" rtl="0">
              <a:spcBef>
                <a:spcPts val="0"/>
              </a:spcBef>
              <a:buNone/>
            </a:pPr>
            <a:r>
              <a:rPr lang="en">
                <a:solidFill>
                  <a:srgbClr val="2A73CC"/>
                </a:solidFill>
              </a:rPr>
              <a:t>Internal Validity in IV</a:t>
            </a:r>
          </a:p>
        </p:txBody>
      </p:sp>
      <p:sp>
        <p:nvSpPr>
          <p:cNvPr id="1248" name="Shape 1248"/>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1249" name="Shape 1249"/>
          <p:cNvSpPr txBox="1"/>
          <p:nvPr>
            <p:ph idx="1" type="body"/>
          </p:nvPr>
        </p:nvSpPr>
        <p:spPr>
          <a:xfrm>
            <a:off x="1634700" y="1363700"/>
            <a:ext cx="7299900" cy="1198800"/>
          </a:xfrm>
          <a:prstGeom prst="rect">
            <a:avLst/>
          </a:prstGeom>
        </p:spPr>
        <p:txBody>
          <a:bodyPr anchorCtr="0" anchor="t" bIns="91425" lIns="91425" rIns="91425" tIns="91425">
            <a:noAutofit/>
          </a:bodyPr>
          <a:lstStyle/>
          <a:p>
            <a:pPr lvl="0" rtl="0">
              <a:spcBef>
                <a:spcPts val="0"/>
              </a:spcBef>
              <a:buNone/>
            </a:pPr>
            <a:r>
              <a:rPr b="1" lang="en" sz="2400">
                <a:solidFill>
                  <a:schemeClr val="dk1"/>
                </a:solidFill>
              </a:rPr>
              <a:t>Assumption 1: </a:t>
            </a:r>
            <a:r>
              <a:rPr lang="en" sz="2400">
                <a:solidFill>
                  <a:srgbClr val="2A73CC"/>
                </a:solidFill>
              </a:rPr>
              <a:t>Strong first stage</a:t>
            </a:r>
          </a:p>
          <a:p>
            <a:pPr indent="-381000" lvl="0" marL="457200" rtl="0">
              <a:spcBef>
                <a:spcPts val="0"/>
              </a:spcBef>
              <a:buClr>
                <a:schemeClr val="dk1"/>
              </a:buClr>
              <a:buSzPct val="100000"/>
            </a:pPr>
            <a:r>
              <a:rPr lang="en" sz="2400">
                <a:solidFill>
                  <a:schemeClr val="dk1"/>
                </a:solidFill>
              </a:rPr>
              <a:t>Experiment we chose “successful” at driving X</a:t>
            </a:r>
          </a:p>
          <a:p>
            <a:pPr lvl="0" rtl="0">
              <a:spcBef>
                <a:spcPts val="0"/>
              </a:spcBef>
              <a:buNone/>
            </a:pPr>
            <a:r>
              <a:t/>
            </a:r>
            <a:endParaRPr sz="2400">
              <a:solidFill>
                <a:schemeClr val="dk1"/>
              </a:solidFill>
            </a:endParaRPr>
          </a:p>
          <a:p>
            <a:pPr lvl="0" rtl="0">
              <a:spcBef>
                <a:spcPts val="0"/>
              </a:spcBef>
              <a:buNone/>
            </a:pPr>
            <a:r>
              <a:rPr b="1" lang="en" sz="2400">
                <a:solidFill>
                  <a:schemeClr val="dk1"/>
                </a:solidFill>
              </a:rPr>
              <a:t>Why matters</a:t>
            </a:r>
            <a:r>
              <a:rPr lang="en" sz="2400">
                <a:solidFill>
                  <a:schemeClr val="dk1"/>
                </a:solidFill>
              </a:rPr>
              <a:t>: If Z not strong predictor of X, </a:t>
            </a:r>
            <a:r>
              <a:rPr i="1" lang="en" sz="2400">
                <a:solidFill>
                  <a:schemeClr val="dk1"/>
                </a:solidFill>
              </a:rPr>
              <a:t>second stage estimate will be biased.</a:t>
            </a:r>
          </a:p>
          <a:p>
            <a:pPr lvl="0" rtl="0">
              <a:spcBef>
                <a:spcPts val="0"/>
              </a:spcBef>
              <a:buNone/>
            </a:pPr>
            <a:r>
              <a:t/>
            </a:r>
            <a:endParaRPr sz="2400">
              <a:solidFill>
                <a:schemeClr val="dk1"/>
              </a:solidFill>
            </a:endParaRPr>
          </a:p>
          <a:p>
            <a:pPr lvl="0" rtl="0">
              <a:spcBef>
                <a:spcPts val="0"/>
              </a:spcBef>
              <a:buNone/>
            </a:pPr>
            <a:r>
              <a:rPr b="1" lang="en" sz="2400">
                <a:solidFill>
                  <a:schemeClr val="dk1"/>
                </a:solidFill>
              </a:rPr>
              <a:t>How can we tell? </a:t>
            </a:r>
            <a:r>
              <a:rPr lang="en" sz="2400">
                <a:solidFill>
                  <a:schemeClr val="dk1"/>
                </a:solidFill>
              </a:rPr>
              <a:t>Check F-statistic on the first stage regression; should be </a:t>
            </a:r>
            <a:r>
              <a:rPr b="1" lang="en" sz="2400">
                <a:solidFill>
                  <a:schemeClr val="dk1"/>
                </a:solidFill>
              </a:rPr>
              <a:t>&gt; 11</a:t>
            </a:r>
            <a:r>
              <a:rPr lang="en" sz="2400">
                <a:solidFill>
                  <a:schemeClr val="dk1"/>
                </a:solidFill>
              </a:rPr>
              <a:t> (rule-of-thumb)</a:t>
            </a:r>
          </a:p>
          <a:p>
            <a:pPr indent="-381000" lvl="0" marL="457200" rtl="0">
              <a:spcBef>
                <a:spcPts val="0"/>
              </a:spcBef>
              <a:buClr>
                <a:schemeClr val="dk1"/>
              </a:buClr>
              <a:buSzPct val="100000"/>
            </a:pPr>
            <a:r>
              <a:rPr lang="en" sz="2400">
                <a:solidFill>
                  <a:schemeClr val="dk1"/>
                </a:solidFill>
              </a:rPr>
              <a:t>`Diagnostics = TRUE’ in R will include test of weak instruments </a:t>
            </a:r>
          </a:p>
          <a:p>
            <a:pPr lvl="0" rtl="0">
              <a:spcBef>
                <a:spcPts val="0"/>
              </a:spcBef>
              <a:buNone/>
            </a:pPr>
            <a:r>
              <a:t/>
            </a:r>
            <a:endParaRPr b="1" sz="2400">
              <a:solidFill>
                <a:schemeClr val="dk1"/>
              </a:solidFill>
            </a:endParaRPr>
          </a:p>
        </p:txBody>
      </p:sp>
      <p:sp>
        <p:nvSpPr>
          <p:cNvPr id="1250" name="Shape 1250"/>
          <p:cNvSpPr/>
          <p:nvPr/>
        </p:nvSpPr>
        <p:spPr>
          <a:xfrm rot="-5400000">
            <a:off x="1151304" y="5698358"/>
            <a:ext cx="138300" cy="68100"/>
          </a:xfrm>
          <a:prstGeom prst="triangle">
            <a:avLst>
              <a:gd fmla="val 50000" name="adj"/>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1251" name="Shape 1251"/>
          <p:cNvSpPr txBox="1"/>
          <p:nvPr/>
        </p:nvSpPr>
        <p:spPr>
          <a:xfrm>
            <a:off x="-1" y="1139066"/>
            <a:ext cx="1241700" cy="1198800"/>
          </a:xfrm>
          <a:prstGeom prst="rect">
            <a:avLst/>
          </a:prstGeom>
          <a:noFill/>
          <a:ln>
            <a:noFill/>
          </a:ln>
        </p:spPr>
        <p:txBody>
          <a:bodyPr anchorCtr="0" anchor="t" bIns="91425" lIns="91425" rIns="91425" tIns="91425">
            <a:noAutofit/>
          </a:bodyPr>
          <a:lstStyle/>
          <a:p>
            <a:pPr lvl="0" rtl="0" algn="r">
              <a:spcBef>
                <a:spcPts val="0"/>
              </a:spcBef>
              <a:buNone/>
            </a:pPr>
            <a:r>
              <a:rPr b="1" lang="en" sz="1000">
                <a:solidFill>
                  <a:srgbClr val="FFFFFF"/>
                </a:solidFill>
                <a:latin typeface="Open Sans"/>
                <a:ea typeface="Open Sans"/>
                <a:cs typeface="Open Sans"/>
                <a:sym typeface="Open Sans"/>
              </a:rPr>
              <a:t>Method 1: </a:t>
            </a:r>
            <a:r>
              <a:rPr lang="en" sz="1000">
                <a:solidFill>
                  <a:srgbClr val="FFFFFF"/>
                </a:solidFill>
                <a:latin typeface="Open Sans"/>
                <a:ea typeface="Open Sans"/>
                <a:cs typeface="Open Sans"/>
                <a:sym typeface="Open Sans"/>
              </a:rPr>
              <a:t>Controlled Regression</a:t>
            </a:r>
          </a:p>
        </p:txBody>
      </p:sp>
      <p:sp>
        <p:nvSpPr>
          <p:cNvPr id="1252" name="Shape 1252"/>
          <p:cNvSpPr txBox="1"/>
          <p:nvPr/>
        </p:nvSpPr>
        <p:spPr>
          <a:xfrm>
            <a:off x="17927" y="2257500"/>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2: </a:t>
            </a:r>
            <a:r>
              <a:rPr lang="en" sz="1000">
                <a:solidFill>
                  <a:srgbClr val="FFFFFF"/>
                </a:solidFill>
                <a:latin typeface="Open Sans"/>
                <a:ea typeface="Open Sans"/>
                <a:cs typeface="Open Sans"/>
                <a:sym typeface="Open Sans"/>
              </a:rPr>
              <a:t>Regression Discontinuity Design</a:t>
            </a:r>
          </a:p>
        </p:txBody>
      </p:sp>
      <p:sp>
        <p:nvSpPr>
          <p:cNvPr id="1253" name="Shape 1253"/>
          <p:cNvSpPr txBox="1"/>
          <p:nvPr/>
        </p:nvSpPr>
        <p:spPr>
          <a:xfrm>
            <a:off x="17927" y="3375963"/>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3: </a:t>
            </a:r>
            <a:r>
              <a:rPr lang="en" sz="1000">
                <a:solidFill>
                  <a:srgbClr val="FFFFFF"/>
                </a:solidFill>
                <a:latin typeface="Open Sans"/>
                <a:ea typeface="Open Sans"/>
                <a:cs typeface="Open Sans"/>
                <a:sym typeface="Open Sans"/>
              </a:rPr>
              <a:t>Difference-in-</a:t>
            </a:r>
            <a:br>
              <a:rPr lang="en" sz="1000">
                <a:solidFill>
                  <a:srgbClr val="FFFFFF"/>
                </a:solidFill>
                <a:latin typeface="Open Sans"/>
                <a:ea typeface="Open Sans"/>
                <a:cs typeface="Open Sans"/>
                <a:sym typeface="Open Sans"/>
              </a:rPr>
            </a:br>
            <a:r>
              <a:rPr lang="en" sz="1000">
                <a:solidFill>
                  <a:srgbClr val="FFFFFF"/>
                </a:solidFill>
                <a:latin typeface="Open Sans"/>
                <a:ea typeface="Open Sans"/>
                <a:cs typeface="Open Sans"/>
                <a:sym typeface="Open Sans"/>
              </a:rPr>
              <a:t>Differences</a:t>
            </a:r>
          </a:p>
          <a:p>
            <a:pPr lvl="0" rtl="0" algn="r">
              <a:spcBef>
                <a:spcPts val="0"/>
              </a:spcBef>
              <a:buNone/>
            </a:pPr>
            <a:r>
              <a:t/>
            </a:r>
            <a:endParaRPr b="1" sz="1000">
              <a:solidFill>
                <a:srgbClr val="FFFFFF"/>
              </a:solidFill>
              <a:latin typeface="Open Sans"/>
              <a:ea typeface="Open Sans"/>
              <a:cs typeface="Open Sans"/>
              <a:sym typeface="Open Sans"/>
            </a:endParaRPr>
          </a:p>
        </p:txBody>
      </p:sp>
      <p:sp>
        <p:nvSpPr>
          <p:cNvPr id="1254" name="Shape 1254"/>
          <p:cNvSpPr txBox="1"/>
          <p:nvPr/>
        </p:nvSpPr>
        <p:spPr>
          <a:xfrm>
            <a:off x="7671" y="4494427"/>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4: </a:t>
            </a:r>
            <a:r>
              <a:rPr lang="en" sz="1000">
                <a:solidFill>
                  <a:srgbClr val="FFFFFF"/>
                </a:solidFill>
                <a:latin typeface="Open Sans"/>
                <a:ea typeface="Open Sans"/>
                <a:cs typeface="Open Sans"/>
                <a:sym typeface="Open Sans"/>
              </a:rPr>
              <a:t>Fixed Effects Regression</a:t>
            </a:r>
          </a:p>
          <a:p>
            <a:pPr lvl="0" rtl="0" algn="r">
              <a:spcBef>
                <a:spcPts val="0"/>
              </a:spcBef>
              <a:buNone/>
            </a:pPr>
            <a:r>
              <a:t/>
            </a:r>
            <a:endParaRPr b="1" sz="1000">
              <a:solidFill>
                <a:srgbClr val="FFFFFF"/>
              </a:solidFill>
              <a:latin typeface="Open Sans"/>
              <a:ea typeface="Open Sans"/>
              <a:cs typeface="Open Sans"/>
              <a:sym typeface="Open Sans"/>
            </a:endParaRPr>
          </a:p>
        </p:txBody>
      </p:sp>
      <p:sp>
        <p:nvSpPr>
          <p:cNvPr id="1255" name="Shape 1255"/>
          <p:cNvSpPr txBox="1"/>
          <p:nvPr/>
        </p:nvSpPr>
        <p:spPr>
          <a:xfrm>
            <a:off x="0" y="5498600"/>
            <a:ext cx="1242300" cy="1198800"/>
          </a:xfrm>
          <a:prstGeom prst="rect">
            <a:avLst/>
          </a:prstGeom>
          <a:noFill/>
          <a:ln>
            <a:noFill/>
          </a:ln>
        </p:spPr>
        <p:txBody>
          <a:bodyPr anchorCtr="0" anchor="t" bIns="91425" lIns="91425" rIns="91425" tIns="91425">
            <a:noAutofit/>
          </a:bodyPr>
          <a:lstStyle/>
          <a:p>
            <a:pPr lvl="0" rtl="0" algn="r">
              <a:spcBef>
                <a:spcPts val="0"/>
              </a:spcBef>
              <a:buNone/>
            </a:pPr>
            <a:r>
              <a:rPr b="1" lang="en" sz="1000">
                <a:solidFill>
                  <a:srgbClr val="FFFFFF"/>
                </a:solidFill>
                <a:latin typeface="Open Sans"/>
                <a:ea typeface="Open Sans"/>
                <a:cs typeface="Open Sans"/>
                <a:sym typeface="Open Sans"/>
              </a:rPr>
              <a:t>Method 5: </a:t>
            </a:r>
            <a:r>
              <a:rPr lang="en" sz="1000">
                <a:solidFill>
                  <a:srgbClr val="FFFFFF"/>
                </a:solidFill>
                <a:latin typeface="Open Sans"/>
                <a:ea typeface="Open Sans"/>
                <a:cs typeface="Open Sans"/>
                <a:sym typeface="Open Sans"/>
              </a:rPr>
              <a:t>Instrumental Variables</a:t>
            </a:r>
            <a:r>
              <a:rPr b="1" lang="en" sz="1000">
                <a:solidFill>
                  <a:srgbClr val="FFFFFF"/>
                </a:solidFill>
                <a:latin typeface="Open Sans"/>
                <a:ea typeface="Open Sans"/>
                <a:cs typeface="Open Sans"/>
                <a:sym typeface="Open Sans"/>
              </a:rPr>
              <a:t> </a:t>
            </a:r>
          </a:p>
        </p:txBody>
      </p:sp>
      <p:pic>
        <p:nvPicPr>
          <p:cNvPr id="1256" name="Shape 1256"/>
          <p:cNvPicPr preferRelativeResize="0"/>
          <p:nvPr/>
        </p:nvPicPr>
        <p:blipFill>
          <a:blip r:embed="rId3">
            <a:alphaModFix/>
          </a:blip>
          <a:stretch>
            <a:fillRect/>
          </a:stretch>
        </p:blipFill>
        <p:spPr>
          <a:xfrm>
            <a:off x="2000162" y="5801550"/>
            <a:ext cx="5947326" cy="860400"/>
          </a:xfrm>
          <a:prstGeom prst="rect">
            <a:avLst/>
          </a:prstGeom>
          <a:noFill/>
          <a:ln cap="flat" cmpd="sng" w="38100">
            <a:solidFill>
              <a:srgbClr val="3279CB"/>
            </a:solidFill>
            <a:prstDash val="solid"/>
            <a:round/>
            <a:headEnd len="med" w="med" type="none"/>
            <a:tailEnd len="med" w="med" type="none"/>
          </a:ln>
        </p:spPr>
      </p:pic>
      <p:pic>
        <p:nvPicPr>
          <p:cNvPr id="1257" name="Shape 1257"/>
          <p:cNvPicPr preferRelativeResize="0"/>
          <p:nvPr/>
        </p:nvPicPr>
        <p:blipFill>
          <a:blip r:embed="rId4">
            <a:alphaModFix/>
          </a:blip>
          <a:stretch>
            <a:fillRect/>
          </a:stretch>
        </p:blipFill>
        <p:spPr>
          <a:xfrm>
            <a:off x="8497524" y="226642"/>
            <a:ext cx="437077" cy="437077"/>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FEFEF"/>
        </a:solidFill>
      </p:bgPr>
    </p:bg>
    <p:spTree>
      <p:nvGrpSpPr>
        <p:cNvPr id="1261" name="Shape 1261"/>
        <p:cNvGrpSpPr/>
        <p:nvPr/>
      </p:nvGrpSpPr>
      <p:grpSpPr>
        <a:xfrm>
          <a:off x="0" y="0"/>
          <a:ext cx="0" cy="0"/>
          <a:chOff x="0" y="0"/>
          <a:chExt cx="0" cy="0"/>
        </a:xfrm>
      </p:grpSpPr>
      <p:sp>
        <p:nvSpPr>
          <p:cNvPr id="1262" name="Shape 1262"/>
          <p:cNvSpPr txBox="1"/>
          <p:nvPr>
            <p:ph type="title"/>
          </p:nvPr>
        </p:nvSpPr>
        <p:spPr>
          <a:xfrm>
            <a:off x="1634700" y="503300"/>
            <a:ext cx="7299900" cy="860400"/>
          </a:xfrm>
          <a:prstGeom prst="rect">
            <a:avLst/>
          </a:prstGeom>
        </p:spPr>
        <p:txBody>
          <a:bodyPr anchorCtr="0" anchor="b" bIns="91425" lIns="91425" rIns="91425" tIns="91425">
            <a:noAutofit/>
          </a:bodyPr>
          <a:lstStyle/>
          <a:p>
            <a:pPr lvl="0" rtl="0">
              <a:spcBef>
                <a:spcPts val="0"/>
              </a:spcBef>
              <a:buNone/>
            </a:pPr>
            <a:r>
              <a:t/>
            </a:r>
            <a:endParaRPr/>
          </a:p>
          <a:p>
            <a:pPr lvl="0" rtl="0">
              <a:spcBef>
                <a:spcPts val="0"/>
              </a:spcBef>
              <a:buNone/>
            </a:pPr>
            <a:r>
              <a:rPr b="1" lang="en" sz="1800">
                <a:solidFill>
                  <a:schemeClr val="dk1"/>
                </a:solidFill>
                <a:latin typeface="Open Sans"/>
                <a:ea typeface="Open Sans"/>
                <a:cs typeface="Open Sans"/>
                <a:sym typeface="Open Sans"/>
              </a:rPr>
              <a:t>Method 5:</a:t>
            </a:r>
            <a:r>
              <a:rPr lang="en">
                <a:solidFill>
                  <a:schemeClr val="dk1"/>
                </a:solidFill>
              </a:rPr>
              <a:t> </a:t>
            </a:r>
          </a:p>
          <a:p>
            <a:pPr lvl="0" rtl="0">
              <a:spcBef>
                <a:spcPts val="0"/>
              </a:spcBef>
              <a:buNone/>
            </a:pPr>
            <a:r>
              <a:rPr lang="en">
                <a:solidFill>
                  <a:srgbClr val="2A73CC"/>
                </a:solidFill>
              </a:rPr>
              <a:t>Internal Validity in IV</a:t>
            </a:r>
          </a:p>
        </p:txBody>
      </p:sp>
      <p:sp>
        <p:nvSpPr>
          <p:cNvPr id="1263" name="Shape 1263"/>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1264" name="Shape 1264"/>
          <p:cNvSpPr txBox="1"/>
          <p:nvPr>
            <p:ph idx="1" type="body"/>
          </p:nvPr>
        </p:nvSpPr>
        <p:spPr>
          <a:xfrm>
            <a:off x="1634700" y="1363700"/>
            <a:ext cx="7299900" cy="1198800"/>
          </a:xfrm>
          <a:prstGeom prst="rect">
            <a:avLst/>
          </a:prstGeom>
        </p:spPr>
        <p:txBody>
          <a:bodyPr anchorCtr="0" anchor="t" bIns="91425" lIns="91425" rIns="91425" tIns="91425">
            <a:noAutofit/>
          </a:bodyPr>
          <a:lstStyle/>
          <a:p>
            <a:pPr lvl="0" rtl="0">
              <a:spcBef>
                <a:spcPts val="0"/>
              </a:spcBef>
              <a:buNone/>
            </a:pPr>
            <a:r>
              <a:rPr b="1" lang="en" sz="2400">
                <a:solidFill>
                  <a:schemeClr val="dk1"/>
                </a:solidFill>
              </a:rPr>
              <a:t>Assumption 2: </a:t>
            </a:r>
            <a:r>
              <a:rPr lang="en" sz="2400">
                <a:solidFill>
                  <a:srgbClr val="2A73CC"/>
                </a:solidFill>
              </a:rPr>
              <a:t>Exclusion restriction</a:t>
            </a:r>
          </a:p>
          <a:p>
            <a:pPr indent="-381000" lvl="0" marL="457200" rtl="0">
              <a:spcBef>
                <a:spcPts val="0"/>
              </a:spcBef>
              <a:buClr>
                <a:schemeClr val="dk1"/>
              </a:buClr>
              <a:buSzPct val="100000"/>
            </a:pPr>
            <a:r>
              <a:rPr lang="en" sz="2400">
                <a:solidFill>
                  <a:schemeClr val="dk1"/>
                </a:solidFill>
              </a:rPr>
              <a:t>Z affects Y only through X</a:t>
            </a:r>
          </a:p>
          <a:p>
            <a:pPr lvl="0" rtl="0">
              <a:spcBef>
                <a:spcPts val="0"/>
              </a:spcBef>
              <a:buNone/>
            </a:pPr>
            <a:r>
              <a:t/>
            </a:r>
            <a:endParaRPr sz="2400">
              <a:solidFill>
                <a:schemeClr val="dk1"/>
              </a:solidFill>
            </a:endParaRPr>
          </a:p>
          <a:p>
            <a:pPr lvl="0" rtl="0">
              <a:spcBef>
                <a:spcPts val="0"/>
              </a:spcBef>
              <a:buNone/>
            </a:pPr>
            <a:r>
              <a:rPr b="1" lang="en" sz="2400">
                <a:solidFill>
                  <a:schemeClr val="dk1"/>
                </a:solidFill>
              </a:rPr>
              <a:t>How can we tell? </a:t>
            </a:r>
            <a:r>
              <a:rPr lang="en" sz="2400">
                <a:solidFill>
                  <a:schemeClr val="dk1"/>
                </a:solidFill>
              </a:rPr>
              <a:t>No test; have to go on logic</a:t>
            </a:r>
          </a:p>
          <a:p>
            <a:pPr lvl="0" rtl="0">
              <a:spcBef>
                <a:spcPts val="0"/>
              </a:spcBef>
              <a:buNone/>
            </a:pPr>
            <a:r>
              <a:t/>
            </a:r>
            <a:endParaRPr sz="2400">
              <a:solidFill>
                <a:schemeClr val="dk1"/>
              </a:solidFill>
            </a:endParaRPr>
          </a:p>
          <a:p>
            <a:pPr lvl="0" rtl="0">
              <a:spcBef>
                <a:spcPts val="0"/>
              </a:spcBef>
              <a:buNone/>
            </a:pPr>
            <a:r>
              <a:rPr b="1" lang="en" sz="2400">
                <a:solidFill>
                  <a:schemeClr val="dk1"/>
                </a:solidFill>
              </a:rPr>
              <a:t>In the example: </a:t>
            </a:r>
          </a:p>
          <a:p>
            <a:pPr indent="-381000" lvl="0" marL="457200" rtl="0">
              <a:spcBef>
                <a:spcPts val="0"/>
              </a:spcBef>
              <a:buClr>
                <a:schemeClr val="dk1"/>
              </a:buClr>
              <a:buSzPct val="100000"/>
            </a:pPr>
            <a:r>
              <a:rPr lang="en" sz="2400">
                <a:solidFill>
                  <a:schemeClr val="dk1"/>
                </a:solidFill>
              </a:rPr>
              <a:t>Control group got otherwise equivalent email</a:t>
            </a:r>
          </a:p>
          <a:p>
            <a:pPr indent="-381000" lvl="0" marL="457200" rtl="0">
              <a:spcBef>
                <a:spcPts val="0"/>
              </a:spcBef>
              <a:buClr>
                <a:schemeClr val="dk1"/>
              </a:buClr>
              <a:buSzPct val="100000"/>
            </a:pPr>
            <a:r>
              <a:rPr lang="en" sz="2400">
                <a:solidFill>
                  <a:schemeClr val="dk1"/>
                </a:solidFill>
              </a:rPr>
              <a:t>Control group got no email</a:t>
            </a:r>
          </a:p>
          <a:p>
            <a:pPr lvl="0" rtl="0">
              <a:spcBef>
                <a:spcPts val="0"/>
              </a:spcBef>
              <a:buNone/>
            </a:pPr>
            <a:r>
              <a:t/>
            </a:r>
            <a:endParaRPr sz="2400">
              <a:solidFill>
                <a:schemeClr val="dk1"/>
              </a:solidFill>
            </a:endParaRPr>
          </a:p>
          <a:p>
            <a:pPr lvl="0" rtl="0">
              <a:spcBef>
                <a:spcPts val="0"/>
              </a:spcBef>
              <a:buNone/>
            </a:pPr>
            <a:r>
              <a:t/>
            </a:r>
            <a:endParaRPr sz="2400">
              <a:solidFill>
                <a:schemeClr val="dk1"/>
              </a:solidFill>
            </a:endParaRPr>
          </a:p>
          <a:p>
            <a:pPr lvl="0" rtl="0">
              <a:spcBef>
                <a:spcPts val="0"/>
              </a:spcBef>
              <a:buNone/>
            </a:pPr>
            <a:r>
              <a:t/>
            </a:r>
            <a:endParaRPr b="1" sz="2400">
              <a:solidFill>
                <a:schemeClr val="dk1"/>
              </a:solidFill>
            </a:endParaRPr>
          </a:p>
          <a:p>
            <a:pPr lvl="0" rtl="0">
              <a:spcBef>
                <a:spcPts val="0"/>
              </a:spcBef>
              <a:buNone/>
            </a:pPr>
            <a:r>
              <a:t/>
            </a:r>
            <a:endParaRPr b="1" sz="2400">
              <a:solidFill>
                <a:schemeClr val="dk1"/>
              </a:solidFill>
            </a:endParaRPr>
          </a:p>
        </p:txBody>
      </p:sp>
      <p:sp>
        <p:nvSpPr>
          <p:cNvPr id="1265" name="Shape 1265"/>
          <p:cNvSpPr/>
          <p:nvPr/>
        </p:nvSpPr>
        <p:spPr>
          <a:xfrm rot="-5400000">
            <a:off x="1151304" y="5698358"/>
            <a:ext cx="138300" cy="68100"/>
          </a:xfrm>
          <a:prstGeom prst="triangle">
            <a:avLst>
              <a:gd fmla="val 50000" name="adj"/>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1266" name="Shape 1266"/>
          <p:cNvSpPr txBox="1"/>
          <p:nvPr/>
        </p:nvSpPr>
        <p:spPr>
          <a:xfrm>
            <a:off x="-1" y="1139066"/>
            <a:ext cx="1241700" cy="1198800"/>
          </a:xfrm>
          <a:prstGeom prst="rect">
            <a:avLst/>
          </a:prstGeom>
          <a:noFill/>
          <a:ln>
            <a:noFill/>
          </a:ln>
        </p:spPr>
        <p:txBody>
          <a:bodyPr anchorCtr="0" anchor="t" bIns="91425" lIns="91425" rIns="91425" tIns="91425">
            <a:noAutofit/>
          </a:bodyPr>
          <a:lstStyle/>
          <a:p>
            <a:pPr lvl="0" rtl="0" algn="r">
              <a:spcBef>
                <a:spcPts val="0"/>
              </a:spcBef>
              <a:buNone/>
            </a:pPr>
            <a:r>
              <a:rPr b="1" lang="en" sz="1000">
                <a:solidFill>
                  <a:srgbClr val="FFFFFF"/>
                </a:solidFill>
                <a:latin typeface="Open Sans"/>
                <a:ea typeface="Open Sans"/>
                <a:cs typeface="Open Sans"/>
                <a:sym typeface="Open Sans"/>
              </a:rPr>
              <a:t>Method 1: </a:t>
            </a:r>
            <a:r>
              <a:rPr lang="en" sz="1000">
                <a:solidFill>
                  <a:srgbClr val="FFFFFF"/>
                </a:solidFill>
                <a:latin typeface="Open Sans"/>
                <a:ea typeface="Open Sans"/>
                <a:cs typeface="Open Sans"/>
                <a:sym typeface="Open Sans"/>
              </a:rPr>
              <a:t>Controlled Regression</a:t>
            </a:r>
          </a:p>
        </p:txBody>
      </p:sp>
      <p:sp>
        <p:nvSpPr>
          <p:cNvPr id="1267" name="Shape 1267"/>
          <p:cNvSpPr txBox="1"/>
          <p:nvPr/>
        </p:nvSpPr>
        <p:spPr>
          <a:xfrm>
            <a:off x="17927" y="2257500"/>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2: </a:t>
            </a:r>
            <a:r>
              <a:rPr lang="en" sz="1000">
                <a:solidFill>
                  <a:srgbClr val="FFFFFF"/>
                </a:solidFill>
                <a:latin typeface="Open Sans"/>
                <a:ea typeface="Open Sans"/>
                <a:cs typeface="Open Sans"/>
                <a:sym typeface="Open Sans"/>
              </a:rPr>
              <a:t>Regression Discontinuity Design</a:t>
            </a:r>
          </a:p>
        </p:txBody>
      </p:sp>
      <p:sp>
        <p:nvSpPr>
          <p:cNvPr id="1268" name="Shape 1268"/>
          <p:cNvSpPr txBox="1"/>
          <p:nvPr/>
        </p:nvSpPr>
        <p:spPr>
          <a:xfrm>
            <a:off x="17927" y="3375963"/>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3: </a:t>
            </a:r>
            <a:r>
              <a:rPr lang="en" sz="1000">
                <a:solidFill>
                  <a:srgbClr val="FFFFFF"/>
                </a:solidFill>
                <a:latin typeface="Open Sans"/>
                <a:ea typeface="Open Sans"/>
                <a:cs typeface="Open Sans"/>
                <a:sym typeface="Open Sans"/>
              </a:rPr>
              <a:t>Difference-in-</a:t>
            </a:r>
            <a:br>
              <a:rPr lang="en" sz="1000">
                <a:solidFill>
                  <a:srgbClr val="FFFFFF"/>
                </a:solidFill>
                <a:latin typeface="Open Sans"/>
                <a:ea typeface="Open Sans"/>
                <a:cs typeface="Open Sans"/>
                <a:sym typeface="Open Sans"/>
              </a:rPr>
            </a:br>
            <a:r>
              <a:rPr lang="en" sz="1000">
                <a:solidFill>
                  <a:srgbClr val="FFFFFF"/>
                </a:solidFill>
                <a:latin typeface="Open Sans"/>
                <a:ea typeface="Open Sans"/>
                <a:cs typeface="Open Sans"/>
                <a:sym typeface="Open Sans"/>
              </a:rPr>
              <a:t>Differences</a:t>
            </a:r>
          </a:p>
          <a:p>
            <a:pPr lvl="0" rtl="0" algn="r">
              <a:spcBef>
                <a:spcPts val="0"/>
              </a:spcBef>
              <a:buNone/>
            </a:pPr>
            <a:r>
              <a:t/>
            </a:r>
            <a:endParaRPr b="1" sz="1000">
              <a:solidFill>
                <a:srgbClr val="FFFFFF"/>
              </a:solidFill>
              <a:latin typeface="Open Sans"/>
              <a:ea typeface="Open Sans"/>
              <a:cs typeface="Open Sans"/>
              <a:sym typeface="Open Sans"/>
            </a:endParaRPr>
          </a:p>
        </p:txBody>
      </p:sp>
      <p:sp>
        <p:nvSpPr>
          <p:cNvPr id="1269" name="Shape 1269"/>
          <p:cNvSpPr txBox="1"/>
          <p:nvPr/>
        </p:nvSpPr>
        <p:spPr>
          <a:xfrm>
            <a:off x="7671" y="4494427"/>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4: </a:t>
            </a:r>
            <a:r>
              <a:rPr lang="en" sz="1000">
                <a:solidFill>
                  <a:srgbClr val="FFFFFF"/>
                </a:solidFill>
                <a:latin typeface="Open Sans"/>
                <a:ea typeface="Open Sans"/>
                <a:cs typeface="Open Sans"/>
                <a:sym typeface="Open Sans"/>
              </a:rPr>
              <a:t>Fixed Effects Regression</a:t>
            </a:r>
          </a:p>
          <a:p>
            <a:pPr lvl="0" rtl="0" algn="r">
              <a:spcBef>
                <a:spcPts val="0"/>
              </a:spcBef>
              <a:buNone/>
            </a:pPr>
            <a:r>
              <a:t/>
            </a:r>
            <a:endParaRPr b="1" sz="1000">
              <a:solidFill>
                <a:srgbClr val="FFFFFF"/>
              </a:solidFill>
              <a:latin typeface="Open Sans"/>
              <a:ea typeface="Open Sans"/>
              <a:cs typeface="Open Sans"/>
              <a:sym typeface="Open Sans"/>
            </a:endParaRPr>
          </a:p>
        </p:txBody>
      </p:sp>
      <p:sp>
        <p:nvSpPr>
          <p:cNvPr id="1270" name="Shape 1270"/>
          <p:cNvSpPr txBox="1"/>
          <p:nvPr/>
        </p:nvSpPr>
        <p:spPr>
          <a:xfrm>
            <a:off x="0" y="5498600"/>
            <a:ext cx="1242300" cy="1198800"/>
          </a:xfrm>
          <a:prstGeom prst="rect">
            <a:avLst/>
          </a:prstGeom>
          <a:noFill/>
          <a:ln>
            <a:noFill/>
          </a:ln>
        </p:spPr>
        <p:txBody>
          <a:bodyPr anchorCtr="0" anchor="t" bIns="91425" lIns="91425" rIns="91425" tIns="91425">
            <a:noAutofit/>
          </a:bodyPr>
          <a:lstStyle/>
          <a:p>
            <a:pPr lvl="0" rtl="0" algn="r">
              <a:spcBef>
                <a:spcPts val="0"/>
              </a:spcBef>
              <a:buNone/>
            </a:pPr>
            <a:r>
              <a:rPr b="1" lang="en" sz="1000">
                <a:solidFill>
                  <a:srgbClr val="FFFFFF"/>
                </a:solidFill>
                <a:latin typeface="Open Sans"/>
                <a:ea typeface="Open Sans"/>
                <a:cs typeface="Open Sans"/>
                <a:sym typeface="Open Sans"/>
              </a:rPr>
              <a:t>Method 5: </a:t>
            </a:r>
            <a:r>
              <a:rPr lang="en" sz="1000">
                <a:solidFill>
                  <a:srgbClr val="FFFFFF"/>
                </a:solidFill>
                <a:latin typeface="Open Sans"/>
                <a:ea typeface="Open Sans"/>
                <a:cs typeface="Open Sans"/>
                <a:sym typeface="Open Sans"/>
              </a:rPr>
              <a:t>Instrumental Variables</a:t>
            </a:r>
            <a:r>
              <a:rPr b="1" lang="en" sz="1000">
                <a:solidFill>
                  <a:srgbClr val="FFFFFF"/>
                </a:solidFill>
                <a:latin typeface="Open Sans"/>
                <a:ea typeface="Open Sans"/>
                <a:cs typeface="Open Sans"/>
                <a:sym typeface="Open Sans"/>
              </a:rPr>
              <a:t> </a:t>
            </a:r>
          </a:p>
        </p:txBody>
      </p:sp>
      <p:pic>
        <p:nvPicPr>
          <p:cNvPr id="1271" name="Shape 1271"/>
          <p:cNvPicPr preferRelativeResize="0"/>
          <p:nvPr/>
        </p:nvPicPr>
        <p:blipFill>
          <a:blip r:embed="rId3">
            <a:alphaModFix/>
          </a:blip>
          <a:stretch>
            <a:fillRect/>
          </a:stretch>
        </p:blipFill>
        <p:spPr>
          <a:xfrm>
            <a:off x="8497524" y="209517"/>
            <a:ext cx="437077" cy="437077"/>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FEFEF"/>
        </a:solidFill>
      </p:bgPr>
    </p:bg>
    <p:spTree>
      <p:nvGrpSpPr>
        <p:cNvPr id="1275" name="Shape 1275"/>
        <p:cNvGrpSpPr/>
        <p:nvPr/>
      </p:nvGrpSpPr>
      <p:grpSpPr>
        <a:xfrm>
          <a:off x="0" y="0"/>
          <a:ext cx="0" cy="0"/>
          <a:chOff x="0" y="0"/>
          <a:chExt cx="0" cy="0"/>
        </a:xfrm>
      </p:grpSpPr>
      <p:sp>
        <p:nvSpPr>
          <p:cNvPr id="1276" name="Shape 1276"/>
          <p:cNvSpPr txBox="1"/>
          <p:nvPr>
            <p:ph idx="4294967295" type="title"/>
          </p:nvPr>
        </p:nvSpPr>
        <p:spPr>
          <a:xfrm>
            <a:off x="140800" y="503300"/>
            <a:ext cx="8793900" cy="860400"/>
          </a:xfrm>
          <a:prstGeom prst="rect">
            <a:avLst/>
          </a:prstGeom>
        </p:spPr>
        <p:txBody>
          <a:bodyPr anchorCtr="0" anchor="b" bIns="91425" lIns="91425" rIns="91425" tIns="91425">
            <a:noAutofit/>
          </a:bodyPr>
          <a:lstStyle/>
          <a:p>
            <a:pPr lvl="0" rtl="0">
              <a:spcBef>
                <a:spcPts val="0"/>
              </a:spcBef>
              <a:buNone/>
            </a:pPr>
            <a:r>
              <a:rPr lang="en"/>
              <a:t>Note on </a:t>
            </a:r>
            <a:r>
              <a:rPr lang="en">
                <a:solidFill>
                  <a:srgbClr val="2A73CC"/>
                </a:solidFill>
              </a:rPr>
              <a:t>Validity </a:t>
            </a:r>
            <a:r>
              <a:rPr lang="en">
                <a:solidFill>
                  <a:schemeClr val="dk1"/>
                </a:solidFill>
              </a:rPr>
              <a:t>- </a:t>
            </a:r>
            <a:r>
              <a:rPr b="1" lang="en">
                <a:solidFill>
                  <a:schemeClr val="dk1"/>
                </a:solidFill>
              </a:rPr>
              <a:t>Instrumental Variables</a:t>
            </a:r>
          </a:p>
        </p:txBody>
      </p:sp>
      <p:sp>
        <p:nvSpPr>
          <p:cNvPr id="1277" name="Shape 1277"/>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graphicFrame>
        <p:nvGraphicFramePr>
          <p:cNvPr id="1278" name="Shape 1278"/>
          <p:cNvGraphicFramePr/>
          <p:nvPr/>
        </p:nvGraphicFramePr>
        <p:xfrm>
          <a:off x="140840" y="1512775"/>
          <a:ext cx="3000000" cy="3000000"/>
        </p:xfrm>
        <a:graphic>
          <a:graphicData uri="http://schemas.openxmlformats.org/drawingml/2006/table">
            <a:tbl>
              <a:tblPr>
                <a:noFill/>
                <a:tableStyleId>{75D4F22D-3D51-4BD7-AE51-DFB9DEF3CFAC}</a:tableStyleId>
              </a:tblPr>
              <a:tblGrid>
                <a:gridCol w="1805250"/>
                <a:gridCol w="3083075"/>
                <a:gridCol w="3706350"/>
              </a:tblGrid>
              <a:tr h="678525">
                <a:tc>
                  <a:txBody>
                    <a:bodyPr>
                      <a:noAutofit/>
                    </a:bodyPr>
                    <a:lstStyle/>
                    <a:p>
                      <a:pPr lvl="0" rtl="0">
                        <a:spcBef>
                          <a:spcPts val="0"/>
                        </a:spcBef>
                        <a:buNone/>
                      </a:pPr>
                      <a:r>
                        <a:rPr b="1" lang="en" sz="2400">
                          <a:solidFill>
                            <a:srgbClr val="FFFFFF"/>
                          </a:solidFill>
                          <a:latin typeface="Open Sans"/>
                          <a:ea typeface="Open Sans"/>
                          <a:cs typeface="Open Sans"/>
                          <a:sym typeface="Open Sans"/>
                        </a:rPr>
                        <a:t>Type</a:t>
                      </a:r>
                    </a:p>
                  </a:txBody>
                  <a:tcPr marT="121900" marB="121900" marR="91425" marL="91425">
                    <a:lnL cap="flat" cmpd="sng" w="28575">
                      <a:solidFill>
                        <a:srgbClr val="9E9E9E"/>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28575">
                      <a:solidFill>
                        <a:srgbClr val="9E9E9E"/>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rgbClr val="3279CB"/>
                    </a:solidFill>
                  </a:tcPr>
                </a:tc>
                <a:tc>
                  <a:txBody>
                    <a:bodyPr>
                      <a:noAutofit/>
                    </a:bodyPr>
                    <a:lstStyle/>
                    <a:p>
                      <a:pPr lvl="0" rtl="0">
                        <a:spcBef>
                          <a:spcPts val="0"/>
                        </a:spcBef>
                        <a:buNone/>
                      </a:pPr>
                      <a:r>
                        <a:rPr b="1" lang="en" sz="2400">
                          <a:solidFill>
                            <a:srgbClr val="FFFFFF"/>
                          </a:solidFill>
                          <a:latin typeface="Open Sans"/>
                          <a:ea typeface="Open Sans"/>
                          <a:cs typeface="Open Sans"/>
                          <a:sym typeface="Open Sans"/>
                        </a:rPr>
                        <a:t>Definition</a:t>
                      </a:r>
                    </a:p>
                  </a:txBody>
                  <a:tcPr marT="121900" marB="121900"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28575">
                      <a:solidFill>
                        <a:srgbClr val="9E9E9E"/>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rgbClr val="3279CB"/>
                    </a:solidFill>
                  </a:tcPr>
                </a:tc>
                <a:tc>
                  <a:txBody>
                    <a:bodyPr>
                      <a:noAutofit/>
                    </a:bodyPr>
                    <a:lstStyle/>
                    <a:p>
                      <a:pPr lvl="0" rtl="0">
                        <a:spcBef>
                          <a:spcPts val="0"/>
                        </a:spcBef>
                        <a:buNone/>
                      </a:pPr>
                      <a:r>
                        <a:rPr b="1" lang="en" sz="2400">
                          <a:solidFill>
                            <a:srgbClr val="FFFFFF"/>
                          </a:solidFill>
                          <a:latin typeface="Open Sans"/>
                          <a:ea typeface="Open Sans"/>
                          <a:cs typeface="Open Sans"/>
                          <a:sym typeface="Open Sans"/>
                        </a:rPr>
                        <a:t>Assumptions</a:t>
                      </a:r>
                    </a:p>
                  </a:txBody>
                  <a:tcPr marT="121900" marB="121900" marR="91425" marL="91425">
                    <a:lnL cap="flat" cmpd="sng" w="9525">
                      <a:solidFill>
                        <a:srgbClr val="9E9E9E">
                          <a:alpha val="0"/>
                        </a:srgbClr>
                      </a:solidFill>
                      <a:prstDash val="solid"/>
                      <a:round/>
                      <a:headEnd len="med" w="med" type="none"/>
                      <a:tailEnd len="med" w="med" type="none"/>
                    </a:lnL>
                    <a:lnR cap="flat" cmpd="sng" w="28575">
                      <a:solidFill>
                        <a:srgbClr val="9E9E9E"/>
                      </a:solidFill>
                      <a:prstDash val="solid"/>
                      <a:round/>
                      <a:headEnd len="med" w="med" type="none"/>
                      <a:tailEnd len="med" w="med" type="none"/>
                    </a:lnR>
                    <a:lnT cap="flat" cmpd="sng" w="28575">
                      <a:solidFill>
                        <a:srgbClr val="9E9E9E"/>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rgbClr val="3279CB"/>
                    </a:solidFill>
                  </a:tcPr>
                </a:tc>
              </a:tr>
              <a:tr h="1113375">
                <a:tc>
                  <a:txBody>
                    <a:bodyPr>
                      <a:noAutofit/>
                    </a:bodyPr>
                    <a:lstStyle/>
                    <a:p>
                      <a:pPr lvl="0" rtl="0">
                        <a:spcBef>
                          <a:spcPts val="0"/>
                        </a:spcBef>
                        <a:buNone/>
                      </a:pPr>
                      <a:r>
                        <a:rPr lang="en" sz="2400">
                          <a:solidFill>
                            <a:srgbClr val="2A73CC"/>
                          </a:solidFill>
                          <a:latin typeface="Open Sans"/>
                          <a:ea typeface="Open Sans"/>
                          <a:cs typeface="Open Sans"/>
                          <a:sym typeface="Open Sans"/>
                        </a:rPr>
                        <a:t>Internal</a:t>
                      </a:r>
                      <a:r>
                        <a:rPr lang="en" sz="2400">
                          <a:latin typeface="Open Sans"/>
                          <a:ea typeface="Open Sans"/>
                          <a:cs typeface="Open Sans"/>
                          <a:sym typeface="Open Sans"/>
                        </a:rPr>
                        <a:t> validity</a:t>
                      </a:r>
                    </a:p>
                  </a:txBody>
                  <a:tcPr marT="121900" marB="121900" marR="91425" marL="91425">
                    <a:lnL cap="flat" cmpd="sng" w="28575">
                      <a:solidFill>
                        <a:srgbClr val="9E9E9E"/>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rgbClr val="FFFFFF"/>
                    </a:solidFill>
                  </a:tcPr>
                </a:tc>
                <a:tc>
                  <a:txBody>
                    <a:bodyPr>
                      <a:noAutofit/>
                    </a:bodyPr>
                    <a:lstStyle/>
                    <a:p>
                      <a:pPr lvl="0" rtl="0">
                        <a:spcBef>
                          <a:spcPts val="0"/>
                        </a:spcBef>
                        <a:buNone/>
                      </a:pPr>
                      <a:r>
                        <a:rPr lang="en" sz="2400">
                          <a:latin typeface="Open Sans"/>
                          <a:ea typeface="Open Sans"/>
                          <a:cs typeface="Open Sans"/>
                          <a:sym typeface="Open Sans"/>
                        </a:rPr>
                        <a:t>Unbiased for </a:t>
                      </a:r>
                      <a:r>
                        <a:rPr lang="en" sz="2400">
                          <a:solidFill>
                            <a:srgbClr val="2A73CC"/>
                          </a:solidFill>
                          <a:latin typeface="Open Sans"/>
                          <a:ea typeface="Open Sans"/>
                          <a:cs typeface="Open Sans"/>
                          <a:sym typeface="Open Sans"/>
                        </a:rPr>
                        <a:t>subpopulation</a:t>
                      </a:r>
                      <a:r>
                        <a:rPr lang="en" sz="2400">
                          <a:latin typeface="Open Sans"/>
                          <a:ea typeface="Open Sans"/>
                          <a:cs typeface="Open Sans"/>
                          <a:sym typeface="Open Sans"/>
                        </a:rPr>
                        <a:t> studied</a:t>
                      </a:r>
                    </a:p>
                  </a:txBody>
                  <a:tcPr marT="121900" marB="121900"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rgbClr val="FFFFFF"/>
                    </a:solidFill>
                  </a:tcPr>
                </a:tc>
                <a:tc>
                  <a:txBody>
                    <a:bodyPr>
                      <a:noAutofit/>
                    </a:bodyPr>
                    <a:lstStyle/>
                    <a:p>
                      <a:pPr indent="-381000" lvl="0" marL="457200" rtl="0">
                        <a:spcBef>
                          <a:spcPts val="0"/>
                        </a:spcBef>
                        <a:buSzPct val="100000"/>
                        <a:buFont typeface="Open Sans"/>
                        <a:buAutoNum type="arabicPeriod"/>
                      </a:pPr>
                      <a:r>
                        <a:rPr lang="en" sz="2400">
                          <a:solidFill>
                            <a:srgbClr val="3279CB"/>
                          </a:solidFill>
                          <a:latin typeface="Open Sans"/>
                          <a:ea typeface="Open Sans"/>
                          <a:cs typeface="Open Sans"/>
                          <a:sym typeface="Open Sans"/>
                        </a:rPr>
                        <a:t>Strong</a:t>
                      </a:r>
                      <a:r>
                        <a:rPr lang="en" sz="2400">
                          <a:latin typeface="Open Sans"/>
                          <a:ea typeface="Open Sans"/>
                          <a:cs typeface="Open Sans"/>
                          <a:sym typeface="Open Sans"/>
                        </a:rPr>
                        <a:t> </a:t>
                      </a:r>
                      <a:r>
                        <a:rPr lang="en" sz="2400">
                          <a:solidFill>
                            <a:srgbClr val="3279CB"/>
                          </a:solidFill>
                          <a:latin typeface="Open Sans"/>
                          <a:ea typeface="Open Sans"/>
                          <a:cs typeface="Open Sans"/>
                          <a:sym typeface="Open Sans"/>
                        </a:rPr>
                        <a:t>first stage</a:t>
                      </a:r>
                    </a:p>
                    <a:p>
                      <a:pPr indent="-381000" lvl="0" marL="457200" rtl="0">
                        <a:spcBef>
                          <a:spcPts val="0"/>
                        </a:spcBef>
                        <a:buSzPct val="100000"/>
                        <a:buFont typeface="Open Sans"/>
                        <a:buAutoNum type="arabicPeriod"/>
                      </a:pPr>
                      <a:r>
                        <a:rPr lang="en" sz="2400">
                          <a:solidFill>
                            <a:srgbClr val="3279CB"/>
                          </a:solidFill>
                          <a:latin typeface="Open Sans"/>
                          <a:ea typeface="Open Sans"/>
                          <a:cs typeface="Open Sans"/>
                          <a:sym typeface="Open Sans"/>
                        </a:rPr>
                        <a:t>Exclusion restriction</a:t>
                      </a:r>
                      <a:r>
                        <a:rPr lang="en" sz="2400">
                          <a:latin typeface="Open Sans"/>
                          <a:ea typeface="Open Sans"/>
                          <a:cs typeface="Open Sans"/>
                          <a:sym typeface="Open Sans"/>
                        </a:rPr>
                        <a:t> </a:t>
                      </a:r>
                    </a:p>
                  </a:txBody>
                  <a:tcPr marT="121900" marB="121900" marR="91425" marL="91425">
                    <a:lnL cap="flat" cmpd="sng" w="9525">
                      <a:solidFill>
                        <a:srgbClr val="9E9E9E">
                          <a:alpha val="0"/>
                        </a:srgbClr>
                      </a:solidFill>
                      <a:prstDash val="solid"/>
                      <a:round/>
                      <a:headEnd len="med" w="med" type="none"/>
                      <a:tailEnd len="med" w="med" type="none"/>
                    </a:lnL>
                    <a:lnR cap="flat" cmpd="sng" w="28575">
                      <a:solidFill>
                        <a:srgbClr val="9E9E9E"/>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rgbClr val="FFFFFF"/>
                    </a:solidFill>
                  </a:tcPr>
                </a:tc>
              </a:tr>
              <a:tr h="1113375">
                <a:tc>
                  <a:txBody>
                    <a:bodyPr>
                      <a:noAutofit/>
                    </a:bodyPr>
                    <a:lstStyle/>
                    <a:p>
                      <a:pPr lvl="0" rtl="0">
                        <a:spcBef>
                          <a:spcPts val="0"/>
                        </a:spcBef>
                        <a:buNone/>
                      </a:pPr>
                      <a:r>
                        <a:rPr lang="en" sz="2400">
                          <a:solidFill>
                            <a:srgbClr val="2A73CC"/>
                          </a:solidFill>
                          <a:latin typeface="Open Sans"/>
                          <a:ea typeface="Open Sans"/>
                          <a:cs typeface="Open Sans"/>
                          <a:sym typeface="Open Sans"/>
                        </a:rPr>
                        <a:t>External</a:t>
                      </a:r>
                      <a:r>
                        <a:rPr lang="en" sz="2400">
                          <a:latin typeface="Open Sans"/>
                          <a:ea typeface="Open Sans"/>
                          <a:cs typeface="Open Sans"/>
                          <a:sym typeface="Open Sans"/>
                        </a:rPr>
                        <a:t> validity</a:t>
                      </a:r>
                    </a:p>
                  </a:txBody>
                  <a:tcPr marT="121900" marB="121900" marR="91425" marL="91425">
                    <a:lnL cap="flat" cmpd="sng" w="28575">
                      <a:solidFill>
                        <a:srgbClr val="9E9E9E"/>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28575">
                      <a:solidFill>
                        <a:srgbClr val="9E9E9E"/>
                      </a:solidFill>
                      <a:prstDash val="solid"/>
                      <a:round/>
                      <a:headEnd len="med" w="med" type="none"/>
                      <a:tailEnd len="med" w="med" type="none"/>
                    </a:lnB>
                    <a:solidFill>
                      <a:srgbClr val="FFFFFF"/>
                    </a:solidFill>
                  </a:tcPr>
                </a:tc>
                <a:tc>
                  <a:txBody>
                    <a:bodyPr>
                      <a:noAutofit/>
                    </a:bodyPr>
                    <a:lstStyle/>
                    <a:p>
                      <a:pPr lvl="0" rtl="0">
                        <a:spcBef>
                          <a:spcPts val="0"/>
                        </a:spcBef>
                        <a:buNone/>
                      </a:pPr>
                      <a:r>
                        <a:rPr lang="en" sz="2400">
                          <a:latin typeface="Open Sans"/>
                          <a:ea typeface="Open Sans"/>
                          <a:cs typeface="Open Sans"/>
                          <a:sym typeface="Open Sans"/>
                        </a:rPr>
                        <a:t>Unbiased for </a:t>
                      </a:r>
                      <a:r>
                        <a:rPr lang="en" sz="2400">
                          <a:solidFill>
                            <a:srgbClr val="2A73CC"/>
                          </a:solidFill>
                          <a:latin typeface="Open Sans"/>
                          <a:ea typeface="Open Sans"/>
                          <a:cs typeface="Open Sans"/>
                          <a:sym typeface="Open Sans"/>
                        </a:rPr>
                        <a:t>full population</a:t>
                      </a:r>
                    </a:p>
                  </a:txBody>
                  <a:tcPr marT="121900" marB="121900"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28575">
                      <a:solidFill>
                        <a:srgbClr val="9E9E9E"/>
                      </a:solidFill>
                      <a:prstDash val="solid"/>
                      <a:round/>
                      <a:headEnd len="med" w="med" type="none"/>
                      <a:tailEnd len="med" w="med" type="none"/>
                    </a:lnB>
                    <a:solidFill>
                      <a:srgbClr val="FFFFFF"/>
                    </a:solidFill>
                  </a:tcPr>
                </a:tc>
                <a:tc>
                  <a:txBody>
                    <a:bodyPr>
                      <a:noAutofit/>
                    </a:bodyPr>
                    <a:lstStyle/>
                    <a:p>
                      <a:pPr lvl="0" rtl="0">
                        <a:spcBef>
                          <a:spcPts val="0"/>
                        </a:spcBef>
                        <a:buNone/>
                      </a:pPr>
                      <a:r>
                        <a:rPr lang="en" sz="2400">
                          <a:solidFill>
                            <a:srgbClr val="2A73CC"/>
                          </a:solidFill>
                          <a:latin typeface="Open Sans"/>
                          <a:ea typeface="Open Sans"/>
                          <a:cs typeface="Open Sans"/>
                          <a:sym typeface="Open Sans"/>
                        </a:rPr>
                        <a:t>Homogeneous</a:t>
                      </a:r>
                      <a:r>
                        <a:rPr lang="en" sz="2400">
                          <a:latin typeface="Open Sans"/>
                          <a:ea typeface="Open Sans"/>
                          <a:cs typeface="Open Sans"/>
                          <a:sym typeface="Open Sans"/>
                        </a:rPr>
                        <a:t> </a:t>
                      </a:r>
                      <a:r>
                        <a:rPr lang="en" sz="2400">
                          <a:solidFill>
                            <a:srgbClr val="2A73CC"/>
                          </a:solidFill>
                          <a:latin typeface="Open Sans"/>
                          <a:ea typeface="Open Sans"/>
                          <a:cs typeface="Open Sans"/>
                          <a:sym typeface="Open Sans"/>
                        </a:rPr>
                        <a:t>treatment effects</a:t>
                      </a:r>
                    </a:p>
                  </a:txBody>
                  <a:tcPr marT="121900" marB="121900" marR="91425" marL="91425">
                    <a:lnL cap="flat" cmpd="sng" w="9525">
                      <a:solidFill>
                        <a:srgbClr val="9E9E9E">
                          <a:alpha val="0"/>
                        </a:srgbClr>
                      </a:solidFill>
                      <a:prstDash val="solid"/>
                      <a:round/>
                      <a:headEnd len="med" w="med" type="none"/>
                      <a:tailEnd len="med" w="med" type="none"/>
                    </a:lnL>
                    <a:lnR cap="flat" cmpd="sng" w="28575">
                      <a:solidFill>
                        <a:srgbClr val="9E9E9E"/>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28575">
                      <a:solidFill>
                        <a:srgbClr val="9E9E9E"/>
                      </a:solidFill>
                      <a:prstDash val="solid"/>
                      <a:round/>
                      <a:headEnd len="med" w="med" type="none"/>
                      <a:tailEnd len="med" w="med" type="none"/>
                    </a:lnB>
                    <a:solidFill>
                      <a:srgbClr val="FFFFFF"/>
                    </a:solidFill>
                  </a:tcPr>
                </a:tc>
              </a:tr>
            </a:tbl>
          </a:graphicData>
        </a:graphic>
      </p:graphicFrame>
      <p:pic>
        <p:nvPicPr>
          <p:cNvPr id="1279" name="Shape 1279"/>
          <p:cNvPicPr preferRelativeResize="0"/>
          <p:nvPr/>
        </p:nvPicPr>
        <p:blipFill>
          <a:blip r:embed="rId3">
            <a:alphaModFix/>
          </a:blip>
          <a:stretch>
            <a:fillRect/>
          </a:stretch>
        </p:blipFill>
        <p:spPr>
          <a:xfrm>
            <a:off x="1284254" y="4045288"/>
            <a:ext cx="437077" cy="437077"/>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FEFEF"/>
        </a:solidFill>
      </p:bgPr>
    </p:bg>
    <p:spTree>
      <p:nvGrpSpPr>
        <p:cNvPr id="1283" name="Shape 1283"/>
        <p:cNvGrpSpPr/>
        <p:nvPr/>
      </p:nvGrpSpPr>
      <p:grpSpPr>
        <a:xfrm>
          <a:off x="0" y="0"/>
          <a:ext cx="0" cy="0"/>
          <a:chOff x="0" y="0"/>
          <a:chExt cx="0" cy="0"/>
        </a:xfrm>
      </p:grpSpPr>
      <p:sp>
        <p:nvSpPr>
          <p:cNvPr id="1284" name="Shape 1284"/>
          <p:cNvSpPr txBox="1"/>
          <p:nvPr>
            <p:ph type="title"/>
          </p:nvPr>
        </p:nvSpPr>
        <p:spPr>
          <a:xfrm>
            <a:off x="1634700" y="503300"/>
            <a:ext cx="7299900" cy="860400"/>
          </a:xfrm>
          <a:prstGeom prst="rect">
            <a:avLst/>
          </a:prstGeom>
        </p:spPr>
        <p:txBody>
          <a:bodyPr anchorCtr="0" anchor="b" bIns="91425" lIns="91425" rIns="91425" tIns="91425">
            <a:noAutofit/>
          </a:bodyPr>
          <a:lstStyle/>
          <a:p>
            <a:pPr lvl="0" rtl="0">
              <a:spcBef>
                <a:spcPts val="0"/>
              </a:spcBef>
              <a:buNone/>
            </a:pPr>
            <a:r>
              <a:t/>
            </a:r>
            <a:endParaRPr/>
          </a:p>
          <a:p>
            <a:pPr lvl="0" rtl="0">
              <a:spcBef>
                <a:spcPts val="0"/>
              </a:spcBef>
              <a:buNone/>
            </a:pPr>
            <a:r>
              <a:rPr b="1" lang="en" sz="1800">
                <a:solidFill>
                  <a:schemeClr val="dk1"/>
                </a:solidFill>
                <a:latin typeface="Open Sans"/>
                <a:ea typeface="Open Sans"/>
                <a:cs typeface="Open Sans"/>
                <a:sym typeface="Open Sans"/>
              </a:rPr>
              <a:t>Method 5:</a:t>
            </a:r>
            <a:r>
              <a:rPr lang="en">
                <a:solidFill>
                  <a:schemeClr val="dk1"/>
                </a:solidFill>
              </a:rPr>
              <a:t> </a:t>
            </a:r>
          </a:p>
          <a:p>
            <a:pPr lvl="0" rtl="0">
              <a:spcBef>
                <a:spcPts val="0"/>
              </a:spcBef>
              <a:buNone/>
            </a:pPr>
            <a:r>
              <a:rPr lang="en">
                <a:solidFill>
                  <a:srgbClr val="2A73CC"/>
                </a:solidFill>
              </a:rPr>
              <a:t>External Validity in IV</a:t>
            </a:r>
          </a:p>
        </p:txBody>
      </p:sp>
      <p:sp>
        <p:nvSpPr>
          <p:cNvPr id="1285" name="Shape 1285"/>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1286" name="Shape 1286"/>
          <p:cNvSpPr txBox="1"/>
          <p:nvPr>
            <p:ph idx="1" type="body"/>
          </p:nvPr>
        </p:nvSpPr>
        <p:spPr>
          <a:xfrm>
            <a:off x="1634700" y="1363700"/>
            <a:ext cx="7299900" cy="1198800"/>
          </a:xfrm>
          <a:prstGeom prst="rect">
            <a:avLst/>
          </a:prstGeom>
        </p:spPr>
        <p:txBody>
          <a:bodyPr anchorCtr="0" anchor="t" bIns="91425" lIns="91425" rIns="91425" tIns="91425">
            <a:noAutofit/>
          </a:bodyPr>
          <a:lstStyle/>
          <a:p>
            <a:pPr lvl="0" rtl="0">
              <a:spcBef>
                <a:spcPts val="0"/>
              </a:spcBef>
              <a:buNone/>
            </a:pPr>
            <a:r>
              <a:rPr b="1" lang="en" sz="2400">
                <a:solidFill>
                  <a:schemeClr val="dk1"/>
                </a:solidFill>
              </a:rPr>
              <a:t>LATE: </a:t>
            </a:r>
            <a:r>
              <a:rPr lang="en" sz="2400">
                <a:solidFill>
                  <a:schemeClr val="dk1"/>
                </a:solidFill>
              </a:rPr>
              <a:t>RDD estimates </a:t>
            </a:r>
            <a:r>
              <a:rPr lang="en" sz="2400">
                <a:solidFill>
                  <a:srgbClr val="2A73CC"/>
                </a:solidFill>
              </a:rPr>
              <a:t>Local Average Treatment Effect</a:t>
            </a:r>
            <a:r>
              <a:rPr lang="en" sz="2400">
                <a:solidFill>
                  <a:schemeClr val="dk1"/>
                </a:solidFill>
              </a:rPr>
              <a:t> (LATE)</a:t>
            </a:r>
          </a:p>
          <a:p>
            <a:pPr indent="-381000" lvl="0" marL="457200" rtl="0">
              <a:spcBef>
                <a:spcPts val="0"/>
              </a:spcBef>
              <a:buClr>
                <a:schemeClr val="dk1"/>
              </a:buClr>
              <a:buSzPct val="100000"/>
            </a:pPr>
            <a:r>
              <a:rPr lang="en" sz="2400">
                <a:solidFill>
                  <a:schemeClr val="dk1"/>
                </a:solidFill>
              </a:rPr>
              <a:t>Relevant for the group impacted by the instrument</a:t>
            </a:r>
          </a:p>
          <a:p>
            <a:pPr lvl="0" rtl="0">
              <a:spcBef>
                <a:spcPts val="0"/>
              </a:spcBef>
              <a:buNone/>
            </a:pPr>
            <a:r>
              <a:t/>
            </a:r>
            <a:endParaRPr sz="2400">
              <a:solidFill>
                <a:schemeClr val="dk1"/>
              </a:solidFill>
            </a:endParaRPr>
          </a:p>
          <a:p>
            <a:pPr lvl="0" rtl="0">
              <a:spcBef>
                <a:spcPts val="0"/>
              </a:spcBef>
              <a:buNone/>
            </a:pPr>
            <a:r>
              <a:rPr lang="en" sz="2400">
                <a:solidFill>
                  <a:schemeClr val="dk1"/>
                </a:solidFill>
              </a:rPr>
              <a:t>If </a:t>
            </a:r>
            <a:r>
              <a:rPr lang="en" sz="2400">
                <a:solidFill>
                  <a:srgbClr val="2A73CC"/>
                </a:solidFill>
              </a:rPr>
              <a:t>heterogeneous treatment effects</a:t>
            </a:r>
            <a:r>
              <a:rPr lang="en" sz="2400">
                <a:solidFill>
                  <a:schemeClr val="dk1"/>
                </a:solidFill>
              </a:rPr>
              <a:t> may not be applicable to the full group. </a:t>
            </a:r>
          </a:p>
          <a:p>
            <a:pPr lvl="0" rtl="0">
              <a:spcBef>
                <a:spcPts val="0"/>
              </a:spcBef>
              <a:buNone/>
            </a:pPr>
            <a:r>
              <a:t/>
            </a:r>
            <a:endParaRPr sz="2400">
              <a:solidFill>
                <a:schemeClr val="dk1"/>
              </a:solidFill>
            </a:endParaRPr>
          </a:p>
          <a:p>
            <a:pPr lvl="0" rtl="0">
              <a:spcBef>
                <a:spcPts val="0"/>
              </a:spcBef>
              <a:buNone/>
            </a:pPr>
            <a:r>
              <a:rPr b="1" i="1" lang="en" sz="2400">
                <a:solidFill>
                  <a:schemeClr val="dk1"/>
                </a:solidFill>
              </a:rPr>
              <a:t>But interventions we’d consider would often occur on margin anyway</a:t>
            </a:r>
          </a:p>
          <a:p>
            <a:pPr lvl="0" rtl="0">
              <a:spcBef>
                <a:spcPts val="0"/>
              </a:spcBef>
              <a:buNone/>
            </a:pPr>
            <a:r>
              <a:t/>
            </a:r>
            <a:endParaRPr sz="2400">
              <a:solidFill>
                <a:schemeClr val="dk1"/>
              </a:solidFill>
            </a:endParaRPr>
          </a:p>
          <a:p>
            <a:pPr lvl="0" rtl="0">
              <a:spcBef>
                <a:spcPts val="0"/>
              </a:spcBef>
              <a:buNone/>
            </a:pPr>
            <a:r>
              <a:t/>
            </a:r>
            <a:endParaRPr b="1" sz="2400">
              <a:solidFill>
                <a:schemeClr val="dk1"/>
              </a:solidFill>
            </a:endParaRPr>
          </a:p>
          <a:p>
            <a:pPr lvl="0" rtl="0">
              <a:spcBef>
                <a:spcPts val="0"/>
              </a:spcBef>
              <a:buNone/>
            </a:pPr>
            <a:r>
              <a:t/>
            </a:r>
            <a:endParaRPr b="1" sz="2400">
              <a:solidFill>
                <a:schemeClr val="dk1"/>
              </a:solidFill>
            </a:endParaRPr>
          </a:p>
        </p:txBody>
      </p:sp>
      <p:sp>
        <p:nvSpPr>
          <p:cNvPr id="1287" name="Shape 1287"/>
          <p:cNvSpPr/>
          <p:nvPr/>
        </p:nvSpPr>
        <p:spPr>
          <a:xfrm rot="-5400000">
            <a:off x="1151304" y="5698358"/>
            <a:ext cx="138300" cy="68100"/>
          </a:xfrm>
          <a:prstGeom prst="triangle">
            <a:avLst>
              <a:gd fmla="val 50000" name="adj"/>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1288" name="Shape 1288"/>
          <p:cNvSpPr txBox="1"/>
          <p:nvPr/>
        </p:nvSpPr>
        <p:spPr>
          <a:xfrm>
            <a:off x="-1" y="1139066"/>
            <a:ext cx="1241700" cy="1198800"/>
          </a:xfrm>
          <a:prstGeom prst="rect">
            <a:avLst/>
          </a:prstGeom>
          <a:noFill/>
          <a:ln>
            <a:noFill/>
          </a:ln>
        </p:spPr>
        <p:txBody>
          <a:bodyPr anchorCtr="0" anchor="t" bIns="91425" lIns="91425" rIns="91425" tIns="91425">
            <a:noAutofit/>
          </a:bodyPr>
          <a:lstStyle/>
          <a:p>
            <a:pPr lvl="0" rtl="0" algn="r">
              <a:spcBef>
                <a:spcPts val="0"/>
              </a:spcBef>
              <a:buNone/>
            </a:pPr>
            <a:r>
              <a:rPr b="1" lang="en" sz="1000">
                <a:solidFill>
                  <a:srgbClr val="FFFFFF"/>
                </a:solidFill>
                <a:latin typeface="Open Sans"/>
                <a:ea typeface="Open Sans"/>
                <a:cs typeface="Open Sans"/>
                <a:sym typeface="Open Sans"/>
              </a:rPr>
              <a:t>Method 1: </a:t>
            </a:r>
            <a:r>
              <a:rPr lang="en" sz="1000">
                <a:solidFill>
                  <a:srgbClr val="FFFFFF"/>
                </a:solidFill>
                <a:latin typeface="Open Sans"/>
                <a:ea typeface="Open Sans"/>
                <a:cs typeface="Open Sans"/>
                <a:sym typeface="Open Sans"/>
              </a:rPr>
              <a:t>Controlled Regression</a:t>
            </a:r>
          </a:p>
        </p:txBody>
      </p:sp>
      <p:sp>
        <p:nvSpPr>
          <p:cNvPr id="1289" name="Shape 1289"/>
          <p:cNvSpPr txBox="1"/>
          <p:nvPr/>
        </p:nvSpPr>
        <p:spPr>
          <a:xfrm>
            <a:off x="17927" y="2257500"/>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2: </a:t>
            </a:r>
            <a:r>
              <a:rPr lang="en" sz="1000">
                <a:solidFill>
                  <a:srgbClr val="FFFFFF"/>
                </a:solidFill>
                <a:latin typeface="Open Sans"/>
                <a:ea typeface="Open Sans"/>
                <a:cs typeface="Open Sans"/>
                <a:sym typeface="Open Sans"/>
              </a:rPr>
              <a:t>Regression Discontinuity Design</a:t>
            </a:r>
          </a:p>
        </p:txBody>
      </p:sp>
      <p:sp>
        <p:nvSpPr>
          <p:cNvPr id="1290" name="Shape 1290"/>
          <p:cNvSpPr txBox="1"/>
          <p:nvPr/>
        </p:nvSpPr>
        <p:spPr>
          <a:xfrm>
            <a:off x="17927" y="3375963"/>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3: </a:t>
            </a:r>
            <a:r>
              <a:rPr lang="en" sz="1000">
                <a:solidFill>
                  <a:srgbClr val="FFFFFF"/>
                </a:solidFill>
                <a:latin typeface="Open Sans"/>
                <a:ea typeface="Open Sans"/>
                <a:cs typeface="Open Sans"/>
                <a:sym typeface="Open Sans"/>
              </a:rPr>
              <a:t>Difference-in-</a:t>
            </a:r>
            <a:br>
              <a:rPr lang="en" sz="1000">
                <a:solidFill>
                  <a:srgbClr val="FFFFFF"/>
                </a:solidFill>
                <a:latin typeface="Open Sans"/>
                <a:ea typeface="Open Sans"/>
                <a:cs typeface="Open Sans"/>
                <a:sym typeface="Open Sans"/>
              </a:rPr>
            </a:br>
            <a:r>
              <a:rPr lang="en" sz="1000">
                <a:solidFill>
                  <a:srgbClr val="FFFFFF"/>
                </a:solidFill>
                <a:latin typeface="Open Sans"/>
                <a:ea typeface="Open Sans"/>
                <a:cs typeface="Open Sans"/>
                <a:sym typeface="Open Sans"/>
              </a:rPr>
              <a:t>Differences</a:t>
            </a:r>
          </a:p>
          <a:p>
            <a:pPr lvl="0" rtl="0" algn="r">
              <a:spcBef>
                <a:spcPts val="0"/>
              </a:spcBef>
              <a:buNone/>
            </a:pPr>
            <a:r>
              <a:t/>
            </a:r>
            <a:endParaRPr b="1" sz="1000">
              <a:solidFill>
                <a:srgbClr val="FFFFFF"/>
              </a:solidFill>
              <a:latin typeface="Open Sans"/>
              <a:ea typeface="Open Sans"/>
              <a:cs typeface="Open Sans"/>
              <a:sym typeface="Open Sans"/>
            </a:endParaRPr>
          </a:p>
        </p:txBody>
      </p:sp>
      <p:sp>
        <p:nvSpPr>
          <p:cNvPr id="1291" name="Shape 1291"/>
          <p:cNvSpPr txBox="1"/>
          <p:nvPr/>
        </p:nvSpPr>
        <p:spPr>
          <a:xfrm>
            <a:off x="7671" y="4494427"/>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4: </a:t>
            </a:r>
            <a:r>
              <a:rPr lang="en" sz="1000">
                <a:solidFill>
                  <a:srgbClr val="FFFFFF"/>
                </a:solidFill>
                <a:latin typeface="Open Sans"/>
                <a:ea typeface="Open Sans"/>
                <a:cs typeface="Open Sans"/>
                <a:sym typeface="Open Sans"/>
              </a:rPr>
              <a:t>Fixed Effects Regression</a:t>
            </a:r>
          </a:p>
          <a:p>
            <a:pPr lvl="0" rtl="0" algn="r">
              <a:spcBef>
                <a:spcPts val="0"/>
              </a:spcBef>
              <a:buNone/>
            </a:pPr>
            <a:r>
              <a:t/>
            </a:r>
            <a:endParaRPr b="1" sz="1000">
              <a:solidFill>
                <a:srgbClr val="FFFFFF"/>
              </a:solidFill>
              <a:latin typeface="Open Sans"/>
              <a:ea typeface="Open Sans"/>
              <a:cs typeface="Open Sans"/>
              <a:sym typeface="Open Sans"/>
            </a:endParaRPr>
          </a:p>
        </p:txBody>
      </p:sp>
      <p:sp>
        <p:nvSpPr>
          <p:cNvPr id="1292" name="Shape 1292"/>
          <p:cNvSpPr txBox="1"/>
          <p:nvPr/>
        </p:nvSpPr>
        <p:spPr>
          <a:xfrm>
            <a:off x="0" y="5498600"/>
            <a:ext cx="1242300" cy="1198800"/>
          </a:xfrm>
          <a:prstGeom prst="rect">
            <a:avLst/>
          </a:prstGeom>
          <a:noFill/>
          <a:ln>
            <a:noFill/>
          </a:ln>
        </p:spPr>
        <p:txBody>
          <a:bodyPr anchorCtr="0" anchor="t" bIns="91425" lIns="91425" rIns="91425" tIns="91425">
            <a:noAutofit/>
          </a:bodyPr>
          <a:lstStyle/>
          <a:p>
            <a:pPr lvl="0" rtl="0" algn="r">
              <a:spcBef>
                <a:spcPts val="0"/>
              </a:spcBef>
              <a:buNone/>
            </a:pPr>
            <a:r>
              <a:rPr b="1" lang="en" sz="1000">
                <a:solidFill>
                  <a:srgbClr val="FFFFFF"/>
                </a:solidFill>
                <a:latin typeface="Open Sans"/>
                <a:ea typeface="Open Sans"/>
                <a:cs typeface="Open Sans"/>
                <a:sym typeface="Open Sans"/>
              </a:rPr>
              <a:t>Method 5: </a:t>
            </a:r>
            <a:r>
              <a:rPr lang="en" sz="1000">
                <a:solidFill>
                  <a:srgbClr val="FFFFFF"/>
                </a:solidFill>
                <a:latin typeface="Open Sans"/>
                <a:ea typeface="Open Sans"/>
                <a:cs typeface="Open Sans"/>
                <a:sym typeface="Open Sans"/>
              </a:rPr>
              <a:t>Instrumental Variables</a:t>
            </a:r>
            <a:r>
              <a:rPr b="1" lang="en" sz="1000">
                <a:solidFill>
                  <a:srgbClr val="FFFFFF"/>
                </a:solidFill>
                <a:latin typeface="Open Sans"/>
                <a:ea typeface="Open Sans"/>
                <a:cs typeface="Open Sans"/>
                <a:sym typeface="Open Sans"/>
              </a:rPr>
              <a:t> </a:t>
            </a:r>
          </a:p>
        </p:txBody>
      </p:sp>
      <p:pic>
        <p:nvPicPr>
          <p:cNvPr id="1293" name="Shape 1293"/>
          <p:cNvPicPr preferRelativeResize="0"/>
          <p:nvPr/>
        </p:nvPicPr>
        <p:blipFill>
          <a:blip r:embed="rId3">
            <a:alphaModFix/>
          </a:blip>
          <a:stretch>
            <a:fillRect/>
          </a:stretch>
        </p:blipFill>
        <p:spPr>
          <a:xfrm>
            <a:off x="8600479" y="170538"/>
            <a:ext cx="437077" cy="437077"/>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FEFEF"/>
        </a:solidFill>
      </p:bgPr>
    </p:bg>
    <p:spTree>
      <p:nvGrpSpPr>
        <p:cNvPr id="1297" name="Shape 1297"/>
        <p:cNvGrpSpPr/>
        <p:nvPr/>
      </p:nvGrpSpPr>
      <p:grpSpPr>
        <a:xfrm>
          <a:off x="0" y="0"/>
          <a:ext cx="0" cy="0"/>
          <a:chOff x="0" y="0"/>
          <a:chExt cx="0" cy="0"/>
        </a:xfrm>
      </p:grpSpPr>
      <p:sp>
        <p:nvSpPr>
          <p:cNvPr id="1298" name="Shape 1298"/>
          <p:cNvSpPr/>
          <p:nvPr/>
        </p:nvSpPr>
        <p:spPr>
          <a:xfrm>
            <a:off x="2166950" y="2191700"/>
            <a:ext cx="1087502" cy="800074"/>
          </a:xfrm>
          <a:custGeom>
            <a:pathLst>
              <a:path extrusionOk="0" h="28004" w="45148">
                <a:moveTo>
                  <a:pt x="0" y="28004"/>
                </a:moveTo>
                <a:cubicBezTo>
                  <a:pt x="1619" y="24575"/>
                  <a:pt x="2190" y="12097"/>
                  <a:pt x="9715" y="7430"/>
                </a:cubicBezTo>
                <a:cubicBezTo>
                  <a:pt x="17239" y="2762"/>
                  <a:pt x="39242" y="1238"/>
                  <a:pt x="45148" y="0"/>
                </a:cubicBezTo>
              </a:path>
            </a:pathLst>
          </a:custGeom>
          <a:noFill/>
          <a:ln cap="flat" cmpd="sng" w="28575">
            <a:solidFill>
              <a:schemeClr val="dk2"/>
            </a:solidFill>
            <a:prstDash val="solid"/>
            <a:round/>
            <a:headEnd len="lg" w="lg" type="none"/>
            <a:tailEnd len="lg" w="lg" type="triangle"/>
          </a:ln>
        </p:spPr>
      </p:sp>
      <p:sp>
        <p:nvSpPr>
          <p:cNvPr id="1299" name="Shape 1299"/>
          <p:cNvSpPr txBox="1"/>
          <p:nvPr>
            <p:ph type="title"/>
          </p:nvPr>
        </p:nvSpPr>
        <p:spPr>
          <a:xfrm>
            <a:off x="1634700" y="503300"/>
            <a:ext cx="7299900" cy="860400"/>
          </a:xfrm>
          <a:prstGeom prst="rect">
            <a:avLst/>
          </a:prstGeom>
        </p:spPr>
        <p:txBody>
          <a:bodyPr anchorCtr="0" anchor="b" bIns="91425" lIns="91425" rIns="91425" tIns="91425">
            <a:noAutofit/>
          </a:bodyPr>
          <a:lstStyle/>
          <a:p>
            <a:pPr lvl="0" rtl="0">
              <a:spcBef>
                <a:spcPts val="0"/>
              </a:spcBef>
              <a:buNone/>
            </a:pPr>
            <a:r>
              <a:t/>
            </a:r>
            <a:endParaRPr/>
          </a:p>
          <a:p>
            <a:pPr lvl="0" rtl="0">
              <a:spcBef>
                <a:spcPts val="0"/>
              </a:spcBef>
              <a:buNone/>
            </a:pPr>
            <a:r>
              <a:rPr b="1" lang="en" sz="1800">
                <a:solidFill>
                  <a:schemeClr val="dk1"/>
                </a:solidFill>
                <a:latin typeface="Open Sans"/>
                <a:ea typeface="Open Sans"/>
                <a:cs typeface="Open Sans"/>
                <a:sym typeface="Open Sans"/>
              </a:rPr>
              <a:t>Method 5:</a:t>
            </a:r>
            <a:r>
              <a:rPr lang="en">
                <a:solidFill>
                  <a:schemeClr val="dk1"/>
                </a:solidFill>
              </a:rPr>
              <a:t> </a:t>
            </a:r>
          </a:p>
          <a:p>
            <a:pPr lvl="0" rtl="0">
              <a:spcBef>
                <a:spcPts val="0"/>
              </a:spcBef>
              <a:buNone/>
            </a:pPr>
            <a:r>
              <a:rPr lang="en">
                <a:solidFill>
                  <a:srgbClr val="2A73CC"/>
                </a:solidFill>
              </a:rPr>
              <a:t>Make-Your-Own-Instrument!</a:t>
            </a:r>
          </a:p>
        </p:txBody>
      </p:sp>
      <p:sp>
        <p:nvSpPr>
          <p:cNvPr id="1300" name="Shape 1300"/>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1301" name="Shape 1301"/>
          <p:cNvSpPr txBox="1"/>
          <p:nvPr>
            <p:ph idx="1" type="body"/>
          </p:nvPr>
        </p:nvSpPr>
        <p:spPr>
          <a:xfrm>
            <a:off x="1787100" y="1363700"/>
            <a:ext cx="7299900" cy="1198800"/>
          </a:xfrm>
          <a:prstGeom prst="rect">
            <a:avLst/>
          </a:prstGeom>
        </p:spPr>
        <p:txBody>
          <a:bodyPr anchorCtr="0" anchor="t" bIns="91425" lIns="91425" rIns="91425" tIns="91425">
            <a:noAutofit/>
          </a:bodyPr>
          <a:lstStyle/>
          <a:p>
            <a:pPr lvl="0" rtl="0">
              <a:spcBef>
                <a:spcPts val="0"/>
              </a:spcBef>
              <a:buNone/>
            </a:pPr>
            <a:r>
              <a:t/>
            </a:r>
            <a:endParaRPr b="1" sz="2400">
              <a:solidFill>
                <a:schemeClr val="dk1"/>
              </a:solidFill>
            </a:endParaRPr>
          </a:p>
          <a:p>
            <a:pPr lvl="0" rtl="0">
              <a:spcBef>
                <a:spcPts val="0"/>
              </a:spcBef>
              <a:buNone/>
            </a:pPr>
            <a:r>
              <a:t/>
            </a:r>
            <a:endParaRPr b="1" sz="2400">
              <a:solidFill>
                <a:schemeClr val="dk1"/>
              </a:solidFill>
            </a:endParaRPr>
          </a:p>
        </p:txBody>
      </p:sp>
      <p:sp>
        <p:nvSpPr>
          <p:cNvPr id="1302" name="Shape 1302"/>
          <p:cNvSpPr/>
          <p:nvPr/>
        </p:nvSpPr>
        <p:spPr>
          <a:xfrm rot="-5400000">
            <a:off x="1151304" y="5698358"/>
            <a:ext cx="138300" cy="68100"/>
          </a:xfrm>
          <a:prstGeom prst="triangle">
            <a:avLst>
              <a:gd fmla="val 50000" name="adj"/>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1303" name="Shape 1303"/>
          <p:cNvSpPr txBox="1"/>
          <p:nvPr/>
        </p:nvSpPr>
        <p:spPr>
          <a:xfrm>
            <a:off x="-1" y="1139066"/>
            <a:ext cx="1241700" cy="1198800"/>
          </a:xfrm>
          <a:prstGeom prst="rect">
            <a:avLst/>
          </a:prstGeom>
          <a:noFill/>
          <a:ln>
            <a:noFill/>
          </a:ln>
        </p:spPr>
        <p:txBody>
          <a:bodyPr anchorCtr="0" anchor="t" bIns="91425" lIns="91425" rIns="91425" tIns="91425">
            <a:noAutofit/>
          </a:bodyPr>
          <a:lstStyle/>
          <a:p>
            <a:pPr lvl="0" rtl="0" algn="r">
              <a:spcBef>
                <a:spcPts val="0"/>
              </a:spcBef>
              <a:buNone/>
            </a:pPr>
            <a:r>
              <a:rPr b="1" lang="en" sz="1000">
                <a:solidFill>
                  <a:srgbClr val="FFFFFF"/>
                </a:solidFill>
                <a:latin typeface="Open Sans"/>
                <a:ea typeface="Open Sans"/>
                <a:cs typeface="Open Sans"/>
                <a:sym typeface="Open Sans"/>
              </a:rPr>
              <a:t>Method 1: </a:t>
            </a:r>
            <a:r>
              <a:rPr lang="en" sz="1000">
                <a:solidFill>
                  <a:srgbClr val="FFFFFF"/>
                </a:solidFill>
                <a:latin typeface="Open Sans"/>
                <a:ea typeface="Open Sans"/>
                <a:cs typeface="Open Sans"/>
                <a:sym typeface="Open Sans"/>
              </a:rPr>
              <a:t>Controlled Regression</a:t>
            </a:r>
          </a:p>
        </p:txBody>
      </p:sp>
      <p:sp>
        <p:nvSpPr>
          <p:cNvPr id="1304" name="Shape 1304"/>
          <p:cNvSpPr txBox="1"/>
          <p:nvPr/>
        </p:nvSpPr>
        <p:spPr>
          <a:xfrm>
            <a:off x="17927" y="2257500"/>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2: </a:t>
            </a:r>
            <a:r>
              <a:rPr lang="en" sz="1000">
                <a:solidFill>
                  <a:srgbClr val="FFFFFF"/>
                </a:solidFill>
                <a:latin typeface="Open Sans"/>
                <a:ea typeface="Open Sans"/>
                <a:cs typeface="Open Sans"/>
                <a:sym typeface="Open Sans"/>
              </a:rPr>
              <a:t>Regression Discontinuity Design</a:t>
            </a:r>
          </a:p>
        </p:txBody>
      </p:sp>
      <p:sp>
        <p:nvSpPr>
          <p:cNvPr id="1305" name="Shape 1305"/>
          <p:cNvSpPr txBox="1"/>
          <p:nvPr/>
        </p:nvSpPr>
        <p:spPr>
          <a:xfrm>
            <a:off x="17927" y="3375963"/>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3: </a:t>
            </a:r>
            <a:r>
              <a:rPr lang="en" sz="1000">
                <a:solidFill>
                  <a:srgbClr val="FFFFFF"/>
                </a:solidFill>
                <a:latin typeface="Open Sans"/>
                <a:ea typeface="Open Sans"/>
                <a:cs typeface="Open Sans"/>
                <a:sym typeface="Open Sans"/>
              </a:rPr>
              <a:t>Difference-in-</a:t>
            </a:r>
            <a:br>
              <a:rPr lang="en" sz="1000">
                <a:solidFill>
                  <a:srgbClr val="FFFFFF"/>
                </a:solidFill>
                <a:latin typeface="Open Sans"/>
                <a:ea typeface="Open Sans"/>
                <a:cs typeface="Open Sans"/>
                <a:sym typeface="Open Sans"/>
              </a:rPr>
            </a:br>
            <a:r>
              <a:rPr lang="en" sz="1000">
                <a:solidFill>
                  <a:srgbClr val="FFFFFF"/>
                </a:solidFill>
                <a:latin typeface="Open Sans"/>
                <a:ea typeface="Open Sans"/>
                <a:cs typeface="Open Sans"/>
                <a:sym typeface="Open Sans"/>
              </a:rPr>
              <a:t>Differences</a:t>
            </a:r>
          </a:p>
          <a:p>
            <a:pPr lvl="0" rtl="0" algn="r">
              <a:spcBef>
                <a:spcPts val="0"/>
              </a:spcBef>
              <a:buNone/>
            </a:pPr>
            <a:r>
              <a:t/>
            </a:r>
            <a:endParaRPr b="1" sz="1000">
              <a:solidFill>
                <a:srgbClr val="FFFFFF"/>
              </a:solidFill>
              <a:latin typeface="Open Sans"/>
              <a:ea typeface="Open Sans"/>
              <a:cs typeface="Open Sans"/>
              <a:sym typeface="Open Sans"/>
            </a:endParaRPr>
          </a:p>
        </p:txBody>
      </p:sp>
      <p:sp>
        <p:nvSpPr>
          <p:cNvPr id="1306" name="Shape 1306"/>
          <p:cNvSpPr txBox="1"/>
          <p:nvPr/>
        </p:nvSpPr>
        <p:spPr>
          <a:xfrm>
            <a:off x="7671" y="4494427"/>
            <a:ext cx="1231500" cy="1198800"/>
          </a:xfrm>
          <a:prstGeom prst="rect">
            <a:avLst/>
          </a:prstGeom>
          <a:noFill/>
          <a:ln>
            <a:noFill/>
          </a:ln>
        </p:spPr>
        <p:txBody>
          <a:bodyPr anchorCtr="0" anchor="t" bIns="91425" lIns="91425" rIns="91425" tIns="91425">
            <a:noAutofit/>
          </a:bodyPr>
          <a:lstStyle/>
          <a:p>
            <a:pPr lvl="0" rtl="0" algn="r">
              <a:spcBef>
                <a:spcPts val="0"/>
              </a:spcBef>
              <a:buClr>
                <a:schemeClr val="dk1"/>
              </a:buClr>
              <a:buSzPct val="110000"/>
              <a:buFont typeface="Arial"/>
              <a:buNone/>
            </a:pPr>
            <a:r>
              <a:rPr b="1" lang="en" sz="1000">
                <a:solidFill>
                  <a:srgbClr val="FFFFFF"/>
                </a:solidFill>
                <a:latin typeface="Open Sans"/>
                <a:ea typeface="Open Sans"/>
                <a:cs typeface="Open Sans"/>
                <a:sym typeface="Open Sans"/>
              </a:rPr>
              <a:t>Method 4: </a:t>
            </a:r>
            <a:r>
              <a:rPr lang="en" sz="1000">
                <a:solidFill>
                  <a:srgbClr val="FFFFFF"/>
                </a:solidFill>
                <a:latin typeface="Open Sans"/>
                <a:ea typeface="Open Sans"/>
                <a:cs typeface="Open Sans"/>
                <a:sym typeface="Open Sans"/>
              </a:rPr>
              <a:t>Fixed Effects Regression</a:t>
            </a:r>
          </a:p>
          <a:p>
            <a:pPr lvl="0" rtl="0" algn="r">
              <a:spcBef>
                <a:spcPts val="0"/>
              </a:spcBef>
              <a:buNone/>
            </a:pPr>
            <a:r>
              <a:t/>
            </a:r>
            <a:endParaRPr b="1" sz="1000">
              <a:solidFill>
                <a:srgbClr val="FFFFFF"/>
              </a:solidFill>
              <a:latin typeface="Open Sans"/>
              <a:ea typeface="Open Sans"/>
              <a:cs typeface="Open Sans"/>
              <a:sym typeface="Open Sans"/>
            </a:endParaRPr>
          </a:p>
        </p:txBody>
      </p:sp>
      <p:sp>
        <p:nvSpPr>
          <p:cNvPr id="1307" name="Shape 1307"/>
          <p:cNvSpPr txBox="1"/>
          <p:nvPr/>
        </p:nvSpPr>
        <p:spPr>
          <a:xfrm>
            <a:off x="0" y="5498600"/>
            <a:ext cx="1242300" cy="1198800"/>
          </a:xfrm>
          <a:prstGeom prst="rect">
            <a:avLst/>
          </a:prstGeom>
          <a:noFill/>
          <a:ln>
            <a:noFill/>
          </a:ln>
        </p:spPr>
        <p:txBody>
          <a:bodyPr anchorCtr="0" anchor="t" bIns="91425" lIns="91425" rIns="91425" tIns="91425">
            <a:noAutofit/>
          </a:bodyPr>
          <a:lstStyle/>
          <a:p>
            <a:pPr lvl="0" rtl="0" algn="r">
              <a:spcBef>
                <a:spcPts val="0"/>
              </a:spcBef>
              <a:buNone/>
            </a:pPr>
            <a:r>
              <a:rPr b="1" lang="en" sz="1000">
                <a:solidFill>
                  <a:srgbClr val="FFFFFF"/>
                </a:solidFill>
                <a:latin typeface="Open Sans"/>
                <a:ea typeface="Open Sans"/>
                <a:cs typeface="Open Sans"/>
                <a:sym typeface="Open Sans"/>
              </a:rPr>
              <a:t>Method 5: </a:t>
            </a:r>
            <a:r>
              <a:rPr lang="en" sz="1000">
                <a:solidFill>
                  <a:srgbClr val="FFFFFF"/>
                </a:solidFill>
                <a:latin typeface="Open Sans"/>
                <a:ea typeface="Open Sans"/>
                <a:cs typeface="Open Sans"/>
                <a:sym typeface="Open Sans"/>
              </a:rPr>
              <a:t>Instrumental Variables</a:t>
            </a:r>
            <a:r>
              <a:rPr b="1" lang="en" sz="1000">
                <a:solidFill>
                  <a:srgbClr val="FFFFFF"/>
                </a:solidFill>
                <a:latin typeface="Open Sans"/>
                <a:ea typeface="Open Sans"/>
                <a:cs typeface="Open Sans"/>
                <a:sym typeface="Open Sans"/>
              </a:rPr>
              <a:t> </a:t>
            </a:r>
          </a:p>
        </p:txBody>
      </p:sp>
      <p:sp>
        <p:nvSpPr>
          <p:cNvPr id="1308" name="Shape 1308"/>
          <p:cNvSpPr/>
          <p:nvPr/>
        </p:nvSpPr>
        <p:spPr>
          <a:xfrm>
            <a:off x="1447400" y="2913525"/>
            <a:ext cx="1482722" cy="3510933"/>
          </a:xfrm>
          <a:custGeom>
            <a:pathLst>
              <a:path extrusionOk="0" h="54713" w="25999">
                <a:moveTo>
                  <a:pt x="12966" y="2173"/>
                </a:moveTo>
                <a:lnTo>
                  <a:pt x="13169" y="2240"/>
                </a:lnTo>
                <a:lnTo>
                  <a:pt x="13373" y="2308"/>
                </a:lnTo>
                <a:lnTo>
                  <a:pt x="13441" y="2512"/>
                </a:lnTo>
                <a:lnTo>
                  <a:pt x="13509" y="2716"/>
                </a:lnTo>
                <a:lnTo>
                  <a:pt x="13441" y="2919"/>
                </a:lnTo>
                <a:lnTo>
                  <a:pt x="13373" y="3123"/>
                </a:lnTo>
                <a:lnTo>
                  <a:pt x="13169" y="3191"/>
                </a:lnTo>
                <a:lnTo>
                  <a:pt x="12966" y="3259"/>
                </a:lnTo>
                <a:lnTo>
                  <a:pt x="12762" y="3191"/>
                </a:lnTo>
                <a:lnTo>
                  <a:pt x="12626" y="3123"/>
                </a:lnTo>
                <a:lnTo>
                  <a:pt x="12491" y="2919"/>
                </a:lnTo>
                <a:lnTo>
                  <a:pt x="12423" y="2716"/>
                </a:lnTo>
                <a:lnTo>
                  <a:pt x="12491" y="2512"/>
                </a:lnTo>
                <a:lnTo>
                  <a:pt x="12626" y="2308"/>
                </a:lnTo>
                <a:lnTo>
                  <a:pt x="12762" y="2240"/>
                </a:lnTo>
                <a:lnTo>
                  <a:pt x="12966" y="2173"/>
                </a:lnTo>
                <a:close/>
                <a:moveTo>
                  <a:pt x="14934" y="4480"/>
                </a:moveTo>
                <a:lnTo>
                  <a:pt x="15002" y="4548"/>
                </a:lnTo>
                <a:lnTo>
                  <a:pt x="15070" y="4684"/>
                </a:lnTo>
                <a:lnTo>
                  <a:pt x="15138" y="4752"/>
                </a:lnTo>
                <a:lnTo>
                  <a:pt x="15070" y="4888"/>
                </a:lnTo>
                <a:lnTo>
                  <a:pt x="15002" y="5024"/>
                </a:lnTo>
                <a:lnTo>
                  <a:pt x="14934" y="5024"/>
                </a:lnTo>
                <a:lnTo>
                  <a:pt x="14799" y="5091"/>
                </a:lnTo>
                <a:lnTo>
                  <a:pt x="11065" y="5091"/>
                </a:lnTo>
                <a:lnTo>
                  <a:pt x="10929" y="5024"/>
                </a:lnTo>
                <a:lnTo>
                  <a:pt x="10861" y="5024"/>
                </a:lnTo>
                <a:lnTo>
                  <a:pt x="10794" y="4888"/>
                </a:lnTo>
                <a:lnTo>
                  <a:pt x="10726" y="4752"/>
                </a:lnTo>
                <a:lnTo>
                  <a:pt x="10794" y="4684"/>
                </a:lnTo>
                <a:lnTo>
                  <a:pt x="10861" y="4548"/>
                </a:lnTo>
                <a:lnTo>
                  <a:pt x="10929" y="4480"/>
                </a:lnTo>
                <a:close/>
                <a:moveTo>
                  <a:pt x="23963" y="7807"/>
                </a:moveTo>
                <a:lnTo>
                  <a:pt x="23963" y="7875"/>
                </a:lnTo>
                <a:lnTo>
                  <a:pt x="23963" y="46771"/>
                </a:lnTo>
                <a:lnTo>
                  <a:pt x="23963" y="46838"/>
                </a:lnTo>
                <a:lnTo>
                  <a:pt x="1969" y="46838"/>
                </a:lnTo>
                <a:lnTo>
                  <a:pt x="1969" y="46771"/>
                </a:lnTo>
                <a:lnTo>
                  <a:pt x="1969" y="7875"/>
                </a:lnTo>
                <a:lnTo>
                  <a:pt x="1969" y="7807"/>
                </a:lnTo>
                <a:close/>
                <a:moveTo>
                  <a:pt x="12558" y="48536"/>
                </a:moveTo>
                <a:lnTo>
                  <a:pt x="12151" y="48671"/>
                </a:lnTo>
                <a:lnTo>
                  <a:pt x="11812" y="48875"/>
                </a:lnTo>
                <a:lnTo>
                  <a:pt x="11472" y="49146"/>
                </a:lnTo>
                <a:lnTo>
                  <a:pt x="11269" y="49418"/>
                </a:lnTo>
                <a:lnTo>
                  <a:pt x="11065" y="49825"/>
                </a:lnTo>
                <a:lnTo>
                  <a:pt x="10929" y="50165"/>
                </a:lnTo>
                <a:lnTo>
                  <a:pt x="10861" y="50640"/>
                </a:lnTo>
                <a:lnTo>
                  <a:pt x="10929" y="51047"/>
                </a:lnTo>
                <a:lnTo>
                  <a:pt x="11065" y="51454"/>
                </a:lnTo>
                <a:lnTo>
                  <a:pt x="11269" y="51794"/>
                </a:lnTo>
                <a:lnTo>
                  <a:pt x="11472" y="52065"/>
                </a:lnTo>
                <a:lnTo>
                  <a:pt x="11812" y="52337"/>
                </a:lnTo>
                <a:lnTo>
                  <a:pt x="12151" y="52541"/>
                </a:lnTo>
                <a:lnTo>
                  <a:pt x="12558" y="52676"/>
                </a:lnTo>
                <a:lnTo>
                  <a:pt x="12966" y="52744"/>
                </a:lnTo>
                <a:lnTo>
                  <a:pt x="13373" y="52676"/>
                </a:lnTo>
                <a:lnTo>
                  <a:pt x="13780" y="52541"/>
                </a:lnTo>
                <a:lnTo>
                  <a:pt x="14120" y="52337"/>
                </a:lnTo>
                <a:lnTo>
                  <a:pt x="14459" y="52065"/>
                </a:lnTo>
                <a:lnTo>
                  <a:pt x="14731" y="51794"/>
                </a:lnTo>
                <a:lnTo>
                  <a:pt x="14934" y="51454"/>
                </a:lnTo>
                <a:lnTo>
                  <a:pt x="15002" y="51047"/>
                </a:lnTo>
                <a:lnTo>
                  <a:pt x="15070" y="50640"/>
                </a:lnTo>
                <a:lnTo>
                  <a:pt x="15002" y="50165"/>
                </a:lnTo>
                <a:lnTo>
                  <a:pt x="14934" y="49825"/>
                </a:lnTo>
                <a:lnTo>
                  <a:pt x="14731" y="49418"/>
                </a:lnTo>
                <a:lnTo>
                  <a:pt x="14459" y="49146"/>
                </a:lnTo>
                <a:lnTo>
                  <a:pt x="14120" y="48875"/>
                </a:lnTo>
                <a:lnTo>
                  <a:pt x="13780" y="48671"/>
                </a:lnTo>
                <a:lnTo>
                  <a:pt x="13373" y="48536"/>
                </a:lnTo>
                <a:close/>
                <a:moveTo>
                  <a:pt x="12966" y="48332"/>
                </a:moveTo>
                <a:lnTo>
                  <a:pt x="13441" y="48400"/>
                </a:lnTo>
                <a:lnTo>
                  <a:pt x="13848" y="48536"/>
                </a:lnTo>
                <a:lnTo>
                  <a:pt x="14256" y="48739"/>
                </a:lnTo>
                <a:lnTo>
                  <a:pt x="14595" y="49011"/>
                </a:lnTo>
                <a:lnTo>
                  <a:pt x="14866" y="49350"/>
                </a:lnTo>
                <a:lnTo>
                  <a:pt x="15070" y="49757"/>
                </a:lnTo>
                <a:lnTo>
                  <a:pt x="15206" y="50165"/>
                </a:lnTo>
                <a:lnTo>
                  <a:pt x="15274" y="50640"/>
                </a:lnTo>
                <a:lnTo>
                  <a:pt x="15206" y="51047"/>
                </a:lnTo>
                <a:lnTo>
                  <a:pt x="15070" y="51522"/>
                </a:lnTo>
                <a:lnTo>
                  <a:pt x="14866" y="51862"/>
                </a:lnTo>
                <a:lnTo>
                  <a:pt x="14595" y="52201"/>
                </a:lnTo>
                <a:lnTo>
                  <a:pt x="14256" y="52473"/>
                </a:lnTo>
                <a:lnTo>
                  <a:pt x="13848" y="52676"/>
                </a:lnTo>
                <a:lnTo>
                  <a:pt x="13441" y="52812"/>
                </a:lnTo>
                <a:lnTo>
                  <a:pt x="12966" y="52880"/>
                </a:lnTo>
                <a:lnTo>
                  <a:pt x="12558" y="52812"/>
                </a:lnTo>
                <a:lnTo>
                  <a:pt x="12083" y="52676"/>
                </a:lnTo>
                <a:lnTo>
                  <a:pt x="11744" y="52473"/>
                </a:lnTo>
                <a:lnTo>
                  <a:pt x="11404" y="52201"/>
                </a:lnTo>
                <a:lnTo>
                  <a:pt x="11133" y="51862"/>
                </a:lnTo>
                <a:lnTo>
                  <a:pt x="10929" y="51522"/>
                </a:lnTo>
                <a:lnTo>
                  <a:pt x="10794" y="51047"/>
                </a:lnTo>
                <a:lnTo>
                  <a:pt x="10726" y="50640"/>
                </a:lnTo>
                <a:lnTo>
                  <a:pt x="10794" y="50165"/>
                </a:lnTo>
                <a:lnTo>
                  <a:pt x="10929" y="49757"/>
                </a:lnTo>
                <a:lnTo>
                  <a:pt x="11133" y="49350"/>
                </a:lnTo>
                <a:lnTo>
                  <a:pt x="11404" y="49011"/>
                </a:lnTo>
                <a:lnTo>
                  <a:pt x="11744" y="48739"/>
                </a:lnTo>
                <a:lnTo>
                  <a:pt x="12083" y="48536"/>
                </a:lnTo>
                <a:lnTo>
                  <a:pt x="12558" y="48400"/>
                </a:lnTo>
                <a:lnTo>
                  <a:pt x="12966" y="48332"/>
                </a:lnTo>
                <a:close/>
                <a:moveTo>
                  <a:pt x="3938" y="679"/>
                </a:moveTo>
                <a:lnTo>
                  <a:pt x="3259" y="747"/>
                </a:lnTo>
                <a:lnTo>
                  <a:pt x="2648" y="951"/>
                </a:lnTo>
                <a:lnTo>
                  <a:pt x="2105" y="1222"/>
                </a:lnTo>
                <a:lnTo>
                  <a:pt x="1630" y="1629"/>
                </a:lnTo>
                <a:lnTo>
                  <a:pt x="1290" y="2105"/>
                </a:lnTo>
                <a:lnTo>
                  <a:pt x="951" y="2648"/>
                </a:lnTo>
                <a:lnTo>
                  <a:pt x="747" y="3259"/>
                </a:lnTo>
                <a:lnTo>
                  <a:pt x="747" y="3870"/>
                </a:lnTo>
                <a:lnTo>
                  <a:pt x="747" y="50776"/>
                </a:lnTo>
                <a:lnTo>
                  <a:pt x="747" y="51387"/>
                </a:lnTo>
                <a:lnTo>
                  <a:pt x="951" y="51997"/>
                </a:lnTo>
                <a:lnTo>
                  <a:pt x="1290" y="52541"/>
                </a:lnTo>
                <a:lnTo>
                  <a:pt x="1630" y="53016"/>
                </a:lnTo>
                <a:lnTo>
                  <a:pt x="2105" y="53423"/>
                </a:lnTo>
                <a:lnTo>
                  <a:pt x="2648" y="53695"/>
                </a:lnTo>
                <a:lnTo>
                  <a:pt x="3259" y="53898"/>
                </a:lnTo>
                <a:lnTo>
                  <a:pt x="3938" y="53966"/>
                </a:lnTo>
                <a:lnTo>
                  <a:pt x="22062" y="53966"/>
                </a:lnTo>
                <a:lnTo>
                  <a:pt x="22741" y="53898"/>
                </a:lnTo>
                <a:lnTo>
                  <a:pt x="23352" y="53695"/>
                </a:lnTo>
                <a:lnTo>
                  <a:pt x="23895" y="53423"/>
                </a:lnTo>
                <a:lnTo>
                  <a:pt x="24370" y="53016"/>
                </a:lnTo>
                <a:lnTo>
                  <a:pt x="24709" y="52541"/>
                </a:lnTo>
                <a:lnTo>
                  <a:pt x="25049" y="51997"/>
                </a:lnTo>
                <a:lnTo>
                  <a:pt x="25252" y="51387"/>
                </a:lnTo>
                <a:lnTo>
                  <a:pt x="25320" y="50776"/>
                </a:lnTo>
                <a:lnTo>
                  <a:pt x="25320" y="3870"/>
                </a:lnTo>
                <a:lnTo>
                  <a:pt x="25252" y="3259"/>
                </a:lnTo>
                <a:lnTo>
                  <a:pt x="25049" y="2648"/>
                </a:lnTo>
                <a:lnTo>
                  <a:pt x="24709" y="2105"/>
                </a:lnTo>
                <a:lnTo>
                  <a:pt x="24370" y="1629"/>
                </a:lnTo>
                <a:lnTo>
                  <a:pt x="23895" y="1222"/>
                </a:lnTo>
                <a:lnTo>
                  <a:pt x="23352" y="951"/>
                </a:lnTo>
                <a:lnTo>
                  <a:pt x="22741" y="747"/>
                </a:lnTo>
                <a:lnTo>
                  <a:pt x="22062" y="679"/>
                </a:lnTo>
                <a:close/>
                <a:moveTo>
                  <a:pt x="22062" y="543"/>
                </a:moveTo>
                <a:lnTo>
                  <a:pt x="22741" y="611"/>
                </a:lnTo>
                <a:lnTo>
                  <a:pt x="23419" y="815"/>
                </a:lnTo>
                <a:lnTo>
                  <a:pt x="23963" y="1086"/>
                </a:lnTo>
                <a:lnTo>
                  <a:pt x="24438" y="1494"/>
                </a:lnTo>
                <a:lnTo>
                  <a:pt x="24845" y="2037"/>
                </a:lnTo>
                <a:lnTo>
                  <a:pt x="25184" y="2580"/>
                </a:lnTo>
                <a:lnTo>
                  <a:pt x="25388" y="3191"/>
                </a:lnTo>
                <a:lnTo>
                  <a:pt x="25456" y="3870"/>
                </a:lnTo>
                <a:lnTo>
                  <a:pt x="25456" y="50776"/>
                </a:lnTo>
                <a:lnTo>
                  <a:pt x="25388" y="51454"/>
                </a:lnTo>
                <a:lnTo>
                  <a:pt x="25184" y="52065"/>
                </a:lnTo>
                <a:lnTo>
                  <a:pt x="24845" y="52676"/>
                </a:lnTo>
                <a:lnTo>
                  <a:pt x="24438" y="53151"/>
                </a:lnTo>
                <a:lnTo>
                  <a:pt x="23963" y="53559"/>
                </a:lnTo>
                <a:lnTo>
                  <a:pt x="23419" y="53898"/>
                </a:lnTo>
                <a:lnTo>
                  <a:pt x="22741" y="54102"/>
                </a:lnTo>
                <a:lnTo>
                  <a:pt x="22062" y="54170"/>
                </a:lnTo>
                <a:lnTo>
                  <a:pt x="3938" y="54170"/>
                </a:lnTo>
                <a:lnTo>
                  <a:pt x="3259" y="54102"/>
                </a:lnTo>
                <a:lnTo>
                  <a:pt x="2580" y="53898"/>
                </a:lnTo>
                <a:lnTo>
                  <a:pt x="2037" y="53559"/>
                </a:lnTo>
                <a:lnTo>
                  <a:pt x="1562" y="53151"/>
                </a:lnTo>
                <a:lnTo>
                  <a:pt x="1154" y="52676"/>
                </a:lnTo>
                <a:lnTo>
                  <a:pt x="815" y="52065"/>
                </a:lnTo>
                <a:lnTo>
                  <a:pt x="611" y="51454"/>
                </a:lnTo>
                <a:lnTo>
                  <a:pt x="543" y="50776"/>
                </a:lnTo>
                <a:lnTo>
                  <a:pt x="543" y="3870"/>
                </a:lnTo>
                <a:lnTo>
                  <a:pt x="611" y="3191"/>
                </a:lnTo>
                <a:lnTo>
                  <a:pt x="815" y="2580"/>
                </a:lnTo>
                <a:lnTo>
                  <a:pt x="1154" y="2037"/>
                </a:lnTo>
                <a:lnTo>
                  <a:pt x="1562" y="1494"/>
                </a:lnTo>
                <a:lnTo>
                  <a:pt x="2037" y="1086"/>
                </a:lnTo>
                <a:lnTo>
                  <a:pt x="2580" y="815"/>
                </a:lnTo>
                <a:lnTo>
                  <a:pt x="3259" y="611"/>
                </a:lnTo>
                <a:lnTo>
                  <a:pt x="3938" y="543"/>
                </a:lnTo>
                <a:close/>
                <a:moveTo>
                  <a:pt x="3938" y="0"/>
                </a:moveTo>
                <a:lnTo>
                  <a:pt x="3123" y="68"/>
                </a:lnTo>
                <a:lnTo>
                  <a:pt x="2444" y="272"/>
                </a:lnTo>
                <a:lnTo>
                  <a:pt x="1765" y="611"/>
                </a:lnTo>
                <a:lnTo>
                  <a:pt x="1154" y="1154"/>
                </a:lnTo>
                <a:lnTo>
                  <a:pt x="679" y="1697"/>
                </a:lnTo>
                <a:lnTo>
                  <a:pt x="272" y="2376"/>
                </a:lnTo>
                <a:lnTo>
                  <a:pt x="68" y="3123"/>
                </a:lnTo>
                <a:lnTo>
                  <a:pt x="0" y="3870"/>
                </a:lnTo>
                <a:lnTo>
                  <a:pt x="0" y="50776"/>
                </a:lnTo>
                <a:lnTo>
                  <a:pt x="68" y="51522"/>
                </a:lnTo>
                <a:lnTo>
                  <a:pt x="272" y="52269"/>
                </a:lnTo>
                <a:lnTo>
                  <a:pt x="679" y="52948"/>
                </a:lnTo>
                <a:lnTo>
                  <a:pt x="1154" y="53559"/>
                </a:lnTo>
                <a:lnTo>
                  <a:pt x="1765" y="54034"/>
                </a:lnTo>
                <a:lnTo>
                  <a:pt x="2444" y="54373"/>
                </a:lnTo>
                <a:lnTo>
                  <a:pt x="3123" y="54645"/>
                </a:lnTo>
                <a:lnTo>
                  <a:pt x="3938" y="54713"/>
                </a:lnTo>
                <a:lnTo>
                  <a:pt x="22062" y="54713"/>
                </a:lnTo>
                <a:lnTo>
                  <a:pt x="22876" y="54645"/>
                </a:lnTo>
                <a:lnTo>
                  <a:pt x="23555" y="54373"/>
                </a:lnTo>
                <a:lnTo>
                  <a:pt x="24234" y="54034"/>
                </a:lnTo>
                <a:lnTo>
                  <a:pt x="24845" y="53559"/>
                </a:lnTo>
                <a:lnTo>
                  <a:pt x="25320" y="52948"/>
                </a:lnTo>
                <a:lnTo>
                  <a:pt x="25727" y="52269"/>
                </a:lnTo>
                <a:lnTo>
                  <a:pt x="25931" y="51522"/>
                </a:lnTo>
                <a:lnTo>
                  <a:pt x="25999" y="50776"/>
                </a:lnTo>
                <a:lnTo>
                  <a:pt x="25999" y="3870"/>
                </a:lnTo>
                <a:lnTo>
                  <a:pt x="25931" y="3123"/>
                </a:lnTo>
                <a:lnTo>
                  <a:pt x="25727" y="2376"/>
                </a:lnTo>
                <a:lnTo>
                  <a:pt x="25320" y="1697"/>
                </a:lnTo>
                <a:lnTo>
                  <a:pt x="24845" y="1154"/>
                </a:lnTo>
                <a:lnTo>
                  <a:pt x="24234" y="611"/>
                </a:lnTo>
                <a:lnTo>
                  <a:pt x="23555" y="272"/>
                </a:lnTo>
                <a:lnTo>
                  <a:pt x="22876" y="68"/>
                </a:lnTo>
                <a:lnTo>
                  <a:pt x="22062" y="0"/>
                </a:lnTo>
                <a:close/>
              </a:path>
            </a:pathLst>
          </a:cu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latin typeface="Titillium Web"/>
              <a:ea typeface="Titillium Web"/>
              <a:cs typeface="Titillium Web"/>
              <a:sym typeface="Titillium Web"/>
            </a:endParaRPr>
          </a:p>
        </p:txBody>
      </p:sp>
      <p:pic>
        <p:nvPicPr>
          <p:cNvPr descr="1-Content@2x.png" id="1309" name="Shape 1309"/>
          <p:cNvPicPr preferRelativeResize="0"/>
          <p:nvPr/>
        </p:nvPicPr>
        <p:blipFill>
          <a:blip r:embed="rId3">
            <a:alphaModFix/>
          </a:blip>
          <a:stretch>
            <a:fillRect/>
          </a:stretch>
        </p:blipFill>
        <p:spPr>
          <a:xfrm>
            <a:off x="1518681" y="3407881"/>
            <a:ext cx="1315801" cy="2522163"/>
          </a:xfrm>
          <a:prstGeom prst="rect">
            <a:avLst/>
          </a:prstGeom>
          <a:noFill/>
          <a:ln>
            <a:noFill/>
          </a:ln>
        </p:spPr>
      </p:pic>
      <p:sp>
        <p:nvSpPr>
          <p:cNvPr id="1310" name="Shape 1310"/>
          <p:cNvSpPr txBox="1"/>
          <p:nvPr/>
        </p:nvSpPr>
        <p:spPr>
          <a:xfrm>
            <a:off x="6622225" y="3710950"/>
            <a:ext cx="2415300" cy="1400100"/>
          </a:xfrm>
          <a:prstGeom prst="rect">
            <a:avLst/>
          </a:prstGeom>
          <a:noFill/>
          <a:ln>
            <a:noFill/>
          </a:ln>
        </p:spPr>
        <p:txBody>
          <a:bodyPr anchorCtr="0" anchor="t" bIns="91425" lIns="91425" rIns="91425" tIns="91425">
            <a:noAutofit/>
          </a:bodyPr>
          <a:lstStyle/>
          <a:p>
            <a:pPr lvl="0" rtl="0" algn="ctr">
              <a:spcBef>
                <a:spcPts val="0"/>
              </a:spcBef>
              <a:buNone/>
            </a:pPr>
            <a:r>
              <a:rPr b="1" lang="en" sz="2200">
                <a:latin typeface="Open Sans"/>
                <a:ea typeface="Open Sans"/>
                <a:cs typeface="Open Sans"/>
                <a:sym typeface="Open Sans"/>
              </a:rPr>
              <a:t>Instrumental variables </a:t>
            </a:r>
            <a:r>
              <a:rPr b="1" lang="en" sz="2200">
                <a:latin typeface="Open Sans"/>
                <a:ea typeface="Open Sans"/>
                <a:cs typeface="Open Sans"/>
                <a:sym typeface="Open Sans"/>
              </a:rPr>
              <a:t>via </a:t>
            </a:r>
            <a:r>
              <a:rPr b="1" i="1" lang="en" sz="2200">
                <a:solidFill>
                  <a:srgbClr val="3279CB"/>
                </a:solidFill>
                <a:latin typeface="Open Sans"/>
                <a:ea typeface="Open Sans"/>
                <a:cs typeface="Open Sans"/>
                <a:sym typeface="Open Sans"/>
              </a:rPr>
              <a:t>randomized encouragement</a:t>
            </a:r>
          </a:p>
        </p:txBody>
      </p:sp>
      <p:pic>
        <p:nvPicPr>
          <p:cNvPr id="1311" name="Shape 1311"/>
          <p:cNvPicPr preferRelativeResize="0"/>
          <p:nvPr/>
        </p:nvPicPr>
        <p:blipFill>
          <a:blip r:embed="rId4">
            <a:alphaModFix/>
          </a:blip>
          <a:stretch>
            <a:fillRect/>
          </a:stretch>
        </p:blipFill>
        <p:spPr>
          <a:xfrm>
            <a:off x="3344411" y="3100225"/>
            <a:ext cx="2995817" cy="3137524"/>
          </a:xfrm>
          <a:prstGeom prst="rect">
            <a:avLst/>
          </a:prstGeom>
          <a:noFill/>
          <a:ln cap="flat" cmpd="sng" w="38100">
            <a:solidFill>
              <a:srgbClr val="3279CB"/>
            </a:solidFill>
            <a:prstDash val="solid"/>
            <a:round/>
            <a:headEnd len="med" w="med" type="none"/>
            <a:tailEnd len="med" w="med" type="none"/>
          </a:ln>
        </p:spPr>
      </p:pic>
      <p:sp>
        <p:nvSpPr>
          <p:cNvPr id="1312" name="Shape 1312"/>
          <p:cNvSpPr/>
          <p:nvPr/>
        </p:nvSpPr>
        <p:spPr>
          <a:xfrm rot="5400000">
            <a:off x="6138628" y="4400200"/>
            <a:ext cx="982800" cy="289200"/>
          </a:xfrm>
          <a:prstGeom prst="triangle">
            <a:avLst>
              <a:gd fmla="val 51492" name="adj"/>
            </a:avLst>
          </a:prstGeom>
          <a:solidFill>
            <a:srgbClr val="2A73CC">
              <a:alpha val="68080"/>
            </a:srgbClr>
          </a:solidFill>
          <a:ln>
            <a:noFill/>
          </a:ln>
        </p:spPr>
        <p:txBody>
          <a:bodyPr anchorCtr="0" anchor="ctr" bIns="91425" lIns="91425" rIns="91425" tIns="91425">
            <a:noAutofit/>
          </a:bodyPr>
          <a:lstStyle/>
          <a:p>
            <a:pPr lvl="0">
              <a:spcBef>
                <a:spcPts val="0"/>
              </a:spcBef>
              <a:buNone/>
            </a:pPr>
            <a:r>
              <a:t/>
            </a:r>
            <a:endParaRPr/>
          </a:p>
        </p:txBody>
      </p:sp>
      <p:sp>
        <p:nvSpPr>
          <p:cNvPr id="1313" name="Shape 1313"/>
          <p:cNvSpPr txBox="1"/>
          <p:nvPr/>
        </p:nvSpPr>
        <p:spPr>
          <a:xfrm>
            <a:off x="2909876" y="4330450"/>
            <a:ext cx="344400" cy="524700"/>
          </a:xfrm>
          <a:prstGeom prst="rect">
            <a:avLst/>
          </a:prstGeom>
          <a:noFill/>
          <a:ln>
            <a:noFill/>
          </a:ln>
        </p:spPr>
        <p:txBody>
          <a:bodyPr anchorCtr="0" anchor="t" bIns="91425" lIns="91425" rIns="91425" tIns="91425">
            <a:noAutofit/>
          </a:bodyPr>
          <a:lstStyle/>
          <a:p>
            <a:pPr lvl="0">
              <a:spcBef>
                <a:spcPts val="0"/>
              </a:spcBef>
              <a:buNone/>
            </a:pPr>
            <a:r>
              <a:rPr b="1" lang="en" sz="3000">
                <a:latin typeface="Open Sans"/>
                <a:ea typeface="Open Sans"/>
                <a:cs typeface="Open Sans"/>
                <a:sym typeface="Open Sans"/>
              </a:rPr>
              <a:t>+</a:t>
            </a:r>
          </a:p>
        </p:txBody>
      </p:sp>
      <p:pic>
        <p:nvPicPr>
          <p:cNvPr id="1314" name="Shape 1314"/>
          <p:cNvPicPr preferRelativeResize="0"/>
          <p:nvPr/>
        </p:nvPicPr>
        <p:blipFill>
          <a:blip r:embed="rId5">
            <a:alphaModFix/>
          </a:blip>
          <a:stretch>
            <a:fillRect/>
          </a:stretch>
        </p:blipFill>
        <p:spPr>
          <a:xfrm>
            <a:off x="3254424" y="1550575"/>
            <a:ext cx="3348300" cy="1322181"/>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FEFEF"/>
        </a:solidFill>
      </p:bgPr>
    </p:bg>
    <p:spTree>
      <p:nvGrpSpPr>
        <p:cNvPr id="1318" name="Shape 1318"/>
        <p:cNvGrpSpPr/>
        <p:nvPr/>
      </p:nvGrpSpPr>
      <p:grpSpPr>
        <a:xfrm>
          <a:off x="0" y="0"/>
          <a:ext cx="0" cy="0"/>
          <a:chOff x="0" y="0"/>
          <a:chExt cx="0" cy="0"/>
        </a:xfrm>
      </p:grpSpPr>
      <p:sp>
        <p:nvSpPr>
          <p:cNvPr id="1319" name="Shape 1319"/>
          <p:cNvSpPr/>
          <p:nvPr/>
        </p:nvSpPr>
        <p:spPr>
          <a:xfrm>
            <a:off x="12275" y="0"/>
            <a:ext cx="9144000" cy="3447300"/>
          </a:xfrm>
          <a:prstGeom prst="rect">
            <a:avLst/>
          </a:prstGeom>
          <a:solidFill>
            <a:srgbClr val="F58441"/>
          </a:solidFill>
          <a:ln>
            <a:noFill/>
          </a:ln>
        </p:spPr>
        <p:txBody>
          <a:bodyPr anchorCtr="0" anchor="ctr" bIns="91425" lIns="91425" rIns="91425" tIns="91425">
            <a:noAutofit/>
          </a:bodyPr>
          <a:lstStyle/>
          <a:p>
            <a:pPr lvl="0">
              <a:spcBef>
                <a:spcPts val="0"/>
              </a:spcBef>
              <a:buNone/>
            </a:pPr>
            <a:r>
              <a:t/>
            </a:r>
            <a:endParaRPr/>
          </a:p>
        </p:txBody>
      </p:sp>
      <p:sp>
        <p:nvSpPr>
          <p:cNvPr id="1320" name="Shape 1320"/>
          <p:cNvSpPr txBox="1"/>
          <p:nvPr>
            <p:ph idx="4294967295" type="ctrTitle"/>
          </p:nvPr>
        </p:nvSpPr>
        <p:spPr>
          <a:xfrm>
            <a:off x="503000" y="1806325"/>
            <a:ext cx="8190000" cy="1546500"/>
          </a:xfrm>
          <a:prstGeom prst="rect">
            <a:avLst/>
          </a:prstGeom>
        </p:spPr>
        <p:txBody>
          <a:bodyPr anchorCtr="0" anchor="b" bIns="91425" lIns="91425" rIns="91425" tIns="91425">
            <a:noAutofit/>
          </a:bodyPr>
          <a:lstStyle/>
          <a:p>
            <a:pPr lvl="0" rtl="0" algn="ctr">
              <a:spcBef>
                <a:spcPts val="600"/>
              </a:spcBef>
              <a:buClr>
                <a:schemeClr val="dk1"/>
              </a:buClr>
              <a:buSzPct val="30555"/>
              <a:buFont typeface="Arial"/>
              <a:buNone/>
            </a:pPr>
            <a:r>
              <a:rPr b="1" lang="en" sz="3600">
                <a:solidFill>
                  <a:srgbClr val="FFFFFF"/>
                </a:solidFill>
                <a:latin typeface="Open Sans"/>
                <a:ea typeface="Open Sans"/>
                <a:cs typeface="Open Sans"/>
                <a:sym typeface="Open Sans"/>
              </a:rPr>
              <a:t>Extensions: ML + Causal Inference</a:t>
            </a:r>
          </a:p>
        </p:txBody>
      </p:sp>
      <p:sp>
        <p:nvSpPr>
          <p:cNvPr id="1321" name="Shape 1321"/>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FEFEF"/>
        </a:solidFill>
      </p:bgPr>
    </p:bg>
    <p:spTree>
      <p:nvGrpSpPr>
        <p:cNvPr id="1325" name="Shape 1325"/>
        <p:cNvGrpSpPr/>
        <p:nvPr/>
      </p:nvGrpSpPr>
      <p:grpSpPr>
        <a:xfrm>
          <a:off x="0" y="0"/>
          <a:ext cx="0" cy="0"/>
          <a:chOff x="0" y="0"/>
          <a:chExt cx="0" cy="0"/>
        </a:xfrm>
      </p:grpSpPr>
      <p:sp>
        <p:nvSpPr>
          <p:cNvPr id="1326" name="Shape 1326"/>
          <p:cNvSpPr txBox="1"/>
          <p:nvPr>
            <p:ph idx="1" type="body"/>
          </p:nvPr>
        </p:nvSpPr>
        <p:spPr>
          <a:xfrm>
            <a:off x="1522650" y="1740050"/>
            <a:ext cx="7421700" cy="4608000"/>
          </a:xfrm>
          <a:prstGeom prst="rect">
            <a:avLst/>
          </a:prstGeom>
        </p:spPr>
        <p:txBody>
          <a:bodyPr anchorCtr="0" anchor="t" bIns="91425" lIns="91425" rIns="91425" tIns="91425">
            <a:noAutofit/>
          </a:bodyPr>
          <a:lstStyle/>
          <a:p>
            <a:pPr lvl="0" rtl="0">
              <a:spcBef>
                <a:spcPts val="0"/>
              </a:spcBef>
              <a:buNone/>
            </a:pPr>
            <a:r>
              <a:rPr b="1" lang="en" sz="2400">
                <a:solidFill>
                  <a:schemeClr val="dk1"/>
                </a:solidFill>
              </a:rPr>
              <a:t>Traditionally distinct literatures: </a:t>
            </a:r>
          </a:p>
          <a:p>
            <a:pPr indent="-381000" lvl="0" marL="457200" rtl="0">
              <a:spcBef>
                <a:spcPts val="0"/>
              </a:spcBef>
              <a:buSzPct val="100000"/>
            </a:pPr>
            <a:r>
              <a:rPr lang="en" sz="2400">
                <a:solidFill>
                  <a:srgbClr val="3279CB"/>
                </a:solidFill>
              </a:rPr>
              <a:t>Machine Learning</a:t>
            </a:r>
            <a:r>
              <a:rPr lang="en" sz="2400"/>
              <a:t> focuses on </a:t>
            </a:r>
            <a:r>
              <a:rPr lang="en" sz="2400">
                <a:solidFill>
                  <a:srgbClr val="3279CB"/>
                </a:solidFill>
              </a:rPr>
              <a:t>prediction</a:t>
            </a:r>
          </a:p>
          <a:p>
            <a:pPr indent="-381000" lvl="1" marL="914400" rtl="0">
              <a:spcBef>
                <a:spcPts val="600"/>
              </a:spcBef>
              <a:buClr>
                <a:srgbClr val="3279CB"/>
              </a:buClr>
              <a:buSzPct val="100000"/>
            </a:pPr>
            <a:r>
              <a:rPr lang="en" sz="2400">
                <a:solidFill>
                  <a:schemeClr val="dk1"/>
                </a:solidFill>
              </a:rPr>
              <a:t>Nonparametric prediction methods</a:t>
            </a:r>
          </a:p>
          <a:p>
            <a:pPr indent="-381000" lvl="1" marL="914400" rtl="0">
              <a:spcBef>
                <a:spcPts val="600"/>
              </a:spcBef>
              <a:buClr>
                <a:schemeClr val="dk1"/>
              </a:buClr>
              <a:buSzPct val="100000"/>
            </a:pPr>
            <a:r>
              <a:rPr lang="en" sz="2400">
                <a:solidFill>
                  <a:schemeClr val="dk1"/>
                </a:solidFill>
              </a:rPr>
              <a:t>Cross-validation for model selection</a:t>
            </a:r>
          </a:p>
          <a:p>
            <a:pPr indent="-381000" lvl="0" marL="457200" rtl="0">
              <a:spcBef>
                <a:spcPts val="0"/>
              </a:spcBef>
              <a:buSzPct val="100000"/>
            </a:pPr>
            <a:r>
              <a:rPr lang="en" sz="2400">
                <a:solidFill>
                  <a:srgbClr val="3279CB"/>
                </a:solidFill>
              </a:rPr>
              <a:t>Economics</a:t>
            </a:r>
            <a:r>
              <a:rPr lang="en" sz="2400"/>
              <a:t> and statistics focuses on </a:t>
            </a:r>
            <a:r>
              <a:rPr lang="en" sz="2400">
                <a:solidFill>
                  <a:srgbClr val="3279CB"/>
                </a:solidFill>
              </a:rPr>
              <a:t>causality</a:t>
            </a:r>
          </a:p>
          <a:p>
            <a:pPr lvl="0">
              <a:spcBef>
                <a:spcPts val="0"/>
              </a:spcBef>
              <a:buNone/>
            </a:pPr>
            <a:r>
              <a:t/>
            </a:r>
            <a:endParaRPr sz="2400">
              <a:solidFill>
                <a:srgbClr val="3279CB"/>
              </a:solidFill>
            </a:endParaRPr>
          </a:p>
          <a:p>
            <a:pPr lvl="0">
              <a:spcBef>
                <a:spcPts val="0"/>
              </a:spcBef>
              <a:buNone/>
            </a:pPr>
            <a:r>
              <a:rPr b="1" lang="en" sz="2400">
                <a:solidFill>
                  <a:schemeClr val="dk1"/>
                </a:solidFill>
              </a:rPr>
              <a:t>Weaknesses of classic causal approaches:</a:t>
            </a:r>
          </a:p>
          <a:p>
            <a:pPr indent="-381000" lvl="0" marL="457200" rtl="0">
              <a:spcBef>
                <a:spcPts val="0"/>
              </a:spcBef>
              <a:buClr>
                <a:schemeClr val="dk1"/>
              </a:buClr>
              <a:buSzPct val="100000"/>
            </a:pPr>
            <a:r>
              <a:rPr lang="en" sz="2400">
                <a:solidFill>
                  <a:schemeClr val="dk1"/>
                </a:solidFill>
              </a:rPr>
              <a:t>Fail with many covariates</a:t>
            </a:r>
          </a:p>
          <a:p>
            <a:pPr indent="-381000" lvl="0" marL="457200" rtl="0">
              <a:spcBef>
                <a:spcPts val="0"/>
              </a:spcBef>
              <a:buClr>
                <a:schemeClr val="dk1"/>
              </a:buClr>
              <a:buSzPct val="100000"/>
            </a:pPr>
            <a:r>
              <a:rPr lang="en" sz="2400">
                <a:solidFill>
                  <a:schemeClr val="dk1"/>
                </a:solidFill>
              </a:rPr>
              <a:t>Model selection unprincipled</a:t>
            </a:r>
          </a:p>
          <a:p>
            <a:pPr lvl="0" rtl="0">
              <a:spcBef>
                <a:spcPts val="0"/>
              </a:spcBef>
              <a:buNone/>
            </a:pPr>
            <a:r>
              <a:t/>
            </a:r>
            <a:endParaRPr sz="2400">
              <a:solidFill>
                <a:schemeClr val="dk1"/>
              </a:solidFill>
            </a:endParaRPr>
          </a:p>
          <a:p>
            <a:pPr lvl="0" rtl="0">
              <a:spcBef>
                <a:spcPts val="0"/>
              </a:spcBef>
              <a:buNone/>
            </a:pPr>
            <a:r>
              <a:rPr b="1" lang="en" sz="2400">
                <a:solidFill>
                  <a:schemeClr val="dk1"/>
                </a:solidFill>
              </a:rPr>
              <a:t>ML + Causal Inference = &lt;3</a:t>
            </a:r>
          </a:p>
        </p:txBody>
      </p:sp>
      <p:sp>
        <p:nvSpPr>
          <p:cNvPr id="1327" name="Shape 1327"/>
          <p:cNvSpPr txBox="1"/>
          <p:nvPr/>
        </p:nvSpPr>
        <p:spPr>
          <a:xfrm>
            <a:off x="1455200" y="377725"/>
            <a:ext cx="7421700" cy="1006200"/>
          </a:xfrm>
          <a:prstGeom prst="rect">
            <a:avLst/>
          </a:prstGeom>
          <a:noFill/>
          <a:ln>
            <a:noFill/>
          </a:ln>
        </p:spPr>
        <p:txBody>
          <a:bodyPr anchorCtr="0" anchor="ctr" bIns="91425" lIns="91425" rIns="91425" tIns="91425">
            <a:noAutofit/>
          </a:bodyPr>
          <a:lstStyle/>
          <a:p>
            <a:pPr lvl="0" rtl="0">
              <a:spcBef>
                <a:spcPts val="0"/>
              </a:spcBef>
              <a:buNone/>
            </a:pPr>
            <a:r>
              <a:rPr b="1" lang="en" sz="1800">
                <a:solidFill>
                  <a:schemeClr val="dk1"/>
                </a:solidFill>
                <a:latin typeface="Open Sans"/>
                <a:ea typeface="Open Sans"/>
                <a:cs typeface="Open Sans"/>
                <a:sym typeface="Open Sans"/>
              </a:rPr>
              <a:t>Extensions &amp; New Directions</a:t>
            </a:r>
            <a:r>
              <a:rPr b="1" lang="en" sz="1800">
                <a:solidFill>
                  <a:schemeClr val="dk1"/>
                </a:solidFill>
                <a:latin typeface="Open Sans"/>
                <a:ea typeface="Open Sans"/>
                <a:cs typeface="Open Sans"/>
                <a:sym typeface="Open Sans"/>
              </a:rPr>
              <a:t>:</a:t>
            </a:r>
            <a:r>
              <a:rPr lang="en" sz="3200">
                <a:solidFill>
                  <a:schemeClr val="dk1"/>
                </a:solidFill>
                <a:latin typeface="Merriweather"/>
                <a:ea typeface="Merriweather"/>
                <a:cs typeface="Merriweather"/>
                <a:sym typeface="Merriweather"/>
              </a:rPr>
              <a:t> </a:t>
            </a:r>
          </a:p>
          <a:p>
            <a:pPr lvl="0" rtl="0">
              <a:spcBef>
                <a:spcPts val="0"/>
              </a:spcBef>
              <a:buNone/>
            </a:pPr>
            <a:r>
              <a:rPr lang="en" sz="3200">
                <a:solidFill>
                  <a:srgbClr val="F58441"/>
                </a:solidFill>
                <a:latin typeface="Merriweather"/>
                <a:ea typeface="Merriweather"/>
                <a:cs typeface="Merriweather"/>
                <a:sym typeface="Merriweather"/>
              </a:rPr>
              <a:t>ML + Causal Inference</a:t>
            </a:r>
          </a:p>
        </p:txBody>
      </p:sp>
      <p:sp>
        <p:nvSpPr>
          <p:cNvPr id="1328" name="Shape 1328"/>
          <p:cNvSpPr/>
          <p:nvPr/>
        </p:nvSpPr>
        <p:spPr>
          <a:xfrm>
            <a:off x="-15475" y="-9300"/>
            <a:ext cx="1362300" cy="6858000"/>
          </a:xfrm>
          <a:prstGeom prst="rect">
            <a:avLst/>
          </a:prstGeom>
          <a:solidFill>
            <a:srgbClr val="F58441"/>
          </a:solidFill>
          <a:ln>
            <a:noFill/>
          </a:ln>
        </p:spPr>
        <p:txBody>
          <a:bodyPr anchorCtr="0" anchor="ctr" bIns="91425" lIns="91425" rIns="91425" tIns="91425">
            <a:noAutofit/>
          </a:bodyPr>
          <a:lstStyle/>
          <a:p>
            <a:pPr lvl="0">
              <a:spcBef>
                <a:spcPts val="0"/>
              </a:spcBef>
              <a:buNone/>
            </a:pPr>
            <a:r>
              <a:t/>
            </a:r>
            <a:endParaRPr>
              <a:highlight>
                <a:srgbClr val="F58441"/>
              </a:highlight>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FEFEF"/>
        </a:solidFill>
      </p:bgPr>
    </p:bg>
    <p:spTree>
      <p:nvGrpSpPr>
        <p:cNvPr id="1332" name="Shape 1332"/>
        <p:cNvGrpSpPr/>
        <p:nvPr/>
      </p:nvGrpSpPr>
      <p:grpSpPr>
        <a:xfrm>
          <a:off x="0" y="0"/>
          <a:ext cx="0" cy="0"/>
          <a:chOff x="0" y="0"/>
          <a:chExt cx="0" cy="0"/>
        </a:xfrm>
      </p:grpSpPr>
      <p:sp>
        <p:nvSpPr>
          <p:cNvPr id="1333" name="Shape 1333"/>
          <p:cNvSpPr txBox="1"/>
          <p:nvPr>
            <p:ph idx="1" type="body"/>
          </p:nvPr>
        </p:nvSpPr>
        <p:spPr>
          <a:xfrm>
            <a:off x="1522650" y="1740050"/>
            <a:ext cx="7421700" cy="4608000"/>
          </a:xfrm>
          <a:prstGeom prst="rect">
            <a:avLst/>
          </a:prstGeom>
        </p:spPr>
        <p:txBody>
          <a:bodyPr anchorCtr="0" anchor="t" bIns="91425" lIns="91425" rIns="91425" tIns="91425">
            <a:noAutofit/>
          </a:bodyPr>
          <a:lstStyle/>
          <a:p>
            <a:pPr lvl="0" rtl="0">
              <a:spcBef>
                <a:spcPts val="0"/>
              </a:spcBef>
              <a:buNone/>
            </a:pPr>
            <a:r>
              <a:rPr b="1" lang="en" sz="2400">
                <a:solidFill>
                  <a:schemeClr val="dk1"/>
                </a:solidFill>
              </a:rPr>
              <a:t>Idea</a:t>
            </a:r>
            <a:r>
              <a:rPr lang="en" sz="2400">
                <a:solidFill>
                  <a:schemeClr val="dk1"/>
                </a:solidFill>
              </a:rPr>
              <a:t>: In cases where many possible instrument sets, use LASSO (penalized least squares) to select instruments</a:t>
            </a:r>
          </a:p>
          <a:p>
            <a:pPr lvl="0">
              <a:spcBef>
                <a:spcPts val="0"/>
              </a:spcBef>
              <a:buNone/>
            </a:pPr>
            <a:r>
              <a:t/>
            </a:r>
            <a:endParaRPr sz="2400">
              <a:solidFill>
                <a:schemeClr val="dk1"/>
              </a:solidFill>
            </a:endParaRPr>
          </a:p>
          <a:p>
            <a:pPr lvl="0">
              <a:spcBef>
                <a:spcPts val="0"/>
              </a:spcBef>
              <a:buNone/>
            </a:pPr>
            <a:r>
              <a:t/>
            </a:r>
            <a:endParaRPr sz="2400">
              <a:solidFill>
                <a:schemeClr val="dk1"/>
              </a:solidFill>
            </a:endParaRPr>
          </a:p>
          <a:p>
            <a:pPr lvl="0">
              <a:spcBef>
                <a:spcPts val="0"/>
              </a:spcBef>
              <a:buNone/>
            </a:pPr>
            <a:r>
              <a:t/>
            </a:r>
            <a:endParaRPr b="1" sz="2400">
              <a:solidFill>
                <a:schemeClr val="dk1"/>
              </a:solidFill>
            </a:endParaRPr>
          </a:p>
          <a:p>
            <a:pPr lvl="0">
              <a:spcBef>
                <a:spcPts val="0"/>
              </a:spcBef>
              <a:buNone/>
            </a:pPr>
            <a:r>
              <a:rPr b="1" lang="en" sz="2400">
                <a:solidFill>
                  <a:schemeClr val="dk1"/>
                </a:solidFill>
              </a:rPr>
              <a:t>Benefits</a:t>
            </a:r>
            <a:r>
              <a:rPr lang="en" sz="2400">
                <a:solidFill>
                  <a:schemeClr val="dk1"/>
                </a:solidFill>
              </a:rPr>
              <a:t>: </a:t>
            </a:r>
          </a:p>
          <a:p>
            <a:pPr indent="-381000" lvl="0" marL="457200" rtl="0">
              <a:spcBef>
                <a:spcPts val="0"/>
              </a:spcBef>
              <a:buClr>
                <a:schemeClr val="dk1"/>
              </a:buClr>
              <a:buSzPct val="100000"/>
            </a:pPr>
            <a:r>
              <a:rPr lang="en" sz="2400">
                <a:solidFill>
                  <a:schemeClr val="dk1"/>
                </a:solidFill>
              </a:rPr>
              <a:t>Less prone to data mining →  more robust</a:t>
            </a:r>
          </a:p>
          <a:p>
            <a:pPr indent="-381000" lvl="0" marL="457200" rtl="0">
              <a:spcBef>
                <a:spcPts val="0"/>
              </a:spcBef>
              <a:buClr>
                <a:schemeClr val="dk1"/>
              </a:buClr>
              <a:buSzPct val="100000"/>
            </a:pPr>
            <a:r>
              <a:rPr lang="en" sz="2400">
                <a:solidFill>
                  <a:schemeClr val="dk1"/>
                </a:solidFill>
              </a:rPr>
              <a:t>Stronger first stage → less weak instrument bias</a:t>
            </a:r>
          </a:p>
          <a:p>
            <a:pPr lvl="0" rtl="0">
              <a:spcBef>
                <a:spcPts val="0"/>
              </a:spcBef>
              <a:buNone/>
            </a:pPr>
            <a:r>
              <a:t/>
            </a:r>
            <a:endParaRPr i="1">
              <a:solidFill>
                <a:schemeClr val="dk1"/>
              </a:solidFill>
            </a:endParaRPr>
          </a:p>
        </p:txBody>
      </p:sp>
      <p:sp>
        <p:nvSpPr>
          <p:cNvPr id="1334" name="Shape 1334"/>
          <p:cNvSpPr txBox="1"/>
          <p:nvPr/>
        </p:nvSpPr>
        <p:spPr>
          <a:xfrm>
            <a:off x="1455200" y="377725"/>
            <a:ext cx="7421700" cy="1006200"/>
          </a:xfrm>
          <a:prstGeom prst="rect">
            <a:avLst/>
          </a:prstGeom>
          <a:noFill/>
          <a:ln>
            <a:noFill/>
          </a:ln>
        </p:spPr>
        <p:txBody>
          <a:bodyPr anchorCtr="0" anchor="ctr" bIns="91425" lIns="91425" rIns="91425" tIns="91425">
            <a:noAutofit/>
          </a:bodyPr>
          <a:lstStyle/>
          <a:p>
            <a:pPr lvl="0" rtl="0">
              <a:spcBef>
                <a:spcPts val="0"/>
              </a:spcBef>
              <a:buNone/>
            </a:pPr>
            <a:r>
              <a:rPr b="1" lang="en" sz="1800">
                <a:solidFill>
                  <a:schemeClr val="dk1"/>
                </a:solidFill>
                <a:latin typeface="Open Sans"/>
                <a:ea typeface="Open Sans"/>
                <a:cs typeface="Open Sans"/>
                <a:sym typeface="Open Sans"/>
              </a:rPr>
              <a:t>Extensions &amp; New Directions:</a:t>
            </a:r>
            <a:r>
              <a:rPr lang="en" sz="3200">
                <a:solidFill>
                  <a:schemeClr val="dk1"/>
                </a:solidFill>
                <a:latin typeface="Merriweather"/>
                <a:ea typeface="Merriweather"/>
                <a:cs typeface="Merriweather"/>
                <a:sym typeface="Merriweather"/>
              </a:rPr>
              <a:t> </a:t>
            </a:r>
          </a:p>
          <a:p>
            <a:pPr lvl="0" rtl="0">
              <a:spcBef>
                <a:spcPts val="0"/>
              </a:spcBef>
              <a:buNone/>
            </a:pPr>
            <a:r>
              <a:rPr lang="en" sz="3200">
                <a:solidFill>
                  <a:srgbClr val="F58441"/>
                </a:solidFill>
                <a:latin typeface="Merriweather"/>
                <a:ea typeface="Merriweather"/>
                <a:cs typeface="Merriweather"/>
                <a:sym typeface="Merriweather"/>
              </a:rPr>
              <a:t>ML + C</a:t>
            </a:r>
            <a:r>
              <a:rPr lang="en" sz="3200">
                <a:solidFill>
                  <a:srgbClr val="F58441"/>
                </a:solidFill>
                <a:latin typeface="Merriweather"/>
                <a:ea typeface="Merriweather"/>
                <a:cs typeface="Merriweather"/>
                <a:sym typeface="Merriweather"/>
              </a:rPr>
              <a:t>ausal Inference</a:t>
            </a:r>
            <a:r>
              <a:rPr lang="en" sz="3200">
                <a:solidFill>
                  <a:srgbClr val="F58441"/>
                </a:solidFill>
                <a:latin typeface="Merriweather"/>
                <a:ea typeface="Merriweather"/>
                <a:cs typeface="Merriweather"/>
                <a:sym typeface="Merriweather"/>
              </a:rPr>
              <a:t>: LASSO</a:t>
            </a:r>
          </a:p>
        </p:txBody>
      </p:sp>
      <p:sp>
        <p:nvSpPr>
          <p:cNvPr id="1335" name="Shape 1335"/>
          <p:cNvSpPr/>
          <p:nvPr/>
        </p:nvSpPr>
        <p:spPr>
          <a:xfrm>
            <a:off x="-15475" y="-9300"/>
            <a:ext cx="1362300" cy="6858000"/>
          </a:xfrm>
          <a:prstGeom prst="rect">
            <a:avLst/>
          </a:prstGeom>
          <a:solidFill>
            <a:srgbClr val="F58441"/>
          </a:solidFill>
          <a:ln>
            <a:noFill/>
          </a:ln>
        </p:spPr>
        <p:txBody>
          <a:bodyPr anchorCtr="0" anchor="ctr" bIns="91425" lIns="91425" rIns="91425" tIns="91425">
            <a:noAutofit/>
          </a:bodyPr>
          <a:lstStyle/>
          <a:p>
            <a:pPr lvl="0" rtl="0">
              <a:spcBef>
                <a:spcPts val="0"/>
              </a:spcBef>
              <a:buNone/>
            </a:pPr>
            <a:r>
              <a:t/>
            </a:r>
            <a:endParaRPr>
              <a:highlight>
                <a:srgbClr val="F58441"/>
              </a:highlight>
            </a:endParaRPr>
          </a:p>
        </p:txBody>
      </p:sp>
      <p:pic>
        <p:nvPicPr>
          <p:cNvPr id="1336" name="Shape 1336"/>
          <p:cNvPicPr preferRelativeResize="0"/>
          <p:nvPr/>
        </p:nvPicPr>
        <p:blipFill>
          <a:blip r:embed="rId3">
            <a:alphaModFix/>
          </a:blip>
          <a:stretch>
            <a:fillRect/>
          </a:stretch>
        </p:blipFill>
        <p:spPr>
          <a:xfrm>
            <a:off x="1722750" y="3192062"/>
            <a:ext cx="6886575" cy="866775"/>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FEFEF"/>
        </a:solidFill>
      </p:bgPr>
    </p:bg>
    <p:spTree>
      <p:nvGrpSpPr>
        <p:cNvPr id="1340" name="Shape 1340"/>
        <p:cNvGrpSpPr/>
        <p:nvPr/>
      </p:nvGrpSpPr>
      <p:grpSpPr>
        <a:xfrm>
          <a:off x="0" y="0"/>
          <a:ext cx="0" cy="0"/>
          <a:chOff x="0" y="0"/>
          <a:chExt cx="0" cy="0"/>
        </a:xfrm>
      </p:grpSpPr>
      <p:sp>
        <p:nvSpPr>
          <p:cNvPr id="1341" name="Shape 1341"/>
          <p:cNvSpPr txBox="1"/>
          <p:nvPr>
            <p:ph idx="1" type="body"/>
          </p:nvPr>
        </p:nvSpPr>
        <p:spPr>
          <a:xfrm>
            <a:off x="1522650" y="1740050"/>
            <a:ext cx="7421700" cy="4608000"/>
          </a:xfrm>
          <a:prstGeom prst="rect">
            <a:avLst/>
          </a:prstGeom>
        </p:spPr>
        <p:txBody>
          <a:bodyPr anchorCtr="0" anchor="t" bIns="91425" lIns="91425" rIns="91425" tIns="91425">
            <a:noAutofit/>
          </a:bodyPr>
          <a:lstStyle/>
          <a:p>
            <a:pPr lvl="0" rtl="0">
              <a:spcBef>
                <a:spcPts val="0"/>
              </a:spcBef>
              <a:buNone/>
            </a:pPr>
            <a:r>
              <a:rPr b="1" lang="en" sz="2400">
                <a:solidFill>
                  <a:schemeClr val="dk1"/>
                </a:solidFill>
              </a:rPr>
              <a:t>Example</a:t>
            </a:r>
            <a:r>
              <a:rPr lang="en" sz="2400">
                <a:solidFill>
                  <a:schemeClr val="dk1"/>
                </a:solidFill>
              </a:rPr>
              <a:t>: Want to estimate social spillovers in movie consumption.</a:t>
            </a:r>
          </a:p>
          <a:p>
            <a:pPr indent="-381000" lvl="0" marL="457200" rtl="0">
              <a:spcBef>
                <a:spcPts val="0"/>
              </a:spcBef>
              <a:buClr>
                <a:schemeClr val="dk1"/>
              </a:buClr>
              <a:buSzPct val="100000"/>
            </a:pPr>
            <a:r>
              <a:rPr lang="en" sz="2400">
                <a:solidFill>
                  <a:schemeClr val="dk1"/>
                </a:solidFill>
              </a:rPr>
              <a:t>Causal effect of viewership on later viewership? </a:t>
            </a:r>
          </a:p>
          <a:p>
            <a:pPr indent="-381000" lvl="0" marL="457200" rtl="0">
              <a:spcBef>
                <a:spcPts val="0"/>
              </a:spcBef>
              <a:buClr>
                <a:schemeClr val="dk1"/>
              </a:buClr>
              <a:buSzPct val="100000"/>
            </a:pPr>
            <a:r>
              <a:rPr lang="en" sz="2400">
                <a:solidFill>
                  <a:schemeClr val="dk1"/>
                </a:solidFill>
              </a:rPr>
              <a:t>Instrument for viewership with weather </a:t>
            </a:r>
          </a:p>
          <a:p>
            <a:pPr lvl="0" rtl="0">
              <a:spcBef>
                <a:spcPts val="0"/>
              </a:spcBef>
              <a:buClr>
                <a:schemeClr val="dk1"/>
              </a:buClr>
              <a:buSzPct val="45833"/>
              <a:buFont typeface="Arial"/>
              <a:buNone/>
            </a:pPr>
            <a:r>
              <a:t/>
            </a:r>
            <a:endParaRPr sz="2400">
              <a:solidFill>
                <a:schemeClr val="dk1"/>
              </a:solidFill>
            </a:endParaRPr>
          </a:p>
        </p:txBody>
      </p:sp>
      <p:sp>
        <p:nvSpPr>
          <p:cNvPr id="1342" name="Shape 1342"/>
          <p:cNvSpPr txBox="1"/>
          <p:nvPr/>
        </p:nvSpPr>
        <p:spPr>
          <a:xfrm>
            <a:off x="1455200" y="377725"/>
            <a:ext cx="7421700" cy="1006200"/>
          </a:xfrm>
          <a:prstGeom prst="rect">
            <a:avLst/>
          </a:prstGeom>
          <a:noFill/>
          <a:ln>
            <a:noFill/>
          </a:ln>
        </p:spPr>
        <p:txBody>
          <a:bodyPr anchorCtr="0" anchor="ctr" bIns="91425" lIns="91425" rIns="91425" tIns="91425">
            <a:noAutofit/>
          </a:bodyPr>
          <a:lstStyle/>
          <a:p>
            <a:pPr lvl="0" rtl="0">
              <a:spcBef>
                <a:spcPts val="0"/>
              </a:spcBef>
              <a:buNone/>
            </a:pPr>
            <a:r>
              <a:rPr b="1" lang="en" sz="1800">
                <a:solidFill>
                  <a:schemeClr val="dk1"/>
                </a:solidFill>
                <a:latin typeface="Open Sans"/>
                <a:ea typeface="Open Sans"/>
                <a:cs typeface="Open Sans"/>
                <a:sym typeface="Open Sans"/>
              </a:rPr>
              <a:t>Extensions &amp; New Directions:</a:t>
            </a:r>
            <a:r>
              <a:rPr lang="en" sz="3200">
                <a:solidFill>
                  <a:schemeClr val="dk1"/>
                </a:solidFill>
                <a:latin typeface="Merriweather"/>
                <a:ea typeface="Merriweather"/>
                <a:cs typeface="Merriweather"/>
                <a:sym typeface="Merriweather"/>
              </a:rPr>
              <a:t> </a:t>
            </a:r>
          </a:p>
          <a:p>
            <a:pPr lvl="0" rtl="0">
              <a:spcBef>
                <a:spcPts val="0"/>
              </a:spcBef>
              <a:buNone/>
            </a:pPr>
            <a:r>
              <a:rPr lang="en" sz="3200">
                <a:solidFill>
                  <a:srgbClr val="F58441"/>
                </a:solidFill>
                <a:latin typeface="Merriweather"/>
                <a:ea typeface="Merriweather"/>
                <a:cs typeface="Merriweather"/>
                <a:sym typeface="Merriweather"/>
              </a:rPr>
              <a:t>ML + Causal Inference: LASSO</a:t>
            </a:r>
          </a:p>
        </p:txBody>
      </p:sp>
      <p:sp>
        <p:nvSpPr>
          <p:cNvPr id="1343" name="Shape 1343"/>
          <p:cNvSpPr/>
          <p:nvPr/>
        </p:nvSpPr>
        <p:spPr>
          <a:xfrm>
            <a:off x="-15475" y="-9300"/>
            <a:ext cx="1362300" cy="6858000"/>
          </a:xfrm>
          <a:prstGeom prst="rect">
            <a:avLst/>
          </a:prstGeom>
          <a:solidFill>
            <a:srgbClr val="F58441"/>
          </a:solidFill>
          <a:ln>
            <a:noFill/>
          </a:ln>
        </p:spPr>
        <p:txBody>
          <a:bodyPr anchorCtr="0" anchor="ctr" bIns="91425" lIns="91425" rIns="91425" tIns="91425">
            <a:noAutofit/>
          </a:bodyPr>
          <a:lstStyle/>
          <a:p>
            <a:pPr lvl="0" rtl="0">
              <a:spcBef>
                <a:spcPts val="0"/>
              </a:spcBef>
              <a:buNone/>
            </a:pPr>
            <a:r>
              <a:t/>
            </a:r>
            <a:endParaRPr>
              <a:highlight>
                <a:srgbClr val="F58441"/>
              </a:highlight>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FEFEF"/>
        </a:solidFill>
      </p:bgPr>
    </p:bg>
    <p:spTree>
      <p:nvGrpSpPr>
        <p:cNvPr id="1347" name="Shape 1347"/>
        <p:cNvGrpSpPr/>
        <p:nvPr/>
      </p:nvGrpSpPr>
      <p:grpSpPr>
        <a:xfrm>
          <a:off x="0" y="0"/>
          <a:ext cx="0" cy="0"/>
          <a:chOff x="0" y="0"/>
          <a:chExt cx="0" cy="0"/>
        </a:xfrm>
      </p:grpSpPr>
      <p:sp>
        <p:nvSpPr>
          <p:cNvPr id="1348" name="Shape 1348"/>
          <p:cNvSpPr txBox="1"/>
          <p:nvPr/>
        </p:nvSpPr>
        <p:spPr>
          <a:xfrm>
            <a:off x="1455200" y="377725"/>
            <a:ext cx="7421700" cy="1006200"/>
          </a:xfrm>
          <a:prstGeom prst="rect">
            <a:avLst/>
          </a:prstGeom>
          <a:noFill/>
          <a:ln>
            <a:noFill/>
          </a:ln>
        </p:spPr>
        <p:txBody>
          <a:bodyPr anchorCtr="0" anchor="ctr" bIns="91425" lIns="91425" rIns="91425" tIns="91425">
            <a:noAutofit/>
          </a:bodyPr>
          <a:lstStyle/>
          <a:p>
            <a:pPr lvl="0" rtl="0">
              <a:spcBef>
                <a:spcPts val="0"/>
              </a:spcBef>
              <a:buNone/>
            </a:pPr>
            <a:r>
              <a:rPr b="1" lang="en" sz="1800">
                <a:solidFill>
                  <a:schemeClr val="dk1"/>
                </a:solidFill>
                <a:latin typeface="Open Sans"/>
                <a:ea typeface="Open Sans"/>
                <a:cs typeface="Open Sans"/>
                <a:sym typeface="Open Sans"/>
              </a:rPr>
              <a:t>Extensions &amp; New Directions:</a:t>
            </a:r>
            <a:r>
              <a:rPr lang="en" sz="3200">
                <a:solidFill>
                  <a:schemeClr val="dk1"/>
                </a:solidFill>
                <a:latin typeface="Merriweather"/>
                <a:ea typeface="Merriweather"/>
                <a:cs typeface="Merriweather"/>
                <a:sym typeface="Merriweather"/>
              </a:rPr>
              <a:t> </a:t>
            </a:r>
          </a:p>
          <a:p>
            <a:pPr lvl="0" rtl="0">
              <a:spcBef>
                <a:spcPts val="0"/>
              </a:spcBef>
              <a:buNone/>
            </a:pPr>
            <a:r>
              <a:rPr lang="en" sz="3200">
                <a:solidFill>
                  <a:srgbClr val="F58441"/>
                </a:solidFill>
                <a:latin typeface="Merriweather"/>
                <a:ea typeface="Merriweather"/>
                <a:cs typeface="Merriweather"/>
                <a:sym typeface="Merriweather"/>
              </a:rPr>
              <a:t>ML + Causal Inference: LASSO</a:t>
            </a:r>
          </a:p>
        </p:txBody>
      </p:sp>
      <p:sp>
        <p:nvSpPr>
          <p:cNvPr id="1349" name="Shape 1349"/>
          <p:cNvSpPr/>
          <p:nvPr/>
        </p:nvSpPr>
        <p:spPr>
          <a:xfrm>
            <a:off x="-15475" y="-9300"/>
            <a:ext cx="1362300" cy="6858000"/>
          </a:xfrm>
          <a:prstGeom prst="rect">
            <a:avLst/>
          </a:prstGeom>
          <a:solidFill>
            <a:srgbClr val="F58441"/>
          </a:solidFill>
          <a:ln>
            <a:noFill/>
          </a:ln>
        </p:spPr>
        <p:txBody>
          <a:bodyPr anchorCtr="0" anchor="ctr" bIns="91425" lIns="91425" rIns="91425" tIns="91425">
            <a:noAutofit/>
          </a:bodyPr>
          <a:lstStyle/>
          <a:p>
            <a:pPr lvl="0" rtl="0">
              <a:spcBef>
                <a:spcPts val="0"/>
              </a:spcBef>
              <a:buNone/>
            </a:pPr>
            <a:r>
              <a:t/>
            </a:r>
            <a:endParaRPr>
              <a:highlight>
                <a:srgbClr val="F58441"/>
              </a:highlight>
            </a:endParaRPr>
          </a:p>
        </p:txBody>
      </p:sp>
      <p:pic>
        <p:nvPicPr>
          <p:cNvPr id="1350" name="Shape 1350"/>
          <p:cNvPicPr preferRelativeResize="0"/>
          <p:nvPr/>
        </p:nvPicPr>
        <p:blipFill rotWithShape="1">
          <a:blip r:embed="rId3">
            <a:alphaModFix/>
          </a:blip>
          <a:srcRect b="0" l="0" r="0" t="2171"/>
          <a:stretch/>
        </p:blipFill>
        <p:spPr>
          <a:xfrm>
            <a:off x="2251574" y="2095950"/>
            <a:ext cx="5226125" cy="4594699"/>
          </a:xfrm>
          <a:prstGeom prst="rect">
            <a:avLst/>
          </a:prstGeom>
          <a:noFill/>
          <a:ln>
            <a:noFill/>
          </a:ln>
        </p:spPr>
      </p:pic>
      <p:sp>
        <p:nvSpPr>
          <p:cNvPr id="1351" name="Shape 1351"/>
          <p:cNvSpPr txBox="1"/>
          <p:nvPr/>
        </p:nvSpPr>
        <p:spPr>
          <a:xfrm>
            <a:off x="2561425" y="1606225"/>
            <a:ext cx="5040300" cy="489600"/>
          </a:xfrm>
          <a:prstGeom prst="rect">
            <a:avLst/>
          </a:prstGeom>
          <a:noFill/>
          <a:ln>
            <a:noFill/>
          </a:ln>
        </p:spPr>
        <p:txBody>
          <a:bodyPr anchorCtr="0" anchor="ctr" bIns="91425" lIns="91425" rIns="91425" tIns="91425">
            <a:noAutofit/>
          </a:bodyPr>
          <a:lstStyle/>
          <a:p>
            <a:pPr lvl="0" rtl="0">
              <a:spcBef>
                <a:spcPts val="600"/>
              </a:spcBef>
              <a:buNone/>
            </a:pPr>
            <a:r>
              <a:rPr b="1" lang="en" sz="1800">
                <a:solidFill>
                  <a:schemeClr val="dk1"/>
                </a:solidFill>
                <a:latin typeface="Open Sans"/>
                <a:ea typeface="Open Sans"/>
                <a:cs typeface="Open Sans"/>
                <a:sym typeface="Open Sans"/>
              </a:rPr>
              <a:t>Effect of weather shocks on viewership</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FEFEF"/>
        </a:solidFill>
      </p:bgPr>
    </p:bg>
    <p:spTree>
      <p:nvGrpSpPr>
        <p:cNvPr id="446" name="Shape 446"/>
        <p:cNvGrpSpPr/>
        <p:nvPr/>
      </p:nvGrpSpPr>
      <p:grpSpPr>
        <a:xfrm>
          <a:off x="0" y="0"/>
          <a:ext cx="0" cy="0"/>
          <a:chOff x="0" y="0"/>
          <a:chExt cx="0" cy="0"/>
        </a:xfrm>
      </p:grpSpPr>
      <p:sp>
        <p:nvSpPr>
          <p:cNvPr id="447" name="Shape 447"/>
          <p:cNvSpPr/>
          <p:nvPr/>
        </p:nvSpPr>
        <p:spPr>
          <a:xfrm>
            <a:off x="487950" y="1069800"/>
            <a:ext cx="7653900" cy="5493300"/>
          </a:xfrm>
          <a:prstGeom prst="rect">
            <a:avLst/>
          </a:prstGeom>
          <a:solidFill>
            <a:srgbClr val="FFFFFF"/>
          </a:solidFill>
          <a:ln cap="flat" cmpd="sng" w="76200">
            <a:solidFill>
              <a:srgbClr val="3279CB"/>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48" name="Shape 448"/>
          <p:cNvSpPr txBox="1"/>
          <p:nvPr>
            <p:ph idx="4294967295" type="title"/>
          </p:nvPr>
        </p:nvSpPr>
        <p:spPr>
          <a:xfrm>
            <a:off x="377200" y="283950"/>
            <a:ext cx="8822100" cy="1598100"/>
          </a:xfrm>
          <a:prstGeom prst="rect">
            <a:avLst/>
          </a:prstGeom>
        </p:spPr>
        <p:txBody>
          <a:bodyPr anchorCtr="0" anchor="t" bIns="91425" lIns="91425" rIns="91425" tIns="91425">
            <a:noAutofit/>
          </a:bodyPr>
          <a:lstStyle/>
          <a:p>
            <a:pPr lvl="0" rtl="0">
              <a:spcBef>
                <a:spcPts val="0"/>
              </a:spcBef>
              <a:buNone/>
            </a:pPr>
            <a:r>
              <a:rPr lang="en" sz="3600">
                <a:solidFill>
                  <a:srgbClr val="000000"/>
                </a:solidFill>
                <a:latin typeface="Merriweather"/>
                <a:ea typeface="Merriweather"/>
                <a:cs typeface="Merriweather"/>
                <a:sym typeface="Merriweather"/>
              </a:rPr>
              <a:t>Limitations of </a:t>
            </a:r>
            <a:r>
              <a:rPr lang="en" sz="3600">
                <a:solidFill>
                  <a:srgbClr val="000000"/>
                </a:solidFill>
                <a:latin typeface="Merriweather"/>
                <a:ea typeface="Merriweather"/>
                <a:cs typeface="Merriweather"/>
                <a:sym typeface="Merriweather"/>
              </a:rPr>
              <a:t>A/B Testing</a:t>
            </a:r>
          </a:p>
        </p:txBody>
      </p:sp>
      <p:sp>
        <p:nvSpPr>
          <p:cNvPr id="449" name="Shape 449"/>
          <p:cNvSpPr/>
          <p:nvPr/>
        </p:nvSpPr>
        <p:spPr>
          <a:xfrm>
            <a:off x="875500" y="2040900"/>
            <a:ext cx="1887007" cy="4079264"/>
          </a:xfrm>
          <a:custGeom>
            <a:pathLst>
              <a:path extrusionOk="0" h="54713" w="25999">
                <a:moveTo>
                  <a:pt x="12966" y="2173"/>
                </a:moveTo>
                <a:lnTo>
                  <a:pt x="13169" y="2240"/>
                </a:lnTo>
                <a:lnTo>
                  <a:pt x="13373" y="2308"/>
                </a:lnTo>
                <a:lnTo>
                  <a:pt x="13441" y="2512"/>
                </a:lnTo>
                <a:lnTo>
                  <a:pt x="13509" y="2716"/>
                </a:lnTo>
                <a:lnTo>
                  <a:pt x="13441" y="2919"/>
                </a:lnTo>
                <a:lnTo>
                  <a:pt x="13373" y="3123"/>
                </a:lnTo>
                <a:lnTo>
                  <a:pt x="13169" y="3191"/>
                </a:lnTo>
                <a:lnTo>
                  <a:pt x="12966" y="3259"/>
                </a:lnTo>
                <a:lnTo>
                  <a:pt x="12762" y="3191"/>
                </a:lnTo>
                <a:lnTo>
                  <a:pt x="12626" y="3123"/>
                </a:lnTo>
                <a:lnTo>
                  <a:pt x="12491" y="2919"/>
                </a:lnTo>
                <a:lnTo>
                  <a:pt x="12423" y="2716"/>
                </a:lnTo>
                <a:lnTo>
                  <a:pt x="12491" y="2512"/>
                </a:lnTo>
                <a:lnTo>
                  <a:pt x="12626" y="2308"/>
                </a:lnTo>
                <a:lnTo>
                  <a:pt x="12762" y="2240"/>
                </a:lnTo>
                <a:lnTo>
                  <a:pt x="12966" y="2173"/>
                </a:lnTo>
                <a:close/>
                <a:moveTo>
                  <a:pt x="14934" y="4480"/>
                </a:moveTo>
                <a:lnTo>
                  <a:pt x="15002" y="4548"/>
                </a:lnTo>
                <a:lnTo>
                  <a:pt x="15070" y="4684"/>
                </a:lnTo>
                <a:lnTo>
                  <a:pt x="15138" y="4752"/>
                </a:lnTo>
                <a:lnTo>
                  <a:pt x="15070" y="4888"/>
                </a:lnTo>
                <a:lnTo>
                  <a:pt x="15002" y="5024"/>
                </a:lnTo>
                <a:lnTo>
                  <a:pt x="14934" y="5024"/>
                </a:lnTo>
                <a:lnTo>
                  <a:pt x="14799" y="5091"/>
                </a:lnTo>
                <a:lnTo>
                  <a:pt x="11065" y="5091"/>
                </a:lnTo>
                <a:lnTo>
                  <a:pt x="10929" y="5024"/>
                </a:lnTo>
                <a:lnTo>
                  <a:pt x="10861" y="5024"/>
                </a:lnTo>
                <a:lnTo>
                  <a:pt x="10794" y="4888"/>
                </a:lnTo>
                <a:lnTo>
                  <a:pt x="10726" y="4752"/>
                </a:lnTo>
                <a:lnTo>
                  <a:pt x="10794" y="4684"/>
                </a:lnTo>
                <a:lnTo>
                  <a:pt x="10861" y="4548"/>
                </a:lnTo>
                <a:lnTo>
                  <a:pt x="10929" y="4480"/>
                </a:lnTo>
                <a:close/>
                <a:moveTo>
                  <a:pt x="23963" y="7807"/>
                </a:moveTo>
                <a:lnTo>
                  <a:pt x="23963" y="7875"/>
                </a:lnTo>
                <a:lnTo>
                  <a:pt x="23963" y="46771"/>
                </a:lnTo>
                <a:lnTo>
                  <a:pt x="23963" y="46838"/>
                </a:lnTo>
                <a:lnTo>
                  <a:pt x="1969" y="46838"/>
                </a:lnTo>
                <a:lnTo>
                  <a:pt x="1969" y="46771"/>
                </a:lnTo>
                <a:lnTo>
                  <a:pt x="1969" y="7875"/>
                </a:lnTo>
                <a:lnTo>
                  <a:pt x="1969" y="7807"/>
                </a:lnTo>
                <a:close/>
                <a:moveTo>
                  <a:pt x="12558" y="48536"/>
                </a:moveTo>
                <a:lnTo>
                  <a:pt x="12151" y="48671"/>
                </a:lnTo>
                <a:lnTo>
                  <a:pt x="11812" y="48875"/>
                </a:lnTo>
                <a:lnTo>
                  <a:pt x="11472" y="49146"/>
                </a:lnTo>
                <a:lnTo>
                  <a:pt x="11269" y="49418"/>
                </a:lnTo>
                <a:lnTo>
                  <a:pt x="11065" y="49825"/>
                </a:lnTo>
                <a:lnTo>
                  <a:pt x="10929" y="50165"/>
                </a:lnTo>
                <a:lnTo>
                  <a:pt x="10861" y="50640"/>
                </a:lnTo>
                <a:lnTo>
                  <a:pt x="10929" y="51047"/>
                </a:lnTo>
                <a:lnTo>
                  <a:pt x="11065" y="51454"/>
                </a:lnTo>
                <a:lnTo>
                  <a:pt x="11269" y="51794"/>
                </a:lnTo>
                <a:lnTo>
                  <a:pt x="11472" y="52065"/>
                </a:lnTo>
                <a:lnTo>
                  <a:pt x="11812" y="52337"/>
                </a:lnTo>
                <a:lnTo>
                  <a:pt x="12151" y="52541"/>
                </a:lnTo>
                <a:lnTo>
                  <a:pt x="12558" y="52676"/>
                </a:lnTo>
                <a:lnTo>
                  <a:pt x="12966" y="52744"/>
                </a:lnTo>
                <a:lnTo>
                  <a:pt x="13373" y="52676"/>
                </a:lnTo>
                <a:lnTo>
                  <a:pt x="13780" y="52541"/>
                </a:lnTo>
                <a:lnTo>
                  <a:pt x="14120" y="52337"/>
                </a:lnTo>
                <a:lnTo>
                  <a:pt x="14459" y="52065"/>
                </a:lnTo>
                <a:lnTo>
                  <a:pt x="14731" y="51794"/>
                </a:lnTo>
                <a:lnTo>
                  <a:pt x="14934" y="51454"/>
                </a:lnTo>
                <a:lnTo>
                  <a:pt x="15002" y="51047"/>
                </a:lnTo>
                <a:lnTo>
                  <a:pt x="15070" y="50640"/>
                </a:lnTo>
                <a:lnTo>
                  <a:pt x="15002" y="50165"/>
                </a:lnTo>
                <a:lnTo>
                  <a:pt x="14934" y="49825"/>
                </a:lnTo>
                <a:lnTo>
                  <a:pt x="14731" y="49418"/>
                </a:lnTo>
                <a:lnTo>
                  <a:pt x="14459" y="49146"/>
                </a:lnTo>
                <a:lnTo>
                  <a:pt x="14120" y="48875"/>
                </a:lnTo>
                <a:lnTo>
                  <a:pt x="13780" y="48671"/>
                </a:lnTo>
                <a:lnTo>
                  <a:pt x="13373" y="48536"/>
                </a:lnTo>
                <a:close/>
                <a:moveTo>
                  <a:pt x="12966" y="48332"/>
                </a:moveTo>
                <a:lnTo>
                  <a:pt x="13441" y="48400"/>
                </a:lnTo>
                <a:lnTo>
                  <a:pt x="13848" y="48536"/>
                </a:lnTo>
                <a:lnTo>
                  <a:pt x="14256" y="48739"/>
                </a:lnTo>
                <a:lnTo>
                  <a:pt x="14595" y="49011"/>
                </a:lnTo>
                <a:lnTo>
                  <a:pt x="14866" y="49350"/>
                </a:lnTo>
                <a:lnTo>
                  <a:pt x="15070" y="49757"/>
                </a:lnTo>
                <a:lnTo>
                  <a:pt x="15206" y="50165"/>
                </a:lnTo>
                <a:lnTo>
                  <a:pt x="15274" y="50640"/>
                </a:lnTo>
                <a:lnTo>
                  <a:pt x="15206" y="51047"/>
                </a:lnTo>
                <a:lnTo>
                  <a:pt x="15070" y="51522"/>
                </a:lnTo>
                <a:lnTo>
                  <a:pt x="14866" y="51862"/>
                </a:lnTo>
                <a:lnTo>
                  <a:pt x="14595" y="52201"/>
                </a:lnTo>
                <a:lnTo>
                  <a:pt x="14256" y="52473"/>
                </a:lnTo>
                <a:lnTo>
                  <a:pt x="13848" y="52676"/>
                </a:lnTo>
                <a:lnTo>
                  <a:pt x="13441" y="52812"/>
                </a:lnTo>
                <a:lnTo>
                  <a:pt x="12966" y="52880"/>
                </a:lnTo>
                <a:lnTo>
                  <a:pt x="12558" y="52812"/>
                </a:lnTo>
                <a:lnTo>
                  <a:pt x="12083" y="52676"/>
                </a:lnTo>
                <a:lnTo>
                  <a:pt x="11744" y="52473"/>
                </a:lnTo>
                <a:lnTo>
                  <a:pt x="11404" y="52201"/>
                </a:lnTo>
                <a:lnTo>
                  <a:pt x="11133" y="51862"/>
                </a:lnTo>
                <a:lnTo>
                  <a:pt x="10929" y="51522"/>
                </a:lnTo>
                <a:lnTo>
                  <a:pt x="10794" y="51047"/>
                </a:lnTo>
                <a:lnTo>
                  <a:pt x="10726" y="50640"/>
                </a:lnTo>
                <a:lnTo>
                  <a:pt x="10794" y="50165"/>
                </a:lnTo>
                <a:lnTo>
                  <a:pt x="10929" y="49757"/>
                </a:lnTo>
                <a:lnTo>
                  <a:pt x="11133" y="49350"/>
                </a:lnTo>
                <a:lnTo>
                  <a:pt x="11404" y="49011"/>
                </a:lnTo>
                <a:lnTo>
                  <a:pt x="11744" y="48739"/>
                </a:lnTo>
                <a:lnTo>
                  <a:pt x="12083" y="48536"/>
                </a:lnTo>
                <a:lnTo>
                  <a:pt x="12558" y="48400"/>
                </a:lnTo>
                <a:lnTo>
                  <a:pt x="12966" y="48332"/>
                </a:lnTo>
                <a:close/>
                <a:moveTo>
                  <a:pt x="3938" y="679"/>
                </a:moveTo>
                <a:lnTo>
                  <a:pt x="3259" y="747"/>
                </a:lnTo>
                <a:lnTo>
                  <a:pt x="2648" y="951"/>
                </a:lnTo>
                <a:lnTo>
                  <a:pt x="2105" y="1222"/>
                </a:lnTo>
                <a:lnTo>
                  <a:pt x="1630" y="1629"/>
                </a:lnTo>
                <a:lnTo>
                  <a:pt x="1290" y="2105"/>
                </a:lnTo>
                <a:lnTo>
                  <a:pt x="951" y="2648"/>
                </a:lnTo>
                <a:lnTo>
                  <a:pt x="747" y="3259"/>
                </a:lnTo>
                <a:lnTo>
                  <a:pt x="747" y="3870"/>
                </a:lnTo>
                <a:lnTo>
                  <a:pt x="747" y="50776"/>
                </a:lnTo>
                <a:lnTo>
                  <a:pt x="747" y="51387"/>
                </a:lnTo>
                <a:lnTo>
                  <a:pt x="951" y="51997"/>
                </a:lnTo>
                <a:lnTo>
                  <a:pt x="1290" y="52541"/>
                </a:lnTo>
                <a:lnTo>
                  <a:pt x="1630" y="53016"/>
                </a:lnTo>
                <a:lnTo>
                  <a:pt x="2105" y="53423"/>
                </a:lnTo>
                <a:lnTo>
                  <a:pt x="2648" y="53695"/>
                </a:lnTo>
                <a:lnTo>
                  <a:pt x="3259" y="53898"/>
                </a:lnTo>
                <a:lnTo>
                  <a:pt x="3938" y="53966"/>
                </a:lnTo>
                <a:lnTo>
                  <a:pt x="22062" y="53966"/>
                </a:lnTo>
                <a:lnTo>
                  <a:pt x="22741" y="53898"/>
                </a:lnTo>
                <a:lnTo>
                  <a:pt x="23352" y="53695"/>
                </a:lnTo>
                <a:lnTo>
                  <a:pt x="23895" y="53423"/>
                </a:lnTo>
                <a:lnTo>
                  <a:pt x="24370" y="53016"/>
                </a:lnTo>
                <a:lnTo>
                  <a:pt x="24709" y="52541"/>
                </a:lnTo>
                <a:lnTo>
                  <a:pt x="25049" y="51997"/>
                </a:lnTo>
                <a:lnTo>
                  <a:pt x="25252" y="51387"/>
                </a:lnTo>
                <a:lnTo>
                  <a:pt x="25320" y="50776"/>
                </a:lnTo>
                <a:lnTo>
                  <a:pt x="25320" y="3870"/>
                </a:lnTo>
                <a:lnTo>
                  <a:pt x="25252" y="3259"/>
                </a:lnTo>
                <a:lnTo>
                  <a:pt x="25049" y="2648"/>
                </a:lnTo>
                <a:lnTo>
                  <a:pt x="24709" y="2105"/>
                </a:lnTo>
                <a:lnTo>
                  <a:pt x="24370" y="1629"/>
                </a:lnTo>
                <a:lnTo>
                  <a:pt x="23895" y="1222"/>
                </a:lnTo>
                <a:lnTo>
                  <a:pt x="23352" y="951"/>
                </a:lnTo>
                <a:lnTo>
                  <a:pt x="22741" y="747"/>
                </a:lnTo>
                <a:lnTo>
                  <a:pt x="22062" y="679"/>
                </a:lnTo>
                <a:close/>
                <a:moveTo>
                  <a:pt x="22062" y="543"/>
                </a:moveTo>
                <a:lnTo>
                  <a:pt x="22741" y="611"/>
                </a:lnTo>
                <a:lnTo>
                  <a:pt x="23419" y="815"/>
                </a:lnTo>
                <a:lnTo>
                  <a:pt x="23963" y="1086"/>
                </a:lnTo>
                <a:lnTo>
                  <a:pt x="24438" y="1494"/>
                </a:lnTo>
                <a:lnTo>
                  <a:pt x="24845" y="2037"/>
                </a:lnTo>
                <a:lnTo>
                  <a:pt x="25184" y="2580"/>
                </a:lnTo>
                <a:lnTo>
                  <a:pt x="25388" y="3191"/>
                </a:lnTo>
                <a:lnTo>
                  <a:pt x="25456" y="3870"/>
                </a:lnTo>
                <a:lnTo>
                  <a:pt x="25456" y="50776"/>
                </a:lnTo>
                <a:lnTo>
                  <a:pt x="25388" y="51454"/>
                </a:lnTo>
                <a:lnTo>
                  <a:pt x="25184" y="52065"/>
                </a:lnTo>
                <a:lnTo>
                  <a:pt x="24845" y="52676"/>
                </a:lnTo>
                <a:lnTo>
                  <a:pt x="24438" y="53151"/>
                </a:lnTo>
                <a:lnTo>
                  <a:pt x="23963" y="53559"/>
                </a:lnTo>
                <a:lnTo>
                  <a:pt x="23419" y="53898"/>
                </a:lnTo>
                <a:lnTo>
                  <a:pt x="22741" y="54102"/>
                </a:lnTo>
                <a:lnTo>
                  <a:pt x="22062" y="54170"/>
                </a:lnTo>
                <a:lnTo>
                  <a:pt x="3938" y="54170"/>
                </a:lnTo>
                <a:lnTo>
                  <a:pt x="3259" y="54102"/>
                </a:lnTo>
                <a:lnTo>
                  <a:pt x="2580" y="53898"/>
                </a:lnTo>
                <a:lnTo>
                  <a:pt x="2037" y="53559"/>
                </a:lnTo>
                <a:lnTo>
                  <a:pt x="1562" y="53151"/>
                </a:lnTo>
                <a:lnTo>
                  <a:pt x="1154" y="52676"/>
                </a:lnTo>
                <a:lnTo>
                  <a:pt x="815" y="52065"/>
                </a:lnTo>
                <a:lnTo>
                  <a:pt x="611" y="51454"/>
                </a:lnTo>
                <a:lnTo>
                  <a:pt x="543" y="50776"/>
                </a:lnTo>
                <a:lnTo>
                  <a:pt x="543" y="3870"/>
                </a:lnTo>
                <a:lnTo>
                  <a:pt x="611" y="3191"/>
                </a:lnTo>
                <a:lnTo>
                  <a:pt x="815" y="2580"/>
                </a:lnTo>
                <a:lnTo>
                  <a:pt x="1154" y="2037"/>
                </a:lnTo>
                <a:lnTo>
                  <a:pt x="1562" y="1494"/>
                </a:lnTo>
                <a:lnTo>
                  <a:pt x="2037" y="1086"/>
                </a:lnTo>
                <a:lnTo>
                  <a:pt x="2580" y="815"/>
                </a:lnTo>
                <a:lnTo>
                  <a:pt x="3259" y="611"/>
                </a:lnTo>
                <a:lnTo>
                  <a:pt x="3938" y="543"/>
                </a:lnTo>
                <a:close/>
                <a:moveTo>
                  <a:pt x="3938" y="0"/>
                </a:moveTo>
                <a:lnTo>
                  <a:pt x="3123" y="68"/>
                </a:lnTo>
                <a:lnTo>
                  <a:pt x="2444" y="272"/>
                </a:lnTo>
                <a:lnTo>
                  <a:pt x="1765" y="611"/>
                </a:lnTo>
                <a:lnTo>
                  <a:pt x="1154" y="1154"/>
                </a:lnTo>
                <a:lnTo>
                  <a:pt x="679" y="1697"/>
                </a:lnTo>
                <a:lnTo>
                  <a:pt x="272" y="2376"/>
                </a:lnTo>
                <a:lnTo>
                  <a:pt x="68" y="3123"/>
                </a:lnTo>
                <a:lnTo>
                  <a:pt x="0" y="3870"/>
                </a:lnTo>
                <a:lnTo>
                  <a:pt x="0" y="50776"/>
                </a:lnTo>
                <a:lnTo>
                  <a:pt x="68" y="51522"/>
                </a:lnTo>
                <a:lnTo>
                  <a:pt x="272" y="52269"/>
                </a:lnTo>
                <a:lnTo>
                  <a:pt x="679" y="52948"/>
                </a:lnTo>
                <a:lnTo>
                  <a:pt x="1154" y="53559"/>
                </a:lnTo>
                <a:lnTo>
                  <a:pt x="1765" y="54034"/>
                </a:lnTo>
                <a:lnTo>
                  <a:pt x="2444" y="54373"/>
                </a:lnTo>
                <a:lnTo>
                  <a:pt x="3123" y="54645"/>
                </a:lnTo>
                <a:lnTo>
                  <a:pt x="3938" y="54713"/>
                </a:lnTo>
                <a:lnTo>
                  <a:pt x="22062" y="54713"/>
                </a:lnTo>
                <a:lnTo>
                  <a:pt x="22876" y="54645"/>
                </a:lnTo>
                <a:lnTo>
                  <a:pt x="23555" y="54373"/>
                </a:lnTo>
                <a:lnTo>
                  <a:pt x="24234" y="54034"/>
                </a:lnTo>
                <a:lnTo>
                  <a:pt x="24845" y="53559"/>
                </a:lnTo>
                <a:lnTo>
                  <a:pt x="25320" y="52948"/>
                </a:lnTo>
                <a:lnTo>
                  <a:pt x="25727" y="52269"/>
                </a:lnTo>
                <a:lnTo>
                  <a:pt x="25931" y="51522"/>
                </a:lnTo>
                <a:lnTo>
                  <a:pt x="25999" y="50776"/>
                </a:lnTo>
                <a:lnTo>
                  <a:pt x="25999" y="3870"/>
                </a:lnTo>
                <a:lnTo>
                  <a:pt x="25931" y="3123"/>
                </a:lnTo>
                <a:lnTo>
                  <a:pt x="25727" y="2376"/>
                </a:lnTo>
                <a:lnTo>
                  <a:pt x="25320" y="1697"/>
                </a:lnTo>
                <a:lnTo>
                  <a:pt x="24845" y="1154"/>
                </a:lnTo>
                <a:lnTo>
                  <a:pt x="24234" y="611"/>
                </a:lnTo>
                <a:lnTo>
                  <a:pt x="23555" y="272"/>
                </a:lnTo>
                <a:lnTo>
                  <a:pt x="22876" y="68"/>
                </a:lnTo>
                <a:lnTo>
                  <a:pt x="22062" y="0"/>
                </a:lnTo>
                <a:close/>
              </a:path>
            </a:pathLst>
          </a:cu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latin typeface="Titillium Web"/>
              <a:ea typeface="Titillium Web"/>
              <a:cs typeface="Titillium Web"/>
              <a:sym typeface="Titillium Web"/>
            </a:endParaRPr>
          </a:p>
        </p:txBody>
      </p:sp>
      <p:sp>
        <p:nvSpPr>
          <p:cNvPr id="450" name="Shape 450"/>
          <p:cNvSpPr txBox="1"/>
          <p:nvPr>
            <p:ph idx="4294967295" type="body"/>
          </p:nvPr>
        </p:nvSpPr>
        <p:spPr>
          <a:xfrm>
            <a:off x="304400" y="1069800"/>
            <a:ext cx="2930100" cy="971100"/>
          </a:xfrm>
          <a:prstGeom prst="rect">
            <a:avLst/>
          </a:prstGeom>
        </p:spPr>
        <p:txBody>
          <a:bodyPr anchorCtr="0" anchor="t" bIns="91425" lIns="91425" rIns="91425" tIns="91425">
            <a:noAutofit/>
          </a:bodyPr>
          <a:lstStyle/>
          <a:p>
            <a:pPr indent="-381000" lvl="0" marL="457200" rtl="0">
              <a:spcBef>
                <a:spcPts val="0"/>
              </a:spcBef>
              <a:buClr>
                <a:srgbClr val="000000"/>
              </a:buClr>
              <a:buSzPct val="100000"/>
              <a:buFont typeface="Open Sans"/>
            </a:pPr>
            <a:r>
              <a:rPr b="1" lang="en" sz="2400">
                <a:solidFill>
                  <a:srgbClr val="000000"/>
                </a:solidFill>
                <a:latin typeface="Open Sans"/>
                <a:ea typeface="Open Sans"/>
                <a:cs typeface="Open Sans"/>
                <a:sym typeface="Open Sans"/>
              </a:rPr>
              <a:t>Consider</a:t>
            </a:r>
            <a:r>
              <a:rPr b="1" lang="en" sz="2400">
                <a:solidFill>
                  <a:srgbClr val="000000"/>
                </a:solidFill>
                <a:latin typeface="Open Sans"/>
                <a:ea typeface="Open Sans"/>
                <a:cs typeface="Open Sans"/>
                <a:sym typeface="Open Sans"/>
              </a:rPr>
              <a:t> </a:t>
            </a:r>
            <a:r>
              <a:rPr b="1" lang="en" sz="2400">
                <a:solidFill>
                  <a:srgbClr val="2A73CC"/>
                </a:solidFill>
                <a:latin typeface="Open Sans"/>
                <a:ea typeface="Open Sans"/>
                <a:cs typeface="Open Sans"/>
                <a:sym typeface="Open Sans"/>
              </a:rPr>
              <a:t>user experience</a:t>
            </a:r>
          </a:p>
        </p:txBody>
      </p:sp>
      <p:pic>
        <p:nvPicPr>
          <p:cNvPr id="451" name="Shape 451"/>
          <p:cNvPicPr preferRelativeResize="0"/>
          <p:nvPr/>
        </p:nvPicPr>
        <p:blipFill>
          <a:blip r:embed="rId3">
            <a:alphaModFix/>
          </a:blip>
          <a:stretch>
            <a:fillRect/>
          </a:stretch>
        </p:blipFill>
        <p:spPr>
          <a:xfrm>
            <a:off x="3495800" y="1805850"/>
            <a:ext cx="4572000" cy="1085850"/>
          </a:xfrm>
          <a:prstGeom prst="rect">
            <a:avLst/>
          </a:prstGeom>
          <a:noFill/>
          <a:ln>
            <a:noFill/>
          </a:ln>
        </p:spPr>
      </p:pic>
      <p:sp>
        <p:nvSpPr>
          <p:cNvPr id="452" name="Shape 452"/>
          <p:cNvSpPr txBox="1"/>
          <p:nvPr>
            <p:ph idx="4294967295" type="body"/>
          </p:nvPr>
        </p:nvSpPr>
        <p:spPr>
          <a:xfrm>
            <a:off x="2799500" y="1116600"/>
            <a:ext cx="4019700" cy="487200"/>
          </a:xfrm>
          <a:prstGeom prst="rect">
            <a:avLst/>
          </a:prstGeom>
        </p:spPr>
        <p:txBody>
          <a:bodyPr anchorCtr="0" anchor="t" bIns="91425" lIns="91425" rIns="91425" tIns="91425">
            <a:noAutofit/>
          </a:bodyPr>
          <a:lstStyle/>
          <a:p>
            <a:pPr indent="-381000" lvl="0" marL="457200" rtl="0">
              <a:spcBef>
                <a:spcPts val="0"/>
              </a:spcBef>
              <a:buClr>
                <a:srgbClr val="2A73CC"/>
              </a:buClr>
              <a:buSzPct val="100000"/>
              <a:buFont typeface="Open Sans"/>
            </a:pPr>
            <a:r>
              <a:rPr b="1" lang="en" sz="2400">
                <a:solidFill>
                  <a:srgbClr val="000000"/>
                </a:solidFill>
                <a:latin typeface="Open Sans"/>
                <a:ea typeface="Open Sans"/>
                <a:cs typeface="Open Sans"/>
                <a:sym typeface="Open Sans"/>
              </a:rPr>
              <a:t>Consider</a:t>
            </a:r>
            <a:r>
              <a:rPr b="1" lang="en" sz="2400">
                <a:solidFill>
                  <a:srgbClr val="2A73CC"/>
                </a:solidFill>
                <a:latin typeface="Open Sans"/>
                <a:ea typeface="Open Sans"/>
                <a:cs typeface="Open Sans"/>
                <a:sym typeface="Open Sans"/>
              </a:rPr>
              <a:t> ethics</a:t>
            </a:r>
          </a:p>
        </p:txBody>
      </p:sp>
      <p:sp>
        <p:nvSpPr>
          <p:cNvPr id="453" name="Shape 453"/>
          <p:cNvSpPr txBox="1"/>
          <p:nvPr>
            <p:ph idx="4294967295" type="body"/>
          </p:nvPr>
        </p:nvSpPr>
        <p:spPr>
          <a:xfrm>
            <a:off x="2951900" y="3093750"/>
            <a:ext cx="3370800" cy="971100"/>
          </a:xfrm>
          <a:prstGeom prst="rect">
            <a:avLst/>
          </a:prstGeom>
        </p:spPr>
        <p:txBody>
          <a:bodyPr anchorCtr="0" anchor="t" bIns="91425" lIns="91425" rIns="91425" tIns="91425">
            <a:noAutofit/>
          </a:bodyPr>
          <a:lstStyle/>
          <a:p>
            <a:pPr indent="-381000" lvl="0" marL="457200" rtl="0">
              <a:spcBef>
                <a:spcPts val="0"/>
              </a:spcBef>
              <a:buClr>
                <a:srgbClr val="000000"/>
              </a:buClr>
              <a:buSzPct val="100000"/>
              <a:buFont typeface="Open Sans"/>
            </a:pPr>
            <a:r>
              <a:rPr b="1" lang="en" sz="2400">
                <a:solidFill>
                  <a:srgbClr val="000000"/>
                </a:solidFill>
                <a:latin typeface="Open Sans"/>
                <a:ea typeface="Open Sans"/>
                <a:cs typeface="Open Sans"/>
                <a:sym typeface="Open Sans"/>
              </a:rPr>
              <a:t>Consider effect on  </a:t>
            </a:r>
            <a:r>
              <a:rPr b="1" lang="en" sz="2400">
                <a:solidFill>
                  <a:srgbClr val="2A73CC"/>
                </a:solidFill>
                <a:latin typeface="Open Sans"/>
                <a:ea typeface="Open Sans"/>
                <a:cs typeface="Open Sans"/>
                <a:sym typeface="Open Sans"/>
              </a:rPr>
              <a:t>user trust</a:t>
            </a:r>
          </a:p>
        </p:txBody>
      </p:sp>
      <p:pic>
        <p:nvPicPr>
          <p:cNvPr id="454" name="Shape 454"/>
          <p:cNvPicPr preferRelativeResize="0"/>
          <p:nvPr/>
        </p:nvPicPr>
        <p:blipFill>
          <a:blip r:embed="rId4">
            <a:alphaModFix/>
          </a:blip>
          <a:stretch>
            <a:fillRect/>
          </a:stretch>
        </p:blipFill>
        <p:spPr>
          <a:xfrm>
            <a:off x="3495787" y="4013200"/>
            <a:ext cx="2457225" cy="2029350"/>
          </a:xfrm>
          <a:prstGeom prst="rect">
            <a:avLst/>
          </a:prstGeom>
          <a:noFill/>
          <a:ln>
            <a:noFill/>
          </a:ln>
        </p:spPr>
      </p:pic>
      <p:cxnSp>
        <p:nvCxnSpPr>
          <p:cNvPr id="455" name="Shape 455"/>
          <p:cNvCxnSpPr/>
          <p:nvPr/>
        </p:nvCxnSpPr>
        <p:spPr>
          <a:xfrm>
            <a:off x="3221350" y="1121275"/>
            <a:ext cx="51600" cy="5435100"/>
          </a:xfrm>
          <a:prstGeom prst="straightConnector1">
            <a:avLst/>
          </a:prstGeom>
          <a:noFill/>
          <a:ln cap="flat" cmpd="sng" w="9525">
            <a:solidFill>
              <a:srgbClr val="3279CB"/>
            </a:solidFill>
            <a:prstDash val="solid"/>
            <a:round/>
            <a:headEnd len="lg" w="lg" type="none"/>
            <a:tailEnd len="lg" w="lg" type="none"/>
          </a:ln>
        </p:spPr>
      </p:cxnSp>
      <p:cxnSp>
        <p:nvCxnSpPr>
          <p:cNvPr id="456" name="Shape 456"/>
          <p:cNvCxnSpPr/>
          <p:nvPr/>
        </p:nvCxnSpPr>
        <p:spPr>
          <a:xfrm>
            <a:off x="3255650" y="3058675"/>
            <a:ext cx="4903500" cy="0"/>
          </a:xfrm>
          <a:prstGeom prst="straightConnector1">
            <a:avLst/>
          </a:prstGeom>
          <a:noFill/>
          <a:ln cap="flat" cmpd="sng" w="9525">
            <a:solidFill>
              <a:srgbClr val="3279CB"/>
            </a:solidFill>
            <a:prstDash val="solid"/>
            <a:round/>
            <a:headEnd len="lg" w="lg" type="none"/>
            <a:tailEnd len="lg" w="lg" type="none"/>
          </a:ln>
        </p:spPr>
      </p:cxn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FEFEF"/>
        </a:solidFill>
      </p:bgPr>
    </p:bg>
    <p:spTree>
      <p:nvGrpSpPr>
        <p:cNvPr id="1355" name="Shape 1355"/>
        <p:cNvGrpSpPr/>
        <p:nvPr/>
      </p:nvGrpSpPr>
      <p:grpSpPr>
        <a:xfrm>
          <a:off x="0" y="0"/>
          <a:ext cx="0" cy="0"/>
          <a:chOff x="0" y="0"/>
          <a:chExt cx="0" cy="0"/>
        </a:xfrm>
      </p:grpSpPr>
      <p:sp>
        <p:nvSpPr>
          <p:cNvPr id="1356" name="Shape 1356"/>
          <p:cNvSpPr txBox="1"/>
          <p:nvPr>
            <p:ph idx="1" type="body"/>
          </p:nvPr>
        </p:nvSpPr>
        <p:spPr>
          <a:xfrm>
            <a:off x="1522650" y="1740050"/>
            <a:ext cx="7421700" cy="4608000"/>
          </a:xfrm>
          <a:prstGeom prst="rect">
            <a:avLst/>
          </a:prstGeom>
        </p:spPr>
        <p:txBody>
          <a:bodyPr anchorCtr="0" anchor="t" bIns="91425" lIns="91425" rIns="91425" tIns="91425">
            <a:noAutofit/>
          </a:bodyPr>
          <a:lstStyle/>
          <a:p>
            <a:pPr lvl="0" rtl="0">
              <a:spcBef>
                <a:spcPts val="0"/>
              </a:spcBef>
              <a:buNone/>
            </a:pPr>
            <a:r>
              <a:rPr b="1" lang="en" sz="2400">
                <a:solidFill>
                  <a:schemeClr val="dk1"/>
                </a:solidFill>
              </a:rPr>
              <a:t>Example</a:t>
            </a:r>
            <a:r>
              <a:rPr lang="en" sz="2400">
                <a:solidFill>
                  <a:schemeClr val="dk1"/>
                </a:solidFill>
              </a:rPr>
              <a:t>: Want to estimate social spillovers in movie consumption.</a:t>
            </a:r>
          </a:p>
          <a:p>
            <a:pPr indent="-381000" lvl="0" marL="457200" rtl="0">
              <a:spcBef>
                <a:spcPts val="0"/>
              </a:spcBef>
              <a:buClr>
                <a:schemeClr val="dk1"/>
              </a:buClr>
              <a:buSzPct val="100000"/>
            </a:pPr>
            <a:r>
              <a:rPr lang="en" sz="2400">
                <a:solidFill>
                  <a:schemeClr val="dk1"/>
                </a:solidFill>
              </a:rPr>
              <a:t>Causal effect of viewership on later viewership? </a:t>
            </a:r>
          </a:p>
          <a:p>
            <a:pPr indent="-381000" lvl="0" marL="457200" rtl="0">
              <a:spcBef>
                <a:spcPts val="0"/>
              </a:spcBef>
              <a:buClr>
                <a:schemeClr val="dk1"/>
              </a:buClr>
              <a:buSzPct val="100000"/>
            </a:pPr>
            <a:r>
              <a:rPr lang="en" sz="2400">
                <a:solidFill>
                  <a:schemeClr val="dk1"/>
                </a:solidFill>
              </a:rPr>
              <a:t>Instrument for viewership with weather </a:t>
            </a:r>
          </a:p>
          <a:p>
            <a:pPr lvl="0" rtl="0">
              <a:spcBef>
                <a:spcPts val="0"/>
              </a:spcBef>
              <a:buNone/>
            </a:pPr>
            <a:r>
              <a:t/>
            </a:r>
            <a:endParaRPr b="1" sz="2400">
              <a:solidFill>
                <a:schemeClr val="dk1"/>
              </a:solidFill>
            </a:endParaRPr>
          </a:p>
          <a:p>
            <a:pPr lvl="0" rtl="0">
              <a:spcBef>
                <a:spcPts val="0"/>
              </a:spcBef>
              <a:buNone/>
            </a:pPr>
            <a:r>
              <a:rPr b="1" lang="en" sz="2400">
                <a:solidFill>
                  <a:schemeClr val="dk1"/>
                </a:solidFill>
              </a:rPr>
              <a:t>Challenge</a:t>
            </a:r>
            <a:r>
              <a:rPr lang="en" sz="2400">
                <a:solidFill>
                  <a:schemeClr val="dk1"/>
                </a:solidFill>
              </a:rPr>
              <a:t>: </a:t>
            </a:r>
            <a:r>
              <a:rPr lang="en" sz="2400">
                <a:solidFill>
                  <a:srgbClr val="3279CB"/>
                </a:solidFill>
              </a:rPr>
              <a:t>Potential set of instruments large</a:t>
            </a:r>
            <a:r>
              <a:rPr lang="en" sz="2400">
                <a:solidFill>
                  <a:schemeClr val="dk1"/>
                </a:solidFill>
              </a:rPr>
              <a:t> </a:t>
            </a:r>
          </a:p>
          <a:p>
            <a:pPr indent="-381000" lvl="1" marL="914400" rtl="0">
              <a:spcBef>
                <a:spcPts val="0"/>
              </a:spcBef>
              <a:buClr>
                <a:schemeClr val="dk1"/>
              </a:buClr>
              <a:buSzPct val="100000"/>
            </a:pPr>
            <a:r>
              <a:rPr lang="en" sz="2400">
                <a:solidFill>
                  <a:schemeClr val="dk1"/>
                </a:solidFill>
              </a:rPr>
              <a:t>Risk of overfitting (e.g., including all)</a:t>
            </a:r>
          </a:p>
          <a:p>
            <a:pPr indent="-381000" lvl="1" marL="914400" rtl="0">
              <a:spcBef>
                <a:spcPts val="0"/>
              </a:spcBef>
              <a:buClr>
                <a:schemeClr val="dk1"/>
              </a:buClr>
              <a:buSzPct val="100000"/>
            </a:pPr>
            <a:r>
              <a:rPr lang="en" sz="2400">
                <a:solidFill>
                  <a:schemeClr val="dk1"/>
                </a:solidFill>
              </a:rPr>
              <a:t>Risk of data minimum (e.g., hand-picking) </a:t>
            </a:r>
          </a:p>
          <a:p>
            <a:pPr indent="0" lvl="0" marL="0" rtl="0">
              <a:spcBef>
                <a:spcPts val="0"/>
              </a:spcBef>
              <a:buNone/>
            </a:pPr>
            <a:r>
              <a:t/>
            </a:r>
            <a:endParaRPr sz="2400">
              <a:solidFill>
                <a:schemeClr val="dk1"/>
              </a:solidFill>
            </a:endParaRPr>
          </a:p>
          <a:p>
            <a:pPr lvl="0" rtl="0">
              <a:spcBef>
                <a:spcPts val="0"/>
              </a:spcBef>
              <a:buClr>
                <a:schemeClr val="dk1"/>
              </a:buClr>
              <a:buSzPct val="45833"/>
              <a:buFont typeface="Arial"/>
              <a:buNone/>
            </a:pPr>
            <a:r>
              <a:rPr b="1" lang="en" sz="2400">
                <a:solidFill>
                  <a:schemeClr val="dk1"/>
                </a:solidFill>
              </a:rPr>
              <a:t>Solution</a:t>
            </a:r>
            <a:r>
              <a:rPr lang="en" sz="2400">
                <a:solidFill>
                  <a:schemeClr val="dk1"/>
                </a:solidFill>
              </a:rPr>
              <a:t>: Implement </a:t>
            </a:r>
            <a:r>
              <a:rPr lang="en" sz="2400">
                <a:solidFill>
                  <a:srgbClr val="3279CB"/>
                </a:solidFill>
              </a:rPr>
              <a:t>LASSO</a:t>
            </a:r>
            <a:r>
              <a:rPr lang="en" sz="2400">
                <a:solidFill>
                  <a:schemeClr val="dk1"/>
                </a:solidFill>
              </a:rPr>
              <a:t> methods to estimate optimal instruments in linear IV models with many instruments</a:t>
            </a:r>
          </a:p>
        </p:txBody>
      </p:sp>
      <p:sp>
        <p:nvSpPr>
          <p:cNvPr id="1357" name="Shape 1357"/>
          <p:cNvSpPr txBox="1"/>
          <p:nvPr/>
        </p:nvSpPr>
        <p:spPr>
          <a:xfrm>
            <a:off x="1455200" y="377725"/>
            <a:ext cx="7421700" cy="1006200"/>
          </a:xfrm>
          <a:prstGeom prst="rect">
            <a:avLst/>
          </a:prstGeom>
          <a:noFill/>
          <a:ln>
            <a:noFill/>
          </a:ln>
        </p:spPr>
        <p:txBody>
          <a:bodyPr anchorCtr="0" anchor="ctr" bIns="91425" lIns="91425" rIns="91425" tIns="91425">
            <a:noAutofit/>
          </a:bodyPr>
          <a:lstStyle/>
          <a:p>
            <a:pPr lvl="0" rtl="0">
              <a:spcBef>
                <a:spcPts val="0"/>
              </a:spcBef>
              <a:buNone/>
            </a:pPr>
            <a:r>
              <a:rPr b="1" lang="en" sz="1800">
                <a:solidFill>
                  <a:schemeClr val="dk1"/>
                </a:solidFill>
                <a:latin typeface="Open Sans"/>
                <a:ea typeface="Open Sans"/>
                <a:cs typeface="Open Sans"/>
                <a:sym typeface="Open Sans"/>
              </a:rPr>
              <a:t>Extensions &amp; New Directions:</a:t>
            </a:r>
            <a:r>
              <a:rPr lang="en" sz="3200">
                <a:solidFill>
                  <a:schemeClr val="dk1"/>
                </a:solidFill>
                <a:latin typeface="Merriweather"/>
                <a:ea typeface="Merriweather"/>
                <a:cs typeface="Merriweather"/>
                <a:sym typeface="Merriweather"/>
              </a:rPr>
              <a:t> </a:t>
            </a:r>
          </a:p>
          <a:p>
            <a:pPr lvl="0" rtl="0">
              <a:spcBef>
                <a:spcPts val="0"/>
              </a:spcBef>
              <a:buNone/>
            </a:pPr>
            <a:r>
              <a:rPr lang="en" sz="3200">
                <a:solidFill>
                  <a:srgbClr val="F58441"/>
                </a:solidFill>
                <a:latin typeface="Merriweather"/>
                <a:ea typeface="Merriweather"/>
                <a:cs typeface="Merriweather"/>
                <a:sym typeface="Merriweather"/>
              </a:rPr>
              <a:t>ML + Causal Inference: LASSO</a:t>
            </a:r>
          </a:p>
        </p:txBody>
      </p:sp>
      <p:sp>
        <p:nvSpPr>
          <p:cNvPr id="1358" name="Shape 1358"/>
          <p:cNvSpPr/>
          <p:nvPr/>
        </p:nvSpPr>
        <p:spPr>
          <a:xfrm>
            <a:off x="-15475" y="-9300"/>
            <a:ext cx="1362300" cy="6858000"/>
          </a:xfrm>
          <a:prstGeom prst="rect">
            <a:avLst/>
          </a:prstGeom>
          <a:solidFill>
            <a:srgbClr val="F58441"/>
          </a:solidFill>
          <a:ln>
            <a:noFill/>
          </a:ln>
        </p:spPr>
        <p:txBody>
          <a:bodyPr anchorCtr="0" anchor="ctr" bIns="91425" lIns="91425" rIns="91425" tIns="91425">
            <a:noAutofit/>
          </a:bodyPr>
          <a:lstStyle/>
          <a:p>
            <a:pPr lvl="0" rtl="0">
              <a:spcBef>
                <a:spcPts val="0"/>
              </a:spcBef>
              <a:buNone/>
            </a:pPr>
            <a:r>
              <a:t/>
            </a:r>
            <a:endParaRPr>
              <a:highlight>
                <a:srgbClr val="F58441"/>
              </a:highlight>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FEFEF"/>
        </a:solidFill>
      </p:bgPr>
    </p:bg>
    <p:spTree>
      <p:nvGrpSpPr>
        <p:cNvPr id="1362" name="Shape 1362"/>
        <p:cNvGrpSpPr/>
        <p:nvPr/>
      </p:nvGrpSpPr>
      <p:grpSpPr>
        <a:xfrm>
          <a:off x="0" y="0"/>
          <a:ext cx="0" cy="0"/>
          <a:chOff x="0" y="0"/>
          <a:chExt cx="0" cy="0"/>
        </a:xfrm>
      </p:grpSpPr>
      <p:sp>
        <p:nvSpPr>
          <p:cNvPr id="1363" name="Shape 1363"/>
          <p:cNvSpPr txBox="1"/>
          <p:nvPr/>
        </p:nvSpPr>
        <p:spPr>
          <a:xfrm>
            <a:off x="1455200" y="377725"/>
            <a:ext cx="7421700" cy="1006200"/>
          </a:xfrm>
          <a:prstGeom prst="rect">
            <a:avLst/>
          </a:prstGeom>
          <a:noFill/>
          <a:ln>
            <a:noFill/>
          </a:ln>
        </p:spPr>
        <p:txBody>
          <a:bodyPr anchorCtr="0" anchor="ctr" bIns="91425" lIns="91425" rIns="91425" tIns="91425">
            <a:noAutofit/>
          </a:bodyPr>
          <a:lstStyle/>
          <a:p>
            <a:pPr lvl="0" rtl="0">
              <a:spcBef>
                <a:spcPts val="0"/>
              </a:spcBef>
              <a:buNone/>
            </a:pPr>
            <a:r>
              <a:rPr b="1" lang="en" sz="1800">
                <a:solidFill>
                  <a:schemeClr val="dk1"/>
                </a:solidFill>
                <a:latin typeface="Open Sans"/>
                <a:ea typeface="Open Sans"/>
                <a:cs typeface="Open Sans"/>
                <a:sym typeface="Open Sans"/>
              </a:rPr>
              <a:t>Extensions &amp; New Directions:</a:t>
            </a:r>
            <a:r>
              <a:rPr lang="en" sz="3200">
                <a:solidFill>
                  <a:schemeClr val="dk1"/>
                </a:solidFill>
                <a:latin typeface="Merriweather"/>
                <a:ea typeface="Merriweather"/>
                <a:cs typeface="Merriweather"/>
                <a:sym typeface="Merriweather"/>
              </a:rPr>
              <a:t> </a:t>
            </a:r>
          </a:p>
          <a:p>
            <a:pPr lvl="0" rtl="0">
              <a:spcBef>
                <a:spcPts val="0"/>
              </a:spcBef>
              <a:buNone/>
            </a:pPr>
            <a:r>
              <a:rPr lang="en" sz="3200">
                <a:solidFill>
                  <a:srgbClr val="F58441"/>
                </a:solidFill>
                <a:latin typeface="Merriweather"/>
                <a:ea typeface="Merriweather"/>
                <a:cs typeface="Merriweather"/>
                <a:sym typeface="Merriweather"/>
              </a:rPr>
              <a:t>ML + Causal Inference: Trees</a:t>
            </a:r>
          </a:p>
        </p:txBody>
      </p:sp>
      <p:sp>
        <p:nvSpPr>
          <p:cNvPr id="1364" name="Shape 1364"/>
          <p:cNvSpPr/>
          <p:nvPr/>
        </p:nvSpPr>
        <p:spPr>
          <a:xfrm>
            <a:off x="-15475" y="-9300"/>
            <a:ext cx="1362300" cy="6858000"/>
          </a:xfrm>
          <a:prstGeom prst="rect">
            <a:avLst/>
          </a:prstGeom>
          <a:solidFill>
            <a:srgbClr val="F58441"/>
          </a:solidFill>
          <a:ln>
            <a:noFill/>
          </a:ln>
        </p:spPr>
        <p:txBody>
          <a:bodyPr anchorCtr="0" anchor="ctr" bIns="91425" lIns="91425" rIns="91425" tIns="91425">
            <a:noAutofit/>
          </a:bodyPr>
          <a:lstStyle/>
          <a:p>
            <a:pPr lvl="0" rtl="0">
              <a:spcBef>
                <a:spcPts val="0"/>
              </a:spcBef>
              <a:buNone/>
            </a:pPr>
            <a:r>
              <a:t/>
            </a:r>
            <a:endParaRPr>
              <a:highlight>
                <a:srgbClr val="F58441"/>
              </a:highlight>
            </a:endParaRPr>
          </a:p>
        </p:txBody>
      </p:sp>
      <p:sp>
        <p:nvSpPr>
          <p:cNvPr id="1365" name="Shape 1365"/>
          <p:cNvSpPr txBox="1"/>
          <p:nvPr>
            <p:ph idx="1" type="body"/>
          </p:nvPr>
        </p:nvSpPr>
        <p:spPr>
          <a:xfrm>
            <a:off x="1522650" y="1740050"/>
            <a:ext cx="7421700" cy="4608000"/>
          </a:xfrm>
          <a:prstGeom prst="rect">
            <a:avLst/>
          </a:prstGeom>
        </p:spPr>
        <p:txBody>
          <a:bodyPr anchorCtr="0" anchor="t" bIns="91425" lIns="91425" rIns="91425" tIns="91425">
            <a:noAutofit/>
          </a:bodyPr>
          <a:lstStyle/>
          <a:p>
            <a:pPr lvl="0" rtl="0">
              <a:spcBef>
                <a:spcPts val="0"/>
              </a:spcBef>
              <a:buNone/>
            </a:pPr>
            <a:r>
              <a:rPr b="1" lang="en" sz="2400">
                <a:solidFill>
                  <a:schemeClr val="dk1"/>
                </a:solidFill>
              </a:rPr>
              <a:t>Idea</a:t>
            </a:r>
            <a:r>
              <a:rPr lang="en" sz="2400">
                <a:solidFill>
                  <a:schemeClr val="dk1"/>
                </a:solidFill>
              </a:rPr>
              <a:t>: In cases where heterogeneous treatment effects, use trees to identify subgroups</a:t>
            </a:r>
          </a:p>
          <a:p>
            <a:pPr lvl="0" rtl="0">
              <a:spcBef>
                <a:spcPts val="0"/>
              </a:spcBef>
              <a:buNone/>
            </a:pPr>
            <a:r>
              <a:t/>
            </a:r>
            <a:endParaRPr sz="2400">
              <a:solidFill>
                <a:schemeClr val="dk1"/>
              </a:solidFill>
            </a:endParaRPr>
          </a:p>
          <a:p>
            <a:pPr lvl="0">
              <a:spcBef>
                <a:spcPts val="0"/>
              </a:spcBef>
              <a:buNone/>
            </a:pPr>
            <a:r>
              <a:rPr b="1" lang="en" sz="2400">
                <a:solidFill>
                  <a:schemeClr val="dk1"/>
                </a:solidFill>
              </a:rPr>
              <a:t>Example</a:t>
            </a:r>
            <a:r>
              <a:rPr lang="en" sz="2400">
                <a:solidFill>
                  <a:schemeClr val="dk1"/>
                </a:solidFill>
              </a:rPr>
              <a:t>: Want to identify a partition of the covariate space into subgroups based on treatment effect heterogeneity</a:t>
            </a:r>
          </a:p>
          <a:p>
            <a:pPr lvl="0">
              <a:spcBef>
                <a:spcPts val="0"/>
              </a:spcBef>
              <a:buNone/>
            </a:pPr>
            <a:r>
              <a:t/>
            </a:r>
            <a:endParaRPr sz="2400">
              <a:solidFill>
                <a:schemeClr val="dk1"/>
              </a:solidFill>
            </a:endParaRPr>
          </a:p>
          <a:p>
            <a:pPr lvl="0">
              <a:spcBef>
                <a:spcPts val="0"/>
              </a:spcBef>
              <a:buNone/>
            </a:pPr>
            <a:r>
              <a:rPr b="1" lang="en" sz="2400">
                <a:solidFill>
                  <a:schemeClr val="dk1"/>
                </a:solidFill>
              </a:rPr>
              <a:t>Solution</a:t>
            </a:r>
            <a:r>
              <a:rPr lang="en" sz="2400">
                <a:solidFill>
                  <a:schemeClr val="dk1"/>
                </a:solidFill>
              </a:rPr>
              <a:t>:  Athey &amp; Imbens’ (2015) </a:t>
            </a:r>
            <a:r>
              <a:rPr lang="en" sz="2400">
                <a:solidFill>
                  <a:srgbClr val="3279CB"/>
                </a:solidFill>
              </a:rPr>
              <a:t>Causal Trees </a:t>
            </a:r>
          </a:p>
          <a:p>
            <a:pPr indent="-381000" lvl="0" marL="457200" rtl="0">
              <a:spcBef>
                <a:spcPts val="0"/>
              </a:spcBef>
              <a:buClr>
                <a:schemeClr val="dk1"/>
              </a:buClr>
              <a:buSzPct val="100000"/>
            </a:pPr>
            <a:r>
              <a:rPr lang="en" sz="2400">
                <a:solidFill>
                  <a:schemeClr val="dk1"/>
                </a:solidFill>
              </a:rPr>
              <a:t>l</a:t>
            </a:r>
            <a:r>
              <a:rPr lang="en" sz="2400">
                <a:solidFill>
                  <a:schemeClr val="dk1"/>
                </a:solidFill>
              </a:rPr>
              <a:t>ike regression trees but focuses on MSE of treatment effect</a:t>
            </a:r>
          </a:p>
          <a:p>
            <a:pPr indent="-381000" lvl="0" marL="457200" rtl="0">
              <a:spcBef>
                <a:spcPts val="0"/>
              </a:spcBef>
              <a:buClr>
                <a:schemeClr val="dk1"/>
              </a:buClr>
              <a:buSzPct val="100000"/>
            </a:pPr>
            <a:r>
              <a:rPr lang="en" sz="2400">
                <a:solidFill>
                  <a:schemeClr val="dk1"/>
                </a:solidFill>
              </a:rPr>
              <a:t>o</a:t>
            </a:r>
            <a:r>
              <a:rPr lang="en" sz="2400">
                <a:solidFill>
                  <a:schemeClr val="dk1"/>
                </a:solidFill>
              </a:rPr>
              <a:t>utput is treatment effect &amp; CI by subgroup</a:t>
            </a: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FEFEF"/>
        </a:solidFill>
      </p:bgPr>
    </p:bg>
    <p:spTree>
      <p:nvGrpSpPr>
        <p:cNvPr id="1369" name="Shape 1369"/>
        <p:cNvGrpSpPr/>
        <p:nvPr/>
      </p:nvGrpSpPr>
      <p:grpSpPr>
        <a:xfrm>
          <a:off x="0" y="0"/>
          <a:ext cx="0" cy="0"/>
          <a:chOff x="0" y="0"/>
          <a:chExt cx="0" cy="0"/>
        </a:xfrm>
      </p:grpSpPr>
      <p:sp>
        <p:nvSpPr>
          <p:cNvPr id="1370" name="Shape 1370"/>
          <p:cNvSpPr txBox="1"/>
          <p:nvPr/>
        </p:nvSpPr>
        <p:spPr>
          <a:xfrm>
            <a:off x="1455200" y="377725"/>
            <a:ext cx="7688700" cy="1006200"/>
          </a:xfrm>
          <a:prstGeom prst="rect">
            <a:avLst/>
          </a:prstGeom>
          <a:noFill/>
          <a:ln>
            <a:noFill/>
          </a:ln>
        </p:spPr>
        <p:txBody>
          <a:bodyPr anchorCtr="0" anchor="ctr" bIns="91425" lIns="91425" rIns="91425" tIns="91425">
            <a:noAutofit/>
          </a:bodyPr>
          <a:lstStyle/>
          <a:p>
            <a:pPr lvl="0" rtl="0">
              <a:spcBef>
                <a:spcPts val="0"/>
              </a:spcBef>
              <a:buNone/>
            </a:pPr>
            <a:r>
              <a:rPr b="1" lang="en" sz="1800">
                <a:solidFill>
                  <a:schemeClr val="dk1"/>
                </a:solidFill>
                <a:latin typeface="Open Sans"/>
                <a:ea typeface="Open Sans"/>
                <a:cs typeface="Open Sans"/>
                <a:sym typeface="Open Sans"/>
              </a:rPr>
              <a:t>Extensions &amp; New Directions:</a:t>
            </a:r>
            <a:r>
              <a:rPr lang="en" sz="3200">
                <a:solidFill>
                  <a:schemeClr val="dk1"/>
                </a:solidFill>
                <a:latin typeface="Merriweather"/>
                <a:ea typeface="Merriweather"/>
                <a:cs typeface="Merriweather"/>
                <a:sym typeface="Merriweather"/>
              </a:rPr>
              <a:t> </a:t>
            </a:r>
          </a:p>
          <a:p>
            <a:pPr lvl="0" rtl="0">
              <a:spcBef>
                <a:spcPts val="0"/>
              </a:spcBef>
              <a:buNone/>
            </a:pPr>
            <a:r>
              <a:rPr lang="en" sz="3200">
                <a:solidFill>
                  <a:srgbClr val="F58441"/>
                </a:solidFill>
                <a:latin typeface="Merriweather"/>
                <a:ea typeface="Merriweather"/>
                <a:cs typeface="Merriweather"/>
                <a:sym typeface="Merriweather"/>
              </a:rPr>
              <a:t>ML + Causal Inference: Forest</a:t>
            </a:r>
          </a:p>
        </p:txBody>
      </p:sp>
      <p:sp>
        <p:nvSpPr>
          <p:cNvPr id="1371" name="Shape 1371"/>
          <p:cNvSpPr/>
          <p:nvPr/>
        </p:nvSpPr>
        <p:spPr>
          <a:xfrm>
            <a:off x="-15475" y="-9300"/>
            <a:ext cx="1362300" cy="6858000"/>
          </a:xfrm>
          <a:prstGeom prst="rect">
            <a:avLst/>
          </a:prstGeom>
          <a:solidFill>
            <a:srgbClr val="F58441"/>
          </a:solidFill>
          <a:ln>
            <a:noFill/>
          </a:ln>
        </p:spPr>
        <p:txBody>
          <a:bodyPr anchorCtr="0" anchor="ctr" bIns="91425" lIns="91425" rIns="91425" tIns="91425">
            <a:noAutofit/>
          </a:bodyPr>
          <a:lstStyle/>
          <a:p>
            <a:pPr lvl="0" rtl="0">
              <a:spcBef>
                <a:spcPts val="0"/>
              </a:spcBef>
              <a:buNone/>
            </a:pPr>
            <a:r>
              <a:t/>
            </a:r>
            <a:endParaRPr>
              <a:highlight>
                <a:srgbClr val="F58441"/>
              </a:highlight>
            </a:endParaRPr>
          </a:p>
        </p:txBody>
      </p:sp>
      <p:sp>
        <p:nvSpPr>
          <p:cNvPr id="1372" name="Shape 1372"/>
          <p:cNvSpPr txBox="1"/>
          <p:nvPr>
            <p:ph idx="1" type="body"/>
          </p:nvPr>
        </p:nvSpPr>
        <p:spPr>
          <a:xfrm>
            <a:off x="1522650" y="1740050"/>
            <a:ext cx="7421700" cy="4608000"/>
          </a:xfrm>
          <a:prstGeom prst="rect">
            <a:avLst/>
          </a:prstGeom>
        </p:spPr>
        <p:txBody>
          <a:bodyPr anchorCtr="0" anchor="t" bIns="91425" lIns="91425" rIns="91425" tIns="91425">
            <a:noAutofit/>
          </a:bodyPr>
          <a:lstStyle/>
          <a:p>
            <a:pPr lvl="0" rtl="0">
              <a:spcBef>
                <a:spcPts val="0"/>
              </a:spcBef>
              <a:buNone/>
            </a:pPr>
            <a:r>
              <a:rPr b="1" lang="en" sz="2400">
                <a:solidFill>
                  <a:schemeClr val="dk1"/>
                </a:solidFill>
              </a:rPr>
              <a:t>Idea</a:t>
            </a:r>
            <a:r>
              <a:rPr lang="en" sz="2400">
                <a:solidFill>
                  <a:schemeClr val="dk1"/>
                </a:solidFill>
              </a:rPr>
              <a:t>: Extension of trees; want personalized estimate of treatment effect</a:t>
            </a:r>
          </a:p>
          <a:p>
            <a:pPr lvl="0" rtl="0">
              <a:spcBef>
                <a:spcPts val="0"/>
              </a:spcBef>
              <a:buNone/>
            </a:pPr>
            <a:r>
              <a:t/>
            </a:r>
            <a:endParaRPr sz="2400">
              <a:solidFill>
                <a:schemeClr val="dk1"/>
              </a:solidFill>
            </a:endParaRPr>
          </a:p>
          <a:p>
            <a:pPr lvl="0" rtl="0">
              <a:spcBef>
                <a:spcPts val="0"/>
              </a:spcBef>
              <a:buNone/>
            </a:pPr>
            <a:r>
              <a:rPr b="1" lang="en" sz="2400">
                <a:solidFill>
                  <a:schemeClr val="dk1"/>
                </a:solidFill>
              </a:rPr>
              <a:t>Solution</a:t>
            </a:r>
            <a:r>
              <a:rPr lang="en" sz="2400">
                <a:solidFill>
                  <a:schemeClr val="dk1"/>
                </a:solidFill>
              </a:rPr>
              <a:t>:  Wager &amp; Athey (2015) </a:t>
            </a:r>
            <a:r>
              <a:rPr lang="en" sz="2400">
                <a:solidFill>
                  <a:srgbClr val="3279CB"/>
                </a:solidFill>
              </a:rPr>
              <a:t>Causal Forests</a:t>
            </a:r>
          </a:p>
          <a:p>
            <a:pPr indent="-381000" lvl="0" marL="457200" rtl="0">
              <a:spcBef>
                <a:spcPts val="0"/>
              </a:spcBef>
              <a:buClr>
                <a:schemeClr val="dk1"/>
              </a:buClr>
              <a:buSzPct val="100000"/>
            </a:pPr>
            <a:r>
              <a:rPr lang="en" sz="2400">
                <a:solidFill>
                  <a:schemeClr val="dk1"/>
                </a:solidFill>
              </a:rPr>
              <a:t>e</a:t>
            </a:r>
            <a:r>
              <a:rPr lang="en" sz="2400">
                <a:solidFill>
                  <a:schemeClr val="dk1"/>
                </a:solidFill>
              </a:rPr>
              <a:t>stimate is CATE (conditional average treatment effect)</a:t>
            </a:r>
          </a:p>
          <a:p>
            <a:pPr indent="-381000" lvl="0" marL="457200" rtl="0">
              <a:spcBef>
                <a:spcPts val="0"/>
              </a:spcBef>
              <a:buClr>
                <a:schemeClr val="dk1"/>
              </a:buClr>
              <a:buSzPct val="100000"/>
            </a:pPr>
            <a:r>
              <a:rPr lang="en" sz="2400">
                <a:solidFill>
                  <a:schemeClr val="dk1"/>
                </a:solidFill>
              </a:rPr>
              <a:t>predictions are asymptotically normal</a:t>
            </a:r>
          </a:p>
          <a:p>
            <a:pPr indent="-381000" lvl="0" marL="457200" rtl="0">
              <a:spcBef>
                <a:spcPts val="0"/>
              </a:spcBef>
              <a:buClr>
                <a:schemeClr val="dk1"/>
              </a:buClr>
              <a:buSzPct val="100000"/>
            </a:pPr>
            <a:r>
              <a:rPr lang="en" sz="2400">
                <a:solidFill>
                  <a:schemeClr val="dk1"/>
                </a:solidFill>
              </a:rPr>
              <a:t>p</a:t>
            </a:r>
            <a:r>
              <a:rPr lang="en" sz="2400">
                <a:solidFill>
                  <a:schemeClr val="dk1"/>
                </a:solidFill>
              </a:rPr>
              <a:t>redictions centered on the true effect</a:t>
            </a: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FEFEF"/>
        </a:solidFill>
      </p:bgPr>
    </p:bg>
    <p:spTree>
      <p:nvGrpSpPr>
        <p:cNvPr id="1376" name="Shape 1376"/>
        <p:cNvGrpSpPr/>
        <p:nvPr/>
      </p:nvGrpSpPr>
      <p:grpSpPr>
        <a:xfrm>
          <a:off x="0" y="0"/>
          <a:ext cx="0" cy="0"/>
          <a:chOff x="0" y="0"/>
          <a:chExt cx="0" cy="0"/>
        </a:xfrm>
      </p:grpSpPr>
      <p:sp>
        <p:nvSpPr>
          <p:cNvPr id="1377" name="Shape 1377"/>
          <p:cNvSpPr txBox="1"/>
          <p:nvPr>
            <p:ph idx="1" type="body"/>
          </p:nvPr>
        </p:nvSpPr>
        <p:spPr>
          <a:xfrm>
            <a:off x="1962375" y="1340325"/>
            <a:ext cx="6914400" cy="5072400"/>
          </a:xfrm>
          <a:prstGeom prst="rect">
            <a:avLst/>
          </a:prstGeom>
        </p:spPr>
        <p:txBody>
          <a:bodyPr anchorCtr="0" anchor="t" bIns="91425" lIns="91425" rIns="91425" tIns="91425">
            <a:noAutofit/>
          </a:bodyPr>
          <a:lstStyle/>
          <a:p>
            <a:pPr lvl="0" rtl="0">
              <a:lnSpc>
                <a:spcPct val="100000"/>
              </a:lnSpc>
              <a:spcBef>
                <a:spcPts val="2200"/>
              </a:spcBef>
              <a:buNone/>
            </a:pPr>
            <a:r>
              <a:rPr b="1" lang="en" sz="2400">
                <a:solidFill>
                  <a:schemeClr val="dk1"/>
                </a:solidFill>
              </a:rPr>
              <a:t>Sample R code</a:t>
            </a:r>
            <a:r>
              <a:rPr lang="en" sz="2400">
                <a:solidFill>
                  <a:schemeClr val="dk1"/>
                </a:solidFill>
              </a:rPr>
              <a:t> and simulation output available on </a:t>
            </a:r>
            <a:r>
              <a:rPr lang="en" sz="2400" u="sng">
                <a:solidFill>
                  <a:srgbClr val="3279CB"/>
                </a:solidFill>
                <a:hlinkClick r:id="rId3"/>
              </a:rPr>
              <a:t>GitHub</a:t>
            </a:r>
          </a:p>
          <a:p>
            <a:pPr lvl="0" rtl="0">
              <a:lnSpc>
                <a:spcPct val="100000"/>
              </a:lnSpc>
              <a:spcBef>
                <a:spcPts val="2200"/>
              </a:spcBef>
              <a:buNone/>
            </a:pPr>
            <a:r>
              <a:t/>
            </a:r>
            <a:endParaRPr i="1" sz="2400">
              <a:solidFill>
                <a:schemeClr val="dk1"/>
              </a:solidFill>
            </a:endParaRPr>
          </a:p>
          <a:p>
            <a:pPr lvl="0" rtl="0">
              <a:spcBef>
                <a:spcPts val="2200"/>
              </a:spcBef>
              <a:buNone/>
            </a:pPr>
            <a:r>
              <a:rPr b="1" lang="en" sz="2400">
                <a:solidFill>
                  <a:schemeClr val="dk1"/>
                </a:solidFill>
              </a:rPr>
              <a:t>Detailed context</a:t>
            </a:r>
            <a:r>
              <a:rPr lang="en" sz="2400">
                <a:solidFill>
                  <a:schemeClr val="dk1"/>
                </a:solidFill>
              </a:rPr>
              <a:t> and more examples available on </a:t>
            </a:r>
            <a:r>
              <a:rPr lang="en" sz="2400" u="sng">
                <a:solidFill>
                  <a:srgbClr val="3279CB"/>
                </a:solidFill>
                <a:hlinkClick r:id="rId4"/>
              </a:rPr>
              <a:t>Medium</a:t>
            </a:r>
          </a:p>
          <a:p>
            <a:pPr lvl="0" rtl="0">
              <a:spcBef>
                <a:spcPts val="2200"/>
              </a:spcBef>
              <a:buNone/>
            </a:pPr>
            <a:r>
              <a:t/>
            </a:r>
            <a:endParaRPr i="1" sz="2400">
              <a:solidFill>
                <a:schemeClr val="dk1"/>
              </a:solidFill>
            </a:endParaRPr>
          </a:p>
          <a:p>
            <a:pPr lvl="0" rtl="0">
              <a:spcBef>
                <a:spcPts val="2200"/>
              </a:spcBef>
              <a:buClr>
                <a:schemeClr val="dk1"/>
              </a:buClr>
              <a:buSzPct val="45833"/>
              <a:buFont typeface="Arial"/>
              <a:buNone/>
            </a:pPr>
            <a:r>
              <a:rPr b="1" lang="en" sz="2400">
                <a:solidFill>
                  <a:schemeClr val="dk1"/>
                </a:solidFill>
              </a:rPr>
              <a:t>References</a:t>
            </a:r>
            <a:r>
              <a:rPr lang="en" sz="2400">
                <a:solidFill>
                  <a:schemeClr val="dk1"/>
                </a:solidFill>
              </a:rPr>
              <a:t> and reading list available </a:t>
            </a:r>
            <a:r>
              <a:rPr lang="en" sz="2400" u="sng">
                <a:solidFill>
                  <a:srgbClr val="3279CB"/>
                </a:solidFill>
                <a:hlinkClick r:id="rId5"/>
              </a:rPr>
              <a:t>h</a:t>
            </a:r>
            <a:r>
              <a:rPr lang="en" sz="2400" u="sng">
                <a:solidFill>
                  <a:srgbClr val="3279CB"/>
                </a:solidFill>
                <a:hlinkClick r:id="rId6"/>
              </a:rPr>
              <a:t>ere</a:t>
            </a:r>
          </a:p>
          <a:p>
            <a:pPr lvl="0" rtl="0">
              <a:lnSpc>
                <a:spcPct val="100000"/>
              </a:lnSpc>
              <a:spcBef>
                <a:spcPts val="2200"/>
              </a:spcBef>
              <a:buNone/>
            </a:pPr>
            <a:r>
              <a:t/>
            </a:r>
            <a:endParaRPr i="1" sz="2400">
              <a:solidFill>
                <a:schemeClr val="dk1"/>
              </a:solidFill>
            </a:endParaRPr>
          </a:p>
          <a:p>
            <a:pPr lvl="0" rtl="0">
              <a:lnSpc>
                <a:spcPct val="100000"/>
              </a:lnSpc>
              <a:spcBef>
                <a:spcPts val="2200"/>
              </a:spcBef>
              <a:buNone/>
            </a:pPr>
            <a:r>
              <a:t/>
            </a:r>
            <a:endParaRPr i="1" sz="2400">
              <a:solidFill>
                <a:schemeClr val="dk1"/>
              </a:solidFill>
            </a:endParaRPr>
          </a:p>
          <a:p>
            <a:pPr lvl="0" rtl="0">
              <a:lnSpc>
                <a:spcPct val="100000"/>
              </a:lnSpc>
              <a:spcBef>
                <a:spcPts val="2200"/>
              </a:spcBef>
              <a:buNone/>
            </a:pPr>
            <a:r>
              <a:t/>
            </a:r>
            <a:endParaRPr sz="2400">
              <a:solidFill>
                <a:schemeClr val="dk1"/>
              </a:solidFill>
            </a:endParaRPr>
          </a:p>
        </p:txBody>
      </p:sp>
      <p:sp>
        <p:nvSpPr>
          <p:cNvPr id="1378" name="Shape 1378"/>
          <p:cNvSpPr txBox="1"/>
          <p:nvPr>
            <p:ph type="title"/>
          </p:nvPr>
        </p:nvSpPr>
        <p:spPr>
          <a:xfrm>
            <a:off x="377000" y="503290"/>
            <a:ext cx="8499900" cy="860400"/>
          </a:xfrm>
          <a:prstGeom prst="rect">
            <a:avLst/>
          </a:prstGeom>
        </p:spPr>
        <p:txBody>
          <a:bodyPr anchorCtr="0" anchor="b" bIns="91425" lIns="91425" rIns="91425" tIns="91425">
            <a:noAutofit/>
          </a:bodyPr>
          <a:lstStyle/>
          <a:p>
            <a:pPr lvl="0" rtl="0">
              <a:spcBef>
                <a:spcPts val="0"/>
              </a:spcBef>
              <a:buNone/>
            </a:pPr>
            <a:r>
              <a:rPr lang="en">
                <a:solidFill>
                  <a:srgbClr val="3279CB"/>
                </a:solidFill>
              </a:rPr>
              <a:t>Home grown resources</a:t>
            </a:r>
          </a:p>
        </p:txBody>
      </p:sp>
      <p:pic>
        <p:nvPicPr>
          <p:cNvPr id="1379" name="Shape 1379"/>
          <p:cNvPicPr preferRelativeResize="0"/>
          <p:nvPr/>
        </p:nvPicPr>
        <p:blipFill>
          <a:blip r:embed="rId7">
            <a:alphaModFix/>
          </a:blip>
          <a:stretch>
            <a:fillRect/>
          </a:stretch>
        </p:blipFill>
        <p:spPr>
          <a:xfrm>
            <a:off x="806549" y="1687649"/>
            <a:ext cx="709575" cy="709575"/>
          </a:xfrm>
          <a:prstGeom prst="rect">
            <a:avLst/>
          </a:prstGeom>
          <a:noFill/>
          <a:ln>
            <a:noFill/>
          </a:ln>
        </p:spPr>
      </p:pic>
      <p:pic>
        <p:nvPicPr>
          <p:cNvPr id="1380" name="Shape 1380"/>
          <p:cNvPicPr preferRelativeResize="0"/>
          <p:nvPr/>
        </p:nvPicPr>
        <p:blipFill>
          <a:blip r:embed="rId8">
            <a:alphaModFix/>
          </a:blip>
          <a:stretch>
            <a:fillRect/>
          </a:stretch>
        </p:blipFill>
        <p:spPr>
          <a:xfrm>
            <a:off x="806548" y="3388701"/>
            <a:ext cx="709575" cy="709575"/>
          </a:xfrm>
          <a:prstGeom prst="rect">
            <a:avLst/>
          </a:prstGeom>
          <a:noFill/>
          <a:ln>
            <a:noFill/>
          </a:ln>
        </p:spPr>
      </p:pic>
      <p:pic>
        <p:nvPicPr>
          <p:cNvPr id="1381" name="Shape 1381"/>
          <p:cNvPicPr preferRelativeResize="0"/>
          <p:nvPr/>
        </p:nvPicPr>
        <p:blipFill>
          <a:blip r:embed="rId9">
            <a:alphaModFix/>
          </a:blip>
          <a:stretch>
            <a:fillRect/>
          </a:stretch>
        </p:blipFill>
        <p:spPr>
          <a:xfrm>
            <a:off x="806549" y="4851650"/>
            <a:ext cx="709575" cy="709575"/>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FEFEF"/>
        </a:solidFill>
      </p:bgPr>
    </p:bg>
    <p:spTree>
      <p:nvGrpSpPr>
        <p:cNvPr id="1385" name="Shape 1385"/>
        <p:cNvGrpSpPr/>
        <p:nvPr/>
      </p:nvGrpSpPr>
      <p:grpSpPr>
        <a:xfrm>
          <a:off x="0" y="0"/>
          <a:ext cx="0" cy="0"/>
          <a:chOff x="0" y="0"/>
          <a:chExt cx="0" cy="0"/>
        </a:xfrm>
      </p:grpSpPr>
      <p:sp>
        <p:nvSpPr>
          <p:cNvPr id="1386" name="Shape 1386"/>
          <p:cNvSpPr/>
          <p:nvPr/>
        </p:nvSpPr>
        <p:spPr>
          <a:xfrm>
            <a:off x="12275" y="0"/>
            <a:ext cx="9144000" cy="3447300"/>
          </a:xfrm>
          <a:prstGeom prst="rect">
            <a:avLst/>
          </a:prstGeom>
          <a:solidFill>
            <a:srgbClr val="3279CB"/>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87" name="Shape 1387"/>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1388" name="Shape 1388"/>
          <p:cNvSpPr txBox="1"/>
          <p:nvPr>
            <p:ph idx="4294967295" type="ctrTitle"/>
          </p:nvPr>
        </p:nvSpPr>
        <p:spPr>
          <a:xfrm>
            <a:off x="2361750" y="-76202"/>
            <a:ext cx="6681900" cy="3976500"/>
          </a:xfrm>
          <a:prstGeom prst="rect">
            <a:avLst/>
          </a:prstGeom>
        </p:spPr>
        <p:txBody>
          <a:bodyPr anchorCtr="0" anchor="b" bIns="91425" lIns="91425" rIns="91425" tIns="91425">
            <a:noAutofit/>
          </a:bodyPr>
          <a:lstStyle/>
          <a:p>
            <a:pPr lvl="0" rtl="0">
              <a:spcBef>
                <a:spcPts val="0"/>
              </a:spcBef>
              <a:buNone/>
            </a:pPr>
            <a:r>
              <a:rPr b="1" lang="en" sz="9600">
                <a:solidFill>
                  <a:srgbClr val="FFFFFF"/>
                </a:solidFill>
                <a:latin typeface="Open Sans"/>
                <a:ea typeface="Open Sans"/>
                <a:cs typeface="Open Sans"/>
                <a:sym typeface="Open Sans"/>
              </a:rPr>
              <a:t>Thanks!!</a:t>
            </a:r>
          </a:p>
        </p:txBody>
      </p:sp>
      <p:sp>
        <p:nvSpPr>
          <p:cNvPr id="1389" name="Shape 1389"/>
          <p:cNvSpPr txBox="1"/>
          <p:nvPr>
            <p:ph idx="4294967295" type="subTitle"/>
          </p:nvPr>
        </p:nvSpPr>
        <p:spPr>
          <a:xfrm>
            <a:off x="2396403" y="3624700"/>
            <a:ext cx="4631400" cy="2991300"/>
          </a:xfrm>
          <a:prstGeom prst="rect">
            <a:avLst/>
          </a:prstGeom>
        </p:spPr>
        <p:txBody>
          <a:bodyPr anchorCtr="0" anchor="t" bIns="91425" lIns="91425" rIns="91425" tIns="91425">
            <a:noAutofit/>
          </a:bodyPr>
          <a:lstStyle/>
          <a:p>
            <a:pPr lvl="0" rtl="0">
              <a:spcBef>
                <a:spcPts val="0"/>
              </a:spcBef>
              <a:buNone/>
            </a:pPr>
            <a:r>
              <a:rPr lang="en" sz="3600">
                <a:latin typeface="Merriweather"/>
                <a:ea typeface="Merriweather"/>
                <a:cs typeface="Merriweather"/>
                <a:sym typeface="Merriweather"/>
              </a:rPr>
              <a:t>Any questions?</a:t>
            </a:r>
          </a:p>
          <a:p>
            <a:pPr lvl="0" rtl="0">
              <a:spcBef>
                <a:spcPts val="0"/>
              </a:spcBef>
              <a:buClr>
                <a:schemeClr val="dk1"/>
              </a:buClr>
              <a:buSzPct val="30555"/>
              <a:buFont typeface="Arial"/>
              <a:buNone/>
            </a:pPr>
            <a:r>
              <a:rPr lang="en"/>
              <a:t>You can find me at </a:t>
            </a:r>
            <a:r>
              <a:rPr lang="en">
                <a:solidFill>
                  <a:srgbClr val="2A73CC"/>
                </a:solidFill>
              </a:rPr>
              <a:t>@emilygsands</a:t>
            </a:r>
            <a:r>
              <a:rPr lang="en"/>
              <a:t> &amp; </a:t>
            </a:r>
            <a:r>
              <a:rPr lang="en">
                <a:solidFill>
                  <a:srgbClr val="2A73CC"/>
                </a:solidFill>
              </a:rPr>
              <a:t>emily@coursera.org</a:t>
            </a:r>
          </a:p>
        </p:txBody>
      </p:sp>
      <p:pic>
        <p:nvPicPr>
          <p:cNvPr id="1390" name="Shape 1390"/>
          <p:cNvPicPr preferRelativeResize="0"/>
          <p:nvPr/>
        </p:nvPicPr>
        <p:blipFill>
          <a:blip r:embed="rId3">
            <a:alphaModFix/>
          </a:blip>
          <a:stretch>
            <a:fillRect/>
          </a:stretch>
        </p:blipFill>
        <p:spPr>
          <a:xfrm>
            <a:off x="383174" y="1936287"/>
            <a:ext cx="1978575" cy="19640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FEFEF"/>
        </a:solidFill>
      </p:bgPr>
    </p:bg>
    <p:spTree>
      <p:nvGrpSpPr>
        <p:cNvPr id="460" name="Shape 460"/>
        <p:cNvGrpSpPr/>
        <p:nvPr/>
      </p:nvGrpSpPr>
      <p:grpSpPr>
        <a:xfrm>
          <a:off x="0" y="0"/>
          <a:ext cx="0" cy="0"/>
          <a:chOff x="0" y="0"/>
          <a:chExt cx="0" cy="0"/>
        </a:xfrm>
      </p:grpSpPr>
      <p:sp>
        <p:nvSpPr>
          <p:cNvPr id="461" name="Shape 461"/>
          <p:cNvSpPr txBox="1"/>
          <p:nvPr>
            <p:ph type="title"/>
          </p:nvPr>
        </p:nvSpPr>
        <p:spPr>
          <a:xfrm>
            <a:off x="750572" y="191862"/>
            <a:ext cx="7372500" cy="1598099"/>
          </a:xfrm>
          <a:prstGeom prst="rect">
            <a:avLst/>
          </a:prstGeom>
        </p:spPr>
        <p:txBody>
          <a:bodyPr anchorCtr="0" anchor="b" bIns="91425" lIns="91425" rIns="91425" tIns="91425">
            <a:noAutofit/>
          </a:bodyPr>
          <a:lstStyle/>
          <a:p>
            <a:pPr lvl="0" rtl="0">
              <a:spcBef>
                <a:spcPts val="0"/>
              </a:spcBef>
              <a:buNone/>
            </a:pPr>
            <a:r>
              <a:rPr b="0" lang="en" sz="3600">
                <a:latin typeface="Merriweather"/>
                <a:ea typeface="Merriweather"/>
                <a:cs typeface="Merriweather"/>
                <a:sym typeface="Merriweather"/>
              </a:rPr>
              <a:t>5 Econometric Methods </a:t>
            </a:r>
            <a:r>
              <a:rPr b="0" lang="en" sz="3600">
                <a:solidFill>
                  <a:srgbClr val="000000"/>
                </a:solidFill>
                <a:latin typeface="Merriweather"/>
                <a:ea typeface="Merriweather"/>
                <a:cs typeface="Merriweather"/>
                <a:sym typeface="Merriweather"/>
              </a:rPr>
              <a:t>for Causal Inference</a:t>
            </a:r>
          </a:p>
        </p:txBody>
      </p:sp>
      <p:cxnSp>
        <p:nvCxnSpPr>
          <p:cNvPr id="462" name="Shape 462"/>
          <p:cNvCxnSpPr/>
          <p:nvPr/>
        </p:nvCxnSpPr>
        <p:spPr>
          <a:xfrm>
            <a:off x="12175" y="3409000"/>
            <a:ext cx="9130500" cy="0"/>
          </a:xfrm>
          <a:prstGeom prst="straightConnector1">
            <a:avLst/>
          </a:prstGeom>
          <a:noFill/>
          <a:ln cap="flat" cmpd="sng" w="38100">
            <a:solidFill>
              <a:srgbClr val="FFFFFF"/>
            </a:solidFill>
            <a:prstDash val="solid"/>
            <a:round/>
            <a:headEnd len="lg" w="lg" type="none"/>
            <a:tailEnd len="lg" w="lg" type="none"/>
          </a:ln>
        </p:spPr>
      </p:cxnSp>
      <p:sp>
        <p:nvSpPr>
          <p:cNvPr id="463" name="Shape 463"/>
          <p:cNvSpPr/>
          <p:nvPr/>
        </p:nvSpPr>
        <p:spPr>
          <a:xfrm>
            <a:off x="957075" y="3262800"/>
            <a:ext cx="219300" cy="292500"/>
          </a:xfrm>
          <a:prstGeom prst="ellipse">
            <a:avLst/>
          </a:prstGeom>
          <a:solidFill>
            <a:srgbClr val="F05253"/>
          </a:solid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64" name="Shape 464"/>
          <p:cNvSpPr/>
          <p:nvPr/>
        </p:nvSpPr>
        <p:spPr>
          <a:xfrm>
            <a:off x="2667934" y="3262800"/>
            <a:ext cx="219300" cy="292500"/>
          </a:xfrm>
          <a:prstGeom prst="ellipse">
            <a:avLst/>
          </a:prstGeom>
          <a:solidFill>
            <a:srgbClr val="00B39F"/>
          </a:solid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65" name="Shape 465"/>
          <p:cNvSpPr/>
          <p:nvPr/>
        </p:nvSpPr>
        <p:spPr>
          <a:xfrm>
            <a:off x="4378794" y="3262800"/>
            <a:ext cx="219300" cy="292500"/>
          </a:xfrm>
          <a:prstGeom prst="ellipse">
            <a:avLst/>
          </a:prstGeom>
          <a:solidFill>
            <a:srgbClr val="9772B2"/>
          </a:solid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66" name="Shape 466"/>
          <p:cNvSpPr txBox="1"/>
          <p:nvPr/>
        </p:nvSpPr>
        <p:spPr>
          <a:xfrm>
            <a:off x="-14775" y="2081112"/>
            <a:ext cx="2163000" cy="545100"/>
          </a:xfrm>
          <a:prstGeom prst="rect">
            <a:avLst/>
          </a:prstGeom>
          <a:noFill/>
          <a:ln>
            <a:noFill/>
          </a:ln>
        </p:spPr>
        <p:txBody>
          <a:bodyPr anchorCtr="0" anchor="t" bIns="91425" lIns="91425" rIns="91425" tIns="91425">
            <a:noAutofit/>
          </a:bodyPr>
          <a:lstStyle/>
          <a:p>
            <a:pPr lvl="0" rtl="0" algn="ctr">
              <a:spcBef>
                <a:spcPts val="0"/>
              </a:spcBef>
              <a:buNone/>
            </a:pPr>
            <a:r>
              <a:rPr lang="en" sz="2400">
                <a:solidFill>
                  <a:srgbClr val="FFFFFF"/>
                </a:solidFill>
                <a:latin typeface="Open Sans"/>
                <a:ea typeface="Open Sans"/>
                <a:cs typeface="Open Sans"/>
                <a:sym typeface="Open Sans"/>
              </a:rPr>
              <a:t>Controlled Regression</a:t>
            </a:r>
          </a:p>
        </p:txBody>
      </p:sp>
      <p:sp>
        <p:nvSpPr>
          <p:cNvPr id="467" name="Shape 467"/>
          <p:cNvSpPr txBox="1"/>
          <p:nvPr/>
        </p:nvSpPr>
        <p:spPr>
          <a:xfrm>
            <a:off x="3419849" y="2081125"/>
            <a:ext cx="2304300" cy="545100"/>
          </a:xfrm>
          <a:prstGeom prst="rect">
            <a:avLst/>
          </a:prstGeom>
          <a:noFill/>
          <a:ln>
            <a:noFill/>
          </a:ln>
        </p:spPr>
        <p:txBody>
          <a:bodyPr anchorCtr="0" anchor="t" bIns="91425" lIns="91425" rIns="91425" tIns="91425">
            <a:noAutofit/>
          </a:bodyPr>
          <a:lstStyle/>
          <a:p>
            <a:pPr lvl="0" rtl="0" algn="ctr">
              <a:spcBef>
                <a:spcPts val="0"/>
              </a:spcBef>
              <a:buNone/>
            </a:pPr>
            <a:r>
              <a:rPr lang="en" sz="2400">
                <a:solidFill>
                  <a:schemeClr val="lt1"/>
                </a:solidFill>
                <a:latin typeface="Open Sans"/>
                <a:ea typeface="Open Sans"/>
                <a:cs typeface="Open Sans"/>
                <a:sym typeface="Open Sans"/>
              </a:rPr>
              <a:t>Difference-in-Differences</a:t>
            </a:r>
          </a:p>
        </p:txBody>
      </p:sp>
      <p:sp>
        <p:nvSpPr>
          <p:cNvPr id="468" name="Shape 468"/>
          <p:cNvSpPr txBox="1"/>
          <p:nvPr/>
        </p:nvSpPr>
        <p:spPr>
          <a:xfrm>
            <a:off x="5266299" y="3717912"/>
            <a:ext cx="1866000" cy="545100"/>
          </a:xfrm>
          <a:prstGeom prst="rect">
            <a:avLst/>
          </a:prstGeom>
          <a:noFill/>
          <a:ln>
            <a:noFill/>
          </a:ln>
        </p:spPr>
        <p:txBody>
          <a:bodyPr anchorCtr="0" anchor="t" bIns="91425" lIns="91425" rIns="91425" tIns="91425">
            <a:noAutofit/>
          </a:bodyPr>
          <a:lstStyle/>
          <a:p>
            <a:pPr lvl="0" rtl="0" algn="ctr">
              <a:spcBef>
                <a:spcPts val="0"/>
              </a:spcBef>
              <a:buNone/>
            </a:pPr>
            <a:r>
              <a:rPr lang="en" sz="2400">
                <a:solidFill>
                  <a:schemeClr val="lt1"/>
                </a:solidFill>
                <a:latin typeface="Open Sans"/>
                <a:ea typeface="Open Sans"/>
                <a:cs typeface="Open Sans"/>
                <a:sym typeface="Open Sans"/>
              </a:rPr>
              <a:t>Fixed Effects Regression</a:t>
            </a:r>
          </a:p>
        </p:txBody>
      </p:sp>
      <p:sp>
        <p:nvSpPr>
          <p:cNvPr id="469" name="Shape 469"/>
          <p:cNvSpPr/>
          <p:nvPr/>
        </p:nvSpPr>
        <p:spPr>
          <a:xfrm>
            <a:off x="6089654" y="3262800"/>
            <a:ext cx="219300" cy="292500"/>
          </a:xfrm>
          <a:prstGeom prst="ellipse">
            <a:avLst/>
          </a:prstGeom>
          <a:solidFill>
            <a:srgbClr val="EE4498"/>
          </a:solid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70" name="Shape 470"/>
          <p:cNvSpPr/>
          <p:nvPr/>
        </p:nvSpPr>
        <p:spPr>
          <a:xfrm>
            <a:off x="7800514" y="3262800"/>
            <a:ext cx="219300" cy="292500"/>
          </a:xfrm>
          <a:prstGeom prst="ellipse">
            <a:avLst/>
          </a:prstGeom>
          <a:solidFill>
            <a:srgbClr val="2A73CC"/>
          </a:solid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71" name="Shape 471"/>
          <p:cNvSpPr txBox="1"/>
          <p:nvPr/>
        </p:nvSpPr>
        <p:spPr>
          <a:xfrm>
            <a:off x="6830249" y="2081125"/>
            <a:ext cx="2163000" cy="545100"/>
          </a:xfrm>
          <a:prstGeom prst="rect">
            <a:avLst/>
          </a:prstGeom>
          <a:noFill/>
          <a:ln>
            <a:noFill/>
          </a:ln>
        </p:spPr>
        <p:txBody>
          <a:bodyPr anchorCtr="0" anchor="t" bIns="91425" lIns="91425" rIns="91425" tIns="91425">
            <a:noAutofit/>
          </a:bodyPr>
          <a:lstStyle/>
          <a:p>
            <a:pPr lvl="0" rtl="0" algn="ctr">
              <a:spcBef>
                <a:spcPts val="0"/>
              </a:spcBef>
              <a:buClr>
                <a:schemeClr val="dk1"/>
              </a:buClr>
              <a:buSzPct val="45833"/>
              <a:buFont typeface="Arial"/>
              <a:buNone/>
            </a:pPr>
            <a:r>
              <a:rPr lang="en" sz="2400">
                <a:solidFill>
                  <a:schemeClr val="lt1"/>
                </a:solidFill>
                <a:latin typeface="Open Sans"/>
                <a:ea typeface="Open Sans"/>
                <a:cs typeface="Open Sans"/>
                <a:sym typeface="Open Sans"/>
              </a:rPr>
              <a:t>Instrumental Variables</a:t>
            </a:r>
          </a:p>
          <a:p>
            <a:pPr lvl="0" rtl="0" algn="ctr">
              <a:spcBef>
                <a:spcPts val="0"/>
              </a:spcBef>
              <a:buNone/>
            </a:pPr>
            <a:r>
              <a:t/>
            </a:r>
            <a:endParaRPr sz="1800">
              <a:solidFill>
                <a:srgbClr val="FFFFFF"/>
              </a:solidFill>
              <a:latin typeface="Open Sans"/>
              <a:ea typeface="Open Sans"/>
              <a:cs typeface="Open Sans"/>
              <a:sym typeface="Open Sans"/>
            </a:endParaRPr>
          </a:p>
        </p:txBody>
      </p:sp>
      <p:sp>
        <p:nvSpPr>
          <p:cNvPr id="472" name="Shape 472"/>
          <p:cNvSpPr txBox="1"/>
          <p:nvPr>
            <p:ph idx="12" type="sldNum"/>
          </p:nvPr>
        </p:nvSpPr>
        <p:spPr>
          <a:xfrm>
            <a:off x="8693156" y="6333133"/>
            <a:ext cx="3444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473" name="Shape 473"/>
          <p:cNvSpPr txBox="1"/>
          <p:nvPr/>
        </p:nvSpPr>
        <p:spPr>
          <a:xfrm>
            <a:off x="1696075" y="3717912"/>
            <a:ext cx="2163000" cy="545100"/>
          </a:xfrm>
          <a:prstGeom prst="rect">
            <a:avLst/>
          </a:prstGeom>
          <a:noFill/>
          <a:ln>
            <a:noFill/>
          </a:ln>
        </p:spPr>
        <p:txBody>
          <a:bodyPr anchorCtr="0" anchor="t" bIns="91425" lIns="91425" rIns="91425" tIns="91425">
            <a:noAutofit/>
          </a:bodyPr>
          <a:lstStyle/>
          <a:p>
            <a:pPr lvl="0" rtl="0" algn="ctr">
              <a:spcBef>
                <a:spcPts val="0"/>
              </a:spcBef>
              <a:buNone/>
            </a:pPr>
            <a:r>
              <a:rPr lang="en" sz="2400">
                <a:solidFill>
                  <a:srgbClr val="FFFFFF"/>
                </a:solidFill>
                <a:latin typeface="Open Sans"/>
                <a:ea typeface="Open Sans"/>
                <a:cs typeface="Open Sans"/>
                <a:sym typeface="Open Sans"/>
              </a:rPr>
              <a:t>Regression Discontinuity Design</a:t>
            </a:r>
          </a:p>
        </p:txBody>
      </p:sp>
      <p:pic>
        <p:nvPicPr>
          <p:cNvPr id="474" name="Shape 474"/>
          <p:cNvPicPr preferRelativeResize="0"/>
          <p:nvPr/>
        </p:nvPicPr>
        <p:blipFill>
          <a:blip r:embed="rId3">
            <a:alphaModFix/>
          </a:blip>
          <a:stretch>
            <a:fillRect/>
          </a:stretch>
        </p:blipFill>
        <p:spPr>
          <a:xfrm>
            <a:off x="8448181" y="191871"/>
            <a:ext cx="545066" cy="545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ursera">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Coursera">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