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 Davis" initials="SD"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A8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31"/>
    <p:restoredTop sz="93730"/>
  </p:normalViewPr>
  <p:slideViewPr>
    <p:cSldViewPr snapToGrid="0" snapToObjects="1">
      <p:cViewPr>
        <p:scale>
          <a:sx n="70" d="100"/>
          <a:sy n="70" d="100"/>
        </p:scale>
        <p:origin x="736" y="10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commentAuthors" Target="commentAuthors.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9-16T06:46:35.876" idx="12">
    <p:pos x="186" y="-1027"/>
    <p:text>The Program is the anchor.  Projects feed into Programs.  The Program feeds into the Platform.
Is there any way to have an animated effect where each of these starts small and as the arrow moves to the right, the circles grow larger?
Just to capture the ideation between Konrad and I on these concepts:
Projects are short sighted.
Projects are controlled by individual teams.
Projects are not coordinated from an enterprise perspective.
Projects can “reinvent the wheel” each time
Projects are not managed centrally
Once you decide as a company to approach projects in a consistent way, you start to embrace the idea of a “program”.
Programs embrace standards.  
Programs embrace reusability.
Programs embrace agile development methodologies.
Programs are a superset of “API First” Projects.
Programs are more about organizational change than technology
Programs attract and create a new developer community
Programs capture data on utilization and demand across the enterprise
Programs begin to view APIs as assets
Programs drastically reduce technical debt
Programs feed the Platform
Platforms
Platforms view APIs as products 
Platforms manage APIs as products - product teams, product managers, product marketing, business development, support, community blogs and forums
Platforms nurture and cultivate the developer community
Platforms turn consumers into producers 
(Platforms take assets from Projects managed within a Program and expose them to the outside world)
(Not everything gets platformed.  e.g.  a new app for the field may include components of your product catalog, pricing, availability, forecast, commission calculator, and performance YTD.  only the first 3 may get platformed.  the rest remain internal.)
Platforms shift from technical debt to innovation
Platforms focus more on who CAN have access than who CAN’T
Platforms break down barriers between the enterprise, customers, consumers, and partners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58077-D0B7-9044-A626-9436F667993A}" type="datetimeFigureOut">
              <a:rPr lang="en-US" smtClean="0"/>
              <a:t>9/17/16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EEFC6E-83F6-AF42-AAD2-748A13710741}" type="slidenum">
              <a:rPr lang="en-US" smtClean="0"/>
              <a:t>‹#›</a:t>
            </a:fld>
            <a:endParaRPr lang="en-US"/>
          </a:p>
        </p:txBody>
      </p:sp>
    </p:spTree>
    <p:extLst>
      <p:ext uri="{BB962C8B-B14F-4D97-AF65-F5344CB8AC3E}">
        <p14:creationId xmlns:p14="http://schemas.microsoft.com/office/powerpoint/2010/main" val="285436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a:spLocks noGrp="1" noRot="1" noChangeAspect="1"/>
          </p:cNvSpPr>
          <p:nvPr>
            <p:ph type="sldImg"/>
          </p:nvPr>
        </p:nvSpPr>
        <p:spPr>
          <a:xfrm>
            <a:off x="381000" y="685800"/>
            <a:ext cx="6096000" cy="3429000"/>
          </a:xfrm>
          <a:prstGeom prst="rect">
            <a:avLst/>
          </a:prstGeom>
        </p:spPr>
        <p:txBody>
          <a:bodyPr/>
          <a:lstStyle/>
          <a:p>
            <a:endParaRPr/>
          </a:p>
        </p:txBody>
      </p:sp>
      <p:sp>
        <p:nvSpPr>
          <p:cNvPr id="245" name="Shape 245"/>
          <p:cNvSpPr>
            <a:spLocks noGrp="1"/>
          </p:cNvSpPr>
          <p:nvPr>
            <p:ph type="body" sz="quarter" idx="1"/>
          </p:nvPr>
        </p:nvSpPr>
        <p:spPr>
          <a:prstGeom prst="rect">
            <a:avLst/>
          </a:prstGeom>
        </p:spPr>
        <p:txBody>
          <a:bodyPr/>
          <a:lstStyle/>
          <a:p>
            <a:r>
              <a:t>Business leads the way and technology validates it</a:t>
            </a:r>
          </a:p>
        </p:txBody>
      </p:sp>
    </p:spTree>
    <p:extLst>
      <p:ext uri="{BB962C8B-B14F-4D97-AF65-F5344CB8AC3E}">
        <p14:creationId xmlns:p14="http://schemas.microsoft.com/office/powerpoint/2010/main" val="1864992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DFA25A-7D4B-8747-8692-12EB334D9FC0}" type="datetimeFigureOut">
              <a:rPr lang="en-US" smtClean="0"/>
              <a:t>9/17/16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CB327-CC0B-F04A-9E3B-8B095E8FB4A1}" type="slidenum">
              <a:rPr lang="en-US" smtClean="0"/>
              <a:t>‹#›</a:t>
            </a:fld>
            <a:endParaRPr lang="en-US"/>
          </a:p>
        </p:txBody>
      </p:sp>
    </p:spTree>
    <p:extLst>
      <p:ext uri="{BB962C8B-B14F-4D97-AF65-F5344CB8AC3E}">
        <p14:creationId xmlns:p14="http://schemas.microsoft.com/office/powerpoint/2010/main" val="2122006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DFA25A-7D4B-8747-8692-12EB334D9FC0}" type="datetimeFigureOut">
              <a:rPr lang="en-US" smtClean="0"/>
              <a:t>9/17/16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CB327-CC0B-F04A-9E3B-8B095E8FB4A1}" type="slidenum">
              <a:rPr lang="en-US" smtClean="0"/>
              <a:t>‹#›</a:t>
            </a:fld>
            <a:endParaRPr lang="en-US"/>
          </a:p>
        </p:txBody>
      </p:sp>
    </p:spTree>
    <p:extLst>
      <p:ext uri="{BB962C8B-B14F-4D97-AF65-F5344CB8AC3E}">
        <p14:creationId xmlns:p14="http://schemas.microsoft.com/office/powerpoint/2010/main" val="824168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DFA25A-7D4B-8747-8692-12EB334D9FC0}" type="datetimeFigureOut">
              <a:rPr lang="en-US" smtClean="0"/>
              <a:t>9/17/16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CB327-CC0B-F04A-9E3B-8B095E8FB4A1}" type="slidenum">
              <a:rPr lang="en-US" smtClean="0"/>
              <a:t>‹#›</a:t>
            </a:fld>
            <a:endParaRPr lang="en-US"/>
          </a:p>
        </p:txBody>
      </p:sp>
    </p:spTree>
    <p:extLst>
      <p:ext uri="{BB962C8B-B14F-4D97-AF65-F5344CB8AC3E}">
        <p14:creationId xmlns:p14="http://schemas.microsoft.com/office/powerpoint/2010/main" val="531952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DFA25A-7D4B-8747-8692-12EB334D9FC0}" type="datetimeFigureOut">
              <a:rPr lang="en-US" smtClean="0"/>
              <a:t>9/17/16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CB327-CC0B-F04A-9E3B-8B095E8FB4A1}" type="slidenum">
              <a:rPr lang="en-US" smtClean="0"/>
              <a:t>‹#›</a:t>
            </a:fld>
            <a:endParaRPr lang="en-US"/>
          </a:p>
        </p:txBody>
      </p:sp>
    </p:spTree>
    <p:extLst>
      <p:ext uri="{BB962C8B-B14F-4D97-AF65-F5344CB8AC3E}">
        <p14:creationId xmlns:p14="http://schemas.microsoft.com/office/powerpoint/2010/main" val="1931140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DFA25A-7D4B-8747-8692-12EB334D9FC0}" type="datetimeFigureOut">
              <a:rPr lang="en-US" smtClean="0"/>
              <a:t>9/17/16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CB327-CC0B-F04A-9E3B-8B095E8FB4A1}" type="slidenum">
              <a:rPr lang="en-US" smtClean="0"/>
              <a:t>‹#›</a:t>
            </a:fld>
            <a:endParaRPr lang="en-US"/>
          </a:p>
        </p:txBody>
      </p:sp>
    </p:spTree>
    <p:extLst>
      <p:ext uri="{BB962C8B-B14F-4D97-AF65-F5344CB8AC3E}">
        <p14:creationId xmlns:p14="http://schemas.microsoft.com/office/powerpoint/2010/main" val="1765976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DFA25A-7D4B-8747-8692-12EB334D9FC0}" type="datetimeFigureOut">
              <a:rPr lang="en-US" smtClean="0"/>
              <a:t>9/17/16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4CB327-CC0B-F04A-9E3B-8B095E8FB4A1}" type="slidenum">
              <a:rPr lang="en-US" smtClean="0"/>
              <a:t>‹#›</a:t>
            </a:fld>
            <a:endParaRPr lang="en-US"/>
          </a:p>
        </p:txBody>
      </p:sp>
    </p:spTree>
    <p:extLst>
      <p:ext uri="{BB962C8B-B14F-4D97-AF65-F5344CB8AC3E}">
        <p14:creationId xmlns:p14="http://schemas.microsoft.com/office/powerpoint/2010/main" val="388827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DFA25A-7D4B-8747-8692-12EB334D9FC0}" type="datetimeFigureOut">
              <a:rPr lang="en-US" smtClean="0"/>
              <a:t>9/17/16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4CB327-CC0B-F04A-9E3B-8B095E8FB4A1}" type="slidenum">
              <a:rPr lang="en-US" smtClean="0"/>
              <a:t>‹#›</a:t>
            </a:fld>
            <a:endParaRPr lang="en-US"/>
          </a:p>
        </p:txBody>
      </p:sp>
    </p:spTree>
    <p:extLst>
      <p:ext uri="{BB962C8B-B14F-4D97-AF65-F5344CB8AC3E}">
        <p14:creationId xmlns:p14="http://schemas.microsoft.com/office/powerpoint/2010/main" val="231273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DFA25A-7D4B-8747-8692-12EB334D9FC0}" type="datetimeFigureOut">
              <a:rPr lang="en-US" smtClean="0"/>
              <a:t>9/17/16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4CB327-CC0B-F04A-9E3B-8B095E8FB4A1}" type="slidenum">
              <a:rPr lang="en-US" smtClean="0"/>
              <a:t>‹#›</a:t>
            </a:fld>
            <a:endParaRPr lang="en-US"/>
          </a:p>
        </p:txBody>
      </p:sp>
    </p:spTree>
    <p:extLst>
      <p:ext uri="{BB962C8B-B14F-4D97-AF65-F5344CB8AC3E}">
        <p14:creationId xmlns:p14="http://schemas.microsoft.com/office/powerpoint/2010/main" val="62767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DFA25A-7D4B-8747-8692-12EB334D9FC0}" type="datetimeFigureOut">
              <a:rPr lang="en-US" smtClean="0"/>
              <a:t>9/17/16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4CB327-CC0B-F04A-9E3B-8B095E8FB4A1}" type="slidenum">
              <a:rPr lang="en-US" smtClean="0"/>
              <a:t>‹#›</a:t>
            </a:fld>
            <a:endParaRPr lang="en-US"/>
          </a:p>
        </p:txBody>
      </p:sp>
    </p:spTree>
    <p:extLst>
      <p:ext uri="{BB962C8B-B14F-4D97-AF65-F5344CB8AC3E}">
        <p14:creationId xmlns:p14="http://schemas.microsoft.com/office/powerpoint/2010/main" val="512515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DFA25A-7D4B-8747-8692-12EB334D9FC0}" type="datetimeFigureOut">
              <a:rPr lang="en-US" smtClean="0"/>
              <a:t>9/17/16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4CB327-CC0B-F04A-9E3B-8B095E8FB4A1}" type="slidenum">
              <a:rPr lang="en-US" smtClean="0"/>
              <a:t>‹#›</a:t>
            </a:fld>
            <a:endParaRPr lang="en-US"/>
          </a:p>
        </p:txBody>
      </p:sp>
    </p:spTree>
    <p:extLst>
      <p:ext uri="{BB962C8B-B14F-4D97-AF65-F5344CB8AC3E}">
        <p14:creationId xmlns:p14="http://schemas.microsoft.com/office/powerpoint/2010/main" val="1708585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DFA25A-7D4B-8747-8692-12EB334D9FC0}" type="datetimeFigureOut">
              <a:rPr lang="en-US" smtClean="0"/>
              <a:t>9/17/16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4CB327-CC0B-F04A-9E3B-8B095E8FB4A1}" type="slidenum">
              <a:rPr lang="en-US" smtClean="0"/>
              <a:t>‹#›</a:t>
            </a:fld>
            <a:endParaRPr lang="en-US"/>
          </a:p>
        </p:txBody>
      </p:sp>
    </p:spTree>
    <p:extLst>
      <p:ext uri="{BB962C8B-B14F-4D97-AF65-F5344CB8AC3E}">
        <p14:creationId xmlns:p14="http://schemas.microsoft.com/office/powerpoint/2010/main" val="377421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DFA25A-7D4B-8747-8692-12EB334D9FC0}" type="datetimeFigureOut">
              <a:rPr lang="en-US" smtClean="0"/>
              <a:t>9/17/16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4CB327-CC0B-F04A-9E3B-8B095E8FB4A1}" type="slidenum">
              <a:rPr lang="en-US" smtClean="0"/>
              <a:t>‹#›</a:t>
            </a:fld>
            <a:endParaRPr lang="en-US"/>
          </a:p>
        </p:txBody>
      </p:sp>
    </p:spTree>
    <p:extLst>
      <p:ext uri="{BB962C8B-B14F-4D97-AF65-F5344CB8AC3E}">
        <p14:creationId xmlns:p14="http://schemas.microsoft.com/office/powerpoint/2010/main" val="1830093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H="1" flipV="1">
            <a:off x="3121820" y="1226599"/>
            <a:ext cx="31504" cy="52528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153324" y="6473254"/>
            <a:ext cx="6381941" cy="6210"/>
          </a:xfrm>
          <a:prstGeom prst="straightConnector1">
            <a:avLst/>
          </a:prstGeom>
          <a:ln w="38100">
            <a:headEnd w="lg" len="lg"/>
            <a:tailEnd type="stealt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305722" y="1387672"/>
            <a:ext cx="2888044" cy="234295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smtClean="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17" name="Rectangle 16"/>
          <p:cNvSpPr/>
          <p:nvPr/>
        </p:nvSpPr>
        <p:spPr>
          <a:xfrm>
            <a:off x="6320548" y="3967979"/>
            <a:ext cx="2873218" cy="239033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a:p>
        </p:txBody>
      </p:sp>
      <p:sp>
        <p:nvSpPr>
          <p:cNvPr id="16" name="Rectangle 15"/>
          <p:cNvSpPr/>
          <p:nvPr/>
        </p:nvSpPr>
        <p:spPr>
          <a:xfrm>
            <a:off x="3214065" y="3967979"/>
            <a:ext cx="2900195" cy="240461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0070C0"/>
              </a:solidFill>
            </a:endParaRPr>
          </a:p>
        </p:txBody>
      </p:sp>
      <p:cxnSp>
        <p:nvCxnSpPr>
          <p:cNvPr id="22" name="Straight Connector 21"/>
          <p:cNvCxnSpPr/>
          <p:nvPr/>
        </p:nvCxnSpPr>
        <p:spPr>
          <a:xfrm>
            <a:off x="6199867" y="689636"/>
            <a:ext cx="38691" cy="581149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137572" y="3839539"/>
            <a:ext cx="7047828" cy="134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433066" y="6473762"/>
            <a:ext cx="1716175" cy="338554"/>
          </a:xfrm>
          <a:prstGeom prst="rect">
            <a:avLst/>
          </a:prstGeom>
          <a:noFill/>
        </p:spPr>
        <p:txBody>
          <a:bodyPr wrap="none" rtlCol="0">
            <a:spAutoFit/>
          </a:bodyPr>
          <a:lstStyle/>
          <a:p>
            <a:r>
              <a:rPr lang="en-US" sz="1600" dirty="0" smtClean="0"/>
              <a:t>Internal alignment</a:t>
            </a:r>
            <a:endParaRPr lang="en-US" sz="1600" dirty="0"/>
          </a:p>
        </p:txBody>
      </p:sp>
      <p:sp>
        <p:nvSpPr>
          <p:cNvPr id="48" name="TextBox 47"/>
          <p:cNvSpPr txBox="1"/>
          <p:nvPr/>
        </p:nvSpPr>
        <p:spPr>
          <a:xfrm rot="16200000">
            <a:off x="1949117" y="3826467"/>
            <a:ext cx="1941644" cy="338554"/>
          </a:xfrm>
          <a:prstGeom prst="rect">
            <a:avLst/>
          </a:prstGeom>
          <a:noFill/>
        </p:spPr>
        <p:txBody>
          <a:bodyPr wrap="square" rtlCol="0">
            <a:spAutoFit/>
          </a:bodyPr>
          <a:lstStyle/>
          <a:p>
            <a:r>
              <a:rPr lang="en-US" sz="1600" dirty="0" smtClean="0"/>
              <a:t>Market alignment</a:t>
            </a:r>
            <a:endParaRPr lang="en-US" sz="1600" dirty="0"/>
          </a:p>
        </p:txBody>
      </p:sp>
      <p:sp>
        <p:nvSpPr>
          <p:cNvPr id="33" name="TextBox 32"/>
          <p:cNvSpPr txBox="1"/>
          <p:nvPr/>
        </p:nvSpPr>
        <p:spPr>
          <a:xfrm>
            <a:off x="6904902" y="4838522"/>
            <a:ext cx="1917290" cy="523220"/>
          </a:xfrm>
          <a:prstGeom prst="rect">
            <a:avLst/>
          </a:prstGeom>
          <a:noFill/>
        </p:spPr>
        <p:txBody>
          <a:bodyPr wrap="square" rtlCol="0">
            <a:spAutoFit/>
          </a:bodyPr>
          <a:lstStyle/>
          <a:p>
            <a:r>
              <a:rPr lang="en-US" sz="2800" b="1" dirty="0" smtClean="0">
                <a:solidFill>
                  <a:srgbClr val="0070C0"/>
                </a:solidFill>
              </a:rPr>
              <a:t>Programs</a:t>
            </a:r>
            <a:endParaRPr lang="en-US" sz="2800" b="1" dirty="0">
              <a:solidFill>
                <a:srgbClr val="0070C0"/>
              </a:solidFill>
            </a:endParaRPr>
          </a:p>
        </p:txBody>
      </p:sp>
      <p:sp>
        <p:nvSpPr>
          <p:cNvPr id="34" name="TextBox 33"/>
          <p:cNvSpPr txBox="1"/>
          <p:nvPr/>
        </p:nvSpPr>
        <p:spPr>
          <a:xfrm>
            <a:off x="3820200" y="4854642"/>
            <a:ext cx="1646784" cy="523220"/>
          </a:xfrm>
          <a:prstGeom prst="rect">
            <a:avLst/>
          </a:prstGeom>
          <a:noFill/>
        </p:spPr>
        <p:txBody>
          <a:bodyPr wrap="square" rtlCol="0">
            <a:spAutoFit/>
          </a:bodyPr>
          <a:lstStyle/>
          <a:p>
            <a:r>
              <a:rPr lang="en-US" sz="2800" b="1" dirty="0" smtClean="0">
                <a:solidFill>
                  <a:srgbClr val="0070C0"/>
                </a:solidFill>
              </a:rPr>
              <a:t>Projects</a:t>
            </a:r>
            <a:endParaRPr lang="en-US" sz="2800" b="1" dirty="0">
              <a:solidFill>
                <a:srgbClr val="0070C0"/>
              </a:solidFill>
            </a:endParaRPr>
          </a:p>
        </p:txBody>
      </p:sp>
      <p:sp>
        <p:nvSpPr>
          <p:cNvPr id="35" name="TextBox 34"/>
          <p:cNvSpPr txBox="1"/>
          <p:nvPr/>
        </p:nvSpPr>
        <p:spPr>
          <a:xfrm>
            <a:off x="7016692" y="2214851"/>
            <a:ext cx="1917290" cy="523220"/>
          </a:xfrm>
          <a:prstGeom prst="rect">
            <a:avLst/>
          </a:prstGeom>
          <a:noFill/>
        </p:spPr>
        <p:txBody>
          <a:bodyPr wrap="square" rtlCol="0">
            <a:spAutoFit/>
          </a:bodyPr>
          <a:lstStyle/>
          <a:p>
            <a:r>
              <a:rPr lang="en-US" sz="2800" b="1" dirty="0" smtClean="0">
                <a:solidFill>
                  <a:srgbClr val="0070C0"/>
                </a:solidFill>
              </a:rPr>
              <a:t>Platforms</a:t>
            </a:r>
            <a:endParaRPr lang="en-US" sz="2800" b="1" dirty="0">
              <a:solidFill>
                <a:srgbClr val="0070C0"/>
              </a:solidFill>
            </a:endParaRPr>
          </a:p>
        </p:txBody>
      </p:sp>
      <p:sp>
        <p:nvSpPr>
          <p:cNvPr id="37" name="Rectangle 36"/>
          <p:cNvSpPr/>
          <p:nvPr/>
        </p:nvSpPr>
        <p:spPr>
          <a:xfrm>
            <a:off x="3214066" y="1389671"/>
            <a:ext cx="2900194" cy="23429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790199" y="2144307"/>
            <a:ext cx="1551480" cy="523220"/>
          </a:xfrm>
          <a:prstGeom prst="rect">
            <a:avLst/>
          </a:prstGeom>
          <a:noFill/>
        </p:spPr>
        <p:txBody>
          <a:bodyPr wrap="square" rtlCol="0">
            <a:spAutoFit/>
          </a:bodyPr>
          <a:lstStyle/>
          <a:p>
            <a:r>
              <a:rPr lang="en-US" sz="2800" b="1" dirty="0" smtClean="0">
                <a:solidFill>
                  <a:srgbClr val="0070C0"/>
                </a:solidFill>
              </a:rPr>
              <a:t>Labs</a:t>
            </a:r>
            <a:endParaRPr lang="en-US" sz="2800" b="1" dirty="0">
              <a:solidFill>
                <a:srgbClr val="0070C0"/>
              </a:solidFill>
            </a:endParaRPr>
          </a:p>
        </p:txBody>
      </p:sp>
      <p:sp>
        <p:nvSpPr>
          <p:cNvPr id="71" name="TextBox 70"/>
          <p:cNvSpPr txBox="1"/>
          <p:nvPr/>
        </p:nvSpPr>
        <p:spPr>
          <a:xfrm>
            <a:off x="10653457" y="6131796"/>
            <a:ext cx="1071512" cy="369332"/>
          </a:xfrm>
          <a:prstGeom prst="rect">
            <a:avLst/>
          </a:prstGeom>
          <a:noFill/>
        </p:spPr>
        <p:txBody>
          <a:bodyPr wrap="none" rtlCol="0">
            <a:spAutoFit/>
          </a:bodyPr>
          <a:lstStyle/>
          <a:p>
            <a:r>
              <a:rPr lang="en-US" smtClean="0"/>
              <a:t>Efficiency</a:t>
            </a:r>
            <a:endParaRPr lang="en-US" dirty="0"/>
          </a:p>
        </p:txBody>
      </p:sp>
      <p:sp>
        <p:nvSpPr>
          <p:cNvPr id="72" name="TextBox 71"/>
          <p:cNvSpPr txBox="1"/>
          <p:nvPr/>
        </p:nvSpPr>
        <p:spPr>
          <a:xfrm>
            <a:off x="246751" y="1476096"/>
            <a:ext cx="1871435" cy="369332"/>
          </a:xfrm>
          <a:prstGeom prst="rect">
            <a:avLst/>
          </a:prstGeom>
          <a:noFill/>
        </p:spPr>
        <p:txBody>
          <a:bodyPr wrap="square" rtlCol="0">
            <a:spAutoFit/>
          </a:bodyPr>
          <a:lstStyle/>
          <a:p>
            <a:r>
              <a:rPr lang="en-US" dirty="0" smtClean="0"/>
              <a:t>Innovation</a:t>
            </a:r>
            <a:endParaRPr lang="en-US" dirty="0"/>
          </a:p>
        </p:txBody>
      </p:sp>
      <p:sp>
        <p:nvSpPr>
          <p:cNvPr id="73" name="TextBox 72"/>
          <p:cNvSpPr txBox="1"/>
          <p:nvPr/>
        </p:nvSpPr>
        <p:spPr>
          <a:xfrm>
            <a:off x="10653457" y="1476096"/>
            <a:ext cx="1447576" cy="369332"/>
          </a:xfrm>
          <a:prstGeom prst="rect">
            <a:avLst/>
          </a:prstGeom>
          <a:noFill/>
        </p:spPr>
        <p:txBody>
          <a:bodyPr wrap="none" rtlCol="0">
            <a:spAutoFit/>
          </a:bodyPr>
          <a:lstStyle/>
          <a:p>
            <a:r>
              <a:rPr lang="en-US" dirty="0" smtClean="0"/>
              <a:t>Collaboration</a:t>
            </a:r>
            <a:endParaRPr lang="en-US" dirty="0"/>
          </a:p>
        </p:txBody>
      </p:sp>
      <p:sp>
        <p:nvSpPr>
          <p:cNvPr id="74" name="TextBox 73"/>
          <p:cNvSpPr txBox="1"/>
          <p:nvPr/>
        </p:nvSpPr>
        <p:spPr>
          <a:xfrm>
            <a:off x="246751" y="6069420"/>
            <a:ext cx="1871435" cy="369332"/>
          </a:xfrm>
          <a:prstGeom prst="rect">
            <a:avLst/>
          </a:prstGeom>
          <a:noFill/>
        </p:spPr>
        <p:txBody>
          <a:bodyPr wrap="square" rtlCol="0">
            <a:spAutoFit/>
          </a:bodyPr>
          <a:lstStyle/>
          <a:p>
            <a:r>
              <a:rPr lang="en-US" smtClean="0"/>
              <a:t>Technical Debt</a:t>
            </a:r>
            <a:endParaRPr lang="en-US" dirty="0"/>
          </a:p>
        </p:txBody>
      </p:sp>
      <p:sp>
        <p:nvSpPr>
          <p:cNvPr id="54" name="Right Arrow 53"/>
          <p:cNvSpPr/>
          <p:nvPr/>
        </p:nvSpPr>
        <p:spPr>
          <a:xfrm rot="19065484" flipV="1">
            <a:off x="4872303" y="3871449"/>
            <a:ext cx="2483915" cy="18757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ight Arrow 81"/>
          <p:cNvSpPr/>
          <p:nvPr/>
        </p:nvSpPr>
        <p:spPr>
          <a:xfrm rot="16200000" flipV="1">
            <a:off x="6795386" y="3761830"/>
            <a:ext cx="1756543" cy="15217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ight Arrow 82"/>
          <p:cNvSpPr/>
          <p:nvPr/>
        </p:nvSpPr>
        <p:spPr>
          <a:xfrm rot="5400000" flipV="1">
            <a:off x="3230552" y="3637558"/>
            <a:ext cx="2059432" cy="18614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ight Arrow 85"/>
          <p:cNvSpPr/>
          <p:nvPr/>
        </p:nvSpPr>
        <p:spPr>
          <a:xfrm>
            <a:off x="4907801" y="2326822"/>
            <a:ext cx="1849108" cy="21749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0" y="-102347"/>
            <a:ext cx="4845365" cy="584775"/>
          </a:xfrm>
          <a:prstGeom prst="rect">
            <a:avLst/>
          </a:prstGeom>
          <a:noFill/>
        </p:spPr>
        <p:txBody>
          <a:bodyPr wrap="none" rtlCol="0">
            <a:spAutoFit/>
          </a:bodyPr>
          <a:lstStyle/>
          <a:p>
            <a:r>
              <a:rPr lang="en-US" sz="3200" b="1" dirty="0" smtClean="0">
                <a:solidFill>
                  <a:srgbClr val="0070C0"/>
                </a:solidFill>
              </a:rPr>
              <a:t>The Journey </a:t>
            </a:r>
            <a:r>
              <a:rPr lang="en-US" sz="3200" b="1" smtClean="0">
                <a:solidFill>
                  <a:srgbClr val="0070C0"/>
                </a:solidFill>
              </a:rPr>
              <a:t>to Futureproof</a:t>
            </a:r>
            <a:endParaRPr lang="en-US" sz="3200" b="1" dirty="0">
              <a:solidFill>
                <a:srgbClr val="0070C0"/>
              </a:solidFill>
            </a:endParaRPr>
          </a:p>
        </p:txBody>
      </p:sp>
      <p:sp>
        <p:nvSpPr>
          <p:cNvPr id="104" name="TextBox 103"/>
          <p:cNvSpPr txBox="1"/>
          <p:nvPr/>
        </p:nvSpPr>
        <p:spPr>
          <a:xfrm>
            <a:off x="9306512" y="3850386"/>
            <a:ext cx="881267" cy="584775"/>
          </a:xfrm>
          <a:prstGeom prst="rect">
            <a:avLst/>
          </a:prstGeom>
          <a:noFill/>
        </p:spPr>
        <p:txBody>
          <a:bodyPr wrap="none" rtlCol="0">
            <a:spAutoFit/>
          </a:bodyPr>
          <a:lstStyle/>
          <a:p>
            <a:r>
              <a:rPr lang="en-US" sz="1600" dirty="0" smtClean="0"/>
              <a:t>Internal </a:t>
            </a:r>
          </a:p>
          <a:p>
            <a:r>
              <a:rPr lang="en-US" sz="1600" dirty="0" smtClean="0"/>
              <a:t>Only</a:t>
            </a:r>
            <a:endParaRPr lang="en-US" sz="1600" dirty="0"/>
          </a:p>
        </p:txBody>
      </p:sp>
      <p:sp>
        <p:nvSpPr>
          <p:cNvPr id="105" name="TextBox 104"/>
          <p:cNvSpPr txBox="1"/>
          <p:nvPr/>
        </p:nvSpPr>
        <p:spPr>
          <a:xfrm>
            <a:off x="10152216" y="3661231"/>
            <a:ext cx="1021113" cy="338554"/>
          </a:xfrm>
          <a:prstGeom prst="rect">
            <a:avLst/>
          </a:prstGeom>
          <a:noFill/>
        </p:spPr>
        <p:txBody>
          <a:bodyPr wrap="none" rtlCol="0">
            <a:spAutoFit/>
          </a:bodyPr>
          <a:lstStyle/>
          <a:p>
            <a:r>
              <a:rPr lang="en-US" sz="1600" dirty="0" smtClean="0"/>
              <a:t>Producers</a:t>
            </a:r>
            <a:endParaRPr lang="en-US" sz="1600" dirty="0"/>
          </a:p>
        </p:txBody>
      </p:sp>
      <p:sp>
        <p:nvSpPr>
          <p:cNvPr id="107" name="TextBox 106"/>
          <p:cNvSpPr txBox="1"/>
          <p:nvPr/>
        </p:nvSpPr>
        <p:spPr>
          <a:xfrm>
            <a:off x="9303441" y="3233100"/>
            <a:ext cx="1240340" cy="584775"/>
          </a:xfrm>
          <a:prstGeom prst="rect">
            <a:avLst/>
          </a:prstGeom>
          <a:noFill/>
        </p:spPr>
        <p:txBody>
          <a:bodyPr wrap="none" rtlCol="0">
            <a:spAutoFit/>
          </a:bodyPr>
          <a:lstStyle/>
          <a:p>
            <a:r>
              <a:rPr lang="en-US" sz="1600" smtClean="0"/>
              <a:t>Internal and </a:t>
            </a:r>
          </a:p>
          <a:p>
            <a:r>
              <a:rPr lang="en-US" sz="1600" dirty="0" smtClean="0"/>
              <a:t>External</a:t>
            </a:r>
            <a:endParaRPr lang="en-US" sz="1600" dirty="0"/>
          </a:p>
        </p:txBody>
      </p:sp>
      <p:sp>
        <p:nvSpPr>
          <p:cNvPr id="113" name="TextBox 112"/>
          <p:cNvSpPr txBox="1"/>
          <p:nvPr/>
        </p:nvSpPr>
        <p:spPr>
          <a:xfrm>
            <a:off x="5647325" y="434466"/>
            <a:ext cx="1393937" cy="338554"/>
          </a:xfrm>
          <a:prstGeom prst="rect">
            <a:avLst/>
          </a:prstGeom>
          <a:noFill/>
        </p:spPr>
        <p:txBody>
          <a:bodyPr wrap="square" rtlCol="0">
            <a:spAutoFit/>
          </a:bodyPr>
          <a:lstStyle/>
          <a:p>
            <a:r>
              <a:rPr lang="en-US" sz="1600" dirty="0" smtClean="0"/>
              <a:t>Consumers</a:t>
            </a:r>
            <a:endParaRPr lang="en-US" sz="1600" dirty="0"/>
          </a:p>
        </p:txBody>
      </p:sp>
      <p:sp>
        <p:nvSpPr>
          <p:cNvPr id="114" name="TextBox 113"/>
          <p:cNvSpPr txBox="1"/>
          <p:nvPr/>
        </p:nvSpPr>
        <p:spPr>
          <a:xfrm>
            <a:off x="5341679" y="788258"/>
            <a:ext cx="1109307" cy="584775"/>
          </a:xfrm>
          <a:prstGeom prst="rect">
            <a:avLst/>
          </a:prstGeom>
          <a:noFill/>
        </p:spPr>
        <p:txBody>
          <a:bodyPr wrap="square" rtlCol="0">
            <a:spAutoFit/>
          </a:bodyPr>
          <a:lstStyle/>
          <a:p>
            <a:r>
              <a:rPr lang="en-US" sz="1600" dirty="0" smtClean="0"/>
              <a:t>Internal</a:t>
            </a:r>
          </a:p>
          <a:p>
            <a:r>
              <a:rPr lang="en-US" sz="1600" dirty="0" smtClean="0"/>
              <a:t>Only</a:t>
            </a:r>
            <a:endParaRPr lang="en-US" sz="1600" dirty="0"/>
          </a:p>
        </p:txBody>
      </p:sp>
      <p:sp>
        <p:nvSpPr>
          <p:cNvPr id="115" name="TextBox 114"/>
          <p:cNvSpPr txBox="1"/>
          <p:nvPr/>
        </p:nvSpPr>
        <p:spPr>
          <a:xfrm>
            <a:off x="6243212" y="778084"/>
            <a:ext cx="1359013" cy="584775"/>
          </a:xfrm>
          <a:prstGeom prst="rect">
            <a:avLst/>
          </a:prstGeom>
          <a:noFill/>
        </p:spPr>
        <p:txBody>
          <a:bodyPr wrap="square" rtlCol="0">
            <a:spAutoFit/>
          </a:bodyPr>
          <a:lstStyle/>
          <a:p>
            <a:r>
              <a:rPr lang="en-US" sz="1600" smtClean="0"/>
              <a:t>Internal and External</a:t>
            </a:r>
            <a:endParaRPr lang="en-US" sz="1600" dirty="0"/>
          </a:p>
        </p:txBody>
      </p:sp>
      <p:sp>
        <p:nvSpPr>
          <p:cNvPr id="118" name="Right Arrow 117"/>
          <p:cNvSpPr/>
          <p:nvPr/>
        </p:nvSpPr>
        <p:spPr>
          <a:xfrm>
            <a:off x="5321107" y="5033951"/>
            <a:ext cx="1542800" cy="17836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8994417"/>
      </p:ext>
    </p:extLst>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37</Words>
  <Application>Microsoft Macintosh PowerPoint</Application>
  <PresentationFormat>Widescreen</PresentationFormat>
  <Paragraphs>30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Arial</vt:lpstr>
      <vt:lpstr>Office Theme</vt:lpstr>
      <vt:lpstr>PowerPoint Presentation</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27</cp:revision>
  <dcterms:created xsi:type="dcterms:W3CDTF">2016-09-17T15:02:50Z</dcterms:created>
  <dcterms:modified xsi:type="dcterms:W3CDTF">2016-09-17T19:12:12Z</dcterms:modified>
</cp:coreProperties>
</file>