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0" r:id="rId7"/>
    <p:sldId id="279" r:id="rId8"/>
    <p:sldId id="261" r:id="rId9"/>
    <p:sldId id="262" r:id="rId10"/>
    <p:sldId id="263" r:id="rId11"/>
    <p:sldId id="265" r:id="rId12"/>
    <p:sldId id="267" r:id="rId13"/>
    <p:sldId id="268" r:id="rId14"/>
    <p:sldId id="280" r:id="rId15"/>
    <p:sldId id="270" r:id="rId16"/>
    <p:sldId id="269" r:id="rId17"/>
    <p:sldId id="271" r:id="rId18"/>
    <p:sldId id="272" r:id="rId19"/>
    <p:sldId id="273" r:id="rId20"/>
    <p:sldId id="274" r:id="rId21"/>
    <p:sldId id="276" r:id="rId22"/>
    <p:sldId id="275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FD68A-6500-4A68-93F7-BAB910527FA7}" type="datetimeFigureOut">
              <a:rPr lang="en-IN" smtClean="0"/>
              <a:t>23-12-2016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15C55-7BDF-4872-82E7-5C7327802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5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9C72-01F0-4DE3-832F-907F18F26EA7}" type="datetime1">
              <a:rPr lang="en-IN" smtClean="0"/>
              <a:t>23-12-2016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9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0CF8-0A63-464E-BAB9-2945EF3FBEC0}" type="datetime1">
              <a:rPr lang="en-IN" smtClean="0"/>
              <a:t>23-12-2016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6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9BEA-9F59-4ABB-8225-EE3AE4618C2F}" type="datetime1">
              <a:rPr lang="en-IN" smtClean="0"/>
              <a:t>23-12-2016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5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394-125C-4868-AAD3-F28E10291ABE}" type="datetime1">
              <a:rPr lang="en-IN" smtClean="0"/>
              <a:t>23-12-2016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60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405C-9436-46D2-9E91-D115B5BF1BD4}" type="datetime1">
              <a:rPr lang="en-IN" smtClean="0"/>
              <a:t>23-12-2016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25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1950-932E-46A4-AF42-3D55CCEE9B29}" type="datetime1">
              <a:rPr lang="en-IN" smtClean="0"/>
              <a:t>23-12-2016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83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68BA-3C79-42B2-A3C2-2FDE9CFEC4C9}" type="datetime1">
              <a:rPr lang="en-IN" smtClean="0"/>
              <a:t>23-12-2016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9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FC00-E949-4EE2-B147-62A40CA23D74}" type="datetime1">
              <a:rPr lang="en-IN" smtClean="0"/>
              <a:t>23-12-2016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98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008A-1D1C-47B1-9D90-0D860F291998}" type="datetime1">
              <a:rPr lang="en-IN" smtClean="0"/>
              <a:t>23-12-2016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60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F1A6-FC6A-44DE-9370-E91CAFFF17F1}" type="datetime1">
              <a:rPr lang="en-IN" smtClean="0"/>
              <a:t>23-12-2016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4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F290-634B-4CE3-A3A8-C354FE7E1286}" type="datetime1">
              <a:rPr lang="en-IN" smtClean="0"/>
              <a:t>23-12-2016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9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tx2">
                <a:lumMod val="60000"/>
                <a:lumOff val="40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78377">
              <a:schemeClr val="accent5">
                <a:lumMod val="60000"/>
                <a:lumOff val="40000"/>
              </a:schemeClr>
            </a:gs>
            <a:gs pos="90400">
              <a:schemeClr val="accent5">
                <a:lumMod val="40000"/>
                <a:lumOff val="60000"/>
              </a:schemeClr>
            </a:gs>
            <a:gs pos="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1AF5-9E7A-4950-BA8C-C4BAC6BC5665}" type="datetime1">
              <a:rPr lang="en-IN" smtClean="0"/>
              <a:t>23-12-2016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3585E-657D-4162-9BD2-803F7CE90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15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en.wikipedia.org/wiki/Motion_detection" TargetMode="External"/><Relationship Id="rId7" Type="http://schemas.openxmlformats.org/officeDocument/2006/relationships/hyperlink" Target="http://en.wikipedia.org/wiki/Image_senso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en.wikipedia.org/wiki/Accelerometer" TargetMode="External"/><Relationship Id="rId5" Type="http://schemas.openxmlformats.org/officeDocument/2006/relationships/hyperlink" Target="http://en.wikipedia.org/wiki/Pointing_device" TargetMode="External"/><Relationship Id="rId4" Type="http://schemas.openxmlformats.org/officeDocument/2006/relationships/hyperlink" Target="http://en.wikipedia.org/wiki/Gesture_recogni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7775" y="876162"/>
            <a:ext cx="9505055" cy="21927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6000" dirty="0"/>
              <a:t>Gesture Induced Interactive System</a:t>
            </a:r>
            <a:br>
              <a:rPr lang="en-US" sz="6000" dirty="0"/>
            </a:br>
            <a:r>
              <a:rPr lang="en-US" dirty="0"/>
              <a:t>(G.I.I.S)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519" y="391373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Project Presentation on 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-180528" y="876163"/>
            <a:ext cx="9505055" cy="2192797"/>
          </a:xfrm>
          <a:prstGeom prst="rect">
            <a:avLst/>
          </a:prstGeom>
          <a:noFill/>
          <a:ln w="50800" cmpd="dbl">
            <a:solidFill>
              <a:schemeClr val="tx1"/>
            </a:solidFill>
          </a:ln>
          <a:effectLst>
            <a:outerShdw blurRad="2413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2320" y="-5764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27</a:t>
            </a:r>
            <a:r>
              <a:rPr lang="en-US" sz="1200" b="1" baseline="30000" dirty="0"/>
              <a:t>th</a:t>
            </a:r>
            <a:r>
              <a:rPr lang="en-US" sz="1200" b="1" dirty="0"/>
              <a:t> – October - 2013</a:t>
            </a:r>
            <a:endParaRPr lang="en-IN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07904" y="6461704"/>
            <a:ext cx="154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</a:t>
            </a:r>
            <a:r>
              <a:rPr lang="en-US" sz="1000" b="1" dirty="0"/>
              <a:t>VNS Tech </a:t>
            </a:r>
            <a:r>
              <a:rPr lang="en-US" sz="1000" dirty="0"/>
              <a:t>solution</a:t>
            </a:r>
            <a:endParaRPr lang="en-IN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8111" y="6619675"/>
            <a:ext cx="8316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and Hardware Images/modules/samples shown are for illustrative purposes only and some of them are purely tentative at this stage. Final product may vary.</a:t>
            </a:r>
            <a:endParaRPr lang="en-IN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2977652" y="5144572"/>
            <a:ext cx="3188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 err="1"/>
              <a:t>Vikas</a:t>
            </a:r>
            <a:r>
              <a:rPr lang="en-US" dirty="0"/>
              <a:t> Singh 		69</a:t>
            </a:r>
          </a:p>
          <a:p>
            <a:r>
              <a:rPr lang="en-US" dirty="0"/>
              <a:t>Nikhil </a:t>
            </a:r>
            <a:r>
              <a:rPr lang="en-US" dirty="0" err="1"/>
              <a:t>Tarle</a:t>
            </a:r>
            <a:r>
              <a:rPr lang="en-US" dirty="0"/>
              <a:t>		71</a:t>
            </a:r>
          </a:p>
          <a:p>
            <a:r>
              <a:rPr lang="en-US" dirty="0"/>
              <a:t>Sanjay </a:t>
            </a:r>
            <a:r>
              <a:rPr lang="en-US" dirty="0" err="1"/>
              <a:t>Wadhwane</a:t>
            </a:r>
            <a:r>
              <a:rPr lang="en-US" dirty="0"/>
              <a:t>		77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6DCB-6676-447A-B073-4A153C927E50}" type="datetime1">
              <a:rPr lang="en-IN" smtClean="0"/>
              <a:t>23-12-2016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81976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67611" y="1988840"/>
            <a:ext cx="777686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sz="2400" dirty="0"/>
              <a:t>To form the Gesture Induced Interface…a number for devices, </a:t>
            </a:r>
            <a:r>
              <a:rPr lang="en-IN" sz="2400" dirty="0" err="1"/>
              <a:t>softwares</a:t>
            </a:r>
            <a:r>
              <a:rPr lang="en-IN" sz="2400" dirty="0"/>
              <a:t> are used which are made from ground up or readymade</a:t>
            </a:r>
          </a:p>
          <a:p>
            <a:pPr lvl="0"/>
            <a:r>
              <a:rPr lang="en-US" sz="2400" dirty="0"/>
              <a:t>Xbox </a:t>
            </a:r>
            <a:r>
              <a:rPr lang="en-US" sz="2400" dirty="0" err="1"/>
              <a:t>Kinect</a:t>
            </a:r>
            <a:endParaRPr lang="en-US" sz="2400" dirty="0"/>
          </a:p>
          <a:p>
            <a:pPr lvl="0"/>
            <a:r>
              <a:rPr lang="en-US" sz="2400" dirty="0" err="1"/>
              <a:t>Wiimote</a:t>
            </a:r>
            <a:endParaRPr lang="en-US" sz="2400" dirty="0"/>
          </a:p>
          <a:p>
            <a:pPr lvl="0"/>
            <a:r>
              <a:rPr lang="en-US" sz="2400" dirty="0"/>
              <a:t>Microphone</a:t>
            </a:r>
          </a:p>
          <a:p>
            <a:pPr lvl="0"/>
            <a:r>
              <a:rPr lang="en-US" sz="2400" dirty="0"/>
              <a:t>IR Gloves</a:t>
            </a:r>
            <a:endParaRPr lang="en-IN" sz="2400" dirty="0"/>
          </a:p>
          <a:p>
            <a:pPr lvl="0"/>
            <a:r>
              <a:rPr lang="en-IN" sz="2400" dirty="0"/>
              <a:t>Programmer Software for the game controllers : </a:t>
            </a:r>
            <a:r>
              <a:rPr lang="en-IN" sz="2400" dirty="0" err="1"/>
              <a:t>GlovePIE</a:t>
            </a:r>
            <a:endParaRPr lang="en-IN" sz="2400" dirty="0"/>
          </a:p>
          <a:p>
            <a:pPr lvl="0"/>
            <a:r>
              <a:rPr lang="en-US" sz="2400" dirty="0"/>
              <a:t>Other SDKS such as </a:t>
            </a:r>
            <a:r>
              <a:rPr lang="en-US" sz="2400" dirty="0" err="1"/>
              <a:t>openNI</a:t>
            </a:r>
            <a:r>
              <a:rPr lang="en-US" sz="2400" dirty="0"/>
              <a:t> may also be used.</a:t>
            </a:r>
            <a:endParaRPr lang="en-IN" sz="2400" dirty="0"/>
          </a:p>
          <a:p>
            <a:pPr lvl="0"/>
            <a:r>
              <a:rPr lang="en-IN" sz="2400" dirty="0"/>
              <a:t>The front end will be a mix Visual Studio and Swing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200" dirty="0">
              <a:latin typeface="MV Boli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9803" y="1274777"/>
            <a:ext cx="8892480" cy="0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1243" y="116632"/>
            <a:ext cx="8229600" cy="879174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>
                <a:effectLst>
                  <a:reflection blurRad="139700" stA="64000" endPos="48000" dir="5400000" sy="-100000" algn="bl" rotWithShape="0"/>
                </a:effectLst>
              </a:rPr>
              <a:t>Hardware and Software Overview</a:t>
            </a:r>
            <a:endParaRPr lang="en-IN" sz="4400" b="0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93E9-42E9-4563-975C-63FE04F3528B}" type="datetime1">
              <a:rPr lang="en-IN" smtClean="0"/>
              <a:t>23-12-2016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31106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wiimo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3384376" cy="194421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A main feature of the Wii Remote is its </a:t>
            </a:r>
            <a:r>
              <a:rPr lang="en-US" sz="2400" dirty="0">
                <a:hlinkClick r:id="rId3" tooltip="Motion detection"/>
              </a:rPr>
              <a:t>motion sensing</a:t>
            </a:r>
            <a:r>
              <a:rPr lang="en-US" sz="2400" dirty="0"/>
              <a:t> capability, which allows the user to interact with and manipulate items on screen via </a:t>
            </a:r>
            <a:r>
              <a:rPr lang="en-US" sz="2400" dirty="0">
                <a:hlinkClick r:id="rId4" tooltip="Gesture recognition"/>
              </a:rPr>
              <a:t>gesture recognition</a:t>
            </a:r>
            <a:r>
              <a:rPr lang="en-US" sz="2400" dirty="0"/>
              <a:t> and </a:t>
            </a:r>
            <a:r>
              <a:rPr lang="en-US" sz="2400" dirty="0">
                <a:hlinkClick r:id="rId5" tooltip="Pointing device"/>
              </a:rPr>
              <a:t>pointing</a:t>
            </a:r>
            <a:r>
              <a:rPr lang="en-US" sz="2400" dirty="0"/>
              <a:t>             through the use of </a:t>
            </a:r>
            <a:r>
              <a:rPr lang="en-US" sz="2400" dirty="0">
                <a:hlinkClick r:id="rId6" tooltip="Accelerometer"/>
              </a:rPr>
              <a:t>accelerometer</a:t>
            </a:r>
            <a:r>
              <a:rPr lang="en-US" sz="2400" dirty="0"/>
              <a:t> and    </a:t>
            </a:r>
            <a:r>
              <a:rPr lang="en-US" sz="2400" dirty="0">
                <a:hlinkClick r:id="rId7" tooltip="Image sensor"/>
              </a:rPr>
              <a:t>optical sensor</a:t>
            </a:r>
            <a:r>
              <a:rPr lang="en-US" sz="2400" dirty="0"/>
              <a:t>(IR Tracking).</a:t>
            </a:r>
          </a:p>
          <a:p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9803" y="1274777"/>
            <a:ext cx="8892480" cy="0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5" descr="Wiimote-WiiRemote-for-Apple-TV-2G-Hacked-for-Gami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312" y="3933056"/>
            <a:ext cx="3384376" cy="23979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283968" y="1274777"/>
            <a:ext cx="0" cy="5682615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36096" y="3501008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000" dirty="0"/>
          </a:p>
        </p:txBody>
      </p:sp>
      <p:sp>
        <p:nvSpPr>
          <p:cNvPr id="13" name="Rectangle 12"/>
          <p:cNvSpPr/>
          <p:nvPr/>
        </p:nvSpPr>
        <p:spPr>
          <a:xfrm>
            <a:off x="6012160" y="3383677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 err="1">
                <a:solidFill>
                  <a:prstClr val="black"/>
                </a:solidFill>
              </a:rPr>
              <a:t>Wiimote</a:t>
            </a:r>
            <a:endParaRPr lang="en-IN" sz="10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7501" y="6417920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Accelerometer in </a:t>
            </a:r>
            <a:r>
              <a:rPr lang="en-US" sz="1000" dirty="0" err="1"/>
              <a:t>wiimote</a:t>
            </a:r>
            <a:endParaRPr lang="en-IN" sz="10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1243" y="116632"/>
            <a:ext cx="8229600" cy="879174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 err="1">
                <a:effectLst>
                  <a:reflection blurRad="139700" stA="64000" endPos="48000" dir="5400000" sy="-100000" algn="bl" rotWithShape="0"/>
                </a:effectLst>
              </a:rPr>
              <a:t>Wiimote</a:t>
            </a:r>
            <a:endParaRPr lang="en-IN" sz="4400" b="0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F1F5-FCF6-49AD-AD2B-52C7AE035F82}" type="datetime1">
              <a:rPr lang="en-IN" smtClean="0"/>
              <a:t>23-12-2016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284459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09803" y="1274777"/>
            <a:ext cx="8892480" cy="0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36096" y="3501008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0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54990"/>
              </p:ext>
            </p:extLst>
          </p:nvPr>
        </p:nvGraphicFramePr>
        <p:xfrm>
          <a:off x="131642" y="3933056"/>
          <a:ext cx="8472806" cy="2607980"/>
        </p:xfrm>
        <a:graphic>
          <a:graphicData uri="http://schemas.openxmlformats.org/drawingml/2006/table">
            <a:tbl>
              <a:tblPr/>
              <a:tblGrid>
                <a:gridCol w="4236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835">
                <a:tc>
                  <a:txBody>
                    <a:bodyPr/>
                    <a:lstStyle/>
                    <a:p>
                      <a:pPr algn="l"/>
                      <a:r>
                        <a:rPr lang="en-IN" sz="1200" dirty="0" err="1">
                          <a:solidFill>
                            <a:srgbClr val="636363"/>
                          </a:solidFill>
                          <a:effectLst/>
                        </a:rPr>
                        <a:t>Kinect</a:t>
                      </a:r>
                      <a:endParaRPr lang="en-IN" sz="1200" dirty="0">
                        <a:solidFill>
                          <a:srgbClr val="636363"/>
                        </a:solidFill>
                        <a:effectLst/>
                      </a:endParaRPr>
                    </a:p>
                  </a:txBody>
                  <a:tcPr marL="37278" marR="37278" marT="46598" marB="4659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rgbClr val="636363"/>
                          </a:solidFill>
                          <a:effectLst/>
                        </a:rPr>
                        <a:t>Array Specifications</a:t>
                      </a:r>
                    </a:p>
                  </a:txBody>
                  <a:tcPr marL="37278" marR="37278" marT="46598" marB="4659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35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solidFill>
                            <a:srgbClr val="2A2A2A"/>
                          </a:solidFill>
                          <a:effectLst/>
                        </a:rPr>
                        <a:t>Viewing angle</a:t>
                      </a:r>
                    </a:p>
                  </a:txBody>
                  <a:tcPr marL="37278" marR="37278" marT="46598" marB="4659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solidFill>
                            <a:srgbClr val="2A2A2A"/>
                          </a:solidFill>
                          <a:effectLst/>
                        </a:rPr>
                        <a:t>43° vertical by 57° horizontal field of view</a:t>
                      </a:r>
                    </a:p>
                  </a:txBody>
                  <a:tcPr marL="37278" marR="37278" marT="46598" marB="4659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35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solidFill>
                            <a:srgbClr val="2A2A2A"/>
                          </a:solidFill>
                          <a:effectLst/>
                        </a:rPr>
                        <a:t>Vertical tilt range</a:t>
                      </a:r>
                    </a:p>
                  </a:txBody>
                  <a:tcPr marL="37278" marR="37278" marT="46598" marB="4659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solidFill>
                            <a:srgbClr val="2A2A2A"/>
                          </a:solidFill>
                          <a:effectLst/>
                        </a:rPr>
                        <a:t>±27°</a:t>
                      </a:r>
                    </a:p>
                  </a:txBody>
                  <a:tcPr marL="37278" marR="37278" marT="46598" marB="4659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35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solidFill>
                            <a:srgbClr val="2A2A2A"/>
                          </a:solidFill>
                          <a:effectLst/>
                        </a:rPr>
                        <a:t>Frame rate (depth and color stream)</a:t>
                      </a:r>
                    </a:p>
                  </a:txBody>
                  <a:tcPr marL="37278" marR="37278" marT="46598" marB="4659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solidFill>
                            <a:srgbClr val="2A2A2A"/>
                          </a:solidFill>
                          <a:effectLst/>
                        </a:rPr>
                        <a:t>30 frames per second (FPS)</a:t>
                      </a:r>
                    </a:p>
                  </a:txBody>
                  <a:tcPr marL="37278" marR="37278" marT="46598" marB="4659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35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solidFill>
                            <a:srgbClr val="2A2A2A"/>
                          </a:solidFill>
                          <a:effectLst/>
                        </a:rPr>
                        <a:t>Audio format</a:t>
                      </a:r>
                    </a:p>
                  </a:txBody>
                  <a:tcPr marL="37278" marR="37278" marT="46598" marB="4659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solidFill>
                            <a:srgbClr val="2A2A2A"/>
                          </a:solidFill>
                          <a:effectLst/>
                        </a:rPr>
                        <a:t>16-kHz, 24-bit mono pulse code modulation (PCM)</a:t>
                      </a:r>
                    </a:p>
                  </a:txBody>
                  <a:tcPr marL="37278" marR="37278" marT="46598" marB="4659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849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solidFill>
                            <a:srgbClr val="2A2A2A"/>
                          </a:solidFill>
                          <a:effectLst/>
                        </a:rPr>
                        <a:t>Audio input characteristics</a:t>
                      </a:r>
                    </a:p>
                  </a:txBody>
                  <a:tcPr marL="37278" marR="37278" marT="46598" marB="4659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solidFill>
                            <a:srgbClr val="2A2A2A"/>
                          </a:solidFill>
                          <a:effectLst/>
                        </a:rPr>
                        <a:t>A four-microphone array with 24-bit analog-to-digital converter (ADC) and Kinect-resident signal processing including acoustic echo cancellation and noise suppression</a:t>
                      </a:r>
                    </a:p>
                  </a:txBody>
                  <a:tcPr marL="37278" marR="37278" marT="46598" marB="4659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solidFill>
                            <a:srgbClr val="2A2A2A"/>
                          </a:solidFill>
                          <a:effectLst/>
                        </a:rPr>
                        <a:t>Accelerometer characteristics</a:t>
                      </a:r>
                    </a:p>
                  </a:txBody>
                  <a:tcPr marL="37278" marR="37278" marT="46598" marB="4659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solidFill>
                            <a:srgbClr val="2A2A2A"/>
                          </a:solidFill>
                          <a:effectLst/>
                        </a:rPr>
                        <a:t>A 2G/4G/8G accelerometer configured for the 2G range, with a 1° accuracy upper limit.</a:t>
                      </a:r>
                    </a:p>
                  </a:txBody>
                  <a:tcPr marL="37278" marR="37278" marT="46598" marB="4659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 descr="C:\Users\Vikas\Desktop\GIIS\kin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9" y="1412776"/>
            <a:ext cx="8718375" cy="24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1243" y="116632"/>
            <a:ext cx="8229600" cy="879174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 err="1">
                <a:effectLst>
                  <a:reflection blurRad="139700" stA="64000" endPos="48000" dir="5400000" sy="-100000" algn="bl" rotWithShape="0"/>
                </a:effectLst>
              </a:rPr>
              <a:t>Kinect</a:t>
            </a:r>
            <a:endParaRPr lang="en-IN" sz="4400" b="0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7B74-A27C-4AC0-A9EB-23541737D23B}" type="datetime1">
              <a:rPr lang="en-IN" smtClean="0"/>
              <a:t>23-12-2016</a:t>
            </a:fld>
            <a:endParaRPr lang="en-IN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240797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ikas\Desktop\GIIS\kstru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9505"/>
            <a:ext cx="5478463" cy="230425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09803" y="2708920"/>
            <a:ext cx="8892480" cy="0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Vikas\Desktop\GIIS\kinect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96952"/>
            <a:ext cx="3672408" cy="36004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Vikas\Desktop\GIIS\kintr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3528194" cy="36003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BE50-1C25-4CE5-A11F-CBD6DD5A0296}" type="datetime1">
              <a:rPr lang="en-IN" smtClean="0"/>
              <a:t>23-12-2016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620960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45032" y="2492896"/>
            <a:ext cx="9397552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reflection blurRad="139700" stA="64000" endPos="48000" dir="5400000" sy="-100000" algn="bl" rotWithShape="0"/>
                </a:effectLst>
              </a:rPr>
              <a:t>System Integration</a:t>
            </a:r>
            <a:endParaRPr lang="en-IN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9C72-01F0-4DE3-832F-907F18F26EA7}" type="datetime1">
              <a:rPr lang="en-IN" smtClean="0"/>
              <a:t>23-12-2016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65036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</a:t>
            </a:r>
          </a:p>
          <a:p>
            <a:r>
              <a:rPr lang="en-US" dirty="0"/>
              <a:t>Linear Programming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Modular Programming</a:t>
            </a:r>
          </a:p>
          <a:p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1243" y="116632"/>
            <a:ext cx="8229600" cy="879174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>
                <a:effectLst>
                  <a:reflection blurRad="139700" stA="64000" endPos="48000" dir="5400000" sy="-100000" algn="bl" rotWithShape="0"/>
                </a:effectLst>
              </a:rPr>
              <a:t>Methodology</a:t>
            </a:r>
            <a:endParaRPr lang="en-IN" sz="4400" b="0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709D-F91D-4A28-A9A8-605486E81609}" type="datetime1">
              <a:rPr lang="en-IN" smtClean="0"/>
              <a:t>23-12-2016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07740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43" y="131777"/>
            <a:ext cx="8229600" cy="1143000"/>
          </a:xfrm>
        </p:spPr>
        <p:txBody>
          <a:bodyPr/>
          <a:lstStyle/>
          <a:p>
            <a:r>
              <a:rPr lang="en-US" dirty="0">
                <a:effectLst>
                  <a:reflection blurRad="139700" stA="64000" endPos="48000" dir="5400000" sy="-100000" algn="bl" rotWithShape="0"/>
                </a:effectLst>
              </a:rPr>
              <a:t>Architecture</a:t>
            </a:r>
            <a:endParaRPr lang="en-IN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803" y="1274777"/>
            <a:ext cx="8892480" cy="0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52120" y="1412776"/>
            <a:ext cx="3034680" cy="5112568"/>
          </a:xfrm>
        </p:spPr>
        <p:txBody>
          <a:bodyPr/>
          <a:lstStyle/>
          <a:p>
            <a:r>
              <a:rPr lang="en-US" dirty="0"/>
              <a:t>Hardware Layer</a:t>
            </a:r>
          </a:p>
          <a:p>
            <a:r>
              <a:rPr lang="en-US" dirty="0"/>
              <a:t>Processing Layer</a:t>
            </a:r>
          </a:p>
          <a:p>
            <a:endParaRPr lang="en-US" dirty="0"/>
          </a:p>
          <a:p>
            <a:r>
              <a:rPr lang="en-US" dirty="0"/>
              <a:t>Application Layer</a:t>
            </a:r>
          </a:p>
        </p:txBody>
      </p:sp>
      <p:pic>
        <p:nvPicPr>
          <p:cNvPr id="3075" name="Picture 3" descr="C:\Users\Vikas\Desktop\GIIS\GIIS 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5184576" cy="525658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4FF-D35B-4710-939B-F5278172A538}" type="datetime1">
              <a:rPr lang="en-IN" smtClean="0"/>
              <a:t>23-12-2016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878173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2664296"/>
          </a:xfrm>
        </p:spPr>
        <p:txBody>
          <a:bodyPr/>
          <a:lstStyle/>
          <a:p>
            <a:pPr lvl="0"/>
            <a:r>
              <a:rPr lang="en-US" dirty="0"/>
              <a:t>IR Tracking is the Tracking of movement of an IR light Source Used To Communicate with the PC.</a:t>
            </a:r>
            <a:endParaRPr lang="en-IN" dirty="0"/>
          </a:p>
          <a:p>
            <a:pPr lvl="0"/>
            <a:r>
              <a:rPr lang="en-US" dirty="0"/>
              <a:t>This Is Done By The </a:t>
            </a:r>
            <a:r>
              <a:rPr lang="en-US" dirty="0" err="1"/>
              <a:t>Wiimote</a:t>
            </a:r>
            <a:r>
              <a:rPr lang="en-US" dirty="0"/>
              <a:t> IR Camera.</a:t>
            </a:r>
            <a:endParaRPr lang="en-IN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2699792" y="1412776"/>
            <a:ext cx="4040188" cy="6397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IR Tracking: Finger Tracking</a:t>
            </a:r>
            <a:endParaRPr lang="en-IN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1243" y="116632"/>
            <a:ext cx="8229600" cy="879174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>
                <a:effectLst>
                  <a:reflection blurRad="139700" stA="64000" endPos="48000" dir="5400000" sy="-100000" algn="bl" rotWithShape="0"/>
                </a:effectLst>
              </a:rPr>
              <a:t>Concepts</a:t>
            </a:r>
            <a:endParaRPr lang="en-IN" sz="4400" b="0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8860-4C6E-4AE3-A0FF-D853533EEBE6}" type="datetime1">
              <a:rPr lang="en-IN" smtClean="0"/>
              <a:t>23-12-2016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17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09803" y="1274777"/>
            <a:ext cx="8892480" cy="0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286004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55976" y="1556792"/>
            <a:ext cx="4320480" cy="4802338"/>
          </a:xfrm>
          <a:prstGeom prst="rect">
            <a:avLst/>
          </a:prstGeom>
          <a:solidFill>
            <a:schemeClr val="tx2">
              <a:lumMod val="40000"/>
              <a:lumOff val="60000"/>
              <a:alpha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 descr="C:\Users\Vikas\Desktop\GIIS\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51" y="1700808"/>
            <a:ext cx="396044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3909120" cy="4525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User’s fingers are tracked to emulate mouse functions</a:t>
            </a:r>
            <a:endParaRPr lang="en-IN" dirty="0"/>
          </a:p>
          <a:p>
            <a:r>
              <a:rPr lang="en-US" dirty="0"/>
              <a:t>How this is Actually done is: the user would wear IR fitted customs gloves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394-125C-4868-AAD3-F28E10291ABE}" type="datetime1">
              <a:rPr lang="en-IN" smtClean="0"/>
              <a:t>23-12-2016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18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1243" y="116632"/>
            <a:ext cx="8229600" cy="879174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>
                <a:effectLst>
                  <a:reflection blurRad="139700" stA="64000" endPos="48000" dir="5400000" sy="-100000" algn="bl" rotWithShape="0"/>
                </a:effectLst>
              </a:rPr>
              <a:t>IR Finger Tracking</a:t>
            </a:r>
            <a:endParaRPr lang="en-IN" sz="4400" b="0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703" y="6051353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Wiimote’s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IR Tracking Range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09803" y="1274777"/>
            <a:ext cx="8892480" cy="0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208757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12976" y="1340768"/>
            <a:ext cx="4464496" cy="5132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95" y="1577815"/>
            <a:ext cx="4086796" cy="4515481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Convert any project surface into a touchscreen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This Is Also Implemented By IR Tracking.</a:t>
            </a:r>
            <a:endParaRPr lang="en-IN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It is Similar to Finger Tracking in concept and design but different in working.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394-125C-4868-AAD3-F28E10291ABE}" type="datetime1">
              <a:rPr lang="en-IN" smtClean="0"/>
              <a:t>23-12-2016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19</a:t>
            </a:fld>
            <a:endParaRPr lang="en-IN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41243" y="116632"/>
            <a:ext cx="8229600" cy="879174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>
                <a:effectLst>
                  <a:reflection blurRad="139700" stA="64000" endPos="48000" dir="5400000" sy="-100000" algn="bl" rotWithShape="0"/>
                </a:effectLst>
              </a:rPr>
              <a:t>IR Touchscreen</a:t>
            </a:r>
            <a:endParaRPr lang="en-IN" sz="4400" b="0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609329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 Calibration Grid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9803" y="1274777"/>
            <a:ext cx="8892480" cy="0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123809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45032" y="2492896"/>
            <a:ext cx="9397552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394-125C-4868-AAD3-F28E10291ABE}" type="datetime1">
              <a:rPr lang="en-IN" smtClean="0"/>
              <a:t>23-12-2016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2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reflection blurRad="139700" stA="64000" endPos="48000" dir="5400000" sy="-100000" algn="bl" rotWithShape="0"/>
                </a:effectLst>
              </a:rPr>
              <a:t>Introduction</a:t>
            </a:r>
            <a:endParaRPr lang="en-IN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4305158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15816" y="1484784"/>
            <a:ext cx="6156176" cy="4824536"/>
          </a:xfrm>
          <a:prstGeom prst="rect">
            <a:avLst/>
          </a:prstGeom>
          <a:solidFill>
            <a:schemeClr val="tx2">
              <a:lumMod val="40000"/>
              <a:lumOff val="60000"/>
              <a:alpha val="76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30624" cy="45259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Kinect</a:t>
            </a:r>
            <a:endParaRPr lang="en-US" dirty="0"/>
          </a:p>
          <a:p>
            <a:r>
              <a:rPr lang="en-US" dirty="0"/>
              <a:t>Entire body tracking with depth and Tracking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394-125C-4868-AAD3-F28E10291ABE}" type="datetime1">
              <a:rPr lang="en-IN" smtClean="0"/>
              <a:t>23-12-2016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20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1243" y="116632"/>
            <a:ext cx="8229600" cy="879174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>
                <a:effectLst>
                  <a:reflection blurRad="139700" stA="64000" endPos="48000" dir="5400000" sy="-100000" algn="bl" rotWithShape="0"/>
                </a:effectLst>
              </a:rPr>
              <a:t>Body Tracking</a:t>
            </a:r>
            <a:endParaRPr lang="en-IN" sz="4400" b="0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pic>
        <p:nvPicPr>
          <p:cNvPr id="6146" name="Picture 2" descr="C:\Users\Vikas\Desktop\GIIS\kinect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3729"/>
            <a:ext cx="324036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Vikas\Desktop\GIIS\kintr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23727"/>
            <a:ext cx="2592288" cy="43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22942" y="6001543"/>
            <a:ext cx="2341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Body Tracking :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Kinect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Output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81908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reflection blurRad="139700" stA="64000" endPos="48000" dir="5400000" sy="-100000" algn="bl" rotWithShape="0"/>
                </a:effectLst>
              </a:rPr>
              <a:t>Sample</a:t>
            </a:r>
            <a:endParaRPr lang="en-IN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394-125C-4868-AAD3-F28E10291ABE}" type="datetime1">
              <a:rPr lang="en-IN" smtClean="0"/>
              <a:t>23-12-2016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21</a:t>
            </a:fld>
            <a:endParaRPr lang="en-IN"/>
          </a:p>
        </p:txBody>
      </p:sp>
      <p:pic>
        <p:nvPicPr>
          <p:cNvPr id="7170" name="Picture 2" descr="C:\Users\Vikas\Desktop\GIIS\glovede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95438"/>
            <a:ext cx="7116763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151"/>
      </p:ext>
    </p:extLst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45032" y="2492896"/>
            <a:ext cx="9397552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reflection blurRad="139700" stA="64000" endPos="48000" dir="5400000" sy="-100000" algn="bl" rotWithShape="0"/>
                </a:effectLst>
              </a:rPr>
              <a:t>How does all this come together?</a:t>
            </a:r>
            <a:br>
              <a:rPr lang="en-US" dirty="0">
                <a:effectLst>
                  <a:reflection blurRad="139700" stA="64000" endPos="48000" dir="5400000" sy="-100000" algn="bl" rotWithShape="0"/>
                </a:effectLst>
              </a:rPr>
            </a:br>
            <a:r>
              <a:rPr lang="en-US" dirty="0">
                <a:effectLst>
                  <a:reflection blurRad="139700" stA="64000" endPos="48000" dir="5400000" sy="-100000" algn="bl" rotWithShape="0"/>
                </a:effectLst>
              </a:rPr>
              <a:t>Project Demo</a:t>
            </a:r>
            <a:endParaRPr lang="en-IN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394-125C-4868-AAD3-F28E10291ABE}" type="datetime1">
              <a:rPr lang="en-IN" smtClean="0"/>
              <a:t>23-12-2016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891413"/>
      </p:ext>
    </p:extLst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45032" y="2492896"/>
            <a:ext cx="9397552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67544" y="248126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reflection blurRad="139700" stA="64000" endPos="48000" dir="5400000" sy="-100000" algn="bl" rotWithShape="0"/>
                </a:effectLst>
              </a:rPr>
              <a:t>THANK YOU</a:t>
            </a:r>
            <a:endParaRPr lang="en-IN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394-125C-4868-AAD3-F28E10291ABE}" type="datetime1">
              <a:rPr lang="en-IN" smtClean="0"/>
              <a:t>23-12-2016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23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6461704"/>
            <a:ext cx="154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</a:t>
            </a:r>
            <a:r>
              <a:rPr lang="en-US" sz="1000" b="1" dirty="0"/>
              <a:t>VNS Tech </a:t>
            </a:r>
            <a:r>
              <a:rPr lang="en-US" sz="1000" dirty="0"/>
              <a:t>solution</a:t>
            </a:r>
            <a:endParaRPr lang="en-IN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08111" y="6619675"/>
            <a:ext cx="8316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and Hardware Images/modules/samples shown are for illustrative purposes only and some of them are purely tentative at this stage. Final product may vary.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812223675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2166937"/>
            <a:ext cx="8280920" cy="4691063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What are the currently used traditional input devices for a computer?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How “plain-Jane” are those methods of interaction?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What if something exciting, something more immersive way of interaction is devised?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What if something out of the box, some method that does not confine you in a small workspace and allows you to not only interact with your computer but also control multiple applications and games without keyboard and mouse?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What if all this is easy , portable, and “low cost”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9803" y="1274777"/>
            <a:ext cx="8892480" cy="0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1243" y="184666"/>
            <a:ext cx="8229600" cy="811140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>
                <a:effectLst>
                  <a:reflection blurRad="139700" stA="64000" endPos="48000" dir="5400000" sy="-100000" algn="bl" rotWithShape="0"/>
                </a:effectLst>
              </a:rPr>
              <a:t>Some Basic Questions</a:t>
            </a:r>
            <a:endParaRPr lang="en-IN" sz="4400" b="0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C97-A8F7-4442-9F24-7EBB7006DA3F}" type="datetime1">
              <a:rPr lang="en-IN" smtClean="0"/>
              <a:t>23-12-2016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73718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Keyboards, mouse and some touchscreens</a:t>
            </a:r>
          </a:p>
          <a:p>
            <a:endParaRPr lang="en-US" dirty="0"/>
          </a:p>
          <a:p>
            <a:r>
              <a:rPr lang="en-US" dirty="0"/>
              <a:t>Indeed this type of interaction has been rock solid in terms of stability but is now showing its age in the recent trend of virtual interaction.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9803" y="1274777"/>
            <a:ext cx="8892480" cy="0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1243" y="116632"/>
            <a:ext cx="8229600" cy="879174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>
                <a:effectLst>
                  <a:reflection blurRad="139700" stA="64000" endPos="48000" dir="5400000" sy="-100000" algn="bl" rotWithShape="0"/>
                </a:effectLst>
              </a:rPr>
              <a:t>And the Answers</a:t>
            </a:r>
            <a:endParaRPr lang="en-IN" sz="4400" b="0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611A-0F42-4DF2-B75F-0D003AC02D30}" type="datetime1">
              <a:rPr lang="en-IN" smtClean="0"/>
              <a:t>23-12-2016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54753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32037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G.I.I.S is aimed at providing one such AIO solution for virtual interaction needs of not only a new way of computer application interaction but also gaming interaction.</a:t>
            </a:r>
          </a:p>
          <a:p>
            <a:pPr algn="just"/>
            <a:r>
              <a:rPr lang="en-US" dirty="0"/>
              <a:t>The Main focus is “LOW COST”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8966" y="1166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where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83671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Comes in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9803" y="1274777"/>
            <a:ext cx="8892480" cy="0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1243" y="149588"/>
            <a:ext cx="8229600" cy="879174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>
                <a:effectLst>
                  <a:reflection blurRad="139700" stA="64000" endPos="48000" dir="5400000" sy="-100000" algn="bl" rotWithShape="0"/>
                </a:effectLst>
              </a:rPr>
              <a:t>Gesture Induced Interactive System</a:t>
            </a:r>
            <a:endParaRPr lang="en-IN" sz="4400" b="0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C310-ED55-4749-B873-23C0EF836EFA}" type="datetime1">
              <a:rPr lang="en-IN" smtClean="0"/>
              <a:t>23-12-2016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207511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GIIS is built using a host of hardware devices software and custom made accessories </a:t>
            </a:r>
          </a:p>
          <a:p>
            <a:r>
              <a:rPr lang="en-US" dirty="0"/>
              <a:t>The majority of hardware are game consoles controllers</a:t>
            </a:r>
          </a:p>
          <a:p>
            <a:r>
              <a:rPr lang="en-US" dirty="0"/>
              <a:t>The controllers are interconnected by Bluetooth dongle &gt; pc program &gt; USB cables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9803" y="1274777"/>
            <a:ext cx="8892480" cy="0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1243" y="116632"/>
            <a:ext cx="8229600" cy="879174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>
                <a:effectLst>
                  <a:reflection blurRad="139700" stA="64000" endPos="48000" dir="5400000" sy="-100000" algn="bl" rotWithShape="0"/>
                </a:effectLst>
              </a:rPr>
              <a:t>How?</a:t>
            </a:r>
            <a:endParaRPr lang="en-IN" sz="4400" b="0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AC13-4F61-42BA-8EA8-893CAA7E7A5D}" type="datetime1">
              <a:rPr lang="en-IN" smtClean="0"/>
              <a:t>23-12-2016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70969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45032" y="2492896"/>
            <a:ext cx="9397552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reflection blurRad="139700" stA="64000" endPos="48000" dir="5400000" sy="-100000" algn="bl" rotWithShape="0"/>
                </a:effectLst>
              </a:rPr>
              <a:t>Getting Closer to “Reality”</a:t>
            </a:r>
            <a:endParaRPr lang="en-IN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B394-125C-4868-AAD3-F28E10291ABE}" type="datetime1">
              <a:rPr lang="en-IN" smtClean="0"/>
              <a:t>23-12-2016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1517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mainly focuses on the universal scenarios of interacting with a computer</a:t>
            </a:r>
          </a:p>
          <a:p>
            <a:r>
              <a:rPr lang="en-IN" dirty="0"/>
              <a:t>However, as functional as the keyboard and mouse may be, this day and age demands a much more intuitive and fun way of interaction.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7504" y="1268760"/>
            <a:ext cx="8928992" cy="0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1243" y="188640"/>
            <a:ext cx="8229600" cy="807166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>
                <a:effectLst>
                  <a:reflection blurRad="139700" stA="64000" endPos="48000" dir="5400000" sy="-100000" algn="bl" rotWithShape="0"/>
                </a:effectLst>
              </a:rPr>
              <a:t>Aims and Objectives</a:t>
            </a:r>
            <a:endParaRPr lang="en-IN" sz="4400" b="0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C79D-484B-4A4F-9903-9236EA83147E}" type="datetime1">
              <a:rPr lang="en-IN" smtClean="0"/>
              <a:t>23-12-2016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886559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 from the above stated features and functionalities, GIIS also adds in voice support.</a:t>
            </a:r>
          </a:p>
          <a:p>
            <a:r>
              <a:rPr lang="en-US" dirty="0"/>
              <a:t>As stated previously,</a:t>
            </a:r>
            <a:r>
              <a:rPr lang="en-IN" dirty="0"/>
              <a:t> the main focus is building a “low cost system”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7504" y="1268760"/>
            <a:ext cx="8928992" cy="0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1243" y="116632"/>
            <a:ext cx="8229600" cy="879174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>
                <a:effectLst>
                  <a:reflection blurRad="139700" stA="64000" endPos="48000" dir="5400000" sy="-100000" algn="bl" rotWithShape="0"/>
                </a:effectLst>
              </a:rPr>
              <a:t>Why GIIS?</a:t>
            </a:r>
            <a:endParaRPr lang="en-IN" sz="4400" b="0" dirty="0">
              <a:effectLst>
                <a:reflection blurRad="139700" stA="64000" endPos="48000" dir="5400000" sy="-100000" algn="bl" rotWithShape="0"/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F271-0E05-44AE-93A1-F983EE92B036}" type="datetime1">
              <a:rPr lang="en-IN" smtClean="0"/>
              <a:t>23-12-2016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585E-657D-4162-9BD2-803F7CE906B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45873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441</TotalTime>
  <Words>750</Words>
  <Application>Microsoft Office PowerPoint</Application>
  <PresentationFormat>On-screen Show (4:3)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MV Boli</vt:lpstr>
      <vt:lpstr>Wingdings</vt:lpstr>
      <vt:lpstr>Office Theme</vt:lpstr>
      <vt:lpstr>Gesture Induced Interactive System (G.I.I.S)</vt:lpstr>
      <vt:lpstr>Introduction</vt:lpstr>
      <vt:lpstr>Some Basic Questions</vt:lpstr>
      <vt:lpstr>And the Answers</vt:lpstr>
      <vt:lpstr>Gesture Induced Interactive System</vt:lpstr>
      <vt:lpstr>How?</vt:lpstr>
      <vt:lpstr>Getting Closer to “Reality”</vt:lpstr>
      <vt:lpstr>Aims and Objectives</vt:lpstr>
      <vt:lpstr>Why GIIS?</vt:lpstr>
      <vt:lpstr>Hardware and Software Overview</vt:lpstr>
      <vt:lpstr>Wiimote</vt:lpstr>
      <vt:lpstr>Kinect</vt:lpstr>
      <vt:lpstr>PowerPoint Presentation</vt:lpstr>
      <vt:lpstr>System Integration</vt:lpstr>
      <vt:lpstr>Methodology</vt:lpstr>
      <vt:lpstr>Architecture</vt:lpstr>
      <vt:lpstr>Concepts</vt:lpstr>
      <vt:lpstr>IR Finger Tracking</vt:lpstr>
      <vt:lpstr>IR Touchscreen</vt:lpstr>
      <vt:lpstr>Body Tracking</vt:lpstr>
      <vt:lpstr>Sample</vt:lpstr>
      <vt:lpstr>How does all this come together? Project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Induced Interactive System (G.I.I.S)</dc:title>
  <dc:creator>Vikas</dc:creator>
  <cp:lastModifiedBy>Vikas Singh</cp:lastModifiedBy>
  <cp:revision>39</cp:revision>
  <dcterms:created xsi:type="dcterms:W3CDTF">2013-10-26T08:03:46Z</dcterms:created>
  <dcterms:modified xsi:type="dcterms:W3CDTF">2016-12-22T19:10:11Z</dcterms:modified>
</cp:coreProperties>
</file>