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bin" panose="020B0604020202020204" charset="0"/>
      <p:regular r:id="rId12"/>
    </p:embeddedFont>
    <p:embeddedFont>
      <p:font typeface="Unbounde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53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617002"/>
            <a:ext cx="12954952" cy="12834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62180" y="2251568"/>
            <a:ext cx="4505920" cy="625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Internship-2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1198483" y="3228086"/>
            <a:ext cx="12233434" cy="1612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   Deep Learning and Reinforcement Learning </a:t>
            </a:r>
            <a:endParaRPr lang="en-US" sz="3500" dirty="0"/>
          </a:p>
        </p:txBody>
      </p:sp>
      <p:sp>
        <p:nvSpPr>
          <p:cNvPr id="5" name="Text 2"/>
          <p:cNvSpPr/>
          <p:nvPr/>
        </p:nvSpPr>
        <p:spPr>
          <a:xfrm>
            <a:off x="837724" y="520005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Vighnesh Reddy 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66678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Gagan Bidaralli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13350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Vedant V H</a:t>
            </a:r>
            <a:endParaRPr lang="en-US" sz="18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B19790-BC15-294B-3F43-BDE81AAE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580" y="7645578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2956" y="623530"/>
            <a:ext cx="5430679" cy="666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Objective</a:t>
            </a:r>
            <a:endParaRPr lang="en-US" sz="4150" dirty="0"/>
          </a:p>
        </p:txBody>
      </p:sp>
      <p:sp>
        <p:nvSpPr>
          <p:cNvPr id="4" name="Text 1"/>
          <p:cNvSpPr/>
          <p:nvPr/>
        </p:nvSpPr>
        <p:spPr>
          <a:xfrm>
            <a:off x="792956" y="1629728"/>
            <a:ext cx="7558088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primary objective was to develop a Convolutional Autoencoder. This model aims to denoise images effectively.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2956" y="2609374"/>
            <a:ext cx="509707" cy="509707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49" y="2664262"/>
            <a:ext cx="319802" cy="3998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29239" y="2687241"/>
            <a:ext cx="2665571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Denoise Images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529239" y="3156228"/>
            <a:ext cx="6821805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Develop a Convolutional Autoencoder to restore image clarity.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2956" y="3971806"/>
            <a:ext cx="509707" cy="509707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49" y="4026694"/>
            <a:ext cx="319802" cy="39981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29239" y="4049673"/>
            <a:ext cx="3390543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Clean Fashion-MNIST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1529239" y="4518660"/>
            <a:ext cx="6821805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Train the model to reconstruct clean images from noisy inputs.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2956" y="5334238"/>
            <a:ext cx="509707" cy="509707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49" y="5389126"/>
            <a:ext cx="319802" cy="39981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29239" y="5412105"/>
            <a:ext cx="3652957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Unsupervised Learning</a:t>
            </a:r>
            <a:endParaRPr lang="en-US" sz="2050" dirty="0"/>
          </a:p>
        </p:txBody>
      </p:sp>
      <p:sp>
        <p:nvSpPr>
          <p:cNvPr id="16" name="Text 10"/>
          <p:cNvSpPr/>
          <p:nvPr/>
        </p:nvSpPr>
        <p:spPr>
          <a:xfrm>
            <a:off x="1529239" y="5881092"/>
            <a:ext cx="6821805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Apply and understand core concepts in Unsupervised Learning.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792956" y="6696670"/>
            <a:ext cx="509707" cy="509707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849" y="6751558"/>
            <a:ext cx="319802" cy="399812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529239" y="6774537"/>
            <a:ext cx="3728442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Evaluate Autoencoders</a:t>
            </a:r>
            <a:endParaRPr lang="en-US" sz="2050" dirty="0"/>
          </a:p>
        </p:txBody>
      </p:sp>
      <p:sp>
        <p:nvSpPr>
          <p:cNvPr id="20" name="Text 13"/>
          <p:cNvSpPr/>
          <p:nvPr/>
        </p:nvSpPr>
        <p:spPr>
          <a:xfrm>
            <a:off x="1529239" y="7243524"/>
            <a:ext cx="6821805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Assess their effectiveness for practical noise reduction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382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4707" y="2242542"/>
            <a:ext cx="5754767" cy="432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Methodology and Workflow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514707" y="2895481"/>
            <a:ext cx="13600986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project followed a structured methodology. We focused on data preparation, model architecture, and training.</a:t>
            </a:r>
            <a:endParaRPr lang="en-US" sz="1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7" y="3296126"/>
            <a:ext cx="735211" cy="112049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6960" y="3443168"/>
            <a:ext cx="1801416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Preparation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1396960" y="3747611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Load Fashion-MNIST dataset.</a:t>
            </a:r>
            <a:endParaRPr lang="en-US" sz="1150" dirty="0"/>
          </a:p>
        </p:txBody>
      </p:sp>
      <p:sp>
        <p:nvSpPr>
          <p:cNvPr id="8" name="Text 4"/>
          <p:cNvSpPr/>
          <p:nvPr/>
        </p:nvSpPr>
        <p:spPr>
          <a:xfrm>
            <a:off x="1396960" y="4034314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 Gaussian noise to images.</a:t>
            </a:r>
            <a:endParaRPr lang="en-US" sz="11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07" y="4416623"/>
            <a:ext cx="735211" cy="112049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96960" y="4563666"/>
            <a:ext cx="1984653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Architecture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1396960" y="4868108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Convolutional Encoder-Decoder structure.</a:t>
            </a:r>
            <a:endParaRPr lang="en-US" sz="1150" dirty="0"/>
          </a:p>
        </p:txBody>
      </p:sp>
      <p:sp>
        <p:nvSpPr>
          <p:cNvPr id="12" name="Text 7"/>
          <p:cNvSpPr/>
          <p:nvPr/>
        </p:nvSpPr>
        <p:spPr>
          <a:xfrm>
            <a:off x="1396960" y="5154811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ReLU activations and Batch Normalization.</a:t>
            </a:r>
            <a:endParaRPr lang="en-US" sz="11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07" y="5537121"/>
            <a:ext cx="735211" cy="14072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96960" y="5684163"/>
            <a:ext cx="1792486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Strategy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1396960" y="5988606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Mean Squared Error (MSE) loss.</a:t>
            </a:r>
            <a:endParaRPr lang="en-US" sz="1150" dirty="0"/>
          </a:p>
        </p:txBody>
      </p:sp>
      <p:sp>
        <p:nvSpPr>
          <p:cNvPr id="16" name="Text 10"/>
          <p:cNvSpPr/>
          <p:nvPr/>
        </p:nvSpPr>
        <p:spPr>
          <a:xfrm>
            <a:off x="1396960" y="6275308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Adam optimizer for efficiency.</a:t>
            </a:r>
            <a:endParaRPr lang="en-US" sz="1150" dirty="0"/>
          </a:p>
        </p:txBody>
      </p:sp>
      <p:sp>
        <p:nvSpPr>
          <p:cNvPr id="17" name="Text 11"/>
          <p:cNvSpPr/>
          <p:nvPr/>
        </p:nvSpPr>
        <p:spPr>
          <a:xfrm>
            <a:off x="1396960" y="6562011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Early Stopping to prevent overfitting.</a:t>
            </a:r>
            <a:endParaRPr lang="en-US" sz="11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707" y="6944320"/>
            <a:ext cx="735211" cy="88225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396960" y="7091363"/>
            <a:ext cx="1730097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Visualization</a:t>
            </a:r>
            <a:endParaRPr lang="en-US" sz="1350" dirty="0"/>
          </a:p>
        </p:txBody>
      </p:sp>
      <p:sp>
        <p:nvSpPr>
          <p:cNvPr id="20" name="Text 13"/>
          <p:cNvSpPr/>
          <p:nvPr/>
        </p:nvSpPr>
        <p:spPr>
          <a:xfrm>
            <a:off x="1396960" y="7395805"/>
            <a:ext cx="12718733" cy="235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Compare original, noisy, denoised outputs.</a:t>
            </a:r>
            <a:endParaRPr lang="en-US" sz="11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9F8DBE-4D3D-4C8A-53A6-1EB198A76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7426" y="7719297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400" y="566857"/>
            <a:ext cx="5003244" cy="606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Assumptions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21400" y="1482328"/>
            <a:ext cx="7701201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model relies on specific assumptions about the noise and data. These guide its design and expected performance.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21400" y="2373511"/>
            <a:ext cx="7701201" cy="1168598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6" name="Text 3"/>
          <p:cNvSpPr/>
          <p:nvPr/>
        </p:nvSpPr>
        <p:spPr>
          <a:xfrm>
            <a:off x="927497" y="2579608"/>
            <a:ext cx="3066336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Noise Type: Gaussian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927497" y="3006328"/>
            <a:ext cx="7289006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Gaussian noise (mean=0, std=0.3) mimics real-world sensor artifacts.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21400" y="3748207"/>
            <a:ext cx="7701201" cy="1168598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927497" y="3954304"/>
            <a:ext cx="5153025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Fashion-MNIST Representativeness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927497" y="4381024"/>
            <a:ext cx="7289006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Fashion-MNIST images represent general structured data well.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21400" y="5122902"/>
            <a:ext cx="7701201" cy="1168598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927497" y="5328999"/>
            <a:ext cx="4395192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Generalization Across Classes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927497" y="5755719"/>
            <a:ext cx="7289006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 generalizes effectively across all fashion item categories.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21400" y="6497598"/>
            <a:ext cx="7701201" cy="1168598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5" name="Text 12"/>
          <p:cNvSpPr/>
          <p:nvPr/>
        </p:nvSpPr>
        <p:spPr>
          <a:xfrm>
            <a:off x="927497" y="6703695"/>
            <a:ext cx="2425065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Fixed Input Size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927497" y="7130415"/>
            <a:ext cx="7289006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Input images are consistently 28x28 grayscale, simplifying processing.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7477" y="952381"/>
            <a:ext cx="9354860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Evaluation and Analysis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67477" y="2035731"/>
            <a:ext cx="13095446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evaluation focused on quantitative metrics and visual quality. The results demonstrate successful noise reduction.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77" y="2879765"/>
            <a:ext cx="6280309" cy="2858929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898690" y="5738693"/>
            <a:ext cx="219194" cy="219194"/>
          </a:xfrm>
          <a:prstGeom prst="roundRect">
            <a:avLst>
              <a:gd name="adj" fmla="val 8343"/>
            </a:avLst>
          </a:prstGeom>
          <a:solidFill>
            <a:srgbClr val="098176"/>
          </a:solidFill>
          <a:ln/>
        </p:spPr>
      </p:sp>
      <p:sp>
        <p:nvSpPr>
          <p:cNvPr id="6" name="Text 3"/>
          <p:cNvSpPr/>
          <p:nvPr/>
        </p:nvSpPr>
        <p:spPr>
          <a:xfrm>
            <a:off x="2178844" y="5738693"/>
            <a:ext cx="580430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Epoch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3179088" y="5738693"/>
            <a:ext cx="219194" cy="219194"/>
          </a:xfrm>
          <a:prstGeom prst="roundRect">
            <a:avLst>
              <a:gd name="adj" fmla="val 8343"/>
            </a:avLst>
          </a:prstGeom>
          <a:solidFill>
            <a:srgbClr val="10EED9"/>
          </a:solidFill>
          <a:ln/>
        </p:spPr>
      </p:sp>
      <p:sp>
        <p:nvSpPr>
          <p:cNvPr id="8" name="Text 5"/>
          <p:cNvSpPr/>
          <p:nvPr/>
        </p:nvSpPr>
        <p:spPr>
          <a:xfrm>
            <a:off x="3459242" y="5738693"/>
            <a:ext cx="1176695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Training Loss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5055870" y="5738693"/>
            <a:ext cx="219194" cy="219194"/>
          </a:xfrm>
          <a:prstGeom prst="roundRect">
            <a:avLst>
              <a:gd name="adj" fmla="val 8343"/>
            </a:avLst>
          </a:prstGeom>
          <a:solidFill>
            <a:srgbClr val="7BF6EB"/>
          </a:solidFill>
          <a:ln/>
        </p:spPr>
      </p:sp>
      <p:sp>
        <p:nvSpPr>
          <p:cNvPr id="10" name="Text 7"/>
          <p:cNvSpPr/>
          <p:nvPr/>
        </p:nvSpPr>
        <p:spPr>
          <a:xfrm>
            <a:off x="5336024" y="5738693"/>
            <a:ext cx="1375529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Validation Loss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67477" y="6643211"/>
            <a:ext cx="628030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Graph: Training vs Validation Loss over Epochs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590234" y="2852380"/>
            <a:ext cx="2757130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Accuracy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7590234" y="3393996"/>
            <a:ext cx="628030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Denoised images closely resembled original, clean inputs.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590234" y="3964067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Validation Loss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590234" y="4505682"/>
            <a:ext cx="628030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Validation loss consistently decreased, showing stable learning.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590234" y="507575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 Results</a:t>
            </a:r>
            <a:endParaRPr lang="en-US" sz="2000" dirty="0"/>
          </a:p>
        </p:txBody>
      </p:sp>
      <p:sp>
        <p:nvSpPr>
          <p:cNvPr id="17" name="Text 14"/>
          <p:cNvSpPr/>
          <p:nvPr/>
        </p:nvSpPr>
        <p:spPr>
          <a:xfrm>
            <a:off x="7590234" y="5617369"/>
            <a:ext cx="628030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Clear reconstruction of fine edges and patterns observed.</a:t>
            </a:r>
            <a:endParaRPr lang="en-US" sz="1700" dirty="0"/>
          </a:p>
        </p:txBody>
      </p:sp>
      <p:sp>
        <p:nvSpPr>
          <p:cNvPr id="18" name="Text 15"/>
          <p:cNvSpPr/>
          <p:nvPr/>
        </p:nvSpPr>
        <p:spPr>
          <a:xfrm>
            <a:off x="7590234" y="6187440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Latent Space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590234" y="6729055"/>
            <a:ext cx="6280309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Compressed representations effectively captured essential features.</a:t>
            </a:r>
            <a:endParaRPr lang="en-US" sz="17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929BD0-CEEB-AE9C-17E7-DB3ABB99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580" y="7719904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0182" y="576501"/>
            <a:ext cx="7676436" cy="1233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Summary and Outcomes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220182" y="2124432"/>
            <a:ext cx="7676436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project successfully demonstrated the application of deep learning for image denoising. Key outcomes include: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6456045" y="3031093"/>
            <a:ext cx="22860" cy="4624149"/>
          </a:xfrm>
          <a:prstGeom prst="roundRect">
            <a:avLst>
              <a:gd name="adj" fmla="val 137583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6669048" y="3255526"/>
            <a:ext cx="629007" cy="22860"/>
          </a:xfrm>
          <a:prstGeom prst="roundRect">
            <a:avLst>
              <a:gd name="adj" fmla="val 137583"/>
            </a:avLst>
          </a:prstGeom>
          <a:solidFill>
            <a:srgbClr val="49606E"/>
          </a:solidFill>
          <a:ln/>
        </p:spPr>
      </p:sp>
      <p:sp>
        <p:nvSpPr>
          <p:cNvPr id="7" name="Shape 4"/>
          <p:cNvSpPr/>
          <p:nvPr/>
        </p:nvSpPr>
        <p:spPr>
          <a:xfrm>
            <a:off x="6220182" y="3031093"/>
            <a:ext cx="471726" cy="471726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50" y="3081992"/>
            <a:ext cx="295989" cy="3699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04390" y="3103126"/>
            <a:ext cx="392584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Implemented Autoencoder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7504390" y="3537228"/>
            <a:ext cx="639222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Successfully built a functional Denoising Autoencoder.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6669048" y="4516398"/>
            <a:ext cx="629007" cy="22860"/>
          </a:xfrm>
          <a:prstGeom prst="roundRect">
            <a:avLst>
              <a:gd name="adj" fmla="val 137583"/>
            </a:avLst>
          </a:prstGeom>
          <a:solidFill>
            <a:srgbClr val="49606E"/>
          </a:solidFill>
          <a:ln/>
        </p:spPr>
      </p:sp>
      <p:sp>
        <p:nvSpPr>
          <p:cNvPr id="12" name="Shape 8"/>
          <p:cNvSpPr/>
          <p:nvPr/>
        </p:nvSpPr>
        <p:spPr>
          <a:xfrm>
            <a:off x="6220182" y="4291965"/>
            <a:ext cx="471726" cy="471726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50" y="4342864"/>
            <a:ext cx="295989" cy="36992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504390" y="4363998"/>
            <a:ext cx="438197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Unsupervised Learning Power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7504390" y="4798100"/>
            <a:ext cx="639222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Demonstrated unsupervised learning for feature extraction.</a:t>
            </a:r>
            <a:endParaRPr lang="en-US" sz="1650" dirty="0"/>
          </a:p>
        </p:txBody>
      </p:sp>
      <p:sp>
        <p:nvSpPr>
          <p:cNvPr id="16" name="Shape 11"/>
          <p:cNvSpPr/>
          <p:nvPr/>
        </p:nvSpPr>
        <p:spPr>
          <a:xfrm>
            <a:off x="6669048" y="5777270"/>
            <a:ext cx="629007" cy="22860"/>
          </a:xfrm>
          <a:prstGeom prst="roundRect">
            <a:avLst>
              <a:gd name="adj" fmla="val 137583"/>
            </a:avLst>
          </a:prstGeom>
          <a:solidFill>
            <a:srgbClr val="49606E"/>
          </a:solidFill>
          <a:ln/>
        </p:spPr>
      </p:sp>
      <p:sp>
        <p:nvSpPr>
          <p:cNvPr id="17" name="Shape 12"/>
          <p:cNvSpPr/>
          <p:nvPr/>
        </p:nvSpPr>
        <p:spPr>
          <a:xfrm>
            <a:off x="6220182" y="5552837"/>
            <a:ext cx="471726" cy="471726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050" y="5603736"/>
            <a:ext cx="295989" cy="36992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504390" y="5624870"/>
            <a:ext cx="356735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Effective Noise Removal</a:t>
            </a:r>
            <a:endParaRPr lang="en-US" sz="1900" dirty="0"/>
          </a:p>
        </p:txBody>
      </p:sp>
      <p:sp>
        <p:nvSpPr>
          <p:cNvPr id="20" name="Text 14"/>
          <p:cNvSpPr/>
          <p:nvPr/>
        </p:nvSpPr>
        <p:spPr>
          <a:xfrm>
            <a:off x="7504390" y="6058972"/>
            <a:ext cx="639222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 effectively removed noise from unseen test data.</a:t>
            </a:r>
            <a:endParaRPr lang="en-US" sz="1650" dirty="0"/>
          </a:p>
        </p:txBody>
      </p:sp>
      <p:sp>
        <p:nvSpPr>
          <p:cNvPr id="21" name="Shape 15"/>
          <p:cNvSpPr/>
          <p:nvPr/>
        </p:nvSpPr>
        <p:spPr>
          <a:xfrm>
            <a:off x="6669048" y="7038142"/>
            <a:ext cx="629007" cy="22860"/>
          </a:xfrm>
          <a:prstGeom prst="roundRect">
            <a:avLst>
              <a:gd name="adj" fmla="val 137583"/>
            </a:avLst>
          </a:prstGeom>
          <a:solidFill>
            <a:srgbClr val="49606E"/>
          </a:solidFill>
          <a:ln/>
        </p:spPr>
      </p:sp>
      <p:sp>
        <p:nvSpPr>
          <p:cNvPr id="22" name="Shape 16"/>
          <p:cNvSpPr/>
          <p:nvPr/>
        </p:nvSpPr>
        <p:spPr>
          <a:xfrm>
            <a:off x="6220182" y="6813709"/>
            <a:ext cx="471726" cy="471726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050" y="6864608"/>
            <a:ext cx="295989" cy="369927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504390" y="6885742"/>
            <a:ext cx="335232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Deep Network Insights</a:t>
            </a:r>
            <a:endParaRPr lang="en-US" sz="1900" dirty="0"/>
          </a:p>
        </p:txBody>
      </p:sp>
      <p:sp>
        <p:nvSpPr>
          <p:cNvPr id="25" name="Text 18"/>
          <p:cNvSpPr/>
          <p:nvPr/>
        </p:nvSpPr>
        <p:spPr>
          <a:xfrm>
            <a:off x="7504390" y="7319843"/>
            <a:ext cx="639222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Gained insights into deep network design and training.</a:t>
            </a:r>
            <a:endParaRPr lang="en-US" sz="165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F95A07-23DC-9630-2E2A-7CA3B680B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8580" y="7728779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973" y="582335"/>
            <a:ext cx="11092339" cy="621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 Improvements and Extensions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39973" y="1521262"/>
            <a:ext cx="13150453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Several avenues exist for further enhancing this project. These improvements can expand its capabilities.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9973" y="2097286"/>
            <a:ext cx="211336" cy="1268611"/>
          </a:xfrm>
          <a:prstGeom prst="roundRect">
            <a:avLst>
              <a:gd name="adj" fmla="val 15007"/>
            </a:avLst>
          </a:prstGeom>
          <a:solidFill>
            <a:srgbClr val="304755"/>
          </a:solidFill>
          <a:ln/>
        </p:spPr>
      </p:sp>
      <p:sp>
        <p:nvSpPr>
          <p:cNvPr id="5" name="Text 3"/>
          <p:cNvSpPr/>
          <p:nvPr/>
        </p:nvSpPr>
        <p:spPr>
          <a:xfrm>
            <a:off x="1162645" y="2308622"/>
            <a:ext cx="29464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Diverse Noise Types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162645" y="2746296"/>
            <a:ext cx="12727781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Experiment with salt-and-pepper or motion blur noise.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1057037" y="3524369"/>
            <a:ext cx="211336" cy="1268611"/>
          </a:xfrm>
          <a:prstGeom prst="roundRect">
            <a:avLst>
              <a:gd name="adj" fmla="val 15007"/>
            </a:avLst>
          </a:prstGeom>
          <a:solidFill>
            <a:srgbClr val="304755"/>
          </a:solidFill>
          <a:ln/>
        </p:spPr>
      </p:sp>
      <p:sp>
        <p:nvSpPr>
          <p:cNvPr id="8" name="Text 6"/>
          <p:cNvSpPr/>
          <p:nvPr/>
        </p:nvSpPr>
        <p:spPr>
          <a:xfrm>
            <a:off x="1479709" y="3735705"/>
            <a:ext cx="379571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Variational Autoencoders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1479709" y="4173379"/>
            <a:ext cx="1241071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Explore VAEs for generative denoising capabilities.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1374219" y="4951452"/>
            <a:ext cx="211336" cy="1268611"/>
          </a:xfrm>
          <a:prstGeom prst="roundRect">
            <a:avLst>
              <a:gd name="adj" fmla="val 15007"/>
            </a:avLst>
          </a:prstGeom>
          <a:solidFill>
            <a:srgbClr val="304755"/>
          </a:solidFill>
          <a:ln/>
        </p:spPr>
      </p:sp>
      <p:sp>
        <p:nvSpPr>
          <p:cNvPr id="11" name="Text 9"/>
          <p:cNvSpPr/>
          <p:nvPr/>
        </p:nvSpPr>
        <p:spPr>
          <a:xfrm>
            <a:off x="1796891" y="5162788"/>
            <a:ext cx="258996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Skip Connections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1796891" y="5600462"/>
            <a:ext cx="12093535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Integrate U-Net style skip connections for detail preservation.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1691402" y="6378535"/>
            <a:ext cx="211336" cy="1268611"/>
          </a:xfrm>
          <a:prstGeom prst="roundRect">
            <a:avLst>
              <a:gd name="adj" fmla="val 15007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2114074" y="6589871"/>
            <a:ext cx="353020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Real-World Applications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2114074" y="7027545"/>
            <a:ext cx="11776353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Apply the model to coloured or complex real-world images.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3FA089-9DC4-495C-2E3B-B1B582C8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580" y="7737787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765691"/>
            <a:ext cx="10828377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Reflections and Learning Outcomes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54023" y="1830110"/>
            <a:ext cx="1312235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project provided invaluable learning experiences. We developed a deeper understanding of autoencoders and deep learning practices.</a:t>
            </a:r>
            <a:endParaRPr lang="en-US" sz="1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65" y="2416969"/>
            <a:ext cx="1623774" cy="122134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85" y="2989183"/>
            <a:ext cx="302895" cy="3786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61823" y="2632353"/>
            <a:ext cx="3049548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 Quality Focus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5061823" y="3078361"/>
            <a:ext cx="461164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Evaluated models beyond simple accuracy metrics.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4900255" y="3649980"/>
            <a:ext cx="8922306" cy="15240"/>
          </a:xfrm>
          <a:prstGeom prst="roundRect">
            <a:avLst>
              <a:gd name="adj" fmla="val 212050"/>
            </a:avLst>
          </a:prstGeom>
          <a:solidFill>
            <a:srgbClr val="49606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658" y="3692128"/>
            <a:ext cx="3247668" cy="1221343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985" y="4113490"/>
            <a:ext cx="302895" cy="37861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73710" y="3907512"/>
            <a:ext cx="3534966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TensorFlow/Keras Skills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5873710" y="4353520"/>
            <a:ext cx="461081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Enhanced proficiency in deep learning frameworks.</a:t>
            </a:r>
            <a:endParaRPr lang="en-US" sz="1650" dirty="0"/>
          </a:p>
        </p:txBody>
      </p:sp>
      <p:sp>
        <p:nvSpPr>
          <p:cNvPr id="13" name="Shape 7"/>
          <p:cNvSpPr/>
          <p:nvPr/>
        </p:nvSpPr>
        <p:spPr>
          <a:xfrm>
            <a:off x="5712143" y="4925139"/>
            <a:ext cx="8110418" cy="15240"/>
          </a:xfrm>
          <a:prstGeom prst="roundRect">
            <a:avLst>
              <a:gd name="adj" fmla="val 212050"/>
            </a:avLst>
          </a:prstGeom>
          <a:solidFill>
            <a:srgbClr val="49606E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771" y="4967288"/>
            <a:ext cx="4871561" cy="1221343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104" y="5388650"/>
            <a:ext cx="302895" cy="37861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685717" y="5182672"/>
            <a:ext cx="313265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 Preparation</a:t>
            </a:r>
            <a:endParaRPr lang="en-US" sz="1950" dirty="0"/>
          </a:p>
        </p:txBody>
      </p:sp>
      <p:sp>
        <p:nvSpPr>
          <p:cNvPr id="17" name="Text 9"/>
          <p:cNvSpPr/>
          <p:nvPr/>
        </p:nvSpPr>
        <p:spPr>
          <a:xfrm>
            <a:off x="6685717" y="5628680"/>
            <a:ext cx="5096232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Mastered creating noisy datasets and result visualization.</a:t>
            </a:r>
            <a:endParaRPr lang="en-US" sz="1650" dirty="0"/>
          </a:p>
        </p:txBody>
      </p:sp>
      <p:sp>
        <p:nvSpPr>
          <p:cNvPr id="18" name="Shape 10"/>
          <p:cNvSpPr/>
          <p:nvPr/>
        </p:nvSpPr>
        <p:spPr>
          <a:xfrm>
            <a:off x="6524149" y="6200299"/>
            <a:ext cx="7298412" cy="15240"/>
          </a:xfrm>
          <a:prstGeom prst="roundRect">
            <a:avLst>
              <a:gd name="adj" fmla="val 212050"/>
            </a:avLst>
          </a:prstGeom>
          <a:solidFill>
            <a:srgbClr val="49606E"/>
          </a:solidFill>
          <a:ln/>
        </p:spPr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765" y="6242447"/>
            <a:ext cx="6495455" cy="1221343"/>
          </a:xfrm>
          <a:prstGeom prst="rect">
            <a:avLst/>
          </a:prstGeom>
        </p:spPr>
      </p:pic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985" y="6663809"/>
            <a:ext cx="302895" cy="378619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7497604" y="6457831"/>
            <a:ext cx="353699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Autoencoder Concepts</a:t>
            </a:r>
            <a:endParaRPr lang="en-US" sz="1950" dirty="0"/>
          </a:p>
        </p:txBody>
      </p:sp>
      <p:sp>
        <p:nvSpPr>
          <p:cNvPr id="22" name="Text 12"/>
          <p:cNvSpPr/>
          <p:nvPr/>
        </p:nvSpPr>
        <p:spPr>
          <a:xfrm>
            <a:off x="7497604" y="6903839"/>
            <a:ext cx="489227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Understood architecture, bottleneck, and latent space.</a:t>
            </a:r>
            <a:endParaRPr lang="en-US" sz="16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DB7202-D422-46AA-1DCA-7AD65EEB23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78580" y="7646602"/>
            <a:ext cx="1851820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3761661" y="1593294"/>
            <a:ext cx="10422493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3761661" y="1117600"/>
            <a:ext cx="10422493" cy="296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38A3C-3443-ECB5-C70E-2B9CCE91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580" y="7626050"/>
            <a:ext cx="1851820" cy="502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064E5-B01B-B446-DFFA-C30C60A2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112"/>
            <a:ext cx="14630400" cy="7001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513</Words>
  <Application>Microsoft Office PowerPoint</Application>
  <PresentationFormat>Custom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Unbounded</vt:lpstr>
      <vt:lpstr>Arial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gagan bidaralli</cp:lastModifiedBy>
  <cp:revision>4</cp:revision>
  <dcterms:created xsi:type="dcterms:W3CDTF">2025-06-16T17:12:30Z</dcterms:created>
  <dcterms:modified xsi:type="dcterms:W3CDTF">2025-06-16T17:51:26Z</dcterms:modified>
</cp:coreProperties>
</file>