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67" r:id="rId7"/>
    <p:sldId id="268" r:id="rId8"/>
    <p:sldId id="269" r:id="rId9"/>
    <p:sldId id="270" r:id="rId10"/>
    <p:sldId id="258" r:id="rId11"/>
    <p:sldId id="259" r:id="rId12"/>
    <p:sldId id="271" r:id="rId13"/>
    <p:sldId id="260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436"/>
    <a:srgbClr val="810696"/>
    <a:srgbClr val="E25600"/>
    <a:srgbClr val="EE6600"/>
    <a:srgbClr val="276EFD"/>
    <a:srgbClr val="2597FF"/>
    <a:srgbClr val="6C0A00"/>
    <a:srgbClr val="5C2E00"/>
    <a:srgbClr val="D68B1C"/>
    <a:srgbClr val="5525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53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650640"/>
            <a:ext cx="824607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26146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527605"/>
            <a:ext cx="6566314" cy="76352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291130"/>
            <a:ext cx="6566314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11655"/>
            <a:ext cx="8093365" cy="53218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5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26401"/>
            <a:ext cx="4040188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5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1"/>
            <a:ext cx="4041775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650640"/>
            <a:ext cx="8246070" cy="610820"/>
          </a:xfrm>
        </p:spPr>
        <p:txBody>
          <a:bodyPr>
            <a:noAutofit/>
          </a:bodyPr>
          <a:lstStyle/>
          <a:p>
            <a:r>
              <a:rPr lang="hr-HR" sz="5400" b="1" dirty="0" smtClean="0">
                <a:solidFill>
                  <a:schemeClr val="bg1"/>
                </a:solidFill>
              </a:rPr>
              <a:t>DenverCrime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500702"/>
            <a:ext cx="8246070" cy="763525"/>
          </a:xfrm>
        </p:spPr>
        <p:txBody>
          <a:bodyPr>
            <a:noAutofit/>
          </a:bodyPr>
          <a:lstStyle/>
          <a:p>
            <a:r>
              <a:rPr lang="hr-HR" sz="1800" i="1" dirty="0" smtClean="0"/>
              <a:t>Ivana Baćac, Romano Polić, Azra Subašić, Maja Vrsaljko, Luka Vukonić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Implementacija aplikacije u Javi</a:t>
            </a:r>
            <a:endParaRPr lang="hr-HR" dirty="0" smtClean="0"/>
          </a:p>
          <a:p>
            <a:pPr lvl="1"/>
            <a:r>
              <a:rPr lang="hr-HR" dirty="0" smtClean="0"/>
              <a:t>WEKA api (Apriori algoritam)</a:t>
            </a:r>
          </a:p>
          <a:p>
            <a:pPr lvl="1"/>
            <a:endParaRPr lang="en-US" dirty="0" smtClean="0"/>
          </a:p>
          <a:p>
            <a:r>
              <a:rPr lang="hr-HR" dirty="0" smtClean="0"/>
              <a:t>PhpMyAdmin</a:t>
            </a:r>
          </a:p>
          <a:p>
            <a:pPr lvl="1"/>
            <a:r>
              <a:rPr lang="hr-HR" dirty="0" smtClean="0"/>
              <a:t>MySql connector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 smtClean="0"/>
              <a:t>Git</a:t>
            </a:r>
            <a:endParaRPr lang="en-US" dirty="0" smtClean="0"/>
          </a:p>
          <a:p>
            <a:r>
              <a:rPr lang="hr-HR" dirty="0" smtClean="0"/>
              <a:t>Trello</a:t>
            </a:r>
            <a:endParaRPr lang="en-US" dirty="0" smtClean="0"/>
          </a:p>
          <a:p>
            <a:r>
              <a:rPr lang="hr-HR" dirty="0" smtClean="0"/>
              <a:t>Društvene mreže</a:t>
            </a:r>
          </a:p>
        </p:txBody>
      </p:sp>
      <p:pic>
        <p:nvPicPr>
          <p:cNvPr id="1040" name="Picture 16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643314"/>
            <a:ext cx="1269680" cy="2952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Aplikacija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hr-HR" dirty="0" smtClean="0"/>
          </a:p>
        </p:txBody>
      </p:sp>
      <p:sp>
        <p:nvSpPr>
          <p:cNvPr id="19458" name="AutoShape 2" descr="Slikovni rezultat za simpson police characters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9460" name="AutoShape 4" descr="Slikovni rezultat za simpson police characters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9466" name="Picture 10" descr="Slikovni rezultat za simpson police characters transpar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432" y="4000504"/>
            <a:ext cx="1677568" cy="2571744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85720" y="1643050"/>
            <a:ext cx="8229600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Sastoji se od dvije osnovne razine: Admin i Patrola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r-HR" sz="2800" dirty="0" smtClean="0">
                <a:solidFill>
                  <a:schemeClr val="bg1"/>
                </a:solidFill>
              </a:rPr>
              <a:t>Ulazak u aplikaciju ostvaruje se prijavom kroz log in sučelje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Sučelje policijskog administratora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r-HR" dirty="0" smtClean="0"/>
              <a:t>Karta Denvera sa districtima koji se nalaze u stanjima </a:t>
            </a:r>
            <a:r>
              <a:rPr lang="hr-HR" i="1" dirty="0" smtClean="0"/>
              <a:t>kritično ili nekritično</a:t>
            </a:r>
          </a:p>
          <a:p>
            <a:r>
              <a:rPr lang="hr-HR" dirty="0" smtClean="0"/>
              <a:t>Padajući izbornik sa izborom mining algoritama</a:t>
            </a:r>
          </a:p>
          <a:p>
            <a:r>
              <a:rPr lang="hr-HR" dirty="0" smtClean="0"/>
              <a:t>Tekstualni okvir za prikaz rezultata mining-a</a:t>
            </a:r>
          </a:p>
          <a:p>
            <a:r>
              <a:rPr lang="hr-HR" dirty="0" smtClean="0"/>
              <a:t>Gumbovi za :</a:t>
            </a:r>
          </a:p>
          <a:p>
            <a:pPr lvl="1"/>
            <a:r>
              <a:rPr lang="hr-HR" i="1" dirty="0" smtClean="0"/>
              <a:t>preusmjeravanje patrola </a:t>
            </a:r>
          </a:p>
          <a:p>
            <a:pPr lvl="1"/>
            <a:r>
              <a:rPr lang="hr-HR" i="1" dirty="0" smtClean="0"/>
              <a:t>slanje dodatnog pojačanja </a:t>
            </a:r>
          </a:p>
          <a:p>
            <a:pPr>
              <a:buNone/>
            </a:pPr>
            <a:endParaRPr lang="hr-HR" dirty="0" smtClean="0"/>
          </a:p>
        </p:txBody>
      </p:sp>
      <p:sp>
        <p:nvSpPr>
          <p:cNvPr id="19458" name="AutoShape 2" descr="Slikovni rezultat za simpson police characters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9460" name="AutoShape 4" descr="Slikovni rezultat za simpson police characters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643050"/>
            <a:ext cx="8229600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Picture 4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883788"/>
            <a:ext cx="1785950" cy="2974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Sučelje patrole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hr-HR" dirty="0" smtClean="0"/>
              <a:t>Karta Denvera sa districtima koji se nalaze u stanjima </a:t>
            </a:r>
            <a:r>
              <a:rPr lang="hr-HR" i="1" dirty="0" smtClean="0"/>
              <a:t>kritično ili </a:t>
            </a:r>
            <a:r>
              <a:rPr lang="hr-HR" i="1" dirty="0" smtClean="0"/>
              <a:t>nekritično</a:t>
            </a:r>
          </a:p>
          <a:p>
            <a:pPr>
              <a:buNone/>
            </a:pPr>
            <a:endParaRPr lang="hr-HR" i="1" dirty="0" smtClean="0"/>
          </a:p>
          <a:p>
            <a:r>
              <a:rPr lang="hr-HR" dirty="0" smtClean="0"/>
              <a:t>Forma za unos novog zločina</a:t>
            </a:r>
          </a:p>
          <a:p>
            <a:endParaRPr lang="hr-HR" dirty="0" smtClean="0"/>
          </a:p>
          <a:p>
            <a:r>
              <a:rPr lang="hr-HR" dirty="0" smtClean="0"/>
              <a:t>Gumbovi za obavještavanje admina</a:t>
            </a:r>
          </a:p>
          <a:p>
            <a:pPr lvl="1"/>
            <a:r>
              <a:rPr lang="hr-HR" i="1" dirty="0" smtClean="0"/>
              <a:t>problem riješen</a:t>
            </a:r>
          </a:p>
          <a:p>
            <a:pPr lvl="1"/>
            <a:r>
              <a:rPr lang="hr-HR" i="1" dirty="0" smtClean="0"/>
              <a:t>potrebno pojačanje</a:t>
            </a:r>
          </a:p>
          <a:p>
            <a:endParaRPr lang="hr-HR" dirty="0" smtClean="0"/>
          </a:p>
        </p:txBody>
      </p:sp>
      <p:pic>
        <p:nvPicPr>
          <p:cNvPr id="5" name="Picture 14" descr="Slikovni rezultat za simpson police characters 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36729"/>
            <a:ext cx="2131978" cy="372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Anegdote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700" name="Picture 4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56" y="1000108"/>
            <a:ext cx="2714644" cy="5429288"/>
          </a:xfrm>
          <a:prstGeom prst="rect">
            <a:avLst/>
          </a:prstGeom>
          <a:noFill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000240"/>
            <a:ext cx="6337452" cy="392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41234">
            <a:off x="6494901" y="3404084"/>
            <a:ext cx="658402" cy="60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Sažetak projekta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r-HR" dirty="0" smtClean="0"/>
              <a:t>Sustav za praćenje i unos zločina na području grada Denvera uz preusmjeravanje policijskih patrola </a:t>
            </a:r>
          </a:p>
          <a:p>
            <a:endParaRPr lang="hr-HR" dirty="0" smtClean="0"/>
          </a:p>
          <a:p>
            <a:r>
              <a:rPr lang="hr-HR" dirty="0" smtClean="0"/>
              <a:t>Realizacija projekta zasnovana na općenitom modelu razvoja programskog proizvoda </a:t>
            </a:r>
          </a:p>
          <a:p>
            <a:endParaRPr lang="hr-HR" dirty="0" smtClean="0"/>
          </a:p>
        </p:txBody>
      </p:sp>
      <p:pic>
        <p:nvPicPr>
          <p:cNvPr id="3074" name="Picture 2" descr="Slikovni rezultat za simpsons police charac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200" y="4286256"/>
            <a:ext cx="1527439" cy="2305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571744"/>
            <a:ext cx="26432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600" dirty="0" smtClean="0">
                <a:solidFill>
                  <a:schemeClr val="bg1"/>
                </a:solidFill>
              </a:rPr>
              <a:t>Što raditi? </a:t>
            </a:r>
          </a:p>
          <a:p>
            <a:pPr>
              <a:buFont typeface="Arial" pitchFamily="34" charset="0"/>
              <a:buChar char="•"/>
            </a:pPr>
            <a:r>
              <a:rPr lang="hr-HR" sz="1600" dirty="0" smtClean="0">
                <a:solidFill>
                  <a:schemeClr val="bg1"/>
                </a:solidFill>
              </a:rPr>
              <a:t> Kako primjeniti principe association-rule mininga ?</a:t>
            </a:r>
          </a:p>
          <a:p>
            <a:pPr>
              <a:buFont typeface="Arial" pitchFamily="34" charset="0"/>
              <a:buChar char="•"/>
            </a:pPr>
            <a:r>
              <a:rPr lang="hr-HR" sz="1600" dirty="0" smtClean="0">
                <a:solidFill>
                  <a:schemeClr val="bg1"/>
                </a:solidFill>
              </a:rPr>
              <a:t> Koliko će nam trebati za određene faze?</a:t>
            </a:r>
          </a:p>
          <a:p>
            <a:pPr>
              <a:buFont typeface="Arial" pitchFamily="34" charset="0"/>
              <a:buChar char="•"/>
            </a:pPr>
            <a:endParaRPr lang="hr-HR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1600" dirty="0" smtClean="0">
                <a:solidFill>
                  <a:schemeClr val="bg1"/>
                </a:solidFill>
              </a:rPr>
              <a:t> </a:t>
            </a:r>
            <a:r>
              <a:rPr lang="hr-HR" sz="1600" b="1" dirty="0" smtClean="0">
                <a:solidFill>
                  <a:schemeClr val="bg1"/>
                </a:solidFill>
              </a:rPr>
              <a:t>Projektni plan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26626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3214687"/>
            <a:ext cx="2571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600" dirty="0" smtClean="0">
                <a:solidFill>
                  <a:schemeClr val="bg1"/>
                </a:solidFill>
              </a:rPr>
              <a:t>Konkretnije definiranje korisničkih zahtjeva</a:t>
            </a:r>
          </a:p>
          <a:p>
            <a:pPr>
              <a:buFont typeface="Arial" pitchFamily="34" charset="0"/>
              <a:buChar char="•"/>
            </a:pPr>
            <a:r>
              <a:rPr lang="hr-HR" sz="1600" dirty="0" smtClean="0">
                <a:solidFill>
                  <a:schemeClr val="bg1"/>
                </a:solidFill>
              </a:rPr>
              <a:t> </a:t>
            </a:r>
            <a:r>
              <a:rPr lang="hr-HR" sz="1600" dirty="0" smtClean="0">
                <a:solidFill>
                  <a:schemeClr val="bg1"/>
                </a:solidFill>
              </a:rPr>
              <a:t>Promašena ideja; redefiniranje projektnog plana</a:t>
            </a:r>
          </a:p>
          <a:p>
            <a:pPr>
              <a:buFont typeface="Arial" pitchFamily="34" charset="0"/>
              <a:buChar char="•"/>
            </a:pPr>
            <a:endParaRPr lang="hr-HR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1600" smtClean="0">
                <a:solidFill>
                  <a:schemeClr val="bg1"/>
                </a:solidFill>
              </a:rPr>
              <a:t> Specifikacija zahtjeva</a:t>
            </a:r>
            <a:endParaRPr lang="hr-HR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sz="1600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>
            <a:stCxn id="10" idx="2"/>
            <a:endCxn id="7" idx="2"/>
          </p:cNvCxnSpPr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3143248"/>
            <a:ext cx="1214446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Dizajn 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28926" y="257174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8860" y="4000504"/>
            <a:ext cx="2571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1400" dirty="0" smtClean="0">
                <a:solidFill>
                  <a:schemeClr val="bg1"/>
                </a:solidFill>
              </a:rPr>
              <a:t> </a:t>
            </a:r>
            <a:r>
              <a:rPr lang="hr-HR" sz="1400" b="1" dirty="0" smtClean="0">
                <a:solidFill>
                  <a:schemeClr val="bg1"/>
                </a:solidFill>
              </a:rPr>
              <a:t>Što će naša aplikacija stvarno raditi??  </a:t>
            </a:r>
          </a:p>
          <a:p>
            <a:pPr>
              <a:buFont typeface="Arial" pitchFamily="34" charset="0"/>
              <a:buChar char="•"/>
            </a:pPr>
            <a:r>
              <a:rPr lang="hr-HR" sz="1400" b="1" dirty="0" smtClean="0">
                <a:solidFill>
                  <a:schemeClr val="bg1"/>
                </a:solidFill>
              </a:rPr>
              <a:t>Definiranje statičke i dinamičke perspektive</a:t>
            </a:r>
          </a:p>
          <a:p>
            <a:pPr>
              <a:buFont typeface="Arial" pitchFamily="34" charset="0"/>
              <a:buChar char="•"/>
            </a:pPr>
            <a:endParaRPr lang="hr-H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1400" b="1" dirty="0" smtClean="0">
                <a:solidFill>
                  <a:schemeClr val="bg1"/>
                </a:solidFill>
              </a:rPr>
              <a:t>Dizajn specifikacije</a:t>
            </a:r>
            <a:endParaRPr lang="hr-HR" sz="1600" b="1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19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3143248"/>
            <a:ext cx="1214446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Dizajn 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28926" y="257174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378619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Implementacija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3" name="Curved Connector 16"/>
          <p:cNvCxnSpPr/>
          <p:nvPr/>
        </p:nvCxnSpPr>
        <p:spPr>
          <a:xfrm>
            <a:off x="3929058" y="328612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4744" y="4429132"/>
            <a:ext cx="285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To Weka or To Not?  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Kako rudariti podatke? Koji algoritam koristiti?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Baza nije sređena!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</a:t>
            </a:r>
            <a:r>
              <a:rPr lang="hr-HR" b="1" dirty="0" smtClean="0">
                <a:solidFill>
                  <a:schemeClr val="bg1"/>
                </a:solidFill>
              </a:rPr>
              <a:t>Kako dobiti smislene    relacije?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</a:t>
            </a:r>
            <a:r>
              <a:rPr lang="hr-HR" b="1" dirty="0" smtClean="0">
                <a:solidFill>
                  <a:schemeClr val="bg1"/>
                </a:solidFill>
              </a:rPr>
              <a:t>Java Swing za GUI</a:t>
            </a:r>
          </a:p>
          <a:p>
            <a:pPr>
              <a:buFont typeface="Arial" pitchFamily="34" charset="0"/>
              <a:buChar char="•"/>
            </a:pPr>
            <a:endParaRPr lang="hr-HR" dirty="0" smtClean="0">
              <a:solidFill>
                <a:schemeClr val="bg1"/>
              </a:solidFill>
            </a:endParaRPr>
          </a:p>
        </p:txBody>
      </p:sp>
      <p:pic>
        <p:nvPicPr>
          <p:cNvPr id="19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3143248"/>
            <a:ext cx="1214446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Dizajn 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28926" y="257174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378619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Implementacija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3" name="Curved Connector 16"/>
          <p:cNvCxnSpPr/>
          <p:nvPr/>
        </p:nvCxnSpPr>
        <p:spPr>
          <a:xfrm>
            <a:off x="3929058" y="328612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2"/>
            <a:endCxn id="11" idx="2"/>
          </p:cNvCxnSpPr>
          <p:nvPr/>
        </p:nvCxnSpPr>
        <p:spPr>
          <a:xfrm rot="5400000" flipH="1">
            <a:off x="3696885" y="3137531"/>
            <a:ext cx="642942" cy="1393041"/>
          </a:xfrm>
          <a:prstGeom prst="curvedConnector3">
            <a:avLst>
              <a:gd name="adj1" fmla="val -35555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4744" y="4429132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K A S N I M O</a:t>
            </a:r>
            <a:endParaRPr lang="hr-HR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dirty="0" smtClean="0">
              <a:solidFill>
                <a:schemeClr val="bg1"/>
              </a:solidFill>
            </a:endParaRPr>
          </a:p>
        </p:txBody>
      </p:sp>
      <p:pic>
        <p:nvPicPr>
          <p:cNvPr id="27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3143248"/>
            <a:ext cx="1214446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Dizajn 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28926" y="257174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378619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Implementacija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3" name="Curved Connector 16"/>
          <p:cNvCxnSpPr/>
          <p:nvPr/>
        </p:nvCxnSpPr>
        <p:spPr>
          <a:xfrm>
            <a:off x="3929058" y="328612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2"/>
            <a:endCxn id="11" idx="2"/>
          </p:cNvCxnSpPr>
          <p:nvPr/>
        </p:nvCxnSpPr>
        <p:spPr>
          <a:xfrm rot="5400000" flipH="1">
            <a:off x="3696885" y="3137531"/>
            <a:ext cx="642942" cy="1393041"/>
          </a:xfrm>
          <a:prstGeom prst="curvedConnector3">
            <a:avLst>
              <a:gd name="adj1" fmla="val -35555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9322" y="450057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Testiranje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9322" y="507207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 Testiranje svih mogućih slučajeva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</a:t>
            </a:r>
            <a:r>
              <a:rPr lang="hr-HR" b="1" dirty="0" smtClean="0">
                <a:solidFill>
                  <a:schemeClr val="bg1"/>
                </a:solidFill>
              </a:rPr>
              <a:t>Vremenska analiza nije test!!</a:t>
            </a:r>
          </a:p>
          <a:p>
            <a:pPr>
              <a:buFont typeface="Arial" pitchFamily="34" charset="0"/>
              <a:buChar char="•"/>
            </a:pPr>
            <a:endParaRPr lang="hr-H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Dokumentacija testiranja</a:t>
            </a:r>
            <a:endParaRPr lang="hr-HR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6"/>
          <p:cNvCxnSpPr/>
          <p:nvPr/>
        </p:nvCxnSpPr>
        <p:spPr>
          <a:xfrm>
            <a:off x="5715008" y="3929066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Proces razvoja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737"/>
            <a:ext cx="1143008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Planiranje projekta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2285992"/>
            <a:ext cx="1571636" cy="64633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Inženjerstvo zahtjeva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3143248"/>
            <a:ext cx="1214446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Dizajn 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5" name="Curved Connector 16"/>
          <p:cNvCxnSpPr/>
          <p:nvPr/>
        </p:nvCxnSpPr>
        <p:spPr>
          <a:xfrm>
            <a:off x="1428728" y="1751903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>
            <a:off x="1071538" y="1860754"/>
            <a:ext cx="857255" cy="1285884"/>
          </a:xfrm>
          <a:prstGeom prst="curvedConnector3">
            <a:avLst>
              <a:gd name="adj1" fmla="val -26667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928926" y="257174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378619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Implementacija</a:t>
            </a:r>
            <a:endParaRPr lang="hr-HR" b="1" dirty="0">
              <a:solidFill>
                <a:schemeClr val="bg1"/>
              </a:solidFill>
            </a:endParaRPr>
          </a:p>
        </p:txBody>
      </p:sp>
      <p:cxnSp>
        <p:nvCxnSpPr>
          <p:cNvPr id="13" name="Curved Connector 16"/>
          <p:cNvCxnSpPr/>
          <p:nvPr/>
        </p:nvCxnSpPr>
        <p:spPr>
          <a:xfrm>
            <a:off x="3929058" y="3286124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2"/>
            <a:endCxn id="11" idx="2"/>
          </p:cNvCxnSpPr>
          <p:nvPr/>
        </p:nvCxnSpPr>
        <p:spPr>
          <a:xfrm rot="5400000" flipH="1">
            <a:off x="3696885" y="3137531"/>
            <a:ext cx="642942" cy="1393041"/>
          </a:xfrm>
          <a:prstGeom prst="curvedConnector3">
            <a:avLst>
              <a:gd name="adj1" fmla="val -35555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9322" y="4500570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Testiranje</a:t>
            </a:r>
          </a:p>
        </p:txBody>
      </p:sp>
      <p:cxnSp>
        <p:nvCxnSpPr>
          <p:cNvPr id="19" name="Curved Connector 16"/>
          <p:cNvCxnSpPr/>
          <p:nvPr/>
        </p:nvCxnSpPr>
        <p:spPr>
          <a:xfrm>
            <a:off x="5715008" y="3929066"/>
            <a:ext cx="714380" cy="534089"/>
          </a:xfrm>
          <a:prstGeom prst="curved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72330" y="5643578"/>
            <a:ext cx="1857388" cy="36933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Integracija</a:t>
            </a:r>
          </a:p>
        </p:txBody>
      </p:sp>
      <p:cxnSp>
        <p:nvCxnSpPr>
          <p:cNvPr id="21" name="Curved Connector 16"/>
          <p:cNvCxnSpPr/>
          <p:nvPr/>
        </p:nvCxnSpPr>
        <p:spPr>
          <a:xfrm rot="16200000" flipH="1">
            <a:off x="7608115" y="4822041"/>
            <a:ext cx="1000132" cy="642942"/>
          </a:xfrm>
          <a:prstGeom prst="curvedConnector3">
            <a:avLst>
              <a:gd name="adj1" fmla="val 7551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1868" y="5357826"/>
            <a:ext cx="24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 Kako se integrirati?</a:t>
            </a: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</a:t>
            </a:r>
            <a:r>
              <a:rPr lang="hr-HR" b="1" dirty="0" smtClean="0">
                <a:solidFill>
                  <a:schemeClr val="bg1"/>
                </a:solidFill>
              </a:rPr>
              <a:t> Što dodati?</a:t>
            </a:r>
          </a:p>
          <a:p>
            <a:pPr>
              <a:buFont typeface="Arial" pitchFamily="34" charset="0"/>
              <a:buChar char="•"/>
            </a:pPr>
            <a:endParaRPr lang="hr-H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bg1"/>
                </a:solidFill>
              </a:rPr>
              <a:t> Dokumentacija     integracije</a:t>
            </a:r>
            <a:endParaRPr lang="hr-HR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2" descr="Slikovni rezultat za simpson police offi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0045"/>
            <a:ext cx="1285852" cy="210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310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DenverCrime</vt:lpstr>
      <vt:lpstr>Sažetak projekta</vt:lpstr>
      <vt:lpstr>Proces razvoja</vt:lpstr>
      <vt:lpstr>Proces razvoja</vt:lpstr>
      <vt:lpstr>Proces razvoja</vt:lpstr>
      <vt:lpstr>Proces razvoja</vt:lpstr>
      <vt:lpstr>Proces razvoja</vt:lpstr>
      <vt:lpstr>Proces razvoja</vt:lpstr>
      <vt:lpstr>Proces razvoja</vt:lpstr>
      <vt:lpstr>Slide 10</vt:lpstr>
      <vt:lpstr>Aplikacija</vt:lpstr>
      <vt:lpstr>Sučelje policijskog administratora</vt:lpstr>
      <vt:lpstr>Sučelje patrole</vt:lpstr>
      <vt:lpstr>Anegdote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Korisnik</cp:lastModifiedBy>
  <cp:revision>50</cp:revision>
  <dcterms:created xsi:type="dcterms:W3CDTF">2013-08-21T19:17:07Z</dcterms:created>
  <dcterms:modified xsi:type="dcterms:W3CDTF">2019-06-09T18:59:18Z</dcterms:modified>
</cp:coreProperties>
</file>