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71" r:id="rId9"/>
    <p:sldId id="272" r:id="rId10"/>
    <p:sldId id="263" r:id="rId11"/>
    <p:sldId id="264" r:id="rId12"/>
    <p:sldId id="265" r:id="rId13"/>
    <p:sldId id="266" r:id="rId14"/>
    <p:sldId id="273" r:id="rId15"/>
    <p:sldId id="274" r:id="rId16"/>
    <p:sldId id="275" r:id="rId17"/>
    <p:sldId id="267" r:id="rId18"/>
    <p:sldId id="276" r:id="rId19"/>
    <p:sldId id="278" r:id="rId20"/>
    <p:sldId id="26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868363"/>
            <a:ext cx="11950700" cy="2387600"/>
          </a:xfrm>
        </p:spPr>
        <p:txBody>
          <a:bodyPr>
            <a:normAutofit/>
          </a:bodyPr>
          <a:lstStyle/>
          <a:p>
            <a:pPr algn="ctr"/>
            <a:r>
              <a:rPr lang="en-PH" sz="6000" dirty="0" smtClean="0"/>
              <a:t>Quality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US" sz="2800" dirty="0" smtClean="0"/>
              <a:t>Business</a:t>
            </a:r>
            <a:r>
              <a:rPr lang="en-US" sz="2800" dirty="0"/>
              <a:t> Analytic Decision Support </a:t>
            </a:r>
            <a:r>
              <a:rPr lang="en-US" sz="2800" dirty="0" smtClean="0"/>
              <a:t>System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for Realty </a:t>
            </a:r>
            <a:r>
              <a:rPr lang="en-US" sz="2800" dirty="0" smtClean="0"/>
              <a:t>Management</a:t>
            </a:r>
            <a:endParaRPr lang="en-PH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05100" y="4216400"/>
            <a:ext cx="750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latin typeface="Garamond" panose="02020404030301010803" pitchFamily="18" charset="0"/>
              </a:rPr>
              <a:t>By:</a:t>
            </a:r>
          </a:p>
          <a:p>
            <a:pPr algn="ctr"/>
            <a:r>
              <a:rPr lang="en-PH" dirty="0">
                <a:latin typeface="Garamond" panose="02020404030301010803" pitchFamily="18" charset="0"/>
              </a:rPr>
              <a:t>(</a:t>
            </a:r>
            <a:r>
              <a:rPr lang="en-PH" dirty="0" smtClean="0">
                <a:latin typeface="Garamond" panose="02020404030301010803" pitchFamily="18" charset="0"/>
              </a:rPr>
              <a:t>Cyberbullying Detection Using SVM Algorithm Team)</a:t>
            </a:r>
          </a:p>
          <a:p>
            <a:pPr algn="ctr"/>
            <a:endParaRPr lang="en-PH" dirty="0">
              <a:latin typeface="Garamond" panose="02020404030301010803" pitchFamily="18" charset="0"/>
            </a:endParaRPr>
          </a:p>
          <a:p>
            <a:pPr algn="ctr"/>
            <a:r>
              <a:rPr lang="en-PH" dirty="0" smtClean="0">
                <a:latin typeface="Garamond" panose="02020404030301010803" pitchFamily="18" charset="0"/>
              </a:rPr>
              <a:t>Faith Ballesteros</a:t>
            </a:r>
          </a:p>
          <a:p>
            <a:pPr algn="ctr"/>
            <a:r>
              <a:rPr lang="en-PH" dirty="0" smtClean="0">
                <a:latin typeface="Garamond" panose="02020404030301010803" pitchFamily="18" charset="0"/>
              </a:rPr>
              <a:t>Paulo Miguel </a:t>
            </a:r>
            <a:r>
              <a:rPr lang="en-PH" dirty="0" err="1" smtClean="0">
                <a:latin typeface="Garamond" panose="02020404030301010803" pitchFamily="18" charset="0"/>
              </a:rPr>
              <a:t>Capuz</a:t>
            </a:r>
            <a:endParaRPr lang="en-PH" dirty="0" smtClean="0">
              <a:latin typeface="Garamond" panose="02020404030301010803" pitchFamily="18" charset="0"/>
            </a:endParaRPr>
          </a:p>
          <a:p>
            <a:pPr algn="ctr"/>
            <a:r>
              <a:rPr lang="en-PH" dirty="0" smtClean="0">
                <a:latin typeface="Garamond" panose="02020404030301010803" pitchFamily="18" charset="0"/>
              </a:rPr>
              <a:t>Jason Juarez</a:t>
            </a:r>
          </a:p>
          <a:p>
            <a:pPr algn="ctr"/>
            <a:r>
              <a:rPr lang="en-PH" dirty="0" smtClean="0">
                <a:latin typeface="Garamond" panose="02020404030301010803" pitchFamily="18" charset="0"/>
              </a:rPr>
              <a:t>Samantha Mallari</a:t>
            </a:r>
          </a:p>
          <a:p>
            <a:pPr algn="ctr"/>
            <a:r>
              <a:rPr lang="en-PH" dirty="0" smtClean="0">
                <a:latin typeface="Garamond" panose="02020404030301010803" pitchFamily="18" charset="0"/>
              </a:rPr>
              <a:t>Eva Samillano</a:t>
            </a:r>
          </a:p>
        </p:txBody>
      </p:sp>
    </p:spTree>
    <p:extLst>
      <p:ext uri="{BB962C8B-B14F-4D97-AF65-F5344CB8AC3E}">
        <p14:creationId xmlns:p14="http://schemas.microsoft.com/office/powerpoint/2010/main" val="203052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Milestone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84925"/>
              </p:ext>
            </p:extLst>
          </p:nvPr>
        </p:nvGraphicFramePr>
        <p:xfrm>
          <a:off x="1141413" y="1863604"/>
          <a:ext cx="10288587" cy="3565654"/>
        </p:xfrm>
        <a:graphic>
          <a:graphicData uri="http://schemas.openxmlformats.org/drawingml/2006/table">
            <a:tbl>
              <a:tblPr/>
              <a:tblGrid>
                <a:gridCol w="4215720"/>
                <a:gridCol w="2674290"/>
                <a:gridCol w="3398577"/>
              </a:tblGrid>
              <a:tr h="1967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1" i="0" dirty="0">
                          <a:effectLst/>
                          <a:latin typeface="Arial" panose="020B0604020202020204" pitchFamily="34" charset="0"/>
                        </a:rPr>
                        <a:t>Milestone Task</a:t>
                      </a:r>
                      <a:r>
                        <a:rPr lang="en-US" sz="9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300" b="0" i="0" dirty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606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8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1" i="0">
                          <a:effectLst/>
                          <a:latin typeface="Arial" panose="020B0604020202020204" pitchFamily="34" charset="0"/>
                        </a:rPr>
                        <a:t>Date Start</a:t>
                      </a:r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6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1" i="0">
                          <a:effectLst/>
                          <a:latin typeface="Arial" panose="020B0604020202020204" pitchFamily="34" charset="0"/>
                        </a:rPr>
                        <a:t>Date End</a:t>
                      </a:r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A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279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 dirty="0">
                          <a:effectLst/>
                          <a:latin typeface="Arial" panose="020B0604020202020204" pitchFamily="34" charset="0"/>
                        </a:rPr>
                        <a:t>System Test Planning </a:t>
                      </a:r>
                      <a:endParaRPr lang="en-PH" sz="13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PH" sz="900" b="0" i="0" dirty="0">
                          <a:effectLst/>
                          <a:latin typeface="Arial" panose="020B0604020202020204" pitchFamily="34" charset="0"/>
                        </a:rPr>
                        <a:t>(Use Cases for our System) </a:t>
                      </a:r>
                      <a:endParaRPr lang="en-PH" sz="1300" b="0" i="0" dirty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C06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February 27, 2017 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E09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01, 2017 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C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System Test Development – Iteration 1 </a:t>
                      </a:r>
                      <a:endParaRPr lang="en-PH" sz="1300" b="0" i="0">
                        <a:effectLst/>
                      </a:endParaRPr>
                    </a:p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(Test Cases for other group System) </a:t>
                      </a:r>
                      <a:endParaRPr lang="en-PH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E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06,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09,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System Test Execution – Iteration 1 </a:t>
                      </a:r>
                      <a:endParaRPr lang="en-PH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10,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C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31,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2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System Test Evaluation – Iteration 1 </a:t>
                      </a:r>
                      <a:endParaRPr lang="en-PH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31,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31,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8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8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System Test Development – Iteration 2 </a:t>
                      </a:r>
                      <a:endParaRPr lang="en-PH" sz="1300" b="0" i="0">
                        <a:effectLst/>
                      </a:endParaRPr>
                    </a:p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(Test Cases for other group System) </a:t>
                      </a:r>
                      <a:endParaRPr lang="en-PH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8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E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31,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E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9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2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System Test Execution – Iteration 2 </a:t>
                      </a:r>
                      <a:endParaRPr lang="en-PH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40A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E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System Test Evaluation – Iteration 2 </a:t>
                      </a:r>
                      <a:endParaRPr lang="en-PH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A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A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Review of the Test Cases </a:t>
                      </a:r>
                      <a:endParaRPr lang="en-PH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E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02,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F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Create Test Plan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A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9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February 27, 2017 </a:t>
                      </a:r>
                      <a:endParaRPr lang="en-US" sz="1300" b="0" i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A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effectLst/>
                          <a:latin typeface="Arial" panose="020B0604020202020204" pitchFamily="34" charset="0"/>
                        </a:rPr>
                        <a:t>April 02, 2017 </a:t>
                      </a:r>
                      <a:endParaRPr lang="en-US" sz="1300" b="0" i="0" dirty="0">
                        <a:effectLst/>
                      </a:endParaRPr>
                    </a:p>
                  </a:txBody>
                  <a:tcPr marL="65587" marR="65587" marT="32794" marB="32794">
                    <a:lnL w="9525" cap="flat" cmpd="sng" algn="ctr">
                      <a:solidFill>
                        <a:srgbClr val="40A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9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Deliverables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35709"/>
              </p:ext>
            </p:extLst>
          </p:nvPr>
        </p:nvGraphicFramePr>
        <p:xfrm>
          <a:off x="1347155" y="1976756"/>
          <a:ext cx="9905997" cy="3541713"/>
        </p:xfrm>
        <a:graphic>
          <a:graphicData uri="http://schemas.openxmlformats.org/drawingml/2006/table">
            <a:tbl>
              <a:tblPr/>
              <a:tblGrid>
                <a:gridCol w="3373393"/>
                <a:gridCol w="3266302"/>
                <a:gridCol w="3266302"/>
              </a:tblGrid>
              <a:tr h="2083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1" i="0">
                          <a:effectLst/>
                          <a:latin typeface="Arial" panose="020B0604020202020204" pitchFamily="34" charset="0"/>
                        </a:rPr>
                        <a:t>Deliverable</a:t>
                      </a:r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70DD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FD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D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4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1" i="0">
                          <a:effectLst/>
                          <a:latin typeface="Arial" panose="020B0604020202020204" pitchFamily="34" charset="0"/>
                        </a:rPr>
                        <a:t>Date Start</a:t>
                      </a:r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90FD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FD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1" i="0">
                          <a:effectLst/>
                          <a:latin typeface="Arial" panose="020B0604020202020204" pitchFamily="34" charset="0"/>
                        </a:rPr>
                        <a:t>Date End</a:t>
                      </a:r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3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861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Create Use Cases  </a:t>
                      </a:r>
                      <a:endParaRPr lang="en-PH" sz="1400" b="0" i="0">
                        <a:effectLst/>
                      </a:endParaRPr>
                    </a:p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(will be tested by other group) </a:t>
                      </a:r>
                      <a:endParaRPr lang="en-PH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B0E4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4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February 27, 2017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1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01, 2017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9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Develop Test Plan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9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February 27,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500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02,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Update and Review Test Plan  </a:t>
                      </a:r>
                      <a:endParaRPr lang="en-PH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03,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500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02,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36">
                <a:tc gridSpan="3">
                  <a:txBody>
                    <a:bodyPr/>
                    <a:lstStyle/>
                    <a:p>
                      <a:pPr algn="ctr" rtl="0" fontAlgn="base"/>
                      <a:r>
                        <a:rPr lang="en-US" sz="900" b="1" i="0">
                          <a:effectLst/>
                          <a:latin typeface="Arial" panose="020B0604020202020204" pitchFamily="34" charset="0"/>
                        </a:rPr>
                        <a:t>BUILD 001</a:t>
                      </a:r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083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Test Cases(Iteration1)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B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06,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09,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Execute TC – Build 001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10,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B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31,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Test Log/Reports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31,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500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31,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36">
                <a:tc gridSpan="3">
                  <a:txBody>
                    <a:bodyPr/>
                    <a:lstStyle/>
                    <a:p>
                      <a:pPr algn="ctr" rtl="0" fontAlgn="base"/>
                      <a:r>
                        <a:rPr lang="en-US" sz="900" b="1" i="0">
                          <a:effectLst/>
                          <a:latin typeface="Arial" panose="020B0604020202020204" pitchFamily="34" charset="0"/>
                        </a:rPr>
                        <a:t>BUILD 002</a:t>
                      </a:r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083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Test Cases(Iteration2)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B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Execute TC – Build 002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March 31,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B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1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Test Log/Reports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500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900" b="0" i="0">
                          <a:effectLst/>
                          <a:latin typeface="Arial" panose="020B0604020202020204" pitchFamily="34" charset="0"/>
                        </a:rPr>
                        <a:t>Review/Update all the  Test Cases  </a:t>
                      </a:r>
                      <a:endParaRPr lang="en-PH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April 01, 2017  </a:t>
                      </a:r>
                      <a:endParaRPr lang="en-US" sz="1400" b="0" i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effectLst/>
                          <a:latin typeface="Arial" panose="020B0604020202020204" pitchFamily="34" charset="0"/>
                        </a:rPr>
                        <a:t>April 02, 2017 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9445" marR="69445" marT="34723" marB="34723">
                    <a:lnL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4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52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Participants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50582"/>
              </p:ext>
            </p:extLst>
          </p:nvPr>
        </p:nvGraphicFramePr>
        <p:xfrm>
          <a:off x="435768" y="2305844"/>
          <a:ext cx="11317287" cy="2243298"/>
        </p:xfrm>
        <a:graphic>
          <a:graphicData uri="http://schemas.openxmlformats.org/drawingml/2006/table">
            <a:tbl>
              <a:tblPr/>
              <a:tblGrid>
                <a:gridCol w="2036128"/>
                <a:gridCol w="3977640"/>
                <a:gridCol w="5303519"/>
              </a:tblGrid>
              <a:tr h="37388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 dirty="0"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Role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0F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Note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7388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Samantha Mallari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Project Manager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r>
                        <a:rPr lang="en-PH" sz="1200" b="0" i="0" dirty="0" smtClean="0">
                          <a:effectLst/>
                          <a:latin typeface="Arial" panose="020B0604020202020204" pitchFamily="34" charset="0"/>
                        </a:rPr>
                        <a:t>Property Management 58-84 test cases</a:t>
                      </a:r>
                      <a:endParaRPr lang="en-PH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0F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8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Faith Ballesteros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0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Technical Writer/UI/UX Designer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r>
                        <a:rPr lang="en-PH" sz="1200" b="0" i="0" dirty="0" smtClean="0">
                          <a:effectLst/>
                          <a:latin typeface="Arial" panose="020B0604020202020204" pitchFamily="34" charset="0"/>
                        </a:rPr>
                        <a:t>User</a:t>
                      </a:r>
                      <a:r>
                        <a:rPr lang="en-PH" sz="1200" b="0" i="0" baseline="0" dirty="0" smtClean="0">
                          <a:effectLst/>
                          <a:latin typeface="Arial" panose="020B0604020202020204" pitchFamily="34" charset="0"/>
                        </a:rPr>
                        <a:t> Management and Property Management 36-57 test cases</a:t>
                      </a:r>
                      <a:endParaRPr lang="en-PH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0F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8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Eva Samillano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0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0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Software Analyst/Programmer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r>
                        <a:rPr lang="en-PH" sz="1200" b="0" i="0" dirty="0" smtClean="0">
                          <a:effectLst/>
                          <a:latin typeface="Arial" panose="020B0604020202020204" pitchFamily="34" charset="0"/>
                        </a:rPr>
                        <a:t>User Management</a:t>
                      </a:r>
                      <a:r>
                        <a:rPr lang="en-PH" sz="1200" b="0" i="0" baseline="0" dirty="0" smtClean="0">
                          <a:effectLst/>
                          <a:latin typeface="Arial" panose="020B0604020202020204" pitchFamily="34" charset="0"/>
                        </a:rPr>
                        <a:t> 1-35 test cases</a:t>
                      </a:r>
                      <a:endParaRPr lang="en-PH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8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Paulo Capuz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Programmer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D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r>
                        <a:rPr lang="en-PH" sz="1200" b="0" i="0" dirty="0" smtClean="0">
                          <a:effectLst/>
                          <a:latin typeface="Arial" panose="020B0604020202020204" pitchFamily="34" charset="0"/>
                        </a:rPr>
                        <a:t>Contract Management 115-129 test cases</a:t>
                      </a:r>
                      <a:endParaRPr lang="en-PH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0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8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Jason Juarez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Software Quality Assurance Engineer/Software Tester 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r>
                        <a:rPr lang="en-PH" sz="1200" b="0" i="0" dirty="0" smtClean="0">
                          <a:effectLst/>
                          <a:latin typeface="Arial" panose="020B0604020202020204" pitchFamily="34" charset="0"/>
                        </a:rPr>
                        <a:t>Property</a:t>
                      </a:r>
                      <a:r>
                        <a:rPr lang="en-PH" sz="1200" b="0" i="0" baseline="0" dirty="0" smtClean="0">
                          <a:effectLst/>
                          <a:latin typeface="Arial" panose="020B0604020202020204" pitchFamily="34" charset="0"/>
                        </a:rPr>
                        <a:t> Management 85-114 test cases</a:t>
                      </a:r>
                      <a:endParaRPr lang="en-PH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A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46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273" y="0"/>
            <a:ext cx="9905998" cy="1478570"/>
          </a:xfrm>
        </p:spPr>
        <p:txBody>
          <a:bodyPr/>
          <a:lstStyle/>
          <a:p>
            <a:pPr algn="ctr"/>
            <a:r>
              <a:rPr lang="en-PH" dirty="0" smtClean="0"/>
              <a:t>Test Reports</a:t>
            </a:r>
            <a:endParaRPr lang="en-PH" dirty="0"/>
          </a:p>
        </p:txBody>
      </p:sp>
      <p:pic>
        <p:nvPicPr>
          <p:cNvPr id="7170" name="Picture 2" descr="https://word-edit.officeapps.live.com/we/ResReader.ashx?v=00000000-0000-0000-0000-000000000014&amp;n=E2o2.img&amp;rndm=42b77fdf-ba86-4b2c-b5c2-d3a4c97539e2&amp;WOPIsrc=https%3A%2F%2Fasiapacificcollege%2Esharepoint%2Ecom%2Fsites%2FCyberbullyingDetectionUsingSupportVectorMachineSVMAlgorithm%2F%5Fvti%5Fbin%2Fwopi%2Eashx%2Ffiles%2Ffdd3ac2705754461b692ce9b1eb80ecf&amp;access_token=eyJ0eXAiOiJKV1QiLCJhbGciOiJSUzI1NiIsIng1dCI6ImpOX1RsZ1otUUk0UHZpc2pTVnpKMW9ySnRnOCJ9%2EeyJhdWQiOiJ3b3BpL2FzaWFwYWNpZmljY29sbGVnZS5zaGFyZXBvaW50LmNvbUBhZWI3NDVlNi04MTY2LTRmOGYtOTIzMy0xNzllODEwOWM0OWUiLCJpc3MiOiIwMDAwMDAwMy0wMDAwLTBmZjEtY2UwMC0wMDAwMDAwMDAwMDBAOTAxNDAxMjItODUxNi0xMWUxLThlZmYtNDkzMDQ5MjQwMTliIiwibmJmIjoiMTQ5MTA0ODk0MiIsImV4cCI6IjE0OTEwODQ5NDIiLCJuYW1laWQiOiIwIy5mfG1lbWJlcnNoaXB8dnJzYW1pbGxhbm9Ac3R1ZGVudC5hcGMuZWR1LnBoIiwibmlpIjoibWljcm9zb2Z0LnNoYXJlcG9pbnQiLCJpc3VzZXIiOiJ0cnVlIiwiY2FjaGVrZXkiOiIwaC5mfG1lbWJlcnNoaXB8MTAwMzdmZmU4YTM1M2ExYUBsaXZlLmNvbSIsImlzbG9vcGJhY2siOiJUcnVlIiwiYXBwY3R4IjoiZmRkM2FjMjcwNTc1NDQ2MWI2OTJjZTliMWViODBlY2Y7dlhqbUZlRWpsc2p4TTFaeTMxT2ZFVmlKQUUwPTtEZWZhdWx0Ozs3RkZGRkZGRkZGRkJGRkZGO1RydWU7OzswIn0%2ETSZ9UimpCcMxgE8EN%2D8DLzifmLujRLpA6F5B3pf0sT2ExPvzM28bDGuahK0CURcQ6bseq5U2kvfxOS3H1hmSOK7DK6RoKb%2D30ITeN86sWqFpWziF2jEWKRazHz7D%5F8d%2DXZ7iKJG7GCs0pyQI3Z%5FMzQjxqUQv7jd9aMcUmfTY6M7Ci%5FinvMhwjjLy8Kcw3eqABdyAC26LYloGbjRxQWQWQuLKY22K1KLXTpLziO6ZSR5Y%5FfwYC8cXXBOPbeSxNkqFzM3W6VVGT6Zc87eX2n%5FVzAuPRu9%5FENG6ZNAzgZJTXGQCLrCgXfP97XblHHrurcJY1W8B%2DNzpzQQImPIFbO9gDw&amp;access_token_ttl=1491084942078&amp;usid=59692735-9f2e-432d-96b6-cf803926f098&amp;build=16.0.8028.7775&amp;waccluster=H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32" y="1478570"/>
            <a:ext cx="5030787" cy="476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60819" y="3539274"/>
            <a:ext cx="5219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000" i="1" dirty="0">
                <a:latin typeface="Arial" panose="020B0604020202020204" pitchFamily="34" charset="0"/>
              </a:rPr>
              <a:t>Figure1: Pie Chart for Iteration1 &amp; Iteration2 consisting of 129 Test Cases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07067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ord-edit.officeapps.live.com/we/ResReader.ashx?v=00000000-0000-0000-0000-000000000014&amp;n=E2o5.img&amp;rndm=4ab4d6b3-b714-4d5b-aa74-ece8e9de438b&amp;WOPIsrc=https%3A%2F%2Fasiapacificcollege%2Esharepoint%2Ecom%2Fsites%2FCyberbullyingDetectionUsingSupportVectorMachineSVMAlgorithm%2F%5Fvti%5Fbin%2Fwopi%2Eashx%2Ffiles%2Ffdd3ac2705754461b692ce9b1eb80ecf&amp;access_token=eyJ0eXAiOiJKV1QiLCJhbGciOiJSUzI1NiIsIng1dCI6ImpOX1RsZ1otUUk0UHZpc2pTVnpKMW9ySnRnOCJ9%2EeyJhdWQiOiJ3b3BpL2FzaWFwYWNpZmljY29sbGVnZS5zaGFyZXBvaW50LmNvbUBhZWI3NDVlNi04MTY2LTRmOGYtOTIzMy0xNzllODEwOWM0OWUiLCJpc3MiOiIwMDAwMDAwMy0wMDAwLTBmZjEtY2UwMC0wMDAwMDAwMDAwMDBAOTAxNDAxMjItODUxNi0xMWUxLThlZmYtNDkzMDQ5MjQwMTliIiwibmJmIjoiMTQ5MTA0ODk0MiIsImV4cCI6IjE0OTEwODQ5NDIiLCJuYW1laWQiOiIwIy5mfG1lbWJlcnNoaXB8dnJzYW1pbGxhbm9Ac3R1ZGVudC5hcGMuZWR1LnBoIiwibmlpIjoibWljcm9zb2Z0LnNoYXJlcG9pbnQiLCJpc3VzZXIiOiJ0cnVlIiwiY2FjaGVrZXkiOiIwaC5mfG1lbWJlcnNoaXB8MTAwMzdmZmU4YTM1M2ExYUBsaXZlLmNvbSIsImlzbG9vcGJhY2siOiJUcnVlIiwiYXBwY3R4IjoiZmRkM2FjMjcwNTc1NDQ2MWI2OTJjZTliMWViODBlY2Y7dlhqbUZlRWpsc2p4TTFaeTMxT2ZFVmlKQUUwPTtEZWZhdWx0Ozs3RkZGRkZGRkZGRkJGRkZGO1RydWU7OzswIn0%2ETSZ9UimpCcMxgE8EN%2D8DLzifmLujRLpA6F5B3pf0sT2ExPvzM28bDGuahK0CURcQ6bseq5U2kvfxOS3H1hmSOK7DK6RoKb%2D30ITeN86sWqFpWziF2jEWKRazHz7D%5F8d%2DXZ7iKJG7GCs0pyQI3Z%5FMzQjxqUQv7jd9aMcUmfTY6M7Ci%5FinvMhwjjLy8Kcw3eqABdyAC26LYloGbjRxQWQWQuLKY22K1KLXTpLziO6ZSR5Y%5FfwYC8cXXBOPbeSxNkqFzM3W6VVGT6Zc87eX2n%5FVzAuPRu9%5FENG6ZNAzgZJTXGQCLrCgXfP97XblHHrurcJY1W8B%2DNzpzQQImPIFbO9gDw&amp;access_token_ttl=1491084942078&amp;usid=59692735-9f2e-432d-96b6-cf803926f098&amp;build=16.0.8028.7775&amp;waccluster=H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60" y="868997"/>
            <a:ext cx="7535839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51396" y="4526280"/>
            <a:ext cx="4235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000" i="1" dirty="0">
                <a:latin typeface="Arial" panose="020B0604020202020204" pitchFamily="34" charset="0"/>
              </a:rPr>
              <a:t>Figure2: Test Result per Use Cases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82854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0" y="3462272"/>
            <a:ext cx="11374523" cy="112242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65143" y="1523498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i="1" dirty="0">
                <a:latin typeface="Arial" panose="020B0604020202020204" pitchFamily="34" charset="0"/>
              </a:rPr>
              <a:t>Figure3: Overall Build Status per Iteration</a:t>
            </a:r>
            <a:r>
              <a:rPr lang="en-PH" dirty="0">
                <a:latin typeface="Arial" panose="020B0604020202020204" pitchFamily="34" charset="0"/>
              </a:rPr>
              <a:t> 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3570886" y="4801605"/>
            <a:ext cx="4669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i="1" dirty="0">
                <a:latin typeface="Arial" panose="020B0604020202020204" pitchFamily="34" charset="0"/>
              </a:rPr>
              <a:t>Figure4: Test Result by top level Test Suites</a:t>
            </a:r>
            <a:endParaRPr lang="en-PH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0" y="2189751"/>
            <a:ext cx="11374523" cy="10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0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700" y="1625600"/>
            <a:ext cx="8585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u="sng" dirty="0" smtClean="0"/>
              <a:t>Summary Test Result: </a:t>
            </a:r>
          </a:p>
          <a:p>
            <a:pPr algn="ctr"/>
            <a:endParaRPr lang="en-PH" sz="3600" u="sng" dirty="0" smtClean="0"/>
          </a:p>
          <a:p>
            <a:pPr algn="ctr"/>
            <a:r>
              <a:rPr lang="en-PH" sz="2800" dirty="0" smtClean="0"/>
              <a:t>Passed Result – 92/129 Test Cases</a:t>
            </a:r>
          </a:p>
          <a:p>
            <a:pPr algn="ctr"/>
            <a:r>
              <a:rPr lang="en-PH" sz="2800" dirty="0" smtClean="0"/>
              <a:t>Failed Result – 34/129 Test Cases</a:t>
            </a:r>
          </a:p>
          <a:p>
            <a:pPr algn="ctr"/>
            <a:r>
              <a:rPr lang="en-PH" sz="2800" dirty="0" smtClean="0"/>
              <a:t>Blocked Result – 2/129 Test Cases</a:t>
            </a:r>
          </a:p>
          <a:p>
            <a:pPr algn="ctr"/>
            <a:r>
              <a:rPr lang="en-PH" sz="2800" dirty="0" smtClean="0"/>
              <a:t>Not Run Result – 1/129 Test Cases</a:t>
            </a:r>
          </a:p>
        </p:txBody>
      </p:sp>
    </p:spTree>
    <p:extLst>
      <p:ext uri="{BB962C8B-B14F-4D97-AF65-F5344CB8AC3E}">
        <p14:creationId xmlns:p14="http://schemas.microsoft.com/office/powerpoint/2010/main" val="317709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PH" dirty="0" smtClean="0"/>
              <a:t>Environmental Needs</a:t>
            </a:r>
            <a:endParaRPr lang="en-P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46848"/>
              </p:ext>
            </p:extLst>
          </p:nvPr>
        </p:nvGraphicFramePr>
        <p:xfrm>
          <a:off x="2108201" y="2218530"/>
          <a:ext cx="8366124" cy="3648869"/>
        </p:xfrm>
        <a:graphic>
          <a:graphicData uri="http://schemas.openxmlformats.org/drawingml/2006/table">
            <a:tbl>
              <a:tblPr/>
              <a:tblGrid>
                <a:gridCol w="2788708"/>
                <a:gridCol w="2788708"/>
                <a:gridCol w="2788708"/>
              </a:tblGrid>
              <a:tr h="47881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Installed OS, Software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7925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1" i="0">
                          <a:effectLst/>
                          <a:latin typeface="Arial" panose="020B0604020202020204" pitchFamily="34" charset="0"/>
                        </a:rPr>
                        <a:t>Test Server </a:t>
                      </a:r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 Windows 10 – Operating System (64 bit)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5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rgbClr val="C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Laravel Framework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5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Apache Web Server, </a:t>
                      </a:r>
                      <a:endParaRPr lang="en-PH" b="0" i="0">
                        <a:effectLst/>
                      </a:endParaRPr>
                    </a:p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MySQL Database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XAMPP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8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52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Client Server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(Standard) </a:t>
                      </a:r>
                      <a:endParaRPr lang="en-PH" b="0" i="0">
                        <a:effectLst/>
                      </a:endParaRPr>
                    </a:p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+RAM: 2GB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Windows7 (64 bit) </a:t>
                      </a:r>
                      <a:endParaRPr lang="en-PH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Chrome and Mozilla Firefox </a:t>
                      </a:r>
                      <a:endParaRPr lang="en-PH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00163" y="1586940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Hardware &amp; Software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98850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56457"/>
              </p:ext>
            </p:extLst>
          </p:nvPr>
        </p:nvGraphicFramePr>
        <p:xfrm>
          <a:off x="2311400" y="1968498"/>
          <a:ext cx="8851901" cy="3933986"/>
        </p:xfrm>
        <a:graphic>
          <a:graphicData uri="http://schemas.openxmlformats.org/drawingml/2006/table">
            <a:tbl>
              <a:tblPr/>
              <a:tblGrid>
                <a:gridCol w="2465988"/>
                <a:gridCol w="2052615"/>
                <a:gridCol w="2123886"/>
                <a:gridCol w="2209412"/>
              </a:tblGrid>
              <a:tr h="728516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 dirty="0">
                          <a:effectLst/>
                          <a:latin typeface="Arial" panose="020B0604020202020204" pitchFamily="34" charset="0"/>
                        </a:rPr>
                        <a:t>Tool’s Purpose</a:t>
                      </a:r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3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3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Tool Name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Vendor or in-house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6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Version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728516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 dirty="0">
                          <a:effectLst/>
                          <a:latin typeface="Arial" panose="020B0604020202020204" pitchFamily="34" charset="0"/>
                        </a:rPr>
                        <a:t>Bug Tracking</a:t>
                      </a:r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200" b="1" i="0" dirty="0"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3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 err="1">
                          <a:effectLst/>
                          <a:latin typeface="Arial" panose="020B0604020202020204" pitchFamily="34" charset="0"/>
                        </a:rPr>
                        <a:t>TestLink</a:t>
                      </a:r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Open Source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E07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1.9.2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6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1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 dirty="0">
                          <a:effectLst/>
                          <a:latin typeface="Arial" panose="020B0604020202020204" pitchFamily="34" charset="0"/>
                        </a:rPr>
                        <a:t>Test Management</a:t>
                      </a:r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7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TestLink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Open Source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6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1.9.2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7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7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516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Documentation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7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MS Word, MS excel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Microsoft Office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6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2016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7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132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Revision Control System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Planner 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(Office 365), 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GitHub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Microsoft 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Tom-Preston Werner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7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PH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PH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PH" sz="1200" b="0" i="0" dirty="0">
                          <a:effectLst/>
                          <a:latin typeface="Arial" panose="020B0604020202020204" pitchFamily="34" charset="0"/>
                        </a:rPr>
                        <a:t>GitHub Enterprise2.9   </a:t>
                      </a:r>
                      <a:endParaRPr lang="en-PH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7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5200" y="1244600"/>
            <a:ext cx="504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Productivity and Support </a:t>
            </a:r>
            <a:r>
              <a:rPr lang="en-US" sz="2800" dirty="0" smtClean="0"/>
              <a:t>Tools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54117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41262"/>
              </p:ext>
            </p:extLst>
          </p:nvPr>
        </p:nvGraphicFramePr>
        <p:xfrm>
          <a:off x="1841864" y="2704014"/>
          <a:ext cx="8817432" cy="38404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64534"/>
                <a:gridCol w="3332067"/>
                <a:gridCol w="3220831"/>
              </a:tblGrid>
              <a:tr h="950870">
                <a:tc>
                  <a:txBody>
                    <a:bodyPr/>
                    <a:lstStyle/>
                    <a:p>
                      <a:pPr marL="1270" marR="141605" indent="-2349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 dirty="0">
                          <a:effectLst/>
                        </a:rPr>
                        <a:t>Configuration Name </a:t>
                      </a:r>
                      <a:endParaRPr lang="en-PH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marL="234950" marR="66675" indent="-2349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 dirty="0">
                          <a:effectLst/>
                        </a:rPr>
                        <a:t>Description </a:t>
                      </a:r>
                      <a:endParaRPr lang="en-PH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marL="524510" marR="141605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>
                          <a:effectLst/>
                        </a:rPr>
                        <a:t>Implemented in Physical Configuration </a:t>
                      </a:r>
                      <a:endParaRPr lang="en-PH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</a:tr>
              <a:tr h="963203">
                <a:tc>
                  <a:txBody>
                    <a:bodyPr/>
                    <a:lstStyle/>
                    <a:p>
                      <a:pPr marL="67310" marR="141605" indent="508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 dirty="0">
                          <a:effectLst/>
                        </a:rPr>
                        <a:t>Test Server </a:t>
                      </a:r>
                      <a:endParaRPr lang="en-PH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marL="0" marR="141605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 dirty="0">
                          <a:effectLst/>
                        </a:rPr>
                        <a:t>Install test server at system admin test server </a:t>
                      </a:r>
                      <a:endParaRPr lang="en-PH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marL="635" marR="141605" indent="-63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>
                          <a:effectLst/>
                        </a:rPr>
                        <a:t>Open any device where Application are installed</a:t>
                      </a:r>
                      <a:endParaRPr lang="en-PH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</a:tr>
              <a:tr h="963203">
                <a:tc>
                  <a:txBody>
                    <a:bodyPr/>
                    <a:lstStyle/>
                    <a:p>
                      <a:pPr marL="67310" marR="141605" indent="508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 dirty="0" err="1">
                          <a:effectLst/>
                        </a:rPr>
                        <a:t>Testlink</a:t>
                      </a:r>
                      <a:endParaRPr lang="en-PH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marL="0" marR="141605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 dirty="0">
                          <a:effectLst/>
                        </a:rPr>
                        <a:t>Open Source Software Application</a:t>
                      </a:r>
                      <a:endParaRPr lang="en-PH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marL="635" marR="141605" indent="-63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 dirty="0">
                          <a:effectLst/>
                        </a:rPr>
                        <a:t>Log-in</a:t>
                      </a:r>
                      <a:endParaRPr lang="en-PH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</a:tr>
              <a:tr h="963203">
                <a:tc>
                  <a:txBody>
                    <a:bodyPr/>
                    <a:lstStyle/>
                    <a:p>
                      <a:pPr marL="67310" marR="141605" indent="508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>
                          <a:effectLst/>
                        </a:rPr>
                        <a:t>GitHub</a:t>
                      </a:r>
                      <a:endParaRPr lang="en-PH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marL="0" marR="141605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>
                          <a:effectLst/>
                        </a:rPr>
                        <a:t>Open Source Software Application</a:t>
                      </a:r>
                      <a:endParaRPr lang="en-PH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  <a:tc>
                  <a:txBody>
                    <a:bodyPr/>
                    <a:lstStyle/>
                    <a:p>
                      <a:pPr marL="635" marR="141605" indent="-63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PH" sz="1600" dirty="0">
                          <a:effectLst/>
                        </a:rPr>
                        <a:t>Log-in</a:t>
                      </a:r>
                      <a:endParaRPr lang="en-PH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73025" marT="1143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6619" y="1972492"/>
            <a:ext cx="488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Arial,Times New Roman"/>
              </a:rPr>
              <a:t>Test Environment Configuration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61372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10518"/>
            <a:ext cx="9905998" cy="1478570"/>
          </a:xfrm>
        </p:spPr>
        <p:txBody>
          <a:bodyPr/>
          <a:lstStyle/>
          <a:p>
            <a:pPr algn="ctr"/>
            <a:r>
              <a:rPr lang="en-PH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PH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292" y="272954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Business</a:t>
            </a:r>
            <a:r>
              <a:rPr lang="en-US" i="1" dirty="0"/>
              <a:t> Analytic Decision Support System for Realty Management</a:t>
            </a:r>
            <a:r>
              <a:rPr lang="en-US" dirty="0"/>
              <a:t> is an application that help the company </a:t>
            </a:r>
            <a:r>
              <a:rPr lang="en-US" dirty="0" err="1"/>
              <a:t>Promax</a:t>
            </a:r>
            <a:r>
              <a:rPr lang="en-US" dirty="0"/>
              <a:t> Realty Corporation (PRC) to automate paper-based system in their organization to avoid data loss, data redundancy, inconsistencies in their company workflow.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46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4178"/>
            <a:ext cx="9905998" cy="1478570"/>
          </a:xfrm>
        </p:spPr>
        <p:txBody>
          <a:bodyPr/>
          <a:lstStyle/>
          <a:p>
            <a:pPr algn="ctr"/>
            <a:r>
              <a:rPr lang="en-PH" dirty="0" smtClean="0"/>
              <a:t>Planning risks and contingencies</a:t>
            </a:r>
            <a:endParaRPr lang="en-P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66494"/>
              </p:ext>
            </p:extLst>
          </p:nvPr>
        </p:nvGraphicFramePr>
        <p:xfrm>
          <a:off x="830261" y="1661796"/>
          <a:ext cx="10528300" cy="4179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1886"/>
                <a:gridCol w="2886792"/>
                <a:gridCol w="2525472"/>
                <a:gridCol w="1380187"/>
                <a:gridCol w="933963"/>
              </a:tblGrid>
              <a:tr h="493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Risks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Mitigation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Contingency</a:t>
                      </a:r>
                      <a:endParaRPr lang="en-PH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(risks is realized)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Probability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Impact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</a:tr>
              <a:tr h="1752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SCHEDULE</a:t>
                      </a:r>
                      <a:endParaRPr lang="en-PH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Testing schedule is tight. If the start of the testing is delayed due to design tasks, the test cannot be extended beyond the UAT schedule start date.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400" dirty="0">
                          <a:effectLst/>
                        </a:rPr>
                        <a:t>Testing team should control the preparation tasks (in advance)</a:t>
                      </a:r>
                      <a:endParaRPr lang="en-PH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400" dirty="0">
                          <a:effectLst/>
                        </a:rPr>
                        <a:t>Make an early communication to the people involved in testing.</a:t>
                      </a:r>
                      <a:endParaRPr lang="en-PH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400" dirty="0">
                          <a:effectLst/>
                        </a:rPr>
                        <a:t>Optimize the test schedule and define overtime strategy at the beginning</a:t>
                      </a:r>
                      <a:endParaRPr lang="en-PH" sz="1200" dirty="0">
                        <a:effectLst/>
                      </a:endParaRPr>
                    </a:p>
                    <a:p>
                      <a:pPr marL="4953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High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High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</a:tr>
              <a:tr h="1933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DEFECTS</a:t>
                      </a:r>
                      <a:endParaRPr lang="en-PH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Defects are found at a late stage of the cycle, those are changes that discovered late due to unclear specifications.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400">
                          <a:effectLst/>
                        </a:rPr>
                        <a:t>Management plan is in place to ensure prompt communication and fixing of issues.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400" dirty="0">
                          <a:effectLst/>
                        </a:rPr>
                        <a:t>Document  defects found</a:t>
                      </a:r>
                      <a:endParaRPr lang="en-PH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400" dirty="0">
                          <a:effectLst/>
                        </a:rPr>
                        <a:t>Report found defects to the programmer</a:t>
                      </a:r>
                      <a:endParaRPr lang="en-PH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400" dirty="0">
                          <a:effectLst/>
                        </a:rPr>
                        <a:t>Apply  all changes made by the programmer</a:t>
                      </a:r>
                      <a:endParaRPr lang="en-PH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400" dirty="0">
                          <a:effectLst/>
                        </a:rPr>
                        <a:t>Document possible result </a:t>
                      </a:r>
                      <a:endParaRPr lang="en-PH" sz="1200" dirty="0">
                        <a:effectLst/>
                      </a:endParaRPr>
                    </a:p>
                    <a:p>
                      <a:pPr marL="4953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Medium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High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63" marR="5536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0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20913"/>
              </p:ext>
            </p:extLst>
          </p:nvPr>
        </p:nvGraphicFramePr>
        <p:xfrm>
          <a:off x="1554480" y="849087"/>
          <a:ext cx="9444446" cy="474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441"/>
                <a:gridCol w="2589606"/>
                <a:gridCol w="2265482"/>
                <a:gridCol w="1238103"/>
                <a:gridCol w="837814"/>
              </a:tblGrid>
              <a:tr h="2212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effectLst/>
                        </a:rPr>
                        <a:t>SCOPE</a:t>
                      </a:r>
                      <a:endParaRPr lang="en-PH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Scope are not completely defined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effectLst/>
                        </a:rPr>
                        <a:t>Scope in their paper is well defined but the changes in the functionality are not yet done so might there will be added or deleted process.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effectLst/>
                        </a:rPr>
                        <a:t> Revised document after correction has been made</a:t>
                      </a:r>
                      <a:endParaRPr lang="en-PH" sz="14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effectLst/>
                        </a:rPr>
                        <a:t>Execute TC after correcting and defining the document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Medium 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Medium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effectLst/>
                        </a:rPr>
                        <a:t>Lack of resources for testing</a:t>
                      </a:r>
                      <a:endParaRPr lang="en-PH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Non-availability of Independent Test environment and accessibility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>
                          <a:effectLst/>
                        </a:rPr>
                        <a:t>Prepare other computer for testing environment</a:t>
                      </a:r>
                      <a:endParaRPr lang="en-PH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>
                          <a:effectLst/>
                        </a:rPr>
                        <a:t>Send application Codes  into GitHub for testing</a:t>
                      </a:r>
                      <a:endParaRPr lang="en-PH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>
                          <a:effectLst/>
                        </a:rPr>
                        <a:t>Install software into tester computer/laptop for testing</a:t>
                      </a:r>
                      <a:endParaRPr lang="en-PH" sz="1400">
                        <a:effectLst/>
                      </a:endParaRPr>
                    </a:p>
                    <a:p>
                      <a:pPr marL="4953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 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effectLst/>
                        </a:rPr>
                        <a:t>Testing time is based on the availability of the computer/Laptop</a:t>
                      </a:r>
                      <a:endParaRPr lang="en-PH" sz="14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PH" sz="1600" dirty="0">
                          <a:effectLst/>
                        </a:rPr>
                        <a:t>Implementing Static Testing/Verbal Testing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Medium 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High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19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152206"/>
            <a:ext cx="9883140" cy="4105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system </a:t>
            </a:r>
            <a:r>
              <a:rPr lang="en-US" dirty="0" smtClean="0"/>
              <a:t>objective are: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</a:t>
            </a:r>
            <a:r>
              <a:rPr lang="en-US" dirty="0" smtClean="0"/>
              <a:t>ble </a:t>
            </a:r>
            <a:r>
              <a:rPr lang="en-US" dirty="0"/>
              <a:t>to manage the database </a:t>
            </a:r>
            <a:r>
              <a:rPr lang="en-US" dirty="0" smtClean="0"/>
              <a:t>record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</a:t>
            </a:r>
            <a:r>
              <a:rPr lang="en-US" dirty="0" smtClean="0"/>
              <a:t>alculate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</a:t>
            </a:r>
            <a:r>
              <a:rPr lang="en-US" dirty="0" smtClean="0"/>
              <a:t>roduce </a:t>
            </a:r>
            <a:r>
              <a:rPr lang="en-US" dirty="0"/>
              <a:t>reports and graphs 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</a:t>
            </a:r>
            <a:r>
              <a:rPr lang="en-US" dirty="0" smtClean="0"/>
              <a:t>o </a:t>
            </a:r>
            <a:r>
              <a:rPr lang="en-US" dirty="0"/>
              <a:t>produce reliable information to help decision maker 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To </a:t>
            </a:r>
            <a:r>
              <a:rPr lang="en-US" dirty="0"/>
              <a:t>analyze data for future use.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96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PH" dirty="0" smtClean="0"/>
              <a:t>Purpose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472" y="1862456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PH" dirty="0"/>
              <a:t>Identify the project information about the system that should be tested </a:t>
            </a:r>
          </a:p>
          <a:p>
            <a:pPr fontAlgn="base"/>
            <a:r>
              <a:rPr lang="en-PH" dirty="0"/>
              <a:t>To test the feasibility and performance of the system </a:t>
            </a:r>
          </a:p>
          <a:p>
            <a:pPr fontAlgn="base"/>
            <a:r>
              <a:rPr lang="en-PH" dirty="0"/>
              <a:t>List the recommendation and describe the testing strategies to improving the system </a:t>
            </a:r>
          </a:p>
          <a:p>
            <a:pPr fontAlgn="base"/>
            <a:r>
              <a:rPr lang="en-PH" dirty="0"/>
              <a:t>Show the result of the test activities </a:t>
            </a:r>
          </a:p>
          <a:p>
            <a:pPr fontAlgn="base"/>
            <a:r>
              <a:rPr lang="en-PH" dirty="0"/>
              <a:t>To ensure the Functional and Design Requirements are well implemented and met the demand of the client </a:t>
            </a:r>
          </a:p>
          <a:p>
            <a:pPr fontAlgn="base"/>
            <a:r>
              <a:rPr lang="en-PH" dirty="0"/>
              <a:t>To enhance the performance and interface of the system for user need purposes 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142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PH" dirty="0" smtClean="0"/>
              <a:t>Scope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532" y="2097088"/>
            <a:ext cx="9905999" cy="2482533"/>
          </a:xfrm>
        </p:spPr>
        <p:txBody>
          <a:bodyPr/>
          <a:lstStyle/>
          <a:p>
            <a:pPr fontAlgn="base"/>
            <a:r>
              <a:rPr lang="en-PH" dirty="0"/>
              <a:t>Test Plan is only for Business Analytic Decision Support System for Realty Management Group </a:t>
            </a:r>
          </a:p>
          <a:p>
            <a:pPr fontAlgn="base"/>
            <a:r>
              <a:rPr lang="en-PH" dirty="0"/>
              <a:t>Testing are only focused on the Use Cases available in Test link (User Management, Contract Management and Property Management) 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852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PH" dirty="0" smtClean="0"/>
              <a:t>References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372" y="2097088"/>
            <a:ext cx="9905999" cy="3541714"/>
          </a:xfrm>
        </p:spPr>
        <p:txBody>
          <a:bodyPr/>
          <a:lstStyle/>
          <a:p>
            <a:pPr fontAlgn="base"/>
            <a:r>
              <a:rPr lang="en-PH" dirty="0"/>
              <a:t>Business Analytic (DSS) for Realty Management Documents (Software Requirement Specification, Statement of Work and Final Paper Submitted on Software Development)  </a:t>
            </a:r>
          </a:p>
          <a:p>
            <a:pPr fontAlgn="base"/>
            <a:r>
              <a:rPr lang="en-PH" dirty="0"/>
              <a:t>Knowledge of the Team Members to their project  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655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4178"/>
            <a:ext cx="9905998" cy="1478570"/>
          </a:xfrm>
        </p:spPr>
        <p:txBody>
          <a:bodyPr/>
          <a:lstStyle/>
          <a:p>
            <a:pPr algn="ctr"/>
            <a:r>
              <a:rPr lang="en-PH" dirty="0" smtClean="0"/>
              <a:t>Test Area and Specification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13515"/>
              </p:ext>
            </p:extLst>
          </p:nvPr>
        </p:nvGraphicFramePr>
        <p:xfrm>
          <a:off x="1623059" y="1662748"/>
          <a:ext cx="8869682" cy="4463732"/>
        </p:xfrm>
        <a:graphic>
          <a:graphicData uri="http://schemas.openxmlformats.org/drawingml/2006/table">
            <a:tbl>
              <a:tblPr/>
              <a:tblGrid>
                <a:gridCol w="1100247"/>
                <a:gridCol w="3351520"/>
                <a:gridCol w="2792934"/>
                <a:gridCol w="1624981"/>
              </a:tblGrid>
              <a:tr h="6199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 dirty="0">
                          <a:effectLst/>
                          <a:latin typeface="Arial" panose="020B0604020202020204" pitchFamily="34" charset="0"/>
                        </a:rPr>
                        <a:t>UC No.</a:t>
                      </a:r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UC Name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D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Test Type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0D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D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>
                          <a:effectLst/>
                          <a:latin typeface="Arial" panose="020B0604020202020204" pitchFamily="34" charset="0"/>
                        </a:rPr>
                        <a:t>Build No.</a:t>
                      </a:r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71977"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 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1977"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USER MANAGEMENT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6199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UC 01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User Authentication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9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UC 02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Creating new user account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9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UC 03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Creating user types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9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UC 04 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Update user account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A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9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UC 05 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Change user password 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9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3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73327"/>
              </p:ext>
            </p:extLst>
          </p:nvPr>
        </p:nvGraphicFramePr>
        <p:xfrm>
          <a:off x="1720544" y="784575"/>
          <a:ext cx="8795056" cy="5204744"/>
        </p:xfrm>
        <a:graphic>
          <a:graphicData uri="http://schemas.openxmlformats.org/drawingml/2006/table">
            <a:tbl>
              <a:tblPr/>
              <a:tblGrid>
                <a:gridCol w="1090989"/>
                <a:gridCol w="3323323"/>
                <a:gridCol w="2769436"/>
                <a:gridCol w="1611308"/>
              </a:tblGrid>
              <a:tr h="367096"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PROPERTY MANAGEMENT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6047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UC 06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4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Creating unit types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4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40A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UC 07 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2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Change Access rights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6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6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UC 08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Edit company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4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UC 09 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Update user type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4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UC 10 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C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Create reservation contract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C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CU 11  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Create units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40A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UC 12 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Create tenant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8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UC 13 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Create Property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sz="1600" b="0" i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C0A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82365" marR="82365" marT="41183" marB="41183">
                    <a:lnL w="9525" cap="flat" cmpd="sng" algn="ctr">
                      <a:solidFill>
                        <a:srgbClr val="C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8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85306"/>
              </p:ext>
            </p:extLst>
          </p:nvPr>
        </p:nvGraphicFramePr>
        <p:xfrm>
          <a:off x="2125980" y="1463041"/>
          <a:ext cx="8292783" cy="4111784"/>
        </p:xfrm>
        <a:graphic>
          <a:graphicData uri="http://schemas.openxmlformats.org/drawingml/2006/table">
            <a:tbl>
              <a:tblPr/>
              <a:tblGrid>
                <a:gridCol w="1028685"/>
                <a:gridCol w="3133532"/>
                <a:gridCol w="2611277"/>
                <a:gridCol w="1519289"/>
              </a:tblGrid>
              <a:tr h="536320"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CONTRACT MANAGEMENT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0D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8938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UC 14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D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7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 Create reservation contract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0E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E1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0E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4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E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8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UC 15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E1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Generate invoice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90E1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E1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E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70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E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50E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E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8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UC 16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E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D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Create invoice for Miscellaneous payment 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90E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E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0E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E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8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UC 17 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90D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D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1200" b="0" i="0">
                          <a:effectLst/>
                          <a:latin typeface="Arial" panose="020B0604020202020204" pitchFamily="34" charset="0"/>
                        </a:rPr>
                        <a:t>Apply payment for Miscellaneous payment  </a:t>
                      </a:r>
                      <a:endParaRPr lang="en-PH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0D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effectLst/>
                          <a:latin typeface="Arial" panose="020B0604020202020204" pitchFamily="34" charset="0"/>
                        </a:rPr>
                        <a:t>Functional, GUI, Performance 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30E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E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effectLst/>
                          <a:latin typeface="Arial" panose="020B0604020202020204" pitchFamily="34" charset="0"/>
                        </a:rPr>
                        <a:t>001, 002 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8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202</TotalTime>
  <Words>964</Words>
  <Application>Microsoft Office PowerPoint</Application>
  <PresentationFormat>Widescreen</PresentationFormat>
  <Paragraphs>317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Arial,Times New Roman</vt:lpstr>
      <vt:lpstr>Calibri</vt:lpstr>
      <vt:lpstr>Courier New</vt:lpstr>
      <vt:lpstr>Garamond</vt:lpstr>
      <vt:lpstr>Symbol</vt:lpstr>
      <vt:lpstr>Times New Roman</vt:lpstr>
      <vt:lpstr>Trebuchet MS</vt:lpstr>
      <vt:lpstr>Tw Cen MT</vt:lpstr>
      <vt:lpstr>Wingdings</vt:lpstr>
      <vt:lpstr>Circuit</vt:lpstr>
      <vt:lpstr>Quality Business Analytic Decision Support System  for Realty Management</vt:lpstr>
      <vt:lpstr>Introduction</vt:lpstr>
      <vt:lpstr>PowerPoint Presentation</vt:lpstr>
      <vt:lpstr>Purpose</vt:lpstr>
      <vt:lpstr>Scope</vt:lpstr>
      <vt:lpstr>References</vt:lpstr>
      <vt:lpstr>Test Area and Specification</vt:lpstr>
      <vt:lpstr>PowerPoint Presentation</vt:lpstr>
      <vt:lpstr>PowerPoint Presentation</vt:lpstr>
      <vt:lpstr>Milestone</vt:lpstr>
      <vt:lpstr>Deliverables</vt:lpstr>
      <vt:lpstr>Participants</vt:lpstr>
      <vt:lpstr>Test Reports</vt:lpstr>
      <vt:lpstr>PowerPoint Presentation</vt:lpstr>
      <vt:lpstr>PowerPoint Presentation</vt:lpstr>
      <vt:lpstr>PowerPoint Presentation</vt:lpstr>
      <vt:lpstr>Environmental Needs</vt:lpstr>
      <vt:lpstr>PowerPoint Presentation</vt:lpstr>
      <vt:lpstr>PowerPoint Presentation</vt:lpstr>
      <vt:lpstr>Planning risks and contingencies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Business Analytic Decision Support System  for Realty Management</dc:title>
  <dc:creator>Eva Samillano</dc:creator>
  <cp:lastModifiedBy>Eva Samillano</cp:lastModifiedBy>
  <cp:revision>12</cp:revision>
  <dcterms:created xsi:type="dcterms:W3CDTF">2017-04-01T12:22:03Z</dcterms:created>
  <dcterms:modified xsi:type="dcterms:W3CDTF">2017-04-03T02:45:16Z</dcterms:modified>
</cp:coreProperties>
</file>