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2" r:id="rId2"/>
    <p:sldId id="259" r:id="rId3"/>
    <p:sldId id="261" r:id="rId4"/>
    <p:sldId id="260" r:id="rId5"/>
    <p:sldId id="262" r:id="rId6"/>
    <p:sldId id="276" r:id="rId7"/>
    <p:sldId id="277" r:id="rId8"/>
    <p:sldId id="283" r:id="rId9"/>
    <p:sldId id="278" r:id="rId10"/>
    <p:sldId id="273" r:id="rId11"/>
    <p:sldId id="304" r:id="rId12"/>
    <p:sldId id="285" r:id="rId13"/>
    <p:sldId id="291" r:id="rId14"/>
    <p:sldId id="284" r:id="rId15"/>
    <p:sldId id="290" r:id="rId16"/>
    <p:sldId id="305" r:id="rId17"/>
    <p:sldId id="306" r:id="rId18"/>
    <p:sldId id="289" r:id="rId19"/>
    <p:sldId id="297" r:id="rId20"/>
    <p:sldId id="288" r:id="rId21"/>
    <p:sldId id="307" r:id="rId22"/>
    <p:sldId id="280" r:id="rId23"/>
    <p:sldId id="299" r:id="rId24"/>
    <p:sldId id="301" r:id="rId25"/>
    <p:sldId id="302" r:id="rId26"/>
    <p:sldId id="308" r:id="rId27"/>
    <p:sldId id="303" r:id="rId28"/>
    <p:sldId id="292" r:id="rId29"/>
    <p:sldId id="293" r:id="rId30"/>
    <p:sldId id="294" r:id="rId31"/>
    <p:sldId id="298" r:id="rId32"/>
    <p:sldId id="300"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BA9D64"/>
    <a:srgbClr val="F94325"/>
    <a:srgbClr val="17740A"/>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822" autoAdjust="0"/>
    <p:restoredTop sz="94660"/>
  </p:normalViewPr>
  <p:slideViewPr>
    <p:cSldViewPr snapToGrid="0">
      <p:cViewPr varScale="1">
        <p:scale>
          <a:sx n="60" d="100"/>
          <a:sy n="60" d="100"/>
        </p:scale>
        <p:origin x="161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CC952C-AE9E-4926-B630-629C63A0A00A}" type="datetimeFigureOut">
              <a:rPr lang="en-IN" smtClean="0"/>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3049940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C952C-AE9E-4926-B630-629C63A0A00A}" type="datetimeFigureOut">
              <a:rPr lang="en-IN" smtClean="0"/>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1502994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C952C-AE9E-4926-B630-629C63A0A00A}" type="datetimeFigureOut">
              <a:rPr lang="en-IN" smtClean="0"/>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3666776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C952C-AE9E-4926-B630-629C63A0A00A}" type="datetimeFigureOut">
              <a:rPr lang="en-IN" smtClean="0"/>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3007755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CC952C-AE9E-4926-B630-629C63A0A00A}" type="datetimeFigureOut">
              <a:rPr lang="en-IN" smtClean="0"/>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3755506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CC952C-AE9E-4926-B630-629C63A0A00A}" type="datetimeFigureOut">
              <a:rPr lang="en-IN" smtClean="0"/>
              <a:t>18-05-2023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1871849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CC952C-AE9E-4926-B630-629C63A0A00A}" type="datetimeFigureOut">
              <a:rPr lang="en-IN" smtClean="0"/>
              <a:t>18-05-2023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1351497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CC952C-AE9E-4926-B630-629C63A0A00A}" type="datetimeFigureOut">
              <a:rPr lang="en-IN" smtClean="0"/>
              <a:t>18-05-2023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1711671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CC952C-AE9E-4926-B630-629C63A0A00A}" type="datetimeFigureOut">
              <a:rPr lang="en-IN" smtClean="0"/>
              <a:t>18-05-2023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3341423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CC952C-AE9E-4926-B630-629C63A0A00A}" type="datetimeFigureOut">
              <a:rPr lang="en-IN" smtClean="0"/>
              <a:t>18-05-2023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392161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CC952C-AE9E-4926-B630-629C63A0A00A}" type="datetimeFigureOut">
              <a:rPr lang="en-IN" smtClean="0"/>
              <a:t>18-05-2023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1433189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CC952C-AE9E-4926-B630-629C63A0A00A}" type="datetimeFigureOut">
              <a:rPr lang="en-IN" smtClean="0"/>
              <a:t>18-05-2023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E0CEF5-EFD3-42D0-8600-52FCEA278BD5}" type="slidenum">
              <a:rPr lang="en-IN" smtClean="0"/>
              <a:t>‹#›</a:t>
            </a:fld>
            <a:endParaRPr lang="en-IN"/>
          </a:p>
        </p:txBody>
      </p:sp>
    </p:spTree>
    <p:extLst>
      <p:ext uri="{BB962C8B-B14F-4D97-AF65-F5344CB8AC3E}">
        <p14:creationId xmlns:p14="http://schemas.microsoft.com/office/powerpoint/2010/main" val="17097610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3.jpeg"/><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jpeg"/></Relationships>
</file>

<file path=ppt/slides/_rels/slide2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47053" y="221899"/>
            <a:ext cx="936000" cy="936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679538" y="169057"/>
            <a:ext cx="972000" cy="108574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84584" y="1384493"/>
            <a:ext cx="8429478" cy="584775"/>
          </a:xfrm>
          <a:prstGeom prst="rect">
            <a:avLst/>
          </a:prstGeom>
        </p:spPr>
        <p:txBody>
          <a:bodyPr wrap="square">
            <a:spAutoFit/>
          </a:bodyPr>
          <a:lstStyle/>
          <a:p>
            <a:pPr algn="ctr">
              <a:spcAft>
                <a:spcPts val="0"/>
              </a:spcAft>
              <a:tabLst>
                <a:tab pos="2865755" algn="ctr"/>
                <a:tab pos="5731510" algn="r"/>
              </a:tabLst>
            </a:pPr>
            <a:r>
              <a:rPr lang="en-IN" b="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DEPARTMENT OF ELECTRONICS AND COMMUNICATION ENGINEERING</a:t>
            </a:r>
          </a:p>
          <a:p>
            <a:pPr algn="ctr">
              <a:tabLst>
                <a:tab pos="2865755" algn="ctr"/>
                <a:tab pos="5731510" algn="r"/>
              </a:tabLst>
            </a:pPr>
            <a:r>
              <a:rPr lang="en-IN" sz="1400" b="1" dirty="0">
                <a:solidFill>
                  <a:srgbClr val="C00000"/>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rPr>
              <a:t>Accredited by NBA, New Delhi</a:t>
            </a:r>
            <a:endParaRPr lang="en-IN" sz="2800" b="1" dirty="0">
              <a:solidFill>
                <a:srgbClr val="C00000"/>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endParaRPr>
          </a:p>
        </p:txBody>
      </p:sp>
      <p:sp>
        <p:nvSpPr>
          <p:cNvPr id="7" name="Rectangle 6"/>
          <p:cNvSpPr/>
          <p:nvPr/>
        </p:nvSpPr>
        <p:spPr>
          <a:xfrm>
            <a:off x="1668544" y="155324"/>
            <a:ext cx="4694549" cy="1169551"/>
          </a:xfrm>
          <a:prstGeom prst="rect">
            <a:avLst/>
          </a:prstGeom>
        </p:spPr>
        <p:txBody>
          <a:bodyPr wrap="square">
            <a:spAutoFit/>
          </a:bodyPr>
          <a:lstStyle/>
          <a:p>
            <a:pPr>
              <a:spcAft>
                <a:spcPts val="0"/>
              </a:spcAft>
            </a:pPr>
            <a:r>
              <a:rPr lang="en-IN" sz="2000" b="1" dirty="0">
                <a:solidFill>
                  <a:srgbClr val="C00000"/>
                </a:solidFill>
                <a:effectLst>
                  <a:outerShdw blurRad="38100" dist="38100" dir="2700000" algn="tl">
                    <a:srgbClr val="000000">
                      <a:alpha val="43137"/>
                    </a:srgbClr>
                  </a:outerShdw>
                </a:effectLst>
                <a:latin typeface="Book Antiqua" panose="02040602050305030304" pitchFamily="18" charset="0"/>
              </a:rPr>
              <a:t>GRT INSTITUTE OF </a:t>
            </a:r>
            <a:endParaRPr lang="en-IN" sz="1600" b="1" dirty="0">
              <a:solidFill>
                <a:srgbClr val="C00000"/>
              </a:solidFill>
              <a:effectLst>
                <a:outerShdw blurRad="38100" dist="38100" dir="2700000" algn="tl">
                  <a:srgbClr val="000000">
                    <a:alpha val="43137"/>
                  </a:srgbClr>
                </a:outerShdw>
              </a:effectLst>
              <a:latin typeface="Book Antiqua" panose="02040602050305030304" pitchFamily="18" charset="0"/>
            </a:endParaRPr>
          </a:p>
          <a:p>
            <a:pPr>
              <a:spcAft>
                <a:spcPts val="0"/>
              </a:spcAft>
            </a:pPr>
            <a:r>
              <a:rPr lang="en-IN" sz="2000" b="1" dirty="0">
                <a:solidFill>
                  <a:srgbClr val="C00000"/>
                </a:solidFill>
                <a:effectLst>
                  <a:outerShdw blurRad="38100" dist="38100" dir="2700000" algn="tl">
                    <a:srgbClr val="000000">
                      <a:alpha val="43137"/>
                    </a:srgbClr>
                  </a:outerShdw>
                </a:effectLst>
                <a:latin typeface="Book Antiqua" panose="02040602050305030304" pitchFamily="18" charset="0"/>
              </a:rPr>
              <a:t>ENGINEERING AND </a:t>
            </a:r>
            <a:endParaRPr lang="en-IN" sz="1600" b="1" dirty="0">
              <a:solidFill>
                <a:srgbClr val="C00000"/>
              </a:solidFill>
              <a:effectLst>
                <a:outerShdw blurRad="38100" dist="38100" dir="2700000" algn="tl">
                  <a:srgbClr val="000000">
                    <a:alpha val="43137"/>
                  </a:srgbClr>
                </a:outerShdw>
              </a:effectLst>
              <a:latin typeface="Book Antiqua" panose="02040602050305030304" pitchFamily="18" charset="0"/>
            </a:endParaRPr>
          </a:p>
          <a:p>
            <a:pPr>
              <a:spcAft>
                <a:spcPts val="0"/>
              </a:spcAft>
              <a:tabLst>
                <a:tab pos="2865755" algn="ctr"/>
                <a:tab pos="5731510" algn="r"/>
              </a:tabLst>
            </a:pPr>
            <a:r>
              <a:rPr lang="en-IN" sz="2000" b="1" dirty="0">
                <a:solidFill>
                  <a:srgbClr val="C00000"/>
                </a:solidFill>
                <a:effectLst>
                  <a:outerShdw blurRad="38100" dist="38100" dir="2700000" algn="tl">
                    <a:srgbClr val="000000">
                      <a:alpha val="43137"/>
                    </a:srgbClr>
                  </a:outerShdw>
                </a:effectLst>
                <a:latin typeface="Book Antiqua" panose="02040602050305030304" pitchFamily="18" charset="0"/>
              </a:rPr>
              <a:t>TECHNOLOGY, </a:t>
            </a:r>
            <a:r>
              <a:rPr lang="en-IN" sz="1600" b="1" dirty="0">
                <a:solidFill>
                  <a:srgbClr val="C00000"/>
                </a:solidFill>
                <a:effectLst>
                  <a:outerShdw blurRad="38100" dist="38100" dir="2700000" algn="tl">
                    <a:srgbClr val="000000">
                      <a:alpha val="43137"/>
                    </a:srgbClr>
                  </a:outerShdw>
                </a:effectLst>
                <a:latin typeface="Book Antiqua" panose="02040602050305030304" pitchFamily="18" charset="0"/>
              </a:rPr>
              <a:t>TIRUTTANI - 631209</a:t>
            </a:r>
          </a:p>
          <a:p>
            <a:pPr>
              <a:spcAft>
                <a:spcPts val="0"/>
              </a:spcAft>
              <a:tabLst>
                <a:tab pos="2865755" algn="ctr"/>
                <a:tab pos="5731510" algn="r"/>
              </a:tabLst>
            </a:pPr>
            <a:r>
              <a:rPr lang="en-IN" sz="1000" b="1" dirty="0">
                <a:solidFill>
                  <a:srgbClr val="C00000"/>
                </a:solidFill>
                <a:effectLst>
                  <a:outerShdw blurRad="38100" dist="38100" dir="2700000" algn="tl">
                    <a:srgbClr val="000000">
                      <a:alpha val="43137"/>
                    </a:srgbClr>
                  </a:outerShdw>
                </a:effectLst>
                <a:latin typeface="Book Antiqua" panose="02040602050305030304" pitchFamily="18" charset="0"/>
              </a:rPr>
              <a:t>Approved by AICTE, New Delhi Affiliated to Anna University, Chennai</a:t>
            </a:r>
          </a:p>
        </p:txBody>
      </p:sp>
      <p:pic>
        <p:nvPicPr>
          <p:cNvPr id="2052" name="Picture 4" descr="https://upload.wikimedia.org/wikipedia/en/thumb/8/8d/National_Board_of_Accreditation.svg/1200px-National_Board_of_Accreditation.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55488" y="221899"/>
            <a:ext cx="1186055" cy="936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584175" y="2387021"/>
            <a:ext cx="8030296" cy="830997"/>
          </a:xfrm>
          <a:prstGeom prst="rect">
            <a:avLst/>
          </a:prstGeom>
        </p:spPr>
        <p:txBody>
          <a:bodyPr vert="horz" wrap="square">
            <a:spAutoFit/>
          </a:bodyPr>
          <a:lstStyle/>
          <a:p>
            <a:pPr algn="ctr">
              <a:spcAft>
                <a:spcPts val="0"/>
              </a:spcAft>
              <a:tabLst>
                <a:tab pos="2865755" algn="ctr"/>
                <a:tab pos="5731510" algn="r"/>
              </a:tabLst>
            </a:pPr>
            <a:r>
              <a:rPr lang="en-IN" sz="2400" b="1" dirty="0">
                <a:solidFill>
                  <a:srgbClr val="002060"/>
                </a:solidFill>
                <a:effectLst>
                  <a:outerShdw blurRad="38100" dist="38100" dir="2700000" algn="tl">
                    <a:srgbClr val="000000">
                      <a:alpha val="43137"/>
                    </a:srgbClr>
                  </a:outerShdw>
                </a:effectLst>
                <a:latin typeface="Times New Roman" panose="02020603050405020304" pitchFamily="18" charset="0"/>
                <a:ea typeface="Copperplate Gothic Bold" panose="02000000000000000000" pitchFamily="2" charset="0"/>
                <a:cs typeface="Times New Roman" panose="02020603050405020304" pitchFamily="18" charset="0"/>
              </a:rPr>
              <a:t>ARDUINO BASED REAL TIME DROWSINESS AND FATIGUE DETECTION FOR BIKERS USING HELMET</a:t>
            </a:r>
          </a:p>
        </p:txBody>
      </p:sp>
      <p:cxnSp>
        <p:nvCxnSpPr>
          <p:cNvPr id="9" name="Straight Connector 8"/>
          <p:cNvCxnSpPr/>
          <p:nvPr/>
        </p:nvCxnSpPr>
        <p:spPr>
          <a:xfrm>
            <a:off x="0" y="1375066"/>
            <a:ext cx="9144000" cy="0"/>
          </a:xfrm>
          <a:prstGeom prst="line">
            <a:avLst/>
          </a:prstGeom>
          <a:ln w="63500" cmpd="thickThin">
            <a:solidFill>
              <a:srgbClr val="FF0000"/>
            </a:solidFill>
          </a:ln>
        </p:spPr>
        <p:style>
          <a:lnRef idx="3">
            <a:schemeClr val="accent2"/>
          </a:lnRef>
          <a:fillRef idx="0">
            <a:schemeClr val="accent2"/>
          </a:fillRef>
          <a:effectRef idx="2">
            <a:schemeClr val="accent2"/>
          </a:effectRef>
          <a:fontRef idx="minor">
            <a:schemeClr val="tx1"/>
          </a:fontRef>
        </p:style>
      </p:cxnSp>
      <p:sp>
        <p:nvSpPr>
          <p:cNvPr id="15" name="Rectangle 14"/>
          <p:cNvSpPr/>
          <p:nvPr/>
        </p:nvSpPr>
        <p:spPr>
          <a:xfrm>
            <a:off x="339016" y="4317681"/>
            <a:ext cx="8429478" cy="1077218"/>
          </a:xfrm>
          <a:prstGeom prst="rect">
            <a:avLst/>
          </a:prstGeom>
        </p:spPr>
        <p:txBody>
          <a:bodyPr wrap="square">
            <a:spAutoFit/>
          </a:bodyPr>
          <a:lstStyle/>
          <a:p>
            <a:pPr algn="ctr">
              <a:tabLst>
                <a:tab pos="2865755" algn="ctr"/>
                <a:tab pos="5731510" algn="r"/>
              </a:tabLst>
            </a:pPr>
            <a:r>
              <a:rPr lang="en-IN" sz="1600" b="1" dirty="0">
                <a:solidFill>
                  <a:srgbClr val="C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Present By,</a:t>
            </a:r>
            <a:endParaRPr lang="en-IN" sz="1600" b="1" dirty="0">
              <a:solidFill>
                <a:srgbClr val="C00000"/>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endParaRPr>
          </a:p>
          <a:p>
            <a:pPr algn="ctr">
              <a:spcAft>
                <a:spcPts val="0"/>
              </a:spcAft>
              <a:tabLst>
                <a:tab pos="2865755" algn="ctr"/>
                <a:tab pos="5731510" algn="r"/>
              </a:tabLst>
            </a:pPr>
            <a:r>
              <a:rPr lang="en-IN" sz="16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1. </a:t>
            </a:r>
            <a:r>
              <a:rPr lang="en-IN" sz="1600" b="1" dirty="0" err="1">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Arun</a:t>
            </a:r>
            <a:r>
              <a:rPr lang="en-IN" sz="16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Kumar T             - 110319106003</a:t>
            </a:r>
          </a:p>
          <a:p>
            <a:pPr algn="ctr">
              <a:tabLst>
                <a:tab pos="2865755" algn="ctr"/>
                <a:tab pos="5731510" algn="r"/>
              </a:tabLst>
            </a:pPr>
            <a:r>
              <a:rPr lang="en-IN" sz="16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2. Dinesh Benjamin M V - 110319106010</a:t>
            </a:r>
            <a:endParaRPr lang="en-IN" sz="1600" b="1" dirty="0">
              <a:solidFill>
                <a:srgbClr val="17740A"/>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endParaRPr>
          </a:p>
          <a:p>
            <a:pPr algn="ctr">
              <a:tabLst>
                <a:tab pos="2865755" algn="ctr"/>
                <a:tab pos="5731510" algn="r"/>
              </a:tabLst>
            </a:pPr>
            <a:r>
              <a:rPr lang="en-IN" sz="16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3. </a:t>
            </a:r>
            <a:r>
              <a:rPr lang="en-IN" sz="1600" b="1" dirty="0" err="1">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Umapathy</a:t>
            </a:r>
            <a:r>
              <a:rPr lang="en-IN" sz="16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 V              - 110319106046</a:t>
            </a:r>
          </a:p>
        </p:txBody>
      </p:sp>
      <p:sp>
        <p:nvSpPr>
          <p:cNvPr id="16" name="Rectangle 15"/>
          <p:cNvSpPr/>
          <p:nvPr/>
        </p:nvSpPr>
        <p:spPr>
          <a:xfrm>
            <a:off x="309167" y="3989387"/>
            <a:ext cx="8429478" cy="307777"/>
          </a:xfrm>
          <a:prstGeom prst="rect">
            <a:avLst/>
          </a:prstGeom>
        </p:spPr>
        <p:txBody>
          <a:bodyPr wrap="square">
            <a:spAutoFit/>
          </a:bodyPr>
          <a:lstStyle/>
          <a:p>
            <a:pPr algn="ctr">
              <a:spcAft>
                <a:spcPts val="0"/>
              </a:spcAft>
              <a:tabLst>
                <a:tab pos="2865755" algn="ctr"/>
                <a:tab pos="5731510" algn="r"/>
              </a:tabLst>
            </a:pPr>
            <a:r>
              <a:rPr lang="en-IN" sz="1400" b="1" dirty="0">
                <a:solidFill>
                  <a:srgbClr val="C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Batch No. -  </a:t>
            </a: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III</a:t>
            </a:r>
            <a:endParaRPr lang="en-IN" sz="1400" b="1" dirty="0">
              <a:solidFill>
                <a:srgbClr val="17740A"/>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endParaRPr>
          </a:p>
        </p:txBody>
      </p:sp>
      <p:sp>
        <p:nvSpPr>
          <p:cNvPr id="17" name="Rectangle 16"/>
          <p:cNvSpPr/>
          <p:nvPr/>
        </p:nvSpPr>
        <p:spPr>
          <a:xfrm>
            <a:off x="339016" y="5555805"/>
            <a:ext cx="8429478" cy="954107"/>
          </a:xfrm>
          <a:prstGeom prst="rect">
            <a:avLst/>
          </a:prstGeom>
        </p:spPr>
        <p:txBody>
          <a:bodyPr wrap="square">
            <a:spAutoFit/>
          </a:bodyPr>
          <a:lstStyle/>
          <a:p>
            <a:pPr algn="ctr">
              <a:spcAft>
                <a:spcPts val="0"/>
              </a:spcAft>
              <a:tabLst>
                <a:tab pos="2865755" algn="ctr"/>
                <a:tab pos="5731510" algn="r"/>
              </a:tabLst>
            </a:pPr>
            <a:r>
              <a:rPr lang="en-IN" sz="1400" b="1" dirty="0">
                <a:solidFill>
                  <a:srgbClr val="C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Guided By. </a:t>
            </a:r>
          </a:p>
          <a:p>
            <a:pPr algn="ctr">
              <a:spcAft>
                <a:spcPts val="0"/>
              </a:spcAft>
              <a:tabLst>
                <a:tab pos="2865755" algn="ctr"/>
                <a:tab pos="5731510" algn="r"/>
              </a:tabLst>
            </a:pP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Mr. </a:t>
            </a:r>
            <a:r>
              <a:rPr lang="en-IN" sz="1400" b="1">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V. SORNAGOPAL</a:t>
            </a: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t>
            </a:r>
          </a:p>
          <a:p>
            <a:pPr algn="ctr">
              <a:spcAft>
                <a:spcPts val="0"/>
              </a:spcAft>
              <a:tabLst>
                <a:tab pos="2865755" algn="ctr"/>
                <a:tab pos="5731510" algn="r"/>
              </a:tabLst>
            </a:pP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Associate Professor,</a:t>
            </a:r>
          </a:p>
          <a:p>
            <a:pPr algn="ctr">
              <a:spcAft>
                <a:spcPts val="0"/>
              </a:spcAft>
              <a:tabLst>
                <a:tab pos="2865755" algn="ctr"/>
                <a:tab pos="5731510" algn="r"/>
              </a:tabLst>
            </a:pP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Department of Electronics and Communication Engineering</a:t>
            </a:r>
            <a:endParaRPr lang="en-IN" sz="1400" b="1" dirty="0">
              <a:solidFill>
                <a:srgbClr val="17740A"/>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endParaRPr>
          </a:p>
        </p:txBody>
      </p:sp>
      <p:sp>
        <p:nvSpPr>
          <p:cNvPr id="18" name="Rectangle 17"/>
          <p:cNvSpPr/>
          <p:nvPr/>
        </p:nvSpPr>
        <p:spPr>
          <a:xfrm>
            <a:off x="357261" y="3593259"/>
            <a:ext cx="8429478" cy="338554"/>
          </a:xfrm>
          <a:prstGeom prst="rect">
            <a:avLst/>
          </a:prstGeom>
        </p:spPr>
        <p:txBody>
          <a:bodyPr wrap="square">
            <a:spAutoFit/>
          </a:bodyPr>
          <a:lstStyle/>
          <a:p>
            <a:pPr algn="ctr">
              <a:spcAft>
                <a:spcPts val="0"/>
              </a:spcAft>
              <a:tabLst>
                <a:tab pos="2865755" algn="ctr"/>
                <a:tab pos="5731510" algn="r"/>
              </a:tabLst>
            </a:pPr>
            <a:r>
              <a:rPr lang="en-IN" sz="1600" b="1" dirty="0" smtClean="0">
                <a:solidFill>
                  <a:srgbClr val="CC00CC"/>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Date-</a:t>
            </a:r>
            <a:r>
              <a:rPr lang="en-IN" sz="1600" b="1" dirty="0" smtClean="0">
                <a:solidFill>
                  <a:srgbClr val="CC00CC"/>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(19/05/2023</a:t>
            </a:r>
            <a:r>
              <a:rPr lang="en-IN" sz="1600" b="1" dirty="0">
                <a:solidFill>
                  <a:srgbClr val="CC00CC"/>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b="1" dirty="0">
              <a:solidFill>
                <a:srgbClr val="CC00CC"/>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37503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6D7809-A590-35DE-3676-24BC82C06D55}"/>
              </a:ext>
            </a:extLst>
          </p:cNvPr>
          <p:cNvSpPr>
            <a:spLocks noGrp="1"/>
          </p:cNvSpPr>
          <p:nvPr>
            <p:ph idx="1"/>
          </p:nvPr>
        </p:nvSpPr>
        <p:spPr>
          <a:xfrm>
            <a:off x="202676" y="888409"/>
            <a:ext cx="8713513" cy="4916968"/>
          </a:xfrm>
        </p:spPr>
        <p:txBody>
          <a:bodyPr>
            <a:noAutofit/>
          </a:bodyPr>
          <a:lstStyle/>
          <a:p>
            <a:pPr marL="627063" indent="-361950" algn="just">
              <a:lnSpc>
                <a:spcPct val="150000"/>
              </a:lnSpc>
              <a:buFont typeface="Wingdings" panose="05000000000000000000" pitchFamily="2" charset="2"/>
              <a:buChar char="Ø"/>
            </a:pPr>
            <a:r>
              <a:rPr lang="en-US" sz="1600" dirty="0">
                <a:latin typeface="Times New Roman" pitchFamily="18" charset="0"/>
                <a:cs typeface="Times New Roman" pitchFamily="18" charset="0"/>
              </a:rPr>
              <a:t>The core element of the model is the </a:t>
            </a:r>
            <a:r>
              <a:rPr lang="en-US" sz="1600" dirty="0" err="1">
                <a:latin typeface="Times New Roman" pitchFamily="18" charset="0"/>
                <a:cs typeface="Times New Roman" pitchFamily="18" charset="0"/>
              </a:rPr>
              <a:t>arduino</a:t>
            </a:r>
            <a:r>
              <a:rPr lang="en-US" sz="1600" dirty="0">
                <a:latin typeface="Times New Roman" pitchFamily="18" charset="0"/>
                <a:cs typeface="Times New Roman" pitchFamily="18" charset="0"/>
              </a:rPr>
              <a:t> board which controls and manages all the functions performed by the other components of the model. The location of the vehicle will be transferred to the cloud page to monitor.</a:t>
            </a:r>
          </a:p>
          <a:p>
            <a:pPr marL="627063" indent="-361950" algn="just">
              <a:lnSpc>
                <a:spcPct val="150000"/>
              </a:lnSpc>
              <a:buFont typeface="Wingdings" panose="05000000000000000000" pitchFamily="2" charset="2"/>
              <a:buChar char="Ø"/>
            </a:pPr>
            <a:r>
              <a:rPr lang="en-US" sz="1600" dirty="0">
                <a:latin typeface="Times New Roman" pitchFamily="18" charset="0"/>
                <a:cs typeface="Times New Roman" pitchFamily="18" charset="0"/>
              </a:rPr>
              <a:t> MEMS Sensor will detect the tilt and record the values based on co-ordinate system and sends the signal to the </a:t>
            </a:r>
            <a:r>
              <a:rPr lang="en-US" sz="1600" dirty="0" err="1">
                <a:latin typeface="Times New Roman" pitchFamily="18" charset="0"/>
                <a:cs typeface="Times New Roman" pitchFamily="18" charset="0"/>
              </a:rPr>
              <a:t>ardunio</a:t>
            </a:r>
            <a:r>
              <a:rPr lang="en-US" sz="1600" dirty="0">
                <a:latin typeface="Times New Roman" pitchFamily="18" charset="0"/>
                <a:cs typeface="Times New Roman" pitchFamily="18" charset="0"/>
              </a:rPr>
              <a:t> board. The Gas sensor MQ3 has high sensitivity to alcohol and sends signal to stop the vehicle. This module provides both digital and analog output. </a:t>
            </a:r>
          </a:p>
          <a:p>
            <a:pPr marL="627063" indent="-361950" algn="just">
              <a:lnSpc>
                <a:spcPct val="150000"/>
              </a:lnSpc>
              <a:buFont typeface="Wingdings" panose="05000000000000000000" pitchFamily="2" charset="2"/>
              <a:buChar char="Ø"/>
            </a:pPr>
            <a:r>
              <a:rPr lang="en-US" sz="1600" dirty="0">
                <a:latin typeface="Times New Roman" pitchFamily="18" charset="0"/>
                <a:cs typeface="Times New Roman" pitchFamily="18" charset="0"/>
              </a:rPr>
              <a:t>Heart beat and vibration  sensor comes into picture when the rider feels any heart problem and accident </a:t>
            </a:r>
            <a:r>
              <a:rPr lang="en-US" sz="1600" dirty="0" err="1">
                <a:latin typeface="Times New Roman" pitchFamily="18" charset="0"/>
                <a:cs typeface="Times New Roman" pitchFamily="18" charset="0"/>
              </a:rPr>
              <a:t>detecterd</a:t>
            </a:r>
            <a:r>
              <a:rPr lang="en-US" sz="1600" dirty="0">
                <a:latin typeface="Times New Roman" pitchFamily="18" charset="0"/>
                <a:cs typeface="Times New Roman" pitchFamily="18" charset="0"/>
              </a:rPr>
              <a:t>. buzzer is used to alert the sound when any problem to the driver.</a:t>
            </a:r>
          </a:p>
          <a:p>
            <a:pPr marL="627063" indent="-361950" algn="just">
              <a:lnSpc>
                <a:spcPct val="150000"/>
              </a:lnSpc>
              <a:buFont typeface="Wingdings" panose="05000000000000000000" pitchFamily="2" charset="2"/>
              <a:buChar char="Ø"/>
            </a:pPr>
            <a:r>
              <a:rPr lang="en-US" sz="1600" dirty="0">
                <a:latin typeface="Times New Roman" pitchFamily="18" charset="0"/>
                <a:cs typeface="Times New Roman" pitchFamily="18" charset="0"/>
              </a:rPr>
              <a:t>SOS message can be sent when rider meets with an accident. This is be achieved using android app, sensors, </a:t>
            </a:r>
            <a:r>
              <a:rPr lang="en-US" sz="1600" dirty="0" err="1">
                <a:latin typeface="Times New Roman" pitchFamily="18" charset="0"/>
                <a:cs typeface="Times New Roman" pitchFamily="18" charset="0"/>
              </a:rPr>
              <a:t>Wifi</a:t>
            </a:r>
            <a:r>
              <a:rPr lang="en-US" sz="1600" dirty="0">
                <a:latin typeface="Times New Roman" pitchFamily="18" charset="0"/>
                <a:cs typeface="Times New Roman" pitchFamily="18" charset="0"/>
              </a:rPr>
              <a:t> and Cloud. Cloud send the data to the concerned person through </a:t>
            </a:r>
            <a:r>
              <a:rPr lang="en-US" sz="1600" dirty="0" err="1">
                <a:latin typeface="Times New Roman" pitchFamily="18" charset="0"/>
                <a:cs typeface="Times New Roman" pitchFamily="18" charset="0"/>
              </a:rPr>
              <a:t>Wifi.The</a:t>
            </a:r>
            <a:r>
              <a:rPr lang="en-US" sz="1600" dirty="0">
                <a:latin typeface="Times New Roman" pitchFamily="18" charset="0"/>
                <a:cs typeface="Times New Roman" pitchFamily="18" charset="0"/>
              </a:rPr>
              <a:t> android app analyzes data and performs specific actions.</a:t>
            </a:r>
          </a:p>
          <a:p>
            <a:pPr marL="627063" indent="-361950" algn="just">
              <a:buFont typeface="Wingdings" panose="05000000000000000000" pitchFamily="2" charset="2"/>
              <a:buChar char="Ø"/>
            </a:pPr>
            <a:endParaRPr lang="en-US" sz="1600" dirty="0">
              <a:latin typeface="Times New Roman" pitchFamily="18" charset="0"/>
              <a:cs typeface="Times New Roman" pitchFamily="18" charset="0"/>
            </a:endParaRPr>
          </a:p>
        </p:txBody>
      </p:sp>
      <p:cxnSp>
        <p:nvCxnSpPr>
          <p:cNvPr id="5" name="Straight Connector 4">
            <a:extLst>
              <a:ext uri="{FF2B5EF4-FFF2-40B4-BE49-F238E27FC236}">
                <a16:creationId xmlns:a16="http://schemas.microsoft.com/office/drawing/2014/main" id="{C294FD4B-94CE-84DA-A723-5FECEF6544C5}"/>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F628D732-788F-9942-4110-43854334436D}"/>
              </a:ext>
            </a:extLst>
          </p:cNvPr>
          <p:cNvCxnSpPr/>
          <p:nvPr/>
        </p:nvCxnSpPr>
        <p:spPr>
          <a:xfrm>
            <a:off x="20267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6F352358-7173-2B34-DE10-DA368AA955D4}"/>
              </a:ext>
            </a:extLst>
          </p:cNvPr>
          <p:cNvSpPr txBox="1"/>
          <p:nvPr/>
        </p:nvSpPr>
        <p:spPr>
          <a:xfrm>
            <a:off x="461913" y="6458929"/>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11" name="TextBox 10">
            <a:extLst>
              <a:ext uri="{FF2B5EF4-FFF2-40B4-BE49-F238E27FC236}">
                <a16:creationId xmlns:a16="http://schemas.microsoft.com/office/drawing/2014/main" id="{B4FBDFD6-9F42-46E6-E32D-6CF7772AB99F}"/>
              </a:ext>
            </a:extLst>
          </p:cNvPr>
          <p:cNvSpPr txBox="1"/>
          <p:nvPr/>
        </p:nvSpPr>
        <p:spPr>
          <a:xfrm>
            <a:off x="202676" y="95961"/>
            <a:ext cx="4477732"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PROPOSED WORK</a:t>
            </a:r>
          </a:p>
        </p:txBody>
      </p:sp>
    </p:spTree>
    <p:extLst>
      <p:ext uri="{BB962C8B-B14F-4D97-AF65-F5344CB8AC3E}">
        <p14:creationId xmlns:p14="http://schemas.microsoft.com/office/powerpoint/2010/main" val="2184344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6D7809-A590-35DE-3676-24BC82C06D55}"/>
              </a:ext>
            </a:extLst>
          </p:cNvPr>
          <p:cNvSpPr>
            <a:spLocks noGrp="1"/>
          </p:cNvSpPr>
          <p:nvPr>
            <p:ph idx="1"/>
          </p:nvPr>
        </p:nvSpPr>
        <p:spPr>
          <a:xfrm flipV="1">
            <a:off x="7995684" y="5475766"/>
            <a:ext cx="961348" cy="53161"/>
          </a:xfrm>
        </p:spPr>
        <p:txBody>
          <a:bodyPr>
            <a:noAutofit/>
          </a:bodyPr>
          <a:lstStyle/>
          <a:p>
            <a:pPr marL="0" indent="0" algn="just">
              <a:buNone/>
            </a:pP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cxnSp>
        <p:nvCxnSpPr>
          <p:cNvPr id="5" name="Straight Connector 4">
            <a:extLst>
              <a:ext uri="{FF2B5EF4-FFF2-40B4-BE49-F238E27FC236}">
                <a16:creationId xmlns:a16="http://schemas.microsoft.com/office/drawing/2014/main" id="{C294FD4B-94CE-84DA-A723-5FECEF6544C5}"/>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F628D732-788F-9942-4110-43854334436D}"/>
              </a:ext>
            </a:extLst>
          </p:cNvPr>
          <p:cNvCxnSpPr/>
          <p:nvPr/>
        </p:nvCxnSpPr>
        <p:spPr>
          <a:xfrm>
            <a:off x="20267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6F352358-7173-2B34-DE10-DA368AA955D4}"/>
              </a:ext>
            </a:extLst>
          </p:cNvPr>
          <p:cNvSpPr txBox="1"/>
          <p:nvPr/>
        </p:nvSpPr>
        <p:spPr>
          <a:xfrm>
            <a:off x="461913" y="6458929"/>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11" name="TextBox 10">
            <a:extLst>
              <a:ext uri="{FF2B5EF4-FFF2-40B4-BE49-F238E27FC236}">
                <a16:creationId xmlns:a16="http://schemas.microsoft.com/office/drawing/2014/main" id="{B4FBDFD6-9F42-46E6-E32D-6CF7772AB99F}"/>
              </a:ext>
            </a:extLst>
          </p:cNvPr>
          <p:cNvSpPr txBox="1"/>
          <p:nvPr/>
        </p:nvSpPr>
        <p:spPr>
          <a:xfrm>
            <a:off x="461913" y="109899"/>
            <a:ext cx="4477732"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PROPOSED WORK</a:t>
            </a:r>
          </a:p>
        </p:txBody>
      </p:sp>
      <p:grpSp>
        <p:nvGrpSpPr>
          <p:cNvPr id="8" name="Group 7"/>
          <p:cNvGrpSpPr/>
          <p:nvPr/>
        </p:nvGrpSpPr>
        <p:grpSpPr>
          <a:xfrm>
            <a:off x="461913" y="995266"/>
            <a:ext cx="8155172" cy="4533661"/>
            <a:chOff x="0" y="0"/>
            <a:chExt cx="6858690" cy="2931638"/>
          </a:xfrm>
        </p:grpSpPr>
        <p:cxnSp>
          <p:nvCxnSpPr>
            <p:cNvPr id="10" name="Elbow Connector 9"/>
            <p:cNvCxnSpPr/>
            <p:nvPr/>
          </p:nvCxnSpPr>
          <p:spPr>
            <a:xfrm flipV="1">
              <a:off x="1982709" y="1276538"/>
              <a:ext cx="539508" cy="997164"/>
            </a:xfrm>
            <a:prstGeom prst="bentConnector3">
              <a:avLst/>
            </a:prstGeom>
            <a:ln w="38100">
              <a:tailEnd type="triangle"/>
            </a:ln>
          </p:spPr>
          <p:style>
            <a:lnRef idx="3">
              <a:schemeClr val="dk1"/>
            </a:lnRef>
            <a:fillRef idx="0">
              <a:schemeClr val="dk1"/>
            </a:fillRef>
            <a:effectRef idx="2">
              <a:schemeClr val="dk1"/>
            </a:effectRef>
            <a:fontRef idx="minor">
              <a:schemeClr val="tx1"/>
            </a:fontRef>
          </p:style>
        </p:cxnSp>
        <p:grpSp>
          <p:nvGrpSpPr>
            <p:cNvPr id="12" name="Group 11"/>
            <p:cNvGrpSpPr/>
            <p:nvPr/>
          </p:nvGrpSpPr>
          <p:grpSpPr>
            <a:xfrm>
              <a:off x="0" y="0"/>
              <a:ext cx="6858690" cy="2931638"/>
              <a:chOff x="0" y="0"/>
              <a:chExt cx="6858690" cy="2931638"/>
            </a:xfrm>
          </p:grpSpPr>
          <p:grpSp>
            <p:nvGrpSpPr>
              <p:cNvPr id="13" name="Group 12"/>
              <p:cNvGrpSpPr/>
              <p:nvPr/>
            </p:nvGrpSpPr>
            <p:grpSpPr>
              <a:xfrm>
                <a:off x="0" y="0"/>
                <a:ext cx="6858690" cy="2651374"/>
                <a:chOff x="0" y="0"/>
                <a:chExt cx="6858690" cy="2651374"/>
              </a:xfrm>
            </p:grpSpPr>
            <p:sp>
              <p:nvSpPr>
                <p:cNvPr id="15" name="Rectangle 14"/>
                <p:cNvSpPr/>
                <p:nvPr/>
              </p:nvSpPr>
              <p:spPr>
                <a:xfrm>
                  <a:off x="2560320" y="174929"/>
                  <a:ext cx="1511300" cy="2359941"/>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Times New Roman" panose="02020603050405020304" pitchFamily="18" charset="0"/>
                    </a:rPr>
                    <a:t>CONTROLLER UNIT </a:t>
                  </a:r>
                  <a:endParaRPr lang="en-IN" sz="1200">
                    <a:effectLst/>
                    <a:latin typeface="Times New Roman" panose="02020603050405020304" pitchFamily="18" charset="0"/>
                    <a:ea typeface="Times New Roman" panose="02020603050405020304" pitchFamily="18" charset="0"/>
                  </a:endParaRPr>
                </a:p>
              </p:txBody>
            </p:sp>
            <p:pic>
              <p:nvPicPr>
                <p:cNvPr id="16" name="Picture 15" descr="Computers with human brain cells could soon be a reality"/>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19270"/>
                  <a:ext cx="1149350" cy="920750"/>
                </a:xfrm>
                <a:prstGeom prst="rect">
                  <a:avLst/>
                </a:prstGeom>
                <a:noFill/>
                <a:ln>
                  <a:noFill/>
                </a:ln>
              </p:spPr>
            </p:pic>
            <p:pic>
              <p:nvPicPr>
                <p:cNvPr id="17" name="Picture 16" descr="Communicating with the Mind: Senior Design Project Developed to Help  Disabled People Express Their Thoughts - Khalifa University"/>
                <p:cNvPicPr>
                  <a:picLocks noChangeAspect="1"/>
                </p:cNvPicPr>
                <p:nvPr/>
              </p:nvPicPr>
              <p:blipFill rotWithShape="1">
                <a:blip r:embed="rId3" cstate="print">
                  <a:extLst>
                    <a:ext uri="{28A0092B-C50C-407E-A947-70E740481C1C}">
                      <a14:useLocalDpi xmlns:a14="http://schemas.microsoft.com/office/drawing/2010/main" val="0"/>
                    </a:ext>
                  </a:extLst>
                </a:blip>
                <a:srcRect l="15889" t="42174" r="57362" b="12682"/>
                <a:stretch/>
              </p:blipFill>
              <p:spPr bwMode="auto">
                <a:xfrm>
                  <a:off x="985962" y="230588"/>
                  <a:ext cx="1485900" cy="965200"/>
                </a:xfrm>
                <a:prstGeom prst="rect">
                  <a:avLst/>
                </a:prstGeom>
                <a:noFill/>
                <a:ln>
                  <a:noFill/>
                </a:ln>
                <a:extLst>
                  <a:ext uri="{53640926-AAD7-44D8-BBD7-CCE9431645EC}">
                    <a14:shadowObscured xmlns:a14="http://schemas.microsoft.com/office/drawing/2010/main"/>
                  </a:ext>
                </a:extLst>
              </p:spPr>
            </p:pic>
            <p:pic>
              <p:nvPicPr>
                <p:cNvPr id="18" name="Picture 17" descr="APTECHDEALS Sensor Module Gas Detector Sensor Alcohol Detection Sensor for  Arduino Electronic Components Electronic Hobby Kit Price in India - Buy  APTECHDEALS Sensor Module Gas Detector Sensor Alcohol Detection Sensor for  Arduino"/>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210007">
                  <a:off x="1359673" y="1916264"/>
                  <a:ext cx="660400" cy="730885"/>
                </a:xfrm>
                <a:prstGeom prst="rect">
                  <a:avLst/>
                </a:prstGeom>
                <a:noFill/>
                <a:ln>
                  <a:noFill/>
                </a:ln>
              </p:spPr>
            </p:pic>
            <p:pic>
              <p:nvPicPr>
                <p:cNvPr id="19" name="Picture 18" descr="LCD Digital Police Breath Breathalyzer Test Alcohol Tester Analyzer  Detector At-6000 Blowing Type Drunk Driving Portable Mini Breath Alcohol  Tester : Amazon.co.uk: Automotive"/>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0101" y="1971924"/>
                  <a:ext cx="679450" cy="679450"/>
                </a:xfrm>
                <a:prstGeom prst="rect">
                  <a:avLst/>
                </a:prstGeom>
                <a:noFill/>
                <a:ln>
                  <a:noFill/>
                </a:ln>
              </p:spPr>
            </p:pic>
            <p:cxnSp>
              <p:nvCxnSpPr>
                <p:cNvPr id="20" name="Straight Arrow Connector 19"/>
                <p:cNvCxnSpPr/>
                <p:nvPr/>
              </p:nvCxnSpPr>
              <p:spPr>
                <a:xfrm>
                  <a:off x="1025718" y="2274073"/>
                  <a:ext cx="4064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1" name="Text Box 37"/>
                <p:cNvSpPr txBox="1"/>
                <p:nvPr/>
              </p:nvSpPr>
              <p:spPr>
                <a:xfrm>
                  <a:off x="143123" y="1598212"/>
                  <a:ext cx="1789043" cy="414959"/>
                </a:xfrm>
                <a:prstGeom prst="rect">
                  <a:avLst/>
                </a:prstGeom>
                <a:no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50" b="1" dirty="0" smtClean="0">
                      <a:solidFill>
                        <a:srgbClr val="202124"/>
                      </a:solidFill>
                      <a:effectLst/>
                      <a:latin typeface="Times New Roman" panose="02020603050405020304" pitchFamily="18" charset="0"/>
                      <a:ea typeface="Times New Roman" panose="02020603050405020304" pitchFamily="18" charset="0"/>
                    </a:rPr>
                    <a:t>ALCOHOL DETECTOR </a:t>
                  </a:r>
                  <a:endParaRPr lang="en-IN" sz="2000" dirty="0">
                    <a:effectLst/>
                    <a:latin typeface="Times New Roman" panose="02020603050405020304" pitchFamily="18" charset="0"/>
                    <a:ea typeface="Times New Roman" panose="02020603050405020304" pitchFamily="18" charset="0"/>
                  </a:endParaRPr>
                </a:p>
              </p:txBody>
            </p:sp>
            <p:pic>
              <p:nvPicPr>
                <p:cNvPr id="22" name="Picture 21" descr="Piezo-Electric Pulse Transducer® and EMG electrodes mounted on the neck...  | Download Scientific Diagram"/>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52445" y="0"/>
                  <a:ext cx="1706245" cy="1083945"/>
                </a:xfrm>
                <a:prstGeom prst="rect">
                  <a:avLst/>
                </a:prstGeom>
                <a:noFill/>
                <a:ln>
                  <a:noFill/>
                </a:ln>
              </p:spPr>
            </p:pic>
            <p:pic>
              <p:nvPicPr>
                <p:cNvPr id="23" name="Picture 22" descr="Communicating with the Mind: Senior Design Project Developed to Help  Disabled People Express Their Thoughts - Khalifa University"/>
                <p:cNvPicPr>
                  <a:picLocks noChangeAspect="1"/>
                </p:cNvPicPr>
                <p:nvPr/>
              </p:nvPicPr>
              <p:blipFill rotWithShape="1">
                <a:blip r:embed="rId3" cstate="print">
                  <a:extLst>
                    <a:ext uri="{28A0092B-C50C-407E-A947-70E740481C1C}">
                      <a14:useLocalDpi xmlns:a14="http://schemas.microsoft.com/office/drawing/2010/main" val="0"/>
                    </a:ext>
                  </a:extLst>
                </a:blip>
                <a:srcRect l="15889" t="51844" r="57362" b="12682"/>
                <a:stretch/>
              </p:blipFill>
              <p:spPr bwMode="auto">
                <a:xfrm flipH="1">
                  <a:off x="4198289" y="278296"/>
                  <a:ext cx="962025" cy="758190"/>
                </a:xfrm>
                <a:prstGeom prst="rect">
                  <a:avLst/>
                </a:prstGeom>
                <a:noFill/>
                <a:ln>
                  <a:noFill/>
                </a:ln>
                <a:extLst>
                  <a:ext uri="{53640926-AAD7-44D8-BBD7-CCE9431645EC}">
                    <a14:shadowObscured xmlns:a14="http://schemas.microsoft.com/office/drawing/2010/main"/>
                  </a:ext>
                </a:extLst>
              </p:spPr>
            </p:pic>
            <p:cxnSp>
              <p:nvCxnSpPr>
                <p:cNvPr id="24" name="Elbow Connector 23"/>
                <p:cNvCxnSpPr/>
                <p:nvPr/>
              </p:nvCxnSpPr>
              <p:spPr>
                <a:xfrm>
                  <a:off x="4071068" y="1645920"/>
                  <a:ext cx="714541" cy="882263"/>
                </a:xfrm>
                <a:prstGeom prst="bentConnector3">
                  <a:avLst/>
                </a:prstGeom>
                <a:ln w="38100">
                  <a:tailEnd type="triangle"/>
                </a:ln>
              </p:spPr>
              <p:style>
                <a:lnRef idx="3">
                  <a:schemeClr val="accent1"/>
                </a:lnRef>
                <a:fillRef idx="0">
                  <a:schemeClr val="accent1"/>
                </a:fillRef>
                <a:effectRef idx="2">
                  <a:schemeClr val="accent1"/>
                </a:effectRef>
                <a:fontRef idx="minor">
                  <a:schemeClr val="tx1"/>
                </a:fontRef>
              </p:style>
            </p:cxnSp>
          </p:grpSp>
          <p:sp>
            <p:nvSpPr>
              <p:cNvPr id="14" name="Text Box 42"/>
              <p:cNvSpPr txBox="1"/>
              <p:nvPr/>
            </p:nvSpPr>
            <p:spPr>
              <a:xfrm>
                <a:off x="4888871" y="2136618"/>
                <a:ext cx="1693545" cy="79502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Times New Roman" panose="02020603050405020304" pitchFamily="18" charset="0"/>
                  </a:rPr>
                  <a:t>INDICATION </a:t>
                </a:r>
                <a:endParaRPr lang="en-IN" sz="1200">
                  <a:effectLst/>
                  <a:latin typeface="Times New Roman" panose="02020603050405020304" pitchFamily="18" charset="0"/>
                  <a:ea typeface="Times New Roman" panose="02020603050405020304" pitchFamily="18" charset="0"/>
                </a:endParaRPr>
              </a:p>
              <a:p>
                <a:pPr algn="ctr">
                  <a:spcAft>
                    <a:spcPts val="0"/>
                  </a:spcAft>
                </a:pPr>
                <a:r>
                  <a:rPr lang="en-US" sz="1200">
                    <a:effectLst/>
                    <a:latin typeface="Times New Roman" panose="02020603050405020304" pitchFamily="18" charset="0"/>
                    <a:ea typeface="Times New Roman" panose="02020603050405020304" pitchFamily="18" charset="0"/>
                  </a:rPr>
                  <a:t>&amp;</a:t>
                </a:r>
                <a:endParaRPr lang="en-IN" sz="1200">
                  <a:effectLst/>
                  <a:latin typeface="Times New Roman" panose="02020603050405020304" pitchFamily="18" charset="0"/>
                  <a:ea typeface="Times New Roman" panose="02020603050405020304" pitchFamily="18" charset="0"/>
                </a:endParaRPr>
              </a:p>
              <a:p>
                <a:pPr algn="ctr">
                  <a:spcAft>
                    <a:spcPts val="0"/>
                  </a:spcAft>
                </a:pPr>
                <a:r>
                  <a:rPr lang="en-US" sz="1200">
                    <a:effectLst/>
                    <a:latin typeface="Times New Roman" panose="02020603050405020304" pitchFamily="18" charset="0"/>
                    <a:ea typeface="Times New Roman" panose="02020603050405020304" pitchFamily="18" charset="0"/>
                  </a:rPr>
                  <a:t>IGNISION UNIT OF BIKE</a:t>
                </a:r>
                <a:endParaRPr lang="en-IN" sz="1200">
                  <a:effectLst/>
                  <a:latin typeface="Times New Roman" panose="02020603050405020304" pitchFamily="18" charset="0"/>
                  <a:ea typeface="Times New Roman" panose="02020603050405020304" pitchFamily="18" charset="0"/>
                </a:endParaRPr>
              </a:p>
            </p:txBody>
          </p:sp>
        </p:grpSp>
      </p:grpSp>
    </p:spTree>
    <p:extLst>
      <p:ext uri="{BB962C8B-B14F-4D97-AF65-F5344CB8AC3E}">
        <p14:creationId xmlns:p14="http://schemas.microsoft.com/office/powerpoint/2010/main" val="15358298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294FD4B-94CE-84DA-A723-5FECEF6544C5}"/>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F628D732-788F-9942-4110-43854334436D}"/>
              </a:ext>
            </a:extLst>
          </p:cNvPr>
          <p:cNvCxnSpPr/>
          <p:nvPr/>
        </p:nvCxnSpPr>
        <p:spPr>
          <a:xfrm>
            <a:off x="20267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6F352358-7173-2B34-DE10-DA368AA955D4}"/>
              </a:ext>
            </a:extLst>
          </p:cNvPr>
          <p:cNvSpPr txBox="1"/>
          <p:nvPr/>
        </p:nvSpPr>
        <p:spPr>
          <a:xfrm>
            <a:off x="461913" y="6458929"/>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11" name="TextBox 10">
            <a:extLst>
              <a:ext uri="{FF2B5EF4-FFF2-40B4-BE49-F238E27FC236}">
                <a16:creationId xmlns:a16="http://schemas.microsoft.com/office/drawing/2014/main" id="{B4FBDFD6-9F42-46E6-E32D-6CF7772AB99F}"/>
              </a:ext>
            </a:extLst>
          </p:cNvPr>
          <p:cNvSpPr txBox="1"/>
          <p:nvPr/>
        </p:nvSpPr>
        <p:spPr>
          <a:xfrm>
            <a:off x="461913" y="135176"/>
            <a:ext cx="4477732"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BLOCK DIAGRAM</a:t>
            </a:r>
          </a:p>
        </p:txBody>
      </p:sp>
      <p:sp>
        <p:nvSpPr>
          <p:cNvPr id="24" name="Rectangle 23">
            <a:extLst>
              <a:ext uri="{FF2B5EF4-FFF2-40B4-BE49-F238E27FC236}">
                <a16:creationId xmlns:a16="http://schemas.microsoft.com/office/drawing/2014/main" id="{3BC962E5-3EBC-1A05-0C78-3E653219A3BA}"/>
              </a:ext>
            </a:extLst>
          </p:cNvPr>
          <p:cNvSpPr/>
          <p:nvPr/>
        </p:nvSpPr>
        <p:spPr>
          <a:xfrm>
            <a:off x="416194" y="2113392"/>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22"/>
          <p:cNvPicPr/>
          <p:nvPr/>
        </p:nvPicPr>
        <p:blipFill>
          <a:blip r:embed="rId2">
            <a:extLst>
              <a:ext uri="{28A0092B-C50C-407E-A947-70E740481C1C}">
                <a14:useLocalDpi xmlns:a14="http://schemas.microsoft.com/office/drawing/2010/main" val="0"/>
              </a:ext>
            </a:extLst>
          </a:blip>
          <a:srcRect/>
          <a:stretch>
            <a:fillRect/>
          </a:stretch>
        </p:blipFill>
        <p:spPr bwMode="auto">
          <a:xfrm>
            <a:off x="1360967" y="925033"/>
            <a:ext cx="6177517" cy="4647890"/>
          </a:xfrm>
          <a:prstGeom prst="rect">
            <a:avLst/>
          </a:prstGeom>
          <a:noFill/>
        </p:spPr>
      </p:pic>
    </p:spTree>
    <p:extLst>
      <p:ext uri="{BB962C8B-B14F-4D97-AF65-F5344CB8AC3E}">
        <p14:creationId xmlns:p14="http://schemas.microsoft.com/office/powerpoint/2010/main" val="6206269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18E89-AAE2-FC5A-B1D2-D8A758E004AB}"/>
              </a:ext>
            </a:extLst>
          </p:cNvPr>
          <p:cNvSpPr>
            <a:spLocks noGrp="1"/>
          </p:cNvSpPr>
          <p:nvPr>
            <p:ph type="title"/>
          </p:nvPr>
        </p:nvSpPr>
        <p:spPr>
          <a:xfrm>
            <a:off x="288758" y="834572"/>
            <a:ext cx="2521819" cy="435963"/>
          </a:xfrm>
        </p:spPr>
        <p:txBody>
          <a:bodyPr>
            <a:normAutofit fontScale="90000"/>
          </a:bodyPr>
          <a:lstStyle/>
          <a:p>
            <a:r>
              <a:rPr lang="en-US" sz="2000" b="1" dirty="0">
                <a:latin typeface="Times New Roman" panose="02020603050405020304" pitchFamily="18" charset="0"/>
                <a:cs typeface="Times New Roman" panose="02020603050405020304" pitchFamily="18" charset="0"/>
              </a:rPr>
              <a:t/>
            </a:r>
            <a:br>
              <a:rPr lang="en-US" sz="2000" b="1" dirty="0">
                <a:latin typeface="Times New Roman" panose="02020603050405020304" pitchFamily="18" charset="0"/>
                <a:cs typeface="Times New Roman" panose="02020603050405020304" pitchFamily="18" charset="0"/>
              </a:rPr>
            </a:br>
            <a:endParaRPr lang="en-IN"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6D7809-A590-35DE-3676-24BC82C06D55}"/>
              </a:ext>
            </a:extLst>
          </p:cNvPr>
          <p:cNvSpPr>
            <a:spLocks noGrp="1"/>
          </p:cNvSpPr>
          <p:nvPr>
            <p:ph type="body" idx="1"/>
          </p:nvPr>
        </p:nvSpPr>
        <p:spPr>
          <a:xfrm>
            <a:off x="288758" y="1454817"/>
            <a:ext cx="8652566" cy="3129362"/>
          </a:xfrm>
        </p:spPr>
        <p:txBody>
          <a:bodyPr>
            <a:noAutofit/>
          </a:bodyPr>
          <a:lstStyle/>
          <a:p>
            <a:pPr algn="just"/>
            <a:r>
              <a:rPr lang="en-IN" sz="1800" b="0" i="0" dirty="0">
                <a:effectLst/>
                <a:latin typeface="Times New Roman" panose="02020603050405020304" pitchFamily="18" charset="0"/>
                <a:cs typeface="Times New Roman" panose="02020603050405020304" pitchFamily="18" charset="0"/>
              </a:rPr>
              <a:t>         MEMS, or Micro Electro-Mechanical System, is a chip-based technology where sensors are composed of a suspended mass between a pair of capacitive plates. When the sensor is tilted, a difference in electrical potential is created by this suspended mass.</a:t>
            </a:r>
          </a:p>
          <a:p>
            <a:pPr marL="0" indent="0" algn="just">
              <a:buNone/>
            </a:pPr>
            <a:r>
              <a:rPr lang="en-US" sz="1800" b="0" i="0" dirty="0">
                <a:effectLst/>
                <a:latin typeface="Times New Roman" panose="02020603050405020304" pitchFamily="18" charset="0"/>
                <a:cs typeface="Times New Roman" panose="02020603050405020304" pitchFamily="18" charset="0"/>
              </a:rPr>
              <a:t>         Some examples of current MEMS devices include </a:t>
            </a:r>
            <a:r>
              <a:rPr lang="en-US" sz="1800" b="1" i="0" dirty="0">
                <a:effectLst/>
                <a:latin typeface="Times New Roman" panose="02020603050405020304" pitchFamily="18" charset="0"/>
                <a:cs typeface="Times New Roman" panose="02020603050405020304" pitchFamily="18" charset="0"/>
              </a:rPr>
              <a:t>accelerometers for airbag sensors, inkjet printer heads, computer disk drive heads, projection display chips, blood pressure sensors, optical switches, microvalves, biosensors</a:t>
            </a:r>
            <a:r>
              <a:rPr lang="en-US" sz="1800" b="0" i="0" dirty="0">
                <a:effectLst/>
                <a:latin typeface="Times New Roman" panose="02020603050405020304" pitchFamily="18" charset="0"/>
                <a:cs typeface="Times New Roman" panose="02020603050405020304" pitchFamily="18" charset="0"/>
              </a:rPr>
              <a:t> and many other products that are all manufactured in high commercial volumes.</a:t>
            </a:r>
            <a:endParaRPr lang="en-US" sz="18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C294FD4B-94CE-84DA-A723-5FECEF6544C5}"/>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F628D732-788F-9942-4110-43854334436D}"/>
              </a:ext>
            </a:extLst>
          </p:cNvPr>
          <p:cNvCxnSpPr/>
          <p:nvPr/>
        </p:nvCxnSpPr>
        <p:spPr>
          <a:xfrm>
            <a:off x="20267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6F352358-7173-2B34-DE10-DA368AA955D4}"/>
              </a:ext>
            </a:extLst>
          </p:cNvPr>
          <p:cNvSpPr txBox="1"/>
          <p:nvPr/>
        </p:nvSpPr>
        <p:spPr>
          <a:xfrm>
            <a:off x="461913" y="6458929"/>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11" name="TextBox 10">
            <a:extLst>
              <a:ext uri="{FF2B5EF4-FFF2-40B4-BE49-F238E27FC236}">
                <a16:creationId xmlns:a16="http://schemas.microsoft.com/office/drawing/2014/main" id="{B4FBDFD6-9F42-46E6-E32D-6CF7772AB99F}"/>
              </a:ext>
            </a:extLst>
          </p:cNvPr>
          <p:cNvSpPr txBox="1"/>
          <p:nvPr/>
        </p:nvSpPr>
        <p:spPr>
          <a:xfrm>
            <a:off x="137309" y="132796"/>
            <a:ext cx="4477732" cy="369332"/>
          </a:xfrm>
          <a:prstGeom prst="rect">
            <a:avLst/>
          </a:prstGeom>
          <a:noFill/>
        </p:spPr>
        <p:txBody>
          <a:bodyPr wrap="square" rtlCol="0">
            <a:spAutoFit/>
          </a:bodyPr>
          <a:lstStyle/>
          <a:p>
            <a:r>
              <a:rPr lang="en-IN"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MEMS SENSOR:</a:t>
            </a:r>
          </a:p>
        </p:txBody>
      </p:sp>
      <p:pic>
        <p:nvPicPr>
          <p:cNvPr id="1026" name="Picture 2" descr="MEMS Sensor: Working Principle, Types, Advantages &amp; Its ...">
            <a:extLst>
              <a:ext uri="{FF2B5EF4-FFF2-40B4-BE49-F238E27FC236}">
                <a16:creationId xmlns:a16="http://schemas.microsoft.com/office/drawing/2014/main" id="{4A7CC71D-4239-F500-61F7-F229B68A5DB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05997" y="3649493"/>
            <a:ext cx="3881712" cy="28094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MEMS Accelerometer Gyroscope Magnetometer Work &amp; Arduino ...">
            <a:extLst>
              <a:ext uri="{FF2B5EF4-FFF2-40B4-BE49-F238E27FC236}">
                <a16:creationId xmlns:a16="http://schemas.microsoft.com/office/drawing/2014/main" id="{194C8183-C34E-0EDB-BD0C-EB0583A0194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3908" y="4289319"/>
            <a:ext cx="2519360" cy="1529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6430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B28A84B-B2CB-37AD-07EC-CB8E5B991670}"/>
              </a:ext>
            </a:extLst>
          </p:cNvPr>
          <p:cNvSpPr>
            <a:spLocks noGrp="1"/>
          </p:cNvSpPr>
          <p:nvPr>
            <p:ph type="title"/>
          </p:nvPr>
        </p:nvSpPr>
        <p:spPr>
          <a:xfrm>
            <a:off x="218385" y="747260"/>
            <a:ext cx="8296965" cy="552191"/>
          </a:xfrm>
        </p:spPr>
        <p:txBody>
          <a:bodyPr>
            <a:normAutofit fontScale="90000"/>
          </a:bodyPr>
          <a:lstStyle/>
          <a:p>
            <a:r>
              <a:rPr lang="en-US" sz="2000" b="1" dirty="0">
                <a:latin typeface="Times New Roman" panose="02020603050405020304" pitchFamily="18" charset="0"/>
                <a:cs typeface="Times New Roman" panose="02020603050405020304" pitchFamily="18" charset="0"/>
              </a:rPr>
              <a:t/>
            </a:r>
            <a:br>
              <a:rPr lang="en-US" sz="2000" b="1" dirty="0">
                <a:latin typeface="Times New Roman" panose="02020603050405020304" pitchFamily="18" charset="0"/>
                <a:cs typeface="Times New Roman" panose="02020603050405020304" pitchFamily="18" charset="0"/>
              </a:rPr>
            </a:br>
            <a:endParaRPr lang="en-IN" sz="2000" b="1"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93A01FFB-F3EE-699F-1B96-6164B7276FCF}"/>
              </a:ext>
            </a:extLst>
          </p:cNvPr>
          <p:cNvSpPr>
            <a:spLocks noGrp="1"/>
          </p:cNvSpPr>
          <p:nvPr>
            <p:ph idx="1"/>
          </p:nvPr>
        </p:nvSpPr>
        <p:spPr>
          <a:xfrm>
            <a:off x="218385" y="940782"/>
            <a:ext cx="8722939" cy="5236182"/>
          </a:xfrm>
        </p:spPr>
        <p:txBody>
          <a:bodyPr>
            <a:normAutofit/>
          </a:bodyPr>
          <a:lstStyle/>
          <a:p>
            <a:pPr algn="just">
              <a:buFont typeface="Wingdings" panose="05000000000000000000" pitchFamily="2" charset="2"/>
              <a:buChar char="Ø"/>
            </a:pPr>
            <a:r>
              <a:rPr lang="en-US" sz="1800" b="0" i="0" dirty="0">
                <a:solidFill>
                  <a:srgbClr val="202124"/>
                </a:solidFill>
                <a:effectLst/>
                <a:latin typeface="Times New Roman" panose="02020603050405020304" pitchFamily="18" charset="0"/>
                <a:cs typeface="Times New Roman" panose="02020603050405020304" pitchFamily="18" charset="0"/>
              </a:rPr>
              <a:t>A pulse wave is the change in the volume of a blood vessel that occurs when the heart pumps blood, and </a:t>
            </a:r>
            <a:r>
              <a:rPr lang="en-US" sz="1800" b="1" i="0" dirty="0">
                <a:solidFill>
                  <a:srgbClr val="202124"/>
                </a:solidFill>
                <a:effectLst/>
                <a:latin typeface="Times New Roman" panose="02020603050405020304" pitchFamily="18" charset="0"/>
                <a:cs typeface="Times New Roman" panose="02020603050405020304" pitchFamily="18" charset="0"/>
              </a:rPr>
              <a:t>a detector that monitors this volume change</a:t>
            </a:r>
            <a:r>
              <a:rPr lang="en-US" sz="1800" b="0" i="0" dirty="0">
                <a:solidFill>
                  <a:srgbClr val="202124"/>
                </a:solidFill>
                <a:effectLst/>
                <a:latin typeface="Times New Roman" panose="02020603050405020304" pitchFamily="18" charset="0"/>
                <a:cs typeface="Times New Roman" panose="02020603050405020304" pitchFamily="18" charset="0"/>
              </a:rPr>
              <a:t> is called a pulse sensor.</a:t>
            </a:r>
          </a:p>
          <a:p>
            <a:pPr algn="just">
              <a:buFont typeface="Wingdings" panose="05000000000000000000" pitchFamily="2" charset="2"/>
              <a:buChar char="Ø"/>
            </a:pPr>
            <a:r>
              <a:rPr lang="en-US" sz="1800" dirty="0">
                <a:solidFill>
                  <a:srgbClr val="202124"/>
                </a:solidFill>
                <a:latin typeface="Times New Roman" panose="02020603050405020304" pitchFamily="18" charset="0"/>
                <a:cs typeface="Times New Roman" panose="02020603050405020304" pitchFamily="18" charset="0"/>
              </a:rPr>
              <a:t>To </a:t>
            </a:r>
            <a:r>
              <a:rPr lang="en-US" sz="1800" b="0" i="0" dirty="0">
                <a:solidFill>
                  <a:srgbClr val="202124"/>
                </a:solidFill>
                <a:effectLst/>
                <a:latin typeface="Times New Roman" panose="02020603050405020304" pitchFamily="18" charset="0"/>
                <a:cs typeface="Times New Roman" panose="02020603050405020304" pitchFamily="18" charset="0"/>
              </a:rPr>
              <a:t>Knowing the heart rate data is very helpful while doing exercises, actively studying, etc. But </a:t>
            </a:r>
            <a:r>
              <a:rPr lang="en-US" sz="1800" b="1" i="0" dirty="0">
                <a:solidFill>
                  <a:srgbClr val="202124"/>
                </a:solidFill>
                <a:effectLst/>
                <a:latin typeface="Times New Roman" panose="02020603050405020304" pitchFamily="18" charset="0"/>
                <a:cs typeface="Times New Roman" panose="02020603050405020304" pitchFamily="18" charset="0"/>
              </a:rPr>
              <a:t>measuring heart rate is a difficult problem</a:t>
            </a:r>
            <a:r>
              <a:rPr lang="en-US" sz="1800" b="0" i="0" dirty="0">
                <a:solidFill>
                  <a:srgbClr val="202124"/>
                </a:solidFill>
                <a:effectLst/>
                <a:latin typeface="Times New Roman" panose="02020603050405020304" pitchFamily="18" charset="0"/>
                <a:cs typeface="Times New Roman" panose="02020603050405020304" pitchFamily="18" charset="0"/>
              </a:rPr>
              <a:t>. So, a pulse sensor is used to overcome this problem.</a:t>
            </a:r>
            <a:endParaRPr lang="en-IN" sz="18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C294FD4B-94CE-84DA-A723-5FECEF6544C5}"/>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F628D732-788F-9942-4110-43854334436D}"/>
              </a:ext>
            </a:extLst>
          </p:cNvPr>
          <p:cNvCxnSpPr/>
          <p:nvPr/>
        </p:nvCxnSpPr>
        <p:spPr>
          <a:xfrm>
            <a:off x="20267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6F352358-7173-2B34-DE10-DA368AA955D4}"/>
              </a:ext>
            </a:extLst>
          </p:cNvPr>
          <p:cNvSpPr txBox="1"/>
          <p:nvPr/>
        </p:nvSpPr>
        <p:spPr>
          <a:xfrm>
            <a:off x="461913" y="6458929"/>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11" name="TextBox 10">
            <a:extLst>
              <a:ext uri="{FF2B5EF4-FFF2-40B4-BE49-F238E27FC236}">
                <a16:creationId xmlns:a16="http://schemas.microsoft.com/office/drawing/2014/main" id="{B4FBDFD6-9F42-46E6-E32D-6CF7772AB99F}"/>
              </a:ext>
            </a:extLst>
          </p:cNvPr>
          <p:cNvSpPr txBox="1"/>
          <p:nvPr/>
        </p:nvSpPr>
        <p:spPr>
          <a:xfrm>
            <a:off x="202676" y="74424"/>
            <a:ext cx="4477732"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PULSE SENSOR</a:t>
            </a:r>
          </a:p>
        </p:txBody>
      </p:sp>
      <p:pic>
        <p:nvPicPr>
          <p:cNvPr id="2050" name="Picture 2" descr="Pulse sensor | Electronics Basics | ROHM">
            <a:extLst>
              <a:ext uri="{FF2B5EF4-FFF2-40B4-BE49-F238E27FC236}">
                <a16:creationId xmlns:a16="http://schemas.microsoft.com/office/drawing/2014/main" id="{4296FDF9-4BB7-35D8-7C05-43EB21486D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8004"/>
          <a:stretch/>
        </p:blipFill>
        <p:spPr bwMode="auto">
          <a:xfrm>
            <a:off x="4366867" y="3087681"/>
            <a:ext cx="4313207" cy="22229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Users\NITHISH KUMAR V R\AppData\Local\Microsoft\Windows\INetCache\Content.MSO\5EDFDA4A.tmp"/>
          <p:cNvPicPr/>
          <p:nvPr/>
        </p:nvPicPr>
        <p:blipFill rotWithShape="1">
          <a:blip r:embed="rId3">
            <a:extLst>
              <a:ext uri="{28A0092B-C50C-407E-A947-70E740481C1C}">
                <a14:useLocalDpi xmlns:a14="http://schemas.microsoft.com/office/drawing/2010/main" val="0"/>
              </a:ext>
            </a:extLst>
          </a:blip>
          <a:srcRect t="12872"/>
          <a:stretch/>
        </p:blipFill>
        <p:spPr bwMode="auto">
          <a:xfrm>
            <a:off x="461913" y="2852863"/>
            <a:ext cx="3333910" cy="316091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403680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03853-2589-4450-A78C-C52FF943D491}"/>
              </a:ext>
            </a:extLst>
          </p:cNvPr>
          <p:cNvSpPr>
            <a:spLocks noGrp="1"/>
          </p:cNvSpPr>
          <p:nvPr>
            <p:ph type="title"/>
          </p:nvPr>
        </p:nvSpPr>
        <p:spPr>
          <a:xfrm>
            <a:off x="218385" y="712751"/>
            <a:ext cx="8296965" cy="641595"/>
          </a:xfrm>
        </p:spPr>
        <p:txBody>
          <a:bodyPr>
            <a:normAutofit/>
          </a:bodyPr>
          <a:lstStyle/>
          <a:p>
            <a:r>
              <a:rPr lang="en-US" sz="2000" b="1" dirty="0">
                <a:latin typeface="Times New Roman" panose="02020603050405020304" pitchFamily="18" charset="0"/>
                <a:cs typeface="Times New Roman" panose="02020603050405020304" pitchFamily="18" charset="0"/>
              </a:rPr>
              <a:t/>
            </a:r>
            <a:br>
              <a:rPr lang="en-US" sz="2000" b="1" dirty="0">
                <a:latin typeface="Times New Roman" panose="02020603050405020304" pitchFamily="18" charset="0"/>
                <a:cs typeface="Times New Roman" panose="02020603050405020304" pitchFamily="18" charset="0"/>
              </a:rPr>
            </a:br>
            <a:endParaRPr lang="en-IN" sz="20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4B94042F-5153-BDCB-B1A0-832A4E4C1EBC}"/>
              </a:ext>
            </a:extLst>
          </p:cNvPr>
          <p:cNvSpPr>
            <a:spLocks noGrp="1"/>
          </p:cNvSpPr>
          <p:nvPr>
            <p:ph idx="1"/>
          </p:nvPr>
        </p:nvSpPr>
        <p:spPr>
          <a:xfrm>
            <a:off x="292484" y="1068750"/>
            <a:ext cx="8590450" cy="4351338"/>
          </a:xfrm>
        </p:spPr>
        <p:txBody>
          <a:bodyPr>
            <a:normAutofit/>
          </a:bodyPr>
          <a:lstStyle/>
          <a:p>
            <a:pPr algn="just">
              <a:buFont typeface="Wingdings" panose="05000000000000000000" pitchFamily="2" charset="2"/>
              <a:buChar char="Ø"/>
            </a:pPr>
            <a:r>
              <a:rPr lang="en-US" sz="1800" b="0" i="0" dirty="0">
                <a:solidFill>
                  <a:srgbClr val="202124"/>
                </a:solidFill>
                <a:effectLst/>
                <a:latin typeface="Times New Roman" panose="02020603050405020304" pitchFamily="18" charset="0"/>
                <a:cs typeface="Times New Roman" panose="02020603050405020304" pitchFamily="18" charset="0"/>
              </a:rPr>
              <a:t>The alcohol sensor is technically referred to as </a:t>
            </a:r>
            <a:r>
              <a:rPr lang="en-US" sz="1800" b="0" i="0" dirty="0">
                <a:solidFill>
                  <a:srgbClr val="040C28"/>
                </a:solidFill>
                <a:effectLst/>
                <a:latin typeface="Times New Roman" panose="02020603050405020304" pitchFamily="18" charset="0"/>
                <a:cs typeface="Times New Roman" panose="02020603050405020304" pitchFamily="18" charset="0"/>
              </a:rPr>
              <a:t>a MQ3 sensor which detects ethanol in the air</a:t>
            </a:r>
            <a:r>
              <a:rPr lang="en-US" sz="1800" b="0" i="0" dirty="0">
                <a:solidFill>
                  <a:srgbClr val="202124"/>
                </a:solidFill>
                <a:effectLst/>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1800" b="0" i="0" dirty="0">
                <a:solidFill>
                  <a:srgbClr val="202124"/>
                </a:solidFill>
                <a:effectLst/>
                <a:latin typeface="Times New Roman" panose="02020603050405020304" pitchFamily="18" charset="0"/>
                <a:cs typeface="Times New Roman" panose="02020603050405020304" pitchFamily="18" charset="0"/>
              </a:rPr>
              <a:t>When a drunk person breathes near the alcohol sensor it detects the ethanol in his breathe and provides an output based on alcohol concentration. </a:t>
            </a:r>
          </a:p>
          <a:p>
            <a:pPr algn="just">
              <a:buFont typeface="Wingdings" panose="05000000000000000000" pitchFamily="2" charset="2"/>
              <a:buChar char="Ø"/>
            </a:pPr>
            <a:r>
              <a:rPr lang="en-US" sz="1800" b="0" i="0" dirty="0">
                <a:solidFill>
                  <a:srgbClr val="202124"/>
                </a:solidFill>
                <a:effectLst/>
                <a:latin typeface="Times New Roman" panose="02020603050405020304" pitchFamily="18" charset="0"/>
                <a:cs typeface="Times New Roman" panose="02020603050405020304" pitchFamily="18" charset="0"/>
              </a:rPr>
              <a:t>If there is more alcohol concentration more LED's would lit. </a:t>
            </a:r>
          </a:p>
        </p:txBody>
      </p:sp>
      <p:cxnSp>
        <p:nvCxnSpPr>
          <p:cNvPr id="5" name="Straight Connector 4">
            <a:extLst>
              <a:ext uri="{FF2B5EF4-FFF2-40B4-BE49-F238E27FC236}">
                <a16:creationId xmlns:a16="http://schemas.microsoft.com/office/drawing/2014/main" id="{C294FD4B-94CE-84DA-A723-5FECEF6544C5}"/>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F628D732-788F-9942-4110-43854334436D}"/>
              </a:ext>
            </a:extLst>
          </p:cNvPr>
          <p:cNvCxnSpPr/>
          <p:nvPr/>
        </p:nvCxnSpPr>
        <p:spPr>
          <a:xfrm>
            <a:off x="20267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6F352358-7173-2B34-DE10-DA368AA955D4}"/>
              </a:ext>
            </a:extLst>
          </p:cNvPr>
          <p:cNvSpPr txBox="1"/>
          <p:nvPr/>
        </p:nvSpPr>
        <p:spPr>
          <a:xfrm>
            <a:off x="461913" y="6458929"/>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11" name="TextBox 10">
            <a:extLst>
              <a:ext uri="{FF2B5EF4-FFF2-40B4-BE49-F238E27FC236}">
                <a16:creationId xmlns:a16="http://schemas.microsoft.com/office/drawing/2014/main" id="{B4FBDFD6-9F42-46E6-E32D-6CF7772AB99F}"/>
              </a:ext>
            </a:extLst>
          </p:cNvPr>
          <p:cNvSpPr txBox="1"/>
          <p:nvPr/>
        </p:nvSpPr>
        <p:spPr>
          <a:xfrm>
            <a:off x="238027" y="82012"/>
            <a:ext cx="4925505" cy="369332"/>
          </a:xfrm>
          <a:prstGeom prst="rect">
            <a:avLst/>
          </a:prstGeom>
          <a:noFill/>
        </p:spPr>
        <p:txBody>
          <a:bodyPr wrap="square" rtlCol="0">
            <a:spAutoFit/>
          </a:bodyPr>
          <a:lstStyle/>
          <a:p>
            <a:r>
              <a:rPr lang="en-IN"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ALCOHOL SENSOR</a:t>
            </a:r>
          </a:p>
        </p:txBody>
      </p:sp>
      <p:pic>
        <p:nvPicPr>
          <p:cNvPr id="3074" name="Picture 2" descr="Image result for alcohol sensor">
            <a:extLst>
              <a:ext uri="{FF2B5EF4-FFF2-40B4-BE49-F238E27FC236}">
                <a16:creationId xmlns:a16="http://schemas.microsoft.com/office/drawing/2014/main" id="{7F9C6AB2-C33D-979B-37FA-5026DE245D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5001" y="3381154"/>
            <a:ext cx="2243070" cy="2294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9807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03853-2589-4450-A78C-C52FF943D491}"/>
              </a:ext>
            </a:extLst>
          </p:cNvPr>
          <p:cNvSpPr>
            <a:spLocks noGrp="1"/>
          </p:cNvSpPr>
          <p:nvPr>
            <p:ph type="title"/>
          </p:nvPr>
        </p:nvSpPr>
        <p:spPr>
          <a:xfrm>
            <a:off x="218385" y="712751"/>
            <a:ext cx="8296965" cy="641595"/>
          </a:xfrm>
        </p:spPr>
        <p:txBody>
          <a:bodyPr>
            <a:normAutofit/>
          </a:bodyPr>
          <a:lstStyle/>
          <a:p>
            <a:r>
              <a:rPr lang="en-US" sz="2000" b="1" dirty="0" smtClean="0">
                <a:latin typeface="Times New Roman" panose="02020603050405020304" pitchFamily="18" charset="0"/>
                <a:cs typeface="Times New Roman" panose="02020603050405020304" pitchFamily="18" charset="0"/>
              </a:rPr>
              <a:t/>
            </a:r>
            <a:br>
              <a:rPr lang="en-US" sz="2000" b="1" dirty="0" smtClean="0">
                <a:latin typeface="Times New Roman" panose="02020603050405020304" pitchFamily="18" charset="0"/>
                <a:cs typeface="Times New Roman" panose="02020603050405020304" pitchFamily="18" charset="0"/>
              </a:rPr>
            </a:br>
            <a:endParaRPr lang="en-IN" sz="20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4B94042F-5153-BDCB-B1A0-832A4E4C1EBC}"/>
              </a:ext>
            </a:extLst>
          </p:cNvPr>
          <p:cNvSpPr>
            <a:spLocks noGrp="1"/>
          </p:cNvSpPr>
          <p:nvPr>
            <p:ph idx="1"/>
          </p:nvPr>
        </p:nvSpPr>
        <p:spPr>
          <a:xfrm>
            <a:off x="202676" y="712751"/>
            <a:ext cx="8590450" cy="2423854"/>
          </a:xfrm>
        </p:spPr>
        <p:txBody>
          <a:bodyPr>
            <a:normAutofit/>
          </a:bodyPr>
          <a:lstStyle/>
          <a:p>
            <a:pPr algn="just"/>
            <a:r>
              <a:rPr lang="en-US" sz="2000" dirty="0" smtClean="0">
                <a:latin typeface="Times New Roman" panose="02020603050405020304" pitchFamily="18" charset="0"/>
                <a:cs typeface="Times New Roman" panose="02020603050405020304" pitchFamily="18" charset="0"/>
              </a:rPr>
              <a:t>If an end stop switch is fixed in a helmet to detect a fall, it can provide an additional safety feature by triggering an alert or notifying others when the rider experiences a fall or collision. Here's how such a setup could work:</a:t>
            </a:r>
            <a:endParaRPr lang="en-IN" sz="2000" b="1"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End stop switch installation: The end stop switch is securely mounted within the helmet, ideally in a position where it can detect sudden movements or impacts. This can be achieved by attaching the switch to the internal structure of the helmet or integrating it into the padding or lining.</a:t>
            </a:r>
            <a:endParaRPr lang="en-IN" sz="2000" b="1"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1400" b="0" i="0" dirty="0">
              <a:solidFill>
                <a:srgbClr val="202124"/>
              </a:solidFill>
              <a:effectLst/>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C294FD4B-94CE-84DA-A723-5FECEF6544C5}"/>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F628D732-788F-9942-4110-43854334436D}"/>
              </a:ext>
            </a:extLst>
          </p:cNvPr>
          <p:cNvCxnSpPr/>
          <p:nvPr/>
        </p:nvCxnSpPr>
        <p:spPr>
          <a:xfrm>
            <a:off x="20267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6F352358-7173-2B34-DE10-DA368AA955D4}"/>
              </a:ext>
            </a:extLst>
          </p:cNvPr>
          <p:cNvSpPr txBox="1"/>
          <p:nvPr/>
        </p:nvSpPr>
        <p:spPr>
          <a:xfrm>
            <a:off x="461913" y="6458929"/>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11" name="TextBox 10">
            <a:extLst>
              <a:ext uri="{FF2B5EF4-FFF2-40B4-BE49-F238E27FC236}">
                <a16:creationId xmlns:a16="http://schemas.microsoft.com/office/drawing/2014/main" id="{B4FBDFD6-9F42-46E6-E32D-6CF7772AB99F}"/>
              </a:ext>
            </a:extLst>
          </p:cNvPr>
          <p:cNvSpPr txBox="1"/>
          <p:nvPr/>
        </p:nvSpPr>
        <p:spPr>
          <a:xfrm>
            <a:off x="238027" y="82012"/>
            <a:ext cx="4925505" cy="369332"/>
          </a:xfrm>
          <a:prstGeom prst="rect">
            <a:avLst/>
          </a:prstGeom>
          <a:noFill/>
        </p:spPr>
        <p:txBody>
          <a:bodyPr wrap="square" rtlCol="0">
            <a:spAutoFit/>
          </a:bodyPr>
          <a:lstStyle/>
          <a:p>
            <a:r>
              <a:rPr lang="en-US"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END </a:t>
            </a:r>
            <a:r>
              <a:rPr lang="en-US"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STOP SWITCH</a:t>
            </a:r>
            <a:endPar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 name="Picture 9" descr="Buy 1pcs Mechanical Endstop Switch RepRap Mendel Prusa RAMPS v1.4 For 3D  Printer/CNC Online in India at Lowest Prices - Price in India - buysnip.com"/>
          <p:cNvPicPr/>
          <p:nvPr/>
        </p:nvPicPr>
        <p:blipFill rotWithShape="1">
          <a:blip r:embed="rId2" cstate="print">
            <a:extLst>
              <a:ext uri="{28A0092B-C50C-407E-A947-70E740481C1C}">
                <a14:useLocalDpi xmlns:a14="http://schemas.microsoft.com/office/drawing/2010/main" val="0"/>
              </a:ext>
            </a:extLst>
          </a:blip>
          <a:srcRect t="18366" b="28947"/>
          <a:stretch/>
        </p:blipFill>
        <p:spPr bwMode="auto">
          <a:xfrm>
            <a:off x="2288330" y="3312767"/>
            <a:ext cx="4157073" cy="244285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254203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1243" y="146178"/>
            <a:ext cx="7604401" cy="369332"/>
          </a:xfrm>
          <a:prstGeom prst="rect">
            <a:avLst/>
          </a:prstGeom>
          <a:noFill/>
        </p:spPr>
        <p:txBody>
          <a:bodyPr wrap="square" rtlCol="0">
            <a:spAutoFit/>
          </a:bodyPr>
          <a:lstStyle/>
          <a:p>
            <a:r>
              <a:rPr lang="en-US"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LCD</a:t>
            </a:r>
            <a:endParaRPr lang="en-IN"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pic>
        <p:nvPicPr>
          <p:cNvPr id="9" name="Picture 2" descr="16X2 LCD"/>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5060" y="2570154"/>
            <a:ext cx="4018383" cy="256794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71243" y="809550"/>
            <a:ext cx="7946441" cy="2077492"/>
          </a:xfrm>
          <a:prstGeom prst="rect">
            <a:avLst/>
          </a:prstGeom>
          <a:noFill/>
        </p:spPr>
        <p:txBody>
          <a:bodyPr wrap="square" rtlCol="0">
            <a:spAutoFit/>
          </a:bodyPr>
          <a:lstStyle/>
          <a:p>
            <a:pPr algn="just">
              <a:lnSpc>
                <a:spcPct val="150000"/>
              </a:lnSpc>
            </a:pPr>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liquid crystal display (LCD) panel is </a:t>
            </a:r>
            <a:r>
              <a:rPr lang="en-US" b="1" dirty="0">
                <a:latin typeface="Times New Roman" panose="02020603050405020304" pitchFamily="18" charset="0"/>
                <a:cs typeface="Times New Roman" panose="02020603050405020304" pitchFamily="18" charset="0"/>
              </a:rPr>
              <a:t>designed to project on-screen information of a microcomputer onto a larger screen with the aid of a standard overhead </a:t>
            </a:r>
            <a:r>
              <a:rPr lang="en-US" b="1" dirty="0" smtClean="0">
                <a:latin typeface="Times New Roman" panose="02020603050405020304" pitchFamily="18" charset="0"/>
                <a:cs typeface="Times New Roman" panose="02020603050405020304" pitchFamily="18" charset="0"/>
              </a:rPr>
              <a:t>projector</a:t>
            </a:r>
          </a:p>
          <a:p>
            <a:pPr algn="just">
              <a:lnSpc>
                <a:spcPct val="150000"/>
              </a:lnSpc>
            </a:pPr>
            <a:endParaRPr lang="en-US" sz="1600" b="1"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nvPr>
        </p:nvGraphicFramePr>
        <p:xfrm>
          <a:off x="4273443" y="2575731"/>
          <a:ext cx="4469741" cy="3133160"/>
        </p:xfrm>
        <a:graphic>
          <a:graphicData uri="http://schemas.openxmlformats.org/drawingml/2006/table">
            <a:tbl>
              <a:tblPr/>
              <a:tblGrid>
                <a:gridCol w="1753177">
                  <a:extLst>
                    <a:ext uri="{9D8B030D-6E8A-4147-A177-3AD203B41FA5}">
                      <a16:colId xmlns:a16="http://schemas.microsoft.com/office/drawing/2014/main" val="2913348217"/>
                    </a:ext>
                  </a:extLst>
                </a:gridCol>
                <a:gridCol w="2716564">
                  <a:extLst>
                    <a:ext uri="{9D8B030D-6E8A-4147-A177-3AD203B41FA5}">
                      <a16:colId xmlns:a16="http://schemas.microsoft.com/office/drawing/2014/main" val="1743845773"/>
                    </a:ext>
                  </a:extLst>
                </a:gridCol>
              </a:tblGrid>
              <a:tr h="181258">
                <a:tc>
                  <a:txBody>
                    <a:bodyPr/>
                    <a:lstStyle/>
                    <a:p>
                      <a:pPr algn="ctr" fontAlgn="base"/>
                      <a:r>
                        <a:rPr lang="en-IN" sz="1200" b="1" dirty="0">
                          <a:effectLst/>
                          <a:latin typeface="times new roman" panose="02020603050405020304" pitchFamily="18" charset="0"/>
                        </a:rPr>
                        <a:t>Parameter</a:t>
                      </a:r>
                      <a:endParaRPr lang="en-IN" sz="1200" dirty="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5777BD"/>
                    </a:solidFill>
                  </a:tcPr>
                </a:tc>
                <a:tc>
                  <a:txBody>
                    <a:bodyPr/>
                    <a:lstStyle/>
                    <a:p>
                      <a:pPr algn="ctr" fontAlgn="base"/>
                      <a:r>
                        <a:rPr lang="en-IN" sz="1200" b="1" dirty="0">
                          <a:effectLst/>
                          <a:latin typeface="times new roman" panose="02020603050405020304" pitchFamily="18" charset="0"/>
                        </a:rPr>
                        <a:t>Value</a:t>
                      </a:r>
                      <a:endParaRPr lang="en-IN" sz="1200" dirty="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5777BD"/>
                    </a:solidFill>
                  </a:tcPr>
                </a:tc>
                <a:extLst>
                  <a:ext uri="{0D108BD9-81ED-4DB2-BD59-A6C34878D82A}">
                    <a16:rowId xmlns:a16="http://schemas.microsoft.com/office/drawing/2014/main" val="2785599245"/>
                  </a:ext>
                </a:extLst>
              </a:tr>
              <a:tr h="181258">
                <a:tc>
                  <a:txBody>
                    <a:bodyPr/>
                    <a:lstStyle/>
                    <a:p>
                      <a:pPr algn="l" fontAlgn="base"/>
                      <a:r>
                        <a:rPr lang="en-IN" sz="1200">
                          <a:effectLst/>
                          <a:latin typeface="times new roman" panose="02020603050405020304" pitchFamily="18" charset="0"/>
                        </a:rPr>
                        <a:t>Operating Voltage</a:t>
                      </a:r>
                      <a:endParaRPr lang="en-IN"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tc>
                  <a:txBody>
                    <a:bodyPr/>
                    <a:lstStyle/>
                    <a:p>
                      <a:pPr algn="l" fontAlgn="base"/>
                      <a:r>
                        <a:rPr lang="en-IN" sz="1200" dirty="0">
                          <a:effectLst/>
                          <a:latin typeface="times new roman" panose="02020603050405020304" pitchFamily="18" charset="0"/>
                        </a:rPr>
                        <a:t>4.7V-5.3V</a:t>
                      </a:r>
                      <a:endParaRPr lang="en-IN" sz="1200" dirty="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extLst>
                  <a:ext uri="{0D108BD9-81ED-4DB2-BD59-A6C34878D82A}">
                    <a16:rowId xmlns:a16="http://schemas.microsoft.com/office/drawing/2014/main" val="2871757079"/>
                  </a:ext>
                </a:extLst>
              </a:tr>
              <a:tr h="181258">
                <a:tc>
                  <a:txBody>
                    <a:bodyPr/>
                    <a:lstStyle/>
                    <a:p>
                      <a:pPr algn="l" fontAlgn="base"/>
                      <a:r>
                        <a:rPr lang="en-IN" sz="1200">
                          <a:effectLst/>
                          <a:latin typeface="times new roman" panose="02020603050405020304" pitchFamily="18" charset="0"/>
                        </a:rPr>
                        <a:t>Operating Current</a:t>
                      </a:r>
                      <a:endParaRPr lang="en-IN"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tc>
                  <a:txBody>
                    <a:bodyPr/>
                    <a:lstStyle/>
                    <a:p>
                      <a:pPr algn="l" fontAlgn="base"/>
                      <a:r>
                        <a:rPr lang="en-IN" sz="1200">
                          <a:effectLst/>
                          <a:latin typeface="times new roman" panose="02020603050405020304" pitchFamily="18" charset="0"/>
                        </a:rPr>
                        <a:t>1mA with no backlight</a:t>
                      </a:r>
                      <a:endParaRPr lang="en-IN"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extLst>
                  <a:ext uri="{0D108BD9-81ED-4DB2-BD59-A6C34878D82A}">
                    <a16:rowId xmlns:a16="http://schemas.microsoft.com/office/drawing/2014/main" val="3168888965"/>
                  </a:ext>
                </a:extLst>
              </a:tr>
              <a:tr h="181258">
                <a:tc>
                  <a:txBody>
                    <a:bodyPr/>
                    <a:lstStyle/>
                    <a:p>
                      <a:pPr algn="l" fontAlgn="base"/>
                      <a:r>
                        <a:rPr lang="en-IN" sz="1200" dirty="0">
                          <a:effectLst/>
                          <a:latin typeface="times new roman" panose="02020603050405020304" pitchFamily="18" charset="0"/>
                        </a:rPr>
                        <a:t>Controller</a:t>
                      </a:r>
                      <a:endParaRPr lang="en-IN" sz="1200" dirty="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tc>
                  <a:txBody>
                    <a:bodyPr/>
                    <a:lstStyle/>
                    <a:p>
                      <a:pPr algn="l" fontAlgn="base"/>
                      <a:r>
                        <a:rPr lang="en-IN" sz="1200">
                          <a:effectLst/>
                          <a:latin typeface="times new roman" panose="02020603050405020304" pitchFamily="18" charset="0"/>
                        </a:rPr>
                        <a:t>HD47780</a:t>
                      </a:r>
                      <a:endParaRPr lang="en-IN"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extLst>
                  <a:ext uri="{0D108BD9-81ED-4DB2-BD59-A6C34878D82A}">
                    <a16:rowId xmlns:a16="http://schemas.microsoft.com/office/drawing/2014/main" val="1583191423"/>
                  </a:ext>
                </a:extLst>
              </a:tr>
              <a:tr h="311914">
                <a:tc>
                  <a:txBody>
                    <a:bodyPr/>
                    <a:lstStyle/>
                    <a:p>
                      <a:pPr algn="l" fontAlgn="base"/>
                      <a:r>
                        <a:rPr lang="en-IN" sz="1200">
                          <a:effectLst/>
                          <a:latin typeface="times new roman" panose="02020603050405020304" pitchFamily="18" charset="0"/>
                        </a:rPr>
                        <a:t>Number of columns</a:t>
                      </a:r>
                      <a:endParaRPr lang="en-IN"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1200">
                          <a:effectLst/>
                          <a:latin typeface="times new roman" panose="02020603050405020304" pitchFamily="18" charset="0"/>
                        </a:rPr>
                        <a:t>16 each row, total 16 x2 = 32 columns</a:t>
                      </a:r>
                      <a:endParaRPr lang="en-US"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extLst>
                  <a:ext uri="{0D108BD9-81ED-4DB2-BD59-A6C34878D82A}">
                    <a16:rowId xmlns:a16="http://schemas.microsoft.com/office/drawing/2014/main" val="176875710"/>
                  </a:ext>
                </a:extLst>
              </a:tr>
              <a:tr h="181258">
                <a:tc>
                  <a:txBody>
                    <a:bodyPr/>
                    <a:lstStyle/>
                    <a:p>
                      <a:pPr algn="l" fontAlgn="base"/>
                      <a:r>
                        <a:rPr lang="en-IN" sz="1200">
                          <a:effectLst/>
                          <a:latin typeface="times new roman" panose="02020603050405020304" pitchFamily="18" charset="0"/>
                        </a:rPr>
                        <a:t>Number of rows</a:t>
                      </a:r>
                      <a:endParaRPr lang="en-IN"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tc>
                  <a:txBody>
                    <a:bodyPr/>
                    <a:lstStyle/>
                    <a:p>
                      <a:pPr algn="l" fontAlgn="base"/>
                      <a:r>
                        <a:rPr lang="en-IN" sz="1200">
                          <a:effectLst/>
                          <a:latin typeface="times new roman" panose="02020603050405020304" pitchFamily="18" charset="0"/>
                        </a:rPr>
                        <a:t>2</a:t>
                      </a:r>
                      <a:endParaRPr lang="en-IN"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extLst>
                  <a:ext uri="{0D108BD9-81ED-4DB2-BD59-A6C34878D82A}">
                    <a16:rowId xmlns:a16="http://schemas.microsoft.com/office/drawing/2014/main" val="3790068586"/>
                  </a:ext>
                </a:extLst>
              </a:tr>
              <a:tr h="311914">
                <a:tc>
                  <a:txBody>
                    <a:bodyPr/>
                    <a:lstStyle/>
                    <a:p>
                      <a:pPr algn="l" fontAlgn="base"/>
                      <a:r>
                        <a:rPr lang="en-IN" sz="1200" dirty="0">
                          <a:effectLst/>
                          <a:latin typeface="times new roman" panose="02020603050405020304" pitchFamily="18" charset="0"/>
                        </a:rPr>
                        <a:t>Number of Character</a:t>
                      </a:r>
                      <a:endParaRPr lang="en-IN" sz="1200" dirty="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tc>
                  <a:txBody>
                    <a:bodyPr/>
                    <a:lstStyle/>
                    <a:p>
                      <a:pPr algn="l" fontAlgn="base"/>
                      <a:r>
                        <a:rPr lang="en-IN" sz="1200" dirty="0">
                          <a:effectLst/>
                          <a:latin typeface="times new roman" panose="02020603050405020304" pitchFamily="18" charset="0"/>
                        </a:rPr>
                        <a:t>32</a:t>
                      </a:r>
                      <a:endParaRPr lang="en-IN" sz="1200" dirty="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extLst>
                  <a:ext uri="{0D108BD9-81ED-4DB2-BD59-A6C34878D82A}">
                    <a16:rowId xmlns:a16="http://schemas.microsoft.com/office/drawing/2014/main" val="3724733403"/>
                  </a:ext>
                </a:extLst>
              </a:tr>
              <a:tr h="181258">
                <a:tc>
                  <a:txBody>
                    <a:bodyPr/>
                    <a:lstStyle/>
                    <a:p>
                      <a:pPr algn="l" fontAlgn="base"/>
                      <a:r>
                        <a:rPr lang="en-IN" sz="1200">
                          <a:effectLst/>
                          <a:latin typeface="times new roman" panose="02020603050405020304" pitchFamily="18" charset="0"/>
                        </a:rPr>
                        <a:t>Character font-size</a:t>
                      </a:r>
                      <a:endParaRPr lang="en-IN"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tc>
                  <a:txBody>
                    <a:bodyPr/>
                    <a:lstStyle/>
                    <a:p>
                      <a:pPr algn="l" fontAlgn="base"/>
                      <a:r>
                        <a:rPr lang="en-IN" sz="1200">
                          <a:effectLst/>
                          <a:latin typeface="times new roman" panose="02020603050405020304" pitchFamily="18" charset="0"/>
                        </a:rPr>
                        <a:t>0.125″W x 0.200″H</a:t>
                      </a:r>
                      <a:endParaRPr lang="en-IN"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extLst>
                  <a:ext uri="{0D108BD9-81ED-4DB2-BD59-A6C34878D82A}">
                    <a16:rowId xmlns:a16="http://schemas.microsoft.com/office/drawing/2014/main" val="1082956697"/>
                  </a:ext>
                </a:extLst>
              </a:tr>
              <a:tr h="181258">
                <a:tc>
                  <a:txBody>
                    <a:bodyPr/>
                    <a:lstStyle/>
                    <a:p>
                      <a:pPr algn="l" fontAlgn="base"/>
                      <a:r>
                        <a:rPr lang="en-IN" sz="1200">
                          <a:effectLst/>
                          <a:latin typeface="times new roman" panose="02020603050405020304" pitchFamily="18" charset="0"/>
                        </a:rPr>
                        <a:t>Work Modes</a:t>
                      </a:r>
                      <a:endParaRPr lang="en-IN"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tc>
                  <a:txBody>
                    <a:bodyPr/>
                    <a:lstStyle/>
                    <a:p>
                      <a:pPr algn="l" fontAlgn="base"/>
                      <a:r>
                        <a:rPr lang="en-IN" sz="1200">
                          <a:effectLst/>
                          <a:latin typeface="times new roman" panose="02020603050405020304" pitchFamily="18" charset="0"/>
                        </a:rPr>
                        <a:t>4-bit &amp; 8-bit</a:t>
                      </a:r>
                      <a:endParaRPr lang="en-IN"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extLst>
                  <a:ext uri="{0D108BD9-81ED-4DB2-BD59-A6C34878D82A}">
                    <a16:rowId xmlns:a16="http://schemas.microsoft.com/office/drawing/2014/main" val="2214507752"/>
                  </a:ext>
                </a:extLst>
              </a:tr>
              <a:tr h="311914">
                <a:tc>
                  <a:txBody>
                    <a:bodyPr/>
                    <a:lstStyle/>
                    <a:p>
                      <a:pPr algn="l" fontAlgn="base"/>
                      <a:r>
                        <a:rPr lang="en-IN" sz="1200">
                          <a:effectLst/>
                          <a:latin typeface="times new roman" panose="02020603050405020304" pitchFamily="18" charset="0"/>
                        </a:rPr>
                        <a:t>Backlight LED color</a:t>
                      </a:r>
                      <a:endParaRPr lang="en-IN"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tc>
                  <a:txBody>
                    <a:bodyPr/>
                    <a:lstStyle/>
                    <a:p>
                      <a:pPr algn="l" fontAlgn="base"/>
                      <a:r>
                        <a:rPr lang="en-IN" sz="1200">
                          <a:effectLst/>
                          <a:latin typeface="times new roman" panose="02020603050405020304" pitchFamily="18" charset="0"/>
                        </a:rPr>
                        <a:t>Blue or Green</a:t>
                      </a:r>
                      <a:endParaRPr lang="en-IN"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extLst>
                  <a:ext uri="{0D108BD9-81ED-4DB2-BD59-A6C34878D82A}">
                    <a16:rowId xmlns:a16="http://schemas.microsoft.com/office/drawing/2014/main" val="2256177163"/>
                  </a:ext>
                </a:extLst>
              </a:tr>
              <a:tr h="181258">
                <a:tc>
                  <a:txBody>
                    <a:bodyPr/>
                    <a:lstStyle/>
                    <a:p>
                      <a:pPr algn="l" fontAlgn="base"/>
                      <a:r>
                        <a:rPr lang="en-IN" sz="1200">
                          <a:effectLst/>
                          <a:latin typeface="times new roman" panose="02020603050405020304" pitchFamily="18" charset="0"/>
                        </a:rPr>
                        <a:t>Number of Pins</a:t>
                      </a:r>
                      <a:endParaRPr lang="en-IN"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tc>
                  <a:txBody>
                    <a:bodyPr/>
                    <a:lstStyle/>
                    <a:p>
                      <a:pPr algn="l" fontAlgn="base"/>
                      <a:r>
                        <a:rPr lang="en-IN" sz="1200">
                          <a:effectLst/>
                          <a:latin typeface="times new roman" panose="02020603050405020304" pitchFamily="18" charset="0"/>
                        </a:rPr>
                        <a:t>16</a:t>
                      </a:r>
                      <a:endParaRPr lang="en-IN"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extLst>
                  <a:ext uri="{0D108BD9-81ED-4DB2-BD59-A6C34878D82A}">
                    <a16:rowId xmlns:a16="http://schemas.microsoft.com/office/drawing/2014/main" val="166353261"/>
                  </a:ext>
                </a:extLst>
              </a:tr>
              <a:tr h="311914">
                <a:tc>
                  <a:txBody>
                    <a:bodyPr/>
                    <a:lstStyle/>
                    <a:p>
                      <a:pPr algn="l" fontAlgn="base"/>
                      <a:r>
                        <a:rPr lang="en-IN" sz="1200">
                          <a:effectLst/>
                          <a:latin typeface="times new roman" panose="02020603050405020304" pitchFamily="18" charset="0"/>
                        </a:rPr>
                        <a:t>Module PCB Size</a:t>
                      </a:r>
                      <a:endParaRPr lang="en-IN"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tc>
                  <a:txBody>
                    <a:bodyPr/>
                    <a:lstStyle/>
                    <a:p>
                      <a:pPr algn="l" fontAlgn="base"/>
                      <a:r>
                        <a:rPr lang="fi-FI" sz="1200" dirty="0">
                          <a:effectLst/>
                          <a:latin typeface="times new roman" panose="02020603050405020304" pitchFamily="18" charset="0"/>
                        </a:rPr>
                        <a:t>80 x 36 x 10 (LxWxH) mm.</a:t>
                      </a:r>
                      <a:endParaRPr lang="fi-FI" sz="1200" dirty="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extLst>
                  <a:ext uri="{0D108BD9-81ED-4DB2-BD59-A6C34878D82A}">
                    <a16:rowId xmlns:a16="http://schemas.microsoft.com/office/drawing/2014/main" val="2514446076"/>
                  </a:ext>
                </a:extLst>
              </a:tr>
            </a:tbl>
          </a:graphicData>
        </a:graphic>
      </p:graphicFrame>
    </p:spTree>
    <p:extLst>
      <p:ext uri="{BB962C8B-B14F-4D97-AF65-F5344CB8AC3E}">
        <p14:creationId xmlns:p14="http://schemas.microsoft.com/office/powerpoint/2010/main" val="3251706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D7CC8-5432-8391-FEB1-DDFD0C6E615F}"/>
              </a:ext>
            </a:extLst>
          </p:cNvPr>
          <p:cNvSpPr>
            <a:spLocks noGrp="1"/>
          </p:cNvSpPr>
          <p:nvPr>
            <p:ph type="title"/>
          </p:nvPr>
        </p:nvSpPr>
        <p:spPr>
          <a:xfrm>
            <a:off x="218385" y="888522"/>
            <a:ext cx="8130228" cy="455296"/>
          </a:xfrm>
        </p:spPr>
        <p:txBody>
          <a:bodyPr>
            <a:normAutofit fontScale="90000"/>
          </a:bodyPr>
          <a:lstStyle/>
          <a:p>
            <a:r>
              <a:rPr lang="en-US" sz="2000" b="1" dirty="0">
                <a:latin typeface="Times New Roman" panose="02020603050405020304" pitchFamily="18" charset="0"/>
                <a:cs typeface="Times New Roman" panose="02020603050405020304" pitchFamily="18" charset="0"/>
              </a:rPr>
              <a:t/>
            </a:r>
            <a:br>
              <a:rPr lang="en-US" sz="2000" b="1" dirty="0">
                <a:latin typeface="Times New Roman" panose="02020603050405020304" pitchFamily="18" charset="0"/>
                <a:cs typeface="Times New Roman" panose="02020603050405020304" pitchFamily="18" charset="0"/>
              </a:rPr>
            </a:br>
            <a:endParaRPr lang="en-IN" sz="2000" b="1"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C294FD4B-94CE-84DA-A723-5FECEF6544C5}"/>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F628D732-788F-9942-4110-43854334436D}"/>
              </a:ext>
            </a:extLst>
          </p:cNvPr>
          <p:cNvCxnSpPr/>
          <p:nvPr/>
        </p:nvCxnSpPr>
        <p:spPr>
          <a:xfrm>
            <a:off x="20267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6F352358-7173-2B34-DE10-DA368AA955D4}"/>
              </a:ext>
            </a:extLst>
          </p:cNvPr>
          <p:cNvSpPr txBox="1"/>
          <p:nvPr/>
        </p:nvSpPr>
        <p:spPr>
          <a:xfrm>
            <a:off x="461913" y="6458929"/>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11" name="TextBox 10">
            <a:extLst>
              <a:ext uri="{FF2B5EF4-FFF2-40B4-BE49-F238E27FC236}">
                <a16:creationId xmlns:a16="http://schemas.microsoft.com/office/drawing/2014/main" id="{B4FBDFD6-9F42-46E6-E32D-6CF7772AB99F}"/>
              </a:ext>
            </a:extLst>
          </p:cNvPr>
          <p:cNvSpPr txBox="1"/>
          <p:nvPr/>
        </p:nvSpPr>
        <p:spPr>
          <a:xfrm>
            <a:off x="202676" y="127466"/>
            <a:ext cx="4477732" cy="369332"/>
          </a:xfrm>
          <a:prstGeom prst="rect">
            <a:avLst/>
          </a:prstGeom>
          <a:noFill/>
        </p:spPr>
        <p:txBody>
          <a:bodyPr wrap="square" rtlCol="0">
            <a:spAutoFit/>
          </a:bodyPr>
          <a:lstStyle/>
          <a:p>
            <a:r>
              <a:rPr lang="en-IN"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AURDINO</a:t>
            </a:r>
            <a:endPar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09F25B7-5E68-0852-4E65-596B87431DCB}"/>
              </a:ext>
            </a:extLst>
          </p:cNvPr>
          <p:cNvSpPr txBox="1"/>
          <p:nvPr/>
        </p:nvSpPr>
        <p:spPr>
          <a:xfrm>
            <a:off x="218385" y="858676"/>
            <a:ext cx="8586580" cy="2308324"/>
          </a:xfrm>
          <a:prstGeom prst="rect">
            <a:avLst/>
          </a:prstGeom>
          <a:noFill/>
        </p:spPr>
        <p:txBody>
          <a:bodyPr wrap="square">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is an </a:t>
            </a:r>
            <a:r>
              <a:rPr lang="en-US" dirty="0" err="1">
                <a:latin typeface="Times New Roman" panose="02020603050405020304" pitchFamily="18" charset="0"/>
                <a:cs typeface="Times New Roman" panose="02020603050405020304" pitchFamily="18" charset="0"/>
              </a:rPr>
              <a:t>aurdino</a:t>
            </a:r>
            <a:r>
              <a:rPr lang="en-US" dirty="0">
                <a:latin typeface="Times New Roman" panose="02020603050405020304" pitchFamily="18" charset="0"/>
                <a:cs typeface="Times New Roman" panose="02020603050405020304" pitchFamily="18" charset="0"/>
              </a:rPr>
              <a:t> powered EEG machine, also known as Electroencephalography machine. </a:t>
            </a:r>
            <a:endParaRPr lang="en-US"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Now </a:t>
            </a:r>
            <a:r>
              <a:rPr lang="en-US" dirty="0">
                <a:latin typeface="Times New Roman" panose="02020603050405020304" pitchFamily="18" charset="0"/>
                <a:cs typeface="Times New Roman" panose="02020603050405020304" pitchFamily="18" charset="0"/>
              </a:rPr>
              <a:t>normally these will cost you lots of money and are hard to understand without a degree in neuro science, but this </a:t>
            </a:r>
            <a:r>
              <a:rPr lang="en-US" dirty="0" err="1">
                <a:latin typeface="Times New Roman" panose="02020603050405020304" pitchFamily="18" charset="0"/>
                <a:cs typeface="Times New Roman" panose="02020603050405020304" pitchFamily="18" charset="0"/>
              </a:rPr>
              <a:t>aurdino</a:t>
            </a:r>
            <a:r>
              <a:rPr lang="en-US" dirty="0">
                <a:latin typeface="Times New Roman" panose="02020603050405020304" pitchFamily="18" charset="0"/>
                <a:cs typeface="Times New Roman" panose="02020603050405020304" pitchFamily="18" charset="0"/>
              </a:rPr>
              <a:t> version is much cheaper and easier! So you might be asking... </a:t>
            </a:r>
            <a:endParaRPr lang="en-US"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What </a:t>
            </a:r>
            <a:r>
              <a:rPr lang="en-US" dirty="0">
                <a:latin typeface="Times New Roman" panose="02020603050405020304" pitchFamily="18" charset="0"/>
                <a:cs typeface="Times New Roman" panose="02020603050405020304" pitchFamily="18" charset="0"/>
              </a:rPr>
              <a:t>does it do? In short it reads brainwaves that are created by your brain. </a:t>
            </a:r>
            <a:endParaRPr lang="en-US"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allows us to tell how much a person is paying attention or if he/she is </a:t>
            </a:r>
            <a:r>
              <a:rPr lang="en-US" dirty="0" err="1">
                <a:latin typeface="Times New Roman" panose="02020603050405020304" pitchFamily="18" charset="0"/>
                <a:cs typeface="Times New Roman" panose="02020603050405020304" pitchFamily="18" charset="0"/>
              </a:rPr>
              <a:t>deppressed</a:t>
            </a:r>
            <a:r>
              <a:rPr lang="en-US" dirty="0">
                <a:latin typeface="Times New Roman" panose="02020603050405020304" pitchFamily="18" charset="0"/>
                <a:cs typeface="Times New Roman" panose="02020603050405020304" pitchFamily="18" charset="0"/>
              </a:rPr>
              <a:t> or in an emotional state.</a:t>
            </a:r>
            <a:endParaRPr lang="en-IN" dirty="0">
              <a:latin typeface="Times New Roman" panose="02020603050405020304" pitchFamily="18" charset="0"/>
              <a:cs typeface="Times New Roman" panose="02020603050405020304" pitchFamily="18" charset="0"/>
            </a:endParaRPr>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753834" y="3186990"/>
            <a:ext cx="2913320" cy="2913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704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18E89-AAE2-FC5A-B1D2-D8A758E004AB}"/>
              </a:ext>
            </a:extLst>
          </p:cNvPr>
          <p:cNvSpPr>
            <a:spLocks noGrp="1"/>
          </p:cNvSpPr>
          <p:nvPr>
            <p:ph type="title"/>
          </p:nvPr>
        </p:nvSpPr>
        <p:spPr>
          <a:xfrm>
            <a:off x="288758" y="656991"/>
            <a:ext cx="3533942" cy="448128"/>
          </a:xfrm>
        </p:spPr>
        <p:txBody>
          <a:bodyPr>
            <a:normAutofit fontScale="90000"/>
          </a:bodyPr>
          <a:lstStyle/>
          <a:p>
            <a:r>
              <a:rPr lang="en-US" sz="2000" b="1" dirty="0">
                <a:latin typeface="Times New Roman" panose="02020603050405020304" pitchFamily="18" charset="0"/>
                <a:cs typeface="Times New Roman" panose="02020603050405020304" pitchFamily="18" charset="0"/>
              </a:rPr>
              <a:t/>
            </a:r>
            <a:br>
              <a:rPr lang="en-US" sz="2000" b="1" dirty="0">
                <a:latin typeface="Times New Roman" panose="02020603050405020304" pitchFamily="18" charset="0"/>
                <a:cs typeface="Times New Roman" panose="02020603050405020304" pitchFamily="18" charset="0"/>
              </a:rPr>
            </a:br>
            <a:endParaRPr lang="en-IN"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6D7809-A590-35DE-3676-24BC82C06D55}"/>
              </a:ext>
            </a:extLst>
          </p:cNvPr>
          <p:cNvSpPr>
            <a:spLocks noGrp="1"/>
          </p:cNvSpPr>
          <p:nvPr>
            <p:ph type="body" idx="1"/>
          </p:nvPr>
        </p:nvSpPr>
        <p:spPr>
          <a:xfrm>
            <a:off x="310605" y="863811"/>
            <a:ext cx="8652566" cy="3129362"/>
          </a:xfrm>
        </p:spPr>
        <p:txBody>
          <a:bodyPr>
            <a:noAutofit/>
          </a:bodyPr>
          <a:lstStyle/>
          <a:p>
            <a:pPr marL="285750" indent="-285750">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An </a:t>
            </a:r>
            <a:r>
              <a:rPr lang="en-US" sz="1800" dirty="0">
                <a:latin typeface="Times New Roman" panose="02020603050405020304" pitchFamily="18" charset="0"/>
                <a:cs typeface="Times New Roman" panose="02020603050405020304" pitchFamily="18" charset="0"/>
              </a:rPr>
              <a:t>EEG is a test that detects abnormalities in your brain waves, or in the electrical activity of your brain. </a:t>
            </a:r>
            <a:endParaRPr lang="en-US" sz="18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During </a:t>
            </a:r>
            <a:r>
              <a:rPr lang="en-US" sz="1800" dirty="0">
                <a:latin typeface="Times New Roman" panose="02020603050405020304" pitchFamily="18" charset="0"/>
                <a:cs typeface="Times New Roman" panose="02020603050405020304" pitchFamily="18" charset="0"/>
              </a:rPr>
              <a:t>the procedure, electrodes consisting of small metal discs with thin wires are pasted onto your scalp. </a:t>
            </a:r>
            <a:endParaRPr lang="en-US" sz="18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electrodes detect tiny electrical charges that result from the activity of your brain cells</a:t>
            </a:r>
            <a:r>
              <a:rPr lang="en-US" sz="18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charges are amplified and appear as a graph on a computer screen, or as a recording that may be printed out on paper. Your healthcare provider then interprets the reading</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C294FD4B-94CE-84DA-A723-5FECEF6544C5}"/>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F628D732-788F-9942-4110-43854334436D}"/>
              </a:ext>
            </a:extLst>
          </p:cNvPr>
          <p:cNvCxnSpPr/>
          <p:nvPr/>
        </p:nvCxnSpPr>
        <p:spPr>
          <a:xfrm>
            <a:off x="20267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6F352358-7173-2B34-DE10-DA368AA955D4}"/>
              </a:ext>
            </a:extLst>
          </p:cNvPr>
          <p:cNvSpPr txBox="1"/>
          <p:nvPr/>
        </p:nvSpPr>
        <p:spPr>
          <a:xfrm>
            <a:off x="461913" y="6458929"/>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11" name="TextBox 10">
            <a:extLst>
              <a:ext uri="{FF2B5EF4-FFF2-40B4-BE49-F238E27FC236}">
                <a16:creationId xmlns:a16="http://schemas.microsoft.com/office/drawing/2014/main" id="{B4FBDFD6-9F42-46E6-E32D-6CF7772AB99F}"/>
              </a:ext>
            </a:extLst>
          </p:cNvPr>
          <p:cNvSpPr txBox="1"/>
          <p:nvPr/>
        </p:nvSpPr>
        <p:spPr>
          <a:xfrm>
            <a:off x="159156" y="116519"/>
            <a:ext cx="4477732"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EEG MONITERING SENSOR </a:t>
            </a:r>
          </a:p>
        </p:txBody>
      </p:sp>
      <p:pic>
        <p:nvPicPr>
          <p:cNvPr id="10" name="Picture 2" descr="Mind Control 3: EEG Monitor : 7 Steps (with Pictures) - Instructables">
            <a:extLst>
              <a:ext uri="{FF2B5EF4-FFF2-40B4-BE49-F238E27FC236}">
                <a16:creationId xmlns:a16="http://schemas.microsoft.com/office/drawing/2014/main" id="{35D98258-B7BF-6856-9805-99D39B3004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968" b="10319"/>
          <a:stretch/>
        </p:blipFill>
        <p:spPr bwMode="auto">
          <a:xfrm>
            <a:off x="853218" y="3610666"/>
            <a:ext cx="4086428" cy="270082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xG Sensor | Measure EEG &amp; EMG - Mind M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9051" y="3536945"/>
            <a:ext cx="3888701" cy="2578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167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EE1C3-E633-7A74-1EA7-B3835BFF5CF8}"/>
              </a:ext>
            </a:extLst>
          </p:cNvPr>
          <p:cNvSpPr>
            <a:spLocks noGrp="1"/>
          </p:cNvSpPr>
          <p:nvPr>
            <p:ph idx="1"/>
          </p:nvPr>
        </p:nvSpPr>
        <p:spPr>
          <a:xfrm>
            <a:off x="776493" y="808074"/>
            <a:ext cx="6883802" cy="5305647"/>
          </a:xfrm>
        </p:spPr>
        <p:txBody>
          <a:bodyPr>
            <a:noAutofit/>
          </a:bodyPr>
          <a:lstStyle/>
          <a:p>
            <a:pP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LITERATURE SURVEY</a:t>
            </a:r>
          </a:p>
          <a:p>
            <a:pPr marL="0" indent="0">
              <a:buNone/>
            </a:pPr>
            <a:r>
              <a:rPr lang="en-US" sz="1600" dirty="0" smtClean="0">
                <a:latin typeface="Times New Roman" panose="02020603050405020304" pitchFamily="18" charset="0"/>
                <a:cs typeface="Times New Roman" panose="02020603050405020304" pitchFamily="18" charset="0"/>
              </a:rPr>
              <a:t>                      1.REVIEW PAPER 1</a:t>
            </a:r>
          </a:p>
          <a:p>
            <a:pPr marL="0" indent="0">
              <a:buNone/>
            </a:pPr>
            <a:r>
              <a:rPr lang="en-US" sz="1600" dirty="0" smtClean="0">
                <a:latin typeface="Times New Roman" panose="02020603050405020304" pitchFamily="18" charset="0"/>
                <a:cs typeface="Times New Roman" panose="02020603050405020304" pitchFamily="18" charset="0"/>
              </a:rPr>
              <a:t>                      2.REVIEW PAPER 2</a:t>
            </a:r>
          </a:p>
          <a:p>
            <a:pPr marL="0" indent="0">
              <a:buNone/>
            </a:pPr>
            <a:r>
              <a:rPr lang="en-US" sz="1600" dirty="0" smtClean="0">
                <a:latin typeface="Times New Roman" panose="02020603050405020304" pitchFamily="18" charset="0"/>
                <a:cs typeface="Times New Roman" panose="02020603050405020304" pitchFamily="18" charset="0"/>
              </a:rPr>
              <a:t>                      3.REVIEW PAPER 3</a:t>
            </a:r>
          </a:p>
          <a:p>
            <a:pPr marL="0" indent="0">
              <a:buNone/>
            </a:pPr>
            <a:r>
              <a:rPr lang="en-US" sz="1600" dirty="0" smtClean="0">
                <a:latin typeface="Times New Roman" panose="02020603050405020304" pitchFamily="18" charset="0"/>
                <a:cs typeface="Times New Roman" panose="02020603050405020304" pitchFamily="18" charset="0"/>
              </a:rPr>
              <a:t>                      4.REVIEW PAPER 4</a:t>
            </a:r>
          </a:p>
          <a:p>
            <a:pPr>
              <a:buFont typeface="Wingdings" panose="05000000000000000000" pitchFamily="2" charset="2"/>
              <a:buChar char="Ø"/>
            </a:pPr>
            <a:r>
              <a:rPr lang="en-US" sz="1600" b="1" dirty="0" smtClean="0">
                <a:latin typeface="Times New Roman" panose="02020603050405020304" pitchFamily="18" charset="0"/>
                <a:cs typeface="Times New Roman" panose="02020603050405020304" pitchFamily="18" charset="0"/>
              </a:rPr>
              <a:t>PROBLEM </a:t>
            </a:r>
            <a:r>
              <a:rPr lang="en-US" sz="1600" b="1" dirty="0">
                <a:latin typeface="Times New Roman" panose="02020603050405020304" pitchFamily="18" charset="0"/>
                <a:cs typeface="Times New Roman" panose="02020603050405020304" pitchFamily="18" charset="0"/>
              </a:rPr>
              <a:t>IDENTIFICATION AND FORMULATION</a:t>
            </a:r>
          </a:p>
          <a:p>
            <a:pP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PROPOSED WORK</a:t>
            </a:r>
          </a:p>
          <a:p>
            <a:pP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BLOCK DIAGRAM</a:t>
            </a:r>
          </a:p>
          <a:p>
            <a:pP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EXPLANATION OF BLOCK </a:t>
            </a:r>
            <a:r>
              <a:rPr lang="en-US" sz="1600" b="1" dirty="0" smtClean="0">
                <a:latin typeface="Times New Roman" panose="02020603050405020304" pitchFamily="18" charset="0"/>
                <a:cs typeface="Times New Roman" panose="02020603050405020304" pitchFamily="18" charset="0"/>
              </a:rPr>
              <a:t>DIAGRAM</a:t>
            </a:r>
          </a:p>
          <a:p>
            <a:pPr>
              <a:buFont typeface="Wingdings" panose="05000000000000000000" pitchFamily="2" charset="2"/>
              <a:buChar char="Ø"/>
            </a:pPr>
            <a:r>
              <a:rPr lang="en-US" sz="1600" b="1" dirty="0" smtClean="0">
                <a:latin typeface="Times New Roman" panose="02020603050405020304" pitchFamily="18" charset="0"/>
                <a:cs typeface="Times New Roman" panose="02020603050405020304" pitchFamily="18" charset="0"/>
              </a:rPr>
              <a:t>EXPERIMANTAL SETUP</a:t>
            </a:r>
          </a:p>
          <a:p>
            <a:pPr>
              <a:buFont typeface="Wingdings" panose="05000000000000000000" pitchFamily="2" charset="2"/>
              <a:buChar char="Ø"/>
            </a:pPr>
            <a:r>
              <a:rPr lang="en-US" sz="1600" b="1" dirty="0" smtClean="0">
                <a:latin typeface="Times New Roman" panose="02020603050405020304" pitchFamily="18" charset="0"/>
                <a:cs typeface="Times New Roman" panose="02020603050405020304" pitchFamily="18" charset="0"/>
              </a:rPr>
              <a:t>EXPERIMENTAL OUTPUT</a:t>
            </a:r>
          </a:p>
          <a:p>
            <a:pPr>
              <a:buFont typeface="Wingdings" panose="05000000000000000000" pitchFamily="2" charset="2"/>
              <a:buChar char="Ø"/>
            </a:pPr>
            <a:r>
              <a:rPr lang="en-US" sz="1600" b="1" dirty="0" smtClean="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6F7DD179-843D-017D-D0AC-FFAE2A28DFBE}"/>
              </a:ext>
            </a:extLst>
          </p:cNvPr>
          <p:cNvCxnSpPr/>
          <p:nvPr/>
        </p:nvCxnSpPr>
        <p:spPr>
          <a:xfrm>
            <a:off x="20267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6" name="Straight Connector 5">
            <a:extLst>
              <a:ext uri="{FF2B5EF4-FFF2-40B4-BE49-F238E27FC236}">
                <a16:creationId xmlns:a16="http://schemas.microsoft.com/office/drawing/2014/main" id="{C7EDE6B4-644C-4798-43D2-2787CDD50163}"/>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id="{BC1B7E40-1974-6C72-175D-9FBDF67B51D5}"/>
              </a:ext>
            </a:extLst>
          </p:cNvPr>
          <p:cNvSpPr txBox="1"/>
          <p:nvPr/>
        </p:nvSpPr>
        <p:spPr>
          <a:xfrm>
            <a:off x="461913" y="6458929"/>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10" name="TextBox 9">
            <a:extLst>
              <a:ext uri="{FF2B5EF4-FFF2-40B4-BE49-F238E27FC236}">
                <a16:creationId xmlns:a16="http://schemas.microsoft.com/office/drawing/2014/main" id="{3905B73D-D1C5-FCFD-DBD1-2BD88A7A66B4}"/>
              </a:ext>
            </a:extLst>
          </p:cNvPr>
          <p:cNvSpPr txBox="1"/>
          <p:nvPr/>
        </p:nvSpPr>
        <p:spPr>
          <a:xfrm>
            <a:off x="461913" y="169682"/>
            <a:ext cx="4477732"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CONTENT</a:t>
            </a:r>
          </a:p>
        </p:txBody>
      </p:sp>
    </p:spTree>
    <p:extLst>
      <p:ext uri="{BB962C8B-B14F-4D97-AF65-F5344CB8AC3E}">
        <p14:creationId xmlns:p14="http://schemas.microsoft.com/office/powerpoint/2010/main" val="2161243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288ED6F-227D-752B-4DD0-8F8C678BAF84}"/>
              </a:ext>
            </a:extLst>
          </p:cNvPr>
          <p:cNvSpPr>
            <a:spLocks noGrp="1"/>
          </p:cNvSpPr>
          <p:nvPr>
            <p:ph idx="1"/>
          </p:nvPr>
        </p:nvSpPr>
        <p:spPr>
          <a:xfrm>
            <a:off x="318978" y="898421"/>
            <a:ext cx="8196372" cy="1932312"/>
          </a:xfrm>
        </p:spPr>
        <p:txBody>
          <a:bodyPr>
            <a:noAutofit/>
          </a:bodyPr>
          <a:lstStyle/>
          <a:p>
            <a:pPr algn="just">
              <a:buFont typeface="Wingdings" panose="05000000000000000000" pitchFamily="2" charset="2"/>
              <a:buChar char="Ø"/>
            </a:pPr>
            <a:r>
              <a:rPr lang="en-US" sz="1800" b="0" i="0" dirty="0">
                <a:solidFill>
                  <a:srgbClr val="202124"/>
                </a:solidFill>
                <a:effectLst/>
                <a:latin typeface="Times New Roman" panose="02020603050405020304" pitchFamily="18" charset="0"/>
                <a:cs typeface="Times New Roman" panose="02020603050405020304" pitchFamily="18" charset="0"/>
              </a:rPr>
              <a:t>The </a:t>
            </a:r>
            <a:r>
              <a:rPr lang="en-US" sz="1800" b="0" i="0" dirty="0" err="1">
                <a:solidFill>
                  <a:srgbClr val="202124"/>
                </a:solidFill>
                <a:effectLst/>
                <a:latin typeface="Times New Roman" panose="02020603050405020304" pitchFamily="18" charset="0"/>
                <a:cs typeface="Times New Roman" panose="02020603050405020304" pitchFamily="18" charset="0"/>
              </a:rPr>
              <a:t>NodeMCU</a:t>
            </a:r>
            <a:r>
              <a:rPr lang="en-US" sz="1800" b="0" i="0" dirty="0">
                <a:solidFill>
                  <a:srgbClr val="202124"/>
                </a:solidFill>
                <a:effectLst/>
                <a:latin typeface="Times New Roman" panose="02020603050405020304" pitchFamily="18" charset="0"/>
                <a:cs typeface="Times New Roman" panose="02020603050405020304" pitchFamily="18" charset="0"/>
              </a:rPr>
              <a:t> (Node </a:t>
            </a:r>
            <a:r>
              <a:rPr lang="en-US" sz="1800" b="0" i="0" dirty="0" err="1">
                <a:solidFill>
                  <a:srgbClr val="202124"/>
                </a:solidFill>
                <a:effectLst/>
                <a:latin typeface="Times New Roman" panose="02020603050405020304" pitchFamily="18" charset="0"/>
                <a:cs typeface="Times New Roman" panose="02020603050405020304" pitchFamily="18" charset="0"/>
              </a:rPr>
              <a:t>MicroController</a:t>
            </a:r>
            <a:r>
              <a:rPr lang="en-US" sz="1800" b="0" i="0" dirty="0">
                <a:solidFill>
                  <a:srgbClr val="202124"/>
                </a:solidFill>
                <a:effectLst/>
                <a:latin typeface="Times New Roman" panose="02020603050405020304" pitchFamily="18" charset="0"/>
                <a:cs typeface="Times New Roman" panose="02020603050405020304" pitchFamily="18" charset="0"/>
              </a:rPr>
              <a:t> Unit) is </a:t>
            </a:r>
            <a:r>
              <a:rPr lang="en-US" sz="1800" b="0" i="0" dirty="0">
                <a:solidFill>
                  <a:srgbClr val="040C28"/>
                </a:solidFill>
                <a:effectLst/>
                <a:latin typeface="Times New Roman" panose="02020603050405020304" pitchFamily="18" charset="0"/>
                <a:cs typeface="Times New Roman" panose="02020603050405020304" pitchFamily="18" charset="0"/>
              </a:rPr>
              <a:t>an open-source software and hardware development environment built around an inexpensive System-on-a-Chip (SoC) called the ESP8266</a:t>
            </a:r>
            <a:r>
              <a:rPr lang="en-US" sz="1800" b="0" i="0" dirty="0">
                <a:solidFill>
                  <a:srgbClr val="202124"/>
                </a:solidFill>
                <a:effectLst/>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1800" b="0" i="0" dirty="0" err="1">
                <a:solidFill>
                  <a:srgbClr val="202124"/>
                </a:solidFill>
                <a:effectLst/>
                <a:latin typeface="Times New Roman" panose="02020603050405020304" pitchFamily="18" charset="0"/>
                <a:cs typeface="Times New Roman" panose="02020603050405020304" pitchFamily="18" charset="0"/>
              </a:rPr>
              <a:t>NodeMCU</a:t>
            </a:r>
            <a:r>
              <a:rPr lang="en-US" sz="1800" b="0" i="0" dirty="0">
                <a:solidFill>
                  <a:srgbClr val="202124"/>
                </a:solidFill>
                <a:effectLst/>
                <a:latin typeface="Times New Roman" panose="02020603050405020304" pitchFamily="18" charset="0"/>
                <a:cs typeface="Times New Roman" panose="02020603050405020304" pitchFamily="18" charset="0"/>
              </a:rPr>
              <a:t> is an open source firmware for which </a:t>
            </a:r>
            <a:r>
              <a:rPr lang="en-US" sz="1800" b="1" i="0" dirty="0">
                <a:solidFill>
                  <a:srgbClr val="202124"/>
                </a:solidFill>
                <a:effectLst/>
                <a:latin typeface="Times New Roman" panose="02020603050405020304" pitchFamily="18" charset="0"/>
                <a:cs typeface="Times New Roman" panose="02020603050405020304" pitchFamily="18" charset="0"/>
              </a:rPr>
              <a:t>open source prototyping board designs are available</a:t>
            </a:r>
            <a:r>
              <a:rPr lang="en-US" sz="1800" b="0" i="0" dirty="0">
                <a:solidFill>
                  <a:srgbClr val="202124"/>
                </a:solidFill>
                <a:effectLst/>
                <a:latin typeface="Times New Roman" panose="02020603050405020304" pitchFamily="18" charset="0"/>
                <a:cs typeface="Times New Roman" panose="02020603050405020304" pitchFamily="18" charset="0"/>
              </a:rPr>
              <a:t>. The name "</a:t>
            </a:r>
            <a:r>
              <a:rPr lang="en-US" sz="1800" b="0" i="0" dirty="0" err="1">
                <a:solidFill>
                  <a:srgbClr val="202124"/>
                </a:solidFill>
                <a:effectLst/>
                <a:latin typeface="Times New Roman" panose="02020603050405020304" pitchFamily="18" charset="0"/>
                <a:cs typeface="Times New Roman" panose="02020603050405020304" pitchFamily="18" charset="0"/>
              </a:rPr>
              <a:t>NodeMCU</a:t>
            </a:r>
            <a:r>
              <a:rPr lang="en-US" sz="1800" b="0" i="0" dirty="0">
                <a:solidFill>
                  <a:srgbClr val="202124"/>
                </a:solidFill>
                <a:effectLst/>
                <a:latin typeface="Times New Roman" panose="02020603050405020304" pitchFamily="18" charset="0"/>
                <a:cs typeface="Times New Roman" panose="02020603050405020304" pitchFamily="18" charset="0"/>
              </a:rPr>
              <a:t>" combines "node" and "MCU" (micro-controller unit). Strictly speaking, the term "</a:t>
            </a:r>
            <a:r>
              <a:rPr lang="en-US" sz="1800" b="0" i="0" dirty="0" err="1">
                <a:solidFill>
                  <a:srgbClr val="202124"/>
                </a:solidFill>
                <a:effectLst/>
                <a:latin typeface="Times New Roman" panose="02020603050405020304" pitchFamily="18" charset="0"/>
                <a:cs typeface="Times New Roman" panose="02020603050405020304" pitchFamily="18" charset="0"/>
              </a:rPr>
              <a:t>NodeMCU</a:t>
            </a:r>
            <a:r>
              <a:rPr lang="en-US" sz="1800" b="0" i="0" dirty="0">
                <a:solidFill>
                  <a:srgbClr val="202124"/>
                </a:solidFill>
                <a:effectLst/>
                <a:latin typeface="Times New Roman" panose="02020603050405020304" pitchFamily="18" charset="0"/>
                <a:cs typeface="Times New Roman" panose="02020603050405020304" pitchFamily="18" charset="0"/>
              </a:rPr>
              <a:t>" refers to the firmware rather than the associated development kits.</a:t>
            </a:r>
          </a:p>
          <a:p>
            <a:pPr algn="just">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C294FD4B-94CE-84DA-A723-5FECEF6544C5}"/>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F628D732-788F-9942-4110-43854334436D}"/>
              </a:ext>
            </a:extLst>
          </p:cNvPr>
          <p:cNvCxnSpPr/>
          <p:nvPr/>
        </p:nvCxnSpPr>
        <p:spPr>
          <a:xfrm>
            <a:off x="20267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6F352358-7173-2B34-DE10-DA368AA955D4}"/>
              </a:ext>
            </a:extLst>
          </p:cNvPr>
          <p:cNvSpPr txBox="1"/>
          <p:nvPr/>
        </p:nvSpPr>
        <p:spPr>
          <a:xfrm>
            <a:off x="461913" y="6458929"/>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11" name="TextBox 10">
            <a:extLst>
              <a:ext uri="{FF2B5EF4-FFF2-40B4-BE49-F238E27FC236}">
                <a16:creationId xmlns:a16="http://schemas.microsoft.com/office/drawing/2014/main" id="{B4FBDFD6-9F42-46E6-E32D-6CF7772AB99F}"/>
              </a:ext>
            </a:extLst>
          </p:cNvPr>
          <p:cNvSpPr txBox="1"/>
          <p:nvPr/>
        </p:nvSpPr>
        <p:spPr>
          <a:xfrm>
            <a:off x="318978" y="132822"/>
            <a:ext cx="4477732" cy="369332"/>
          </a:xfrm>
          <a:prstGeom prst="rect">
            <a:avLst/>
          </a:prstGeom>
          <a:noFill/>
        </p:spPr>
        <p:txBody>
          <a:bodyPr wrap="square" rtlCol="0">
            <a:spAutoFit/>
          </a:bodyPr>
          <a:lstStyle>
            <a:defPPr>
              <a:defRPr lang="en-US"/>
            </a:defPPr>
            <a:lvl1pPr>
              <a:defRPr b="1">
                <a:latin typeface="Times New Roman" panose="02020603050405020304" pitchFamily="18" charset="0"/>
                <a:cs typeface="Times New Roman" panose="02020603050405020304" pitchFamily="18" charset="0"/>
              </a:defRPr>
            </a:lvl1pPr>
          </a:lstStyle>
          <a:p>
            <a:r>
              <a:rPr lang="en-IN" dirty="0">
                <a:solidFill>
                  <a:srgbClr val="17740A"/>
                </a:solidFill>
                <a:effectLst>
                  <a:outerShdw blurRad="38100" dist="38100" dir="2700000" algn="tl">
                    <a:srgbClr val="000000">
                      <a:alpha val="43137"/>
                    </a:srgbClr>
                  </a:outerShdw>
                </a:effectLst>
              </a:rPr>
              <a:t>NODE MCU</a:t>
            </a:r>
          </a:p>
        </p:txBody>
      </p:sp>
      <p:pic>
        <p:nvPicPr>
          <p:cNvPr id="5122" name="Picture 2" descr="Image result for node mcu">
            <a:extLst>
              <a:ext uri="{FF2B5EF4-FFF2-40B4-BE49-F238E27FC236}">
                <a16:creationId xmlns:a16="http://schemas.microsoft.com/office/drawing/2014/main" id="{F919B748-A89A-A9BB-FF4C-B08FE5DB89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1425" y="4156213"/>
            <a:ext cx="2286000" cy="15240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628650" y="322595"/>
            <a:ext cx="7886700" cy="1325563"/>
          </a:xfrm>
        </p:spPr>
        <p:txBody>
          <a:bodyPr/>
          <a:lstStyle/>
          <a:p>
            <a:r>
              <a:rPr lang="en-US" dirty="0" smtClean="0"/>
              <a:t/>
            </a:r>
            <a:br>
              <a:rPr lang="en-US" dirty="0" smtClean="0"/>
            </a:br>
            <a:endParaRPr lang="en-IN" dirty="0"/>
          </a:p>
        </p:txBody>
      </p:sp>
    </p:spTree>
    <p:extLst>
      <p:ext uri="{BB962C8B-B14F-4D97-AF65-F5344CB8AC3E}">
        <p14:creationId xmlns:p14="http://schemas.microsoft.com/office/powerpoint/2010/main" val="12442888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2060"/>
            <a:ext cx="7235672" cy="369332"/>
          </a:xfrm>
          <a:prstGeom prst="rect">
            <a:avLst/>
          </a:prstGeom>
          <a:noFill/>
        </p:spPr>
        <p:txBody>
          <a:bodyPr wrap="square" rtlCol="0">
            <a:spAutoFit/>
          </a:bodyPr>
          <a:lstStyle/>
          <a:p>
            <a:pPr marL="85725" lvl="1"/>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REQUIREMENT</a:t>
            </a: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2" name="TextBox 1"/>
          <p:cNvSpPr txBox="1"/>
          <p:nvPr/>
        </p:nvSpPr>
        <p:spPr>
          <a:xfrm>
            <a:off x="461913" y="539014"/>
            <a:ext cx="7946441" cy="2677656"/>
          </a:xfrm>
          <a:prstGeom prst="rect">
            <a:avLst/>
          </a:prstGeom>
          <a:noFill/>
        </p:spPr>
        <p:txBody>
          <a:bodyPr wrap="square" rtlCol="0">
            <a:spAutoFit/>
          </a:bodyPr>
          <a:lstStyle/>
          <a:p>
            <a:pPr algn="just">
              <a:lnSpc>
                <a:spcPct val="150000"/>
              </a:lnSpc>
            </a:pPr>
            <a:r>
              <a:rPr lang="en-IN" sz="1600" b="1" dirty="0" smtClean="0">
                <a:latin typeface="Times New Roman" panose="02020603050405020304" pitchFamily="18" charset="0"/>
                <a:cs typeface="Times New Roman" panose="02020603050405020304" pitchFamily="18" charset="0"/>
              </a:rPr>
              <a:t>Arduino </a:t>
            </a:r>
            <a:r>
              <a:rPr lang="en-IN" sz="1600" b="1" dirty="0">
                <a:latin typeface="Times New Roman" panose="02020603050405020304" pitchFamily="18" charset="0"/>
                <a:cs typeface="Times New Roman" panose="02020603050405020304" pitchFamily="18" charset="0"/>
              </a:rPr>
              <a:t>IDE:</a:t>
            </a:r>
          </a:p>
          <a:p>
            <a:pPr marL="285750" lvl="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Arduino IDE is an open source software that is mainly used for writing and compiling the code into the Arduino Module.</a:t>
            </a:r>
            <a:endParaRPr lang="en-IN" sz="1600"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is an official Arduino software, making code compilation too easy that even a common person with no prior technical knowledge can get their feet wet with the learning process.</a:t>
            </a:r>
            <a:endParaRPr lang="en-IN" sz="16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pic>
        <p:nvPicPr>
          <p:cNvPr id="9" name="Picture 8" descr="open"/>
          <p:cNvPicPr/>
          <p:nvPr/>
        </p:nvPicPr>
        <p:blipFill>
          <a:blip r:embed="rId2">
            <a:extLst>
              <a:ext uri="{28A0092B-C50C-407E-A947-70E740481C1C}">
                <a14:useLocalDpi xmlns:a14="http://schemas.microsoft.com/office/drawing/2010/main" val="0"/>
              </a:ext>
            </a:extLst>
          </a:blip>
          <a:srcRect b="-218"/>
          <a:stretch>
            <a:fillRect/>
          </a:stretch>
        </p:blipFill>
        <p:spPr bwMode="auto">
          <a:xfrm>
            <a:off x="1701209" y="2466753"/>
            <a:ext cx="4373339" cy="3717143"/>
          </a:xfrm>
          <a:prstGeom prst="rect">
            <a:avLst/>
          </a:prstGeom>
          <a:noFill/>
          <a:ln>
            <a:noFill/>
          </a:ln>
        </p:spPr>
      </p:pic>
    </p:spTree>
    <p:extLst>
      <p:ext uri="{BB962C8B-B14F-4D97-AF65-F5344CB8AC3E}">
        <p14:creationId xmlns:p14="http://schemas.microsoft.com/office/powerpoint/2010/main" val="2094090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294FD4B-94CE-84DA-A723-5FECEF6544C5}"/>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F628D732-788F-9942-4110-43854334436D}"/>
              </a:ext>
            </a:extLst>
          </p:cNvPr>
          <p:cNvCxnSpPr/>
          <p:nvPr/>
        </p:nvCxnSpPr>
        <p:spPr>
          <a:xfrm>
            <a:off x="20267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6F352358-7173-2B34-DE10-DA368AA955D4}"/>
              </a:ext>
            </a:extLst>
          </p:cNvPr>
          <p:cNvSpPr txBox="1"/>
          <p:nvPr/>
        </p:nvSpPr>
        <p:spPr>
          <a:xfrm>
            <a:off x="461913" y="6458929"/>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2" name="Rectangle 1"/>
          <p:cNvSpPr/>
          <p:nvPr/>
        </p:nvSpPr>
        <p:spPr>
          <a:xfrm>
            <a:off x="461913" y="65560"/>
            <a:ext cx="2841419" cy="369332"/>
          </a:xfrm>
          <a:prstGeom prst="rect">
            <a:avLst/>
          </a:prstGeom>
        </p:spPr>
        <p:txBody>
          <a:bodyPr wrap="none">
            <a:spAutoFit/>
          </a:bodyPr>
          <a:lstStyle/>
          <a:p>
            <a:r>
              <a:rPr lang="en-IN"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EXPERIMENTAL SETUP</a:t>
            </a:r>
            <a:endPar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 name="Content Placeholder 9"/>
          <p:cNvSpPr>
            <a:spLocks noGrp="1"/>
          </p:cNvSpPr>
          <p:nvPr>
            <p:ph idx="1"/>
          </p:nvPr>
        </p:nvSpPr>
        <p:spPr>
          <a:xfrm>
            <a:off x="628650" y="6131243"/>
            <a:ext cx="2305936" cy="45719"/>
          </a:xfrm>
        </p:spPr>
        <p:txBody>
          <a:bodyPr>
            <a:normAutofit fontScale="25000" lnSpcReduction="20000"/>
          </a:bodyPr>
          <a:lstStyle/>
          <a:p>
            <a:pPr marL="0" indent="0">
              <a:buNone/>
            </a:pPr>
            <a:endParaRPr lang="en-IN" sz="100" dirty="0"/>
          </a:p>
        </p:txBody>
      </p:sp>
      <p:sp>
        <p:nvSpPr>
          <p:cNvPr id="3" name="Rectangle 2"/>
          <p:cNvSpPr/>
          <p:nvPr/>
        </p:nvSpPr>
        <p:spPr>
          <a:xfrm>
            <a:off x="202675" y="518139"/>
            <a:ext cx="8713513" cy="3831818"/>
          </a:xfrm>
          <a:prstGeom prst="rect">
            <a:avLst/>
          </a:prstGeom>
        </p:spPr>
        <p:txBody>
          <a:bodyPr wrap="square">
            <a:spAutoFit/>
          </a:bodyPr>
          <a:lstStyle/>
          <a:p>
            <a:pPr marL="285750" indent="-285750" algn="just">
              <a:lnSpc>
                <a:spcPct val="150000"/>
              </a:lnSpc>
              <a:spcAft>
                <a:spcPts val="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The experimental setup for the Arduino-based real-time drowsiness and fatigue detection system for bikers using a helmet includes various components that are connected to the Arduino board and programmed using the Arduino IDE</a:t>
            </a:r>
            <a:r>
              <a:rPr lang="en-US" dirty="0" smtClean="0">
                <a:latin typeface="Times New Roman" panose="02020603050405020304" pitchFamily="18" charset="0"/>
                <a:ea typeface="Times New Roman" panose="02020603050405020304" pitchFamily="18" charset="0"/>
              </a:rPr>
              <a:t>. </a:t>
            </a:r>
            <a:endParaRPr lang="en-US" dirty="0" smtClean="0">
              <a:latin typeface="Times New Roman" panose="02020603050405020304" pitchFamily="18" charset="0"/>
              <a:ea typeface="Times New Roman" panose="02020603050405020304" pitchFamily="18" charset="0"/>
            </a:endParaRPr>
          </a:p>
          <a:p>
            <a:pPr marL="285750" indent="-285750" algn="just">
              <a:lnSpc>
                <a:spcPct val="150000"/>
              </a:lnSpc>
              <a:spcAft>
                <a:spcPts val="0"/>
              </a:spcAft>
              <a:buFont typeface="Arial" panose="020B0604020202020204" pitchFamily="34" charset="0"/>
              <a:buChar char="•"/>
            </a:pPr>
            <a:r>
              <a:rPr lang="en-US" dirty="0" smtClean="0">
                <a:latin typeface="Times New Roman" panose="02020603050405020304" pitchFamily="18" charset="0"/>
                <a:ea typeface="Times New Roman" panose="02020603050405020304" pitchFamily="18" charset="0"/>
              </a:rPr>
              <a:t>The </a:t>
            </a:r>
            <a:r>
              <a:rPr lang="en-US" dirty="0">
                <a:latin typeface="Times New Roman" panose="02020603050405020304" pitchFamily="18" charset="0"/>
                <a:ea typeface="Times New Roman" panose="02020603050405020304" pitchFamily="18" charset="0"/>
              </a:rPr>
              <a:t>system is powered using a battery or by connecting it to the bike's electrical system and can monitor the biker's eyelid and head movements in real-time. It provides alerts if the biker is becoming drowsy or fatigued, and can also adjust the position of the helmet visor as needed to improve visibility and reduce glare. </a:t>
            </a:r>
            <a:endParaRPr lang="en-US" dirty="0" smtClean="0">
              <a:latin typeface="Times New Roman" panose="02020603050405020304" pitchFamily="18" charset="0"/>
              <a:ea typeface="Times New Roman" panose="02020603050405020304" pitchFamily="18" charset="0"/>
            </a:endParaRPr>
          </a:p>
          <a:p>
            <a:pPr marL="285750" indent="-285750" algn="just">
              <a:lnSpc>
                <a:spcPct val="150000"/>
              </a:lnSpc>
              <a:spcAft>
                <a:spcPts val="0"/>
              </a:spcAft>
              <a:buFont typeface="Arial" panose="020B0604020202020204" pitchFamily="34" charset="0"/>
              <a:buChar char="•"/>
            </a:pPr>
            <a:r>
              <a:rPr lang="en-US" dirty="0" smtClean="0">
                <a:latin typeface="Times New Roman" panose="02020603050405020304" pitchFamily="18" charset="0"/>
                <a:ea typeface="Times New Roman" panose="02020603050405020304" pitchFamily="18" charset="0"/>
              </a:rPr>
              <a:t>Additionally</a:t>
            </a:r>
            <a:r>
              <a:rPr lang="en-US" dirty="0">
                <a:latin typeface="Times New Roman" panose="02020603050405020304" pitchFamily="18" charset="0"/>
                <a:ea typeface="Times New Roman" panose="02020603050405020304" pitchFamily="18" charset="0"/>
              </a:rPr>
              <a:t>, the system can upload the data to the cloud using </a:t>
            </a:r>
            <a:r>
              <a:rPr lang="en-US" dirty="0" err="1">
                <a:latin typeface="Times New Roman" panose="02020603050405020304" pitchFamily="18" charset="0"/>
                <a:ea typeface="Times New Roman" panose="02020603050405020304" pitchFamily="18" charset="0"/>
              </a:rPr>
              <a:t>NodeMCU</a:t>
            </a:r>
            <a:r>
              <a:rPr lang="en-US" dirty="0">
                <a:latin typeface="Times New Roman" panose="02020603050405020304" pitchFamily="18" charset="0"/>
                <a:ea typeface="Times New Roman" panose="02020603050405020304" pitchFamily="18" charset="0"/>
              </a:rPr>
              <a:t>, where it can be analyzed and used to further improve the system's accuracy and performance.</a:t>
            </a:r>
            <a:endParaRPr lang="en-IN"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631062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294FD4B-94CE-84DA-A723-5FECEF6544C5}"/>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F628D732-788F-9942-4110-43854334436D}"/>
              </a:ext>
            </a:extLst>
          </p:cNvPr>
          <p:cNvCxnSpPr/>
          <p:nvPr/>
        </p:nvCxnSpPr>
        <p:spPr>
          <a:xfrm>
            <a:off x="20267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6F352358-7173-2B34-DE10-DA368AA955D4}"/>
              </a:ext>
            </a:extLst>
          </p:cNvPr>
          <p:cNvSpPr txBox="1"/>
          <p:nvPr/>
        </p:nvSpPr>
        <p:spPr>
          <a:xfrm>
            <a:off x="461913" y="6458929"/>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2" name="Rectangle 1"/>
          <p:cNvSpPr/>
          <p:nvPr/>
        </p:nvSpPr>
        <p:spPr>
          <a:xfrm>
            <a:off x="93167" y="65560"/>
            <a:ext cx="2841419" cy="369332"/>
          </a:xfrm>
          <a:prstGeom prst="rect">
            <a:avLst/>
          </a:prstGeom>
        </p:spPr>
        <p:txBody>
          <a:bodyPr wrap="none">
            <a:spAutoFit/>
          </a:bodyPr>
          <a:lstStyle/>
          <a:p>
            <a:r>
              <a:rPr lang="en-IN"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EXPERIMENTAL SETUP</a:t>
            </a:r>
            <a:endPar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 name="Content Placeholder 9"/>
          <p:cNvSpPr>
            <a:spLocks noGrp="1"/>
          </p:cNvSpPr>
          <p:nvPr>
            <p:ph idx="1"/>
          </p:nvPr>
        </p:nvSpPr>
        <p:spPr>
          <a:xfrm>
            <a:off x="628650" y="6131243"/>
            <a:ext cx="2305936" cy="45719"/>
          </a:xfrm>
        </p:spPr>
        <p:txBody>
          <a:bodyPr>
            <a:normAutofit fontScale="25000" lnSpcReduction="20000"/>
          </a:bodyPr>
          <a:lstStyle/>
          <a:p>
            <a:pPr marL="0" indent="0">
              <a:buNone/>
            </a:pPr>
            <a:endParaRPr lang="en-IN" sz="100" dirty="0"/>
          </a:p>
        </p:txBody>
      </p:sp>
      <p:pic>
        <p:nvPicPr>
          <p:cNvPr id="11"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73212" y="747260"/>
            <a:ext cx="3731895" cy="4975863"/>
          </a:xfrm>
          <a:prstGeom prst="rect">
            <a:avLst/>
          </a:prstGeom>
        </p:spPr>
      </p:pic>
    </p:spTree>
    <p:extLst>
      <p:ext uri="{BB962C8B-B14F-4D97-AF65-F5344CB8AC3E}">
        <p14:creationId xmlns:p14="http://schemas.microsoft.com/office/powerpoint/2010/main" val="22877988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294FD4B-94CE-84DA-A723-5FECEF6544C5}"/>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F628D732-788F-9942-4110-43854334436D}"/>
              </a:ext>
            </a:extLst>
          </p:cNvPr>
          <p:cNvCxnSpPr/>
          <p:nvPr/>
        </p:nvCxnSpPr>
        <p:spPr>
          <a:xfrm>
            <a:off x="20267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6F352358-7173-2B34-DE10-DA368AA955D4}"/>
              </a:ext>
            </a:extLst>
          </p:cNvPr>
          <p:cNvSpPr txBox="1"/>
          <p:nvPr/>
        </p:nvSpPr>
        <p:spPr>
          <a:xfrm>
            <a:off x="461913" y="6458929"/>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2" name="Rectangle 1"/>
          <p:cNvSpPr/>
          <p:nvPr/>
        </p:nvSpPr>
        <p:spPr>
          <a:xfrm>
            <a:off x="280891" y="106393"/>
            <a:ext cx="3057504" cy="369332"/>
          </a:xfrm>
          <a:prstGeom prst="rect">
            <a:avLst/>
          </a:prstGeom>
        </p:spPr>
        <p:txBody>
          <a:bodyPr wrap="none">
            <a:spAutoFit/>
          </a:bodyPr>
          <a:lstStyle/>
          <a:p>
            <a:r>
              <a:rPr lang="en-IN"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EXPERIMENTAL  RESULT</a:t>
            </a:r>
            <a:endPar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64759" y="6130925"/>
            <a:ext cx="34420" cy="46038"/>
          </a:xfr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89051" y="819213"/>
            <a:ext cx="3619500" cy="4661778"/>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8238" y="893232"/>
            <a:ext cx="3472133" cy="4644023"/>
          </a:xfrm>
          <a:prstGeom prst="rect">
            <a:avLst/>
          </a:prstGeom>
        </p:spPr>
      </p:pic>
    </p:spTree>
    <p:extLst>
      <p:ext uri="{BB962C8B-B14F-4D97-AF65-F5344CB8AC3E}">
        <p14:creationId xmlns:p14="http://schemas.microsoft.com/office/powerpoint/2010/main" val="32232211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294FD4B-94CE-84DA-A723-5FECEF6544C5}"/>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F628D732-788F-9942-4110-43854334436D}"/>
              </a:ext>
            </a:extLst>
          </p:cNvPr>
          <p:cNvCxnSpPr/>
          <p:nvPr/>
        </p:nvCxnSpPr>
        <p:spPr>
          <a:xfrm>
            <a:off x="20267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6F352358-7173-2B34-DE10-DA368AA955D4}"/>
              </a:ext>
            </a:extLst>
          </p:cNvPr>
          <p:cNvSpPr txBox="1"/>
          <p:nvPr/>
        </p:nvSpPr>
        <p:spPr>
          <a:xfrm>
            <a:off x="461913" y="6458929"/>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2" name="Rectangle 1"/>
          <p:cNvSpPr/>
          <p:nvPr/>
        </p:nvSpPr>
        <p:spPr>
          <a:xfrm>
            <a:off x="202676" y="95961"/>
            <a:ext cx="2841419" cy="369332"/>
          </a:xfrm>
          <a:prstGeom prst="rect">
            <a:avLst/>
          </a:prstGeom>
        </p:spPr>
        <p:txBody>
          <a:bodyPr wrap="none">
            <a:spAutoFit/>
          </a:bodyPr>
          <a:lstStyle/>
          <a:p>
            <a:r>
              <a:rPr lang="en-IN"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EXPERIMENTAL SETUP</a:t>
            </a:r>
            <a:endPar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64759" y="6130925"/>
            <a:ext cx="34420" cy="46038"/>
          </a:xfr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3299" y="884787"/>
            <a:ext cx="3797401" cy="5079072"/>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t="4843" b="17134"/>
          <a:stretch/>
        </p:blipFill>
        <p:spPr>
          <a:xfrm>
            <a:off x="1178885" y="956930"/>
            <a:ext cx="2850855" cy="4942929"/>
          </a:xfrm>
          <a:prstGeom prst="rect">
            <a:avLst/>
          </a:prstGeom>
        </p:spPr>
      </p:pic>
    </p:spTree>
    <p:extLst>
      <p:ext uri="{BB962C8B-B14F-4D97-AF65-F5344CB8AC3E}">
        <p14:creationId xmlns:p14="http://schemas.microsoft.com/office/powerpoint/2010/main" val="17019155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294FD4B-94CE-84DA-A723-5FECEF6544C5}"/>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F628D732-788F-9942-4110-43854334436D}"/>
              </a:ext>
            </a:extLst>
          </p:cNvPr>
          <p:cNvCxnSpPr/>
          <p:nvPr/>
        </p:nvCxnSpPr>
        <p:spPr>
          <a:xfrm>
            <a:off x="20267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6F352358-7173-2B34-DE10-DA368AA955D4}"/>
              </a:ext>
            </a:extLst>
          </p:cNvPr>
          <p:cNvSpPr txBox="1"/>
          <p:nvPr/>
        </p:nvSpPr>
        <p:spPr>
          <a:xfrm>
            <a:off x="461913" y="6458929"/>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2" name="Rectangle 1"/>
          <p:cNvSpPr/>
          <p:nvPr/>
        </p:nvSpPr>
        <p:spPr>
          <a:xfrm>
            <a:off x="202676" y="95961"/>
            <a:ext cx="2841419" cy="369332"/>
          </a:xfrm>
          <a:prstGeom prst="rect">
            <a:avLst/>
          </a:prstGeom>
        </p:spPr>
        <p:txBody>
          <a:bodyPr wrap="none">
            <a:spAutoFit/>
          </a:bodyPr>
          <a:lstStyle/>
          <a:p>
            <a:r>
              <a:rPr lang="en-IN"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EXPERIMENTAL SETUP</a:t>
            </a:r>
            <a:endPar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64759" y="6130925"/>
            <a:ext cx="34420" cy="46038"/>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913" y="967643"/>
            <a:ext cx="2339348" cy="4581408"/>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19377" y="967643"/>
            <a:ext cx="2339348" cy="4581408"/>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76841" y="967643"/>
            <a:ext cx="2061634" cy="4581408"/>
          </a:xfrm>
          <a:prstGeom prst="rect">
            <a:avLst/>
          </a:prstGeom>
        </p:spPr>
      </p:pic>
    </p:spTree>
    <p:extLst>
      <p:ext uri="{BB962C8B-B14F-4D97-AF65-F5344CB8AC3E}">
        <p14:creationId xmlns:p14="http://schemas.microsoft.com/office/powerpoint/2010/main" val="2554713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294FD4B-94CE-84DA-A723-5FECEF6544C5}"/>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F628D732-788F-9942-4110-43854334436D}"/>
              </a:ext>
            </a:extLst>
          </p:cNvPr>
          <p:cNvCxnSpPr/>
          <p:nvPr/>
        </p:nvCxnSpPr>
        <p:spPr>
          <a:xfrm>
            <a:off x="20267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6F352358-7173-2B34-DE10-DA368AA955D4}"/>
              </a:ext>
            </a:extLst>
          </p:cNvPr>
          <p:cNvSpPr txBox="1"/>
          <p:nvPr/>
        </p:nvSpPr>
        <p:spPr>
          <a:xfrm>
            <a:off x="461913" y="6458929"/>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2" name="Rectangle 1"/>
          <p:cNvSpPr/>
          <p:nvPr/>
        </p:nvSpPr>
        <p:spPr>
          <a:xfrm>
            <a:off x="202676" y="84803"/>
            <a:ext cx="2366930" cy="369332"/>
          </a:xfrm>
          <a:prstGeom prst="rect">
            <a:avLst/>
          </a:prstGeom>
        </p:spPr>
        <p:txBody>
          <a:bodyPr wrap="none">
            <a:spAutoFit/>
          </a:bodyPr>
          <a:lstStyle/>
          <a:p>
            <a:r>
              <a:rPr lang="en-US"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WEB APPLICATION</a:t>
            </a:r>
            <a:endPar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64759" y="6130925"/>
            <a:ext cx="34420" cy="46038"/>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4759" y="929974"/>
            <a:ext cx="2755833" cy="4809992"/>
          </a:xfrm>
          <a:prstGeom prst="rect">
            <a:avLst/>
          </a:prstGeom>
        </p:spPr>
      </p:pic>
      <p:sp>
        <p:nvSpPr>
          <p:cNvPr id="10" name="TextBox 9"/>
          <p:cNvSpPr txBox="1"/>
          <p:nvPr/>
        </p:nvSpPr>
        <p:spPr>
          <a:xfrm>
            <a:off x="4689051" y="2519362"/>
            <a:ext cx="4267982" cy="163121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The Gathered Information's Are Shown In </a:t>
            </a:r>
            <a:r>
              <a:rPr lang="en-US" sz="2000" dirty="0" smtClean="0">
                <a:latin typeface="Times New Roman" panose="02020603050405020304" pitchFamily="18" charset="0"/>
                <a:cs typeface="Times New Roman" panose="02020603050405020304" pitchFamily="18" charset="0"/>
              </a:rPr>
              <a:t>The Below Web Application.</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Web Application</a:t>
            </a:r>
            <a:r>
              <a:rPr lang="en-US" sz="2000" dirty="0" smtClean="0">
                <a:latin typeface="Times New Roman" panose="02020603050405020304" pitchFamily="18" charset="0"/>
                <a:cs typeface="Times New Roman" panose="02020603050405020304" pitchFamily="18" charset="0"/>
              </a:rPr>
              <a:t> name: </a:t>
            </a:r>
            <a:r>
              <a:rPr lang="en-US" sz="2000" b="1" dirty="0" smtClean="0">
                <a:latin typeface="Times New Roman" panose="02020603050405020304" pitchFamily="18" charset="0"/>
                <a:cs typeface="Times New Roman" panose="02020603050405020304" pitchFamily="18" charset="0"/>
              </a:rPr>
              <a:t>UBIDOTS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82167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294FD4B-94CE-84DA-A723-5FECEF6544C5}"/>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F628D732-788F-9942-4110-43854334436D}"/>
              </a:ext>
            </a:extLst>
          </p:cNvPr>
          <p:cNvCxnSpPr/>
          <p:nvPr/>
        </p:nvCxnSpPr>
        <p:spPr>
          <a:xfrm>
            <a:off x="20267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6F352358-7173-2B34-DE10-DA368AA955D4}"/>
              </a:ext>
            </a:extLst>
          </p:cNvPr>
          <p:cNvSpPr txBox="1"/>
          <p:nvPr/>
        </p:nvSpPr>
        <p:spPr>
          <a:xfrm>
            <a:off x="461913" y="6458929"/>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2" name="Rectangle 1"/>
          <p:cNvSpPr/>
          <p:nvPr/>
        </p:nvSpPr>
        <p:spPr>
          <a:xfrm>
            <a:off x="218385" y="169682"/>
            <a:ext cx="2499467" cy="369332"/>
          </a:xfrm>
          <a:prstGeom prst="rect">
            <a:avLst/>
          </a:prstGeom>
        </p:spPr>
        <p:txBody>
          <a:bodyPr wrap="none">
            <a:spAutoFit/>
          </a:bodyPr>
          <a:lstStyle/>
          <a:p>
            <a:r>
              <a:rPr lang="en-IN"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OUTPUT</a:t>
            </a:r>
            <a:endPar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2055" y="2826600"/>
            <a:ext cx="5792495" cy="288999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7265" y="700416"/>
            <a:ext cx="6783572" cy="1708612"/>
          </a:xfrm>
          <a:prstGeom prst="rect">
            <a:avLst/>
          </a:prstGeom>
        </p:spPr>
      </p:pic>
      <p:sp>
        <p:nvSpPr>
          <p:cNvPr id="3" name="Content Placeholder 2"/>
          <p:cNvSpPr>
            <a:spLocks noGrp="1"/>
          </p:cNvSpPr>
          <p:nvPr>
            <p:ph idx="1"/>
          </p:nvPr>
        </p:nvSpPr>
        <p:spPr>
          <a:xfrm flipV="1">
            <a:off x="7794550" y="6223806"/>
            <a:ext cx="720799" cy="634194"/>
          </a:xfrm>
        </p:spPr>
        <p:txBody>
          <a:bodyPr>
            <a:normAutofit/>
          </a:bodyPr>
          <a:lstStyle/>
          <a:p>
            <a:pPr marL="0" indent="0">
              <a:buNone/>
            </a:pPr>
            <a:endParaRPr lang="en-IN" sz="100" dirty="0"/>
          </a:p>
        </p:txBody>
      </p:sp>
    </p:spTree>
    <p:extLst>
      <p:ext uri="{BB962C8B-B14F-4D97-AF65-F5344CB8AC3E}">
        <p14:creationId xmlns:p14="http://schemas.microsoft.com/office/powerpoint/2010/main" val="2950337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294FD4B-94CE-84DA-A723-5FECEF6544C5}"/>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F628D732-788F-9942-4110-43854334436D}"/>
              </a:ext>
            </a:extLst>
          </p:cNvPr>
          <p:cNvCxnSpPr/>
          <p:nvPr/>
        </p:nvCxnSpPr>
        <p:spPr>
          <a:xfrm>
            <a:off x="20267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6F352358-7173-2B34-DE10-DA368AA955D4}"/>
              </a:ext>
            </a:extLst>
          </p:cNvPr>
          <p:cNvSpPr txBox="1"/>
          <p:nvPr/>
        </p:nvSpPr>
        <p:spPr>
          <a:xfrm>
            <a:off x="461913" y="6458929"/>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2" name="Rectangle 1"/>
          <p:cNvSpPr/>
          <p:nvPr/>
        </p:nvSpPr>
        <p:spPr>
          <a:xfrm>
            <a:off x="202676" y="169682"/>
            <a:ext cx="1749197" cy="369332"/>
          </a:xfrm>
          <a:prstGeom prst="rect">
            <a:avLst/>
          </a:prstGeom>
        </p:spPr>
        <p:txBody>
          <a:bodyPr wrap="none">
            <a:spAutoFit/>
          </a:bodyPr>
          <a:lstStyle/>
          <a:p>
            <a:r>
              <a:rPr lang="en-US"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flipV="1">
            <a:off x="7794550" y="6223806"/>
            <a:ext cx="720799" cy="634194"/>
          </a:xfrm>
        </p:spPr>
        <p:txBody>
          <a:bodyPr>
            <a:normAutofit/>
          </a:bodyPr>
          <a:lstStyle/>
          <a:p>
            <a:pPr marL="0" indent="0">
              <a:buNone/>
            </a:pPr>
            <a:endParaRPr lang="en-IN" sz="100" dirty="0"/>
          </a:p>
        </p:txBody>
      </p:sp>
      <p:sp>
        <p:nvSpPr>
          <p:cNvPr id="4" name="Rectangle 3"/>
          <p:cNvSpPr/>
          <p:nvPr/>
        </p:nvSpPr>
        <p:spPr>
          <a:xfrm>
            <a:off x="461913" y="958004"/>
            <a:ext cx="7895910" cy="3831818"/>
          </a:xfrm>
          <a:prstGeom prst="rect">
            <a:avLst/>
          </a:prstGeom>
        </p:spPr>
        <p:txBody>
          <a:bodyPr wrap="square">
            <a:spAutoFit/>
          </a:bodyPr>
          <a:lstStyle/>
          <a:p>
            <a:pPr marL="228600" algn="just" hangingPunct="0">
              <a:lnSpc>
                <a:spcPct val="150000"/>
              </a:lnSpc>
              <a:spcAft>
                <a:spcPts val="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	The </a:t>
            </a:r>
            <a:r>
              <a:rPr lang="en-US" dirty="0">
                <a:latin typeface="Times New Roman" panose="02020603050405020304" pitchFamily="18" charset="0"/>
                <a:ea typeface="Calibri" panose="020F0502020204030204" pitchFamily="34" charset="0"/>
                <a:cs typeface="Times New Roman" panose="02020603050405020304" pitchFamily="18" charset="0"/>
              </a:rPr>
              <a:t>driver drowsiness and alcohol detection system is used to detect the drowsiness of the driver and also detects the alcohol consumption of driver. If there is drowsiness or consumption then the motor of the car gets slowed down and the buzzer sounds until the eyes gets opened. The values of alcohol and the blink rate will be displayed in the serial monitor of the Arduino IDE IOT for intimate the parents or family member. This proposed system helps in finding drowsiness and alcohol detection using Arduino. This helps in avoiding many accidents. Further we extend this project by using webcam to detect the drowsiness of the driver.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0084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974B17-6595-1154-4CA8-3666178BC279}"/>
              </a:ext>
            </a:extLst>
          </p:cNvPr>
          <p:cNvSpPr>
            <a:spLocks noGrp="1"/>
          </p:cNvSpPr>
          <p:nvPr>
            <p:ph idx="1"/>
          </p:nvPr>
        </p:nvSpPr>
        <p:spPr>
          <a:xfrm>
            <a:off x="614510" y="612735"/>
            <a:ext cx="7886700" cy="4646949"/>
          </a:xfrm>
        </p:spPr>
        <p:txBody>
          <a:bodyPr>
            <a:noAutofit/>
          </a:bodyPr>
          <a:lstStyle/>
          <a:p>
            <a:pPr algn="just">
              <a:lnSpc>
                <a:spcPct val="100000"/>
              </a:lnSpc>
              <a:buFont typeface="Wingdings" panose="05000000000000000000" pitchFamily="2" charset="2"/>
              <a:buChar char="Ø"/>
            </a:pPr>
            <a:endParaRPr lang="en-US" sz="1600" dirty="0">
              <a:latin typeface="Times New Roman" panose="02020603050405020304" pitchFamily="18" charset="0"/>
              <a:ea typeface="Cambria" pitchFamily="18" charset="0"/>
              <a:cs typeface="Times New Roman" panose="02020603050405020304" pitchFamily="18" charset="0"/>
            </a:endParaRPr>
          </a:p>
          <a:p>
            <a:pPr algn="just">
              <a:lnSpc>
                <a:spcPct val="100000"/>
              </a:lnSpc>
              <a:buFont typeface="Wingdings" panose="05000000000000000000" pitchFamily="2" charset="2"/>
              <a:buChar char="Ø"/>
            </a:pPr>
            <a:r>
              <a:rPr lang="en-US" sz="2000" dirty="0">
                <a:latin typeface="Times New Roman" panose="02020603050405020304" pitchFamily="18" charset="0"/>
                <a:ea typeface="Cambria" pitchFamily="18" charset="0"/>
                <a:cs typeface="Times New Roman" panose="02020603050405020304" pitchFamily="18" charset="0"/>
              </a:rPr>
              <a:t> </a:t>
            </a:r>
            <a:r>
              <a:rPr lang="en-US" sz="2000" b="1" dirty="0">
                <a:latin typeface="Times New Roman" panose="02020603050405020304" pitchFamily="18" charset="0"/>
                <a:ea typeface="Cambria" pitchFamily="18" charset="0"/>
                <a:cs typeface="Times New Roman" panose="02020603050405020304" pitchFamily="18" charset="0"/>
              </a:rPr>
              <a:t>Real-time drowsiness detection</a:t>
            </a:r>
            <a:r>
              <a:rPr lang="en-US" sz="2000" dirty="0">
                <a:latin typeface="Times New Roman" panose="02020603050405020304" pitchFamily="18" charset="0"/>
                <a:ea typeface="Cambria" pitchFamily="18" charset="0"/>
                <a:cs typeface="Times New Roman" panose="02020603050405020304" pitchFamily="18" charset="0"/>
              </a:rPr>
              <a:t>: The primary objective of the helmet could be to accurately and reliably detect drowsiness in real-time using EEG signals. </a:t>
            </a:r>
          </a:p>
          <a:p>
            <a:pPr algn="just">
              <a:lnSpc>
                <a:spcPct val="100000"/>
              </a:lnSpc>
              <a:buFont typeface="Wingdings" panose="05000000000000000000" pitchFamily="2" charset="2"/>
              <a:buChar char="Ø"/>
            </a:pPr>
            <a:r>
              <a:rPr lang="en-US" sz="2000" b="1" dirty="0">
                <a:latin typeface="Times New Roman" panose="02020603050405020304" pitchFamily="18" charset="0"/>
                <a:ea typeface="Cambria" pitchFamily="18" charset="0"/>
                <a:cs typeface="Times New Roman" panose="02020603050405020304" pitchFamily="18" charset="0"/>
              </a:rPr>
              <a:t>Early warning system</a:t>
            </a:r>
            <a:r>
              <a:rPr lang="en-US" sz="2000" dirty="0">
                <a:latin typeface="Times New Roman" panose="02020603050405020304" pitchFamily="18" charset="0"/>
                <a:ea typeface="Cambria" pitchFamily="18" charset="0"/>
                <a:cs typeface="Times New Roman" panose="02020603050405020304" pitchFamily="18" charset="0"/>
              </a:rPr>
              <a:t>: The helmet could be designed to provide an early warning system for individuals who are at risk of falling asleep.</a:t>
            </a:r>
          </a:p>
          <a:p>
            <a:pPr algn="just">
              <a:lnSpc>
                <a:spcPct val="100000"/>
              </a:lnSpc>
              <a:buFont typeface="Wingdings" panose="05000000000000000000" pitchFamily="2" charset="2"/>
              <a:buChar char="Ø"/>
            </a:pPr>
            <a:r>
              <a:rPr lang="en-US" sz="2000" b="1" dirty="0">
                <a:latin typeface="Times New Roman" panose="02020603050405020304" pitchFamily="18" charset="0"/>
                <a:ea typeface="Cambria" pitchFamily="18" charset="0"/>
                <a:cs typeface="Times New Roman" panose="02020603050405020304" pitchFamily="18" charset="0"/>
              </a:rPr>
              <a:t>User-friendly design</a:t>
            </a:r>
            <a:r>
              <a:rPr lang="en-US" sz="2000" dirty="0">
                <a:latin typeface="Times New Roman" panose="02020603050405020304" pitchFamily="18" charset="0"/>
                <a:ea typeface="Cambria" pitchFamily="18" charset="0"/>
                <a:cs typeface="Times New Roman" panose="02020603050405020304" pitchFamily="18" charset="0"/>
              </a:rPr>
              <a:t>: The helmet should be designed with user comfort and usability in mind. </a:t>
            </a:r>
          </a:p>
          <a:p>
            <a:pPr algn="just">
              <a:lnSpc>
                <a:spcPct val="100000"/>
              </a:lnSpc>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DCD5560E-A123-3699-6DAA-DDFB6BB4C025}"/>
              </a:ext>
            </a:extLst>
          </p:cNvPr>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6" name="Straight Connector 5">
            <a:extLst>
              <a:ext uri="{FF2B5EF4-FFF2-40B4-BE49-F238E27FC236}">
                <a16:creationId xmlns:a16="http://schemas.microsoft.com/office/drawing/2014/main" id="{51923805-38FF-40E1-166D-797142EA0C47}"/>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id="{AA595414-FCE6-9F1B-79FF-D37BFDA996E2}"/>
              </a:ext>
            </a:extLst>
          </p:cNvPr>
          <p:cNvSpPr txBox="1"/>
          <p:nvPr/>
        </p:nvSpPr>
        <p:spPr>
          <a:xfrm>
            <a:off x="461913" y="6458929"/>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10" name="TextBox 9">
            <a:extLst>
              <a:ext uri="{FF2B5EF4-FFF2-40B4-BE49-F238E27FC236}">
                <a16:creationId xmlns:a16="http://schemas.microsoft.com/office/drawing/2014/main" id="{344B356E-F951-29CC-656B-438FC7D8D6DC}"/>
              </a:ext>
            </a:extLst>
          </p:cNvPr>
          <p:cNvSpPr txBox="1"/>
          <p:nvPr/>
        </p:nvSpPr>
        <p:spPr>
          <a:xfrm>
            <a:off x="461913" y="169682"/>
            <a:ext cx="4477732" cy="369332"/>
          </a:xfrm>
          <a:prstGeom prst="rect">
            <a:avLst/>
          </a:prstGeom>
          <a:noFill/>
        </p:spPr>
        <p:txBody>
          <a:bodyPr wrap="square" rtlCol="0">
            <a:spAutoFit/>
          </a:bodyPr>
          <a:lstStyle/>
          <a:p>
            <a:r>
              <a:rPr lang="en-US"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BJECTIVES:</a:t>
            </a:r>
          </a:p>
        </p:txBody>
      </p:sp>
    </p:spTree>
    <p:extLst>
      <p:ext uri="{BB962C8B-B14F-4D97-AF65-F5344CB8AC3E}">
        <p14:creationId xmlns:p14="http://schemas.microsoft.com/office/powerpoint/2010/main" val="2982418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294FD4B-94CE-84DA-A723-5FECEF6544C5}"/>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F628D732-788F-9942-4110-43854334436D}"/>
              </a:ext>
            </a:extLst>
          </p:cNvPr>
          <p:cNvCxnSpPr/>
          <p:nvPr/>
        </p:nvCxnSpPr>
        <p:spPr>
          <a:xfrm>
            <a:off x="20267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6F352358-7173-2B34-DE10-DA368AA955D4}"/>
              </a:ext>
            </a:extLst>
          </p:cNvPr>
          <p:cNvSpPr txBox="1"/>
          <p:nvPr/>
        </p:nvSpPr>
        <p:spPr>
          <a:xfrm>
            <a:off x="461913" y="6458929"/>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3" name="Content Placeholder 2"/>
          <p:cNvSpPr>
            <a:spLocks noGrp="1"/>
          </p:cNvSpPr>
          <p:nvPr>
            <p:ph idx="1"/>
          </p:nvPr>
        </p:nvSpPr>
        <p:spPr>
          <a:xfrm flipV="1">
            <a:off x="7794550" y="6266336"/>
            <a:ext cx="720799" cy="634194"/>
          </a:xfrm>
        </p:spPr>
        <p:txBody>
          <a:bodyPr>
            <a:normAutofit/>
          </a:bodyPr>
          <a:lstStyle/>
          <a:p>
            <a:pPr marL="0" indent="0">
              <a:buNone/>
            </a:pPr>
            <a:endParaRPr lang="en-IN" sz="100" dirty="0"/>
          </a:p>
        </p:txBody>
      </p:sp>
      <p:sp>
        <p:nvSpPr>
          <p:cNvPr id="4" name="Rectangle 3"/>
          <p:cNvSpPr/>
          <p:nvPr/>
        </p:nvSpPr>
        <p:spPr>
          <a:xfrm>
            <a:off x="218386" y="669851"/>
            <a:ext cx="7351995" cy="5632311"/>
          </a:xfrm>
          <a:prstGeom prst="rect">
            <a:avLst/>
          </a:prstGeom>
        </p:spPr>
        <p:txBody>
          <a:bodyPr wrap="square">
            <a:spAutoFit/>
          </a:bodyPr>
          <a:lstStyle/>
          <a:p>
            <a:pPr lvl="0" algn="just"/>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1] </a:t>
            </a:r>
            <a:r>
              <a:rPr lang="en-US" sz="1600" dirty="0" err="1">
                <a:latin typeface="Times New Roman" panose="02020603050405020304" pitchFamily="18" charset="0"/>
                <a:cs typeface="Times New Roman" panose="02020603050405020304" pitchFamily="18" charset="0"/>
              </a:rPr>
              <a:t>Elzohairy</a:t>
            </a:r>
            <a:r>
              <a:rPr lang="en-US" sz="1600" dirty="0">
                <a:latin typeface="Times New Roman" panose="02020603050405020304" pitchFamily="18" charset="0"/>
                <a:cs typeface="Times New Roman" panose="02020603050405020304" pitchFamily="18" charset="0"/>
              </a:rPr>
              <a:t> Y (2008) Fatal and injury fatigue-related crashes on </a:t>
            </a:r>
            <a:r>
              <a:rPr lang="en-US" sz="1600" dirty="0" err="1">
                <a:latin typeface="Times New Roman" panose="02020603050405020304" pitchFamily="18" charset="0"/>
                <a:cs typeface="Times New Roman" panose="02020603050405020304" pitchFamily="18" charset="0"/>
              </a:rPr>
              <a:t>ontario’s</a:t>
            </a:r>
            <a:r>
              <a:rPr lang="en-US" sz="1600" dirty="0">
                <a:latin typeface="Times New Roman" panose="02020603050405020304" pitchFamily="18" charset="0"/>
                <a:cs typeface="Times New Roman" panose="02020603050405020304" pitchFamily="18" charset="0"/>
              </a:rPr>
              <a:t> roads: a 5-year review. In: Working together to understand driver fatigue: report on symposium proceedings, </a:t>
            </a:r>
            <a:r>
              <a:rPr lang="en-US" sz="1600" dirty="0" err="1">
                <a:latin typeface="Times New Roman" panose="02020603050405020304" pitchFamily="18" charset="0"/>
                <a:cs typeface="Times New Roman" panose="02020603050405020304" pitchFamily="18" charset="0"/>
              </a:rPr>
              <a:t>february</a:t>
            </a:r>
            <a:r>
              <a:rPr lang="en-US" sz="1600" dirty="0">
                <a:latin typeface="Times New Roman" panose="02020603050405020304" pitchFamily="18" charset="0"/>
                <a:cs typeface="Times New Roman" panose="02020603050405020304" pitchFamily="18" charset="0"/>
              </a:rPr>
              <a:t> 2008 </a:t>
            </a:r>
            <a:endParaRPr lang="en-US" sz="1600" dirty="0" smtClean="0">
              <a:latin typeface="Times New Roman" panose="02020603050405020304" pitchFamily="18" charset="0"/>
              <a:cs typeface="Times New Roman" panose="02020603050405020304" pitchFamily="18" charset="0"/>
            </a:endParaRPr>
          </a:p>
          <a:p>
            <a:pPr lvl="0" algn="just"/>
            <a:endParaRPr lang="en-IN" sz="1600" dirty="0">
              <a:latin typeface="Times New Roman" panose="02020603050405020304" pitchFamily="18" charset="0"/>
              <a:cs typeface="Times New Roman" panose="02020603050405020304" pitchFamily="18" charset="0"/>
            </a:endParaRPr>
          </a:p>
          <a:p>
            <a:pPr lvl="0" algn="just"/>
            <a:r>
              <a:rPr lang="en-US" sz="1600" dirty="0">
                <a:latin typeface="Times New Roman" panose="02020603050405020304" pitchFamily="18" charset="0"/>
                <a:cs typeface="Times New Roman" panose="02020603050405020304" pitchFamily="18" charset="0"/>
              </a:rPr>
              <a:t>[2] Dingus TA, </a:t>
            </a:r>
            <a:r>
              <a:rPr lang="en-US" sz="1600" dirty="0" err="1">
                <a:latin typeface="Times New Roman" panose="02020603050405020304" pitchFamily="18" charset="0"/>
                <a:cs typeface="Times New Roman" panose="02020603050405020304" pitchFamily="18" charset="0"/>
              </a:rPr>
              <a:t>Jahns</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SK, Horowitz AD, </a:t>
            </a:r>
            <a:r>
              <a:rPr lang="en-US" sz="1600" dirty="0" err="1" smtClean="0">
                <a:latin typeface="Times New Roman" panose="02020603050405020304" pitchFamily="18" charset="0"/>
                <a:cs typeface="Times New Roman" panose="02020603050405020304" pitchFamily="18" charset="0"/>
              </a:rPr>
              <a:t>Knipling</a:t>
            </a:r>
            <a:r>
              <a:rPr lang="en-US" sz="1600" dirty="0" smtClean="0">
                <a:latin typeface="Times New Roman" panose="02020603050405020304" pitchFamily="18" charset="0"/>
                <a:cs typeface="Times New Roman" panose="02020603050405020304" pitchFamily="18" charset="0"/>
              </a:rPr>
              <a:t> R (1998) Human factors design issues for crash avoidance systems. In: Barfield W, Dingus TA (</a:t>
            </a:r>
            <a:r>
              <a:rPr lang="en-US" sz="1600" dirty="0" err="1" smtClean="0">
                <a:latin typeface="Times New Roman" panose="02020603050405020304" pitchFamily="18" charset="0"/>
                <a:cs typeface="Times New Roman" panose="02020603050405020304" pitchFamily="18" charset="0"/>
              </a:rPr>
              <a:t>eds</a:t>
            </a:r>
            <a:r>
              <a:rPr lang="en-US" sz="1600" dirty="0" smtClean="0">
                <a:latin typeface="Times New Roman" panose="02020603050405020304" pitchFamily="18" charset="0"/>
                <a:cs typeface="Times New Roman" panose="02020603050405020304" pitchFamily="18" charset="0"/>
              </a:rPr>
              <a:t>) Human factors in intelligent transportation systems. Lawrence Associates, Mahwah, pp 55–93. </a:t>
            </a:r>
          </a:p>
          <a:p>
            <a:pPr lvl="0" algn="just"/>
            <a:endParaRPr lang="en-IN" sz="1600" dirty="0" smtClean="0">
              <a:latin typeface="Times New Roman" panose="02020603050405020304" pitchFamily="18" charset="0"/>
              <a:cs typeface="Times New Roman" panose="02020603050405020304" pitchFamily="18" charset="0"/>
            </a:endParaRPr>
          </a:p>
          <a:p>
            <a:pPr lvl="0" algn="just"/>
            <a:r>
              <a:rPr lang="en-US" sz="1600" dirty="0" smtClean="0">
                <a:latin typeface="Times New Roman" panose="02020603050405020304" pitchFamily="18" charset="0"/>
                <a:cs typeface="Times New Roman" panose="02020603050405020304" pitchFamily="18" charset="0"/>
              </a:rPr>
              <a:t>[3] </a:t>
            </a:r>
            <a:r>
              <a:rPr lang="en-US" sz="1600" dirty="0" err="1" smtClean="0">
                <a:latin typeface="Times New Roman" panose="02020603050405020304" pitchFamily="18" charset="0"/>
                <a:cs typeface="Times New Roman" panose="02020603050405020304" pitchFamily="18" charset="0"/>
              </a:rPr>
              <a:t>Idrees</a:t>
            </a:r>
            <a:r>
              <a:rPr lang="en-US" sz="1600" dirty="0" smtClean="0">
                <a:latin typeface="Times New Roman" panose="02020603050405020304" pitchFamily="18" charset="0"/>
                <a:cs typeface="Times New Roman" panose="02020603050405020304" pitchFamily="18" charset="0"/>
              </a:rPr>
              <a:t>, H., Warner, N., and Shah, M. (2014). Tracking In Dense Crowds Using Prominence And Neighborhood Motion Concurrence. Image And Vision Computing, 32(1):14–26. </a:t>
            </a:r>
            <a:r>
              <a:rPr lang="en-US" sz="1600" dirty="0" err="1" smtClean="0">
                <a:latin typeface="Times New Roman" panose="02020603050405020304" pitchFamily="18" charset="0"/>
                <a:cs typeface="Times New Roman" panose="02020603050405020304" pitchFamily="18" charset="0"/>
              </a:rPr>
              <a:t>Yamamomo</a:t>
            </a:r>
            <a:r>
              <a:rPr lang="en-US" sz="1600" dirty="0" smtClean="0">
                <a:latin typeface="Times New Roman" panose="02020603050405020304" pitchFamily="18" charset="0"/>
                <a:cs typeface="Times New Roman" panose="02020603050405020304" pitchFamily="18" charset="0"/>
              </a:rPr>
              <a:t> K, Higuchi, S Development of a drowsiness warning system. J, </a:t>
            </a:r>
            <a:r>
              <a:rPr lang="en-US" sz="1600" dirty="0" err="1" smtClean="0">
                <a:latin typeface="Times New Roman" panose="02020603050405020304" pitchFamily="18" charset="0"/>
                <a:cs typeface="Times New Roman" panose="02020603050405020304" pitchFamily="18" charset="0"/>
              </a:rPr>
              <a:t>SocAutomotEng</a:t>
            </a:r>
            <a:r>
              <a:rPr lang="en-US" sz="1600" dirty="0" smtClean="0">
                <a:latin typeface="Times New Roman" panose="02020603050405020304" pitchFamily="18" charset="0"/>
                <a:cs typeface="Times New Roman" panose="02020603050405020304" pitchFamily="18" charset="0"/>
              </a:rPr>
              <a:t> Jap 46:127–133</a:t>
            </a:r>
          </a:p>
          <a:p>
            <a:pPr lvl="0" algn="just"/>
            <a:endParaRPr lang="en-IN" sz="1600" dirty="0" smtClean="0">
              <a:latin typeface="Times New Roman" panose="02020603050405020304" pitchFamily="18" charset="0"/>
              <a:cs typeface="Times New Roman" panose="02020603050405020304" pitchFamily="18" charset="0"/>
            </a:endParaRPr>
          </a:p>
          <a:p>
            <a:pPr lvl="0" algn="just"/>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4</a:t>
            </a:r>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K.C.Yowand,R.Cipolla,“</a:t>
            </a:r>
            <a:r>
              <a:rPr lang="en-US" sz="1600" dirty="0" smtClean="0">
                <a:latin typeface="Times New Roman" panose="02020603050405020304" pitchFamily="18" charset="0"/>
                <a:cs typeface="Times New Roman" panose="02020603050405020304" pitchFamily="18" charset="0"/>
              </a:rPr>
              <a:t>FeatureBasedhumanfacedetection</a:t>
            </a:r>
            <a:r>
              <a:rPr lang="en-US" sz="1600" dirty="0">
                <a:latin typeface="Times New Roman" panose="02020603050405020304" pitchFamily="18" charset="0"/>
                <a:cs typeface="Times New Roman" panose="02020603050405020304" pitchFamily="18" charset="0"/>
              </a:rPr>
              <a:t>,“ImageVisio </a:t>
            </a:r>
            <a:r>
              <a:rPr lang="en-US" sz="1600" dirty="0" err="1">
                <a:latin typeface="Times New Roman" panose="02020603050405020304" pitchFamily="18" charset="0"/>
                <a:cs typeface="Times New Roman" panose="02020603050405020304" pitchFamily="18" charset="0"/>
              </a:rPr>
              <a:t>nComput</a:t>
            </a:r>
            <a:r>
              <a:rPr lang="en-US" sz="1600" dirty="0">
                <a:latin typeface="Times New Roman" panose="02020603050405020304" pitchFamily="18" charset="0"/>
                <a:cs typeface="Times New Roman" panose="02020603050405020304" pitchFamily="18" charset="0"/>
              </a:rPr>
              <a:t>., vol.15, no.9, 1997,pp.713–735</a:t>
            </a:r>
            <a:r>
              <a:rPr lang="en-US" sz="1600" dirty="0" smtClean="0">
                <a:latin typeface="Times New Roman" panose="02020603050405020304" pitchFamily="18" charset="0"/>
                <a:cs typeface="Times New Roman" panose="02020603050405020304" pitchFamily="18" charset="0"/>
              </a:rPr>
              <a:t>.</a:t>
            </a:r>
          </a:p>
          <a:p>
            <a:pPr lvl="0" algn="just"/>
            <a:endParaRPr lang="en-IN" sz="1600" dirty="0">
              <a:latin typeface="Times New Roman" panose="02020603050405020304" pitchFamily="18" charset="0"/>
              <a:cs typeface="Times New Roman" panose="02020603050405020304" pitchFamily="18" charset="0"/>
            </a:endParaRPr>
          </a:p>
          <a:p>
            <a:pPr lvl="0" algn="just"/>
            <a:r>
              <a:rPr lang="en-US" sz="1600" dirty="0" smtClean="0">
                <a:latin typeface="Times New Roman" panose="02020603050405020304" pitchFamily="18" charset="0"/>
                <a:cs typeface="Times New Roman" panose="02020603050405020304" pitchFamily="18" charset="0"/>
              </a:rPr>
              <a:t>[5].</a:t>
            </a:r>
            <a:r>
              <a:rPr lang="en-US" sz="1600" dirty="0">
                <a:latin typeface="Times New Roman" panose="02020603050405020304" pitchFamily="18" charset="0"/>
                <a:cs typeface="Times New Roman" panose="02020603050405020304" pitchFamily="18" charset="0"/>
              </a:rPr>
              <a:t>An Analysis of Viola Jones algorithm for face detection by Yi- </a:t>
            </a:r>
            <a:r>
              <a:rPr lang="en-US" sz="1600" dirty="0" err="1">
                <a:latin typeface="Times New Roman" panose="02020603050405020304" pitchFamily="18" charset="0"/>
                <a:cs typeface="Times New Roman" panose="02020603050405020304" pitchFamily="18" charset="0"/>
              </a:rPr>
              <a:t>QuinWang</a:t>
            </a:r>
            <a:r>
              <a:rPr lang="en-US" sz="1600" dirty="0">
                <a:latin typeface="Times New Roman" panose="02020603050405020304" pitchFamily="18" charset="0"/>
                <a:cs typeface="Times New Roman" panose="02020603050405020304" pitchFamily="18" charset="0"/>
              </a:rPr>
              <a:t>, University of Malaysia </a:t>
            </a:r>
            <a:r>
              <a:rPr lang="en-US" sz="1600" dirty="0" err="1">
                <a:latin typeface="Times New Roman" panose="02020603050405020304" pitchFamily="18" charset="0"/>
                <a:cs typeface="Times New Roman" panose="02020603050405020304" pitchFamily="18" charset="0"/>
              </a:rPr>
              <a:t>Phang</a:t>
            </a:r>
            <a:r>
              <a:rPr lang="en-US" sz="1600" dirty="0">
                <a:latin typeface="Times New Roman" panose="02020603050405020304" pitchFamily="18" charset="0"/>
                <a:cs typeface="Times New Roman" panose="02020603050405020304" pitchFamily="18" charset="0"/>
              </a:rPr>
              <a:t>, 2014,pp:15-20</a:t>
            </a:r>
            <a:r>
              <a:rPr lang="en-US" sz="1600" dirty="0" smtClean="0">
                <a:latin typeface="Times New Roman" panose="02020603050405020304" pitchFamily="18" charset="0"/>
                <a:cs typeface="Times New Roman" panose="02020603050405020304" pitchFamily="18" charset="0"/>
              </a:rPr>
              <a:t>.</a:t>
            </a:r>
          </a:p>
          <a:p>
            <a:pPr lvl="0" algn="just"/>
            <a:endParaRPr lang="en-IN" sz="1600" dirty="0">
              <a:latin typeface="Times New Roman" panose="02020603050405020304" pitchFamily="18" charset="0"/>
              <a:cs typeface="Times New Roman" panose="02020603050405020304" pitchFamily="18" charset="0"/>
            </a:endParaRPr>
          </a:p>
          <a:p>
            <a:pPr lvl="0" algn="just"/>
            <a:r>
              <a:rPr lang="en-US" sz="1600" dirty="0" smtClean="0">
                <a:latin typeface="Times New Roman" panose="02020603050405020304" pitchFamily="18" charset="0"/>
                <a:cs typeface="Times New Roman" panose="02020603050405020304" pitchFamily="18" charset="0"/>
              </a:rPr>
              <a:t>[6].</a:t>
            </a:r>
            <a:r>
              <a:rPr lang="en-US" sz="1600" dirty="0">
                <a:latin typeface="Times New Roman" panose="02020603050405020304" pitchFamily="18" charset="0"/>
                <a:cs typeface="Times New Roman" panose="02020603050405020304" pitchFamily="18" charset="0"/>
              </a:rPr>
              <a:t>Implementation of Voila Jones Algorithm by Ole </a:t>
            </a:r>
            <a:r>
              <a:rPr lang="en-US" sz="1600" dirty="0" err="1">
                <a:latin typeface="Times New Roman" panose="02020603050405020304" pitchFamily="18" charset="0"/>
                <a:cs typeface="Times New Roman" panose="02020603050405020304" pitchFamily="18" charset="0"/>
              </a:rPr>
              <a:t>HelvigJensen</a:t>
            </a:r>
            <a:r>
              <a:rPr lang="en-US" sz="1600" dirty="0">
                <a:latin typeface="Times New Roman" panose="02020603050405020304" pitchFamily="18" charset="0"/>
                <a:cs typeface="Times New Roman" panose="02020603050405020304" pitchFamily="18" charset="0"/>
              </a:rPr>
              <a:t>, university of Denmark, 2008, pp:20-36</a:t>
            </a:r>
            <a:r>
              <a:rPr lang="en-US" sz="1600" dirty="0" smtClean="0">
                <a:latin typeface="Times New Roman" panose="02020603050405020304" pitchFamily="18" charset="0"/>
                <a:cs typeface="Times New Roman" panose="02020603050405020304" pitchFamily="18" charset="0"/>
              </a:rPr>
              <a:t>.</a:t>
            </a:r>
            <a:r>
              <a:rPr lang="en-IN" sz="1600" dirty="0" smtClean="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marL="228600" algn="just" hangingPunct="0">
              <a:lnSpc>
                <a:spcPct val="150000"/>
              </a:lnSpc>
              <a:spcAft>
                <a:spcPts val="0"/>
              </a:spcAft>
            </a:pP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Rectangle 1"/>
          <p:cNvSpPr/>
          <p:nvPr/>
        </p:nvSpPr>
        <p:spPr>
          <a:xfrm>
            <a:off x="365861" y="78993"/>
            <a:ext cx="1608133" cy="369332"/>
          </a:xfrm>
          <a:prstGeom prst="rect">
            <a:avLst/>
          </a:prstGeom>
        </p:spPr>
        <p:txBody>
          <a:bodyPr wrap="none">
            <a:spAutoFit/>
          </a:bodyPr>
          <a:lstStyle/>
          <a:p>
            <a:r>
              <a:rPr lang="en-US"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a:t>
            </a:r>
            <a:endPar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16695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294FD4B-94CE-84DA-A723-5FECEF6544C5}"/>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F628D732-788F-9942-4110-43854334436D}"/>
              </a:ext>
            </a:extLst>
          </p:cNvPr>
          <p:cNvCxnSpPr/>
          <p:nvPr/>
        </p:nvCxnSpPr>
        <p:spPr>
          <a:xfrm>
            <a:off x="20267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6F352358-7173-2B34-DE10-DA368AA955D4}"/>
              </a:ext>
            </a:extLst>
          </p:cNvPr>
          <p:cNvSpPr txBox="1"/>
          <p:nvPr/>
        </p:nvSpPr>
        <p:spPr>
          <a:xfrm>
            <a:off x="461913" y="6458929"/>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2" name="Rectangle 1"/>
          <p:cNvSpPr/>
          <p:nvPr/>
        </p:nvSpPr>
        <p:spPr>
          <a:xfrm>
            <a:off x="568331" y="3027467"/>
            <a:ext cx="4942476" cy="707886"/>
          </a:xfrm>
          <a:prstGeom prst="rect">
            <a:avLst/>
          </a:prstGeom>
        </p:spPr>
        <p:txBody>
          <a:bodyPr wrap="square">
            <a:spAutoFit/>
          </a:bodyPr>
          <a:lstStyle/>
          <a:p>
            <a:r>
              <a:rPr lang="en-US" sz="4000"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ANY QUERIES…</a:t>
            </a:r>
          </a:p>
        </p:txBody>
      </p:sp>
      <p:sp>
        <p:nvSpPr>
          <p:cNvPr id="3" name="Content Placeholder 2"/>
          <p:cNvSpPr>
            <a:spLocks noGrp="1"/>
          </p:cNvSpPr>
          <p:nvPr>
            <p:ph idx="1"/>
          </p:nvPr>
        </p:nvSpPr>
        <p:spPr>
          <a:xfrm flipV="1">
            <a:off x="7794550" y="6223806"/>
            <a:ext cx="720799" cy="634194"/>
          </a:xfrm>
        </p:spPr>
        <p:txBody>
          <a:bodyPr>
            <a:normAutofit/>
          </a:bodyPr>
          <a:lstStyle/>
          <a:p>
            <a:pPr marL="0" indent="0">
              <a:buNone/>
            </a:pPr>
            <a:endParaRPr lang="en-IN" sz="100" dirty="0"/>
          </a:p>
        </p:txBody>
      </p:sp>
      <p:sp>
        <p:nvSpPr>
          <p:cNvPr id="4" name="Rectangle 3"/>
          <p:cNvSpPr/>
          <p:nvPr/>
        </p:nvSpPr>
        <p:spPr>
          <a:xfrm>
            <a:off x="461913" y="958004"/>
            <a:ext cx="7895910" cy="463397"/>
          </a:xfrm>
          <a:prstGeom prst="rect">
            <a:avLst/>
          </a:prstGeom>
        </p:spPr>
        <p:txBody>
          <a:bodyPr wrap="square">
            <a:spAutoFit/>
          </a:bodyPr>
          <a:lstStyle/>
          <a:p>
            <a:pPr marL="228600" algn="just" hangingPunct="0">
              <a:lnSpc>
                <a:spcPct val="150000"/>
              </a:lnSpc>
              <a:spcAft>
                <a:spcPts val="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descr="Overtime Conundrum and Resolution | LevelChang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9051" y="1131047"/>
            <a:ext cx="3309369" cy="4339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3934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294FD4B-94CE-84DA-A723-5FECEF6544C5}"/>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F628D732-788F-9942-4110-43854334436D}"/>
              </a:ext>
            </a:extLst>
          </p:cNvPr>
          <p:cNvCxnSpPr/>
          <p:nvPr/>
        </p:nvCxnSpPr>
        <p:spPr>
          <a:xfrm>
            <a:off x="20267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6F352358-7173-2B34-DE10-DA368AA955D4}"/>
              </a:ext>
            </a:extLst>
          </p:cNvPr>
          <p:cNvSpPr txBox="1"/>
          <p:nvPr/>
        </p:nvSpPr>
        <p:spPr>
          <a:xfrm>
            <a:off x="461913" y="6458929"/>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2" name="Rectangle 1"/>
          <p:cNvSpPr/>
          <p:nvPr/>
        </p:nvSpPr>
        <p:spPr>
          <a:xfrm>
            <a:off x="2852074" y="2841475"/>
            <a:ext cx="4942476" cy="707886"/>
          </a:xfrm>
          <a:prstGeom prst="rect">
            <a:avLst/>
          </a:prstGeom>
        </p:spPr>
        <p:txBody>
          <a:bodyPr wrap="square">
            <a:spAutoFit/>
          </a:bodyPr>
          <a:lstStyle/>
          <a:p>
            <a:r>
              <a:rPr lang="en-US" sz="4000"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
        <p:nvSpPr>
          <p:cNvPr id="3" name="Content Placeholder 2"/>
          <p:cNvSpPr>
            <a:spLocks noGrp="1"/>
          </p:cNvSpPr>
          <p:nvPr>
            <p:ph idx="1"/>
          </p:nvPr>
        </p:nvSpPr>
        <p:spPr>
          <a:xfrm flipV="1">
            <a:off x="7794550" y="6223806"/>
            <a:ext cx="720799" cy="634194"/>
          </a:xfrm>
        </p:spPr>
        <p:txBody>
          <a:bodyPr>
            <a:normAutofit/>
          </a:bodyPr>
          <a:lstStyle/>
          <a:p>
            <a:pPr marL="0" indent="0">
              <a:buNone/>
            </a:pPr>
            <a:endParaRPr lang="en-IN" sz="100" dirty="0"/>
          </a:p>
        </p:txBody>
      </p:sp>
      <p:sp>
        <p:nvSpPr>
          <p:cNvPr id="4" name="Rectangle 3"/>
          <p:cNvSpPr/>
          <p:nvPr/>
        </p:nvSpPr>
        <p:spPr>
          <a:xfrm>
            <a:off x="461913" y="958004"/>
            <a:ext cx="7895910" cy="463397"/>
          </a:xfrm>
          <a:prstGeom prst="rect">
            <a:avLst/>
          </a:prstGeom>
        </p:spPr>
        <p:txBody>
          <a:bodyPr wrap="square">
            <a:spAutoFit/>
          </a:bodyPr>
          <a:lstStyle/>
          <a:p>
            <a:pPr marL="228600" algn="just" hangingPunct="0">
              <a:lnSpc>
                <a:spcPct val="150000"/>
              </a:lnSpc>
              <a:spcAft>
                <a:spcPts val="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9090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3B4AD3-E5FB-B114-69DE-D23246E6A4AA}"/>
              </a:ext>
            </a:extLst>
          </p:cNvPr>
          <p:cNvSpPr>
            <a:spLocks noGrp="1"/>
          </p:cNvSpPr>
          <p:nvPr>
            <p:ph idx="1"/>
          </p:nvPr>
        </p:nvSpPr>
        <p:spPr>
          <a:xfrm>
            <a:off x="583825" y="1048396"/>
            <a:ext cx="7886700" cy="4351338"/>
          </a:xfrm>
        </p:spPr>
        <p:txBody>
          <a:bodyPr>
            <a:noAutofit/>
          </a:bodyPr>
          <a:lstStyle/>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Vehicle accidents are rapidly increasing in many countries.</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Among many others factors, drowsiness and fatigue are playing a major role in these accidents and systems which can monitor it are currently being developed.</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Among them, ELECTROENCEPHALOGRAPHY(EEG) proved to be very reliable.</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conventional vehicle and the vision based detection for drowsiness is very much essential </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only when the driver is about to sleep and every so often very late in preventing fatalities on road.</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paper is specially developed to improve the safety of the bikers.</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  </a:t>
            </a:r>
          </a:p>
        </p:txBody>
      </p:sp>
      <p:cxnSp>
        <p:nvCxnSpPr>
          <p:cNvPr id="5" name="Straight Connector 4">
            <a:extLst>
              <a:ext uri="{FF2B5EF4-FFF2-40B4-BE49-F238E27FC236}">
                <a16:creationId xmlns:a16="http://schemas.microsoft.com/office/drawing/2014/main" id="{AECAB241-0DA2-EC29-53C0-3060BB55A675}"/>
              </a:ext>
            </a:extLst>
          </p:cNvPr>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6" name="Straight Connector 5">
            <a:extLst>
              <a:ext uri="{FF2B5EF4-FFF2-40B4-BE49-F238E27FC236}">
                <a16:creationId xmlns:a16="http://schemas.microsoft.com/office/drawing/2014/main" id="{9C8513D6-E761-BF6C-2BE3-BC0924991BCA}"/>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id="{1A24A666-EE0A-C02E-2FA0-92FED0D043AB}"/>
              </a:ext>
            </a:extLst>
          </p:cNvPr>
          <p:cNvSpPr txBox="1"/>
          <p:nvPr/>
        </p:nvSpPr>
        <p:spPr>
          <a:xfrm>
            <a:off x="461913" y="6458929"/>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10" name="TextBox 9">
            <a:extLst>
              <a:ext uri="{FF2B5EF4-FFF2-40B4-BE49-F238E27FC236}">
                <a16:creationId xmlns:a16="http://schemas.microsoft.com/office/drawing/2014/main" id="{C8CD2124-EF69-5B94-ECFF-42220050B050}"/>
              </a:ext>
            </a:extLst>
          </p:cNvPr>
          <p:cNvSpPr txBox="1"/>
          <p:nvPr/>
        </p:nvSpPr>
        <p:spPr>
          <a:xfrm>
            <a:off x="461913" y="169682"/>
            <a:ext cx="4477732"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val="2931610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B0B17-A71C-9246-A513-6D33A6D04040}"/>
              </a:ext>
            </a:extLst>
          </p:cNvPr>
          <p:cNvSpPr>
            <a:spLocks noGrp="1"/>
          </p:cNvSpPr>
          <p:nvPr>
            <p:ph type="title"/>
          </p:nvPr>
        </p:nvSpPr>
        <p:spPr>
          <a:xfrm>
            <a:off x="3230767" y="-3953878"/>
            <a:ext cx="7886700" cy="1325563"/>
          </a:xfrm>
        </p:spPr>
        <p:txBody>
          <a:bodyPr/>
          <a:lstStyle/>
          <a:p>
            <a:r>
              <a:rPr lang="en-US" dirty="0"/>
              <a:t>w</a:t>
            </a:r>
          </a:p>
        </p:txBody>
      </p:sp>
      <p:sp>
        <p:nvSpPr>
          <p:cNvPr id="3" name="Content Placeholder 2">
            <a:extLst>
              <a:ext uri="{FF2B5EF4-FFF2-40B4-BE49-F238E27FC236}">
                <a16:creationId xmlns:a16="http://schemas.microsoft.com/office/drawing/2014/main" id="{B57EE1C3-E633-7A74-1EA7-B3835BFF5CF8}"/>
              </a:ext>
            </a:extLst>
          </p:cNvPr>
          <p:cNvSpPr>
            <a:spLocks noGrp="1"/>
          </p:cNvSpPr>
          <p:nvPr>
            <p:ph idx="1"/>
          </p:nvPr>
        </p:nvSpPr>
        <p:spPr>
          <a:xfrm>
            <a:off x="376518" y="760396"/>
            <a:ext cx="8580515" cy="5209513"/>
          </a:xfrm>
        </p:spPr>
        <p:txBody>
          <a:bodyPr>
            <a:normAutofit/>
          </a:bodyPr>
          <a:lstStyle/>
          <a:p>
            <a:pPr marL="0" indent="0" algn="ctr">
              <a:buNone/>
            </a:pPr>
            <a:r>
              <a:rPr lang="en-US" sz="16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Implementation And Analysis Of Smart Helmet To Prevent From Road Accident</a:t>
            </a:r>
          </a:p>
          <a:p>
            <a:pPr marL="0" indent="0">
              <a:buNone/>
            </a:pPr>
            <a:r>
              <a:rPr lang="en-US" sz="1700" b="1" dirty="0">
                <a:latin typeface="Times New Roman" panose="02020603050405020304" pitchFamily="18" charset="0"/>
                <a:cs typeface="Times New Roman" panose="02020603050405020304" pitchFamily="18" charset="0"/>
              </a:rPr>
              <a:t>AUTHOR</a:t>
            </a:r>
            <a:r>
              <a:rPr lang="en-US" sz="1700" dirty="0">
                <a:latin typeface="Times New Roman" panose="02020603050405020304" pitchFamily="18" charset="0"/>
                <a:cs typeface="Times New Roman" panose="02020603050405020304" pitchFamily="18" charset="0"/>
              </a:rPr>
              <a:t>: </a:t>
            </a:r>
            <a:r>
              <a:rPr lang="en-US" sz="1700" dirty="0" err="1" smtClean="0">
                <a:latin typeface="Times New Roman" panose="02020603050405020304" pitchFamily="18" charset="0"/>
                <a:cs typeface="Times New Roman" panose="02020603050405020304" pitchFamily="18" charset="0"/>
              </a:rPr>
              <a:t>Amgoth</a:t>
            </a:r>
            <a:r>
              <a:rPr lang="en-US" sz="1700" dirty="0" smtClean="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Kishore, Dr. D </a:t>
            </a:r>
            <a:r>
              <a:rPr lang="en-US" sz="1700" dirty="0" err="1">
                <a:latin typeface="Times New Roman" panose="02020603050405020304" pitchFamily="18" charset="0"/>
                <a:cs typeface="Times New Roman" panose="02020603050405020304" pitchFamily="18" charset="0"/>
              </a:rPr>
              <a:t>Subba</a:t>
            </a:r>
            <a:r>
              <a:rPr lang="en-US" sz="1700" dirty="0">
                <a:latin typeface="Times New Roman" panose="02020603050405020304" pitchFamily="18" charset="0"/>
                <a:cs typeface="Times New Roman" panose="02020603050405020304" pitchFamily="18" charset="0"/>
              </a:rPr>
              <a:t> Rao PG Scholar, Dept. of VLSI &amp; Embedded System, SIET, Hyderabad. Professor and HOD, Dept. of ECE, SIET, Hyderabad.</a:t>
            </a:r>
          </a:p>
          <a:p>
            <a:pPr marL="0" indent="0">
              <a:buNone/>
            </a:pPr>
            <a:r>
              <a:rPr lang="en-US" sz="1700" b="1" dirty="0">
                <a:latin typeface="Times New Roman" panose="02020603050405020304" pitchFamily="18" charset="0"/>
                <a:cs typeface="Times New Roman" panose="02020603050405020304" pitchFamily="18" charset="0"/>
              </a:rPr>
              <a:t>JOURNAL</a:t>
            </a:r>
            <a:r>
              <a:rPr lang="en-US" sz="1700" dirty="0">
                <a:latin typeface="Times New Roman" panose="02020603050405020304" pitchFamily="18" charset="0"/>
                <a:cs typeface="Times New Roman" panose="02020603050405020304" pitchFamily="18" charset="0"/>
              </a:rPr>
              <a:t> </a:t>
            </a:r>
            <a:r>
              <a:rPr lang="en-US" sz="1700" dirty="0" smtClean="0">
                <a:latin typeface="Times New Roman" panose="02020603050405020304" pitchFamily="18" charset="0"/>
                <a:cs typeface="Times New Roman" panose="02020603050405020304" pitchFamily="18" charset="0"/>
              </a:rPr>
              <a:t>: IEEE</a:t>
            </a:r>
            <a:endParaRPr lang="en-US" sz="1700" dirty="0">
              <a:latin typeface="Times New Roman" panose="02020603050405020304" pitchFamily="18" charset="0"/>
              <a:cs typeface="Times New Roman" panose="02020603050405020304" pitchFamily="18" charset="0"/>
            </a:endParaRPr>
          </a:p>
          <a:p>
            <a:pPr marL="0" indent="0">
              <a:buNone/>
            </a:pPr>
            <a:r>
              <a:rPr lang="en-US" sz="1700" b="1" dirty="0">
                <a:latin typeface="Times New Roman" panose="02020603050405020304" pitchFamily="18" charset="0"/>
                <a:cs typeface="Times New Roman" panose="02020603050405020304" pitchFamily="18" charset="0"/>
              </a:rPr>
              <a:t>YEAR OF PUBLISHED </a:t>
            </a:r>
            <a:r>
              <a:rPr lang="en-US" sz="1700" dirty="0" smtClean="0">
                <a:latin typeface="Times New Roman" panose="02020603050405020304" pitchFamily="18" charset="0"/>
                <a:cs typeface="Times New Roman" panose="02020603050405020304" pitchFamily="18" charset="0"/>
              </a:rPr>
              <a:t>: 2017</a:t>
            </a:r>
            <a:endParaRPr lang="en-US" sz="1700" dirty="0">
              <a:latin typeface="Times New Roman" panose="02020603050405020304" pitchFamily="18" charset="0"/>
              <a:cs typeface="Times New Roman" panose="02020603050405020304" pitchFamily="18" charset="0"/>
            </a:endParaRPr>
          </a:p>
          <a:p>
            <a:pPr marL="0" indent="0" algn="just">
              <a:lnSpc>
                <a:spcPct val="110000"/>
              </a:lnSpc>
              <a:buNone/>
            </a:pPr>
            <a:r>
              <a:rPr lang="en-US" sz="1700" b="1" dirty="0">
                <a:latin typeface="Times New Roman" panose="02020603050405020304" pitchFamily="18" charset="0"/>
                <a:cs typeface="Times New Roman" panose="02020603050405020304" pitchFamily="18" charset="0"/>
              </a:rPr>
              <a:t>DESCRIPTION </a:t>
            </a:r>
            <a:r>
              <a:rPr lang="en-US" sz="1700" dirty="0" smtClean="0">
                <a:latin typeface="Times New Roman" panose="02020603050405020304" pitchFamily="18" charset="0"/>
                <a:cs typeface="Times New Roman" panose="02020603050405020304" pitchFamily="18" charset="0"/>
              </a:rPr>
              <a:t>: We </a:t>
            </a:r>
            <a:r>
              <a:rPr lang="en-US" sz="1700" dirty="0">
                <a:latin typeface="Times New Roman" panose="02020603050405020304" pitchFamily="18" charset="0"/>
                <a:cs typeface="Times New Roman" panose="02020603050405020304" pitchFamily="18" charset="0"/>
              </a:rPr>
              <a:t>have looked into the ongoing patterns in creating Smart Head covering framework. The shrewd head covering framework is utilized to forestall the mishaps in engine two- wheeler and to recognize the two-wheeler mishaps on schedule for </a:t>
            </a:r>
            <a:r>
              <a:rPr lang="en-US" sz="1700" dirty="0" smtClean="0">
                <a:latin typeface="Times New Roman" panose="02020603050405020304" pitchFamily="18" charset="0"/>
                <a:cs typeface="Times New Roman" panose="02020603050405020304" pitchFamily="18" charset="0"/>
              </a:rPr>
              <a:t>health.</a:t>
            </a:r>
          </a:p>
          <a:p>
            <a:pPr marL="0" indent="0" algn="just">
              <a:lnSpc>
                <a:spcPct val="110000"/>
              </a:lnSpc>
              <a:buNone/>
            </a:pPr>
            <a:r>
              <a:rPr lang="en-US" sz="1700" b="1" dirty="0" smtClean="0">
                <a:latin typeface="Times New Roman" panose="02020603050405020304" pitchFamily="18" charset="0"/>
                <a:cs typeface="Times New Roman" panose="02020603050405020304" pitchFamily="18" charset="0"/>
              </a:rPr>
              <a:t>DRAWBACKS:</a:t>
            </a:r>
          </a:p>
          <a:p>
            <a:pPr algn="just">
              <a:lnSpc>
                <a:spcPct val="110000"/>
              </a:lnSpc>
            </a:pPr>
            <a:r>
              <a:rPr lang="en-US" sz="1700" dirty="0" smtClean="0">
                <a:latin typeface="Times New Roman" panose="02020603050405020304" pitchFamily="18" charset="0"/>
                <a:cs typeface="Times New Roman" panose="02020603050405020304" pitchFamily="18" charset="0"/>
              </a:rPr>
              <a:t>It has  No alcohol detection system</a:t>
            </a:r>
          </a:p>
          <a:p>
            <a:pPr algn="just">
              <a:lnSpc>
                <a:spcPct val="110000"/>
              </a:lnSpc>
            </a:pPr>
            <a:r>
              <a:rPr lang="en-US" sz="1700" dirty="0" err="1" smtClean="0">
                <a:latin typeface="Times New Roman" panose="02020603050405020304" pitchFamily="18" charset="0"/>
                <a:cs typeface="Times New Roman" panose="02020603050405020304" pitchFamily="18" charset="0"/>
              </a:rPr>
              <a:t>Higly</a:t>
            </a:r>
            <a:r>
              <a:rPr lang="en-US" sz="1700" dirty="0" smtClean="0">
                <a:latin typeface="Times New Roman" panose="02020603050405020304" pitchFamily="18" charset="0"/>
                <a:cs typeface="Times New Roman" panose="02020603050405020304" pitchFamily="18" charset="0"/>
              </a:rPr>
              <a:t> energy </a:t>
            </a:r>
            <a:r>
              <a:rPr lang="en-US" sz="1700" dirty="0">
                <a:latin typeface="Times New Roman" panose="02020603050405020304" pitchFamily="18" charset="0"/>
                <a:cs typeface="Times New Roman" panose="02020603050405020304" pitchFamily="18" charset="0"/>
              </a:rPr>
              <a:t>consumption</a:t>
            </a:r>
            <a:endParaRPr lang="en-US" sz="1700" dirty="0" smtClean="0">
              <a:latin typeface="Times New Roman" panose="02020603050405020304" pitchFamily="18" charset="0"/>
              <a:cs typeface="Times New Roman" panose="02020603050405020304" pitchFamily="18" charset="0"/>
            </a:endParaRPr>
          </a:p>
          <a:p>
            <a:pPr marL="0" indent="0" algn="just">
              <a:lnSpc>
                <a:spcPct val="110000"/>
              </a:lnSpc>
              <a:buNone/>
            </a:pPr>
            <a:endParaRPr lang="en-US" sz="1700" b="1" dirty="0" smtClean="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162DB6EA-0196-EFEE-D981-B77F74CB5245}"/>
              </a:ext>
            </a:extLst>
          </p:cNvPr>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6" name="Straight Connector 5">
            <a:extLst>
              <a:ext uri="{FF2B5EF4-FFF2-40B4-BE49-F238E27FC236}">
                <a16:creationId xmlns:a16="http://schemas.microsoft.com/office/drawing/2014/main" id="{589E820C-A756-6274-F4BB-0EAB4C7590CB}"/>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id="{CCCC8625-1D08-8BBE-448F-640A9EA8BA29}"/>
              </a:ext>
            </a:extLst>
          </p:cNvPr>
          <p:cNvSpPr txBox="1"/>
          <p:nvPr/>
        </p:nvSpPr>
        <p:spPr>
          <a:xfrm>
            <a:off x="461913" y="6458929"/>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7" name="TextBox 6">
            <a:extLst>
              <a:ext uri="{FF2B5EF4-FFF2-40B4-BE49-F238E27FC236}">
                <a16:creationId xmlns:a16="http://schemas.microsoft.com/office/drawing/2014/main" id="{9A8B6D06-C269-BC61-9E27-EB3989EFE4B2}"/>
              </a:ext>
            </a:extLst>
          </p:cNvPr>
          <p:cNvSpPr txBox="1"/>
          <p:nvPr/>
        </p:nvSpPr>
        <p:spPr>
          <a:xfrm>
            <a:off x="376518" y="103460"/>
            <a:ext cx="5558116" cy="369332"/>
          </a:xfrm>
          <a:prstGeom prst="rect">
            <a:avLst/>
          </a:prstGeom>
          <a:noFill/>
        </p:spPr>
        <p:txBody>
          <a:bodyPr wrap="square">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REVIEW PAPER -1</a:t>
            </a:r>
          </a:p>
        </p:txBody>
      </p:sp>
    </p:spTree>
    <p:extLst>
      <p:ext uri="{BB962C8B-B14F-4D97-AF65-F5344CB8AC3E}">
        <p14:creationId xmlns:p14="http://schemas.microsoft.com/office/powerpoint/2010/main" val="24564632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414C0B-0EED-4D53-2522-9B6569F37447}"/>
              </a:ext>
            </a:extLst>
          </p:cNvPr>
          <p:cNvSpPr>
            <a:spLocks noGrp="1"/>
          </p:cNvSpPr>
          <p:nvPr>
            <p:ph idx="1"/>
          </p:nvPr>
        </p:nvSpPr>
        <p:spPr>
          <a:xfrm>
            <a:off x="288758" y="827773"/>
            <a:ext cx="8652566" cy="4981350"/>
          </a:xfrm>
        </p:spPr>
        <p:txBody>
          <a:bodyPr>
            <a:normAutofit/>
          </a:bodyPr>
          <a:lstStyle/>
          <a:p>
            <a:pPr marL="0" indent="0" algn="ctr">
              <a:buNone/>
            </a:pPr>
            <a:r>
              <a:rPr lang="en-US" sz="2400" b="1" dirty="0">
                <a:latin typeface="Times New Roman" panose="02020603050405020304" pitchFamily="18" charset="0"/>
                <a:cs typeface="Times New Roman" panose="02020603050405020304" pitchFamily="18" charset="0"/>
              </a:rPr>
              <a:t>IOT based Smart Helmet with Motorbike Unit for Enhanced Safety</a:t>
            </a:r>
          </a:p>
          <a:p>
            <a:pPr marL="0" indent="0">
              <a:buNone/>
            </a:pPr>
            <a:r>
              <a:rPr lang="en-US" sz="1600" b="1" dirty="0">
                <a:latin typeface="Times New Roman" panose="02020603050405020304" pitchFamily="18" charset="0"/>
                <a:cs typeface="Times New Roman" panose="02020603050405020304" pitchFamily="18" charset="0"/>
              </a:rPr>
              <a:t>AUTHOR  </a:t>
            </a:r>
            <a:r>
              <a:rPr lang="en-US" sz="1600" dirty="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Guntupalli</a:t>
            </a: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Sireesha</a:t>
            </a:r>
            <a:r>
              <a:rPr lang="en-US" sz="1600" dirty="0">
                <a:latin typeface="Times New Roman" panose="02020603050405020304" pitchFamily="18" charset="0"/>
                <a:cs typeface="Times New Roman" panose="02020603050405020304" pitchFamily="18" charset="0"/>
              </a:rPr>
              <a:t> </a:t>
            </a:r>
          </a:p>
          <a:p>
            <a:pPr marL="0" indent="0">
              <a:buNone/>
            </a:pPr>
            <a:r>
              <a:rPr lang="en-US" sz="1600" b="1" dirty="0">
                <a:latin typeface="Times New Roman" panose="02020603050405020304" pitchFamily="18" charset="0"/>
                <a:cs typeface="Times New Roman" panose="02020603050405020304" pitchFamily="18" charset="0"/>
              </a:rPr>
              <a:t>JOURNAL </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IEEE</a:t>
            </a:r>
            <a:endParaRPr lang="en-US" sz="1600" b="1"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 YEAR OF  PUBLISHED</a:t>
            </a:r>
            <a:r>
              <a:rPr lang="en-US" sz="1600" dirty="0">
                <a:latin typeface="Times New Roman" panose="02020603050405020304" pitchFamily="18" charset="0"/>
                <a:cs typeface="Times New Roman" panose="02020603050405020304" pitchFamily="18" charset="0"/>
              </a:rPr>
              <a:t> : </a:t>
            </a:r>
            <a:r>
              <a:rPr lang="en-US" sz="1600" dirty="0" smtClean="0">
                <a:latin typeface="Times New Roman" panose="02020603050405020304" pitchFamily="18" charset="0"/>
                <a:cs typeface="Times New Roman" panose="02020603050405020304" pitchFamily="18" charset="0"/>
              </a:rPr>
              <a:t>2020</a:t>
            </a:r>
            <a:endParaRPr lang="en-US" sz="1600" dirty="0">
              <a:latin typeface="Times New Roman" panose="02020603050405020304" pitchFamily="18" charset="0"/>
              <a:cs typeface="Times New Roman" panose="02020603050405020304" pitchFamily="18" charset="0"/>
            </a:endParaRPr>
          </a:p>
          <a:p>
            <a:pPr marL="0" indent="0" algn="just">
              <a:lnSpc>
                <a:spcPct val="110000"/>
              </a:lnSpc>
              <a:buNone/>
            </a:pPr>
            <a:r>
              <a:rPr lang="en-US" sz="1600" b="1" dirty="0">
                <a:latin typeface="Times New Roman" panose="02020603050405020304" pitchFamily="18" charset="0"/>
                <a:cs typeface="Times New Roman" panose="02020603050405020304" pitchFamily="18" charset="0"/>
              </a:rPr>
              <a:t>DESCRIPTION</a:t>
            </a:r>
            <a:r>
              <a:rPr lang="en-US" sz="1600" dirty="0">
                <a:latin typeface="Times New Roman" panose="02020603050405020304" pitchFamily="18" charset="0"/>
                <a:cs typeface="Times New Roman" panose="02020603050405020304" pitchFamily="18" charset="0"/>
              </a:rPr>
              <a:t> : As we know India is second most populated country and has a large youth population, nowadays youth are fond of bikes and because of fashion, they neglect wearing helmet. Because of these, bike accidents are increasing day by day which causes deaths. Major deaths are due to head injuries which can be prevented by wearing a </a:t>
            </a:r>
            <a:r>
              <a:rPr lang="en-US" sz="1600" dirty="0" smtClean="0">
                <a:latin typeface="Times New Roman" panose="02020603050405020304" pitchFamily="18" charset="0"/>
                <a:cs typeface="Times New Roman" panose="02020603050405020304" pitchFamily="18" charset="0"/>
              </a:rPr>
              <a:t>helmet.</a:t>
            </a:r>
          </a:p>
          <a:p>
            <a:pPr marL="0" indent="0" algn="just">
              <a:lnSpc>
                <a:spcPct val="110000"/>
              </a:lnSpc>
              <a:buNone/>
            </a:pPr>
            <a:r>
              <a:rPr lang="en-US" sz="1600" b="1" dirty="0">
                <a:latin typeface="Times New Roman" panose="02020603050405020304" pitchFamily="18" charset="0"/>
                <a:cs typeface="Times New Roman" panose="02020603050405020304" pitchFamily="18" charset="0"/>
              </a:rPr>
              <a:t>DRAWBACKS</a:t>
            </a:r>
            <a:r>
              <a:rPr lang="en-US" sz="1600" b="1" dirty="0" smtClean="0">
                <a:latin typeface="Times New Roman" panose="02020603050405020304" pitchFamily="18" charset="0"/>
                <a:cs typeface="Times New Roman" panose="02020603050405020304" pitchFamily="18" charset="0"/>
              </a:rPr>
              <a:t>:</a:t>
            </a:r>
          </a:p>
          <a:p>
            <a:pPr marL="0" indent="0" algn="just">
              <a:lnSpc>
                <a:spcPct val="110000"/>
              </a:lnSpc>
              <a:buNone/>
            </a:pPr>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False </a:t>
            </a:r>
            <a:r>
              <a:rPr lang="en-US" sz="1600" b="1" dirty="0">
                <a:latin typeface="Times New Roman" panose="02020603050405020304" pitchFamily="18" charset="0"/>
                <a:cs typeface="Times New Roman" panose="02020603050405020304" pitchFamily="18" charset="0"/>
              </a:rPr>
              <a:t>alarms</a:t>
            </a:r>
            <a:r>
              <a:rPr lang="en-US" sz="1600" dirty="0">
                <a:latin typeface="Times New Roman" panose="02020603050405020304" pitchFamily="18" charset="0"/>
                <a:cs typeface="Times New Roman" panose="02020603050405020304" pitchFamily="18" charset="0"/>
              </a:rPr>
              <a:t>: The sensors in smart helmets can sometimes give false alarms, for example, detecting a collision that didn't happen or misinterpreting data due to external factors like weather</a:t>
            </a:r>
            <a:r>
              <a:rPr lang="en-US" sz="1600" dirty="0" smtClean="0">
                <a:latin typeface="Times New Roman" panose="02020603050405020304" pitchFamily="18" charset="0"/>
                <a:cs typeface="Times New Roman" panose="02020603050405020304" pitchFamily="18" charset="0"/>
              </a:rPr>
              <a:t>.</a:t>
            </a:r>
          </a:p>
          <a:p>
            <a:pPr marL="0" indent="0" algn="just">
              <a:lnSpc>
                <a:spcPct val="110000"/>
              </a:lnSpc>
              <a:buNone/>
            </a:pPr>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Limited </a:t>
            </a:r>
            <a:r>
              <a:rPr lang="en-US" sz="1600" b="1" dirty="0">
                <a:latin typeface="Times New Roman" panose="02020603050405020304" pitchFamily="18" charset="0"/>
                <a:cs typeface="Times New Roman" panose="02020603050405020304" pitchFamily="18" charset="0"/>
              </a:rPr>
              <a:t>Battery</a:t>
            </a:r>
            <a:r>
              <a:rPr lang="en-US" sz="1600" dirty="0">
                <a:latin typeface="Times New Roman" panose="02020603050405020304" pitchFamily="18" charset="0"/>
                <a:cs typeface="Times New Roman" panose="02020603050405020304" pitchFamily="18" charset="0"/>
              </a:rPr>
              <a:t> Life: </a:t>
            </a:r>
            <a:r>
              <a:rPr lang="en-US" sz="1600" dirty="0" err="1">
                <a:latin typeface="Times New Roman" panose="02020603050405020304" pitchFamily="18" charset="0"/>
                <a:cs typeface="Times New Roman" panose="02020603050405020304" pitchFamily="18" charset="0"/>
              </a:rPr>
              <a:t>IoT</a:t>
            </a:r>
            <a:r>
              <a:rPr lang="en-US" sz="1600" dirty="0">
                <a:latin typeface="Times New Roman" panose="02020603050405020304" pitchFamily="18" charset="0"/>
                <a:cs typeface="Times New Roman" panose="02020603050405020304" pitchFamily="18" charset="0"/>
              </a:rPr>
              <a:t>-based smart helmets rely on batteries to power the sensors and connectivity. Limited battery life may require frequent charging or battery replacements, </a:t>
            </a:r>
          </a:p>
        </p:txBody>
      </p:sp>
      <p:cxnSp>
        <p:nvCxnSpPr>
          <p:cNvPr id="5" name="Straight Connector 4">
            <a:extLst>
              <a:ext uri="{FF2B5EF4-FFF2-40B4-BE49-F238E27FC236}">
                <a16:creationId xmlns:a16="http://schemas.microsoft.com/office/drawing/2014/main" id="{606EEB50-8075-5D81-A5C3-2F60FF3B6538}"/>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BE99D5D7-3B6E-A862-C9DB-BE2FA9E37A16}"/>
              </a:ext>
            </a:extLst>
          </p:cNvPr>
          <p:cNvCxnSpPr/>
          <p:nvPr/>
        </p:nvCxnSpPr>
        <p:spPr>
          <a:xfrm>
            <a:off x="20267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6206A6DB-E604-ECB3-3BD4-588B062E2F27}"/>
              </a:ext>
            </a:extLst>
          </p:cNvPr>
          <p:cNvSpPr txBox="1"/>
          <p:nvPr/>
        </p:nvSpPr>
        <p:spPr>
          <a:xfrm>
            <a:off x="461913" y="6458929"/>
            <a:ext cx="8454276" cy="307777"/>
          </a:xfrm>
          <a:prstGeom prst="rect">
            <a:avLst/>
          </a:prstGeom>
          <a:noFill/>
        </p:spPr>
        <p:txBody>
          <a:bodyPr wrap="square" rtlCol="0">
            <a:spAutoFit/>
          </a:bodyPr>
          <a:lstStyle/>
          <a:p>
            <a:pPr algn="r"/>
            <a:r>
              <a:rPr lang="en-US"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 </a:t>
            </a:r>
            <a:endPar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3B50790-2AD1-A74C-D0B4-01CDEED6C425}"/>
              </a:ext>
            </a:extLst>
          </p:cNvPr>
          <p:cNvSpPr txBox="1"/>
          <p:nvPr/>
        </p:nvSpPr>
        <p:spPr>
          <a:xfrm>
            <a:off x="461912" y="169682"/>
            <a:ext cx="4513499"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REVIEW PAPER - 2:</a:t>
            </a:r>
          </a:p>
        </p:txBody>
      </p:sp>
    </p:spTree>
    <p:extLst>
      <p:ext uri="{BB962C8B-B14F-4D97-AF65-F5344CB8AC3E}">
        <p14:creationId xmlns:p14="http://schemas.microsoft.com/office/powerpoint/2010/main" val="233260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414C0B-0EED-4D53-2522-9B6569F37447}"/>
              </a:ext>
            </a:extLst>
          </p:cNvPr>
          <p:cNvSpPr>
            <a:spLocks noGrp="1"/>
          </p:cNvSpPr>
          <p:nvPr>
            <p:ph idx="1"/>
          </p:nvPr>
        </p:nvSpPr>
        <p:spPr>
          <a:xfrm>
            <a:off x="298383" y="789272"/>
            <a:ext cx="8658650" cy="5595931"/>
          </a:xfrm>
        </p:spPr>
        <p:txBody>
          <a:bodyPr>
            <a:normAutofit lnSpcReduction="10000"/>
          </a:bodyPr>
          <a:lstStyle/>
          <a:p>
            <a:pPr marL="2743200" lvl="6" indent="0">
              <a:buNone/>
            </a:pPr>
            <a:r>
              <a:rPr lang="en-US" sz="600" dirty="0">
                <a:latin typeface="Times New Roman" panose="02020603050405020304" pitchFamily="18" charset="0"/>
                <a:cs typeface="Times New Roman" panose="02020603050405020304" pitchFamily="18" charset="0"/>
              </a:rPr>
              <a:t> </a:t>
            </a:r>
          </a:p>
          <a:p>
            <a:pPr marL="0" indent="0" algn="ctr">
              <a:buNone/>
            </a:pPr>
            <a:r>
              <a:rPr lang="en-US" sz="2400" b="1" dirty="0">
                <a:latin typeface="Times New Roman" panose="02020603050405020304" pitchFamily="18" charset="0"/>
                <a:cs typeface="Times New Roman" panose="02020603050405020304" pitchFamily="18" charset="0"/>
              </a:rPr>
              <a:t>PREVENTING ACCIDENTS BY ENHANCING SMART HELMET USING IOTBASED SMART SYSTEM</a:t>
            </a:r>
          </a:p>
          <a:p>
            <a:pPr marL="0" indent="0" algn="ctr">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AUTHOR</a:t>
            </a:r>
            <a:r>
              <a:rPr lang="en-US" sz="1600" dirty="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S.Abrar</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Ahamed</a:t>
            </a:r>
          </a:p>
          <a:p>
            <a:pPr marL="0" indent="0">
              <a:buNone/>
            </a:pPr>
            <a:r>
              <a:rPr lang="en-US" sz="1600" b="1" dirty="0">
                <a:latin typeface="Times New Roman" panose="02020603050405020304" pitchFamily="18" charset="0"/>
                <a:cs typeface="Times New Roman" panose="02020603050405020304" pitchFamily="18" charset="0"/>
              </a:rPr>
              <a:t>JOURNAL </a:t>
            </a:r>
            <a:r>
              <a:rPr lang="en-US" sz="1600" dirty="0" smtClean="0">
                <a:latin typeface="Times New Roman" panose="02020603050405020304" pitchFamily="18" charset="0"/>
                <a:cs typeface="Times New Roman" panose="02020603050405020304" pitchFamily="18" charset="0"/>
              </a:rPr>
              <a:t>:IEEE</a:t>
            </a: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YEAR OF PUBLISHED </a:t>
            </a:r>
            <a:r>
              <a:rPr lang="en-US" sz="1600" dirty="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2020</a:t>
            </a:r>
            <a:endParaRPr lang="en-US" sz="1600" b="1" dirty="0">
              <a:latin typeface="Times New Roman" panose="02020603050405020304" pitchFamily="18" charset="0"/>
              <a:cs typeface="Times New Roman" panose="02020603050405020304" pitchFamily="18" charset="0"/>
            </a:endParaRPr>
          </a:p>
          <a:p>
            <a:pPr marL="0" indent="0" algn="just">
              <a:lnSpc>
                <a:spcPct val="100000"/>
              </a:lnSpc>
              <a:buNone/>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DESCRIPTION </a:t>
            </a: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:It is very unfortunate to hear news of any accident and if it happens with our dear ones it causes great pain to us. Road accidents are very common in India, whatever the reason may be. Two wheeler accidents happen mostly because of not wearing the helmet or wearing it improperly such as not putting on the buckle belt. </a:t>
            </a:r>
            <a:endParaRPr lang="en-US" sz="16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1600" b="1" dirty="0">
                <a:latin typeface="Times New Roman" panose="02020603050405020304" pitchFamily="18" charset="0"/>
                <a:cs typeface="Times New Roman" panose="02020603050405020304" pitchFamily="18" charset="0"/>
              </a:rPr>
              <a:t>DRAWBACKS</a:t>
            </a:r>
            <a:r>
              <a:rPr lang="en-US" sz="1600" b="1" dirty="0" smtClean="0">
                <a:latin typeface="Times New Roman" panose="02020603050405020304" pitchFamily="18" charset="0"/>
                <a:cs typeface="Times New Roman" panose="02020603050405020304" pitchFamily="18" charset="0"/>
              </a:rPr>
              <a:t>:</a:t>
            </a:r>
          </a:p>
          <a:p>
            <a:pPr marL="0" indent="0" algn="just">
              <a:lnSpc>
                <a:spcPct val="100000"/>
              </a:lnSpc>
              <a:buNone/>
            </a:pPr>
            <a:r>
              <a:rPr lang="en-US" sz="1600" dirty="0" smtClean="0">
                <a:solidFill>
                  <a:schemeClr val="tx1">
                    <a:lumMod val="95000"/>
                    <a:lumOff val="5000"/>
                  </a:schemeClr>
                </a:solidFill>
                <a:latin typeface="Times New Roman" panose="02020603050405020304" pitchFamily="18" charset="0"/>
                <a:cs typeface="Times New Roman" panose="02020603050405020304" pitchFamily="18" charset="0"/>
              </a:rPr>
              <a:t>	Cost</a:t>
            </a: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Smart helmets are often more expensive than traditional helmets due to the advanced technology and sensors they contain. This can make them less accessible to individuals or companies on a tight budget</a:t>
            </a:r>
            <a:r>
              <a:rPr lang="en-US" sz="16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marL="0" indent="0" algn="just">
              <a:lnSpc>
                <a:spcPct val="100000"/>
              </a:lnSpc>
              <a:buNone/>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600" dirty="0" smtClean="0">
                <a:solidFill>
                  <a:schemeClr val="tx1">
                    <a:lumMod val="95000"/>
                    <a:lumOff val="5000"/>
                  </a:schemeClr>
                </a:solidFill>
                <a:latin typeface="Times New Roman" panose="02020603050405020304" pitchFamily="18" charset="0"/>
                <a:cs typeface="Times New Roman" panose="02020603050405020304" pitchFamily="18" charset="0"/>
              </a:rPr>
              <a:t>Maintenance</a:t>
            </a: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Smart helmets require regular maintenance to ensure that the sensors and other components are functioning properly. If not properly maintained, the helmet may not provide accurate data or fail to work at all.</a:t>
            </a:r>
          </a:p>
          <a:p>
            <a:pPr marL="0" indent="0">
              <a:buNone/>
            </a:pPr>
            <a:endParaRPr lang="en-US" sz="16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606EEB50-8075-5D81-A5C3-2F60FF3B6538}"/>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BE99D5D7-3B6E-A862-C9DB-BE2FA9E37A16}"/>
              </a:ext>
            </a:extLst>
          </p:cNvPr>
          <p:cNvCxnSpPr/>
          <p:nvPr/>
        </p:nvCxnSpPr>
        <p:spPr>
          <a:xfrm>
            <a:off x="20267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6206A6DB-E604-ECB3-3BD4-588B062E2F27}"/>
              </a:ext>
            </a:extLst>
          </p:cNvPr>
          <p:cNvSpPr txBox="1"/>
          <p:nvPr/>
        </p:nvSpPr>
        <p:spPr>
          <a:xfrm>
            <a:off x="461913" y="6458929"/>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11" name="TextBox 10">
            <a:extLst>
              <a:ext uri="{FF2B5EF4-FFF2-40B4-BE49-F238E27FC236}">
                <a16:creationId xmlns:a16="http://schemas.microsoft.com/office/drawing/2014/main" id="{13B50790-2AD1-A74C-D0B4-01CDEED6C425}"/>
              </a:ext>
            </a:extLst>
          </p:cNvPr>
          <p:cNvSpPr txBox="1"/>
          <p:nvPr/>
        </p:nvSpPr>
        <p:spPr>
          <a:xfrm>
            <a:off x="461912" y="169681"/>
            <a:ext cx="8495121"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REVIEW PAPER - 3 </a:t>
            </a:r>
          </a:p>
        </p:txBody>
      </p:sp>
    </p:spTree>
    <p:extLst>
      <p:ext uri="{BB962C8B-B14F-4D97-AF65-F5344CB8AC3E}">
        <p14:creationId xmlns:p14="http://schemas.microsoft.com/office/powerpoint/2010/main" val="3560879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414C0B-0EED-4D53-2522-9B6569F37447}"/>
              </a:ext>
            </a:extLst>
          </p:cNvPr>
          <p:cNvSpPr>
            <a:spLocks noGrp="1"/>
          </p:cNvSpPr>
          <p:nvPr>
            <p:ph idx="1"/>
          </p:nvPr>
        </p:nvSpPr>
        <p:spPr>
          <a:xfrm>
            <a:off x="218385" y="741145"/>
            <a:ext cx="8738648" cy="5644059"/>
          </a:xfrm>
        </p:spPr>
        <p:txBody>
          <a:bodyPr>
            <a:normAutofit/>
          </a:bodyPr>
          <a:lstStyle/>
          <a:p>
            <a:pPr marL="2743200" lvl="6" indent="0">
              <a:buNone/>
            </a:pPr>
            <a:r>
              <a:rPr lang="en-US" sz="600" dirty="0">
                <a:latin typeface="Times New Roman" panose="02020603050405020304" pitchFamily="18" charset="0"/>
                <a:cs typeface="Times New Roman" panose="02020603050405020304" pitchFamily="18" charset="0"/>
              </a:rPr>
              <a:t> </a:t>
            </a:r>
          </a:p>
          <a:p>
            <a:pPr marL="0" indent="0" algn="ctr">
              <a:buNone/>
            </a:pPr>
            <a:r>
              <a:rPr lang="en-US" sz="2400" b="1" dirty="0">
                <a:latin typeface="Times New Roman" panose="02020603050405020304" pitchFamily="18" charset="0"/>
                <a:cs typeface="Times New Roman" panose="02020603050405020304" pitchFamily="18" charset="0"/>
              </a:rPr>
              <a:t>Development of Smart Helmet Using lot Technology for Safety and Accident Detection</a:t>
            </a:r>
          </a:p>
          <a:p>
            <a:pPr marL="0" indent="0" algn="ctr">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AUTHOR</a:t>
            </a:r>
            <a:r>
              <a:rPr lang="en-US" sz="1600" dirty="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Sterlin</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Minish</a:t>
            </a:r>
          </a:p>
          <a:p>
            <a:pPr marL="0" indent="0">
              <a:buNone/>
            </a:pPr>
            <a:r>
              <a:rPr lang="en-US" sz="1600" b="1" dirty="0">
                <a:latin typeface="Times New Roman" panose="02020603050405020304" pitchFamily="18" charset="0"/>
                <a:cs typeface="Times New Roman" panose="02020603050405020304" pitchFamily="18" charset="0"/>
              </a:rPr>
              <a:t>JOURNAL </a:t>
            </a:r>
            <a:r>
              <a:rPr lang="en-US" sz="1600" dirty="0" smtClean="0">
                <a:latin typeface="Times New Roman" panose="02020603050405020304" pitchFamily="18" charset="0"/>
                <a:cs typeface="Times New Roman" panose="02020603050405020304" pitchFamily="18" charset="0"/>
              </a:rPr>
              <a:t>:IEEE</a:t>
            </a: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YEAR OF PUBLISHED </a:t>
            </a:r>
            <a:r>
              <a:rPr lang="en-US" sz="1600" dirty="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2020</a:t>
            </a:r>
            <a:endParaRPr lang="en-US" sz="1600" b="1" dirty="0">
              <a:latin typeface="Times New Roman" panose="02020603050405020304" pitchFamily="18" charset="0"/>
              <a:cs typeface="Times New Roman" panose="02020603050405020304" pitchFamily="18" charset="0"/>
            </a:endParaRPr>
          </a:p>
          <a:p>
            <a:pPr marL="0" indent="0" algn="just">
              <a:lnSpc>
                <a:spcPct val="100000"/>
              </a:lnSpc>
              <a:buNone/>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DESCRIPTION </a:t>
            </a: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:It is  The aim of this paper is to determine road accidents are increasing day by day because the riders are not using the helmet and due to consumption of alcohol. In today’s world, huge numbers of people are dying on road accidents. By using smart helmet, the accidents can be detected. The main target of the project is designing a smart helmet for accident avoidance and alcohol detection.   </a:t>
            </a:r>
            <a:endParaRPr lang="en-US" sz="16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1600" b="1" dirty="0">
                <a:latin typeface="Times New Roman" panose="02020603050405020304" pitchFamily="18" charset="0"/>
                <a:cs typeface="Times New Roman" panose="02020603050405020304" pitchFamily="18" charset="0"/>
              </a:rPr>
              <a:t>DRAWBACKS</a:t>
            </a:r>
            <a:r>
              <a:rPr lang="en-US" sz="1600" b="1" dirty="0" smtClean="0">
                <a:latin typeface="Times New Roman" panose="02020603050405020304" pitchFamily="18" charset="0"/>
                <a:cs typeface="Times New Roman" panose="02020603050405020304" pitchFamily="18" charset="0"/>
              </a:rPr>
              <a:t>:</a:t>
            </a:r>
          </a:p>
          <a:p>
            <a:pPr algn="just">
              <a:lnSpc>
                <a:spcPct val="100000"/>
              </a:lnSpc>
            </a:pPr>
            <a:r>
              <a:rPr lang="en-US" sz="1600" dirty="0" smtClean="0">
                <a:solidFill>
                  <a:schemeClr val="tx1">
                    <a:lumMod val="95000"/>
                    <a:lumOff val="5000"/>
                  </a:schemeClr>
                </a:solidFill>
                <a:latin typeface="Times New Roman" panose="02020603050405020304" pitchFamily="18" charset="0"/>
                <a:cs typeface="Times New Roman" panose="02020603050405020304" pitchFamily="18" charset="0"/>
              </a:rPr>
              <a:t>In this project EEG can’t detected </a:t>
            </a:r>
            <a:endParaRPr lang="en-US" sz="1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606EEB50-8075-5D81-A5C3-2F60FF3B6538}"/>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BE99D5D7-3B6E-A862-C9DB-BE2FA9E37A16}"/>
              </a:ext>
            </a:extLst>
          </p:cNvPr>
          <p:cNvCxnSpPr/>
          <p:nvPr/>
        </p:nvCxnSpPr>
        <p:spPr>
          <a:xfrm>
            <a:off x="20267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6206A6DB-E604-ECB3-3BD4-588B062E2F27}"/>
              </a:ext>
            </a:extLst>
          </p:cNvPr>
          <p:cNvSpPr txBox="1"/>
          <p:nvPr/>
        </p:nvSpPr>
        <p:spPr>
          <a:xfrm>
            <a:off x="461913" y="6458929"/>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11" name="TextBox 10">
            <a:extLst>
              <a:ext uri="{FF2B5EF4-FFF2-40B4-BE49-F238E27FC236}">
                <a16:creationId xmlns:a16="http://schemas.microsoft.com/office/drawing/2014/main" id="{13B50790-2AD1-A74C-D0B4-01CDEED6C425}"/>
              </a:ext>
            </a:extLst>
          </p:cNvPr>
          <p:cNvSpPr txBox="1"/>
          <p:nvPr/>
        </p:nvSpPr>
        <p:spPr>
          <a:xfrm>
            <a:off x="461912" y="169681"/>
            <a:ext cx="8495121"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REVIEW PAPER - 4 </a:t>
            </a:r>
          </a:p>
        </p:txBody>
      </p:sp>
    </p:spTree>
    <p:extLst>
      <p:ext uri="{BB962C8B-B14F-4D97-AF65-F5344CB8AC3E}">
        <p14:creationId xmlns:p14="http://schemas.microsoft.com/office/powerpoint/2010/main" val="6440867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414C0B-0EED-4D53-2522-9B6569F37447}"/>
              </a:ext>
            </a:extLst>
          </p:cNvPr>
          <p:cNvSpPr>
            <a:spLocks noGrp="1"/>
          </p:cNvSpPr>
          <p:nvPr>
            <p:ph idx="1"/>
          </p:nvPr>
        </p:nvSpPr>
        <p:spPr>
          <a:xfrm>
            <a:off x="218386" y="778933"/>
            <a:ext cx="8738648" cy="5101911"/>
          </a:xfrm>
        </p:spPr>
        <p:txBody>
          <a:bodyPr>
            <a:noAutofit/>
          </a:bodyPr>
          <a:lstStyle/>
          <a:p>
            <a:pPr marL="0" indent="0">
              <a:buNone/>
            </a:pPr>
            <a:r>
              <a:rPr lang="en-US" sz="1600" b="1" dirty="0">
                <a:latin typeface="Times New Roman" panose="02020603050405020304" pitchFamily="18" charset="0"/>
                <a:cs typeface="Times New Roman" panose="02020603050405020304" pitchFamily="18" charset="0"/>
              </a:rPr>
              <a:t>PROBLEM IDENTIFICATION</a:t>
            </a:r>
            <a:r>
              <a:rPr lang="en-US" sz="1600" dirty="0">
                <a:latin typeface="Times New Roman" panose="02020603050405020304" pitchFamily="18" charset="0"/>
                <a:cs typeface="Times New Roman" panose="02020603050405020304" pitchFamily="18" charset="0"/>
              </a:rPr>
              <a:t>:</a:t>
            </a:r>
          </a:p>
          <a:p>
            <a:pPr marL="447675">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Hard to implementation</a:t>
            </a:r>
          </a:p>
          <a:p>
            <a:pPr marL="447675">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is not cost effective </a:t>
            </a:r>
          </a:p>
          <a:p>
            <a:pPr marL="447675">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We can't get able update of the driver status. </a:t>
            </a:r>
          </a:p>
          <a:p>
            <a:pPr marL="447675">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Data transmission speed is very less compared to IOT technology Cloud updates are </a:t>
            </a:r>
            <a:r>
              <a:rPr lang="en-US" sz="1600" dirty="0" smtClean="0">
                <a:latin typeface="Times New Roman" panose="02020603050405020304" pitchFamily="18" charset="0"/>
                <a:cs typeface="Times New Roman" panose="02020603050405020304" pitchFamily="18" charset="0"/>
              </a:rPr>
              <a:t>not possible</a:t>
            </a: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smtClean="0">
                <a:latin typeface="Times New Roman" panose="02020603050405020304" pitchFamily="18" charset="0"/>
                <a:cs typeface="Times New Roman" panose="02020603050405020304" pitchFamily="18" charset="0"/>
              </a:rPr>
              <a:t>FORMULATION:</a:t>
            </a:r>
            <a:endParaRPr lang="en-US" sz="1600" b="1" dirty="0">
              <a:latin typeface="Times New Roman" panose="02020603050405020304" pitchFamily="18" charset="0"/>
              <a:cs typeface="Times New Roman" panose="02020603050405020304" pitchFamily="18" charset="0"/>
            </a:endParaRPr>
          </a:p>
          <a:p>
            <a:pPr marL="447675" indent="-268288">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 safe 4 wheeler journey is possible which would decrease the head injuries throughout accidents caused from the absence of helmet.</a:t>
            </a:r>
          </a:p>
          <a:p>
            <a:pPr marL="447675" indent="-268288">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driver health parameters are continuously monitored</a:t>
            </a:r>
          </a:p>
          <a:p>
            <a:pPr marL="447675" indent="-268288">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alert message is getting updated to the important persons.  </a:t>
            </a:r>
          </a:p>
          <a:p>
            <a:pPr marL="447675" indent="-268288">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Additionally reduce the accident rate due to drunken driving.</a:t>
            </a:r>
          </a:p>
          <a:p>
            <a:pPr marL="447675" indent="-268288">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Transmission speed of the data is very high..</a:t>
            </a:r>
          </a:p>
          <a:p>
            <a:pP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457200" lvl="1" indent="0">
              <a:buNone/>
            </a:pPr>
            <a:r>
              <a:rPr lang="en-US" sz="1600" dirty="0">
                <a:latin typeface="Times New Roman" panose="02020603050405020304" pitchFamily="18" charset="0"/>
                <a:cs typeface="Times New Roman" panose="02020603050405020304" pitchFamily="18" charset="0"/>
              </a:rPr>
              <a:t>             </a:t>
            </a:r>
          </a:p>
        </p:txBody>
      </p:sp>
      <p:cxnSp>
        <p:nvCxnSpPr>
          <p:cNvPr id="5" name="Straight Connector 4">
            <a:extLst>
              <a:ext uri="{FF2B5EF4-FFF2-40B4-BE49-F238E27FC236}">
                <a16:creationId xmlns:a16="http://schemas.microsoft.com/office/drawing/2014/main" id="{606EEB50-8075-5D81-A5C3-2F60FF3B6538}"/>
              </a:ext>
            </a:extLst>
          </p:cNvPr>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BE99D5D7-3B6E-A862-C9DB-BE2FA9E37A16}"/>
              </a:ext>
            </a:extLst>
          </p:cNvPr>
          <p:cNvCxnSpPr/>
          <p:nvPr/>
        </p:nvCxnSpPr>
        <p:spPr>
          <a:xfrm>
            <a:off x="20267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6206A6DB-E604-ECB3-3BD4-588B062E2F27}"/>
              </a:ext>
            </a:extLst>
          </p:cNvPr>
          <p:cNvSpPr txBox="1"/>
          <p:nvPr/>
        </p:nvSpPr>
        <p:spPr>
          <a:xfrm>
            <a:off x="461913" y="6458929"/>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11" name="TextBox 10">
            <a:extLst>
              <a:ext uri="{FF2B5EF4-FFF2-40B4-BE49-F238E27FC236}">
                <a16:creationId xmlns:a16="http://schemas.microsoft.com/office/drawing/2014/main" id="{13B50790-2AD1-A74C-D0B4-01CDEED6C425}"/>
              </a:ext>
            </a:extLst>
          </p:cNvPr>
          <p:cNvSpPr txBox="1"/>
          <p:nvPr/>
        </p:nvSpPr>
        <p:spPr>
          <a:xfrm>
            <a:off x="202676" y="114430"/>
            <a:ext cx="8495121"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IDENTIFICATION AND FORMULATION:</a:t>
            </a:r>
          </a:p>
        </p:txBody>
      </p:sp>
    </p:spTree>
    <p:extLst>
      <p:ext uri="{BB962C8B-B14F-4D97-AF65-F5344CB8AC3E}">
        <p14:creationId xmlns:p14="http://schemas.microsoft.com/office/powerpoint/2010/main" val="28579650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 BATCH XIV</Template>
  <TotalTime>869</TotalTime>
  <Words>2661</Words>
  <Application>Microsoft Office PowerPoint</Application>
  <PresentationFormat>On-screen Show (4:3)</PresentationFormat>
  <Paragraphs>238</Paragraphs>
  <Slides>32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Arial</vt:lpstr>
      <vt:lpstr>Book Antiqua</vt:lpstr>
      <vt:lpstr>Calibri</vt:lpstr>
      <vt:lpstr>Calibri Light</vt:lpstr>
      <vt:lpstr>Cambria</vt:lpstr>
      <vt:lpstr>Copperplate Gothic Bold</vt:lpstr>
      <vt:lpstr>inherit</vt:lpstr>
      <vt:lpstr>Times New Roman</vt:lpstr>
      <vt:lpstr>Times New Roman</vt:lpstr>
      <vt:lpstr>Wingdings</vt:lpstr>
      <vt:lpstr>Office Theme</vt:lpstr>
      <vt:lpstr>PowerPoint Presentation</vt:lpstr>
      <vt:lpstr>PowerPoint Presentation</vt:lpstr>
      <vt:lpstr>PowerPoint Presentation</vt:lpstr>
      <vt:lpstr>PowerPoint Presentation</vt:lpstr>
      <vt:lpstr>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 </vt:lpstr>
      <vt:lpstr> </vt:lpstr>
      <vt:lpstr> </vt:lpstr>
      <vt:lpstr>PowerPoint Presentation</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sangavichandra99@gmail.com</dc:creator>
  <cp:lastModifiedBy>Nithish kumar</cp:lastModifiedBy>
  <cp:revision>41</cp:revision>
  <dcterms:created xsi:type="dcterms:W3CDTF">2023-02-17T08:40:29Z</dcterms:created>
  <dcterms:modified xsi:type="dcterms:W3CDTF">2023-05-18T07:42:43Z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2023-04-13T04:06:56Z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359d3b64-504e-49e9-bf72-579ec22b0b11</vt:lpwstr>
  </property>
  <property fmtid="{D5CDD505-2E9C-101B-9397-08002B2CF9AE}" pid="7" name="MSIP_Label_defa4170-0d19-0005-0004-bc88714345d2_ActionId">
    <vt:lpwstr>f5e0ba29-5fdf-4b24-8d06-4f47b7cc03d6</vt:lpwstr>
  </property>
  <property fmtid="{D5CDD505-2E9C-101B-9397-08002B2CF9AE}" pid="8" name="MSIP_Label_defa4170-0d19-0005-0004-bc88714345d2_ContentBits">
    <vt:lpwstr>0</vt:lpwstr>
  </property>
</Properties>
</file>