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9" r:id="rId3"/>
    <p:sldId id="269" r:id="rId4"/>
    <p:sldId id="270" r:id="rId5"/>
    <p:sldId id="263" r:id="rId6"/>
    <p:sldId id="264" r:id="rId7"/>
    <p:sldId id="261" r:id="rId8"/>
    <p:sldId id="267" r:id="rId9"/>
    <p:sldId id="268" r:id="rId10"/>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56" d="100"/>
          <a:sy n="56" d="100"/>
        </p:scale>
        <p:origin x="164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F96158-FF55-4DF4-B50B-025B7141DE60}" type="datetimeFigureOut">
              <a:rPr lang="en-US" smtClean="0"/>
              <a:t>3/25/2023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AA84-3345-4E27-9A8F-23018667856E}" type="slidenum">
              <a:rPr lang="en-US" smtClean="0"/>
              <a:t>‹#›</a:t>
            </a:fld>
            <a:endParaRPr lang="en-US"/>
          </a:p>
        </p:txBody>
      </p:sp>
    </p:spTree>
    <p:extLst>
      <p:ext uri="{BB962C8B-B14F-4D97-AF65-F5344CB8AC3E}">
        <p14:creationId xmlns:p14="http://schemas.microsoft.com/office/powerpoint/2010/main" val="167008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49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50299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66677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0775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C952C-AE9E-4926-B630-629C63A0A0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7555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C952C-AE9E-4926-B630-629C63A0A00A}"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8718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C952C-AE9E-4926-B630-629C63A0A00A}" type="datetimeFigureOut">
              <a:rPr lang="en-IN" smtClean="0"/>
              <a:t>25-03-2023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35149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C952C-AE9E-4926-B630-629C63A0A00A}" type="datetimeFigureOut">
              <a:rPr lang="en-IN" smtClean="0"/>
              <a:t>25-03-2023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71167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C952C-AE9E-4926-B630-629C63A0A00A}" type="datetimeFigureOut">
              <a:rPr lang="en-IN" smtClean="0"/>
              <a:t>25-03-2023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3414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921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43318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C952C-AE9E-4926-B630-629C63A0A00A}" type="datetimeFigureOut">
              <a:rPr lang="en-IN" smtClean="0"/>
              <a:t>25-03-2023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t>‹#›</a:t>
            </a:fld>
            <a:endParaRPr lang="en-IN"/>
          </a:p>
        </p:txBody>
      </p:sp>
    </p:spTree>
    <p:extLst>
      <p:ext uri="{BB962C8B-B14F-4D97-AF65-F5344CB8AC3E}">
        <p14:creationId xmlns:p14="http://schemas.microsoft.com/office/powerpoint/2010/main" val="1709761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53" y="22189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79538" y="169057"/>
            <a:ext cx="972000" cy="108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584" y="1384493"/>
            <a:ext cx="8429478" cy="58477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68544" y="155324"/>
            <a:ext cx="4694549" cy="116955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52" name="Picture 4" descr="https://upload.wikimedia.org/wikipedia/en/thumb/8/8d/National_Board_of_Accreditation.svg/1200px-National_Board_of_Accredita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488" y="221899"/>
            <a:ext cx="1186055" cy="93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4584" y="2140210"/>
            <a:ext cx="8429478" cy="707886"/>
          </a:xfrm>
          <a:prstGeom prst="rect">
            <a:avLst/>
          </a:prstGeom>
        </p:spPr>
        <p:txBody>
          <a:bodyPr wrap="square">
            <a:spAutoFit/>
          </a:bodyPr>
          <a:lstStyle/>
          <a:p>
            <a:pPr algn="ctr">
              <a:tabLst>
                <a:tab pos="2865755" algn="ctr"/>
                <a:tab pos="5731510" algn="r"/>
              </a:tabLst>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t>
            </a:r>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MART CITIES MANHOLE COVER MANAGEMENT SYSTEM BASED ON IOT EDGE COMPUTING</a:t>
            </a:r>
          </a:p>
        </p:txBody>
      </p:sp>
      <p:cxnSp>
        <p:nvCxnSpPr>
          <p:cNvPr id="9" name="Straight Connector 8"/>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2543453" y="3933117"/>
            <a:ext cx="3960905"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 By:-</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HEMANTH R                  - 110319106013</a:t>
            </a: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 KARTHIK A K                - 110319106016</a:t>
            </a:r>
            <a:endParaRPr lang="en-IN" sz="16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NITHISH KUMAR V R  - 110319106031</a:t>
            </a:r>
          </a:p>
        </p:txBody>
      </p:sp>
      <p:sp>
        <p:nvSpPr>
          <p:cNvPr id="16" name="Rectangle 15"/>
          <p:cNvSpPr/>
          <p:nvPr/>
        </p:nvSpPr>
        <p:spPr>
          <a:xfrm>
            <a:off x="309167" y="3594563"/>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XI</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84584" y="5041112"/>
            <a:ext cx="8429478" cy="1169551"/>
          </a:xfrm>
          <a:prstGeom prst="rect">
            <a:avLst/>
          </a:prstGeom>
        </p:spPr>
        <p:txBody>
          <a:bodyPr wrap="square">
            <a:spAutoFit/>
          </a:bodyPr>
          <a:lstStyle/>
          <a:p>
            <a:pPr algn="ctr">
              <a:spcAft>
                <a:spcPts val="0"/>
              </a:spcAft>
              <a:tabLst>
                <a:tab pos="2865755" algn="ctr"/>
                <a:tab pos="5731510" algn="r"/>
              </a:tabLst>
            </a:pPr>
            <a:endPar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 </a:t>
            </a:r>
          </a:p>
          <a:p>
            <a:pPr algn="ctr">
              <a:spcAft>
                <a:spcPts val="0"/>
              </a:spcAft>
              <a:tabLst>
                <a:tab pos="2865755" algn="ctr"/>
                <a:tab pos="5731510" algn="r"/>
              </a:tabLst>
            </a:pPr>
            <a:r>
              <a:rPr lang="en-IN" sz="1400" b="1" dirty="0" err="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Dr.</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P.SIVAKUMAR,ME.P.hd.,</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Professor </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09166" y="3038841"/>
            <a:ext cx="8429478" cy="338554"/>
          </a:xfrm>
          <a:prstGeom prst="rect">
            <a:avLst/>
          </a:prstGeom>
        </p:spPr>
        <p:txBody>
          <a:bodyPr wrap="square">
            <a:spAutoFit/>
          </a:bodyPr>
          <a:lstStyle/>
          <a:p>
            <a:pPr algn="ctr">
              <a:spcAft>
                <a:spcPts val="0"/>
              </a:spcAft>
              <a:tabLst>
                <a:tab pos="2865755" algn="ctr"/>
                <a:tab pos="5731510" algn="r"/>
              </a:tabLst>
            </a:pP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REVIEW – I (25/03/2023)</a:t>
            </a:r>
            <a:endParaRPr lang="en-IN" sz="1600" b="1" dirty="0">
              <a:solidFill>
                <a:srgbClr val="CC00CC"/>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2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OBJACTIVES </a:t>
            </a: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1"/>
            <a:ext cx="7777925" cy="3372077"/>
          </a:xfrm>
          <a:prstGeom prst="rect">
            <a:avLst/>
          </a:prstGeom>
          <a:noFill/>
        </p:spPr>
        <p:txBody>
          <a:bodyPr wrap="square" rtlCol="0">
            <a:spAutoFit/>
          </a:bodyPr>
          <a:lstStyle/>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n an edge computing-based manhole cover management system enables real-time monitoring of the status of manhole covers. The IoT sensors can detect changes in the status of the manhole covers, such as if a cover is open or closed, and send this information to the edge computing system. </a:t>
            </a: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This early detection can prevent accidents and reduce the risk of injury to citizens, making cities safer.</a:t>
            </a:r>
          </a:p>
          <a:p>
            <a:pPr algn="just">
              <a:lnSpc>
                <a:spcPct val="150000"/>
              </a:lnSpc>
            </a:pPr>
            <a:r>
              <a:rPr lang="en-US" sz="1600" b="0" i="0" dirty="0">
                <a:effectLst/>
                <a:latin typeface="Times New Roman" panose="02020603050405020304" pitchFamily="18" charset="0"/>
                <a:cs typeface="Times New Roman" panose="02020603050405020304" pitchFamily="18" charset="0"/>
              </a:rPr>
              <a:t>	By analyzing the data collected from sensors and GSM, the system can predict potential failures in manhole covers and generate alerts for preventive maintenance</a:t>
            </a:r>
          </a:p>
          <a:p>
            <a:pPr algn="just">
              <a:lnSpc>
                <a:spcPct val="150000"/>
              </a:lnSpc>
            </a:pPr>
            <a:r>
              <a:rPr lang="en-US" sz="1600" b="0" i="0" dirty="0">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8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 </a:t>
            </a: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0"/>
            <a:ext cx="8340042" cy="5318765"/>
          </a:xfrm>
          <a:prstGeom prst="rect">
            <a:avLst/>
          </a:prstGeom>
          <a:noFill/>
        </p:spPr>
        <p:txBody>
          <a:bodyPr wrap="square" rtlCol="0">
            <a:spAutoFit/>
          </a:bodyPr>
          <a:lstStyle/>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smart city is the future goal to have cleaner and better for the society.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also provides a real-time alert to the relevant authorities, enabling them to take immediate action The proposed system is low cost, low maintenance</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 devices, and artificial intelligence algorithms based real time which alerts the managing station through an email / message when any manhole crosses its threshold values and </a:t>
            </a:r>
            <a:r>
              <a:rPr lang="en-US" sz="1600" dirty="0">
                <a:latin typeface="Times New Roman" panose="02020603050405020304" pitchFamily="18" charset="0"/>
                <a:cs typeface="Times New Roman" panose="02020603050405020304" pitchFamily="18" charset="0"/>
              </a:rPr>
              <a:t>to check whether a manhole cap is open or closed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system reduces the death risk of manual scavengers who clean the underground drainage and also benefits the public.</a:t>
            </a: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b="1"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Arduino, Manhole management, Smart cities, IOT.</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6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a:t>
            </a: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0"/>
            <a:ext cx="8340042" cy="4480073"/>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A</a:t>
            </a:r>
            <a:r>
              <a:rPr lang="en-US" sz="1600" b="0" i="0" dirty="0">
                <a:effectLst/>
                <a:latin typeface="Times New Roman" panose="02020603050405020304" pitchFamily="18" charset="0"/>
                <a:cs typeface="Times New Roman" panose="02020603050405020304" pitchFamily="18" charset="0"/>
              </a:rPr>
              <a:t>n edge computing-based manhole cover management system enables real-time monitoring of the status of manhole covers. The IoT sensors can detect changes in the status of the manhole covers, such as if a cover is open or closed, and send this information to the edge computing system. The edge computing system can then analyze this data in real-time and generate alerts for potential hazards or issues with the manhole covers. This early detection can prevent accidents and reduce the risk of injury to citizens, making cities safer.</a:t>
            </a:r>
          </a:p>
          <a:p>
            <a:pPr algn="just">
              <a:lnSpc>
                <a:spcPct val="150000"/>
              </a:lnSpc>
            </a:pPr>
            <a:r>
              <a:rPr lang="en-US" sz="1600" b="0" i="0" dirty="0">
                <a:effectLst/>
                <a:latin typeface="Times New Roman" panose="02020603050405020304" pitchFamily="18" charset="0"/>
                <a:cs typeface="Times New Roman" panose="02020603050405020304" pitchFamily="18" charset="0"/>
              </a:rPr>
              <a:t>	Moreover, an edge computing-based intelligent manhole cover management system for smart cities can also enable predictive maintenance of manhole covers. By analyzing the data collected from sensors , the system can predict potential failures in manhole covers and generate alerts for preventive maintenance. Additionally, the system can provide useful insights and visualizations to the relevant authorities, enabling them to make informed decisions about the maintenance and management of manhole covers.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20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4031873"/>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1:</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600" b="1" dirty="0">
                <a:latin typeface="Times New Roman" panose="02020603050405020304" pitchFamily="18" charset="0"/>
                <a:cs typeface="Times New Roman" panose="02020603050405020304" pitchFamily="18" charset="0"/>
              </a:rPr>
              <a:t>MANHOLE COVER INTELLIGENT DETECTION AND MANAGEMENT SYSTEM </a:t>
            </a:r>
          </a:p>
          <a:p>
            <a:pPr algn="just"/>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Xinru</a:t>
            </a:r>
            <a:r>
              <a:rPr lang="en-IN" sz="1600" dirty="0">
                <a:latin typeface="Times New Roman" panose="02020603050405020304" pitchFamily="18" charset="0"/>
                <a:cs typeface="Times New Roman" panose="02020603050405020304" pitchFamily="18" charset="0"/>
              </a:rPr>
              <a:t> Fu</a:t>
            </a:r>
            <a:endParaRPr lang="en-US" sz="1600" dirty="0">
              <a:latin typeface="Times New Roman" panose="02020603050405020304" pitchFamily="18" charset="0"/>
              <a:cs typeface="Times New Roman" pitchFamily="18" charset="0"/>
            </a:endParaRP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Journal                    :</a:t>
            </a:r>
            <a:r>
              <a:rPr lang="en-IN" sz="1600" dirty="0">
                <a:latin typeface="Times New Roman" panose="02020603050405020304" pitchFamily="18" charset="0"/>
                <a:cs typeface="Times New Roman" panose="02020603050405020304" pitchFamily="18" charset="0"/>
              </a:rPr>
              <a:t>Atlantis Press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sz="1600" dirty="0">
                <a:latin typeface="Times New Roman" panose="02020603050405020304" pitchFamily="18" charset="0"/>
                <a:ea typeface="Calibri" panose="020F0502020204030204" pitchFamily="34" charset="0"/>
                <a:cs typeface="Times New Roman" panose="02020603050405020304" pitchFamily="18" charset="0"/>
              </a:rPr>
              <a:t>2016</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DISCRIPTION:  </a:t>
            </a:r>
            <a:r>
              <a:rPr lang="en-US" sz="1600" dirty="0">
                <a:latin typeface="Times New Roman" panose="02020603050405020304" pitchFamily="18" charset="0"/>
                <a:cs typeface="Times New Roman" panose="02020603050405020304" pitchFamily="18" charset="0"/>
              </a:rPr>
              <a:t>In order to avoid the risks that imperfect manhole cover and feature to bring, this paper, aiming at the existing problem of manhole cover, proposed a detectable and maintainable regionalization covers intelligent security management system. Many sensors set up in the manhole cover to real-time monitor its situation, Through MCU、RF Wireless Data Communication Module and upper computer to understand and control manhole cover, this system could monitor the city manhole cover in real time and give an alarm automatically</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58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01675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2:</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SECURE MANHOLE MONITORING SYSTEM EMPLOYING SENSORS AND GSM TECHNIQUES</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a:latin typeface="Times New Roman" panose="02020603050405020304" pitchFamily="18" charset="0"/>
                <a:cs typeface="Times New Roman" panose="02020603050405020304" pitchFamily="18" charset="0"/>
              </a:rPr>
              <a:t>Nataraja N, </a:t>
            </a:r>
            <a:r>
              <a:rPr lang="en-IN" sz="1600" dirty="0" err="1">
                <a:latin typeface="Times New Roman" panose="02020603050405020304" pitchFamily="18" charset="0"/>
                <a:cs typeface="Times New Roman" panose="02020603050405020304" pitchFamily="18" charset="0"/>
              </a:rPr>
              <a:t>Amruthavarshini</a:t>
            </a:r>
            <a:r>
              <a:rPr lang="en-IN" sz="1600" dirty="0">
                <a:latin typeface="Times New Roman" panose="02020603050405020304" pitchFamily="18" charset="0"/>
                <a:cs typeface="Times New Roman" panose="02020603050405020304" pitchFamily="18" charset="0"/>
              </a:rPr>
              <a:t> R, Chaitra N L , Jyothi K , </a:t>
            </a:r>
            <a:r>
              <a:rPr lang="en-IN" sz="1600" dirty="0" err="1">
                <a:latin typeface="Times New Roman" panose="02020603050405020304" pitchFamily="18" charset="0"/>
                <a:cs typeface="Times New Roman" panose="02020603050405020304" pitchFamily="18" charset="0"/>
              </a:rPr>
              <a:t>Krupaa</a:t>
            </a:r>
            <a:r>
              <a:rPr lang="en-IN" sz="1600" dirty="0">
                <a:latin typeface="Times New Roman" panose="02020603050405020304" pitchFamily="18" charset="0"/>
                <a:cs typeface="Times New Roman" panose="02020603050405020304" pitchFamily="18" charset="0"/>
              </a:rPr>
              <a:t> N, S </a:t>
            </a:r>
            <a:r>
              <a:rPr lang="en-IN" sz="1600" dirty="0" err="1">
                <a:latin typeface="Times New Roman" panose="02020603050405020304" pitchFamily="18" charset="0"/>
                <a:cs typeface="Times New Roman" panose="02020603050405020304" pitchFamily="18" charset="0"/>
              </a:rPr>
              <a:t>S</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Saqquaf</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IEEE </a:t>
            </a:r>
            <a:r>
              <a:rPr lang="en-US" sz="1600" dirty="0" err="1">
                <a:latin typeface="Times New Roman" panose="02020603050405020304" pitchFamily="18" charset="0"/>
                <a:cs typeface="Times New Roman" panose="02020603050405020304" pitchFamily="18" charset="0"/>
              </a:rPr>
              <a:t>Xplore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Year of Published: </a:t>
            </a:r>
            <a:r>
              <a:rPr lang="en-IN" sz="1600" dirty="0">
                <a:latin typeface="Times New Roman" panose="02020603050405020304" pitchFamily="18" charset="0"/>
                <a:ea typeface="Calibri" panose="020F0502020204030204" pitchFamily="34" charset="0"/>
                <a:cs typeface="Times New Roman" panose="02020603050405020304" pitchFamily="18" charset="0"/>
              </a:rPr>
              <a:t>2018</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DISCRIPTION: </a:t>
            </a:r>
            <a:r>
              <a:rPr lang="en-IN" sz="1600" dirty="0">
                <a:latin typeface="Times New Roman" panose="02020603050405020304" pitchFamily="18" charset="0"/>
                <a:ea typeface="Calibri" panose="020F0502020204030204" pitchFamily="34" charset="0"/>
                <a:cs typeface="Times New Roman" panose="02020603050405020304" pitchFamily="18" charset="0"/>
              </a:rPr>
              <a:t>This Paper </a:t>
            </a:r>
            <a:r>
              <a:rPr lang="en-US" sz="1600" dirty="0">
                <a:latin typeface="Times New Roman" panose="02020603050405020304" pitchFamily="18" charset="0"/>
                <a:cs typeface="Times New Roman" panose="02020603050405020304" pitchFamily="18" charset="0"/>
              </a:rPr>
              <a:t>Opening for manholes due to breakage of manhole cover, manhole explosions are major threat in recent days. Manhole cover opening leads to accidental fall of vehicles, pedestrians leading to accidents or loss of life. Manhole opening detection and alerting is mainly based on detecting the manholes which are opened due to overflow of sewage / rain water during heavy rainfall and alerting. When a manhole opening is detected either due to overflow of sewage water, increase in pressure or temperature, it leads to the breakage of the manhole lids. To avoid such incidents even before it could affect the public, an alerting system is built wherein the buzzer alerts the surrounding and sends the sensed data to the managing authorities using GSM techniques. So, they can take precautionary action to close the manhole considering public safety.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33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433965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IOT BASED AUTOMATED MANHOLE DETECTION</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Dr.T.Menakadevi</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Akash.M</a:t>
            </a:r>
            <a:r>
              <a:rPr lang="en-IN" sz="1600" dirty="0">
                <a:latin typeface="Times New Roman" panose="02020603050405020304" pitchFamily="18" charset="0"/>
                <a:cs typeface="Times New Roman" panose="02020603050405020304" pitchFamily="18" charset="0"/>
              </a:rPr>
              <a:t> , Dilip </a:t>
            </a:r>
            <a:r>
              <a:rPr lang="en-IN" sz="1600" dirty="0" err="1">
                <a:latin typeface="Times New Roman" panose="02020603050405020304" pitchFamily="18" charset="0"/>
                <a:cs typeface="Times New Roman" panose="02020603050405020304" pitchFamily="18" charset="0"/>
              </a:rPr>
              <a:t>kumar.B</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Kannan.M</a:t>
            </a:r>
            <a:r>
              <a:rPr lang="en-IN" sz="1600" dirty="0">
                <a:latin typeface="Times New Roman" panose="02020603050405020304" pitchFamily="18" charset="0"/>
                <a:cs typeface="Times New Roman" panose="02020603050405020304" pitchFamily="18" charset="0"/>
              </a:rPr>
              <a:t> , Chandra </a:t>
            </a:r>
            <a:r>
              <a:rPr lang="en-IN" sz="1600" dirty="0" err="1">
                <a:latin typeface="Times New Roman" panose="02020603050405020304" pitchFamily="18" charset="0"/>
                <a:cs typeface="Times New Roman" panose="02020603050405020304" pitchFamily="18" charset="0"/>
              </a:rPr>
              <a:t>Mohan.S</a:t>
            </a:r>
            <a:r>
              <a:rPr lang="en-IN" sz="1600" dirty="0">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International Research Journal of Engineering and Technology (IRJET) </a:t>
            </a: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dirty="0">
                <a:latin typeface="Times New Roman" panose="02020603050405020304" pitchFamily="18" charset="0"/>
                <a:ea typeface="Calibri" panose="020F0502020204030204" pitchFamily="34" charset="0"/>
                <a:cs typeface="Times New Roman" panose="02020603050405020304" pitchFamily="18" charset="0"/>
              </a:rPr>
              <a:t>2021</a:t>
            </a:r>
          </a:p>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b="1" dirty="0">
                <a:latin typeface="Times New Roman" panose="02020603050405020304" pitchFamily="18" charset="0"/>
                <a:ea typeface="Calibri" panose="020F0502020204030204" pitchFamily="34" charset="0"/>
                <a:cs typeface="Times New Roman" panose="02020603050405020304" pitchFamily="18" charset="0"/>
              </a:rPr>
              <a:t>DISCRIPTION:  </a:t>
            </a:r>
            <a:r>
              <a:rPr lang="en-US" sz="1600" dirty="0">
                <a:latin typeface="Times New Roman" panose="02020603050405020304" pitchFamily="18" charset="0"/>
                <a:cs typeface="Times New Roman" panose="02020603050405020304" pitchFamily="18" charset="0"/>
              </a:rPr>
              <a:t>-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 The proposed system is low cost, low maintenance IoT based real time which alerts the managing station through an email when any manhole crosses its threshold values.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47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74170"/>
            <a:ext cx="760440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IDENTIFICATION AND FORMULATION</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843054" y="903859"/>
            <a:ext cx="7604401" cy="2308324"/>
          </a:xfrm>
          <a:prstGeom prst="rect">
            <a:avLst/>
          </a:prstGeom>
          <a:noFill/>
        </p:spPr>
        <p:txBody>
          <a:bodyPr wrap="square" rtlCol="0">
            <a:spAutoFit/>
          </a:bodyPr>
          <a:lstStyle/>
          <a:p>
            <a:pPr marL="285750" lvl="0" indent="-285750">
              <a:lnSpc>
                <a:spcPct val="200000"/>
              </a:lnSpc>
              <a:buFont typeface="Wingdings" pitchFamily="2" charset="2"/>
              <a:buChar char="Ø"/>
            </a:pPr>
            <a:r>
              <a:rPr lang="en-US" sz="1600" dirty="0">
                <a:latin typeface="Times New Roman" pitchFamily="18" charset="0"/>
                <a:cs typeface="Times New Roman" pitchFamily="18" charset="0"/>
              </a:rPr>
              <a:t>The manhole cover cannot be closed automatically.</a:t>
            </a:r>
          </a:p>
          <a:p>
            <a:pPr marL="285750" lvl="0" indent="-285750">
              <a:lnSpc>
                <a:spcPct val="200000"/>
              </a:lnSpc>
              <a:buFont typeface="Wingdings" pitchFamily="2" charset="2"/>
              <a:buChar char="Ø"/>
            </a:pPr>
            <a:r>
              <a:rPr lang="en-US" sz="1600" dirty="0">
                <a:latin typeface="Times New Roman" pitchFamily="18" charset="0"/>
                <a:cs typeface="Times New Roman" pitchFamily="18" charset="0"/>
              </a:rPr>
              <a:t>All of the maintains data won't be stored in the current system.</a:t>
            </a:r>
          </a:p>
          <a:p>
            <a:pPr marL="285750" lvl="0" indent="-285750">
              <a:lnSpc>
                <a:spcPct val="200000"/>
              </a:lnSpc>
              <a:buFont typeface="Wingdings" pitchFamily="2" charset="2"/>
              <a:buChar char="Ø"/>
            </a:pPr>
            <a:r>
              <a:rPr lang="en-US" sz="1600" dirty="0">
                <a:latin typeface="Times New Roman" pitchFamily="18" charset="0"/>
                <a:cs typeface="Times New Roman" pitchFamily="18" charset="0"/>
              </a:rPr>
              <a:t>The flow of manhole waters cannot be detected in any previous papers. </a:t>
            </a:r>
          </a:p>
          <a:p>
            <a:pPr marL="285750" lvl="0" indent="-285750">
              <a:lnSpc>
                <a:spcPct val="200000"/>
              </a:lnSpc>
              <a:buFont typeface="Wingdings" pitchFamily="2" charset="2"/>
              <a:buChar char="Ø"/>
            </a:pPr>
            <a:endParaRPr lang="en-US" sz="1600" dirty="0">
              <a:latin typeface="Times New Roman" pitchFamily="18" charset="0"/>
              <a:cs typeface="Times New Roman" pitchFamily="18" charset="0"/>
            </a:endParaRPr>
          </a:p>
          <a:p>
            <a:pPr marL="285750" lvl="0" indent="-285750">
              <a:buFont typeface="Wingdings" pitchFamily="2" charset="2"/>
              <a:buChar char="Ø"/>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77456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218385" y="908346"/>
            <a:ext cx="8440706" cy="3372077"/>
          </a:xfrm>
          <a:prstGeom prst="rect">
            <a:avLst/>
          </a:prstGeom>
          <a:noFill/>
        </p:spPr>
        <p:txBody>
          <a:bodyPr wrap="square" rtlCol="0">
            <a:sp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		Computing provides a cost-effective and efficient solution to manage manhole covers in cities. With its real-time monitoring, proactive maintenance, and data-driven insights, the system offers significant benefits, including improved safety, more efficient maintenance, and increased sustainability. This system has the potential to revolutionize the way cities manage their manhole covers and improve the overall quality of life for residents. In addition, the system provides real-time data and insights that can be used to optimize city services and improve the overall quality of life for residents. With reduced costs and increased efficiency, the Smart Cities Manhole Cover Management System based on IoT Edge-Computing has the potential to transform the way cities manage their manhole covers and become more sustainable, safer, and more efficient.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10885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1297</Words>
  <Application>Microsoft Office PowerPoint</Application>
  <PresentationFormat>On-screen Show (4:3)</PresentationFormat>
  <Paragraphs>77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 Antiqua</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V R</dc:creator>
  <cp:lastModifiedBy>Nithish kumar</cp:lastModifiedBy>
  <cp:revision>13</cp:revision>
  <dcterms:modified xsi:type="dcterms:W3CDTF">2023-03-25T05:42:45Z</dcterms:modified>
</cp:coreProperties>
</file>