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9" r:id="rId3"/>
    <p:sldId id="281" r:id="rId4"/>
    <p:sldId id="269" r:id="rId5"/>
    <p:sldId id="282" r:id="rId6"/>
    <p:sldId id="283" r:id="rId7"/>
    <p:sldId id="284" r:id="rId8"/>
    <p:sldId id="267" r:id="rId9"/>
    <p:sldId id="270" r:id="rId10"/>
    <p:sldId id="271" r:id="rId11"/>
    <p:sldId id="279" r:id="rId12"/>
    <p:sldId id="272" r:id="rId13"/>
    <p:sldId id="287" r:id="rId14"/>
    <p:sldId id="273" r:id="rId15"/>
    <p:sldId id="274" r:id="rId16"/>
    <p:sldId id="275" r:id="rId17"/>
    <p:sldId id="276" r:id="rId18"/>
    <p:sldId id="277" r:id="rId19"/>
    <p:sldId id="278" r:id="rId20"/>
    <p:sldId id="286" r:id="rId21"/>
    <p:sldId id="288" r:id="rId22"/>
    <p:sldId id="289" r:id="rId23"/>
    <p:sldId id="290" r:id="rId2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56" d="100"/>
          <a:sy n="56" d="100"/>
        </p:scale>
        <p:origin x="164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F96158-FF55-4DF4-B50B-025B7141DE60}" type="datetimeFigureOut">
              <a:rPr lang="en-US" smtClean="0"/>
              <a:t>5/2/2023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8AA84-3345-4E27-9A8F-23018667856E}" type="slidenum">
              <a:rPr lang="en-US" smtClean="0"/>
              <a:t>‹#›</a:t>
            </a:fld>
            <a:endParaRPr lang="en-US"/>
          </a:p>
        </p:txBody>
      </p:sp>
    </p:spTree>
    <p:extLst>
      <p:ext uri="{BB962C8B-B14F-4D97-AF65-F5344CB8AC3E}">
        <p14:creationId xmlns:p14="http://schemas.microsoft.com/office/powerpoint/2010/main" val="167008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49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50299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66677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0775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C952C-AE9E-4926-B630-629C63A0A00A}"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75550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C952C-AE9E-4926-B630-629C63A0A00A}"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87184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C952C-AE9E-4926-B630-629C63A0A00A}"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35149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C952C-AE9E-4926-B630-629C63A0A00A}"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71167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C952C-AE9E-4926-B630-629C63A0A00A}" type="datetimeFigureOut">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3414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9216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43318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C952C-AE9E-4926-B630-629C63A0A00A}" type="datetimeFigureOut">
              <a:rPr lang="en-IN" smtClean="0"/>
              <a:t>02-05-2023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CEF5-EFD3-42D0-8600-52FCEA278BD5}" type="slidenum">
              <a:rPr lang="en-IN" smtClean="0"/>
              <a:t>‹#›</a:t>
            </a:fld>
            <a:endParaRPr lang="en-IN"/>
          </a:p>
        </p:txBody>
      </p:sp>
    </p:spTree>
    <p:extLst>
      <p:ext uri="{BB962C8B-B14F-4D97-AF65-F5344CB8AC3E}">
        <p14:creationId xmlns:p14="http://schemas.microsoft.com/office/powerpoint/2010/main" val="1709761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lprocus.com/ir-remote-control-basics-operation-application/"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053" y="221899"/>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679538" y="169057"/>
            <a:ext cx="972000" cy="10857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584" y="1384493"/>
            <a:ext cx="8429478" cy="584775"/>
          </a:xfrm>
          <a:prstGeom prst="rect">
            <a:avLst/>
          </a:prstGeom>
        </p:spPr>
        <p:txBody>
          <a:bodyPr wrap="square">
            <a:spAutoFit/>
          </a:bodyPr>
          <a:lstStyle/>
          <a:p>
            <a:pPr algn="ctr">
              <a:spcAft>
                <a:spcPts val="0"/>
              </a:spcAft>
              <a:tabLst>
                <a:tab pos="2865755" algn="ctr"/>
                <a:tab pos="5731510" algn="r"/>
              </a:tabLst>
            </a:pPr>
            <a:r>
              <a:rPr lang="en-IN"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p>
          <a:p>
            <a:pPr algn="ctr">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Accredited by NBA, New Delhi</a:t>
            </a:r>
            <a:endParaRPr lang="en-IN" sz="28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668544" y="155324"/>
            <a:ext cx="4694549" cy="1169551"/>
          </a:xfrm>
          <a:prstGeom prst="rect">
            <a:avLst/>
          </a:prstGeom>
        </p:spPr>
        <p:txBody>
          <a:bodyPr wrap="square">
            <a:spAutoFit/>
          </a:bodyPr>
          <a:lstStyle/>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GRT INSTITUTE OF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ENGINEERING AND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tabLst>
                <a:tab pos="2865755" algn="ctr"/>
                <a:tab pos="5731510" algn="r"/>
              </a:tabLs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TECHNOLOGY, </a:t>
            </a:r>
            <a:r>
              <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rPr>
              <a:t>TIRUTTANI - 631209</a:t>
            </a:r>
          </a:p>
          <a:p>
            <a:pPr>
              <a:spcAft>
                <a:spcPts val="0"/>
              </a:spcAft>
              <a:tabLst>
                <a:tab pos="2865755" algn="ctr"/>
                <a:tab pos="5731510" algn="r"/>
              </a:tabLst>
            </a:pPr>
            <a:r>
              <a:rPr lang="en-IN" sz="1000" b="1" dirty="0">
                <a:solidFill>
                  <a:srgbClr val="C00000"/>
                </a:solidFill>
                <a:effectLst>
                  <a:outerShdw blurRad="38100" dist="38100" dir="2700000" algn="tl">
                    <a:srgbClr val="000000">
                      <a:alpha val="43137"/>
                    </a:srgbClr>
                  </a:outerShdw>
                </a:effectLst>
                <a:latin typeface="Book Antiqua" panose="02040602050305030304" pitchFamily="18" charset="0"/>
              </a:rPr>
              <a:t>Approved by AICTE, New Delhi Affiliated to Anna University, Chennai</a:t>
            </a:r>
          </a:p>
        </p:txBody>
      </p:sp>
      <p:pic>
        <p:nvPicPr>
          <p:cNvPr id="2052" name="Picture 4" descr="https://upload.wikimedia.org/wikipedia/en/thumb/8/8d/National_Board_of_Accreditation.svg/1200px-National_Board_of_Accreditati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5488" y="221899"/>
            <a:ext cx="1186055" cy="93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4584" y="2140210"/>
            <a:ext cx="8429478" cy="707886"/>
          </a:xfrm>
          <a:prstGeom prst="rect">
            <a:avLst/>
          </a:prstGeom>
        </p:spPr>
        <p:txBody>
          <a:bodyPr wrap="square">
            <a:spAutoFit/>
          </a:bodyPr>
          <a:lstStyle/>
          <a:p>
            <a:pPr algn="ctr">
              <a:tabLst>
                <a:tab pos="2865755" algn="ctr"/>
                <a:tab pos="5731510" algn="r"/>
              </a:tabLst>
            </a:pP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t>
            </a:r>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MART CITIES MANHOLE COVER MANAGEMENT SYSTEM BASED ON IOT EDGE COMPUTING</a:t>
            </a:r>
          </a:p>
        </p:txBody>
      </p:sp>
      <p:cxnSp>
        <p:nvCxnSpPr>
          <p:cNvPr id="9" name="Straight Connector 8"/>
          <p:cNvCxnSpPr/>
          <p:nvPr/>
        </p:nvCxnSpPr>
        <p:spPr>
          <a:xfrm>
            <a:off x="0" y="1375066"/>
            <a:ext cx="9144000" cy="0"/>
          </a:xfrm>
          <a:prstGeom prst="line">
            <a:avLst/>
          </a:prstGeom>
          <a:ln w="63500" cmpd="thickThin">
            <a:solidFill>
              <a:srgbClr val="FF0000"/>
            </a:solidFill>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2543452" y="3801480"/>
            <a:ext cx="3960905" cy="1077218"/>
          </a:xfrm>
          <a:prstGeom prst="rect">
            <a:avLst/>
          </a:prstGeom>
        </p:spPr>
        <p:txBody>
          <a:bodyPr wrap="square">
            <a:spAutoFit/>
          </a:bodyPr>
          <a:lstStyle/>
          <a:p>
            <a:pPr algn="ctr">
              <a:tabLst>
                <a:tab pos="2865755" algn="ctr"/>
                <a:tab pos="5731510" algn="r"/>
              </a:tabLst>
            </a:pPr>
            <a:r>
              <a:rPr lang="en-IN"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 By:-</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 HEMANTH R                  - 110319106013</a:t>
            </a: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 KARTHIK A K                - 110319106016</a:t>
            </a:r>
            <a:endParaRPr lang="en-IN" sz="16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 NITHISH KUMAR V R  - 110319106031</a:t>
            </a:r>
          </a:p>
        </p:txBody>
      </p:sp>
      <p:sp>
        <p:nvSpPr>
          <p:cNvPr id="16" name="Rectangle 15"/>
          <p:cNvSpPr/>
          <p:nvPr/>
        </p:nvSpPr>
        <p:spPr>
          <a:xfrm>
            <a:off x="309166" y="3403818"/>
            <a:ext cx="8429478" cy="30777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Batch No. -  </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XI</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7" name="Rectangle 16"/>
          <p:cNvSpPr/>
          <p:nvPr/>
        </p:nvSpPr>
        <p:spPr>
          <a:xfrm>
            <a:off x="384584" y="5041112"/>
            <a:ext cx="8429478" cy="1169551"/>
          </a:xfrm>
          <a:prstGeom prst="rect">
            <a:avLst/>
          </a:prstGeom>
        </p:spPr>
        <p:txBody>
          <a:bodyPr wrap="square">
            <a:spAutoFit/>
          </a:bodyPr>
          <a:lstStyle/>
          <a:p>
            <a:pPr algn="ctr">
              <a:spcAft>
                <a:spcPts val="0"/>
              </a:spcAft>
              <a:tabLst>
                <a:tab pos="2865755" algn="ctr"/>
                <a:tab pos="5731510" algn="r"/>
              </a:tabLst>
            </a:pPr>
            <a:endPar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 </a:t>
            </a:r>
          </a:p>
          <a:p>
            <a:pPr algn="ctr">
              <a:spcAft>
                <a:spcPts val="0"/>
              </a:spcAft>
              <a:tabLst>
                <a:tab pos="2865755" algn="ctr"/>
                <a:tab pos="5731510" algn="r"/>
              </a:tabLst>
            </a:pPr>
            <a:r>
              <a:rPr lang="en-IN" sz="14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Dr.P.SIVAKUMAR,ME.P.hd</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Professor </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309166" y="3038841"/>
            <a:ext cx="8429478" cy="338554"/>
          </a:xfrm>
          <a:prstGeom prst="rect">
            <a:avLst/>
          </a:prstGeom>
        </p:spPr>
        <p:txBody>
          <a:bodyPr wrap="square">
            <a:spAutoFit/>
          </a:bodyPr>
          <a:lstStyle/>
          <a:p>
            <a:pPr algn="ctr">
              <a:spcAft>
                <a:spcPts val="0"/>
              </a:spcAft>
              <a:tabLst>
                <a:tab pos="2865755" algn="ctr"/>
                <a:tab pos="5731510" algn="r"/>
              </a:tabLst>
            </a:pPr>
            <a:r>
              <a:rPr lang="en-IN" sz="1600" b="1" dirty="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REVIEW – </a:t>
            </a:r>
            <a:r>
              <a:rPr lang="en-IN" sz="1600" b="1" dirty="0" smtClean="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II (13/04/2023</a:t>
            </a:r>
            <a:r>
              <a:rPr lang="en-IN" sz="1600" b="1" dirty="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b="1" dirty="0">
              <a:solidFill>
                <a:srgbClr val="CC00CC"/>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210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grpSp>
        <p:nvGrpSpPr>
          <p:cNvPr id="11" name="Group 10"/>
          <p:cNvGrpSpPr/>
          <p:nvPr/>
        </p:nvGrpSpPr>
        <p:grpSpPr>
          <a:xfrm>
            <a:off x="461912" y="880111"/>
            <a:ext cx="8019147" cy="4859346"/>
            <a:chOff x="855819" y="930227"/>
            <a:chExt cx="7962267" cy="4811283"/>
          </a:xfrm>
          <a:noFill/>
        </p:grpSpPr>
        <p:sp>
          <p:nvSpPr>
            <p:cNvPr id="9" name="TextBox 8"/>
            <p:cNvSpPr txBox="1"/>
            <p:nvPr/>
          </p:nvSpPr>
          <p:spPr>
            <a:xfrm>
              <a:off x="855819" y="930227"/>
              <a:ext cx="7666464" cy="4357673"/>
            </a:xfrm>
            <a:prstGeom prst="rect">
              <a:avLst/>
            </a:prstGeom>
            <a:grp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lvl="0"/>
              <a:endParaRPr lang="en-US" sz="1400" dirty="0" smtClean="0">
                <a:latin typeface="Times New Roman" panose="02020603050405020304"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p:txBody>
        </p:sp>
        <p:sp>
          <p:nvSpPr>
            <p:cNvPr id="2" name="Rectangle 1"/>
            <p:cNvSpPr/>
            <p:nvPr/>
          </p:nvSpPr>
          <p:spPr>
            <a:xfrm>
              <a:off x="3237744" y="2174293"/>
              <a:ext cx="1866123" cy="356721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Arduino</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5103867" y="3742447"/>
              <a:ext cx="625129" cy="4244"/>
            </a:xfrm>
            <a:prstGeom prst="straightConnector1">
              <a:avLst/>
            </a:prstGeom>
            <a:grpFill/>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119303" y="5440937"/>
              <a:ext cx="625128" cy="0"/>
            </a:xfrm>
            <a:prstGeom prst="straightConnector1">
              <a:avLst/>
            </a:prstGeom>
            <a:grpFill/>
            <a:ln>
              <a:tailEnd type="triangle"/>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951719" y="3024783"/>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IR Sensor</a:t>
              </a:r>
              <a:endParaRPr lang="en-IN" sz="1600" dirty="0">
                <a:latin typeface="Times New Roman" panose="02020603050405020304" pitchFamily="18" charset="0"/>
                <a:cs typeface="Times New Roman" panose="02020603050405020304" pitchFamily="18" charset="0"/>
              </a:endParaRPr>
            </a:p>
          </p:txBody>
        </p:sp>
        <p:sp>
          <p:nvSpPr>
            <p:cNvPr id="21" name="Rectangle 20"/>
            <p:cNvSpPr/>
            <p:nvPr/>
          </p:nvSpPr>
          <p:spPr>
            <a:xfrm>
              <a:off x="951718" y="3751616"/>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Ultrasonic </a:t>
              </a:r>
            </a:p>
            <a:p>
              <a:pPr algn="ctr"/>
              <a:r>
                <a:rPr lang="en-US" sz="1600" dirty="0" smtClean="0">
                  <a:latin typeface="Times New Roman" panose="02020603050405020304" pitchFamily="18" charset="0"/>
                  <a:cs typeface="Times New Roman" panose="02020603050405020304" pitchFamily="18" charset="0"/>
                </a:rPr>
                <a:t>Sensor</a:t>
              </a:r>
              <a:endParaRPr lang="en-IN" sz="1600" dirty="0">
                <a:latin typeface="Times New Roman" panose="02020603050405020304" pitchFamily="18" charset="0"/>
                <a:cs typeface="Times New Roman" panose="02020603050405020304" pitchFamily="18" charset="0"/>
              </a:endParaRPr>
            </a:p>
          </p:txBody>
        </p:sp>
        <p:sp>
          <p:nvSpPr>
            <p:cNvPr id="22" name="Rectangle 21"/>
            <p:cNvSpPr/>
            <p:nvPr/>
          </p:nvSpPr>
          <p:spPr>
            <a:xfrm>
              <a:off x="951718" y="4450703"/>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Flow Sensor</a:t>
              </a:r>
              <a:endParaRPr lang="en-IN" sz="1600" dirty="0">
                <a:latin typeface="Times New Roman" panose="02020603050405020304" pitchFamily="18" charset="0"/>
                <a:cs typeface="Times New Roman" panose="02020603050405020304" pitchFamily="18" charset="0"/>
              </a:endParaRPr>
            </a:p>
          </p:txBody>
        </p:sp>
        <p:sp>
          <p:nvSpPr>
            <p:cNvPr id="23" name="Rectangle 22"/>
            <p:cNvSpPr/>
            <p:nvPr/>
          </p:nvSpPr>
          <p:spPr>
            <a:xfrm>
              <a:off x="951717" y="2276642"/>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Gas Sensor</a:t>
              </a:r>
              <a:endParaRPr lang="en-IN" sz="1600" dirty="0">
                <a:latin typeface="Times New Roman" panose="02020603050405020304" pitchFamily="18" charset="0"/>
                <a:cs typeface="Times New Roman" panose="02020603050405020304" pitchFamily="18" charset="0"/>
              </a:endParaRPr>
            </a:p>
          </p:txBody>
        </p:sp>
        <p:sp>
          <p:nvSpPr>
            <p:cNvPr id="24" name="Rectangle 23"/>
            <p:cNvSpPr/>
            <p:nvPr/>
          </p:nvSpPr>
          <p:spPr>
            <a:xfrm>
              <a:off x="951717" y="5198844"/>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DHT11</a:t>
              </a:r>
              <a:endParaRPr lang="en-IN" sz="1600" dirty="0">
                <a:latin typeface="Times New Roman" panose="02020603050405020304" pitchFamily="18" charset="0"/>
                <a:cs typeface="Times New Roman" panose="02020603050405020304" pitchFamily="18" charset="0"/>
              </a:endParaRPr>
            </a:p>
          </p:txBody>
        </p:sp>
        <p:sp>
          <p:nvSpPr>
            <p:cNvPr id="25" name="Rectangle 24"/>
            <p:cNvSpPr/>
            <p:nvPr/>
          </p:nvSpPr>
          <p:spPr>
            <a:xfrm>
              <a:off x="5754056" y="3511481"/>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GSM/GPRS</a:t>
              </a:r>
              <a:endParaRPr lang="en-IN" sz="16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54056" y="5178487"/>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LCD</a:t>
              </a:r>
              <a:endParaRPr lang="en-IN" sz="1600" dirty="0">
                <a:latin typeface="Times New Roman" panose="02020603050405020304" pitchFamily="18" charset="0"/>
                <a:cs typeface="Times New Roman" panose="02020603050405020304" pitchFamily="18" charset="0"/>
              </a:endParaRPr>
            </a:p>
          </p:txBody>
        </p:sp>
        <p:cxnSp>
          <p:nvCxnSpPr>
            <p:cNvPr id="29" name="Straight Arrow Connector 28"/>
            <p:cNvCxnSpPr>
              <a:endCxn id="23" idx="3"/>
            </p:cNvCxnSpPr>
            <p:nvPr/>
          </p:nvCxnSpPr>
          <p:spPr>
            <a:xfrm flipH="1">
              <a:off x="2332648" y="2518735"/>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332646" y="3303281"/>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345179" y="4695376"/>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320117" y="3957902"/>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320116" y="5432849"/>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loud Callout 34"/>
            <p:cNvSpPr/>
            <p:nvPr/>
          </p:nvSpPr>
          <p:spPr>
            <a:xfrm>
              <a:off x="6192303" y="1872053"/>
              <a:ext cx="1293489" cy="967274"/>
            </a:xfrm>
            <a:prstGeom prst="cloudCallout">
              <a:avLst>
                <a:gd name="adj1" fmla="val -51268"/>
                <a:gd name="adj2" fmla="val 58641"/>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Cloud Server</a:t>
              </a:r>
              <a:endParaRPr lang="en-IN" sz="1600" dirty="0">
                <a:latin typeface="Times New Roman" panose="02020603050405020304" pitchFamily="18" charset="0"/>
                <a:cs typeface="Times New Roman" panose="02020603050405020304" pitchFamily="18" charset="0"/>
              </a:endParaRPr>
            </a:p>
          </p:txBody>
        </p:sp>
        <p:cxnSp>
          <p:nvCxnSpPr>
            <p:cNvPr id="37" name="Straight Arrow Connector 36"/>
            <p:cNvCxnSpPr/>
            <p:nvPr/>
          </p:nvCxnSpPr>
          <p:spPr>
            <a:xfrm>
              <a:off x="4114800" y="1660849"/>
              <a:ext cx="0" cy="51344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368350" y="1229619"/>
              <a:ext cx="1604866"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Power Supply</a:t>
              </a:r>
              <a:endParaRPr lang="en-IN" sz="1600" dirty="0">
                <a:latin typeface="Times New Roman" panose="02020603050405020304" pitchFamily="18" charset="0"/>
                <a:cs typeface="Times New Roman" panose="02020603050405020304" pitchFamily="18" charset="0"/>
              </a:endParaRPr>
            </a:p>
          </p:txBody>
        </p:sp>
        <p:sp>
          <p:nvSpPr>
            <p:cNvPr id="28" name="Rectangle 27"/>
            <p:cNvSpPr/>
            <p:nvPr/>
          </p:nvSpPr>
          <p:spPr>
            <a:xfrm>
              <a:off x="7972304" y="3881112"/>
              <a:ext cx="845782" cy="11391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Mobile </a:t>
              </a:r>
              <a:endParaRPr lang="en-IN" sz="1600" dirty="0">
                <a:latin typeface="Times New Roman" panose="02020603050405020304" pitchFamily="18" charset="0"/>
                <a:cs typeface="Times New Roman" panose="02020603050405020304" pitchFamily="18" charset="0"/>
              </a:endParaRPr>
            </a:p>
          </p:txBody>
        </p:sp>
        <p:cxnSp>
          <p:nvCxnSpPr>
            <p:cNvPr id="10" name="Curved Connector 9"/>
            <p:cNvCxnSpPr/>
            <p:nvPr/>
          </p:nvCxnSpPr>
          <p:spPr>
            <a:xfrm>
              <a:off x="7218947" y="3751616"/>
              <a:ext cx="587141" cy="484187"/>
            </a:xfrm>
            <a:prstGeom prst="curvedConnector3">
              <a:avLst/>
            </a:prstGeom>
            <a:grpFill/>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7840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cxnSp>
        <p:nvCxnSpPr>
          <p:cNvPr id="18" name="Curved Connector 17"/>
          <p:cNvCxnSpPr/>
          <p:nvPr/>
        </p:nvCxnSpPr>
        <p:spPr>
          <a:xfrm rot="10800000" flipV="1">
            <a:off x="1664017" y="1598691"/>
            <a:ext cx="2729629" cy="23280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0" name="Curved Connector 29"/>
          <p:cNvCxnSpPr/>
          <p:nvPr/>
        </p:nvCxnSpPr>
        <p:spPr>
          <a:xfrm rot="5400000" flipH="1" flipV="1">
            <a:off x="1265163" y="2589883"/>
            <a:ext cx="1661384" cy="815281"/>
          </a:xfrm>
          <a:prstGeom prst="curvedConnector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54" name="Picture 6" descr="Message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1" y="2888365"/>
            <a:ext cx="1588603" cy="158860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02878" y="3181886"/>
            <a:ext cx="1366040" cy="646331"/>
          </a:xfrm>
          <a:prstGeom prst="rect">
            <a:avLst/>
          </a:prstGeom>
          <a:solidFill>
            <a:schemeClr val="tx1">
              <a:lumMod val="85000"/>
              <a:lumOff val="15000"/>
            </a:schemeClr>
          </a:solidFill>
        </p:spPr>
        <p:txBody>
          <a:bodyPr wrap="square">
            <a:spAutoFit/>
          </a:bodyPr>
          <a:lstStyle/>
          <a:p>
            <a:pPr algn="ctr"/>
            <a:r>
              <a:rPr lang="en-AU" dirty="0">
                <a:solidFill>
                  <a:schemeClr val="bg1"/>
                </a:solidFill>
                <a:latin typeface="Times New Roman" panose="02020603050405020304" pitchFamily="18" charset="0"/>
                <a:cs typeface="Times New Roman" panose="02020603050405020304" pitchFamily="18" charset="0"/>
              </a:rPr>
              <a:t>Municipal Corporation</a:t>
            </a:r>
            <a:endParaRPr lang="en-IN" dirty="0">
              <a:solidFill>
                <a:schemeClr val="bg1"/>
              </a:solidFill>
            </a:endParaRPr>
          </a:p>
        </p:txBody>
      </p:sp>
      <p:sp>
        <p:nvSpPr>
          <p:cNvPr id="38" name="TextBox 37"/>
          <p:cNvSpPr txBox="1"/>
          <p:nvPr/>
        </p:nvSpPr>
        <p:spPr>
          <a:xfrm>
            <a:off x="6212155" y="5891134"/>
            <a:ext cx="2209681" cy="461665"/>
          </a:xfrm>
          <a:prstGeom prst="rect">
            <a:avLst/>
          </a:prstGeom>
          <a:noFill/>
        </p:spPr>
        <p:txBody>
          <a:bodyPr wrap="square" rtlCol="0">
            <a:spAutoFit/>
          </a:bodyPr>
          <a:lstStyle/>
          <a:p>
            <a:pPr algn="ctr"/>
            <a:r>
              <a:rPr lang="en-IN" sz="12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MANHOLE COVER MANAGEMENT SYSTEM</a:t>
            </a:r>
            <a:endParaRPr lang="en-IN" sz="1200" dirty="0"/>
          </a:p>
        </p:txBody>
      </p:sp>
      <p:grpSp>
        <p:nvGrpSpPr>
          <p:cNvPr id="2" name="Group 1"/>
          <p:cNvGrpSpPr/>
          <p:nvPr/>
        </p:nvGrpSpPr>
        <p:grpSpPr>
          <a:xfrm>
            <a:off x="87512" y="941663"/>
            <a:ext cx="8666702" cy="5535477"/>
            <a:chOff x="87512" y="941663"/>
            <a:chExt cx="8666702" cy="5535477"/>
          </a:xfrm>
        </p:grpSpPr>
        <p:pic>
          <p:nvPicPr>
            <p:cNvPr id="2050" name="Picture 2" descr="Factory Price Frp Cover Fiberglass Plastic Round Manhole Cover - Buy Fpr  Round Manhole Cover,Glass Fiber Reinforced Plastic Round Manhole Cover,Factory  Customized Glass Fiber Reinforced Plastic Round Manhole Cover Product on  Alibaba.com"/>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500" b="81500" l="5500" r="94750"/>
                      </a14:imgEffect>
                    </a14:imgLayer>
                  </a14:imgProps>
                </a:ext>
                <a:ext uri="{28A0092B-C50C-407E-A947-70E740481C1C}">
                  <a14:useLocalDpi xmlns:a14="http://schemas.microsoft.com/office/drawing/2010/main" val="0"/>
                </a:ext>
              </a:extLst>
            </a:blip>
            <a:srcRect/>
            <a:stretch>
              <a:fillRect/>
            </a:stretch>
          </p:blipFill>
          <p:spPr bwMode="auto">
            <a:xfrm>
              <a:off x="5328223" y="3850570"/>
              <a:ext cx="3425991" cy="26265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atellite Vectors &amp; Illustrations for Free Download | Freepik"/>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691" l="3889" r="100000"/>
                      </a14:imgEffect>
                    </a14:imgLayer>
                  </a14:imgProps>
                </a:ext>
                <a:ext uri="{28A0092B-C50C-407E-A947-70E740481C1C}">
                  <a14:useLocalDpi xmlns:a14="http://schemas.microsoft.com/office/drawing/2010/main" val="0"/>
                </a:ext>
              </a:extLst>
            </a:blip>
            <a:srcRect/>
            <a:stretch>
              <a:fillRect/>
            </a:stretch>
          </p:blipFill>
          <p:spPr bwMode="auto">
            <a:xfrm rot="18615865">
              <a:off x="4529357" y="848374"/>
              <a:ext cx="920115" cy="110669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urved Connector 15"/>
            <p:cNvCxnSpPr/>
            <p:nvPr/>
          </p:nvCxnSpPr>
          <p:spPr>
            <a:xfrm rot="16200000" flipH="1">
              <a:off x="4938207" y="2268402"/>
              <a:ext cx="2598582" cy="1818550"/>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4" name="Cloud Callout 23"/>
            <p:cNvSpPr/>
            <p:nvPr/>
          </p:nvSpPr>
          <p:spPr>
            <a:xfrm>
              <a:off x="2554089" y="1289784"/>
              <a:ext cx="949508" cy="663125"/>
            </a:xfrm>
            <a:prstGeom prst="cloudCallout">
              <a:avLst>
                <a:gd name="adj1" fmla="val -51268"/>
                <a:gd name="adj2" fmla="val 586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smtClean="0"/>
                <a:t>Cloud Server</a:t>
              </a:r>
              <a:endParaRPr lang="en-IN" sz="1200" dirty="0"/>
            </a:p>
          </p:txBody>
        </p:sp>
        <p:cxnSp>
          <p:nvCxnSpPr>
            <p:cNvPr id="14" name="Curved Connector 13"/>
            <p:cNvCxnSpPr/>
            <p:nvPr/>
          </p:nvCxnSpPr>
          <p:spPr>
            <a:xfrm rot="10800000" flipV="1">
              <a:off x="1664018" y="1598691"/>
              <a:ext cx="2729629" cy="23280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urved Connector 14"/>
            <p:cNvCxnSpPr/>
            <p:nvPr/>
          </p:nvCxnSpPr>
          <p:spPr>
            <a:xfrm rot="5400000" flipH="1" flipV="1">
              <a:off x="1265164" y="2589883"/>
              <a:ext cx="1661384" cy="815281"/>
            </a:xfrm>
            <a:prstGeom prst="curvedConnector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7" name="Picture 6" descr="Message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2" y="2888365"/>
              <a:ext cx="1588603" cy="158860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02879" y="3181886"/>
              <a:ext cx="1366040" cy="646331"/>
            </a:xfrm>
            <a:prstGeom prst="rect">
              <a:avLst/>
            </a:prstGeom>
            <a:solidFill>
              <a:schemeClr val="tx1">
                <a:lumMod val="85000"/>
                <a:lumOff val="15000"/>
              </a:schemeClr>
            </a:solidFill>
          </p:spPr>
          <p:txBody>
            <a:bodyPr wrap="square">
              <a:spAutoFit/>
            </a:bodyPr>
            <a:lstStyle/>
            <a:p>
              <a:pPr algn="ctr"/>
              <a:r>
                <a:rPr lang="en-AU" dirty="0">
                  <a:solidFill>
                    <a:schemeClr val="bg1"/>
                  </a:solidFill>
                  <a:latin typeface="Times New Roman" panose="02020603050405020304" pitchFamily="18" charset="0"/>
                  <a:cs typeface="Times New Roman" panose="02020603050405020304" pitchFamily="18" charset="0"/>
                </a:rPr>
                <a:t>Municipal Corporation</a:t>
              </a:r>
              <a:endParaRPr lang="en-IN" dirty="0">
                <a:solidFill>
                  <a:schemeClr val="bg1"/>
                </a:solidFill>
              </a:endParaRPr>
            </a:p>
          </p:txBody>
        </p:sp>
      </p:grpSp>
    </p:spTree>
    <p:extLst>
      <p:ext uri="{BB962C8B-B14F-4D97-AF65-F5344CB8AC3E}">
        <p14:creationId xmlns:p14="http://schemas.microsoft.com/office/powerpoint/2010/main" val="135005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graphicFrame>
        <p:nvGraphicFramePr>
          <p:cNvPr id="2" name="Table 1"/>
          <p:cNvGraphicFramePr>
            <a:graphicFrameLocks noGrp="1"/>
          </p:cNvGraphicFramePr>
          <p:nvPr>
            <p:extLst>
              <p:ext uri="{D42A27DB-BD31-4B8C-83A1-F6EECF244321}">
                <p14:modId xmlns:p14="http://schemas.microsoft.com/office/powerpoint/2010/main" val="233949656"/>
              </p:ext>
            </p:extLst>
          </p:nvPr>
        </p:nvGraphicFramePr>
        <p:xfrm>
          <a:off x="863600" y="915760"/>
          <a:ext cx="7353300" cy="5192940"/>
        </p:xfrm>
        <a:graphic>
          <a:graphicData uri="http://schemas.openxmlformats.org/drawingml/2006/table">
            <a:tbl>
              <a:tblPr firstRow="1" bandRow="1">
                <a:tableStyleId>{5C22544A-7EE6-4342-B048-85BDC9FD1C3A}</a:tableStyleId>
              </a:tblPr>
              <a:tblGrid>
                <a:gridCol w="3727015">
                  <a:extLst>
                    <a:ext uri="{9D8B030D-6E8A-4147-A177-3AD203B41FA5}">
                      <a16:colId xmlns:a16="http://schemas.microsoft.com/office/drawing/2014/main" val="3079923208"/>
                    </a:ext>
                  </a:extLst>
                </a:gridCol>
                <a:gridCol w="3626285">
                  <a:extLst>
                    <a:ext uri="{9D8B030D-6E8A-4147-A177-3AD203B41FA5}">
                      <a16:colId xmlns:a16="http://schemas.microsoft.com/office/drawing/2014/main" val="380420875"/>
                    </a:ext>
                  </a:extLst>
                </a:gridCol>
              </a:tblGrid>
              <a:tr h="793366">
                <a:tc>
                  <a:txBody>
                    <a:bodyPr/>
                    <a:lstStyle/>
                    <a:p>
                      <a:pPr algn="ctr"/>
                      <a:r>
                        <a:rPr lang="en-US" sz="1900" dirty="0" smtClean="0">
                          <a:latin typeface="Times New Roman" panose="02020603050405020304" pitchFamily="18" charset="0"/>
                          <a:cs typeface="Times New Roman" panose="02020603050405020304" pitchFamily="18" charset="0"/>
                        </a:rPr>
                        <a:t>HARDWARE REQUIREMENTS</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sz="1900" dirty="0" smtClean="0">
                          <a:latin typeface="Times New Roman" panose="02020603050405020304" pitchFamily="18" charset="0"/>
                          <a:cs typeface="Times New Roman" panose="02020603050405020304" pitchFamily="18" charset="0"/>
                        </a:rPr>
                        <a:t>SOFTWARE REQUIREMANTS</a:t>
                      </a:r>
                      <a:r>
                        <a:rPr lang="en-US" sz="1900" baseline="0" dirty="0" smtClean="0">
                          <a:latin typeface="Times New Roman" panose="02020603050405020304" pitchFamily="18"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03846580"/>
                  </a:ext>
                </a:extLst>
              </a:tr>
              <a:tr h="450776">
                <a:tc>
                  <a:txBody>
                    <a:bodyPr/>
                    <a:lstStyle/>
                    <a:p>
                      <a:pPr algn="l"/>
                      <a:r>
                        <a:rPr lang="en-US" sz="1900" dirty="0" smtClean="0">
                          <a:solidFill>
                            <a:schemeClr val="tx1"/>
                          </a:solidFill>
                          <a:latin typeface="Times New Roman" panose="02020603050405020304" pitchFamily="18" charset="0"/>
                          <a:cs typeface="Times New Roman" panose="02020603050405020304" pitchFamily="18" charset="0"/>
                        </a:rPr>
                        <a:t>Arduino</a:t>
                      </a:r>
                      <a:endParaRPr lang="en-IN" sz="19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l"/>
                      <a:r>
                        <a:rPr lang="en-US" sz="1900" dirty="0" smtClean="0">
                          <a:latin typeface="Times New Roman" panose="02020603050405020304" pitchFamily="18" charset="0"/>
                          <a:cs typeface="Times New Roman" panose="02020603050405020304" pitchFamily="18" charset="0"/>
                        </a:rPr>
                        <a:t>Arduino</a:t>
                      </a:r>
                      <a:r>
                        <a:rPr lang="en-US" sz="1900" baseline="0" dirty="0" smtClean="0">
                          <a:latin typeface="Times New Roman" panose="02020603050405020304" pitchFamily="18" charset="0"/>
                          <a:cs typeface="Times New Roman" panose="02020603050405020304" pitchFamily="18" charset="0"/>
                        </a:rPr>
                        <a:t> IDE </a:t>
                      </a: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9765744"/>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Gas sensor (MQ2) </a:t>
                      </a:r>
                    </a:p>
                  </a:txBody>
                  <a:tcPr anchor="ctr"/>
                </a:tc>
                <a:tc>
                  <a:txBody>
                    <a:bodyPr/>
                    <a:lstStyle/>
                    <a:p>
                      <a:pPr algn="l"/>
                      <a:r>
                        <a:rPr lang="en-US" sz="1900" dirty="0" smtClean="0">
                          <a:latin typeface="Times New Roman" panose="02020603050405020304" pitchFamily="18" charset="0"/>
                          <a:cs typeface="Times New Roman" panose="02020603050405020304" pitchFamily="18" charset="0"/>
                        </a:rPr>
                        <a:t>Programed by C</a:t>
                      </a: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4050709"/>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IR sensor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0511240"/>
                  </a:ext>
                </a:extLst>
              </a:tr>
              <a:tr h="793366">
                <a:tc>
                  <a:txBody>
                    <a:bodyPr/>
                    <a:lstStyle/>
                    <a:p>
                      <a:pPr algn="l"/>
                      <a:r>
                        <a:rPr lang="en-US" sz="1900" dirty="0" smtClean="0">
                          <a:latin typeface="Times New Roman" panose="02020603050405020304" pitchFamily="18" charset="0"/>
                          <a:cs typeface="Times New Roman" panose="02020603050405020304" pitchFamily="18" charset="0"/>
                        </a:rPr>
                        <a:t>Ultrasonic </a:t>
                      </a:r>
                    </a:p>
                    <a:p>
                      <a:pPr algn="l"/>
                      <a:r>
                        <a:rPr lang="en-US" sz="1900" dirty="0" smtClean="0">
                          <a:latin typeface="Times New Roman" panose="02020603050405020304" pitchFamily="18" charset="0"/>
                          <a:cs typeface="Times New Roman" panose="02020603050405020304" pitchFamily="18" charset="0"/>
                        </a:rPr>
                        <a:t>Sensor</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3804834"/>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Flow Sensor</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4790399"/>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GSM/GPRS module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947597"/>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LCD</a:t>
                      </a:r>
                      <a:r>
                        <a:rPr lang="en-US" sz="1900" baseline="0" dirty="0" smtClean="0">
                          <a:latin typeface="Times New Roman" panose="02020603050405020304" pitchFamily="18"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4482019"/>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DTH11 Sensor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789130"/>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Buzzer</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6275736"/>
                  </a:ext>
                </a:extLst>
              </a:tr>
            </a:tbl>
          </a:graphicData>
        </a:graphic>
      </p:graphicFrame>
    </p:spTree>
    <p:extLst>
      <p:ext uri="{BB962C8B-B14F-4D97-AF65-F5344CB8AC3E}">
        <p14:creationId xmlns:p14="http://schemas.microsoft.com/office/powerpoint/2010/main" val="323982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3" name="TextBox 2"/>
          <p:cNvSpPr txBox="1"/>
          <p:nvPr/>
        </p:nvSpPr>
        <p:spPr>
          <a:xfrm>
            <a:off x="365659" y="612735"/>
            <a:ext cx="855053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Arduino is an open-source electronics platform based on easy-to-use hardware and software.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has </a:t>
            </a:r>
            <a:r>
              <a:rPr lang="en-US" b="1" dirty="0">
                <a:latin typeface="Times New Roman" panose="02020603050405020304" pitchFamily="18" charset="0"/>
                <a:cs typeface="Times New Roman" panose="02020603050405020304" pitchFamily="18" charset="0"/>
              </a:rPr>
              <a:t>14 digital input/output </a:t>
            </a:r>
            <a:r>
              <a:rPr lang="en-US" b="1" dirty="0" smtClean="0">
                <a:latin typeface="Times New Roman" panose="02020603050405020304" pitchFamily="18" charset="0"/>
                <a:cs typeface="Times New Roman" panose="02020603050405020304" pitchFamily="18" charset="0"/>
              </a:rPr>
              <a:t>pins</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of which 6 can be used as PWM outputs), 6 analog inputs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MODEL : ARDUINO UNO 3 </a:t>
            </a:r>
          </a:p>
          <a:p>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937" y="2136870"/>
            <a:ext cx="4451750" cy="3928014"/>
          </a:xfrm>
          <a:prstGeom prst="rect">
            <a:avLst/>
          </a:prstGeom>
        </p:spPr>
      </p:pic>
    </p:spTree>
    <p:extLst>
      <p:ext uri="{BB962C8B-B14F-4D97-AF65-F5344CB8AC3E}">
        <p14:creationId xmlns:p14="http://schemas.microsoft.com/office/powerpoint/2010/main" val="31740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GAS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a:extLst>
              <a:ext uri="{FF2B5EF4-FFF2-40B4-BE49-F238E27FC236}">
                <a16:creationId xmlns:a16="http://schemas.microsoft.com/office/drawing/2014/main" id="{47622F23-071D-4151-836B-3BB59A69BB9C}"/>
              </a:ext>
            </a:extLst>
          </p:cNvPr>
          <p:cNvPicPr>
            <a:picLocks noGrp="1" noChangeAspect="1"/>
          </p:cNvPicPr>
          <p:nvPr>
            <p:ph sz="half" idx="4294967295"/>
          </p:nvPr>
        </p:nvPicPr>
        <p:blipFill>
          <a:blip r:embed="rId2"/>
          <a:stretch>
            <a:fillRect/>
          </a:stretch>
        </p:blipFill>
        <p:spPr>
          <a:xfrm>
            <a:off x="5998218" y="2163075"/>
            <a:ext cx="2887951" cy="2362176"/>
          </a:xfrm>
          <a:prstGeom prst="rect">
            <a:avLst/>
          </a:prstGeom>
        </p:spPr>
      </p:pic>
      <p:sp>
        <p:nvSpPr>
          <p:cNvPr id="2" name="TextBox 1"/>
          <p:cNvSpPr txBox="1"/>
          <p:nvPr/>
        </p:nvSpPr>
        <p:spPr>
          <a:xfrm>
            <a:off x="218385" y="1289823"/>
            <a:ext cx="8667784" cy="873252"/>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MQ-2 is </a:t>
            </a:r>
            <a:r>
              <a:rPr lang="en-US" b="1" dirty="0">
                <a:latin typeface="Times New Roman" panose="02020603050405020304" pitchFamily="18" charset="0"/>
                <a:cs typeface="Times New Roman" panose="02020603050405020304" pitchFamily="18" charset="0"/>
              </a:rPr>
              <a:t>a smoke and combustible gas sensor from </a:t>
            </a:r>
            <a:r>
              <a:rPr lang="en-US" b="1" dirty="0" err="1">
                <a:latin typeface="Times New Roman" panose="02020603050405020304" pitchFamily="18" charset="0"/>
                <a:cs typeface="Times New Roman" panose="02020603050405020304" pitchFamily="18" charset="0"/>
              </a:rPr>
              <a:t>Winsen</a:t>
            </a:r>
            <a:r>
              <a:rPr lang="en-US" dirty="0">
                <a:latin typeface="Times New Roman" panose="02020603050405020304" pitchFamily="18" charset="0"/>
                <a:cs typeface="Times New Roman" panose="02020603050405020304" pitchFamily="18" charset="0"/>
              </a:rPr>
              <a:t>. It can detect flammable gas in a range of 300 - 10000ppm</a:t>
            </a:r>
          </a:p>
        </p:txBody>
      </p:sp>
      <p:pic>
        <p:nvPicPr>
          <p:cNvPr id="1026" name="Picture 2" descr="MQ2 Arduino Gas Sensor : Datasheet, Working &amp; Its Applications"/>
          <p:cNvPicPr>
            <a:picLocks noChangeAspect="1" noChangeArrowheads="1"/>
          </p:cNvPicPr>
          <p:nvPr/>
        </p:nvPicPr>
        <p:blipFill rotWithShape="1">
          <a:blip r:embed="rId3">
            <a:extLst>
              <a:ext uri="{28A0092B-C50C-407E-A947-70E740481C1C}">
                <a14:useLocalDpi xmlns:a14="http://schemas.microsoft.com/office/drawing/2010/main" val="0"/>
              </a:ext>
            </a:extLst>
          </a:blip>
          <a:srcRect b="7370"/>
          <a:stretch/>
        </p:blipFill>
        <p:spPr bwMode="auto">
          <a:xfrm rot="5400000">
            <a:off x="1137908" y="2293644"/>
            <a:ext cx="3164861" cy="42976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51809" y="5383530"/>
            <a:ext cx="181737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Connecting pins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55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descr="Y:\COMMON FOLDER\1.components Images\IR sensor board.jpg">
            <a:extLst>
              <a:ext uri="{FF2B5EF4-FFF2-40B4-BE49-F238E27FC236}">
                <a16:creationId xmlns:a16="http://schemas.microsoft.com/office/drawing/2014/main" id="{B32B6A03-03FC-4051-802C-D6EC8EE1111B}"/>
              </a:ext>
            </a:extLst>
          </p:cNvPr>
          <p:cNvPicPr>
            <a:picLocks noGrp="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5684763" y="716653"/>
            <a:ext cx="2857500" cy="2857500"/>
          </a:xfrm>
          <a:prstGeom prst="rect">
            <a:avLst/>
          </a:prstGeom>
          <a:noFill/>
          <a:ln>
            <a:noFill/>
          </a:ln>
        </p:spPr>
      </p:pic>
      <p:sp>
        <p:nvSpPr>
          <p:cNvPr id="2" name="TextBox 1"/>
          <p:cNvSpPr txBox="1"/>
          <p:nvPr/>
        </p:nvSpPr>
        <p:spPr>
          <a:xfrm>
            <a:off x="188536" y="828697"/>
            <a:ext cx="5136455" cy="267765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hlinkClick r:id="rId3"/>
              </a:rPr>
              <a:t>infrared sensor</a:t>
            </a:r>
            <a:r>
              <a:rPr lang="en-US" sz="1600" dirty="0">
                <a:latin typeface="Times New Roman" panose="02020603050405020304" pitchFamily="18" charset="0"/>
                <a:cs typeface="Times New Roman" panose="02020603050405020304" pitchFamily="18" charset="0"/>
              </a:rPr>
              <a:t> is an electronic device, which emits in order to sense some aspects of the surroundings. An IR sensor can measure the heat of an object as well as detects the motion.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#define IR_SENSOR_PIN 5</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2050" name="Picture 2" descr="Arduino with Infrared Sensor. Beginners guide to Arduino Project with… | by  Mariam Manzoor | ILLUMINATION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43" y="3668779"/>
            <a:ext cx="4287308" cy="17863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23933" y="3979333"/>
            <a:ext cx="1515534" cy="923330"/>
          </a:xfrm>
          <a:prstGeom prst="rect">
            <a:avLst/>
          </a:prstGeom>
          <a:noFill/>
        </p:spPr>
        <p:txBody>
          <a:bodyPr wrap="square" rtlCol="0">
            <a:spAutoFit/>
          </a:bodyPr>
          <a:lstStyle/>
          <a:p>
            <a:r>
              <a:rPr lang="en-US" dirty="0" smtClean="0"/>
              <a:t>VCC -&gt; 5V</a:t>
            </a:r>
          </a:p>
          <a:p>
            <a:r>
              <a:rPr lang="en-US" dirty="0" smtClean="0"/>
              <a:t>GND -&gt; GND </a:t>
            </a:r>
          </a:p>
          <a:p>
            <a:r>
              <a:rPr lang="en-US" dirty="0" smtClean="0"/>
              <a:t>OUT -&gt; pin 1</a:t>
            </a:r>
            <a:endParaRPr lang="en-IN" dirty="0"/>
          </a:p>
        </p:txBody>
      </p:sp>
    </p:spTree>
    <p:extLst>
      <p:ext uri="{BB962C8B-B14F-4D97-AF65-F5344CB8AC3E}">
        <p14:creationId xmlns:p14="http://schemas.microsoft.com/office/powerpoint/2010/main" val="42070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ULTRASONIC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a:extLst>
              <a:ext uri="{FF2B5EF4-FFF2-40B4-BE49-F238E27FC236}">
                <a16:creationId xmlns:a16="http://schemas.microsoft.com/office/drawing/2014/main" id="{4FFA09D3-6A92-4158-9400-C3DDA75618BF}"/>
              </a:ext>
            </a:extLst>
          </p:cNvPr>
          <p:cNvPicPr>
            <a:picLocks noGrp="1" noChangeAspect="1"/>
          </p:cNvPicPr>
          <p:nvPr>
            <p:ph sz="half" idx="4294967295"/>
          </p:nvPr>
        </p:nvPicPr>
        <p:blipFill>
          <a:blip r:embed="rId2"/>
          <a:stretch>
            <a:fillRect/>
          </a:stretch>
        </p:blipFill>
        <p:spPr>
          <a:xfrm>
            <a:off x="5116541" y="1068102"/>
            <a:ext cx="2401860" cy="2370504"/>
          </a:xfrm>
          <a:prstGeom prst="rect">
            <a:avLst/>
          </a:prstGeom>
        </p:spPr>
      </p:pic>
      <p:sp>
        <p:nvSpPr>
          <p:cNvPr id="2" name="TextBox 1"/>
          <p:cNvSpPr txBox="1"/>
          <p:nvPr/>
        </p:nvSpPr>
        <p:spPr>
          <a:xfrm>
            <a:off x="188536" y="845229"/>
            <a:ext cx="4690808" cy="5539978"/>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    An</a:t>
            </a:r>
            <a:r>
              <a:rPr lang="en-US" dirty="0">
                <a:latin typeface="Times New Roman" panose="02020603050405020304" pitchFamily="18" charset="0"/>
                <a:cs typeface="Times New Roman" panose="02020603050405020304" pitchFamily="18" charset="0"/>
              </a:rPr>
              <a:t> ultrasonic sensor is an electronic device that measures the distance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 target object by emitting ultrasonic sound waves, and converts the reflected sound into an electrical signal. Ultrasonic waves travel faster than the speed of audible sound (i.e. the sound that humans can </a:t>
            </a:r>
            <a:r>
              <a:rPr lang="en-US" dirty="0" smtClean="0">
                <a:latin typeface="Times New Roman" panose="02020603050405020304" pitchFamily="18" charset="0"/>
                <a:cs typeface="Times New Roman" panose="02020603050405020304" pitchFamily="18" charset="0"/>
              </a:rPr>
              <a:t>hear </a:t>
            </a:r>
          </a:p>
          <a:p>
            <a:pPr algn="just">
              <a:lnSpc>
                <a:spcPct val="150000"/>
              </a:lnSpc>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#define ULTRASONIC_TRIG_PIN 6</a:t>
            </a:r>
          </a:p>
          <a:p>
            <a:r>
              <a:rPr lang="en-US" b="1" dirty="0">
                <a:latin typeface="Times New Roman" panose="02020603050405020304" pitchFamily="18" charset="0"/>
                <a:cs typeface="Times New Roman" panose="02020603050405020304" pitchFamily="18" charset="0"/>
              </a:rPr>
              <a:t>#define ULTRASONIC_ECHO_PIN 7</a:t>
            </a: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Distance = Speed × Time</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10" name="Picture 9" descr="Ultrasonic Sensor Working"/>
          <p:cNvPicPr/>
          <p:nvPr/>
        </p:nvPicPr>
        <p:blipFill>
          <a:blip r:embed="rId3"/>
          <a:srcRect/>
          <a:stretch>
            <a:fillRect/>
          </a:stretch>
        </p:blipFill>
        <p:spPr bwMode="auto">
          <a:xfrm>
            <a:off x="5116541" y="4041853"/>
            <a:ext cx="3577590" cy="1587500"/>
          </a:xfrm>
          <a:prstGeom prst="rect">
            <a:avLst/>
          </a:prstGeom>
          <a:noFill/>
          <a:ln w="9525">
            <a:noFill/>
            <a:miter lim="800000"/>
            <a:headEnd/>
            <a:tailEnd/>
          </a:ln>
        </p:spPr>
      </p:pic>
    </p:spTree>
    <p:extLst>
      <p:ext uri="{BB962C8B-B14F-4D97-AF65-F5344CB8AC3E}">
        <p14:creationId xmlns:p14="http://schemas.microsoft.com/office/powerpoint/2010/main" val="277203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a:extLst>
              <a:ext uri="{FF2B5EF4-FFF2-40B4-BE49-F238E27FC236}">
                <a16:creationId xmlns:a16="http://schemas.microsoft.com/office/drawing/2014/main" id="{7F09D84A-BE6A-4F25-8C92-4D35ACE050E7}"/>
              </a:ext>
            </a:extLst>
          </p:cNvPr>
          <p:cNvPicPr>
            <a:picLocks noGrp="1" noChangeAspect="1"/>
          </p:cNvPicPr>
          <p:nvPr>
            <p:ph sz="half" idx="4294967295"/>
          </p:nvPr>
        </p:nvPicPr>
        <p:blipFill>
          <a:blip r:embed="rId2"/>
          <a:stretch>
            <a:fillRect/>
          </a:stretch>
        </p:blipFill>
        <p:spPr>
          <a:xfrm>
            <a:off x="794769" y="3258478"/>
            <a:ext cx="3538538" cy="2710369"/>
          </a:xfrm>
          <a:prstGeom prst="rect">
            <a:avLst/>
          </a:prstGeom>
        </p:spPr>
      </p:pic>
      <p:sp>
        <p:nvSpPr>
          <p:cNvPr id="2" name="TextBox 1"/>
          <p:cNvSpPr txBox="1"/>
          <p:nvPr/>
        </p:nvSpPr>
        <p:spPr>
          <a:xfrm>
            <a:off x="461912" y="1202886"/>
            <a:ext cx="7742790" cy="2746906"/>
          </a:xfrm>
          <a:prstGeom prst="rect">
            <a:avLst/>
          </a:prstGeom>
          <a:noFill/>
        </p:spPr>
        <p:txBody>
          <a:bodyPr wrap="square" rtlCol="0">
            <a:spAutoFit/>
          </a:bodyPr>
          <a:lstStyle/>
          <a:p>
            <a:pPr algn="just">
              <a:lnSpc>
                <a:spcPct val="150000"/>
              </a:lnSpc>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 flow sensor is </a:t>
            </a:r>
            <a:r>
              <a:rPr lang="en-US" sz="1900" b="1" dirty="0">
                <a:latin typeface="Times New Roman" panose="02020603050405020304" pitchFamily="18" charset="0"/>
                <a:cs typeface="Times New Roman" panose="02020603050405020304" pitchFamily="18" charset="0"/>
              </a:rPr>
              <a:t>a component that measures the flow of a fluid such as a gas or liquid</a:t>
            </a:r>
            <a:r>
              <a:rPr lang="en-US" sz="1900" dirty="0">
                <a:latin typeface="Times New Roman" panose="02020603050405020304" pitchFamily="18" charset="0"/>
                <a:cs typeface="Times New Roman" panose="02020603050405020304" pitchFamily="18" charset="0"/>
              </a:rPr>
              <a:t>. Flow sensors utilize both mechanical and electrical subsystems to measure changes in the fluid's physical attributes and calculate its flow</a:t>
            </a:r>
            <a:r>
              <a:rPr lang="en-US" sz="1900" dirty="0" smtClean="0">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#define FLOW_SENSOR_PIN 2</a:t>
            </a:r>
          </a:p>
          <a:p>
            <a:pPr algn="just">
              <a:lnSpc>
                <a:spcPct val="150000"/>
              </a:lnSpc>
            </a:pPr>
            <a:endParaRPr lang="en-US" sz="1900" dirty="0">
              <a:latin typeface="Times New Roman" panose="02020603050405020304" pitchFamily="18" charset="0"/>
              <a:cs typeface="Times New Roman" panose="02020603050405020304" pitchFamily="18" charset="0"/>
            </a:endParaRPr>
          </a:p>
        </p:txBody>
      </p:sp>
      <p:pic>
        <p:nvPicPr>
          <p:cNvPr id="3074" name="Picture 2" descr="Schematic diagram of flow meter set up for | Download Scientific Diagram"/>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264112" y="3063148"/>
            <a:ext cx="3740150" cy="269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057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DHT11</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Picture 8">
            <a:extLst>
              <a:ext uri="{FF2B5EF4-FFF2-40B4-BE49-F238E27FC236}">
                <a16:creationId xmlns:a16="http://schemas.microsoft.com/office/drawing/2014/main" id="{1F1D3D4A-2A24-3694-044D-9AC622E77E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93" r="8406"/>
          <a:stretch/>
        </p:blipFill>
        <p:spPr bwMode="auto">
          <a:xfrm>
            <a:off x="3619647" y="3438074"/>
            <a:ext cx="1876425" cy="1863725"/>
          </a:xfrm>
          <a:prstGeom prst="rect">
            <a:avLst/>
          </a:prstGeom>
          <a:noFill/>
          <a:ln>
            <a:noFill/>
          </a:ln>
          <a:extLst>
            <a:ext uri="{53640926-AAD7-44D8-BBD7-CCE9431645EC}">
              <a14:shadowObscured xmlns:a14="http://schemas.microsoft.com/office/drawing/2010/main"/>
            </a:ext>
          </a:extLst>
        </p:spPr>
      </p:pic>
      <p:sp>
        <p:nvSpPr>
          <p:cNvPr id="2" name="TextBox 1"/>
          <p:cNvSpPr txBox="1"/>
          <p:nvPr/>
        </p:nvSpPr>
        <p:spPr>
          <a:xfrm>
            <a:off x="350289" y="1216568"/>
            <a:ext cx="8415142" cy="3693319"/>
          </a:xfrm>
          <a:prstGeom prst="rect">
            <a:avLst/>
          </a:prstGeom>
          <a:noFill/>
        </p:spPr>
        <p:txBody>
          <a:bodyPr wrap="square" rtlCol="0">
            <a:spAutoFit/>
          </a:bodyPr>
          <a:lstStyle/>
          <a:p>
            <a:pPr algn="just">
              <a:lnSpc>
                <a:spcPct val="150000"/>
              </a:lnSpc>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DHT11 is a basic, low-cost digital temperature and humidity sensor. It uses a capacitive humidity sensor and a thermistor to measure the surrounding air, and spits out a digital signal on the data pin (no analog input pins needed). It’s fairly simple to use, but requires careful timing to grab data. The only real downside of this sensor is you can only get new data from it once every 2 seconds.</a:t>
            </a: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#define DTH11_PIN 4</a:t>
            </a:r>
          </a:p>
          <a:p>
            <a:pPr algn="just">
              <a:lnSpc>
                <a:spcPct val="150000"/>
              </a:lnSpc>
            </a:pPr>
            <a:endParaRPr lang="en-US" sz="1600" b="1" dirty="0">
              <a:solidFill>
                <a:srgbClr val="4F81BD"/>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2213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GSM/GPRS</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TextBox 9"/>
          <p:cNvSpPr txBox="1"/>
          <p:nvPr/>
        </p:nvSpPr>
        <p:spPr>
          <a:xfrm>
            <a:off x="188536" y="612735"/>
            <a:ext cx="8434764" cy="4524315"/>
          </a:xfrm>
          <a:prstGeom prst="rect">
            <a:avLst/>
          </a:prstGeom>
          <a:noFill/>
        </p:spPr>
        <p:txBody>
          <a:bodyPr wrap="square" rtlCol="0">
            <a:spAutoFit/>
          </a:bodyPr>
          <a:lstStyle/>
          <a:p>
            <a:pPr algn="just">
              <a:lnSpc>
                <a:spcPct val="150000"/>
              </a:lnSpc>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GSM GPRS module is utilized to speak with the GSM/GPSR arrange by a microcontroller (or coordinated circuits). GSM is the Global Mobile Communication System and GPRS would be the General Packet Radio Service. A GSM GPRS MODEM consolidates a GSM GPRS module similarly as various fragments, for instance, correspondence interface, (for instance, Serial Communication-RS-232), control supply and a couple of pointers.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dirty="0" smtClean="0">
                <a:latin typeface="Times New Roman" panose="02020603050405020304" pitchFamily="18" charset="0"/>
                <a:cs typeface="Times New Roman" panose="02020603050405020304" pitchFamily="18" charset="0"/>
              </a:rPr>
              <a:t>GSM – used to send the information to municipality </a:t>
            </a:r>
          </a:p>
          <a:p>
            <a:pPr algn="just">
              <a:lnSpc>
                <a:spcPct val="150000"/>
              </a:lnSpc>
            </a:pPr>
            <a:r>
              <a:rPr lang="en-US" sz="1600" dirty="0" smtClean="0">
                <a:latin typeface="Times New Roman" panose="02020603050405020304" pitchFamily="18" charset="0"/>
                <a:cs typeface="Times New Roman" panose="02020603050405020304" pitchFamily="18" charset="0"/>
              </a:rPr>
              <a:t>GPRS- used to track the location </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#define GSM_RX_PIN 9</a:t>
            </a:r>
          </a:p>
          <a:p>
            <a:r>
              <a:rPr lang="en-US" sz="1600" b="1" dirty="0">
                <a:latin typeface="Times New Roman" panose="02020603050405020304" pitchFamily="18" charset="0"/>
                <a:cs typeface="Times New Roman" panose="02020603050405020304" pitchFamily="18" charset="0"/>
              </a:rPr>
              <a:t>#define GSM_TX_PIN 10</a:t>
            </a:r>
          </a:p>
          <a:p>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1028" name="Picture 4" descr="Buy SIM808 Bluetooth Compatible GSM/GPRS/GPS Module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399" y="2844603"/>
            <a:ext cx="3000733" cy="31982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6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OF CONTENT :</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295802" y="1214041"/>
            <a:ext cx="6625187"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b="1" dirty="0" smtClean="0">
                <a:latin typeface="Times New Roman" panose="02020603050405020304" pitchFamily="18" charset="0"/>
                <a:ea typeface="Calibri" panose="020F0502020204030204" pitchFamily="34" charset="0"/>
                <a:cs typeface="Times New Roman" panose="02020603050405020304" pitchFamily="18" charset="0"/>
              </a:rPr>
              <a:t>OBJECTIVE</a:t>
            </a:r>
            <a:endParaRPr lang="en-IN"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smtClean="0">
                <a:effectLst/>
                <a:latin typeface="Times New Roman" panose="02020603050405020304" pitchFamily="18" charset="0"/>
                <a:ea typeface="Calibri" panose="020F0502020204030204" pitchFamily="34" charset="0"/>
                <a:cs typeface="Times New Roman" panose="02020603050405020304" pitchFamily="18" charset="0"/>
              </a:rPr>
              <a:t>ABSTRACT</a:t>
            </a:r>
          </a:p>
          <a:p>
            <a:pPr marL="285750" indent="-285750">
              <a:lnSpc>
                <a:spcPct val="150000"/>
              </a:lnSpc>
              <a:buFont typeface="Wingdings" panose="05000000000000000000" pitchFamily="2" charset="2"/>
              <a:buChar char="Ø"/>
            </a:pPr>
            <a:r>
              <a:rPr lang="en-IN" b="1" dirty="0" smtClean="0">
                <a:effectLst/>
                <a:latin typeface="Times New Roman" panose="02020603050405020304" pitchFamily="18" charset="0"/>
                <a:ea typeface="Calibri" panose="020F0502020204030204" pitchFamily="34" charset="0"/>
                <a:cs typeface="Times New Roman" panose="02020603050405020304" pitchFamily="18" charset="0"/>
              </a:rPr>
              <a:t>LITRACTURE SURVEY</a:t>
            </a:r>
          </a:p>
          <a:p>
            <a:pPr marL="1257300" indent="-400050">
              <a:lnSpc>
                <a:spcPct val="150000"/>
              </a:lnSpc>
              <a:buFont typeface="+mj-lt"/>
              <a:buAutoNum type="romanUcPeriod"/>
            </a:pPr>
            <a:r>
              <a:rPr lang="en-IN" dirty="0" smtClean="0">
                <a:latin typeface="Times New Roman" panose="02020603050405020304" pitchFamily="18" charset="0"/>
                <a:ea typeface="Calibri" panose="020F0502020204030204" pitchFamily="34" charset="0"/>
                <a:cs typeface="Times New Roman" panose="02020603050405020304" pitchFamily="18" charset="0"/>
              </a:rPr>
              <a:t>LITRACTURE </a:t>
            </a:r>
            <a:r>
              <a:rPr lang="en-IN" dirty="0">
                <a:latin typeface="Times New Roman" panose="02020603050405020304" pitchFamily="18" charset="0"/>
                <a:ea typeface="Calibri" panose="020F0502020204030204" pitchFamily="34" charset="0"/>
                <a:cs typeface="Times New Roman" panose="02020603050405020304" pitchFamily="18" charset="0"/>
              </a:rPr>
              <a:t>SURVEY</a:t>
            </a:r>
          </a:p>
          <a:p>
            <a:pPr marL="1257300" indent="-400050">
              <a:lnSpc>
                <a:spcPct val="150000"/>
              </a:lnSpc>
              <a:buFont typeface="+mj-lt"/>
              <a:buAutoNum type="romanUcPeriod"/>
            </a:pPr>
            <a:r>
              <a:rPr lang="en-IN" dirty="0">
                <a:latin typeface="Times New Roman" panose="02020603050405020304" pitchFamily="18" charset="0"/>
                <a:ea typeface="Calibri" panose="020F0502020204030204" pitchFamily="34" charset="0"/>
                <a:cs typeface="Times New Roman" panose="02020603050405020304" pitchFamily="18" charset="0"/>
              </a:rPr>
              <a:t>LITRACTURE SURVEY</a:t>
            </a:r>
          </a:p>
          <a:p>
            <a:pPr marL="1257300" indent="-400050">
              <a:lnSpc>
                <a:spcPct val="150000"/>
              </a:lnSpc>
              <a:buFont typeface="+mj-lt"/>
              <a:buAutoNum type="romanUcPeriod"/>
            </a:pPr>
            <a:r>
              <a:rPr lang="en-IN" dirty="0">
                <a:latin typeface="Times New Roman" panose="02020603050405020304" pitchFamily="18" charset="0"/>
                <a:ea typeface="Calibri" panose="020F0502020204030204" pitchFamily="34" charset="0"/>
                <a:cs typeface="Times New Roman" panose="02020603050405020304" pitchFamily="18" charset="0"/>
              </a:rPr>
              <a:t>LITRACTURE </a:t>
            </a:r>
            <a:r>
              <a:rPr lang="en-IN" dirty="0" smtClean="0">
                <a:latin typeface="Times New Roman" panose="02020603050405020304" pitchFamily="18" charset="0"/>
                <a:ea typeface="Calibri" panose="020F0502020204030204" pitchFamily="34" charset="0"/>
                <a:cs typeface="Times New Roman" panose="02020603050405020304" pitchFamily="18" charset="0"/>
              </a:rPr>
              <a:t>SURVEY</a:t>
            </a:r>
            <a:endParaRPr lang="en-IN"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smtClean="0">
                <a:latin typeface="Times New Roman" panose="02020603050405020304" pitchFamily="18" charset="0"/>
                <a:ea typeface="Calibri" panose="020F0502020204030204" pitchFamily="34" charset="0"/>
                <a:cs typeface="Times New Roman" panose="02020603050405020304" pitchFamily="18" charset="0"/>
              </a:rPr>
              <a:t>PROBLEM IDENTIFICATION &amp; FORMULATION </a:t>
            </a:r>
          </a:p>
          <a:p>
            <a:pPr marL="285750" indent="-285750">
              <a:lnSpc>
                <a:spcPct val="150000"/>
              </a:lnSpc>
              <a:buFont typeface="Wingdings" panose="05000000000000000000" pitchFamily="2" charset="2"/>
              <a:buChar char="Ø"/>
            </a:pPr>
            <a:r>
              <a:rPr lang="en-IN" b="1" dirty="0" smtClean="0">
                <a:effectLst/>
                <a:latin typeface="Times New Roman" panose="02020603050405020304" pitchFamily="18" charset="0"/>
                <a:ea typeface="Calibri" panose="020F0502020204030204" pitchFamily="34" charset="0"/>
                <a:cs typeface="Times New Roman" panose="02020603050405020304" pitchFamily="18" charset="0"/>
              </a:rPr>
              <a:t>PROPOSED WORK</a:t>
            </a:r>
          </a:p>
          <a:p>
            <a:pPr marL="285750" indent="-285750">
              <a:lnSpc>
                <a:spcPct val="150000"/>
              </a:lnSpc>
              <a:buFont typeface="Wingdings" panose="05000000000000000000" pitchFamily="2" charset="2"/>
              <a:buChar char="Ø"/>
            </a:pPr>
            <a:r>
              <a:rPr lang="en-IN" b="1" dirty="0" smtClean="0">
                <a:latin typeface="Times New Roman" panose="02020603050405020304" pitchFamily="18" charset="0"/>
                <a:ea typeface="Calibri" panose="020F0502020204030204" pitchFamily="34" charset="0"/>
                <a:cs typeface="Times New Roman" panose="02020603050405020304" pitchFamily="18" charset="0"/>
              </a:rPr>
              <a:t>BLOCK DIAGRAM </a:t>
            </a:r>
          </a:p>
          <a:p>
            <a:pPr marL="285750" indent="-285750">
              <a:lnSpc>
                <a:spcPct val="150000"/>
              </a:lnSpc>
              <a:buFont typeface="Wingdings" panose="05000000000000000000" pitchFamily="2" charset="2"/>
              <a:buChar char="Ø"/>
            </a:pPr>
            <a:r>
              <a:rPr lang="en-US" b="1" dirty="0" smtClean="0">
                <a:latin typeface="Times New Roman" panose="02020603050405020304" pitchFamily="18" charset="0"/>
                <a:ea typeface="Calibri" panose="020F0502020204030204" pitchFamily="34" charset="0"/>
                <a:cs typeface="Times New Roman" panose="02020603050405020304" pitchFamily="18" charset="0"/>
              </a:rPr>
              <a:t>REQUIREMENGTS</a:t>
            </a:r>
            <a:endParaRPr lang="en-IN"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smtClean="0">
                <a:latin typeface="Times New Roman" panose="02020603050405020304" pitchFamily="18" charset="0"/>
                <a:ea typeface="Calibri" panose="020F0502020204030204" pitchFamily="34" charset="0"/>
                <a:cs typeface="Times New Roman" panose="02020603050405020304" pitchFamily="18" charset="0"/>
              </a:rPr>
              <a:t>BLOCK DIAGRAM EXPLANATION </a:t>
            </a:r>
            <a:endParaRPr lang="en-IN"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243"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LCD</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Picture 2" descr="16X2 LC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5291" y="1922956"/>
            <a:ext cx="4108709" cy="25679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18385" y="1946461"/>
            <a:ext cx="4980623" cy="2862322"/>
          </a:xfrm>
          <a:prstGeom prst="rect">
            <a:avLst/>
          </a:prstGeom>
          <a:noFill/>
        </p:spPr>
        <p:txBody>
          <a:bodyPr wrap="square" rtlCol="0">
            <a:spAutoFit/>
          </a:bodyPr>
          <a:lstStyle/>
          <a:p>
            <a:pPr algn="just">
              <a:lnSpc>
                <a:spcPct val="150000"/>
              </a:lnSpc>
            </a:pPr>
            <a:r>
              <a:rPr lang="en-US" dirty="0"/>
              <a:t>The liquid crystal display (LCD) panel is </a:t>
            </a:r>
            <a:r>
              <a:rPr lang="en-US" b="1" dirty="0"/>
              <a:t>designed to project on-screen information of a microcomputer onto a larger screen with the aid of a standard overhead </a:t>
            </a:r>
            <a:r>
              <a:rPr lang="en-US" b="1" dirty="0" smtClean="0"/>
              <a:t>projector</a:t>
            </a: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#define LED_PIN 3</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IDE TOOL – CODING </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3" name="TextBox 2"/>
          <p:cNvSpPr txBox="1"/>
          <p:nvPr/>
        </p:nvSpPr>
        <p:spPr>
          <a:xfrm>
            <a:off x="817984" y="539014"/>
            <a:ext cx="6699347" cy="11134567"/>
          </a:xfrm>
          <a:prstGeom prst="rect">
            <a:avLst/>
          </a:prstGeom>
          <a:noFill/>
        </p:spPr>
        <p:txBody>
          <a:bodyPr wrap="square" numCol="2" rtlCol="0">
            <a:spAutoFit/>
          </a:bodyPr>
          <a:lstStyle/>
          <a:p>
            <a:r>
              <a:rPr lang="en-US" sz="12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include &lt;</a:t>
            </a:r>
            <a:r>
              <a:rPr lang="en-US" sz="1000" dirty="0" err="1">
                <a:latin typeface="Times New Roman" panose="02020603050405020304" pitchFamily="18" charset="0"/>
                <a:cs typeface="Times New Roman" panose="02020603050405020304" pitchFamily="18" charset="0"/>
              </a:rPr>
              <a:t>Wire.h</a:t>
            </a:r>
            <a:r>
              <a:rPr lang="en-US" sz="1000" dirty="0">
                <a:latin typeface="Times New Roman" panose="02020603050405020304" pitchFamily="18" charset="0"/>
                <a:cs typeface="Times New Roman" panose="02020603050405020304" pitchFamily="18" charset="0"/>
              </a:rPr>
              <a:t>&gt;</a:t>
            </a:r>
          </a:p>
          <a:p>
            <a:r>
              <a:rPr lang="en-US" sz="1000" dirty="0">
                <a:latin typeface="Times New Roman" panose="02020603050405020304" pitchFamily="18" charset="0"/>
                <a:cs typeface="Times New Roman" panose="02020603050405020304" pitchFamily="18" charset="0"/>
              </a:rPr>
              <a:t>#include &lt;</a:t>
            </a:r>
            <a:r>
              <a:rPr lang="en-US" sz="1000" dirty="0" err="1">
                <a:latin typeface="Times New Roman" panose="02020603050405020304" pitchFamily="18" charset="0"/>
                <a:cs typeface="Times New Roman" panose="02020603050405020304" pitchFamily="18" charset="0"/>
              </a:rPr>
              <a:t>SoftwareSerial.h</a:t>
            </a:r>
            <a:r>
              <a:rPr lang="en-US" sz="1000" dirty="0">
                <a:latin typeface="Times New Roman" panose="02020603050405020304" pitchFamily="18" charset="0"/>
                <a:cs typeface="Times New Roman" panose="02020603050405020304" pitchFamily="18" charset="0"/>
              </a:rPr>
              <a:t>&gt;</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Define pin numbers for components</a:t>
            </a:r>
          </a:p>
          <a:p>
            <a:r>
              <a:rPr lang="en-US" sz="1000" dirty="0">
                <a:latin typeface="Times New Roman" panose="02020603050405020304" pitchFamily="18" charset="0"/>
                <a:cs typeface="Times New Roman" panose="02020603050405020304" pitchFamily="18" charset="0"/>
              </a:rPr>
              <a:t>#define FLOW_SENSOR_PIN 2</a:t>
            </a:r>
          </a:p>
          <a:p>
            <a:r>
              <a:rPr lang="en-US" sz="1000" dirty="0">
                <a:latin typeface="Times New Roman" panose="02020603050405020304" pitchFamily="18" charset="0"/>
                <a:cs typeface="Times New Roman" panose="02020603050405020304" pitchFamily="18" charset="0"/>
              </a:rPr>
              <a:t>#define LED_PIN 3</a:t>
            </a:r>
          </a:p>
          <a:p>
            <a:r>
              <a:rPr lang="en-US" sz="1000" dirty="0">
                <a:latin typeface="Times New Roman" panose="02020603050405020304" pitchFamily="18" charset="0"/>
                <a:cs typeface="Times New Roman" panose="02020603050405020304" pitchFamily="18" charset="0"/>
              </a:rPr>
              <a:t>#define DTH11_PIN 4</a:t>
            </a:r>
          </a:p>
          <a:p>
            <a:r>
              <a:rPr lang="en-US" sz="1000" dirty="0">
                <a:latin typeface="Times New Roman" panose="02020603050405020304" pitchFamily="18" charset="0"/>
                <a:cs typeface="Times New Roman" panose="02020603050405020304" pitchFamily="18" charset="0"/>
              </a:rPr>
              <a:t>#define IR_SENSOR_PIN 5</a:t>
            </a:r>
          </a:p>
          <a:p>
            <a:r>
              <a:rPr lang="en-US" sz="1000" dirty="0">
                <a:latin typeface="Times New Roman" panose="02020603050405020304" pitchFamily="18" charset="0"/>
                <a:cs typeface="Times New Roman" panose="02020603050405020304" pitchFamily="18" charset="0"/>
              </a:rPr>
              <a:t>#define ULTRASONIC_TRIG_PIN 6</a:t>
            </a:r>
          </a:p>
          <a:p>
            <a:r>
              <a:rPr lang="en-US" sz="1000" dirty="0">
                <a:latin typeface="Times New Roman" panose="02020603050405020304" pitchFamily="18" charset="0"/>
                <a:cs typeface="Times New Roman" panose="02020603050405020304" pitchFamily="18" charset="0"/>
              </a:rPr>
              <a:t>#define ULTRASONIC_ECHO_PIN 7</a:t>
            </a:r>
          </a:p>
          <a:p>
            <a:r>
              <a:rPr lang="en-US" sz="1000" dirty="0">
                <a:latin typeface="Times New Roman" panose="02020603050405020304" pitchFamily="18" charset="0"/>
                <a:cs typeface="Times New Roman" panose="02020603050405020304" pitchFamily="18" charset="0"/>
              </a:rPr>
              <a:t>#define BUZZER_PIN 8</a:t>
            </a:r>
          </a:p>
          <a:p>
            <a:r>
              <a:rPr lang="en-US" sz="1000" dirty="0">
                <a:latin typeface="Times New Roman" panose="02020603050405020304" pitchFamily="18" charset="0"/>
                <a:cs typeface="Times New Roman" panose="02020603050405020304" pitchFamily="18" charset="0"/>
              </a:rPr>
              <a:t>#define GSM_RX_PIN 9</a:t>
            </a:r>
          </a:p>
          <a:p>
            <a:r>
              <a:rPr lang="en-US" sz="1000" dirty="0">
                <a:latin typeface="Times New Roman" panose="02020603050405020304" pitchFamily="18" charset="0"/>
                <a:cs typeface="Times New Roman" panose="02020603050405020304" pitchFamily="18" charset="0"/>
              </a:rPr>
              <a:t>#define GSM_TX_PIN 10</a:t>
            </a:r>
          </a:p>
          <a:p>
            <a:endParaRPr lang="en-US" sz="1000" dirty="0">
              <a:latin typeface="Times New Roman" panose="02020603050405020304" pitchFamily="18" charset="0"/>
              <a:cs typeface="Times New Roman" panose="02020603050405020304" pitchFamily="18" charset="0"/>
            </a:endParaRPr>
          </a:p>
          <a:p>
            <a:r>
              <a:rPr lang="en-US" sz="1000" dirty="0" err="1">
                <a:latin typeface="Times New Roman" panose="02020603050405020304" pitchFamily="18" charset="0"/>
                <a:cs typeface="Times New Roman" panose="02020603050405020304" pitchFamily="18" charset="0"/>
              </a:rPr>
              <a:t>SoftwareSerial</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gsmSerial</a:t>
            </a:r>
            <a:r>
              <a:rPr lang="en-US" sz="1000" dirty="0">
                <a:latin typeface="Times New Roman" panose="02020603050405020304" pitchFamily="18" charset="0"/>
                <a:cs typeface="Times New Roman" panose="02020603050405020304" pitchFamily="18" charset="0"/>
              </a:rPr>
              <a:t>(GSM_RX_PIN, GSM_TX_PIN); // </a:t>
            </a:r>
            <a:r>
              <a:rPr lang="en-US" sz="1000" dirty="0" err="1">
                <a:latin typeface="Times New Roman" panose="02020603050405020304" pitchFamily="18" charset="0"/>
                <a:cs typeface="Times New Roman" panose="02020603050405020304" pitchFamily="18" charset="0"/>
              </a:rPr>
              <a:t>SoftwareSerial</a:t>
            </a:r>
            <a:r>
              <a:rPr lang="en-US" sz="1000" dirty="0">
                <a:latin typeface="Times New Roman" panose="02020603050405020304" pitchFamily="18" charset="0"/>
                <a:cs typeface="Times New Roman" panose="02020603050405020304" pitchFamily="18" charset="0"/>
              </a:rPr>
              <a:t> object for GSM/GPRS module</a:t>
            </a:r>
          </a:p>
          <a:p>
            <a:r>
              <a:rPr lang="en-US" sz="1000" dirty="0">
                <a:latin typeface="Times New Roman" panose="02020603050405020304" pitchFamily="18" charset="0"/>
                <a:cs typeface="Times New Roman" panose="02020603050405020304" pitchFamily="18" charset="0"/>
              </a:rPr>
              <a:t>bool </a:t>
            </a:r>
            <a:r>
              <a:rPr lang="en-US" sz="1000" dirty="0" err="1">
                <a:latin typeface="Times New Roman" panose="02020603050405020304" pitchFamily="18" charset="0"/>
                <a:cs typeface="Times New Roman" panose="02020603050405020304" pitchFamily="18" charset="0"/>
              </a:rPr>
              <a:t>isManholeCoverOpen</a:t>
            </a:r>
            <a:r>
              <a:rPr lang="en-US" sz="1000" dirty="0">
                <a:latin typeface="Times New Roman" panose="02020603050405020304" pitchFamily="18" charset="0"/>
                <a:cs typeface="Times New Roman" panose="02020603050405020304" pitchFamily="18" charset="0"/>
              </a:rPr>
              <a:t> = false; // Flag to keep track of manhole cover status</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void setup() {</a:t>
            </a:r>
          </a:p>
          <a:p>
            <a:r>
              <a:rPr lang="en-US" sz="1000" dirty="0">
                <a:latin typeface="Times New Roman" panose="02020603050405020304" pitchFamily="18" charset="0"/>
                <a:cs typeface="Times New Roman" panose="02020603050405020304" pitchFamily="18" charset="0"/>
              </a:rPr>
              <a:t>  // Initialize serial communication for debugging</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Serial.begin</a:t>
            </a:r>
            <a:r>
              <a:rPr lang="en-US" sz="1000" dirty="0">
                <a:latin typeface="Times New Roman" panose="02020603050405020304" pitchFamily="18" charset="0"/>
                <a:cs typeface="Times New Roman" panose="02020603050405020304" pitchFamily="18" charset="0"/>
              </a:rPr>
              <a:t>(9600);</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 Initialize software serial for GSM/GPRS module</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gsmSerial.begin</a:t>
            </a:r>
            <a:r>
              <a:rPr lang="en-US" sz="1000" dirty="0">
                <a:latin typeface="Times New Roman" panose="02020603050405020304" pitchFamily="18" charset="0"/>
                <a:cs typeface="Times New Roman" panose="02020603050405020304" pitchFamily="18" charset="0"/>
              </a:rPr>
              <a:t>(9600);</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 Configure pin modes</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pinMode</a:t>
            </a:r>
            <a:r>
              <a:rPr lang="en-US" sz="1000" dirty="0">
                <a:latin typeface="Times New Roman" panose="02020603050405020304" pitchFamily="18" charset="0"/>
                <a:cs typeface="Times New Roman" panose="02020603050405020304" pitchFamily="18" charset="0"/>
              </a:rPr>
              <a:t>(FLOW_SENSOR_PIN, INPUT);</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pinMode</a:t>
            </a:r>
            <a:r>
              <a:rPr lang="en-US" sz="1000" dirty="0">
                <a:latin typeface="Times New Roman" panose="02020603050405020304" pitchFamily="18" charset="0"/>
                <a:cs typeface="Times New Roman" panose="02020603050405020304" pitchFamily="18" charset="0"/>
              </a:rPr>
              <a:t>(LED_PIN, OUTPUT);</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pinMode</a:t>
            </a:r>
            <a:r>
              <a:rPr lang="en-US" sz="1000" dirty="0">
                <a:latin typeface="Times New Roman" panose="02020603050405020304" pitchFamily="18" charset="0"/>
                <a:cs typeface="Times New Roman" panose="02020603050405020304" pitchFamily="18" charset="0"/>
              </a:rPr>
              <a:t>(DTH11_PIN, INPUT);</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pinMode</a:t>
            </a:r>
            <a:r>
              <a:rPr lang="en-US" sz="1000" dirty="0">
                <a:latin typeface="Times New Roman" panose="02020603050405020304" pitchFamily="18" charset="0"/>
                <a:cs typeface="Times New Roman" panose="02020603050405020304" pitchFamily="18" charset="0"/>
              </a:rPr>
              <a:t>(IR_SENSOR_PIN, INPUT);</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pinMode</a:t>
            </a:r>
            <a:r>
              <a:rPr lang="en-US" sz="1000" dirty="0">
                <a:latin typeface="Times New Roman" panose="02020603050405020304" pitchFamily="18" charset="0"/>
                <a:cs typeface="Times New Roman" panose="02020603050405020304" pitchFamily="18" charset="0"/>
              </a:rPr>
              <a:t>(ULTRASONIC_TRIG_PIN, OUTPUT);</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pinMode</a:t>
            </a:r>
            <a:r>
              <a:rPr lang="en-US" sz="1000" dirty="0">
                <a:latin typeface="Times New Roman" panose="02020603050405020304" pitchFamily="18" charset="0"/>
                <a:cs typeface="Times New Roman" panose="02020603050405020304" pitchFamily="18" charset="0"/>
              </a:rPr>
              <a:t>(ULTRASONIC_ECHO_PIN, INPUT);</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pinMode</a:t>
            </a:r>
            <a:r>
              <a:rPr lang="en-US" sz="1000" dirty="0">
                <a:latin typeface="Times New Roman" panose="02020603050405020304" pitchFamily="18" charset="0"/>
                <a:cs typeface="Times New Roman" panose="02020603050405020304" pitchFamily="18" charset="0"/>
              </a:rPr>
              <a:t>(BUZZER_PIN, OUTPUT);</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 Print initial status to serial monitor</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Serial.println</a:t>
            </a:r>
            <a:r>
              <a:rPr lang="en-US" sz="1000" dirty="0">
                <a:latin typeface="Times New Roman" panose="02020603050405020304" pitchFamily="18" charset="0"/>
                <a:cs typeface="Times New Roman" panose="02020603050405020304" pitchFamily="18" charset="0"/>
              </a:rPr>
              <a:t>("Manhole Cover Management System");</a:t>
            </a:r>
          </a:p>
          <a:p>
            <a:r>
              <a:rPr lang="en-US" sz="1000" dirty="0">
                <a:latin typeface="Times New Roman" panose="02020603050405020304" pitchFamily="18" charset="0"/>
                <a:cs typeface="Times New Roman" panose="02020603050405020304" pitchFamily="18" charset="0"/>
              </a:rPr>
              <a:t>}</a:t>
            </a: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smtClean="0">
              <a:latin typeface="Times New Roman" panose="02020603050405020304" pitchFamily="18" charset="0"/>
              <a:cs typeface="Times New Roman" panose="02020603050405020304" pitchFamily="18" charset="0"/>
            </a:endParaRPr>
          </a:p>
          <a:p>
            <a:r>
              <a:rPr lang="en-US" sz="1000" dirty="0" smtClean="0">
                <a:latin typeface="Times New Roman" panose="02020603050405020304" pitchFamily="18" charset="0"/>
                <a:cs typeface="Times New Roman" panose="02020603050405020304" pitchFamily="18" charset="0"/>
              </a:rPr>
              <a:t>void </a:t>
            </a:r>
            <a:r>
              <a:rPr lang="en-US" sz="1000" dirty="0">
                <a:latin typeface="Times New Roman" panose="02020603050405020304" pitchFamily="18" charset="0"/>
                <a:cs typeface="Times New Roman" panose="02020603050405020304" pitchFamily="18" charset="0"/>
              </a:rPr>
              <a:t>loop() {</a:t>
            </a:r>
          </a:p>
          <a:p>
            <a:r>
              <a:rPr lang="en-US" sz="1000" dirty="0">
                <a:latin typeface="Times New Roman" panose="02020603050405020304" pitchFamily="18" charset="0"/>
                <a:cs typeface="Times New Roman" panose="02020603050405020304" pitchFamily="18" charset="0"/>
              </a:rPr>
              <a:t>  // Read data from sensors</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flowSensorValue</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digitalRead</a:t>
            </a:r>
            <a:r>
              <a:rPr lang="en-US" sz="1000" dirty="0">
                <a:latin typeface="Times New Roman" panose="02020603050405020304" pitchFamily="18" charset="0"/>
                <a:cs typeface="Times New Roman" panose="02020603050405020304" pitchFamily="18" charset="0"/>
              </a:rPr>
              <a:t>(FLOW_SENSOR_PIN);</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dth11SensorValue = </a:t>
            </a:r>
            <a:r>
              <a:rPr lang="en-US" sz="1000" dirty="0" err="1">
                <a:latin typeface="Times New Roman" panose="02020603050405020304" pitchFamily="18" charset="0"/>
                <a:cs typeface="Times New Roman" panose="02020603050405020304" pitchFamily="18" charset="0"/>
              </a:rPr>
              <a:t>digitalRead</a:t>
            </a:r>
            <a:r>
              <a:rPr lang="en-US" sz="1000" dirty="0">
                <a:latin typeface="Times New Roman" panose="02020603050405020304" pitchFamily="18" charset="0"/>
                <a:cs typeface="Times New Roman" panose="02020603050405020304" pitchFamily="18" charset="0"/>
              </a:rPr>
              <a:t>(DTH11_PIN);</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int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irSensorValue</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digitalRead</a:t>
            </a:r>
            <a:r>
              <a:rPr lang="en-US" sz="1000" dirty="0">
                <a:latin typeface="Times New Roman" panose="02020603050405020304" pitchFamily="18" charset="0"/>
                <a:cs typeface="Times New Roman" panose="02020603050405020304" pitchFamily="18" charset="0"/>
              </a:rPr>
              <a:t>(IR_SENSOR_PIN);</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 Check if manhole cover is open based on sensor readings</a:t>
            </a:r>
          </a:p>
          <a:p>
            <a:r>
              <a:rPr lang="en-US" sz="1000" dirty="0">
                <a:latin typeface="Times New Roman" panose="02020603050405020304" pitchFamily="18" charset="0"/>
                <a:cs typeface="Times New Roman" panose="02020603050405020304" pitchFamily="18" charset="0"/>
              </a:rPr>
              <a:t>  if (</a:t>
            </a:r>
            <a:r>
              <a:rPr lang="en-US" sz="1000" dirty="0" err="1">
                <a:latin typeface="Times New Roman" panose="02020603050405020304" pitchFamily="18" charset="0"/>
                <a:cs typeface="Times New Roman" panose="02020603050405020304" pitchFamily="18" charset="0"/>
              </a:rPr>
              <a:t>flowSensorValue</a:t>
            </a:r>
            <a:r>
              <a:rPr lang="en-US" sz="1000" dirty="0">
                <a:latin typeface="Times New Roman" panose="02020603050405020304" pitchFamily="18" charset="0"/>
                <a:cs typeface="Times New Roman" panose="02020603050405020304" pitchFamily="18" charset="0"/>
              </a:rPr>
              <a:t> == HIGH || dth11SensorValue == HIGH || </a:t>
            </a:r>
            <a:r>
              <a:rPr lang="en-US" sz="1000" dirty="0" err="1">
                <a:latin typeface="Times New Roman" panose="02020603050405020304" pitchFamily="18" charset="0"/>
                <a:cs typeface="Times New Roman" panose="02020603050405020304" pitchFamily="18" charset="0"/>
              </a:rPr>
              <a:t>irSensorValue</a:t>
            </a:r>
            <a:r>
              <a:rPr lang="en-US" sz="1000" dirty="0">
                <a:latin typeface="Times New Roman" panose="02020603050405020304" pitchFamily="18" charset="0"/>
                <a:cs typeface="Times New Roman" panose="02020603050405020304" pitchFamily="18" charset="0"/>
              </a:rPr>
              <a:t> == HIGH) {</a:t>
            </a:r>
          </a:p>
          <a:p>
            <a:r>
              <a:rPr lang="en-US" sz="1000" dirty="0">
                <a:latin typeface="Times New Roman" panose="02020603050405020304" pitchFamily="18" charset="0"/>
                <a:cs typeface="Times New Roman" panose="02020603050405020304" pitchFamily="18" charset="0"/>
              </a:rPr>
              <a:t>    if (!</a:t>
            </a:r>
            <a:r>
              <a:rPr lang="en-US" sz="1000" dirty="0" err="1">
                <a:latin typeface="Times New Roman" panose="02020603050405020304" pitchFamily="18" charset="0"/>
                <a:cs typeface="Times New Roman" panose="02020603050405020304" pitchFamily="18" charset="0"/>
              </a:rPr>
              <a:t>isManholeCoverOpen</a:t>
            </a:r>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 Manhole cover is open</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isManholeCoverOpen</a:t>
            </a:r>
            <a:r>
              <a:rPr lang="en-US" sz="1000" dirty="0">
                <a:latin typeface="Times New Roman" panose="02020603050405020304" pitchFamily="18" charset="0"/>
                <a:cs typeface="Times New Roman" panose="02020603050405020304" pitchFamily="18" charset="0"/>
              </a:rPr>
              <a:t> = true;</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Serial.println</a:t>
            </a:r>
            <a:r>
              <a:rPr lang="en-US" sz="1000" dirty="0">
                <a:latin typeface="Times New Roman" panose="02020603050405020304" pitchFamily="18" charset="0"/>
                <a:cs typeface="Times New Roman" panose="02020603050405020304" pitchFamily="18" charset="0"/>
              </a:rPr>
              <a:t>("Manhole cover is open!");</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digitalWrite</a:t>
            </a:r>
            <a:r>
              <a:rPr lang="en-US" sz="1000" dirty="0">
                <a:latin typeface="Times New Roman" panose="02020603050405020304" pitchFamily="18" charset="0"/>
                <a:cs typeface="Times New Roman" panose="02020603050405020304" pitchFamily="18" charset="0"/>
              </a:rPr>
              <a:t>(LED_PIN, HIGH); // Turn on LED</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digitalWrite</a:t>
            </a:r>
            <a:r>
              <a:rPr lang="en-US" sz="1000" dirty="0">
                <a:latin typeface="Times New Roman" panose="02020603050405020304" pitchFamily="18" charset="0"/>
                <a:cs typeface="Times New Roman" panose="02020603050405020304" pitchFamily="18" charset="0"/>
              </a:rPr>
              <a:t>(BUZZER_PIN, HIGH); // Turn on buzzer</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sendSMS</a:t>
            </a:r>
            <a:r>
              <a:rPr lang="en-US" sz="1000" dirty="0">
                <a:latin typeface="Times New Roman" panose="02020603050405020304" pitchFamily="18" charset="0"/>
                <a:cs typeface="Times New Roman" panose="02020603050405020304" pitchFamily="18" charset="0"/>
              </a:rPr>
              <a:t>("Manhole cover is open!"); // Send SMS</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 else {</a:t>
            </a:r>
          </a:p>
          <a:p>
            <a:r>
              <a:rPr lang="en-US" sz="1000" dirty="0">
                <a:latin typeface="Times New Roman" panose="02020603050405020304" pitchFamily="18" charset="0"/>
                <a:cs typeface="Times New Roman" panose="02020603050405020304" pitchFamily="18" charset="0"/>
              </a:rPr>
              <a:t>    if (</a:t>
            </a:r>
            <a:r>
              <a:rPr lang="en-US" sz="1000" dirty="0" err="1">
                <a:latin typeface="Times New Roman" panose="02020603050405020304" pitchFamily="18" charset="0"/>
                <a:cs typeface="Times New Roman" panose="02020603050405020304" pitchFamily="18" charset="0"/>
              </a:rPr>
              <a:t>isManholeCoverOpen</a:t>
            </a:r>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 Manhole cover is closed</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isManholeCoverOpen</a:t>
            </a:r>
            <a:r>
              <a:rPr lang="en-US" sz="1000" dirty="0">
                <a:latin typeface="Times New Roman" panose="02020603050405020304" pitchFamily="18" charset="0"/>
                <a:cs typeface="Times New Roman" panose="02020603050405020304" pitchFamily="18" charset="0"/>
              </a:rPr>
              <a:t> = false;</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Serial.println</a:t>
            </a:r>
            <a:r>
              <a:rPr lang="en-US" sz="1000" dirty="0">
                <a:latin typeface="Times New Roman" panose="02020603050405020304" pitchFamily="18" charset="0"/>
                <a:cs typeface="Times New Roman" panose="02020603050405020304" pitchFamily="18" charset="0"/>
              </a:rPr>
              <a:t>("Manhole cover is closed.");</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digitalWrite</a:t>
            </a:r>
            <a:r>
              <a:rPr lang="en-US" sz="1000" dirty="0">
                <a:latin typeface="Times New Roman" panose="02020603050405020304" pitchFamily="18" charset="0"/>
                <a:cs typeface="Times New Roman" panose="02020603050405020304" pitchFamily="18" charset="0"/>
              </a:rPr>
              <a:t>(LED_PIN, LOW); // Turn off LED</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digitalWrite</a:t>
            </a:r>
            <a:r>
              <a:rPr lang="en-US" sz="1000" dirty="0">
                <a:latin typeface="Times New Roman" panose="02020603050405020304" pitchFamily="18" charset="0"/>
                <a:cs typeface="Times New Roman" panose="02020603050405020304" pitchFamily="18" charset="0"/>
              </a:rPr>
              <a:t>(BUZZER_PIN, LOW); // Turn off buzzer</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p>
          <a:p>
            <a:endParaRPr lang="en-US" sz="900" dirty="0">
              <a:latin typeface="Times New Roman" panose="02020603050405020304" pitchFamily="18" charset="0"/>
              <a:cs typeface="Times New Roman" panose="02020603050405020304" pitchFamily="18" charset="0"/>
            </a:endParaRPr>
          </a:p>
          <a:p>
            <a:r>
              <a:rPr lang="en-US" sz="900" dirty="0" smtClean="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394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3" name="TextBox 2"/>
          <p:cNvSpPr txBox="1"/>
          <p:nvPr/>
        </p:nvSpPr>
        <p:spPr>
          <a:xfrm>
            <a:off x="1208186" y="1001027"/>
            <a:ext cx="6699347" cy="3000821"/>
          </a:xfrm>
          <a:prstGeom prst="rect">
            <a:avLst/>
          </a:prstGeom>
          <a:noFill/>
        </p:spPr>
        <p:txBody>
          <a:bodyPr wrap="square" numCol="2" rtlCol="0">
            <a:spAutoFit/>
          </a:bodyPr>
          <a:lstStyle/>
          <a:p>
            <a:r>
              <a:rPr lang="en-US" sz="900" dirty="0" smtClean="0">
                <a:latin typeface="Times New Roman" panose="02020603050405020304" pitchFamily="18" charset="0"/>
                <a:cs typeface="Times New Roman" panose="02020603050405020304" pitchFamily="18" charset="0"/>
              </a:rPr>
              <a:t>// Measure distance using ultrasonic sensor</a:t>
            </a:r>
          </a:p>
          <a:p>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digitalWrite</a:t>
            </a:r>
            <a:r>
              <a:rPr lang="en-US" sz="900" dirty="0" smtClean="0">
                <a:latin typeface="Times New Roman" panose="02020603050405020304" pitchFamily="18" charset="0"/>
                <a:cs typeface="Times New Roman" panose="02020603050405020304" pitchFamily="18" charset="0"/>
              </a:rPr>
              <a:t>(ULTRASONIC_TRIG_PIN, LOW);</a:t>
            </a:r>
          </a:p>
          <a:p>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delayMicroseconds</a:t>
            </a:r>
            <a:r>
              <a:rPr lang="en-US" sz="900" dirty="0" smtClean="0">
                <a:latin typeface="Times New Roman" panose="02020603050405020304" pitchFamily="18" charset="0"/>
                <a:cs typeface="Times New Roman" panose="02020603050405020304" pitchFamily="18" charset="0"/>
              </a:rPr>
              <a:t>(2);</a:t>
            </a:r>
          </a:p>
          <a:p>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digitalWrite</a:t>
            </a:r>
            <a:r>
              <a:rPr lang="en-US" sz="900" dirty="0" smtClean="0">
                <a:latin typeface="Times New Roman" panose="02020603050405020304" pitchFamily="18" charset="0"/>
                <a:cs typeface="Times New Roman" panose="02020603050405020304" pitchFamily="18" charset="0"/>
              </a:rPr>
              <a:t>(ULTRASONIC_TRIG_PIN, HIGH);</a:t>
            </a:r>
          </a:p>
          <a:p>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delayMicroseconds</a:t>
            </a:r>
            <a:r>
              <a:rPr lang="en-US" sz="900" dirty="0" smtClean="0">
                <a:latin typeface="Times New Roman" panose="02020603050405020304" pitchFamily="18" charset="0"/>
                <a:cs typeface="Times New Roman" panose="02020603050405020304" pitchFamily="18" charset="0"/>
              </a:rPr>
              <a:t>(10);</a:t>
            </a:r>
          </a:p>
          <a:p>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digitalWrite</a:t>
            </a:r>
            <a:r>
              <a:rPr lang="en-US" sz="900" dirty="0" smtClean="0">
                <a:latin typeface="Times New Roman" panose="02020603050405020304" pitchFamily="18" charset="0"/>
                <a:cs typeface="Times New Roman" panose="02020603050405020304" pitchFamily="18" charset="0"/>
              </a:rPr>
              <a:t>(ULTRASONIC_TRIG_PIN, LOW);</a:t>
            </a:r>
          </a:p>
          <a:p>
            <a:r>
              <a:rPr lang="en-US" sz="900" dirty="0" smtClean="0">
                <a:latin typeface="Times New Roman" panose="02020603050405020304" pitchFamily="18" charset="0"/>
                <a:cs typeface="Times New Roman" panose="02020603050405020304" pitchFamily="18" charset="0"/>
              </a:rPr>
              <a:t>  long duration = </a:t>
            </a:r>
            <a:r>
              <a:rPr lang="en-US" sz="900" dirty="0" err="1" smtClean="0">
                <a:latin typeface="Times New Roman" panose="02020603050405020304" pitchFamily="18" charset="0"/>
                <a:cs typeface="Times New Roman" panose="02020603050405020304" pitchFamily="18" charset="0"/>
              </a:rPr>
              <a:t>pulseIn</a:t>
            </a:r>
            <a:r>
              <a:rPr lang="en-US" sz="900" dirty="0" smtClean="0">
                <a:latin typeface="Times New Roman" panose="02020603050405020304" pitchFamily="18" charset="0"/>
                <a:cs typeface="Times New Roman" panose="02020603050405020304" pitchFamily="18" charset="0"/>
              </a:rPr>
              <a:t>(ULTRASONIC_ECHO_PIN, HIGH);</a:t>
            </a:r>
          </a:p>
          <a:p>
            <a:r>
              <a:rPr lang="en-US" sz="900" dirty="0" smtClean="0">
                <a:latin typeface="Times New Roman" panose="02020603050405020304" pitchFamily="18" charset="0"/>
                <a:cs typeface="Times New Roman" panose="02020603050405020304" pitchFamily="18" charset="0"/>
              </a:rPr>
              <a:t>  float distance = duration * 0.0343 / 2;</a:t>
            </a:r>
          </a:p>
          <a:p>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Serial.print</a:t>
            </a:r>
            <a:r>
              <a:rPr lang="en-US" sz="900" dirty="0" smtClean="0">
                <a:latin typeface="Times New Roman" panose="02020603050405020304" pitchFamily="18" charset="0"/>
                <a:cs typeface="Times New Roman" panose="02020603050405020304" pitchFamily="18" charset="0"/>
              </a:rPr>
              <a:t>("Distance: ");</a:t>
            </a:r>
          </a:p>
          <a:p>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Serial.print</a:t>
            </a:r>
            <a:r>
              <a:rPr lang="en-US" sz="900" dirty="0" smtClean="0">
                <a:latin typeface="Times New Roman" panose="02020603050405020304" pitchFamily="18" charset="0"/>
                <a:cs typeface="Times New Roman" panose="02020603050405020304" pitchFamily="18" charset="0"/>
              </a:rPr>
              <a:t>(distance);</a:t>
            </a:r>
          </a:p>
          <a:p>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Serial.println</a:t>
            </a:r>
            <a:r>
              <a:rPr lang="en-US" sz="900" dirty="0" smtClean="0">
                <a:latin typeface="Times New Roman" panose="02020603050405020304" pitchFamily="18" charset="0"/>
                <a:cs typeface="Times New Roman" panose="02020603050405020304" pitchFamily="18" charset="0"/>
              </a:rPr>
              <a:t>(" cm");</a:t>
            </a:r>
          </a:p>
          <a:p>
            <a:endParaRPr lang="en-US" sz="900" dirty="0" smtClean="0">
              <a:latin typeface="Times New Roman" panose="02020603050405020304" pitchFamily="18" charset="0"/>
              <a:cs typeface="Times New Roman" panose="02020603050405020304" pitchFamily="18" charset="0"/>
            </a:endParaRPr>
          </a:p>
          <a:p>
            <a:r>
              <a:rPr lang="en-US" sz="900" dirty="0" smtClean="0">
                <a:latin typeface="Times New Roman" panose="02020603050405020304" pitchFamily="18" charset="0"/>
                <a:cs typeface="Times New Roman" panose="02020603050405020304" pitchFamily="18" charset="0"/>
              </a:rPr>
              <a:t>  // Delay for stability</a:t>
            </a:r>
          </a:p>
          <a:p>
            <a:r>
              <a:rPr lang="en-US" sz="900" dirty="0" smtClean="0">
                <a:latin typeface="Times New Roman" panose="02020603050405020304" pitchFamily="18" charset="0"/>
                <a:cs typeface="Times New Roman" panose="02020603050405020304" pitchFamily="18" charset="0"/>
              </a:rPr>
              <a:t>  delay(1000);</a:t>
            </a:r>
          </a:p>
          <a:p>
            <a:r>
              <a:rPr lang="en-US" sz="900" dirty="0" smtClean="0">
                <a:latin typeface="Times New Roman" panose="02020603050405020304" pitchFamily="18" charset="0"/>
                <a:cs typeface="Times New Roman" panose="02020603050405020304" pitchFamily="18" charset="0"/>
              </a:rPr>
              <a:t>}</a:t>
            </a:r>
          </a:p>
          <a:p>
            <a:endParaRPr lang="en-US" sz="900" dirty="0" smtClean="0">
              <a:latin typeface="Times New Roman" panose="02020603050405020304" pitchFamily="18" charset="0"/>
              <a:cs typeface="Times New Roman" panose="02020603050405020304" pitchFamily="18" charset="0"/>
            </a:endParaRPr>
          </a:p>
          <a:p>
            <a:r>
              <a:rPr lang="en-US" sz="900" dirty="0" smtClean="0">
                <a:latin typeface="Times New Roman" panose="02020603050405020304" pitchFamily="18" charset="0"/>
                <a:cs typeface="Times New Roman" panose="02020603050405020304" pitchFamily="18" charset="0"/>
              </a:rPr>
              <a:t>void </a:t>
            </a:r>
            <a:r>
              <a:rPr lang="en-US" sz="900" dirty="0" err="1" smtClean="0">
                <a:latin typeface="Times New Roman" panose="02020603050405020304" pitchFamily="18" charset="0"/>
                <a:cs typeface="Times New Roman" panose="02020603050405020304" pitchFamily="18" charset="0"/>
              </a:rPr>
              <a:t>sendSMS</a:t>
            </a:r>
            <a:r>
              <a:rPr lang="en-US" sz="900" dirty="0" smtClean="0">
                <a:latin typeface="Times New Roman" panose="02020603050405020304" pitchFamily="18" charset="0"/>
                <a:cs typeface="Times New Roman" panose="02020603050405020304" pitchFamily="18" charset="0"/>
              </a:rPr>
              <a:t>(String message) {</a:t>
            </a:r>
          </a:p>
          <a:p>
            <a:r>
              <a:rPr lang="en-US" sz="900" dirty="0" smtClean="0">
                <a:latin typeface="Times New Roman" panose="02020603050405020304" pitchFamily="18" charset="0"/>
                <a:cs typeface="Times New Roman" panose="02020603050405020304" pitchFamily="18" charset="0"/>
              </a:rPr>
              <a:t>  // Send SMS using GSM/GPRS module</a:t>
            </a:r>
          </a:p>
          <a:p>
            <a:r>
              <a:rPr lang="en-US" sz="900" dirty="0" smtClean="0">
                <a:latin typeface="Times New Roman" panose="02020603050405020304" pitchFamily="18" charset="0"/>
                <a:cs typeface="Times New Roman" panose="02020603050405020304" pitchFamily="18" charset="0"/>
              </a:rPr>
              <a:t>  </a:t>
            </a:r>
            <a:r>
              <a:rPr lang="en-US" sz="900" dirty="0" err="1" smtClean="0">
                <a:latin typeface="Times New Roman" panose="02020603050405020304" pitchFamily="18" charset="0"/>
                <a:cs typeface="Times New Roman" panose="02020603050405020304" pitchFamily="18" charset="0"/>
              </a:rPr>
              <a:t>gsmSerial.println</a:t>
            </a:r>
            <a:r>
              <a:rPr lang="en-US" sz="900" dirty="0" smtClean="0">
                <a:latin typeface="Times New Roman" panose="02020603050405020304" pitchFamily="18" charset="0"/>
                <a:cs typeface="Times New Roman" panose="02020603050405020304" pitchFamily="18" charset="0"/>
              </a:rPr>
              <a:t>("AT+CMGF=1"); // Set SMS mode to text</a:t>
            </a:r>
          </a:p>
          <a:p>
            <a:r>
              <a:rPr lang="en-US" sz="900" dirty="0" smtClean="0">
                <a:latin typeface="Times New Roman" panose="02020603050405020304" pitchFamily="18" charset="0"/>
                <a:cs typeface="Times New Roman" panose="02020603050405020304" pitchFamily="18" charset="0"/>
              </a:rPr>
              <a:t>  delay(100);</a:t>
            </a:r>
          </a:p>
          <a:p>
            <a:r>
              <a:rPr lang="en-US" sz="900" dirty="0" smtClean="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4587709" y="856649"/>
            <a:ext cx="3695549" cy="4779014"/>
          </a:xfrm>
          <a:prstGeom prst="rect">
            <a:avLst/>
          </a:prstGeom>
        </p:spPr>
      </p:pic>
    </p:spTree>
    <p:extLst>
      <p:ext uri="{BB962C8B-B14F-4D97-AF65-F5344CB8AC3E}">
        <p14:creationId xmlns:p14="http://schemas.microsoft.com/office/powerpoint/2010/main" val="2428947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725388" y="2560321"/>
            <a:ext cx="8190801" cy="1277273"/>
          </a:xfrm>
          <a:prstGeom prst="rect">
            <a:avLst/>
          </a:prstGeom>
          <a:noFill/>
        </p:spPr>
        <p:txBody>
          <a:bodyPr wrap="square" rtlCol="0">
            <a:spAutoFit/>
          </a:bodyPr>
          <a:lstStyle/>
          <a:p>
            <a:r>
              <a:rPr lang="en-US" sz="7700" b="1" i="1" dirty="0" smtClean="0">
                <a:latin typeface="Times New Roman" panose="02020603050405020304" pitchFamily="18" charset="0"/>
                <a:cs typeface="Times New Roman" panose="02020603050405020304" pitchFamily="18" charset="0"/>
              </a:rPr>
              <a:t>Thanking you…!</a:t>
            </a:r>
            <a:endParaRPr lang="en-IN" sz="77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07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 </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668897" y="1363953"/>
            <a:ext cx="7777925" cy="3372077"/>
          </a:xfrm>
          <a:prstGeom prst="rect">
            <a:avLst/>
          </a:prstGeom>
          <a:noFill/>
        </p:spPr>
        <p:txBody>
          <a:bodyPr wrap="square" rtlCol="0">
            <a:spAutoFit/>
          </a:bodyPr>
          <a:lstStyle/>
          <a:p>
            <a:pPr algn="just">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n an edge computing-based manhole cover management system enables real-time monitoring of the status of manhole covers. The IoT sensors can detect changes in the status of the </a:t>
            </a:r>
            <a:r>
              <a:rPr lang="en-US" sz="1600" b="0" i="0" dirty="0" smtClean="0">
                <a:effectLst/>
                <a:latin typeface="Times New Roman" panose="02020603050405020304" pitchFamily="18" charset="0"/>
                <a:cs typeface="Times New Roman" panose="02020603050405020304" pitchFamily="18" charset="0"/>
              </a:rPr>
              <a:t>manhole </a:t>
            </a:r>
            <a:r>
              <a:rPr lang="en-US" sz="1600" b="0" i="0" dirty="0">
                <a:effectLst/>
                <a:latin typeface="Times New Roman" panose="02020603050405020304" pitchFamily="18" charset="0"/>
                <a:cs typeface="Times New Roman" panose="02020603050405020304" pitchFamily="18" charset="0"/>
              </a:rPr>
              <a:t>covers, such as if a cover is open or closed, and send this information to the edge computing system. </a:t>
            </a:r>
          </a:p>
          <a:p>
            <a:pPr algn="just">
              <a:lnSpc>
                <a:spcPct val="150000"/>
              </a:lnSpc>
            </a:pPr>
            <a:r>
              <a:rPr lang="en-US" sz="1600" dirty="0">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This early detection can prevent accidents and reduce the risk of injury to citizens, making cities safer.</a:t>
            </a:r>
          </a:p>
          <a:p>
            <a:pPr algn="just">
              <a:lnSpc>
                <a:spcPct val="150000"/>
              </a:lnSpc>
            </a:pPr>
            <a:r>
              <a:rPr lang="en-US" sz="1600" b="0" i="0" dirty="0">
                <a:effectLst/>
                <a:latin typeface="Times New Roman" panose="02020603050405020304" pitchFamily="18" charset="0"/>
                <a:cs typeface="Times New Roman" panose="02020603050405020304" pitchFamily="18" charset="0"/>
              </a:rPr>
              <a:t>	By analyzing the data collected from sensors and GSM, the system can predict potential failures in manhole covers and generate alerts for preventive maintenance</a:t>
            </a:r>
          </a:p>
          <a:p>
            <a:pPr algn="just">
              <a:lnSpc>
                <a:spcPct val="150000"/>
              </a:lnSpc>
            </a:pPr>
            <a:r>
              <a:rPr lang="en-US" sz="1600" b="0" i="0" dirty="0">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20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 </a:t>
            </a: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87142" y="882570"/>
            <a:ext cx="8248248" cy="5318765"/>
          </a:xfrm>
          <a:prstGeom prst="rect">
            <a:avLst/>
          </a:prstGeom>
          <a:noFill/>
        </p:spPr>
        <p:txBody>
          <a:bodyPr wrap="square" rtlCol="0">
            <a:spAutoFit/>
          </a:bodyPr>
          <a:lstStyle/>
          <a:p>
            <a:pPr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smart city is the future goal to have cleaner and better for the society.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also provides a real-time alert to the relevant authorities, enabling them to take immediate action The proposed system is low cost, low maintenance</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 devices, and artificial intelligence algorithms based real time which alerts the managing station through an email / message when any manhole crosses its threshold values and </a:t>
            </a:r>
            <a:r>
              <a:rPr lang="en-US" sz="1600" dirty="0">
                <a:latin typeface="Times New Roman" panose="02020603050405020304" pitchFamily="18" charset="0"/>
                <a:cs typeface="Times New Roman" panose="02020603050405020304" pitchFamily="18" charset="0"/>
              </a:rPr>
              <a:t>to check whether a manhole cap is open or closed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system reduces the death risk of manual scavengers who clean the underground drainage and also benefits the public.</a:t>
            </a: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b="1"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sz="1800" dirty="0" smtClean="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Arduino, edge-computing, </a:t>
            </a:r>
            <a:r>
              <a:rPr lang="en-IN" sz="1800"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Manhole management, Smart cities, IOT.</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60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01675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1:</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600" b="1" dirty="0">
                <a:latin typeface="Times New Roman" panose="02020603050405020304" pitchFamily="18" charset="0"/>
                <a:cs typeface="Times New Roman" panose="02020603050405020304" pitchFamily="18" charset="0"/>
              </a:rPr>
              <a:t>MANHOLE COVER INTELLIGENT DETECTION AND MANAGEMENT SYSTEM </a:t>
            </a:r>
          </a:p>
          <a:p>
            <a:pPr algn="just"/>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err="1">
                <a:latin typeface="Times New Roman" panose="02020603050405020304" pitchFamily="18" charset="0"/>
                <a:cs typeface="Times New Roman" panose="02020603050405020304" pitchFamily="18" charset="0"/>
              </a:rPr>
              <a:t>Xinru</a:t>
            </a:r>
            <a:r>
              <a:rPr lang="en-IN" sz="1600" dirty="0">
                <a:latin typeface="Times New Roman" panose="02020603050405020304" pitchFamily="18" charset="0"/>
                <a:cs typeface="Times New Roman" panose="02020603050405020304" pitchFamily="18" charset="0"/>
              </a:rPr>
              <a:t> Fu</a:t>
            </a:r>
            <a:endParaRPr lang="en-US" sz="1600" dirty="0">
              <a:latin typeface="Times New Roman" panose="02020603050405020304" pitchFamily="18" charset="0"/>
              <a:cs typeface="Times New Roman" pitchFamily="18" charset="0"/>
            </a:endParaRP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Journal                    :</a:t>
            </a:r>
            <a:r>
              <a:rPr lang="en-IN" sz="1600" dirty="0">
                <a:latin typeface="Times New Roman" panose="02020603050405020304" pitchFamily="18" charset="0"/>
                <a:cs typeface="Times New Roman" panose="02020603050405020304" pitchFamily="18" charset="0"/>
              </a:rPr>
              <a:t>Atlantis Press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Year of Published   : </a:t>
            </a:r>
            <a:r>
              <a:rPr lang="en-IN" sz="1600" dirty="0">
                <a:latin typeface="Times New Roman" panose="02020603050405020304" pitchFamily="18" charset="0"/>
                <a:ea typeface="Calibri" panose="020F0502020204030204" pitchFamily="34" charset="0"/>
                <a:cs typeface="Times New Roman" panose="02020603050405020304" pitchFamily="18" charset="0"/>
              </a:rPr>
              <a:t>2016</a:t>
            </a:r>
          </a:p>
          <a:p>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latin typeface="Times New Roman" panose="02020603050405020304" pitchFamily="18" charset="0"/>
                <a:ea typeface="Calibri" panose="020F0502020204030204" pitchFamily="34" charset="0"/>
                <a:cs typeface="Times New Roman" panose="02020603050405020304" pitchFamily="18" charset="0"/>
              </a:rPr>
              <a:t>DISCRIPTION:  </a:t>
            </a:r>
            <a:r>
              <a:rPr lang="en-US" sz="1600" dirty="0">
                <a:latin typeface="Times New Roman" panose="02020603050405020304" pitchFamily="18" charset="0"/>
                <a:cs typeface="Times New Roman" panose="02020603050405020304" pitchFamily="18" charset="0"/>
              </a:rPr>
              <a:t>In order to avoid the risks that imperfect manhole cover and feature to bring, this paper, aiming at the existing problem of manhole cover, proposed a detectable and maintainable regionalization covers intelligent security management system. Many sensors set up in the manhole cover to real-time monitor its situation, Through MCU、RF Wireless Data Communication Module and upper computer to understand and control manhole cover, this system could monitor the city manhole cover in real time and give an alarm automatically</a:t>
            </a:r>
            <a:r>
              <a:rPr lang="en-US" sz="1600" b="1" dirty="0">
                <a:latin typeface="Times New Roman" panose="02020603050405020304" pitchFamily="18" charset="0"/>
                <a:cs typeface="Times New Roman" panose="02020603050405020304" pitchFamily="18" charset="0"/>
              </a:rPr>
              <a:t>.</a:t>
            </a: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DRAWBACK : </a:t>
            </a:r>
            <a:r>
              <a:rPr lang="en-US" sz="1600" dirty="0">
                <a:latin typeface="Times New Roman" panose="02020603050405020304" pitchFamily="18" charset="0"/>
                <a:cs typeface="Times New Roman" panose="02020603050405020304" pitchFamily="18" charset="0"/>
              </a:rPr>
              <a:t>Can’t able to sent message</a:t>
            </a:r>
            <a:r>
              <a:rPr lang="en-US" sz="1600" dirty="0" smtClean="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9351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755422"/>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2:</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SECURE MANHOLE MONITORING SYSTEM EMPLOYING SENSORS AND GSM TECHNIQUES</a:t>
            </a:r>
          </a:p>
          <a:p>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a:latin typeface="Times New Roman" panose="02020603050405020304" pitchFamily="18" charset="0"/>
                <a:cs typeface="Times New Roman" panose="02020603050405020304" pitchFamily="18" charset="0"/>
              </a:rPr>
              <a:t>Nataraja N, </a:t>
            </a:r>
            <a:r>
              <a:rPr lang="en-IN" sz="1600" dirty="0" err="1">
                <a:latin typeface="Times New Roman" panose="02020603050405020304" pitchFamily="18" charset="0"/>
                <a:cs typeface="Times New Roman" panose="02020603050405020304" pitchFamily="18" charset="0"/>
              </a:rPr>
              <a:t>Amruthavarshini</a:t>
            </a:r>
            <a:r>
              <a:rPr lang="en-IN" sz="1600" dirty="0">
                <a:latin typeface="Times New Roman" panose="02020603050405020304" pitchFamily="18" charset="0"/>
                <a:cs typeface="Times New Roman" panose="02020603050405020304" pitchFamily="18" charset="0"/>
              </a:rPr>
              <a:t> R, Chaitra N L , Jyothi K , </a:t>
            </a:r>
            <a:r>
              <a:rPr lang="en-IN" sz="1600" dirty="0" err="1">
                <a:latin typeface="Times New Roman" panose="02020603050405020304" pitchFamily="18" charset="0"/>
                <a:cs typeface="Times New Roman" panose="02020603050405020304" pitchFamily="18" charset="0"/>
              </a:rPr>
              <a:t>Krupaa</a:t>
            </a:r>
            <a:r>
              <a:rPr lang="en-IN" sz="1600" dirty="0">
                <a:latin typeface="Times New Roman" panose="02020603050405020304" pitchFamily="18" charset="0"/>
                <a:cs typeface="Times New Roman" panose="02020603050405020304" pitchFamily="18" charset="0"/>
              </a:rPr>
              <a:t> N, S </a:t>
            </a:r>
            <a:r>
              <a:rPr lang="en-IN" sz="1600" dirty="0" err="1">
                <a:latin typeface="Times New Roman" panose="02020603050405020304" pitchFamily="18" charset="0"/>
                <a:cs typeface="Times New Roman" panose="02020603050405020304" pitchFamily="18" charset="0"/>
              </a:rPr>
              <a:t>S</a:t>
            </a:r>
            <a:r>
              <a:rPr lang="en-IN" sz="1600" dirty="0">
                <a:latin typeface="Times New Roman" panose="02020603050405020304" pitchFamily="18" charset="0"/>
                <a:cs typeface="Times New Roman" panose="02020603050405020304" pitchFamily="18" charset="0"/>
              </a:rPr>
              <a:t> M </a:t>
            </a:r>
            <a:r>
              <a:rPr lang="en-IN" sz="1600" dirty="0" err="1">
                <a:latin typeface="Times New Roman" panose="02020603050405020304" pitchFamily="18" charset="0"/>
                <a:cs typeface="Times New Roman" panose="02020603050405020304" pitchFamily="18" charset="0"/>
              </a:rPr>
              <a:t>Saqquaf</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ea typeface="Calibri" panose="020F0502020204030204" pitchFamily="34"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IEEE </a:t>
            </a:r>
            <a:r>
              <a:rPr lang="en-US" sz="1600" dirty="0" err="1">
                <a:latin typeface="Times New Roman" panose="02020603050405020304" pitchFamily="18" charset="0"/>
                <a:cs typeface="Times New Roman" panose="02020603050405020304" pitchFamily="18" charset="0"/>
              </a:rPr>
              <a:t>Xplore</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Year of Published: </a:t>
            </a:r>
            <a:r>
              <a:rPr lang="en-IN" sz="1600" dirty="0">
                <a:latin typeface="Times New Roman" panose="02020603050405020304" pitchFamily="18" charset="0"/>
                <a:ea typeface="Calibri" panose="020F0502020204030204" pitchFamily="34" charset="0"/>
                <a:cs typeface="Times New Roman" panose="02020603050405020304" pitchFamily="18" charset="0"/>
              </a:rPr>
              <a:t>2018</a:t>
            </a:r>
          </a:p>
          <a:p>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latin typeface="Times New Roman" panose="02020603050405020304" pitchFamily="18" charset="0"/>
                <a:ea typeface="Calibri" panose="020F0502020204030204" pitchFamily="34" charset="0"/>
                <a:cs typeface="Times New Roman" panose="02020603050405020304" pitchFamily="18" charset="0"/>
              </a:rPr>
              <a:t>DISCRIPTION: </a:t>
            </a:r>
            <a:r>
              <a:rPr lang="en-IN" sz="1600" dirty="0">
                <a:latin typeface="Times New Roman" panose="02020603050405020304" pitchFamily="18" charset="0"/>
                <a:ea typeface="Calibri" panose="020F0502020204030204" pitchFamily="34" charset="0"/>
                <a:cs typeface="Times New Roman" panose="02020603050405020304" pitchFamily="18" charset="0"/>
              </a:rPr>
              <a:t>This Paper </a:t>
            </a:r>
            <a:r>
              <a:rPr lang="en-US" sz="1600" dirty="0">
                <a:latin typeface="Times New Roman" panose="02020603050405020304" pitchFamily="18" charset="0"/>
                <a:cs typeface="Times New Roman" panose="02020603050405020304" pitchFamily="18" charset="0"/>
              </a:rPr>
              <a:t>Opening for manholes due to breakage of manhole cover, manhole explosions are major threat in recent days. Manhole cover opening leads to accidental fall of vehicles, pedestrians leading to accidents or loss of life. Manhole opening detection and alerting is mainly based on detecting the manholes which are opened due to overflow of sewage / rain water during heavy rainfall and alerting. When a manhole opening is detected either due to overflow of sewage water, increase in pressure or temperature, it leads to the breakage of the manhole lids. To avoid such incidents even before it could affect the public, an alerting system is built wherein the buzzer alerts the surrounding and sends the sensed data to the managing authorities using GSM techniques. So, they can take precautionary action to close the manhole considering public safety. </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DRAWBACK : </a:t>
            </a:r>
            <a:r>
              <a:rPr lang="en-US" sz="1600" dirty="0">
                <a:latin typeface="Times New Roman" panose="02020603050405020304" pitchFamily="18" charset="0"/>
                <a:cs typeface="Times New Roman" panose="02020603050405020304" pitchFamily="18" charset="0"/>
              </a:rPr>
              <a:t>Main disadvantage is unable to store maintenance database </a:t>
            </a:r>
            <a:r>
              <a:rPr lang="en-US" sz="1600" dirty="0" smtClean="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 this Project can’t able to track the </a:t>
            </a:r>
            <a:r>
              <a:rPr lang="en-US" sz="1600" dirty="0" err="1" smtClean="0">
                <a:latin typeface="Times New Roman" panose="02020603050405020304" pitchFamily="18" charset="0"/>
                <a:cs typeface="Times New Roman" panose="02020603050405020304" pitchFamily="18" charset="0"/>
              </a:rPr>
              <a:t>perticular</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04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27836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IOT BASED AUTOMATED MANHOLE DETECTION</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err="1">
                <a:latin typeface="Times New Roman" panose="02020603050405020304" pitchFamily="18" charset="0"/>
                <a:cs typeface="Times New Roman" panose="02020603050405020304" pitchFamily="18" charset="0"/>
              </a:rPr>
              <a:t>Dr.T.Menakadevi</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Akash.M</a:t>
            </a:r>
            <a:r>
              <a:rPr lang="en-IN" sz="1600" dirty="0">
                <a:latin typeface="Times New Roman" panose="02020603050405020304" pitchFamily="18" charset="0"/>
                <a:cs typeface="Times New Roman" panose="02020603050405020304" pitchFamily="18" charset="0"/>
              </a:rPr>
              <a:t> , Dilip </a:t>
            </a:r>
            <a:r>
              <a:rPr lang="en-IN" sz="1600" dirty="0" err="1">
                <a:latin typeface="Times New Roman" panose="02020603050405020304" pitchFamily="18" charset="0"/>
                <a:cs typeface="Times New Roman" panose="02020603050405020304" pitchFamily="18" charset="0"/>
              </a:rPr>
              <a:t>kumar.B</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Kannan.M</a:t>
            </a:r>
            <a:r>
              <a:rPr lang="en-IN" sz="1600" dirty="0">
                <a:latin typeface="Times New Roman" panose="02020603050405020304" pitchFamily="18" charset="0"/>
                <a:cs typeface="Times New Roman" panose="02020603050405020304" pitchFamily="18" charset="0"/>
              </a:rPr>
              <a:t> , Chandra </a:t>
            </a:r>
            <a:r>
              <a:rPr lang="en-IN" sz="1600" dirty="0" err="1">
                <a:latin typeface="Times New Roman" panose="02020603050405020304" pitchFamily="18" charset="0"/>
                <a:cs typeface="Times New Roman" panose="02020603050405020304" pitchFamily="18" charset="0"/>
              </a:rPr>
              <a:t>Mohan.S</a:t>
            </a:r>
            <a:r>
              <a:rPr lang="en-IN" sz="1600" dirty="0">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International Research Journal of Engineering and Technology (IRJET) </a:t>
            </a:r>
          </a:p>
          <a:p>
            <a:pP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Year of Published	: </a:t>
            </a:r>
            <a:r>
              <a:rPr lang="en-IN" dirty="0">
                <a:latin typeface="Times New Roman" panose="02020603050405020304" pitchFamily="18" charset="0"/>
                <a:ea typeface="Calibri" panose="020F0502020204030204" pitchFamily="34" charset="0"/>
                <a:cs typeface="Times New Roman" panose="02020603050405020304" pitchFamily="18" charset="0"/>
              </a:rPr>
              <a:t>2021</a:t>
            </a:r>
          </a:p>
          <a:p>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b="1" dirty="0">
                <a:latin typeface="Times New Roman" panose="02020603050405020304" pitchFamily="18" charset="0"/>
                <a:ea typeface="Calibri" panose="020F0502020204030204" pitchFamily="34" charset="0"/>
                <a:cs typeface="Times New Roman" panose="02020603050405020304" pitchFamily="18" charset="0"/>
              </a:rPr>
              <a:t>DISCRIPTION:  </a:t>
            </a:r>
            <a:r>
              <a:rPr lang="en-US" sz="1600" dirty="0">
                <a:latin typeface="Times New Roman" panose="02020603050405020304" pitchFamily="18" charset="0"/>
                <a:cs typeface="Times New Roman" panose="02020603050405020304" pitchFamily="18" charset="0"/>
              </a:rPr>
              <a:t>-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 The proposed system is low cost, low maintenance IoT based real time which alerts the managing station through an email when any manhole crosses its threshold values. </a:t>
            </a: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DRAWBACKS : </a:t>
            </a:r>
            <a:r>
              <a:rPr lang="en-US" sz="1600" dirty="0">
                <a:latin typeface="Times New Roman" panose="02020603050405020304" pitchFamily="18" charset="0"/>
                <a:cs typeface="Times New Roman" panose="02020603050405020304" pitchFamily="18" charset="0"/>
              </a:rPr>
              <a:t>Unable to store maintenance database and manhole  Cover can’t close </a:t>
            </a:r>
            <a:r>
              <a:rPr lang="en-US" sz="1600" dirty="0" smtClean="0">
                <a:latin typeface="Times New Roman" panose="02020603050405020304" pitchFamily="18" charset="0"/>
                <a:cs typeface="Times New Roman" panose="02020603050405020304" pitchFamily="18" charset="0"/>
              </a:rPr>
              <a:t>automatically</a:t>
            </a:r>
          </a:p>
          <a:p>
            <a:pPr algn="just"/>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Need internet access.</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83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74170"/>
            <a:ext cx="7604401"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IDENTIFICATION AND FORMULATION</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660401" y="612735"/>
            <a:ext cx="7544166" cy="5755422"/>
          </a:xfrm>
          <a:prstGeom prst="rect">
            <a:avLst/>
          </a:prstGeom>
          <a:noFill/>
        </p:spPr>
        <p:txBody>
          <a:bodyPr wrap="square" rtlCol="0">
            <a:spAutoFit/>
          </a:bodyPr>
          <a:lstStyle/>
          <a:p>
            <a:pPr lvl="0">
              <a:lnSpc>
                <a:spcPct val="200000"/>
              </a:lnSpc>
            </a:pPr>
            <a:r>
              <a:rPr lang="en-US" sz="1600" b="1" dirty="0" smtClean="0">
                <a:solidFill>
                  <a:schemeClr val="accent6">
                    <a:lumMod val="50000"/>
                  </a:schemeClr>
                </a:solidFill>
                <a:latin typeface="Times New Roman" pitchFamily="18" charset="0"/>
                <a:cs typeface="Times New Roman" pitchFamily="18" charset="0"/>
              </a:rPr>
              <a:t>PROBLEM IDENTIFICATION :</a:t>
            </a:r>
          </a:p>
          <a:p>
            <a:pPr marL="812800" lvl="0" indent="-279400">
              <a:lnSpc>
                <a:spcPct val="200000"/>
              </a:lnSpc>
              <a:buFont typeface="Wingdings" pitchFamily="2" charset="2"/>
              <a:buChar char="Ø"/>
            </a:pPr>
            <a:r>
              <a:rPr lang="en-US" sz="1600" dirty="0" smtClean="0">
                <a:latin typeface="Times New Roman" pitchFamily="18" charset="0"/>
                <a:cs typeface="Times New Roman" pitchFamily="18" charset="0"/>
              </a:rPr>
              <a:t>Need Internet access.</a:t>
            </a:r>
            <a:endParaRPr lang="en-US" sz="1600" dirty="0">
              <a:latin typeface="Times New Roman" pitchFamily="18" charset="0"/>
              <a:cs typeface="Times New Roman" pitchFamily="18" charset="0"/>
            </a:endParaRPr>
          </a:p>
          <a:p>
            <a:pPr marL="812800" lvl="0" indent="-279400">
              <a:lnSpc>
                <a:spcPct val="200000"/>
              </a:lnSpc>
              <a:buFont typeface="Wingdings" pitchFamily="2" charset="2"/>
              <a:buChar char="Ø"/>
            </a:pPr>
            <a:r>
              <a:rPr lang="en-US" sz="1600" dirty="0">
                <a:latin typeface="Times New Roman" pitchFamily="18" charset="0"/>
                <a:cs typeface="Times New Roman" pitchFamily="18" charset="0"/>
              </a:rPr>
              <a:t>All of the maintains data won't be stored in the current system</a:t>
            </a:r>
            <a:r>
              <a:rPr lang="en-US" sz="1600" dirty="0" smtClean="0">
                <a:latin typeface="Times New Roman" pitchFamily="18" charset="0"/>
                <a:cs typeface="Times New Roman" pitchFamily="18" charset="0"/>
              </a:rPr>
              <a:t>.</a:t>
            </a:r>
          </a:p>
          <a:p>
            <a:pPr marL="812800" lvl="0" indent="-279400">
              <a:lnSpc>
                <a:spcPct val="200000"/>
              </a:lnSpc>
              <a:buFont typeface="Wingdings" pitchFamily="2" charset="2"/>
              <a:buChar char="Ø"/>
            </a:pPr>
            <a:r>
              <a:rPr lang="en-US" sz="1600" dirty="0" smtClean="0">
                <a:latin typeface="Times New Roman" pitchFamily="18" charset="0"/>
                <a:cs typeface="Times New Roman" pitchFamily="18" charset="0"/>
              </a:rPr>
              <a:t>There is no flow sensor to detect the flow of water.</a:t>
            </a:r>
            <a:endParaRPr lang="en-US" sz="1600" dirty="0">
              <a:latin typeface="Times New Roman" pitchFamily="18" charset="0"/>
              <a:cs typeface="Times New Roman" pitchFamily="18" charset="0"/>
            </a:endParaRPr>
          </a:p>
          <a:p>
            <a:pPr marL="812800" lvl="0" indent="-279400">
              <a:lnSpc>
                <a:spcPct val="200000"/>
              </a:lnSpc>
              <a:buFont typeface="Wingdings" pitchFamily="2" charset="2"/>
              <a:buChar char="Ø"/>
            </a:pPr>
            <a:r>
              <a:rPr lang="en-US" sz="1600" dirty="0">
                <a:latin typeface="Times New Roman" pitchFamily="18" charset="0"/>
                <a:cs typeface="Times New Roman" pitchFamily="18" charset="0"/>
              </a:rPr>
              <a:t>The flow of manhole waters cannot be detected in any previous papers</a:t>
            </a:r>
            <a:r>
              <a:rPr lang="en-US" sz="1600" dirty="0" smtClean="0">
                <a:latin typeface="Times New Roman" pitchFamily="18" charset="0"/>
                <a:cs typeface="Times New Roman" pitchFamily="18" charset="0"/>
              </a:rPr>
              <a:t>.</a:t>
            </a:r>
          </a:p>
          <a:p>
            <a:pPr lvl="0">
              <a:lnSpc>
                <a:spcPct val="200000"/>
              </a:lnSpc>
            </a:pPr>
            <a:r>
              <a:rPr lang="en-US" sz="1600" b="1" dirty="0" smtClean="0">
                <a:solidFill>
                  <a:schemeClr val="accent6">
                    <a:lumMod val="50000"/>
                  </a:schemeClr>
                </a:solidFill>
                <a:latin typeface="Times New Roman" pitchFamily="18" charset="0"/>
                <a:cs typeface="Times New Roman" pitchFamily="18" charset="0"/>
              </a:rPr>
              <a:t>FORMULATION :</a:t>
            </a:r>
            <a:r>
              <a:rPr lang="en-US" sz="1600" dirty="0" smtClean="0">
                <a:latin typeface="Times New Roman" pitchFamily="18" charset="0"/>
                <a:cs typeface="Times New Roman" pitchFamily="18" charset="0"/>
              </a:rPr>
              <a:t> </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No need of Internet access.</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Edge computing can store the manhole maintenance data.</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Flow of water can be detected </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Blockage of water also detected by flow sensor.</a:t>
            </a:r>
            <a:endParaRPr lang="en-US" sz="1600" dirty="0">
              <a:latin typeface="Times New Roman" pitchFamily="18" charset="0"/>
              <a:cs typeface="Times New Roman" pitchFamily="18" charset="0"/>
            </a:endParaRPr>
          </a:p>
          <a:p>
            <a:pPr marL="285750" lvl="0" indent="-285750">
              <a:lnSpc>
                <a:spcPct val="200000"/>
              </a:lnSpc>
              <a:buFont typeface="Wingdings" panose="05000000000000000000" pitchFamily="2" charset="2"/>
              <a:buChar char="Ø"/>
            </a:pPr>
            <a:endParaRPr lang="en-US" sz="1600" dirty="0">
              <a:latin typeface="Times New Roman" pitchFamily="18" charset="0"/>
              <a:cs typeface="Times New Roman" pitchFamily="18" charset="0"/>
            </a:endParaRPr>
          </a:p>
          <a:p>
            <a:pPr marL="285750" lvl="0" indent="-285750">
              <a:buFont typeface="Wingdings" pitchFamily="2" charset="2"/>
              <a:buChar char="Ø"/>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77456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WORK</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461912" y="903859"/>
            <a:ext cx="8047606" cy="4493538"/>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	</a:t>
            </a:r>
            <a:r>
              <a:rPr lang="en-AU" b="1" dirty="0"/>
              <a:t> </a:t>
            </a:r>
            <a:endParaRPr lang="en-IN" dirty="0"/>
          </a:p>
          <a:p>
            <a:r>
              <a:rPr lang="en-AU" dirty="0" smtClean="0">
                <a:latin typeface="Times New Roman" panose="02020603050405020304" pitchFamily="18" charset="0"/>
                <a:cs typeface="Times New Roman" panose="02020603050405020304" pitchFamily="18" charset="0"/>
              </a:rPr>
              <a:t>	In </a:t>
            </a:r>
            <a:r>
              <a:rPr lang="en-AU" dirty="0">
                <a:latin typeface="Times New Roman" panose="02020603050405020304" pitchFamily="18" charset="0"/>
                <a:cs typeface="Times New Roman" panose="02020603050405020304" pitchFamily="18" charset="0"/>
              </a:rPr>
              <a:t>the proposed method, development of </a:t>
            </a:r>
            <a:r>
              <a:rPr lang="en-AU" dirty="0" err="1">
                <a:latin typeface="Times New Roman" panose="02020603050405020304" pitchFamily="18" charset="0"/>
                <a:cs typeface="Times New Roman" panose="02020603050405020304" pitchFamily="18" charset="0"/>
              </a:rPr>
              <a:t>IoT</a:t>
            </a:r>
            <a:r>
              <a:rPr lang="en-AU" dirty="0">
                <a:latin typeface="Times New Roman" panose="02020603050405020304" pitchFamily="18" charset="0"/>
                <a:cs typeface="Times New Roman" panose="02020603050405020304" pitchFamily="18" charset="0"/>
              </a:rPr>
              <a:t> based drainage and manhole monitoring system is designed. This system monitors temperature, manhole lid position whether it will opened or close. Maximum levels are set and sensors keep monitoring the changing conditions. As the levels reach a maximum set point the sensors detect and send the signal to controller, where it commands the </a:t>
            </a:r>
            <a:r>
              <a:rPr lang="en-AU" dirty="0" err="1">
                <a:latin typeface="Times New Roman" panose="02020603050405020304" pitchFamily="18" charset="0"/>
                <a:cs typeface="Times New Roman" panose="02020603050405020304" pitchFamily="18" charset="0"/>
              </a:rPr>
              <a:t>IoT</a:t>
            </a:r>
            <a:r>
              <a:rPr lang="en-AU" dirty="0">
                <a:latin typeface="Times New Roman" panose="02020603050405020304" pitchFamily="18" charset="0"/>
                <a:cs typeface="Times New Roman" panose="02020603050405020304" pitchFamily="18" charset="0"/>
              </a:rPr>
              <a:t> network to generate alerts to the “Municipal Corporation”. Gas sensor will monitor the toxic gases, Flow sensor will detect the Flow rate of the manhole water, hence the water flow blockage also easily detected. DHT11 sensor will monitor the Temperature and humidity. If any of the sensor data increases greater than threshold value then GSM (Global System for Mobile communication) will send the message to Municipal Corporation and buzzer will give alerts</a:t>
            </a:r>
            <a:r>
              <a:rPr lang="en-AU"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AU" dirty="0" smtClean="0">
                <a:latin typeface="Times New Roman" panose="02020603050405020304" pitchFamily="18" charset="0"/>
                <a:cs typeface="Times New Roman" panose="02020603050405020304" pitchFamily="18" charset="0"/>
              </a:rPr>
              <a:t>	In </a:t>
            </a:r>
            <a:r>
              <a:rPr lang="en-AU" dirty="0">
                <a:latin typeface="Times New Roman" panose="02020603050405020304" pitchFamily="18" charset="0"/>
                <a:cs typeface="Times New Roman" panose="02020603050405020304" pitchFamily="18" charset="0"/>
              </a:rPr>
              <a:t>This proposed solution user doesn’t need to have internet access in his device to get update from this manhole Monitoring &amp; detection system</a:t>
            </a:r>
            <a:endParaRPr lang="en-IN" dirty="0">
              <a:latin typeface="Times New Roman" panose="02020603050405020304" pitchFamily="18" charset="0"/>
              <a:cs typeface="Times New Roman" panose="02020603050405020304" pitchFamily="18" charset="0"/>
            </a:endParaRPr>
          </a:p>
          <a:p>
            <a:pPr lvl="0"/>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798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2326</Words>
  <Application>Microsoft Office PowerPoint</Application>
  <PresentationFormat>On-screen Show (4:3)</PresentationFormat>
  <Paragraphs>335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 Antiqua</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KUMAR V R</dc:creator>
  <cp:lastModifiedBy>Nithish kumar</cp:lastModifiedBy>
  <cp:revision>51</cp:revision>
  <dcterms:modified xsi:type="dcterms:W3CDTF">2023-05-02T03:58:24Z</dcterms:modified>
</cp:coreProperties>
</file>