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8" r:id="rId4"/>
    <p:sldId id="260" r:id="rId5"/>
    <p:sldId id="257" r:id="rId6"/>
    <p:sldId id="261" r:id="rId7"/>
    <p:sldId id="262" r:id="rId8"/>
    <p:sldId id="264" r:id="rId9"/>
    <p:sldId id="265" r:id="rId10"/>
    <p:sldId id="26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740A"/>
    <a:srgbClr val="FF0000"/>
    <a:srgbClr val="BA9D64"/>
    <a:srgbClr val="F94325"/>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6" d="100"/>
          <a:sy n="56" d="100"/>
        </p:scale>
        <p:origin x="150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CC952C-AE9E-4926-B630-629C63A0A00A}" type="datetimeFigureOut">
              <a:rPr lang="en-IN" smtClean="0"/>
              <a:t>20-02-2023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E0CEF5-EFD3-42D0-8600-52FCEA278BD5}" type="slidenum">
              <a:rPr lang="en-IN" smtClean="0"/>
              <a:t>‹#›</a:t>
            </a:fld>
            <a:endParaRPr lang="en-IN"/>
          </a:p>
        </p:txBody>
      </p:sp>
    </p:spTree>
    <p:extLst>
      <p:ext uri="{BB962C8B-B14F-4D97-AF65-F5344CB8AC3E}">
        <p14:creationId xmlns:p14="http://schemas.microsoft.com/office/powerpoint/2010/main" val="3049940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CC952C-AE9E-4926-B630-629C63A0A00A}" type="datetimeFigureOut">
              <a:rPr lang="en-IN" smtClean="0"/>
              <a:t>20-02-2023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E0CEF5-EFD3-42D0-8600-52FCEA278BD5}" type="slidenum">
              <a:rPr lang="en-IN" smtClean="0"/>
              <a:t>‹#›</a:t>
            </a:fld>
            <a:endParaRPr lang="en-IN"/>
          </a:p>
        </p:txBody>
      </p:sp>
    </p:spTree>
    <p:extLst>
      <p:ext uri="{BB962C8B-B14F-4D97-AF65-F5344CB8AC3E}">
        <p14:creationId xmlns:p14="http://schemas.microsoft.com/office/powerpoint/2010/main" val="1502994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CC952C-AE9E-4926-B630-629C63A0A00A}" type="datetimeFigureOut">
              <a:rPr lang="en-IN" smtClean="0"/>
              <a:t>20-02-2023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E0CEF5-EFD3-42D0-8600-52FCEA278BD5}" type="slidenum">
              <a:rPr lang="en-IN" smtClean="0"/>
              <a:t>‹#›</a:t>
            </a:fld>
            <a:endParaRPr lang="en-IN"/>
          </a:p>
        </p:txBody>
      </p:sp>
    </p:spTree>
    <p:extLst>
      <p:ext uri="{BB962C8B-B14F-4D97-AF65-F5344CB8AC3E}">
        <p14:creationId xmlns:p14="http://schemas.microsoft.com/office/powerpoint/2010/main" val="3666776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CC952C-AE9E-4926-B630-629C63A0A00A}" type="datetimeFigureOut">
              <a:rPr lang="en-IN" smtClean="0"/>
              <a:t>20-02-2023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E0CEF5-EFD3-42D0-8600-52FCEA278BD5}" type="slidenum">
              <a:rPr lang="en-IN" smtClean="0"/>
              <a:t>‹#›</a:t>
            </a:fld>
            <a:endParaRPr lang="en-IN"/>
          </a:p>
        </p:txBody>
      </p:sp>
    </p:spTree>
    <p:extLst>
      <p:ext uri="{BB962C8B-B14F-4D97-AF65-F5344CB8AC3E}">
        <p14:creationId xmlns:p14="http://schemas.microsoft.com/office/powerpoint/2010/main" val="3007755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CC952C-AE9E-4926-B630-629C63A0A00A}" type="datetimeFigureOut">
              <a:rPr lang="en-IN" smtClean="0"/>
              <a:t>20-02-2023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E0CEF5-EFD3-42D0-8600-52FCEA278BD5}" type="slidenum">
              <a:rPr lang="en-IN" smtClean="0"/>
              <a:t>‹#›</a:t>
            </a:fld>
            <a:endParaRPr lang="en-IN"/>
          </a:p>
        </p:txBody>
      </p:sp>
    </p:spTree>
    <p:extLst>
      <p:ext uri="{BB962C8B-B14F-4D97-AF65-F5344CB8AC3E}">
        <p14:creationId xmlns:p14="http://schemas.microsoft.com/office/powerpoint/2010/main" val="3755506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CC952C-AE9E-4926-B630-629C63A0A00A}" type="datetimeFigureOut">
              <a:rPr lang="en-IN" smtClean="0"/>
              <a:t>20-02-2023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E0CEF5-EFD3-42D0-8600-52FCEA278BD5}" type="slidenum">
              <a:rPr lang="en-IN" smtClean="0"/>
              <a:t>‹#›</a:t>
            </a:fld>
            <a:endParaRPr lang="en-IN"/>
          </a:p>
        </p:txBody>
      </p:sp>
    </p:spTree>
    <p:extLst>
      <p:ext uri="{BB962C8B-B14F-4D97-AF65-F5344CB8AC3E}">
        <p14:creationId xmlns:p14="http://schemas.microsoft.com/office/powerpoint/2010/main" val="1871849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CC952C-AE9E-4926-B630-629C63A0A00A}" type="datetimeFigureOut">
              <a:rPr lang="en-IN" smtClean="0"/>
              <a:t>20-02-2023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6E0CEF5-EFD3-42D0-8600-52FCEA278BD5}" type="slidenum">
              <a:rPr lang="en-IN" smtClean="0"/>
              <a:t>‹#›</a:t>
            </a:fld>
            <a:endParaRPr lang="en-IN"/>
          </a:p>
        </p:txBody>
      </p:sp>
    </p:spTree>
    <p:extLst>
      <p:ext uri="{BB962C8B-B14F-4D97-AF65-F5344CB8AC3E}">
        <p14:creationId xmlns:p14="http://schemas.microsoft.com/office/powerpoint/2010/main" val="1351497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CC952C-AE9E-4926-B630-629C63A0A00A}" type="datetimeFigureOut">
              <a:rPr lang="en-IN" smtClean="0"/>
              <a:t>20-02-2023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6E0CEF5-EFD3-42D0-8600-52FCEA278BD5}" type="slidenum">
              <a:rPr lang="en-IN" smtClean="0"/>
              <a:t>‹#›</a:t>
            </a:fld>
            <a:endParaRPr lang="en-IN"/>
          </a:p>
        </p:txBody>
      </p:sp>
    </p:spTree>
    <p:extLst>
      <p:ext uri="{BB962C8B-B14F-4D97-AF65-F5344CB8AC3E}">
        <p14:creationId xmlns:p14="http://schemas.microsoft.com/office/powerpoint/2010/main" val="1711671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CC952C-AE9E-4926-B630-629C63A0A00A}" type="datetimeFigureOut">
              <a:rPr lang="en-IN" smtClean="0"/>
              <a:t>20-02-2023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6E0CEF5-EFD3-42D0-8600-52FCEA278BD5}" type="slidenum">
              <a:rPr lang="en-IN" smtClean="0"/>
              <a:t>‹#›</a:t>
            </a:fld>
            <a:endParaRPr lang="en-IN"/>
          </a:p>
        </p:txBody>
      </p:sp>
    </p:spTree>
    <p:extLst>
      <p:ext uri="{BB962C8B-B14F-4D97-AF65-F5344CB8AC3E}">
        <p14:creationId xmlns:p14="http://schemas.microsoft.com/office/powerpoint/2010/main" val="3341423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CC952C-AE9E-4926-B630-629C63A0A00A}" type="datetimeFigureOut">
              <a:rPr lang="en-IN" smtClean="0"/>
              <a:t>20-02-2023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E0CEF5-EFD3-42D0-8600-52FCEA278BD5}" type="slidenum">
              <a:rPr lang="en-IN" smtClean="0"/>
              <a:t>‹#›</a:t>
            </a:fld>
            <a:endParaRPr lang="en-IN"/>
          </a:p>
        </p:txBody>
      </p:sp>
    </p:spTree>
    <p:extLst>
      <p:ext uri="{BB962C8B-B14F-4D97-AF65-F5344CB8AC3E}">
        <p14:creationId xmlns:p14="http://schemas.microsoft.com/office/powerpoint/2010/main" val="392161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CC952C-AE9E-4926-B630-629C63A0A00A}" type="datetimeFigureOut">
              <a:rPr lang="en-IN" smtClean="0"/>
              <a:t>20-02-2023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E0CEF5-EFD3-42D0-8600-52FCEA278BD5}" type="slidenum">
              <a:rPr lang="en-IN" smtClean="0"/>
              <a:t>‹#›</a:t>
            </a:fld>
            <a:endParaRPr lang="en-IN"/>
          </a:p>
        </p:txBody>
      </p:sp>
    </p:spTree>
    <p:extLst>
      <p:ext uri="{BB962C8B-B14F-4D97-AF65-F5344CB8AC3E}">
        <p14:creationId xmlns:p14="http://schemas.microsoft.com/office/powerpoint/2010/main" val="1433189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CC952C-AE9E-4926-B630-629C63A0A00A}" type="datetimeFigureOut">
              <a:rPr lang="en-IN" smtClean="0"/>
              <a:t>20-02-2023</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E0CEF5-EFD3-42D0-8600-52FCEA278BD5}" type="slidenum">
              <a:rPr lang="en-IN" smtClean="0"/>
              <a:t>‹#›</a:t>
            </a:fld>
            <a:endParaRPr lang="en-IN"/>
          </a:p>
        </p:txBody>
      </p:sp>
    </p:spTree>
    <p:extLst>
      <p:ext uri="{BB962C8B-B14F-4D97-AF65-F5344CB8AC3E}">
        <p14:creationId xmlns:p14="http://schemas.microsoft.com/office/powerpoint/2010/main" val="17097610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47053" y="221899"/>
            <a:ext cx="936000" cy="9360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p:blipFill>
        <p:spPr bwMode="auto">
          <a:xfrm>
            <a:off x="679538" y="169057"/>
            <a:ext cx="972000" cy="108574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84584" y="1384493"/>
            <a:ext cx="8429478" cy="584775"/>
          </a:xfrm>
          <a:prstGeom prst="rect">
            <a:avLst/>
          </a:prstGeom>
        </p:spPr>
        <p:txBody>
          <a:bodyPr wrap="square">
            <a:spAutoFit/>
          </a:bodyPr>
          <a:lstStyle/>
          <a:p>
            <a:pPr algn="ctr">
              <a:spcAft>
                <a:spcPts val="0"/>
              </a:spcAft>
              <a:tabLst>
                <a:tab pos="2865755" algn="ctr"/>
                <a:tab pos="5731510" algn="r"/>
              </a:tabLst>
            </a:pPr>
            <a:r>
              <a:rPr lang="en-IN" b="1" dirty="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DEPARTMENT OF ELECTRONICS AND COMMUNICATION ENGINEERING</a:t>
            </a:r>
          </a:p>
          <a:p>
            <a:pPr algn="ctr">
              <a:tabLst>
                <a:tab pos="2865755" algn="ctr"/>
                <a:tab pos="5731510" algn="r"/>
              </a:tabLst>
            </a:pPr>
            <a:r>
              <a:rPr lang="en-IN" sz="1400" b="1" dirty="0">
                <a:solidFill>
                  <a:srgbClr val="C00000"/>
                </a:solidFill>
                <a:effectLst>
                  <a:outerShdw blurRad="38100" dist="38100" dir="2700000" algn="tl">
                    <a:srgbClr val="000000">
                      <a:alpha val="43137"/>
                    </a:srgbClr>
                  </a:outerShdw>
                </a:effectLst>
                <a:latin typeface="Book Antiqua" panose="02040602050305030304" pitchFamily="18" charset="0"/>
                <a:ea typeface="Calibri" panose="020F0502020204030204" pitchFamily="34" charset="0"/>
                <a:cs typeface="Times New Roman" panose="02020603050405020304" pitchFamily="18" charset="0"/>
              </a:rPr>
              <a:t>Accredited by NBA, New Delhi</a:t>
            </a:r>
            <a:endParaRPr lang="en-IN" sz="2800" b="1" dirty="0">
              <a:solidFill>
                <a:srgbClr val="C00000"/>
              </a:solidFill>
              <a:effectLst>
                <a:outerShdw blurRad="38100" dist="38100" dir="2700000" algn="tl">
                  <a:srgbClr val="000000">
                    <a:alpha val="43137"/>
                  </a:srgbClr>
                </a:outerShdw>
              </a:effectLst>
              <a:latin typeface="Book Antiqua" panose="02040602050305030304" pitchFamily="18" charset="0"/>
              <a:ea typeface="Calibri" panose="020F0502020204030204" pitchFamily="34" charset="0"/>
              <a:cs typeface="Times New Roman" panose="02020603050405020304" pitchFamily="18" charset="0"/>
            </a:endParaRPr>
          </a:p>
        </p:txBody>
      </p:sp>
      <p:sp>
        <p:nvSpPr>
          <p:cNvPr id="7" name="Rectangle 6"/>
          <p:cNvSpPr/>
          <p:nvPr/>
        </p:nvSpPr>
        <p:spPr>
          <a:xfrm>
            <a:off x="1668544" y="155324"/>
            <a:ext cx="4694549" cy="1169551"/>
          </a:xfrm>
          <a:prstGeom prst="rect">
            <a:avLst/>
          </a:prstGeom>
        </p:spPr>
        <p:txBody>
          <a:bodyPr wrap="square">
            <a:spAutoFit/>
          </a:bodyPr>
          <a:lstStyle/>
          <a:p>
            <a:pPr>
              <a:spcAft>
                <a:spcPts val="0"/>
              </a:spcAft>
            </a:pPr>
            <a:r>
              <a:rPr lang="en-IN" sz="2000" b="1" dirty="0">
                <a:solidFill>
                  <a:srgbClr val="C00000"/>
                </a:solidFill>
                <a:effectLst>
                  <a:outerShdw blurRad="38100" dist="38100" dir="2700000" algn="tl">
                    <a:srgbClr val="000000">
                      <a:alpha val="43137"/>
                    </a:srgbClr>
                  </a:outerShdw>
                </a:effectLst>
                <a:latin typeface="Book Antiqua" panose="02040602050305030304" pitchFamily="18" charset="0"/>
              </a:rPr>
              <a:t>GRT INSTITUTE OF </a:t>
            </a:r>
            <a:endParaRPr lang="en-IN" sz="1600" b="1" dirty="0">
              <a:solidFill>
                <a:srgbClr val="C00000"/>
              </a:solidFill>
              <a:effectLst>
                <a:outerShdw blurRad="38100" dist="38100" dir="2700000" algn="tl">
                  <a:srgbClr val="000000">
                    <a:alpha val="43137"/>
                  </a:srgbClr>
                </a:outerShdw>
              </a:effectLst>
              <a:latin typeface="Book Antiqua" panose="02040602050305030304" pitchFamily="18" charset="0"/>
            </a:endParaRPr>
          </a:p>
          <a:p>
            <a:pPr>
              <a:spcAft>
                <a:spcPts val="0"/>
              </a:spcAft>
            </a:pPr>
            <a:r>
              <a:rPr lang="en-IN" sz="2000" b="1" dirty="0">
                <a:solidFill>
                  <a:srgbClr val="C00000"/>
                </a:solidFill>
                <a:effectLst>
                  <a:outerShdw blurRad="38100" dist="38100" dir="2700000" algn="tl">
                    <a:srgbClr val="000000">
                      <a:alpha val="43137"/>
                    </a:srgbClr>
                  </a:outerShdw>
                </a:effectLst>
                <a:latin typeface="Book Antiqua" panose="02040602050305030304" pitchFamily="18" charset="0"/>
              </a:rPr>
              <a:t>ENGINEERING AND </a:t>
            </a:r>
            <a:endParaRPr lang="en-IN" sz="1600" b="1" dirty="0">
              <a:solidFill>
                <a:srgbClr val="C00000"/>
              </a:solidFill>
              <a:effectLst>
                <a:outerShdw blurRad="38100" dist="38100" dir="2700000" algn="tl">
                  <a:srgbClr val="000000">
                    <a:alpha val="43137"/>
                  </a:srgbClr>
                </a:outerShdw>
              </a:effectLst>
              <a:latin typeface="Book Antiqua" panose="02040602050305030304" pitchFamily="18" charset="0"/>
            </a:endParaRPr>
          </a:p>
          <a:p>
            <a:pPr>
              <a:spcAft>
                <a:spcPts val="0"/>
              </a:spcAft>
              <a:tabLst>
                <a:tab pos="2865755" algn="ctr"/>
                <a:tab pos="5731510" algn="r"/>
              </a:tabLst>
            </a:pPr>
            <a:r>
              <a:rPr lang="en-IN" sz="2000" b="1" dirty="0">
                <a:solidFill>
                  <a:srgbClr val="C00000"/>
                </a:solidFill>
                <a:effectLst>
                  <a:outerShdw blurRad="38100" dist="38100" dir="2700000" algn="tl">
                    <a:srgbClr val="000000">
                      <a:alpha val="43137"/>
                    </a:srgbClr>
                  </a:outerShdw>
                </a:effectLst>
                <a:latin typeface="Book Antiqua" panose="02040602050305030304" pitchFamily="18" charset="0"/>
              </a:rPr>
              <a:t>TECHNOLOGY, </a:t>
            </a:r>
            <a:r>
              <a:rPr lang="en-IN" sz="1600" b="1" dirty="0">
                <a:solidFill>
                  <a:srgbClr val="C00000"/>
                </a:solidFill>
                <a:effectLst>
                  <a:outerShdw blurRad="38100" dist="38100" dir="2700000" algn="tl">
                    <a:srgbClr val="000000">
                      <a:alpha val="43137"/>
                    </a:srgbClr>
                  </a:outerShdw>
                </a:effectLst>
                <a:latin typeface="Book Antiqua" panose="02040602050305030304" pitchFamily="18" charset="0"/>
              </a:rPr>
              <a:t>TIRUTTANI - 631209</a:t>
            </a:r>
          </a:p>
          <a:p>
            <a:pPr>
              <a:spcAft>
                <a:spcPts val="0"/>
              </a:spcAft>
              <a:tabLst>
                <a:tab pos="2865755" algn="ctr"/>
                <a:tab pos="5731510" algn="r"/>
              </a:tabLst>
            </a:pPr>
            <a:r>
              <a:rPr lang="en-IN" sz="1000" b="1" dirty="0">
                <a:solidFill>
                  <a:srgbClr val="C00000"/>
                </a:solidFill>
                <a:effectLst>
                  <a:outerShdw blurRad="38100" dist="38100" dir="2700000" algn="tl">
                    <a:srgbClr val="000000">
                      <a:alpha val="43137"/>
                    </a:srgbClr>
                  </a:outerShdw>
                </a:effectLst>
                <a:latin typeface="Book Antiqua" panose="02040602050305030304" pitchFamily="18" charset="0"/>
              </a:rPr>
              <a:t>Approved by AICTE, New Delhi Affiliated to Anna University, Chennai</a:t>
            </a:r>
          </a:p>
        </p:txBody>
      </p:sp>
      <p:pic>
        <p:nvPicPr>
          <p:cNvPr id="2052" name="Picture 4" descr="https://upload.wikimedia.org/wikipedia/en/thumb/8/8d/National_Board_of_Accreditation.svg/1200px-National_Board_of_Accreditation.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55488" y="221899"/>
            <a:ext cx="1186055" cy="9360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384584" y="2140210"/>
            <a:ext cx="8429478" cy="707886"/>
          </a:xfrm>
          <a:prstGeom prst="rect">
            <a:avLst/>
          </a:prstGeom>
        </p:spPr>
        <p:txBody>
          <a:bodyPr wrap="square">
            <a:spAutoFit/>
          </a:bodyPr>
          <a:lstStyle/>
          <a:p>
            <a:pPr algn="ctr">
              <a:tabLst>
                <a:tab pos="2865755" algn="ctr"/>
                <a:tab pos="5731510" algn="r"/>
              </a:tabLst>
            </a:pPr>
            <a:r>
              <a:rPr lang="en-US" sz="2000" b="1" dirty="0">
                <a:solidFill>
                  <a:srgbClr val="00206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S</a:t>
            </a:r>
            <a:r>
              <a:rPr lang="en-IN" sz="2000" b="1" dirty="0">
                <a:solidFill>
                  <a:srgbClr val="00206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MART CITIES MANHOLE COVER MANAGEMENT SYSTEM BASED ON IOT EDGE COMPUTING</a:t>
            </a:r>
          </a:p>
        </p:txBody>
      </p:sp>
      <p:cxnSp>
        <p:nvCxnSpPr>
          <p:cNvPr id="9" name="Straight Connector 8"/>
          <p:cNvCxnSpPr/>
          <p:nvPr/>
        </p:nvCxnSpPr>
        <p:spPr>
          <a:xfrm>
            <a:off x="0" y="1375066"/>
            <a:ext cx="9144000" cy="0"/>
          </a:xfrm>
          <a:prstGeom prst="line">
            <a:avLst/>
          </a:prstGeom>
          <a:ln w="63500" cmpd="thickThin">
            <a:solidFill>
              <a:srgbClr val="FF0000"/>
            </a:solidFill>
          </a:ln>
        </p:spPr>
        <p:style>
          <a:lnRef idx="3">
            <a:schemeClr val="accent2"/>
          </a:lnRef>
          <a:fillRef idx="0">
            <a:schemeClr val="accent2"/>
          </a:fillRef>
          <a:effectRef idx="2">
            <a:schemeClr val="accent2"/>
          </a:effectRef>
          <a:fontRef idx="minor">
            <a:schemeClr val="tx1"/>
          </a:fontRef>
        </p:style>
      </p:cxnSp>
      <p:sp>
        <p:nvSpPr>
          <p:cNvPr id="15" name="Rectangle 14"/>
          <p:cNvSpPr/>
          <p:nvPr/>
        </p:nvSpPr>
        <p:spPr>
          <a:xfrm>
            <a:off x="309167" y="3962952"/>
            <a:ext cx="8429478" cy="1077218"/>
          </a:xfrm>
          <a:prstGeom prst="rect">
            <a:avLst/>
          </a:prstGeom>
        </p:spPr>
        <p:txBody>
          <a:bodyPr wrap="square">
            <a:spAutoFit/>
          </a:bodyPr>
          <a:lstStyle/>
          <a:p>
            <a:pPr algn="ctr">
              <a:tabLst>
                <a:tab pos="2865755" algn="ctr"/>
                <a:tab pos="5731510" algn="r"/>
              </a:tabLst>
            </a:pPr>
            <a:r>
              <a:rPr lang="en-IN" sz="1600" b="1" dirty="0">
                <a:solidFill>
                  <a:srgbClr val="C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Present By,</a:t>
            </a:r>
            <a:endParaRPr lang="en-IN" sz="1600" b="1" dirty="0">
              <a:solidFill>
                <a:srgbClr val="C00000"/>
              </a:solidFill>
              <a:effectLst>
                <a:outerShdw blurRad="38100" dist="38100" dir="2700000" algn="tl">
                  <a:srgbClr val="000000">
                    <a:alpha val="43137"/>
                  </a:srgbClr>
                </a:outerShdw>
              </a:effectLst>
              <a:latin typeface="Book Antiqua" panose="02040602050305030304" pitchFamily="18" charset="0"/>
              <a:ea typeface="Calibri" panose="020F0502020204030204" pitchFamily="34" charset="0"/>
              <a:cs typeface="Times New Roman" panose="02020603050405020304" pitchFamily="18" charset="0"/>
            </a:endParaRPr>
          </a:p>
          <a:p>
            <a:pPr algn="ctr">
              <a:spcAft>
                <a:spcPts val="0"/>
              </a:spcAft>
              <a:tabLst>
                <a:tab pos="2865755" algn="ctr"/>
                <a:tab pos="5731510" algn="r"/>
              </a:tabLst>
            </a:pPr>
            <a:r>
              <a:rPr lang="en-IN" sz="1600" b="1" dirty="0">
                <a:solidFill>
                  <a:srgbClr val="17740A"/>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1. HEMANTH R  - 110319106013</a:t>
            </a:r>
          </a:p>
          <a:p>
            <a:pPr algn="ctr">
              <a:tabLst>
                <a:tab pos="2865755" algn="ctr"/>
                <a:tab pos="5731510" algn="r"/>
              </a:tabLst>
            </a:pPr>
            <a:r>
              <a:rPr lang="en-IN" sz="1600" b="1" dirty="0">
                <a:solidFill>
                  <a:srgbClr val="17740A"/>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2. KARTHIK A K  - 110319106016</a:t>
            </a:r>
            <a:endParaRPr lang="en-IN" sz="1600" b="1" dirty="0">
              <a:solidFill>
                <a:srgbClr val="17740A"/>
              </a:solidFill>
              <a:effectLst>
                <a:outerShdw blurRad="38100" dist="38100" dir="2700000" algn="tl">
                  <a:srgbClr val="000000">
                    <a:alpha val="43137"/>
                  </a:srgbClr>
                </a:outerShdw>
              </a:effectLst>
              <a:latin typeface="Book Antiqua" panose="02040602050305030304" pitchFamily="18" charset="0"/>
              <a:ea typeface="Calibri" panose="020F0502020204030204" pitchFamily="34" charset="0"/>
              <a:cs typeface="Times New Roman" panose="02020603050405020304" pitchFamily="18" charset="0"/>
            </a:endParaRPr>
          </a:p>
          <a:p>
            <a:pPr algn="ctr">
              <a:tabLst>
                <a:tab pos="2865755" algn="ctr"/>
                <a:tab pos="5731510" algn="r"/>
              </a:tabLst>
            </a:pPr>
            <a:r>
              <a:rPr lang="en-IN" sz="1600" b="1" dirty="0">
                <a:solidFill>
                  <a:srgbClr val="17740A"/>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3. NITHISH KUMAR V R - 110319106031</a:t>
            </a:r>
          </a:p>
        </p:txBody>
      </p:sp>
      <p:sp>
        <p:nvSpPr>
          <p:cNvPr id="16" name="Rectangle 15"/>
          <p:cNvSpPr/>
          <p:nvPr/>
        </p:nvSpPr>
        <p:spPr>
          <a:xfrm>
            <a:off x="309167" y="3594563"/>
            <a:ext cx="8429478" cy="307777"/>
          </a:xfrm>
          <a:prstGeom prst="rect">
            <a:avLst/>
          </a:prstGeom>
        </p:spPr>
        <p:txBody>
          <a:bodyPr wrap="square">
            <a:spAutoFit/>
          </a:bodyPr>
          <a:lstStyle/>
          <a:p>
            <a:pPr algn="ctr">
              <a:spcAft>
                <a:spcPts val="0"/>
              </a:spcAft>
              <a:tabLst>
                <a:tab pos="2865755" algn="ctr"/>
                <a:tab pos="5731510" algn="r"/>
              </a:tabLst>
            </a:pPr>
            <a:r>
              <a:rPr lang="en-IN" sz="1400" b="1" dirty="0">
                <a:solidFill>
                  <a:srgbClr val="C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Batch No. -  </a:t>
            </a: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11</a:t>
            </a:r>
            <a:endParaRPr lang="en-IN" sz="1400" b="1" dirty="0">
              <a:solidFill>
                <a:srgbClr val="17740A"/>
              </a:solidFill>
              <a:effectLst>
                <a:outerShdw blurRad="38100" dist="38100" dir="2700000" algn="tl">
                  <a:srgbClr val="000000">
                    <a:alpha val="43137"/>
                  </a:srgbClr>
                </a:outerShdw>
              </a:effectLst>
              <a:latin typeface="Book Antiqua" panose="02040602050305030304" pitchFamily="18" charset="0"/>
              <a:ea typeface="Calibri" panose="020F0502020204030204" pitchFamily="34" charset="0"/>
              <a:cs typeface="Times New Roman" panose="02020603050405020304" pitchFamily="18" charset="0"/>
            </a:endParaRPr>
          </a:p>
        </p:txBody>
      </p:sp>
      <p:sp>
        <p:nvSpPr>
          <p:cNvPr id="17" name="Rectangle 16"/>
          <p:cNvSpPr/>
          <p:nvPr/>
        </p:nvSpPr>
        <p:spPr>
          <a:xfrm>
            <a:off x="357261" y="5247195"/>
            <a:ext cx="8429478" cy="954107"/>
          </a:xfrm>
          <a:prstGeom prst="rect">
            <a:avLst/>
          </a:prstGeom>
        </p:spPr>
        <p:txBody>
          <a:bodyPr wrap="square">
            <a:spAutoFit/>
          </a:bodyPr>
          <a:lstStyle/>
          <a:p>
            <a:pPr algn="ctr">
              <a:spcAft>
                <a:spcPts val="0"/>
              </a:spcAft>
              <a:tabLst>
                <a:tab pos="2865755" algn="ctr"/>
                <a:tab pos="5731510" algn="r"/>
              </a:tabLst>
            </a:pPr>
            <a:r>
              <a:rPr lang="en-IN" sz="1400" b="1" dirty="0">
                <a:solidFill>
                  <a:srgbClr val="C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Guided By. </a:t>
            </a:r>
          </a:p>
          <a:p>
            <a:pPr algn="ctr">
              <a:spcAft>
                <a:spcPts val="0"/>
              </a:spcAft>
              <a:tabLst>
                <a:tab pos="2865755" algn="ctr"/>
                <a:tab pos="5731510" algn="r"/>
              </a:tabLst>
            </a:pPr>
            <a:r>
              <a:rPr lang="en-IN" sz="1400" b="1" dirty="0" err="1">
                <a:solidFill>
                  <a:srgbClr val="17740A"/>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Dr.</a:t>
            </a: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P.SIVAKUMAR</a:t>
            </a:r>
          </a:p>
          <a:p>
            <a:pPr algn="ctr">
              <a:spcAft>
                <a:spcPts val="0"/>
              </a:spcAft>
              <a:tabLst>
                <a:tab pos="2865755" algn="ctr"/>
                <a:tab pos="5731510" algn="r"/>
              </a:tabLst>
            </a:pP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Professor </a:t>
            </a:r>
          </a:p>
          <a:p>
            <a:pPr algn="ctr">
              <a:spcAft>
                <a:spcPts val="0"/>
              </a:spcAft>
              <a:tabLst>
                <a:tab pos="2865755" algn="ctr"/>
                <a:tab pos="5731510" algn="r"/>
              </a:tabLst>
            </a:pP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Department of Electronics and Communication Engineering</a:t>
            </a:r>
            <a:endParaRPr lang="en-IN" sz="1400" b="1" dirty="0">
              <a:solidFill>
                <a:srgbClr val="17740A"/>
              </a:solidFill>
              <a:effectLst>
                <a:outerShdw blurRad="38100" dist="38100" dir="2700000" algn="tl">
                  <a:srgbClr val="000000">
                    <a:alpha val="43137"/>
                  </a:srgbClr>
                </a:outerShdw>
              </a:effectLst>
              <a:latin typeface="Book Antiqua" panose="02040602050305030304" pitchFamily="18" charset="0"/>
              <a:ea typeface="Calibri" panose="020F0502020204030204" pitchFamily="34" charset="0"/>
              <a:cs typeface="Times New Roman" panose="02020603050405020304" pitchFamily="18" charset="0"/>
            </a:endParaRPr>
          </a:p>
        </p:txBody>
      </p:sp>
      <p:sp>
        <p:nvSpPr>
          <p:cNvPr id="18" name="Rectangle 17"/>
          <p:cNvSpPr/>
          <p:nvPr/>
        </p:nvSpPr>
        <p:spPr>
          <a:xfrm>
            <a:off x="309167" y="3308139"/>
            <a:ext cx="8429478" cy="338554"/>
          </a:xfrm>
          <a:prstGeom prst="rect">
            <a:avLst/>
          </a:prstGeom>
        </p:spPr>
        <p:txBody>
          <a:bodyPr wrap="square">
            <a:spAutoFit/>
          </a:bodyPr>
          <a:lstStyle/>
          <a:p>
            <a:pPr algn="ctr">
              <a:spcAft>
                <a:spcPts val="0"/>
              </a:spcAft>
              <a:tabLst>
                <a:tab pos="2865755" algn="ctr"/>
                <a:tab pos="5731510" algn="r"/>
              </a:tabLst>
            </a:pPr>
            <a:r>
              <a:rPr lang="en-IN" sz="1600" b="1" dirty="0">
                <a:solidFill>
                  <a:srgbClr val="CC00CC"/>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REVIEW – I (21/02/2023)</a:t>
            </a:r>
            <a:endParaRPr lang="en-IN" sz="1600" b="1" dirty="0">
              <a:solidFill>
                <a:srgbClr val="CC00CC"/>
              </a:solidFill>
              <a:effectLst>
                <a:outerShdw blurRad="38100" dist="38100" dir="2700000" algn="tl">
                  <a:srgbClr val="000000">
                    <a:alpha val="43137"/>
                  </a:srgbClr>
                </a:outerShdw>
              </a:effectLst>
              <a:latin typeface="Book Antiqua" panose="0204060205030503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72210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4753" y="210117"/>
            <a:ext cx="4477732" cy="369332"/>
          </a:xfrm>
          <a:prstGeom prst="rect">
            <a:avLst/>
          </a:prstGeom>
          <a:noFill/>
        </p:spPr>
        <p:txBody>
          <a:bodyPr wrap="square" rtlCol="0">
            <a:spAutoFit/>
          </a:bodyPr>
          <a:lstStyle/>
          <a:p>
            <a:r>
              <a:rPr lang="en-IN"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ABSTRACT </a:t>
            </a:r>
          </a:p>
        </p:txBody>
      </p:sp>
      <p:cxnSp>
        <p:nvCxnSpPr>
          <p:cNvPr id="6" name="Straight Connector 5"/>
          <p:cNvCxnSpPr/>
          <p:nvPr/>
        </p:nvCxnSpPr>
        <p:spPr>
          <a:xfrm>
            <a:off x="188536" y="71046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9" name="TextBox 8"/>
          <p:cNvSpPr txBox="1"/>
          <p:nvPr/>
        </p:nvSpPr>
        <p:spPr>
          <a:xfrm>
            <a:off x="188536" y="763570"/>
            <a:ext cx="8727653" cy="3785652"/>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From this slide onwards you must use this slide format, </a:t>
            </a:r>
          </a:p>
          <a:p>
            <a:r>
              <a:rPr lang="en-IN" sz="1600" b="1" dirty="0">
                <a:latin typeface="Times New Roman" panose="02020603050405020304" pitchFamily="18" charset="0"/>
                <a:cs typeface="Times New Roman" panose="02020603050405020304" pitchFamily="18" charset="0"/>
              </a:rPr>
              <a:t>i.e., Header, Footer and Line must be same colour, same size and same position</a:t>
            </a:r>
          </a:p>
          <a:p>
            <a:endParaRPr lang="en-IN" sz="1600" b="1"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cs typeface="Times New Roman" panose="02020603050405020304" pitchFamily="18" charset="0"/>
              </a:rPr>
              <a:t>Content should be in</a:t>
            </a:r>
          </a:p>
          <a:p>
            <a:pPr>
              <a:tabLst>
                <a:tab pos="1074738" algn="l"/>
              </a:tabLst>
            </a:pPr>
            <a:r>
              <a:rPr lang="en-IN" sz="1600" dirty="0">
                <a:latin typeface="Times New Roman" panose="02020603050405020304" pitchFamily="18" charset="0"/>
                <a:cs typeface="Times New Roman" panose="02020603050405020304" pitchFamily="18" charset="0"/>
              </a:rPr>
              <a:t>– Font	: Times New Roman,</a:t>
            </a:r>
          </a:p>
          <a:p>
            <a:pPr>
              <a:tabLst>
                <a:tab pos="1074738" algn="l"/>
              </a:tabLst>
            </a:pPr>
            <a:r>
              <a:rPr lang="en-IN" sz="1600" dirty="0">
                <a:latin typeface="Times New Roman" panose="02020603050405020304" pitchFamily="18" charset="0"/>
                <a:cs typeface="Times New Roman" panose="02020603050405020304" pitchFamily="18" charset="0"/>
              </a:rPr>
              <a:t>– Font Size 	: 16</a:t>
            </a:r>
          </a:p>
          <a:p>
            <a:pPr>
              <a:tabLst>
                <a:tab pos="1074738" algn="l"/>
              </a:tabLst>
            </a:pPr>
            <a:endParaRPr lang="en-IN" sz="1600" dirty="0">
              <a:latin typeface="Times New Roman" panose="02020603050405020304" pitchFamily="18" charset="0"/>
              <a:cs typeface="Times New Roman" panose="02020603050405020304" pitchFamily="18" charset="0"/>
            </a:endParaRPr>
          </a:p>
          <a:p>
            <a:pPr>
              <a:tabLst>
                <a:tab pos="1074738" algn="l"/>
              </a:tabLst>
            </a:pPr>
            <a:r>
              <a:rPr lang="en-IN" sz="1600" b="1" dirty="0">
                <a:latin typeface="Times New Roman" panose="02020603050405020304" pitchFamily="18" charset="0"/>
                <a:cs typeface="Times New Roman" panose="02020603050405020304" pitchFamily="18" charset="0"/>
              </a:rPr>
              <a:t>Bullets must be </a:t>
            </a:r>
          </a:p>
          <a:p>
            <a:pPr marL="742950" lvl="1" indent="-285750">
              <a:buFont typeface="Wingdings" panose="05000000000000000000" pitchFamily="2" charset="2"/>
              <a:buChar char="Ø"/>
              <a:tabLst>
                <a:tab pos="1074738" algn="l"/>
              </a:tabLst>
            </a:pPr>
            <a:r>
              <a:rPr lang="en-IN" sz="1600" dirty="0">
                <a:latin typeface="Times New Roman" panose="02020603050405020304" pitchFamily="18" charset="0"/>
                <a:cs typeface="Times New Roman" panose="02020603050405020304" pitchFamily="18" charset="0"/>
              </a:rPr>
              <a:t>Line 1</a:t>
            </a:r>
          </a:p>
          <a:p>
            <a:pPr marL="742950" lvl="1" indent="-285750">
              <a:buFont typeface="Wingdings" panose="05000000000000000000" pitchFamily="2" charset="2"/>
              <a:buChar char="Ø"/>
              <a:tabLst>
                <a:tab pos="1074738" algn="l"/>
              </a:tabLst>
            </a:pPr>
            <a:r>
              <a:rPr lang="en-IN" sz="1600" dirty="0">
                <a:latin typeface="Times New Roman" panose="02020603050405020304" pitchFamily="18" charset="0"/>
                <a:cs typeface="Times New Roman" panose="02020603050405020304" pitchFamily="18" charset="0"/>
              </a:rPr>
              <a:t>Line 2</a:t>
            </a:r>
          </a:p>
          <a:p>
            <a:pPr marL="742950" lvl="1" indent="-285750">
              <a:buFont typeface="Wingdings" panose="05000000000000000000" pitchFamily="2" charset="2"/>
              <a:buChar char="Ø"/>
              <a:tabLst>
                <a:tab pos="1074738" algn="l"/>
              </a:tabLst>
            </a:pPr>
            <a:r>
              <a:rPr lang="en-IN" sz="1600" dirty="0">
                <a:latin typeface="Times New Roman" panose="02020603050405020304" pitchFamily="18" charset="0"/>
                <a:cs typeface="Times New Roman" panose="02020603050405020304" pitchFamily="18" charset="0"/>
              </a:rPr>
              <a:t>Line 3</a:t>
            </a:r>
          </a:p>
          <a:p>
            <a:pPr lvl="1">
              <a:tabLst>
                <a:tab pos="1074738" algn="l"/>
              </a:tabLst>
            </a:pPr>
            <a:endParaRPr lang="en-IN" sz="1600" dirty="0">
              <a:latin typeface="Times New Roman" panose="02020603050405020304" pitchFamily="18" charset="0"/>
              <a:cs typeface="Times New Roman" panose="02020603050405020304" pitchFamily="18" charset="0"/>
            </a:endParaRPr>
          </a:p>
          <a:p>
            <a:pPr lvl="1">
              <a:tabLst>
                <a:tab pos="1074738" algn="l"/>
              </a:tabLst>
            </a:pPr>
            <a:endParaRPr lang="en-IN" sz="1600" dirty="0">
              <a:latin typeface="Times New Roman" panose="02020603050405020304" pitchFamily="18" charset="0"/>
              <a:cs typeface="Times New Roman" panose="02020603050405020304" pitchFamily="18" charset="0"/>
            </a:endParaRPr>
          </a:p>
          <a:p>
            <a:pPr lvl="1">
              <a:tabLst>
                <a:tab pos="1074738" algn="l"/>
              </a:tabLst>
            </a:pPr>
            <a:endParaRPr lang="en-IN" sz="1600" dirty="0">
              <a:latin typeface="Times New Roman" panose="02020603050405020304" pitchFamily="18" charset="0"/>
              <a:cs typeface="Times New Roman" panose="02020603050405020304" pitchFamily="18" charset="0"/>
            </a:endParaRPr>
          </a:p>
          <a:p>
            <a:pPr lvl="1">
              <a:tabLst>
                <a:tab pos="1074738" algn="l"/>
              </a:tabLst>
            </a:pPr>
            <a:r>
              <a:rPr lang="en-IN" sz="1600" dirty="0">
                <a:latin typeface="Times New Roman" panose="02020603050405020304" pitchFamily="18" charset="0"/>
                <a:cs typeface="Times New Roman" panose="02020603050405020304" pitchFamily="18" charset="0"/>
              </a:rPr>
              <a:t>Copy this slide for creating next slide</a:t>
            </a:r>
          </a:p>
        </p:txBody>
      </p:sp>
    </p:spTree>
    <p:extLst>
      <p:ext uri="{BB962C8B-B14F-4D97-AF65-F5344CB8AC3E}">
        <p14:creationId xmlns:p14="http://schemas.microsoft.com/office/powerpoint/2010/main" val="1170232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323" y="282999"/>
            <a:ext cx="4532998" cy="369332"/>
          </a:xfrm>
          <a:prstGeom prst="rect">
            <a:avLst/>
          </a:prstGeom>
          <a:noFill/>
        </p:spPr>
        <p:txBody>
          <a:bodyPr wrap="square" rtlCol="0">
            <a:spAutoFit/>
          </a:bodyPr>
          <a:lstStyle/>
          <a:p>
            <a:r>
              <a:rPr lang="en-IN"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ABSTRACT </a:t>
            </a:r>
          </a:p>
        </p:txBody>
      </p:sp>
      <p:cxnSp>
        <p:nvCxnSpPr>
          <p:cNvPr id="6" name="Straight Connector 5"/>
          <p:cNvCxnSpPr/>
          <p:nvPr/>
        </p:nvCxnSpPr>
        <p:spPr>
          <a:xfrm>
            <a:off x="188536" y="83619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9" name="TextBox 8"/>
          <p:cNvSpPr txBox="1"/>
          <p:nvPr/>
        </p:nvSpPr>
        <p:spPr>
          <a:xfrm>
            <a:off x="631401" y="882570"/>
            <a:ext cx="8115300" cy="5278368"/>
          </a:xfrm>
          <a:prstGeom prst="rect">
            <a:avLst/>
          </a:prstGeom>
          <a:noFill/>
        </p:spPr>
        <p:txBody>
          <a:bodyPr wrap="square" rtlCol="0">
            <a:spAutoFit/>
          </a:bodyPr>
          <a:lstStyle/>
          <a:p>
            <a:pPr algn="just">
              <a:lnSpc>
                <a:spcPct val="150000"/>
              </a:lnSpc>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 smart city is the future goal to have cleaner and better amenities for the society. Smart underground infrastructure is an important feature to be considered while implementing a smart city. Drainage system monitoring plays a vital role in keeping the city clean and healthy. Since manual monitoring is incompetent, this leads to slow handling of problems in drainage and consumes more time to solve. To mitigate all these issues, the system using a wireless sensor network, consisting of sensor nodes is designed.</a:t>
            </a:r>
            <a:r>
              <a:rPr lang="en-IN"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system also provides a real-time alert to the relevant authorities, enabling them to take immediate action The proposed system is low cost, low maintenance</a:t>
            </a:r>
            <a:r>
              <a:rPr lang="en-IN"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Internet of Things (IoT) devices, and artificial intelligence algorithms based real time which alerts the managing station through an email when any manhole crosses its threshold values. This system reduces the death risk of manual scavengers who clean the underground drainage and also benefits the public.</a:t>
            </a:r>
          </a:p>
          <a:p>
            <a:pPr algn="just"/>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1800" b="1" dirty="0">
                <a:solidFill>
                  <a:srgbClr val="242424"/>
                </a:solidFill>
                <a:effectLst/>
                <a:latin typeface="Times New Roman" panose="02020603050405020304" pitchFamily="18" charset="0"/>
                <a:ea typeface="Calibri" panose="020F0502020204030204" pitchFamily="34" charset="0"/>
              </a:rPr>
              <a:t>Keywords: </a:t>
            </a:r>
            <a:r>
              <a:rPr lang="en-IN" sz="1800" dirty="0">
                <a:solidFill>
                  <a:srgbClr val="242424"/>
                </a:solidFill>
                <a:effectLst/>
                <a:latin typeface="Times New Roman" panose="02020603050405020304" pitchFamily="18" charset="0"/>
                <a:ea typeface="Calibri" panose="020F0502020204030204" pitchFamily="34" charset="0"/>
              </a:rPr>
              <a:t>Arduino, Manhole management, Smart cities, IOT.</a:t>
            </a:r>
            <a:endParaRPr lang="en-IN" sz="1800" dirty="0">
              <a:solidFill>
                <a:srgbClr val="000000"/>
              </a:solidFill>
              <a:effectLst/>
              <a:latin typeface="Calibri" panose="020F0502020204030204" pitchFamily="34" charset="0"/>
              <a:ea typeface="Calibri" panose="020F0502020204030204" pitchFamily="34" charset="0"/>
            </a:endParaRPr>
          </a:p>
          <a:p>
            <a:pPr algn="just"/>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686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1913" y="169682"/>
            <a:ext cx="4477732" cy="369332"/>
          </a:xfrm>
          <a:prstGeom prst="rect">
            <a:avLst/>
          </a:prstGeom>
          <a:noFill/>
        </p:spPr>
        <p:txBody>
          <a:bodyPr wrap="square" rtlCol="0">
            <a:spAutoFit/>
          </a:bodyPr>
          <a:lstStyle/>
          <a:p>
            <a:r>
              <a:rPr lang="en-IN"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EXISTING SYSTEM  </a:t>
            </a:r>
          </a:p>
        </p:txBody>
      </p:sp>
      <p:cxnSp>
        <p:nvCxnSpPr>
          <p:cNvPr id="6" name="Straight Connector 5"/>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9" name="TextBox 8"/>
          <p:cNvSpPr txBox="1"/>
          <p:nvPr/>
        </p:nvSpPr>
        <p:spPr>
          <a:xfrm>
            <a:off x="188536" y="763570"/>
            <a:ext cx="8727653" cy="4110741"/>
          </a:xfrm>
          <a:prstGeom prst="rect">
            <a:avLst/>
          </a:prstGeom>
          <a:noFill/>
        </p:spPr>
        <p:txBody>
          <a:bodyPr wrap="square" rtlCol="0">
            <a:spAutoFit/>
          </a:bodyPr>
          <a:lstStyle/>
          <a:p>
            <a:pPr algn="just">
              <a:lnSpc>
                <a:spcPct val="150000"/>
              </a:lnSpc>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Today's drainage systems is not high-tech. So whenever there is blockage it is difficult to figure out the exact location of the blockage. Also, early alerts of the blockage are not received. Hence detection and repairing of the blockage become time consuming. </a:t>
            </a:r>
          </a:p>
          <a:p>
            <a:pPr algn="just">
              <a:lnSpc>
                <a:spcPct val="150000"/>
              </a:lnSpc>
            </a:pP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It becomes very inconvenient to handle the situation when pipes are blocked completely and garbage cleaning. Due to such failure of drainage line and overflow of garbage people face a lot of problems. </a:t>
            </a:r>
          </a:p>
          <a:p>
            <a:pPr algn="just">
              <a:lnSpc>
                <a:spcPct val="150000"/>
              </a:lnSpc>
            </a:pPr>
            <a:r>
              <a:rPr lang="en-US" sz="1600" b="0" i="0" dirty="0">
                <a:latin typeface="Times New Roman" panose="02020603050405020304" pitchFamily="18" charset="0"/>
                <a:ea typeface="Calibri" panose="020F0502020204030204" pitchFamily="34" charset="0"/>
                <a:cs typeface="Times New Roman" panose="02020603050405020304" pitchFamily="18" charset="0"/>
              </a:rPr>
              <a:t>	</a:t>
            </a:r>
            <a:r>
              <a:rPr lang="en-US" sz="1600" b="0" i="0" dirty="0">
                <a:effectLst/>
                <a:latin typeface="Times New Roman" panose="02020603050405020304" pitchFamily="18" charset="0"/>
                <a:cs typeface="Times New Roman" panose="02020603050405020304" pitchFamily="18" charset="0"/>
              </a:rPr>
              <a:t>The existing system also lacks real-time data and insights that could be useful in optimizing city services such as traffic management, waste management, and public safety. With the IoT Edge-Computing-based system, city officials can use the data collected by the sensors to monitor and improve city services.</a:t>
            </a:r>
          </a:p>
          <a:p>
            <a:pPr algn="just">
              <a:lnSpc>
                <a:spcPct val="150000"/>
              </a:lnSpc>
              <a:spcAft>
                <a:spcPts val="800"/>
              </a:spcAft>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93776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1913" y="169682"/>
            <a:ext cx="4477732" cy="369332"/>
          </a:xfrm>
          <a:prstGeom prst="rect">
            <a:avLst/>
          </a:prstGeom>
          <a:noFill/>
        </p:spPr>
        <p:txBody>
          <a:bodyPr wrap="square" rtlCol="0">
            <a:spAutoFit/>
          </a:bodyPr>
          <a:lstStyle/>
          <a:p>
            <a:r>
              <a:rPr lang="en-IN"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PROPOSED STATEMENT  </a:t>
            </a:r>
          </a:p>
        </p:txBody>
      </p:sp>
      <p:cxnSp>
        <p:nvCxnSpPr>
          <p:cNvPr id="6" name="Straight Connector 5"/>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9" name="TextBox 8"/>
          <p:cNvSpPr txBox="1"/>
          <p:nvPr/>
        </p:nvSpPr>
        <p:spPr>
          <a:xfrm>
            <a:off x="551073" y="739069"/>
            <a:ext cx="8112867" cy="4110741"/>
          </a:xfrm>
          <a:prstGeom prst="rect">
            <a:avLst/>
          </a:prstGeom>
          <a:noFill/>
        </p:spPr>
        <p:txBody>
          <a:bodyPr wrap="square" rtlCol="0">
            <a:spAutoFit/>
          </a:bodyPr>
          <a:lstStyle/>
          <a:p>
            <a:pPr algn="just">
              <a:lnSpc>
                <a:spcPct val="150000"/>
              </a:lnSpc>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In the proposed method we are using Ultrasonic sensor to detect the level of manhole water. By using flow sensor, we can monitor the flow of the water. The IR will detect the whether the manhole cap presented or not. DHT11 is used to monitor the monitor the temperature and humidity. If any of the sensors data increases greater than threshold then GSM will send the message to the authorities. The data will be displayed on LCD also the data will upload to the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thingspeak</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server through GSM. </a:t>
            </a:r>
          </a:p>
          <a:p>
            <a:pPr algn="just">
              <a:lnSpc>
                <a:spcPct val="150000"/>
              </a:lnSpc>
            </a:pP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b="0" i="0" dirty="0">
                <a:effectLst/>
                <a:latin typeface="Times New Roman" panose="02020603050405020304" pitchFamily="18" charset="0"/>
                <a:cs typeface="Times New Roman" panose="02020603050405020304" pitchFamily="18" charset="0"/>
              </a:rPr>
              <a:t>The system will also allow for more efficient maintenance of manhole covers, as city workers can focus their efforts on areas that require attention. With sensors that can detect when a cover needs cleaning or maintenance, city officials can develop proactive maintenance strategies and save time and resources.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1374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4753" y="210117"/>
            <a:ext cx="4477732" cy="369332"/>
          </a:xfrm>
          <a:prstGeom prst="rect">
            <a:avLst/>
          </a:prstGeom>
          <a:noFill/>
        </p:spPr>
        <p:txBody>
          <a:bodyPr wrap="square" rtlCol="0">
            <a:spAutoFit/>
          </a:bodyPr>
          <a:lstStyle/>
          <a:p>
            <a:r>
              <a:rPr lang="en-IN"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ADVANTAGE </a:t>
            </a:r>
          </a:p>
        </p:txBody>
      </p:sp>
      <p:cxnSp>
        <p:nvCxnSpPr>
          <p:cNvPr id="6" name="Straight Connector 5"/>
          <p:cNvCxnSpPr/>
          <p:nvPr/>
        </p:nvCxnSpPr>
        <p:spPr>
          <a:xfrm>
            <a:off x="188536" y="71046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9" name="TextBox 8"/>
          <p:cNvSpPr txBox="1"/>
          <p:nvPr/>
        </p:nvSpPr>
        <p:spPr>
          <a:xfrm>
            <a:off x="628650" y="763570"/>
            <a:ext cx="8287539" cy="3741409"/>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IN" sz="1600" b="0" i="0" dirty="0">
                <a:effectLst/>
                <a:latin typeface="Times New Roman" panose="02020603050405020304" pitchFamily="18" charset="0"/>
                <a:cs typeface="Times New Roman" panose="02020603050405020304" pitchFamily="18" charset="0"/>
              </a:rPr>
              <a:t>Improved safety</a:t>
            </a:r>
          </a:p>
          <a:p>
            <a:pPr marL="285750" indent="-285750">
              <a:lnSpc>
                <a:spcPct val="150000"/>
              </a:lnSpc>
              <a:buFont typeface="Wingdings" panose="05000000000000000000" pitchFamily="2" charset="2"/>
              <a:buChar char="Ø"/>
            </a:pPr>
            <a:r>
              <a:rPr lang="en-IN" sz="1600" b="0" i="0" dirty="0">
                <a:effectLst/>
                <a:latin typeface="Times New Roman" panose="02020603050405020304" pitchFamily="18" charset="0"/>
                <a:cs typeface="Times New Roman" panose="02020603050405020304" pitchFamily="18" charset="0"/>
              </a:rPr>
              <a:t>More efficient maintenance</a:t>
            </a:r>
            <a:endParaRPr lang="en-IN" sz="16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IN" sz="1600" b="0" i="0" dirty="0">
                <a:effectLst/>
                <a:latin typeface="Times New Roman" panose="02020603050405020304" pitchFamily="18" charset="0"/>
                <a:cs typeface="Times New Roman" panose="02020603050405020304" pitchFamily="18" charset="0"/>
              </a:rPr>
              <a:t>Real-time insights:</a:t>
            </a:r>
          </a:p>
          <a:p>
            <a:pPr marL="285750" indent="-285750">
              <a:lnSpc>
                <a:spcPct val="150000"/>
              </a:lnSpc>
              <a:buFont typeface="Wingdings" panose="05000000000000000000" pitchFamily="2" charset="2"/>
              <a:buChar char="Ø"/>
            </a:pPr>
            <a:r>
              <a:rPr lang="en-IN" sz="1600" b="0" i="0" dirty="0">
                <a:effectLst/>
                <a:latin typeface="Times New Roman" panose="02020603050405020304" pitchFamily="18" charset="0"/>
                <a:cs typeface="Times New Roman" panose="02020603050405020304" pitchFamily="18" charset="0"/>
              </a:rPr>
              <a:t>Real-time insights:</a:t>
            </a:r>
            <a:endParaRPr lang="en-IN" sz="16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a:t>
            </a:r>
            <a:r>
              <a:rPr lang="en-US" sz="1600" b="0" i="0" dirty="0">
                <a:effectLst/>
                <a:latin typeface="Times New Roman" panose="02020603050405020304" pitchFamily="18" charset="0"/>
                <a:cs typeface="Times New Roman" panose="02020603050405020304" pitchFamily="18" charset="0"/>
              </a:rPr>
              <a:t>mprove the overall sustainability of urban areas.</a:t>
            </a:r>
            <a:endParaRPr lang="en-IN" sz="1600" b="0" i="0" dirty="0">
              <a:effectLst/>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endParaRPr lang="en-IN" sz="1600" dirty="0">
              <a:latin typeface="Times New Roman" panose="02020603050405020304" pitchFamily="18" charset="0"/>
              <a:cs typeface="Times New Roman" panose="02020603050405020304" pitchFamily="18" charset="0"/>
            </a:endParaRPr>
          </a:p>
          <a:p>
            <a:pPr>
              <a:lnSpc>
                <a:spcPct val="150000"/>
              </a:lnSpc>
            </a:pPr>
            <a:endParaRPr lang="en-IN" sz="1600" dirty="0">
              <a:latin typeface="Times New Roman" panose="02020603050405020304" pitchFamily="18" charset="0"/>
              <a:cs typeface="Times New Roman" panose="02020603050405020304" pitchFamily="18" charset="0"/>
            </a:endParaRPr>
          </a:p>
          <a:p>
            <a:pPr algn="just">
              <a:lnSpc>
                <a:spcPct val="150000"/>
              </a:lnSpc>
            </a:pPr>
            <a:r>
              <a:rPr lang="en-US" sz="1600" b="0" i="0" dirty="0">
                <a:effectLst/>
                <a:latin typeface="Times New Roman" panose="02020603050405020304" pitchFamily="18" charset="0"/>
                <a:cs typeface="Times New Roman" panose="02020603050405020304" pitchFamily="18" charset="0"/>
              </a:rPr>
              <a:t>	Overall, the Smart Cities Manhole Cover Management System based on IoT Edge-Computing provides several advantages that can help cities become more efficient, safer, and more sustainable, while reducing costs and improving the quality of life for residents.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4680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4753" y="210117"/>
            <a:ext cx="4477732" cy="369332"/>
          </a:xfrm>
          <a:prstGeom prst="rect">
            <a:avLst/>
          </a:prstGeom>
          <a:noFill/>
        </p:spPr>
        <p:txBody>
          <a:bodyPr wrap="square" rtlCol="0">
            <a:spAutoFit/>
          </a:bodyPr>
          <a:lstStyle/>
          <a:p>
            <a:r>
              <a:rPr lang="en-IN"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BLOCK</a:t>
            </a:r>
            <a:r>
              <a:rPr lang="en-IN" sz="12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DIAGRAM</a:t>
            </a:r>
            <a:r>
              <a:rPr lang="en-IN" sz="12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p:txBody>
      </p:sp>
      <p:cxnSp>
        <p:nvCxnSpPr>
          <p:cNvPr id="6" name="Straight Connector 5"/>
          <p:cNvCxnSpPr/>
          <p:nvPr/>
        </p:nvCxnSpPr>
        <p:spPr>
          <a:xfrm>
            <a:off x="188536" y="71046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276999"/>
          </a:xfrm>
          <a:prstGeom prst="rect">
            <a:avLst/>
          </a:prstGeom>
          <a:noFill/>
        </p:spPr>
        <p:txBody>
          <a:bodyPr wrap="square" rtlCol="0">
            <a:spAutoFit/>
          </a:bodyPr>
          <a:lstStyle/>
          <a:p>
            <a:pPr algn="r"/>
            <a:r>
              <a:rPr lang="en-IN" sz="12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10" name="Oval 9">
            <a:extLst>
              <a:ext uri="{FF2B5EF4-FFF2-40B4-BE49-F238E27FC236}">
                <a16:creationId xmlns:a16="http://schemas.microsoft.com/office/drawing/2014/main" id="{A379E32F-2EF1-AA9F-6BBA-B3DB1EF542FD}"/>
              </a:ext>
            </a:extLst>
          </p:cNvPr>
          <p:cNvSpPr/>
          <p:nvPr/>
        </p:nvSpPr>
        <p:spPr>
          <a:xfrm>
            <a:off x="3406141" y="2122232"/>
            <a:ext cx="1874520" cy="2883191"/>
          </a:xfrm>
          <a:prstGeom prst="ellipse">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Node MCU</a:t>
            </a:r>
            <a:endParaRPr lang="en-IN" dirty="0">
              <a:latin typeface="Times New Roman" panose="02020603050405020304" pitchFamily="18" charset="0"/>
              <a:cs typeface="Times New Roman" panose="02020603050405020304" pitchFamily="18" charset="0"/>
            </a:endParaRPr>
          </a:p>
        </p:txBody>
      </p:sp>
      <p:sp>
        <p:nvSpPr>
          <p:cNvPr id="11" name="Arrow: Pentagon 10">
            <a:extLst>
              <a:ext uri="{FF2B5EF4-FFF2-40B4-BE49-F238E27FC236}">
                <a16:creationId xmlns:a16="http://schemas.microsoft.com/office/drawing/2014/main" id="{FD5E0CF9-4466-E590-3459-9CAE9E4C9549}"/>
              </a:ext>
            </a:extLst>
          </p:cNvPr>
          <p:cNvSpPr/>
          <p:nvPr/>
        </p:nvSpPr>
        <p:spPr>
          <a:xfrm>
            <a:off x="461912" y="1699343"/>
            <a:ext cx="1881238" cy="483486"/>
          </a:xfrm>
          <a:prstGeom prst="homePlate">
            <a:avLst>
              <a:gd name="adj" fmla="val 106738"/>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IR Sensor</a:t>
            </a:r>
            <a:endParaRPr lang="en-IN" sz="1200" dirty="0">
              <a:latin typeface="Times New Roman" panose="02020603050405020304" pitchFamily="18" charset="0"/>
              <a:cs typeface="Times New Roman" panose="02020603050405020304" pitchFamily="18" charset="0"/>
            </a:endParaRPr>
          </a:p>
        </p:txBody>
      </p:sp>
      <p:sp>
        <p:nvSpPr>
          <p:cNvPr id="15" name="Arrow: Pentagon 14">
            <a:extLst>
              <a:ext uri="{FF2B5EF4-FFF2-40B4-BE49-F238E27FC236}">
                <a16:creationId xmlns:a16="http://schemas.microsoft.com/office/drawing/2014/main" id="{13EAFBF4-8F42-283B-3422-2A39FFC334A4}"/>
              </a:ext>
            </a:extLst>
          </p:cNvPr>
          <p:cNvSpPr/>
          <p:nvPr/>
        </p:nvSpPr>
        <p:spPr>
          <a:xfrm>
            <a:off x="461912" y="2576312"/>
            <a:ext cx="1881238" cy="483486"/>
          </a:xfrm>
          <a:prstGeom prst="homePlate">
            <a:avLst>
              <a:gd name="adj" fmla="val 106738"/>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DHT11 Sensor</a:t>
            </a:r>
            <a:endParaRPr lang="en-IN" sz="1200" dirty="0">
              <a:latin typeface="Times New Roman" panose="02020603050405020304" pitchFamily="18" charset="0"/>
              <a:cs typeface="Times New Roman" panose="02020603050405020304" pitchFamily="18" charset="0"/>
            </a:endParaRPr>
          </a:p>
        </p:txBody>
      </p:sp>
      <p:sp>
        <p:nvSpPr>
          <p:cNvPr id="16" name="Arrow: Pentagon 15">
            <a:extLst>
              <a:ext uri="{FF2B5EF4-FFF2-40B4-BE49-F238E27FC236}">
                <a16:creationId xmlns:a16="http://schemas.microsoft.com/office/drawing/2014/main" id="{AABC3C00-9E29-65C5-76BD-C853391F3762}"/>
              </a:ext>
            </a:extLst>
          </p:cNvPr>
          <p:cNvSpPr/>
          <p:nvPr/>
        </p:nvSpPr>
        <p:spPr>
          <a:xfrm>
            <a:off x="461912" y="3873016"/>
            <a:ext cx="1881238" cy="483486"/>
          </a:xfrm>
          <a:prstGeom prst="homePlate">
            <a:avLst>
              <a:gd name="adj" fmla="val 106738"/>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Flow sensor </a:t>
            </a:r>
            <a:endParaRPr lang="en-IN" sz="1200" dirty="0">
              <a:latin typeface="Times New Roman" panose="02020603050405020304" pitchFamily="18" charset="0"/>
              <a:cs typeface="Times New Roman" panose="02020603050405020304" pitchFamily="18" charset="0"/>
            </a:endParaRPr>
          </a:p>
        </p:txBody>
      </p:sp>
      <p:sp>
        <p:nvSpPr>
          <p:cNvPr id="17" name="Arrow: Pentagon 16">
            <a:extLst>
              <a:ext uri="{FF2B5EF4-FFF2-40B4-BE49-F238E27FC236}">
                <a16:creationId xmlns:a16="http://schemas.microsoft.com/office/drawing/2014/main" id="{4EA47B30-E399-BE1D-B055-72525F0AE3A1}"/>
              </a:ext>
            </a:extLst>
          </p:cNvPr>
          <p:cNvSpPr/>
          <p:nvPr/>
        </p:nvSpPr>
        <p:spPr>
          <a:xfrm>
            <a:off x="461912" y="4871575"/>
            <a:ext cx="1881238" cy="483486"/>
          </a:xfrm>
          <a:prstGeom prst="homePlate">
            <a:avLst>
              <a:gd name="adj" fmla="val 106738"/>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Times New Roman" panose="02020603050405020304" pitchFamily="18" charset="0"/>
              <a:cs typeface="Times New Roman" panose="02020603050405020304" pitchFamily="18" charset="0"/>
            </a:endParaRPr>
          </a:p>
          <a:p>
            <a:pPr algn="ctr"/>
            <a:r>
              <a:rPr lang="en-US" sz="1200" dirty="0">
                <a:latin typeface="Times New Roman" panose="02020603050405020304" pitchFamily="18" charset="0"/>
                <a:cs typeface="Times New Roman" panose="02020603050405020304" pitchFamily="18" charset="0"/>
              </a:rPr>
              <a:t>Ultrasonic SENSOR</a:t>
            </a:r>
            <a:endParaRPr lang="en-IN" sz="1200" dirty="0">
              <a:latin typeface="Times New Roman" panose="02020603050405020304" pitchFamily="18" charset="0"/>
              <a:cs typeface="Times New Roman" panose="02020603050405020304" pitchFamily="18" charset="0"/>
            </a:endParaRPr>
          </a:p>
          <a:p>
            <a:pPr algn="ctr"/>
            <a:endParaRPr lang="en-IN" sz="1200" dirty="0">
              <a:latin typeface="Times New Roman" panose="02020603050405020304" pitchFamily="18" charset="0"/>
              <a:cs typeface="Times New Roman" panose="02020603050405020304" pitchFamily="18" charset="0"/>
            </a:endParaRPr>
          </a:p>
        </p:txBody>
      </p:sp>
      <p:cxnSp>
        <p:nvCxnSpPr>
          <p:cNvPr id="25" name="Straight Arrow Connector 24">
            <a:extLst>
              <a:ext uri="{FF2B5EF4-FFF2-40B4-BE49-F238E27FC236}">
                <a16:creationId xmlns:a16="http://schemas.microsoft.com/office/drawing/2014/main" id="{09DA8628-FDFD-4B1A-5EA8-6F24C30D597E}"/>
              </a:ext>
            </a:extLst>
          </p:cNvPr>
          <p:cNvCxnSpPr>
            <a:cxnSpLocks/>
          </p:cNvCxnSpPr>
          <p:nvPr/>
        </p:nvCxnSpPr>
        <p:spPr>
          <a:xfrm>
            <a:off x="2343150" y="1952516"/>
            <a:ext cx="1337508" cy="603380"/>
          </a:xfrm>
          <a:prstGeom prst="straightConnector1">
            <a:avLst/>
          </a:prstGeom>
          <a:ln>
            <a:solidFill>
              <a:srgbClr val="0070C0"/>
            </a:solidFill>
            <a:tailEnd type="triangle"/>
          </a:ln>
          <a:effectLst>
            <a:outerShdw blurRad="50800" dist="38100" dir="16200000"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2198ACED-60ED-8B13-8595-55E6C5AC146D}"/>
              </a:ext>
            </a:extLst>
          </p:cNvPr>
          <p:cNvCxnSpPr>
            <a:cxnSpLocks/>
            <a:stCxn id="15" idx="3"/>
          </p:cNvCxnSpPr>
          <p:nvPr/>
        </p:nvCxnSpPr>
        <p:spPr>
          <a:xfrm>
            <a:off x="2343150" y="2818055"/>
            <a:ext cx="1062991" cy="411459"/>
          </a:xfrm>
          <a:prstGeom prst="straightConnector1">
            <a:avLst/>
          </a:prstGeom>
          <a:ln>
            <a:solidFill>
              <a:srgbClr val="0070C0"/>
            </a:solidFill>
            <a:tailEnd type="triangle"/>
          </a:ln>
          <a:effectLst>
            <a:outerShdw blurRad="50800" dist="38100" dir="16200000"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02554D90-B9C4-B7A7-5994-5D7A0C3091E9}"/>
              </a:ext>
            </a:extLst>
          </p:cNvPr>
          <p:cNvCxnSpPr>
            <a:cxnSpLocks/>
            <a:stCxn id="16" idx="3"/>
          </p:cNvCxnSpPr>
          <p:nvPr/>
        </p:nvCxnSpPr>
        <p:spPr>
          <a:xfrm flipV="1">
            <a:off x="2343150" y="3827785"/>
            <a:ext cx="1062991" cy="286974"/>
          </a:xfrm>
          <a:prstGeom prst="straightConnector1">
            <a:avLst/>
          </a:prstGeom>
          <a:ln>
            <a:solidFill>
              <a:srgbClr val="0070C0"/>
            </a:solidFill>
            <a:tailEnd type="triangle"/>
          </a:ln>
          <a:effectLst>
            <a:outerShdw blurRad="50800" dist="38100" dir="16200000"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930828A1-7DF9-15DC-4C6E-49DE428E0299}"/>
              </a:ext>
            </a:extLst>
          </p:cNvPr>
          <p:cNvCxnSpPr>
            <a:cxnSpLocks/>
            <a:stCxn id="17" idx="3"/>
            <a:endCxn id="10" idx="3"/>
          </p:cNvCxnSpPr>
          <p:nvPr/>
        </p:nvCxnSpPr>
        <p:spPr>
          <a:xfrm flipV="1">
            <a:off x="2343150" y="4583189"/>
            <a:ext cx="1337508" cy="530129"/>
          </a:xfrm>
          <a:prstGeom prst="straightConnector1">
            <a:avLst/>
          </a:prstGeom>
          <a:ln>
            <a:solidFill>
              <a:srgbClr val="0070C0"/>
            </a:solidFill>
            <a:tailEnd type="triangle"/>
          </a:ln>
          <a:effectLst>
            <a:outerShdw blurRad="50800" dist="38100" dir="16200000"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38" name="Flowchart: Alternate Process 37">
            <a:extLst>
              <a:ext uri="{FF2B5EF4-FFF2-40B4-BE49-F238E27FC236}">
                <a16:creationId xmlns:a16="http://schemas.microsoft.com/office/drawing/2014/main" id="{C1E9A67E-FA70-8360-CDEB-1174E49F633D}"/>
              </a:ext>
            </a:extLst>
          </p:cNvPr>
          <p:cNvSpPr/>
          <p:nvPr/>
        </p:nvSpPr>
        <p:spPr>
          <a:xfrm>
            <a:off x="3531871" y="1036189"/>
            <a:ext cx="1623059" cy="498287"/>
          </a:xfrm>
          <a:prstGeom prst="flowChartAlternateProcess">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Power supply</a:t>
            </a:r>
            <a:endParaRPr lang="en-IN" dirty="0">
              <a:latin typeface="Times New Roman" panose="02020603050405020304" pitchFamily="18" charset="0"/>
              <a:cs typeface="Times New Roman" panose="02020603050405020304" pitchFamily="18" charset="0"/>
            </a:endParaRPr>
          </a:p>
        </p:txBody>
      </p:sp>
      <p:cxnSp>
        <p:nvCxnSpPr>
          <p:cNvPr id="41" name="Straight Arrow Connector 40">
            <a:extLst>
              <a:ext uri="{FF2B5EF4-FFF2-40B4-BE49-F238E27FC236}">
                <a16:creationId xmlns:a16="http://schemas.microsoft.com/office/drawing/2014/main" id="{D42F7843-5360-1D22-4856-A5E8B7E5DD32}"/>
              </a:ext>
            </a:extLst>
          </p:cNvPr>
          <p:cNvCxnSpPr>
            <a:cxnSpLocks/>
            <a:stCxn id="38" idx="2"/>
            <a:endCxn id="10" idx="0"/>
          </p:cNvCxnSpPr>
          <p:nvPr/>
        </p:nvCxnSpPr>
        <p:spPr>
          <a:xfrm>
            <a:off x="4343401" y="1534476"/>
            <a:ext cx="0" cy="587756"/>
          </a:xfrm>
          <a:prstGeom prst="straightConnector1">
            <a:avLst/>
          </a:prstGeom>
          <a:ln>
            <a:solidFill>
              <a:srgbClr val="0070C0"/>
            </a:solidFill>
            <a:tailEnd type="triangle"/>
          </a:ln>
          <a:effectLst>
            <a:outerShdw blurRad="50800" dist="38100" dir="16200000"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47" name="Flowchart: Magnetic Disk 46">
            <a:extLst>
              <a:ext uri="{FF2B5EF4-FFF2-40B4-BE49-F238E27FC236}">
                <a16:creationId xmlns:a16="http://schemas.microsoft.com/office/drawing/2014/main" id="{278A8477-D978-5AE9-0715-A63889CE5454}"/>
              </a:ext>
            </a:extLst>
          </p:cNvPr>
          <p:cNvSpPr/>
          <p:nvPr/>
        </p:nvSpPr>
        <p:spPr>
          <a:xfrm>
            <a:off x="5966460" y="1285332"/>
            <a:ext cx="1874513" cy="587753"/>
          </a:xfrm>
          <a:prstGeom prst="flowChartMagneticDisk">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a:t>
            </a:r>
            <a:endParaRPr lang="en-IN" dirty="0"/>
          </a:p>
        </p:txBody>
      </p:sp>
      <p:cxnSp>
        <p:nvCxnSpPr>
          <p:cNvPr id="49" name="Connector: Curved 48">
            <a:extLst>
              <a:ext uri="{FF2B5EF4-FFF2-40B4-BE49-F238E27FC236}">
                <a16:creationId xmlns:a16="http://schemas.microsoft.com/office/drawing/2014/main" id="{2446F86C-096F-DE03-22F4-965466685A84}"/>
              </a:ext>
            </a:extLst>
          </p:cNvPr>
          <p:cNvCxnSpPr>
            <a:cxnSpLocks/>
            <a:stCxn id="47" idx="3"/>
            <a:endCxn id="10" idx="7"/>
          </p:cNvCxnSpPr>
          <p:nvPr/>
        </p:nvCxnSpPr>
        <p:spPr>
          <a:xfrm rot="5400000">
            <a:off x="5619241" y="1259989"/>
            <a:ext cx="671381" cy="1897573"/>
          </a:xfrm>
          <a:prstGeom prst="curvedConnector3">
            <a:avLst>
              <a:gd name="adj1" fmla="val 50000"/>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57" name="Callout: Bent Line 56">
            <a:extLst>
              <a:ext uri="{FF2B5EF4-FFF2-40B4-BE49-F238E27FC236}">
                <a16:creationId xmlns:a16="http://schemas.microsoft.com/office/drawing/2014/main" id="{104EC7A8-D694-7602-0E91-1C1F2127EC31}"/>
              </a:ext>
            </a:extLst>
          </p:cNvPr>
          <p:cNvSpPr/>
          <p:nvPr/>
        </p:nvSpPr>
        <p:spPr>
          <a:xfrm>
            <a:off x="5966460" y="3521483"/>
            <a:ext cx="1748783" cy="431416"/>
          </a:xfrm>
          <a:prstGeom prst="borderCallout2">
            <a:avLst>
              <a:gd name="adj1" fmla="val 18750"/>
              <a:gd name="adj2" fmla="val 4085"/>
              <a:gd name="adj3" fmla="val 18750"/>
              <a:gd name="adj4" fmla="val -16667"/>
              <a:gd name="adj5" fmla="val 46284"/>
              <a:gd name="adj6" fmla="val -40784"/>
            </a:avLst>
          </a:prstGeom>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Relay</a:t>
            </a:r>
            <a:endParaRPr lang="en-IN" dirty="0"/>
          </a:p>
        </p:txBody>
      </p:sp>
      <p:sp>
        <p:nvSpPr>
          <p:cNvPr id="58" name="Callout: Bent Line 57">
            <a:extLst>
              <a:ext uri="{FF2B5EF4-FFF2-40B4-BE49-F238E27FC236}">
                <a16:creationId xmlns:a16="http://schemas.microsoft.com/office/drawing/2014/main" id="{C033A930-51B1-9577-C72B-EFCDCDEB6FE6}"/>
              </a:ext>
            </a:extLst>
          </p:cNvPr>
          <p:cNvSpPr/>
          <p:nvPr/>
        </p:nvSpPr>
        <p:spPr>
          <a:xfrm>
            <a:off x="5954931" y="4252264"/>
            <a:ext cx="1748783" cy="431416"/>
          </a:xfrm>
          <a:prstGeom prst="borderCallout2">
            <a:avLst>
              <a:gd name="adj1" fmla="val 18750"/>
              <a:gd name="adj2" fmla="val 4085"/>
              <a:gd name="adj3" fmla="val 18750"/>
              <a:gd name="adj4" fmla="val -16667"/>
              <a:gd name="adj5" fmla="val 64074"/>
              <a:gd name="adj6" fmla="val -54510"/>
            </a:avLst>
          </a:prstGeom>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Buzzer</a:t>
            </a:r>
            <a:endParaRPr lang="en-IN" dirty="0"/>
          </a:p>
        </p:txBody>
      </p:sp>
      <p:sp>
        <p:nvSpPr>
          <p:cNvPr id="59" name="Callout: Bent Line 58">
            <a:extLst>
              <a:ext uri="{FF2B5EF4-FFF2-40B4-BE49-F238E27FC236}">
                <a16:creationId xmlns:a16="http://schemas.microsoft.com/office/drawing/2014/main" id="{7AC9E025-E977-7126-0CE9-01543491A15E}"/>
              </a:ext>
            </a:extLst>
          </p:cNvPr>
          <p:cNvSpPr/>
          <p:nvPr/>
        </p:nvSpPr>
        <p:spPr>
          <a:xfrm>
            <a:off x="5954930" y="2837499"/>
            <a:ext cx="1748783" cy="431416"/>
          </a:xfrm>
          <a:prstGeom prst="borderCallout2">
            <a:avLst>
              <a:gd name="adj1" fmla="val 18750"/>
              <a:gd name="adj2" fmla="val 4085"/>
              <a:gd name="adj3" fmla="val 18750"/>
              <a:gd name="adj4" fmla="val -16667"/>
              <a:gd name="adj5" fmla="val 45528"/>
              <a:gd name="adj6" fmla="val -41438"/>
            </a:avLst>
          </a:prstGeom>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GSM</a:t>
            </a:r>
            <a:endParaRPr lang="en-IN" dirty="0"/>
          </a:p>
        </p:txBody>
      </p:sp>
    </p:spTree>
    <p:extLst>
      <p:ext uri="{BB962C8B-B14F-4D97-AF65-F5344CB8AC3E}">
        <p14:creationId xmlns:p14="http://schemas.microsoft.com/office/powerpoint/2010/main" val="2437672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4753" y="210117"/>
            <a:ext cx="4477732" cy="369332"/>
          </a:xfrm>
          <a:prstGeom prst="rect">
            <a:avLst/>
          </a:prstGeom>
          <a:noFill/>
        </p:spPr>
        <p:txBody>
          <a:bodyPr wrap="square" rtlCol="0">
            <a:spAutoFit/>
          </a:bodyPr>
          <a:lstStyle/>
          <a:p>
            <a:r>
              <a:rPr lang="en-IN"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HARDWARE REQUIREMENTS  </a:t>
            </a:r>
          </a:p>
        </p:txBody>
      </p:sp>
      <p:cxnSp>
        <p:nvCxnSpPr>
          <p:cNvPr id="6" name="Straight Connector 5"/>
          <p:cNvCxnSpPr/>
          <p:nvPr/>
        </p:nvCxnSpPr>
        <p:spPr>
          <a:xfrm>
            <a:off x="188536" y="71046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9" name="TextBox 8"/>
          <p:cNvSpPr txBox="1"/>
          <p:nvPr/>
        </p:nvSpPr>
        <p:spPr>
          <a:xfrm>
            <a:off x="2383097" y="513383"/>
            <a:ext cx="6669464" cy="3889976"/>
          </a:xfrm>
          <a:prstGeom prst="rect">
            <a:avLst/>
          </a:prstGeom>
          <a:noFill/>
        </p:spPr>
        <p:txBody>
          <a:bodyPr wrap="square" rtlCol="0">
            <a:spAutoFit/>
          </a:bodyPr>
          <a:lstStyle/>
          <a:p>
            <a:pPr algn="just">
              <a:lnSpc>
                <a:spcPct val="150000"/>
              </a:lnSpc>
              <a:spcAft>
                <a:spcPts val="800"/>
              </a:spcAft>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Font typeface="Wingdings" panose="05000000000000000000" pitchFamily="2" charset="2"/>
              <a:buChar char="Ø"/>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Arduino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Font typeface="Wingdings" panose="05000000000000000000" pitchFamily="2" charset="2"/>
              <a:buChar char="Ø"/>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Ultrasonic sensor</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Font typeface="Wingdings" panose="05000000000000000000" pitchFamily="2" charset="2"/>
              <a:buChar char="Ø"/>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Flow sensor</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Font typeface="Wingdings" panose="05000000000000000000" pitchFamily="2" charset="2"/>
              <a:buChar char="Ø"/>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DHT11 sensor</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Font typeface="Wingdings" panose="05000000000000000000" pitchFamily="2" charset="2"/>
              <a:buChar char="Ø"/>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IR Sensor</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Font typeface="Wingdings" panose="05000000000000000000" pitchFamily="2" charset="2"/>
              <a:buChar char="Ø"/>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Buzzer</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Font typeface="Wingdings" panose="05000000000000000000" pitchFamily="2" charset="2"/>
              <a:buChar char="Ø"/>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LCD</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Wingdings" panose="05000000000000000000" pitchFamily="2" charset="2"/>
              <a:buChar char="Ø"/>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GSM</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14877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4753" y="210117"/>
            <a:ext cx="4477732" cy="369332"/>
          </a:xfrm>
          <a:prstGeom prst="rect">
            <a:avLst/>
          </a:prstGeom>
          <a:noFill/>
        </p:spPr>
        <p:txBody>
          <a:bodyPr wrap="square" rtlCol="0">
            <a:spAutoFit/>
          </a:bodyPr>
          <a:lstStyle/>
          <a:p>
            <a:r>
              <a:rPr lang="en-IN"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SOFTWARE REQUIREMENTS  </a:t>
            </a:r>
          </a:p>
        </p:txBody>
      </p:sp>
      <p:cxnSp>
        <p:nvCxnSpPr>
          <p:cNvPr id="6" name="Straight Connector 5"/>
          <p:cNvCxnSpPr/>
          <p:nvPr/>
        </p:nvCxnSpPr>
        <p:spPr>
          <a:xfrm>
            <a:off x="188536" y="71046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9" name="TextBox 8"/>
          <p:cNvSpPr txBox="1"/>
          <p:nvPr/>
        </p:nvSpPr>
        <p:spPr>
          <a:xfrm>
            <a:off x="2287569" y="1130603"/>
            <a:ext cx="3564591" cy="878895"/>
          </a:xfrm>
          <a:prstGeom prst="rect">
            <a:avLst/>
          </a:prstGeom>
          <a:noFill/>
        </p:spPr>
        <p:txBody>
          <a:bodyPr wrap="square" rtlCol="0">
            <a:spAutoFit/>
          </a:bodyPr>
          <a:lstStyle/>
          <a:p>
            <a:pPr marL="285750" lvl="0" indent="-285750" algn="just">
              <a:lnSpc>
                <a:spcPct val="150000"/>
              </a:lnSpc>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Arduino IDE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gn="just">
              <a:lnSpc>
                <a:spcPct val="150000"/>
              </a:lnSpc>
              <a:spcAft>
                <a:spcPts val="80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Embedded 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01589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4753" y="210117"/>
            <a:ext cx="4477732" cy="369332"/>
          </a:xfrm>
          <a:prstGeom prst="rect">
            <a:avLst/>
          </a:prstGeom>
          <a:noFill/>
        </p:spPr>
        <p:txBody>
          <a:bodyPr wrap="square" rtlCol="0">
            <a:spAutoFit/>
          </a:bodyPr>
          <a:lstStyle/>
          <a:p>
            <a:r>
              <a:rPr lang="en-IN"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  </a:t>
            </a:r>
          </a:p>
        </p:txBody>
      </p:sp>
      <p:cxnSp>
        <p:nvCxnSpPr>
          <p:cNvPr id="6" name="Straight Connector 5"/>
          <p:cNvCxnSpPr/>
          <p:nvPr/>
        </p:nvCxnSpPr>
        <p:spPr>
          <a:xfrm>
            <a:off x="188536" y="71046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9" name="TextBox 8"/>
          <p:cNvSpPr txBox="1"/>
          <p:nvPr/>
        </p:nvSpPr>
        <p:spPr>
          <a:xfrm>
            <a:off x="560070" y="1130603"/>
            <a:ext cx="8023859" cy="3741409"/>
          </a:xfrm>
          <a:prstGeom prst="rect">
            <a:avLst/>
          </a:prstGeom>
          <a:noFill/>
        </p:spPr>
        <p:txBody>
          <a:bodyPr wrap="square" rtlCol="0">
            <a:spAutoFit/>
          </a:bodyPr>
          <a:lstStyle/>
          <a:p>
            <a:pPr lvl="0" algn="just">
              <a:lnSpc>
                <a:spcPct val="150000"/>
              </a:lnSpc>
            </a:pPr>
            <a:r>
              <a:rPr lang="en-US" sz="1600" b="0" i="0" dirty="0">
                <a:effectLst/>
                <a:latin typeface="Times New Roman" panose="02020603050405020304" pitchFamily="18" charset="0"/>
                <a:cs typeface="Times New Roman" panose="02020603050405020304" pitchFamily="18" charset="0"/>
              </a:rPr>
              <a:t>	Computing provides a cost-effective and efficient solution to manage manhole covers in cities. With its real-time monitoring, proactive maintenance, and data-driven insights, the system offers significant benefits, including improved safety, more efficient maintenance, and increased sustainability. This system has the potential to revolutionize the way cities manage their manhole covers and improve the overall quality of life for residents. In addition, the system provides real-time data and insights that can be used to optimize city services and improve the overall quality of life for residents. With reduced costs and increased efficiency, the Smart Cities Manhole Cover Management System based on IoT Edge-Computing has the potential to transform the way cities manage their manhole covers and become more sustainable, safer, and more efficient.</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3938358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155</TotalTime>
  <Words>946</Words>
  <Application>Microsoft Office PowerPoint</Application>
  <PresentationFormat>On-screen Show (4:3)</PresentationFormat>
  <Paragraphs>89</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Book Antiqua</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Nithish</cp:lastModifiedBy>
  <cp:revision>22</cp:revision>
  <dcterms:created xsi:type="dcterms:W3CDTF">2019-01-22T04:15:18Z</dcterms:created>
  <dcterms:modified xsi:type="dcterms:W3CDTF">2023-02-20T18:01:26Z</dcterms:modified>
</cp:coreProperties>
</file>