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9" r:id="rId3"/>
    <p:sldId id="281" r:id="rId4"/>
    <p:sldId id="269" r:id="rId5"/>
    <p:sldId id="297" r:id="rId6"/>
    <p:sldId id="282" r:id="rId7"/>
    <p:sldId id="283" r:id="rId8"/>
    <p:sldId id="284" r:id="rId9"/>
    <p:sldId id="267" r:id="rId10"/>
    <p:sldId id="270" r:id="rId11"/>
    <p:sldId id="271" r:id="rId12"/>
    <p:sldId id="279" r:id="rId13"/>
    <p:sldId id="272" r:id="rId14"/>
    <p:sldId id="287" r:id="rId15"/>
    <p:sldId id="291" r:id="rId16"/>
    <p:sldId id="273" r:id="rId17"/>
    <p:sldId id="274" r:id="rId18"/>
    <p:sldId id="275" r:id="rId19"/>
    <p:sldId id="276" r:id="rId20"/>
    <p:sldId id="277" r:id="rId21"/>
    <p:sldId id="278" r:id="rId22"/>
    <p:sldId id="286" r:id="rId23"/>
    <p:sldId id="288" r:id="rId24"/>
    <p:sldId id="292" r:id="rId25"/>
    <p:sldId id="299" r:id="rId26"/>
    <p:sldId id="300" r:id="rId27"/>
    <p:sldId id="293" r:id="rId28"/>
    <p:sldId id="290" r:id="rId29"/>
    <p:sldId id="295" r:id="rId30"/>
    <p:sldId id="296" r:id="rId31"/>
    <p:sldId id="294" r:id="rId32"/>
    <p:sldId id="298" r:id="rId33"/>
    <p:sldId id="301" r:id="rId3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4660"/>
  </p:normalViewPr>
  <p:slideViewPr>
    <p:cSldViewPr snapToGrid="0">
      <p:cViewPr varScale="1">
        <p:scale>
          <a:sx n="56" d="100"/>
          <a:sy n="56" d="100"/>
        </p:scale>
        <p:origin x="1648"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F96158-FF55-4DF4-B50B-025B7141DE60}" type="datetimeFigureOut">
              <a:rPr lang="en-US" smtClean="0"/>
              <a:t>5/17/2023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AA84-3345-4E27-9A8F-23018667856E}" type="slidenum">
              <a:rPr lang="en-US" smtClean="0"/>
              <a:t>‹#›</a:t>
            </a:fld>
            <a:endParaRPr lang="en-US"/>
          </a:p>
        </p:txBody>
      </p:sp>
    </p:spTree>
    <p:extLst>
      <p:ext uri="{BB962C8B-B14F-4D97-AF65-F5344CB8AC3E}">
        <p14:creationId xmlns:p14="http://schemas.microsoft.com/office/powerpoint/2010/main" val="167008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4994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502994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666776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C952C-AE9E-4926-B630-629C63A0A00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00775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CC952C-AE9E-4926-B630-629C63A0A00A}" type="datetimeFigureOut">
              <a:rPr lang="en-IN" smtClean="0"/>
              <a:t>17-05-2023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75550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C952C-AE9E-4926-B630-629C63A0A00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87184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C952C-AE9E-4926-B630-629C63A0A00A}" type="datetimeFigureOut">
              <a:rPr lang="en-IN" smtClean="0"/>
              <a:t>17-05-2023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35149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C952C-AE9E-4926-B630-629C63A0A00A}" type="datetimeFigureOut">
              <a:rPr lang="en-IN" smtClean="0"/>
              <a:t>17-05-2023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711671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C952C-AE9E-4926-B630-629C63A0A00A}" type="datetimeFigureOut">
              <a:rPr lang="en-IN" smtClean="0"/>
              <a:t>17-05-2023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341423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3921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CC952C-AE9E-4926-B630-629C63A0A00A}" type="datetimeFigureOut">
              <a:rPr lang="en-IN" smtClean="0"/>
              <a:t>17-05-2023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E0CEF5-EFD3-42D0-8600-52FCEA278BD5}" type="slidenum">
              <a:rPr lang="en-IN" smtClean="0"/>
              <a:t>‹#›</a:t>
            </a:fld>
            <a:endParaRPr lang="en-IN"/>
          </a:p>
        </p:txBody>
      </p:sp>
    </p:spTree>
    <p:extLst>
      <p:ext uri="{BB962C8B-B14F-4D97-AF65-F5344CB8AC3E}">
        <p14:creationId xmlns:p14="http://schemas.microsoft.com/office/powerpoint/2010/main" val="143318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C952C-AE9E-4926-B630-629C63A0A00A}" type="datetimeFigureOut">
              <a:rPr lang="en-IN" smtClean="0"/>
              <a:t>17-05-2023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0CEF5-EFD3-42D0-8600-52FCEA278BD5}" type="slidenum">
              <a:rPr lang="en-IN" smtClean="0"/>
              <a:t>‹#›</a:t>
            </a:fld>
            <a:endParaRPr lang="en-IN"/>
          </a:p>
        </p:txBody>
      </p:sp>
    </p:spTree>
    <p:extLst>
      <p:ext uri="{BB962C8B-B14F-4D97-AF65-F5344CB8AC3E}">
        <p14:creationId xmlns:p14="http://schemas.microsoft.com/office/powerpoint/2010/main" val="1709761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elprocus.com/ir-remote-control-basics-operation-application/" TargetMode="Externa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7053" y="221899"/>
            <a:ext cx="936000" cy="93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79538" y="169057"/>
            <a:ext cx="972000" cy="108574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84584" y="1384493"/>
            <a:ext cx="8429478" cy="584775"/>
          </a:xfrm>
          <a:prstGeom prst="rect">
            <a:avLst/>
          </a:prstGeom>
        </p:spPr>
        <p:txBody>
          <a:bodyPr wrap="square">
            <a:spAutoFit/>
          </a:bodyPr>
          <a:lstStyle/>
          <a:p>
            <a:pPr algn="ctr">
              <a:spcAft>
                <a:spcPts val="0"/>
              </a:spcAft>
              <a:tabLst>
                <a:tab pos="2865755" algn="ctr"/>
                <a:tab pos="5731510" algn="r"/>
              </a:tabLst>
            </a:pPr>
            <a:r>
              <a:rPr lang="en-IN"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p>
          <a:p>
            <a:pPr algn="ctr">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rPr>
              <a:t>Accredited by NBA, New Delhi</a:t>
            </a:r>
            <a:endParaRPr lang="en-IN" sz="28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1668544" y="155324"/>
            <a:ext cx="4694549" cy="1169551"/>
          </a:xfrm>
          <a:prstGeom prst="rect">
            <a:avLst/>
          </a:prstGeom>
        </p:spPr>
        <p:txBody>
          <a:bodyPr wrap="square">
            <a:spAutoFit/>
          </a:bodyPr>
          <a:lstStyle/>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GRT INSTITUTE OF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ENGINEERING AND </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ndParaRPr>
          </a:p>
          <a:p>
            <a:pPr>
              <a:spcAft>
                <a:spcPts val="0"/>
              </a:spcAft>
              <a:tabLst>
                <a:tab pos="2865755" algn="ctr"/>
                <a:tab pos="5731510" algn="r"/>
              </a:tabLst>
            </a:pPr>
            <a:r>
              <a:rPr lang="en-IN" sz="2000" b="1" dirty="0">
                <a:solidFill>
                  <a:srgbClr val="C00000"/>
                </a:solidFill>
                <a:effectLst>
                  <a:outerShdw blurRad="38100" dist="38100" dir="2700000" algn="tl">
                    <a:srgbClr val="000000">
                      <a:alpha val="43137"/>
                    </a:srgbClr>
                  </a:outerShdw>
                </a:effectLst>
                <a:latin typeface="Book Antiqua" panose="02040602050305030304" pitchFamily="18" charset="0"/>
              </a:rPr>
              <a:t>TECHNOLOGY, </a:t>
            </a:r>
            <a:r>
              <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rPr>
              <a:t>TIRUTTANI - 631209</a:t>
            </a:r>
          </a:p>
          <a:p>
            <a:pPr>
              <a:spcAft>
                <a:spcPts val="0"/>
              </a:spcAft>
              <a:tabLst>
                <a:tab pos="2865755" algn="ctr"/>
                <a:tab pos="5731510" algn="r"/>
              </a:tabLst>
            </a:pPr>
            <a:r>
              <a:rPr lang="en-IN" sz="1000" b="1" dirty="0">
                <a:solidFill>
                  <a:srgbClr val="C00000"/>
                </a:solidFill>
                <a:effectLst>
                  <a:outerShdw blurRad="38100" dist="38100" dir="2700000" algn="tl">
                    <a:srgbClr val="000000">
                      <a:alpha val="43137"/>
                    </a:srgbClr>
                  </a:outerShdw>
                </a:effectLst>
                <a:latin typeface="Book Antiqua" panose="02040602050305030304" pitchFamily="18" charset="0"/>
              </a:rPr>
              <a:t>Approved by AICTE, New Delhi Affiliated to Anna University, Chennai</a:t>
            </a:r>
          </a:p>
        </p:txBody>
      </p:sp>
      <p:pic>
        <p:nvPicPr>
          <p:cNvPr id="2052" name="Picture 4" descr="https://upload.wikimedia.org/wikipedia/en/thumb/8/8d/National_Board_of_Accreditation.svg/1200px-National_Board_of_Accredita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5488" y="221899"/>
            <a:ext cx="1186055" cy="936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84584" y="2140210"/>
            <a:ext cx="8429478" cy="707886"/>
          </a:xfrm>
          <a:prstGeom prst="rect">
            <a:avLst/>
          </a:prstGeom>
        </p:spPr>
        <p:txBody>
          <a:bodyPr wrap="square">
            <a:spAutoFit/>
          </a:bodyPr>
          <a:lstStyle/>
          <a:p>
            <a:pPr algn="ctr">
              <a:tabLst>
                <a:tab pos="2865755" algn="ctr"/>
                <a:tab pos="5731510" algn="r"/>
              </a:tabLst>
            </a:pPr>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S</a:t>
            </a:r>
            <a:r>
              <a:rPr lang="en-IN" sz="20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MART CITIES MANHOLE COVER MANAGEMENT SYSTEM BASED ON IOT EDGE COMPUTING</a:t>
            </a:r>
          </a:p>
        </p:txBody>
      </p:sp>
      <p:cxnSp>
        <p:nvCxnSpPr>
          <p:cNvPr id="9" name="Straight Connector 8"/>
          <p:cNvCxnSpPr/>
          <p:nvPr/>
        </p:nvCxnSpPr>
        <p:spPr>
          <a:xfrm>
            <a:off x="0" y="1375066"/>
            <a:ext cx="9144000" cy="0"/>
          </a:xfrm>
          <a:prstGeom prst="line">
            <a:avLst/>
          </a:prstGeom>
          <a:ln w="63500" cmpd="thickThin">
            <a:solidFill>
              <a:srgbClr val="FF0000"/>
            </a:solidFill>
          </a:ln>
        </p:spPr>
        <p:style>
          <a:lnRef idx="3">
            <a:schemeClr val="accent2"/>
          </a:lnRef>
          <a:fillRef idx="0">
            <a:schemeClr val="accent2"/>
          </a:fillRef>
          <a:effectRef idx="2">
            <a:schemeClr val="accent2"/>
          </a:effectRef>
          <a:fontRef idx="minor">
            <a:schemeClr val="tx1"/>
          </a:fontRef>
        </p:style>
      </p:cxnSp>
      <p:sp>
        <p:nvSpPr>
          <p:cNvPr id="15" name="Rectangle 14"/>
          <p:cNvSpPr/>
          <p:nvPr/>
        </p:nvSpPr>
        <p:spPr>
          <a:xfrm>
            <a:off x="2543452" y="3801480"/>
            <a:ext cx="3960905" cy="1077218"/>
          </a:xfrm>
          <a:prstGeom prst="rect">
            <a:avLst/>
          </a:prstGeom>
        </p:spPr>
        <p:txBody>
          <a:bodyPr wrap="square">
            <a:spAutoFit/>
          </a:bodyPr>
          <a:lstStyle/>
          <a:p>
            <a:pPr algn="ctr">
              <a:tabLst>
                <a:tab pos="2865755" algn="ctr"/>
                <a:tab pos="5731510" algn="r"/>
              </a:tabLst>
            </a:pPr>
            <a:r>
              <a:rPr lang="en-IN"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Present By:-</a:t>
            </a:r>
            <a:endParaRPr lang="en-IN" sz="1600" b="1" dirty="0">
              <a:solidFill>
                <a:srgbClr val="C00000"/>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 HEMANTH R                  - 110319106013</a:t>
            </a: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2. KARTHIK A K                - 110319106016</a:t>
            </a:r>
            <a:endParaRPr lang="en-IN" sz="16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a:p>
            <a:pPr algn="ctr">
              <a:tabLst>
                <a:tab pos="2865755" algn="ctr"/>
                <a:tab pos="5731510" algn="r"/>
              </a:tabLst>
            </a:pPr>
            <a:r>
              <a:rPr lang="en-IN" sz="16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3. NITHISH KUMAR V R  - 110319106031</a:t>
            </a:r>
          </a:p>
        </p:txBody>
      </p:sp>
      <p:sp>
        <p:nvSpPr>
          <p:cNvPr id="16" name="Rectangle 15"/>
          <p:cNvSpPr/>
          <p:nvPr/>
        </p:nvSpPr>
        <p:spPr>
          <a:xfrm>
            <a:off x="309166" y="3403818"/>
            <a:ext cx="8429478" cy="307777"/>
          </a:xfrm>
          <a:prstGeom prst="rect">
            <a:avLst/>
          </a:prstGeom>
        </p:spPr>
        <p:txBody>
          <a:bodyPr wrap="square">
            <a:spAutoFit/>
          </a:bodyPr>
          <a:lstStyle/>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Batch No. -  </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XI</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7" name="Rectangle 16"/>
          <p:cNvSpPr/>
          <p:nvPr/>
        </p:nvSpPr>
        <p:spPr>
          <a:xfrm>
            <a:off x="384584" y="5041112"/>
            <a:ext cx="8429478" cy="1169551"/>
          </a:xfrm>
          <a:prstGeom prst="rect">
            <a:avLst/>
          </a:prstGeom>
        </p:spPr>
        <p:txBody>
          <a:bodyPr wrap="square">
            <a:spAutoFit/>
          </a:bodyPr>
          <a:lstStyle/>
          <a:p>
            <a:pPr algn="ctr">
              <a:spcAft>
                <a:spcPts val="0"/>
              </a:spcAft>
              <a:tabLst>
                <a:tab pos="2865755" algn="ctr"/>
                <a:tab pos="5731510" algn="r"/>
              </a:tabLst>
            </a:pPr>
            <a:endPar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ctr">
              <a:spcAft>
                <a:spcPts val="0"/>
              </a:spcAft>
              <a:tabLst>
                <a:tab pos="2865755" algn="ctr"/>
                <a:tab pos="5731510" algn="r"/>
              </a:tabLst>
            </a:pPr>
            <a:r>
              <a:rPr lang="en-IN" sz="1400" b="1" dirty="0">
                <a:solidFill>
                  <a:srgbClr val="C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Guided By. </a:t>
            </a:r>
          </a:p>
          <a:p>
            <a:pPr algn="ctr">
              <a:spcAft>
                <a:spcPts val="0"/>
              </a:spcAft>
              <a:tabLst>
                <a:tab pos="2865755" algn="ctr"/>
                <a:tab pos="5731510" algn="r"/>
              </a:tabLst>
            </a:pPr>
            <a:r>
              <a:rPr lang="en-IN" sz="1400" b="1" dirty="0" smtClean="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Dr.P.SIVAKUMAR,ME.P.hd</a:t>
            </a: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Professor </a:t>
            </a:r>
          </a:p>
          <a:p>
            <a:pPr algn="ctr">
              <a:spcAft>
                <a:spcPts val="0"/>
              </a:spcAft>
              <a:tabLst>
                <a:tab pos="2865755" algn="ctr"/>
                <a:tab pos="5731510" algn="r"/>
              </a:tabLst>
            </a:pP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Department of Electronics and Communication Engineering</a:t>
            </a:r>
            <a:endParaRPr lang="en-IN" sz="1400" b="1" dirty="0">
              <a:solidFill>
                <a:srgbClr val="17740A"/>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309166" y="3038841"/>
            <a:ext cx="8429478" cy="338554"/>
          </a:xfrm>
          <a:prstGeom prst="rect">
            <a:avLst/>
          </a:prstGeom>
        </p:spPr>
        <p:txBody>
          <a:bodyPr wrap="square">
            <a:spAutoFit/>
          </a:bodyPr>
          <a:lstStyle/>
          <a:p>
            <a:pPr algn="ctr">
              <a:spcAft>
                <a:spcPts val="0"/>
              </a:spcAft>
              <a:tabLst>
                <a:tab pos="2865755" algn="ctr"/>
                <a:tab pos="5731510" algn="r"/>
              </a:tabLst>
            </a:pPr>
            <a:r>
              <a:rPr lang="en-IN" sz="1600" b="1" dirty="0" smtClean="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MODEL - REVIEW (11/05/2023</a:t>
            </a:r>
            <a:r>
              <a:rPr lang="en-IN" sz="1600" b="1" dirty="0">
                <a:solidFill>
                  <a:srgbClr val="CC00CC"/>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b="1" dirty="0">
              <a:solidFill>
                <a:srgbClr val="CC00CC"/>
              </a:solidFill>
              <a:effectLst>
                <a:outerShdw blurRad="38100" dist="38100" dir="2700000" algn="tl">
                  <a:srgbClr val="000000">
                    <a:alpha val="43137"/>
                  </a:srgbClr>
                </a:outerShdw>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2105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WORK</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903859"/>
            <a:ext cx="8047606" cy="4493538"/>
          </a:xfrm>
          <a:prstGeom prst="rect">
            <a:avLst/>
          </a:prstGeom>
          <a:noFill/>
        </p:spPr>
        <p:txBody>
          <a:bodyPr wrap="square" rtlCol="0">
            <a:spAutoFit/>
          </a:bodyPr>
          <a:lstStyle/>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In </a:t>
            </a:r>
            <a:r>
              <a:rPr lang="en-AU" dirty="0">
                <a:latin typeface="Times New Roman" panose="02020603050405020304" pitchFamily="18" charset="0"/>
                <a:cs typeface="Times New Roman" panose="02020603050405020304" pitchFamily="18" charset="0"/>
              </a:rPr>
              <a:t>the proposed method, development of </a:t>
            </a:r>
            <a:r>
              <a:rPr lang="en-AU" dirty="0" err="1">
                <a:latin typeface="Times New Roman" panose="02020603050405020304" pitchFamily="18" charset="0"/>
                <a:cs typeface="Times New Roman" panose="02020603050405020304" pitchFamily="18" charset="0"/>
              </a:rPr>
              <a:t>IoT</a:t>
            </a:r>
            <a:r>
              <a:rPr lang="en-AU" dirty="0">
                <a:latin typeface="Times New Roman" panose="02020603050405020304" pitchFamily="18" charset="0"/>
                <a:cs typeface="Times New Roman" panose="02020603050405020304" pitchFamily="18" charset="0"/>
              </a:rPr>
              <a:t> based drainage and manhole monitoring system is designed. This system monitors temperature, manhole lid position whether it will opened or close. </a:t>
            </a:r>
            <a:endParaRPr lang="en-AU"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Maximum </a:t>
            </a:r>
            <a:r>
              <a:rPr lang="en-AU" dirty="0">
                <a:latin typeface="Times New Roman" panose="02020603050405020304" pitchFamily="18" charset="0"/>
                <a:cs typeface="Times New Roman" panose="02020603050405020304" pitchFamily="18" charset="0"/>
              </a:rPr>
              <a:t>levels are set and sensors keep monitoring the changing conditions. As the levels reach a maximum set point the sensors detect and send the signal to controller, where it commands the </a:t>
            </a:r>
            <a:r>
              <a:rPr lang="en-AU" dirty="0" err="1">
                <a:latin typeface="Times New Roman" panose="02020603050405020304" pitchFamily="18" charset="0"/>
                <a:cs typeface="Times New Roman" panose="02020603050405020304" pitchFamily="18" charset="0"/>
              </a:rPr>
              <a:t>IoT</a:t>
            </a:r>
            <a:r>
              <a:rPr lang="en-AU" dirty="0">
                <a:latin typeface="Times New Roman" panose="02020603050405020304" pitchFamily="18" charset="0"/>
                <a:cs typeface="Times New Roman" panose="02020603050405020304" pitchFamily="18" charset="0"/>
              </a:rPr>
              <a:t> network to generate alerts to the “Municipal Corporation”. </a:t>
            </a:r>
            <a:endParaRPr lang="en-AU"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Gas </a:t>
            </a:r>
            <a:r>
              <a:rPr lang="en-AU" dirty="0">
                <a:latin typeface="Times New Roman" panose="02020603050405020304" pitchFamily="18" charset="0"/>
                <a:cs typeface="Times New Roman" panose="02020603050405020304" pitchFamily="18" charset="0"/>
              </a:rPr>
              <a:t>sensor will monitor the toxic gases, Flow sensor will detect the Flow rate of the manhole water, hence the water flow blockage also easily detected. </a:t>
            </a:r>
            <a:endParaRPr lang="en-AU"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DHT11 </a:t>
            </a:r>
            <a:r>
              <a:rPr lang="en-AU" dirty="0">
                <a:latin typeface="Times New Roman" panose="02020603050405020304" pitchFamily="18" charset="0"/>
                <a:cs typeface="Times New Roman" panose="02020603050405020304" pitchFamily="18" charset="0"/>
              </a:rPr>
              <a:t>sensor will monitor the Temperature and humidity. If any of the sensor data increases greater than threshold value then GSM (Global System for Mobile communication) will send the message to Municipal Corporation and buzzer will give </a:t>
            </a:r>
            <a:r>
              <a:rPr lang="en-AU" dirty="0" smtClean="0">
                <a:latin typeface="Times New Roman" panose="02020603050405020304" pitchFamily="18" charset="0"/>
                <a:cs typeface="Times New Roman" panose="02020603050405020304" pitchFamily="18" charset="0"/>
              </a:rPr>
              <a:t>alerts.</a:t>
            </a:r>
          </a:p>
          <a:p>
            <a:pPr marL="285750" indent="-285750" algn="just">
              <a:buFont typeface="Arial" panose="020B0604020202020204" pitchFamily="34" charset="0"/>
              <a:buChar char="•"/>
            </a:pPr>
            <a:r>
              <a:rPr lang="en-AU" dirty="0" smtClean="0">
                <a:latin typeface="Times New Roman" panose="02020603050405020304" pitchFamily="18" charset="0"/>
                <a:cs typeface="Times New Roman" panose="02020603050405020304" pitchFamily="18" charset="0"/>
              </a:rPr>
              <a:t>In </a:t>
            </a:r>
            <a:r>
              <a:rPr lang="en-AU" dirty="0">
                <a:latin typeface="Times New Roman" panose="02020603050405020304" pitchFamily="18" charset="0"/>
                <a:cs typeface="Times New Roman" panose="02020603050405020304" pitchFamily="18" charset="0"/>
              </a:rPr>
              <a:t>This proposed solution user doesn’t need to have internet access in his device to get update from this manhole Monitoring &amp; detection system</a:t>
            </a:r>
            <a:endParaRPr lang="en-IN" dirty="0">
              <a:latin typeface="Times New Roman" panose="02020603050405020304" pitchFamily="18" charset="0"/>
              <a:cs typeface="Times New Roman" panose="02020603050405020304" pitchFamily="18" charset="0"/>
            </a:endParaRPr>
          </a:p>
          <a:p>
            <a:pPr lvl="0"/>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79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BLOCK DIAGRAM</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pSp>
        <p:nvGrpSpPr>
          <p:cNvPr id="11" name="Group 10"/>
          <p:cNvGrpSpPr/>
          <p:nvPr/>
        </p:nvGrpSpPr>
        <p:grpSpPr>
          <a:xfrm>
            <a:off x="188536" y="808951"/>
            <a:ext cx="8495121" cy="5306320"/>
            <a:chOff x="855819" y="930227"/>
            <a:chExt cx="7962267" cy="4811283"/>
          </a:xfrm>
          <a:noFill/>
        </p:grpSpPr>
        <p:sp>
          <p:nvSpPr>
            <p:cNvPr id="9" name="TextBox 8"/>
            <p:cNvSpPr txBox="1"/>
            <p:nvPr/>
          </p:nvSpPr>
          <p:spPr>
            <a:xfrm>
              <a:off x="855819" y="930227"/>
              <a:ext cx="7666464" cy="4357673"/>
            </a:xfrm>
            <a:prstGeom prst="rect">
              <a:avLst/>
            </a:prstGeom>
            <a:grp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lvl="0"/>
              <a:endParaRPr lang="en-US" sz="1400" dirty="0" smtClean="0">
                <a:latin typeface="Times New Roman" panose="02020603050405020304"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a:p>
              <a:pPr lvl="0"/>
              <a:endParaRPr lang="en-US" sz="1400" dirty="0" smtClean="0">
                <a:latin typeface="Times New Roman" pitchFamily="18" charset="0"/>
                <a:cs typeface="Times New Roman" pitchFamily="18" charset="0"/>
              </a:endParaRPr>
            </a:p>
            <a:p>
              <a:pPr lvl="0"/>
              <a:endParaRPr lang="en-US" sz="1400" dirty="0">
                <a:latin typeface="Times New Roman" pitchFamily="18" charset="0"/>
                <a:cs typeface="Times New Roman" pitchFamily="18" charset="0"/>
              </a:endParaRPr>
            </a:p>
          </p:txBody>
        </p:sp>
        <p:sp>
          <p:nvSpPr>
            <p:cNvPr id="2" name="Rectangle 1"/>
            <p:cNvSpPr/>
            <p:nvPr/>
          </p:nvSpPr>
          <p:spPr>
            <a:xfrm>
              <a:off x="3237744" y="2174293"/>
              <a:ext cx="1866123" cy="356721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Arduino</a:t>
              </a:r>
            </a:p>
            <a:p>
              <a:pPr algn="ctr"/>
              <a:r>
                <a:rPr lang="en-US" sz="2400" dirty="0" smtClean="0">
                  <a:solidFill>
                    <a:schemeClr val="tx1"/>
                  </a:solidFill>
                  <a:latin typeface="Times New Roman" panose="02020603050405020304" pitchFamily="18" charset="0"/>
                  <a:cs typeface="Times New Roman" panose="02020603050405020304" pitchFamily="18" charset="0"/>
                </a:rPr>
                <a:t>UNO</a:t>
              </a:r>
              <a:endParaRPr lang="en-IN" sz="1600" dirty="0">
                <a:solidFill>
                  <a:schemeClr val="tx1"/>
                </a:solidFill>
                <a:latin typeface="Times New Roman" panose="02020603050405020304" pitchFamily="18" charset="0"/>
                <a:cs typeface="Times New Roman" panose="02020603050405020304" pitchFamily="18" charset="0"/>
              </a:endParaRPr>
            </a:p>
          </p:txBody>
        </p:sp>
        <p:cxnSp>
          <p:nvCxnSpPr>
            <p:cNvPr id="5" name="Straight Arrow Connector 4"/>
            <p:cNvCxnSpPr/>
            <p:nvPr/>
          </p:nvCxnSpPr>
          <p:spPr>
            <a:xfrm>
              <a:off x="5103867" y="3742447"/>
              <a:ext cx="625129" cy="4244"/>
            </a:xfrm>
            <a:prstGeom prst="straightConnector1">
              <a:avLst/>
            </a:prstGeom>
            <a:grpFill/>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119303" y="5440937"/>
              <a:ext cx="625128" cy="0"/>
            </a:xfrm>
            <a:prstGeom prst="straightConnector1">
              <a:avLst/>
            </a:prstGeom>
            <a:grpFill/>
            <a:ln>
              <a:tailEnd type="triangle"/>
            </a:ln>
          </p:spPr>
          <p:style>
            <a:lnRef idx="2">
              <a:schemeClr val="dk1"/>
            </a:lnRef>
            <a:fillRef idx="0">
              <a:schemeClr val="dk1"/>
            </a:fillRef>
            <a:effectRef idx="1">
              <a:schemeClr val="dk1"/>
            </a:effectRef>
            <a:fontRef idx="minor">
              <a:schemeClr val="tx1"/>
            </a:fontRef>
          </p:style>
        </p:cxnSp>
        <p:sp>
          <p:nvSpPr>
            <p:cNvPr id="20" name="Rectangle 19"/>
            <p:cNvSpPr/>
            <p:nvPr/>
          </p:nvSpPr>
          <p:spPr>
            <a:xfrm>
              <a:off x="951719" y="3024783"/>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IR Sensor</a:t>
              </a:r>
              <a:endParaRPr lang="en-IN" sz="1600" dirty="0">
                <a:latin typeface="Times New Roman" panose="02020603050405020304" pitchFamily="18" charset="0"/>
                <a:cs typeface="Times New Roman" panose="02020603050405020304" pitchFamily="18" charset="0"/>
              </a:endParaRPr>
            </a:p>
          </p:txBody>
        </p:sp>
        <p:sp>
          <p:nvSpPr>
            <p:cNvPr id="21" name="Rectangle 20"/>
            <p:cNvSpPr/>
            <p:nvPr/>
          </p:nvSpPr>
          <p:spPr>
            <a:xfrm>
              <a:off x="951718" y="3751616"/>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Ultrasonic </a:t>
              </a:r>
            </a:p>
            <a:p>
              <a:pPr algn="ctr"/>
              <a:r>
                <a:rPr lang="en-US" sz="1600" dirty="0" smtClean="0">
                  <a:latin typeface="Times New Roman" panose="02020603050405020304" pitchFamily="18" charset="0"/>
                  <a:cs typeface="Times New Roman" panose="02020603050405020304" pitchFamily="18" charset="0"/>
                </a:rPr>
                <a:t>Sensor</a:t>
              </a:r>
              <a:endParaRPr lang="en-IN" sz="1600" dirty="0">
                <a:latin typeface="Times New Roman" panose="02020603050405020304" pitchFamily="18" charset="0"/>
                <a:cs typeface="Times New Roman" panose="02020603050405020304" pitchFamily="18" charset="0"/>
              </a:endParaRPr>
            </a:p>
          </p:txBody>
        </p:sp>
        <p:sp>
          <p:nvSpPr>
            <p:cNvPr id="22" name="Rectangle 21"/>
            <p:cNvSpPr/>
            <p:nvPr/>
          </p:nvSpPr>
          <p:spPr>
            <a:xfrm>
              <a:off x="951718" y="4450703"/>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Flow Sensor</a:t>
              </a:r>
              <a:endParaRPr lang="en-IN" sz="1600" dirty="0">
                <a:latin typeface="Times New Roman" panose="02020603050405020304" pitchFamily="18" charset="0"/>
                <a:cs typeface="Times New Roman" panose="02020603050405020304" pitchFamily="18" charset="0"/>
              </a:endParaRPr>
            </a:p>
          </p:txBody>
        </p:sp>
        <p:sp>
          <p:nvSpPr>
            <p:cNvPr id="23" name="Rectangle 22"/>
            <p:cNvSpPr/>
            <p:nvPr/>
          </p:nvSpPr>
          <p:spPr>
            <a:xfrm>
              <a:off x="951717" y="2276642"/>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Gas Sensor</a:t>
              </a:r>
              <a:endParaRPr lang="en-IN" sz="1600" dirty="0">
                <a:latin typeface="Times New Roman" panose="02020603050405020304" pitchFamily="18" charset="0"/>
                <a:cs typeface="Times New Roman" panose="02020603050405020304" pitchFamily="18" charset="0"/>
              </a:endParaRPr>
            </a:p>
          </p:txBody>
        </p:sp>
        <p:sp>
          <p:nvSpPr>
            <p:cNvPr id="24" name="Rectangle 23"/>
            <p:cNvSpPr/>
            <p:nvPr/>
          </p:nvSpPr>
          <p:spPr>
            <a:xfrm>
              <a:off x="951717" y="5198844"/>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DHT11</a:t>
              </a:r>
              <a:endParaRPr lang="en-IN" sz="1600" dirty="0">
                <a:latin typeface="Times New Roman" panose="02020603050405020304" pitchFamily="18" charset="0"/>
                <a:cs typeface="Times New Roman" panose="02020603050405020304" pitchFamily="18" charset="0"/>
              </a:endParaRPr>
            </a:p>
          </p:txBody>
        </p:sp>
        <p:sp>
          <p:nvSpPr>
            <p:cNvPr id="25" name="Rectangle 24"/>
            <p:cNvSpPr/>
            <p:nvPr/>
          </p:nvSpPr>
          <p:spPr>
            <a:xfrm>
              <a:off x="5754056" y="3511481"/>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GSM/GPRS</a:t>
              </a:r>
              <a:endParaRPr lang="en-IN" sz="16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54056" y="5178487"/>
              <a:ext cx="1380931"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LCD</a:t>
              </a:r>
              <a:endParaRPr lang="en-IN" sz="1600" dirty="0">
                <a:latin typeface="Times New Roman" panose="02020603050405020304" pitchFamily="18" charset="0"/>
                <a:cs typeface="Times New Roman" panose="02020603050405020304" pitchFamily="18" charset="0"/>
              </a:endParaRPr>
            </a:p>
          </p:txBody>
        </p:sp>
        <p:cxnSp>
          <p:nvCxnSpPr>
            <p:cNvPr id="29" name="Straight Arrow Connector 28"/>
            <p:cNvCxnSpPr>
              <a:endCxn id="23" idx="3"/>
            </p:cNvCxnSpPr>
            <p:nvPr/>
          </p:nvCxnSpPr>
          <p:spPr>
            <a:xfrm flipH="1">
              <a:off x="2332648" y="2518735"/>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332646" y="3303281"/>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345179" y="4695376"/>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320117" y="3957902"/>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320116" y="5432849"/>
              <a:ext cx="905097" cy="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Cloud Callout 34"/>
            <p:cNvSpPr/>
            <p:nvPr/>
          </p:nvSpPr>
          <p:spPr>
            <a:xfrm>
              <a:off x="6192303" y="1872053"/>
              <a:ext cx="1293489" cy="967274"/>
            </a:xfrm>
            <a:prstGeom prst="cloudCallout">
              <a:avLst>
                <a:gd name="adj1" fmla="val -51268"/>
                <a:gd name="adj2" fmla="val 58641"/>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Cloud Server</a:t>
              </a:r>
              <a:endParaRPr lang="en-IN" sz="1600" dirty="0">
                <a:latin typeface="Times New Roman" panose="02020603050405020304" pitchFamily="18" charset="0"/>
                <a:cs typeface="Times New Roman" panose="02020603050405020304" pitchFamily="18" charset="0"/>
              </a:endParaRPr>
            </a:p>
          </p:txBody>
        </p:sp>
        <p:cxnSp>
          <p:nvCxnSpPr>
            <p:cNvPr id="37" name="Straight Arrow Connector 36"/>
            <p:cNvCxnSpPr/>
            <p:nvPr/>
          </p:nvCxnSpPr>
          <p:spPr>
            <a:xfrm>
              <a:off x="4114800" y="1660849"/>
              <a:ext cx="0" cy="513444"/>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368350" y="1229619"/>
              <a:ext cx="1604866" cy="484187"/>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Power Supply</a:t>
              </a:r>
              <a:endParaRPr lang="en-IN" sz="1600" dirty="0">
                <a:latin typeface="Times New Roman" panose="02020603050405020304" pitchFamily="18" charset="0"/>
                <a:cs typeface="Times New Roman" panose="02020603050405020304" pitchFamily="18" charset="0"/>
              </a:endParaRPr>
            </a:p>
          </p:txBody>
        </p:sp>
        <p:sp>
          <p:nvSpPr>
            <p:cNvPr id="28" name="Rectangle 27"/>
            <p:cNvSpPr/>
            <p:nvPr/>
          </p:nvSpPr>
          <p:spPr>
            <a:xfrm>
              <a:off x="7972304" y="3881112"/>
              <a:ext cx="845782" cy="1139182"/>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Times New Roman" panose="02020603050405020304" pitchFamily="18" charset="0"/>
                  <a:cs typeface="Times New Roman" panose="02020603050405020304" pitchFamily="18" charset="0"/>
                </a:rPr>
                <a:t>Mobile </a:t>
              </a:r>
              <a:endParaRPr lang="en-IN" sz="1600" dirty="0">
                <a:latin typeface="Times New Roman" panose="02020603050405020304" pitchFamily="18" charset="0"/>
                <a:cs typeface="Times New Roman" panose="02020603050405020304" pitchFamily="18" charset="0"/>
              </a:endParaRPr>
            </a:p>
          </p:txBody>
        </p:sp>
        <p:cxnSp>
          <p:nvCxnSpPr>
            <p:cNvPr id="10" name="Curved Connector 9"/>
            <p:cNvCxnSpPr/>
            <p:nvPr/>
          </p:nvCxnSpPr>
          <p:spPr>
            <a:xfrm>
              <a:off x="7218947" y="3751616"/>
              <a:ext cx="587141" cy="484187"/>
            </a:xfrm>
            <a:prstGeom prst="curvedConnector3">
              <a:avLst/>
            </a:prstGeom>
            <a:grpFill/>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78409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cxnSp>
        <p:nvCxnSpPr>
          <p:cNvPr id="18" name="Curved Connector 17"/>
          <p:cNvCxnSpPr/>
          <p:nvPr/>
        </p:nvCxnSpPr>
        <p:spPr>
          <a:xfrm rot="10800000" flipV="1">
            <a:off x="1664017" y="1598691"/>
            <a:ext cx="2729629" cy="23280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30" name="Curved Connector 29"/>
          <p:cNvCxnSpPr/>
          <p:nvPr/>
        </p:nvCxnSpPr>
        <p:spPr>
          <a:xfrm rot="5400000" flipH="1" flipV="1">
            <a:off x="1265163" y="2589883"/>
            <a:ext cx="1661384" cy="815281"/>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4" name="Picture 6" descr="Message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1" y="2888365"/>
            <a:ext cx="1588603" cy="158860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202878" y="3181886"/>
            <a:ext cx="1366040" cy="646331"/>
          </a:xfrm>
          <a:prstGeom prst="rect">
            <a:avLst/>
          </a:prstGeom>
          <a:solidFill>
            <a:schemeClr val="tx1">
              <a:lumMod val="85000"/>
              <a:lumOff val="15000"/>
            </a:schemeClr>
          </a:solidFill>
        </p:spPr>
        <p:txBody>
          <a:bodyPr wrap="square">
            <a:spAutoFit/>
          </a:bodyPr>
          <a:lstStyle/>
          <a:p>
            <a:pPr algn="ctr"/>
            <a:r>
              <a:rPr lang="en-AU" dirty="0">
                <a:solidFill>
                  <a:schemeClr val="bg1"/>
                </a:solidFill>
                <a:latin typeface="Times New Roman" panose="02020603050405020304" pitchFamily="18" charset="0"/>
                <a:cs typeface="Times New Roman" panose="02020603050405020304" pitchFamily="18" charset="0"/>
              </a:rPr>
              <a:t>Municipal Corporation</a:t>
            </a:r>
            <a:endParaRPr lang="en-IN" dirty="0">
              <a:solidFill>
                <a:schemeClr val="bg1"/>
              </a:solidFill>
            </a:endParaRPr>
          </a:p>
        </p:txBody>
      </p:sp>
      <p:sp>
        <p:nvSpPr>
          <p:cNvPr id="38" name="TextBox 37"/>
          <p:cNvSpPr txBox="1"/>
          <p:nvPr/>
        </p:nvSpPr>
        <p:spPr>
          <a:xfrm>
            <a:off x="6212155" y="5891134"/>
            <a:ext cx="2209681" cy="461665"/>
          </a:xfrm>
          <a:prstGeom prst="rect">
            <a:avLst/>
          </a:prstGeom>
          <a:noFill/>
        </p:spPr>
        <p:txBody>
          <a:bodyPr wrap="square" rtlCol="0">
            <a:spAutoFit/>
          </a:bodyPr>
          <a:lstStyle/>
          <a:p>
            <a:pPr algn="ctr"/>
            <a:r>
              <a:rPr lang="en-IN" sz="1200" b="1"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MANHOLE COVER MANAGEMENT SYSTEM</a:t>
            </a:r>
            <a:endParaRPr lang="en-IN" sz="1200" dirty="0"/>
          </a:p>
        </p:txBody>
      </p:sp>
      <p:grpSp>
        <p:nvGrpSpPr>
          <p:cNvPr id="2" name="Group 1"/>
          <p:cNvGrpSpPr/>
          <p:nvPr/>
        </p:nvGrpSpPr>
        <p:grpSpPr>
          <a:xfrm>
            <a:off x="87512" y="941663"/>
            <a:ext cx="8666702" cy="5535477"/>
            <a:chOff x="87512" y="941663"/>
            <a:chExt cx="8666702" cy="5535477"/>
          </a:xfrm>
        </p:grpSpPr>
        <p:pic>
          <p:nvPicPr>
            <p:cNvPr id="2050" name="Picture 2" descr="Factory Price Frp Cover Fiberglass Plastic Round Manhole Cover - Buy Fpr  Round Manhole Cover,Glass Fiber Reinforced Plastic Round Manhole Cover,Factory  Customized Glass Fiber Reinforced Plastic Round Manhole Cover Product on  Alibaba.com"/>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0500" b="81500" l="5500" r="94750"/>
                      </a14:imgEffect>
                    </a14:imgLayer>
                  </a14:imgProps>
                </a:ext>
                <a:ext uri="{28A0092B-C50C-407E-A947-70E740481C1C}">
                  <a14:useLocalDpi xmlns:a14="http://schemas.microsoft.com/office/drawing/2010/main" val="0"/>
                </a:ext>
              </a:extLst>
            </a:blip>
            <a:srcRect/>
            <a:stretch>
              <a:fillRect/>
            </a:stretch>
          </p:blipFill>
          <p:spPr bwMode="auto">
            <a:xfrm>
              <a:off x="5328223" y="3850570"/>
              <a:ext cx="3425991" cy="26265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atellite Vectors &amp; Illustrations for Free Download | Freepik"/>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97691" l="3889" r="100000"/>
                      </a14:imgEffect>
                    </a14:imgLayer>
                  </a14:imgProps>
                </a:ext>
                <a:ext uri="{28A0092B-C50C-407E-A947-70E740481C1C}">
                  <a14:useLocalDpi xmlns:a14="http://schemas.microsoft.com/office/drawing/2010/main" val="0"/>
                </a:ext>
              </a:extLst>
            </a:blip>
            <a:srcRect/>
            <a:stretch>
              <a:fillRect/>
            </a:stretch>
          </p:blipFill>
          <p:spPr bwMode="auto">
            <a:xfrm rot="18615865">
              <a:off x="4529357" y="848374"/>
              <a:ext cx="920115" cy="110669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urved Connector 15"/>
            <p:cNvCxnSpPr/>
            <p:nvPr/>
          </p:nvCxnSpPr>
          <p:spPr>
            <a:xfrm rot="16200000" flipH="1">
              <a:off x="4938207" y="2268402"/>
              <a:ext cx="2598582" cy="1818550"/>
            </a:xfrm>
            <a:prstGeom prst="curvedConnector3">
              <a:avLst>
                <a:gd name="adj1" fmla="val 50000"/>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4" name="Cloud Callout 23"/>
            <p:cNvSpPr/>
            <p:nvPr/>
          </p:nvSpPr>
          <p:spPr>
            <a:xfrm>
              <a:off x="2554089" y="1289784"/>
              <a:ext cx="949508" cy="663125"/>
            </a:xfrm>
            <a:prstGeom prst="cloudCallout">
              <a:avLst>
                <a:gd name="adj1" fmla="val -51268"/>
                <a:gd name="adj2" fmla="val 586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smtClean="0"/>
                <a:t>Cloud Server</a:t>
              </a:r>
              <a:endParaRPr lang="en-IN" sz="1200" dirty="0"/>
            </a:p>
          </p:txBody>
        </p:sp>
        <p:cxnSp>
          <p:nvCxnSpPr>
            <p:cNvPr id="14" name="Curved Connector 13"/>
            <p:cNvCxnSpPr/>
            <p:nvPr/>
          </p:nvCxnSpPr>
          <p:spPr>
            <a:xfrm rot="10800000" flipV="1">
              <a:off x="1664018" y="1598691"/>
              <a:ext cx="2729629" cy="232800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urved Connector 14"/>
            <p:cNvCxnSpPr/>
            <p:nvPr/>
          </p:nvCxnSpPr>
          <p:spPr>
            <a:xfrm rot="5400000" flipH="1" flipV="1">
              <a:off x="1265164" y="2589883"/>
              <a:ext cx="1661384" cy="815281"/>
            </a:xfrm>
            <a:prstGeom prst="curvedConnector3">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 name="Picture 6" descr="Message - Free computer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2" y="2888365"/>
              <a:ext cx="1588603" cy="158860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202879" y="3181886"/>
              <a:ext cx="1366040" cy="646331"/>
            </a:xfrm>
            <a:prstGeom prst="rect">
              <a:avLst/>
            </a:prstGeom>
            <a:solidFill>
              <a:schemeClr val="tx1">
                <a:lumMod val="85000"/>
                <a:lumOff val="15000"/>
              </a:schemeClr>
            </a:solidFill>
          </p:spPr>
          <p:txBody>
            <a:bodyPr wrap="square">
              <a:spAutoFit/>
            </a:bodyPr>
            <a:lstStyle/>
            <a:p>
              <a:pPr algn="ctr"/>
              <a:r>
                <a:rPr lang="en-AU" dirty="0">
                  <a:solidFill>
                    <a:schemeClr val="bg1"/>
                  </a:solidFill>
                  <a:latin typeface="Times New Roman" panose="02020603050405020304" pitchFamily="18" charset="0"/>
                  <a:cs typeface="Times New Roman" panose="02020603050405020304" pitchFamily="18" charset="0"/>
                </a:rPr>
                <a:t>Municipal Corporation</a:t>
              </a:r>
              <a:endParaRPr lang="en-IN" dirty="0">
                <a:solidFill>
                  <a:schemeClr val="bg1"/>
                </a:solidFill>
              </a:endParaRPr>
            </a:p>
          </p:txBody>
        </p:sp>
      </p:grpSp>
    </p:spTree>
    <p:extLst>
      <p:ext uri="{BB962C8B-B14F-4D97-AF65-F5344CB8AC3E}">
        <p14:creationId xmlns:p14="http://schemas.microsoft.com/office/powerpoint/2010/main" val="135005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REQUIREMENTS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aphicFrame>
        <p:nvGraphicFramePr>
          <p:cNvPr id="2" name="Table 1"/>
          <p:cNvGraphicFramePr>
            <a:graphicFrameLocks noGrp="1"/>
          </p:cNvGraphicFramePr>
          <p:nvPr>
            <p:extLst>
              <p:ext uri="{D42A27DB-BD31-4B8C-83A1-F6EECF244321}">
                <p14:modId xmlns:p14="http://schemas.microsoft.com/office/powerpoint/2010/main" val="3178354368"/>
              </p:ext>
            </p:extLst>
          </p:nvPr>
        </p:nvGraphicFramePr>
        <p:xfrm>
          <a:off x="863600" y="915760"/>
          <a:ext cx="7628890" cy="5192940"/>
        </p:xfrm>
        <a:graphic>
          <a:graphicData uri="http://schemas.openxmlformats.org/drawingml/2006/table">
            <a:tbl>
              <a:tblPr firstRow="1" bandRow="1">
                <a:tableStyleId>{BC89EF96-8CEA-46FF-86C4-4CE0E7609802}</a:tableStyleId>
              </a:tblPr>
              <a:tblGrid>
                <a:gridCol w="3997158">
                  <a:extLst>
                    <a:ext uri="{9D8B030D-6E8A-4147-A177-3AD203B41FA5}">
                      <a16:colId xmlns:a16="http://schemas.microsoft.com/office/drawing/2014/main" val="3079923208"/>
                    </a:ext>
                  </a:extLst>
                </a:gridCol>
                <a:gridCol w="3631732">
                  <a:extLst>
                    <a:ext uri="{9D8B030D-6E8A-4147-A177-3AD203B41FA5}">
                      <a16:colId xmlns:a16="http://schemas.microsoft.com/office/drawing/2014/main" val="380420875"/>
                    </a:ext>
                  </a:extLst>
                </a:gridCol>
              </a:tblGrid>
              <a:tr h="793366">
                <a:tc>
                  <a:txBody>
                    <a:bodyPr/>
                    <a:lstStyle/>
                    <a:p>
                      <a:pPr algn="ctr"/>
                      <a:r>
                        <a:rPr lang="en-US" sz="1900" dirty="0" smtClean="0">
                          <a:solidFill>
                            <a:srgbClr val="FF0000"/>
                          </a:solidFill>
                          <a:latin typeface="Times New Roman" panose="02020603050405020304" pitchFamily="18" charset="0"/>
                          <a:cs typeface="Times New Roman" panose="02020603050405020304" pitchFamily="18" charset="0"/>
                        </a:rPr>
                        <a:t>HARDWARE REQUIREMENTS</a:t>
                      </a:r>
                      <a:endParaRPr lang="en-IN" sz="19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900" dirty="0" smtClean="0">
                          <a:solidFill>
                            <a:srgbClr val="FF0000"/>
                          </a:solidFill>
                          <a:latin typeface="Times New Roman" panose="02020603050405020304" pitchFamily="18" charset="0"/>
                          <a:cs typeface="Times New Roman" panose="02020603050405020304" pitchFamily="18" charset="0"/>
                        </a:rPr>
                        <a:t>SOFTWARE REQUIREMANTS</a:t>
                      </a:r>
                      <a:r>
                        <a:rPr lang="en-US" sz="1900" baseline="0" dirty="0" smtClean="0">
                          <a:solidFill>
                            <a:srgbClr val="FF0000"/>
                          </a:solidFill>
                          <a:latin typeface="Times New Roman" panose="02020603050405020304" pitchFamily="18" charset="0"/>
                          <a:cs typeface="Times New Roman" panose="02020603050405020304" pitchFamily="18" charset="0"/>
                        </a:rPr>
                        <a:t> </a:t>
                      </a:r>
                      <a:endParaRPr lang="en-IN" sz="1900"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03846580"/>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Arduino</a:t>
                      </a:r>
                      <a:endParaRPr lang="en-IN" sz="19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l"/>
                      <a:r>
                        <a:rPr lang="en-US" sz="1900" dirty="0" smtClean="0">
                          <a:latin typeface="Times New Roman" panose="02020603050405020304" pitchFamily="18" charset="0"/>
                          <a:cs typeface="Times New Roman" panose="02020603050405020304" pitchFamily="18" charset="0"/>
                        </a:rPr>
                        <a:t>Arduino</a:t>
                      </a:r>
                      <a:r>
                        <a:rPr lang="en-US" sz="1900" baseline="0" dirty="0" smtClean="0">
                          <a:latin typeface="Times New Roman" panose="02020603050405020304" pitchFamily="18" charset="0"/>
                          <a:cs typeface="Times New Roman" panose="02020603050405020304" pitchFamily="18" charset="0"/>
                        </a:rPr>
                        <a:t> IDE </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9765744"/>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Gas sensor (MQ2) </a:t>
                      </a:r>
                    </a:p>
                  </a:txBody>
                  <a:tcPr anchor="ctr"/>
                </a:tc>
                <a:tc>
                  <a:txBody>
                    <a:bodyPr/>
                    <a:lstStyle/>
                    <a:p>
                      <a:pPr algn="l"/>
                      <a:r>
                        <a:rPr lang="en-US" sz="1900" dirty="0" smtClean="0">
                          <a:latin typeface="Times New Roman" panose="02020603050405020304" pitchFamily="18" charset="0"/>
                          <a:cs typeface="Times New Roman" panose="02020603050405020304" pitchFamily="18" charset="0"/>
                        </a:rPr>
                        <a:t>Programed by C</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405070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IR sensor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0511240"/>
                  </a:ext>
                </a:extLst>
              </a:tr>
              <a:tr h="793366">
                <a:tc>
                  <a:txBody>
                    <a:bodyPr/>
                    <a:lstStyle/>
                    <a:p>
                      <a:pPr algn="l"/>
                      <a:r>
                        <a:rPr lang="en-US" sz="1900" dirty="0" smtClean="0">
                          <a:latin typeface="Times New Roman" panose="02020603050405020304" pitchFamily="18" charset="0"/>
                          <a:cs typeface="Times New Roman" panose="02020603050405020304" pitchFamily="18" charset="0"/>
                        </a:rPr>
                        <a:t>Ultrasonic Sensor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3804834"/>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Flow Sensor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79039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GSM/GPRS module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947597"/>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LCD</a:t>
                      </a:r>
                      <a:r>
                        <a:rPr lang="en-US" sz="1900" baseline="0" dirty="0" smtClean="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4482019"/>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DTH11 Sensor </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789130"/>
                  </a:ext>
                </a:extLst>
              </a:tr>
              <a:tr h="450776">
                <a:tc>
                  <a:txBody>
                    <a:bodyPr/>
                    <a:lstStyle/>
                    <a:p>
                      <a:pPr algn="l"/>
                      <a:r>
                        <a:rPr lang="en-US" sz="1900" dirty="0" smtClean="0">
                          <a:latin typeface="Times New Roman" panose="02020603050405020304" pitchFamily="18" charset="0"/>
                          <a:cs typeface="Times New Roman" panose="02020603050405020304" pitchFamily="18" charset="0"/>
                        </a:rPr>
                        <a:t>Buzzer</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endParaRPr lang="en-US" sz="19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6275736"/>
                  </a:ext>
                </a:extLst>
              </a:tr>
            </a:tbl>
          </a:graphicData>
        </a:graphic>
      </p:graphicFrame>
    </p:spTree>
    <p:extLst>
      <p:ext uri="{BB962C8B-B14F-4D97-AF65-F5344CB8AC3E}">
        <p14:creationId xmlns:p14="http://schemas.microsoft.com/office/powerpoint/2010/main" val="323982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827672" y="931365"/>
            <a:ext cx="7315301" cy="98488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Arduino is an open-source electronics platform based on easy-to-use hardware and software. </a:t>
            </a:r>
            <a:endParaRPr lang="en-US" sz="20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84" y="2247046"/>
            <a:ext cx="8096250" cy="3114675"/>
          </a:xfrm>
          <a:prstGeom prst="rect">
            <a:avLst/>
          </a:prstGeom>
        </p:spPr>
      </p:pic>
    </p:spTree>
    <p:extLst>
      <p:ext uri="{BB962C8B-B14F-4D97-AF65-F5344CB8AC3E}">
        <p14:creationId xmlns:p14="http://schemas.microsoft.com/office/powerpoint/2010/main" val="317402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graphicFrame>
        <p:nvGraphicFramePr>
          <p:cNvPr id="11" name="Table 10"/>
          <p:cNvGraphicFramePr>
            <a:graphicFrameLocks noGrp="1"/>
          </p:cNvGraphicFramePr>
          <p:nvPr>
            <p:extLst>
              <p:ext uri="{D42A27DB-BD31-4B8C-83A1-F6EECF244321}">
                <p14:modId xmlns:p14="http://schemas.microsoft.com/office/powerpoint/2010/main" val="915706414"/>
              </p:ext>
            </p:extLst>
          </p:nvPr>
        </p:nvGraphicFramePr>
        <p:xfrm>
          <a:off x="615916" y="1559292"/>
          <a:ext cx="3228967" cy="3960560"/>
        </p:xfrm>
        <a:graphic>
          <a:graphicData uri="http://schemas.openxmlformats.org/drawingml/2006/table">
            <a:tbl>
              <a:tblPr>
                <a:tableStyleId>{616DA210-FB5B-4158-B5E0-FEB733F419BA}</a:tableStyleId>
              </a:tblPr>
              <a:tblGrid>
                <a:gridCol w="1349349">
                  <a:extLst>
                    <a:ext uri="{9D8B030D-6E8A-4147-A177-3AD203B41FA5}">
                      <a16:colId xmlns:a16="http://schemas.microsoft.com/office/drawing/2014/main" val="490159936"/>
                    </a:ext>
                  </a:extLst>
                </a:gridCol>
                <a:gridCol w="1879618">
                  <a:extLst>
                    <a:ext uri="{9D8B030D-6E8A-4147-A177-3AD203B41FA5}">
                      <a16:colId xmlns:a16="http://schemas.microsoft.com/office/drawing/2014/main" val="1296623093"/>
                    </a:ext>
                  </a:extLst>
                </a:gridCol>
              </a:tblGrid>
              <a:tr h="135161">
                <a:tc>
                  <a:txBody>
                    <a:bodyPr/>
                    <a:lstStyle/>
                    <a:p>
                      <a:pPr algn="ctr" fontAlgn="t"/>
                      <a:r>
                        <a:rPr lang="en-IN" sz="1200" b="1" dirty="0">
                          <a:effectLst/>
                          <a:latin typeface="Times New Roman" panose="02020603050405020304" pitchFamily="18" charset="0"/>
                          <a:cs typeface="Times New Roman" panose="02020603050405020304" pitchFamily="18" charset="0"/>
                        </a:rPr>
                        <a:t>Pin Category</a:t>
                      </a:r>
                    </a:p>
                  </a:txBody>
                  <a:tcPr marL="13331" marR="13331" marT="13331" marB="13331"/>
                </a:tc>
                <a:tc>
                  <a:txBody>
                    <a:bodyPr/>
                    <a:lstStyle/>
                    <a:p>
                      <a:pPr algn="ctr" fontAlgn="t"/>
                      <a:r>
                        <a:rPr lang="en-IN" sz="1200" b="1" dirty="0">
                          <a:effectLst/>
                          <a:latin typeface="Times New Roman" panose="02020603050405020304" pitchFamily="18" charset="0"/>
                          <a:cs typeface="Times New Roman" panose="02020603050405020304" pitchFamily="18" charset="0"/>
                        </a:rPr>
                        <a:t>Pin Name</a:t>
                      </a:r>
                    </a:p>
                  </a:txBody>
                  <a:tcPr marL="13331" marR="13331" marT="13331" marB="13331"/>
                </a:tc>
                <a:extLst>
                  <a:ext uri="{0D108BD9-81ED-4DB2-BD59-A6C34878D82A}">
                    <a16:rowId xmlns:a16="http://schemas.microsoft.com/office/drawing/2014/main" val="3636260216"/>
                  </a:ext>
                </a:extLst>
              </a:tr>
              <a:tr h="275488">
                <a:tc>
                  <a:txBody>
                    <a:bodyPr/>
                    <a:lstStyle/>
                    <a:p>
                      <a:pPr algn="just" fontAlgn="t"/>
                      <a:r>
                        <a:rPr lang="en-IN" sz="1200" b="1" dirty="0">
                          <a:effectLst/>
                          <a:latin typeface="Times New Roman" panose="02020603050405020304" pitchFamily="18" charset="0"/>
                          <a:cs typeface="Times New Roman" panose="02020603050405020304" pitchFamily="18" charset="0"/>
                        </a:rPr>
                        <a:t>Power</a:t>
                      </a:r>
                    </a:p>
                  </a:txBody>
                  <a:tcPr marL="13331" marR="13331" marT="13331" marB="13331"/>
                </a:tc>
                <a:tc>
                  <a:txBody>
                    <a:bodyPr/>
                    <a:lstStyle/>
                    <a:p>
                      <a:pPr algn="just" fontAlgn="t"/>
                      <a:r>
                        <a:rPr lang="en-IN" sz="1200" b="1" dirty="0">
                          <a:effectLst/>
                          <a:latin typeface="Times New Roman" panose="02020603050405020304" pitchFamily="18" charset="0"/>
                          <a:cs typeface="Times New Roman" panose="02020603050405020304" pitchFamily="18" charset="0"/>
                        </a:rPr>
                        <a:t>Vin, 3.3V, 5V, GND</a:t>
                      </a:r>
                    </a:p>
                  </a:txBody>
                  <a:tcPr marL="13331" marR="13331" marT="13331" marB="13331"/>
                </a:tc>
                <a:extLst>
                  <a:ext uri="{0D108BD9-81ED-4DB2-BD59-A6C34878D82A}">
                    <a16:rowId xmlns:a16="http://schemas.microsoft.com/office/drawing/2014/main" val="3577731343"/>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Reset</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Reset</a:t>
                      </a:r>
                    </a:p>
                  </a:txBody>
                  <a:tcPr marL="13331" marR="13331" marT="13331" marB="13331"/>
                </a:tc>
                <a:extLst>
                  <a:ext uri="{0D108BD9-81ED-4DB2-BD59-A6C34878D82A}">
                    <a16:rowId xmlns:a16="http://schemas.microsoft.com/office/drawing/2014/main" val="3738554542"/>
                  </a:ext>
                </a:extLst>
              </a:tr>
              <a:tr h="425777">
                <a:tc>
                  <a:txBody>
                    <a:bodyPr/>
                    <a:lstStyle/>
                    <a:p>
                      <a:pPr algn="just" fontAlgn="t"/>
                      <a:r>
                        <a:rPr lang="en-IN" sz="1200" b="1">
                          <a:effectLst/>
                          <a:latin typeface="Times New Roman" panose="02020603050405020304" pitchFamily="18" charset="0"/>
                          <a:cs typeface="Times New Roman" panose="02020603050405020304" pitchFamily="18" charset="0"/>
                        </a:rPr>
                        <a:t>Analog Pins</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A0 – A5</a:t>
                      </a:r>
                    </a:p>
                  </a:txBody>
                  <a:tcPr marL="13331" marR="13331" marT="13331" marB="13331"/>
                </a:tc>
                <a:extLst>
                  <a:ext uri="{0D108BD9-81ED-4DB2-BD59-A6C34878D82A}">
                    <a16:rowId xmlns:a16="http://schemas.microsoft.com/office/drawing/2014/main" val="856939961"/>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Input/Output Pins</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Digital Pins 0 - 13</a:t>
                      </a:r>
                    </a:p>
                  </a:txBody>
                  <a:tcPr marL="13331" marR="13331" marT="13331" marB="13331"/>
                </a:tc>
                <a:extLst>
                  <a:ext uri="{0D108BD9-81ED-4DB2-BD59-A6C34878D82A}">
                    <a16:rowId xmlns:a16="http://schemas.microsoft.com/office/drawing/2014/main" val="876427193"/>
                  </a:ext>
                </a:extLst>
              </a:tr>
              <a:tr h="326399">
                <a:tc>
                  <a:txBody>
                    <a:bodyPr/>
                    <a:lstStyle/>
                    <a:p>
                      <a:pPr algn="just" fontAlgn="t"/>
                      <a:r>
                        <a:rPr lang="en-IN" sz="1200" b="1">
                          <a:effectLst/>
                          <a:latin typeface="Times New Roman" panose="02020603050405020304" pitchFamily="18" charset="0"/>
                          <a:cs typeface="Times New Roman" panose="02020603050405020304" pitchFamily="18" charset="0"/>
                        </a:rPr>
                        <a:t>Serial</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0(Rx), 1(Tx)</a:t>
                      </a:r>
                    </a:p>
                  </a:txBody>
                  <a:tcPr marL="13331" marR="13331" marT="13331" marB="13331"/>
                </a:tc>
                <a:extLst>
                  <a:ext uri="{0D108BD9-81ED-4DB2-BD59-A6C34878D82A}">
                    <a16:rowId xmlns:a16="http://schemas.microsoft.com/office/drawing/2014/main" val="1555777859"/>
                  </a:ext>
                </a:extLst>
              </a:tr>
              <a:tr h="492001">
                <a:tc>
                  <a:txBody>
                    <a:bodyPr/>
                    <a:lstStyle/>
                    <a:p>
                      <a:pPr algn="just" fontAlgn="t"/>
                      <a:r>
                        <a:rPr lang="en-IN" sz="1200" b="1">
                          <a:effectLst/>
                          <a:latin typeface="Times New Roman" panose="02020603050405020304" pitchFamily="18" charset="0"/>
                          <a:cs typeface="Times New Roman" panose="02020603050405020304" pitchFamily="18" charset="0"/>
                        </a:rPr>
                        <a:t>External Interrupts</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2, 3</a:t>
                      </a:r>
                    </a:p>
                  </a:txBody>
                  <a:tcPr marL="13331" marR="13331" marT="13331" marB="13331"/>
                </a:tc>
                <a:extLst>
                  <a:ext uri="{0D108BD9-81ED-4DB2-BD59-A6C34878D82A}">
                    <a16:rowId xmlns:a16="http://schemas.microsoft.com/office/drawing/2014/main" val="3235804439"/>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PWM</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3, 5, 6, 9, 11</a:t>
                      </a:r>
                    </a:p>
                  </a:txBody>
                  <a:tcPr marL="13331" marR="13331" marT="13331" marB="13331"/>
                </a:tc>
                <a:extLst>
                  <a:ext uri="{0D108BD9-81ED-4DB2-BD59-A6C34878D82A}">
                    <a16:rowId xmlns:a16="http://schemas.microsoft.com/office/drawing/2014/main" val="700090307"/>
                  </a:ext>
                </a:extLst>
              </a:tr>
              <a:tr h="492001">
                <a:tc>
                  <a:txBody>
                    <a:bodyPr/>
                    <a:lstStyle/>
                    <a:p>
                      <a:pPr algn="just" fontAlgn="t"/>
                      <a:r>
                        <a:rPr lang="en-IN" sz="1200" b="1">
                          <a:effectLst/>
                          <a:latin typeface="Times New Roman" panose="02020603050405020304" pitchFamily="18" charset="0"/>
                          <a:cs typeface="Times New Roman" panose="02020603050405020304" pitchFamily="18" charset="0"/>
                        </a:rPr>
                        <a:t>SPI</a:t>
                      </a:r>
                    </a:p>
                  </a:txBody>
                  <a:tcPr marL="13331" marR="13331" marT="13331" marB="13331"/>
                </a:tc>
                <a:tc>
                  <a:txBody>
                    <a:bodyPr/>
                    <a:lstStyle/>
                    <a:p>
                      <a:pPr algn="just" fontAlgn="t"/>
                      <a:r>
                        <a:rPr lang="en-US" sz="1200" b="1">
                          <a:effectLst/>
                          <a:latin typeface="Times New Roman" panose="02020603050405020304" pitchFamily="18" charset="0"/>
                          <a:cs typeface="Times New Roman" panose="02020603050405020304" pitchFamily="18" charset="0"/>
                        </a:rPr>
                        <a:t>10 (SS), 11 (MOSI), 12 (MISO) and 13 (SCK)</a:t>
                      </a:r>
                    </a:p>
                  </a:txBody>
                  <a:tcPr marL="13331" marR="13331" marT="13331" marB="13331"/>
                </a:tc>
                <a:extLst>
                  <a:ext uri="{0D108BD9-81ED-4DB2-BD59-A6C34878D82A}">
                    <a16:rowId xmlns:a16="http://schemas.microsoft.com/office/drawing/2014/main" val="4101460848"/>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Inbuilt LED</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13</a:t>
                      </a:r>
                    </a:p>
                  </a:txBody>
                  <a:tcPr marL="13331" marR="13331" marT="13331" marB="13331"/>
                </a:tc>
                <a:extLst>
                  <a:ext uri="{0D108BD9-81ED-4DB2-BD59-A6C34878D82A}">
                    <a16:rowId xmlns:a16="http://schemas.microsoft.com/office/drawing/2014/main" val="3447217078"/>
                  </a:ext>
                </a:extLst>
              </a:tr>
              <a:tr h="262715">
                <a:tc>
                  <a:txBody>
                    <a:bodyPr/>
                    <a:lstStyle/>
                    <a:p>
                      <a:pPr algn="just" fontAlgn="t"/>
                      <a:r>
                        <a:rPr lang="en-IN" sz="1200" b="1">
                          <a:effectLst/>
                          <a:latin typeface="Times New Roman" panose="02020603050405020304" pitchFamily="18" charset="0"/>
                          <a:cs typeface="Times New Roman" panose="02020603050405020304" pitchFamily="18" charset="0"/>
                        </a:rPr>
                        <a:t>TWI</a:t>
                      </a:r>
                    </a:p>
                  </a:txBody>
                  <a:tcPr marL="13331" marR="13331" marT="13331" marB="13331"/>
                </a:tc>
                <a:tc>
                  <a:txBody>
                    <a:bodyPr/>
                    <a:lstStyle/>
                    <a:p>
                      <a:pPr algn="just" fontAlgn="t"/>
                      <a:r>
                        <a:rPr lang="en-IN" sz="1200" b="1">
                          <a:effectLst/>
                          <a:latin typeface="Times New Roman" panose="02020603050405020304" pitchFamily="18" charset="0"/>
                          <a:cs typeface="Times New Roman" panose="02020603050405020304" pitchFamily="18" charset="0"/>
                        </a:rPr>
                        <a:t>A4 (SDA), A5 (SCA)</a:t>
                      </a:r>
                    </a:p>
                  </a:txBody>
                  <a:tcPr marL="13331" marR="13331" marT="13331" marB="13331"/>
                </a:tc>
                <a:extLst>
                  <a:ext uri="{0D108BD9-81ED-4DB2-BD59-A6C34878D82A}">
                    <a16:rowId xmlns:a16="http://schemas.microsoft.com/office/drawing/2014/main" val="3014080627"/>
                  </a:ext>
                </a:extLst>
              </a:tr>
              <a:tr h="425777">
                <a:tc>
                  <a:txBody>
                    <a:bodyPr/>
                    <a:lstStyle/>
                    <a:p>
                      <a:pPr algn="just" fontAlgn="t"/>
                      <a:r>
                        <a:rPr lang="en-IN" sz="1200" b="1">
                          <a:effectLst/>
                          <a:latin typeface="Times New Roman" panose="02020603050405020304" pitchFamily="18" charset="0"/>
                          <a:cs typeface="Times New Roman" panose="02020603050405020304" pitchFamily="18" charset="0"/>
                        </a:rPr>
                        <a:t>AREF</a:t>
                      </a:r>
                    </a:p>
                  </a:txBody>
                  <a:tcPr marL="13331" marR="13331" marT="13331" marB="13331"/>
                </a:tc>
                <a:tc>
                  <a:txBody>
                    <a:bodyPr/>
                    <a:lstStyle/>
                    <a:p>
                      <a:pPr algn="just" fontAlgn="t"/>
                      <a:r>
                        <a:rPr lang="en-IN" sz="1200" b="1" dirty="0">
                          <a:effectLst/>
                          <a:latin typeface="Times New Roman" panose="02020603050405020304" pitchFamily="18" charset="0"/>
                          <a:cs typeface="Times New Roman" panose="02020603050405020304" pitchFamily="18" charset="0"/>
                        </a:rPr>
                        <a:t>AREF</a:t>
                      </a:r>
                    </a:p>
                  </a:txBody>
                  <a:tcPr marL="13331" marR="13331" marT="13331" marB="13331"/>
                </a:tc>
                <a:extLst>
                  <a:ext uri="{0D108BD9-81ED-4DB2-BD59-A6C34878D82A}">
                    <a16:rowId xmlns:a16="http://schemas.microsoft.com/office/drawing/2014/main" val="2033193716"/>
                  </a:ext>
                </a:extLst>
              </a:tr>
            </a:tbl>
          </a:graphicData>
        </a:graphic>
      </p:graphicFrame>
      <p:pic>
        <p:nvPicPr>
          <p:cNvPr id="2054" name="Picture 6" descr="Arduino Pin Configuration: A Detailed Guide (2021) | Robu.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4112" y="1240353"/>
            <a:ext cx="4627585" cy="463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76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GAS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47622F23-071D-4151-836B-3BB59A69BB9C}"/>
              </a:ext>
            </a:extLst>
          </p:cNvPr>
          <p:cNvPicPr>
            <a:picLocks noGrp="1" noChangeAspect="1"/>
          </p:cNvPicPr>
          <p:nvPr>
            <p:ph sz="half" idx="4294967295"/>
          </p:nvPr>
        </p:nvPicPr>
        <p:blipFill>
          <a:blip r:embed="rId2"/>
          <a:stretch>
            <a:fillRect/>
          </a:stretch>
        </p:blipFill>
        <p:spPr>
          <a:xfrm>
            <a:off x="5045317" y="3175906"/>
            <a:ext cx="2887951" cy="2362176"/>
          </a:xfrm>
          <a:prstGeom prst="rect">
            <a:avLst/>
          </a:prstGeom>
        </p:spPr>
      </p:pic>
      <p:sp>
        <p:nvSpPr>
          <p:cNvPr id="2" name="TextBox 1"/>
          <p:cNvSpPr txBox="1"/>
          <p:nvPr/>
        </p:nvSpPr>
        <p:spPr>
          <a:xfrm>
            <a:off x="218385" y="622025"/>
            <a:ext cx="8667784" cy="2708434"/>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MQ-2 is </a:t>
            </a:r>
            <a:r>
              <a:rPr lang="en-US" sz="2000" b="1" dirty="0">
                <a:latin typeface="Times New Roman" panose="02020603050405020304" pitchFamily="18" charset="0"/>
                <a:cs typeface="Times New Roman" panose="02020603050405020304" pitchFamily="18" charset="0"/>
              </a:rPr>
              <a:t>a smoke and combustible gas sensor from Winsen</a:t>
            </a:r>
            <a:r>
              <a:rPr lang="en-US" sz="2000" dirty="0">
                <a:latin typeface="Times New Roman" panose="02020603050405020304" pitchFamily="18" charset="0"/>
                <a:cs typeface="Times New Roman" panose="02020603050405020304" pitchFamily="18" charset="0"/>
              </a:rPr>
              <a:t>. It can detect flammable gas in a range of 300 - </a:t>
            </a:r>
            <a:r>
              <a:rPr lang="en-US" sz="2000" dirty="0" smtClean="0">
                <a:latin typeface="Times New Roman" panose="02020603050405020304" pitchFamily="18" charset="0"/>
                <a:cs typeface="Times New Roman" panose="02020603050405020304" pitchFamily="18" charset="0"/>
              </a:rPr>
              <a:t>10000ppm</a:t>
            </a:r>
          </a:p>
          <a:p>
            <a:r>
              <a:rPr lang="en-US" sz="2000" b="1" dirty="0" smtClean="0">
                <a:latin typeface="Times New Roman" panose="02020603050405020304" pitchFamily="18" charset="0"/>
                <a:cs typeface="Times New Roman" panose="02020603050405020304" pitchFamily="18" charset="0"/>
              </a:rPr>
              <a:t>Working </a:t>
            </a:r>
            <a:r>
              <a:rPr lang="en-US" sz="2000" b="1" dirty="0">
                <a:latin typeface="Times New Roman" panose="02020603050405020304" pitchFamily="18" charset="0"/>
                <a:cs typeface="Times New Roman" panose="02020603050405020304" pitchFamily="18" charset="0"/>
              </a:rPr>
              <a:t>principle</a:t>
            </a:r>
          </a:p>
          <a:p>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MQ-2 type smoke sensor is made of a tin dioxide semiconductor gas sensing material. When it works at a temperature of 200 to 300 °C, the tin dioxide adsorbs the oxygen in the air, which reduces the density of electrons on the semiconductor and thus increasing the resistance.</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1026" name="Picture 2" descr="MQ2 Arduino Gas Sensor : Datasheet, Working &amp; Its Applications"/>
          <p:cNvPicPr>
            <a:picLocks noChangeAspect="1" noChangeArrowheads="1"/>
          </p:cNvPicPr>
          <p:nvPr/>
        </p:nvPicPr>
        <p:blipFill rotWithShape="1">
          <a:blip r:embed="rId3">
            <a:extLst>
              <a:ext uri="{28A0092B-C50C-407E-A947-70E740481C1C}">
                <a14:useLocalDpi xmlns:a14="http://schemas.microsoft.com/office/drawing/2010/main" val="0"/>
              </a:ext>
            </a:extLst>
          </a:blip>
          <a:srcRect b="7370"/>
          <a:stretch/>
        </p:blipFill>
        <p:spPr bwMode="auto">
          <a:xfrm rot="5400000">
            <a:off x="1014034" y="2773589"/>
            <a:ext cx="2332076" cy="31668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288784" y="5029476"/>
            <a:ext cx="181737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Connecting pins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55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descr="Y:\COMMON FOLDER\1.components Images\IR sensor board.jpg">
            <a:extLst>
              <a:ext uri="{FF2B5EF4-FFF2-40B4-BE49-F238E27FC236}">
                <a16:creationId xmlns:a16="http://schemas.microsoft.com/office/drawing/2014/main" id="{B32B6A03-03FC-4051-802C-D6EC8EE1111B}"/>
              </a:ext>
            </a:extLst>
          </p:cNvPr>
          <p:cNvPicPr>
            <a:picLocks noGrp="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5684763" y="716653"/>
            <a:ext cx="2857500" cy="2857500"/>
          </a:xfrm>
          <a:prstGeom prst="rect">
            <a:avLst/>
          </a:prstGeom>
          <a:noFill/>
          <a:ln>
            <a:noFill/>
          </a:ln>
        </p:spPr>
      </p:pic>
      <p:sp>
        <p:nvSpPr>
          <p:cNvPr id="2" name="TextBox 1"/>
          <p:cNvSpPr txBox="1"/>
          <p:nvPr/>
        </p:nvSpPr>
        <p:spPr>
          <a:xfrm>
            <a:off x="188536" y="828697"/>
            <a:ext cx="5136455" cy="2677656"/>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hlinkClick r:id="rId3"/>
              </a:rPr>
              <a:t>infrared sensor</a:t>
            </a:r>
            <a:r>
              <a:rPr lang="en-US" sz="1600" dirty="0">
                <a:latin typeface="Times New Roman" panose="02020603050405020304" pitchFamily="18" charset="0"/>
                <a:cs typeface="Times New Roman" panose="02020603050405020304" pitchFamily="18" charset="0"/>
              </a:rPr>
              <a:t> is an electronic device, which emits in order to sense some aspects of the surroundings. An IR sensor can measure the heat of an object as well as detects the motion.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IR_SENSOR_PIN 5</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2050" name="Picture 2" descr="Arduino with Infrared Sensor. Beginners guide to Arduino Project with… | by  Mariam Manzoor | ILLUMINATION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43" y="3668779"/>
            <a:ext cx="4287308" cy="1786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223933" y="3979333"/>
            <a:ext cx="1515534" cy="923330"/>
          </a:xfrm>
          <a:prstGeom prst="rect">
            <a:avLst/>
          </a:prstGeom>
          <a:noFill/>
        </p:spPr>
        <p:txBody>
          <a:bodyPr wrap="square" rtlCol="0">
            <a:spAutoFit/>
          </a:bodyPr>
          <a:lstStyle/>
          <a:p>
            <a:r>
              <a:rPr lang="en-US" dirty="0" smtClean="0"/>
              <a:t>VCC -&gt; 5V</a:t>
            </a:r>
          </a:p>
          <a:p>
            <a:r>
              <a:rPr lang="en-US" dirty="0" smtClean="0"/>
              <a:t>GND -&gt; GND </a:t>
            </a:r>
          </a:p>
          <a:p>
            <a:r>
              <a:rPr lang="en-US" dirty="0" smtClean="0"/>
              <a:t>OUT -&gt; pin 1</a:t>
            </a:r>
            <a:endParaRPr lang="en-IN" dirty="0"/>
          </a:p>
        </p:txBody>
      </p:sp>
    </p:spTree>
    <p:extLst>
      <p:ext uri="{BB962C8B-B14F-4D97-AF65-F5344CB8AC3E}">
        <p14:creationId xmlns:p14="http://schemas.microsoft.com/office/powerpoint/2010/main" val="420707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ULTRASONIC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Content Placeholder 5">
            <a:extLst>
              <a:ext uri="{FF2B5EF4-FFF2-40B4-BE49-F238E27FC236}">
                <a16:creationId xmlns:a16="http://schemas.microsoft.com/office/drawing/2014/main" id="{4FFA09D3-6A92-4158-9400-C3DDA75618BF}"/>
              </a:ext>
            </a:extLst>
          </p:cNvPr>
          <p:cNvPicPr>
            <a:picLocks noGrp="1" noChangeAspect="1"/>
          </p:cNvPicPr>
          <p:nvPr>
            <p:ph sz="half" idx="4294967295"/>
          </p:nvPr>
        </p:nvPicPr>
        <p:blipFill>
          <a:blip r:embed="rId2"/>
          <a:stretch>
            <a:fillRect/>
          </a:stretch>
        </p:blipFill>
        <p:spPr>
          <a:xfrm>
            <a:off x="5916641" y="1068102"/>
            <a:ext cx="2401860" cy="2370504"/>
          </a:xfrm>
          <a:prstGeom prst="rect">
            <a:avLst/>
          </a:prstGeom>
        </p:spPr>
      </p:pic>
      <p:sp>
        <p:nvSpPr>
          <p:cNvPr id="2" name="TextBox 1"/>
          <p:cNvSpPr txBox="1"/>
          <p:nvPr/>
        </p:nvSpPr>
        <p:spPr>
          <a:xfrm>
            <a:off x="188535" y="845229"/>
            <a:ext cx="5490369" cy="5124480"/>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An</a:t>
            </a:r>
            <a:r>
              <a:rPr lang="en-US" dirty="0">
                <a:latin typeface="Times New Roman" panose="02020603050405020304" pitchFamily="18" charset="0"/>
                <a:cs typeface="Times New Roman" panose="02020603050405020304" pitchFamily="18" charset="0"/>
              </a:rPr>
              <a:t> ultrasonic sensor is an electronic device that measures the distance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a target object by emitting ultrasonic sound waves, and converts the reflected sound into an electrical signal. Ultrasonic waves travel faster than the speed of audible sound (i.e. the sound that humans can </a:t>
            </a:r>
            <a:r>
              <a:rPr lang="en-US" dirty="0" smtClean="0">
                <a:latin typeface="Times New Roman" panose="02020603050405020304" pitchFamily="18" charset="0"/>
                <a:cs typeface="Times New Roman" panose="02020603050405020304" pitchFamily="18" charset="0"/>
              </a:rPr>
              <a:t>hear </a:t>
            </a:r>
          </a:p>
          <a:p>
            <a:pPr algn="just">
              <a:lnSpc>
                <a:spcPct val="150000"/>
              </a:lnSpc>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#define ULTRASONIC_TRIG_PIN 6</a:t>
            </a:r>
          </a:p>
          <a:p>
            <a:r>
              <a:rPr lang="en-US" b="1" dirty="0">
                <a:latin typeface="Times New Roman" panose="02020603050405020304" pitchFamily="18" charset="0"/>
                <a:cs typeface="Times New Roman" panose="02020603050405020304" pitchFamily="18" charset="0"/>
              </a:rPr>
              <a:t>#define ULTRASONIC_ECHO_PIN 7</a:t>
            </a:r>
          </a:p>
          <a:p>
            <a:pPr algn="just">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Distance = Speed × Time</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pic>
        <p:nvPicPr>
          <p:cNvPr id="10" name="Picture 9" descr="Ultrasonic Sensor Working"/>
          <p:cNvPicPr/>
          <p:nvPr/>
        </p:nvPicPr>
        <p:blipFill>
          <a:blip r:embed="rId3"/>
          <a:srcRect/>
          <a:stretch>
            <a:fillRect/>
          </a:stretch>
        </p:blipFill>
        <p:spPr bwMode="auto">
          <a:xfrm>
            <a:off x="4114800" y="4041853"/>
            <a:ext cx="4579331" cy="1587500"/>
          </a:xfrm>
          <a:prstGeom prst="rect">
            <a:avLst/>
          </a:prstGeom>
          <a:noFill/>
          <a:ln w="9525">
            <a:noFill/>
            <a:miter lim="800000"/>
            <a:headEnd/>
            <a:tailEnd/>
          </a:ln>
        </p:spPr>
      </p:pic>
    </p:spTree>
    <p:extLst>
      <p:ext uri="{BB962C8B-B14F-4D97-AF65-F5344CB8AC3E}">
        <p14:creationId xmlns:p14="http://schemas.microsoft.com/office/powerpoint/2010/main" val="277203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  SENSOR</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392716" y="562519"/>
            <a:ext cx="8125641" cy="3970318"/>
          </a:xfrm>
          <a:prstGeom prst="rect">
            <a:avLst/>
          </a:prstGeom>
          <a:noFill/>
        </p:spPr>
        <p:txBody>
          <a:bodyPr wrap="square" rtlCol="0">
            <a:spAutoFit/>
          </a:bodyPr>
          <a:lstStyle/>
          <a:p>
            <a:pPr algn="just">
              <a:lnSpc>
                <a:spcPct val="150000"/>
              </a:lnSpc>
            </a:pPr>
            <a:r>
              <a:rPr lang="en-US" sz="1400"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 flow sensor is </a:t>
            </a:r>
            <a:r>
              <a:rPr lang="en-US" sz="1400" b="1" dirty="0">
                <a:latin typeface="Times New Roman" panose="02020603050405020304" pitchFamily="18" charset="0"/>
                <a:cs typeface="Times New Roman" panose="02020603050405020304" pitchFamily="18" charset="0"/>
              </a:rPr>
              <a:t>a component that measures the flow of a fluid such as a gas or liquid</a:t>
            </a:r>
            <a:r>
              <a:rPr lang="en-US" sz="1400" dirty="0">
                <a:latin typeface="Times New Roman" panose="02020603050405020304" pitchFamily="18" charset="0"/>
                <a:cs typeface="Times New Roman" panose="02020603050405020304" pitchFamily="18" charset="0"/>
              </a:rPr>
              <a:t>. Flow sensors utilize both mechanical and electrical subsystems to measure changes in the fluid's physical attributes and calculate its flow</a:t>
            </a:r>
            <a:r>
              <a:rPr lang="en-US" sz="1400" dirty="0" smtClean="0">
                <a:latin typeface="Times New Roman" panose="02020603050405020304" pitchFamily="18" charset="0"/>
                <a:cs typeface="Times New Roman" panose="02020603050405020304" pitchFamily="18" charset="0"/>
              </a:rPr>
              <a:t>. </a:t>
            </a:r>
          </a:p>
          <a:p>
            <a:pPr algn="just">
              <a:lnSpc>
                <a:spcPct val="150000"/>
              </a:lnSpc>
            </a:pPr>
            <a:r>
              <a:rPr lang="en-US" sz="1400" dirty="0" smtClean="0">
                <a:latin typeface="Times New Roman" panose="02020603050405020304" pitchFamily="18" charset="0"/>
                <a:cs typeface="Times New Roman" panose="02020603050405020304" pitchFamily="18" charset="0"/>
              </a:rPr>
              <a:t>	A </a:t>
            </a:r>
            <a:r>
              <a:rPr lang="en-US" sz="1400" dirty="0">
                <a:latin typeface="Times New Roman" panose="02020603050405020304" pitchFamily="18" charset="0"/>
                <a:cs typeface="Times New Roman" panose="02020603050405020304" pitchFamily="18" charset="0"/>
              </a:rPr>
              <a:t>flow sensor can be used to detect the flow of water or other liquids in the manhole. This can be useful in detecting the overflow of sewage or other liquids from the manhole. The flow sensor can be connected to an Arduino board that can process the data and trigger an alert if the flow exceeds a certain threshold.</a:t>
            </a:r>
            <a:endParaRPr lang="en-US" sz="1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The flow sensor working principle is based on </a:t>
            </a:r>
            <a:r>
              <a:rPr lang="en-US" sz="1400" b="1" dirty="0">
                <a:latin typeface="Times New Roman" panose="02020603050405020304" pitchFamily="18" charset="0"/>
                <a:cs typeface="Times New Roman" panose="02020603050405020304" pitchFamily="18" charset="0"/>
              </a:rPr>
              <a:t>Bernoulli's principle</a:t>
            </a:r>
            <a:r>
              <a:rPr lang="en-US" sz="1400" dirty="0" smtClean="0">
                <a:latin typeface="Times New Roman" panose="02020603050405020304" pitchFamily="18" charset="0"/>
                <a:cs typeface="Times New Roman" panose="02020603050405020304" pitchFamily="18" charset="0"/>
              </a:rPr>
              <a:t>.</a:t>
            </a:r>
          </a:p>
          <a:p>
            <a:pPr algn="just">
              <a:lnSpc>
                <a:spcPct val="150000"/>
              </a:lnSpc>
            </a:pPr>
            <a:r>
              <a:rPr lang="en-US" sz="1400" dirty="0" smtClean="0">
                <a:latin typeface="Times New Roman" panose="02020603050405020304" pitchFamily="18" charset="0"/>
                <a:cs typeface="Times New Roman" panose="02020603050405020304" pitchFamily="18" charset="0"/>
              </a:rPr>
              <a:t>	This </a:t>
            </a:r>
            <a:r>
              <a:rPr lang="en-US" sz="1400" dirty="0">
                <a:latin typeface="Times New Roman" panose="02020603050405020304" pitchFamily="18" charset="0"/>
                <a:cs typeface="Times New Roman" panose="02020603050405020304" pitchFamily="18" charset="0"/>
              </a:rPr>
              <a:t>type of sensor can be found on different diameters, </a:t>
            </a:r>
            <a:r>
              <a:rPr lang="en-US" sz="1400" b="1" dirty="0">
                <a:latin typeface="Times New Roman" panose="02020603050405020304" pitchFamily="18" charset="0"/>
                <a:cs typeface="Times New Roman" panose="02020603050405020304" pitchFamily="18" charset="0"/>
              </a:rPr>
              <a:t>water pressure </a:t>
            </a:r>
            <a:r>
              <a:rPr lang="en-US" sz="1400" dirty="0">
                <a:latin typeface="Times New Roman" panose="02020603050405020304" pitchFamily="18" charset="0"/>
                <a:cs typeface="Times New Roman" panose="02020603050405020304" pitchFamily="18" charset="0"/>
              </a:rPr>
              <a:t>(MPa) and flow rate (L/m) ranges. Make sure to select one that will cover your needs. The sensor that I have it has 20mm diameter, &lt;1.75Mpa water pressure and ~30 L/m flow rate range.</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71" t="268" r="49620" b="54103"/>
          <a:stretch/>
        </p:blipFill>
        <p:spPr>
          <a:xfrm>
            <a:off x="3838979" y="4401415"/>
            <a:ext cx="4679378" cy="1697923"/>
          </a:xfrm>
          <a:prstGeom prst="rect">
            <a:avLst/>
          </a:prstGeom>
        </p:spPr>
      </p:pic>
      <p:pic>
        <p:nvPicPr>
          <p:cNvPr id="5" name="Picture 4"/>
          <p:cNvPicPr>
            <a:picLocks noChangeAspect="1"/>
          </p:cNvPicPr>
          <p:nvPr/>
        </p:nvPicPr>
        <p:blipFill>
          <a:blip r:embed="rId3"/>
          <a:stretch>
            <a:fillRect/>
          </a:stretch>
        </p:blipFill>
        <p:spPr>
          <a:xfrm>
            <a:off x="834476" y="4251488"/>
            <a:ext cx="2466975" cy="1847850"/>
          </a:xfrm>
          <a:prstGeom prst="rect">
            <a:avLst/>
          </a:prstGeom>
        </p:spPr>
      </p:pic>
    </p:spTree>
    <p:extLst>
      <p:ext uri="{BB962C8B-B14F-4D97-AF65-F5344CB8AC3E}">
        <p14:creationId xmlns:p14="http://schemas.microsoft.com/office/powerpoint/2010/main" val="166005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OF CONTENT :</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475391" y="837998"/>
            <a:ext cx="6512910" cy="6417141"/>
          </a:xfrm>
          <a:prstGeom prst="rect">
            <a:avLst/>
          </a:prstGeom>
          <a:noFill/>
        </p:spPr>
        <p:txBody>
          <a:bodyPr wrap="square" rtlCol="0">
            <a:spAutoFit/>
          </a:bodyPr>
          <a:lstStyle/>
          <a:p>
            <a:pPr marL="271463" indent="-271463">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OBJECTIVE</a:t>
            </a:r>
          </a:p>
          <a:p>
            <a:pPr marL="285750" indent="-285750">
              <a:buFont typeface="Wingdings" panose="05000000000000000000" pitchFamily="2" charset="2"/>
              <a:buChar char="q"/>
            </a:pPr>
            <a:r>
              <a:rPr lang="en-US" sz="2000" b="1" dirty="0" smtClean="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ABSTRACT</a:t>
            </a:r>
          </a:p>
          <a:p>
            <a:pPr marL="285750" indent="-28575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LITERATURE SURVEY</a:t>
            </a:r>
          </a:p>
          <a:p>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LITERATURE SURVEY</a:t>
            </a:r>
          </a:p>
          <a:p>
            <a:pPr marL="857250"/>
            <a:r>
              <a:rPr lang="en-IN" sz="2000" dirty="0" smtClean="0">
                <a:latin typeface="Times New Roman" panose="02020603050405020304" pitchFamily="18" charset="0"/>
                <a:ea typeface="Calibri" panose="020F0502020204030204" pitchFamily="34" charset="0"/>
                <a:cs typeface="Times New Roman" panose="02020603050405020304" pitchFamily="18" charset="0"/>
              </a:rPr>
              <a:t>   LITERATURE SURVEY</a:t>
            </a:r>
          </a:p>
          <a:p>
            <a:pPr marL="857250"/>
            <a:r>
              <a:rPr lang="en-IN" sz="2000" dirty="0" smtClean="0">
                <a:latin typeface="Times New Roman" panose="02020603050405020304" pitchFamily="18" charset="0"/>
                <a:ea typeface="Calibri" panose="020F0502020204030204" pitchFamily="34" charset="0"/>
                <a:cs typeface="Times New Roman" panose="02020603050405020304" pitchFamily="18" charset="0"/>
              </a:rPr>
              <a:t>   LITERATURE SURVEY</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PROPOSED WORK</a:t>
            </a:r>
          </a:p>
          <a:p>
            <a:pPr marL="285750" indent="-28575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BLOCK DIAGRAM </a:t>
            </a:r>
          </a:p>
          <a:p>
            <a:pPr marL="285750" indent="-285750">
              <a:buFont typeface="Wingdings" panose="05000000000000000000" pitchFamily="2" charset="2"/>
              <a:buChar char="q"/>
            </a:pPr>
            <a:r>
              <a:rPr lang="en-IN" sz="2000" b="1" dirty="0">
                <a:latin typeface="Times New Roman" panose="02020603050405020304" pitchFamily="18" charset="0"/>
                <a:ea typeface="Calibri" panose="020F0502020204030204" pitchFamily="34" charset="0"/>
                <a:cs typeface="Times New Roman" panose="02020603050405020304" pitchFamily="18" charset="0"/>
              </a:rPr>
              <a:t>PROBLEM IDENTIFICATION &amp; FORMULATION </a:t>
            </a:r>
            <a:endParaRPr lang="en-IN"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BLOCK </a:t>
            </a:r>
            <a:r>
              <a:rPr lang="en-IN" sz="2000" b="1" dirty="0">
                <a:latin typeface="Times New Roman" panose="02020603050405020304" pitchFamily="18" charset="0"/>
                <a:ea typeface="Calibri" panose="020F0502020204030204" pitchFamily="34" charset="0"/>
                <a:cs typeface="Times New Roman" panose="02020603050405020304" pitchFamily="18" charset="0"/>
              </a:rPr>
              <a:t>DIAGRAM EXPLANATION </a:t>
            </a:r>
            <a:endParaRPr lang="en-IN"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REQUIREMENGTS</a:t>
            </a: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EXPERIMENT TESTING</a:t>
            </a:r>
          </a:p>
          <a:p>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HARDWARE TESTING</a:t>
            </a:r>
          </a:p>
          <a:p>
            <a:r>
              <a:rPr lang="en-US" sz="2000" dirty="0">
                <a:latin typeface="Times New Roman" panose="02020603050405020304" pitchFamily="18" charset="0"/>
                <a:ea typeface="Calibri" panose="020F0502020204030204" pitchFamily="34" charset="0"/>
                <a:cs typeface="Times New Roman" panose="02020603050405020304" pitchFamily="18" charset="0"/>
              </a:rPr>
              <a:t>	SOFTWARE TESTING  </a:t>
            </a:r>
            <a:endParaRPr lang="en-US" sz="20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ADVANTAGE </a:t>
            </a:r>
          </a:p>
          <a:p>
            <a:pPr marL="285750" indent="-285750">
              <a:buFont typeface="Wingdings" panose="05000000000000000000" pitchFamily="2" charset="2"/>
              <a:buChar char="q"/>
            </a:pPr>
            <a:r>
              <a:rPr lang="en-US" sz="2000" b="1" dirty="0" smtClean="0">
                <a:latin typeface="Times New Roman" panose="02020603050405020304" pitchFamily="18" charset="0"/>
                <a:ea typeface="Calibri" panose="020F0502020204030204" pitchFamily="34" charset="0"/>
                <a:cs typeface="Times New Roman" panose="02020603050405020304" pitchFamily="18" charset="0"/>
              </a:rPr>
              <a:t>APPLICATION</a:t>
            </a:r>
            <a:endParaRPr lang="en-US" sz="1600" b="1"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	</a:t>
            </a:r>
            <a:endParaRPr lang="en-IN"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860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DHT11</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77541" y="515510"/>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8">
            <a:extLst>
              <a:ext uri="{FF2B5EF4-FFF2-40B4-BE49-F238E27FC236}">
                <a16:creationId xmlns:a16="http://schemas.microsoft.com/office/drawing/2014/main" id="{1F1D3D4A-2A24-3694-044D-9AC622E77E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093" r="8406"/>
          <a:stretch/>
        </p:blipFill>
        <p:spPr bwMode="auto">
          <a:xfrm>
            <a:off x="865017" y="3872414"/>
            <a:ext cx="1876425" cy="1863725"/>
          </a:xfrm>
          <a:prstGeom prst="rect">
            <a:avLst/>
          </a:prstGeom>
          <a:noFill/>
          <a:ln>
            <a:noFill/>
          </a:ln>
          <a:extLst>
            <a:ext uri="{53640926-AAD7-44D8-BBD7-CCE9431645EC}">
              <a14:shadowObscured xmlns:a14="http://schemas.microsoft.com/office/drawing/2010/main"/>
            </a:ext>
          </a:extLst>
        </p:spPr>
      </p:pic>
      <p:sp>
        <p:nvSpPr>
          <p:cNvPr id="2" name="TextBox 1"/>
          <p:cNvSpPr txBox="1"/>
          <p:nvPr/>
        </p:nvSpPr>
        <p:spPr>
          <a:xfrm>
            <a:off x="218385" y="612735"/>
            <a:ext cx="8415142" cy="3693319"/>
          </a:xfrm>
          <a:prstGeom prst="rect">
            <a:avLst/>
          </a:prstGeom>
          <a:noFill/>
        </p:spPr>
        <p:txBody>
          <a:bodyPr wrap="square" rtlCol="0">
            <a:spAutoFit/>
          </a:bodyPr>
          <a:lstStyle/>
          <a:p>
            <a:pPr algn="just">
              <a:lnSpc>
                <a:spcPct val="150000"/>
              </a:lnSpc>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DHT11 is a basic,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a:t>
            </a: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#define </a:t>
            </a:r>
            <a:r>
              <a:rPr lang="en-US" sz="1600" b="1" dirty="0" smtClean="0">
                <a:latin typeface="Times New Roman" panose="02020603050405020304" pitchFamily="18" charset="0"/>
                <a:cs typeface="Times New Roman" panose="02020603050405020304" pitchFamily="18" charset="0"/>
              </a:rPr>
              <a:t>DHT11_PIN </a:t>
            </a:r>
            <a:r>
              <a:rPr lang="en-US" sz="1600" b="1" dirty="0">
                <a:latin typeface="Times New Roman" panose="02020603050405020304" pitchFamily="18" charset="0"/>
                <a:cs typeface="Times New Roman" panose="02020603050405020304" pitchFamily="18" charset="0"/>
              </a:rPr>
              <a:t>4</a:t>
            </a:r>
          </a:p>
          <a:p>
            <a:pPr algn="just">
              <a:lnSpc>
                <a:spcPct val="150000"/>
              </a:lnSpc>
            </a:pPr>
            <a:endParaRPr lang="en-US" sz="1600" b="1" dirty="0">
              <a:solidFill>
                <a:srgbClr val="4F81BD"/>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endParaRPr lang="en-IN" dirty="0"/>
          </a:p>
        </p:txBody>
      </p:sp>
      <p:pic>
        <p:nvPicPr>
          <p:cNvPr id="1026" name="Picture 2" descr="Working of DHT sensor - DHT11 and DHT22 - NerdyElectronics"/>
          <p:cNvPicPr>
            <a:picLocks noChangeAspect="1" noChangeArrowheads="1"/>
          </p:cNvPicPr>
          <p:nvPr/>
        </p:nvPicPr>
        <p:blipFill rotWithShape="1">
          <a:blip r:embed="rId3">
            <a:extLst>
              <a:ext uri="{28A0092B-C50C-407E-A947-70E740481C1C}">
                <a14:useLocalDpi xmlns:a14="http://schemas.microsoft.com/office/drawing/2010/main" val="0"/>
              </a:ext>
            </a:extLst>
          </a:blip>
          <a:srcRect l="2263" t="47517" r="36119" b="1"/>
          <a:stretch/>
        </p:blipFill>
        <p:spPr bwMode="auto">
          <a:xfrm>
            <a:off x="3580038" y="3241626"/>
            <a:ext cx="4789170" cy="249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21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GSM</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10" name="TextBox 9"/>
          <p:cNvSpPr txBox="1"/>
          <p:nvPr/>
        </p:nvSpPr>
        <p:spPr>
          <a:xfrm>
            <a:off x="461912" y="848531"/>
            <a:ext cx="8032979" cy="4143442"/>
          </a:xfrm>
          <a:prstGeom prst="rect">
            <a:avLst/>
          </a:prstGeom>
          <a:noFill/>
        </p:spPr>
        <p:txBody>
          <a:bodyPr wrap="square" rtlCol="0">
            <a:spAutoFit/>
          </a:bodyPr>
          <a:lstStyle/>
          <a:p>
            <a:pPr algn="just"/>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SIM800C is a widely used GSM Module with a serial interface modem which runs in between 3.4V-4.4V Voltage level. SIM800C is a Quad-band GSM/GPRS Module which is used in embedded applications where the remote data transfer is required. SIM800C works on 850/900/1800/1900MHz.</a:t>
            </a:r>
            <a:r>
              <a:rPr lang="en-US" sz="1400" dirty="0" smtClean="0">
                <a:latin typeface="Times New Roman" panose="02020603050405020304" pitchFamily="18" charset="0"/>
                <a:cs typeface="Times New Roman" panose="02020603050405020304" pitchFamily="18" charset="0"/>
              </a:rPr>
              <a:t>GSM – used to send the information to municipality </a:t>
            </a:r>
          </a:p>
          <a:p>
            <a:pPr algn="just">
              <a:lnSpc>
                <a:spcPct val="150000"/>
              </a:lnSpc>
            </a:pPr>
            <a:endParaRPr lang="en-US" sz="1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400" dirty="0">
                <a:latin typeface="Times New Roman" panose="02020603050405020304" pitchFamily="18" charset="0"/>
                <a:cs typeface="Times New Roman" panose="02020603050405020304" pitchFamily="18" charset="0"/>
              </a:rPr>
              <a:t>Small size quad-band GSM/GPRS </a:t>
            </a:r>
            <a:r>
              <a:rPr lang="en-IN" sz="1400" dirty="0" smtClean="0">
                <a:latin typeface="Times New Roman" panose="02020603050405020304" pitchFamily="18" charset="0"/>
                <a:cs typeface="Times New Roman" panose="02020603050405020304" pitchFamily="18" charset="0"/>
              </a:rPr>
              <a:t>module</a:t>
            </a:r>
          </a:p>
          <a:p>
            <a:pPr marL="285750" indent="-285750">
              <a:buFont typeface="Wingdings" panose="05000000000000000000" pitchFamily="2" charset="2"/>
              <a:buChar char="q"/>
            </a:pPr>
            <a:r>
              <a:rPr lang="en-IN" sz="1400" dirty="0" smtClean="0">
                <a:latin typeface="Times New Roman" panose="02020603050405020304" pitchFamily="18" charset="0"/>
                <a:cs typeface="Times New Roman" panose="02020603050405020304" pitchFamily="18" charset="0"/>
              </a:rPr>
              <a:t>LCC </a:t>
            </a:r>
            <a:r>
              <a:rPr lang="en-IN" sz="1400" dirty="0">
                <a:latin typeface="Times New Roman" panose="02020603050405020304" pitchFamily="18" charset="0"/>
                <a:cs typeface="Times New Roman" panose="02020603050405020304" pitchFamily="18" charset="0"/>
              </a:rPr>
              <a:t>form factor, easy for </a:t>
            </a:r>
            <a:r>
              <a:rPr lang="en-IN" sz="1400" dirty="0" smtClean="0">
                <a:latin typeface="Times New Roman" panose="02020603050405020304" pitchFamily="18" charset="0"/>
                <a:cs typeface="Times New Roman" panose="02020603050405020304" pitchFamily="18" charset="0"/>
              </a:rPr>
              <a:t>solder</a:t>
            </a:r>
          </a:p>
          <a:p>
            <a:pPr marL="285750" indent="-285750">
              <a:buFont typeface="Wingdings" panose="05000000000000000000" pitchFamily="2" charset="2"/>
              <a:buChar char="q"/>
            </a:pPr>
            <a:r>
              <a:rPr lang="en-IN" sz="1400" dirty="0" smtClean="0">
                <a:latin typeface="Times New Roman" panose="02020603050405020304" pitchFamily="18" charset="0"/>
                <a:cs typeface="Times New Roman" panose="02020603050405020304" pitchFamily="18" charset="0"/>
              </a:rPr>
              <a:t>Abundant </a:t>
            </a:r>
            <a:r>
              <a:rPr lang="en-IN" sz="1400" dirty="0">
                <a:latin typeface="Times New Roman" panose="02020603050405020304" pitchFamily="18" charset="0"/>
                <a:cs typeface="Times New Roman" panose="02020603050405020304" pitchFamily="18" charset="0"/>
              </a:rPr>
              <a:t>software functions: DTMF, MMS, MUX</a:t>
            </a:r>
          </a:p>
          <a:p>
            <a:pPr marL="285750" indent="-285750">
              <a:buFont typeface="Wingdings" panose="05000000000000000000" pitchFamily="2" charset="2"/>
              <a:buChar char="q"/>
            </a:pPr>
            <a:r>
              <a:rPr lang="en-IN" sz="1400" dirty="0" smtClean="0">
                <a:latin typeface="Times New Roman" panose="02020603050405020304" pitchFamily="18" charset="0"/>
                <a:cs typeface="Times New Roman" panose="02020603050405020304" pitchFamily="18" charset="0"/>
              </a:rPr>
              <a:t>Low </a:t>
            </a:r>
            <a:r>
              <a:rPr lang="en-IN" sz="1400" dirty="0">
                <a:latin typeface="Times New Roman" panose="02020603050405020304" pitchFamily="18" charset="0"/>
                <a:cs typeface="Times New Roman" panose="02020603050405020304" pitchFamily="18" charset="0"/>
              </a:rPr>
              <a:t>Power consumption</a:t>
            </a:r>
          </a:p>
          <a:p>
            <a:pPr algn="just">
              <a:lnSpc>
                <a:spcPct val="150000"/>
              </a:lnSpc>
            </a:pPr>
            <a:endParaRPr lang="en-US" sz="1050" dirty="0" smtClean="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600" dirty="0" smtClean="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#define GSM_RX_PIN 9</a:t>
            </a:r>
          </a:p>
          <a:p>
            <a:r>
              <a:rPr lang="en-US" sz="1600" b="1" dirty="0">
                <a:latin typeface="Times New Roman" panose="02020603050405020304" pitchFamily="18" charset="0"/>
                <a:cs typeface="Times New Roman" panose="02020603050405020304" pitchFamily="18" charset="0"/>
              </a:rPr>
              <a:t>#define GSM_TX_PIN 10</a:t>
            </a:r>
          </a:p>
          <a:p>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5122" name="Picture 2" descr="SIM800C Development Board Quad-Band GSM GPRS Module Supports Bluetooth TTS  DTMF Alternative SIM900A Glue Stick Antenna"/>
          <p:cNvPicPr>
            <a:picLocks noChangeAspect="1" noChangeArrowheads="1"/>
          </p:cNvPicPr>
          <p:nvPr/>
        </p:nvPicPr>
        <p:blipFill rotWithShape="1">
          <a:blip r:embed="rId2">
            <a:extLst>
              <a:ext uri="{28A0092B-C50C-407E-A947-70E740481C1C}">
                <a14:useLocalDpi xmlns:a14="http://schemas.microsoft.com/office/drawing/2010/main" val="0"/>
              </a:ext>
            </a:extLst>
          </a:blip>
          <a:srcRect l="-2377" t="15759"/>
          <a:stretch/>
        </p:blipFill>
        <p:spPr bwMode="auto">
          <a:xfrm>
            <a:off x="4177364" y="2637323"/>
            <a:ext cx="4179495" cy="3439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6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243" y="146178"/>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LCD</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9" name="Picture 2" descr="16X2 LC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5060" y="2570154"/>
            <a:ext cx="4018383" cy="2567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1243" y="809550"/>
            <a:ext cx="7946441" cy="2077492"/>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liquid crystal display (LCD) panel is </a:t>
            </a:r>
            <a:r>
              <a:rPr lang="en-US" b="1" dirty="0">
                <a:latin typeface="Times New Roman" panose="02020603050405020304" pitchFamily="18" charset="0"/>
                <a:cs typeface="Times New Roman" panose="02020603050405020304" pitchFamily="18" charset="0"/>
              </a:rPr>
              <a:t>designed to project on-screen information of a microcomputer onto a larger screen with the aid of a standard overhead </a:t>
            </a:r>
            <a:r>
              <a:rPr lang="en-US" b="1" dirty="0" smtClean="0">
                <a:latin typeface="Times New Roman" panose="02020603050405020304" pitchFamily="18" charset="0"/>
                <a:cs typeface="Times New Roman" panose="02020603050405020304" pitchFamily="18" charset="0"/>
              </a:rPr>
              <a:t>projector</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93589953"/>
              </p:ext>
            </p:extLst>
          </p:nvPr>
        </p:nvGraphicFramePr>
        <p:xfrm>
          <a:off x="4273443" y="2575731"/>
          <a:ext cx="4469741" cy="3133160"/>
        </p:xfrm>
        <a:graphic>
          <a:graphicData uri="http://schemas.openxmlformats.org/drawingml/2006/table">
            <a:tbl>
              <a:tblPr/>
              <a:tblGrid>
                <a:gridCol w="1753177">
                  <a:extLst>
                    <a:ext uri="{9D8B030D-6E8A-4147-A177-3AD203B41FA5}">
                      <a16:colId xmlns:a16="http://schemas.microsoft.com/office/drawing/2014/main" val="2913348217"/>
                    </a:ext>
                  </a:extLst>
                </a:gridCol>
                <a:gridCol w="2716564">
                  <a:extLst>
                    <a:ext uri="{9D8B030D-6E8A-4147-A177-3AD203B41FA5}">
                      <a16:colId xmlns:a16="http://schemas.microsoft.com/office/drawing/2014/main" val="1743845773"/>
                    </a:ext>
                  </a:extLst>
                </a:gridCol>
              </a:tblGrid>
              <a:tr h="181258">
                <a:tc>
                  <a:txBody>
                    <a:bodyPr/>
                    <a:lstStyle/>
                    <a:p>
                      <a:pPr algn="ctr" fontAlgn="base"/>
                      <a:r>
                        <a:rPr lang="en-IN" sz="1200" b="1" dirty="0">
                          <a:effectLst/>
                          <a:latin typeface="times new roman" panose="02020603050405020304" pitchFamily="18" charset="0"/>
                        </a:rPr>
                        <a:t>Parameter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5777BD"/>
                    </a:solidFill>
                  </a:tcPr>
                </a:tc>
                <a:tc>
                  <a:txBody>
                    <a:bodyPr/>
                    <a:lstStyle/>
                    <a:p>
                      <a:pPr algn="ctr" fontAlgn="base"/>
                      <a:r>
                        <a:rPr lang="en-IN" sz="1200" b="1" dirty="0">
                          <a:effectLst/>
                          <a:latin typeface="times new roman" panose="02020603050405020304" pitchFamily="18" charset="0"/>
                        </a:rPr>
                        <a:t>Value</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5777BD"/>
                    </a:solidFill>
                  </a:tcPr>
                </a:tc>
                <a:extLst>
                  <a:ext uri="{0D108BD9-81ED-4DB2-BD59-A6C34878D82A}">
                    <a16:rowId xmlns:a16="http://schemas.microsoft.com/office/drawing/2014/main" val="2785599245"/>
                  </a:ext>
                </a:extLst>
              </a:tr>
              <a:tr h="181258">
                <a:tc>
                  <a:txBody>
                    <a:bodyPr/>
                    <a:lstStyle/>
                    <a:p>
                      <a:pPr algn="l" fontAlgn="base"/>
                      <a:r>
                        <a:rPr lang="en-IN" sz="1200">
                          <a:effectLst/>
                          <a:latin typeface="times new roman" panose="02020603050405020304" pitchFamily="18" charset="0"/>
                        </a:rPr>
                        <a:t>Operating Voltage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dirty="0">
                          <a:effectLst/>
                          <a:latin typeface="times new roman" panose="02020603050405020304" pitchFamily="18" charset="0"/>
                        </a:rPr>
                        <a:t>4.7V-5.3V</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871757079"/>
                  </a:ext>
                </a:extLst>
              </a:tr>
              <a:tr h="181258">
                <a:tc>
                  <a:txBody>
                    <a:bodyPr/>
                    <a:lstStyle/>
                    <a:p>
                      <a:pPr algn="l" fontAlgn="base"/>
                      <a:r>
                        <a:rPr lang="en-IN" sz="1200">
                          <a:effectLst/>
                          <a:latin typeface="times new roman" panose="02020603050405020304" pitchFamily="18" charset="0"/>
                        </a:rPr>
                        <a:t>Operating Current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1mA with no backlight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168888965"/>
                  </a:ext>
                </a:extLst>
              </a:tr>
              <a:tr h="181258">
                <a:tc>
                  <a:txBody>
                    <a:bodyPr/>
                    <a:lstStyle/>
                    <a:p>
                      <a:pPr algn="l" fontAlgn="base"/>
                      <a:r>
                        <a:rPr lang="en-IN" sz="1200" dirty="0">
                          <a:effectLst/>
                          <a:latin typeface="times new roman" panose="02020603050405020304" pitchFamily="18" charset="0"/>
                        </a:rPr>
                        <a:t>Controller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HD47780</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583191423"/>
                  </a:ext>
                </a:extLst>
              </a:tr>
              <a:tr h="311914">
                <a:tc>
                  <a:txBody>
                    <a:bodyPr/>
                    <a:lstStyle/>
                    <a:p>
                      <a:pPr algn="l" fontAlgn="base"/>
                      <a:r>
                        <a:rPr lang="en-IN" sz="1200">
                          <a:effectLst/>
                          <a:latin typeface="times new roman" panose="02020603050405020304" pitchFamily="18" charset="0"/>
                        </a:rPr>
                        <a:t>Number of columns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1200">
                          <a:effectLst/>
                          <a:latin typeface="times new roman" panose="02020603050405020304" pitchFamily="18" charset="0"/>
                        </a:rPr>
                        <a:t>16 each row, total 16 x2 = 32 columns</a:t>
                      </a:r>
                      <a:endParaRPr lang="en-US"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76875710"/>
                  </a:ext>
                </a:extLst>
              </a:tr>
              <a:tr h="181258">
                <a:tc>
                  <a:txBody>
                    <a:bodyPr/>
                    <a:lstStyle/>
                    <a:p>
                      <a:pPr algn="l" fontAlgn="base"/>
                      <a:r>
                        <a:rPr lang="en-IN" sz="1200">
                          <a:effectLst/>
                          <a:latin typeface="times new roman" panose="02020603050405020304" pitchFamily="18" charset="0"/>
                        </a:rPr>
                        <a:t>Number of rows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2</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790068586"/>
                  </a:ext>
                </a:extLst>
              </a:tr>
              <a:tr h="311914">
                <a:tc>
                  <a:txBody>
                    <a:bodyPr/>
                    <a:lstStyle/>
                    <a:p>
                      <a:pPr algn="l" fontAlgn="base"/>
                      <a:r>
                        <a:rPr lang="en-IN" sz="1200" dirty="0">
                          <a:effectLst/>
                          <a:latin typeface="times new roman" panose="02020603050405020304" pitchFamily="18" charset="0"/>
                        </a:rPr>
                        <a:t>Number of Character</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dirty="0">
                          <a:effectLst/>
                          <a:latin typeface="times new roman" panose="02020603050405020304" pitchFamily="18" charset="0"/>
                        </a:rPr>
                        <a:t>32</a:t>
                      </a:r>
                      <a:endParaRPr lang="en-IN"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3724733403"/>
                  </a:ext>
                </a:extLst>
              </a:tr>
              <a:tr h="181258">
                <a:tc>
                  <a:txBody>
                    <a:bodyPr/>
                    <a:lstStyle/>
                    <a:p>
                      <a:pPr algn="l" fontAlgn="base"/>
                      <a:r>
                        <a:rPr lang="en-IN" sz="1200">
                          <a:effectLst/>
                          <a:latin typeface="times new roman" panose="02020603050405020304" pitchFamily="18" charset="0"/>
                        </a:rPr>
                        <a:t>Character font-size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0.125″W x 0.200″H</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82956697"/>
                  </a:ext>
                </a:extLst>
              </a:tr>
              <a:tr h="181258">
                <a:tc>
                  <a:txBody>
                    <a:bodyPr/>
                    <a:lstStyle/>
                    <a:p>
                      <a:pPr algn="l" fontAlgn="base"/>
                      <a:r>
                        <a:rPr lang="en-IN" sz="1200">
                          <a:effectLst/>
                          <a:latin typeface="times new roman" panose="02020603050405020304" pitchFamily="18" charset="0"/>
                        </a:rPr>
                        <a:t>Work Modes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4-bit &amp; 8-bit</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214507752"/>
                  </a:ext>
                </a:extLst>
              </a:tr>
              <a:tr h="311914">
                <a:tc>
                  <a:txBody>
                    <a:bodyPr/>
                    <a:lstStyle/>
                    <a:p>
                      <a:pPr algn="l" fontAlgn="base"/>
                      <a:r>
                        <a:rPr lang="en-IN" sz="1200">
                          <a:effectLst/>
                          <a:latin typeface="times new roman" panose="02020603050405020304" pitchFamily="18" charset="0"/>
                        </a:rPr>
                        <a:t>Backlight LED color</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Blue or Green</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256177163"/>
                  </a:ext>
                </a:extLst>
              </a:tr>
              <a:tr h="181258">
                <a:tc>
                  <a:txBody>
                    <a:bodyPr/>
                    <a:lstStyle/>
                    <a:p>
                      <a:pPr algn="l" fontAlgn="base"/>
                      <a:r>
                        <a:rPr lang="en-IN" sz="1200">
                          <a:effectLst/>
                          <a:latin typeface="times new roman" panose="02020603050405020304" pitchFamily="18" charset="0"/>
                        </a:rPr>
                        <a:t>Number of Pins</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en-IN" sz="1200">
                          <a:effectLst/>
                          <a:latin typeface="times new roman" panose="02020603050405020304" pitchFamily="18" charset="0"/>
                        </a:rPr>
                        <a:t>16</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66353261"/>
                  </a:ext>
                </a:extLst>
              </a:tr>
              <a:tr h="311914">
                <a:tc>
                  <a:txBody>
                    <a:bodyPr/>
                    <a:lstStyle/>
                    <a:p>
                      <a:pPr algn="l" fontAlgn="base"/>
                      <a:r>
                        <a:rPr lang="en-IN" sz="1200">
                          <a:effectLst/>
                          <a:latin typeface="times new roman" panose="02020603050405020304" pitchFamily="18" charset="0"/>
                        </a:rPr>
                        <a:t>Module PCB Size</a:t>
                      </a:r>
                      <a:endParaRPr lang="en-IN" sz="120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tc>
                  <a:txBody>
                    <a:bodyPr/>
                    <a:lstStyle/>
                    <a:p>
                      <a:pPr algn="l" fontAlgn="base"/>
                      <a:r>
                        <a:rPr lang="fi-FI" sz="1200" dirty="0">
                          <a:effectLst/>
                          <a:latin typeface="times new roman" panose="02020603050405020304" pitchFamily="18" charset="0"/>
                        </a:rPr>
                        <a:t>80 x 36 x 10 (LxWxH) mm.</a:t>
                      </a:r>
                      <a:endParaRPr lang="fi-FI" sz="1200" dirty="0">
                        <a:effectLst/>
                        <a:latin typeface="inherit"/>
                      </a:endParaRPr>
                    </a:p>
                  </a:txBody>
                  <a:tcPr marL="44006" marR="44006" marT="26404" marB="26404" anchor="ctr">
                    <a:lnL w="6350" cap="flat" cmpd="sng" algn="ctr">
                      <a:solidFill>
                        <a:srgbClr val="EAEAEA"/>
                      </a:solidFill>
                      <a:prstDash val="solid"/>
                      <a:round/>
                      <a:headEnd type="none" w="med" len="med"/>
                      <a:tailEnd type="none" w="med" len="med"/>
                    </a:lnL>
                    <a:lnR w="6350" cap="flat" cmpd="sng" algn="ctr">
                      <a:solidFill>
                        <a:srgbClr val="EAEAEA"/>
                      </a:solidFill>
                      <a:prstDash val="solid"/>
                      <a:round/>
                      <a:headEnd type="none" w="med" len="med"/>
                      <a:tailEnd type="none" w="med" len="med"/>
                    </a:lnR>
                    <a:lnT w="6350" cap="flat" cmpd="sng" algn="ctr">
                      <a:solidFill>
                        <a:srgbClr val="EAEAEA"/>
                      </a:solidFill>
                      <a:prstDash val="solid"/>
                      <a:round/>
                      <a:headEnd type="none" w="med" len="med"/>
                      <a:tailEnd type="none" w="med" len="med"/>
                    </a:lnT>
                    <a:lnB w="6350"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2514446076"/>
                  </a:ext>
                </a:extLst>
              </a:tr>
            </a:tbl>
          </a:graphicData>
        </a:graphic>
      </p:graphicFrame>
    </p:spTree>
    <p:extLst>
      <p:ext uri="{BB962C8B-B14F-4D97-AF65-F5344CB8AC3E}">
        <p14:creationId xmlns:p14="http://schemas.microsoft.com/office/powerpoint/2010/main" val="586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7759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EXPERIMENT TESTING  </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3" name="TextBox 2"/>
          <p:cNvSpPr txBox="1"/>
          <p:nvPr/>
        </p:nvSpPr>
        <p:spPr>
          <a:xfrm>
            <a:off x="817984" y="539014"/>
            <a:ext cx="6699347" cy="369332"/>
          </a:xfrm>
          <a:prstGeom prst="rect">
            <a:avLst/>
          </a:prstGeom>
          <a:noFill/>
        </p:spPr>
        <p:txBody>
          <a:bodyPr wrap="square" numCol="2" rtlCol="0">
            <a:spAutoFit/>
          </a:bodyPr>
          <a:lstStyle/>
          <a:p>
            <a:endParaRPr lang="en-US" sz="900" dirty="0">
              <a:latin typeface="Times New Roman" panose="02020603050405020304" pitchFamily="18" charset="0"/>
              <a:cs typeface="Times New Roman" panose="02020603050405020304" pitchFamily="18" charset="0"/>
            </a:endParaRPr>
          </a:p>
          <a:p>
            <a:r>
              <a:rPr lang="en-US" sz="900" dirty="0" smtClean="0">
                <a:latin typeface="Times New Roman" panose="02020603050405020304" pitchFamily="18" charset="0"/>
                <a:cs typeface="Times New Roman" panose="02020603050405020304" pitchFamily="18" charset="0"/>
              </a:rPr>
              <a:t> </a:t>
            </a:r>
            <a:endParaRPr lang="en-US" sz="9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1556" t="8500" r="8000" b="6500"/>
          <a:stretch/>
        </p:blipFill>
        <p:spPr>
          <a:xfrm rot="16200000">
            <a:off x="2571750" y="422910"/>
            <a:ext cx="4137660" cy="5829300"/>
          </a:xfrm>
          <a:prstGeom prst="rect">
            <a:avLst/>
          </a:prstGeom>
        </p:spPr>
      </p:pic>
    </p:spTree>
    <p:extLst>
      <p:ext uri="{BB962C8B-B14F-4D97-AF65-F5344CB8AC3E}">
        <p14:creationId xmlns:p14="http://schemas.microsoft.com/office/powerpoint/2010/main" val="788394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57150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62" name="Picture 57" descr="WhatsApp Image 2023-05-11 at 6.42.37 AM"/>
          <p:cNvPicPr>
            <a:picLocks noChangeAspect="1" noChangeArrowheads="1"/>
          </p:cNvPicPr>
          <p:nvPr/>
        </p:nvPicPr>
        <p:blipFill>
          <a:blip r:embed="rId2">
            <a:extLst>
              <a:ext uri="{28A0092B-C50C-407E-A947-70E740481C1C}">
                <a14:useLocalDpi xmlns:a14="http://schemas.microsoft.com/office/drawing/2010/main" val="0"/>
              </a:ext>
            </a:extLst>
          </a:blip>
          <a:srcRect l="9766" t="7037" b="8902"/>
          <a:stretch>
            <a:fillRect/>
          </a:stretch>
        </p:blipFill>
        <p:spPr bwMode="auto">
          <a:xfrm>
            <a:off x="571500" y="1200150"/>
            <a:ext cx="2948940" cy="2007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905568" y="1695845"/>
            <a:ext cx="4264950" cy="507831"/>
          </a:xfrm>
          <a:prstGeom prst="rect">
            <a:avLst/>
          </a:prstGeom>
        </p:spPr>
        <p:txBody>
          <a:bodyPr wrap="non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if the manhole is </a:t>
            </a:r>
            <a:r>
              <a:rPr lang="en-US" b="1" dirty="0">
                <a:latin typeface="Times New Roman" panose="02020603050405020304" pitchFamily="18" charset="0"/>
                <a:ea typeface="Times New Roman" panose="02020603050405020304" pitchFamily="18" charset="0"/>
              </a:rPr>
              <a:t>open or closed.</a:t>
            </a:r>
            <a:endParaRPr lang="en-IN" dirty="0">
              <a:latin typeface="Times New Roman" panose="02020603050405020304" pitchFamily="18" charset="0"/>
              <a:ea typeface="Times New Roman" panose="02020603050405020304" pitchFamily="18" charset="0"/>
            </a:endParaRPr>
          </a:p>
        </p:txBody>
      </p:sp>
      <p:pic>
        <p:nvPicPr>
          <p:cNvPr id="26" name="Picture 25" descr="C:\Users\NITHISH KUMAR V R\Downloads\WhatsApp Image 2023-05-11 at 6.42.23 AM.jpeg"/>
          <p:cNvPicPr/>
          <p:nvPr/>
        </p:nvPicPr>
        <p:blipFill rotWithShape="1">
          <a:blip r:embed="rId3" cstate="print">
            <a:extLst>
              <a:ext uri="{28A0092B-C50C-407E-A947-70E740481C1C}">
                <a14:useLocalDpi xmlns:a14="http://schemas.microsoft.com/office/drawing/2010/main" val="0"/>
              </a:ext>
            </a:extLst>
          </a:blip>
          <a:srcRect l="14113"/>
          <a:stretch/>
        </p:blipFill>
        <p:spPr bwMode="auto">
          <a:xfrm rot="16200000">
            <a:off x="1166582" y="3201035"/>
            <a:ext cx="2170430" cy="3404870"/>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4264112" y="4466630"/>
            <a:ext cx="4044697" cy="507831"/>
          </a:xfrm>
          <a:prstGeom prst="rect">
            <a:avLst/>
          </a:prstGeom>
        </p:spPr>
        <p:txBody>
          <a:bodyPr wrap="non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the </a:t>
            </a:r>
            <a:r>
              <a:rPr lang="en-US" b="1" dirty="0">
                <a:latin typeface="Times New Roman" panose="02020603050405020304" pitchFamily="18" charset="0"/>
                <a:ea typeface="Times New Roman" panose="02020603050405020304" pitchFamily="18" charset="0"/>
              </a:rPr>
              <a:t>humidity </a:t>
            </a:r>
            <a:r>
              <a:rPr lang="en-US" dirty="0">
                <a:latin typeface="Times New Roman" panose="02020603050405020304" pitchFamily="18" charset="0"/>
                <a:ea typeface="Times New Roman" panose="02020603050405020304" pitchFamily="18" charset="0"/>
              </a:rPr>
              <a:t>level of manhole</a:t>
            </a:r>
            <a:endParaRPr lang="en-IN"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63716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57150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7"/>
          <p:cNvSpPr/>
          <p:nvPr/>
        </p:nvSpPr>
        <p:spPr>
          <a:xfrm>
            <a:off x="5945677" y="1695845"/>
            <a:ext cx="184731" cy="873572"/>
          </a:xfrm>
          <a:prstGeom prst="rect">
            <a:avLst/>
          </a:prstGeom>
        </p:spPr>
        <p:txBody>
          <a:bodyPr wrap="none">
            <a:spAutoFit/>
          </a:bodyPr>
          <a:lstStyle/>
          <a:p>
            <a:pPr algn="just">
              <a:lnSpc>
                <a:spcPct val="150000"/>
              </a:lnSpc>
              <a:spcAft>
                <a:spcPts val="0"/>
              </a:spcAft>
            </a:pPr>
            <a:endParaRPr lang="en-US" b="1" dirty="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sp>
        <p:nvSpPr>
          <p:cNvPr id="19" name="Rectangle 18"/>
          <p:cNvSpPr/>
          <p:nvPr/>
        </p:nvSpPr>
        <p:spPr>
          <a:xfrm>
            <a:off x="6194095" y="4466630"/>
            <a:ext cx="184731" cy="873572"/>
          </a:xfrm>
          <a:prstGeom prst="rect">
            <a:avLst/>
          </a:prstGeom>
        </p:spPr>
        <p:txBody>
          <a:bodyPr wrap="none">
            <a:spAutoFit/>
          </a:bodyPr>
          <a:lstStyle/>
          <a:p>
            <a:pPr algn="just">
              <a:lnSpc>
                <a:spcPct val="150000"/>
              </a:lnSpc>
              <a:spcAft>
                <a:spcPts val="0"/>
              </a:spcAft>
            </a:pPr>
            <a:endParaRPr lang="en-US" dirty="0" smtClean="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pic>
        <p:nvPicPr>
          <p:cNvPr id="11" name="Picture 10" descr="C:\Users\NITHISH KUMAR V R\Downloads\WhatsApp Image 2023-05-11 at 6.42.31 AM.jpeg"/>
          <p:cNvPicPr/>
          <p:nvPr/>
        </p:nvPicPr>
        <p:blipFill rotWithShape="1">
          <a:blip r:embed="rId2" cstate="print">
            <a:extLst>
              <a:ext uri="{28A0092B-C50C-407E-A947-70E740481C1C}">
                <a14:useLocalDpi xmlns:a14="http://schemas.microsoft.com/office/drawing/2010/main" val="0"/>
              </a:ext>
            </a:extLst>
          </a:blip>
          <a:srcRect l="14897"/>
          <a:stretch/>
        </p:blipFill>
        <p:spPr bwMode="auto">
          <a:xfrm rot="16200000">
            <a:off x="1541867" y="348217"/>
            <a:ext cx="2025015" cy="3419475"/>
          </a:xfrm>
          <a:prstGeom prst="rect">
            <a:avLst/>
          </a:prstGeom>
          <a:noFill/>
          <a:ln>
            <a:noFill/>
          </a:ln>
          <a:extLst>
            <a:ext uri="{53640926-AAD7-44D8-BBD7-CCE9431645EC}">
              <a14:shadowObscured xmlns:a14="http://schemas.microsoft.com/office/drawing/2010/main"/>
            </a:ext>
          </a:extLst>
        </p:spPr>
      </p:pic>
      <p:sp>
        <p:nvSpPr>
          <p:cNvPr id="2" name="Rectangle 1"/>
          <p:cNvSpPr/>
          <p:nvPr/>
        </p:nvSpPr>
        <p:spPr>
          <a:xfrm>
            <a:off x="4321262" y="1663235"/>
            <a:ext cx="3974486" cy="507831"/>
          </a:xfrm>
          <a:prstGeom prst="rect">
            <a:avLst/>
          </a:prstGeom>
        </p:spPr>
        <p:txBody>
          <a:bodyPr wrap="non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the </a:t>
            </a:r>
            <a:r>
              <a:rPr lang="en-US" b="1" dirty="0">
                <a:latin typeface="Times New Roman" panose="02020603050405020304" pitchFamily="18" charset="0"/>
                <a:ea typeface="Times New Roman" panose="02020603050405020304" pitchFamily="18" charset="0"/>
              </a:rPr>
              <a:t>Temperature of manhole</a:t>
            </a:r>
            <a:endParaRPr lang="en-IN" dirty="0">
              <a:latin typeface="Times New Roman" panose="02020603050405020304" pitchFamily="18" charset="0"/>
              <a:ea typeface="Times New Roman" panose="02020603050405020304" pitchFamily="18" charset="0"/>
            </a:endParaRPr>
          </a:p>
        </p:txBody>
      </p:sp>
      <p:pic>
        <p:nvPicPr>
          <p:cNvPr id="13" name="Picture 12" descr="C:\Users\NITHISH KUMAR V R\Downloads\WhatsApp Image 2023-05-11 at 6.42.38 AM.jpeg"/>
          <p:cNvPicPr/>
          <p:nvPr/>
        </p:nvPicPr>
        <p:blipFill rotWithShape="1">
          <a:blip r:embed="rId3" cstate="print">
            <a:extLst>
              <a:ext uri="{28A0092B-C50C-407E-A947-70E740481C1C}">
                <a14:useLocalDpi xmlns:a14="http://schemas.microsoft.com/office/drawing/2010/main" val="0"/>
              </a:ext>
            </a:extLst>
          </a:blip>
          <a:srcRect l="5426" t="23645" r="15619" b="4068"/>
          <a:stretch/>
        </p:blipFill>
        <p:spPr bwMode="auto">
          <a:xfrm rot="16200000">
            <a:off x="1319616" y="3155178"/>
            <a:ext cx="2245995" cy="3195955"/>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4264112" y="4141053"/>
            <a:ext cx="4572000" cy="1338828"/>
          </a:xfrm>
          <a:prstGeom prst="rect">
            <a:avLst/>
          </a:prstGeom>
        </p:spPr>
        <p:txBody>
          <a:bodyPr>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It displays the </a:t>
            </a:r>
            <a:r>
              <a:rPr lang="en-US" b="1" dirty="0">
                <a:latin typeface="Times New Roman" panose="02020603050405020304" pitchFamily="18" charset="0"/>
                <a:ea typeface="Times New Roman" panose="02020603050405020304" pitchFamily="18" charset="0"/>
              </a:rPr>
              <a:t>Water level of Manhole </a:t>
            </a:r>
            <a:endParaRPr lang="en-IN" dirty="0">
              <a:latin typeface="Times New Roman" panose="02020603050405020304" pitchFamily="18" charset="0"/>
              <a:ea typeface="Times New Roman" panose="02020603050405020304" pitchFamily="18" charset="0"/>
            </a:endParaRPr>
          </a:p>
          <a:p>
            <a:pPr algn="just">
              <a:lnSpc>
                <a:spcPct val="150000"/>
              </a:lnSpc>
              <a:spcAft>
                <a:spcPts val="0"/>
              </a:spcAft>
            </a:pPr>
            <a:r>
              <a:rPr lang="en-US" dirty="0">
                <a:latin typeface="Times New Roman" panose="02020603050405020304" pitchFamily="18" charset="0"/>
                <a:ea typeface="Times New Roman" panose="02020603050405020304" pitchFamily="18" charset="0"/>
              </a:rPr>
              <a:t>In CM.</a:t>
            </a:r>
            <a:endParaRPr lang="en-IN" dirty="0">
              <a:latin typeface="Times New Roman" panose="02020603050405020304" pitchFamily="18" charset="0"/>
              <a:ea typeface="Times New Roman" panose="02020603050405020304" pitchFamily="18" charset="0"/>
            </a:endParaRPr>
          </a:p>
          <a:p>
            <a:pPr>
              <a:lnSpc>
                <a:spcPct val="150000"/>
              </a:lnSpc>
              <a:spcAft>
                <a:spcPts val="0"/>
              </a:spcAft>
            </a:pPr>
            <a:r>
              <a:rPr lang="en-IN"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4170787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Rectangle 15"/>
          <p:cNvSpPr>
            <a:spLocks noChangeArrowheads="1"/>
          </p:cNvSpPr>
          <p:nvPr/>
        </p:nvSpPr>
        <p:spPr bwMode="auto">
          <a:xfrm>
            <a:off x="571500" y="971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7"/>
          <p:cNvSpPr/>
          <p:nvPr/>
        </p:nvSpPr>
        <p:spPr>
          <a:xfrm>
            <a:off x="5945677" y="1695845"/>
            <a:ext cx="184731" cy="873572"/>
          </a:xfrm>
          <a:prstGeom prst="rect">
            <a:avLst/>
          </a:prstGeom>
        </p:spPr>
        <p:txBody>
          <a:bodyPr wrap="none">
            <a:spAutoFit/>
          </a:bodyPr>
          <a:lstStyle/>
          <a:p>
            <a:pPr algn="just">
              <a:lnSpc>
                <a:spcPct val="150000"/>
              </a:lnSpc>
              <a:spcAft>
                <a:spcPts val="0"/>
              </a:spcAft>
            </a:pPr>
            <a:endParaRPr lang="en-US" b="1" dirty="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sp>
        <p:nvSpPr>
          <p:cNvPr id="19" name="Rectangle 18"/>
          <p:cNvSpPr/>
          <p:nvPr/>
        </p:nvSpPr>
        <p:spPr>
          <a:xfrm>
            <a:off x="6194095" y="4466630"/>
            <a:ext cx="184731" cy="873572"/>
          </a:xfrm>
          <a:prstGeom prst="rect">
            <a:avLst/>
          </a:prstGeom>
        </p:spPr>
        <p:txBody>
          <a:bodyPr wrap="none">
            <a:spAutoFit/>
          </a:bodyPr>
          <a:lstStyle/>
          <a:p>
            <a:pPr algn="just">
              <a:lnSpc>
                <a:spcPct val="150000"/>
              </a:lnSpc>
              <a:spcAft>
                <a:spcPts val="0"/>
              </a:spcAft>
            </a:pPr>
            <a:endParaRPr lang="en-US" dirty="0" smtClean="0">
              <a:latin typeface="Times New Roman" panose="02020603050405020304" pitchFamily="18" charset="0"/>
              <a:ea typeface="Times New Roman" panose="02020603050405020304" pitchFamily="18" charset="0"/>
            </a:endParaRPr>
          </a:p>
          <a:p>
            <a:pPr algn="just">
              <a:lnSpc>
                <a:spcPct val="150000"/>
              </a:lnSpc>
              <a:spcAft>
                <a:spcPts val="0"/>
              </a:spcAft>
            </a:pPr>
            <a:endParaRPr lang="en-IN" dirty="0">
              <a:latin typeface="Times New Roman" panose="02020603050405020304" pitchFamily="18" charset="0"/>
              <a:ea typeface="Times New Roman" panose="02020603050405020304" pitchFamily="18" charset="0"/>
            </a:endParaRPr>
          </a:p>
        </p:txBody>
      </p:sp>
      <p:pic>
        <p:nvPicPr>
          <p:cNvPr id="14" name="Picture 13" descr="C:\Users\NITHISH KUMAR V R\Downloads\WhatsApp Image 2023-05-11 at 6.42.42 AM.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2856476" y="384652"/>
            <a:ext cx="2815273" cy="3989072"/>
          </a:xfrm>
          <a:prstGeom prst="rect">
            <a:avLst/>
          </a:prstGeom>
          <a:noFill/>
          <a:ln>
            <a:noFill/>
          </a:ln>
        </p:spPr>
      </p:pic>
      <p:sp>
        <p:nvSpPr>
          <p:cNvPr id="4" name="Rectangle 3"/>
          <p:cNvSpPr/>
          <p:nvPr/>
        </p:nvSpPr>
        <p:spPr>
          <a:xfrm>
            <a:off x="765810" y="4101565"/>
            <a:ext cx="7520940" cy="1384353"/>
          </a:xfrm>
          <a:prstGeom prst="rect">
            <a:avLst/>
          </a:prstGeom>
        </p:spPr>
        <p:txBody>
          <a:bodyPr wrap="square">
            <a:spAutoFit/>
          </a:bodyPr>
          <a:lstStyle/>
          <a:p>
            <a:pPr algn="just">
              <a:lnSpc>
                <a:spcPct val="150000"/>
              </a:lnSpc>
              <a:spcAft>
                <a:spcPts val="0"/>
              </a:spcAft>
            </a:pPr>
            <a:r>
              <a:rPr lang="en-US" dirty="0">
                <a:solidFill>
                  <a:srgbClr val="000000"/>
                </a:solidFill>
                <a:latin typeface="Times New Roman" panose="02020603050405020304" pitchFamily="18" charset="0"/>
                <a:ea typeface="Times New Roman" panose="02020603050405020304" pitchFamily="18" charset="0"/>
              </a:rPr>
              <a:t>Here, we developed a new flow sensor for monitoring the flow of </a:t>
            </a:r>
            <a:r>
              <a:rPr lang="en-US" b="1" dirty="0" err="1">
                <a:solidFill>
                  <a:srgbClr val="000000"/>
                </a:solidFill>
                <a:latin typeface="Times New Roman" panose="02020603050405020304" pitchFamily="18" charset="0"/>
                <a:ea typeface="Times New Roman" panose="02020603050405020304" pitchFamily="18" charset="0"/>
              </a:rPr>
              <a:t>Drinage</a:t>
            </a:r>
            <a:r>
              <a:rPr lang="en-US" b="1" dirty="0">
                <a:solidFill>
                  <a:srgbClr val="000000"/>
                </a:solidFill>
                <a:latin typeface="Times New Roman" panose="02020603050405020304" pitchFamily="18" charset="0"/>
                <a:ea typeface="Times New Roman" panose="02020603050405020304" pitchFamily="18" charset="0"/>
              </a:rPr>
              <a:t> water,</a:t>
            </a:r>
            <a:r>
              <a:rPr lang="en-US" dirty="0">
                <a:solidFill>
                  <a:srgbClr val="000000"/>
                </a:solidFill>
                <a:latin typeface="Times New Roman" panose="02020603050405020304" pitchFamily="18" charset="0"/>
                <a:ea typeface="Times New Roman" panose="02020603050405020304" pitchFamily="18" charset="0"/>
              </a:rPr>
              <a:t> which would halt the flow in case it was obstructed.</a:t>
            </a:r>
            <a:endParaRPr lang="en-IN" dirty="0">
              <a:latin typeface="Times New Roman" panose="02020603050405020304" pitchFamily="18" charset="0"/>
              <a:ea typeface="Times New Roman" panose="02020603050405020304" pitchFamily="18" charset="0"/>
            </a:endParaRPr>
          </a:p>
          <a:p>
            <a:pPr marL="270510" algn="ctr">
              <a:lnSpc>
                <a:spcPct val="107000"/>
              </a:lnSpc>
              <a:spcAft>
                <a:spcPts val="800"/>
              </a:spcAft>
            </a:pPr>
            <a:r>
              <a:rPr lang="en-IN" sz="28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6403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787796"/>
            <a:ext cx="6576963" cy="3699542"/>
          </a:xfrm>
          <a:prstGeom prst="rect">
            <a:avLst/>
          </a:prstGeom>
        </p:spPr>
      </p:pic>
      <p:sp>
        <p:nvSpPr>
          <p:cNvPr id="9" name="TextBox 8"/>
          <p:cNvSpPr txBox="1"/>
          <p:nvPr/>
        </p:nvSpPr>
        <p:spPr>
          <a:xfrm>
            <a:off x="461912" y="111888"/>
            <a:ext cx="7604401" cy="369332"/>
          </a:xfrm>
          <a:prstGeom prst="rect">
            <a:avLst/>
          </a:prstGeom>
          <a:noFill/>
        </p:spPr>
        <p:txBody>
          <a:bodyPr wrap="square" rtlCol="0">
            <a:spAutoFit/>
          </a:bodyPr>
          <a:lstStyle/>
          <a:p>
            <a:pPr algn="ctr"/>
            <a:r>
              <a:rPr lang="en-US"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TESTING</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1120139" y="5029696"/>
            <a:ext cx="7186203" cy="685059"/>
          </a:xfrm>
          <a:prstGeom prst="rect">
            <a:avLst/>
          </a:prstGeom>
        </p:spPr>
        <p:txBody>
          <a:bodyPr wrap="square">
            <a:spAutoFit/>
          </a:bodyPr>
          <a:lstStyle/>
          <a:p>
            <a:pPr lvl="0">
              <a:lnSpc>
                <a:spcPct val="107000"/>
              </a:lnSpc>
              <a:spcAft>
                <a:spcPts val="800"/>
              </a:spcAft>
              <a:tabLst>
                <a:tab pos="270510" algn="l"/>
              </a:tabLst>
            </a:pPr>
            <a:r>
              <a:rPr lang="en-IN" kern="100" dirty="0">
                <a:latin typeface="Times New Roman" panose="02020603050405020304" pitchFamily="18" charset="0"/>
                <a:ea typeface="Calibri" panose="020F0502020204030204" pitchFamily="34" charset="0"/>
                <a:cs typeface="Times New Roman" panose="02020603050405020304" pitchFamily="18" charset="0"/>
              </a:rPr>
              <a:t>The data collected from the device can be sent to the authorities through GSM at a time when he can act immediately. with no internet troubles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54069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517920" y="908346"/>
            <a:ext cx="7517370" cy="2956707"/>
          </a:xfrm>
          <a:prstGeom prst="rect">
            <a:avLst/>
          </a:prstGeom>
          <a:noFill/>
        </p:spPr>
        <p:txBody>
          <a:bodyPr wrap="square" rtlCol="0">
            <a:spAutoFit/>
          </a:bodyPr>
          <a:lstStyle/>
          <a:p>
            <a:pPr algn="ctr">
              <a:lnSpc>
                <a:spcPct val="150000"/>
              </a:lnSpc>
            </a:pPr>
            <a:endParaRPr lang="en-US" sz="1600" b="1" dirty="0" smtClean="0">
              <a:latin typeface="Times New Roman" panose="02020603050405020304" pitchFamily="18" charset="0"/>
              <a:cs typeface="Times New Roman" panose="02020603050405020304" pitchFamily="18" charset="0"/>
            </a:endParaRPr>
          </a:p>
          <a:p>
            <a:pPr marL="342900" indent="-342900" algn="just">
              <a:lnSpc>
                <a:spcPct val="115000"/>
              </a:lnSpc>
              <a:spcBef>
                <a:spcPts val="0"/>
              </a:spcBef>
              <a:spcAft>
                <a:spcPts val="0"/>
              </a:spcAft>
              <a:buFont typeface="Wingdings" panose="05000000000000000000" pitchFamily="2" charset="2"/>
              <a:buChar char="q"/>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Reduces human effort.</a:t>
            </a:r>
          </a:p>
          <a:p>
            <a:pPr marL="342900" indent="-342900" algn="just">
              <a:lnSpc>
                <a:spcPct val="115000"/>
              </a:lnSpc>
              <a:spcBef>
                <a:spcPts val="0"/>
              </a:spcBef>
              <a:spcAft>
                <a:spcPts val="1000"/>
              </a:spcAft>
              <a:buFont typeface="Wingdings" panose="05000000000000000000" pitchFamily="2" charset="2"/>
              <a:buChar char="q"/>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Saves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time and fuel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consumption.</a:t>
            </a:r>
          </a:p>
          <a:p>
            <a:pPr marL="342900" indent="-342900" algn="just">
              <a:lnSpc>
                <a:spcPct val="115000"/>
              </a:lnSpc>
              <a:spcBef>
                <a:spcPts val="0"/>
              </a:spcBef>
              <a:spcAft>
                <a:spcPts val="1000"/>
              </a:spcAft>
              <a:buFont typeface="Wingdings" panose="05000000000000000000" pitchFamily="2" charset="2"/>
              <a:buChar char="q"/>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Flow of water can monitor.</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indent="-342900" algn="just">
              <a:lnSpc>
                <a:spcPct val="115000"/>
              </a:lnSpc>
              <a:spcBef>
                <a:spcPts val="0"/>
              </a:spcBef>
              <a:spcAft>
                <a:spcPts val="10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Monitors the garbage bins and informs about the level of garbage collected in the  </a:t>
            </a:r>
            <a:r>
              <a:rPr lang="en-US" sz="1600" dirty="0" smtClean="0">
                <a:latin typeface="Times New Roman" panose="02020603050405020304" pitchFamily="18" charset="0"/>
                <a:cs typeface="Times New Roman" panose="02020603050405020304" pitchFamily="18" charset="0"/>
              </a:rPr>
              <a:t>       garbage </a:t>
            </a:r>
            <a:r>
              <a:rPr lang="en-US" sz="1600" dirty="0">
                <a:latin typeface="Times New Roman" panose="02020603050405020304" pitchFamily="18" charset="0"/>
                <a:cs typeface="Times New Roman" panose="02020603050405020304" pitchFamily="18" charset="0"/>
              </a:rPr>
              <a:t>bins. </a:t>
            </a:r>
          </a:p>
          <a:p>
            <a:pPr indent="-342900" algn="just">
              <a:lnSpc>
                <a:spcPct val="115000"/>
              </a:lnSpc>
              <a:spcBef>
                <a:spcPts val="0"/>
              </a:spcBef>
              <a:spcAft>
                <a:spcPts val="10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To keep our Environment clean &amp; green. </a:t>
            </a:r>
          </a:p>
          <a:p>
            <a:pPr indent="-342900" algn="just">
              <a:lnSpc>
                <a:spcPct val="115000"/>
              </a:lnSpc>
              <a:spcBef>
                <a:spcPts val="0"/>
              </a:spcBef>
              <a:spcAft>
                <a:spcPts val="1000"/>
              </a:spcAf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cost &amp; effort are less in this </a:t>
            </a:r>
            <a:r>
              <a:rPr lang="en-US" sz="1600" dirty="0" smtClean="0">
                <a:latin typeface="Times New Roman" panose="02020603050405020304" pitchFamily="18" charset="0"/>
                <a:cs typeface="Times New Roman" panose="02020603050405020304" pitchFamily="18" charset="0"/>
              </a:rPr>
              <a:t>system.</a:t>
            </a:r>
            <a:endParaRPr lang="en-IN"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18385" y="169682"/>
            <a:ext cx="8834175" cy="400110"/>
          </a:xfrm>
          <a:prstGeom prst="rect">
            <a:avLst/>
          </a:prstGeom>
          <a:noFill/>
        </p:spPr>
        <p:txBody>
          <a:bodyPr wrap="square" rtlCol="0">
            <a:spAutoFit/>
          </a:bodyPr>
          <a:lstStyle/>
          <a:p>
            <a:pPr algn="ctr"/>
            <a:r>
              <a:rPr lang="en-US" sz="20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IN" sz="20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07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461913" y="1581446"/>
            <a:ext cx="8626080" cy="2436564"/>
          </a:xfrm>
          <a:prstGeom prst="rect">
            <a:avLst/>
          </a:prstGeom>
          <a:noFill/>
        </p:spPr>
        <p:txBody>
          <a:bodyPr wrap="square" rtlCol="0">
            <a:spAutoFit/>
          </a:bodyPr>
          <a:lstStyle/>
          <a:p>
            <a:pPr algn="ctr">
              <a:lnSpc>
                <a:spcPct val="150000"/>
              </a:lnSpc>
            </a:pPr>
            <a:endParaRPr lang="en-US" sz="24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indent="-342900">
              <a:lnSpc>
                <a:spcPct val="150000"/>
              </a:lnSpc>
              <a:spcBef>
                <a:spcPts val="0"/>
              </a:spcBef>
              <a:spcAft>
                <a:spcPts val="10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project can also be used in the” </a:t>
            </a:r>
            <a:r>
              <a:rPr lang="en-US" sz="2400" b="1" dirty="0">
                <a:latin typeface="Times New Roman" panose="02020603050405020304" pitchFamily="18" charset="0"/>
                <a:cs typeface="Times New Roman" panose="02020603050405020304" pitchFamily="18" charset="0"/>
              </a:rPr>
              <a:t>SMART CITY</a:t>
            </a:r>
            <a:r>
              <a:rPr lang="en-US" sz="2400" dirty="0">
                <a:latin typeface="Times New Roman" panose="02020603050405020304" pitchFamily="18" charset="0"/>
                <a:cs typeface="Times New Roman" panose="02020603050405020304" pitchFamily="18" charset="0"/>
              </a:rPr>
              <a:t>”. </a:t>
            </a:r>
          </a:p>
          <a:p>
            <a:pPr indent="-342900">
              <a:lnSpc>
                <a:spcPct val="150000"/>
              </a:lnSpc>
              <a:spcBef>
                <a:spcPts val="0"/>
              </a:spcBef>
              <a:spcAft>
                <a:spcPts val="1000"/>
              </a:spcAf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project is also helpful in the government project of “</a:t>
            </a:r>
            <a:r>
              <a:rPr lang="en-US" sz="2400" b="1" dirty="0">
                <a:latin typeface="Times New Roman" panose="02020603050405020304" pitchFamily="18" charset="0"/>
                <a:cs typeface="Times New Roman" panose="02020603050405020304" pitchFamily="18" charset="0"/>
              </a:rPr>
              <a:t>SWACHH BHARAT ABHIYAN</a:t>
            </a:r>
            <a:r>
              <a:rPr lang="en-US" sz="2400" dirty="0">
                <a:latin typeface="Times New Roman" panose="02020603050405020304" pitchFamily="18" charset="0"/>
                <a:cs typeface="Times New Roman" panose="02020603050405020304" pitchFamily="18" charset="0"/>
              </a:rPr>
              <a:t>”. </a:t>
            </a:r>
          </a:p>
        </p:txBody>
      </p:sp>
      <p:sp>
        <p:nvSpPr>
          <p:cNvPr id="9" name="TextBox 8"/>
          <p:cNvSpPr txBox="1"/>
          <p:nvPr/>
        </p:nvSpPr>
        <p:spPr>
          <a:xfrm>
            <a:off x="218385" y="169682"/>
            <a:ext cx="8738648" cy="400110"/>
          </a:xfrm>
          <a:prstGeom prst="rect">
            <a:avLst/>
          </a:prstGeom>
          <a:noFill/>
        </p:spPr>
        <p:txBody>
          <a:bodyPr wrap="square" rtlCol="0">
            <a:spAutoFit/>
          </a:bodyPr>
          <a:lstStyle/>
          <a:p>
            <a:pPr algn="ctr"/>
            <a:r>
              <a:rPr lang="en-US" sz="20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APPLICATIONS</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35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 </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68897" y="1363953"/>
            <a:ext cx="7777925" cy="341632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a:t>
            </a:r>
            <a:r>
              <a:rPr lang="en-US" sz="1600" b="0" i="0" dirty="0" smtClean="0">
                <a:effectLst/>
                <a:latin typeface="Times New Roman" panose="02020603050405020304" pitchFamily="18" charset="0"/>
                <a:cs typeface="Times New Roman" panose="02020603050405020304" pitchFamily="18" charset="0"/>
              </a:rPr>
              <a:t>n </a:t>
            </a:r>
            <a:r>
              <a:rPr lang="en-US" sz="1600" b="0" i="0" dirty="0">
                <a:effectLst/>
                <a:latin typeface="Times New Roman" panose="02020603050405020304" pitchFamily="18" charset="0"/>
                <a:cs typeface="Times New Roman" panose="02020603050405020304" pitchFamily="18" charset="0"/>
              </a:rPr>
              <a:t>an edge computing-based manhole cover management system enables real-time monitoring of the status of manhole covers. The IoT sensors can detect changes in the status of the </a:t>
            </a:r>
            <a:r>
              <a:rPr lang="en-US" sz="1600" b="0" i="0" dirty="0" smtClean="0">
                <a:effectLst/>
                <a:latin typeface="Times New Roman" panose="02020603050405020304" pitchFamily="18" charset="0"/>
                <a:cs typeface="Times New Roman" panose="02020603050405020304" pitchFamily="18" charset="0"/>
              </a:rPr>
              <a:t>manhole </a:t>
            </a:r>
            <a:r>
              <a:rPr lang="en-US" sz="1600" b="0" i="0" dirty="0">
                <a:effectLst/>
                <a:latin typeface="Times New Roman" panose="02020603050405020304" pitchFamily="18" charset="0"/>
                <a:cs typeface="Times New Roman" panose="02020603050405020304" pitchFamily="18" charset="0"/>
              </a:rPr>
              <a:t>covers, such as if a cover is open or closed, and send this information to the edge computing system. </a:t>
            </a:r>
          </a:p>
          <a:p>
            <a:pPr marL="285750" indent="-285750" algn="just">
              <a:lnSpc>
                <a:spcPct val="150000"/>
              </a:lnSpc>
              <a:buFont typeface="Arial" panose="020B0604020202020204" pitchFamily="34" charset="0"/>
              <a:buChar char="•"/>
            </a:pPr>
            <a:r>
              <a:rPr lang="en-US" sz="1600" b="0" i="0" dirty="0" smtClean="0">
                <a:effectLst/>
                <a:latin typeface="Times New Roman" panose="02020603050405020304" pitchFamily="18" charset="0"/>
                <a:cs typeface="Times New Roman" panose="02020603050405020304" pitchFamily="18" charset="0"/>
              </a:rPr>
              <a:t>This </a:t>
            </a:r>
            <a:r>
              <a:rPr lang="en-US" sz="1600" b="0" i="0" dirty="0">
                <a:effectLst/>
                <a:latin typeface="Times New Roman" panose="02020603050405020304" pitchFamily="18" charset="0"/>
                <a:cs typeface="Times New Roman" panose="02020603050405020304" pitchFamily="18" charset="0"/>
              </a:rPr>
              <a:t>early detection can prevent accidents and reduce the risk of injury to citizens, making cities safer.</a:t>
            </a:r>
          </a:p>
          <a:p>
            <a:pPr marL="285750" indent="-285750" algn="just">
              <a:lnSpc>
                <a:spcPct val="150000"/>
              </a:lnSpc>
              <a:buFont typeface="Arial" panose="020B0604020202020204" pitchFamily="34" charset="0"/>
              <a:buChar char="•"/>
            </a:pPr>
            <a:r>
              <a:rPr lang="en-US" sz="1600" b="0" i="0" dirty="0" smtClean="0">
                <a:effectLst/>
                <a:latin typeface="Times New Roman" panose="02020603050405020304" pitchFamily="18" charset="0"/>
                <a:cs typeface="Times New Roman" panose="02020603050405020304" pitchFamily="18" charset="0"/>
              </a:rPr>
              <a:t>By </a:t>
            </a:r>
            <a:r>
              <a:rPr lang="en-US" sz="1600" b="0" i="0" dirty="0">
                <a:effectLst/>
                <a:latin typeface="Times New Roman" panose="02020603050405020304" pitchFamily="18" charset="0"/>
                <a:cs typeface="Times New Roman" panose="02020603050405020304" pitchFamily="18" charset="0"/>
              </a:rPr>
              <a:t>analyzing the data collected from sensors and GSM, the system can predict potential failures in manhole covers and generate alerts for preventive maintenance</a:t>
            </a:r>
          </a:p>
          <a:p>
            <a:pPr algn="just">
              <a:lnSpc>
                <a:spcPct val="150000"/>
              </a:lnSpc>
            </a:pPr>
            <a:r>
              <a:rPr lang="en-US" sz="1600" b="0" i="0" dirty="0">
                <a:effectLst/>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203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218385" y="169682"/>
            <a:ext cx="8738648" cy="400110"/>
          </a:xfrm>
          <a:prstGeom prst="rect">
            <a:avLst/>
          </a:prstGeom>
          <a:noFill/>
        </p:spPr>
        <p:txBody>
          <a:bodyPr wrap="square" rtlCol="0">
            <a:spAutoFit/>
          </a:bodyPr>
          <a:lstStyle/>
          <a:p>
            <a:pPr algn="ctr"/>
            <a:r>
              <a:rPr lang="en-US" sz="2000" b="1" dirty="0" smtClean="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461913" y="908347"/>
            <a:ext cx="7692390" cy="4524315"/>
          </a:xfrm>
          <a:prstGeom prst="rect">
            <a:avLst/>
          </a:prstGeom>
        </p:spPr>
        <p:txBody>
          <a:bodyPr wrap="square">
            <a:spAutoFit/>
          </a:bodyPr>
          <a:lstStyle/>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Machine Learning: Incorporating machine learning algorithms to the system can improve its efficiency and accuracy in detecting issues with the manhole cover. By analyzing data collected over time, machine learning models can predict potential problems before they occur</a:t>
            </a:r>
            <a:r>
              <a:rPr lang="en-US" sz="1600" dirty="0" smtClean="0">
                <a:latin typeface="Times New Roman" panose="02020603050405020304" pitchFamily="18" charset="0"/>
                <a:cs typeface="Times New Roman" panose="02020603050405020304" pitchFamily="18" charset="0"/>
              </a:rPr>
              <a:t>.</a:t>
            </a:r>
          </a:p>
          <a:p>
            <a:pPr>
              <a:lnSpc>
                <a:spcPct val="150000"/>
              </a:lnSpc>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Energy Harvesting: Using energy harvesting technologies such as solar panels or kinetic energy harvesting can power the sensors and devices used in the system. This can reduce the dependence </a:t>
            </a:r>
          </a:p>
          <a:p>
            <a:pPr>
              <a:lnSpc>
                <a:spcPct val="150000"/>
              </a:lnSpc>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Artificial Intelligence (AI) Integration: AI algorithms can be integrated with the system to analyze the data collected by the sensors and provide insights on trends and patterns. </a:t>
            </a:r>
            <a:endParaRPr lang="en-US" sz="16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7643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492308" y="539014"/>
            <a:ext cx="8190801" cy="336656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Manhole monitoring needs to be cleaned when it is filled to maintain a hygienic environment. Our manhole monitoring system contains Arduino, Ultrasonic sensor, IR. The system monitor the manhole level and it reaches the particular level it sends the notification and if manhole is open then notification alert. This notification system helps the municipality to monitor the opening of manholes. If the drainage wastes are not cleaned it sends the message to higher authority. Our model overcomes the entire problem in smart manhole alert</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18385" y="169682"/>
            <a:ext cx="7604401" cy="369332"/>
          </a:xfrm>
          <a:prstGeom prst="rect">
            <a:avLst/>
          </a:prstGeom>
          <a:noFill/>
        </p:spPr>
        <p:txBody>
          <a:bodyPr wrap="square" rtlCol="0">
            <a:spAutoFit/>
          </a:bodyPr>
          <a:lstStyle/>
          <a:p>
            <a:r>
              <a:rPr lang="en-US"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53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518858" y="391579"/>
            <a:ext cx="8190801" cy="923330"/>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47508" y="607595"/>
            <a:ext cx="7177222" cy="584775"/>
          </a:xfrm>
          <a:prstGeom prst="rect">
            <a:avLst/>
          </a:prstGeom>
          <a:noFill/>
        </p:spPr>
        <p:txBody>
          <a:bodyPr wrap="square" rtlCol="0">
            <a:spAutoFit/>
          </a:bodyPr>
          <a:lstStyle/>
          <a:p>
            <a:pPr algn="ctr"/>
            <a:r>
              <a:rPr lang="en-US" sz="32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ANY QUERIES….??</a:t>
            </a:r>
            <a:endParaRPr lang="en-IN"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9011"/>
          <a:stretch/>
        </p:blipFill>
        <p:spPr>
          <a:xfrm>
            <a:off x="1147508" y="1899225"/>
            <a:ext cx="6933502" cy="4211531"/>
          </a:xfrm>
          <a:prstGeom prst="rect">
            <a:avLst/>
          </a:prstGeom>
        </p:spPr>
      </p:pic>
      <p:cxnSp>
        <p:nvCxnSpPr>
          <p:cNvPr id="12" name="Straight Connector 11"/>
          <p:cNvCxnSpPr/>
          <p:nvPr/>
        </p:nvCxnSpPr>
        <p:spPr>
          <a:xfrm flipH="1">
            <a:off x="461913" y="6356058"/>
            <a:ext cx="8454276"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75543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2" name="TextBox 1"/>
          <p:cNvSpPr txBox="1"/>
          <p:nvPr/>
        </p:nvSpPr>
        <p:spPr>
          <a:xfrm>
            <a:off x="461913" y="2389219"/>
            <a:ext cx="8190801" cy="923330"/>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100440" y="2779208"/>
            <a:ext cx="7177222" cy="584775"/>
          </a:xfrm>
          <a:prstGeom prst="rect">
            <a:avLst/>
          </a:prstGeom>
          <a:noFill/>
        </p:spPr>
        <p:txBody>
          <a:bodyPr wrap="square" rtlCol="0">
            <a:spAutoFit/>
          </a:bodyPr>
          <a:lstStyle/>
          <a:p>
            <a:pPr algn="ctr"/>
            <a:r>
              <a:rPr lang="en-US" sz="3200"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flipH="1">
            <a:off x="461913" y="6356058"/>
            <a:ext cx="8454276"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0590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smtClean="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248248"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An </a:t>
            </a:r>
            <a:r>
              <a:rPr lang="en-US" sz="1600" dirty="0">
                <a:latin typeface="Times New Roman" panose="02020603050405020304" pitchFamily="18" charset="0"/>
                <a:cs typeface="Times New Roman" panose="02020603050405020304" pitchFamily="18" charset="0"/>
              </a:rPr>
              <a:t>integral part of any drainage system is the access points into it when it comes to cleaning, clearing, and inspection. Metropolitan cities have adopted underground drainage system and the city’s municipal corporation must maintain its cleanliness. If the sewage maintenance is not proper, ground water gets contaminated causing infectious diseases.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Blockages </a:t>
            </a:r>
            <a:r>
              <a:rPr lang="en-US" sz="1600" dirty="0">
                <a:latin typeface="Times New Roman" panose="02020603050405020304" pitchFamily="18" charset="0"/>
                <a:cs typeface="Times New Roman" panose="02020603050405020304" pitchFamily="18" charset="0"/>
              </a:rPr>
              <a:t>in drains during monsoon season, causes problems in the routine of the public. Hence, there should be a facility in the city’s corporation, which alerts the officials about blockages in sewers, their exact location</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It </a:t>
            </a:r>
            <a:r>
              <a:rPr lang="en-US" sz="1600" dirty="0">
                <a:latin typeface="Times New Roman" panose="02020603050405020304" pitchFamily="18" charset="0"/>
                <a:cs typeface="Times New Roman" panose="02020603050405020304" pitchFamily="18" charset="0"/>
              </a:rPr>
              <a:t>mainly acknowledges in the field of alerting the people about the gas explosion, increase in the water level and the temperature level. It uses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to make the drainage monitoring system in a highly automotive by using sensor for detecting and sending alerts through GSM to the authorities.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project overcomes the demerits by detecting drainage water blockage by installing water flow rate sensors at the intersection of nodes. When there is a blockage in a particular node, there is variation in the flow of drainage water which when cross the set value will display the alert in the managing station. Also other demerits are solved by detecting temperature variations inside the manhole and alerting the same to the managing station.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Also</a:t>
            </a:r>
            <a:r>
              <a:rPr lang="en-US" sz="1600" dirty="0">
                <a:latin typeface="Times New Roman" panose="02020603050405020304" pitchFamily="18" charset="0"/>
                <a:cs typeface="Times New Roman" panose="02020603050405020304" pitchFamily="18" charset="0"/>
              </a:rPr>
              <a:t>, flow rate sensors are used to detect the over flow of the drainage water and alerting the same to the managing station through automatic message.</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60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323" y="282999"/>
            <a:ext cx="4532998"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 </a:t>
            </a:r>
          </a:p>
        </p:txBody>
      </p:sp>
      <p:cxnSp>
        <p:nvCxnSpPr>
          <p:cNvPr id="6" name="Straight Connector 5"/>
          <p:cNvCxnSpPr/>
          <p:nvPr/>
        </p:nvCxnSpPr>
        <p:spPr>
          <a:xfrm>
            <a:off x="188536" y="83619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587142" y="882570"/>
            <a:ext cx="8248248" cy="5318765"/>
          </a:xfrm>
          <a:prstGeom prst="rect">
            <a:avLst/>
          </a:prstGeom>
          <a:noFill/>
        </p:spPr>
        <p:txBody>
          <a:bodyPr wrap="square" rtlCol="0">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smart city is the future goal to have cleaner and better for the society.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also provides a real-time alert to the relevant authorities, enabling them to take immediate action The proposed system is low cost, low maintenance</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Internet of Things (IoT) devices, and artificial intelligence algorithms based real time which alerts the managing station through an email / message when any manhole crosses its threshold values and </a:t>
            </a:r>
            <a:r>
              <a:rPr lang="en-US" sz="1600" dirty="0">
                <a:latin typeface="Times New Roman" panose="02020603050405020304" pitchFamily="18" charset="0"/>
                <a:cs typeface="Times New Roman" panose="02020603050405020304" pitchFamily="18" charset="0"/>
              </a:rPr>
              <a:t>to check whether a manhole cap is open or closed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system reduces the death risk of manual scavengers who clean the underground drainage and also benefits the public.</a:t>
            </a: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b="1"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sz="1800" dirty="0" smtClean="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Arduino, edge-computing, </a:t>
            </a:r>
            <a:r>
              <a:rPr lang="en-IN" sz="1800" dirty="0">
                <a:solidFill>
                  <a:srgbClr val="242424"/>
                </a:solidFill>
                <a:effectLst/>
                <a:latin typeface="Times New Roman" panose="02020603050405020304" pitchFamily="18" charset="0"/>
                <a:ea typeface="Calibri" panose="020F0502020204030204" pitchFamily="34" charset="0"/>
                <a:cs typeface="Times New Roman" panose="02020603050405020304" pitchFamily="18" charset="0"/>
              </a:rPr>
              <a:t>Manhole management, Smart cities, IOT.</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34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50920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1:</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MANHOLE COVER INTELLIGENT DETECTION AND MANAGEMENT SYSTEM </a:t>
            </a:r>
          </a:p>
          <a:p>
            <a:pPr algn="just"/>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Xinru</a:t>
            </a:r>
            <a:r>
              <a:rPr lang="en-IN" sz="1600" dirty="0">
                <a:latin typeface="Times New Roman" panose="02020603050405020304" pitchFamily="18" charset="0"/>
                <a:cs typeface="Times New Roman" panose="02020603050405020304" pitchFamily="18" charset="0"/>
              </a:rPr>
              <a:t> Fu</a:t>
            </a:r>
            <a:endParaRPr lang="en-US" sz="1600" dirty="0">
              <a:latin typeface="Times New Roman" panose="02020603050405020304" pitchFamily="18" charset="0"/>
              <a:cs typeface="Times New Roman" pitchFamily="18" charset="0"/>
            </a:endParaRP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Atlantis Press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sz="1600" dirty="0">
                <a:latin typeface="Times New Roman" panose="02020603050405020304" pitchFamily="18" charset="0"/>
                <a:ea typeface="Calibri" panose="020F0502020204030204" pitchFamily="34" charset="0"/>
                <a:cs typeface="Times New Roman" panose="02020603050405020304" pitchFamily="18" charset="0"/>
              </a:rPr>
              <a:t>2016</a:t>
            </a:r>
          </a:p>
          <a:p>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b="1" dirty="0">
                <a:latin typeface="Times New Roman" panose="02020603050405020304" pitchFamily="18" charset="0"/>
                <a:ea typeface="Calibri" panose="020F0502020204030204" pitchFamily="34" charset="0"/>
                <a:cs typeface="Times New Roman" panose="02020603050405020304" pitchFamily="18" charset="0"/>
              </a:rPr>
              <a:t>DISCRIPTION: </a:t>
            </a: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order to avoid the risks that imperfect manhole cover and feature to bring, this paper, aiming at the existing problem of manhole cover, proposed a detectable and maintainable regionalization covers intelligent security management system.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Many </a:t>
            </a:r>
            <a:r>
              <a:rPr lang="en-US" sz="1600" dirty="0">
                <a:latin typeface="Times New Roman" panose="02020603050405020304" pitchFamily="18" charset="0"/>
                <a:cs typeface="Times New Roman" panose="02020603050405020304" pitchFamily="18" charset="0"/>
              </a:rPr>
              <a:t>sensors set up in the manhole cover to real-time monitor its situation, Through MCU、RF Wireless Data Communication Module and upper computer to understand and control manhole cover, </a:t>
            </a:r>
            <a:endParaRPr lang="en-US"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system could monitor the city manhole cover in real time and give an alarm automatically</a:t>
            </a:r>
            <a:r>
              <a:rPr lang="en-US" sz="1600" b="1" dirty="0">
                <a:latin typeface="Times New Roman" panose="02020603050405020304" pitchFamily="18" charset="0"/>
                <a:cs typeface="Times New Roman" panose="02020603050405020304" pitchFamily="18" charset="0"/>
              </a:rPr>
              <a:t>.</a:t>
            </a: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 : </a:t>
            </a:r>
            <a:r>
              <a:rPr lang="en-US" sz="1600" dirty="0">
                <a:latin typeface="Times New Roman" panose="02020603050405020304" pitchFamily="18" charset="0"/>
                <a:cs typeface="Times New Roman" panose="02020603050405020304" pitchFamily="18" charset="0"/>
              </a:rPr>
              <a:t>Can’t able to sent message</a:t>
            </a:r>
            <a:r>
              <a:rPr lang="en-US" sz="1600" dirty="0" smtClean="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9351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32453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2:</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SECURE MANHOLE MONITORING SYSTEM EMPLOYING SENSORS AND GSM TECHNIQUES</a:t>
            </a:r>
          </a:p>
          <a:p>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400" dirty="0">
                <a:latin typeface="Times New Roman" panose="02020603050405020304" pitchFamily="18" charset="0"/>
                <a:cs typeface="Times New Roman" panose="02020603050405020304" pitchFamily="18" charset="0"/>
              </a:rPr>
              <a:t>Nataraja N, </a:t>
            </a:r>
            <a:r>
              <a:rPr lang="en-IN" sz="1400" dirty="0" err="1">
                <a:latin typeface="Times New Roman" panose="02020603050405020304" pitchFamily="18" charset="0"/>
                <a:cs typeface="Times New Roman" panose="02020603050405020304" pitchFamily="18" charset="0"/>
              </a:rPr>
              <a:t>Amruthavarshini</a:t>
            </a:r>
            <a:r>
              <a:rPr lang="en-IN" sz="1400" dirty="0">
                <a:latin typeface="Times New Roman" panose="02020603050405020304" pitchFamily="18" charset="0"/>
                <a:cs typeface="Times New Roman" panose="02020603050405020304" pitchFamily="18" charset="0"/>
              </a:rPr>
              <a:t> R, Chaitra N L , Jyothi K , </a:t>
            </a:r>
            <a:r>
              <a:rPr lang="en-IN" sz="1400" dirty="0" err="1">
                <a:latin typeface="Times New Roman" panose="02020603050405020304" pitchFamily="18" charset="0"/>
                <a:cs typeface="Times New Roman" panose="02020603050405020304" pitchFamily="18" charset="0"/>
              </a:rPr>
              <a:t>Krupaa</a:t>
            </a:r>
            <a:r>
              <a:rPr lang="en-IN" sz="1400" dirty="0">
                <a:latin typeface="Times New Roman" panose="02020603050405020304" pitchFamily="18" charset="0"/>
                <a:cs typeface="Times New Roman" panose="02020603050405020304" pitchFamily="18" charset="0"/>
              </a:rPr>
              <a:t> N, S </a:t>
            </a:r>
            <a:r>
              <a:rPr lang="en-IN" sz="1400" dirty="0" err="1">
                <a:latin typeface="Times New Roman" panose="02020603050405020304" pitchFamily="18" charset="0"/>
                <a:cs typeface="Times New Roman" panose="02020603050405020304" pitchFamily="18" charset="0"/>
              </a:rPr>
              <a:t>S</a:t>
            </a:r>
            <a:r>
              <a:rPr lang="en-IN" sz="1400" dirty="0">
                <a:latin typeface="Times New Roman" panose="02020603050405020304" pitchFamily="18" charset="0"/>
                <a:cs typeface="Times New Roman" panose="02020603050405020304" pitchFamily="18" charset="0"/>
              </a:rPr>
              <a:t> M </a:t>
            </a:r>
            <a:r>
              <a:rPr lang="en-IN" sz="1400" dirty="0" err="1">
                <a:latin typeface="Times New Roman" panose="02020603050405020304" pitchFamily="18" charset="0"/>
                <a:cs typeface="Times New Roman" panose="02020603050405020304" pitchFamily="18" charset="0"/>
              </a:rPr>
              <a:t>Saqquaf</a:t>
            </a:r>
            <a:endParaRPr lang="en-IN" sz="1400" dirty="0">
              <a:latin typeface="Times New Roman" panose="02020603050405020304" pitchFamily="18" charset="0"/>
              <a:cs typeface="Times New Roman" panose="02020603050405020304" pitchFamily="18" charset="0"/>
            </a:endParaRPr>
          </a:p>
          <a:p>
            <a:pPr algn="just"/>
            <a:endParaRPr lang="en-IN" sz="14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400" dirty="0">
                <a:latin typeface="Times New Roman" panose="02020603050405020304" pitchFamily="18" charset="0"/>
                <a:cs typeface="Times New Roman" panose="02020603050405020304" pitchFamily="18" charset="0"/>
              </a:rPr>
              <a:t>IEEE </a:t>
            </a:r>
            <a:r>
              <a:rPr lang="en-US" sz="1400" dirty="0" err="1">
                <a:latin typeface="Times New Roman" panose="02020603050405020304" pitchFamily="18" charset="0"/>
                <a:cs typeface="Times New Roman" panose="02020603050405020304" pitchFamily="18" charset="0"/>
              </a:rPr>
              <a:t>Xplore</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ea typeface="Calibri" panose="020F0502020204030204" pitchFamily="34" charset="0"/>
                <a:cs typeface="Times New Roman" panose="02020603050405020304" pitchFamily="18" charset="0"/>
              </a:rPr>
              <a:t>Year of Published: </a:t>
            </a:r>
            <a:r>
              <a:rPr lang="en-IN" sz="1400" dirty="0">
                <a:latin typeface="Times New Roman" panose="02020603050405020304" pitchFamily="18" charset="0"/>
                <a:ea typeface="Calibri" panose="020F0502020204030204" pitchFamily="34" charset="0"/>
                <a:cs typeface="Times New Roman" panose="02020603050405020304" pitchFamily="18" charset="0"/>
              </a:rPr>
              <a:t>2018</a:t>
            </a:r>
          </a:p>
          <a:p>
            <a:endParaRPr lang="en-IN" sz="1400"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b="1" dirty="0">
                <a:latin typeface="Times New Roman" panose="02020603050405020304" pitchFamily="18" charset="0"/>
                <a:ea typeface="Calibri" panose="020F0502020204030204" pitchFamily="34" charset="0"/>
                <a:cs typeface="Times New Roman" panose="02020603050405020304" pitchFamily="18" charset="0"/>
              </a:rPr>
              <a:t>DISCRIPTION: </a:t>
            </a:r>
            <a:endParaRPr lang="en-IN" sz="1400" b="1"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Manhole </a:t>
            </a:r>
            <a:r>
              <a:rPr lang="en-US" sz="1400" dirty="0">
                <a:latin typeface="Times New Roman" panose="02020603050405020304" pitchFamily="18" charset="0"/>
                <a:cs typeface="Times New Roman" panose="02020603050405020304" pitchFamily="18" charset="0"/>
              </a:rPr>
              <a:t>explosions are major threat in recent days. Manhole cover opening leads to accidental fall of vehicles, pedestrians leading to accidents or loss of life. </a:t>
            </a: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Manhole </a:t>
            </a:r>
            <a:r>
              <a:rPr lang="en-US" sz="1400" dirty="0">
                <a:latin typeface="Times New Roman" panose="02020603050405020304" pitchFamily="18" charset="0"/>
                <a:cs typeface="Times New Roman" panose="02020603050405020304" pitchFamily="18" charset="0"/>
              </a:rPr>
              <a:t>opening detection and alerting is mainly based on detecting the manholes which are opened due to overflow of sewage / rain water during heavy rainfall and alerting. </a:t>
            </a: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When </a:t>
            </a:r>
            <a:r>
              <a:rPr lang="en-US" sz="1400" dirty="0">
                <a:latin typeface="Times New Roman" panose="02020603050405020304" pitchFamily="18" charset="0"/>
                <a:cs typeface="Times New Roman" panose="02020603050405020304" pitchFamily="18" charset="0"/>
              </a:rPr>
              <a:t>a manhole opening is detected either due to overflow of sewage water, increase in pressure or temperature, it leads to the breakage of the manhole lids. </a:t>
            </a:r>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To </a:t>
            </a:r>
            <a:r>
              <a:rPr lang="en-US" sz="1400" dirty="0">
                <a:latin typeface="Times New Roman" panose="02020603050405020304" pitchFamily="18" charset="0"/>
                <a:cs typeface="Times New Roman" panose="02020603050405020304" pitchFamily="18" charset="0"/>
              </a:rPr>
              <a:t>avoid such incidents even before it could affect the public, an alerting system is built wherein the buzzer alerts the surrounding and sends the sensed data to the managing authorities using GSM techniques. So, they can take precautionary action to close the manhole considering public safety. </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DRAWBACK : </a:t>
            </a:r>
            <a:r>
              <a:rPr lang="en-US" sz="1400" b="1" dirty="0" smtClean="0">
                <a:latin typeface="Times New Roman" panose="02020603050405020304" pitchFamily="18" charset="0"/>
                <a:cs typeface="Times New Roman" panose="02020603050405020304" pitchFamily="18" charset="0"/>
              </a:rPr>
              <a:t>	</a:t>
            </a:r>
          </a:p>
          <a:p>
            <a:pPr marL="2057400" indent="-263525"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Main </a:t>
            </a:r>
            <a:r>
              <a:rPr lang="en-US" sz="1400" dirty="0">
                <a:latin typeface="Times New Roman" panose="02020603050405020304" pitchFamily="18" charset="0"/>
                <a:cs typeface="Times New Roman" panose="02020603050405020304" pitchFamily="18" charset="0"/>
              </a:rPr>
              <a:t>disadvantage is unable to store maintenance database </a:t>
            </a:r>
            <a:r>
              <a:rPr lang="en-US" sz="1400" dirty="0" smtClean="0">
                <a:latin typeface="Times New Roman" panose="02020603050405020304" pitchFamily="18" charset="0"/>
                <a:cs typeface="Times New Roman" panose="02020603050405020304" pitchFamily="18" charset="0"/>
              </a:rPr>
              <a:t>.</a:t>
            </a:r>
          </a:p>
          <a:p>
            <a:pPr marL="2057400" indent="-263525" algn="just">
              <a:buFont typeface="Arial" panose="020B0604020202020204" pitchFamily="34" charset="0"/>
              <a:buChar char="•"/>
            </a:pPr>
            <a:r>
              <a:rPr lang="en-US" sz="1400" dirty="0" smtClean="0">
                <a:latin typeface="Times New Roman" panose="02020603050405020304" pitchFamily="18" charset="0"/>
                <a:cs typeface="Times New Roman" panose="02020603050405020304" pitchFamily="18" charset="0"/>
              </a:rPr>
              <a:t>In this Project can’t able to track the </a:t>
            </a:r>
            <a:r>
              <a:rPr lang="en-US" sz="1400" dirty="0" err="1" smtClean="0">
                <a:latin typeface="Times New Roman" panose="02020603050405020304" pitchFamily="18" charset="0"/>
                <a:cs typeface="Times New Roman" panose="02020603050405020304" pitchFamily="18" charset="0"/>
              </a:rPr>
              <a:t>perticular</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4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3" y="169682"/>
            <a:ext cx="4477732"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 </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188535" y="662630"/>
            <a:ext cx="8727653" cy="527836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REVIEW PAPER 3:</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IOT BASED AUTOMATED MANHOLE DETECTION</a:t>
            </a:r>
            <a:endParaRPr lang="en-IN" sz="16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Author		: </a:t>
            </a:r>
            <a:r>
              <a:rPr lang="en-IN" sz="1600" dirty="0" err="1">
                <a:latin typeface="Times New Roman" panose="02020603050405020304" pitchFamily="18" charset="0"/>
                <a:cs typeface="Times New Roman" panose="02020603050405020304" pitchFamily="18" charset="0"/>
              </a:rPr>
              <a:t>Dr.T.Menakadevi</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Akash.M</a:t>
            </a:r>
            <a:r>
              <a:rPr lang="en-IN" sz="1600" dirty="0">
                <a:latin typeface="Times New Roman" panose="02020603050405020304" pitchFamily="18" charset="0"/>
                <a:cs typeface="Times New Roman" panose="02020603050405020304" pitchFamily="18" charset="0"/>
              </a:rPr>
              <a:t> , Dilip </a:t>
            </a:r>
            <a:r>
              <a:rPr lang="en-IN" sz="1600" dirty="0" err="1">
                <a:latin typeface="Times New Roman" panose="02020603050405020304" pitchFamily="18" charset="0"/>
                <a:cs typeface="Times New Roman" panose="02020603050405020304" pitchFamily="18" charset="0"/>
              </a:rPr>
              <a:t>kumar.B</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Kannan.M</a:t>
            </a:r>
            <a:r>
              <a:rPr lang="en-IN" sz="1600" dirty="0">
                <a:latin typeface="Times New Roman" panose="02020603050405020304" pitchFamily="18" charset="0"/>
                <a:cs typeface="Times New Roman" panose="02020603050405020304" pitchFamily="18" charset="0"/>
              </a:rPr>
              <a:t> , Chandra </a:t>
            </a:r>
            <a:r>
              <a:rPr lang="en-IN" sz="1600" dirty="0" err="1">
                <a:latin typeface="Times New Roman" panose="02020603050405020304" pitchFamily="18" charset="0"/>
                <a:cs typeface="Times New Roman" panose="02020603050405020304" pitchFamily="18" charset="0"/>
              </a:rPr>
              <a:t>Mohan.S</a:t>
            </a:r>
            <a:r>
              <a:rPr lang="en-IN" sz="1600" dirty="0">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International Research Journal of Engineering and Technology (IRJET) </a:t>
            </a:r>
          </a:p>
          <a:p>
            <a:pPr>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Year of Published	: </a:t>
            </a:r>
            <a:r>
              <a:rPr lang="en-IN" dirty="0">
                <a:latin typeface="Times New Roman" panose="02020603050405020304" pitchFamily="18" charset="0"/>
                <a:ea typeface="Calibri" panose="020F0502020204030204" pitchFamily="34" charset="0"/>
                <a:cs typeface="Times New Roman" panose="02020603050405020304" pitchFamily="18" charset="0"/>
              </a:rPr>
              <a:t>2021</a:t>
            </a: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dirty="0">
                <a:latin typeface="Times New Roman" panose="02020603050405020304" pitchFamily="18" charset="0"/>
                <a:ea typeface="Calibri" panose="020F0502020204030204" pitchFamily="34" charset="0"/>
                <a:cs typeface="Times New Roman" panose="02020603050405020304" pitchFamily="18" charset="0"/>
              </a:rPr>
              <a:t>DISCRIPTION:  </a:t>
            </a:r>
            <a:r>
              <a:rPr lang="en-US" sz="1600" dirty="0">
                <a:latin typeface="Times New Roman" panose="02020603050405020304" pitchFamily="18" charset="0"/>
                <a:cs typeface="Times New Roman" panose="02020603050405020304" pitchFamily="18" charset="0"/>
              </a:rPr>
              <a:t>-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 The proposed system is low cost, low maintenance IoT based real time which alerts the managing station through an email when any manhole crosses its threshold values. </a:t>
            </a:r>
          </a:p>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DRAWBACKS : </a:t>
            </a:r>
            <a:r>
              <a:rPr lang="en-US" sz="1600" dirty="0">
                <a:latin typeface="Times New Roman" panose="02020603050405020304" pitchFamily="18" charset="0"/>
                <a:cs typeface="Times New Roman" panose="02020603050405020304" pitchFamily="18" charset="0"/>
              </a:rPr>
              <a:t>Unable to store maintenance database and manhole  Cover can’t close </a:t>
            </a:r>
            <a:r>
              <a:rPr lang="en-US" sz="1600" dirty="0" smtClean="0">
                <a:latin typeface="Times New Roman" panose="02020603050405020304" pitchFamily="18" charset="0"/>
                <a:cs typeface="Times New Roman" panose="02020603050405020304" pitchFamily="18" charset="0"/>
              </a:rPr>
              <a:t>automatically</a:t>
            </a:r>
          </a:p>
          <a:p>
            <a:pPr algn="just"/>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Need internet access.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3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912" y="174170"/>
            <a:ext cx="7604401" cy="369332"/>
          </a:xfrm>
          <a:prstGeom prst="rect">
            <a:avLst/>
          </a:prstGeom>
          <a:noFill/>
        </p:spPr>
        <p:txBody>
          <a:bodyPr wrap="square" rtlCol="0">
            <a:spAutoFit/>
          </a:bodyPr>
          <a:lstStyle/>
          <a:p>
            <a:r>
              <a:rPr lang="en-IN"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IDENTIFICATION AND FORMULATION</a:t>
            </a:r>
          </a:p>
        </p:txBody>
      </p:sp>
      <p:cxnSp>
        <p:nvCxnSpPr>
          <p:cNvPr id="6" name="Straight Connector 5"/>
          <p:cNvCxnSpPr/>
          <p:nvPr/>
        </p:nvCxnSpPr>
        <p:spPr>
          <a:xfrm>
            <a:off x="188536" y="539014"/>
            <a:ext cx="8738648" cy="0"/>
          </a:xfrm>
          <a:prstGeom prst="line">
            <a:avLst/>
          </a:prstGeom>
          <a:ln w="63500" cmpd="thickThin">
            <a:tailEnd type="diamond"/>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18385" y="6385207"/>
            <a:ext cx="8738648" cy="0"/>
          </a:xfrm>
          <a:prstGeom prst="line">
            <a:avLst/>
          </a:prstGeom>
          <a:ln w="63500" cmpd="thickThin">
            <a:headEnd type="diamond"/>
            <a:tailEnd type="none"/>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61913" y="6458928"/>
            <a:ext cx="8454276" cy="307777"/>
          </a:xfrm>
          <a:prstGeom prst="rect">
            <a:avLst/>
          </a:prstGeom>
          <a:noFill/>
        </p:spPr>
        <p:txBody>
          <a:bodyPr wrap="square" rtlCol="0">
            <a:spAutoFit/>
          </a:bodyPr>
          <a:lstStyle/>
          <a:p>
            <a:pPr algn="r"/>
            <a:r>
              <a:rPr lang="en-IN" sz="1400" b="1" dirty="0">
                <a:solidFill>
                  <a:srgbClr val="17740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GRTIET, Department of Electronics and Communication Engineering</a:t>
            </a:r>
          </a:p>
        </p:txBody>
      </p:sp>
      <p:sp>
        <p:nvSpPr>
          <p:cNvPr id="9" name="TextBox 8"/>
          <p:cNvSpPr txBox="1"/>
          <p:nvPr/>
        </p:nvSpPr>
        <p:spPr>
          <a:xfrm>
            <a:off x="660401" y="612735"/>
            <a:ext cx="7544166" cy="5755422"/>
          </a:xfrm>
          <a:prstGeom prst="rect">
            <a:avLst/>
          </a:prstGeom>
          <a:noFill/>
        </p:spPr>
        <p:txBody>
          <a:bodyPr wrap="square" rtlCol="0">
            <a:spAutoFit/>
          </a:bodyPr>
          <a:lstStyle/>
          <a:p>
            <a:pPr lvl="0">
              <a:lnSpc>
                <a:spcPct val="200000"/>
              </a:lnSpc>
            </a:pPr>
            <a:r>
              <a:rPr lang="en-US" sz="1600" b="1" dirty="0" smtClean="0">
                <a:solidFill>
                  <a:schemeClr val="accent6">
                    <a:lumMod val="50000"/>
                  </a:schemeClr>
                </a:solidFill>
                <a:latin typeface="Times New Roman" pitchFamily="18" charset="0"/>
                <a:cs typeface="Times New Roman" pitchFamily="18" charset="0"/>
              </a:rPr>
              <a:t>PROBLEM IDENTIFICATION :</a:t>
            </a:r>
          </a:p>
          <a:p>
            <a:pPr marL="812800" lvl="0" indent="-279400">
              <a:lnSpc>
                <a:spcPct val="200000"/>
              </a:lnSpc>
              <a:buFont typeface="Wingdings" pitchFamily="2" charset="2"/>
              <a:buChar char="Ø"/>
            </a:pPr>
            <a:r>
              <a:rPr lang="en-US" sz="1600" dirty="0" smtClean="0">
                <a:latin typeface="Times New Roman" pitchFamily="18" charset="0"/>
                <a:cs typeface="Times New Roman" pitchFamily="18" charset="0"/>
              </a:rPr>
              <a:t>Need Internet access.</a:t>
            </a:r>
            <a:endParaRPr lang="en-US" sz="1600" dirty="0">
              <a:latin typeface="Times New Roman" pitchFamily="18" charset="0"/>
              <a:cs typeface="Times New Roman" pitchFamily="18" charset="0"/>
            </a:endParaRPr>
          </a:p>
          <a:p>
            <a:pPr marL="812800" lvl="0" indent="-279400">
              <a:lnSpc>
                <a:spcPct val="200000"/>
              </a:lnSpc>
              <a:buFont typeface="Wingdings" pitchFamily="2" charset="2"/>
              <a:buChar char="Ø"/>
            </a:pPr>
            <a:r>
              <a:rPr lang="en-US" sz="1600" dirty="0">
                <a:latin typeface="Times New Roman" pitchFamily="18" charset="0"/>
                <a:cs typeface="Times New Roman" pitchFamily="18" charset="0"/>
              </a:rPr>
              <a:t>All of the maintains data won't be stored in the current system</a:t>
            </a:r>
            <a:r>
              <a:rPr lang="en-US" sz="1600" dirty="0" smtClean="0">
                <a:latin typeface="Times New Roman" pitchFamily="18" charset="0"/>
                <a:cs typeface="Times New Roman" pitchFamily="18" charset="0"/>
              </a:rPr>
              <a:t>.</a:t>
            </a:r>
          </a:p>
          <a:p>
            <a:pPr marL="812800" lvl="0" indent="-279400">
              <a:lnSpc>
                <a:spcPct val="200000"/>
              </a:lnSpc>
              <a:buFont typeface="Wingdings" pitchFamily="2" charset="2"/>
              <a:buChar char="Ø"/>
            </a:pPr>
            <a:r>
              <a:rPr lang="en-US" sz="1600" dirty="0" smtClean="0">
                <a:latin typeface="Times New Roman" pitchFamily="18" charset="0"/>
                <a:cs typeface="Times New Roman" pitchFamily="18" charset="0"/>
              </a:rPr>
              <a:t>There is no flow sensor to detect the flow of water.</a:t>
            </a:r>
            <a:endParaRPr lang="en-US" sz="1600" dirty="0">
              <a:latin typeface="Times New Roman" pitchFamily="18" charset="0"/>
              <a:cs typeface="Times New Roman" pitchFamily="18" charset="0"/>
            </a:endParaRPr>
          </a:p>
          <a:p>
            <a:pPr marL="812800" lvl="0" indent="-279400">
              <a:lnSpc>
                <a:spcPct val="200000"/>
              </a:lnSpc>
              <a:buFont typeface="Wingdings" pitchFamily="2" charset="2"/>
              <a:buChar char="Ø"/>
            </a:pPr>
            <a:r>
              <a:rPr lang="en-US" sz="1600" dirty="0">
                <a:latin typeface="Times New Roman" pitchFamily="18" charset="0"/>
                <a:cs typeface="Times New Roman" pitchFamily="18" charset="0"/>
              </a:rPr>
              <a:t>The flow of manhole waters cannot be detected in any previous papers</a:t>
            </a:r>
            <a:r>
              <a:rPr lang="en-US" sz="1600" dirty="0" smtClean="0">
                <a:latin typeface="Times New Roman" pitchFamily="18" charset="0"/>
                <a:cs typeface="Times New Roman" pitchFamily="18" charset="0"/>
              </a:rPr>
              <a:t>.</a:t>
            </a:r>
          </a:p>
          <a:p>
            <a:pPr lvl="0">
              <a:lnSpc>
                <a:spcPct val="200000"/>
              </a:lnSpc>
            </a:pPr>
            <a:r>
              <a:rPr lang="en-US" sz="1600" b="1" dirty="0" smtClean="0">
                <a:solidFill>
                  <a:schemeClr val="accent6">
                    <a:lumMod val="50000"/>
                  </a:schemeClr>
                </a:solidFill>
                <a:latin typeface="Times New Roman" pitchFamily="18" charset="0"/>
                <a:cs typeface="Times New Roman" pitchFamily="18" charset="0"/>
              </a:rPr>
              <a:t>FORMULATION :</a:t>
            </a:r>
            <a:r>
              <a:rPr lang="en-US" sz="1600" dirty="0" smtClean="0">
                <a:latin typeface="Times New Roman" pitchFamily="18" charset="0"/>
                <a:cs typeface="Times New Roman" pitchFamily="18" charset="0"/>
              </a:rPr>
              <a:t> </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No need of Internet access.</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Edge computing can store the manhole maintenance data.</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Flow of water can be detected </a:t>
            </a:r>
          </a:p>
          <a:p>
            <a:pPr marL="812800" lvl="0" indent="-285750">
              <a:lnSpc>
                <a:spcPct val="200000"/>
              </a:lnSpc>
              <a:buFont typeface="Wingdings" panose="05000000000000000000" pitchFamily="2" charset="2"/>
              <a:buChar char="Ø"/>
            </a:pPr>
            <a:r>
              <a:rPr lang="en-US" sz="1600" dirty="0" smtClean="0">
                <a:latin typeface="Times New Roman" pitchFamily="18" charset="0"/>
                <a:cs typeface="Times New Roman" pitchFamily="18" charset="0"/>
              </a:rPr>
              <a:t>Blockage of water also detected by flow sensor.</a:t>
            </a:r>
            <a:endParaRPr lang="en-US" sz="1600" dirty="0">
              <a:latin typeface="Times New Roman" pitchFamily="18" charset="0"/>
              <a:cs typeface="Times New Roman" pitchFamily="18" charset="0"/>
            </a:endParaRPr>
          </a:p>
          <a:p>
            <a:pPr marL="285750" lvl="0" indent="-285750">
              <a:lnSpc>
                <a:spcPct val="200000"/>
              </a:lnSpc>
              <a:buFont typeface="Wingdings" panose="05000000000000000000" pitchFamily="2" charset="2"/>
              <a:buChar char="Ø"/>
            </a:pPr>
            <a:endParaRPr lang="en-US" sz="1600" dirty="0">
              <a:latin typeface="Times New Roman" pitchFamily="18" charset="0"/>
              <a:cs typeface="Times New Roman" pitchFamily="18" charset="0"/>
            </a:endParaRPr>
          </a:p>
          <a:p>
            <a:pPr marL="285750" lvl="0" indent="-285750">
              <a:buFont typeface="Wingdings" pitchFamily="2" charset="2"/>
              <a:buChar char="Ø"/>
            </a:pP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7745618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TotalTime>
  <Words>2916</Words>
  <Application>Microsoft Office PowerPoint</Application>
  <PresentationFormat>On-screen Show (4:3)</PresentationFormat>
  <Paragraphs>344</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Book Antiqua</vt:lpstr>
      <vt:lpstr>Calibri</vt:lpstr>
      <vt:lpstr>Calibri Light</vt:lpstr>
      <vt:lpstr>inherit</vt:lpstr>
      <vt:lpstr>Times New Roman</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SATHISH KUMAR V R</dc:creator>
  <cp:lastModifiedBy>Nithish kumar</cp:lastModifiedBy>
  <cp:revision>82</cp:revision>
  <dcterms:modified xsi:type="dcterms:W3CDTF">2023-05-17T10:13:41Z</dcterms:modified>
</cp:coreProperties>
</file>