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9" r:id="rId3"/>
    <p:sldId id="261" r:id="rId4"/>
    <p:sldId id="260" r:id="rId5"/>
    <p:sldId id="262" r:id="rId6"/>
    <p:sldId id="276" r:id="rId7"/>
    <p:sldId id="277" r:id="rId8"/>
    <p:sldId id="283" r:id="rId9"/>
    <p:sldId id="278" r:id="rId10"/>
    <p:sldId id="273" r:id="rId11"/>
    <p:sldId id="285" r:id="rId12"/>
    <p:sldId id="291" r:id="rId13"/>
    <p:sldId id="284" r:id="rId14"/>
    <p:sldId id="290" r:id="rId15"/>
    <p:sldId id="289" r:id="rId16"/>
    <p:sldId id="297" r:id="rId17"/>
    <p:sldId id="288" r:id="rId18"/>
    <p:sldId id="280" r:id="rId19"/>
    <p:sldId id="299" r:id="rId20"/>
    <p:sldId id="292" r:id="rId21"/>
    <p:sldId id="293" r:id="rId22"/>
    <p:sldId id="294" r:id="rId23"/>
    <p:sldId id="298" r:id="rId24"/>
    <p:sldId id="30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A9D64"/>
    <a:srgbClr val="F94325"/>
    <a:srgbClr val="17740A"/>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60" d="100"/>
          <a:sy n="60" d="100"/>
        </p:scale>
        <p:origin x="14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11-05-2023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84175" y="2387021"/>
            <a:ext cx="8030296" cy="830997"/>
          </a:xfrm>
          <a:prstGeom prst="rect">
            <a:avLst/>
          </a:prstGeom>
        </p:spPr>
        <p:txBody>
          <a:bodyPr vert="horz" wrap="square">
            <a:spAutoFit/>
          </a:bodyPr>
          <a:lstStyle/>
          <a:p>
            <a:pPr algn="ctr">
              <a:spcAft>
                <a:spcPts val="0"/>
              </a:spcAft>
              <a:tabLst>
                <a:tab pos="2865755" algn="ctr"/>
                <a:tab pos="5731510" algn="r"/>
              </a:tabLst>
            </a:pPr>
            <a:r>
              <a:rPr lang="en-IN" sz="2400" b="1" dirty="0">
                <a:solidFill>
                  <a:srgbClr val="002060"/>
                </a:solidFill>
                <a:effectLst>
                  <a:outerShdw blurRad="38100" dist="38100" dir="2700000" algn="tl">
                    <a:srgbClr val="000000">
                      <a:alpha val="43137"/>
                    </a:srgbClr>
                  </a:outerShdw>
                </a:effectLst>
                <a:latin typeface="Times New Roman" panose="02020603050405020304" pitchFamily="18" charset="0"/>
                <a:ea typeface="Copperplate Gothic Bold" panose="02000000000000000000" pitchFamily="2" charset="0"/>
                <a:cs typeface="Times New Roman" panose="02020603050405020304" pitchFamily="18" charset="0"/>
              </a:rPr>
              <a:t>ARDUINO BASED REAL TIME DROWSINESS AND FATIGUE DETECTION FOR BIKERS USING HELMET</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339016" y="4317681"/>
            <a:ext cx="8429478"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a:t>
            </a:r>
            <a:r>
              <a:rPr lang="en-IN" sz="1600" b="1" dirty="0" err="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Arun</a:t>
            </a: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Kumar T             - 110319106003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Dinesh Benjamin M V - 110319106010</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a:t>
            </a:r>
            <a:r>
              <a:rPr lang="en-IN" sz="1600" b="1" dirty="0" err="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Umapathy</a:t>
            </a: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 V              - 110319106046</a:t>
            </a:r>
          </a:p>
        </p:txBody>
      </p:sp>
      <p:sp>
        <p:nvSpPr>
          <p:cNvPr id="16" name="Rectangle 15"/>
          <p:cNvSpPr/>
          <p:nvPr/>
        </p:nvSpPr>
        <p:spPr>
          <a:xfrm>
            <a:off x="309167" y="3989387"/>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III</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39016" y="5555805"/>
            <a:ext cx="8429478" cy="95410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Mr. </a:t>
            </a:r>
            <a:r>
              <a:rPr lang="en-IN" sz="1400" b="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 SORNAGOPAL</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Associate Professor,</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57261" y="3593259"/>
            <a:ext cx="8429478" cy="338554"/>
          </a:xfrm>
          <a:prstGeom prst="rect">
            <a:avLst/>
          </a:prstGeom>
        </p:spPr>
        <p:txBody>
          <a:bodyPr wrap="square">
            <a:spAutoFit/>
          </a:bodyPr>
          <a:lstStyle/>
          <a:p>
            <a:pPr algn="ctr">
              <a:spcAft>
                <a:spcPts val="0"/>
              </a:spcAft>
              <a:tabLst>
                <a:tab pos="2865755" algn="ctr"/>
                <a:tab pos="5731510" algn="r"/>
              </a:tabLst>
            </a:pP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REVIEW – </a:t>
            </a:r>
            <a:r>
              <a:rPr lang="en-IN" sz="1600" b="1" dirty="0" smtClean="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Model (11/05/2023</a:t>
            </a: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750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D7809-A590-35DE-3676-24BC82C06D55}"/>
              </a:ext>
            </a:extLst>
          </p:cNvPr>
          <p:cNvSpPr>
            <a:spLocks noGrp="1"/>
          </p:cNvSpPr>
          <p:nvPr>
            <p:ph idx="1"/>
          </p:nvPr>
        </p:nvSpPr>
        <p:spPr>
          <a:xfrm>
            <a:off x="593295" y="1016000"/>
            <a:ext cx="8363737" cy="4377546"/>
          </a:xfrm>
        </p:spPr>
        <p:txBody>
          <a:bodyPr>
            <a:noAutofit/>
          </a:bodyPr>
          <a:lstStyle/>
          <a:p>
            <a:pPr algn="just">
              <a:lnSpc>
                <a:spcPct val="150000"/>
              </a:lnSpc>
            </a:pPr>
            <a:r>
              <a:rPr lang="en-US" sz="1600" dirty="0">
                <a:latin typeface="Times New Roman" pitchFamily="18" charset="0"/>
                <a:cs typeface="Times New Roman" pitchFamily="18" charset="0"/>
              </a:rPr>
              <a:t>The core element of the model is the </a:t>
            </a:r>
            <a:r>
              <a:rPr lang="en-US" sz="1600" dirty="0" err="1">
                <a:latin typeface="Times New Roman" pitchFamily="18" charset="0"/>
                <a:cs typeface="Times New Roman" pitchFamily="18" charset="0"/>
              </a:rPr>
              <a:t>arduino</a:t>
            </a:r>
            <a:r>
              <a:rPr lang="en-US" sz="1600" dirty="0">
                <a:latin typeface="Times New Roman" pitchFamily="18" charset="0"/>
                <a:cs typeface="Times New Roman" pitchFamily="18" charset="0"/>
              </a:rPr>
              <a:t> board which controls and manages all the functions performed by the other components of the model. The location of the vehicle will be transferred to the cloud page to monitor.</a:t>
            </a:r>
          </a:p>
          <a:p>
            <a:pPr algn="just">
              <a:lnSpc>
                <a:spcPct val="150000"/>
              </a:lnSpc>
            </a:pPr>
            <a:r>
              <a:rPr lang="en-US" sz="1600" dirty="0">
                <a:latin typeface="Times New Roman" pitchFamily="18" charset="0"/>
                <a:cs typeface="Times New Roman" pitchFamily="18" charset="0"/>
              </a:rPr>
              <a:t> MEMS Sensor will detect the tilt and record the values based on co-ordinate system and sends the signal to the </a:t>
            </a:r>
            <a:r>
              <a:rPr lang="en-US" sz="1600" dirty="0" err="1">
                <a:latin typeface="Times New Roman" pitchFamily="18" charset="0"/>
                <a:cs typeface="Times New Roman" pitchFamily="18" charset="0"/>
              </a:rPr>
              <a:t>ardunio</a:t>
            </a:r>
            <a:r>
              <a:rPr lang="en-US" sz="1600" dirty="0">
                <a:latin typeface="Times New Roman" pitchFamily="18" charset="0"/>
                <a:cs typeface="Times New Roman" pitchFamily="18" charset="0"/>
              </a:rPr>
              <a:t> board. The Gas sensor MQ3 has high sensitivity to alcohol and sends signal to stop the vehicle. This module provides both digital and analog output. </a:t>
            </a:r>
          </a:p>
          <a:p>
            <a:pPr algn="just">
              <a:lnSpc>
                <a:spcPct val="150000"/>
              </a:lnSpc>
            </a:pPr>
            <a:r>
              <a:rPr lang="en-US" sz="1600" dirty="0">
                <a:latin typeface="Times New Roman" pitchFamily="18" charset="0"/>
                <a:cs typeface="Times New Roman" pitchFamily="18" charset="0"/>
              </a:rPr>
              <a:t>Heart beat and vibration  sensor comes into picture when the rider feels any heart problem and accident </a:t>
            </a:r>
            <a:r>
              <a:rPr lang="en-US" sz="1600" dirty="0" err="1">
                <a:latin typeface="Times New Roman" pitchFamily="18" charset="0"/>
                <a:cs typeface="Times New Roman" pitchFamily="18" charset="0"/>
              </a:rPr>
              <a:t>detecterd</a:t>
            </a:r>
            <a:r>
              <a:rPr lang="en-US" sz="1600" dirty="0">
                <a:latin typeface="Times New Roman" pitchFamily="18" charset="0"/>
                <a:cs typeface="Times New Roman" pitchFamily="18" charset="0"/>
              </a:rPr>
              <a:t>. buzzer is used to alert the sound when any problem to the driver.</a:t>
            </a:r>
          </a:p>
          <a:p>
            <a:pPr algn="just">
              <a:lnSpc>
                <a:spcPct val="150000"/>
              </a:lnSpc>
            </a:pPr>
            <a:r>
              <a:rPr lang="en-US" sz="1600" dirty="0">
                <a:latin typeface="Times New Roman" pitchFamily="18" charset="0"/>
                <a:cs typeface="Times New Roman" pitchFamily="18" charset="0"/>
              </a:rPr>
              <a:t>SOS message can be sent when rider meets with an accident. This is be achieved using android app, sensors, </a:t>
            </a:r>
            <a:r>
              <a:rPr lang="en-US" sz="1600" dirty="0" err="1">
                <a:latin typeface="Times New Roman" pitchFamily="18" charset="0"/>
                <a:cs typeface="Times New Roman" pitchFamily="18" charset="0"/>
              </a:rPr>
              <a:t>Wifi</a:t>
            </a:r>
            <a:r>
              <a:rPr lang="en-US" sz="1600" dirty="0">
                <a:latin typeface="Times New Roman" pitchFamily="18" charset="0"/>
                <a:cs typeface="Times New Roman" pitchFamily="18" charset="0"/>
              </a:rPr>
              <a:t> and Cloud. Cloud send the data to the concerned person through </a:t>
            </a:r>
            <a:r>
              <a:rPr lang="en-US" sz="1600" dirty="0" err="1">
                <a:latin typeface="Times New Roman" pitchFamily="18" charset="0"/>
                <a:cs typeface="Times New Roman" pitchFamily="18" charset="0"/>
              </a:rPr>
              <a:t>Wifi.The</a:t>
            </a:r>
            <a:r>
              <a:rPr lang="en-US" sz="1600" dirty="0">
                <a:latin typeface="Times New Roman" pitchFamily="18" charset="0"/>
                <a:cs typeface="Times New Roman" pitchFamily="18" charset="0"/>
              </a:rPr>
              <a:t> android app analyzes data and performs specific actions.</a:t>
            </a:r>
          </a:p>
          <a:p>
            <a:pPr algn="just">
              <a:buFont typeface="Wingdings" panose="05000000000000000000" pitchFamily="2" charset="2"/>
              <a:buChar char="Ø"/>
            </a:pPr>
            <a:endParaRPr lang="en-US" sz="1600" dirty="0">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152429"/>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p>
        </p:txBody>
      </p:sp>
    </p:spTree>
    <p:extLst>
      <p:ext uri="{BB962C8B-B14F-4D97-AF65-F5344CB8AC3E}">
        <p14:creationId xmlns:p14="http://schemas.microsoft.com/office/powerpoint/2010/main" val="2184344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135176"/>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p>
        </p:txBody>
      </p:sp>
      <p:sp>
        <p:nvSpPr>
          <p:cNvPr id="24" name="Rectangle 23">
            <a:extLst>
              <a:ext uri="{FF2B5EF4-FFF2-40B4-BE49-F238E27FC236}">
                <a16:creationId xmlns:a16="http://schemas.microsoft.com/office/drawing/2014/main" id="{3BC962E5-3EBC-1A05-0C78-3E653219A3BA}"/>
              </a:ext>
            </a:extLst>
          </p:cNvPr>
          <p:cNvSpPr/>
          <p:nvPr/>
        </p:nvSpPr>
        <p:spPr>
          <a:xfrm>
            <a:off x="416194" y="211339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p:nvPr/>
        </p:nvPicPr>
        <p:blipFill>
          <a:blip r:embed="rId2">
            <a:extLst>
              <a:ext uri="{28A0092B-C50C-407E-A947-70E740481C1C}">
                <a14:useLocalDpi xmlns:a14="http://schemas.microsoft.com/office/drawing/2010/main" val="0"/>
              </a:ext>
            </a:extLst>
          </a:blip>
          <a:srcRect/>
          <a:stretch>
            <a:fillRect/>
          </a:stretch>
        </p:blipFill>
        <p:spPr bwMode="auto">
          <a:xfrm>
            <a:off x="1360967" y="925033"/>
            <a:ext cx="6177517" cy="4647890"/>
          </a:xfrm>
          <a:prstGeom prst="rect">
            <a:avLst/>
          </a:prstGeom>
          <a:noFill/>
        </p:spPr>
      </p:pic>
    </p:spTree>
    <p:extLst>
      <p:ext uri="{BB962C8B-B14F-4D97-AF65-F5344CB8AC3E}">
        <p14:creationId xmlns:p14="http://schemas.microsoft.com/office/powerpoint/2010/main" val="62062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8E89-AAE2-FC5A-B1D2-D8A758E004AB}"/>
              </a:ext>
            </a:extLst>
          </p:cNvPr>
          <p:cNvSpPr>
            <a:spLocks noGrp="1"/>
          </p:cNvSpPr>
          <p:nvPr>
            <p:ph type="title"/>
          </p:nvPr>
        </p:nvSpPr>
        <p:spPr>
          <a:xfrm>
            <a:off x="288758" y="834572"/>
            <a:ext cx="2521819" cy="435963"/>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D7809-A590-35DE-3676-24BC82C06D55}"/>
              </a:ext>
            </a:extLst>
          </p:cNvPr>
          <p:cNvSpPr>
            <a:spLocks noGrp="1"/>
          </p:cNvSpPr>
          <p:nvPr>
            <p:ph type="body" idx="1"/>
          </p:nvPr>
        </p:nvSpPr>
        <p:spPr>
          <a:xfrm>
            <a:off x="288758" y="1454817"/>
            <a:ext cx="8652566" cy="3129362"/>
          </a:xfrm>
        </p:spPr>
        <p:txBody>
          <a:bodyPr>
            <a:noAutofit/>
          </a:bodyPr>
          <a:lstStyle/>
          <a:p>
            <a:pPr algn="just"/>
            <a:r>
              <a:rPr lang="en-IN" sz="1800" b="0" i="0" dirty="0">
                <a:effectLst/>
                <a:latin typeface="Times New Roman" panose="02020603050405020304" pitchFamily="18" charset="0"/>
                <a:cs typeface="Times New Roman" panose="02020603050405020304" pitchFamily="18" charset="0"/>
              </a:rPr>
              <a:t>         MEMS, or Micro Electro-Mechanical System, is a chip-based technology where sensors are composed of a suspended mass between a pair of capacitive plates. When the sensor is tilted, a difference in electrical potential is created by this suspended mass.</a:t>
            </a:r>
          </a:p>
          <a:p>
            <a:pPr marL="0" indent="0" algn="just">
              <a:buNone/>
            </a:pPr>
            <a:r>
              <a:rPr lang="en-US" sz="1800" b="0" i="0" dirty="0">
                <a:effectLst/>
                <a:latin typeface="Times New Roman" panose="02020603050405020304" pitchFamily="18" charset="0"/>
                <a:cs typeface="Times New Roman" panose="02020603050405020304" pitchFamily="18" charset="0"/>
              </a:rPr>
              <a:t>         Some examples of current MEMS devices include </a:t>
            </a:r>
            <a:r>
              <a:rPr lang="en-US" sz="1800" b="1" i="0" dirty="0">
                <a:effectLst/>
                <a:latin typeface="Times New Roman" panose="02020603050405020304" pitchFamily="18" charset="0"/>
                <a:cs typeface="Times New Roman" panose="02020603050405020304" pitchFamily="18" charset="0"/>
              </a:rPr>
              <a:t>accelerometers for airbag sensors, inkjet printer heads, computer disk drive heads, projection display chips, blood pressure sensors, optical switches, microvalves, biosensors</a:t>
            </a:r>
            <a:r>
              <a:rPr lang="en-US" sz="1800" b="0" i="0" dirty="0">
                <a:effectLst/>
                <a:latin typeface="Times New Roman" panose="02020603050405020304" pitchFamily="18" charset="0"/>
                <a:cs typeface="Times New Roman" panose="02020603050405020304" pitchFamily="18" charset="0"/>
              </a:rPr>
              <a:t> and many other products that are all manufactured in high commercial volumes.</a:t>
            </a:r>
            <a:endParaRPr lang="en-US"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135176"/>
            <a:ext cx="4477732"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MEMS SENSOR:</a:t>
            </a:r>
          </a:p>
        </p:txBody>
      </p:sp>
      <p:pic>
        <p:nvPicPr>
          <p:cNvPr id="1026" name="Picture 2" descr="MEMS Sensor: Working Principle, Types, Advantages &amp; Its ...">
            <a:extLst>
              <a:ext uri="{FF2B5EF4-FFF2-40B4-BE49-F238E27FC236}">
                <a16:creationId xmlns:a16="http://schemas.microsoft.com/office/drawing/2014/main" id="{4A7CC71D-4239-F500-61F7-F229B68A5DB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5997" y="3649493"/>
            <a:ext cx="3881712" cy="28094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EMS Accelerometer Gyroscope Magnetometer Work &amp; Arduino ...">
            <a:extLst>
              <a:ext uri="{FF2B5EF4-FFF2-40B4-BE49-F238E27FC236}">
                <a16:creationId xmlns:a16="http://schemas.microsoft.com/office/drawing/2014/main" id="{194C8183-C34E-0EDB-BD0C-EB0583A019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3908" y="4289319"/>
            <a:ext cx="2519360" cy="152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4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28A84B-B2CB-37AD-07EC-CB8E5B991670}"/>
              </a:ext>
            </a:extLst>
          </p:cNvPr>
          <p:cNvSpPr>
            <a:spLocks noGrp="1"/>
          </p:cNvSpPr>
          <p:nvPr>
            <p:ph type="title"/>
          </p:nvPr>
        </p:nvSpPr>
        <p:spPr>
          <a:xfrm>
            <a:off x="218385" y="747260"/>
            <a:ext cx="8296965" cy="552191"/>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93A01FFB-F3EE-699F-1B96-6164B7276FCF}"/>
              </a:ext>
            </a:extLst>
          </p:cNvPr>
          <p:cNvSpPr>
            <a:spLocks noGrp="1"/>
          </p:cNvSpPr>
          <p:nvPr>
            <p:ph idx="1"/>
          </p:nvPr>
        </p:nvSpPr>
        <p:spPr>
          <a:xfrm>
            <a:off x="218385" y="940782"/>
            <a:ext cx="8722939" cy="5236182"/>
          </a:xfrm>
        </p:spPr>
        <p:txBody>
          <a:bodyPr>
            <a:normAutofit/>
          </a:bodyPr>
          <a:lstStyle/>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A pulse wave is the change in the volume of a blood vessel that occurs when the heart pumps blood, and </a:t>
            </a:r>
            <a:r>
              <a:rPr lang="en-US" sz="1800" b="1" i="0" dirty="0">
                <a:solidFill>
                  <a:srgbClr val="202124"/>
                </a:solidFill>
                <a:effectLst/>
                <a:latin typeface="Times New Roman" panose="02020603050405020304" pitchFamily="18" charset="0"/>
                <a:cs typeface="Times New Roman" panose="02020603050405020304" pitchFamily="18" charset="0"/>
              </a:rPr>
              <a:t>a detector that monitors this volume change</a:t>
            </a:r>
            <a:r>
              <a:rPr lang="en-US" sz="1800" b="0" i="0" dirty="0">
                <a:solidFill>
                  <a:srgbClr val="202124"/>
                </a:solidFill>
                <a:effectLst/>
                <a:latin typeface="Times New Roman" panose="02020603050405020304" pitchFamily="18" charset="0"/>
                <a:cs typeface="Times New Roman" panose="02020603050405020304" pitchFamily="18" charset="0"/>
              </a:rPr>
              <a:t> is called a pulse sensor.</a:t>
            </a:r>
          </a:p>
          <a:p>
            <a:pPr algn="just">
              <a:buFont typeface="Wingdings" panose="05000000000000000000" pitchFamily="2" charset="2"/>
              <a:buChar char="Ø"/>
            </a:pPr>
            <a:r>
              <a:rPr lang="en-US" sz="1800" dirty="0">
                <a:solidFill>
                  <a:srgbClr val="202124"/>
                </a:solidFill>
                <a:latin typeface="Times New Roman" panose="02020603050405020304" pitchFamily="18" charset="0"/>
                <a:cs typeface="Times New Roman" panose="02020603050405020304" pitchFamily="18" charset="0"/>
              </a:rPr>
              <a:t>To </a:t>
            </a:r>
            <a:r>
              <a:rPr lang="en-US" sz="1800" b="0" i="0" dirty="0">
                <a:solidFill>
                  <a:srgbClr val="202124"/>
                </a:solidFill>
                <a:effectLst/>
                <a:latin typeface="Times New Roman" panose="02020603050405020304" pitchFamily="18" charset="0"/>
                <a:cs typeface="Times New Roman" panose="02020603050405020304" pitchFamily="18" charset="0"/>
              </a:rPr>
              <a:t>Knowing the heart rate data is very helpful while doing exercises, actively studying, etc. But </a:t>
            </a:r>
            <a:r>
              <a:rPr lang="en-US" sz="1800" b="1" i="0" dirty="0">
                <a:solidFill>
                  <a:srgbClr val="202124"/>
                </a:solidFill>
                <a:effectLst/>
                <a:latin typeface="Times New Roman" panose="02020603050405020304" pitchFamily="18" charset="0"/>
                <a:cs typeface="Times New Roman" panose="02020603050405020304" pitchFamily="18" charset="0"/>
              </a:rPr>
              <a:t>measuring heart rate is a difficult problem</a:t>
            </a:r>
            <a:r>
              <a:rPr lang="en-US" sz="1800" b="0" i="0" dirty="0">
                <a:solidFill>
                  <a:srgbClr val="202124"/>
                </a:solidFill>
                <a:effectLst/>
                <a:latin typeface="Times New Roman" panose="02020603050405020304" pitchFamily="18" charset="0"/>
                <a:cs typeface="Times New Roman" panose="02020603050405020304" pitchFamily="18" charset="0"/>
              </a:rPr>
              <a:t>. So, a pulse sensor is used to overcome this problem.</a:t>
            </a:r>
            <a:endParaRPr lang="en-IN"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727728" y="89139"/>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PULSE SENSOR</a:t>
            </a:r>
          </a:p>
        </p:txBody>
      </p:sp>
      <p:pic>
        <p:nvPicPr>
          <p:cNvPr id="2050" name="Picture 2" descr="Pulse sensor | Electronics Basics | ROHM">
            <a:extLst>
              <a:ext uri="{FF2B5EF4-FFF2-40B4-BE49-F238E27FC236}">
                <a16:creationId xmlns:a16="http://schemas.microsoft.com/office/drawing/2014/main" id="{4296FDF9-4BB7-35D8-7C05-43EB21486D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004"/>
          <a:stretch/>
        </p:blipFill>
        <p:spPr bwMode="auto">
          <a:xfrm>
            <a:off x="2493034" y="3683479"/>
            <a:ext cx="4313207" cy="222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36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3853-2589-4450-A78C-C52FF943D491}"/>
              </a:ext>
            </a:extLst>
          </p:cNvPr>
          <p:cNvSpPr>
            <a:spLocks noGrp="1"/>
          </p:cNvSpPr>
          <p:nvPr>
            <p:ph type="title"/>
          </p:nvPr>
        </p:nvSpPr>
        <p:spPr>
          <a:xfrm>
            <a:off x="218385" y="712751"/>
            <a:ext cx="8296965" cy="641595"/>
          </a:xfrm>
        </p:spPr>
        <p:txBody>
          <a:bodyPr>
            <a:norm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B94042F-5153-BDCB-B1A0-832A4E4C1EBC}"/>
              </a:ext>
            </a:extLst>
          </p:cNvPr>
          <p:cNvSpPr>
            <a:spLocks noGrp="1"/>
          </p:cNvSpPr>
          <p:nvPr>
            <p:ph idx="1"/>
          </p:nvPr>
        </p:nvSpPr>
        <p:spPr>
          <a:xfrm>
            <a:off x="292484" y="1068750"/>
            <a:ext cx="8590450" cy="4351338"/>
          </a:xfrm>
        </p:spPr>
        <p:txBody>
          <a:bodyPr>
            <a:normAutofit/>
          </a:bodyPr>
          <a:lstStyle/>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The alcohol sensor is technically referred to as </a:t>
            </a:r>
            <a:r>
              <a:rPr lang="en-US" sz="1800" b="0" i="0" dirty="0">
                <a:solidFill>
                  <a:srgbClr val="040C28"/>
                </a:solidFill>
                <a:effectLst/>
                <a:latin typeface="Times New Roman" panose="02020603050405020304" pitchFamily="18" charset="0"/>
                <a:cs typeface="Times New Roman" panose="02020603050405020304" pitchFamily="18" charset="0"/>
              </a:rPr>
              <a:t>a MQ3 sensor which detects ethanol in the air</a:t>
            </a:r>
            <a:r>
              <a:rPr lang="en-US" sz="1800" b="0" i="0" dirty="0">
                <a:solidFill>
                  <a:srgbClr val="202124"/>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When a drunk person breathes near the alcohol sensor it detects the ethanol in his breathe and provides an output based on alcohol concentration. </a:t>
            </a:r>
          </a:p>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If there is more alcohol concentration more LED's would lit. </a:t>
            </a: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238027" y="82012"/>
            <a:ext cx="4925505"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ALCOHOL SENSOR</a:t>
            </a:r>
          </a:p>
        </p:txBody>
      </p:sp>
      <p:pic>
        <p:nvPicPr>
          <p:cNvPr id="3074" name="Picture 2" descr="Image result for alcohol sensor">
            <a:extLst>
              <a:ext uri="{FF2B5EF4-FFF2-40B4-BE49-F238E27FC236}">
                <a16:creationId xmlns:a16="http://schemas.microsoft.com/office/drawing/2014/main" id="{7F9C6AB2-C33D-979B-37FA-5026DE245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01" y="3381154"/>
            <a:ext cx="2243070" cy="229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980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7CC8-5432-8391-FEB1-DDFD0C6E615F}"/>
              </a:ext>
            </a:extLst>
          </p:cNvPr>
          <p:cNvSpPr>
            <a:spLocks noGrp="1"/>
          </p:cNvSpPr>
          <p:nvPr>
            <p:ph type="title"/>
          </p:nvPr>
        </p:nvSpPr>
        <p:spPr>
          <a:xfrm>
            <a:off x="218385" y="888522"/>
            <a:ext cx="8130228" cy="455296"/>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135176"/>
            <a:ext cx="4477732"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AURDINO</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9F25B7-5E68-0852-4E65-596B87431DCB}"/>
              </a:ext>
            </a:extLst>
          </p:cNvPr>
          <p:cNvSpPr txBox="1"/>
          <p:nvPr/>
        </p:nvSpPr>
        <p:spPr>
          <a:xfrm>
            <a:off x="218385" y="858676"/>
            <a:ext cx="8586580" cy="2308324"/>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an </a:t>
            </a:r>
            <a:r>
              <a:rPr lang="en-US" dirty="0" err="1">
                <a:latin typeface="Times New Roman" panose="02020603050405020304" pitchFamily="18" charset="0"/>
                <a:cs typeface="Times New Roman" panose="02020603050405020304" pitchFamily="18" charset="0"/>
              </a:rPr>
              <a:t>aurdino</a:t>
            </a:r>
            <a:r>
              <a:rPr lang="en-US" dirty="0">
                <a:latin typeface="Times New Roman" panose="02020603050405020304" pitchFamily="18" charset="0"/>
                <a:cs typeface="Times New Roman" panose="02020603050405020304" pitchFamily="18" charset="0"/>
              </a:rPr>
              <a:t> powered EEG machine, also known as Electroencephalography machine.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Now </a:t>
            </a:r>
            <a:r>
              <a:rPr lang="en-US" dirty="0">
                <a:latin typeface="Times New Roman" panose="02020603050405020304" pitchFamily="18" charset="0"/>
                <a:cs typeface="Times New Roman" panose="02020603050405020304" pitchFamily="18" charset="0"/>
              </a:rPr>
              <a:t>normally these will cost you lots of money and are hard to understand without a degree in neuro science, but this </a:t>
            </a:r>
            <a:r>
              <a:rPr lang="en-US" dirty="0" err="1">
                <a:latin typeface="Times New Roman" panose="02020603050405020304" pitchFamily="18" charset="0"/>
                <a:cs typeface="Times New Roman" panose="02020603050405020304" pitchFamily="18" charset="0"/>
              </a:rPr>
              <a:t>aurdino</a:t>
            </a:r>
            <a:r>
              <a:rPr lang="en-US" dirty="0">
                <a:latin typeface="Times New Roman" panose="02020603050405020304" pitchFamily="18" charset="0"/>
                <a:cs typeface="Times New Roman" panose="02020603050405020304" pitchFamily="18" charset="0"/>
              </a:rPr>
              <a:t> version is much cheaper and easier! So you might be asking...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does it do? In short it reads brainwaves that are created by your brain.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allows us to tell how much a person is paying attention or if he/she is </a:t>
            </a:r>
            <a:r>
              <a:rPr lang="en-US" dirty="0" err="1">
                <a:latin typeface="Times New Roman" panose="02020603050405020304" pitchFamily="18" charset="0"/>
                <a:cs typeface="Times New Roman" panose="02020603050405020304" pitchFamily="18" charset="0"/>
              </a:rPr>
              <a:t>deppressed</a:t>
            </a:r>
            <a:r>
              <a:rPr lang="en-US" dirty="0">
                <a:latin typeface="Times New Roman" panose="02020603050405020304" pitchFamily="18" charset="0"/>
                <a:cs typeface="Times New Roman" panose="02020603050405020304" pitchFamily="18" charset="0"/>
              </a:rPr>
              <a:t> or in an emotional state.</a:t>
            </a:r>
            <a:endParaRPr lang="en-IN"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53834" y="3186990"/>
            <a:ext cx="2913320" cy="291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70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8E89-AAE2-FC5A-B1D2-D8A758E004AB}"/>
              </a:ext>
            </a:extLst>
          </p:cNvPr>
          <p:cNvSpPr>
            <a:spLocks noGrp="1"/>
          </p:cNvSpPr>
          <p:nvPr>
            <p:ph type="title"/>
          </p:nvPr>
        </p:nvSpPr>
        <p:spPr>
          <a:xfrm>
            <a:off x="288758" y="656991"/>
            <a:ext cx="3533942" cy="448128"/>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D7809-A590-35DE-3676-24BC82C06D55}"/>
              </a:ext>
            </a:extLst>
          </p:cNvPr>
          <p:cNvSpPr>
            <a:spLocks noGrp="1"/>
          </p:cNvSpPr>
          <p:nvPr>
            <p:ph type="body" idx="1"/>
          </p:nvPr>
        </p:nvSpPr>
        <p:spPr>
          <a:xfrm>
            <a:off x="310605" y="863811"/>
            <a:ext cx="8652566" cy="3129362"/>
          </a:xfrm>
        </p:spPr>
        <p:txBody>
          <a:bodyPr>
            <a:noAutofit/>
          </a:bodyPr>
          <a:lstStyle/>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EEG is a test that detects abnormalities in your brain waves, or in the electrical activity of your brain. </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During </a:t>
            </a:r>
            <a:r>
              <a:rPr lang="en-US" sz="1800" dirty="0">
                <a:latin typeface="Times New Roman" panose="02020603050405020304" pitchFamily="18" charset="0"/>
                <a:cs typeface="Times New Roman" panose="02020603050405020304" pitchFamily="18" charset="0"/>
              </a:rPr>
              <a:t>the procedure, electrodes consisting of small metal discs with thin wires are pasted onto your scalp. </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electrodes detect tiny electrical charges that result from the activity of your brain cells</a:t>
            </a:r>
            <a:r>
              <a:rPr lang="en-US" sz="1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charges are amplified and appear as a graph on a computer screen, or as a recording that may be printed out on paper. Your healthcare provider then interprets the reading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92645"/>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EEG MONITERING SENSOR </a:t>
            </a:r>
            <a:r>
              <a:rPr lang="en-IN" b="1" dirty="0">
                <a:latin typeface="Times New Roman" panose="02020603050405020304" pitchFamily="18" charset="0"/>
                <a:cs typeface="Times New Roman" panose="02020603050405020304" pitchFamily="18" charset="0"/>
              </a:rPr>
              <a:t>:</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2" descr="Mind Control 3: EEG Monitor : 7 Steps (with Pictures) - Instructables">
            <a:extLst>
              <a:ext uri="{FF2B5EF4-FFF2-40B4-BE49-F238E27FC236}">
                <a16:creationId xmlns:a16="http://schemas.microsoft.com/office/drawing/2014/main" id="{35D98258-B7BF-6856-9805-99D39B3004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68" b="10319"/>
          <a:stretch/>
        </p:blipFill>
        <p:spPr bwMode="auto">
          <a:xfrm>
            <a:off x="853218" y="3610666"/>
            <a:ext cx="4086428" cy="27008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xG Sensor | Measure EEG &amp; EMG - Mind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051" y="3536945"/>
            <a:ext cx="3888701" cy="257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67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288ED6F-227D-752B-4DD0-8F8C678BAF84}"/>
              </a:ext>
            </a:extLst>
          </p:cNvPr>
          <p:cNvSpPr>
            <a:spLocks noGrp="1"/>
          </p:cNvSpPr>
          <p:nvPr>
            <p:ph idx="1"/>
          </p:nvPr>
        </p:nvSpPr>
        <p:spPr>
          <a:xfrm>
            <a:off x="318978" y="898421"/>
            <a:ext cx="8196372" cy="1932312"/>
          </a:xfrm>
        </p:spPr>
        <p:txBody>
          <a:bodyPr>
            <a:noAutofit/>
          </a:bodyPr>
          <a:lstStyle/>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The </a:t>
            </a: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(Node </a:t>
            </a:r>
            <a:r>
              <a:rPr lang="en-US" sz="1800" b="0" i="0" dirty="0" err="1">
                <a:solidFill>
                  <a:srgbClr val="202124"/>
                </a:solidFill>
                <a:effectLst/>
                <a:latin typeface="Times New Roman" panose="02020603050405020304" pitchFamily="18" charset="0"/>
                <a:cs typeface="Times New Roman" panose="02020603050405020304" pitchFamily="18" charset="0"/>
              </a:rPr>
              <a:t>MicroController</a:t>
            </a:r>
            <a:r>
              <a:rPr lang="en-US" sz="1800" b="0" i="0" dirty="0">
                <a:solidFill>
                  <a:srgbClr val="202124"/>
                </a:solidFill>
                <a:effectLst/>
                <a:latin typeface="Times New Roman" panose="02020603050405020304" pitchFamily="18" charset="0"/>
                <a:cs typeface="Times New Roman" panose="02020603050405020304" pitchFamily="18" charset="0"/>
              </a:rPr>
              <a:t> Unit) is </a:t>
            </a:r>
            <a:r>
              <a:rPr lang="en-US" sz="1800" b="0" i="0" dirty="0">
                <a:solidFill>
                  <a:srgbClr val="040C28"/>
                </a:solidFill>
                <a:effectLst/>
                <a:latin typeface="Times New Roman" panose="02020603050405020304" pitchFamily="18" charset="0"/>
                <a:cs typeface="Times New Roman" panose="02020603050405020304" pitchFamily="18" charset="0"/>
              </a:rPr>
              <a:t>an open-source software and hardware development environment built around an inexpensive System-on-a-Chip (SoC) called the ESP8266</a:t>
            </a:r>
            <a:r>
              <a:rPr lang="en-US" sz="1800" b="0" i="0" dirty="0">
                <a:solidFill>
                  <a:srgbClr val="202124"/>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is an open source firmware for which </a:t>
            </a:r>
            <a:r>
              <a:rPr lang="en-US" sz="1800" b="1" i="0" dirty="0">
                <a:solidFill>
                  <a:srgbClr val="202124"/>
                </a:solidFill>
                <a:effectLst/>
                <a:latin typeface="Times New Roman" panose="02020603050405020304" pitchFamily="18" charset="0"/>
                <a:cs typeface="Times New Roman" panose="02020603050405020304" pitchFamily="18" charset="0"/>
              </a:rPr>
              <a:t>open source prototyping board designs are available</a:t>
            </a:r>
            <a:r>
              <a:rPr lang="en-US" sz="1800" b="0" i="0" dirty="0">
                <a:solidFill>
                  <a:srgbClr val="202124"/>
                </a:solidFill>
                <a:effectLst/>
                <a:latin typeface="Times New Roman" panose="02020603050405020304" pitchFamily="18" charset="0"/>
                <a:cs typeface="Times New Roman" panose="02020603050405020304" pitchFamily="18" charset="0"/>
              </a:rPr>
              <a:t>. The name "</a:t>
            </a: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combines "node" and "MCU" (micro-controller unit). Strictly speaking, the term "</a:t>
            </a: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refers to the firmware rather than the associated development kits.</a:t>
            </a: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90704"/>
            <a:ext cx="4477732" cy="369332"/>
          </a:xfrm>
          <a:prstGeom prst="rect">
            <a:avLst/>
          </a:prstGeom>
          <a:noFill/>
        </p:spPr>
        <p:txBody>
          <a:bodyPr wrap="square" rtlCol="0">
            <a:spAutoFit/>
          </a:bodyPr>
          <a:lstStyle>
            <a:defPPr>
              <a:defRPr lang="en-US"/>
            </a:defPPr>
            <a:lvl1pPr>
              <a:defRPr b="1">
                <a:latin typeface="Times New Roman" panose="02020603050405020304" pitchFamily="18" charset="0"/>
                <a:cs typeface="Times New Roman" panose="02020603050405020304" pitchFamily="18" charset="0"/>
              </a:defRPr>
            </a:lvl1pPr>
          </a:lstStyle>
          <a:p>
            <a:r>
              <a:rPr lang="en-IN" dirty="0">
                <a:solidFill>
                  <a:srgbClr val="17740A"/>
                </a:solidFill>
                <a:effectLst>
                  <a:outerShdw blurRad="38100" dist="38100" dir="2700000" algn="tl">
                    <a:srgbClr val="000000">
                      <a:alpha val="43137"/>
                    </a:srgbClr>
                  </a:outerShdw>
                </a:effectLst>
              </a:rPr>
              <a:t>NODE MCU</a:t>
            </a:r>
          </a:p>
        </p:txBody>
      </p:sp>
      <p:pic>
        <p:nvPicPr>
          <p:cNvPr id="5122" name="Picture 2" descr="Image result for node mcu">
            <a:extLst>
              <a:ext uri="{FF2B5EF4-FFF2-40B4-BE49-F238E27FC236}">
                <a16:creationId xmlns:a16="http://schemas.microsoft.com/office/drawing/2014/main" id="{F919B748-A89A-A9BB-FF4C-B08FE5DB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425" y="4156213"/>
            <a:ext cx="2286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28650" y="322595"/>
            <a:ext cx="7886700" cy="1325563"/>
          </a:xfrm>
        </p:spPr>
        <p:txBody>
          <a:bodyPr/>
          <a:lstStyle/>
          <a:p>
            <a:r>
              <a:rPr lang="en-US" dirty="0" smtClean="0"/>
              <a:t/>
            </a:r>
            <a:br>
              <a:rPr lang="en-US" dirty="0" smtClean="0"/>
            </a:br>
            <a:endParaRPr lang="en-IN" dirty="0"/>
          </a:p>
        </p:txBody>
      </p:sp>
    </p:spTree>
    <p:extLst>
      <p:ext uri="{BB962C8B-B14F-4D97-AF65-F5344CB8AC3E}">
        <p14:creationId xmlns:p14="http://schemas.microsoft.com/office/powerpoint/2010/main" val="1244288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461913" y="65560"/>
            <a:ext cx="2751651"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EXPREMENTAL SETUP</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628650" y="6131243"/>
            <a:ext cx="2305936" cy="45719"/>
          </a:xfrm>
        </p:spPr>
        <p:txBody>
          <a:bodyPr>
            <a:normAutofit fontScale="25000" lnSpcReduction="20000"/>
          </a:bodyPr>
          <a:lstStyle/>
          <a:p>
            <a:pPr marL="0" indent="0">
              <a:buNone/>
            </a:pPr>
            <a:endParaRPr lang="en-IN" sz="100" dirty="0"/>
          </a:p>
        </p:txBody>
      </p:sp>
      <p:sp>
        <p:nvSpPr>
          <p:cNvPr id="3" name="Rectangle 2"/>
          <p:cNvSpPr/>
          <p:nvPr/>
        </p:nvSpPr>
        <p:spPr>
          <a:xfrm>
            <a:off x="202675" y="518139"/>
            <a:ext cx="8713513" cy="466281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experimental setup for the Arduino-based real-time drowsiness and fatigue detection system for bikers using a helmet includes various components that are connected to the Arduino board and programmed using the Arduino IDE.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These </a:t>
            </a:r>
            <a:r>
              <a:rPr lang="en-US" dirty="0">
                <a:latin typeface="Times New Roman" panose="02020603050405020304" pitchFamily="18" charset="0"/>
                <a:ea typeface="Times New Roman" panose="02020603050405020304" pitchFamily="18" charset="0"/>
              </a:rPr>
              <a:t>components include an eye blink sensor, MEMS sensor, vibration motor, relay, DC motor, buzzer, and LED.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system is powered using a battery or by connecting it to the bike's electrical system and can monitor the biker's eyelid and head movements in real-time. It provides alerts if the biker is becoming drowsy or fatigued, and can also adjust the position of the helmet visor as needed to improve visibility and reduce glare.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Additionally</a:t>
            </a:r>
            <a:r>
              <a:rPr lang="en-US" dirty="0">
                <a:latin typeface="Times New Roman" panose="02020603050405020304" pitchFamily="18" charset="0"/>
                <a:ea typeface="Times New Roman" panose="02020603050405020304" pitchFamily="18" charset="0"/>
              </a:rPr>
              <a:t>, the system can upload the data to the cloud using </a:t>
            </a:r>
            <a:r>
              <a:rPr lang="en-US" dirty="0" err="1">
                <a:latin typeface="Times New Roman" panose="02020603050405020304" pitchFamily="18" charset="0"/>
                <a:ea typeface="Times New Roman" panose="02020603050405020304" pitchFamily="18" charset="0"/>
              </a:rPr>
              <a:t>NodeMCU</a:t>
            </a:r>
            <a:r>
              <a:rPr lang="en-US" dirty="0">
                <a:latin typeface="Times New Roman" panose="02020603050405020304" pitchFamily="18" charset="0"/>
                <a:ea typeface="Times New Roman" panose="02020603050405020304" pitchFamily="18" charset="0"/>
              </a:rPr>
              <a:t>, where it can be analyzed and used to further improve the system's accuracy and performance.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3106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1091196" y="21878"/>
            <a:ext cx="2751651"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EXPREMENTAL SETUP</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628650" y="6131243"/>
            <a:ext cx="2305936" cy="45719"/>
          </a:xfrm>
        </p:spPr>
        <p:txBody>
          <a:bodyPr>
            <a:normAutofit fontScale="25000" lnSpcReduction="20000"/>
          </a:bodyPr>
          <a:lstStyle/>
          <a:p>
            <a:pPr marL="0" indent="0">
              <a:buNone/>
            </a:pPr>
            <a:endParaRPr lang="en-IN" sz="100" dirty="0"/>
          </a:p>
        </p:txBody>
      </p:sp>
      <p:pic>
        <p:nvPicPr>
          <p:cNvPr id="11"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3845" y="910655"/>
            <a:ext cx="3731895" cy="4975863"/>
          </a:xfrm>
          <a:prstGeom prst="rect">
            <a:avLst/>
          </a:prstGeom>
        </p:spPr>
      </p:pic>
    </p:spTree>
    <p:extLst>
      <p:ext uri="{BB962C8B-B14F-4D97-AF65-F5344CB8AC3E}">
        <p14:creationId xmlns:p14="http://schemas.microsoft.com/office/powerpoint/2010/main" val="228779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E1C3-E633-7A74-1EA7-B3835BFF5CF8}"/>
              </a:ext>
            </a:extLst>
          </p:cNvPr>
          <p:cNvSpPr>
            <a:spLocks noGrp="1"/>
          </p:cNvSpPr>
          <p:nvPr>
            <p:ph idx="1"/>
          </p:nvPr>
        </p:nvSpPr>
        <p:spPr>
          <a:xfrm>
            <a:off x="776493" y="808074"/>
            <a:ext cx="6883802" cy="4829705"/>
          </a:xfrm>
        </p:spPr>
        <p:txBody>
          <a:bodyPr>
            <a:noAutofit/>
          </a:bodyPr>
          <a:lstStyle/>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LITERATURE SURVEY</a:t>
            </a:r>
          </a:p>
          <a:p>
            <a:pPr marL="0" indent="0">
              <a:buNone/>
            </a:pPr>
            <a:r>
              <a:rPr lang="en-US" sz="1600" dirty="0">
                <a:latin typeface="Times New Roman" panose="02020603050405020304" pitchFamily="18" charset="0"/>
                <a:cs typeface="Times New Roman" panose="02020603050405020304" pitchFamily="18" charset="0"/>
              </a:rPr>
              <a:t>                      1.REVIEW PAPER 1</a:t>
            </a:r>
          </a:p>
          <a:p>
            <a:pPr marL="0" indent="0">
              <a:buNone/>
            </a:pPr>
            <a:r>
              <a:rPr lang="en-US" sz="1600" dirty="0">
                <a:latin typeface="Times New Roman" panose="02020603050405020304" pitchFamily="18" charset="0"/>
                <a:cs typeface="Times New Roman" panose="02020603050405020304" pitchFamily="18" charset="0"/>
              </a:rPr>
              <a:t>                      2.REVIEW PAPER 2</a:t>
            </a:r>
          </a:p>
          <a:p>
            <a:pPr marL="0" indent="0">
              <a:buNone/>
            </a:pPr>
            <a:r>
              <a:rPr lang="en-US" sz="1600" dirty="0">
                <a:latin typeface="Times New Roman" panose="02020603050405020304" pitchFamily="18" charset="0"/>
                <a:cs typeface="Times New Roman" panose="02020603050405020304" pitchFamily="18" charset="0"/>
              </a:rPr>
              <a:t>                      3.REVIEW PAPER 3</a:t>
            </a:r>
          </a:p>
          <a:p>
            <a:pPr marL="0" indent="0">
              <a:buNone/>
            </a:pPr>
            <a:r>
              <a:rPr lang="en-US" sz="1600" dirty="0">
                <a:latin typeface="Times New Roman" panose="02020603050405020304" pitchFamily="18" charset="0"/>
                <a:cs typeface="Times New Roman" panose="02020603050405020304" pitchFamily="18" charset="0"/>
              </a:rPr>
              <a:t>                      4.REVIEW PAPER 4</a:t>
            </a:r>
          </a:p>
          <a:p>
            <a:pPr marL="0" indent="0">
              <a:buNone/>
            </a:pPr>
            <a:r>
              <a:rPr lang="en-US" sz="1600" dirty="0">
                <a:latin typeface="Times New Roman" panose="02020603050405020304" pitchFamily="18" charset="0"/>
                <a:cs typeface="Times New Roman" panose="02020603050405020304" pitchFamily="18" charset="0"/>
              </a:rPr>
              <a:t>                      5.REVIEW PAPER 5</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PROBLEM IDENTIFICATION AND FORMULATION</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PROPOSED WORK</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EXPLANATION OF BLOCK </a:t>
            </a:r>
            <a:r>
              <a:rPr lang="en-US" sz="1600" b="1" dirty="0" smtClean="0">
                <a:latin typeface="Times New Roman" panose="02020603050405020304" pitchFamily="18" charset="0"/>
                <a:cs typeface="Times New Roman" panose="02020603050405020304" pitchFamily="18" charset="0"/>
              </a:rPr>
              <a:t>DIAGRAM</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EXPERIMANTAL SETUP</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EXPERIMENTAL OUTPUT</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F7DD179-843D-017D-D0AC-FFAE2A28DFBE}"/>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C7EDE6B4-644C-4798-43D2-2787CDD50163}"/>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BC1B7E40-1974-6C72-175D-9FBDF67B51D5}"/>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a:extLst>
              <a:ext uri="{FF2B5EF4-FFF2-40B4-BE49-F238E27FC236}">
                <a16:creationId xmlns:a16="http://schemas.microsoft.com/office/drawing/2014/main" id="{3905B73D-D1C5-FCFD-DBD1-2BD88A7A66B4}"/>
              </a:ext>
            </a:extLst>
          </p:cNvPr>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216124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881896" y="87486"/>
            <a:ext cx="2499467"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OUTPUT</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055" y="2826600"/>
            <a:ext cx="5792495" cy="28899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265" y="700416"/>
            <a:ext cx="6783572" cy="1708612"/>
          </a:xfrm>
          <a:prstGeom prst="rect">
            <a:avLst/>
          </a:prstGeom>
        </p:spPr>
      </p:pic>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Tree>
    <p:extLst>
      <p:ext uri="{BB962C8B-B14F-4D97-AF65-F5344CB8AC3E}">
        <p14:creationId xmlns:p14="http://schemas.microsoft.com/office/powerpoint/2010/main" val="295033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881896" y="55589"/>
            <a:ext cx="1749197" cy="369332"/>
          </a:xfrm>
          <a:prstGeom prst="rect">
            <a:avLst/>
          </a:prstGeom>
        </p:spPr>
        <p:txBody>
          <a:bodyPr wrap="none">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
        <p:nvSpPr>
          <p:cNvPr id="4" name="Rectangle 3"/>
          <p:cNvSpPr/>
          <p:nvPr/>
        </p:nvSpPr>
        <p:spPr>
          <a:xfrm>
            <a:off x="461913" y="958004"/>
            <a:ext cx="7895910" cy="3831818"/>
          </a:xfrm>
          <a:prstGeom prst="rect">
            <a:avLst/>
          </a:prstGeom>
        </p:spPr>
        <p:txBody>
          <a:bodyPr wrap="square">
            <a:spAutoFit/>
          </a:bodyPr>
          <a:lstStyle/>
          <a:p>
            <a:pPr marL="228600" algn="just" hangingPunct="0">
              <a:lnSpc>
                <a:spcPct val="150000"/>
              </a:lnSpc>
              <a:spcAft>
                <a:spcPts val="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The </a:t>
            </a:r>
            <a:r>
              <a:rPr lang="en-US" dirty="0">
                <a:latin typeface="Times New Roman" panose="02020603050405020304" pitchFamily="18" charset="0"/>
                <a:ea typeface="Calibri" panose="020F0502020204030204" pitchFamily="34" charset="0"/>
                <a:cs typeface="Times New Roman" panose="02020603050405020304" pitchFamily="18" charset="0"/>
              </a:rPr>
              <a:t>driver drowsiness and alcohol detection system is used to detect the drowsiness of the driver and also detects the alcohol consumption of driver. If there is drowsiness or consumption then the motor of the car gets slowed down and the buzzer sounds until the eyes gets opened. The values of alcohol and the blink rate will be displayed in the serial monitor of the Arduino IDE IOT for intimate the parents or family member. This proposed system helps in finding drowsiness and alcohol detection using Arduino. This helps in avoiding many accidents. Further we extend this project by using webcam to detect the drowsiness of the 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08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Content Placeholder 2"/>
          <p:cNvSpPr>
            <a:spLocks noGrp="1"/>
          </p:cNvSpPr>
          <p:nvPr>
            <p:ph idx="1"/>
          </p:nvPr>
        </p:nvSpPr>
        <p:spPr>
          <a:xfrm flipV="1">
            <a:off x="7794550" y="6266336"/>
            <a:ext cx="720799" cy="634194"/>
          </a:xfrm>
        </p:spPr>
        <p:txBody>
          <a:bodyPr>
            <a:normAutofit/>
          </a:bodyPr>
          <a:lstStyle/>
          <a:p>
            <a:pPr marL="0" indent="0">
              <a:buNone/>
            </a:pPr>
            <a:endParaRPr lang="en-IN" sz="100" dirty="0"/>
          </a:p>
        </p:txBody>
      </p:sp>
      <p:sp>
        <p:nvSpPr>
          <p:cNvPr id="4" name="Rectangle 3"/>
          <p:cNvSpPr/>
          <p:nvPr/>
        </p:nvSpPr>
        <p:spPr>
          <a:xfrm>
            <a:off x="218386" y="669851"/>
            <a:ext cx="7351995" cy="5632311"/>
          </a:xfrm>
          <a:prstGeom prst="rect">
            <a:avLst/>
          </a:prstGeom>
        </p:spPr>
        <p:txBody>
          <a:bodyPr wrap="square">
            <a:spAutoFit/>
          </a:bodyPr>
          <a:lstStyle/>
          <a:p>
            <a:pPr lvl="0"/>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Elzohairy</a:t>
            </a:r>
            <a:r>
              <a:rPr lang="en-US" sz="1600" dirty="0">
                <a:latin typeface="Times New Roman" panose="02020603050405020304" pitchFamily="18" charset="0"/>
                <a:cs typeface="Times New Roman" panose="02020603050405020304" pitchFamily="18" charset="0"/>
              </a:rPr>
              <a:t> Y (2008) Fatal and injury fatigue-related crashes on </a:t>
            </a:r>
            <a:r>
              <a:rPr lang="en-US" sz="1600" dirty="0" err="1">
                <a:latin typeface="Times New Roman" panose="02020603050405020304" pitchFamily="18" charset="0"/>
                <a:cs typeface="Times New Roman" panose="02020603050405020304" pitchFamily="18" charset="0"/>
              </a:rPr>
              <a:t>ontario’s</a:t>
            </a:r>
            <a:r>
              <a:rPr lang="en-US" sz="1600" dirty="0">
                <a:latin typeface="Times New Roman" panose="02020603050405020304" pitchFamily="18" charset="0"/>
                <a:cs typeface="Times New Roman" panose="02020603050405020304" pitchFamily="18" charset="0"/>
              </a:rPr>
              <a:t> roads: a 5-year review. In: Working together to understand driver fatigue: report on symposium proceedings, </a:t>
            </a:r>
            <a:r>
              <a:rPr lang="en-US" sz="1600" dirty="0" err="1">
                <a:latin typeface="Times New Roman" panose="02020603050405020304" pitchFamily="18" charset="0"/>
                <a:cs typeface="Times New Roman" panose="02020603050405020304" pitchFamily="18" charset="0"/>
              </a:rPr>
              <a:t>february</a:t>
            </a:r>
            <a:r>
              <a:rPr lang="en-US" sz="1600" dirty="0">
                <a:latin typeface="Times New Roman" panose="02020603050405020304" pitchFamily="18" charset="0"/>
                <a:cs typeface="Times New Roman" panose="02020603050405020304" pitchFamily="18" charset="0"/>
              </a:rPr>
              <a:t> 2008 </a:t>
            </a:r>
            <a:endParaRPr lang="en-US" sz="1600" dirty="0" smtClean="0">
              <a:latin typeface="Times New Roman" panose="02020603050405020304" pitchFamily="18" charset="0"/>
              <a:cs typeface="Times New Roman" panose="02020603050405020304" pitchFamily="18" charset="0"/>
            </a:endParaRPr>
          </a:p>
          <a:p>
            <a:pPr lvl="0"/>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[2] Dingus TA, </a:t>
            </a:r>
            <a:r>
              <a:rPr lang="en-US" sz="1600" dirty="0" err="1">
                <a:latin typeface="Times New Roman" panose="02020603050405020304" pitchFamily="18" charset="0"/>
                <a:cs typeface="Times New Roman" panose="02020603050405020304" pitchFamily="18" charset="0"/>
              </a:rPr>
              <a:t>Jahns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SK, Horowitz AD, </a:t>
            </a:r>
            <a:r>
              <a:rPr lang="en-US" sz="1600" dirty="0" err="1" smtClean="0">
                <a:latin typeface="Times New Roman" panose="02020603050405020304" pitchFamily="18" charset="0"/>
                <a:cs typeface="Times New Roman" panose="02020603050405020304" pitchFamily="18" charset="0"/>
              </a:rPr>
              <a:t>Knipling</a:t>
            </a:r>
            <a:r>
              <a:rPr lang="en-US" sz="1600" dirty="0" smtClean="0">
                <a:latin typeface="Times New Roman" panose="02020603050405020304" pitchFamily="18" charset="0"/>
                <a:cs typeface="Times New Roman" panose="02020603050405020304" pitchFamily="18" charset="0"/>
              </a:rPr>
              <a:t> R (1998) Human factors design issues for crash avoidance systems. In: Barfield W, Dingus TA (</a:t>
            </a:r>
            <a:r>
              <a:rPr lang="en-US" sz="1600" dirty="0" err="1" smtClean="0">
                <a:latin typeface="Times New Roman" panose="02020603050405020304" pitchFamily="18" charset="0"/>
                <a:cs typeface="Times New Roman" panose="02020603050405020304" pitchFamily="18" charset="0"/>
              </a:rPr>
              <a:t>eds</a:t>
            </a:r>
            <a:r>
              <a:rPr lang="en-US" sz="1600" dirty="0" smtClean="0">
                <a:latin typeface="Times New Roman" panose="02020603050405020304" pitchFamily="18" charset="0"/>
                <a:cs typeface="Times New Roman" panose="02020603050405020304" pitchFamily="18" charset="0"/>
              </a:rPr>
              <a:t>) Human factors in intelligent transportation systems. Lawrence Associates, Mahwah, pp 55–93. </a:t>
            </a:r>
          </a:p>
          <a:p>
            <a:pPr lvl="0"/>
            <a:endParaRPr lang="en-IN" sz="1600" dirty="0" smtClean="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[3] </a:t>
            </a:r>
            <a:r>
              <a:rPr lang="en-US" sz="1600" dirty="0" err="1" smtClean="0">
                <a:latin typeface="Times New Roman" panose="02020603050405020304" pitchFamily="18" charset="0"/>
                <a:cs typeface="Times New Roman" panose="02020603050405020304" pitchFamily="18" charset="0"/>
              </a:rPr>
              <a:t>Idrees</a:t>
            </a:r>
            <a:r>
              <a:rPr lang="en-US" sz="1600" dirty="0" smtClean="0">
                <a:latin typeface="Times New Roman" panose="02020603050405020304" pitchFamily="18" charset="0"/>
                <a:cs typeface="Times New Roman" panose="02020603050405020304" pitchFamily="18" charset="0"/>
              </a:rPr>
              <a:t>, H., Warner, N., and Shah, M. (2014). Tracking In Dense Crowds Using Prominence And Neighborhood Motion Concurrence. Image And Vision Computing, 32(1):14–26. </a:t>
            </a:r>
            <a:r>
              <a:rPr lang="en-US" sz="1600" dirty="0" err="1" smtClean="0">
                <a:latin typeface="Times New Roman" panose="02020603050405020304" pitchFamily="18" charset="0"/>
                <a:cs typeface="Times New Roman" panose="02020603050405020304" pitchFamily="18" charset="0"/>
              </a:rPr>
              <a:t>Yamamomo</a:t>
            </a:r>
            <a:r>
              <a:rPr lang="en-US" sz="1600" dirty="0" smtClean="0">
                <a:latin typeface="Times New Roman" panose="02020603050405020304" pitchFamily="18" charset="0"/>
                <a:cs typeface="Times New Roman" panose="02020603050405020304" pitchFamily="18" charset="0"/>
              </a:rPr>
              <a:t> K, Higuchi, S Development of a drowsiness warning system. J, </a:t>
            </a:r>
            <a:r>
              <a:rPr lang="en-US" sz="1600" dirty="0" err="1" smtClean="0">
                <a:latin typeface="Times New Roman" panose="02020603050405020304" pitchFamily="18" charset="0"/>
                <a:cs typeface="Times New Roman" panose="02020603050405020304" pitchFamily="18" charset="0"/>
              </a:rPr>
              <a:t>SocAutomotEng</a:t>
            </a:r>
            <a:r>
              <a:rPr lang="en-US" sz="1600" dirty="0" smtClean="0">
                <a:latin typeface="Times New Roman" panose="02020603050405020304" pitchFamily="18" charset="0"/>
                <a:cs typeface="Times New Roman" panose="02020603050405020304" pitchFamily="18" charset="0"/>
              </a:rPr>
              <a:t> Jap 46:127–133</a:t>
            </a:r>
          </a:p>
          <a:p>
            <a:pPr lvl="0"/>
            <a:endParaRPr lang="en-IN" sz="1600" dirty="0" smtClean="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K.C.Yowand,R.Cipolla,“</a:t>
            </a:r>
            <a:r>
              <a:rPr lang="en-US" sz="1600" dirty="0" smtClean="0">
                <a:latin typeface="Times New Roman" panose="02020603050405020304" pitchFamily="18" charset="0"/>
                <a:cs typeface="Times New Roman" panose="02020603050405020304" pitchFamily="18" charset="0"/>
              </a:rPr>
              <a:t>FeatureBasedhumanfacedetection</a:t>
            </a:r>
            <a:r>
              <a:rPr lang="en-US" sz="1600" dirty="0">
                <a:latin typeface="Times New Roman" panose="02020603050405020304" pitchFamily="18" charset="0"/>
                <a:cs typeface="Times New Roman" panose="02020603050405020304" pitchFamily="18" charset="0"/>
              </a:rPr>
              <a:t>,“ImageVisio </a:t>
            </a:r>
            <a:r>
              <a:rPr lang="en-US" sz="1600" dirty="0" err="1">
                <a:latin typeface="Times New Roman" panose="02020603050405020304" pitchFamily="18" charset="0"/>
                <a:cs typeface="Times New Roman" panose="02020603050405020304" pitchFamily="18" charset="0"/>
              </a:rPr>
              <a:t>nComput</a:t>
            </a:r>
            <a:r>
              <a:rPr lang="en-US" sz="1600" dirty="0">
                <a:latin typeface="Times New Roman" panose="02020603050405020304" pitchFamily="18" charset="0"/>
                <a:cs typeface="Times New Roman" panose="02020603050405020304" pitchFamily="18" charset="0"/>
              </a:rPr>
              <a:t>., vol.15, no.9, 1997,pp.713–735</a:t>
            </a:r>
            <a:r>
              <a:rPr lang="en-US" sz="1600" dirty="0" smtClean="0">
                <a:latin typeface="Times New Roman" panose="02020603050405020304" pitchFamily="18" charset="0"/>
                <a:cs typeface="Times New Roman" panose="02020603050405020304" pitchFamily="18" charset="0"/>
              </a:rPr>
              <a:t>.</a:t>
            </a:r>
          </a:p>
          <a:p>
            <a:pPr lvl="0"/>
            <a:endParaRPr lang="en-IN" sz="1600" dirty="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An Analysis of Viola Jones algorithm for face detection by Yi- </a:t>
            </a:r>
            <a:r>
              <a:rPr lang="en-US" sz="1600" dirty="0" err="1">
                <a:latin typeface="Times New Roman" panose="02020603050405020304" pitchFamily="18" charset="0"/>
                <a:cs typeface="Times New Roman" panose="02020603050405020304" pitchFamily="18" charset="0"/>
              </a:rPr>
              <a:t>QuinWang</a:t>
            </a:r>
            <a:r>
              <a:rPr lang="en-US" sz="1600" dirty="0">
                <a:latin typeface="Times New Roman" panose="02020603050405020304" pitchFamily="18" charset="0"/>
                <a:cs typeface="Times New Roman" panose="02020603050405020304" pitchFamily="18" charset="0"/>
              </a:rPr>
              <a:t>, University of Malaysia </a:t>
            </a:r>
            <a:r>
              <a:rPr lang="en-US" sz="1600" dirty="0" err="1">
                <a:latin typeface="Times New Roman" panose="02020603050405020304" pitchFamily="18" charset="0"/>
                <a:cs typeface="Times New Roman" panose="02020603050405020304" pitchFamily="18" charset="0"/>
              </a:rPr>
              <a:t>Phang</a:t>
            </a:r>
            <a:r>
              <a:rPr lang="en-US" sz="1600" dirty="0">
                <a:latin typeface="Times New Roman" panose="02020603050405020304" pitchFamily="18" charset="0"/>
                <a:cs typeface="Times New Roman" panose="02020603050405020304" pitchFamily="18" charset="0"/>
              </a:rPr>
              <a:t>, 2014,pp:15-20</a:t>
            </a:r>
            <a:r>
              <a:rPr lang="en-US" sz="1600" dirty="0" smtClean="0">
                <a:latin typeface="Times New Roman" panose="02020603050405020304" pitchFamily="18" charset="0"/>
                <a:cs typeface="Times New Roman" panose="02020603050405020304" pitchFamily="18" charset="0"/>
              </a:rPr>
              <a:t>.</a:t>
            </a:r>
          </a:p>
          <a:p>
            <a:pPr lvl="0"/>
            <a:endParaRPr lang="en-IN" sz="1600" dirty="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Implementation of Voila Jones Algorithm by Ole </a:t>
            </a:r>
            <a:r>
              <a:rPr lang="en-US" sz="1600" dirty="0" err="1">
                <a:latin typeface="Times New Roman" panose="02020603050405020304" pitchFamily="18" charset="0"/>
                <a:cs typeface="Times New Roman" panose="02020603050405020304" pitchFamily="18" charset="0"/>
              </a:rPr>
              <a:t>HelvigJensen</a:t>
            </a:r>
            <a:r>
              <a:rPr lang="en-US" sz="1600" dirty="0">
                <a:latin typeface="Times New Roman" panose="02020603050405020304" pitchFamily="18" charset="0"/>
                <a:cs typeface="Times New Roman" panose="02020603050405020304" pitchFamily="18" charset="0"/>
              </a:rPr>
              <a:t>, university of Denmark, 2008, pp:20-36</a:t>
            </a:r>
            <a:r>
              <a:rPr lang="en-US"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28600" algn="ctr" hangingPunct="0">
              <a:lnSpc>
                <a:spcPct val="150000"/>
              </a:lnSpc>
              <a:spcAft>
                <a:spcPts val="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365861" y="78993"/>
            <a:ext cx="1167948" cy="369332"/>
          </a:xfrm>
          <a:prstGeom prst="rect">
            <a:avLst/>
          </a:prstGeom>
        </p:spPr>
        <p:txBody>
          <a:bodyPr wrap="none">
            <a:spAutoFit/>
          </a:bodyPr>
          <a:lstStyle/>
          <a:p>
            <a:r>
              <a:rPr lang="en-US"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669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542261" y="2824827"/>
            <a:ext cx="4942476" cy="707886"/>
          </a:xfrm>
          <a:prstGeom prst="rect">
            <a:avLst/>
          </a:prstGeom>
        </p:spPr>
        <p:txBody>
          <a:bodyPr wrap="square">
            <a:spAutoFit/>
          </a:bodyPr>
          <a:lstStyle/>
          <a:p>
            <a:r>
              <a:rPr lang="en-US" sz="40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ANY QUARIES</a:t>
            </a:r>
          </a:p>
        </p:txBody>
      </p:sp>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
        <p:nvSpPr>
          <p:cNvPr id="4" name="Rectangle 3"/>
          <p:cNvSpPr/>
          <p:nvPr/>
        </p:nvSpPr>
        <p:spPr>
          <a:xfrm>
            <a:off x="461913" y="958004"/>
            <a:ext cx="7895910" cy="463397"/>
          </a:xfrm>
          <a:prstGeom prst="rect">
            <a:avLst/>
          </a:prstGeom>
        </p:spPr>
        <p:txBody>
          <a:bodyPr wrap="square">
            <a:spAutoFit/>
          </a:bodyPr>
          <a:lstStyle/>
          <a:p>
            <a:pPr marL="228600" algn="just" hangingPunct="0">
              <a:lnSpc>
                <a:spcPct val="150000"/>
              </a:lnSpc>
              <a:spcAft>
                <a:spcPts val="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Overtime Conundrum and Resolution | LevelCha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051" y="1131047"/>
            <a:ext cx="3309369" cy="433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93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852074" y="2841475"/>
            <a:ext cx="4942476" cy="707886"/>
          </a:xfrm>
          <a:prstGeom prst="rect">
            <a:avLst/>
          </a:prstGeom>
        </p:spPr>
        <p:txBody>
          <a:bodyPr wrap="square">
            <a:spAutoFit/>
          </a:bodyPr>
          <a:lstStyle/>
          <a:p>
            <a:r>
              <a:rPr lang="en-US" sz="40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
        <p:nvSpPr>
          <p:cNvPr id="4" name="Rectangle 3"/>
          <p:cNvSpPr/>
          <p:nvPr/>
        </p:nvSpPr>
        <p:spPr>
          <a:xfrm>
            <a:off x="461913" y="958004"/>
            <a:ext cx="7895910" cy="463397"/>
          </a:xfrm>
          <a:prstGeom prst="rect">
            <a:avLst/>
          </a:prstGeom>
        </p:spPr>
        <p:txBody>
          <a:bodyPr wrap="square">
            <a:spAutoFit/>
          </a:bodyPr>
          <a:lstStyle/>
          <a:p>
            <a:pPr marL="228600" algn="just" hangingPunct="0">
              <a:lnSpc>
                <a:spcPct val="150000"/>
              </a:lnSpc>
              <a:spcAft>
                <a:spcPts val="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9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74B17-6595-1154-4CA8-3666178BC279}"/>
              </a:ext>
            </a:extLst>
          </p:cNvPr>
          <p:cNvSpPr>
            <a:spLocks noGrp="1"/>
          </p:cNvSpPr>
          <p:nvPr>
            <p:ph idx="1"/>
          </p:nvPr>
        </p:nvSpPr>
        <p:spPr>
          <a:xfrm>
            <a:off x="614510" y="612735"/>
            <a:ext cx="7886700" cy="4646949"/>
          </a:xfrm>
        </p:spPr>
        <p:txBody>
          <a:bodyPr>
            <a:noAutofit/>
          </a:bodyPr>
          <a:lstStyle/>
          <a:p>
            <a:pPr algn="just">
              <a:lnSpc>
                <a:spcPct val="100000"/>
              </a:lnSpc>
              <a:buFont typeface="Wingdings" panose="05000000000000000000" pitchFamily="2" charset="2"/>
              <a:buChar char="Ø"/>
            </a:pPr>
            <a:endParaRPr lang="en-US" sz="1600" dirty="0">
              <a:latin typeface="Times New Roman" panose="02020603050405020304" pitchFamily="18" charset="0"/>
              <a:ea typeface="Cambria"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600" dirty="0">
                <a:latin typeface="Times New Roman" panose="02020603050405020304" pitchFamily="18" charset="0"/>
                <a:ea typeface="Cambria" pitchFamily="18" charset="0"/>
                <a:cs typeface="Times New Roman" panose="02020603050405020304" pitchFamily="18" charset="0"/>
              </a:rPr>
              <a:t> </a:t>
            </a:r>
            <a:r>
              <a:rPr lang="en-US" sz="1600" b="1" dirty="0">
                <a:latin typeface="Times New Roman" panose="02020603050405020304" pitchFamily="18" charset="0"/>
                <a:ea typeface="Cambria" pitchFamily="18" charset="0"/>
                <a:cs typeface="Times New Roman" panose="02020603050405020304" pitchFamily="18" charset="0"/>
              </a:rPr>
              <a:t>Real-time drowsiness detection</a:t>
            </a:r>
            <a:r>
              <a:rPr lang="en-US" sz="1600" dirty="0">
                <a:latin typeface="Times New Roman" panose="02020603050405020304" pitchFamily="18" charset="0"/>
                <a:ea typeface="Cambria" pitchFamily="18" charset="0"/>
                <a:cs typeface="Times New Roman" panose="02020603050405020304" pitchFamily="18" charset="0"/>
              </a:rPr>
              <a:t>: The primary objective of the helmet could be to accurately and reliably detect drowsiness in real-time using EEG signals. </a:t>
            </a:r>
          </a:p>
          <a:p>
            <a:pPr algn="just">
              <a:lnSpc>
                <a:spcPct val="100000"/>
              </a:lnSpc>
              <a:buFont typeface="Wingdings" panose="05000000000000000000" pitchFamily="2" charset="2"/>
              <a:buChar char="Ø"/>
            </a:pPr>
            <a:r>
              <a:rPr lang="en-US" sz="1600" b="1" dirty="0">
                <a:latin typeface="Times New Roman" panose="02020603050405020304" pitchFamily="18" charset="0"/>
                <a:ea typeface="Cambria" pitchFamily="18" charset="0"/>
                <a:cs typeface="Times New Roman" panose="02020603050405020304" pitchFamily="18" charset="0"/>
              </a:rPr>
              <a:t>Early warning system</a:t>
            </a:r>
            <a:r>
              <a:rPr lang="en-US" sz="1600" dirty="0">
                <a:latin typeface="Times New Roman" panose="02020603050405020304" pitchFamily="18" charset="0"/>
                <a:ea typeface="Cambria" pitchFamily="18" charset="0"/>
                <a:cs typeface="Times New Roman" panose="02020603050405020304" pitchFamily="18" charset="0"/>
              </a:rPr>
              <a:t>: The helmet could be designed to provide an early warning system for individuals who are at risk of falling asleep.</a:t>
            </a:r>
          </a:p>
          <a:p>
            <a:pPr algn="just">
              <a:lnSpc>
                <a:spcPct val="100000"/>
              </a:lnSpc>
              <a:buFont typeface="Wingdings" panose="05000000000000000000" pitchFamily="2" charset="2"/>
              <a:buChar char="Ø"/>
            </a:pPr>
            <a:r>
              <a:rPr lang="en-US" sz="1600" b="1" dirty="0">
                <a:latin typeface="Times New Roman" panose="02020603050405020304" pitchFamily="18" charset="0"/>
                <a:ea typeface="Cambria" pitchFamily="18" charset="0"/>
                <a:cs typeface="Times New Roman" panose="02020603050405020304" pitchFamily="18" charset="0"/>
              </a:rPr>
              <a:t>User-friendly design</a:t>
            </a:r>
            <a:r>
              <a:rPr lang="en-US" sz="1600" dirty="0">
                <a:latin typeface="Times New Roman" panose="02020603050405020304" pitchFamily="18" charset="0"/>
                <a:ea typeface="Cambria" pitchFamily="18" charset="0"/>
                <a:cs typeface="Times New Roman" panose="02020603050405020304" pitchFamily="18" charset="0"/>
              </a:rPr>
              <a:t>: The helmet should be designed with user comfort and usability in mind. </a:t>
            </a:r>
          </a:p>
          <a:p>
            <a:pPr algn="just">
              <a:lnSpc>
                <a:spcPct val="10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CD5560E-A123-3699-6DAA-DDFB6BB4C025}"/>
              </a:ext>
            </a:extLst>
          </p:cNvPr>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51923805-38FF-40E1-166D-797142EA0C47}"/>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AA595414-FCE6-9F1B-79FF-D37BFDA996E2}"/>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a:extLst>
              <a:ext uri="{FF2B5EF4-FFF2-40B4-BE49-F238E27FC236}">
                <a16:creationId xmlns:a16="http://schemas.microsoft.com/office/drawing/2014/main" id="{344B356E-F951-29CC-656B-438FC7D8D6DC}"/>
              </a:ext>
            </a:extLst>
          </p:cNvPr>
          <p:cNvSpPr txBox="1"/>
          <p:nvPr/>
        </p:nvSpPr>
        <p:spPr>
          <a:xfrm>
            <a:off x="461913" y="169682"/>
            <a:ext cx="4477732" cy="369332"/>
          </a:xfrm>
          <a:prstGeom prst="rect">
            <a:avLst/>
          </a:prstGeom>
          <a:noFill/>
        </p:spPr>
        <p:txBody>
          <a:bodyPr wrap="square" rtlCol="0">
            <a:spAutoFit/>
          </a:bodyPr>
          <a:lstStyle/>
          <a:p>
            <a:r>
              <a:rPr lang="en-US"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BJECTIVES:</a:t>
            </a:r>
          </a:p>
        </p:txBody>
      </p:sp>
    </p:spTree>
    <p:extLst>
      <p:ext uri="{BB962C8B-B14F-4D97-AF65-F5344CB8AC3E}">
        <p14:creationId xmlns:p14="http://schemas.microsoft.com/office/powerpoint/2010/main" val="298241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B4AD3-E5FB-B114-69DE-D23246E6A4AA}"/>
              </a:ext>
            </a:extLst>
          </p:cNvPr>
          <p:cNvSpPr>
            <a:spLocks noGrp="1"/>
          </p:cNvSpPr>
          <p:nvPr>
            <p:ph idx="1"/>
          </p:nvPr>
        </p:nvSpPr>
        <p:spPr>
          <a:xfrm>
            <a:off x="583825" y="1048396"/>
            <a:ext cx="7886700" cy="4351338"/>
          </a:xfrm>
        </p:spPr>
        <p:txBody>
          <a:bodyPr>
            <a:normAutofit/>
          </a:bodyPr>
          <a:lstStyle/>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Vehicle accidents are rapidly increasing in many countries.</a:t>
            </a:r>
          </a:p>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Among many others factors, drowsiness and fatigue are playing a major role in these accidents and systems which can monitor it are currently being developed.</a:t>
            </a:r>
          </a:p>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Among them, ELECTROENCEPHALOGRAPHY(EEG) proved to be very reliable.</a:t>
            </a:r>
          </a:p>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conventional vehicle and the vision based detection for drowsiness is very much essential </a:t>
            </a:r>
          </a:p>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only when the driver is about to sleep and every so often very late in preventing fatalities on road.</a:t>
            </a:r>
          </a:p>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paper is specially developed to improve the safety of the bikers.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AECAB241-0DA2-EC29-53C0-3060BB55A675}"/>
              </a:ext>
            </a:extLst>
          </p:cNvPr>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9C8513D6-E761-BF6C-2BE3-BC0924991BCA}"/>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1A24A666-EE0A-C02E-2FA0-92FED0D043AB}"/>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a:extLst>
              <a:ext uri="{FF2B5EF4-FFF2-40B4-BE49-F238E27FC236}">
                <a16:creationId xmlns:a16="http://schemas.microsoft.com/office/drawing/2014/main" id="{C8CD2124-EF69-5B94-ECFF-42220050B050}"/>
              </a:ext>
            </a:extLst>
          </p:cNvPr>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93161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0B17-A71C-9246-A513-6D33A6D04040}"/>
              </a:ext>
            </a:extLst>
          </p:cNvPr>
          <p:cNvSpPr>
            <a:spLocks noGrp="1"/>
          </p:cNvSpPr>
          <p:nvPr>
            <p:ph type="title"/>
          </p:nvPr>
        </p:nvSpPr>
        <p:spPr>
          <a:xfrm>
            <a:off x="3230767" y="-3953878"/>
            <a:ext cx="7886700" cy="1325563"/>
          </a:xfrm>
        </p:spPr>
        <p:txBody>
          <a:bodyPr/>
          <a:lstStyle/>
          <a:p>
            <a:r>
              <a:rPr lang="en-US" dirty="0"/>
              <a:t>w</a:t>
            </a:r>
          </a:p>
        </p:txBody>
      </p:sp>
      <p:sp>
        <p:nvSpPr>
          <p:cNvPr id="3" name="Content Placeholder 2">
            <a:extLst>
              <a:ext uri="{FF2B5EF4-FFF2-40B4-BE49-F238E27FC236}">
                <a16:creationId xmlns:a16="http://schemas.microsoft.com/office/drawing/2014/main" id="{B57EE1C3-E633-7A74-1EA7-B3835BFF5CF8}"/>
              </a:ext>
            </a:extLst>
          </p:cNvPr>
          <p:cNvSpPr>
            <a:spLocks noGrp="1"/>
          </p:cNvSpPr>
          <p:nvPr>
            <p:ph idx="1"/>
          </p:nvPr>
        </p:nvSpPr>
        <p:spPr>
          <a:xfrm>
            <a:off x="376518" y="760396"/>
            <a:ext cx="8580515" cy="5209513"/>
          </a:xfrm>
        </p:spPr>
        <p:txBody>
          <a:bodyPr>
            <a:normAutofit/>
          </a:bodyPr>
          <a:lstStyle/>
          <a:p>
            <a:pPr marL="0" indent="0" algn="ctr">
              <a:buNone/>
            </a:pPr>
            <a:r>
              <a:rPr lang="en-US" sz="16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Implementation And Analysis Of Smart Helmet To Prevent From Road Accident</a:t>
            </a:r>
          </a:p>
          <a:p>
            <a:pPr marL="0" indent="0">
              <a:buNone/>
            </a:pPr>
            <a:r>
              <a:rPr lang="en-US" sz="1700" b="1" dirty="0">
                <a:latin typeface="Times New Roman" panose="02020603050405020304" pitchFamily="18" charset="0"/>
                <a:cs typeface="Times New Roman" panose="02020603050405020304" pitchFamily="18" charset="0"/>
              </a:rPr>
              <a:t>AUTHOR</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Amgoth</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Kishore, Dr. D </a:t>
            </a:r>
            <a:r>
              <a:rPr lang="en-US" sz="1700" dirty="0" err="1">
                <a:latin typeface="Times New Roman" panose="02020603050405020304" pitchFamily="18" charset="0"/>
                <a:cs typeface="Times New Roman" panose="02020603050405020304" pitchFamily="18" charset="0"/>
              </a:rPr>
              <a:t>Subba</a:t>
            </a:r>
            <a:r>
              <a:rPr lang="en-US" sz="1700" dirty="0">
                <a:latin typeface="Times New Roman" panose="02020603050405020304" pitchFamily="18" charset="0"/>
                <a:cs typeface="Times New Roman" panose="02020603050405020304" pitchFamily="18" charset="0"/>
              </a:rPr>
              <a:t> Rao PG Scholar, Dept. of VLSI &amp; Embedded System, SIET, Hyderabad. Professor and HOD, Dept. of ECE, SIET, Hyderabad.</a:t>
            </a:r>
          </a:p>
          <a:p>
            <a:pPr marL="0" indent="0">
              <a:buNone/>
            </a:pPr>
            <a:r>
              <a:rPr lang="en-US" sz="1700" b="1" dirty="0">
                <a:latin typeface="Times New Roman" panose="02020603050405020304" pitchFamily="18" charset="0"/>
                <a:cs typeface="Times New Roman" panose="02020603050405020304" pitchFamily="18" charset="0"/>
              </a:rPr>
              <a:t>JOURNAL</a:t>
            </a: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IEEE</a:t>
            </a:r>
            <a:endParaRPr lang="en-US"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YEAR OF PUBLISHED </a:t>
            </a:r>
            <a:r>
              <a:rPr lang="en-US" sz="1700" dirty="0" smtClean="0">
                <a:latin typeface="Times New Roman" panose="02020603050405020304" pitchFamily="18" charset="0"/>
                <a:cs typeface="Times New Roman" panose="02020603050405020304" pitchFamily="18" charset="0"/>
              </a:rPr>
              <a:t>: 2017</a:t>
            </a:r>
            <a:endParaRPr lang="en-US" sz="17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DESCRIPTION </a:t>
            </a:r>
            <a:r>
              <a:rPr lang="en-US" sz="1700" dirty="0" smtClean="0">
                <a:latin typeface="Times New Roman" panose="02020603050405020304" pitchFamily="18" charset="0"/>
                <a:cs typeface="Times New Roman" panose="02020603050405020304" pitchFamily="18" charset="0"/>
              </a:rPr>
              <a:t>: We </a:t>
            </a:r>
            <a:r>
              <a:rPr lang="en-US" sz="1700" dirty="0">
                <a:latin typeface="Times New Roman" panose="02020603050405020304" pitchFamily="18" charset="0"/>
                <a:cs typeface="Times New Roman" panose="02020603050405020304" pitchFamily="18" charset="0"/>
              </a:rPr>
              <a:t>have looked into the ongoing patterns in creating Smart Head covering framework. The shrewd head covering framework is utilized to forestall the mishaps in engine two- wheeler and to recognize the two-wheeler mishaps on schedule for </a:t>
            </a:r>
            <a:r>
              <a:rPr lang="en-US" sz="1700" dirty="0" smtClean="0">
                <a:latin typeface="Times New Roman" panose="02020603050405020304" pitchFamily="18" charset="0"/>
                <a:cs typeface="Times New Roman" panose="02020603050405020304" pitchFamily="18" charset="0"/>
              </a:rPr>
              <a:t>health.</a:t>
            </a:r>
          </a:p>
          <a:p>
            <a:pPr marL="0" indent="0" algn="just">
              <a:lnSpc>
                <a:spcPct val="110000"/>
              </a:lnSpc>
              <a:buNone/>
            </a:pPr>
            <a:r>
              <a:rPr lang="en-US" sz="1700" b="1" dirty="0" smtClean="0">
                <a:latin typeface="Times New Roman" panose="02020603050405020304" pitchFamily="18" charset="0"/>
                <a:cs typeface="Times New Roman" panose="02020603050405020304" pitchFamily="18" charset="0"/>
              </a:rPr>
              <a:t>DRAWBACKS:</a:t>
            </a:r>
          </a:p>
          <a:p>
            <a:pPr algn="just">
              <a:lnSpc>
                <a:spcPct val="110000"/>
              </a:lnSpc>
            </a:pPr>
            <a:r>
              <a:rPr lang="en-US" sz="1700" dirty="0" smtClean="0">
                <a:latin typeface="Times New Roman" panose="02020603050405020304" pitchFamily="18" charset="0"/>
                <a:cs typeface="Times New Roman" panose="02020603050405020304" pitchFamily="18" charset="0"/>
              </a:rPr>
              <a:t>It has  No alcohol detection system</a:t>
            </a:r>
          </a:p>
          <a:p>
            <a:pPr algn="just">
              <a:lnSpc>
                <a:spcPct val="110000"/>
              </a:lnSpc>
            </a:pPr>
            <a:r>
              <a:rPr lang="en-US" sz="1700" dirty="0" err="1" smtClean="0">
                <a:latin typeface="Times New Roman" panose="02020603050405020304" pitchFamily="18" charset="0"/>
                <a:cs typeface="Times New Roman" panose="02020603050405020304" pitchFamily="18" charset="0"/>
              </a:rPr>
              <a:t>Higly</a:t>
            </a:r>
            <a:r>
              <a:rPr lang="en-US" sz="1700" dirty="0" smtClean="0">
                <a:latin typeface="Times New Roman" panose="02020603050405020304" pitchFamily="18" charset="0"/>
                <a:cs typeface="Times New Roman" panose="02020603050405020304" pitchFamily="18" charset="0"/>
              </a:rPr>
              <a:t> energy </a:t>
            </a:r>
            <a:r>
              <a:rPr lang="en-US" sz="1700" dirty="0">
                <a:latin typeface="Times New Roman" panose="02020603050405020304" pitchFamily="18" charset="0"/>
                <a:cs typeface="Times New Roman" panose="02020603050405020304" pitchFamily="18" charset="0"/>
              </a:rPr>
              <a:t>consumption</a:t>
            </a:r>
            <a:endParaRPr lang="en-US" sz="1700" dirty="0" smtClean="0">
              <a:latin typeface="Times New Roman" panose="02020603050405020304" pitchFamily="18" charset="0"/>
              <a:cs typeface="Times New Roman" panose="02020603050405020304" pitchFamily="18" charset="0"/>
            </a:endParaRPr>
          </a:p>
          <a:p>
            <a:pPr marL="0" indent="0" algn="just">
              <a:lnSpc>
                <a:spcPct val="110000"/>
              </a:lnSpc>
              <a:buNone/>
            </a:pPr>
            <a:endParaRPr lang="en-US" sz="1700" b="1" dirty="0" smtClean="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62DB6EA-0196-EFEE-D981-B77F74CB5245}"/>
              </a:ext>
            </a:extLst>
          </p:cNvPr>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589E820C-A756-6274-F4BB-0EAB4C7590CB}"/>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CCCC8625-1D08-8BBE-448F-640A9EA8BA29}"/>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7" name="TextBox 6">
            <a:extLst>
              <a:ext uri="{FF2B5EF4-FFF2-40B4-BE49-F238E27FC236}">
                <a16:creationId xmlns:a16="http://schemas.microsoft.com/office/drawing/2014/main" id="{9A8B6D06-C269-BC61-9E27-EB3989EFE4B2}"/>
              </a:ext>
            </a:extLst>
          </p:cNvPr>
          <p:cNvSpPr txBox="1"/>
          <p:nvPr/>
        </p:nvSpPr>
        <p:spPr>
          <a:xfrm>
            <a:off x="376518" y="103460"/>
            <a:ext cx="5558116" cy="369332"/>
          </a:xfrm>
          <a:prstGeom prst="rect">
            <a:avLst/>
          </a:prstGeom>
          <a:noFill/>
        </p:spPr>
        <p:txBody>
          <a:bodyPr wrap="square">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-1</a:t>
            </a:r>
          </a:p>
        </p:txBody>
      </p:sp>
    </p:spTree>
    <p:extLst>
      <p:ext uri="{BB962C8B-B14F-4D97-AF65-F5344CB8AC3E}">
        <p14:creationId xmlns:p14="http://schemas.microsoft.com/office/powerpoint/2010/main" val="2456463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88758" y="827773"/>
            <a:ext cx="8652566" cy="4981350"/>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IOT based Smart Helmet with Motorbike Unit for Enhanced Safety</a:t>
            </a: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Guntupalli</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Sireesha</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IEEE</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YEAR OF  PUBLISHED</a:t>
            </a:r>
            <a:r>
              <a:rPr lang="en-US" sz="1600" dirty="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 : As we know India is second most populated country and has a large youth population, nowadays youth are fond of bikes and because of fashion, they neglect wearing helmet. Because of these, bike accidents are increasing day by day which causes deaths. Major deaths are due to head injuries which can be prevented by wearing a </a:t>
            </a:r>
            <a:r>
              <a:rPr lang="en-US" sz="1600" dirty="0" smtClean="0">
                <a:latin typeface="Times New Roman" panose="02020603050405020304" pitchFamily="18" charset="0"/>
                <a:cs typeface="Times New Roman" panose="02020603050405020304" pitchFamily="18" charset="0"/>
              </a:rPr>
              <a:t>helmet.</a:t>
            </a:r>
          </a:p>
          <a:p>
            <a:pPr marL="0" indent="0" algn="just">
              <a:lnSpc>
                <a:spcPct val="110000"/>
              </a:lnSpc>
              <a:buNone/>
            </a:pPr>
            <a:r>
              <a:rPr lang="en-US" sz="1600" b="1" dirty="0">
                <a:latin typeface="Times New Roman" panose="02020603050405020304" pitchFamily="18" charset="0"/>
                <a:cs typeface="Times New Roman" panose="02020603050405020304" pitchFamily="18" charset="0"/>
              </a:rPr>
              <a:t>DRAWBACKS</a:t>
            </a:r>
            <a:r>
              <a:rPr lang="en-US" sz="1600" b="1"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False </a:t>
            </a:r>
            <a:r>
              <a:rPr lang="en-US" sz="1600" b="1" dirty="0">
                <a:latin typeface="Times New Roman" panose="02020603050405020304" pitchFamily="18" charset="0"/>
                <a:cs typeface="Times New Roman" panose="02020603050405020304" pitchFamily="18" charset="0"/>
              </a:rPr>
              <a:t>alarms</a:t>
            </a:r>
            <a:r>
              <a:rPr lang="en-US" sz="1600" dirty="0">
                <a:latin typeface="Times New Roman" panose="02020603050405020304" pitchFamily="18" charset="0"/>
                <a:cs typeface="Times New Roman" panose="02020603050405020304" pitchFamily="18" charset="0"/>
              </a:rPr>
              <a:t>: The sensors in smart helmets can sometimes give false alarms, for example, detecting a collision that didn't happen or misinterpreting data due to external factors like weather</a:t>
            </a:r>
            <a:r>
              <a:rPr lang="en-US" sz="1600"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Limited </a:t>
            </a:r>
            <a:r>
              <a:rPr lang="en-US" sz="1600" b="1" dirty="0">
                <a:latin typeface="Times New Roman" panose="02020603050405020304" pitchFamily="18" charset="0"/>
                <a:cs typeface="Times New Roman" panose="02020603050405020304" pitchFamily="18" charset="0"/>
              </a:rPr>
              <a:t>Battery</a:t>
            </a:r>
            <a:r>
              <a:rPr lang="en-US" sz="1600" dirty="0">
                <a:latin typeface="Times New Roman" panose="02020603050405020304" pitchFamily="18" charset="0"/>
                <a:cs typeface="Times New Roman" panose="02020603050405020304" pitchFamily="18" charset="0"/>
              </a:rPr>
              <a:t> Life: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-based smart helmets rely on batteries to power the sensors and connectivity. Limited battery life may require frequent charging or battery replacements, </a:t>
            </a: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US"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 </a:t>
            </a:r>
            <a:endPar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2"/>
            <a:ext cx="4513499"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- 2:</a:t>
            </a:r>
          </a:p>
        </p:txBody>
      </p:sp>
    </p:spTree>
    <p:extLst>
      <p:ext uri="{BB962C8B-B14F-4D97-AF65-F5344CB8AC3E}">
        <p14:creationId xmlns:p14="http://schemas.microsoft.com/office/powerpoint/2010/main" val="23326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98383" y="789272"/>
            <a:ext cx="8658650" cy="5595931"/>
          </a:xfrm>
        </p:spPr>
        <p:txBody>
          <a:bodyPr>
            <a:normAutofit lnSpcReduction="10000"/>
          </a:bodyPr>
          <a:lstStyle/>
          <a:p>
            <a:pPr marL="2743200" lvl="6" indent="0">
              <a:buNone/>
            </a:pPr>
            <a:r>
              <a:rPr lang="en-US" sz="600" dirty="0">
                <a:latin typeface="Times New Roman" panose="02020603050405020304" pitchFamily="18" charset="0"/>
                <a:cs typeface="Times New Roman" panose="02020603050405020304" pitchFamily="18" charset="0"/>
              </a:rPr>
              <a:t> </a:t>
            </a:r>
          </a:p>
          <a:p>
            <a:pPr marL="0" indent="0" algn="ctr">
              <a:buNone/>
            </a:pPr>
            <a:r>
              <a:rPr lang="en-US" sz="2400" b="1" dirty="0">
                <a:latin typeface="Times New Roman" panose="02020603050405020304" pitchFamily="18" charset="0"/>
                <a:cs typeface="Times New Roman" panose="02020603050405020304" pitchFamily="18" charset="0"/>
              </a:rPr>
              <a:t>PREVENTING ACCIDENTS BY ENHANCING SMART HELMET USING IOTBASED SMART SYSTEM</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S.Abrar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Ahamed</a:t>
            </a:r>
          </a:p>
          <a:p>
            <a:pPr marL="0" indent="0">
              <a:buNone/>
            </a:pPr>
            <a:r>
              <a:rPr lang="en-US" sz="1600" b="1" dirty="0">
                <a:latin typeface="Times New Roman" panose="02020603050405020304" pitchFamily="18" charset="0"/>
                <a:cs typeface="Times New Roman" panose="02020603050405020304" pitchFamily="18" charset="0"/>
              </a:rPr>
              <a:t>JOURNAL </a:t>
            </a:r>
            <a:r>
              <a:rPr lang="en-US" sz="1600" dirty="0" smtClean="0">
                <a:latin typeface="Times New Roman" panose="02020603050405020304" pitchFamily="18" charset="0"/>
                <a:cs typeface="Times New Roman" panose="02020603050405020304" pitchFamily="18" charset="0"/>
              </a:rPr>
              <a:t>:IEEE</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YEAR OF PUBLISHED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2020</a:t>
            </a: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DESCRIPTION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:It is very unfortunate to hear news of any accident and if it happens with our dear ones it causes great pain to us. Road accidents are very common in India, whatever the reason may be. Two wheeler accidents happen mostly because of not wearing the helmet or wearing it improperly such as not putting on the buckle belt. </a:t>
            </a:r>
            <a:endPar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DRAWBACKS</a:t>
            </a:r>
            <a:r>
              <a:rPr lang="en-US" sz="1600" b="1"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	Cost</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Smart helmets are often more expensive than traditional helmets due to the advanced technology and sensors they contain. This can make them less accessible to individuals or companies on a tight budget</a:t>
            </a: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Maintenance</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Smart helmets require regular maintenance to ensure that the sensors and other components are functioning properly. If not properly maintained, the helmet may not provide accurate data or fail to work at all.</a:t>
            </a:r>
          </a:p>
          <a:p>
            <a:pPr marL="0" indent="0">
              <a:buNone/>
            </a:pP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1"/>
            <a:ext cx="849512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- 3 </a:t>
            </a:r>
          </a:p>
        </p:txBody>
      </p:sp>
    </p:spTree>
    <p:extLst>
      <p:ext uri="{BB962C8B-B14F-4D97-AF65-F5344CB8AC3E}">
        <p14:creationId xmlns:p14="http://schemas.microsoft.com/office/powerpoint/2010/main" val="3560879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18385" y="741145"/>
            <a:ext cx="8738648" cy="5644059"/>
          </a:xfrm>
        </p:spPr>
        <p:txBody>
          <a:bodyPr>
            <a:normAutofit/>
          </a:bodyPr>
          <a:lstStyle/>
          <a:p>
            <a:pPr marL="2743200" lvl="6" indent="0">
              <a:buNone/>
            </a:pPr>
            <a:r>
              <a:rPr lang="en-US" sz="600" dirty="0">
                <a:latin typeface="Times New Roman" panose="02020603050405020304" pitchFamily="18" charset="0"/>
                <a:cs typeface="Times New Roman" panose="02020603050405020304" pitchFamily="18" charset="0"/>
              </a:rPr>
              <a:t> </a:t>
            </a:r>
          </a:p>
          <a:p>
            <a:pPr marL="0" indent="0" algn="ctr">
              <a:buNone/>
            </a:pPr>
            <a:r>
              <a:rPr lang="en-US" sz="2400" b="1" dirty="0">
                <a:latin typeface="Times New Roman" panose="02020603050405020304" pitchFamily="18" charset="0"/>
                <a:cs typeface="Times New Roman" panose="02020603050405020304" pitchFamily="18" charset="0"/>
              </a:rPr>
              <a:t>Development of Smart Helmet Using lot Technology for Safety and Accident Detection</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Sterlin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Minish</a:t>
            </a:r>
          </a:p>
          <a:p>
            <a:pPr marL="0" indent="0">
              <a:buNone/>
            </a:pPr>
            <a:r>
              <a:rPr lang="en-US" sz="1600" b="1" dirty="0">
                <a:latin typeface="Times New Roman" panose="02020603050405020304" pitchFamily="18" charset="0"/>
                <a:cs typeface="Times New Roman" panose="02020603050405020304" pitchFamily="18" charset="0"/>
              </a:rPr>
              <a:t>JOURNAL </a:t>
            </a:r>
            <a:r>
              <a:rPr lang="en-US" sz="1600" dirty="0" smtClean="0">
                <a:latin typeface="Times New Roman" panose="02020603050405020304" pitchFamily="18" charset="0"/>
                <a:cs typeface="Times New Roman" panose="02020603050405020304" pitchFamily="18" charset="0"/>
              </a:rPr>
              <a:t>:IEEE</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YEAR OF PUBLISHED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2020</a:t>
            </a: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DESCRIPTION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:It is  The aim of this paper is to determine road accidents are increasing day by day because the riders are not using the helmet and due to consumption of alcohol. In today’s world, huge numbers of people are dying on road accidents. By using smart helmet, the accidents can be detected. The main target of the project is designing a smart helmet for accident avoidance and alcohol detection.   </a:t>
            </a:r>
            <a:endPar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DRAWBACKS</a:t>
            </a:r>
            <a:r>
              <a:rPr lang="en-US" sz="1600" b="1" dirty="0" smtClean="0">
                <a:latin typeface="Times New Roman" panose="02020603050405020304" pitchFamily="18" charset="0"/>
                <a:cs typeface="Times New Roman" panose="02020603050405020304" pitchFamily="18" charset="0"/>
              </a:rPr>
              <a:t>:</a:t>
            </a:r>
          </a:p>
          <a:p>
            <a:pPr algn="just">
              <a:lnSpc>
                <a:spcPct val="100000"/>
              </a:lnSpc>
            </a:pP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In this project EEG can’t detected </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1"/>
            <a:ext cx="849512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- 4 </a:t>
            </a:r>
          </a:p>
        </p:txBody>
      </p:sp>
    </p:spTree>
    <p:extLst>
      <p:ext uri="{BB962C8B-B14F-4D97-AF65-F5344CB8AC3E}">
        <p14:creationId xmlns:p14="http://schemas.microsoft.com/office/powerpoint/2010/main" val="644086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18386" y="778933"/>
            <a:ext cx="8738648" cy="5101911"/>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PROBLEM IDENTIFICATION</a:t>
            </a:r>
            <a:r>
              <a:rPr lang="en-US" sz="1600" dirty="0">
                <a:latin typeface="Times New Roman" panose="02020603050405020304" pitchFamily="18" charset="0"/>
                <a:cs typeface="Times New Roman" panose="02020603050405020304" pitchFamily="18" charset="0"/>
              </a:rPr>
              <a:t>:</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Hard to implementation</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not cost effective </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can't get able update of the driver status. </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transmission speed is very less compared to IOT technology Cloud updates are </a:t>
            </a:r>
            <a:r>
              <a:rPr lang="en-US" sz="1600" dirty="0" smtClean="0">
                <a:latin typeface="Times New Roman" panose="02020603050405020304" pitchFamily="18" charset="0"/>
                <a:cs typeface="Times New Roman" panose="02020603050405020304" pitchFamily="18" charset="0"/>
              </a:rPr>
              <a:t>not possible</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FORMULATION:</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safe 4 wheeler journey is possible which would decrease the head injuries throughout accidents caused from the absence of helmet.</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driver health parameters are continuously monitored</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alert message is getting updated to the important persons.  </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Additionally reduce the accident rate due to drunken driving.</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Transmission speed of the data is very high..</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1"/>
            <a:ext cx="8495121" cy="338554"/>
          </a:xfrm>
          <a:prstGeom prst="rect">
            <a:avLst/>
          </a:prstGeom>
          <a:noFill/>
        </p:spPr>
        <p:txBody>
          <a:bodyPr wrap="square" rtlCol="0">
            <a:spAutoFit/>
          </a:bodyPr>
          <a:lstStyle/>
          <a:p>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IDENTIFICATION AND FORMULATION:</a:t>
            </a:r>
          </a:p>
        </p:txBody>
      </p:sp>
    </p:spTree>
    <p:extLst>
      <p:ext uri="{BB962C8B-B14F-4D97-AF65-F5344CB8AC3E}">
        <p14:creationId xmlns:p14="http://schemas.microsoft.com/office/powerpoint/2010/main" val="2857965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 BATCH XIV</Template>
  <TotalTime>804</TotalTime>
  <Words>2328</Words>
  <Application>Microsoft Office PowerPoint</Application>
  <PresentationFormat>On-screen Show (4:3)</PresentationFormat>
  <Paragraphs>184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Book Antiqua</vt:lpstr>
      <vt:lpstr>Calibri</vt:lpstr>
      <vt:lpstr>Calibri Light</vt:lpstr>
      <vt:lpstr>Cambria</vt:lpstr>
      <vt:lpstr>Copperplate Gothic Bold</vt:lpstr>
      <vt:lpstr>Times New Roman</vt:lpstr>
      <vt:lpstr>Wingdings</vt:lpstr>
      <vt:lpstr>Office Theme</vt:lpstr>
      <vt:lpstr>PowerPoint Presentation</vt:lpstr>
      <vt:lpstr>PowerPoint Presentation</vt:lpstr>
      <vt:lpstr>PowerPoint Presentation</vt:lpstr>
      <vt:lpstr>PowerPoint Presentation</vt:lpstr>
      <vt:lpstr>w</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sangavichandra99@gmail.com</dc:creator>
  <cp:lastModifiedBy>Nithish kumar</cp:lastModifiedBy>
  <cp:revision>33</cp:revision>
  <dcterms:created xsi:type="dcterms:W3CDTF">2023-02-17T08:40:29Z</dcterms:created>
  <dcterms:modified xsi:type="dcterms:W3CDTF">2023-05-11T06:04:36Z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2023-04-13T04:06:56Z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359d3b64-504e-49e9-bf72-579ec22b0b11</vt:lpwstr>
  </property>
  <property fmtid="{D5CDD505-2E9C-101B-9397-08002B2CF9AE}" pid="7" name="MSIP_Label_defa4170-0d19-0005-0004-bc88714345d2_ActionId">
    <vt:lpwstr>f5e0ba29-5fdf-4b24-8d06-4f47b7cc03d6</vt:lpwstr>
  </property>
  <property fmtid="{D5CDD505-2E9C-101B-9397-08002B2CF9AE}" pid="8" name="MSIP_Label_defa4170-0d19-0005-0004-bc88714345d2_ContentBits">
    <vt:lpwstr>0</vt:lpwstr>
  </property>
</Properties>
</file>