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6" r:id="rId5"/>
    <p:sldId id="281" r:id="rId6"/>
    <p:sldId id="259" r:id="rId7"/>
    <p:sldId id="260" r:id="rId8"/>
    <p:sldId id="261" r:id="rId9"/>
    <p:sldId id="277" r:id="rId10"/>
    <p:sldId id="262" r:id="rId11"/>
    <p:sldId id="263" r:id="rId12"/>
    <p:sldId id="264" r:id="rId13"/>
    <p:sldId id="268" r:id="rId14"/>
    <p:sldId id="265"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A SELF LEARNING BOT</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19</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664921629"/>
              </p:ext>
            </p:extLst>
          </p:nvPr>
        </p:nvGraphicFramePr>
        <p:xfrm>
          <a:off x="530760" y="2513340"/>
          <a:ext cx="5418675" cy="210317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20211CST0015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T MOUNIKA</a:t>
                      </a: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t>20211CST0022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K YUVA SAHITHYA PREETHI</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IN" sz="1800" u="none" strike="noStrike" cap="none" dirty="0"/>
                        <a:t>20211CST0090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NISBA KOUSAR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r>
                        <a:rPr lang="en-IN" sz="1800" u="none" strike="noStrike" cap="none" dirty="0"/>
                        <a:t>20211CST0078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V R SHUSHMA REDDY</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Saira Banu </a:t>
            </a:r>
            <a:r>
              <a:rPr lang="en-US"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Atham</a:t>
            </a:r>
            <a:endParaRPr lang="en-US" sz="1600"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COMPUTER SCIENCE AND TECHNOLOGY (AI-ML)</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Saira Banu </a:t>
            </a:r>
            <a:r>
              <a:rPr lang="en-US" sz="20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Atham</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 MANJULA H M</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a:extLst>
              <a:ext uri="{FF2B5EF4-FFF2-40B4-BE49-F238E27FC236}">
                <a16:creationId xmlns:a16="http://schemas.microsoft.com/office/drawing/2014/main" id="{101138BF-333B-ED37-D6A1-21E53E93AA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7985" y="1177078"/>
            <a:ext cx="6797629" cy="4884843"/>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pic>
        <p:nvPicPr>
          <p:cNvPr id="4" name="Content Placeholder 3">
            <a:extLst>
              <a:ext uri="{FF2B5EF4-FFF2-40B4-BE49-F238E27FC236}">
                <a16:creationId xmlns:a16="http://schemas.microsoft.com/office/drawing/2014/main" id="{B930CB4B-6894-2CDE-35E0-D3C6F01EFA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025" y="1247775"/>
            <a:ext cx="9353550" cy="4743450"/>
          </a:xfrm>
          <a:prstGeom prst="rect">
            <a:avLst/>
          </a:prstGeom>
        </p:spPr>
      </p:pic>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4" name="Rectangle 1"/>
          <p:cNvSpPr>
            <a:spLocks noGrp="1" noChangeArrowheads="1"/>
          </p:cNvSpPr>
          <p:nvPr>
            <p:ph idx="1"/>
          </p:nvPr>
        </p:nvSpPr>
        <p:spPr bwMode="auto">
          <a:xfrm>
            <a:off x="812800" y="3434833"/>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1" name="Rectangle 6"/>
          <p:cNvSpPr>
            <a:spLocks noChangeArrowheads="1"/>
          </p:cNvSpPr>
          <p:nvPr/>
        </p:nvSpPr>
        <p:spPr bwMode="auto">
          <a:xfrm rot="10800000" flipV="1">
            <a:off x="812800" y="1152144"/>
            <a:ext cx="10668000" cy="3967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latin typeface="Arial" panose="020B0604020202020204" pitchFamily="34" charset="0"/>
              </a:rPr>
              <a:t>T</a:t>
            </a:r>
            <a:r>
              <a:rPr kumimoji="0" lang="en-US" altLang="en-US" sz="1800" b="0" i="0" u="none" strike="noStrike" cap="none" normalizeH="0" baseline="0" dirty="0">
                <a:ln>
                  <a:noFill/>
                </a:ln>
                <a:solidFill>
                  <a:schemeClr val="tx1"/>
                </a:solidFill>
                <a:effectLst/>
                <a:latin typeface="Arial" panose="020B0604020202020204" pitchFamily="34" charset="0"/>
              </a:rPr>
              <a:t>he project of developing a self-learning bot using NLP and Python represents a significant advancement in artificial intelligence and user interaction. By leveraging Natural Language Processing, the bot can understand and respond to user queries in a human-like manner, creating engaging and personalized experiences.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The flexibility and power of Python facilitate the integration of various machine learning techniques, allowing the bot to continuously learn and adapt based on user interactions. This ongoing learning process improves response accuracy and enhances the bot’s ability to meet evolving user needs.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Utilizing </a:t>
            </a:r>
            <a:r>
              <a:rPr kumimoji="0" lang="en-US" altLang="en-US" sz="1800" b="0"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enables the development of an interactive web interface, making it easy for users to engage with the bot in real-time. As a result, the self-learning bot stands as a valuable tool across various applications, from customer support to personal assistants.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Ultimately, this project demonstrates the potential for improved efficiency and satisfaction in user interactions. As technology continues to advance, the self-learning bot will play an increasingly critical role in shaping the future of communication between humans and machines.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https://github.com/vrshushma/capstone</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pPr marL="152400" indent="0">
              <a:spcBef>
                <a:spcPts val="0"/>
              </a:spcBef>
              <a:buNone/>
            </a:pPr>
            <a:r>
              <a:rPr lang="en-IN" sz="2300" b="0" i="0" dirty="0">
                <a:solidFill>
                  <a:srgbClr val="222222"/>
                </a:solidFill>
                <a:effectLst/>
                <a:latin typeface="Times New Roman" panose="02020603050405020304" pitchFamily="18" charset="0"/>
                <a:cs typeface="Times New Roman" panose="02020603050405020304" pitchFamily="18" charset="0"/>
              </a:rPr>
              <a:t>[1]  </a:t>
            </a:r>
            <a:r>
              <a:rPr lang="en-IN" sz="2300" b="0" i="0" dirty="0" err="1">
                <a:solidFill>
                  <a:srgbClr val="222222"/>
                </a:solidFill>
                <a:effectLst/>
                <a:latin typeface="Times New Roman" panose="02020603050405020304" pitchFamily="18" charset="0"/>
                <a:cs typeface="Times New Roman" panose="02020603050405020304" pitchFamily="18" charset="0"/>
              </a:rPr>
              <a:t>Thosani</a:t>
            </a:r>
            <a:r>
              <a:rPr lang="en-IN" sz="2300" b="0" i="0" dirty="0">
                <a:solidFill>
                  <a:srgbClr val="222222"/>
                </a:solidFill>
                <a:effectLst/>
                <a:latin typeface="Times New Roman" panose="02020603050405020304" pitchFamily="18" charset="0"/>
                <a:cs typeface="Times New Roman" panose="02020603050405020304" pitchFamily="18" charset="0"/>
              </a:rPr>
              <a:t>, Parth, Manas </a:t>
            </a:r>
            <a:r>
              <a:rPr lang="en-IN" sz="2300" b="0" i="0" dirty="0" err="1">
                <a:solidFill>
                  <a:srgbClr val="222222"/>
                </a:solidFill>
                <a:effectLst/>
                <a:latin typeface="Times New Roman" panose="02020603050405020304" pitchFamily="18" charset="0"/>
                <a:cs typeface="Times New Roman" panose="02020603050405020304" pitchFamily="18" charset="0"/>
              </a:rPr>
              <a:t>Sinkar</a:t>
            </a:r>
            <a:r>
              <a:rPr lang="en-IN" sz="2300" b="0" i="0" dirty="0">
                <a:solidFill>
                  <a:srgbClr val="222222"/>
                </a:solidFill>
                <a:effectLst/>
                <a:latin typeface="Times New Roman" panose="02020603050405020304" pitchFamily="18" charset="0"/>
                <a:cs typeface="Times New Roman" panose="02020603050405020304" pitchFamily="18" charset="0"/>
              </a:rPr>
              <a:t>, Jaydeep </a:t>
            </a:r>
            <a:r>
              <a:rPr lang="en-IN" sz="2300" b="0" i="0" dirty="0" err="1">
                <a:solidFill>
                  <a:srgbClr val="222222"/>
                </a:solidFill>
                <a:effectLst/>
                <a:latin typeface="Times New Roman" panose="02020603050405020304" pitchFamily="18" charset="0"/>
                <a:cs typeface="Times New Roman" panose="02020603050405020304" pitchFamily="18" charset="0"/>
              </a:rPr>
              <a:t>Vaghasiya</a:t>
            </a:r>
            <a:r>
              <a:rPr lang="en-IN" sz="2300" b="0" i="0" dirty="0">
                <a:solidFill>
                  <a:srgbClr val="222222"/>
                </a:solidFill>
                <a:effectLst/>
                <a:latin typeface="Times New Roman" panose="02020603050405020304" pitchFamily="18" charset="0"/>
                <a:cs typeface="Times New Roman" panose="02020603050405020304" pitchFamily="18" charset="0"/>
              </a:rPr>
              <a:t>, and Radha </a:t>
            </a:r>
            <a:r>
              <a:rPr lang="en-IN" sz="2300" b="0" i="0" dirty="0" err="1">
                <a:solidFill>
                  <a:srgbClr val="222222"/>
                </a:solidFill>
                <a:effectLst/>
                <a:latin typeface="Times New Roman" panose="02020603050405020304" pitchFamily="18" charset="0"/>
                <a:cs typeface="Times New Roman" panose="02020603050405020304" pitchFamily="18" charset="0"/>
              </a:rPr>
              <a:t>Shankarmani</a:t>
            </a:r>
            <a:r>
              <a:rPr lang="en-IN" sz="2300" b="0" i="0" dirty="0">
                <a:solidFill>
                  <a:srgbClr val="222222"/>
                </a:solidFill>
                <a:effectLst/>
                <a:latin typeface="Times New Roman" panose="02020603050405020304" pitchFamily="18" charset="0"/>
                <a:cs typeface="Times New Roman" panose="02020603050405020304" pitchFamily="18" charset="0"/>
              </a:rPr>
              <a:t>. "A self learning chat-bot from user interactions and preferences." In </a:t>
            </a:r>
            <a:r>
              <a:rPr lang="en-IN" sz="2300" b="0" i="1" dirty="0">
                <a:solidFill>
                  <a:srgbClr val="222222"/>
                </a:solidFill>
                <a:effectLst/>
                <a:latin typeface="Times New Roman" panose="02020603050405020304" pitchFamily="18" charset="0"/>
                <a:cs typeface="Times New Roman" panose="02020603050405020304" pitchFamily="18" charset="0"/>
              </a:rPr>
              <a:t>2020 4th International Conference on Intelligent Computing and Control Systems (ICICCS)</a:t>
            </a:r>
            <a:r>
              <a:rPr lang="en-IN" sz="2300" b="0" i="0" dirty="0">
                <a:solidFill>
                  <a:srgbClr val="222222"/>
                </a:solidFill>
                <a:effectLst/>
                <a:latin typeface="Times New Roman" panose="02020603050405020304" pitchFamily="18" charset="0"/>
                <a:cs typeface="Times New Roman" panose="02020603050405020304" pitchFamily="18" charset="0"/>
              </a:rPr>
              <a:t>, pp. 224-229. IEEE, 2020.</a:t>
            </a:r>
            <a:r>
              <a:rPr lang="en-IN" sz="2300" dirty="0">
                <a:latin typeface="Times New Roman" panose="02020603050405020304" pitchFamily="18" charset="0"/>
                <a:ea typeface="Cambria" panose="02040503050406030204" pitchFamily="18" charset="0"/>
                <a:cs typeface="Times New Roman" panose="02020603050405020304" pitchFamily="18" charset="0"/>
              </a:rPr>
              <a:t> </a:t>
            </a:r>
          </a:p>
          <a:p>
            <a:pPr marL="152400" indent="0">
              <a:spcBef>
                <a:spcPts val="0"/>
              </a:spcBef>
              <a:buNone/>
            </a:pPr>
            <a:r>
              <a:rPr lang="en-IN" sz="2300" dirty="0">
                <a:latin typeface="Times New Roman" panose="02020603050405020304" pitchFamily="18" charset="0"/>
                <a:ea typeface="Cambria" panose="02040503050406030204" pitchFamily="18" charset="0"/>
                <a:cs typeface="Times New Roman" panose="02020603050405020304" pitchFamily="18" charset="0"/>
              </a:rPr>
              <a:t>[2] </a:t>
            </a:r>
            <a:r>
              <a:rPr lang="en-IN" sz="2300" b="0" i="0" dirty="0" err="1">
                <a:solidFill>
                  <a:srgbClr val="222222"/>
                </a:solidFill>
                <a:effectLst/>
                <a:latin typeface="Times New Roman" panose="02020603050405020304" pitchFamily="18" charset="0"/>
                <a:cs typeface="Times New Roman" panose="02020603050405020304" pitchFamily="18" charset="0"/>
              </a:rPr>
              <a:t>Kaiss</a:t>
            </a:r>
            <a:r>
              <a:rPr lang="en-IN" sz="2300" b="0" i="0" dirty="0">
                <a:solidFill>
                  <a:srgbClr val="222222"/>
                </a:solidFill>
                <a:effectLst/>
                <a:latin typeface="Times New Roman" panose="02020603050405020304" pitchFamily="18" charset="0"/>
                <a:cs typeface="Times New Roman" panose="02020603050405020304" pitchFamily="18" charset="0"/>
              </a:rPr>
              <a:t>, </a:t>
            </a:r>
            <a:r>
              <a:rPr lang="en-IN" sz="2300" b="0" i="0" dirty="0" err="1">
                <a:solidFill>
                  <a:srgbClr val="222222"/>
                </a:solidFill>
                <a:effectLst/>
                <a:latin typeface="Times New Roman" panose="02020603050405020304" pitchFamily="18" charset="0"/>
                <a:cs typeface="Times New Roman" panose="02020603050405020304" pitchFamily="18" charset="0"/>
              </a:rPr>
              <a:t>Wijdane</a:t>
            </a:r>
            <a:r>
              <a:rPr lang="en-IN" sz="2300" b="0" i="0" dirty="0">
                <a:solidFill>
                  <a:srgbClr val="222222"/>
                </a:solidFill>
                <a:effectLst/>
                <a:latin typeface="Times New Roman" panose="02020603050405020304" pitchFamily="18" charset="0"/>
                <a:cs typeface="Times New Roman" panose="02020603050405020304" pitchFamily="18" charset="0"/>
              </a:rPr>
              <a:t>, Khalifa Mansouri, and Franck Poirier. "Chatbot design to help learners self-</a:t>
            </a:r>
            <a:r>
              <a:rPr lang="en-IN" sz="2300" b="0" i="0" dirty="0" err="1">
                <a:solidFill>
                  <a:srgbClr val="222222"/>
                </a:solidFill>
                <a:effectLst/>
                <a:latin typeface="Times New Roman" panose="02020603050405020304" pitchFamily="18" charset="0"/>
                <a:cs typeface="Times New Roman" panose="02020603050405020304" pitchFamily="18" charset="0"/>
              </a:rPr>
              <a:t>regulte</a:t>
            </a:r>
            <a:r>
              <a:rPr lang="en-IN" sz="2300" b="0" i="0" dirty="0">
                <a:solidFill>
                  <a:srgbClr val="222222"/>
                </a:solidFill>
                <a:effectLst/>
                <a:latin typeface="Times New Roman" panose="02020603050405020304" pitchFamily="18" charset="0"/>
                <a:cs typeface="Times New Roman" panose="02020603050405020304" pitchFamily="18" charset="0"/>
              </a:rPr>
              <a:t> their learning in online learning environments." In </a:t>
            </a:r>
            <a:r>
              <a:rPr lang="en-IN" sz="2300" b="0" i="1" dirty="0">
                <a:solidFill>
                  <a:srgbClr val="222222"/>
                </a:solidFill>
                <a:effectLst/>
                <a:latin typeface="Times New Roman" panose="02020603050405020304" pitchFamily="18" charset="0"/>
                <a:cs typeface="Times New Roman" panose="02020603050405020304" pitchFamily="18" charset="0"/>
              </a:rPr>
              <a:t>2023 IEEE International Conference on Advanced Learning Technologies (ICALT)</a:t>
            </a:r>
            <a:r>
              <a:rPr lang="en-IN" sz="2300" b="0" i="0" dirty="0">
                <a:solidFill>
                  <a:srgbClr val="222222"/>
                </a:solidFill>
                <a:effectLst/>
                <a:latin typeface="Times New Roman" panose="02020603050405020304" pitchFamily="18" charset="0"/>
                <a:cs typeface="Times New Roman" panose="02020603050405020304" pitchFamily="18" charset="0"/>
              </a:rPr>
              <a:t>, pp. 236-238. IEEE, 2023.</a:t>
            </a:r>
          </a:p>
          <a:p>
            <a:pPr marL="152400" indent="0">
              <a:spcBef>
                <a:spcPts val="0"/>
              </a:spcBef>
              <a:buNone/>
            </a:pPr>
            <a:r>
              <a:rPr lang="en-IN" sz="2300" dirty="0">
                <a:solidFill>
                  <a:srgbClr val="222222"/>
                </a:solidFill>
                <a:latin typeface="Times New Roman" panose="02020603050405020304" pitchFamily="18" charset="0"/>
                <a:ea typeface="Cambria" panose="02040503050406030204" pitchFamily="18" charset="0"/>
                <a:cs typeface="Times New Roman" panose="02020603050405020304" pitchFamily="18" charset="0"/>
              </a:rPr>
              <a:t>[3] </a:t>
            </a:r>
            <a:r>
              <a:rPr lang="en-IN" sz="2300" b="0" i="0" dirty="0" err="1">
                <a:solidFill>
                  <a:srgbClr val="222222"/>
                </a:solidFill>
                <a:effectLst/>
                <a:latin typeface="Times New Roman" panose="02020603050405020304" pitchFamily="18" charset="0"/>
                <a:cs typeface="Times New Roman" panose="02020603050405020304" pitchFamily="18" charset="0"/>
              </a:rPr>
              <a:t>Vinyals</a:t>
            </a:r>
            <a:r>
              <a:rPr lang="en-IN" sz="2300" b="0" i="0" dirty="0">
                <a:solidFill>
                  <a:srgbClr val="222222"/>
                </a:solidFill>
                <a:effectLst/>
                <a:latin typeface="Times New Roman" panose="02020603050405020304" pitchFamily="18" charset="0"/>
                <a:cs typeface="Times New Roman" panose="02020603050405020304" pitchFamily="18" charset="0"/>
              </a:rPr>
              <a:t>, Oriol, and Quoc Le. "A neural conversational model." </a:t>
            </a:r>
            <a:r>
              <a:rPr lang="en-IN" sz="2300" b="0" i="1" dirty="0" err="1">
                <a:solidFill>
                  <a:srgbClr val="222222"/>
                </a:solidFill>
                <a:effectLst/>
                <a:latin typeface="Times New Roman" panose="02020603050405020304" pitchFamily="18" charset="0"/>
                <a:cs typeface="Times New Roman" panose="02020603050405020304" pitchFamily="18" charset="0"/>
              </a:rPr>
              <a:t>arXiv</a:t>
            </a:r>
            <a:r>
              <a:rPr lang="en-IN" sz="2300" b="0" i="1" dirty="0">
                <a:solidFill>
                  <a:srgbClr val="222222"/>
                </a:solidFill>
                <a:effectLst/>
                <a:latin typeface="Times New Roman" panose="02020603050405020304" pitchFamily="18" charset="0"/>
                <a:cs typeface="Times New Roman" panose="02020603050405020304" pitchFamily="18" charset="0"/>
              </a:rPr>
              <a:t> preprint arXiv:1506.05869</a:t>
            </a:r>
            <a:r>
              <a:rPr lang="en-IN" sz="2300" b="0" i="0" dirty="0">
                <a:solidFill>
                  <a:srgbClr val="222222"/>
                </a:solidFill>
                <a:effectLst/>
                <a:latin typeface="Times New Roman" panose="02020603050405020304" pitchFamily="18" charset="0"/>
                <a:cs typeface="Times New Roman" panose="02020603050405020304" pitchFamily="18" charset="0"/>
              </a:rPr>
              <a:t> (2015).</a:t>
            </a:r>
            <a:endParaRPr lang="en-IN" sz="2300" dirty="0">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GB" dirty="0"/>
              <a:t>A Self learning Bot is basically used to get relevant answers for the user queries ,here in a self learning bot we use python , NLP,  ML. </a:t>
            </a:r>
          </a:p>
          <a:p>
            <a:r>
              <a:rPr lang="en-GB" dirty="0"/>
              <a:t>As we know python is a programming language , we use python as our main language to build a self learning bot.</a:t>
            </a:r>
          </a:p>
          <a:p>
            <a:r>
              <a:rPr lang="en-GB" dirty="0"/>
              <a:t>We use NLP and ML along with python , NLP is used for understanding and  to process the human language , sentiment analysis and many others to maintain good communication. And we use ML to make the bot learn from data and improve its responses. </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lnSpcReduction="10000"/>
          </a:bodyPr>
          <a:lstStyle/>
          <a:p>
            <a:r>
              <a:rPr lang="en-GB" dirty="0"/>
              <a:t>The first time a Bot was created was in , 1966 by an MIT professor names JOSEPH WEIZENBAUM and named it as ELIZA. It was casted in the role of psychotherapist.</a:t>
            </a:r>
          </a:p>
          <a:p>
            <a:r>
              <a:rPr lang="en-GB" dirty="0"/>
              <a:t>After Eliza , PARRY was one of the 1</a:t>
            </a:r>
            <a:r>
              <a:rPr lang="en-GB" baseline="30000" dirty="0"/>
              <a:t>st</a:t>
            </a:r>
            <a:r>
              <a:rPr lang="en-GB" dirty="0"/>
              <a:t> chatbot to gain significant popularity. Which was developed by KENNETH COLBY in the early 1970s.</a:t>
            </a:r>
          </a:p>
          <a:p>
            <a:r>
              <a:rPr lang="en-GB" dirty="0"/>
              <a:t>ALICE(Artificial Linguistic Internet Computer Entity) was the next chatbot in the early 2000s , developed by Richard Wallace. It was used to engage in human like conversations on a wide range of topics.</a:t>
            </a:r>
          </a:p>
          <a:p>
            <a:r>
              <a:rPr lang="en-GB" dirty="0" err="1"/>
              <a:t>SmarterChild</a:t>
            </a:r>
            <a:r>
              <a:rPr lang="en-GB" dirty="0"/>
              <a:t> is another type of chatbot that gained its popularity around the same time , it was developed by </a:t>
            </a:r>
            <a:r>
              <a:rPr lang="en-GB" dirty="0" err="1"/>
              <a:t>Verbot</a:t>
            </a:r>
            <a:r>
              <a:rPr lang="en-GB" dirty="0"/>
              <a:t> it had the capability to complete tasks such as searching web etc.</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fontScale="92500" lnSpcReduction="10000"/>
          </a:bodyPr>
          <a:lstStyle/>
          <a:p>
            <a:r>
              <a:rPr lang="en-US" dirty="0"/>
              <a:t>Eliza – Limited understanding .</a:t>
            </a:r>
          </a:p>
          <a:p>
            <a:pPr marL="0" indent="0">
              <a:buNone/>
            </a:pPr>
            <a:r>
              <a:rPr lang="en-US" dirty="0"/>
              <a:t>This drawback overcame by the Advanced NLP techniques, LLMs and DL.</a:t>
            </a:r>
          </a:p>
          <a:p>
            <a:r>
              <a:rPr lang="en-US" dirty="0"/>
              <a:t>Parry – Repetitive responses. </a:t>
            </a:r>
          </a:p>
          <a:p>
            <a:pPr marL="0" indent="0">
              <a:buNone/>
            </a:pPr>
            <a:r>
              <a:rPr lang="en-US" dirty="0"/>
              <a:t>We use a new strategy with Improved pattern matching algorithms and contextual understanding.</a:t>
            </a:r>
          </a:p>
          <a:p>
            <a:r>
              <a:rPr lang="en-US" dirty="0"/>
              <a:t>ALICE – Lack of context</a:t>
            </a:r>
          </a:p>
          <a:p>
            <a:pPr marL="0" indent="0">
              <a:buNone/>
            </a:pPr>
            <a:r>
              <a:rPr lang="en-US" dirty="0"/>
              <a:t>To overcome this we use memory mechanism and dialogue history tracking.</a:t>
            </a:r>
          </a:p>
          <a:p>
            <a:r>
              <a:rPr lang="en-US" dirty="0" err="1"/>
              <a:t>SmarterChild</a:t>
            </a:r>
            <a:r>
              <a:rPr lang="en-US" dirty="0"/>
              <a:t> – Limited knowledge base</a:t>
            </a:r>
          </a:p>
          <a:p>
            <a:pPr marL="0" indent="0">
              <a:buNone/>
            </a:pPr>
            <a:r>
              <a:rPr lang="en-US" dirty="0"/>
              <a:t>Access to vast amount of real-time information and </a:t>
            </a:r>
            <a:r>
              <a:rPr lang="en-US" dirty="0" err="1"/>
              <a:t>continuos</a:t>
            </a:r>
            <a:r>
              <a:rPr lang="en-US" dirty="0"/>
              <a:t> learning was used to overcome this.</a:t>
            </a:r>
          </a:p>
          <a:p>
            <a:r>
              <a:rPr lang="en-US" dirty="0" err="1"/>
              <a:t>Chatgpt</a:t>
            </a:r>
            <a:r>
              <a:rPr lang="en-US" dirty="0"/>
              <a:t> – Hallucinations</a:t>
            </a:r>
          </a:p>
          <a:p>
            <a:pPr marL="0" indent="0">
              <a:buNone/>
            </a:pPr>
            <a:r>
              <a:rPr lang="en-US" dirty="0"/>
              <a:t>Fact checking mechanism , RL from human feedback and improved model architecture.</a:t>
            </a:r>
          </a:p>
          <a:p>
            <a:endParaRPr lang="en-IN"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C7F69-C4D3-6080-240F-D319F1812B22}"/>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FABEAFF5-FCAF-DC66-1256-8DF0189C4B6E}"/>
              </a:ext>
            </a:extLst>
          </p:cNvPr>
          <p:cNvSpPr>
            <a:spLocks noGrp="1"/>
          </p:cNvSpPr>
          <p:nvPr>
            <p:ph type="body" idx="1"/>
          </p:nvPr>
        </p:nvSpPr>
        <p:spPr/>
        <p:txBody>
          <a:bodyPr>
            <a:normAutofit/>
          </a:bodyPr>
          <a:lstStyle/>
          <a:p>
            <a:r>
              <a:rPr lang="en-US" dirty="0"/>
              <a:t>Bots in 1960s</a:t>
            </a:r>
          </a:p>
        </p:txBody>
      </p:sp>
      <p:sp>
        <p:nvSpPr>
          <p:cNvPr id="6" name="Content Placeholder 5">
            <a:extLst>
              <a:ext uri="{FF2B5EF4-FFF2-40B4-BE49-F238E27FC236}">
                <a16:creationId xmlns:a16="http://schemas.microsoft.com/office/drawing/2014/main" id="{10C30D96-594F-7032-A75B-38825E5FFCA9}"/>
              </a:ext>
            </a:extLst>
          </p:cNvPr>
          <p:cNvSpPr>
            <a:spLocks noGrp="1"/>
          </p:cNvSpPr>
          <p:nvPr>
            <p:ph sz="half" idx="2"/>
          </p:nvPr>
        </p:nvSpPr>
        <p:spPr/>
        <p:txBody>
          <a:bodyPr/>
          <a:lstStyle/>
          <a:p>
            <a:r>
              <a:rPr lang="en-US" dirty="0"/>
              <a:t>Has limited understanding of language.</a:t>
            </a:r>
          </a:p>
          <a:p>
            <a:r>
              <a:rPr lang="en-US" dirty="0"/>
              <a:t>They were restricted to limited information.</a:t>
            </a:r>
          </a:p>
          <a:p>
            <a:r>
              <a:rPr lang="en-US" dirty="0"/>
              <a:t>And they were limited to narrow application.</a:t>
            </a:r>
          </a:p>
          <a:p>
            <a:endParaRPr lang="en-US" dirty="0"/>
          </a:p>
        </p:txBody>
      </p:sp>
      <p:sp>
        <p:nvSpPr>
          <p:cNvPr id="7" name="Text Placeholder 6">
            <a:extLst>
              <a:ext uri="{FF2B5EF4-FFF2-40B4-BE49-F238E27FC236}">
                <a16:creationId xmlns:a16="http://schemas.microsoft.com/office/drawing/2014/main" id="{F0B29C3B-7A33-0C96-5BA5-31EAF884B274}"/>
              </a:ext>
            </a:extLst>
          </p:cNvPr>
          <p:cNvSpPr>
            <a:spLocks noGrp="1"/>
          </p:cNvSpPr>
          <p:nvPr>
            <p:ph type="body" sz="quarter" idx="3"/>
          </p:nvPr>
        </p:nvSpPr>
        <p:spPr/>
        <p:txBody>
          <a:bodyPr>
            <a:normAutofit/>
          </a:bodyPr>
          <a:lstStyle/>
          <a:p>
            <a:r>
              <a:rPr lang="en-US" dirty="0"/>
              <a:t>Bots in 2000s</a:t>
            </a:r>
          </a:p>
        </p:txBody>
      </p:sp>
      <p:sp>
        <p:nvSpPr>
          <p:cNvPr id="8" name="Content Placeholder 7">
            <a:extLst>
              <a:ext uri="{FF2B5EF4-FFF2-40B4-BE49-F238E27FC236}">
                <a16:creationId xmlns:a16="http://schemas.microsoft.com/office/drawing/2014/main" id="{A014DD7C-9D54-45B8-6559-FAD1CEA269F6}"/>
              </a:ext>
            </a:extLst>
          </p:cNvPr>
          <p:cNvSpPr>
            <a:spLocks noGrp="1"/>
          </p:cNvSpPr>
          <p:nvPr>
            <p:ph sz="quarter" idx="4"/>
          </p:nvPr>
        </p:nvSpPr>
        <p:spPr/>
        <p:txBody>
          <a:bodyPr/>
          <a:lstStyle/>
          <a:p>
            <a:r>
              <a:rPr lang="en-US" dirty="0"/>
              <a:t>These bots can engage in more natural and meaningful conversations.</a:t>
            </a:r>
          </a:p>
          <a:p>
            <a:r>
              <a:rPr lang="en-US" dirty="0"/>
              <a:t>Can learn and adapt to new information.</a:t>
            </a:r>
          </a:p>
          <a:p>
            <a:r>
              <a:rPr lang="en-US" dirty="0"/>
              <a:t>They have much wider range of uses.</a:t>
            </a:r>
          </a:p>
          <a:p>
            <a:endParaRPr lang="en-US" dirty="0"/>
          </a:p>
        </p:txBody>
      </p:sp>
    </p:spTree>
    <p:extLst>
      <p:ext uri="{BB962C8B-B14F-4D97-AF65-F5344CB8AC3E}">
        <p14:creationId xmlns:p14="http://schemas.microsoft.com/office/powerpoint/2010/main" val="1209581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proposed method could combine advanced AI techniques with user-centric design to overcome existing limitations.</a:t>
            </a:r>
          </a:p>
          <a:p>
            <a:r>
              <a:rPr lang="en-US" sz="2600" b="1" u="sng" dirty="0">
                <a:latin typeface="Times New Roman" panose="02020603050405020304" pitchFamily="18" charset="0"/>
                <a:cs typeface="Times New Roman" panose="02020603050405020304" pitchFamily="18" charset="0"/>
              </a:rPr>
              <a:t>Multi-Layered AI Approach</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Hybrid Model</a:t>
            </a:r>
            <a:r>
              <a:rPr lang="en-US" sz="2400" b="1" dirty="0"/>
              <a:t>: </a:t>
            </a:r>
            <a:r>
              <a:rPr lang="en-US" sz="2400" dirty="0">
                <a:latin typeface="Times New Roman" panose="02020603050405020304" pitchFamily="18" charset="0"/>
                <a:cs typeface="Times New Roman" panose="02020603050405020304" pitchFamily="18" charset="0"/>
              </a:rPr>
              <a:t>Combine rule-based and AI-driven methods to balance simplicity and flexibility. Use rules for basic queries and AI for more complex interactions</a:t>
            </a:r>
            <a:r>
              <a:rPr lang="en-US" sz="1800" dirty="0"/>
              <a:t>.</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NLP and Machine Learning: </a:t>
            </a:r>
            <a:r>
              <a:rPr lang="en-US" sz="1800" dirty="0"/>
              <a:t>Implement Natural Language Processing (NLP) models to understand the intent behind user messages. Train these models with large datasets to recognize different ways people phrase their questions</a:t>
            </a:r>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US" dirty="0"/>
              <a:t>Enhance Answer Relevancy.</a:t>
            </a:r>
          </a:p>
          <a:p>
            <a:r>
              <a:rPr lang="en-US" dirty="0"/>
              <a:t>Incorporate Transliteration Capabilities.</a:t>
            </a: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lstStyle/>
          <a:p>
            <a:r>
              <a:rPr lang="en-US" sz="2300" b="1" dirty="0">
                <a:latin typeface="Times New Roman" panose="02020603050405020304" pitchFamily="18" charset="0"/>
                <a:cs typeface="Times New Roman" panose="02020603050405020304" pitchFamily="18" charset="0"/>
              </a:rPr>
              <a:t>Natural Language Processing (NLP) Module</a:t>
            </a:r>
            <a:r>
              <a:rPr lang="en-US" sz="23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Enables the </a:t>
            </a:r>
            <a:r>
              <a:rPr lang="en-US" sz="2100" dirty="0">
                <a:latin typeface="Times New Roman" panose="02020603050405020304" pitchFamily="18" charset="0"/>
                <a:cs typeface="Times New Roman" panose="02020603050405020304" pitchFamily="18" charset="0"/>
              </a:rPr>
              <a:t>chatbot to </a:t>
            </a:r>
            <a:r>
              <a:rPr lang="en-US" sz="2400" dirty="0">
                <a:latin typeface="Times New Roman" panose="02020603050405020304" pitchFamily="18" charset="0"/>
                <a:cs typeface="Times New Roman" panose="02020603050405020304" pitchFamily="18" charset="0"/>
              </a:rPr>
              <a:t>understand, interpret, and respond to user input in natural language.</a:t>
            </a:r>
          </a:p>
          <a:p>
            <a:r>
              <a:rPr lang="en-US" sz="2300" b="1" dirty="0">
                <a:latin typeface="Times New Roman" panose="02020603050405020304" pitchFamily="18" charset="0"/>
                <a:cs typeface="Times New Roman" panose="02020603050405020304" pitchFamily="18" charset="0"/>
              </a:rPr>
              <a:t>Conversation Management Module:</a:t>
            </a:r>
          </a:p>
          <a:p>
            <a:pPr marL="0" indent="0">
              <a:buNone/>
            </a:pPr>
            <a:r>
              <a:rPr lang="en-US" sz="21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Manages the flow of the conversation, ensuring the chatbot can handle multi-turn dialogues</a:t>
            </a:r>
            <a:r>
              <a:rPr lang="en-US" sz="2100" dirty="0"/>
              <a:t>.</a:t>
            </a:r>
          </a:p>
          <a:p>
            <a:r>
              <a:rPr lang="en-US" sz="2300" b="1" dirty="0">
                <a:latin typeface="Times New Roman" panose="02020603050405020304" pitchFamily="18" charset="0"/>
                <a:cs typeface="Times New Roman" panose="02020603050405020304" pitchFamily="18" charset="0"/>
              </a:rPr>
              <a:t>Knowledge Base Integration Module:</a:t>
            </a:r>
          </a:p>
          <a:p>
            <a:pPr marL="0" indent="0">
              <a:buNone/>
            </a:pPr>
            <a:r>
              <a:rPr lang="en-US" sz="21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Gives the chatbot access to a database of information to answer questions accurately.</a:t>
            </a:r>
          </a:p>
          <a:p>
            <a:r>
              <a:rPr lang="en-US" sz="2300" b="1" dirty="0">
                <a:latin typeface="Times New Roman" panose="02020603050405020304" pitchFamily="18" charset="0"/>
                <a:cs typeface="Times New Roman" panose="02020603050405020304" pitchFamily="18" charset="0"/>
              </a:rPr>
              <a:t>Sentiment Analysis Module:</a:t>
            </a:r>
          </a:p>
          <a:p>
            <a:pPr marL="0" indent="0">
              <a:buNone/>
            </a:pPr>
            <a:r>
              <a:rPr lang="en-US" sz="21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Detects the emotional tone of the user’s input to adjust the chatbot's response</a:t>
            </a:r>
            <a:r>
              <a:rPr lang="en-US" sz="2400" dirty="0">
                <a:latin typeface="Times New Roman" panose="02020603050405020304" pitchFamily="18" charset="0"/>
                <a:cs typeface="Times New Roman" panose="02020603050405020304" pitchFamily="18" charset="0"/>
              </a:rPr>
              <a:t>.</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pPr>
              <a:buFont typeface="Wingdings" panose="05000000000000000000" pitchFamily="2" charset="2"/>
              <a:buChar char="Ø"/>
            </a:pPr>
            <a:r>
              <a:rPr lang="en-GB" sz="1600" b="1" dirty="0"/>
              <a:t>NLP (Natural Language Processing)</a:t>
            </a:r>
            <a:r>
              <a:rPr lang="en-GB" sz="1600" dirty="0"/>
              <a:t> is a vital component of a self-learning bot that allows it to understand and generate human language. It employs various techniques for text analysis, such as tokenization and entity recognition, enabling the bot to interpret user inputs accurately. By utilizing NLP, the bot can engage users in meaningful conversations, offering relevant and personalized responses</a:t>
            </a:r>
            <a:r>
              <a:rPr lang="en-GB" sz="1600"/>
              <a:t>. </a:t>
            </a:r>
          </a:p>
          <a:p>
            <a:pPr>
              <a:buFont typeface="Wingdings" panose="05000000000000000000" pitchFamily="2" charset="2"/>
              <a:buChar char="Ø"/>
            </a:pPr>
            <a:r>
              <a:rPr lang="en-GB" sz="1600"/>
              <a:t>Moreover</a:t>
            </a:r>
            <a:r>
              <a:rPr lang="en-GB" sz="1600" dirty="0"/>
              <a:t>, NLP techniques continuously adapt based on user interactions, enhancing the bot's ability to respond appropriately over time, which improves the overall user.</a:t>
            </a:r>
          </a:p>
          <a:p>
            <a:pPr>
              <a:buFont typeface="Wingdings" panose="05000000000000000000" pitchFamily="2" charset="2"/>
              <a:buChar char="Ø"/>
            </a:pPr>
            <a:endParaRPr lang="en-GB" sz="1600" dirty="0"/>
          </a:p>
          <a:p>
            <a:pPr>
              <a:buFont typeface="Wingdings" panose="05000000000000000000" pitchFamily="2" charset="2"/>
              <a:buChar char="Ø"/>
            </a:pPr>
            <a:r>
              <a:rPr lang="en-GB" sz="1600" b="1" dirty="0"/>
              <a:t>Python</a:t>
            </a:r>
            <a:r>
              <a:rPr lang="en-GB" sz="1600" dirty="0"/>
              <a:t> is the primary programming language used for developing the self-learning bot, chosen for its simplicity and extensive libraries. Key libraries include </a:t>
            </a:r>
            <a:r>
              <a:rPr lang="en-GB" sz="1600" b="1" dirty="0"/>
              <a:t>NLTK</a:t>
            </a:r>
            <a:r>
              <a:rPr lang="en-GB" sz="1600" dirty="0"/>
              <a:t>, which facilitates essential text processing tasks, and </a:t>
            </a:r>
            <a:r>
              <a:rPr lang="en-GB" sz="1600" b="1" dirty="0"/>
              <a:t>Multinomial Naive Bayes</a:t>
            </a:r>
            <a:r>
              <a:rPr lang="en-GB" sz="1600" dirty="0"/>
              <a:t>, a machine learning algorithm that efficiently classifies user inputs based on training data. The </a:t>
            </a:r>
            <a:r>
              <a:rPr lang="en-GB" sz="1600" b="1" dirty="0"/>
              <a:t>TF-IDF</a:t>
            </a:r>
            <a:r>
              <a:rPr lang="en-GB" sz="1600" dirty="0"/>
              <a:t> (Term Frequency-Inverse Document Frequency) technique is utilized to evaluate the importance of words in user queries, improving the bot's understanding of context and relevance. Additionally, </a:t>
            </a:r>
            <a:r>
              <a:rPr lang="en-GB" sz="1600" b="1" dirty="0" err="1"/>
              <a:t>Streamlit</a:t>
            </a:r>
            <a:r>
              <a:rPr lang="en-GB" sz="1600" dirty="0"/>
              <a:t> provides an interactive web interface for users to engage with the bot, making it easy to visualize interactions and results. The integration of a </a:t>
            </a:r>
            <a:r>
              <a:rPr lang="en-GB" sz="1600" b="1" dirty="0"/>
              <a:t>Pipeline</a:t>
            </a:r>
            <a:r>
              <a:rPr lang="en-GB" sz="1600" dirty="0"/>
              <a:t> streamlines the workflow, allowing for seamless processing of data through various stages, from </a:t>
            </a:r>
            <a:r>
              <a:rPr lang="en-GB" sz="1600" dirty="0" err="1"/>
              <a:t>preprocessing</a:t>
            </a:r>
            <a:r>
              <a:rPr lang="en-GB" sz="1600" dirty="0"/>
              <a:t> to classification, ensuring the bot operates efficiently and effectively.</a:t>
            </a:r>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384</TotalTime>
  <Words>1249</Words>
  <Application>Microsoft Office PowerPoint</Application>
  <PresentationFormat>Widescreen</PresentationFormat>
  <Paragraphs>102</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Cambria</vt:lpstr>
      <vt:lpstr>Times New Roman</vt:lpstr>
      <vt:lpstr>Verdana</vt:lpstr>
      <vt:lpstr>Wingdings</vt:lpstr>
      <vt:lpstr>Bioinformatics</vt:lpstr>
      <vt:lpstr>A SELF LEARNING BOT</vt:lpstr>
      <vt:lpstr>Introduction</vt:lpstr>
      <vt:lpstr>Literature Review</vt:lpstr>
      <vt:lpstr>Existing method Drawback</vt:lpstr>
      <vt:lpstr>PowerPoint Presentation</vt:lpstr>
      <vt:lpstr>Proposed Method</vt:lpstr>
      <vt:lpstr>Objectives</vt:lpstr>
      <vt:lpstr>Methodology/Modules</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Shushma Reddy</cp:lastModifiedBy>
  <cp:revision>26</cp:revision>
  <dcterms:created xsi:type="dcterms:W3CDTF">2023-03-16T03:26:27Z</dcterms:created>
  <dcterms:modified xsi:type="dcterms:W3CDTF">2025-01-18T16:32:19Z</dcterms:modified>
</cp:coreProperties>
</file>