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6" r:id="rId5"/>
    <p:sldId id="259" r:id="rId6"/>
    <p:sldId id="260" r:id="rId7"/>
    <p:sldId id="261" r:id="rId8"/>
    <p:sldId id="279" r:id="rId9"/>
    <p:sldId id="280" r:id="rId10"/>
    <p:sldId id="281" r:id="rId11"/>
    <p:sldId id="282" r:id="rId12"/>
    <p:sldId id="262" r:id="rId13"/>
    <p:sldId id="263" r:id="rId14"/>
    <p:sldId id="264" r:id="rId15"/>
    <p:sldId id="278" r:id="rId16"/>
    <p:sldId id="277"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apacity.com/learn/ai-chatbots/nlp-ai-chatbo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A SELF LEARNING BOT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600" dirty="0">
                <a:latin typeface="Cambria" panose="02040503050406030204" pitchFamily="18" charset="0"/>
                <a:ea typeface="Cambria" panose="02040503050406030204" pitchFamily="18" charset="0"/>
              </a:rPr>
              <a:t>Batch Number: 19</a:t>
            </a:r>
            <a:endParaRPr sz="1600"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39747416"/>
              </p:ext>
            </p:extLst>
          </p:nvPr>
        </p:nvGraphicFramePr>
        <p:xfrm>
          <a:off x="530760" y="2599730"/>
          <a:ext cx="5418675" cy="2296491"/>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40222">
                <a:tc>
                  <a:txBody>
                    <a:bodyPr/>
                    <a:lstStyle/>
                    <a:p>
                      <a:pPr marL="0" marR="0" lvl="1" indent="0" algn="ctr" rtl="0">
                        <a:spcBef>
                          <a:spcPts val="0"/>
                        </a:spcBef>
                        <a:spcAft>
                          <a:spcPts val="0"/>
                        </a:spcAft>
                        <a:buNone/>
                      </a:pPr>
                      <a:r>
                        <a:rPr lang="en-GB" sz="1600" b="1" u="none" strike="noStrike" cap="none" dirty="0">
                          <a:solidFill>
                            <a:srgbClr val="17365D"/>
                          </a:solidFill>
                        </a:rPr>
                        <a:t>Roll Number</a:t>
                      </a:r>
                      <a:endParaRPr sz="16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b="1" u="none" strike="noStrike" cap="none" dirty="0">
                          <a:solidFill>
                            <a:srgbClr val="17365D"/>
                          </a:solidFill>
                        </a:rPr>
                        <a:t>Student Name</a:t>
                      </a:r>
                      <a:endParaRPr sz="16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40222">
                <a:tc>
                  <a:txBody>
                    <a:bodyPr/>
                    <a:lstStyle/>
                    <a:p>
                      <a:pPr marL="0" marR="0" lvl="0" indent="0" algn="ctr" rtl="0">
                        <a:spcBef>
                          <a:spcPts val="0"/>
                        </a:spcBef>
                        <a:spcAft>
                          <a:spcPts val="0"/>
                        </a:spcAft>
                        <a:buFont typeface="+mj-lt"/>
                        <a:buNone/>
                      </a:pPr>
                      <a:r>
                        <a:rPr lang="en-IN" sz="1600" u="none" strike="noStrike" cap="none" dirty="0"/>
                        <a:t>20211CST0015</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u="none" strike="noStrike" cap="none" dirty="0"/>
                        <a:t>T MOUNIKA</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595381">
                <a:tc>
                  <a:txBody>
                    <a:bodyPr/>
                    <a:lstStyle/>
                    <a:p>
                      <a:pPr marL="0" marR="0" lvl="0" indent="0" algn="ctr" rtl="0">
                        <a:spcBef>
                          <a:spcPts val="0"/>
                        </a:spcBef>
                        <a:spcAft>
                          <a:spcPts val="0"/>
                        </a:spcAft>
                        <a:buNone/>
                      </a:pPr>
                      <a:r>
                        <a:rPr lang="en-IN" sz="1600" u="none" strike="noStrike" cap="none" dirty="0"/>
                        <a:t>20211CST0022</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u="none" strike="noStrike" cap="none" dirty="0"/>
                        <a:t>K YUVA SAHITHYA PREETHI</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40222">
                <a:tc>
                  <a:txBody>
                    <a:bodyPr/>
                    <a:lstStyle/>
                    <a:p>
                      <a:pPr marL="0" marR="0" lvl="0" indent="0" algn="ctr" rtl="0">
                        <a:spcBef>
                          <a:spcPts val="0"/>
                        </a:spcBef>
                        <a:spcAft>
                          <a:spcPts val="0"/>
                        </a:spcAft>
                        <a:buNone/>
                      </a:pPr>
                      <a:r>
                        <a:rPr lang="en-IN" sz="1600" u="none" strike="noStrike" cap="none" dirty="0"/>
                        <a:t>20211CST0090</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u="none" strike="noStrike" cap="none" dirty="0"/>
                        <a:t>NISBA KOUSAR</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40222">
                <a:tc>
                  <a:txBody>
                    <a:bodyPr/>
                    <a:lstStyle/>
                    <a:p>
                      <a:pPr marL="0" marR="0" lvl="0" indent="0" algn="ctr" rtl="0">
                        <a:spcBef>
                          <a:spcPts val="0"/>
                        </a:spcBef>
                        <a:spcAft>
                          <a:spcPts val="0"/>
                        </a:spcAft>
                        <a:buNone/>
                      </a:pPr>
                      <a:r>
                        <a:rPr lang="en-IN" sz="1600" u="none" strike="noStrike" cap="none" dirty="0"/>
                        <a:t>20211CST0078</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u="none" strike="noStrike" cap="none" dirty="0"/>
                        <a:t>V R SHUSHMA REDDY</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40222">
                <a:tc>
                  <a:txBody>
                    <a:bodyPr/>
                    <a:lstStyle/>
                    <a:p>
                      <a:pPr marL="0" marR="0" lvl="0" indent="0" algn="ctr" rtl="0">
                        <a:spcBef>
                          <a:spcPts val="0"/>
                        </a:spcBef>
                        <a:spcAft>
                          <a:spcPts val="0"/>
                        </a:spcAft>
                        <a:buNone/>
                      </a:pP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Saira Banu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Atham</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 (viva-voce)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TECHNOLOGY (AI-ML)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SAIRA BHANU ATHAM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 MANJULA H M</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E91E-51DF-5B38-0CFF-3C86E07CB4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333448-D5BC-417E-C423-A82E1950E5B2}"/>
              </a:ext>
            </a:extLst>
          </p:cNvPr>
          <p:cNvSpPr>
            <a:spLocks noGrp="1"/>
          </p:cNvSpPr>
          <p:nvPr>
            <p:ph idx="1"/>
          </p:nvPr>
        </p:nvSpPr>
        <p:spPr/>
        <p:txBody>
          <a:bodyPr>
            <a:normAutofit/>
          </a:bodyPr>
          <a:lstStyle/>
          <a:p>
            <a:pPr marL="400050" lvl="1" indent="-400050">
              <a:buNone/>
            </a:pPr>
            <a:r>
              <a:rPr lang="en-US" sz="2400" b="1" dirty="0">
                <a:latin typeface="Times New Roman" panose="02020603050405020304" pitchFamily="18" charset="0"/>
                <a:cs typeface="Times New Roman" pitchFamily="18" charset="0"/>
              </a:rPr>
              <a:t>4. Implementation Details</a:t>
            </a:r>
          </a:p>
          <a:p>
            <a:pPr marL="400050" lvl="1" indent="-400050">
              <a:buFont typeface="Arial" pitchFamily="34" charset="0"/>
              <a:buChar char="•"/>
            </a:pPr>
            <a:r>
              <a:rPr lang="en-IN" sz="2400" dirty="0">
                <a:latin typeface="Times New Roman" panose="02020603050405020304" pitchFamily="18" charset="0"/>
                <a:cs typeface="Times New Roman" pitchFamily="18" charset="0"/>
              </a:rPr>
              <a:t>Programming Languages &amp; Frameworks: Python, TensorFlow , </a:t>
            </a:r>
            <a:r>
              <a:rPr lang="en-IN" sz="2400" dirty="0" err="1">
                <a:latin typeface="Times New Roman" panose="02020603050405020304" pitchFamily="18" charset="0"/>
                <a:cs typeface="Times New Roman" pitchFamily="18" charset="0"/>
              </a:rPr>
              <a:t>PyTorch</a:t>
            </a:r>
            <a:r>
              <a:rPr lang="en-IN" sz="2400" dirty="0">
                <a:latin typeface="Times New Roman" panose="02020603050405020304" pitchFamily="18" charset="0"/>
                <a:cs typeface="Times New Roman" pitchFamily="18" charset="0"/>
              </a:rPr>
              <a:t>, NLTK,  </a:t>
            </a:r>
            <a:r>
              <a:rPr lang="en-IN" sz="2400" dirty="0" err="1">
                <a:latin typeface="Times New Roman" panose="02020603050405020304" pitchFamily="18" charset="0"/>
                <a:cs typeface="Times New Roman" pitchFamily="18" charset="0"/>
              </a:rPr>
              <a:t>spaCy</a:t>
            </a:r>
            <a:endParaRPr lang="en-IN" sz="2400" dirty="0">
              <a:latin typeface="Times New Roman" panose="02020603050405020304" pitchFamily="18" charset="0"/>
              <a:cs typeface="Times New Roman" pitchFamily="18" charset="0"/>
            </a:endParaRPr>
          </a:p>
          <a:p>
            <a:pPr marL="400050" lvl="1" indent="-400050">
              <a:buFont typeface="Arial" pitchFamily="34" charset="0"/>
              <a:buChar char="•"/>
            </a:pPr>
            <a:r>
              <a:rPr lang="en-US" sz="2400" dirty="0">
                <a:latin typeface="Times New Roman" panose="02020603050405020304" pitchFamily="18" charset="0"/>
                <a:cs typeface="Times New Roman" pitchFamily="18" charset="0"/>
              </a:rPr>
              <a:t>API Integrations:</a:t>
            </a:r>
            <a:r>
              <a:rPr lang="en-IN" sz="2400" dirty="0">
                <a:latin typeface="Times New Roman" panose="02020603050405020304" pitchFamily="18" charset="0"/>
                <a:cs typeface="Times New Roman" pitchFamily="18" charset="0"/>
              </a:rPr>
              <a:t> The bot integrates with APIs for weather data, news feeds, and other external services.</a:t>
            </a:r>
            <a:endParaRPr lang="en-US" sz="2400" dirty="0">
              <a:latin typeface="Times New Roman" pitchFamily="18" charset="0"/>
              <a:cs typeface="Times New Roman" pitchFamily="18" charset="0"/>
            </a:endParaRPr>
          </a:p>
          <a:p>
            <a:pPr marL="400050" lvl="1" indent="-400050">
              <a:buFont typeface="Arial" pitchFamily="34" charset="0"/>
              <a:buChar char="•"/>
            </a:pPr>
            <a:r>
              <a:rPr lang="en-US" sz="2400" dirty="0">
                <a:latin typeface="Times New Roman" pitchFamily="18" charset="0"/>
                <a:cs typeface="Times New Roman" pitchFamily="18" charset="0"/>
              </a:rPr>
              <a:t>Database :</a:t>
            </a:r>
            <a:r>
              <a:rPr lang="en-IN" sz="2400" dirty="0">
                <a:latin typeface="Times New Roman" panose="02020603050405020304" pitchFamily="18" charset="0"/>
                <a:cs typeface="Times New Roman" pitchFamily="18" charset="0"/>
              </a:rPr>
              <a:t> A relational database  (</a:t>
            </a:r>
            <a:r>
              <a:rPr lang="en-IN" sz="2400" dirty="0" err="1">
                <a:latin typeface="Times New Roman" panose="02020603050405020304" pitchFamily="18" charset="0"/>
                <a:cs typeface="Times New Roman" pitchFamily="18" charset="0"/>
              </a:rPr>
              <a:t>e.g.Postgre</a:t>
            </a:r>
            <a:r>
              <a:rPr lang="en-IN" sz="2400" dirty="0">
                <a:latin typeface="Times New Roman" panose="02020603050405020304" pitchFamily="18" charset="0"/>
                <a:cs typeface="Times New Roman" pitchFamily="18" charset="0"/>
              </a:rPr>
              <a:t> SQL) is used to store user data, model parameters, and system logs.</a:t>
            </a:r>
          </a:p>
          <a:p>
            <a:pPr marL="0" lvl="1" indent="0">
              <a:buNone/>
            </a:pPr>
            <a:endParaRPr lang="en-US" sz="2400" b="1" dirty="0">
              <a:latin typeface="Times New Roman" panose="02020603050405020304" pitchFamily="18" charset="0"/>
              <a:cs typeface="Times New Roman" pitchFamily="18" charset="0"/>
            </a:endParaRPr>
          </a:p>
          <a:p>
            <a:pPr marL="400050" lvl="1" indent="-400050">
              <a:buNone/>
            </a:pPr>
            <a:r>
              <a:rPr lang="en-US" sz="2400" b="1" dirty="0">
                <a:latin typeface="Times New Roman" panose="02020603050405020304" pitchFamily="18" charset="0"/>
                <a:cs typeface="Times New Roman" pitchFamily="18" charset="0"/>
              </a:rPr>
              <a:t>5. System Workflow</a:t>
            </a:r>
          </a:p>
          <a:p>
            <a:pPr marL="400050" lvl="1" indent="-400050">
              <a:buFont typeface="Arial" pitchFamily="34" charset="0"/>
              <a:buChar char="•"/>
            </a:pPr>
            <a:r>
              <a:rPr lang="en-US" sz="2400" dirty="0">
                <a:latin typeface="Times New Roman" pitchFamily="18" charset="0"/>
                <a:cs typeface="Times New Roman" pitchFamily="18" charset="0"/>
              </a:rPr>
              <a:t>User Input</a:t>
            </a:r>
          </a:p>
          <a:p>
            <a:pPr marL="400050" lvl="1" indent="-400050">
              <a:buFont typeface="Arial" pitchFamily="34" charset="0"/>
              <a:buChar char="•"/>
            </a:pPr>
            <a:r>
              <a:rPr lang="en-US" sz="2400" dirty="0">
                <a:latin typeface="Times New Roman" pitchFamily="18" charset="0"/>
                <a:cs typeface="Times New Roman" pitchFamily="18" charset="0"/>
              </a:rPr>
              <a:t>Input Processing</a:t>
            </a:r>
          </a:p>
          <a:p>
            <a:pPr marL="0" indent="0">
              <a:buNone/>
            </a:pPr>
            <a:endParaRPr lang="en-IN" dirty="0"/>
          </a:p>
        </p:txBody>
      </p:sp>
    </p:spTree>
    <p:extLst>
      <p:ext uri="{BB962C8B-B14F-4D97-AF65-F5344CB8AC3E}">
        <p14:creationId xmlns:p14="http://schemas.microsoft.com/office/powerpoint/2010/main" val="395118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1738-7A95-2306-629E-12F8CB78C99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A467FC-908A-D026-0F2D-3038DDDCA0D7}"/>
              </a:ext>
            </a:extLst>
          </p:cNvPr>
          <p:cNvSpPr>
            <a:spLocks noGrp="1"/>
          </p:cNvSpPr>
          <p:nvPr>
            <p:ph idx="1"/>
          </p:nvPr>
        </p:nvSpPr>
        <p:spPr/>
        <p:txBody>
          <a:bodyPr>
            <a:normAutofit lnSpcReduction="10000"/>
          </a:bodyPr>
          <a:lstStyle/>
          <a:p>
            <a:pPr marL="400050" lvl="1" indent="-400050">
              <a:buFont typeface="Arial" pitchFamily="34" charset="0"/>
              <a:buChar char="•"/>
            </a:pPr>
            <a:r>
              <a:rPr lang="en-US" sz="2400" dirty="0">
                <a:latin typeface="Times New Roman" pitchFamily="18" charset="0"/>
                <a:cs typeface="Times New Roman" pitchFamily="18" charset="0"/>
              </a:rPr>
              <a:t>Decision-making</a:t>
            </a:r>
          </a:p>
          <a:p>
            <a:pPr marL="400050" lvl="1" indent="-400050">
              <a:buFont typeface="Arial" pitchFamily="34" charset="0"/>
              <a:buChar char="•"/>
            </a:pPr>
            <a:r>
              <a:rPr lang="en-US" sz="2400" dirty="0">
                <a:latin typeface="Times New Roman" pitchFamily="18" charset="0"/>
                <a:cs typeface="Times New Roman" pitchFamily="18" charset="0"/>
              </a:rPr>
              <a:t>Response Generation</a:t>
            </a:r>
          </a:p>
          <a:p>
            <a:pPr marL="400050" lvl="1" indent="-400050">
              <a:buFont typeface="Arial" pitchFamily="34" charset="0"/>
              <a:buChar char="•"/>
            </a:pPr>
            <a:r>
              <a:rPr lang="en-US" sz="2400" dirty="0">
                <a:latin typeface="Times New Roman" pitchFamily="18" charset="0"/>
                <a:cs typeface="Times New Roman" pitchFamily="18" charset="0"/>
              </a:rPr>
              <a:t>Response Delivery</a:t>
            </a:r>
          </a:p>
          <a:p>
            <a:pPr marL="342900" lvl="1" indent="-342900">
              <a:buNone/>
            </a:pPr>
            <a:endParaRPr lang="en-US" sz="2400" b="1" dirty="0">
              <a:latin typeface="Times New Roman" pitchFamily="18" charset="0"/>
              <a:cs typeface="Times New Roman" pitchFamily="18" charset="0"/>
            </a:endParaRPr>
          </a:p>
          <a:p>
            <a:pPr marL="342900" lvl="1" indent="-342900">
              <a:buNone/>
            </a:pPr>
            <a:r>
              <a:rPr lang="en-US" sz="2400" b="1" dirty="0">
                <a:latin typeface="Times New Roman" pitchFamily="18" charset="0"/>
                <a:cs typeface="Times New Roman" pitchFamily="18" charset="0"/>
              </a:rPr>
              <a:t>6. Challenges &amp; Solutions</a:t>
            </a:r>
            <a:endParaRPr lang="en-US" sz="2400" dirty="0">
              <a:latin typeface="Times New Roman" pitchFamily="18" charset="0"/>
              <a:cs typeface="Times New Roman" pitchFamily="18" charset="0"/>
            </a:endParaRPr>
          </a:p>
          <a:p>
            <a:pPr marL="342900" lvl="2" indent="-342900"/>
            <a:r>
              <a:rPr lang="en-IN" sz="2400" dirty="0">
                <a:latin typeface="Times New Roman" pitchFamily="18" charset="0"/>
                <a:cs typeface="Times New Roman" pitchFamily="18" charset="0"/>
              </a:rPr>
              <a:t>Technical Challenges</a:t>
            </a:r>
            <a:endParaRPr lang="en-US" sz="2400" dirty="0">
              <a:latin typeface="Times New Roman" pitchFamily="18" charset="0"/>
              <a:cs typeface="Times New Roman" pitchFamily="18" charset="0"/>
            </a:endParaRPr>
          </a:p>
          <a:p>
            <a:pPr marL="342900" lvl="2" indent="-342900"/>
            <a:r>
              <a:rPr lang="en-IN" sz="2400" dirty="0">
                <a:latin typeface="Times New Roman" pitchFamily="18" charset="0"/>
                <a:cs typeface="Times New Roman" pitchFamily="18" charset="0"/>
              </a:rPr>
              <a:t>Solutions</a:t>
            </a:r>
          </a:p>
          <a:p>
            <a:pPr marL="342900" lvl="2" indent="-342900"/>
            <a:endParaRPr lang="en-US" sz="2400" dirty="0">
              <a:latin typeface="Times New Roman" pitchFamily="18" charset="0"/>
              <a:cs typeface="Times New Roman" pitchFamily="18" charset="0"/>
            </a:endParaRPr>
          </a:p>
          <a:p>
            <a:pPr marL="342900" lvl="1" indent="-342900">
              <a:buNone/>
            </a:pPr>
            <a:r>
              <a:rPr lang="en-US" sz="2400" b="1" dirty="0">
                <a:latin typeface="Times New Roman" pitchFamily="18" charset="0"/>
                <a:cs typeface="Times New Roman" pitchFamily="18" charset="0"/>
              </a:rPr>
              <a:t>7. Testing and Evaluation</a:t>
            </a:r>
          </a:p>
          <a:p>
            <a:pPr marL="342900" lvl="1" indent="-342900">
              <a:buFont typeface="Arial" pitchFamily="34" charset="0"/>
              <a:buChar char="•"/>
            </a:pPr>
            <a:r>
              <a:rPr lang="en-US" sz="2400" dirty="0">
                <a:latin typeface="Times New Roman" pitchFamily="18" charset="0"/>
                <a:cs typeface="Times New Roman" pitchFamily="18" charset="0"/>
              </a:rPr>
              <a:t>Testing Methodology</a:t>
            </a:r>
          </a:p>
          <a:p>
            <a:pPr marL="342900" lvl="1" indent="-342900">
              <a:buFont typeface="Arial" pitchFamily="34" charset="0"/>
              <a:buChar char="•"/>
            </a:pPr>
            <a:r>
              <a:rPr lang="en-IN" sz="2400" dirty="0">
                <a:latin typeface="Times New Roman" pitchFamily="18" charset="0"/>
                <a:cs typeface="Times New Roman" pitchFamily="18" charset="0"/>
              </a:rPr>
              <a:t>Evaluation Metrics</a:t>
            </a:r>
            <a:endParaRPr lang="en-US" sz="2400" dirty="0">
              <a:latin typeface="Times New Roman" pitchFamily="18" charset="0"/>
              <a:cs typeface="Times New Roman" pitchFamily="18" charset="0"/>
            </a:endParaRPr>
          </a:p>
          <a:p>
            <a:pPr marL="342900" lvl="1" indent="-342900">
              <a:buFont typeface="Arial" pitchFamily="34" charset="0"/>
              <a:buChar char="•"/>
            </a:pPr>
            <a:r>
              <a:rPr lang="en-US" sz="2400" dirty="0">
                <a:latin typeface="Times New Roman" pitchFamily="18" charset="0"/>
                <a:cs typeface="Times New Roman" pitchFamily="18" charset="0"/>
              </a:rPr>
              <a:t>Performance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39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B57F7839-94FC-3B0E-95E1-BB7FFD3206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985" y="1187238"/>
            <a:ext cx="6797629" cy="4884843"/>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4" name="Content Placeholder 3">
            <a:extLst>
              <a:ext uri="{FF2B5EF4-FFF2-40B4-BE49-F238E27FC236}">
                <a16:creationId xmlns:a16="http://schemas.microsoft.com/office/drawing/2014/main" id="{470BC500-C0F6-C568-0336-9E42B65E8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025" y="1247775"/>
            <a:ext cx="9353550" cy="4743450"/>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1"/>
          <p:cNvSpPr>
            <a:spLocks noGrp="1" noChangeArrowheads="1"/>
          </p:cNvSpPr>
          <p:nvPr>
            <p:ph idx="1"/>
          </p:nvPr>
        </p:nvSpPr>
        <p:spPr bwMode="auto">
          <a:xfrm>
            <a:off x="812800" y="3434833"/>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7" name="Rectangle 6"/>
          <p:cNvSpPr/>
          <p:nvPr/>
        </p:nvSpPr>
        <p:spPr>
          <a:xfrm>
            <a:off x="802640" y="1102360"/>
            <a:ext cx="9855200" cy="5170646"/>
          </a:xfrm>
          <a:prstGeom prst="rect">
            <a:avLst/>
          </a:prstGeom>
        </p:spPr>
        <p:txBody>
          <a:bodyPr wrap="square">
            <a:spAutoFit/>
          </a:bodyPr>
          <a:lstStyle/>
          <a:p>
            <a:pPr marL="342900" lvl="0" indent="-342900" algn="just"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Self-learning chatbots represent a major breakthrough in technology, enabling more natural and engaging conversations with users. Their ability to understand and respond to human language significantly enhances the overall user experience.</a:t>
            </a:r>
          </a:p>
          <a:p>
            <a:pPr marL="342900" lvl="0" indent="-342900" algn="just"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By leveraging Natural Language Processing (NLP) and advanced algorithms, these chatbots can continuously learn from interactions and adapt to changing user needs. This adaptability makes them powerful tools for businesses looking to improve customer service and support.</a:t>
            </a:r>
          </a:p>
          <a:p>
            <a:pPr marL="342900" lvl="0" indent="-342900" algn="just"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As technology continues to evolve, self-learning chatbots will play an increasingly important role in various industries. Their capacity to provide personalized assistance and efficient solutions will transform how organizations connect with their customers.</a:t>
            </a:r>
          </a:p>
          <a:p>
            <a:pPr marL="342900" lvl="0" indent="-342900" eaLnBrk="0" fontAlgn="base" hangingPunct="0">
              <a:spcBef>
                <a:spcPct val="0"/>
              </a:spcBef>
              <a:spcAft>
                <a:spcPct val="0"/>
              </a:spcAf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Wingdings" panose="05000000000000000000" pitchFamily="2" charset="2"/>
              <a:buChar char="Ø"/>
            </a:pPr>
            <a:endParaRPr lang="en-US" altLang="en-US" dirty="0">
              <a:latin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085E-1AC2-69C5-9651-9B5BD6C23240}"/>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777CBFEA-C1FF-36C3-0AC2-02F4351BDA4E}"/>
              </a:ext>
            </a:extLst>
          </p:cNvPr>
          <p:cNvSpPr>
            <a:spLocks noGrp="1"/>
          </p:cNvSpPr>
          <p:nvPr>
            <p:ph idx="1"/>
          </p:nvPr>
        </p:nvSpPr>
        <p:spPr/>
        <p:txBody>
          <a:bodyPr>
            <a:normAutofit fontScale="92500" lnSpcReduction="10000"/>
          </a:bodyPr>
          <a:lstStyle/>
          <a:p>
            <a:pPr marL="0" indent="0" algn="just">
              <a:buNone/>
            </a:pPr>
            <a:r>
              <a:rPr lang="en-US" sz="1800"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Thosani</a:t>
            </a:r>
            <a:r>
              <a:rPr lang="en-US" dirty="0">
                <a:effectLst/>
                <a:latin typeface="Times New Roman" panose="02020603050405020304" pitchFamily="18" charset="0"/>
                <a:ea typeface="Times New Roman" panose="02020603050405020304" pitchFamily="18" charset="0"/>
              </a:rPr>
              <a:t>, Parth, Manas </a:t>
            </a:r>
            <a:r>
              <a:rPr lang="en-US" dirty="0" err="1">
                <a:effectLst/>
                <a:latin typeface="Times New Roman" panose="02020603050405020304" pitchFamily="18" charset="0"/>
                <a:ea typeface="Times New Roman" panose="02020603050405020304" pitchFamily="18" charset="0"/>
              </a:rPr>
              <a:t>Sinkar</a:t>
            </a:r>
            <a:r>
              <a:rPr lang="en-US" dirty="0">
                <a:effectLst/>
                <a:latin typeface="Times New Roman" panose="02020603050405020304" pitchFamily="18" charset="0"/>
                <a:ea typeface="Times New Roman" panose="02020603050405020304" pitchFamily="18" charset="0"/>
              </a:rPr>
              <a:t>, Jaydeep </a:t>
            </a:r>
            <a:r>
              <a:rPr lang="en-US" dirty="0" err="1">
                <a:effectLst/>
                <a:latin typeface="Times New Roman" panose="02020603050405020304" pitchFamily="18" charset="0"/>
                <a:ea typeface="Times New Roman" panose="02020603050405020304" pitchFamily="18" charset="0"/>
              </a:rPr>
              <a:t>Vaghasiya</a:t>
            </a:r>
            <a:r>
              <a:rPr lang="en-US" dirty="0">
                <a:effectLst/>
                <a:latin typeface="Times New Roman" panose="02020603050405020304" pitchFamily="18" charset="0"/>
                <a:ea typeface="Times New Roman" panose="02020603050405020304" pitchFamily="18" charset="0"/>
              </a:rPr>
              <a:t>, and Radha </a:t>
            </a:r>
            <a:r>
              <a:rPr lang="en-US" dirty="0" err="1">
                <a:effectLst/>
                <a:latin typeface="Times New Roman" panose="02020603050405020304" pitchFamily="18" charset="0"/>
                <a:ea typeface="Times New Roman" panose="02020603050405020304" pitchFamily="18" charset="0"/>
              </a:rPr>
              <a:t>Shankarmani</a:t>
            </a:r>
            <a:r>
              <a:rPr lang="en-US" dirty="0">
                <a:effectLst/>
                <a:latin typeface="Times New Roman" panose="02020603050405020304" pitchFamily="18" charset="0"/>
                <a:ea typeface="Times New Roman" panose="02020603050405020304" pitchFamily="18" charset="0"/>
              </a:rPr>
              <a:t>. "A self      </a:t>
            </a:r>
            <a:endParaRPr lang="en-IN" dirty="0">
              <a:effectLst/>
              <a:latin typeface="Times New Roman" panose="02020603050405020304" pitchFamily="18" charset="0"/>
              <a:ea typeface="Times New Roman" panose="02020603050405020304" pitchFamily="18" charset="0"/>
            </a:endParaRPr>
          </a:p>
          <a:p>
            <a:pPr marL="0" indent="0" algn="just">
              <a:buNone/>
            </a:pPr>
            <a:r>
              <a:rPr lang="en-US" dirty="0">
                <a:effectLst/>
                <a:latin typeface="Times New Roman" panose="02020603050405020304" pitchFamily="18" charset="0"/>
                <a:ea typeface="Times New Roman" panose="02020603050405020304" pitchFamily="18" charset="0"/>
              </a:rPr>
              <a:t>        learning chat-bot from user interactions and preference”  IEEE, 2020.</a:t>
            </a:r>
            <a:endParaRPr lang="en-IN" dirty="0">
              <a:effectLst/>
              <a:latin typeface="Times New Roman" panose="02020603050405020304" pitchFamily="18" charset="0"/>
              <a:ea typeface="Times New Roman" panose="02020603050405020304" pitchFamily="18" charset="0"/>
            </a:endParaRPr>
          </a:p>
          <a:p>
            <a:pPr marL="0" indent="0" algn="jus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0" indent="0" algn="just">
              <a:buNone/>
            </a:pPr>
            <a:r>
              <a:rPr lang="en-US" dirty="0">
                <a:effectLst/>
                <a:latin typeface="Times New Roman" panose="02020603050405020304" pitchFamily="18" charset="0"/>
                <a:ea typeface="Times New Roman" panose="02020603050405020304" pitchFamily="18" charset="0"/>
              </a:rPr>
              <a:t>[2]   G. Chandrasekar, S. A. Lenin, S. Rahul, C. Sanjay and R. Reshma, "Self Balancing </a:t>
            </a:r>
            <a:endParaRPr lang="en-IN" dirty="0">
              <a:effectLst/>
              <a:latin typeface="Times New Roman" panose="02020603050405020304" pitchFamily="18" charset="0"/>
              <a:ea typeface="Times New Roman" panose="02020603050405020304" pitchFamily="18" charset="0"/>
            </a:endParaRPr>
          </a:p>
          <a:p>
            <a:pPr marL="0" indent="0" algn="just">
              <a:buNone/>
            </a:pPr>
            <a:r>
              <a:rPr lang="en-US" dirty="0">
                <a:effectLst/>
                <a:latin typeface="Times New Roman" panose="02020603050405020304" pitchFamily="18" charset="0"/>
                <a:ea typeface="Times New Roman" panose="02020603050405020304" pitchFamily="18" charset="0"/>
              </a:rPr>
              <a:t>        Robot 1, December 2021.</a:t>
            </a:r>
            <a:endParaRPr lang="en-IN" dirty="0">
              <a:effectLst/>
              <a:latin typeface="Times New Roman" panose="02020603050405020304" pitchFamily="18" charset="0"/>
              <a:ea typeface="Times New Roman" panose="02020603050405020304" pitchFamily="18" charset="0"/>
            </a:endParaRPr>
          </a:p>
          <a:p>
            <a:pPr marL="100965" indent="0" algn="jus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0" indent="0">
              <a:buNone/>
            </a:pPr>
            <a:r>
              <a:rPr lang="en-IN" dirty="0">
                <a:effectLst/>
                <a:latin typeface="Times New Roman" panose="02020603050405020304" pitchFamily="18" charset="0"/>
                <a:ea typeface="Times New Roman" panose="02020603050405020304" pitchFamily="18" charset="0"/>
              </a:rPr>
              <a:t>[3]   Joshi, Aravind J. “Natural Language Processing.” </a:t>
            </a:r>
            <a:r>
              <a:rPr lang="en-IN" i="1" dirty="0">
                <a:effectLst/>
                <a:latin typeface="Times New Roman" panose="02020603050405020304" pitchFamily="18" charset="0"/>
                <a:ea typeface="Times New Roman" panose="02020603050405020304" pitchFamily="18" charset="0"/>
              </a:rPr>
              <a:t>Science</a:t>
            </a:r>
            <a:r>
              <a:rPr lang="en-IN" dirty="0">
                <a:effectLst/>
                <a:latin typeface="Times New Roman" panose="02020603050405020304" pitchFamily="18" charset="0"/>
                <a:ea typeface="Times New Roman" panose="02020603050405020304" pitchFamily="18" charset="0"/>
              </a:rPr>
              <a:t> 253, 1991         </a:t>
            </a:r>
          </a:p>
          <a:p>
            <a:pPr marL="100965" indent="0" algn="just">
              <a:buNone/>
            </a:pPr>
            <a:r>
              <a:rPr lang="en-IN" dirty="0">
                <a:effectLst/>
                <a:latin typeface="Times New Roman" panose="02020603050405020304" pitchFamily="18" charset="0"/>
                <a:ea typeface="Times New Roman" panose="02020603050405020304" pitchFamily="18" charset="0"/>
              </a:rPr>
              <a:t> </a:t>
            </a:r>
          </a:p>
          <a:p>
            <a:pPr marL="0" indent="0" algn="just">
              <a:buNone/>
            </a:pPr>
            <a:r>
              <a:rPr lang="en-US" dirty="0">
                <a:effectLst/>
                <a:latin typeface="Times New Roman" panose="02020603050405020304" pitchFamily="18" charset="0"/>
                <a:ea typeface="Times New Roman" panose="02020603050405020304" pitchFamily="18" charset="0"/>
              </a:rPr>
              <a:t>[4]   Yildiz, Sibel. "Artificial intelligence based e-commerce types and consumer     </a:t>
            </a:r>
          </a:p>
          <a:p>
            <a:pPr marL="0" indent="0" algn="just">
              <a:buNone/>
            </a:pPr>
            <a:r>
              <a:rPr lang="en-US" dirty="0">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behaviours</a:t>
            </a:r>
            <a:r>
              <a:rPr lang="en-US" dirty="0">
                <a:effectLst/>
                <a:latin typeface="Times New Roman" panose="02020603050405020304" pitchFamily="18" charset="0"/>
                <a:ea typeface="Times New Roman" panose="02020603050405020304" pitchFamily="18" charset="0"/>
              </a:rPr>
              <a:t>."  Master's thesis, </a:t>
            </a:r>
            <a:r>
              <a:rPr lang="en-US" dirty="0" err="1">
                <a:effectLst/>
                <a:latin typeface="Times New Roman" panose="02020603050405020304" pitchFamily="18" charset="0"/>
                <a:ea typeface="Times New Roman" panose="02020603050405020304" pitchFamily="18" charset="0"/>
              </a:rPr>
              <a:t>Sosyal</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Bilimler</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Enstitüsü</a:t>
            </a:r>
            <a:r>
              <a:rPr lang="en-US" dirty="0">
                <a:effectLst/>
                <a:latin typeface="Times New Roman" panose="02020603050405020304" pitchFamily="18" charset="0"/>
                <a:ea typeface="Times New Roman" panose="02020603050405020304" pitchFamily="18" charset="0"/>
              </a:rPr>
              <a:t>, 2017.</a:t>
            </a:r>
            <a:endParaRPr lang="en-IN" dirty="0">
              <a:effectLst/>
              <a:latin typeface="Times New Roman" panose="02020603050405020304" pitchFamily="18" charset="0"/>
              <a:ea typeface="Times New Roman" panose="02020603050405020304" pitchFamily="18" charset="0"/>
            </a:endParaRPr>
          </a:p>
          <a:p>
            <a:pPr marL="0" indent="0" algn="jus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0" indent="0" algn="just">
              <a:buNone/>
            </a:pPr>
            <a:r>
              <a:rPr lang="en-US" dirty="0">
                <a:effectLst/>
                <a:latin typeface="Times New Roman" panose="02020603050405020304" pitchFamily="18" charset="0"/>
                <a:ea typeface="Times New Roman" panose="02020603050405020304" pitchFamily="18" charset="0"/>
              </a:rPr>
              <a:t>[5]   Lokman, Abbas </a:t>
            </a:r>
            <a:r>
              <a:rPr lang="en-US" dirty="0" err="1">
                <a:effectLst/>
                <a:latin typeface="Times New Roman" panose="02020603050405020304" pitchFamily="18" charset="0"/>
                <a:ea typeface="Times New Roman" panose="02020603050405020304" pitchFamily="18" charset="0"/>
              </a:rPr>
              <a:t>Saliimi</a:t>
            </a:r>
            <a:r>
              <a:rPr lang="en-US" dirty="0">
                <a:effectLst/>
                <a:latin typeface="Times New Roman" panose="02020603050405020304" pitchFamily="18" charset="0"/>
                <a:ea typeface="Times New Roman" panose="02020603050405020304" pitchFamily="18" charset="0"/>
              </a:rPr>
              <a:t>, and Mohamed </a:t>
            </a:r>
            <a:r>
              <a:rPr lang="en-US" dirty="0" err="1">
                <a:effectLst/>
                <a:latin typeface="Times New Roman" panose="02020603050405020304" pitchFamily="18" charset="0"/>
                <a:ea typeface="Times New Roman" panose="02020603050405020304" pitchFamily="18" charset="0"/>
              </a:rPr>
              <a:t>Ariff</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Ameedeen</a:t>
            </a:r>
            <a:r>
              <a:rPr lang="en-US" dirty="0">
                <a:effectLst/>
                <a:latin typeface="Times New Roman" panose="02020603050405020304" pitchFamily="18" charset="0"/>
                <a:ea typeface="Times New Roman" panose="02020603050405020304" pitchFamily="18" charset="0"/>
              </a:rPr>
              <a:t>. "Modern chatbot systems: A </a:t>
            </a:r>
            <a:endParaRPr lang="en-IN" dirty="0">
              <a:effectLst/>
              <a:latin typeface="Times New Roman" panose="02020603050405020304" pitchFamily="18" charset="0"/>
              <a:ea typeface="Times New Roman" panose="02020603050405020304" pitchFamily="18" charset="0"/>
            </a:endParaRPr>
          </a:p>
          <a:p>
            <a:pPr marL="0" indent="0" algn="just">
              <a:buNone/>
            </a:pPr>
            <a:r>
              <a:rPr lang="en-US" dirty="0">
                <a:effectLst/>
                <a:latin typeface="Times New Roman" panose="02020603050405020304" pitchFamily="18" charset="0"/>
                <a:ea typeface="Times New Roman" panose="02020603050405020304" pitchFamily="18" charset="0"/>
              </a:rPr>
              <a:t>       technical review” 2019.</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8515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96B9-B4F3-0EA0-5762-2F01B57BBDEC}"/>
              </a:ext>
            </a:extLst>
          </p:cNvPr>
          <p:cNvSpPr>
            <a:spLocks noGrp="1"/>
          </p:cNvSpPr>
          <p:nvPr>
            <p:ph type="title"/>
          </p:nvPr>
        </p:nvSpPr>
        <p:spPr/>
        <p:txBody>
          <a:bodyPr/>
          <a:lstStyle/>
          <a:p>
            <a:r>
              <a:rPr lang="en-IN" dirty="0"/>
              <a:t>Publication Details</a:t>
            </a:r>
          </a:p>
        </p:txBody>
      </p:sp>
      <p:sp>
        <p:nvSpPr>
          <p:cNvPr id="3" name="Content Placeholder 2">
            <a:extLst>
              <a:ext uri="{FF2B5EF4-FFF2-40B4-BE49-F238E27FC236}">
                <a16:creationId xmlns:a16="http://schemas.microsoft.com/office/drawing/2014/main" id="{CA3D0AA8-6F53-EB2E-53A3-6687D06DF456}"/>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A Self-Learning Bot</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 V R Shushma Reddy, T Mounika, K </a:t>
            </a:r>
            <a:r>
              <a:rPr lang="en-US" dirty="0" err="1">
                <a:latin typeface="Times New Roman" panose="02020603050405020304" pitchFamily="18" charset="0"/>
                <a:cs typeface="Times New Roman" panose="02020603050405020304" pitchFamily="18" charset="0"/>
              </a:rPr>
              <a:t>Yuva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Sahithya</a:t>
            </a:r>
            <a:r>
              <a:rPr lang="en-US" dirty="0">
                <a:latin typeface="Times New Roman" panose="02020603050405020304" pitchFamily="18" charset="0"/>
                <a:cs typeface="Times New Roman" panose="02020603050405020304" pitchFamily="18" charset="0"/>
              </a:rPr>
              <a:t> Preethi, Nisba </a:t>
            </a:r>
            <a:r>
              <a:rPr lang="en-US" dirty="0" err="1">
                <a:latin typeface="Times New Roman" panose="02020603050405020304" pitchFamily="18" charset="0"/>
                <a:cs typeface="Times New Roman" panose="02020603050405020304" pitchFamily="18" charset="0"/>
              </a:rPr>
              <a:t>Kousar</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Journal </a:t>
            </a:r>
            <a:r>
              <a:rPr lang="en-US" b="0" i="0" dirty="0">
                <a:solidFill>
                  <a:srgbClr val="111111"/>
                </a:solidFill>
                <a:effectLst/>
                <a:latin typeface="Times New Roman" panose="02020603050405020304" pitchFamily="18" charset="0"/>
                <a:cs typeface="Times New Roman" panose="02020603050405020304" pitchFamily="18" charset="0"/>
              </a:rPr>
              <a:t>International Journal of Research Publication and Reviews</a:t>
            </a:r>
            <a:r>
              <a:rPr lang="en-US" dirty="0">
                <a:latin typeface="Times New Roman" panose="02020603050405020304" pitchFamily="18" charset="0"/>
                <a:cs typeface="Times New Roman" panose="02020603050405020304" pitchFamily="18" charset="0"/>
              </a:rPr>
              <a:t> (IJRPR 2025)</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Volume/Issue</a:t>
            </a:r>
            <a:r>
              <a:rPr lang="en-US" dirty="0">
                <a:latin typeface="Times New Roman" panose="02020603050405020304" pitchFamily="18" charset="0"/>
                <a:cs typeface="Times New Roman" panose="02020603050405020304" pitchFamily="18" charset="0"/>
              </a:rPr>
              <a:t>: </a:t>
            </a:r>
            <a:r>
              <a:rPr lang="en-IN" i="0" dirty="0">
                <a:solidFill>
                  <a:srgbClr val="222222"/>
                </a:solidFill>
                <a:effectLst/>
                <a:latin typeface="Times New Roman" panose="02020603050405020304" pitchFamily="18" charset="0"/>
                <a:cs typeface="Times New Roman" panose="02020603050405020304" pitchFamily="18" charset="0"/>
              </a:rPr>
              <a:t>Volume 6 Issue 1 </a:t>
            </a:r>
            <a:br>
              <a:rPr lang="en-US"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ISSN</a:t>
            </a:r>
            <a:r>
              <a:rPr lang="en-IN" dirty="0"/>
              <a:t> </a:t>
            </a:r>
            <a:r>
              <a:rPr lang="en-IN" dirty="0">
                <a:latin typeface="Times New Roman" panose="02020603050405020304" pitchFamily="18" charset="0"/>
                <a:cs typeface="Times New Roman" panose="02020603050405020304" pitchFamily="18" charset="0"/>
              </a:rPr>
              <a:t>2582-7421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Date of Publication</a:t>
            </a:r>
            <a:r>
              <a:rPr lang="en-US" dirty="0">
                <a:latin typeface="Times New Roman" panose="02020603050405020304" pitchFamily="18" charset="0"/>
                <a:cs typeface="Times New Roman" panose="02020603050405020304" pitchFamily="18" charset="0"/>
              </a:rPr>
              <a:t>: January 2025</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Pages</a:t>
            </a:r>
            <a:r>
              <a:rPr lang="en-US" dirty="0">
                <a:latin typeface="Times New Roman" panose="02020603050405020304" pitchFamily="18" charset="0"/>
                <a:cs typeface="Times New Roman" panose="02020603050405020304" pitchFamily="18" charset="0"/>
              </a:rPr>
              <a:t>: 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33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r>
              <a:rPr lang="en-US" dirty="0">
                <a:effectLst/>
                <a:latin typeface="Times New Roman" panose="02020603050405020304" pitchFamily="18" charset="0"/>
                <a:ea typeface="Times New Roman" panose="02020603050405020304" pitchFamily="18" charset="0"/>
              </a:rPr>
              <a:t>Chatbots are conversational tools that perform routine tasks efficiently. People like them because they help them get through those tasks quickly so they can focus their attention on high-level, strategic, and engaging activities that require human capabilities that cannot be replicated by machines. </a:t>
            </a:r>
          </a:p>
          <a:p>
            <a:r>
              <a:rPr lang="en-IN" dirty="0">
                <a:effectLst/>
                <a:latin typeface="Times New Roman" panose="02020603050405020304" pitchFamily="18" charset="0"/>
                <a:ea typeface="Times New Roman" panose="02020603050405020304" pitchFamily="18" charset="0"/>
              </a:rPr>
              <a:t>A self-learning chatbot, also known as an AI or intelligent chatbot, is a type that uses machine learning algorithms to enhance its performance over time continuously. </a:t>
            </a:r>
          </a:p>
          <a:p>
            <a:r>
              <a:rPr lang="en-IN" dirty="0">
                <a:effectLst/>
                <a:latin typeface="Times New Roman" panose="02020603050405020304" pitchFamily="18" charset="0"/>
                <a:ea typeface="Times New Roman" panose="02020603050405020304" pitchFamily="18" charset="0"/>
              </a:rPr>
              <a:t>This indicates that the chatbot can acquire knowledge from user interactions and modify its responses accordingly. </a:t>
            </a:r>
          </a:p>
          <a:p>
            <a:r>
              <a:rPr lang="en-IN" dirty="0">
                <a:effectLst/>
                <a:latin typeface="Times New Roman" panose="02020603050405020304" pitchFamily="18" charset="0"/>
                <a:ea typeface="Times New Roman" panose="02020603050405020304" pitchFamily="18" charset="0"/>
              </a:rPr>
              <a:t>In contrast to conventional chatbots designed to reply to particular keywords or phrases, self-learning </a:t>
            </a:r>
            <a:r>
              <a:rPr lang="en-IN" dirty="0">
                <a:solidFill>
                  <a:srgbClr val="0D0D0D"/>
                </a:solidFill>
                <a:effectLst/>
                <a:latin typeface="Times New Roman" panose="02020603050405020304" pitchFamily="18" charset="0"/>
                <a:ea typeface="Times New Roman" panose="02020603050405020304" pitchFamily="18" charset="0"/>
              </a:rPr>
              <a:t>chatbots </a:t>
            </a:r>
            <a:r>
              <a:rPr lang="en-IN" dirty="0">
                <a:solidFill>
                  <a:schemeClr val="tx1">
                    <a:lumMod val="95000"/>
                    <a:lumOff val="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benefit from natural language processing</a:t>
            </a:r>
            <a:r>
              <a:rPr lang="en-IN"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IN" dirty="0">
                <a:solidFill>
                  <a:srgbClr val="0D0D0D"/>
                </a:solidFill>
                <a:effectLst/>
                <a:latin typeface="Times New Roman" panose="02020603050405020304" pitchFamily="18" charset="0"/>
                <a:ea typeface="Times New Roman" panose="02020603050405020304" pitchFamily="18" charset="0"/>
              </a:rPr>
              <a:t>(NLP</a:t>
            </a:r>
            <a:r>
              <a:rPr lang="en-IN" dirty="0">
                <a:effectLst/>
                <a:latin typeface="Times New Roman" panose="02020603050405020304" pitchFamily="18" charset="0"/>
                <a:ea typeface="Times New Roman" panose="02020603050405020304" pitchFamily="18" charset="0"/>
              </a:rPr>
              <a:t>) and machine learning to understand the intent behind a user’s message. As a result, they can deliver individualized and context-appropriate replies.</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The first time a Bot was created was in , 1966 by an MIT professor names JOSEPH WEIZENBAUM and named it as ELIZA. It was casted in the role of psychotherapist.</a:t>
            </a:r>
          </a:p>
          <a:p>
            <a:r>
              <a:rPr lang="en-GB" dirty="0">
                <a:latin typeface="Times New Roman" panose="02020603050405020304" pitchFamily="18" charset="0"/>
                <a:cs typeface="Times New Roman" panose="02020603050405020304" pitchFamily="18" charset="0"/>
              </a:rPr>
              <a:t>After Eliza , PARRY was one of the 1</a:t>
            </a:r>
            <a:r>
              <a:rPr lang="en-GB" baseline="30000" dirty="0">
                <a:latin typeface="Times New Roman" panose="02020603050405020304" pitchFamily="18" charset="0"/>
                <a:cs typeface="Times New Roman" panose="02020603050405020304" pitchFamily="18" charset="0"/>
              </a:rPr>
              <a:t>st</a:t>
            </a:r>
            <a:r>
              <a:rPr lang="en-GB" dirty="0">
                <a:latin typeface="Times New Roman" panose="02020603050405020304" pitchFamily="18" charset="0"/>
                <a:cs typeface="Times New Roman" panose="02020603050405020304" pitchFamily="18" charset="0"/>
              </a:rPr>
              <a:t> chatbot to gain significant popularity. Which was developed by KENNETH COLBY in the early 1970s.</a:t>
            </a:r>
          </a:p>
          <a:p>
            <a:r>
              <a:rPr lang="en-GB" dirty="0">
                <a:latin typeface="Times New Roman" panose="02020603050405020304" pitchFamily="18" charset="0"/>
                <a:cs typeface="Times New Roman" panose="02020603050405020304" pitchFamily="18" charset="0"/>
              </a:rPr>
              <a:t>ALICE(Artificial Linguistic Internet Computer Entity) was the next chatbot in the early 2000s , developed by Richard Wallace. It was used to engage in human like conversations on a wide range of topics.</a:t>
            </a:r>
          </a:p>
          <a:p>
            <a:r>
              <a:rPr lang="en-GB" dirty="0" err="1">
                <a:latin typeface="Times New Roman" panose="02020603050405020304" pitchFamily="18" charset="0"/>
                <a:cs typeface="Times New Roman" panose="02020603050405020304" pitchFamily="18" charset="0"/>
              </a:rPr>
              <a:t>SmarterChild</a:t>
            </a:r>
            <a:r>
              <a:rPr lang="en-GB" dirty="0">
                <a:latin typeface="Times New Roman" panose="02020603050405020304" pitchFamily="18" charset="0"/>
                <a:cs typeface="Times New Roman" panose="02020603050405020304" pitchFamily="18" charset="0"/>
              </a:rPr>
              <a:t> is another type of chatbot that gained its popularity around the same time , it was developed by </a:t>
            </a:r>
            <a:r>
              <a:rPr lang="en-GB" dirty="0" err="1">
                <a:latin typeface="Times New Roman" panose="02020603050405020304" pitchFamily="18" charset="0"/>
                <a:cs typeface="Times New Roman" panose="02020603050405020304" pitchFamily="18" charset="0"/>
              </a:rPr>
              <a:t>Verbot</a:t>
            </a:r>
            <a:r>
              <a:rPr lang="en-GB" dirty="0">
                <a:latin typeface="Times New Roman" panose="02020603050405020304" pitchFamily="18" charset="0"/>
                <a:cs typeface="Times New Roman" panose="02020603050405020304" pitchFamily="18" charset="0"/>
              </a:rPr>
              <a:t> it had the capability to complete tasks such as searching web etc.</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IN" dirty="0"/>
              <a:t>Research Gaps Identified </a:t>
            </a: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 Lack of advanced natural language understanding and contextual reasoning in early bots.  </a:t>
            </a:r>
          </a:p>
          <a:p>
            <a:pPr marL="0" indent="0" algn="just">
              <a:buNone/>
            </a:pPr>
            <a:r>
              <a:rPr lang="en-US" dirty="0">
                <a:latin typeface="Times New Roman" panose="02020603050405020304" pitchFamily="18" charset="0"/>
                <a:cs typeface="Times New Roman" panose="02020603050405020304" pitchFamily="18" charset="0"/>
              </a:rPr>
              <a:t>2. Limited scalability and adaptability to diverse user needs and queries. </a:t>
            </a:r>
          </a:p>
          <a:p>
            <a:pPr marL="0" indent="0" algn="just">
              <a:buNone/>
            </a:pPr>
            <a:r>
              <a:rPr lang="en-US" dirty="0">
                <a:latin typeface="Times New Roman" panose="02020603050405020304" pitchFamily="18" charset="0"/>
                <a:cs typeface="Times New Roman" panose="02020603050405020304" pitchFamily="18" charset="0"/>
              </a:rPr>
              <a:t>3. Absence of emotional intelligence and ability to handle nuanced human emotions.  </a:t>
            </a:r>
          </a:p>
          <a:p>
            <a:pPr marL="0" indent="0" algn="just">
              <a:buNone/>
            </a:pPr>
            <a:r>
              <a:rPr lang="en-US" dirty="0">
                <a:latin typeface="Times New Roman" panose="02020603050405020304" pitchFamily="18" charset="0"/>
                <a:cs typeface="Times New Roman" panose="02020603050405020304" pitchFamily="18" charset="0"/>
              </a:rPr>
              <a:t>4. Dependence on predefined scripts and rules, restricting flexibility and learning.  </a:t>
            </a:r>
          </a:p>
          <a:p>
            <a:pPr marL="0" indent="0" algn="just">
              <a:buNone/>
            </a:pPr>
            <a:r>
              <a:rPr lang="en-US" dirty="0">
                <a:latin typeface="Times New Roman" panose="02020603050405020304" pitchFamily="18" charset="0"/>
                <a:cs typeface="Times New Roman" panose="02020603050405020304" pitchFamily="18" charset="0"/>
              </a:rPr>
              <a:t>5. Minimal focus on ethical considerations and data privacy during interactions.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lstStyle/>
          <a:p>
            <a:pPr marL="0" indent="0" algn="just">
              <a:buNone/>
            </a:pPr>
            <a:r>
              <a:rPr lang="en-US" dirty="0">
                <a:effectLst/>
                <a:latin typeface="Times New Roman" panose="02020603050405020304" pitchFamily="18" charset="0"/>
                <a:ea typeface="Times New Roman" panose="02020603050405020304" pitchFamily="18" charset="0"/>
              </a:rPr>
              <a:t>The methodology will be used for developing such a self-learning bot that improves the interaction of its users and efficiently categorizes questions. The bot will incorporate AI techniques to handle challenges such as the classification of questions in real time, user feedback, adapting to user needs, among others.</a:t>
            </a:r>
          </a:p>
          <a:p>
            <a:pPr marL="514350" indent="-514350">
              <a:buFont typeface="+mj-lt"/>
              <a:buAutoNum type="romanLcPeriod"/>
            </a:pPr>
            <a:r>
              <a:rPr lang="en-US" dirty="0">
                <a:effectLst/>
                <a:latin typeface="Times New Roman" panose="02020603050405020304" pitchFamily="18" charset="0"/>
                <a:ea typeface="Times New Roman" panose="02020603050405020304" pitchFamily="18" charset="0"/>
              </a:rPr>
              <a:t>Understanding the User Needs</a:t>
            </a:r>
            <a:endParaRPr lang="en-IN" dirty="0">
              <a:effectLst/>
              <a:latin typeface="Times New Roman" panose="02020603050405020304" pitchFamily="18" charset="0"/>
              <a:ea typeface="Times New Roman" panose="02020603050405020304" pitchFamily="18" charset="0"/>
            </a:endParaRPr>
          </a:p>
          <a:p>
            <a:pPr marL="514350" indent="-514350">
              <a:buFont typeface="+mj-lt"/>
              <a:buAutoNum type="romanLcPeriod"/>
            </a:pPr>
            <a:r>
              <a:rPr lang="en-US" dirty="0">
                <a:effectLst/>
                <a:latin typeface="Times New Roman" panose="02020603050405020304" pitchFamily="18" charset="0"/>
                <a:ea typeface="Times New Roman" panose="02020603050405020304" pitchFamily="18" charset="0"/>
              </a:rPr>
              <a:t>Data Collection and Preparation</a:t>
            </a:r>
            <a:endParaRPr lang="en-US" dirty="0">
              <a:latin typeface="Times New Roman" panose="02020603050405020304" pitchFamily="18" charset="0"/>
              <a:ea typeface="Times New Roman" panose="02020603050405020304" pitchFamily="18" charset="0"/>
            </a:endParaRPr>
          </a:p>
          <a:p>
            <a:pPr marL="514350" indent="-514350">
              <a:buFont typeface="+mj-lt"/>
              <a:buAutoNum type="romanLcPeriod"/>
            </a:pPr>
            <a:r>
              <a:rPr lang="en-US" dirty="0">
                <a:effectLst/>
                <a:latin typeface="Times New Roman" panose="02020603050405020304" pitchFamily="18" charset="0"/>
                <a:ea typeface="Times New Roman" panose="02020603050405020304" pitchFamily="18" charset="0"/>
              </a:rPr>
              <a:t>Model Development</a:t>
            </a:r>
          </a:p>
          <a:p>
            <a:pPr marL="514350" indent="-514350">
              <a:buFont typeface="+mj-lt"/>
              <a:buAutoNum type="romanLcPeriod"/>
            </a:pPr>
            <a:r>
              <a:rPr lang="en-US" dirty="0">
                <a:effectLst/>
                <a:latin typeface="Times New Roman" panose="02020603050405020304" pitchFamily="18" charset="0"/>
                <a:ea typeface="Times New Roman" panose="02020603050405020304" pitchFamily="18" charset="0"/>
              </a:rPr>
              <a:t>User-Friendly Interface Design</a:t>
            </a:r>
            <a:endParaRPr lang="en-IN" dirty="0">
              <a:effectLst/>
              <a:latin typeface="Times New Roman" panose="02020603050405020304" pitchFamily="18" charset="0"/>
              <a:ea typeface="Times New Roman" panose="02020603050405020304" pitchFamily="18" charset="0"/>
            </a:endParaRPr>
          </a:p>
          <a:p>
            <a:pPr marL="514350" indent="-514350">
              <a:buFont typeface="+mj-lt"/>
              <a:buAutoNum type="romanLcPeriod"/>
            </a:pPr>
            <a:r>
              <a:rPr lang="en-US" dirty="0">
                <a:effectLst/>
                <a:latin typeface="Times New Roman" panose="02020603050405020304" pitchFamily="18" charset="0"/>
                <a:ea typeface="Times New Roman" panose="02020603050405020304" pitchFamily="18" charset="0"/>
              </a:rPr>
              <a:t>Feedback Mechanism</a:t>
            </a:r>
            <a:endParaRPr lang="en-US" dirty="0">
              <a:latin typeface="Times New Roman" panose="02020603050405020304" pitchFamily="18" charset="0"/>
              <a:ea typeface="Times New Roman" panose="02020603050405020304" pitchFamily="18" charset="0"/>
            </a:endParaRPr>
          </a:p>
          <a:p>
            <a:pPr marL="514350" indent="-514350">
              <a:buFont typeface="+mj-lt"/>
              <a:buAutoNum type="romanLcPeriod"/>
            </a:pPr>
            <a:r>
              <a:rPr lang="en-US" dirty="0">
                <a:effectLst/>
                <a:latin typeface="Times New Roman" panose="02020603050405020304" pitchFamily="18" charset="0"/>
                <a:ea typeface="Times New Roman" panose="02020603050405020304" pitchFamily="18" charset="0"/>
              </a:rPr>
              <a:t>Scalability and Future Enhancements</a:t>
            </a:r>
          </a:p>
          <a:p>
            <a:pPr marL="514350" indent="-514350">
              <a:buFont typeface="+mj-lt"/>
              <a:buAutoNum type="romanLcPeriod"/>
            </a:pPr>
            <a:r>
              <a:rPr lang="en-US" dirty="0">
                <a:effectLst/>
                <a:latin typeface="Times New Roman" panose="02020603050405020304" pitchFamily="18" charset="0"/>
                <a:ea typeface="Times New Roman" panose="02020603050405020304" pitchFamily="18" charset="0"/>
              </a:rPr>
              <a:t>Privacy and Security</a:t>
            </a:r>
            <a:endParaRPr lang="en-IN"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400050" indent="-400050">
              <a:buFont typeface="+mj-lt"/>
              <a:buAutoNum type="romanLcPeriod"/>
            </a:pPr>
            <a:r>
              <a:rPr lang="en-US" dirty="0">
                <a:effectLst/>
                <a:latin typeface="Times New Roman" panose="02020603050405020304" pitchFamily="18" charset="0"/>
                <a:ea typeface="Times New Roman" panose="02020603050405020304" pitchFamily="18" charset="0"/>
              </a:rPr>
              <a:t>Categorize Feedback</a:t>
            </a:r>
          </a:p>
          <a:p>
            <a:pPr marL="400050" indent="-400050">
              <a:buFont typeface="+mj-lt"/>
              <a:buAutoNum type="romanLcPeriod"/>
            </a:pPr>
            <a:r>
              <a:rPr lang="en-US" dirty="0">
                <a:effectLst/>
                <a:latin typeface="Times New Roman" panose="02020603050405020304" pitchFamily="18" charset="0"/>
                <a:ea typeface="Times New Roman" panose="02020603050405020304" pitchFamily="18" charset="0"/>
              </a:rPr>
              <a:t>Classify Feedback in Real Time</a:t>
            </a:r>
            <a:endParaRPr lang="en-US" dirty="0">
              <a:latin typeface="Times New Roman" panose="02020603050405020304" pitchFamily="18" charset="0"/>
              <a:ea typeface="Times New Roman" panose="02020603050405020304" pitchFamily="18" charset="0"/>
            </a:endParaRPr>
          </a:p>
          <a:p>
            <a:pPr marL="400050" indent="-400050">
              <a:buFont typeface="+mj-lt"/>
              <a:buAutoNum type="romanLcPeriod"/>
            </a:pPr>
            <a:r>
              <a:rPr lang="en-US" dirty="0">
                <a:effectLst/>
                <a:latin typeface="Times New Roman" panose="02020603050405020304" pitchFamily="18" charset="0"/>
                <a:ea typeface="Times New Roman" panose="02020603050405020304" pitchFamily="18" charset="0"/>
              </a:rPr>
              <a:t>Permit Continuous Learning and Improvement</a:t>
            </a:r>
          </a:p>
          <a:p>
            <a:pPr marL="400050" indent="-400050">
              <a:buFont typeface="+mj-lt"/>
              <a:buAutoNum type="romanLcPeriod"/>
            </a:pPr>
            <a:r>
              <a:rPr lang="en-US" dirty="0">
                <a:effectLst/>
                <a:latin typeface="Times New Roman" panose="02020603050405020304" pitchFamily="18" charset="0"/>
                <a:ea typeface="Times New Roman" panose="02020603050405020304" pitchFamily="18" charset="0"/>
              </a:rPr>
              <a:t>Retrain Model with New Feedback and Corrective Inputs</a:t>
            </a:r>
            <a:endParaRPr lang="en-US" dirty="0">
              <a:latin typeface="Times New Roman" panose="02020603050405020304" pitchFamily="18" charset="0"/>
              <a:ea typeface="Times New Roman" panose="02020603050405020304" pitchFamily="18" charset="0"/>
            </a:endParaRPr>
          </a:p>
          <a:p>
            <a:pPr marL="400050" indent="-400050">
              <a:buFont typeface="+mj-lt"/>
              <a:buAutoNum type="romanLcPeriod"/>
            </a:pPr>
            <a:r>
              <a:rPr lang="en-US" dirty="0">
                <a:effectLst/>
                <a:latin typeface="Times New Roman" panose="02020603050405020304" pitchFamily="18" charset="0"/>
                <a:ea typeface="Times New Roman" panose="02020603050405020304" pitchFamily="18" charset="0"/>
              </a:rPr>
              <a:t>Persistent Model and Dataset</a:t>
            </a:r>
          </a:p>
          <a:p>
            <a:pPr marL="400050" indent="-400050">
              <a:buFont typeface="+mj-lt"/>
              <a:buAutoNum type="romanLcPeriod"/>
            </a:pPr>
            <a:r>
              <a:rPr lang="en-US" dirty="0">
                <a:effectLst/>
                <a:latin typeface="Times New Roman" panose="02020603050405020304" pitchFamily="18" charset="0"/>
                <a:ea typeface="Times New Roman" panose="02020603050405020304" pitchFamily="18" charset="0"/>
              </a:rPr>
              <a:t>Classification of Feedback for Different Use Cases</a:t>
            </a:r>
            <a:endParaRPr lang="en-US" dirty="0">
              <a:latin typeface="Times New Roman" panose="02020603050405020304" pitchFamily="18" charset="0"/>
              <a:ea typeface="Times New Roman" panose="02020603050405020304" pitchFamily="18" charset="0"/>
            </a:endParaRPr>
          </a:p>
          <a:p>
            <a:pPr marL="400050" indent="-400050">
              <a:buFont typeface="+mj-lt"/>
              <a:buAutoNum type="romanLcPeriod"/>
            </a:pPr>
            <a:r>
              <a:rPr lang="en-US" dirty="0">
                <a:effectLst/>
                <a:latin typeface="Times New Roman" panose="02020603050405020304" pitchFamily="18" charset="0"/>
                <a:ea typeface="Times New Roman" panose="02020603050405020304" pitchFamily="18" charset="0"/>
              </a:rPr>
              <a:t>Model on Testing Before Interacting with Users</a:t>
            </a:r>
          </a:p>
          <a:p>
            <a:pPr marL="400050" indent="-400050">
              <a:buFont typeface="+mj-lt"/>
              <a:buAutoNum type="romanLcPeriod"/>
            </a:pPr>
            <a:r>
              <a:rPr lang="en-US" dirty="0">
                <a:effectLst/>
                <a:latin typeface="Times New Roman" panose="02020603050405020304" pitchFamily="18" charset="0"/>
                <a:ea typeface="Times New Roman" panose="02020603050405020304" pitchFamily="18" charset="0"/>
              </a:rPr>
              <a:t>Support Easy Integration into Real-Time Applications</a:t>
            </a:r>
          </a:p>
          <a:p>
            <a:pPr marL="400050" indent="-400050">
              <a:buFont typeface="+mj-lt"/>
              <a:buAutoNum type="romanLcPeriod"/>
            </a:pPr>
            <a:endParaRPr lang="en-US" sz="1800" b="1" dirty="0">
              <a:effectLst/>
              <a:latin typeface="Times New Roman" panose="02020603050405020304" pitchFamily="18" charset="0"/>
              <a:ea typeface="Times New Roman" panose="02020603050405020304" pitchFamily="18" charset="0"/>
            </a:endParaRPr>
          </a:p>
          <a:p>
            <a:pPr marL="514350" indent="-514350">
              <a:buFont typeface="+mj-lt"/>
              <a:buAutoNum type="romanLcPeriod"/>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Design &amp; Implementation </a:t>
            </a:r>
            <a:endParaRPr lang="en-GB" dirty="0"/>
          </a:p>
        </p:txBody>
      </p:sp>
      <p:sp>
        <p:nvSpPr>
          <p:cNvPr id="3" name="Content Placeholder 2"/>
          <p:cNvSpPr>
            <a:spLocks noGrp="1"/>
          </p:cNvSpPr>
          <p:nvPr>
            <p:ph idx="1"/>
          </p:nvPr>
        </p:nvSpPr>
        <p:spPr/>
        <p:txBody>
          <a:bodyPr>
            <a:normAutofit/>
          </a:bodyPr>
          <a:lstStyle/>
          <a:p>
            <a:pPr marL="0" indent="0" algn="just">
              <a:buNone/>
            </a:pPr>
            <a:r>
              <a:rPr lang="en-IN" dirty="0">
                <a:effectLst/>
                <a:latin typeface="Times New Roman" panose="02020603050405020304" pitchFamily="18" charset="0"/>
                <a:ea typeface="Times New Roman" panose="02020603050405020304" pitchFamily="18" charset="0"/>
              </a:rPr>
              <a:t>The system design and implementation of SELF LEARNING BOT elaborates on the architectural framework, core components, development methodology, and implementation strategies.</a:t>
            </a:r>
          </a:p>
          <a:p>
            <a:pPr marL="0" indent="0" algn="just">
              <a:buNone/>
            </a:pPr>
            <a:r>
              <a:rPr lang="en-US" b="1" dirty="0">
                <a:effectLst/>
                <a:latin typeface="Times New Roman" panose="02020603050405020304" pitchFamily="18" charset="0"/>
                <a:ea typeface="Times New Roman" panose="02020603050405020304" pitchFamily="18" charset="0"/>
              </a:rPr>
              <a:t>Overview of the System</a:t>
            </a:r>
            <a:r>
              <a:rPr lang="en-US" dirty="0">
                <a:effectLst/>
                <a:latin typeface="Times New Roman" panose="02020603050405020304" pitchFamily="18" charset="0"/>
                <a:ea typeface="Times New Roman" panose="02020603050405020304" pitchFamily="18" charset="0"/>
              </a:rPr>
              <a:t> - The Self-Learning Bot is designed to interact with users in a natural, conversational manner and continuously improve its performance through learning from user interactions</a:t>
            </a:r>
          </a:p>
          <a:p>
            <a:pPr marL="0" lvl="1" indent="0">
              <a:buFont typeface="Arial" pitchFamily="34" charset="0"/>
              <a:buChar char="•"/>
            </a:pPr>
            <a:r>
              <a:rPr lang="en-IN" sz="2400" b="1" dirty="0">
                <a:latin typeface="Times New Roman" pitchFamily="18" charset="0"/>
                <a:cs typeface="Times New Roman" pitchFamily="18" charset="0"/>
              </a:rPr>
              <a:t>User Interface (UI): </a:t>
            </a:r>
            <a:r>
              <a:rPr lang="en-IN" sz="2400" dirty="0">
                <a:latin typeface="Times New Roman" pitchFamily="18" charset="0"/>
                <a:cs typeface="Times New Roman" pitchFamily="18" charset="0"/>
              </a:rPr>
              <a:t>The interface through which users interact with the bot. This can be a chatbot interface on a website, mobile app, or even a voice assistant interface (e.g., integration with Alexa or Google Assistant). It handles user input and displays the bot’s output.</a:t>
            </a:r>
            <a:endParaRPr lang="en-US" sz="2400" dirty="0">
              <a:latin typeface="Times New Roman" pitchFamily="18" charset="0"/>
              <a:cs typeface="Times New Roman" pitchFamily="18" charset="0"/>
            </a:endParaRPr>
          </a:p>
          <a:p>
            <a:pPr marL="0" indent="0"/>
            <a:r>
              <a:rPr lang="en-US" b="1" dirty="0">
                <a:latin typeface="Times New Roman" pitchFamily="18" charset="0"/>
                <a:cs typeface="Times New Roman" pitchFamily="18" charset="0"/>
              </a:rPr>
              <a:t>Core Logic : </a:t>
            </a:r>
            <a:r>
              <a:rPr lang="en-US" dirty="0">
                <a:latin typeface="Times New Roman" pitchFamily="18" charset="0"/>
                <a:cs typeface="Times New Roman" pitchFamily="18" charset="0"/>
              </a:rPr>
              <a:t>The central processing unit of the bot, responsible for understanding user inputs, generating responses, and applying the learning algorithms.</a:t>
            </a:r>
          </a:p>
          <a:p>
            <a:pPr marL="0" indent="0"/>
            <a:endParaRPr lang="en-US" sz="1800" dirty="0">
              <a:latin typeface="Times New Roman" pitchFamily="18" charset="0"/>
              <a:cs typeface="Times New Roman"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5EE5-F308-285C-95BE-81F20CA140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E22F64-54A9-8EAF-6B1A-27455AF65596}"/>
              </a:ext>
            </a:extLst>
          </p:cNvPr>
          <p:cNvSpPr>
            <a:spLocks noGrp="1"/>
          </p:cNvSpPr>
          <p:nvPr>
            <p:ph idx="1"/>
          </p:nvPr>
        </p:nvSpPr>
        <p:spPr/>
        <p:txBody>
          <a:bodyPr>
            <a:normAutofit/>
          </a:bodyPr>
          <a:lstStyle/>
          <a:p>
            <a:pPr marL="0" indent="0"/>
            <a:r>
              <a:rPr lang="en-US" b="1" dirty="0">
                <a:latin typeface="Times New Roman" pitchFamily="18" charset="0"/>
                <a:cs typeface="Times New Roman" pitchFamily="18" charset="0"/>
              </a:rPr>
              <a:t>Data Layer : </a:t>
            </a:r>
            <a:r>
              <a:rPr lang="en-US" dirty="0">
                <a:latin typeface="Times New Roman" pitchFamily="18" charset="0"/>
                <a:cs typeface="Times New Roman" pitchFamily="18" charset="0"/>
              </a:rPr>
              <a:t>The backend storage for holding user data, interaction logs, and knowledge base.</a:t>
            </a:r>
          </a:p>
          <a:p>
            <a:pPr marL="0" lvl="2" indent="0"/>
            <a:r>
              <a:rPr lang="en-IN" sz="2400" b="1" dirty="0">
                <a:latin typeface="Times New Roman" pitchFamily="18" charset="0"/>
                <a:cs typeface="Times New Roman" pitchFamily="18" charset="0"/>
              </a:rPr>
              <a:t>External Services/Integrations: </a:t>
            </a:r>
            <a:r>
              <a:rPr lang="en-US" sz="2400" dirty="0">
                <a:latin typeface="Times New Roman" pitchFamily="18" charset="0"/>
                <a:cs typeface="Times New Roman" pitchFamily="18" charset="0"/>
              </a:rPr>
              <a:t>If the bot integrates with external APIs (e.g., for retrieving weather information, accessing a recommendation engine, etc.), these external services interact with the bot’s core logic.</a:t>
            </a:r>
          </a:p>
          <a:p>
            <a:pPr marL="0" lvl="2" indent="0">
              <a:buNone/>
            </a:pPr>
            <a:endParaRPr lang="en-US" sz="2400" dirty="0">
              <a:latin typeface="Times New Roman" pitchFamily="18" charset="0"/>
              <a:cs typeface="Times New Roman" pitchFamily="18" charset="0"/>
            </a:endParaRPr>
          </a:p>
          <a:p>
            <a:pPr marL="342900" lvl="1" indent="-342900">
              <a:buNone/>
            </a:pPr>
            <a:r>
              <a:rPr lang="en-US" dirty="0"/>
              <a:t>3.</a:t>
            </a:r>
            <a:r>
              <a:rPr lang="en-US" b="1" dirty="0"/>
              <a:t> </a:t>
            </a:r>
            <a:r>
              <a:rPr lang="en-US" sz="2400" b="1" dirty="0">
                <a:latin typeface="Times New Roman" pitchFamily="18" charset="0"/>
                <a:cs typeface="Times New Roman" pitchFamily="18" charset="0"/>
              </a:rPr>
              <a:t>Functional Components</a:t>
            </a:r>
          </a:p>
          <a:p>
            <a:pPr marL="400050" lvl="1" indent="-400050">
              <a:buFont typeface="Arial" pitchFamily="34" charset="0"/>
              <a:buChar char="•"/>
            </a:pPr>
            <a:r>
              <a:rPr lang="en-IN" sz="2400" b="1" dirty="0">
                <a:latin typeface="Times New Roman" pitchFamily="18" charset="0"/>
                <a:cs typeface="Times New Roman" pitchFamily="18" charset="0"/>
              </a:rPr>
              <a:t>Data Collection</a:t>
            </a:r>
            <a:r>
              <a:rPr lang="en-IN" sz="2400" b="1" dirty="0"/>
              <a:t>: </a:t>
            </a:r>
            <a:r>
              <a:rPr lang="en-IN" sz="2400" dirty="0">
                <a:latin typeface="Times New Roman" pitchFamily="18" charset="0"/>
                <a:cs typeface="Times New Roman" pitchFamily="18" charset="0"/>
              </a:rPr>
              <a:t>The  bot needs data to learn from</a:t>
            </a:r>
          </a:p>
          <a:p>
            <a:pPr marL="400050" lvl="1" indent="-400050">
              <a:buFont typeface="Arial" pitchFamily="34" charset="0"/>
              <a:buChar char="•"/>
            </a:pPr>
            <a:r>
              <a:rPr lang="en-IN" sz="2400" b="1" dirty="0">
                <a:latin typeface="Times New Roman" pitchFamily="18" charset="0"/>
                <a:cs typeface="Times New Roman" pitchFamily="18" charset="0"/>
              </a:rPr>
              <a:t>Data  Preprocessing :</a:t>
            </a:r>
            <a:r>
              <a:rPr lang="en-IN" sz="2400" dirty="0">
                <a:latin typeface="Times New Roman" pitchFamily="18" charset="0"/>
                <a:cs typeface="Times New Roman" pitchFamily="18" charset="0"/>
              </a:rPr>
              <a:t>  Before feeding data into the system,  preprocessing  is crucial for ensuring high-quality input</a:t>
            </a:r>
            <a:r>
              <a:rPr lang="en-IN" sz="2400" dirty="0"/>
              <a:t>:</a:t>
            </a:r>
            <a:endParaRPr lang="en-US" sz="2400" dirty="0"/>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93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9A4B-D0C7-41B7-11C8-B378695E7C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0607C6-BE30-5081-1E4A-2556C6991465}"/>
              </a:ext>
            </a:extLst>
          </p:cNvPr>
          <p:cNvSpPr>
            <a:spLocks noGrp="1"/>
          </p:cNvSpPr>
          <p:nvPr>
            <p:ph idx="1"/>
          </p:nvPr>
        </p:nvSpPr>
        <p:spPr/>
        <p:txBody>
          <a:bodyPr/>
          <a:lstStyle/>
          <a:p>
            <a:pPr marL="400050" lvl="1" indent="-400050">
              <a:buFont typeface="Arial" pitchFamily="34" charset="0"/>
              <a:buChar char="•"/>
            </a:pPr>
            <a:r>
              <a:rPr lang="en-US" sz="2400" b="1" dirty="0">
                <a:latin typeface="Times New Roman" pitchFamily="18" charset="0"/>
                <a:cs typeface="Times New Roman" pitchFamily="18" charset="0"/>
              </a:rPr>
              <a:t>Learning Mechanism : </a:t>
            </a:r>
            <a:r>
              <a:rPr lang="en-IN" sz="2400" dirty="0">
                <a:latin typeface="Times New Roman" pitchFamily="18" charset="0"/>
                <a:cs typeface="Times New Roman" pitchFamily="18" charset="0"/>
              </a:rPr>
              <a:t>The bot  uses decision trees, neural networks, or other models to choose the best response. This could involve multi-step reasoning, taking into account user history, preferences, and context.</a:t>
            </a:r>
          </a:p>
          <a:p>
            <a:pPr marL="400050" lvl="1" indent="-400050">
              <a:buFont typeface="Arial" pitchFamily="34" charset="0"/>
              <a:buChar char="•"/>
            </a:pPr>
            <a:r>
              <a:rPr lang="en-IN" sz="2400" b="1" dirty="0">
                <a:latin typeface="Times New Roman" pitchFamily="18" charset="0"/>
                <a:cs typeface="Times New Roman" pitchFamily="18" charset="0"/>
              </a:rPr>
              <a:t>Natural Language Processing (NLP):</a:t>
            </a:r>
            <a:r>
              <a:rPr lang="en-IN" sz="2400" dirty="0"/>
              <a:t> </a:t>
            </a:r>
            <a:r>
              <a:rPr lang="en-IN" sz="2400" dirty="0">
                <a:latin typeface="Times New Roman" pitchFamily="18" charset="0"/>
                <a:cs typeface="Times New Roman" pitchFamily="18" charset="0"/>
              </a:rPr>
              <a:t>If the bot is conversational, it explain  the processes human language.</a:t>
            </a:r>
            <a:endParaRPr lang="en-US" sz="2400" dirty="0">
              <a:latin typeface="Times New Roman" pitchFamily="18" charset="0"/>
              <a:cs typeface="Times New Roman" pitchFamily="18" charset="0"/>
            </a:endParaRPr>
          </a:p>
          <a:p>
            <a:pPr marL="400050" lvl="1" indent="-400050">
              <a:buFont typeface="Arial" pitchFamily="34" charset="0"/>
              <a:buChar char="•"/>
            </a:pPr>
            <a:r>
              <a:rPr lang="en-IN" sz="2400" b="1" dirty="0">
                <a:latin typeface="Times New Roman" pitchFamily="18" charset="0"/>
                <a:cs typeface="Times New Roman" pitchFamily="18" charset="0"/>
              </a:rPr>
              <a:t>Feedback Mechanism</a:t>
            </a:r>
            <a:r>
              <a:rPr lang="en-IN" sz="2400" b="1" dirty="0"/>
              <a:t>:</a:t>
            </a:r>
            <a:r>
              <a:rPr lang="en-US" sz="2400" dirty="0"/>
              <a:t> </a:t>
            </a:r>
            <a:r>
              <a:rPr lang="en-US" sz="2400" dirty="0">
                <a:latin typeface="Times New Roman" pitchFamily="18" charset="0"/>
                <a:cs typeface="Times New Roman" pitchFamily="18" charset="0"/>
              </a:rPr>
              <a:t>The system should collect user feedback on the bot. The bot can use this feedback to improve its responses, update its knowledge base, or refine its models.</a:t>
            </a:r>
          </a:p>
          <a:p>
            <a:pPr marL="400050" lvl="1" indent="-400050">
              <a:buFont typeface="Arial" pitchFamily="34" charset="0"/>
              <a:buChar char="•"/>
            </a:pPr>
            <a:r>
              <a:rPr lang="en-IN" b="1" dirty="0">
                <a:latin typeface="Times New Roman" pitchFamily="18" charset="0"/>
                <a:cs typeface="Times New Roman" pitchFamily="18" charset="0"/>
              </a:rPr>
              <a:t>Response Generation:</a:t>
            </a:r>
            <a:r>
              <a:rPr lang="en-US" sz="2400" dirty="0">
                <a:latin typeface="Times New Roman" pitchFamily="18" charset="0"/>
                <a:cs typeface="Times New Roman" pitchFamily="18" charset="0"/>
              </a:rPr>
              <a:t>This component decides how the bot will respond.</a:t>
            </a:r>
          </a:p>
          <a:p>
            <a:pPr marL="400050" lvl="1" indent="-400050">
              <a:buFont typeface="Arial" pitchFamily="34" charset="0"/>
              <a:buChar char="•"/>
            </a:pPr>
            <a:r>
              <a:rPr lang="en-IN" sz="2400" b="1" dirty="0">
                <a:latin typeface="Times New Roman" pitchFamily="18" charset="0"/>
                <a:cs typeface="Times New Roman" pitchFamily="18" charset="0"/>
              </a:rPr>
              <a:t>Decision-Making Mechanism:</a:t>
            </a:r>
            <a:r>
              <a:rPr lang="en-US" sz="2400" dirty="0"/>
              <a:t> </a:t>
            </a:r>
            <a:r>
              <a:rPr lang="en-US" sz="2400" dirty="0">
                <a:latin typeface="Times New Roman" pitchFamily="18" charset="0"/>
                <a:cs typeface="Times New Roman" pitchFamily="18" charset="0"/>
              </a:rPr>
              <a:t>The bot  uses decision trees, neural networks, or other models to choose the best response.</a:t>
            </a:r>
          </a:p>
          <a:p>
            <a:pPr marL="0" indent="0">
              <a:buNone/>
            </a:pPr>
            <a:endParaRPr lang="en-IN" dirty="0"/>
          </a:p>
        </p:txBody>
      </p:sp>
    </p:spTree>
    <p:extLst>
      <p:ext uri="{BB962C8B-B14F-4D97-AF65-F5344CB8AC3E}">
        <p14:creationId xmlns:p14="http://schemas.microsoft.com/office/powerpoint/2010/main" val="86130430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180</TotalTime>
  <Words>1355</Words>
  <Application>Microsoft Office PowerPoint</Application>
  <PresentationFormat>Widescreen</PresentationFormat>
  <Paragraphs>119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vt:lpstr>
      <vt:lpstr>Times New Roman</vt:lpstr>
      <vt:lpstr>Verdana</vt:lpstr>
      <vt:lpstr>Wingdings</vt:lpstr>
      <vt:lpstr>Bioinformatics</vt:lpstr>
      <vt:lpstr>A SELF LEARNING BOT</vt:lpstr>
      <vt:lpstr>Introduction</vt:lpstr>
      <vt:lpstr>Literature Review</vt:lpstr>
      <vt:lpstr>Research Gaps Identified </vt:lpstr>
      <vt:lpstr>Proposed Methodology</vt:lpstr>
      <vt:lpstr>Objectives</vt:lpstr>
      <vt:lpstr>System Design &amp; Implementation </vt:lpstr>
      <vt:lpstr>PowerPoint Presentation</vt:lpstr>
      <vt:lpstr>PowerPoint Presentation</vt:lpstr>
      <vt:lpstr>PowerPoint Presentation</vt:lpstr>
      <vt:lpstr>PowerPoint Presentation</vt:lpstr>
      <vt:lpstr>Timeline of Project</vt:lpstr>
      <vt:lpstr>Expected Outcomes</vt:lpstr>
      <vt:lpstr>Conclusion</vt:lpstr>
      <vt:lpstr>Reference</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Shushma Reddy</cp:lastModifiedBy>
  <cp:revision>25</cp:revision>
  <dcterms:created xsi:type="dcterms:W3CDTF">2023-03-16T03:26:27Z</dcterms:created>
  <dcterms:modified xsi:type="dcterms:W3CDTF">2025-01-19T10:26:27Z</dcterms:modified>
</cp:coreProperties>
</file>